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67" r:id="rId3"/>
    <p:sldId id="268" r:id="rId4"/>
    <p:sldId id="269" r:id="rId5"/>
    <p:sldId id="294" r:id="rId6"/>
    <p:sldId id="286" r:id="rId7"/>
    <p:sldId id="348" r:id="rId8"/>
    <p:sldId id="288" r:id="rId9"/>
    <p:sldId id="289" r:id="rId10"/>
    <p:sldId id="341" r:id="rId11"/>
    <p:sldId id="342" r:id="rId12"/>
    <p:sldId id="258" r:id="rId13"/>
    <p:sldId id="337" r:id="rId14"/>
    <p:sldId id="285" r:id="rId15"/>
    <p:sldId id="259" r:id="rId16"/>
    <p:sldId id="343" r:id="rId17"/>
    <p:sldId id="295" r:id="rId18"/>
    <p:sldId id="284" r:id="rId19"/>
    <p:sldId id="302" r:id="rId20"/>
    <p:sldId id="303" r:id="rId21"/>
    <p:sldId id="344" r:id="rId22"/>
    <p:sldId id="347" r:id="rId23"/>
    <p:sldId id="296" r:id="rId24"/>
    <p:sldId id="349" r:id="rId25"/>
    <p:sldId id="304" r:id="rId26"/>
    <p:sldId id="345" r:id="rId27"/>
    <p:sldId id="338" r:id="rId28"/>
    <p:sldId id="297" r:id="rId29"/>
    <p:sldId id="301" r:id="rId30"/>
    <p:sldId id="313" r:id="rId31"/>
    <p:sldId id="311" r:id="rId32"/>
    <p:sldId id="346" r:id="rId33"/>
    <p:sldId id="340" r:id="rId34"/>
    <p:sldId id="290" r:id="rId3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00CC"/>
    <a:srgbClr val="FF9966"/>
    <a:srgbClr val="FF9933"/>
    <a:srgbClr val="FF6600"/>
    <a:srgbClr val="FF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89130" autoAdjust="0"/>
  </p:normalViewPr>
  <p:slideViewPr>
    <p:cSldViewPr>
      <p:cViewPr>
        <p:scale>
          <a:sx n="80" d="100"/>
          <a:sy n="80" d="100"/>
        </p:scale>
        <p:origin x="-1656"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Γεωργία-Ελένη Θωμοπούλου" userId="f50e4f197289d2d2" providerId="LiveId" clId="{ADCA02D5-7A3B-430D-9FA8-4388A8FC530C}"/>
    <pc:docChg chg="custSel addSld modSld">
      <pc:chgData name="Γεωργία-Ελένη Θωμοπούλου" userId="f50e4f197289d2d2" providerId="LiveId" clId="{ADCA02D5-7A3B-430D-9FA8-4388A8FC530C}" dt="2022-10-18T13:36:37.180" v="566" actId="14100"/>
      <pc:docMkLst>
        <pc:docMk/>
      </pc:docMkLst>
      <pc:sldChg chg="modSp mod">
        <pc:chgData name="Γεωργία-Ελένη Θωμοπούλου" userId="f50e4f197289d2d2" providerId="LiveId" clId="{ADCA02D5-7A3B-430D-9FA8-4388A8FC530C}" dt="2022-10-18T13:36:37.180" v="566" actId="14100"/>
        <pc:sldMkLst>
          <pc:docMk/>
          <pc:sldMk cId="0" sldId="259"/>
        </pc:sldMkLst>
        <pc:spChg chg="mod">
          <ac:chgData name="Γεωργία-Ελένη Θωμοπούλου" userId="f50e4f197289d2d2" providerId="LiveId" clId="{ADCA02D5-7A3B-430D-9FA8-4388A8FC530C}" dt="2022-10-18T13:36:37.180" v="566" actId="14100"/>
          <ac:spMkLst>
            <pc:docMk/>
            <pc:sldMk cId="0" sldId="259"/>
            <ac:spMk id="7" creationId="{F485BDB7-9431-B709-E41B-42821A09D562}"/>
          </ac:spMkLst>
        </pc:spChg>
      </pc:sldChg>
      <pc:sldChg chg="modSp mod">
        <pc:chgData name="Γεωργία-Ελένη Θωμοπούλου" userId="f50e4f197289d2d2" providerId="LiveId" clId="{ADCA02D5-7A3B-430D-9FA8-4388A8FC530C}" dt="2022-10-18T13:07:35.051" v="38" actId="14100"/>
        <pc:sldMkLst>
          <pc:docMk/>
          <pc:sldMk cId="1480146924" sldId="268"/>
        </pc:sldMkLst>
        <pc:spChg chg="mod">
          <ac:chgData name="Γεωργία-Ελένη Θωμοπούλου" userId="f50e4f197289d2d2" providerId="LiveId" clId="{ADCA02D5-7A3B-430D-9FA8-4388A8FC530C}" dt="2022-10-18T13:07:35.051" v="38" actId="14100"/>
          <ac:spMkLst>
            <pc:docMk/>
            <pc:sldMk cId="1480146924" sldId="268"/>
            <ac:spMk id="3" creationId="{4EEC6EC2-E3FB-0E1F-F20B-52EC52FEECF4}"/>
          </ac:spMkLst>
        </pc:spChg>
      </pc:sldChg>
      <pc:sldChg chg="modNotesTx">
        <pc:chgData name="Γεωργία-Ελένη Θωμοπούλου" userId="f50e4f197289d2d2" providerId="LiveId" clId="{ADCA02D5-7A3B-430D-9FA8-4388A8FC530C}" dt="2022-10-18T13:36:00.056" v="564" actId="20577"/>
        <pc:sldMkLst>
          <pc:docMk/>
          <pc:sldMk cId="3094930842" sldId="285"/>
        </pc:sldMkLst>
      </pc:sldChg>
      <pc:sldChg chg="modSp mod">
        <pc:chgData name="Γεωργία-Ελένη Θωμοπούλου" userId="f50e4f197289d2d2" providerId="LiveId" clId="{ADCA02D5-7A3B-430D-9FA8-4388A8FC530C}" dt="2022-10-18T13:09:22.482" v="55" actId="20577"/>
        <pc:sldMkLst>
          <pc:docMk/>
          <pc:sldMk cId="3921969012" sldId="286"/>
        </pc:sldMkLst>
        <pc:spChg chg="mod">
          <ac:chgData name="Γεωργία-Ελένη Θωμοπούλου" userId="f50e4f197289d2d2" providerId="LiveId" clId="{ADCA02D5-7A3B-430D-9FA8-4388A8FC530C}" dt="2022-10-18T13:09:22.482" v="55" actId="20577"/>
          <ac:spMkLst>
            <pc:docMk/>
            <pc:sldMk cId="3921969012" sldId="286"/>
            <ac:spMk id="4" creationId="{EBA6F5A0-72B0-6145-6701-DABEC2152B92}"/>
          </ac:spMkLst>
        </pc:spChg>
      </pc:sldChg>
      <pc:sldChg chg="modSp mod modNotesTx">
        <pc:chgData name="Γεωργία-Ελένη Θωμοπούλου" userId="f50e4f197289d2d2" providerId="LiveId" clId="{ADCA02D5-7A3B-430D-9FA8-4388A8FC530C}" dt="2022-10-18T13:14:02.236" v="191" actId="20577"/>
        <pc:sldMkLst>
          <pc:docMk/>
          <pc:sldMk cId="2037236423" sldId="287"/>
        </pc:sldMkLst>
        <pc:picChg chg="mod">
          <ac:chgData name="Γεωργία-Ελένη Θωμοπούλου" userId="f50e4f197289d2d2" providerId="LiveId" clId="{ADCA02D5-7A3B-430D-9FA8-4388A8FC530C}" dt="2022-10-18T13:10:03.499" v="59" actId="1076"/>
          <ac:picMkLst>
            <pc:docMk/>
            <pc:sldMk cId="2037236423" sldId="287"/>
            <ac:picMk id="3" creationId="{637C9F23-570F-5BC4-87D2-114F16E5DD6C}"/>
          </ac:picMkLst>
        </pc:picChg>
        <pc:picChg chg="mod">
          <ac:chgData name="Γεωργία-Ελένη Θωμοπούλου" userId="f50e4f197289d2d2" providerId="LiveId" clId="{ADCA02D5-7A3B-430D-9FA8-4388A8FC530C}" dt="2022-10-18T13:09:57.078" v="56" actId="1076"/>
          <ac:picMkLst>
            <pc:docMk/>
            <pc:sldMk cId="2037236423" sldId="287"/>
            <ac:picMk id="7" creationId="{E225191A-DF3C-C034-560C-86144267A38F}"/>
          </ac:picMkLst>
        </pc:picChg>
      </pc:sldChg>
      <pc:sldChg chg="modSp mod modNotesTx">
        <pc:chgData name="Γεωργία-Ελένη Θωμοπούλου" userId="f50e4f197289d2d2" providerId="LiveId" clId="{ADCA02D5-7A3B-430D-9FA8-4388A8FC530C}" dt="2022-10-18T13:12:13.125" v="116" actId="20577"/>
        <pc:sldMkLst>
          <pc:docMk/>
          <pc:sldMk cId="2068728101" sldId="288"/>
        </pc:sldMkLst>
        <pc:spChg chg="mod">
          <ac:chgData name="Γεωργία-Ελένη Θωμοπούλου" userId="f50e4f197289d2d2" providerId="LiveId" clId="{ADCA02D5-7A3B-430D-9FA8-4388A8FC530C}" dt="2022-10-18T13:11:00.712" v="83" actId="20577"/>
          <ac:spMkLst>
            <pc:docMk/>
            <pc:sldMk cId="2068728101" sldId="288"/>
            <ac:spMk id="4" creationId="{F0575B59-3AB0-9030-FC46-C120DD314445}"/>
          </ac:spMkLst>
        </pc:spChg>
      </pc:sldChg>
      <pc:sldChg chg="modNotesTx">
        <pc:chgData name="Γεωργία-Ελένη Θωμοπούλου" userId="f50e4f197289d2d2" providerId="LiveId" clId="{ADCA02D5-7A3B-430D-9FA8-4388A8FC530C}" dt="2022-10-18T13:23:44.152" v="394" actId="20577"/>
        <pc:sldMkLst>
          <pc:docMk/>
          <pc:sldMk cId="2042557828" sldId="306"/>
        </pc:sldMkLst>
      </pc:sldChg>
      <pc:sldChg chg="modSp mod">
        <pc:chgData name="Γεωργία-Ελένη Θωμοπούλου" userId="f50e4f197289d2d2" providerId="LiveId" clId="{ADCA02D5-7A3B-430D-9FA8-4388A8FC530C}" dt="2022-10-18T13:35:27.440" v="559" actId="14100"/>
        <pc:sldMkLst>
          <pc:docMk/>
          <pc:sldMk cId="1751275454" sldId="312"/>
        </pc:sldMkLst>
        <pc:spChg chg="mod">
          <ac:chgData name="Γεωργία-Ελένη Θωμοπούλου" userId="f50e4f197289d2d2" providerId="LiveId" clId="{ADCA02D5-7A3B-430D-9FA8-4388A8FC530C}" dt="2022-10-18T13:35:27.440" v="559" actId="14100"/>
          <ac:spMkLst>
            <pc:docMk/>
            <pc:sldMk cId="1751275454" sldId="312"/>
            <ac:spMk id="8" creationId="{E14716AD-1551-DECC-A421-2DE22F18C14A}"/>
          </ac:spMkLst>
        </pc:spChg>
      </pc:sldChg>
      <pc:sldChg chg="addSp modSp new mod modNotesTx">
        <pc:chgData name="Γεωργία-Ελένη Θωμοπούλου" userId="f50e4f197289d2d2" providerId="LiveId" clId="{ADCA02D5-7A3B-430D-9FA8-4388A8FC530C}" dt="2022-10-18T13:32:30.387" v="519" actId="20577"/>
        <pc:sldMkLst>
          <pc:docMk/>
          <pc:sldMk cId="1693594309" sldId="335"/>
        </pc:sldMkLst>
        <pc:spChg chg="mod">
          <ac:chgData name="Γεωργία-Ελένη Θωμοπούλου" userId="f50e4f197289d2d2" providerId="LiveId" clId="{ADCA02D5-7A3B-430D-9FA8-4388A8FC530C}" dt="2022-10-18T13:32:30.387" v="519" actId="20577"/>
          <ac:spMkLst>
            <pc:docMk/>
            <pc:sldMk cId="1693594309" sldId="335"/>
            <ac:spMk id="2" creationId="{397CE288-B4DE-2A3E-40D3-695FDE2BE0C2}"/>
          </ac:spMkLst>
        </pc:spChg>
        <pc:picChg chg="add mod">
          <ac:chgData name="Γεωργία-Ελένη Θωμοπούλου" userId="f50e4f197289d2d2" providerId="LiveId" clId="{ADCA02D5-7A3B-430D-9FA8-4388A8FC530C}" dt="2022-10-18T13:19:46.179" v="211" actId="14100"/>
          <ac:picMkLst>
            <pc:docMk/>
            <pc:sldMk cId="1693594309" sldId="335"/>
            <ac:picMk id="1026" creationId="{D0E7B063-26B0-B006-7EF3-9B47F3D40C11}"/>
          </ac:picMkLst>
        </pc:picChg>
        <pc:picChg chg="add mod">
          <ac:chgData name="Γεωργία-Ελένη Θωμοπούλου" userId="f50e4f197289d2d2" providerId="LiveId" clId="{ADCA02D5-7A3B-430D-9FA8-4388A8FC530C}" dt="2022-10-18T13:19:51.676" v="212" actId="14100"/>
          <ac:picMkLst>
            <pc:docMk/>
            <pc:sldMk cId="1693594309" sldId="335"/>
            <ac:picMk id="1028" creationId="{23DA1CC5-C265-5DD2-535D-B1D79266EF0F}"/>
          </ac:picMkLst>
        </pc:picChg>
      </pc:sldChg>
      <pc:sldChg chg="addSp modSp new mod">
        <pc:chgData name="Γεωργία-Ελένη Θωμοπούλου" userId="f50e4f197289d2d2" providerId="LiveId" clId="{ADCA02D5-7A3B-430D-9FA8-4388A8FC530C}" dt="2022-10-18T13:31:41.892" v="487" actId="1076"/>
        <pc:sldMkLst>
          <pc:docMk/>
          <pc:sldMk cId="829906083" sldId="336"/>
        </pc:sldMkLst>
        <pc:spChg chg="mod">
          <ac:chgData name="Γεωργία-Ελένη Θωμοπούλου" userId="f50e4f197289d2d2" providerId="LiveId" clId="{ADCA02D5-7A3B-430D-9FA8-4388A8FC530C}" dt="2022-10-18T13:31:19.631" v="483" actId="14100"/>
          <ac:spMkLst>
            <pc:docMk/>
            <pc:sldMk cId="829906083" sldId="336"/>
            <ac:spMk id="2" creationId="{FEEF9EF3-08E9-F889-23A9-9CC892AB6ED5}"/>
          </ac:spMkLst>
        </pc:spChg>
        <pc:picChg chg="add mod">
          <ac:chgData name="Γεωργία-Ελένη Θωμοπούλου" userId="f50e4f197289d2d2" providerId="LiveId" clId="{ADCA02D5-7A3B-430D-9FA8-4388A8FC530C}" dt="2022-10-18T13:31:41.892" v="487" actId="1076"/>
          <ac:picMkLst>
            <pc:docMk/>
            <pc:sldMk cId="829906083" sldId="336"/>
            <ac:picMk id="2050" creationId="{432C68B2-B145-B810-F658-4AD1635EBC77}"/>
          </ac:picMkLst>
        </pc:picChg>
      </pc:sldChg>
    </pc:docChg>
  </pc:docChgLst>
  <pc:docChgLst>
    <pc:chgData name="Γεωργία-Ελένη Θωμοπούλου" userId="f50e4f197289d2d2" providerId="LiveId" clId="{FF4F8F71-3CE4-48E4-A576-F58F8A5467A9}"/>
    <pc:docChg chg="modSld">
      <pc:chgData name="Γεωργία-Ελένη Θωμοπούλου" userId="f50e4f197289d2d2" providerId="LiveId" clId="{FF4F8F71-3CE4-48E4-A576-F58F8A5467A9}" dt="2022-10-17T14:12:45.117" v="1" actId="1076"/>
      <pc:docMkLst>
        <pc:docMk/>
      </pc:docMkLst>
      <pc:sldChg chg="modSp mod">
        <pc:chgData name="Γεωργία-Ελένη Θωμοπούλου" userId="f50e4f197289d2d2" providerId="LiveId" clId="{FF4F8F71-3CE4-48E4-A576-F58F8A5467A9}" dt="2022-10-17T14:12:45.117" v="1" actId="1076"/>
        <pc:sldMkLst>
          <pc:docMk/>
          <pc:sldMk cId="800568574" sldId="300"/>
        </pc:sldMkLst>
        <pc:picChg chg="mod">
          <ac:chgData name="Γεωργία-Ελένη Θωμοπούλου" userId="f50e4f197289d2d2" providerId="LiveId" clId="{FF4F8F71-3CE4-48E4-A576-F58F8A5467A9}" dt="2022-10-17T14:12:45.117" v="1" actId="1076"/>
          <ac:picMkLst>
            <pc:docMk/>
            <pc:sldMk cId="800568574" sldId="300"/>
            <ac:picMk id="2" creationId="{1ECF148A-0518-DAF9-5040-4A81B72441C6}"/>
          </ac:picMkLst>
        </pc:picChg>
      </pc:sldChg>
    </pc:docChg>
  </pc:docChgLst>
</pc:chgInfo>
</file>

<file path=ppt/ink/ink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2-10-29T09:38:54.82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106 149,'21'0,"85"0,-64 0,43 21,42-21,-21 21,-1 0,-41-21,-43 0,0 0,22 0,20 0,22 0,-22 0,1 0,-22 0,43 0,-43 0,0 0,-20 0,-1 0,0 0,0 0,0 0,43 0,-43 0,21 0,-21 0,22 0,-22 0,0 21,0-21,22 0,-1 0,-21 0,0 21,43-21,-22 22,0-22,1 0,-22 0,0 0,0 0,64 0,-22 0,-41 0,20 0,-21 21,0-21,0 0,1 0,-1 0,0 0,0 0,0 0,0 0,1 0,-1 0,0 0,-42 0,-22 0,22 0,0-43,0 43,0 0,0 0,-1 0,1 0,-21 0,0-21,-1 21,-20 0,-1 0,43 0,0 0,0 0,-22 0,-41 0,20-21,-20 21,20 0,43 0,-21 0,20 0,1 0,0 0,-42 0,-22 0,43 0,-64 0,0 0,64 0,-43 0,-21 0,-42 0,42 0,85 0,0 0,-22 0,1 0,21 0,0 0,-22 0,1 0,0 0,-1 0,-41 0,-1 0,-21 0,43 0,84 0,0 0,43 0,-43 0,0 0,21 0,1 0,-22 0,21 0,0 0,22 0,-22 0,1-21,-22 21,0 0,21-21,1 21,-22 0,21-21,0 0,-20 21,-1 0,0 0,21 0,-21 0,22 0,41 0,-41-22,-1 22,0 0,-20 0,-1 0,42 0,-42 0,1 0,-1 0,0 0,0 0,0 0,22 0,-22 0,21 0,0 0,-20 0,20 0,0 0,-21 0,1 0,-1-21,0 21,0 0,0-21,0 21,1 0,20 0,-21 0,0 0,0 0,1 0,20-21,-21 21,0 0,22 0,-22 0,0 0,0 0,0 0,22 0,-22 0,0 0,-21-21,42-1,1 22,-22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CCA126-7748-4C5B-8ECD-1F8B38113765}" type="datetimeFigureOut">
              <a:rPr lang="el-GR" smtClean="0"/>
              <a:pPr/>
              <a:t>19/11/2023</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DA58D-6B5B-40E7-A049-1E26DC491510}" type="slidenum">
              <a:rPr lang="el-GR" smtClean="0"/>
              <a:pPr/>
              <a:t>‹#›</a:t>
            </a:fld>
            <a:endParaRPr lang="el-GR"/>
          </a:p>
        </p:txBody>
      </p:sp>
    </p:spTree>
    <p:extLst>
      <p:ext uri="{BB962C8B-B14F-4D97-AF65-F5344CB8AC3E}">
        <p14:creationId xmlns:p14="http://schemas.microsoft.com/office/powerpoint/2010/main" xmlns="" val="1615830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371600" y="1143000"/>
            <a:ext cx="4114800" cy="30861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15</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17</a:t>
            </a:fld>
            <a:endParaRPr lang="el-GR"/>
          </a:p>
        </p:txBody>
      </p:sp>
    </p:spTree>
    <p:extLst>
      <p:ext uri="{BB962C8B-B14F-4D97-AF65-F5344CB8AC3E}">
        <p14:creationId xmlns:p14="http://schemas.microsoft.com/office/powerpoint/2010/main" xmlns="" val="726836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r>
              <a:rPr lang="el-GR" dirty="0" err="1" smtClean="0"/>
              <a:t>Χολ</a:t>
            </a:r>
            <a:r>
              <a:rPr lang="el-GR" b="1" dirty="0" err="1" smtClean="0"/>
              <a:t>ηδοχ</a:t>
            </a:r>
            <a:r>
              <a:rPr lang="el-GR" dirty="0" err="1" smtClean="0"/>
              <a:t>ολιθίαση</a:t>
            </a:r>
            <a:r>
              <a:rPr lang="el-GR" dirty="0" smtClean="0"/>
              <a:t> (ενσφήνωση λίθου στον κοινό χοληδόχο πόρο).</a:t>
            </a:r>
            <a:endParaRPr lang="el-GR" dirty="0"/>
          </a:p>
          <a:p>
            <a:pPr marL="228600" indent="-228600">
              <a:buAutoNum type="arabicPeriod"/>
            </a:pPr>
            <a:endParaRPr lang="el-GR" dirty="0"/>
          </a:p>
          <a:p>
            <a:pPr marL="228600" indent="-228600">
              <a:buAutoNum type="arabicPeriod"/>
            </a:pPr>
            <a:r>
              <a:rPr lang="el-GR" dirty="0" smtClean="0"/>
              <a:t>Η </a:t>
            </a:r>
            <a:r>
              <a:rPr lang="el-GR" b="1" dirty="0" smtClean="0"/>
              <a:t>άμεση </a:t>
            </a:r>
            <a:r>
              <a:rPr lang="el-GR" b="1" dirty="0" err="1"/>
              <a:t>χολερυθρίνη</a:t>
            </a:r>
            <a:r>
              <a:rPr lang="el-GR" b="1" dirty="0"/>
              <a:t> </a:t>
            </a:r>
            <a:r>
              <a:rPr lang="el-GR" dirty="0"/>
              <a:t>αποβάλλεται στα ούρα, χωρίς να φτάνει καθόλου στα κόπρανα για να </a:t>
            </a:r>
            <a:r>
              <a:rPr lang="el-GR" dirty="0" smtClean="0"/>
              <a:t>χρωματιστούν.</a:t>
            </a:r>
            <a:endParaRPr lang="el-GR" dirty="0"/>
          </a:p>
          <a:p>
            <a:pPr marL="228600" indent="-228600">
              <a:buAutoNum type="arabicPeriod"/>
            </a:pPr>
            <a:endParaRPr lang="el-GR" dirty="0"/>
          </a:p>
          <a:p>
            <a:pPr marL="228600" indent="-228600">
              <a:buAutoNum type="arabicPeriod"/>
            </a:pPr>
            <a:r>
              <a:rPr lang="el-GR" dirty="0"/>
              <a:t>Προηγούμενα επεισόδια </a:t>
            </a:r>
            <a:r>
              <a:rPr lang="el-GR" b="1" dirty="0"/>
              <a:t>κολικού </a:t>
            </a:r>
            <a:r>
              <a:rPr lang="el-GR" b="1" dirty="0" smtClean="0"/>
              <a:t>χοληφόρων.</a:t>
            </a:r>
            <a:endParaRPr lang="en-US" b="1" dirty="0"/>
          </a:p>
          <a:p>
            <a:pPr marL="228600" indent="-228600">
              <a:buAutoNum type="arabicPeriod"/>
            </a:pPr>
            <a:endParaRPr lang="en-US" dirty="0"/>
          </a:p>
          <a:p>
            <a:pPr marL="228600" indent="-228600">
              <a:buAutoNum type="arabicPeriod"/>
            </a:pP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18</a:t>
            </a:fld>
            <a:endParaRPr lang="el-GR"/>
          </a:p>
        </p:txBody>
      </p:sp>
    </p:spTree>
    <p:extLst>
      <p:ext uri="{BB962C8B-B14F-4D97-AF65-F5344CB8AC3E}">
        <p14:creationId xmlns:p14="http://schemas.microsoft.com/office/powerpoint/2010/main" xmlns="" val="49821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371600" y="1143000"/>
            <a:ext cx="4114800" cy="30861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19</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20</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371600" y="1143000"/>
            <a:ext cx="4114800" cy="30861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22</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Αριστερά, </a:t>
            </a:r>
            <a:r>
              <a:rPr lang="el-GR" dirty="0"/>
              <a:t>το </a:t>
            </a:r>
            <a:r>
              <a:rPr lang="el-GR" dirty="0" smtClean="0"/>
              <a:t>φυσιολογικό. Δεξιά, </a:t>
            </a:r>
            <a:r>
              <a:rPr lang="el-GR" dirty="0"/>
              <a:t>του ασθενούς</a:t>
            </a:r>
            <a:r>
              <a:rPr lang="en-US" dirty="0"/>
              <a:t>.</a:t>
            </a:r>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DA58D-6B5B-40E7-A049-1E26DC491510}"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r>
              <a:rPr lang="el-GR" b="1" dirty="0" err="1"/>
              <a:t>Ασκιτική</a:t>
            </a:r>
            <a:r>
              <a:rPr lang="el-GR" b="1" dirty="0"/>
              <a:t> συλλογή, σπληνομεγαλία, μικρό ήπαρ με ανώμαλη </a:t>
            </a:r>
            <a:r>
              <a:rPr lang="el-GR" b="1" dirty="0" smtClean="0"/>
              <a:t>παρυφή.</a:t>
            </a:r>
            <a:endParaRPr lang="el-GR" b="1" dirty="0"/>
          </a:p>
          <a:p>
            <a:pPr marL="228600" indent="-228600">
              <a:buAutoNum type="arabicPeriod"/>
            </a:pPr>
            <a:endParaRPr lang="el-GR" dirty="0"/>
          </a:p>
          <a:p>
            <a:pPr marL="228600" indent="-228600">
              <a:buAutoNum type="arabicPeriod"/>
            </a:pPr>
            <a:r>
              <a:rPr lang="el-GR" b="1" dirty="0"/>
              <a:t>Κίρρωση του ήπατος</a:t>
            </a:r>
          </a:p>
          <a:p>
            <a:pPr marL="228600" indent="-228600">
              <a:buAutoNum type="arabicPeriod"/>
            </a:pPr>
            <a:endParaRPr lang="el-GR" dirty="0"/>
          </a:p>
          <a:p>
            <a:pPr marL="228600" indent="-228600">
              <a:buAutoNum type="arabicPeriod"/>
            </a:pPr>
            <a:r>
              <a:rPr lang="el-GR" b="1" dirty="0" err="1"/>
              <a:t>Παγκυτταροπενία</a:t>
            </a:r>
            <a:r>
              <a:rPr lang="el-GR" dirty="0"/>
              <a:t> </a:t>
            </a:r>
            <a:r>
              <a:rPr lang="el-GR" dirty="0" smtClean="0"/>
              <a:t>στο αίμα λόγω </a:t>
            </a:r>
            <a:r>
              <a:rPr lang="el-GR" dirty="0"/>
              <a:t>σπληνομεγαλίας, τοξικότητας αλκοόλ και μειωμένης </a:t>
            </a:r>
            <a:r>
              <a:rPr lang="el-GR" dirty="0" err="1"/>
              <a:t>θρομβοποιητίνης</a:t>
            </a:r>
            <a:r>
              <a:rPr lang="el-GR" dirty="0"/>
              <a:t> από το ήπαρ (για αιμοπετάλια). </a:t>
            </a:r>
            <a:endParaRPr lang="el-GR" dirty="0" smtClean="0"/>
          </a:p>
          <a:p>
            <a:pPr marL="228600" indent="-228600">
              <a:buNone/>
            </a:pPr>
            <a:r>
              <a:rPr lang="el-GR" dirty="0" smtClean="0"/>
              <a:t>     </a:t>
            </a:r>
            <a:r>
              <a:rPr lang="el-GR" b="1" dirty="0" smtClean="0"/>
              <a:t>Αυξημένη </a:t>
            </a:r>
            <a:r>
              <a:rPr lang="el-GR" b="1" dirty="0" err="1" smtClean="0"/>
              <a:t>χολερυθρίνη</a:t>
            </a:r>
            <a:r>
              <a:rPr lang="el-GR" b="1" dirty="0" smtClean="0"/>
              <a:t> ορού</a:t>
            </a:r>
            <a:r>
              <a:rPr lang="el-GR" dirty="0" smtClean="0"/>
              <a:t>,</a:t>
            </a:r>
            <a:r>
              <a:rPr lang="el-GR" baseline="0" dirty="0" smtClean="0"/>
              <a:t> </a:t>
            </a:r>
            <a:r>
              <a:rPr lang="el-GR" dirty="0" smtClean="0"/>
              <a:t>λόγω </a:t>
            </a:r>
            <a:r>
              <a:rPr lang="el-GR" dirty="0"/>
              <a:t>μειωμένης </a:t>
            </a:r>
            <a:r>
              <a:rPr lang="el-GR" dirty="0" err="1"/>
              <a:t>γλυκουρονυδίωσης</a:t>
            </a:r>
            <a:r>
              <a:rPr lang="el-GR" dirty="0"/>
              <a:t> και </a:t>
            </a:r>
            <a:r>
              <a:rPr lang="el-GR" dirty="0" smtClean="0"/>
              <a:t>μειωμένης αποβολής </a:t>
            </a:r>
            <a:r>
              <a:rPr lang="el-GR" dirty="0"/>
              <a:t>της στη χολή, </a:t>
            </a:r>
            <a:endParaRPr lang="el-GR" dirty="0" smtClean="0"/>
          </a:p>
          <a:p>
            <a:pPr marL="228600" indent="-228600">
              <a:buNone/>
            </a:pPr>
            <a:r>
              <a:rPr lang="el-GR" b="1" dirty="0" smtClean="0"/>
              <a:t>     αυξημένο</a:t>
            </a:r>
            <a:r>
              <a:rPr lang="en-US" b="1" dirty="0" smtClean="0"/>
              <a:t> </a:t>
            </a:r>
            <a:r>
              <a:rPr lang="el-GR" b="1" dirty="0"/>
              <a:t>Ι</a:t>
            </a:r>
            <a:r>
              <a:rPr lang="en-US" b="1" dirty="0"/>
              <a:t>NR</a:t>
            </a:r>
            <a:r>
              <a:rPr lang="el-GR" b="1" dirty="0"/>
              <a:t> </a:t>
            </a:r>
            <a:r>
              <a:rPr lang="el-GR" dirty="0"/>
              <a:t>λόγω μειωμένης σύνθεσης παραγόντων πήξης από το ήπαρ, το ίδιο και η </a:t>
            </a:r>
            <a:r>
              <a:rPr lang="el-GR" b="1" dirty="0" err="1"/>
              <a:t>υποαλβουμιναιμία</a:t>
            </a:r>
            <a:r>
              <a:rPr lang="el-GR" dirty="0"/>
              <a:t>. </a:t>
            </a:r>
            <a:r>
              <a:rPr lang="el-GR" b="1" dirty="0"/>
              <a:t>Ηπατικά ένζυμα </a:t>
            </a:r>
            <a:r>
              <a:rPr lang="el-GR" b="1" dirty="0" smtClean="0"/>
              <a:t>αυξημένα </a:t>
            </a:r>
            <a:r>
              <a:rPr lang="el-GR" dirty="0" smtClean="0"/>
              <a:t>λόγω της  </a:t>
            </a:r>
            <a:r>
              <a:rPr lang="el-GR" dirty="0"/>
              <a:t>βλάβης από το </a:t>
            </a:r>
            <a:r>
              <a:rPr lang="el-GR" dirty="0" smtClean="0"/>
              <a:t>αλκοόλ.</a:t>
            </a:r>
            <a:endParaRPr lang="en-US" dirty="0"/>
          </a:p>
          <a:p>
            <a:pPr marL="228600" indent="-228600">
              <a:buAutoNum type="arabicPeriod"/>
            </a:pP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24</a:t>
            </a:fld>
            <a:endParaRPr lang="el-GR"/>
          </a:p>
        </p:txBody>
      </p:sp>
    </p:spTree>
    <p:extLst>
      <p:ext uri="{BB962C8B-B14F-4D97-AF65-F5344CB8AC3E}">
        <p14:creationId xmlns:p14="http://schemas.microsoft.com/office/powerpoint/2010/main" xmlns="" val="4138471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27</a:t>
            </a:fld>
            <a:endParaRPr lang="el-GR"/>
          </a:p>
        </p:txBody>
      </p:sp>
    </p:spTree>
    <p:extLst>
      <p:ext uri="{BB962C8B-B14F-4D97-AF65-F5344CB8AC3E}">
        <p14:creationId xmlns:p14="http://schemas.microsoft.com/office/powerpoint/2010/main" xmlns="" val="2742344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sp>
      <p:sp>
        <p:nvSpPr>
          <p:cNvPr id="3" name="Θέση σημειώσεων 2"/>
          <p:cNvSpPr>
            <a:spLocks noGrp="1"/>
          </p:cNvSpPr>
          <p:nvPr>
            <p:ph type="body" idx="1"/>
          </p:nvPr>
        </p:nvSpPr>
        <p:spPr/>
        <p:txBody>
          <a:bodyPr/>
          <a:lstStyle/>
          <a:p>
            <a:r>
              <a:rPr lang="el-GR" dirty="0" smtClean="0"/>
              <a:t>Δεξιά, </a:t>
            </a:r>
            <a:r>
              <a:rPr lang="el-GR" dirty="0"/>
              <a:t>η αξονική της </a:t>
            </a:r>
            <a:r>
              <a:rPr lang="el-GR" dirty="0" smtClean="0"/>
              <a:t>ασθενούς.</a:t>
            </a:r>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28</a:t>
            </a:fld>
            <a:endParaRPr lang="el-GR"/>
          </a:p>
        </p:txBody>
      </p:sp>
    </p:spTree>
    <p:extLst>
      <p:ext uri="{BB962C8B-B14F-4D97-AF65-F5344CB8AC3E}">
        <p14:creationId xmlns:p14="http://schemas.microsoft.com/office/powerpoint/2010/main" xmlns="" val="3376969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3</a:t>
            </a:fld>
            <a:endParaRPr lang="el-GR"/>
          </a:p>
        </p:txBody>
      </p:sp>
    </p:spTree>
    <p:extLst>
      <p:ext uri="{BB962C8B-B14F-4D97-AF65-F5344CB8AC3E}">
        <p14:creationId xmlns:p14="http://schemas.microsoft.com/office/powerpoint/2010/main" xmlns="" val="393030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r>
              <a:rPr lang="el-GR" b="1" dirty="0"/>
              <a:t>Οξεία παγκρεατίτιδα</a:t>
            </a:r>
          </a:p>
          <a:p>
            <a:pPr marL="228600" indent="-228600">
              <a:buAutoNum type="arabicPeriod"/>
            </a:pPr>
            <a:endParaRPr lang="el-GR" dirty="0"/>
          </a:p>
          <a:p>
            <a:pPr marL="228600" indent="-228600">
              <a:buAutoNum type="arabicPeriod"/>
            </a:pPr>
            <a:r>
              <a:rPr lang="el-GR" b="1" dirty="0"/>
              <a:t>Παροδική ενσφήνωση </a:t>
            </a:r>
            <a:r>
              <a:rPr lang="el-GR" b="1" dirty="0" err="1" smtClean="0"/>
              <a:t>χολολίθου</a:t>
            </a:r>
            <a:r>
              <a:rPr lang="el-GR" b="1" dirty="0" smtClean="0"/>
              <a:t>, </a:t>
            </a:r>
            <a:r>
              <a:rPr lang="el-GR" b="1" dirty="0"/>
              <a:t>μετά από λιπαρό </a:t>
            </a:r>
            <a:r>
              <a:rPr lang="el-GR" b="1" dirty="0" smtClean="0"/>
              <a:t>γεύμα.</a:t>
            </a:r>
            <a:endParaRPr lang="el-GR" b="1" dirty="0"/>
          </a:p>
          <a:p>
            <a:pPr marL="228600" indent="-228600">
              <a:buAutoNum type="arabicPeriod"/>
            </a:pPr>
            <a:endParaRPr lang="en-US" dirty="0"/>
          </a:p>
          <a:p>
            <a:pPr marL="228600" indent="-228600">
              <a:buAutoNum type="arabicPeriod"/>
            </a:pPr>
            <a:r>
              <a:rPr lang="el-GR" b="1" dirty="0"/>
              <a:t>Σαπωνοποίηση του </a:t>
            </a:r>
            <a:r>
              <a:rPr lang="el-GR" b="1" dirty="0" err="1"/>
              <a:t>νεκρωθέντος</a:t>
            </a:r>
            <a:r>
              <a:rPr lang="el-GR" b="1" dirty="0"/>
              <a:t> </a:t>
            </a:r>
            <a:r>
              <a:rPr lang="el-GR" b="1" dirty="0" err="1"/>
              <a:t>περιπαγκρεατικού</a:t>
            </a:r>
            <a:r>
              <a:rPr lang="el-GR" b="1" dirty="0"/>
              <a:t> λίπους, σημείο κακής </a:t>
            </a:r>
            <a:r>
              <a:rPr lang="el-GR" b="1" dirty="0" smtClean="0"/>
              <a:t>πρόγνωσης.</a:t>
            </a:r>
            <a:endParaRPr lang="el-GR" b="1"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29</a:t>
            </a:fld>
            <a:endParaRPr lang="el-GR"/>
          </a:p>
        </p:txBody>
      </p:sp>
    </p:spTree>
    <p:extLst>
      <p:ext uri="{BB962C8B-B14F-4D97-AF65-F5344CB8AC3E}">
        <p14:creationId xmlns:p14="http://schemas.microsoft.com/office/powerpoint/2010/main" xmlns="" val="3288616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30</a:t>
            </a:fld>
            <a:endParaRPr lang="el-GR"/>
          </a:p>
        </p:txBody>
      </p:sp>
    </p:spTree>
    <p:extLst>
      <p:ext uri="{BB962C8B-B14F-4D97-AF65-F5344CB8AC3E}">
        <p14:creationId xmlns:p14="http://schemas.microsoft.com/office/powerpoint/2010/main" xmlns="" val="2293384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32</a:t>
            </a:fld>
            <a:endParaRPr lang="el-GR"/>
          </a:p>
        </p:txBody>
      </p:sp>
    </p:spTree>
    <p:extLst>
      <p:ext uri="{BB962C8B-B14F-4D97-AF65-F5344CB8AC3E}">
        <p14:creationId xmlns:p14="http://schemas.microsoft.com/office/powerpoint/2010/main" xmlns="" val="2148358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4</a:t>
            </a:fld>
            <a:endParaRPr lang="el-GR"/>
          </a:p>
        </p:txBody>
      </p:sp>
    </p:spTree>
    <p:extLst>
      <p:ext uri="{BB962C8B-B14F-4D97-AF65-F5344CB8AC3E}">
        <p14:creationId xmlns:p14="http://schemas.microsoft.com/office/powerpoint/2010/main" xmlns="" val="249811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sp>
      <p:sp>
        <p:nvSpPr>
          <p:cNvPr id="3" name="Θέση σημειώσεων 2"/>
          <p:cNvSpPr>
            <a:spLocks noGrp="1"/>
          </p:cNvSpPr>
          <p:nvPr>
            <p:ph type="body" idx="1"/>
          </p:nvPr>
        </p:nvSpPr>
        <p:spPr/>
        <p:txBody>
          <a:bodyPr/>
          <a:lstStyle/>
          <a:p>
            <a:r>
              <a:rPr lang="el-GR" dirty="0"/>
              <a:t>Αριστερή  </a:t>
            </a:r>
            <a:r>
              <a:rPr lang="el-GR" dirty="0" err="1"/>
              <a:t>εικ</a:t>
            </a:r>
            <a:r>
              <a:rPr lang="el-GR" dirty="0" smtClean="0"/>
              <a:t>., </a:t>
            </a:r>
            <a:r>
              <a:rPr lang="el-GR" dirty="0" err="1" smtClean="0"/>
              <a:t>κ.φ</a:t>
            </a:r>
            <a:r>
              <a:rPr lang="el-GR" dirty="0" smtClean="0"/>
              <a:t>.</a:t>
            </a:r>
            <a:r>
              <a:rPr lang="el-GR" baseline="0" dirty="0" smtClean="0"/>
              <a:t> Δ</a:t>
            </a:r>
            <a:r>
              <a:rPr lang="el-GR" dirty="0" smtClean="0"/>
              <a:t>εξιά, </a:t>
            </a:r>
            <a:r>
              <a:rPr lang="el-GR" dirty="0"/>
              <a:t>η </a:t>
            </a:r>
            <a:r>
              <a:rPr lang="el-GR" dirty="0" err="1"/>
              <a:t>εικ</a:t>
            </a:r>
            <a:r>
              <a:rPr lang="el-GR" dirty="0"/>
              <a:t>. του ασθενούς.</a:t>
            </a:r>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DA58D-6B5B-40E7-A049-1E26DC491510}"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135106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r>
              <a:rPr lang="el-GR" dirty="0"/>
              <a:t>Το </a:t>
            </a:r>
            <a:r>
              <a:rPr lang="el-GR" dirty="0" smtClean="0"/>
              <a:t>πάσχον ήπαρ </a:t>
            </a:r>
            <a:r>
              <a:rPr lang="el-GR" dirty="0"/>
              <a:t>είναι διογκωμένο και </a:t>
            </a:r>
            <a:r>
              <a:rPr lang="el-GR" i="1" dirty="0" err="1"/>
              <a:t>υπόπυκνο</a:t>
            </a:r>
            <a:r>
              <a:rPr lang="el-GR" dirty="0"/>
              <a:t> σε σχέση με το φυσιολογικό (</a:t>
            </a:r>
            <a:r>
              <a:rPr lang="el-GR" i="1" dirty="0"/>
              <a:t>λόγω της </a:t>
            </a:r>
            <a:r>
              <a:rPr lang="el-GR" i="1" dirty="0" smtClean="0"/>
              <a:t>στεάτωσης, </a:t>
            </a:r>
            <a:r>
              <a:rPr lang="el-GR" i="1" dirty="0"/>
              <a:t>προσομοιάζει με το λίπος</a:t>
            </a:r>
            <a:r>
              <a:rPr lang="el-GR" dirty="0" smtClean="0"/>
              <a:t>).</a:t>
            </a:r>
            <a:endParaRPr lang="el-GR" dirty="0"/>
          </a:p>
          <a:p>
            <a:pPr marL="228600" indent="-228600">
              <a:buAutoNum type="arabicPeriod"/>
            </a:pPr>
            <a:endParaRPr lang="el-GR" dirty="0"/>
          </a:p>
          <a:p>
            <a:pPr marL="228600" indent="-228600">
              <a:buAutoNum type="arabicPeriod"/>
            </a:pPr>
            <a:r>
              <a:rPr lang="el-GR" dirty="0"/>
              <a:t>Επιπλοκές </a:t>
            </a:r>
            <a:r>
              <a:rPr lang="el-GR" dirty="0" err="1"/>
              <a:t>αθηροσκλήρυνσης</a:t>
            </a:r>
            <a:r>
              <a:rPr lang="el-GR" dirty="0"/>
              <a:t>, επιπλοκές διαβήτη, μη αλκοολική </a:t>
            </a:r>
            <a:r>
              <a:rPr lang="el-GR" dirty="0" err="1"/>
              <a:t>στεατοηπατίτιδα</a:t>
            </a:r>
            <a:r>
              <a:rPr lang="el-GR" dirty="0"/>
              <a:t> και κίρρωση λόγω </a:t>
            </a:r>
            <a:r>
              <a:rPr lang="el-GR" b="1" dirty="0" smtClean="0"/>
              <a:t>μη αλκοολικής νόσου λιπώδους ήπατος (</a:t>
            </a:r>
            <a:r>
              <a:rPr lang="en-US" b="1" dirty="0" smtClean="0"/>
              <a:t>NAFLD</a:t>
            </a:r>
            <a:r>
              <a:rPr lang="el-GR" b="1" dirty="0" smtClean="0"/>
              <a:t>).</a:t>
            </a:r>
            <a:endParaRPr lang="en-US" b="1" dirty="0"/>
          </a:p>
          <a:p>
            <a:pPr marL="228600" indent="-228600">
              <a:buAutoNum type="arabicPeriod"/>
            </a:pPr>
            <a:endParaRPr lang="el-GR" dirty="0"/>
          </a:p>
          <a:p>
            <a:pPr marL="228600" indent="-228600">
              <a:buAutoNum type="arabicPeriod"/>
            </a:pPr>
            <a:r>
              <a:rPr lang="el-GR" dirty="0"/>
              <a:t>Απώλεια βάρους, διατροφή, άσκηση, ρύθμιση του </a:t>
            </a:r>
            <a:r>
              <a:rPr lang="el-GR" dirty="0" smtClean="0"/>
              <a:t>σακχάρου.</a:t>
            </a: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7</a:t>
            </a:fld>
            <a:endParaRPr lang="el-GR"/>
          </a:p>
        </p:txBody>
      </p:sp>
    </p:spTree>
    <p:extLst>
      <p:ext uri="{BB962C8B-B14F-4D97-AF65-F5344CB8AC3E}">
        <p14:creationId xmlns:p14="http://schemas.microsoft.com/office/powerpoint/2010/main" xmlns="" val="1531903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371600" y="1143000"/>
            <a:ext cx="4114800" cy="30861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8</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11</a:t>
            </a:fld>
            <a:endParaRPr lang="el-GR"/>
          </a:p>
        </p:txBody>
      </p:sp>
    </p:spTree>
    <p:extLst>
      <p:ext uri="{BB962C8B-B14F-4D97-AF65-F5344CB8AC3E}">
        <p14:creationId xmlns:p14="http://schemas.microsoft.com/office/powerpoint/2010/main" xmlns="" val="62477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12</a:t>
            </a:fld>
            <a:endParaRPr lang="el-GR"/>
          </a:p>
        </p:txBody>
      </p:sp>
    </p:spTree>
    <p:extLst>
      <p:ext uri="{BB962C8B-B14F-4D97-AF65-F5344CB8AC3E}">
        <p14:creationId xmlns:p14="http://schemas.microsoft.com/office/powerpoint/2010/main" xmlns="" val="1701711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r>
              <a:rPr lang="el-GR" spc="600" dirty="0">
                <a:effectLst>
                  <a:outerShdw blurRad="38100" dist="38100" dir="2700000" algn="tl">
                    <a:srgbClr val="000000">
                      <a:alpha val="43137"/>
                    </a:srgbClr>
                  </a:outerShdw>
                </a:effectLst>
              </a:rPr>
              <a:t>Οξεία</a:t>
            </a:r>
            <a:r>
              <a:rPr lang="el-GR" dirty="0"/>
              <a:t> </a:t>
            </a:r>
            <a:r>
              <a:rPr lang="el-GR" dirty="0" smtClean="0"/>
              <a:t>(ιογενής)  ηπατίτιδα  </a:t>
            </a:r>
            <a:r>
              <a:rPr lang="el-GR" dirty="0" smtClean="0"/>
              <a:t>Β</a:t>
            </a:r>
            <a:r>
              <a:rPr lang="en-US" dirty="0" smtClean="0"/>
              <a:t>, </a:t>
            </a:r>
            <a:r>
              <a:rPr lang="el-GR" dirty="0" smtClean="0"/>
              <a:t>κλινικώς</a:t>
            </a:r>
            <a:r>
              <a:rPr lang="el-GR" baseline="0" dirty="0" smtClean="0"/>
              <a:t> αντιληπτή</a:t>
            </a:r>
            <a:r>
              <a:rPr lang="el-GR" dirty="0" smtClean="0"/>
              <a:t>.</a:t>
            </a:r>
            <a:endParaRPr lang="el-GR" dirty="0"/>
          </a:p>
          <a:p>
            <a:pPr marL="228600" indent="-228600">
              <a:buAutoNum type="arabicPeriod"/>
            </a:pPr>
            <a:endParaRPr lang="el-GR" dirty="0"/>
          </a:p>
          <a:p>
            <a:pPr marL="0" indent="0">
              <a:buNone/>
            </a:pPr>
            <a:r>
              <a:rPr lang="el-GR" dirty="0"/>
              <a:t>2.  </a:t>
            </a:r>
            <a:r>
              <a:rPr lang="el-GR" dirty="0" smtClean="0"/>
              <a:t>Οξεία </a:t>
            </a:r>
            <a:r>
              <a:rPr lang="el-GR" dirty="0"/>
              <a:t>ηπατική </a:t>
            </a:r>
            <a:r>
              <a:rPr lang="el-GR" dirty="0" smtClean="0"/>
              <a:t>ανεπάρκεια (σπανίως), </a:t>
            </a:r>
            <a:r>
              <a:rPr lang="el-GR" dirty="0"/>
              <a:t>μετάβαση σε </a:t>
            </a:r>
            <a:r>
              <a:rPr lang="el-GR" b="1" dirty="0"/>
              <a:t>χρόνια ηπατίτιδα </a:t>
            </a:r>
            <a:r>
              <a:rPr lang="el-GR" dirty="0"/>
              <a:t>και πιθανώς </a:t>
            </a:r>
            <a:r>
              <a:rPr lang="el-GR" b="1" dirty="0"/>
              <a:t>κίρρωση</a:t>
            </a:r>
            <a:r>
              <a:rPr lang="el-GR" dirty="0"/>
              <a:t> και </a:t>
            </a:r>
            <a:r>
              <a:rPr lang="el-GR" dirty="0" err="1"/>
              <a:t>ηπατοκυτταρικό</a:t>
            </a:r>
            <a:r>
              <a:rPr lang="el-GR" dirty="0"/>
              <a:t> καρκίνο.</a:t>
            </a:r>
          </a:p>
          <a:p>
            <a:pPr marL="228600" indent="-228600">
              <a:buAutoNum type="arabicPeriod" startAt="2"/>
            </a:pPr>
            <a:endParaRPr lang="el-GR" dirty="0"/>
          </a:p>
          <a:p>
            <a:pPr marL="0" indent="0">
              <a:buNone/>
            </a:pPr>
            <a:r>
              <a:rPr lang="el-GR" dirty="0"/>
              <a:t>3. </a:t>
            </a:r>
            <a:r>
              <a:rPr lang="el-GR" dirty="0" smtClean="0"/>
              <a:t>Ιοί </a:t>
            </a:r>
            <a:r>
              <a:rPr lang="el-GR" dirty="0"/>
              <a:t>ηπατίτιδας Α, Β</a:t>
            </a:r>
            <a:r>
              <a:rPr lang="en-US" dirty="0"/>
              <a:t>, C, D, E</a:t>
            </a:r>
            <a:r>
              <a:rPr lang="el-GR" dirty="0"/>
              <a:t>, </a:t>
            </a:r>
            <a:r>
              <a:rPr lang="el-GR" dirty="0" err="1" smtClean="0"/>
              <a:t>ερπητοϊοί</a:t>
            </a:r>
            <a:r>
              <a:rPr lang="el-GR" dirty="0" smtClean="0"/>
              <a:t>, </a:t>
            </a:r>
            <a:r>
              <a:rPr lang="en-US" dirty="0"/>
              <a:t>EBV, CMV, </a:t>
            </a:r>
            <a:r>
              <a:rPr lang="el-GR" dirty="0"/>
              <a:t> </a:t>
            </a:r>
            <a:r>
              <a:rPr lang="en-US" dirty="0"/>
              <a:t>COVID-19, </a:t>
            </a:r>
            <a:r>
              <a:rPr lang="el-GR" dirty="0" err="1" smtClean="0"/>
              <a:t>αδενοϊοί</a:t>
            </a:r>
            <a:r>
              <a:rPr lang="el-GR" dirty="0" smtClean="0"/>
              <a:t>, </a:t>
            </a:r>
            <a:r>
              <a:rPr lang="el-GR" dirty="0" smtClean="0"/>
              <a:t>γρίπη.</a:t>
            </a:r>
            <a:endParaRPr lang="el-GR" dirty="0"/>
          </a:p>
          <a:p>
            <a:pPr marL="228600" indent="-228600">
              <a:buAutoNum type="arabicPeriod" startAt="2"/>
            </a:pPr>
            <a:endParaRPr lang="el-GR" dirty="0"/>
          </a:p>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13</a:t>
            </a:fld>
            <a:endParaRPr lang="el-GR"/>
          </a:p>
        </p:txBody>
      </p:sp>
    </p:spTree>
    <p:extLst>
      <p:ext uri="{BB962C8B-B14F-4D97-AF65-F5344CB8AC3E}">
        <p14:creationId xmlns:p14="http://schemas.microsoft.com/office/powerpoint/2010/main" xmlns="" val="3707698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9"/>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19/11/2023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19/11/2023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42"/>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42"/>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19/11/2023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9"/>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19/11/2023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963960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19/11/2023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545652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4"/>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19/11/2023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741743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19/11/2023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2036439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950A2D5E-B972-4E2D-A604-29E7BAC88684}" type="datetimeFigureOut">
              <a:rPr lang="el-GR" smtClean="0"/>
              <a:pPr/>
              <a:t>19/11/2023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4173396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950A2D5E-B972-4E2D-A604-29E7BAC88684}" type="datetimeFigureOut">
              <a:rPr lang="el-GR" smtClean="0"/>
              <a:pPr/>
              <a:t>19/11/2023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68252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50A2D5E-B972-4E2D-A604-29E7BAC88684}" type="datetimeFigureOut">
              <a:rPr lang="el-GR" smtClean="0"/>
              <a:pPr/>
              <a:t>19/11/2023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2060944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2"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19/11/2023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601546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19/11/2023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19/11/2023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511811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19/11/2023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2970046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42"/>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42"/>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19/11/2023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994923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4"/>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19/11/2023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19/11/2023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86B90BD0-E78F-43B2-BEC2-CA2652C02ADE}" type="datetimeFigureOut">
              <a:rPr lang="el-GR" smtClean="0"/>
              <a:pPr/>
              <a:t>19/11/2023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86B90BD0-E78F-43B2-BEC2-CA2652C02ADE}" type="datetimeFigureOut">
              <a:rPr lang="el-GR" smtClean="0"/>
              <a:pPr/>
              <a:t>19/11/2023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6B90BD0-E78F-43B2-BEC2-CA2652C02ADE}" type="datetimeFigureOut">
              <a:rPr lang="el-GR" smtClean="0"/>
              <a:pPr/>
              <a:t>19/11/2023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2"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19/11/2023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19/11/2023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3">
                <a:lumMod val="60000"/>
                <a:lumOff val="40000"/>
              </a:schemeClr>
            </a:gs>
            <a:gs pos="0">
              <a:schemeClr val="bg1"/>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90BD0-E78F-43B2-BEC2-CA2652C02ADE}" type="datetimeFigureOut">
              <a:rPr lang="el-GR" smtClean="0"/>
              <a:pPr/>
              <a:t>19/11/2023</a:t>
            </a:fld>
            <a:endParaRPr lang="el-GR"/>
          </a:p>
        </p:txBody>
      </p:sp>
      <p:sp>
        <p:nvSpPr>
          <p:cNvPr id="5" name="4 - Θέση υποσέλιδου"/>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7C580-D3A2-4C73-81A2-19DDDEC8EAE1}"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3">
                <a:lumMod val="60000"/>
                <a:lumOff val="40000"/>
              </a:schemeClr>
            </a:gs>
            <a:gs pos="0">
              <a:schemeClr val="bg1"/>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A2D5E-B972-4E2D-A604-29E7BAC88684}" type="datetimeFigureOut">
              <a:rPr lang="el-GR" smtClean="0"/>
              <a:pPr/>
              <a:t>19/11/2023</a:t>
            </a:fld>
            <a:endParaRPr lang="el-GR"/>
          </a:p>
        </p:txBody>
      </p:sp>
      <p:sp>
        <p:nvSpPr>
          <p:cNvPr id="5" name="4 - Θέση υποσέλιδου"/>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163226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7.xml"/><Relationship Id="rId1" Type="http://schemas.openxmlformats.org/officeDocument/2006/relationships/vmlDrawing" Target="../drawings/vmlDrawing1.v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E20CA7-343E-B714-4391-945FE43F63FD}"/>
              </a:ext>
            </a:extLst>
          </p:cNvPr>
          <p:cNvSpPr>
            <a:spLocks noGrp="1"/>
          </p:cNvSpPr>
          <p:nvPr>
            <p:ph type="title"/>
          </p:nvPr>
        </p:nvSpPr>
        <p:spPr>
          <a:xfrm>
            <a:off x="457200" y="-459432"/>
            <a:ext cx="8229600" cy="2650306"/>
          </a:xfrm>
        </p:spPr>
        <p:txBody>
          <a:bodyPr>
            <a:normAutofit/>
          </a:bodyPr>
          <a:lstStyle/>
          <a:p>
            <a:r>
              <a:rPr lang="el-GR" sz="3600" dirty="0" err="1">
                <a:effectLst>
                  <a:outerShdw blurRad="38100" dist="38100" dir="2700000" algn="tl">
                    <a:srgbClr val="000000">
                      <a:alpha val="43137"/>
                    </a:srgbClr>
                  </a:outerShdw>
                </a:effectLst>
              </a:rPr>
              <a:t>Κλινικο</a:t>
            </a:r>
            <a:r>
              <a:rPr lang="el-GR" sz="3600" dirty="0">
                <a:effectLst>
                  <a:outerShdw blurRad="38100" dist="38100" dir="2700000" algn="tl">
                    <a:srgbClr val="000000">
                      <a:alpha val="43137"/>
                    </a:srgbClr>
                  </a:outerShdw>
                </a:effectLst>
              </a:rPr>
              <a:t>-</a:t>
            </a:r>
            <a:r>
              <a:rPr lang="el-GR" sz="3600" dirty="0" err="1">
                <a:effectLst>
                  <a:outerShdw blurRad="38100" dist="38100" dir="2700000" algn="tl">
                    <a:srgbClr val="000000">
                      <a:alpha val="43137"/>
                    </a:srgbClr>
                  </a:outerShdw>
                </a:effectLst>
              </a:rPr>
              <a:t>παθολογοανατομική</a:t>
            </a:r>
            <a:r>
              <a:rPr lang="el-GR" sz="3600" dirty="0">
                <a:effectLst>
                  <a:outerShdw blurRad="38100" dist="38100" dir="2700000" algn="tl">
                    <a:srgbClr val="000000">
                      <a:alpha val="43137"/>
                    </a:srgbClr>
                  </a:outerShdw>
                </a:effectLst>
              </a:rPr>
              <a:t> συζήτηση </a:t>
            </a:r>
            <a:br>
              <a:rPr lang="el-GR" sz="3600" dirty="0">
                <a:effectLst>
                  <a:outerShdw blurRad="38100" dist="38100" dir="2700000" algn="tl">
                    <a:srgbClr val="000000">
                      <a:alpha val="43137"/>
                    </a:srgbClr>
                  </a:outerShdw>
                </a:effectLst>
              </a:rPr>
            </a:br>
            <a:r>
              <a:rPr lang="el-GR" sz="3500" dirty="0" smtClean="0">
                <a:effectLst>
                  <a:outerShdw blurRad="38100" dist="38100" dir="2700000" algn="tl">
                    <a:srgbClr val="000000">
                      <a:alpha val="43137"/>
                    </a:srgbClr>
                  </a:outerShdw>
                </a:effectLst>
              </a:rPr>
              <a:t>περιστατικών </a:t>
            </a:r>
            <a:r>
              <a:rPr lang="el-GR" sz="3600" i="1" dirty="0" smtClean="0">
                <a:effectLst>
                  <a:outerShdw blurRad="38100" dist="38100" dir="2700000" algn="tl">
                    <a:srgbClr val="000000">
                      <a:alpha val="43137"/>
                    </a:srgbClr>
                  </a:outerShdw>
                </a:effectLst>
              </a:rPr>
              <a:t>μη </a:t>
            </a:r>
            <a:r>
              <a:rPr lang="el-GR" sz="3600" i="1" dirty="0" err="1" smtClean="0">
                <a:effectLst>
                  <a:outerShdw blurRad="38100" dist="38100" dir="2700000" algn="tl">
                    <a:srgbClr val="000000">
                      <a:alpha val="43137"/>
                    </a:srgbClr>
                  </a:outerShdw>
                </a:effectLst>
              </a:rPr>
              <a:t>νεοπλασματικών</a:t>
            </a:r>
            <a:r>
              <a:rPr lang="el-GR" sz="3600" i="1" dirty="0" smtClean="0">
                <a:effectLst>
                  <a:outerShdw blurRad="38100" dist="38100" dir="2700000" algn="tl">
                    <a:srgbClr val="000000">
                      <a:alpha val="43137"/>
                    </a:srgbClr>
                  </a:outerShdw>
                </a:effectLst>
              </a:rPr>
              <a:t> </a:t>
            </a:r>
            <a:r>
              <a:rPr lang="el-GR" sz="3500" dirty="0" smtClean="0">
                <a:effectLst>
                  <a:outerShdw blurRad="38100" dist="38100" dir="2700000" algn="tl">
                    <a:srgbClr val="000000">
                      <a:alpha val="43137"/>
                    </a:srgbClr>
                  </a:outerShdw>
                </a:effectLst>
              </a:rPr>
              <a:t>νόσων ήπατος/χοληφόρων/παγκρέατος</a:t>
            </a:r>
            <a:endParaRPr lang="el-GR" sz="35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xmlns="" id="{3847E65A-9B58-D7B9-21DC-CE301B1DC881}"/>
              </a:ext>
            </a:extLst>
          </p:cNvPr>
          <p:cNvSpPr>
            <a:spLocks noGrp="1"/>
          </p:cNvSpPr>
          <p:nvPr>
            <p:ph idx="1"/>
          </p:nvPr>
        </p:nvSpPr>
        <p:spPr>
          <a:xfrm>
            <a:off x="0" y="4523110"/>
            <a:ext cx="9144000" cy="2650306"/>
          </a:xfrm>
        </p:spPr>
        <p:txBody>
          <a:bodyPr>
            <a:normAutofit/>
          </a:bodyPr>
          <a:lstStyle/>
          <a:p>
            <a:endParaRPr lang="el-GR" dirty="0"/>
          </a:p>
          <a:p>
            <a:endParaRPr lang="el-GR" dirty="0"/>
          </a:p>
          <a:p>
            <a:r>
              <a:rPr lang="el-GR" sz="2500" dirty="0"/>
              <a:t>Ανδρέας Χ. </a:t>
            </a:r>
            <a:r>
              <a:rPr lang="el-GR" sz="2500" dirty="0" err="1"/>
              <a:t>Λάζαρης</a:t>
            </a:r>
            <a:r>
              <a:rPr lang="el-GR" sz="2500" dirty="0"/>
              <a:t> - Ιατρός, </a:t>
            </a:r>
            <a:r>
              <a:rPr lang="el-GR" sz="2500" dirty="0" err="1"/>
              <a:t>Ιστοπαθολόγος</a:t>
            </a:r>
            <a:endParaRPr lang="el-GR" sz="2500" dirty="0"/>
          </a:p>
          <a:p>
            <a:r>
              <a:rPr lang="el-GR" sz="2500" dirty="0"/>
              <a:t>Χαράλαμπος Χ. Μυλωνάς - Ιατρός, </a:t>
            </a:r>
            <a:r>
              <a:rPr lang="en-US" sz="2500" dirty="0"/>
              <a:t>E</a:t>
            </a:r>
            <a:r>
              <a:rPr lang="el-GR" sz="2500" dirty="0" err="1"/>
              <a:t>ιδικευόμενος</a:t>
            </a:r>
            <a:r>
              <a:rPr lang="el-GR" sz="2500" dirty="0"/>
              <a:t> Παθολογίας</a:t>
            </a:r>
          </a:p>
        </p:txBody>
      </p:sp>
      <p:pic>
        <p:nvPicPr>
          <p:cNvPr id="1026" name="Picture 2" descr="Liver, gallbladder and pancreas">
            <a:extLst>
              <a:ext uri="{FF2B5EF4-FFF2-40B4-BE49-F238E27FC236}">
                <a16:creationId xmlns:a16="http://schemas.microsoft.com/office/drawing/2014/main" xmlns="" id="{04F6BB26-E6A0-9D89-1303-37306135D71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63053" y="1964804"/>
            <a:ext cx="6217897" cy="32643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48677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normAutofit fontScale="90000"/>
          </a:bodyPr>
          <a:lstStyle/>
          <a:p>
            <a:r>
              <a:rPr lang="el-GR" sz="1800" dirty="0" smtClean="0"/>
              <a:t>Φαίνονται πολλά </a:t>
            </a:r>
            <a:r>
              <a:rPr lang="el-GR" sz="1800" dirty="0" err="1" smtClean="0">
                <a:effectLst>
                  <a:outerShdw blurRad="38100" dist="38100" dir="2700000" algn="tl">
                    <a:srgbClr val="000000">
                      <a:alpha val="43137"/>
                    </a:srgbClr>
                  </a:outerShdw>
                </a:effectLst>
              </a:rPr>
              <a:t>ηπατοκύτταρα</a:t>
            </a:r>
            <a:r>
              <a:rPr lang="el-GR" sz="1800" dirty="0" smtClean="0">
                <a:effectLst>
                  <a:outerShdw blurRad="38100" dist="38100" dir="2700000" algn="tl">
                    <a:srgbClr val="000000">
                      <a:alpha val="43137"/>
                    </a:srgbClr>
                  </a:outerShdw>
                </a:effectLst>
              </a:rPr>
              <a:t> σαν μπαλόνια </a:t>
            </a:r>
            <a:r>
              <a:rPr lang="el-GR" sz="1800" dirty="0" smtClean="0"/>
              <a:t>(στρογγυλά διογκωμένα, με διαυγές κυτταρόπλασμα)</a:t>
            </a:r>
            <a:br>
              <a:rPr lang="el-GR" sz="1800" dirty="0" smtClean="0"/>
            </a:br>
            <a:r>
              <a:rPr lang="el-GR" sz="1800" dirty="0" smtClean="0"/>
              <a:t> και </a:t>
            </a:r>
            <a:r>
              <a:rPr lang="el-GR" sz="1800" dirty="0" smtClean="0">
                <a:effectLst>
                  <a:outerShdw blurRad="38100" dist="38100" dir="2700000" algn="tl">
                    <a:srgbClr val="000000">
                      <a:alpha val="43137"/>
                    </a:srgbClr>
                  </a:outerShdw>
                </a:effectLst>
              </a:rPr>
              <a:t>σωμάτια </a:t>
            </a:r>
            <a:r>
              <a:rPr lang="el-GR" sz="1800" dirty="0" err="1" smtClean="0">
                <a:effectLst>
                  <a:outerShdw blurRad="38100" dist="38100" dir="2700000" algn="tl">
                    <a:srgbClr val="000000">
                      <a:alpha val="43137"/>
                    </a:srgbClr>
                  </a:outerShdw>
                </a:effectLst>
              </a:rPr>
              <a:t>Mallory</a:t>
            </a:r>
            <a:r>
              <a:rPr lang="el-GR" sz="1800" dirty="0" smtClean="0">
                <a:effectLst>
                  <a:outerShdw blurRad="38100" dist="38100" dir="2700000" algn="tl">
                    <a:srgbClr val="000000">
                      <a:alpha val="43137"/>
                    </a:srgbClr>
                  </a:outerShdw>
                </a:effectLst>
              </a:rPr>
              <a:t>-</a:t>
            </a:r>
            <a:r>
              <a:rPr lang="el-GR" sz="1800" dirty="0" err="1" smtClean="0">
                <a:effectLst>
                  <a:outerShdw blurRad="38100" dist="38100" dir="2700000" algn="tl">
                    <a:srgbClr val="000000">
                      <a:alpha val="43137"/>
                    </a:srgbClr>
                  </a:outerShdw>
                </a:effectLst>
              </a:rPr>
              <a:t>Denk</a:t>
            </a:r>
            <a:r>
              <a:rPr lang="el-GR" sz="1800" dirty="0" smtClean="0">
                <a:effectLst>
                  <a:outerShdw blurRad="38100" dist="38100" dir="2700000" algn="tl">
                    <a:srgbClr val="000000">
                      <a:alpha val="43137"/>
                    </a:srgbClr>
                  </a:outerShdw>
                </a:effectLst>
              </a:rPr>
              <a:t> </a:t>
            </a:r>
            <a:r>
              <a:rPr lang="el-GR" sz="1800" dirty="0" smtClean="0"/>
              <a:t>(</a:t>
            </a:r>
            <a:r>
              <a:rPr lang="el-GR" sz="1800" dirty="0" err="1" smtClean="0"/>
              <a:t>ηωσινόφιλα</a:t>
            </a:r>
            <a:r>
              <a:rPr lang="el-GR" sz="1800" dirty="0" smtClean="0"/>
              <a:t> ενδοκυτταρικά εγκλείσματα, βέλη). </a:t>
            </a:r>
            <a:br>
              <a:rPr lang="el-GR" sz="1800" dirty="0" smtClean="0"/>
            </a:br>
            <a:r>
              <a:rPr lang="el-GR" sz="1800" dirty="0" smtClean="0"/>
              <a:t>Ο αστερίσκος  δείχνει  ένα </a:t>
            </a:r>
            <a:r>
              <a:rPr lang="el-GR" sz="1800" dirty="0" err="1" smtClean="0"/>
              <a:t>αποπτωτικό</a:t>
            </a:r>
            <a:r>
              <a:rPr lang="el-GR" sz="1800" dirty="0" smtClean="0"/>
              <a:t> σωμάτιο.</a:t>
            </a:r>
            <a:endParaRPr lang="el-GR" sz="1800" dirty="0"/>
          </a:p>
        </p:txBody>
      </p:sp>
      <p:pic>
        <p:nvPicPr>
          <p:cNvPr id="2050" name="Picture 2"/>
          <p:cNvPicPr>
            <a:picLocks noChangeAspect="1" noChangeArrowheads="1"/>
          </p:cNvPicPr>
          <p:nvPr/>
        </p:nvPicPr>
        <p:blipFill>
          <a:blip r:embed="rId2" cstate="print"/>
          <a:srcRect/>
          <a:stretch>
            <a:fillRect/>
          </a:stretch>
        </p:blipFill>
        <p:spPr bwMode="auto">
          <a:xfrm>
            <a:off x="611561" y="692696"/>
            <a:ext cx="7991475" cy="5962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84BCAC-5372-BF32-1AB2-B6BF015AB1BC}"/>
              </a:ext>
            </a:extLst>
          </p:cNvPr>
          <p:cNvSpPr txBox="1"/>
          <p:nvPr/>
        </p:nvSpPr>
        <p:spPr>
          <a:xfrm>
            <a:off x="395536" y="332656"/>
            <a:ext cx="8424936" cy="8002775"/>
          </a:xfrm>
          <a:prstGeom prst="rect">
            <a:avLst/>
          </a:prstGeom>
          <a:noFill/>
        </p:spPr>
        <p:txBody>
          <a:bodyPr wrap="square" rtlCol="0">
            <a:spAutoFit/>
          </a:bodyPr>
          <a:lstStyle/>
          <a:p>
            <a:r>
              <a:rPr lang="el-GR" sz="2400" b="1" u="sng" dirty="0">
                <a:latin typeface="Arial" panose="020B0604020202020204" pitchFamily="34" charset="0"/>
                <a:cs typeface="Arial" panose="020B0604020202020204" pitchFamily="34" charset="0"/>
              </a:rPr>
              <a:t>Ιστορικό: </a:t>
            </a:r>
          </a:p>
          <a:p>
            <a:r>
              <a:rPr lang="el-GR" sz="2400" dirty="0">
                <a:latin typeface="Arial" panose="020B0604020202020204" pitchFamily="34" charset="0"/>
                <a:cs typeface="Arial" panose="020B0604020202020204" pitchFamily="34" charset="0"/>
              </a:rPr>
              <a:t>Άνδρας 25 ετών, χρήστης </a:t>
            </a:r>
            <a:r>
              <a:rPr lang="el-G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ενδοφλέβιων</a:t>
            </a:r>
            <a:r>
              <a:rPr lang="el-GR" sz="2400" dirty="0">
                <a:latin typeface="Arial" panose="020B0604020202020204" pitchFamily="34" charset="0"/>
                <a:cs typeface="Arial" panose="020B0604020202020204" pitchFamily="34" charset="0"/>
              </a:rPr>
              <a:t> ναρκωτικών ουσιών, προσέρχεται λόγω ανάπτυξης </a:t>
            </a:r>
            <a:r>
              <a:rPr lang="el-GR" sz="24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δεκατικής</a:t>
            </a:r>
            <a:r>
              <a:rPr lang="el-G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πυρετικής κίνησης, κοιλιακού άλγους</a:t>
            </a:r>
            <a:r>
              <a:rPr lang="el-GR" sz="2400" dirty="0">
                <a:latin typeface="Arial" panose="020B0604020202020204" pitchFamily="34" charset="0"/>
                <a:cs typeface="Arial" panose="020B0604020202020204" pitchFamily="34" charset="0"/>
              </a:rPr>
              <a:t> και </a:t>
            </a:r>
            <a:r>
              <a:rPr lang="el-GR" sz="2400" b="1" dirty="0">
                <a:latin typeface="Arial" panose="020B0604020202020204" pitchFamily="34" charset="0"/>
                <a:cs typeface="Arial" panose="020B0604020202020204" pitchFamily="34" charset="0"/>
              </a:rPr>
              <a:t>ικτερικής χροιάς </a:t>
            </a:r>
            <a:r>
              <a:rPr lang="el-GR" sz="2400" b="1" dirty="0" err="1">
                <a:latin typeface="Arial" panose="020B0604020202020204" pitchFamily="34" charset="0"/>
                <a:cs typeface="Arial" panose="020B0604020202020204" pitchFamily="34" charset="0"/>
              </a:rPr>
              <a:t>επιπεφυκότων</a:t>
            </a:r>
            <a:r>
              <a:rPr lang="el-GR" sz="2400" dirty="0">
                <a:latin typeface="Arial" panose="020B0604020202020204" pitchFamily="34" charset="0"/>
                <a:cs typeface="Arial" panose="020B0604020202020204" pitchFamily="34" charset="0"/>
              </a:rPr>
              <a:t>. Αναφέρει προ μηνών </a:t>
            </a:r>
            <a:r>
              <a:rPr lang="el-G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σεξουαλική </a:t>
            </a:r>
            <a:r>
              <a:rPr lang="el-GR"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επαφή, </a:t>
            </a:r>
            <a:r>
              <a:rPr lang="el-G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χωρίς προφύλαξη.</a:t>
            </a:r>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r>
              <a:rPr lang="el-GR" sz="2400" b="1" u="sng" dirty="0">
                <a:latin typeface="Arial" panose="020B0604020202020204" pitchFamily="34" charset="0"/>
                <a:cs typeface="Arial" panose="020B0604020202020204" pitchFamily="34" charset="0"/>
              </a:rPr>
              <a:t>Κλινική εξέταση:</a:t>
            </a:r>
          </a:p>
          <a:p>
            <a:r>
              <a:rPr lang="el-GR" sz="2400" b="1" dirty="0" smtClean="0">
                <a:latin typeface="Arial" panose="020B0604020202020204" pitchFamily="34" charset="0"/>
                <a:cs typeface="Arial" panose="020B0604020202020204" pitchFamily="34" charset="0"/>
              </a:rPr>
              <a:t>Ικτερική </a:t>
            </a:r>
            <a:r>
              <a:rPr lang="el-GR" sz="2400" b="1" dirty="0">
                <a:latin typeface="Arial" panose="020B0604020202020204" pitchFamily="34" charset="0"/>
                <a:cs typeface="Arial" panose="020B0604020202020204" pitchFamily="34" charset="0"/>
              </a:rPr>
              <a:t>χροιά επιπεφυκότων</a:t>
            </a:r>
            <a:r>
              <a:rPr lang="el-GR" sz="2400" dirty="0">
                <a:latin typeface="Arial" panose="020B0604020202020204" pitchFamily="34" charset="0"/>
                <a:cs typeface="Arial" panose="020B0604020202020204" pitchFamily="34" charset="0"/>
              </a:rPr>
              <a:t>, </a:t>
            </a:r>
            <a:r>
              <a:rPr lang="el-G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ήπιο άλγος σε ψηλάφηση δεξιού υποχονδρίου</a:t>
            </a:r>
            <a:r>
              <a:rPr lang="el-GR" sz="2400" dirty="0">
                <a:latin typeface="Arial" panose="020B0604020202020204" pitchFamily="34" charset="0"/>
                <a:cs typeface="Arial" panose="020B0604020202020204" pitchFamily="34" charset="0"/>
              </a:rPr>
              <a:t> με </a:t>
            </a:r>
            <a:r>
              <a:rPr lang="el-G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ηπατομεγαλία</a:t>
            </a:r>
            <a:r>
              <a:rPr lang="el-GR" sz="2400" dirty="0">
                <a:latin typeface="Arial" panose="020B0604020202020204" pitchFamily="34" charset="0"/>
                <a:cs typeface="Arial" panose="020B0604020202020204" pitchFamily="34" charset="0"/>
              </a:rPr>
              <a:t>.</a:t>
            </a:r>
          </a:p>
          <a:p>
            <a:endParaRPr lang="el-GR" sz="2400" dirty="0">
              <a:latin typeface="Arial" panose="020B0604020202020204" pitchFamily="34" charset="0"/>
              <a:cs typeface="Arial" panose="020B0604020202020204" pitchFamily="34" charset="0"/>
            </a:endParaRPr>
          </a:p>
          <a:p>
            <a:r>
              <a:rPr lang="el-GR" sz="2400" b="1" u="sng" dirty="0">
                <a:latin typeface="Arial" panose="020B0604020202020204" pitchFamily="34" charset="0"/>
                <a:cs typeface="Arial" panose="020B0604020202020204" pitchFamily="34" charset="0"/>
              </a:rPr>
              <a:t>Εργαστηριακός έλεγχος:</a:t>
            </a:r>
          </a:p>
          <a:p>
            <a:r>
              <a:rPr lang="en-US" sz="2400" b="1" dirty="0">
                <a:latin typeface="Arial" panose="020B0604020202020204" pitchFamily="34" charset="0"/>
                <a:cs typeface="Arial" panose="020B0604020202020204" pitchFamily="34" charset="0"/>
              </a:rPr>
              <a:t>4000 </a:t>
            </a:r>
            <a:r>
              <a:rPr lang="el-GR" sz="2400" b="1" dirty="0" smtClean="0">
                <a:latin typeface="Arial" panose="020B0604020202020204" pitchFamily="34" charset="0"/>
                <a:cs typeface="Arial" panose="020B0604020202020204" pitchFamily="34" charset="0"/>
              </a:rPr>
              <a:t>τα λευκά </a:t>
            </a:r>
            <a:r>
              <a:rPr lang="el-GR" sz="2400" b="1" dirty="0">
                <a:latin typeface="Arial" panose="020B0604020202020204" pitchFamily="34" charset="0"/>
                <a:cs typeface="Arial" panose="020B0604020202020204" pitchFamily="34" charset="0"/>
              </a:rPr>
              <a:t>αιμοσφαίρια</a:t>
            </a:r>
            <a:r>
              <a:rPr lang="el-GR" sz="2400" dirty="0">
                <a:latin typeface="Arial" panose="020B0604020202020204" pitchFamily="34" charset="0"/>
                <a:cs typeface="Arial" panose="020B0604020202020204" pitchFamily="34" charset="0"/>
              </a:rPr>
              <a:t>, </a:t>
            </a:r>
            <a:r>
              <a:rPr lang="el-GR" sz="2400" b="1" dirty="0">
                <a:latin typeface="Arial" panose="020B0604020202020204" pitchFamily="34" charset="0"/>
                <a:cs typeface="Arial" panose="020B0604020202020204" pitchFamily="34" charset="0"/>
              </a:rPr>
              <a:t>500 </a:t>
            </a:r>
            <a:r>
              <a:rPr lang="el-GR" sz="2400" b="1" dirty="0" smtClean="0">
                <a:latin typeface="Arial" panose="020B0604020202020204" pitchFamily="34" charset="0"/>
                <a:cs typeface="Arial" panose="020B0604020202020204" pitchFamily="34" charset="0"/>
              </a:rPr>
              <a:t>η </a:t>
            </a:r>
            <a:r>
              <a:rPr lang="en-US" sz="2400" b="1" dirty="0" smtClean="0">
                <a:latin typeface="Arial" panose="020B0604020202020204" pitchFamily="34" charset="0"/>
                <a:cs typeface="Arial" panose="020B0604020202020204" pitchFamily="34" charset="0"/>
              </a:rPr>
              <a:t>SGOT</a:t>
            </a:r>
            <a:r>
              <a:rPr lang="el-GR" sz="2400" b="1" dirty="0" smtClean="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a:t>
            </a:r>
            <a:r>
              <a:rPr lang="el-GR" sz="2400" dirty="0" err="1" smtClean="0">
                <a:latin typeface="Arial" panose="020B0604020202020204" pitchFamily="34" charset="0"/>
                <a:cs typeface="Arial" panose="020B0604020202020204" pitchFamily="34" charset="0"/>
              </a:rPr>
              <a:t>φ.τ</a:t>
            </a:r>
            <a:r>
              <a:rPr lang="el-GR" sz="2400" dirty="0" smtClean="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&lt;34)</a:t>
            </a:r>
            <a:r>
              <a:rPr lang="en-US" sz="2400" dirty="0">
                <a:latin typeface="Arial" panose="020B0604020202020204" pitchFamily="34" charset="0"/>
                <a:cs typeface="Arial" panose="020B0604020202020204" pitchFamily="34" charset="0"/>
              </a:rPr>
              <a:t>, </a:t>
            </a:r>
            <a:r>
              <a:rPr lang="el-GR" sz="2400" b="1" dirty="0">
                <a:latin typeface="Arial" panose="020B0604020202020204" pitchFamily="34" charset="0"/>
                <a:cs typeface="Arial" panose="020B0604020202020204" pitchFamily="34" charset="0"/>
              </a:rPr>
              <a:t>7</a:t>
            </a:r>
            <a:r>
              <a:rPr lang="en-US" sz="2400" b="1" dirty="0">
                <a:latin typeface="Arial" panose="020B0604020202020204" pitchFamily="34" charset="0"/>
                <a:cs typeface="Arial" panose="020B0604020202020204" pitchFamily="34" charset="0"/>
              </a:rPr>
              <a:t>00 </a:t>
            </a:r>
            <a:r>
              <a:rPr lang="el-GR" sz="2400" b="1" dirty="0" smtClean="0">
                <a:latin typeface="Arial" panose="020B0604020202020204" pitchFamily="34" charset="0"/>
                <a:cs typeface="Arial" panose="020B0604020202020204" pitchFamily="34" charset="0"/>
              </a:rPr>
              <a:t>η </a:t>
            </a:r>
            <a:r>
              <a:rPr lang="en-US" sz="2400" b="1" dirty="0" smtClean="0">
                <a:latin typeface="Arial" panose="020B0604020202020204" pitchFamily="34" charset="0"/>
                <a:cs typeface="Arial" panose="020B0604020202020204" pitchFamily="34" charset="0"/>
              </a:rPr>
              <a:t>SGPT</a:t>
            </a:r>
            <a:r>
              <a:rPr lang="el-GR" sz="2400" dirty="0" smtClean="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a:t>
            </a:r>
            <a:r>
              <a:rPr lang="el-GR" sz="2400" dirty="0" err="1" smtClean="0">
                <a:latin typeface="Arial" panose="020B0604020202020204" pitchFamily="34" charset="0"/>
                <a:cs typeface="Arial" panose="020B0604020202020204" pitchFamily="34" charset="0"/>
              </a:rPr>
              <a:t>φ.τ</a:t>
            </a:r>
            <a:r>
              <a:rPr lang="el-GR" sz="2400" dirty="0" smtClean="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&lt;34)</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3 </a:t>
            </a:r>
            <a:r>
              <a:rPr lang="el-GR" sz="2400" b="1" dirty="0" smtClean="0">
                <a:latin typeface="Arial" panose="020B0604020202020204" pitchFamily="34" charset="0"/>
                <a:cs typeface="Arial" panose="020B0604020202020204" pitchFamily="34" charset="0"/>
              </a:rPr>
              <a:t>η </a:t>
            </a:r>
            <a:r>
              <a:rPr lang="el-GR" sz="2400" b="1" dirty="0" err="1" smtClean="0">
                <a:latin typeface="Arial" panose="020B0604020202020204" pitchFamily="34" charset="0"/>
                <a:cs typeface="Arial" panose="020B0604020202020204" pitchFamily="34" charset="0"/>
              </a:rPr>
              <a:t>χολερυθρίνη</a:t>
            </a:r>
            <a:r>
              <a:rPr lang="el-GR" sz="2400" b="1" dirty="0" smtClean="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a:t>
            </a:r>
            <a:r>
              <a:rPr lang="el-GR" sz="2400" dirty="0" err="1" smtClean="0">
                <a:latin typeface="Arial" panose="020B0604020202020204" pitchFamily="34" charset="0"/>
                <a:cs typeface="Arial" panose="020B0604020202020204" pitchFamily="34" charset="0"/>
              </a:rPr>
              <a:t>φ.τ</a:t>
            </a:r>
            <a:r>
              <a:rPr lang="el-GR" sz="2400" dirty="0" smtClean="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&lt;1,2</a:t>
            </a:r>
            <a:r>
              <a:rPr lang="el-GR" sz="24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 </a:t>
            </a:r>
            <a:r>
              <a:rPr lang="el-GR" sz="2400" b="1" dirty="0">
                <a:latin typeface="Arial" panose="020B0604020202020204" pitchFamily="34" charset="0"/>
                <a:cs typeface="Arial" panose="020B0604020202020204" pitchFamily="34" charset="0"/>
              </a:rPr>
              <a:t>1,8 </a:t>
            </a:r>
            <a:r>
              <a:rPr lang="el-GR" sz="2400" b="1" dirty="0" smtClean="0">
                <a:latin typeface="Arial" panose="020B0604020202020204" pitchFamily="34" charset="0"/>
                <a:cs typeface="Arial" panose="020B0604020202020204" pitchFamily="34" charset="0"/>
              </a:rPr>
              <a:t>η άμεση</a:t>
            </a:r>
            <a:r>
              <a:rPr lang="el-GR" sz="2400" b="1" dirty="0">
                <a:latin typeface="Arial" panose="020B0604020202020204" pitchFamily="34" charset="0"/>
                <a:cs typeface="Arial" panose="020B0604020202020204" pitchFamily="34" charset="0"/>
              </a:rPr>
              <a:t>, 50 </a:t>
            </a:r>
            <a:r>
              <a:rPr lang="el-GR" sz="2400" b="1" dirty="0" smtClean="0">
                <a:latin typeface="Arial" panose="020B0604020202020204" pitchFamily="34" charset="0"/>
                <a:cs typeface="Arial" panose="020B0604020202020204" pitchFamily="34" charset="0"/>
              </a:rPr>
              <a:t>η </a:t>
            </a:r>
            <a:r>
              <a:rPr lang="en-US" sz="2400" b="1" dirty="0" smtClean="0">
                <a:latin typeface="Arial" panose="020B0604020202020204" pitchFamily="34" charset="0"/>
                <a:cs typeface="Arial" panose="020B0604020202020204" pitchFamily="34" charset="0"/>
              </a:rPr>
              <a:t>CRP</a:t>
            </a:r>
            <a:r>
              <a:rPr lang="el-GR" sz="2400" b="1" dirty="0" smtClean="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a:t>
            </a:r>
            <a:r>
              <a:rPr lang="el-GR" sz="2400" dirty="0" err="1" smtClean="0">
                <a:latin typeface="Arial" panose="020B0604020202020204" pitchFamily="34" charset="0"/>
                <a:cs typeface="Arial" panose="020B0604020202020204" pitchFamily="34" charset="0"/>
              </a:rPr>
              <a:t>φ.τ</a:t>
            </a:r>
            <a:r>
              <a:rPr lang="el-GR" sz="2400" dirty="0" smtClean="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&lt;5</a:t>
            </a:r>
            <a:r>
              <a:rPr lang="el-GR" sz="2400" dirty="0" smtClean="0">
                <a:latin typeface="Arial" panose="020B0604020202020204" pitchFamily="34" charset="0"/>
                <a:cs typeface="Arial" panose="020B0604020202020204" pitchFamily="34" charset="0"/>
              </a:rPr>
              <a:t>)</a:t>
            </a:r>
          </a:p>
          <a:p>
            <a:endParaRPr lang="el-GR" sz="2400" dirty="0">
              <a:latin typeface="Arial" panose="020B0604020202020204" pitchFamily="34" charset="0"/>
              <a:cs typeface="Arial" panose="020B0604020202020204" pitchFamily="34" charset="0"/>
            </a:endParaRPr>
          </a:p>
          <a:p>
            <a:r>
              <a:rPr lang="el-GR" sz="2400" b="1" u="sng" dirty="0">
                <a:latin typeface="Arial" panose="020B0604020202020204" pitchFamily="34" charset="0"/>
                <a:cs typeface="Arial" panose="020B0604020202020204" pitchFamily="34" charset="0"/>
              </a:rPr>
              <a:t>Υπερηχογράφημα</a:t>
            </a:r>
            <a:r>
              <a:rPr lang="el-GR" sz="2400" dirty="0">
                <a:latin typeface="Arial" panose="020B0604020202020204" pitchFamily="34" charset="0"/>
                <a:cs typeface="Arial" panose="020B0604020202020204" pitchFamily="34" charset="0"/>
              </a:rPr>
              <a:t>: </a:t>
            </a:r>
          </a:p>
          <a:p>
            <a:r>
              <a:rPr lang="el-G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ηπατομεγαλία</a:t>
            </a:r>
          </a:p>
          <a:p>
            <a:endParaRPr lang="el-GR" sz="2200" dirty="0">
              <a:latin typeface="Arial" panose="020B0604020202020204" pitchFamily="34" charset="0"/>
              <a:cs typeface="Arial" panose="020B0604020202020204" pitchFamily="34" charset="0"/>
            </a:endParaRPr>
          </a:p>
          <a:p>
            <a:endParaRPr lang="el-GR" sz="22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xmlns="" id="{96682E4A-7A52-044F-44FF-6A21BCF01442}"/>
              </a:ext>
            </a:extLst>
          </p:cNvPr>
          <p:cNvSpPr>
            <a:spLocks noGrp="1"/>
          </p:cNvSpPr>
          <p:nvPr>
            <p:ph type="title"/>
          </p:nvPr>
        </p:nvSpPr>
        <p:spPr>
          <a:xfrm>
            <a:off x="457200" y="-171400"/>
            <a:ext cx="8229600" cy="792088"/>
          </a:xfrm>
        </p:spPr>
        <p:txBody>
          <a:bodyPr/>
          <a:lstStyle/>
          <a:p>
            <a:r>
              <a:rPr lang="el-GR" dirty="0"/>
              <a:t>Περιστατικό 2</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A6FB7D2-9867-EAFE-12C0-656A1EB2144B}"/>
              </a:ext>
            </a:extLst>
          </p:cNvPr>
          <p:cNvPicPr>
            <a:picLocks noChangeAspect="1"/>
          </p:cNvPicPr>
          <p:nvPr/>
        </p:nvPicPr>
        <p:blipFill>
          <a:blip r:embed="rId3" cstate="print"/>
          <a:stretch>
            <a:fillRect/>
          </a:stretch>
        </p:blipFill>
        <p:spPr>
          <a:xfrm>
            <a:off x="831108" y="3209120"/>
            <a:ext cx="7886700" cy="819150"/>
          </a:xfrm>
          <a:prstGeom prst="rect">
            <a:avLst/>
          </a:prstGeom>
        </p:spPr>
      </p:pic>
      <p:pic>
        <p:nvPicPr>
          <p:cNvPr id="5" name="Picture 4">
            <a:extLst>
              <a:ext uri="{FF2B5EF4-FFF2-40B4-BE49-F238E27FC236}">
                <a16:creationId xmlns:a16="http://schemas.microsoft.com/office/drawing/2014/main" xmlns="" id="{9B6980B7-C2EA-BFCE-BC7B-2FE597A1A025}"/>
              </a:ext>
            </a:extLst>
          </p:cNvPr>
          <p:cNvPicPr>
            <a:picLocks noChangeAspect="1"/>
          </p:cNvPicPr>
          <p:nvPr/>
        </p:nvPicPr>
        <p:blipFill>
          <a:blip r:embed="rId4" cstate="print"/>
          <a:stretch>
            <a:fillRect/>
          </a:stretch>
        </p:blipFill>
        <p:spPr>
          <a:xfrm>
            <a:off x="827585" y="4009004"/>
            <a:ext cx="7724775" cy="1476375"/>
          </a:xfrm>
          <a:prstGeom prst="rect">
            <a:avLst/>
          </a:prstGeom>
        </p:spPr>
      </p:pic>
      <p:sp>
        <p:nvSpPr>
          <p:cNvPr id="6" name="TextBox 5">
            <a:extLst>
              <a:ext uri="{FF2B5EF4-FFF2-40B4-BE49-F238E27FC236}">
                <a16:creationId xmlns:a16="http://schemas.microsoft.com/office/drawing/2014/main" xmlns="" id="{86092403-042E-6E3B-D625-2F408BA95603}"/>
              </a:ext>
            </a:extLst>
          </p:cNvPr>
          <p:cNvSpPr txBox="1"/>
          <p:nvPr/>
        </p:nvSpPr>
        <p:spPr>
          <a:xfrm>
            <a:off x="1475656" y="247288"/>
            <a:ext cx="8102724" cy="2677656"/>
          </a:xfrm>
          <a:prstGeom prst="rect">
            <a:avLst/>
          </a:prstGeom>
          <a:noFill/>
        </p:spPr>
        <p:txBody>
          <a:bodyPr wrap="square" rtlCol="0">
            <a:spAutoFit/>
          </a:bodyPr>
          <a:lstStyle/>
          <a:p>
            <a:r>
              <a:rPr lang="en-US" sz="5000" b="1" dirty="0"/>
              <a:t>IgM </a:t>
            </a:r>
            <a:r>
              <a:rPr lang="el-GR" sz="5000" b="1" dirty="0"/>
              <a:t>για </a:t>
            </a:r>
            <a:r>
              <a:rPr lang="en-US" sz="5000" b="1" dirty="0"/>
              <a:t> </a:t>
            </a:r>
            <a:r>
              <a:rPr lang="en-US" sz="5000" b="1" dirty="0" smtClean="0"/>
              <a:t>HAV:</a:t>
            </a:r>
            <a:r>
              <a:rPr lang="el-GR" sz="5000" b="1" dirty="0" smtClean="0"/>
              <a:t> </a:t>
            </a:r>
            <a:r>
              <a:rPr lang="el-GR" sz="5000" b="1" dirty="0"/>
              <a:t>αρνητικά</a:t>
            </a:r>
            <a:r>
              <a:rPr lang="en-US" sz="5000" b="1" dirty="0"/>
              <a:t> </a:t>
            </a:r>
          </a:p>
          <a:p>
            <a:endParaRPr lang="en-US" sz="5000" b="1" dirty="0"/>
          </a:p>
          <a:p>
            <a:r>
              <a:rPr lang="en-US" sz="5000" b="1" dirty="0"/>
              <a:t>IgM</a:t>
            </a:r>
            <a:r>
              <a:rPr lang="el-GR" sz="5000" b="1" dirty="0"/>
              <a:t> για </a:t>
            </a:r>
            <a:r>
              <a:rPr lang="en-US" sz="5000" b="1" dirty="0"/>
              <a:t> </a:t>
            </a:r>
            <a:r>
              <a:rPr lang="en-US" sz="5000" b="1" dirty="0" smtClean="0"/>
              <a:t>HCV:</a:t>
            </a:r>
            <a:r>
              <a:rPr lang="el-GR" sz="5000" b="1" dirty="0" smtClean="0"/>
              <a:t> </a:t>
            </a:r>
            <a:r>
              <a:rPr lang="el-GR" sz="5000" b="1" dirty="0"/>
              <a:t>αρνητικά</a:t>
            </a:r>
          </a:p>
          <a:p>
            <a:endParaRPr lang="el-GR" dirty="0"/>
          </a:p>
        </p:txBody>
      </p:sp>
    </p:spTree>
    <p:extLst>
      <p:ext uri="{BB962C8B-B14F-4D97-AF65-F5344CB8AC3E}">
        <p14:creationId xmlns:p14="http://schemas.microsoft.com/office/powerpoint/2010/main" xmlns="" val="16730708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E5C1F01-74BE-9924-8BBF-9BD82C8B27AF}"/>
              </a:ext>
            </a:extLst>
          </p:cNvPr>
          <p:cNvSpPr txBox="1"/>
          <p:nvPr/>
        </p:nvSpPr>
        <p:spPr>
          <a:xfrm>
            <a:off x="1043608" y="1843081"/>
            <a:ext cx="7632848" cy="3554819"/>
          </a:xfrm>
          <a:prstGeom prst="rect">
            <a:avLst/>
          </a:prstGeom>
          <a:noFill/>
        </p:spPr>
        <p:txBody>
          <a:bodyPr wrap="square" rtlCol="0">
            <a:spAutoFit/>
          </a:bodyPr>
          <a:lstStyle/>
          <a:p>
            <a:pPr marL="342900" indent="-342900">
              <a:buAutoNum type="arabicPeriod"/>
            </a:pPr>
            <a:r>
              <a:rPr lang="el-GR" sz="2500" dirty="0">
                <a:latin typeface="Arial" panose="020B0604020202020204" pitchFamily="34" charset="0"/>
                <a:cs typeface="Arial" panose="020B0604020202020204" pitchFamily="34" charset="0"/>
              </a:rPr>
              <a:t>Ποιο είναι το πρόβλημα του ασθενούς;</a:t>
            </a:r>
            <a:endParaRPr lang="en-US"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r>
              <a:rPr lang="el-GR" sz="2500" dirty="0">
                <a:latin typeface="Arial" panose="020B0604020202020204" pitchFamily="34" charset="0"/>
                <a:cs typeface="Arial" panose="020B0604020202020204" pitchFamily="34" charset="0"/>
              </a:rPr>
              <a:t> </a:t>
            </a:r>
            <a:r>
              <a:rPr lang="el-GR" sz="2500" dirty="0" smtClean="0">
                <a:latin typeface="Arial" panose="020B0604020202020204" pitchFamily="34" charset="0"/>
                <a:cs typeface="Arial" panose="020B0604020202020204" pitchFamily="34" charset="0"/>
              </a:rPr>
              <a:t>Πέραν της συχνής ίασης, τι </a:t>
            </a:r>
            <a:r>
              <a:rPr lang="el-GR" sz="2500" dirty="0">
                <a:latin typeface="Arial" panose="020B0604020202020204" pitchFamily="34" charset="0"/>
                <a:cs typeface="Arial" panose="020B0604020202020204" pitchFamily="34" charset="0"/>
              </a:rPr>
              <a:t>επιπλοκές μπορεί να συμβούν;</a:t>
            </a: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r>
              <a:rPr lang="el-GR" sz="2500" dirty="0">
                <a:latin typeface="Arial" panose="020B0604020202020204" pitchFamily="34" charset="0"/>
                <a:cs typeface="Arial" panose="020B0604020202020204" pitchFamily="34" charset="0"/>
              </a:rPr>
              <a:t>Υπάρχουν άλλοι ιοί που προσβάλλουν το ήπαρ;</a:t>
            </a:r>
          </a:p>
          <a:p>
            <a:pPr marL="342900" indent="-342900">
              <a:buAutoNum type="arabicPeriod"/>
            </a:pPr>
            <a:endParaRPr lang="el-GR"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0949308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epatitis B Serology | Test Findings - MedSchool">
            <a:extLst>
              <a:ext uri="{FF2B5EF4-FFF2-40B4-BE49-F238E27FC236}">
                <a16:creationId xmlns:a16="http://schemas.microsoft.com/office/drawing/2014/main" xmlns="" id="{509CAFE6-2858-ED95-109E-E04B239A808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584" y="619522"/>
            <a:ext cx="7750284" cy="561895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08720"/>
          </a:xfrm>
        </p:spPr>
        <p:txBody>
          <a:bodyPr>
            <a:noAutofit/>
          </a:bodyPr>
          <a:lstStyle/>
          <a:p>
            <a:pPr algn="just"/>
            <a:r>
              <a:rPr lang="el-GR" sz="1800" dirty="0" err="1" smtClean="0"/>
              <a:t>Υπομαζική</a:t>
            </a:r>
            <a:r>
              <a:rPr lang="el-GR" sz="1800" dirty="0" smtClean="0"/>
              <a:t> νέκρωση στο πλαίσιο </a:t>
            </a:r>
            <a:r>
              <a:rPr lang="el-GR" sz="1800" b="1" dirty="0" smtClean="0"/>
              <a:t>οξείας</a:t>
            </a:r>
            <a:r>
              <a:rPr lang="el-GR" sz="1800" dirty="0" smtClean="0"/>
              <a:t> ηπατίτιδας Β (αρ.). Επί μετάπτωσης </a:t>
            </a:r>
            <a:r>
              <a:rPr lang="el-GR" sz="1800" b="1" dirty="0" smtClean="0"/>
              <a:t>σε χρονιότητα</a:t>
            </a:r>
            <a:r>
              <a:rPr lang="el-GR" sz="1800" dirty="0" smtClean="0"/>
              <a:t>,  φλεγμονή σε πυλαίο διάστημα με ελάχιστη προσβολή της ζώνης 1 (</a:t>
            </a:r>
            <a:r>
              <a:rPr lang="el-GR" sz="1800" dirty="0" err="1" smtClean="0"/>
              <a:t>δεξ</a:t>
            </a:r>
            <a:r>
              <a:rPr lang="el-GR" sz="1800" dirty="0" smtClean="0"/>
              <a:t>. πάνω),  έντονη φλεγμονή σε πυλαίο διάστημα με </a:t>
            </a:r>
            <a:r>
              <a:rPr lang="el-GR" sz="1800" dirty="0" err="1" smtClean="0"/>
              <a:t>περιπυλαία</a:t>
            </a:r>
            <a:r>
              <a:rPr lang="el-GR" sz="1800" dirty="0" smtClean="0"/>
              <a:t> ηπατίτιδα (</a:t>
            </a:r>
            <a:r>
              <a:rPr lang="el-GR" sz="1800" dirty="0" err="1" smtClean="0"/>
              <a:t>διαβρωποιός</a:t>
            </a:r>
            <a:r>
              <a:rPr lang="el-GR" sz="1800" dirty="0" smtClean="0"/>
              <a:t> νέκρωση, </a:t>
            </a:r>
            <a:r>
              <a:rPr lang="el-GR" sz="1800" dirty="0" err="1" smtClean="0"/>
              <a:t>δεξ</a:t>
            </a:r>
            <a:r>
              <a:rPr lang="el-GR" sz="1800" dirty="0" smtClean="0"/>
              <a:t>. κάτω).</a:t>
            </a:r>
            <a:endParaRPr lang="el-GR" sz="1800" dirty="0"/>
          </a:p>
        </p:txBody>
      </p:sp>
      <p:pic>
        <p:nvPicPr>
          <p:cNvPr id="3074" name="Picture 2"/>
          <p:cNvPicPr>
            <a:picLocks noChangeAspect="1" noChangeArrowheads="1"/>
          </p:cNvPicPr>
          <p:nvPr/>
        </p:nvPicPr>
        <p:blipFill>
          <a:blip r:embed="rId3" cstate="print"/>
          <a:srcRect/>
          <a:stretch>
            <a:fillRect/>
          </a:stretch>
        </p:blipFill>
        <p:spPr bwMode="auto">
          <a:xfrm rot="16200000">
            <a:off x="-710449" y="1942701"/>
            <a:ext cx="5688631" cy="3764688"/>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4788024" y="1052736"/>
            <a:ext cx="4169682" cy="2808312"/>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4788025" y="4005067"/>
            <a:ext cx="4176464" cy="275862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dissolv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dissolv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84BCAC-5372-BF32-1AB2-B6BF015AB1BC}"/>
              </a:ext>
            </a:extLst>
          </p:cNvPr>
          <p:cNvSpPr txBox="1"/>
          <p:nvPr/>
        </p:nvSpPr>
        <p:spPr>
          <a:xfrm>
            <a:off x="0" y="476672"/>
            <a:ext cx="8892480"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a:t>
            </a:r>
          </a:p>
          <a:p>
            <a:pPr marL="0" marR="0" lvl="0" indent="0" algn="just"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latin typeface="Arial" panose="020B0604020202020204" pitchFamily="34" charset="0"/>
                <a:cs typeface="Arial" panose="020B0604020202020204" pitchFamily="34" charset="0"/>
              </a:rPr>
              <a:t>Γυναίκα 46 ετών προσέρχεται λόγω </a:t>
            </a:r>
            <a:r>
              <a:rPr lang="el-GR" sz="2000" b="1" dirty="0">
                <a:solidFill>
                  <a:prstClr val="black"/>
                </a:solidFill>
                <a:latin typeface="Arial" panose="020B0604020202020204" pitchFamily="34" charset="0"/>
                <a:cs typeface="Arial" panose="020B0604020202020204" pitchFamily="34" charset="0"/>
              </a:rPr>
              <a:t>ικτερικής χροιάς </a:t>
            </a:r>
            <a:r>
              <a:rPr lang="el-GR" sz="2000" dirty="0">
                <a:solidFill>
                  <a:prstClr val="black"/>
                </a:solidFill>
                <a:latin typeface="Arial" panose="020B0604020202020204" pitchFamily="34" charset="0"/>
                <a:cs typeface="Arial" panose="020B0604020202020204" pitchFamily="34" charset="0"/>
              </a:rPr>
              <a:t>δέρματος και επιπεφυκότων, </a:t>
            </a:r>
            <a:r>
              <a:rPr lang="el-GR" sz="2000" b="1" dirty="0">
                <a:solidFill>
                  <a:prstClr val="black"/>
                </a:solidFill>
                <a:latin typeface="Arial" panose="020B0604020202020204" pitchFamily="34" charset="0"/>
                <a:cs typeface="Arial" panose="020B0604020202020204" pitchFamily="34" charset="0"/>
              </a:rPr>
              <a:t>αποχρωματισμού κοπράνων</a:t>
            </a:r>
            <a:r>
              <a:rPr lang="el-GR" sz="2000" dirty="0">
                <a:solidFill>
                  <a:prstClr val="black"/>
                </a:solidFill>
                <a:latin typeface="Arial" panose="020B0604020202020204" pitchFamily="34" charset="0"/>
                <a:cs typeface="Arial" panose="020B0604020202020204" pitchFamily="34" charset="0"/>
              </a:rPr>
              <a:t>, </a:t>
            </a:r>
            <a:r>
              <a:rPr lang="el-GR" sz="2000" b="1" dirty="0" err="1">
                <a:solidFill>
                  <a:prstClr val="black"/>
                </a:solidFill>
                <a:latin typeface="Arial" panose="020B0604020202020204" pitchFamily="34" charset="0"/>
                <a:cs typeface="Arial" panose="020B0604020202020204" pitchFamily="34" charset="0"/>
              </a:rPr>
              <a:t>υπέρχρωσης</a:t>
            </a:r>
            <a:r>
              <a:rPr lang="el-GR" sz="2000" b="1" dirty="0">
                <a:solidFill>
                  <a:prstClr val="black"/>
                </a:solidFill>
                <a:latin typeface="Arial" panose="020B0604020202020204" pitchFamily="34" charset="0"/>
                <a:cs typeface="Arial" panose="020B0604020202020204" pitchFamily="34" charset="0"/>
              </a:rPr>
              <a:t> </a:t>
            </a:r>
            <a:r>
              <a:rPr lang="el-GR" sz="2000" b="1" dirty="0" smtClean="0">
                <a:solidFill>
                  <a:prstClr val="black"/>
                </a:solidFill>
                <a:latin typeface="Arial" panose="020B0604020202020204" pitchFamily="34" charset="0"/>
                <a:cs typeface="Arial" panose="020B0604020202020204" pitchFamily="34" charset="0"/>
              </a:rPr>
              <a:t>ούρων</a:t>
            </a:r>
            <a:r>
              <a:rPr lang="el-GR" sz="2000" dirty="0" smtClean="0">
                <a:solidFill>
                  <a:prstClr val="black"/>
                </a:solidFill>
                <a:latin typeface="Arial" panose="020B0604020202020204" pitchFamily="34" charset="0"/>
                <a:cs typeface="Arial" panose="020B0604020202020204" pitchFamily="34" charset="0"/>
              </a:rPr>
              <a:t>, </a:t>
            </a:r>
            <a:r>
              <a:rPr lang="el-GR" sz="2000" dirty="0">
                <a:solidFill>
                  <a:prstClr val="black"/>
                </a:solidFill>
                <a:latin typeface="Arial" panose="020B0604020202020204" pitchFamily="34" charset="0"/>
                <a:cs typeface="Arial" panose="020B0604020202020204" pitchFamily="34" charset="0"/>
              </a:rPr>
              <a:t>από εβδομάδος. Αναφέρει </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υποτροπιάζοντα επεισόδια </a:t>
            </a:r>
            <a:r>
              <a:rPr lang="el-GR" sz="2000" b="1" spc="6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άλγους</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εντοπιζόμενου στο δεξιό </a:t>
            </a:r>
            <a:r>
              <a:rPr lang="el-GR" sz="2000"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υποχόνδριο, </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από μηνών.</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r>
              <a:rPr lang="el-GR" sz="2000" b="1" u="sng" dirty="0">
                <a:solidFill>
                  <a:prstClr val="black"/>
                </a:solidFill>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latin typeface="Arial" panose="020B0604020202020204" pitchFamily="34" charset="0"/>
                <a:cs typeface="Arial" panose="020B0604020202020204" pitchFamily="34" charset="0"/>
              </a:rPr>
              <a:t>Ικτερικό δέρμα και επιπεφυκότες, χωρίς ευρήματα από την κλινική εξέταση, πλην </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ήπιας ευαισθησίας σε ψηλάφηση </a:t>
            </a:r>
            <a:r>
              <a:rPr lang="el-GR" sz="2000"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του δεξιού </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υποχονδρίου</a:t>
            </a:r>
            <a:r>
              <a:rPr lang="el-GR" sz="2000" dirty="0">
                <a:solidFill>
                  <a:prstClr val="black"/>
                </a:solidFill>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έλεγχος:</a:t>
            </a:r>
          </a:p>
          <a:p>
            <a:pPr marL="0" marR="0" lvl="0" indent="0" algn="just"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latin typeface="Arial" panose="020B0604020202020204" pitchFamily="34" charset="0"/>
                <a:cs typeface="Arial" panose="020B0604020202020204" pitchFamily="34" charset="0"/>
              </a:rPr>
              <a:t>Χωρίς </a:t>
            </a:r>
            <a:r>
              <a:rPr lang="el-GR" sz="2000" dirty="0" err="1">
                <a:solidFill>
                  <a:prstClr val="black"/>
                </a:solidFill>
                <a:latin typeface="Arial" panose="020B0604020202020204" pitchFamily="34" charset="0"/>
                <a:cs typeface="Arial" panose="020B0604020202020204" pitchFamily="34" charset="0"/>
              </a:rPr>
              <a:t>λευκοκυττάρωση</a:t>
            </a:r>
            <a:r>
              <a:rPr lang="el-GR" sz="2000" dirty="0">
                <a:solidFill>
                  <a:prstClr val="black"/>
                </a:solidFill>
                <a:latin typeface="Arial" panose="020B0604020202020204" pitchFamily="34" charset="0"/>
                <a:cs typeface="Arial" panose="020B0604020202020204" pitchFamily="34" charset="0"/>
              </a:rPr>
              <a:t>, χωρίς </a:t>
            </a:r>
            <a:r>
              <a:rPr lang="en-US" sz="2000" dirty="0">
                <a:solidFill>
                  <a:prstClr val="black"/>
                </a:solidFill>
                <a:latin typeface="Arial" panose="020B0604020202020204" pitchFamily="34" charset="0"/>
                <a:cs typeface="Arial" panose="020B0604020202020204" pitchFamily="34" charset="0"/>
              </a:rPr>
              <a:t>CRP,</a:t>
            </a:r>
            <a:r>
              <a:rPr lang="el-GR" sz="2000" dirty="0">
                <a:solidFill>
                  <a:prstClr val="black"/>
                </a:solidFill>
                <a:latin typeface="Arial" panose="020B0604020202020204" pitchFamily="34" charset="0"/>
                <a:cs typeface="Arial" panose="020B0604020202020204" pitchFamily="34" charset="0"/>
              </a:rPr>
              <a:t> </a:t>
            </a:r>
            <a:r>
              <a:rPr lang="el-GR" sz="2000" b="1" dirty="0">
                <a:solidFill>
                  <a:prstClr val="black"/>
                </a:solidFill>
                <a:latin typeface="Arial" panose="020B0604020202020204" pitchFamily="34" charset="0"/>
                <a:cs typeface="Arial" panose="020B0604020202020204" pitchFamily="34" charset="0"/>
              </a:rPr>
              <a:t>γ</a:t>
            </a:r>
            <a:r>
              <a:rPr lang="en-US" sz="2000" b="1" dirty="0">
                <a:solidFill>
                  <a:prstClr val="black"/>
                </a:solidFill>
                <a:latin typeface="Arial" panose="020B0604020202020204" pitchFamily="34" charset="0"/>
                <a:cs typeface="Arial" panose="020B0604020202020204" pitchFamily="34" charset="0"/>
              </a:rPr>
              <a:t>GT= </a:t>
            </a:r>
            <a:r>
              <a:rPr lang="en-US" sz="2000" b="1" dirty="0" smtClean="0">
                <a:solidFill>
                  <a:prstClr val="black"/>
                </a:solidFill>
                <a:latin typeface="Arial" panose="020B0604020202020204" pitchFamily="34" charset="0"/>
                <a:cs typeface="Arial" panose="020B0604020202020204" pitchFamily="34" charset="0"/>
              </a:rPr>
              <a:t>1</a:t>
            </a:r>
            <a:r>
              <a:rPr lang="el-GR" sz="2000" b="1" dirty="0" smtClean="0">
                <a:solidFill>
                  <a:prstClr val="black"/>
                </a:solidFill>
                <a:latin typeface="Arial" panose="020B0604020202020204" pitchFamily="34" charset="0"/>
                <a:cs typeface="Arial" panose="020B0604020202020204" pitchFamily="34" charset="0"/>
              </a:rPr>
              <a:t>,</a:t>
            </a:r>
            <a:r>
              <a:rPr lang="en-US" sz="2000" b="1" dirty="0" smtClean="0">
                <a:solidFill>
                  <a:prstClr val="black"/>
                </a:solidFill>
                <a:latin typeface="Arial" panose="020B0604020202020204" pitchFamily="34" charset="0"/>
                <a:cs typeface="Arial" panose="020B0604020202020204" pitchFamily="34" charset="0"/>
              </a:rPr>
              <a:t>000 </a:t>
            </a:r>
            <a:r>
              <a:rPr lang="en-US" sz="2000" b="1" dirty="0">
                <a:solidFill>
                  <a:prstClr val="black"/>
                </a:solidFill>
                <a:latin typeface="Arial" panose="020B0604020202020204" pitchFamily="34" charset="0"/>
                <a:cs typeface="Arial" panose="020B0604020202020204" pitchFamily="34" charset="0"/>
              </a:rPr>
              <a:t>IU/L </a:t>
            </a:r>
            <a:r>
              <a:rPr lang="en-US" sz="2000" dirty="0">
                <a:solidFill>
                  <a:prstClr val="black"/>
                </a:solidFill>
                <a:latin typeface="Arial" panose="020B0604020202020204" pitchFamily="34" charset="0"/>
                <a:cs typeface="Arial" panose="020B0604020202020204" pitchFamily="34" charset="0"/>
              </a:rPr>
              <a:t>(</a:t>
            </a:r>
            <a:r>
              <a:rPr lang="el-GR" sz="2000" dirty="0" err="1" smtClean="0">
                <a:solidFill>
                  <a:prstClr val="black"/>
                </a:solidFill>
                <a:latin typeface="Arial" panose="020B0604020202020204" pitchFamily="34" charset="0"/>
                <a:cs typeface="Arial" panose="020B0604020202020204" pitchFamily="34" charset="0"/>
              </a:rPr>
              <a:t>φ.τ</a:t>
            </a:r>
            <a:r>
              <a:rPr lang="el-GR" sz="2000" dirty="0" smtClean="0">
                <a:solidFill>
                  <a:prstClr val="black"/>
                </a:solidFill>
                <a:latin typeface="Arial" panose="020B0604020202020204" pitchFamily="34" charset="0"/>
                <a:cs typeface="Arial" panose="020B0604020202020204" pitchFamily="34" charset="0"/>
              </a:rPr>
              <a:t>. </a:t>
            </a:r>
            <a:r>
              <a:rPr lang="el-GR" sz="2000" dirty="0">
                <a:solidFill>
                  <a:prstClr val="black"/>
                </a:solidFill>
                <a:latin typeface="Arial" panose="020B0604020202020204" pitchFamily="34" charset="0"/>
                <a:cs typeface="Arial" panose="020B0604020202020204" pitchFamily="34" charset="0"/>
              </a:rPr>
              <a:t>&lt;</a:t>
            </a:r>
            <a:r>
              <a:rPr lang="en-US" sz="2000" dirty="0">
                <a:solidFill>
                  <a:prstClr val="black"/>
                </a:solidFill>
                <a:latin typeface="Arial" panose="020B0604020202020204" pitchFamily="34" charset="0"/>
                <a:cs typeface="Arial" panose="020B0604020202020204" pitchFamily="34" charset="0"/>
              </a:rPr>
              <a:t>40), </a:t>
            </a:r>
            <a:r>
              <a:rPr lang="en-US" sz="2000" b="1" dirty="0">
                <a:solidFill>
                  <a:prstClr val="black"/>
                </a:solidFill>
                <a:latin typeface="Arial" panose="020B0604020202020204" pitchFamily="34" charset="0"/>
                <a:cs typeface="Arial" panose="020B0604020202020204" pitchFamily="34" charset="0"/>
              </a:rPr>
              <a:t>ALP</a:t>
            </a:r>
            <a:r>
              <a:rPr lang="el-GR" sz="2000" b="1" dirty="0">
                <a:solidFill>
                  <a:prstClr val="black"/>
                </a:solidFill>
                <a:latin typeface="Arial" panose="020B0604020202020204" pitchFamily="34" charset="0"/>
                <a:cs typeface="Arial" panose="020B0604020202020204" pitchFamily="34" charset="0"/>
              </a:rPr>
              <a:t>= 700 </a:t>
            </a:r>
            <a:r>
              <a:rPr lang="en-US" sz="2000" b="1" dirty="0">
                <a:solidFill>
                  <a:prstClr val="black"/>
                </a:solidFill>
                <a:latin typeface="Arial" panose="020B0604020202020204" pitchFamily="34" charset="0"/>
                <a:cs typeface="Arial" panose="020B0604020202020204" pitchFamily="34" charset="0"/>
              </a:rPr>
              <a:t>IU/L</a:t>
            </a:r>
            <a:r>
              <a:rPr lang="en-US" sz="2000" dirty="0">
                <a:solidFill>
                  <a:prstClr val="black"/>
                </a:solidFill>
                <a:latin typeface="Arial" panose="020B0604020202020204" pitchFamily="34" charset="0"/>
                <a:cs typeface="Arial" panose="020B0604020202020204" pitchFamily="34" charset="0"/>
              </a:rPr>
              <a:t> (</a:t>
            </a:r>
            <a:r>
              <a:rPr lang="el-GR" sz="2000" dirty="0" err="1" smtClean="0">
                <a:solidFill>
                  <a:prstClr val="black"/>
                </a:solidFill>
                <a:latin typeface="Arial" panose="020B0604020202020204" pitchFamily="34" charset="0"/>
                <a:cs typeface="Arial" panose="020B0604020202020204" pitchFamily="34" charset="0"/>
              </a:rPr>
              <a:t>φ.τ</a:t>
            </a:r>
            <a:r>
              <a:rPr lang="el-GR" sz="2000" dirty="0" smtClean="0">
                <a:solidFill>
                  <a:prstClr val="black"/>
                </a:solidFill>
                <a:latin typeface="Arial" panose="020B0604020202020204" pitchFamily="34" charset="0"/>
                <a:cs typeface="Arial" panose="020B0604020202020204" pitchFamily="34" charset="0"/>
              </a:rPr>
              <a:t>. </a:t>
            </a:r>
            <a:r>
              <a:rPr lang="el-GR" sz="2000" dirty="0">
                <a:solidFill>
                  <a:prstClr val="black"/>
                </a:solidFill>
                <a:latin typeface="Arial" panose="020B0604020202020204" pitchFamily="34" charset="0"/>
                <a:cs typeface="Arial" panose="020B0604020202020204" pitchFamily="34" charset="0"/>
              </a:rPr>
              <a:t>&lt;140)</a:t>
            </a:r>
            <a:r>
              <a:rPr lang="en-US" sz="2000" dirty="0">
                <a:solidFill>
                  <a:prstClr val="black"/>
                </a:solidFill>
                <a:latin typeface="Arial" panose="020B0604020202020204" pitchFamily="34" charset="0"/>
                <a:cs typeface="Arial" panose="020B0604020202020204" pitchFamily="34" charset="0"/>
              </a:rPr>
              <a:t>, SGOT</a:t>
            </a:r>
            <a:r>
              <a:rPr lang="el-GR" sz="2000" dirty="0">
                <a:solidFill>
                  <a:prstClr val="black"/>
                </a:solidFill>
                <a:latin typeface="Arial" panose="020B0604020202020204" pitchFamily="34" charset="0"/>
                <a:cs typeface="Arial" panose="020B0604020202020204" pitchFamily="34" charset="0"/>
              </a:rPr>
              <a:t>=50 </a:t>
            </a:r>
            <a:r>
              <a:rPr lang="en-US" sz="2000" dirty="0">
                <a:solidFill>
                  <a:prstClr val="black"/>
                </a:solidFill>
                <a:latin typeface="Arial" panose="020B0604020202020204" pitchFamily="34" charset="0"/>
                <a:cs typeface="Arial" panose="020B0604020202020204" pitchFamily="34" charset="0"/>
              </a:rPr>
              <a:t>IU/L</a:t>
            </a:r>
            <a:r>
              <a:rPr lang="el-GR" sz="2000" dirty="0">
                <a:solidFill>
                  <a:prstClr val="black"/>
                </a:solidFill>
                <a:latin typeface="Arial" panose="020B0604020202020204" pitchFamily="34" charset="0"/>
                <a:cs typeface="Arial" panose="020B0604020202020204" pitchFamily="34" charset="0"/>
              </a:rPr>
              <a:t> (</a:t>
            </a:r>
            <a:r>
              <a:rPr lang="el-GR" sz="2000" dirty="0" err="1" smtClean="0">
                <a:solidFill>
                  <a:prstClr val="black"/>
                </a:solidFill>
                <a:latin typeface="Arial" panose="020B0604020202020204" pitchFamily="34" charset="0"/>
                <a:cs typeface="Arial" panose="020B0604020202020204" pitchFamily="34" charset="0"/>
              </a:rPr>
              <a:t>φ.τ</a:t>
            </a:r>
            <a:r>
              <a:rPr lang="el-GR" sz="2000" dirty="0" smtClean="0">
                <a:solidFill>
                  <a:prstClr val="black"/>
                </a:solidFill>
                <a:latin typeface="Arial" panose="020B0604020202020204" pitchFamily="34" charset="0"/>
                <a:cs typeface="Arial" panose="020B0604020202020204" pitchFamily="34" charset="0"/>
              </a:rPr>
              <a:t>. </a:t>
            </a:r>
            <a:r>
              <a:rPr lang="el-GR" sz="2000" dirty="0">
                <a:solidFill>
                  <a:prstClr val="black"/>
                </a:solidFill>
                <a:latin typeface="Arial" panose="020B0604020202020204" pitchFamily="34" charset="0"/>
                <a:cs typeface="Arial" panose="020B0604020202020204" pitchFamily="34" charset="0"/>
              </a:rPr>
              <a:t>&lt;34),</a:t>
            </a:r>
            <a:r>
              <a:rPr lang="en-US" sz="2000" dirty="0">
                <a:solidFill>
                  <a:prstClr val="black"/>
                </a:solidFill>
                <a:latin typeface="Arial" panose="020B0604020202020204" pitchFamily="34" charset="0"/>
                <a:cs typeface="Arial" panose="020B0604020202020204" pitchFamily="34" charset="0"/>
              </a:rPr>
              <a:t> SGPT</a:t>
            </a:r>
            <a:r>
              <a:rPr lang="el-GR" sz="2000" dirty="0">
                <a:solidFill>
                  <a:prstClr val="black"/>
                </a:solidFill>
                <a:latin typeface="Arial" panose="020B0604020202020204" pitchFamily="34" charset="0"/>
                <a:cs typeface="Arial" panose="020B0604020202020204" pitchFamily="34" charset="0"/>
              </a:rPr>
              <a:t>= 60 </a:t>
            </a:r>
            <a:r>
              <a:rPr lang="en-US" sz="2000" dirty="0">
                <a:solidFill>
                  <a:prstClr val="black"/>
                </a:solidFill>
                <a:latin typeface="Arial" panose="020B0604020202020204" pitchFamily="34" charset="0"/>
                <a:cs typeface="Arial" panose="020B0604020202020204" pitchFamily="34" charset="0"/>
              </a:rPr>
              <a:t>IU/L</a:t>
            </a:r>
            <a:r>
              <a:rPr lang="el-GR" sz="2000" dirty="0">
                <a:solidFill>
                  <a:prstClr val="black"/>
                </a:solidFill>
                <a:latin typeface="Arial" panose="020B0604020202020204" pitchFamily="34" charset="0"/>
                <a:cs typeface="Arial" panose="020B0604020202020204" pitchFamily="34" charset="0"/>
              </a:rPr>
              <a:t> (</a:t>
            </a:r>
            <a:r>
              <a:rPr lang="el-GR" sz="2000" dirty="0" err="1" smtClean="0">
                <a:solidFill>
                  <a:prstClr val="black"/>
                </a:solidFill>
                <a:latin typeface="Arial" panose="020B0604020202020204" pitchFamily="34" charset="0"/>
                <a:cs typeface="Arial" panose="020B0604020202020204" pitchFamily="34" charset="0"/>
              </a:rPr>
              <a:t>φ.τ</a:t>
            </a:r>
            <a:r>
              <a:rPr lang="el-GR" sz="2000" dirty="0" smtClean="0">
                <a:solidFill>
                  <a:prstClr val="black"/>
                </a:solidFill>
                <a:latin typeface="Arial" panose="020B0604020202020204" pitchFamily="34" charset="0"/>
                <a:cs typeface="Arial" panose="020B0604020202020204" pitchFamily="34" charset="0"/>
              </a:rPr>
              <a:t>. </a:t>
            </a:r>
            <a:r>
              <a:rPr lang="el-GR" sz="2000" dirty="0">
                <a:solidFill>
                  <a:prstClr val="black"/>
                </a:solidFill>
                <a:latin typeface="Arial" panose="020B0604020202020204" pitchFamily="34" charset="0"/>
                <a:cs typeface="Arial" panose="020B0604020202020204" pitchFamily="34" charset="0"/>
              </a:rPr>
              <a:t>&lt;34), </a:t>
            </a:r>
            <a:r>
              <a:rPr lang="el-GR" sz="2000" b="1" dirty="0">
                <a:solidFill>
                  <a:prstClr val="black"/>
                </a:solidFill>
                <a:latin typeface="Arial" panose="020B0604020202020204" pitchFamily="34" charset="0"/>
                <a:cs typeface="Arial" panose="020B0604020202020204" pitchFamily="34" charset="0"/>
              </a:rPr>
              <a:t>ολική χολερυθρίνη=6</a:t>
            </a:r>
            <a:r>
              <a:rPr lang="en-US" sz="2000" b="1" dirty="0">
                <a:solidFill>
                  <a:prstClr val="black"/>
                </a:solidFill>
                <a:latin typeface="Arial" panose="020B0604020202020204" pitchFamily="34" charset="0"/>
                <a:cs typeface="Arial" panose="020B0604020202020204" pitchFamily="34" charset="0"/>
              </a:rPr>
              <a:t>mg/dl</a:t>
            </a:r>
            <a:r>
              <a:rPr lang="el-GR" sz="2000" b="1" dirty="0">
                <a:solidFill>
                  <a:prstClr val="black"/>
                </a:solidFill>
                <a:latin typeface="Arial" panose="020B0604020202020204" pitchFamily="34" charset="0"/>
                <a:cs typeface="Arial" panose="020B0604020202020204" pitchFamily="34" charset="0"/>
              </a:rPr>
              <a:t> </a:t>
            </a:r>
            <a:r>
              <a:rPr lang="el-GR" sz="2000" dirty="0">
                <a:solidFill>
                  <a:prstClr val="black"/>
                </a:solidFill>
                <a:latin typeface="Arial" panose="020B0604020202020204" pitchFamily="34" charset="0"/>
                <a:cs typeface="Arial" panose="020B0604020202020204" pitchFamily="34" charset="0"/>
              </a:rPr>
              <a:t>(</a:t>
            </a:r>
            <a:r>
              <a:rPr lang="el-GR" sz="2000" dirty="0" err="1" smtClean="0">
                <a:solidFill>
                  <a:prstClr val="black"/>
                </a:solidFill>
                <a:latin typeface="Arial" panose="020B0604020202020204" pitchFamily="34" charset="0"/>
                <a:cs typeface="Arial" panose="020B0604020202020204" pitchFamily="34" charset="0"/>
              </a:rPr>
              <a:t>φ.τ</a:t>
            </a:r>
            <a:r>
              <a:rPr lang="el-GR" sz="2000" dirty="0" smtClean="0">
                <a:solidFill>
                  <a:prstClr val="black"/>
                </a:solidFill>
                <a:latin typeface="Arial" panose="020B0604020202020204" pitchFamily="34" charset="0"/>
                <a:cs typeface="Arial" panose="020B0604020202020204" pitchFamily="34" charset="0"/>
              </a:rPr>
              <a:t>. </a:t>
            </a:r>
            <a:r>
              <a:rPr lang="el-GR" sz="2000" dirty="0">
                <a:solidFill>
                  <a:prstClr val="black"/>
                </a:solidFill>
                <a:latin typeface="Arial" panose="020B0604020202020204" pitchFamily="34" charset="0"/>
                <a:cs typeface="Arial" panose="020B0604020202020204" pitchFamily="34" charset="0"/>
              </a:rPr>
              <a:t>&gt;1.2)</a:t>
            </a:r>
            <a:r>
              <a:rPr lang="en-US" sz="2000" dirty="0" smtClean="0">
                <a:solidFill>
                  <a:prstClr val="black"/>
                </a:solidFill>
                <a:latin typeface="Arial" panose="020B0604020202020204" pitchFamily="34" charset="0"/>
                <a:cs typeface="Arial" panose="020B0604020202020204" pitchFamily="34" charset="0"/>
              </a:rPr>
              <a:t>,</a:t>
            </a:r>
            <a:r>
              <a:rPr lang="el-GR" sz="2000" dirty="0" smtClean="0">
                <a:solidFill>
                  <a:prstClr val="black"/>
                </a:solidFill>
                <a:latin typeface="Arial" panose="020B0604020202020204" pitchFamily="34" charset="0"/>
                <a:cs typeface="Arial" panose="020B0604020202020204" pitchFamily="34" charset="0"/>
              </a:rPr>
              <a:t> η</a:t>
            </a:r>
            <a:r>
              <a:rPr lang="en-US" sz="2000" dirty="0" smtClean="0">
                <a:solidFill>
                  <a:prstClr val="black"/>
                </a:solidFill>
                <a:latin typeface="Arial" panose="020B0604020202020204" pitchFamily="34" charset="0"/>
                <a:cs typeface="Arial" panose="020B0604020202020204" pitchFamily="34" charset="0"/>
              </a:rPr>
              <a:t> </a:t>
            </a:r>
            <a:r>
              <a:rPr lang="el-GR" sz="2000" dirty="0">
                <a:solidFill>
                  <a:prstClr val="black"/>
                </a:solidFill>
                <a:latin typeface="Arial" panose="020B0604020202020204" pitchFamily="34" charset="0"/>
                <a:cs typeface="Arial" panose="020B0604020202020204" pitchFamily="34" charset="0"/>
              </a:rPr>
              <a:t>άμεση </a:t>
            </a:r>
            <a:r>
              <a:rPr lang="el-GR" sz="2000" dirty="0" err="1">
                <a:solidFill>
                  <a:prstClr val="black"/>
                </a:solidFill>
                <a:latin typeface="Arial" panose="020B0604020202020204" pitchFamily="34" charset="0"/>
                <a:cs typeface="Arial" panose="020B0604020202020204" pitchFamily="34" charset="0"/>
              </a:rPr>
              <a:t>χολερυθρίνη</a:t>
            </a:r>
            <a:r>
              <a:rPr lang="el-GR" sz="2000" dirty="0">
                <a:solidFill>
                  <a:prstClr val="black"/>
                </a:solidFill>
                <a:latin typeface="Arial" panose="020B0604020202020204" pitchFamily="34" charset="0"/>
                <a:cs typeface="Arial" panose="020B0604020202020204" pitchFamily="34" charset="0"/>
              </a:rPr>
              <a:t> </a:t>
            </a:r>
            <a:r>
              <a:rPr lang="el-GR" sz="2000" dirty="0" smtClean="0">
                <a:solidFill>
                  <a:prstClr val="black"/>
                </a:solidFill>
                <a:latin typeface="Arial" panose="020B0604020202020204" pitchFamily="34" charset="0"/>
                <a:cs typeface="Arial" panose="020B0604020202020204" pitchFamily="34" charset="0"/>
              </a:rPr>
              <a:t>στο </a:t>
            </a:r>
            <a:r>
              <a:rPr lang="el-GR" sz="2000" b="1" dirty="0" smtClean="0">
                <a:solidFill>
                  <a:prstClr val="black"/>
                </a:solidFill>
                <a:latin typeface="Arial" panose="020B0604020202020204" pitchFamily="34" charset="0"/>
                <a:cs typeface="Arial" panose="020B0604020202020204" pitchFamily="34" charset="0"/>
              </a:rPr>
              <a:t>5,6</a:t>
            </a:r>
            <a:r>
              <a:rPr lang="el-GR" sz="2000" b="1" dirty="0">
                <a:solidFill>
                  <a:prstClr val="black"/>
                </a:solidFill>
                <a:latin typeface="Arial" panose="020B0604020202020204" pitchFamily="34" charset="0"/>
                <a:cs typeface="Arial" panose="020B0604020202020204" pitchFamily="34" charset="0"/>
              </a:rPr>
              <a:t>.</a:t>
            </a:r>
            <a:endParaRPr kumimoji="0" lang="el-G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xmlns="" id="{96682E4A-7A52-044F-44FF-6A21BCF01442}"/>
              </a:ext>
            </a:extLst>
          </p:cNvPr>
          <p:cNvSpPr>
            <a:spLocks noGrp="1"/>
          </p:cNvSpPr>
          <p:nvPr>
            <p:ph type="title"/>
          </p:nvPr>
        </p:nvSpPr>
        <p:spPr>
          <a:xfrm>
            <a:off x="457200" y="0"/>
            <a:ext cx="8229600" cy="908720"/>
          </a:xfrm>
        </p:spPr>
        <p:txBody>
          <a:bodyPr/>
          <a:lstStyle/>
          <a:p>
            <a:r>
              <a:rPr lang="el-GR" dirty="0"/>
              <a:t>Περιστατικό 3</a:t>
            </a:r>
          </a:p>
        </p:txBody>
      </p:sp>
      <p:pic>
        <p:nvPicPr>
          <p:cNvPr id="10242" name="Picture 2" descr="Atlas Entry - Icterus/jaundice">
            <a:extLst>
              <a:ext uri="{FF2B5EF4-FFF2-40B4-BE49-F238E27FC236}">
                <a16:creationId xmlns:a16="http://schemas.microsoft.com/office/drawing/2014/main" xmlns="" id="{FC567359-DA35-5F83-8841-57D7E8FADB4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16216" y="4797152"/>
            <a:ext cx="2499494" cy="18722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6014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6C3C4037-844F-E5E2-2613-BDA0DE81CCBA}"/>
              </a:ext>
            </a:extLst>
          </p:cNvPr>
          <p:cNvPicPr>
            <a:picLocks noChangeAspect="1" noChangeArrowheads="1"/>
          </p:cNvPicPr>
          <p:nvPr/>
        </p:nvPicPr>
        <p:blipFill>
          <a:blip r:embed="rId3" cstate="print"/>
          <a:srcRect/>
          <a:stretch>
            <a:fillRect/>
          </a:stretch>
        </p:blipFill>
        <p:spPr bwMode="auto">
          <a:xfrm>
            <a:off x="1232630" y="1484784"/>
            <a:ext cx="6678743" cy="3816424"/>
          </a:xfrm>
          <a:prstGeom prst="rect">
            <a:avLst/>
          </a:prstGeom>
          <a:noFill/>
          <a:ln w="9525">
            <a:noFill/>
            <a:miter lim="800000"/>
            <a:headEnd/>
            <a:tailEnd/>
          </a:ln>
        </p:spPr>
      </p:pic>
      <p:sp>
        <p:nvSpPr>
          <p:cNvPr id="3" name="TextBox 2">
            <a:extLst>
              <a:ext uri="{FF2B5EF4-FFF2-40B4-BE49-F238E27FC236}">
                <a16:creationId xmlns:a16="http://schemas.microsoft.com/office/drawing/2014/main" xmlns="" id="{CA2C95ED-056A-5DCD-9F54-50AFD1F06A71}"/>
              </a:ext>
            </a:extLst>
          </p:cNvPr>
          <p:cNvSpPr txBox="1"/>
          <p:nvPr/>
        </p:nvSpPr>
        <p:spPr>
          <a:xfrm>
            <a:off x="1691680" y="755412"/>
            <a:ext cx="6264696" cy="369332"/>
          </a:xfrm>
          <a:prstGeom prst="rect">
            <a:avLst/>
          </a:prstGeom>
          <a:noFill/>
        </p:spPr>
        <p:txBody>
          <a:bodyPr wrap="square" rtlCol="0">
            <a:spAutoFit/>
          </a:bodyPr>
          <a:lstStyle/>
          <a:p>
            <a:pPr algn="ctr"/>
            <a:r>
              <a:rPr lang="el-GR" b="1" dirty="0"/>
              <a:t>ΥΠΕΡΗΧΟΓΡΑΦΗΜΑ ΗΠΑΤΟΣ/ΧΟΛΗΦΟΡΩΝ</a:t>
            </a:r>
          </a:p>
        </p:txBody>
      </p:sp>
    </p:spTree>
    <p:extLst>
      <p:ext uri="{BB962C8B-B14F-4D97-AF65-F5344CB8AC3E}">
        <p14:creationId xmlns:p14="http://schemas.microsoft.com/office/powerpoint/2010/main" xmlns="" val="15858827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B8CC69B-3713-4DB7-948E-94F7F8B5BC73}"/>
              </a:ext>
            </a:extLst>
          </p:cNvPr>
          <p:cNvSpPr txBox="1"/>
          <p:nvPr/>
        </p:nvSpPr>
        <p:spPr>
          <a:xfrm>
            <a:off x="827584" y="332656"/>
            <a:ext cx="7776864" cy="6124754"/>
          </a:xfrm>
          <a:prstGeom prst="rect">
            <a:avLst/>
          </a:prstGeom>
          <a:noFill/>
        </p:spPr>
        <p:txBody>
          <a:bodyPr wrap="square" rtlCol="0">
            <a:spAutoFit/>
          </a:bodyPr>
          <a:lstStyle/>
          <a:p>
            <a:pPr marL="457200" indent="-457200">
              <a:buAutoNum type="arabicPeriod"/>
            </a:pPr>
            <a:r>
              <a:rPr lang="el-GR" sz="2800" dirty="0"/>
              <a:t>Ποιο είναι το πρόβλημα της ασθενούς;</a:t>
            </a:r>
          </a:p>
          <a:p>
            <a:pPr marL="457200" indent="-457200">
              <a:buAutoNum type="arabicPeriod"/>
            </a:pPr>
            <a:endParaRPr lang="el-GR" sz="2800" dirty="0"/>
          </a:p>
          <a:p>
            <a:pPr marL="457200" indent="-457200">
              <a:buAutoNum type="arabicPeriod"/>
            </a:pPr>
            <a:endParaRPr lang="el-GR" sz="2800" dirty="0"/>
          </a:p>
          <a:p>
            <a:pPr marL="457200" indent="-457200">
              <a:buAutoNum type="arabicPeriod"/>
            </a:pPr>
            <a:endParaRPr lang="el-GR" sz="2800" dirty="0"/>
          </a:p>
          <a:p>
            <a:pPr marL="457200" indent="-457200">
              <a:buAutoNum type="arabicPeriod"/>
            </a:pPr>
            <a:r>
              <a:rPr lang="el-GR" sz="2800" dirty="0"/>
              <a:t>Γιατί η ασθενής έχει αποχρωματισμό κοπράνων και </a:t>
            </a:r>
            <a:r>
              <a:rPr lang="el-GR" sz="2800" dirty="0" err="1"/>
              <a:t>υπέρχρωση</a:t>
            </a:r>
            <a:r>
              <a:rPr lang="el-GR" sz="2800" dirty="0"/>
              <a:t> ούρων;</a:t>
            </a:r>
          </a:p>
          <a:p>
            <a:pPr marL="457200" indent="-457200">
              <a:buAutoNum type="arabicPeriod"/>
            </a:pPr>
            <a:endParaRPr lang="el-GR" sz="2800" dirty="0"/>
          </a:p>
          <a:p>
            <a:pPr marL="457200" indent="-457200">
              <a:buAutoNum type="arabicPeriod"/>
            </a:pPr>
            <a:endParaRPr lang="el-GR" sz="2800" dirty="0"/>
          </a:p>
          <a:p>
            <a:pPr marL="457200" indent="-457200">
              <a:buAutoNum type="arabicPeriod"/>
            </a:pPr>
            <a:r>
              <a:rPr lang="el-GR" sz="2800" dirty="0"/>
              <a:t>Γιατί η ασθενής είχε επεισόδια κοιλιακού άλγους στο παρελθόν;</a:t>
            </a:r>
          </a:p>
          <a:p>
            <a:pPr marL="457200" indent="-457200">
              <a:buAutoNum type="arabicPeriod"/>
            </a:pPr>
            <a:endParaRPr lang="el-GR" sz="2800" dirty="0"/>
          </a:p>
          <a:p>
            <a:pPr marL="457200" indent="-457200">
              <a:buAutoNum type="arabicPeriod"/>
            </a:pPr>
            <a:endParaRPr lang="el-GR" sz="2800" dirty="0"/>
          </a:p>
          <a:p>
            <a:pPr marL="457200" indent="-457200">
              <a:buAutoNum type="arabicPeriod"/>
            </a:pPr>
            <a:endParaRPr lang="el-GR" sz="2800" dirty="0"/>
          </a:p>
          <a:p>
            <a:pPr marL="457200" indent="-457200">
              <a:buAutoNum type="arabicPeriod"/>
            </a:pPr>
            <a:endParaRPr lang="el-GR" sz="2800" dirty="0"/>
          </a:p>
        </p:txBody>
      </p:sp>
    </p:spTree>
    <p:extLst>
      <p:ext uri="{BB962C8B-B14F-4D97-AF65-F5344CB8AC3E}">
        <p14:creationId xmlns:p14="http://schemas.microsoft.com/office/powerpoint/2010/main" xmlns="" val="36256344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xmlns="" Requires="p14">
          <p:contentPart p14:bwMode="auto" r:id="rId3">
            <p14:nvContentPartPr>
              <p14:cNvPr id="19457" name="Ink 1"/>
              <p14:cNvContentPartPr>
                <a14:cpLocks xmlns:a14="http://schemas.microsoft.com/office/drawing/2010/main" noRot="1" noChangeAspect="1" noEditPoints="1" noChangeArrowheads="1" noChangeShapeType="1"/>
              </p14:cNvContentPartPr>
              <p14:nvPr/>
            </p14:nvContentPartPr>
            <p14:xfrm>
              <a:off x="2598738" y="4183063"/>
              <a:ext cx="922337" cy="107950"/>
            </p14:xfrm>
          </p:contentPart>
        </mc:Choice>
        <mc:Fallback>
          <p:pic>
            <p:nvPicPr>
              <p:cNvPr id="19457" name="Ink 1"/>
              <p:cNvPicPr>
                <a:picLocks noRot="1" noChangeAspect="1" noEditPoints="1" noChangeArrowheads="1" noChangeShapeType="1"/>
              </p:cNvPicPr>
              <p:nvPr/>
            </p:nvPicPr>
            <p:blipFill>
              <a:blip r:embed="rId4" cstate="print"/>
              <a:stretch>
                <a:fillRect/>
              </a:stretch>
            </p:blipFill>
            <p:spPr>
              <a:xfrm>
                <a:off x="2582729" y="4120363"/>
                <a:ext cx="953991" cy="233357"/>
              </a:xfrm>
              <a:prstGeom prst="rect">
                <a:avLst/>
              </a:prstGeom>
            </p:spPr>
          </p:pic>
        </mc:Fallback>
      </mc:AlternateContent>
      <p:pic>
        <p:nvPicPr>
          <p:cNvPr id="9218" name="Picture 2" descr="Cholecystitis: Gallbladder Inflammation, Symptoms, Treatment">
            <a:extLst>
              <a:ext uri="{FF2B5EF4-FFF2-40B4-BE49-F238E27FC236}">
                <a16:creationId xmlns:a16="http://schemas.microsoft.com/office/drawing/2014/main" xmlns="" id="{3A154DB9-261E-0D8C-1863-30C3EA824628}"/>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83296" y="1052736"/>
            <a:ext cx="5577408" cy="525670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E701EACA-DBC9-C576-8A63-6531B168DF0B}"/>
              </a:ext>
            </a:extLst>
          </p:cNvPr>
          <p:cNvSpPr txBox="1"/>
          <p:nvPr/>
        </p:nvSpPr>
        <p:spPr>
          <a:xfrm>
            <a:off x="1259632" y="260648"/>
            <a:ext cx="7560840" cy="553998"/>
          </a:xfrm>
          <a:prstGeom prst="rect">
            <a:avLst/>
          </a:prstGeom>
          <a:noFill/>
        </p:spPr>
        <p:txBody>
          <a:bodyPr wrap="square" rtlCol="0">
            <a:spAutoFit/>
          </a:bodyPr>
          <a:lstStyle/>
          <a:p>
            <a:pPr algn="ctr"/>
            <a:r>
              <a:rPr lang="el-GR" sz="3000" dirty="0">
                <a:latin typeface="Arial" panose="020B0604020202020204" pitchFamily="34" charset="0"/>
                <a:cs typeface="Arial" panose="020B0604020202020204" pitchFamily="34" charset="0"/>
              </a:rPr>
              <a:t>ΕΠΙΠΛΟΚΕΣ </a:t>
            </a:r>
            <a:r>
              <a:rPr lang="el-GR" sz="3000" dirty="0" smtClean="0">
                <a:latin typeface="Arial" panose="020B0604020202020204" pitchFamily="34" charset="0"/>
                <a:cs typeface="Arial" panose="020B0604020202020204" pitchFamily="34" charset="0"/>
              </a:rPr>
              <a:t>  ΧΟΛΟΛΙΘΙΑΣΗΣ</a:t>
            </a:r>
            <a:endParaRPr lang="el-GR"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14250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0184D-C72F-5BE6-83C0-1E3CBE4F1855}"/>
              </a:ext>
            </a:extLst>
          </p:cNvPr>
          <p:cNvSpPr>
            <a:spLocks noGrp="1"/>
          </p:cNvSpPr>
          <p:nvPr>
            <p:ph type="title"/>
          </p:nvPr>
        </p:nvSpPr>
        <p:spPr>
          <a:xfrm>
            <a:off x="323528" y="-27384"/>
            <a:ext cx="8229600" cy="1143000"/>
          </a:xfrm>
        </p:spPr>
        <p:txBody>
          <a:bodyPr/>
          <a:lstStyle/>
          <a:p>
            <a:r>
              <a:rPr lang="el-GR" dirty="0"/>
              <a:t>Δομή και σκοπός</a:t>
            </a:r>
          </a:p>
        </p:txBody>
      </p:sp>
      <p:sp>
        <p:nvSpPr>
          <p:cNvPr id="3" name="Content Placeholder 2">
            <a:extLst>
              <a:ext uri="{FF2B5EF4-FFF2-40B4-BE49-F238E27FC236}">
                <a16:creationId xmlns:a16="http://schemas.microsoft.com/office/drawing/2014/main" xmlns="" id="{4EEC6EC2-E3FB-0E1F-F20B-52EC52FEECF4}"/>
              </a:ext>
            </a:extLst>
          </p:cNvPr>
          <p:cNvSpPr>
            <a:spLocks noGrp="1"/>
          </p:cNvSpPr>
          <p:nvPr>
            <p:ph idx="1"/>
          </p:nvPr>
        </p:nvSpPr>
        <p:spPr>
          <a:xfrm>
            <a:off x="457200" y="2924948"/>
            <a:ext cx="8229600" cy="4813995"/>
          </a:xfrm>
        </p:spPr>
        <p:txBody>
          <a:bodyPr/>
          <a:lstStyle/>
          <a:p>
            <a:endParaRPr lang="el-GR" dirty="0"/>
          </a:p>
          <a:p>
            <a:r>
              <a:rPr lang="el-GR" dirty="0"/>
              <a:t>5 κλινικά περιστατικά για </a:t>
            </a:r>
            <a:r>
              <a:rPr lang="el-GR" b="1" dirty="0"/>
              <a:t>συζήτηση.</a:t>
            </a:r>
          </a:p>
          <a:p>
            <a:endParaRPr lang="el-GR" dirty="0"/>
          </a:p>
          <a:p>
            <a:r>
              <a:rPr lang="el-GR" dirty="0"/>
              <a:t>Σκοπός όχι η πλήρης κάλυψη της ύλης, αλλά η κατανόηση ορισμένων </a:t>
            </a:r>
            <a:r>
              <a:rPr lang="el-GR" dirty="0" err="1"/>
              <a:t>παθολογοανατομικών</a:t>
            </a:r>
            <a:r>
              <a:rPr lang="el-GR" dirty="0"/>
              <a:t> ευρημάτων και η διασύνδεσή τους με την κλινική πράξη.</a:t>
            </a:r>
          </a:p>
        </p:txBody>
      </p:sp>
      <p:pic>
        <p:nvPicPr>
          <p:cNvPr id="5" name="Picture 4" descr="Dart arrow in the center of dartboard">
            <a:extLst>
              <a:ext uri="{FF2B5EF4-FFF2-40B4-BE49-F238E27FC236}">
                <a16:creationId xmlns:a16="http://schemas.microsoft.com/office/drawing/2014/main" xmlns="" id="{A87B045B-46B3-27B8-4368-0D3C9679D59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08412" y="1386622"/>
            <a:ext cx="3059832" cy="2042378"/>
          </a:xfrm>
          <a:prstGeom prst="rect">
            <a:avLst/>
          </a:prstGeom>
        </p:spPr>
      </p:pic>
    </p:spTree>
    <p:extLst>
      <p:ext uri="{BB962C8B-B14F-4D97-AF65-F5344CB8AC3E}">
        <p14:creationId xmlns:p14="http://schemas.microsoft.com/office/powerpoint/2010/main" xmlns="" val="1480146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636912"/>
          </a:xfrm>
        </p:spPr>
        <p:txBody>
          <a:bodyPr>
            <a:noAutofit/>
          </a:bodyPr>
          <a:lstStyle/>
          <a:p>
            <a:r>
              <a:rPr lang="el-GR" sz="2400" i="1" dirty="0" smtClean="0">
                <a:effectLst>
                  <a:outerShdw blurRad="38100" dist="38100" dir="2700000" algn="tl">
                    <a:srgbClr val="000000">
                      <a:alpha val="43137"/>
                    </a:srgbClr>
                  </a:outerShdw>
                </a:effectLst>
              </a:rPr>
              <a:t>Χρόνια </a:t>
            </a:r>
            <a:r>
              <a:rPr lang="el-GR" sz="2400" dirty="0" smtClean="0">
                <a:effectLst>
                  <a:outerShdw blurRad="38100" dist="38100" dir="2700000" algn="tl">
                    <a:srgbClr val="000000">
                      <a:alpha val="43137"/>
                    </a:srgbClr>
                  </a:outerShdw>
                </a:effectLst>
              </a:rPr>
              <a:t>χολοκυστίτιδα με χολόλιθο. Ταυτόχρονη </a:t>
            </a:r>
            <a:r>
              <a:rPr lang="el-GR" sz="2400" b="1" dirty="0" smtClean="0">
                <a:effectLst>
                  <a:outerShdw blurRad="38100" dist="38100" dir="2700000" algn="tl">
                    <a:srgbClr val="000000">
                      <a:alpha val="43137"/>
                    </a:srgbClr>
                  </a:outerShdw>
                </a:effectLst>
              </a:rPr>
              <a:t>παρόξυνση </a:t>
            </a:r>
            <a:r>
              <a:rPr lang="el-GR" sz="2400" dirty="0" smtClean="0">
                <a:effectLst>
                  <a:outerShdw blurRad="38100" dist="38100" dir="2700000" algn="tl">
                    <a:srgbClr val="000000">
                      <a:alpha val="43137"/>
                    </a:srgbClr>
                  </a:outerShdw>
                </a:effectLst>
              </a:rPr>
              <a:t>με </a:t>
            </a:r>
            <a:r>
              <a:rPr lang="el-GR" sz="2400" b="1" dirty="0" smtClean="0">
                <a:effectLst>
                  <a:outerShdw blurRad="38100" dist="38100" dir="2700000" algn="tl">
                    <a:srgbClr val="000000">
                      <a:alpha val="43137"/>
                    </a:srgbClr>
                  </a:outerShdw>
                </a:effectLst>
              </a:rPr>
              <a:t>εμπύημα</a:t>
            </a:r>
            <a:r>
              <a:rPr lang="el-GR" sz="2400" dirty="0" smtClean="0">
                <a:effectLst>
                  <a:outerShdw blurRad="38100" dist="38100" dir="2700000" algn="tl">
                    <a:srgbClr val="000000">
                      <a:alpha val="43137"/>
                    </a:srgbClr>
                  </a:outerShdw>
                </a:effectLst>
              </a:rPr>
              <a:t>.</a:t>
            </a:r>
            <a:r>
              <a:rPr lang="el-GR" sz="2400" dirty="0" smtClean="0"/>
              <a:t> </a:t>
            </a:r>
            <a:r>
              <a:rPr lang="el-GR" sz="2400" i="1" dirty="0" smtClean="0"/>
              <a:t>Πάχυνση του τοιχώματος της χοληδόχου κύστης &gt; 4 </a:t>
            </a:r>
            <a:r>
              <a:rPr lang="el-GR" sz="2400" i="1" dirty="0" err="1" smtClean="0"/>
              <a:t>χιλ.λόγω</a:t>
            </a:r>
            <a:r>
              <a:rPr lang="el-GR" sz="2400" i="1" dirty="0" smtClean="0"/>
              <a:t> χρονιότητας της φλεγμονής. </a:t>
            </a:r>
            <a:r>
              <a:rPr lang="el-GR" sz="2400" dirty="0" err="1" smtClean="0"/>
              <a:t>Π</a:t>
            </a:r>
            <a:r>
              <a:rPr lang="el-GR" sz="2400" dirty="0" err="1" smtClean="0"/>
              <a:t>εριχολοκυστικό</a:t>
            </a:r>
            <a:r>
              <a:rPr lang="el-GR" sz="2400" dirty="0" smtClean="0"/>
              <a:t> </a:t>
            </a:r>
            <a:r>
              <a:rPr lang="el-GR" sz="2400" dirty="0" smtClean="0"/>
              <a:t>υγρό μπορεί να παρατηρηθεί στην </a:t>
            </a:r>
            <a:r>
              <a:rPr lang="el-GR" sz="2400" dirty="0" err="1" smtClean="0"/>
              <a:t>υπερηχογραφική</a:t>
            </a:r>
            <a:r>
              <a:rPr lang="el-GR" sz="2400" dirty="0" smtClean="0"/>
              <a:t> απεικόνιση σε περίπτωση </a:t>
            </a:r>
            <a:r>
              <a:rPr lang="el-GR" sz="2400" b="1" dirty="0" smtClean="0">
                <a:effectLst>
                  <a:outerShdw blurRad="38100" dist="38100" dir="2700000" algn="tl">
                    <a:srgbClr val="000000">
                      <a:alpha val="43137"/>
                    </a:srgbClr>
                  </a:outerShdw>
                </a:effectLst>
              </a:rPr>
              <a:t>οξείας</a:t>
            </a:r>
            <a:r>
              <a:rPr lang="el-GR" sz="2400" dirty="0" smtClean="0"/>
              <a:t> χολοκυστίτιδας, οπότε χρειάζεται χειρουργική παρέμβαση για εξαίρεση της </a:t>
            </a:r>
            <a:r>
              <a:rPr lang="el-GR" sz="2400" dirty="0" err="1" smtClean="0"/>
              <a:t>φλεγμαίνουσας</a:t>
            </a:r>
            <a:r>
              <a:rPr lang="el-GR" sz="2400" dirty="0" smtClean="0"/>
              <a:t> χοληδόχου κύστης.</a:t>
            </a:r>
            <a:endParaRPr lang="el-GR" sz="2400" dirty="0"/>
          </a:p>
        </p:txBody>
      </p:sp>
      <p:pic>
        <p:nvPicPr>
          <p:cNvPr id="4098" name="Picture 2"/>
          <p:cNvPicPr>
            <a:picLocks noChangeAspect="1" noChangeArrowheads="1"/>
          </p:cNvPicPr>
          <p:nvPr/>
        </p:nvPicPr>
        <p:blipFill>
          <a:blip r:embed="rId3" cstate="print"/>
          <a:srcRect/>
          <a:stretch>
            <a:fillRect/>
          </a:stretch>
        </p:blipFill>
        <p:spPr bwMode="auto">
          <a:xfrm>
            <a:off x="251522" y="2564908"/>
            <a:ext cx="6029325" cy="3971925"/>
          </a:xfrm>
          <a:prstGeom prst="rect">
            <a:avLst/>
          </a:prstGeom>
          <a:noFill/>
          <a:ln w="9525">
            <a:noFill/>
            <a:miter lim="800000"/>
            <a:headEnd/>
            <a:tailEnd/>
          </a:ln>
        </p:spPr>
      </p:pic>
      <p:sp>
        <p:nvSpPr>
          <p:cNvPr id="4" name="3 - Ορθογώνιο"/>
          <p:cNvSpPr/>
          <p:nvPr/>
        </p:nvSpPr>
        <p:spPr>
          <a:xfrm>
            <a:off x="6444208" y="2636912"/>
            <a:ext cx="2699792" cy="4031873"/>
          </a:xfrm>
          <a:prstGeom prst="rect">
            <a:avLst/>
          </a:prstGeom>
        </p:spPr>
        <p:txBody>
          <a:bodyPr wrap="square">
            <a:spAutoFit/>
          </a:bodyPr>
          <a:lstStyle/>
          <a:p>
            <a:r>
              <a:rPr lang="el-GR" sz="3200" b="1" dirty="0" smtClean="0"/>
              <a:t>Πόνος στο δεξιό άνω τεταρτημόριο της κοιλιάς</a:t>
            </a:r>
            <a:r>
              <a:rPr lang="el-GR" sz="3200" dirty="0" smtClean="0"/>
              <a:t>, </a:t>
            </a:r>
            <a:r>
              <a:rPr lang="el-GR" sz="3200" dirty="0" smtClean="0">
                <a:effectLst>
                  <a:outerShdw blurRad="38100" dist="38100" dir="2700000" algn="tl">
                    <a:srgbClr val="000000">
                      <a:alpha val="43137"/>
                    </a:srgbClr>
                  </a:outerShdw>
                </a:effectLst>
              </a:rPr>
              <a:t>ναυτία, έμετος, ανορεξία, πυρετός.</a:t>
            </a:r>
            <a:endParaRPr lang="el-GR" sz="32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96752"/>
            <a:ext cx="8229600" cy="1224136"/>
          </a:xfrm>
        </p:spPr>
        <p:txBody>
          <a:bodyPr>
            <a:normAutofit fontScale="90000"/>
          </a:bodyPr>
          <a:lstStyle/>
          <a:p>
            <a:r>
              <a:rPr lang="en-US" dirty="0" smtClean="0"/>
              <a:t>O</a:t>
            </a:r>
            <a:r>
              <a:rPr lang="el-GR" dirty="0" err="1" smtClean="0"/>
              <a:t>ξεία</a:t>
            </a:r>
            <a:r>
              <a:rPr lang="el-GR" dirty="0" smtClean="0"/>
              <a:t> διαβρωτική χολοκυστίτιδα (αρ.)</a:t>
            </a:r>
            <a:br>
              <a:rPr lang="el-GR" dirty="0" smtClean="0"/>
            </a:br>
            <a:r>
              <a:rPr lang="el-GR" dirty="0" smtClean="0"/>
              <a:t>Χρόνια χολοκυστίτιδα (</a:t>
            </a:r>
            <a:r>
              <a:rPr lang="el-GR" dirty="0" err="1" smtClean="0"/>
              <a:t>δεξ</a:t>
            </a:r>
            <a:r>
              <a:rPr lang="el-GR" dirty="0" smtClean="0"/>
              <a:t>.)</a:t>
            </a:r>
            <a:endParaRPr lang="el-GR" dirty="0"/>
          </a:p>
        </p:txBody>
      </p:sp>
      <p:pic>
        <p:nvPicPr>
          <p:cNvPr id="1026" name="Picture 2"/>
          <p:cNvPicPr>
            <a:picLocks noChangeAspect="1" noChangeArrowheads="1"/>
          </p:cNvPicPr>
          <p:nvPr/>
        </p:nvPicPr>
        <p:blipFill>
          <a:blip r:embed="rId2" cstate="print"/>
          <a:srcRect/>
          <a:stretch>
            <a:fillRect/>
          </a:stretch>
        </p:blipFill>
        <p:spPr bwMode="auto">
          <a:xfrm>
            <a:off x="4690934" y="2996952"/>
            <a:ext cx="4210404" cy="345638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79512" y="2996952"/>
            <a:ext cx="4381410" cy="345638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84BCAC-5372-BF32-1AB2-B6BF015AB1BC}"/>
              </a:ext>
            </a:extLst>
          </p:cNvPr>
          <p:cNvSpPr txBox="1"/>
          <p:nvPr/>
        </p:nvSpPr>
        <p:spPr>
          <a:xfrm>
            <a:off x="0" y="620690"/>
            <a:ext cx="8686800" cy="75405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Άνδρας</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3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2300" dirty="0">
                <a:solidFill>
                  <a:prstClr val="black"/>
                </a:solidFill>
                <a:latin typeface="Arial" panose="020B0604020202020204" pitchFamily="34" charset="0"/>
                <a:cs typeface="Arial" panose="020B0604020202020204" pitchFamily="34" charset="0"/>
              </a:rPr>
              <a:t>60</a:t>
            </a: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ετών, προσέρχεται λόγω </a:t>
            </a:r>
            <a:r>
              <a:rPr lang="el-GR" sz="2300" dirty="0">
                <a:solidFill>
                  <a:prstClr val="black"/>
                </a:solidFill>
                <a:latin typeface="Arial" panose="020B0604020202020204" pitchFamily="34" charset="0"/>
                <a:cs typeface="Arial" panose="020B0604020202020204" pitchFamily="34" charset="0"/>
              </a:rPr>
              <a:t>ανορεξίας από μηνών, και πρόσφατης κοιλιακής διόγκωσης</a:t>
            </a: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Αναφέρει, σε </a:t>
            </a:r>
            <a:r>
              <a:rPr kumimoji="0" lang="el-GR" sz="23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χρόνια βάση, μεγάλη </a:t>
            </a:r>
            <a:r>
              <a:rPr kumimoji="0" lang="el-GR"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λήψη αιθυλικής </a:t>
            </a:r>
            <a:r>
              <a:rPr kumimoji="0" lang="el-GR" sz="23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αλκοόλης.</a:t>
            </a:r>
            <a:endParaRPr kumimoji="0" lang="el-GR"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300" dirty="0">
                <a:solidFill>
                  <a:prstClr val="black"/>
                </a:solidFill>
                <a:latin typeface="Arial" panose="020B0604020202020204" pitchFamily="34" charset="0"/>
                <a:cs typeface="Arial" panose="020B0604020202020204" pitchFamily="34" charset="0"/>
              </a:rPr>
              <a:t>Απύρετος, </a:t>
            </a:r>
            <a:r>
              <a:rPr lang="el-GR" sz="2300" dirty="0" err="1" smtClean="0">
                <a:solidFill>
                  <a:prstClr val="black"/>
                </a:solidFill>
                <a:latin typeface="Arial" panose="020B0604020202020204" pitchFamily="34" charset="0"/>
                <a:cs typeface="Arial" panose="020B0604020202020204" pitchFamily="34" charset="0"/>
              </a:rPr>
              <a:t>απισχνασμένος</a:t>
            </a:r>
            <a:r>
              <a:rPr lang="el-GR" sz="2300" dirty="0">
                <a:solidFill>
                  <a:prstClr val="black"/>
                </a:solidFill>
                <a:latin typeface="Arial" panose="020B0604020202020204" pitchFamily="34" charset="0"/>
                <a:cs typeface="Arial" panose="020B0604020202020204" pitchFamily="34" charset="0"/>
              </a:rPr>
              <a:t>, με μεγάλη </a:t>
            </a:r>
            <a:r>
              <a:rPr lang="el-GR" sz="2300" b="1" dirty="0">
                <a:solidFill>
                  <a:prstClr val="black"/>
                </a:solidFill>
                <a:latin typeface="Arial" panose="020B0604020202020204" pitchFamily="34" charset="0"/>
                <a:cs typeface="Arial" panose="020B0604020202020204" pitchFamily="34" charset="0"/>
              </a:rPr>
              <a:t>βατραχοειδή κοιλιακή διόγκωση με </a:t>
            </a:r>
            <a:r>
              <a:rPr lang="el-GR" sz="2300" b="1" dirty="0" err="1">
                <a:solidFill>
                  <a:prstClr val="black"/>
                </a:solidFill>
                <a:latin typeface="Arial" panose="020B0604020202020204" pitchFamily="34" charset="0"/>
                <a:cs typeface="Arial" panose="020B0604020202020204" pitchFamily="34" charset="0"/>
              </a:rPr>
              <a:t>επικρουστική</a:t>
            </a:r>
            <a:r>
              <a:rPr lang="el-GR" sz="2300" b="1" dirty="0">
                <a:solidFill>
                  <a:prstClr val="black"/>
                </a:solidFill>
                <a:latin typeface="Arial" panose="020B0604020202020204" pitchFamily="34" charset="0"/>
                <a:cs typeface="Arial" panose="020B0604020202020204" pitchFamily="34" charset="0"/>
              </a:rPr>
              <a:t> αμβλύτητα</a:t>
            </a:r>
            <a:r>
              <a:rPr lang="el-GR" sz="2300" dirty="0">
                <a:solidFill>
                  <a:prstClr val="black"/>
                </a:solidFill>
                <a:latin typeface="Arial" panose="020B0604020202020204" pitchFamily="34" charset="0"/>
                <a:cs typeface="Arial" panose="020B0604020202020204" pitchFamily="34" charset="0"/>
              </a:rPr>
              <a:t>, </a:t>
            </a:r>
            <a:r>
              <a:rPr lang="el-GR" sz="2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ερυθρές παλάμες</a:t>
            </a:r>
            <a:r>
              <a:rPr lang="el-GR" sz="2300" dirty="0">
                <a:solidFill>
                  <a:prstClr val="black"/>
                </a:solidFill>
                <a:latin typeface="Arial" panose="020B0604020202020204" pitchFamily="34" charset="0"/>
                <a:cs typeface="Arial" panose="020B0604020202020204" pitchFamily="34" charset="0"/>
              </a:rPr>
              <a:t>, </a:t>
            </a:r>
            <a:r>
              <a:rPr lang="el-GR" sz="2300"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αραχνοειδείς </a:t>
            </a:r>
            <a:r>
              <a:rPr lang="el-GR" sz="2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σπίλους κορμού</a:t>
            </a:r>
            <a:r>
              <a:rPr lang="el-GR" sz="2300" dirty="0">
                <a:solidFill>
                  <a:prstClr val="black"/>
                </a:solidFill>
                <a:latin typeface="Arial" panose="020B0604020202020204" pitchFamily="34" charset="0"/>
                <a:cs typeface="Arial" panose="020B0604020202020204" pitchFamily="34" charset="0"/>
              </a:rPr>
              <a:t>, </a:t>
            </a:r>
            <a:r>
              <a:rPr lang="el-GR" sz="2300" b="1" dirty="0">
                <a:solidFill>
                  <a:prstClr val="black"/>
                </a:solidFill>
                <a:latin typeface="Arial" panose="020B0604020202020204" pitchFamily="34" charset="0"/>
                <a:cs typeface="Arial" panose="020B0604020202020204" pitchFamily="34" charset="0"/>
              </a:rPr>
              <a:t>ικτερική χροιά επιπεφυκότων</a:t>
            </a:r>
            <a:r>
              <a:rPr lang="el-GR" sz="2300" dirty="0">
                <a:solidFill>
                  <a:prstClr val="black"/>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έλεγχος: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4.000 </a:t>
            </a:r>
            <a:r>
              <a:rPr kumimoji="0" lang="el-GR"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λευκά</a:t>
            </a: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27</a:t>
            </a:r>
            <a:r>
              <a:rPr kumimoji="0" lang="el-GR" sz="23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sz="23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o</a:t>
            </a:r>
            <a:r>
              <a:rPr kumimoji="0" lang="el-GR" sz="23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lang="en-US" sz="2300" noProof="0"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HCT</a:t>
            </a:r>
            <a:r>
              <a:rPr kumimoji="0" lang="en-US" sz="23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φ</a:t>
            </a:r>
            <a:r>
              <a:rPr kumimoji="0" lang="en-US" sz="2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τ</a:t>
            </a:r>
            <a:r>
              <a:rPr kumimoji="0" lang="en-US" sz="2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36-45),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40.000 αιμοπετάλια, </a:t>
            </a:r>
            <a:r>
              <a:rPr kumimoji="0" lang="en-US" sz="2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INR </a:t>
            </a:r>
            <a:r>
              <a:rPr kumimoji="0" lang="el-GR" sz="2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2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φ</a:t>
            </a:r>
            <a:r>
              <a:rPr kumimoji="0" lang="en-US" sz="2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τ</a:t>
            </a:r>
            <a:r>
              <a:rPr kumimoji="0" lang="en-US" sz="2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1-1,2),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300" b="1" dirty="0" err="1">
                <a:solidFill>
                  <a:prstClr val="black"/>
                </a:solidFill>
                <a:latin typeface="Arial" panose="020B0604020202020204" pitchFamily="34" charset="0"/>
                <a:cs typeface="Arial" panose="020B0604020202020204" pitchFamily="34" charset="0"/>
              </a:rPr>
              <a:t>α</a:t>
            </a:r>
            <a:r>
              <a:rPr lang="el-GR" sz="2300" b="1" dirty="0" err="1" smtClean="0">
                <a:solidFill>
                  <a:prstClr val="black"/>
                </a:solidFill>
                <a:latin typeface="Arial" panose="020B0604020202020204" pitchFamily="34" charset="0"/>
                <a:cs typeface="Arial" panose="020B0604020202020204" pitchFamily="34" charset="0"/>
              </a:rPr>
              <a:t>λβουμίνη</a:t>
            </a:r>
            <a:r>
              <a:rPr lang="el-GR" sz="2300" b="1" dirty="0" smtClean="0">
                <a:solidFill>
                  <a:prstClr val="black"/>
                </a:solidFill>
                <a:latin typeface="Arial" panose="020B0604020202020204" pitchFamily="34" charset="0"/>
                <a:cs typeface="Arial" panose="020B0604020202020204" pitchFamily="34" charset="0"/>
              </a:rPr>
              <a:t> ορού στα </a:t>
            </a:r>
            <a:r>
              <a:rPr lang="el-GR" sz="2300" b="1" dirty="0">
                <a:solidFill>
                  <a:prstClr val="black"/>
                </a:solidFill>
                <a:latin typeface="Arial" panose="020B0604020202020204" pitchFamily="34" charset="0"/>
                <a:cs typeface="Arial" panose="020B0604020202020204" pitchFamily="34" charset="0"/>
              </a:rPr>
              <a:t>20 </a:t>
            </a:r>
            <a:r>
              <a:rPr lang="en-US" sz="2300" b="1" dirty="0" smtClean="0">
                <a:solidFill>
                  <a:prstClr val="black"/>
                </a:solidFill>
                <a:latin typeface="Arial" panose="020B0604020202020204" pitchFamily="34" charset="0"/>
                <a:cs typeface="Arial" panose="020B0604020202020204" pitchFamily="34" charset="0"/>
              </a:rPr>
              <a:t>mg/dl</a:t>
            </a:r>
            <a:endParaRPr lang="el-GR" sz="2300" b="1" dirty="0" smtClean="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smtClean="0">
                <a:solidFill>
                  <a:prstClr val="black"/>
                </a:solidFill>
                <a:latin typeface="Arial" panose="020B0604020202020204" pitchFamily="34" charset="0"/>
                <a:cs typeface="Arial" panose="020B0604020202020204" pitchFamily="34" charset="0"/>
              </a:rPr>
              <a:t> </a:t>
            </a:r>
            <a:r>
              <a:rPr lang="en-US" sz="2300" dirty="0">
                <a:solidFill>
                  <a:prstClr val="black"/>
                </a:solidFill>
                <a:latin typeface="Arial" panose="020B0604020202020204" pitchFamily="34" charset="0"/>
                <a:cs typeface="Arial" panose="020B0604020202020204" pitchFamily="34" charset="0"/>
              </a:rPr>
              <a:t>(</a:t>
            </a:r>
            <a:r>
              <a:rPr lang="el-GR" sz="2300" dirty="0" smtClean="0">
                <a:solidFill>
                  <a:prstClr val="black"/>
                </a:solidFill>
                <a:latin typeface="Arial" panose="020B0604020202020204" pitchFamily="34" charset="0"/>
                <a:cs typeface="Arial" panose="020B0604020202020204" pitchFamily="34" charset="0"/>
              </a:rPr>
              <a:t>φ</a:t>
            </a:r>
            <a:r>
              <a:rPr lang="en-US" sz="2300" dirty="0" smtClean="0">
                <a:solidFill>
                  <a:prstClr val="black"/>
                </a:solidFill>
                <a:latin typeface="Arial" panose="020B0604020202020204" pitchFamily="34" charset="0"/>
                <a:cs typeface="Arial" panose="020B0604020202020204" pitchFamily="34" charset="0"/>
              </a:rPr>
              <a:t>.</a:t>
            </a:r>
            <a:r>
              <a:rPr lang="el-GR" sz="2300" dirty="0" smtClean="0">
                <a:solidFill>
                  <a:prstClr val="black"/>
                </a:solidFill>
                <a:latin typeface="Arial" panose="020B0604020202020204" pitchFamily="34" charset="0"/>
                <a:cs typeface="Arial" panose="020B0604020202020204" pitchFamily="34" charset="0"/>
              </a:rPr>
              <a:t>τ</a:t>
            </a:r>
            <a:r>
              <a:rPr lang="en-US" sz="2300" dirty="0" smtClean="0">
                <a:solidFill>
                  <a:prstClr val="black"/>
                </a:solidFill>
                <a:latin typeface="Arial" panose="020B0604020202020204" pitchFamily="34" charset="0"/>
                <a:cs typeface="Arial" panose="020B0604020202020204" pitchFamily="34" charset="0"/>
              </a:rPr>
              <a:t>.:</a:t>
            </a:r>
            <a:r>
              <a:rPr lang="el-GR" sz="2300" dirty="0" smtClean="0">
                <a:solidFill>
                  <a:prstClr val="black"/>
                </a:solidFill>
                <a:latin typeface="Arial" panose="020B0604020202020204" pitchFamily="34" charset="0"/>
                <a:cs typeface="Arial" panose="020B0604020202020204" pitchFamily="34" charset="0"/>
              </a:rPr>
              <a:t> </a:t>
            </a:r>
            <a:r>
              <a:rPr lang="el-GR" sz="2300" dirty="0">
                <a:solidFill>
                  <a:prstClr val="black"/>
                </a:solidFill>
                <a:latin typeface="Arial" panose="020B0604020202020204" pitchFamily="34" charset="0"/>
                <a:cs typeface="Arial" panose="020B0604020202020204" pitchFamily="34" charset="0"/>
              </a:rPr>
              <a:t>35-45), </a:t>
            </a:r>
            <a:r>
              <a:rPr lang="el-GR" sz="2300" b="1" dirty="0" smtClean="0">
                <a:solidFill>
                  <a:prstClr val="black"/>
                </a:solidFill>
                <a:latin typeface="Arial" panose="020B0604020202020204" pitchFamily="34" charset="0"/>
                <a:cs typeface="Arial" panose="020B0604020202020204" pitchFamily="34" charset="0"/>
              </a:rPr>
              <a:t>χ</a:t>
            </a:r>
            <a:r>
              <a:rPr kumimoji="0" lang="el-GR" sz="23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ολερυθρίνη</a:t>
            </a:r>
            <a:r>
              <a:rPr kumimoji="0" lang="el-GR" sz="23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lang="el-GR" sz="2300" b="1" dirty="0" smtClean="0">
                <a:solidFill>
                  <a:prstClr val="black"/>
                </a:solidFill>
                <a:latin typeface="Arial" panose="020B0604020202020204" pitchFamily="34" charset="0"/>
                <a:cs typeface="Arial" panose="020B0604020202020204" pitchFamily="34" charset="0"/>
              </a:rPr>
              <a:t>ορού στα </a:t>
            </a:r>
            <a:r>
              <a:rPr kumimoji="0" lang="el-GR" sz="23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mg/dl </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3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φ.τ</a:t>
            </a:r>
            <a:r>
              <a:rPr kumimoji="0" lang="el-GR" sz="2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&lt;1,2),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SGOT</a:t>
            </a:r>
            <a:r>
              <a:rPr lang="el-GR" sz="2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kumimoji="0" lang="el-GR"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a:t>
            </a:r>
            <a:r>
              <a:rPr kumimoji="0" lang="en-US"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l-GR"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SGPT</a:t>
            </a:r>
            <a:r>
              <a:rPr kumimoji="0" lang="el-GR"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xmlns="" id="{96682E4A-7A52-044F-44FF-6A21BCF01442}"/>
              </a:ext>
            </a:extLst>
          </p:cNvPr>
          <p:cNvSpPr>
            <a:spLocks noGrp="1"/>
          </p:cNvSpPr>
          <p:nvPr>
            <p:ph type="title"/>
          </p:nvPr>
        </p:nvSpPr>
        <p:spPr>
          <a:xfrm>
            <a:off x="457200" y="-171400"/>
            <a:ext cx="8229600" cy="1143000"/>
          </a:xfrm>
        </p:spPr>
        <p:txBody>
          <a:bodyPr/>
          <a:lstStyle/>
          <a:p>
            <a:r>
              <a:rPr lang="el-GR" dirty="0"/>
              <a:t>Περιστατικό 4</a:t>
            </a:r>
          </a:p>
        </p:txBody>
      </p:sp>
      <p:pic>
        <p:nvPicPr>
          <p:cNvPr id="2" name="Picture 6" descr="Cirrhosis A Patient Guide">
            <a:extLst>
              <a:ext uri="{FF2B5EF4-FFF2-40B4-BE49-F238E27FC236}">
                <a16:creationId xmlns:a16="http://schemas.microsoft.com/office/drawing/2014/main" xmlns="" id="{9FC5F629-B400-75E8-9E00-D8044273789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88195" y="3861048"/>
            <a:ext cx="3555807" cy="27363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322881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143000" y="0"/>
            <a:ext cx="6858000" cy="1052736"/>
          </a:xfrm>
        </p:spPr>
        <p:txBody>
          <a:bodyPr>
            <a:noAutofit/>
          </a:bodyPr>
          <a:lstStyle/>
          <a:p>
            <a:r>
              <a:rPr lang="el-GR" sz="2800" dirty="0"/>
              <a:t>Αξονική τομογραφία κοιλίας</a:t>
            </a:r>
          </a:p>
        </p:txBody>
      </p:sp>
      <p:pic>
        <p:nvPicPr>
          <p:cNvPr id="7" name="Picture 6">
            <a:extLst>
              <a:ext uri="{FF2B5EF4-FFF2-40B4-BE49-F238E27FC236}">
                <a16:creationId xmlns="" xmlns:a16="http://schemas.microsoft.com/office/drawing/2014/main" id="{756E13AA-DC62-A6DB-608C-0F17EBC54772}"/>
              </a:ext>
            </a:extLst>
          </p:cNvPr>
          <p:cNvPicPr>
            <a:picLocks noChangeAspect="1"/>
          </p:cNvPicPr>
          <p:nvPr/>
        </p:nvPicPr>
        <p:blipFill>
          <a:blip r:embed="rId3" cstate="print"/>
          <a:stretch>
            <a:fillRect/>
          </a:stretch>
        </p:blipFill>
        <p:spPr>
          <a:xfrm>
            <a:off x="4572000" y="1628800"/>
            <a:ext cx="4392488" cy="4464496"/>
          </a:xfrm>
          <a:prstGeom prst="rect">
            <a:avLst/>
          </a:prstGeom>
        </p:spPr>
      </p:pic>
      <p:pic>
        <p:nvPicPr>
          <p:cNvPr id="5" name="Picture 4">
            <a:extLst>
              <a:ext uri="{FF2B5EF4-FFF2-40B4-BE49-F238E27FC236}">
                <a16:creationId xmlns="" xmlns:a16="http://schemas.microsoft.com/office/drawing/2014/main" id="{8878D62F-3673-56A1-002F-20A30F8B9661}"/>
              </a:ext>
            </a:extLst>
          </p:cNvPr>
          <p:cNvPicPr>
            <a:picLocks noChangeAspect="1"/>
          </p:cNvPicPr>
          <p:nvPr/>
        </p:nvPicPr>
        <p:blipFill>
          <a:blip r:embed="rId4" cstate="print"/>
          <a:stretch>
            <a:fillRect/>
          </a:stretch>
        </p:blipFill>
        <p:spPr>
          <a:xfrm>
            <a:off x="119071" y="1628800"/>
            <a:ext cx="4308913" cy="453650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1423EF7-EBB7-D124-3ECD-58D2C7A8EE3E}"/>
              </a:ext>
            </a:extLst>
          </p:cNvPr>
          <p:cNvSpPr txBox="1"/>
          <p:nvPr/>
        </p:nvSpPr>
        <p:spPr>
          <a:xfrm>
            <a:off x="683569" y="982178"/>
            <a:ext cx="8280920" cy="4524315"/>
          </a:xfrm>
          <a:prstGeom prst="rect">
            <a:avLst/>
          </a:prstGeom>
          <a:noFill/>
        </p:spPr>
        <p:txBody>
          <a:bodyPr wrap="square" rtlCol="0">
            <a:spAutoFit/>
          </a:bodyPr>
          <a:lstStyle/>
          <a:p>
            <a:pPr marL="457200" indent="-457200">
              <a:buAutoNum type="arabicPeriod"/>
            </a:pPr>
            <a:r>
              <a:rPr lang="el-GR" sz="2400" dirty="0"/>
              <a:t>Τί παρατηρείτε στην αξονική του ασθενούς;</a:t>
            </a:r>
          </a:p>
          <a:p>
            <a:pPr marL="457200" indent="-457200">
              <a:buAutoNum type="arabicPeriod"/>
            </a:pPr>
            <a:endParaRPr lang="el-GR" sz="2400" dirty="0"/>
          </a:p>
          <a:p>
            <a:pPr marL="457200" indent="-457200">
              <a:buAutoNum type="arabicPeriod"/>
            </a:pPr>
            <a:endParaRPr lang="el-GR" sz="2400" dirty="0"/>
          </a:p>
          <a:p>
            <a:pPr marL="457200" indent="-457200">
              <a:buAutoNum type="arabicPeriod"/>
            </a:pPr>
            <a:endParaRPr lang="el-GR" sz="2400" dirty="0"/>
          </a:p>
          <a:p>
            <a:pPr marL="457200" indent="-457200">
              <a:buAutoNum type="arabicPeriod"/>
            </a:pPr>
            <a:r>
              <a:rPr lang="el-GR" sz="2400" dirty="0"/>
              <a:t>Ποια η νόσος του ασθενούς;</a:t>
            </a:r>
          </a:p>
          <a:p>
            <a:pPr marL="457200" indent="-457200">
              <a:buAutoNum type="arabicPeriod"/>
            </a:pPr>
            <a:endParaRPr lang="el-GR" sz="2400" dirty="0"/>
          </a:p>
          <a:p>
            <a:pPr marL="457200" indent="-457200">
              <a:buAutoNum type="arabicPeriod"/>
            </a:pPr>
            <a:endParaRPr lang="el-GR" sz="2400" dirty="0"/>
          </a:p>
          <a:p>
            <a:pPr marL="457200" indent="-457200">
              <a:buAutoNum type="arabicPeriod"/>
            </a:pPr>
            <a:endParaRPr lang="en-US" sz="2400" dirty="0"/>
          </a:p>
          <a:p>
            <a:r>
              <a:rPr lang="el-GR" sz="2400" dirty="0"/>
              <a:t>3.   Μπορείτε να εξηγήσετε τα εργαστηριακά ευρήματα του ασθενούς;</a:t>
            </a:r>
          </a:p>
          <a:p>
            <a:endParaRPr lang="el-GR" sz="2400" dirty="0"/>
          </a:p>
          <a:p>
            <a:pPr marL="457200" indent="-457200">
              <a:buAutoNum type="arabicPeriod"/>
            </a:pPr>
            <a:endParaRPr lang="el-GR" sz="2400" dirty="0"/>
          </a:p>
        </p:txBody>
      </p:sp>
    </p:spTree>
    <p:extLst>
      <p:ext uri="{BB962C8B-B14F-4D97-AF65-F5344CB8AC3E}">
        <p14:creationId xmlns:p14="http://schemas.microsoft.com/office/powerpoint/2010/main" xmlns="" val="11714094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32656"/>
            <a:ext cx="9144000" cy="1084982"/>
          </a:xfrm>
        </p:spPr>
        <p:txBody>
          <a:bodyPr>
            <a:normAutofit fontScale="90000"/>
          </a:bodyPr>
          <a:lstStyle/>
          <a:p>
            <a:r>
              <a:rPr lang="el-GR" sz="2200" dirty="0" smtClean="0"/>
              <a:t>Η </a:t>
            </a:r>
            <a:r>
              <a:rPr lang="el-GR" sz="2200" b="1" dirty="0" smtClean="0"/>
              <a:t>στεάτωση</a:t>
            </a:r>
            <a:r>
              <a:rPr lang="el-GR" sz="2200" dirty="0" smtClean="0"/>
              <a:t>, η </a:t>
            </a:r>
            <a:r>
              <a:rPr lang="el-GR" sz="2200" b="1" dirty="0" err="1" smtClean="0"/>
              <a:t>στεατοηπατίτιδα</a:t>
            </a:r>
            <a:r>
              <a:rPr lang="el-GR" sz="2200" dirty="0" smtClean="0"/>
              <a:t> ή η </a:t>
            </a:r>
            <a:r>
              <a:rPr lang="el-GR" sz="2200" b="1" dirty="0" err="1" smtClean="0"/>
              <a:t>περιφλεβική</a:t>
            </a:r>
            <a:r>
              <a:rPr lang="el-GR" sz="2200" b="1" dirty="0" smtClean="0"/>
              <a:t> και </a:t>
            </a:r>
            <a:r>
              <a:rPr lang="el-GR" sz="2200" b="1" dirty="0" err="1" smtClean="0"/>
              <a:t>περικυτταρική</a:t>
            </a:r>
            <a:r>
              <a:rPr lang="el-GR" sz="2200" b="1" dirty="0" smtClean="0"/>
              <a:t> </a:t>
            </a:r>
            <a:r>
              <a:rPr lang="el-GR" sz="2200" b="1" dirty="0" err="1" smtClean="0"/>
              <a:t>ίνωση</a:t>
            </a:r>
            <a:r>
              <a:rPr lang="el-GR" sz="2200" b="1" dirty="0" smtClean="0"/>
              <a:t> </a:t>
            </a:r>
            <a:r>
              <a:rPr lang="el-GR" sz="2200" b="1" dirty="0" smtClean="0"/>
              <a:t/>
            </a:r>
            <a:br>
              <a:rPr lang="el-GR" sz="2200" b="1" dirty="0" smtClean="0"/>
            </a:br>
            <a:r>
              <a:rPr lang="el-GR" sz="2200" dirty="0" smtClean="0"/>
              <a:t>είναι </a:t>
            </a:r>
            <a:r>
              <a:rPr lang="el-GR" sz="2200" dirty="0" smtClean="0"/>
              <a:t>τυπικά ιστολογικά χαρακτηριστικά της </a:t>
            </a:r>
            <a:r>
              <a:rPr lang="el-GR" sz="2200" dirty="0" smtClean="0"/>
              <a:t/>
            </a:r>
            <a:br>
              <a:rPr lang="el-GR" sz="2200" dirty="0" smtClean="0"/>
            </a:br>
            <a:r>
              <a:rPr lang="el-GR" sz="2200" dirty="0" smtClean="0">
                <a:effectLst>
                  <a:outerShdw blurRad="38100" dist="38100" dir="2700000" algn="tl">
                    <a:srgbClr val="000000">
                      <a:alpha val="43137"/>
                    </a:srgbClr>
                  </a:outerShdw>
                </a:effectLst>
              </a:rPr>
              <a:t>ηπατικής </a:t>
            </a:r>
            <a:r>
              <a:rPr lang="el-GR" sz="2200" dirty="0" smtClean="0">
                <a:effectLst>
                  <a:outerShdw blurRad="38100" dist="38100" dir="2700000" algn="tl">
                    <a:srgbClr val="000000">
                      <a:alpha val="43137"/>
                    </a:srgbClr>
                  </a:outerShdw>
                </a:effectLst>
              </a:rPr>
              <a:t>βλάβης λόγω κατάχρησης αλκοόλ.</a:t>
            </a:r>
            <a:r>
              <a:rPr lang="el-GR" sz="2800" dirty="0" smtClean="0"/>
              <a:t/>
            </a:r>
            <a:br>
              <a:rPr lang="el-GR" sz="2800" dirty="0" smtClean="0"/>
            </a:br>
            <a:r>
              <a:rPr lang="el-GR" sz="2800" b="1" spc="600" dirty="0" smtClean="0"/>
              <a:t>ΜΙΚΡΟΟΖΩΔΗΣ ΚΙΡΡΩΣΗ </a:t>
            </a:r>
            <a:endParaRPr lang="el-GR" sz="2800" b="1" spc="600" dirty="0"/>
          </a:p>
        </p:txBody>
      </p:sp>
      <p:pic>
        <p:nvPicPr>
          <p:cNvPr id="5122" name="Picture 2"/>
          <p:cNvPicPr>
            <a:picLocks noChangeAspect="1" noChangeArrowheads="1"/>
          </p:cNvPicPr>
          <p:nvPr/>
        </p:nvPicPr>
        <p:blipFill>
          <a:blip r:embed="rId2" cstate="print"/>
          <a:srcRect/>
          <a:stretch>
            <a:fillRect/>
          </a:stretch>
        </p:blipFill>
        <p:spPr bwMode="auto">
          <a:xfrm>
            <a:off x="251520" y="1628800"/>
            <a:ext cx="5003992" cy="4896544"/>
          </a:xfrm>
          <a:prstGeom prst="rect">
            <a:avLst/>
          </a:prstGeom>
          <a:noFill/>
          <a:ln w="9525">
            <a:noFill/>
            <a:miter lim="800000"/>
            <a:headEnd/>
            <a:tailEnd/>
          </a:ln>
        </p:spPr>
      </p:pic>
      <p:sp>
        <p:nvSpPr>
          <p:cNvPr id="4" name="3 - Ορθογώνιο"/>
          <p:cNvSpPr/>
          <p:nvPr/>
        </p:nvSpPr>
        <p:spPr>
          <a:xfrm>
            <a:off x="251520" y="1700812"/>
            <a:ext cx="2304256" cy="3139321"/>
          </a:xfrm>
          <a:prstGeom prst="rect">
            <a:avLst/>
          </a:prstGeom>
        </p:spPr>
        <p:txBody>
          <a:bodyPr wrap="square">
            <a:spAutoFit/>
          </a:bodyPr>
          <a:lstStyle/>
          <a:p>
            <a:r>
              <a:rPr lang="el-GR" dirty="0" smtClean="0"/>
              <a:t>Ένας μικρός αναγεννητικός όζος με </a:t>
            </a:r>
            <a:r>
              <a:rPr lang="el-GR" dirty="0" err="1" smtClean="0"/>
              <a:t>μεγαλοφυσαλιδώδη</a:t>
            </a:r>
            <a:r>
              <a:rPr lang="el-GR" dirty="0" smtClean="0"/>
              <a:t> στεάτωση περιβάλλεται από ένα παχύ ινώδες διάφραγμα με προεξέχουσα  </a:t>
            </a:r>
            <a:r>
              <a:rPr lang="el-GR" dirty="0" err="1" smtClean="0"/>
              <a:t>υπερπλαστική</a:t>
            </a:r>
            <a:r>
              <a:rPr lang="el-GR" dirty="0" smtClean="0"/>
              <a:t> αντίδραση χοληφόρων.</a:t>
            </a:r>
            <a:endParaRPr lang="el-GR" dirty="0"/>
          </a:p>
        </p:txBody>
      </p:sp>
      <p:pic>
        <p:nvPicPr>
          <p:cNvPr id="5123" name="Picture 3"/>
          <p:cNvPicPr>
            <a:picLocks noChangeAspect="1" noChangeArrowheads="1"/>
          </p:cNvPicPr>
          <p:nvPr/>
        </p:nvPicPr>
        <p:blipFill>
          <a:blip r:embed="rId3" cstate="print"/>
          <a:srcRect/>
          <a:stretch>
            <a:fillRect/>
          </a:stretch>
        </p:blipFill>
        <p:spPr bwMode="auto">
          <a:xfrm rot="16200000">
            <a:off x="4976738" y="2088158"/>
            <a:ext cx="4375100" cy="3456384"/>
          </a:xfrm>
          <a:prstGeom prst="rect">
            <a:avLst/>
          </a:prstGeom>
          <a:noFill/>
          <a:ln w="9525">
            <a:noFill/>
            <a:miter lim="800000"/>
            <a:headEnd/>
            <a:tailEnd/>
          </a:ln>
        </p:spPr>
      </p:pic>
      <p:sp>
        <p:nvSpPr>
          <p:cNvPr id="6" name="5 - Ορθογώνιο"/>
          <p:cNvSpPr/>
          <p:nvPr/>
        </p:nvSpPr>
        <p:spPr>
          <a:xfrm rot="10800000" flipV="1">
            <a:off x="5436096" y="5926948"/>
            <a:ext cx="3707904" cy="923330"/>
          </a:xfrm>
          <a:prstGeom prst="rect">
            <a:avLst/>
          </a:prstGeom>
        </p:spPr>
        <p:txBody>
          <a:bodyPr wrap="square">
            <a:spAutoFit/>
          </a:bodyPr>
          <a:lstStyle/>
          <a:p>
            <a:pPr algn="ctr"/>
            <a:r>
              <a:rPr lang="el-GR" dirty="0" smtClean="0"/>
              <a:t>Ορισμένα </a:t>
            </a:r>
            <a:r>
              <a:rPr lang="el-GR" dirty="0" err="1" smtClean="0"/>
              <a:t>μπαλονοειδή</a:t>
            </a:r>
            <a:r>
              <a:rPr lang="el-GR" dirty="0" smtClean="0"/>
              <a:t> </a:t>
            </a:r>
            <a:r>
              <a:rPr lang="el-GR" dirty="0" err="1" smtClean="0"/>
              <a:t>ηπατοκύτταρα</a:t>
            </a:r>
            <a:r>
              <a:rPr lang="el-GR" dirty="0" smtClean="0"/>
              <a:t> περιέχουν σωμάτια</a:t>
            </a:r>
            <a:r>
              <a:rPr lang="en-US" dirty="0" smtClean="0"/>
              <a:t> Mallory-</a:t>
            </a:r>
            <a:r>
              <a:rPr lang="en-US" dirty="0" err="1" smtClean="0"/>
              <a:t>Denk</a:t>
            </a:r>
            <a:r>
              <a:rPr lang="el-GR" dirty="0" smtClean="0"/>
              <a:t>. </a:t>
            </a:r>
            <a:endParaRPr lang="el-GR" dirty="0"/>
          </a:p>
        </p:txBody>
      </p:sp>
      <p:pic>
        <p:nvPicPr>
          <p:cNvPr id="5124" name="Picture 4"/>
          <p:cNvPicPr>
            <a:picLocks noChangeAspect="1" noChangeArrowheads="1"/>
          </p:cNvPicPr>
          <p:nvPr/>
        </p:nvPicPr>
        <p:blipFill>
          <a:blip r:embed="rId4" cstate="print"/>
          <a:srcRect/>
          <a:stretch>
            <a:fillRect/>
          </a:stretch>
        </p:blipFill>
        <p:spPr bwMode="auto">
          <a:xfrm rot="5400000">
            <a:off x="303886" y="1576438"/>
            <a:ext cx="4970579" cy="5075308"/>
          </a:xfrm>
          <a:prstGeom prst="rect">
            <a:avLst/>
          </a:prstGeom>
          <a:noFill/>
          <a:ln w="9525">
            <a:noFill/>
            <a:miter lim="800000"/>
            <a:headEnd/>
            <a:tailEnd/>
          </a:ln>
        </p:spPr>
      </p:pic>
      <p:sp>
        <p:nvSpPr>
          <p:cNvPr id="8" name="7 - Ορθογώνιο"/>
          <p:cNvSpPr/>
          <p:nvPr/>
        </p:nvSpPr>
        <p:spPr>
          <a:xfrm>
            <a:off x="5364088" y="1916832"/>
            <a:ext cx="3779912" cy="3970318"/>
          </a:xfrm>
          <a:prstGeom prst="rect">
            <a:avLst/>
          </a:prstGeom>
        </p:spPr>
        <p:txBody>
          <a:bodyPr wrap="square">
            <a:spAutoFit/>
          </a:bodyPr>
          <a:lstStyle/>
          <a:p>
            <a:r>
              <a:rPr lang="el-GR" sz="2800" dirty="0" err="1" smtClean="0"/>
              <a:t>Μικροοζώδης</a:t>
            </a:r>
            <a:r>
              <a:rPr lang="el-GR" sz="2800" dirty="0" smtClean="0"/>
              <a:t> κίρρωση χωρίς σημαντική στεάτωση ή </a:t>
            </a:r>
            <a:r>
              <a:rPr lang="el-GR" sz="2800" dirty="0" err="1" smtClean="0"/>
              <a:t>μπαλονοειδή</a:t>
            </a:r>
            <a:r>
              <a:rPr lang="el-GR" sz="2800" dirty="0" smtClean="0"/>
              <a:t> εκφύλιση </a:t>
            </a:r>
            <a:r>
              <a:rPr lang="el-GR" sz="2800" dirty="0" err="1" smtClean="0"/>
              <a:t>ηπατοκυττάρων</a:t>
            </a:r>
            <a:r>
              <a:rPr lang="el-GR" sz="2800" dirty="0" smtClean="0"/>
              <a:t>. Αυτή η βιοψία λήφθηκε από ασθενή με αποχή από το αλκοόλ άνω των 6 μηνών.</a:t>
            </a:r>
            <a:endParaRPr lang="el-G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dissolve">
                                      <p:cBhvr>
                                        <p:cTn id="17" dur="500"/>
                                        <p:tgtEl>
                                          <p:spTgt spid="512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124"/>
                                        </p:tgtEl>
                                        <p:attrNameLst>
                                          <p:attrName>style.visibility</p:attrName>
                                        </p:attrNameLst>
                                      </p:cBhvr>
                                      <p:to>
                                        <p:strVal val="visible"/>
                                      </p:to>
                                    </p:set>
                                    <p:animEffect transition="in" filter="dissolve">
                                      <p:cBhvr>
                                        <p:cTn id="27" dur="500"/>
                                        <p:tgtEl>
                                          <p:spTgt spid="51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500"/>
                                        <p:tgtEl>
                                          <p:spTgt spid="5123"/>
                                        </p:tgtEl>
                                      </p:cBhvr>
                                    </p:animEffect>
                                    <p:set>
                                      <p:cBhvr>
                                        <p:cTn id="32" dur="1" fill="hold">
                                          <p:stCondLst>
                                            <p:cond delay="499"/>
                                          </p:stCondLst>
                                        </p:cTn>
                                        <p:tgtEl>
                                          <p:spTgt spid="5123"/>
                                        </p:tgtEl>
                                        <p:attrNameLst>
                                          <p:attrName>style.visibility</p:attrName>
                                        </p:attrNameLst>
                                      </p:cBhvr>
                                      <p:to>
                                        <p:strVal val="hidden"/>
                                      </p:to>
                                    </p:set>
                                  </p:childTnLst>
                                </p:cTn>
                              </p:par>
                              <p:par>
                                <p:cTn id="33" presetID="9" presetClass="exit" presetSubtype="0" fill="hold" grpId="1" nodeType="withEffect">
                                  <p:stCondLst>
                                    <p:cond delay="0"/>
                                  </p:stCondLst>
                                  <p:childTnLst>
                                    <p:animEffect transition="out" filter="dissolv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ssolv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6" grpId="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Work up the etiology – Cirrhosis Care">
            <a:extLst>
              <a:ext uri="{FF2B5EF4-FFF2-40B4-BE49-F238E27FC236}">
                <a16:creationId xmlns:a16="http://schemas.microsoft.com/office/drawing/2014/main" xmlns="" id="{CA5100C7-20BD-F82E-8C41-E7F111E26DF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4340" name="Picture 4" descr="Work up the etiology – Cirrhosis Care">
            <a:extLst>
              <a:ext uri="{FF2B5EF4-FFF2-40B4-BE49-F238E27FC236}">
                <a16:creationId xmlns:a16="http://schemas.microsoft.com/office/drawing/2014/main" xmlns="" id="{29154608-B720-1C2A-5804-7C312B84AFC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4206" y="1628804"/>
            <a:ext cx="8100392" cy="455647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BE735783-6255-E13D-2906-180D2B32BB13}"/>
              </a:ext>
            </a:extLst>
          </p:cNvPr>
          <p:cNvSpPr txBox="1"/>
          <p:nvPr/>
        </p:nvSpPr>
        <p:spPr>
          <a:xfrm>
            <a:off x="971602" y="498738"/>
            <a:ext cx="7200800" cy="553998"/>
          </a:xfrm>
          <a:prstGeom prst="rect">
            <a:avLst/>
          </a:prstGeom>
          <a:noFill/>
        </p:spPr>
        <p:txBody>
          <a:bodyPr wrap="square" rtlCol="0">
            <a:spAutoFit/>
          </a:bodyPr>
          <a:lstStyle/>
          <a:p>
            <a:pPr algn="ctr"/>
            <a:r>
              <a:rPr lang="el-GR" sz="3000" b="1" dirty="0"/>
              <a:t>ΑΙΤΙΑ ΚΙΡΡΩΣΗΣ ΗΠΑΤΟΣ</a:t>
            </a:r>
          </a:p>
        </p:txBody>
      </p:sp>
    </p:spTree>
    <p:extLst>
      <p:ext uri="{BB962C8B-B14F-4D97-AF65-F5344CB8AC3E}">
        <p14:creationId xmlns:p14="http://schemas.microsoft.com/office/powerpoint/2010/main" xmlns="" val="1881261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84BCAC-5372-BF32-1AB2-B6BF015AB1BC}"/>
              </a:ext>
            </a:extLst>
          </p:cNvPr>
          <p:cNvSpPr txBox="1"/>
          <p:nvPr/>
        </p:nvSpPr>
        <p:spPr>
          <a:xfrm>
            <a:off x="395536" y="1027759"/>
            <a:ext cx="8424936"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Γυναίκα</a:t>
            </a:r>
            <a:r>
              <a:rPr kumimoji="0" lang="en-US"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51 </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ετών, με </a:t>
            </a:r>
            <a:r>
              <a:rPr kumimoji="0" lang="el-GR" sz="20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χολολιθίασης</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προσέρχεται λόγω </a:t>
            </a:r>
            <a:r>
              <a:rPr kumimoji="0" lang="el-GR" sz="2000" b="1" i="0"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επιγάστριου</a:t>
            </a:r>
            <a:r>
              <a:rPr lang="el-GR" sz="2000" b="1" dirty="0">
                <a:solidFill>
                  <a:prstClr val="black"/>
                </a:solidFill>
                <a:latin typeface="Arial" panose="020B0604020202020204" pitchFamily="34" charset="0"/>
                <a:cs typeface="Arial" panose="020B0604020202020204" pitchFamily="34" charset="0"/>
              </a:rPr>
              <a:t> άλγους</a:t>
            </a:r>
            <a:r>
              <a:rPr lang="el-GR" sz="2000" dirty="0">
                <a:solidFill>
                  <a:prstClr val="black"/>
                </a:solidFill>
                <a:latin typeface="Arial" panose="020B0604020202020204" pitchFamily="34" charset="0"/>
                <a:cs typeface="Arial" panose="020B0604020202020204" pitchFamily="34" charset="0"/>
              </a:rPr>
              <a:t> από </a:t>
            </a:r>
            <a:r>
              <a:rPr lang="el-GR" sz="2000" b="1" dirty="0">
                <a:solidFill>
                  <a:prstClr val="black"/>
                </a:solidFill>
                <a:latin typeface="Arial" panose="020B0604020202020204" pitchFamily="34" charset="0"/>
                <a:cs typeface="Arial" panose="020B0604020202020204" pitchFamily="34" charset="0"/>
              </a:rPr>
              <a:t>6ώρου</a:t>
            </a:r>
            <a:r>
              <a:rPr lang="el-GR" sz="2000" dirty="0">
                <a:solidFill>
                  <a:prstClr val="black"/>
                </a:solidFill>
                <a:latin typeface="Arial" panose="020B0604020202020204" pitchFamily="34" charset="0"/>
                <a:cs typeface="Arial" panose="020B0604020202020204" pitchFamily="34" charset="0"/>
              </a:rPr>
              <a:t>, με </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αντανάκλαση στη ράχη</a:t>
            </a:r>
            <a:r>
              <a:rPr lang="el-GR" sz="2000" dirty="0">
                <a:solidFill>
                  <a:prstClr val="black"/>
                </a:solidFill>
                <a:latin typeface="Arial" panose="020B0604020202020204" pitchFamily="34" charset="0"/>
                <a:cs typeface="Arial" panose="020B0604020202020204" pitchFamily="34" charset="0"/>
              </a:rPr>
              <a:t>, με συνοδό </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ναυτία </a:t>
            </a:r>
            <a:r>
              <a:rPr lang="el-GR" sz="2000" dirty="0">
                <a:solidFill>
                  <a:prstClr val="black"/>
                </a:solidFill>
                <a:latin typeface="Arial" panose="020B0604020202020204" pitchFamily="34" charset="0"/>
                <a:cs typeface="Arial" panose="020B0604020202020204" pitchFamily="34" charset="0"/>
              </a:rPr>
              <a:t>και 1 επεισόδιο </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εμετού</a:t>
            </a:r>
            <a:r>
              <a:rPr lang="el-GR" sz="2000" dirty="0">
                <a:solidFill>
                  <a:prstClr val="black"/>
                </a:solidFill>
                <a:latin typeface="Arial" panose="020B0604020202020204" pitchFamily="34" charset="0"/>
                <a:cs typeface="Arial" panose="020B0604020202020204" pitchFamily="34" charset="0"/>
              </a:rPr>
              <a:t>.</a:t>
            </a:r>
            <a:r>
              <a:rPr lang="en-US" sz="2000" dirty="0">
                <a:solidFill>
                  <a:prstClr val="black"/>
                </a:solidFill>
                <a:latin typeface="Arial" panose="020B0604020202020204" pitchFamily="34" charset="0"/>
                <a:cs typeface="Arial" panose="020B0604020202020204" pitchFamily="34" charset="0"/>
              </a:rPr>
              <a:t> </a:t>
            </a:r>
            <a:r>
              <a:rPr lang="el-GR" sz="2000" dirty="0">
                <a:solidFill>
                  <a:prstClr val="black"/>
                </a:solidFill>
                <a:latin typeface="Arial" panose="020B0604020202020204" pitchFamily="34" charset="0"/>
                <a:cs typeface="Arial" panose="020B0604020202020204" pitchFamily="34" charset="0"/>
              </a:rPr>
              <a:t> Αναφέρει </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τελευταίο γεύμα 1 ώρα προ </a:t>
            </a:r>
            <a:r>
              <a:rPr lang="el-GR" sz="2000" dirty="0">
                <a:solidFill>
                  <a:prstClr val="black"/>
                </a:solidFill>
                <a:latin typeface="Arial" panose="020B0604020202020204" pitchFamily="34" charset="0"/>
                <a:cs typeface="Arial" panose="020B0604020202020204" pitchFamily="34" charset="0"/>
              </a:rPr>
              <a:t>της έναρξης των συμπτωμάτων. </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Δεκατική</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πυρετική κίνηση, ήπια ευαισθησία </a:t>
            </a:r>
            <a:r>
              <a:rPr lang="el-GR" sz="2000" dirty="0" err="1"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επιγαστρίου</a:t>
            </a:r>
            <a:r>
              <a:rPr lang="el-GR" sz="2000"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a:t>
            </a:r>
            <a:r>
              <a:rPr kumimoji="0" lang="el-GR" sz="2000" b="1" i="0" u="sng"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έλεγχος ορού:</a:t>
            </a:r>
            <a:endPar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defRPr/>
            </a:pPr>
            <a:r>
              <a:rPr lang="en-US" sz="2000" b="1" dirty="0">
                <a:solidFill>
                  <a:prstClr val="black"/>
                </a:solidFill>
                <a:latin typeface="Arial" panose="020B0604020202020204" pitchFamily="34" charset="0"/>
                <a:cs typeface="Arial" panose="020B0604020202020204" pitchFamily="34" charset="0"/>
              </a:rPr>
              <a:t>20</a:t>
            </a:r>
            <a:r>
              <a:rPr kumimoji="0" lang="el-GR" sz="20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.000 </a:t>
            </a:r>
            <a:r>
              <a:rPr kumimoji="0" lang="el-GR" sz="2000" b="1"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λευκά/</a:t>
            </a:r>
            <a:r>
              <a:rPr lang="el-GR" sz="2000" b="1" noProof="0" dirty="0" err="1" smtClean="0">
                <a:solidFill>
                  <a:prstClr val="black"/>
                </a:solidFill>
                <a:latin typeface="Arial" panose="020B0604020202020204" pitchFamily="34" charset="0"/>
                <a:cs typeface="Arial" panose="020B0604020202020204" pitchFamily="34" charset="0"/>
              </a:rPr>
              <a:t>κυβ</a:t>
            </a:r>
            <a:r>
              <a:rPr lang="el-GR" sz="2000" b="1" noProof="0" dirty="0" smtClean="0">
                <a:solidFill>
                  <a:prstClr val="black"/>
                </a:solidFill>
                <a:latin typeface="Arial" panose="020B0604020202020204" pitchFamily="34" charset="0"/>
                <a:cs typeface="Arial" panose="020B0604020202020204" pitchFamily="34" charset="0"/>
              </a:rPr>
              <a:t>. χιλ.</a:t>
            </a:r>
            <a:r>
              <a:rPr kumimoji="0" lang="en-US" sz="2000" b="1"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000" i="0"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φ.τ</a:t>
            </a:r>
            <a:r>
              <a:rPr kumimoji="0" lang="el-GR" sz="20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0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4.000-10.000),</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000" b="1"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200 </a:t>
            </a:r>
            <a:r>
              <a:rPr lang="en-US" sz="2000" b="1" dirty="0" smtClean="0">
                <a:solidFill>
                  <a:prstClr val="black"/>
                </a:solidFill>
                <a:latin typeface="Arial" panose="020B0604020202020204" pitchFamily="34" charset="0"/>
                <a:cs typeface="Arial" panose="020B0604020202020204" pitchFamily="34" charset="0"/>
              </a:rPr>
              <a:t>mg/dl</a:t>
            </a:r>
            <a:r>
              <a:rPr kumimoji="0" lang="el-GR" sz="2000" b="1"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000" b="1"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η</a:t>
            </a:r>
            <a:r>
              <a:rPr kumimoji="0" lang="el-GR" sz="2000" b="1" i="0"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CRP</a:t>
            </a:r>
            <a:r>
              <a:rPr kumimoji="0" lang="el-GR" sz="2000" b="1"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000" i="0"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φ.τ</a:t>
            </a:r>
            <a:r>
              <a:rPr kumimoji="0" lang="el-GR" sz="20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0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0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&lt;</a:t>
            </a:r>
            <a:r>
              <a:rPr kumimoji="0" lang="en-US"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r>
              <a:rPr lang="en-US" sz="2000" dirty="0">
                <a:solidFill>
                  <a:prstClr val="black"/>
                </a:solidFill>
                <a:latin typeface="Arial" panose="020B0604020202020204" pitchFamily="34" charset="0"/>
                <a:cs typeface="Arial" panose="020B0604020202020204" pitchFamily="34" charset="0"/>
              </a:rPr>
              <a:t>, </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000" b="1" i="0"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αμυλάση</a:t>
            </a:r>
            <a:r>
              <a:rPr kumimoji="0" lang="el-GR" sz="20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000" b="1"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στις</a:t>
            </a:r>
            <a:r>
              <a:rPr kumimoji="0" lang="el-GR" sz="2000" b="1" i="0"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000" b="1"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1000 </a:t>
            </a:r>
            <a:r>
              <a:rPr kumimoji="0" lang="en-US" sz="20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U/L </a:t>
            </a:r>
            <a:r>
              <a:rPr kumimoji="0" lang="en-US"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000" i="0"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φ.τ</a:t>
            </a:r>
            <a:r>
              <a:rPr kumimoji="0" lang="el-GR" sz="20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0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0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&lt;150), </a:t>
            </a:r>
            <a:r>
              <a:rPr kumimoji="0" lang="el-GR" sz="2000" b="1" i="0"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λιπάση</a:t>
            </a:r>
            <a:r>
              <a:rPr kumimoji="0" lang="el-GR" sz="20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000" b="1"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στις</a:t>
            </a:r>
            <a:r>
              <a:rPr kumimoji="0" lang="el-GR" sz="2000" b="1" i="0"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000" b="1"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500</a:t>
            </a:r>
            <a:r>
              <a:rPr lang="en-US" sz="2000" b="1" dirty="0" smtClean="0">
                <a:solidFill>
                  <a:prstClr val="black"/>
                </a:solidFill>
                <a:latin typeface="Arial" panose="020B0604020202020204" pitchFamily="34" charset="0"/>
                <a:cs typeface="Arial" panose="020B0604020202020204" pitchFamily="34" charset="0"/>
              </a:rPr>
              <a:t> </a:t>
            </a:r>
            <a:r>
              <a:rPr lang="en-US" sz="2000" b="1" dirty="0">
                <a:solidFill>
                  <a:prstClr val="black"/>
                </a:solidFill>
                <a:latin typeface="Arial" panose="020B0604020202020204" pitchFamily="34" charset="0"/>
                <a:cs typeface="Arial" panose="020B0604020202020204" pitchFamily="34" charset="0"/>
              </a:rPr>
              <a:t>IUs/L </a:t>
            </a:r>
            <a:r>
              <a:rPr lang="en-US" sz="2000" dirty="0">
                <a:solidFill>
                  <a:prstClr val="black"/>
                </a:solidFill>
                <a:latin typeface="Arial" panose="020B0604020202020204" pitchFamily="34" charset="0"/>
                <a:cs typeface="Arial" panose="020B0604020202020204" pitchFamily="34" charset="0"/>
              </a:rPr>
              <a:t>(</a:t>
            </a:r>
            <a:r>
              <a:rPr lang="el-GR" sz="2000" dirty="0" err="1" smtClean="0">
                <a:solidFill>
                  <a:prstClr val="black"/>
                </a:solidFill>
                <a:latin typeface="Arial" panose="020B0604020202020204" pitchFamily="34" charset="0"/>
                <a:cs typeface="Arial" panose="020B0604020202020204" pitchFamily="34" charset="0"/>
              </a:rPr>
              <a:t>φ.τ</a:t>
            </a:r>
            <a:r>
              <a:rPr lang="el-GR" sz="2000" dirty="0" smtClean="0">
                <a:solidFill>
                  <a:prstClr val="black"/>
                </a:solidFill>
                <a:latin typeface="Arial" panose="020B0604020202020204" pitchFamily="34" charset="0"/>
                <a:cs typeface="Arial" panose="020B0604020202020204" pitchFamily="34" charset="0"/>
              </a:rPr>
              <a:t>.</a:t>
            </a:r>
            <a:r>
              <a:rPr lang="en-US" sz="2000" dirty="0" smtClean="0">
                <a:solidFill>
                  <a:prstClr val="black"/>
                </a:solidFill>
                <a:latin typeface="Arial" panose="020B0604020202020204" pitchFamily="34" charset="0"/>
                <a:cs typeface="Arial" panose="020B0604020202020204" pitchFamily="34" charset="0"/>
              </a:rPr>
              <a:t>:</a:t>
            </a:r>
            <a:r>
              <a:rPr lang="el-GR" sz="2000" dirty="0" smtClean="0">
                <a:solidFill>
                  <a:prstClr val="black"/>
                </a:solidFill>
                <a:latin typeface="Arial" panose="020B0604020202020204" pitchFamily="34" charset="0"/>
                <a:cs typeface="Arial" panose="020B0604020202020204" pitchFamily="34" charset="0"/>
              </a:rPr>
              <a:t> </a:t>
            </a:r>
            <a:r>
              <a:rPr lang="el-GR" sz="2000" dirty="0">
                <a:solidFill>
                  <a:prstClr val="black"/>
                </a:solidFill>
                <a:latin typeface="Arial" panose="020B0604020202020204" pitchFamily="34" charset="0"/>
                <a:cs typeface="Arial" panose="020B0604020202020204" pitchFamily="34" charset="0"/>
              </a:rPr>
              <a:t>7-60), </a:t>
            </a:r>
            <a:r>
              <a:rPr kumimoji="0" lang="el-GR" sz="20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ασβέστιο </a:t>
            </a:r>
            <a:r>
              <a:rPr kumimoji="0" lang="el-GR" sz="2000" b="1"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ορού στα 7,1</a:t>
            </a:r>
            <a:r>
              <a:rPr kumimoji="0" lang="en-US" sz="2000" b="1"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mg/dl </a:t>
            </a:r>
            <a:r>
              <a:rPr kumimoji="0" lang="en-US"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000" i="0"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φ.τ</a:t>
            </a:r>
            <a:r>
              <a:rPr kumimoji="0" lang="el-GR" sz="20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0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0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8,5-10</a:t>
            </a:r>
            <a:r>
              <a:rPr kumimoji="0" lang="el-GR" sz="20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0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lang="el-GR" sz="20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20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xmlns="" id="{96682E4A-7A52-044F-44FF-6A21BCF01442}"/>
              </a:ext>
            </a:extLst>
          </p:cNvPr>
          <p:cNvSpPr>
            <a:spLocks noGrp="1"/>
          </p:cNvSpPr>
          <p:nvPr>
            <p:ph type="title"/>
          </p:nvPr>
        </p:nvSpPr>
        <p:spPr/>
        <p:txBody>
          <a:bodyPr/>
          <a:lstStyle/>
          <a:p>
            <a:r>
              <a:rPr lang="el-GR" dirty="0"/>
              <a:t>Περιστατικό 5</a:t>
            </a:r>
          </a:p>
        </p:txBody>
      </p:sp>
    </p:spTree>
    <p:extLst>
      <p:ext uri="{BB962C8B-B14F-4D97-AF65-F5344CB8AC3E}">
        <p14:creationId xmlns:p14="http://schemas.microsoft.com/office/powerpoint/2010/main" xmlns="" val="39641230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C49DECA9-8C87-B99C-C4F7-9706726E61E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31399" y="1268760"/>
            <a:ext cx="4400094" cy="3744416"/>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CT volumetry of normal pancreas: correlation with the ...">
            <a:extLst>
              <a:ext uri="{FF2B5EF4-FFF2-40B4-BE49-F238E27FC236}">
                <a16:creationId xmlns:a16="http://schemas.microsoft.com/office/drawing/2014/main" xmlns="" id="{16B51B41-3807-7D36-6FCE-2E9247D6355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5764" y="1268760"/>
            <a:ext cx="4338610" cy="36724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383661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BCDE204-745D-A656-7550-6DC17624ABEE}"/>
              </a:ext>
            </a:extLst>
          </p:cNvPr>
          <p:cNvSpPr txBox="1"/>
          <p:nvPr/>
        </p:nvSpPr>
        <p:spPr>
          <a:xfrm>
            <a:off x="755576" y="908720"/>
            <a:ext cx="7776864" cy="3970318"/>
          </a:xfrm>
          <a:prstGeom prst="rect">
            <a:avLst/>
          </a:prstGeom>
          <a:noFill/>
        </p:spPr>
        <p:txBody>
          <a:bodyPr wrap="square" rtlCol="0">
            <a:spAutoFit/>
          </a:bodyPr>
          <a:lstStyle/>
          <a:p>
            <a:pPr marL="457200" indent="-457200">
              <a:buAutoNum type="arabicPeriod"/>
            </a:pPr>
            <a:r>
              <a:rPr lang="el-GR" sz="2400" dirty="0">
                <a:latin typeface="Arial" panose="020B0604020202020204" pitchFamily="34" charset="0"/>
                <a:cs typeface="Arial" panose="020B0604020202020204" pitchFamily="34" charset="0"/>
              </a:rPr>
              <a:t>Ποια η νόσος της ασθενούς;</a:t>
            </a: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r>
              <a:rPr lang="el-GR" sz="2400" dirty="0">
                <a:latin typeface="Arial" panose="020B0604020202020204" pitchFamily="34" charset="0"/>
                <a:cs typeface="Arial" panose="020B0604020202020204" pitchFamily="34" charset="0"/>
              </a:rPr>
              <a:t>Ποια ήταν η </a:t>
            </a:r>
            <a:r>
              <a:rPr lang="el-GR" sz="2400" dirty="0" err="1">
                <a:latin typeface="Arial" panose="020B0604020202020204" pitchFamily="34" charset="0"/>
                <a:cs typeface="Arial" panose="020B0604020202020204" pitchFamily="34" charset="0"/>
              </a:rPr>
              <a:t>αίτία</a:t>
            </a:r>
            <a:r>
              <a:rPr lang="el-GR" sz="2400" dirty="0">
                <a:latin typeface="Arial" panose="020B0604020202020204" pitchFamily="34" charset="0"/>
                <a:cs typeface="Arial" panose="020B0604020202020204" pitchFamily="34" charset="0"/>
              </a:rPr>
              <a:t>;</a:t>
            </a:r>
          </a:p>
          <a:p>
            <a:pPr marL="457200" indent="-457200">
              <a:buAutoNum type="arabicPeriod"/>
            </a:pPr>
            <a:endParaRPr lang="en-US"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r>
              <a:rPr lang="el-GR" sz="2400" dirty="0">
                <a:latin typeface="Arial" panose="020B0604020202020204" pitchFamily="34" charset="0"/>
                <a:cs typeface="Arial" panose="020B0604020202020204" pitchFamily="34" charset="0"/>
              </a:rPr>
              <a:t>Για ποιο λόγο εμφανίζει </a:t>
            </a:r>
            <a:r>
              <a:rPr lang="el-GR" sz="2400" dirty="0" err="1">
                <a:latin typeface="Arial" panose="020B0604020202020204" pitchFamily="34" charset="0"/>
                <a:cs typeface="Arial" panose="020B0604020202020204" pitchFamily="34" charset="0"/>
              </a:rPr>
              <a:t>υπασβεστιαιμία</a:t>
            </a:r>
            <a:r>
              <a:rPr lang="el-GR" sz="2400" dirty="0">
                <a:latin typeface="Arial" panose="020B0604020202020204" pitchFamily="34" charset="0"/>
                <a:cs typeface="Arial" panose="020B0604020202020204" pitchFamily="34" charset="0"/>
              </a:rPr>
              <a:t> η ασθενής;</a:t>
            </a:r>
            <a:endParaRPr lang="en-US" sz="2400" dirty="0">
              <a:latin typeface="Arial" panose="020B0604020202020204" pitchFamily="34" charset="0"/>
              <a:cs typeface="Arial" panose="020B0604020202020204" pitchFamily="34" charset="0"/>
            </a:endParaRPr>
          </a:p>
          <a:p>
            <a:pPr marL="457200" indent="-457200">
              <a:buAutoNum type="arabicPeriod"/>
            </a:pPr>
            <a:endParaRPr lang="el-GR" sz="1800" dirty="0">
              <a:latin typeface="Arial" panose="020B0604020202020204" pitchFamily="34" charset="0"/>
              <a:cs typeface="Arial" panose="020B0604020202020204" pitchFamily="34" charset="0"/>
            </a:endParaRPr>
          </a:p>
          <a:p>
            <a:endParaRPr lang="el-GR" dirty="0"/>
          </a:p>
        </p:txBody>
      </p:sp>
    </p:spTree>
    <p:extLst>
      <p:ext uri="{BB962C8B-B14F-4D97-AF65-F5344CB8AC3E}">
        <p14:creationId xmlns:p14="http://schemas.microsoft.com/office/powerpoint/2010/main" xmlns="" val="4148735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2ED355-7714-C143-3027-70AB0CA6914B}"/>
              </a:ext>
            </a:extLst>
          </p:cNvPr>
          <p:cNvSpPr>
            <a:spLocks noGrp="1"/>
          </p:cNvSpPr>
          <p:nvPr>
            <p:ph type="title"/>
          </p:nvPr>
        </p:nvSpPr>
        <p:spPr>
          <a:xfrm>
            <a:off x="-1332656" y="-243408"/>
            <a:ext cx="8229600" cy="1143000"/>
          </a:xfrm>
        </p:spPr>
        <p:txBody>
          <a:bodyPr>
            <a:normAutofit/>
          </a:bodyPr>
          <a:lstStyle/>
          <a:p>
            <a:r>
              <a:rPr lang="el-GR" sz="3500" dirty="0"/>
              <a:t>Βασικές γνώσεις</a:t>
            </a:r>
          </a:p>
        </p:txBody>
      </p:sp>
      <p:sp>
        <p:nvSpPr>
          <p:cNvPr id="3" name="Content Placeholder 2">
            <a:extLst>
              <a:ext uri="{FF2B5EF4-FFF2-40B4-BE49-F238E27FC236}">
                <a16:creationId xmlns:a16="http://schemas.microsoft.com/office/drawing/2014/main" xmlns="" id="{EC4E4AC4-0E14-2C9F-A5CA-4E272DDC0521}"/>
              </a:ext>
            </a:extLst>
          </p:cNvPr>
          <p:cNvSpPr>
            <a:spLocks noGrp="1"/>
          </p:cNvSpPr>
          <p:nvPr>
            <p:ph idx="1"/>
          </p:nvPr>
        </p:nvSpPr>
        <p:spPr>
          <a:xfrm>
            <a:off x="5436096" y="3861048"/>
            <a:ext cx="3384376" cy="3240360"/>
          </a:xfrm>
        </p:spPr>
        <p:txBody>
          <a:bodyPr>
            <a:normAutofit/>
          </a:bodyPr>
          <a:lstStyle/>
          <a:p>
            <a:pPr marL="0" indent="0" algn="just">
              <a:buNone/>
            </a:pPr>
            <a:r>
              <a:rPr lang="el-GR" sz="2600" b="1" u="sng" dirty="0"/>
              <a:t>Κλινική εξέταση</a:t>
            </a:r>
            <a:r>
              <a:rPr lang="el-GR" sz="2600" dirty="0"/>
              <a:t>: Επισκόπηση, ψηλάφηση, επίκρουση, ακρόαση</a:t>
            </a:r>
            <a:r>
              <a:rPr lang="el-GR" sz="2600" b="1" dirty="0"/>
              <a:t> </a:t>
            </a:r>
            <a:r>
              <a:rPr lang="el-GR" sz="2600" b="1" dirty="0" smtClean="0"/>
              <a:t>όλων</a:t>
            </a:r>
            <a:r>
              <a:rPr lang="el-GR" sz="2600" dirty="0" smtClean="0"/>
              <a:t> </a:t>
            </a:r>
            <a:r>
              <a:rPr lang="el-GR" sz="2600" dirty="0"/>
              <a:t>των συστημάτων του ασθενούς.</a:t>
            </a:r>
          </a:p>
          <a:p>
            <a:endParaRPr lang="el-GR" sz="2600" dirty="0"/>
          </a:p>
        </p:txBody>
      </p:sp>
      <p:sp>
        <p:nvSpPr>
          <p:cNvPr id="4" name="TextBox 3">
            <a:extLst>
              <a:ext uri="{FF2B5EF4-FFF2-40B4-BE49-F238E27FC236}">
                <a16:creationId xmlns:a16="http://schemas.microsoft.com/office/drawing/2014/main" xmlns="" id="{4B37041C-BD3C-261B-40EF-722C24CCCB3B}"/>
              </a:ext>
            </a:extLst>
          </p:cNvPr>
          <p:cNvSpPr txBox="1"/>
          <p:nvPr/>
        </p:nvSpPr>
        <p:spPr>
          <a:xfrm>
            <a:off x="179512" y="908724"/>
            <a:ext cx="4680520" cy="2215991"/>
          </a:xfrm>
          <a:prstGeom prst="rect">
            <a:avLst/>
          </a:prstGeom>
          <a:noFill/>
        </p:spPr>
        <p:txBody>
          <a:bodyPr wrap="square" rtlCol="0">
            <a:spAutoFit/>
          </a:bodyPr>
          <a:lstStyle/>
          <a:p>
            <a:pPr algn="just"/>
            <a:r>
              <a:rPr lang="el-GR" sz="2400" b="1" u="sng" dirty="0"/>
              <a:t>Ιστορικό</a:t>
            </a:r>
            <a:r>
              <a:rPr lang="el-GR" sz="2400" dirty="0"/>
              <a:t>: Πληροφορίες που μπορεί να αποκομίσει ο ιατρός από τον ασθενή και τους οικείους του σχετικά με το πρόβλημα του ασθενούς.</a:t>
            </a:r>
          </a:p>
          <a:p>
            <a:pPr algn="just"/>
            <a:endParaRPr lang="el-GR" dirty="0"/>
          </a:p>
        </p:txBody>
      </p:sp>
      <p:pic>
        <p:nvPicPr>
          <p:cNvPr id="8" name="Picture 7">
            <a:extLst>
              <a:ext uri="{FF2B5EF4-FFF2-40B4-BE49-F238E27FC236}">
                <a16:creationId xmlns:a16="http://schemas.microsoft.com/office/drawing/2014/main" xmlns="" id="{9BE11D03-1047-8EFF-6B16-24ECB38D29B0}"/>
              </a:ext>
            </a:extLst>
          </p:cNvPr>
          <p:cNvPicPr>
            <a:picLocks noChangeAspect="1"/>
          </p:cNvPicPr>
          <p:nvPr/>
        </p:nvPicPr>
        <p:blipFill>
          <a:blip r:embed="rId3" cstate="print"/>
          <a:stretch>
            <a:fillRect/>
          </a:stretch>
        </p:blipFill>
        <p:spPr>
          <a:xfrm>
            <a:off x="539553" y="3789044"/>
            <a:ext cx="4529038" cy="2535179"/>
          </a:xfrm>
          <a:prstGeom prst="rect">
            <a:avLst/>
          </a:prstGeom>
        </p:spPr>
      </p:pic>
      <p:pic>
        <p:nvPicPr>
          <p:cNvPr id="2056" name="Picture 8" descr="Cirrhosis and Complications of liver disease Flashcards | Quizlet">
            <a:extLst>
              <a:ext uri="{FF2B5EF4-FFF2-40B4-BE49-F238E27FC236}">
                <a16:creationId xmlns:a16="http://schemas.microsoft.com/office/drawing/2014/main" xmlns="" id="{1535ECE2-3A84-E65A-D54B-BFDAE3DD0E7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00804" y="636044"/>
            <a:ext cx="3478325" cy="25113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091682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Examining the Heart">
            <a:extLst>
              <a:ext uri="{FF2B5EF4-FFF2-40B4-BE49-F238E27FC236}">
                <a16:creationId xmlns:a16="http://schemas.microsoft.com/office/drawing/2014/main" xmlns="" id="{EC7276F5-599C-0270-6D90-DA53ADC3D33A}"/>
              </a:ext>
            </a:extLst>
          </p:cNvPr>
          <p:cNvSpPr>
            <a:spLocks noChangeAspect="1" noChangeArrowheads="1"/>
          </p:cNvSpPr>
          <p:nvPr/>
        </p:nvSpPr>
        <p:spPr bwMode="auto">
          <a:xfrm>
            <a:off x="2928023" y="4104410"/>
            <a:ext cx="594441" cy="59444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5122" name="Picture 2" descr="New concepts in the management of acute pancreatitis | GI and Hepatology  News">
            <a:extLst>
              <a:ext uri="{FF2B5EF4-FFF2-40B4-BE49-F238E27FC236}">
                <a16:creationId xmlns:a16="http://schemas.microsoft.com/office/drawing/2014/main" xmlns="" id="{F0202139-CC5D-A337-5B6A-FF20B434FBC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3814" y="908724"/>
            <a:ext cx="7956376" cy="569930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DF51C70E-7542-ABF2-28C0-AC8C24778E76}"/>
              </a:ext>
            </a:extLst>
          </p:cNvPr>
          <p:cNvSpPr txBox="1"/>
          <p:nvPr/>
        </p:nvSpPr>
        <p:spPr>
          <a:xfrm>
            <a:off x="1403650" y="280060"/>
            <a:ext cx="6552728" cy="553998"/>
          </a:xfrm>
          <a:prstGeom prst="rect">
            <a:avLst/>
          </a:prstGeom>
          <a:noFill/>
        </p:spPr>
        <p:txBody>
          <a:bodyPr wrap="square" rtlCol="0">
            <a:spAutoFit/>
          </a:bodyPr>
          <a:lstStyle/>
          <a:p>
            <a:pPr algn="ctr"/>
            <a:r>
              <a:rPr lang="el-GR" sz="3000" dirty="0" smtClean="0">
                <a:latin typeface="Arial" panose="020B0604020202020204" pitchFamily="34" charset="0"/>
                <a:cs typeface="Arial" panose="020B0604020202020204" pitchFamily="34" charset="0"/>
              </a:rPr>
              <a:t>ΑΙΤΙΑ  </a:t>
            </a:r>
            <a:r>
              <a:rPr lang="el-GR" sz="3000" dirty="0">
                <a:latin typeface="Arial" panose="020B0604020202020204" pitchFamily="34" charset="0"/>
                <a:cs typeface="Arial" panose="020B0604020202020204" pitchFamily="34" charset="0"/>
              </a:rPr>
              <a:t>ΠΑΓΚΡΕΑΤΙΤΙΔΑΣ</a:t>
            </a:r>
          </a:p>
        </p:txBody>
      </p:sp>
    </p:spTree>
    <p:extLst>
      <p:ext uri="{BB962C8B-B14F-4D97-AF65-F5344CB8AC3E}">
        <p14:creationId xmlns:p14="http://schemas.microsoft.com/office/powerpoint/2010/main" xmlns="" val="2653465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71400"/>
            <a:ext cx="9144000" cy="2880320"/>
          </a:xfrm>
        </p:spPr>
        <p:txBody>
          <a:bodyPr>
            <a:normAutofit/>
          </a:bodyPr>
          <a:lstStyle/>
          <a:p>
            <a:r>
              <a:rPr lang="el-GR" sz="1600" dirty="0" smtClean="0"/>
              <a:t>Πρόκειται για </a:t>
            </a:r>
            <a:r>
              <a:rPr lang="el-GR" sz="1600" b="1" dirty="0" err="1" smtClean="0"/>
              <a:t>λιπ</a:t>
            </a:r>
            <a:r>
              <a:rPr lang="en-US" sz="1600" b="1" dirty="0" smtClean="0"/>
              <a:t>o</a:t>
            </a:r>
            <a:r>
              <a:rPr lang="el-GR" sz="1600" b="1" dirty="0" smtClean="0"/>
              <a:t>νέκρωση του παγκρέατος στο πλαίσιο οξείας παγκρεατίτιδας</a:t>
            </a:r>
            <a:r>
              <a:rPr lang="el-GR" sz="1600" dirty="0" smtClean="0"/>
              <a:t>. Ο κυτταρικός τραυματισμός των παγκρεατικών κυψελών οδηγεί στην </a:t>
            </a:r>
            <a:r>
              <a:rPr lang="el-GR" sz="1600" dirty="0" smtClean="0">
                <a:effectLst>
                  <a:outerShdw blurRad="38100" dist="38100" dir="2700000" algn="tl">
                    <a:srgbClr val="000000">
                      <a:alpha val="43137"/>
                    </a:srgbClr>
                  </a:outerShdw>
                </a:effectLst>
              </a:rPr>
              <a:t>απελευθέρωση ισχυρών ενζύμων </a:t>
            </a:r>
            <a:r>
              <a:rPr lang="el-GR" sz="1600" dirty="0" smtClean="0"/>
              <a:t>που βλάπτουν το λίπος με επακόλουθη σαπωνοποίηση, οπότε εμφανίζονται μακροσκοπικά  μαλακές, δίκην κιμωλίας , λευκές περιοχές που φαίνονται εδώ στην επιφάνεια διατομής.</a:t>
            </a:r>
            <a:br>
              <a:rPr lang="el-GR" sz="1600" dirty="0" smtClean="0"/>
            </a:br>
            <a:r>
              <a:rPr lang="el-GR" sz="1600" dirty="0" smtClean="0"/>
              <a:t>Μικροσκοπικά, παρατηρήστε στη δεξιά  </a:t>
            </a:r>
            <a:r>
              <a:rPr lang="el-GR" sz="1600" dirty="0" err="1" smtClean="0"/>
              <a:t>εικ</a:t>
            </a:r>
            <a:r>
              <a:rPr lang="el-GR" sz="1600" dirty="0" smtClean="0"/>
              <a:t>. τη </a:t>
            </a:r>
            <a:r>
              <a:rPr lang="el-GR" sz="1600" b="1" dirty="0" err="1" smtClean="0"/>
              <a:t>λιπονέκρωση</a:t>
            </a:r>
            <a:r>
              <a:rPr lang="el-GR" sz="1600" dirty="0" smtClean="0"/>
              <a:t>, παρακείμενα στο πάγκρεας. Υπάρχουν κάποια εναπομείναντα </a:t>
            </a:r>
            <a:r>
              <a:rPr lang="el-GR" sz="1600" dirty="0" err="1" smtClean="0"/>
              <a:t>λιποκύτταρα</a:t>
            </a:r>
            <a:r>
              <a:rPr lang="el-GR" sz="1600" dirty="0" smtClean="0"/>
              <a:t> στο </a:t>
            </a:r>
            <a:r>
              <a:rPr lang="el-GR" sz="1600" dirty="0" smtClean="0"/>
              <a:t> </a:t>
            </a:r>
            <a:r>
              <a:rPr lang="el-GR" sz="1600" dirty="0" smtClean="0"/>
              <a:t>μεσαίο </a:t>
            </a:r>
            <a:r>
              <a:rPr lang="el-GR" sz="1600" dirty="0" smtClean="0"/>
              <a:t>τμήμα </a:t>
            </a:r>
            <a:r>
              <a:rPr lang="el-GR" sz="1600" dirty="0" smtClean="0"/>
              <a:t>της δεξιάς εικόνας που δεν είναι νεκρωτικά. Τα νεκρωτικά </a:t>
            </a:r>
            <a:r>
              <a:rPr lang="el-GR" sz="1600" dirty="0" err="1" smtClean="0"/>
              <a:t>λιποκύτταρα</a:t>
            </a:r>
            <a:r>
              <a:rPr lang="el-GR" sz="1600" dirty="0" smtClean="0"/>
              <a:t>, προς τα κάτω, έχουν ασαφή κυτταρικά περιγράμματα, έχουν </a:t>
            </a:r>
            <a:r>
              <a:rPr lang="el-GR" sz="1600" dirty="0" err="1" smtClean="0"/>
              <a:t>απωλέσει</a:t>
            </a:r>
            <a:r>
              <a:rPr lang="el-GR" sz="1600" dirty="0" smtClean="0"/>
              <a:t> τους περιφερειακούς πυρήνες τους και το κυτταρόπλασμά τους έχει γίνει μια ροζ άμορφη μάζα </a:t>
            </a:r>
            <a:br>
              <a:rPr lang="el-GR" sz="1600" dirty="0" smtClean="0"/>
            </a:br>
            <a:r>
              <a:rPr lang="el-GR" sz="1600" dirty="0" smtClean="0"/>
              <a:t>νεκρωτικού υλικού.</a:t>
            </a:r>
            <a:br>
              <a:rPr lang="el-GR" sz="1600" dirty="0" smtClean="0"/>
            </a:br>
            <a:endParaRPr lang="el-GR" sz="1600" dirty="0"/>
          </a:p>
        </p:txBody>
      </p:sp>
      <p:pic>
        <p:nvPicPr>
          <p:cNvPr id="6146" name="Picture 2"/>
          <p:cNvPicPr>
            <a:picLocks noChangeAspect="1" noChangeArrowheads="1"/>
          </p:cNvPicPr>
          <p:nvPr/>
        </p:nvPicPr>
        <p:blipFill>
          <a:blip r:embed="rId2" cstate="print"/>
          <a:srcRect/>
          <a:stretch>
            <a:fillRect/>
          </a:stretch>
        </p:blipFill>
        <p:spPr bwMode="auto">
          <a:xfrm>
            <a:off x="251522" y="2708920"/>
            <a:ext cx="5280587" cy="3168352"/>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rot="5400000">
            <a:off x="4977623" y="2933534"/>
            <a:ext cx="4661362" cy="30243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908721"/>
            <a:ext cx="9144000" cy="5806405"/>
          </a:xfrm>
        </p:spPr>
        <p:txBody>
          <a:bodyPr>
            <a:noAutofit/>
          </a:bodyPr>
          <a:lstStyle/>
          <a:p>
            <a:r>
              <a:rPr lang="el-GR" sz="1800" b="1" dirty="0"/>
              <a:t>Κανάλι </a:t>
            </a:r>
            <a:r>
              <a:rPr lang="en-US" sz="1800" b="1" dirty="0"/>
              <a:t>YouTube </a:t>
            </a:r>
            <a:r>
              <a:rPr lang="el-GR" sz="1800" b="1" dirty="0"/>
              <a:t>« Ανδρέας Χ. </a:t>
            </a:r>
            <a:r>
              <a:rPr lang="el-GR" sz="1800" b="1" dirty="0" err="1"/>
              <a:t>Λάζαρης</a:t>
            </a:r>
            <a:r>
              <a:rPr lang="el-GR" sz="1800" b="1" dirty="0"/>
              <a:t> </a:t>
            </a:r>
            <a:r>
              <a:rPr lang="en-US" sz="1800" b="1" dirty="0"/>
              <a:t>:</a:t>
            </a:r>
            <a:r>
              <a:rPr lang="el-GR" sz="1800" b="1" dirty="0"/>
              <a:t> </a:t>
            </a:r>
            <a:r>
              <a:rPr lang="el-GR" sz="1800" b="1" dirty="0" smtClean="0"/>
              <a:t>ΙΣΤΟΠΑΘΟΛΟΓΙΑ »  - </a:t>
            </a:r>
            <a:r>
              <a:rPr lang="el-GR" sz="2000" b="1" dirty="0" smtClean="0"/>
              <a:t>15</a:t>
            </a:r>
            <a:r>
              <a:rPr lang="el-GR" sz="2000" b="1" baseline="30000" dirty="0" smtClean="0"/>
              <a:t>η</a:t>
            </a:r>
            <a:r>
              <a:rPr lang="el-GR" sz="2000" b="1" dirty="0" smtClean="0"/>
              <a:t> </a:t>
            </a:r>
            <a:r>
              <a:rPr lang="el-GR" sz="2000" b="1" dirty="0" smtClean="0"/>
              <a:t>λίστα (πέραν του παρόντος </a:t>
            </a:r>
            <a:r>
              <a:rPr lang="el-GR" sz="2000" b="1" dirty="0" err="1" smtClean="0"/>
              <a:t>διαδραστικού</a:t>
            </a:r>
            <a:r>
              <a:rPr lang="el-GR" sz="2000" b="1" dirty="0" smtClean="0"/>
              <a:t> </a:t>
            </a:r>
            <a:r>
              <a:rPr lang="el-GR" sz="2000" b="1" dirty="0" smtClean="0"/>
              <a:t>μαθήματος)</a:t>
            </a:r>
            <a:endParaRPr lang="el-GR" sz="2000" b="1" dirty="0"/>
          </a:p>
          <a:p>
            <a:pPr>
              <a:buNone/>
            </a:pPr>
            <a:r>
              <a:rPr lang="el-GR" sz="1600" dirty="0"/>
              <a:t>     </a:t>
            </a:r>
            <a:r>
              <a:rPr lang="el-GR" sz="1600" dirty="0" smtClean="0"/>
              <a:t>  </a:t>
            </a:r>
            <a:r>
              <a:rPr lang="el-GR" sz="1600" dirty="0"/>
              <a:t>- </a:t>
            </a:r>
            <a:r>
              <a:rPr lang="el-GR" sz="1600" dirty="0" smtClean="0">
                <a:solidFill>
                  <a:srgbClr val="FF0000"/>
                </a:solidFill>
              </a:rPr>
              <a:t>Δύο αρχεία  </a:t>
            </a:r>
            <a:r>
              <a:rPr lang="el-GR" sz="1600" dirty="0">
                <a:solidFill>
                  <a:srgbClr val="FF0000"/>
                </a:solidFill>
              </a:rPr>
              <a:t>βίντεο </a:t>
            </a:r>
            <a:r>
              <a:rPr lang="el-GR" sz="1600" dirty="0" err="1" smtClean="0">
                <a:solidFill>
                  <a:srgbClr val="FF0000"/>
                </a:solidFill>
              </a:rPr>
              <a:t>κλινικο</a:t>
            </a:r>
            <a:r>
              <a:rPr lang="el-GR" sz="1600" dirty="0" smtClean="0">
                <a:solidFill>
                  <a:srgbClr val="FF0000"/>
                </a:solidFill>
              </a:rPr>
              <a:t>-</a:t>
            </a:r>
            <a:r>
              <a:rPr lang="el-GR" sz="1600" dirty="0" err="1" smtClean="0">
                <a:solidFill>
                  <a:srgbClr val="FF0000"/>
                </a:solidFill>
              </a:rPr>
              <a:t>παθολογοανατομικής</a:t>
            </a:r>
            <a:r>
              <a:rPr lang="el-GR" sz="1600" dirty="0" smtClean="0">
                <a:solidFill>
                  <a:srgbClr val="FF0000"/>
                </a:solidFill>
              </a:rPr>
              <a:t>  </a:t>
            </a:r>
            <a:r>
              <a:rPr lang="el-GR" sz="1600" dirty="0">
                <a:solidFill>
                  <a:srgbClr val="FF0000"/>
                </a:solidFill>
              </a:rPr>
              <a:t>παρουσίασης περιστατικών  με τίτλους </a:t>
            </a:r>
            <a:r>
              <a:rPr lang="el-GR" sz="1600" dirty="0" smtClean="0">
                <a:solidFill>
                  <a:srgbClr val="FF0000"/>
                </a:solidFill>
              </a:rPr>
              <a:t> </a:t>
            </a:r>
            <a:r>
              <a:rPr lang="el-GR" sz="1600" b="1" dirty="0" smtClean="0">
                <a:solidFill>
                  <a:srgbClr val="FF0000"/>
                </a:solidFill>
              </a:rPr>
              <a:t>«</a:t>
            </a:r>
            <a:r>
              <a:rPr lang="el-GR" sz="1600" b="1" dirty="0" smtClean="0">
                <a:solidFill>
                  <a:srgbClr val="FF0000"/>
                </a:solidFill>
                <a:effectLst>
                  <a:outerShdw blurRad="38100" dist="38100" dir="2700000" algn="tl">
                    <a:srgbClr val="000000">
                      <a:alpha val="43137"/>
                    </a:srgbClr>
                  </a:outerShdw>
                </a:effectLst>
              </a:rPr>
              <a:t>ΝΟΣΟΙ  ΗΠΑΤΟΣ   Α’ &amp; Β’ ΜΕΡΟΣ</a:t>
            </a:r>
            <a:r>
              <a:rPr lang="el-GR" sz="1600" b="1" dirty="0" smtClean="0">
                <a:solidFill>
                  <a:srgbClr val="FF0000"/>
                </a:solidFill>
              </a:rPr>
              <a:t>»</a:t>
            </a:r>
            <a:r>
              <a:rPr lang="el-GR" sz="1600" dirty="0" smtClean="0">
                <a:solidFill>
                  <a:srgbClr val="FF0000"/>
                </a:solidFill>
              </a:rPr>
              <a:t> </a:t>
            </a:r>
            <a:r>
              <a:rPr lang="el-GR" sz="1600" dirty="0">
                <a:solidFill>
                  <a:srgbClr val="FF0000"/>
                </a:solidFill>
              </a:rPr>
              <a:t>(</a:t>
            </a:r>
            <a:r>
              <a:rPr lang="el-GR" sz="1600" dirty="0" smtClean="0">
                <a:solidFill>
                  <a:srgbClr val="FF0000"/>
                </a:solidFill>
              </a:rPr>
              <a:t>αντίστοιχο αρχείο </a:t>
            </a:r>
            <a:r>
              <a:rPr lang="en-US" sz="1600" i="1" dirty="0" err="1" smtClean="0">
                <a:solidFill>
                  <a:srgbClr val="FF0000"/>
                </a:solidFill>
              </a:rPr>
              <a:t>ppt</a:t>
            </a:r>
            <a:r>
              <a:rPr lang="en-US" sz="1600" dirty="0">
                <a:solidFill>
                  <a:srgbClr val="FF0000"/>
                </a:solidFill>
              </a:rPr>
              <a:t>, </a:t>
            </a:r>
            <a:r>
              <a:rPr lang="el-GR" sz="1600" dirty="0">
                <a:solidFill>
                  <a:srgbClr val="FF0000"/>
                </a:solidFill>
              </a:rPr>
              <a:t>βλ. </a:t>
            </a:r>
            <a:r>
              <a:rPr lang="el-GR" sz="1600" dirty="0" smtClean="0">
                <a:solidFill>
                  <a:srgbClr val="FF0000"/>
                </a:solidFill>
              </a:rPr>
              <a:t>το πρώτο από τα παρακάτω αρχεία </a:t>
            </a:r>
            <a:r>
              <a:rPr lang="en-US" sz="1600" i="1" dirty="0" err="1" smtClean="0">
                <a:solidFill>
                  <a:srgbClr val="FF0000"/>
                </a:solidFill>
              </a:rPr>
              <a:t>ppt</a:t>
            </a:r>
            <a:r>
              <a:rPr lang="en-US" sz="1600" i="1" dirty="0" smtClean="0">
                <a:solidFill>
                  <a:srgbClr val="FF0000"/>
                </a:solidFill>
              </a:rPr>
              <a:t> </a:t>
            </a:r>
            <a:r>
              <a:rPr lang="en-US" sz="1600" dirty="0" smtClean="0">
                <a:solidFill>
                  <a:srgbClr val="FF0000"/>
                </a:solidFill>
              </a:rPr>
              <a:t>).</a:t>
            </a:r>
            <a:endParaRPr lang="el-GR" sz="1600" dirty="0" smtClean="0">
              <a:solidFill>
                <a:srgbClr val="FF0000"/>
              </a:solidFill>
            </a:endParaRPr>
          </a:p>
          <a:p>
            <a:pPr>
              <a:buNone/>
            </a:pPr>
            <a:r>
              <a:rPr lang="el-GR" sz="1600" dirty="0" smtClean="0"/>
              <a:t>       - </a:t>
            </a:r>
            <a:r>
              <a:rPr lang="el-GR" sz="1600" dirty="0" smtClean="0">
                <a:solidFill>
                  <a:srgbClr val="7030A0"/>
                </a:solidFill>
              </a:rPr>
              <a:t>Αρχείο βίντεο </a:t>
            </a:r>
            <a:r>
              <a:rPr lang="el-GR" sz="1600" dirty="0" err="1" smtClean="0">
                <a:solidFill>
                  <a:srgbClr val="7030A0"/>
                </a:solidFill>
              </a:rPr>
              <a:t>κλινικο</a:t>
            </a:r>
            <a:r>
              <a:rPr lang="el-GR" sz="1600" dirty="0" smtClean="0">
                <a:solidFill>
                  <a:srgbClr val="7030A0"/>
                </a:solidFill>
              </a:rPr>
              <a:t>-</a:t>
            </a:r>
            <a:r>
              <a:rPr lang="el-GR" sz="1600" dirty="0" err="1" smtClean="0">
                <a:solidFill>
                  <a:srgbClr val="7030A0"/>
                </a:solidFill>
              </a:rPr>
              <a:t>παθολογοανατομικής</a:t>
            </a:r>
            <a:r>
              <a:rPr lang="el-GR" sz="1600" dirty="0" smtClean="0">
                <a:solidFill>
                  <a:srgbClr val="7030A0"/>
                </a:solidFill>
              </a:rPr>
              <a:t>  παρουσίασης περιστατικών  με τίτλο  </a:t>
            </a:r>
            <a:r>
              <a:rPr lang="el-GR" sz="1600" b="1" dirty="0" smtClean="0">
                <a:solidFill>
                  <a:srgbClr val="7030A0"/>
                </a:solidFill>
              </a:rPr>
              <a:t>«</a:t>
            </a:r>
            <a:r>
              <a:rPr lang="el-GR" sz="1600" b="1" dirty="0" smtClean="0">
                <a:solidFill>
                  <a:srgbClr val="7030A0"/>
                </a:solidFill>
                <a:effectLst>
                  <a:outerShdw blurRad="38100" dist="38100" dir="2700000" algn="tl">
                    <a:srgbClr val="000000">
                      <a:alpha val="43137"/>
                    </a:srgbClr>
                  </a:outerShdw>
                </a:effectLst>
              </a:rPr>
              <a:t>ΝΟΣΟΙ  ΧΟΛΗΔΟΧΟΥ-ΧΟΛΗΦΟΡΩΝ-ΠΑΓΚΡΕΑΤΟΣ»</a:t>
            </a:r>
            <a:r>
              <a:rPr lang="el-GR" sz="1600" dirty="0" smtClean="0">
                <a:solidFill>
                  <a:srgbClr val="7030A0"/>
                </a:solidFill>
              </a:rPr>
              <a:t> (αντίστοιχο αρχείο </a:t>
            </a:r>
            <a:r>
              <a:rPr lang="en-US" sz="1600" i="1" dirty="0" err="1" smtClean="0">
                <a:solidFill>
                  <a:srgbClr val="7030A0"/>
                </a:solidFill>
              </a:rPr>
              <a:t>ppt</a:t>
            </a:r>
            <a:r>
              <a:rPr lang="en-US" sz="1600" dirty="0" smtClean="0">
                <a:solidFill>
                  <a:srgbClr val="7030A0"/>
                </a:solidFill>
              </a:rPr>
              <a:t>, </a:t>
            </a:r>
            <a:r>
              <a:rPr lang="el-GR" sz="1600" dirty="0" smtClean="0">
                <a:solidFill>
                  <a:srgbClr val="7030A0"/>
                </a:solidFill>
              </a:rPr>
              <a:t>βλ. το  δεύτερο από τα παρακάτω αρχεία </a:t>
            </a:r>
            <a:r>
              <a:rPr lang="en-US" sz="1600" i="1" dirty="0" err="1" smtClean="0">
                <a:solidFill>
                  <a:srgbClr val="7030A0"/>
                </a:solidFill>
              </a:rPr>
              <a:t>ppt</a:t>
            </a:r>
            <a:r>
              <a:rPr lang="en-US" sz="1600" i="1" dirty="0" smtClean="0">
                <a:solidFill>
                  <a:srgbClr val="7030A0"/>
                </a:solidFill>
              </a:rPr>
              <a:t> </a:t>
            </a:r>
            <a:r>
              <a:rPr lang="en-US" sz="1600" dirty="0" smtClean="0">
                <a:solidFill>
                  <a:srgbClr val="7030A0"/>
                </a:solidFill>
              </a:rPr>
              <a:t>).</a:t>
            </a:r>
            <a:endParaRPr lang="el-GR" sz="1600" dirty="0">
              <a:solidFill>
                <a:srgbClr val="7030A0"/>
              </a:solidFill>
            </a:endParaRPr>
          </a:p>
          <a:p>
            <a:pPr>
              <a:buNone/>
            </a:pPr>
            <a:r>
              <a:rPr lang="el-GR" sz="1600" dirty="0"/>
              <a:t>     </a:t>
            </a:r>
            <a:r>
              <a:rPr lang="el-GR" sz="1600" dirty="0" smtClean="0"/>
              <a:t>  </a:t>
            </a:r>
            <a:r>
              <a:rPr lang="el-GR" sz="1600" dirty="0"/>
              <a:t>- </a:t>
            </a:r>
            <a:r>
              <a:rPr lang="el-GR" sz="1600" dirty="0" smtClean="0"/>
              <a:t>Τρία </a:t>
            </a:r>
            <a:r>
              <a:rPr lang="el-GR" sz="1600" dirty="0"/>
              <a:t>αρχεία </a:t>
            </a:r>
            <a:r>
              <a:rPr lang="el-GR" sz="1600" dirty="0" smtClean="0"/>
              <a:t>βίντεο σειράς "</a:t>
            </a:r>
            <a:r>
              <a:rPr lang="el-GR" sz="1600" b="1" dirty="0" smtClean="0"/>
              <a:t>ΞΕΚΙΝΑΜΕ ΑΠΟ  ΤΗΝ </a:t>
            </a:r>
            <a:r>
              <a:rPr lang="el-GR" sz="1600" b="1" dirty="0"/>
              <a:t>ΕΙΚΟΝΑ</a:t>
            </a:r>
            <a:r>
              <a:rPr lang="el-GR" sz="1600" dirty="0"/>
              <a:t>“ με τίτλους</a:t>
            </a:r>
            <a:r>
              <a:rPr lang="en-US" sz="1600" dirty="0"/>
              <a:t>:</a:t>
            </a:r>
            <a:r>
              <a:rPr lang="el-GR" sz="1600" dirty="0"/>
              <a:t> </a:t>
            </a:r>
            <a:r>
              <a:rPr lang="el-GR" sz="1600" b="1" dirty="0"/>
              <a:t>«</a:t>
            </a:r>
            <a:r>
              <a:rPr lang="el-GR" sz="1600" b="1" dirty="0">
                <a:effectLst>
                  <a:outerShdw blurRad="38100" dist="38100" dir="2700000" algn="tl">
                    <a:srgbClr val="000000">
                      <a:alpha val="43137"/>
                    </a:srgbClr>
                  </a:outerShdw>
                </a:effectLst>
              </a:rPr>
              <a:t>ΝΟΣΟΙ ΤΟΥ </a:t>
            </a:r>
            <a:r>
              <a:rPr lang="el-GR" sz="1600" b="1" dirty="0" smtClean="0">
                <a:effectLst>
                  <a:outerShdw blurRad="38100" dist="38100" dir="2700000" algn="tl">
                    <a:srgbClr val="000000">
                      <a:alpha val="43137"/>
                    </a:srgbClr>
                  </a:outerShdw>
                </a:effectLst>
              </a:rPr>
              <a:t>ΗΠΑΤΟΣ   Α’ &amp; Β’ </a:t>
            </a:r>
            <a:r>
              <a:rPr lang="el-GR" sz="1600" b="1" dirty="0">
                <a:effectLst>
                  <a:outerShdw blurRad="38100" dist="38100" dir="2700000" algn="tl">
                    <a:srgbClr val="000000">
                      <a:alpha val="43137"/>
                    </a:srgbClr>
                  </a:outerShdw>
                </a:effectLst>
              </a:rPr>
              <a:t>Μέρος</a:t>
            </a:r>
            <a:r>
              <a:rPr lang="el-GR" sz="1600" b="1" dirty="0" smtClean="0"/>
              <a:t>» &amp; «ΝΟΣΟΙ ΠΑΓΚΡΕΑΤΟΣ». </a:t>
            </a:r>
            <a:endParaRPr lang="el-GR" sz="1600" b="1" dirty="0"/>
          </a:p>
          <a:p>
            <a:pPr>
              <a:buNone/>
            </a:pPr>
            <a:r>
              <a:rPr lang="el-GR" sz="1600" dirty="0" smtClean="0"/>
              <a:t>       - </a:t>
            </a:r>
            <a:r>
              <a:rPr lang="el-GR" sz="1600" dirty="0" smtClean="0">
                <a:solidFill>
                  <a:schemeClr val="accent3">
                    <a:lumMod val="50000"/>
                  </a:schemeClr>
                </a:solidFill>
              </a:rPr>
              <a:t>Αρχείο βίντεο </a:t>
            </a:r>
            <a:r>
              <a:rPr lang="el-GR" sz="1600" dirty="0" err="1" smtClean="0">
                <a:solidFill>
                  <a:schemeClr val="accent3">
                    <a:lumMod val="50000"/>
                  </a:schemeClr>
                </a:solidFill>
              </a:rPr>
              <a:t>τηλε</a:t>
            </a:r>
            <a:r>
              <a:rPr lang="el-GR" sz="1600" dirty="0" smtClean="0">
                <a:solidFill>
                  <a:schemeClr val="accent3">
                    <a:lumMod val="50000"/>
                  </a:schemeClr>
                </a:solidFill>
              </a:rPr>
              <a:t>-μαθήματος με τίτλο </a:t>
            </a:r>
            <a:r>
              <a:rPr lang="el-GR" sz="1600" b="1" dirty="0" smtClean="0">
                <a:solidFill>
                  <a:schemeClr val="accent3">
                    <a:lumMod val="50000"/>
                  </a:schemeClr>
                </a:solidFill>
              </a:rPr>
              <a:t>«</a:t>
            </a:r>
            <a:r>
              <a:rPr lang="el-GR" sz="1600" b="1" dirty="0" smtClean="0">
                <a:solidFill>
                  <a:schemeClr val="accent3">
                    <a:lumMod val="50000"/>
                  </a:schemeClr>
                </a:solidFill>
                <a:effectLst>
                  <a:outerShdw blurRad="38100" dist="38100" dir="2700000" algn="tl">
                    <a:srgbClr val="000000">
                      <a:alpha val="43137"/>
                    </a:srgbClr>
                  </a:outerShdw>
                </a:effectLst>
              </a:rPr>
              <a:t>ΜΑΚΡΟΣΚΟΠΙΚΕΣ ΑΛΛΟΙΩΣΕΙΣ  ΗΠΑΤΟΣ</a:t>
            </a:r>
            <a:r>
              <a:rPr lang="el-GR" sz="1600" b="1" dirty="0" smtClean="0">
                <a:solidFill>
                  <a:schemeClr val="accent3">
                    <a:lumMod val="50000"/>
                  </a:schemeClr>
                </a:solidFill>
              </a:rPr>
              <a:t>» </a:t>
            </a:r>
            <a:r>
              <a:rPr lang="el-GR" sz="1600" dirty="0" smtClean="0">
                <a:solidFill>
                  <a:schemeClr val="accent3">
                    <a:lumMod val="50000"/>
                  </a:schemeClr>
                </a:solidFill>
              </a:rPr>
              <a:t>(αντίστοιχο αρχείο </a:t>
            </a:r>
            <a:r>
              <a:rPr lang="en-US" sz="1600" i="1" dirty="0" err="1" smtClean="0">
                <a:solidFill>
                  <a:schemeClr val="accent3">
                    <a:lumMod val="50000"/>
                  </a:schemeClr>
                </a:solidFill>
              </a:rPr>
              <a:t>ppt</a:t>
            </a:r>
            <a:r>
              <a:rPr lang="en-US" sz="1600" dirty="0" smtClean="0">
                <a:solidFill>
                  <a:schemeClr val="accent3">
                    <a:lumMod val="50000"/>
                  </a:schemeClr>
                </a:solidFill>
              </a:rPr>
              <a:t>, </a:t>
            </a:r>
            <a:r>
              <a:rPr lang="el-GR" sz="1600" dirty="0" smtClean="0">
                <a:solidFill>
                  <a:schemeClr val="accent3">
                    <a:lumMod val="50000"/>
                  </a:schemeClr>
                </a:solidFill>
              </a:rPr>
              <a:t>βλ. το  τρίτο από τα παρακάτω αρχεία </a:t>
            </a:r>
            <a:r>
              <a:rPr lang="en-US" sz="1600" i="1" dirty="0" err="1" smtClean="0">
                <a:solidFill>
                  <a:schemeClr val="accent3">
                    <a:lumMod val="50000"/>
                  </a:schemeClr>
                </a:solidFill>
              </a:rPr>
              <a:t>ppt</a:t>
            </a:r>
            <a:r>
              <a:rPr lang="en-US" sz="1600" i="1" dirty="0" smtClean="0">
                <a:solidFill>
                  <a:schemeClr val="accent3">
                    <a:lumMod val="50000"/>
                  </a:schemeClr>
                </a:solidFill>
              </a:rPr>
              <a:t> </a:t>
            </a:r>
            <a:r>
              <a:rPr lang="en-US" sz="1600" dirty="0" smtClean="0">
                <a:solidFill>
                  <a:schemeClr val="accent3">
                    <a:lumMod val="50000"/>
                  </a:schemeClr>
                </a:solidFill>
              </a:rPr>
              <a:t>).</a:t>
            </a:r>
            <a:endParaRPr lang="el-GR" sz="1600" dirty="0" smtClean="0">
              <a:solidFill>
                <a:schemeClr val="accent3">
                  <a:lumMod val="50000"/>
                </a:schemeClr>
              </a:solidFill>
            </a:endParaRPr>
          </a:p>
          <a:p>
            <a:pPr>
              <a:buNone/>
            </a:pPr>
            <a:endParaRPr lang="el-GR" sz="1600" dirty="0"/>
          </a:p>
          <a:p>
            <a:r>
              <a:rPr lang="el-GR" sz="1800" b="1" dirty="0"/>
              <a:t>Ηλεκτρονικό χαρτοφυλάκιο μαθήματος «ΠΑΘΟΛΟΓΙΚΗ ΑΝΑΤΟΜΙΚΗ» -</a:t>
            </a:r>
            <a:r>
              <a:rPr lang="en-US" sz="1800" b="1" dirty="0"/>
              <a:t> K</a:t>
            </a:r>
            <a:r>
              <a:rPr lang="el-GR" sz="1800" b="1" dirty="0" err="1"/>
              <a:t>ατάλογος</a:t>
            </a:r>
            <a:r>
              <a:rPr lang="el-GR" sz="1800" b="1" dirty="0"/>
              <a:t> αρχείων </a:t>
            </a:r>
            <a:r>
              <a:rPr lang="en-US" sz="2000" b="1" dirty="0" smtClean="0"/>
              <a:t>5.04</a:t>
            </a:r>
            <a:r>
              <a:rPr lang="en-US" sz="1800" b="1" dirty="0" smtClean="0"/>
              <a:t> </a:t>
            </a:r>
            <a:r>
              <a:rPr lang="el-GR" sz="1800" b="1" dirty="0" smtClean="0"/>
              <a:t>«ΗΠΑΡ-ΧΟΛΗΦΟΡΑ</a:t>
            </a:r>
            <a:r>
              <a:rPr lang="el-GR" sz="1800" b="1" dirty="0" smtClean="0"/>
              <a:t>» (πέραν του παρόντος αρχείου διαφανειών)</a:t>
            </a:r>
            <a:r>
              <a:rPr lang="en-US" sz="1800" b="1" dirty="0" smtClean="0"/>
              <a:t>:</a:t>
            </a:r>
            <a:r>
              <a:rPr lang="en-US" sz="1800" dirty="0" smtClean="0"/>
              <a:t> </a:t>
            </a:r>
            <a:endParaRPr lang="el-GR" sz="1800" dirty="0"/>
          </a:p>
          <a:p>
            <a:pPr>
              <a:buNone/>
            </a:pPr>
            <a:r>
              <a:rPr lang="el-GR" sz="1600" dirty="0"/>
              <a:t>     </a:t>
            </a:r>
            <a:r>
              <a:rPr lang="el-GR" sz="1600" dirty="0" smtClean="0"/>
              <a:t>- </a:t>
            </a:r>
            <a:r>
              <a:rPr lang="el-GR" sz="1600" b="1" dirty="0" smtClean="0"/>
              <a:t>3</a:t>
            </a:r>
            <a:r>
              <a:rPr lang="el-GR" sz="1600" dirty="0" smtClean="0"/>
              <a:t> </a:t>
            </a:r>
            <a:r>
              <a:rPr lang="en-US" sz="1600" dirty="0" smtClean="0"/>
              <a:t>A</a:t>
            </a:r>
            <a:r>
              <a:rPr lang="el-GR" sz="1600" dirty="0" err="1"/>
              <a:t>ρχεία</a:t>
            </a:r>
            <a:r>
              <a:rPr lang="el-GR" sz="1600" dirty="0"/>
              <a:t> </a:t>
            </a:r>
            <a:r>
              <a:rPr lang="en-US" sz="1600" b="1" i="1" dirty="0"/>
              <a:t>ppt</a:t>
            </a:r>
            <a:r>
              <a:rPr lang="en-US" sz="1600" dirty="0"/>
              <a:t> </a:t>
            </a:r>
            <a:r>
              <a:rPr lang="el-GR" sz="1600" dirty="0"/>
              <a:t>Α. Χ. </a:t>
            </a:r>
            <a:r>
              <a:rPr lang="el-GR" sz="1600" dirty="0" err="1"/>
              <a:t>Λάζαρη</a:t>
            </a:r>
            <a:r>
              <a:rPr lang="el-GR" sz="1600" dirty="0"/>
              <a:t> </a:t>
            </a:r>
            <a:r>
              <a:rPr lang="en-US" sz="1600" dirty="0" smtClean="0"/>
              <a:t>:</a:t>
            </a:r>
          </a:p>
          <a:p>
            <a:pPr>
              <a:buNone/>
            </a:pPr>
            <a:r>
              <a:rPr lang="en-US" sz="1600" dirty="0" smtClean="0">
                <a:solidFill>
                  <a:srgbClr val="FF0000"/>
                </a:solidFill>
                <a:effectLst>
                  <a:outerShdw blurRad="38100" dist="38100" dir="2700000" algn="tl">
                    <a:srgbClr val="000000">
                      <a:alpha val="43137"/>
                    </a:srgbClr>
                  </a:outerShdw>
                </a:effectLst>
              </a:rPr>
              <a:t>      </a:t>
            </a:r>
            <a:r>
              <a:rPr lang="el-GR" sz="1600" dirty="0" smtClean="0">
                <a:solidFill>
                  <a:srgbClr val="FF0000"/>
                </a:solidFill>
                <a:effectLst>
                  <a:outerShdw blurRad="38100" dist="38100" dir="2700000" algn="tl">
                    <a:srgbClr val="000000">
                      <a:alpha val="43137"/>
                    </a:srgbClr>
                  </a:outerShdw>
                </a:effectLst>
              </a:rPr>
              <a:t>«</a:t>
            </a:r>
            <a:r>
              <a:rPr lang="el-GR" sz="1600" u="sng" dirty="0" smtClean="0">
                <a:solidFill>
                  <a:srgbClr val="FF0000"/>
                </a:solidFill>
                <a:effectLst>
                  <a:outerShdw blurRad="38100" dist="38100" dir="2700000" algn="tl">
                    <a:srgbClr val="000000">
                      <a:alpha val="43137"/>
                    </a:srgbClr>
                  </a:outerShdw>
                </a:effectLst>
              </a:rPr>
              <a:t>ΒΑΣΙΚΟ ΚΛΙΝΙΚΟΠΑΘΟΛΟΓΟΑΝΑΤΟΜΙΚΟ ΦΡΟΝΤΙΣΤΗΡΙΟ  ΗΠΑΤΙΚΩΝ ΝΟΣΩΝ </a:t>
            </a:r>
            <a:r>
              <a:rPr lang="en-US" sz="1600" u="sng" dirty="0" smtClean="0">
                <a:solidFill>
                  <a:srgbClr val="FF0000"/>
                </a:solidFill>
                <a:effectLst>
                  <a:outerShdw blurRad="38100" dist="38100" dir="2700000" algn="tl">
                    <a:srgbClr val="000000">
                      <a:alpha val="43137"/>
                    </a:srgbClr>
                  </a:outerShdw>
                </a:effectLst>
              </a:rPr>
              <a:t>–</a:t>
            </a:r>
            <a:r>
              <a:rPr lang="el-GR" sz="1600" u="sng" dirty="0" smtClean="0">
                <a:solidFill>
                  <a:srgbClr val="FF0000"/>
                </a:solidFill>
                <a:effectLst>
                  <a:outerShdw blurRad="38100" dist="38100" dir="2700000" algn="tl">
                    <a:srgbClr val="000000">
                      <a:alpha val="43137"/>
                    </a:srgbClr>
                  </a:outerShdw>
                </a:effectLst>
              </a:rPr>
              <a:t> ΕΜΠΛΟΥΤΙΣΜΕΝΗ ΕΚΔΟΣΗ</a:t>
            </a:r>
            <a:r>
              <a:rPr lang="el-GR" sz="1600" dirty="0" smtClean="0">
                <a:solidFill>
                  <a:srgbClr val="FF0000"/>
                </a:solidFill>
                <a:effectLst>
                  <a:outerShdw blurRad="38100" dist="38100" dir="2700000" algn="tl">
                    <a:srgbClr val="000000">
                      <a:alpha val="43137"/>
                    </a:srgbClr>
                  </a:outerShdw>
                </a:effectLst>
              </a:rPr>
              <a:t>»</a:t>
            </a:r>
            <a:endParaRPr lang="en-US" sz="1600" dirty="0" smtClean="0">
              <a:solidFill>
                <a:srgbClr val="FF0000"/>
              </a:solidFill>
              <a:effectLst>
                <a:outerShdw blurRad="38100" dist="38100" dir="2700000" algn="tl">
                  <a:srgbClr val="000000">
                    <a:alpha val="43137"/>
                  </a:srgbClr>
                </a:outerShdw>
              </a:effectLst>
            </a:endParaRPr>
          </a:p>
          <a:p>
            <a:pPr>
              <a:buNone/>
            </a:pPr>
            <a:r>
              <a:rPr lang="en-US" sz="1600" dirty="0" smtClean="0">
                <a:effectLst>
                  <a:outerShdw blurRad="38100" dist="38100" dir="2700000" algn="tl">
                    <a:srgbClr val="000000">
                      <a:alpha val="43137"/>
                    </a:srgbClr>
                  </a:outerShdw>
                </a:effectLst>
              </a:rPr>
              <a:t>      </a:t>
            </a:r>
            <a:r>
              <a:rPr lang="el-GR" sz="1600" dirty="0" smtClean="0">
                <a:solidFill>
                  <a:srgbClr val="7030A0"/>
                </a:solidFill>
                <a:effectLst>
                  <a:outerShdw blurRad="38100" dist="38100" dir="2700000" algn="tl">
                    <a:srgbClr val="000000">
                      <a:alpha val="43137"/>
                    </a:srgbClr>
                  </a:outerShdw>
                </a:effectLst>
              </a:rPr>
              <a:t>«</a:t>
            </a:r>
            <a:r>
              <a:rPr lang="el-GR" sz="1600" u="sng" dirty="0" smtClean="0">
                <a:solidFill>
                  <a:srgbClr val="7030A0"/>
                </a:solidFill>
                <a:effectLst>
                  <a:outerShdw blurRad="38100" dist="38100" dir="2700000" algn="tl">
                    <a:srgbClr val="000000">
                      <a:alpha val="43137"/>
                    </a:srgbClr>
                  </a:outerShdw>
                </a:effectLst>
              </a:rPr>
              <a:t>ΚΛΙΝΙΚΟΠΑΘΟΛΟΓΟΑΝΑΤΟΜΙΚΟ ΦΡΟΝΤΙΣΤΗΡΙΟ ΝΟΣΩΝ ΣΧΕΤΙΖΟΜΕΝΩΝ ΜΕ ΤΟΝ ΠΕΠΤΙΚΟ ΣΩΛΗΝΑ, ΑΔΕΝΩΝ &amp; ΔΟΜΩΝ. Νόσοι χοληδόχου κύστης, χοληφόρων ,παγκρέατος</a:t>
            </a:r>
            <a:r>
              <a:rPr lang="el-GR" sz="1600" dirty="0" smtClean="0">
                <a:solidFill>
                  <a:srgbClr val="7030A0"/>
                </a:solidFill>
                <a:effectLst>
                  <a:outerShdw blurRad="38100" dist="38100" dir="2700000" algn="tl">
                    <a:srgbClr val="000000">
                      <a:alpha val="43137"/>
                    </a:srgbClr>
                  </a:outerShdw>
                </a:effectLst>
              </a:rPr>
              <a:t>»</a:t>
            </a:r>
          </a:p>
          <a:p>
            <a:pPr>
              <a:buNone/>
            </a:pPr>
            <a:r>
              <a:rPr lang="el-GR" sz="1600" dirty="0" smtClean="0">
                <a:solidFill>
                  <a:schemeClr val="accent3">
                    <a:lumMod val="50000"/>
                  </a:schemeClr>
                </a:solidFill>
              </a:rPr>
              <a:t>       </a:t>
            </a:r>
            <a:r>
              <a:rPr lang="el-GR" sz="1600" dirty="0" smtClean="0">
                <a:solidFill>
                  <a:schemeClr val="accent3">
                    <a:lumMod val="50000"/>
                  </a:schemeClr>
                </a:solidFill>
                <a:effectLst>
                  <a:outerShdw blurRad="38100" dist="38100" dir="2700000" algn="tl">
                    <a:srgbClr val="000000">
                      <a:alpha val="43137"/>
                    </a:srgbClr>
                  </a:outerShdw>
                </a:effectLst>
              </a:rPr>
              <a:t>«</a:t>
            </a:r>
            <a:r>
              <a:rPr lang="el-GR" sz="1600" u="sng" dirty="0" smtClean="0">
                <a:solidFill>
                  <a:schemeClr val="accent3">
                    <a:lumMod val="50000"/>
                  </a:schemeClr>
                </a:solidFill>
                <a:effectLst>
                  <a:outerShdw blurRad="38100" dist="38100" dir="2700000" algn="tl">
                    <a:srgbClr val="000000">
                      <a:alpha val="43137"/>
                    </a:srgbClr>
                  </a:outerShdw>
                </a:effectLst>
              </a:rPr>
              <a:t>ΜΑΚΡΟΣΚΟΠΙΚΕΣ ΑΛΛΟΙΩΣΕΙΣ ΗΠΑΤΟΣ</a:t>
            </a:r>
            <a:r>
              <a:rPr lang="el-GR" sz="1600" dirty="0" smtClean="0">
                <a:solidFill>
                  <a:schemeClr val="accent3">
                    <a:lumMod val="50000"/>
                  </a:schemeClr>
                </a:solidFill>
                <a:effectLst>
                  <a:outerShdw blurRad="38100" dist="38100" dir="2700000" algn="tl">
                    <a:srgbClr val="000000">
                      <a:alpha val="43137"/>
                    </a:srgbClr>
                  </a:outerShdw>
                </a:effectLst>
              </a:rPr>
              <a:t>»</a:t>
            </a:r>
            <a:endParaRPr lang="el-GR" sz="1600" dirty="0">
              <a:solidFill>
                <a:schemeClr val="accent3">
                  <a:lumMod val="50000"/>
                </a:schemeClr>
              </a:solidFill>
              <a:effectLst>
                <a:outerShdw blurRad="38100" dist="38100" dir="2700000" algn="tl">
                  <a:srgbClr val="000000">
                    <a:alpha val="43137"/>
                  </a:srgbClr>
                </a:outerShdw>
              </a:effectLst>
            </a:endParaRPr>
          </a:p>
          <a:p>
            <a:pPr>
              <a:buNone/>
            </a:pPr>
            <a:r>
              <a:rPr lang="el-GR" sz="1600" dirty="0"/>
              <a:t>       </a:t>
            </a:r>
            <a:r>
              <a:rPr lang="el-GR" sz="1600" dirty="0" smtClean="0"/>
              <a:t>     </a:t>
            </a:r>
            <a:endParaRPr lang="el-GR" sz="1600" dirty="0"/>
          </a:p>
        </p:txBody>
      </p:sp>
      <p:sp>
        <p:nvSpPr>
          <p:cNvPr id="4" name="Title 1"/>
          <p:cNvSpPr>
            <a:spLocks noGrp="1"/>
          </p:cNvSpPr>
          <p:nvPr>
            <p:ph type="title"/>
          </p:nvPr>
        </p:nvSpPr>
        <p:spPr>
          <a:xfrm>
            <a:off x="457200" y="0"/>
            <a:ext cx="8229600" cy="764704"/>
          </a:xfrm>
        </p:spPr>
        <p:txBody>
          <a:bodyPr>
            <a:normAutofit fontScale="90000"/>
          </a:bodyPr>
          <a:lstStyle/>
          <a:p>
            <a:r>
              <a:rPr lang="el-GR" dirty="0"/>
              <a:t>Περαιτέρω μελέτη για τις εξετάσεις</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30+ Motivational Quotes for Students">
            <a:extLst>
              <a:ext uri="{FF2B5EF4-FFF2-40B4-BE49-F238E27FC236}">
                <a16:creationId xmlns:a16="http://schemas.microsoft.com/office/drawing/2014/main" xmlns="" id="{A91B9926-3D1C-DD9F-E57D-02CCE5FF626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8" y="1176620"/>
            <a:ext cx="7884368" cy="45047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71439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B71886-7BDB-0DBD-4B4A-56F6117AFEE7}"/>
              </a:ext>
            </a:extLst>
          </p:cNvPr>
          <p:cNvSpPr>
            <a:spLocks noGrp="1"/>
          </p:cNvSpPr>
          <p:nvPr>
            <p:ph type="title"/>
          </p:nvPr>
        </p:nvSpPr>
        <p:spPr>
          <a:xfrm>
            <a:off x="-1548680" y="-27384"/>
            <a:ext cx="8229600" cy="1143000"/>
          </a:xfrm>
        </p:spPr>
        <p:txBody>
          <a:bodyPr/>
          <a:lstStyle/>
          <a:p>
            <a:r>
              <a:rPr kumimoji="0" lang="el-GR" sz="3500" b="0" i="0" u="none" strike="noStrike" kern="1200" cap="none" spc="0" normalizeH="0" baseline="0" noProof="0" dirty="0">
                <a:ln>
                  <a:noFill/>
                </a:ln>
                <a:solidFill>
                  <a:prstClr val="black"/>
                </a:solidFill>
                <a:effectLst/>
                <a:uLnTx/>
                <a:uFillTx/>
                <a:latin typeface="Calibri"/>
                <a:ea typeface="+mj-ea"/>
                <a:cs typeface="+mj-cs"/>
              </a:rPr>
              <a:t>Βασικές γνώσεις</a:t>
            </a:r>
            <a:endParaRPr lang="el-GR" dirty="0"/>
          </a:p>
        </p:txBody>
      </p:sp>
      <p:sp>
        <p:nvSpPr>
          <p:cNvPr id="3" name="Content Placeholder 2">
            <a:extLst>
              <a:ext uri="{FF2B5EF4-FFF2-40B4-BE49-F238E27FC236}">
                <a16:creationId xmlns:a16="http://schemas.microsoft.com/office/drawing/2014/main" xmlns="" id="{9DAF7E6D-3FEF-2BC0-3E03-4C2E9D012939}"/>
              </a:ext>
            </a:extLst>
          </p:cNvPr>
          <p:cNvSpPr>
            <a:spLocks noGrp="1"/>
          </p:cNvSpPr>
          <p:nvPr>
            <p:ph idx="1"/>
          </p:nvPr>
        </p:nvSpPr>
        <p:spPr>
          <a:xfrm>
            <a:off x="251521" y="2852936"/>
            <a:ext cx="3960440" cy="3384376"/>
          </a:xfrm>
        </p:spPr>
        <p:txBody>
          <a:bodyPr>
            <a:normAutofit lnSpcReduction="10000"/>
          </a:bodyPr>
          <a:lstStyle/>
          <a:p>
            <a:endParaRPr lang="en-US" sz="2600" b="1" u="sng" dirty="0"/>
          </a:p>
          <a:p>
            <a:endParaRPr lang="en-US" sz="2600" b="1" u="sng" dirty="0"/>
          </a:p>
          <a:p>
            <a:pPr marL="0" indent="0">
              <a:buNone/>
            </a:pPr>
            <a:r>
              <a:rPr lang="el-GR" sz="2600" b="1" u="sng" dirty="0"/>
              <a:t>Απεικονίσεις</a:t>
            </a:r>
            <a:r>
              <a:rPr lang="el-GR" sz="2600" dirty="0"/>
              <a:t>: ακτινογραφίες, υπέρηχοι, αξονικές/μαγνητικές τομογραφίες, εξετάσεις πυρηνικής ιατρικής, αγγειογραφίες.</a:t>
            </a:r>
          </a:p>
          <a:p>
            <a:endParaRPr lang="el-GR" dirty="0"/>
          </a:p>
        </p:txBody>
      </p:sp>
      <p:sp>
        <p:nvSpPr>
          <p:cNvPr id="4" name="TextBox 3">
            <a:extLst>
              <a:ext uri="{FF2B5EF4-FFF2-40B4-BE49-F238E27FC236}">
                <a16:creationId xmlns:a16="http://schemas.microsoft.com/office/drawing/2014/main" xmlns="" id="{FC5ACFF9-1A03-DAC7-A2A7-877CAE07182E}"/>
              </a:ext>
            </a:extLst>
          </p:cNvPr>
          <p:cNvSpPr txBox="1"/>
          <p:nvPr/>
        </p:nvSpPr>
        <p:spPr>
          <a:xfrm>
            <a:off x="35496" y="1052736"/>
            <a:ext cx="5112568" cy="2369880"/>
          </a:xfrm>
          <a:prstGeom prst="rect">
            <a:avLst/>
          </a:prstGeom>
          <a:noFill/>
        </p:spPr>
        <p:txBody>
          <a:bodyPr wrap="square" rtlCol="0">
            <a:spAutoFit/>
          </a:bodyPr>
          <a:lstStyle/>
          <a:p>
            <a:r>
              <a:rPr lang="el-GR" sz="2600" b="1" u="sng" dirty="0"/>
              <a:t>Εργαστηριακά</a:t>
            </a:r>
            <a:r>
              <a:rPr lang="el-GR" sz="2600" dirty="0"/>
              <a:t>: αιματολογικός, βιοχημικός, ανοσολογικός και μικροβιολογικός έλεγχος.</a:t>
            </a:r>
          </a:p>
          <a:p>
            <a:endParaRPr lang="el-GR" sz="2600" dirty="0"/>
          </a:p>
          <a:p>
            <a:endParaRPr lang="en-US" sz="2600" b="1" u="sng" dirty="0"/>
          </a:p>
          <a:p>
            <a:endParaRPr lang="el-GR" dirty="0"/>
          </a:p>
        </p:txBody>
      </p:sp>
      <p:pic>
        <p:nvPicPr>
          <p:cNvPr id="6" name="Picture 5">
            <a:extLst>
              <a:ext uri="{FF2B5EF4-FFF2-40B4-BE49-F238E27FC236}">
                <a16:creationId xmlns:a16="http://schemas.microsoft.com/office/drawing/2014/main" xmlns="" id="{05FCB88D-68A9-715C-E9CA-6E8D54BD2414}"/>
              </a:ext>
            </a:extLst>
          </p:cNvPr>
          <p:cNvPicPr>
            <a:picLocks noChangeAspect="1"/>
          </p:cNvPicPr>
          <p:nvPr/>
        </p:nvPicPr>
        <p:blipFill>
          <a:blip r:embed="rId3" cstate="print"/>
          <a:stretch>
            <a:fillRect/>
          </a:stretch>
        </p:blipFill>
        <p:spPr>
          <a:xfrm>
            <a:off x="5125549" y="-27384"/>
            <a:ext cx="3374456" cy="6858000"/>
          </a:xfrm>
          <a:prstGeom prst="rect">
            <a:avLst/>
          </a:prstGeom>
        </p:spPr>
      </p:pic>
    </p:spTree>
    <p:extLst>
      <p:ext uri="{BB962C8B-B14F-4D97-AF65-F5344CB8AC3E}">
        <p14:creationId xmlns:p14="http://schemas.microsoft.com/office/powerpoint/2010/main" xmlns="" val="36122535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351AD1-C0D4-A18F-8437-885A6DDE665F}"/>
              </a:ext>
            </a:extLst>
          </p:cNvPr>
          <p:cNvSpPr>
            <a:spLocks noGrp="1"/>
          </p:cNvSpPr>
          <p:nvPr>
            <p:ph type="title"/>
          </p:nvPr>
        </p:nvSpPr>
        <p:spPr>
          <a:xfrm>
            <a:off x="323528" y="-171400"/>
            <a:ext cx="8229600" cy="1143000"/>
          </a:xfrm>
        </p:spPr>
        <p:txBody>
          <a:bodyPr/>
          <a:lstStyle/>
          <a:p>
            <a:r>
              <a:rPr lang="el-GR" dirty="0"/>
              <a:t>Περιστατικό 1</a:t>
            </a:r>
          </a:p>
        </p:txBody>
      </p:sp>
      <p:sp>
        <p:nvSpPr>
          <p:cNvPr id="4" name="TextBox 3">
            <a:extLst>
              <a:ext uri="{FF2B5EF4-FFF2-40B4-BE49-F238E27FC236}">
                <a16:creationId xmlns:a16="http://schemas.microsoft.com/office/drawing/2014/main" xmlns="" id="{EBA6F5A0-72B0-6145-6701-DABEC2152B92}"/>
              </a:ext>
            </a:extLst>
          </p:cNvPr>
          <p:cNvSpPr txBox="1"/>
          <p:nvPr/>
        </p:nvSpPr>
        <p:spPr>
          <a:xfrm>
            <a:off x="107505" y="959241"/>
            <a:ext cx="7920880" cy="4708981"/>
          </a:xfrm>
          <a:prstGeom prst="rect">
            <a:avLst/>
          </a:prstGeom>
          <a:noFill/>
        </p:spPr>
        <p:txBody>
          <a:bodyPr wrap="square" rtlCol="0">
            <a:spAutoFit/>
          </a:bodyPr>
          <a:lstStyle/>
          <a:p>
            <a:r>
              <a:rPr lang="el-GR" sz="2000" b="1" u="sng" dirty="0">
                <a:latin typeface="Arial" panose="020B0604020202020204" pitchFamily="34" charset="0"/>
                <a:cs typeface="Arial" panose="020B0604020202020204" pitchFamily="34" charset="0"/>
              </a:rPr>
              <a:t>Ιστορικό:</a:t>
            </a:r>
            <a:r>
              <a:rPr lang="el-GR" sz="2000" dirty="0">
                <a:latin typeface="Arial" panose="020B0604020202020204" pitchFamily="34" charset="0"/>
                <a:cs typeface="Arial" panose="020B0604020202020204" pitchFamily="34" charset="0"/>
              </a:rPr>
              <a:t> </a:t>
            </a:r>
          </a:p>
          <a:p>
            <a:r>
              <a:rPr lang="el-GR" sz="2000" dirty="0">
                <a:latin typeface="Arial" panose="020B0604020202020204" pitchFamily="34" charset="0"/>
                <a:cs typeface="Arial" panose="020B0604020202020204" pitchFamily="34" charset="0"/>
              </a:rPr>
              <a:t>Άνδρας </a:t>
            </a:r>
            <a:r>
              <a:rPr lang="en-US" sz="2000" dirty="0">
                <a:latin typeface="Arial" panose="020B0604020202020204" pitchFamily="34" charset="0"/>
                <a:cs typeface="Arial" panose="020B0604020202020204" pitchFamily="34" charset="0"/>
              </a:rPr>
              <a:t>50</a:t>
            </a:r>
            <a:r>
              <a:rPr lang="el-GR" sz="2000" dirty="0">
                <a:latin typeface="Arial" panose="020B0604020202020204" pitchFamily="34" charset="0"/>
                <a:cs typeface="Arial" panose="020B0604020202020204" pitchFamily="34" charset="0"/>
              </a:rPr>
              <a:t> ετών</a:t>
            </a:r>
            <a:r>
              <a:rPr lang="en-US" sz="2000" dirty="0">
                <a:latin typeface="Arial" panose="020B0604020202020204" pitchFamily="34" charset="0"/>
                <a:cs typeface="Arial" panose="020B0604020202020204" pitchFamily="34" charset="0"/>
              </a:rPr>
              <a:t>, </a:t>
            </a:r>
            <a:r>
              <a:rPr lang="el-GR" sz="2000" b="1" dirty="0">
                <a:latin typeface="Arial" panose="020B0604020202020204" pitchFamily="34" charset="0"/>
                <a:cs typeface="Arial" panose="020B0604020202020204" pitchFamily="34" charset="0"/>
              </a:rPr>
              <a:t>παχύσαρκος</a:t>
            </a:r>
            <a:r>
              <a:rPr lang="el-GR" sz="2000" dirty="0">
                <a:latin typeface="Arial" panose="020B0604020202020204" pitchFamily="34" charset="0"/>
                <a:cs typeface="Arial" panose="020B0604020202020204" pitchFamily="34" charset="0"/>
              </a:rPr>
              <a:t>, προσέρχεται λόγω </a:t>
            </a:r>
            <a:r>
              <a:rPr lang="el-GR" sz="2000" dirty="0" smtClean="0">
                <a:latin typeface="Arial" panose="020B0604020202020204" pitchFamily="34" charset="0"/>
                <a:cs typeface="Arial" panose="020B0604020202020204" pitchFamily="34" charset="0"/>
              </a:rPr>
              <a:t>παθολογικών τιμών </a:t>
            </a:r>
            <a:r>
              <a:rPr lang="el-GR" sz="2000" dirty="0">
                <a:latin typeface="Arial" panose="020B0604020202020204" pitchFamily="34" charset="0"/>
                <a:cs typeface="Arial" panose="020B0604020202020204" pitchFamily="34" charset="0"/>
              </a:rPr>
              <a:t>εξετάσεων</a:t>
            </a:r>
            <a:r>
              <a:rPr lang="en-US" sz="2000" dirty="0">
                <a:latin typeface="Arial" panose="020B0604020202020204" pitchFamily="34" charset="0"/>
                <a:cs typeface="Arial" panose="020B0604020202020204" pitchFamily="34" charset="0"/>
              </a:rPr>
              <a:t> </a:t>
            </a:r>
            <a:r>
              <a:rPr lang="el-GR" sz="2000" dirty="0" err="1" smtClean="0">
                <a:latin typeface="Arial" panose="020B0604020202020204" pitchFamily="34" charset="0"/>
                <a:cs typeface="Arial" panose="020B0604020202020204" pitchFamily="34" charset="0"/>
              </a:rPr>
              <a:t>οξαλοξικής</a:t>
            </a:r>
            <a:r>
              <a:rPr lang="el-GR" sz="2000" dirty="0" smtClean="0">
                <a:latin typeface="Arial" panose="020B0604020202020204" pitchFamily="34" charset="0"/>
                <a:cs typeface="Arial" panose="020B0604020202020204" pitchFamily="34" charset="0"/>
              </a:rPr>
              <a:t> </a:t>
            </a:r>
            <a:r>
              <a:rPr lang="el-GR" sz="2000" dirty="0" err="1" smtClean="0">
                <a:latin typeface="Arial" panose="020B0604020202020204" pitchFamily="34" charset="0"/>
                <a:cs typeface="Arial" panose="020B0604020202020204" pitchFamily="34" charset="0"/>
              </a:rPr>
              <a:t>τρανσαμινάσης</a:t>
            </a:r>
            <a:r>
              <a:rPr lang="el-GR"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SGOT</a:t>
            </a:r>
            <a:r>
              <a:rPr lang="el-GR" sz="2000" dirty="0" smtClean="0">
                <a:latin typeface="Arial" panose="020B0604020202020204" pitchFamily="34" charset="0"/>
                <a:cs typeface="Arial" panose="020B0604020202020204" pitchFamily="34" charset="0"/>
              </a:rPr>
              <a:t> (Α</a:t>
            </a:r>
            <a:r>
              <a:rPr lang="en-US" sz="2000" dirty="0" smtClean="0">
                <a:latin typeface="Arial" panose="020B0604020202020204" pitchFamily="34" charset="0"/>
                <a:cs typeface="Arial" panose="020B0604020202020204" pitchFamily="34" charset="0"/>
              </a:rPr>
              <a:t>ST)</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(80</a:t>
            </a:r>
            <a:r>
              <a:rPr lang="en-US" sz="2000" dirty="0">
                <a:latin typeface="Arial" panose="020B0604020202020204" pitchFamily="34" charset="0"/>
                <a:cs typeface="Arial" panose="020B0604020202020204" pitchFamily="34" charset="0"/>
              </a:rPr>
              <a:t> U/l </a:t>
            </a:r>
            <a:r>
              <a:rPr lang="el-GR" sz="2000" dirty="0">
                <a:latin typeface="Arial" panose="020B0604020202020204" pitchFamily="34" charset="0"/>
                <a:cs typeface="Arial" panose="020B0604020202020204" pitchFamily="34" charset="0"/>
              </a:rPr>
              <a:t>με </a:t>
            </a:r>
            <a:r>
              <a:rPr lang="el-GR" sz="2000" dirty="0" err="1" smtClean="0">
                <a:latin typeface="Arial" panose="020B0604020202020204" pitchFamily="34" charset="0"/>
                <a:cs typeface="Arial" panose="020B0604020202020204" pitchFamily="34" charset="0"/>
              </a:rPr>
              <a:t>φ.τ</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&lt;34), και </a:t>
            </a:r>
            <a:r>
              <a:rPr lang="el-GR" sz="2000" dirty="0" err="1" smtClean="0">
                <a:latin typeface="Arial" panose="020B0604020202020204" pitchFamily="34" charset="0"/>
                <a:cs typeface="Arial" panose="020B0604020202020204" pitchFamily="34" charset="0"/>
              </a:rPr>
              <a:t>πυροσταφυλικής</a:t>
            </a:r>
            <a:r>
              <a:rPr lang="el-GR" sz="2000" dirty="0" smtClean="0">
                <a:latin typeface="Arial" panose="020B0604020202020204" pitchFamily="34" charset="0"/>
                <a:cs typeface="Arial" panose="020B0604020202020204" pitchFamily="34" charset="0"/>
              </a:rPr>
              <a:t> </a:t>
            </a:r>
            <a:r>
              <a:rPr lang="el-GR" sz="2000" dirty="0" err="1" smtClean="0">
                <a:latin typeface="Arial" panose="020B0604020202020204" pitchFamily="34" charset="0"/>
                <a:cs typeface="Arial" panose="020B0604020202020204" pitchFamily="34" charset="0"/>
              </a:rPr>
              <a:t>τρανσαμινάσης</a:t>
            </a:r>
            <a:r>
              <a:rPr lang="el-GR"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SGPT</a:t>
            </a:r>
            <a:r>
              <a:rPr lang="el-GR" sz="2000" dirty="0" smtClean="0">
                <a:latin typeface="Arial" panose="020B0604020202020204" pitchFamily="34" charset="0"/>
                <a:cs typeface="Arial" panose="020B0604020202020204" pitchFamily="34" charset="0"/>
              </a:rPr>
              <a:t> (Α</a:t>
            </a:r>
            <a:r>
              <a:rPr lang="en-US" sz="2000" dirty="0" smtClean="0">
                <a:latin typeface="Arial" panose="020B0604020202020204" pitchFamily="34" charset="0"/>
                <a:cs typeface="Arial" panose="020B0604020202020204" pitchFamily="34" charset="0"/>
              </a:rPr>
              <a:t>LT) </a:t>
            </a:r>
            <a:r>
              <a:rPr lang="el-GR" sz="2000" dirty="0" smtClean="0">
                <a:latin typeface="Arial" panose="020B0604020202020204" pitchFamily="34" charset="0"/>
                <a:cs typeface="Arial" panose="020B0604020202020204" pitchFamily="34" charset="0"/>
              </a:rPr>
              <a:t>(120 </a:t>
            </a:r>
            <a:r>
              <a:rPr lang="el-GR" sz="2000" dirty="0">
                <a:latin typeface="Arial" panose="020B0604020202020204" pitchFamily="34" charset="0"/>
                <a:cs typeface="Arial" panose="020B0604020202020204" pitchFamily="34" charset="0"/>
              </a:rPr>
              <a:t>με </a:t>
            </a:r>
            <a:r>
              <a:rPr lang="el-GR" sz="2000" dirty="0" err="1" smtClean="0">
                <a:latin typeface="Arial" panose="020B0604020202020204" pitchFamily="34" charset="0"/>
                <a:cs typeface="Arial" panose="020B0604020202020204" pitchFamily="34" charset="0"/>
              </a:rPr>
              <a:t>φ.τ</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&lt;34). </a:t>
            </a:r>
            <a:r>
              <a:rPr lang="el-GR" sz="2000" i="1" dirty="0">
                <a:latin typeface="Arial" panose="020B0604020202020204" pitchFamily="34" charset="0"/>
                <a:cs typeface="Arial" panose="020B0604020202020204" pitchFamily="34" charset="0"/>
              </a:rPr>
              <a:t>Δεν</a:t>
            </a:r>
            <a:r>
              <a:rPr lang="el-GR" sz="2000" dirty="0">
                <a:latin typeface="Arial" panose="020B0604020202020204" pitchFamily="34" charset="0"/>
                <a:cs typeface="Arial" panose="020B0604020202020204" pitchFamily="34" charset="0"/>
              </a:rPr>
              <a:t> αναφέρει συμπτώματα, </a:t>
            </a:r>
            <a:r>
              <a:rPr lang="el-GR" sz="2000" i="1" dirty="0">
                <a:latin typeface="Arial" panose="020B0604020202020204" pitchFamily="34" charset="0"/>
                <a:cs typeface="Arial" panose="020B0604020202020204" pitchFamily="34" charset="0"/>
              </a:rPr>
              <a:t>δεν</a:t>
            </a:r>
            <a:r>
              <a:rPr lang="el-GR" sz="2000" dirty="0">
                <a:latin typeface="Arial" panose="020B0604020202020204" pitchFamily="34" charset="0"/>
                <a:cs typeface="Arial" panose="020B0604020202020204" pitchFamily="34" charset="0"/>
              </a:rPr>
              <a:t> αναφέρει </a:t>
            </a:r>
            <a:r>
              <a:rPr lang="el-GR" sz="2000" i="1" dirty="0">
                <a:latin typeface="Arial" panose="020B0604020202020204" pitchFamily="34" charset="0"/>
                <a:cs typeface="Arial" panose="020B0604020202020204" pitchFamily="34" charset="0"/>
              </a:rPr>
              <a:t>λήψη αλκοόλ</a:t>
            </a:r>
            <a:r>
              <a:rPr lang="el-GR" sz="2000" dirty="0">
                <a:latin typeface="Arial" panose="020B0604020202020204" pitchFamily="34" charset="0"/>
                <a:cs typeface="Arial" panose="020B0604020202020204" pitchFamily="34" charset="0"/>
              </a:rPr>
              <a:t>. </a:t>
            </a:r>
          </a:p>
          <a:p>
            <a:endParaRPr lang="el-GR" sz="2000" dirty="0">
              <a:latin typeface="Arial" panose="020B0604020202020204" pitchFamily="34" charset="0"/>
              <a:cs typeface="Arial" panose="020B0604020202020204" pitchFamily="34" charset="0"/>
            </a:endParaRPr>
          </a:p>
          <a:p>
            <a:r>
              <a:rPr lang="el-GR" sz="2000" b="1" u="sng" dirty="0">
                <a:latin typeface="Arial" panose="020B0604020202020204" pitchFamily="34" charset="0"/>
                <a:cs typeface="Arial" panose="020B0604020202020204" pitchFamily="34" charset="0"/>
              </a:rPr>
              <a:t>Κλινική εξέταση: </a:t>
            </a:r>
          </a:p>
          <a:p>
            <a:r>
              <a:rPr lang="el-GR" sz="2000" b="1" dirty="0">
                <a:latin typeface="Arial" panose="020B0604020202020204" pitchFamily="34" charset="0"/>
                <a:cs typeface="Arial" panose="020B0604020202020204" pitchFamily="34" charset="0"/>
              </a:rPr>
              <a:t>Παχύσαρκος,</a:t>
            </a:r>
            <a:r>
              <a:rPr lang="el-GR" sz="2000" dirty="0">
                <a:latin typeface="Arial" panose="020B0604020202020204" pitchFamily="34" charset="0"/>
                <a:cs typeface="Arial" panose="020B0604020202020204" pitchFamily="34" charset="0"/>
              </a:rPr>
              <a:t> με ψηλαφητό ήπαρ, </a:t>
            </a:r>
            <a:r>
              <a:rPr lang="el-GR" sz="2000" b="1" dirty="0">
                <a:latin typeface="Arial" panose="020B0604020202020204" pitchFamily="34" charset="0"/>
                <a:cs typeface="Arial" panose="020B0604020202020204" pitchFamily="34" charset="0"/>
              </a:rPr>
              <a:t>διογκωμένο</a:t>
            </a:r>
            <a:r>
              <a:rPr lang="el-GR" sz="2000" dirty="0">
                <a:latin typeface="Arial" panose="020B0604020202020204" pitchFamily="34" charset="0"/>
                <a:cs typeface="Arial" panose="020B0604020202020204" pitchFamily="34" charset="0"/>
              </a:rPr>
              <a:t>, με ομαλή </a:t>
            </a:r>
            <a:r>
              <a:rPr lang="el-GR" sz="2000" dirty="0" smtClean="0">
                <a:latin typeface="Arial" panose="020B0604020202020204" pitchFamily="34" charset="0"/>
                <a:cs typeface="Arial" panose="020B0604020202020204" pitchFamily="34" charset="0"/>
              </a:rPr>
              <a:t>παρυφή.</a:t>
            </a:r>
            <a:endParaRPr lang="el-GR" sz="2000" dirty="0">
              <a:latin typeface="Arial" panose="020B0604020202020204" pitchFamily="34" charset="0"/>
              <a:cs typeface="Arial" panose="020B0604020202020204" pitchFamily="34" charset="0"/>
            </a:endParaRPr>
          </a:p>
          <a:p>
            <a:endParaRPr lang="el-GR" sz="2000" dirty="0">
              <a:latin typeface="Arial" panose="020B0604020202020204" pitchFamily="34" charset="0"/>
              <a:cs typeface="Arial" panose="020B0604020202020204" pitchFamily="34" charset="0"/>
            </a:endParaRPr>
          </a:p>
          <a:p>
            <a:r>
              <a:rPr lang="el-GR" sz="2000" b="1" u="sng" dirty="0">
                <a:latin typeface="Arial" panose="020B0604020202020204" pitchFamily="34" charset="0"/>
                <a:cs typeface="Arial" panose="020B0604020202020204" pitchFamily="34" charset="0"/>
              </a:rPr>
              <a:t>Λοιπός εργαστηριακός έλεγχος</a:t>
            </a:r>
            <a:r>
              <a:rPr lang="el-GR" sz="2000" dirty="0">
                <a:latin typeface="Arial" panose="020B0604020202020204" pitchFamily="34" charset="0"/>
                <a:cs typeface="Arial" panose="020B0604020202020204" pitchFamily="34" charset="0"/>
              </a:rPr>
              <a:t>: </a:t>
            </a:r>
          </a:p>
          <a:p>
            <a:r>
              <a:rPr lang="el-GR" sz="2000" dirty="0" smtClean="0">
                <a:latin typeface="Arial" panose="020B0604020202020204" pitchFamily="34" charset="0"/>
                <a:cs typeface="Arial" panose="020B0604020202020204" pitchFamily="34" charset="0"/>
              </a:rPr>
              <a:t> </a:t>
            </a:r>
            <a:r>
              <a:rPr lang="el-GR" sz="2000" i="1" dirty="0" smtClean="0">
                <a:latin typeface="Arial" panose="020B0604020202020204" pitchFamily="34" charset="0"/>
                <a:cs typeface="Arial" panose="020B0604020202020204" pitchFamily="34" charset="0"/>
              </a:rPr>
              <a:t>Αρνητικός</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ο έλεγχος για ηπατίτιδες</a:t>
            </a:r>
            <a:endParaRPr lang="en-US" sz="2000"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B</a:t>
            </a:r>
            <a:r>
              <a:rPr lang="el-GR" sz="2000" dirty="0">
                <a:latin typeface="Arial" panose="020B0604020202020204" pitchFamily="34" charset="0"/>
                <a:cs typeface="Arial" panose="020B0604020202020204" pitchFamily="34" charset="0"/>
              </a:rPr>
              <a:t> και </a:t>
            </a:r>
            <a:r>
              <a:rPr lang="en-US" sz="2000" dirty="0">
                <a:latin typeface="Arial" panose="020B0604020202020204" pitchFamily="34" charset="0"/>
                <a:cs typeface="Arial" panose="020B0604020202020204" pitchFamily="34" charset="0"/>
              </a:rPr>
              <a:t>C, </a:t>
            </a:r>
            <a:r>
              <a:rPr lang="el-GR" sz="2000" i="1" dirty="0">
                <a:latin typeface="Arial" panose="020B0604020202020204" pitchFamily="34" charset="0"/>
                <a:cs typeface="Arial" panose="020B0604020202020204" pitchFamily="34" charset="0"/>
              </a:rPr>
              <a:t>χωρίς</a:t>
            </a:r>
            <a:r>
              <a:rPr lang="el-GR" sz="2000" dirty="0">
                <a:latin typeface="Arial" panose="020B0604020202020204" pitchFamily="34" charset="0"/>
                <a:cs typeface="Arial" panose="020B0604020202020204" pitchFamily="34" charset="0"/>
              </a:rPr>
              <a:t> λοιπά </a:t>
            </a:r>
            <a:r>
              <a:rPr lang="el-GR" sz="2000" dirty="0" smtClean="0">
                <a:latin typeface="Arial" panose="020B0604020202020204" pitchFamily="34" charset="0"/>
                <a:cs typeface="Arial" panose="020B0604020202020204" pitchFamily="34" charset="0"/>
              </a:rPr>
              <a:t>ευρήματα, πλην </a:t>
            </a:r>
            <a:endParaRPr lang="el-GR" sz="2000"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 </a:t>
            </a:r>
            <a:r>
              <a:rPr lang="el-GR" sz="2000" dirty="0" smtClean="0">
                <a:latin typeface="Arial" panose="020B0604020202020204" pitchFamily="34" charset="0"/>
                <a:cs typeface="Arial" panose="020B0604020202020204" pitchFamily="34" charset="0"/>
              </a:rPr>
              <a:t>του </a:t>
            </a:r>
            <a:r>
              <a:rPr lang="el-GR" sz="2000" b="1" dirty="0" smtClean="0">
                <a:latin typeface="Arial" panose="020B0604020202020204" pitchFamily="34" charset="0"/>
                <a:cs typeface="Arial" panose="020B0604020202020204" pitchFamily="34" charset="0"/>
              </a:rPr>
              <a:t>σακχάρου ορού </a:t>
            </a:r>
            <a:r>
              <a:rPr lang="el-GR" sz="2000" b="1" dirty="0">
                <a:latin typeface="Arial" panose="020B0604020202020204" pitchFamily="34" charset="0"/>
                <a:cs typeface="Arial" panose="020B0604020202020204" pitchFamily="34" charset="0"/>
              </a:rPr>
              <a:t>150</a:t>
            </a:r>
            <a:r>
              <a:rPr lang="en-US" sz="2000" b="1" dirty="0">
                <a:latin typeface="Arial" panose="020B0604020202020204" pitchFamily="34" charset="0"/>
                <a:cs typeface="Arial" panose="020B0604020202020204" pitchFamily="34" charset="0"/>
              </a:rPr>
              <a:t>mg/dl </a:t>
            </a:r>
            <a:r>
              <a:rPr lang="en-US" sz="2000" dirty="0">
                <a:latin typeface="Arial" panose="020B0604020202020204" pitchFamily="34" charset="0"/>
                <a:cs typeface="Arial" panose="020B0604020202020204" pitchFamily="34" charset="0"/>
              </a:rPr>
              <a:t>(</a:t>
            </a:r>
            <a:r>
              <a:rPr lang="el-GR" sz="2000" dirty="0" err="1" smtClean="0">
                <a:latin typeface="Arial" panose="020B0604020202020204" pitchFamily="34" charset="0"/>
                <a:cs typeface="Arial" panose="020B0604020202020204" pitchFamily="34" charset="0"/>
              </a:rPr>
              <a:t>φ.τ</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&lt;</a:t>
            </a:r>
            <a:r>
              <a:rPr lang="en-US" sz="2000" dirty="0">
                <a:latin typeface="Arial" panose="020B0604020202020204" pitchFamily="34" charset="0"/>
                <a:cs typeface="Arial" panose="020B0604020202020204" pitchFamily="34" charset="0"/>
              </a:rPr>
              <a:t>126</a:t>
            </a:r>
            <a:r>
              <a:rPr lang="en-US" sz="2000" dirty="0" smtClean="0">
                <a:latin typeface="Arial" panose="020B0604020202020204" pitchFamily="34" charset="0"/>
                <a:cs typeface="Arial" panose="020B0604020202020204" pitchFamily="34" charset="0"/>
              </a:rPr>
              <a:t>)</a:t>
            </a:r>
            <a:endParaRPr lang="el-GR" sz="2000" dirty="0" smtClean="0">
              <a:latin typeface="Arial" panose="020B0604020202020204" pitchFamily="34" charset="0"/>
              <a:cs typeface="Arial" panose="020B0604020202020204" pitchFamily="34" charset="0"/>
            </a:endParaRPr>
          </a:p>
          <a:p>
            <a:r>
              <a:rPr lang="el-GR" sz="2000" dirty="0" smtClean="0">
                <a:latin typeface="Arial" panose="020B0604020202020204" pitchFamily="34" charset="0"/>
                <a:cs typeface="Arial" panose="020B0604020202020204" pitchFamily="34" charset="0"/>
              </a:rPr>
              <a:t> και </a:t>
            </a:r>
            <a:r>
              <a:rPr lang="el-GR" sz="2000" b="1" dirty="0" smtClean="0">
                <a:latin typeface="Arial" panose="020B0604020202020204" pitchFamily="34" charset="0"/>
                <a:cs typeface="Arial" panose="020B0604020202020204" pitchFamily="34" charset="0"/>
              </a:rPr>
              <a:t>αυξημένων </a:t>
            </a:r>
            <a:r>
              <a:rPr lang="el-GR" sz="2000" b="1" dirty="0">
                <a:latin typeface="Arial" panose="020B0604020202020204" pitchFamily="34" charset="0"/>
                <a:cs typeface="Arial" panose="020B0604020202020204" pitchFamily="34" charset="0"/>
              </a:rPr>
              <a:t>τιμών </a:t>
            </a:r>
            <a:r>
              <a:rPr lang="el-GR" sz="2000" b="1" dirty="0" err="1">
                <a:latin typeface="Arial" panose="020B0604020202020204" pitchFamily="34" charset="0"/>
                <a:cs typeface="Arial" panose="020B0604020202020204" pitchFamily="34" charset="0"/>
              </a:rPr>
              <a:t>τριγλυκεριδίων</a:t>
            </a:r>
            <a:r>
              <a:rPr lang="el-GR" sz="2000" b="1" dirty="0">
                <a:latin typeface="Arial" panose="020B0604020202020204" pitchFamily="34" charset="0"/>
                <a:cs typeface="Arial" panose="020B0604020202020204" pitchFamily="34" charset="0"/>
              </a:rPr>
              <a:t> και</a:t>
            </a:r>
          </a:p>
          <a:p>
            <a:r>
              <a:rPr lang="el-GR" sz="2000" b="1" dirty="0">
                <a:latin typeface="Arial" panose="020B0604020202020204" pitchFamily="34" charset="0"/>
                <a:cs typeface="Arial" panose="020B0604020202020204" pitchFamily="34" charset="0"/>
              </a:rPr>
              <a:t> </a:t>
            </a:r>
            <a:r>
              <a:rPr lang="el-GR" sz="2000" b="1" dirty="0" smtClean="0">
                <a:latin typeface="Arial" panose="020B0604020202020204" pitchFamily="34" charset="0"/>
                <a:cs typeface="Arial" panose="020B0604020202020204" pitchFamily="34" charset="0"/>
              </a:rPr>
              <a:t>χοληστερόλης.</a:t>
            </a:r>
            <a:endParaRPr lang="el-GR" sz="2000" b="1" dirty="0">
              <a:latin typeface="Arial" panose="020B0604020202020204" pitchFamily="34" charset="0"/>
              <a:cs typeface="Arial" panose="020B0604020202020204" pitchFamily="34" charset="0"/>
            </a:endParaRPr>
          </a:p>
        </p:txBody>
      </p:sp>
      <p:pic>
        <p:nvPicPr>
          <p:cNvPr id="7170" name="Picture 2" descr="What Is Fatty Liver Disease? - Rehab 4 Addiction">
            <a:extLst>
              <a:ext uri="{FF2B5EF4-FFF2-40B4-BE49-F238E27FC236}">
                <a16:creationId xmlns:a16="http://schemas.microsoft.com/office/drawing/2014/main" xmlns="" id="{7DEE4266-74EE-146E-6E05-BAA8F899073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48064" y="3573016"/>
            <a:ext cx="4572000" cy="304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219690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D3642509-ADDB-6D74-F457-68C39BF56248}"/>
              </a:ext>
            </a:extLst>
          </p:cNvPr>
          <p:cNvPicPr>
            <a:picLocks noChangeAspect="1" noChangeArrowheads="1"/>
          </p:cNvPicPr>
          <p:nvPr/>
        </p:nvPicPr>
        <p:blipFill>
          <a:blip r:embed="rId3" cstate="print"/>
          <a:srcRect/>
          <a:stretch>
            <a:fillRect/>
          </a:stretch>
        </p:blipFill>
        <p:spPr bwMode="auto">
          <a:xfrm>
            <a:off x="4499992" y="1896533"/>
            <a:ext cx="4466583" cy="4340779"/>
          </a:xfrm>
          <a:prstGeom prst="rect">
            <a:avLst/>
          </a:prstGeom>
          <a:noFill/>
          <a:ln w="9525">
            <a:noFill/>
            <a:miter lim="800000"/>
            <a:headEnd/>
            <a:tailEnd/>
          </a:ln>
        </p:spPr>
      </p:pic>
      <p:pic>
        <p:nvPicPr>
          <p:cNvPr id="4" name="Picture 3">
            <a:extLst>
              <a:ext uri="{FF2B5EF4-FFF2-40B4-BE49-F238E27FC236}">
                <a16:creationId xmlns="" xmlns:a16="http://schemas.microsoft.com/office/drawing/2014/main" id="{85E3FD36-A68B-00D7-BD98-C148BE9DA709}"/>
              </a:ext>
            </a:extLst>
          </p:cNvPr>
          <p:cNvPicPr>
            <a:picLocks noChangeAspect="1"/>
          </p:cNvPicPr>
          <p:nvPr/>
        </p:nvPicPr>
        <p:blipFill>
          <a:blip r:embed="rId4" cstate="print"/>
          <a:stretch>
            <a:fillRect/>
          </a:stretch>
        </p:blipFill>
        <p:spPr>
          <a:xfrm>
            <a:off x="176207" y="1925034"/>
            <a:ext cx="4107762" cy="4240270"/>
          </a:xfrm>
          <a:prstGeom prst="rect">
            <a:avLst/>
          </a:prstGeom>
        </p:spPr>
      </p:pic>
      <p:sp>
        <p:nvSpPr>
          <p:cNvPr id="5" name="1 - Τίτλος"/>
          <p:cNvSpPr>
            <a:spLocks noGrp="1"/>
          </p:cNvSpPr>
          <p:nvPr>
            <p:ph type="title"/>
          </p:nvPr>
        </p:nvSpPr>
        <p:spPr>
          <a:xfrm>
            <a:off x="1143000" y="0"/>
            <a:ext cx="6858000" cy="1052736"/>
          </a:xfrm>
        </p:spPr>
        <p:txBody>
          <a:bodyPr>
            <a:noAutofit/>
          </a:bodyPr>
          <a:lstStyle/>
          <a:p>
            <a:r>
              <a:rPr lang="el-GR" sz="2800" dirty="0"/>
              <a:t>Αξονική τομογραφία κοιλίας</a:t>
            </a:r>
          </a:p>
        </p:txBody>
      </p:sp>
    </p:spTree>
    <p:extLst>
      <p:ext uri="{BB962C8B-B14F-4D97-AF65-F5344CB8AC3E}">
        <p14:creationId xmlns="" xmlns:p14="http://schemas.microsoft.com/office/powerpoint/2010/main" val="20372364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DE8F69C-2857-74F5-35AB-F31E47A9CBCB}"/>
              </a:ext>
            </a:extLst>
          </p:cNvPr>
          <p:cNvSpPr txBox="1"/>
          <p:nvPr/>
        </p:nvSpPr>
        <p:spPr>
          <a:xfrm>
            <a:off x="395538" y="1052738"/>
            <a:ext cx="7920880" cy="4154984"/>
          </a:xfrm>
          <a:prstGeom prst="rect">
            <a:avLst/>
          </a:prstGeom>
          <a:noFill/>
        </p:spPr>
        <p:txBody>
          <a:bodyPr wrap="square" rtlCol="0">
            <a:spAutoFit/>
          </a:bodyPr>
          <a:lstStyle/>
          <a:p>
            <a:pPr marL="457200" indent="-457200">
              <a:buAutoNum type="arabicPeriod"/>
            </a:pPr>
            <a:r>
              <a:rPr lang="el-GR" sz="2200" dirty="0">
                <a:latin typeface="Arial" panose="020B0604020202020204" pitchFamily="34" charset="0"/>
                <a:cs typeface="Arial" panose="020B0604020202020204" pitchFamily="34" charset="0"/>
              </a:rPr>
              <a:t>Τί παρατηρείτε στην αξονική τομογραφία του ασθενούς;</a:t>
            </a: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r>
              <a:rPr lang="el-GR" sz="2200" dirty="0">
                <a:latin typeface="Arial" panose="020B0604020202020204" pitchFamily="34" charset="0"/>
                <a:cs typeface="Arial" panose="020B0604020202020204" pitchFamily="34" charset="0"/>
              </a:rPr>
              <a:t>Τί μπορεί να συμβεί στον </a:t>
            </a:r>
            <a:r>
              <a:rPr lang="el-GR" sz="2200" dirty="0" smtClean="0">
                <a:latin typeface="Arial" panose="020B0604020202020204" pitchFamily="34" charset="0"/>
                <a:cs typeface="Arial" panose="020B0604020202020204" pitchFamily="34" charset="0"/>
              </a:rPr>
              <a:t>ασθενή, </a:t>
            </a:r>
            <a:r>
              <a:rPr lang="el-GR" sz="2200" dirty="0">
                <a:latin typeface="Arial" panose="020B0604020202020204" pitchFamily="34" charset="0"/>
                <a:cs typeface="Arial" panose="020B0604020202020204" pitchFamily="34" charset="0"/>
              </a:rPr>
              <a:t>εάν δεν αλλάξει τρόπο ζωής;</a:t>
            </a: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r>
              <a:rPr lang="el-GR" sz="2200" dirty="0">
                <a:latin typeface="Arial" panose="020B0604020202020204" pitchFamily="34" charset="0"/>
                <a:cs typeface="Arial" panose="020B0604020202020204" pitchFamily="34" charset="0"/>
              </a:rPr>
              <a:t>Τί μπορεί να κάνει για να αναστραφούν τα ευρήματα;</a:t>
            </a: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687281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AFLD 2">
            <a:extLst>
              <a:ext uri="{FF2B5EF4-FFF2-40B4-BE49-F238E27FC236}">
                <a16:creationId xmlns:a16="http://schemas.microsoft.com/office/drawing/2014/main" xmlns="" id="{2504A84B-F165-F8FD-E7F1-00789193C39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74926" y="184921"/>
            <a:ext cx="5189562" cy="2916534"/>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a16="http://schemas.microsoft.com/office/drawing/2014/main" xmlns="" id="{47EDFF6F-21A0-B5E7-D1D0-296A90D88532}"/>
              </a:ext>
            </a:extLst>
          </p:cNvPr>
          <p:cNvPicPr>
            <a:picLocks noChangeAspect="1"/>
          </p:cNvPicPr>
          <p:nvPr/>
        </p:nvPicPr>
        <p:blipFill>
          <a:blip r:embed="rId4" cstate="print"/>
          <a:stretch>
            <a:fillRect/>
          </a:stretch>
        </p:blipFill>
        <p:spPr>
          <a:xfrm>
            <a:off x="107504" y="3212980"/>
            <a:ext cx="4330923" cy="3473629"/>
          </a:xfrm>
          <a:prstGeom prst="rect">
            <a:avLst/>
          </a:prstGeom>
        </p:spPr>
      </p:pic>
      <p:sp>
        <p:nvSpPr>
          <p:cNvPr id="5" name="TextBox 4">
            <a:extLst>
              <a:ext uri="{FF2B5EF4-FFF2-40B4-BE49-F238E27FC236}">
                <a16:creationId xmlns:a16="http://schemas.microsoft.com/office/drawing/2014/main" xmlns="" id="{4CA34A62-80C2-B068-519C-917769B8E9C1}"/>
              </a:ext>
            </a:extLst>
          </p:cNvPr>
          <p:cNvSpPr txBox="1"/>
          <p:nvPr/>
        </p:nvSpPr>
        <p:spPr>
          <a:xfrm>
            <a:off x="4860033" y="4201483"/>
            <a:ext cx="4032448" cy="1477328"/>
          </a:xfrm>
          <a:prstGeom prst="rect">
            <a:avLst/>
          </a:prstGeom>
          <a:noFill/>
        </p:spPr>
        <p:txBody>
          <a:bodyPr wrap="square" rtlCol="0">
            <a:spAutoFit/>
          </a:bodyPr>
          <a:lstStyle/>
          <a:p>
            <a:pPr algn="ctr"/>
            <a:r>
              <a:rPr lang="el-GR" b="1" dirty="0"/>
              <a:t>ΚΑΙ ΜΗΝ ΞΕΧΝΑΜΕ </a:t>
            </a:r>
            <a:endParaRPr lang="en-US" b="1" dirty="0" smtClean="0"/>
          </a:p>
          <a:p>
            <a:pPr algn="ctr"/>
            <a:r>
              <a:rPr lang="en-US" b="1" dirty="0" smtClean="0"/>
              <a:t>KAI </a:t>
            </a:r>
            <a:r>
              <a:rPr lang="el-GR" b="1" dirty="0" smtClean="0"/>
              <a:t>ΤΟ </a:t>
            </a:r>
            <a:r>
              <a:rPr lang="el-GR" b="1" spc="300" dirty="0">
                <a:solidFill>
                  <a:srgbClr val="FF0000"/>
                </a:solidFill>
              </a:rPr>
              <a:t>ΑΛΚΟΟΛ </a:t>
            </a:r>
            <a:endParaRPr lang="el-GR" b="1" spc="300" dirty="0" smtClean="0">
              <a:solidFill>
                <a:srgbClr val="FF0000"/>
              </a:solidFill>
            </a:endParaRPr>
          </a:p>
          <a:p>
            <a:pPr algn="ctr"/>
            <a:r>
              <a:rPr lang="el-GR" b="1" dirty="0" smtClean="0"/>
              <a:t> ΩΣ ΑΙΤΙΟ </a:t>
            </a:r>
          </a:p>
          <a:p>
            <a:pPr algn="ctr"/>
            <a:r>
              <a:rPr lang="el-GR" b="1" dirty="0" smtClean="0"/>
              <a:t>ΛΙΠΩΔΟΥΣ ΜΕΤΑΜΟΡΦΩΣΗΣ  </a:t>
            </a:r>
          </a:p>
          <a:p>
            <a:pPr algn="ctr"/>
            <a:r>
              <a:rPr lang="el-GR" b="1" dirty="0" smtClean="0"/>
              <a:t>ΤΟΥ </a:t>
            </a:r>
            <a:r>
              <a:rPr lang="el-GR" b="1" dirty="0"/>
              <a:t>ΗΠΑΤΟΣ</a:t>
            </a:r>
          </a:p>
        </p:txBody>
      </p:sp>
      <p:sp>
        <p:nvSpPr>
          <p:cNvPr id="6" name="5 - Ορθογώνιο"/>
          <p:cNvSpPr/>
          <p:nvPr/>
        </p:nvSpPr>
        <p:spPr>
          <a:xfrm>
            <a:off x="179512" y="404664"/>
            <a:ext cx="3240360" cy="2308324"/>
          </a:xfrm>
          <a:prstGeom prst="rect">
            <a:avLst/>
          </a:prstGeom>
        </p:spPr>
        <p:txBody>
          <a:bodyPr wrap="square">
            <a:spAutoFit/>
          </a:bodyPr>
          <a:lstStyle/>
          <a:p>
            <a:r>
              <a:rPr lang="el-GR" b="1" dirty="0" smtClean="0"/>
              <a:t>Ειδικές </a:t>
            </a:r>
            <a:r>
              <a:rPr lang="el-GR" b="1" dirty="0" err="1" smtClean="0"/>
              <a:t>ιστοχημικές</a:t>
            </a:r>
            <a:r>
              <a:rPr lang="el-GR" b="1" dirty="0" smtClean="0"/>
              <a:t> χρώσεις για κολλαγόνο</a:t>
            </a:r>
            <a:r>
              <a:rPr lang="el-GR" dirty="0" smtClean="0"/>
              <a:t> (</a:t>
            </a:r>
            <a:r>
              <a:rPr lang="el-GR" dirty="0" err="1" smtClean="0">
                <a:effectLst>
                  <a:outerShdw blurRad="38100" dist="38100" dir="2700000" algn="tl">
                    <a:srgbClr val="000000">
                      <a:alpha val="43137"/>
                    </a:srgbClr>
                  </a:outerShdw>
                </a:effectLst>
              </a:rPr>
              <a:t>Masson</a:t>
            </a:r>
            <a:r>
              <a:rPr lang="el-GR" dirty="0" smtClean="0">
                <a:effectLst>
                  <a:outerShdw blurRad="38100" dist="38100" dir="2700000" algn="tl">
                    <a:srgbClr val="000000">
                      <a:alpha val="43137"/>
                    </a:srgbClr>
                  </a:outerShdw>
                </a:effectLst>
              </a:rPr>
              <a:t> </a:t>
            </a:r>
            <a:r>
              <a:rPr lang="el-GR" dirty="0" err="1" smtClean="0">
                <a:effectLst>
                  <a:outerShdw blurRad="38100" dist="38100" dir="2700000" algn="tl">
                    <a:srgbClr val="000000">
                      <a:alpha val="43137"/>
                    </a:srgbClr>
                  </a:outerShdw>
                </a:effectLst>
              </a:rPr>
              <a:t>trichrome</a:t>
            </a:r>
            <a:r>
              <a:rPr lang="el-GR" dirty="0" smtClean="0"/>
              <a:t>, </a:t>
            </a:r>
            <a:r>
              <a:rPr lang="el-GR" dirty="0" err="1" smtClean="0"/>
              <a:t>Sirius</a:t>
            </a:r>
            <a:r>
              <a:rPr lang="el-GR" dirty="0" smtClean="0"/>
              <a:t> </a:t>
            </a:r>
            <a:r>
              <a:rPr lang="el-GR" dirty="0" err="1" smtClean="0"/>
              <a:t>red</a:t>
            </a:r>
            <a:r>
              <a:rPr lang="el-GR" dirty="0" smtClean="0"/>
              <a:t>, </a:t>
            </a:r>
            <a:r>
              <a:rPr lang="el-GR" dirty="0" err="1" smtClean="0"/>
              <a:t>Azan</a:t>
            </a:r>
            <a:r>
              <a:rPr lang="el-GR" dirty="0" smtClean="0"/>
              <a:t>-</a:t>
            </a:r>
            <a:r>
              <a:rPr lang="el-GR" dirty="0" err="1" smtClean="0"/>
              <a:t>Mallory</a:t>
            </a:r>
            <a:r>
              <a:rPr lang="el-GR" dirty="0" smtClean="0"/>
              <a:t>, κ.λπ.)  πρέπει υποχρεωτικά να διενεργούνται , καθώς </a:t>
            </a:r>
            <a:r>
              <a:rPr lang="el-GR" i="1" dirty="0" smtClean="0"/>
              <a:t>δεν </a:t>
            </a:r>
            <a:r>
              <a:rPr lang="el-GR" dirty="0" smtClean="0"/>
              <a:t>μπορεί να ανιχνευθεί η ελαφριά </a:t>
            </a:r>
            <a:r>
              <a:rPr lang="el-GR" dirty="0" err="1" smtClean="0"/>
              <a:t>ίνωση</a:t>
            </a:r>
            <a:r>
              <a:rPr lang="el-GR" dirty="0" smtClean="0"/>
              <a:t> σε ιστολογικές τομές  </a:t>
            </a:r>
            <a:r>
              <a:rPr lang="el-GR" dirty="0" err="1" smtClean="0"/>
              <a:t>αιματοξυλίνης</a:t>
            </a:r>
            <a:r>
              <a:rPr lang="el-GR" dirty="0" smtClean="0"/>
              <a:t> – </a:t>
            </a:r>
            <a:r>
              <a:rPr lang="el-GR" dirty="0" err="1" smtClean="0"/>
              <a:t>ηωσίνης</a:t>
            </a:r>
            <a:r>
              <a:rPr lang="el-GR" dirty="0" smtClean="0"/>
              <a:t>.</a:t>
            </a:r>
            <a:endParaRPr lang="el-GR" dirty="0"/>
          </a:p>
        </p:txBody>
      </p:sp>
    </p:spTree>
    <p:extLst>
      <p:ext uri="{BB962C8B-B14F-4D97-AF65-F5344CB8AC3E}">
        <p14:creationId xmlns:p14="http://schemas.microsoft.com/office/powerpoint/2010/main" xmlns="" val="4712177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3068960"/>
          </a:xfrm>
        </p:spPr>
        <p:txBody>
          <a:bodyPr>
            <a:noAutofit/>
          </a:bodyPr>
          <a:lstStyle/>
          <a:p>
            <a:pPr algn="just"/>
            <a:r>
              <a:rPr lang="el-GR" sz="2000" dirty="0" smtClean="0"/>
              <a:t>Η </a:t>
            </a:r>
            <a:r>
              <a:rPr lang="el-GR" sz="2000" i="1" dirty="0" err="1" smtClean="0">
                <a:effectLst>
                  <a:outerShdw blurRad="38100" dist="38100" dir="2700000" algn="tl">
                    <a:srgbClr val="000000">
                      <a:alpha val="43137"/>
                    </a:srgbClr>
                  </a:outerShdw>
                </a:effectLst>
              </a:rPr>
              <a:t>μεγαλο</a:t>
            </a:r>
            <a:r>
              <a:rPr lang="el-GR" sz="2000" dirty="0" err="1" smtClean="0"/>
              <a:t>φυσαλιδώδης</a:t>
            </a:r>
            <a:r>
              <a:rPr lang="el-GR" sz="2000" dirty="0" smtClean="0"/>
              <a:t> </a:t>
            </a:r>
            <a:r>
              <a:rPr lang="el-GR" sz="2000" dirty="0" err="1" smtClean="0"/>
              <a:t>ηπατοστεάτωση</a:t>
            </a:r>
            <a:r>
              <a:rPr lang="el-GR" sz="2000" dirty="0" smtClean="0"/>
              <a:t> που εμπλέκει κυρίως τη ζώνη 3 (αρ. </a:t>
            </a:r>
            <a:r>
              <a:rPr lang="el-GR" sz="2000" dirty="0" err="1" smtClean="0"/>
              <a:t>εικ</a:t>
            </a:r>
            <a:r>
              <a:rPr lang="el-GR" sz="2000" dirty="0" smtClean="0"/>
              <a:t>.) ,  </a:t>
            </a:r>
            <a:r>
              <a:rPr lang="el-GR" sz="2000" dirty="0" smtClean="0">
                <a:effectLst>
                  <a:outerShdw blurRad="38100" dist="38100" dir="2700000" algn="tl">
                    <a:srgbClr val="000000">
                      <a:alpha val="43137"/>
                    </a:srgbClr>
                  </a:outerShdw>
                </a:effectLst>
              </a:rPr>
              <a:t>δυνητικά</a:t>
            </a:r>
            <a:r>
              <a:rPr lang="el-GR" sz="2000" dirty="0" smtClean="0"/>
              <a:t> συνοδεύεται από </a:t>
            </a:r>
            <a:r>
              <a:rPr lang="el-GR" sz="2000" dirty="0" err="1" smtClean="0">
                <a:effectLst>
                  <a:outerShdw blurRad="38100" dist="38100" dir="2700000" algn="tl">
                    <a:srgbClr val="000000">
                      <a:alpha val="43137"/>
                    </a:srgbClr>
                  </a:outerShdw>
                </a:effectLst>
              </a:rPr>
              <a:t>ινοφλεγμονώδεις</a:t>
            </a:r>
            <a:r>
              <a:rPr lang="el-GR" sz="2000" dirty="0" smtClean="0">
                <a:effectLst>
                  <a:outerShdw blurRad="38100" dist="38100" dir="2700000" algn="tl">
                    <a:srgbClr val="000000">
                      <a:alpha val="43137"/>
                    </a:srgbClr>
                  </a:outerShdw>
                </a:effectLst>
              </a:rPr>
              <a:t> μεταβολές </a:t>
            </a:r>
            <a:r>
              <a:rPr lang="el-GR" sz="2000" dirty="0" smtClean="0"/>
              <a:t/>
            </a:r>
            <a:br>
              <a:rPr lang="el-GR" sz="2000" dirty="0" smtClean="0"/>
            </a:br>
            <a:r>
              <a:rPr lang="el-GR" sz="2000" dirty="0" smtClean="0"/>
              <a:t>σε ασθενείς με μεταβολικό σύνδρομο.</a:t>
            </a:r>
            <a:br>
              <a:rPr lang="el-GR" sz="2000" dirty="0" smtClean="0"/>
            </a:br>
            <a:r>
              <a:rPr lang="el-GR" sz="2000" dirty="0" smtClean="0"/>
              <a:t>Η παρουσία ταυτόχρονης ηπατικής νόσου </a:t>
            </a:r>
            <a:r>
              <a:rPr lang="el-GR" sz="2000" i="1" dirty="0" smtClean="0"/>
              <a:t>δεν</a:t>
            </a:r>
            <a:r>
              <a:rPr lang="el-GR" sz="2000" dirty="0" smtClean="0"/>
              <a:t> αποτελεί λόγο για τον αποκλεισμό της </a:t>
            </a:r>
            <a:r>
              <a:rPr lang="el-GR" sz="2000" dirty="0" smtClean="0">
                <a:effectLst>
                  <a:outerShdw blurRad="38100" dist="38100" dir="2700000" algn="tl">
                    <a:srgbClr val="000000">
                      <a:alpha val="43137"/>
                    </a:srgbClr>
                  </a:outerShdw>
                </a:effectLst>
              </a:rPr>
              <a:t>σχετιζόμενης με μεταβολική δυσλειτουργία, λιπώδους νόσου του ήπατος </a:t>
            </a:r>
            <a:r>
              <a:rPr lang="el-GR" sz="2000" dirty="0" smtClean="0"/>
              <a:t>.</a:t>
            </a:r>
            <a:br>
              <a:rPr lang="el-GR" sz="2000" dirty="0" smtClean="0"/>
            </a:br>
            <a:r>
              <a:rPr lang="el-GR" sz="2000" dirty="0" smtClean="0"/>
              <a:t>Η </a:t>
            </a:r>
            <a:r>
              <a:rPr lang="el-GR" sz="2000" dirty="0" err="1" smtClean="0"/>
              <a:t>στεατοηπατίτιδα</a:t>
            </a:r>
            <a:r>
              <a:rPr lang="el-GR" sz="2000" dirty="0" smtClean="0"/>
              <a:t> </a:t>
            </a:r>
            <a:r>
              <a:rPr lang="el-GR" sz="2000" i="1" dirty="0" smtClean="0"/>
              <a:t>δεν</a:t>
            </a:r>
            <a:r>
              <a:rPr lang="el-GR" sz="2000" dirty="0" smtClean="0"/>
              <a:t> είναι η </a:t>
            </a:r>
            <a:r>
              <a:rPr lang="el-GR" sz="2000" i="1" dirty="0" smtClean="0"/>
              <a:t>μόνη</a:t>
            </a:r>
            <a:r>
              <a:rPr lang="el-GR" sz="2000" dirty="0" smtClean="0"/>
              <a:t> προοδευτική μορφή NAFLD. </a:t>
            </a:r>
            <a:br>
              <a:rPr lang="el-GR" sz="2000" dirty="0" smtClean="0"/>
            </a:br>
            <a:r>
              <a:rPr lang="el-GR" sz="2000" dirty="0" smtClean="0"/>
              <a:t>Ο </a:t>
            </a:r>
            <a:r>
              <a:rPr lang="el-GR" sz="2000" b="1" dirty="0" smtClean="0"/>
              <a:t>ιστολογικός βαθμός της </a:t>
            </a:r>
            <a:r>
              <a:rPr lang="en-US" sz="2000" b="1" dirty="0" smtClean="0"/>
              <a:t>NALFD </a:t>
            </a:r>
            <a:r>
              <a:rPr lang="el-GR" sz="2000" dirty="0" smtClean="0"/>
              <a:t>αξιολογείται χρησιμοποιώντας ένα σύστημα βαθμολόγησης που περιλαμβάνει τη </a:t>
            </a:r>
            <a:r>
              <a:rPr lang="el-GR" sz="2000" u="sng" dirty="0" smtClean="0">
                <a:effectLst>
                  <a:outerShdw blurRad="38100" dist="38100" dir="2700000" algn="tl">
                    <a:srgbClr val="000000">
                      <a:alpha val="43137"/>
                    </a:srgbClr>
                  </a:outerShdw>
                </a:effectLst>
              </a:rPr>
              <a:t>στεάτωση</a:t>
            </a:r>
            <a:r>
              <a:rPr lang="el-GR" sz="2000" dirty="0" smtClean="0"/>
              <a:t>, τη </a:t>
            </a:r>
            <a:r>
              <a:rPr lang="el-GR" sz="2000" u="sng" dirty="0" err="1" smtClean="0">
                <a:effectLst>
                  <a:outerShdw blurRad="38100" dist="38100" dir="2700000" algn="tl">
                    <a:srgbClr val="000000">
                      <a:alpha val="43137"/>
                    </a:srgbClr>
                  </a:outerShdw>
                </a:effectLst>
              </a:rPr>
              <a:t>λοβιακή</a:t>
            </a:r>
            <a:r>
              <a:rPr lang="el-GR" sz="2000" dirty="0" smtClean="0">
                <a:effectLst>
                  <a:outerShdw blurRad="38100" dist="38100" dir="2700000" algn="tl">
                    <a:srgbClr val="000000">
                      <a:alpha val="43137"/>
                    </a:srgbClr>
                  </a:outerShdw>
                </a:effectLst>
              </a:rPr>
              <a:t> </a:t>
            </a:r>
            <a:r>
              <a:rPr lang="el-GR" sz="2000" u="sng" dirty="0" smtClean="0">
                <a:effectLst>
                  <a:outerShdw blurRad="38100" dist="38100" dir="2700000" algn="tl">
                    <a:srgbClr val="000000">
                      <a:alpha val="43137"/>
                    </a:srgbClr>
                  </a:outerShdw>
                </a:effectLst>
              </a:rPr>
              <a:t>φλεγμονή</a:t>
            </a:r>
            <a:r>
              <a:rPr lang="el-GR" sz="2000" dirty="0" smtClean="0">
                <a:effectLst>
                  <a:outerShdw blurRad="38100" dist="38100" dir="2700000" algn="tl">
                    <a:srgbClr val="000000">
                      <a:alpha val="43137"/>
                    </a:srgbClr>
                  </a:outerShdw>
                </a:effectLst>
              </a:rPr>
              <a:t> </a:t>
            </a:r>
            <a:r>
              <a:rPr lang="el-GR" sz="2000" dirty="0" smtClean="0"/>
              <a:t>(μονοπύρηνα και πολυμορφοπύρηνα, </a:t>
            </a:r>
            <a:r>
              <a:rPr lang="el-GR" sz="2000" dirty="0" err="1" smtClean="0"/>
              <a:t>δεξ</a:t>
            </a:r>
            <a:r>
              <a:rPr lang="el-GR" sz="2000" dirty="0" smtClean="0"/>
              <a:t>. </a:t>
            </a:r>
            <a:r>
              <a:rPr lang="el-GR" sz="2000" dirty="0" err="1" smtClean="0"/>
              <a:t>εικ</a:t>
            </a:r>
            <a:r>
              <a:rPr lang="el-GR" sz="2000" dirty="0" smtClean="0"/>
              <a:t>.)  και τη </a:t>
            </a:r>
            <a:r>
              <a:rPr lang="el-GR" sz="2000" u="sng" dirty="0" err="1" smtClean="0">
                <a:effectLst>
                  <a:outerShdw blurRad="38100" dist="38100" dir="2700000" algn="tl">
                    <a:srgbClr val="000000">
                      <a:alpha val="43137"/>
                    </a:srgbClr>
                  </a:outerShdw>
                </a:effectLst>
              </a:rPr>
              <a:t>μπαλονοειδή</a:t>
            </a:r>
            <a:r>
              <a:rPr lang="el-GR" sz="2000" u="sng" dirty="0" smtClean="0">
                <a:effectLst>
                  <a:outerShdw blurRad="38100" dist="38100" dir="2700000" algn="tl">
                    <a:srgbClr val="000000">
                      <a:alpha val="43137"/>
                    </a:srgbClr>
                  </a:outerShdw>
                </a:effectLst>
              </a:rPr>
              <a:t> εκφύλιση των </a:t>
            </a:r>
            <a:r>
              <a:rPr lang="el-GR" sz="2000" u="sng" dirty="0" err="1" smtClean="0">
                <a:effectLst>
                  <a:outerShdw blurRad="38100" dist="38100" dir="2700000" algn="tl">
                    <a:srgbClr val="000000">
                      <a:alpha val="43137"/>
                    </a:srgbClr>
                  </a:outerShdw>
                </a:effectLst>
              </a:rPr>
              <a:t>ηπατοκυττάρων</a:t>
            </a:r>
            <a:r>
              <a:rPr lang="el-GR" sz="2000" dirty="0" smtClean="0"/>
              <a:t>. Οι ασθενείς διατρέχουν </a:t>
            </a:r>
            <a:r>
              <a:rPr lang="el-GR" sz="2000" i="1" dirty="0" smtClean="0"/>
              <a:t>κίνδυνο</a:t>
            </a:r>
            <a:r>
              <a:rPr lang="el-GR" sz="2000" dirty="0" smtClean="0"/>
              <a:t> για </a:t>
            </a:r>
            <a:r>
              <a:rPr lang="el-GR" sz="2000" dirty="0" err="1" smtClean="0"/>
              <a:t>ίνωση</a:t>
            </a:r>
            <a:r>
              <a:rPr lang="el-GR" sz="2000" dirty="0" smtClean="0"/>
              <a:t>, κίρρωση και </a:t>
            </a:r>
            <a:r>
              <a:rPr lang="el-GR" sz="2000" dirty="0" err="1" smtClean="0"/>
              <a:t>ηπατοκυτταρικό</a:t>
            </a:r>
            <a:r>
              <a:rPr lang="el-GR" sz="2000" dirty="0" smtClean="0"/>
              <a:t> καρκίνωμα. </a:t>
            </a:r>
            <a:endParaRPr lang="el-GR" sz="2000" dirty="0"/>
          </a:p>
        </p:txBody>
      </p:sp>
      <p:pic>
        <p:nvPicPr>
          <p:cNvPr id="1026" name="Picture 2"/>
          <p:cNvPicPr>
            <a:picLocks noChangeAspect="1" noChangeArrowheads="1"/>
          </p:cNvPicPr>
          <p:nvPr/>
        </p:nvPicPr>
        <p:blipFill>
          <a:blip r:embed="rId2" cstate="print"/>
          <a:srcRect/>
          <a:stretch>
            <a:fillRect/>
          </a:stretch>
        </p:blipFill>
        <p:spPr bwMode="auto">
          <a:xfrm>
            <a:off x="179512" y="3068960"/>
            <a:ext cx="4806276" cy="36004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076057" y="3068960"/>
            <a:ext cx="3816424" cy="357001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2966</TotalTime>
  <Words>1673</Words>
  <Application>Microsoft Office PowerPoint</Application>
  <PresentationFormat>Προβολή στην οθόνη (4:3)</PresentationFormat>
  <Paragraphs>217</Paragraphs>
  <Slides>33</Slides>
  <Notes>22</Notes>
  <HiddenSlides>0</HiddenSlides>
  <MMClips>0</MMClips>
  <ScaleCrop>false</ScaleCrop>
  <HeadingPairs>
    <vt:vector size="4" baseType="variant">
      <vt:variant>
        <vt:lpstr>Θέμα</vt:lpstr>
      </vt:variant>
      <vt:variant>
        <vt:i4>2</vt:i4>
      </vt:variant>
      <vt:variant>
        <vt:lpstr>Τίτλοι διαφανειών</vt:lpstr>
      </vt:variant>
      <vt:variant>
        <vt:i4>33</vt:i4>
      </vt:variant>
    </vt:vector>
  </HeadingPairs>
  <TitlesOfParts>
    <vt:vector size="35" baseType="lpstr">
      <vt:lpstr>Θέμα του Office</vt:lpstr>
      <vt:lpstr>1_Θέμα του Office</vt:lpstr>
      <vt:lpstr>Κλινικο-παθολογοανατομική συζήτηση  περιστατικών μη νεοπλασματικών νόσων ήπατος/χοληφόρων/παγκρέατος</vt:lpstr>
      <vt:lpstr>Δομή και σκοπός</vt:lpstr>
      <vt:lpstr>Βασικές γνώσεις</vt:lpstr>
      <vt:lpstr>Βασικές γνώσεις</vt:lpstr>
      <vt:lpstr>Περιστατικό 1</vt:lpstr>
      <vt:lpstr>Αξονική τομογραφία κοιλίας</vt:lpstr>
      <vt:lpstr>Διαφάνεια 7</vt:lpstr>
      <vt:lpstr>Διαφάνεια 8</vt:lpstr>
      <vt:lpstr>Η μεγαλοφυσαλιδώδης ηπατοστεάτωση που εμπλέκει κυρίως τη ζώνη 3 (αρ. εικ.) ,  δυνητικά συνοδεύεται από ινοφλεγμονώδεις μεταβολές  σε ασθενείς με μεταβολικό σύνδρομο. Η παρουσία ταυτόχρονης ηπατικής νόσου δεν αποτελεί λόγο για τον αποκλεισμό της σχετιζόμενης με μεταβολική δυσλειτουργία, λιπώδους νόσου του ήπατος . Η στεατοηπατίτιδα δεν είναι η μόνη προοδευτική μορφή NAFLD.  Ο ιστολογικός βαθμός της NALFD αξιολογείται χρησιμοποιώντας ένα σύστημα βαθμολόγησης που περιλαμβάνει τη στεάτωση, τη λοβιακή φλεγμονή (μονοπύρηνα και πολυμορφοπύρηνα, δεξ. εικ.)  και τη μπαλονοειδή εκφύλιση των ηπατοκυττάρων. Οι ασθενείς διατρέχουν κίνδυνο για ίνωση, κίρρωση και ηπατοκυτταρικό καρκίνωμα. </vt:lpstr>
      <vt:lpstr>Φαίνονται πολλά ηπατοκύτταρα σαν μπαλόνια (στρογγυλά διογκωμένα, με διαυγές κυτταρόπλασμα)  και σωμάτια Mallory-Denk (ηωσινόφιλα ενδοκυτταρικά εγκλείσματα, βέλη).  Ο αστερίσκος  δείχνει  ένα αποπτωτικό σωμάτιο.</vt:lpstr>
      <vt:lpstr>Περιστατικό 2</vt:lpstr>
      <vt:lpstr>Διαφάνεια 12</vt:lpstr>
      <vt:lpstr>Διαφάνεια 13</vt:lpstr>
      <vt:lpstr>Διαφάνεια 14</vt:lpstr>
      <vt:lpstr>Υπομαζική νέκρωση στο πλαίσιο οξείας ηπατίτιδας Β (αρ.). Επί μετάπτωσης σε χρονιότητα,  φλεγμονή σε πυλαίο διάστημα με ελάχιστη προσβολή της ζώνης 1 (δεξ. πάνω),  έντονη φλεγμονή σε πυλαίο διάστημα με περιπυλαία ηπατίτιδα (διαβρωποιός νέκρωση, δεξ. κάτω).</vt:lpstr>
      <vt:lpstr>Περιστατικό 3</vt:lpstr>
      <vt:lpstr>Διαφάνεια 17</vt:lpstr>
      <vt:lpstr>Διαφάνεια 18</vt:lpstr>
      <vt:lpstr>Διαφάνεια 19</vt:lpstr>
      <vt:lpstr>Χρόνια χολοκυστίτιδα με χολόλιθο. Ταυτόχρονη παρόξυνση με εμπύημα. Πάχυνση του τοιχώματος της χοληδόχου κύστης &gt; 4 χιλ.λόγω χρονιότητας της φλεγμονής. Περιχολοκυστικό υγρό μπορεί να παρατηρηθεί στην υπερηχογραφική απεικόνιση σε περίπτωση οξείας χολοκυστίτιδας, οπότε χρειάζεται χειρουργική παρέμβαση για εξαίρεση της φλεγμαίνουσας χοληδόχου κύστης.</vt:lpstr>
      <vt:lpstr>Oξεία διαβρωτική χολοκυστίτιδα (αρ.) Χρόνια χολοκυστίτιδα (δεξ.)</vt:lpstr>
      <vt:lpstr>Περιστατικό 4</vt:lpstr>
      <vt:lpstr>Αξονική τομογραφία κοιλίας</vt:lpstr>
      <vt:lpstr>Διαφάνεια 24</vt:lpstr>
      <vt:lpstr>Η στεάτωση, η στεατοηπατίτιδα ή η περιφλεβική και περικυτταρική ίνωση  είναι τυπικά ιστολογικά χαρακτηριστικά της  ηπατικής βλάβης λόγω κατάχρησης αλκοόλ. ΜΙΚΡΟΟΖΩΔΗΣ ΚΙΡΡΩΣΗ </vt:lpstr>
      <vt:lpstr>Διαφάνεια 26</vt:lpstr>
      <vt:lpstr>Περιστατικό 5</vt:lpstr>
      <vt:lpstr>Διαφάνεια 28</vt:lpstr>
      <vt:lpstr>Διαφάνεια 29</vt:lpstr>
      <vt:lpstr>Διαφάνεια 30</vt:lpstr>
      <vt:lpstr>Πρόκειται για λιπoνέκρωση του παγκρέατος στο πλαίσιο οξείας παγκρεατίτιδας. Ο κυτταρικός τραυματισμός των παγκρεατικών κυψελών οδηγεί στην απελευθέρωση ισχυρών ενζύμων που βλάπτουν το λίπος με επακόλουθη σαπωνοποίηση, οπότε εμφανίζονται μακροσκοπικά  μαλακές, δίκην κιμωλίας , λευκές περιοχές που φαίνονται εδώ στην επιφάνεια διατομής. Μικροσκοπικά, παρατηρήστε στη δεξιά  εικ. τη λιπονέκρωση, παρακείμενα στο πάγκρεας. Υπάρχουν κάποια εναπομείναντα λιποκύτταρα στο  μεσαίο τμήμα της δεξιάς εικόνας που δεν είναι νεκρωτικά. Τα νεκρωτικά λιποκύτταρα, προς τα κάτω, έχουν ασαφή κυτταρικά περιγράμματα, έχουν απωλέσει τους περιφερειακούς πυρήνες τους και το κυτταρόπλασμά τους έχει γίνει μια ροζ άμορφη μάζα  νεκρωτικού υλικού. </vt:lpstr>
      <vt:lpstr>Περαιτέρω μελέτη για τις εξετάσεις</vt:lpstr>
      <vt:lpstr>Διαφάνεια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231</cp:revision>
  <dcterms:created xsi:type="dcterms:W3CDTF">2021-08-02T10:33:48Z</dcterms:created>
  <dcterms:modified xsi:type="dcterms:W3CDTF">2023-11-19T07:51:58Z</dcterms:modified>
</cp:coreProperties>
</file>