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4" r:id="rId9"/>
    <p:sldId id="297" r:id="rId10"/>
    <p:sldId id="299" r:id="rId11"/>
    <p:sldId id="301" r:id="rId12"/>
    <p:sldId id="302" r:id="rId13"/>
    <p:sldId id="263" r:id="rId14"/>
    <p:sldId id="264" r:id="rId15"/>
    <p:sldId id="265" r:id="rId16"/>
    <p:sldId id="266" r:id="rId17"/>
    <p:sldId id="267" r:id="rId18"/>
    <p:sldId id="308" r:id="rId19"/>
    <p:sldId id="340" r:id="rId20"/>
    <p:sldId id="281" r:id="rId21"/>
    <p:sldId id="282" r:id="rId22"/>
    <p:sldId id="269" r:id="rId23"/>
    <p:sldId id="270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72" r:id="rId32"/>
    <p:sldId id="310" r:id="rId33"/>
    <p:sldId id="312" r:id="rId34"/>
    <p:sldId id="313" r:id="rId35"/>
    <p:sldId id="315" r:id="rId36"/>
    <p:sldId id="273" r:id="rId37"/>
    <p:sldId id="290" r:id="rId38"/>
    <p:sldId id="320" r:id="rId39"/>
    <p:sldId id="322" r:id="rId40"/>
    <p:sldId id="323" r:id="rId41"/>
    <p:sldId id="291" r:id="rId42"/>
    <p:sldId id="292" r:id="rId43"/>
    <p:sldId id="293" r:id="rId44"/>
    <p:sldId id="324" r:id="rId45"/>
    <p:sldId id="325" r:id="rId46"/>
    <p:sldId id="327" r:id="rId47"/>
    <p:sldId id="328" r:id="rId48"/>
    <p:sldId id="330" r:id="rId49"/>
    <p:sldId id="276" r:id="rId50"/>
    <p:sldId id="277" r:id="rId51"/>
    <p:sldId id="278" r:id="rId52"/>
    <p:sldId id="279" r:id="rId53"/>
    <p:sldId id="280" r:id="rId54"/>
    <p:sldId id="333" r:id="rId55"/>
    <p:sldId id="334" r:id="rId56"/>
    <p:sldId id="336" r:id="rId57"/>
    <p:sldId id="337" r:id="rId58"/>
    <p:sldId id="338" r:id="rId59"/>
    <p:sldId id="339" r:id="rId6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B752A-9974-4D44-8BC1-5D9565AE3C30}" type="datetimeFigureOut">
              <a:rPr lang="el-GR" smtClean="0"/>
              <a:pPr/>
              <a:t>3/5/2022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62094-3A82-48AB-973D-FDC4FA3BC9C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E0438-474B-4FBE-AF1E-4A899C9E9FE0}" type="datetimeFigureOut">
              <a:rPr lang="el-GR" smtClean="0"/>
              <a:pPr/>
              <a:t>3/5/2022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EFA4B-9026-4DDD-BA49-8570F81F04E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20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14234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7A5AA7-D1D9-4CF6-8F83-6AB61F2146AC}" type="slidenum">
              <a:rPr lang="el-GR" altLang="el-GR" smtClean="0"/>
              <a:pPr/>
              <a:t>37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25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4D2EB2-19AD-46A8-BC75-4E3DEC239BC8}" type="slidenum">
              <a:rPr lang="el-GR" smtClean="0"/>
              <a:pPr/>
              <a:t>41</a:t>
            </a:fld>
            <a:endParaRPr 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770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AE5C7D-6294-481F-AD9A-0DB6AD9A70A9}" type="slidenum">
              <a:rPr lang="el-GR" smtClean="0"/>
              <a:pPr/>
              <a:t>42</a:t>
            </a:fld>
            <a:endParaRPr 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872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D5D9C6-0009-49A9-9C88-7646F4FCC355}" type="slidenum">
              <a:rPr lang="el-GR" smtClean="0"/>
              <a:pPr/>
              <a:t>43</a:t>
            </a:fld>
            <a:endParaRPr 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81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094E30-63DF-4CE3-963F-39AC4DE1956B}" type="slidenum">
              <a:rPr lang="el-GR" smtClean="0"/>
              <a:pPr/>
              <a:t>49</a:t>
            </a:fld>
            <a:endParaRPr 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920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F1AAA1-95CC-4F01-B795-5EBF66338523}" type="slidenum">
              <a:rPr lang="el-GR" smtClean="0"/>
              <a:pPr/>
              <a:t>50</a:t>
            </a:fld>
            <a:endParaRPr lang="el-G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125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CAD54D-AF29-406F-A1B1-A53F7CC26510}" type="slidenum">
              <a:rPr lang="el-GR" smtClean="0"/>
              <a:pPr/>
              <a:t>51</a:t>
            </a:fld>
            <a:endParaRPr lang="el-G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330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2ED113-03E8-4577-8C40-68619BA5F653}" type="slidenum">
              <a:rPr lang="el-GR" smtClean="0"/>
              <a:pPr/>
              <a:t>52</a:t>
            </a:fld>
            <a:endParaRPr lang="el-G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432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79CE7B-2C93-4195-BBAF-1B60C159F189}" type="slidenum">
              <a:rPr lang="el-GR" smtClean="0"/>
              <a:pPr/>
              <a:t>53</a:t>
            </a:fld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21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105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87E3F-7135-45D5-B31F-F3B25C23CE01}" type="slidenum">
              <a:rPr lang="el-GR" smtClean="0"/>
              <a:pPr/>
              <a:t>24</a:t>
            </a:fld>
            <a:endParaRPr 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1162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E0C920-C0DE-459A-A91A-623F055CEA7D}" type="slidenum">
              <a:rPr lang="el-GR" smtClean="0"/>
              <a:pPr/>
              <a:t>25</a:t>
            </a:fld>
            <a:endParaRPr 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126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F26FF-E6CD-4F06-88F5-DC60F8F15EF8}" type="slidenum">
              <a:rPr lang="el-GR" smtClean="0"/>
              <a:pPr/>
              <a:t>26</a:t>
            </a:fld>
            <a:endParaRPr 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136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003F62-4B2A-457E-90D0-A7954211C720}" type="slidenum">
              <a:rPr lang="el-GR" smtClean="0"/>
              <a:pPr/>
              <a:t>27</a:t>
            </a:fld>
            <a:endParaRPr 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F74086-09B0-40B3-8C38-C756DFECA466}" type="slidenum">
              <a:rPr lang="el-GR" altLang="el-GR" smtClean="0"/>
              <a:pPr/>
              <a:t>28</a:t>
            </a:fld>
            <a:endParaRPr lang="el-GR" altLang="el-GR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6CE94C-BC1A-4B99-90C3-A1ECAC5201F2}" type="slidenum">
              <a:rPr lang="el-GR" altLang="el-GR" smtClean="0"/>
              <a:pPr/>
              <a:t>29</a:t>
            </a:fld>
            <a:endParaRPr lang="el-GR" altLang="el-GR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CE9ED-8843-4A31-9ED4-E401A6F30CAF}" type="slidenum">
              <a:rPr lang="el-GR" altLang="el-GR" smtClean="0"/>
              <a:pPr/>
              <a:t>30</a:t>
            </a:fld>
            <a:endParaRPr lang="el-GR" altLang="el-GR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;p2"/>
          <p:cNvGrpSpPr/>
          <p:nvPr/>
        </p:nvGrpSpPr>
        <p:grpSpPr>
          <a:xfrm>
            <a:off x="-981075" y="-104133"/>
            <a:ext cx="11516344" cy="6962069"/>
            <a:chOff x="-981075" y="-78100"/>
            <a:chExt cx="11516344" cy="5221552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702900" y="4333433"/>
            <a:ext cx="49551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l-GR" smtClean="0"/>
              <a:t>Kλικ για επεξεργασία του τίτλου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 - Color background">
    <p:bg>
      <p:bgPr>
        <a:solidFill>
          <a:schemeClr val="accen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Google Shape;174;p11"/>
          <p:cNvGrpSpPr/>
          <p:nvPr/>
        </p:nvGrpSpPr>
        <p:grpSpPr>
          <a:xfrm>
            <a:off x="-981075" y="-104133"/>
            <a:ext cx="11516344" cy="6962069"/>
            <a:chOff x="-981075" y="-78100"/>
            <a:chExt cx="11516344" cy="5221552"/>
          </a:xfrm>
        </p:grpSpPr>
        <p:sp>
          <p:nvSpPr>
            <p:cNvPr id="175" name="Google Shape;175;p11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F7F2E0-A465-47CC-A541-FEE840F42031}" type="datetimeFigureOut">
              <a:rPr lang="el-GR" smtClean="0"/>
              <a:pPr/>
              <a:t>3/5/2022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42CEA3-3058-4D43-AE35-B3DA76CB4003}" type="datetimeFigureOut">
              <a:rPr lang="el-GR" smtClean="0"/>
              <a:pPr/>
              <a:t>3/5/2022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AC4C6-A0EA-439A-9BBD-71F5787A7B6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1DC37-DB08-49E7-80F0-4056C06CA05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;p3"/>
          <p:cNvGrpSpPr/>
          <p:nvPr/>
        </p:nvGrpSpPr>
        <p:grpSpPr>
          <a:xfrm>
            <a:off x="-981075" y="-104133"/>
            <a:ext cx="11516344" cy="6962069"/>
            <a:chOff x="-981075" y="-78100"/>
            <a:chExt cx="11516344" cy="5221552"/>
          </a:xfrm>
        </p:grpSpPr>
        <p:sp>
          <p:nvSpPr>
            <p:cNvPr id="33" name="Google Shape;33;p3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2305150" y="3845837"/>
            <a:ext cx="5811000" cy="63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l-GR" smtClean="0"/>
              <a:t>Kλικ για επεξεργασία του τίτλου</a:t>
            </a:r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305150" y="4513915"/>
            <a:ext cx="5811000" cy="54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3pPr>
            <a:lvl4pPr lvl="3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800"/>
              </a:spcBef>
              <a:spcAft>
                <a:spcPts val="800"/>
              </a:spcAft>
              <a:buSzPts val="3000"/>
              <a:buNone/>
              <a:defRPr sz="30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2500800" y="380634"/>
            <a:ext cx="4142388" cy="6096729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4F0089">
              <a:alpha val="1508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239143" y="139864"/>
            <a:ext cx="665704" cy="97985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2753950" y="1119700"/>
            <a:ext cx="3636000" cy="484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⬢"/>
              <a:defRPr i="1">
                <a:solidFill>
                  <a:schemeClr val="lt1"/>
                </a:solidFill>
              </a:defRPr>
            </a:lvl1pPr>
            <a:lvl2pPr marL="914400" lvl="1" indent="-3302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⬡"/>
              <a:defRPr i="1">
                <a:solidFill>
                  <a:schemeClr val="lt1"/>
                </a:solidFill>
              </a:defRPr>
            </a:lvl2pPr>
            <a:lvl3pPr marL="1371600" lvl="2" indent="-3302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⬡"/>
              <a:defRPr i="1">
                <a:solidFill>
                  <a:schemeClr val="lt1"/>
                </a:solidFill>
              </a:defRPr>
            </a:lvl3pPr>
            <a:lvl4pPr marL="1828800" lvl="3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i="1">
                <a:solidFill>
                  <a:schemeClr val="lt1"/>
                </a:solidFill>
              </a:defRPr>
            </a:lvl4pPr>
            <a:lvl5pPr marL="2286000" lvl="4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i="1">
                <a:solidFill>
                  <a:schemeClr val="lt1"/>
                </a:solidFill>
              </a:defRPr>
            </a:lvl5pPr>
            <a:lvl6pPr marL="2743200" lvl="5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i="1">
                <a:solidFill>
                  <a:schemeClr val="lt1"/>
                </a:solidFill>
              </a:defRPr>
            </a:lvl6pPr>
            <a:lvl7pPr marL="3200400" lvl="6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i="1">
                <a:solidFill>
                  <a:schemeClr val="lt1"/>
                </a:solidFill>
              </a:defRPr>
            </a:lvl7pPr>
            <a:lvl8pPr marL="3657600" lvl="7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i="1">
                <a:solidFill>
                  <a:schemeClr val="lt1"/>
                </a:solidFill>
              </a:defRPr>
            </a:lvl8pPr>
            <a:lvl9pPr marL="4114800" lvl="8" indent="-3810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400"/>
              <a:buChar char="■"/>
              <a:defRPr i="1">
                <a:solidFill>
                  <a:schemeClr val="lt1"/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8" name="Google Shape;58;p4"/>
          <p:cNvSpPr txBox="1"/>
          <p:nvPr/>
        </p:nvSpPr>
        <p:spPr>
          <a:xfrm>
            <a:off x="3593400" y="51225"/>
            <a:ext cx="19572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“</a:t>
            </a:r>
            <a:endParaRPr sz="9600">
              <a:solidFill>
                <a:schemeClr val="accen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59" name="Google Shape;59;p4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0" name="Google Shape;60;p4"/>
          <p:cNvSpPr/>
          <p:nvPr/>
        </p:nvSpPr>
        <p:spPr>
          <a:xfrm rot="10800000">
            <a:off x="6914577" y="-4"/>
            <a:ext cx="2002536" cy="979837"/>
          </a:xfrm>
          <a:custGeom>
            <a:avLst/>
            <a:gdLst/>
            <a:ahLst/>
            <a:cxnLst/>
            <a:rect l="l" t="t" r="r" b="b"/>
            <a:pathLst>
              <a:path w="21600" h="21175" extrusionOk="0">
                <a:moveTo>
                  <a:pt x="21600" y="21175"/>
                </a:moveTo>
                <a:lnTo>
                  <a:pt x="21600" y="20652"/>
                </a:lnTo>
                <a:cubicBezTo>
                  <a:pt x="21600" y="17251"/>
                  <a:pt x="20920" y="14109"/>
                  <a:pt x="19815" y="12409"/>
                </a:cubicBezTo>
                <a:lnTo>
                  <a:pt x="12585" y="1274"/>
                </a:lnTo>
                <a:cubicBezTo>
                  <a:pt x="11480" y="-425"/>
                  <a:pt x="10120" y="-425"/>
                  <a:pt x="9015" y="1274"/>
                </a:cubicBezTo>
                <a:lnTo>
                  <a:pt x="1785" y="12409"/>
                </a:lnTo>
                <a:cubicBezTo>
                  <a:pt x="680" y="14108"/>
                  <a:pt x="0" y="17251"/>
                  <a:pt x="0" y="20652"/>
                </a:cubicBezTo>
                <a:lnTo>
                  <a:pt x="0" y="2117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1" name="Google Shape;61;p4"/>
          <p:cNvSpPr/>
          <p:nvPr/>
        </p:nvSpPr>
        <p:spPr>
          <a:xfrm rot="10800000">
            <a:off x="2189989" y="-4"/>
            <a:ext cx="2002536" cy="979837"/>
          </a:xfrm>
          <a:custGeom>
            <a:avLst/>
            <a:gdLst/>
            <a:ahLst/>
            <a:cxnLst/>
            <a:rect l="l" t="t" r="r" b="b"/>
            <a:pathLst>
              <a:path w="21600" h="21175" extrusionOk="0">
                <a:moveTo>
                  <a:pt x="21600" y="21175"/>
                </a:moveTo>
                <a:lnTo>
                  <a:pt x="21600" y="20652"/>
                </a:lnTo>
                <a:cubicBezTo>
                  <a:pt x="21600" y="17251"/>
                  <a:pt x="20920" y="14109"/>
                  <a:pt x="19815" y="12409"/>
                </a:cubicBezTo>
                <a:lnTo>
                  <a:pt x="12585" y="1274"/>
                </a:lnTo>
                <a:cubicBezTo>
                  <a:pt x="11480" y="-425"/>
                  <a:pt x="10120" y="-425"/>
                  <a:pt x="9015" y="1274"/>
                </a:cubicBezTo>
                <a:lnTo>
                  <a:pt x="1785" y="12409"/>
                </a:lnTo>
                <a:cubicBezTo>
                  <a:pt x="680" y="14108"/>
                  <a:pt x="0" y="17251"/>
                  <a:pt x="0" y="20652"/>
                </a:cubicBezTo>
                <a:lnTo>
                  <a:pt x="0" y="2117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1609650" y="5385637"/>
            <a:ext cx="2001186" cy="1472299"/>
          </a:xfrm>
          <a:custGeom>
            <a:avLst/>
            <a:gdLst/>
            <a:ahLst/>
            <a:cxnLst/>
            <a:rect l="l" t="t" r="r" b="b"/>
            <a:pathLst>
              <a:path w="21600" h="21315" extrusionOk="0">
                <a:moveTo>
                  <a:pt x="21600" y="21315"/>
                </a:moveTo>
                <a:lnTo>
                  <a:pt x="21600" y="13849"/>
                </a:lnTo>
                <a:cubicBezTo>
                  <a:pt x="21600" y="11569"/>
                  <a:pt x="20920" y="9461"/>
                  <a:pt x="19816" y="8321"/>
                </a:cubicBezTo>
                <a:lnTo>
                  <a:pt x="12585" y="855"/>
                </a:lnTo>
                <a:cubicBezTo>
                  <a:pt x="11480" y="-285"/>
                  <a:pt x="10120" y="-285"/>
                  <a:pt x="9015" y="855"/>
                </a:cubicBezTo>
                <a:lnTo>
                  <a:pt x="1785" y="8321"/>
                </a:lnTo>
                <a:cubicBezTo>
                  <a:pt x="680" y="9461"/>
                  <a:pt x="0" y="11569"/>
                  <a:pt x="0" y="13849"/>
                </a:cubicBezTo>
                <a:lnTo>
                  <a:pt x="0" y="2131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7591188" y="5385637"/>
            <a:ext cx="2001186" cy="1472299"/>
          </a:xfrm>
          <a:custGeom>
            <a:avLst/>
            <a:gdLst/>
            <a:ahLst/>
            <a:cxnLst/>
            <a:rect l="l" t="t" r="r" b="b"/>
            <a:pathLst>
              <a:path w="21600" h="21315" extrusionOk="0">
                <a:moveTo>
                  <a:pt x="21600" y="21315"/>
                </a:moveTo>
                <a:lnTo>
                  <a:pt x="21600" y="13849"/>
                </a:lnTo>
                <a:cubicBezTo>
                  <a:pt x="21600" y="11569"/>
                  <a:pt x="20920" y="9461"/>
                  <a:pt x="19816" y="8321"/>
                </a:cubicBezTo>
                <a:lnTo>
                  <a:pt x="12585" y="855"/>
                </a:lnTo>
                <a:cubicBezTo>
                  <a:pt x="11480" y="-285"/>
                  <a:pt x="10120" y="-285"/>
                  <a:pt x="9015" y="855"/>
                </a:cubicBezTo>
                <a:lnTo>
                  <a:pt x="1785" y="8321"/>
                </a:lnTo>
                <a:cubicBezTo>
                  <a:pt x="680" y="9461"/>
                  <a:pt x="0" y="11569"/>
                  <a:pt x="0" y="13849"/>
                </a:cubicBezTo>
                <a:lnTo>
                  <a:pt x="0" y="2131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875252" y="4144996"/>
            <a:ext cx="1238537" cy="182300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5" name="Google Shape;65;p4"/>
          <p:cNvSpPr/>
          <p:nvPr/>
        </p:nvSpPr>
        <p:spPr>
          <a:xfrm>
            <a:off x="6750100" y="3420920"/>
            <a:ext cx="1670713" cy="2458899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6" name="Google Shape;66;p4"/>
          <p:cNvSpPr/>
          <p:nvPr/>
        </p:nvSpPr>
        <p:spPr>
          <a:xfrm>
            <a:off x="8078503" y="2195064"/>
            <a:ext cx="1238537" cy="1822929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-276225" y="496117"/>
            <a:ext cx="2001163" cy="2945307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8" name="Google Shape;68;p4"/>
          <p:cNvSpPr/>
          <p:nvPr/>
        </p:nvSpPr>
        <p:spPr>
          <a:xfrm>
            <a:off x="6750101" y="1325242"/>
            <a:ext cx="874503" cy="128707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9" name="Google Shape;69;p4"/>
          <p:cNvSpPr/>
          <p:nvPr/>
        </p:nvSpPr>
        <p:spPr>
          <a:xfrm>
            <a:off x="-211075" y="5385642"/>
            <a:ext cx="874503" cy="128707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/>
          <p:nvPr/>
        </p:nvSpPr>
        <p:spPr>
          <a:xfrm>
            <a:off x="-45517" y="919669"/>
            <a:ext cx="624020" cy="918392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72;p5"/>
          <p:cNvGrpSpPr/>
          <p:nvPr/>
        </p:nvGrpSpPr>
        <p:grpSpPr>
          <a:xfrm>
            <a:off x="6320991" y="-9"/>
            <a:ext cx="3630818" cy="6857997"/>
            <a:chOff x="6320991" y="-7"/>
            <a:chExt cx="3630818" cy="5143498"/>
          </a:xfrm>
        </p:grpSpPr>
        <p:sp>
          <p:nvSpPr>
            <p:cNvPr id="73" name="Google Shape;73;p5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0105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 smtClean="0"/>
              <a:t>Kλικ για επεξεργασία του τίτλου</a:t>
            </a:r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1"/>
          </p:nvPr>
        </p:nvSpPr>
        <p:spPr>
          <a:xfrm>
            <a:off x="779100" y="2004733"/>
            <a:ext cx="6010500" cy="38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86" name="Google Shape;86;p5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/>
          <p:nvPr/>
        </p:nvSpPr>
        <p:spPr>
          <a:xfrm>
            <a:off x="-45517" y="919669"/>
            <a:ext cx="624020" cy="918392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89;p6"/>
          <p:cNvGrpSpPr/>
          <p:nvPr/>
        </p:nvGrpSpPr>
        <p:grpSpPr>
          <a:xfrm>
            <a:off x="6320991" y="-9"/>
            <a:ext cx="3630818" cy="6857997"/>
            <a:chOff x="6320991" y="-7"/>
            <a:chExt cx="3630818" cy="5143498"/>
          </a:xfrm>
        </p:grpSpPr>
        <p:sp>
          <p:nvSpPr>
            <p:cNvPr id="90" name="Google Shape;90;p6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3" name="Google Shape;93;p6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0105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 smtClean="0"/>
              <a:t>Kλικ για επεξεργασία του τίτλου</a:t>
            </a:r>
            <a:endParaRPr/>
          </a:p>
        </p:txBody>
      </p:sp>
      <p:sp>
        <p:nvSpPr>
          <p:cNvPr id="102" name="Google Shape;102;p6"/>
          <p:cNvSpPr txBox="1">
            <a:spLocks noGrp="1"/>
          </p:cNvSpPr>
          <p:nvPr>
            <p:ph type="body" idx="1"/>
          </p:nvPr>
        </p:nvSpPr>
        <p:spPr>
          <a:xfrm>
            <a:off x="779075" y="2004733"/>
            <a:ext cx="28083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03" name="Google Shape;103;p6"/>
          <p:cNvSpPr txBox="1">
            <a:spLocks noGrp="1"/>
          </p:cNvSpPr>
          <p:nvPr>
            <p:ph type="body" idx="2"/>
          </p:nvPr>
        </p:nvSpPr>
        <p:spPr>
          <a:xfrm>
            <a:off x="3981304" y="2004733"/>
            <a:ext cx="28083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/>
          <p:nvPr/>
        </p:nvSpPr>
        <p:spPr>
          <a:xfrm>
            <a:off x="-45517" y="919669"/>
            <a:ext cx="624020" cy="918392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107;p7"/>
          <p:cNvGrpSpPr/>
          <p:nvPr/>
        </p:nvGrpSpPr>
        <p:grpSpPr>
          <a:xfrm>
            <a:off x="6320991" y="-9"/>
            <a:ext cx="3630818" cy="6857997"/>
            <a:chOff x="6320991" y="-7"/>
            <a:chExt cx="3630818" cy="5143498"/>
          </a:xfrm>
        </p:grpSpPr>
        <p:sp>
          <p:nvSpPr>
            <p:cNvPr id="108" name="Google Shape;108;p7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6" name="Google Shape;116;p7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6771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 smtClean="0"/>
              <a:t>Kλικ για επεξεργασία του τίτλου</a:t>
            </a:r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779100" y="2004733"/>
            <a:ext cx="20799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077669" y="2004733"/>
            <a:ext cx="20799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376238" y="2004733"/>
            <a:ext cx="20799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/>
          <p:nvPr/>
        </p:nvSpPr>
        <p:spPr>
          <a:xfrm>
            <a:off x="-45517" y="919669"/>
            <a:ext cx="624020" cy="918392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126;p8"/>
          <p:cNvGrpSpPr/>
          <p:nvPr/>
        </p:nvGrpSpPr>
        <p:grpSpPr>
          <a:xfrm>
            <a:off x="6320991" y="-9"/>
            <a:ext cx="3630818" cy="6857997"/>
            <a:chOff x="6320991" y="-7"/>
            <a:chExt cx="3630818" cy="5143498"/>
          </a:xfrm>
        </p:grpSpPr>
        <p:sp>
          <p:nvSpPr>
            <p:cNvPr id="127" name="Google Shape;127;p8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0105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 smtClean="0"/>
              <a:t>Kλικ για επεξεργασία του τίτλου</a:t>
            </a:r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1;p9"/>
          <p:cNvGrpSpPr/>
          <p:nvPr/>
        </p:nvGrpSpPr>
        <p:grpSpPr>
          <a:xfrm>
            <a:off x="-981075" y="-3"/>
            <a:ext cx="11516344" cy="6857940"/>
            <a:chOff x="-981075" y="-3"/>
            <a:chExt cx="11516344" cy="5143455"/>
          </a:xfrm>
        </p:grpSpPr>
        <p:sp>
          <p:nvSpPr>
            <p:cNvPr id="142" name="Google Shape;142;p9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3" name="Google Shape;143;p9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4" name="Google Shape;144;p9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54" name="Google Shape;154;p9"/>
          <p:cNvSpPr txBox="1">
            <a:spLocks noGrp="1"/>
          </p:cNvSpPr>
          <p:nvPr>
            <p:ph type="body" idx="1"/>
          </p:nvPr>
        </p:nvSpPr>
        <p:spPr>
          <a:xfrm>
            <a:off x="855300" y="5773467"/>
            <a:ext cx="7433400" cy="3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55" name="Google Shape;155;p9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56" name="Google Shape;156;p9"/>
          <p:cNvSpPr/>
          <p:nvPr/>
        </p:nvSpPr>
        <p:spPr>
          <a:xfrm>
            <a:off x="4259988" y="6248742"/>
            <a:ext cx="624024" cy="609188"/>
          </a:xfrm>
          <a:custGeom>
            <a:avLst/>
            <a:gdLst/>
            <a:ahLst/>
            <a:cxnLst/>
            <a:rect l="l" t="t" r="r" b="b"/>
            <a:pathLst>
              <a:path w="21600" h="21385" extrusionOk="0">
                <a:moveTo>
                  <a:pt x="21600" y="21385"/>
                </a:moveTo>
                <a:lnTo>
                  <a:pt x="21600" y="10472"/>
                </a:lnTo>
                <a:cubicBezTo>
                  <a:pt x="21600" y="8748"/>
                  <a:pt x="20920" y="7155"/>
                  <a:pt x="19816" y="6292"/>
                </a:cubicBezTo>
                <a:lnTo>
                  <a:pt x="12585" y="647"/>
                </a:lnTo>
                <a:cubicBezTo>
                  <a:pt x="11480" y="-215"/>
                  <a:pt x="10120" y="-215"/>
                  <a:pt x="9015" y="647"/>
                </a:cubicBezTo>
                <a:lnTo>
                  <a:pt x="1785" y="6292"/>
                </a:lnTo>
                <a:cubicBezTo>
                  <a:pt x="680" y="7154"/>
                  <a:pt x="0" y="8748"/>
                  <a:pt x="0" y="10472"/>
                </a:cubicBezTo>
                <a:lnTo>
                  <a:pt x="0" y="213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8;p10"/>
          <p:cNvGrpSpPr/>
          <p:nvPr/>
        </p:nvGrpSpPr>
        <p:grpSpPr>
          <a:xfrm>
            <a:off x="-981075" y="-3"/>
            <a:ext cx="11516344" cy="6857940"/>
            <a:chOff x="-981075" y="-3"/>
            <a:chExt cx="11516344" cy="5143455"/>
          </a:xfrm>
        </p:grpSpPr>
        <p:sp>
          <p:nvSpPr>
            <p:cNvPr id="159" name="Google Shape;159;p10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0105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2004733"/>
            <a:ext cx="6010500" cy="3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⬢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DD76A4AC-7E5F-4837-AA2F-21ADA1FA53D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Ορθογώνιο"/>
          <p:cNvSpPr/>
          <p:nvPr/>
        </p:nvSpPr>
        <p:spPr>
          <a:xfrm>
            <a:off x="5148064" y="5445224"/>
            <a:ext cx="3672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1600" b="1" dirty="0" smtClean="0">
                <a:solidFill>
                  <a:schemeClr val="tx2"/>
                </a:solidFill>
              </a:rPr>
              <a:t>Ε. </a:t>
            </a:r>
            <a:r>
              <a:rPr lang="el-GR" sz="1600" b="1" dirty="0" err="1" smtClean="0">
                <a:solidFill>
                  <a:schemeClr val="tx2"/>
                </a:solidFill>
              </a:rPr>
              <a:t>Θυμαρά</a:t>
            </a:r>
            <a:endParaRPr lang="en-US" sz="1600" b="1" dirty="0" smtClean="0">
              <a:solidFill>
                <a:schemeClr val="tx2"/>
              </a:solidFill>
            </a:endParaRPr>
          </a:p>
          <a:p>
            <a:pPr algn="ctr" eaLnBrk="0" hangingPunct="0"/>
            <a:r>
              <a:rPr lang="el-GR" sz="1600" b="1" dirty="0" err="1" smtClean="0">
                <a:solidFill>
                  <a:schemeClr val="tx2"/>
                </a:solidFill>
              </a:rPr>
              <a:t>Π.Κορκολοπούλου</a:t>
            </a:r>
            <a:endParaRPr lang="el-GR" sz="1600" b="1" dirty="0" smtClean="0">
              <a:solidFill>
                <a:schemeClr val="tx2"/>
              </a:solidFill>
            </a:endParaRPr>
          </a:p>
          <a:p>
            <a:pPr algn="ctr" eaLnBrk="0" hangingPunct="0"/>
            <a:endParaRPr lang="el-GR" sz="1600" b="1" i="1" dirty="0" smtClean="0">
              <a:solidFill>
                <a:schemeClr val="tx2"/>
              </a:solidFill>
            </a:endParaRPr>
          </a:p>
          <a:p>
            <a:pPr algn="ctr" eaLnBrk="0" hangingPunct="0"/>
            <a:r>
              <a:rPr lang="el-GR" sz="1600" b="1" i="1" dirty="0" smtClean="0">
                <a:solidFill>
                  <a:schemeClr val="tx2"/>
                </a:solidFill>
              </a:rPr>
              <a:t>Α΄ Εργαστήριο Παθολογικής Ανατομικής Πανεπιστημίου Αθηνών</a:t>
            </a:r>
            <a:endParaRPr lang="el-GR" sz="1600" b="1" i="1" dirty="0">
              <a:solidFill>
                <a:schemeClr val="tx2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1331640" y="1628800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</a:rPr>
              <a:t>Μικροσκοπικό Εργαστήριο </a:t>
            </a:r>
          </a:p>
          <a:p>
            <a:pPr algn="ctr"/>
            <a:r>
              <a:rPr lang="el-GR" sz="3200" b="1" dirty="0" smtClean="0">
                <a:solidFill>
                  <a:schemeClr val="bg1"/>
                </a:solidFill>
              </a:rPr>
              <a:t>Κεντρικού νευρικού συστήματος</a:t>
            </a:r>
            <a:endParaRPr lang="el-G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20220425\JCX200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1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1403648" y="594928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Σπογγώδης αλλοίωση στο κυτταρόπλασμα των νευρώνων</a:t>
            </a:r>
            <a:endParaRPr lang="el-G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20220425\JCX200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1403648" y="594928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Σπογγώδης αλλοίωση στο κυτταρόπλασμα των νευρώνων</a:t>
            </a:r>
            <a:endParaRPr lang="el-GR" dirty="0"/>
          </a:p>
        </p:txBody>
      </p:sp>
      <p:sp>
        <p:nvSpPr>
          <p:cNvPr id="4" name="3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2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20220425\JCX40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2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403648" y="5949280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Σπογγώδης αλλοίωση στο κυτταρόπλασμα των νευρώνων – Νευρώνας με </a:t>
            </a:r>
            <a:r>
              <a:rPr lang="el-GR" dirty="0" err="1" smtClean="0"/>
              <a:t>πυκνώτικό</a:t>
            </a:r>
            <a:r>
              <a:rPr lang="el-GR" dirty="0" smtClean="0"/>
              <a:t> πυρήνα</a:t>
            </a:r>
            <a:endParaRPr lang="el-G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010500" cy="528400"/>
          </a:xfrm>
        </p:spPr>
        <p:txBody>
          <a:bodyPr/>
          <a:lstStyle/>
          <a:p>
            <a:pPr algn="ctr"/>
            <a:r>
              <a:rPr lang="el-GR" dirty="0" smtClean="0"/>
              <a:t>Νόσος </a:t>
            </a:r>
            <a:r>
              <a:rPr lang="en-US" dirty="0" smtClean="0"/>
              <a:t>Alzheimer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683568" y="764704"/>
            <a:ext cx="74888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smtClean="0"/>
              <a:t>Πρωτοπαθής εκφυλιστική πάθηση του ΚΝΣ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smtClean="0"/>
              <a:t>Συνηθέστερη μορφή άνοιας </a:t>
            </a:r>
            <a:r>
              <a:rPr lang="el-GR" dirty="0" smtClean="0"/>
              <a:t>= έκπτωση νοητικών λειτουργιών 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 smtClean="0"/>
              <a:t>Αρχική εκδήλωση </a:t>
            </a:r>
            <a:r>
              <a:rPr lang="el-GR" b="1" dirty="0" smtClean="0"/>
              <a:t>απώλεια πρόσφατης μνήμης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 smtClean="0"/>
              <a:t>Σπάνια εκδηλώνεται πριν από τα 50 έτη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smtClean="0"/>
              <a:t>Επίπτωση αυξανόμενη με την ηλικία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smtClean="0"/>
              <a:t>90% σποραδική – 10% </a:t>
            </a:r>
            <a:r>
              <a:rPr lang="el-GR" b="1" dirty="0" err="1" smtClean="0"/>
              <a:t>οικογενής</a:t>
            </a:r>
            <a:r>
              <a:rPr lang="el-GR" b="1" dirty="0" smtClean="0"/>
              <a:t> 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err="1" smtClean="0"/>
              <a:t>Παθολογοανατομικά</a:t>
            </a:r>
            <a:r>
              <a:rPr lang="el-GR" b="1" dirty="0" smtClean="0"/>
              <a:t> ευρήματα ταυτόσημα </a:t>
            </a:r>
            <a:r>
              <a:rPr lang="el-GR" dirty="0" smtClean="0"/>
              <a:t>με εκείνα στους εγκεφάλους ατόμων με </a:t>
            </a:r>
            <a:r>
              <a:rPr lang="el-GR" b="1" dirty="0" smtClean="0"/>
              <a:t>σύνδρομο </a:t>
            </a:r>
            <a:r>
              <a:rPr lang="en-US" b="1" dirty="0" smtClean="0"/>
              <a:t>Down</a:t>
            </a:r>
            <a:endParaRPr lang="el-GR" b="1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smtClean="0"/>
              <a:t>Εναπόθεση </a:t>
            </a:r>
            <a:r>
              <a:rPr lang="el-GR" b="1" dirty="0" err="1" smtClean="0"/>
              <a:t>Αβ</a:t>
            </a:r>
            <a:r>
              <a:rPr lang="el-GR" b="1" dirty="0" smtClean="0"/>
              <a:t> </a:t>
            </a:r>
            <a:r>
              <a:rPr lang="el-GR" b="1" dirty="0" err="1" smtClean="0"/>
              <a:t>αμυλοειδούς</a:t>
            </a:r>
            <a:r>
              <a:rPr lang="el-GR" b="1" dirty="0" smtClean="0"/>
              <a:t> </a:t>
            </a:r>
            <a:r>
              <a:rPr lang="el-GR" dirty="0" smtClean="0"/>
              <a:t>κριτικής σημασίας στην παθογένεια της νόσου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1907704" y="3356992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&gt;1% στα 60-64 έτη</a:t>
            </a:r>
          </a:p>
          <a:p>
            <a:r>
              <a:rPr lang="el-GR" dirty="0" smtClean="0"/>
              <a:t>&gt;40% στα 85-89 έτη</a:t>
            </a:r>
            <a:endParaRPr lang="el-G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835 eiko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4488" cy="707380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4788024" y="6581001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accent1"/>
                </a:solidFill>
              </a:rPr>
              <a:t>Robbins &amp; </a:t>
            </a:r>
            <a:r>
              <a:rPr lang="en-US" sz="1200" i="1" dirty="0" err="1" smtClean="0">
                <a:solidFill>
                  <a:schemeClr val="accent1"/>
                </a:solidFill>
              </a:rPr>
              <a:t>Cotran</a:t>
            </a:r>
            <a:r>
              <a:rPr lang="en-US" sz="1200" i="1" dirty="0" smtClean="0">
                <a:solidFill>
                  <a:schemeClr val="accent1"/>
                </a:solidFill>
              </a:rPr>
              <a:t>, Pathologic basic of disease 7</a:t>
            </a:r>
            <a:r>
              <a:rPr lang="en-US" sz="1200" i="1" baseline="30000" dirty="0" smtClean="0">
                <a:solidFill>
                  <a:schemeClr val="accent1"/>
                </a:solidFill>
              </a:rPr>
              <a:t>th</a:t>
            </a:r>
            <a:r>
              <a:rPr lang="en-US" sz="1200" i="1" dirty="0" smtClean="0">
                <a:solidFill>
                  <a:schemeClr val="accent1"/>
                </a:solidFill>
              </a:rPr>
              <a:t> edition</a:t>
            </a:r>
            <a:endParaRPr lang="el-GR" sz="12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835 pinak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373216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4860032" y="6309320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accent1"/>
                </a:solidFill>
              </a:rPr>
              <a:t>Robbins &amp; </a:t>
            </a:r>
            <a:r>
              <a:rPr lang="en-US" sz="1200" i="1" dirty="0" err="1" smtClean="0">
                <a:solidFill>
                  <a:schemeClr val="accent1"/>
                </a:solidFill>
              </a:rPr>
              <a:t>Cotran</a:t>
            </a:r>
            <a:r>
              <a:rPr lang="en-US" sz="1200" i="1" dirty="0" smtClean="0">
                <a:solidFill>
                  <a:schemeClr val="accent1"/>
                </a:solidFill>
              </a:rPr>
              <a:t>, Pathologic basic of disease 7</a:t>
            </a:r>
            <a:r>
              <a:rPr lang="en-US" sz="1200" i="1" baseline="30000" dirty="0" smtClean="0">
                <a:solidFill>
                  <a:schemeClr val="accent1"/>
                </a:solidFill>
              </a:rPr>
              <a:t>th</a:t>
            </a:r>
            <a:r>
              <a:rPr lang="en-US" sz="1200" i="1" dirty="0" smtClean="0">
                <a:solidFill>
                  <a:schemeClr val="accent1"/>
                </a:solidFill>
              </a:rPr>
              <a:t> edition</a:t>
            </a:r>
            <a:endParaRPr lang="el-GR" sz="12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52928" cy="528400"/>
          </a:xfrm>
        </p:spPr>
        <p:txBody>
          <a:bodyPr/>
          <a:lstStyle/>
          <a:p>
            <a:pPr algn="ctr"/>
            <a:r>
              <a:rPr lang="el-GR" dirty="0" smtClean="0"/>
              <a:t>Ιστολογικά ευρήματα επί νόσου </a:t>
            </a:r>
            <a:r>
              <a:rPr lang="en-US" dirty="0" smtClean="0"/>
              <a:t>Alzheimer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683568" y="1412776"/>
            <a:ext cx="8208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err="1" smtClean="0">
                <a:solidFill>
                  <a:srgbClr val="FF0000"/>
                </a:solidFill>
              </a:rPr>
              <a:t>Νευριτικές</a:t>
            </a:r>
            <a:r>
              <a:rPr lang="el-GR" b="1" dirty="0" smtClean="0">
                <a:solidFill>
                  <a:srgbClr val="FF0000"/>
                </a:solidFill>
              </a:rPr>
              <a:t> (γεροντικές) πλάκες         </a:t>
            </a:r>
            <a:r>
              <a:rPr lang="el-GR" b="1" dirty="0" err="1" smtClean="0">
                <a:solidFill>
                  <a:srgbClr val="FF0000"/>
                </a:solidFill>
              </a:rPr>
              <a:t>Αβ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l-GR" b="1" dirty="0" err="1" smtClean="0">
                <a:solidFill>
                  <a:srgbClr val="FF0000"/>
                </a:solidFill>
              </a:rPr>
              <a:t>αμυλοειδούς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b="1" dirty="0" smtClean="0">
              <a:solidFill>
                <a:srgbClr val="FF0000"/>
              </a:solidFill>
            </a:endParaRP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b="1" dirty="0" smtClean="0">
              <a:solidFill>
                <a:srgbClr val="FF0000"/>
              </a:solidFill>
            </a:endParaRP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err="1" smtClean="0">
                <a:solidFill>
                  <a:srgbClr val="FF0000"/>
                </a:solidFill>
              </a:rPr>
              <a:t>Νευροϊνιδώδη</a:t>
            </a:r>
            <a:r>
              <a:rPr lang="el-GR" b="1" dirty="0" smtClean="0">
                <a:solidFill>
                  <a:srgbClr val="FF0000"/>
                </a:solidFill>
              </a:rPr>
              <a:t> πλέγματα (</a:t>
            </a:r>
            <a:r>
              <a:rPr lang="en-US" b="1" dirty="0" err="1" smtClean="0">
                <a:solidFill>
                  <a:srgbClr val="FF0000"/>
                </a:solidFill>
              </a:rPr>
              <a:t>neurofibrillary</a:t>
            </a:r>
            <a:r>
              <a:rPr lang="en-US" b="1" dirty="0" smtClean="0">
                <a:solidFill>
                  <a:srgbClr val="FF0000"/>
                </a:solidFill>
              </a:rPr>
              <a:t> tangles)      </a:t>
            </a:r>
            <a:r>
              <a:rPr lang="el-GR" b="1" dirty="0" err="1" smtClean="0">
                <a:solidFill>
                  <a:srgbClr val="FF0000"/>
                </a:solidFill>
              </a:rPr>
              <a:t>υπερφωσφορυλιωμένη</a:t>
            </a:r>
            <a:r>
              <a:rPr lang="el-GR" b="1" dirty="0" smtClean="0">
                <a:solidFill>
                  <a:srgbClr val="FF0000"/>
                </a:solidFill>
              </a:rPr>
              <a:t> Τ πρωτεΐνη και </a:t>
            </a:r>
            <a:r>
              <a:rPr lang="el-GR" b="1" dirty="0" err="1" smtClean="0">
                <a:solidFill>
                  <a:srgbClr val="FF0000"/>
                </a:solidFill>
              </a:rPr>
              <a:t>ουμπικουϊτίνη</a:t>
            </a:r>
            <a:endParaRPr lang="el-GR" b="1" dirty="0" smtClean="0">
              <a:solidFill>
                <a:srgbClr val="FF0000"/>
              </a:solidFill>
            </a:endParaRP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b="1" dirty="0" smtClean="0">
              <a:solidFill>
                <a:srgbClr val="FF0000"/>
              </a:solidFill>
            </a:endParaRP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b="1" dirty="0" smtClean="0">
              <a:solidFill>
                <a:srgbClr val="FF0000"/>
              </a:solidFill>
            </a:endParaRP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smtClean="0">
                <a:solidFill>
                  <a:srgbClr val="FF0000"/>
                </a:solidFill>
              </a:rPr>
              <a:t>Εγκεφαλική </a:t>
            </a:r>
            <a:r>
              <a:rPr lang="el-GR" b="1" dirty="0" err="1" smtClean="0">
                <a:solidFill>
                  <a:srgbClr val="FF0000"/>
                </a:solidFill>
              </a:rPr>
              <a:t>αμυλοειδική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l-GR" b="1" dirty="0" err="1" smtClean="0">
                <a:solidFill>
                  <a:srgbClr val="FF0000"/>
                </a:solidFill>
              </a:rPr>
              <a:t>αγγειοπάθεια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l-GR" b="1" dirty="0" smtClean="0">
                <a:solidFill>
                  <a:srgbClr val="FF0000"/>
                </a:solidFill>
              </a:rPr>
              <a:t>       </a:t>
            </a:r>
            <a:r>
              <a:rPr lang="el-GR" b="1" dirty="0" err="1" smtClean="0">
                <a:solidFill>
                  <a:srgbClr val="FF0000"/>
                </a:solidFill>
              </a:rPr>
              <a:t>Αβ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l-GR" b="1" dirty="0" err="1" smtClean="0">
                <a:solidFill>
                  <a:srgbClr val="FF0000"/>
                </a:solidFill>
              </a:rPr>
              <a:t>αμυλοειδές</a:t>
            </a:r>
            <a:r>
              <a:rPr lang="el-GR" b="1" dirty="0" smtClean="0">
                <a:solidFill>
                  <a:srgbClr val="FF0000"/>
                </a:solidFill>
              </a:rPr>
              <a:t> ( κυρίως Αβ</a:t>
            </a:r>
            <a:r>
              <a:rPr lang="el-GR" b="1" baseline="-25000" dirty="0" smtClean="0">
                <a:solidFill>
                  <a:srgbClr val="FF0000"/>
                </a:solidFill>
              </a:rPr>
              <a:t>40</a:t>
            </a:r>
            <a:r>
              <a:rPr lang="el-GR" b="1" dirty="0" smtClean="0">
                <a:solidFill>
                  <a:srgbClr val="FF0000"/>
                </a:solidFill>
              </a:rPr>
              <a:t> – παρατηρείται και εκτός νόσου </a:t>
            </a:r>
            <a:r>
              <a:rPr lang="en-US" b="1" dirty="0" smtClean="0">
                <a:solidFill>
                  <a:srgbClr val="FF0000"/>
                </a:solidFill>
              </a:rPr>
              <a:t>Alzheimer</a:t>
            </a:r>
            <a:endParaRPr lang="el-GR" b="1" dirty="0" smtClean="0">
              <a:solidFill>
                <a:srgbClr val="FF0000"/>
              </a:solidFill>
            </a:endParaRP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b="1" dirty="0">
              <a:solidFill>
                <a:srgbClr val="FF0000"/>
              </a:solidFill>
            </a:endParaRP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b="1" dirty="0" smtClean="0">
              <a:solidFill>
                <a:srgbClr val="FF0000"/>
              </a:solidFill>
            </a:endParaRP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err="1" smtClean="0">
                <a:solidFill>
                  <a:srgbClr val="FF0000"/>
                </a:solidFill>
              </a:rPr>
              <a:t>Κοκκιοκενοτοπωδής</a:t>
            </a:r>
            <a:r>
              <a:rPr lang="el-GR" b="1" dirty="0" smtClean="0">
                <a:solidFill>
                  <a:srgbClr val="FF0000"/>
                </a:solidFill>
              </a:rPr>
              <a:t> εκφύλιση των νευρώνων</a:t>
            </a:r>
            <a:endParaRPr lang="el-GR" b="1" dirty="0">
              <a:solidFill>
                <a:srgbClr val="FF0000"/>
              </a:solidFill>
            </a:endParaRPr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>
            <a:off x="4499992" y="1628800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ύγραμμο βέλος σύνδεσης"/>
          <p:cNvCxnSpPr/>
          <p:nvPr/>
        </p:nvCxnSpPr>
        <p:spPr>
          <a:xfrm>
            <a:off x="6372200" y="2420888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- Ευθύγραμμο βέλος σύνδεσης"/>
          <p:cNvCxnSpPr/>
          <p:nvPr/>
        </p:nvCxnSpPr>
        <p:spPr>
          <a:xfrm>
            <a:off x="5292080" y="3501008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074" name="Picture 2" descr="C:\Users\User\Desktop\183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1043608" y="2276872"/>
            <a:ext cx="338437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100" dirty="0" err="1" smtClean="0"/>
              <a:t>Νευριτικές</a:t>
            </a:r>
            <a:r>
              <a:rPr lang="el-GR" sz="1100" dirty="0" smtClean="0"/>
              <a:t> πλάκες  που περιβάλλουν έναν </a:t>
            </a:r>
            <a:r>
              <a:rPr lang="el-GR" sz="1100" dirty="0" err="1" smtClean="0"/>
              <a:t>αμυλοειδικό</a:t>
            </a:r>
            <a:r>
              <a:rPr lang="el-GR" sz="1100" dirty="0" smtClean="0"/>
              <a:t> πυρήνα</a:t>
            </a:r>
            <a:endParaRPr lang="el-GR" sz="1100" dirty="0"/>
          </a:p>
        </p:txBody>
      </p:sp>
      <p:sp>
        <p:nvSpPr>
          <p:cNvPr id="5" name="4 - TextBox"/>
          <p:cNvSpPr txBox="1"/>
          <p:nvPr/>
        </p:nvSpPr>
        <p:spPr>
          <a:xfrm>
            <a:off x="7236296" y="2492896"/>
            <a:ext cx="15121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Χρώση </a:t>
            </a:r>
            <a:r>
              <a:rPr lang="en-US" sz="1200" dirty="0" smtClean="0"/>
              <a:t>Congo </a:t>
            </a:r>
            <a:endParaRPr lang="el-GR" sz="1200" dirty="0"/>
          </a:p>
        </p:txBody>
      </p:sp>
      <p:sp>
        <p:nvSpPr>
          <p:cNvPr id="6" name="5 - TextBox"/>
          <p:cNvSpPr txBox="1"/>
          <p:nvPr/>
        </p:nvSpPr>
        <p:spPr>
          <a:xfrm>
            <a:off x="2843808" y="6479758"/>
            <a:ext cx="158417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100" dirty="0" err="1" smtClean="0"/>
              <a:t>Νευροϊνώδη</a:t>
            </a:r>
            <a:r>
              <a:rPr lang="el-GR" sz="1100" dirty="0" smtClean="0"/>
              <a:t> πλέγματα</a:t>
            </a:r>
            <a:endParaRPr lang="el-GR" sz="1100" dirty="0"/>
          </a:p>
        </p:txBody>
      </p:sp>
      <p:sp>
        <p:nvSpPr>
          <p:cNvPr id="7" name="6 - TextBox"/>
          <p:cNvSpPr txBox="1"/>
          <p:nvPr/>
        </p:nvSpPr>
        <p:spPr>
          <a:xfrm>
            <a:off x="6084168" y="6453336"/>
            <a:ext cx="14401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Χρώση αργύρου</a:t>
            </a:r>
            <a:endParaRPr lang="el-GR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20220425\NAX100X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2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1475656" y="5877272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Απουσία μορφολογικών ευρημάτων σε φαιά ουσία και λευκή ουσία</a:t>
            </a:r>
            <a:endParaRPr lang="el-G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Παρουσιάσεις επι Φίλιππου\1833 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78060"/>
            <a:ext cx="7920880" cy="5283188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755576" y="5733256"/>
            <a:ext cx="75608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 err="1" smtClean="0"/>
              <a:t>Νευριτικές</a:t>
            </a:r>
            <a:r>
              <a:rPr lang="el-GR" sz="1600" dirty="0" smtClean="0"/>
              <a:t> πλάκες  που περιβάλλουν έναν </a:t>
            </a:r>
            <a:r>
              <a:rPr lang="el-GR" sz="1600" dirty="0" err="1" smtClean="0"/>
              <a:t>αμυλοειδικό</a:t>
            </a:r>
            <a:r>
              <a:rPr lang="el-GR" sz="1600" dirty="0" smtClean="0"/>
              <a:t> πυρήνα</a:t>
            </a:r>
            <a:endParaRPr lang="el-GR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60040" y="524336"/>
            <a:ext cx="8388424" cy="528400"/>
          </a:xfrm>
        </p:spPr>
        <p:txBody>
          <a:bodyPr/>
          <a:lstStyle/>
          <a:p>
            <a:pPr algn="ctr"/>
            <a:r>
              <a:rPr lang="el-GR" dirty="0" smtClean="0"/>
              <a:t>Μεταδοτικές σπογγώδεις εγκεφαλοπάθειες</a:t>
            </a:r>
            <a:br>
              <a:rPr lang="el-GR" dirty="0" smtClean="0"/>
            </a:br>
            <a:r>
              <a:rPr lang="el-GR" dirty="0" smtClean="0"/>
              <a:t>[Νοσήματα </a:t>
            </a:r>
            <a:r>
              <a:rPr lang="en-US" dirty="0" err="1" smtClean="0"/>
              <a:t>Prion</a:t>
            </a:r>
            <a:r>
              <a:rPr lang="en-US" dirty="0" smtClean="0"/>
              <a:t>]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611560" y="1412776"/>
            <a:ext cx="61206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 smtClean="0">
                <a:solidFill>
                  <a:srgbClr val="FF0000"/>
                </a:solidFill>
              </a:rPr>
              <a:t>Νόσος </a:t>
            </a:r>
            <a:r>
              <a:rPr lang="en-US" dirty="0" smtClean="0">
                <a:solidFill>
                  <a:srgbClr val="FF0000"/>
                </a:solidFill>
              </a:rPr>
              <a:t>Jacob – </a:t>
            </a:r>
            <a:r>
              <a:rPr lang="en-US" dirty="0" err="1" smtClean="0">
                <a:solidFill>
                  <a:srgbClr val="FF0000"/>
                </a:solidFill>
              </a:rPr>
              <a:t>Creutzfeldt</a:t>
            </a:r>
            <a:endParaRPr lang="el-GR" dirty="0" smtClean="0">
              <a:solidFill>
                <a:srgbClr val="FF0000"/>
              </a:solidFill>
            </a:endParaRPr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 smtClean="0">
                <a:solidFill>
                  <a:srgbClr val="FF0000"/>
                </a:solidFill>
              </a:rPr>
              <a:t>Σύνδρομο </a:t>
            </a:r>
            <a:r>
              <a:rPr lang="en-US" dirty="0" err="1" smtClean="0">
                <a:solidFill>
                  <a:srgbClr val="FF0000"/>
                </a:solidFill>
              </a:rPr>
              <a:t>Gerstmann</a:t>
            </a:r>
            <a:r>
              <a:rPr lang="en-US" dirty="0" smtClean="0">
                <a:solidFill>
                  <a:srgbClr val="FF0000"/>
                </a:solidFill>
              </a:rPr>
              <a:t> – </a:t>
            </a:r>
            <a:r>
              <a:rPr lang="en-US" dirty="0" err="1" smtClean="0">
                <a:solidFill>
                  <a:srgbClr val="FF0000"/>
                </a:solidFill>
              </a:rPr>
              <a:t>Straussler</a:t>
            </a:r>
            <a:r>
              <a:rPr lang="en-US" dirty="0" smtClean="0">
                <a:solidFill>
                  <a:srgbClr val="FF0000"/>
                </a:solidFill>
              </a:rPr>
              <a:t> – </a:t>
            </a:r>
            <a:r>
              <a:rPr lang="en-US" dirty="0" err="1" smtClean="0">
                <a:solidFill>
                  <a:srgbClr val="FF0000"/>
                </a:solidFill>
              </a:rPr>
              <a:t>Scheinker</a:t>
            </a:r>
            <a:r>
              <a:rPr lang="en-US" dirty="0" smtClean="0">
                <a:solidFill>
                  <a:srgbClr val="FF0000"/>
                </a:solidFill>
              </a:rPr>
              <a:t> (GSS)</a:t>
            </a:r>
            <a:endParaRPr lang="el-GR" dirty="0" smtClean="0">
              <a:solidFill>
                <a:srgbClr val="FF0000"/>
              </a:solidFill>
            </a:endParaRPr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 smtClean="0">
                <a:solidFill>
                  <a:srgbClr val="FF0000"/>
                </a:solidFill>
              </a:rPr>
              <a:t>Θανατηφόρος </a:t>
            </a:r>
            <a:r>
              <a:rPr lang="el-GR" dirty="0" err="1" smtClean="0">
                <a:solidFill>
                  <a:srgbClr val="FF0000"/>
                </a:solidFill>
              </a:rPr>
              <a:t>οικογενής</a:t>
            </a:r>
            <a:r>
              <a:rPr lang="el-GR" dirty="0" smtClean="0">
                <a:solidFill>
                  <a:srgbClr val="FF0000"/>
                </a:solidFill>
              </a:rPr>
              <a:t> αϋπνία </a:t>
            </a:r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>
              <a:solidFill>
                <a:srgbClr val="FF0000"/>
              </a:solidFill>
            </a:endParaRPr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 smtClean="0">
                <a:solidFill>
                  <a:srgbClr val="FF0000"/>
                </a:solidFill>
              </a:rPr>
              <a:t>Νόσος </a:t>
            </a:r>
            <a:r>
              <a:rPr lang="en-US" dirty="0" err="1" smtClean="0">
                <a:solidFill>
                  <a:srgbClr val="FF0000"/>
                </a:solidFill>
              </a:rPr>
              <a:t>Kuru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467544" y="4509120"/>
            <a:ext cx="61926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 smtClean="0"/>
              <a:t>Νόσος </a:t>
            </a:r>
            <a:r>
              <a:rPr lang="en-US" dirty="0" err="1" smtClean="0"/>
              <a:t>scrapie</a:t>
            </a:r>
            <a:r>
              <a:rPr lang="en-US" dirty="0" smtClean="0"/>
              <a:t>    </a:t>
            </a:r>
            <a:r>
              <a:rPr lang="el-GR" dirty="0" smtClean="0"/>
              <a:t>    πρόβατα</a:t>
            </a:r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 smtClean="0"/>
              <a:t>Σπογγώδης εγκεφαλοπάθεια βοοειδών </a:t>
            </a:r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 smtClean="0"/>
              <a:t>Μεταδοτική εγκεφαλοπάθεια των </a:t>
            </a:r>
            <a:r>
              <a:rPr lang="en-US" dirty="0" smtClean="0"/>
              <a:t>mink</a:t>
            </a:r>
            <a:endParaRPr lang="el-GR" dirty="0" smtClean="0"/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 smtClean="0"/>
              <a:t>Χρόνια νόσος εξάντλησης των ταράνδων</a:t>
            </a:r>
            <a:endParaRPr lang="el-GR" dirty="0"/>
          </a:p>
        </p:txBody>
      </p:sp>
      <p:sp>
        <p:nvSpPr>
          <p:cNvPr id="7" name="6 - Δεξιό άγκιστρο"/>
          <p:cNvSpPr/>
          <p:nvPr/>
        </p:nvSpPr>
        <p:spPr>
          <a:xfrm>
            <a:off x="6300192" y="1268760"/>
            <a:ext cx="576064" cy="230425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Δεξιό άγκιστρο"/>
          <p:cNvSpPr/>
          <p:nvPr/>
        </p:nvSpPr>
        <p:spPr>
          <a:xfrm>
            <a:off x="6300192" y="4581128"/>
            <a:ext cx="576064" cy="18002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Δεξιό βέλος"/>
          <p:cNvSpPr/>
          <p:nvPr/>
        </p:nvSpPr>
        <p:spPr>
          <a:xfrm>
            <a:off x="2267744" y="4679425"/>
            <a:ext cx="36004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TextBox"/>
          <p:cNvSpPr txBox="1"/>
          <p:nvPr/>
        </p:nvSpPr>
        <p:spPr>
          <a:xfrm>
            <a:off x="6948264" y="206084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Στον άνθρωπο</a:t>
            </a:r>
            <a:endParaRPr lang="el-GR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6948264" y="530120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Στα ζώα</a:t>
            </a:r>
            <a:endParaRPr lang="el-GR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260648"/>
            <a:ext cx="6010500" cy="528400"/>
          </a:xfrm>
        </p:spPr>
        <p:txBody>
          <a:bodyPr/>
          <a:lstStyle/>
          <a:p>
            <a:pPr algn="ctr" eaLnBrk="1" hangingPunct="1"/>
            <a:r>
              <a:rPr lang="el-GR" sz="3200" b="1" dirty="0" smtClean="0"/>
              <a:t>Τα στηρικτικά κύτταρα του ΚΝΣ</a:t>
            </a:r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b="9003"/>
          <a:stretch>
            <a:fillRect/>
          </a:stretch>
        </p:blipFill>
        <p:spPr>
          <a:xfrm>
            <a:off x="0" y="1341438"/>
            <a:ext cx="4403725" cy="532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6" name="Text Box 13"/>
          <p:cNvSpPr txBox="1">
            <a:spLocks noChangeArrowheads="1"/>
          </p:cNvSpPr>
          <p:nvPr/>
        </p:nvSpPr>
        <p:spPr bwMode="auto">
          <a:xfrm>
            <a:off x="5292080" y="1772816"/>
            <a:ext cx="3600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000" b="1" dirty="0" smtClean="0">
                <a:latin typeface="Arial" charset="0"/>
              </a:rPr>
              <a:t>Τα στηρικτικά κύτταρα του ΚΝΣ ονομάζονται </a:t>
            </a:r>
            <a:r>
              <a:rPr lang="el-GR" sz="2000" b="1" dirty="0" err="1" smtClean="0">
                <a:latin typeface="Arial" charset="0"/>
              </a:rPr>
              <a:t>γλοία</a:t>
            </a:r>
            <a:r>
              <a:rPr lang="el-GR" sz="2000" b="1" dirty="0" smtClean="0">
                <a:latin typeface="Arial" charset="0"/>
              </a:rPr>
              <a:t> και έχουν πολλαπλούς ρόλους.</a:t>
            </a:r>
          </a:p>
          <a:p>
            <a:pPr algn="just">
              <a:spcBef>
                <a:spcPct val="50000"/>
              </a:spcBef>
            </a:pPr>
            <a:r>
              <a:rPr lang="el-GR" sz="2000" b="1" dirty="0" smtClean="0">
                <a:latin typeface="Arial" charset="0"/>
              </a:rPr>
              <a:t>Διαχωρίζονται στα</a:t>
            </a:r>
            <a:r>
              <a:rPr lang="en-US" sz="2000" b="1" dirty="0" smtClean="0">
                <a:latin typeface="Arial" charset="0"/>
              </a:rPr>
              <a:t>:</a:t>
            </a: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l-GR" sz="2000" b="1" dirty="0" err="1" smtClean="0">
                <a:latin typeface="Arial" charset="0"/>
              </a:rPr>
              <a:t>Αστροκύτταρα</a:t>
            </a:r>
            <a:endParaRPr lang="el-GR" sz="2000" b="1" dirty="0" smtClean="0">
              <a:latin typeface="Arial" charset="0"/>
            </a:endParaRP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l-GR" sz="2000" b="1" dirty="0" err="1" smtClean="0">
                <a:latin typeface="Arial" charset="0"/>
              </a:rPr>
              <a:t>Ολιγοδενδροκύτταρα</a:t>
            </a:r>
            <a:endParaRPr lang="el-GR" sz="2000" b="1" dirty="0" smtClean="0">
              <a:latin typeface="Arial" charset="0"/>
            </a:endParaRP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l-GR" sz="2000" b="1" dirty="0" err="1" smtClean="0">
                <a:latin typeface="Arial" charset="0"/>
              </a:rPr>
              <a:t>Επενδυματικά</a:t>
            </a:r>
            <a:r>
              <a:rPr lang="el-GR" sz="2000" b="1" dirty="0" smtClean="0">
                <a:latin typeface="Arial" charset="0"/>
              </a:rPr>
              <a:t> κύτταρα </a:t>
            </a:r>
            <a:endParaRPr lang="el-GR" sz="2000" b="1" dirty="0">
              <a:latin typeface="Arial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 smtClean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 smtClean="0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32656"/>
            <a:ext cx="6010500" cy="528400"/>
          </a:xfrm>
        </p:spPr>
        <p:txBody>
          <a:bodyPr/>
          <a:lstStyle/>
          <a:p>
            <a:r>
              <a:rPr lang="el-GR" sz="3200" b="1" dirty="0" smtClean="0"/>
              <a:t>Μήνιγγες και αφοριστική </a:t>
            </a:r>
            <a:r>
              <a:rPr lang="el-GR" sz="3200" b="1" dirty="0" err="1" smtClean="0"/>
              <a:t>γλοία</a:t>
            </a:r>
            <a:endParaRPr lang="el-GR" sz="3200" b="1" dirty="0" smtClean="0"/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1893" t="1069" r="1635" b="52300"/>
          <a:stretch>
            <a:fillRect/>
          </a:stretch>
        </p:blipFill>
        <p:spPr>
          <a:xfrm>
            <a:off x="0" y="1123950"/>
            <a:ext cx="4679950" cy="2809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6" name="Text Box 13"/>
          <p:cNvSpPr txBox="1">
            <a:spLocks noChangeArrowheads="1"/>
          </p:cNvSpPr>
          <p:nvPr/>
        </p:nvSpPr>
        <p:spPr bwMode="auto">
          <a:xfrm>
            <a:off x="4860032" y="1052736"/>
            <a:ext cx="410445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b="1" dirty="0" smtClean="0">
                <a:latin typeface="Arial" charset="0"/>
              </a:rPr>
              <a:t>Το ΚΝΣ καλύπτεται από τρία στρώματα, τη σκληρή, την αραχνοειδή και τη λεπτή μήνιγγα. Κάτω από την λεπτή μήνιγγα υπάρχει βασική μεμβράνη, στην οποία στηρίζεται μια ομάδα </a:t>
            </a:r>
            <a:r>
              <a:rPr lang="el-GR" b="1" dirty="0" err="1" smtClean="0">
                <a:latin typeface="Arial" charset="0"/>
              </a:rPr>
              <a:t>αστροκυττάρων</a:t>
            </a:r>
            <a:r>
              <a:rPr lang="el-GR" b="1" dirty="0">
                <a:latin typeface="Arial" charset="0"/>
              </a:rPr>
              <a:t> </a:t>
            </a:r>
            <a:r>
              <a:rPr lang="el-GR" b="1" dirty="0" smtClean="0">
                <a:latin typeface="Arial" charset="0"/>
              </a:rPr>
              <a:t>που σχηματίζουν ένα φραγμό γύρω από το ΚΝΣ, την </a:t>
            </a:r>
            <a:r>
              <a:rPr lang="en-US" b="1" dirty="0" smtClean="0">
                <a:latin typeface="Arial" charset="0"/>
              </a:rPr>
              <a:t>“</a:t>
            </a:r>
            <a:r>
              <a:rPr lang="el-GR" b="1" dirty="0" smtClean="0">
                <a:latin typeface="Arial" charset="0"/>
              </a:rPr>
              <a:t>αφοριστική </a:t>
            </a:r>
            <a:r>
              <a:rPr lang="el-GR" b="1" dirty="0" err="1" smtClean="0">
                <a:latin typeface="Arial" charset="0"/>
              </a:rPr>
              <a:t>γλοία</a:t>
            </a:r>
            <a:r>
              <a:rPr lang="en-US" b="1" dirty="0" smtClean="0">
                <a:latin typeface="Arial" charset="0"/>
              </a:rPr>
              <a:t>”</a:t>
            </a:r>
            <a:r>
              <a:rPr lang="el-GR" b="1" dirty="0" smtClean="0">
                <a:latin typeface="Arial" charset="0"/>
              </a:rPr>
              <a:t>.</a:t>
            </a:r>
          </a:p>
          <a:p>
            <a:pPr algn="just">
              <a:spcBef>
                <a:spcPct val="50000"/>
              </a:spcBef>
            </a:pPr>
            <a:endParaRPr lang="el-GR" b="1" dirty="0" smtClean="0">
              <a:latin typeface="Arial" charset="0"/>
            </a:endParaRPr>
          </a:p>
          <a:p>
            <a:pPr algn="just">
              <a:spcBef>
                <a:spcPct val="50000"/>
              </a:spcBef>
            </a:pPr>
            <a:endParaRPr lang="el-GR" b="1" dirty="0">
              <a:latin typeface="Arial" charset="0"/>
            </a:endParaRPr>
          </a:p>
        </p:txBody>
      </p:sp>
      <p:pic>
        <p:nvPicPr>
          <p:cNvPr id="5" name="Picture 7" descr="diffuse astro"/>
          <p:cNvPicPr>
            <a:picLocks noChangeAspect="1" noChangeArrowheads="1"/>
          </p:cNvPicPr>
          <p:nvPr/>
        </p:nvPicPr>
        <p:blipFill>
          <a:blip r:embed="rId3" cstate="print"/>
          <a:srcRect l="2934" t="49662" r="3204" b="8517"/>
          <a:stretch>
            <a:fillRect/>
          </a:stretch>
        </p:blipFill>
        <p:spPr>
          <a:xfrm>
            <a:off x="179512" y="4149360"/>
            <a:ext cx="4716008" cy="2578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932040" y="4149080"/>
            <a:ext cx="4032448" cy="234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b="1" dirty="0" smtClean="0">
                <a:latin typeface="Arial" charset="0"/>
              </a:rPr>
              <a:t>Τα </a:t>
            </a:r>
            <a:r>
              <a:rPr lang="el-GR" b="1" dirty="0" err="1" smtClean="0">
                <a:latin typeface="Arial" charset="0"/>
              </a:rPr>
              <a:t>μηνιγγοθηλιακά</a:t>
            </a:r>
            <a:r>
              <a:rPr lang="el-GR" b="1" dirty="0" smtClean="0">
                <a:latin typeface="Arial" charset="0"/>
              </a:rPr>
              <a:t> φυσιολογικά κύτταρα είναι επίπεδα δυσδιάκριτα κύτταρα τα οποία επενδύουν τη σκληρή, την αραχνοειδή και τη λεπτή μήνιγγα.</a:t>
            </a:r>
          </a:p>
          <a:p>
            <a:pPr algn="just">
              <a:spcBef>
                <a:spcPct val="50000"/>
              </a:spcBef>
            </a:pPr>
            <a:endParaRPr lang="el-GR" b="1" dirty="0" smtClean="0">
              <a:latin typeface="Arial" charset="0"/>
            </a:endParaRPr>
          </a:p>
          <a:p>
            <a:pPr algn="just">
              <a:spcBef>
                <a:spcPct val="50000"/>
              </a:spcBef>
            </a:pPr>
            <a:endParaRPr lang="el-GR" b="1" dirty="0">
              <a:latin typeface="Arial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 smtClean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 smtClean="0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010500" cy="528400"/>
          </a:xfrm>
        </p:spPr>
        <p:txBody>
          <a:bodyPr/>
          <a:lstStyle/>
          <a:p>
            <a:pPr algn="ctr"/>
            <a:r>
              <a:rPr lang="el-GR" dirty="0" smtClean="0"/>
              <a:t>Γλοιώματα 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1043608" y="1340768"/>
            <a:ext cx="72728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 smtClean="0"/>
              <a:t>Προέλευση από </a:t>
            </a:r>
            <a:r>
              <a:rPr lang="el-GR" b="1" dirty="0" smtClean="0">
                <a:solidFill>
                  <a:srgbClr val="FF0000"/>
                </a:solidFill>
              </a:rPr>
              <a:t>αρχέγονα ή προγονικά </a:t>
            </a:r>
            <a:r>
              <a:rPr lang="el-GR" dirty="0" smtClean="0"/>
              <a:t>κύτταρα που </a:t>
            </a:r>
            <a:r>
              <a:rPr lang="el-GR" b="1" dirty="0" smtClean="0">
                <a:solidFill>
                  <a:srgbClr val="FF0000"/>
                </a:solidFill>
              </a:rPr>
              <a:t>διαφοροποιούνται προς τους τύπους  των </a:t>
            </a:r>
            <a:r>
              <a:rPr lang="el-GR" b="1" dirty="0" err="1" smtClean="0">
                <a:solidFill>
                  <a:srgbClr val="FF0000"/>
                </a:solidFill>
              </a:rPr>
              <a:t>γλοιακών</a:t>
            </a:r>
            <a:r>
              <a:rPr lang="el-GR" b="1" dirty="0" smtClean="0">
                <a:solidFill>
                  <a:srgbClr val="FF0000"/>
                </a:solidFill>
              </a:rPr>
              <a:t> κυττάρων</a:t>
            </a:r>
            <a:r>
              <a:rPr lang="el-GR" dirty="0" smtClean="0"/>
              <a:t> 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smtClean="0"/>
              <a:t>Διάχυτα γλοιώματα: </a:t>
            </a:r>
            <a:r>
              <a:rPr lang="el-GR" b="1" dirty="0" smtClean="0">
                <a:solidFill>
                  <a:srgbClr val="FF0000"/>
                </a:solidFill>
              </a:rPr>
              <a:t>διηθητική ανάπτυξη </a:t>
            </a:r>
            <a:r>
              <a:rPr lang="el-GR" dirty="0" smtClean="0"/>
              <a:t>με τη μορφή μεμονωμένων </a:t>
            </a:r>
            <a:r>
              <a:rPr lang="el-GR" dirty="0" err="1" smtClean="0"/>
              <a:t>νεοπλασματικών</a:t>
            </a:r>
            <a:r>
              <a:rPr lang="el-GR" dirty="0" smtClean="0"/>
              <a:t> κυττάρων ή αθροίσεων αυτών στο </a:t>
            </a:r>
            <a:r>
              <a:rPr lang="el-GR" dirty="0" err="1" smtClean="0"/>
              <a:t>νευροπίλημα</a:t>
            </a:r>
            <a:endParaRPr lang="el-GR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 smtClean="0"/>
              <a:t>Διακρίνονται: σε </a:t>
            </a:r>
            <a:r>
              <a:rPr lang="el-GR" b="1" dirty="0" err="1" smtClean="0">
                <a:solidFill>
                  <a:srgbClr val="FF0000"/>
                </a:solidFill>
              </a:rPr>
              <a:t>αστροκυτταρικού</a:t>
            </a:r>
            <a:r>
              <a:rPr lang="el-GR" b="1" dirty="0" smtClean="0">
                <a:solidFill>
                  <a:srgbClr val="FF0000"/>
                </a:solidFill>
              </a:rPr>
              <a:t> και </a:t>
            </a:r>
            <a:r>
              <a:rPr lang="el-GR" b="1" dirty="0" err="1" smtClean="0">
                <a:solidFill>
                  <a:srgbClr val="FF0000"/>
                </a:solidFill>
              </a:rPr>
              <a:t>ολιγοδενδρογλοιακού</a:t>
            </a:r>
            <a:r>
              <a:rPr lang="el-GR" b="1" dirty="0" smtClean="0">
                <a:solidFill>
                  <a:srgbClr val="FF0000"/>
                </a:solidFill>
              </a:rPr>
              <a:t> τύπου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err="1" smtClean="0">
                <a:solidFill>
                  <a:srgbClr val="FF0000"/>
                </a:solidFill>
              </a:rPr>
              <a:t>Βαθμοποιούνται</a:t>
            </a:r>
            <a:r>
              <a:rPr lang="el-GR" b="1" dirty="0" smtClean="0">
                <a:solidFill>
                  <a:srgbClr val="FF0000"/>
                </a:solidFill>
              </a:rPr>
              <a:t> από ΙΙ </a:t>
            </a:r>
            <a:r>
              <a:rPr lang="el-GR" b="1" dirty="0" err="1" smtClean="0">
                <a:solidFill>
                  <a:srgbClr val="FF0000"/>
                </a:solidFill>
              </a:rPr>
              <a:t>εώς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IV (</a:t>
            </a:r>
            <a:r>
              <a:rPr lang="el-GR" b="1" dirty="0" err="1" smtClean="0">
                <a:solidFill>
                  <a:srgbClr val="FF0000"/>
                </a:solidFill>
              </a:rPr>
              <a:t>αστροκυτταρικά</a:t>
            </a:r>
            <a:r>
              <a:rPr lang="el-GR" b="1" dirty="0" smtClean="0">
                <a:solidFill>
                  <a:srgbClr val="FF0000"/>
                </a:solidFill>
              </a:rPr>
              <a:t>) ή σε ΙΙ-ΙΙΙ (</a:t>
            </a:r>
            <a:r>
              <a:rPr lang="el-GR" b="1" dirty="0" err="1" smtClean="0">
                <a:solidFill>
                  <a:srgbClr val="FF0000"/>
                </a:solidFill>
              </a:rPr>
              <a:t>ολιγοδενδρογλοιακά</a:t>
            </a:r>
            <a:r>
              <a:rPr lang="el-GR" b="1" dirty="0" smtClean="0">
                <a:solidFill>
                  <a:srgbClr val="FF0000"/>
                </a:solidFill>
              </a:rPr>
              <a:t>)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 smtClean="0"/>
              <a:t>Αποτελούν τον </a:t>
            </a:r>
            <a:r>
              <a:rPr lang="el-GR" b="1" dirty="0" smtClean="0">
                <a:solidFill>
                  <a:srgbClr val="FF0000"/>
                </a:solidFill>
              </a:rPr>
              <a:t>συχνότερο τύπο πρωτοπαθούς νεοπλάσματος ΚΝΣ στους ενήλικες</a:t>
            </a:r>
            <a:endParaRPr lang="el-G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010500" cy="528400"/>
          </a:xfrm>
        </p:spPr>
        <p:txBody>
          <a:bodyPr/>
          <a:lstStyle/>
          <a:p>
            <a:pPr algn="ctr"/>
            <a:r>
              <a:rPr lang="el-GR" dirty="0" smtClean="0"/>
              <a:t>Διάχυτο γλοίωμα</a:t>
            </a:r>
            <a:endParaRPr lang="el-GR" dirty="0"/>
          </a:p>
        </p:txBody>
      </p:sp>
      <p:cxnSp>
        <p:nvCxnSpPr>
          <p:cNvPr id="4" name="3 - Ευθεία γραμμή σύνδεσης"/>
          <p:cNvCxnSpPr/>
          <p:nvPr/>
        </p:nvCxnSpPr>
        <p:spPr>
          <a:xfrm flipH="1">
            <a:off x="1835696" y="908720"/>
            <a:ext cx="1152128" cy="13681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- Ευθεία γραμμή σύνδεσης"/>
          <p:cNvCxnSpPr/>
          <p:nvPr/>
        </p:nvCxnSpPr>
        <p:spPr>
          <a:xfrm>
            <a:off x="5940152" y="908720"/>
            <a:ext cx="1359768" cy="13597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- TextBox"/>
          <p:cNvSpPr txBox="1"/>
          <p:nvPr/>
        </p:nvSpPr>
        <p:spPr>
          <a:xfrm>
            <a:off x="611560" y="242088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IDH</a:t>
            </a:r>
            <a:r>
              <a:rPr lang="el-GR" b="1" dirty="0" smtClean="0"/>
              <a:t> μεταλλαγμένο </a:t>
            </a:r>
            <a:endParaRPr lang="el-GR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6300192" y="24208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IDH</a:t>
            </a:r>
            <a:r>
              <a:rPr lang="el-GR" b="1" dirty="0" smtClean="0"/>
              <a:t> μη-μεταλλαγμένο </a:t>
            </a:r>
            <a:endParaRPr lang="el-GR" b="1" dirty="0"/>
          </a:p>
        </p:txBody>
      </p:sp>
      <p:cxnSp>
        <p:nvCxnSpPr>
          <p:cNvPr id="11" name="10 - Ευθεία γραμμή σύνδεσης"/>
          <p:cNvCxnSpPr/>
          <p:nvPr/>
        </p:nvCxnSpPr>
        <p:spPr>
          <a:xfrm flipH="1">
            <a:off x="899592" y="2852936"/>
            <a:ext cx="432048" cy="151216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εία γραμμή σύνδεσης"/>
          <p:cNvCxnSpPr/>
          <p:nvPr/>
        </p:nvCxnSpPr>
        <p:spPr>
          <a:xfrm>
            <a:off x="2339752" y="2852936"/>
            <a:ext cx="495672" cy="78370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- TextBox"/>
          <p:cNvSpPr txBox="1"/>
          <p:nvPr/>
        </p:nvSpPr>
        <p:spPr>
          <a:xfrm>
            <a:off x="2411760" y="3717032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Χωρίς απάλειψη 1</a:t>
            </a:r>
            <a:r>
              <a:rPr lang="en-US" b="1" dirty="0" smtClean="0"/>
              <a:t>p19q</a:t>
            </a:r>
            <a:endParaRPr lang="el-GR" b="1" dirty="0" smtClean="0"/>
          </a:p>
          <a:p>
            <a:endParaRPr lang="el-GR" dirty="0"/>
          </a:p>
        </p:txBody>
      </p:sp>
      <p:sp>
        <p:nvSpPr>
          <p:cNvPr id="15" name="14 - TextBox"/>
          <p:cNvSpPr txBox="1"/>
          <p:nvPr/>
        </p:nvSpPr>
        <p:spPr>
          <a:xfrm>
            <a:off x="2699792" y="4149080"/>
            <a:ext cx="194421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 smtClean="0">
                <a:solidFill>
                  <a:srgbClr val="FF0000"/>
                </a:solidFill>
              </a:rPr>
              <a:t>Αστροκύτωμα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6" name="15 - TextBox"/>
          <p:cNvSpPr txBox="1"/>
          <p:nvPr/>
        </p:nvSpPr>
        <p:spPr>
          <a:xfrm>
            <a:off x="144016" y="4437112"/>
            <a:ext cx="24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μ</a:t>
            </a:r>
            <a:r>
              <a:rPr lang="el-GR" b="1" dirty="0" smtClean="0"/>
              <a:t>ε απάλειψη 1</a:t>
            </a:r>
            <a:r>
              <a:rPr lang="en-US" b="1" dirty="0" smtClean="0"/>
              <a:t>p19q</a:t>
            </a:r>
            <a:endParaRPr lang="el-GR" b="1" dirty="0"/>
          </a:p>
        </p:txBody>
      </p:sp>
      <p:sp>
        <p:nvSpPr>
          <p:cNvPr id="18" name="17 - TextBox"/>
          <p:cNvSpPr txBox="1"/>
          <p:nvPr/>
        </p:nvSpPr>
        <p:spPr>
          <a:xfrm>
            <a:off x="35496" y="4797152"/>
            <a:ext cx="255577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 smtClean="0">
                <a:solidFill>
                  <a:srgbClr val="FF0000"/>
                </a:solidFill>
              </a:rPr>
              <a:t>Ολιγοδενδρογλοίωμα</a:t>
            </a:r>
            <a:endParaRPr lang="el-GR" b="1" dirty="0">
              <a:solidFill>
                <a:srgbClr val="FF0000"/>
              </a:solidFill>
            </a:endParaRPr>
          </a:p>
        </p:txBody>
      </p:sp>
      <p:cxnSp>
        <p:nvCxnSpPr>
          <p:cNvPr id="20" name="19 - Ευθεία γραμμή σύνδεσης"/>
          <p:cNvCxnSpPr/>
          <p:nvPr/>
        </p:nvCxnSpPr>
        <p:spPr>
          <a:xfrm flipH="1">
            <a:off x="6588224" y="2996952"/>
            <a:ext cx="432048" cy="64807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- Ευθεία γραμμή σύνδεσης"/>
          <p:cNvCxnSpPr/>
          <p:nvPr/>
        </p:nvCxnSpPr>
        <p:spPr>
          <a:xfrm>
            <a:off x="8108776" y="2996952"/>
            <a:ext cx="423664" cy="6396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- TextBox"/>
          <p:cNvSpPr txBox="1"/>
          <p:nvPr/>
        </p:nvSpPr>
        <p:spPr>
          <a:xfrm>
            <a:off x="6228184" y="314096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με</a:t>
            </a:r>
            <a:endParaRPr lang="el-GR" dirty="0"/>
          </a:p>
        </p:txBody>
      </p:sp>
      <p:sp>
        <p:nvSpPr>
          <p:cNvPr id="24" name="23 - TextBox"/>
          <p:cNvSpPr txBox="1"/>
          <p:nvPr/>
        </p:nvSpPr>
        <p:spPr>
          <a:xfrm>
            <a:off x="8316416" y="3068960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χωρίς</a:t>
            </a:r>
            <a:endParaRPr lang="el-GR" dirty="0"/>
          </a:p>
        </p:txBody>
      </p:sp>
      <p:sp>
        <p:nvSpPr>
          <p:cNvPr id="25" name="24 - TextBox"/>
          <p:cNvSpPr txBox="1"/>
          <p:nvPr/>
        </p:nvSpPr>
        <p:spPr>
          <a:xfrm>
            <a:off x="6156176" y="3645024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0000"/>
                </a:solidFill>
              </a:rPr>
              <a:t>Μοριακά </a:t>
            </a:r>
            <a:r>
              <a:rPr lang="el-GR" b="1" dirty="0" err="1" smtClean="0">
                <a:solidFill>
                  <a:srgbClr val="FF0000"/>
                </a:solidFill>
              </a:rPr>
              <a:t>χαρακτηρστικά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l-GR" b="1" dirty="0" err="1" smtClean="0">
                <a:solidFill>
                  <a:srgbClr val="FF0000"/>
                </a:solidFill>
              </a:rPr>
              <a:t>γλοιοβλαστώματος</a:t>
            </a:r>
            <a:endParaRPr lang="el-G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60648"/>
            <a:ext cx="6010500" cy="528400"/>
          </a:xfrm>
        </p:spPr>
        <p:txBody>
          <a:bodyPr/>
          <a:lstStyle/>
          <a:p>
            <a:pPr algn="ctr" eaLnBrk="1" hangingPunct="1"/>
            <a:r>
              <a:rPr lang="el-GR" sz="3200" b="1" dirty="0" err="1" smtClean="0"/>
              <a:t>Αστροκυτταρικοί</a:t>
            </a:r>
            <a:r>
              <a:rPr lang="el-GR" sz="3200" b="1" dirty="0" smtClean="0"/>
              <a:t>  Όγκοι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04913" y="1916113"/>
            <a:ext cx="7939087" cy="38100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sz="2400" b="1" dirty="0" smtClean="0">
                <a:solidFill>
                  <a:schemeClr val="accent1"/>
                </a:solidFill>
                <a:latin typeface="Arial" charset="0"/>
              </a:rPr>
              <a:t>Εντοπισμένοι / ειδικού τύπου </a:t>
            </a:r>
            <a:r>
              <a:rPr lang="en-US" sz="2400" b="1" dirty="0" smtClean="0">
                <a:solidFill>
                  <a:schemeClr val="accent1"/>
                </a:solidFill>
                <a:latin typeface="Arial" charset="0"/>
              </a:rPr>
              <a:t>(grade I/</a:t>
            </a:r>
            <a:r>
              <a:rPr lang="el-GR" sz="2400" b="1" dirty="0" smtClean="0">
                <a:solidFill>
                  <a:schemeClr val="accent1"/>
                </a:solidFill>
                <a:latin typeface="Arial" charset="0"/>
              </a:rPr>
              <a:t>σπάνια ΙΙ)</a:t>
            </a:r>
            <a:endParaRPr lang="en-US" sz="2400" b="1" dirty="0" smtClean="0">
              <a:solidFill>
                <a:schemeClr val="accent1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r>
              <a:rPr lang="el-GR" sz="2400" b="1" dirty="0" err="1" smtClean="0">
                <a:latin typeface="Arial" charset="0"/>
              </a:rPr>
              <a:t>Περίγραπτοι</a:t>
            </a:r>
            <a:endParaRPr lang="el-GR" sz="2400" b="1" dirty="0" smtClean="0"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r>
              <a:rPr lang="el-GR" sz="2400" b="1" dirty="0" smtClean="0">
                <a:latin typeface="Arial" charset="0"/>
              </a:rPr>
              <a:t>Βραδέως αυξανόμενοι</a:t>
            </a:r>
          </a:p>
          <a:p>
            <a:pPr lvl="1" eaLnBrk="1" hangingPunct="1"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r>
              <a:rPr lang="el-GR" sz="2400" b="1" dirty="0" smtClean="0">
                <a:latin typeface="Arial" charset="0"/>
              </a:rPr>
              <a:t>Δυνητικά χειρουργικά εξαιρέσιμοι</a:t>
            </a:r>
          </a:p>
          <a:p>
            <a:pPr lvl="1" eaLnBrk="1" hangingPunct="1">
              <a:buFont typeface="Wingdings" pitchFamily="2" charset="2"/>
              <a:buNone/>
            </a:pPr>
            <a:endParaRPr lang="el-GR" sz="2000" b="1" dirty="0" smtClean="0">
              <a:latin typeface="Arial" charset="0"/>
            </a:endParaRPr>
          </a:p>
          <a:p>
            <a:pPr eaLnBrk="1" hangingPunct="1"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sz="2400" b="1" dirty="0" smtClean="0">
                <a:solidFill>
                  <a:schemeClr val="accent1"/>
                </a:solidFill>
                <a:latin typeface="Arial" charset="0"/>
              </a:rPr>
              <a:t>Διάχυτα διηθητικά (</a:t>
            </a:r>
            <a:r>
              <a:rPr lang="en-US" sz="2400" b="1" dirty="0" smtClean="0">
                <a:solidFill>
                  <a:schemeClr val="accent1"/>
                </a:solidFill>
                <a:latin typeface="Arial" charset="0"/>
              </a:rPr>
              <a:t>grade II-IV)</a:t>
            </a:r>
          </a:p>
          <a:p>
            <a:pPr lvl="1" eaLnBrk="1" hangingPunct="1"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r>
              <a:rPr lang="el-GR" sz="2400" b="1" dirty="0" smtClean="0">
                <a:latin typeface="Arial" charset="0"/>
              </a:rPr>
              <a:t>Διηθητικά όρια</a:t>
            </a:r>
          </a:p>
          <a:p>
            <a:pPr lvl="1" eaLnBrk="1" hangingPunct="1"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r>
              <a:rPr lang="el-GR" sz="2400" b="1" dirty="0" smtClean="0">
                <a:latin typeface="Arial" charset="0"/>
              </a:rPr>
              <a:t>Μη δυνατή η ριζική </a:t>
            </a:r>
            <a:r>
              <a:rPr lang="el-GR" sz="2400" b="1" dirty="0" err="1" smtClean="0">
                <a:latin typeface="Arial" charset="0"/>
              </a:rPr>
              <a:t>εκτομή</a:t>
            </a:r>
            <a:r>
              <a:rPr lang="el-GR" sz="2400" b="1" dirty="0" smtClean="0">
                <a:latin typeface="Arial" charset="0"/>
              </a:rPr>
              <a:t> </a:t>
            </a:r>
            <a:r>
              <a:rPr lang="el-GR" sz="2400" b="1" dirty="0" smtClean="0">
                <a:latin typeface="Arial" charset="0"/>
                <a:sym typeface="Wingdings 3" pitchFamily="18" charset="2"/>
              </a:rPr>
              <a:t> </a:t>
            </a:r>
            <a:r>
              <a:rPr lang="el-GR" sz="2400" b="1" dirty="0" smtClean="0">
                <a:latin typeface="Arial" charset="0"/>
              </a:rPr>
              <a:t>υποτροπή</a:t>
            </a:r>
          </a:p>
          <a:p>
            <a:pPr lvl="1" eaLnBrk="1" hangingPunct="1"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r>
              <a:rPr lang="el-GR" sz="2400" b="1" dirty="0" smtClean="0">
                <a:latin typeface="Arial" charset="0"/>
              </a:rPr>
              <a:t>Συχνή η μετάπτωση σε υψηλότερο </a:t>
            </a:r>
            <a:r>
              <a:rPr lang="en-US" sz="2400" b="1" dirty="0" smtClean="0">
                <a:latin typeface="Arial" charset="0"/>
              </a:rPr>
              <a:t>grade</a:t>
            </a:r>
            <a:endParaRPr lang="el-GR" sz="2400" b="1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32656"/>
            <a:ext cx="8185388" cy="528400"/>
          </a:xfrm>
        </p:spPr>
        <p:txBody>
          <a:bodyPr/>
          <a:lstStyle/>
          <a:p>
            <a:pPr algn="ctr" eaLnBrk="1" hangingPunct="1"/>
            <a:r>
              <a:rPr lang="el-GR" sz="3200" b="1" dirty="0" err="1" smtClean="0">
                <a:latin typeface="+mn-lt"/>
              </a:rPr>
              <a:t>Βαθμοποίηση</a:t>
            </a:r>
            <a:r>
              <a:rPr lang="el-GR" sz="3200" b="1" dirty="0" smtClean="0">
                <a:latin typeface="+mn-lt"/>
              </a:rPr>
              <a:t> διάχυτα διηθητικών </a:t>
            </a:r>
            <a:r>
              <a:rPr lang="el-GR" sz="3200" b="1" dirty="0" err="1" smtClean="0">
                <a:latin typeface="+mn-lt"/>
              </a:rPr>
              <a:t>αστροκυτταρικών</a:t>
            </a:r>
            <a:r>
              <a:rPr lang="el-GR" sz="3200" b="1" dirty="0" smtClean="0">
                <a:latin typeface="+mn-lt"/>
              </a:rPr>
              <a:t> όγκων</a:t>
            </a:r>
          </a:p>
        </p:txBody>
      </p:sp>
      <p:graphicFrame>
        <p:nvGraphicFramePr>
          <p:cNvPr id="452611" name="Group 3"/>
          <p:cNvGraphicFramePr>
            <a:graphicFrameLocks noGrp="1"/>
          </p:cNvGraphicFramePr>
          <p:nvPr>
            <p:ph idx="4294967295"/>
          </p:nvPr>
        </p:nvGraphicFramePr>
        <p:xfrm>
          <a:off x="467544" y="2204864"/>
          <a:ext cx="8247092" cy="3598863"/>
        </p:xfrm>
        <a:graphic>
          <a:graphicData uri="http://schemas.openxmlformats.org/drawingml/2006/table">
            <a:tbl>
              <a:tblPr/>
              <a:tblGrid>
                <a:gridCol w="1674796"/>
                <a:gridCol w="2000264"/>
                <a:gridCol w="1863910"/>
                <a:gridCol w="2708122"/>
              </a:tblGrid>
              <a:tr h="180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Πυρηνική </a:t>
                      </a:r>
                      <a:r>
                        <a:rPr kumimoji="0" lang="el-GR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ατυπία</a:t>
                      </a:r>
                      <a:endParaRPr kumimoji="0" lang="el-G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Μιτωτική</a:t>
                      </a:r>
                      <a:r>
                        <a:rPr kumimoji="0" lang="el-G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el-GR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δραστη</a:t>
                      </a:r>
                      <a:r>
                        <a:rPr kumimoji="0" lang="el-G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-</a:t>
                      </a:r>
                      <a:r>
                        <a:rPr kumimoji="0" lang="el-GR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ριότητα</a:t>
                      </a:r>
                      <a:endParaRPr kumimoji="0" lang="el-G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Νέκρωση/ ενδοθηλιακή υπερπλασία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Grade 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Grade III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Grade IV</a:t>
                      </a:r>
                      <a:endParaRPr kumimoji="0" lang="el-G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+/+, +/-, -/+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620688"/>
            <a:ext cx="6010500" cy="528400"/>
          </a:xfrm>
        </p:spPr>
        <p:txBody>
          <a:bodyPr/>
          <a:lstStyle/>
          <a:p>
            <a:pPr algn="ctr" eaLnBrk="1" hangingPunct="1"/>
            <a:r>
              <a:rPr lang="el-GR" sz="3200" b="1" dirty="0" smtClean="0"/>
              <a:t>Κριτήρια </a:t>
            </a:r>
            <a:r>
              <a:rPr lang="el-GR" sz="3200" b="1" dirty="0" err="1" smtClean="0"/>
              <a:t>βαθμοποίησης</a:t>
            </a:r>
            <a:r>
              <a:rPr lang="el-GR" sz="3200" b="1" dirty="0" smtClean="0"/>
              <a:t> </a:t>
            </a:r>
            <a:r>
              <a:rPr lang="el-GR" sz="3200" b="1" dirty="0" err="1" smtClean="0"/>
              <a:t>αστροκυτταρικών</a:t>
            </a:r>
            <a:r>
              <a:rPr lang="el-GR" sz="3200" b="1" dirty="0" smtClean="0"/>
              <a:t> όγκων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827088" y="1806575"/>
            <a:ext cx="7559675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2400" b="1" dirty="0">
                <a:solidFill>
                  <a:srgbClr val="FF0000"/>
                </a:solidFill>
                <a:latin typeface="Arial" charset="0"/>
              </a:rPr>
              <a:t>Πυρηνική </a:t>
            </a:r>
            <a:r>
              <a:rPr lang="el-GR" sz="2400" b="1" dirty="0" err="1">
                <a:solidFill>
                  <a:srgbClr val="FF0000"/>
                </a:solidFill>
                <a:latin typeface="Arial" charset="0"/>
              </a:rPr>
              <a:t>ατυπία</a:t>
            </a:r>
            <a:r>
              <a:rPr lang="el-GR" sz="2400" b="1" dirty="0">
                <a:latin typeface="Arial" charset="0"/>
              </a:rPr>
              <a:t>: ποικιλία μεγέθους/σχήματος πυρήνα και </a:t>
            </a:r>
            <a:r>
              <a:rPr lang="el-GR" sz="2400" b="1" dirty="0" err="1">
                <a:latin typeface="Arial" charset="0"/>
              </a:rPr>
              <a:t>υπερχρωμασία</a:t>
            </a:r>
            <a:endParaRPr lang="el-GR" sz="2400" b="1" dirty="0">
              <a:latin typeface="Arial" charset="0"/>
            </a:endParaRPr>
          </a:p>
          <a:p>
            <a:pPr marL="469900" indent="-4699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2400" b="1" dirty="0" err="1">
                <a:solidFill>
                  <a:srgbClr val="FF0000"/>
                </a:solidFill>
                <a:latin typeface="Arial" charset="0"/>
              </a:rPr>
              <a:t>Μιτωτική</a:t>
            </a:r>
            <a:r>
              <a:rPr lang="el-GR" sz="2400" b="1" dirty="0">
                <a:solidFill>
                  <a:srgbClr val="FF0000"/>
                </a:solidFill>
                <a:latin typeface="Arial" charset="0"/>
              </a:rPr>
              <a:t> δραστηριότητα</a:t>
            </a:r>
            <a:r>
              <a:rPr lang="el-GR" sz="2400" b="1" dirty="0">
                <a:latin typeface="Arial" charset="0"/>
              </a:rPr>
              <a:t>: Αξιολογείται η παρουσία και όχι ο αριθμός των </a:t>
            </a:r>
            <a:r>
              <a:rPr lang="el-GR" sz="2400" b="1" dirty="0" err="1">
                <a:latin typeface="Arial" charset="0"/>
              </a:rPr>
              <a:t>πυρηνοκινησιών</a:t>
            </a:r>
            <a:r>
              <a:rPr lang="el-GR" sz="2400" b="1" dirty="0">
                <a:latin typeface="Arial" charset="0"/>
              </a:rPr>
              <a:t>-Σχέση με μέγεθος δείγματος-Χρήση </a:t>
            </a:r>
            <a:r>
              <a:rPr lang="el-GR" sz="2400" b="1" dirty="0" err="1">
                <a:latin typeface="Arial" charset="0"/>
              </a:rPr>
              <a:t>πολλ</a:t>
            </a:r>
            <a:r>
              <a:rPr lang="el-GR" sz="2400" b="1" dirty="0">
                <a:latin typeface="Arial" charset="0"/>
              </a:rPr>
              <a:t>/</a:t>
            </a:r>
            <a:r>
              <a:rPr lang="el-GR" sz="2400" b="1" dirty="0" err="1">
                <a:latin typeface="Arial" charset="0"/>
              </a:rPr>
              <a:t>κών</a:t>
            </a:r>
            <a:r>
              <a:rPr lang="el-GR" sz="2400" b="1" dirty="0">
                <a:latin typeface="Arial" charset="0"/>
              </a:rPr>
              <a:t> δεικτών (ΜΙΒ-1)</a:t>
            </a:r>
          </a:p>
          <a:p>
            <a:pPr marL="469900" indent="-4699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2400" b="1" dirty="0">
                <a:solidFill>
                  <a:srgbClr val="FF0000"/>
                </a:solidFill>
                <a:latin typeface="Arial" charset="0"/>
              </a:rPr>
              <a:t>Νέκρωση</a:t>
            </a:r>
            <a:r>
              <a:rPr lang="el-GR" sz="2400" b="1" dirty="0">
                <a:latin typeface="Arial" charset="0"/>
              </a:rPr>
              <a:t>: Πηκτική νέκρωση με ή χωρίς </a:t>
            </a:r>
            <a:r>
              <a:rPr lang="el-GR" sz="2400" b="1" dirty="0" err="1">
                <a:latin typeface="Arial" charset="0"/>
              </a:rPr>
              <a:t>πασσαλοειδή</a:t>
            </a:r>
            <a:r>
              <a:rPr lang="el-GR" sz="2400" b="1" dirty="0">
                <a:latin typeface="Arial" charset="0"/>
              </a:rPr>
              <a:t> διάταξη των κυττάρων</a:t>
            </a:r>
          </a:p>
          <a:p>
            <a:pPr marL="469900" indent="-4699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2400" b="1" dirty="0">
                <a:solidFill>
                  <a:srgbClr val="FF0000"/>
                </a:solidFill>
                <a:latin typeface="Arial" charset="0"/>
              </a:rPr>
              <a:t>Ενδοθηλιακή υπερπλασία</a:t>
            </a:r>
            <a:r>
              <a:rPr lang="el-GR" sz="2400" b="1" dirty="0">
                <a:latin typeface="Arial" charset="0"/>
              </a:rPr>
              <a:t>: </a:t>
            </a:r>
            <a:r>
              <a:rPr lang="el-GR" sz="2400" b="1" dirty="0" err="1">
                <a:latin typeface="Arial" charset="0"/>
              </a:rPr>
              <a:t>Στιβάδωση</a:t>
            </a:r>
            <a:r>
              <a:rPr lang="el-GR" sz="2400" b="1" dirty="0">
                <a:latin typeface="Arial" charset="0"/>
              </a:rPr>
              <a:t> του ενδοθηλίου </a:t>
            </a:r>
            <a:r>
              <a:rPr lang="el-GR" sz="2400" b="1" dirty="0">
                <a:latin typeface="Arial" charset="0"/>
                <a:sym typeface="Wingdings 3" pitchFamily="18" charset="2"/>
              </a:rPr>
              <a:t> </a:t>
            </a:r>
            <a:r>
              <a:rPr lang="el-GR" sz="2400" b="1" dirty="0">
                <a:latin typeface="Arial" charset="0"/>
              </a:rPr>
              <a:t>δημιουργία </a:t>
            </a:r>
            <a:r>
              <a:rPr lang="el-GR" sz="2400" b="1" dirty="0" err="1">
                <a:latin typeface="Arial" charset="0"/>
              </a:rPr>
              <a:t>σπειραματοειδών</a:t>
            </a:r>
            <a:r>
              <a:rPr lang="el-GR" sz="2400" b="1" dirty="0">
                <a:latin typeface="Arial" charset="0"/>
              </a:rPr>
              <a:t> σχηματισμών</a:t>
            </a:r>
            <a:endParaRPr lang="el-GR" sz="28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260648"/>
            <a:ext cx="6010500" cy="648072"/>
          </a:xfrm>
        </p:spPr>
        <p:txBody>
          <a:bodyPr/>
          <a:lstStyle/>
          <a:p>
            <a:pPr algn="ctr" eaLnBrk="1" hangingPunct="1"/>
            <a:r>
              <a:rPr lang="el-GR" sz="3200" b="1" dirty="0" smtClean="0"/>
              <a:t>Σημασία του βαθμού κακοήθειας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844824"/>
            <a:ext cx="7939088" cy="3810000"/>
          </a:xfrm>
        </p:spPr>
        <p:txBody>
          <a:bodyPr/>
          <a:lstStyle/>
          <a:p>
            <a:pPr eaLnBrk="1" hangingPunct="1"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n-US" sz="2400" b="1" dirty="0" smtClean="0">
                <a:latin typeface="Arial" charset="0"/>
              </a:rPr>
              <a:t>Grade I </a:t>
            </a:r>
            <a:r>
              <a:rPr lang="en-US" sz="2400" b="1" dirty="0" smtClean="0">
                <a:latin typeface="Arial" charset="0"/>
                <a:sym typeface="Wingdings 3" pitchFamily="18" charset="2"/>
              </a:rPr>
              <a:t></a:t>
            </a:r>
            <a:r>
              <a:rPr lang="el-GR" sz="2400" b="1" dirty="0" smtClean="0">
                <a:latin typeface="Arial" charset="0"/>
                <a:sym typeface="Wingdings 3" pitchFamily="18" charset="2"/>
              </a:rPr>
              <a:t> </a:t>
            </a:r>
            <a:r>
              <a:rPr lang="el-GR" sz="2400" b="1" dirty="0" smtClean="0">
                <a:latin typeface="Arial" charset="0"/>
              </a:rPr>
              <a:t>όγκοι βραδέως αυξανόμενοι, </a:t>
            </a:r>
            <a:r>
              <a:rPr lang="el-GR" sz="2400" b="1" dirty="0" err="1" smtClean="0">
                <a:latin typeface="Arial" charset="0"/>
              </a:rPr>
              <a:t>περίγραπτοι</a:t>
            </a:r>
            <a:r>
              <a:rPr lang="el-GR" sz="2400" b="1" dirty="0" smtClean="0">
                <a:latin typeface="Arial" charset="0"/>
              </a:rPr>
              <a:t> («καλοήθεις»)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n-US" sz="2400" b="1" dirty="0" smtClean="0">
                <a:latin typeface="Arial" charset="0"/>
              </a:rPr>
              <a:t>Grade II </a:t>
            </a:r>
            <a:r>
              <a:rPr lang="en-US" sz="2400" b="1" dirty="0" smtClean="0">
                <a:latin typeface="Arial" charset="0"/>
                <a:sym typeface="Wingdings 3" pitchFamily="18" charset="2"/>
              </a:rPr>
              <a:t></a:t>
            </a:r>
            <a:r>
              <a:rPr lang="el-GR" sz="2400" b="1" dirty="0" smtClean="0">
                <a:latin typeface="Arial" charset="0"/>
                <a:sym typeface="Wingdings 3" pitchFamily="18" charset="2"/>
              </a:rPr>
              <a:t> </a:t>
            </a:r>
            <a:r>
              <a:rPr lang="el-GR" sz="2400" b="1" dirty="0" smtClean="0">
                <a:latin typeface="Arial" charset="0"/>
              </a:rPr>
              <a:t>όγκοι βραδέως αυξανόμενοι, διηθητικοί («χαμηλής κακοήθειας»)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n-US" sz="2400" b="1" dirty="0" smtClean="0">
                <a:latin typeface="Arial" charset="0"/>
              </a:rPr>
              <a:t>Grade III </a:t>
            </a:r>
            <a:r>
              <a:rPr lang="en-US" sz="2400" b="1" dirty="0" smtClean="0">
                <a:latin typeface="Arial" charset="0"/>
                <a:sym typeface="Wingdings 3" pitchFamily="18" charset="2"/>
              </a:rPr>
              <a:t></a:t>
            </a:r>
            <a:r>
              <a:rPr lang="el-GR" sz="2400" b="1" dirty="0" smtClean="0">
                <a:latin typeface="Arial" charset="0"/>
                <a:sym typeface="Wingdings 3" pitchFamily="18" charset="2"/>
              </a:rPr>
              <a:t> </a:t>
            </a:r>
            <a:r>
              <a:rPr lang="el-GR" sz="2400" b="1" dirty="0" smtClean="0">
                <a:latin typeface="Arial" charset="0"/>
              </a:rPr>
              <a:t>όγκοι ιστολογικά κακοήθεις,           ταχέως αυξανόμενοι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n-US" sz="2400" b="1" dirty="0" smtClean="0">
                <a:latin typeface="Arial" charset="0"/>
              </a:rPr>
              <a:t>Grade IV</a:t>
            </a:r>
            <a:r>
              <a:rPr lang="el-GR" sz="2400" b="1" dirty="0" smtClean="0">
                <a:latin typeface="Arial" charset="0"/>
              </a:rPr>
              <a:t> </a:t>
            </a:r>
            <a:r>
              <a:rPr lang="el-GR" sz="2400" b="1" dirty="0" smtClean="0">
                <a:latin typeface="Arial" charset="0"/>
                <a:sym typeface="Wingdings 3" pitchFamily="18" charset="2"/>
              </a:rPr>
              <a:t> </a:t>
            </a:r>
            <a:r>
              <a:rPr lang="el-GR" sz="2400" b="1" dirty="0" smtClean="0">
                <a:latin typeface="Arial" charset="0"/>
              </a:rPr>
              <a:t>όγκοι ιστολογικά κακοήθεις              συχνά με νέκρωση</a:t>
            </a:r>
            <a:endParaRPr lang="el-GR" sz="2800" b="1" dirty="0" smtClean="0">
              <a:latin typeface="Arial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092280" y="4365104"/>
            <a:ext cx="1800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 dirty="0">
                <a:latin typeface="Arial" charset="0"/>
              </a:rPr>
              <a:t>«υψηλής κακοήθειας»</a:t>
            </a:r>
          </a:p>
        </p:txBody>
      </p:sp>
      <p:sp>
        <p:nvSpPr>
          <p:cNvPr id="10245" name="AutoShape 5"/>
          <p:cNvSpPr>
            <a:spLocks/>
          </p:cNvSpPr>
          <p:nvPr/>
        </p:nvSpPr>
        <p:spPr bwMode="auto">
          <a:xfrm>
            <a:off x="6804248" y="4148683"/>
            <a:ext cx="215900" cy="1152525"/>
          </a:xfrm>
          <a:prstGeom prst="rightBrace">
            <a:avLst>
              <a:gd name="adj1" fmla="val 444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2008"/>
            <a:ext cx="8064896" cy="836712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altLang="el-GR" b="1" smtClean="0">
                <a:cs typeface="Arial" charset="0"/>
              </a:rPr>
              <a:t>Γλοιοβλάστωμα</a:t>
            </a:r>
            <a:r>
              <a:rPr lang="el-GR" altLang="el-GR" b="1" dirty="0" smtClean="0">
                <a:cs typeface="Arial" charset="0"/>
              </a:rPr>
              <a:t/>
            </a:r>
            <a:br>
              <a:rPr lang="el-GR" altLang="el-GR" b="1" dirty="0" smtClean="0">
                <a:cs typeface="Arial" charset="0"/>
              </a:rPr>
            </a:br>
            <a:r>
              <a:rPr lang="el-GR" altLang="el-GR" b="1" dirty="0" smtClean="0">
                <a:cs typeface="Arial" charset="0"/>
              </a:rPr>
              <a:t>(</a:t>
            </a:r>
            <a:r>
              <a:rPr lang="el-GR" altLang="el-GR" b="1" dirty="0" err="1" smtClean="0">
                <a:cs typeface="Arial" charset="0"/>
              </a:rPr>
              <a:t>Αστροκύτωμα</a:t>
            </a:r>
            <a:r>
              <a:rPr lang="el-GR" altLang="el-GR" b="1" dirty="0" smtClean="0">
                <a:cs typeface="Arial" charset="0"/>
              </a:rPr>
              <a:t> </a:t>
            </a:r>
            <a:r>
              <a:rPr lang="en-US" altLang="el-GR" b="1" dirty="0" smtClean="0">
                <a:cs typeface="Arial" charset="0"/>
              </a:rPr>
              <a:t>grade IV)</a:t>
            </a:r>
            <a:endParaRPr lang="el-GR" altLang="el-GR" b="1" dirty="0" smtClean="0">
              <a:cs typeface="Arial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9388" y="1773238"/>
            <a:ext cx="8964612" cy="4751387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altLang="el-GR" sz="2000" dirty="0" smtClean="0">
                <a:latin typeface="Arial" charset="0"/>
              </a:rPr>
              <a:t>Αναπτύσσεται </a:t>
            </a:r>
            <a:r>
              <a:rPr lang="el-GR" altLang="el-GR" sz="2000" b="1" dirty="0" err="1" smtClean="0">
                <a:latin typeface="Arial" charset="0"/>
              </a:rPr>
              <a:t>πρωτοπαθώς</a:t>
            </a:r>
            <a:r>
              <a:rPr lang="el-GR" altLang="el-GR" sz="2000" b="1" dirty="0" smtClean="0">
                <a:latin typeface="Arial" charset="0"/>
              </a:rPr>
              <a:t> (95%) </a:t>
            </a:r>
            <a:r>
              <a:rPr lang="el-GR" altLang="el-GR" sz="2000" dirty="0" smtClean="0">
                <a:latin typeface="Arial" charset="0"/>
              </a:rPr>
              <a:t>ή σπανιότερα </a:t>
            </a:r>
            <a:r>
              <a:rPr lang="el-GR" altLang="el-GR" sz="2000" b="1" dirty="0" err="1" smtClean="0">
                <a:latin typeface="Arial" charset="0"/>
              </a:rPr>
              <a:t>δευτεροπαθώς</a:t>
            </a:r>
            <a:r>
              <a:rPr lang="el-GR" altLang="el-GR" sz="2000" b="1" dirty="0" smtClean="0">
                <a:latin typeface="Arial" charset="0"/>
              </a:rPr>
              <a:t> (5%)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altLang="el-GR" sz="2000" b="1" dirty="0" smtClean="0">
                <a:latin typeface="Arial" charset="0"/>
              </a:rPr>
              <a:t>Πρωτοπαθές:</a:t>
            </a:r>
            <a:r>
              <a:rPr lang="el-GR" altLang="el-GR" sz="2000" dirty="0" smtClean="0">
                <a:latin typeface="Arial" charset="0"/>
              </a:rPr>
              <a:t> </a:t>
            </a:r>
            <a:r>
              <a:rPr lang="el-GR" altLang="el-GR" sz="2000" b="1" dirty="0" smtClean="0">
                <a:latin typeface="Arial" charset="0"/>
              </a:rPr>
              <a:t>ταχεία ανάπτυξη (&lt;3 μήνες), απουσία κλινικά/ιστολογικά </a:t>
            </a:r>
            <a:r>
              <a:rPr lang="el-GR" altLang="el-GR" sz="2000" b="1" dirty="0" err="1" smtClean="0">
                <a:latin typeface="Arial" charset="0"/>
              </a:rPr>
              <a:t>αστροκυτώματος</a:t>
            </a:r>
            <a:r>
              <a:rPr lang="el-GR" altLang="el-GR" sz="2000" b="1" dirty="0" smtClean="0">
                <a:latin typeface="Arial" charset="0"/>
              </a:rPr>
              <a:t> </a:t>
            </a:r>
            <a:r>
              <a:rPr lang="en-US" altLang="el-GR" sz="2000" b="1" dirty="0" smtClean="0">
                <a:latin typeface="Arial" charset="0"/>
              </a:rPr>
              <a:t>grade II/III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altLang="el-GR" sz="2000" b="1" dirty="0" smtClean="0">
                <a:latin typeface="Arial" charset="0"/>
              </a:rPr>
              <a:t>Δευτεροπαθές:</a:t>
            </a:r>
            <a:r>
              <a:rPr lang="el-GR" altLang="el-GR" sz="2000" dirty="0" smtClean="0">
                <a:latin typeface="Arial" charset="0"/>
              </a:rPr>
              <a:t> </a:t>
            </a:r>
            <a:r>
              <a:rPr lang="el-GR" altLang="el-GR" sz="2000" b="1" dirty="0" smtClean="0">
                <a:latin typeface="Arial" charset="0"/>
              </a:rPr>
              <a:t>ανάπτυξη στο έδαφος </a:t>
            </a:r>
            <a:r>
              <a:rPr lang="el-GR" altLang="el-GR" sz="2000" b="1" dirty="0" err="1" smtClean="0">
                <a:latin typeface="Arial" charset="0"/>
              </a:rPr>
              <a:t>αστροκυτώματος</a:t>
            </a:r>
            <a:r>
              <a:rPr lang="el-GR" altLang="el-GR" sz="2000" b="1" dirty="0" smtClean="0">
                <a:latin typeface="Arial" charset="0"/>
              </a:rPr>
              <a:t> </a:t>
            </a:r>
            <a:r>
              <a:rPr lang="en-US" altLang="el-GR" sz="2000" b="1" dirty="0" smtClean="0">
                <a:latin typeface="Arial" charset="0"/>
              </a:rPr>
              <a:t>grade II </a:t>
            </a:r>
            <a:r>
              <a:rPr lang="el-GR" altLang="el-GR" sz="2000" dirty="0" smtClean="0">
                <a:latin typeface="Arial" charset="0"/>
              </a:rPr>
              <a:t>(5.1 έτη) ή </a:t>
            </a:r>
            <a:r>
              <a:rPr lang="en-US" altLang="el-GR" sz="2000" b="1" dirty="0" smtClean="0">
                <a:latin typeface="Arial" charset="0"/>
              </a:rPr>
              <a:t>grade III</a:t>
            </a:r>
            <a:r>
              <a:rPr lang="en-US" altLang="el-GR" sz="2000" dirty="0" smtClean="0">
                <a:latin typeface="Arial" charset="0"/>
              </a:rPr>
              <a:t> (</a:t>
            </a:r>
            <a:r>
              <a:rPr lang="el-GR" altLang="el-GR" sz="2000" dirty="0" smtClean="0">
                <a:latin typeface="Arial" charset="0"/>
              </a:rPr>
              <a:t>1.9 έτη)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altLang="el-GR" sz="2000" dirty="0" smtClean="0">
                <a:latin typeface="Arial" charset="0"/>
              </a:rPr>
              <a:t>Επίπτωση : </a:t>
            </a:r>
            <a:r>
              <a:rPr lang="el-GR" altLang="el-GR" sz="2000" b="1" dirty="0" smtClean="0">
                <a:latin typeface="Arial" charset="0"/>
              </a:rPr>
              <a:t>50% των πρωτοπαθών όγκων του εγκεφάλου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altLang="el-GR" sz="2000" dirty="0" smtClean="0">
                <a:latin typeface="Arial" charset="0"/>
              </a:rPr>
              <a:t>Εντόπιση: </a:t>
            </a:r>
            <a:r>
              <a:rPr lang="el-GR" altLang="el-GR" sz="2000" dirty="0" err="1" smtClean="0">
                <a:latin typeface="Arial" charset="0"/>
              </a:rPr>
              <a:t>υποφλοιώδης</a:t>
            </a:r>
            <a:r>
              <a:rPr lang="el-GR" altLang="el-GR" sz="2000" dirty="0" smtClean="0">
                <a:latin typeface="Arial" charset="0"/>
              </a:rPr>
              <a:t> λευκή ουσία εγκεφαλικών ημισφαιρίων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2000" dirty="0" smtClean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2000" dirty="0" smtClean="0"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200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6010500" cy="528400"/>
          </a:xfrm>
        </p:spPr>
        <p:txBody>
          <a:bodyPr/>
          <a:lstStyle/>
          <a:p>
            <a:pPr eaLnBrk="1" hangingPunct="1"/>
            <a:r>
              <a:rPr lang="el-GR" altLang="el-GR" sz="3200" b="1" dirty="0" err="1" smtClean="0"/>
              <a:t>Γλοιοβλάστωμα</a:t>
            </a:r>
            <a:endParaRPr lang="el-GR" altLang="el-GR" sz="3200" b="1" dirty="0" smtClean="0"/>
          </a:p>
        </p:txBody>
      </p:sp>
      <p:sp>
        <p:nvSpPr>
          <p:cNvPr id="24579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251520" y="1052537"/>
            <a:ext cx="4932363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altLang="el-GR" sz="2400" b="1" dirty="0" smtClean="0">
                <a:latin typeface="Arial" charset="0"/>
              </a:rPr>
              <a:t>Ιστολογική εικόνα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r>
              <a:rPr lang="el-GR" altLang="el-GR" sz="2000" b="1" dirty="0" smtClean="0">
                <a:latin typeface="Arial" charset="0"/>
              </a:rPr>
              <a:t>Κυτταρικός </a:t>
            </a:r>
            <a:r>
              <a:rPr lang="el-GR" altLang="el-GR" sz="2000" b="1" dirty="0" err="1" smtClean="0">
                <a:latin typeface="Arial" charset="0"/>
              </a:rPr>
              <a:t>πλειομορφισμός</a:t>
            </a:r>
            <a:r>
              <a:rPr lang="el-GR" altLang="el-GR" sz="2000" b="1" dirty="0" smtClean="0">
                <a:latin typeface="Arial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r>
              <a:rPr lang="el-GR" altLang="el-GR" sz="2000" dirty="0" err="1" smtClean="0">
                <a:latin typeface="Arial" charset="0"/>
              </a:rPr>
              <a:t>Εντονη</a:t>
            </a:r>
            <a:r>
              <a:rPr lang="el-GR" altLang="el-GR" sz="2000" dirty="0" smtClean="0">
                <a:latin typeface="Arial" charset="0"/>
              </a:rPr>
              <a:t> </a:t>
            </a:r>
            <a:r>
              <a:rPr lang="el-GR" altLang="el-GR" sz="2000" b="1" dirty="0" err="1" smtClean="0">
                <a:latin typeface="Arial" charset="0"/>
              </a:rPr>
              <a:t>μιτωτική</a:t>
            </a:r>
            <a:r>
              <a:rPr lang="el-GR" altLang="el-GR" sz="2000" dirty="0" smtClean="0">
                <a:latin typeface="Arial" charset="0"/>
              </a:rPr>
              <a:t> </a:t>
            </a:r>
            <a:r>
              <a:rPr lang="el-GR" altLang="el-GR" sz="2000" b="1" dirty="0" smtClean="0">
                <a:latin typeface="Arial" charset="0"/>
              </a:rPr>
              <a:t>δραστηριότητα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r>
              <a:rPr lang="el-GR" altLang="el-GR" sz="2000" b="1" dirty="0" smtClean="0">
                <a:latin typeface="Arial" charset="0"/>
              </a:rPr>
              <a:t>Ενδοθηλιακή υπερπλασία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r>
              <a:rPr lang="el-GR" altLang="el-GR" sz="2000" b="1" dirty="0" smtClean="0">
                <a:latin typeface="Arial" charset="0"/>
              </a:rPr>
              <a:t>Νέκρωση, συχνά </a:t>
            </a:r>
            <a:r>
              <a:rPr lang="el-GR" altLang="el-GR" sz="2000" b="1" dirty="0" err="1" smtClean="0">
                <a:latin typeface="Arial" charset="0"/>
              </a:rPr>
              <a:t>πασσαλοειδής</a:t>
            </a:r>
            <a:endParaRPr lang="el-GR" altLang="el-GR" sz="2000" b="1" dirty="0" smtClean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r>
              <a:rPr lang="el-GR" altLang="el-GR" sz="2000" dirty="0" smtClean="0">
                <a:latin typeface="Arial" charset="0"/>
              </a:rPr>
              <a:t>Τα </a:t>
            </a:r>
            <a:r>
              <a:rPr lang="el-GR" altLang="el-GR" sz="2000" dirty="0" err="1" smtClean="0">
                <a:latin typeface="Arial" charset="0"/>
              </a:rPr>
              <a:t>νεοπλασματικά</a:t>
            </a:r>
            <a:r>
              <a:rPr lang="el-GR" altLang="el-GR" sz="2000" dirty="0" smtClean="0">
                <a:latin typeface="Arial" charset="0"/>
              </a:rPr>
              <a:t> κύτταρα σχηματίζουν αθροίσεις στην </a:t>
            </a:r>
            <a:r>
              <a:rPr lang="el-GR" altLang="el-GR" sz="2000" dirty="0" err="1" smtClean="0">
                <a:latin typeface="Arial" charset="0"/>
              </a:rPr>
              <a:t>υπαραχνοειδή</a:t>
            </a:r>
            <a:r>
              <a:rPr lang="el-GR" altLang="el-GR" sz="2000" dirty="0" smtClean="0">
                <a:latin typeface="Arial" charset="0"/>
              </a:rPr>
              <a:t> ζώνη του φλοιού, στην </a:t>
            </a:r>
            <a:r>
              <a:rPr lang="el-GR" altLang="el-GR" sz="2000" dirty="0" err="1" smtClean="0">
                <a:latin typeface="Arial" charset="0"/>
              </a:rPr>
              <a:t>υποεπενδυματική</a:t>
            </a:r>
            <a:r>
              <a:rPr lang="el-GR" altLang="el-GR" sz="2000" dirty="0" smtClean="0">
                <a:latin typeface="Arial" charset="0"/>
              </a:rPr>
              <a:t> περιοχή και γύρω από νευρώνες (</a:t>
            </a:r>
            <a:r>
              <a:rPr lang="en-US" altLang="el-GR" sz="2000" dirty="0" err="1" smtClean="0">
                <a:latin typeface="Arial" charset="0"/>
              </a:rPr>
              <a:t>satellitosis</a:t>
            </a:r>
            <a:r>
              <a:rPr lang="el-GR" altLang="el-GR" sz="2000" dirty="0" smtClean="0">
                <a:latin typeface="Arial" charset="0"/>
              </a:rPr>
              <a:t>)  </a:t>
            </a:r>
            <a:r>
              <a:rPr lang="en-US" altLang="el-GR" sz="2000" dirty="0" smtClean="0">
                <a:solidFill>
                  <a:srgbClr val="C00000"/>
                </a:solidFill>
                <a:latin typeface="Arial" charset="0"/>
              </a:rPr>
              <a:t>(</a:t>
            </a:r>
            <a:r>
              <a:rPr lang="el-GR" altLang="el-GR" sz="2000" dirty="0" smtClean="0">
                <a:solidFill>
                  <a:srgbClr val="C00000"/>
                </a:solidFill>
                <a:latin typeface="Arial" charset="0"/>
              </a:rPr>
              <a:t>δευτερογενείς δομές)</a:t>
            </a:r>
            <a:r>
              <a:rPr lang="en-US" altLang="el-GR" sz="2000" dirty="0" smtClean="0">
                <a:solidFill>
                  <a:srgbClr val="C00000"/>
                </a:solidFill>
                <a:latin typeface="Arial" charset="0"/>
              </a:rPr>
              <a:t>                         </a:t>
            </a:r>
            <a:endParaRPr lang="el-GR" altLang="el-GR" sz="2000" dirty="0" smtClean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7654" name="5 - TextBox"/>
          <p:cNvSpPr txBox="1">
            <a:spLocks noChangeArrowheads="1"/>
          </p:cNvSpPr>
          <p:nvPr/>
        </p:nvSpPr>
        <p:spPr bwMode="auto">
          <a:xfrm>
            <a:off x="3203848" y="52292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WHO 2000</a:t>
            </a:r>
            <a:endParaRPr lang="el-G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4581" name="Picture 3" descr="Dscn21873+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0"/>
            <a:ext cx="317817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CNS1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2411413"/>
            <a:ext cx="3168650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031" descr="DSCN21877+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4483100"/>
            <a:ext cx="31686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6"/>
          <p:cNvSpPr txBox="1">
            <a:spLocks noChangeArrowheads="1"/>
          </p:cNvSpPr>
          <p:nvPr/>
        </p:nvSpPr>
        <p:spPr bwMode="auto">
          <a:xfrm>
            <a:off x="5148263" y="188913"/>
            <a:ext cx="3311525" cy="338137"/>
          </a:xfrm>
          <a:prstGeom prst="rect">
            <a:avLst/>
          </a:prstGeom>
          <a:solidFill>
            <a:schemeClr val="bg1"/>
          </a:solidFill>
          <a:ln w="9525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altLang="el-GR" sz="1600" b="1"/>
              <a:t>Ενδοθηλιακή υπερπλασία</a:t>
            </a:r>
          </a:p>
        </p:txBody>
      </p:sp>
      <p:sp>
        <p:nvSpPr>
          <p:cNvPr id="11" name="10 - Ορθογώνιο"/>
          <p:cNvSpPr>
            <a:spLocks noChangeArrowheads="1"/>
          </p:cNvSpPr>
          <p:nvPr/>
        </p:nvSpPr>
        <p:spPr bwMode="auto">
          <a:xfrm>
            <a:off x="5076056" y="2492896"/>
            <a:ext cx="2893741" cy="338554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sz="1600" b="1" dirty="0" err="1"/>
              <a:t>Πασσαλοειδής</a:t>
            </a:r>
            <a:r>
              <a:rPr lang="el-GR" sz="1600" b="1" dirty="0"/>
              <a:t> νέκρωση</a:t>
            </a:r>
          </a:p>
        </p:txBody>
      </p:sp>
      <p:sp>
        <p:nvSpPr>
          <p:cNvPr id="24588" name="Text Box 1036"/>
          <p:cNvSpPr txBox="1">
            <a:spLocks noChangeArrowheads="1"/>
          </p:cNvSpPr>
          <p:nvPr/>
        </p:nvSpPr>
        <p:spPr bwMode="auto">
          <a:xfrm>
            <a:off x="5148263" y="4652963"/>
            <a:ext cx="2592387" cy="338137"/>
          </a:xfrm>
          <a:prstGeom prst="rect">
            <a:avLst/>
          </a:prstGeom>
          <a:solidFill>
            <a:schemeClr val="bg1"/>
          </a:solidFill>
          <a:ln w="9525">
            <a:solidFill>
              <a:srgbClr val="9900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altLang="el-GR" sz="1600" b="1"/>
              <a:t>Ατυπία -μιτώσεις</a:t>
            </a:r>
            <a:r>
              <a:rPr lang="en-US" altLang="el-GR" sz="1600" b="1"/>
              <a:t> </a:t>
            </a:r>
            <a:endParaRPr lang="el-GR" altLang="el-GR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13380" cy="528400"/>
          </a:xfrm>
        </p:spPr>
        <p:txBody>
          <a:bodyPr/>
          <a:lstStyle/>
          <a:p>
            <a:pPr algn="ctr"/>
            <a:r>
              <a:rPr lang="el-GR" dirty="0" smtClean="0"/>
              <a:t>Κοινά χαρακτηριστικά νοσημάτων </a:t>
            </a:r>
            <a:r>
              <a:rPr lang="en-US" dirty="0" err="1" smtClean="0"/>
              <a:t>Prion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755576" y="2492896"/>
            <a:ext cx="7704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l-GR" sz="2000" b="1" dirty="0" smtClean="0"/>
              <a:t>Αιτιολογική σχέση με ανώμαλη πρωτεΐνη </a:t>
            </a:r>
            <a:r>
              <a:rPr lang="en-US" sz="2000" b="1" dirty="0" err="1" smtClean="0"/>
              <a:t>Prion</a:t>
            </a:r>
            <a:r>
              <a:rPr lang="en-US" sz="2000" b="1" dirty="0" smtClean="0"/>
              <a:t> [</a:t>
            </a:r>
            <a:r>
              <a:rPr lang="en-US" sz="2000" b="1" dirty="0" err="1" smtClean="0"/>
              <a:t>PrP</a:t>
            </a:r>
            <a:r>
              <a:rPr lang="en-US" sz="2000" b="1" dirty="0" smtClean="0"/>
              <a:t>]</a:t>
            </a:r>
            <a:r>
              <a:rPr lang="el-GR" sz="2000" b="1" dirty="0" smtClean="0"/>
              <a:t> &gt; λοιμώδης φύση </a:t>
            </a:r>
            <a:r>
              <a:rPr lang="en-US" sz="2000" dirty="0" err="1" smtClean="0"/>
              <a:t>PrP</a:t>
            </a:r>
            <a:r>
              <a:rPr lang="el-GR" sz="2000" dirty="0" smtClean="0"/>
              <a:t> </a:t>
            </a:r>
            <a:endParaRPr lang="en-US" sz="2000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n-US" sz="2000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2000" dirty="0" smtClean="0"/>
              <a:t>Ιστολογική παρουσία </a:t>
            </a:r>
            <a:r>
              <a:rPr lang="el-GR" sz="2000" b="1" dirty="0" smtClean="0"/>
              <a:t>σπογγώδους / </a:t>
            </a:r>
            <a:r>
              <a:rPr lang="el-GR" sz="2000" b="1" dirty="0" err="1" smtClean="0"/>
              <a:t>κενοτοπιώδους</a:t>
            </a:r>
            <a:r>
              <a:rPr lang="el-GR" sz="2000" b="1" dirty="0" smtClean="0"/>
              <a:t> αλλοίωσης </a:t>
            </a:r>
            <a:r>
              <a:rPr lang="el-GR" sz="2000" dirty="0" smtClean="0"/>
              <a:t>στο </a:t>
            </a:r>
            <a:r>
              <a:rPr lang="el-GR" sz="2000" dirty="0" err="1" smtClean="0"/>
              <a:t>νευροπίλημα</a:t>
            </a:r>
            <a:endParaRPr lang="el-GR" sz="2000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sz="2000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2000" dirty="0" smtClean="0"/>
              <a:t>Κλινική εκδήλωση: εξελισσόμενη άνοια</a:t>
            </a:r>
            <a:endParaRPr lang="el-GR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664"/>
            <a:ext cx="8965504" cy="528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altLang="el-GR" b="1" dirty="0" smtClean="0">
                <a:cs typeface="Arial" charset="0"/>
              </a:rPr>
              <a:t>Σύγκριση μοριακών τύπων </a:t>
            </a:r>
            <a:r>
              <a:rPr lang="el-GR" altLang="el-GR" b="1" dirty="0" err="1" smtClean="0">
                <a:cs typeface="Arial" charset="0"/>
              </a:rPr>
              <a:t>γλοιοβλαστώματος</a:t>
            </a:r>
            <a:endParaRPr lang="el-GR" altLang="el-GR" b="1" dirty="0" smtClean="0">
              <a:cs typeface="Arial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9388" y="1268760"/>
            <a:ext cx="8964612" cy="4751387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l-GR" altLang="el-GR" sz="2000" dirty="0" smtClean="0">
                <a:latin typeface="Arial" charset="0"/>
              </a:rPr>
              <a:t>Μέση ηλικία: 62 έτη (</a:t>
            </a:r>
            <a:r>
              <a:rPr lang="en-US" altLang="el-GR" sz="2000" dirty="0" smtClean="0">
                <a:latin typeface="Arial" charset="0"/>
              </a:rPr>
              <a:t>IDH-wild type) </a:t>
            </a:r>
            <a:r>
              <a:rPr lang="el-GR" altLang="el-GR" sz="2000" dirty="0" smtClean="0">
                <a:latin typeface="Arial" charset="0"/>
              </a:rPr>
              <a:t>και 45 έτη (</a:t>
            </a:r>
            <a:r>
              <a:rPr lang="en-US" altLang="el-GR" sz="2000" dirty="0" smtClean="0">
                <a:latin typeface="Arial" charset="0"/>
              </a:rPr>
              <a:t>IDH-mutant)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altLang="el-GR" sz="2000" dirty="0" smtClean="0">
                <a:latin typeface="Arial" charset="0"/>
              </a:rPr>
              <a:t>Διάρκεια συμπτωμάτων: &lt;6 μήνες (</a:t>
            </a:r>
            <a:r>
              <a:rPr lang="en-US" altLang="el-GR" sz="2000" dirty="0" smtClean="0">
                <a:latin typeface="Arial" charset="0"/>
              </a:rPr>
              <a:t>IDH-wild type) </a:t>
            </a:r>
            <a:r>
              <a:rPr lang="el-GR" altLang="el-GR" sz="2000" dirty="0" smtClean="0">
                <a:latin typeface="Arial" charset="0"/>
              </a:rPr>
              <a:t>και 16-18 μήνες (</a:t>
            </a:r>
            <a:r>
              <a:rPr lang="en-US" altLang="el-GR" sz="2000" dirty="0" smtClean="0">
                <a:latin typeface="Arial" charset="0"/>
              </a:rPr>
              <a:t>IDH-mutant)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altLang="el-GR" sz="2000" dirty="0" smtClean="0">
                <a:latin typeface="Arial" charset="0"/>
              </a:rPr>
              <a:t>Εντόπιση: Εγκεφαλικά ημισφαίρια (</a:t>
            </a:r>
            <a:r>
              <a:rPr lang="en-US" altLang="el-GR" sz="2000" dirty="0" smtClean="0">
                <a:latin typeface="Arial" charset="0"/>
              </a:rPr>
              <a:t>IDH-wild type) </a:t>
            </a:r>
            <a:r>
              <a:rPr lang="el-GR" altLang="el-GR" sz="2000" dirty="0" smtClean="0">
                <a:latin typeface="Arial" charset="0"/>
              </a:rPr>
              <a:t>και μετωπιαίος λοβός (</a:t>
            </a:r>
            <a:r>
              <a:rPr lang="en-US" altLang="el-GR" sz="2000" dirty="0" smtClean="0">
                <a:latin typeface="Arial" charset="0"/>
              </a:rPr>
              <a:t>IDH-mutant)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altLang="el-GR" sz="2000" b="1" dirty="0" smtClean="0">
                <a:latin typeface="Arial" charset="0"/>
              </a:rPr>
              <a:t>Επιβίωση: 14 μήνες (</a:t>
            </a:r>
            <a:r>
              <a:rPr lang="en-US" altLang="el-GR" sz="2000" b="1" dirty="0" smtClean="0">
                <a:latin typeface="Arial" charset="0"/>
              </a:rPr>
              <a:t>IDH-wild type) </a:t>
            </a:r>
            <a:r>
              <a:rPr lang="el-GR" altLang="el-GR" sz="2000" b="1" dirty="0" smtClean="0">
                <a:latin typeface="Arial" charset="0"/>
              </a:rPr>
              <a:t>και 31 μήνες (</a:t>
            </a:r>
            <a:r>
              <a:rPr lang="en-US" altLang="el-GR" sz="2000" b="1" dirty="0" smtClean="0">
                <a:latin typeface="Arial" charset="0"/>
              </a:rPr>
              <a:t>IDH-mutant) 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altLang="el-GR" sz="2000" dirty="0" smtClean="0">
                <a:latin typeface="Arial" charset="0"/>
              </a:rPr>
              <a:t>Μικροσκοπικά: </a:t>
            </a:r>
          </a:p>
          <a:p>
            <a:pPr lvl="1" eaLnBrk="1" hangingPunct="1">
              <a:spcBef>
                <a:spcPct val="5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altLang="el-GR" sz="1800" dirty="0" smtClean="0">
                <a:latin typeface="Arial" charset="0"/>
              </a:rPr>
              <a:t>Λιγότερο συχνά ισχαιμική νέκρωση</a:t>
            </a:r>
          </a:p>
          <a:p>
            <a:pPr lvl="1" eaLnBrk="1" hangingPunct="1">
              <a:spcBef>
                <a:spcPct val="5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altLang="el-GR" sz="1800" dirty="0" smtClean="0">
                <a:latin typeface="Arial" charset="0"/>
              </a:rPr>
              <a:t>Περισσότερο συχνά </a:t>
            </a:r>
            <a:r>
              <a:rPr lang="el-GR" altLang="el-GR" sz="1800" dirty="0" err="1" smtClean="0">
                <a:latin typeface="Arial" charset="0"/>
              </a:rPr>
              <a:t>ολιγοδενδρογλοιακό</a:t>
            </a:r>
            <a:r>
              <a:rPr lang="el-GR" altLang="el-GR" sz="1800" dirty="0" smtClean="0">
                <a:latin typeface="Arial" charset="0"/>
              </a:rPr>
              <a:t> στοιχείο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2000" dirty="0" smtClean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2000" dirty="0" smtClean="0"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2000" dirty="0" smtClean="0">
              <a:latin typeface="Arial" charset="0"/>
            </a:endParaRPr>
          </a:p>
        </p:txBody>
      </p:sp>
      <p:sp>
        <p:nvSpPr>
          <p:cNvPr id="25604" name="19 - TextBox"/>
          <p:cNvSpPr txBox="1">
            <a:spLocks noChangeArrowheads="1"/>
          </p:cNvSpPr>
          <p:nvPr/>
        </p:nvSpPr>
        <p:spPr bwMode="auto">
          <a:xfrm>
            <a:off x="6516688" y="4581128"/>
            <a:ext cx="23034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l-GR" altLang="el-GR">
                <a:latin typeface="Arial" charset="0"/>
              </a:rPr>
              <a:t>σε «</a:t>
            </a:r>
            <a:r>
              <a:rPr lang="en-US" altLang="el-GR">
                <a:latin typeface="Arial" charset="0"/>
              </a:rPr>
              <a:t>IDH-mutant</a:t>
            </a:r>
            <a:r>
              <a:rPr lang="el-GR" altLang="el-GR">
                <a:latin typeface="Arial" charset="0"/>
              </a:rPr>
              <a:t>» γλοιοβλάστωμα</a:t>
            </a:r>
          </a:p>
        </p:txBody>
      </p:sp>
      <p:sp>
        <p:nvSpPr>
          <p:cNvPr id="21" name="20 - Δεξιό άγκιστρο"/>
          <p:cNvSpPr/>
          <p:nvPr/>
        </p:nvSpPr>
        <p:spPr>
          <a:xfrm>
            <a:off x="6300788" y="4724003"/>
            <a:ext cx="215900" cy="576262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97804" y="188640"/>
            <a:ext cx="6010500" cy="528400"/>
          </a:xfrm>
        </p:spPr>
        <p:txBody>
          <a:bodyPr/>
          <a:lstStyle/>
          <a:p>
            <a:pPr algn="ctr"/>
            <a:r>
              <a:rPr lang="el-GR" dirty="0" err="1" smtClean="0"/>
              <a:t>Γλοιοβλάστωμα</a:t>
            </a:r>
            <a:endParaRPr lang="el-GR" dirty="0"/>
          </a:p>
        </p:txBody>
      </p:sp>
      <p:cxnSp>
        <p:nvCxnSpPr>
          <p:cNvPr id="3" name="2 - Ευθεία γραμμή σύνδεσης"/>
          <p:cNvCxnSpPr/>
          <p:nvPr/>
        </p:nvCxnSpPr>
        <p:spPr>
          <a:xfrm flipH="1">
            <a:off x="1835696" y="908720"/>
            <a:ext cx="1152128" cy="13681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- Ευθεία γραμμή σύνδεσης"/>
          <p:cNvCxnSpPr/>
          <p:nvPr/>
        </p:nvCxnSpPr>
        <p:spPr>
          <a:xfrm>
            <a:off x="5940152" y="908720"/>
            <a:ext cx="1359768" cy="13597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- TextBox"/>
          <p:cNvSpPr txBox="1"/>
          <p:nvPr/>
        </p:nvSpPr>
        <p:spPr>
          <a:xfrm>
            <a:off x="539552" y="242088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IDH</a:t>
            </a:r>
            <a:r>
              <a:rPr lang="el-GR" b="1" dirty="0" smtClean="0"/>
              <a:t> μη-μεταλλαγμένο</a:t>
            </a:r>
          </a:p>
          <a:p>
            <a:pPr algn="ctr"/>
            <a:r>
              <a:rPr lang="el-GR" b="1" dirty="0" smtClean="0"/>
              <a:t>[πρωτοπαθές] </a:t>
            </a:r>
            <a:endParaRPr lang="el-GR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6228184" y="242088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IDH</a:t>
            </a:r>
            <a:r>
              <a:rPr lang="el-GR" b="1" dirty="0" smtClean="0"/>
              <a:t> μεταλλαγμένο</a:t>
            </a:r>
          </a:p>
          <a:p>
            <a:pPr algn="ctr"/>
            <a:r>
              <a:rPr lang="el-GR" b="1" dirty="0" smtClean="0"/>
              <a:t>[δευτεροπαθές] </a:t>
            </a:r>
            <a:endParaRPr lang="el-GR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179512" y="3212976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EGFR </a:t>
            </a:r>
            <a:r>
              <a:rPr lang="el-GR" dirty="0" smtClean="0"/>
              <a:t>ενίσχυση</a:t>
            </a:r>
          </a:p>
          <a:p>
            <a:pPr algn="ctr"/>
            <a:r>
              <a:rPr lang="el-GR" dirty="0" smtClean="0"/>
              <a:t>+7 / = 10</a:t>
            </a:r>
          </a:p>
          <a:p>
            <a:pPr algn="ctr"/>
            <a:r>
              <a:rPr lang="en-US" dirty="0" err="1" smtClean="0"/>
              <a:t>hTERT</a:t>
            </a:r>
            <a:r>
              <a:rPr lang="el-GR" dirty="0" smtClean="0"/>
              <a:t> μετάλλαξη υποκινητή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251520" y="4509120"/>
            <a:ext cx="302433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0000"/>
                </a:solidFill>
              </a:rPr>
              <a:t>Μοριακό </a:t>
            </a:r>
            <a:r>
              <a:rPr lang="el-GR" b="1" dirty="0" err="1" smtClean="0">
                <a:solidFill>
                  <a:srgbClr val="FF0000"/>
                </a:solidFill>
              </a:rPr>
              <a:t>γλοιοβλάστωμα</a:t>
            </a:r>
            <a:r>
              <a:rPr lang="el-GR" b="1" dirty="0" smtClean="0">
                <a:solidFill>
                  <a:srgbClr val="FF0000"/>
                </a:solidFill>
              </a:rPr>
              <a:t> κατά </a:t>
            </a:r>
            <a:r>
              <a:rPr lang="en-US" b="1" dirty="0" smtClean="0">
                <a:solidFill>
                  <a:srgbClr val="FF0000"/>
                </a:solidFill>
              </a:rPr>
              <a:t>WHO </a:t>
            </a:r>
            <a:r>
              <a:rPr lang="el-GR" b="1" dirty="0" smtClean="0">
                <a:solidFill>
                  <a:srgbClr val="FF0000"/>
                </a:solidFill>
              </a:rPr>
              <a:t>2021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0" name="9 - Δεξιό άγκιστρο"/>
          <p:cNvSpPr/>
          <p:nvPr/>
        </p:nvSpPr>
        <p:spPr>
          <a:xfrm rot="5400000">
            <a:off x="1511660" y="2672916"/>
            <a:ext cx="504056" cy="3024336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TextBox"/>
          <p:cNvSpPr txBox="1"/>
          <p:nvPr/>
        </p:nvSpPr>
        <p:spPr>
          <a:xfrm>
            <a:off x="5796136" y="3789040"/>
            <a:ext cx="302433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IDH</a:t>
            </a:r>
            <a:r>
              <a:rPr lang="el-GR" b="1" dirty="0" smtClean="0">
                <a:solidFill>
                  <a:srgbClr val="FF0000"/>
                </a:solidFill>
              </a:rPr>
              <a:t> μεταλλαγμένο </a:t>
            </a:r>
            <a:r>
              <a:rPr lang="el-GR" b="1" dirty="0" err="1" smtClean="0">
                <a:solidFill>
                  <a:srgbClr val="FF0000"/>
                </a:solidFill>
              </a:rPr>
              <a:t>αστροκύτωμα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grade IV</a:t>
            </a:r>
            <a:r>
              <a:rPr lang="el-GR" b="1" dirty="0" smtClean="0">
                <a:solidFill>
                  <a:srgbClr val="FF0000"/>
                </a:solidFill>
              </a:rPr>
              <a:t> κατά </a:t>
            </a:r>
            <a:r>
              <a:rPr lang="en-US" b="1" dirty="0" smtClean="0">
                <a:solidFill>
                  <a:srgbClr val="FF0000"/>
                </a:solidFill>
              </a:rPr>
              <a:t>WHO 2021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2" name="11 - Βέλος προς τα κάτω"/>
          <p:cNvSpPr/>
          <p:nvPr/>
        </p:nvSpPr>
        <p:spPr>
          <a:xfrm>
            <a:off x="7308304" y="3140968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F:\20220425\GBMX40.jpg"/>
          <p:cNvPicPr>
            <a:picLocks noChangeAspect="1" noChangeArrowheads="1"/>
          </p:cNvPicPr>
          <p:nvPr/>
        </p:nvPicPr>
        <p:blipFill>
          <a:blip r:embed="rId2" cstate="print">
            <a:lum bright="-16000"/>
          </a:blip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3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1475656" y="594928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Κυτταροβριθής</a:t>
            </a:r>
            <a:r>
              <a:rPr lang="el-GR" dirty="0" smtClean="0"/>
              <a:t> </a:t>
            </a:r>
            <a:r>
              <a:rPr lang="el-GR" dirty="0" err="1" smtClean="0"/>
              <a:t>νεοπλασματικός</a:t>
            </a:r>
            <a:r>
              <a:rPr lang="el-GR" dirty="0" smtClean="0"/>
              <a:t> ιστός</a:t>
            </a:r>
            <a:endParaRPr lang="el-G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20220425\GBMX100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3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475656" y="587727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Ενδοθηλιακή υπερπλασία</a:t>
            </a:r>
            <a:endParaRPr lang="el-G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F:\20220425\GBMX100-5.jpg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1450975" y="1130300"/>
            <a:ext cx="6242050" cy="467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3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403648" y="594928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Πηκτική νέκρωση</a:t>
            </a:r>
            <a:endParaRPr lang="el-G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20220425\GBM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3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475656" y="5517232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Ατυπία</a:t>
            </a:r>
            <a:r>
              <a:rPr lang="el-GR" dirty="0" smtClean="0"/>
              <a:t> – Μιτώσεις </a:t>
            </a:r>
            <a:r>
              <a:rPr lang="el-GR" sz="3200" dirty="0" smtClean="0"/>
              <a:t> </a:t>
            </a:r>
            <a:r>
              <a:rPr lang="el-GR" sz="6000" baseline="-25000" dirty="0" smtClean="0"/>
              <a:t>*</a:t>
            </a:r>
            <a:endParaRPr lang="el-GR" baseline="-25000" dirty="0"/>
          </a:p>
        </p:txBody>
      </p:sp>
      <p:sp>
        <p:nvSpPr>
          <p:cNvPr id="5" name="4 - TextBox"/>
          <p:cNvSpPr txBox="1"/>
          <p:nvPr/>
        </p:nvSpPr>
        <p:spPr>
          <a:xfrm>
            <a:off x="4644008" y="4243735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b="1" dirty="0" smtClean="0"/>
              <a:t>*</a:t>
            </a:r>
            <a:endParaRPr lang="el-GR" sz="48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010500" cy="528400"/>
          </a:xfrm>
        </p:spPr>
        <p:txBody>
          <a:bodyPr/>
          <a:lstStyle/>
          <a:p>
            <a:pPr algn="ctr"/>
            <a:r>
              <a:rPr lang="el-GR" dirty="0" err="1" smtClean="0"/>
              <a:t>Ολιγοδενδρογλοίωμα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539552" y="1484784"/>
            <a:ext cx="81369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2000" b="1" dirty="0" smtClean="0">
                <a:solidFill>
                  <a:srgbClr val="FF0000"/>
                </a:solidFill>
              </a:rPr>
              <a:t>Διάχυτο γλοίωμα με </a:t>
            </a:r>
            <a:r>
              <a:rPr lang="en-US" sz="2000" b="1" dirty="0" smtClean="0">
                <a:solidFill>
                  <a:srgbClr val="FF0000"/>
                </a:solidFill>
              </a:rPr>
              <a:t>IDH</a:t>
            </a:r>
            <a:r>
              <a:rPr lang="el-GR" sz="2000" b="1" dirty="0" smtClean="0">
                <a:solidFill>
                  <a:srgbClr val="FF0000"/>
                </a:solidFill>
              </a:rPr>
              <a:t> μετάλλαξη και απάλειψη 1</a:t>
            </a:r>
            <a:r>
              <a:rPr lang="en-US" sz="2000" b="1" dirty="0" smtClean="0">
                <a:solidFill>
                  <a:srgbClr val="FF0000"/>
                </a:solidFill>
              </a:rPr>
              <a:t>p19q</a:t>
            </a:r>
            <a:endParaRPr lang="el-GR" sz="2000" b="1" dirty="0" smtClean="0">
              <a:solidFill>
                <a:srgbClr val="FF0000"/>
              </a:solidFill>
            </a:endParaRP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sz="2000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sz="2000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Grade II </a:t>
            </a:r>
            <a:r>
              <a:rPr lang="el-GR" sz="2000" b="1" dirty="0" smtClean="0">
                <a:solidFill>
                  <a:srgbClr val="FF0000"/>
                </a:solidFill>
              </a:rPr>
              <a:t>και </a:t>
            </a:r>
            <a:r>
              <a:rPr lang="en-US" sz="2000" b="1" dirty="0" smtClean="0">
                <a:solidFill>
                  <a:srgbClr val="FF0000"/>
                </a:solidFill>
              </a:rPr>
              <a:t>III</a:t>
            </a:r>
            <a:r>
              <a:rPr lang="en-US" sz="2000" dirty="0" smtClean="0"/>
              <a:t>      </a:t>
            </a:r>
            <a:r>
              <a:rPr lang="el-GR" sz="2000" dirty="0" smtClean="0"/>
              <a:t>   διακρίνονται  μορφολογικά 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sz="2000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sz="2000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2000" dirty="0" smtClean="0"/>
              <a:t>Το μοριακό προφίλ καθιστά τον όγκο </a:t>
            </a:r>
            <a:r>
              <a:rPr lang="el-GR" sz="2000" b="1" dirty="0" err="1" smtClean="0">
                <a:solidFill>
                  <a:srgbClr val="FF0000"/>
                </a:solidFill>
              </a:rPr>
              <a:t>ακτινοευαίσθητο</a:t>
            </a:r>
            <a:r>
              <a:rPr lang="el-GR" sz="2000" b="1" dirty="0" smtClean="0">
                <a:solidFill>
                  <a:srgbClr val="FF0000"/>
                </a:solidFill>
              </a:rPr>
              <a:t>, </a:t>
            </a:r>
            <a:r>
              <a:rPr lang="el-GR" sz="2000" b="1" dirty="0" err="1" smtClean="0">
                <a:solidFill>
                  <a:srgbClr val="FF0000"/>
                </a:solidFill>
              </a:rPr>
              <a:t>χημειοευαίσθητο</a:t>
            </a:r>
            <a:r>
              <a:rPr lang="el-GR" sz="2000" dirty="0" smtClean="0"/>
              <a:t> (σε σχήματα με </a:t>
            </a:r>
            <a:r>
              <a:rPr lang="en-US" sz="2000" dirty="0" smtClean="0"/>
              <a:t>PCV) </a:t>
            </a:r>
            <a:r>
              <a:rPr lang="el-GR" sz="2000" dirty="0" smtClean="0"/>
              <a:t> και </a:t>
            </a:r>
            <a:r>
              <a:rPr lang="el-GR" sz="2000" b="1" dirty="0" smtClean="0">
                <a:solidFill>
                  <a:srgbClr val="FF0000"/>
                </a:solidFill>
              </a:rPr>
              <a:t>ευμενέστερης πρόγνωσης σε σχέση με </a:t>
            </a:r>
            <a:r>
              <a:rPr lang="el-GR" sz="2000" b="1" dirty="0" err="1" smtClean="0">
                <a:solidFill>
                  <a:srgbClr val="FF0000"/>
                </a:solidFill>
              </a:rPr>
              <a:t>αστοκύτωμα</a:t>
            </a:r>
            <a:r>
              <a:rPr lang="el-GR" sz="2000" b="1" dirty="0" smtClean="0">
                <a:solidFill>
                  <a:srgbClr val="FF0000"/>
                </a:solidFill>
              </a:rPr>
              <a:t> ομοίου βαθμού κακοήθειας </a:t>
            </a:r>
            <a:endParaRPr lang="el-GR" sz="2000" b="1" dirty="0">
              <a:solidFill>
                <a:srgbClr val="FF0000"/>
              </a:solidFill>
            </a:endParaRPr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>
            <a:off x="2627784" y="2564904"/>
            <a:ext cx="432048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ChangeArrowheads="1"/>
          </p:cNvSpPr>
          <p:nvPr/>
        </p:nvSpPr>
        <p:spPr bwMode="auto">
          <a:xfrm>
            <a:off x="539750" y="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r>
              <a:rPr lang="el-GR" altLang="el-GR" sz="3200" b="1" dirty="0" err="1" smtClean="0">
                <a:solidFill>
                  <a:schemeClr val="accent1"/>
                </a:solidFill>
                <a:latin typeface="Catamaran"/>
              </a:rPr>
              <a:t>Ολιγοδενδρογλοίωμα</a:t>
            </a:r>
            <a:r>
              <a:rPr lang="en-US" altLang="el-GR" sz="3200" b="1" dirty="0" smtClean="0">
                <a:solidFill>
                  <a:schemeClr val="accent1"/>
                </a:solidFill>
                <a:latin typeface="Catamaran"/>
              </a:rPr>
              <a:t> </a:t>
            </a:r>
            <a:r>
              <a:rPr lang="en-US" altLang="el-GR" sz="3200" b="1" dirty="0">
                <a:solidFill>
                  <a:schemeClr val="accent1"/>
                </a:solidFill>
                <a:latin typeface="Catamaran"/>
              </a:rPr>
              <a:t/>
            </a:r>
            <a:br>
              <a:rPr lang="en-US" altLang="el-GR" sz="3200" b="1" dirty="0">
                <a:solidFill>
                  <a:schemeClr val="accent1"/>
                </a:solidFill>
                <a:latin typeface="Catamaran"/>
              </a:rPr>
            </a:br>
            <a:r>
              <a:rPr lang="el-GR" altLang="el-GR" sz="3200" b="1" dirty="0">
                <a:solidFill>
                  <a:schemeClr val="accent1"/>
                </a:solidFill>
                <a:latin typeface="Catamaran"/>
              </a:rPr>
              <a:t>Μικροσκοπική εικόνα</a:t>
            </a:r>
          </a:p>
        </p:txBody>
      </p:sp>
      <p:sp>
        <p:nvSpPr>
          <p:cNvPr id="49155" name="Rectangle 8"/>
          <p:cNvSpPr>
            <a:spLocks noChangeArrowheads="1"/>
          </p:cNvSpPr>
          <p:nvPr/>
        </p:nvSpPr>
        <p:spPr bwMode="auto">
          <a:xfrm>
            <a:off x="0" y="1341438"/>
            <a:ext cx="63373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 eaLnBrk="1" hangingPunct="1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l-GR" altLang="el-GR" sz="2000" dirty="0">
                <a:latin typeface="Arial" charset="0"/>
              </a:rPr>
              <a:t>Μέτρια </a:t>
            </a:r>
            <a:r>
              <a:rPr lang="el-GR" altLang="el-GR" sz="2000" b="1" dirty="0" err="1">
                <a:latin typeface="Arial" charset="0"/>
              </a:rPr>
              <a:t>κυτταροβρίθεια</a:t>
            </a:r>
            <a:endParaRPr lang="el-GR" altLang="el-GR" sz="2000" b="1" dirty="0">
              <a:latin typeface="Arial" charset="0"/>
            </a:endParaRPr>
          </a:p>
          <a:p>
            <a:pPr marL="469900" indent="-469900" eaLnBrk="1" hangingPunct="1"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altLang="el-GR" sz="2000" dirty="0" err="1">
                <a:latin typeface="Arial" charset="0"/>
              </a:rPr>
              <a:t>Υποστρόγγυλοι</a:t>
            </a:r>
            <a:r>
              <a:rPr lang="el-GR" altLang="el-GR" sz="2000" dirty="0">
                <a:latin typeface="Arial" charset="0"/>
              </a:rPr>
              <a:t> ομοιόμορφοι πυρήνες </a:t>
            </a:r>
            <a:r>
              <a:rPr lang="el-GR" altLang="el-GR" sz="2000" b="1" dirty="0">
                <a:latin typeface="Arial" charset="0"/>
              </a:rPr>
              <a:t>με διαυγές κυτταρόπλασμα</a:t>
            </a:r>
            <a:r>
              <a:rPr lang="el-GR" altLang="el-GR" sz="2000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l-GR" altLang="el-GR" sz="2000" dirty="0">
                <a:latin typeface="Arial" charset="0"/>
              </a:rPr>
              <a:t>ως αποτέλεσμα </a:t>
            </a:r>
            <a:r>
              <a:rPr lang="en-US" altLang="el-GR" sz="2000" dirty="0" err="1">
                <a:latin typeface="Arial" charset="0"/>
              </a:rPr>
              <a:t>artefact</a:t>
            </a:r>
            <a:r>
              <a:rPr lang="el-GR" altLang="el-GR" sz="2000" dirty="0">
                <a:latin typeface="Arial" charset="0"/>
              </a:rPr>
              <a:t> </a:t>
            </a:r>
            <a:r>
              <a:rPr lang="el-GR" altLang="el-GR" sz="2000" dirty="0">
                <a:latin typeface="Arial" charset="0"/>
                <a:sym typeface="Wingdings 3" pitchFamily="18" charset="2"/>
              </a:rPr>
              <a:t></a:t>
            </a:r>
            <a:r>
              <a:rPr lang="el-GR" altLang="el-GR" sz="2000" dirty="0">
                <a:latin typeface="Arial" charset="0"/>
              </a:rPr>
              <a:t> πρότυπο δίκην </a:t>
            </a:r>
            <a:r>
              <a:rPr lang="el-GR" altLang="el-GR" sz="2000" dirty="0" err="1">
                <a:latin typeface="Arial" charset="0"/>
              </a:rPr>
              <a:t>κυρήθρας</a:t>
            </a:r>
            <a:r>
              <a:rPr lang="el-GR" altLang="el-GR" sz="2000" dirty="0">
                <a:latin typeface="Arial" charset="0"/>
              </a:rPr>
              <a:t> (όχι σε νωπό ιστό ή επιχρίσματα) </a:t>
            </a:r>
          </a:p>
          <a:p>
            <a:pPr marL="469900" indent="-469900" eaLnBrk="1" hangingPunct="1"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altLang="el-GR" sz="2000" b="1" dirty="0">
                <a:latin typeface="Arial" charset="0"/>
              </a:rPr>
              <a:t>Πυκνό δίκτυο</a:t>
            </a:r>
            <a:r>
              <a:rPr lang="el-GR" altLang="el-GR" sz="2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l-GR" altLang="el-GR" sz="2000" dirty="0" err="1">
                <a:latin typeface="Arial" charset="0"/>
              </a:rPr>
              <a:t>διακλαδούμενων</a:t>
            </a:r>
            <a:r>
              <a:rPr lang="el-GR" altLang="el-GR" sz="2000" dirty="0">
                <a:latin typeface="Arial" charset="0"/>
              </a:rPr>
              <a:t> </a:t>
            </a:r>
            <a:r>
              <a:rPr lang="el-GR" altLang="el-GR" sz="2000" b="1" dirty="0">
                <a:latin typeface="Arial" charset="0"/>
              </a:rPr>
              <a:t>τριχοειδών</a:t>
            </a:r>
          </a:p>
          <a:p>
            <a:pPr marL="469900" indent="-469900" eaLnBrk="1" hangingPunct="1"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altLang="el-GR" sz="2000" b="1" dirty="0" err="1">
                <a:latin typeface="Arial" charset="0"/>
              </a:rPr>
              <a:t>Μικροασβεστώσεις</a:t>
            </a:r>
            <a:r>
              <a:rPr lang="el-GR" altLang="el-GR" sz="2000" b="1" dirty="0">
                <a:latin typeface="Arial" charset="0"/>
              </a:rPr>
              <a:t>,</a:t>
            </a:r>
            <a:r>
              <a:rPr lang="el-GR" altLang="el-GR" sz="2000" dirty="0">
                <a:latin typeface="Arial" charset="0"/>
              </a:rPr>
              <a:t> βλεννώδης/κυστική εκφύλιση</a:t>
            </a:r>
            <a:endParaRPr lang="en-US" altLang="el-GR" sz="2000" dirty="0">
              <a:latin typeface="Arial" charset="0"/>
            </a:endParaRPr>
          </a:p>
          <a:p>
            <a:pPr marL="469900" indent="-469900" eaLnBrk="1" hangingPunct="1"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altLang="el-GR" sz="2000" dirty="0">
                <a:latin typeface="Arial" charset="0"/>
              </a:rPr>
              <a:t>Περιστασιακές μιτώσεις</a:t>
            </a:r>
          </a:p>
          <a:p>
            <a:pPr marL="469900" indent="-469900" eaLnBrk="1" hangingPunct="1"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altLang="el-GR" sz="2000" b="1" dirty="0" err="1">
                <a:solidFill>
                  <a:srgbClr val="FF0000"/>
                </a:solidFill>
                <a:latin typeface="Arial" charset="0"/>
              </a:rPr>
              <a:t>Εντονη</a:t>
            </a:r>
            <a:r>
              <a:rPr lang="el-GR" altLang="el-GR" sz="2000" b="1" dirty="0">
                <a:solidFill>
                  <a:srgbClr val="FF0000"/>
                </a:solidFill>
                <a:latin typeface="Arial" charset="0"/>
              </a:rPr>
              <a:t> πυρηνική </a:t>
            </a:r>
            <a:r>
              <a:rPr lang="el-GR" altLang="el-GR" sz="2000" b="1" dirty="0" err="1">
                <a:solidFill>
                  <a:srgbClr val="FF0000"/>
                </a:solidFill>
                <a:latin typeface="Arial" charset="0"/>
              </a:rPr>
              <a:t>ατυπία</a:t>
            </a:r>
            <a:r>
              <a:rPr lang="el-GR" altLang="el-GR" sz="2000" b="1" dirty="0">
                <a:solidFill>
                  <a:srgbClr val="FF0000"/>
                </a:solidFill>
                <a:latin typeface="Arial" charset="0"/>
              </a:rPr>
              <a:t>, προεξάρχουσα </a:t>
            </a:r>
            <a:r>
              <a:rPr lang="el-GR" altLang="el-GR" sz="2000" b="1" dirty="0" err="1">
                <a:solidFill>
                  <a:srgbClr val="FF0000"/>
                </a:solidFill>
                <a:latin typeface="Arial" charset="0"/>
              </a:rPr>
              <a:t>μικροαγγειακή</a:t>
            </a:r>
            <a:r>
              <a:rPr lang="el-GR" altLang="el-GR" sz="2000" b="1" dirty="0">
                <a:solidFill>
                  <a:srgbClr val="FF0000"/>
                </a:solidFill>
                <a:latin typeface="Arial" charset="0"/>
              </a:rPr>
              <a:t> υπερπλασία, </a:t>
            </a:r>
            <a:r>
              <a:rPr lang="el-GR" altLang="el-GR" sz="2000" b="1" dirty="0" err="1">
                <a:solidFill>
                  <a:srgbClr val="FF0000"/>
                </a:solidFill>
                <a:latin typeface="Arial" charset="0"/>
              </a:rPr>
              <a:t>εκσεσημασμένη</a:t>
            </a:r>
            <a:r>
              <a:rPr lang="el-GR" altLang="el-GR" sz="2000" b="1" dirty="0">
                <a:solidFill>
                  <a:srgbClr val="FF0000"/>
                </a:solidFill>
                <a:latin typeface="Arial" charset="0"/>
              </a:rPr>
              <a:t> νέκρωση </a:t>
            </a:r>
            <a:r>
              <a:rPr lang="el-GR" altLang="el-GR" sz="2000" b="1" dirty="0">
                <a:latin typeface="Arial" charset="0"/>
                <a:sym typeface="Wingdings 3" pitchFamily="18" charset="2"/>
              </a:rPr>
              <a:t></a:t>
            </a:r>
            <a:r>
              <a:rPr lang="el-GR" altLang="el-GR" sz="2000" b="1" dirty="0">
                <a:solidFill>
                  <a:srgbClr val="FF0000"/>
                </a:solidFill>
                <a:latin typeface="Arial" charset="0"/>
                <a:sym typeface="Wingdings 3" pitchFamily="18" charset="2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latin typeface="Arial" charset="0"/>
              </a:rPr>
              <a:t>εξέλιξη προς αναπλαστικό </a:t>
            </a:r>
            <a:r>
              <a:rPr lang="el-GR" altLang="el-GR" sz="2000" b="1" dirty="0" err="1">
                <a:solidFill>
                  <a:srgbClr val="FF0000"/>
                </a:solidFill>
                <a:latin typeface="Arial" charset="0"/>
              </a:rPr>
              <a:t>ολιγοδενδρογλοίωμα</a:t>
            </a:r>
            <a:r>
              <a:rPr lang="el-GR" altLang="el-GR" sz="2000" b="1" dirty="0">
                <a:solidFill>
                  <a:srgbClr val="FF0000"/>
                </a:solidFill>
                <a:latin typeface="Arial" charset="0"/>
              </a:rPr>
              <a:t> (</a:t>
            </a:r>
            <a:r>
              <a:rPr lang="en-US" altLang="el-GR" sz="2000" b="1" dirty="0">
                <a:solidFill>
                  <a:srgbClr val="FF0000"/>
                </a:solidFill>
                <a:latin typeface="Arial" charset="0"/>
              </a:rPr>
              <a:t>grade III</a:t>
            </a:r>
            <a:r>
              <a:rPr lang="el-GR" altLang="el-GR" sz="2000" b="1" dirty="0">
                <a:solidFill>
                  <a:srgbClr val="FF0000"/>
                </a:solidFill>
                <a:latin typeface="Arial" charset="0"/>
              </a:rPr>
              <a:t>) </a:t>
            </a:r>
          </a:p>
          <a:p>
            <a:pPr marL="469900" indent="-469900" eaLnBrk="1" hangingPunct="1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altLang="el-GR" sz="2000" dirty="0">
              <a:latin typeface="Arial" charset="0"/>
            </a:endParaRPr>
          </a:p>
        </p:txBody>
      </p:sp>
      <p:pic>
        <p:nvPicPr>
          <p:cNvPr id="4" name="Picture 6" descr="σάρωση000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813" y="4437063"/>
            <a:ext cx="3024187" cy="200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σάρωση000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700213"/>
            <a:ext cx="2987675" cy="188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20220425\OLIGOX200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4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403648" y="580526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Κυτταροβριθής</a:t>
            </a:r>
            <a:r>
              <a:rPr lang="el-GR" dirty="0" smtClean="0"/>
              <a:t> και </a:t>
            </a:r>
            <a:r>
              <a:rPr lang="el-GR" dirty="0" err="1" smtClean="0"/>
              <a:t>αγγειοβριθής</a:t>
            </a:r>
            <a:r>
              <a:rPr lang="el-GR" dirty="0" smtClean="0"/>
              <a:t> ιστός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6876256" y="1700808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 smtClean="0"/>
              <a:t>*</a:t>
            </a:r>
            <a:endParaRPr lang="el-GR" sz="4400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5292080" y="2780928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 smtClean="0"/>
              <a:t>*</a:t>
            </a:r>
            <a:endParaRPr lang="el-GR" sz="44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5364088" y="5733256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 smtClean="0"/>
              <a:t>*</a:t>
            </a:r>
            <a:endParaRPr lang="el-GR" sz="44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20220425\OLIGOX200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4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403648" y="587727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Ομοιόμορφα </a:t>
            </a:r>
            <a:r>
              <a:rPr lang="el-GR" dirty="0" err="1" smtClean="0"/>
              <a:t>νεοπλασματικά</a:t>
            </a:r>
            <a:r>
              <a:rPr lang="el-GR" dirty="0" smtClean="0"/>
              <a:t> κύτταρα με σχετικώς στρογγυλούς πυρήνες και διαυγή </a:t>
            </a:r>
            <a:r>
              <a:rPr lang="el-GR" dirty="0" err="1" smtClean="0"/>
              <a:t>περιπυρηνική</a:t>
            </a:r>
            <a:r>
              <a:rPr lang="el-GR" dirty="0" smtClean="0"/>
              <a:t> άλω</a:t>
            </a:r>
            <a:endParaRPr lang="el-G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056784" cy="528400"/>
          </a:xfrm>
        </p:spPr>
        <p:txBody>
          <a:bodyPr/>
          <a:lstStyle/>
          <a:p>
            <a:pPr algn="ctr"/>
            <a:r>
              <a:rPr lang="el-GR" dirty="0" smtClean="0"/>
              <a:t>Μορφές νόσου </a:t>
            </a:r>
            <a:r>
              <a:rPr lang="en-US" dirty="0" smtClean="0"/>
              <a:t>Jacob – </a:t>
            </a:r>
            <a:r>
              <a:rPr lang="en-US" dirty="0" err="1" smtClean="0"/>
              <a:t>Creutzfeldt</a:t>
            </a:r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251520" y="314096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</a:pPr>
            <a:r>
              <a:rPr lang="el-GR" sz="2000" b="1" dirty="0" smtClean="0"/>
              <a:t>Κλασική </a:t>
            </a:r>
            <a:endParaRPr lang="el-GR" sz="2000" b="1" dirty="0"/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 flipV="1">
            <a:off x="1547664" y="2564904"/>
            <a:ext cx="864096" cy="6480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- TextBox"/>
          <p:cNvSpPr txBox="1"/>
          <p:nvPr/>
        </p:nvSpPr>
        <p:spPr>
          <a:xfrm>
            <a:off x="2411760" y="220486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accent1"/>
                </a:solidFill>
              </a:rPr>
              <a:t>Σποραδική</a:t>
            </a:r>
            <a:r>
              <a:rPr lang="el-GR" dirty="0" smtClean="0"/>
              <a:t> [</a:t>
            </a:r>
            <a:r>
              <a:rPr lang="el-GR" dirty="0" smtClean="0">
                <a:solidFill>
                  <a:srgbClr val="FF0000"/>
                </a:solidFill>
              </a:rPr>
              <a:t>90%</a:t>
            </a:r>
            <a:r>
              <a:rPr lang="el-GR" dirty="0" smtClean="0"/>
              <a:t>] ( επίπτωση 1 περιστατικό / 1.000.000)</a:t>
            </a:r>
            <a:endParaRPr lang="el-GR" dirty="0"/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flipV="1">
            <a:off x="1619672" y="3356992"/>
            <a:ext cx="864096" cy="838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- TextBox"/>
          <p:cNvSpPr txBox="1"/>
          <p:nvPr/>
        </p:nvSpPr>
        <p:spPr>
          <a:xfrm>
            <a:off x="2555776" y="3140968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>
                <a:solidFill>
                  <a:schemeClr val="accent1"/>
                </a:solidFill>
              </a:rPr>
              <a:t>Ιατρογενής</a:t>
            </a:r>
            <a:r>
              <a:rPr lang="el-GR" dirty="0" smtClean="0"/>
              <a:t> (μεταμόσχευση μολυσμένου κερατοειδούς, μολυσμένα </a:t>
            </a:r>
            <a:r>
              <a:rPr lang="el-GR" dirty="0" err="1" smtClean="0"/>
              <a:t>εμφυτεύσιμα</a:t>
            </a:r>
            <a:r>
              <a:rPr lang="el-GR" dirty="0" smtClean="0"/>
              <a:t> ηλεκτρόδια, μολυσμένα εκχυλίσματα αυξητικής ορμόνης)</a:t>
            </a:r>
            <a:endParaRPr lang="el-GR" dirty="0"/>
          </a:p>
        </p:txBody>
      </p:sp>
      <p:cxnSp>
        <p:nvCxnSpPr>
          <p:cNvPr id="11" name="10 - Ευθύγραμμο βέλος σύνδεσης"/>
          <p:cNvCxnSpPr/>
          <p:nvPr/>
        </p:nvCxnSpPr>
        <p:spPr>
          <a:xfrm>
            <a:off x="1547664" y="3501008"/>
            <a:ext cx="864096" cy="9361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- TextBox"/>
          <p:cNvSpPr txBox="1"/>
          <p:nvPr/>
        </p:nvSpPr>
        <p:spPr>
          <a:xfrm>
            <a:off x="1835696" y="35637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[</a:t>
            </a:r>
            <a:r>
              <a:rPr lang="el-GR" dirty="0" smtClean="0">
                <a:solidFill>
                  <a:srgbClr val="FF0000"/>
                </a:solidFill>
              </a:rPr>
              <a:t>10%</a:t>
            </a:r>
            <a:r>
              <a:rPr lang="el-GR" dirty="0" smtClean="0"/>
              <a:t>]</a:t>
            </a:r>
            <a:endParaRPr lang="el-GR" dirty="0"/>
          </a:p>
        </p:txBody>
      </p:sp>
      <p:sp>
        <p:nvSpPr>
          <p:cNvPr id="15" name="14 - TextBox"/>
          <p:cNvSpPr txBox="1"/>
          <p:nvPr/>
        </p:nvSpPr>
        <p:spPr>
          <a:xfrm>
            <a:off x="2555776" y="422108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>
                <a:solidFill>
                  <a:schemeClr val="accent1"/>
                </a:solidFill>
              </a:rPr>
              <a:t>Οικογενής</a:t>
            </a:r>
            <a:r>
              <a:rPr lang="el-GR" dirty="0" smtClean="0"/>
              <a:t> (</a:t>
            </a:r>
            <a:r>
              <a:rPr lang="el-GR" b="1" dirty="0" smtClean="0"/>
              <a:t>μετάλλαξη </a:t>
            </a:r>
            <a:r>
              <a:rPr lang="en-US" b="1" dirty="0" smtClean="0"/>
              <a:t>PRNP</a:t>
            </a:r>
            <a:r>
              <a:rPr lang="el-GR" dirty="0" smtClean="0"/>
              <a:t>)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539552" y="6309320"/>
            <a:ext cx="558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Ποικιλία (</a:t>
            </a:r>
            <a:r>
              <a:rPr lang="en-US" b="1" dirty="0" smtClean="0"/>
              <a:t>variant)</a:t>
            </a:r>
            <a:endParaRPr lang="el-GR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20220425\OLIGOX400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4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403648" y="587727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Ομοιόμορφα </a:t>
            </a:r>
            <a:r>
              <a:rPr lang="el-GR" dirty="0" err="1" smtClean="0"/>
              <a:t>νεοπλασματικά</a:t>
            </a:r>
            <a:r>
              <a:rPr lang="el-GR" dirty="0" smtClean="0"/>
              <a:t> κύτταρα με σχετικώς στρογγυλούς πυρήνες και διαυγή </a:t>
            </a:r>
            <a:r>
              <a:rPr lang="el-GR" dirty="0" err="1" smtClean="0"/>
              <a:t>περιπυρηνική</a:t>
            </a:r>
            <a:r>
              <a:rPr lang="el-GR" dirty="0" smtClean="0"/>
              <a:t> άλω</a:t>
            </a:r>
            <a:endParaRPr lang="el-G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548680"/>
            <a:ext cx="6889244" cy="528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b="1" dirty="0" err="1" smtClean="0"/>
              <a:t>Επενδυματικοί</a:t>
            </a:r>
            <a:r>
              <a:rPr lang="el-GR" b="1" dirty="0" smtClean="0"/>
              <a:t> Όγκοι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b="1" dirty="0" err="1" smtClean="0"/>
              <a:t>Βαθμοποίηση</a:t>
            </a:r>
            <a:r>
              <a:rPr lang="en-US" b="1" dirty="0" smtClean="0"/>
              <a:t> (</a:t>
            </a:r>
            <a:r>
              <a:rPr lang="el-GR" b="1" dirty="0" smtClean="0"/>
              <a:t>Π.Ο.Υ. 2021</a:t>
            </a:r>
            <a:r>
              <a:rPr lang="en-US" b="1" dirty="0" smtClean="0"/>
              <a:t>)</a:t>
            </a:r>
            <a:br>
              <a:rPr lang="en-US" b="1" dirty="0" smtClean="0"/>
            </a:br>
            <a:endParaRPr lang="el-GR" b="1" dirty="0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412776"/>
            <a:ext cx="8147050" cy="4314825"/>
          </a:xfrm>
        </p:spPr>
        <p:txBody>
          <a:bodyPr/>
          <a:lstStyle/>
          <a:p>
            <a:pPr eaLnBrk="1" hangingPunct="1"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sz="2400" b="1" dirty="0" err="1" smtClean="0"/>
              <a:t>Επενδύμωμα</a:t>
            </a:r>
            <a:r>
              <a:rPr lang="el-GR" sz="2400" b="1" dirty="0" smtClean="0"/>
              <a:t> </a:t>
            </a:r>
            <a:r>
              <a:rPr lang="en-US" sz="2400" b="1" dirty="0" smtClean="0"/>
              <a:t>→ </a:t>
            </a:r>
            <a:r>
              <a:rPr lang="el-GR" sz="2400" b="1" dirty="0" smtClean="0"/>
              <a:t>Π.Ο.Υ.</a:t>
            </a:r>
            <a:r>
              <a:rPr lang="en-US" sz="2400" b="1" dirty="0" smtClean="0"/>
              <a:t>grade II</a:t>
            </a:r>
            <a:endParaRPr lang="el-GR" sz="2400" b="1" dirty="0" smtClean="0"/>
          </a:p>
          <a:p>
            <a:pPr eaLnBrk="1" hangingPunct="1"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endParaRPr lang="en-US" sz="2400" b="1" dirty="0" smtClean="0"/>
          </a:p>
          <a:p>
            <a:pPr eaLnBrk="1" hangingPunct="1"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sz="2400" b="1" dirty="0" smtClean="0"/>
              <a:t>Αναπλαστικό </a:t>
            </a:r>
            <a:r>
              <a:rPr lang="el-GR" sz="2400" b="1" dirty="0" err="1" smtClean="0"/>
              <a:t>επενδύμωμα</a:t>
            </a:r>
            <a:r>
              <a:rPr lang="en-US" sz="2400" b="1" dirty="0" smtClean="0"/>
              <a:t>→ </a:t>
            </a:r>
            <a:r>
              <a:rPr lang="el-GR" sz="2400" b="1" dirty="0" smtClean="0"/>
              <a:t>Π.Ο.Υ. </a:t>
            </a:r>
            <a:r>
              <a:rPr lang="en-US" sz="2400" b="1" dirty="0" smtClean="0"/>
              <a:t>grade III</a:t>
            </a:r>
            <a:endParaRPr lang="el-GR" sz="2400" b="1" dirty="0" smtClean="0"/>
          </a:p>
          <a:p>
            <a:pPr eaLnBrk="1" hangingPunct="1"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endParaRPr lang="en-US" sz="2400" b="1" dirty="0" smtClean="0"/>
          </a:p>
          <a:p>
            <a:pPr eaLnBrk="1" hangingPunct="1"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sz="2400" b="1" dirty="0" err="1" smtClean="0"/>
              <a:t>Μυξοθηλώδες</a:t>
            </a:r>
            <a:r>
              <a:rPr lang="el-GR" sz="2400" b="1" dirty="0" smtClean="0"/>
              <a:t> </a:t>
            </a:r>
            <a:r>
              <a:rPr lang="el-GR" sz="2400" b="1" dirty="0" err="1" smtClean="0"/>
              <a:t>επενδύμωμα</a:t>
            </a:r>
            <a:r>
              <a:rPr lang="en-US" sz="2400" b="1" dirty="0" smtClean="0"/>
              <a:t>→ </a:t>
            </a:r>
            <a:r>
              <a:rPr lang="el-GR" sz="2400" b="1" dirty="0" smtClean="0"/>
              <a:t>Π.Ο.Υ. </a:t>
            </a:r>
            <a:r>
              <a:rPr lang="en-US" sz="2400" b="1" dirty="0" smtClean="0"/>
              <a:t>grade I</a:t>
            </a:r>
            <a:r>
              <a:rPr lang="el-GR" sz="2400" b="1" dirty="0" smtClean="0"/>
              <a:t>Ι</a:t>
            </a:r>
          </a:p>
          <a:p>
            <a:pPr eaLnBrk="1" hangingPunct="1"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endParaRPr lang="en-US" sz="2400" b="1" dirty="0" smtClean="0"/>
          </a:p>
          <a:p>
            <a:pPr eaLnBrk="1" hangingPunct="1"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sz="2400" b="1" dirty="0" err="1" smtClean="0"/>
              <a:t>Υποεπενδύμωμα</a:t>
            </a:r>
            <a:r>
              <a:rPr lang="en-US" sz="2400" b="1" dirty="0" smtClean="0"/>
              <a:t>→ </a:t>
            </a:r>
            <a:r>
              <a:rPr lang="el-GR" sz="2400" b="1" dirty="0" smtClean="0"/>
              <a:t>Π.Ο.Υ. </a:t>
            </a:r>
            <a:r>
              <a:rPr lang="en-US" sz="2400" b="1" dirty="0" smtClean="0"/>
              <a:t>grade I</a:t>
            </a:r>
            <a:endParaRPr lang="el-GR" sz="2400" b="1" dirty="0" smtClean="0"/>
          </a:p>
          <a:p>
            <a:pPr eaLnBrk="1" hangingPunct="1"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endParaRPr lang="el-GR" sz="2400" b="1" dirty="0" smtClean="0"/>
          </a:p>
          <a:p>
            <a:pPr eaLnBrk="1" hangingPunct="1"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sz="2400" b="1" dirty="0" err="1" smtClean="0"/>
              <a:t>Επενδύμωμα</a:t>
            </a:r>
            <a:r>
              <a:rPr lang="el-GR" sz="2400" b="1" dirty="0" smtClean="0"/>
              <a:t> με γονίδιο σύντηξης </a:t>
            </a:r>
            <a:r>
              <a:rPr lang="en-US" sz="2400" b="1" dirty="0" smtClean="0"/>
              <a:t>RELA </a:t>
            </a:r>
            <a:r>
              <a:rPr lang="en-US" sz="2400" b="1" dirty="0" smtClean="0">
                <a:latin typeface="Calibri" pitchFamily="34" charset="0"/>
              </a:rPr>
              <a:t>→</a:t>
            </a:r>
            <a:r>
              <a:rPr lang="el-GR" b="1" dirty="0" smtClean="0">
                <a:latin typeface="Calibri" pitchFamily="34" charset="0"/>
              </a:rPr>
              <a:t> </a:t>
            </a:r>
            <a:r>
              <a:rPr lang="en-US" sz="2400" b="1" dirty="0" smtClean="0"/>
              <a:t>Grade II </a:t>
            </a:r>
            <a:r>
              <a:rPr lang="el-GR" sz="2400" b="1" dirty="0" smtClean="0"/>
              <a:t>ή </a:t>
            </a:r>
            <a:r>
              <a:rPr lang="en-US" sz="2400" b="1" dirty="0" smtClean="0"/>
              <a:t>III (</a:t>
            </a:r>
            <a:r>
              <a:rPr lang="el-GR" sz="2400" b="1" dirty="0" smtClean="0"/>
              <a:t>χειρότερη πρόγνωση)</a:t>
            </a:r>
            <a:endParaRPr lang="en-US" sz="2400" b="1" dirty="0" smtClean="0"/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476672"/>
            <a:ext cx="6010500" cy="528400"/>
          </a:xfrm>
        </p:spPr>
        <p:txBody>
          <a:bodyPr/>
          <a:lstStyle/>
          <a:p>
            <a:pPr algn="ctr" eaLnBrk="1" hangingPunct="1"/>
            <a:r>
              <a:rPr lang="el-GR" b="1" dirty="0" err="1" smtClean="0"/>
              <a:t>Μυξοθηλώδες</a:t>
            </a:r>
            <a:r>
              <a:rPr lang="el-GR" b="1" dirty="0" smtClean="0"/>
              <a:t> </a:t>
            </a:r>
            <a:r>
              <a:rPr lang="el-GR" b="1" dirty="0" err="1" smtClean="0"/>
              <a:t>επενδύμωμα</a:t>
            </a:r>
            <a:r>
              <a:rPr lang="el-GR" b="1" dirty="0" smtClean="0"/>
              <a:t> </a:t>
            </a:r>
            <a:br>
              <a:rPr lang="el-GR" b="1" dirty="0" smtClean="0"/>
            </a:br>
            <a:r>
              <a:rPr lang="el-GR" b="1" dirty="0" smtClean="0"/>
              <a:t>Π.Ο.Υ. </a:t>
            </a:r>
            <a:r>
              <a:rPr lang="en-US" b="1" dirty="0" smtClean="0"/>
              <a:t>grade I</a:t>
            </a:r>
            <a:r>
              <a:rPr lang="el-GR" b="1" dirty="0" smtClean="0"/>
              <a:t>Ι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1700808"/>
            <a:ext cx="8532440" cy="4103687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sz="2400" dirty="0" smtClean="0"/>
              <a:t>Βραδέως αναπτυσσόμενο γλοίωμα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sz="2400" dirty="0" smtClean="0"/>
              <a:t>Εντόπιση</a:t>
            </a:r>
            <a:r>
              <a:rPr lang="en-US" sz="2400" dirty="0" smtClean="0"/>
              <a:t>: </a:t>
            </a:r>
            <a:r>
              <a:rPr lang="el-GR" sz="2400" b="1" dirty="0" smtClean="0"/>
              <a:t>μυελικός κώνος, τελικό νημάτιο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sz="2400" dirty="0" smtClean="0"/>
              <a:t>Ηλικία </a:t>
            </a:r>
            <a:r>
              <a:rPr lang="en-US" sz="2400" dirty="0" smtClean="0"/>
              <a:t>:</a:t>
            </a:r>
            <a:r>
              <a:rPr lang="el-GR" sz="2400" dirty="0" smtClean="0"/>
              <a:t> νεαροί ενήλικες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sz="2400" b="1" dirty="0" smtClean="0"/>
              <a:t>Ιστολογικά: </a:t>
            </a:r>
            <a:r>
              <a:rPr lang="el-GR" sz="2400" b="1" dirty="0" err="1" smtClean="0"/>
              <a:t>νεοπλασματικά</a:t>
            </a:r>
            <a:r>
              <a:rPr lang="el-GR" sz="2400" b="1" dirty="0" smtClean="0"/>
              <a:t> κύτταρα τα οποία σχηματίζουν θηλές γύρω  από </a:t>
            </a:r>
            <a:r>
              <a:rPr lang="el-GR" sz="2400" b="1" dirty="0" err="1" smtClean="0"/>
              <a:t>βασεόφιλη</a:t>
            </a:r>
            <a:r>
              <a:rPr lang="el-GR" sz="2400" b="1" dirty="0" smtClean="0"/>
              <a:t>, βλεννώδη ουσία η οποία περιβάλλει αιμοφόρα αγγεία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sz="2400" dirty="0" smtClean="0"/>
              <a:t>Νεόπλασμα καλής πρόγνωσης</a:t>
            </a:r>
            <a:endParaRPr lang="en-US" sz="2400" dirty="0" smtClean="0"/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sz="2400" dirty="0" smtClean="0"/>
              <a:t>Δεν αναφέρεται αναπλαστικός </a:t>
            </a:r>
            <a:r>
              <a:rPr lang="el-GR" sz="2400" dirty="0" err="1" smtClean="0"/>
              <a:t>υπότυπος</a:t>
            </a:r>
            <a:endParaRPr lang="el-GR" sz="2400" dirty="0" smtClean="0"/>
          </a:p>
          <a:p>
            <a:pPr marL="342900" indent="-342900" eaLnBrk="1" hangingPunct="1">
              <a:lnSpc>
                <a:spcPct val="90000"/>
              </a:lnSpc>
            </a:pPr>
            <a:endParaRPr lang="el-G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5517232"/>
            <a:ext cx="6010500" cy="528400"/>
          </a:xfrm>
        </p:spPr>
        <p:txBody>
          <a:bodyPr/>
          <a:lstStyle/>
          <a:p>
            <a:pPr algn="ctr" eaLnBrk="1" hangingPunct="1"/>
            <a:r>
              <a:rPr lang="el-GR" sz="1700" dirty="0" err="1" smtClean="0"/>
              <a:t>Μυξοθηλώδες</a:t>
            </a:r>
            <a:r>
              <a:rPr lang="el-GR" sz="1700" dirty="0" smtClean="0"/>
              <a:t> </a:t>
            </a:r>
            <a:r>
              <a:rPr lang="el-GR" sz="1700" dirty="0" err="1" smtClean="0"/>
              <a:t>επενδύμωμα</a:t>
            </a:r>
            <a:r>
              <a:rPr lang="el-GR" sz="1700" dirty="0" smtClean="0"/>
              <a:t> </a:t>
            </a:r>
            <a:r>
              <a:rPr lang="el-GR" sz="1700" dirty="0" err="1" smtClean="0"/>
              <a:t>ιππουρίδας</a:t>
            </a:r>
            <a:r>
              <a:rPr lang="el-GR" sz="1700" dirty="0" smtClean="0"/>
              <a:t> </a:t>
            </a:r>
          </a:p>
        </p:txBody>
      </p:sp>
      <p:pic>
        <p:nvPicPr>
          <p:cNvPr id="63491" name="Picture 3" descr="σάρωση001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548680"/>
            <a:ext cx="7391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20220425\MYXX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5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1403648" y="602128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Υαλοειδοποιημένοι</a:t>
            </a:r>
            <a:r>
              <a:rPr lang="el-GR" dirty="0" smtClean="0"/>
              <a:t> </a:t>
            </a:r>
            <a:r>
              <a:rPr lang="el-GR" dirty="0" err="1" smtClean="0"/>
              <a:t>αγγειοσυνδετικοί</a:t>
            </a:r>
            <a:r>
              <a:rPr lang="el-GR" dirty="0" smtClean="0"/>
              <a:t> άξονες</a:t>
            </a:r>
            <a:endParaRPr lang="el-G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20220425\MYXX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5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403648" y="602128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Υαλοειδοποιημένοι</a:t>
            </a:r>
            <a:r>
              <a:rPr lang="el-GR" dirty="0" smtClean="0"/>
              <a:t> </a:t>
            </a:r>
            <a:r>
              <a:rPr lang="el-GR" dirty="0" err="1" smtClean="0"/>
              <a:t>αγγειοσυνδετικοί</a:t>
            </a:r>
            <a:r>
              <a:rPr lang="el-GR" dirty="0" smtClean="0"/>
              <a:t> άξονες</a:t>
            </a:r>
            <a:endParaRPr lang="el-G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20220425\MYXX100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5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403648" y="580526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Βλεννώδης εκφύλιση υποστρώματος </a:t>
            </a:r>
          </a:p>
          <a:p>
            <a:r>
              <a:rPr lang="el-GR" dirty="0" smtClean="0"/>
              <a:t>άξονες - θηλές</a:t>
            </a:r>
            <a:endParaRPr lang="el-GR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20220425\MYXX20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5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403648" y="580526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Βλεννώδης εκφύλιση υποστρώματος </a:t>
            </a:r>
          </a:p>
          <a:p>
            <a:r>
              <a:rPr lang="el-GR" dirty="0" smtClean="0"/>
              <a:t>άξονες - θηλές</a:t>
            </a:r>
            <a:endParaRPr lang="el-GR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20220425\MYXX40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5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475656" y="5949280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Ομοιόμορφα </a:t>
            </a:r>
            <a:r>
              <a:rPr lang="el-GR" dirty="0" err="1" smtClean="0"/>
              <a:t>νεοπλασματικά</a:t>
            </a:r>
            <a:r>
              <a:rPr lang="el-GR" dirty="0" smtClean="0"/>
              <a:t> κύτταρα διατασσόμενα πέριξ </a:t>
            </a:r>
            <a:r>
              <a:rPr lang="el-GR" dirty="0" err="1" smtClean="0"/>
              <a:t>αγγειοσυνδετικού</a:t>
            </a:r>
            <a:r>
              <a:rPr lang="el-GR" dirty="0" smtClean="0"/>
              <a:t> άξονα</a:t>
            </a:r>
            <a:endParaRPr lang="el-GR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619672" y="188640"/>
            <a:ext cx="57610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800000"/>
              </a:buClr>
            </a:pPr>
            <a:r>
              <a:rPr lang="el-GR" sz="3200" b="1" dirty="0" smtClean="0">
                <a:solidFill>
                  <a:schemeClr val="accent1"/>
                </a:solidFill>
                <a:latin typeface="Catamaran"/>
              </a:rPr>
              <a:t>Όγκοι Μηνίγγων  </a:t>
            </a:r>
            <a:endParaRPr lang="el-GR" sz="3200" b="1" dirty="0">
              <a:solidFill>
                <a:schemeClr val="accent1"/>
              </a:solidFill>
              <a:latin typeface="Catamaran"/>
            </a:endParaRP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187624" y="1556792"/>
            <a:ext cx="734695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buClr>
                <a:schemeClr val="accent1"/>
              </a:buClr>
              <a:buFontTx/>
              <a:buChar char="•"/>
            </a:pPr>
            <a:r>
              <a:rPr lang="el-GR" sz="2000" b="1" dirty="0" err="1">
                <a:solidFill>
                  <a:srgbClr val="FF0000"/>
                </a:solidFill>
              </a:rPr>
              <a:t>Μηνιγγοθηλιακοί</a:t>
            </a:r>
            <a:r>
              <a:rPr lang="el-GR" sz="2000" b="1" dirty="0">
                <a:solidFill>
                  <a:srgbClr val="FF0000"/>
                </a:solidFill>
              </a:rPr>
              <a:t> όγκοι</a:t>
            </a:r>
            <a:r>
              <a:rPr lang="en-US" sz="2000" b="1" dirty="0">
                <a:solidFill>
                  <a:srgbClr val="FF0000"/>
                </a:solidFill>
              </a:rPr>
              <a:t> (Grade I-III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  <a:endParaRPr lang="el-GR" sz="2000" b="1" dirty="0" smtClean="0">
              <a:solidFill>
                <a:srgbClr val="FF0000"/>
              </a:solidFill>
            </a:endParaRPr>
          </a:p>
          <a:p>
            <a:pPr marL="361950" indent="-361950" eaLnBrk="0" hangingPunct="0">
              <a:buClr>
                <a:schemeClr val="accent1"/>
              </a:buClr>
              <a:buFontTx/>
              <a:buChar char="•"/>
            </a:pPr>
            <a:endParaRPr lang="el-GR" sz="2000" b="1" dirty="0">
              <a:solidFill>
                <a:srgbClr val="FF0000"/>
              </a:solidFill>
            </a:endParaRPr>
          </a:p>
          <a:p>
            <a:pPr marL="361950" indent="-361950" eaLnBrk="0" hangingPunct="0">
              <a:spcBef>
                <a:spcPct val="30000"/>
              </a:spcBef>
              <a:buClr>
                <a:schemeClr val="accent1"/>
              </a:buClr>
              <a:buFontTx/>
              <a:buChar char="•"/>
            </a:pPr>
            <a:r>
              <a:rPr lang="el-GR" sz="2000" b="1" dirty="0" err="1">
                <a:solidFill>
                  <a:srgbClr val="FF0000"/>
                </a:solidFill>
              </a:rPr>
              <a:t>Μεσεγχυματικοί</a:t>
            </a:r>
            <a:r>
              <a:rPr lang="el-GR" sz="2000" b="1" dirty="0">
                <a:solidFill>
                  <a:srgbClr val="FF0000"/>
                </a:solidFill>
              </a:rPr>
              <a:t>, μη </a:t>
            </a:r>
            <a:r>
              <a:rPr lang="el-GR" sz="2000" b="1" dirty="0" err="1">
                <a:solidFill>
                  <a:srgbClr val="FF0000"/>
                </a:solidFill>
              </a:rPr>
              <a:t>μηνιγγοθηλιακοί</a:t>
            </a:r>
            <a:r>
              <a:rPr lang="el-GR" sz="2000" b="1" dirty="0">
                <a:solidFill>
                  <a:srgbClr val="FF0000"/>
                </a:solidFill>
              </a:rPr>
              <a:t> όγκοι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(Grade I-IV)</a:t>
            </a:r>
            <a:r>
              <a:rPr lang="el-GR" sz="2000" dirty="0"/>
              <a:t> [επίσης εκτός μηνίγγων</a:t>
            </a:r>
            <a:r>
              <a:rPr lang="el-GR" sz="2000" dirty="0" smtClean="0"/>
              <a:t>]</a:t>
            </a:r>
          </a:p>
          <a:p>
            <a:pPr marL="361950" indent="-361950" eaLnBrk="0" hangingPunct="0">
              <a:spcBef>
                <a:spcPct val="30000"/>
              </a:spcBef>
              <a:buClr>
                <a:schemeClr val="accent1"/>
              </a:buClr>
              <a:buFontTx/>
              <a:buChar char="•"/>
            </a:pPr>
            <a:endParaRPr lang="en-US" sz="2000" dirty="0"/>
          </a:p>
          <a:p>
            <a:pPr marL="361950" indent="-361950" eaLnBrk="0" hangingPunct="0">
              <a:spcBef>
                <a:spcPct val="30000"/>
              </a:spcBef>
              <a:buClr>
                <a:schemeClr val="accent1"/>
              </a:buClr>
              <a:buFontTx/>
              <a:buChar char="•"/>
            </a:pPr>
            <a:r>
              <a:rPr lang="el-GR" sz="2000" b="1" dirty="0" err="1">
                <a:solidFill>
                  <a:srgbClr val="FF0000"/>
                </a:solidFill>
              </a:rPr>
              <a:t>Αιμαγγειοπερικύτωμα</a:t>
            </a:r>
            <a:r>
              <a:rPr lang="el-GR" sz="2000" dirty="0"/>
              <a:t> (</a:t>
            </a:r>
            <a:r>
              <a:rPr lang="en-US" sz="2000" dirty="0"/>
              <a:t>Grade II-III</a:t>
            </a:r>
            <a:r>
              <a:rPr lang="en-US" sz="2000" dirty="0" smtClean="0"/>
              <a:t>)</a:t>
            </a:r>
            <a:endParaRPr lang="el-GR" sz="2000" dirty="0" smtClean="0"/>
          </a:p>
          <a:p>
            <a:pPr marL="361950" indent="-361950" eaLnBrk="0" hangingPunct="0">
              <a:spcBef>
                <a:spcPct val="30000"/>
              </a:spcBef>
              <a:buClr>
                <a:schemeClr val="accent1"/>
              </a:buClr>
              <a:buFontTx/>
              <a:buChar char="•"/>
            </a:pPr>
            <a:endParaRPr lang="en-US" sz="2000" dirty="0"/>
          </a:p>
          <a:p>
            <a:pPr marL="361950" indent="-361950" eaLnBrk="0" hangingPunct="0">
              <a:spcBef>
                <a:spcPct val="30000"/>
              </a:spcBef>
              <a:buClr>
                <a:schemeClr val="accent1"/>
              </a:buClr>
              <a:buFontTx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l-GR" sz="2000" b="1" dirty="0" err="1">
                <a:solidFill>
                  <a:srgbClr val="FF0000"/>
                </a:solidFill>
              </a:rPr>
              <a:t>ιμαγγειοβλάστωμα</a:t>
            </a:r>
            <a:r>
              <a:rPr lang="el-GR" sz="2000" b="1" dirty="0">
                <a:solidFill>
                  <a:srgbClr val="FF0000"/>
                </a:solidFill>
              </a:rPr>
              <a:t> (</a:t>
            </a:r>
            <a:r>
              <a:rPr lang="en-US" sz="2000" b="1" dirty="0">
                <a:solidFill>
                  <a:srgbClr val="FF0000"/>
                </a:solidFill>
              </a:rPr>
              <a:t>Grade I)</a:t>
            </a:r>
            <a:r>
              <a:rPr lang="el-GR" sz="2000" b="1" dirty="0">
                <a:solidFill>
                  <a:srgbClr val="FF0000"/>
                </a:solidFill>
              </a:rPr>
              <a:t> </a:t>
            </a:r>
            <a:r>
              <a:rPr lang="el-GR" sz="2000" dirty="0"/>
              <a:t>[επίσης εκτός μηνίγγων</a:t>
            </a:r>
            <a:r>
              <a:rPr lang="el-GR" sz="2000" dirty="0" smtClean="0"/>
              <a:t>]</a:t>
            </a:r>
          </a:p>
          <a:p>
            <a:pPr marL="361950" indent="-361950" eaLnBrk="0" hangingPunct="0">
              <a:spcBef>
                <a:spcPct val="30000"/>
              </a:spcBef>
              <a:buClr>
                <a:schemeClr val="accent1"/>
              </a:buClr>
              <a:buFontTx/>
              <a:buChar char="•"/>
            </a:pPr>
            <a:endParaRPr lang="el-GR" sz="2000" dirty="0"/>
          </a:p>
          <a:p>
            <a:pPr marL="361950" indent="-361950" eaLnBrk="0" hangingPunct="0">
              <a:spcBef>
                <a:spcPct val="30000"/>
              </a:spcBef>
              <a:buClr>
                <a:schemeClr val="accent1"/>
              </a:buClr>
              <a:buFontTx/>
              <a:buChar char="•"/>
            </a:pPr>
            <a:r>
              <a:rPr lang="el-GR" sz="2000" b="1" dirty="0">
                <a:solidFill>
                  <a:srgbClr val="FF0000"/>
                </a:solidFill>
              </a:rPr>
              <a:t>Πρωτοπαθείς </a:t>
            </a:r>
            <a:r>
              <a:rPr lang="el-GR" sz="2000" b="1" dirty="0" err="1">
                <a:solidFill>
                  <a:srgbClr val="FF0000"/>
                </a:solidFill>
              </a:rPr>
              <a:t>μελανοκυτταρικές</a:t>
            </a:r>
            <a:r>
              <a:rPr lang="el-GR" sz="2000" b="1" dirty="0">
                <a:solidFill>
                  <a:srgbClr val="FF0000"/>
                </a:solidFill>
              </a:rPr>
              <a:t> αλλοιώσεις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28400"/>
          </a:xfrm>
        </p:spPr>
        <p:txBody>
          <a:bodyPr/>
          <a:lstStyle/>
          <a:p>
            <a:pPr algn="ctr"/>
            <a:r>
              <a:rPr lang="el-GR" sz="2400" dirty="0" smtClean="0"/>
              <a:t>Ιδιαίτερα χαρακτηριστικά ποικιλίας </a:t>
            </a:r>
            <a:r>
              <a:rPr lang="en-US" sz="2400" dirty="0" smtClean="0"/>
              <a:t>Jacob - </a:t>
            </a:r>
            <a:r>
              <a:rPr lang="en-US" sz="2400" dirty="0" err="1" smtClean="0"/>
              <a:t>Creutzfeldt</a:t>
            </a:r>
            <a:endParaRPr lang="el-GR" sz="2400" dirty="0"/>
          </a:p>
        </p:txBody>
      </p:sp>
      <p:sp>
        <p:nvSpPr>
          <p:cNvPr id="3" name="2 - TextBox"/>
          <p:cNvSpPr txBox="1"/>
          <p:nvPr/>
        </p:nvSpPr>
        <p:spPr>
          <a:xfrm>
            <a:off x="827584" y="1988840"/>
            <a:ext cx="77048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smtClean="0">
                <a:solidFill>
                  <a:srgbClr val="FF0000"/>
                </a:solidFill>
              </a:rPr>
              <a:t>Νέα</a:t>
            </a:r>
            <a:r>
              <a:rPr lang="el-GR" dirty="0" smtClean="0"/>
              <a:t> άτομα</a:t>
            </a:r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smtClean="0">
                <a:solidFill>
                  <a:srgbClr val="FF0000"/>
                </a:solidFill>
              </a:rPr>
              <a:t>Διαταραχές συμπεριφοράς </a:t>
            </a:r>
            <a:r>
              <a:rPr lang="el-GR" dirty="0" smtClean="0"/>
              <a:t>στα </a:t>
            </a:r>
            <a:r>
              <a:rPr lang="el-GR" b="1" dirty="0" smtClean="0">
                <a:solidFill>
                  <a:srgbClr val="FF0000"/>
                </a:solidFill>
              </a:rPr>
              <a:t>πρώιμα στάδια </a:t>
            </a:r>
            <a:r>
              <a:rPr lang="el-GR" dirty="0" smtClean="0"/>
              <a:t>της νόσου</a:t>
            </a:r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smtClean="0">
                <a:solidFill>
                  <a:srgbClr val="FF0000"/>
                </a:solidFill>
              </a:rPr>
              <a:t>Βραδύτερη εξέλιξη </a:t>
            </a:r>
            <a:r>
              <a:rPr lang="el-GR" dirty="0" smtClean="0"/>
              <a:t>σε σχέση με την κλασσική μορφή</a:t>
            </a:r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smtClean="0">
                <a:solidFill>
                  <a:srgbClr val="FF0000"/>
                </a:solidFill>
              </a:rPr>
              <a:t>Κοινά </a:t>
            </a:r>
            <a:r>
              <a:rPr lang="el-GR" b="1" dirty="0" err="1" smtClean="0">
                <a:solidFill>
                  <a:srgbClr val="FF0000"/>
                </a:solidFill>
              </a:rPr>
              <a:t>παθολογοανατομικά</a:t>
            </a:r>
            <a:r>
              <a:rPr lang="el-GR" b="1" dirty="0" smtClean="0">
                <a:solidFill>
                  <a:srgbClr val="FF0000"/>
                </a:solidFill>
              </a:rPr>
              <a:t> ευρήματα </a:t>
            </a:r>
            <a:r>
              <a:rPr lang="el-GR" dirty="0" smtClean="0"/>
              <a:t>με την κλασσική μορφή</a:t>
            </a:r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endParaRPr lang="el-GR" b="1" dirty="0" smtClean="0">
              <a:solidFill>
                <a:srgbClr val="FF0000"/>
              </a:solidFill>
            </a:endParaRPr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smtClean="0">
                <a:solidFill>
                  <a:srgbClr val="FF0000"/>
                </a:solidFill>
              </a:rPr>
              <a:t>Απουσία μεταλλάξεων γονιδίου </a:t>
            </a:r>
            <a:r>
              <a:rPr lang="en-US" b="1" dirty="0" smtClean="0">
                <a:solidFill>
                  <a:srgbClr val="FF0000"/>
                </a:solidFill>
              </a:rPr>
              <a:t>PRNP</a:t>
            </a:r>
            <a:endParaRPr lang="el-GR" b="1" dirty="0" smtClean="0">
              <a:solidFill>
                <a:srgbClr val="FF0000"/>
              </a:solidFill>
            </a:endParaRPr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smtClean="0">
                <a:solidFill>
                  <a:srgbClr val="FF0000"/>
                </a:solidFill>
              </a:rPr>
              <a:t>Σύνδεση με την σπογγώδη εγκεφαλοπάθεια των βοοειδών</a:t>
            </a:r>
            <a:endParaRPr lang="el-G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547664" y="188640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3200" b="1" dirty="0" err="1" smtClean="0">
                <a:solidFill>
                  <a:schemeClr val="accent1"/>
                </a:solidFill>
                <a:latin typeface="Catamaran"/>
              </a:rPr>
              <a:t>Μηνιγγιώματα</a:t>
            </a:r>
            <a:r>
              <a:rPr lang="el-GR" sz="3200" b="1" dirty="0" smtClean="0">
                <a:solidFill>
                  <a:schemeClr val="accent1"/>
                </a:solidFill>
                <a:latin typeface="Catamaran"/>
              </a:rPr>
              <a:t>   </a:t>
            </a:r>
            <a:endParaRPr lang="el-GR" sz="3200" b="1" dirty="0">
              <a:solidFill>
                <a:schemeClr val="accent1"/>
              </a:solidFill>
              <a:latin typeface="Catamaran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812800" y="2133600"/>
            <a:ext cx="785653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chemeClr val="accent1"/>
              </a:buClr>
              <a:buFontTx/>
              <a:buChar char="•"/>
            </a:pPr>
            <a:r>
              <a:rPr lang="el-GR" sz="2000" b="1" dirty="0">
                <a:solidFill>
                  <a:srgbClr val="FF0000"/>
                </a:solidFill>
              </a:rPr>
              <a:t>Ορισμός: </a:t>
            </a:r>
            <a:r>
              <a:rPr lang="el-GR" sz="2000" b="1" dirty="0" err="1">
                <a:solidFill>
                  <a:srgbClr val="FF0000"/>
                </a:solidFill>
              </a:rPr>
              <a:t>Μηνιγγοθηλιακά</a:t>
            </a:r>
            <a:r>
              <a:rPr lang="el-GR" sz="2000" b="1" dirty="0">
                <a:solidFill>
                  <a:srgbClr val="FF0000"/>
                </a:solidFill>
              </a:rPr>
              <a:t> νεοπλάσματα </a:t>
            </a:r>
            <a:r>
              <a:rPr lang="el-GR" sz="2000" b="1" dirty="0" err="1">
                <a:solidFill>
                  <a:srgbClr val="FF0000"/>
                </a:solidFill>
              </a:rPr>
              <a:t>προσφυόμενα</a:t>
            </a:r>
            <a:r>
              <a:rPr lang="el-GR" sz="2000" b="1" dirty="0">
                <a:solidFill>
                  <a:srgbClr val="FF0000"/>
                </a:solidFill>
              </a:rPr>
              <a:t> στην έσω επιφάνεια της </a:t>
            </a:r>
            <a:r>
              <a:rPr lang="el-GR" sz="2000" b="1" dirty="0" err="1">
                <a:solidFill>
                  <a:srgbClr val="FF0000"/>
                </a:solidFill>
              </a:rPr>
              <a:t>σκληράς</a:t>
            </a:r>
            <a:r>
              <a:rPr lang="el-GR" sz="2000" b="1" dirty="0">
                <a:solidFill>
                  <a:srgbClr val="FF0000"/>
                </a:solidFill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</a:rPr>
              <a:t>μήνιγγας</a:t>
            </a:r>
          </a:p>
          <a:p>
            <a:pPr marL="361950" indent="-361950" eaLnBrk="0" hangingPunct="0">
              <a:spcBef>
                <a:spcPct val="50000"/>
              </a:spcBef>
              <a:buClr>
                <a:schemeClr val="accent1"/>
              </a:buClr>
              <a:buFontTx/>
              <a:buChar char="•"/>
            </a:pPr>
            <a:endParaRPr lang="el-GR" sz="2000" dirty="0"/>
          </a:p>
          <a:p>
            <a:pPr marL="361950" indent="-361950" eaLnBrk="0" hangingPunct="0">
              <a:spcBef>
                <a:spcPct val="50000"/>
              </a:spcBef>
              <a:buClr>
                <a:schemeClr val="accent1"/>
              </a:buClr>
              <a:buFontTx/>
              <a:buChar char="•"/>
            </a:pPr>
            <a:r>
              <a:rPr lang="el-GR" sz="2000" dirty="0"/>
              <a:t>Η </a:t>
            </a:r>
            <a:r>
              <a:rPr lang="el-GR" sz="2000" b="1" dirty="0">
                <a:solidFill>
                  <a:srgbClr val="FF0000"/>
                </a:solidFill>
              </a:rPr>
              <a:t>πλειοψηφία</a:t>
            </a:r>
            <a:r>
              <a:rPr lang="el-GR" sz="2000" dirty="0"/>
              <a:t> είναι καλοήθης (</a:t>
            </a:r>
            <a:r>
              <a:rPr lang="el-GR" sz="2000" b="1" dirty="0">
                <a:solidFill>
                  <a:srgbClr val="FF0000"/>
                </a:solidFill>
              </a:rPr>
              <a:t>βαθμού Ι</a:t>
            </a:r>
            <a:r>
              <a:rPr lang="el-GR" sz="2000" dirty="0" smtClean="0"/>
              <a:t>)</a:t>
            </a:r>
          </a:p>
          <a:p>
            <a:pPr marL="361950" indent="-361950" eaLnBrk="0" hangingPunct="0">
              <a:spcBef>
                <a:spcPct val="50000"/>
              </a:spcBef>
              <a:buClr>
                <a:schemeClr val="accent1"/>
              </a:buClr>
              <a:buFontTx/>
              <a:buChar char="•"/>
            </a:pPr>
            <a:endParaRPr lang="el-GR" sz="2000" dirty="0"/>
          </a:p>
          <a:p>
            <a:pPr marL="361950" indent="-361950" eaLnBrk="0" hangingPunct="0">
              <a:spcBef>
                <a:spcPct val="50000"/>
              </a:spcBef>
              <a:buClr>
                <a:schemeClr val="accent1"/>
              </a:buClr>
              <a:buFontTx/>
              <a:buChar char="•"/>
            </a:pPr>
            <a:r>
              <a:rPr lang="el-GR" sz="2000" dirty="0"/>
              <a:t>Νεοπλάσματα βαθμού ΙΙ (4,7%-7,2% </a:t>
            </a:r>
            <a:r>
              <a:rPr lang="el-GR" sz="2000" dirty="0">
                <a:sym typeface="Wingdings 3" pitchFamily="18" charset="2"/>
              </a:rPr>
              <a:t> </a:t>
            </a:r>
            <a:r>
              <a:rPr lang="el-GR" sz="2000" dirty="0"/>
              <a:t>20%) και ΙΙΙ (1%-2,8%) εμφανίζουν λιγότερο ευνοϊκή συμπεριφορά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1490663" y="228600"/>
            <a:ext cx="6096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3200" b="1" dirty="0" err="1" smtClean="0">
                <a:solidFill>
                  <a:schemeClr val="accent1"/>
                </a:solidFill>
                <a:latin typeface="Catamaran"/>
              </a:rPr>
              <a:t>Μηνιγγιώματα</a:t>
            </a:r>
            <a:endParaRPr lang="el-GR" sz="3200" b="1" dirty="0">
              <a:solidFill>
                <a:schemeClr val="accent1"/>
              </a:solidFill>
              <a:latin typeface="Catamaran"/>
            </a:endParaRPr>
          </a:p>
          <a:p>
            <a:pPr algn="ctr" eaLnBrk="0" hangingPunct="0">
              <a:buClr>
                <a:srgbClr val="663300"/>
              </a:buClr>
            </a:pPr>
            <a:r>
              <a:rPr lang="el-GR" sz="3200" b="1" dirty="0">
                <a:solidFill>
                  <a:schemeClr val="accent1"/>
                </a:solidFill>
                <a:latin typeface="Catamaran"/>
              </a:rPr>
              <a:t>Αιτιολογία   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55576" y="1412776"/>
            <a:ext cx="7789863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chemeClr val="accent1"/>
              </a:buClr>
              <a:buFontTx/>
              <a:buChar char="•"/>
            </a:pPr>
            <a:r>
              <a:rPr lang="el-GR" sz="2000" b="1" dirty="0">
                <a:solidFill>
                  <a:srgbClr val="FF0000"/>
                </a:solidFill>
              </a:rPr>
              <a:t>Σχέση με προηγηθείσα ακτινοθεραπεία </a:t>
            </a:r>
            <a:r>
              <a:rPr lang="el-GR" sz="2000" dirty="0"/>
              <a:t>(συνήθως </a:t>
            </a:r>
            <a:r>
              <a:rPr lang="en-US" sz="2000" dirty="0"/>
              <a:t>grade II/III, </a:t>
            </a:r>
            <a:r>
              <a:rPr lang="el-GR" sz="2000" dirty="0" err="1"/>
              <a:t>πολυεστιακή</a:t>
            </a:r>
            <a:r>
              <a:rPr lang="el-GR" sz="2000" dirty="0"/>
              <a:t> ανάπτυξη, νεότεροι ασθενείς</a:t>
            </a:r>
            <a:r>
              <a:rPr lang="el-GR" sz="2000" dirty="0" smtClean="0"/>
              <a:t>)</a:t>
            </a:r>
          </a:p>
          <a:p>
            <a:pPr marL="361950" indent="-361950" eaLnBrk="0" hangingPunct="0">
              <a:spcBef>
                <a:spcPct val="50000"/>
              </a:spcBef>
              <a:buClr>
                <a:schemeClr val="accent1"/>
              </a:buClr>
              <a:buFontTx/>
              <a:buChar char="•"/>
            </a:pPr>
            <a:endParaRPr lang="el-GR" sz="2000" dirty="0"/>
          </a:p>
          <a:p>
            <a:pPr marL="361950" indent="-361950" eaLnBrk="0" hangingPunct="0">
              <a:spcBef>
                <a:spcPct val="35000"/>
              </a:spcBef>
              <a:buClr>
                <a:schemeClr val="accent1"/>
              </a:buClr>
              <a:buFontTx/>
              <a:buChar char="•"/>
            </a:pPr>
            <a:r>
              <a:rPr lang="el-GR" sz="2000" b="1" dirty="0">
                <a:solidFill>
                  <a:srgbClr val="FF0000"/>
                </a:solidFill>
              </a:rPr>
              <a:t>Σχέση με ορμόνες του φύλου:</a:t>
            </a:r>
          </a:p>
          <a:p>
            <a:pPr marL="361950" indent="-361950" eaLnBrk="0" hangingPunct="0">
              <a:buClr>
                <a:schemeClr val="accent1"/>
              </a:buClr>
            </a:pPr>
            <a:r>
              <a:rPr lang="el-GR" sz="2000" b="1" dirty="0">
                <a:solidFill>
                  <a:srgbClr val="FF0000"/>
                </a:solidFill>
              </a:rPr>
              <a:t>	- Θήλεα άτομα</a:t>
            </a:r>
          </a:p>
          <a:p>
            <a:pPr marL="361950" indent="-361950" eaLnBrk="0" hangingPunct="0">
              <a:buClr>
                <a:schemeClr val="accent1"/>
              </a:buClr>
            </a:pPr>
            <a:r>
              <a:rPr lang="el-GR" sz="2000" b="1" dirty="0">
                <a:solidFill>
                  <a:srgbClr val="FF0000"/>
                </a:solidFill>
              </a:rPr>
              <a:t>	- Αναπαραγωγική ηλικία	</a:t>
            </a:r>
          </a:p>
          <a:p>
            <a:pPr marL="361950" indent="-361950" eaLnBrk="0" hangingPunct="0">
              <a:buClr>
                <a:schemeClr val="accent1"/>
              </a:buClr>
            </a:pPr>
            <a:r>
              <a:rPr lang="el-GR" sz="2000" b="1" dirty="0">
                <a:solidFill>
                  <a:srgbClr val="FF0000"/>
                </a:solidFill>
              </a:rPr>
              <a:t>	- Ιστορικό </a:t>
            </a:r>
            <a:r>
              <a:rPr lang="en-US" sz="2000" b="1" dirty="0">
                <a:solidFill>
                  <a:srgbClr val="FF0000"/>
                </a:solidFill>
              </a:rPr>
              <a:t>Ca </a:t>
            </a:r>
            <a:r>
              <a:rPr lang="el-GR" sz="2000" b="1" dirty="0" smtClean="0">
                <a:solidFill>
                  <a:srgbClr val="FF0000"/>
                </a:solidFill>
              </a:rPr>
              <a:t>μαστού</a:t>
            </a:r>
          </a:p>
          <a:p>
            <a:pPr marL="361950" indent="-361950" eaLnBrk="0" hangingPunct="0">
              <a:buClr>
                <a:schemeClr val="accent1"/>
              </a:buClr>
            </a:pPr>
            <a:endParaRPr lang="el-GR" sz="2000" dirty="0"/>
          </a:p>
          <a:p>
            <a:pPr marL="361950" indent="-361950" eaLnBrk="0" hangingPunct="0">
              <a:spcBef>
                <a:spcPct val="35000"/>
              </a:spcBef>
              <a:buClr>
                <a:schemeClr val="accent1"/>
              </a:buClr>
              <a:buFontTx/>
              <a:buChar char="•"/>
            </a:pPr>
            <a:r>
              <a:rPr lang="el-GR" sz="2000" b="1" dirty="0" err="1">
                <a:solidFill>
                  <a:srgbClr val="FF0000"/>
                </a:solidFill>
              </a:rPr>
              <a:t>Ορμονοεξαρτώμενα</a:t>
            </a:r>
            <a:r>
              <a:rPr lang="el-GR" sz="2000" b="1" dirty="0">
                <a:solidFill>
                  <a:srgbClr val="FF0000"/>
                </a:solidFill>
              </a:rPr>
              <a:t> νεοπλάσματα:</a:t>
            </a:r>
          </a:p>
          <a:p>
            <a:pPr marL="361950" indent="-361950" eaLnBrk="0" hangingPunct="0">
              <a:buClr>
                <a:schemeClr val="accent1"/>
              </a:buClr>
            </a:pPr>
            <a:r>
              <a:rPr lang="el-GR" sz="2000" b="1" dirty="0">
                <a:solidFill>
                  <a:srgbClr val="FF0000"/>
                </a:solidFill>
              </a:rPr>
              <a:t>	- 88% </a:t>
            </a:r>
            <a:r>
              <a:rPr lang="en-US" sz="2000" b="1" dirty="0">
                <a:solidFill>
                  <a:srgbClr val="FF0000"/>
                </a:solidFill>
              </a:rPr>
              <a:t>PR+</a:t>
            </a:r>
          </a:p>
          <a:p>
            <a:pPr marL="361950" indent="-361950" eaLnBrk="0" hangingPunct="0">
              <a:buClr>
                <a:schemeClr val="accent1"/>
              </a:buClr>
            </a:pPr>
            <a:r>
              <a:rPr lang="en-US" sz="2000" dirty="0"/>
              <a:t>	- 40% ER+</a:t>
            </a:r>
          </a:p>
          <a:p>
            <a:pPr marL="361950" indent="-361950" eaLnBrk="0" hangingPunct="0">
              <a:buClr>
                <a:schemeClr val="accent1"/>
              </a:buClr>
            </a:pPr>
            <a:r>
              <a:rPr lang="en-US" sz="2000" dirty="0"/>
              <a:t>	- 39% AR</a:t>
            </a:r>
            <a:r>
              <a:rPr lang="en-US" sz="2000" dirty="0" smtClean="0"/>
              <a:t>+</a:t>
            </a:r>
            <a:endParaRPr lang="el-GR" sz="2000" dirty="0" smtClean="0"/>
          </a:p>
          <a:p>
            <a:pPr marL="361950" indent="-361950" eaLnBrk="0" hangingPunct="0">
              <a:buClr>
                <a:schemeClr val="accent1"/>
              </a:buClr>
            </a:pPr>
            <a:endParaRPr lang="el-GR" sz="2000" dirty="0"/>
          </a:p>
          <a:p>
            <a:pPr marL="361950" indent="-361950" eaLnBrk="0" hangingPunct="0">
              <a:buClr>
                <a:schemeClr val="accent1"/>
              </a:buClr>
            </a:pPr>
            <a:r>
              <a:rPr lang="el-GR" sz="2000" dirty="0"/>
              <a:t>Ωστόσο, </a:t>
            </a:r>
            <a:r>
              <a:rPr lang="el-GR" sz="2000" b="1" dirty="0">
                <a:solidFill>
                  <a:srgbClr val="FF0000"/>
                </a:solidFill>
              </a:rPr>
              <a:t>όχι ανταπόκριση σε ορμονοθεραπεία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475656" y="191542"/>
            <a:ext cx="6096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3200" b="1" dirty="0" err="1" smtClean="0">
                <a:solidFill>
                  <a:schemeClr val="accent1"/>
                </a:solidFill>
                <a:latin typeface="Catamaran"/>
              </a:rPr>
              <a:t>Μηνιγγιώματα</a:t>
            </a:r>
            <a:endParaRPr lang="el-GR" sz="3200" b="1" dirty="0" smtClean="0">
              <a:solidFill>
                <a:schemeClr val="accent1"/>
              </a:solidFill>
              <a:latin typeface="Catamaran"/>
            </a:endParaRPr>
          </a:p>
          <a:p>
            <a:pPr algn="ctr" eaLnBrk="0" hangingPunct="0">
              <a:buClr>
                <a:srgbClr val="663300"/>
              </a:buClr>
            </a:pPr>
            <a:r>
              <a:rPr lang="el-GR" sz="3200" b="1" dirty="0" smtClean="0">
                <a:solidFill>
                  <a:schemeClr val="accent1"/>
                </a:solidFill>
                <a:latin typeface="Catamaran"/>
              </a:rPr>
              <a:t>Ιστολογική </a:t>
            </a:r>
            <a:r>
              <a:rPr lang="el-GR" sz="3200" b="1" dirty="0">
                <a:solidFill>
                  <a:schemeClr val="accent1"/>
                </a:solidFill>
                <a:latin typeface="Catamaran"/>
              </a:rPr>
              <a:t>εικόνα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684212" y="2060575"/>
            <a:ext cx="8064251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chemeClr val="accent1"/>
              </a:buClr>
              <a:buFontTx/>
              <a:buChar char="•"/>
            </a:pPr>
            <a:r>
              <a:rPr lang="el-GR" sz="2000" b="1" dirty="0" err="1">
                <a:solidFill>
                  <a:srgbClr val="FF0000"/>
                </a:solidFill>
              </a:rPr>
              <a:t>Μηνιγγοθηλιακός</a:t>
            </a:r>
            <a:r>
              <a:rPr lang="el-GR" sz="2000" b="1" dirty="0">
                <a:solidFill>
                  <a:srgbClr val="FF0000"/>
                </a:solidFill>
              </a:rPr>
              <a:t>, ινώδης, μεταβατικός: συχνότεροι </a:t>
            </a:r>
            <a:r>
              <a:rPr lang="el-GR" sz="2000" b="1" dirty="0" err="1" smtClean="0">
                <a:solidFill>
                  <a:srgbClr val="FF0000"/>
                </a:solidFill>
              </a:rPr>
              <a:t>υπότυποι</a:t>
            </a:r>
            <a:endParaRPr lang="el-GR" sz="2000" b="1" dirty="0" smtClean="0">
              <a:solidFill>
                <a:srgbClr val="FF0000"/>
              </a:solidFill>
            </a:endParaRPr>
          </a:p>
          <a:p>
            <a:pPr marL="361950" indent="-361950" eaLnBrk="0" hangingPunct="0">
              <a:spcBef>
                <a:spcPct val="50000"/>
              </a:spcBef>
              <a:buClr>
                <a:schemeClr val="accent1"/>
              </a:buClr>
              <a:buFontTx/>
              <a:buChar char="•"/>
            </a:pPr>
            <a:endParaRPr lang="el-GR" sz="2000" dirty="0"/>
          </a:p>
          <a:p>
            <a:pPr marL="361950" indent="-361950" eaLnBrk="0" hangingPunct="0">
              <a:spcBef>
                <a:spcPct val="50000"/>
              </a:spcBef>
              <a:buClr>
                <a:schemeClr val="accent1"/>
              </a:buClr>
              <a:buFontTx/>
              <a:buChar char="•"/>
            </a:pPr>
            <a:r>
              <a:rPr lang="el-GR" sz="2000" dirty="0"/>
              <a:t>Σπάνιοι πλειόμορφοι πυρήνες και σπάνιες μιτώσεις δεν δηλώνουν επιθετική </a:t>
            </a:r>
            <a:r>
              <a:rPr lang="el-GR" sz="2000" dirty="0" smtClean="0"/>
              <a:t>συμπεριφορά</a:t>
            </a:r>
          </a:p>
          <a:p>
            <a:pPr marL="361950" indent="-361950" eaLnBrk="0" hangingPunct="0">
              <a:spcBef>
                <a:spcPct val="50000"/>
              </a:spcBef>
              <a:buClr>
                <a:schemeClr val="accent1"/>
              </a:buClr>
              <a:buFontTx/>
              <a:buChar char="•"/>
            </a:pPr>
            <a:endParaRPr lang="el-GR" sz="2000" dirty="0"/>
          </a:p>
          <a:p>
            <a:pPr marL="361950" indent="-361950" eaLnBrk="0" hangingPunct="0">
              <a:spcBef>
                <a:spcPct val="50000"/>
              </a:spcBef>
              <a:buClr>
                <a:schemeClr val="accent1"/>
              </a:buClr>
              <a:buFontTx/>
              <a:buChar char="•"/>
            </a:pPr>
            <a:r>
              <a:rPr lang="el-GR" sz="2000" b="1" dirty="0" err="1">
                <a:solidFill>
                  <a:srgbClr val="FF0000"/>
                </a:solidFill>
              </a:rPr>
              <a:t>Μηνιγγοθηλιακός</a:t>
            </a:r>
            <a:r>
              <a:rPr lang="el-GR" sz="2000" b="1" dirty="0">
                <a:solidFill>
                  <a:srgbClr val="FF0000"/>
                </a:solidFill>
              </a:rPr>
              <a:t> τύπος: </a:t>
            </a:r>
            <a:r>
              <a:rPr lang="el-GR" sz="2000" b="1" dirty="0" err="1">
                <a:solidFill>
                  <a:srgbClr val="FF0000"/>
                </a:solidFill>
              </a:rPr>
              <a:t>Συγκυτιακές</a:t>
            </a:r>
            <a:r>
              <a:rPr lang="el-GR" sz="2000" b="1" dirty="0">
                <a:solidFill>
                  <a:srgbClr val="FF0000"/>
                </a:solidFill>
              </a:rPr>
              <a:t> αθροίσεις από ομοιόμορφα ωοειδή κύτταρα με πυρηνική </a:t>
            </a:r>
            <a:r>
              <a:rPr lang="el-GR" sz="2000" b="1" dirty="0" err="1">
                <a:solidFill>
                  <a:srgbClr val="FF0000"/>
                </a:solidFill>
              </a:rPr>
              <a:t>διαύγαση</a:t>
            </a:r>
            <a:r>
              <a:rPr lang="el-GR" sz="2000" b="1" dirty="0">
                <a:solidFill>
                  <a:srgbClr val="FF0000"/>
                </a:solidFill>
              </a:rPr>
              <a:t> ή πυρηνικά </a:t>
            </a:r>
            <a:r>
              <a:rPr lang="el-GR" sz="2000" b="1" dirty="0" err="1">
                <a:solidFill>
                  <a:srgbClr val="FF0000"/>
                </a:solidFill>
              </a:rPr>
              <a:t>ψευδοέγκλειστα</a:t>
            </a:r>
            <a:r>
              <a:rPr lang="el-GR" sz="2000" b="1" dirty="0">
                <a:solidFill>
                  <a:srgbClr val="FF0000"/>
                </a:solidFill>
              </a:rPr>
              <a:t> (έντονη ομοιότητα με φυσιολογικά </a:t>
            </a:r>
            <a:r>
              <a:rPr lang="el-GR" sz="2000" b="1" dirty="0" err="1">
                <a:solidFill>
                  <a:srgbClr val="FF0000"/>
                </a:solidFill>
              </a:rPr>
              <a:t>μηνιγγοθήλια</a:t>
            </a:r>
            <a:r>
              <a:rPr lang="el-GR" sz="2000" b="1" dirty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990600" y="122238"/>
            <a:ext cx="723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chemeClr val="accent1"/>
                </a:solidFill>
                <a:latin typeface="Catamaran"/>
              </a:rPr>
              <a:t>Μ</a:t>
            </a:r>
            <a:r>
              <a:rPr lang="el-GR" sz="3200" b="1" dirty="0" err="1" smtClean="0">
                <a:solidFill>
                  <a:schemeClr val="accent1"/>
                </a:solidFill>
                <a:latin typeface="Catamaran"/>
              </a:rPr>
              <a:t>ηνιγγίωμα</a:t>
            </a:r>
            <a:r>
              <a:rPr lang="en-US" sz="3200" b="1" dirty="0" smtClean="0">
                <a:solidFill>
                  <a:schemeClr val="accent1"/>
                </a:solidFill>
                <a:latin typeface="Catamaran"/>
              </a:rPr>
              <a:t> </a:t>
            </a:r>
            <a:r>
              <a:rPr lang="en-US" sz="3200" b="1" dirty="0">
                <a:solidFill>
                  <a:schemeClr val="accent1"/>
                </a:solidFill>
                <a:latin typeface="Catamaran"/>
              </a:rPr>
              <a:t>(</a:t>
            </a:r>
            <a:r>
              <a:rPr lang="en-US" sz="3200" b="1" dirty="0" smtClean="0">
                <a:solidFill>
                  <a:schemeClr val="accent1"/>
                </a:solidFill>
                <a:latin typeface="Catamaran"/>
              </a:rPr>
              <a:t>Β</a:t>
            </a:r>
            <a:r>
              <a:rPr lang="el-GR" sz="3200" b="1" dirty="0" err="1" smtClean="0">
                <a:solidFill>
                  <a:schemeClr val="accent1"/>
                </a:solidFill>
                <a:latin typeface="Catamaran"/>
              </a:rPr>
              <a:t>αθμού</a:t>
            </a:r>
            <a:r>
              <a:rPr lang="en-US" sz="3200" b="1" dirty="0" smtClean="0">
                <a:solidFill>
                  <a:schemeClr val="accent1"/>
                </a:solidFill>
                <a:latin typeface="Catamaran"/>
              </a:rPr>
              <a:t> </a:t>
            </a:r>
            <a:r>
              <a:rPr lang="en-US" sz="3200" b="1" dirty="0">
                <a:solidFill>
                  <a:schemeClr val="accent1"/>
                </a:solidFill>
                <a:latin typeface="Catamaran"/>
              </a:rPr>
              <a:t>Ι)</a:t>
            </a:r>
            <a:endParaRPr lang="el-GR" sz="3200" b="1" dirty="0">
              <a:solidFill>
                <a:schemeClr val="accent1"/>
              </a:solidFill>
              <a:latin typeface="Catamaran"/>
            </a:endParaRP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>
            <a:lum bright="-8000" contrast="-16000"/>
          </a:blip>
          <a:srcRect/>
          <a:stretch>
            <a:fillRect/>
          </a:stretch>
        </p:blipFill>
        <p:spPr bwMode="auto">
          <a:xfrm>
            <a:off x="228600" y="747713"/>
            <a:ext cx="8637588" cy="605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295400" y="3276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>
                <a:latin typeface="Times New Roman" charset="0"/>
              </a:rPr>
              <a:t>Συγκυτιακό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5867400" y="3276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400" b="1">
                <a:latin typeface="Times New Roman" charset="0"/>
              </a:rPr>
              <a:t>Ινώδες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1524000" y="6172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>
                <a:latin typeface="Times New Roman" charset="0"/>
              </a:rPr>
              <a:t>Μεταβατικό</a:t>
            </a: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5867400" y="617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>
                <a:latin typeface="Times New Roman" charset="0"/>
              </a:rPr>
              <a:t>Ψαμμωματώδες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20220425\MHNIGGX100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6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403648" y="580526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Κυτταροβριθές</a:t>
            </a:r>
            <a:r>
              <a:rPr lang="el-GR" dirty="0" smtClean="0"/>
              <a:t> νεόπλασμα </a:t>
            </a:r>
          </a:p>
          <a:p>
            <a:r>
              <a:rPr lang="el-GR" dirty="0" err="1" smtClean="0"/>
              <a:t>Συγκυτιακό</a:t>
            </a:r>
            <a:r>
              <a:rPr lang="el-GR" dirty="0" smtClean="0"/>
              <a:t> πρότυπο</a:t>
            </a:r>
            <a:endParaRPr lang="el-GR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20220425\MHNIGGX100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6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331640" y="5805264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Ψαμμώδη σωμάτια (&gt;)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 rot="20881326">
            <a:off x="4761803" y="176440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&gt;</a:t>
            </a:r>
            <a:endParaRPr lang="el-GR" sz="3200" b="1" dirty="0"/>
          </a:p>
        </p:txBody>
      </p:sp>
      <p:sp>
        <p:nvSpPr>
          <p:cNvPr id="6" name="5 - TextBox"/>
          <p:cNvSpPr txBox="1"/>
          <p:nvPr/>
        </p:nvSpPr>
        <p:spPr>
          <a:xfrm rot="21006035">
            <a:off x="5188147" y="2750165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&gt;</a:t>
            </a:r>
            <a:endParaRPr lang="el-GR" sz="32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20220425\MHNIGGX200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6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1331640" y="5805264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Ψαμμώδη σωμάτια (&gt;)</a:t>
            </a:r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>
            <a:off x="1331640" y="6093296"/>
            <a:ext cx="2783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err="1" smtClean="0"/>
              <a:t>Συγκυτιακό</a:t>
            </a:r>
            <a:r>
              <a:rPr lang="el-GR" dirty="0" smtClean="0"/>
              <a:t> πρότυπο (    )</a:t>
            </a:r>
            <a:endParaRPr lang="el-GR" dirty="0"/>
          </a:p>
        </p:txBody>
      </p:sp>
      <p:cxnSp>
        <p:nvCxnSpPr>
          <p:cNvPr id="8" name="7 - Ευθύγραμμο βέλος σύνδεσης"/>
          <p:cNvCxnSpPr/>
          <p:nvPr/>
        </p:nvCxnSpPr>
        <p:spPr>
          <a:xfrm flipV="1">
            <a:off x="3779912" y="6165304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ύγραμμο βέλος σύνδεσης"/>
          <p:cNvCxnSpPr/>
          <p:nvPr/>
        </p:nvCxnSpPr>
        <p:spPr>
          <a:xfrm flipV="1">
            <a:off x="5796136" y="5157192"/>
            <a:ext cx="360040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- TextBox"/>
          <p:cNvSpPr txBox="1"/>
          <p:nvPr/>
        </p:nvSpPr>
        <p:spPr>
          <a:xfrm rot="5400000">
            <a:off x="4072300" y="349665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&gt;</a:t>
            </a:r>
            <a:endParaRPr lang="el-GR" sz="3200" b="1" dirty="0"/>
          </a:p>
        </p:txBody>
      </p:sp>
      <p:sp>
        <p:nvSpPr>
          <p:cNvPr id="17" name="16 - TextBox"/>
          <p:cNvSpPr txBox="1"/>
          <p:nvPr/>
        </p:nvSpPr>
        <p:spPr>
          <a:xfrm rot="5400000">
            <a:off x="2992180" y="3424645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&gt;</a:t>
            </a:r>
            <a:endParaRPr lang="el-GR" sz="3200" b="1" dirty="0"/>
          </a:p>
        </p:txBody>
      </p:sp>
      <p:sp>
        <p:nvSpPr>
          <p:cNvPr id="18" name="17 - TextBox"/>
          <p:cNvSpPr txBox="1"/>
          <p:nvPr/>
        </p:nvSpPr>
        <p:spPr>
          <a:xfrm rot="5400000">
            <a:off x="2488124" y="2848580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&gt;</a:t>
            </a:r>
            <a:endParaRPr lang="el-GR" sz="3200" b="1" dirty="0"/>
          </a:p>
        </p:txBody>
      </p:sp>
      <p:sp>
        <p:nvSpPr>
          <p:cNvPr id="19" name="18 - TextBox"/>
          <p:cNvSpPr txBox="1"/>
          <p:nvPr/>
        </p:nvSpPr>
        <p:spPr>
          <a:xfrm rot="5400000">
            <a:off x="831940" y="3784684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&gt;</a:t>
            </a:r>
            <a:endParaRPr lang="el-GR" sz="3200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20220425\MHNIGGX40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6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Ορθογώνιο"/>
          <p:cNvSpPr/>
          <p:nvPr/>
        </p:nvSpPr>
        <p:spPr>
          <a:xfrm>
            <a:off x="1475656" y="5877272"/>
            <a:ext cx="2427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err="1" smtClean="0"/>
              <a:t>Συγκυτιακό</a:t>
            </a:r>
            <a:r>
              <a:rPr lang="el-GR" dirty="0" smtClean="0"/>
              <a:t> πρότυπο</a:t>
            </a:r>
          </a:p>
          <a:p>
            <a:r>
              <a:rPr lang="el-GR" dirty="0" err="1" smtClean="0"/>
              <a:t>Ψευδοέγκλειστο</a:t>
            </a:r>
            <a:r>
              <a:rPr lang="el-GR" dirty="0" smtClean="0"/>
              <a:t> (     ) 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4283968" y="2708920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 smtClean="0"/>
              <a:t>*</a:t>
            </a:r>
            <a:endParaRPr lang="el-GR" sz="4400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3275856" y="6088559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 smtClean="0"/>
              <a:t>*</a:t>
            </a:r>
            <a:endParaRPr lang="el-GR" sz="4400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20220425\MHNIGGX400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6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Ορθογώνιο"/>
          <p:cNvSpPr/>
          <p:nvPr/>
        </p:nvSpPr>
        <p:spPr>
          <a:xfrm>
            <a:off x="1475656" y="5877272"/>
            <a:ext cx="2427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err="1" smtClean="0"/>
              <a:t>Συγκυτιακό</a:t>
            </a:r>
            <a:r>
              <a:rPr lang="el-GR" dirty="0" smtClean="0"/>
              <a:t> πρότυπο</a:t>
            </a:r>
          </a:p>
          <a:p>
            <a:r>
              <a:rPr lang="el-GR" dirty="0" err="1" smtClean="0"/>
              <a:t>Ψευδοέγκλειστο</a:t>
            </a:r>
            <a:r>
              <a:rPr lang="el-GR" dirty="0" smtClean="0"/>
              <a:t> (     ) 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4067944" y="2492896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 smtClean="0"/>
              <a:t>*</a:t>
            </a:r>
            <a:endParaRPr lang="el-GR" sz="4400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3275856" y="6088559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 smtClean="0"/>
              <a:t>*</a:t>
            </a:r>
            <a:endParaRPr lang="el-GR" sz="4400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:\20220425\MHNIGGX400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9632" y="260648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6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475656" y="587727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Συγκύτιο</a:t>
            </a:r>
            <a:endParaRPr lang="el-GR" dirty="0"/>
          </a:p>
        </p:txBody>
      </p:sp>
      <p:sp>
        <p:nvSpPr>
          <p:cNvPr id="5" name="4 - Έλλειψη"/>
          <p:cNvSpPr/>
          <p:nvPr/>
        </p:nvSpPr>
        <p:spPr>
          <a:xfrm>
            <a:off x="2555776" y="1772816"/>
            <a:ext cx="3888432" cy="25922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47664" y="260648"/>
            <a:ext cx="6010500" cy="528400"/>
          </a:xfrm>
        </p:spPr>
        <p:txBody>
          <a:bodyPr/>
          <a:lstStyle/>
          <a:p>
            <a:r>
              <a:rPr lang="el-GR" dirty="0" smtClean="0"/>
              <a:t>Παθογένεια νοσημάτων </a:t>
            </a:r>
            <a:r>
              <a:rPr lang="en-US" dirty="0" err="1" smtClean="0"/>
              <a:t>Prion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683568" y="1607889"/>
            <a:ext cx="79928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 smtClean="0"/>
              <a:t> Η </a:t>
            </a:r>
            <a:r>
              <a:rPr lang="en-US" b="1" dirty="0" err="1" smtClean="0"/>
              <a:t>PrP</a:t>
            </a:r>
            <a:r>
              <a:rPr lang="el-GR" dirty="0" smtClean="0"/>
              <a:t> είναι </a:t>
            </a:r>
            <a:r>
              <a:rPr lang="el-GR" b="1" dirty="0" smtClean="0"/>
              <a:t>φυσιολογική</a:t>
            </a:r>
            <a:r>
              <a:rPr lang="el-GR" dirty="0" smtClean="0"/>
              <a:t> πρωτεΐνη (γονίδιο στο </a:t>
            </a:r>
            <a:r>
              <a:rPr lang="el-GR" b="1" dirty="0" smtClean="0"/>
              <a:t>χρωμόσωμα 20</a:t>
            </a:r>
            <a:r>
              <a:rPr lang="el-GR" dirty="0" smtClean="0"/>
              <a:t>) παρούσα σε </a:t>
            </a:r>
            <a:r>
              <a:rPr lang="el-GR" b="1" dirty="0" smtClean="0"/>
              <a:t>νευρώνες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 smtClean="0"/>
              <a:t>Η </a:t>
            </a:r>
            <a:r>
              <a:rPr lang="el-GR" b="1" dirty="0" smtClean="0"/>
              <a:t>παθολογική </a:t>
            </a:r>
            <a:r>
              <a:rPr lang="en-US" b="1" dirty="0" err="1" smtClean="0"/>
              <a:t>PrP</a:t>
            </a:r>
            <a:r>
              <a:rPr lang="el-GR" b="1" dirty="0" smtClean="0"/>
              <a:t> διαφέρει στην τριτοταγή δομή από την φυσιολογική </a:t>
            </a:r>
            <a:r>
              <a:rPr lang="en-US" b="1" dirty="0" err="1" smtClean="0"/>
              <a:t>PrP</a:t>
            </a:r>
            <a:r>
              <a:rPr lang="el-GR" b="1" dirty="0" smtClean="0"/>
              <a:t> </a:t>
            </a:r>
            <a:r>
              <a:rPr lang="el-GR" dirty="0" smtClean="0"/>
              <a:t>(φυσιολογική περιέχουσα α-έλικα </a:t>
            </a:r>
            <a:r>
              <a:rPr lang="el-GR" dirty="0" err="1" smtClean="0"/>
              <a:t>ισομορφή</a:t>
            </a:r>
            <a:r>
              <a:rPr lang="el-GR" dirty="0" smtClean="0"/>
              <a:t> [</a:t>
            </a:r>
            <a:r>
              <a:rPr lang="en-US" dirty="0" err="1" smtClean="0"/>
              <a:t>PrP</a:t>
            </a:r>
            <a:r>
              <a:rPr lang="en-US" baseline="30000" dirty="0" err="1" smtClean="0"/>
              <a:t>c</a:t>
            </a:r>
            <a:r>
              <a:rPr lang="en-US" dirty="0" smtClean="0"/>
              <a:t>]     </a:t>
            </a:r>
            <a:r>
              <a:rPr lang="el-GR" dirty="0" smtClean="0"/>
              <a:t>  ανώμαλη </a:t>
            </a:r>
            <a:r>
              <a:rPr lang="el-GR" dirty="0" err="1" smtClean="0"/>
              <a:t>ισομορφή</a:t>
            </a:r>
            <a:r>
              <a:rPr lang="el-GR" dirty="0" smtClean="0"/>
              <a:t> β-δομή πτυχωτής επιφάνειας [</a:t>
            </a:r>
            <a:r>
              <a:rPr lang="en-US" dirty="0" err="1" smtClean="0"/>
              <a:t>PrP</a:t>
            </a:r>
            <a:r>
              <a:rPr lang="en-US" baseline="30000" dirty="0" err="1" smtClean="0"/>
              <a:t>sc</a:t>
            </a:r>
            <a:r>
              <a:rPr lang="en-US" dirty="0" smtClean="0"/>
              <a:t> – </a:t>
            </a:r>
            <a:r>
              <a:rPr lang="en-US" dirty="0" err="1" smtClean="0"/>
              <a:t>PrP</a:t>
            </a:r>
            <a:r>
              <a:rPr lang="en-US" baseline="30000" dirty="0" err="1" smtClean="0"/>
              <a:t>res</a:t>
            </a:r>
            <a:r>
              <a:rPr lang="en-US" dirty="0" smtClean="0"/>
              <a:t>]</a:t>
            </a:r>
            <a:endParaRPr lang="el-GR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n-US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 smtClean="0"/>
              <a:t>Η παθολογική </a:t>
            </a:r>
            <a:r>
              <a:rPr lang="en-US" dirty="0" err="1" smtClean="0"/>
              <a:t>PrP</a:t>
            </a:r>
            <a:r>
              <a:rPr lang="el-GR" dirty="0" smtClean="0"/>
              <a:t> εμφανίζει αντοχή στην πέψη από </a:t>
            </a:r>
            <a:r>
              <a:rPr lang="el-GR" dirty="0" err="1" smtClean="0"/>
              <a:t>πρωτεάσες</a:t>
            </a:r>
            <a:endParaRPr lang="el-GR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 smtClean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smtClean="0"/>
              <a:t>Η παθολογική </a:t>
            </a:r>
            <a:r>
              <a:rPr lang="en-US" b="1" dirty="0" err="1" smtClean="0"/>
              <a:t>PrP</a:t>
            </a:r>
            <a:r>
              <a:rPr lang="el-GR" dirty="0" smtClean="0"/>
              <a:t>, ανεξάρτητα από τον τρόπο δημιουργίας της (σποραδικό τυχαίο γεγονός ή λόγω μετάλλαξης), </a:t>
            </a:r>
            <a:r>
              <a:rPr lang="el-GR" b="1" dirty="0" smtClean="0"/>
              <a:t>διευκολύνει συνεργικά την πρόκληση παρόμοιας μεταμόρφωσης άλλων μορίων φυσιολογικής </a:t>
            </a:r>
            <a:r>
              <a:rPr lang="en-US" b="1" dirty="0" err="1" smtClean="0"/>
              <a:t>PrP</a:t>
            </a:r>
            <a:r>
              <a:rPr lang="el-GR" b="1" dirty="0" smtClean="0"/>
              <a:t> </a:t>
            </a:r>
            <a:endParaRPr lang="el-GR" b="1" dirty="0"/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>
            <a:off x="7956376" y="2924944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41372" cy="528400"/>
          </a:xfrm>
        </p:spPr>
        <p:txBody>
          <a:bodyPr/>
          <a:lstStyle/>
          <a:p>
            <a:r>
              <a:rPr lang="el-GR" dirty="0" smtClean="0"/>
              <a:t>Ιστολογικά ευρήματα </a:t>
            </a:r>
            <a:r>
              <a:rPr lang="en-US" dirty="0" smtClean="0"/>
              <a:t>Jacob - </a:t>
            </a:r>
            <a:r>
              <a:rPr lang="en-US" dirty="0" err="1" smtClean="0"/>
              <a:t>Creutzfeldt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611560" y="2276872"/>
            <a:ext cx="8136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2000" b="1" dirty="0" smtClean="0">
                <a:solidFill>
                  <a:srgbClr val="FF0000"/>
                </a:solidFill>
              </a:rPr>
              <a:t>Σπογγώδης / </a:t>
            </a:r>
            <a:r>
              <a:rPr lang="el-GR" sz="2000" b="1" dirty="0" err="1" smtClean="0">
                <a:solidFill>
                  <a:srgbClr val="FF0000"/>
                </a:solidFill>
              </a:rPr>
              <a:t>κενοτοπιώδης</a:t>
            </a:r>
            <a:r>
              <a:rPr lang="el-GR" sz="2000" b="1" dirty="0" smtClean="0">
                <a:solidFill>
                  <a:srgbClr val="FF0000"/>
                </a:solidFill>
              </a:rPr>
              <a:t> αλλοίωση στο κυτταρόπλασμα των νευρώνων          νευρωνικός θάνατος        μείωση αριθμού νευρώνων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sz="2000" b="1" dirty="0" smtClean="0">
              <a:solidFill>
                <a:srgbClr val="FF0000"/>
              </a:solidFill>
            </a:endParaRP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sz="2000" b="1" dirty="0">
              <a:solidFill>
                <a:srgbClr val="FF0000"/>
              </a:solidFill>
            </a:endParaRP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2000" b="1" dirty="0" smtClean="0">
                <a:solidFill>
                  <a:srgbClr val="FF0000"/>
                </a:solidFill>
              </a:rPr>
              <a:t>Αντιδραστική </a:t>
            </a:r>
            <a:r>
              <a:rPr lang="el-GR" sz="2000" b="1" dirty="0" err="1" smtClean="0">
                <a:solidFill>
                  <a:srgbClr val="FF0000"/>
                </a:solidFill>
              </a:rPr>
              <a:t>γλοίωση</a:t>
            </a:r>
            <a:r>
              <a:rPr lang="el-GR" sz="2000" b="1" dirty="0" smtClean="0">
                <a:solidFill>
                  <a:srgbClr val="FF0000"/>
                </a:solidFill>
              </a:rPr>
              <a:t> 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sz="2000" b="1" dirty="0" smtClean="0">
              <a:solidFill>
                <a:srgbClr val="FF0000"/>
              </a:solidFill>
            </a:endParaRP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sz="2000" b="1" dirty="0">
              <a:solidFill>
                <a:srgbClr val="FF0000"/>
              </a:solidFill>
            </a:endParaRP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2000" b="1" dirty="0" smtClean="0">
                <a:solidFill>
                  <a:srgbClr val="FF0000"/>
                </a:solidFill>
              </a:rPr>
              <a:t>Εναποθέσεις </a:t>
            </a:r>
            <a:r>
              <a:rPr lang="en-US" sz="2000" b="1" dirty="0" err="1" smtClean="0">
                <a:solidFill>
                  <a:srgbClr val="FF0000"/>
                </a:solidFill>
              </a:rPr>
              <a:t>prion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l-GR" sz="2000" b="1" dirty="0" err="1" smtClean="0">
                <a:solidFill>
                  <a:srgbClr val="FF0000"/>
                </a:solidFill>
              </a:rPr>
              <a:t>αμυλοειδούς</a:t>
            </a:r>
            <a:r>
              <a:rPr lang="el-GR" sz="2000" b="1" dirty="0" smtClean="0">
                <a:solidFill>
                  <a:srgbClr val="FF0000"/>
                </a:solidFill>
              </a:rPr>
              <a:t> </a:t>
            </a:r>
            <a:endParaRPr lang="el-GR" sz="2000" b="1" dirty="0">
              <a:solidFill>
                <a:srgbClr val="FF0000"/>
              </a:solidFill>
            </a:endParaRPr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>
            <a:off x="2411760" y="2780928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ύγραμμο βέλος σύνδεσης"/>
          <p:cNvCxnSpPr/>
          <p:nvPr/>
        </p:nvCxnSpPr>
        <p:spPr>
          <a:xfrm>
            <a:off x="5508104" y="2780928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20220425\jc40X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2 - TextBox"/>
          <p:cNvSpPr txBox="1">
            <a:spLocks noChangeArrowheads="1"/>
          </p:cNvSpPr>
          <p:nvPr/>
        </p:nvSpPr>
        <p:spPr bwMode="auto">
          <a:xfrm>
            <a:off x="1258888" y="260350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1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439144" y="58772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Σπογγώδης αλλοίωση στη φαιά ουσία</a:t>
            </a:r>
            <a:endParaRPr lang="el-G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20220425\JCX100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1258888" y="260350"/>
            <a:ext cx="698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 smtClean="0"/>
              <a:t>1</a:t>
            </a:r>
            <a:r>
              <a:rPr lang="el-GR" b="1" baseline="30000" dirty="0" smtClean="0"/>
              <a:t>η</a:t>
            </a:r>
            <a:r>
              <a:rPr lang="el-GR" b="1" dirty="0" smtClean="0"/>
              <a:t> Περίπτωση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403648" y="594928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Σπογγώδης αλλοίωση στο κυτταρόπλασμα των νευρώνων</a:t>
            </a:r>
            <a:endParaRPr lang="el-G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1">
  <a:themeElements>
    <a:clrScheme name="Custom 347">
      <a:dk1>
        <a:srgbClr val="210635"/>
      </a:dk1>
      <a:lt1>
        <a:srgbClr val="FFFFFF"/>
      </a:lt1>
      <a:dk2>
        <a:srgbClr val="89828F"/>
      </a:dk2>
      <a:lt2>
        <a:srgbClr val="F4F3F8"/>
      </a:lt2>
      <a:accent1>
        <a:srgbClr val="725DCF"/>
      </a:accent1>
      <a:accent2>
        <a:srgbClr val="BD6DE0"/>
      </a:accent2>
      <a:accent3>
        <a:srgbClr val="F07249"/>
      </a:accent3>
      <a:accent4>
        <a:srgbClr val="FFB200"/>
      </a:accent4>
      <a:accent5>
        <a:srgbClr val="9D91EE"/>
      </a:accent5>
      <a:accent6>
        <a:srgbClr val="3691E0"/>
      </a:accent6>
      <a:hlink>
        <a:srgbClr val="6A5DC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Θέμα1</Template>
  <TotalTime>256</TotalTime>
  <Words>1557</Words>
  <Application>Microsoft Office PowerPoint</Application>
  <PresentationFormat>Προβολή στην οθόνη (4:3)</PresentationFormat>
  <Paragraphs>375</Paragraphs>
  <Slides>59</Slides>
  <Notes>18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59</vt:i4>
      </vt:variant>
    </vt:vector>
  </HeadingPairs>
  <TitlesOfParts>
    <vt:vector size="60" baseType="lpstr">
      <vt:lpstr>Θέμα1</vt:lpstr>
      <vt:lpstr>Διαφάνεια 1</vt:lpstr>
      <vt:lpstr>Μεταδοτικές σπογγώδεις εγκεφαλοπάθειες [Νοσήματα Prion]  </vt:lpstr>
      <vt:lpstr>Κοινά χαρακτηριστικά νοσημάτων Prion</vt:lpstr>
      <vt:lpstr>Μορφές νόσου Jacob – Creutzfeldt </vt:lpstr>
      <vt:lpstr>Ιδιαίτερα χαρακτηριστικά ποικιλίας Jacob - Creutzfeldt</vt:lpstr>
      <vt:lpstr>Παθογένεια νοσημάτων Prion</vt:lpstr>
      <vt:lpstr>Ιστολογικά ευρήματα Jacob - Creutzfeldt</vt:lpstr>
      <vt:lpstr>Διαφάνεια 8</vt:lpstr>
      <vt:lpstr>Διαφάνεια 9</vt:lpstr>
      <vt:lpstr>Διαφάνεια 10</vt:lpstr>
      <vt:lpstr>Διαφάνεια 11</vt:lpstr>
      <vt:lpstr>Διαφάνεια 12</vt:lpstr>
      <vt:lpstr>Νόσος Alzheimer</vt:lpstr>
      <vt:lpstr>Διαφάνεια 14</vt:lpstr>
      <vt:lpstr>Διαφάνεια 15</vt:lpstr>
      <vt:lpstr>Ιστολογικά ευρήματα επί νόσου Alzheimer</vt:lpstr>
      <vt:lpstr>Διαφάνεια 17</vt:lpstr>
      <vt:lpstr>Διαφάνεια 18</vt:lpstr>
      <vt:lpstr>Διαφάνεια 19</vt:lpstr>
      <vt:lpstr>Τα στηρικτικά κύτταρα του ΚΝΣ</vt:lpstr>
      <vt:lpstr>Μήνιγγες και αφοριστική γλοία</vt:lpstr>
      <vt:lpstr>Γλοιώματα </vt:lpstr>
      <vt:lpstr>Διάχυτο γλοίωμα</vt:lpstr>
      <vt:lpstr>Αστροκυτταρικοί  Όγκοι</vt:lpstr>
      <vt:lpstr>Βαθμοποίηση διάχυτα διηθητικών αστροκυτταρικών όγκων</vt:lpstr>
      <vt:lpstr>Κριτήρια βαθμοποίησης αστροκυτταρικών όγκων</vt:lpstr>
      <vt:lpstr>Σημασία του βαθμού κακοήθειας</vt:lpstr>
      <vt:lpstr>Γλοιοβλάστωμα (Αστροκύτωμα grade IV)</vt:lpstr>
      <vt:lpstr>Γλοιοβλάστωμα</vt:lpstr>
      <vt:lpstr>Σύγκριση μοριακών τύπων γλοιοβλαστώματος</vt:lpstr>
      <vt:lpstr>Γλοιοβλάστωμα</vt:lpstr>
      <vt:lpstr>Διαφάνεια 32</vt:lpstr>
      <vt:lpstr>Διαφάνεια 33</vt:lpstr>
      <vt:lpstr>Διαφάνεια 34</vt:lpstr>
      <vt:lpstr>Διαφάνεια 35</vt:lpstr>
      <vt:lpstr>Ολιγοδενδρογλοίωμα </vt:lpstr>
      <vt:lpstr>Διαφάνεια 37</vt:lpstr>
      <vt:lpstr>Διαφάνεια 38</vt:lpstr>
      <vt:lpstr>Διαφάνεια 39</vt:lpstr>
      <vt:lpstr>Διαφάνεια 40</vt:lpstr>
      <vt:lpstr>Επενδυματικοί Όγκοι Βαθμοποίηση (Π.Ο.Υ. 2021) </vt:lpstr>
      <vt:lpstr>Μυξοθηλώδες επενδύμωμα  Π.Ο.Υ. grade IΙ</vt:lpstr>
      <vt:lpstr>Μυξοθηλώδες επενδύμωμα ιππουρίδας 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Gram03</cp:lastModifiedBy>
  <cp:revision>5</cp:revision>
  <dcterms:created xsi:type="dcterms:W3CDTF">2022-04-29T09:37:07Z</dcterms:created>
  <dcterms:modified xsi:type="dcterms:W3CDTF">2022-05-03T09:50:37Z</dcterms:modified>
</cp:coreProperties>
</file>