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2" r:id="rId2"/>
    <p:sldId id="286" r:id="rId3"/>
    <p:sldId id="271" r:id="rId4"/>
    <p:sldId id="257" r:id="rId5"/>
    <p:sldId id="279" r:id="rId6"/>
    <p:sldId id="269" r:id="rId7"/>
    <p:sldId id="289" r:id="rId8"/>
    <p:sldId id="288" r:id="rId9"/>
    <p:sldId id="290" r:id="rId10"/>
    <p:sldId id="285" r:id="rId11"/>
    <p:sldId id="293" r:id="rId12"/>
    <p:sldId id="294" r:id="rId13"/>
    <p:sldId id="296" r:id="rId14"/>
    <p:sldId id="295" r:id="rId15"/>
    <p:sldId id="297" r:id="rId16"/>
    <p:sldId id="299" r:id="rId17"/>
    <p:sldId id="300" r:id="rId18"/>
    <p:sldId id="301" r:id="rId19"/>
    <p:sldId id="302" r:id="rId20"/>
    <p:sldId id="304" r:id="rId21"/>
    <p:sldId id="305" r:id="rId22"/>
    <p:sldId id="307" r:id="rId23"/>
    <p:sldId id="298" r:id="rId24"/>
    <p:sldId id="308" r:id="rId25"/>
    <p:sldId id="258" r:id="rId26"/>
    <p:sldId id="272" r:id="rId27"/>
    <p:sldId id="260" r:id="rId28"/>
    <p:sldId id="291" r:id="rId29"/>
    <p:sldId id="280"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4226199-D2AE-45A4-8CA4-83508BE10D95}">
          <p14:sldIdLst>
            <p14:sldId id="282"/>
            <p14:sldId id="286"/>
            <p14:sldId id="271"/>
            <p14:sldId id="257"/>
            <p14:sldId id="279"/>
            <p14:sldId id="269"/>
            <p14:sldId id="289"/>
            <p14:sldId id="288"/>
            <p14:sldId id="290"/>
            <p14:sldId id="285"/>
            <p14:sldId id="293"/>
            <p14:sldId id="294"/>
            <p14:sldId id="296"/>
            <p14:sldId id="295"/>
            <p14:sldId id="297"/>
            <p14:sldId id="299"/>
            <p14:sldId id="300"/>
            <p14:sldId id="301"/>
            <p14:sldId id="302"/>
            <p14:sldId id="304"/>
            <p14:sldId id="305"/>
            <p14:sldId id="307"/>
            <p14:sldId id="298"/>
            <p14:sldId id="308"/>
            <p14:sldId id="258"/>
            <p14:sldId id="272"/>
            <p14:sldId id="260"/>
            <p14:sldId id="291"/>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679" autoAdjust="0"/>
  </p:normalViewPr>
  <p:slideViewPr>
    <p:cSldViewPr>
      <p:cViewPr varScale="1">
        <p:scale>
          <a:sx n="108" d="100"/>
          <a:sy n="108" d="100"/>
        </p:scale>
        <p:origin x="166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52FF8-2A4A-4409-BA0B-A0E3CC38C579}" type="datetimeFigureOut">
              <a:rPr lang="el-GR" smtClean="0"/>
              <a:t>29/3/20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E2118-87BC-4BE0-B2D2-B27462637606}" type="slidenum">
              <a:rPr lang="el-GR" smtClean="0"/>
              <a:t>‹#›</a:t>
            </a:fld>
            <a:endParaRPr lang="el-GR"/>
          </a:p>
        </p:txBody>
      </p:sp>
    </p:spTree>
    <p:extLst>
      <p:ext uri="{BB962C8B-B14F-4D97-AF65-F5344CB8AC3E}">
        <p14:creationId xmlns:p14="http://schemas.microsoft.com/office/powerpoint/2010/main" val="398800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4BE2118-87BC-4BE0-B2D2-B27462637606}" type="slidenum">
              <a:rPr lang="el-GR" smtClean="0"/>
              <a:t>4</a:t>
            </a:fld>
            <a:endParaRPr lang="el-GR"/>
          </a:p>
        </p:txBody>
      </p:sp>
    </p:spTree>
    <p:extLst>
      <p:ext uri="{BB962C8B-B14F-4D97-AF65-F5344CB8AC3E}">
        <p14:creationId xmlns:p14="http://schemas.microsoft.com/office/powerpoint/2010/main" val="394106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Υπότιτλο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Θέση ημερομηνίας 27"/>
          <p:cNvSpPr>
            <a:spLocks noGrp="1"/>
          </p:cNvSpPr>
          <p:nvPr>
            <p:ph type="dt" sz="half" idx="10"/>
          </p:nvPr>
        </p:nvSpPr>
        <p:spPr/>
        <p:txBody>
          <a:bodyPr/>
          <a:lstStyle/>
          <a:p>
            <a:fld id="{08D10BB6-2036-4E53-A918-A12972A56F6F}" type="datetimeFigureOut">
              <a:rPr lang="el-GR" smtClean="0"/>
              <a:t>29/3/20</a:t>
            </a:fld>
            <a:endParaRPr lang="el-GR"/>
          </a:p>
        </p:txBody>
      </p:sp>
      <p:sp>
        <p:nvSpPr>
          <p:cNvPr id="17" name="Θέση υποσέλιδου 16"/>
          <p:cNvSpPr>
            <a:spLocks noGrp="1"/>
          </p:cNvSpPr>
          <p:nvPr>
            <p:ph type="ftr" sz="quarter" idx="11"/>
          </p:nvPr>
        </p:nvSpPr>
        <p:spPr/>
        <p:txBody>
          <a:bodyPr/>
          <a:lstStyle/>
          <a:p>
            <a:endParaRPr lang="el-GR"/>
          </a:p>
        </p:txBody>
      </p:sp>
      <p:sp>
        <p:nvSpPr>
          <p:cNvPr id="7" name="Ευθεία γραμμή σύνδεσης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Έλλειψη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Έλλειψη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Θέση αριθμού διαφάνειας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34C8F9-ED2C-4C87-965B-3BCB5468C4A0}" type="slidenum">
              <a:rPr lang="el-GR" smtClean="0"/>
              <a:t>‹#›</a:t>
            </a:fld>
            <a:endParaRPr lang="el-GR"/>
          </a:p>
        </p:txBody>
      </p:sp>
      <p:sp>
        <p:nvSpPr>
          <p:cNvPr id="8" name="Τίτλο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08D10BB6-2036-4E53-A918-A12972A56F6F}" type="datetimeFigureOut">
              <a:rPr lang="el-GR" smtClean="0"/>
              <a:t>29/3/20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34C8F9-ED2C-4C87-965B-3BCB5468C4A0}"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Ορθογώνιο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Ορθογώνιο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Ευθεία γραμμή σύνδεσης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Έλλειψη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Έλλειψη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6915912" y="3009901"/>
            <a:ext cx="457200" cy="441325"/>
          </a:xfrm>
        </p:spPr>
        <p:txBody>
          <a:bodyPr/>
          <a:lstStyle/>
          <a:p>
            <a:fld id="{0834C8F9-ED2C-4C87-965B-3BCB5468C4A0}" type="slidenum">
              <a:rPr lang="el-GR" smtClean="0"/>
              <a:t>‹#›</a:t>
            </a:fld>
            <a:endParaRPr lang="el-GR"/>
          </a:p>
        </p:txBody>
      </p:sp>
      <p:sp>
        <p:nvSpPr>
          <p:cNvPr id="3" name="Θέση κατακόρυφου κειμένου 2"/>
          <p:cNvSpPr>
            <a:spLocks noGrp="1"/>
          </p:cNvSpPr>
          <p:nvPr>
            <p:ph type="body" orient="vert" idx="1"/>
          </p:nvPr>
        </p:nvSpPr>
        <p:spPr>
          <a:xfrm>
            <a:off x="304800" y="304800"/>
            <a:ext cx="6553200" cy="5821366"/>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08D10BB6-2036-4E53-A918-A12972A56F6F}" type="datetimeFigureOut">
              <a:rPr lang="el-GR" smtClean="0"/>
              <a:t>29/3/20</a:t>
            </a:fld>
            <a:endParaRPr lang="el-GR"/>
          </a:p>
        </p:txBody>
      </p:sp>
      <p:sp>
        <p:nvSpPr>
          <p:cNvPr id="5" name="Θέση υποσέλιδου 4"/>
          <p:cNvSpPr>
            <a:spLocks noGrp="1"/>
          </p:cNvSpPr>
          <p:nvPr>
            <p:ph type="ftr" sz="quarter" idx="11"/>
          </p:nvPr>
        </p:nvSpPr>
        <p:spPr/>
        <p:txBody>
          <a:bodyPr/>
          <a:lstStyle/>
          <a:p>
            <a:endParaRPr lang="el-GR"/>
          </a:p>
        </p:txBody>
      </p:sp>
      <p:sp>
        <p:nvSpPr>
          <p:cNvPr id="2" name="Κατακόρυφος τίτλος 1"/>
          <p:cNvSpPr>
            <a:spLocks noGrp="1"/>
          </p:cNvSpPr>
          <p:nvPr>
            <p:ph type="title" orient="vert"/>
          </p:nvPr>
        </p:nvSpPr>
        <p:spPr>
          <a:xfrm>
            <a:off x="7391400" y="304801"/>
            <a:ext cx="1447800" cy="5851525"/>
          </a:xfrm>
        </p:spPr>
        <p:txBody>
          <a:bodyPr vert="eaVert"/>
          <a:lstStyle/>
          <a:p>
            <a:r>
              <a:rPr kumimoji="0" lang="el-GR"/>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chemeClr val="accent3">
                    <a:shade val="75000"/>
                  </a:schemeClr>
                </a:solidFill>
              </a:defRPr>
            </a:lvl1pPr>
          </a:lstStyle>
          <a:p>
            <a:r>
              <a:rPr kumimoji="0" lang="el-GR"/>
              <a:t>Στυλ κύριου τίτλου</a:t>
            </a:r>
            <a:endParaRPr kumimoji="0" lang="en-US"/>
          </a:p>
        </p:txBody>
      </p:sp>
      <p:sp>
        <p:nvSpPr>
          <p:cNvPr id="4" name="Θέση ημερομηνίας 3"/>
          <p:cNvSpPr>
            <a:spLocks noGrp="1"/>
          </p:cNvSpPr>
          <p:nvPr>
            <p:ph type="dt" sz="half" idx="10"/>
          </p:nvPr>
        </p:nvSpPr>
        <p:spPr/>
        <p:txBody>
          <a:bodyPr/>
          <a:lstStyle/>
          <a:p>
            <a:fld id="{08D10BB6-2036-4E53-A918-A12972A56F6F}" type="datetimeFigureOut">
              <a:rPr lang="el-GR" smtClean="0"/>
              <a:t>29/3/20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4361688" y="1026372"/>
            <a:ext cx="457200" cy="441325"/>
          </a:xfrm>
        </p:spPr>
        <p:txBody>
          <a:bodyPr/>
          <a:lstStyle/>
          <a:p>
            <a:fld id="{0834C8F9-ED2C-4C87-965B-3BCB5468C4A0}" type="slidenum">
              <a:rPr lang="el-GR" smtClean="0"/>
              <a:t>‹#›</a:t>
            </a:fld>
            <a:endParaRPr lang="el-GR"/>
          </a:p>
        </p:txBody>
      </p:sp>
      <p:sp>
        <p:nvSpPr>
          <p:cNvPr id="8" name="Θέση περιεχομένου 7"/>
          <p:cNvSpPr>
            <a:spLocks noGrp="1"/>
          </p:cNvSpPr>
          <p:nvPr>
            <p:ph sz="quarter" idx="1"/>
          </p:nvPr>
        </p:nvSpPr>
        <p:spPr>
          <a:xfrm>
            <a:off x="301752" y="1527048"/>
            <a:ext cx="8503920"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Ορθογώνιο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Θέση κειμένου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13" name="Ορθογώνιο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Ορθογώνιο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Θέση υποσέλιδου 4"/>
          <p:cNvSpPr>
            <a:spLocks noGrp="1"/>
          </p:cNvSpPr>
          <p:nvPr>
            <p:ph type="ftr" sz="quarter" idx="11"/>
          </p:nvPr>
        </p:nvSpPr>
        <p:spPr/>
        <p:txBody>
          <a:bodyPr/>
          <a:lstStyle/>
          <a:p>
            <a:endParaRPr lang="el-GR"/>
          </a:p>
        </p:txBody>
      </p:sp>
      <p:sp>
        <p:nvSpPr>
          <p:cNvPr id="4" name="Θέση ημερομηνίας 3"/>
          <p:cNvSpPr>
            <a:spLocks noGrp="1"/>
          </p:cNvSpPr>
          <p:nvPr>
            <p:ph type="dt" sz="half" idx="10"/>
          </p:nvPr>
        </p:nvSpPr>
        <p:spPr/>
        <p:txBody>
          <a:bodyPr/>
          <a:lstStyle/>
          <a:p>
            <a:fld id="{08D10BB6-2036-4E53-A918-A12972A56F6F}" type="datetimeFigureOut">
              <a:rPr lang="el-GR" smtClean="0"/>
              <a:t>29/3/20</a:t>
            </a:fld>
            <a:endParaRPr lang="el-GR"/>
          </a:p>
        </p:txBody>
      </p:sp>
      <p:sp>
        <p:nvSpPr>
          <p:cNvPr id="8" name="Ευθεία γραμμή σύνδεσης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Έλλειψη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Έλλειψη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34C8F9-ED2C-4C87-965B-3BCB5468C4A0}" type="slidenum">
              <a:rPr lang="el-GR" smtClean="0"/>
              <a:t>‹#›</a:t>
            </a:fld>
            <a:endParaRPr lang="el-GR"/>
          </a:p>
        </p:txBody>
      </p:sp>
      <p:sp>
        <p:nvSpPr>
          <p:cNvPr id="2" name="Τίτλο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758952"/>
          </a:xfrm>
        </p:spPr>
        <p:txBody>
          <a:bodyPr/>
          <a:lstStyle/>
          <a:p>
            <a:r>
              <a:rPr kumimoji="0" lang="el-GR"/>
              <a:t>Στυλ κύριου τίτλου</a:t>
            </a:r>
            <a:endParaRPr kumimoji="0" lang="en-US"/>
          </a:p>
        </p:txBody>
      </p:sp>
      <p:sp>
        <p:nvSpPr>
          <p:cNvPr id="5" name="Θέση ημερομηνίας 4"/>
          <p:cNvSpPr>
            <a:spLocks noGrp="1"/>
          </p:cNvSpPr>
          <p:nvPr>
            <p:ph type="dt" sz="half" idx="10"/>
          </p:nvPr>
        </p:nvSpPr>
        <p:spPr>
          <a:xfrm>
            <a:off x="5791200" y="6409944"/>
            <a:ext cx="3044952" cy="365760"/>
          </a:xfrm>
        </p:spPr>
        <p:txBody>
          <a:bodyPr/>
          <a:lstStyle/>
          <a:p>
            <a:fld id="{08D10BB6-2036-4E53-A918-A12972A56F6F}" type="datetimeFigureOut">
              <a:rPr lang="el-GR" smtClean="0"/>
              <a:t>29/3/20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34C8F9-ED2C-4C87-965B-3BCB5468C4A0}" type="slidenum">
              <a:rPr lang="el-GR" smtClean="0"/>
              <a:t>‹#›</a:t>
            </a:fld>
            <a:endParaRPr lang="el-GR"/>
          </a:p>
        </p:txBody>
      </p:sp>
      <p:sp>
        <p:nvSpPr>
          <p:cNvPr id="8" name="Ευθεία γραμμή σύνδεσης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Θέση περιεχομένου 9"/>
          <p:cNvSpPr>
            <a:spLocks noGrp="1"/>
          </p:cNvSpPr>
          <p:nvPr>
            <p:ph sz="half" idx="1"/>
          </p:nvPr>
        </p:nvSpPr>
        <p:spPr>
          <a:xfrm>
            <a:off x="301752" y="1371600"/>
            <a:ext cx="4038600" cy="4681728"/>
          </a:xfrm>
        </p:spPr>
        <p:txBody>
          <a:bodyPr/>
          <a:lstStyle>
            <a:lvl1pPr>
              <a:defRPr sz="2500"/>
            </a:lvl1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Θέση περιεχομένου 11"/>
          <p:cNvSpPr>
            <a:spLocks noGrp="1"/>
          </p:cNvSpPr>
          <p:nvPr>
            <p:ph sz="half" idx="2"/>
          </p:nvPr>
        </p:nvSpPr>
        <p:spPr>
          <a:xfrm>
            <a:off x="4800600" y="1371600"/>
            <a:ext cx="4038600" cy="4681728"/>
          </a:xfrm>
        </p:spPr>
        <p:txBody>
          <a:bodyPr/>
          <a:lstStyle>
            <a:lvl1pPr>
              <a:defRPr sz="2500"/>
            </a:lvl1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Ορθογώνιο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Ορθογώνιο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Ορθογώνιο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Ορθογώνιο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Θέση κειμένου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7" name="Θέση ημερομηνίας 6"/>
          <p:cNvSpPr>
            <a:spLocks noGrp="1"/>
          </p:cNvSpPr>
          <p:nvPr>
            <p:ph type="dt" sz="half" idx="10"/>
          </p:nvPr>
        </p:nvSpPr>
        <p:spPr/>
        <p:txBody>
          <a:bodyPr/>
          <a:lstStyle/>
          <a:p>
            <a:fld id="{08D10BB6-2036-4E53-A918-A12972A56F6F}" type="datetimeFigureOut">
              <a:rPr lang="el-GR" smtClean="0"/>
              <a:t>29/3/20</a:t>
            </a:fld>
            <a:endParaRPr lang="el-GR"/>
          </a:p>
        </p:txBody>
      </p:sp>
      <p:sp>
        <p:nvSpPr>
          <p:cNvPr id="8" name="Θέση υποσέλιδου 7"/>
          <p:cNvSpPr>
            <a:spLocks noGrp="1"/>
          </p:cNvSpPr>
          <p:nvPr>
            <p:ph type="ftr" sz="quarter" idx="11"/>
          </p:nvPr>
        </p:nvSpPr>
        <p:spPr>
          <a:xfrm>
            <a:off x="304800" y="6409944"/>
            <a:ext cx="3581400" cy="365760"/>
          </a:xfrm>
        </p:spPr>
        <p:txBody>
          <a:bodyPr/>
          <a:lstStyle/>
          <a:p>
            <a:endParaRPr lang="el-GR"/>
          </a:p>
        </p:txBody>
      </p:sp>
      <p:sp>
        <p:nvSpPr>
          <p:cNvPr id="15" name="Ευθεία γραμμή σύνδεσης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Θέση περιεχομένου 23"/>
          <p:cNvSpPr>
            <a:spLocks noGrp="1"/>
          </p:cNvSpPr>
          <p:nvPr>
            <p:ph sz="quarter" idx="2"/>
          </p:nvPr>
        </p:nvSpPr>
        <p:spPr>
          <a:xfrm>
            <a:off x="301752" y="2471383"/>
            <a:ext cx="4041648" cy="3818404"/>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Θέση περιεχομένου 25"/>
          <p:cNvSpPr>
            <a:spLocks noGrp="1"/>
          </p:cNvSpPr>
          <p:nvPr>
            <p:ph sz="quarter" idx="4"/>
          </p:nvPr>
        </p:nvSpPr>
        <p:spPr>
          <a:xfrm>
            <a:off x="4800600" y="2471383"/>
            <a:ext cx="4038600" cy="3822192"/>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Έλλειψη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Έλλειψη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Θέση αριθμού διαφάνειας 8"/>
          <p:cNvSpPr>
            <a:spLocks noGrp="1"/>
          </p:cNvSpPr>
          <p:nvPr>
            <p:ph type="sldNum" sz="quarter" idx="12"/>
          </p:nvPr>
        </p:nvSpPr>
        <p:spPr>
          <a:xfrm>
            <a:off x="4343400" y="1042416"/>
            <a:ext cx="457200" cy="441325"/>
          </a:xfrm>
        </p:spPr>
        <p:txBody>
          <a:bodyPr/>
          <a:lstStyle>
            <a:lvl1pPr algn="ctr">
              <a:defRPr/>
            </a:lvl1pPr>
          </a:lstStyle>
          <a:p>
            <a:fld id="{0834C8F9-ED2C-4C87-965B-3BCB5468C4A0}" type="slidenum">
              <a:rPr lang="el-GR" smtClean="0"/>
              <a:t>‹#›</a:t>
            </a:fld>
            <a:endParaRPr lang="el-GR"/>
          </a:p>
        </p:txBody>
      </p:sp>
      <p:sp>
        <p:nvSpPr>
          <p:cNvPr id="23" name="Τίτλος 22"/>
          <p:cNvSpPr>
            <a:spLocks noGrp="1"/>
          </p:cNvSpPr>
          <p:nvPr>
            <p:ph type="title"/>
          </p:nvPr>
        </p:nvSpPr>
        <p:spPr/>
        <p:txBody>
          <a:bodyPr rtlCol="0" anchor="b" anchorCtr="0"/>
          <a:lstStyle/>
          <a:p>
            <a:r>
              <a:rPr kumimoji="0" lang="el-GR"/>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08D10BB6-2036-4E53-A918-A12972A56F6F}" type="datetimeFigureOut">
              <a:rPr lang="el-GR" smtClean="0"/>
              <a:t>29/3/20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a:xfrm>
            <a:off x="4343400" y="1036020"/>
            <a:ext cx="457200" cy="441325"/>
          </a:xfrm>
        </p:spPr>
        <p:txBody>
          <a:bodyPr/>
          <a:lstStyle/>
          <a:p>
            <a:fld id="{0834C8F9-ED2C-4C87-965B-3BCB5468C4A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Ορθογώνιο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Ορθογώνιο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Ορθογώνιο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Θέση ημερομηνίας 1"/>
          <p:cNvSpPr>
            <a:spLocks noGrp="1"/>
          </p:cNvSpPr>
          <p:nvPr>
            <p:ph type="dt" sz="half" idx="10"/>
          </p:nvPr>
        </p:nvSpPr>
        <p:spPr/>
        <p:txBody>
          <a:bodyPr/>
          <a:lstStyle/>
          <a:p>
            <a:fld id="{08D10BB6-2036-4E53-A918-A12972A56F6F}" type="datetimeFigureOut">
              <a:rPr lang="el-GR" smtClean="0"/>
              <a:t>29/3/20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834C8F9-ED2C-4C87-965B-3BCB5468C4A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Ορθογώνιο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Ορθογώνιο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Ορθογώνιο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8" name="Ορθογώνιο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Ευθεία γραμμή σύνδεσης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Θέση περιεχομένου 19"/>
          <p:cNvSpPr>
            <a:spLocks noGrp="1"/>
          </p:cNvSpPr>
          <p:nvPr>
            <p:ph sz="quarter" idx="1"/>
          </p:nvPr>
        </p:nvSpPr>
        <p:spPr>
          <a:xfrm>
            <a:off x="3124200" y="685800"/>
            <a:ext cx="5638800" cy="54102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Έλλειψη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Έλλειψη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Θέση αριθμού διαφάνειας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834C8F9-ED2C-4C87-965B-3BCB5468C4A0}" type="slidenum">
              <a:rPr lang="el-GR" smtClean="0"/>
              <a:t>‹#›</a:t>
            </a:fld>
            <a:endParaRPr lang="el-GR"/>
          </a:p>
        </p:txBody>
      </p:sp>
      <p:sp>
        <p:nvSpPr>
          <p:cNvPr id="21" name="Ορθογώνιο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Θέση ημερομηνίας 4"/>
          <p:cNvSpPr>
            <a:spLocks noGrp="1"/>
          </p:cNvSpPr>
          <p:nvPr>
            <p:ph type="dt" sz="half" idx="10"/>
          </p:nvPr>
        </p:nvSpPr>
        <p:spPr/>
        <p:txBody>
          <a:bodyPr/>
          <a:lstStyle/>
          <a:p>
            <a:fld id="{08D10BB6-2036-4E53-A918-A12972A56F6F}" type="datetimeFigureOut">
              <a:rPr lang="el-GR" smtClean="0"/>
              <a:t>29/3/20</a:t>
            </a:fld>
            <a:endParaRPr lang="el-GR"/>
          </a:p>
        </p:txBody>
      </p:sp>
      <p:sp>
        <p:nvSpPr>
          <p:cNvPr id="6" name="Θέση υποσέλιδου 5"/>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Ευθεία γραμμή σύνδεσης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Ορθογώνιο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Ορθογώνιο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Ορθογώνιο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Έλλειψη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Έλλειψη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Θέση αριθμού διαφάνειας 6"/>
          <p:cNvSpPr>
            <a:spLocks noGrp="1"/>
          </p:cNvSpPr>
          <p:nvPr>
            <p:ph type="sldNum" sz="quarter" idx="12"/>
          </p:nvPr>
        </p:nvSpPr>
        <p:spPr>
          <a:xfrm>
            <a:off x="1371600" y="312738"/>
            <a:ext cx="457200" cy="441325"/>
          </a:xfrm>
        </p:spPr>
        <p:txBody>
          <a:bodyPr/>
          <a:lstStyle/>
          <a:p>
            <a:fld id="{0834C8F9-ED2C-4C87-965B-3BCB5468C4A0}" type="slidenum">
              <a:rPr lang="el-GR" smtClean="0"/>
              <a:t>‹#›</a:t>
            </a:fld>
            <a:endParaRPr lang="el-GR"/>
          </a:p>
        </p:txBody>
      </p:sp>
      <p:sp>
        <p:nvSpPr>
          <p:cNvPr id="2" name="Τίτλο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3000375" y="609600"/>
            <a:ext cx="5867400" cy="4267200"/>
          </a:xfrm>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22" name="Ορθογώνιο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Θέση ημερομηνίας 4"/>
          <p:cNvSpPr>
            <a:spLocks noGrp="1"/>
          </p:cNvSpPr>
          <p:nvPr>
            <p:ph type="dt" sz="half" idx="10"/>
          </p:nvPr>
        </p:nvSpPr>
        <p:spPr>
          <a:xfrm>
            <a:off x="5788152" y="6404984"/>
            <a:ext cx="3044952" cy="365760"/>
          </a:xfrm>
        </p:spPr>
        <p:txBody>
          <a:bodyPr/>
          <a:lstStyle/>
          <a:p>
            <a:fld id="{08D10BB6-2036-4E53-A918-A12972A56F6F}" type="datetimeFigureOut">
              <a:rPr lang="el-GR" smtClean="0"/>
              <a:t>29/3/20</a:t>
            </a:fld>
            <a:endParaRPr lang="el-GR"/>
          </a:p>
        </p:txBody>
      </p:sp>
      <p:sp>
        <p:nvSpPr>
          <p:cNvPr id="6" name="Θέση υποσέλιδου 5"/>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Ορθογώνιο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Θέση ημερομηνίας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8D10BB6-2036-4E53-A918-A12972A56F6F}" type="datetimeFigureOut">
              <a:rPr lang="el-GR" smtClean="0"/>
              <a:t>29/3/20</a:t>
            </a:fld>
            <a:endParaRPr lang="el-GR"/>
          </a:p>
        </p:txBody>
      </p:sp>
      <p:sp>
        <p:nvSpPr>
          <p:cNvPr id="3" name="Θέση υποσέλιδου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Ορθογώνιο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Ευθεία γραμμή σύνδεσης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Έλλειψη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Έλλειψη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Θέση αριθμού διαφάνειας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834C8F9-ED2C-4C87-965B-3BCB5468C4A0}" type="slidenum">
              <a:rPr lang="el-GR" smtClean="0"/>
              <a:t>‹#›</a:t>
            </a:fld>
            <a:endParaRPr lang="el-GR"/>
          </a:p>
        </p:txBody>
      </p:sp>
      <p:sp>
        <p:nvSpPr>
          <p:cNvPr id="22" name="Θέση τίτλου 21"/>
          <p:cNvSpPr>
            <a:spLocks noGrp="1"/>
          </p:cNvSpPr>
          <p:nvPr>
            <p:ph type="title"/>
          </p:nvPr>
        </p:nvSpPr>
        <p:spPr>
          <a:xfrm>
            <a:off x="301752" y="228600"/>
            <a:ext cx="8534400" cy="758952"/>
          </a:xfrm>
          <a:prstGeom prst="rect">
            <a:avLst/>
          </a:prstGeom>
        </p:spPr>
        <p:txBody>
          <a:bodyPr vert="horz" anchor="b">
            <a:normAutofit/>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logs.sch.gr/5nipthiv/2011/01/16/%CE%B8%CE%AD%CE%BC%CE%B1-%CE%B5%CF%81%CE%B3%CE%B1%CF%83%CE%AF%CE%B1%CF%82-%CF%87%CE%B5%CE%B9%CE%BC%CF%8E%CE%BD%CE%B1%CF%82/#prettyPhoto[88]/4/" TargetMode="External"/><Relationship Id="rId2" Type="http://schemas.openxmlformats.org/officeDocument/2006/relationships/hyperlink" Target="https://www.offsite.com.cy/eidiseis/topika/eggrafesmeteggrafes-mathiton-se-nipiagogeia-kai-dimotika" TargetMode="External"/><Relationship Id="rId1" Type="http://schemas.openxmlformats.org/officeDocument/2006/relationships/slideLayout" Target="../slideLayouts/slideLayout6.xml"/><Relationship Id="rId5" Type="http://schemas.openxmlformats.org/officeDocument/2006/relationships/hyperlink" Target="https://kriti24.gr/ip-pedias-i-allages-sta-oloimera-nipiagogia/" TargetMode="External"/><Relationship Id="rId4" Type="http://schemas.openxmlformats.org/officeDocument/2006/relationships/hyperlink" Target="http://nip-atsik.les.sch.gr/mysite/?attachment_id=52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15816" y="4149080"/>
            <a:ext cx="5486400" cy="432048"/>
          </a:xfrm>
        </p:spPr>
        <p:txBody>
          <a:bodyPr>
            <a:normAutofit/>
          </a:bodyPr>
          <a:lstStyle/>
          <a:p>
            <a:r>
              <a:rPr lang="el-GR" sz="1400" b="0" dirty="0"/>
              <a:t>Κάτοψη τάξης από μαθητή νηπιαγωγείου</a:t>
            </a: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9698" b="19698"/>
          <a:stretch>
            <a:fillRect/>
          </a:stretch>
        </p:blipFill>
        <p:spPr>
          <a:xfrm>
            <a:off x="2123728" y="620688"/>
            <a:ext cx="5486400" cy="3536306"/>
          </a:xfrm>
        </p:spPr>
      </p:pic>
      <p:sp>
        <p:nvSpPr>
          <p:cNvPr id="4" name="Θέση κειμένου 3"/>
          <p:cNvSpPr>
            <a:spLocks noGrp="1"/>
          </p:cNvSpPr>
          <p:nvPr>
            <p:ph type="body" sz="half" idx="2"/>
          </p:nvPr>
        </p:nvSpPr>
        <p:spPr>
          <a:xfrm>
            <a:off x="1043608" y="4869160"/>
            <a:ext cx="7056784" cy="1303040"/>
          </a:xfrm>
        </p:spPr>
        <p:txBody>
          <a:bodyPr>
            <a:noAutofit/>
          </a:bodyPr>
          <a:lstStyle/>
          <a:p>
            <a:pPr algn="just"/>
            <a:r>
              <a:rPr lang="el-GR" sz="3600" b="1" dirty="0">
                <a:solidFill>
                  <a:schemeClr val="bg2">
                    <a:lumMod val="50000"/>
                  </a:schemeClr>
                </a:solidFill>
                <a:latin typeface="+mj-lt"/>
              </a:rPr>
              <a:t>Σκέψεις για τη σημασία του χώρου στο νηπιαγωγείο </a:t>
            </a:r>
          </a:p>
        </p:txBody>
      </p:sp>
    </p:spTree>
    <p:extLst>
      <p:ext uri="{BB962C8B-B14F-4D97-AF65-F5344CB8AC3E}">
        <p14:creationId xmlns:p14="http://schemas.microsoft.com/office/powerpoint/2010/main" val="238568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Ξεκινώντας με τη διαμόρφωση του χώρου </a:t>
            </a:r>
          </a:p>
        </p:txBody>
      </p:sp>
      <p:sp>
        <p:nvSpPr>
          <p:cNvPr id="3" name="Θέση περιεχομένου 2"/>
          <p:cNvSpPr>
            <a:spLocks noGrp="1"/>
          </p:cNvSpPr>
          <p:nvPr>
            <p:ph sz="quarter" idx="1"/>
          </p:nvPr>
        </p:nvSpPr>
        <p:spPr/>
        <p:txBody>
          <a:bodyPr>
            <a:normAutofit/>
          </a:bodyPr>
          <a:lstStyle/>
          <a:p>
            <a:pPr algn="just"/>
            <a:r>
              <a:rPr lang="el-GR" dirty="0"/>
              <a:t> Ο χώρος δεν περιορίζεται  στις γεωμετρικές ή στις υλικές του διαστάσεις αλλά εμπεριέχει στοιχεία αλληλεπίδρασης, μεταξύ βιωμάτων (εμπειριών, σκέψεων, συναισθημάτων), ιδεών και πρακτικών και η καθημερινότητα στην τάξη έχει σημαντική επικοινωνιακή διάσταση για τους συμμετέχοντες.</a:t>
            </a:r>
          </a:p>
          <a:p>
            <a:pPr marL="0" indent="0" algn="just">
              <a:buNone/>
            </a:pPr>
            <a:endParaRPr lang="el-GR" dirty="0"/>
          </a:p>
        </p:txBody>
      </p:sp>
    </p:spTree>
    <p:extLst>
      <p:ext uri="{BB962C8B-B14F-4D97-AF65-F5344CB8AC3E}">
        <p14:creationId xmlns:p14="http://schemas.microsoft.com/office/powerpoint/2010/main" val="268253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204602"/>
            <a:ext cx="3888432" cy="3932437"/>
          </a:xfrm>
        </p:spPr>
      </p:pic>
      <p:sp>
        <p:nvSpPr>
          <p:cNvPr id="13" name="Τίτλος 12"/>
          <p:cNvSpPr>
            <a:spLocks noGrp="1"/>
          </p:cNvSpPr>
          <p:nvPr>
            <p:ph type="title"/>
          </p:nvPr>
        </p:nvSpPr>
        <p:spPr>
          <a:xfrm>
            <a:off x="467544" y="188640"/>
            <a:ext cx="8496944" cy="1008112"/>
          </a:xfrm>
        </p:spPr>
        <p:txBody>
          <a:bodyPr>
            <a:normAutofit fontScale="90000"/>
          </a:bodyPr>
          <a:lstStyle/>
          <a:p>
            <a:r>
              <a:rPr lang="el-GR" dirty="0"/>
              <a:t>  </a:t>
            </a:r>
            <a:r>
              <a:rPr lang="el-GR" sz="2700" dirty="0"/>
              <a:t>Τα παιδιά προτείνουν</a:t>
            </a:r>
            <a:r>
              <a:rPr lang="en-US" sz="2700" dirty="0"/>
              <a:t>: </a:t>
            </a:r>
            <a:br>
              <a:rPr lang="en-US" sz="2700" dirty="0"/>
            </a:br>
            <a:r>
              <a:rPr lang="el-GR" sz="2700" dirty="0"/>
              <a:t>Τα αγαπημένα παιχνίδια  που θα ήθελαν να έχουμε στην τάξη </a:t>
            </a:r>
          </a:p>
        </p:txBody>
      </p:sp>
      <p:pic>
        <p:nvPicPr>
          <p:cNvPr id="15" name="Θέση περιεχομένου 1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17423" y="1412776"/>
            <a:ext cx="4038600" cy="2150017"/>
          </a:xfrm>
        </p:spPr>
      </p:pic>
      <p:pic>
        <p:nvPicPr>
          <p:cNvPr id="2051" name="Picture 3" descr="G:\Νηπιαγωγεία Φωτο\Untitled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149080"/>
            <a:ext cx="2754305" cy="2251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Νηπιαγωγεία Φωτο\ergas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717032"/>
            <a:ext cx="374441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8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idx="1"/>
          </p:nvPr>
        </p:nvSpPr>
        <p:spPr>
          <a:xfrm>
            <a:off x="467544" y="1412776"/>
            <a:ext cx="8424936" cy="936104"/>
          </a:xfrm>
        </p:spPr>
        <p:txBody>
          <a:bodyPr/>
          <a:lstStyle/>
          <a:p>
            <a:pPr algn="just"/>
            <a:r>
              <a:rPr lang="el-GR" dirty="0"/>
              <a:t>Δραστηριότητες με νόημα στις οποίες τα παιδιά είναι ενεργά</a:t>
            </a:r>
          </a:p>
        </p:txBody>
      </p:sp>
      <p:pic>
        <p:nvPicPr>
          <p:cNvPr id="12" name="Θέση περιεχομένου 11"/>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7544" y="3212976"/>
            <a:ext cx="4041775" cy="2160240"/>
          </a:xfrm>
        </p:spPr>
      </p:pic>
      <p:sp>
        <p:nvSpPr>
          <p:cNvPr id="7" name="Τίτλος 6"/>
          <p:cNvSpPr>
            <a:spLocks noGrp="1"/>
          </p:cNvSpPr>
          <p:nvPr>
            <p:ph type="title"/>
          </p:nvPr>
        </p:nvSpPr>
        <p:spPr/>
        <p:txBody>
          <a:bodyPr/>
          <a:lstStyle/>
          <a:p>
            <a:r>
              <a:rPr lang="el-GR" dirty="0"/>
              <a:t>Οι πρακτικές στο χώρο</a:t>
            </a:r>
          </a:p>
        </p:txBody>
      </p:sp>
      <p:pic>
        <p:nvPicPr>
          <p:cNvPr id="3074" name="Picture 2" descr="G:\Νηπιαγωγεία Φωτο\05052011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852936"/>
            <a:ext cx="324036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8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κειμένου 9"/>
          <p:cNvSpPr>
            <a:spLocks noGrp="1"/>
          </p:cNvSpPr>
          <p:nvPr>
            <p:ph type="body" idx="1"/>
          </p:nvPr>
        </p:nvSpPr>
        <p:spPr>
          <a:xfrm>
            <a:off x="749924" y="1484784"/>
            <a:ext cx="8374704" cy="732974"/>
          </a:xfrm>
        </p:spPr>
        <p:txBody>
          <a:bodyPr/>
          <a:lstStyle/>
          <a:p>
            <a:r>
              <a:rPr lang="el-GR" dirty="0"/>
              <a:t>Ερεθίσματα που ενεργοποιούν το ενδιαφέρον</a:t>
            </a:r>
          </a:p>
        </p:txBody>
      </p:sp>
      <p:pic>
        <p:nvPicPr>
          <p:cNvPr id="4098" name="Picture 2" descr="G:\Νηπιαγωγεία Φωτο\25012011105.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302520" y="2992481"/>
            <a:ext cx="4039985" cy="2776451"/>
          </a:xfrm>
          <a:prstGeom prst="rect">
            <a:avLst/>
          </a:prstGeom>
          <a:noFill/>
          <a:extLst>
            <a:ext uri="{909E8E84-426E-40DD-AFC4-6F175D3DCCD1}">
              <a14:hiddenFill xmlns:a14="http://schemas.microsoft.com/office/drawing/2010/main">
                <a:solidFill>
                  <a:srgbClr val="FFFFFF"/>
                </a:solidFill>
              </a14:hiddenFill>
            </a:ext>
          </a:extLst>
        </p:spPr>
      </p:pic>
      <p:pic>
        <p:nvPicPr>
          <p:cNvPr id="11" name="Θέση περιεχομένου 1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3306165"/>
            <a:ext cx="4038600" cy="2152257"/>
          </a:xfrm>
        </p:spPr>
      </p:pic>
      <p:sp>
        <p:nvSpPr>
          <p:cNvPr id="7" name="Τίτλος 6"/>
          <p:cNvSpPr>
            <a:spLocks noGrp="1"/>
          </p:cNvSpPr>
          <p:nvPr>
            <p:ph type="title"/>
          </p:nvPr>
        </p:nvSpPr>
        <p:spPr/>
        <p:txBody>
          <a:bodyPr/>
          <a:lstStyle/>
          <a:p>
            <a:r>
              <a:rPr lang="el-GR" dirty="0"/>
              <a:t>Οι πρακτικές στο χώρο </a:t>
            </a:r>
          </a:p>
        </p:txBody>
      </p:sp>
    </p:spTree>
    <p:extLst>
      <p:ext uri="{BB962C8B-B14F-4D97-AF65-F5344CB8AC3E}">
        <p14:creationId xmlns:p14="http://schemas.microsoft.com/office/powerpoint/2010/main" val="962417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πρακτικές στο χώρο</a:t>
            </a:r>
          </a:p>
        </p:txBody>
      </p:sp>
      <p:sp>
        <p:nvSpPr>
          <p:cNvPr id="9" name="Θέση κειμένου 8"/>
          <p:cNvSpPr>
            <a:spLocks noGrp="1"/>
          </p:cNvSpPr>
          <p:nvPr>
            <p:ph type="body" idx="2"/>
          </p:nvPr>
        </p:nvSpPr>
        <p:spPr/>
        <p:txBody>
          <a:bodyPr/>
          <a:lstStyle/>
          <a:p>
            <a:r>
              <a:rPr lang="el-GR" dirty="0"/>
              <a:t> </a:t>
            </a:r>
          </a:p>
          <a:p>
            <a:r>
              <a:rPr lang="el-GR" dirty="0"/>
              <a:t>Συνεργασία  </a:t>
            </a:r>
          </a:p>
          <a:p>
            <a:r>
              <a:rPr lang="el-GR" dirty="0"/>
              <a:t>Κοινότητα </a:t>
            </a:r>
          </a:p>
          <a:p>
            <a:endParaRPr lang="el-GR" dirty="0"/>
          </a:p>
        </p:txBody>
      </p:sp>
      <p:pic>
        <p:nvPicPr>
          <p:cNvPr id="4" name="Θέση περιεχομένου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545378" y="1102822"/>
            <a:ext cx="4796444" cy="4576156"/>
          </a:xfrm>
        </p:spPr>
      </p:pic>
    </p:spTree>
    <p:extLst>
      <p:ext uri="{BB962C8B-B14F-4D97-AF65-F5344CB8AC3E}">
        <p14:creationId xmlns:p14="http://schemas.microsoft.com/office/powerpoint/2010/main" val="41086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01752" y="228600"/>
            <a:ext cx="8534400" cy="1400200"/>
          </a:xfrm>
        </p:spPr>
        <p:txBody>
          <a:bodyPr>
            <a:normAutofit fontScale="90000"/>
          </a:bodyPr>
          <a:lstStyle/>
          <a:p>
            <a:r>
              <a:rPr lang="el-GR" dirty="0"/>
              <a:t>Χώροι των παιδιών</a:t>
            </a:r>
            <a:r>
              <a:rPr lang="en-US" dirty="0"/>
              <a:t>: </a:t>
            </a:r>
            <a:r>
              <a:rPr lang="el-GR" dirty="0"/>
              <a:t>σχέσεις εντός και εκτός σχολείου</a:t>
            </a:r>
            <a:br>
              <a:rPr lang="el-GR" dirty="0"/>
            </a:br>
            <a:endParaRPr lang="el-GR" dirty="0"/>
          </a:p>
        </p:txBody>
      </p:sp>
      <p:sp>
        <p:nvSpPr>
          <p:cNvPr id="7" name="Υπότιτλος 6"/>
          <p:cNvSpPr>
            <a:spLocks noGrp="1"/>
          </p:cNvSpPr>
          <p:nvPr>
            <p:ph sz="quarter" idx="1"/>
          </p:nvPr>
        </p:nvSpPr>
        <p:spPr/>
        <p:txBody>
          <a:bodyPr/>
          <a:lstStyle/>
          <a:p>
            <a:pPr algn="just"/>
            <a:r>
              <a:rPr lang="el-GR" sz="2800" dirty="0"/>
              <a:t>Ανάγκη για περαιτέρω διερεύνηση και κατανόηση  των πλαισίων </a:t>
            </a:r>
          </a:p>
          <a:p>
            <a:pPr algn="just"/>
            <a:r>
              <a:rPr lang="el-GR" sz="2800" dirty="0"/>
              <a:t>Γεφύρωση της σχέσης των χώρων εντός και εκτός σχολείου</a:t>
            </a:r>
            <a:r>
              <a:rPr lang="en-US" sz="2800" dirty="0"/>
              <a:t>: </a:t>
            </a:r>
            <a:r>
              <a:rPr lang="el-GR" altLang="el-GR" sz="2800" dirty="0">
                <a:ea typeface="ＭＳ Ｐゴシック" pitchFamily="34" charset="-128"/>
              </a:rPr>
              <a:t>Αξιοποίηση των βιωμάτων των παιδιών στην κατεύθυνση της προσωπικής έκφρασης, της γνωριμίας με τους άλλους και της κατανόησης του κόσμου</a:t>
            </a:r>
            <a:r>
              <a:rPr lang="en-US" altLang="el-GR" sz="2800" dirty="0">
                <a:ea typeface="ＭＳ Ｐゴシック" pitchFamily="34" charset="-128"/>
              </a:rPr>
              <a:t>.</a:t>
            </a:r>
            <a:r>
              <a:rPr lang="el-GR" altLang="el-GR" sz="2800" dirty="0">
                <a:ea typeface="ＭＳ Ｐゴシック" pitchFamily="34" charset="-128"/>
              </a:rPr>
              <a:t> </a:t>
            </a:r>
          </a:p>
          <a:p>
            <a:pPr algn="just"/>
            <a:r>
              <a:rPr lang="el-GR" altLang="el-GR" sz="2800" dirty="0">
                <a:ea typeface="ＭＳ Ｐゴシック" pitchFamily="34" charset="-128"/>
              </a:rPr>
              <a:t>Συνεργασία σχολείων</a:t>
            </a:r>
          </a:p>
          <a:p>
            <a:endParaRPr lang="el-GR" dirty="0"/>
          </a:p>
        </p:txBody>
      </p:sp>
    </p:spTree>
    <p:extLst>
      <p:ext uri="{BB962C8B-B14F-4D97-AF65-F5344CB8AC3E}">
        <p14:creationId xmlns:p14="http://schemas.microsoft.com/office/powerpoint/2010/main" val="218850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a:xfrm>
            <a:off x="301751" y="1524000"/>
            <a:ext cx="8445819" cy="732974"/>
          </a:xfrm>
        </p:spPr>
        <p:txBody>
          <a:bodyPr/>
          <a:lstStyle/>
          <a:p>
            <a:r>
              <a:rPr lang="el-GR" dirty="0"/>
              <a:t> Τα παιδιά φωτογραφίζουν την καθημερινότητα τους</a:t>
            </a:r>
          </a:p>
        </p:txBody>
      </p:sp>
      <p:pic>
        <p:nvPicPr>
          <p:cNvPr id="5122" name="Picture 2" descr="D:\φωτο κλικ\DSCN0966.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878638" y="2471738"/>
            <a:ext cx="2887749" cy="3817937"/>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περιεχομένου 4"/>
          <p:cNvSpPr>
            <a:spLocks noGrp="1"/>
          </p:cNvSpPr>
          <p:nvPr>
            <p:ph sz="quarter" idx="4"/>
          </p:nvPr>
        </p:nvSpPr>
        <p:spPr/>
        <p:txBody>
          <a:bodyPr/>
          <a:lstStyle/>
          <a:p>
            <a:endParaRPr lang="el-GR"/>
          </a:p>
        </p:txBody>
      </p:sp>
      <p:sp>
        <p:nvSpPr>
          <p:cNvPr id="4" name="Τίτλος 3"/>
          <p:cNvSpPr>
            <a:spLocks noGrp="1"/>
          </p:cNvSpPr>
          <p:nvPr>
            <p:ph type="title"/>
          </p:nvPr>
        </p:nvSpPr>
        <p:spPr>
          <a:xfrm>
            <a:off x="301752" y="228600"/>
            <a:ext cx="8534400" cy="1400200"/>
          </a:xfrm>
        </p:spPr>
        <p:txBody>
          <a:bodyPr>
            <a:normAutofit fontScale="90000"/>
          </a:bodyPr>
          <a:lstStyle/>
          <a:p>
            <a:r>
              <a:rPr lang="el-GR" dirty="0"/>
              <a:t>Χώροι των παιδιών</a:t>
            </a:r>
            <a:r>
              <a:rPr lang="en-US" dirty="0"/>
              <a:t>: </a:t>
            </a:r>
            <a:r>
              <a:rPr lang="el-GR" dirty="0"/>
              <a:t>σχέσεις εντός και εντός σχολείου</a:t>
            </a:r>
            <a:br>
              <a:rPr lang="el-GR" dirty="0"/>
            </a:br>
            <a:endParaRPr lang="el-GR" dirty="0"/>
          </a:p>
        </p:txBody>
      </p:sp>
      <p:pic>
        <p:nvPicPr>
          <p:cNvPr id="5124" name="Picture 4" descr="D:\φωτο κλικ\DSCN05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9826" y="2348880"/>
            <a:ext cx="386774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63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01752" y="228600"/>
            <a:ext cx="8534400" cy="1616224"/>
          </a:xfrm>
        </p:spPr>
        <p:txBody>
          <a:bodyPr>
            <a:normAutofit/>
          </a:bodyPr>
          <a:lstStyle/>
          <a:p>
            <a:r>
              <a:rPr lang="el-GR" dirty="0"/>
              <a:t>Χώροι των παιδιών</a:t>
            </a:r>
            <a:r>
              <a:rPr lang="en-US" dirty="0"/>
              <a:t>: </a:t>
            </a:r>
            <a:r>
              <a:rPr lang="el-GR" dirty="0"/>
              <a:t>σχέσεις εντός και εντός σχολείου</a:t>
            </a:r>
            <a:br>
              <a:rPr lang="el-GR" dirty="0"/>
            </a:br>
            <a:endParaRPr lang="el-GR" dirty="0"/>
          </a:p>
        </p:txBody>
      </p:sp>
      <p:pic>
        <p:nvPicPr>
          <p:cNvPr id="6146" name="Picture 2" descr="D:\φωτο κλικ\DSCN1349.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2197894"/>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φωτο κλικ\DSCN137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4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1400200"/>
          </a:xfrm>
        </p:spPr>
        <p:txBody>
          <a:bodyPr>
            <a:normAutofit fontScale="90000"/>
          </a:bodyPr>
          <a:lstStyle/>
          <a:p>
            <a:r>
              <a:rPr lang="el-GR" dirty="0"/>
              <a:t>Χώροι των παιδιών</a:t>
            </a:r>
            <a:r>
              <a:rPr lang="en-US" dirty="0"/>
              <a:t>: </a:t>
            </a:r>
            <a:r>
              <a:rPr lang="el-GR" dirty="0"/>
              <a:t>σχέσεις εντός και εντός σχολείου</a:t>
            </a:r>
            <a:br>
              <a:rPr lang="el-GR" dirty="0"/>
            </a:br>
            <a:endParaRPr lang="el-GR"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1625" y="2197894"/>
            <a:ext cx="4038600" cy="3028950"/>
          </a:xfrm>
        </p:spPr>
      </p:pic>
      <p:pic>
        <p:nvPicPr>
          <p:cNvPr id="7170" name="Picture 2" descr="D:\ΒΙΒΛΙΟ Νέλλη - Αιμιλία\φωτο κλικ\DSCN1126.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2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a:xfrm>
            <a:off x="5033962" y="1052736"/>
            <a:ext cx="4002534" cy="2232248"/>
          </a:xfrm>
        </p:spPr>
        <p:txBody>
          <a:bodyPr>
            <a:normAutofit fontScale="90000"/>
          </a:bodyPr>
          <a:lstStyle/>
          <a:p>
            <a:pPr algn="just" eaLnBrk="1" hangingPunct="1"/>
            <a:r>
              <a:rPr lang="el-GR" sz="2000" dirty="0">
                <a:solidFill>
                  <a:schemeClr val="tx1"/>
                </a:solidFill>
                <a:latin typeface="Times New Roman" charset="0"/>
                <a:ea typeface="MS PGothic" charset="0"/>
              </a:rPr>
              <a:t>Η καθημερινότητα των παιδιών ως βασικό αντικείμενο των δραστηριοτήτων  στην τάξη </a:t>
            </a:r>
            <a:br>
              <a:rPr lang="el-GR" sz="2000" dirty="0">
                <a:solidFill>
                  <a:schemeClr val="tx1"/>
                </a:solidFill>
                <a:latin typeface="Times New Roman" charset="0"/>
                <a:ea typeface="MS PGothic" charset="0"/>
              </a:rPr>
            </a:br>
            <a:br>
              <a:rPr lang="el-GR" sz="2000" dirty="0">
                <a:latin typeface="Times New Roman" charset="0"/>
                <a:ea typeface="MS PGothic" charset="0"/>
              </a:rPr>
            </a:br>
            <a:r>
              <a:rPr lang="el-GR" sz="2000" b="0" dirty="0">
                <a:solidFill>
                  <a:schemeClr val="tx1"/>
                </a:solidFill>
                <a:latin typeface="Times New Roman" charset="0"/>
                <a:ea typeface="MS PGothic" charset="0"/>
              </a:rPr>
              <a:t>Τα παιδιά, με αφορμή μια φωτογραφία που έβγαλε συμμαθητής τους, σε μικρή ομάδα συζητούν πως θα ήθελαν να είναι η πόλη τους.</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340768"/>
            <a:ext cx="4116388" cy="4420293"/>
          </a:xfrm>
          <a:effectLst>
            <a:softEdge rad="112500"/>
          </a:effectLst>
        </p:spPr>
      </p:pic>
      <p:sp>
        <p:nvSpPr>
          <p:cNvPr id="24579" name="Text Placeholder 5"/>
          <p:cNvSpPr>
            <a:spLocks noGrp="1"/>
          </p:cNvSpPr>
          <p:nvPr>
            <p:ph type="body" sz="half" idx="2"/>
          </p:nvPr>
        </p:nvSpPr>
        <p:spPr>
          <a:xfrm>
            <a:off x="5033963" y="3429000"/>
            <a:ext cx="3858517" cy="3240360"/>
          </a:xfrm>
        </p:spPr>
        <p:txBody>
          <a:bodyPr>
            <a:normAutofit fontScale="92500" lnSpcReduction="10000"/>
          </a:bodyPr>
          <a:lstStyle/>
          <a:p>
            <a:pPr algn="ctr" eaLnBrk="1" hangingPunct="1">
              <a:lnSpc>
                <a:spcPct val="80000"/>
              </a:lnSpc>
            </a:pPr>
            <a:r>
              <a:rPr lang="el-GR" sz="1200" b="1" dirty="0">
                <a:latin typeface="Times New Roman" charset="0"/>
                <a:ea typeface="MS PGothic" charset="0"/>
              </a:rPr>
              <a:t>Όμορφη πόλη</a:t>
            </a:r>
          </a:p>
          <a:p>
            <a:pPr algn="just" eaLnBrk="1" hangingPunct="1">
              <a:lnSpc>
                <a:spcPct val="120000"/>
              </a:lnSpc>
            </a:pPr>
            <a:r>
              <a:rPr lang="el-GR" sz="1200" dirty="0">
                <a:latin typeface="Times New Roman" charset="0"/>
                <a:ea typeface="MS PGothic" charset="0"/>
              </a:rPr>
              <a:t> </a:t>
            </a:r>
            <a:r>
              <a:rPr lang="el-GR" sz="1300" dirty="0">
                <a:solidFill>
                  <a:schemeClr val="accent3">
                    <a:lumMod val="50000"/>
                  </a:schemeClr>
                </a:solidFill>
                <a:latin typeface="Times New Roman" charset="0"/>
                <a:ea typeface="MS PGothic" charset="0"/>
              </a:rPr>
              <a:t>«Η πόλη μας θα θέλαμε να έχει δάσος με ζώα και την Κοκκινοσκουφίτσα (κάτω στο κέντρο) για να είναι παραμυθένια. Θα θέλαμε να έχει παιδική χαρά (κάτω αριστερά) για να διασκεδάζουμε και να παίζουμε. Θα  θέλαμε να έχει φανάρια  και να ανάβουν πράσινα  για να περνάνε τα παιδιά το δρόμο.  Θα θέλαμε να  έχει πολλά ανθισμένα δέντρα και λουλούδια στην πλατεία και καθαρή φύση για να είναι όμορφα.  Θα  θέλαμε οι πολυκατοικίες να είναι χρωματιστές γιατί ένα μόνο χρώμα δεν είναι ωραίο. Θέλουμε τα παιδιά να μπορούν να παίζουν στην πλατεία μπάλα γιατί είναι γυμναστική και περνάμε ωραία. Φτιάξαμε γήπεδο ποδοσφαίρου γιατί θέλουμε να κάνουμε τουρνουά, να παίρνουμε το κύπελλο και να χαιρόμαστε». </a:t>
            </a:r>
          </a:p>
        </p:txBody>
      </p:sp>
    </p:spTree>
    <p:extLst>
      <p:ext uri="{BB962C8B-B14F-4D97-AF65-F5344CB8AC3E}">
        <p14:creationId xmlns:p14="http://schemas.microsoft.com/office/powerpoint/2010/main" val="113579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Αφήγηση μιας εμπειρίας </a:t>
            </a:r>
          </a:p>
        </p:txBody>
      </p:sp>
      <p:sp>
        <p:nvSpPr>
          <p:cNvPr id="3" name="Θέση περιεχομένου 2"/>
          <p:cNvSpPr>
            <a:spLocks noGrp="1"/>
          </p:cNvSpPr>
          <p:nvPr>
            <p:ph sz="quarter" idx="1"/>
          </p:nvPr>
        </p:nvSpPr>
        <p:spPr/>
        <p:txBody>
          <a:bodyPr/>
          <a:lstStyle/>
          <a:p>
            <a:pPr marL="0" indent="0">
              <a:buNone/>
            </a:pPr>
            <a:endParaRPr lang="el-GR" dirty="0"/>
          </a:p>
          <a:p>
            <a:r>
              <a:rPr lang="el-GR" dirty="0"/>
              <a:t>Πώς έλαβα υπόψη τον χώρο; </a:t>
            </a:r>
          </a:p>
          <a:p>
            <a:r>
              <a:rPr lang="el-GR" dirty="0"/>
              <a:t>Τι σημασία έχει ο εσωτερικός και ο εξωτερικός χώρος; </a:t>
            </a:r>
          </a:p>
          <a:p>
            <a:r>
              <a:rPr lang="el-GR" dirty="0"/>
              <a:t>Τι συνειδητοποίησα για την σημασία του;</a:t>
            </a:r>
          </a:p>
        </p:txBody>
      </p:sp>
    </p:spTree>
    <p:extLst>
      <p:ext uri="{BB962C8B-B14F-4D97-AF65-F5344CB8AC3E}">
        <p14:creationId xmlns:p14="http://schemas.microsoft.com/office/powerpoint/2010/main" val="22719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2"/>
          </p:nvPr>
        </p:nvSpPr>
        <p:spPr>
          <a:xfrm>
            <a:off x="609600" y="2438400"/>
            <a:ext cx="3886200" cy="3581400"/>
          </a:xfrm>
          <a:prstGeom prst="rect">
            <a:avLst/>
          </a:prstGeom>
        </p:spPr>
        <p:txBody>
          <a:bodyPr/>
          <a:lstStyle/>
          <a:p>
            <a:pPr marL="0" indent="0">
              <a:buNone/>
            </a:pPr>
            <a:r>
              <a:rPr lang="el-GR" dirty="0"/>
              <a:t> </a:t>
            </a:r>
            <a:endParaRPr lang="en-US" dirty="0"/>
          </a:p>
        </p:txBody>
      </p:sp>
      <p:pic>
        <p:nvPicPr>
          <p:cNvPr id="2" name="Content Placeholder 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 y="2521268"/>
            <a:ext cx="3886200" cy="3733800"/>
          </a:xfrm>
          <a:prstGeom prst="rect">
            <a:avLst/>
          </a:prstGeom>
        </p:spPr>
      </p:pic>
      <p:sp>
        <p:nvSpPr>
          <p:cNvPr id="4" name="Text Placeholder 3"/>
          <p:cNvSpPr>
            <a:spLocks noGrp="1"/>
          </p:cNvSpPr>
          <p:nvPr>
            <p:ph type="body" sz="quarter" idx="1"/>
          </p:nvPr>
        </p:nvSpPr>
        <p:spPr/>
        <p:txBody>
          <a:bodyPr/>
          <a:lstStyle/>
          <a:p>
            <a:r>
              <a:rPr lang="el-GR" dirty="0"/>
              <a:t> Παιχνίδι ανασκαφής στην αυλή του νηπιαγωγείου </a:t>
            </a:r>
          </a:p>
        </p:txBody>
      </p:sp>
      <p:sp>
        <p:nvSpPr>
          <p:cNvPr id="6" name="Τίτλος 5"/>
          <p:cNvSpPr>
            <a:spLocks noGrp="1"/>
          </p:cNvSpPr>
          <p:nvPr>
            <p:ph type="title"/>
          </p:nvPr>
        </p:nvSpPr>
        <p:spPr>
          <a:xfrm>
            <a:off x="301752" y="228600"/>
            <a:ext cx="8534400" cy="1616224"/>
          </a:xfrm>
        </p:spPr>
        <p:txBody>
          <a:bodyPr>
            <a:normAutofit fontScale="90000"/>
          </a:bodyPr>
          <a:lstStyle/>
          <a:p>
            <a:r>
              <a:rPr lang="el-GR" sz="2700" dirty="0"/>
              <a:t> Η διαπλοκή των χώρων εντός και εκτός</a:t>
            </a:r>
            <a:r>
              <a:rPr lang="en-US" sz="2700" dirty="0"/>
              <a:t>:</a:t>
            </a:r>
            <a:r>
              <a:rPr lang="el-GR" sz="2700" dirty="0"/>
              <a:t> Ερεθίσματα για την οικοδόμηση της γνώσης και την διεύρυνση των εμπειριών και των ενδιαφερόντων των παιδιών</a:t>
            </a:r>
            <a:br>
              <a:rPr lang="el-GR" dirty="0"/>
            </a:br>
            <a:endParaRPr lang="el-GR" dirty="0"/>
          </a:p>
        </p:txBody>
      </p:sp>
      <p:pic>
        <p:nvPicPr>
          <p:cNvPr id="9" name="Content Placeholder 1"/>
          <p:cNvPicPr>
            <a:picLocks noChangeAspect="1"/>
          </p:cNvPicPr>
          <p:nvPr/>
        </p:nvPicPr>
        <p:blipFill>
          <a:blip r:embed="rId3">
            <a:extLst>
              <a:ext uri="{28A0092B-C50C-407E-A947-70E740481C1C}">
                <a14:useLocalDpi xmlns:a14="http://schemas.microsoft.com/office/drawing/2010/main" val="0"/>
              </a:ext>
            </a:extLst>
          </a:blip>
          <a:srcRect l="18125" r="18125"/>
          <a:stretch>
            <a:fillRect/>
          </a:stretch>
        </p:blipFill>
        <p:spPr>
          <a:xfrm>
            <a:off x="4716016" y="2420888"/>
            <a:ext cx="4038600" cy="3961648"/>
          </a:xfrm>
          <a:prstGeom prst="rect">
            <a:avLst/>
          </a:prstGeom>
          <a:noFill/>
          <a:ln w="15875" cap="rnd" cmpd="sng" algn="ctr">
            <a:noFill/>
            <a:prstDash val="solid"/>
          </a:ln>
          <a:effectLst>
            <a:outerShdw blurRad="50800" dist="25400" dir="5400000" rotWithShape="0">
              <a:srgbClr val="000000">
                <a:alpha val="35000"/>
              </a:srgbClr>
            </a:outerShdw>
          </a:effectLst>
        </p:spPr>
      </p:pic>
      <p:sp>
        <p:nvSpPr>
          <p:cNvPr id="10" name="Text Placeholder 3"/>
          <p:cNvSpPr>
            <a:spLocks noGrp="1"/>
          </p:cNvSpPr>
          <p:nvPr>
            <p:ph type="body" sz="quarter" idx="1"/>
          </p:nvPr>
        </p:nvSpPr>
        <p:spPr>
          <a:xfrm>
            <a:off x="4716016" y="1340768"/>
            <a:ext cx="4038600" cy="1080120"/>
          </a:xfrm>
        </p:spPr>
        <p:txBody>
          <a:bodyPr/>
          <a:lstStyle/>
          <a:p>
            <a:r>
              <a:rPr lang="el-GR" dirty="0"/>
              <a:t> Επίσκεψη και φωτογράφιση στο μουσείο</a:t>
            </a:r>
          </a:p>
        </p:txBody>
      </p:sp>
    </p:spTree>
    <p:extLst>
      <p:ext uri="{BB962C8B-B14F-4D97-AF65-F5344CB8AC3E}">
        <p14:creationId xmlns:p14="http://schemas.microsoft.com/office/powerpoint/2010/main" val="108845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1752" y="228600"/>
            <a:ext cx="8534400" cy="1112168"/>
          </a:xfrm>
        </p:spPr>
        <p:txBody>
          <a:bodyPr>
            <a:noAutofit/>
          </a:bodyPr>
          <a:lstStyle/>
          <a:p>
            <a:pPr algn="just"/>
            <a:r>
              <a:rPr lang="el-GR" sz="2400" dirty="0"/>
              <a:t>Συσχέτιση των μουσειακών αντικειμένων με την καθημερινότητα των παιδιών μέσα από φωτογραφικά δίπτυχα </a:t>
            </a:r>
            <a:endParaRPr lang="en-US" sz="2400" dirty="0"/>
          </a:p>
        </p:txBody>
      </p:sp>
      <p:pic>
        <p:nvPicPr>
          <p:cNvPr id="7" name="Content Placeholder 6" descr="Σταυρούλα Δάρα1.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15818" r="15818"/>
          <a:stretch>
            <a:fillRect/>
          </a:stretch>
        </p:blipFill>
        <p:spPr/>
      </p:pic>
      <p:pic>
        <p:nvPicPr>
          <p:cNvPr id="10" name="Content Placeholder 9" descr="Σταυρούλα Δάρα2β.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5818" r="15818"/>
          <a:stretch>
            <a:fillRect/>
          </a:stretch>
        </p:blipFill>
        <p:spPr/>
      </p:pic>
    </p:spTree>
    <p:extLst>
      <p:ext uri="{BB962C8B-B14F-4D97-AF65-F5344CB8AC3E}">
        <p14:creationId xmlns:p14="http://schemas.microsoft.com/office/powerpoint/2010/main" val="125499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23313" cy="936104"/>
          </a:xfrm>
        </p:spPr>
        <p:txBody>
          <a:bodyPr>
            <a:noAutofit/>
          </a:bodyPr>
          <a:lstStyle/>
          <a:p>
            <a:pPr algn="just"/>
            <a:r>
              <a:rPr lang="el-GR" sz="2400" dirty="0"/>
              <a:t>Συσχέτιση των μουσειακών αντικειμένων με την καθημερινότητα των παιδιών μέσα από φωτογραφικά δίπτυχα </a:t>
            </a:r>
            <a:endParaRPr lang="en-US" sz="2400" dirty="0"/>
          </a:p>
        </p:txBody>
      </p:sp>
      <p:sp>
        <p:nvSpPr>
          <p:cNvPr id="3" name="Rectangle 2"/>
          <p:cNvSpPr/>
          <p:nvPr/>
        </p:nvSpPr>
        <p:spPr>
          <a:xfrm>
            <a:off x="3575714" y="1924334"/>
            <a:ext cx="1173708" cy="4913194"/>
          </a:xfrm>
          <a:prstGeom prst="rect">
            <a:avLst/>
          </a:prstGeom>
          <a:solidFill>
            <a:schemeClr val="accent5">
              <a:lumMod val="60000"/>
              <a:lumOff val="40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pic>
        <p:nvPicPr>
          <p:cNvPr id="7" name="Content Placeholder 6" descr="Î£Î‘ÎœÎ Î¡Î™ Îœ.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15815" r="15815"/>
          <a:stretch>
            <a:fillRect/>
          </a:stretch>
        </p:blipFill>
        <p:spPr>
          <a:xfrm>
            <a:off x="301752" y="1924334"/>
            <a:ext cx="4038600" cy="4128994"/>
          </a:xfrm>
        </p:spPr>
      </p:pic>
      <p:pic>
        <p:nvPicPr>
          <p:cNvPr id="8" name="Content Placeholder 7" descr="Î£Î‘ÎœÎ Î¡Î™ 1.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5818" r="15818"/>
          <a:stretch>
            <a:fillRect/>
          </a:stretch>
        </p:blipFill>
        <p:spPr>
          <a:xfrm>
            <a:off x="4800600" y="1924334"/>
            <a:ext cx="4038600" cy="4128994"/>
          </a:xfrm>
        </p:spPr>
      </p:pic>
    </p:spTree>
    <p:extLst>
      <p:ext uri="{BB962C8B-B14F-4D97-AF65-F5344CB8AC3E}">
        <p14:creationId xmlns:p14="http://schemas.microsoft.com/office/powerpoint/2010/main" val="951002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01752" y="228600"/>
            <a:ext cx="8534400" cy="968152"/>
          </a:xfrm>
        </p:spPr>
        <p:txBody>
          <a:bodyPr>
            <a:normAutofit fontScale="90000"/>
          </a:bodyPr>
          <a:lstStyle/>
          <a:p>
            <a:r>
              <a:rPr lang="el-GR" dirty="0"/>
              <a:t> Εκθέσεις της δουλειάς  και των έργων των παιδιών σε χώρους εκτός νηπιαγωγείου </a:t>
            </a:r>
          </a:p>
        </p:txBody>
      </p:sp>
      <p:pic>
        <p:nvPicPr>
          <p:cNvPr id="7" name="Picture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20848" y="1484784"/>
            <a:ext cx="4572000" cy="4572000"/>
          </a:xfrm>
          <a:prstGeom prst="rect">
            <a:avLst/>
          </a:prstGeom>
        </p:spPr>
      </p:pic>
      <p:pic>
        <p:nvPicPr>
          <p:cNvPr id="10" name="Picture 2" descr="D:\ΒΙΒΛΙΟ Νέλλη - Αιμιλία\zoom\New folder (2)\11393208_10153325905849334_179528891286902042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46597"/>
            <a:ext cx="403244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8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968152"/>
          </a:xfrm>
        </p:spPr>
        <p:txBody>
          <a:bodyPr>
            <a:normAutofit fontScale="90000"/>
          </a:bodyPr>
          <a:lstStyle/>
          <a:p>
            <a:r>
              <a:rPr lang="el-GR" dirty="0"/>
              <a:t> Οργανωμένες δράσεις με τις οικογένειες σε χώρους της γειτονιάς </a:t>
            </a:r>
          </a:p>
        </p:txBody>
      </p:sp>
      <p:pic>
        <p:nvPicPr>
          <p:cNvPr id="8194" name="Picture 2" descr="D:\ΒΙΒΛΙΟ Νέλλη - Αιμιλία\zoom\New folder (2)\11011912_10153271795059334_8438122534516824228_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19672" y="1527175"/>
            <a:ext cx="56886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2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pPr algn="just"/>
            <a:r>
              <a:rPr lang="el-GR" sz="1600" dirty="0"/>
              <a:t>Εικ.2</a:t>
            </a:r>
            <a:r>
              <a:rPr lang="en-US" sz="1600" dirty="0"/>
              <a:t>3</a:t>
            </a:r>
            <a:r>
              <a:rPr lang="el-GR" sz="1600" dirty="0"/>
              <a:t> Τα παιδιά παρατηρούν το νηπιαγωγείο τους και το ζωγραφίζουν</a:t>
            </a:r>
          </a:p>
        </p:txBody>
      </p:sp>
      <p:sp>
        <p:nvSpPr>
          <p:cNvPr id="3" name="Θέση κειμένου 2"/>
          <p:cNvSpPr>
            <a:spLocks noGrp="1"/>
          </p:cNvSpPr>
          <p:nvPr>
            <p:ph type="body" sz="half" idx="3"/>
          </p:nvPr>
        </p:nvSpPr>
        <p:spPr>
          <a:xfrm>
            <a:off x="4716016" y="1340768"/>
            <a:ext cx="4176463" cy="1080120"/>
          </a:xfrm>
        </p:spPr>
        <p:txBody>
          <a:bodyPr/>
          <a:lstStyle/>
          <a:p>
            <a:pPr algn="just"/>
            <a:r>
              <a:rPr lang="el-GR" sz="1400" dirty="0"/>
              <a:t>Εικ.2</a:t>
            </a:r>
            <a:r>
              <a:rPr lang="en-US" sz="1400" dirty="0"/>
              <a:t>4</a:t>
            </a:r>
            <a:r>
              <a:rPr lang="el-GR" sz="1400" dirty="0"/>
              <a:t> Τα παιδιά σε μικρή ομάδα αφού φωτογραφίσουν συγκεκριμένα σημεία του εξωτερικού χώρου του νηπιαγωγείου, συνθέτουν την εικόνα με κολάζ και συμπληρώνουν το κάδρο με ζωγραφική.</a:t>
            </a:r>
          </a:p>
        </p:txBody>
      </p:sp>
      <p:pic>
        <p:nvPicPr>
          <p:cNvPr id="4" name="Θέση περιεχομένου 3"/>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722312" y="2780506"/>
            <a:ext cx="3200400" cy="3200400"/>
          </a:xfrm>
        </p:spPr>
      </p:pic>
      <p:pic>
        <p:nvPicPr>
          <p:cNvPr id="5" name="Θέση περιεχομένου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9185" y="2821579"/>
            <a:ext cx="3121429" cy="3121429"/>
          </a:xfrm>
        </p:spPr>
      </p:pic>
      <p:sp>
        <p:nvSpPr>
          <p:cNvPr id="9" name="Τίτλος 8"/>
          <p:cNvSpPr>
            <a:spLocks noGrp="1"/>
          </p:cNvSpPr>
          <p:nvPr>
            <p:ph type="title"/>
          </p:nvPr>
        </p:nvSpPr>
        <p:spPr>
          <a:xfrm>
            <a:off x="467544" y="332656"/>
            <a:ext cx="8534400" cy="1080120"/>
          </a:xfrm>
        </p:spPr>
        <p:txBody>
          <a:bodyPr>
            <a:normAutofit fontScale="90000"/>
          </a:bodyPr>
          <a:lstStyle/>
          <a:p>
            <a:pPr algn="just"/>
            <a:br>
              <a:rPr lang="el-GR" sz="2000" dirty="0">
                <a:latin typeface="+mn-lt"/>
              </a:rPr>
            </a:br>
            <a:r>
              <a:rPr lang="el-GR" sz="4000" dirty="0">
                <a:latin typeface="+mn-lt"/>
              </a:rPr>
              <a:t> Αλλαγές στον χώρο και νέες προκλήσεις σε άλλα πλαίσια  </a:t>
            </a:r>
          </a:p>
        </p:txBody>
      </p:sp>
    </p:spTree>
    <p:extLst>
      <p:ext uri="{BB962C8B-B14F-4D97-AF65-F5344CB8AC3E}">
        <p14:creationId xmlns:p14="http://schemas.microsoft.com/office/powerpoint/2010/main" val="27876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idx="1"/>
          </p:nvPr>
        </p:nvSpPr>
        <p:spPr/>
        <p:txBody>
          <a:bodyPr>
            <a:normAutofit fontScale="92500" lnSpcReduction="10000"/>
          </a:bodyPr>
          <a:lstStyle/>
          <a:p>
            <a:pPr algn="just"/>
            <a:r>
              <a:rPr lang="el-GR" sz="1600" b="0" dirty="0">
                <a:latin typeface="Cambia"/>
              </a:rPr>
              <a:t> Τα παιδιά συζητούν με τη νηπιαγωγό σε σχέση με  τις φωτογραφίες  των κτιρίων που έβγαλαν στην γειτονιά </a:t>
            </a:r>
          </a:p>
        </p:txBody>
      </p:sp>
      <p:sp>
        <p:nvSpPr>
          <p:cNvPr id="7" name="Θέση κειμένου 6"/>
          <p:cNvSpPr>
            <a:spLocks noGrp="1"/>
          </p:cNvSpPr>
          <p:nvPr>
            <p:ph type="body" sz="half" idx="3"/>
          </p:nvPr>
        </p:nvSpPr>
        <p:spPr/>
        <p:txBody>
          <a:bodyPr>
            <a:normAutofit/>
          </a:bodyPr>
          <a:lstStyle/>
          <a:p>
            <a:r>
              <a:rPr lang="el-GR" sz="1600" b="0" dirty="0">
                <a:latin typeface="Cambia"/>
              </a:rPr>
              <a:t>Ομαδική εργασία χαρτογράφησης</a:t>
            </a:r>
            <a:r>
              <a:rPr lang="en-US" sz="1600" b="0" dirty="0">
                <a:latin typeface="Cambia"/>
              </a:rPr>
              <a:t> </a:t>
            </a:r>
            <a:r>
              <a:rPr lang="el-GR" sz="1600" b="0" dirty="0">
                <a:latin typeface="Cambia"/>
              </a:rPr>
              <a:t>της διαδρομής από το σπίτι στο σχολείο </a:t>
            </a:r>
          </a:p>
          <a:p>
            <a:endParaRPr lang="el-GR" sz="1600" b="0" dirty="0">
              <a:latin typeface="Cambia"/>
            </a:endParaRPr>
          </a:p>
        </p:txBody>
      </p:sp>
      <p:sp>
        <p:nvSpPr>
          <p:cNvPr id="3" name="Τίτλος 2"/>
          <p:cNvSpPr>
            <a:spLocks noGrp="1"/>
          </p:cNvSpPr>
          <p:nvPr>
            <p:ph type="title"/>
          </p:nvPr>
        </p:nvSpPr>
        <p:spPr>
          <a:xfrm>
            <a:off x="301752" y="228600"/>
            <a:ext cx="8734744" cy="968152"/>
          </a:xfrm>
        </p:spPr>
        <p:txBody>
          <a:bodyPr>
            <a:normAutofit/>
          </a:bodyPr>
          <a:lstStyle/>
          <a:p>
            <a:r>
              <a:rPr lang="el-GR" dirty="0"/>
              <a:t>Ενδυνάμωση της φωνής των παιδιών </a:t>
            </a:r>
          </a:p>
        </p:txBody>
      </p:sp>
      <p:pic>
        <p:nvPicPr>
          <p:cNvPr id="8" name="Picture 2" descr="D:\Νηπιαγωγεία Φωτο\P1018760.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564904"/>
            <a:ext cx="3383280"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924944"/>
            <a:ext cx="4029456" cy="2662432"/>
          </a:xfrm>
          <a:prstGeom prst="rect">
            <a:avLst/>
          </a:prstGeom>
        </p:spPr>
      </p:pic>
    </p:spTree>
    <p:extLst>
      <p:ext uri="{BB962C8B-B14F-4D97-AF65-F5344CB8AC3E}">
        <p14:creationId xmlns:p14="http://schemas.microsoft.com/office/powerpoint/2010/main" val="365313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idx="1"/>
          </p:nvPr>
        </p:nvSpPr>
        <p:spPr>
          <a:xfrm>
            <a:off x="611560" y="1340768"/>
            <a:ext cx="3885828" cy="834107"/>
          </a:xfrm>
        </p:spPr>
        <p:txBody>
          <a:bodyPr>
            <a:normAutofit/>
          </a:bodyPr>
          <a:lstStyle/>
          <a:p>
            <a:r>
              <a:rPr lang="el-GR" sz="1600" b="0" dirty="0">
                <a:latin typeface="Cambia"/>
              </a:rPr>
              <a:t> Τα παιδιά παίζουν παιχνίδι αφής με τα οικοδομικά υλικά στο πλαίσιο ενός </a:t>
            </a:r>
            <a:r>
              <a:rPr lang="el-GR" sz="1600" b="0" dirty="0" err="1">
                <a:latin typeface="Cambia"/>
              </a:rPr>
              <a:t>πρότζεκτ</a:t>
            </a:r>
            <a:r>
              <a:rPr lang="el-GR" sz="1600" b="0" dirty="0">
                <a:latin typeface="Cambia"/>
              </a:rPr>
              <a:t> για την αρχιτεκτονική </a:t>
            </a:r>
          </a:p>
        </p:txBody>
      </p:sp>
      <p:pic>
        <p:nvPicPr>
          <p:cNvPr id="5" name="Θέση περιεχομένου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32343" y="2471738"/>
            <a:ext cx="3380339" cy="3817937"/>
          </a:xfrm>
        </p:spPr>
      </p:pic>
      <p:sp>
        <p:nvSpPr>
          <p:cNvPr id="8" name="Τίτλος 7"/>
          <p:cNvSpPr>
            <a:spLocks noGrp="1"/>
          </p:cNvSpPr>
          <p:nvPr>
            <p:ph type="title"/>
          </p:nvPr>
        </p:nvSpPr>
        <p:spPr>
          <a:xfrm>
            <a:off x="301752" y="228600"/>
            <a:ext cx="8534400" cy="1040160"/>
          </a:xfrm>
        </p:spPr>
        <p:txBody>
          <a:bodyPr>
            <a:normAutofit fontScale="90000"/>
          </a:bodyPr>
          <a:lstStyle/>
          <a:p>
            <a:r>
              <a:rPr lang="el-GR" dirty="0" err="1"/>
              <a:t>Αλληλοδιαπλοκή</a:t>
            </a:r>
            <a:r>
              <a:rPr lang="el-GR" dirty="0"/>
              <a:t> χώρων και ενεργός ρόλος των παιδιών  </a:t>
            </a:r>
          </a:p>
        </p:txBody>
      </p:sp>
      <p:sp>
        <p:nvSpPr>
          <p:cNvPr id="3" name="Θέση κειμένου 2"/>
          <p:cNvSpPr>
            <a:spLocks noGrp="1"/>
          </p:cNvSpPr>
          <p:nvPr>
            <p:ph type="body" sz="half" idx="3"/>
          </p:nvPr>
        </p:nvSpPr>
        <p:spPr>
          <a:xfrm>
            <a:off x="4791330" y="1524000"/>
            <a:ext cx="4041775" cy="824880"/>
          </a:xfrm>
        </p:spPr>
        <p:txBody>
          <a:bodyPr/>
          <a:lstStyle/>
          <a:p>
            <a:pPr algn="just"/>
            <a:r>
              <a:rPr lang="el-GR" sz="1400" b="0" dirty="0">
                <a:latin typeface="Cambia"/>
              </a:rPr>
              <a:t>Τα παιδιά παίρνουν συνέντευξη από κάτοικο  σε πάρκο που επισκέφτηκαν στην γειτονιά τους προκειμένου να καταγράψουν στοιχεία για την γειτονιά και τους δημόσιους χώρους </a:t>
            </a:r>
          </a:p>
          <a:p>
            <a:endParaRPr lang="el-GR" dirty="0"/>
          </a:p>
        </p:txBody>
      </p:sp>
      <p:pic>
        <p:nvPicPr>
          <p:cNvPr id="10" name="Θέση περιεχομένου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869376"/>
            <a:ext cx="4038600" cy="3025836"/>
          </a:xfrm>
        </p:spPr>
      </p:pic>
    </p:spTree>
    <p:extLst>
      <p:ext uri="{BB962C8B-B14F-4D97-AF65-F5344CB8AC3E}">
        <p14:creationId xmlns:p14="http://schemas.microsoft.com/office/powerpoint/2010/main" val="305563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Σκέψεις </a:t>
            </a:r>
          </a:p>
        </p:txBody>
      </p:sp>
      <p:sp>
        <p:nvSpPr>
          <p:cNvPr id="3" name="Θέση περιεχομένου 2"/>
          <p:cNvSpPr>
            <a:spLocks noGrp="1"/>
          </p:cNvSpPr>
          <p:nvPr>
            <p:ph sz="quarter" idx="1"/>
          </p:nvPr>
        </p:nvSpPr>
        <p:spPr>
          <a:xfrm>
            <a:off x="301752" y="1527048"/>
            <a:ext cx="8503920" cy="4782272"/>
          </a:xfrm>
        </p:spPr>
        <p:txBody>
          <a:bodyPr>
            <a:normAutofit fontScale="77500" lnSpcReduction="20000"/>
          </a:bodyPr>
          <a:lstStyle/>
          <a:p>
            <a:pPr algn="just"/>
            <a:endParaRPr lang="el-GR" dirty="0"/>
          </a:p>
          <a:p>
            <a:pPr algn="just"/>
            <a:r>
              <a:rPr lang="el-GR" dirty="0"/>
              <a:t>Ο χώρος έχει σημαντική παιδαγωγική διάσταση η οποία επηρεάζεται από τον περιβάλλοντα χώρο, το κοινωνικό και θεσμικό πλαίσιο αλλά και τις παιδαγωγικές θεωρίες και πρακτικές.  </a:t>
            </a:r>
          </a:p>
          <a:p>
            <a:pPr algn="just"/>
            <a:r>
              <a:rPr lang="el-GR" dirty="0"/>
              <a:t>Η παραπάνω σχέση είναι αμφίδρομη καθώς αλλαγές στον χώρο και στην οργάνωση του μπορεί να συμβάλει σε αλλαγές στην εκπαιδευτική διαδικασία. </a:t>
            </a:r>
          </a:p>
          <a:p>
            <a:pPr algn="just"/>
            <a:r>
              <a:rPr lang="el-GR" dirty="0"/>
              <a:t>Ο χώρος επικοινωνεί ποικίλα μη λεκτικά μηνύματα σε σχέση με την εκπαιδευτική διαδικασία, συμπεριλαμβανομένης της οικειότητας και των σχέσεων. Τα παραπάνω διαφέρουν ανάλογα με την παιδαγωγική προσέγγιση και είναι βασικά για την διαμόρφωση θετικού παιδαγωγικού κλίματος στην τάξη. </a:t>
            </a:r>
          </a:p>
          <a:p>
            <a:pPr algn="just"/>
            <a:r>
              <a:rPr lang="el-GR" dirty="0"/>
              <a:t>Αναγνώριση της σημασίας τα παιδιά να είναι </a:t>
            </a:r>
            <a:r>
              <a:rPr lang="el-GR" dirty="0" err="1"/>
              <a:t>συνδιαμορφωτές</a:t>
            </a:r>
            <a:r>
              <a:rPr lang="el-GR" dirty="0"/>
              <a:t> και να έχουν λόγο για τον χώρο ως συμμετέχοντες στην εκπαιδευτική διαδικασία. </a:t>
            </a:r>
          </a:p>
          <a:p>
            <a:pPr algn="just"/>
            <a:r>
              <a:rPr lang="el-GR" dirty="0"/>
              <a:t>Δεν υπάρχουν έτοιμες λύσεις.  Ανατροφοδότηση παρατήρησης και  παρέμβασης.</a:t>
            </a:r>
          </a:p>
          <a:p>
            <a:pPr algn="just"/>
            <a:endParaRPr lang="el-GR" dirty="0"/>
          </a:p>
          <a:p>
            <a:pPr algn="just"/>
            <a:endParaRPr lang="el-GR" dirty="0"/>
          </a:p>
        </p:txBody>
      </p:sp>
    </p:spTree>
    <p:extLst>
      <p:ext uri="{BB962C8B-B14F-4D97-AF65-F5344CB8AC3E}">
        <p14:creationId xmlns:p14="http://schemas.microsoft.com/office/powerpoint/2010/main" val="1654087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flipH="1">
            <a:off x="179512" y="764704"/>
            <a:ext cx="9433048" cy="6064716"/>
          </a:xfrm>
        </p:spPr>
        <p:txBody>
          <a:bodyPr>
            <a:normAutofit fontScale="90000"/>
          </a:bodyPr>
          <a:lstStyle/>
          <a:p>
            <a:pPr algn="l"/>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300" dirty="0"/>
            </a:br>
            <a:br>
              <a:rPr lang="el-GR" sz="1300" dirty="0"/>
            </a:br>
            <a:br>
              <a:rPr lang="el-GR" sz="1300" dirty="0"/>
            </a:br>
            <a:br>
              <a:rPr lang="el-GR" sz="1300" dirty="0"/>
            </a:br>
            <a:br>
              <a:rPr lang="el-GR" sz="1300" dirty="0"/>
            </a:br>
            <a:br>
              <a:rPr lang="el-GR" sz="13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br>
              <a:rPr lang="el-GR" sz="1400" dirty="0"/>
            </a:br>
            <a:endParaRPr lang="el-GR" sz="1400" dirty="0"/>
          </a:p>
        </p:txBody>
      </p:sp>
      <p:sp>
        <p:nvSpPr>
          <p:cNvPr id="4" name="Ορθογώνιο 3"/>
          <p:cNvSpPr/>
          <p:nvPr/>
        </p:nvSpPr>
        <p:spPr>
          <a:xfrm>
            <a:off x="323528" y="1340768"/>
            <a:ext cx="8640960" cy="7755969"/>
          </a:xfrm>
          <a:prstGeom prst="rect">
            <a:avLst/>
          </a:prstGeom>
        </p:spPr>
        <p:txBody>
          <a:bodyPr wrap="square">
            <a:spAutoFit/>
          </a:bodyPr>
          <a:lstStyle/>
          <a:p>
            <a:r>
              <a:rPr lang="el-GR" b="1" dirty="0"/>
              <a:t>Εικόνες</a:t>
            </a:r>
            <a:r>
              <a:rPr lang="en-US" b="1" dirty="0"/>
              <a:t> </a:t>
            </a:r>
            <a:r>
              <a:rPr lang="el-GR" b="1" dirty="0"/>
              <a:t>από το διαδίκτυο</a:t>
            </a:r>
            <a:r>
              <a:rPr lang="en-US" b="1" dirty="0"/>
              <a:t>:</a:t>
            </a:r>
            <a:br>
              <a:rPr lang="el-GR" dirty="0"/>
            </a:br>
            <a:br>
              <a:rPr lang="el-GR" dirty="0"/>
            </a:br>
            <a:r>
              <a:rPr lang="en-US" dirty="0"/>
              <a:t>E</a:t>
            </a:r>
            <a:r>
              <a:rPr lang="el-GR" dirty="0" err="1"/>
              <a:t>ικ</a:t>
            </a:r>
            <a:r>
              <a:rPr lang="el-GR" dirty="0"/>
              <a:t>. 1 </a:t>
            </a:r>
            <a:r>
              <a:rPr lang="en-US" dirty="0">
                <a:hlinkClick r:id="rId2"/>
              </a:rPr>
              <a:t>https://www.offsite.com.cy/eidiseis/topika/eggrafesmeteggrafes-mathiton-se-nipiagogeia-kai-dimotika</a:t>
            </a:r>
            <a:endParaRPr lang="el-GR" dirty="0"/>
          </a:p>
          <a:p>
            <a:endParaRPr lang="el-GR" dirty="0"/>
          </a:p>
          <a:p>
            <a:r>
              <a:rPr lang="en-US" dirty="0"/>
              <a:t>E</a:t>
            </a:r>
            <a:r>
              <a:rPr lang="el-GR" dirty="0" err="1"/>
              <a:t>ικ</a:t>
            </a:r>
            <a:r>
              <a:rPr lang="el-GR" dirty="0"/>
              <a:t>. 2 </a:t>
            </a:r>
            <a:r>
              <a:rPr lang="en-US" dirty="0">
                <a:hlinkClick r:id="rId3"/>
              </a:rPr>
              <a:t>https://blogs.sch.gr/5nipthiv/2011/01/16/%CE%B8%CE%AD%CE%BC%CE%B1-%CE%B5%CF%81%CE%B3%CE%B1%CF%83%CE%AF%CE%B1%CF%82-%CF%87%CE%B5%CE%B9%CE%BC%CF%8E%CE%BD%CE%B1%CF%82/#prettyPhoto[88]/4/</a:t>
            </a:r>
            <a:endParaRPr lang="el-GR" dirty="0"/>
          </a:p>
          <a:p>
            <a:endParaRPr lang="el-GR" dirty="0"/>
          </a:p>
          <a:p>
            <a:r>
              <a:rPr lang="el-GR" dirty="0" err="1"/>
              <a:t>Εικ</a:t>
            </a:r>
            <a:r>
              <a:rPr lang="el-GR" dirty="0"/>
              <a:t>. 3 </a:t>
            </a:r>
            <a:r>
              <a:rPr lang="en-US" dirty="0">
                <a:hlinkClick r:id="rId4"/>
              </a:rPr>
              <a:t>http://nip-atsik.les.sch.gr/mysite/?attachment_id=523</a:t>
            </a:r>
            <a:endParaRPr lang="el-GR" dirty="0"/>
          </a:p>
          <a:p>
            <a:endParaRPr lang="el-GR" dirty="0"/>
          </a:p>
          <a:p>
            <a:br>
              <a:rPr lang="el-GR" dirty="0"/>
            </a:br>
            <a:r>
              <a:rPr lang="en-US" dirty="0"/>
              <a:t>E</a:t>
            </a:r>
            <a:r>
              <a:rPr lang="el-GR" dirty="0" err="1"/>
              <a:t>ικ</a:t>
            </a:r>
            <a:r>
              <a:rPr lang="el-GR" dirty="0"/>
              <a:t>. 5 </a:t>
            </a:r>
            <a:r>
              <a:rPr lang="en-US" dirty="0">
                <a:hlinkClick r:id="rId5"/>
              </a:rPr>
              <a:t>https://kriti24.gr/ip-pedias-i-allages-sta-oloimera-nipiagogia/</a:t>
            </a:r>
            <a:br>
              <a:rPr lang="el-GR" dirty="0"/>
            </a:br>
            <a:br>
              <a:rPr lang="el-GR" dirty="0"/>
            </a:br>
            <a:br>
              <a:rPr lang="el-GR" dirty="0"/>
            </a:br>
            <a:endParaRPr lang="el-GR" dirty="0"/>
          </a:p>
          <a:p>
            <a:endParaRPr lang="el-GR" dirty="0"/>
          </a:p>
          <a:p>
            <a:endParaRPr lang="el-GR" sz="1200" dirty="0"/>
          </a:p>
          <a:p>
            <a:endParaRPr lang="el-GR" sz="1200" dirty="0"/>
          </a:p>
          <a:p>
            <a:endParaRPr lang="el-GR" sz="1200" dirty="0"/>
          </a:p>
          <a:p>
            <a:endParaRPr lang="el-GR" sz="1200" dirty="0"/>
          </a:p>
          <a:p>
            <a:endParaRPr lang="el-GR" sz="1200" dirty="0"/>
          </a:p>
          <a:p>
            <a:endParaRPr lang="el-GR" sz="1200" dirty="0"/>
          </a:p>
          <a:p>
            <a:endParaRPr lang="el-GR" sz="1200" dirty="0"/>
          </a:p>
          <a:p>
            <a:endParaRPr lang="el-GR" sz="1200" dirty="0"/>
          </a:p>
          <a:p>
            <a:endParaRPr lang="el-GR" sz="1200" dirty="0"/>
          </a:p>
          <a:p>
            <a:endParaRPr lang="el-GR" sz="1200" dirty="0"/>
          </a:p>
          <a:p>
            <a:endParaRPr lang="el-GR" sz="1200" dirty="0"/>
          </a:p>
          <a:p>
            <a:br>
              <a:rPr lang="el-GR" sz="1200" dirty="0"/>
            </a:br>
            <a:endParaRPr lang="el-GR" sz="1200" dirty="0"/>
          </a:p>
        </p:txBody>
      </p:sp>
    </p:spTree>
    <p:extLst>
      <p:ext uri="{BB962C8B-B14F-4D97-AF65-F5344CB8AC3E}">
        <p14:creationId xmlns:p14="http://schemas.microsoft.com/office/powerpoint/2010/main" val="308842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Γιατί ο χώρος έχει σημασία;</a:t>
            </a:r>
          </a:p>
        </p:txBody>
      </p:sp>
      <p:pic>
        <p:nvPicPr>
          <p:cNvPr id="7" name="Θέση εικόνας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89744" y="1527175"/>
            <a:ext cx="8128000" cy="4572000"/>
          </a:xfrm>
        </p:spPr>
      </p:pic>
      <p:sp>
        <p:nvSpPr>
          <p:cNvPr id="6" name="Θέση κειμένου 5"/>
          <p:cNvSpPr>
            <a:spLocks noGrp="1"/>
          </p:cNvSpPr>
          <p:nvPr>
            <p:ph type="body" sz="half" idx="4294967295"/>
          </p:nvPr>
        </p:nvSpPr>
        <p:spPr>
          <a:xfrm>
            <a:off x="539552" y="6165304"/>
            <a:ext cx="6518473" cy="432048"/>
          </a:xfrm>
        </p:spPr>
        <p:txBody>
          <a:bodyPr>
            <a:normAutofit/>
          </a:bodyPr>
          <a:lstStyle/>
          <a:p>
            <a:pPr marL="0" indent="0">
              <a:buNone/>
            </a:pPr>
            <a:r>
              <a:rPr lang="el-GR" sz="1600" dirty="0">
                <a:solidFill>
                  <a:schemeClr val="accent3">
                    <a:lumMod val="50000"/>
                  </a:schemeClr>
                </a:solidFill>
                <a:latin typeface="Cambia"/>
              </a:rPr>
              <a:t>Εικ.1  Μια τάξη ελληνικού νηπιαγωγείου </a:t>
            </a:r>
          </a:p>
        </p:txBody>
      </p:sp>
    </p:spTree>
    <p:extLst>
      <p:ext uri="{BB962C8B-B14F-4D97-AF65-F5344CB8AC3E}">
        <p14:creationId xmlns:p14="http://schemas.microsoft.com/office/powerpoint/2010/main" val="57673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457200" y="1916832"/>
            <a:ext cx="4040188" cy="504055"/>
          </a:xfrm>
        </p:spPr>
        <p:txBody>
          <a:bodyPr>
            <a:normAutofit/>
          </a:bodyPr>
          <a:lstStyle/>
          <a:p>
            <a:r>
              <a:rPr lang="el-GR" sz="1600" b="0" dirty="0" err="1">
                <a:latin typeface="Cambia"/>
              </a:rPr>
              <a:t>Εικ</a:t>
            </a:r>
            <a:r>
              <a:rPr lang="el-GR" sz="1600" b="0" dirty="0">
                <a:latin typeface="Cambia"/>
              </a:rPr>
              <a:t>. 2</a:t>
            </a:r>
            <a:r>
              <a:rPr lang="en-US" sz="1600" b="0" dirty="0">
                <a:latin typeface="Cambia"/>
              </a:rPr>
              <a:t> </a:t>
            </a:r>
            <a:r>
              <a:rPr lang="el-GR" sz="1600" b="0" dirty="0">
                <a:latin typeface="Cambia"/>
              </a:rPr>
              <a:t>Ατομική κατασκευή «χιονάνθρωποι»</a:t>
            </a:r>
          </a:p>
        </p:txBody>
      </p:sp>
      <p:sp>
        <p:nvSpPr>
          <p:cNvPr id="7" name="Θέση κειμένου 6"/>
          <p:cNvSpPr>
            <a:spLocks noGrp="1"/>
          </p:cNvSpPr>
          <p:nvPr>
            <p:ph type="body" sz="half" idx="3"/>
          </p:nvPr>
        </p:nvSpPr>
        <p:spPr>
          <a:xfrm>
            <a:off x="4645025" y="1844824"/>
            <a:ext cx="4041775" cy="648072"/>
          </a:xfrm>
        </p:spPr>
        <p:txBody>
          <a:bodyPr>
            <a:normAutofit/>
          </a:bodyPr>
          <a:lstStyle/>
          <a:p>
            <a:r>
              <a:rPr lang="el-GR" sz="1600" b="0" dirty="0" err="1">
                <a:latin typeface="Cambia"/>
              </a:rPr>
              <a:t>Εικ</a:t>
            </a:r>
            <a:r>
              <a:rPr lang="el-GR" sz="1600" b="0" dirty="0">
                <a:latin typeface="Cambia"/>
              </a:rPr>
              <a:t>. 3 Ατομική κατασκευή «αυγοθήκες»</a:t>
            </a:r>
          </a:p>
        </p:txBody>
      </p:sp>
      <p:pic>
        <p:nvPicPr>
          <p:cNvPr id="11" name="Θέση περιεχομένου 10"/>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04598" y="2743099"/>
            <a:ext cx="4035829" cy="3275215"/>
          </a:xfrm>
        </p:spPr>
      </p:pic>
      <p:pic>
        <p:nvPicPr>
          <p:cNvPr id="10" name="Θέση περιεχομένου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800600" y="2867819"/>
            <a:ext cx="4038600" cy="3028950"/>
          </a:xfrm>
        </p:spPr>
      </p:pic>
      <p:sp>
        <p:nvSpPr>
          <p:cNvPr id="8" name="Τίτλος 7"/>
          <p:cNvSpPr>
            <a:spLocks noGrp="1"/>
          </p:cNvSpPr>
          <p:nvPr>
            <p:ph type="title"/>
          </p:nvPr>
        </p:nvSpPr>
        <p:spPr>
          <a:xfrm>
            <a:off x="301752" y="228600"/>
            <a:ext cx="8518720" cy="968152"/>
          </a:xfrm>
        </p:spPr>
        <p:txBody>
          <a:bodyPr>
            <a:normAutofit fontScale="90000"/>
          </a:bodyPr>
          <a:lstStyle/>
          <a:p>
            <a:r>
              <a:rPr lang="el-GR" dirty="0"/>
              <a:t> Ο χώρος ως  πηγή άντλησης πληροφοριών </a:t>
            </a:r>
            <a:br>
              <a:rPr lang="el-GR" dirty="0"/>
            </a:br>
            <a:r>
              <a:rPr lang="el-GR" dirty="0"/>
              <a:t>της δουλειάς που γίνεται στην τάξη </a:t>
            </a:r>
          </a:p>
        </p:txBody>
      </p:sp>
    </p:spTree>
    <p:extLst>
      <p:ext uri="{BB962C8B-B14F-4D97-AF65-F5344CB8AC3E}">
        <p14:creationId xmlns:p14="http://schemas.microsoft.com/office/powerpoint/2010/main" val="397761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251520" y="914400"/>
            <a:ext cx="2491680" cy="990600"/>
          </a:xfrm>
        </p:spPr>
        <p:txBody>
          <a:bodyPr/>
          <a:lstStyle/>
          <a:p>
            <a:r>
              <a:rPr lang="el-GR" dirty="0"/>
              <a:t> Τι μηνύματα εκπέμπει; </a:t>
            </a:r>
          </a:p>
        </p:txBody>
      </p:sp>
      <p:sp>
        <p:nvSpPr>
          <p:cNvPr id="3" name="Θέση κειμένου 2"/>
          <p:cNvSpPr>
            <a:spLocks noGrp="1"/>
          </p:cNvSpPr>
          <p:nvPr>
            <p:ph type="body" idx="2"/>
          </p:nvPr>
        </p:nvSpPr>
        <p:spPr>
          <a:xfrm>
            <a:off x="381000" y="5157192"/>
            <a:ext cx="2362200" cy="968971"/>
          </a:xfrm>
        </p:spPr>
        <p:txBody>
          <a:bodyPr>
            <a:normAutofit lnSpcReduction="10000"/>
          </a:bodyPr>
          <a:lstStyle/>
          <a:p>
            <a:pPr algn="just"/>
            <a:r>
              <a:rPr lang="en-US" sz="1600" b="0" dirty="0">
                <a:latin typeface="Cambia"/>
              </a:rPr>
              <a:t>E</a:t>
            </a:r>
            <a:r>
              <a:rPr lang="el-GR" sz="1600" b="0" dirty="0">
                <a:latin typeface="Cambia"/>
              </a:rPr>
              <a:t>ικ.</a:t>
            </a:r>
            <a:r>
              <a:rPr lang="el-GR" dirty="0">
                <a:latin typeface="Cambia"/>
              </a:rPr>
              <a:t>4</a:t>
            </a:r>
            <a:r>
              <a:rPr lang="el-GR" sz="1600" b="0" dirty="0">
                <a:latin typeface="Cambia"/>
              </a:rPr>
              <a:t>  </a:t>
            </a:r>
          </a:p>
          <a:p>
            <a:pPr algn="just"/>
            <a:r>
              <a:rPr lang="el-GR" sz="1600" b="0" dirty="0">
                <a:latin typeface="Cambia"/>
              </a:rPr>
              <a:t>Ατομική κατασκευή «τσαρούχι»</a:t>
            </a:r>
          </a:p>
        </p:txBody>
      </p:sp>
      <p:pic>
        <p:nvPicPr>
          <p:cNvPr id="7" name="Θέση περιεχομένου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87824" y="1174068"/>
            <a:ext cx="5904655" cy="4703203"/>
          </a:xfrm>
        </p:spPr>
      </p:pic>
    </p:spTree>
    <p:extLst>
      <p:ext uri="{BB962C8B-B14F-4D97-AF65-F5344CB8AC3E}">
        <p14:creationId xmlns:p14="http://schemas.microsoft.com/office/powerpoint/2010/main" val="25874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914400"/>
            <a:ext cx="2362200" cy="1866528"/>
          </a:xfrm>
        </p:spPr>
        <p:txBody>
          <a:bodyPr/>
          <a:lstStyle/>
          <a:p>
            <a:r>
              <a:rPr lang="el-GR" dirty="0"/>
              <a:t>Οι προσδοκίες μου…</a:t>
            </a:r>
          </a:p>
        </p:txBody>
      </p:sp>
      <p:sp>
        <p:nvSpPr>
          <p:cNvPr id="4" name="Θέση κειμένου 3"/>
          <p:cNvSpPr>
            <a:spLocks noGrp="1"/>
          </p:cNvSpPr>
          <p:nvPr>
            <p:ph type="body" idx="2"/>
          </p:nvPr>
        </p:nvSpPr>
        <p:spPr>
          <a:xfrm>
            <a:off x="3635896" y="5229201"/>
            <a:ext cx="4536504" cy="648072"/>
          </a:xfrm>
        </p:spPr>
        <p:txBody>
          <a:bodyPr>
            <a:normAutofit/>
          </a:bodyPr>
          <a:lstStyle/>
          <a:p>
            <a:r>
              <a:rPr lang="el-GR" sz="1600" dirty="0" err="1">
                <a:solidFill>
                  <a:schemeClr val="accent3">
                    <a:lumMod val="75000"/>
                  </a:schemeClr>
                </a:solidFill>
                <a:latin typeface="Cambia"/>
              </a:rPr>
              <a:t>Εικ</a:t>
            </a:r>
            <a:r>
              <a:rPr lang="el-GR" sz="1600" dirty="0">
                <a:solidFill>
                  <a:schemeClr val="accent3">
                    <a:lumMod val="75000"/>
                  </a:schemeClr>
                </a:solidFill>
                <a:latin typeface="Cambia"/>
              </a:rPr>
              <a:t>. 5 </a:t>
            </a:r>
          </a:p>
        </p:txBody>
      </p:sp>
      <p:pic>
        <p:nvPicPr>
          <p:cNvPr id="5" name="Θέση εικόνα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91880" y="1268760"/>
            <a:ext cx="4680520" cy="3816424"/>
          </a:xfrm>
        </p:spPr>
      </p:pic>
    </p:spTree>
    <p:extLst>
      <p:ext uri="{BB962C8B-B14F-4D97-AF65-F5344CB8AC3E}">
        <p14:creationId xmlns:p14="http://schemas.microsoft.com/office/powerpoint/2010/main" val="126737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r>
              <a:rPr lang="el-GR" dirty="0"/>
              <a:t>Η πραγματικότητα </a:t>
            </a:r>
          </a:p>
        </p:txBody>
      </p:sp>
      <p:pic>
        <p:nvPicPr>
          <p:cNvPr id="9" name="Θέση περιεχομένου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1625" y="2197375"/>
            <a:ext cx="4038600" cy="3029987"/>
          </a:xfrm>
        </p:spPr>
      </p:pic>
      <p:pic>
        <p:nvPicPr>
          <p:cNvPr id="12" name="Θέση περιεχομένου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220498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p:cNvSpPr>
            <a:spLocks noGrp="1"/>
          </p:cNvSpPr>
          <p:nvPr>
            <p:ph type="title"/>
          </p:nvPr>
        </p:nvSpPr>
        <p:spPr/>
        <p:txBody>
          <a:bodyPr/>
          <a:lstStyle/>
          <a:p>
            <a:r>
              <a:rPr lang="el-GR" dirty="0"/>
              <a:t>Η πραγματικότητα  </a:t>
            </a:r>
          </a:p>
        </p:txBody>
      </p:sp>
      <p:pic>
        <p:nvPicPr>
          <p:cNvPr id="10" name="Θέση περιεχομένου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340768"/>
            <a:ext cx="4038600" cy="3029987"/>
          </a:xfrm>
        </p:spPr>
      </p:pic>
      <p:pic>
        <p:nvPicPr>
          <p:cNvPr id="11" name="Θέση περιεχομένου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5576" y="3501008"/>
            <a:ext cx="4038600" cy="3028950"/>
          </a:xfrm>
        </p:spPr>
      </p:pic>
      <p:pic>
        <p:nvPicPr>
          <p:cNvPr id="1026" name="Picture 2" descr="G:\Νηπιαγωγεία Φωτο\020920103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340768"/>
            <a:ext cx="388508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1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a:t>Αλλαγές </a:t>
            </a:r>
          </a:p>
        </p:txBody>
      </p:sp>
      <p:pic>
        <p:nvPicPr>
          <p:cNvPr id="10" name="Θέση περιεχομένου 9"/>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63688" y="1700808"/>
            <a:ext cx="5832648" cy="4608512"/>
          </a:xfrm>
        </p:spPr>
      </p:pic>
    </p:spTree>
    <p:extLst>
      <p:ext uri="{BB962C8B-B14F-4D97-AF65-F5344CB8AC3E}">
        <p14:creationId xmlns:p14="http://schemas.microsoft.com/office/powerpoint/2010/main" val="4384547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1183</TotalTime>
  <Words>1022</Words>
  <Application>Microsoft Macintosh PowerPoint</Application>
  <PresentationFormat>On-screen Show (4:3)</PresentationFormat>
  <Paragraphs>88</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Cambia</vt:lpstr>
      <vt:lpstr>Georgia</vt:lpstr>
      <vt:lpstr>Times New Roman</vt:lpstr>
      <vt:lpstr>Wingdings</vt:lpstr>
      <vt:lpstr>Wingdings 2</vt:lpstr>
      <vt:lpstr>Δημοτικός</vt:lpstr>
      <vt:lpstr>Κάτοψη τάξης από μαθητή νηπιαγωγείου</vt:lpstr>
      <vt:lpstr> Αφήγηση μιας εμπειρίας </vt:lpstr>
      <vt:lpstr> Γιατί ο χώρος έχει σημασία;</vt:lpstr>
      <vt:lpstr> Ο χώρος ως  πηγή άντλησης πληροφοριών  της δουλειάς που γίνεται στην τάξη </vt:lpstr>
      <vt:lpstr> Τι μηνύματα εκπέμπει; </vt:lpstr>
      <vt:lpstr>Οι προσδοκίες μου…</vt:lpstr>
      <vt:lpstr>Η πραγματικότητα </vt:lpstr>
      <vt:lpstr>Η πραγματικότητα  </vt:lpstr>
      <vt:lpstr>Αλλαγές </vt:lpstr>
      <vt:lpstr> Ξεκινώντας με τη διαμόρφωση του χώρου </vt:lpstr>
      <vt:lpstr>  Τα παιδιά προτείνουν:  Τα αγαπημένα παιχνίδια  που θα ήθελαν να έχουμε στην τάξη </vt:lpstr>
      <vt:lpstr>Οι πρακτικές στο χώρο</vt:lpstr>
      <vt:lpstr>Οι πρακτικές στο χώρο </vt:lpstr>
      <vt:lpstr>Οι πρακτικές στο χώρο</vt:lpstr>
      <vt:lpstr>Χώροι των παιδιών: σχέσεις εντός και εκτός σχολείου </vt:lpstr>
      <vt:lpstr>Χώροι των παιδιών: σχέσεις εντός και εντός σχολείου </vt:lpstr>
      <vt:lpstr>Χώροι των παιδιών: σχέσεις εντός και εντός σχολείου </vt:lpstr>
      <vt:lpstr>Χώροι των παιδιών: σχέσεις εντός και εντός σχολείου </vt:lpstr>
      <vt:lpstr>Η καθημερινότητα των παιδιών ως βασικό αντικείμενο των δραστηριοτήτων  στην τάξη   Τα παιδιά, με αφορμή μια φωτογραφία που έβγαλε συμμαθητής τους, σε μικρή ομάδα συζητούν πως θα ήθελαν να είναι η πόλη τους.</vt:lpstr>
      <vt:lpstr> Η διαπλοκή των χώρων εντός και εκτός: Ερεθίσματα για την οικοδόμηση της γνώσης και την διεύρυνση των εμπειριών και των ενδιαφερόντων των παιδιών </vt:lpstr>
      <vt:lpstr>Συσχέτιση των μουσειακών αντικειμένων με την καθημερινότητα των παιδιών μέσα από φωτογραφικά δίπτυχα </vt:lpstr>
      <vt:lpstr>Συσχέτιση των μουσειακών αντικειμένων με την καθημερινότητα των παιδιών μέσα από φωτογραφικά δίπτυχα </vt:lpstr>
      <vt:lpstr> Εκθέσεις της δουλειάς  και των έργων των παιδιών σε χώρους εκτός νηπιαγωγείου </vt:lpstr>
      <vt:lpstr> Οργανωμένες δράσεις με τις οικογένειες σε χώρους της γειτονιάς </vt:lpstr>
      <vt:lpstr>  Αλλαγές στον χώρο και νέες προκλήσεις σε άλλα πλαίσια  </vt:lpstr>
      <vt:lpstr>Ενδυνάμωση της φωνής των παιδιών </vt:lpstr>
      <vt:lpstr>Αλληλοδιαπλοκή χώρων και ενεργός ρόλος των παιδιών  </vt:lpstr>
      <vt:lpstr> Σκέψεις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Stephanie</dc:creator>
  <cp:lastModifiedBy>Microsoft Office User</cp:lastModifiedBy>
  <cp:revision>91</cp:revision>
  <dcterms:created xsi:type="dcterms:W3CDTF">2020-03-21T16:48:00Z</dcterms:created>
  <dcterms:modified xsi:type="dcterms:W3CDTF">2020-03-29T20:04:04Z</dcterms:modified>
</cp:coreProperties>
</file>