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68" r:id="rId21"/>
    <p:sldId id="269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E2B1-2177-3D4C-8507-EC98BF5389EC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7E5FD-8DF4-9A47-83EF-235A86CE267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0000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MGMT acts by removing alkyl adducts from the O</a:t>
            </a:r>
            <a:r>
              <a:rPr lang="en-GB" b="0" i="0" u="none" strike="noStrike" baseline="3000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6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 position of guanine at DNA level, thus antagonizing the lethal effects of alkylating agents. During the repair process, the methyl moiety of the O</a:t>
            </a:r>
            <a:r>
              <a:rPr lang="en-GB" b="0" i="0" u="none" strike="noStrike" baseline="3000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6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-methylguanine adduct is transferred to the MGMT protein, which subsequently undergoes irreversible inhibition.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7E5FD-8DF4-9A47-83EF-235A86CE267A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9154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212121"/>
                </a:solidFill>
                <a:effectLst/>
                <a:latin typeface="Roboto" panose="020F0502020204030204" pitchFamily="34" charset="0"/>
              </a:rPr>
              <a:t>In the ‘Stupp trial’ </a:t>
            </a:r>
            <a:r>
              <a:rPr lang="en-GB" b="0" i="1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MGMT 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gene promoter methylation was found to be the strongest predictor of survival regardless of whether GBM patients were treated with TMZ plus radiotherapy or radiotherapy alone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7E5FD-8DF4-9A47-83EF-235A86CE267A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5186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27C1-F2E2-E40E-BCAD-ACEC7BCF9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27B2A-9F78-4AD2-4366-DD7054CD1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1EC58-8E24-0043-EC26-D94270B6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181-2DD2-8641-A1B4-2CB42BC84603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5A0B-D8DC-79CA-61A6-EC5E4660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BA1C2-EB13-979E-010C-8674CEE9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B852-4DB5-854E-A603-21AE482809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5312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959D-3F45-E4AF-A990-F44DAD70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1B900-9751-90CD-7BC8-6C0202275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6EAE-00A2-EAE8-F35F-6B732918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181-2DD2-8641-A1B4-2CB42BC84603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B2759-5A5E-FCC4-E8D1-143C0542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A71E5-B817-4EF6-DF80-18560545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B852-4DB5-854E-A603-21AE482809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2966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717C0-A650-35E0-326B-C39363AF4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F514B-51CF-0381-DE3E-E66A9859A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9E8DD-E8CD-B6D1-5244-B2FADCC3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181-2DD2-8641-A1B4-2CB42BC84603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052DB-964C-6172-DB96-5BD966C8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400E9-FBF4-D129-E580-E5FFFB1C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B852-4DB5-854E-A603-21AE482809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7831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8314-6C15-4AD0-4FFA-96E5A2BE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89BA1-C8DD-6FC3-9EF6-D570572C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646F5-31B8-E9D3-2BB5-FE28C838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181-2DD2-8641-A1B4-2CB42BC84603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66F63-BA1C-8ACC-A473-FB71A155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CAB4C-14AF-28AC-5F39-E38B8327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B852-4DB5-854E-A603-21AE482809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9461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BA20-3A0C-33B9-B7E1-61E41380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B5DCE-59CB-CBCC-A8A6-9257FC896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EE294-DA8F-B689-771F-2C26B10C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181-2DD2-8641-A1B4-2CB42BC84603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D8CA1-EC64-6854-4407-67A37402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D9617-2621-EB40-E32C-D5139B2E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B852-4DB5-854E-A603-21AE482809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2683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78C0-364A-D1F0-A260-7C537F78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E8479-594E-1545-C700-2B894D6C0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18E42-C392-EFCD-E417-936F4E46E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057BF-6721-80F8-CA90-0E716987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181-2DD2-8641-A1B4-2CB42BC84603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B35D4-3921-F87C-C422-1CB804F2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D0B41-4400-A919-C64A-A522688C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B852-4DB5-854E-A603-21AE482809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8231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2360-FC3C-AFFA-63A2-1F09909DB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3845B-9D32-87EA-BC1D-6042CA600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57B8E-1585-0790-8FE6-362667CEA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C3ED4-AFCB-9E9E-B152-AAFE280EA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31909-FD86-A67C-B9C7-AAEAFE1E9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288C5-8ACE-D158-45D1-78388E98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181-2DD2-8641-A1B4-2CB42BC84603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AC6D0E-4CA5-D8D7-7E54-349C877F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3E083-37BC-EC73-9887-0CF43156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B852-4DB5-854E-A603-21AE482809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750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5C85-1E52-7843-7B37-6D76F752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D140C-BFBA-AFFE-3554-0DA35A30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181-2DD2-8641-A1B4-2CB42BC84603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9A0F9-3E22-47BB-AAE2-26C619F4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3D964-E9E0-0678-754D-14A75C6B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B852-4DB5-854E-A603-21AE482809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064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7445F-F901-0DD4-CCA1-C7E08A37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181-2DD2-8641-A1B4-2CB42BC84603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EA939-8C29-94DE-C83B-01C71CEF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8CFEC-6ED1-EFD2-B5FA-28097781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B852-4DB5-854E-A603-21AE482809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4042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03C4-CEAC-C7F0-F519-6FA1C82C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BA99-B463-992E-1E7B-79F086C7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02491-5D20-56B9-DA69-B10FD5573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211E8-0D5C-DF6E-D8AA-E770ACAE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181-2DD2-8641-A1B4-2CB42BC84603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ED511-8108-977B-A43D-1E583167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3C4FC-0FC6-3F82-15D0-D83C282E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B852-4DB5-854E-A603-21AE482809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6325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8C60-5A47-1BD1-1E56-EDE7409E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791DB-E6E8-A124-C0A6-2F8791FE5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88013-9B75-6A14-9626-16D86FFDD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6E919-9D0B-1E83-4750-08A8DD35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181-2DD2-8641-A1B4-2CB42BC84603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7D97B-6126-F6FD-4737-1740CEF0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5C66A-9546-23BD-030A-C5388191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4B852-4DB5-854E-A603-21AE482809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0254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046B26-A3B3-B4AC-3369-AD40536AA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229C4-D8A8-2D4D-BEFE-81892B79D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0F7F5-324F-85F8-1DBE-DBA428349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181-2DD2-8641-A1B4-2CB42BC84603}" type="datetimeFigureOut">
              <a:rPr lang="en-GR" smtClean="0"/>
              <a:t>21/10/23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71F46-3ECC-F36F-6AA6-3F2DC2B1D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2235D-95A0-7435-6793-570AA2757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4B852-4DB5-854E-A603-21AE482809E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7552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88AC-D2C1-DD97-1C94-4732A3E38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4815"/>
            <a:ext cx="9144000" cy="1152651"/>
          </a:xfrm>
        </p:spPr>
        <p:txBody>
          <a:bodyPr/>
          <a:lstStyle/>
          <a:p>
            <a:r>
              <a:rPr lang="en-GR" dirty="0"/>
              <a:t>DNA repair mechanisms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155DE-184B-116E-F88B-28642C524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6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GR" sz="2800" dirty="0"/>
              <a:t>Clinical relevance and therapeutic targeting</a:t>
            </a:r>
          </a:p>
          <a:p>
            <a:endParaRPr lang="en-GR" sz="2800" dirty="0"/>
          </a:p>
          <a:p>
            <a:r>
              <a:rPr lang="en-GR" dirty="0"/>
              <a:t>Kostas A. Papavassiliou MD, PhD</a:t>
            </a:r>
          </a:p>
          <a:p>
            <a:r>
              <a:rPr lang="en-GR" dirty="0"/>
              <a:t>Harvard University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32AB4F13-275B-E193-4537-52366AE1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003" y="66168"/>
            <a:ext cx="2041728" cy="116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5BC90-37C9-5148-ABD8-B12215566E88}"/>
              </a:ext>
            </a:extLst>
          </p:cNvPr>
          <p:cNvSpPr txBox="1"/>
          <p:nvPr/>
        </p:nvSpPr>
        <p:spPr>
          <a:xfrm>
            <a:off x="10713911" y="6498336"/>
            <a:ext cx="146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October 2023</a:t>
            </a:r>
          </a:p>
        </p:txBody>
      </p:sp>
      <p:pic>
        <p:nvPicPr>
          <p:cNvPr id="1032" name="Picture 8" descr="*">
            <a:extLst>
              <a:ext uri="{FF2B5EF4-FFF2-40B4-BE49-F238E27FC236}">
                <a16:creationId xmlns:a16="http://schemas.microsoft.com/office/drawing/2014/main" id="{8E0ADF73-04E9-5FE6-1780-0E5B93844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717289" y="3781054"/>
            <a:ext cx="4950998" cy="27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4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FE31-D471-C967-B656-630F8177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R" dirty="0"/>
              <a:t>Indirect DNA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5781-BB94-52BB-B07D-24F38FCF8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R" dirty="0"/>
              <a:t>Base-excision repair (BER)</a:t>
            </a:r>
          </a:p>
          <a:p>
            <a:endParaRPr lang="en-GR" dirty="0"/>
          </a:p>
          <a:p>
            <a:r>
              <a:rPr lang="en-GR" dirty="0"/>
              <a:t>Nucleaotide-excision repair (NER)</a:t>
            </a:r>
          </a:p>
          <a:p>
            <a:endParaRPr lang="en-GR" dirty="0"/>
          </a:p>
          <a:p>
            <a:r>
              <a:rPr lang="en-GR" dirty="0"/>
              <a:t>Mismatch repair (MMR)</a:t>
            </a:r>
          </a:p>
          <a:p>
            <a:endParaRPr lang="en-GR" dirty="0"/>
          </a:p>
          <a:p>
            <a:r>
              <a:rPr lang="en-GR" dirty="0"/>
              <a:t>Homologous recombination (HR)</a:t>
            </a:r>
          </a:p>
          <a:p>
            <a:endParaRPr lang="en-GR" dirty="0"/>
          </a:p>
          <a:p>
            <a:r>
              <a:rPr lang="en-GR" dirty="0"/>
              <a:t>Non-homologous end joining (NHEJ)</a:t>
            </a:r>
          </a:p>
        </p:txBody>
      </p:sp>
    </p:spTree>
    <p:extLst>
      <p:ext uri="{BB962C8B-B14F-4D97-AF65-F5344CB8AC3E}">
        <p14:creationId xmlns:p14="http://schemas.microsoft.com/office/powerpoint/2010/main" val="94558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page3image22961472">
            <a:extLst>
              <a:ext uri="{FF2B5EF4-FFF2-40B4-BE49-F238E27FC236}">
                <a16:creationId xmlns:a16="http://schemas.microsoft.com/office/drawing/2014/main" id="{7B34CBC2-AFCE-1F1A-FC0F-6BAC683C4F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48" y="87062"/>
            <a:ext cx="6607104" cy="67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47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" name="Picture 21" descr="General scheme of the base excision repair (BER) pathway. In BER, the... |  Download Scientific Diagram">
            <a:extLst>
              <a:ext uri="{FF2B5EF4-FFF2-40B4-BE49-F238E27FC236}">
                <a16:creationId xmlns:a16="http://schemas.microsoft.com/office/drawing/2014/main" id="{51369B4D-9B38-A309-93FF-915A814CB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3441192"/>
            <a:ext cx="353933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E595A-1FF3-B185-AAA0-E4C7F625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R" dirty="0"/>
              <a:t>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ED002-D6FA-F0C9-7FF5-9BFEB5BD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Base-specific glycosylase (DNA glycosylase) recognizes and removes damaged bases (e.g., deaminated or oxidated), creating an AP site (apurinic/apyrimidinic)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 endonuclease cuts the DNA backbone on the 5′ end of the AP site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 lyase cuts the DNA backbone on the 3′ end of the AP site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polymerase-β refills the gap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Ligase reseals the strand.</a:t>
            </a:r>
            <a:endParaRPr lang="en-GR" sz="2400" dirty="0"/>
          </a:p>
        </p:txBody>
      </p:sp>
    </p:spTree>
    <p:extLst>
      <p:ext uri="{BB962C8B-B14F-4D97-AF65-F5344CB8AC3E}">
        <p14:creationId xmlns:p14="http://schemas.microsoft.com/office/powerpoint/2010/main" val="4187902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page4image22826032">
            <a:extLst>
              <a:ext uri="{FF2B5EF4-FFF2-40B4-BE49-F238E27FC236}">
                <a16:creationId xmlns:a16="http://schemas.microsoft.com/office/drawing/2014/main" id="{FD4F14D7-A404-158E-24BF-0A2912FCC5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52014"/>
            <a:ext cx="6242304" cy="67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E5D2-5DC8-55F8-1BAF-96049F22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5435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BAC4E-B018-8C47-4BD4-19BFC297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" y="691769"/>
            <a:ext cx="10515600" cy="4351338"/>
          </a:xfrm>
        </p:spPr>
        <p:txBody>
          <a:bodyPr/>
          <a:lstStyle/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endonucleases recognize the damaged area (e.g., pyrimidine dimers that distort the DNA helix) of nucleotides (typically a 12–24 bp section)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Oligonucleotide containing the damaged region is excised by endonuclease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polymerase refills the resulting gap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Ligase reseals the strand</a:t>
            </a:r>
          </a:p>
          <a:p>
            <a:endParaRPr lang="en-GR" dirty="0"/>
          </a:p>
        </p:txBody>
      </p:sp>
      <p:pic>
        <p:nvPicPr>
          <p:cNvPr id="11268" name="Picture 4" descr="Schematic representation of nucleotide excision repair system in human... |  Download Scientific Diagram">
            <a:extLst>
              <a:ext uri="{FF2B5EF4-FFF2-40B4-BE49-F238E27FC236}">
                <a16:creationId xmlns:a16="http://schemas.microsoft.com/office/drawing/2014/main" id="{C0BF4372-6744-62EC-7374-7E5D7AC4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05" y="2336294"/>
            <a:ext cx="3484435" cy="45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9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15EF-4CC9-4305-033B-EBDFC29F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R" dirty="0"/>
              <a:t>Diseases associated with defective 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C90F2-DFC5-060C-ED71-772F99A0F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 dirty="0"/>
          </a:p>
          <a:p>
            <a:r>
              <a:rPr lang="en-GR" dirty="0"/>
              <a:t>Xeroderma pigmentosum</a:t>
            </a:r>
          </a:p>
          <a:p>
            <a:endParaRPr lang="en-GR" dirty="0"/>
          </a:p>
          <a:p>
            <a:endParaRPr lang="en-GR" dirty="0"/>
          </a:p>
          <a:p>
            <a:endParaRPr lang="en-GR" dirty="0"/>
          </a:p>
          <a:p>
            <a:r>
              <a:rPr lang="en-GR" dirty="0"/>
              <a:t>Cockayne syndrome</a:t>
            </a:r>
          </a:p>
        </p:txBody>
      </p:sp>
    </p:spTree>
    <p:extLst>
      <p:ext uri="{BB962C8B-B14F-4D97-AF65-F5344CB8AC3E}">
        <p14:creationId xmlns:p14="http://schemas.microsoft.com/office/powerpoint/2010/main" val="329766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09B1-54E4-2502-3449-0D8FC8E5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Xeroderma pigmentosum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6A98-283A-2C62-37E1-1EF7A071E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367"/>
            <a:ext cx="10515600" cy="4351338"/>
          </a:xfrm>
        </p:spPr>
        <p:txBody>
          <a:bodyPr/>
          <a:lstStyle/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Rare, autosomal-recessive, hereditary skin disease caused by defective DNA repair mechanisms (i.e., nucleotide excision repair – XP repair proteins XPA, XPB, XPC, XPD, XPE, XPF, XPG)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 UV radiation has carcinogenic effects and can lead to severe skin damage in affected individuals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Prevalence: 1:1,000,000 in the US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Apple Color Emoji" pitchFamily="2" charset="0"/>
                <a:ea typeface="Calibri" panose="020F0502020204030204" pitchFamily="34" charset="0"/>
                <a:cs typeface="Apple Color Emoji" pitchFamily="2" charset="0"/>
              </a:rPr>
              <a:t>♂</a:t>
            </a:r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GR" sz="2400" kern="100" dirty="0">
                <a:effectLst/>
                <a:latin typeface="Apple Color Emoji" pitchFamily="2" charset="0"/>
                <a:ea typeface="Calibri" panose="020F0502020204030204" pitchFamily="34" charset="0"/>
                <a:cs typeface="Apple Color Emoji" pitchFamily="2" charset="0"/>
              </a:rPr>
              <a:t>♀</a:t>
            </a:r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56949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8B927-1974-2377-513E-3D97C369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7917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Xeroderma pigmentosum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8DCC-096B-BF80-11FC-271D993F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8892"/>
            <a:ext cx="11353800" cy="60491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Cutaneous manifestations 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healing, blistering burns after minimal exposure to sunlight in 50% of affected individuals 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 lentigos, xerosis, poikiloderma, telangiectasia due to repeated exposure to sunlight 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precancerous lesions (actinic keratoses) develop during early childhood.</a:t>
            </a:r>
          </a:p>
          <a:p>
            <a:pPr marL="0" indent="0">
              <a:buNone/>
            </a:pPr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Ocular manifestations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Photophobia and dry eyes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Atrophy of eyelids, loss of eyelashes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Keratitis, corneal opacification, loss of vision</a:t>
            </a:r>
          </a:p>
          <a:p>
            <a:pPr marL="0" indent="0">
              <a:buNone/>
            </a:pPr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Progressive neurodegeneration (</a:t>
            </a:r>
            <a:r>
              <a:rPr lang="en-GR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∼</a:t>
            </a:r>
            <a:r>
              <a:rPr lang="en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25% of cases): cognitive impairment, sensorineural hearing loss, ataxia, spasticity, decreased deep tendon reflexes</a:t>
            </a:r>
            <a:r>
              <a:rPr lang="en-GR" dirty="0">
                <a:effectLst/>
              </a:rPr>
              <a:t> </a:t>
            </a:r>
            <a:endParaRPr lang="en-GR" dirty="0"/>
          </a:p>
        </p:txBody>
      </p:sp>
      <p:pic>
        <p:nvPicPr>
          <p:cNvPr id="13314" name="Picture 2" descr="PDF] Xeroderma Pigmentosum: Ocular Findings in an Isolated Brazilian Group  with an Identified Genetic Cluster | Semantic Scholar">
            <a:extLst>
              <a:ext uri="{FF2B5EF4-FFF2-40B4-BE49-F238E27FC236}">
                <a16:creationId xmlns:a16="http://schemas.microsoft.com/office/drawing/2014/main" id="{B7F09058-9EE5-C0AD-5B8A-EA87F90AB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48" y="3059722"/>
            <a:ext cx="3061883" cy="27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 life in the shadows: India's XP children, in pictures">
            <a:extLst>
              <a:ext uri="{FF2B5EF4-FFF2-40B4-BE49-F238E27FC236}">
                <a16:creationId xmlns:a16="http://schemas.microsoft.com/office/drawing/2014/main" id="{FF5B70B1-1718-1954-E099-A37BDD68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20" y="1852247"/>
            <a:ext cx="4632272" cy="28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78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9015-C65F-E7E0-98E7-A8FBEDA0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687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Xeroderma pigmentosum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062DD-DEE0-7FCC-D3DD-8A006ABD2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479"/>
            <a:ext cx="10515600" cy="5275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Primarily based on history and clinical findings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Confirmatory genetic testing</a:t>
            </a:r>
          </a:p>
          <a:p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 protection: limit exposure of skin and eyes to sunlight (e.g., protective clothing, high SPF sunscreen, UV-protective eyewear) 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 D supplementation 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 skin cancer screening and ophthalmic exams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Systemic retinoids: non-melanoma skin cancer prophylaxis</a:t>
            </a:r>
          </a:p>
          <a:p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Complications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Skin cancer (basal cell carcinoma, squamous cell carcinoma, melanoma) at a young age (&lt; 20 years) </a:t>
            </a:r>
          </a:p>
          <a:p>
            <a:r>
              <a:rPr lang="en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Malignant tumors of the eyes and eyelids</a:t>
            </a:r>
          </a:p>
          <a:p>
            <a:r>
              <a:rPr lang="en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Prognosis: severely limited life expectancy</a:t>
            </a:r>
            <a:r>
              <a:rPr lang="en-GR" dirty="0">
                <a:effectLst/>
              </a:rPr>
              <a:t>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489754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245955-385A-D963-1ECB-AD6C0FEC6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6281" y="205155"/>
            <a:ext cx="11479568" cy="64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2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bel-quimica12607">
            <a:extLst>
              <a:ext uri="{FF2B5EF4-FFF2-40B4-BE49-F238E27FC236}">
                <a16:creationId xmlns:a16="http://schemas.microsoft.com/office/drawing/2014/main" id="{D2C66721-1174-C653-35EC-2C4519A640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316992"/>
            <a:ext cx="8485632" cy="63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9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page7image23026176">
            <a:extLst>
              <a:ext uri="{FF2B5EF4-FFF2-40B4-BE49-F238E27FC236}">
                <a16:creationId xmlns:a16="http://schemas.microsoft.com/office/drawing/2014/main" id="{08780960-9FF7-405E-1CDC-9DD49214D3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31" y="29162"/>
            <a:ext cx="6267139" cy="68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8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NA damage and repair summary - ppt video online download">
            <a:extLst>
              <a:ext uri="{FF2B5EF4-FFF2-40B4-BE49-F238E27FC236}">
                <a16:creationId xmlns:a16="http://schemas.microsoft.com/office/drawing/2014/main" id="{DCE89B30-CB3E-CB7B-A081-180741551D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47" y="-6743"/>
            <a:ext cx="10328307" cy="687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7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DC34-5519-589F-4AB6-34E37642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011"/>
            <a:ext cx="10515600" cy="1325563"/>
          </a:xfrm>
        </p:spPr>
        <p:txBody>
          <a:bodyPr/>
          <a:lstStyle/>
          <a:p>
            <a:r>
              <a:rPr lang="en-GR" dirty="0"/>
              <a:t>Hereditary nonpolyposis colorectal cancer (HNPCC) or Lynch syndrome</a:t>
            </a:r>
          </a:p>
        </p:txBody>
      </p:sp>
      <p:pic>
        <p:nvPicPr>
          <p:cNvPr id="16386" name="Picture 2" descr="Germline deletions in the EPCAM gene as a cause of Lynch syndrome –  literature review | Hereditary Cancer in Clinical Practice | Full Text">
            <a:extLst>
              <a:ext uri="{FF2B5EF4-FFF2-40B4-BE49-F238E27FC236}">
                <a16:creationId xmlns:a16="http://schemas.microsoft.com/office/drawing/2014/main" id="{92F27893-47AF-2C0F-C42A-3696A1D95D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2" y="2247013"/>
            <a:ext cx="3971318" cy="28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Lynch syndrome awareness day – LS CancerDiag">
            <a:extLst>
              <a:ext uri="{FF2B5EF4-FFF2-40B4-BE49-F238E27FC236}">
                <a16:creationId xmlns:a16="http://schemas.microsoft.com/office/drawing/2014/main" id="{25E178F6-6FF4-B914-4CAC-A4FF422AE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37" y="1652955"/>
            <a:ext cx="5198845" cy="50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2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40C2-CE92-96EF-88DF-CC492041D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1025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Homologous recombination (HR)</a:t>
            </a:r>
          </a:p>
        </p:txBody>
      </p:sp>
      <p:pic>
        <p:nvPicPr>
          <p:cNvPr id="17410" name="Picture 2" descr="Cancers | Free Full-Text | Homologous Recombination Repair Deficiency and  Implications for Tumor Immunogenicity">
            <a:extLst>
              <a:ext uri="{FF2B5EF4-FFF2-40B4-BE49-F238E27FC236}">
                <a16:creationId xmlns:a16="http://schemas.microsoft.com/office/drawing/2014/main" id="{FC842BE3-758F-D0D2-8025-725E5EAFB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68" y="832338"/>
            <a:ext cx="6898064" cy="580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08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31A8-5795-76AA-06F3-6CCFEE1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388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Homologous recombination (HR)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42811-98A7-EF4D-39CC-ACC0A626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841"/>
            <a:ext cx="10515600" cy="4351338"/>
          </a:xfrm>
        </p:spPr>
        <p:txBody>
          <a:bodyPr>
            <a:normAutofit/>
          </a:bodyPr>
          <a:lstStyle/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 by exchanging homologous segments between two DNA molecules (sister chromatids)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error can be repaired using the complementary strand from the intact sister chromatid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 a (nearly) identical sequence (such as the complementary strand) to serve as a template for repair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DNA is lost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1266504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25A8-E75D-169C-8038-302A8AB0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19"/>
            <a:ext cx="10515600" cy="1325563"/>
          </a:xfrm>
        </p:spPr>
        <p:txBody>
          <a:bodyPr/>
          <a:lstStyle/>
          <a:p>
            <a:r>
              <a:rPr lang="en-GR" dirty="0"/>
              <a:t>Diseases associated with defective 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979C9-5830-7B5E-2883-68C29DFD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GR" dirty="0"/>
              <a:t>Breast/ovarian cancer (due to BRCA1 &amp; BRCA2 mutations – tumor suppressor genes)</a:t>
            </a:r>
          </a:p>
          <a:p>
            <a:endParaRPr lang="en-GR" dirty="0"/>
          </a:p>
          <a:p>
            <a:endParaRPr lang="en-GR" dirty="0"/>
          </a:p>
          <a:p>
            <a:endParaRPr lang="en-GR" dirty="0"/>
          </a:p>
          <a:p>
            <a:r>
              <a:rPr lang="en-GR" dirty="0"/>
              <a:t>Fanconi anemia - </a:t>
            </a:r>
            <a:r>
              <a:rPr lang="en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hereditary form of aplastic anemia caused by an autosomal recessive defect in interstrand cross-link repair (e.g., by homologous end joining); </a:t>
            </a:r>
            <a:r>
              <a:rPr lang="en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ssociated with short stature, café-au-lait spots, thumb and forearm malformations, and an increased incidence of acute myeloid leukemia and myelodysplastic syndromes</a:t>
            </a:r>
            <a:endParaRPr lang="en-GR" dirty="0"/>
          </a:p>
          <a:p>
            <a:endParaRPr lang="en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634886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79BD-F39A-7298-B618-4649906D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1025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Nonhomologous end joining (NHEJ)</a:t>
            </a:r>
          </a:p>
        </p:txBody>
      </p:sp>
      <p:pic>
        <p:nvPicPr>
          <p:cNvPr id="18434" name="Picture 2" descr="Non-homologous end-joining DNA repair system. The general mechanism... |  Download Scientific Diagram">
            <a:extLst>
              <a:ext uri="{FF2B5EF4-FFF2-40B4-BE49-F238E27FC236}">
                <a16:creationId xmlns:a16="http://schemas.microsoft.com/office/drawing/2014/main" id="{8B778509-8A23-4B57-5436-40FF2913D7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54" y="733120"/>
            <a:ext cx="4009292" cy="60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55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829A-EB16-AEE0-DD28-F89928EE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5518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NHEJ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936E7-34D2-72BE-43BF-2A0E569CB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212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G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that has undergone a double-stranded break is repaired via DNA ligase IV</a:t>
            </a:r>
          </a:p>
          <a:p>
            <a:endParaRPr lang="en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homologous sequences called microhomologies comprise the single-stranded tails of the DNA ends to be joined</a:t>
            </a:r>
          </a:p>
          <a:p>
            <a:endParaRPr lang="en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 is usually accurate if microhomologies are compatible</a:t>
            </a:r>
          </a:p>
          <a:p>
            <a:endParaRPr lang="en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Nonhomologous end joining is itself prone to errors and mutagenic defects because no error-free template is available</a:t>
            </a:r>
          </a:p>
          <a:p>
            <a:endParaRPr lang="en-G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DNA may be lost or translocated in the process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1789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4B57-7791-A081-4A5F-E5749709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R" dirty="0"/>
              <a:t>Diseases associated with NHEJ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C05D-A6EA-4AC7-BEB4-90475CD36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R" dirty="0"/>
              <a:t>Ataxia-telangiectasia</a:t>
            </a:r>
          </a:p>
          <a:p>
            <a:endParaRPr lang="en-GR" dirty="0"/>
          </a:p>
          <a:p>
            <a:endParaRPr lang="en-GR" dirty="0"/>
          </a:p>
          <a:p>
            <a:pPr marL="0" indent="0">
              <a:buNone/>
            </a:pP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Incidence is 1:100,000 </a:t>
            </a:r>
          </a:p>
          <a:p>
            <a:pPr marL="0" indent="0">
              <a:buNone/>
            </a:pP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Autosomal recessive inheritance</a:t>
            </a:r>
          </a:p>
          <a:p>
            <a:pPr marL="0" indent="0">
              <a:buNone/>
            </a:pPr>
            <a:endParaRPr lang="en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Pathophysiology - </a:t>
            </a:r>
            <a:r>
              <a:rPr lang="en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 gene mutation → defective dsDNA break repair → accumulation of mutations → tumor development and immunodeficiency (combined B and T cell immunodeficiency)</a:t>
            </a:r>
            <a:r>
              <a:rPr lang="en-GR" sz="2000" dirty="0">
                <a:effectLst/>
              </a:rPr>
              <a:t> </a:t>
            </a:r>
            <a:endParaRPr lang="en-GR" sz="2000" dirty="0"/>
          </a:p>
        </p:txBody>
      </p:sp>
    </p:spTree>
    <p:extLst>
      <p:ext uri="{BB962C8B-B14F-4D97-AF65-F5344CB8AC3E}">
        <p14:creationId xmlns:p14="http://schemas.microsoft.com/office/powerpoint/2010/main" val="4148784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82F8A-D543-07DF-C0D8-B93B6E82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5856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Ataxia-telangiectasia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F5A5-4110-8793-D3C4-9BB07683F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37" y="808892"/>
            <a:ext cx="11852031" cy="60491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R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Neurological features</a:t>
            </a:r>
          </a:p>
          <a:p>
            <a:pPr marL="0" indent="0">
              <a:buNone/>
            </a:pPr>
            <a:endParaRPr lang="en-US" sz="23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Cerebellar involvement - age of onset 6–18 months, atrophy of the cerebellar vermis and hemispheres </a:t>
            </a:r>
          </a:p>
          <a:p>
            <a:pPr marL="0" indent="0">
              <a:buNone/>
            </a:pP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Symptoms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Truncal swaying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Gait ataxia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Dyssynergia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Muscle hypotonia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Sudden falls</a:t>
            </a:r>
          </a:p>
          <a:p>
            <a:pPr marL="0" indent="0">
              <a:buNone/>
            </a:pPr>
            <a:endParaRPr lang="en-US" sz="23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 abnormalities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Chorea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Athetosis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Dystonia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Myoclonic jerks</a:t>
            </a:r>
          </a:p>
          <a:p>
            <a:pPr marL="0" indent="0">
              <a:buNone/>
            </a:pPr>
            <a:endParaRPr lang="en-US" sz="23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 involvement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Oculomotor apraxia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Nystagmus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Strabismus</a:t>
            </a:r>
          </a:p>
          <a:p>
            <a:pPr marL="0" indent="0">
              <a:buNone/>
            </a:pPr>
            <a:endParaRPr lang="en-GR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R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Spider angiomas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telangiectasia that mainly involves the conjunctiva and face </a:t>
            </a:r>
          </a:p>
          <a:p>
            <a:pPr marL="0" indent="0">
              <a:buNone/>
            </a:pPr>
            <a:endParaRPr lang="en-GR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R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Immunodeficiency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 and T cell deficiency)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Manifests with recurrent sinopulmonary infections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ommonly associated with IgA deficiency (e.g., mucosal infection, transfusion-related anaphylaxis)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↑ AFP</a:t>
            </a:r>
          </a:p>
          <a:p>
            <a:pPr marL="0" indent="0">
              <a:buNone/>
            </a:pPr>
            <a:endParaRPr lang="en-GR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R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risk of malignancy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Lymphoma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Leukemia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R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Gastric carcinoma</a:t>
            </a:r>
          </a:p>
          <a:p>
            <a:endParaRPr lang="en-GR" dirty="0"/>
          </a:p>
        </p:txBody>
      </p:sp>
      <p:pic>
        <p:nvPicPr>
          <p:cNvPr id="19458" name="Picture 2" descr="Ataxia telangiectasia">
            <a:extLst>
              <a:ext uri="{FF2B5EF4-FFF2-40B4-BE49-F238E27FC236}">
                <a16:creationId xmlns:a16="http://schemas.microsoft.com/office/drawing/2014/main" id="{66AF8F86-2E4F-933D-69A6-D2CCBF11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665" y="2536031"/>
            <a:ext cx="2513135" cy="20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Spider angioma">
            <a:extLst>
              <a:ext uri="{FF2B5EF4-FFF2-40B4-BE49-F238E27FC236}">
                <a16:creationId xmlns:a16="http://schemas.microsoft.com/office/drawing/2014/main" id="{47ACB0B6-6A78-4C78-201D-48A3A1F4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963" y="0"/>
            <a:ext cx="2413488" cy="15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5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0796-5820-50C6-D71E-87498D79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Significance of DNA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F0820-A2BC-6287-AC2F-0FE1EE4E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793"/>
            <a:ext cx="10515600" cy="4351338"/>
          </a:xfrm>
        </p:spPr>
        <p:txBody>
          <a:bodyPr/>
          <a:lstStyle/>
          <a:p>
            <a:r>
              <a:rPr lang="en-GR" dirty="0"/>
              <a:t>Consider the effects of unrepaired DNA damage…</a:t>
            </a:r>
          </a:p>
          <a:p>
            <a:r>
              <a:rPr lang="en-GR" dirty="0"/>
              <a:t>If replicated and transmitted to future cell generations, it becomes permanent → mutation (substitution, insertion, deletion, silent)</a:t>
            </a:r>
          </a:p>
          <a:p>
            <a:r>
              <a:rPr lang="en-GR" dirty="0"/>
              <a:t>In mammals, strong correlation between accumulation of mutations and cancer </a:t>
            </a:r>
          </a:p>
          <a:p>
            <a:endParaRPr lang="en-GR" dirty="0"/>
          </a:p>
        </p:txBody>
      </p:sp>
      <p:pic>
        <p:nvPicPr>
          <p:cNvPr id="3076" name="Picture 4" descr="Genes and cancer">
            <a:extLst>
              <a:ext uri="{FF2B5EF4-FFF2-40B4-BE49-F238E27FC236}">
                <a16:creationId xmlns:a16="http://schemas.microsoft.com/office/drawing/2014/main" id="{2D1F9D78-28BC-8EAF-729A-87FB8A365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19" y="3282497"/>
            <a:ext cx="3887533" cy="35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54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7113-3B6C-4BDB-E848-AED6C7DD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457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Ataxia-telangiectasia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4BBD-C040-C108-0D45-BA84C1A93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2" y="1441938"/>
            <a:ext cx="10966938" cy="4735025"/>
          </a:xfrm>
        </p:spPr>
        <p:txBody>
          <a:bodyPr/>
          <a:lstStyle/>
          <a:p>
            <a:pPr marL="0" indent="0">
              <a:buNone/>
            </a:pPr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Diagnostics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Serology</a:t>
            </a:r>
          </a:p>
          <a:p>
            <a:pPr marL="0" indent="0">
              <a:buNone/>
            </a:pPr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↑ AFP </a:t>
            </a:r>
          </a:p>
          <a:p>
            <a:pPr marL="0" indent="0">
              <a:buNone/>
            </a:pPr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 IgA, IgG, and IgE</a:t>
            </a:r>
          </a:p>
          <a:p>
            <a:pPr marL="0" indent="0">
              <a:buNone/>
            </a:pPr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Lymphopenia</a:t>
            </a:r>
          </a:p>
          <a:p>
            <a:pPr marL="0" indent="0">
              <a:buNone/>
            </a:pPr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Genetic testing: mutation of ATM gene</a:t>
            </a:r>
          </a:p>
          <a:p>
            <a:endParaRPr lang="en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Contrast MRI: may show cerebellar atrophy</a:t>
            </a:r>
          </a:p>
          <a:p>
            <a:pPr marL="0" indent="0">
              <a:buNone/>
            </a:pPr>
            <a:endParaRPr lang="en-GR" dirty="0"/>
          </a:p>
        </p:txBody>
      </p:sp>
      <p:pic>
        <p:nvPicPr>
          <p:cNvPr id="20482" name="Picture 2" descr="Ocular and cerebral manifestations in ataxia teleangiectasia">
            <a:extLst>
              <a:ext uri="{FF2B5EF4-FFF2-40B4-BE49-F238E27FC236}">
                <a16:creationId xmlns:a16="http://schemas.microsoft.com/office/drawing/2014/main" id="{327B46D9-83BB-4BAE-6FD8-F4975E7C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23" y="1831242"/>
            <a:ext cx="5627077" cy="26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4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NA Repair Mechanisms | BioRender Science Templates">
            <a:extLst>
              <a:ext uri="{FF2B5EF4-FFF2-40B4-BE49-F238E27FC236}">
                <a16:creationId xmlns:a16="http://schemas.microsoft.com/office/drawing/2014/main" id="{E032B4DE-E9FB-4DD9-9104-668B5F3C3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22" y="0"/>
            <a:ext cx="9536357" cy="68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25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NA damage and repair summary - ppt video online download">
            <a:extLst>
              <a:ext uri="{FF2B5EF4-FFF2-40B4-BE49-F238E27FC236}">
                <a16:creationId xmlns:a16="http://schemas.microsoft.com/office/drawing/2014/main" id="{2FC35B7A-F55E-9639-8E35-47E9C64141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6" y="-117230"/>
            <a:ext cx="10870648" cy="72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0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1229-89BD-4EED-A217-C00A1FF2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R" dirty="0"/>
              <a:t>Significance of DNA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2AB59-8855-C0A7-9B1F-C24CFF0E3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R" dirty="0"/>
              <a:t>During a 24-hour period, the mammalian cell genome accumulates many thousands of lesions</a:t>
            </a:r>
          </a:p>
          <a:p>
            <a:endParaRPr lang="en-GR" dirty="0"/>
          </a:p>
          <a:p>
            <a:r>
              <a:rPr lang="en-GR" dirty="0"/>
              <a:t>DNA repair makes sure that &lt;1/1000 becomes a mutation</a:t>
            </a:r>
          </a:p>
          <a:p>
            <a:endParaRPr lang="en-GR" dirty="0"/>
          </a:p>
          <a:p>
            <a:r>
              <a:rPr lang="en-GR" dirty="0"/>
              <a:t>If DNA repair systems were absent, life would be </a:t>
            </a:r>
            <a:r>
              <a:rPr lang="en-GR" dirty="0">
                <a:solidFill>
                  <a:srgbClr val="FF0000"/>
                </a:solidFill>
              </a:rPr>
              <a:t>impossible</a:t>
            </a:r>
            <a:r>
              <a:rPr lang="en-GR" dirty="0"/>
              <a:t>!</a:t>
            </a:r>
          </a:p>
          <a:p>
            <a:endParaRPr lang="en-GR" dirty="0"/>
          </a:p>
          <a:p>
            <a:r>
              <a:rPr lang="en-GR" dirty="0"/>
              <a:t>Number &amp; diversity of DNA repair systems reflects both importance of DNA repair to cell survival and diverse sources of DNA damage</a:t>
            </a:r>
          </a:p>
        </p:txBody>
      </p:sp>
    </p:spTree>
    <p:extLst>
      <p:ext uri="{BB962C8B-B14F-4D97-AF65-F5344CB8AC3E}">
        <p14:creationId xmlns:p14="http://schemas.microsoft.com/office/powerpoint/2010/main" val="333072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4EBE-9808-BF92-CBA3-6CCE994D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171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DNA repair systems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AC3187-15A5-EF68-D990-79E9A38D21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8" y="1690688"/>
            <a:ext cx="11113005" cy="382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6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9E96-762F-1316-C3D3-D90E60C2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DNA repair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545C1-3E46-374D-4CA2-AB5A49A41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R" dirty="0"/>
              <a:t>Divided into 2 general mechanisms:</a:t>
            </a:r>
          </a:p>
          <a:p>
            <a:endParaRPr lang="en-GR" dirty="0"/>
          </a:p>
          <a:p>
            <a:pPr marL="514350" indent="-514350">
              <a:buFont typeface="+mj-lt"/>
              <a:buAutoNum type="arabicPeriod"/>
            </a:pPr>
            <a:r>
              <a:rPr lang="en-GR" dirty="0"/>
              <a:t>Direct: MGMT</a:t>
            </a:r>
          </a:p>
          <a:p>
            <a:pPr marL="514350" indent="-514350">
              <a:buFont typeface="+mj-lt"/>
              <a:buAutoNum type="arabicPeriod"/>
            </a:pPr>
            <a:endParaRPr lang="en-GR" dirty="0"/>
          </a:p>
          <a:p>
            <a:pPr marL="514350" indent="-514350">
              <a:buFont typeface="+mj-lt"/>
              <a:buAutoNum type="arabicPeriod"/>
            </a:pPr>
            <a:r>
              <a:rPr lang="en-GR" dirty="0"/>
              <a:t>Indirect: BER, NER, MMR, HR, NHEJ</a:t>
            </a:r>
          </a:p>
        </p:txBody>
      </p:sp>
    </p:spTree>
    <p:extLst>
      <p:ext uri="{BB962C8B-B14F-4D97-AF65-F5344CB8AC3E}">
        <p14:creationId xmlns:p14="http://schemas.microsoft.com/office/powerpoint/2010/main" val="207677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242BF7-1B18-9EAD-7EA3-BE5FB34F3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316" y="280416"/>
            <a:ext cx="4951369" cy="6595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E5793-5135-5F5C-12FB-F6002640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6667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Direct DNA repair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A839D-F586-E19B-8B18-1AED8070C664}"/>
              </a:ext>
            </a:extLst>
          </p:cNvPr>
          <p:cNvSpPr txBox="1"/>
          <p:nvPr/>
        </p:nvSpPr>
        <p:spPr>
          <a:xfrm>
            <a:off x="597408" y="1068896"/>
            <a:ext cx="2865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i="1" dirty="0"/>
              <a:t>O</a:t>
            </a:r>
            <a:r>
              <a:rPr lang="en-GR" baseline="30000" dirty="0"/>
              <a:t>6</a:t>
            </a:r>
            <a:r>
              <a:rPr lang="en-GR" dirty="0"/>
              <a:t>-methylguanine forms in the presence of alkylating agents &amp; tends to pair with thymine rather than cytosine during replication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77F79-49EB-0B03-15CB-E065F8B1008E}"/>
              </a:ext>
            </a:extLst>
          </p:cNvPr>
          <p:cNvSpPr txBox="1"/>
          <p:nvPr/>
        </p:nvSpPr>
        <p:spPr>
          <a:xfrm>
            <a:off x="3767328" y="5654254"/>
            <a:ext cx="3023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If not repaired, this leads from a </a:t>
            </a:r>
            <a:r>
              <a:rPr lang="en-GB" dirty="0"/>
              <a:t>G·C to A·T mutation after replication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0839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BBBB-8771-9D9C-D6B8-D8414FF3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-171323"/>
            <a:ext cx="12009120" cy="1325563"/>
          </a:xfrm>
        </p:spPr>
        <p:txBody>
          <a:bodyPr/>
          <a:lstStyle/>
          <a:p>
            <a:pPr algn="ctr"/>
            <a:r>
              <a:rPr lang="en-GB" dirty="0"/>
              <a:t>O6-methylguanine-DNA methyltransferase (MGMT)</a:t>
            </a:r>
            <a:endParaRPr lang="en-GR" dirty="0"/>
          </a:p>
        </p:txBody>
      </p:sp>
      <p:pic>
        <p:nvPicPr>
          <p:cNvPr id="5122" name="Picture 2" descr="What are some examples of the direct reversal repair mechanism of DNA? -  Quora">
            <a:extLst>
              <a:ext uri="{FF2B5EF4-FFF2-40B4-BE49-F238E27FC236}">
                <a16:creationId xmlns:a16="http://schemas.microsoft.com/office/drawing/2014/main" id="{78333025-363E-1CB7-5EAD-09B4F86F7E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76" y="1352677"/>
            <a:ext cx="6775736" cy="506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888C84-B14C-9463-48D9-D4A1EFDE1DCE}"/>
              </a:ext>
            </a:extLst>
          </p:cNvPr>
          <p:cNvSpPr txBox="1"/>
          <p:nvPr/>
        </p:nvSpPr>
        <p:spPr>
          <a:xfrm>
            <a:off x="804672" y="2462784"/>
            <a:ext cx="4035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MGMT acts by removing alkyl adducts from the O6 position of guanine, thus antagonizing the lethal effects of alkylating agents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During the repair process, the methyl moiety of the O6-methylguanine adduct is transferred to the MGMT protein, which subsequently undergoes irreversible inhibition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05039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852F-326C-A66C-318B-B21BDB24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8859"/>
            <a:ext cx="10515600" cy="1325563"/>
          </a:xfrm>
        </p:spPr>
        <p:txBody>
          <a:bodyPr/>
          <a:lstStyle/>
          <a:p>
            <a:pPr algn="ctr"/>
            <a:r>
              <a:rPr lang="en-GR" dirty="0"/>
              <a:t>MGMT and Glioblastoma</a:t>
            </a:r>
          </a:p>
        </p:txBody>
      </p:sp>
      <p:pic>
        <p:nvPicPr>
          <p:cNvPr id="6146" name="Picture 2" descr="New Strategies Take on the Worst Cancer--Glioblastoma - Scientific American">
            <a:extLst>
              <a:ext uri="{FF2B5EF4-FFF2-40B4-BE49-F238E27FC236}">
                <a16:creationId xmlns:a16="http://schemas.microsoft.com/office/drawing/2014/main" id="{C91A585D-14E9-A070-235C-FBEC2350BA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" y="4206240"/>
            <a:ext cx="3333931" cy="25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lioblastoma multiforme: Molecular characterization and current treatment  strategy (Review)">
            <a:extLst>
              <a:ext uri="{FF2B5EF4-FFF2-40B4-BE49-F238E27FC236}">
                <a16:creationId xmlns:a16="http://schemas.microsoft.com/office/drawing/2014/main" id="{9E4FD017-26FB-CA2C-DF75-BD97088A2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584" y="0"/>
            <a:ext cx="2297416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6817B-9D3C-6DDF-9979-8972A29446C8}"/>
              </a:ext>
            </a:extLst>
          </p:cNvPr>
          <p:cNvSpPr txBox="1"/>
          <p:nvPr/>
        </p:nvSpPr>
        <p:spPr>
          <a:xfrm>
            <a:off x="219456" y="865632"/>
            <a:ext cx="942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sz="2400" i="1" dirty="0"/>
              <a:t>MGMT</a:t>
            </a:r>
            <a:r>
              <a:rPr lang="en-GR" sz="2400" dirty="0"/>
              <a:t> gene promoter methylation in ~50% of GBMs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sz="2400" dirty="0"/>
              <a:t>‘Stupp trial’ firstly associated </a:t>
            </a:r>
            <a:r>
              <a:rPr lang="en-GR" sz="2400" i="1" dirty="0"/>
              <a:t>MGMT </a:t>
            </a:r>
            <a:r>
              <a:rPr lang="en-GR" sz="2400" dirty="0"/>
              <a:t>methylation status with response to TMZ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sz="2400" dirty="0"/>
              <a:t>MGMT as a prognostic biomarker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R" sz="2400" dirty="0"/>
              <a:t>MGMT as a predictive biomarker </a:t>
            </a:r>
            <a:endParaRPr lang="en-GR" sz="2400" i="1" dirty="0"/>
          </a:p>
        </p:txBody>
      </p:sp>
      <p:pic>
        <p:nvPicPr>
          <p:cNvPr id="6150" name="Picture 6" descr="MGMT Status as a Clinical Biomarker in Glioblastoma: Trends in Cancer">
            <a:extLst>
              <a:ext uri="{FF2B5EF4-FFF2-40B4-BE49-F238E27FC236}">
                <a16:creationId xmlns:a16="http://schemas.microsoft.com/office/drawing/2014/main" id="{7830A769-2DC8-3ABC-BFFC-1356A6A5E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84" y="4076985"/>
            <a:ext cx="6291072" cy="27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2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1165</Words>
  <Application>Microsoft Macintosh PowerPoint</Application>
  <PresentationFormat>Widescreen</PresentationFormat>
  <Paragraphs>182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Apple Color Emoji</vt:lpstr>
      <vt:lpstr>Arial</vt:lpstr>
      <vt:lpstr>Calibri</vt:lpstr>
      <vt:lpstr>Calibri Light</vt:lpstr>
      <vt:lpstr>Cambria Math</vt:lpstr>
      <vt:lpstr>Roboto</vt:lpstr>
      <vt:lpstr>Office Theme</vt:lpstr>
      <vt:lpstr>DNA repair mechanisms</vt:lpstr>
      <vt:lpstr>PowerPoint Presentation</vt:lpstr>
      <vt:lpstr>Significance of DNA repair</vt:lpstr>
      <vt:lpstr>Significance of DNA repair</vt:lpstr>
      <vt:lpstr>DNA repair systems</vt:lpstr>
      <vt:lpstr>DNA repair systems</vt:lpstr>
      <vt:lpstr>Direct DNA repair</vt:lpstr>
      <vt:lpstr>O6-methylguanine-DNA methyltransferase (MGMT)</vt:lpstr>
      <vt:lpstr>MGMT and Glioblastoma</vt:lpstr>
      <vt:lpstr>Indirect DNA repair</vt:lpstr>
      <vt:lpstr>PowerPoint Presentation</vt:lpstr>
      <vt:lpstr>BER</vt:lpstr>
      <vt:lpstr>PowerPoint Presentation</vt:lpstr>
      <vt:lpstr>NER</vt:lpstr>
      <vt:lpstr>Diseases associated with defective NER</vt:lpstr>
      <vt:lpstr>Xeroderma pigmentosum</vt:lpstr>
      <vt:lpstr>Xeroderma pigmentosum</vt:lpstr>
      <vt:lpstr>Xeroderma pigmentosum</vt:lpstr>
      <vt:lpstr>PowerPoint Presentation</vt:lpstr>
      <vt:lpstr>PowerPoint Presentation</vt:lpstr>
      <vt:lpstr>PowerPoint Presentation</vt:lpstr>
      <vt:lpstr>Hereditary nonpolyposis colorectal cancer (HNPCC) or Lynch syndrome</vt:lpstr>
      <vt:lpstr>Homologous recombination (HR)</vt:lpstr>
      <vt:lpstr>Homologous recombination (HR)</vt:lpstr>
      <vt:lpstr>Diseases associated with defective HR</vt:lpstr>
      <vt:lpstr>Nonhomologous end joining (NHEJ)</vt:lpstr>
      <vt:lpstr>NHEJ</vt:lpstr>
      <vt:lpstr>Diseases associated with NHEJ</vt:lpstr>
      <vt:lpstr>Ataxia-telangiectasia</vt:lpstr>
      <vt:lpstr>Ataxia-telangiectasia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repair mechanisms</dc:title>
  <dc:creator>Kostas Papavassiliou</dc:creator>
  <cp:lastModifiedBy>Kostas Papavassiliou</cp:lastModifiedBy>
  <cp:revision>7</cp:revision>
  <dcterms:created xsi:type="dcterms:W3CDTF">2023-10-01T15:28:41Z</dcterms:created>
  <dcterms:modified xsi:type="dcterms:W3CDTF">2023-10-21T13:38:32Z</dcterms:modified>
</cp:coreProperties>
</file>