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Default Extension="emf" ContentType="image/x-emf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theme/themeOverride2.xml" ContentType="application/vnd.openxmlformats-officedocument.themeOverr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2"/>
  </p:notesMasterIdLst>
  <p:handoutMasterIdLst>
    <p:handoutMasterId r:id="rId183"/>
  </p:handoutMasterIdLst>
  <p:sldIdLst>
    <p:sldId id="256" r:id="rId2"/>
    <p:sldId id="474" r:id="rId3"/>
    <p:sldId id="475" r:id="rId4"/>
    <p:sldId id="476" r:id="rId5"/>
    <p:sldId id="257" r:id="rId6"/>
    <p:sldId id="258" r:id="rId7"/>
    <p:sldId id="259" r:id="rId8"/>
    <p:sldId id="273" r:id="rId9"/>
    <p:sldId id="260" r:id="rId10"/>
    <p:sldId id="275" r:id="rId11"/>
    <p:sldId id="261" r:id="rId12"/>
    <p:sldId id="277" r:id="rId13"/>
    <p:sldId id="262" r:id="rId14"/>
    <p:sldId id="279" r:id="rId15"/>
    <p:sldId id="263" r:id="rId16"/>
    <p:sldId id="264" r:id="rId17"/>
    <p:sldId id="281" r:id="rId18"/>
    <p:sldId id="266" r:id="rId19"/>
    <p:sldId id="284" r:id="rId20"/>
    <p:sldId id="269" r:id="rId21"/>
    <p:sldId id="286" r:id="rId22"/>
    <p:sldId id="270" r:id="rId23"/>
    <p:sldId id="288" r:id="rId24"/>
    <p:sldId id="271" r:id="rId25"/>
    <p:sldId id="473" r:id="rId26"/>
    <p:sldId id="291" r:id="rId27"/>
    <p:sldId id="294" r:id="rId28"/>
    <p:sldId id="295" r:id="rId29"/>
    <p:sldId id="300" r:id="rId30"/>
    <p:sldId id="301" r:id="rId31"/>
    <p:sldId id="302" r:id="rId32"/>
    <p:sldId id="314" r:id="rId33"/>
    <p:sldId id="318" r:id="rId34"/>
    <p:sldId id="319" r:id="rId35"/>
    <p:sldId id="321" r:id="rId36"/>
    <p:sldId id="322" r:id="rId37"/>
    <p:sldId id="472" r:id="rId38"/>
    <p:sldId id="324" r:id="rId39"/>
    <p:sldId id="326" r:id="rId40"/>
    <p:sldId id="328" r:id="rId41"/>
    <p:sldId id="329" r:id="rId42"/>
    <p:sldId id="330" r:id="rId43"/>
    <p:sldId id="331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2" r:id="rId54"/>
    <p:sldId id="343" r:id="rId55"/>
    <p:sldId id="344" r:id="rId56"/>
    <p:sldId id="345" r:id="rId57"/>
    <p:sldId id="346" r:id="rId58"/>
    <p:sldId id="347" r:id="rId59"/>
    <p:sldId id="348" r:id="rId60"/>
    <p:sldId id="349" r:id="rId61"/>
    <p:sldId id="350" r:id="rId62"/>
    <p:sldId id="351" r:id="rId63"/>
    <p:sldId id="352" r:id="rId64"/>
    <p:sldId id="353" r:id="rId65"/>
    <p:sldId id="354" r:id="rId66"/>
    <p:sldId id="355" r:id="rId67"/>
    <p:sldId id="356" r:id="rId68"/>
    <p:sldId id="357" r:id="rId69"/>
    <p:sldId id="358" r:id="rId70"/>
    <p:sldId id="359" r:id="rId71"/>
    <p:sldId id="360" r:id="rId72"/>
    <p:sldId id="361" r:id="rId73"/>
    <p:sldId id="362" r:id="rId74"/>
    <p:sldId id="363" r:id="rId75"/>
    <p:sldId id="364" r:id="rId76"/>
    <p:sldId id="365" r:id="rId77"/>
    <p:sldId id="366" r:id="rId78"/>
    <p:sldId id="367" r:id="rId79"/>
    <p:sldId id="368" r:id="rId80"/>
    <p:sldId id="369" r:id="rId81"/>
    <p:sldId id="370" r:id="rId82"/>
    <p:sldId id="371" r:id="rId83"/>
    <p:sldId id="372" r:id="rId84"/>
    <p:sldId id="373" r:id="rId85"/>
    <p:sldId id="374" r:id="rId86"/>
    <p:sldId id="375" r:id="rId87"/>
    <p:sldId id="376" r:id="rId88"/>
    <p:sldId id="377" r:id="rId89"/>
    <p:sldId id="378" r:id="rId90"/>
    <p:sldId id="381" r:id="rId91"/>
    <p:sldId id="382" r:id="rId92"/>
    <p:sldId id="383" r:id="rId93"/>
    <p:sldId id="384" r:id="rId94"/>
    <p:sldId id="385" r:id="rId95"/>
    <p:sldId id="386" r:id="rId96"/>
    <p:sldId id="387" r:id="rId97"/>
    <p:sldId id="388" r:id="rId98"/>
    <p:sldId id="389" r:id="rId99"/>
    <p:sldId id="390" r:id="rId100"/>
    <p:sldId id="391" r:id="rId101"/>
    <p:sldId id="392" r:id="rId102"/>
    <p:sldId id="393" r:id="rId103"/>
    <p:sldId id="394" r:id="rId104"/>
    <p:sldId id="395" r:id="rId105"/>
    <p:sldId id="396" r:id="rId106"/>
    <p:sldId id="397" r:id="rId107"/>
    <p:sldId id="398" r:id="rId108"/>
    <p:sldId id="399" r:id="rId109"/>
    <p:sldId id="400" r:id="rId110"/>
    <p:sldId id="401" r:id="rId111"/>
    <p:sldId id="402" r:id="rId112"/>
    <p:sldId id="403" r:id="rId113"/>
    <p:sldId id="404" r:id="rId114"/>
    <p:sldId id="405" r:id="rId115"/>
    <p:sldId id="406" r:id="rId116"/>
    <p:sldId id="407" r:id="rId117"/>
    <p:sldId id="408" r:id="rId118"/>
    <p:sldId id="409" r:id="rId119"/>
    <p:sldId id="410" r:id="rId120"/>
    <p:sldId id="411" r:id="rId121"/>
    <p:sldId id="412" r:id="rId122"/>
    <p:sldId id="413" r:id="rId123"/>
    <p:sldId id="414" r:id="rId124"/>
    <p:sldId id="415" r:id="rId125"/>
    <p:sldId id="416" r:id="rId126"/>
    <p:sldId id="417" r:id="rId127"/>
    <p:sldId id="418" r:id="rId128"/>
    <p:sldId id="419" r:id="rId129"/>
    <p:sldId id="420" r:id="rId130"/>
    <p:sldId id="421" r:id="rId131"/>
    <p:sldId id="422" r:id="rId132"/>
    <p:sldId id="423" r:id="rId133"/>
    <p:sldId id="424" r:id="rId134"/>
    <p:sldId id="425" r:id="rId135"/>
    <p:sldId id="426" r:id="rId136"/>
    <p:sldId id="427" r:id="rId137"/>
    <p:sldId id="428" r:id="rId138"/>
    <p:sldId id="429" r:id="rId139"/>
    <p:sldId id="430" r:id="rId140"/>
    <p:sldId id="431" r:id="rId141"/>
    <p:sldId id="432" r:id="rId142"/>
    <p:sldId id="433" r:id="rId143"/>
    <p:sldId id="434" r:id="rId144"/>
    <p:sldId id="435" r:id="rId145"/>
    <p:sldId id="436" r:id="rId146"/>
    <p:sldId id="437" r:id="rId147"/>
    <p:sldId id="438" r:id="rId148"/>
    <p:sldId id="439" r:id="rId149"/>
    <p:sldId id="440" r:id="rId150"/>
    <p:sldId id="441" r:id="rId151"/>
    <p:sldId id="442" r:id="rId152"/>
    <p:sldId id="443" r:id="rId153"/>
    <p:sldId id="444" r:id="rId154"/>
    <p:sldId id="445" r:id="rId155"/>
    <p:sldId id="446" r:id="rId156"/>
    <p:sldId id="447" r:id="rId157"/>
    <p:sldId id="448" r:id="rId158"/>
    <p:sldId id="449" r:id="rId159"/>
    <p:sldId id="450" r:id="rId160"/>
    <p:sldId id="451" r:id="rId161"/>
    <p:sldId id="452" r:id="rId162"/>
    <p:sldId id="453" r:id="rId163"/>
    <p:sldId id="454" r:id="rId164"/>
    <p:sldId id="455" r:id="rId165"/>
    <p:sldId id="456" r:id="rId166"/>
    <p:sldId id="457" r:id="rId167"/>
    <p:sldId id="458" r:id="rId168"/>
    <p:sldId id="459" r:id="rId169"/>
    <p:sldId id="460" r:id="rId170"/>
    <p:sldId id="461" r:id="rId171"/>
    <p:sldId id="462" r:id="rId172"/>
    <p:sldId id="463" r:id="rId173"/>
    <p:sldId id="464" r:id="rId174"/>
    <p:sldId id="465" r:id="rId175"/>
    <p:sldId id="466" r:id="rId176"/>
    <p:sldId id="467" r:id="rId177"/>
    <p:sldId id="468" r:id="rId178"/>
    <p:sldId id="469" r:id="rId179"/>
    <p:sldId id="470" r:id="rId180"/>
    <p:sldId id="471" r:id="rId181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2CF9"/>
    <a:srgbClr val="022FBE"/>
    <a:srgbClr val="0069C0"/>
    <a:srgbClr val="0B0F5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Μεσαίο στυλ 2 - Έμφασ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Μεσαίο στυλ 2 - Έμφαση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Μεσαίο στυλ 4 - Έμφαση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Στυλ με θέμα 1 - Έμφαση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1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notesMaster" Target="notesMasters/notesMaster1.xml"/><Relationship Id="rId18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2EDE65-9C2E-4B5D-8F0F-3457F5606335}" type="datetimeFigureOut">
              <a:rPr lang="el-GR"/>
              <a:pPr>
                <a:defRPr/>
              </a:pPr>
              <a:t>12/12/2016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621C040-208E-4335-8A3F-F515B975B14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7F24345-9210-4F90-83C8-C2A153BD7FAD}" type="datetimeFigureOut">
              <a:rPr lang="el-GR"/>
              <a:pPr>
                <a:defRPr/>
              </a:pPr>
              <a:t>12/12/2016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DCB64D1-3C5D-49A7-B89C-054FF43163C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3ECAFA-B62D-4897-865F-95E5E4D5F3E7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35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8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3B453C-138C-4FAF-A41F-D8AFA2B6687A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44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31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FEDA84-E35E-4A6C-80FF-431533FF6B90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45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z="24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6C0F65-9ED1-4E3C-A4C8-95DD323685BA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46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z="24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9129F9-6A45-408B-A6AB-FE8DF423F686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50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4D3C93-BEC6-400A-9882-9415F429CCF8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59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7975"/>
          </a:xfrm>
          <a:noFill/>
        </p:spPr>
        <p:txBody>
          <a:bodyPr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zh-TW" altLang="en-US" sz="2400" smtClean="0">
              <a:latin typeface="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C007EB-363D-4F47-8D62-045F7EE11AEF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60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7975"/>
          </a:xfrm>
          <a:noFill/>
        </p:spPr>
        <p:txBody>
          <a:bodyPr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zh-TW" altLang="en-US" sz="2400" smtClean="0">
              <a:latin typeface="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D4EF13-6446-4A2D-8241-C2356F61AD1F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61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7975"/>
          </a:xfrm>
          <a:noFill/>
        </p:spPr>
        <p:txBody>
          <a:bodyPr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zh-TW" altLang="en-US" sz="2400" smtClean="0">
              <a:latin typeface="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BDDE5C-EF19-460E-98EC-322672951967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63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7975"/>
          </a:xfrm>
          <a:noFill/>
        </p:spPr>
        <p:txBody>
          <a:bodyPr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zh-TW" altLang="en-US" sz="2400" smtClean="0">
              <a:latin typeface="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5FDE5C-D3BA-41EC-9C99-C1CC4B85A68E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73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2139" tIns="46070" rIns="92139" bIns="4607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61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E88087-829A-45D7-BDF1-D2EFF0C40BB8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74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29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EF9036-E714-49A3-AA9F-8C9B8E5DBA06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36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66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B0CBF5-F8DE-4FF2-A4C5-2696C1850487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75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71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A8D106-6DC9-4905-8127-9DC631E08088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76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F8DC35-A49E-4094-8A0B-01465A16B681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77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81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6CF807-9B33-405E-B133-7543FF3F9658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78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85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23D8D2-9E7C-45BA-8247-AE8456D4D335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79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0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9F4675-6145-44D5-A638-A64A6617F89B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80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7C6EF9-7810-41F0-81FC-D56ED3DB79F6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81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00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32ADAC-297F-4DD2-AD7A-205C9483065A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82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05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758DE7-3AD8-4F68-9F60-820B98247D35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83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09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8D45E8-BC34-46D7-89E0-B5B5D930DB0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84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4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D647DB-51CE-4F1C-B50A-55F03E404445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37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14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6B8021-32F4-4EE2-9E7E-F23511E63E3F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85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19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567DC1-45F7-4382-8AFB-684B56EAD70E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86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24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A33BDE-864E-42EC-B314-E877358EB0F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87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9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663A23-4CF2-44B0-88EB-BF57D1402D2B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88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33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314F04-BDD8-49FC-98D6-B4F11131287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89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45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9098C1-4E2B-4268-91E7-2691BADDF4A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93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50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A27D93-A378-4FE3-85D9-1533B2306213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94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55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BBE1DD-4200-454E-947A-C2CA4FCADECF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95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0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86EC41-76D3-4835-8497-8309D02D2F08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96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65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28F2DA-A787-4124-81F2-823B2ECEA7AC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97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9FAB14-FA3B-4B82-9427-480EB5DD3EB0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38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69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FF68D9-D394-45A1-96CC-AF268BD8A8A7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98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905D72-2B44-46E3-AE6E-A3F0855EF6D4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99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7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0373" tIns="45186" rIns="90373" bIns="4518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748" name="3 - Θέση αριθμού διαφάνειας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73" tIns="45186" rIns="90373" bIns="45186" anchor="b"/>
          <a:lstStyle/>
          <a:p>
            <a:pPr algn="r" defTabSz="903288"/>
            <a:fld id="{17331AA1-CACA-423F-8D89-262C1F75D963}" type="slidenum">
              <a:rPr lang="el-GR" sz="1200"/>
              <a:pPr algn="r" defTabSz="903288"/>
              <a:t>99</a:t>
            </a:fld>
            <a:endParaRPr lang="el-GR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79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A0A441-4FC2-4751-B0C9-5604AA575F9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100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4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802B3B-01E3-4B2D-B1CD-6F442EA65EBA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101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89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89D15A-EC8A-462C-85D6-1D6352F61CE1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102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93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38D6C-EFC2-4F39-8AD7-0B5340CEBE2A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103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98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59276E-4EA3-4E95-9447-B7D59C92A13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104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03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60BFEF-AA17-44A7-8D1C-21469732F8A8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105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08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BDACD6-0693-460A-A9DF-E1E5BA1CDA80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106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13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58E516-D081-49E7-A20A-0FF1154FA9D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107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4069CC-8521-4296-A278-72EDB4B6F4E3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39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17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2C4B4C-A839-4E49-89D1-BAC81BDE6033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108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22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F16751-AB7B-4D53-90BB-00012D22DF5F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109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227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3064C19-11DD-4C8E-8632-EE6932E7BDA5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110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2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1DF27CD-E065-43A0-8F3B-76F2EBE83030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111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637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EF42DB-107B-440E-ABD0-F1E0D5253AC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112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7ABE84-5EB2-4E62-A6BF-1FAFFF4E1F57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113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8418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84" tIns="47642" rIns="95284" bIns="47642" anchor="b"/>
          <a:lstStyle/>
          <a:p>
            <a:pPr algn="r" defTabSz="950913"/>
            <a:fld id="{48DEEF71-2517-4D7F-B5D1-F72B253F0FAC}" type="slidenum">
              <a:rPr lang="el-GR" sz="1200"/>
              <a:pPr algn="r" defTabSz="950913"/>
              <a:t>113</a:t>
            </a:fld>
            <a:endParaRPr lang="el-GR" sz="120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lIns="95284" tIns="47642" rIns="95284" bIns="4764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552651-72DB-4350-845B-3CEAEAD41065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114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466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84" tIns="47642" rIns="95284" bIns="47642" anchor="b"/>
          <a:lstStyle/>
          <a:p>
            <a:pPr algn="r" defTabSz="950913"/>
            <a:fld id="{A4EE5210-E3C4-442B-B075-5EE59B786F0B}" type="slidenum">
              <a:rPr lang="el-GR" sz="1200"/>
              <a:pPr algn="r" defTabSz="950913"/>
              <a:t>114</a:t>
            </a:fld>
            <a:endParaRPr lang="el-GR" sz="120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lIns="95284" tIns="47642" rIns="95284" bIns="4764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224BF8-4C26-4699-ACBE-2E6762638910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115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2514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84" tIns="47642" rIns="95284" bIns="47642" anchor="b"/>
          <a:lstStyle/>
          <a:p>
            <a:pPr algn="r" defTabSz="950913"/>
            <a:fld id="{DF6418DA-7886-4489-A910-5A6A32FA0C53}" type="slidenum">
              <a:rPr lang="el-GR" sz="1200"/>
              <a:pPr algn="r" defTabSz="950913"/>
              <a:t>115</a:t>
            </a:fld>
            <a:endParaRPr lang="el-GR" sz="120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lIns="95284" tIns="47642" rIns="95284" bIns="4764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D1E130-65EC-4821-8B5C-75EEB70BD9EC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116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62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84" tIns="47642" rIns="95284" bIns="47642" anchor="b"/>
          <a:lstStyle/>
          <a:p>
            <a:pPr algn="r" defTabSz="950913"/>
            <a:fld id="{3B80C3DC-6EA8-481D-BE25-4978F9A5DD41}" type="slidenum">
              <a:rPr lang="el-GR" sz="1200"/>
              <a:pPr algn="r" defTabSz="950913"/>
              <a:t>116</a:t>
            </a:fld>
            <a:endParaRPr lang="el-GR" sz="120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lIns="95284" tIns="47642" rIns="95284" bIns="4764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661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2BEEE6-29A4-46E8-B20E-BC2C5F53EAC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117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C5A1A4-F728-4599-8A06-370A3178FEE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40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CBA554-4922-4721-A2CE-F2E450703742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118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865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0373" tIns="45186" rIns="90373" bIns="4518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8660" name="3 - Θέση αριθμού διαφάνειας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73" tIns="45186" rIns="90373" bIns="45186" anchor="b"/>
          <a:lstStyle/>
          <a:p>
            <a:pPr algn="r" defTabSz="903288"/>
            <a:fld id="{8CBB2CDA-ECE2-45BC-86FF-7682B21FB203}" type="slidenum">
              <a:rPr lang="el-GR" sz="1200"/>
              <a:pPr algn="r" defTabSz="903288"/>
              <a:t>118</a:t>
            </a:fld>
            <a:endParaRPr lang="el-GR" sz="120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AF3FAE2-3AC0-480B-8411-78B5F77284C5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119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070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0373" tIns="45186" rIns="90373" bIns="4518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0708" name="3 - Θέση αριθμού διαφάνειας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73" tIns="45186" rIns="90373" bIns="45186" anchor="b"/>
          <a:lstStyle/>
          <a:p>
            <a:pPr algn="r" defTabSz="903288"/>
            <a:fld id="{204942D4-AE4E-4985-B42D-C0EE1E7E4D92}" type="slidenum">
              <a:rPr lang="el-GR" sz="1200"/>
              <a:pPr algn="r" defTabSz="903288"/>
              <a:t>119</a:t>
            </a:fld>
            <a:endParaRPr lang="el-GR" sz="120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BA54BE-622C-4066-93FF-1D9EE3119303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120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275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0373" tIns="45186" rIns="90373" bIns="4518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2756" name="3 - Θέση αριθμού διαφάνειας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73" tIns="45186" rIns="90373" bIns="45186" anchor="b"/>
          <a:lstStyle/>
          <a:p>
            <a:pPr algn="r" defTabSz="903288"/>
            <a:fld id="{4E14D82F-C278-4489-A359-7DFBCD15CC25}" type="slidenum">
              <a:rPr lang="el-GR" sz="1200"/>
              <a:pPr algn="r" defTabSz="903288"/>
              <a:t>120</a:t>
            </a:fld>
            <a:endParaRPr lang="el-GR" sz="120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2AC914-F696-4BFA-9DD0-FC356F67C1C2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121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0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0373" tIns="45186" rIns="90373" bIns="4518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04" name="3 - Θέση αριθμού διαφάνειας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73" tIns="45186" rIns="90373" bIns="45186" anchor="b"/>
          <a:lstStyle/>
          <a:p>
            <a:pPr algn="r" defTabSz="903288"/>
            <a:fld id="{0860ECF5-CAC7-47C2-8F5E-D6C4FD8DA888}" type="slidenum">
              <a:rPr lang="el-GR" sz="1200"/>
              <a:pPr algn="r" defTabSz="903288"/>
              <a:t>121</a:t>
            </a:fld>
            <a:endParaRPr lang="el-GR" sz="120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85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5258E4-6F3B-4AC3-BEFA-DB5957F76171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122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889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64D02C-67A3-4CB8-BC52-2BF668067F23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123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94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625230-5A0B-46F6-B7D7-A4E29CD6E471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124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299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68254E-1570-4550-9C56-5D85D1DE5E95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125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4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505F45-F34B-4EAB-A41C-6239E361FFC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126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FC4B1D-4CAF-425E-8A84-C957627305B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128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3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506C7B-3D64-4F0C-BAFB-0F330EC58C90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41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425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6F5FBE-205C-4009-B1D6-CF07486B6E7E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133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39894C-297F-4EED-926C-69E571A62351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137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6FB07D-F483-4E68-9288-3E5A107DE6E0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138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50BF94-E9D0-4172-A334-D7AF49C51F4F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139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BC1707-6487-4716-B3E5-4E6DFF7E156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140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8615F5-2ED8-4116-81B6-FE3D69A9ABBA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141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19200A-9444-4163-BC27-6E9F064F9D5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142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1B4595-4122-41F4-AEDD-D34E0CDA525F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143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1B3D41-F1DD-4A67-A842-588AEAAD4AD1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144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056C9A-E69A-423A-BC85-BE0BAA03BA92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145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8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CC4B66-C3A3-4FD3-BAFE-1CE0CCDED7AC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42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00A2D62-029E-4E33-B0BF-FA8DA45F0352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146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F30344-0951-475F-B13E-0F8F6BF321B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147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A1D9E8E-4D26-4852-918A-A3465B0EA88C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148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8B9E17-BAA5-4FFA-8703-5154061B3363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149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6C74B2-5AE7-4DB0-9154-937F9358355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150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10BD55-0C24-4D5C-8EA7-93FE3F3F045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151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57F27D-F6D6-4D22-989F-914F144884E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152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133089-8AC2-4126-A7B2-159D197F64E8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153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2253DD-2136-4324-9F26-FD39A55AD913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154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BB9BC6-CB28-4307-83DF-DF389C097847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155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1AA0A5-A05C-4B33-B288-DF2B2ABB07B2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43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9ACB7A-20CE-4A93-8A06-F3C84601B64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156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91D150-4524-4002-AC4B-32242ED5B944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157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28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90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10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0E600-F8A8-45B8-929D-7DCA2AB0A38A}" type="datetimeFigureOut">
              <a:rPr lang="el-GR"/>
              <a:pPr>
                <a:defRPr/>
              </a:pPr>
              <a:t>12/12/2016</a:t>
            </a:fld>
            <a:endParaRPr lang="el-GR"/>
          </a:p>
        </p:txBody>
      </p:sp>
      <p:sp>
        <p:nvSpPr>
          <p:cNvPr id="5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8BC25-25B5-4DB9-8FE0-71AEA83C6D4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43CED-A976-4EA4-A2D4-20ED3805F14A}" type="datetimeFigureOut">
              <a:rPr lang="el-GR"/>
              <a:pPr>
                <a:defRPr/>
              </a:pPr>
              <a:t>12/12/2016</a:t>
            </a:fld>
            <a:endParaRPr lang="el-GR"/>
          </a:p>
        </p:txBody>
      </p:sp>
      <p:sp>
        <p:nvSpPr>
          <p:cNvPr id="5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49A94-6DDD-4EB6-9FEB-5808119D631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46739-B251-4316-AB88-AA944389F2CD}" type="datetimeFigureOut">
              <a:rPr lang="el-GR"/>
              <a:pPr>
                <a:defRPr/>
              </a:pPr>
              <a:t>12/12/2016</a:t>
            </a:fld>
            <a:endParaRPr lang="el-GR"/>
          </a:p>
        </p:txBody>
      </p:sp>
      <p:sp>
        <p:nvSpPr>
          <p:cNvPr id="5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1B4C2-6F5E-4FE5-A300-01DFEBDFDF0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4474E-419F-4191-A2DB-A1B471E6C8B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20728-06FB-48EB-941A-FF116CA95B2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9BAA6-2E06-42D5-AB13-EB6CA28B7185}" type="datetimeFigureOut">
              <a:rPr lang="el-GR"/>
              <a:pPr>
                <a:defRPr/>
              </a:pPr>
              <a:t>12/12/2016</a:t>
            </a:fld>
            <a:endParaRPr lang="el-GR"/>
          </a:p>
        </p:txBody>
      </p:sp>
      <p:sp>
        <p:nvSpPr>
          <p:cNvPr id="5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7F95C-E820-4346-ADFC-773ED7A3443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83BB5-F437-446C-8882-48900EBACE1F}" type="datetimeFigureOut">
              <a:rPr lang="el-GR"/>
              <a:pPr>
                <a:defRPr/>
              </a:pPr>
              <a:t>12/12/2016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C35DF-F848-4DD6-86B6-3301956F5E2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33CB9-CAA1-4FE0-AFDD-C9779C04B770}" type="datetimeFigureOut">
              <a:rPr lang="el-GR"/>
              <a:pPr>
                <a:defRPr/>
              </a:pPr>
              <a:t>12/12/2016</a:t>
            </a:fld>
            <a:endParaRPr lang="el-GR"/>
          </a:p>
        </p:txBody>
      </p:sp>
      <p:sp>
        <p:nvSpPr>
          <p:cNvPr id="6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7C607-2BF5-4EF4-B84C-82078F65EB0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4B701-2F54-4126-B239-E67A5D5469EB}" type="datetimeFigureOut">
              <a:rPr lang="el-GR"/>
              <a:pPr>
                <a:defRPr/>
              </a:pPr>
              <a:t>12/12/2016</a:t>
            </a:fld>
            <a:endParaRPr lang="el-GR"/>
          </a:p>
        </p:txBody>
      </p:sp>
      <p:sp>
        <p:nvSpPr>
          <p:cNvPr id="8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0BF0-FA2E-4C4C-80E8-813DF44E5CB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F2FC3-F407-49E8-8308-0948DE629107}" type="datetimeFigureOut">
              <a:rPr lang="el-GR"/>
              <a:pPr>
                <a:defRPr/>
              </a:pPr>
              <a:t>12/12/2016</a:t>
            </a:fld>
            <a:endParaRPr lang="el-GR"/>
          </a:p>
        </p:txBody>
      </p:sp>
      <p:sp>
        <p:nvSpPr>
          <p:cNvPr id="4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9DFE2-7759-4B47-906C-609F7B8F345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3476-0007-4490-9683-E3CB776DD656}" type="datetimeFigureOut">
              <a:rPr lang="el-GR"/>
              <a:pPr>
                <a:defRPr/>
              </a:pPr>
              <a:t>12/12/2016</a:t>
            </a:fld>
            <a:endParaRPr lang="el-GR"/>
          </a:p>
        </p:txBody>
      </p:sp>
      <p:sp>
        <p:nvSpPr>
          <p:cNvPr id="3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22433-09F5-4A32-9659-5E72BFC7558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D8FB5-7483-4180-9011-4F18B9498E7E}" type="datetimeFigureOut">
              <a:rPr lang="el-GR"/>
              <a:pPr>
                <a:defRPr/>
              </a:pPr>
              <a:t>12/12/2016</a:t>
            </a:fld>
            <a:endParaRPr lang="el-GR"/>
          </a:p>
        </p:txBody>
      </p:sp>
      <p:sp>
        <p:nvSpPr>
          <p:cNvPr id="6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E570B-1A88-4ED2-A0F4-248DCC2667C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Ψαλίδισμα και στρογγύλεμα μίας γωνίας του ορθογωνίου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5 - Ορθογώνιο τρίγωνο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6 - Ελεύθερη σχεδίαση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l-GR" noProof="0" smtClean="0"/>
              <a:t>Κάντε κλικ στο εικονίδιο για να προσθέσετε μια εικόνα</a:t>
            </a:r>
            <a:endParaRPr lang="en-US" noProof="0" dirty="0"/>
          </a:p>
        </p:txBody>
      </p:sp>
      <p:sp>
        <p:nvSpPr>
          <p:cNvPr id="9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0ACC7-0165-4ECA-B090-22F3AD760F5A}" type="datetimeFigureOut">
              <a:rPr lang="el-GR"/>
              <a:pPr>
                <a:defRPr/>
              </a:pPr>
              <a:t>12/12/2016</a:t>
            </a:fld>
            <a:endParaRPr lang="el-GR"/>
          </a:p>
        </p:txBody>
      </p:sp>
      <p:sp>
        <p:nvSpPr>
          <p:cNvPr id="10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1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EDC93-5E6F-4A55-AA20-B5FDC9AB380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74436" name="8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  <a:endParaRPr lang="en-US" smtClean="0"/>
          </a:p>
        </p:txBody>
      </p:sp>
      <p:sp>
        <p:nvSpPr>
          <p:cNvPr id="274437" name="29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smtClean="0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434999-61BD-4CDA-ADC9-1E0E55FF43E5}" type="datetimeFigureOut">
              <a:rPr lang="el-GR"/>
              <a:pPr>
                <a:defRPr/>
              </a:pPr>
              <a:t>12/12/2016</a:t>
            </a:fld>
            <a:endParaRPr lang="el-GR"/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892ECA-E5F6-47CE-B3F1-013FFC211B2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grpSp>
        <p:nvGrpSpPr>
          <p:cNvPr id="274441" name="1 - Ομάδα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11 - Ελεύθερη σχεδίαση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12 - Ελεύθερη σχεδίαση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8" r:id="rId2"/>
    <p:sldLayoutId id="2147483687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8" r:id="rId9"/>
    <p:sldLayoutId id="2147483684" r:id="rId10"/>
    <p:sldLayoutId id="2147483685" r:id="rId11"/>
    <p:sldLayoutId id="2147483689" r:id="rId12"/>
    <p:sldLayoutId id="214748369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A5AB81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A5AB81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D8B25C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wmf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jpe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jpe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rgbClr val="F42CF9"/>
                </a:solidFill>
              </a:rPr>
              <a:t>Αιμοποιητικό</a:t>
            </a:r>
            <a:br>
              <a:rPr lang="el-GR" dirty="0" smtClean="0">
                <a:solidFill>
                  <a:srgbClr val="F42CF9"/>
                </a:solidFill>
              </a:rPr>
            </a:br>
            <a:r>
              <a:rPr lang="el-GR" dirty="0" smtClean="0">
                <a:solidFill>
                  <a:srgbClr val="F42CF9"/>
                </a:solidFill>
              </a:rPr>
              <a:t>Σύστημα</a:t>
            </a:r>
            <a:endParaRPr lang="el-GR" dirty="0">
              <a:solidFill>
                <a:srgbClr val="F42CF9"/>
              </a:solidFill>
            </a:endParaRPr>
          </a:p>
        </p:txBody>
      </p:sp>
      <p:sp>
        <p:nvSpPr>
          <p:cNvPr id="17411" name="2 - Υπότιτλος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r>
              <a:rPr lang="el-GR" b="1" dirty="0" smtClean="0">
                <a:solidFill>
                  <a:schemeClr val="bg1"/>
                </a:solidFill>
              </a:rPr>
              <a:t>Π. </a:t>
            </a:r>
            <a:r>
              <a:rPr lang="el-GR" b="1" dirty="0" err="1" smtClean="0">
                <a:solidFill>
                  <a:schemeClr val="bg1"/>
                </a:solidFill>
              </a:rPr>
              <a:t>Κορκολοπούλου</a:t>
            </a:r>
            <a:endParaRPr lang="el-GR" b="1" dirty="0" smtClean="0">
              <a:solidFill>
                <a:schemeClr val="bg1"/>
              </a:solidFill>
            </a:endParaRPr>
          </a:p>
          <a:p>
            <a:pPr marR="0" eaLnBrk="1" hangingPunct="1"/>
            <a:r>
              <a:rPr lang="el-GR" dirty="0" smtClean="0">
                <a:solidFill>
                  <a:schemeClr val="bg1"/>
                </a:solidFill>
              </a:rPr>
              <a:t>Καθηγήτρια Παθ. </a:t>
            </a:r>
            <a:r>
              <a:rPr lang="el-GR" dirty="0" smtClean="0">
                <a:solidFill>
                  <a:schemeClr val="bg1"/>
                </a:solidFill>
              </a:rPr>
              <a:t>Ανατομικής</a:t>
            </a:r>
            <a:endParaRPr lang="el-GR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>
                <a:latin typeface="+mn-lt"/>
              </a:rPr>
              <a:t>Τοξοπλάσμωση- </a:t>
            </a:r>
            <a:r>
              <a:rPr lang="el-GR" sz="2200" dirty="0" err="1" smtClean="0">
                <a:latin typeface="+mn-lt"/>
              </a:rPr>
              <a:t>Μονοκυτταροειδή</a:t>
            </a:r>
            <a:r>
              <a:rPr lang="el-GR" sz="2200" dirty="0" smtClean="0">
                <a:latin typeface="+mn-lt"/>
              </a:rPr>
              <a:t> Β κύτταρα</a:t>
            </a:r>
            <a:endParaRPr lang="el-GR" sz="2200" dirty="0">
              <a:latin typeface="+mn-lt"/>
            </a:endParaRPr>
          </a:p>
        </p:txBody>
      </p:sp>
      <p:pic>
        <p:nvPicPr>
          <p:cNvPr id="26626" name="Picture 2" descr="http://www.enjoypath.com/H/hp-115/mMS10-4138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57338"/>
            <a:ext cx="547370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3 - TextBox"/>
          <p:cNvSpPr txBox="1">
            <a:spLocks noChangeArrowheads="1"/>
          </p:cNvSpPr>
          <p:nvPr/>
        </p:nvSpPr>
        <p:spPr bwMode="auto">
          <a:xfrm>
            <a:off x="0" y="6237288"/>
            <a:ext cx="4464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μονοκυτταροειδή λεμφοκύτταρα</a:t>
            </a:r>
          </a:p>
        </p:txBody>
      </p:sp>
      <p:sp>
        <p:nvSpPr>
          <p:cNvPr id="26628" name="4 - TextBox"/>
          <p:cNvSpPr txBox="1">
            <a:spLocks noChangeArrowheads="1"/>
          </p:cNvSpPr>
          <p:nvPr/>
        </p:nvSpPr>
        <p:spPr bwMode="auto">
          <a:xfrm>
            <a:off x="2411413" y="5732463"/>
            <a:ext cx="3025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επιθηλιοειδή</a:t>
            </a:r>
          </a:p>
        </p:txBody>
      </p:sp>
      <p:sp>
        <p:nvSpPr>
          <p:cNvPr id="26629" name="5 - TextBox"/>
          <p:cNvSpPr txBox="1">
            <a:spLocks noChangeArrowheads="1"/>
          </p:cNvSpPr>
          <p:nvPr/>
        </p:nvSpPr>
        <p:spPr bwMode="auto">
          <a:xfrm>
            <a:off x="3924300" y="6021388"/>
            <a:ext cx="2052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βλαστικό κέντρο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rot="5400000" flipH="1" flipV="1">
            <a:off x="2447925" y="4760913"/>
            <a:ext cx="208915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ύγραμμο βέλος σύνδεσης"/>
          <p:cNvCxnSpPr/>
          <p:nvPr/>
        </p:nvCxnSpPr>
        <p:spPr>
          <a:xfrm rot="5400000" flipH="1" flipV="1">
            <a:off x="3204369" y="4220369"/>
            <a:ext cx="360045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ύγραμμο βέλος σύνδεσης"/>
          <p:cNvCxnSpPr/>
          <p:nvPr/>
        </p:nvCxnSpPr>
        <p:spPr>
          <a:xfrm rot="5400000" flipH="1" flipV="1">
            <a:off x="1008856" y="5552282"/>
            <a:ext cx="1368425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3" name="3 - Θέση περιεχομένου" descr="σάρωση002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00788" y="2997200"/>
            <a:ext cx="2651125" cy="1727200"/>
          </a:xfrm>
        </p:spPr>
      </p:pic>
      <p:sp>
        <p:nvSpPr>
          <p:cNvPr id="26634" name="11 - TextBox"/>
          <p:cNvSpPr txBox="1">
            <a:spLocks noChangeArrowheads="1"/>
          </p:cNvSpPr>
          <p:nvPr/>
        </p:nvSpPr>
        <p:spPr bwMode="auto">
          <a:xfrm>
            <a:off x="6372225" y="4941888"/>
            <a:ext cx="2303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Toxoplasma cyst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4" descr="Untitled-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1425" y="1462088"/>
            <a:ext cx="6718300" cy="50387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60771" name="Text Box 5"/>
          <p:cNvSpPr txBox="1">
            <a:spLocks noChangeArrowheads="1"/>
          </p:cNvSpPr>
          <p:nvPr/>
        </p:nvSpPr>
        <p:spPr bwMode="auto">
          <a:xfrm>
            <a:off x="6732588" y="1557338"/>
            <a:ext cx="1058862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 20</a:t>
            </a:r>
            <a:endParaRPr lang="el-GR"/>
          </a:p>
        </p:txBody>
      </p:sp>
      <p:sp>
        <p:nvSpPr>
          <p:cNvPr id="160772" name="Text Box 6"/>
          <p:cNvSpPr txBox="1">
            <a:spLocks noChangeArrowheads="1"/>
          </p:cNvSpPr>
          <p:nvPr/>
        </p:nvSpPr>
        <p:spPr bwMode="auto">
          <a:xfrm>
            <a:off x="6659563" y="5661025"/>
            <a:ext cx="1058862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 68</a:t>
            </a:r>
            <a:endParaRPr lang="el-GR"/>
          </a:p>
        </p:txBody>
      </p:sp>
      <p:sp>
        <p:nvSpPr>
          <p:cNvPr id="160773" name="Text Box 7"/>
          <p:cNvSpPr txBox="1">
            <a:spLocks noChangeArrowheads="1"/>
          </p:cNvSpPr>
          <p:nvPr/>
        </p:nvSpPr>
        <p:spPr bwMode="auto">
          <a:xfrm>
            <a:off x="1547813" y="5732463"/>
            <a:ext cx="889000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 3</a:t>
            </a:r>
            <a:endParaRPr lang="el-GR"/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1423988" y="74613"/>
            <a:ext cx="63452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B </a:t>
            </a:r>
            <a:r>
              <a:rPr lang="el-G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λέμφωμα πλούσιο σε </a:t>
            </a:r>
            <a:endParaRPr lang="en-US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  <a:p>
            <a:pPr algn="ctr">
              <a:defRPr/>
            </a:pPr>
            <a:r>
              <a:rPr lang="el-G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Τ  λεμφοκύτταρα/ιστιοκύτταρα</a:t>
            </a:r>
          </a:p>
        </p:txBody>
      </p:sp>
      <p:sp>
        <p:nvSpPr>
          <p:cNvPr id="160775" name="6 - TextBox"/>
          <p:cNvSpPr txBox="1">
            <a:spLocks noChangeArrowheads="1"/>
          </p:cNvSpPr>
          <p:nvPr/>
        </p:nvSpPr>
        <p:spPr bwMode="auto">
          <a:xfrm>
            <a:off x="7885113" y="1484313"/>
            <a:ext cx="1258887" cy="15700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>
                <a:solidFill>
                  <a:srgbClr val="002060"/>
                </a:solidFill>
              </a:rPr>
              <a:t>Λίγα διάσπαρτα ευμεγέθη  νεοπλασματικά κύτταρα</a:t>
            </a:r>
          </a:p>
        </p:txBody>
      </p:sp>
      <p:sp>
        <p:nvSpPr>
          <p:cNvPr id="160776" name="7 - TextBox"/>
          <p:cNvSpPr txBox="1">
            <a:spLocks noChangeArrowheads="1"/>
          </p:cNvSpPr>
          <p:nvPr/>
        </p:nvSpPr>
        <p:spPr bwMode="auto">
          <a:xfrm>
            <a:off x="179388" y="4292600"/>
            <a:ext cx="1042987" cy="13239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>
                <a:solidFill>
                  <a:srgbClr val="002060"/>
                </a:solidFill>
              </a:rPr>
              <a:t>Άφθονα ώριμα Τ λεμφοκύτταρα </a:t>
            </a:r>
            <a:r>
              <a:rPr lang="en-US" sz="1600">
                <a:solidFill>
                  <a:srgbClr val="002060"/>
                </a:solidFill>
              </a:rPr>
              <a:t>CD8+</a:t>
            </a:r>
            <a:endParaRPr lang="el-GR" sz="16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5" name="Text Box 2"/>
          <p:cNvSpPr txBox="1">
            <a:spLocks noChangeArrowheads="1"/>
          </p:cNvSpPr>
          <p:nvPr/>
        </p:nvSpPr>
        <p:spPr bwMode="auto">
          <a:xfrm>
            <a:off x="250825" y="227013"/>
            <a:ext cx="86106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Πρωτοπαθές δερματικό </a:t>
            </a:r>
            <a:r>
              <a:rPr lang="el-GR" sz="3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μεγαλοκυτταρικό</a:t>
            </a: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</a:t>
            </a:r>
            <a:b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</a:b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Β λέμφωμα τύπου ποδός (</a:t>
            </a:r>
            <a:r>
              <a:rPr lang="en-US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leg type)</a:t>
            </a: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236538" y="1335088"/>
            <a:ext cx="502285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8925" indent="-288925" eaLnBrk="0" hangingPunct="0">
              <a:defRPr/>
            </a:pPr>
            <a:r>
              <a:rPr lang="el-GR" sz="2800" dirty="0" err="1">
                <a:solidFill>
                  <a:srgbClr val="66FFFF"/>
                </a:solidFill>
                <a:latin typeface="+mn-lt"/>
                <a:cs typeface="Arial" pitchFamily="34" charset="0"/>
              </a:rPr>
              <a:t>Oρισμός</a:t>
            </a:r>
            <a:r>
              <a:rPr lang="el-GR" sz="2800" dirty="0">
                <a:solidFill>
                  <a:srgbClr val="66FFFF"/>
                </a:solidFill>
                <a:latin typeface="+mn-lt"/>
                <a:cs typeface="Arial" pitchFamily="34" charset="0"/>
              </a:rPr>
              <a:t> </a:t>
            </a:r>
            <a:r>
              <a:rPr lang="el-GR" sz="2800" dirty="0">
                <a:latin typeface="+mn-lt"/>
                <a:cs typeface="Arial" pitchFamily="34" charset="0"/>
              </a:rPr>
              <a:t> </a:t>
            </a: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 err="1">
                <a:latin typeface="+mn-lt"/>
                <a:cs typeface="Arial" pitchFamily="34" charset="0"/>
              </a:rPr>
              <a:t>Λέμφωμα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  <a:cs typeface="Arial" pitchFamily="34" charset="0"/>
              </a:rPr>
              <a:t>ενδιάμεσης</a:t>
            </a:r>
            <a:r>
              <a:rPr lang="en-US" dirty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  <a:cs typeface="Arial" pitchFamily="34" charset="0"/>
              </a:rPr>
              <a:t>βιολογικής</a:t>
            </a:r>
            <a:r>
              <a:rPr lang="en-US" dirty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  <a:cs typeface="Arial" pitchFamily="34" charset="0"/>
              </a:rPr>
              <a:t>συμπεριφοράς</a:t>
            </a:r>
            <a:r>
              <a:rPr lang="en-US" dirty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αναπτυσσόμενο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διάχυτα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και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αποτελούμενο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l-GR" dirty="0">
                <a:solidFill>
                  <a:srgbClr val="FFFF00"/>
                </a:solidFill>
                <a:latin typeface="+mn-lt"/>
                <a:cs typeface="Arial" pitchFamily="34" charset="0"/>
              </a:rPr>
              <a:t>(&gt;50%)</a:t>
            </a:r>
            <a:r>
              <a:rPr lang="el-GR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από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κεντροβλάστες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και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ανοσοβλάστες</a:t>
            </a:r>
            <a:r>
              <a:rPr lang="en-US" dirty="0">
                <a:solidFill>
                  <a:srgbClr val="FFFF00"/>
                </a:solidFill>
                <a:latin typeface="+mn-lt"/>
                <a:cs typeface="Arial" pitchFamily="34" charset="0"/>
              </a:rPr>
              <a:t>.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Χαρακτηριστική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προτίμηση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στα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κάτω</a:t>
            </a:r>
            <a:r>
              <a:rPr lang="en-US" dirty="0">
                <a:solidFill>
                  <a:srgbClr val="FFFF00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άκρα</a:t>
            </a:r>
            <a:endParaRPr lang="en-US" dirty="0">
              <a:solidFill>
                <a:srgbClr val="FFFF00"/>
              </a:solidFill>
              <a:latin typeface="+mn-lt"/>
              <a:cs typeface="Arial" pitchFamily="34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l-GR" dirty="0">
                <a:latin typeface="+mn-lt"/>
                <a:cs typeface="Arial" pitchFamily="34" charset="0"/>
              </a:rPr>
              <a:t>Νέα οντότητα Π.Ο.Υ. 20</a:t>
            </a:r>
            <a:r>
              <a:rPr lang="el-GR" dirty="0">
                <a:latin typeface="Arial" pitchFamily="34" charset="0"/>
                <a:cs typeface="Arial" pitchFamily="34" charset="0"/>
              </a:rPr>
              <a:t>08</a:t>
            </a:r>
          </a:p>
        </p:txBody>
      </p:sp>
      <p:pic>
        <p:nvPicPr>
          <p:cNvPr id="162820" name="Picture 4" descr="large B cell1"/>
          <p:cNvPicPr>
            <a:picLocks noChangeAspect="1" noChangeArrowheads="1"/>
          </p:cNvPicPr>
          <p:nvPr/>
        </p:nvPicPr>
        <p:blipFill>
          <a:blip r:embed="rId3" cstate="print"/>
          <a:srcRect t="4782" r="13976" b="5963"/>
          <a:stretch>
            <a:fillRect/>
          </a:stretch>
        </p:blipFill>
        <p:spPr bwMode="auto">
          <a:xfrm>
            <a:off x="5445125" y="1944688"/>
            <a:ext cx="3517900" cy="4562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10597" name="Text Box 3"/>
          <p:cNvSpPr txBox="1">
            <a:spLocks noChangeArrowheads="1"/>
          </p:cNvSpPr>
          <p:nvPr/>
        </p:nvSpPr>
        <p:spPr bwMode="auto">
          <a:xfrm>
            <a:off x="236538" y="4489450"/>
            <a:ext cx="503078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8925" indent="-288925" eaLnBrk="0" hangingPunct="0">
              <a:defRPr/>
            </a:pPr>
            <a:r>
              <a:rPr lang="el-GR" dirty="0">
                <a:solidFill>
                  <a:srgbClr val="66FFFF"/>
                </a:solidFill>
                <a:latin typeface="+mn-lt"/>
                <a:cs typeface="Arial" pitchFamily="34" charset="0"/>
              </a:rPr>
              <a:t>Κλινική εικόνα  </a:t>
            </a: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 err="1">
                <a:latin typeface="+mn-lt"/>
                <a:cs typeface="Arial" pitchFamily="34" charset="0"/>
              </a:rPr>
              <a:t>Ερυθροϊώδεις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αλλοιώσεις</a:t>
            </a:r>
            <a:endParaRPr lang="en-US" dirty="0">
              <a:latin typeface="+mn-lt"/>
              <a:cs typeface="Arial" pitchFamily="34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 err="1">
                <a:latin typeface="+mn-lt"/>
                <a:cs typeface="Arial" pitchFamily="34" charset="0"/>
              </a:rPr>
              <a:t>Ταχέως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αναπτυσσόμενες</a:t>
            </a:r>
            <a:endParaRPr lang="en-US" dirty="0">
              <a:latin typeface="+mn-lt"/>
              <a:cs typeface="Arial" pitchFamily="34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 err="1">
                <a:latin typeface="+mn-lt"/>
                <a:cs typeface="Arial" pitchFamily="34" charset="0"/>
              </a:rPr>
              <a:t>Συνήθως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ηλικιωμένες</a:t>
            </a:r>
            <a:r>
              <a:rPr lang="en-US" dirty="0">
                <a:solidFill>
                  <a:srgbClr val="FFFF00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γυναίκες</a:t>
            </a:r>
            <a:endParaRPr lang="el-GR" dirty="0">
              <a:solidFill>
                <a:srgbClr val="FFFF00"/>
              </a:solidFill>
              <a:latin typeface="+mn-lt"/>
              <a:cs typeface="Arial" pitchFamily="34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dirty="0">
                <a:latin typeface="+mn-lt"/>
                <a:cs typeface="Arial" pitchFamily="34" charset="0"/>
              </a:rPr>
              <a:t>Κλασική εντόπιση στα κάτω άκρα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3" name="Text Box 2"/>
          <p:cNvSpPr txBox="1">
            <a:spLocks noChangeArrowheads="1"/>
          </p:cNvSpPr>
          <p:nvPr/>
        </p:nvSpPr>
        <p:spPr bwMode="auto">
          <a:xfrm>
            <a:off x="250825" y="227013"/>
            <a:ext cx="86106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Πρωτοπαθές δερματικό </a:t>
            </a:r>
            <a:r>
              <a:rPr lang="el-GR" sz="3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μεγαλοκυτταρικό</a:t>
            </a: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</a:t>
            </a:r>
            <a:b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</a:b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Β λέμφωμα τύπου ποδός (</a:t>
            </a:r>
            <a:r>
              <a:rPr lang="en-US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leg type)</a:t>
            </a: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79388" y="1563688"/>
            <a:ext cx="3384550" cy="52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8925" indent="-288925" eaLnBrk="0" hangingPunct="0">
              <a:defRPr/>
            </a:pPr>
            <a:r>
              <a:rPr lang="el-GR" sz="2600" b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Ανοσοφαινότυπος</a:t>
            </a:r>
            <a:r>
              <a:rPr lang="el-GR" sz="2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 </a:t>
            </a: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sz="2600" dirty="0">
                <a:latin typeface="+mn-lt"/>
                <a:cs typeface="Times New Roman" charset="0"/>
              </a:rPr>
              <a:t>CD20/CD79a</a:t>
            </a:r>
            <a:r>
              <a:rPr lang="en-US" sz="2600" baseline="30000" dirty="0">
                <a:latin typeface="+mn-lt"/>
                <a:cs typeface="Times New Roman" charset="0"/>
              </a:rPr>
              <a:t>+</a:t>
            </a: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sz="2600" dirty="0">
                <a:solidFill>
                  <a:srgbClr val="FFFF00"/>
                </a:solidFill>
                <a:latin typeface="+mn-lt"/>
                <a:cs typeface="Times New Roman" charset="0"/>
              </a:rPr>
              <a:t>bcl-2</a:t>
            </a:r>
            <a:r>
              <a:rPr lang="en-US" sz="2600" baseline="30000" dirty="0">
                <a:solidFill>
                  <a:srgbClr val="FFFF00"/>
                </a:solidFill>
                <a:latin typeface="+mn-lt"/>
                <a:cs typeface="Times New Roman" charset="0"/>
              </a:rPr>
              <a:t>+</a:t>
            </a:r>
            <a:endParaRPr lang="en-US" sz="2600" dirty="0">
              <a:solidFill>
                <a:srgbClr val="FFFF00"/>
              </a:solidFill>
              <a:latin typeface="+mn-lt"/>
              <a:cs typeface="Times New Roman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sz="2600" dirty="0">
                <a:solidFill>
                  <a:srgbClr val="FFFF00"/>
                </a:solidFill>
                <a:latin typeface="+mn-lt"/>
                <a:cs typeface="Times New Roman" charset="0"/>
              </a:rPr>
              <a:t>bcl-6</a:t>
            </a:r>
            <a:r>
              <a:rPr lang="en-US" sz="2600" baseline="30000" dirty="0">
                <a:solidFill>
                  <a:srgbClr val="FFFF00"/>
                </a:solidFill>
                <a:latin typeface="+mn-lt"/>
                <a:cs typeface="Times New Roman" charset="0"/>
              </a:rPr>
              <a:t>+</a:t>
            </a:r>
            <a:endParaRPr lang="en-US" sz="2600" dirty="0">
              <a:solidFill>
                <a:srgbClr val="FFFF00"/>
              </a:solidFill>
              <a:latin typeface="+mn-lt"/>
              <a:cs typeface="Times New Roman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sz="2600" dirty="0">
                <a:solidFill>
                  <a:srgbClr val="FFFF00"/>
                </a:solidFill>
                <a:latin typeface="+mn-lt"/>
                <a:cs typeface="Times New Roman" charset="0"/>
              </a:rPr>
              <a:t>CD10</a:t>
            </a:r>
            <a:r>
              <a:rPr lang="en-US" sz="2600" baseline="30000" dirty="0">
                <a:solidFill>
                  <a:srgbClr val="FFFF00"/>
                </a:solidFill>
                <a:latin typeface="+mn-lt"/>
                <a:cs typeface="Times New Roman" charset="0"/>
              </a:rPr>
              <a:t>-</a:t>
            </a: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sz="2600" dirty="0">
                <a:solidFill>
                  <a:srgbClr val="FFFF00"/>
                </a:solidFill>
                <a:latin typeface="+mn-lt"/>
                <a:cs typeface="Times New Roman" charset="0"/>
              </a:rPr>
              <a:t>MUM-1/IRF4</a:t>
            </a:r>
            <a:r>
              <a:rPr lang="en-US" sz="2600" baseline="30000" dirty="0">
                <a:solidFill>
                  <a:srgbClr val="FFFF00"/>
                </a:solidFill>
                <a:latin typeface="+mn-lt"/>
                <a:cs typeface="Times New Roman" charset="0"/>
              </a:rPr>
              <a:t>+</a:t>
            </a:r>
          </a:p>
          <a:p>
            <a:pPr marL="288925" indent="-288925" eaLnBrk="0" hangingPunct="0">
              <a:buClr>
                <a:srgbClr val="00FFFF"/>
              </a:buClr>
              <a:buSzPct val="125000"/>
              <a:defRPr/>
            </a:pPr>
            <a:r>
              <a:rPr lang="el-GR" sz="2600" b="1" u="sng" dirty="0">
                <a:latin typeface="+mn-lt"/>
                <a:cs typeface="Times New Roman" charset="0"/>
              </a:rPr>
              <a:t>Γονότυπος</a:t>
            </a: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sz="2600" dirty="0">
                <a:latin typeface="+mn-lt"/>
                <a:cs typeface="Times New Roman" charset="0"/>
              </a:rPr>
              <a:t>Μοριακή </a:t>
            </a:r>
            <a:r>
              <a:rPr lang="en-US" sz="2600" dirty="0">
                <a:latin typeface="+mn-lt"/>
                <a:cs typeface="Times New Roman" charset="0"/>
              </a:rPr>
              <a:t/>
            </a:r>
            <a:br>
              <a:rPr lang="en-US" sz="2600" dirty="0">
                <a:latin typeface="+mn-lt"/>
                <a:cs typeface="Times New Roman" charset="0"/>
              </a:rPr>
            </a:br>
            <a:r>
              <a:rPr lang="el-GR" sz="2600" dirty="0">
                <a:latin typeface="+mn-lt"/>
                <a:cs typeface="Times New Roman" charset="0"/>
              </a:rPr>
              <a:t>υπογραφή </a:t>
            </a:r>
            <a:r>
              <a:rPr lang="el-GR" sz="2600" dirty="0">
                <a:solidFill>
                  <a:srgbClr val="FFFF00"/>
                </a:solidFill>
                <a:latin typeface="+mn-lt"/>
                <a:cs typeface="Times New Roman" charset="0"/>
              </a:rPr>
              <a:t>ενεργοποιημένου </a:t>
            </a:r>
            <a:r>
              <a:rPr lang="en-US" sz="2600" dirty="0">
                <a:solidFill>
                  <a:srgbClr val="FFFF00"/>
                </a:solidFill>
                <a:latin typeface="+mn-lt"/>
                <a:cs typeface="Times New Roman" charset="0"/>
              </a:rPr>
              <a:t/>
            </a:r>
            <a:br>
              <a:rPr lang="en-US" sz="2600" dirty="0">
                <a:solidFill>
                  <a:srgbClr val="FFFF00"/>
                </a:solidFill>
                <a:latin typeface="+mn-lt"/>
                <a:cs typeface="Times New Roman" charset="0"/>
              </a:rPr>
            </a:br>
            <a:r>
              <a:rPr lang="el-GR" sz="2600" dirty="0">
                <a:latin typeface="+mn-lt"/>
                <a:cs typeface="Times New Roman" charset="0"/>
              </a:rPr>
              <a:t>Β κυττάρου  </a:t>
            </a:r>
            <a:endParaRPr lang="en-US" sz="2600" dirty="0">
              <a:latin typeface="+mn-lt"/>
              <a:cs typeface="Times New Roman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sz="2600" dirty="0">
                <a:latin typeface="+mn-lt"/>
                <a:cs typeface="Times New Roman" charset="0"/>
              </a:rPr>
              <a:t>Πενταετής επιβίωση 50% </a:t>
            </a:r>
          </a:p>
        </p:txBody>
      </p:sp>
      <p:pic>
        <p:nvPicPr>
          <p:cNvPr id="164868" name="Picture 6" descr="Untitled-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9188" y="1803400"/>
            <a:ext cx="5329237" cy="3565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8795" name="Text Box 11"/>
          <p:cNvSpPr txBox="1">
            <a:spLocks noChangeArrowheads="1"/>
          </p:cNvSpPr>
          <p:nvPr/>
        </p:nvSpPr>
        <p:spPr bwMode="auto">
          <a:xfrm>
            <a:off x="5508625" y="5013325"/>
            <a:ext cx="796925" cy="461963"/>
          </a:xfrm>
          <a:prstGeom prst="rect">
            <a:avLst/>
          </a:prstGeom>
          <a:solidFill>
            <a:schemeClr val="bg2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bcl-6</a:t>
            </a:r>
            <a:endParaRPr lang="el-GR" sz="2400" b="1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</a:endParaRPr>
          </a:p>
        </p:txBody>
      </p:sp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7812088" y="5013325"/>
            <a:ext cx="1174750" cy="461963"/>
          </a:xfrm>
          <a:prstGeom prst="rect">
            <a:avLst/>
          </a:prstGeom>
          <a:solidFill>
            <a:schemeClr val="bg2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Μ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U</a:t>
            </a:r>
            <a:r>
              <a:rPr lang="el-G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Μ-1</a:t>
            </a:r>
          </a:p>
        </p:txBody>
      </p:sp>
      <p:sp>
        <p:nvSpPr>
          <p:cNvPr id="118797" name="Text Box 13"/>
          <p:cNvSpPr txBox="1">
            <a:spLocks noChangeArrowheads="1"/>
          </p:cNvSpPr>
          <p:nvPr/>
        </p:nvSpPr>
        <p:spPr bwMode="auto">
          <a:xfrm>
            <a:off x="8172450" y="1700213"/>
            <a:ext cx="796925" cy="461962"/>
          </a:xfrm>
          <a:prstGeom prst="rect">
            <a:avLst/>
          </a:prstGeom>
          <a:solidFill>
            <a:schemeClr val="bg2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bcl-2</a:t>
            </a:r>
            <a:endParaRPr lang="el-GR" sz="24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609600"/>
            <a:ext cx="8153400" cy="10668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FF00"/>
                </a:solidFill>
                <a:sym typeface="Wingdings" pitchFamily="2" charset="2"/>
              </a:rPr>
              <a:t>DLBCL</a:t>
            </a:r>
            <a:r>
              <a:rPr lang="el-GR" sz="3600" smtClean="0">
                <a:solidFill>
                  <a:srgbClr val="FFFF00"/>
                </a:solidFill>
                <a:sym typeface="Wingdings" pitchFamily="2" charset="2"/>
              </a:rPr>
              <a:t> με διαταραχή άνοσης επιτήρησης</a:t>
            </a:r>
            <a:br>
              <a:rPr lang="el-GR" sz="3600" smtClean="0">
                <a:solidFill>
                  <a:srgbClr val="FFFF00"/>
                </a:solidFill>
                <a:sym typeface="Wingdings" pitchFamily="2" charset="2"/>
              </a:rPr>
            </a:br>
            <a:r>
              <a:rPr lang="el-GR" sz="3600" smtClean="0">
                <a:solidFill>
                  <a:srgbClr val="FFFF00"/>
                </a:solidFill>
                <a:sym typeface="Wingdings" pitchFamily="2" charset="2"/>
              </a:rPr>
              <a:t>(χωρίς έκδηλη ανοσοανεπάρκεια)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7585075" cy="4713288"/>
          </a:xfrm>
        </p:spPr>
        <p:txBody>
          <a:bodyPr/>
          <a:lstStyle/>
          <a:p>
            <a:pPr eaLnBrk="1" hangingPunct="1">
              <a:lnSpc>
                <a:spcPct val="135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smtClean="0">
                <a:solidFill>
                  <a:schemeClr val="bg1"/>
                </a:solidFill>
                <a:sym typeface="Wingdings" pitchFamily="2" charset="2"/>
              </a:rPr>
              <a:t>Πρωτοπαθές </a:t>
            </a:r>
            <a:r>
              <a:rPr lang="en-US" sz="2800" smtClean="0">
                <a:solidFill>
                  <a:schemeClr val="bg1"/>
                </a:solidFill>
                <a:sym typeface="Wingdings" pitchFamily="2" charset="2"/>
              </a:rPr>
              <a:t>DLBCL</a:t>
            </a:r>
            <a:r>
              <a:rPr lang="el-GR" sz="2800" smtClean="0">
                <a:solidFill>
                  <a:schemeClr val="bg1"/>
                </a:solidFill>
                <a:sym typeface="Wingdings" pitchFamily="2" charset="2"/>
              </a:rPr>
              <a:t> ΚΝΣ</a:t>
            </a:r>
            <a:r>
              <a:rPr lang="el-GR" sz="2800" i="1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800" i="1" smtClean="0">
                <a:solidFill>
                  <a:schemeClr val="bg1"/>
                </a:solidFill>
                <a:sym typeface="Wingdings" pitchFamily="2" charset="2"/>
              </a:rPr>
              <a:t>(EBV-)</a:t>
            </a:r>
            <a:endParaRPr lang="el-GR" sz="2800" i="1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135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n-US" sz="2800" smtClean="0">
                <a:solidFill>
                  <a:schemeClr val="bg1"/>
                </a:solidFill>
                <a:sym typeface="Wingdings" pitchFamily="2" charset="2"/>
              </a:rPr>
              <a:t>EBV + DLBCL </a:t>
            </a:r>
            <a:r>
              <a:rPr lang="el-GR" sz="2800" smtClean="0">
                <a:solidFill>
                  <a:schemeClr val="bg1"/>
                </a:solidFill>
                <a:sym typeface="Wingdings" pitchFamily="2" charset="2"/>
              </a:rPr>
              <a:t>των ηλικιωμένων  </a:t>
            </a:r>
            <a:endParaRPr lang="en-US" sz="2800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135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n-US" sz="2800" smtClean="0">
                <a:solidFill>
                  <a:schemeClr val="bg1"/>
                </a:solidFill>
                <a:sym typeface="Wingdings" pitchFamily="2" charset="2"/>
              </a:rPr>
              <a:t>DLBCL</a:t>
            </a:r>
            <a:r>
              <a:rPr lang="el-GR" sz="2800" smtClean="0">
                <a:solidFill>
                  <a:schemeClr val="bg1"/>
                </a:solidFill>
                <a:sym typeface="Wingdings" pitchFamily="2" charset="2"/>
              </a:rPr>
              <a:t> σχετιζόμενο με χρόνια φλεγμονή </a:t>
            </a:r>
            <a:r>
              <a:rPr lang="en-US" sz="2800" smtClean="0">
                <a:sym typeface="Wingdings" pitchFamily="2" charset="2"/>
              </a:rPr>
              <a:t/>
            </a:r>
            <a:br>
              <a:rPr lang="en-US" sz="2800" smtClean="0">
                <a:sym typeface="Wingdings" pitchFamily="2" charset="2"/>
              </a:rPr>
            </a:br>
            <a:r>
              <a:rPr lang="el-GR" sz="2800" smtClean="0">
                <a:solidFill>
                  <a:srgbClr val="FFFF00"/>
                </a:solidFill>
                <a:sym typeface="Wingdings" pitchFamily="2" charset="2"/>
              </a:rPr>
              <a:t>[ειδική νοσολογική οντότητα]</a:t>
            </a:r>
            <a:r>
              <a:rPr lang="en-US" sz="280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l-GR" sz="2800" i="1" smtClean="0">
                <a:solidFill>
                  <a:schemeClr val="bg1"/>
                </a:solidFill>
                <a:sym typeface="Wingdings" pitchFamily="2" charset="2"/>
              </a:rPr>
              <a:t>συχνά </a:t>
            </a:r>
            <a:r>
              <a:rPr lang="en-US" sz="2800" i="1" smtClean="0">
                <a:solidFill>
                  <a:schemeClr val="bg1"/>
                </a:solidFill>
                <a:sym typeface="Wingdings" pitchFamily="2" charset="2"/>
              </a:rPr>
              <a:t>EBV+</a:t>
            </a:r>
            <a:endParaRPr lang="el-GR" sz="2800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135000"/>
              </a:lnSpc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n-US" sz="2800" i="1" smtClean="0">
                <a:sym typeface="Wingdings" pitchFamily="2" charset="2"/>
              </a:rPr>
              <a:t>*</a:t>
            </a:r>
            <a:r>
              <a:rPr lang="el-GR" sz="2800" i="1" smtClean="0">
                <a:solidFill>
                  <a:srgbClr val="FFFF00"/>
                </a:solidFill>
                <a:sym typeface="Wingdings" pitchFamily="2" charset="2"/>
              </a:rPr>
              <a:t>Νέες οντότητες</a:t>
            </a:r>
            <a:r>
              <a:rPr lang="el-GR" sz="2800" i="1" smtClean="0">
                <a:sym typeface="Wingdings" pitchFamily="2" charset="2"/>
              </a:rPr>
              <a:t> </a:t>
            </a:r>
            <a:r>
              <a:rPr lang="el-GR" sz="2800" i="1" smtClean="0">
                <a:solidFill>
                  <a:schemeClr val="bg1"/>
                </a:solidFill>
                <a:sym typeface="Wingdings" pitchFamily="2" charset="2"/>
              </a:rPr>
              <a:t>στην ταξινόμηση Π.Ο.Υ. 2008</a:t>
            </a: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6781800" y="2667000"/>
            <a:ext cx="16478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Υπότυποι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 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  <a:sym typeface="Wingdings" pitchFamily="2" charset="2"/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DLBCL</a:t>
            </a:r>
            <a:endParaRPr lang="el-GR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  <a:sym typeface="Wingdings" pitchFamily="2" charset="2"/>
            </a:endParaRPr>
          </a:p>
        </p:txBody>
      </p:sp>
      <p:sp>
        <p:nvSpPr>
          <p:cNvPr id="166917" name="AutoShape 5"/>
          <p:cNvSpPr>
            <a:spLocks/>
          </p:cNvSpPr>
          <p:nvPr/>
        </p:nvSpPr>
        <p:spPr bwMode="auto">
          <a:xfrm>
            <a:off x="6096000" y="2743200"/>
            <a:ext cx="381000" cy="903288"/>
          </a:xfrm>
          <a:prstGeom prst="rightBrace">
            <a:avLst>
              <a:gd name="adj1" fmla="val 19757"/>
              <a:gd name="adj2" fmla="val 50000"/>
            </a:avLst>
          </a:prstGeom>
          <a:noFill/>
          <a:ln w="603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Rot="1" noChangeArrowheads="1"/>
          </p:cNvSpPr>
          <p:nvPr/>
        </p:nvSpPr>
        <p:spPr bwMode="auto">
          <a:xfrm>
            <a:off x="457200" y="274638"/>
            <a:ext cx="82296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Πρωτοπαθές </a:t>
            </a: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DLBCL</a:t>
            </a:r>
            <a:r>
              <a:rPr lang="el-GR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 ΚΝΣ</a:t>
            </a:r>
          </a:p>
        </p:txBody>
      </p:sp>
      <p:pic>
        <p:nvPicPr>
          <p:cNvPr id="168963" name="Picture 3" descr="01"/>
          <p:cNvPicPr>
            <a:picLocks noChangeAspect="1" noChangeArrowheads="1"/>
          </p:cNvPicPr>
          <p:nvPr/>
        </p:nvPicPr>
        <p:blipFill>
          <a:blip r:embed="rId3" cstate="print"/>
          <a:srcRect t="504" r="438"/>
          <a:stretch>
            <a:fillRect/>
          </a:stretch>
        </p:blipFill>
        <p:spPr bwMode="auto">
          <a:xfrm>
            <a:off x="2439988" y="1417638"/>
            <a:ext cx="4333875" cy="25114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68964" name="Picture 4" descr="02"/>
          <p:cNvPicPr>
            <a:picLocks noChangeAspect="1" noChangeArrowheads="1"/>
          </p:cNvPicPr>
          <p:nvPr/>
        </p:nvPicPr>
        <p:blipFill>
          <a:blip r:embed="rId4" cstate="print"/>
          <a:srcRect t="1590" b="1273"/>
          <a:stretch>
            <a:fillRect/>
          </a:stretch>
        </p:blipFill>
        <p:spPr bwMode="auto">
          <a:xfrm>
            <a:off x="66675" y="4498975"/>
            <a:ext cx="8982075" cy="19399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7659688" y="3970338"/>
            <a:ext cx="1206500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Garamond" pitchFamily="18" charset="0"/>
              </a:rPr>
              <a:t>MUM-1</a:t>
            </a:r>
            <a:endParaRPr lang="el-GR">
              <a:latin typeface="Garamond" pitchFamily="18" charset="0"/>
            </a:endParaRPr>
          </a:p>
        </p:txBody>
      </p:sp>
      <p:sp>
        <p:nvSpPr>
          <p:cNvPr id="168966" name="5 - TextBox"/>
          <p:cNvSpPr txBox="1">
            <a:spLocks noChangeArrowheads="1"/>
          </p:cNvSpPr>
          <p:nvPr/>
        </p:nvSpPr>
        <p:spPr bwMode="auto">
          <a:xfrm>
            <a:off x="468313" y="1844675"/>
            <a:ext cx="1511300" cy="9239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solidFill>
                  <a:srgbClr val="002060"/>
                </a:solidFill>
              </a:rPr>
              <a:t>Πολλαπλές εστίες στον εγκέφαλο</a:t>
            </a:r>
          </a:p>
        </p:txBody>
      </p:sp>
      <p:sp>
        <p:nvSpPr>
          <p:cNvPr id="168967" name="6 - TextBox"/>
          <p:cNvSpPr txBox="1">
            <a:spLocks noChangeArrowheads="1"/>
          </p:cNvSpPr>
          <p:nvPr/>
        </p:nvSpPr>
        <p:spPr bwMode="auto">
          <a:xfrm>
            <a:off x="0" y="6453188"/>
            <a:ext cx="3059113" cy="3381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>
                <a:solidFill>
                  <a:srgbClr val="002060"/>
                </a:solidFill>
              </a:rPr>
              <a:t>Διήθηση περιαγγειακών χώρων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03"/>
          <p:cNvPicPr>
            <a:picLocks noChangeAspect="1" noChangeArrowheads="1"/>
          </p:cNvPicPr>
          <p:nvPr/>
        </p:nvPicPr>
        <p:blipFill>
          <a:blip r:embed="rId3" cstate="print"/>
          <a:srcRect l="33456" r="33624" b="56384"/>
          <a:stretch>
            <a:fillRect/>
          </a:stretch>
        </p:blipFill>
        <p:spPr bwMode="auto">
          <a:xfrm>
            <a:off x="2841625" y="1019175"/>
            <a:ext cx="3606800" cy="23463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1011" name="Picture 4" descr="03"/>
          <p:cNvPicPr>
            <a:picLocks noChangeAspect="1" noChangeArrowheads="1"/>
          </p:cNvPicPr>
          <p:nvPr/>
        </p:nvPicPr>
        <p:blipFill>
          <a:blip r:embed="rId4" cstate="print"/>
          <a:srcRect t="59834" r="67165"/>
          <a:stretch>
            <a:fillRect/>
          </a:stretch>
        </p:blipFill>
        <p:spPr bwMode="auto">
          <a:xfrm>
            <a:off x="61913" y="3898900"/>
            <a:ext cx="2994025" cy="17986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1012" name="Picture 5" descr="03"/>
          <p:cNvPicPr>
            <a:picLocks noChangeAspect="1" noChangeArrowheads="1"/>
          </p:cNvPicPr>
          <p:nvPr/>
        </p:nvPicPr>
        <p:blipFill>
          <a:blip r:embed="rId5" cstate="print"/>
          <a:srcRect l="33484" t="59834" r="33842"/>
          <a:stretch>
            <a:fillRect/>
          </a:stretch>
        </p:blipFill>
        <p:spPr bwMode="auto">
          <a:xfrm>
            <a:off x="3103563" y="3898900"/>
            <a:ext cx="2981325" cy="18002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1013" name="Picture 6" descr="03"/>
          <p:cNvPicPr>
            <a:picLocks noChangeAspect="1" noChangeArrowheads="1"/>
          </p:cNvPicPr>
          <p:nvPr/>
        </p:nvPicPr>
        <p:blipFill>
          <a:blip r:embed="rId6" cstate="print"/>
          <a:srcRect l="67262" t="59834"/>
          <a:stretch>
            <a:fillRect/>
          </a:stretch>
        </p:blipFill>
        <p:spPr bwMode="auto">
          <a:xfrm>
            <a:off x="6140450" y="3898900"/>
            <a:ext cx="2987675" cy="18002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71014" name="Text Box 7"/>
          <p:cNvSpPr txBox="1">
            <a:spLocks noChangeArrowheads="1"/>
          </p:cNvSpPr>
          <p:nvPr/>
        </p:nvSpPr>
        <p:spPr bwMode="auto">
          <a:xfrm>
            <a:off x="1355725" y="173038"/>
            <a:ext cx="6492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FF00"/>
                </a:solidFill>
              </a:rPr>
              <a:t>EBV+DLBCL </a:t>
            </a:r>
            <a:r>
              <a:rPr lang="el-GR" sz="3600">
                <a:solidFill>
                  <a:srgbClr val="FFFF00"/>
                </a:solidFill>
              </a:rPr>
              <a:t>των ηλικιωμένων</a:t>
            </a:r>
          </a:p>
        </p:txBody>
      </p:sp>
      <p:sp>
        <p:nvSpPr>
          <p:cNvPr id="171015" name="Text Box 8"/>
          <p:cNvSpPr txBox="1">
            <a:spLocks noChangeArrowheads="1"/>
          </p:cNvSpPr>
          <p:nvPr/>
        </p:nvSpPr>
        <p:spPr bwMode="auto">
          <a:xfrm>
            <a:off x="609600" y="5868988"/>
            <a:ext cx="1841500" cy="6508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Garamond" pitchFamily="18" charset="0"/>
              </a:rPr>
              <a:t>EBNA 2</a:t>
            </a:r>
            <a:endParaRPr lang="el-GR" sz="3600">
              <a:latin typeface="Garamond" pitchFamily="18" charset="0"/>
            </a:endParaRPr>
          </a:p>
        </p:txBody>
      </p:sp>
      <p:sp>
        <p:nvSpPr>
          <p:cNvPr id="171016" name="Text Box 9"/>
          <p:cNvSpPr txBox="1">
            <a:spLocks noChangeArrowheads="1"/>
          </p:cNvSpPr>
          <p:nvPr/>
        </p:nvSpPr>
        <p:spPr bwMode="auto">
          <a:xfrm>
            <a:off x="3937000" y="5894388"/>
            <a:ext cx="1403350" cy="6508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Garamond" pitchFamily="18" charset="0"/>
              </a:rPr>
              <a:t>CD 20</a:t>
            </a:r>
            <a:endParaRPr lang="el-GR" sz="3600">
              <a:latin typeface="Garamond" pitchFamily="18" charset="0"/>
            </a:endParaRPr>
          </a:p>
        </p:txBody>
      </p:sp>
      <p:sp>
        <p:nvSpPr>
          <p:cNvPr id="171017" name="Text Box 10"/>
          <p:cNvSpPr txBox="1">
            <a:spLocks noChangeArrowheads="1"/>
          </p:cNvSpPr>
          <p:nvPr/>
        </p:nvSpPr>
        <p:spPr bwMode="auto">
          <a:xfrm>
            <a:off x="6962775" y="5888038"/>
            <a:ext cx="1470025" cy="6508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Garamond" pitchFamily="18" charset="0"/>
              </a:rPr>
              <a:t>EBER</a:t>
            </a:r>
            <a:endParaRPr lang="el-GR" sz="360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71" descr="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4913" y="1762125"/>
            <a:ext cx="66675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59" name="Picture 72" descr="05"/>
          <p:cNvPicPr>
            <a:picLocks noChangeAspect="1" noChangeArrowheads="1"/>
          </p:cNvPicPr>
          <p:nvPr/>
        </p:nvPicPr>
        <p:blipFill>
          <a:blip r:embed="rId4" cstate="print"/>
          <a:srcRect l="233" t="1413" r="67197" b="1059"/>
          <a:stretch>
            <a:fillRect/>
          </a:stretch>
        </p:blipFill>
        <p:spPr bwMode="auto">
          <a:xfrm>
            <a:off x="330200" y="4273550"/>
            <a:ext cx="2730500" cy="18002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3060" name="Picture 73" descr="05"/>
          <p:cNvPicPr>
            <a:picLocks noChangeAspect="1" noChangeArrowheads="1"/>
          </p:cNvPicPr>
          <p:nvPr/>
        </p:nvPicPr>
        <p:blipFill>
          <a:blip r:embed="rId4" cstate="print"/>
          <a:srcRect l="33676" t="1059" r="33656" b="1411"/>
          <a:stretch>
            <a:fillRect/>
          </a:stretch>
        </p:blipFill>
        <p:spPr bwMode="auto">
          <a:xfrm>
            <a:off x="3170238" y="4273550"/>
            <a:ext cx="2738437" cy="18002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3061" name="Picture 74" descr="05"/>
          <p:cNvPicPr>
            <a:picLocks noChangeAspect="1" noChangeArrowheads="1"/>
          </p:cNvPicPr>
          <p:nvPr/>
        </p:nvPicPr>
        <p:blipFill>
          <a:blip r:embed="rId5" cstate="print"/>
          <a:srcRect l="66985" t="1059" r="389" b="2118"/>
          <a:stretch>
            <a:fillRect/>
          </a:stretch>
        </p:blipFill>
        <p:spPr bwMode="auto">
          <a:xfrm>
            <a:off x="6026150" y="4273550"/>
            <a:ext cx="2755900" cy="18002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73062" name="Text Box 75"/>
          <p:cNvSpPr txBox="1">
            <a:spLocks noChangeArrowheads="1"/>
          </p:cNvSpPr>
          <p:nvPr/>
        </p:nvSpPr>
        <p:spPr bwMode="auto">
          <a:xfrm>
            <a:off x="4010025" y="6142038"/>
            <a:ext cx="1058863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 20</a:t>
            </a:r>
            <a:endParaRPr lang="el-GR"/>
          </a:p>
        </p:txBody>
      </p:sp>
      <p:sp>
        <p:nvSpPr>
          <p:cNvPr id="173063" name="Text Box 76"/>
          <p:cNvSpPr txBox="1">
            <a:spLocks noChangeArrowheads="1"/>
          </p:cNvSpPr>
          <p:nvPr/>
        </p:nvSpPr>
        <p:spPr bwMode="auto">
          <a:xfrm>
            <a:off x="6880225" y="6142038"/>
            <a:ext cx="1041400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EBER</a:t>
            </a:r>
            <a:endParaRPr lang="el-GR"/>
          </a:p>
        </p:txBody>
      </p:sp>
      <p:sp>
        <p:nvSpPr>
          <p:cNvPr id="173064" name="Text Box 77"/>
          <p:cNvSpPr txBox="1">
            <a:spLocks noChangeArrowheads="1"/>
          </p:cNvSpPr>
          <p:nvPr/>
        </p:nvSpPr>
        <p:spPr bwMode="auto">
          <a:xfrm>
            <a:off x="830263" y="171450"/>
            <a:ext cx="71167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200">
                <a:solidFill>
                  <a:srgbClr val="FFFF00"/>
                </a:solidFill>
              </a:rPr>
              <a:t>Ειδικές νοσολογικές οντότητες </a:t>
            </a:r>
            <a:r>
              <a:rPr lang="en-US" sz="3200">
                <a:solidFill>
                  <a:srgbClr val="FFFF00"/>
                </a:solidFill>
              </a:rPr>
              <a:t>DLBCL </a:t>
            </a:r>
            <a:endParaRPr lang="el-GR" sz="3200">
              <a:solidFill>
                <a:srgbClr val="FFFF00"/>
              </a:solidFill>
            </a:endParaRPr>
          </a:p>
          <a:p>
            <a:pPr algn="ctr"/>
            <a:r>
              <a:rPr lang="el-GR" sz="3200">
                <a:solidFill>
                  <a:srgbClr val="FFFF00"/>
                </a:solidFill>
              </a:rPr>
              <a:t>σχετιζόμενο με χρόνια φλεγμονή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el-GR" sz="4000" smtClean="0">
                <a:solidFill>
                  <a:srgbClr val="FFFF00"/>
                </a:solidFill>
                <a:sym typeface="Wingdings" pitchFamily="2" charset="2"/>
              </a:rPr>
              <a:t>Ειδικές νοσολογικές οντότητες</a:t>
            </a:r>
            <a:br>
              <a:rPr lang="el-GR" sz="4000" smtClean="0">
                <a:solidFill>
                  <a:srgbClr val="FFFF00"/>
                </a:solidFill>
                <a:sym typeface="Wingdings" pitchFamily="2" charset="2"/>
              </a:rPr>
            </a:br>
            <a:r>
              <a:rPr lang="en-US" sz="4000" smtClean="0">
                <a:solidFill>
                  <a:srgbClr val="FFFF00"/>
                </a:solidFill>
                <a:sym typeface="Wingdings" pitchFamily="2" charset="2"/>
              </a:rPr>
              <a:t>E</a:t>
            </a:r>
            <a:r>
              <a:rPr lang="el-GR" sz="4000" smtClean="0">
                <a:solidFill>
                  <a:srgbClr val="FFFF00"/>
                </a:solidFill>
                <a:sym typeface="Wingdings" pitchFamily="2" charset="2"/>
              </a:rPr>
              <a:t>νδαγγειακό </a:t>
            </a:r>
            <a:r>
              <a:rPr lang="en-US" sz="4000" smtClean="0">
                <a:solidFill>
                  <a:srgbClr val="FFFF00"/>
                </a:solidFill>
                <a:sym typeface="Wingdings" pitchFamily="2" charset="2"/>
              </a:rPr>
              <a:t>DLBCL</a:t>
            </a:r>
            <a:endParaRPr lang="el-GR" sz="4000" smtClean="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17510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98450" y="1689100"/>
            <a:ext cx="8845550" cy="54324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Ειδική νοσολογική οντότητα με </a:t>
            </a:r>
            <a:r>
              <a:rPr lang="el-GR" smtClean="0">
                <a:solidFill>
                  <a:srgbClr val="FFFF00"/>
                </a:solidFill>
                <a:sym typeface="Wingdings" pitchFamily="2" charset="2"/>
              </a:rPr>
              <a:t>πτωχή πρόγνωση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mtClean="0">
                <a:solidFill>
                  <a:srgbClr val="FFFF00"/>
                </a:solidFill>
                <a:sym typeface="Wingdings" pitchFamily="2" charset="2"/>
              </a:rPr>
              <a:t>Εξωλεμφαδενική εντόπιση</a:t>
            </a:r>
            <a:r>
              <a:rPr lang="en-US" smtClean="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 ήπαρ, σπλήνας, μυελός οστών, δέρμα, ΚΝΣ κ.ά.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Μορφολογία</a:t>
            </a:r>
            <a:r>
              <a:rPr lang="en-US" smtClean="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mtClean="0">
                <a:solidFill>
                  <a:schemeClr val="bg1"/>
                </a:solidFill>
                <a:sym typeface="Wingdings" pitchFamily="2" charset="2"/>
              </a:rPr>
              <a:t/>
            </a:r>
            <a:br>
              <a:rPr lang="en-US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– Μεγάλα νεοπλασματικά κύτταρα με εμφανές πυρήνιο </a:t>
            </a:r>
            <a:r>
              <a:rPr lang="en-US" smtClean="0">
                <a:sym typeface="Wingdings" pitchFamily="2" charset="2"/>
              </a:rPr>
              <a:t/>
            </a:r>
            <a:br>
              <a:rPr lang="en-US" smtClean="0">
                <a:sym typeface="Wingdings" pitchFamily="2" charset="2"/>
              </a:rPr>
            </a:b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–</a:t>
            </a:r>
            <a:r>
              <a:rPr lang="el-GR" smtClean="0">
                <a:sym typeface="Wingdings" pitchFamily="2" charset="2"/>
              </a:rPr>
              <a:t> </a:t>
            </a:r>
            <a:r>
              <a:rPr lang="el-GR" smtClean="0">
                <a:solidFill>
                  <a:srgbClr val="FFFF00"/>
                </a:solidFill>
                <a:sym typeface="Wingdings" pitchFamily="2" charset="2"/>
              </a:rPr>
              <a:t>Ενδοκολποειδική/ενδαγγειακή ανάπτυξη </a:t>
            </a:r>
            <a:r>
              <a:rPr lang="en-US" smtClean="0">
                <a:solidFill>
                  <a:srgbClr val="FFFF00"/>
                </a:solidFill>
                <a:sym typeface="Wingdings" pitchFamily="2" charset="2"/>
              </a:rPr>
              <a:t/>
            </a:r>
            <a:br>
              <a:rPr lang="en-US" smtClean="0">
                <a:solidFill>
                  <a:srgbClr val="FFFF00"/>
                </a:solidFill>
                <a:sym typeface="Wingdings" pitchFamily="2" charset="2"/>
              </a:rPr>
            </a:b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–</a:t>
            </a:r>
            <a:r>
              <a:rPr lang="el-GR" smtClean="0">
                <a:sym typeface="Wingdings" pitchFamily="2" charset="2"/>
              </a:rPr>
              <a:t> </a:t>
            </a:r>
            <a:r>
              <a:rPr lang="el-GR" smtClean="0">
                <a:solidFill>
                  <a:srgbClr val="FFFF00"/>
                </a:solidFill>
                <a:sym typeface="Wingdings" pitchFamily="2" charset="2"/>
              </a:rPr>
              <a:t>Ελάχιστα εξωκολποειδικά νεοπλασματικά κύτταρα</a:t>
            </a:r>
            <a:r>
              <a:rPr lang="el-GR" smtClean="0">
                <a:sym typeface="Wingdings" pitchFamily="2" charset="2"/>
              </a:rPr>
              <a:t> </a:t>
            </a:r>
            <a:r>
              <a:rPr lang="en-US" smtClean="0">
                <a:sym typeface="Wingdings" pitchFamily="2" charset="2"/>
              </a:rPr>
              <a:t/>
            </a:r>
            <a:br>
              <a:rPr lang="en-US" smtClean="0">
                <a:sym typeface="Wingdings" pitchFamily="2" charset="2"/>
              </a:rPr>
            </a:b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–</a:t>
            </a:r>
            <a:r>
              <a:rPr lang="el-GR" smtClean="0">
                <a:sym typeface="Wingdings" pitchFamily="2" charset="2"/>
              </a:rPr>
              <a:t> </a:t>
            </a: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Νέκρωση ιστού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Ανοσοφαινότυπος</a:t>
            </a:r>
            <a:r>
              <a:rPr lang="en-US" smtClean="0">
                <a:solidFill>
                  <a:schemeClr val="bg1"/>
                </a:solidFill>
                <a:sym typeface="Wingdings" pitchFamily="2" charset="2"/>
              </a:rPr>
              <a:t>: </a:t>
            </a:r>
            <a:br>
              <a:rPr lang="en-US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–</a:t>
            </a:r>
            <a:r>
              <a:rPr lang="en-US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Παν Β δείκτες, </a:t>
            </a:r>
            <a:r>
              <a:rPr lang="en-US" smtClean="0">
                <a:solidFill>
                  <a:srgbClr val="FFFF00"/>
                </a:solidFill>
                <a:sym typeface="Wingdings" pitchFamily="2" charset="2"/>
              </a:rPr>
              <a:t>MUM-1+</a:t>
            </a:r>
            <a:r>
              <a:rPr lang="en-US" smtClean="0">
                <a:sym typeface="Wingdings" pitchFamily="2" charset="2"/>
              </a:rPr>
              <a:t> </a:t>
            </a: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ενίοτε </a:t>
            </a:r>
            <a:r>
              <a:rPr lang="en-US" smtClean="0">
                <a:solidFill>
                  <a:schemeClr val="bg1"/>
                </a:solidFill>
                <a:sym typeface="Wingdings" pitchFamily="2" charset="2"/>
              </a:rPr>
              <a:t>CD5+ </a:t>
            </a:r>
            <a:br>
              <a:rPr lang="en-US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–</a:t>
            </a:r>
            <a:r>
              <a:rPr lang="en-US" smtClean="0">
                <a:solidFill>
                  <a:schemeClr val="bg1"/>
                </a:solidFill>
                <a:sym typeface="Wingdings" pitchFamily="2" charset="2"/>
              </a:rPr>
              <a:t> A</a:t>
            </a: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πουσία μορίων κυτταρικής προσκόλλησης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Προέλευση</a:t>
            </a:r>
            <a:r>
              <a:rPr lang="en-US" smtClean="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 Τροποποιημένο περιφερικό Β λεμφοκύτταρο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2" name="Rectangle 4"/>
          <p:cNvSpPr>
            <a:spLocks noRot="1" noChangeArrowheads="1"/>
          </p:cNvSpPr>
          <p:nvPr/>
        </p:nvSpPr>
        <p:spPr bwMode="auto">
          <a:xfrm>
            <a:off x="468313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Ενδαγγειακό </a:t>
            </a:r>
            <a:r>
              <a:rPr 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DLBCL</a:t>
            </a:r>
            <a:r>
              <a:rPr lang="el-G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 </a:t>
            </a:r>
          </a:p>
        </p:txBody>
      </p:sp>
      <p:pic>
        <p:nvPicPr>
          <p:cNvPr id="177155" name="Picture 5" descr="Untitled-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6938" y="2984500"/>
            <a:ext cx="7013575" cy="3900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7156" name="Picture 6" descr="Untitled-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412875"/>
            <a:ext cx="5148263" cy="3467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7157" name="Text Box 7"/>
          <p:cNvSpPr txBox="1">
            <a:spLocks noChangeArrowheads="1"/>
          </p:cNvSpPr>
          <p:nvPr/>
        </p:nvSpPr>
        <p:spPr bwMode="auto">
          <a:xfrm>
            <a:off x="8027988" y="2422525"/>
            <a:ext cx="1058862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 20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el-GR" sz="3200" smtClean="0">
                <a:solidFill>
                  <a:srgbClr val="FFFF00"/>
                </a:solidFill>
              </a:rPr>
              <a:t>ΕΙΔΙΚΕΣ ΝΟΣΟΛΟΓΙΚΕΣ ΟΝΤΟΤΗΤΕΣ</a:t>
            </a:r>
            <a:r>
              <a:rPr lang="en-US" sz="3200" smtClean="0">
                <a:solidFill>
                  <a:srgbClr val="FFFF00"/>
                </a:solidFill>
              </a:rPr>
              <a:t/>
            </a:r>
            <a:br>
              <a:rPr lang="en-US" sz="3200" smtClean="0">
                <a:solidFill>
                  <a:srgbClr val="FFFF00"/>
                </a:solidFill>
              </a:rPr>
            </a:br>
            <a:r>
              <a:rPr lang="el-GR" sz="3200" smtClean="0">
                <a:solidFill>
                  <a:srgbClr val="FFFF00"/>
                </a:solidFill>
              </a:rPr>
              <a:t>ΛΕΜΦΩΜΑΤΟΕΙΔΗΣ ΚΟΚΚΙΩΜΑΤΩΣΗ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36700"/>
            <a:ext cx="8331200" cy="41148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smtClean="0">
                <a:solidFill>
                  <a:schemeClr val="bg1"/>
                </a:solidFill>
              </a:rPr>
              <a:t>Συνήθως ενήλικες με </a:t>
            </a:r>
            <a:r>
              <a:rPr lang="el-GR" sz="2800" smtClean="0">
                <a:solidFill>
                  <a:srgbClr val="FFFF00"/>
                </a:solidFill>
              </a:rPr>
              <a:t>συμπτώματα από το αναπνευστικό</a:t>
            </a:r>
            <a:r>
              <a:rPr lang="el-GR" sz="2800" smtClean="0"/>
              <a:t> </a:t>
            </a:r>
            <a:r>
              <a:rPr lang="el-GR" sz="2800" smtClean="0">
                <a:solidFill>
                  <a:schemeClr val="bg1"/>
                </a:solidFill>
              </a:rPr>
              <a:t>(δύσπνοια, βήχας, θωρακικό άλγος)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smtClean="0">
                <a:solidFill>
                  <a:srgbClr val="FFFF00"/>
                </a:solidFill>
              </a:rPr>
              <a:t>Εντόπιση</a:t>
            </a:r>
            <a:r>
              <a:rPr lang="el-GR" sz="2800" smtClean="0">
                <a:solidFill>
                  <a:schemeClr val="bg1"/>
                </a:solidFill>
              </a:rPr>
              <a:t>: </a:t>
            </a:r>
            <a:r>
              <a:rPr lang="el-GR" sz="2800" smtClean="0">
                <a:solidFill>
                  <a:srgbClr val="FFFF00"/>
                </a:solidFill>
              </a:rPr>
              <a:t>πνεύμονας (100%), </a:t>
            </a:r>
            <a:r>
              <a:rPr lang="el-GR" sz="2800" smtClean="0">
                <a:solidFill>
                  <a:schemeClr val="bg1"/>
                </a:solidFill>
              </a:rPr>
              <a:t/>
            </a:r>
            <a:br>
              <a:rPr lang="el-GR" sz="2800" smtClean="0">
                <a:solidFill>
                  <a:schemeClr val="bg1"/>
                </a:solidFill>
              </a:rPr>
            </a:br>
            <a:r>
              <a:rPr lang="el-GR" sz="2800" smtClean="0">
                <a:solidFill>
                  <a:schemeClr val="bg1"/>
                </a:solidFill>
              </a:rPr>
              <a:t>δέρμα, ανώτερο αναπνευστικό, </a:t>
            </a:r>
            <a:br>
              <a:rPr lang="el-GR" sz="2800" smtClean="0">
                <a:solidFill>
                  <a:schemeClr val="bg1"/>
                </a:solidFill>
              </a:rPr>
            </a:br>
            <a:r>
              <a:rPr lang="el-GR" sz="2800" smtClean="0">
                <a:solidFill>
                  <a:schemeClr val="bg1"/>
                </a:solidFill>
              </a:rPr>
              <a:t>ΓΕΣ, νεφροί, ΚΝΣ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smtClean="0">
                <a:solidFill>
                  <a:schemeClr val="bg1"/>
                </a:solidFill>
              </a:rPr>
              <a:t>Αιτιολογική σχέση </a:t>
            </a:r>
            <a:br>
              <a:rPr lang="el-GR" sz="2800" smtClean="0">
                <a:solidFill>
                  <a:schemeClr val="bg1"/>
                </a:solidFill>
              </a:rPr>
            </a:br>
            <a:r>
              <a:rPr lang="el-GR" sz="2800" smtClean="0">
                <a:solidFill>
                  <a:schemeClr val="bg1"/>
                </a:solidFill>
              </a:rPr>
              <a:t>με τον</a:t>
            </a:r>
            <a:r>
              <a:rPr lang="el-GR" sz="2800" smtClean="0"/>
              <a:t> </a:t>
            </a:r>
            <a:r>
              <a:rPr lang="el-GR" sz="2800" smtClean="0">
                <a:solidFill>
                  <a:srgbClr val="FFFF00"/>
                </a:solidFill>
              </a:rPr>
              <a:t>ιό </a:t>
            </a:r>
            <a:r>
              <a:rPr lang="en-US" sz="2800" smtClean="0">
                <a:solidFill>
                  <a:srgbClr val="FFFF00"/>
                </a:solidFill>
              </a:rPr>
              <a:t>Epstein-Barr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smtClean="0">
                <a:solidFill>
                  <a:schemeClr val="bg1"/>
                </a:solidFill>
              </a:rPr>
              <a:t>Προδιαθεσικοί παράγοντες: </a:t>
            </a:r>
            <a:r>
              <a:rPr lang="el-GR" sz="2800" smtClean="0"/>
              <a:t/>
            </a:r>
            <a:br>
              <a:rPr lang="el-GR" sz="2800" smtClean="0"/>
            </a:br>
            <a:r>
              <a:rPr lang="el-GR" sz="2800" smtClean="0">
                <a:solidFill>
                  <a:srgbClr val="FFFF00"/>
                </a:solidFill>
              </a:rPr>
              <a:t>ανοσοανεπάρκεια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smtClean="0">
                <a:solidFill>
                  <a:schemeClr val="bg1"/>
                </a:solidFill>
              </a:rPr>
              <a:t>Οζοειδείς βλάβες </a:t>
            </a:r>
            <a:br>
              <a:rPr lang="el-GR" sz="2800" smtClean="0">
                <a:solidFill>
                  <a:schemeClr val="bg1"/>
                </a:solidFill>
              </a:rPr>
            </a:br>
            <a:r>
              <a:rPr lang="el-GR" sz="2800" smtClean="0">
                <a:solidFill>
                  <a:schemeClr val="bg1"/>
                </a:solidFill>
              </a:rPr>
              <a:t>με κεντρική νέκρωση</a:t>
            </a:r>
            <a:endParaRPr lang="en-US" sz="2800" smtClean="0">
              <a:solidFill>
                <a:schemeClr val="bg1"/>
              </a:solidFill>
            </a:endParaRP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sz="2800" smtClean="0"/>
          </a:p>
        </p:txBody>
      </p:sp>
      <p:pic>
        <p:nvPicPr>
          <p:cNvPr id="179204" name="Picture 5" descr="Untitled-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4875" y="2641600"/>
            <a:ext cx="2779713" cy="409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3 - Τίτλος"/>
          <p:cNvSpPr>
            <a:spLocks noGrp="1"/>
          </p:cNvSpPr>
          <p:nvPr>
            <p:ph type="title"/>
          </p:nvPr>
        </p:nvSpPr>
        <p:spPr>
          <a:xfrm>
            <a:off x="395288" y="333375"/>
            <a:ext cx="8229600" cy="738188"/>
          </a:xfrm>
        </p:spPr>
        <p:txBody>
          <a:bodyPr/>
          <a:lstStyle/>
          <a:p>
            <a:pPr eaLnBrk="1" hangingPunct="1"/>
            <a:r>
              <a:rPr lang="el-GR" sz="3200" b="1" u="sng" smtClean="0">
                <a:solidFill>
                  <a:schemeClr val="accent2"/>
                </a:solidFill>
              </a:rPr>
              <a:t>3. Λοιμώδης μονοπυρήνωση</a:t>
            </a:r>
            <a:endParaRPr lang="el-GR" sz="3200" smtClean="0"/>
          </a:p>
        </p:txBody>
      </p:sp>
      <p:sp>
        <p:nvSpPr>
          <p:cNvPr id="27650" name="2 - Θέση περιεχομένου"/>
          <p:cNvSpPr>
            <a:spLocks noGrp="1"/>
          </p:cNvSpPr>
          <p:nvPr>
            <p:ph idx="1"/>
          </p:nvPr>
        </p:nvSpPr>
        <p:spPr>
          <a:xfrm>
            <a:off x="285750" y="1214438"/>
            <a:ext cx="8678863" cy="43021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l-GR" sz="2000" b="1" u="sng" smtClean="0"/>
              <a:t>Αίτιο: </a:t>
            </a:r>
            <a:r>
              <a:rPr lang="el-GR" sz="2000" smtClean="0"/>
              <a:t>ιός </a:t>
            </a:r>
            <a:r>
              <a:rPr lang="en-US" sz="2000" smtClean="0"/>
              <a:t>Epstein Barr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sz="2000" b="1" u="sng" smtClean="0"/>
              <a:t>Κλινική εικόνα: </a:t>
            </a:r>
            <a:r>
              <a:rPr lang="el-GR" sz="2000" smtClean="0"/>
              <a:t>πυρετός, δυσκαταποσία, λεμφαδενοπάθεια, σπληνομεγαλία, σπάνια ηπατίτιδα και προσβολή ΚΝΣ. Συχνές οι </a:t>
            </a:r>
            <a:r>
              <a:rPr lang="el-GR" sz="2000" smtClean="0">
                <a:solidFill>
                  <a:srgbClr val="C00000"/>
                </a:solidFill>
              </a:rPr>
              <a:t>υποκλινικές</a:t>
            </a:r>
            <a:r>
              <a:rPr lang="el-GR" sz="2000" smtClean="0"/>
              <a:t> λοιμώξεις.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sz="2000" b="1" u="sng" smtClean="0"/>
              <a:t>Αιματολογικά ευρήματα: </a:t>
            </a:r>
            <a:r>
              <a:rPr lang="el-GR" sz="2000" smtClean="0">
                <a:solidFill>
                  <a:srgbClr val="C00000"/>
                </a:solidFill>
              </a:rPr>
              <a:t>άτυπα</a:t>
            </a:r>
            <a:r>
              <a:rPr lang="el-GR" sz="2000" smtClean="0"/>
              <a:t> λεμφοειδή κύτταρα και ετερόφιλα αντισώματα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sz="2000" b="1" u="sng" smtClean="0"/>
              <a:t>Ιστολογικά ευρήματα</a:t>
            </a:r>
          </a:p>
          <a:p>
            <a:pPr eaLnBrk="1" hangingPunct="1"/>
            <a:r>
              <a:rPr lang="el-GR" sz="2000" smtClean="0">
                <a:solidFill>
                  <a:srgbClr val="C00000"/>
                </a:solidFill>
              </a:rPr>
              <a:t>Λεμφοζίδια</a:t>
            </a:r>
            <a:r>
              <a:rPr lang="el-GR" sz="2000" smtClean="0"/>
              <a:t> αρχικά υπερπλαστικά, </a:t>
            </a:r>
            <a:r>
              <a:rPr lang="el-GR" sz="2000" smtClean="0">
                <a:solidFill>
                  <a:srgbClr val="C00000"/>
                </a:solidFill>
              </a:rPr>
              <a:t>συνήθως</a:t>
            </a:r>
            <a:r>
              <a:rPr lang="el-GR" sz="2000" smtClean="0"/>
              <a:t> όμως </a:t>
            </a:r>
            <a:r>
              <a:rPr lang="el-GR" sz="2000" smtClean="0">
                <a:solidFill>
                  <a:srgbClr val="C00000"/>
                </a:solidFill>
              </a:rPr>
              <a:t>ατροφικά</a:t>
            </a:r>
          </a:p>
          <a:p>
            <a:pPr eaLnBrk="1" hangingPunct="1"/>
            <a:r>
              <a:rPr lang="el-GR" sz="2000" smtClean="0"/>
              <a:t>Αύξηση του </a:t>
            </a:r>
            <a:r>
              <a:rPr lang="el-GR" sz="2000" smtClean="0">
                <a:solidFill>
                  <a:srgbClr val="C00000"/>
                </a:solidFill>
              </a:rPr>
              <a:t>παραφλοιού</a:t>
            </a:r>
            <a:r>
              <a:rPr lang="el-GR" sz="2000" smtClean="0"/>
              <a:t> λόγω εμφανίσεως </a:t>
            </a:r>
            <a:r>
              <a:rPr lang="el-GR" sz="2000" smtClean="0">
                <a:solidFill>
                  <a:srgbClr val="C00000"/>
                </a:solidFill>
              </a:rPr>
              <a:t>βλαστικών λεμφοειδών κυττάρων,</a:t>
            </a:r>
            <a:r>
              <a:rPr lang="el-GR" sz="2000" smtClean="0"/>
              <a:t> συνήθως Β προέλευσης, που αναμιγνύονται με μικρού / μέσου μεγέθους λεμφοκύτταρα </a:t>
            </a:r>
            <a:r>
              <a:rPr lang="en-US" sz="2000" smtClean="0"/>
              <a:t>CD8+&gt;CD4+ </a:t>
            </a:r>
            <a:r>
              <a:rPr lang="el-GR" sz="2000" smtClean="0"/>
              <a:t>και πλασματοκύτταρα</a:t>
            </a:r>
          </a:p>
          <a:p>
            <a:pPr eaLnBrk="1" hangingPunct="1"/>
            <a:r>
              <a:rPr lang="el-GR" sz="2000" smtClean="0"/>
              <a:t>Βλαστόμορφα κύτταρα ενίοτε</a:t>
            </a:r>
            <a:r>
              <a:rPr lang="en-US" sz="2000" smtClean="0"/>
              <a:t> </a:t>
            </a:r>
            <a:r>
              <a:rPr lang="el-GR" sz="2000" smtClean="0"/>
              <a:t> τύπου </a:t>
            </a:r>
            <a:r>
              <a:rPr lang="en-US" sz="2000" smtClean="0"/>
              <a:t>Reed-Sternberg, </a:t>
            </a:r>
            <a:r>
              <a:rPr lang="el-GR" sz="2000" smtClean="0"/>
              <a:t>συχνά </a:t>
            </a:r>
            <a:r>
              <a:rPr lang="en-US" sz="2000" smtClean="0">
                <a:solidFill>
                  <a:srgbClr val="C00000"/>
                </a:solidFill>
              </a:rPr>
              <a:t>CD30+</a:t>
            </a:r>
            <a:r>
              <a:rPr lang="en-US" sz="2000" smtClean="0"/>
              <a:t> </a:t>
            </a:r>
            <a:r>
              <a:rPr lang="el-GR" sz="2000" smtClean="0"/>
              <a:t>αλλά </a:t>
            </a:r>
            <a:r>
              <a:rPr lang="en-US" sz="2000" smtClean="0">
                <a:solidFill>
                  <a:srgbClr val="C00000"/>
                </a:solidFill>
              </a:rPr>
              <a:t>CD15-</a:t>
            </a:r>
            <a:r>
              <a:rPr lang="en-US" sz="2000" smtClean="0"/>
              <a:t> </a:t>
            </a:r>
            <a:r>
              <a:rPr lang="el-GR" sz="2000" smtClean="0"/>
              <a:t>και </a:t>
            </a:r>
            <a:r>
              <a:rPr lang="en-US" sz="2000" smtClean="0">
                <a:solidFill>
                  <a:srgbClr val="C00000"/>
                </a:solidFill>
              </a:rPr>
              <a:t>LCA+</a:t>
            </a:r>
            <a:endParaRPr lang="el-GR" sz="2000" smtClean="0">
              <a:solidFill>
                <a:srgbClr val="C00000"/>
              </a:solidFill>
            </a:endParaRPr>
          </a:p>
          <a:p>
            <a:pPr eaLnBrk="1" hangingPunct="1"/>
            <a:r>
              <a:rPr lang="el-GR" sz="2000" smtClean="0"/>
              <a:t>Διάταση και πλήρωση των λεμφοκόλπων από τα βλαστικά κύτταρα και μονοκυτταροειδή λεμφοκύτταρα</a:t>
            </a:r>
          </a:p>
          <a:p>
            <a:pPr eaLnBrk="1" hangingPunct="1"/>
            <a:r>
              <a:rPr lang="el-GR" sz="2000" smtClean="0"/>
              <a:t>Πάχυνση και διήθηση της κάψας από πλασματοκύτταρα και βλαστικά λεμφοειδή κύτταρα (νέκρωση, αθροίσεις λεμφοειδών κυττάρων)</a:t>
            </a:r>
          </a:p>
          <a:p>
            <a:pPr eaLnBrk="1" hangingPunct="1"/>
            <a:r>
              <a:rPr lang="en-US" sz="2000" smtClean="0"/>
              <a:t>EBER+, LMP-1+</a:t>
            </a:r>
            <a:endParaRPr lang="el-GR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6" name="Rectangle 4"/>
          <p:cNvSpPr>
            <a:spLocks noRot="1" noChangeArrowheads="1"/>
          </p:cNvSpPr>
          <p:nvPr/>
        </p:nvSpPr>
        <p:spPr bwMode="auto">
          <a:xfrm>
            <a:off x="457200" y="-2698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sz="3200" dirty="0">
                <a:solidFill>
                  <a:srgbClr val="FFFF00"/>
                </a:solidFill>
                <a:latin typeface="+mn-lt"/>
                <a:cs typeface="Times New Roman" charset="0"/>
              </a:rPr>
              <a:t>ΛΕΜΦΩΜΑΤΟΕΙΔΗΣ ΚΟΚΚΙΩΜΑΤΩΣΗ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241425"/>
            <a:ext cx="8458200" cy="54102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smtClean="0">
                <a:solidFill>
                  <a:schemeClr val="bg1"/>
                </a:solidFill>
              </a:rPr>
              <a:t>ΜΙΚΡΟΣΚΟΠΙΚΗ ΕΙΚΟΝΑ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l-GR" sz="2800" smtClean="0">
                <a:solidFill>
                  <a:schemeClr val="bg1"/>
                </a:solidFill>
                <a:sym typeface="Wingdings" pitchFamily="2" charset="2"/>
              </a:rPr>
              <a:t></a:t>
            </a:r>
            <a:r>
              <a:rPr lang="el-GR" sz="2800" smtClean="0"/>
              <a:t>  </a:t>
            </a:r>
            <a:r>
              <a:rPr lang="el-GR" sz="2800" smtClean="0">
                <a:solidFill>
                  <a:srgbClr val="FFFF00"/>
                </a:solidFill>
              </a:rPr>
              <a:t>πολύμορφος κυτταρικός</a:t>
            </a:r>
            <a:r>
              <a:rPr lang="el-GR" sz="2800" smtClean="0"/>
              <a:t> </a:t>
            </a:r>
            <a:r>
              <a:rPr lang="el-GR" sz="2800" smtClean="0">
                <a:solidFill>
                  <a:schemeClr val="bg1"/>
                </a:solidFill>
              </a:rPr>
              <a:t>πληθυσμός (μικρά λεμφοκύτταρα και μεγάλα ανοσοβλαστικού τύπου κύτταρα με πυρήνια)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l-GR" sz="2800" smtClean="0">
                <a:solidFill>
                  <a:schemeClr val="bg1"/>
                </a:solidFill>
                <a:sym typeface="Wingdings" pitchFamily="2" charset="2"/>
              </a:rPr>
              <a:t></a:t>
            </a:r>
            <a:r>
              <a:rPr lang="el-GR" sz="2800" smtClean="0">
                <a:solidFill>
                  <a:schemeClr val="bg1"/>
                </a:solidFill>
              </a:rPr>
              <a:t>  όχι εμφανές φλεγμονώδες στοιχείο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l-GR" sz="2800" smtClean="0">
                <a:solidFill>
                  <a:schemeClr val="bg1"/>
                </a:solidFill>
                <a:sym typeface="Wingdings" pitchFamily="2" charset="2"/>
              </a:rPr>
              <a:t></a:t>
            </a:r>
            <a:r>
              <a:rPr lang="el-GR" sz="2800" smtClean="0">
                <a:solidFill>
                  <a:schemeClr val="bg1"/>
                </a:solidFill>
              </a:rPr>
              <a:t>  λεμφοκυτταρική</a:t>
            </a:r>
            <a:r>
              <a:rPr lang="el-GR" sz="2800" smtClean="0"/>
              <a:t> </a:t>
            </a:r>
            <a:r>
              <a:rPr lang="el-GR" sz="2800" smtClean="0">
                <a:solidFill>
                  <a:srgbClr val="FFFF00"/>
                </a:solidFill>
              </a:rPr>
              <a:t>αγγειίτιδα,</a:t>
            </a:r>
            <a:r>
              <a:rPr lang="el-GR" sz="2800" smtClean="0"/>
              <a:t> </a:t>
            </a:r>
            <a:r>
              <a:rPr lang="el-GR" sz="2800" smtClean="0">
                <a:solidFill>
                  <a:schemeClr val="bg1"/>
                </a:solidFill>
              </a:rPr>
              <a:t>πηκτική νέκρωση</a:t>
            </a:r>
            <a:r>
              <a:rPr lang="el-GR" sz="2800" smtClean="0"/>
              <a:t>, </a:t>
            </a:r>
            <a:r>
              <a:rPr lang="el-GR" sz="2800" smtClean="0">
                <a:solidFill>
                  <a:srgbClr val="FFFF00"/>
                </a:solidFill>
              </a:rPr>
              <a:t>αγγειακή καταστροφή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smtClean="0">
                <a:solidFill>
                  <a:schemeClr val="bg1"/>
                </a:solidFill>
              </a:rPr>
              <a:t>Ανοσοφαινότυπος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l-GR" sz="2800" smtClean="0">
                <a:solidFill>
                  <a:schemeClr val="bg1"/>
                </a:solidFill>
                <a:sym typeface="Wingdings" pitchFamily="2" charset="2"/>
              </a:rPr>
              <a:t></a:t>
            </a:r>
            <a:r>
              <a:rPr lang="el-GR" sz="2800" smtClean="0">
                <a:solidFill>
                  <a:schemeClr val="bg1"/>
                </a:solidFill>
              </a:rPr>
              <a:t>  μεγάλα κύτταρα: </a:t>
            </a:r>
            <a:r>
              <a:rPr lang="en-US" sz="2800" smtClean="0">
                <a:solidFill>
                  <a:srgbClr val="FFFF00"/>
                </a:solidFill>
              </a:rPr>
              <a:t>CD20 + / EBV + / CD30 -(+) / CD15 -</a:t>
            </a:r>
            <a:endParaRPr lang="el-GR" sz="2800" smtClean="0">
              <a:solidFill>
                <a:srgbClr val="FFFF00"/>
              </a:solidFill>
            </a:endParaRP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l-GR" sz="2800" smtClean="0">
                <a:solidFill>
                  <a:schemeClr val="bg1"/>
                </a:solidFill>
                <a:sym typeface="Wingdings" pitchFamily="2" charset="2"/>
              </a:rPr>
              <a:t></a:t>
            </a:r>
            <a:r>
              <a:rPr lang="el-GR" sz="2800" smtClean="0"/>
              <a:t>  </a:t>
            </a:r>
            <a:r>
              <a:rPr lang="el-GR" sz="2800" smtClean="0">
                <a:solidFill>
                  <a:schemeClr val="bg1"/>
                </a:solidFill>
              </a:rPr>
              <a:t>μικρά λεμφοκύτταρα: CD3 + (CD4 &gt; CD8)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sz="2800" smtClean="0"/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5" descr="Untitled-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388" y="1203325"/>
            <a:ext cx="7869237" cy="5365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5030" name="Rectangle 6"/>
          <p:cNvSpPr>
            <a:spLocks noRot="1" noChangeArrowheads="1"/>
          </p:cNvSpPr>
          <p:nvPr/>
        </p:nvSpPr>
        <p:spPr bwMode="auto">
          <a:xfrm>
            <a:off x="457200" y="-2698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ΛΕΜΦΩΜΑΤΟΕΙΔΗΣ ΚΟΚΚΙΩΜΑΤΩΣΗ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6" descr="σάρωση0006"/>
          <p:cNvPicPr>
            <a:picLocks noChangeAspect="1" noChangeArrowheads="1"/>
          </p:cNvPicPr>
          <p:nvPr/>
        </p:nvPicPr>
        <p:blipFill>
          <a:blip r:embed="rId3" cstate="print"/>
          <a:srcRect l="8685"/>
          <a:stretch>
            <a:fillRect/>
          </a:stretch>
        </p:blipFill>
        <p:spPr bwMode="auto">
          <a:xfrm>
            <a:off x="617538" y="3516313"/>
            <a:ext cx="4567237" cy="32385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85347" name="Picture 7" descr="σάρωση0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925" y="122238"/>
            <a:ext cx="5340350" cy="32385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85348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5626100" y="703263"/>
            <a:ext cx="3122613" cy="1143000"/>
          </a:xfrm>
        </p:spPr>
        <p:txBody>
          <a:bodyPr/>
          <a:lstStyle/>
          <a:p>
            <a:pPr eaLnBrk="1" hangingPunct="1"/>
            <a:r>
              <a:rPr lang="el-GR" sz="2600" smtClean="0">
                <a:solidFill>
                  <a:srgbClr val="FFFF00"/>
                </a:solidFill>
              </a:rPr>
              <a:t>ΛΕΜΦΩΜΑΤΟΕΙΔΗΣ </a:t>
            </a:r>
            <a:r>
              <a:rPr lang="en-US" sz="2600" smtClean="0">
                <a:solidFill>
                  <a:srgbClr val="FFFF00"/>
                </a:solidFill>
              </a:rPr>
              <a:t/>
            </a:r>
            <a:br>
              <a:rPr lang="en-US" sz="2600" smtClean="0">
                <a:solidFill>
                  <a:srgbClr val="FFFF00"/>
                </a:solidFill>
              </a:rPr>
            </a:br>
            <a:r>
              <a:rPr lang="el-GR" sz="2600" smtClean="0">
                <a:solidFill>
                  <a:srgbClr val="FFFF00"/>
                </a:solidFill>
              </a:rPr>
              <a:t>ΚΟΚΚΙΩΜΑΤΩΣΗ</a:t>
            </a:r>
          </a:p>
        </p:txBody>
      </p:sp>
      <p:sp>
        <p:nvSpPr>
          <p:cNvPr id="185349" name="Text Box 11"/>
          <p:cNvSpPr txBox="1">
            <a:spLocks noChangeArrowheads="1"/>
          </p:cNvSpPr>
          <p:nvPr/>
        </p:nvSpPr>
        <p:spPr bwMode="auto">
          <a:xfrm>
            <a:off x="4286250" y="5070475"/>
            <a:ext cx="801688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CD20</a:t>
            </a:r>
            <a:endParaRPr lang="el-GR"/>
          </a:p>
        </p:txBody>
      </p:sp>
      <p:sp>
        <p:nvSpPr>
          <p:cNvPr id="185350" name="Text Box 12"/>
          <p:cNvSpPr txBox="1">
            <a:spLocks noChangeArrowheads="1"/>
          </p:cNvSpPr>
          <p:nvPr/>
        </p:nvSpPr>
        <p:spPr bwMode="auto">
          <a:xfrm>
            <a:off x="4300538" y="6292850"/>
            <a:ext cx="790575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EBER</a:t>
            </a:r>
            <a:endParaRPr lang="el-GR"/>
          </a:p>
        </p:txBody>
      </p:sp>
      <p:sp>
        <p:nvSpPr>
          <p:cNvPr id="185351" name="Text Box 13"/>
          <p:cNvSpPr txBox="1">
            <a:spLocks noChangeArrowheads="1"/>
          </p:cNvSpPr>
          <p:nvPr/>
        </p:nvSpPr>
        <p:spPr bwMode="auto">
          <a:xfrm>
            <a:off x="4883150" y="2909888"/>
            <a:ext cx="655638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CD3</a:t>
            </a:r>
            <a:endParaRPr lang="el-GR"/>
          </a:p>
        </p:txBody>
      </p:sp>
      <p:sp>
        <p:nvSpPr>
          <p:cNvPr id="185352" name="Text Box 14"/>
          <p:cNvSpPr txBox="1">
            <a:spLocks noChangeArrowheads="1"/>
          </p:cNvSpPr>
          <p:nvPr/>
        </p:nvSpPr>
        <p:spPr bwMode="auto">
          <a:xfrm>
            <a:off x="311150" y="2967038"/>
            <a:ext cx="801688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CD20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8" name="AutoShape 14"/>
          <p:cNvSpPr>
            <a:spLocks noChangeArrowheads="1"/>
          </p:cNvSpPr>
          <p:nvPr/>
        </p:nvSpPr>
        <p:spPr bwMode="auto">
          <a:xfrm>
            <a:off x="0" y="2819400"/>
            <a:ext cx="1295400" cy="4572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l-GR">
              <a:latin typeface="+mn-lt"/>
              <a:cs typeface="Times New Roman" charset="0"/>
            </a:endParaRPr>
          </a:p>
        </p:txBody>
      </p:sp>
      <p:sp>
        <p:nvSpPr>
          <p:cNvPr id="77835" name="AutoShape 11"/>
          <p:cNvSpPr>
            <a:spLocks noChangeArrowheads="1"/>
          </p:cNvSpPr>
          <p:nvPr/>
        </p:nvSpPr>
        <p:spPr bwMode="auto">
          <a:xfrm>
            <a:off x="36513" y="1598613"/>
            <a:ext cx="2058987" cy="48418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l-GR" sz="2000">
              <a:latin typeface="+mn-lt"/>
              <a:cs typeface="Times New Roman" charset="0"/>
            </a:endParaRPr>
          </a:p>
        </p:txBody>
      </p:sp>
      <p:sp>
        <p:nvSpPr>
          <p:cNvPr id="77837" name="AutoShape 13"/>
          <p:cNvSpPr>
            <a:spLocks noChangeArrowheads="1"/>
          </p:cNvSpPr>
          <p:nvPr/>
        </p:nvSpPr>
        <p:spPr bwMode="auto">
          <a:xfrm>
            <a:off x="127000" y="5489575"/>
            <a:ext cx="1962150" cy="4841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l-GR">
              <a:latin typeface="+mn-lt"/>
              <a:cs typeface="Times New Roman" charset="0"/>
            </a:endParaRPr>
          </a:p>
        </p:txBody>
      </p:sp>
      <p:sp>
        <p:nvSpPr>
          <p:cNvPr id="77834" name="AutoShape 10"/>
          <p:cNvSpPr>
            <a:spLocks noChangeArrowheads="1"/>
          </p:cNvSpPr>
          <p:nvPr/>
        </p:nvSpPr>
        <p:spPr bwMode="auto">
          <a:xfrm>
            <a:off x="1247775" y="134938"/>
            <a:ext cx="6432550" cy="112395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l-GR">
              <a:latin typeface="+mn-lt"/>
              <a:cs typeface="Times New Roman" charset="0"/>
            </a:endParaRPr>
          </a:p>
        </p:txBody>
      </p:sp>
      <p:sp>
        <p:nvSpPr>
          <p:cNvPr id="122886" name="Rectangle 2"/>
          <p:cNvSpPr>
            <a:spLocks noChangeArrowheads="1"/>
          </p:cNvSpPr>
          <p:nvPr/>
        </p:nvSpPr>
        <p:spPr bwMode="auto">
          <a:xfrm>
            <a:off x="457200" y="560388"/>
            <a:ext cx="822960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ΠΡΩΤΟΠΑΘΕΣ ΜΕΓΑΛΟΚΥΤΤΑΡΙΚΟ </a:t>
            </a:r>
            <a:b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Β-ΛΕΜΦΩΜΑ ΤΟΥ ΜΕΣΟΘΩΡΑΚΙΟΥ</a:t>
            </a:r>
            <a:b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endParaRPr lang="el-GR" sz="3200" dirty="0">
              <a:solidFill>
                <a:srgbClr val="FFFF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52400" y="1620838"/>
            <a:ext cx="214471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l-GR" b="1" dirty="0">
                <a:solidFill>
                  <a:srgbClr val="FFFF00"/>
                </a:solidFill>
                <a:latin typeface="+mn-lt"/>
                <a:cs typeface="Times New Roman" charset="0"/>
              </a:rPr>
              <a:t>Επιδημιολογία</a:t>
            </a:r>
          </a:p>
          <a:p>
            <a:pPr algn="ctr">
              <a:spcBef>
                <a:spcPct val="20000"/>
              </a:spcBef>
              <a:defRPr/>
            </a:pPr>
            <a:endParaRPr lang="el-GR" b="1" dirty="0">
              <a:solidFill>
                <a:srgbClr val="FFFF00"/>
              </a:solidFill>
              <a:latin typeface="+mn-lt"/>
              <a:cs typeface="Times New Roman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2209800" y="1447800"/>
            <a:ext cx="3875088" cy="757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l-GR" dirty="0">
                <a:latin typeface="+mn-lt"/>
                <a:cs typeface="Times New Roman" charset="0"/>
              </a:rPr>
              <a:t>2-4% των μη </a:t>
            </a:r>
            <a:r>
              <a:rPr lang="en-US" dirty="0">
                <a:latin typeface="+mn-lt"/>
                <a:cs typeface="Times New Roman" charset="0"/>
              </a:rPr>
              <a:t>Hodgkin</a:t>
            </a:r>
            <a:r>
              <a:rPr lang="el-GR" dirty="0">
                <a:latin typeface="+mn-lt"/>
                <a:cs typeface="Times New Roman" charset="0"/>
              </a:rPr>
              <a:t> λεμφωμάτων</a:t>
            </a:r>
          </a:p>
          <a:p>
            <a:pPr>
              <a:spcBef>
                <a:spcPct val="20000"/>
              </a:spcBef>
              <a:defRPr/>
            </a:pPr>
            <a:r>
              <a:rPr lang="el-GR" dirty="0">
                <a:latin typeface="+mn-lt"/>
                <a:cs typeface="Times New Roman" charset="0"/>
              </a:rPr>
              <a:t> μέση ηλικία 35 έτη, Θ/Α (2</a:t>
            </a:r>
            <a:r>
              <a:rPr lang="en-US" dirty="0">
                <a:latin typeface="+mn-lt"/>
                <a:cs typeface="Times New Roman" charset="0"/>
              </a:rPr>
              <a:t>:</a:t>
            </a:r>
            <a:r>
              <a:rPr lang="el-GR" dirty="0">
                <a:latin typeface="+mn-lt"/>
                <a:cs typeface="Times New Roman" charset="0"/>
              </a:rPr>
              <a:t>1)</a:t>
            </a:r>
          </a:p>
          <a:p>
            <a:pPr>
              <a:spcBef>
                <a:spcPct val="20000"/>
              </a:spcBef>
              <a:defRPr/>
            </a:pPr>
            <a:endParaRPr lang="el-GR" sz="2000" dirty="0">
              <a:latin typeface="+mn-lt"/>
              <a:cs typeface="Times New Roman" charset="0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1524000" y="2438400"/>
            <a:ext cx="6864350" cy="142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b="1" u="sng" dirty="0">
                <a:solidFill>
                  <a:srgbClr val="C00000"/>
                </a:solidFill>
                <a:latin typeface="+mn-lt"/>
                <a:cs typeface="Times New Roman" charset="0"/>
              </a:rPr>
              <a:t>Πρόσθιο </a:t>
            </a:r>
            <a:r>
              <a:rPr lang="el-GR" b="1" u="sng" dirty="0" err="1">
                <a:solidFill>
                  <a:srgbClr val="C00000"/>
                </a:solidFill>
                <a:latin typeface="+mn-lt"/>
                <a:cs typeface="Times New Roman" charset="0"/>
              </a:rPr>
              <a:t>μεσοθωράκιο</a:t>
            </a:r>
            <a:r>
              <a:rPr lang="el-GR" b="1" u="sng" dirty="0">
                <a:solidFill>
                  <a:srgbClr val="C00000"/>
                </a:solidFill>
                <a:latin typeface="+mn-lt"/>
                <a:cs typeface="Times New Roman" charset="0"/>
              </a:rPr>
              <a:t> </a:t>
            </a:r>
            <a:r>
              <a:rPr lang="el-GR" b="1" dirty="0">
                <a:solidFill>
                  <a:schemeClr val="bg1"/>
                </a:solidFill>
                <a:latin typeface="+mn-lt"/>
                <a:cs typeface="Times New Roman" charset="0"/>
              </a:rPr>
              <a:t>/ </a:t>
            </a:r>
            <a:r>
              <a:rPr lang="el-GR" dirty="0">
                <a:latin typeface="+mn-lt"/>
                <a:cs typeface="Times New Roman" charset="0"/>
              </a:rPr>
              <a:t>θύμος, λίπος, 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90000"/>
              <a:defRPr/>
            </a:pPr>
            <a:r>
              <a:rPr lang="el-GR" dirty="0">
                <a:latin typeface="+mn-lt"/>
                <a:cs typeface="Times New Roman" charset="0"/>
              </a:rPr>
              <a:t>πνεύμονας, πλευρές, περικάρδιο, </a:t>
            </a:r>
            <a:r>
              <a:rPr lang="el-GR" dirty="0" err="1">
                <a:latin typeface="+mn-lt"/>
                <a:cs typeface="Times New Roman" charset="0"/>
              </a:rPr>
              <a:t>υπερκλείδιοι</a:t>
            </a:r>
            <a:r>
              <a:rPr lang="el-GR" dirty="0">
                <a:latin typeface="+mn-lt"/>
                <a:cs typeface="Times New Roman" charset="0"/>
              </a:rPr>
              <a:t> λεμφαδένες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b="1" u="sng" dirty="0">
                <a:solidFill>
                  <a:srgbClr val="C00000"/>
                </a:solidFill>
                <a:latin typeface="+mn-lt"/>
                <a:cs typeface="Times New Roman" charset="0"/>
              </a:rPr>
              <a:t>Στάδιο Ι-ΙΙ</a:t>
            </a:r>
            <a:r>
              <a:rPr lang="el-GR" b="1" dirty="0">
                <a:solidFill>
                  <a:srgbClr val="C00000"/>
                </a:solidFill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κατά την διάγνωση (διήθηση μυελού ιδιαίτερα σπάνια)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dirty="0">
                <a:latin typeface="+mn-lt"/>
                <a:cs typeface="Times New Roman" charset="0"/>
              </a:rPr>
              <a:t> Επέκταση ή υποτροπή σε </a:t>
            </a:r>
            <a:r>
              <a:rPr lang="el-GR" b="1" u="sng" dirty="0" err="1">
                <a:solidFill>
                  <a:srgbClr val="C00000"/>
                </a:solidFill>
                <a:latin typeface="+mn-lt"/>
                <a:cs typeface="Times New Roman" charset="0"/>
              </a:rPr>
              <a:t>εξωλεμφαδενικές</a:t>
            </a:r>
            <a:r>
              <a:rPr lang="el-GR" b="1" u="sng" dirty="0">
                <a:solidFill>
                  <a:srgbClr val="C00000"/>
                </a:solidFill>
                <a:latin typeface="+mn-lt"/>
                <a:cs typeface="Times New Roman" charset="0"/>
              </a:rPr>
              <a:t> περιοχές</a:t>
            </a:r>
            <a:r>
              <a:rPr lang="el-GR" b="1" dirty="0">
                <a:solidFill>
                  <a:srgbClr val="C00000"/>
                </a:solidFill>
                <a:latin typeface="+mn-lt"/>
                <a:cs typeface="Times New Roman" charset="0"/>
              </a:rPr>
              <a:t> </a:t>
            </a:r>
          </a:p>
          <a:p>
            <a:pPr>
              <a:spcBef>
                <a:spcPct val="20000"/>
              </a:spcBef>
              <a:defRPr/>
            </a:pPr>
            <a:endParaRPr lang="el-GR" dirty="0">
              <a:solidFill>
                <a:schemeClr val="bg1"/>
              </a:solidFill>
              <a:latin typeface="+mn-lt"/>
              <a:cs typeface="Times New Roman" charset="0"/>
            </a:endParaRP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136525" y="5511800"/>
            <a:ext cx="23558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l-GR" b="1">
                <a:solidFill>
                  <a:srgbClr val="FFFF00"/>
                </a:solidFill>
                <a:latin typeface="+mn-lt"/>
                <a:cs typeface="Times New Roman" charset="0"/>
              </a:rPr>
              <a:t>Κλινική εικόνα</a:t>
            </a:r>
          </a:p>
          <a:p>
            <a:pPr>
              <a:spcBef>
                <a:spcPct val="20000"/>
              </a:spcBef>
              <a:defRPr/>
            </a:pPr>
            <a:endParaRPr lang="el-GR" b="1">
              <a:solidFill>
                <a:srgbClr val="FFFF00"/>
              </a:solidFill>
              <a:latin typeface="+mn-lt"/>
              <a:cs typeface="Times New Roman" charset="0"/>
            </a:endParaRPr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-304800" y="2819400"/>
            <a:ext cx="214471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l-GR" b="1" dirty="0">
                <a:solidFill>
                  <a:srgbClr val="FFFF00"/>
                </a:solidFill>
                <a:latin typeface="+mn-lt"/>
                <a:cs typeface="Times New Roman" charset="0"/>
              </a:rPr>
              <a:t>   Εντόπιση</a:t>
            </a:r>
          </a:p>
          <a:p>
            <a:pPr algn="ctr">
              <a:spcBef>
                <a:spcPct val="20000"/>
              </a:spcBef>
              <a:defRPr/>
            </a:pPr>
            <a:endParaRPr lang="el-GR" b="1" dirty="0">
              <a:solidFill>
                <a:srgbClr val="FFFF00"/>
              </a:solidFill>
              <a:latin typeface="+mn-lt"/>
              <a:cs typeface="Times New Roman" charset="0"/>
            </a:endParaRPr>
          </a:p>
        </p:txBody>
      </p:sp>
      <p:pic>
        <p:nvPicPr>
          <p:cNvPr id="187404" name="Picture 18" descr="L214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143000"/>
            <a:ext cx="2328863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7405" name="Picture 19" descr="L214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800600"/>
            <a:ext cx="2319338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2133600" y="5459413"/>
            <a:ext cx="3878263" cy="1209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sz="2000" dirty="0"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Σύνδρομο άνω κοίλης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dirty="0">
                <a:latin typeface="+mn-lt"/>
                <a:cs typeface="Times New Roman" charset="0"/>
              </a:rPr>
              <a:t> Απόφραξη αεροφόρων οδών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dirty="0">
                <a:latin typeface="+mn-lt"/>
                <a:cs typeface="Times New Roman" charset="0"/>
              </a:rPr>
              <a:t> Πλευριτική/</a:t>
            </a:r>
            <a:r>
              <a:rPr lang="el-GR" dirty="0" err="1">
                <a:latin typeface="+mn-lt"/>
                <a:cs typeface="Times New Roman" charset="0"/>
              </a:rPr>
              <a:t>περικαρδιακή </a:t>
            </a:r>
            <a:r>
              <a:rPr lang="el-GR" dirty="0">
                <a:latin typeface="+mn-lt"/>
                <a:cs typeface="Times New Roman" charset="0"/>
              </a:rPr>
              <a:t>συλλογή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endParaRPr lang="el-GR" dirty="0">
              <a:latin typeface="+mn-lt"/>
              <a:cs typeface="Times New Roman" charset="0"/>
            </a:endParaRPr>
          </a:p>
        </p:txBody>
      </p:sp>
      <p:sp>
        <p:nvSpPr>
          <p:cNvPr id="20" name="19 - TextBox"/>
          <p:cNvSpPr txBox="1"/>
          <p:nvPr/>
        </p:nvSpPr>
        <p:spPr>
          <a:xfrm>
            <a:off x="157163" y="4535488"/>
            <a:ext cx="350043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Κύτταρο προέλευσης</a:t>
            </a:r>
          </a:p>
        </p:txBody>
      </p:sp>
      <p:sp>
        <p:nvSpPr>
          <p:cNvPr id="21" name="20 - TextBox"/>
          <p:cNvSpPr txBox="1"/>
          <p:nvPr/>
        </p:nvSpPr>
        <p:spPr>
          <a:xfrm>
            <a:off x="1600200" y="4876800"/>
            <a:ext cx="4124325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  <a:cs typeface="Arial" pitchFamily="34" charset="0"/>
              </a:rPr>
              <a:t>Αστεροειδές Β κύτταρο του θύμου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Line 44"/>
          <p:cNvSpPr>
            <a:spLocks noChangeShapeType="1"/>
          </p:cNvSpPr>
          <p:nvPr/>
        </p:nvSpPr>
        <p:spPr bwMode="auto">
          <a:xfrm>
            <a:off x="3363913" y="5984875"/>
            <a:ext cx="0" cy="287338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l-GR">
              <a:latin typeface="+mn-lt"/>
              <a:cs typeface="Arial" pitchFamily="34" charset="0"/>
            </a:endParaRPr>
          </a:p>
        </p:txBody>
      </p:sp>
      <p:sp>
        <p:nvSpPr>
          <p:cNvPr id="123907" name="Line 47"/>
          <p:cNvSpPr>
            <a:spLocks noChangeShapeType="1"/>
          </p:cNvSpPr>
          <p:nvPr/>
        </p:nvSpPr>
        <p:spPr bwMode="auto">
          <a:xfrm>
            <a:off x="4676775" y="5980113"/>
            <a:ext cx="0" cy="468312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l-GR">
              <a:latin typeface="+mn-lt"/>
              <a:cs typeface="Arial" pitchFamily="34" charset="0"/>
            </a:endParaRPr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468313" y="163513"/>
            <a:ext cx="80645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l-G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ΠΡΩΤΟΠΑΘΕΣ ΜΕΓΑΛΟΚΥΤΤΑΡΙΚΟ </a:t>
            </a:r>
            <a:br>
              <a:rPr lang="el-G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</a:br>
            <a:r>
              <a:rPr lang="el-G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Β-ΛΕΜΦΩΜΑ ΤΟΥ ΜΕΣΟΘΩΡΑΚΙΟΥ</a:t>
            </a:r>
          </a:p>
        </p:txBody>
      </p:sp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1905000" y="1219200"/>
            <a:ext cx="5972175" cy="16335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Διάχυτο πρότυπο ανάπτυξης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Διαυγή κύτταρα με ανώμαλους ή </a:t>
            </a:r>
            <a:r>
              <a:rPr lang="el-GR" dirty="0" err="1">
                <a:latin typeface="+mn-lt"/>
                <a:cs typeface="Times New Roman" charset="0"/>
              </a:rPr>
              <a:t>πολύλοβους</a:t>
            </a:r>
            <a:r>
              <a:rPr lang="el-GR" dirty="0">
                <a:latin typeface="+mn-lt"/>
                <a:cs typeface="Times New Roman" charset="0"/>
              </a:rPr>
              <a:t> πυρήνες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>
                <a:latin typeface="+mn-lt"/>
                <a:cs typeface="Times New Roman" charset="0"/>
              </a:rPr>
              <a:t> </a:t>
            </a:r>
            <a:r>
              <a:rPr lang="el-GR" dirty="0" err="1">
                <a:latin typeface="+mn-lt"/>
                <a:cs typeface="Times New Roman" charset="0"/>
              </a:rPr>
              <a:t>Διαμερισματοποιός</a:t>
            </a:r>
            <a:r>
              <a:rPr lang="el-GR" dirty="0">
                <a:latin typeface="+mn-lt"/>
                <a:cs typeface="Times New Roman" charset="0"/>
              </a:rPr>
              <a:t> σκλήρυνση (συνήθως)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Κύτταρα τύπου </a:t>
            </a:r>
            <a:r>
              <a:rPr lang="en-US" dirty="0">
                <a:latin typeface="+mn-lt"/>
                <a:cs typeface="Times New Roman" charset="0"/>
              </a:rPr>
              <a:t>Reed-Sternberg</a:t>
            </a:r>
            <a:endParaRPr lang="el-GR" dirty="0">
              <a:latin typeface="+mn-lt"/>
              <a:cs typeface="Times New Roman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Ποικίλος αριθμός αντιδραστικών κυττάρων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endParaRPr lang="el-GR" dirty="0">
              <a:latin typeface="+mn-lt"/>
              <a:cs typeface="Times New Roman" charset="0"/>
            </a:endParaRPr>
          </a:p>
        </p:txBody>
      </p:sp>
      <p:sp>
        <p:nvSpPr>
          <p:cNvPr id="76827" name="Rectangle 27"/>
          <p:cNvSpPr>
            <a:spLocks noChangeArrowheads="1"/>
          </p:cNvSpPr>
          <p:nvPr/>
        </p:nvSpPr>
        <p:spPr bwMode="auto">
          <a:xfrm>
            <a:off x="6708775" y="3200400"/>
            <a:ext cx="2435225" cy="646113"/>
          </a:xfrm>
          <a:prstGeom prst="rect">
            <a:avLst/>
          </a:prstGeom>
          <a:solidFill>
            <a:srgbClr val="FF3300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  <a:cs typeface="Times New Roman" charset="0"/>
              </a:rPr>
              <a:t>Προέλευση μετά </a:t>
            </a:r>
          </a:p>
          <a:p>
            <a:pPr>
              <a:defRPr/>
            </a:pPr>
            <a:r>
              <a:rPr lang="el-GR" dirty="0">
                <a:latin typeface="+mn-lt"/>
                <a:cs typeface="Times New Roman" charset="0"/>
              </a:rPr>
              <a:t>το βλαστικό κέντρο           </a:t>
            </a:r>
          </a:p>
        </p:txBody>
      </p:sp>
      <p:sp>
        <p:nvSpPr>
          <p:cNvPr id="76829" name="Text Box 29"/>
          <p:cNvSpPr txBox="1">
            <a:spLocks noChangeArrowheads="1"/>
          </p:cNvSpPr>
          <p:nvPr/>
        </p:nvSpPr>
        <p:spPr bwMode="auto">
          <a:xfrm>
            <a:off x="6553200" y="4724400"/>
            <a:ext cx="1101725" cy="338138"/>
          </a:xfrm>
          <a:prstGeom prst="rect">
            <a:avLst/>
          </a:prstGeom>
          <a:solidFill>
            <a:srgbClr val="C475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sz="1600" dirty="0">
                <a:latin typeface="+mn-lt"/>
                <a:cs typeface="Times New Roman" charset="0"/>
              </a:rPr>
              <a:t>πιο ειδικά</a:t>
            </a:r>
          </a:p>
        </p:txBody>
      </p:sp>
      <p:sp>
        <p:nvSpPr>
          <p:cNvPr id="123912" name="Rectangle 30"/>
          <p:cNvSpPr>
            <a:spLocks noChangeArrowheads="1"/>
          </p:cNvSpPr>
          <p:nvPr/>
        </p:nvSpPr>
        <p:spPr bwMode="auto">
          <a:xfrm>
            <a:off x="693738" y="4546600"/>
            <a:ext cx="3529012" cy="3143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sz="1600" dirty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en-US" sz="1600" dirty="0">
                <a:latin typeface="+mn-lt"/>
                <a:cs typeface="Arial" pitchFamily="34" charset="0"/>
              </a:rPr>
              <a:t>MAL+</a:t>
            </a:r>
            <a:r>
              <a:rPr lang="el-GR" sz="1600" dirty="0">
                <a:latin typeface="+mn-lt"/>
                <a:cs typeface="Arial" pitchFamily="34" charset="0"/>
              </a:rPr>
              <a:t>, </a:t>
            </a:r>
            <a:r>
              <a:rPr lang="en-US" sz="1600" dirty="0">
                <a:latin typeface="+mn-lt"/>
                <a:cs typeface="Arial" pitchFamily="34" charset="0"/>
              </a:rPr>
              <a:t>TRAF+, </a:t>
            </a:r>
            <a:r>
              <a:rPr lang="en-US" sz="1600" dirty="0" err="1">
                <a:solidFill>
                  <a:srgbClr val="FF0000"/>
                </a:solidFill>
                <a:latin typeface="+mn-lt"/>
                <a:cs typeface="Arial" pitchFamily="34" charset="0"/>
              </a:rPr>
              <a:t>cREL</a:t>
            </a:r>
            <a:r>
              <a:rPr lang="en-US" sz="1600" dirty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en-US" sz="1600" dirty="0">
                <a:latin typeface="+mn-lt"/>
                <a:cs typeface="Arial" pitchFamily="34" charset="0"/>
              </a:rPr>
              <a:t>+(</a:t>
            </a:r>
            <a:r>
              <a:rPr lang="el-GR" sz="1600" dirty="0">
                <a:latin typeface="+mn-lt"/>
                <a:cs typeface="Arial" pitchFamily="34" charset="0"/>
              </a:rPr>
              <a:t>πυρηνικό), </a:t>
            </a:r>
            <a:r>
              <a:rPr lang="en-US" sz="1600" dirty="0">
                <a:solidFill>
                  <a:srgbClr val="FF0000"/>
                </a:solidFill>
                <a:latin typeface="+mn-lt"/>
                <a:cs typeface="Arial" pitchFamily="34" charset="0"/>
              </a:rPr>
              <a:t>p</a:t>
            </a:r>
            <a:r>
              <a:rPr lang="el-GR" sz="1600" dirty="0">
                <a:solidFill>
                  <a:srgbClr val="FF0000"/>
                </a:solidFill>
                <a:latin typeface="+mn-lt"/>
                <a:cs typeface="Arial" pitchFamily="34" charset="0"/>
              </a:rPr>
              <a:t>63+</a:t>
            </a:r>
          </a:p>
        </p:txBody>
      </p:sp>
      <p:sp>
        <p:nvSpPr>
          <p:cNvPr id="123913" name="AutoShape 32"/>
          <p:cNvSpPr>
            <a:spLocks/>
          </p:cNvSpPr>
          <p:nvPr/>
        </p:nvSpPr>
        <p:spPr bwMode="auto">
          <a:xfrm>
            <a:off x="6248400" y="3206750"/>
            <a:ext cx="355600" cy="977900"/>
          </a:xfrm>
          <a:prstGeom prst="rightBrace">
            <a:avLst>
              <a:gd name="adj1" fmla="val 22917"/>
              <a:gd name="adj2" fmla="val 50000"/>
            </a:avLst>
          </a:prstGeom>
          <a:noFill/>
          <a:ln w="476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l-GR">
              <a:latin typeface="+mn-lt"/>
              <a:cs typeface="Arial" pitchFamily="34" charset="0"/>
            </a:endParaRPr>
          </a:p>
        </p:txBody>
      </p:sp>
      <p:sp>
        <p:nvSpPr>
          <p:cNvPr id="76833" name="Rectangle 33"/>
          <p:cNvSpPr>
            <a:spLocks noChangeArrowheads="1"/>
          </p:cNvSpPr>
          <p:nvPr/>
        </p:nvSpPr>
        <p:spPr bwMode="auto">
          <a:xfrm>
            <a:off x="50800" y="5094288"/>
            <a:ext cx="49657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l-G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Προφίλ γονιδιακής </a:t>
            </a:r>
            <a:br>
              <a:rPr lang="el-G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</a:br>
            <a:r>
              <a:rPr lang="el-G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έκφρασης</a:t>
            </a:r>
          </a:p>
          <a:p>
            <a:pPr>
              <a:spcBef>
                <a:spcPct val="20000"/>
              </a:spcBef>
              <a:defRPr/>
            </a:pPr>
            <a:endParaRPr lang="el-GR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</a:endParaRPr>
          </a:p>
        </p:txBody>
      </p:sp>
      <p:sp>
        <p:nvSpPr>
          <p:cNvPr id="123915" name="AutoShape 34"/>
          <p:cNvSpPr>
            <a:spLocks/>
          </p:cNvSpPr>
          <p:nvPr/>
        </p:nvSpPr>
        <p:spPr bwMode="auto">
          <a:xfrm>
            <a:off x="5422900" y="5170488"/>
            <a:ext cx="355600" cy="892175"/>
          </a:xfrm>
          <a:prstGeom prst="rightBrace">
            <a:avLst>
              <a:gd name="adj1" fmla="val 20908"/>
              <a:gd name="adj2" fmla="val 50000"/>
            </a:avLst>
          </a:prstGeom>
          <a:noFill/>
          <a:ln w="476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l-GR">
              <a:latin typeface="+mn-lt"/>
              <a:cs typeface="Arial" pitchFamily="34" charset="0"/>
            </a:endParaRPr>
          </a:p>
        </p:txBody>
      </p:sp>
      <p:sp>
        <p:nvSpPr>
          <p:cNvPr id="76839" name="Text Box 39"/>
          <p:cNvSpPr txBox="1">
            <a:spLocks noChangeArrowheads="1"/>
          </p:cNvSpPr>
          <p:nvPr/>
        </p:nvSpPr>
        <p:spPr bwMode="auto">
          <a:xfrm>
            <a:off x="2632075" y="3132138"/>
            <a:ext cx="3878263" cy="1255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dirty="0">
                <a:latin typeface="+mn-lt"/>
                <a:cs typeface="Times New Roman" charset="0"/>
              </a:rPr>
              <a:t> </a:t>
            </a:r>
            <a:r>
              <a:rPr lang="en-US" dirty="0">
                <a:latin typeface="+mn-lt"/>
                <a:cs typeface="Times New Roman" charset="0"/>
              </a:rPr>
              <a:t>CD20+, CD79a+, PAX-5+, </a:t>
            </a:r>
            <a:r>
              <a:rPr lang="en-US" dirty="0" err="1">
                <a:latin typeface="+mn-lt"/>
                <a:cs typeface="Times New Roman" charset="0"/>
              </a:rPr>
              <a:t>Slg</a:t>
            </a:r>
            <a:r>
              <a:rPr lang="en-US" dirty="0">
                <a:latin typeface="+mn-lt"/>
                <a:cs typeface="Times New Roman" charset="0"/>
              </a:rPr>
              <a:t>-, </a:t>
            </a:r>
            <a:r>
              <a:rPr lang="el-GR" dirty="0">
                <a:solidFill>
                  <a:schemeClr val="bg1"/>
                </a:solidFill>
                <a:latin typeface="+mn-lt"/>
                <a:cs typeface="Times New Roman" charset="0"/>
              </a:rPr>
              <a:t/>
            </a:r>
            <a:br>
              <a:rPr lang="el-GR" dirty="0">
                <a:solidFill>
                  <a:schemeClr val="bg1"/>
                </a:solidFill>
                <a:latin typeface="+mn-lt"/>
                <a:cs typeface="Times New Roman" charset="0"/>
              </a:rPr>
            </a:br>
            <a:r>
              <a:rPr lang="el-GR" dirty="0">
                <a:latin typeface="+mn-lt"/>
                <a:cs typeface="Times New Roman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+mn-lt"/>
                <a:cs typeface="Times New Roman" charset="0"/>
              </a:rPr>
              <a:t>CD23+, </a:t>
            </a:r>
            <a:r>
              <a:rPr lang="en-US" dirty="0">
                <a:latin typeface="+mn-lt"/>
                <a:cs typeface="Times New Roman" charset="0"/>
              </a:rPr>
              <a:t>CD10+(25%), Bcl-6±, </a:t>
            </a:r>
            <a:endParaRPr lang="el-GR" dirty="0">
              <a:latin typeface="+mn-lt"/>
              <a:cs typeface="Times New Roman" charset="0"/>
            </a:endParaRPr>
          </a:p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None/>
              <a:defRPr/>
            </a:pPr>
            <a:r>
              <a:rPr lang="el-GR" dirty="0">
                <a:latin typeface="+mn-lt"/>
                <a:cs typeface="Times New Roman" charset="0"/>
              </a:rPr>
              <a:t>   </a:t>
            </a:r>
            <a:r>
              <a:rPr lang="en-US" dirty="0">
                <a:latin typeface="+mn-lt"/>
                <a:cs typeface="Times New Roman" charset="0"/>
              </a:rPr>
              <a:t>CD30+, MUM-1+, CD15-, Bcl-2±, </a:t>
            </a:r>
            <a:r>
              <a:rPr lang="el-GR" dirty="0">
                <a:latin typeface="+mn-lt"/>
                <a:cs typeface="Times New Roman" charset="0"/>
              </a:rPr>
              <a:t/>
            </a:r>
            <a:br>
              <a:rPr lang="el-GR" dirty="0">
                <a:latin typeface="+mn-lt"/>
                <a:cs typeface="Times New Roman" charset="0"/>
              </a:rPr>
            </a:br>
            <a:r>
              <a:rPr lang="el-GR" dirty="0">
                <a:latin typeface="+mn-lt"/>
                <a:cs typeface="Times New Roman" charset="0"/>
              </a:rPr>
              <a:t>   </a:t>
            </a:r>
            <a:r>
              <a:rPr lang="en-US" dirty="0">
                <a:latin typeface="+mn-lt"/>
                <a:cs typeface="Times New Roman" charset="0"/>
              </a:rPr>
              <a:t>BOB1+, OCT2+, CD45+ </a:t>
            </a:r>
          </a:p>
        </p:txBody>
      </p:sp>
      <p:sp>
        <p:nvSpPr>
          <p:cNvPr id="76840" name="Rectangle 40"/>
          <p:cNvSpPr>
            <a:spLocks noChangeArrowheads="1"/>
          </p:cNvSpPr>
          <p:nvPr/>
        </p:nvSpPr>
        <p:spPr bwMode="auto">
          <a:xfrm>
            <a:off x="5835650" y="5327650"/>
            <a:ext cx="1470025" cy="646113"/>
          </a:xfrm>
          <a:prstGeom prst="rect">
            <a:avLst/>
          </a:prstGeom>
          <a:solidFill>
            <a:srgbClr val="FF3300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  <a:cs typeface="Times New Roman" charset="0"/>
              </a:rPr>
              <a:t>ομοιότητες</a:t>
            </a:r>
          </a:p>
          <a:p>
            <a:pPr>
              <a:defRPr/>
            </a:pPr>
            <a:r>
              <a:rPr lang="el-GR" dirty="0">
                <a:latin typeface="+mn-lt"/>
                <a:cs typeface="Times New Roman" charset="0"/>
              </a:rPr>
              <a:t>με </a:t>
            </a:r>
            <a:r>
              <a:rPr lang="el-GR" dirty="0" err="1">
                <a:latin typeface="+mn-lt"/>
                <a:cs typeface="Times New Roman" charset="0"/>
              </a:rPr>
              <a:t>κΛΗ</a:t>
            </a:r>
            <a:r>
              <a:rPr lang="el-GR" dirty="0">
                <a:latin typeface="+mn-lt"/>
                <a:cs typeface="Times New Roman" charset="0"/>
              </a:rPr>
              <a:t>           </a:t>
            </a:r>
          </a:p>
        </p:txBody>
      </p:sp>
      <p:sp>
        <p:nvSpPr>
          <p:cNvPr id="123918" name="Line 48"/>
          <p:cNvSpPr>
            <a:spLocks noChangeShapeType="1"/>
          </p:cNvSpPr>
          <p:nvPr/>
        </p:nvSpPr>
        <p:spPr bwMode="auto">
          <a:xfrm flipH="1" flipV="1">
            <a:off x="4616450" y="4673600"/>
            <a:ext cx="1784350" cy="203200"/>
          </a:xfrm>
          <a:prstGeom prst="line">
            <a:avLst/>
          </a:prstGeom>
          <a:noFill/>
          <a:ln w="476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l-GR">
              <a:latin typeface="+mn-lt"/>
              <a:cs typeface="Arial" pitchFamily="34" charset="0"/>
            </a:endParaRPr>
          </a:p>
        </p:txBody>
      </p:sp>
      <p:sp>
        <p:nvSpPr>
          <p:cNvPr id="76850" name="Rectangle 50"/>
          <p:cNvSpPr>
            <a:spLocks noChangeArrowheads="1"/>
          </p:cNvSpPr>
          <p:nvPr/>
        </p:nvSpPr>
        <p:spPr bwMode="auto">
          <a:xfrm>
            <a:off x="381000" y="6203950"/>
            <a:ext cx="6062663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l-GR" dirty="0">
                <a:latin typeface="+mn-lt"/>
                <a:cs typeface="Times New Roman" charset="0"/>
              </a:rPr>
              <a:t>Πυρηνική </a:t>
            </a:r>
            <a:r>
              <a:rPr lang="el-GR" dirty="0" err="1">
                <a:latin typeface="+mn-lt"/>
                <a:cs typeface="Times New Roman" charset="0"/>
              </a:rPr>
              <a:t>υπερέκφραση</a:t>
            </a:r>
            <a:r>
              <a:rPr lang="el-GR" dirty="0">
                <a:latin typeface="+mn-lt"/>
                <a:cs typeface="Times New Roman" charset="0"/>
              </a:rPr>
              <a:t> </a:t>
            </a:r>
            <a:r>
              <a:rPr lang="en-US" dirty="0">
                <a:latin typeface="+mn-lt"/>
                <a:cs typeface="Times New Roman" charset="0"/>
              </a:rPr>
              <a:t>NF-</a:t>
            </a:r>
            <a:r>
              <a:rPr lang="el-GR" dirty="0">
                <a:latin typeface="+mn-lt"/>
                <a:cs typeface="Times New Roman" charset="0"/>
              </a:rPr>
              <a:t>κ</a:t>
            </a:r>
            <a:r>
              <a:rPr lang="en-US" dirty="0">
                <a:latin typeface="+mn-lt"/>
                <a:cs typeface="Times New Roman" charset="0"/>
              </a:rPr>
              <a:t>B   </a:t>
            </a:r>
            <a:r>
              <a:rPr lang="el-GR" dirty="0">
                <a:latin typeface="+mn-lt"/>
                <a:cs typeface="Times New Roman" charset="0"/>
              </a:rPr>
              <a:t/>
            </a:r>
            <a:br>
              <a:rPr lang="el-GR" dirty="0">
                <a:latin typeface="+mn-lt"/>
                <a:cs typeface="Times New Roman" charset="0"/>
              </a:rPr>
            </a:br>
            <a:r>
              <a:rPr lang="el-GR" dirty="0">
                <a:latin typeface="+mn-lt"/>
                <a:cs typeface="Times New Roman" charset="0"/>
              </a:rPr>
              <a:t>                                     </a:t>
            </a:r>
            <a:r>
              <a:rPr lang="en-US" dirty="0">
                <a:latin typeface="+mn-lt"/>
                <a:cs typeface="Times New Roman" charset="0"/>
              </a:rPr>
              <a:t>A</a:t>
            </a:r>
            <a:r>
              <a:rPr lang="el-GR" dirty="0" err="1">
                <a:latin typeface="+mn-lt"/>
                <a:cs typeface="Times New Roman" charset="0"/>
              </a:rPr>
              <a:t>πενεργοποιητικές</a:t>
            </a:r>
            <a:r>
              <a:rPr lang="el-GR" dirty="0">
                <a:latin typeface="+mn-lt"/>
                <a:cs typeface="Times New Roman" charset="0"/>
              </a:rPr>
              <a:t> μεταλλάξεις </a:t>
            </a:r>
            <a:r>
              <a:rPr lang="en-US" dirty="0">
                <a:latin typeface="+mn-lt"/>
                <a:cs typeface="Times New Roman" charset="0"/>
              </a:rPr>
              <a:t>S</a:t>
            </a:r>
            <a:r>
              <a:rPr lang="el-GR" dirty="0">
                <a:latin typeface="+mn-lt"/>
                <a:cs typeface="Times New Roman" charset="0"/>
              </a:rPr>
              <a:t>Ο</a:t>
            </a:r>
            <a:r>
              <a:rPr lang="en-US" dirty="0">
                <a:latin typeface="+mn-lt"/>
                <a:cs typeface="Times New Roman" charset="0"/>
              </a:rPr>
              <a:t>CS1</a:t>
            </a:r>
            <a:endParaRPr lang="el-GR" dirty="0">
              <a:latin typeface="+mn-lt"/>
              <a:cs typeface="Times New Roman" charset="0"/>
            </a:endParaRPr>
          </a:p>
        </p:txBody>
      </p:sp>
      <p:sp>
        <p:nvSpPr>
          <p:cNvPr id="76837" name="Text Box 37"/>
          <p:cNvSpPr txBox="1">
            <a:spLocks noChangeArrowheads="1"/>
          </p:cNvSpPr>
          <p:nvPr/>
        </p:nvSpPr>
        <p:spPr bwMode="auto">
          <a:xfrm>
            <a:off x="2743200" y="4953000"/>
            <a:ext cx="2476500" cy="92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sz="1600" dirty="0"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Ι</a:t>
            </a:r>
            <a:r>
              <a:rPr lang="en-US" dirty="0" err="1">
                <a:latin typeface="+mn-lt"/>
                <a:cs typeface="Times New Roman" charset="0"/>
              </a:rPr>
              <a:t>gH</a:t>
            </a:r>
            <a:r>
              <a:rPr lang="en-US" dirty="0"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αναδιατάξεις+</a:t>
            </a:r>
          </a:p>
          <a:p>
            <a:pPr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dirty="0">
                <a:latin typeface="+mn-lt"/>
                <a:cs typeface="Times New Roman" charset="0"/>
              </a:rPr>
              <a:t> Προσθήκες 2</a:t>
            </a:r>
            <a:r>
              <a:rPr lang="en-US" dirty="0">
                <a:latin typeface="+mn-lt"/>
                <a:cs typeface="Times New Roman" charset="0"/>
              </a:rPr>
              <a:t>p </a:t>
            </a:r>
            <a:r>
              <a:rPr lang="el-GR" dirty="0">
                <a:latin typeface="+mn-lt"/>
                <a:cs typeface="Times New Roman" charset="0"/>
              </a:rPr>
              <a:t/>
            </a:r>
            <a:br>
              <a:rPr lang="el-GR" dirty="0">
                <a:latin typeface="+mn-lt"/>
                <a:cs typeface="Times New Roman" charset="0"/>
              </a:rPr>
            </a:br>
            <a:r>
              <a:rPr lang="el-GR" dirty="0">
                <a:latin typeface="+mn-lt"/>
                <a:cs typeface="Times New Roman" charset="0"/>
              </a:rPr>
              <a:t>   </a:t>
            </a:r>
            <a:r>
              <a:rPr lang="en-US" dirty="0">
                <a:latin typeface="+mn-lt"/>
                <a:cs typeface="Times New Roman" charset="0"/>
              </a:rPr>
              <a:t>(</a:t>
            </a:r>
            <a:r>
              <a:rPr lang="en-US" dirty="0" err="1">
                <a:latin typeface="+mn-lt"/>
                <a:cs typeface="Times New Roman" charset="0"/>
              </a:rPr>
              <a:t>cREL</a:t>
            </a:r>
            <a:r>
              <a:rPr lang="en-US" dirty="0">
                <a:latin typeface="+mn-lt"/>
                <a:cs typeface="Times New Roman" charset="0"/>
              </a:rPr>
              <a:t>, BCL11), </a:t>
            </a:r>
            <a:r>
              <a:rPr lang="el-GR" dirty="0">
                <a:latin typeface="+mn-lt"/>
                <a:cs typeface="Times New Roman" charset="0"/>
              </a:rPr>
              <a:t>9</a:t>
            </a:r>
            <a:r>
              <a:rPr lang="en-US" dirty="0">
                <a:latin typeface="+mn-lt"/>
                <a:cs typeface="Times New Roman" charset="0"/>
              </a:rPr>
              <a:t>p (JAK)</a:t>
            </a:r>
            <a:endParaRPr lang="el-GR" dirty="0">
              <a:latin typeface="+mn-lt"/>
              <a:cs typeface="Times New Roman" charset="0"/>
            </a:endParaRPr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3175" y="1414463"/>
            <a:ext cx="189071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Μορφολογία</a:t>
            </a:r>
          </a:p>
          <a:p>
            <a:pPr>
              <a:spcBef>
                <a:spcPct val="20000"/>
              </a:spcBef>
              <a:defRPr/>
            </a:pPr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</a:endParaRPr>
          </a:p>
        </p:txBody>
      </p:sp>
      <p:sp>
        <p:nvSpPr>
          <p:cNvPr id="76826" name="Rectangle 26"/>
          <p:cNvSpPr>
            <a:spLocks noChangeArrowheads="1"/>
          </p:cNvSpPr>
          <p:nvPr/>
        </p:nvSpPr>
        <p:spPr bwMode="auto">
          <a:xfrm>
            <a:off x="-7938" y="3133725"/>
            <a:ext cx="2581276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l-G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Ανοσοφαινότυπος</a:t>
            </a:r>
          </a:p>
          <a:p>
            <a:pPr>
              <a:spcBef>
                <a:spcPct val="20000"/>
              </a:spcBef>
              <a:defRPr/>
            </a:pPr>
            <a:endParaRPr lang="el-GR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13" descr="L21428"/>
          <p:cNvPicPr>
            <a:picLocks noChangeAspect="1" noChangeArrowheads="1"/>
          </p:cNvPicPr>
          <p:nvPr/>
        </p:nvPicPr>
        <p:blipFill>
          <a:blip r:embed="rId3" cstate="print"/>
          <a:srcRect l="50558" b="67140"/>
          <a:stretch>
            <a:fillRect/>
          </a:stretch>
        </p:blipFill>
        <p:spPr bwMode="auto">
          <a:xfrm>
            <a:off x="534988" y="650875"/>
            <a:ext cx="3998912" cy="2633663"/>
          </a:xfrm>
          <a:prstGeom prst="rect">
            <a:avLst/>
          </a:prstGeom>
          <a:noFill/>
          <a:ln w="476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91491" name="Picture 14" descr="L21428"/>
          <p:cNvPicPr>
            <a:picLocks noChangeAspect="1" noChangeArrowheads="1"/>
          </p:cNvPicPr>
          <p:nvPr/>
        </p:nvPicPr>
        <p:blipFill>
          <a:blip r:embed="rId4" cstate="print"/>
          <a:srcRect t="33604" r="50002" b="33113"/>
          <a:stretch>
            <a:fillRect/>
          </a:stretch>
        </p:blipFill>
        <p:spPr bwMode="auto">
          <a:xfrm>
            <a:off x="4622800" y="636588"/>
            <a:ext cx="3984625" cy="2630487"/>
          </a:xfrm>
          <a:prstGeom prst="rect">
            <a:avLst/>
          </a:prstGeom>
          <a:noFill/>
          <a:ln w="476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91492" name="Picture 15" descr="L21428"/>
          <p:cNvPicPr>
            <a:picLocks noChangeAspect="1" noChangeArrowheads="1"/>
          </p:cNvPicPr>
          <p:nvPr/>
        </p:nvPicPr>
        <p:blipFill>
          <a:blip r:embed="rId4" cstate="print"/>
          <a:srcRect l="1164" t="67491" r="50072"/>
          <a:stretch>
            <a:fillRect/>
          </a:stretch>
        </p:blipFill>
        <p:spPr bwMode="auto">
          <a:xfrm>
            <a:off x="536575" y="3373438"/>
            <a:ext cx="3992563" cy="2636837"/>
          </a:xfrm>
          <a:prstGeom prst="rect">
            <a:avLst/>
          </a:prstGeom>
          <a:noFill/>
          <a:ln w="476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91493" name="Picture 16" descr="L21428"/>
          <p:cNvPicPr>
            <a:picLocks noChangeAspect="1" noChangeArrowheads="1"/>
          </p:cNvPicPr>
          <p:nvPr/>
        </p:nvPicPr>
        <p:blipFill>
          <a:blip r:embed="rId4" cstate="print"/>
          <a:srcRect l="50768" t="67351" r="351"/>
          <a:stretch>
            <a:fillRect/>
          </a:stretch>
        </p:blipFill>
        <p:spPr bwMode="auto">
          <a:xfrm>
            <a:off x="4625975" y="3357563"/>
            <a:ext cx="3984625" cy="2663825"/>
          </a:xfrm>
          <a:prstGeom prst="rect">
            <a:avLst/>
          </a:prstGeom>
          <a:noFill/>
          <a:ln w="476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91494" name="Text Box 17"/>
          <p:cNvSpPr txBox="1">
            <a:spLocks noChangeArrowheads="1"/>
          </p:cNvSpPr>
          <p:nvPr/>
        </p:nvSpPr>
        <p:spPr bwMode="auto">
          <a:xfrm>
            <a:off x="593725" y="5570538"/>
            <a:ext cx="86995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CD20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191495" name="Text Box 18"/>
          <p:cNvSpPr txBox="1">
            <a:spLocks noChangeArrowheads="1"/>
          </p:cNvSpPr>
          <p:nvPr/>
        </p:nvSpPr>
        <p:spPr bwMode="auto">
          <a:xfrm>
            <a:off x="4714875" y="5599113"/>
            <a:ext cx="86995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CD30</a:t>
            </a:r>
            <a:endParaRPr lang="el-GR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38" name="Group 11"/>
          <p:cNvGrpSpPr>
            <a:grpSpLocks/>
          </p:cNvGrpSpPr>
          <p:nvPr/>
        </p:nvGrpSpPr>
        <p:grpSpPr bwMode="auto">
          <a:xfrm>
            <a:off x="361950" y="563563"/>
            <a:ext cx="8418513" cy="5584825"/>
            <a:chOff x="228" y="355"/>
            <a:chExt cx="5303" cy="3518"/>
          </a:xfrm>
        </p:grpSpPr>
        <p:pic>
          <p:nvPicPr>
            <p:cNvPr id="193539" name="Picture 3" descr="L2136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" y="355"/>
              <a:ext cx="5303" cy="1715"/>
            </a:xfrm>
            <a:prstGeom prst="rect">
              <a:avLst/>
            </a:prstGeom>
            <a:noFill/>
            <a:ln w="34925">
              <a:solidFill>
                <a:srgbClr val="FFFF00"/>
              </a:solidFill>
              <a:miter lim="800000"/>
              <a:headEnd/>
              <a:tailEnd/>
            </a:ln>
          </p:spPr>
        </p:pic>
        <p:pic>
          <p:nvPicPr>
            <p:cNvPr id="193540" name="Picture 4" descr="L2136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" y="2106"/>
              <a:ext cx="5303" cy="1767"/>
            </a:xfrm>
            <a:prstGeom prst="rect">
              <a:avLst/>
            </a:prstGeom>
            <a:noFill/>
            <a:ln w="34925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193541" name="Text Box 5"/>
            <p:cNvSpPr txBox="1">
              <a:spLocks noChangeArrowheads="1"/>
            </p:cNvSpPr>
            <p:nvPr/>
          </p:nvSpPr>
          <p:spPr bwMode="auto">
            <a:xfrm>
              <a:off x="233" y="1827"/>
              <a:ext cx="426" cy="2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Ki67</a:t>
              </a:r>
              <a:endParaRPr lang="el-GR">
                <a:solidFill>
                  <a:schemeClr val="bg1"/>
                </a:solidFill>
              </a:endParaRPr>
            </a:p>
          </p:txBody>
        </p:sp>
        <p:sp>
          <p:nvSpPr>
            <p:cNvPr id="193542" name="Text Box 6"/>
            <p:cNvSpPr txBox="1">
              <a:spLocks noChangeArrowheads="1"/>
            </p:cNvSpPr>
            <p:nvPr/>
          </p:nvSpPr>
          <p:spPr bwMode="auto">
            <a:xfrm>
              <a:off x="2924" y="1832"/>
              <a:ext cx="522" cy="2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Ker19</a:t>
              </a:r>
              <a:endParaRPr lang="el-GR">
                <a:solidFill>
                  <a:schemeClr val="bg1"/>
                </a:solidFill>
              </a:endParaRPr>
            </a:p>
          </p:txBody>
        </p:sp>
        <p:sp>
          <p:nvSpPr>
            <p:cNvPr id="193543" name="Text Box 7"/>
            <p:cNvSpPr txBox="1">
              <a:spLocks noChangeArrowheads="1"/>
            </p:cNvSpPr>
            <p:nvPr/>
          </p:nvSpPr>
          <p:spPr bwMode="auto">
            <a:xfrm>
              <a:off x="242" y="3620"/>
              <a:ext cx="490" cy="2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CD23</a:t>
              </a:r>
              <a:endParaRPr lang="el-GR">
                <a:solidFill>
                  <a:schemeClr val="bg1"/>
                </a:solidFill>
              </a:endParaRPr>
            </a:p>
          </p:txBody>
        </p:sp>
        <p:sp>
          <p:nvSpPr>
            <p:cNvPr id="193544" name="Text Box 8"/>
            <p:cNvSpPr txBox="1">
              <a:spLocks noChangeArrowheads="1"/>
            </p:cNvSpPr>
            <p:nvPr/>
          </p:nvSpPr>
          <p:spPr bwMode="auto">
            <a:xfrm>
              <a:off x="2912" y="3621"/>
              <a:ext cx="434" cy="2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MAL</a:t>
              </a:r>
              <a:endParaRPr lang="el-GR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8950" y="306388"/>
            <a:ext cx="8229600" cy="561975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FF00"/>
                </a:solidFill>
                <a:sym typeface="Wingdings" pitchFamily="2" charset="2"/>
              </a:rPr>
              <a:t>DLBCL</a:t>
            </a:r>
            <a:r>
              <a:rPr lang="el-GR" sz="360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3600" smtClean="0">
                <a:solidFill>
                  <a:srgbClr val="FFFF00"/>
                </a:solidFill>
                <a:sym typeface="Wingdings" pitchFamily="2" charset="2"/>
              </a:rPr>
              <a:t>-</a:t>
            </a:r>
            <a:r>
              <a:rPr lang="el-GR" sz="3600" smtClean="0">
                <a:solidFill>
                  <a:srgbClr val="FFFF00"/>
                </a:solidFill>
                <a:sym typeface="Wingdings" pitchFamily="2" charset="2"/>
              </a:rPr>
              <a:t> Ειδικές νοσολογικές οντότητες 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9650"/>
            <a:ext cx="4403725" cy="1828800"/>
          </a:xfrm>
        </p:spPr>
        <p:txBody>
          <a:bodyPr/>
          <a:lstStyle/>
          <a:p>
            <a:pPr eaLnBrk="1" hangingPunct="1">
              <a:spcBef>
                <a:spcPct val="25000"/>
              </a:spcBef>
              <a:buFont typeface="Wingdings" pitchFamily="2" charset="2"/>
              <a:buNone/>
            </a:pPr>
            <a:r>
              <a:rPr lang="el-GR" sz="2400" smtClean="0">
                <a:solidFill>
                  <a:srgbClr val="FFFF00"/>
                </a:solidFill>
                <a:sym typeface="Wingdings" pitchFamily="2" charset="2"/>
              </a:rPr>
              <a:t>Παρουσία Ανοσοκαταστολής</a:t>
            </a:r>
          </a:p>
          <a:p>
            <a:pPr eaLnBrk="1" hangingPunct="1">
              <a:spcBef>
                <a:spcPct val="25000"/>
              </a:spcBef>
              <a:buClr>
                <a:srgbClr val="FFFF00"/>
              </a:buClr>
              <a:buFont typeface="Wingdings" pitchFamily="2" charset="2"/>
              <a:buChar char="l"/>
            </a:pP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Πλασμαβλαστικό λέμφωμα</a:t>
            </a:r>
            <a:r>
              <a:rPr lang="en-US" sz="240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400" i="1" smtClean="0">
                <a:solidFill>
                  <a:schemeClr val="bg1"/>
                </a:solidFill>
                <a:sym typeface="Wingdings" pitchFamily="2" charset="2"/>
              </a:rPr>
              <a:t>(EBV+)</a:t>
            </a:r>
          </a:p>
          <a:p>
            <a:pPr eaLnBrk="1" hangingPunct="1">
              <a:spcBef>
                <a:spcPct val="25000"/>
              </a:spcBef>
              <a:buClr>
                <a:srgbClr val="FFFF00"/>
              </a:buClr>
              <a:buFont typeface="Wingdings" pitchFamily="2" charset="2"/>
              <a:buChar char="l"/>
            </a:pP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Πρωτοπαθές λέμφωμα ορογονίων κοιλοτήτων (</a:t>
            </a:r>
            <a:r>
              <a:rPr lang="en-US" sz="2400" smtClean="0">
                <a:solidFill>
                  <a:schemeClr val="bg1"/>
                </a:solidFill>
                <a:sym typeface="Wingdings" pitchFamily="2" charset="2"/>
              </a:rPr>
              <a:t>PEL) </a:t>
            </a:r>
            <a:r>
              <a:rPr lang="en-US" sz="2400" i="1" smtClean="0">
                <a:solidFill>
                  <a:schemeClr val="bg1"/>
                </a:solidFill>
                <a:sym typeface="Wingdings" pitchFamily="2" charset="2"/>
              </a:rPr>
              <a:t>(HHV8+, EBV </a:t>
            </a:r>
            <a:r>
              <a:rPr lang="el-GR" sz="2400" i="1" smtClean="0">
                <a:solidFill>
                  <a:schemeClr val="bg1"/>
                </a:solidFill>
                <a:sym typeface="Wingdings" pitchFamily="2" charset="2"/>
              </a:rPr>
              <a:t>συχνά+)</a:t>
            </a:r>
            <a:r>
              <a:rPr lang="en-US" sz="2400" i="1" smtClean="0">
                <a:solidFill>
                  <a:schemeClr val="bg1"/>
                </a:solidFill>
                <a:sym typeface="Wingdings" pitchFamily="2" charset="2"/>
              </a:rPr>
              <a:t> </a:t>
            </a:r>
          </a:p>
          <a:p>
            <a:pPr eaLnBrk="1" hangingPunct="1">
              <a:spcBef>
                <a:spcPct val="25000"/>
              </a:spcBef>
              <a:buClr>
                <a:srgbClr val="FFFF00"/>
              </a:buClr>
              <a:buFont typeface="Wingdings" pitchFamily="2" charset="2"/>
              <a:buChar char="l"/>
            </a:pPr>
            <a:r>
              <a:rPr lang="en-US" sz="2400" smtClean="0">
                <a:solidFill>
                  <a:schemeClr val="bg1"/>
                </a:solidFill>
                <a:sym typeface="Wingdings" pitchFamily="2" charset="2"/>
              </a:rPr>
              <a:t>DLBCL</a:t>
            </a: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 στο έδαφος πολυκεντρικής </a:t>
            </a:r>
            <a:r>
              <a:rPr lang="en-US" sz="2400" smtClean="0">
                <a:solidFill>
                  <a:schemeClr val="bg1"/>
                </a:solidFill>
                <a:sym typeface="Wingdings" pitchFamily="2" charset="2"/>
              </a:rPr>
              <a:t>v</a:t>
            </a: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όσου</a:t>
            </a:r>
            <a:r>
              <a:rPr lang="en-US" sz="2400" smtClean="0">
                <a:solidFill>
                  <a:schemeClr val="bg1"/>
                </a:solidFill>
                <a:sym typeface="Wingdings" pitchFamily="2" charset="2"/>
              </a:rPr>
              <a:t> Castleman (MCD)</a:t>
            </a: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400" i="1" smtClean="0">
                <a:solidFill>
                  <a:schemeClr val="bg1"/>
                </a:solidFill>
                <a:sym typeface="Wingdings" pitchFamily="2" charset="2"/>
              </a:rPr>
              <a:t>(HHV8+, EBV </a:t>
            </a:r>
            <a:r>
              <a:rPr lang="el-GR" sz="2400" i="1" smtClean="0">
                <a:solidFill>
                  <a:schemeClr val="bg1"/>
                </a:solidFill>
                <a:sym typeface="Wingdings" pitchFamily="2" charset="2"/>
              </a:rPr>
              <a:t>σπάνια+)</a:t>
            </a:r>
            <a:r>
              <a:rPr lang="en-US" sz="2400" i="1" smtClean="0">
                <a:solidFill>
                  <a:schemeClr val="bg1"/>
                </a:solidFill>
                <a:sym typeface="Wingdings" pitchFamily="2" charset="2"/>
              </a:rPr>
              <a:t> </a:t>
            </a:r>
            <a:endParaRPr lang="el-GR" sz="2400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el-GR" sz="4800" smtClean="0">
              <a:solidFill>
                <a:schemeClr val="bg1"/>
              </a:solidFill>
            </a:endParaRPr>
          </a:p>
        </p:txBody>
      </p:sp>
      <p:sp>
        <p:nvSpPr>
          <p:cNvPr id="354308" name="Rectangle 4"/>
          <p:cNvSpPr>
            <a:spLocks noChangeArrowheads="1"/>
          </p:cNvSpPr>
          <p:nvPr/>
        </p:nvSpPr>
        <p:spPr bwMode="auto">
          <a:xfrm>
            <a:off x="457200" y="1098550"/>
            <a:ext cx="82296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sz="2800" dirty="0">
                <a:solidFill>
                  <a:srgbClr val="F42C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 Λεμφώματα με </a:t>
            </a:r>
            <a:r>
              <a:rPr lang="el-GR" sz="2800" dirty="0" err="1">
                <a:solidFill>
                  <a:srgbClr val="F42C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πλασμαβλαστικούς</a:t>
            </a:r>
            <a:r>
              <a:rPr lang="el-GR" sz="2800" dirty="0">
                <a:solidFill>
                  <a:srgbClr val="F42C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 χαρακτήρες</a:t>
            </a:r>
          </a:p>
        </p:txBody>
      </p:sp>
      <p:sp>
        <p:nvSpPr>
          <p:cNvPr id="354309" name="Rectangle 5"/>
          <p:cNvSpPr>
            <a:spLocks noChangeArrowheads="1"/>
          </p:cNvSpPr>
          <p:nvPr/>
        </p:nvSpPr>
        <p:spPr bwMode="auto">
          <a:xfrm>
            <a:off x="4932363" y="2236788"/>
            <a:ext cx="391953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A</a:t>
            </a:r>
            <a:r>
              <a:rPr lang="el-G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πουσία</a:t>
            </a:r>
            <a:r>
              <a:rPr lang="el-G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 </a:t>
            </a:r>
            <a:r>
              <a:rPr lang="el-G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ανοσοκαταστολής</a:t>
            </a:r>
            <a:r>
              <a:rPr lang="el-G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ALK + DLBCL</a:t>
            </a:r>
            <a:endParaRPr lang="el-GR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  <a:sym typeface="Wingdings" pitchFamily="2" charset="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el-GR" sz="2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</a:endParaRPr>
          </a:p>
        </p:txBody>
      </p:sp>
      <p:sp>
        <p:nvSpPr>
          <p:cNvPr id="354310" name="Rectangle 6"/>
          <p:cNvSpPr>
            <a:spLocks noChangeArrowheads="1"/>
          </p:cNvSpPr>
          <p:nvPr/>
        </p:nvSpPr>
        <p:spPr bwMode="auto">
          <a:xfrm>
            <a:off x="611188" y="6308725"/>
            <a:ext cx="61214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* 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N</a:t>
            </a:r>
            <a:r>
              <a:rPr lang="el-GR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έες</a:t>
            </a:r>
            <a:r>
              <a:rPr lang="el-G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 οντότητες σε ταξινόμηση Π.Ο.Υ. 2008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el-GR" sz="4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</p:txBody>
      </p:sp>
      <p:sp>
        <p:nvSpPr>
          <p:cNvPr id="195591" name="Line 7"/>
          <p:cNvSpPr>
            <a:spLocks noChangeShapeType="1"/>
          </p:cNvSpPr>
          <p:nvPr/>
        </p:nvSpPr>
        <p:spPr bwMode="auto">
          <a:xfrm flipH="1">
            <a:off x="3276600" y="1820863"/>
            <a:ext cx="647700" cy="28733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95592" name="Line 8"/>
          <p:cNvSpPr>
            <a:spLocks noChangeShapeType="1"/>
          </p:cNvSpPr>
          <p:nvPr/>
        </p:nvSpPr>
        <p:spPr bwMode="auto">
          <a:xfrm>
            <a:off x="5076825" y="1820863"/>
            <a:ext cx="574675" cy="35877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95593" name="8 - TextBox"/>
          <p:cNvSpPr txBox="1">
            <a:spLocks noChangeArrowheads="1"/>
          </p:cNvSpPr>
          <p:nvPr/>
        </p:nvSpPr>
        <p:spPr bwMode="auto">
          <a:xfrm>
            <a:off x="5508625" y="3933825"/>
            <a:ext cx="3455988" cy="29225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l-GR" sz="2400">
                <a:solidFill>
                  <a:srgbClr val="0070C0"/>
                </a:solidFill>
              </a:rPr>
              <a:t>Απώλεια πανΒ δεικτών (</a:t>
            </a:r>
            <a:r>
              <a:rPr lang="en-US" sz="2400">
                <a:solidFill>
                  <a:srgbClr val="0070C0"/>
                </a:solidFill>
              </a:rPr>
              <a:t>CD20, PAX5)</a:t>
            </a:r>
          </a:p>
          <a:p>
            <a:pPr>
              <a:buFont typeface="Arial" charset="0"/>
              <a:buChar char="•"/>
            </a:pPr>
            <a:r>
              <a:rPr lang="el-GR" sz="2400">
                <a:solidFill>
                  <a:srgbClr val="0070C0"/>
                </a:solidFill>
              </a:rPr>
              <a:t>Έκφραση πλασματοκυτταρικών δεικτών</a:t>
            </a:r>
          </a:p>
          <a:p>
            <a:pPr>
              <a:buFont typeface="Arial" charset="0"/>
              <a:buChar char="•"/>
            </a:pPr>
            <a:r>
              <a:rPr lang="el-GR" sz="2000" i="1">
                <a:solidFill>
                  <a:srgbClr val="0070C0"/>
                </a:solidFill>
              </a:rPr>
              <a:t>Συχνά απρόσφορη έκφραση Τ δεικτών</a:t>
            </a:r>
            <a:endParaRPr lang="en-US" sz="2000" i="1">
              <a:solidFill>
                <a:srgbClr val="0070C0"/>
              </a:solidFill>
            </a:endParaRPr>
          </a:p>
          <a:p>
            <a:endParaRPr lang="el-GR" sz="240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4" descr="32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72288"/>
          </a:xfrm>
        </p:spPr>
      </p:pic>
      <p:sp>
        <p:nvSpPr>
          <p:cNvPr id="208899" name="Text Box 6"/>
          <p:cNvSpPr txBox="1">
            <a:spLocks noChangeArrowheads="1"/>
          </p:cNvSpPr>
          <p:nvPr/>
        </p:nvSpPr>
        <p:spPr bwMode="auto">
          <a:xfrm>
            <a:off x="2268538" y="333375"/>
            <a:ext cx="381635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365125" algn="ctr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DLBCL (</a:t>
            </a:r>
            <a:r>
              <a:rPr lang="el-G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Α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L</a:t>
            </a:r>
            <a:r>
              <a:rPr lang="el-G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Κ+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)</a:t>
            </a:r>
            <a:endParaRPr lang="el-GR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</p:txBody>
      </p:sp>
      <p:pic>
        <p:nvPicPr>
          <p:cNvPr id="197636" name="Picture 4" descr="327"/>
          <p:cNvPicPr>
            <a:picLocks noChangeAspect="1" noChangeArrowheads="1"/>
          </p:cNvPicPr>
          <p:nvPr/>
        </p:nvPicPr>
        <p:blipFill>
          <a:blip r:embed="rId4" cstate="print"/>
          <a:srcRect l="57701" t="50951" r="308" b="1694"/>
          <a:stretch>
            <a:fillRect/>
          </a:stretch>
        </p:blipFill>
        <p:spPr bwMode="auto">
          <a:xfrm>
            <a:off x="2459038" y="1989138"/>
            <a:ext cx="3841750" cy="32416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284163" y="2708275"/>
            <a:ext cx="1254125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CD45</a:t>
            </a:r>
            <a:endParaRPr lang="el-GR" sz="2800"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 descr="328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904038"/>
          </a:xfrm>
        </p:spPr>
      </p:pic>
      <p:sp>
        <p:nvSpPr>
          <p:cNvPr id="129027" name="Text Box 6"/>
          <p:cNvSpPr txBox="1">
            <a:spLocks noChangeArrowheads="1"/>
          </p:cNvSpPr>
          <p:nvPr/>
        </p:nvSpPr>
        <p:spPr bwMode="auto">
          <a:xfrm>
            <a:off x="5076825" y="3429000"/>
            <a:ext cx="3455988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365125" algn="ctr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DLBCL (</a:t>
            </a:r>
            <a:r>
              <a:rPr lang="el-G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Α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el-G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Κ+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l-G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>
                <a:latin typeface="+mn-lt"/>
              </a:rPr>
              <a:t>Λοιμώδης μονοπυρήνωση</a:t>
            </a:r>
            <a:endParaRPr lang="el-GR" sz="2200" dirty="0">
              <a:latin typeface="+mn-lt"/>
            </a:endParaRPr>
          </a:p>
        </p:txBody>
      </p:sp>
      <p:pic>
        <p:nvPicPr>
          <p:cNvPr id="28674" name="3 - Θέση περιεχομένου" descr="σάρωση0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6100" y="2205038"/>
            <a:ext cx="3744913" cy="2495550"/>
          </a:xfrm>
        </p:spPr>
      </p:pic>
      <p:sp>
        <p:nvSpPr>
          <p:cNvPr id="28675" name="3 - TextBox"/>
          <p:cNvSpPr txBox="1">
            <a:spLocks noChangeArrowheads="1"/>
          </p:cNvSpPr>
          <p:nvPr/>
        </p:nvSpPr>
        <p:spPr bwMode="auto">
          <a:xfrm>
            <a:off x="5508625" y="5805488"/>
            <a:ext cx="2054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βλαστικά κύτταρα</a:t>
            </a:r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 rot="5400000" flipH="1" flipV="1">
            <a:off x="4717256" y="4507707"/>
            <a:ext cx="2447925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- Ευθύγραμμο βέλος σύνδεσης"/>
          <p:cNvCxnSpPr/>
          <p:nvPr/>
        </p:nvCxnSpPr>
        <p:spPr>
          <a:xfrm rot="16200000" flipV="1">
            <a:off x="4644232" y="4437856"/>
            <a:ext cx="2374900" cy="2143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8" name="3 - Θέση περιεχομένου" descr="σάρωση0018.jpg"/>
          <p:cNvPicPr>
            <a:picLocks noChangeAspect="1"/>
          </p:cNvPicPr>
          <p:nvPr/>
        </p:nvPicPr>
        <p:blipFill>
          <a:blip r:embed="rId3" cstate="print"/>
          <a:srcRect r="2411"/>
          <a:stretch>
            <a:fillRect/>
          </a:stretch>
        </p:blipFill>
        <p:spPr bwMode="auto">
          <a:xfrm>
            <a:off x="468313" y="2205038"/>
            <a:ext cx="37274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8 - TextBox"/>
          <p:cNvSpPr txBox="1">
            <a:spLocks noChangeArrowheads="1"/>
          </p:cNvSpPr>
          <p:nvPr/>
        </p:nvSpPr>
        <p:spPr bwMode="auto">
          <a:xfrm>
            <a:off x="1116013" y="5157788"/>
            <a:ext cx="28082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έκπτυξη του παραφλοιού</a:t>
            </a:r>
          </a:p>
        </p:txBody>
      </p:sp>
      <p:sp>
        <p:nvSpPr>
          <p:cNvPr id="28680" name="9 - TextBox"/>
          <p:cNvSpPr txBox="1">
            <a:spLocks noChangeArrowheads="1"/>
          </p:cNvSpPr>
          <p:nvPr/>
        </p:nvSpPr>
        <p:spPr bwMode="auto">
          <a:xfrm>
            <a:off x="4500563" y="1700213"/>
            <a:ext cx="3600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600"/>
              <a:t>τροποποιημένα λεμφοειδή κύτταρα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5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3429000"/>
          </a:xfrm>
        </p:spPr>
      </p:pic>
      <p:pic>
        <p:nvPicPr>
          <p:cNvPr id="201731" name="Picture 3" descr="5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429000"/>
            <a:ext cx="9144000" cy="3429000"/>
          </a:xfrm>
        </p:spPr>
      </p:pic>
      <p:sp>
        <p:nvSpPr>
          <p:cNvPr id="201732" name="Line 4"/>
          <p:cNvSpPr>
            <a:spLocks noChangeShapeType="1"/>
          </p:cNvSpPr>
          <p:nvPr/>
        </p:nvSpPr>
        <p:spPr bwMode="auto">
          <a:xfrm>
            <a:off x="0" y="3357563"/>
            <a:ext cx="9144000" cy="714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01733" name="Line 5"/>
          <p:cNvSpPr>
            <a:spLocks noChangeShapeType="1"/>
          </p:cNvSpPr>
          <p:nvPr/>
        </p:nvSpPr>
        <p:spPr bwMode="auto">
          <a:xfrm>
            <a:off x="2971800" y="3357563"/>
            <a:ext cx="0" cy="350043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01734" name="Line 6"/>
          <p:cNvSpPr>
            <a:spLocks noChangeShapeType="1"/>
          </p:cNvSpPr>
          <p:nvPr/>
        </p:nvSpPr>
        <p:spPr bwMode="auto">
          <a:xfrm>
            <a:off x="6043613" y="3384550"/>
            <a:ext cx="0" cy="350043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01735" name="Line 7"/>
          <p:cNvSpPr>
            <a:spLocks noChangeShapeType="1"/>
          </p:cNvSpPr>
          <p:nvPr/>
        </p:nvSpPr>
        <p:spPr bwMode="auto">
          <a:xfrm>
            <a:off x="4572000" y="-26988"/>
            <a:ext cx="0" cy="3384551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2438400" y="304800"/>
            <a:ext cx="4865688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400" dirty="0" err="1">
                <a:solidFill>
                  <a:srgbClr val="FF0000"/>
                </a:solidFill>
                <a:latin typeface="+mn-lt"/>
                <a:cs typeface="Arial" pitchFamily="34" charset="0"/>
              </a:rPr>
              <a:t>Πλασμαβλαστικό</a:t>
            </a:r>
            <a:r>
              <a:rPr lang="el-GR" sz="2400" dirty="0">
                <a:solidFill>
                  <a:srgbClr val="FF0000"/>
                </a:solidFill>
                <a:latin typeface="+mn-lt"/>
                <a:cs typeface="Arial" pitchFamily="34" charset="0"/>
              </a:rPr>
              <a:t> Λέμφωμα</a:t>
            </a:r>
          </a:p>
        </p:txBody>
      </p:sp>
      <p:sp>
        <p:nvSpPr>
          <p:cNvPr id="201737" name="Text Box 9"/>
          <p:cNvSpPr txBox="1">
            <a:spLocks noChangeArrowheads="1"/>
          </p:cNvSpPr>
          <p:nvPr/>
        </p:nvSpPr>
        <p:spPr bwMode="auto">
          <a:xfrm>
            <a:off x="220663" y="6237288"/>
            <a:ext cx="121443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CD</a:t>
            </a:r>
            <a:r>
              <a:rPr lang="el-GR"/>
              <a:t>138</a:t>
            </a:r>
          </a:p>
        </p:txBody>
      </p:sp>
      <p:sp>
        <p:nvSpPr>
          <p:cNvPr id="201738" name="Text Box 10"/>
          <p:cNvSpPr txBox="1">
            <a:spLocks noChangeArrowheads="1"/>
          </p:cNvSpPr>
          <p:nvPr/>
        </p:nvSpPr>
        <p:spPr bwMode="auto">
          <a:xfrm>
            <a:off x="4443413" y="6165850"/>
            <a:ext cx="108743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CD</a:t>
            </a:r>
            <a:r>
              <a:rPr lang="el-GR"/>
              <a:t>20</a:t>
            </a:r>
          </a:p>
        </p:txBody>
      </p:sp>
      <p:sp>
        <p:nvSpPr>
          <p:cNvPr id="201739" name="Text Box 11"/>
          <p:cNvSpPr txBox="1">
            <a:spLocks noChangeArrowheads="1"/>
          </p:cNvSpPr>
          <p:nvPr/>
        </p:nvSpPr>
        <p:spPr bwMode="auto">
          <a:xfrm>
            <a:off x="7643813" y="6165850"/>
            <a:ext cx="108743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/>
              <a:t>ΕΒΕ</a:t>
            </a:r>
            <a:r>
              <a:rPr lang="en-US"/>
              <a:t>R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6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r="49408"/>
          <a:stretch>
            <a:fillRect/>
          </a:stretch>
        </p:blipFill>
        <p:spPr>
          <a:xfrm>
            <a:off x="4572000" y="0"/>
            <a:ext cx="4572000" cy="3429000"/>
          </a:xfrm>
        </p:spPr>
      </p:pic>
      <p:pic>
        <p:nvPicPr>
          <p:cNvPr id="203779" name="Picture 3" descr="6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4572000" cy="6858000"/>
          </a:xfrm>
        </p:spPr>
      </p:pic>
      <p:pic>
        <p:nvPicPr>
          <p:cNvPr id="203780" name="Picture 4" descr="6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50523"/>
          <a:stretch>
            <a:fillRect/>
          </a:stretch>
        </p:blipFill>
        <p:spPr>
          <a:xfrm>
            <a:off x="4572000" y="3429000"/>
            <a:ext cx="4572000" cy="3429000"/>
          </a:xfrm>
        </p:spPr>
      </p:pic>
      <p:sp>
        <p:nvSpPr>
          <p:cNvPr id="203781" name="Line 5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03782" name="Line 6"/>
          <p:cNvSpPr>
            <a:spLocks noChangeShapeType="1"/>
          </p:cNvSpPr>
          <p:nvPr/>
        </p:nvSpPr>
        <p:spPr bwMode="auto">
          <a:xfrm>
            <a:off x="4572000" y="3429000"/>
            <a:ext cx="45720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03783" name="Text Box 7"/>
          <p:cNvSpPr txBox="1">
            <a:spLocks noChangeArrowheads="1"/>
          </p:cNvSpPr>
          <p:nvPr/>
        </p:nvSpPr>
        <p:spPr bwMode="auto">
          <a:xfrm>
            <a:off x="6364288" y="6165850"/>
            <a:ext cx="2366962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LANA (HHV-8)</a:t>
            </a:r>
            <a:endParaRPr lang="el-GR"/>
          </a:p>
        </p:txBody>
      </p:sp>
      <p:sp>
        <p:nvSpPr>
          <p:cNvPr id="203784" name="Text Box 8"/>
          <p:cNvSpPr txBox="1">
            <a:spLocks noChangeArrowheads="1"/>
          </p:cNvSpPr>
          <p:nvPr/>
        </p:nvSpPr>
        <p:spPr bwMode="auto">
          <a:xfrm>
            <a:off x="2125663" y="165100"/>
            <a:ext cx="4913312" cy="9540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>
                <a:solidFill>
                  <a:srgbClr val="FF0000"/>
                </a:solidFill>
              </a:rPr>
              <a:t>Λέμφωμα ορογόνιων κοιλοτήτων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8" descr="07"/>
          <p:cNvPicPr>
            <a:picLocks noChangeAspect="1" noChangeArrowheads="1"/>
          </p:cNvPicPr>
          <p:nvPr/>
        </p:nvPicPr>
        <p:blipFill>
          <a:blip r:embed="rId3" cstate="print"/>
          <a:srcRect l="414" t="1363"/>
          <a:stretch>
            <a:fillRect/>
          </a:stretch>
        </p:blipFill>
        <p:spPr bwMode="auto">
          <a:xfrm>
            <a:off x="550863" y="1235075"/>
            <a:ext cx="8140700" cy="53863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13353" name="Rectangle 9"/>
          <p:cNvSpPr>
            <a:spLocks noRot="1" noChangeArrowheads="1"/>
          </p:cNvSpPr>
          <p:nvPr/>
        </p:nvSpPr>
        <p:spPr bwMode="auto">
          <a:xfrm>
            <a:off x="457200" y="214313"/>
            <a:ext cx="8229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DLBCL </a:t>
            </a:r>
            <a:r>
              <a:rPr lang="el-G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σε έδαφος Πολυκεντρικής νόσου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Castleman</a:t>
            </a:r>
            <a:endParaRPr lang="el-GR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  <a:sym typeface="Wingdings" pitchFamily="2" charset="2"/>
            </a:endParaRPr>
          </a:p>
        </p:txBody>
      </p:sp>
      <p:sp>
        <p:nvSpPr>
          <p:cNvPr id="205828" name="Text Box 10"/>
          <p:cNvSpPr txBox="1">
            <a:spLocks noChangeArrowheads="1"/>
          </p:cNvSpPr>
          <p:nvPr/>
        </p:nvSpPr>
        <p:spPr bwMode="auto">
          <a:xfrm>
            <a:off x="657225" y="5757863"/>
            <a:ext cx="458788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4400">
                <a:latin typeface="Garamond" pitchFamily="18" charset="0"/>
              </a:rPr>
              <a:t>κ</a:t>
            </a:r>
          </a:p>
        </p:txBody>
      </p:sp>
      <p:sp>
        <p:nvSpPr>
          <p:cNvPr id="205829" name="Text Box 11"/>
          <p:cNvSpPr txBox="1">
            <a:spLocks noChangeArrowheads="1"/>
          </p:cNvSpPr>
          <p:nvPr/>
        </p:nvSpPr>
        <p:spPr bwMode="auto">
          <a:xfrm>
            <a:off x="4759325" y="5816600"/>
            <a:ext cx="431800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4400">
                <a:latin typeface="Garamond" pitchFamily="18" charset="0"/>
              </a:rPr>
              <a:t>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00013"/>
            <a:ext cx="8229600" cy="777875"/>
          </a:xfrm>
        </p:spPr>
        <p:txBody>
          <a:bodyPr/>
          <a:lstStyle/>
          <a:p>
            <a:pPr eaLnBrk="1" hangingPunct="1"/>
            <a:r>
              <a:rPr lang="el-GR" sz="3200" smtClean="0">
                <a:solidFill>
                  <a:srgbClr val="FFFF00"/>
                </a:solidFill>
                <a:sym typeface="Wingdings" pitchFamily="2" charset="2"/>
              </a:rPr>
              <a:t>ΙΙ. ΛΕΜΦΩΜΑ </a:t>
            </a:r>
            <a:r>
              <a:rPr lang="en-US" sz="3200" smtClean="0">
                <a:solidFill>
                  <a:srgbClr val="FFFF00"/>
                </a:solidFill>
                <a:sym typeface="Wingdings" pitchFamily="2" charset="2"/>
              </a:rPr>
              <a:t>BURKITT </a:t>
            </a:r>
            <a:endParaRPr lang="el-GR" sz="3200" smtClean="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050" y="941388"/>
            <a:ext cx="8813800" cy="5607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n-US" sz="2400" smtClean="0">
                <a:solidFill>
                  <a:schemeClr val="bg1"/>
                </a:solidFill>
                <a:sym typeface="Wingdings" pitchFamily="2" charset="2"/>
              </a:rPr>
              <a:t>E</a:t>
            </a: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πιθετικό Β λέμφωμα με εξαιρετικά βραχύ χρόνο διπλασιασμού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Εμφανίζεται ως λεμφαδενική ή εξωλεμφαδενική νόσος ή ως οξεία λευχαιμία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Κλινικές ποικιλίες</a:t>
            </a:r>
            <a:r>
              <a:rPr lang="en-US" sz="2400" smtClean="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400" smtClean="0">
                <a:solidFill>
                  <a:schemeClr val="bg1"/>
                </a:solidFill>
                <a:sym typeface="Wingdings" pitchFamily="2" charset="2"/>
              </a:rPr>
              <a:t/>
            </a:r>
            <a:br>
              <a:rPr lang="en-US" sz="2400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el-GR" sz="2400" b="1" u="sng" smtClean="0">
                <a:solidFill>
                  <a:srgbClr val="FF0000"/>
                </a:solidFill>
                <a:sym typeface="Wingdings" pitchFamily="2" charset="2"/>
              </a:rPr>
              <a:t>Ενδημική μορφή</a:t>
            </a:r>
            <a:r>
              <a:rPr lang="en-US" sz="2400" b="1" u="sng" smtClean="0">
                <a:solidFill>
                  <a:srgbClr val="FF0000"/>
                </a:solidFill>
                <a:sym typeface="Wingdings" pitchFamily="2" charset="2"/>
              </a:rPr>
              <a:t>:</a:t>
            </a:r>
            <a:r>
              <a:rPr lang="el-GR" sz="2400" b="1" u="sng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l-GR" sz="2400" smtClean="0">
                <a:sym typeface="Wingdings" pitchFamily="2" charset="2"/>
              </a:rPr>
              <a:t/>
            </a:r>
            <a:br>
              <a:rPr lang="el-GR" sz="2400" smtClean="0">
                <a:sym typeface="Wingdings" pitchFamily="2" charset="2"/>
              </a:rPr>
            </a:b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- Παιδιά Αφρικανικής καταγωγής </a:t>
            </a:r>
            <a:r>
              <a:rPr lang="en-US" sz="2400" smtClean="0">
                <a:solidFill>
                  <a:schemeClr val="bg1"/>
                </a:solidFill>
                <a:sym typeface="Wingdings" pitchFamily="2" charset="2"/>
              </a:rPr>
              <a:t>-</a:t>
            </a: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 σχέση με </a:t>
            </a:r>
            <a:r>
              <a:rPr lang="en-US" sz="2400" smtClean="0">
                <a:solidFill>
                  <a:srgbClr val="FFFF00"/>
                </a:solidFill>
                <a:sym typeface="Wingdings" pitchFamily="2" charset="2"/>
              </a:rPr>
              <a:t>EBV</a:t>
            </a:r>
            <a:r>
              <a:rPr lang="el-GR" sz="2400" smtClean="0">
                <a:solidFill>
                  <a:srgbClr val="FFFF00"/>
                </a:solidFill>
                <a:sym typeface="Wingdings" pitchFamily="2" charset="2"/>
              </a:rPr>
              <a:t>, οστά</a:t>
            </a:r>
            <a:r>
              <a:rPr lang="el-GR" sz="2400" smtClean="0">
                <a:sym typeface="Wingdings" pitchFamily="2" charset="2"/>
              </a:rPr>
              <a:t> </a:t>
            </a: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προσώπου / εξωλεμφαδενικές θέσεις </a:t>
            </a:r>
            <a:br>
              <a:rPr lang="el-GR" sz="2400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el-GR" sz="2400" b="1" u="sng" smtClean="0">
                <a:solidFill>
                  <a:srgbClr val="FF0000"/>
                </a:solidFill>
                <a:sym typeface="Wingdings" pitchFamily="2" charset="2"/>
              </a:rPr>
              <a:t>Σποραδική μορφή</a:t>
            </a:r>
            <a:r>
              <a:rPr lang="en-US" sz="2400" b="1" u="sng" smtClean="0">
                <a:solidFill>
                  <a:srgbClr val="FF0000"/>
                </a:solidFill>
                <a:sym typeface="Wingdings" pitchFamily="2" charset="2"/>
              </a:rPr>
              <a:t>:</a:t>
            </a:r>
            <a:r>
              <a:rPr lang="el-GR" sz="2400" b="1" u="sng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l-GR" sz="2400" smtClean="0">
                <a:sym typeface="Wingdings" pitchFamily="2" charset="2"/>
              </a:rPr>
              <a:t/>
            </a:r>
            <a:br>
              <a:rPr lang="el-GR" sz="2400" smtClean="0">
                <a:sym typeface="Wingdings" pitchFamily="2" charset="2"/>
              </a:rPr>
            </a:b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- Νέα άτομα, ειλεοτυφλική περιοχή / γονάδες, </a:t>
            </a:r>
            <a:r>
              <a:rPr lang="en-US" sz="2400" smtClean="0">
                <a:solidFill>
                  <a:srgbClr val="FFFF00"/>
                </a:solidFill>
                <a:sym typeface="Wingdings" pitchFamily="2" charset="2"/>
              </a:rPr>
              <a:t>EBV+</a:t>
            </a:r>
            <a:r>
              <a:rPr lang="el-GR" sz="2400" smtClean="0">
                <a:sym typeface="Wingdings" pitchFamily="2" charset="2"/>
              </a:rPr>
              <a:t> </a:t>
            </a: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στο</a:t>
            </a:r>
            <a:r>
              <a:rPr lang="el-GR" sz="2400" smtClean="0">
                <a:sym typeface="Wingdings" pitchFamily="2" charset="2"/>
              </a:rPr>
              <a:t> </a:t>
            </a:r>
            <a:r>
              <a:rPr lang="el-GR" sz="2400" smtClean="0">
                <a:solidFill>
                  <a:srgbClr val="FFFF00"/>
                </a:solidFill>
                <a:sym typeface="Wingdings" pitchFamily="2" charset="2"/>
              </a:rPr>
              <a:t>30%</a:t>
            </a:r>
            <a:r>
              <a:rPr lang="el-GR" sz="2400" smtClean="0">
                <a:sym typeface="Wingdings" pitchFamily="2" charset="2"/>
              </a:rPr>
              <a:t> </a:t>
            </a:r>
            <a:br>
              <a:rPr lang="el-GR" sz="2400" smtClean="0">
                <a:sym typeface="Wingdings" pitchFamily="2" charset="2"/>
              </a:rPr>
            </a:br>
            <a:r>
              <a:rPr lang="el-GR" sz="2400" b="1" u="sng" smtClean="0">
                <a:solidFill>
                  <a:srgbClr val="FF0000"/>
                </a:solidFill>
                <a:sym typeface="Wingdings" pitchFamily="2" charset="2"/>
              </a:rPr>
              <a:t>Σχετιζόμενη με ανοσοκαταστολή</a:t>
            </a:r>
            <a:r>
              <a:rPr lang="en-US" sz="2400" b="1" u="sng" smtClean="0">
                <a:solidFill>
                  <a:srgbClr val="FF0000"/>
                </a:solidFill>
                <a:sym typeface="Wingdings" pitchFamily="2" charset="2"/>
              </a:rPr>
              <a:t>:</a:t>
            </a:r>
            <a:r>
              <a:rPr lang="el-GR" sz="2400" b="1" u="sng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l-GR" sz="2400" smtClean="0">
                <a:solidFill>
                  <a:srgbClr val="00FF00"/>
                </a:solidFill>
                <a:sym typeface="Wingdings" pitchFamily="2" charset="2"/>
              </a:rPr>
              <a:t/>
            </a:r>
            <a:br>
              <a:rPr lang="el-GR" sz="2400" smtClean="0">
                <a:solidFill>
                  <a:srgbClr val="00FF00"/>
                </a:solidFill>
                <a:sym typeface="Wingdings" pitchFamily="2" charset="2"/>
              </a:rPr>
            </a:b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- Συνήθως επί </a:t>
            </a:r>
            <a:r>
              <a:rPr lang="en-US" sz="2400" smtClean="0">
                <a:solidFill>
                  <a:schemeClr val="bg1"/>
                </a:solidFill>
                <a:sym typeface="Wingdings" pitchFamily="2" charset="2"/>
              </a:rPr>
              <a:t>AIDS, </a:t>
            </a: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λεμφαδένες και μυελός οστών, </a:t>
            </a:r>
            <a:r>
              <a:rPr lang="en-US" sz="2400" smtClean="0">
                <a:solidFill>
                  <a:srgbClr val="FFFF00"/>
                </a:solidFill>
                <a:sym typeface="Wingdings" pitchFamily="2" charset="2"/>
              </a:rPr>
              <a:t>EBV+</a:t>
            </a:r>
            <a:r>
              <a:rPr lang="el-GR" sz="2400" smtClean="0">
                <a:sym typeface="Wingdings" pitchFamily="2" charset="2"/>
              </a:rPr>
              <a:t> </a:t>
            </a: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στο </a:t>
            </a:r>
            <a:r>
              <a:rPr lang="el-GR" sz="2400" smtClean="0">
                <a:solidFill>
                  <a:srgbClr val="FFFF00"/>
                </a:solidFill>
                <a:sym typeface="Wingdings" pitchFamily="2" charset="2"/>
              </a:rPr>
              <a:t>25-40%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i="1" smtClean="0">
                <a:solidFill>
                  <a:schemeClr val="bg1"/>
                </a:solidFill>
                <a:sym typeface="Wingdings" pitchFamily="2" charset="2"/>
              </a:rPr>
              <a:t>Κλινική εικόνα. Νόσος προχωρημένου σταδίου και </a:t>
            </a:r>
            <a:r>
              <a:rPr lang="en-US" sz="2400" i="1" smtClean="0">
                <a:solidFill>
                  <a:schemeClr val="bg1"/>
                </a:solidFill>
                <a:sym typeface="Wingdings" pitchFamily="2" charset="2"/>
              </a:rPr>
              <a:t> ↑↑↑LDH</a:t>
            </a:r>
            <a:r>
              <a:rPr lang="el-GR" sz="2400" i="1" smtClean="0">
                <a:solidFill>
                  <a:schemeClr val="bg1"/>
                </a:solidFill>
                <a:sym typeface="Wingdings" pitchFamily="2" charset="2"/>
              </a:rPr>
              <a:t> ορού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8893175" cy="5491163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smtClean="0">
                <a:solidFill>
                  <a:srgbClr val="FFFF00"/>
                </a:solidFill>
                <a:sym typeface="Wingdings" pitchFamily="2" charset="2"/>
              </a:rPr>
              <a:t>Μορφολογία</a:t>
            </a:r>
            <a:r>
              <a:rPr lang="en-US" sz="2400" smtClean="0">
                <a:solidFill>
                  <a:srgbClr val="FFFF00"/>
                </a:solidFill>
                <a:sym typeface="Wingdings" pitchFamily="2" charset="2"/>
              </a:rPr>
              <a:t>:</a:t>
            </a:r>
            <a:r>
              <a:rPr lang="el-GR" sz="2400" smtClean="0">
                <a:sym typeface="Wingdings" pitchFamily="2" charset="2"/>
              </a:rPr>
              <a:t> </a:t>
            </a:r>
            <a:r>
              <a:rPr lang="en-US" sz="2400" smtClean="0">
                <a:sym typeface="Wingdings" pitchFamily="2" charset="2"/>
              </a:rPr>
              <a:t/>
            </a:r>
            <a:br>
              <a:rPr lang="en-US" sz="2400" smtClean="0">
                <a:sym typeface="Wingdings" pitchFamily="2" charset="2"/>
              </a:rPr>
            </a:b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Μονόμορφος πληθυσμός μέσου μεγέθους με </a:t>
            </a:r>
            <a:r>
              <a:rPr lang="el-GR" sz="2200" smtClean="0">
                <a:solidFill>
                  <a:srgbClr val="00FF00"/>
                </a:solidFill>
                <a:sym typeface="Wingdings" pitchFamily="2" charset="2"/>
              </a:rPr>
              <a:t>πολλαπλά κεντρικά </a:t>
            </a:r>
            <a:r>
              <a:rPr lang="en-US" sz="2200" smtClean="0">
                <a:solidFill>
                  <a:srgbClr val="00FF00"/>
                </a:solidFill>
                <a:sym typeface="Wingdings" pitchFamily="2" charset="2"/>
              </a:rPr>
              <a:t/>
            </a:r>
            <a:br>
              <a:rPr lang="en-US" sz="2200" smtClean="0">
                <a:solidFill>
                  <a:srgbClr val="00FF00"/>
                </a:solidFill>
                <a:sym typeface="Wingdings" pitchFamily="2" charset="2"/>
              </a:rPr>
            </a:br>
            <a:r>
              <a:rPr lang="en-US" sz="2200" smtClean="0">
                <a:solidFill>
                  <a:srgbClr val="00FF00"/>
                </a:solidFill>
                <a:sym typeface="Wingdings" pitchFamily="2" charset="2"/>
              </a:rPr>
              <a:t>   </a:t>
            </a:r>
            <a:r>
              <a:rPr lang="el-GR" sz="2200" smtClean="0">
                <a:solidFill>
                  <a:srgbClr val="00FF00"/>
                </a:solidFill>
                <a:sym typeface="Wingdings" pitchFamily="2" charset="2"/>
              </a:rPr>
              <a:t>πυρήνια</a:t>
            </a:r>
            <a:r>
              <a:rPr lang="el-GR" sz="2200" smtClean="0">
                <a:sym typeface="Wingdings" pitchFamily="2" charset="2"/>
              </a:rPr>
              <a:t>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και βασίφιλο κυτταρόπλασμα με </a:t>
            </a:r>
            <a:r>
              <a:rPr lang="el-GR" sz="2200" smtClean="0">
                <a:solidFill>
                  <a:srgbClr val="00FF00"/>
                </a:solidFill>
                <a:sym typeface="Wingdings" pitchFamily="2" charset="2"/>
              </a:rPr>
              <a:t>κενοτόπια λίπους</a:t>
            </a:r>
            <a:r>
              <a:rPr lang="el-GR" sz="2200" smtClean="0">
                <a:sym typeface="Wingdings" pitchFamily="2" charset="2"/>
              </a:rPr>
              <a:t> </a:t>
            </a:r>
            <a:r>
              <a:rPr lang="en-US" sz="2200" smtClean="0">
                <a:sym typeface="Wingdings" pitchFamily="2" charset="2"/>
              </a:rPr>
              <a:t/>
            </a:r>
            <a:br>
              <a:rPr lang="en-US" sz="2200" smtClean="0">
                <a:sym typeface="Wingdings" pitchFamily="2" charset="2"/>
              </a:rPr>
            </a:b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↑↑↑ρυθμός απόπτωσης (</a:t>
            </a:r>
            <a:r>
              <a:rPr lang="el-GR" sz="2200" smtClean="0">
                <a:solidFill>
                  <a:schemeClr val="bg1"/>
                </a:solidFill>
                <a:sym typeface="Symbol" pitchFamily="18" charset="2"/>
              </a:rPr>
              <a:t>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εικόνα </a:t>
            </a:r>
            <a:r>
              <a:rPr lang="el-GR" sz="2200" smtClean="0">
                <a:solidFill>
                  <a:srgbClr val="00FF00"/>
                </a:solidFill>
                <a:sym typeface="Wingdings" pitchFamily="2" charset="2"/>
              </a:rPr>
              <a:t>«έναστρου ουρανού»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)</a:t>
            </a:r>
            <a:r>
              <a:rPr lang="el-GR" sz="2200" smtClean="0">
                <a:sym typeface="Wingdings" pitchFamily="2" charset="2"/>
              </a:rPr>
              <a:t>  </a:t>
            </a:r>
            <a:r>
              <a:rPr lang="en-US" sz="2200" smtClean="0">
                <a:sym typeface="Wingdings" pitchFamily="2" charset="2"/>
              </a:rPr>
              <a:t/>
            </a:r>
            <a:br>
              <a:rPr lang="en-US" sz="2200" smtClean="0">
                <a:sym typeface="Wingdings" pitchFamily="2" charset="2"/>
              </a:rPr>
            </a:b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ενίοτε πλασματοκυτταροειδής διαφοροποίηση (κυρίως επί </a:t>
            </a: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AIDS)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  </a:t>
            </a: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/>
            </a:r>
            <a:br>
              <a:rPr lang="en-US" sz="2200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ενίοτε πυρηνικός πλειομορφισμός </a:t>
            </a: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/>
            </a:r>
            <a:br>
              <a:rPr lang="en-US" sz="2200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ελάχιστα μικρά λεμφοκύτταρα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smtClean="0">
                <a:solidFill>
                  <a:srgbClr val="FFFF00"/>
                </a:solidFill>
                <a:sym typeface="Wingdings" pitchFamily="2" charset="2"/>
              </a:rPr>
              <a:t>Ανοσοφαινότυπος</a:t>
            </a:r>
            <a:r>
              <a:rPr lang="en-US" sz="2400" smtClean="0">
                <a:solidFill>
                  <a:srgbClr val="FFFF00"/>
                </a:solidFill>
                <a:sym typeface="Wingdings" pitchFamily="2" charset="2"/>
              </a:rPr>
              <a:t>:</a:t>
            </a:r>
            <a:r>
              <a:rPr lang="el-GR" sz="240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400" smtClean="0">
                <a:sym typeface="Wingdings" pitchFamily="2" charset="2"/>
              </a:rPr>
              <a:t/>
            </a:r>
            <a:br>
              <a:rPr lang="en-US" sz="2400" smtClean="0">
                <a:sym typeface="Wingdings" pitchFamily="2" charset="2"/>
              </a:rPr>
            </a:b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παν Β δείκτες+ </a:t>
            </a: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/>
            </a:r>
            <a:br>
              <a:rPr lang="en-US" sz="2200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- δείκτες κυττάρων βλαστικού κέντρου </a:t>
            </a:r>
            <a:r>
              <a:rPr lang="en-US" sz="2200" smtClean="0">
                <a:solidFill>
                  <a:srgbClr val="00FF00"/>
                </a:solidFill>
                <a:sym typeface="Wingdings" pitchFamily="2" charset="2"/>
              </a:rPr>
              <a:t>(CD10/bcl6)+</a:t>
            </a:r>
            <a:r>
              <a:rPr lang="en-US" sz="2200" smtClean="0">
                <a:sym typeface="Wingdings" pitchFamily="2" charset="2"/>
              </a:rPr>
              <a:t> </a:t>
            </a:r>
            <a:br>
              <a:rPr lang="en-US" sz="2200" smtClean="0">
                <a:sym typeface="Wingdings" pitchFamily="2" charset="2"/>
              </a:rPr>
            </a:b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n-US" sz="2200" smtClean="0">
                <a:solidFill>
                  <a:srgbClr val="00FF00"/>
                </a:solidFill>
                <a:sym typeface="Wingdings" pitchFamily="2" charset="2"/>
              </a:rPr>
              <a:t>bcl2 -</a:t>
            </a:r>
            <a:r>
              <a:rPr lang="en-US" sz="2200" smtClean="0">
                <a:sym typeface="Wingdings" pitchFamily="2" charset="2"/>
              </a:rPr>
              <a:t>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(ή ασθενής έκφραση) </a:t>
            </a: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/>
            </a:r>
            <a:br>
              <a:rPr lang="en-US" sz="2200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-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 Τ</a:t>
            </a: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dt - </a:t>
            </a:r>
            <a:r>
              <a:rPr lang="en-US" sz="2200" smtClean="0">
                <a:sym typeface="Wingdings" pitchFamily="2" charset="2"/>
              </a:rPr>
              <a:t/>
            </a:r>
            <a:br>
              <a:rPr lang="en-US" sz="2200" smtClean="0">
                <a:sym typeface="Wingdings" pitchFamily="2" charset="2"/>
              </a:rPr>
            </a:b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-</a:t>
            </a:r>
            <a:r>
              <a:rPr lang="en-US" sz="2200" smtClean="0">
                <a:sym typeface="Wingdings" pitchFamily="2" charset="2"/>
              </a:rPr>
              <a:t> </a:t>
            </a:r>
            <a:r>
              <a:rPr lang="en-US" sz="2200" smtClean="0">
                <a:solidFill>
                  <a:srgbClr val="00FF00"/>
                </a:solidFill>
                <a:sym typeface="Wingdings" pitchFamily="2" charset="2"/>
              </a:rPr>
              <a:t>Ki67 &gt;98%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smtClean="0">
                <a:solidFill>
                  <a:srgbClr val="FFFF00"/>
                </a:solidFill>
                <a:sym typeface="Wingdings" pitchFamily="2" charset="2"/>
              </a:rPr>
              <a:t>Γονότυπος</a:t>
            </a:r>
            <a:r>
              <a:rPr lang="en-US" sz="2400" smtClean="0">
                <a:solidFill>
                  <a:srgbClr val="FFFF00"/>
                </a:solidFill>
                <a:sym typeface="Wingdings" pitchFamily="2" charset="2"/>
              </a:rPr>
              <a:t>:</a:t>
            </a:r>
            <a:r>
              <a:rPr lang="el-GR" sz="2400" smtClean="0">
                <a:sym typeface="Wingdings" pitchFamily="2" charset="2"/>
              </a:rPr>
              <a:t>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Διαμετάθεση </a:t>
            </a:r>
            <a:r>
              <a:rPr lang="en-US" sz="2200" smtClean="0">
                <a:solidFill>
                  <a:srgbClr val="00FF00"/>
                </a:solidFill>
                <a:sym typeface="Wingdings" pitchFamily="2" charset="2"/>
              </a:rPr>
              <a:t>IgH/MYC</a:t>
            </a:r>
            <a:r>
              <a:rPr lang="el-GR" sz="2200" smtClean="0">
                <a:solidFill>
                  <a:srgbClr val="00FF00"/>
                </a:solidFill>
                <a:sym typeface="Wingdings" pitchFamily="2" charset="2"/>
              </a:rPr>
              <a:t> </a:t>
            </a:r>
            <a:r>
              <a:rPr lang="el-GR" sz="2200" u="sng" smtClean="0">
                <a:solidFill>
                  <a:srgbClr val="00FF00"/>
                </a:solidFill>
                <a:sym typeface="Wingdings" pitchFamily="2" charset="2"/>
              </a:rPr>
              <a:t>χωρίς</a:t>
            </a:r>
            <a:r>
              <a:rPr lang="el-GR" sz="2200" smtClean="0">
                <a:solidFill>
                  <a:srgbClr val="00FF00"/>
                </a:solidFill>
                <a:sym typeface="Wingdings" pitchFamily="2" charset="2"/>
              </a:rPr>
              <a:t> </a:t>
            </a:r>
            <a:r>
              <a:rPr lang="en-US" sz="2200" smtClean="0">
                <a:solidFill>
                  <a:srgbClr val="00FF00"/>
                </a:solidFill>
                <a:sym typeface="Wingdings" pitchFamily="2" charset="2"/>
              </a:rPr>
              <a:t>BCL2 </a:t>
            </a:r>
            <a:r>
              <a:rPr lang="el-GR" sz="2200" smtClean="0">
                <a:solidFill>
                  <a:srgbClr val="00FF00"/>
                </a:solidFill>
                <a:sym typeface="Wingdings" pitchFamily="2" charset="2"/>
              </a:rPr>
              <a:t>ή </a:t>
            </a:r>
            <a:r>
              <a:rPr lang="en-US" sz="2200" smtClean="0">
                <a:solidFill>
                  <a:srgbClr val="00FF00"/>
                </a:solidFill>
                <a:sym typeface="Wingdings" pitchFamily="2" charset="2"/>
              </a:rPr>
              <a:t>BCL6 </a:t>
            </a:r>
            <a:r>
              <a:rPr lang="el-GR" sz="2200" smtClean="0">
                <a:solidFill>
                  <a:srgbClr val="00FF00"/>
                </a:solidFill>
                <a:sym typeface="Wingdings" pitchFamily="2" charset="2"/>
              </a:rPr>
              <a:t>διαμεταθέσεις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smtClean="0">
                <a:solidFill>
                  <a:srgbClr val="FFFF00"/>
                </a:solidFill>
                <a:sym typeface="Wingdings" pitchFamily="2" charset="2"/>
              </a:rPr>
              <a:t>Πρόγνωση</a:t>
            </a:r>
            <a:r>
              <a:rPr lang="en-US" sz="2400" smtClean="0">
                <a:solidFill>
                  <a:srgbClr val="FFFF00"/>
                </a:solidFill>
                <a:sym typeface="Wingdings" pitchFamily="2" charset="2"/>
              </a:rPr>
              <a:t>:</a:t>
            </a:r>
            <a:r>
              <a:rPr lang="el-GR" sz="2400" smtClean="0">
                <a:sym typeface="Wingdings" pitchFamily="2" charset="2"/>
              </a:rPr>
              <a:t>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Νόσος επιθετική αλλά δυνητικά ιάσιμη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sz="2400" smtClean="0">
              <a:sym typeface="Wingdings" pitchFamily="2" charset="2"/>
            </a:endParaRPr>
          </a:p>
        </p:txBody>
      </p:sp>
      <p:sp>
        <p:nvSpPr>
          <p:cNvPr id="357380" name="Rectangle 4"/>
          <p:cNvSpPr>
            <a:spLocks noRot="1" noChangeArrowheads="1"/>
          </p:cNvSpPr>
          <p:nvPr/>
        </p:nvSpPr>
        <p:spPr bwMode="auto">
          <a:xfrm>
            <a:off x="457200" y="-3175"/>
            <a:ext cx="8229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sz="2800" dirty="0">
                <a:solidFill>
                  <a:srgbClr val="FFFF00"/>
                </a:solidFill>
                <a:latin typeface="+mn-lt"/>
                <a:cs typeface="Times New Roman" charset="0"/>
                <a:sym typeface="Wingdings" pitchFamily="2" charset="2"/>
              </a:rPr>
              <a:t>ΙΙ. ΛΕΜΦΩΜΑ 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Times New Roman" charset="0"/>
                <a:sym typeface="Wingdings" pitchFamily="2" charset="2"/>
              </a:rPr>
              <a:t>BURKITT </a:t>
            </a:r>
            <a:r>
              <a:rPr lang="el-GR" sz="2800" i="1" dirty="0">
                <a:solidFill>
                  <a:schemeClr val="bg1"/>
                </a:solidFill>
                <a:latin typeface="+mn-lt"/>
                <a:cs typeface="Times New Roman" charset="0"/>
                <a:sym typeface="Wingdings" pitchFamily="2" charset="2"/>
              </a:rPr>
              <a:t>(ΣΥΝΕΧΕΙΑ)</a:t>
            </a:r>
            <a:r>
              <a:rPr lang="en-US" sz="2800" i="1" dirty="0">
                <a:solidFill>
                  <a:schemeClr val="bg1"/>
                </a:solidFill>
                <a:latin typeface="+mn-lt"/>
                <a:cs typeface="Times New Roman" charset="0"/>
                <a:sym typeface="Wingdings" pitchFamily="2" charset="2"/>
              </a:rPr>
              <a:t> </a:t>
            </a:r>
            <a:endParaRPr lang="el-GR" sz="2800" i="1" dirty="0">
              <a:solidFill>
                <a:schemeClr val="bg1"/>
              </a:solidFill>
              <a:latin typeface="+mn-lt"/>
              <a:cs typeface="Times New Roman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Untitled-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4113" y="673100"/>
            <a:ext cx="6899275" cy="1449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1971" name="Picture 3" descr="Untitled-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4113" y="2208213"/>
            <a:ext cx="6905625" cy="4559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1958975" y="171450"/>
            <a:ext cx="858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Garamond" pitchFamily="18" charset="0"/>
              </a:rPr>
              <a:t>Ki67</a:t>
            </a:r>
            <a:endParaRPr lang="el-GR" sz="280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211973" name="Text Box 5"/>
          <p:cNvSpPr txBox="1">
            <a:spLocks noChangeArrowheads="1"/>
          </p:cNvSpPr>
          <p:nvPr/>
        </p:nvSpPr>
        <p:spPr bwMode="auto">
          <a:xfrm>
            <a:off x="3957638" y="171450"/>
            <a:ext cx="10112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Garamond" pitchFamily="18" charset="0"/>
              </a:rPr>
              <a:t>CD10</a:t>
            </a:r>
            <a:endParaRPr lang="el-GR" sz="280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6342063" y="185738"/>
            <a:ext cx="10334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Garamond" pitchFamily="18" charset="0"/>
              </a:rPr>
              <a:t>FISH</a:t>
            </a:r>
            <a:endParaRPr lang="el-GR" sz="280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333375"/>
            <a:ext cx="8212137" cy="596900"/>
          </a:xfrm>
        </p:spPr>
        <p:txBody>
          <a:bodyPr/>
          <a:lstStyle/>
          <a:p>
            <a:pPr eaLnBrk="1" hangingPunct="1"/>
            <a:r>
              <a:rPr lang="el-GR" sz="3200" smtClean="0">
                <a:solidFill>
                  <a:srgbClr val="FFFF00"/>
                </a:solidFill>
                <a:sym typeface="Wingdings" pitchFamily="2" charset="2"/>
              </a:rPr>
              <a:t>ΙΙΙ</a:t>
            </a:r>
            <a:r>
              <a:rPr lang="en-US" sz="3200" smtClean="0">
                <a:solidFill>
                  <a:srgbClr val="FFFF00"/>
                </a:solidFill>
                <a:sym typeface="Wingdings" pitchFamily="2" charset="2"/>
              </a:rPr>
              <a:t>. </a:t>
            </a:r>
            <a:r>
              <a:rPr lang="el-GR" sz="3200" smtClean="0">
                <a:solidFill>
                  <a:srgbClr val="FFFF00"/>
                </a:solidFill>
                <a:sym typeface="Wingdings" pitchFamily="2" charset="2"/>
              </a:rPr>
              <a:t> ΚΑΤΗΓΟΡΙΕΣ ΜΕ ΕΝΔΙΑΜΕΣΑ ΧΑΡΑΚΤΗΡΙΣΤΙΚΑ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28775"/>
            <a:ext cx="7947025" cy="4125913"/>
          </a:xfrm>
          <a:solidFill>
            <a:schemeClr val="bg1"/>
          </a:solidFill>
        </p:spPr>
        <p:txBody>
          <a:bodyPr/>
          <a:lstStyle/>
          <a:p>
            <a:pPr eaLnBrk="1" hangingPunct="1">
              <a:buClr>
                <a:srgbClr val="FF0000"/>
              </a:buClr>
              <a:buSzPct val="90000"/>
              <a:buFont typeface="Wingdings" pitchFamily="2" charset="2"/>
              <a:buChar char="l"/>
              <a:defRPr/>
            </a:pPr>
            <a:r>
              <a:rPr lang="en-US" sz="2800" i="1" dirty="0" smtClean="0">
                <a:solidFill>
                  <a:srgbClr val="FF0000"/>
                </a:solidFill>
                <a:sym typeface="Wingdings" pitchFamily="2" charset="2"/>
              </a:rPr>
              <a:t>N</a:t>
            </a:r>
            <a:r>
              <a:rPr lang="el-GR" sz="2800" i="1" dirty="0" err="1" smtClean="0">
                <a:solidFill>
                  <a:srgbClr val="FF0000"/>
                </a:solidFill>
                <a:sym typeface="Wingdings" pitchFamily="2" charset="2"/>
              </a:rPr>
              <a:t>έες</a:t>
            </a:r>
            <a:r>
              <a:rPr lang="el-GR" sz="2800" i="1" dirty="0" smtClean="0">
                <a:solidFill>
                  <a:srgbClr val="FF0000"/>
                </a:solidFill>
                <a:sym typeface="Wingdings" pitchFamily="2" charset="2"/>
              </a:rPr>
              <a:t> οντότητες σε ταξινόμηση Π.Ο.Υ. 2008</a:t>
            </a:r>
          </a:p>
          <a:p>
            <a:pPr marL="514350" indent="-514350" eaLnBrk="1" hangingPunct="1">
              <a:buClr>
                <a:srgbClr val="FF0000"/>
              </a:buClr>
              <a:buSzPct val="90000"/>
              <a:buFont typeface="+mj-lt"/>
              <a:buAutoNum type="arabicPeriod"/>
              <a:defRPr/>
            </a:pPr>
            <a:r>
              <a:rPr lang="en-US" sz="2800" dirty="0" smtClean="0">
                <a:sym typeface="Wingdings" pitchFamily="2" charset="2"/>
              </a:rPr>
              <a:t>  </a:t>
            </a:r>
            <a:r>
              <a:rPr lang="el-GR" sz="2800" dirty="0" smtClean="0">
                <a:sym typeface="Wingdings" pitchFamily="2" charset="2"/>
              </a:rPr>
              <a:t>Β ΛΕΜΦΩΜΑ ΑΤΑΞΙΝΟΜΗΤΟ ΜΕ ΧΑΡΑΚΤΗΡΙΣΤΙΚΑ ΕΝΔΙΑΜΕΣΑ ΜΕΤΑΞΥ </a:t>
            </a:r>
            <a:r>
              <a:rPr lang="en-US" sz="2800" dirty="0" smtClean="0">
                <a:sym typeface="Wingdings" pitchFamily="2" charset="2"/>
              </a:rPr>
              <a:t>DLBCL</a:t>
            </a:r>
            <a:r>
              <a:rPr lang="el-GR" sz="2800" dirty="0" smtClean="0">
                <a:sym typeface="Wingdings" pitchFamily="2" charset="2"/>
              </a:rPr>
              <a:t> ΚΑΙ ΛΕΜΦΩΜΑΤΟΣ </a:t>
            </a:r>
            <a:r>
              <a:rPr lang="en-US" sz="2800" dirty="0" smtClean="0">
                <a:sym typeface="Wingdings" pitchFamily="2" charset="2"/>
              </a:rPr>
              <a:t>BURKITT</a:t>
            </a:r>
          </a:p>
          <a:p>
            <a:pPr marL="514350" indent="-514350" eaLnBrk="1" hangingPunct="1">
              <a:buClr>
                <a:srgbClr val="FF0000"/>
              </a:buClr>
              <a:buSzPct val="90000"/>
              <a:buFont typeface="+mj-lt"/>
              <a:buAutoNum type="arabicPeriod"/>
              <a:defRPr/>
            </a:pPr>
            <a:endParaRPr lang="el-GR" sz="2800" dirty="0" smtClean="0">
              <a:sym typeface="Wingdings" pitchFamily="2" charset="2"/>
            </a:endParaRPr>
          </a:p>
          <a:p>
            <a:pPr marL="514350" indent="-514350" eaLnBrk="1" hangingPunct="1">
              <a:buClr>
                <a:srgbClr val="FF0000"/>
              </a:buClr>
              <a:buSzPct val="90000"/>
              <a:buFont typeface="+mj-lt"/>
              <a:buAutoNum type="arabicPeriod"/>
              <a:defRPr/>
            </a:pPr>
            <a:r>
              <a:rPr lang="en-US" sz="2800" dirty="0" smtClean="0">
                <a:sym typeface="Wingdings" pitchFamily="2" charset="2"/>
              </a:rPr>
              <a:t>  </a:t>
            </a:r>
            <a:r>
              <a:rPr lang="el-GR" sz="2800" dirty="0" smtClean="0">
                <a:sym typeface="Wingdings" pitchFamily="2" charset="2"/>
              </a:rPr>
              <a:t>Β ΛΕΜΦΩΜΑ ΑΤΑΞΙΝΟΜΗΤΟ ΜΕ ΧΑΡΑΚΤΗΡΙΣΤΙΚΑ ΕΝΔΙΑΜΕΣΑ ΜΕΤΑΞΥ </a:t>
            </a:r>
            <a:r>
              <a:rPr lang="en-US" sz="2800" dirty="0" smtClean="0">
                <a:sym typeface="Wingdings" pitchFamily="2" charset="2"/>
              </a:rPr>
              <a:t>DLBCL</a:t>
            </a:r>
            <a:r>
              <a:rPr lang="el-GR" sz="2800" dirty="0" smtClean="0">
                <a:sym typeface="Wingdings" pitchFamily="2" charset="2"/>
              </a:rPr>
              <a:t> ΚΑΙ ΚΛΑΣΙΚΟΥ ΛΕΜΦΩΜΑΤΟΣ </a:t>
            </a:r>
            <a:r>
              <a:rPr lang="en-US" sz="2800" dirty="0" smtClean="0">
                <a:sym typeface="Wingdings" pitchFamily="2" charset="2"/>
              </a:rPr>
              <a:t>HODGKIN </a:t>
            </a:r>
            <a:endParaRPr lang="el-GR" sz="2800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689850" cy="922338"/>
          </a:xfrm>
        </p:spPr>
        <p:txBody>
          <a:bodyPr/>
          <a:lstStyle/>
          <a:p>
            <a:pPr algn="ctr" eaLnBrk="1" hangingPunct="1"/>
            <a:r>
              <a:rPr lang="el-GR" sz="3200" smtClean="0">
                <a:solidFill>
                  <a:srgbClr val="FFFF00"/>
                </a:solidFill>
              </a:rPr>
              <a:t>Νεοπλάσματα από ώριμα Τ και ΝΚ λεμφοκύτταρα (Π.Ο.Υ. 2008)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76400"/>
            <a:ext cx="4240212" cy="51816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sz="1800" b="1" smtClean="0">
                <a:solidFill>
                  <a:srgbClr val="C00000"/>
                </a:solidFill>
              </a:rPr>
              <a:t>Λευχαιμικά/διάχυτα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1800" smtClean="0"/>
              <a:t>Τ προλεμφοκυτταρική λευχαιμία (</a:t>
            </a:r>
            <a:r>
              <a:rPr lang="en-US" sz="1800" smtClean="0"/>
              <a:t>T-PLL)</a:t>
            </a:r>
            <a:endParaRPr lang="el-GR" sz="1800" smtClean="0"/>
          </a:p>
          <a:p>
            <a:pPr lvl="1" eaLnBrk="1" hangingPunct="1">
              <a:lnSpc>
                <a:spcPct val="80000"/>
              </a:lnSpc>
            </a:pPr>
            <a:r>
              <a:rPr lang="el-GR" sz="1800" smtClean="0"/>
              <a:t>Τ λευχαιμία από μεγάλα κοκκιώδη κύτταρα</a:t>
            </a:r>
            <a:r>
              <a:rPr lang="en-US" sz="1800" smtClean="0"/>
              <a:t> (T-LGL)</a:t>
            </a:r>
            <a:endParaRPr lang="el-GR" sz="1800" smtClean="0"/>
          </a:p>
          <a:p>
            <a:pPr lvl="1" eaLnBrk="1" hangingPunct="1">
              <a:lnSpc>
                <a:spcPct val="80000"/>
              </a:lnSpc>
            </a:pPr>
            <a:r>
              <a:rPr lang="el-GR" sz="1800" smtClean="0"/>
              <a:t>Επιθετική λευχαιμία από ΝΚ κύτταρα</a:t>
            </a:r>
            <a:endParaRPr lang="en-US" sz="1800" smtClean="0"/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EBV+ </a:t>
            </a:r>
            <a:r>
              <a:rPr lang="el-GR" sz="1800" smtClean="0"/>
              <a:t>λεμφοϋπερπλαστική διαταραχή της παιδικής ηλικίας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1800" smtClean="0"/>
              <a:t>Τ λευχαιμία/ λέμφωμα των ενηλίκων</a:t>
            </a:r>
            <a:r>
              <a:rPr lang="en-US" sz="1800" smtClean="0"/>
              <a:t> (ATLL)</a:t>
            </a:r>
            <a:endParaRPr lang="el-GR" sz="1800" smtClean="0"/>
          </a:p>
          <a:p>
            <a:pPr eaLnBrk="1" hangingPunct="1">
              <a:lnSpc>
                <a:spcPct val="80000"/>
              </a:lnSpc>
            </a:pPr>
            <a:endParaRPr lang="en-US" sz="1800" b="1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l-GR" sz="1800" b="1" smtClean="0">
                <a:solidFill>
                  <a:srgbClr val="C00000"/>
                </a:solidFill>
              </a:rPr>
              <a:t>Λεμφαδενικά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1800" smtClean="0"/>
              <a:t>Αγγειοανοσοβλαστικό λέμφωμα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1800" smtClean="0"/>
              <a:t>Περιφερικό Τ λέμφωμα μη ειδικού τύπου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1800" smtClean="0"/>
              <a:t>Αναπλαστικό μεγαλοκυτταρικό Τ λέμφωμα </a:t>
            </a:r>
            <a:r>
              <a:rPr lang="en-US" sz="1800" smtClean="0"/>
              <a:t>ALK+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1800" smtClean="0"/>
              <a:t>Αναπλαστικό μεγαλοκυτταρικό Τ λέμφωμα </a:t>
            </a:r>
            <a:r>
              <a:rPr lang="en-US" sz="1800" smtClean="0"/>
              <a:t>ALK-</a:t>
            </a:r>
            <a:endParaRPr lang="el-GR" sz="1800" smtClean="0"/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4495800" y="1600200"/>
            <a:ext cx="4648200" cy="2646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l-GR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      Δερματικά</a:t>
            </a:r>
          </a:p>
          <a:p>
            <a:pPr lvl="1">
              <a:defRPr/>
            </a:pPr>
            <a:r>
              <a:rPr lang="en-US" dirty="0">
                <a:latin typeface="+mn-lt"/>
                <a:cs typeface="Arial" pitchFamily="34" charset="0"/>
              </a:rPr>
              <a:t>-</a:t>
            </a:r>
            <a:r>
              <a:rPr lang="el-GR" dirty="0">
                <a:latin typeface="+mn-lt"/>
                <a:cs typeface="Arial" pitchFamily="34" charset="0"/>
              </a:rPr>
              <a:t>Σπογγοειδής μυκητίαση</a:t>
            </a:r>
          </a:p>
          <a:p>
            <a:pPr lvl="1">
              <a:defRPr/>
            </a:pPr>
            <a:r>
              <a:rPr lang="en-US" dirty="0">
                <a:latin typeface="+mn-lt"/>
                <a:cs typeface="Arial" pitchFamily="34" charset="0"/>
              </a:rPr>
              <a:t>-</a:t>
            </a:r>
            <a:r>
              <a:rPr lang="el-GR" dirty="0">
                <a:latin typeface="+mn-lt"/>
                <a:cs typeface="Arial" pitchFamily="34" charset="0"/>
              </a:rPr>
              <a:t>Σύνδρομο </a:t>
            </a:r>
            <a:r>
              <a:rPr lang="en-US" dirty="0" err="1">
                <a:latin typeface="+mn-lt"/>
                <a:cs typeface="Arial" pitchFamily="34" charset="0"/>
              </a:rPr>
              <a:t>Sezary</a:t>
            </a:r>
            <a:endParaRPr lang="en-US" dirty="0">
              <a:latin typeface="+mn-lt"/>
              <a:cs typeface="Arial" pitchFamily="34" charset="0"/>
            </a:endParaRPr>
          </a:p>
          <a:p>
            <a:pPr lvl="1">
              <a:defRPr/>
            </a:pPr>
            <a:r>
              <a:rPr lang="en-US" dirty="0">
                <a:latin typeface="+mn-lt"/>
                <a:cs typeface="Arial" pitchFamily="34" charset="0"/>
              </a:rPr>
              <a:t>-</a:t>
            </a:r>
            <a:r>
              <a:rPr lang="el-GR" dirty="0">
                <a:latin typeface="+mn-lt"/>
                <a:cs typeface="Arial" pitchFamily="34" charset="0"/>
              </a:rPr>
              <a:t>Πρωτοπαθής </a:t>
            </a:r>
            <a:r>
              <a:rPr lang="en-US" dirty="0">
                <a:latin typeface="+mn-lt"/>
                <a:cs typeface="Arial" pitchFamily="34" charset="0"/>
              </a:rPr>
              <a:t>CD30+ </a:t>
            </a:r>
            <a:r>
              <a:rPr lang="el-GR" dirty="0">
                <a:latin typeface="+mn-lt"/>
                <a:cs typeface="Arial" pitchFamily="34" charset="0"/>
              </a:rPr>
              <a:t>Τ-</a:t>
            </a:r>
            <a:r>
              <a:rPr lang="el-GR" dirty="0" err="1">
                <a:latin typeface="+mn-lt"/>
                <a:cs typeface="Arial" pitchFamily="34" charset="0"/>
              </a:rPr>
              <a:t>λεμφοϋπερπλαστική </a:t>
            </a:r>
            <a:r>
              <a:rPr lang="el-GR" dirty="0">
                <a:latin typeface="+mn-lt"/>
                <a:cs typeface="Arial" pitchFamily="34" charset="0"/>
              </a:rPr>
              <a:t>αλλοίωση του δέρματος</a:t>
            </a:r>
          </a:p>
          <a:p>
            <a:pPr lvl="1">
              <a:defRPr/>
            </a:pPr>
            <a:r>
              <a:rPr lang="en-US" dirty="0">
                <a:latin typeface="+mn-lt"/>
                <a:cs typeface="Arial" pitchFamily="34" charset="0"/>
              </a:rPr>
              <a:t>-</a:t>
            </a:r>
            <a:r>
              <a:rPr lang="el-GR" dirty="0">
                <a:latin typeface="+mn-lt"/>
                <a:cs typeface="Arial" pitchFamily="34" charset="0"/>
              </a:rPr>
              <a:t>Πρωτοπαθές δερματικό </a:t>
            </a:r>
            <a:r>
              <a:rPr lang="el-GR" dirty="0" err="1">
                <a:latin typeface="+mn-lt"/>
                <a:cs typeface="Arial" pitchFamily="34" charset="0"/>
              </a:rPr>
              <a:t>γδ</a:t>
            </a:r>
            <a:r>
              <a:rPr lang="el-GR" dirty="0">
                <a:latin typeface="+mn-lt"/>
                <a:cs typeface="Arial" pitchFamily="34" charset="0"/>
              </a:rPr>
              <a:t>-Τ λέμφωμα</a:t>
            </a:r>
            <a:endParaRPr lang="en-US" dirty="0">
              <a:latin typeface="+mn-lt"/>
              <a:cs typeface="Arial" pitchFamily="34" charset="0"/>
            </a:endParaRPr>
          </a:p>
          <a:p>
            <a:pPr lvl="1">
              <a:defRPr/>
            </a:pPr>
            <a:r>
              <a:rPr lang="el-GR" dirty="0">
                <a:latin typeface="+mn-lt"/>
                <a:cs typeface="Arial" pitchFamily="34" charset="0"/>
              </a:rPr>
              <a:t>Τ λέμφωμα του τύπου της </a:t>
            </a:r>
            <a:r>
              <a:rPr lang="el-GR" dirty="0" err="1">
                <a:latin typeface="+mn-lt"/>
                <a:cs typeface="Arial" pitchFamily="34" charset="0"/>
              </a:rPr>
              <a:t>υποδοριϊτιδος</a:t>
            </a:r>
            <a:endParaRPr lang="el-GR" dirty="0">
              <a:latin typeface="+mn-lt"/>
              <a:cs typeface="Arial" pitchFamily="34" charset="0"/>
            </a:endParaRPr>
          </a:p>
          <a:p>
            <a:pPr lvl="1">
              <a:defRPr/>
            </a:pPr>
            <a:endParaRPr lang="el-GR" sz="1600" dirty="0">
              <a:latin typeface="+mn-lt"/>
              <a:cs typeface="Arial" pitchFamily="34" charset="0"/>
            </a:endParaRPr>
          </a:p>
        </p:txBody>
      </p:sp>
      <p:sp>
        <p:nvSpPr>
          <p:cNvPr id="137221" name="Text Box 6"/>
          <p:cNvSpPr txBox="1">
            <a:spLocks noChangeArrowheads="1"/>
          </p:cNvSpPr>
          <p:nvPr/>
        </p:nvSpPr>
        <p:spPr bwMode="auto">
          <a:xfrm>
            <a:off x="4572000" y="4343400"/>
            <a:ext cx="4572000" cy="2170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l-GR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    Άλλα </a:t>
            </a:r>
            <a:r>
              <a:rPr lang="el-GR" b="1" dirty="0" err="1">
                <a:solidFill>
                  <a:srgbClr val="C00000"/>
                </a:solidFill>
                <a:latin typeface="+mn-lt"/>
                <a:cs typeface="Arial" pitchFamily="34" charset="0"/>
              </a:rPr>
              <a:t>Εξωλεμφαδενικά</a:t>
            </a:r>
            <a:endParaRPr lang="el-GR" b="1" dirty="0">
              <a:solidFill>
                <a:srgbClr val="C00000"/>
              </a:solidFill>
              <a:latin typeface="+mn-lt"/>
              <a:cs typeface="Arial" pitchFamily="34" charset="0"/>
            </a:endParaRPr>
          </a:p>
          <a:p>
            <a:pPr lvl="1">
              <a:defRPr/>
            </a:pPr>
            <a:r>
              <a:rPr lang="en-US" dirty="0">
                <a:latin typeface="+mn-lt"/>
                <a:cs typeface="Arial" pitchFamily="34" charset="0"/>
              </a:rPr>
              <a:t>-</a:t>
            </a:r>
            <a:r>
              <a:rPr lang="el-GR" dirty="0">
                <a:latin typeface="+mn-lt"/>
                <a:cs typeface="Arial" pitchFamily="34" charset="0"/>
              </a:rPr>
              <a:t>Ρινικού τύπου Τ/ΝΚ </a:t>
            </a:r>
            <a:r>
              <a:rPr lang="el-GR" dirty="0" err="1">
                <a:latin typeface="+mn-lt"/>
                <a:cs typeface="Arial" pitchFamily="34" charset="0"/>
              </a:rPr>
              <a:t>εξωλεμφαδενικό</a:t>
            </a:r>
            <a:r>
              <a:rPr lang="el-GR" dirty="0">
                <a:latin typeface="+mn-lt"/>
                <a:cs typeface="Arial" pitchFamily="34" charset="0"/>
              </a:rPr>
              <a:t> λέμφωμα</a:t>
            </a:r>
          </a:p>
          <a:p>
            <a:pPr lvl="1">
              <a:defRPr/>
            </a:pPr>
            <a:r>
              <a:rPr lang="en-US" dirty="0">
                <a:latin typeface="+mn-lt"/>
                <a:cs typeface="Arial" pitchFamily="34" charset="0"/>
              </a:rPr>
              <a:t>-</a:t>
            </a:r>
            <a:r>
              <a:rPr lang="el-GR" dirty="0">
                <a:latin typeface="+mn-lt"/>
                <a:cs typeface="Arial" pitchFamily="34" charset="0"/>
              </a:rPr>
              <a:t>Τ λέμφωμα σχετιζόμενο με </a:t>
            </a:r>
            <a:r>
              <a:rPr lang="el-GR" dirty="0" err="1">
                <a:latin typeface="+mn-lt"/>
                <a:cs typeface="Arial" pitchFamily="34" charset="0"/>
              </a:rPr>
              <a:t>εντεροπάθεια</a:t>
            </a:r>
            <a:endParaRPr lang="el-GR" dirty="0">
              <a:latin typeface="+mn-lt"/>
              <a:cs typeface="Arial" pitchFamily="34" charset="0"/>
            </a:endParaRPr>
          </a:p>
          <a:p>
            <a:pPr lvl="1">
              <a:defRPr/>
            </a:pPr>
            <a:r>
              <a:rPr lang="en-US" dirty="0">
                <a:latin typeface="+mn-lt"/>
                <a:cs typeface="Arial" pitchFamily="34" charset="0"/>
              </a:rPr>
              <a:t>-</a:t>
            </a:r>
            <a:r>
              <a:rPr lang="el-GR" dirty="0" err="1">
                <a:latin typeface="+mn-lt"/>
                <a:cs typeface="Arial" pitchFamily="34" charset="0"/>
              </a:rPr>
              <a:t>Ηπατοσπληνικό</a:t>
            </a:r>
            <a:r>
              <a:rPr lang="el-GR" dirty="0">
                <a:latin typeface="+mn-lt"/>
                <a:cs typeface="Arial" pitchFamily="34" charset="0"/>
              </a:rPr>
              <a:t> Τ λέμφωμα</a:t>
            </a:r>
          </a:p>
          <a:p>
            <a:pPr>
              <a:spcBef>
                <a:spcPct val="50000"/>
              </a:spcBef>
              <a:defRPr/>
            </a:pPr>
            <a:endParaRPr lang="el-GR" dirty="0"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808038"/>
          </a:xfrm>
        </p:spPr>
        <p:txBody>
          <a:bodyPr/>
          <a:lstStyle/>
          <a:p>
            <a:pPr eaLnBrk="1" hangingPunct="1"/>
            <a:r>
              <a:rPr lang="el-GR" sz="4000" smtClean="0">
                <a:solidFill>
                  <a:srgbClr val="FFFF00"/>
                </a:solidFill>
              </a:rPr>
              <a:t>Περιφερικά Τ και ΝΚ λεμφώματα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l-GR" smtClean="0"/>
              <a:t>	</a:t>
            </a:r>
            <a:r>
              <a:rPr lang="el-GR" u="sng" smtClean="0">
                <a:solidFill>
                  <a:srgbClr val="FFFF00"/>
                </a:solidFill>
              </a:rPr>
              <a:t>Ορισμός</a:t>
            </a:r>
            <a:r>
              <a:rPr lang="el-GR" smtClean="0">
                <a:solidFill>
                  <a:srgbClr val="FFFFCC"/>
                </a:solidFill>
              </a:rPr>
              <a:t>: Λεμφώματα που προέρχονται από ώριμα, μεταθυμικά λεμφοκύτταρα</a:t>
            </a:r>
          </a:p>
          <a:p>
            <a:pPr eaLnBrk="1" hangingPunct="1">
              <a:buFontTx/>
              <a:buNone/>
            </a:pPr>
            <a:endParaRPr lang="el-GR" smtClean="0">
              <a:solidFill>
                <a:srgbClr val="FFFFCC"/>
              </a:solidFill>
            </a:endParaRPr>
          </a:p>
          <a:p>
            <a:pPr eaLnBrk="1" hangingPunct="1">
              <a:buFontTx/>
              <a:buNone/>
            </a:pPr>
            <a:endParaRPr lang="el-GR" smtClean="0">
              <a:solidFill>
                <a:srgbClr val="FFFFCC"/>
              </a:solidFill>
            </a:endParaRPr>
          </a:p>
          <a:p>
            <a:pPr eaLnBrk="1" hangingPunct="1">
              <a:buFontTx/>
              <a:buNone/>
            </a:pPr>
            <a:r>
              <a:rPr lang="el-GR" smtClean="0">
                <a:solidFill>
                  <a:srgbClr val="FFFFCC"/>
                </a:solidFill>
              </a:rPr>
              <a:t>Προβληματισμοί:</a:t>
            </a:r>
          </a:p>
          <a:p>
            <a:pPr eaLnBrk="1" hangingPunct="1"/>
            <a:r>
              <a:rPr lang="el-GR" sz="2400" smtClean="0">
                <a:solidFill>
                  <a:srgbClr val="FFFFCC"/>
                </a:solidFill>
              </a:rPr>
              <a:t>Μοριακή παθογένεια;</a:t>
            </a:r>
          </a:p>
          <a:p>
            <a:pPr eaLnBrk="1" hangingPunct="1"/>
            <a:r>
              <a:rPr lang="el-GR" sz="2400" smtClean="0">
                <a:solidFill>
                  <a:srgbClr val="FFFFCC"/>
                </a:solidFill>
              </a:rPr>
              <a:t>Ποιο είναι το φυσιολογικό κύτταρο-αντίστοιχο;</a:t>
            </a:r>
          </a:p>
          <a:p>
            <a:pPr eaLnBrk="1" hangingPunct="1"/>
            <a:r>
              <a:rPr lang="el-GR" sz="2400" smtClean="0">
                <a:solidFill>
                  <a:srgbClr val="FFFFCC"/>
                </a:solidFill>
              </a:rPr>
              <a:t>Θεραπευτική αντοχή;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pPr eaLnBrk="1" hangingPunct="1"/>
            <a:r>
              <a:rPr lang="el-GR" sz="4000" smtClean="0">
                <a:solidFill>
                  <a:srgbClr val="FFFF00"/>
                </a:solidFill>
              </a:rPr>
              <a:t>Που οφείλεται η ετερογένεια των Τ και ΝΚ λεμφωμάτων;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6843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l-GR" smtClean="0">
                <a:solidFill>
                  <a:schemeClr val="bg1"/>
                </a:solidFill>
              </a:rPr>
              <a:t>Στην πολυπλοκότητα και ετερογένεια του  φυσιολογικού Τ ανοσοποιητικού συστήματος</a:t>
            </a:r>
          </a:p>
        </p:txBody>
      </p:sp>
      <p:sp>
        <p:nvSpPr>
          <p:cNvPr id="219140" name="Line 4"/>
          <p:cNvSpPr>
            <a:spLocks noChangeShapeType="1"/>
          </p:cNvSpPr>
          <p:nvPr/>
        </p:nvSpPr>
        <p:spPr bwMode="auto">
          <a:xfrm flipH="1">
            <a:off x="3276600" y="3141663"/>
            <a:ext cx="1008063" cy="12239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19141" name="Line 5"/>
          <p:cNvSpPr>
            <a:spLocks noChangeShapeType="1"/>
          </p:cNvSpPr>
          <p:nvPr/>
        </p:nvSpPr>
        <p:spPr bwMode="auto">
          <a:xfrm>
            <a:off x="4787900" y="3141663"/>
            <a:ext cx="1008063" cy="1295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1547813" y="4292600"/>
            <a:ext cx="223202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8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Εγγενής</a:t>
            </a:r>
            <a:r>
              <a:rPr lang="el-GR" sz="2800" dirty="0">
                <a:latin typeface="+mn-lt"/>
                <a:cs typeface="Arial" pitchFamily="34" charset="0"/>
              </a:rPr>
              <a:t> </a:t>
            </a: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ανοσία</a:t>
            </a:r>
          </a:p>
          <a:p>
            <a:pPr algn="ctr">
              <a:spcBef>
                <a:spcPct val="50000"/>
              </a:spcBef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(αντίδραση σε παθογόνα με μη ειδικό τρόπο)</a:t>
            </a:r>
          </a:p>
        </p:txBody>
      </p:sp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4572000" y="4365625"/>
            <a:ext cx="40386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800" b="1">
                <a:solidFill>
                  <a:srgbClr val="FFFF00"/>
                </a:solidFill>
                <a:latin typeface="+mn-lt"/>
                <a:cs typeface="Arial" pitchFamily="34" charset="0"/>
              </a:rPr>
              <a:t>Προσαρμοστική</a:t>
            </a:r>
            <a:r>
              <a:rPr lang="el-GR" sz="2800">
                <a:latin typeface="+mn-lt"/>
                <a:cs typeface="Arial" pitchFamily="34" charset="0"/>
              </a:rPr>
              <a:t> </a:t>
            </a:r>
            <a:r>
              <a:rPr lang="el-GR" sz="2800">
                <a:solidFill>
                  <a:schemeClr val="bg1"/>
                </a:solidFill>
                <a:latin typeface="+mn-lt"/>
                <a:cs typeface="Arial" pitchFamily="34" charset="0"/>
              </a:rPr>
              <a:t>ανοσία</a:t>
            </a:r>
          </a:p>
          <a:p>
            <a:pPr algn="ctr">
              <a:spcBef>
                <a:spcPct val="50000"/>
              </a:spcBef>
              <a:defRPr/>
            </a:pPr>
            <a:r>
              <a:rPr lang="el-GR">
                <a:solidFill>
                  <a:schemeClr val="bg1"/>
                </a:solidFill>
                <a:latin typeface="+mn-lt"/>
                <a:cs typeface="Arial" pitchFamily="34" charset="0"/>
              </a:rPr>
              <a:t>(αντίδραση σε παθογόνα με ειδικό τρόπο, μέσω της έκθεσης στο αντιγόνο και σχηματισμού κυττάρων μνήμης)</a:t>
            </a:r>
            <a:endParaRPr lang="el-GR" sz="280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3 - Τίτλος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pPr eaLnBrk="1" hangingPunct="1"/>
            <a:r>
              <a:rPr lang="el-GR" sz="3200" b="1" u="sng" smtClean="0">
                <a:solidFill>
                  <a:schemeClr val="accent2"/>
                </a:solidFill>
              </a:rPr>
              <a:t>4. Λεισμανίαση</a:t>
            </a:r>
          </a:p>
        </p:txBody>
      </p:sp>
      <p:sp>
        <p:nvSpPr>
          <p:cNvPr id="29698" name="4 - Θέση περιεχομένου"/>
          <p:cNvSpPr>
            <a:spLocks noGrp="1"/>
          </p:cNvSpPr>
          <p:nvPr>
            <p:ph idx="1"/>
          </p:nvPr>
        </p:nvSpPr>
        <p:spPr>
          <a:xfrm>
            <a:off x="0" y="1773238"/>
            <a:ext cx="9144000" cy="4389437"/>
          </a:xfrm>
        </p:spPr>
        <p:txBody>
          <a:bodyPr/>
          <a:lstStyle/>
          <a:p>
            <a:pPr eaLnBrk="1" hangingPunct="1"/>
            <a:r>
              <a:rPr lang="el-GR" sz="2300" b="1" u="sng" smtClean="0"/>
              <a:t>Τύποι: </a:t>
            </a:r>
            <a:r>
              <a:rPr lang="el-GR" sz="2300" b="1" i="1" smtClean="0"/>
              <a:t>Σπλαγχνική λεισμανίαση </a:t>
            </a:r>
            <a:r>
              <a:rPr lang="el-GR" sz="2300" smtClean="0"/>
              <a:t>(</a:t>
            </a:r>
            <a:r>
              <a:rPr lang="en-US" sz="2300" smtClean="0"/>
              <a:t>kala-azar</a:t>
            </a:r>
            <a:r>
              <a:rPr lang="el-GR" sz="2300" smtClean="0"/>
              <a:t>, </a:t>
            </a:r>
            <a:r>
              <a:rPr lang="en-US" sz="2300" smtClean="0"/>
              <a:t>L. Donovani</a:t>
            </a:r>
            <a:r>
              <a:rPr lang="el-GR" sz="2300" smtClean="0"/>
              <a:t>) και </a:t>
            </a:r>
            <a:r>
              <a:rPr lang="el-GR" sz="2300" b="1" i="1" smtClean="0"/>
              <a:t>δερματική λεισμανίαση </a:t>
            </a:r>
            <a:r>
              <a:rPr lang="el-GR" sz="2300" smtClean="0"/>
              <a:t>(φύμα της Ανατολής, </a:t>
            </a:r>
            <a:r>
              <a:rPr lang="en-US" sz="2300" smtClean="0"/>
              <a:t>L. tropika </a:t>
            </a:r>
            <a:r>
              <a:rPr lang="el-GR" sz="2300" smtClean="0"/>
              <a:t>και </a:t>
            </a:r>
            <a:r>
              <a:rPr lang="en-US" sz="2300" smtClean="0"/>
              <a:t>L. brasiliensis)</a:t>
            </a:r>
          </a:p>
          <a:p>
            <a:pPr eaLnBrk="1" hangingPunct="1"/>
            <a:r>
              <a:rPr lang="el-GR" sz="2300" smtClean="0"/>
              <a:t>Η προσβολή των λεμφαδένων είναι συχνή στη σπλαγχνική μορφή</a:t>
            </a:r>
          </a:p>
          <a:p>
            <a:pPr eaLnBrk="1" hangingPunct="1"/>
            <a:r>
              <a:rPr lang="el-GR" sz="2300" smtClean="0"/>
              <a:t>Μετάδοση από τα ζώα (κύνες, τρωκτικά) δια του φλεβοτόμου στον άνθρωπο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sz="2300" b="1" u="sng" smtClean="0"/>
              <a:t>Ιστολογική εικόνα</a:t>
            </a:r>
          </a:p>
          <a:p>
            <a:pPr eaLnBrk="1" hangingPunct="1"/>
            <a:r>
              <a:rPr lang="el-GR" sz="2300" smtClean="0"/>
              <a:t>Ιστιοκυττάρωση λεμφοκόλπων</a:t>
            </a:r>
          </a:p>
          <a:p>
            <a:pPr eaLnBrk="1" hangingPunct="1"/>
            <a:r>
              <a:rPr lang="el-GR" sz="2300" smtClean="0">
                <a:solidFill>
                  <a:srgbClr val="C00000"/>
                </a:solidFill>
              </a:rPr>
              <a:t>Μακροφάγα</a:t>
            </a:r>
            <a:r>
              <a:rPr lang="el-GR" sz="2300" smtClean="0"/>
              <a:t> στο κυτταρόπλασμα των οποίων παρατηρούνται οι </a:t>
            </a:r>
            <a:r>
              <a:rPr lang="el-GR" sz="2300" smtClean="0">
                <a:solidFill>
                  <a:srgbClr val="C00000"/>
                </a:solidFill>
              </a:rPr>
              <a:t>μικροοργανισμοί</a:t>
            </a:r>
            <a:r>
              <a:rPr lang="el-GR" sz="2300" smtClean="0"/>
              <a:t> (</a:t>
            </a:r>
            <a:r>
              <a:rPr lang="el-GR" sz="2300" smtClean="0">
                <a:solidFill>
                  <a:srgbClr val="C00000"/>
                </a:solidFill>
              </a:rPr>
              <a:t>χρώση </a:t>
            </a:r>
            <a:r>
              <a:rPr lang="en-US" sz="2300" smtClean="0">
                <a:solidFill>
                  <a:srgbClr val="C00000"/>
                </a:solidFill>
              </a:rPr>
              <a:t>Giemsa</a:t>
            </a:r>
            <a:r>
              <a:rPr lang="en-US" sz="2300" smtClean="0"/>
              <a:t>)</a:t>
            </a:r>
          </a:p>
          <a:p>
            <a:pPr eaLnBrk="1" hangingPunct="1"/>
            <a:r>
              <a:rPr lang="el-GR" sz="2300" smtClean="0">
                <a:solidFill>
                  <a:srgbClr val="C00000"/>
                </a:solidFill>
              </a:rPr>
              <a:t>Αθροίσεις επιθηλιοειδών κυττάρων</a:t>
            </a:r>
            <a:r>
              <a:rPr lang="el-GR" sz="2300" smtClean="0"/>
              <a:t>/ συρρέοντα νεκρωτικά κοκκιώματα</a:t>
            </a:r>
          </a:p>
          <a:p>
            <a:pPr eaLnBrk="1" hangingPunct="1"/>
            <a:r>
              <a:rPr lang="el-GR" sz="2300" smtClean="0"/>
              <a:t>Πλασματοκυττάρωση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l-GR" sz="4000" smtClean="0">
                <a:solidFill>
                  <a:srgbClr val="FFFF00"/>
                </a:solidFill>
              </a:rPr>
              <a:t>Περιφερικά Τ και ΝΚ λεμφοκύτταρα</a:t>
            </a:r>
          </a:p>
        </p:txBody>
      </p:sp>
      <p:sp>
        <p:nvSpPr>
          <p:cNvPr id="22016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997450"/>
          </a:xfrm>
          <a:ln>
            <a:solidFill>
              <a:schemeClr val="bg1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mtClean="0"/>
              <a:t> </a:t>
            </a:r>
            <a:r>
              <a:rPr lang="el-GR" smtClean="0">
                <a:solidFill>
                  <a:srgbClr val="FFFFCC"/>
                </a:solidFill>
              </a:rPr>
              <a:t>αβ Τ λεμφοκύτταρα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l-GR" smtClean="0">
              <a:solidFill>
                <a:srgbClr val="FFFFCC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l-GR" smtClean="0">
              <a:solidFill>
                <a:srgbClr val="FFFFCC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l-GR" smtClean="0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b="1" smtClean="0">
                <a:solidFill>
                  <a:srgbClr val="C00000"/>
                </a:solidFill>
              </a:rPr>
              <a:t>Προσασμοστική ανοσία</a:t>
            </a:r>
          </a:p>
          <a:p>
            <a:pPr eaLnBrk="1" hangingPunct="1">
              <a:lnSpc>
                <a:spcPct val="90000"/>
              </a:lnSpc>
            </a:pPr>
            <a:r>
              <a:rPr lang="el-GR" b="1" smtClean="0">
                <a:solidFill>
                  <a:srgbClr val="C00000"/>
                </a:solidFill>
              </a:rPr>
              <a:t>Λεμφαδένες</a:t>
            </a:r>
            <a:r>
              <a:rPr lang="el-GR" smtClean="0">
                <a:solidFill>
                  <a:srgbClr val="FFFFCC"/>
                </a:solidFill>
              </a:rPr>
              <a:t> </a:t>
            </a:r>
            <a:r>
              <a:rPr lang="el-GR" sz="1800" smtClean="0">
                <a:solidFill>
                  <a:srgbClr val="FFFFCC"/>
                </a:solidFill>
              </a:rPr>
              <a:t>(συνήθως)</a:t>
            </a:r>
          </a:p>
          <a:p>
            <a:pPr eaLnBrk="1" hangingPunct="1">
              <a:lnSpc>
                <a:spcPct val="90000"/>
              </a:lnSpc>
            </a:pPr>
            <a:r>
              <a:rPr lang="el-GR" smtClean="0">
                <a:solidFill>
                  <a:srgbClr val="FFFFCC"/>
                </a:solidFill>
              </a:rPr>
              <a:t>Εξωλεμφαδενικά </a:t>
            </a:r>
            <a:r>
              <a:rPr lang="el-GR" sz="1800" smtClean="0">
                <a:solidFill>
                  <a:srgbClr val="FFFFCC"/>
                </a:solidFill>
              </a:rPr>
              <a:t>(σπάνια)</a:t>
            </a:r>
          </a:p>
          <a:p>
            <a:pPr eaLnBrk="1" hangingPunct="1">
              <a:lnSpc>
                <a:spcPct val="90000"/>
              </a:lnSpc>
            </a:pPr>
            <a:endParaRPr lang="el-GR" sz="1800" smtClean="0">
              <a:solidFill>
                <a:srgbClr val="FFFFCC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l-GR" sz="1800" smtClean="0">
              <a:solidFill>
                <a:srgbClr val="FFFFCC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l-GR" sz="2400" b="1" smtClean="0">
                <a:solidFill>
                  <a:srgbClr val="C00000"/>
                </a:solidFill>
              </a:rPr>
              <a:t>ΕΝΗΛΙΚΩΝ</a:t>
            </a:r>
          </a:p>
        </p:txBody>
      </p:sp>
      <p:sp>
        <p:nvSpPr>
          <p:cNvPr id="220164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038600" cy="4997450"/>
          </a:xfrm>
          <a:ln>
            <a:solidFill>
              <a:schemeClr val="bg1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rgbClr val="FFFFCC"/>
                </a:solidFill>
              </a:rPr>
              <a:t> </a:t>
            </a:r>
            <a:r>
              <a:rPr lang="el-GR" smtClean="0">
                <a:solidFill>
                  <a:srgbClr val="FFFFCC"/>
                </a:solidFill>
              </a:rPr>
              <a:t>γδ-Τ	ΝΚ	Τ/ΝΚ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l-GR" smtClean="0">
              <a:solidFill>
                <a:srgbClr val="FFFFCC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l-GR" smtClean="0">
              <a:solidFill>
                <a:srgbClr val="FFFFCC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l-GR" smtClean="0">
              <a:solidFill>
                <a:srgbClr val="FFFFCC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l-GR" b="1" smtClean="0">
                <a:solidFill>
                  <a:srgbClr val="C00000"/>
                </a:solidFill>
              </a:rPr>
              <a:t>Εγγενής ανοσία</a:t>
            </a:r>
          </a:p>
          <a:p>
            <a:pPr eaLnBrk="1" hangingPunct="1">
              <a:lnSpc>
                <a:spcPct val="90000"/>
              </a:lnSpc>
            </a:pPr>
            <a:r>
              <a:rPr lang="el-GR" smtClean="0">
                <a:solidFill>
                  <a:srgbClr val="FFFFCC"/>
                </a:solidFill>
              </a:rPr>
              <a:t>Λεμφαδένες </a:t>
            </a:r>
            <a:r>
              <a:rPr lang="el-GR" sz="1800" smtClean="0">
                <a:solidFill>
                  <a:srgbClr val="FFFFCC"/>
                </a:solidFill>
              </a:rPr>
              <a:t>(σπάνια)</a:t>
            </a:r>
          </a:p>
          <a:p>
            <a:pPr eaLnBrk="1" hangingPunct="1">
              <a:lnSpc>
                <a:spcPct val="90000"/>
              </a:lnSpc>
            </a:pPr>
            <a:r>
              <a:rPr lang="el-GR" b="1" smtClean="0">
                <a:solidFill>
                  <a:srgbClr val="C00000"/>
                </a:solidFill>
              </a:rPr>
              <a:t>Εξωλεμφαδενικά</a:t>
            </a:r>
            <a:r>
              <a:rPr lang="el-GR" smtClean="0">
                <a:solidFill>
                  <a:srgbClr val="FFFFCC"/>
                </a:solidFill>
              </a:rPr>
              <a:t> </a:t>
            </a:r>
            <a:r>
              <a:rPr lang="el-GR" sz="1800" smtClean="0">
                <a:solidFill>
                  <a:srgbClr val="FFFFCC"/>
                </a:solidFill>
              </a:rPr>
              <a:t>(συνήθως)</a:t>
            </a:r>
            <a:endParaRPr lang="en-US" sz="1800" smtClean="0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1800" smtClean="0">
              <a:solidFill>
                <a:srgbClr val="FFFFCC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800" smtClean="0">
              <a:solidFill>
                <a:srgbClr val="FFFFCC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l-GR" sz="2400" b="1" smtClean="0">
                <a:solidFill>
                  <a:srgbClr val="C00000"/>
                </a:solidFill>
              </a:rPr>
              <a:t>ΠΑΙΔΙΑΤΡΙΚΑ</a:t>
            </a:r>
            <a:r>
              <a:rPr lang="el-GR" sz="2400" b="1" smtClean="0">
                <a:solidFill>
                  <a:srgbClr val="FFFFCC"/>
                </a:solidFill>
              </a:rPr>
              <a:t>, </a:t>
            </a:r>
            <a:r>
              <a:rPr lang="el-GR" sz="2400" smtClean="0">
                <a:solidFill>
                  <a:srgbClr val="FFFFCC"/>
                </a:solidFill>
              </a:rPr>
              <a:t>σπάνια ενηλίκων</a:t>
            </a:r>
          </a:p>
          <a:p>
            <a:pPr eaLnBrk="1" hangingPunct="1">
              <a:lnSpc>
                <a:spcPct val="90000"/>
              </a:lnSpc>
            </a:pPr>
            <a:endParaRPr lang="el-GR" smtClean="0">
              <a:solidFill>
                <a:srgbClr val="FFFFCC"/>
              </a:solidFill>
            </a:endParaRPr>
          </a:p>
        </p:txBody>
      </p:sp>
      <p:sp>
        <p:nvSpPr>
          <p:cNvPr id="220165" name="Line 6"/>
          <p:cNvSpPr>
            <a:spLocks noChangeShapeType="1"/>
          </p:cNvSpPr>
          <p:nvPr/>
        </p:nvSpPr>
        <p:spPr bwMode="auto">
          <a:xfrm>
            <a:off x="2411413" y="2349500"/>
            <a:ext cx="0" cy="9350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20166" name="Line 7"/>
          <p:cNvSpPr>
            <a:spLocks noChangeShapeType="1"/>
          </p:cNvSpPr>
          <p:nvPr/>
        </p:nvSpPr>
        <p:spPr bwMode="auto">
          <a:xfrm>
            <a:off x="6588125" y="2565400"/>
            <a:ext cx="0" cy="9350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20167" name="Line 8"/>
          <p:cNvSpPr>
            <a:spLocks noChangeShapeType="1"/>
          </p:cNvSpPr>
          <p:nvPr/>
        </p:nvSpPr>
        <p:spPr bwMode="auto">
          <a:xfrm>
            <a:off x="5435600" y="2205038"/>
            <a:ext cx="865188" cy="2873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20168" name="Line 9"/>
          <p:cNvSpPr>
            <a:spLocks noChangeShapeType="1"/>
          </p:cNvSpPr>
          <p:nvPr/>
        </p:nvSpPr>
        <p:spPr bwMode="auto">
          <a:xfrm flipH="1">
            <a:off x="6877050" y="2205038"/>
            <a:ext cx="935038" cy="2873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20169" name="Line 10"/>
          <p:cNvSpPr>
            <a:spLocks noChangeShapeType="1"/>
          </p:cNvSpPr>
          <p:nvPr/>
        </p:nvSpPr>
        <p:spPr bwMode="auto">
          <a:xfrm flipH="1">
            <a:off x="6659563" y="2133600"/>
            <a:ext cx="144462" cy="3603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pPr eaLnBrk="1" hangingPunct="1"/>
            <a:r>
              <a:rPr lang="el-GR" sz="4000" smtClean="0">
                <a:solidFill>
                  <a:srgbClr val="FFFF00"/>
                </a:solidFill>
              </a:rPr>
              <a:t>Περιφερικά αβ Τ-Λεμφώματα</a:t>
            </a:r>
            <a:br>
              <a:rPr lang="el-GR" sz="4000" smtClean="0">
                <a:solidFill>
                  <a:srgbClr val="FFFF00"/>
                </a:solidFill>
              </a:rPr>
            </a:br>
            <a:r>
              <a:rPr lang="el-GR" sz="4000" smtClean="0">
                <a:solidFill>
                  <a:srgbClr val="FFFF00"/>
                </a:solidFill>
              </a:rPr>
              <a:t>Παθογένεια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91513" cy="4525963"/>
          </a:xfrm>
        </p:spPr>
        <p:txBody>
          <a:bodyPr/>
          <a:lstStyle/>
          <a:p>
            <a:pPr eaLnBrk="1" hangingPunct="1"/>
            <a:r>
              <a:rPr lang="el-GR" sz="2800" smtClean="0">
                <a:solidFill>
                  <a:srgbClr val="FF0000"/>
                </a:solidFill>
              </a:rPr>
              <a:t>Αγγειοανοσοβλαστικό Τ λέμφωμα: </a:t>
            </a:r>
          </a:p>
          <a:p>
            <a:pPr lvl="1" eaLnBrk="1" hangingPunct="1"/>
            <a:r>
              <a:rPr lang="el-GR" smtClean="0">
                <a:solidFill>
                  <a:schemeClr val="bg1"/>
                </a:solidFill>
              </a:rPr>
              <a:t>Τ βοηθητικό κύτταρο των βλαστικών κέντρων</a:t>
            </a:r>
          </a:p>
        </p:txBody>
      </p:sp>
      <p:pic>
        <p:nvPicPr>
          <p:cNvPr id="22118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3575" y="2852738"/>
            <a:ext cx="2693988" cy="2952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 smtClean="0">
                <a:solidFill>
                  <a:srgbClr val="FFFF00"/>
                </a:solidFill>
              </a:rPr>
              <a:t>Περιφερικά αβ Τ-Λεμφώματα</a:t>
            </a:r>
            <a:br>
              <a:rPr lang="el-GR" sz="4000" smtClean="0">
                <a:solidFill>
                  <a:srgbClr val="FFFF00"/>
                </a:solidFill>
              </a:rPr>
            </a:br>
            <a:r>
              <a:rPr lang="el-GR" sz="4000" smtClean="0">
                <a:solidFill>
                  <a:srgbClr val="FFFF00"/>
                </a:solidFill>
              </a:rPr>
              <a:t>Παθογένεια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91513" cy="4525963"/>
          </a:xfrm>
        </p:spPr>
        <p:txBody>
          <a:bodyPr/>
          <a:lstStyle/>
          <a:p>
            <a:pPr eaLnBrk="1" hangingPunct="1"/>
            <a:r>
              <a:rPr lang="el-GR" sz="2800" smtClean="0">
                <a:solidFill>
                  <a:srgbClr val="FF0000"/>
                </a:solidFill>
              </a:rPr>
              <a:t>Αναπλαστικό Τ λέμφωμα: </a:t>
            </a:r>
            <a:endParaRPr lang="el-GR" sz="280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l-GR" smtClean="0">
                <a:solidFill>
                  <a:schemeClr val="bg1"/>
                </a:solidFill>
              </a:rPr>
              <a:t>ανοσοδραστικό ενεργοποιημένο κύτταρο της προσαρμοστικής Τ ανοσίας με απουσία </a:t>
            </a:r>
            <a:r>
              <a:rPr lang="en-US" smtClean="0">
                <a:solidFill>
                  <a:schemeClr val="bg1"/>
                </a:solidFill>
              </a:rPr>
              <a:t>TCR</a:t>
            </a:r>
          </a:p>
          <a:p>
            <a:pPr lvl="2" eaLnBrk="1" hangingPunct="1"/>
            <a:r>
              <a:rPr lang="el-GR" sz="2000" smtClean="0">
                <a:solidFill>
                  <a:schemeClr val="bg1"/>
                </a:solidFill>
              </a:rPr>
              <a:t>Διαφορετική παθογένεια μεταξύ </a:t>
            </a:r>
            <a:r>
              <a:rPr lang="en-US" sz="2000" smtClean="0">
                <a:solidFill>
                  <a:schemeClr val="bg1"/>
                </a:solidFill>
              </a:rPr>
              <a:t>ALK+</a:t>
            </a:r>
            <a:r>
              <a:rPr lang="el-GR" sz="2000" smtClean="0">
                <a:solidFill>
                  <a:schemeClr val="bg1"/>
                </a:solidFill>
              </a:rPr>
              <a:t> και </a:t>
            </a:r>
            <a:r>
              <a:rPr lang="en-US" sz="2000" smtClean="0">
                <a:solidFill>
                  <a:schemeClr val="bg1"/>
                </a:solidFill>
              </a:rPr>
              <a:t>ALK- </a:t>
            </a:r>
            <a:r>
              <a:rPr lang="el-GR" sz="2000" smtClean="0">
                <a:solidFill>
                  <a:schemeClr val="bg1"/>
                </a:solidFill>
              </a:rPr>
              <a:t>αναπλαστικών λεμφωμάτων</a:t>
            </a:r>
          </a:p>
          <a:p>
            <a:pPr eaLnBrk="1" hangingPunct="1"/>
            <a:endParaRPr lang="el-GR" sz="2800" smtClean="0"/>
          </a:p>
        </p:txBody>
      </p:sp>
      <p:pic>
        <p:nvPicPr>
          <p:cNvPr id="22221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81600" y="3581400"/>
            <a:ext cx="3024188" cy="2924175"/>
          </a:xfrm>
        </p:spPr>
      </p:pic>
      <p:sp>
        <p:nvSpPr>
          <p:cNvPr id="222213" name="Text Box 6"/>
          <p:cNvSpPr txBox="1">
            <a:spLocks noChangeArrowheads="1"/>
          </p:cNvSpPr>
          <p:nvPr/>
        </p:nvSpPr>
        <p:spPr bwMode="auto">
          <a:xfrm>
            <a:off x="971550" y="3933825"/>
            <a:ext cx="3240088" cy="23018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ALK + ALCL</a:t>
            </a:r>
            <a:endParaRPr lang="el-GR" b="1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el-GR" b="1"/>
          </a:p>
          <a:p>
            <a:pPr algn="ctr">
              <a:spcBef>
                <a:spcPct val="50000"/>
              </a:spcBef>
            </a:pPr>
            <a:r>
              <a:rPr lang="el-GR" b="1">
                <a:solidFill>
                  <a:schemeClr val="bg1"/>
                </a:solidFill>
              </a:rPr>
              <a:t>Άγνωστος ο μηχανισμός ενεργοποίησης του</a:t>
            </a:r>
            <a:endParaRPr lang="en-US" b="1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US" b="1"/>
          </a:p>
          <a:p>
            <a:pPr algn="ctr">
              <a:spcBef>
                <a:spcPct val="50000"/>
              </a:spcBef>
            </a:pPr>
            <a:endParaRPr lang="el-GR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 smtClean="0">
                <a:solidFill>
                  <a:srgbClr val="FFFF00"/>
                </a:solidFill>
              </a:rPr>
              <a:t>Περιφερικά αβ Τ-Λεμφώματα</a:t>
            </a:r>
            <a:br>
              <a:rPr lang="el-GR" sz="4000" smtClean="0">
                <a:solidFill>
                  <a:srgbClr val="FFFF00"/>
                </a:solidFill>
              </a:rPr>
            </a:br>
            <a:r>
              <a:rPr lang="el-GR" sz="4000" smtClean="0">
                <a:solidFill>
                  <a:srgbClr val="FFFF00"/>
                </a:solidFill>
              </a:rPr>
              <a:t>Παθογένεια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62950" cy="4525963"/>
          </a:xfrm>
        </p:spPr>
        <p:txBody>
          <a:bodyPr/>
          <a:lstStyle/>
          <a:p>
            <a:pPr eaLnBrk="1" hangingPunct="1"/>
            <a:r>
              <a:rPr lang="el-GR" sz="2800" smtClean="0">
                <a:solidFill>
                  <a:srgbClr val="FF0000"/>
                </a:solidFill>
              </a:rPr>
              <a:t>Περιφερικά Τ λεμφώματα, μη ειδικού τύπου:</a:t>
            </a:r>
          </a:p>
          <a:p>
            <a:pPr lvl="1" eaLnBrk="1" hangingPunct="1"/>
            <a:r>
              <a:rPr lang="el-GR" smtClean="0">
                <a:solidFill>
                  <a:schemeClr val="bg1"/>
                </a:solidFill>
              </a:rPr>
              <a:t>Ενεργοποιημένο Τ λεμφοκύτταρο </a:t>
            </a:r>
            <a:r>
              <a:rPr lang="en-US" smtClean="0">
                <a:solidFill>
                  <a:schemeClr val="bg1"/>
                </a:solidFill>
              </a:rPr>
              <a:t>CD4+</a:t>
            </a:r>
          </a:p>
          <a:p>
            <a:pPr lvl="1" eaLnBrk="1" hangingPunct="1">
              <a:buFontTx/>
              <a:buNone/>
            </a:pPr>
            <a:endParaRPr lang="en-US" smtClean="0">
              <a:solidFill>
                <a:schemeClr val="bg1"/>
              </a:solidFill>
            </a:endParaRPr>
          </a:p>
          <a:p>
            <a:pPr lvl="1" eaLnBrk="1" hangingPunct="1">
              <a:buFontTx/>
              <a:buNone/>
            </a:pPr>
            <a:r>
              <a:rPr lang="el-GR" i="1" smtClean="0">
                <a:solidFill>
                  <a:schemeClr val="bg1"/>
                </a:solidFill>
              </a:rPr>
              <a:t>Ωστόσο,</a:t>
            </a:r>
          </a:p>
        </p:txBody>
      </p:sp>
      <p:pic>
        <p:nvPicPr>
          <p:cNvPr id="22323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79613" y="3492500"/>
            <a:ext cx="5184775" cy="3365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 smtClean="0">
                <a:solidFill>
                  <a:srgbClr val="FFFF00"/>
                </a:solidFill>
              </a:rPr>
              <a:t>Περιφερικά αβ Τ-Λεμφώματα</a:t>
            </a:r>
            <a:br>
              <a:rPr lang="el-GR" sz="4000" smtClean="0">
                <a:solidFill>
                  <a:srgbClr val="FFFF00"/>
                </a:solidFill>
              </a:rPr>
            </a:br>
            <a:r>
              <a:rPr lang="el-GR" sz="4000" smtClean="0">
                <a:solidFill>
                  <a:srgbClr val="FFFF00"/>
                </a:solidFill>
              </a:rPr>
              <a:t>Παθογένεια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sz="2800" smtClean="0">
                <a:solidFill>
                  <a:srgbClr val="FF0000"/>
                </a:solidFill>
              </a:rPr>
              <a:t>Λευχαιμία από μεγάλα κοκκιώδη κύτταρα (</a:t>
            </a:r>
            <a:r>
              <a:rPr lang="en-US" sz="2800" smtClean="0">
                <a:solidFill>
                  <a:srgbClr val="FF0000"/>
                </a:solidFill>
              </a:rPr>
              <a:t>T-LGL)</a:t>
            </a:r>
            <a:r>
              <a:rPr lang="el-GR" sz="2800" smtClean="0">
                <a:solidFill>
                  <a:srgbClr val="FF0000"/>
                </a:solidFill>
              </a:rPr>
              <a:t>:</a:t>
            </a:r>
            <a:endParaRPr lang="en-US" sz="2800" smtClean="0">
              <a:solidFill>
                <a:srgbClr val="FFFFCC"/>
              </a:solidFill>
            </a:endParaRPr>
          </a:p>
          <a:p>
            <a:pPr lvl="1" eaLnBrk="1" hangingPunct="1"/>
            <a:r>
              <a:rPr lang="el-GR" smtClean="0">
                <a:solidFill>
                  <a:srgbClr val="FFFFCC"/>
                </a:solidFill>
              </a:rPr>
              <a:t>Παρουσία ρετροϊού ή αυτοαντιγόνου </a:t>
            </a:r>
            <a:r>
              <a:rPr lang="el-GR" smtClean="0">
                <a:solidFill>
                  <a:srgbClr val="FFFFCC"/>
                </a:solidFill>
                <a:sym typeface="Wingdings" pitchFamily="2" charset="2"/>
              </a:rPr>
              <a:t> επαύξηση και αυξημένη επιβίωση του </a:t>
            </a:r>
            <a:r>
              <a:rPr lang="en-US" smtClean="0">
                <a:solidFill>
                  <a:srgbClr val="FFFFCC"/>
                </a:solidFill>
                <a:sym typeface="Wingdings" pitchFamily="2" charset="2"/>
              </a:rPr>
              <a:t>CD8+/CD57+</a:t>
            </a:r>
            <a:r>
              <a:rPr lang="el-GR" smtClean="0">
                <a:solidFill>
                  <a:srgbClr val="FFFFCC"/>
                </a:solidFill>
                <a:sym typeface="Wingdings" pitchFamily="2" charset="2"/>
              </a:rPr>
              <a:t> κλώνου </a:t>
            </a:r>
            <a:r>
              <a:rPr lang="el-GR" i="1" smtClean="0">
                <a:solidFill>
                  <a:srgbClr val="FFFFCC"/>
                </a:solidFill>
                <a:sym typeface="Wingdings" pitchFamily="2" charset="2"/>
              </a:rPr>
              <a:t>(Τ φυσιολογικά κυτταροτοξικά λεμφοκύτταρα)</a:t>
            </a:r>
          </a:p>
          <a:p>
            <a:pPr lvl="1" eaLnBrk="1" hangingPunct="1"/>
            <a:r>
              <a:rPr lang="el-GR" smtClean="0">
                <a:solidFill>
                  <a:srgbClr val="FFFFCC"/>
                </a:solidFill>
                <a:sym typeface="Wingdings" pitchFamily="2" charset="2"/>
              </a:rPr>
              <a:t>Θεωρία αποπτωτικών μηχανισμών</a:t>
            </a:r>
          </a:p>
          <a:p>
            <a:pPr lvl="1" eaLnBrk="1" hangingPunct="1"/>
            <a:endParaRPr lang="el-GR" smtClean="0">
              <a:solidFill>
                <a:srgbClr val="FFFFCC"/>
              </a:solidFill>
              <a:sym typeface="Wingdings" pitchFamily="2" charset="2"/>
            </a:endParaRPr>
          </a:p>
          <a:p>
            <a:pPr lvl="1" eaLnBrk="1" hangingPunct="1"/>
            <a:r>
              <a:rPr lang="el-GR" smtClean="0">
                <a:solidFill>
                  <a:srgbClr val="FFFFCC"/>
                </a:solidFill>
                <a:sym typeface="Wingdings" pitchFamily="2" charset="2"/>
              </a:rPr>
              <a:t>Σχέση με </a:t>
            </a:r>
          </a:p>
          <a:p>
            <a:pPr lvl="2" eaLnBrk="1" hangingPunct="1"/>
            <a:r>
              <a:rPr lang="el-GR" sz="2000" smtClean="0">
                <a:solidFill>
                  <a:srgbClr val="FFFFCC"/>
                </a:solidFill>
                <a:sym typeface="Wingdings" pitchFamily="2" charset="2"/>
              </a:rPr>
              <a:t>αυτοάνοσα νοσήματα (ΡΑ. ΣΕΛ, </a:t>
            </a:r>
            <a:r>
              <a:rPr lang="en-US" sz="2000" smtClean="0">
                <a:solidFill>
                  <a:srgbClr val="FFFFCC"/>
                </a:solidFill>
                <a:sym typeface="Wingdings" pitchFamily="2" charset="2"/>
              </a:rPr>
              <a:t>Hashimoto</a:t>
            </a:r>
            <a:r>
              <a:rPr lang="el-GR" sz="2000" smtClean="0">
                <a:solidFill>
                  <a:srgbClr val="FFFFCC"/>
                </a:solidFill>
                <a:sym typeface="Wingdings" pitchFamily="2" charset="2"/>
              </a:rPr>
              <a:t> κ.α</a:t>
            </a:r>
            <a:r>
              <a:rPr lang="en-US" sz="2000" smtClean="0">
                <a:solidFill>
                  <a:srgbClr val="FFFFCC"/>
                </a:solidFill>
                <a:sym typeface="Wingdings" pitchFamily="2" charset="2"/>
              </a:rPr>
              <a:t>)</a:t>
            </a:r>
            <a:endParaRPr lang="el-GR" sz="2000" smtClean="0">
              <a:solidFill>
                <a:srgbClr val="FFFFCC"/>
              </a:solidFill>
              <a:sym typeface="Wingdings" pitchFamily="2" charset="2"/>
            </a:endParaRPr>
          </a:p>
          <a:p>
            <a:pPr lvl="2" eaLnBrk="1" hangingPunct="1"/>
            <a:r>
              <a:rPr lang="el-GR" sz="2000" smtClean="0">
                <a:solidFill>
                  <a:srgbClr val="FFFFCC"/>
                </a:solidFill>
                <a:sym typeface="Wingdings" pitchFamily="2" charset="2"/>
              </a:rPr>
              <a:t>άλλα νοσήματα του αιμοποιητικού</a:t>
            </a:r>
            <a:r>
              <a:rPr lang="en-US" sz="2000" smtClean="0">
                <a:solidFill>
                  <a:srgbClr val="FFFFCC"/>
                </a:solidFill>
                <a:sym typeface="Wingdings" pitchFamily="2" charset="2"/>
              </a:rPr>
              <a:t> (HL, MDS, MM </a:t>
            </a:r>
            <a:r>
              <a:rPr lang="el-GR" sz="2000" smtClean="0">
                <a:solidFill>
                  <a:srgbClr val="FFFFCC"/>
                </a:solidFill>
                <a:sym typeface="Wingdings" pitchFamily="2" charset="2"/>
              </a:rPr>
              <a:t>κ.α)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pPr eaLnBrk="1" hangingPunct="1"/>
            <a:r>
              <a:rPr lang="el-GR" sz="4000" smtClean="0">
                <a:solidFill>
                  <a:srgbClr val="FFFF00"/>
                </a:solidFill>
              </a:rPr>
              <a:t>Περιφερικά αβ Τ-Λεμφώματα</a:t>
            </a:r>
            <a:br>
              <a:rPr lang="el-GR" sz="4000" smtClean="0">
                <a:solidFill>
                  <a:srgbClr val="FFFF00"/>
                </a:solidFill>
              </a:rPr>
            </a:br>
            <a:r>
              <a:rPr lang="el-GR" sz="4000" smtClean="0">
                <a:solidFill>
                  <a:srgbClr val="FFFF00"/>
                </a:solidFill>
              </a:rPr>
              <a:t>Παθογένεια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smtClean="0">
                <a:solidFill>
                  <a:srgbClr val="FF0000"/>
                </a:solidFill>
              </a:rPr>
              <a:t>Τ λευχαιμία/λέμφωμα των ενηλίκων:</a:t>
            </a:r>
          </a:p>
          <a:p>
            <a:pPr lvl="1" eaLnBrk="1" hangingPunct="1"/>
            <a:r>
              <a:rPr lang="en-US" smtClean="0">
                <a:solidFill>
                  <a:srgbClr val="FFFFCC"/>
                </a:solidFill>
              </a:rPr>
              <a:t>CD4+ </a:t>
            </a:r>
            <a:r>
              <a:rPr lang="el-GR" smtClean="0">
                <a:solidFill>
                  <a:srgbClr val="FFFFCC"/>
                </a:solidFill>
              </a:rPr>
              <a:t>Τ ρυθμιστικό κύτταρο</a:t>
            </a:r>
            <a:r>
              <a:rPr lang="en-US" smtClean="0">
                <a:solidFill>
                  <a:srgbClr val="FFFFCC"/>
                </a:solidFill>
              </a:rPr>
              <a:t> (Treg</a:t>
            </a:r>
            <a:r>
              <a:rPr lang="el-GR" smtClean="0">
                <a:solidFill>
                  <a:srgbClr val="FFFFCC"/>
                </a:solidFill>
              </a:rPr>
              <a:t>)</a:t>
            </a:r>
          </a:p>
          <a:p>
            <a:pPr lvl="1" eaLnBrk="1" hangingPunct="1"/>
            <a:endParaRPr lang="el-GR" smtClean="0">
              <a:solidFill>
                <a:srgbClr val="FFFFCC"/>
              </a:solidFill>
            </a:endParaRPr>
          </a:p>
          <a:p>
            <a:pPr lvl="1" eaLnBrk="1" hangingPunct="1">
              <a:buFontTx/>
              <a:buNone/>
            </a:pPr>
            <a:r>
              <a:rPr lang="el-GR" smtClean="0">
                <a:solidFill>
                  <a:srgbClr val="FFFFCC"/>
                </a:solidFill>
              </a:rPr>
              <a:t>Σχέση με </a:t>
            </a:r>
          </a:p>
          <a:p>
            <a:pPr lvl="1" eaLnBrk="1" hangingPunct="1">
              <a:buFontTx/>
              <a:buChar char="-"/>
            </a:pPr>
            <a:r>
              <a:rPr lang="en-US" smtClean="0">
                <a:solidFill>
                  <a:srgbClr val="FFFFCC"/>
                </a:solidFill>
              </a:rPr>
              <a:t>HTLV-1 </a:t>
            </a:r>
            <a:r>
              <a:rPr lang="el-GR" smtClean="0">
                <a:solidFill>
                  <a:srgbClr val="FFFFCC"/>
                </a:solidFill>
              </a:rPr>
              <a:t>λοίμωξη</a:t>
            </a:r>
            <a:endParaRPr lang="en-US" smtClean="0">
              <a:solidFill>
                <a:srgbClr val="FFFFCC"/>
              </a:solidFill>
            </a:endParaRPr>
          </a:p>
          <a:p>
            <a:pPr lvl="1" eaLnBrk="1" hangingPunct="1">
              <a:buFontTx/>
              <a:buChar char="-"/>
            </a:pPr>
            <a:r>
              <a:rPr lang="el-GR" smtClean="0">
                <a:solidFill>
                  <a:srgbClr val="FFFFCC"/>
                </a:solidFill>
              </a:rPr>
              <a:t>Ανοσοανεπάρκεια που συνοδεύει το νόσημα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 smtClean="0">
                <a:solidFill>
                  <a:srgbClr val="FFFF00"/>
                </a:solidFill>
              </a:rPr>
              <a:t>Περιφερικά γδ Τ-Λεμφώματα</a:t>
            </a:r>
            <a:br>
              <a:rPr lang="el-GR" sz="4000" smtClean="0">
                <a:solidFill>
                  <a:srgbClr val="FFFF00"/>
                </a:solidFill>
              </a:rPr>
            </a:br>
            <a:r>
              <a:rPr lang="el-GR" sz="4000" smtClean="0">
                <a:solidFill>
                  <a:srgbClr val="FFFF00"/>
                </a:solidFill>
              </a:rPr>
              <a:t>Παθογένεια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smtClean="0">
                <a:solidFill>
                  <a:srgbClr val="FF0000"/>
                </a:solidFill>
              </a:rPr>
              <a:t>Ηπατοσπληνικό γδ Τ-λέμφωμα</a:t>
            </a:r>
          </a:p>
          <a:p>
            <a:pPr eaLnBrk="1" hangingPunct="1"/>
            <a:r>
              <a:rPr lang="el-GR" smtClean="0">
                <a:solidFill>
                  <a:srgbClr val="FF0000"/>
                </a:solidFill>
              </a:rPr>
              <a:t>Δερματικό/Βλεννογονικό γδ Τ-λέμφωμα</a:t>
            </a:r>
            <a:endParaRPr lang="en-US" smtClean="0">
              <a:solidFill>
                <a:srgbClr val="FF0000"/>
              </a:solidFill>
            </a:endParaRPr>
          </a:p>
          <a:p>
            <a:pPr eaLnBrk="1" hangingPunct="1"/>
            <a:r>
              <a:rPr lang="el-GR" smtClean="0">
                <a:solidFill>
                  <a:srgbClr val="FF0000"/>
                </a:solidFill>
              </a:rPr>
              <a:t>Άλλα Περιφερικά Τ- λεμφώματα μη ειδικού τύπου (</a:t>
            </a:r>
            <a:r>
              <a:rPr lang="en-US" smtClean="0">
                <a:solidFill>
                  <a:srgbClr val="FF0000"/>
                </a:solidFill>
              </a:rPr>
              <a:t>NOS</a:t>
            </a:r>
            <a:r>
              <a:rPr lang="el-GR" smtClean="0">
                <a:solidFill>
                  <a:srgbClr val="FF0000"/>
                </a:solidFill>
              </a:rPr>
              <a:t>)</a:t>
            </a:r>
            <a:r>
              <a:rPr lang="en-US" smtClean="0">
                <a:solidFill>
                  <a:srgbClr val="FF0000"/>
                </a:solidFill>
              </a:rPr>
              <a:t> </a:t>
            </a:r>
            <a:r>
              <a:rPr lang="el-GR" smtClean="0">
                <a:solidFill>
                  <a:srgbClr val="FF0000"/>
                </a:solidFill>
              </a:rPr>
              <a:t>με γδ- φαινότυπο</a:t>
            </a:r>
          </a:p>
          <a:p>
            <a:pPr lvl="2" eaLnBrk="1" hangingPunct="1">
              <a:buFontTx/>
              <a:buNone/>
            </a:pPr>
            <a:endParaRPr lang="el-GR" smtClean="0">
              <a:solidFill>
                <a:schemeClr val="accent2"/>
              </a:solidFill>
            </a:endParaRPr>
          </a:p>
          <a:p>
            <a:pPr eaLnBrk="1" hangingPunct="1"/>
            <a:endParaRPr lang="el-GR" smtClean="0">
              <a:solidFill>
                <a:srgbClr val="FFFFCC"/>
              </a:solidFill>
            </a:endParaRPr>
          </a:p>
          <a:p>
            <a:pPr lvl="1" eaLnBrk="1" hangingPunct="1"/>
            <a:r>
              <a:rPr lang="el-GR" smtClean="0">
                <a:solidFill>
                  <a:srgbClr val="FFFFCC"/>
                </a:solidFill>
              </a:rPr>
              <a:t>Επιμένων αντιγονικός ερεθισμός</a:t>
            </a:r>
          </a:p>
          <a:p>
            <a:pPr lvl="1" eaLnBrk="1" hangingPunct="1"/>
            <a:r>
              <a:rPr lang="el-GR" smtClean="0">
                <a:solidFill>
                  <a:srgbClr val="FFFFCC"/>
                </a:solidFill>
              </a:rPr>
              <a:t>Υποκείμενη ανοσολογική διαταραχή</a:t>
            </a:r>
          </a:p>
          <a:p>
            <a:pPr lvl="2" eaLnBrk="1" hangingPunct="1"/>
            <a:r>
              <a:rPr lang="el-GR" smtClean="0">
                <a:solidFill>
                  <a:srgbClr val="FFFFCC"/>
                </a:solidFill>
              </a:rPr>
              <a:t>Ανοσοκαταστολή</a:t>
            </a:r>
          </a:p>
          <a:p>
            <a:pPr lvl="2" eaLnBrk="1" hangingPunct="1"/>
            <a:r>
              <a:rPr lang="el-GR" smtClean="0">
                <a:solidFill>
                  <a:srgbClr val="FFFFCC"/>
                </a:solidFill>
              </a:rPr>
              <a:t>Αυτοάνοσα νοσήματα</a:t>
            </a:r>
          </a:p>
          <a:p>
            <a:pPr lvl="1" eaLnBrk="1" hangingPunct="1"/>
            <a:endParaRPr lang="el-G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 smtClean="0">
                <a:solidFill>
                  <a:srgbClr val="FFFF00"/>
                </a:solidFill>
              </a:rPr>
              <a:t>Χαρακτηριστικά που θέτουν την υπόνοια Τ-λεμφώματος</a:t>
            </a:r>
          </a:p>
        </p:txBody>
      </p:sp>
      <p:graphicFrame>
        <p:nvGraphicFramePr>
          <p:cNvPr id="228375" name="Group 2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176838"/>
        </p:xfrm>
        <a:graphic>
          <a:graphicData uri="http://schemas.openxmlformats.org/drawingml/2006/table">
            <a:tbl>
              <a:tblPr/>
              <a:tblGrid>
                <a:gridCol w="2962275"/>
                <a:gridCol w="5267325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Κλινική εικόνα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Προσβολή δέρματος ή πνεύμονα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Υπερασβεστιαιμία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Ιστολογικά χαρακτηριστικά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Διήθηση του παραφλοιού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ενώ τα λεμφοζίδια παραμένουν ανέπαφα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Παρουσία προέχοντων 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αγγείων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Διαμερισματοποιός ίνωση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0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Κυτταρολογικά χαρακτηριστικά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Ακανόνιστο σχήμα 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πυρήνα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(εγκεφαλοειδής, πολυλοβωτός ή εντμημένος)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Άφθονο 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αραιοχρωματικό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κυτταρόπλασμα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Παρουσία αντιδραστικών κυττάρων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Διαπλεκόμενα δικτυωτά κύτταρα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Ηωσινόφιλα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Επιθηλιοειδή ιστιοκύτταρα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Ώριμα πλασματοκύτταρα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Ανοσοφαινότυπος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Ανώμαλος Τ-ανοσοφαινότυπος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(π.χ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CD4+CD8+, 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ή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CD2-CD7-)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229600" cy="779462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FF00"/>
                </a:solidFill>
              </a:rPr>
              <a:t>T</a:t>
            </a:r>
            <a:r>
              <a:rPr lang="el-GR" sz="3200" smtClean="0">
                <a:solidFill>
                  <a:srgbClr val="FFFF00"/>
                </a:solidFill>
              </a:rPr>
              <a:t>-λέμφωμα τύπου εντεροπάθειας </a:t>
            </a:r>
            <a:r>
              <a:rPr lang="en-US" sz="3200" smtClean="0">
                <a:solidFill>
                  <a:srgbClr val="FFFF00"/>
                </a:solidFill>
              </a:rPr>
              <a:t>(EATL</a:t>
            </a:r>
            <a:r>
              <a:rPr lang="el-GR" sz="3200" smtClean="0">
                <a:solidFill>
                  <a:srgbClr val="FFFF00"/>
                </a:solidFill>
              </a:rPr>
              <a:t>) - Γενικά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828800"/>
            <a:ext cx="8426450" cy="4786313"/>
          </a:xfrm>
        </p:spPr>
        <p:txBody>
          <a:bodyPr/>
          <a:lstStyle/>
          <a:p>
            <a:pPr eaLnBrk="1" hangingPunct="1">
              <a:defRPr/>
            </a:pPr>
            <a:r>
              <a:rPr lang="el-GR" sz="2200" b="1" dirty="0" smtClean="0">
                <a:solidFill>
                  <a:srgbClr val="FFC000"/>
                </a:solidFill>
              </a:rPr>
              <a:t>Ορισμός</a:t>
            </a:r>
            <a:r>
              <a:rPr lang="en-US" sz="2200" b="1" dirty="0" smtClean="0">
                <a:solidFill>
                  <a:srgbClr val="FFC000"/>
                </a:solidFill>
              </a:rPr>
              <a:t>:</a:t>
            </a:r>
            <a:r>
              <a:rPr lang="el-GR" sz="2200" b="1" dirty="0" smtClean="0">
                <a:solidFill>
                  <a:schemeClr val="bg1"/>
                </a:solidFill>
              </a:rPr>
              <a:t> </a:t>
            </a:r>
            <a:r>
              <a:rPr lang="el-GR" sz="2200" dirty="0" smtClean="0">
                <a:solidFill>
                  <a:schemeClr val="bg1"/>
                </a:solidFill>
              </a:rPr>
              <a:t>Πρωτοπαθές λέμφωμα του λεπτού εντέρου προερχόμενο από τα </a:t>
            </a:r>
            <a:r>
              <a:rPr lang="el-GR" sz="2200" b="1" dirty="0" smtClean="0">
                <a:solidFill>
                  <a:schemeClr val="accent4">
                    <a:lumMod val="75000"/>
                  </a:schemeClr>
                </a:solidFill>
              </a:rPr>
              <a:t>ενδοεπιθηλιακά Τ-λεμφοκύτταρα </a:t>
            </a:r>
            <a:r>
              <a:rPr lang="en-US" sz="2200" dirty="0" smtClean="0">
                <a:solidFill>
                  <a:schemeClr val="bg1"/>
                </a:solidFill>
              </a:rPr>
              <a:t/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l-GR" sz="2200" b="1" dirty="0" smtClean="0">
                <a:solidFill>
                  <a:schemeClr val="accent2"/>
                </a:solidFill>
              </a:rPr>
              <a:t>&amp; συχνά συνδυαζόμενο </a:t>
            </a:r>
            <a:r>
              <a:rPr lang="el-GR" sz="2200" dirty="0" smtClean="0">
                <a:solidFill>
                  <a:schemeClr val="bg1"/>
                </a:solidFill>
              </a:rPr>
              <a:t>(ιστολογικά και κλινικά) </a:t>
            </a:r>
            <a:r>
              <a:rPr lang="el-GR" sz="2200" b="1" dirty="0" smtClean="0">
                <a:solidFill>
                  <a:schemeClr val="accent2"/>
                </a:solidFill>
              </a:rPr>
              <a:t>με εντεροπάθεια από γλουτένη</a:t>
            </a:r>
          </a:p>
          <a:p>
            <a:pPr eaLnBrk="1" hangingPunct="1">
              <a:defRPr/>
            </a:pPr>
            <a:r>
              <a:rPr lang="el-GR" sz="2200" b="1" dirty="0" smtClean="0">
                <a:solidFill>
                  <a:srgbClr val="FFC000"/>
                </a:solidFill>
              </a:rPr>
              <a:t>Συχνότητα</a:t>
            </a:r>
            <a:r>
              <a:rPr lang="en-US" sz="2200" dirty="0" smtClean="0">
                <a:solidFill>
                  <a:srgbClr val="FFC000"/>
                </a:solidFill>
              </a:rPr>
              <a:t>:</a:t>
            </a:r>
            <a:r>
              <a:rPr lang="el-GR" sz="2200" dirty="0" smtClean="0">
                <a:solidFill>
                  <a:srgbClr val="FFC000"/>
                </a:solidFill>
              </a:rPr>
              <a:t> </a:t>
            </a:r>
            <a:r>
              <a:rPr lang="el-GR" sz="2200" dirty="0" smtClean="0">
                <a:solidFill>
                  <a:schemeClr val="bg1"/>
                </a:solidFill>
              </a:rPr>
              <a:t>Ο συχνότερος τύπος Τ λεμφώματος του γαστρεντερικού σωλήνα</a:t>
            </a:r>
          </a:p>
          <a:p>
            <a:pPr eaLnBrk="1" hangingPunct="1">
              <a:defRPr/>
            </a:pPr>
            <a:r>
              <a:rPr lang="el-GR" sz="2200" b="1" dirty="0" smtClean="0">
                <a:solidFill>
                  <a:srgbClr val="FFC000"/>
                </a:solidFill>
              </a:rPr>
              <a:t>Αιτιολογία</a:t>
            </a:r>
            <a:r>
              <a:rPr lang="en-US" sz="2200" b="1" dirty="0" smtClean="0">
                <a:solidFill>
                  <a:srgbClr val="FFC000"/>
                </a:solidFill>
              </a:rPr>
              <a:t>:</a:t>
            </a:r>
            <a:r>
              <a:rPr lang="el-GR" sz="2200" b="1" dirty="0" smtClean="0">
                <a:solidFill>
                  <a:srgbClr val="FFC000"/>
                </a:solidFill>
              </a:rPr>
              <a:t> </a:t>
            </a:r>
            <a:r>
              <a:rPr lang="el-GR" sz="2200" b="1" dirty="0" smtClean="0">
                <a:solidFill>
                  <a:schemeClr val="accent2"/>
                </a:solidFill>
              </a:rPr>
              <a:t>Σχέση με κοιλιοκάκη (80-90%) των περιπτώσεων</a:t>
            </a:r>
          </a:p>
          <a:p>
            <a:pPr eaLnBrk="1" hangingPunct="1">
              <a:defRPr/>
            </a:pPr>
            <a:r>
              <a:rPr lang="el-GR" sz="2200" b="1" dirty="0" smtClean="0">
                <a:solidFill>
                  <a:srgbClr val="FFC000"/>
                </a:solidFill>
              </a:rPr>
              <a:t>Εντόπιση</a:t>
            </a:r>
            <a:r>
              <a:rPr lang="en-US" sz="2200" b="1" dirty="0" smtClean="0">
                <a:solidFill>
                  <a:srgbClr val="FFC000"/>
                </a:solidFill>
              </a:rPr>
              <a:t>: </a:t>
            </a:r>
            <a:r>
              <a:rPr lang="el-GR" sz="2200" dirty="0" smtClean="0">
                <a:solidFill>
                  <a:schemeClr val="bg1"/>
                </a:solidFill>
              </a:rPr>
              <a:t>Λεπτό έντερο (νήστιδα-ειλεός) – Σπάνια στο λοιπό ΓΕΣ ή σε άλλες θέσεις</a:t>
            </a:r>
          </a:p>
          <a:p>
            <a:pPr eaLnBrk="1" hangingPunct="1">
              <a:defRPr/>
            </a:pPr>
            <a:r>
              <a:rPr lang="el-GR" sz="2200" b="1" dirty="0" smtClean="0">
                <a:solidFill>
                  <a:srgbClr val="FFC000"/>
                </a:solidFill>
              </a:rPr>
              <a:t>Κλινική εικόνα</a:t>
            </a:r>
            <a:r>
              <a:rPr lang="en-US" sz="2200" dirty="0" smtClean="0">
                <a:solidFill>
                  <a:srgbClr val="FFC000"/>
                </a:solidFill>
              </a:rPr>
              <a:t>:</a:t>
            </a:r>
            <a:r>
              <a:rPr lang="el-GR" sz="2200" dirty="0" smtClean="0">
                <a:solidFill>
                  <a:srgbClr val="FFC000"/>
                </a:solidFill>
              </a:rPr>
              <a:t> </a:t>
            </a:r>
            <a:r>
              <a:rPr lang="el-GR" sz="2200" dirty="0" smtClean="0">
                <a:solidFill>
                  <a:schemeClr val="bg1"/>
                </a:solidFill>
              </a:rPr>
              <a:t>Ιστορικό κοιλιοκάκης – Διάτρηση του εντέρου λόγω διήθησης από το λέμφωμα – Σύνδρομο δυσαπορρόφησης μη ανταποκρινόμενο σε δίαιτα ελεύθερης γλουτένης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EATL</a:t>
            </a:r>
            <a:r>
              <a:rPr lang="el-GR" sz="4000" smtClean="0">
                <a:solidFill>
                  <a:srgbClr val="FFFF00"/>
                </a:solidFill>
              </a:rPr>
              <a:t> – Ιστολογική εικόνα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2505075"/>
            <a:ext cx="3021013" cy="555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sz="2800" smtClean="0">
                <a:solidFill>
                  <a:schemeClr val="bg1"/>
                </a:solidFill>
              </a:rPr>
              <a:t>Πολλαπλά έλκη</a:t>
            </a:r>
          </a:p>
        </p:txBody>
      </p:sp>
      <p:pic>
        <p:nvPicPr>
          <p:cNvPr id="232452" name="Picture 4" descr="K179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0638" y="3651250"/>
            <a:ext cx="3729037" cy="25193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32453" name="Picture 5" descr="K179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388" y="3651250"/>
            <a:ext cx="3706812" cy="25209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49510" name="Rectangle 7"/>
          <p:cNvSpPr>
            <a:spLocks noChangeArrowheads="1"/>
          </p:cNvSpPr>
          <p:nvPr/>
        </p:nvSpPr>
        <p:spPr bwMode="auto">
          <a:xfrm>
            <a:off x="4911725" y="2135188"/>
            <a:ext cx="3957638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Μαζική διήθηση του</a:t>
            </a:r>
            <a:endParaRPr lang="en-US" sz="28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εντερικού τοιχώματος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5048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>
                <a:latin typeface="+mn-lt"/>
              </a:rPr>
              <a:t>Λεϊσμανίαση</a:t>
            </a:r>
            <a:endParaRPr lang="el-GR" sz="2200" dirty="0">
              <a:latin typeface="+mn-lt"/>
            </a:endParaRPr>
          </a:p>
        </p:txBody>
      </p:sp>
      <p:pic>
        <p:nvPicPr>
          <p:cNvPr id="30722" name="Picture 6" descr="http://www.escholarship.org/uc/item/3kt6d1f7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341438"/>
            <a:ext cx="6799263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- Ευθύγραμμο βέλος σύνδεσης"/>
          <p:cNvCxnSpPr/>
          <p:nvPr/>
        </p:nvCxnSpPr>
        <p:spPr>
          <a:xfrm rot="5400000" flipH="1" flipV="1">
            <a:off x="3816351" y="5048250"/>
            <a:ext cx="2087562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4" name="6 - TextBox"/>
          <p:cNvSpPr txBox="1">
            <a:spLocks noChangeArrowheads="1"/>
          </p:cNvSpPr>
          <p:nvPr/>
        </p:nvSpPr>
        <p:spPr bwMode="auto">
          <a:xfrm>
            <a:off x="3419475" y="6165850"/>
            <a:ext cx="2952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Leishman-Donovan bodies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-249238"/>
            <a:ext cx="8229600" cy="869951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FF00"/>
                </a:solidFill>
              </a:rPr>
              <a:t>EATL</a:t>
            </a:r>
            <a:r>
              <a:rPr lang="el-GR" sz="3200" smtClean="0">
                <a:solidFill>
                  <a:srgbClr val="FFFF00"/>
                </a:solidFill>
              </a:rPr>
              <a:t> – Τύποι</a:t>
            </a:r>
          </a:p>
        </p:txBody>
      </p:sp>
      <p:graphicFrame>
        <p:nvGraphicFramePr>
          <p:cNvPr id="192690" name="Group 178"/>
          <p:cNvGraphicFramePr>
            <a:graphicFrameLocks noGrp="1"/>
          </p:cNvGraphicFramePr>
          <p:nvPr>
            <p:ph idx="1"/>
          </p:nvPr>
        </p:nvGraphicFramePr>
        <p:xfrm>
          <a:off x="92075" y="711200"/>
          <a:ext cx="8942388" cy="5867400"/>
        </p:xfrm>
        <a:graphic>
          <a:graphicData uri="http://schemas.openxmlformats.org/drawingml/2006/table">
            <a:tbl>
              <a:tblPr/>
              <a:tblGrid>
                <a:gridCol w="3548063"/>
                <a:gridCol w="2371725"/>
                <a:gridCol w="3022600"/>
              </a:tblGrid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Τύπος 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Τύπος ΙΙ (Μονόμορφος)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Συχνότητα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80-90%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10-20%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Μορφολογία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Μεγάλα έως αναπλαστικά 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κύτταρα, εμφανές πυρήνιο, άφθονο κυτταρόπλασμα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Μέσου μεγέθους 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κύτταρα με πυκνωτικό πυρήνα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Διήθηση κρυπτικού επιθηλίου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Συνοδός αντιδραστικός πληθυσμός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Συχνά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προέχων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απών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820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Παρακείμενος βλεννογόνος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Εικόνα κοιλιοκάκης (συνήθως)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Εικόνα κοιλιοκάκης (συνήθως)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003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Κλινική εικόνα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Κοιλιοκάκη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l-G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ερπητοειδής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l-G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δερματίτις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Όχι σχέση </a:t>
                      </a:r>
                      <a:b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με κοιλιοκάκη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3"/>
            <a:ext cx="8229600" cy="903287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FF00"/>
                </a:solidFill>
              </a:rPr>
              <a:t>EATL</a:t>
            </a:r>
            <a:r>
              <a:rPr lang="el-GR" sz="3600" smtClean="0">
                <a:solidFill>
                  <a:srgbClr val="FFFF00"/>
                </a:solidFill>
              </a:rPr>
              <a:t> – Κυτταρική μορφολογία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00" y="1046163"/>
            <a:ext cx="3267075" cy="65563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sz="2800" smtClean="0">
                <a:solidFill>
                  <a:schemeClr val="bg1"/>
                </a:solidFill>
              </a:rPr>
              <a:t>Τύπος Ι</a:t>
            </a:r>
            <a:endParaRPr lang="en-US" sz="280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800" smtClean="0">
                <a:solidFill>
                  <a:schemeClr val="bg1"/>
                </a:solidFill>
              </a:rPr>
              <a:t>(</a:t>
            </a:r>
            <a:r>
              <a:rPr lang="el-GR" sz="2800" smtClean="0">
                <a:solidFill>
                  <a:schemeClr val="bg1"/>
                </a:solidFill>
              </a:rPr>
              <a:t>μη μονόμορφος) 	</a:t>
            </a:r>
          </a:p>
        </p:txBody>
      </p:sp>
      <p:pic>
        <p:nvPicPr>
          <p:cNvPr id="236548" name="Picture 4" descr="K17971"/>
          <p:cNvPicPr>
            <a:picLocks noChangeAspect="1" noChangeArrowheads="1"/>
          </p:cNvPicPr>
          <p:nvPr/>
        </p:nvPicPr>
        <p:blipFill>
          <a:blip r:embed="rId3" cstate="print"/>
          <a:srcRect r="50183"/>
          <a:stretch>
            <a:fillRect/>
          </a:stretch>
        </p:blipFill>
        <p:spPr bwMode="auto">
          <a:xfrm>
            <a:off x="795338" y="2116138"/>
            <a:ext cx="3462337" cy="22812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5592763" y="433388"/>
            <a:ext cx="276701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l-GR" sz="2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Τύπος ΙΙ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(μονόμορφος) </a:t>
            </a:r>
          </a:p>
        </p:txBody>
      </p:sp>
      <p:pic>
        <p:nvPicPr>
          <p:cNvPr id="236550" name="Picture 6" descr="K17971"/>
          <p:cNvPicPr>
            <a:picLocks noChangeAspect="1" noChangeArrowheads="1"/>
          </p:cNvPicPr>
          <p:nvPr/>
        </p:nvPicPr>
        <p:blipFill>
          <a:blip r:embed="rId3" cstate="print"/>
          <a:srcRect l="50183"/>
          <a:stretch>
            <a:fillRect/>
          </a:stretch>
        </p:blipFill>
        <p:spPr bwMode="auto">
          <a:xfrm>
            <a:off x="800100" y="4518025"/>
            <a:ext cx="3462338" cy="22812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36551" name="Picture 7" descr="K179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4988" y="2117725"/>
            <a:ext cx="3275012" cy="22796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EATL</a:t>
            </a:r>
            <a:r>
              <a:rPr lang="el-GR" sz="4000" smtClean="0">
                <a:solidFill>
                  <a:srgbClr val="FFFF00"/>
                </a:solidFill>
              </a:rPr>
              <a:t> - Ανοσοφαινότυπος</a:t>
            </a:r>
          </a:p>
        </p:txBody>
      </p:sp>
      <p:graphicFrame>
        <p:nvGraphicFramePr>
          <p:cNvPr id="62522" name="Group 58"/>
          <p:cNvGraphicFramePr>
            <a:graphicFrameLocks noGrp="1"/>
          </p:cNvGraphicFramePr>
          <p:nvPr/>
        </p:nvGraphicFramePr>
        <p:xfrm>
          <a:off x="155575" y="1657350"/>
          <a:ext cx="8910638" cy="4791075"/>
        </p:xfrm>
        <a:graphic>
          <a:graphicData uri="http://schemas.openxmlformats.org/drawingml/2006/table">
            <a:tbl>
              <a:tblPr/>
              <a:tblGrid>
                <a:gridCol w="4560441"/>
                <a:gridCol w="4350197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ΤΥΠΟΣ 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ΤΥΠΟΣ ΙΙ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CD3+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/ CD5 - / CD7+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CD56-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CD8-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, CD4 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TcR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β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±</a:t>
                      </a:r>
                      <a:endParaRPr kumimoji="0" 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CD103 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Κυτταροτοξικά μόρια 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CD30 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νδοεπιθηλιακά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Τ λεμφοκύτταρα </a:t>
                      </a:r>
                      <a:b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CD8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-/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CD56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CD3+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CD56+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CD8+,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CD4-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TcR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β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υτταροτοξικά μόρια 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CD30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Ενδοεπιθηλιακά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Τ λεμφοκύτταρα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CD8+/CD56+</a:t>
                      </a:r>
                      <a:endParaRPr kumimoji="0" 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779463"/>
          </a:xfrm>
        </p:spPr>
        <p:txBody>
          <a:bodyPr/>
          <a:lstStyle/>
          <a:p>
            <a:pPr eaLnBrk="1" hangingPunct="1"/>
            <a:r>
              <a:rPr lang="en-US" sz="4800" smtClean="0">
                <a:solidFill>
                  <a:srgbClr val="FFFF00"/>
                </a:solidFill>
                <a:sym typeface="ZapfDingbats"/>
              </a:rPr>
              <a:t>EATL</a:t>
            </a:r>
            <a:endParaRPr lang="el-GR" sz="4800" smtClean="0">
              <a:solidFill>
                <a:srgbClr val="FFFF00"/>
              </a:solidFill>
              <a:sym typeface="ZapfDingbats"/>
            </a:endParaRP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600200"/>
            <a:ext cx="8556625" cy="4525963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smtClean="0">
                <a:solidFill>
                  <a:srgbClr val="FFFF00"/>
                </a:solidFill>
                <a:sym typeface="ZapfDingbats"/>
              </a:rPr>
              <a:t>Κύτταρο προέλευσης</a:t>
            </a:r>
            <a:r>
              <a:rPr lang="en-US" smtClean="0">
                <a:solidFill>
                  <a:srgbClr val="FFFF00"/>
                </a:solidFill>
                <a:sym typeface="ZapfDingbats"/>
              </a:rPr>
              <a:t>:</a:t>
            </a:r>
            <a:r>
              <a:rPr lang="el-GR" smtClean="0">
                <a:solidFill>
                  <a:srgbClr val="FFFF00"/>
                </a:solidFill>
                <a:sym typeface="ZapfDingbats"/>
              </a:rPr>
              <a:t> </a:t>
            </a:r>
            <a:r>
              <a:rPr lang="en-US" smtClean="0">
                <a:solidFill>
                  <a:schemeClr val="bg1"/>
                </a:solidFill>
                <a:sym typeface="ZapfDingbats"/>
              </a:rPr>
              <a:t/>
            </a:r>
            <a:br>
              <a:rPr lang="en-US" smtClean="0">
                <a:solidFill>
                  <a:schemeClr val="bg1"/>
                </a:solidFill>
                <a:sym typeface="ZapfDingbats"/>
              </a:rPr>
            </a:br>
            <a:r>
              <a:rPr lang="el-GR" smtClean="0">
                <a:solidFill>
                  <a:schemeClr val="bg1"/>
                </a:solidFill>
                <a:sym typeface="ZapfDingbats"/>
              </a:rPr>
              <a:t>ενδοεπιθηλιακό Τ λεμφοκύτταρο εντερικού βλεννογόνου</a:t>
            </a:r>
          </a:p>
          <a:p>
            <a:pPr eaLnBrk="1" hangingPunct="1">
              <a:lnSpc>
                <a:spcPct val="120000"/>
              </a:lnSpc>
            </a:pPr>
            <a:r>
              <a:rPr lang="el-GR" smtClean="0">
                <a:solidFill>
                  <a:srgbClr val="FFFF00"/>
                </a:solidFill>
                <a:sym typeface="ZapfDingbats"/>
              </a:rPr>
              <a:t>Πρόγνωση</a:t>
            </a:r>
            <a:r>
              <a:rPr lang="en-US" smtClean="0">
                <a:solidFill>
                  <a:srgbClr val="FFFF00"/>
                </a:solidFill>
                <a:sym typeface="ZapfDingbats"/>
              </a:rPr>
              <a:t>:</a:t>
            </a:r>
            <a:r>
              <a:rPr lang="el-GR" smtClean="0">
                <a:solidFill>
                  <a:srgbClr val="FFFF00"/>
                </a:solidFill>
                <a:sym typeface="ZapfDingbats"/>
              </a:rPr>
              <a:t> </a:t>
            </a:r>
            <a:r>
              <a:rPr lang="en-US" smtClean="0">
                <a:solidFill>
                  <a:schemeClr val="bg1"/>
                </a:solidFill>
                <a:sym typeface="ZapfDingbats"/>
              </a:rPr>
              <a:t/>
            </a:r>
            <a:br>
              <a:rPr lang="en-US" smtClean="0">
                <a:solidFill>
                  <a:schemeClr val="bg1"/>
                </a:solidFill>
                <a:sym typeface="ZapfDingbats"/>
              </a:rPr>
            </a:br>
            <a:r>
              <a:rPr lang="el-GR" smtClean="0">
                <a:solidFill>
                  <a:schemeClr val="bg1"/>
                </a:solidFill>
                <a:sym typeface="ZapfDingbats"/>
              </a:rPr>
              <a:t>πτωχή σε αμφότερους τους ιστολογικούς τύπους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ChangeArrowheads="1"/>
          </p:cNvSpPr>
          <p:nvPr/>
        </p:nvSpPr>
        <p:spPr bwMode="auto">
          <a:xfrm>
            <a:off x="539750" y="620713"/>
            <a:ext cx="79819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FFFF00"/>
                </a:solidFill>
              </a:rPr>
              <a:t>Τ-ΠΕΡΙΦΕΡΙΚΑ ΛΕΜΦΩΜΑΤΑ</a:t>
            </a:r>
            <a:br>
              <a:rPr lang="el-GR" sz="3600" b="1">
                <a:solidFill>
                  <a:srgbClr val="FFFF00"/>
                </a:solidFill>
              </a:rPr>
            </a:br>
            <a:r>
              <a:rPr lang="el-GR" sz="3600" b="1">
                <a:solidFill>
                  <a:srgbClr val="FFFF00"/>
                </a:solidFill>
              </a:rPr>
              <a:t>ΛΕΜΦΑΔΕΝΙΚΟΥ ΤΥΠΟΥ</a:t>
            </a:r>
            <a:endParaRPr lang="el-GR" sz="4400" b="1">
              <a:solidFill>
                <a:srgbClr val="FFCC00"/>
              </a:solidFill>
            </a:endParaRPr>
          </a:p>
        </p:txBody>
      </p:sp>
      <p:grpSp>
        <p:nvGrpSpPr>
          <p:cNvPr id="242691" name="Group 9"/>
          <p:cNvGrpSpPr>
            <a:grpSpLocks/>
          </p:cNvGrpSpPr>
          <p:nvPr/>
        </p:nvGrpSpPr>
        <p:grpSpPr bwMode="auto">
          <a:xfrm>
            <a:off x="179388" y="2492375"/>
            <a:ext cx="8423275" cy="2057400"/>
            <a:chOff x="113" y="1570"/>
            <a:chExt cx="5306" cy="1296"/>
          </a:xfrm>
        </p:grpSpPr>
        <p:sp>
          <p:nvSpPr>
            <p:cNvPr id="242692" name="Oval 3"/>
            <p:cNvSpPr>
              <a:spLocks noChangeArrowheads="1"/>
            </p:cNvSpPr>
            <p:nvPr/>
          </p:nvSpPr>
          <p:spPr bwMode="auto">
            <a:xfrm>
              <a:off x="113" y="1570"/>
              <a:ext cx="1632" cy="1296"/>
            </a:xfrm>
            <a:prstGeom prst="ellipse">
              <a:avLst/>
            </a:prstGeom>
            <a:noFill/>
            <a:ln w="222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693" name="Text Box 4"/>
            <p:cNvSpPr txBox="1">
              <a:spLocks noChangeArrowheads="1"/>
            </p:cNvSpPr>
            <p:nvPr/>
          </p:nvSpPr>
          <p:spPr bwMode="auto">
            <a:xfrm>
              <a:off x="295" y="1842"/>
              <a:ext cx="1200" cy="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l-GR" b="1">
                  <a:solidFill>
                    <a:schemeClr val="bg1"/>
                  </a:solidFill>
                </a:rPr>
                <a:t>AITL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l-GR" b="1">
                  <a:solidFill>
                    <a:schemeClr val="bg1"/>
                  </a:solidFill>
                </a:rPr>
                <a:t>Αγγειοανοσο-βλαστικό</a:t>
              </a:r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242694" name="Oval 5"/>
            <p:cNvSpPr>
              <a:spLocks noChangeArrowheads="1"/>
            </p:cNvSpPr>
            <p:nvPr/>
          </p:nvSpPr>
          <p:spPr bwMode="auto">
            <a:xfrm>
              <a:off x="1882" y="1570"/>
              <a:ext cx="1632" cy="1296"/>
            </a:xfrm>
            <a:prstGeom prst="ellipse">
              <a:avLst/>
            </a:prstGeom>
            <a:noFill/>
            <a:ln w="222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695" name="Oval 6"/>
            <p:cNvSpPr>
              <a:spLocks noChangeArrowheads="1"/>
            </p:cNvSpPr>
            <p:nvPr/>
          </p:nvSpPr>
          <p:spPr bwMode="auto">
            <a:xfrm>
              <a:off x="3787" y="1570"/>
              <a:ext cx="1632" cy="1296"/>
            </a:xfrm>
            <a:prstGeom prst="ellipse">
              <a:avLst/>
            </a:prstGeom>
            <a:noFill/>
            <a:ln w="222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696" name="Text Box 7"/>
            <p:cNvSpPr txBox="1">
              <a:spLocks noChangeArrowheads="1"/>
            </p:cNvSpPr>
            <p:nvPr/>
          </p:nvSpPr>
          <p:spPr bwMode="auto">
            <a:xfrm>
              <a:off x="1973" y="1752"/>
              <a:ext cx="1451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l-GR" b="1">
                  <a:solidFill>
                    <a:schemeClr val="bg1"/>
                  </a:solidFill>
                </a:rPr>
                <a:t>Τ-λεμφώματα μη ειδικού τύπου</a:t>
              </a:r>
            </a:p>
            <a:p>
              <a:pPr algn="ctr" eaLnBrk="0" hangingPunct="0"/>
              <a:r>
                <a:rPr lang="el-GR" b="1">
                  <a:solidFill>
                    <a:schemeClr val="bg1"/>
                  </a:solidFill>
                </a:rPr>
                <a:t>(</a:t>
              </a:r>
              <a:r>
                <a:rPr lang="en-US" b="1">
                  <a:solidFill>
                    <a:schemeClr val="bg1"/>
                  </a:solidFill>
                </a:rPr>
                <a:t>PTCL-NOS)</a:t>
              </a:r>
              <a:endParaRPr lang="el-GR" b="1">
                <a:solidFill>
                  <a:schemeClr val="bg1"/>
                </a:solidFill>
              </a:endParaRPr>
            </a:p>
          </p:txBody>
        </p:sp>
        <p:sp>
          <p:nvSpPr>
            <p:cNvPr id="242697" name="Text Box 8"/>
            <p:cNvSpPr txBox="1">
              <a:spLocks noChangeArrowheads="1"/>
            </p:cNvSpPr>
            <p:nvPr/>
          </p:nvSpPr>
          <p:spPr bwMode="auto">
            <a:xfrm>
              <a:off x="3923" y="1933"/>
              <a:ext cx="1355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l-GR" b="1">
                  <a:solidFill>
                    <a:schemeClr val="bg1"/>
                  </a:solidFill>
                </a:rPr>
                <a:t>Αναπλαστικό λέμφωμα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400050" y="304800"/>
            <a:ext cx="8210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  <a:defRPr/>
            </a:pPr>
            <a:r>
              <a:rPr lang="el-GR" sz="3200" b="1" dirty="0">
                <a:solidFill>
                  <a:srgbClr val="00FFCC"/>
                </a:solidFill>
                <a:latin typeface="+mn-lt"/>
                <a:cs typeface="Arial" pitchFamily="34" charset="0"/>
              </a:rPr>
              <a:t>Αγγειοανοσοβλαστικό λέμφωμα (AITL)</a:t>
            </a:r>
            <a:r>
              <a:rPr lang="el-GR" sz="3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 – Κλινικά στοιχεία </a:t>
            </a:r>
            <a:endParaRPr lang="el-GR" sz="3200" b="1" dirty="0">
              <a:solidFill>
                <a:srgbClr val="FF9933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611188" y="1412875"/>
            <a:ext cx="7921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spcBef>
                <a:spcPct val="50000"/>
              </a:spcBef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 dirty="0">
                <a:solidFill>
                  <a:srgbClr val="FF00FF"/>
                </a:solidFill>
                <a:latin typeface="+mn-lt"/>
                <a:cs typeface="Arial" pitchFamily="34" charset="0"/>
              </a:rPr>
              <a:t>Συχνότητα: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15-20% των Τ-λεμφωμάτων / 1-2% </a:t>
            </a:r>
            <a:r>
              <a:rPr lang="en-US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/>
            </a:r>
            <a:br>
              <a:rPr lang="en-US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των μη-</a:t>
            </a:r>
            <a:r>
              <a:rPr lang="en-US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Hodgkin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λεμφωμάτων</a:t>
            </a:r>
          </a:p>
        </p:txBody>
      </p:sp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611188" y="2276475"/>
            <a:ext cx="79216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spcBef>
                <a:spcPct val="50000"/>
              </a:spcBef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>
                <a:solidFill>
                  <a:srgbClr val="FF00FF"/>
                </a:solidFill>
                <a:latin typeface="+mn-lt"/>
                <a:cs typeface="Arial" pitchFamily="34" charset="0"/>
              </a:rPr>
              <a:t>Ηλικία:</a:t>
            </a: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 Μέσης-μεγάλης ηλικίας άτομα</a:t>
            </a:r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611188" y="2852738"/>
            <a:ext cx="79216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spcBef>
                <a:spcPct val="50000"/>
              </a:spcBef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 dirty="0">
                <a:solidFill>
                  <a:srgbClr val="FF00FF"/>
                </a:solidFill>
                <a:latin typeface="+mn-lt"/>
                <a:cs typeface="Arial" pitchFamily="34" charset="0"/>
              </a:rPr>
              <a:t>Φύλο: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Ίση αναλογία ανδρών-γυναικών</a:t>
            </a:r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611188" y="3429000"/>
            <a:ext cx="79216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spcBef>
                <a:spcPct val="50000"/>
              </a:spcBef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 dirty="0">
                <a:solidFill>
                  <a:srgbClr val="FF00FF"/>
                </a:solidFill>
                <a:latin typeface="+mn-lt"/>
                <a:cs typeface="Arial" pitchFamily="34" charset="0"/>
              </a:rPr>
              <a:t>Συμπτώματα: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γενικευμένη περιφερική λεμφαδενοπάθεια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,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πυρετός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, δερματικά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εξανθήματα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και κνησμός, οιδήματα, πλευριτική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συλλογή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, αρθρίτιδα, ασκίτης,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ηπατοσπληνομεγαλία</a:t>
            </a:r>
          </a:p>
        </p:txBody>
      </p:sp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539750" y="4941888"/>
            <a:ext cx="79216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spcBef>
                <a:spcPct val="50000"/>
              </a:spcBef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 dirty="0">
                <a:solidFill>
                  <a:srgbClr val="FF00FF"/>
                </a:solidFill>
                <a:latin typeface="+mn-lt"/>
                <a:cs typeface="Arial" pitchFamily="34" charset="0"/>
              </a:rPr>
              <a:t>Εργαστηριακά ευρήματα: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πολυκλωνική υπεργαμμασφαιρι-ναιμία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, ψυχροσυγκολλητίνες </a:t>
            </a:r>
            <a:r>
              <a:rPr lang="en-US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/>
            </a:r>
            <a:br>
              <a:rPr lang="en-US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(</a:t>
            </a:r>
            <a:r>
              <a:rPr lang="el-GR" sz="2200" b="1" dirty="0">
                <a:solidFill>
                  <a:srgbClr val="00FFCC"/>
                </a:solidFill>
                <a:latin typeface="+mn-lt"/>
                <a:cs typeface="Arial" pitchFamily="34" charset="0"/>
                <a:sym typeface="Symbol" pitchFamily="18" charset="2"/>
              </a:rPr>
              <a:t>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  <a:sym typeface="Symbol" pitchFamily="18" charset="2"/>
              </a:rPr>
              <a:t> 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αιμολυτική αναιμία), θετικός ρευματοειδής παράγοντας, αντισώματα έναντι λείων μυϊκών ινών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395288" y="0"/>
            <a:ext cx="8210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l-GR" sz="3200" b="1" dirty="0">
                <a:solidFill>
                  <a:srgbClr val="00FFCC"/>
                </a:solidFill>
                <a:latin typeface="+mn-lt"/>
                <a:cs typeface="Arial" pitchFamily="34" charset="0"/>
              </a:rPr>
              <a:t>AITL</a:t>
            </a:r>
            <a:r>
              <a:rPr lang="el-GR" sz="3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 – Ιστολογικά ευρήματα </a:t>
            </a:r>
            <a:endParaRPr lang="el-GR" sz="3200" b="1" dirty="0">
              <a:solidFill>
                <a:srgbClr val="FF9933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611188" y="1282700"/>
            <a:ext cx="7921625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Μερική ή πλήρης 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κατάλυση της υφής του λεμφαδένα</a:t>
            </a:r>
          </a:p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None/>
              <a:defRPr/>
            </a:pP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	-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Πρότυπο Ι 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(υπερπλαστικά βλ. κέντρα)</a:t>
            </a:r>
          </a:p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None/>
              <a:defRPr/>
            </a:pP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	-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Πρότυπο ΙΙ 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(ατροφικά βλ. κέντρα)</a:t>
            </a:r>
          </a:p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None/>
              <a:defRPr/>
            </a:pP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	-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Πρότυπο ΙΙΙ 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(απόντα βλ. κέντρα)</a:t>
            </a:r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611188" y="2578100"/>
            <a:ext cx="7921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Διάχυτη ανάπτυξη </a:t>
            </a:r>
            <a:r>
              <a:rPr lang="el-GR" sz="2200" b="1">
                <a:solidFill>
                  <a:srgbClr val="FF00FF"/>
                </a:solidFill>
                <a:latin typeface="+mn-lt"/>
                <a:cs typeface="Arial" pitchFamily="34" charset="0"/>
              </a:rPr>
              <a:t>πολύμορφου</a:t>
            </a: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 κυτταρικού πληθυσμού</a:t>
            </a:r>
          </a:p>
        </p:txBody>
      </p:sp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611188" y="3154363"/>
            <a:ext cx="79216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Αθροίσεις νεοπλασματικών λεμφοκυττάρων μέσου-μεγάλου μεγέθους, συχνά με </a:t>
            </a:r>
            <a:r>
              <a:rPr lang="el-GR" sz="2200" b="1">
                <a:solidFill>
                  <a:srgbClr val="FF00FF"/>
                </a:solidFill>
                <a:latin typeface="+mn-lt"/>
                <a:cs typeface="Arial" pitchFamily="34" charset="0"/>
              </a:rPr>
              <a:t>διαυγές</a:t>
            </a: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 κυτταρόπλασμα</a:t>
            </a:r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611188" y="3946525"/>
            <a:ext cx="79216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Άφθονα μεατριχοειδικά φλεβίδια, συχνά διακλαδούμενα </a:t>
            </a:r>
            <a:r>
              <a:rPr lang="el-GR" sz="2200" b="1">
                <a:solidFill>
                  <a:srgbClr val="FF00FF"/>
                </a:solidFill>
                <a:latin typeface="+mn-lt"/>
                <a:cs typeface="Arial" pitchFamily="34" charset="0"/>
              </a:rPr>
              <a:t>(</a:t>
            </a:r>
            <a:r>
              <a:rPr lang="en-US" sz="2200" b="1">
                <a:solidFill>
                  <a:srgbClr val="FF00FF"/>
                </a:solidFill>
                <a:latin typeface="+mn-lt"/>
                <a:cs typeface="Arial" pitchFamily="34" charset="0"/>
              </a:rPr>
              <a:t>arborizing vessels)</a:t>
            </a:r>
            <a:endParaRPr lang="el-GR" sz="2200" b="1">
              <a:solidFill>
                <a:srgbClr val="FF00FF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539750" y="4738688"/>
            <a:ext cx="79216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>
                <a:solidFill>
                  <a:srgbClr val="FF00FF"/>
                </a:solidFill>
                <a:latin typeface="+mn-lt"/>
                <a:cs typeface="Arial" pitchFamily="34" charset="0"/>
              </a:rPr>
              <a:t>Αθροίσεις δενδριτικών κυττάρων</a:t>
            </a: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 κυρίως περιαγγειακά</a:t>
            </a:r>
          </a:p>
        </p:txBody>
      </p:sp>
      <p:sp>
        <p:nvSpPr>
          <p:cNvPr id="156680" name="Text Box 8"/>
          <p:cNvSpPr txBox="1">
            <a:spLocks noChangeArrowheads="1"/>
          </p:cNvSpPr>
          <p:nvPr/>
        </p:nvSpPr>
        <p:spPr bwMode="auto">
          <a:xfrm>
            <a:off x="539750" y="5243513"/>
            <a:ext cx="7921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Συνοδός αντιδραστικός πληθυσμός: πλασματοκύτταρα, επιθηλιοειδή ιστιοκύτταρα, ηωσινόφιλα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9"/>
          <p:cNvPicPr>
            <a:picLocks noChangeAspect="1" noChangeArrowheads="1"/>
          </p:cNvPicPr>
          <p:nvPr/>
        </p:nvPicPr>
        <p:blipFill>
          <a:blip r:embed="rId3" cstate="print"/>
          <a:srcRect l="2196" t="4903"/>
          <a:stretch>
            <a:fillRect/>
          </a:stretch>
        </p:blipFill>
        <p:spPr bwMode="auto">
          <a:xfrm>
            <a:off x="187325" y="174625"/>
            <a:ext cx="4806950" cy="30178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48835" name="Picture 3" descr="9"/>
          <p:cNvPicPr>
            <a:picLocks noChangeAspect="1" noChangeArrowheads="1"/>
          </p:cNvPicPr>
          <p:nvPr/>
        </p:nvPicPr>
        <p:blipFill>
          <a:blip r:embed="rId4" cstate="print"/>
          <a:srcRect l="2187"/>
          <a:stretch>
            <a:fillRect/>
          </a:stretch>
        </p:blipFill>
        <p:spPr bwMode="auto">
          <a:xfrm>
            <a:off x="4156075" y="3468688"/>
            <a:ext cx="4899025" cy="3270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48836" name="Text Box 5"/>
          <p:cNvSpPr txBox="1">
            <a:spLocks noChangeArrowheads="1"/>
          </p:cNvSpPr>
          <p:nvPr/>
        </p:nvSpPr>
        <p:spPr bwMode="auto">
          <a:xfrm>
            <a:off x="5168900" y="241300"/>
            <a:ext cx="25923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chemeClr val="bg1"/>
                </a:solidFill>
              </a:rPr>
              <a:t>Κατάλυση </a:t>
            </a:r>
          </a:p>
          <a:p>
            <a:r>
              <a:rPr lang="el-GR" b="1">
                <a:solidFill>
                  <a:schemeClr val="bg1"/>
                </a:solidFill>
              </a:rPr>
              <a:t>υφής λεμφαδένα</a:t>
            </a:r>
          </a:p>
        </p:txBody>
      </p:sp>
      <p:sp>
        <p:nvSpPr>
          <p:cNvPr id="248837" name="Text Box 6"/>
          <p:cNvSpPr txBox="1">
            <a:spLocks noChangeArrowheads="1"/>
          </p:cNvSpPr>
          <p:nvPr/>
        </p:nvSpPr>
        <p:spPr bwMode="auto">
          <a:xfrm>
            <a:off x="290513" y="5434013"/>
            <a:ext cx="38052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chemeClr val="bg1"/>
                </a:solidFill>
              </a:rPr>
              <a:t>Διακλαδούμενα </a:t>
            </a:r>
          </a:p>
          <a:p>
            <a:r>
              <a:rPr lang="el-GR" b="1">
                <a:solidFill>
                  <a:schemeClr val="bg1"/>
                </a:solidFill>
              </a:rPr>
              <a:t>μετατριχοειδικά φλεβίδια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131"/>
          <p:cNvPicPr>
            <a:picLocks noChangeAspect="1" noChangeArrowheads="1"/>
          </p:cNvPicPr>
          <p:nvPr/>
        </p:nvPicPr>
        <p:blipFill>
          <a:blip r:embed="rId3" cstate="print"/>
          <a:srcRect b="6000"/>
          <a:stretch>
            <a:fillRect/>
          </a:stretch>
        </p:blipFill>
        <p:spPr bwMode="auto">
          <a:xfrm>
            <a:off x="127000" y="127000"/>
            <a:ext cx="4675188" cy="3382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50883" name="Picture 3" descr="9"/>
          <p:cNvPicPr>
            <a:picLocks noChangeAspect="1" noChangeArrowheads="1"/>
          </p:cNvPicPr>
          <p:nvPr/>
        </p:nvPicPr>
        <p:blipFill>
          <a:blip r:embed="rId4" cstate="print"/>
          <a:srcRect l="2266" t="3484"/>
          <a:stretch>
            <a:fillRect/>
          </a:stretch>
        </p:blipFill>
        <p:spPr bwMode="auto">
          <a:xfrm>
            <a:off x="3797300" y="3462338"/>
            <a:ext cx="5208588" cy="33448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50884" name="Text Box 5"/>
          <p:cNvSpPr txBox="1">
            <a:spLocks noChangeArrowheads="1"/>
          </p:cNvSpPr>
          <p:nvPr/>
        </p:nvSpPr>
        <p:spPr bwMode="auto">
          <a:xfrm>
            <a:off x="4899025" y="241300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chemeClr val="bg1"/>
                </a:solidFill>
              </a:rPr>
              <a:t>Διαυγή κύτταρα</a:t>
            </a:r>
          </a:p>
        </p:txBody>
      </p:sp>
      <p:sp>
        <p:nvSpPr>
          <p:cNvPr id="250885" name="Text Box 6"/>
          <p:cNvSpPr txBox="1">
            <a:spLocks noChangeArrowheads="1"/>
          </p:cNvSpPr>
          <p:nvPr/>
        </p:nvSpPr>
        <p:spPr bwMode="auto">
          <a:xfrm>
            <a:off x="-15875" y="6188075"/>
            <a:ext cx="381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chemeClr val="bg1"/>
                </a:solidFill>
              </a:rPr>
              <a:t>Πολύμορφος πληθυσμός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8975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1" name="Picture 3" descr="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8438"/>
            <a:ext cx="4498975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2" name="Picture 4" descr="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5025" y="0"/>
            <a:ext cx="4498975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3" name="Picture 5" descr="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5025" y="4046538"/>
            <a:ext cx="4498975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2934" name="Text Box 6"/>
          <p:cNvSpPr txBox="1">
            <a:spLocks noChangeArrowheads="1"/>
          </p:cNvSpPr>
          <p:nvPr/>
        </p:nvSpPr>
        <p:spPr bwMode="auto">
          <a:xfrm>
            <a:off x="0" y="2895600"/>
            <a:ext cx="914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</a:rPr>
              <a:t>CD3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0" y="3581400"/>
            <a:ext cx="914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</a:rPr>
              <a:t>CD21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252936" name="Text Box 8"/>
          <p:cNvSpPr txBox="1">
            <a:spLocks noChangeArrowheads="1"/>
          </p:cNvSpPr>
          <p:nvPr/>
        </p:nvSpPr>
        <p:spPr bwMode="auto">
          <a:xfrm>
            <a:off x="8229600" y="2819400"/>
            <a:ext cx="914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</a:rPr>
              <a:t>CD3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252937" name="Text Box 9"/>
          <p:cNvSpPr txBox="1">
            <a:spLocks noChangeArrowheads="1"/>
          </p:cNvSpPr>
          <p:nvPr/>
        </p:nvSpPr>
        <p:spPr bwMode="auto">
          <a:xfrm>
            <a:off x="8229600" y="3581400"/>
            <a:ext cx="914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</a:rPr>
              <a:t>CD20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50" y="3357563"/>
            <a:ext cx="41767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Επέκταση δικτύου δενδριτικών κυττάρων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 (CD21+)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 εκτός των Β περιοχών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164388" y="3644900"/>
            <a:ext cx="215900" cy="17287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08625" y="3284538"/>
            <a:ext cx="20875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Μεγάλα Β λεμφοκύτταρα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 u="sng" smtClean="0">
                <a:solidFill>
                  <a:schemeClr val="accent2"/>
                </a:solidFill>
              </a:rPr>
              <a:t>5. Ακτινομυκητιασική λεμφαδενίτιδα</a:t>
            </a:r>
          </a:p>
        </p:txBody>
      </p:sp>
      <p:sp>
        <p:nvSpPr>
          <p:cNvPr id="31746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b="1" u="sng" smtClean="0"/>
              <a:t>Αίτιο: </a:t>
            </a:r>
            <a:r>
              <a:rPr lang="en-US" smtClean="0"/>
              <a:t>Actinomyces israeli (Gram</a:t>
            </a:r>
            <a:r>
              <a:rPr lang="el-GR" smtClean="0"/>
              <a:t>+ αναερόβιο μικρόβιο)</a:t>
            </a:r>
          </a:p>
          <a:p>
            <a:pPr eaLnBrk="1" hangingPunct="1"/>
            <a:r>
              <a:rPr lang="el-GR" smtClean="0"/>
              <a:t>Η προσβολή των λεμφαδένων είναι αποτέλεσμα άμεσης επέκτασης από την αρχική βλάβη</a:t>
            </a:r>
          </a:p>
          <a:p>
            <a:pPr eaLnBrk="1" hangingPunct="1"/>
            <a:r>
              <a:rPr lang="el-GR" b="1" u="sng" smtClean="0"/>
              <a:t>Ιστολογική εικόνα: </a:t>
            </a:r>
            <a:r>
              <a:rPr lang="el-GR" smtClean="0">
                <a:solidFill>
                  <a:srgbClr val="C00000"/>
                </a:solidFill>
              </a:rPr>
              <a:t>αποστήματα</a:t>
            </a:r>
            <a:r>
              <a:rPr lang="el-GR" smtClean="0"/>
              <a:t> στο κέντρο των οποίων ανευρίσκονται οι </a:t>
            </a:r>
            <a:r>
              <a:rPr lang="el-GR" smtClean="0">
                <a:solidFill>
                  <a:srgbClr val="C00000"/>
                </a:solidFill>
              </a:rPr>
              <a:t>αποικίες του ακτινομύκητα (</a:t>
            </a:r>
            <a:r>
              <a:rPr lang="en-US" smtClean="0">
                <a:solidFill>
                  <a:srgbClr val="C00000"/>
                </a:solidFill>
              </a:rPr>
              <a:t>PAS+)</a:t>
            </a:r>
            <a:endParaRPr lang="el-GR" smtClean="0">
              <a:solidFill>
                <a:srgbClr val="C00000"/>
              </a:solidFill>
            </a:endParaRPr>
          </a:p>
        </p:txBody>
      </p:sp>
      <p:pic>
        <p:nvPicPr>
          <p:cNvPr id="31747" name="Picture 2" descr="http://pathmicro.med.sc.edu/mycology/strepto-cd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4365625"/>
            <a:ext cx="2913062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8600"/>
            <a:ext cx="3959225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79" name="Picture 3" descr="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060575"/>
            <a:ext cx="43307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4980" name="Text Box 4"/>
          <p:cNvSpPr txBox="1">
            <a:spLocks noChangeArrowheads="1"/>
          </p:cNvSpPr>
          <p:nvPr/>
        </p:nvSpPr>
        <p:spPr bwMode="auto">
          <a:xfrm>
            <a:off x="304800" y="4876800"/>
            <a:ext cx="119221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</a:rPr>
              <a:t>EBER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254981" name="Text Box 5"/>
          <p:cNvSpPr txBox="1">
            <a:spLocks noChangeArrowheads="1"/>
          </p:cNvSpPr>
          <p:nvPr/>
        </p:nvSpPr>
        <p:spPr bwMode="auto">
          <a:xfrm>
            <a:off x="4724400" y="6172200"/>
            <a:ext cx="1905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</a:rPr>
              <a:t>EBER/CD20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850" y="5373688"/>
            <a:ext cx="3024188" cy="6461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  <a:cs typeface="Arial" pitchFamily="34" charset="0"/>
              </a:rPr>
              <a:t>Τα Β λεμφοκύτταρα είναι 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EBER (mRNA EBV)+</a:t>
            </a:r>
            <a:endParaRPr lang="el-GR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96975"/>
            <a:ext cx="2879725" cy="35639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57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1196975"/>
            <a:ext cx="2879725" cy="35274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1196975"/>
            <a:ext cx="2879725" cy="35020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57029" name="Text Box 5"/>
          <p:cNvSpPr txBox="1">
            <a:spLocks noChangeArrowheads="1"/>
          </p:cNvSpPr>
          <p:nvPr/>
        </p:nvSpPr>
        <p:spPr bwMode="auto">
          <a:xfrm>
            <a:off x="179388" y="4797425"/>
            <a:ext cx="28797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200" b="1">
                <a:solidFill>
                  <a:schemeClr val="bg1"/>
                </a:solidFill>
              </a:rPr>
              <a:t>AITL</a:t>
            </a:r>
          </a:p>
        </p:txBody>
      </p:sp>
      <p:sp>
        <p:nvSpPr>
          <p:cNvPr id="257030" name="Text Box 6"/>
          <p:cNvSpPr txBox="1">
            <a:spLocks noChangeArrowheads="1"/>
          </p:cNvSpPr>
          <p:nvPr/>
        </p:nvSpPr>
        <p:spPr bwMode="auto">
          <a:xfrm>
            <a:off x="3132138" y="4797425"/>
            <a:ext cx="28797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200" b="1">
                <a:solidFill>
                  <a:schemeClr val="bg1"/>
                </a:solidFill>
              </a:rPr>
              <a:t>AITL</a:t>
            </a:r>
            <a:r>
              <a:rPr lang="en-US" sz="2200" b="1">
                <a:solidFill>
                  <a:schemeClr val="bg1"/>
                </a:solidFill>
              </a:rPr>
              <a:t>/PTCL-NOS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6084888" y="4724400"/>
            <a:ext cx="28797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</a:rPr>
              <a:t>PTCL-NOS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257032" name="Text Box 8"/>
          <p:cNvSpPr txBox="1">
            <a:spLocks noChangeArrowheads="1"/>
          </p:cNvSpPr>
          <p:nvPr/>
        </p:nvSpPr>
        <p:spPr bwMode="auto">
          <a:xfrm>
            <a:off x="2514600" y="304800"/>
            <a:ext cx="434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CD10 </a:t>
            </a:r>
            <a:r>
              <a:rPr lang="el-GR" b="1">
                <a:solidFill>
                  <a:srgbClr val="FFFF00"/>
                </a:solidFill>
              </a:rPr>
              <a:t>σε </a:t>
            </a:r>
            <a:r>
              <a:rPr lang="en-US" b="1">
                <a:solidFill>
                  <a:srgbClr val="FFFF00"/>
                </a:solidFill>
              </a:rPr>
              <a:t>AITL</a:t>
            </a:r>
            <a:r>
              <a:rPr lang="el-GR" b="1">
                <a:solidFill>
                  <a:srgbClr val="FFFF00"/>
                </a:solidFill>
              </a:rPr>
              <a:t> και </a:t>
            </a:r>
            <a:r>
              <a:rPr lang="en-US" b="1">
                <a:solidFill>
                  <a:srgbClr val="FFFF00"/>
                </a:solidFill>
              </a:rPr>
              <a:t>PTCL-NOS</a:t>
            </a:r>
            <a:endParaRPr lang="el-GR" b="1">
              <a:solidFill>
                <a:srgbClr val="FFFF00"/>
              </a:solidFill>
            </a:endParaRPr>
          </a:p>
        </p:txBody>
      </p:sp>
      <p:sp>
        <p:nvSpPr>
          <p:cNvPr id="257033" name="Text Box 9"/>
          <p:cNvSpPr txBox="1">
            <a:spLocks noChangeArrowheads="1"/>
          </p:cNvSpPr>
          <p:nvPr/>
        </p:nvSpPr>
        <p:spPr bwMode="auto">
          <a:xfrm>
            <a:off x="6172200" y="60198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 i="1">
                <a:solidFill>
                  <a:srgbClr val="FFCC66"/>
                </a:solidFill>
              </a:rPr>
              <a:t>Attygalle, 2007</a:t>
            </a:r>
            <a:endParaRPr lang="el-GR" b="1" i="1">
              <a:solidFill>
                <a:srgbClr val="FFCC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850" y="5229225"/>
            <a:ext cx="4679950" cy="13239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sz="2000" dirty="0">
                <a:latin typeface="+mn-lt"/>
                <a:cs typeface="Arial" pitchFamily="34" charset="0"/>
              </a:rPr>
              <a:t>Τα Τ λεμφοκύτταρα προέρχονται από το Τ βοηθητικό λεμφοκύτταρο του βλαστικού κέντρου</a:t>
            </a:r>
            <a:r>
              <a:rPr lang="en-US" sz="2000" dirty="0">
                <a:latin typeface="+mn-lt"/>
                <a:cs typeface="Arial" pitchFamily="34" charset="0"/>
              </a:rPr>
              <a:t> (</a:t>
            </a:r>
            <a:r>
              <a:rPr lang="el-GR" sz="2000" dirty="0">
                <a:latin typeface="+mn-lt"/>
                <a:cs typeface="Arial" pitchFamily="34" charset="0"/>
              </a:rPr>
              <a:t>Τ</a:t>
            </a:r>
            <a:r>
              <a:rPr lang="en-US" sz="2000" baseline="-25000" dirty="0">
                <a:latin typeface="+mn-lt"/>
                <a:cs typeface="Arial" pitchFamily="34" charset="0"/>
              </a:rPr>
              <a:t>FH</a:t>
            </a:r>
            <a:r>
              <a:rPr lang="en-US" sz="2000" dirty="0">
                <a:latin typeface="+mn-lt"/>
                <a:cs typeface="Arial" pitchFamily="34" charset="0"/>
              </a:rPr>
              <a:t>)</a:t>
            </a:r>
            <a:r>
              <a:rPr lang="el-GR" sz="2000" dirty="0">
                <a:latin typeface="+mn-lt"/>
                <a:cs typeface="Arial" pitchFamily="34" charset="0"/>
              </a:rPr>
              <a:t> και ως εκ τούτου είναι 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CD3+ CD4+ CD10+BCL6+ PD1+ CXCL13+</a:t>
            </a:r>
            <a:endParaRPr lang="el-GR" sz="20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28600"/>
            <a:ext cx="3598863" cy="2876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59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28600"/>
            <a:ext cx="3590925" cy="28781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59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3276600"/>
            <a:ext cx="3598863" cy="28813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0" y="6319838"/>
            <a:ext cx="87852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>
                <a:solidFill>
                  <a:schemeClr val="bg1"/>
                </a:solidFill>
              </a:rPr>
              <a:t>CXCL13</a:t>
            </a:r>
            <a:endParaRPr lang="el-GR" sz="2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ChangeArrowheads="1"/>
          </p:cNvSpPr>
          <p:nvPr/>
        </p:nvSpPr>
        <p:spPr bwMode="auto">
          <a:xfrm>
            <a:off x="539750" y="620713"/>
            <a:ext cx="79819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FFFF00"/>
                </a:solidFill>
              </a:rPr>
              <a:t>ΛΕΜΦΑΔΕΝΙΚΑ</a:t>
            </a:r>
            <a:br>
              <a:rPr lang="el-GR" sz="3600" b="1">
                <a:solidFill>
                  <a:srgbClr val="FFFF00"/>
                </a:solidFill>
              </a:rPr>
            </a:br>
            <a:r>
              <a:rPr lang="el-GR" sz="3600" b="1">
                <a:solidFill>
                  <a:srgbClr val="FFFF00"/>
                </a:solidFill>
              </a:rPr>
              <a:t>Τ-ΠΕΡΙΦΕΡΙΚΑ ΛΕΜΦΩΜΑΤΑ</a:t>
            </a:r>
            <a:endParaRPr lang="el-GR" sz="4400" b="1">
              <a:solidFill>
                <a:srgbClr val="FFCC00"/>
              </a:solidFill>
            </a:endParaRPr>
          </a:p>
        </p:txBody>
      </p:sp>
      <p:sp>
        <p:nvSpPr>
          <p:cNvPr id="261123" name="Oval 3"/>
          <p:cNvSpPr>
            <a:spLocks noChangeArrowheads="1"/>
          </p:cNvSpPr>
          <p:nvPr/>
        </p:nvSpPr>
        <p:spPr bwMode="auto">
          <a:xfrm>
            <a:off x="385763" y="2492375"/>
            <a:ext cx="2590800" cy="2057400"/>
          </a:xfrm>
          <a:prstGeom prst="ellipse">
            <a:avLst/>
          </a:prstGeom>
          <a:solidFill>
            <a:srgbClr val="008080"/>
          </a:solidFill>
          <a:ln w="222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601663" y="32845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b="1">
                <a:solidFill>
                  <a:schemeClr val="bg1"/>
                </a:solidFill>
              </a:rPr>
              <a:t>AITL</a:t>
            </a:r>
          </a:p>
        </p:txBody>
      </p:sp>
      <p:sp>
        <p:nvSpPr>
          <p:cNvPr id="261125" name="Oval 5"/>
          <p:cNvSpPr>
            <a:spLocks noChangeArrowheads="1"/>
          </p:cNvSpPr>
          <p:nvPr/>
        </p:nvSpPr>
        <p:spPr bwMode="auto">
          <a:xfrm>
            <a:off x="3194050" y="2492375"/>
            <a:ext cx="2590800" cy="2057400"/>
          </a:xfrm>
          <a:prstGeom prst="ellipse">
            <a:avLst/>
          </a:prstGeom>
          <a:solidFill>
            <a:srgbClr val="008080"/>
          </a:solidFill>
          <a:ln w="222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26" name="Oval 6"/>
          <p:cNvSpPr>
            <a:spLocks noChangeArrowheads="1"/>
          </p:cNvSpPr>
          <p:nvPr/>
        </p:nvSpPr>
        <p:spPr bwMode="auto">
          <a:xfrm>
            <a:off x="6011863" y="2492375"/>
            <a:ext cx="2590800" cy="2057400"/>
          </a:xfrm>
          <a:prstGeom prst="ellipse">
            <a:avLst/>
          </a:prstGeom>
          <a:solidFill>
            <a:srgbClr val="008080"/>
          </a:solidFill>
          <a:ln w="222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27" name="Text Box 7"/>
          <p:cNvSpPr txBox="1">
            <a:spLocks noChangeArrowheads="1"/>
          </p:cNvSpPr>
          <p:nvPr/>
        </p:nvSpPr>
        <p:spPr bwMode="auto">
          <a:xfrm>
            <a:off x="3338513" y="3284538"/>
            <a:ext cx="2303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chemeClr val="bg1"/>
                </a:solidFill>
              </a:rPr>
              <a:t>PTCL-NOS</a:t>
            </a:r>
            <a:endParaRPr lang="el-GR" b="1">
              <a:solidFill>
                <a:schemeClr val="bg1"/>
              </a:solidFill>
            </a:endParaRPr>
          </a:p>
        </p:txBody>
      </p:sp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6227763" y="3213100"/>
            <a:ext cx="2089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chemeClr val="bg1"/>
                </a:solidFill>
              </a:rPr>
              <a:t>ALCL</a:t>
            </a:r>
            <a:endParaRPr lang="el-GR" b="1">
              <a:solidFill>
                <a:schemeClr val="bg1"/>
              </a:solidFill>
            </a:endParaRPr>
          </a:p>
        </p:txBody>
      </p:sp>
      <p:sp>
        <p:nvSpPr>
          <p:cNvPr id="261129" name="Oval 9"/>
          <p:cNvSpPr>
            <a:spLocks noChangeArrowheads="1"/>
          </p:cNvSpPr>
          <p:nvPr/>
        </p:nvSpPr>
        <p:spPr bwMode="auto">
          <a:xfrm>
            <a:off x="1754188" y="3716338"/>
            <a:ext cx="2590800" cy="2057400"/>
          </a:xfrm>
          <a:prstGeom prst="ellipse">
            <a:avLst/>
          </a:prstGeom>
          <a:solidFill>
            <a:schemeClr val="bg1"/>
          </a:solidFill>
          <a:ln w="222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30" name="Text Box 10"/>
          <p:cNvSpPr txBox="1">
            <a:spLocks noChangeArrowheads="1"/>
          </p:cNvSpPr>
          <p:nvPr/>
        </p:nvSpPr>
        <p:spPr bwMode="auto">
          <a:xfrm>
            <a:off x="1801813" y="4524375"/>
            <a:ext cx="2551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AITL</a:t>
            </a:r>
            <a:r>
              <a:rPr lang="el-GR" b="1"/>
              <a:t>/</a:t>
            </a:r>
            <a:r>
              <a:rPr lang="en-US" b="1"/>
              <a:t>PTCL-NOS</a:t>
            </a:r>
            <a:endParaRPr lang="el-GR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78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FFFF00"/>
                </a:solidFill>
                <a:sym typeface="ZapfDingbats"/>
              </a:rPr>
              <a:t>T</a:t>
            </a:r>
            <a:r>
              <a:rPr lang="el-GR" sz="3200" b="1" smtClean="0">
                <a:solidFill>
                  <a:srgbClr val="FFFF00"/>
                </a:solidFill>
                <a:sym typeface="ZapfDingbats"/>
              </a:rPr>
              <a:t>-Περιφερικό λέμφωμα </a:t>
            </a:r>
            <a:r>
              <a:rPr lang="en-US" sz="3200" b="1" smtClean="0">
                <a:solidFill>
                  <a:srgbClr val="FFFF00"/>
                </a:solidFill>
                <a:sym typeface="ZapfDingbats"/>
              </a:rPr>
              <a:t/>
            </a:r>
            <a:br>
              <a:rPr lang="en-US" sz="3200" b="1" smtClean="0">
                <a:solidFill>
                  <a:srgbClr val="FFFF00"/>
                </a:solidFill>
                <a:sym typeface="ZapfDingbats"/>
              </a:rPr>
            </a:br>
            <a:r>
              <a:rPr lang="el-GR" sz="3200" b="1" smtClean="0">
                <a:solidFill>
                  <a:srgbClr val="FFFF00"/>
                </a:solidFill>
                <a:sym typeface="ZapfDingbats"/>
              </a:rPr>
              <a:t>μη ειδικού τύπου </a:t>
            </a:r>
            <a:r>
              <a:rPr lang="en-US" sz="3200" b="1" smtClean="0">
                <a:solidFill>
                  <a:srgbClr val="FFFF00"/>
                </a:solidFill>
                <a:sym typeface="ZapfDingbats"/>
              </a:rPr>
              <a:t>(PTCL-NOS)</a:t>
            </a:r>
            <a:endParaRPr lang="el-GR" sz="3200" b="1" smtClean="0">
              <a:solidFill>
                <a:srgbClr val="FFFF00"/>
              </a:solidFill>
              <a:sym typeface="ZapfDingbats"/>
            </a:endParaRP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4963"/>
            <a:ext cx="8229600" cy="5300662"/>
          </a:xfrm>
        </p:spPr>
        <p:txBody>
          <a:bodyPr/>
          <a:lstStyle/>
          <a:p>
            <a:pPr eaLnBrk="1" hangingPunct="1"/>
            <a:r>
              <a:rPr lang="en-US" sz="2200" b="1" smtClean="0">
                <a:solidFill>
                  <a:srgbClr val="FFC000"/>
                </a:solidFill>
                <a:sym typeface="ZapfDingbats"/>
              </a:rPr>
              <a:t>O</a:t>
            </a:r>
            <a:r>
              <a:rPr lang="el-GR" sz="2200" b="1" smtClean="0">
                <a:solidFill>
                  <a:srgbClr val="FFC000"/>
                </a:solidFill>
                <a:sym typeface="ZapfDingbats"/>
              </a:rPr>
              <a:t>ρισμός</a:t>
            </a:r>
            <a:r>
              <a:rPr lang="en-US" sz="2200" b="1" smtClean="0">
                <a:solidFill>
                  <a:srgbClr val="FFFFCC"/>
                </a:solidFill>
                <a:sym typeface="ZapfDingbats"/>
              </a:rPr>
              <a:t>:</a:t>
            </a:r>
            <a:r>
              <a:rPr lang="el-GR" sz="2200" b="1" smtClean="0">
                <a:solidFill>
                  <a:srgbClr val="FFFFCC"/>
                </a:solidFill>
                <a:sym typeface="ZapfDingbats"/>
              </a:rPr>
              <a:t> Ετερογενής κατηγορία λεμφαδενικών &amp; εξωλεμφαδενικών Τ-περιφερικών λεμφωμάτων που </a:t>
            </a:r>
            <a:r>
              <a:rPr lang="el-GR" sz="2200" b="1" smtClean="0">
                <a:solidFill>
                  <a:srgbClr val="FFFF00"/>
                </a:solidFill>
                <a:sym typeface="ZapfDingbats"/>
              </a:rPr>
              <a:t>δεν είναι δυνατόν να ενταχθούν σε καμμία από τις υπόλοιπες καλά καθορισμένες οντότητες</a:t>
            </a:r>
          </a:p>
          <a:p>
            <a:pPr eaLnBrk="1" hangingPunct="1"/>
            <a:r>
              <a:rPr lang="el-GR" sz="2200" b="1" smtClean="0">
                <a:solidFill>
                  <a:srgbClr val="FFC000"/>
                </a:solidFill>
                <a:sym typeface="ZapfDingbats"/>
              </a:rPr>
              <a:t>Επιδημιολογία</a:t>
            </a:r>
            <a:r>
              <a:rPr lang="en-US" sz="2200" b="1" smtClean="0">
                <a:solidFill>
                  <a:srgbClr val="FFC000"/>
                </a:solidFill>
                <a:sym typeface="ZapfDingbats"/>
              </a:rPr>
              <a:t>:</a:t>
            </a:r>
            <a:r>
              <a:rPr lang="el-GR" sz="2200" b="1" smtClean="0">
                <a:solidFill>
                  <a:srgbClr val="FFC000"/>
                </a:solidFill>
                <a:sym typeface="ZapfDingbats"/>
              </a:rPr>
              <a:t> </a:t>
            </a:r>
            <a:r>
              <a:rPr lang="el-GR" sz="2200" b="1" smtClean="0">
                <a:solidFill>
                  <a:srgbClr val="FFFFCC"/>
                </a:solidFill>
                <a:sym typeface="ZapfDingbats"/>
              </a:rPr>
              <a:t>30% των Τ-περιφερικών λεμφωμάτων</a:t>
            </a:r>
          </a:p>
          <a:p>
            <a:pPr eaLnBrk="1" hangingPunct="1"/>
            <a:r>
              <a:rPr lang="el-GR" sz="2200" b="1" smtClean="0">
                <a:solidFill>
                  <a:srgbClr val="FFC000"/>
                </a:solidFill>
                <a:sym typeface="ZapfDingbats"/>
              </a:rPr>
              <a:t>Ηλικία</a:t>
            </a:r>
            <a:r>
              <a:rPr lang="en-US" sz="2200" b="1" smtClean="0">
                <a:solidFill>
                  <a:srgbClr val="FFFFCC"/>
                </a:solidFill>
                <a:sym typeface="ZapfDingbats"/>
              </a:rPr>
              <a:t>:</a:t>
            </a:r>
            <a:r>
              <a:rPr lang="el-GR" sz="2200" b="1" smtClean="0">
                <a:solidFill>
                  <a:srgbClr val="FFFFCC"/>
                </a:solidFill>
                <a:sym typeface="ZapfDingbats"/>
              </a:rPr>
              <a:t> Ενήλικες &gt;&gt;&gt; παιδιά</a:t>
            </a:r>
          </a:p>
          <a:p>
            <a:pPr eaLnBrk="1" hangingPunct="1"/>
            <a:r>
              <a:rPr lang="el-GR" sz="2200" b="1" smtClean="0">
                <a:solidFill>
                  <a:srgbClr val="FFC000"/>
                </a:solidFill>
                <a:sym typeface="ZapfDingbats"/>
              </a:rPr>
              <a:t>Φύλο</a:t>
            </a:r>
            <a:r>
              <a:rPr lang="en-US" sz="2200" b="1" smtClean="0">
                <a:solidFill>
                  <a:srgbClr val="FFFFCC"/>
                </a:solidFill>
                <a:sym typeface="ZapfDingbats"/>
              </a:rPr>
              <a:t>:</a:t>
            </a:r>
            <a:r>
              <a:rPr lang="el-GR" sz="2200" b="1" smtClean="0">
                <a:solidFill>
                  <a:srgbClr val="FFFFCC"/>
                </a:solidFill>
                <a:sym typeface="ZapfDingbats"/>
              </a:rPr>
              <a:t> Α/Γ = 2/1</a:t>
            </a:r>
          </a:p>
          <a:p>
            <a:pPr eaLnBrk="1" hangingPunct="1"/>
            <a:r>
              <a:rPr lang="el-GR" sz="2200" b="1" smtClean="0">
                <a:solidFill>
                  <a:srgbClr val="FFC000"/>
                </a:solidFill>
                <a:sym typeface="ZapfDingbats"/>
              </a:rPr>
              <a:t>Εντόπιση</a:t>
            </a:r>
            <a:r>
              <a:rPr lang="en-US" sz="2200" b="1" smtClean="0">
                <a:solidFill>
                  <a:srgbClr val="FFFFCC"/>
                </a:solidFill>
                <a:sym typeface="ZapfDingbats"/>
              </a:rPr>
              <a:t>:</a:t>
            </a:r>
            <a:r>
              <a:rPr lang="el-GR" sz="2200" b="1" smtClean="0">
                <a:solidFill>
                  <a:srgbClr val="FFFFCC"/>
                </a:solidFill>
                <a:sym typeface="ZapfDingbats"/>
              </a:rPr>
              <a:t> λεμφαδένες, μυελός των οστών, ήπαρ, σπλήνας, εξωλεμφαδενικοί ιστοί (κυρίως δέρμα, ΓΕΣ)</a:t>
            </a:r>
          </a:p>
          <a:p>
            <a:pPr eaLnBrk="1" hangingPunct="1"/>
            <a:r>
              <a:rPr lang="el-GR" sz="2200" b="1" i="1" smtClean="0">
                <a:solidFill>
                  <a:srgbClr val="FFFFCC"/>
                </a:solidFill>
                <a:sym typeface="ZapfDingbats"/>
              </a:rPr>
              <a:t>Σε εξωλεμφαδενικές θέσεις, η διάγνωση τίθεται αφού αποκλεισθούν οι υπόλοιπες κατηγορίες Τ-λεμφωμάτων</a:t>
            </a:r>
          </a:p>
          <a:p>
            <a:pPr eaLnBrk="1" hangingPunct="1"/>
            <a:r>
              <a:rPr lang="el-GR" sz="2200" b="1" smtClean="0">
                <a:solidFill>
                  <a:srgbClr val="FFC000"/>
                </a:solidFill>
                <a:sym typeface="ZapfDingbats"/>
              </a:rPr>
              <a:t>Κλινική εικόνα</a:t>
            </a:r>
            <a:r>
              <a:rPr lang="en-US" sz="2200" b="1" smtClean="0">
                <a:solidFill>
                  <a:srgbClr val="FFFFCC"/>
                </a:solidFill>
                <a:sym typeface="ZapfDingbats"/>
              </a:rPr>
              <a:t>:</a:t>
            </a:r>
            <a:r>
              <a:rPr lang="el-GR" sz="2200" b="1" smtClean="0">
                <a:solidFill>
                  <a:srgbClr val="FFFFCC"/>
                </a:solidFill>
                <a:sym typeface="ZapfDingbats"/>
              </a:rPr>
              <a:t> λεμφαδενοπάθεια, Β συμπτώματα, ηωσινοφιλία, κνησμός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735013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FFFF00"/>
                </a:solidFill>
                <a:sym typeface="ZapfDingbats"/>
              </a:rPr>
              <a:t>PTCL-NOS</a:t>
            </a:r>
            <a:r>
              <a:rPr lang="el-GR" sz="3200" b="1" smtClean="0">
                <a:solidFill>
                  <a:srgbClr val="FFFF00"/>
                </a:solidFill>
                <a:sym typeface="ZapfDingbats"/>
              </a:rPr>
              <a:t> Μορφολογία</a:t>
            </a:r>
            <a:r>
              <a:rPr lang="en-US" sz="3200" b="1" smtClean="0">
                <a:solidFill>
                  <a:srgbClr val="FFFF00"/>
                </a:solidFill>
                <a:sym typeface="ZapfDingbats"/>
              </a:rPr>
              <a:t> (I)</a:t>
            </a:r>
            <a:endParaRPr lang="el-GR" sz="3200" b="1" smtClean="0">
              <a:solidFill>
                <a:srgbClr val="FFFF00"/>
              </a:solidFill>
              <a:sym typeface="ZapfDingbats"/>
            </a:endParaRP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7132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sz="2200" b="1" smtClean="0">
                <a:solidFill>
                  <a:srgbClr val="FFFFCC"/>
                </a:solidFill>
                <a:sym typeface="ZapfDingbats"/>
              </a:rPr>
              <a:t>Λεμφαδένες</a:t>
            </a:r>
            <a:r>
              <a:rPr lang="en-US" sz="2200" b="1" smtClean="0">
                <a:solidFill>
                  <a:srgbClr val="FFFFCC"/>
                </a:solidFill>
                <a:sym typeface="ZapfDingbats"/>
              </a:rPr>
              <a:t>:</a:t>
            </a:r>
          </a:p>
          <a:p>
            <a:pPr eaLnBrk="1" hangingPunct="1"/>
            <a:r>
              <a:rPr lang="el-GR" sz="2200" b="1" smtClean="0">
                <a:solidFill>
                  <a:srgbClr val="FFC000"/>
                </a:solidFill>
                <a:sym typeface="ZapfDingbats"/>
              </a:rPr>
              <a:t>Παραφλοιώδης ή διάχυτη κατανομή</a:t>
            </a:r>
          </a:p>
          <a:p>
            <a:pPr eaLnBrk="1" hangingPunct="1"/>
            <a:r>
              <a:rPr lang="el-GR" sz="2200" b="1" smtClean="0">
                <a:solidFill>
                  <a:srgbClr val="FFFFCC"/>
                </a:solidFill>
                <a:sym typeface="ZapfDingbats"/>
              </a:rPr>
              <a:t>Ποικιλία κυτταρολογικής εμφάνισης (μονόμορφη – πολύμορφη)</a:t>
            </a:r>
          </a:p>
          <a:p>
            <a:pPr eaLnBrk="1" hangingPunct="1"/>
            <a:r>
              <a:rPr lang="el-GR" sz="2200" b="1" smtClean="0">
                <a:solidFill>
                  <a:srgbClr val="FFFFCC"/>
                </a:solidFill>
                <a:sym typeface="ZapfDingbats"/>
              </a:rPr>
              <a:t>Συνήθως μέσου / μεγάλου μεγέθους κύτταρα </a:t>
            </a:r>
            <a:br>
              <a:rPr lang="el-GR" sz="2200" b="1" smtClean="0">
                <a:solidFill>
                  <a:srgbClr val="FFFFCC"/>
                </a:solidFill>
                <a:sym typeface="ZapfDingbats"/>
              </a:rPr>
            </a:br>
            <a:r>
              <a:rPr lang="el-GR" sz="2200" b="1" smtClean="0">
                <a:solidFill>
                  <a:srgbClr val="FFC000"/>
                </a:solidFill>
                <a:sym typeface="ZapfDingbats"/>
              </a:rPr>
              <a:t>με ακανόνιστου σχήματος πυρήνες</a:t>
            </a:r>
          </a:p>
          <a:p>
            <a:pPr eaLnBrk="1" hangingPunct="1"/>
            <a:r>
              <a:rPr lang="el-GR" sz="2200" b="1" smtClean="0">
                <a:solidFill>
                  <a:srgbClr val="FFC000"/>
                </a:solidFill>
                <a:sym typeface="ZapfDingbats"/>
              </a:rPr>
              <a:t>Συχνά διαυγή κύτταρα ή κύτταρα τύπου</a:t>
            </a:r>
            <a:r>
              <a:rPr lang="en-US" sz="2200" b="1" smtClean="0">
                <a:solidFill>
                  <a:srgbClr val="FFC000"/>
                </a:solidFill>
                <a:sym typeface="ZapfDingbats"/>
              </a:rPr>
              <a:t> Reed-Sternberg</a:t>
            </a:r>
            <a:endParaRPr lang="el-GR" sz="2200" b="1" smtClean="0">
              <a:solidFill>
                <a:srgbClr val="FFC000"/>
              </a:solidFill>
              <a:sym typeface="ZapfDingbats"/>
            </a:endParaRPr>
          </a:p>
          <a:p>
            <a:pPr eaLnBrk="1" hangingPunct="1"/>
            <a:r>
              <a:rPr lang="el-GR" sz="2200" b="1" smtClean="0">
                <a:solidFill>
                  <a:srgbClr val="FFC000"/>
                </a:solidFill>
                <a:sym typeface="Wingdings" pitchFamily="2" charset="2"/>
              </a:rPr>
              <a:t> </a:t>
            </a:r>
            <a:r>
              <a:rPr lang="el-GR" sz="2200" b="1" smtClean="0">
                <a:solidFill>
                  <a:srgbClr val="FFC000"/>
                </a:solidFill>
                <a:sym typeface="ZapfDingbats"/>
              </a:rPr>
              <a:t>μετατριχοειδικών φλεβιδίων</a:t>
            </a:r>
          </a:p>
          <a:p>
            <a:pPr eaLnBrk="1" hangingPunct="1"/>
            <a:r>
              <a:rPr lang="el-GR" sz="2200" b="1" smtClean="0">
                <a:solidFill>
                  <a:srgbClr val="FFC000"/>
                </a:solidFill>
                <a:sym typeface="ZapfDingbats"/>
              </a:rPr>
              <a:t>Συνοδός πληθυσμός </a:t>
            </a:r>
            <a:r>
              <a:rPr lang="el-GR" sz="2200" b="1" smtClean="0">
                <a:solidFill>
                  <a:srgbClr val="FFFFCC"/>
                </a:solidFill>
                <a:sym typeface="ZapfDingbats"/>
              </a:rPr>
              <a:t>(επιθηλιοειδή ιστιοκύτταρα, ηωσινόφιλα, πλασματοκύτταρα, μεγάλα Β κύτταρα) </a:t>
            </a:r>
            <a:r>
              <a:rPr lang="en-US" sz="2200" b="1" smtClean="0">
                <a:solidFill>
                  <a:srgbClr val="FFFFCC"/>
                </a:solidFill>
                <a:sym typeface="ZapfDingbats"/>
              </a:rPr>
              <a:t>--</a:t>
            </a:r>
            <a:r>
              <a:rPr lang="el-GR" sz="2200" b="1" smtClean="0">
                <a:solidFill>
                  <a:srgbClr val="FFFFCC"/>
                </a:solidFill>
                <a:sym typeface="ZapfDingbats"/>
              </a:rPr>
              <a:t> δ.δ. από</a:t>
            </a:r>
            <a:r>
              <a:rPr lang="en-US" sz="2200" b="1" smtClean="0">
                <a:solidFill>
                  <a:srgbClr val="FFFFCC"/>
                </a:solidFill>
                <a:sym typeface="ZapfDingbats"/>
              </a:rPr>
              <a:t> AITL</a:t>
            </a:r>
          </a:p>
          <a:p>
            <a:pPr eaLnBrk="1" hangingPunct="1"/>
            <a:r>
              <a:rPr lang="el-GR" sz="2200" b="1" smtClean="0">
                <a:solidFill>
                  <a:srgbClr val="FFFFCC"/>
                </a:solidFill>
                <a:sym typeface="ZapfDingbats"/>
              </a:rPr>
              <a:t>Επιλεκτική διήθηση λεμφοζιδίων </a:t>
            </a:r>
            <a:r>
              <a:rPr lang="en-US" sz="2200" b="1" smtClean="0">
                <a:solidFill>
                  <a:srgbClr val="FFFFCC"/>
                </a:solidFill>
                <a:sym typeface="ZapfDingbats"/>
              </a:rPr>
              <a:t>--</a:t>
            </a:r>
            <a:r>
              <a:rPr lang="el-GR" sz="2200" b="1" smtClean="0">
                <a:solidFill>
                  <a:srgbClr val="FFFFCC"/>
                </a:solidFill>
                <a:sym typeface="ZapfDingbats"/>
              </a:rPr>
              <a:t> οζώδες πρότυπο </a:t>
            </a:r>
            <a:r>
              <a:rPr lang="en-US" sz="2200" b="1" smtClean="0">
                <a:solidFill>
                  <a:srgbClr val="FFFFCC"/>
                </a:solidFill>
                <a:sym typeface="ZapfDingbats"/>
              </a:rPr>
              <a:t>--</a:t>
            </a:r>
            <a:r>
              <a:rPr lang="el-GR" sz="2200" b="1" smtClean="0">
                <a:solidFill>
                  <a:srgbClr val="FFFFCC"/>
                </a:solidFill>
                <a:sym typeface="ZapfDingbats"/>
              </a:rPr>
              <a:t>δ.δ. από λέμφωμα βλαστικών κέντρων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4" descr="K179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7838" y="790575"/>
            <a:ext cx="5614987" cy="37941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67267" name="Picture 5" descr="K179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825" y="4767263"/>
            <a:ext cx="8877300" cy="1895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67268" name="Text Box 7"/>
          <p:cNvSpPr txBox="1">
            <a:spLocks noChangeArrowheads="1"/>
          </p:cNvSpPr>
          <p:nvPr/>
        </p:nvSpPr>
        <p:spPr bwMode="auto">
          <a:xfrm>
            <a:off x="346075" y="58738"/>
            <a:ext cx="8413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PTCL-NOS – </a:t>
            </a:r>
            <a:r>
              <a:rPr lang="el-GR" sz="3200" b="1">
                <a:solidFill>
                  <a:srgbClr val="FFFF00"/>
                </a:solidFill>
              </a:rPr>
              <a:t>Ποικιλία ιστολογικής εικόνας</a:t>
            </a:r>
            <a:r>
              <a:rPr lang="en-US" sz="3200" b="1">
                <a:solidFill>
                  <a:srgbClr val="FFFF00"/>
                </a:solidFill>
              </a:rPr>
              <a:t> </a:t>
            </a:r>
            <a:endParaRPr lang="el-GR" sz="32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820738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FFFF00"/>
                </a:solidFill>
                <a:sym typeface="ZapfDingbats"/>
              </a:rPr>
              <a:t>PTCL-NOS</a:t>
            </a:r>
            <a:r>
              <a:rPr lang="el-GR" sz="3200" b="1" smtClean="0">
                <a:solidFill>
                  <a:srgbClr val="FFFF00"/>
                </a:solidFill>
                <a:sym typeface="ZapfDingbats"/>
              </a:rPr>
              <a:t> Ανοσοφαινότυπος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1371600"/>
            <a:ext cx="8842375" cy="5135563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l-GR" sz="2400" b="1" smtClean="0">
                <a:solidFill>
                  <a:srgbClr val="00FF00"/>
                </a:solidFill>
                <a:sym typeface="ZapfDingbats"/>
              </a:rPr>
              <a:t>Ανώμαλος Τ ανοσοφαινότυπος</a:t>
            </a:r>
            <a:r>
              <a:rPr lang="el-GR" sz="2400" b="1" smtClean="0">
                <a:sym typeface="ZapfDingbats"/>
              </a:rPr>
              <a:t> </a:t>
            </a:r>
            <a:r>
              <a:rPr lang="el-GR" sz="2400" b="1" smtClean="0">
                <a:solidFill>
                  <a:schemeClr val="bg1"/>
                </a:solidFill>
                <a:sym typeface="ZapfDingbats"/>
              </a:rPr>
              <a:t>με </a:t>
            </a:r>
            <a:r>
              <a:rPr lang="el-GR" sz="2400" b="1" smtClean="0">
                <a:solidFill>
                  <a:schemeClr val="bg1"/>
                </a:solidFill>
                <a:sym typeface="Wingdings" pitchFamily="2" charset="2"/>
              </a:rPr>
              <a:t></a:t>
            </a:r>
            <a:r>
              <a:rPr lang="el-GR" sz="2400" b="1" smtClean="0">
                <a:solidFill>
                  <a:schemeClr val="bg1"/>
                </a:solidFill>
                <a:sym typeface="ZapfDingbats"/>
              </a:rPr>
              <a:t>έκφραση </a:t>
            </a:r>
            <a:r>
              <a:rPr lang="en-US" sz="2400" b="1" smtClean="0">
                <a:solidFill>
                  <a:schemeClr val="bg1"/>
                </a:solidFill>
                <a:sym typeface="ZapfDingbats"/>
              </a:rPr>
              <a:t>CD5, CD7</a:t>
            </a:r>
          </a:p>
          <a:p>
            <a:pPr eaLnBrk="1" hangingPunct="1">
              <a:lnSpc>
                <a:spcPct val="110000"/>
              </a:lnSpc>
            </a:pPr>
            <a:r>
              <a:rPr lang="en-US" sz="2400" b="1" smtClean="0">
                <a:solidFill>
                  <a:srgbClr val="00FF00"/>
                </a:solidFill>
                <a:sym typeface="ZapfDingbats"/>
              </a:rPr>
              <a:t>CD4+&gt;CD8</a:t>
            </a:r>
            <a:r>
              <a:rPr lang="en-US" sz="2400" b="1" smtClean="0">
                <a:solidFill>
                  <a:srgbClr val="FFFFCC"/>
                </a:solidFill>
                <a:sym typeface="ZapfDingbats"/>
              </a:rPr>
              <a:t>+ </a:t>
            </a:r>
            <a:r>
              <a:rPr lang="el-GR" sz="2400" b="1" smtClean="0">
                <a:solidFill>
                  <a:srgbClr val="FFFFCC"/>
                </a:solidFill>
                <a:sym typeface="ZapfDingbats"/>
              </a:rPr>
              <a:t>σε λεμφαδενικά λεμφώματα</a:t>
            </a:r>
          </a:p>
          <a:p>
            <a:pPr eaLnBrk="1" hangingPunct="1">
              <a:lnSpc>
                <a:spcPct val="110000"/>
              </a:lnSpc>
            </a:pPr>
            <a:r>
              <a:rPr lang="el-GR" sz="2400" b="1" smtClean="0">
                <a:solidFill>
                  <a:srgbClr val="FFFFCC"/>
                </a:solidFill>
                <a:sym typeface="ZapfDingbats"/>
              </a:rPr>
              <a:t>Σπάνια </a:t>
            </a:r>
            <a:r>
              <a:rPr lang="en-US" sz="2400" b="1" smtClean="0">
                <a:solidFill>
                  <a:srgbClr val="FFFFCC"/>
                </a:solidFill>
                <a:sym typeface="ZapfDingbats"/>
              </a:rPr>
              <a:t>CD4/CD8 +/+ </a:t>
            </a:r>
            <a:r>
              <a:rPr lang="el-GR" sz="2400" b="1" smtClean="0">
                <a:solidFill>
                  <a:srgbClr val="FFFFCC"/>
                </a:solidFill>
                <a:sym typeface="ZapfDingbats"/>
              </a:rPr>
              <a:t>ή</a:t>
            </a:r>
            <a:r>
              <a:rPr lang="en-US" sz="2400" b="1" smtClean="0">
                <a:solidFill>
                  <a:srgbClr val="FFFFCC"/>
                </a:solidFill>
                <a:sym typeface="ZapfDingbats"/>
              </a:rPr>
              <a:t> -</a:t>
            </a:r>
            <a:r>
              <a:rPr lang="el-GR" sz="2400" b="1" smtClean="0">
                <a:solidFill>
                  <a:srgbClr val="FFFFCC"/>
                </a:solidFill>
                <a:sym typeface="ZapfDingbats"/>
              </a:rPr>
              <a:t>/</a:t>
            </a:r>
            <a:r>
              <a:rPr lang="en-US" sz="2400" b="1" smtClean="0">
                <a:solidFill>
                  <a:srgbClr val="FFFFCC"/>
                </a:solidFill>
                <a:sym typeface="ZapfDingbats"/>
              </a:rPr>
              <a:t>-</a:t>
            </a:r>
            <a:r>
              <a:rPr lang="el-GR" sz="2400" b="1" smtClean="0">
                <a:solidFill>
                  <a:srgbClr val="FFFFCC"/>
                </a:solidFill>
                <a:sym typeface="ZapfDingbats"/>
              </a:rPr>
              <a:t> και έκφραση κυτταροτοξικών μορίων</a:t>
            </a:r>
          </a:p>
          <a:p>
            <a:pPr eaLnBrk="1" hangingPunct="1">
              <a:lnSpc>
                <a:spcPct val="110000"/>
              </a:lnSpc>
            </a:pPr>
            <a:r>
              <a:rPr lang="el-GR" sz="2400" b="1" smtClean="0">
                <a:solidFill>
                  <a:srgbClr val="FFFFCC"/>
                </a:solidFill>
                <a:sym typeface="ZapfDingbats"/>
              </a:rPr>
              <a:t>Απώλεια </a:t>
            </a:r>
            <a:r>
              <a:rPr lang="en-US" sz="2400" b="1" smtClean="0">
                <a:solidFill>
                  <a:srgbClr val="FFFFCC"/>
                </a:solidFill>
                <a:sym typeface="ZapfDingbats"/>
              </a:rPr>
              <a:t> CD52</a:t>
            </a:r>
            <a:r>
              <a:rPr lang="el-GR" sz="2400" b="1" smtClean="0">
                <a:solidFill>
                  <a:srgbClr val="FFFFCC"/>
                </a:solidFill>
                <a:sym typeface="ZapfDingbats"/>
              </a:rPr>
              <a:t> στο 60% των περιπτώσεων</a:t>
            </a:r>
          </a:p>
          <a:p>
            <a:pPr eaLnBrk="1" hangingPunct="1">
              <a:lnSpc>
                <a:spcPct val="110000"/>
              </a:lnSpc>
            </a:pPr>
            <a:r>
              <a:rPr lang="el-GR" sz="2400" b="1" smtClean="0">
                <a:solidFill>
                  <a:srgbClr val="FFFFCC"/>
                </a:solidFill>
                <a:sym typeface="ZapfDingbats"/>
              </a:rPr>
              <a:t>Έκφραση</a:t>
            </a:r>
            <a:r>
              <a:rPr lang="en-US" sz="2400" b="1" smtClean="0">
                <a:solidFill>
                  <a:srgbClr val="FFFFCC"/>
                </a:solidFill>
                <a:sym typeface="ZapfDingbats"/>
              </a:rPr>
              <a:t> TCR-</a:t>
            </a:r>
            <a:r>
              <a:rPr lang="el-GR" sz="2400" b="1" smtClean="0">
                <a:solidFill>
                  <a:srgbClr val="FFFFCC"/>
                </a:solidFill>
                <a:sym typeface="ZapfDingbats"/>
              </a:rPr>
              <a:t>β αλυσίδας (β</a:t>
            </a:r>
            <a:r>
              <a:rPr lang="en-US" sz="2400" b="1" smtClean="0">
                <a:solidFill>
                  <a:srgbClr val="FFFFCC"/>
                </a:solidFill>
                <a:sym typeface="ZapfDingbats"/>
              </a:rPr>
              <a:t>F</a:t>
            </a:r>
            <a:r>
              <a:rPr lang="el-GR" sz="2400" b="1" smtClean="0">
                <a:solidFill>
                  <a:srgbClr val="FFFFCC"/>
                </a:solidFill>
                <a:sym typeface="ZapfDingbats"/>
              </a:rPr>
              <a:t>1)</a:t>
            </a:r>
            <a:r>
              <a:rPr lang="en-US" sz="2400" b="1" smtClean="0">
                <a:solidFill>
                  <a:srgbClr val="FFFFCC"/>
                </a:solidFill>
                <a:sym typeface="ZapfDingbats"/>
              </a:rPr>
              <a:t>--</a:t>
            </a:r>
            <a:r>
              <a:rPr lang="el-GR" sz="2400" b="1" smtClean="0">
                <a:solidFill>
                  <a:srgbClr val="FFFFCC"/>
                </a:solidFill>
                <a:sym typeface="ZapfDingbats"/>
              </a:rPr>
              <a:t> δ.δ. από Τ-γδ λεμφώματα &amp; λεμφώματα από ΝΚ κύτταρα</a:t>
            </a:r>
          </a:p>
          <a:p>
            <a:pPr eaLnBrk="1" hangingPunct="1">
              <a:lnSpc>
                <a:spcPct val="110000"/>
              </a:lnSpc>
            </a:pPr>
            <a:r>
              <a:rPr lang="el-GR" sz="2400" b="1" smtClean="0">
                <a:solidFill>
                  <a:srgbClr val="00FF00"/>
                </a:solidFill>
                <a:sym typeface="ZapfDingbats"/>
              </a:rPr>
              <a:t>Σποραδική</a:t>
            </a:r>
            <a:r>
              <a:rPr lang="el-GR" sz="2400" b="1" smtClean="0">
                <a:sym typeface="ZapfDingbats"/>
              </a:rPr>
              <a:t> </a:t>
            </a:r>
            <a:r>
              <a:rPr lang="el-GR" sz="2400" b="1" smtClean="0">
                <a:solidFill>
                  <a:srgbClr val="FFFFCC"/>
                </a:solidFill>
                <a:sym typeface="ZapfDingbats"/>
              </a:rPr>
              <a:t>έκφραση</a:t>
            </a:r>
            <a:r>
              <a:rPr lang="el-GR" sz="2400" b="1" smtClean="0">
                <a:sym typeface="ZapfDingbats"/>
              </a:rPr>
              <a:t> </a:t>
            </a:r>
            <a:r>
              <a:rPr lang="en-US" sz="2400" b="1" smtClean="0">
                <a:solidFill>
                  <a:srgbClr val="00FF00"/>
                </a:solidFill>
                <a:sym typeface="ZapfDingbats"/>
              </a:rPr>
              <a:t>CD30</a:t>
            </a:r>
            <a:r>
              <a:rPr lang="el-GR" sz="2400" b="1" smtClean="0">
                <a:solidFill>
                  <a:srgbClr val="FFFFCC"/>
                </a:solidFill>
                <a:sym typeface="ZapfDingbats"/>
              </a:rPr>
              <a:t>/σπάνια</a:t>
            </a:r>
            <a:r>
              <a:rPr lang="en-US" sz="2400" b="1" smtClean="0">
                <a:solidFill>
                  <a:srgbClr val="FFFFCC"/>
                </a:solidFill>
                <a:sym typeface="ZapfDingbats"/>
              </a:rPr>
              <a:t> CD15</a:t>
            </a:r>
            <a:endParaRPr lang="el-GR" sz="2400" b="1" smtClean="0">
              <a:solidFill>
                <a:srgbClr val="FFFFCC"/>
              </a:solidFill>
              <a:sym typeface="ZapfDingbats"/>
            </a:endParaRPr>
          </a:p>
          <a:p>
            <a:pPr eaLnBrk="1" hangingPunct="1">
              <a:lnSpc>
                <a:spcPct val="110000"/>
              </a:lnSpc>
            </a:pPr>
            <a:r>
              <a:rPr lang="el-GR" sz="2400" b="1" smtClean="0">
                <a:solidFill>
                  <a:srgbClr val="00FF00"/>
                </a:solidFill>
                <a:sym typeface="ZapfDingbats"/>
              </a:rPr>
              <a:t>Σποραδική </a:t>
            </a:r>
            <a:r>
              <a:rPr lang="el-GR" sz="2400" b="1" smtClean="0">
                <a:solidFill>
                  <a:srgbClr val="FFFFCC"/>
                </a:solidFill>
                <a:sym typeface="ZapfDingbats"/>
              </a:rPr>
              <a:t>έκφραση</a:t>
            </a:r>
            <a:r>
              <a:rPr lang="el-GR" sz="2400" b="1" smtClean="0">
                <a:sym typeface="ZapfDingbats"/>
              </a:rPr>
              <a:t> </a:t>
            </a:r>
            <a:r>
              <a:rPr lang="el-GR" sz="2400" b="1" smtClean="0">
                <a:solidFill>
                  <a:srgbClr val="00FF00"/>
                </a:solidFill>
                <a:sym typeface="ZapfDingbats"/>
              </a:rPr>
              <a:t>Β αντιγόνων</a:t>
            </a:r>
            <a:r>
              <a:rPr lang="el-GR" sz="2400" b="1" smtClean="0">
                <a:sym typeface="ZapfDingbats"/>
              </a:rPr>
              <a:t>, </a:t>
            </a:r>
            <a:r>
              <a:rPr lang="el-GR" sz="2400" b="1" smtClean="0">
                <a:solidFill>
                  <a:srgbClr val="00FF00"/>
                </a:solidFill>
                <a:sym typeface="ZapfDingbats"/>
              </a:rPr>
              <a:t>συνήθως χωρίς έκφραση δεικτών </a:t>
            </a:r>
            <a:r>
              <a:rPr lang="en-US" sz="2400" b="1" smtClean="0">
                <a:solidFill>
                  <a:srgbClr val="00FF00"/>
                </a:solidFill>
                <a:sym typeface="ZapfDingbats"/>
              </a:rPr>
              <a:t>T</a:t>
            </a:r>
            <a:r>
              <a:rPr lang="en-US" sz="2400" b="1" baseline="-25000" smtClean="0">
                <a:solidFill>
                  <a:srgbClr val="00FF00"/>
                </a:solidFill>
                <a:sym typeface="ZapfDingbats"/>
              </a:rPr>
              <a:t>FH</a:t>
            </a:r>
            <a:r>
              <a:rPr lang="el-GR" sz="2400" b="1" smtClean="0">
                <a:solidFill>
                  <a:srgbClr val="00FF00"/>
                </a:solidFill>
                <a:sym typeface="ZapfDingbats"/>
              </a:rPr>
              <a:t> κυττάρων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l-GR" sz="3200" dirty="0" smtClean="0">
                <a:solidFill>
                  <a:srgbClr val="FFFF00"/>
                </a:solidFill>
              </a:rPr>
              <a:t>ΑΝΑΠΛΑΣΤΙΚΟ ΛΕΜΦΩΜΑ ΑΠΟ ΜΕΓΑΛΑ ΚΥΤΤΑΡΑ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124200"/>
            <a:ext cx="8153400" cy="3200400"/>
          </a:xfrm>
        </p:spPr>
        <p:txBody>
          <a:bodyPr/>
          <a:lstStyle/>
          <a:p>
            <a:pPr marL="396875" marR="0" indent="-396875" algn="l">
              <a:buSzPct val="55000"/>
              <a:buFontTx/>
              <a:buBlip>
                <a:blip r:embed="rId2"/>
              </a:buBlip>
            </a:pPr>
            <a:r>
              <a:rPr lang="el-GR" sz="2800" smtClean="0"/>
              <a:t>Πλειόμορφα μεγάλα </a:t>
            </a:r>
            <a:r>
              <a:rPr lang="el-GR" sz="2800" smtClean="0">
                <a:solidFill>
                  <a:srgbClr val="FFFF00"/>
                </a:solidFill>
              </a:rPr>
              <a:t>Τ</a:t>
            </a:r>
            <a:r>
              <a:rPr lang="en-US" sz="2800" smtClean="0">
                <a:solidFill>
                  <a:srgbClr val="FFFF00"/>
                </a:solidFill>
              </a:rPr>
              <a:t>/null </a:t>
            </a:r>
            <a:r>
              <a:rPr lang="el-GR" sz="2800" smtClean="0">
                <a:solidFill>
                  <a:srgbClr val="FFFF00"/>
                </a:solidFill>
              </a:rPr>
              <a:t>-κύτταρα </a:t>
            </a:r>
            <a:r>
              <a:rPr lang="en-US" sz="2800" smtClean="0">
                <a:solidFill>
                  <a:srgbClr val="FFFF00"/>
                </a:solidFill>
              </a:rPr>
              <a:t>CD30+, </a:t>
            </a:r>
            <a:r>
              <a:rPr lang="el-GR" sz="2800" smtClean="0"/>
              <a:t>τα οποία συχνά αναπτύσσονται σε </a:t>
            </a:r>
            <a:r>
              <a:rPr lang="el-GR" sz="2800" smtClean="0">
                <a:solidFill>
                  <a:srgbClr val="FF0000"/>
                </a:solidFill>
              </a:rPr>
              <a:t>λεμφοκόλπους</a:t>
            </a:r>
          </a:p>
          <a:p>
            <a:pPr marL="396875" marR="0" indent="-396875" algn="l">
              <a:buSzPct val="55000"/>
              <a:buFontTx/>
              <a:buBlip>
                <a:blip r:embed="rId2"/>
              </a:buBlip>
            </a:pPr>
            <a:r>
              <a:rPr lang="el-GR" sz="2800" smtClean="0">
                <a:solidFill>
                  <a:srgbClr val="FFC000"/>
                </a:solidFill>
              </a:rPr>
              <a:t>Ενα ποσοστό 50-70% χαρακτηρίζεται από χρωμοσωμιακές διαμεταθέσεις που οδηγούν σε υπερέκφραση της </a:t>
            </a:r>
            <a:r>
              <a:rPr lang="en-US" sz="2800" smtClean="0">
                <a:solidFill>
                  <a:srgbClr val="FFC000"/>
                </a:solidFill>
              </a:rPr>
              <a:t>ALK</a:t>
            </a:r>
            <a:endParaRPr lang="el-GR" sz="2800" smtClean="0">
              <a:solidFill>
                <a:srgbClr val="FFC000"/>
              </a:solidFill>
            </a:endParaRPr>
          </a:p>
          <a:p>
            <a:pPr marL="396875" marR="0" indent="-396875" algn="l">
              <a:buSzPct val="55000"/>
              <a:buFontTx/>
              <a:buBlip>
                <a:blip r:embed="rId2"/>
              </a:buBlip>
            </a:pPr>
            <a:endParaRPr lang="en-US" sz="2800" smtClean="0">
              <a:solidFill>
                <a:schemeClr val="bg1"/>
              </a:solidFill>
            </a:endParaRPr>
          </a:p>
        </p:txBody>
      </p:sp>
      <p:sp>
        <p:nvSpPr>
          <p:cNvPr id="271364" name="Line 4"/>
          <p:cNvSpPr>
            <a:spLocks noChangeShapeType="1"/>
          </p:cNvSpPr>
          <p:nvPr/>
        </p:nvSpPr>
        <p:spPr bwMode="auto">
          <a:xfrm>
            <a:off x="0" y="17526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527050" y="1981200"/>
            <a:ext cx="78549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l-GR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Συστηματικό (λεμφαδενικό) λέμφωμα που χαρακτηρίζεται από: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8459787" cy="908050"/>
          </a:xfrm>
        </p:spPr>
        <p:txBody>
          <a:bodyPr/>
          <a:lstStyle/>
          <a:p>
            <a:r>
              <a:rPr lang="el-GR" sz="2800" smtClean="0">
                <a:solidFill>
                  <a:srgbClr val="FFFF00"/>
                </a:solidFill>
              </a:rPr>
              <a:t>Η έκφραση της </a:t>
            </a:r>
            <a:r>
              <a:rPr lang="en-US" sz="2800" smtClean="0">
                <a:solidFill>
                  <a:srgbClr val="FFFF00"/>
                </a:solidFill>
              </a:rPr>
              <a:t>ALK </a:t>
            </a:r>
            <a:r>
              <a:rPr lang="el-GR" sz="2800" smtClean="0">
                <a:solidFill>
                  <a:srgbClr val="FFFF00"/>
                </a:solidFill>
              </a:rPr>
              <a:t>σχετίζεται με καλύτερη πρόγνωση </a:t>
            </a:r>
            <a:endParaRPr lang="en-US" sz="2800" smtClean="0">
              <a:solidFill>
                <a:srgbClr val="FFFF00"/>
              </a:solidFill>
            </a:endParaRPr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9038" y="1539875"/>
            <a:ext cx="3454400" cy="1039813"/>
          </a:xfrm>
          <a:solidFill>
            <a:schemeClr val="bg1"/>
          </a:solidFill>
          <a:ln>
            <a:solidFill>
              <a:srgbClr val="FF3300"/>
            </a:solidFill>
          </a:ln>
        </p:spPr>
        <p:txBody>
          <a:bodyPr/>
          <a:lstStyle/>
          <a:p>
            <a:r>
              <a:rPr lang="el-GR" sz="1800" b="1" smtClean="0"/>
              <a:t>Τρείς πρώτες δεκαετίες</a:t>
            </a:r>
            <a:endParaRPr lang="en-US" sz="1800" b="1" smtClean="0"/>
          </a:p>
          <a:p>
            <a:r>
              <a:rPr lang="el-GR" sz="1800" b="1" smtClean="0"/>
              <a:t>Α</a:t>
            </a:r>
            <a:r>
              <a:rPr lang="en-US" sz="1800" b="1" smtClean="0"/>
              <a:t>:</a:t>
            </a:r>
            <a:r>
              <a:rPr lang="el-GR" sz="1800" b="1" smtClean="0"/>
              <a:t>Γ</a:t>
            </a:r>
            <a:r>
              <a:rPr lang="en-US" sz="1800" b="1" smtClean="0"/>
              <a:t> = 6.5</a:t>
            </a:r>
          </a:p>
          <a:p>
            <a:r>
              <a:rPr lang="el-GR" sz="1800" b="1" smtClean="0">
                <a:solidFill>
                  <a:srgbClr val="FF0000"/>
                </a:solidFill>
              </a:rPr>
              <a:t>Καλή πρόγνωση</a:t>
            </a:r>
            <a:r>
              <a:rPr lang="en-US" sz="1800" b="1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723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87900" y="1539875"/>
            <a:ext cx="3094038" cy="1039813"/>
          </a:xfrm>
          <a:solidFill>
            <a:schemeClr val="bg1"/>
          </a:solidFill>
          <a:ln>
            <a:solidFill>
              <a:srgbClr val="FF3300"/>
            </a:solidFill>
          </a:ln>
        </p:spPr>
        <p:txBody>
          <a:bodyPr/>
          <a:lstStyle/>
          <a:p>
            <a:r>
              <a:rPr lang="el-GR" sz="1800" b="1" smtClean="0"/>
              <a:t>Μεγαλύτερη ηλικία</a:t>
            </a:r>
            <a:endParaRPr lang="en-US" sz="1800" b="1" smtClean="0"/>
          </a:p>
          <a:p>
            <a:r>
              <a:rPr lang="el-GR" sz="1800" b="1" smtClean="0"/>
              <a:t>Α</a:t>
            </a:r>
            <a:r>
              <a:rPr lang="en-US" sz="1800" b="1" smtClean="0"/>
              <a:t>:</a:t>
            </a:r>
            <a:r>
              <a:rPr lang="el-GR" sz="1800" b="1" smtClean="0"/>
              <a:t>Γ</a:t>
            </a:r>
            <a:r>
              <a:rPr lang="en-US" sz="1800" b="1" smtClean="0"/>
              <a:t> = 0.9</a:t>
            </a:r>
          </a:p>
          <a:p>
            <a:r>
              <a:rPr lang="el-GR" sz="1800" b="1" smtClean="0">
                <a:solidFill>
                  <a:srgbClr val="FF0000"/>
                </a:solidFill>
              </a:rPr>
              <a:t>Χειρότερη πρόγνωση</a:t>
            </a:r>
            <a:endParaRPr lang="en-US" sz="1800" b="1" smtClean="0">
              <a:solidFill>
                <a:srgbClr val="FF0000"/>
              </a:solidFill>
            </a:endParaRPr>
          </a:p>
        </p:txBody>
      </p:sp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2438400" y="1066800"/>
            <a:ext cx="855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FF00"/>
                </a:solidFill>
              </a:rPr>
              <a:t>ALK+</a:t>
            </a:r>
          </a:p>
        </p:txBody>
      </p:sp>
      <p:sp>
        <p:nvSpPr>
          <p:cNvPr id="272390" name="Text Box 6"/>
          <p:cNvSpPr txBox="1">
            <a:spLocks noChangeArrowheads="1"/>
          </p:cNvSpPr>
          <p:nvPr/>
        </p:nvSpPr>
        <p:spPr bwMode="auto">
          <a:xfrm>
            <a:off x="5837238" y="1082675"/>
            <a:ext cx="792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FF00"/>
                </a:solidFill>
              </a:rPr>
              <a:t>ALK-</a:t>
            </a:r>
          </a:p>
        </p:txBody>
      </p:sp>
      <p:grpSp>
        <p:nvGrpSpPr>
          <p:cNvPr id="272391" name="Group 7"/>
          <p:cNvGrpSpPr>
            <a:grpSpLocks/>
          </p:cNvGrpSpPr>
          <p:nvPr/>
        </p:nvGrpSpPr>
        <p:grpSpPr bwMode="auto">
          <a:xfrm>
            <a:off x="1189038" y="2682875"/>
            <a:ext cx="6735762" cy="4038600"/>
            <a:chOff x="1017" y="1813"/>
            <a:chExt cx="3636" cy="2433"/>
          </a:xfrm>
        </p:grpSpPr>
        <p:sp>
          <p:nvSpPr>
            <p:cNvPr id="272392" name="Text Box 8"/>
            <p:cNvSpPr txBox="1">
              <a:spLocks noChangeArrowheads="1"/>
            </p:cNvSpPr>
            <p:nvPr/>
          </p:nvSpPr>
          <p:spPr bwMode="auto">
            <a:xfrm>
              <a:off x="3008" y="4074"/>
              <a:ext cx="1173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en-US"/>
                <a:t>Falini B </a:t>
              </a:r>
              <a:r>
                <a:rPr lang="en-US" i="1"/>
                <a:t>et al</a:t>
              </a:r>
              <a:r>
                <a:rPr lang="en-US"/>
                <a:t> Blood, 1999</a:t>
              </a:r>
            </a:p>
          </p:txBody>
        </p:sp>
        <p:sp>
          <p:nvSpPr>
            <p:cNvPr id="272393" name="Text Box 9"/>
            <p:cNvSpPr txBox="1">
              <a:spLocks noChangeArrowheads="1"/>
            </p:cNvSpPr>
            <p:nvPr/>
          </p:nvSpPr>
          <p:spPr bwMode="auto">
            <a:xfrm>
              <a:off x="1676" y="3491"/>
              <a:ext cx="263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15%</a:t>
              </a:r>
            </a:p>
          </p:txBody>
        </p:sp>
        <p:grpSp>
          <p:nvGrpSpPr>
            <p:cNvPr id="272394" name="Group 10"/>
            <p:cNvGrpSpPr>
              <a:grpSpLocks/>
            </p:cNvGrpSpPr>
            <p:nvPr/>
          </p:nvGrpSpPr>
          <p:grpSpPr bwMode="auto">
            <a:xfrm>
              <a:off x="1048" y="1813"/>
              <a:ext cx="3605" cy="2419"/>
              <a:chOff x="2888" y="2038"/>
              <a:chExt cx="2924" cy="1942"/>
            </a:xfrm>
          </p:grpSpPr>
          <p:sp>
            <p:nvSpPr>
              <p:cNvPr id="272397" name="Rectangle 11"/>
              <p:cNvSpPr>
                <a:spLocks noChangeArrowheads="1"/>
              </p:cNvSpPr>
              <p:nvPr/>
            </p:nvSpPr>
            <p:spPr bwMode="auto">
              <a:xfrm>
                <a:off x="5568" y="2039"/>
                <a:ext cx="216" cy="19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pic>
            <p:nvPicPr>
              <p:cNvPr id="272398" name="Picture 12" descr="Survival by ALK status-Falini Blood 199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888" y="2038"/>
                <a:ext cx="2695" cy="1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2399" name="Text Box 13"/>
              <p:cNvSpPr txBox="1">
                <a:spLocks noChangeArrowheads="1"/>
              </p:cNvSpPr>
              <p:nvPr/>
            </p:nvSpPr>
            <p:spPr bwMode="auto">
              <a:xfrm flipH="1">
                <a:off x="5487" y="2456"/>
                <a:ext cx="325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292929"/>
                    </a:solidFill>
                    <a:latin typeface="Arial Black" pitchFamily="34" charset="0"/>
                  </a:rPr>
                  <a:t>71%</a:t>
                </a:r>
              </a:p>
            </p:txBody>
          </p:sp>
          <p:sp>
            <p:nvSpPr>
              <p:cNvPr id="272400" name="Text Box 14"/>
              <p:cNvSpPr txBox="1">
                <a:spLocks noChangeArrowheads="1"/>
              </p:cNvSpPr>
              <p:nvPr/>
            </p:nvSpPr>
            <p:spPr bwMode="auto">
              <a:xfrm flipH="1">
                <a:off x="4949" y="3360"/>
                <a:ext cx="325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292929"/>
                    </a:solidFill>
                    <a:latin typeface="Arial Black" pitchFamily="34" charset="0"/>
                  </a:rPr>
                  <a:t>15%</a:t>
                </a:r>
              </a:p>
            </p:txBody>
          </p:sp>
        </p:grpSp>
        <p:sp>
          <p:nvSpPr>
            <p:cNvPr id="272395" name="Text Box 15"/>
            <p:cNvSpPr txBox="1">
              <a:spLocks noChangeArrowheads="1"/>
            </p:cNvSpPr>
            <p:nvPr/>
          </p:nvSpPr>
          <p:spPr bwMode="auto">
            <a:xfrm>
              <a:off x="1552" y="3363"/>
              <a:ext cx="99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l-GR"/>
            </a:p>
          </p:txBody>
        </p:sp>
        <p:sp>
          <p:nvSpPr>
            <p:cNvPr id="272396" name="Rectangle 16"/>
            <p:cNvSpPr>
              <a:spLocks noChangeArrowheads="1"/>
            </p:cNvSpPr>
            <p:nvPr/>
          </p:nvSpPr>
          <p:spPr bwMode="auto">
            <a:xfrm>
              <a:off x="1017" y="4108"/>
              <a:ext cx="1199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>
                  <a:solidFill>
                    <a:srgbClr val="CC0000"/>
                  </a:solidFill>
                </a:rPr>
                <a:t>Falini B. </a:t>
              </a:r>
              <a:r>
                <a:rPr lang="en-US" sz="900" i="1">
                  <a:solidFill>
                    <a:srgbClr val="CC0000"/>
                  </a:solidFill>
                </a:rPr>
                <a:t>et al</a:t>
              </a:r>
              <a:r>
                <a:rPr lang="en-US" sz="900">
                  <a:solidFill>
                    <a:srgbClr val="CC0000"/>
                  </a:solidFill>
                </a:rPr>
                <a:t> Blood, 1999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1 - Τίτλος"/>
          <p:cNvSpPr>
            <a:spLocks noGrp="1"/>
          </p:cNvSpPr>
          <p:nvPr>
            <p:ph type="title"/>
          </p:nvPr>
        </p:nvSpPr>
        <p:spPr>
          <a:xfrm>
            <a:off x="323850" y="404813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u="sng" smtClean="0">
                <a:solidFill>
                  <a:schemeClr val="accent2"/>
                </a:solidFill>
              </a:rPr>
              <a:t>6. </a:t>
            </a:r>
            <a:r>
              <a:rPr lang="el-GR" sz="3200" b="1" u="sng" smtClean="0">
                <a:solidFill>
                  <a:schemeClr val="accent2"/>
                </a:solidFill>
              </a:rPr>
              <a:t>Φυματιώδης λεμφαδενίτιδα</a:t>
            </a:r>
          </a:p>
        </p:txBody>
      </p:sp>
      <p:sp>
        <p:nvSpPr>
          <p:cNvPr id="32770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557338"/>
            <a:ext cx="8820150" cy="5300662"/>
          </a:xfrm>
        </p:spPr>
        <p:txBody>
          <a:bodyPr/>
          <a:lstStyle/>
          <a:p>
            <a:pPr eaLnBrk="1" hangingPunct="1"/>
            <a:r>
              <a:rPr lang="el-GR" sz="2200" smtClean="0"/>
              <a:t>Προσβάλλονται οι λεμφαδένες που παροχετεύουν τις πύλες εισόδους του μυκοβακτηριδίου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sz="2200" b="1" u="sng" smtClean="0"/>
              <a:t>Ιστολογική εικόνα</a:t>
            </a:r>
          </a:p>
          <a:p>
            <a:pPr eaLnBrk="1" hangingPunct="1"/>
            <a:r>
              <a:rPr lang="el-GR" sz="2200" smtClean="0">
                <a:solidFill>
                  <a:srgbClr val="C00000"/>
                </a:solidFill>
              </a:rPr>
              <a:t>Φυματιώδη κοκκιώματα (φυμάτια) </a:t>
            </a:r>
            <a:r>
              <a:rPr lang="el-GR" sz="2200" smtClean="0"/>
              <a:t>(αθροίσεις επιθηλιοειδών κυττάρων χωρίς νέκρωση ή γιγαντοκύτταρα, εκτεταμένη τυροειδής νέκρωση του λεμφαδένα)</a:t>
            </a:r>
          </a:p>
          <a:p>
            <a:pPr eaLnBrk="1" hangingPunct="1"/>
            <a:r>
              <a:rPr lang="el-GR" sz="2200" smtClean="0">
                <a:solidFill>
                  <a:srgbClr val="C00000"/>
                </a:solidFill>
              </a:rPr>
              <a:t>Πασσαλοειδώς διατεταγμένα ιστιοκύτταρα πέριξ τυροειδούς νεκρώσεως</a:t>
            </a:r>
          </a:p>
          <a:p>
            <a:pPr eaLnBrk="1" hangingPunct="1"/>
            <a:r>
              <a:rPr lang="el-GR" sz="2200" smtClean="0">
                <a:solidFill>
                  <a:srgbClr val="C00000"/>
                </a:solidFill>
              </a:rPr>
              <a:t>Πολυμορφοπυρηνική διήθηση ή ίνωση της νεκρωτικής περιοχής</a:t>
            </a:r>
          </a:p>
          <a:p>
            <a:pPr eaLnBrk="1" hangingPunct="1"/>
            <a:r>
              <a:rPr lang="el-GR" sz="2200" smtClean="0"/>
              <a:t>Απουσία λεμφοζιδιακής υπερπλασίας και πλασματοκυτταρώσεως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sz="2200" b="1" smtClean="0"/>
              <a:t>Ποικιλίες</a:t>
            </a:r>
          </a:p>
          <a:p>
            <a:pPr eaLnBrk="1" hangingPunct="1"/>
            <a:r>
              <a:rPr lang="el-GR" sz="2200" smtClean="0">
                <a:solidFill>
                  <a:srgbClr val="C00000"/>
                </a:solidFill>
              </a:rPr>
              <a:t>Μη αντιδραστική φυματίωση</a:t>
            </a:r>
            <a:r>
              <a:rPr lang="el-GR" sz="2200" smtClean="0">
                <a:sym typeface="Wingdings" pitchFamily="2" charset="2"/>
              </a:rPr>
              <a:t> παρουσία αφθόνων μυκοβακτηριδίων και εκτεταμένη νέκρωση (μη τυροειδής ) χωρίς κοκκιώματα</a:t>
            </a:r>
          </a:p>
          <a:p>
            <a:pPr eaLnBrk="1" hangingPunct="1"/>
            <a:r>
              <a:rPr lang="el-GR" sz="2200" smtClean="0">
                <a:solidFill>
                  <a:srgbClr val="C00000"/>
                </a:solidFill>
                <a:sym typeface="Wingdings" pitchFamily="2" charset="2"/>
              </a:rPr>
              <a:t>Φυματίωση χωρίς υπερευαισθησία</a:t>
            </a:r>
            <a:r>
              <a:rPr lang="el-GR" sz="2200" smtClean="0">
                <a:sym typeface="Wingdings" pitchFamily="2" charset="2"/>
              </a:rPr>
              <a:t> ομοιόμορφα επιθηλιοειδή νεκρωτικά κοκκιώματα</a:t>
            </a:r>
            <a:endParaRPr lang="el-GR" sz="2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14400" y="1371600"/>
          <a:ext cx="7313613" cy="4997450"/>
        </p:xfrm>
        <a:graphic>
          <a:graphicData uri="http://schemas.openxmlformats.org/presentationml/2006/ole">
            <p:oleObj spid="_x0000_s1026" name="Chart" r:id="rId3" imgW="6858000" imgH="4686321" progId="MSGraph.Chart.8">
              <p:embed followColorScheme="full"/>
            </p:oleObj>
          </a:graphicData>
        </a:graphic>
      </p:graphicFrame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454400" y="1752600"/>
            <a:ext cx="3048000" cy="39687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p&lt;0.001</a:t>
            </a: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200">
                <a:solidFill>
                  <a:srgbClr val="FFFF00"/>
                </a:solidFill>
              </a:rPr>
              <a:t>Αναπλαστικό λέμφωμα από μεγάλα κύτταρα</a:t>
            </a:r>
            <a:r>
              <a:rPr lang="en-US" sz="3200">
                <a:solidFill>
                  <a:srgbClr val="FFFF00"/>
                </a:solidFill>
              </a:rPr>
              <a:t/>
            </a:r>
            <a:br>
              <a:rPr lang="en-US" sz="3200">
                <a:solidFill>
                  <a:srgbClr val="FFFF00"/>
                </a:solidFill>
              </a:rPr>
            </a:br>
            <a:r>
              <a:rPr lang="el-GR" sz="2800">
                <a:solidFill>
                  <a:schemeClr val="bg1"/>
                </a:solidFill>
              </a:rPr>
              <a:t>Ηλικία και έκφραση της</a:t>
            </a:r>
            <a:r>
              <a:rPr lang="en-US" sz="2800">
                <a:solidFill>
                  <a:schemeClr val="bg1"/>
                </a:solidFill>
              </a:rPr>
              <a:t> 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1143000"/>
          </a:xfrm>
        </p:spPr>
        <p:txBody>
          <a:bodyPr/>
          <a:lstStyle/>
          <a:p>
            <a:r>
              <a:rPr lang="en-US" sz="3600" smtClean="0">
                <a:solidFill>
                  <a:srgbClr val="FFFF00"/>
                </a:solidFill>
              </a:rPr>
              <a:t>ALK+ </a:t>
            </a:r>
            <a:r>
              <a:rPr lang="el-GR" sz="3200" smtClean="0">
                <a:solidFill>
                  <a:srgbClr val="FFFF00"/>
                </a:solidFill>
              </a:rPr>
              <a:t>Αναπλαστικό λέμφωμα από μεγάλα κύτταρα (ΑΛΜΚ)</a:t>
            </a:r>
            <a:endParaRPr lang="en-US" sz="3200" smtClean="0">
              <a:solidFill>
                <a:srgbClr val="FFFF00"/>
              </a:solidFill>
            </a:endParaRPr>
          </a:p>
        </p:txBody>
      </p:sp>
      <p:graphicFrame>
        <p:nvGraphicFramePr>
          <p:cNvPr id="61443" name="Group 3"/>
          <p:cNvGraphicFramePr>
            <a:graphicFrameLocks noGrp="1"/>
          </p:cNvGraphicFramePr>
          <p:nvPr/>
        </p:nvGraphicFramePr>
        <p:xfrm>
          <a:off x="381000" y="2414588"/>
          <a:ext cx="8458200" cy="3505200"/>
        </p:xfrm>
        <a:graphic>
          <a:graphicData uri="http://schemas.openxmlformats.org/drawingml/2006/table">
            <a:tbl>
              <a:tblPr/>
              <a:tblGrid>
                <a:gridCol w="4572000"/>
                <a:gridCol w="3886200"/>
              </a:tblGrid>
              <a:tr h="327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Κλασσικός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(80%)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Κοινοί τύποι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»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15%)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Λεμφοϊστιοκυτταρικός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Μικροκυτταρικός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Σπάνιοι τύποι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(&lt;5%)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Με   ουδετερόφιλα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Με   ηωσινόφιλα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Με   γιγαντοκύτταρα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Σαρκωματοειδής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5462" name="Line 12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71015" name="Text Box 13"/>
          <p:cNvSpPr txBox="1">
            <a:spLocks noChangeArrowheads="1"/>
          </p:cNvSpPr>
          <p:nvPr/>
        </p:nvSpPr>
        <p:spPr bwMode="auto">
          <a:xfrm>
            <a:off x="2797175" y="1498600"/>
            <a:ext cx="3203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3200" b="1" dirty="0">
                <a:solidFill>
                  <a:srgbClr val="FFFFCC"/>
                </a:solidFill>
                <a:latin typeface="+mn-lt"/>
                <a:cs typeface="Arial" pitchFamily="34" charset="0"/>
              </a:rPr>
              <a:t>Ιστολογικοί τύποι</a:t>
            </a:r>
            <a:endParaRPr lang="en-US" sz="3200" b="1" dirty="0">
              <a:solidFill>
                <a:srgbClr val="FFFFCC"/>
              </a:solidFill>
              <a:latin typeface="+mn-lt"/>
              <a:cs typeface="Arial" pitchFamily="34" charset="0"/>
            </a:endParaRPr>
          </a:p>
        </p:txBody>
      </p:sp>
      <p:sp>
        <p:nvSpPr>
          <p:cNvPr id="275464" name="Line 14"/>
          <p:cNvSpPr>
            <a:spLocks noChangeShapeType="1"/>
          </p:cNvSpPr>
          <p:nvPr/>
        </p:nvSpPr>
        <p:spPr bwMode="auto">
          <a:xfrm flipV="1">
            <a:off x="5715000" y="3048000"/>
            <a:ext cx="0" cy="381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75465" name="Line 15"/>
          <p:cNvSpPr>
            <a:spLocks noChangeShapeType="1"/>
          </p:cNvSpPr>
          <p:nvPr/>
        </p:nvSpPr>
        <p:spPr bwMode="auto">
          <a:xfrm flipV="1">
            <a:off x="5715000" y="3657600"/>
            <a:ext cx="0" cy="381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75466" name="Line 16"/>
          <p:cNvSpPr>
            <a:spLocks noChangeShapeType="1"/>
          </p:cNvSpPr>
          <p:nvPr/>
        </p:nvSpPr>
        <p:spPr bwMode="auto">
          <a:xfrm flipV="1">
            <a:off x="5715000" y="4267200"/>
            <a:ext cx="0" cy="381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ALCL4-Giant cells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117475"/>
            <a:ext cx="5710237" cy="42814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6483" name="Picture 3" descr="Hallmark cell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781300"/>
            <a:ext cx="5334000" cy="4000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6484" name="Line 4"/>
          <p:cNvSpPr>
            <a:spLocks noChangeShapeType="1"/>
          </p:cNvSpPr>
          <p:nvPr/>
        </p:nvSpPr>
        <p:spPr bwMode="auto">
          <a:xfrm>
            <a:off x="6400800" y="4876800"/>
            <a:ext cx="38100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76200" y="4460875"/>
            <a:ext cx="2616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ALK+ </a:t>
            </a: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ΑΛΜΚ, </a:t>
            </a:r>
            <a:endParaRPr lang="en-US" sz="2800" dirty="0">
              <a:solidFill>
                <a:srgbClr val="FFFFCC"/>
              </a:solidFill>
              <a:latin typeface="+mn-lt"/>
              <a:cs typeface="Arial" pitchFamily="34" charset="0"/>
            </a:endParaRPr>
          </a:p>
          <a:p>
            <a:pPr eaLnBrk="0" hangingPunct="0">
              <a:defRPr/>
            </a:pP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κλασσικός τύπος</a:t>
            </a:r>
            <a:endParaRPr lang="en-US" sz="2800" dirty="0">
              <a:solidFill>
                <a:srgbClr val="FFFFCC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5105400" y="2209800"/>
            <a:ext cx="3886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Κύτταρα </a:t>
            </a:r>
            <a:r>
              <a:rPr lang="en-US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Hallmark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ALK+ ALCL, </a:t>
            </a:r>
            <a: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«μικροκυτταρικός» τύπος</a:t>
            </a:r>
            <a:endParaRPr lang="en-US" sz="3200" dirty="0">
              <a:solidFill>
                <a:srgbClr val="FFFF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77507" name="Picture 3" descr="007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6113"/>
            <a:ext cx="5029200" cy="377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08" name="Picture 4" descr="007_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959100"/>
            <a:ext cx="518160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09" name="Text Box 5"/>
          <p:cNvSpPr txBox="1">
            <a:spLocks noChangeArrowheads="1"/>
          </p:cNvSpPr>
          <p:nvPr/>
        </p:nvSpPr>
        <p:spPr bwMode="auto">
          <a:xfrm>
            <a:off x="3962400" y="4557713"/>
            <a:ext cx="768350" cy="3667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CD20</a:t>
            </a:r>
          </a:p>
        </p:txBody>
      </p:sp>
      <p:sp>
        <p:nvSpPr>
          <p:cNvPr id="277510" name="Text Box 6"/>
          <p:cNvSpPr txBox="1">
            <a:spLocks noChangeArrowheads="1"/>
          </p:cNvSpPr>
          <p:nvPr/>
        </p:nvSpPr>
        <p:spPr bwMode="auto">
          <a:xfrm>
            <a:off x="6553200" y="4548188"/>
            <a:ext cx="1111250" cy="3667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CD45RO</a:t>
            </a:r>
          </a:p>
        </p:txBody>
      </p:sp>
      <p:sp>
        <p:nvSpPr>
          <p:cNvPr id="277511" name="Text Box 7"/>
          <p:cNvSpPr txBox="1">
            <a:spLocks noChangeArrowheads="1"/>
          </p:cNvSpPr>
          <p:nvPr/>
        </p:nvSpPr>
        <p:spPr bwMode="auto">
          <a:xfrm>
            <a:off x="3962400" y="6491288"/>
            <a:ext cx="768350" cy="3667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CD30</a:t>
            </a:r>
          </a:p>
        </p:txBody>
      </p:sp>
      <p:sp>
        <p:nvSpPr>
          <p:cNvPr id="277512" name="Text Box 8"/>
          <p:cNvSpPr txBox="1">
            <a:spLocks noChangeArrowheads="1"/>
          </p:cNvSpPr>
          <p:nvPr/>
        </p:nvSpPr>
        <p:spPr bwMode="auto">
          <a:xfrm>
            <a:off x="6553200" y="6481763"/>
            <a:ext cx="654050" cy="3667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ALK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ALK-negati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809750"/>
            <a:ext cx="5789613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53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ALK- </a:t>
            </a:r>
            <a:r>
              <a:rPr lang="el-GR" sz="2800">
                <a:solidFill>
                  <a:srgbClr val="FFFF00"/>
                </a:solidFill>
              </a:rPr>
              <a:t>Αναπλαστικό λέμφωμα από μεγάλα κύτταρα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1963738" y="2362200"/>
            <a:ext cx="1152525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 sz="3000"/>
          </a:p>
        </p:txBody>
      </p:sp>
      <p:pic>
        <p:nvPicPr>
          <p:cNvPr id="278533" name="Picture 5" descr="ALK-negative-CD30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3276600" cy="235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8534" name="Picture 6" descr="ALK-negative-CD3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160838"/>
            <a:ext cx="3276600" cy="2468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8535" name="Text Box 7"/>
          <p:cNvSpPr txBox="1">
            <a:spLocks noChangeArrowheads="1"/>
          </p:cNvSpPr>
          <p:nvPr/>
        </p:nvSpPr>
        <p:spPr bwMode="auto">
          <a:xfrm>
            <a:off x="228600" y="3124200"/>
            <a:ext cx="9906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CD30</a:t>
            </a:r>
          </a:p>
        </p:txBody>
      </p:sp>
      <p:sp>
        <p:nvSpPr>
          <p:cNvPr id="278536" name="Text Box 8"/>
          <p:cNvSpPr txBox="1">
            <a:spLocks noChangeArrowheads="1"/>
          </p:cNvSpPr>
          <p:nvPr/>
        </p:nvSpPr>
        <p:spPr bwMode="auto">
          <a:xfrm>
            <a:off x="203200" y="6172200"/>
            <a:ext cx="7874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CD3</a:t>
            </a:r>
          </a:p>
        </p:txBody>
      </p:sp>
      <p:sp>
        <p:nvSpPr>
          <p:cNvPr id="278537" name="Line 9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271463" y="1371600"/>
            <a:ext cx="8466137" cy="464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l-GR" sz="2400" b="1" dirty="0">
                <a:solidFill>
                  <a:srgbClr val="FAFD00"/>
                </a:solidFill>
                <a:latin typeface="+mn-lt"/>
                <a:cs typeface="Arial" pitchFamily="34" charset="0"/>
              </a:rPr>
              <a:t>Τ - φαινότυπος</a:t>
            </a:r>
            <a:endParaRPr lang="en-US" sz="2400" b="1" dirty="0">
              <a:solidFill>
                <a:srgbClr val="FAFD00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  <a:r>
              <a:rPr lang="el-GR" sz="20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Θετικότητα σε Τ-αντιγόνα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	 (</a:t>
            </a: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π.χ.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 CD2, CD43, CD45RO)</a:t>
            </a:r>
            <a:b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endParaRPr lang="en-US" sz="20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Συχνά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 CD3</a:t>
            </a: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-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, CD5 -</a:t>
            </a: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Αναδιάταξη 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TCR</a:t>
            </a: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endParaRPr lang="el-GR" sz="2800" b="1" dirty="0">
              <a:solidFill>
                <a:srgbClr val="FAFD00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l-GR" sz="2400" b="1" dirty="0">
                <a:solidFill>
                  <a:srgbClr val="FAFD00"/>
                </a:solidFill>
                <a:latin typeface="+mn-lt"/>
                <a:cs typeface="Arial" pitchFamily="34" charset="0"/>
              </a:rPr>
              <a:t>«</a:t>
            </a:r>
            <a:r>
              <a:rPr lang="en-US" sz="2400" b="1" dirty="0">
                <a:solidFill>
                  <a:srgbClr val="FAFD00"/>
                </a:solidFill>
                <a:latin typeface="+mn-lt"/>
                <a:cs typeface="Arial" pitchFamily="34" charset="0"/>
              </a:rPr>
              <a:t>Null</a:t>
            </a:r>
            <a:r>
              <a:rPr lang="el-GR" sz="2400" b="1" dirty="0">
                <a:solidFill>
                  <a:srgbClr val="FAFD00"/>
                </a:solidFill>
                <a:latin typeface="+mn-lt"/>
                <a:cs typeface="Arial" pitchFamily="34" charset="0"/>
              </a:rPr>
              <a:t>» - φαινότυπος</a:t>
            </a:r>
            <a:endParaRPr lang="en-US" sz="2400" b="1" dirty="0">
              <a:solidFill>
                <a:srgbClr val="FAFD00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n-US" sz="28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l-GR" sz="20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Αρνητικότητα σε Τ-αντιγόνα</a:t>
            </a:r>
            <a:endParaRPr lang="en-US" sz="2000" b="1" dirty="0">
              <a:solidFill>
                <a:srgbClr val="FFC000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	 </a:t>
            </a: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Αναδιάταξη 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TCR</a:t>
            </a:r>
          </a:p>
        </p:txBody>
      </p:sp>
      <p:pic>
        <p:nvPicPr>
          <p:cNvPr id="279555" name="Picture 3" descr="ALCL-CD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524000"/>
            <a:ext cx="3733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56" name="Text Box 4"/>
          <p:cNvSpPr txBox="1">
            <a:spLocks noChangeArrowheads="1"/>
          </p:cNvSpPr>
          <p:nvPr/>
        </p:nvSpPr>
        <p:spPr bwMode="auto">
          <a:xfrm>
            <a:off x="8043863" y="3733800"/>
            <a:ext cx="947737" cy="457200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CD3</a:t>
            </a:r>
          </a:p>
        </p:txBody>
      </p:sp>
      <p:sp>
        <p:nvSpPr>
          <p:cNvPr id="279557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904875"/>
          </a:xfrm>
        </p:spPr>
        <p:txBody>
          <a:bodyPr/>
          <a:lstStyle/>
          <a:p>
            <a:r>
              <a:rPr lang="el-GR" sz="3200" smtClean="0">
                <a:solidFill>
                  <a:srgbClr val="66FFFF"/>
                </a:solidFill>
              </a:rPr>
              <a:t>ΑΛΜΚ</a:t>
            </a:r>
            <a:r>
              <a:rPr lang="en-US" sz="3200" smtClean="0">
                <a:solidFill>
                  <a:srgbClr val="66FFFF"/>
                </a:solidFill>
              </a:rPr>
              <a:t>: </a:t>
            </a:r>
            <a:r>
              <a:rPr lang="el-GR" sz="3200" smtClean="0">
                <a:solidFill>
                  <a:srgbClr val="FFFF00"/>
                </a:solidFill>
              </a:rPr>
              <a:t>Ανοσοφαινότυπος</a:t>
            </a:r>
            <a:endParaRPr lang="en-US" sz="3200" smtClean="0">
              <a:solidFill>
                <a:srgbClr val="FFFF00"/>
              </a:solidFill>
            </a:endParaRPr>
          </a:p>
        </p:txBody>
      </p:sp>
      <p:sp>
        <p:nvSpPr>
          <p:cNvPr id="279558" name="Line 6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09600"/>
            <a:ext cx="61722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685800" y="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66FFFF"/>
                </a:solidFill>
                <a:latin typeface="+mn-lt"/>
                <a:cs typeface="Arial" pitchFamily="34" charset="0"/>
              </a:rPr>
              <a:t>t(2;5)(p23;q35)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2571750" y="4683125"/>
            <a:ext cx="4179888" cy="163195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cs typeface="Arial" pitchFamily="34" charset="0"/>
              </a:rPr>
              <a:t>RT-PCR</a:t>
            </a:r>
          </a:p>
          <a:p>
            <a:pPr>
              <a:defRPr/>
            </a:pPr>
            <a:r>
              <a:rPr lang="en-US" sz="2000" dirty="0">
                <a:latin typeface="+mn-lt"/>
                <a:cs typeface="Arial" pitchFamily="34" charset="0"/>
              </a:rPr>
              <a:t>Long-range PCR</a:t>
            </a:r>
          </a:p>
          <a:p>
            <a:pPr>
              <a:defRPr/>
            </a:pPr>
            <a:r>
              <a:rPr lang="el-GR" sz="2000" dirty="0">
                <a:latin typeface="+mn-lt"/>
                <a:cs typeface="Arial" pitchFamily="34" charset="0"/>
              </a:rPr>
              <a:t>Κλασσική κυτταρογενετική</a:t>
            </a:r>
            <a:endParaRPr lang="en-US" sz="2000" dirty="0"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2000" dirty="0">
                <a:latin typeface="+mn-lt"/>
                <a:cs typeface="Arial" pitchFamily="34" charset="0"/>
              </a:rPr>
              <a:t>FISH</a:t>
            </a:r>
          </a:p>
          <a:p>
            <a:pPr>
              <a:defRPr/>
            </a:pPr>
            <a:r>
              <a:rPr lang="el-GR" sz="2000" dirty="0">
                <a:solidFill>
                  <a:srgbClr val="FF0000"/>
                </a:solidFill>
                <a:latin typeface="+mn-lt"/>
                <a:cs typeface="Arial" pitchFamily="34" charset="0"/>
              </a:rPr>
              <a:t>Ανοσοϊστοχημεία (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itchFamily="34" charset="0"/>
              </a:rPr>
              <a:t>ALK-1)</a:t>
            </a:r>
            <a:endParaRPr lang="el-GR" sz="2000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6133" name="Text Box 5"/>
          <p:cNvSpPr txBox="1">
            <a:spLocks noChangeArrowheads="1"/>
          </p:cNvSpPr>
          <p:nvPr/>
        </p:nvSpPr>
        <p:spPr bwMode="auto">
          <a:xfrm>
            <a:off x="2257425" y="4105275"/>
            <a:ext cx="4752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dirty="0">
                <a:solidFill>
                  <a:srgbClr val="00FF00"/>
                </a:solidFill>
                <a:latin typeface="+mn-lt"/>
                <a:cs typeface="Arial" pitchFamily="34" charset="0"/>
              </a:rPr>
              <a:t>Μέθοδοι ανίχνευσης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602" name="Group 2"/>
          <p:cNvGrpSpPr>
            <a:grpSpLocks/>
          </p:cNvGrpSpPr>
          <p:nvPr/>
        </p:nvGrpSpPr>
        <p:grpSpPr bwMode="auto">
          <a:xfrm>
            <a:off x="457200" y="957263"/>
            <a:ext cx="8153400" cy="5595937"/>
            <a:chOff x="288" y="288"/>
            <a:chExt cx="5136" cy="3525"/>
          </a:xfrm>
        </p:grpSpPr>
        <p:pic>
          <p:nvPicPr>
            <p:cNvPr id="281604" name="Picture 3" descr="ALCL cytogenetic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" y="288"/>
              <a:ext cx="5136" cy="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1605" name="Line 4"/>
            <p:cNvSpPr>
              <a:spLocks noChangeShapeType="1"/>
            </p:cNvSpPr>
            <p:nvPr/>
          </p:nvSpPr>
          <p:spPr bwMode="auto">
            <a:xfrm>
              <a:off x="1429" y="346"/>
              <a:ext cx="272" cy="22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81606" name="Line 5"/>
            <p:cNvSpPr>
              <a:spLocks noChangeShapeType="1"/>
            </p:cNvSpPr>
            <p:nvPr/>
          </p:nvSpPr>
          <p:spPr bwMode="auto">
            <a:xfrm>
              <a:off x="4468" y="482"/>
              <a:ext cx="272" cy="22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77155" name="Rectangle 6"/>
          <p:cNvSpPr>
            <a:spLocks noChangeArrowheads="1"/>
          </p:cNvSpPr>
          <p:nvPr/>
        </p:nvSpPr>
        <p:spPr bwMode="auto">
          <a:xfrm>
            <a:off x="685800" y="152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66FFFF"/>
                </a:solidFill>
                <a:latin typeface="+mn-lt"/>
                <a:cs typeface="Arial" pitchFamily="34" charset="0"/>
              </a:rPr>
              <a:t>t(2;5)(p23;q35)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 descr="cAL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846513"/>
            <a:ext cx="457200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27" name="Picture 3" descr="NPM-AL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5588"/>
            <a:ext cx="4495800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28" name="Rectangle 4"/>
          <p:cNvSpPr>
            <a:spLocks noChangeArrowheads="1"/>
          </p:cNvSpPr>
          <p:nvPr/>
        </p:nvSpPr>
        <p:spPr bwMode="auto">
          <a:xfrm>
            <a:off x="0" y="1525588"/>
            <a:ext cx="144780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NPM-ALK </a:t>
            </a:r>
          </a:p>
        </p:txBody>
      </p:sp>
      <p:sp>
        <p:nvSpPr>
          <p:cNvPr id="282629" name="Rectangle 5"/>
          <p:cNvSpPr>
            <a:spLocks noChangeArrowheads="1"/>
          </p:cNvSpPr>
          <p:nvPr/>
        </p:nvSpPr>
        <p:spPr bwMode="auto">
          <a:xfrm>
            <a:off x="8140700" y="3846513"/>
            <a:ext cx="100330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x-ALK </a:t>
            </a:r>
          </a:p>
        </p:txBody>
      </p:sp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5181600" y="3413125"/>
            <a:ext cx="3200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FFCC"/>
                </a:solidFill>
                <a:latin typeface="+mn-lt"/>
                <a:cs typeface="Arial" pitchFamily="34" charset="0"/>
              </a:rPr>
              <a:t>Κυτταροπλασματικό</a:t>
            </a:r>
            <a:endParaRPr lang="en-US" sz="2000" b="1" dirty="0">
              <a:solidFill>
                <a:srgbClr val="FFFFCC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Ανοσοϊστοχημικό πρότυπο</a:t>
            </a:r>
            <a:r>
              <a:rPr lang="en-US" sz="3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 ALK </a:t>
            </a:r>
            <a:r>
              <a:rPr lang="el-GR" sz="3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στο ΑΛΜΚ</a:t>
            </a:r>
            <a:endParaRPr lang="en-US" sz="3200" b="1" dirty="0">
              <a:solidFill>
                <a:srgbClr val="FFFF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282632" name="Line 8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78185" name="Text Box 9"/>
          <p:cNvSpPr txBox="1">
            <a:spLocks noChangeArrowheads="1"/>
          </p:cNvSpPr>
          <p:nvPr/>
        </p:nvSpPr>
        <p:spPr bwMode="auto">
          <a:xfrm>
            <a:off x="685800" y="4454525"/>
            <a:ext cx="3200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FFCC"/>
                </a:solidFill>
                <a:latin typeface="+mn-lt"/>
                <a:cs typeface="Arial" pitchFamily="34" charset="0"/>
              </a:rPr>
              <a:t>Κυτταροπλασματικό</a:t>
            </a:r>
          </a:p>
          <a:p>
            <a:pPr algn="ctr"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FFCC"/>
                </a:solidFill>
                <a:latin typeface="+mn-lt"/>
                <a:cs typeface="Arial" pitchFamily="34" charset="0"/>
              </a:rPr>
              <a:t>&amp; πυρηνικό</a:t>
            </a:r>
          </a:p>
          <a:p>
            <a:pPr algn="ctr">
              <a:spcBef>
                <a:spcPct val="50000"/>
              </a:spcBef>
              <a:defRPr/>
            </a:pPr>
            <a:endParaRPr lang="en-US" sz="2000" b="1" dirty="0">
              <a:solidFill>
                <a:srgbClr val="FFFFCC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886200"/>
            <a:ext cx="5715000" cy="28082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83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974725"/>
            <a:ext cx="5715000" cy="28463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83652" name="Text Box 4"/>
          <p:cNvSpPr txBox="1">
            <a:spLocks noChangeArrowheads="1"/>
          </p:cNvSpPr>
          <p:nvPr/>
        </p:nvSpPr>
        <p:spPr bwMode="auto">
          <a:xfrm>
            <a:off x="0" y="192088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ALK- ALCL vs. PTCL-NOS</a:t>
            </a:r>
          </a:p>
        </p:txBody>
      </p:sp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5562600" y="1878013"/>
            <a:ext cx="1198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ALK- ALCL</a:t>
            </a:r>
          </a:p>
        </p:txBody>
      </p:sp>
      <p:sp>
        <p:nvSpPr>
          <p:cNvPr id="283654" name="Text Box 6"/>
          <p:cNvSpPr txBox="1">
            <a:spLocks noChangeArrowheads="1"/>
          </p:cNvSpPr>
          <p:nvPr/>
        </p:nvSpPr>
        <p:spPr bwMode="auto">
          <a:xfrm>
            <a:off x="5430838" y="4876800"/>
            <a:ext cx="1198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ALK- ALCL</a:t>
            </a:r>
          </a:p>
        </p:txBody>
      </p:sp>
      <p:sp>
        <p:nvSpPr>
          <p:cNvPr id="283655" name="Text Box 7"/>
          <p:cNvSpPr txBox="1">
            <a:spLocks noChangeArrowheads="1"/>
          </p:cNvSpPr>
          <p:nvPr/>
        </p:nvSpPr>
        <p:spPr bwMode="auto">
          <a:xfrm>
            <a:off x="2743200" y="2667000"/>
            <a:ext cx="1209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PTCL-NOS</a:t>
            </a:r>
          </a:p>
        </p:txBody>
      </p:sp>
      <p:sp>
        <p:nvSpPr>
          <p:cNvPr id="283656" name="Text Box 8"/>
          <p:cNvSpPr txBox="1">
            <a:spLocks noChangeArrowheads="1"/>
          </p:cNvSpPr>
          <p:nvPr/>
        </p:nvSpPr>
        <p:spPr bwMode="auto">
          <a:xfrm>
            <a:off x="2743200" y="5530850"/>
            <a:ext cx="1209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PTCL-NOS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>
                <a:latin typeface="+mn-lt"/>
              </a:rPr>
              <a:t>Φυματιώδης λεμφαδενίτιδα- κοκκίωμα με τυροειδή νέκρωση</a:t>
            </a:r>
            <a:endParaRPr lang="el-GR" sz="2200" dirty="0">
              <a:latin typeface="+mn-lt"/>
            </a:endParaRPr>
          </a:p>
        </p:txBody>
      </p:sp>
      <p:pic>
        <p:nvPicPr>
          <p:cNvPr id="33794" name="3 - Θέση περιεχομένου" descr="σάρωση0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3713" y="1700213"/>
            <a:ext cx="5832475" cy="3835400"/>
          </a:xfrm>
        </p:spPr>
      </p:pic>
      <p:sp>
        <p:nvSpPr>
          <p:cNvPr id="33795" name="3 - TextBox"/>
          <p:cNvSpPr txBox="1">
            <a:spLocks noChangeArrowheads="1"/>
          </p:cNvSpPr>
          <p:nvPr/>
        </p:nvSpPr>
        <p:spPr bwMode="auto">
          <a:xfrm>
            <a:off x="2411413" y="5949950"/>
            <a:ext cx="20526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επιθηλιοειδή</a:t>
            </a:r>
          </a:p>
        </p:txBody>
      </p:sp>
      <p:sp>
        <p:nvSpPr>
          <p:cNvPr id="33796" name="4 - TextBox"/>
          <p:cNvSpPr txBox="1">
            <a:spLocks noChangeArrowheads="1"/>
          </p:cNvSpPr>
          <p:nvPr/>
        </p:nvSpPr>
        <p:spPr bwMode="auto">
          <a:xfrm>
            <a:off x="4643438" y="5805488"/>
            <a:ext cx="2665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τυροειδής νέκρωση</a:t>
            </a:r>
          </a:p>
        </p:txBody>
      </p:sp>
      <p:cxnSp>
        <p:nvCxnSpPr>
          <p:cNvPr id="6" name="5 - Ευθύγραμμο βέλος σύνδεσης"/>
          <p:cNvCxnSpPr/>
          <p:nvPr/>
        </p:nvCxnSpPr>
        <p:spPr>
          <a:xfrm rot="5400000" flipH="1" flipV="1">
            <a:off x="2161382" y="5120481"/>
            <a:ext cx="151130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ύγραμμο βέλος σύνδεσης"/>
          <p:cNvCxnSpPr/>
          <p:nvPr/>
        </p:nvCxnSpPr>
        <p:spPr>
          <a:xfrm rot="5400000" flipH="1" flipV="1">
            <a:off x="4789488" y="5372100"/>
            <a:ext cx="719138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1700213"/>
            <a:ext cx="19907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3970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rgbClr val="FFFF00"/>
                </a:solidFill>
              </a:rPr>
              <a:t>ALK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4079875" cy="2617788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r>
              <a:rPr lang="el-GR" sz="2000" smtClean="0"/>
              <a:t>Υποδοχέας-τυροσινική κινάση</a:t>
            </a:r>
            <a:r>
              <a:rPr lang="en-US" sz="2000" smtClean="0"/>
              <a:t> </a:t>
            </a:r>
          </a:p>
          <a:p>
            <a:pPr>
              <a:lnSpc>
                <a:spcPct val="50000"/>
              </a:lnSpc>
            </a:pPr>
            <a:endParaRPr lang="en-US" sz="2000" smtClean="0"/>
          </a:p>
          <a:p>
            <a:r>
              <a:rPr lang="el-GR" sz="2000" smtClean="0"/>
              <a:t>Γονίδιο στό χρωμόσωμα</a:t>
            </a:r>
            <a:r>
              <a:rPr lang="en-US" sz="2000" smtClean="0"/>
              <a:t> 2p23</a:t>
            </a:r>
          </a:p>
          <a:p>
            <a:pPr lvl="1">
              <a:lnSpc>
                <a:spcPct val="40000"/>
              </a:lnSpc>
            </a:pPr>
            <a:endParaRPr lang="en-US" sz="2000" smtClean="0"/>
          </a:p>
          <a:p>
            <a:r>
              <a:rPr lang="el-GR" sz="2000" smtClean="0"/>
              <a:t>Εκφραση</a:t>
            </a:r>
            <a:endParaRPr lang="en-US" sz="2000" smtClean="0"/>
          </a:p>
          <a:p>
            <a:pPr lvl="1"/>
            <a:r>
              <a:rPr lang="el-GR" sz="2000" smtClean="0"/>
              <a:t>Εγκεφαλικά κύτταρα </a:t>
            </a:r>
            <a:r>
              <a:rPr lang="en-US" sz="2000" smtClean="0"/>
              <a:t> </a:t>
            </a:r>
          </a:p>
          <a:p>
            <a:pPr lvl="1"/>
            <a:r>
              <a:rPr lang="el-GR" sz="2000" smtClean="0"/>
              <a:t>ΟΧΙ στα αιμοποιητικά κύτταρα</a:t>
            </a:r>
            <a:endParaRPr lang="en-US" sz="2000" smtClean="0"/>
          </a:p>
        </p:txBody>
      </p:sp>
      <p:sp>
        <p:nvSpPr>
          <p:cNvPr id="284676" name="Text Box 4"/>
          <p:cNvSpPr txBox="1">
            <a:spLocks noChangeArrowheads="1"/>
          </p:cNvSpPr>
          <p:nvPr/>
        </p:nvSpPr>
        <p:spPr bwMode="auto">
          <a:xfrm>
            <a:off x="1236663" y="38369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>
              <a:solidFill>
                <a:srgbClr val="66FFFF"/>
              </a:solidFill>
            </a:endParaRPr>
          </a:p>
        </p:txBody>
      </p:sp>
      <p:sp>
        <p:nvSpPr>
          <p:cNvPr id="284677" name="AutoShape 5"/>
          <p:cNvSpPr>
            <a:spLocks noChangeArrowheads="1"/>
          </p:cNvSpPr>
          <p:nvPr/>
        </p:nvSpPr>
        <p:spPr bwMode="auto">
          <a:xfrm>
            <a:off x="711200" y="4292600"/>
            <a:ext cx="8369300" cy="876300"/>
          </a:xfrm>
          <a:prstGeom prst="cube">
            <a:avLst>
              <a:gd name="adj" fmla="val 6413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/>
          </a:p>
        </p:txBody>
      </p:sp>
      <p:grpSp>
        <p:nvGrpSpPr>
          <p:cNvPr id="284678" name="Group 6"/>
          <p:cNvGrpSpPr>
            <a:grpSpLocks/>
          </p:cNvGrpSpPr>
          <p:nvPr/>
        </p:nvGrpSpPr>
        <p:grpSpPr bwMode="auto">
          <a:xfrm>
            <a:off x="4540250" y="1847850"/>
            <a:ext cx="723900" cy="4914900"/>
            <a:chOff x="2860" y="1164"/>
            <a:chExt cx="456" cy="3096"/>
          </a:xfrm>
        </p:grpSpPr>
        <p:sp>
          <p:nvSpPr>
            <p:cNvPr id="284686" name="AutoShape 7"/>
            <p:cNvSpPr>
              <a:spLocks noChangeArrowheads="1"/>
            </p:cNvSpPr>
            <p:nvPr/>
          </p:nvSpPr>
          <p:spPr bwMode="auto">
            <a:xfrm>
              <a:off x="2860" y="3260"/>
              <a:ext cx="456" cy="1000"/>
            </a:xfrm>
            <a:prstGeom prst="can">
              <a:avLst>
                <a:gd name="adj" fmla="val 54825"/>
              </a:avLst>
            </a:prstGeom>
            <a:gradFill rotWithShape="0">
              <a:gsLst>
                <a:gs pos="0">
                  <a:srgbClr val="FFFF00"/>
                </a:gs>
                <a:gs pos="50000">
                  <a:srgbClr val="008080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284687" name="AutoShape 8"/>
            <p:cNvSpPr>
              <a:spLocks noChangeArrowheads="1"/>
            </p:cNvSpPr>
            <p:nvPr/>
          </p:nvSpPr>
          <p:spPr bwMode="auto">
            <a:xfrm>
              <a:off x="2996" y="2788"/>
              <a:ext cx="168" cy="640"/>
            </a:xfrm>
            <a:prstGeom prst="can">
              <a:avLst>
                <a:gd name="adj" fmla="val 38095"/>
              </a:avLst>
            </a:prstGeom>
            <a:gradFill rotWithShape="0">
              <a:gsLst>
                <a:gs pos="0">
                  <a:srgbClr val="FFFF00"/>
                </a:gs>
                <a:gs pos="50000">
                  <a:srgbClr val="7676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284688" name="AutoShape 9"/>
            <p:cNvSpPr>
              <a:spLocks noChangeArrowheads="1"/>
            </p:cNvSpPr>
            <p:nvPr/>
          </p:nvSpPr>
          <p:spPr bwMode="auto">
            <a:xfrm>
              <a:off x="2868" y="1164"/>
              <a:ext cx="432" cy="1832"/>
            </a:xfrm>
            <a:prstGeom prst="can">
              <a:avLst>
                <a:gd name="adj" fmla="val 52087"/>
              </a:avLst>
            </a:prstGeom>
            <a:gradFill rotWithShape="0">
              <a:gsLst>
                <a:gs pos="0">
                  <a:srgbClr val="FFFF00"/>
                </a:gs>
                <a:gs pos="50000">
                  <a:srgbClr val="7676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</p:grpSp>
      <p:sp>
        <p:nvSpPr>
          <p:cNvPr id="284679" name="Text Box 10"/>
          <p:cNvSpPr txBox="1">
            <a:spLocks noChangeArrowheads="1"/>
          </p:cNvSpPr>
          <p:nvPr/>
        </p:nvSpPr>
        <p:spPr bwMode="auto">
          <a:xfrm>
            <a:off x="5394325" y="2447925"/>
            <a:ext cx="2036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solidFill>
                  <a:schemeClr val="bg1"/>
                </a:solidFill>
              </a:rPr>
              <a:t>Εξωκυττάριο τμήμα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84680" name="Text Box 11"/>
          <p:cNvSpPr txBox="1">
            <a:spLocks noChangeArrowheads="1"/>
          </p:cNvSpPr>
          <p:nvPr/>
        </p:nvSpPr>
        <p:spPr bwMode="auto">
          <a:xfrm>
            <a:off x="5394325" y="5851525"/>
            <a:ext cx="2109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solidFill>
                  <a:schemeClr val="bg1"/>
                </a:solidFill>
              </a:rPr>
              <a:t>Ενδοκυττάριο τμήμα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84681" name="Text Box 12"/>
          <p:cNvSpPr txBox="1">
            <a:spLocks noChangeArrowheads="1"/>
          </p:cNvSpPr>
          <p:nvPr/>
        </p:nvSpPr>
        <p:spPr bwMode="auto">
          <a:xfrm>
            <a:off x="669925" y="4875213"/>
            <a:ext cx="18145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400"/>
              <a:t>Κυτταρική μεμβράνη</a:t>
            </a:r>
            <a:endParaRPr lang="en-US" sz="1400"/>
          </a:p>
        </p:txBody>
      </p:sp>
      <p:sp>
        <p:nvSpPr>
          <p:cNvPr id="284682" name="Text Box 13"/>
          <p:cNvSpPr txBox="1">
            <a:spLocks noChangeArrowheads="1"/>
          </p:cNvSpPr>
          <p:nvPr/>
        </p:nvSpPr>
        <p:spPr bwMode="auto">
          <a:xfrm>
            <a:off x="2054225" y="5641975"/>
            <a:ext cx="2081213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600">
                <a:solidFill>
                  <a:srgbClr val="FF0000"/>
                </a:solidFill>
              </a:rPr>
              <a:t>Καταλυτική περιοχή</a:t>
            </a:r>
          </a:p>
          <a:p>
            <a:pPr algn="ctr"/>
            <a:r>
              <a:rPr lang="el-GR" sz="1600">
                <a:solidFill>
                  <a:srgbClr val="FF0000"/>
                </a:solidFill>
              </a:rPr>
              <a:t>κινάσης τυροσίνης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284683" name="Line 14"/>
          <p:cNvSpPr>
            <a:spLocks noChangeShapeType="1"/>
          </p:cNvSpPr>
          <p:nvPr/>
        </p:nvSpPr>
        <p:spPr bwMode="auto">
          <a:xfrm>
            <a:off x="4152900" y="5994400"/>
            <a:ext cx="3556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84684" name="Oval 15"/>
          <p:cNvSpPr>
            <a:spLocks noChangeArrowheads="1"/>
          </p:cNvSpPr>
          <p:nvPr/>
        </p:nvSpPr>
        <p:spPr bwMode="auto">
          <a:xfrm>
            <a:off x="4851400" y="1104900"/>
            <a:ext cx="904875" cy="71278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Midkine</a:t>
            </a:r>
          </a:p>
        </p:txBody>
      </p:sp>
      <p:sp>
        <p:nvSpPr>
          <p:cNvPr id="284685" name="Oval 16"/>
          <p:cNvSpPr>
            <a:spLocks noChangeArrowheads="1"/>
          </p:cNvSpPr>
          <p:nvPr/>
        </p:nvSpPr>
        <p:spPr bwMode="auto">
          <a:xfrm>
            <a:off x="5854700" y="990600"/>
            <a:ext cx="901700" cy="711200"/>
          </a:xfrm>
          <a:prstGeom prst="ellipse">
            <a:avLst/>
          </a:prstGeom>
          <a:solidFill>
            <a:srgbClr val="CC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Pleotrophin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468313" y="1196975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l-GR" sz="2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Ορισμός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: </a:t>
            </a:r>
            <a:r>
              <a:rPr lang="el-G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Εξωλεμφαδενικά μη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Hodgkin</a:t>
            </a:r>
            <a:r>
              <a:rPr lang="el-G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λεμφώματα προερχόμενα από κακοήθη κλωνικά ώριμα λεμφοκύτταρα, τα οποία διηθούν το δέρμα</a:t>
            </a:r>
          </a:p>
        </p:txBody>
      </p:sp>
      <p:sp>
        <p:nvSpPr>
          <p:cNvPr id="150532" name="Rectangle 4"/>
          <p:cNvSpPr>
            <a:spLocks noChangeArrowheads="1"/>
          </p:cNvSpPr>
          <p:nvPr/>
        </p:nvSpPr>
        <p:spPr bwMode="auto">
          <a:xfrm>
            <a:off x="611188" y="1914525"/>
            <a:ext cx="830262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charset="0"/>
              </a:rPr>
              <a:t>WHO – EORTC</a:t>
            </a:r>
            <a:r>
              <a:rPr lang="el-GR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charset="0"/>
              </a:rPr>
              <a:t> ταξινόμηση πρωτοπαθών δερματικών Τ και ΝΚ/Τ λεμφωμάτων</a:t>
            </a:r>
          </a:p>
        </p:txBody>
      </p:sp>
      <p:graphicFrame>
        <p:nvGraphicFramePr>
          <p:cNvPr id="150533" name="Group 5"/>
          <p:cNvGraphicFramePr>
            <a:graphicFrameLocks noGrp="1"/>
          </p:cNvGraphicFramePr>
          <p:nvPr>
            <p:ph idx="1"/>
          </p:nvPr>
        </p:nvGraphicFramePr>
        <p:xfrm>
          <a:off x="457200" y="2332038"/>
          <a:ext cx="8229600" cy="4487862"/>
        </p:xfrm>
        <a:graphic>
          <a:graphicData uri="http://schemas.openxmlformats.org/drawingml/2006/table">
            <a:tbl>
              <a:tblPr/>
              <a:tblGrid>
                <a:gridCol w="5410200"/>
                <a:gridCol w="1368425"/>
                <a:gridCol w="1450975"/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Ιστολογικός τύπος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Συχνότητα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5ετής 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επιβίωση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Ποικιλίες σπογγοειδούς μυκητίασης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Κλασική – κλινικές ποικιλίες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kumimoji="0" lang="el-G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Θυλακιοτρόπος</a:t>
                      </a: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kumimoji="0" lang="el-G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Πατζετοειδής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δικτύωση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Χαλαρό </a:t>
                      </a:r>
                      <a:r>
                        <a:rPr kumimoji="0" lang="el-G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κοκκιωματώδες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δέρμα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&lt;1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Σύνδρομο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Sezary</a:t>
                      </a: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  <a:endParaRPr kumimoji="0" lang="el-G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24</a:t>
                      </a:r>
                      <a:endParaRPr kumimoji="0" lang="el-G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T-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λευχαιμία / λέμφωμα ενηλίκων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Πρωτοπαθείς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CD30+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λεμφοϋπερπλαστικές εξεργασίες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95-100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Τ λέμφωμα τύπου υποδοριίτιδας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Εξωλεμφαδενικό ΝΚ/Τ λέμφωμα, ρινικού τύπου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Επιθετικό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7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Σπάνιοι τύποι πρωτοπαθών δερματικών περιφερικών Τ-λεμφωμάτων, μη περαιτέρω ταυτοποιούμενων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&lt;6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16-75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85738" name="Rectangle 44"/>
          <p:cNvSpPr>
            <a:spLocks noGrp="1" noChangeArrowheads="1"/>
          </p:cNvSpPr>
          <p:nvPr>
            <p:ph type="title"/>
          </p:nvPr>
        </p:nvSpPr>
        <p:spPr>
          <a:xfrm>
            <a:off x="685800" y="85725"/>
            <a:ext cx="7772400" cy="822325"/>
          </a:xfrm>
        </p:spPr>
        <p:txBody>
          <a:bodyPr/>
          <a:lstStyle/>
          <a:p>
            <a:r>
              <a:rPr lang="el-GR" sz="3600" smtClean="0">
                <a:solidFill>
                  <a:schemeClr val="bg1"/>
                </a:solidFill>
              </a:rPr>
              <a:t>Πρωτοπαθή δερματικά Τ-λεμφώματα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54050" y="165100"/>
            <a:ext cx="7772400" cy="671513"/>
          </a:xfrm>
        </p:spPr>
        <p:txBody>
          <a:bodyPr/>
          <a:lstStyle/>
          <a:p>
            <a:r>
              <a:rPr lang="el-GR" sz="3200" b="1" smtClean="0">
                <a:solidFill>
                  <a:srgbClr val="FFFF00"/>
                </a:solidFill>
              </a:rPr>
              <a:t>Σπογγοειδής μυκητίαση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125538"/>
            <a:ext cx="8686800" cy="500062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000" smtClean="0">
                <a:solidFill>
                  <a:schemeClr val="bg1"/>
                </a:solidFill>
              </a:rPr>
              <a:t>O </a:t>
            </a:r>
            <a:r>
              <a:rPr lang="el-GR" sz="2000" smtClean="0">
                <a:solidFill>
                  <a:schemeClr val="bg1"/>
                </a:solidFill>
              </a:rPr>
              <a:t>συχνότερος τύπος πρωτοπαθούς δερματικού Τ λεμφώματος</a:t>
            </a:r>
          </a:p>
          <a:p>
            <a:pPr>
              <a:lnSpc>
                <a:spcPct val="110000"/>
              </a:lnSpc>
            </a:pPr>
            <a:r>
              <a:rPr lang="el-GR" sz="2000" smtClean="0">
                <a:solidFill>
                  <a:schemeClr val="bg1"/>
                </a:solidFill>
              </a:rPr>
              <a:t>Ενήλικες συνήθως ηλικιωμένοι, Α&gt;Γ</a:t>
            </a:r>
          </a:p>
          <a:p>
            <a:pPr>
              <a:lnSpc>
                <a:spcPct val="110000"/>
              </a:lnSpc>
            </a:pPr>
            <a:r>
              <a:rPr lang="el-GR" sz="2000" smtClean="0">
                <a:solidFill>
                  <a:schemeClr val="bg1"/>
                </a:solidFill>
              </a:rPr>
              <a:t>Κνησμώδεις δερματικές αλλοιώσεις</a:t>
            </a:r>
            <a:r>
              <a:rPr lang="en-US" sz="2000" smtClean="0">
                <a:solidFill>
                  <a:schemeClr val="bg1"/>
                </a:solidFill>
              </a:rPr>
              <a:t>:</a:t>
            </a:r>
            <a:r>
              <a:rPr lang="el-GR" sz="2000" smtClean="0">
                <a:solidFill>
                  <a:schemeClr val="bg1"/>
                </a:solidFill>
              </a:rPr>
              <a:t> κηλίδες </a:t>
            </a:r>
            <a:r>
              <a:rPr lang="en-US" sz="2000" smtClean="0">
                <a:solidFill>
                  <a:schemeClr val="bg1"/>
                </a:solidFill>
                <a:sym typeface="Wingdings" pitchFamily="2" charset="2"/>
              </a:rPr>
              <a:t></a:t>
            </a:r>
            <a:r>
              <a:rPr lang="el-GR" sz="2000" smtClean="0">
                <a:solidFill>
                  <a:schemeClr val="bg1"/>
                </a:solidFill>
              </a:rPr>
              <a:t> πλάκες </a:t>
            </a:r>
            <a:r>
              <a:rPr lang="en-US" sz="2000" smtClean="0">
                <a:solidFill>
                  <a:schemeClr val="bg1"/>
                </a:solidFill>
                <a:sym typeface="Wingdings" pitchFamily="2" charset="2"/>
              </a:rPr>
              <a:t></a:t>
            </a:r>
            <a:r>
              <a:rPr lang="el-GR" sz="2000" smtClean="0">
                <a:solidFill>
                  <a:schemeClr val="bg1"/>
                </a:solidFill>
              </a:rPr>
              <a:t> όγκοι</a:t>
            </a:r>
          </a:p>
          <a:p>
            <a:pPr>
              <a:lnSpc>
                <a:spcPct val="110000"/>
              </a:lnSpc>
            </a:pPr>
            <a:r>
              <a:rPr lang="el-GR" sz="2000" u="sng" smtClean="0">
                <a:solidFill>
                  <a:srgbClr val="FFFF00"/>
                </a:solidFill>
              </a:rPr>
              <a:t>Ιστολογική εικόνα</a:t>
            </a:r>
          </a:p>
          <a:p>
            <a:pPr>
              <a:lnSpc>
                <a:spcPct val="110000"/>
              </a:lnSpc>
            </a:pPr>
            <a:r>
              <a:rPr lang="el-GR" sz="2000" u="sng" smtClean="0">
                <a:solidFill>
                  <a:srgbClr val="FFFF00"/>
                </a:solidFill>
              </a:rPr>
              <a:t>Κηλίδες</a:t>
            </a:r>
            <a:r>
              <a:rPr lang="en-US" sz="2000" smtClean="0">
                <a:solidFill>
                  <a:srgbClr val="00FFFF"/>
                </a:solidFill>
              </a:rPr>
              <a:t>:</a:t>
            </a:r>
            <a:r>
              <a:rPr lang="el-GR" sz="2000" smtClean="0"/>
              <a:t> </a:t>
            </a:r>
            <a:r>
              <a:rPr lang="el-GR" sz="2000" smtClean="0">
                <a:solidFill>
                  <a:schemeClr val="bg1"/>
                </a:solidFill>
              </a:rPr>
              <a:t>Διήθηση ανώτερου χορίου και της βασικής στιβάδας της επιδερμίδας από μικρά λεμφοειδή κύτταρα με ακανόνιστους πυρήνες</a:t>
            </a:r>
          </a:p>
          <a:p>
            <a:pPr>
              <a:lnSpc>
                <a:spcPct val="110000"/>
              </a:lnSpc>
            </a:pPr>
            <a:endParaRPr lang="el-GR" sz="2000" b="1" smtClean="0">
              <a:latin typeface="Tahoma" pitchFamily="34" charset="0"/>
            </a:endParaRPr>
          </a:p>
        </p:txBody>
      </p:sp>
      <p:pic>
        <p:nvPicPr>
          <p:cNvPr id="287748" name="Picture 4" descr="N189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" y="4289425"/>
            <a:ext cx="3570288" cy="2343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7749" name="Picture 5" descr="11"/>
          <p:cNvPicPr>
            <a:picLocks noChangeAspect="1" noChangeArrowheads="1"/>
          </p:cNvPicPr>
          <p:nvPr/>
        </p:nvPicPr>
        <p:blipFill>
          <a:blip r:embed="rId4" cstate="print"/>
          <a:srcRect l="20535" t="20493" r="26857" b="26338"/>
          <a:stretch>
            <a:fillRect/>
          </a:stretch>
        </p:blipFill>
        <p:spPr bwMode="auto">
          <a:xfrm>
            <a:off x="5249863" y="4289425"/>
            <a:ext cx="3482975" cy="23415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9850"/>
            <a:ext cx="7772400" cy="993775"/>
          </a:xfrm>
        </p:spPr>
        <p:txBody>
          <a:bodyPr/>
          <a:lstStyle/>
          <a:p>
            <a:r>
              <a:rPr lang="el-GR" sz="2800" b="1" smtClean="0">
                <a:solidFill>
                  <a:srgbClr val="FFFF00"/>
                </a:solidFill>
              </a:rPr>
              <a:t>Σπογγοειδής μυκητίαση                               </a:t>
            </a:r>
            <a:r>
              <a:rPr lang="en-US" sz="2800" b="1" smtClean="0">
                <a:solidFill>
                  <a:srgbClr val="FFFF00"/>
                </a:solidFill>
              </a:rPr>
              <a:t/>
            </a:r>
            <a:br>
              <a:rPr lang="en-US" sz="2800" b="1" smtClean="0">
                <a:solidFill>
                  <a:srgbClr val="FFFF00"/>
                </a:solidFill>
              </a:rPr>
            </a:br>
            <a:r>
              <a:rPr lang="el-GR" sz="2800" b="1" smtClean="0">
                <a:solidFill>
                  <a:srgbClr val="FFFF00"/>
                </a:solidFill>
              </a:rPr>
              <a:t>Ιστολογική εικόνα (συνέχεια)</a:t>
            </a:r>
          </a:p>
        </p:txBody>
      </p:sp>
      <p:graphicFrame>
        <p:nvGraphicFramePr>
          <p:cNvPr id="154668" name="Group 44"/>
          <p:cNvGraphicFramePr>
            <a:graphicFrameLocks noGrp="1"/>
          </p:cNvGraphicFramePr>
          <p:nvPr/>
        </p:nvGraphicFramePr>
        <p:xfrm>
          <a:off x="228600" y="1268413"/>
          <a:ext cx="8736013" cy="3925887"/>
        </p:xfrm>
        <a:graphic>
          <a:graphicData uri="http://schemas.openxmlformats.org/drawingml/2006/table">
            <a:tbl>
              <a:tblPr/>
              <a:tblGrid>
                <a:gridCol w="4033838"/>
                <a:gridCol w="4702175"/>
              </a:tblGrid>
              <a:tr h="1584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Πλάκες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Προέχων </a:t>
                      </a:r>
                      <a:r>
                        <a:rPr kumimoji="0" lang="el-G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επιδερμοτροπισμός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kumimoji="0" lang="el-G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αποστημάτια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Pautrier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Πύκνωση του διηθήματος του χορίου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Όγκοι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Ελάττωση επιδερμοτροπισμού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Πύκνωση &amp; επέκταση του διηθήματος του χορίου &amp; στον υποδόριο ιστό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Αύξηση του αριθμού των μεγάλων κυττάρων (&lt;25%)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00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4638" name="Text Box 14"/>
          <p:cNvSpPr txBox="1">
            <a:spLocks noChangeArrowheads="1"/>
          </p:cNvSpPr>
          <p:nvPr/>
        </p:nvSpPr>
        <p:spPr bwMode="auto">
          <a:xfrm>
            <a:off x="1057275" y="5476875"/>
            <a:ext cx="7013575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Ανοσοφαινότυπος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: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CD2, 3, 4, 5+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 /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CD7-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                                CD8- (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σπάνια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+)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                                CD56 &amp; 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κυτταροτοξικά μόρια σπάνια +</a:t>
            </a:r>
          </a:p>
        </p:txBody>
      </p:sp>
      <p:pic>
        <p:nvPicPr>
          <p:cNvPr id="289807" name="Picture 42" descr="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7513" y="3219450"/>
            <a:ext cx="2686050" cy="17875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89808" name="Picture 52" descr="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852738"/>
            <a:ext cx="1795463" cy="21605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89809" name="Picture 55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4075" y="3357563"/>
            <a:ext cx="1990725" cy="13668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69925" y="165100"/>
            <a:ext cx="7772400" cy="850900"/>
          </a:xfrm>
        </p:spPr>
        <p:txBody>
          <a:bodyPr/>
          <a:lstStyle/>
          <a:p>
            <a:r>
              <a:rPr lang="el-GR" sz="2800" b="1" smtClean="0">
                <a:solidFill>
                  <a:srgbClr val="FFFF00"/>
                </a:solidFill>
              </a:rPr>
              <a:t>Σπογγοειδής μυκητίαση                             </a:t>
            </a:r>
            <a:br>
              <a:rPr lang="el-GR" sz="2800" b="1" smtClean="0">
                <a:solidFill>
                  <a:srgbClr val="FFFF00"/>
                </a:solidFill>
              </a:rPr>
            </a:br>
            <a:r>
              <a:rPr lang="el-GR" sz="2800" b="1" smtClean="0">
                <a:solidFill>
                  <a:srgbClr val="FFFF00"/>
                </a:solidFill>
              </a:rPr>
              <a:t> Ιστολογικές ποικιλίες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>
              <a:buFontTx/>
              <a:buNone/>
            </a:pPr>
            <a:r>
              <a:rPr lang="el-GR" sz="1600" b="1" smtClean="0">
                <a:solidFill>
                  <a:srgbClr val="00B0F0"/>
                </a:solidFill>
                <a:latin typeface="Tahoma" pitchFamily="34" charset="0"/>
              </a:rPr>
              <a:t>Θυλακιοτρόπος</a:t>
            </a:r>
          </a:p>
          <a:p>
            <a:pPr>
              <a:buFontTx/>
              <a:buNone/>
            </a:pPr>
            <a:r>
              <a:rPr lang="el-GR" sz="1400" b="1" smtClean="0">
                <a:solidFill>
                  <a:schemeClr val="bg1"/>
                </a:solidFill>
                <a:latin typeface="Tahoma" pitchFamily="34" charset="0"/>
              </a:rPr>
              <a:t>Παρουσία άτυπων (εγκεφαλοειδών)                                         </a:t>
            </a:r>
            <a:r>
              <a:rPr lang="el-GR" sz="1600" b="1" smtClean="0">
                <a:solidFill>
                  <a:schemeClr val="bg1"/>
                </a:solidFill>
                <a:latin typeface="Tahoma" pitchFamily="34" charset="0"/>
              </a:rPr>
              <a:t>  </a:t>
            </a:r>
          </a:p>
          <a:p>
            <a:pPr>
              <a:buFontTx/>
              <a:buNone/>
            </a:pPr>
            <a:r>
              <a:rPr lang="en-US" sz="1400" b="1" smtClean="0">
                <a:solidFill>
                  <a:schemeClr val="bg1"/>
                </a:solidFill>
                <a:latin typeface="Tahoma" pitchFamily="34" charset="0"/>
              </a:rPr>
              <a:t>CD4+ T </a:t>
            </a:r>
            <a:r>
              <a:rPr lang="el-GR" sz="1400" b="1" smtClean="0">
                <a:solidFill>
                  <a:schemeClr val="bg1"/>
                </a:solidFill>
                <a:latin typeface="Tahoma" pitchFamily="34" charset="0"/>
              </a:rPr>
              <a:t>λεμφοκυττάρων στους τριχο-</a:t>
            </a:r>
          </a:p>
          <a:p>
            <a:pPr>
              <a:buFontTx/>
              <a:buNone/>
            </a:pPr>
            <a:r>
              <a:rPr lang="el-GR" sz="1400" b="1" smtClean="0">
                <a:solidFill>
                  <a:schemeClr val="bg1"/>
                </a:solidFill>
                <a:latin typeface="Tahoma" pitchFamily="34" charset="0"/>
              </a:rPr>
              <a:t>      θυλάκους με/χωρίς θυλακική βλεν-</a:t>
            </a:r>
          </a:p>
          <a:p>
            <a:pPr>
              <a:buFontTx/>
              <a:buNone/>
            </a:pPr>
            <a:r>
              <a:rPr lang="el-GR" sz="1400" b="1" smtClean="0">
                <a:solidFill>
                  <a:schemeClr val="bg1"/>
                </a:solidFill>
                <a:latin typeface="Tahoma" pitchFamily="34" charset="0"/>
              </a:rPr>
              <a:t>      νίνωση </a:t>
            </a:r>
            <a:r>
              <a:rPr lang="el-GR" sz="1400" b="1" smtClean="0">
                <a:solidFill>
                  <a:schemeClr val="bg1"/>
                </a:solidFill>
              </a:rPr>
              <a:t>–</a:t>
            </a:r>
            <a:r>
              <a:rPr lang="el-GR" sz="1400" b="1" smtClean="0">
                <a:solidFill>
                  <a:schemeClr val="bg1"/>
                </a:solidFill>
                <a:latin typeface="Tahoma" pitchFamily="34" charset="0"/>
              </a:rPr>
              <a:t> Επιδερμοτροπισμός </a:t>
            </a:r>
            <a:r>
              <a:rPr lang="en-US" sz="1400" b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±</a:t>
            </a:r>
          </a:p>
          <a:p>
            <a:pPr>
              <a:buFontTx/>
              <a:buNone/>
            </a:pPr>
            <a:endParaRPr lang="en-US" sz="1400" b="1" smtClean="0">
              <a:latin typeface="Tahoma" pitchFamily="34" charset="0"/>
              <a:cs typeface="Tahoma" pitchFamily="34" charset="0"/>
            </a:endParaRPr>
          </a:p>
          <a:p>
            <a:pPr>
              <a:buFontTx/>
              <a:buNone/>
            </a:pPr>
            <a:endParaRPr lang="en-US" sz="1400" b="1" smtClean="0">
              <a:latin typeface="Tahoma" pitchFamily="34" charset="0"/>
              <a:cs typeface="Tahoma" pitchFamily="34" charset="0"/>
            </a:endParaRPr>
          </a:p>
          <a:p>
            <a:pPr>
              <a:buFontTx/>
              <a:buNone/>
            </a:pPr>
            <a:r>
              <a:rPr lang="el-GR" sz="1600" b="1" smtClean="0">
                <a:solidFill>
                  <a:srgbClr val="00B0F0"/>
                </a:solidFill>
                <a:latin typeface="Tahoma" pitchFamily="34" charset="0"/>
                <a:cs typeface="Tahoma" pitchFamily="34" charset="0"/>
              </a:rPr>
              <a:t>Πατζετοειδής δικτύωση</a:t>
            </a:r>
          </a:p>
          <a:p>
            <a:pPr>
              <a:buFontTx/>
              <a:buNone/>
            </a:pPr>
            <a:r>
              <a:rPr lang="el-GR" sz="1400" b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Παρουσία </a:t>
            </a:r>
            <a:r>
              <a:rPr lang="en-US" sz="1400" b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CD4+</a:t>
            </a:r>
            <a:r>
              <a:rPr lang="el-GR" sz="1400" b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ή</a:t>
            </a:r>
            <a:r>
              <a:rPr lang="en-US" sz="1400" b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CD8</a:t>
            </a:r>
            <a:r>
              <a:rPr lang="el-GR" sz="1400" b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+ μέσου/μεγάλου             </a:t>
            </a:r>
          </a:p>
          <a:p>
            <a:pPr>
              <a:buFontTx/>
              <a:buNone/>
            </a:pPr>
            <a:r>
              <a:rPr lang="el-GR" sz="1400" b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μεγέθους Τ λεμφοκυττάρων εντός της</a:t>
            </a:r>
          </a:p>
          <a:p>
            <a:pPr>
              <a:buFontTx/>
              <a:buNone/>
            </a:pPr>
            <a:r>
              <a:rPr lang="el-GR" sz="1400" b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επιδερμίδος </a:t>
            </a:r>
            <a:r>
              <a:rPr lang="el-GR" sz="1400" b="1" smtClean="0">
                <a:solidFill>
                  <a:schemeClr val="bg1"/>
                </a:solidFill>
                <a:cs typeface="Tahoma" pitchFamily="34" charset="0"/>
              </a:rPr>
              <a:t>«</a:t>
            </a:r>
            <a:r>
              <a:rPr lang="el-GR" sz="1400" b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Εντετοπισμένες πλάκες ή</a:t>
            </a:r>
          </a:p>
          <a:p>
            <a:pPr>
              <a:buFontTx/>
              <a:buNone/>
            </a:pPr>
            <a:r>
              <a:rPr lang="el-GR" sz="1400" b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κηλίδες</a:t>
            </a:r>
            <a:r>
              <a:rPr lang="el-GR" sz="1400" b="1" smtClean="0">
                <a:solidFill>
                  <a:schemeClr val="bg1"/>
                </a:solidFill>
                <a:cs typeface="Tahoma" pitchFamily="34" charset="0"/>
              </a:rPr>
              <a:t>»</a:t>
            </a:r>
            <a:r>
              <a:rPr lang="el-GR" sz="1400" b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el-GR" sz="1400" b="1" smtClean="0">
                <a:solidFill>
                  <a:srgbClr val="FFFF00"/>
                </a:solidFill>
                <a:cs typeface="Tahoma" pitchFamily="34" charset="0"/>
              </a:rPr>
              <a:t>«</a:t>
            </a:r>
            <a:r>
              <a:rPr lang="el-GR" sz="14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CD30+ </a:t>
            </a:r>
            <a:r>
              <a:rPr lang="el-GR" sz="1400" b="1" smtClean="0">
                <a:solidFill>
                  <a:srgbClr val="FFFF00"/>
                </a:solidFill>
                <a:cs typeface="Tahoma" pitchFamily="34" charset="0"/>
              </a:rPr>
              <a:t>»</a:t>
            </a:r>
            <a:endParaRPr lang="el-GR" sz="1400" b="1" smtClean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None/>
            </a:pPr>
            <a:endParaRPr lang="el-GR" sz="1400" b="1" smtClean="0">
              <a:latin typeface="Tahoma" pitchFamily="34" charset="0"/>
              <a:cs typeface="Tahoma" pitchFamily="34" charset="0"/>
            </a:endParaRPr>
          </a:p>
          <a:p>
            <a:pPr>
              <a:buFontTx/>
              <a:buNone/>
            </a:pPr>
            <a:endParaRPr lang="el-GR" sz="1400" b="1" smtClean="0">
              <a:solidFill>
                <a:srgbClr val="00B0F0"/>
              </a:solidFill>
              <a:latin typeface="Tahoma" pitchFamily="34" charset="0"/>
              <a:cs typeface="Tahoma" pitchFamily="34" charset="0"/>
            </a:endParaRPr>
          </a:p>
          <a:p>
            <a:pPr>
              <a:buFontTx/>
              <a:buNone/>
            </a:pPr>
            <a:r>
              <a:rPr lang="el-GR" sz="1600" b="1" smtClean="0">
                <a:solidFill>
                  <a:srgbClr val="00B0F0"/>
                </a:solidFill>
                <a:latin typeface="Tahoma" pitchFamily="34" charset="0"/>
                <a:cs typeface="Tahoma" pitchFamily="34" charset="0"/>
              </a:rPr>
              <a:t>Κοκκιωματώδες χαλαρό δέρμα</a:t>
            </a:r>
            <a:r>
              <a:rPr lang="el-GR" sz="1400" b="1" smtClean="0">
                <a:solidFill>
                  <a:srgbClr val="00B0F0"/>
                </a:solidFill>
                <a:latin typeface="Tahoma" pitchFamily="34" charset="0"/>
                <a:cs typeface="Tahoma" pitchFamily="34" charset="0"/>
              </a:rPr>
              <a:t>                           </a:t>
            </a:r>
          </a:p>
          <a:p>
            <a:pPr>
              <a:buFontTx/>
              <a:buNone/>
            </a:pPr>
            <a:r>
              <a:rPr lang="el-GR" sz="1400" b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Χαλαρό δέρμα σε μασχάλες &amp; βουβωνική χώρα</a:t>
            </a:r>
          </a:p>
          <a:p>
            <a:pPr>
              <a:buFontTx/>
              <a:buNone/>
            </a:pPr>
            <a:r>
              <a:rPr lang="el-GR" sz="1400" b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Εκσεσημασμένη κοκκιωματώδης αντίδραση &amp;</a:t>
            </a:r>
          </a:p>
          <a:p>
            <a:pPr>
              <a:buFontTx/>
              <a:buNone/>
            </a:pPr>
            <a:r>
              <a:rPr lang="el-GR" sz="1400" b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en-US" sz="1400" b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CD4</a:t>
            </a:r>
            <a:r>
              <a:rPr lang="el-GR" sz="1400" b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+ κλωνικά Τ λεμφοκύτταρα                     </a:t>
            </a:r>
            <a:endParaRPr lang="en-US" sz="1400" b="1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91844" name="Picture 7" descr="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5663" y="4803775"/>
            <a:ext cx="1295400" cy="19446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91845" name="Picture 11" descr="11"/>
          <p:cNvPicPr>
            <a:picLocks noChangeAspect="1" noChangeArrowheads="1"/>
          </p:cNvPicPr>
          <p:nvPr/>
        </p:nvPicPr>
        <p:blipFill>
          <a:blip r:embed="rId4" cstate="print"/>
          <a:srcRect b="51093"/>
          <a:stretch>
            <a:fillRect/>
          </a:stretch>
        </p:blipFill>
        <p:spPr bwMode="auto">
          <a:xfrm>
            <a:off x="4572000" y="1327150"/>
            <a:ext cx="2033588" cy="13430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91846" name="Picture 13" descr="11"/>
          <p:cNvPicPr>
            <a:picLocks noChangeAspect="1" noChangeArrowheads="1"/>
          </p:cNvPicPr>
          <p:nvPr/>
        </p:nvPicPr>
        <p:blipFill>
          <a:blip r:embed="rId5" cstate="print"/>
          <a:srcRect t="49986"/>
          <a:stretch>
            <a:fillRect/>
          </a:stretch>
        </p:blipFill>
        <p:spPr bwMode="auto">
          <a:xfrm>
            <a:off x="6921500" y="1319213"/>
            <a:ext cx="1990725" cy="13446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91847" name="Picture 15" descr="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1400" y="4835525"/>
            <a:ext cx="2139950" cy="14255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91848" name="Picture 16" descr="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6413" y="2994025"/>
            <a:ext cx="2079625" cy="14255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56689" name="Text Box 17"/>
          <p:cNvSpPr txBox="1">
            <a:spLocks noChangeArrowheads="1"/>
          </p:cNvSpPr>
          <p:nvPr/>
        </p:nvSpPr>
        <p:spPr bwMode="auto">
          <a:xfrm>
            <a:off x="8005763" y="852488"/>
            <a:ext cx="679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CD3</a:t>
            </a:r>
            <a:endParaRPr lang="el-GR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47650"/>
            <a:ext cx="7772400" cy="850900"/>
          </a:xfrm>
        </p:spPr>
        <p:txBody>
          <a:bodyPr/>
          <a:lstStyle/>
          <a:p>
            <a:r>
              <a:rPr lang="el-GR" sz="3200" b="1" smtClean="0">
                <a:solidFill>
                  <a:srgbClr val="FFFF00"/>
                </a:solidFill>
              </a:rPr>
              <a:t>Σύνδρομο</a:t>
            </a:r>
            <a:r>
              <a:rPr lang="en-US" sz="3200" b="1" smtClean="0">
                <a:solidFill>
                  <a:srgbClr val="FFFF00"/>
                </a:solidFill>
              </a:rPr>
              <a:t> S</a:t>
            </a:r>
            <a:r>
              <a:rPr lang="en-US" sz="3200" b="1" smtClean="0">
                <a:solidFill>
                  <a:srgbClr val="FFFF00"/>
                </a:solidFill>
                <a:cs typeface="Tahoma" pitchFamily="34" charset="0"/>
              </a:rPr>
              <a:t>é</a:t>
            </a:r>
            <a:r>
              <a:rPr lang="en-US" sz="3200" b="1" smtClean="0">
                <a:solidFill>
                  <a:srgbClr val="FFFF00"/>
                </a:solidFill>
              </a:rPr>
              <a:t>zary</a:t>
            </a:r>
            <a:endParaRPr lang="el-GR" sz="3200" b="1" smtClean="0">
              <a:solidFill>
                <a:srgbClr val="FFFF00"/>
              </a:solidFill>
            </a:endParaRP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7763"/>
            <a:ext cx="8229600" cy="5073650"/>
          </a:xfrm>
        </p:spPr>
        <p:txBody>
          <a:bodyPr/>
          <a:lstStyle/>
          <a:p>
            <a:r>
              <a:rPr lang="en-US" sz="1800" b="1" smtClean="0">
                <a:solidFill>
                  <a:srgbClr val="FFFF00"/>
                </a:solidFill>
                <a:cs typeface="Tahoma" pitchFamily="34" charset="0"/>
              </a:rPr>
              <a:t>K</a:t>
            </a:r>
            <a:r>
              <a:rPr lang="el-GR" sz="1800" b="1" smtClean="0">
                <a:solidFill>
                  <a:srgbClr val="FFFF00"/>
                </a:solidFill>
                <a:cs typeface="Tahoma" pitchFamily="34" charset="0"/>
              </a:rPr>
              <a:t>λινική εικόνα</a:t>
            </a:r>
          </a:p>
          <a:p>
            <a:pPr>
              <a:buFontTx/>
              <a:buNone/>
            </a:pPr>
            <a:r>
              <a:rPr lang="el-GR" sz="1800" b="1" smtClean="0">
                <a:solidFill>
                  <a:schemeClr val="bg1"/>
                </a:solidFill>
                <a:cs typeface="Tahoma" pitchFamily="34" charset="0"/>
              </a:rPr>
              <a:t>Ενήλικες συνήθως ηλικιωμένοι               </a:t>
            </a:r>
          </a:p>
          <a:p>
            <a:pPr>
              <a:buFontTx/>
              <a:buNone/>
            </a:pPr>
            <a:r>
              <a:rPr lang="el-GR" sz="1800" b="1" smtClean="0">
                <a:solidFill>
                  <a:schemeClr val="bg1"/>
                </a:solidFill>
                <a:cs typeface="Tahoma" pitchFamily="34" charset="0"/>
              </a:rPr>
              <a:t>Κνησμώδες </a:t>
            </a:r>
            <a:r>
              <a:rPr lang="el-GR" sz="1800" b="1" u="sng" smtClean="0">
                <a:solidFill>
                  <a:schemeClr val="bg1"/>
                </a:solidFill>
                <a:cs typeface="Tahoma" pitchFamily="34" charset="0"/>
              </a:rPr>
              <a:t>ερυθρόδερμα</a:t>
            </a:r>
          </a:p>
          <a:p>
            <a:pPr>
              <a:buFontTx/>
              <a:buNone/>
            </a:pPr>
            <a:r>
              <a:rPr lang="el-GR" sz="1800" b="1" smtClean="0">
                <a:solidFill>
                  <a:schemeClr val="bg1"/>
                </a:solidFill>
                <a:cs typeface="Tahoma" pitchFamily="34" charset="0"/>
              </a:rPr>
              <a:t>Γενικευμένη </a:t>
            </a:r>
            <a:r>
              <a:rPr lang="el-GR" sz="1800" b="1" u="sng" smtClean="0">
                <a:solidFill>
                  <a:schemeClr val="bg1"/>
                </a:solidFill>
                <a:cs typeface="Tahoma" pitchFamily="34" charset="0"/>
              </a:rPr>
              <a:t>λεμφαδενοπάθεια</a:t>
            </a:r>
            <a:endParaRPr lang="el-GR" sz="1800" b="1" smtClean="0">
              <a:solidFill>
                <a:schemeClr val="bg1"/>
              </a:solidFill>
              <a:cs typeface="Tahoma" pitchFamily="34" charset="0"/>
            </a:endParaRPr>
          </a:p>
          <a:p>
            <a:r>
              <a:rPr lang="el-GR" sz="1800" b="1" u="sng" smtClean="0">
                <a:solidFill>
                  <a:schemeClr val="bg1"/>
                </a:solidFill>
                <a:cs typeface="Tahoma" pitchFamily="34" charset="0"/>
              </a:rPr>
              <a:t>Ταυτόσημος Τ κλώνος σε περιφερικό αίμα, δέρμα &amp; λεμφαδένες</a:t>
            </a:r>
          </a:p>
          <a:p>
            <a:r>
              <a:rPr lang="el-GR" sz="1800" b="1" u="sng" smtClean="0">
                <a:solidFill>
                  <a:schemeClr val="bg1"/>
                </a:solidFill>
                <a:cs typeface="Tahoma" pitchFamily="34" charset="0"/>
              </a:rPr>
              <a:t>Τουλάχιστον 1 από τα παρακάτω</a:t>
            </a:r>
            <a:r>
              <a:rPr lang="en-US" sz="1800" b="1" smtClean="0">
                <a:solidFill>
                  <a:schemeClr val="bg1"/>
                </a:solidFill>
                <a:cs typeface="Tahoma" pitchFamily="34" charset="0"/>
              </a:rPr>
              <a:t>:</a:t>
            </a:r>
          </a:p>
          <a:p>
            <a:pPr>
              <a:buFontTx/>
              <a:buNone/>
            </a:pPr>
            <a:r>
              <a:rPr lang="en-US" sz="1800" b="1" smtClean="0">
                <a:solidFill>
                  <a:schemeClr val="bg1"/>
                </a:solidFill>
                <a:cs typeface="Tahoma" pitchFamily="34" charset="0"/>
              </a:rPr>
              <a:t>CD4/CD8 &gt;10 </a:t>
            </a:r>
            <a:r>
              <a:rPr lang="el-GR" sz="1800" b="1" smtClean="0">
                <a:solidFill>
                  <a:schemeClr val="bg1"/>
                </a:solidFill>
                <a:cs typeface="Tahoma" pitchFamily="34" charset="0"/>
              </a:rPr>
              <a:t>στο περιφερικό αίμα</a:t>
            </a:r>
          </a:p>
          <a:p>
            <a:pPr>
              <a:buFontTx/>
              <a:buNone/>
            </a:pPr>
            <a:r>
              <a:rPr lang="en-US" sz="1800" b="1" smtClean="0">
                <a:solidFill>
                  <a:schemeClr val="bg1"/>
                </a:solidFill>
                <a:cs typeface="Tahoma" pitchFamily="34" charset="0"/>
              </a:rPr>
              <a:t>Sézary </a:t>
            </a:r>
            <a:r>
              <a:rPr lang="el-GR" sz="1800" b="1" smtClean="0">
                <a:solidFill>
                  <a:schemeClr val="bg1"/>
                </a:solidFill>
                <a:cs typeface="Tahoma" pitchFamily="34" charset="0"/>
              </a:rPr>
              <a:t>κύτταρα στο περιφερικό αίμα &gt;1000/</a:t>
            </a:r>
            <a:r>
              <a:rPr lang="en-US" sz="1800" b="1" smtClean="0">
                <a:solidFill>
                  <a:schemeClr val="bg1"/>
                </a:solidFill>
                <a:cs typeface="Tahoma" pitchFamily="34" charset="0"/>
              </a:rPr>
              <a:t>mm</a:t>
            </a:r>
            <a:r>
              <a:rPr lang="en-US" sz="1800" b="1" baseline="30000" smtClean="0">
                <a:solidFill>
                  <a:schemeClr val="bg1"/>
                </a:solidFill>
                <a:cs typeface="Tahoma" pitchFamily="34" charset="0"/>
              </a:rPr>
              <a:t>2</a:t>
            </a:r>
            <a:endParaRPr lang="el-GR" sz="1800" b="1" baseline="30000" smtClean="0">
              <a:solidFill>
                <a:schemeClr val="bg1"/>
              </a:solidFill>
              <a:cs typeface="Tahoma" pitchFamily="34" charset="0"/>
            </a:endParaRPr>
          </a:p>
          <a:p>
            <a:pPr>
              <a:buFontTx/>
              <a:buNone/>
            </a:pPr>
            <a:r>
              <a:rPr lang="el-GR" sz="1800" b="1" smtClean="0">
                <a:solidFill>
                  <a:schemeClr val="bg1"/>
                </a:solidFill>
                <a:cs typeface="Tahoma" pitchFamily="34" charset="0"/>
              </a:rPr>
              <a:t>Απώλεια Τ αντιγόνων </a:t>
            </a:r>
            <a:r>
              <a:rPr lang="en-US" sz="1800" b="1" smtClean="0">
                <a:solidFill>
                  <a:schemeClr val="bg1"/>
                </a:solidFill>
                <a:cs typeface="Tahoma" pitchFamily="34" charset="0"/>
              </a:rPr>
              <a:t>(CD7)</a:t>
            </a:r>
          </a:p>
          <a:p>
            <a:r>
              <a:rPr lang="en-US" sz="1800" b="1" u="sng" smtClean="0">
                <a:solidFill>
                  <a:srgbClr val="FFFF00"/>
                </a:solidFill>
                <a:cs typeface="Tahoma" pitchFamily="34" charset="0"/>
              </a:rPr>
              <a:t>I</a:t>
            </a:r>
            <a:r>
              <a:rPr lang="el-GR" sz="1800" b="1" u="sng" smtClean="0">
                <a:solidFill>
                  <a:srgbClr val="FFFF00"/>
                </a:solidFill>
                <a:cs typeface="Tahoma" pitchFamily="34" charset="0"/>
              </a:rPr>
              <a:t>στολογική εικόνα</a:t>
            </a:r>
          </a:p>
          <a:p>
            <a:pPr>
              <a:buFontTx/>
              <a:buNone/>
            </a:pPr>
            <a:r>
              <a:rPr lang="el-GR" sz="1800" b="1" smtClean="0">
                <a:solidFill>
                  <a:schemeClr val="bg1"/>
                </a:solidFill>
                <a:cs typeface="Tahoma" pitchFamily="34" charset="0"/>
              </a:rPr>
              <a:t>Διήθηση επιδερμίδας / χορίου από μικρά άτυπα λεμφοειδή κύτταρα</a:t>
            </a:r>
          </a:p>
          <a:p>
            <a:pPr>
              <a:buFontTx/>
              <a:buNone/>
            </a:pPr>
            <a:r>
              <a:rPr lang="el-GR" sz="1800" b="1" smtClean="0">
                <a:solidFill>
                  <a:schemeClr val="bg1"/>
                </a:solidFill>
                <a:cs typeface="Tahoma" pitchFamily="34" charset="0"/>
              </a:rPr>
              <a:t>1/3 περιπτώσεων μη ειδικά ευρήματα</a:t>
            </a:r>
          </a:p>
          <a:p>
            <a:r>
              <a:rPr lang="el-GR" sz="1800" b="1" u="sng" smtClean="0">
                <a:solidFill>
                  <a:srgbClr val="FFFF00"/>
                </a:solidFill>
                <a:cs typeface="Tahoma" pitchFamily="34" charset="0"/>
              </a:rPr>
              <a:t>Ανοσοφαινότυπος</a:t>
            </a:r>
            <a:r>
              <a:rPr lang="en-US" sz="1800" b="1" u="sng" smtClean="0">
                <a:solidFill>
                  <a:srgbClr val="FFFF00"/>
                </a:solidFill>
                <a:cs typeface="Tahoma" pitchFamily="34" charset="0"/>
              </a:rPr>
              <a:t> </a:t>
            </a:r>
            <a:r>
              <a:rPr lang="en-US" sz="1800" b="1" smtClean="0">
                <a:solidFill>
                  <a:srgbClr val="FFFF00"/>
                </a:solidFill>
                <a:cs typeface="Tahoma" pitchFamily="34" charset="0"/>
              </a:rPr>
              <a:t>                                                </a:t>
            </a:r>
            <a:endParaRPr lang="el-GR" sz="1800" b="1" smtClean="0">
              <a:solidFill>
                <a:srgbClr val="FFFF00"/>
              </a:solidFill>
              <a:cs typeface="Tahoma" pitchFamily="34" charset="0"/>
            </a:endParaRPr>
          </a:p>
          <a:p>
            <a:pPr>
              <a:buFontTx/>
              <a:buNone/>
            </a:pPr>
            <a:r>
              <a:rPr lang="en-US" sz="1800" b="1" smtClean="0">
                <a:solidFill>
                  <a:schemeClr val="bg1"/>
                </a:solidFill>
                <a:cs typeface="Tahoma" pitchFamily="34" charset="0"/>
              </a:rPr>
              <a:t>CD2, CD3, CD4, CD5+/CCR4+</a:t>
            </a:r>
          </a:p>
          <a:p>
            <a:pPr>
              <a:buFontTx/>
              <a:buNone/>
            </a:pPr>
            <a:r>
              <a:rPr lang="en-US" sz="1800" b="1" smtClean="0">
                <a:solidFill>
                  <a:schemeClr val="bg1"/>
                </a:solidFill>
                <a:cs typeface="Tahoma" pitchFamily="34" charset="0"/>
              </a:rPr>
              <a:t>CD7, CD8-</a:t>
            </a:r>
            <a:endParaRPr lang="el-GR" sz="1800" b="1" smtClean="0">
              <a:solidFill>
                <a:schemeClr val="bg1"/>
              </a:solidFill>
              <a:cs typeface="Tahoma" pitchFamily="34" charset="0"/>
            </a:endParaRPr>
          </a:p>
        </p:txBody>
      </p:sp>
      <p:pic>
        <p:nvPicPr>
          <p:cNvPr id="293892" name="Picture 4" descr="11"/>
          <p:cNvPicPr>
            <a:picLocks noChangeAspect="1" noChangeArrowheads="1"/>
          </p:cNvPicPr>
          <p:nvPr/>
        </p:nvPicPr>
        <p:blipFill>
          <a:blip r:embed="rId3" cstate="print">
            <a:lum bright="8000"/>
          </a:blip>
          <a:srcRect/>
          <a:stretch>
            <a:fillRect/>
          </a:stretch>
        </p:blipFill>
        <p:spPr bwMode="auto">
          <a:xfrm>
            <a:off x="5657850" y="1030288"/>
            <a:ext cx="2066925" cy="14239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93893" name="Picture 5" descr="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7338" y="4994275"/>
            <a:ext cx="2644775" cy="17573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smtClean="0">
                <a:solidFill>
                  <a:srgbClr val="FFFF00"/>
                </a:solidFill>
                <a:cs typeface="Tahoma" pitchFamily="34" charset="0"/>
              </a:rPr>
              <a:t>Πρωτοπαθές δερματικό αναπλαστικό </a:t>
            </a:r>
            <a:r>
              <a:rPr lang="en-US" sz="3200" b="1" smtClean="0">
                <a:solidFill>
                  <a:srgbClr val="FFFF00"/>
                </a:solidFill>
                <a:cs typeface="Tahoma" pitchFamily="34" charset="0"/>
              </a:rPr>
              <a:t>                  </a:t>
            </a:r>
            <a:r>
              <a:rPr lang="el-GR" sz="3200" b="1" smtClean="0">
                <a:solidFill>
                  <a:srgbClr val="FFFF00"/>
                </a:solidFill>
                <a:cs typeface="Tahoma" pitchFamily="34" charset="0"/>
              </a:rPr>
              <a:t>Τ-λέμφωμα</a:t>
            </a:r>
            <a:r>
              <a:rPr lang="en-US" sz="3200" b="1" smtClean="0">
                <a:solidFill>
                  <a:srgbClr val="FFFF00"/>
                </a:solidFill>
                <a:cs typeface="Tahoma" pitchFamily="34" charset="0"/>
              </a:rPr>
              <a:t> (C-ALCL)</a:t>
            </a:r>
            <a:endParaRPr lang="el-GR" sz="3200" b="1" smtClean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51063"/>
            <a:ext cx="8229600" cy="4784725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 smtClean="0">
                <a:solidFill>
                  <a:srgbClr val="FFFF00"/>
                </a:solidFill>
                <a:cs typeface="Tahoma" pitchFamily="34" charset="0"/>
              </a:rPr>
              <a:t>O</a:t>
            </a:r>
            <a:r>
              <a:rPr lang="el-GR" sz="2400" b="1" smtClean="0">
                <a:solidFill>
                  <a:srgbClr val="FFFF00"/>
                </a:solidFill>
                <a:cs typeface="Tahoma" pitchFamily="34" charset="0"/>
              </a:rPr>
              <a:t>ρισμός</a:t>
            </a:r>
            <a:r>
              <a:rPr lang="en-US" sz="2400" b="1" smtClean="0">
                <a:solidFill>
                  <a:srgbClr val="FFFF00"/>
                </a:solidFill>
                <a:cs typeface="Tahoma" pitchFamily="34" charset="0"/>
              </a:rPr>
              <a:t>:</a:t>
            </a:r>
            <a:endParaRPr lang="el-GR" sz="2400" b="1" smtClean="0">
              <a:solidFill>
                <a:srgbClr val="FFFF00"/>
              </a:solidFill>
              <a:cs typeface="Tahoma" pitchFamily="34" charset="0"/>
            </a:endParaRPr>
          </a:p>
          <a:p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Μεγάλα αναπλαστικά κύτταρα</a:t>
            </a:r>
          </a:p>
          <a:p>
            <a:r>
              <a:rPr lang="el-GR" sz="2400" b="1" i="1" smtClean="0">
                <a:solidFill>
                  <a:srgbClr val="FFFF00"/>
                </a:solidFill>
                <a:cs typeface="Tahoma" pitchFamily="34" charset="0"/>
              </a:rPr>
              <a:t>&gt;75% του πληθυσμού </a:t>
            </a:r>
            <a:r>
              <a:rPr lang="en-US" sz="2400" b="1" i="1" smtClean="0">
                <a:solidFill>
                  <a:srgbClr val="FFFF00"/>
                </a:solidFill>
                <a:cs typeface="Tahoma" pitchFamily="34" charset="0"/>
              </a:rPr>
              <a:t>CD30+</a:t>
            </a:r>
          </a:p>
          <a:p>
            <a:r>
              <a:rPr lang="en-US" sz="2400" b="1" smtClean="0">
                <a:solidFill>
                  <a:srgbClr val="FF0000"/>
                </a:solidFill>
                <a:cs typeface="Tahoma" pitchFamily="34" charset="0"/>
              </a:rPr>
              <a:t>A</a:t>
            </a:r>
            <a:r>
              <a:rPr lang="el-GR" sz="2400" b="1" smtClean="0">
                <a:solidFill>
                  <a:srgbClr val="FF0000"/>
                </a:solidFill>
                <a:cs typeface="Tahoma" pitchFamily="34" charset="0"/>
              </a:rPr>
              <a:t>πουσία κλινικής εικόνας ή ιστορικού σπογγοειδούς μυκητίασης (</a:t>
            </a:r>
            <a:r>
              <a:rPr lang="el-GR" sz="2400" b="1" smtClean="0">
                <a:solidFill>
                  <a:srgbClr val="FF0000"/>
                </a:solidFill>
                <a:cs typeface="Tahoma" pitchFamily="34" charset="0"/>
                <a:sym typeface="Wingdings" pitchFamily="2" charset="2"/>
              </a:rPr>
              <a:t> </a:t>
            </a:r>
            <a:r>
              <a:rPr lang="el-GR" sz="2400" b="1" smtClean="0">
                <a:solidFill>
                  <a:srgbClr val="FF0000"/>
                </a:solidFill>
                <a:cs typeface="Tahoma" pitchFamily="34" charset="0"/>
              </a:rPr>
              <a:t>στάδιο όγκου) ή άλλου λεμφώματος (</a:t>
            </a:r>
            <a:r>
              <a:rPr lang="el-GR" sz="2400" b="1" smtClean="0">
                <a:solidFill>
                  <a:srgbClr val="FF0000"/>
                </a:solidFill>
                <a:cs typeface="Tahoma" pitchFamily="34" charset="0"/>
                <a:sym typeface="Wingdings" pitchFamily="2" charset="2"/>
              </a:rPr>
              <a:t></a:t>
            </a:r>
            <a:r>
              <a:rPr lang="el-GR" sz="2400" b="1" smtClean="0">
                <a:solidFill>
                  <a:srgbClr val="FF0000"/>
                </a:solidFill>
                <a:cs typeface="Tahoma" pitchFamily="34" charset="0"/>
              </a:rPr>
              <a:t> δευτεροπαθές </a:t>
            </a:r>
            <a:r>
              <a:rPr lang="en-US" sz="2400" b="1" smtClean="0">
                <a:solidFill>
                  <a:srgbClr val="FF0000"/>
                </a:solidFill>
                <a:cs typeface="Tahoma" pitchFamily="34" charset="0"/>
              </a:rPr>
              <a:t> ALCL)</a:t>
            </a:r>
            <a:endParaRPr lang="el-GR" sz="2400" b="1" smtClean="0">
              <a:solidFill>
                <a:srgbClr val="FF0000"/>
              </a:solidFill>
              <a:cs typeface="Tahoma" pitchFamily="34" charset="0"/>
            </a:endParaRPr>
          </a:p>
          <a:p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Απουσία συστηματικού </a:t>
            </a: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ALCL</a:t>
            </a: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 που διηθεί το δέρμα.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r>
              <a:rPr lang="en-US" sz="4000" b="1" smtClean="0">
                <a:solidFill>
                  <a:srgbClr val="FFFF00"/>
                </a:solidFill>
                <a:cs typeface="Tahoma" pitchFamily="34" charset="0"/>
              </a:rPr>
              <a:t>C-ALCL</a:t>
            </a:r>
            <a:endParaRPr lang="el-GR" sz="4000" b="1" smtClean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50" y="1125538"/>
            <a:ext cx="5045075" cy="5187950"/>
          </a:xfrm>
        </p:spPr>
        <p:txBody>
          <a:bodyPr/>
          <a:lstStyle/>
          <a:p>
            <a:pPr>
              <a:lnSpc>
                <a:spcPct val="125000"/>
              </a:lnSpc>
              <a:buFontTx/>
              <a:buNone/>
            </a:pPr>
            <a:r>
              <a:rPr lang="el-GR" sz="2400" b="1" smtClean="0">
                <a:solidFill>
                  <a:srgbClr val="FFFF00"/>
                </a:solidFill>
                <a:cs typeface="Tahoma" pitchFamily="34" charset="0"/>
              </a:rPr>
              <a:t>Κλινική εικόνα</a:t>
            </a:r>
          </a:p>
          <a:p>
            <a:pPr>
              <a:lnSpc>
                <a:spcPct val="125000"/>
              </a:lnSpc>
            </a:pPr>
            <a:r>
              <a:rPr lang="el-GR" sz="2400" smtClean="0">
                <a:solidFill>
                  <a:schemeClr val="bg1"/>
                </a:solidFill>
                <a:cs typeface="Tahoma" pitchFamily="34" charset="0"/>
              </a:rPr>
              <a:t>Ενήλικες, Α&gt;Γ</a:t>
            </a:r>
          </a:p>
          <a:p>
            <a:pPr>
              <a:lnSpc>
                <a:spcPct val="125000"/>
              </a:lnSpc>
            </a:pPr>
            <a:r>
              <a:rPr lang="el-GR" sz="2400" smtClean="0">
                <a:solidFill>
                  <a:schemeClr val="bg1"/>
                </a:solidFill>
                <a:cs typeface="Tahoma" pitchFamily="34" charset="0"/>
              </a:rPr>
              <a:t>Μονήρεις ή εντετοπισμένες, συχνά εξελκώμενες αλλοιώσεις, &gt;2εκ.</a:t>
            </a:r>
          </a:p>
          <a:p>
            <a:pPr>
              <a:lnSpc>
                <a:spcPct val="125000"/>
              </a:lnSpc>
            </a:pPr>
            <a:r>
              <a:rPr lang="el-GR" sz="2400" smtClean="0">
                <a:solidFill>
                  <a:schemeClr val="bg1"/>
                </a:solidFill>
                <a:cs typeface="Tahoma" pitchFamily="34" charset="0"/>
              </a:rPr>
              <a:t>Πολυεστιακές βλάβες 20%</a:t>
            </a:r>
          </a:p>
          <a:p>
            <a:pPr>
              <a:lnSpc>
                <a:spcPct val="125000"/>
              </a:lnSpc>
            </a:pPr>
            <a:r>
              <a:rPr lang="el-GR" sz="2400" smtClean="0">
                <a:solidFill>
                  <a:schemeClr val="bg1"/>
                </a:solidFill>
                <a:cs typeface="Tahoma" pitchFamily="34" charset="0"/>
              </a:rPr>
              <a:t>Δυνατή μερική / πλήρης αυτόματη υποστροφή</a:t>
            </a:r>
          </a:p>
          <a:p>
            <a:pPr>
              <a:lnSpc>
                <a:spcPct val="125000"/>
              </a:lnSpc>
            </a:pPr>
            <a:r>
              <a:rPr lang="el-GR" sz="2400" smtClean="0">
                <a:solidFill>
                  <a:schemeClr val="bg1"/>
                </a:solidFill>
                <a:cs typeface="Tahoma" pitchFamily="34" charset="0"/>
              </a:rPr>
              <a:t>Εξωδερματική εντόπιση 10%        </a:t>
            </a:r>
          </a:p>
          <a:p>
            <a:pPr>
              <a:lnSpc>
                <a:spcPct val="125000"/>
              </a:lnSpc>
              <a:buFontTx/>
              <a:buNone/>
            </a:pPr>
            <a:endParaRPr lang="el-GR" sz="2400" smtClean="0">
              <a:cs typeface="Tahoma" pitchFamily="34" charset="0"/>
            </a:endParaRPr>
          </a:p>
        </p:txBody>
      </p:sp>
      <p:pic>
        <p:nvPicPr>
          <p:cNvPr id="297988" name="Picture 4" descr="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6075" y="2611438"/>
            <a:ext cx="3341688" cy="2301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4475"/>
            <a:ext cx="7772400" cy="850900"/>
          </a:xfrm>
        </p:spPr>
        <p:txBody>
          <a:bodyPr/>
          <a:lstStyle/>
          <a:p>
            <a:r>
              <a:rPr lang="en-US" sz="3600" smtClean="0">
                <a:solidFill>
                  <a:schemeClr val="bg1"/>
                </a:solidFill>
                <a:cs typeface="Tahoma" pitchFamily="34" charset="0"/>
              </a:rPr>
              <a:t>C-ALCL</a:t>
            </a:r>
            <a:endParaRPr lang="el-GR" sz="3600" smtClean="0">
              <a:solidFill>
                <a:schemeClr val="bg1"/>
              </a:solidFill>
              <a:cs typeface="Tahoma" pitchFamily="34" charset="0"/>
            </a:endParaRP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89025"/>
            <a:ext cx="5986463" cy="3457575"/>
          </a:xfrm>
        </p:spPr>
        <p:txBody>
          <a:bodyPr/>
          <a:lstStyle/>
          <a:p>
            <a:pPr>
              <a:buFontTx/>
              <a:buNone/>
            </a:pPr>
            <a:r>
              <a:rPr lang="el-GR" sz="2000" b="1" smtClean="0">
                <a:solidFill>
                  <a:srgbClr val="FFFF00"/>
                </a:solidFill>
                <a:cs typeface="Tahoma" pitchFamily="34" charset="0"/>
              </a:rPr>
              <a:t>Ιστολογική εικόνα</a:t>
            </a:r>
          </a:p>
          <a:p>
            <a:r>
              <a:rPr lang="el-GR" sz="2000" b="1" smtClean="0">
                <a:solidFill>
                  <a:schemeClr val="bg1"/>
                </a:solidFill>
                <a:cs typeface="Tahoma" pitchFamily="34" charset="0"/>
              </a:rPr>
              <a:t>Οζώδης / διάχυτη ανάπτυξη μεγάλων συνήθως αναπλαστικών κυττάρων</a:t>
            </a:r>
          </a:p>
          <a:p>
            <a:r>
              <a:rPr lang="el-GR" sz="2000" b="1" smtClean="0">
                <a:solidFill>
                  <a:schemeClr val="bg1"/>
                </a:solidFill>
                <a:cs typeface="Tahoma" pitchFamily="34" charset="0"/>
              </a:rPr>
              <a:t>Απουσία (συνήθως) επιδερμοτροπισμού</a:t>
            </a:r>
          </a:p>
          <a:p>
            <a:pPr>
              <a:buFontTx/>
              <a:buNone/>
            </a:pPr>
            <a:r>
              <a:rPr lang="el-GR" sz="2000" b="1" smtClean="0">
                <a:solidFill>
                  <a:srgbClr val="FFFF00"/>
                </a:solidFill>
                <a:cs typeface="Tahoma" pitchFamily="34" charset="0"/>
              </a:rPr>
              <a:t>   Δ.Δ. από </a:t>
            </a:r>
            <a:r>
              <a:rPr lang="en-US" sz="2000" b="1" smtClean="0">
                <a:solidFill>
                  <a:srgbClr val="FFFF00"/>
                </a:solidFill>
                <a:cs typeface="Tahoma" pitchFamily="34" charset="0"/>
              </a:rPr>
              <a:t>LyP (</a:t>
            </a:r>
            <a:r>
              <a:rPr lang="el-GR" sz="2000" b="1" smtClean="0">
                <a:solidFill>
                  <a:srgbClr val="FFFF00"/>
                </a:solidFill>
                <a:cs typeface="Tahoma" pitchFamily="34" charset="0"/>
              </a:rPr>
              <a:t>λεμφωματώδης βλατίδωση)</a:t>
            </a:r>
            <a:endParaRPr lang="en-US" sz="2000" b="1" smtClean="0">
              <a:solidFill>
                <a:srgbClr val="FFFF00"/>
              </a:solidFill>
              <a:cs typeface="Tahoma" pitchFamily="34" charset="0"/>
            </a:endParaRPr>
          </a:p>
          <a:p>
            <a:r>
              <a:rPr lang="en-US" sz="2000" b="1" smtClean="0">
                <a:solidFill>
                  <a:schemeClr val="bg1"/>
                </a:solidFill>
                <a:cs typeface="Tahoma" pitchFamily="34" charset="0"/>
              </a:rPr>
              <a:t>(E</a:t>
            </a:r>
            <a:r>
              <a:rPr lang="el-GR" sz="2000" b="1" smtClean="0">
                <a:solidFill>
                  <a:schemeClr val="bg1"/>
                </a:solidFill>
                <a:cs typeface="Tahoma" pitchFamily="34" charset="0"/>
              </a:rPr>
              <a:t>νίοτε προέχων) αντιδραστικός πληθυσμός                      Ουδετερόφιλα, ηωσινόφιλα, ιστιοκύτταρα,   μικρά ώριμα λεμφοκύτταρα</a:t>
            </a:r>
          </a:p>
          <a:p>
            <a:r>
              <a:rPr lang="el-GR" sz="2000" b="1" smtClean="0">
                <a:solidFill>
                  <a:schemeClr val="bg1"/>
                </a:solidFill>
                <a:cs typeface="Tahoma" pitchFamily="34" charset="0"/>
              </a:rPr>
              <a:t>Ενίοτε υπερπλασία επιδερμίδας                             </a:t>
            </a:r>
          </a:p>
        </p:txBody>
      </p:sp>
      <p:pic>
        <p:nvPicPr>
          <p:cNvPr id="300036" name="Picture 4" descr="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2738" y="2249488"/>
            <a:ext cx="2433637" cy="36560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00037" name="Picture 5" descr="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013" y="4662488"/>
            <a:ext cx="3059112" cy="2032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00038" name="Picture 6" descr="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8" y="4679950"/>
            <a:ext cx="3059112" cy="2032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54050" y="38100"/>
            <a:ext cx="7772400" cy="706438"/>
          </a:xfrm>
        </p:spPr>
        <p:txBody>
          <a:bodyPr/>
          <a:lstStyle/>
          <a:p>
            <a:r>
              <a:rPr lang="en-US" sz="3600" b="1" smtClean="0">
                <a:solidFill>
                  <a:srgbClr val="FFFF00"/>
                </a:solidFill>
                <a:cs typeface="Tahoma" pitchFamily="34" charset="0"/>
              </a:rPr>
              <a:t>C-ALCL</a:t>
            </a:r>
            <a:endParaRPr lang="el-GR" sz="3600" b="1" smtClean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325" y="858838"/>
            <a:ext cx="8229600" cy="323373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l-GR" sz="2400" b="1" smtClean="0">
                <a:solidFill>
                  <a:srgbClr val="FFFF00"/>
                </a:solidFill>
                <a:cs typeface="Tahoma" pitchFamily="34" charset="0"/>
              </a:rPr>
              <a:t>Ανοσοφαινότυπος </a:t>
            </a:r>
            <a:r>
              <a:rPr lang="en-US" sz="2400" b="1" smtClean="0">
                <a:solidFill>
                  <a:srgbClr val="FFFF00"/>
                </a:solidFill>
                <a:cs typeface="Tahoma" pitchFamily="34" charset="0"/>
              </a:rPr>
              <a:t>-</a:t>
            </a:r>
            <a:r>
              <a:rPr lang="el-GR" sz="2400" b="1" smtClean="0">
                <a:solidFill>
                  <a:srgbClr val="FFFF00"/>
                </a:solidFill>
                <a:cs typeface="Tahoma" pitchFamily="34" charset="0"/>
              </a:rPr>
              <a:t> Γονότυπος</a:t>
            </a:r>
          </a:p>
          <a:p>
            <a:pPr>
              <a:lnSpc>
                <a:spcPct val="90000"/>
              </a:lnSpc>
            </a:pP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CD2/CD5</a:t>
            </a: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/</a:t>
            </a: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CD3</a:t>
            </a: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+ (ποικίλη έκφραση)</a:t>
            </a:r>
            <a:endParaRPr lang="en-US" sz="2400" b="1" smtClean="0">
              <a:solidFill>
                <a:schemeClr val="bg1"/>
              </a:solidFill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400" b="1" smtClean="0">
                <a:solidFill>
                  <a:srgbClr val="FFFF00"/>
                </a:solidFill>
                <a:cs typeface="Tahoma" pitchFamily="34" charset="0"/>
              </a:rPr>
              <a:t>CD4 +</a:t>
            </a:r>
            <a:r>
              <a:rPr lang="en-US" sz="2400" b="1" smtClean="0">
                <a:cs typeface="Tahoma" pitchFamily="34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&gt;&gt;&gt; CD8+</a:t>
            </a:r>
          </a:p>
          <a:p>
            <a:pPr>
              <a:lnSpc>
                <a:spcPct val="90000"/>
              </a:lnSpc>
            </a:pPr>
            <a:r>
              <a:rPr lang="en-US" sz="2400" b="1" smtClean="0">
                <a:solidFill>
                  <a:srgbClr val="FFFF00"/>
                </a:solidFill>
                <a:cs typeface="Tahoma" pitchFamily="34" charset="0"/>
              </a:rPr>
              <a:t>CD30+</a:t>
            </a:r>
          </a:p>
          <a:p>
            <a:pPr>
              <a:lnSpc>
                <a:spcPct val="90000"/>
              </a:lnSpc>
            </a:pP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CD15- / </a:t>
            </a:r>
            <a:r>
              <a:rPr lang="en-US" sz="2400" b="1" smtClean="0">
                <a:solidFill>
                  <a:srgbClr val="FFFF00"/>
                </a:solidFill>
                <a:cs typeface="Tahoma" pitchFamily="34" charset="0"/>
              </a:rPr>
              <a:t>EM</a:t>
            </a:r>
            <a:r>
              <a:rPr lang="el-GR" sz="2400" b="1" smtClean="0">
                <a:solidFill>
                  <a:srgbClr val="FFFF00"/>
                </a:solidFill>
                <a:cs typeface="Tahoma" pitchFamily="34" charset="0"/>
              </a:rPr>
              <a:t>Α</a:t>
            </a:r>
            <a:r>
              <a:rPr lang="en-US" sz="2400" b="1" smtClean="0">
                <a:solidFill>
                  <a:srgbClr val="FFFF00"/>
                </a:solidFill>
                <a:cs typeface="Tahoma" pitchFamily="34" charset="0"/>
              </a:rPr>
              <a:t>- / ALK-</a:t>
            </a:r>
          </a:p>
          <a:p>
            <a:pPr>
              <a:lnSpc>
                <a:spcPct val="90000"/>
              </a:lnSpc>
            </a:pP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Κυτταροτοξικά μόρια</a:t>
            </a: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:</a:t>
            </a: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 συνήθως +</a:t>
            </a:r>
          </a:p>
          <a:p>
            <a:pPr>
              <a:lnSpc>
                <a:spcPct val="90000"/>
              </a:lnSpc>
            </a:pP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CD</a:t>
            </a: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56</a:t>
            </a: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:</a:t>
            </a: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 σπάνια +</a:t>
            </a:r>
          </a:p>
          <a:p>
            <a:pPr>
              <a:lnSpc>
                <a:spcPct val="90000"/>
              </a:lnSpc>
            </a:pP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Απουσία </a:t>
            </a: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t</a:t>
            </a: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 (2</a:t>
            </a: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;5) - </a:t>
            </a: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Παρουσία </a:t>
            </a: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TcR</a:t>
            </a: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 αναδιατάξεων  </a:t>
            </a:r>
          </a:p>
        </p:txBody>
      </p:sp>
      <p:pic>
        <p:nvPicPr>
          <p:cNvPr id="302084" name="Picture 4" descr="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75" y="4251325"/>
            <a:ext cx="3400425" cy="22494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02085" name="Picture 5" descr="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6775" y="4256088"/>
            <a:ext cx="3395663" cy="22494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8166100" y="4937125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ahoma" pitchFamily="34" charset="0"/>
              </a:rPr>
              <a:t>CD4</a:t>
            </a:r>
            <a:endParaRPr lang="el-GR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25400" y="4946650"/>
            <a:ext cx="1004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ahoma" pitchFamily="34" charset="0"/>
              </a:rPr>
              <a:t>CD30</a:t>
            </a:r>
            <a:endParaRPr lang="el-GR" b="1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009650"/>
          </a:xfrm>
        </p:spPr>
        <p:txBody>
          <a:bodyPr/>
          <a:lstStyle/>
          <a:p>
            <a:pPr eaLnBrk="1" hangingPunct="1"/>
            <a:r>
              <a:rPr lang="el-GR" sz="3000" b="1" u="sng" smtClean="0">
                <a:solidFill>
                  <a:schemeClr val="accent2"/>
                </a:solidFill>
              </a:rPr>
              <a:t>7. Ιστιοκυτταρική νεκρωτική λεμφαδενίτιδα χωρίς κοκκιοκύτταρα (</a:t>
            </a:r>
            <a:r>
              <a:rPr lang="en-US" sz="3000" b="1" u="sng" smtClean="0">
                <a:solidFill>
                  <a:schemeClr val="accent2"/>
                </a:solidFill>
              </a:rPr>
              <a:t>Kikuchi)</a:t>
            </a:r>
            <a:endParaRPr lang="el-GR" sz="3000" b="1" u="sng" smtClean="0">
              <a:solidFill>
                <a:schemeClr val="accent2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Παρατηρείται συνήθως στους </a:t>
            </a:r>
            <a:r>
              <a:rPr lang="el-GR" dirty="0" smtClean="0">
                <a:solidFill>
                  <a:srgbClr val="C00000"/>
                </a:solidFill>
              </a:rPr>
              <a:t>τραχηλικούς λεμφαδένες νέων γυναικών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 smtClean="0"/>
              <a:t>Ιστολογική εικόνα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Περιοχές </a:t>
            </a:r>
            <a:r>
              <a:rPr lang="el-GR" dirty="0" smtClean="0">
                <a:solidFill>
                  <a:srgbClr val="C00000"/>
                </a:solidFill>
              </a:rPr>
              <a:t>νεκρώσεως με πυρηνικά υπολείμματα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err="1" smtClean="0"/>
              <a:t>Αραιοχρωματικά</a:t>
            </a:r>
            <a:r>
              <a:rPr lang="el-GR" dirty="0" smtClean="0"/>
              <a:t> </a:t>
            </a:r>
            <a:r>
              <a:rPr lang="el-GR" dirty="0" err="1" smtClean="0">
                <a:solidFill>
                  <a:srgbClr val="C00000"/>
                </a:solidFill>
              </a:rPr>
              <a:t>μακροφάγα</a:t>
            </a:r>
            <a:r>
              <a:rPr lang="el-GR" dirty="0" smtClean="0"/>
              <a:t> πέριξ της νεκρώσεως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>
                <a:solidFill>
                  <a:srgbClr val="C00000"/>
                </a:solidFill>
              </a:rPr>
              <a:t>Απουσία </a:t>
            </a:r>
            <a:r>
              <a:rPr lang="el-GR" dirty="0" err="1" smtClean="0">
                <a:solidFill>
                  <a:srgbClr val="C00000"/>
                </a:solidFill>
              </a:rPr>
              <a:t>πολυμορφοπυρήνων</a:t>
            </a:r>
            <a:endParaRPr lang="el-GR" dirty="0" smtClean="0">
              <a:solidFill>
                <a:srgbClr val="C0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Άφθονα τροποποιημένα κύτταρα, κυρίως </a:t>
            </a:r>
            <a:r>
              <a:rPr lang="el-GR" dirty="0" smtClean="0">
                <a:solidFill>
                  <a:srgbClr val="C00000"/>
                </a:solidFill>
              </a:rPr>
              <a:t>Τ </a:t>
            </a:r>
            <a:r>
              <a:rPr lang="el-GR" dirty="0" err="1" smtClean="0">
                <a:solidFill>
                  <a:srgbClr val="C00000"/>
                </a:solidFill>
              </a:rPr>
              <a:t>ανοσοβλάστες</a:t>
            </a:r>
            <a:r>
              <a:rPr lang="el-GR" dirty="0" smtClean="0"/>
              <a:t>, αναμειγνύονται με </a:t>
            </a:r>
            <a:r>
              <a:rPr lang="el-GR" dirty="0" err="1" smtClean="0"/>
              <a:t>μακροφάγα</a:t>
            </a:r>
            <a:r>
              <a:rPr lang="el-GR" dirty="0" smtClean="0"/>
              <a:t> (</a:t>
            </a:r>
            <a:r>
              <a:rPr lang="el-GR" dirty="0" smtClean="0">
                <a:solidFill>
                  <a:srgbClr val="C00000"/>
                </a:solidFill>
              </a:rPr>
              <a:t>θετικά για ΜΡΟ</a:t>
            </a:r>
            <a:r>
              <a:rPr lang="el-GR" dirty="0" smtClean="0"/>
              <a:t>), λεμφοκύτταρα κυρίως </a:t>
            </a:r>
            <a:r>
              <a:rPr lang="en-US" dirty="0" smtClean="0"/>
              <a:t>T (CD8+&gt;CD4+) </a:t>
            </a:r>
            <a:r>
              <a:rPr lang="el-GR" dirty="0" smtClean="0"/>
              <a:t>και </a:t>
            </a:r>
            <a:r>
              <a:rPr lang="el-GR" dirty="0" err="1" smtClean="0"/>
              <a:t>πλασματοκυτταροειδή</a:t>
            </a:r>
            <a:r>
              <a:rPr lang="el-GR" dirty="0" smtClean="0"/>
              <a:t> </a:t>
            </a:r>
            <a:r>
              <a:rPr lang="el-GR" dirty="0" err="1" smtClean="0"/>
              <a:t>δενδριτικά</a:t>
            </a:r>
            <a:r>
              <a:rPr lang="el-GR" dirty="0" smtClean="0"/>
              <a:t> κύτταρα (</a:t>
            </a:r>
            <a:r>
              <a:rPr lang="en-US" dirty="0" smtClean="0"/>
              <a:t>CD123+)</a:t>
            </a:r>
            <a:endParaRPr lang="el-GR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l-GR" b="1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i="1" dirty="0" smtClean="0"/>
              <a:t>(διαφορική διάγνωση: υψηλής κακοήθειας λέμφωμα- μη αντιδραστική φυματίωση)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b="1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el-GR" dirty="0" smtClean="0"/>
              <a:t>Στοιχεία εναντίον λεμφώματος: </a:t>
            </a:r>
            <a:r>
              <a:rPr lang="el-GR" dirty="0" smtClean="0">
                <a:solidFill>
                  <a:srgbClr val="C00000"/>
                </a:solidFill>
              </a:rPr>
              <a:t>εστιακή προσβολή </a:t>
            </a:r>
            <a:r>
              <a:rPr lang="el-GR" dirty="0" smtClean="0"/>
              <a:t>λεμφαδένα, </a:t>
            </a:r>
            <a:r>
              <a:rPr lang="el-GR" dirty="0" err="1" smtClean="0">
                <a:solidFill>
                  <a:srgbClr val="C00000"/>
                </a:solidFill>
              </a:rPr>
              <a:t>καρυορρηξία</a:t>
            </a:r>
            <a:r>
              <a:rPr lang="el-GR" dirty="0" smtClean="0"/>
              <a:t> και μικτός κυτταρικός πληθυσμός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8" descr="441416559VlifIr_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7859713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>
                <a:latin typeface="+mn-lt"/>
              </a:rPr>
              <a:t>Λεμφαδενίτιδα </a:t>
            </a:r>
            <a:r>
              <a:rPr lang="en-US" sz="2200" dirty="0" smtClean="0">
                <a:latin typeface="+mn-lt"/>
              </a:rPr>
              <a:t>Kikuchi</a:t>
            </a:r>
            <a:endParaRPr lang="el-GR" sz="2200" dirty="0">
              <a:latin typeface="+mn-lt"/>
            </a:endParaRPr>
          </a:p>
        </p:txBody>
      </p:sp>
      <p:pic>
        <p:nvPicPr>
          <p:cNvPr id="35842" name="3 - Θέση περιεχομένου" descr="σάρωση0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1773238"/>
            <a:ext cx="5365750" cy="3527425"/>
          </a:xfrm>
        </p:spPr>
      </p:pic>
      <p:sp>
        <p:nvSpPr>
          <p:cNvPr id="35843" name="4 - TextBox"/>
          <p:cNvSpPr txBox="1">
            <a:spLocks noChangeArrowheads="1"/>
          </p:cNvSpPr>
          <p:nvPr/>
        </p:nvSpPr>
        <p:spPr bwMode="auto">
          <a:xfrm>
            <a:off x="2627313" y="5516563"/>
            <a:ext cx="4248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Πυρηνικά υπολείμματα-ανοσοβλάστες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434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4 - TextBox"/>
          <p:cNvSpPr txBox="1">
            <a:spLocks noChangeArrowheads="1"/>
          </p:cNvSpPr>
          <p:nvPr/>
        </p:nvSpPr>
        <p:spPr bwMode="auto">
          <a:xfrm>
            <a:off x="2771775" y="0"/>
            <a:ext cx="3887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000">
                <a:solidFill>
                  <a:schemeClr val="bg1"/>
                </a:solidFill>
              </a:rPr>
              <a:t>Φυσιολογικός λεμφαδένας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938213"/>
          </a:xfrm>
        </p:spPr>
        <p:txBody>
          <a:bodyPr/>
          <a:lstStyle/>
          <a:p>
            <a:pPr eaLnBrk="1" hangingPunct="1"/>
            <a:r>
              <a:rPr lang="el-GR" sz="3200" b="1" smtClean="0"/>
              <a:t>Λεμφαδενοπάθεια σε ανοσολογικά νοσήματα</a:t>
            </a:r>
          </a:p>
        </p:txBody>
      </p:sp>
      <p:sp>
        <p:nvSpPr>
          <p:cNvPr id="36866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637087"/>
          </a:xfrm>
        </p:spPr>
        <p:txBody>
          <a:bodyPr/>
          <a:lstStyle/>
          <a:p>
            <a:pPr marL="514350" indent="-514350" eaLnBrk="1" hangingPunct="1">
              <a:lnSpc>
                <a:spcPct val="80000"/>
              </a:lnSpc>
              <a:buClr>
                <a:schemeClr val="accent2"/>
              </a:buClr>
              <a:buFont typeface="Calibri" pitchFamily="34" charset="0"/>
              <a:buAutoNum type="arabicPeriod"/>
            </a:pPr>
            <a:r>
              <a:rPr lang="el-GR" sz="2300" b="1" u="sng" smtClean="0">
                <a:solidFill>
                  <a:schemeClr val="accent2"/>
                </a:solidFill>
              </a:rPr>
              <a:t>Ρευματοειδής αρθρίτιδα</a:t>
            </a:r>
          </a:p>
          <a:p>
            <a:pPr marL="514350" indent="-514350" eaLnBrk="1" hangingPunct="1">
              <a:lnSpc>
                <a:spcPct val="80000"/>
              </a:lnSpc>
            </a:pPr>
            <a:r>
              <a:rPr lang="el-GR" sz="1800" smtClean="0"/>
              <a:t>Συχνότητα: εμφανής διόγκωση λεμφαδένων παρατηρείται στο 75% περίπου των ασθενών</a:t>
            </a:r>
          </a:p>
          <a:p>
            <a:pPr marL="514350" indent="-514350" eaLnBrk="1" hangingPunct="1">
              <a:lnSpc>
                <a:spcPct val="80000"/>
              </a:lnSpc>
            </a:pPr>
            <a:r>
              <a:rPr lang="el-GR" sz="1800" smtClean="0"/>
              <a:t>Συνήθως προσβάλλονται μασχαλιαίοι, τραχηλικοί και υπερκλείδιοι λεμφαδένες</a:t>
            </a:r>
          </a:p>
          <a:p>
            <a:pPr marL="514350" indent="-51435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l-GR" sz="1800" b="1" u="sng" smtClean="0"/>
              <a:t>Ιστολογικά ευρήματα</a:t>
            </a:r>
          </a:p>
          <a:p>
            <a:pPr marL="514350" indent="-514350" eaLnBrk="1" hangingPunct="1">
              <a:lnSpc>
                <a:spcPct val="80000"/>
              </a:lnSpc>
            </a:pPr>
            <a:r>
              <a:rPr lang="el-GR" sz="1800" smtClean="0">
                <a:solidFill>
                  <a:srgbClr val="C00000"/>
                </a:solidFill>
              </a:rPr>
              <a:t>Έντονη λεμφοζιδιακή υπερπλασία: </a:t>
            </a:r>
            <a:r>
              <a:rPr lang="el-GR" sz="1800" smtClean="0"/>
              <a:t>σχετικά μικρά ομοιόμορφα βλαστικά κέντρα</a:t>
            </a:r>
            <a:endParaRPr lang="el-GR" sz="1800" smtClean="0">
              <a:solidFill>
                <a:srgbClr val="C00000"/>
              </a:solidFill>
            </a:endParaRPr>
          </a:p>
          <a:p>
            <a:pPr marL="514350" indent="-514350" eaLnBrk="1" hangingPunct="1">
              <a:lnSpc>
                <a:spcPct val="80000"/>
              </a:lnSpc>
            </a:pPr>
            <a:r>
              <a:rPr lang="el-GR" sz="1800" smtClean="0"/>
              <a:t>Πολυμορφοπύρηνα σε αθροίσεις στους λεμφόκολπους</a:t>
            </a:r>
          </a:p>
          <a:p>
            <a:pPr marL="514350" indent="-514350" eaLnBrk="1" hangingPunct="1">
              <a:lnSpc>
                <a:spcPct val="80000"/>
              </a:lnSpc>
            </a:pPr>
            <a:r>
              <a:rPr lang="el-GR" sz="1800" smtClean="0">
                <a:solidFill>
                  <a:srgbClr val="C00000"/>
                </a:solidFill>
              </a:rPr>
              <a:t>Πλασματοκυττάρωση</a:t>
            </a:r>
            <a:r>
              <a:rPr lang="el-GR" sz="1800" smtClean="0"/>
              <a:t> στις μυελικές χορδές και εντός βλαστικών κέντρων πολυκλωνικού χαρακτήρα</a:t>
            </a:r>
          </a:p>
          <a:p>
            <a:pPr marL="514350" indent="-514350" eaLnBrk="1" hangingPunct="1">
              <a:lnSpc>
                <a:spcPct val="80000"/>
              </a:lnSpc>
            </a:pPr>
            <a:r>
              <a:rPr lang="el-GR" sz="1800" smtClean="0"/>
              <a:t>Πάχυνση της κάψας</a:t>
            </a:r>
          </a:p>
          <a:p>
            <a:pPr marL="514350" indent="-514350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l-GR" sz="1800" smtClean="0"/>
              <a:t>Τ λεμφοκύτταρα: </a:t>
            </a:r>
            <a:r>
              <a:rPr lang="el-GR" sz="1800" smtClean="0">
                <a:latin typeface="Arial" charset="0"/>
                <a:cs typeface="Arial" charset="0"/>
              </a:rPr>
              <a:t>↑</a:t>
            </a:r>
            <a:r>
              <a:rPr lang="en-US" sz="1800" smtClean="0"/>
              <a:t>CD4+</a:t>
            </a:r>
            <a:r>
              <a:rPr lang="el-GR" sz="1800" smtClean="0"/>
              <a:t> διαλεμφοζιδιακό, </a:t>
            </a:r>
            <a:r>
              <a:rPr lang="el-GR" sz="1800" smtClean="0">
                <a:latin typeface="Arial" charset="0"/>
                <a:cs typeface="Arial" charset="0"/>
              </a:rPr>
              <a:t>↑</a:t>
            </a:r>
            <a:r>
              <a:rPr lang="en-US" sz="1800" smtClean="0"/>
              <a:t>CD8+ </a:t>
            </a:r>
            <a:r>
              <a:rPr lang="el-GR" sz="1800" smtClean="0"/>
              <a:t>εντός βλαστικών κέντρων</a:t>
            </a:r>
          </a:p>
          <a:p>
            <a:pPr marL="514350" indent="-514350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l-GR" sz="1800" smtClean="0">
                <a:solidFill>
                  <a:srgbClr val="C00000"/>
                </a:solidFill>
              </a:rPr>
              <a:t>Τα ιστολογικά ευρήματα δεν είναι ειδικά </a:t>
            </a:r>
            <a:r>
              <a:rPr lang="el-GR" sz="1800" smtClean="0"/>
              <a:t>(παρόμοια ευρήματα σε </a:t>
            </a:r>
            <a:r>
              <a:rPr lang="en-US" sz="1800" smtClean="0"/>
              <a:t>AIDS</a:t>
            </a:r>
            <a:r>
              <a:rPr lang="el-GR" sz="1800" smtClean="0"/>
              <a:t> και δευτερογενή συφιλίδα </a:t>
            </a:r>
            <a:r>
              <a:rPr lang="el-GR" sz="1800" smtClean="0">
                <a:latin typeface="Arial" charset="0"/>
                <a:cs typeface="Arial" charset="0"/>
              </a:rPr>
              <a:t>→ </a:t>
            </a:r>
            <a:r>
              <a:rPr lang="el-GR" sz="1800" smtClean="0"/>
              <a:t>πλασματοκύτταρα σε κάψα, κοκκιώματα, ενδαρτηρίτιδα)</a:t>
            </a:r>
          </a:p>
          <a:p>
            <a:pPr marL="514350" indent="-51435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l-GR" sz="1800" smtClean="0"/>
              <a:t>Διαφορική διάγνωση από λεμφοζιδιακό λέμφωμα (</a:t>
            </a:r>
            <a:r>
              <a:rPr lang="en-US" sz="1800" smtClean="0"/>
              <a:t>bcl-2+, </a:t>
            </a:r>
            <a:r>
              <a:rPr lang="el-GR" sz="1800" smtClean="0"/>
              <a:t>στα κύτταρα βλαστικών κέντρων, εξάλειψη μανδύα, </a:t>
            </a:r>
            <a:r>
              <a:rPr lang="el-GR" sz="1800" smtClean="0">
                <a:ea typeface="Calibri" pitchFamily="34" charset="0"/>
                <a:cs typeface="Calibri" pitchFamily="34" charset="0"/>
              </a:rPr>
              <a:t>↓</a:t>
            </a:r>
            <a:r>
              <a:rPr lang="en-US" sz="1800" smtClean="0"/>
              <a:t>Ki67)</a:t>
            </a:r>
            <a:endParaRPr lang="el-GR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>
                <a:latin typeface="+mn-lt"/>
              </a:rPr>
              <a:t>Ρευματοειδής αρθρίτιδα- </a:t>
            </a:r>
            <a:r>
              <a:rPr lang="el-GR" sz="2200" dirty="0" err="1" smtClean="0">
                <a:latin typeface="+mn-lt"/>
              </a:rPr>
              <a:t>λεμφοζιδιακή</a:t>
            </a:r>
            <a:r>
              <a:rPr lang="el-GR" sz="2200" dirty="0" smtClean="0">
                <a:latin typeface="+mn-lt"/>
              </a:rPr>
              <a:t> υπερπλασία</a:t>
            </a:r>
            <a:endParaRPr lang="el-GR" sz="2200" dirty="0">
              <a:latin typeface="+mn-lt"/>
            </a:endParaRPr>
          </a:p>
        </p:txBody>
      </p:sp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773238"/>
            <a:ext cx="67087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1 - Τίτλος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eaLnBrk="1" hangingPunct="1"/>
            <a:r>
              <a:rPr lang="el-GR" sz="3200" b="1" u="sng" smtClean="0">
                <a:solidFill>
                  <a:schemeClr val="accent2"/>
                </a:solidFill>
              </a:rPr>
              <a:t>2. Συστηματικός ερυθηματώδης λύκος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785938"/>
            <a:ext cx="8229600" cy="4786312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Συχνότητα: εμφανής διόγκωση λεμφαδένων παρατηρείται στο 50% περίπου των ασθενών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Συνήθως προσβάλλονται οι τραχηλικοί  και οι </a:t>
            </a:r>
            <a:r>
              <a:rPr lang="el-GR" dirty="0" err="1" smtClean="0"/>
              <a:t>μεσεντέριοι</a:t>
            </a:r>
            <a:r>
              <a:rPr lang="el-GR" dirty="0" smtClean="0"/>
              <a:t> λεμφαδένες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 smtClean="0"/>
              <a:t>Ιστολογικά ευρήματα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>
                <a:solidFill>
                  <a:srgbClr val="FF0000"/>
                </a:solidFill>
              </a:rPr>
              <a:t>Υπερπλασία </a:t>
            </a:r>
            <a:r>
              <a:rPr lang="el-GR" dirty="0" err="1" smtClean="0">
                <a:solidFill>
                  <a:srgbClr val="FF0000"/>
                </a:solidFill>
              </a:rPr>
              <a:t>λεμφοζιδίων</a:t>
            </a:r>
            <a:endParaRPr lang="el-GR" dirty="0" smtClean="0">
              <a:solidFill>
                <a:srgbClr val="FF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Πηκτική νέκρωση με </a:t>
            </a:r>
            <a:r>
              <a:rPr lang="el-GR" dirty="0" err="1" smtClean="0">
                <a:solidFill>
                  <a:srgbClr val="FF0000"/>
                </a:solidFill>
              </a:rPr>
              <a:t>καρυορρηξία</a:t>
            </a:r>
            <a:r>
              <a:rPr lang="el-GR" dirty="0" smtClean="0">
                <a:solidFill>
                  <a:srgbClr val="FF0000"/>
                </a:solidFill>
              </a:rPr>
              <a:t> και λίγα πολυμορφοπύρηνα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Άθροιση </a:t>
            </a:r>
            <a:r>
              <a:rPr lang="el-GR" dirty="0" err="1" smtClean="0"/>
              <a:t>ανοσοβλαστικών</a:t>
            </a:r>
            <a:r>
              <a:rPr lang="el-GR" dirty="0" smtClean="0"/>
              <a:t> κυττάρων, κυρίως στις περιοχές της νεκρώσεως αλλά και </a:t>
            </a:r>
            <a:r>
              <a:rPr lang="el-GR" dirty="0" err="1" smtClean="0"/>
              <a:t>διαλεμφοζιδαικά</a:t>
            </a:r>
            <a:endParaRPr lang="el-GR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err="1" smtClean="0">
                <a:solidFill>
                  <a:srgbClr val="FF0000"/>
                </a:solidFill>
              </a:rPr>
              <a:t>Αιματοξύφιλα</a:t>
            </a:r>
            <a:r>
              <a:rPr lang="el-GR" dirty="0" smtClean="0"/>
              <a:t> σωμάτια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err="1" smtClean="0"/>
              <a:t>Πολυκλωνικά</a:t>
            </a:r>
            <a:r>
              <a:rPr lang="el-GR" dirty="0" smtClean="0"/>
              <a:t> πλασματοκύτταρα σε βλαστικά κέντρα και μυελικές χορδές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el-GR" b="1" i="1" dirty="0" smtClean="0"/>
              <a:t>Κυριότερο </a:t>
            </a:r>
            <a:r>
              <a:rPr lang="el-GR" b="1" i="1" dirty="0" err="1" smtClean="0"/>
              <a:t>διαφοροδιαγνωστικό</a:t>
            </a:r>
            <a:r>
              <a:rPr lang="el-GR" b="1" i="1" dirty="0" smtClean="0"/>
              <a:t> πρόβλημα: </a:t>
            </a:r>
            <a:r>
              <a:rPr lang="el-GR" b="1" i="1" dirty="0" err="1" smtClean="0"/>
              <a:t>λεμφαδενοπάθεια</a:t>
            </a:r>
            <a:r>
              <a:rPr lang="el-GR" b="1" i="1" dirty="0" smtClean="0"/>
              <a:t> </a:t>
            </a:r>
            <a:r>
              <a:rPr lang="en-US" b="1" i="1" dirty="0" smtClean="0"/>
              <a:t>Kikuchi</a:t>
            </a:r>
            <a:r>
              <a:rPr lang="el-GR" b="1" i="1" dirty="0" smtClean="0"/>
              <a:t> (απουσία </a:t>
            </a:r>
            <a:r>
              <a:rPr lang="el-GR" b="1" i="1" dirty="0" err="1" smtClean="0"/>
              <a:t>αιματοξύφιλων</a:t>
            </a:r>
            <a:r>
              <a:rPr lang="el-GR" b="1" i="1" dirty="0" smtClean="0"/>
              <a:t> σωματίων, διατήρηση </a:t>
            </a:r>
            <a:r>
              <a:rPr lang="el-GR" b="1" i="1" dirty="0" err="1" smtClean="0"/>
              <a:t>λεμφοζιδίων</a:t>
            </a:r>
            <a:r>
              <a:rPr lang="el-GR" b="1" i="1" dirty="0" smtClean="0"/>
              <a:t>, άφθονα </a:t>
            </a:r>
            <a:r>
              <a:rPr lang="el-GR" b="1" i="1" dirty="0" err="1" smtClean="0"/>
              <a:t>ιστιοκύτταρα</a:t>
            </a:r>
            <a:r>
              <a:rPr lang="el-GR" b="1" i="1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>
                <a:latin typeface="+mn-lt"/>
              </a:rPr>
              <a:t>Συστηματικός </a:t>
            </a:r>
            <a:r>
              <a:rPr lang="el-GR" sz="2200" dirty="0" err="1" smtClean="0">
                <a:latin typeface="+mn-lt"/>
              </a:rPr>
              <a:t>ερυθηματώδης</a:t>
            </a:r>
            <a:r>
              <a:rPr lang="el-GR" sz="2200" dirty="0" smtClean="0">
                <a:latin typeface="+mn-lt"/>
              </a:rPr>
              <a:t> λύκος- νέκρωση και αγγειίτιδα</a:t>
            </a:r>
            <a:endParaRPr lang="el-GR" sz="2200" dirty="0">
              <a:latin typeface="+mn-lt"/>
            </a:endParaRPr>
          </a:p>
        </p:txBody>
      </p:sp>
      <p:pic>
        <p:nvPicPr>
          <p:cNvPr id="39938" name="Picture 2" descr="C:\Documents and Settings\Lev\Τα έγγραφά μου\Downloads\Συνημμένα_2013918\_Δ+υ_Β_Κ_Δ+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916113"/>
            <a:ext cx="36957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4 - TextBox"/>
          <p:cNvSpPr txBox="1">
            <a:spLocks noChangeArrowheads="1"/>
          </p:cNvSpPr>
          <p:nvPr/>
        </p:nvSpPr>
        <p:spPr bwMode="auto">
          <a:xfrm>
            <a:off x="539750" y="5300663"/>
            <a:ext cx="1655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νέκρωση</a:t>
            </a:r>
          </a:p>
        </p:txBody>
      </p:sp>
      <p:sp>
        <p:nvSpPr>
          <p:cNvPr id="39940" name="5 - TextBox"/>
          <p:cNvSpPr txBox="1">
            <a:spLocks noChangeArrowheads="1"/>
          </p:cNvSpPr>
          <p:nvPr/>
        </p:nvSpPr>
        <p:spPr bwMode="auto">
          <a:xfrm>
            <a:off x="2627313" y="5661025"/>
            <a:ext cx="1728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αγγειίτιδα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flipH="1" flipV="1">
            <a:off x="3348038" y="4292600"/>
            <a:ext cx="71437" cy="12969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ύγραμμο βέλος σύνδεσης"/>
          <p:cNvCxnSpPr/>
          <p:nvPr/>
        </p:nvCxnSpPr>
        <p:spPr>
          <a:xfrm flipV="1">
            <a:off x="1258888" y="3171825"/>
            <a:ext cx="1152525" cy="21288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3" name="Picture 2" descr="C:\Documents and Settings\Lev\Τα έγγραφά μου\Downloads\Συνημμένα_2013918\_Δ+υ_Β_Κ_Δ+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916113"/>
            <a:ext cx="3744913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11 - TextBox"/>
          <p:cNvSpPr txBox="1">
            <a:spLocks noChangeArrowheads="1"/>
          </p:cNvSpPr>
          <p:nvPr/>
        </p:nvSpPr>
        <p:spPr bwMode="auto">
          <a:xfrm>
            <a:off x="5292725" y="5445125"/>
            <a:ext cx="172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αιματοξύφιλα σωμάτια</a:t>
            </a:r>
          </a:p>
        </p:txBody>
      </p:sp>
      <p:cxnSp>
        <p:nvCxnSpPr>
          <p:cNvPr id="13" name="12 - Ευθύγραμμο βέλος σύνδεσης"/>
          <p:cNvCxnSpPr/>
          <p:nvPr/>
        </p:nvCxnSpPr>
        <p:spPr>
          <a:xfrm flipH="1" flipV="1">
            <a:off x="5651500" y="4076700"/>
            <a:ext cx="73025" cy="12969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1 - Τίτλος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l-GR" sz="3000" b="1" smtClean="0"/>
              <a:t>Νόσος </a:t>
            </a:r>
            <a:r>
              <a:rPr lang="en-US" sz="3000" b="1" smtClean="0"/>
              <a:t>Castleman</a:t>
            </a:r>
            <a:endParaRPr lang="el-GR" sz="3000" b="1" smtClean="0"/>
          </a:p>
        </p:txBody>
      </p:sp>
      <p:sp>
        <p:nvSpPr>
          <p:cNvPr id="40963" name="2 - Θέση περιεχομένου"/>
          <p:cNvSpPr>
            <a:spLocks noGrp="1"/>
          </p:cNvSpPr>
          <p:nvPr>
            <p:ph idx="1"/>
          </p:nvPr>
        </p:nvSpPr>
        <p:spPr>
          <a:xfrm>
            <a:off x="323850" y="1484313"/>
            <a:ext cx="8640763" cy="489743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el-GR" sz="2200" b="1" u="sng" dirty="0" smtClean="0">
                <a:solidFill>
                  <a:schemeClr val="accent2"/>
                </a:solidFill>
              </a:rPr>
              <a:t>Υαλοειδής αγγειακός τύπος (90% των περιπτώσεων)</a:t>
            </a:r>
          </a:p>
          <a:p>
            <a:pPr eaLnBrk="1" hangingPunct="1">
              <a:defRPr/>
            </a:pPr>
            <a:r>
              <a:rPr lang="el-GR" sz="2200" dirty="0" smtClean="0"/>
              <a:t>Συνήθως νέοι ασθενείς με ενδοθωρακικές μάζες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l-GR" sz="2200" b="1" u="sng" dirty="0" smtClean="0"/>
              <a:t>Ιστολογικά ευρήματα</a:t>
            </a:r>
          </a:p>
          <a:p>
            <a:pPr eaLnBrk="1" hangingPunct="1">
              <a:defRPr/>
            </a:pPr>
            <a:r>
              <a:rPr lang="el-GR" sz="2200" dirty="0" err="1" smtClean="0">
                <a:solidFill>
                  <a:srgbClr val="C00000"/>
                </a:solidFill>
              </a:rPr>
              <a:t>Ογκόμορφη</a:t>
            </a:r>
            <a:r>
              <a:rPr lang="el-GR" sz="2200" dirty="0" smtClean="0">
                <a:solidFill>
                  <a:srgbClr val="C00000"/>
                </a:solidFill>
              </a:rPr>
              <a:t> μάζα λεμφικού ιστού </a:t>
            </a:r>
            <a:r>
              <a:rPr lang="el-GR" sz="2200" dirty="0" smtClean="0"/>
              <a:t>περιβαλλόμενη από κάψα</a:t>
            </a:r>
          </a:p>
          <a:p>
            <a:pPr eaLnBrk="1" hangingPunct="1">
              <a:defRPr/>
            </a:pPr>
            <a:r>
              <a:rPr lang="el-GR" sz="2200" dirty="0" smtClean="0">
                <a:solidFill>
                  <a:srgbClr val="C00000"/>
                </a:solidFill>
              </a:rPr>
              <a:t>Δομές που μοιάζουν με </a:t>
            </a:r>
            <a:r>
              <a:rPr lang="el-GR" sz="2200" dirty="0" err="1" smtClean="0">
                <a:solidFill>
                  <a:srgbClr val="C00000"/>
                </a:solidFill>
              </a:rPr>
              <a:t>λεμφοζίδια</a:t>
            </a:r>
            <a:r>
              <a:rPr lang="el-GR" sz="2200" dirty="0" smtClean="0">
                <a:solidFill>
                  <a:srgbClr val="C00000"/>
                </a:solidFill>
              </a:rPr>
              <a:t> και περικλείουν συγκεντρικές στιβάδες ενδοθηλιακών κυττάρων και λεμφοκυττάρων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l-GR" sz="2200" b="1" u="sng" dirty="0" err="1" smtClean="0">
                <a:solidFill>
                  <a:schemeClr val="accent2"/>
                </a:solidFill>
              </a:rPr>
              <a:t>Πλασματοκυτταρικός</a:t>
            </a:r>
            <a:r>
              <a:rPr lang="el-GR" sz="2200" b="1" u="sng" dirty="0" smtClean="0">
                <a:solidFill>
                  <a:schemeClr val="accent2"/>
                </a:solidFill>
              </a:rPr>
              <a:t> τύπος (10% των περιπτώσεων)</a:t>
            </a:r>
          </a:p>
          <a:p>
            <a:pPr eaLnBrk="1" hangingPunct="1">
              <a:defRPr/>
            </a:pPr>
            <a:r>
              <a:rPr lang="el-GR" sz="2200" dirty="0" smtClean="0"/>
              <a:t>Συνήθως νέοι ασθενείς με πυρετό, κακουχία και λεμφοειδείς μάζες στο </a:t>
            </a:r>
            <a:r>
              <a:rPr lang="el-GR" sz="2200" dirty="0" err="1" smtClean="0"/>
              <a:t>μεσοθωράκιο</a:t>
            </a:r>
            <a:r>
              <a:rPr lang="el-GR" sz="2200" dirty="0" smtClean="0"/>
              <a:t>, </a:t>
            </a:r>
            <a:r>
              <a:rPr lang="el-GR" sz="2200" dirty="0" err="1" smtClean="0"/>
              <a:t>μεσεντέριο</a:t>
            </a:r>
            <a:r>
              <a:rPr lang="el-GR" sz="2200" dirty="0" smtClean="0"/>
              <a:t> και </a:t>
            </a:r>
            <a:r>
              <a:rPr lang="el-GR" sz="2200" dirty="0" err="1" smtClean="0"/>
              <a:t>οπισθοπεριτόναιο</a:t>
            </a:r>
            <a:endParaRPr lang="el-GR" sz="2200" dirty="0" smtClean="0"/>
          </a:p>
          <a:p>
            <a:pPr eaLnBrk="1" hangingPunct="1">
              <a:defRPr/>
            </a:pPr>
            <a:r>
              <a:rPr lang="el-GR" sz="2200" dirty="0" smtClean="0"/>
              <a:t>Η ιστολογική εικόνα διαφέρει από τον προηγούμενο τύπο σε τρία σημεία </a:t>
            </a:r>
            <a:r>
              <a:rPr lang="el-GR" sz="2200" b="1" dirty="0" smtClean="0">
                <a:solidFill>
                  <a:schemeClr val="accent5"/>
                </a:solidFill>
              </a:rPr>
              <a:t>1</a:t>
            </a:r>
            <a:r>
              <a:rPr lang="el-GR" sz="2200" dirty="0" smtClean="0"/>
              <a:t>. </a:t>
            </a:r>
            <a:r>
              <a:rPr lang="el-GR" sz="2200" dirty="0" smtClean="0">
                <a:solidFill>
                  <a:srgbClr val="C00000"/>
                </a:solidFill>
              </a:rPr>
              <a:t>παρουσία πλασματοκυττάρων </a:t>
            </a:r>
            <a:r>
              <a:rPr lang="el-GR" sz="2200" dirty="0" smtClean="0"/>
              <a:t>στον ενδιάμεσο ιστό </a:t>
            </a:r>
            <a:r>
              <a:rPr lang="el-GR" sz="2200" dirty="0" smtClean="0">
                <a:solidFill>
                  <a:schemeClr val="accent5"/>
                </a:solidFill>
              </a:rPr>
              <a:t>2.</a:t>
            </a:r>
            <a:r>
              <a:rPr lang="el-GR" sz="2200" dirty="0" smtClean="0"/>
              <a:t> </a:t>
            </a:r>
            <a:r>
              <a:rPr lang="el-GR" sz="2200" dirty="0" smtClean="0">
                <a:solidFill>
                  <a:srgbClr val="C00000"/>
                </a:solidFill>
              </a:rPr>
              <a:t>συνύπαρξη αληθών </a:t>
            </a:r>
            <a:r>
              <a:rPr lang="el-GR" sz="2200" dirty="0" err="1" smtClean="0">
                <a:solidFill>
                  <a:srgbClr val="C00000"/>
                </a:solidFill>
              </a:rPr>
              <a:t>λεμφοζιδίων</a:t>
            </a:r>
            <a:r>
              <a:rPr lang="el-GR" sz="2200" dirty="0" smtClean="0">
                <a:solidFill>
                  <a:srgbClr val="C00000"/>
                </a:solidFill>
              </a:rPr>
              <a:t> </a:t>
            </a:r>
            <a:r>
              <a:rPr lang="el-GR" sz="2200" dirty="0" smtClean="0"/>
              <a:t>με βλαστικό κέντρο </a:t>
            </a:r>
            <a:r>
              <a:rPr lang="el-GR" sz="2200" dirty="0" smtClean="0">
                <a:solidFill>
                  <a:schemeClr val="accent5"/>
                </a:solidFill>
              </a:rPr>
              <a:t>3. </a:t>
            </a:r>
            <a:r>
              <a:rPr lang="el-GR" sz="2200" dirty="0" smtClean="0"/>
              <a:t>παρουσία των αλλοιώσεων σε πέριξ λεμφαδένες.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smtClean="0"/>
              <a:t>Νόσος </a:t>
            </a:r>
            <a:r>
              <a:rPr lang="en-US" sz="3200" b="1" smtClean="0"/>
              <a:t>Castleman</a:t>
            </a:r>
            <a:endParaRPr lang="el-GR" sz="320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1547813" y="2420938"/>
            <a:ext cx="6624637" cy="5762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l-GR" dirty="0">
                <a:solidFill>
                  <a:schemeClr val="tx1"/>
                </a:solidFill>
              </a:rPr>
              <a:t>Πολυκεντρική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755650" y="3213100"/>
            <a:ext cx="2232025" cy="57626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schemeClr val="tx1"/>
                </a:solidFill>
              </a:rPr>
              <a:t>Υαλοειδής αγγειακός τύπος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755650" y="2420938"/>
            <a:ext cx="2952750" cy="5762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 err="1">
                <a:solidFill>
                  <a:schemeClr val="tx1"/>
                </a:solidFill>
              </a:rPr>
              <a:t>Εντετοπισμένη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2987675" y="3213100"/>
            <a:ext cx="5184775" cy="57626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 err="1">
                <a:solidFill>
                  <a:schemeClr val="tx1"/>
                </a:solidFill>
              </a:rPr>
              <a:t>Πλασματοκυτταρικός</a:t>
            </a:r>
            <a:r>
              <a:rPr lang="el-GR" dirty="0">
                <a:solidFill>
                  <a:schemeClr val="tx1"/>
                </a:solidFill>
              </a:rPr>
              <a:t> τύπος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2987675" y="4292600"/>
            <a:ext cx="1584325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POEMS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4284663" y="4292600"/>
            <a:ext cx="1871662" cy="5048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schemeClr val="tx1"/>
                </a:solidFill>
              </a:rPr>
              <a:t>Ιδιοπαθής </a:t>
            </a:r>
            <a:r>
              <a:rPr lang="en-US" dirty="0">
                <a:solidFill>
                  <a:schemeClr val="tx1"/>
                </a:solidFill>
              </a:rPr>
              <a:t>HHV-8-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6156325" y="4292600"/>
            <a:ext cx="1944688" cy="5048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HHV-8+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41993" name="13 - TextBox"/>
          <p:cNvSpPr txBox="1">
            <a:spLocks noChangeArrowheads="1"/>
          </p:cNvSpPr>
          <p:nvPr/>
        </p:nvSpPr>
        <p:spPr bwMode="auto">
          <a:xfrm>
            <a:off x="250825" y="4868863"/>
            <a:ext cx="84978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l-GR">
                <a:solidFill>
                  <a:srgbClr val="FF0000"/>
                </a:solidFill>
              </a:rPr>
              <a:t>Εντετοπισμένη μορφή </a:t>
            </a:r>
            <a:r>
              <a:rPr lang="el-GR"/>
              <a:t>(κατά κανόνα υαλοειδούς-αγγειακού τύπου) και πολυκεντρική μορφή (συνήθως πλασματοκυτταρικός)</a:t>
            </a:r>
            <a:r>
              <a:rPr lang="en-US"/>
              <a:t>.</a:t>
            </a:r>
            <a:endParaRPr lang="el-GR"/>
          </a:p>
          <a:p>
            <a:pPr>
              <a:buFont typeface="Arial" charset="0"/>
              <a:buChar char="•"/>
            </a:pPr>
            <a:r>
              <a:rPr lang="el-GR"/>
              <a:t>Στην </a:t>
            </a:r>
            <a:r>
              <a:rPr lang="el-GR">
                <a:solidFill>
                  <a:srgbClr val="FF0000"/>
                </a:solidFill>
              </a:rPr>
              <a:t>πολυκεντρική μορφή </a:t>
            </a:r>
            <a:r>
              <a:rPr lang="el-GR"/>
              <a:t>της νόσου παρατηρείται προσβολή λεμφαδένων σε πολλές θέσεις, ηπατοσπληνομεγαλία και συστηματικά συμπτώματα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1 - Τίτλος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879475"/>
          </a:xfrm>
        </p:spPr>
        <p:txBody>
          <a:bodyPr/>
          <a:lstStyle/>
          <a:p>
            <a:pPr eaLnBrk="1" hangingPunct="1"/>
            <a:r>
              <a:rPr lang="el-GR" sz="3000" b="1" smtClean="0"/>
              <a:t>Νόσος </a:t>
            </a:r>
            <a:r>
              <a:rPr lang="en-US" sz="3000" b="1" smtClean="0"/>
              <a:t>Castleman</a:t>
            </a:r>
            <a:endParaRPr lang="el-GR" sz="3000" b="1" smtClean="0"/>
          </a:p>
        </p:txBody>
      </p:sp>
      <p:sp>
        <p:nvSpPr>
          <p:cNvPr id="43010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785938"/>
            <a:ext cx="8472488" cy="4754562"/>
          </a:xfrm>
        </p:spPr>
        <p:txBody>
          <a:bodyPr/>
          <a:lstStyle/>
          <a:p>
            <a:pPr eaLnBrk="1" hangingPunct="1"/>
            <a:r>
              <a:rPr lang="el-GR" sz="2400" smtClean="0"/>
              <a:t>Αίτιο της νόσου θεωρείται διαταραχή της ρύθμισης του πολλαπλασιασμού Β λεμφοκυττάρων και πλασματοκυττάρων.</a:t>
            </a:r>
            <a:endParaRPr lang="en-US" sz="2400" smtClean="0"/>
          </a:p>
          <a:p>
            <a:pPr eaLnBrk="1" hangingPunct="1"/>
            <a:endParaRPr lang="el-GR" sz="2400" smtClean="0"/>
          </a:p>
          <a:p>
            <a:pPr eaLnBrk="1" hangingPunct="1">
              <a:buFont typeface="Wingdings" pitchFamily="2" charset="2"/>
              <a:buChar char="v"/>
            </a:pPr>
            <a:r>
              <a:rPr lang="el-GR" sz="2400" smtClean="0"/>
              <a:t>Στην πολυκεντρική μορφή αυξημένα επίπεδα (</a:t>
            </a:r>
            <a:r>
              <a:rPr lang="en-US" sz="2400" smtClean="0"/>
              <a:t>human/viral) IL-6</a:t>
            </a:r>
          </a:p>
          <a:p>
            <a:pPr eaLnBrk="1" hangingPunct="1">
              <a:buFont typeface="Wingdings 2" pitchFamily="18" charset="2"/>
              <a:buNone/>
            </a:pPr>
            <a:endParaRPr lang="en-US" sz="2400" smtClean="0"/>
          </a:p>
          <a:p>
            <a:pPr eaLnBrk="1" hangingPunct="1">
              <a:buFont typeface="Wingdings" pitchFamily="2" charset="2"/>
              <a:buChar char="v"/>
            </a:pPr>
            <a:r>
              <a:rPr lang="el-GR" sz="2400" smtClean="0"/>
              <a:t>Ολες οι περιπτώσεις πολυκεντρική</a:t>
            </a:r>
            <a:r>
              <a:rPr lang="en-US" sz="2400" smtClean="0"/>
              <a:t>,</a:t>
            </a:r>
            <a:r>
              <a:rPr lang="el-GR" sz="2400" smtClean="0"/>
              <a:t> </a:t>
            </a:r>
            <a:r>
              <a:rPr lang="en-US" sz="2400" smtClean="0"/>
              <a:t>Castleman </a:t>
            </a:r>
            <a:r>
              <a:rPr lang="el-GR" sz="2400" smtClean="0"/>
              <a:t>επί εδάφους </a:t>
            </a:r>
            <a:r>
              <a:rPr lang="en-US" sz="2400" smtClean="0"/>
              <a:t>HIV </a:t>
            </a:r>
            <a:r>
              <a:rPr lang="el-GR" sz="2400" smtClean="0"/>
              <a:t> λοίμωξης και το 50% </a:t>
            </a:r>
            <a:r>
              <a:rPr lang="en-US" sz="2400" smtClean="0"/>
              <a:t>HIV-</a:t>
            </a:r>
            <a:r>
              <a:rPr lang="el-GR" sz="2400" smtClean="0"/>
              <a:t> ασθενείς είναι θετικές για το αντιγόνο </a:t>
            </a:r>
            <a:r>
              <a:rPr lang="en-US" sz="2400" smtClean="0"/>
              <a:t>LANA </a:t>
            </a:r>
            <a:r>
              <a:rPr lang="el-GR" sz="2400" smtClean="0"/>
              <a:t>του </a:t>
            </a:r>
            <a:r>
              <a:rPr lang="en-US" sz="2400" smtClean="0"/>
              <a:t>Human Herpes Virus 8.</a:t>
            </a:r>
            <a:endParaRPr lang="el-GR" sz="2400" smtClean="0"/>
          </a:p>
          <a:p>
            <a:pPr eaLnBrk="1" hangingPunct="1"/>
            <a:endParaRPr lang="el-G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850" y="1052513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>
                <a:latin typeface="+mn-lt"/>
              </a:rPr>
              <a:t>Νόσος </a:t>
            </a:r>
            <a:r>
              <a:rPr lang="en-US" sz="2200" dirty="0" err="1" smtClean="0">
                <a:latin typeface="+mn-lt"/>
              </a:rPr>
              <a:t>Castleman</a:t>
            </a:r>
            <a:r>
              <a:rPr lang="en-US" sz="2200" dirty="0" smtClean="0">
                <a:latin typeface="+mn-lt"/>
              </a:rPr>
              <a:t>- </a:t>
            </a:r>
            <a:r>
              <a:rPr lang="el-GR" sz="2200" dirty="0" smtClean="0">
                <a:latin typeface="+mn-lt"/>
              </a:rPr>
              <a:t>υαλοειδής αγγειακός τύπος</a:t>
            </a:r>
            <a:endParaRPr lang="el-GR" sz="2200" dirty="0">
              <a:latin typeface="+mn-lt"/>
            </a:endParaRPr>
          </a:p>
        </p:txBody>
      </p:sp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276475"/>
            <a:ext cx="8002587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>
                <a:latin typeface="+mn-lt"/>
              </a:rPr>
              <a:t>Νόσος </a:t>
            </a:r>
            <a:r>
              <a:rPr lang="en-US" sz="2200" dirty="0" err="1" smtClean="0">
                <a:latin typeface="+mn-lt"/>
              </a:rPr>
              <a:t>Castleman</a:t>
            </a:r>
            <a:r>
              <a:rPr lang="en-US" sz="2200" dirty="0" smtClean="0">
                <a:latin typeface="+mn-lt"/>
              </a:rPr>
              <a:t>- </a:t>
            </a:r>
            <a:r>
              <a:rPr lang="el-GR" sz="2200" dirty="0" err="1" smtClean="0">
                <a:latin typeface="+mn-lt"/>
              </a:rPr>
              <a:t>Πλασματοκυτταρικός</a:t>
            </a:r>
            <a:r>
              <a:rPr lang="el-GR" sz="2200" dirty="0" smtClean="0">
                <a:latin typeface="+mn-lt"/>
              </a:rPr>
              <a:t> τύπος</a:t>
            </a:r>
            <a:endParaRPr lang="el-GR" sz="2200" dirty="0">
              <a:latin typeface="+mn-lt"/>
            </a:endParaRPr>
          </a:p>
        </p:txBody>
      </p:sp>
      <p:pic>
        <p:nvPicPr>
          <p:cNvPr id="45058" name="Picture 2" descr="http://webpathology.com/slides/slides/LymphNode_CastlemansDz_PlasmaCellTyp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484313"/>
            <a:ext cx="619125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4 - TextBox"/>
          <p:cNvSpPr txBox="1">
            <a:spLocks noChangeArrowheads="1"/>
          </p:cNvSpPr>
          <p:nvPr/>
        </p:nvSpPr>
        <p:spPr bwMode="auto">
          <a:xfrm>
            <a:off x="7308850" y="3141663"/>
            <a:ext cx="12239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Πλασμα-τοκύτταρα </a:t>
            </a:r>
          </a:p>
        </p:txBody>
      </p:sp>
      <p:cxnSp>
        <p:nvCxnSpPr>
          <p:cNvPr id="6" name="5 - Ευθύγραμμο βέλος σύνδεσης"/>
          <p:cNvCxnSpPr/>
          <p:nvPr/>
        </p:nvCxnSpPr>
        <p:spPr>
          <a:xfrm rot="10800000" flipV="1">
            <a:off x="5651500" y="3357563"/>
            <a:ext cx="1657350" cy="3587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 u="sng" smtClean="0">
                <a:solidFill>
                  <a:schemeClr val="accent2"/>
                </a:solidFill>
              </a:rPr>
              <a:t>Κοκκιωματώδεις βλάβες- σαρκοείδωση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Αιτιολογία: άγνωστη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Προσβάλλονται όλα σχεδόν τα όργανα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Η </a:t>
            </a:r>
            <a:r>
              <a:rPr lang="el-GR" dirty="0" err="1" smtClean="0"/>
              <a:t>λεμφαδενοπάθεια</a:t>
            </a:r>
            <a:r>
              <a:rPr lang="el-GR" dirty="0" smtClean="0"/>
              <a:t> είναι συχνή, ιδίως στις πύλες αμφοτέρων των πνευμόνων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 smtClean="0"/>
              <a:t>Ιστολογικά ευρήματα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Μικρά, </a:t>
            </a:r>
            <a:r>
              <a:rPr lang="el-GR" dirty="0" smtClean="0">
                <a:solidFill>
                  <a:srgbClr val="C00000"/>
                </a:solidFill>
              </a:rPr>
              <a:t>σαφή κοκκιώματα, χωρίς τυροειδή νέκρωση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Παρουσία των </a:t>
            </a:r>
            <a:r>
              <a:rPr lang="el-GR" dirty="0" err="1" smtClean="0"/>
              <a:t>κογχοειδών</a:t>
            </a:r>
            <a:r>
              <a:rPr lang="el-GR" dirty="0" smtClean="0"/>
              <a:t> σωματίων (</a:t>
            </a:r>
            <a:r>
              <a:rPr lang="en-US" dirty="0" err="1" smtClean="0">
                <a:solidFill>
                  <a:srgbClr val="C00000"/>
                </a:solidFill>
              </a:rPr>
              <a:t>Shaumann</a:t>
            </a:r>
            <a:r>
              <a:rPr lang="en-US" dirty="0" smtClean="0">
                <a:solidFill>
                  <a:srgbClr val="C00000"/>
                </a:solidFill>
              </a:rPr>
              <a:t> bodies</a:t>
            </a:r>
            <a:r>
              <a:rPr lang="en-US" dirty="0" smtClean="0"/>
              <a:t>)</a:t>
            </a:r>
            <a:r>
              <a:rPr lang="el-GR" dirty="0" smtClean="0"/>
              <a:t> και των </a:t>
            </a:r>
            <a:r>
              <a:rPr lang="el-GR" dirty="0" smtClean="0">
                <a:solidFill>
                  <a:srgbClr val="C00000"/>
                </a:solidFill>
              </a:rPr>
              <a:t>αστεροειδών σωματίων </a:t>
            </a:r>
            <a:r>
              <a:rPr lang="el-GR" dirty="0" smtClean="0"/>
              <a:t>στο πρωτόπλασμα των </a:t>
            </a:r>
            <a:r>
              <a:rPr lang="el-GR" dirty="0" err="1" smtClean="0"/>
              <a:t>γιγαντοκυττάρων</a:t>
            </a:r>
            <a:endParaRPr lang="el-GR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el-GR" dirty="0" smtClean="0"/>
              <a:t> </a:t>
            </a:r>
            <a:r>
              <a:rPr lang="el-GR" b="1" i="1" dirty="0" smtClean="0"/>
              <a:t>Η ιστολογική εικόνα δεν είναι </a:t>
            </a:r>
            <a:r>
              <a:rPr lang="el-GR" b="1" i="1" dirty="0" err="1" smtClean="0"/>
              <a:t>παθογνωμονική</a:t>
            </a:r>
            <a:endParaRPr lang="el-GR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err="1" smtClean="0">
                <a:latin typeface="+mn-lt"/>
              </a:rPr>
              <a:t>Σαρκοείδωση</a:t>
            </a:r>
            <a:endParaRPr lang="el-GR" sz="2200" dirty="0">
              <a:latin typeface="+mn-lt"/>
            </a:endParaRPr>
          </a:p>
        </p:txBody>
      </p:sp>
      <p:pic>
        <p:nvPicPr>
          <p:cNvPr id="47106" name="Picture 2" descr="http://qph.is.quoracdn.net/main-qimg-3f3bbead902bc7c6e3547d5301be72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341438"/>
            <a:ext cx="5689600" cy="428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- Ευθύγραμμο βέλος σύνδεσης"/>
          <p:cNvCxnSpPr/>
          <p:nvPr/>
        </p:nvCxnSpPr>
        <p:spPr>
          <a:xfrm rot="5400000" flipH="1" flipV="1">
            <a:off x="3780631" y="4077495"/>
            <a:ext cx="2879725" cy="10080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08" name="5 - TextBox"/>
          <p:cNvSpPr txBox="1">
            <a:spLocks noChangeArrowheads="1"/>
          </p:cNvSpPr>
          <p:nvPr/>
        </p:nvSpPr>
        <p:spPr bwMode="auto">
          <a:xfrm>
            <a:off x="3203575" y="5949950"/>
            <a:ext cx="3816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/>
              <a:t>Επιθηλιοειδή κοκκιώματα</a:t>
            </a:r>
          </a:p>
        </p:txBody>
      </p:sp>
      <p:cxnSp>
        <p:nvCxnSpPr>
          <p:cNvPr id="8" name="7 - Ευθύγραμμο βέλος σύνδεσης"/>
          <p:cNvCxnSpPr/>
          <p:nvPr/>
        </p:nvCxnSpPr>
        <p:spPr>
          <a:xfrm rot="16200000" flipV="1">
            <a:off x="2555875" y="3860801"/>
            <a:ext cx="2663825" cy="16573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err="1" smtClean="0">
                <a:latin typeface="+mn-lt"/>
              </a:rPr>
              <a:t>Σαρκοείδωση</a:t>
            </a:r>
            <a:endParaRPr lang="el-GR" sz="2200" dirty="0">
              <a:latin typeface="+mn-lt"/>
            </a:endParaRPr>
          </a:p>
        </p:txBody>
      </p:sp>
      <p:pic>
        <p:nvPicPr>
          <p:cNvPr id="48130" name="3 - Θέση περιεχομένου" descr="σάρωση0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628775"/>
            <a:ext cx="3316287" cy="2160588"/>
          </a:xfrm>
        </p:spPr>
      </p:pic>
      <p:sp>
        <p:nvSpPr>
          <p:cNvPr id="48131" name="3 - TextBox"/>
          <p:cNvSpPr txBox="1">
            <a:spLocks noChangeArrowheads="1"/>
          </p:cNvSpPr>
          <p:nvPr/>
        </p:nvSpPr>
        <p:spPr bwMode="auto">
          <a:xfrm>
            <a:off x="323850" y="4508500"/>
            <a:ext cx="3168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/>
              <a:t>Γιγαντοκύτταρα </a:t>
            </a:r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 rot="5400000" flipH="1" flipV="1">
            <a:off x="1152525" y="3679826"/>
            <a:ext cx="165417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3" name="Picture 8" descr="http://upload.wikimedia.org/wikipedia/commons/d/d3/Sarcoidosis_-_Crystalline_inclusion_with_developing_Schaumann_body,_polar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628775"/>
            <a:ext cx="34575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2" descr="http://t1.gstatic.com/images?q=tbn:ANd9GcQEHOJgmBWwg45XRSx6hRiL4ZKHYYCbY6Z6NBjwHBGCgdG4PEJ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4581525"/>
            <a:ext cx="336073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7 - TextBox"/>
          <p:cNvSpPr txBox="1">
            <a:spLocks noChangeArrowheads="1"/>
          </p:cNvSpPr>
          <p:nvPr/>
        </p:nvSpPr>
        <p:spPr bwMode="auto">
          <a:xfrm>
            <a:off x="5435600" y="4076700"/>
            <a:ext cx="2232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Shaumann bodies</a:t>
            </a:r>
            <a:endParaRPr lang="el-GR"/>
          </a:p>
        </p:txBody>
      </p:sp>
      <p:sp>
        <p:nvSpPr>
          <p:cNvPr id="48136" name="8 - TextBox"/>
          <p:cNvSpPr txBox="1">
            <a:spLocks noChangeArrowheads="1"/>
          </p:cNvSpPr>
          <p:nvPr/>
        </p:nvSpPr>
        <p:spPr bwMode="auto">
          <a:xfrm>
            <a:off x="2339975" y="6453188"/>
            <a:ext cx="2303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/>
              <a:t>Αστεροειδή σωμάτια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2 - Θέση περιεχομένου"/>
          <p:cNvSpPr>
            <a:spLocks noGrp="1"/>
          </p:cNvSpPr>
          <p:nvPr>
            <p:ph idx="1"/>
          </p:nvPr>
        </p:nvSpPr>
        <p:spPr>
          <a:xfrm>
            <a:off x="468313" y="981075"/>
            <a:ext cx="8424862" cy="2760663"/>
          </a:xfrm>
        </p:spPr>
        <p:txBody>
          <a:bodyPr/>
          <a:lstStyle/>
          <a:p>
            <a:r>
              <a:rPr lang="el-GR" sz="3600" b="1" smtClean="0"/>
              <a:t>Λεμφώματα: </a:t>
            </a:r>
            <a:r>
              <a:rPr lang="el-GR" sz="3600" smtClean="0"/>
              <a:t>Κακοήθη νεοπλάσματα του λεμφικού ιστού , που </a:t>
            </a:r>
            <a:r>
              <a:rPr lang="el-GR" sz="3600" u="sng" smtClean="0"/>
              <a:t>αντανακλούν διάφορα στάδια της διαφοροποίησης των φυσιολογικών λεμφοκυττάρων</a:t>
            </a:r>
          </a:p>
        </p:txBody>
      </p:sp>
      <p:cxnSp>
        <p:nvCxnSpPr>
          <p:cNvPr id="4" name="3 - Ευθύγραμμο βέλος σύνδεσης"/>
          <p:cNvCxnSpPr/>
          <p:nvPr/>
        </p:nvCxnSpPr>
        <p:spPr>
          <a:xfrm flipH="1">
            <a:off x="2057400" y="3962400"/>
            <a:ext cx="1371600" cy="11430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- Ευθύγραμμο βέλος σύνδεσης"/>
          <p:cNvCxnSpPr/>
          <p:nvPr/>
        </p:nvCxnSpPr>
        <p:spPr>
          <a:xfrm>
            <a:off x="3429000" y="3962400"/>
            <a:ext cx="1219200" cy="8382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6" name="7 - TextBox"/>
          <p:cNvSpPr txBox="1">
            <a:spLocks noChangeArrowheads="1"/>
          </p:cNvSpPr>
          <p:nvPr/>
        </p:nvSpPr>
        <p:spPr bwMode="auto">
          <a:xfrm>
            <a:off x="762000" y="5562600"/>
            <a:ext cx="2971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600">
                <a:solidFill>
                  <a:srgbClr val="F42CF9"/>
                </a:solidFill>
              </a:rPr>
              <a:t>Λ. </a:t>
            </a:r>
            <a:r>
              <a:rPr lang="en-US" sz="3600">
                <a:solidFill>
                  <a:srgbClr val="F42CF9"/>
                </a:solidFill>
              </a:rPr>
              <a:t>Hodgkin</a:t>
            </a:r>
            <a:endParaRPr lang="el-GR" sz="3600">
              <a:solidFill>
                <a:srgbClr val="F42CF9"/>
              </a:solidFill>
            </a:endParaRPr>
          </a:p>
        </p:txBody>
      </p:sp>
      <p:sp>
        <p:nvSpPr>
          <p:cNvPr id="49157" name="9 - TextBox"/>
          <p:cNvSpPr txBox="1">
            <a:spLocks noChangeArrowheads="1"/>
          </p:cNvSpPr>
          <p:nvPr/>
        </p:nvSpPr>
        <p:spPr bwMode="auto">
          <a:xfrm>
            <a:off x="5029200" y="4648200"/>
            <a:ext cx="3810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600">
                <a:solidFill>
                  <a:srgbClr val="F42CF9"/>
                </a:solidFill>
              </a:rPr>
              <a:t>μη-</a:t>
            </a:r>
            <a:r>
              <a:rPr lang="en-US" sz="3600">
                <a:solidFill>
                  <a:srgbClr val="F42CF9"/>
                </a:solidFill>
              </a:rPr>
              <a:t>Hodgkin</a:t>
            </a:r>
            <a:r>
              <a:rPr lang="el-GR" sz="3600">
                <a:solidFill>
                  <a:srgbClr val="F42CF9"/>
                </a:solidFill>
              </a:rPr>
              <a:t> Λ</a:t>
            </a:r>
            <a:r>
              <a:rPr lang="el-GR">
                <a:solidFill>
                  <a:srgbClr val="F42CF9"/>
                </a:solidFill>
              </a:rPr>
              <a:t>.</a:t>
            </a:r>
          </a:p>
        </p:txBody>
      </p:sp>
      <p:cxnSp>
        <p:nvCxnSpPr>
          <p:cNvPr id="11" name="10 - Ευθύγραμμο βέλος σύνδεσης"/>
          <p:cNvCxnSpPr/>
          <p:nvPr/>
        </p:nvCxnSpPr>
        <p:spPr>
          <a:xfrm flipH="1">
            <a:off x="5715000" y="5334000"/>
            <a:ext cx="609600" cy="5334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/>
          <p:nvPr/>
        </p:nvCxnSpPr>
        <p:spPr>
          <a:xfrm>
            <a:off x="6324600" y="5334000"/>
            <a:ext cx="609600" cy="5334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0" name="16 - TextBox"/>
          <p:cNvSpPr txBox="1">
            <a:spLocks noChangeArrowheads="1"/>
          </p:cNvSpPr>
          <p:nvPr/>
        </p:nvSpPr>
        <p:spPr bwMode="auto">
          <a:xfrm>
            <a:off x="5334000" y="5943600"/>
            <a:ext cx="2971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600">
                <a:solidFill>
                  <a:srgbClr val="F42CF9"/>
                </a:solidFill>
              </a:rPr>
              <a:t>Β           Τ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- Τίτλος"/>
          <p:cNvSpPr>
            <a:spLocks noGrp="1"/>
          </p:cNvSpPr>
          <p:nvPr>
            <p:ph type="title"/>
          </p:nvPr>
        </p:nvSpPr>
        <p:spPr>
          <a:xfrm>
            <a:off x="685800" y="908050"/>
            <a:ext cx="7772400" cy="463550"/>
          </a:xfrm>
        </p:spPr>
        <p:txBody>
          <a:bodyPr/>
          <a:lstStyle/>
          <a:p>
            <a:pPr>
              <a:defRPr/>
            </a:pPr>
            <a:r>
              <a:rPr lang="el-GR" sz="2800" dirty="0" smtClean="0">
                <a:solidFill>
                  <a:schemeClr val="tx1"/>
                </a:solidFill>
                <a:latin typeface="+mn-lt"/>
              </a:rPr>
              <a:t>Ταξινόμηση λεμφωμάτων (ΠΟΥ 2008)</a:t>
            </a:r>
          </a:p>
        </p:txBody>
      </p:sp>
      <p:sp>
        <p:nvSpPr>
          <p:cNvPr id="50179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50180" name="Picture 2" descr="C:\Users\Nassos\Pictures\πινακας.jpg"/>
          <p:cNvPicPr>
            <a:picLocks noChangeAspect="1" noChangeArrowheads="1"/>
          </p:cNvPicPr>
          <p:nvPr/>
        </p:nvPicPr>
        <p:blipFill>
          <a:blip r:embed="rId2" cstate="print"/>
          <a:srcRect l="2058" t="13341" b="4585"/>
          <a:stretch>
            <a:fillRect/>
          </a:stretch>
        </p:blipFill>
        <p:spPr bwMode="auto">
          <a:xfrm>
            <a:off x="395288" y="1916113"/>
            <a:ext cx="8358187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51203" name="3 - Θέση περιεχομένου" descr="11-12-2011 11;13;41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45001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1403350" y="2276475"/>
            <a:ext cx="7288213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>
                <a:solidFill>
                  <a:srgbClr val="FFFF00"/>
                </a:solidFill>
              </a:rPr>
              <a:t>Ορισμός</a:t>
            </a:r>
            <a:r>
              <a:rPr lang="el-GR">
                <a:solidFill>
                  <a:schemeClr val="accent1"/>
                </a:solidFill>
              </a:rPr>
              <a:t>:</a:t>
            </a:r>
            <a:r>
              <a:rPr lang="el-GR">
                <a:solidFill>
                  <a:schemeClr val="bg1"/>
                </a:solidFill>
              </a:rPr>
              <a:t> Κύτταρα </a:t>
            </a:r>
            <a:r>
              <a:rPr lang="en-US">
                <a:solidFill>
                  <a:schemeClr val="bg1"/>
                </a:solidFill>
              </a:rPr>
              <a:t>Reed-Sternberg (RS) </a:t>
            </a:r>
            <a:r>
              <a:rPr lang="el-GR">
                <a:solidFill>
                  <a:schemeClr val="bg1"/>
                </a:solidFill>
              </a:rPr>
              <a:t>και </a:t>
            </a:r>
            <a:r>
              <a:rPr lang="en-US">
                <a:solidFill>
                  <a:schemeClr val="bg1"/>
                </a:solidFill>
              </a:rPr>
              <a:t>Hodgkin </a:t>
            </a:r>
            <a:endParaRPr lang="el-GR">
              <a:solidFill>
                <a:schemeClr val="bg1"/>
              </a:solidFill>
            </a:endParaRPr>
          </a:p>
          <a:p>
            <a:r>
              <a:rPr lang="el-GR">
                <a:solidFill>
                  <a:schemeClr val="bg1"/>
                </a:solidFill>
              </a:rPr>
              <a:t>                                           [μειοψηφία] </a:t>
            </a:r>
          </a:p>
          <a:p>
            <a:r>
              <a:rPr lang="el-GR">
                <a:solidFill>
                  <a:schemeClr val="bg1"/>
                </a:solidFill>
              </a:rPr>
              <a:t>                                                   +</a:t>
            </a:r>
          </a:p>
          <a:p>
            <a:pPr algn="ctr"/>
            <a:r>
              <a:rPr lang="el-GR">
                <a:solidFill>
                  <a:schemeClr val="bg1"/>
                </a:solidFill>
              </a:rPr>
              <a:t>Φλεγμονώδες κυτταρικό υπόστρωμα</a:t>
            </a:r>
          </a:p>
          <a:p>
            <a:pPr algn="ctr"/>
            <a:r>
              <a:rPr lang="el-GR">
                <a:solidFill>
                  <a:schemeClr val="bg1"/>
                </a:solidFill>
              </a:rPr>
              <a:t>[πλειοψηφία]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l-GR">
              <a:solidFill>
                <a:srgbClr val="FFFF00"/>
              </a:solidFill>
            </a:endParaRPr>
          </a:p>
          <a:p>
            <a:r>
              <a:rPr lang="el-GR" b="1">
                <a:solidFill>
                  <a:srgbClr val="FFFF00"/>
                </a:solidFill>
              </a:rPr>
              <a:t>Ετερογενής νόσος</a:t>
            </a:r>
            <a:r>
              <a:rPr lang="el-GR">
                <a:solidFill>
                  <a:srgbClr val="FFFF00"/>
                </a:solidFill>
              </a:rPr>
              <a:t>:  </a:t>
            </a:r>
            <a:r>
              <a:rPr lang="el-GR">
                <a:solidFill>
                  <a:schemeClr val="bg1"/>
                </a:solidFill>
                <a:sym typeface="Wingdings 2" pitchFamily="18" charset="2"/>
              </a:rPr>
              <a:t> </a:t>
            </a:r>
            <a:r>
              <a:rPr lang="el-GR">
                <a:solidFill>
                  <a:schemeClr val="bg1"/>
                </a:solidFill>
              </a:rPr>
              <a:t>Οζώδης λεμφοεπικρατών τύπος</a:t>
            </a:r>
          </a:p>
          <a:p>
            <a:r>
              <a:rPr lang="en-US">
                <a:solidFill>
                  <a:schemeClr val="bg1"/>
                </a:solidFill>
              </a:rPr>
              <a:t> </a:t>
            </a:r>
            <a:r>
              <a:rPr lang="el-GR">
                <a:solidFill>
                  <a:schemeClr val="bg1"/>
                </a:solidFill>
              </a:rPr>
              <a:t>                                 </a:t>
            </a:r>
            <a:r>
              <a:rPr lang="el-GR">
                <a:solidFill>
                  <a:schemeClr val="bg1"/>
                </a:solidFill>
                <a:sym typeface="Wingdings 2" pitchFamily="18" charset="2"/>
              </a:rPr>
              <a:t> </a:t>
            </a:r>
            <a:r>
              <a:rPr lang="el-GR">
                <a:solidFill>
                  <a:schemeClr val="bg1"/>
                </a:solidFill>
              </a:rPr>
              <a:t>Κλασικό λέμφωμα </a:t>
            </a:r>
            <a:r>
              <a:rPr lang="en-US">
                <a:solidFill>
                  <a:schemeClr val="bg1"/>
                </a:solidFill>
              </a:rPr>
              <a:t>Hodgkin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52227" name="Line 4"/>
          <p:cNvSpPr>
            <a:spLocks noChangeShapeType="1"/>
          </p:cNvSpPr>
          <p:nvPr/>
        </p:nvSpPr>
        <p:spPr bwMode="auto">
          <a:xfrm>
            <a:off x="3635375" y="1989138"/>
            <a:ext cx="2819400" cy="0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28" name="Line 5"/>
          <p:cNvSpPr>
            <a:spLocks noChangeShapeType="1"/>
          </p:cNvSpPr>
          <p:nvPr/>
        </p:nvSpPr>
        <p:spPr bwMode="auto">
          <a:xfrm>
            <a:off x="3657600" y="1981200"/>
            <a:ext cx="0" cy="304800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29" name="Line 6"/>
          <p:cNvSpPr>
            <a:spLocks noChangeShapeType="1"/>
          </p:cNvSpPr>
          <p:nvPr/>
        </p:nvSpPr>
        <p:spPr bwMode="auto">
          <a:xfrm>
            <a:off x="6477000" y="1981200"/>
            <a:ext cx="0" cy="304800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30" name="Text Box 7"/>
          <p:cNvSpPr txBox="1">
            <a:spLocks noChangeArrowheads="1"/>
          </p:cNvSpPr>
          <p:nvPr/>
        </p:nvSpPr>
        <p:spPr bwMode="auto">
          <a:xfrm>
            <a:off x="3886200" y="14478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>
                <a:solidFill>
                  <a:srgbClr val="FFFFCC"/>
                </a:solidFill>
              </a:rPr>
              <a:t>κακοήθη</a:t>
            </a:r>
          </a:p>
        </p:txBody>
      </p:sp>
      <p:sp>
        <p:nvSpPr>
          <p:cNvPr id="52231" name="Text Box 2"/>
          <p:cNvSpPr txBox="1">
            <a:spLocks noChangeArrowheads="1"/>
          </p:cNvSpPr>
          <p:nvPr/>
        </p:nvSpPr>
        <p:spPr bwMode="auto">
          <a:xfrm>
            <a:off x="1403350" y="333375"/>
            <a:ext cx="67818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4000" b="1">
                <a:solidFill>
                  <a:srgbClr val="FFFF00"/>
                </a:solidFill>
              </a:rPr>
              <a:t>ΛΕΜΦΩΜΑ </a:t>
            </a:r>
            <a:r>
              <a:rPr lang="en-US" sz="4000" b="1">
                <a:solidFill>
                  <a:srgbClr val="FFFF00"/>
                </a:solidFill>
              </a:rPr>
              <a:t>HODGKIN</a:t>
            </a:r>
          </a:p>
          <a:p>
            <a:pPr algn="ctr"/>
            <a:endParaRPr lang="el-GR" sz="36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295400" y="304800"/>
            <a:ext cx="632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>
                <a:solidFill>
                  <a:srgbClr val="FFFF00"/>
                </a:solidFill>
              </a:rPr>
              <a:t>ΛΕΜΦΩΜΑ </a:t>
            </a:r>
            <a:r>
              <a:rPr lang="en-US" sz="2800" b="1">
                <a:solidFill>
                  <a:srgbClr val="FFFF00"/>
                </a:solidFill>
              </a:rPr>
              <a:t>HODGKIN</a:t>
            </a:r>
            <a:endParaRPr lang="el-GR" b="1">
              <a:solidFill>
                <a:srgbClr val="FFFF00"/>
              </a:solidFill>
            </a:endParaRP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152400" y="1773238"/>
            <a:ext cx="89916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K</a:t>
            </a:r>
            <a:r>
              <a:rPr lang="el-GR" b="1">
                <a:solidFill>
                  <a:srgbClr val="FFFF00"/>
                </a:solidFill>
              </a:rPr>
              <a:t>λινικά χαρακτηριστικά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>
                <a:solidFill>
                  <a:srgbClr val="FFFFCC"/>
                </a:solidFill>
              </a:rPr>
              <a:t>30% όλων των λεμφωμάτων που διαγιγνώσκονται στο Δυτικό Κόσμο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>
                <a:solidFill>
                  <a:srgbClr val="FFFFCC"/>
                </a:solidFill>
              </a:rPr>
              <a:t>Προσβάλλει λεμφαδένες (συνήθως τραχηλικούς-μεσοθωρακίου)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>
                <a:solidFill>
                  <a:srgbClr val="FFC000"/>
                </a:solidFill>
              </a:rPr>
              <a:t>Εξαιρετικά ασυνήθης η πρωτοπαθής προσβολή εξωλεμφαδενικών θέσεων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>
                <a:solidFill>
                  <a:srgbClr val="FFFFCC"/>
                </a:solidFill>
              </a:rPr>
              <a:t>Φύλο: άρρεν&gt;θήλυ (εξαίρεση η οζώδης σκλήρυνση-συχνότερη σε θήλεα άτομα)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>
                <a:solidFill>
                  <a:srgbClr val="FFC000"/>
                </a:solidFill>
              </a:rPr>
              <a:t>Ηλικία: Δύο αιχμές</a:t>
            </a:r>
            <a:r>
              <a:rPr lang="el-GR">
                <a:solidFill>
                  <a:srgbClr val="FFFFCC"/>
                </a:solidFill>
              </a:rPr>
              <a:t>-15 έως 35 έτη και &gt;50 ετών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>
                <a:solidFill>
                  <a:srgbClr val="FFFFCC"/>
                </a:solidFill>
              </a:rPr>
              <a:t>Κλινική εικόνα: </a:t>
            </a:r>
          </a:p>
          <a:p>
            <a:pPr marL="290513" indent="-290513">
              <a:buClr>
                <a:srgbClr val="FFFF00"/>
              </a:buClr>
            </a:pPr>
            <a:r>
              <a:rPr lang="el-GR">
                <a:solidFill>
                  <a:srgbClr val="FFFFCC"/>
                </a:solidFill>
              </a:rPr>
              <a:t> 	- Συμπτωματική (ανώδυνη λεμφαδενοπάθεια)</a:t>
            </a:r>
          </a:p>
          <a:p>
            <a:pPr marL="290513" indent="-290513">
              <a:buClr>
                <a:srgbClr val="FFFF00"/>
              </a:buClr>
            </a:pPr>
            <a:r>
              <a:rPr lang="el-GR">
                <a:solidFill>
                  <a:srgbClr val="FFFFCC"/>
                </a:solidFill>
              </a:rPr>
              <a:t>	- Β συμπτώματα (απώλεια βάρους, πυρετός, κνησμός, νυκτερινοί ιδρώτες)</a:t>
            </a:r>
            <a:endParaRPr lang="el-GR" i="1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143000" y="228600"/>
            <a:ext cx="6781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>
                <a:solidFill>
                  <a:srgbClr val="FFFF00"/>
                </a:solidFill>
              </a:rPr>
              <a:t>ΣΤΑΔΙΟΠΟΙΗΣΗ Λ. </a:t>
            </a:r>
            <a:r>
              <a:rPr lang="en-US" sz="2800" b="1">
                <a:solidFill>
                  <a:srgbClr val="FFFF00"/>
                </a:solidFill>
              </a:rPr>
              <a:t>HODGKIN KATA ANN-ARBOR</a:t>
            </a:r>
            <a:endParaRPr lang="el-GR" b="1">
              <a:solidFill>
                <a:srgbClr val="FFFF00"/>
              </a:solidFill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87630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81013" indent="-481013"/>
            <a:r>
              <a:rPr lang="el-GR" b="1">
                <a:solidFill>
                  <a:schemeClr val="accent1"/>
                </a:solidFill>
              </a:rPr>
              <a:t>Στάδιο</a:t>
            </a:r>
            <a:r>
              <a:rPr lang="el-GR" b="1">
                <a:solidFill>
                  <a:srgbClr val="660033"/>
                </a:solidFill>
              </a:rPr>
              <a:t> </a:t>
            </a:r>
          </a:p>
          <a:p>
            <a:pPr marL="481013" indent="-481013"/>
            <a:endParaRPr lang="el-GR" b="1">
              <a:solidFill>
                <a:srgbClr val="660033"/>
              </a:solidFill>
            </a:endParaRPr>
          </a:p>
          <a:p>
            <a:pPr marL="481013" indent="-481013">
              <a:buClr>
                <a:srgbClr val="660033"/>
              </a:buClr>
            </a:pPr>
            <a:r>
              <a:rPr lang="el-GR">
                <a:solidFill>
                  <a:srgbClr val="FFFFCC"/>
                </a:solidFill>
              </a:rPr>
              <a:t>Ι	Προσβολή </a:t>
            </a:r>
            <a:r>
              <a:rPr lang="el-GR" b="1">
                <a:solidFill>
                  <a:srgbClr val="FFFF00"/>
                </a:solidFill>
              </a:rPr>
              <a:t>ενός</a:t>
            </a:r>
            <a:r>
              <a:rPr lang="el-GR">
                <a:solidFill>
                  <a:srgbClr val="FFFFCC"/>
                </a:solidFill>
              </a:rPr>
              <a:t> λεμφαδένα</a:t>
            </a:r>
          </a:p>
          <a:p>
            <a:pPr marL="481013" indent="-481013">
              <a:buClr>
                <a:srgbClr val="660033"/>
              </a:buClr>
            </a:pPr>
            <a:endParaRPr lang="el-GR">
              <a:solidFill>
                <a:srgbClr val="FFFFCC"/>
              </a:solidFill>
            </a:endParaRPr>
          </a:p>
          <a:p>
            <a:pPr marL="481013" indent="-481013">
              <a:buClr>
                <a:srgbClr val="660033"/>
              </a:buClr>
            </a:pPr>
            <a:r>
              <a:rPr lang="el-GR">
                <a:solidFill>
                  <a:srgbClr val="FFFFCC"/>
                </a:solidFill>
              </a:rPr>
              <a:t>ΙΙ	Προσβολή </a:t>
            </a:r>
            <a:r>
              <a:rPr lang="el-GR" u="sng">
                <a:solidFill>
                  <a:srgbClr val="FFFFCC"/>
                </a:solidFill>
              </a:rPr>
              <a:t>&gt;</a:t>
            </a:r>
            <a:r>
              <a:rPr lang="el-GR">
                <a:solidFill>
                  <a:srgbClr val="FFFFCC"/>
                </a:solidFill>
              </a:rPr>
              <a:t>2 λεμφαδένων </a:t>
            </a:r>
            <a:r>
              <a:rPr lang="el-GR" b="1">
                <a:solidFill>
                  <a:srgbClr val="FFFF00"/>
                </a:solidFill>
              </a:rPr>
              <a:t>στην ίδια πλευρά</a:t>
            </a:r>
            <a:r>
              <a:rPr lang="el-GR">
                <a:solidFill>
                  <a:srgbClr val="FFFFCC"/>
                </a:solidFill>
              </a:rPr>
              <a:t> του διαφράγματος</a:t>
            </a:r>
          </a:p>
          <a:p>
            <a:pPr marL="481013" indent="-481013">
              <a:buClr>
                <a:srgbClr val="660033"/>
              </a:buClr>
            </a:pPr>
            <a:endParaRPr lang="el-GR">
              <a:solidFill>
                <a:srgbClr val="FFFFCC"/>
              </a:solidFill>
            </a:endParaRPr>
          </a:p>
          <a:p>
            <a:pPr marL="481013" indent="-481013">
              <a:buClr>
                <a:srgbClr val="660033"/>
              </a:buClr>
            </a:pPr>
            <a:r>
              <a:rPr lang="el-GR">
                <a:solidFill>
                  <a:srgbClr val="FFFFCC"/>
                </a:solidFill>
              </a:rPr>
              <a:t>ΙΙΙ	Προσβολή λεμφαδένων </a:t>
            </a:r>
            <a:r>
              <a:rPr lang="el-GR" b="1">
                <a:solidFill>
                  <a:srgbClr val="FFFF00"/>
                </a:solidFill>
              </a:rPr>
              <a:t>άνωθεν και κάτωθεν</a:t>
            </a:r>
            <a:r>
              <a:rPr lang="el-GR">
                <a:solidFill>
                  <a:srgbClr val="FFFFCC"/>
                </a:solidFill>
              </a:rPr>
              <a:t> του διαφράγματος</a:t>
            </a:r>
          </a:p>
          <a:p>
            <a:pPr marL="481013" indent="-481013">
              <a:buClr>
                <a:srgbClr val="660033"/>
              </a:buClr>
            </a:pPr>
            <a:r>
              <a:rPr lang="el-GR">
                <a:solidFill>
                  <a:srgbClr val="FFFFCC"/>
                </a:solidFill>
              </a:rPr>
              <a:t>ΙΙΙ</a:t>
            </a:r>
            <a:r>
              <a:rPr lang="el-GR" baseline="-25000">
                <a:solidFill>
                  <a:srgbClr val="FFFFCC"/>
                </a:solidFill>
              </a:rPr>
              <a:t>1</a:t>
            </a:r>
            <a:r>
              <a:rPr lang="el-GR">
                <a:solidFill>
                  <a:srgbClr val="FFFFCC"/>
                </a:solidFill>
              </a:rPr>
              <a:t>	Με/χωρίς λεμφαδένες πλην ήπατος/σπληνός/περί την κοιλιακή αρτηρία</a:t>
            </a:r>
          </a:p>
          <a:p>
            <a:pPr marL="481013" indent="-481013">
              <a:buClr>
                <a:srgbClr val="660033"/>
              </a:buClr>
            </a:pPr>
            <a:r>
              <a:rPr lang="el-GR">
                <a:solidFill>
                  <a:srgbClr val="FFFFCC"/>
                </a:solidFill>
              </a:rPr>
              <a:t>ΙΙΙ</a:t>
            </a:r>
            <a:r>
              <a:rPr lang="el-GR" baseline="-25000">
                <a:solidFill>
                  <a:srgbClr val="FFFFCC"/>
                </a:solidFill>
              </a:rPr>
              <a:t>2</a:t>
            </a:r>
            <a:r>
              <a:rPr lang="el-GR">
                <a:solidFill>
                  <a:srgbClr val="FFFFCC"/>
                </a:solidFill>
              </a:rPr>
              <a:t>	Με παρααορτικούς λαγόνιους ή μεσεντέριους λεμφαδένες</a:t>
            </a:r>
          </a:p>
          <a:p>
            <a:pPr marL="481013" indent="-481013">
              <a:buClr>
                <a:srgbClr val="660033"/>
              </a:buClr>
            </a:pPr>
            <a:endParaRPr lang="el-GR">
              <a:solidFill>
                <a:srgbClr val="FFFFCC"/>
              </a:solidFill>
            </a:endParaRPr>
          </a:p>
          <a:p>
            <a:pPr marL="481013" indent="-481013">
              <a:buClr>
                <a:srgbClr val="660033"/>
              </a:buClr>
            </a:pPr>
            <a:r>
              <a:rPr lang="en-US">
                <a:solidFill>
                  <a:srgbClr val="FFFFCC"/>
                </a:solidFill>
              </a:rPr>
              <a:t>IV	</a:t>
            </a:r>
            <a:r>
              <a:rPr lang="el-GR">
                <a:solidFill>
                  <a:srgbClr val="FFFFCC"/>
                </a:solidFill>
              </a:rPr>
              <a:t>Προσβολή </a:t>
            </a:r>
            <a:r>
              <a:rPr lang="el-GR" b="1">
                <a:solidFill>
                  <a:srgbClr val="FFFF00"/>
                </a:solidFill>
              </a:rPr>
              <a:t>εξωλεμφαδενικών</a:t>
            </a:r>
            <a:r>
              <a:rPr lang="el-GR">
                <a:solidFill>
                  <a:srgbClr val="FFFFCC"/>
                </a:solidFill>
              </a:rPr>
              <a:t> θέσεων (μη συνεχόμενων με προσβεβλημένους λεμφαδένες)</a:t>
            </a:r>
            <a:endParaRPr lang="el-GR" i="1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304800" y="685800"/>
            <a:ext cx="845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>
                <a:solidFill>
                  <a:srgbClr val="FFFF00"/>
                </a:solidFill>
              </a:rPr>
              <a:t>ΙΣΤΟΛΟΓΙΚΗ ΤΑΞΙΝΟΜΗΣΗ Λ. </a:t>
            </a:r>
            <a:r>
              <a:rPr lang="en-US" sz="2800" b="1">
                <a:solidFill>
                  <a:srgbClr val="FFFF00"/>
                </a:solidFill>
              </a:rPr>
              <a:t>HODGKIN</a:t>
            </a:r>
            <a:r>
              <a:rPr lang="en-US" sz="2800" b="1">
                <a:solidFill>
                  <a:srgbClr val="000066"/>
                </a:solidFill>
              </a:rPr>
              <a:t> </a:t>
            </a:r>
            <a:endParaRPr lang="el-GR" b="1">
              <a:solidFill>
                <a:srgbClr val="000066"/>
              </a:solidFill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684213" y="1557338"/>
            <a:ext cx="792480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81013" indent="-481013"/>
            <a:r>
              <a:rPr lang="el-GR" b="1">
                <a:solidFill>
                  <a:srgbClr val="FFC000"/>
                </a:solidFill>
              </a:rPr>
              <a:t>Οζώδης λεμφοεπικρατών τύπος</a:t>
            </a:r>
            <a:r>
              <a:rPr lang="el-GR">
                <a:solidFill>
                  <a:srgbClr val="FFC000"/>
                </a:solidFill>
              </a:rPr>
              <a:t> </a:t>
            </a:r>
            <a:r>
              <a:rPr lang="el-GR">
                <a:solidFill>
                  <a:srgbClr val="FFFFCC"/>
                </a:solidFill>
                <a:sym typeface="Wingdings 3" pitchFamily="18" charset="2"/>
              </a:rPr>
              <a:t> </a:t>
            </a:r>
            <a:r>
              <a:rPr lang="el-GR">
                <a:solidFill>
                  <a:srgbClr val="FFFFCC"/>
                </a:solidFill>
              </a:rPr>
              <a:t>Β λέμφωμα </a:t>
            </a:r>
          </a:p>
          <a:p>
            <a:pPr marL="481013" indent="-481013"/>
            <a:endParaRPr lang="el-GR">
              <a:solidFill>
                <a:srgbClr val="FFFFCC"/>
              </a:solidFill>
            </a:endParaRPr>
          </a:p>
          <a:p>
            <a:pPr marL="481013" indent="-481013">
              <a:lnSpc>
                <a:spcPct val="250000"/>
              </a:lnSpc>
            </a:pPr>
            <a:r>
              <a:rPr lang="el-GR">
                <a:solidFill>
                  <a:srgbClr val="FFFFCC"/>
                </a:solidFill>
              </a:rPr>
              <a:t>Πλούσιο σε λεμφοκύτταρα</a:t>
            </a:r>
          </a:p>
          <a:p>
            <a:pPr marL="481013" indent="-481013">
              <a:lnSpc>
                <a:spcPct val="250000"/>
              </a:lnSpc>
            </a:pPr>
            <a:r>
              <a:rPr lang="el-GR">
                <a:solidFill>
                  <a:srgbClr val="FFFFCC"/>
                </a:solidFill>
              </a:rPr>
              <a:t>Οζώδης σκλήρυνση                         </a:t>
            </a:r>
            <a:r>
              <a:rPr lang="el-GR" b="1">
                <a:solidFill>
                  <a:srgbClr val="FFFF00"/>
                </a:solidFill>
              </a:rPr>
              <a:t>Κλασικό λ. </a:t>
            </a:r>
            <a:r>
              <a:rPr lang="en-US" b="1">
                <a:solidFill>
                  <a:srgbClr val="FFFF00"/>
                </a:solidFill>
              </a:rPr>
              <a:t>Hodgkin</a:t>
            </a:r>
            <a:endParaRPr lang="el-GR" b="1">
              <a:solidFill>
                <a:srgbClr val="FFFF00"/>
              </a:solidFill>
            </a:endParaRPr>
          </a:p>
          <a:p>
            <a:pPr marL="481013" indent="-481013">
              <a:lnSpc>
                <a:spcPct val="250000"/>
              </a:lnSpc>
            </a:pPr>
            <a:r>
              <a:rPr lang="el-GR">
                <a:solidFill>
                  <a:srgbClr val="FFFFCC"/>
                </a:solidFill>
              </a:rPr>
              <a:t>Μικτή κυτταροβρίθεια</a:t>
            </a:r>
          </a:p>
          <a:p>
            <a:pPr marL="481013" indent="-481013">
              <a:lnSpc>
                <a:spcPct val="250000"/>
              </a:lnSpc>
            </a:pPr>
            <a:r>
              <a:rPr lang="el-GR">
                <a:solidFill>
                  <a:srgbClr val="FFFFCC"/>
                </a:solidFill>
              </a:rPr>
              <a:t>Λεμφοπενικός τύπος</a:t>
            </a:r>
          </a:p>
          <a:p>
            <a:pPr marL="481013" indent="-481013"/>
            <a:endParaRPr lang="el-GR" i="1">
              <a:solidFill>
                <a:srgbClr val="000066"/>
              </a:solidFill>
            </a:endParaRPr>
          </a:p>
        </p:txBody>
      </p:sp>
      <p:sp>
        <p:nvSpPr>
          <p:cNvPr id="58372" name="AutoShape 4"/>
          <p:cNvSpPr>
            <a:spLocks/>
          </p:cNvSpPr>
          <p:nvPr/>
        </p:nvSpPr>
        <p:spPr bwMode="auto">
          <a:xfrm>
            <a:off x="3635375" y="2276475"/>
            <a:ext cx="431800" cy="2736850"/>
          </a:xfrm>
          <a:prstGeom prst="rightBrace">
            <a:avLst>
              <a:gd name="adj1" fmla="val 35036"/>
              <a:gd name="adj2" fmla="val 50000"/>
            </a:avLst>
          </a:prstGeom>
          <a:noFill/>
          <a:ln w="34925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8373" name="4 - TextBox"/>
          <p:cNvSpPr txBox="1">
            <a:spLocks noChangeArrowheads="1"/>
          </p:cNvSpPr>
          <p:nvPr/>
        </p:nvSpPr>
        <p:spPr bwMode="auto">
          <a:xfrm>
            <a:off x="468313" y="5534025"/>
            <a:ext cx="8280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>
              <a:spcBef>
                <a:spcPct val="50000"/>
              </a:spcBef>
            </a:pPr>
            <a:r>
              <a:rPr lang="el-GR" sz="1600" b="1">
                <a:solidFill>
                  <a:srgbClr val="FFFF00"/>
                </a:solidFill>
              </a:rPr>
              <a:t>Πρόγνωση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sz="1600">
                <a:solidFill>
                  <a:srgbClr val="FFC000"/>
                </a:solidFill>
              </a:rPr>
              <a:t>Στάδιο</a:t>
            </a:r>
            <a:r>
              <a:rPr lang="el-GR" sz="1600">
                <a:solidFill>
                  <a:srgbClr val="FFFFCC"/>
                </a:solidFill>
              </a:rPr>
              <a:t> (στάδια Ι/ΙΙ καλύτερη πρόγνωση από τα στάδια ΙΙΙ/</a:t>
            </a:r>
            <a:r>
              <a:rPr lang="en-US" sz="1600">
                <a:solidFill>
                  <a:srgbClr val="FFFFCC"/>
                </a:solidFill>
              </a:rPr>
              <a:t>IV)</a:t>
            </a:r>
            <a:endParaRPr lang="el-GR" sz="1600">
              <a:solidFill>
                <a:srgbClr val="FFFFCC"/>
              </a:solidFill>
            </a:endParaRP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sz="1600">
                <a:solidFill>
                  <a:srgbClr val="FFC000"/>
                </a:solidFill>
              </a:rPr>
              <a:t>Ιστολογικός τύπος </a:t>
            </a:r>
            <a:r>
              <a:rPr lang="el-GR" sz="1600">
                <a:solidFill>
                  <a:srgbClr val="FFFFCC"/>
                </a:solidFill>
              </a:rPr>
              <a:t>(οζώδης λεμφοεπικρατών καλύτερη πρόγνωση από το λεμφοπενικό τύπο)</a:t>
            </a:r>
            <a:endParaRPr lang="el-GR" sz="1600" i="1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304800" y="7620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>
                <a:solidFill>
                  <a:srgbClr val="FFFF00"/>
                </a:solidFill>
              </a:rPr>
              <a:t>ΛΕΜΦΩΜΑ </a:t>
            </a:r>
            <a:r>
              <a:rPr lang="en-US" b="1">
                <a:solidFill>
                  <a:srgbClr val="FFFF00"/>
                </a:solidFill>
              </a:rPr>
              <a:t>HODGKIN</a:t>
            </a:r>
            <a:endParaRPr lang="el-GR" b="1">
              <a:solidFill>
                <a:srgbClr val="FFFF00"/>
              </a:solidFill>
            </a:endParaRPr>
          </a:p>
        </p:txBody>
      </p:sp>
      <p:sp>
        <p:nvSpPr>
          <p:cNvPr id="60419" name="Text Box 7"/>
          <p:cNvSpPr txBox="1">
            <a:spLocks noChangeArrowheads="1"/>
          </p:cNvSpPr>
          <p:nvPr/>
        </p:nvSpPr>
        <p:spPr bwMode="auto">
          <a:xfrm>
            <a:off x="304800" y="1981200"/>
            <a:ext cx="853440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>
              <a:spcBef>
                <a:spcPct val="50000"/>
              </a:spcBef>
            </a:pPr>
            <a:r>
              <a:rPr lang="el-GR" b="1">
                <a:solidFill>
                  <a:srgbClr val="FFFF00"/>
                </a:solidFill>
              </a:rPr>
              <a:t>Ιστολογικά ευρήματα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>
                <a:solidFill>
                  <a:srgbClr val="FFFFCC"/>
                </a:solidFill>
              </a:rPr>
              <a:t>Παρουσία </a:t>
            </a:r>
            <a:r>
              <a:rPr lang="el-GR">
                <a:solidFill>
                  <a:srgbClr val="FFC000"/>
                </a:solidFill>
              </a:rPr>
              <a:t>(μικρού συνήθως αριθμού</a:t>
            </a:r>
            <a:r>
              <a:rPr lang="el-GR">
                <a:solidFill>
                  <a:srgbClr val="FFFFCC"/>
                </a:solidFill>
              </a:rPr>
              <a:t>) νεοπλασματικών κυττάρων </a:t>
            </a:r>
            <a:r>
              <a:rPr lang="en-US">
                <a:solidFill>
                  <a:srgbClr val="FFFFCC"/>
                </a:solidFill>
              </a:rPr>
              <a:t>Hodgkin &amp; Reed-Sternberg (RS)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>
                <a:solidFill>
                  <a:srgbClr val="FFFFCC"/>
                </a:solidFill>
              </a:rPr>
              <a:t>Παρουσία (μεγάλου συνήθως αριθμού) φλεγμονωδών στοιχείων (ουδετερόφιλα, </a:t>
            </a:r>
            <a:r>
              <a:rPr lang="el-GR" b="1">
                <a:solidFill>
                  <a:srgbClr val="FFFF00"/>
                </a:solidFill>
              </a:rPr>
              <a:t>ηωσινόφιλα</a:t>
            </a:r>
            <a:r>
              <a:rPr lang="el-GR">
                <a:solidFill>
                  <a:srgbClr val="FFFFCC"/>
                </a:solidFill>
              </a:rPr>
              <a:t>, λεμφοκύτταρα, πλασματοκύτταρα, </a:t>
            </a:r>
            <a:r>
              <a:rPr lang="el-GR" b="1">
                <a:solidFill>
                  <a:srgbClr val="FFFF00"/>
                </a:solidFill>
              </a:rPr>
              <a:t>επιθηλιοειδή ιστιοκύτταρα</a:t>
            </a:r>
            <a:r>
              <a:rPr lang="el-GR">
                <a:solidFill>
                  <a:srgbClr val="FFFFCC"/>
                </a:solidFill>
              </a:rPr>
              <a:t>)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>
                <a:solidFill>
                  <a:srgbClr val="FFFFCC"/>
                </a:solidFill>
              </a:rPr>
              <a:t>Το είδος των φλεγμονωδών κυττάρων και ο τύπος των </a:t>
            </a:r>
            <a:r>
              <a:rPr lang="en-US">
                <a:solidFill>
                  <a:srgbClr val="FFFFCC"/>
                </a:solidFill>
              </a:rPr>
              <a:t>RS</a:t>
            </a:r>
            <a:r>
              <a:rPr lang="el-GR">
                <a:solidFill>
                  <a:srgbClr val="FFFFCC"/>
                </a:solidFill>
              </a:rPr>
              <a:t> κυττάρων καθορίζουν τον ιστολογικό τύπο του λ.</a:t>
            </a:r>
            <a:r>
              <a:rPr lang="en-US">
                <a:solidFill>
                  <a:srgbClr val="FFFFCC"/>
                </a:solidFill>
              </a:rPr>
              <a:t>Hodgkin</a:t>
            </a:r>
            <a:endParaRPr lang="el-GR" i="1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827088" y="0"/>
            <a:ext cx="7543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>
                <a:solidFill>
                  <a:srgbClr val="FFFF00"/>
                </a:solidFill>
              </a:rPr>
              <a:t>ΠΟΙΚΙΛΙΕΣ ΚΥΤΤΑΡΩΝ </a:t>
            </a:r>
            <a:r>
              <a:rPr lang="en-US" b="1">
                <a:solidFill>
                  <a:srgbClr val="FFFF00"/>
                </a:solidFill>
              </a:rPr>
              <a:t>REED-STERNBERG (</a:t>
            </a:r>
            <a:r>
              <a:rPr lang="el-GR" b="1">
                <a:solidFill>
                  <a:srgbClr val="FFFF00"/>
                </a:solidFill>
              </a:rPr>
              <a:t>συνέχεια)</a:t>
            </a:r>
          </a:p>
        </p:txBody>
      </p:sp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2984500" y="2803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62468" name="Picture 4" descr="msotw9_temp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327275"/>
            <a:ext cx="3152775" cy="19431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62469" name="Picture 6" descr="C:\Users\user\AppData\Local\Temp\~AUT000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4567238"/>
            <a:ext cx="3130550" cy="19859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62470" name="Picture 7" descr="C:\Users\user\AppData\Local\Temp\~AUT0003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1888" y="2327275"/>
            <a:ext cx="3252787" cy="197802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62471" name="Picture 8" descr="C:\Users\user\AppData\Local\Temp\~AUT0004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40300" y="4567238"/>
            <a:ext cx="3252788" cy="20129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62472" name="Text Box 9"/>
          <p:cNvSpPr txBox="1">
            <a:spLocks noChangeArrowheads="1"/>
          </p:cNvSpPr>
          <p:nvPr/>
        </p:nvSpPr>
        <p:spPr bwMode="auto">
          <a:xfrm>
            <a:off x="750888" y="4232275"/>
            <a:ext cx="6553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>
                <a:solidFill>
                  <a:srgbClr val="FFFF00"/>
                </a:solidFill>
              </a:rPr>
              <a:t>              </a:t>
            </a:r>
            <a:r>
              <a:rPr lang="en-US" sz="1600">
                <a:solidFill>
                  <a:srgbClr val="FFFF00"/>
                </a:solidFill>
              </a:rPr>
              <a:t>K</a:t>
            </a:r>
            <a:r>
              <a:rPr lang="el-GR" sz="1600">
                <a:solidFill>
                  <a:srgbClr val="FFFF00"/>
                </a:solidFill>
              </a:rPr>
              <a:t>λασικό                                                                      Βοθρωτό</a:t>
            </a:r>
          </a:p>
        </p:txBody>
      </p:sp>
      <p:sp>
        <p:nvSpPr>
          <p:cNvPr id="62473" name="Text Box 10"/>
          <p:cNvSpPr txBox="1">
            <a:spLocks noChangeArrowheads="1"/>
          </p:cNvSpPr>
          <p:nvPr/>
        </p:nvSpPr>
        <p:spPr bwMode="auto">
          <a:xfrm>
            <a:off x="979488" y="6521450"/>
            <a:ext cx="7391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/>
              <a:t>                     </a:t>
            </a:r>
            <a:r>
              <a:rPr lang="en-US" sz="1600">
                <a:solidFill>
                  <a:srgbClr val="FFFF00"/>
                </a:solidFill>
              </a:rPr>
              <a:t>LH/LP</a:t>
            </a:r>
            <a:r>
              <a:rPr lang="el-GR" sz="1600">
                <a:solidFill>
                  <a:srgbClr val="FFFF00"/>
                </a:solidFill>
              </a:rPr>
              <a:t>         </a:t>
            </a:r>
            <a:r>
              <a:rPr lang="el-GR" sz="1600">
                <a:solidFill>
                  <a:srgbClr val="FFFFCC"/>
                </a:solidFill>
              </a:rPr>
              <a:t>                                                   </a:t>
            </a:r>
            <a:r>
              <a:rPr lang="el-GR" sz="1600">
                <a:solidFill>
                  <a:srgbClr val="FFFF00"/>
                </a:solidFill>
              </a:rPr>
              <a:t>Πλειόμορφο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611188" y="692150"/>
            <a:ext cx="8208962" cy="16938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16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Κλασικό </a:t>
            </a:r>
            <a:r>
              <a:rPr lang="en-US" sz="16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RS </a:t>
            </a:r>
            <a:r>
              <a:rPr lang="en-US" sz="1600" b="1" dirty="0">
                <a:solidFill>
                  <a:schemeClr val="accent1"/>
                </a:solidFill>
                <a:latin typeface="+mn-lt"/>
                <a:cs typeface="Arial" pitchFamily="34" charset="0"/>
                <a:sym typeface="Wingdings 3" pitchFamily="18" charset="2"/>
              </a:rPr>
              <a:t></a:t>
            </a:r>
            <a:r>
              <a:rPr lang="el-GR" sz="1600" b="1" dirty="0">
                <a:solidFill>
                  <a:schemeClr val="accent1"/>
                </a:solidFill>
                <a:latin typeface="+mn-lt"/>
                <a:cs typeface="Arial" pitchFamily="34" charset="0"/>
                <a:sym typeface="Wingdings 3" pitchFamily="18" charset="2"/>
              </a:rPr>
              <a:t> </a:t>
            </a:r>
            <a:r>
              <a:rPr lang="el-GR" sz="16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Μικτή </a:t>
            </a:r>
            <a:r>
              <a:rPr lang="el-GR" sz="1600" b="1" dirty="0" err="1">
                <a:solidFill>
                  <a:schemeClr val="accent1"/>
                </a:solidFill>
                <a:latin typeface="+mn-lt"/>
                <a:cs typeface="Arial" pitchFamily="34" charset="0"/>
              </a:rPr>
              <a:t>κυτταροβρίθεια</a:t>
            </a:r>
            <a:r>
              <a:rPr lang="el-GR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(οζώδης σκλήρυνση-</a:t>
            </a:r>
            <a:r>
              <a:rPr lang="el-GR" sz="16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λεμφοπενικός</a:t>
            </a:r>
            <a:r>
              <a:rPr lang="el-GR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)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1600" b="1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Βοθρωτό</a:t>
            </a:r>
            <a:r>
              <a:rPr lang="el-GR" sz="16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 (</a:t>
            </a:r>
            <a:r>
              <a:rPr lang="en-US" sz="1600" b="1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lacunar</a:t>
            </a:r>
            <a:r>
              <a:rPr lang="en-US" sz="16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) </a:t>
            </a:r>
            <a:r>
              <a:rPr lang="en-US" sz="1600" b="1" dirty="0">
                <a:solidFill>
                  <a:schemeClr val="accent1"/>
                </a:solidFill>
                <a:latin typeface="+mn-lt"/>
                <a:cs typeface="Arial" pitchFamily="34" charset="0"/>
                <a:sym typeface="Wingdings 3" pitchFamily="18" charset="2"/>
              </a:rPr>
              <a:t></a:t>
            </a:r>
            <a:r>
              <a:rPr lang="el-GR" sz="1600" b="1" dirty="0">
                <a:solidFill>
                  <a:schemeClr val="accent1"/>
                </a:solidFill>
                <a:latin typeface="+mn-lt"/>
                <a:cs typeface="Arial" pitchFamily="34" charset="0"/>
                <a:sym typeface="Wingdings 3" pitchFamily="18" charset="2"/>
              </a:rPr>
              <a:t> </a:t>
            </a:r>
            <a:r>
              <a:rPr lang="el-GR" sz="16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Οζώδης σκλήρυνση</a:t>
            </a:r>
            <a:r>
              <a:rPr lang="el-GR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(μικτή </a:t>
            </a:r>
            <a:r>
              <a:rPr lang="el-GR" sz="16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κυτταροβρίθεια</a:t>
            </a:r>
            <a:r>
              <a:rPr lang="el-GR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-κλασικός </a:t>
            </a:r>
            <a:r>
              <a:rPr lang="el-GR" sz="16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λεμφοεπικρατών</a:t>
            </a:r>
            <a:r>
              <a:rPr lang="el-GR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τύπος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)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n-US" sz="16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L-H (“popcorn”)</a:t>
            </a:r>
            <a:r>
              <a:rPr lang="el-GR" sz="16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/</a:t>
            </a:r>
            <a:r>
              <a:rPr lang="en-US" sz="16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LP </a:t>
            </a:r>
            <a:r>
              <a:rPr lang="en-US" sz="1600" b="1" dirty="0">
                <a:solidFill>
                  <a:schemeClr val="accent1"/>
                </a:solidFill>
                <a:latin typeface="+mn-lt"/>
                <a:cs typeface="Arial" pitchFamily="34" charset="0"/>
                <a:sym typeface="Wingdings 3" pitchFamily="18" charset="2"/>
              </a:rPr>
              <a:t></a:t>
            </a:r>
            <a:r>
              <a:rPr lang="el-GR" sz="1600" b="1" dirty="0">
                <a:solidFill>
                  <a:schemeClr val="accent1"/>
                </a:solidFill>
                <a:latin typeface="+mn-lt"/>
                <a:cs typeface="Arial" pitchFamily="34" charset="0"/>
                <a:sym typeface="Wingdings 3" pitchFamily="18" charset="2"/>
              </a:rPr>
              <a:t> </a:t>
            </a:r>
            <a:r>
              <a:rPr lang="el-GR" sz="16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Οζώδης </a:t>
            </a:r>
            <a:r>
              <a:rPr lang="el-GR" sz="1600" b="1" dirty="0" err="1">
                <a:solidFill>
                  <a:schemeClr val="accent1"/>
                </a:solidFill>
                <a:latin typeface="+mn-lt"/>
                <a:cs typeface="Arial" pitchFamily="34" charset="0"/>
              </a:rPr>
              <a:t>λεμφοεπικρατών</a:t>
            </a:r>
            <a:endParaRPr lang="el-GR" sz="1600" b="1" dirty="0">
              <a:solidFill>
                <a:schemeClr val="accent1"/>
              </a:solidFill>
              <a:latin typeface="+mn-lt"/>
              <a:cs typeface="Arial" pitchFamily="34" charset="0"/>
            </a:endParaRP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16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Πλειόμορφο</a:t>
            </a:r>
            <a:r>
              <a:rPr lang="el-GR" sz="16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 </a:t>
            </a:r>
            <a:r>
              <a:rPr lang="el-GR" sz="1600" b="1" dirty="0">
                <a:solidFill>
                  <a:schemeClr val="accent1"/>
                </a:solidFill>
                <a:latin typeface="+mn-lt"/>
                <a:cs typeface="Arial" pitchFamily="34" charset="0"/>
                <a:sym typeface="Wingdings 3" pitchFamily="18" charset="2"/>
              </a:rPr>
              <a:t> </a:t>
            </a:r>
            <a:r>
              <a:rPr lang="el-GR" sz="1600" b="1" dirty="0" err="1">
                <a:solidFill>
                  <a:schemeClr val="accent1"/>
                </a:solidFill>
                <a:latin typeface="+mn-lt"/>
                <a:cs typeface="Arial" pitchFamily="34" charset="0"/>
              </a:rPr>
              <a:t>Λεμφοπενικός</a:t>
            </a:r>
            <a:endParaRPr lang="el-GR" sz="1600" b="1" i="1" dirty="0">
              <a:solidFill>
                <a:schemeClr val="accent1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762000" y="685800"/>
            <a:ext cx="7543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>
                <a:solidFill>
                  <a:srgbClr val="FFFF00"/>
                </a:solidFill>
              </a:rPr>
              <a:t>ΑΝΟΣΟΦΑΙΝΟΤΥΠΟΣ ΝΕΟΠΛΑΣΜΑΤΙΚΩΝ ΚΥΤΤΑΡΩΝ ΣΤΟΥΣ ΔΙΑΦΟΡΟΥΣ ΤΥΠΟΥΣ Λ. </a:t>
            </a:r>
            <a:r>
              <a:rPr lang="en-US" b="1">
                <a:solidFill>
                  <a:srgbClr val="FFFF00"/>
                </a:solidFill>
              </a:rPr>
              <a:t>HODGKIN </a:t>
            </a:r>
            <a:endParaRPr lang="el-GR" b="1">
              <a:solidFill>
                <a:srgbClr val="FFFF00"/>
              </a:solidFill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04800" y="2514600"/>
            <a:ext cx="84582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C000"/>
                </a:solidFill>
                <a:latin typeface="+mn-lt"/>
                <a:cs typeface="Arial" pitchFamily="34" charset="0"/>
              </a:rPr>
              <a:t>	</a:t>
            </a:r>
            <a:r>
              <a:rPr lang="el-GR" sz="2800" dirty="0">
                <a:solidFill>
                  <a:srgbClr val="FFC000"/>
                </a:solidFill>
                <a:latin typeface="+mn-lt"/>
                <a:cs typeface="Arial" pitchFamily="34" charset="0"/>
              </a:rPr>
              <a:t>      </a:t>
            </a:r>
            <a:r>
              <a:rPr lang="en-US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K</a:t>
            </a:r>
            <a:r>
              <a:rPr lang="el-GR" b="1" dirty="0" err="1">
                <a:solidFill>
                  <a:srgbClr val="FFC000"/>
                </a:solidFill>
                <a:latin typeface="+mn-lt"/>
                <a:cs typeface="Arial" pitchFamily="34" charset="0"/>
              </a:rPr>
              <a:t>λασικό</a:t>
            </a:r>
            <a:r>
              <a:rPr lang="el-GR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 λ. </a:t>
            </a:r>
            <a:r>
              <a:rPr lang="en-US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Hodgkin </a:t>
            </a:r>
            <a:r>
              <a:rPr lang="el-GR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	         </a:t>
            </a:r>
            <a:r>
              <a:rPr lang="en-US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 </a:t>
            </a:r>
            <a:r>
              <a:rPr lang="el-GR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Οζώδης </a:t>
            </a:r>
            <a:r>
              <a:rPr lang="el-GR" b="1" dirty="0" err="1">
                <a:solidFill>
                  <a:srgbClr val="FFC000"/>
                </a:solidFill>
                <a:latin typeface="+mn-lt"/>
                <a:cs typeface="Arial" pitchFamily="34" charset="0"/>
              </a:rPr>
              <a:t>λεμφοεπικρατών</a:t>
            </a:r>
            <a:r>
              <a:rPr lang="el-GR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 τύπος</a:t>
            </a:r>
            <a:endParaRPr lang="en-US" b="1" dirty="0">
              <a:solidFill>
                <a:srgbClr val="FFC000"/>
              </a:solidFill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CD45</a:t>
            </a:r>
            <a:r>
              <a:rPr lang="el-GR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		     -				+</a:t>
            </a:r>
            <a:endParaRPr lang="en-US" sz="2800" dirty="0">
              <a:solidFill>
                <a:srgbClr val="FFFF00"/>
              </a:solidFill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CD15</a:t>
            </a:r>
            <a:r>
              <a:rPr lang="el-GR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		     +				-</a:t>
            </a:r>
            <a:endParaRPr lang="en-US" sz="2800" dirty="0">
              <a:solidFill>
                <a:srgbClr val="FFFF00"/>
              </a:solidFill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CD30</a:t>
            </a:r>
            <a:r>
              <a:rPr lang="el-GR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		     +				-</a:t>
            </a:r>
            <a:endParaRPr lang="en-US" sz="2800" dirty="0">
              <a:solidFill>
                <a:srgbClr val="FFFF00"/>
              </a:solidFill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B-</a:t>
            </a:r>
            <a:r>
              <a:rPr lang="el-GR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δείκτες	   - (+)			           +</a:t>
            </a:r>
          </a:p>
          <a:p>
            <a:pPr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Τ-δείκτες	     -				-</a:t>
            </a:r>
          </a:p>
          <a:p>
            <a:pPr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ΕΜΑ		     -			          + (-)</a:t>
            </a:r>
          </a:p>
          <a:p>
            <a:pPr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ΕΒ</a:t>
            </a:r>
            <a:r>
              <a:rPr lang="en-US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V</a:t>
            </a: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		   +/-				-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4"/>
          <p:cNvSpPr txBox="1">
            <a:spLocks noChangeArrowheads="1"/>
          </p:cNvSpPr>
          <p:nvPr/>
        </p:nvSpPr>
        <p:spPr bwMode="auto">
          <a:xfrm>
            <a:off x="381000" y="685800"/>
            <a:ext cx="838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srgbClr val="FFFF00"/>
                </a:solidFill>
              </a:rPr>
              <a:t>Οζώδης λεμφοεπικρατών τύπος  </a:t>
            </a:r>
            <a:r>
              <a:rPr lang="en-US">
                <a:solidFill>
                  <a:srgbClr val="FFFF00"/>
                </a:solidFill>
              </a:rPr>
              <a:t>    </a:t>
            </a:r>
            <a:r>
              <a:rPr lang="el-GR">
                <a:solidFill>
                  <a:srgbClr val="FFFF00"/>
                </a:solidFill>
              </a:rPr>
              <a:t>		     Κλασικό λ. </a:t>
            </a:r>
            <a:r>
              <a:rPr lang="en-US">
                <a:solidFill>
                  <a:srgbClr val="FFFF00"/>
                </a:solidFill>
              </a:rPr>
              <a:t>Hodgkin</a:t>
            </a:r>
            <a:endParaRPr lang="el-GR">
              <a:solidFill>
                <a:srgbClr val="FFFF00"/>
              </a:solidFill>
            </a:endParaRPr>
          </a:p>
        </p:txBody>
      </p:sp>
      <p:pic>
        <p:nvPicPr>
          <p:cNvPr id="66563" name="Picture 5" descr="C:\Users\user\AppData\Local\Temp\~AUT000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371600"/>
            <a:ext cx="2339975" cy="1419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6564" name="Picture 6" descr="C:\Users\user\AppData\Local\Temp\~AUT0006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971800"/>
            <a:ext cx="2343150" cy="1476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6565" name="Picture 7" descr="C:\Users\user\AppData\Local\Temp\~AUT0007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4648200"/>
            <a:ext cx="2357438" cy="147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6566" name="Text Box 8"/>
          <p:cNvSpPr txBox="1">
            <a:spLocks noChangeArrowheads="1"/>
          </p:cNvSpPr>
          <p:nvPr/>
        </p:nvSpPr>
        <p:spPr bwMode="auto">
          <a:xfrm>
            <a:off x="3429000" y="2133600"/>
            <a:ext cx="914400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CC"/>
                </a:solidFill>
              </a:rPr>
              <a:t>CD20</a:t>
            </a: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CC"/>
                </a:solidFill>
              </a:rPr>
              <a:t>CD20</a:t>
            </a: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CC"/>
                </a:solidFill>
              </a:rPr>
              <a:t>EMA</a:t>
            </a:r>
            <a:endParaRPr lang="el-GR">
              <a:solidFill>
                <a:srgbClr val="FFFFCC"/>
              </a:solidFill>
            </a:endParaRPr>
          </a:p>
        </p:txBody>
      </p:sp>
      <p:pic>
        <p:nvPicPr>
          <p:cNvPr id="66567" name="Picture 9" descr="C:\Users\user\AppData\Local\Temp\~AUT000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1371600"/>
            <a:ext cx="2411413" cy="147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6568" name="Picture 10" descr="C:\Users\user\AppData\Local\Temp\~AUT0009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2971800"/>
            <a:ext cx="2400300" cy="14716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6569" name="Picture 11" descr="C:\Users\user\AppData\Local\Temp\~AUT0010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4572000"/>
            <a:ext cx="2382838" cy="1617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6570" name="Text Box 12"/>
          <p:cNvSpPr txBox="1">
            <a:spLocks noChangeArrowheads="1"/>
          </p:cNvSpPr>
          <p:nvPr/>
        </p:nvSpPr>
        <p:spPr bwMode="auto">
          <a:xfrm>
            <a:off x="7543800" y="2133600"/>
            <a:ext cx="914400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CC"/>
                </a:solidFill>
              </a:rPr>
              <a:t>CD15</a:t>
            </a: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CC"/>
                </a:solidFill>
              </a:rPr>
              <a:t>CD30</a:t>
            </a: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CC"/>
                </a:solidFill>
              </a:rPr>
              <a:t>CD45</a:t>
            </a:r>
            <a:endParaRPr lang="el-GR">
              <a:solidFill>
                <a:srgbClr val="FFFFCC"/>
              </a:solidFill>
            </a:endParaRPr>
          </a:p>
        </p:txBody>
      </p:sp>
      <p:sp>
        <p:nvSpPr>
          <p:cNvPr id="66571" name="Line 13"/>
          <p:cNvSpPr>
            <a:spLocks noChangeShapeType="1"/>
          </p:cNvSpPr>
          <p:nvPr/>
        </p:nvSpPr>
        <p:spPr bwMode="auto">
          <a:xfrm>
            <a:off x="4495800" y="0"/>
            <a:ext cx="0" cy="685800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371600" y="4572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O</a:t>
            </a:r>
            <a:r>
              <a:rPr lang="el-GR" b="1">
                <a:solidFill>
                  <a:srgbClr val="FFFF00"/>
                </a:solidFill>
              </a:rPr>
              <a:t>ΖΩΔΗΣ ΣΚΛΗΡΥΝΣΗ 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07950" y="1052513"/>
            <a:ext cx="5638800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Συχνότητα: 60-80% όλων των περιπτώσεων κλασικού  λ. 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Hodgkin </a:t>
            </a:r>
            <a:endParaRPr lang="el-GR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dirty="0">
                <a:solidFill>
                  <a:srgbClr val="FFC000"/>
                </a:solidFill>
                <a:latin typeface="+mn-lt"/>
                <a:cs typeface="Arial" pitchFamily="34" charset="0"/>
              </a:rPr>
              <a:t>Γυναίκες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 &gt; άνδρες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Μέση ηλικία 28 έτη </a:t>
            </a:r>
            <a:r>
              <a:rPr lang="el-GR" dirty="0">
                <a:solidFill>
                  <a:srgbClr val="FFC000"/>
                </a:solidFill>
                <a:latin typeface="+mn-lt"/>
                <a:cs typeface="Arial" pitchFamily="34" charset="0"/>
              </a:rPr>
              <a:t>(</a:t>
            </a:r>
            <a:r>
              <a:rPr lang="el-GR" dirty="0" err="1">
                <a:solidFill>
                  <a:srgbClr val="FFC000"/>
                </a:solidFill>
                <a:latin typeface="+mn-lt"/>
                <a:cs typeface="Arial" pitchFamily="34" charset="0"/>
              </a:rPr>
              <a:t>δικόρυφη</a:t>
            </a:r>
            <a:r>
              <a:rPr lang="el-GR" dirty="0">
                <a:solidFill>
                  <a:srgbClr val="FFC000"/>
                </a:solidFill>
                <a:latin typeface="+mn-lt"/>
                <a:cs typeface="Arial" pitchFamily="34" charset="0"/>
              </a:rPr>
              <a:t> ηλικιακή κατανομή)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Κλινική εμφάνιση: διόγκωση </a:t>
            </a:r>
            <a:r>
              <a:rPr lang="el-GR" dirty="0" err="1">
                <a:solidFill>
                  <a:srgbClr val="FFC000"/>
                </a:solidFill>
                <a:latin typeface="+mn-lt"/>
                <a:cs typeface="Arial" pitchFamily="34" charset="0"/>
              </a:rPr>
              <a:t>μεσοθωρακίου</a:t>
            </a:r>
            <a:r>
              <a:rPr lang="el-GR" dirty="0">
                <a:solidFill>
                  <a:srgbClr val="FFC000"/>
                </a:solidFill>
                <a:latin typeface="+mn-lt"/>
                <a:cs typeface="Arial" pitchFamily="34" charset="0"/>
              </a:rPr>
              <a:t> 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(80%) (συνήθως στάδιο ΙΙ) – Β συμπτώματα (40%)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Πρόγνωση: ανάλογη του σταδίου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Ιστολογική εικόνα: </a:t>
            </a:r>
            <a:r>
              <a:rPr lang="el-GR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ινώδη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l-GR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διαφραγμάτια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 που περιβάλλουν </a:t>
            </a:r>
            <a:r>
              <a:rPr lang="el-GR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όζους</a:t>
            </a:r>
            <a:r>
              <a:rPr lang="el-GR" dirty="0">
                <a:solidFill>
                  <a:srgbClr val="FFC000"/>
                </a:solidFill>
                <a:latin typeface="+mn-lt"/>
                <a:cs typeface="Arial" pitchFamily="34" charset="0"/>
              </a:rPr>
              <a:t> 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αποτελούμενους από φλεγμονώδη κύτταρα </a:t>
            </a:r>
            <a:r>
              <a:rPr lang="el-GR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(</a:t>
            </a:r>
            <a:r>
              <a:rPr lang="el-GR" b="1" dirty="0" err="1">
                <a:solidFill>
                  <a:schemeClr val="accent1"/>
                </a:solidFill>
                <a:latin typeface="+mn-lt"/>
                <a:cs typeface="Arial" pitchFamily="34" charset="0"/>
                <a:sym typeface="Wingdings 3" pitchFamily="18" charset="2"/>
              </a:rPr>
              <a:t></a:t>
            </a:r>
            <a:r>
              <a:rPr lang="el-GR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 </a:t>
            </a:r>
            <a:r>
              <a:rPr lang="el-GR" b="1" dirty="0" err="1">
                <a:solidFill>
                  <a:schemeClr val="accent1"/>
                </a:solidFill>
                <a:latin typeface="+mn-lt"/>
                <a:cs typeface="Arial" pitchFamily="34" charset="0"/>
              </a:rPr>
              <a:t>ηωσινόφιλα</a:t>
            </a:r>
            <a:r>
              <a:rPr lang="el-GR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)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 και </a:t>
            </a:r>
            <a:r>
              <a:rPr lang="en-US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RS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 κύτταρα τύπου </a:t>
            </a:r>
            <a:r>
              <a:rPr lang="el-GR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«</a:t>
            </a:r>
            <a:r>
              <a:rPr lang="en-US" b="1" dirty="0" err="1">
                <a:solidFill>
                  <a:schemeClr val="accent1"/>
                </a:solidFill>
                <a:latin typeface="+mn-lt"/>
                <a:cs typeface="Arial" pitchFamily="34" charset="0"/>
              </a:rPr>
              <a:t>lacunar</a:t>
            </a:r>
            <a:r>
              <a:rPr lang="el-GR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»</a:t>
            </a:r>
          </a:p>
        </p:txBody>
      </p:sp>
      <p:pic>
        <p:nvPicPr>
          <p:cNvPr id="68612" name="Picture 5" descr="C:\Users\user\AppData\Local\Temp\~AUT001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1196975"/>
            <a:ext cx="3122612" cy="195262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68613" name="Picture 6" descr="C:\Users\user\AppData\Local\Temp\~AUT001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3357563"/>
            <a:ext cx="3065463" cy="190182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68614" name="Picture 7" descr="C:\Users\user\AppData\Local\Temp\~AUT0016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0" y="4724400"/>
            <a:ext cx="3144838" cy="194468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371600" y="4572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FFFF00"/>
                </a:solidFill>
              </a:rPr>
              <a:t>ΜΙΚΤΗ ΚΥΤΤΑΡΟΒΡΙΘΕΙΑ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50825" y="1484313"/>
            <a:ext cx="41148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Συχνότητα: 20-25% όλων των περιπτώσεων κλασικού λ. 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Hodgkin </a:t>
            </a:r>
            <a:endParaRPr lang="el-GR" sz="20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20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Ανδρες</a:t>
            </a: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 &gt; Γυναίκες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Μέση ηλικία: 37 έτη 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Κλινική εμφάνιση: περιφερική </a:t>
            </a:r>
            <a:r>
              <a:rPr lang="el-GR" sz="20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λεμφαδενοπάθεια</a:t>
            </a: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 (</a:t>
            </a:r>
            <a:r>
              <a:rPr lang="el-GR" sz="2000" dirty="0">
                <a:solidFill>
                  <a:srgbClr val="FFC000"/>
                </a:solidFill>
                <a:latin typeface="+mn-lt"/>
                <a:cs typeface="Arial" pitchFamily="34" charset="0"/>
              </a:rPr>
              <a:t>συχνά σταδίου ΙΙΙ/Ι</a:t>
            </a:r>
            <a:r>
              <a:rPr lang="en-US" sz="2000" dirty="0">
                <a:solidFill>
                  <a:srgbClr val="FFC000"/>
                </a:solidFill>
                <a:latin typeface="+mn-lt"/>
                <a:cs typeface="Arial" pitchFamily="34" charset="0"/>
              </a:rPr>
              <a:t>V)-</a:t>
            </a: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συχνά Β συμπτώματα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Συχνά </a:t>
            </a:r>
            <a:r>
              <a:rPr lang="el-GR" sz="2000" dirty="0">
                <a:solidFill>
                  <a:srgbClr val="FFC000"/>
                </a:solidFill>
                <a:latin typeface="+mn-lt"/>
                <a:cs typeface="Arial" pitchFamily="34" charset="0"/>
              </a:rPr>
              <a:t>σε ΗΙ</a:t>
            </a:r>
            <a:r>
              <a:rPr lang="en-US" sz="2000" dirty="0">
                <a:solidFill>
                  <a:srgbClr val="FFC000"/>
                </a:solidFill>
                <a:latin typeface="+mn-lt"/>
                <a:cs typeface="Arial" pitchFamily="34" charset="0"/>
              </a:rPr>
              <a:t>V+ </a:t>
            </a:r>
            <a:r>
              <a:rPr lang="el-GR" sz="2000" dirty="0">
                <a:solidFill>
                  <a:srgbClr val="FFC000"/>
                </a:solidFill>
                <a:latin typeface="+mn-lt"/>
                <a:cs typeface="Arial" pitchFamily="34" charset="0"/>
              </a:rPr>
              <a:t>ασθενείς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Πρόγνωση: ανάλογη του σταδίου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Ιστολογική εικόνα: διάσπαρτα 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R-S </a:t>
            </a: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κύτταρα (συνήθως κλασικού τύπου) σε αντιδραστικό υπόστρωμα</a:t>
            </a:r>
          </a:p>
        </p:txBody>
      </p:sp>
      <p:pic>
        <p:nvPicPr>
          <p:cNvPr id="70660" name="Picture 4" descr="C:\Users\user\AppData\Local\Temp\~AUT0017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349500"/>
            <a:ext cx="3919537" cy="24511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2349500"/>
            <a:ext cx="5975350" cy="2420938"/>
          </a:xfrm>
          <a:solidFill>
            <a:schemeClr val="bg1"/>
          </a:solidFill>
        </p:spPr>
        <p:txBody>
          <a:bodyPr lIns="90488" tIns="44450" rIns="90488" bIns="44450"/>
          <a:lstStyle/>
          <a:p>
            <a:pPr algn="ctr"/>
            <a:r>
              <a:rPr lang="el-GR" sz="2800" smtClean="0">
                <a:solidFill>
                  <a:schemeClr val="tx1"/>
                </a:solidFill>
              </a:rPr>
              <a:t>ΧΛΛ </a:t>
            </a:r>
            <a:br>
              <a:rPr lang="el-GR" sz="2800" smtClean="0">
                <a:solidFill>
                  <a:schemeClr val="tx1"/>
                </a:solidFill>
              </a:rPr>
            </a:br>
            <a:r>
              <a:rPr lang="el-GR" sz="2800" smtClean="0">
                <a:solidFill>
                  <a:schemeClr val="tx1"/>
                </a:solidFill>
              </a:rPr>
              <a:t>Λέμφωμα μανδύα </a:t>
            </a:r>
            <a:br>
              <a:rPr lang="el-GR" sz="2800" smtClean="0">
                <a:solidFill>
                  <a:schemeClr val="tx1"/>
                </a:solidFill>
              </a:rPr>
            </a:br>
            <a:r>
              <a:rPr lang="el-GR" sz="2800" smtClean="0">
                <a:solidFill>
                  <a:schemeClr val="tx1"/>
                </a:solidFill>
              </a:rPr>
              <a:t>Λεμφοζιδιακό</a:t>
            </a:r>
            <a:br>
              <a:rPr lang="el-GR" sz="2800" smtClean="0">
                <a:solidFill>
                  <a:schemeClr val="tx1"/>
                </a:solidFill>
              </a:rPr>
            </a:br>
            <a:r>
              <a:rPr lang="el-GR" sz="2800" smtClean="0">
                <a:solidFill>
                  <a:schemeClr val="tx1"/>
                </a:solidFill>
              </a:rPr>
              <a:t>Οριακής ζώνης</a:t>
            </a:r>
            <a:br>
              <a:rPr lang="el-GR" sz="2800" smtClean="0">
                <a:solidFill>
                  <a:schemeClr val="tx1"/>
                </a:solidFill>
              </a:rPr>
            </a:br>
            <a:r>
              <a:rPr lang="el-GR" sz="2800" smtClean="0">
                <a:solidFill>
                  <a:schemeClr val="tx1"/>
                </a:solidFill>
              </a:rPr>
              <a:t>Λεμφοπλασματοκυτταρικό</a:t>
            </a:r>
            <a:endParaRPr lang="en-US" sz="2800" i="1" smtClean="0">
              <a:solidFill>
                <a:schemeClr val="tx1"/>
              </a:solidFill>
            </a:endParaRPr>
          </a:p>
        </p:txBody>
      </p:sp>
      <p:sp>
        <p:nvSpPr>
          <p:cNvPr id="72707" name="2 - TextBox"/>
          <p:cNvSpPr txBox="1">
            <a:spLocks noChangeArrowheads="1"/>
          </p:cNvSpPr>
          <p:nvPr/>
        </p:nvSpPr>
        <p:spPr bwMode="auto">
          <a:xfrm>
            <a:off x="0" y="3810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>
                <a:solidFill>
                  <a:srgbClr val="FFFF00"/>
                </a:solidFill>
              </a:rPr>
              <a:t>ΛΕΜΦΩΜΑΤΑ ΑΠΟ ΜΙΚΡΑ Β ΚΥΤΤΑΡΑ</a:t>
            </a:r>
            <a:r>
              <a:rPr lang="en-US" sz="2800">
                <a:solidFill>
                  <a:srgbClr val="FFFF00"/>
                </a:solidFill>
              </a:rPr>
              <a:t/>
            </a:r>
            <a:br>
              <a:rPr lang="en-US" sz="2800">
                <a:solidFill>
                  <a:srgbClr val="FFFF00"/>
                </a:solidFill>
              </a:rPr>
            </a:br>
            <a:endParaRPr lang="el-GR" sz="2800"/>
          </a:p>
        </p:txBody>
      </p:sp>
      <p:cxnSp>
        <p:nvCxnSpPr>
          <p:cNvPr id="5" name="Straight Connector 4"/>
          <p:cNvCxnSpPr/>
          <p:nvPr/>
        </p:nvCxnSpPr>
        <p:spPr>
          <a:xfrm>
            <a:off x="755650" y="1052513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534400" cy="950913"/>
          </a:xfrm>
        </p:spPr>
        <p:txBody>
          <a:bodyPr lIns="90488" tIns="44450" rIns="90488" bIns="44450"/>
          <a:lstStyle/>
          <a:p>
            <a:pPr algn="ctr"/>
            <a:r>
              <a:rPr lang="el-GR" sz="2800" smtClean="0">
                <a:solidFill>
                  <a:srgbClr val="FFFF00"/>
                </a:solidFill>
              </a:rPr>
              <a:t>ΧΡΟΝΙΑ ΛΕΜΦΟΓΕΝΗΣ ΛΕΥΧΑΙΜΙΑ (ΧΛΛ) /ΛΕΜΦΟΚΥΤΤΑΡΙΚΟ ΛΕΜΦΩΜΑ</a:t>
            </a:r>
            <a:endParaRPr lang="en-US" sz="2800" i="1" smtClean="0">
              <a:solidFill>
                <a:srgbClr val="FFFF00"/>
              </a:solidFill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667000"/>
            <a:ext cx="7994650" cy="3048000"/>
          </a:xfrm>
        </p:spPr>
        <p:txBody>
          <a:bodyPr/>
          <a:lstStyle/>
          <a:p>
            <a:pPr>
              <a:buClr>
                <a:srgbClr val="00FFCC"/>
              </a:buClr>
            </a:pPr>
            <a:r>
              <a:rPr lang="el-GR" sz="2800" smtClean="0">
                <a:solidFill>
                  <a:schemeClr val="bg1"/>
                </a:solidFill>
              </a:rPr>
              <a:t>Νεόπλασμα από μονόμορφα μικρά στρογγυλά               Β λεμφοκύτταρα, με προλεμφοκύτταρα και παραανοσοβλάστες σε ψευδοόζους</a:t>
            </a:r>
          </a:p>
          <a:p>
            <a:pPr>
              <a:buClr>
                <a:srgbClr val="00FFCC"/>
              </a:buClr>
            </a:pPr>
            <a:r>
              <a:rPr lang="el-GR" sz="2800" smtClean="0">
                <a:solidFill>
                  <a:schemeClr val="bg1"/>
                </a:solidFill>
              </a:rPr>
              <a:t>Στην πλειοψηφία </a:t>
            </a:r>
            <a:r>
              <a:rPr lang="el-GR" sz="2800" smtClean="0">
                <a:solidFill>
                  <a:srgbClr val="FFC000"/>
                </a:solidFill>
              </a:rPr>
              <a:t>έκφραση </a:t>
            </a:r>
            <a:r>
              <a:rPr lang="en-US" sz="2800" smtClean="0">
                <a:solidFill>
                  <a:srgbClr val="FFC000"/>
                </a:solidFill>
              </a:rPr>
              <a:t>CD5 </a:t>
            </a:r>
            <a:r>
              <a:rPr lang="el-GR" sz="2800" smtClean="0">
                <a:solidFill>
                  <a:srgbClr val="FFC000"/>
                </a:solidFill>
              </a:rPr>
              <a:t>και </a:t>
            </a:r>
            <a:r>
              <a:rPr lang="en-US" sz="2800" smtClean="0">
                <a:solidFill>
                  <a:srgbClr val="FFC000"/>
                </a:solidFill>
              </a:rPr>
              <a:t>CD23</a:t>
            </a:r>
          </a:p>
          <a:p>
            <a:pPr>
              <a:buClr>
                <a:srgbClr val="00FFCC"/>
              </a:buClr>
            </a:pPr>
            <a:r>
              <a:rPr lang="el-GR" sz="2800" smtClean="0">
                <a:solidFill>
                  <a:srgbClr val="FFC000"/>
                </a:solidFill>
              </a:rPr>
              <a:t>Λεμφοκυτταρικό λέμφωμα </a:t>
            </a:r>
            <a:r>
              <a:rPr lang="el-GR" sz="2800" smtClean="0">
                <a:solidFill>
                  <a:schemeClr val="bg1"/>
                </a:solidFill>
                <a:sym typeface="Wingdings 3" pitchFamily="18" charset="2"/>
              </a:rPr>
              <a:t> </a:t>
            </a:r>
            <a:r>
              <a:rPr lang="el-GR" sz="2800" smtClean="0">
                <a:solidFill>
                  <a:schemeClr val="bg1"/>
                </a:solidFill>
              </a:rPr>
              <a:t>μορφολογία και φαινότυπος ΧΛΛ, </a:t>
            </a:r>
            <a:r>
              <a:rPr lang="el-GR" sz="2800" smtClean="0">
                <a:solidFill>
                  <a:srgbClr val="FFC000"/>
                </a:solidFill>
              </a:rPr>
              <a:t>χωρίς λευχαιμική διήθηση </a:t>
            </a:r>
            <a:r>
              <a:rPr lang="el-GR" sz="2800" smtClean="0">
                <a:solidFill>
                  <a:schemeClr val="bg1"/>
                </a:solidFill>
              </a:rPr>
              <a:t>περιφερικού αίματος</a:t>
            </a:r>
            <a:endParaRPr lang="en-US" sz="2800" smtClean="0">
              <a:solidFill>
                <a:schemeClr val="bg1"/>
              </a:solidFill>
            </a:endParaRPr>
          </a:p>
        </p:txBody>
      </p:sp>
      <p:sp>
        <p:nvSpPr>
          <p:cNvPr id="74756" name="TextBox 3"/>
          <p:cNvSpPr txBox="1">
            <a:spLocks noChangeArrowheads="1"/>
          </p:cNvSpPr>
          <p:nvPr/>
        </p:nvSpPr>
        <p:spPr bwMode="auto">
          <a:xfrm>
            <a:off x="2987675" y="2060575"/>
            <a:ext cx="30972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>
                <a:solidFill>
                  <a:srgbClr val="FFFF00"/>
                </a:solidFill>
              </a:rPr>
              <a:t>ΟΡΙΣΜΟΣ (Π.Ο.Υ.)</a:t>
            </a:r>
            <a:endParaRPr lang="el-GR" sz="2400"/>
          </a:p>
        </p:txBody>
      </p:sp>
      <p:cxnSp>
        <p:nvCxnSpPr>
          <p:cNvPr id="5" name="Straight Connector 4"/>
          <p:cNvCxnSpPr/>
          <p:nvPr/>
        </p:nvCxnSpPr>
        <p:spPr>
          <a:xfrm>
            <a:off x="755650" y="1628775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6"/>
          <p:cNvSpPr>
            <a:spLocks noChangeArrowheads="1"/>
          </p:cNvSpPr>
          <p:nvPr/>
        </p:nvSpPr>
        <p:spPr bwMode="auto">
          <a:xfrm>
            <a:off x="609600" y="2209800"/>
            <a:ext cx="792321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defRPr/>
            </a:pPr>
            <a:r>
              <a:rPr lang="el-GR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ΕΠΙΔΗΜΙΟΛΟΓΙΑ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90% των περιπτώσεων χρόνιων λευχαιμιών που οφείλονται σε λεμφώματα 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6,7% των μη </a:t>
            </a:r>
            <a:r>
              <a:rPr lang="en-US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Hodgkin </a:t>
            </a: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λεμφωμάτων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Ηλικία συνήθως &gt;50 ετών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Α/Γ: 2/1</a:t>
            </a:r>
            <a:endParaRPr lang="en-US" sz="28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800" y="533400"/>
            <a:ext cx="8534400" cy="95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 eaLnBrk="0" hangingPunct="0">
              <a:defRPr/>
            </a:pPr>
            <a:r>
              <a:rPr lang="el-GR" sz="28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ΧΡΟΝΙΑ ΛΕΜΦΟΓΕΝΗΣ ΛΕΥΧΑΙΜΙΑ (ΧΛΛ) /ΛΕΜΦΟΚΥΤΤΑΡΙΚΟ ΛΕΜΦΩΜΑ</a:t>
            </a:r>
            <a:endParaRPr lang="en-US" sz="2800" i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1628775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467600" cy="1266825"/>
          </a:xfrm>
        </p:spPr>
        <p:txBody>
          <a:bodyPr/>
          <a:lstStyle/>
          <a:p>
            <a:pPr>
              <a:defRPr/>
            </a:pPr>
            <a:r>
              <a:rPr lang="el-GR" sz="3200" dirty="0" smtClean="0">
                <a:solidFill>
                  <a:srgbClr val="FFFF00"/>
                </a:solidFill>
              </a:rPr>
              <a:t>ΧΛΛ</a:t>
            </a:r>
            <a:r>
              <a:rPr lang="en-US" sz="3200" dirty="0" smtClean="0">
                <a:solidFill>
                  <a:srgbClr val="FFFF00"/>
                </a:solidFill>
              </a:rPr>
              <a:t>: 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l-GR" sz="3200" dirty="0" smtClean="0">
                <a:solidFill>
                  <a:srgbClr val="FFFF00"/>
                </a:solidFill>
              </a:rPr>
              <a:t>Ψευδοοζώδες πρότυπο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77827" name="Picture 3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7467600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467600" cy="5445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mtClean="0">
                <a:solidFill>
                  <a:srgbClr val="FFFF00"/>
                </a:solidFill>
              </a:rPr>
              <a:t>ΧΛΛ: Ψευδοόζοι</a:t>
            </a:r>
            <a:endParaRPr lang="en-US" smtClean="0">
              <a:solidFill>
                <a:srgbClr val="FFFF00"/>
              </a:solidFill>
            </a:endParaRPr>
          </a:p>
        </p:txBody>
      </p:sp>
      <p:pic>
        <p:nvPicPr>
          <p:cNvPr id="78851" name="Picture 3" descr="CLL-2B-W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066800"/>
            <a:ext cx="548640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4" descr="CLL-1B-Giemsa from WH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200400"/>
            <a:ext cx="5276850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533400" y="1828800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PAS Stain</a:t>
            </a: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5791200" y="4876800"/>
            <a:ext cx="3048000" cy="15700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Giemsa</a:t>
            </a:r>
            <a:r>
              <a:rPr lang="el-GR">
                <a:solidFill>
                  <a:srgbClr val="FFFF00"/>
                </a:solidFill>
              </a:rPr>
              <a:t>: Προλεμφοκύτταρα και παραανοσοβλάστες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 smtClean="0"/>
              <a:t>ΛΕΜΦΑΔΕΝΙΤΙΔΕΣ</a:t>
            </a:r>
          </a:p>
        </p:txBody>
      </p:sp>
      <p:sp>
        <p:nvSpPr>
          <p:cNvPr id="21506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l-GR" smtClean="0"/>
              <a:t>Τύποι φλεγμονώδους αντίδρασης</a:t>
            </a:r>
          </a:p>
          <a:p>
            <a:pPr eaLnBrk="1" hangingPunct="1"/>
            <a:r>
              <a:rPr lang="el-GR" smtClean="0">
                <a:solidFill>
                  <a:srgbClr val="C00000"/>
                </a:solidFill>
              </a:rPr>
              <a:t>Οξεία</a:t>
            </a:r>
            <a:r>
              <a:rPr lang="el-GR" smtClean="0"/>
              <a:t> λεμφαδενίτιδα</a:t>
            </a:r>
          </a:p>
          <a:p>
            <a:pPr lvl="1" eaLnBrk="1" hangingPunct="1"/>
            <a:r>
              <a:rPr lang="el-GR" smtClean="0"/>
              <a:t>Πυώδης</a:t>
            </a:r>
          </a:p>
          <a:p>
            <a:pPr lvl="1" eaLnBrk="1" hangingPunct="1"/>
            <a:r>
              <a:rPr lang="el-GR" smtClean="0"/>
              <a:t>Νεκρωτική</a:t>
            </a:r>
          </a:p>
          <a:p>
            <a:pPr lvl="1" eaLnBrk="1" hangingPunct="1"/>
            <a:r>
              <a:rPr lang="el-GR" smtClean="0"/>
              <a:t>Ιστιοκυτταρική νεκρωτική χωρίς κοκκιοκύτταρα (λεμφαδενοπάθεια </a:t>
            </a:r>
            <a:r>
              <a:rPr lang="en-US" smtClean="0"/>
              <a:t>Kikuchi)</a:t>
            </a:r>
            <a:endParaRPr lang="el-GR" smtClean="0"/>
          </a:p>
          <a:p>
            <a:pPr eaLnBrk="1" hangingPunct="1"/>
            <a:r>
              <a:rPr lang="el-GR" smtClean="0">
                <a:solidFill>
                  <a:srgbClr val="C00000"/>
                </a:solidFill>
              </a:rPr>
              <a:t>Χρόνια</a:t>
            </a:r>
            <a:r>
              <a:rPr lang="el-GR" smtClean="0"/>
              <a:t> λεμφαδενίτιδα</a:t>
            </a:r>
            <a:endParaRPr lang="en-US" smtClean="0"/>
          </a:p>
          <a:p>
            <a:pPr lvl="1" eaLnBrk="1" hangingPunct="1"/>
            <a:r>
              <a:rPr lang="el-GR" smtClean="0"/>
              <a:t>Κοκκιωματώδης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LL-PL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29718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 descr="CLL-PL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990600"/>
            <a:ext cx="31242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4" descr="CLL-PL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990600"/>
            <a:ext cx="3124200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 descr="PLL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3760788"/>
            <a:ext cx="320040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6" descr="CLL-PL 1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917950"/>
            <a:ext cx="3200400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7" descr="CLL-PL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3905250"/>
            <a:ext cx="30718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0" y="1066800"/>
            <a:ext cx="3025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solidFill>
                  <a:srgbClr val="000000"/>
                </a:solidFill>
                <a:latin typeface="Tahoma" pitchFamily="34" charset="0"/>
              </a:rPr>
              <a:t>Μικρό λεμφοκύτταρο</a:t>
            </a:r>
            <a:endParaRPr lang="en-US">
              <a:latin typeface="Tahoma" pitchFamily="34" charset="0"/>
            </a:endParaRP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6400800" y="6248400"/>
            <a:ext cx="267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solidFill>
                  <a:srgbClr val="000000"/>
                </a:solidFill>
                <a:latin typeface="Tahoma" pitchFamily="34" charset="0"/>
              </a:rPr>
              <a:t>Προλεμφοκύτταρο</a:t>
            </a:r>
            <a:endParaRPr lang="en-US">
              <a:latin typeface="Tahoma" pitchFamily="34" charset="0"/>
            </a:endParaRPr>
          </a:p>
        </p:txBody>
      </p:sp>
      <p:sp>
        <p:nvSpPr>
          <p:cNvPr id="29706" name="Rectangle 10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467600" cy="5445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mtClean="0">
                <a:solidFill>
                  <a:srgbClr val="FFFF00"/>
                </a:solidFill>
              </a:rPr>
              <a:t>Προλεμφοκύτταρα σε ΧΛΛ</a:t>
            </a:r>
            <a:endParaRPr lang="en-US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23888"/>
            <a:ext cx="7467600" cy="982662"/>
          </a:xfrm>
        </p:spPr>
        <p:txBody>
          <a:bodyPr/>
          <a:lstStyle/>
          <a:p>
            <a:r>
              <a:rPr lang="el-GR" sz="3600" smtClean="0">
                <a:solidFill>
                  <a:srgbClr val="FFFF00"/>
                </a:solidFill>
              </a:rPr>
              <a:t>Ετερογένεια ΧΛΛ</a:t>
            </a:r>
            <a:r>
              <a:rPr lang="el-GR" sz="4800" smtClean="0">
                <a:solidFill>
                  <a:srgbClr val="FFFF00"/>
                </a:solidFill>
              </a:rPr>
              <a:t/>
            </a:r>
            <a:br>
              <a:rPr lang="el-GR" sz="4800" smtClean="0">
                <a:solidFill>
                  <a:srgbClr val="FFFF00"/>
                </a:solidFill>
              </a:rPr>
            </a:br>
            <a:r>
              <a:rPr lang="el-GR" sz="3200" i="1" smtClean="0">
                <a:solidFill>
                  <a:srgbClr val="FFFF00"/>
                </a:solidFill>
              </a:rPr>
              <a:t>Ανοσοφαινότυπος</a:t>
            </a:r>
            <a:endParaRPr lang="en-US" sz="3200" i="1" smtClean="0">
              <a:solidFill>
                <a:srgbClr val="FFFF00"/>
              </a:solidFill>
            </a:endParaRPr>
          </a:p>
        </p:txBody>
      </p:sp>
      <p:sp>
        <p:nvSpPr>
          <p:cNvPr id="81923" name="Rectangle 5"/>
          <p:cNvSpPr>
            <a:spLocks noChangeArrowheads="1"/>
          </p:cNvSpPr>
          <p:nvPr/>
        </p:nvSpPr>
        <p:spPr bwMode="auto">
          <a:xfrm>
            <a:off x="1981200" y="2133600"/>
            <a:ext cx="5029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Επιφανειακή ανοσοσφαιρίνη: συνήθως αχνή, σπάνια έντονη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n-US" sz="2800">
                <a:solidFill>
                  <a:srgbClr val="FFC000"/>
                </a:solidFill>
              </a:rPr>
              <a:t>CD23: +95%</a:t>
            </a:r>
            <a:endParaRPr lang="el-GR" sz="2800">
              <a:solidFill>
                <a:srgbClr val="FFC000"/>
              </a:solidFill>
            </a:endParaRP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n-US" sz="2800">
                <a:solidFill>
                  <a:srgbClr val="FFC000"/>
                </a:solidFill>
              </a:rPr>
              <a:t>LEF1 + </a:t>
            </a:r>
            <a:r>
              <a:rPr lang="en-US" sz="2400">
                <a:solidFill>
                  <a:srgbClr val="FFC000"/>
                </a:solidFill>
              </a:rPr>
              <a:t>(lymphoid enhancing factor-1): 100%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n-US" sz="2800">
                <a:solidFill>
                  <a:srgbClr val="FFFFCC"/>
                </a:solidFill>
              </a:rPr>
              <a:t>CD11c, FMC7: </a:t>
            </a:r>
            <a:r>
              <a:rPr lang="el-GR" sz="2800">
                <a:solidFill>
                  <a:srgbClr val="FFFFCC"/>
                </a:solidFill>
              </a:rPr>
              <a:t>	σπάνια+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n-US" sz="2800">
                <a:solidFill>
                  <a:srgbClr val="FFFFCC"/>
                </a:solidFill>
              </a:rPr>
              <a:t>CD38 (</a:t>
            </a:r>
            <a:r>
              <a:rPr lang="el-GR" sz="2800">
                <a:solidFill>
                  <a:srgbClr val="FFFFCC"/>
                </a:solidFill>
              </a:rPr>
              <a:t>&gt;30%): 	40%+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l-GR" sz="2800">
                <a:solidFill>
                  <a:srgbClr val="FFC000"/>
                </a:solidFill>
              </a:rPr>
              <a:t>ΖΑΡ70 (&gt;20%): 40%+</a:t>
            </a:r>
            <a:endParaRPr lang="en-US" sz="2800">
              <a:solidFill>
                <a:srgbClr val="FFC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55650" y="1628775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7467600" cy="544513"/>
          </a:xfrm>
        </p:spPr>
        <p:txBody>
          <a:bodyPr/>
          <a:lstStyle/>
          <a:p>
            <a:r>
              <a:rPr lang="el-GR" sz="3200" smtClean="0">
                <a:solidFill>
                  <a:srgbClr val="FFFF00"/>
                </a:solidFill>
              </a:rPr>
              <a:t>Ετερογένεια ΧΛΛ</a:t>
            </a:r>
            <a:endParaRPr lang="en-US" sz="3200" i="1" smtClean="0">
              <a:solidFill>
                <a:srgbClr val="FFFF00"/>
              </a:solidFill>
            </a:endParaRP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609600" y="2209800"/>
            <a:ext cx="8382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Μεταλλάξεις μεταβλητής περιοχής γονιδίου ανοσοσφαιρινών</a:t>
            </a:r>
          </a:p>
          <a:p>
            <a:pPr marL="285750" indent="-285750">
              <a:buClr>
                <a:srgbClr val="00FFCC"/>
              </a:buClr>
              <a:buSzPct val="100000"/>
            </a:pPr>
            <a:r>
              <a:rPr lang="el-GR" sz="2800">
                <a:solidFill>
                  <a:srgbClr val="FFFFCC"/>
                </a:solidFill>
              </a:rPr>
              <a:t>	</a:t>
            </a:r>
            <a:r>
              <a:rPr lang="el-GR" sz="2800">
                <a:solidFill>
                  <a:srgbClr val="FFC000"/>
                </a:solidFill>
              </a:rPr>
              <a:t>- Μη-μεταλλαγμένα γονίδια: ~50%</a:t>
            </a:r>
          </a:p>
          <a:p>
            <a:pPr marL="285750" indent="-285750">
              <a:buClr>
                <a:srgbClr val="00FFCC"/>
              </a:buClr>
              <a:buSzPct val="100000"/>
            </a:pPr>
            <a:r>
              <a:rPr lang="el-GR" sz="2800">
                <a:solidFill>
                  <a:srgbClr val="FFC000"/>
                </a:solidFill>
              </a:rPr>
              <a:t>	- Μεταλλαγμένα γονίδια: ~50%</a:t>
            </a:r>
          </a:p>
          <a:p>
            <a:pPr marL="285750" indent="-285750">
              <a:buClr>
                <a:srgbClr val="00FFCC"/>
              </a:buClr>
              <a:buSzPct val="100000"/>
            </a:pPr>
            <a:endParaRPr lang="el-GR" sz="2800">
              <a:solidFill>
                <a:srgbClr val="FFFFCC"/>
              </a:solidFill>
            </a:endParaRP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Η μετάλλαξη υποδηλώνει έκθεση στο αντιγόνο:</a:t>
            </a:r>
          </a:p>
          <a:p>
            <a:pPr marL="285750" indent="-285750">
              <a:buClr>
                <a:srgbClr val="00FFCC"/>
              </a:buClr>
              <a:buSzPct val="100000"/>
            </a:pPr>
            <a:r>
              <a:rPr lang="el-GR" sz="2800">
                <a:solidFill>
                  <a:srgbClr val="FFFFCC"/>
                </a:solidFill>
              </a:rPr>
              <a:t>	- Εντός του βλαστικού κέντρου (Τ-εξαρτώμενη)</a:t>
            </a:r>
          </a:p>
          <a:p>
            <a:pPr marL="285750" indent="-285750">
              <a:buClr>
                <a:srgbClr val="00FFCC"/>
              </a:buClr>
              <a:buSzPct val="100000"/>
            </a:pPr>
            <a:r>
              <a:rPr lang="el-GR" sz="2800">
                <a:solidFill>
                  <a:srgbClr val="FFFFCC"/>
                </a:solidFill>
              </a:rPr>
              <a:t>	- Εκτός του βλαστικού κέντρου (Τ-ανεξάρτητη)</a:t>
            </a:r>
            <a:endParaRPr lang="en-US" sz="2800">
              <a:solidFill>
                <a:srgbClr val="FFFFCC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55650" y="1628775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14400" y="623888"/>
            <a:ext cx="7467600" cy="1038225"/>
          </a:xfrm>
        </p:spPr>
        <p:txBody>
          <a:bodyPr/>
          <a:lstStyle/>
          <a:p>
            <a:r>
              <a:rPr lang="el-GR" sz="3200" smtClean="0">
                <a:solidFill>
                  <a:srgbClr val="FFFF00"/>
                </a:solidFill>
              </a:rPr>
              <a:t>Ετερογένεια ΧΛΛ</a:t>
            </a:r>
            <a:br>
              <a:rPr lang="el-GR" sz="3200" smtClean="0">
                <a:solidFill>
                  <a:srgbClr val="FFFF00"/>
                </a:solidFill>
              </a:rPr>
            </a:br>
            <a:r>
              <a:rPr lang="el-GR" sz="3200" i="1" smtClean="0">
                <a:solidFill>
                  <a:srgbClr val="FFFF00"/>
                </a:solidFill>
              </a:rPr>
              <a:t>Γονιδιακό προφίλ</a:t>
            </a:r>
            <a:endParaRPr lang="en-US" sz="3200" smtClean="0">
              <a:solidFill>
                <a:srgbClr val="FFFF00"/>
              </a:solidFill>
            </a:endParaRPr>
          </a:p>
        </p:txBody>
      </p:sp>
      <p:pic>
        <p:nvPicPr>
          <p:cNvPr id="83971" name="Picture 102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6400" y="2209800"/>
            <a:ext cx="5745163" cy="2462213"/>
          </a:xfrm>
        </p:spPr>
      </p:pic>
      <p:sp>
        <p:nvSpPr>
          <p:cNvPr id="83972" name="Text Box 1028"/>
          <p:cNvSpPr txBox="1">
            <a:spLocks noChangeArrowheads="1"/>
          </p:cNvSpPr>
          <p:nvPr/>
        </p:nvSpPr>
        <p:spPr bwMode="auto">
          <a:xfrm>
            <a:off x="4572000" y="6019800"/>
            <a:ext cx="365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CC"/>
                </a:solidFill>
              </a:rPr>
              <a:t>Rosenwald, JEM 2001</a:t>
            </a:r>
          </a:p>
        </p:txBody>
      </p:sp>
      <p:sp>
        <p:nvSpPr>
          <p:cNvPr id="83973" name="Text Box 1029"/>
          <p:cNvSpPr txBox="1">
            <a:spLocks noChangeArrowheads="1"/>
          </p:cNvSpPr>
          <p:nvPr/>
        </p:nvSpPr>
        <p:spPr bwMode="auto">
          <a:xfrm>
            <a:off x="838200" y="5029200"/>
            <a:ext cx="769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>
                <a:solidFill>
                  <a:srgbClr val="FFFFCC"/>
                </a:solidFill>
              </a:rPr>
              <a:t>Υπερέκφραση ΖΑΡ-70 σε μη μεταλλαγμένη ΧΛΛ</a:t>
            </a:r>
            <a:endParaRPr lang="en-US" sz="2800">
              <a:solidFill>
                <a:srgbClr val="FFFF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55650" y="1628775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23888"/>
            <a:ext cx="7467600" cy="654050"/>
          </a:xfrm>
        </p:spPr>
        <p:txBody>
          <a:bodyPr/>
          <a:lstStyle/>
          <a:p>
            <a:r>
              <a:rPr lang="el-GR" sz="3200" smtClean="0">
                <a:solidFill>
                  <a:srgbClr val="FFFF00"/>
                </a:solidFill>
              </a:rPr>
              <a:t>Κλινική ετερογένεια ΧΛΛ</a:t>
            </a:r>
            <a:endParaRPr lang="en-US" sz="3200" smtClean="0">
              <a:solidFill>
                <a:srgbClr val="FFFF00"/>
              </a:solidFill>
            </a:endParaRPr>
          </a:p>
        </p:txBody>
      </p:sp>
      <p:graphicFrame>
        <p:nvGraphicFramePr>
          <p:cNvPr id="373788" name="Group 28"/>
          <p:cNvGraphicFramePr>
            <a:graphicFrameLocks noGrp="1"/>
          </p:cNvGraphicFramePr>
          <p:nvPr/>
        </p:nvGraphicFramePr>
        <p:xfrm>
          <a:off x="304800" y="1828800"/>
          <a:ext cx="8534400" cy="4540250"/>
        </p:xfrm>
        <a:graphic>
          <a:graphicData uri="http://schemas.openxmlformats.org/drawingml/2006/table">
            <a:tbl>
              <a:tblPr/>
              <a:tblGrid>
                <a:gridCol w="4336217"/>
                <a:gridCol w="4198183"/>
              </a:tblGrid>
              <a:tr h="8278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Ευνοϊκή πρόγνωση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Πτωχή  πρόγνωση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</a:tr>
              <a:tr h="36679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Τυπική μορφολογία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CD38- (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&lt;30%)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Στάδιο Α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Μεταλλαγμένη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IgV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Φυσιολογικός </a:t>
                      </a:r>
                      <a:r>
                        <a:rPr kumimoji="0" 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καρυότυπος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ή ανωμαλίες 13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endParaRPr kumimoji="0" 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endParaRPr kumimoji="0" 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Όχι </a:t>
                      </a:r>
                      <a:r>
                        <a:rPr kumimoji="0" 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υπερέκφραση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 ΖΑΡ-70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Ατυπη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μορφολογία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CD38+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Στάδιο Β ή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endParaRPr kumimoji="0" 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Μη μεταλλαγμένη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IgV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T</a:t>
                      </a:r>
                      <a:r>
                        <a:rPr kumimoji="0" 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ρισωμία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12, απώλεια 11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Απώλεια 17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p/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μετάλλαξη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p53/BIRC3</a:t>
                      </a:r>
                      <a:endParaRPr kumimoji="0" 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</a:t>
                      </a:r>
                      <a:r>
                        <a:rPr kumimoji="0" 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Υπερέκφραση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 ΖΑΡ-70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684213" y="1341438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Line 2"/>
          <p:cNvSpPr>
            <a:spLocks noChangeShapeType="1"/>
          </p:cNvSpPr>
          <p:nvPr/>
        </p:nvSpPr>
        <p:spPr bwMode="auto">
          <a:xfrm>
            <a:off x="271463" y="1125538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20738"/>
          </a:xfrm>
        </p:spPr>
        <p:txBody>
          <a:bodyPr lIns="92075" tIns="46038" rIns="92075" bIns="46038"/>
          <a:lstStyle/>
          <a:p>
            <a:pPr defTabSz="762000">
              <a:defRPr/>
            </a:pPr>
            <a:r>
              <a:rPr lang="el-GR" sz="4000" smtClean="0">
                <a:solidFill>
                  <a:srgbClr val="FFFF00"/>
                </a:solidFill>
              </a:rPr>
              <a:t>Λέμφωμα του μανδύα</a:t>
            </a:r>
            <a:endParaRPr lang="en-US" sz="4000" smtClean="0">
              <a:solidFill>
                <a:srgbClr val="FFFF00"/>
              </a:solidFill>
            </a:endParaRP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609600" y="2133600"/>
            <a:ext cx="8229600" cy="3108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>
                <a:solidFill>
                  <a:srgbClr val="FFC000"/>
                </a:solidFill>
              </a:rPr>
              <a:t>Ορισμός</a:t>
            </a:r>
            <a:r>
              <a:rPr lang="el-GR" sz="2800">
                <a:solidFill>
                  <a:schemeClr val="bg1"/>
                </a:solidFill>
              </a:rPr>
              <a:t>: Β λέμφωμα αποτελούμενο από </a:t>
            </a:r>
            <a:r>
              <a:rPr lang="el-GR" sz="2800">
                <a:solidFill>
                  <a:srgbClr val="FFC000"/>
                </a:solidFill>
              </a:rPr>
              <a:t>μονόμορφ</a:t>
            </a:r>
            <a:r>
              <a:rPr lang="el-GR" sz="2800">
                <a:solidFill>
                  <a:schemeClr val="bg1"/>
                </a:solidFill>
              </a:rPr>
              <a:t>ο πληθυσμό μικρού/μέσου μεγέθους κυττάρων με ανώμαλους πυρήνες</a:t>
            </a:r>
          </a:p>
          <a:p>
            <a:pPr>
              <a:spcBef>
                <a:spcPct val="50000"/>
              </a:spcBef>
            </a:pPr>
            <a:endParaRPr lang="el-GR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l-GR" sz="2800">
                <a:solidFill>
                  <a:schemeClr val="bg1"/>
                </a:solidFill>
              </a:rPr>
              <a:t>** Τροποποιημένα (βλαστικά) κύτταρα ή ψευδοόζοι</a:t>
            </a:r>
          </a:p>
          <a:p>
            <a:r>
              <a:rPr lang="el-GR" sz="2800">
                <a:solidFill>
                  <a:schemeClr val="bg1"/>
                </a:solidFill>
              </a:rPr>
              <a:t>    απουσιάζουν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Line 2"/>
          <p:cNvSpPr>
            <a:spLocks noChangeShapeType="1"/>
          </p:cNvSpPr>
          <p:nvPr/>
        </p:nvSpPr>
        <p:spPr bwMode="auto">
          <a:xfrm>
            <a:off x="271463" y="1125538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20738"/>
          </a:xfrm>
        </p:spPr>
        <p:txBody>
          <a:bodyPr lIns="92075" tIns="46038" rIns="92075" bIns="46038"/>
          <a:lstStyle/>
          <a:p>
            <a:pPr defTabSz="762000">
              <a:defRPr/>
            </a:pPr>
            <a:r>
              <a:rPr lang="el-GR" sz="4000" smtClean="0">
                <a:solidFill>
                  <a:srgbClr val="FFFF00"/>
                </a:solidFill>
              </a:rPr>
              <a:t>Λέμφωμα του μανδύα</a:t>
            </a:r>
            <a:endParaRPr lang="en-US" sz="4000" smtClean="0">
              <a:solidFill>
                <a:srgbClr val="FFFF00"/>
              </a:solidFill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457200" y="1524000"/>
            <a:ext cx="8229600" cy="5048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</a:pPr>
            <a:r>
              <a:rPr lang="el-GR" sz="2800">
                <a:solidFill>
                  <a:srgbClr val="FFFF00"/>
                </a:solidFill>
              </a:rPr>
              <a:t>Επιδημιολογία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3-10% των μη </a:t>
            </a:r>
            <a:r>
              <a:rPr lang="en-US" sz="2800">
                <a:solidFill>
                  <a:schemeClr val="bg1"/>
                </a:solidFill>
              </a:rPr>
              <a:t>Hodgkin </a:t>
            </a:r>
            <a:r>
              <a:rPr lang="el-GR" sz="2800">
                <a:solidFill>
                  <a:schemeClr val="bg1"/>
                </a:solidFill>
              </a:rPr>
              <a:t>λεμφωμάτων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Μέσης-μεγάλης ηλικίας άτομα (~60 έτη)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Α&gt;Γ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Συνήθως προσβάλλονται λεμφαδένες, σπλήνας και μυελός των οστών (+/- λευχαιμική εικόνα)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Εξωλεμφαδενικές εντοπίσεις</a:t>
            </a:r>
            <a:r>
              <a:rPr lang="el-GR" sz="2800">
                <a:solidFill>
                  <a:srgbClr val="FFC000"/>
                </a:solidFill>
              </a:rPr>
              <a:t>: γαστρεντερικός σωλήνας (</a:t>
            </a:r>
            <a:r>
              <a:rPr lang="el-GR" sz="2800">
                <a:solidFill>
                  <a:srgbClr val="FFC000"/>
                </a:solidFill>
                <a:sym typeface="Wingdings 3" pitchFamily="18" charset="2"/>
              </a:rPr>
              <a:t></a:t>
            </a:r>
            <a:r>
              <a:rPr lang="el-GR" sz="2800">
                <a:solidFill>
                  <a:srgbClr val="FFC000"/>
                </a:solidFill>
              </a:rPr>
              <a:t>λεμφωματώδης πολυποδίαση) και δακτύλιος </a:t>
            </a:r>
            <a:r>
              <a:rPr lang="en-US" sz="2800">
                <a:solidFill>
                  <a:srgbClr val="FFC000"/>
                </a:solidFill>
              </a:rPr>
              <a:t>Waldeyer</a:t>
            </a:r>
            <a:endParaRPr lang="el-GR" sz="280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Line 2"/>
          <p:cNvSpPr>
            <a:spLocks noChangeShapeType="1"/>
          </p:cNvSpPr>
          <p:nvPr/>
        </p:nvSpPr>
        <p:spPr bwMode="auto">
          <a:xfrm>
            <a:off x="271463" y="1125538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20738"/>
          </a:xfrm>
        </p:spPr>
        <p:txBody>
          <a:bodyPr lIns="92075" tIns="46038" rIns="92075" bIns="46038"/>
          <a:lstStyle/>
          <a:p>
            <a:pPr defTabSz="762000">
              <a:defRPr/>
            </a:pPr>
            <a:r>
              <a:rPr lang="el-GR" sz="4000" smtClean="0">
                <a:solidFill>
                  <a:srgbClr val="FFFF00"/>
                </a:solidFill>
              </a:rPr>
              <a:t>Λέμφωμα του μανδύα</a:t>
            </a:r>
            <a:endParaRPr lang="en-US" sz="4000" smtClean="0">
              <a:solidFill>
                <a:srgbClr val="FFFF00"/>
              </a:solidFill>
            </a:endParaRP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990600" y="1676400"/>
            <a:ext cx="7467600" cy="4400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</a:pPr>
            <a:r>
              <a:rPr lang="el-GR" sz="2800">
                <a:solidFill>
                  <a:srgbClr val="FFFFCC"/>
                </a:solidFill>
              </a:rPr>
              <a:t>Κλινική εικόνα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Συνήθως </a:t>
            </a:r>
            <a:r>
              <a:rPr lang="el-GR" sz="2800">
                <a:solidFill>
                  <a:srgbClr val="FFC000"/>
                </a:solidFill>
              </a:rPr>
              <a:t>στάδιο ΙΙΙ/</a:t>
            </a:r>
            <a:r>
              <a:rPr lang="en-US" sz="2800">
                <a:solidFill>
                  <a:srgbClr val="FFC000"/>
                </a:solidFill>
              </a:rPr>
              <a:t>IV</a:t>
            </a:r>
            <a:r>
              <a:rPr lang="el-GR" sz="2800">
                <a:solidFill>
                  <a:srgbClr val="FFC000"/>
                </a:solidFill>
              </a:rPr>
              <a:t> </a:t>
            </a:r>
            <a:r>
              <a:rPr lang="el-GR" sz="2800">
                <a:solidFill>
                  <a:srgbClr val="FFFFCC"/>
                </a:solidFill>
              </a:rPr>
              <a:t>κατά τη διάγνωση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Λεμφαδενοπάθεια (μαζική) σπληνομεγαλία, διήθηση μυελού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Λευχαιμική διήθηση περιφερικού αίματος 25% των περιπτώσεων κατά τη διάγνωση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Σπάνια εμφάνιση της εξωλεμφαδενικής νόσου κατά τη διάγνωση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Line 2"/>
          <p:cNvSpPr>
            <a:spLocks noChangeShapeType="1"/>
          </p:cNvSpPr>
          <p:nvPr/>
        </p:nvSpPr>
        <p:spPr bwMode="auto">
          <a:xfrm>
            <a:off x="271463" y="1125538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20738"/>
          </a:xfrm>
        </p:spPr>
        <p:txBody>
          <a:bodyPr lIns="92075" tIns="46038" rIns="92075" bIns="46038"/>
          <a:lstStyle/>
          <a:p>
            <a:pPr defTabSz="762000">
              <a:defRPr/>
            </a:pPr>
            <a:r>
              <a:rPr lang="el-GR" sz="4000" smtClean="0">
                <a:solidFill>
                  <a:srgbClr val="FFFF00"/>
                </a:solidFill>
              </a:rPr>
              <a:t>Λέμφωμα του μανδύα</a:t>
            </a:r>
            <a:endParaRPr lang="en-US" sz="4000" smtClean="0">
              <a:solidFill>
                <a:srgbClr val="FFFF00"/>
              </a:solidFill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71463" y="1219200"/>
            <a:ext cx="8872537" cy="5262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defRPr/>
            </a:pPr>
            <a:r>
              <a:rPr lang="el-GR" sz="2400" dirty="0">
                <a:solidFill>
                  <a:srgbClr val="FFC000"/>
                </a:solidFill>
                <a:latin typeface="+mn-lt"/>
                <a:cs typeface="Arial" pitchFamily="34" charset="0"/>
              </a:rPr>
              <a:t>Ιστολογική εικόνα</a:t>
            </a:r>
          </a:p>
          <a:p>
            <a:pPr marL="285750" indent="-285750">
              <a:buClr>
                <a:srgbClr val="000066"/>
              </a:buClr>
              <a:buFontTx/>
              <a:buChar char="•"/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Αρχιτεκτονικό πρότυπο: τύπου μανδύα, οζώδες, διάχυτο</a:t>
            </a:r>
          </a:p>
          <a:p>
            <a:pPr marL="285750" indent="-285750">
              <a:buClr>
                <a:srgbClr val="000066"/>
              </a:buClr>
              <a:buFontTx/>
              <a:buChar char="•"/>
              <a:defRPr/>
            </a:pPr>
            <a:r>
              <a:rPr lang="el-GR" sz="2400" dirty="0">
                <a:solidFill>
                  <a:srgbClr val="FFC000"/>
                </a:solidFill>
                <a:latin typeface="+mn-lt"/>
                <a:cs typeface="Arial" pitchFamily="34" charset="0"/>
              </a:rPr>
              <a:t>Μικρού/μέσου μεγέθους λεμφοκύτταρα με ανώμαλου σχήματος πυρήνες-</a:t>
            </a:r>
            <a:r>
              <a:rPr lang="el-GR" sz="2400" u="sng" dirty="0">
                <a:solidFill>
                  <a:srgbClr val="FFFFCC"/>
                </a:solidFill>
                <a:latin typeface="+mn-lt"/>
                <a:cs typeface="Arial" pitchFamily="34" charset="0"/>
              </a:rPr>
              <a:t>όχι</a:t>
            </a: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 εμφανές πυρήνιο </a:t>
            </a:r>
            <a:r>
              <a:rPr lang="el-GR" sz="2400" dirty="0">
                <a:solidFill>
                  <a:srgbClr val="FFC000"/>
                </a:solidFill>
                <a:latin typeface="+mn-lt"/>
                <a:cs typeface="Arial" pitchFamily="34" charset="0"/>
              </a:rPr>
              <a:t>(κλασικός τύπος)</a:t>
            </a:r>
          </a:p>
          <a:p>
            <a:pPr marL="285750" indent="-285750">
              <a:buClr>
                <a:srgbClr val="000066"/>
              </a:buClr>
              <a:buFontTx/>
              <a:buChar char="•"/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Υαλοειδοποιημένα αγγεία</a:t>
            </a:r>
          </a:p>
          <a:p>
            <a:pPr marL="285750" indent="-285750">
              <a:buClr>
                <a:srgbClr val="000066"/>
              </a:buClr>
              <a:buFontTx/>
              <a:buChar char="•"/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Επιθηλιοειδή ιστιοκύτταρα</a:t>
            </a:r>
          </a:p>
          <a:p>
            <a:pPr marL="285750" indent="-285750">
              <a:buClr>
                <a:srgbClr val="000066"/>
              </a:buClr>
              <a:buFontTx/>
              <a:buChar char="•"/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Ποικιλίες:</a:t>
            </a:r>
          </a:p>
          <a:p>
            <a:pPr marL="285750" indent="-285750">
              <a:buClr>
                <a:srgbClr val="000066"/>
              </a:buClr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	- </a:t>
            </a:r>
            <a:r>
              <a:rPr lang="el-GR" sz="2400" dirty="0">
                <a:solidFill>
                  <a:srgbClr val="FFC000"/>
                </a:solidFill>
                <a:latin typeface="+mn-lt"/>
                <a:cs typeface="Arial" pitchFamily="34" charset="0"/>
              </a:rPr>
              <a:t>βλαστοειδής τύπος </a:t>
            </a: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(ομοιότητα με λεμφοβλαστικό λέμφωμα – </a:t>
            </a: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  <a:sym typeface="Wingdings 3" pitchFamily="18" charset="2"/>
              </a:rPr>
              <a:t></a:t>
            </a: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μιτώσεις)</a:t>
            </a:r>
          </a:p>
          <a:p>
            <a:pPr marL="285750" indent="-285750">
              <a:buClr>
                <a:srgbClr val="000066"/>
              </a:buClr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	- </a:t>
            </a:r>
            <a:r>
              <a:rPr lang="el-GR" sz="2400" dirty="0">
                <a:solidFill>
                  <a:srgbClr val="FFC000"/>
                </a:solidFill>
                <a:latin typeface="+mn-lt"/>
                <a:cs typeface="Arial" pitchFamily="34" charset="0"/>
              </a:rPr>
              <a:t>πλειόμορφος τύπος </a:t>
            </a: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(μεγάλα κύτταρα με εντομή και πυρήνιο)</a:t>
            </a:r>
          </a:p>
          <a:p>
            <a:pPr marL="285750" indent="-285750">
              <a:buClr>
                <a:srgbClr val="000066"/>
              </a:buClr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	- μικροκυτταρικός τύπος (ομοιότητα με Β-ΧΛΛ – όχι ψευδοόζοι)</a:t>
            </a:r>
          </a:p>
          <a:p>
            <a:pPr marL="285750" indent="-285750">
              <a:buClr>
                <a:srgbClr val="000066"/>
              </a:buClr>
              <a:defRPr/>
            </a:pPr>
            <a:endParaRPr lang="el-GR" sz="2400" dirty="0">
              <a:solidFill>
                <a:srgbClr val="FFFFCC"/>
              </a:solidFill>
              <a:latin typeface="+mn-lt"/>
              <a:cs typeface="Arial" pitchFamily="34" charset="0"/>
            </a:endParaRPr>
          </a:p>
          <a:p>
            <a:pPr marL="285750" indent="-285750">
              <a:buClr>
                <a:srgbClr val="000066"/>
              </a:buClr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** </a:t>
            </a:r>
            <a:r>
              <a:rPr lang="el-GR" sz="2400" i="1" dirty="0">
                <a:solidFill>
                  <a:srgbClr val="F42CF9"/>
                </a:solidFill>
                <a:latin typeface="+mn-lt"/>
                <a:cs typeface="Arial" pitchFamily="34" charset="0"/>
              </a:rPr>
              <a:t>Εκτροπή συνήθως σε βλαστοειδή τύπο παρά σε μεγαλοκυτταρικό λέμφωμα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 t="6616" b="7899"/>
          <a:stretch>
            <a:fillRect/>
          </a:stretch>
        </p:blipFill>
        <p:spPr bwMode="auto">
          <a:xfrm>
            <a:off x="3109913" y="1412875"/>
            <a:ext cx="2952750" cy="3384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482600" y="-171450"/>
            <a:ext cx="8456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defTabSz="762000"/>
            <a:r>
              <a:rPr lang="el-GR" sz="3200">
                <a:solidFill>
                  <a:srgbClr val="FFFF00"/>
                </a:solidFill>
              </a:rPr>
              <a:t>Λέμφωμα μανδύα: Αρχιτεκτονικά πρότυπα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>
            <a:off x="339725" y="819150"/>
            <a:ext cx="8466138" cy="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39750" y="908050"/>
            <a:ext cx="217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Τύπου μανδύα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3952875" y="908050"/>
            <a:ext cx="12176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Οζώδες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7092950" y="950913"/>
            <a:ext cx="1262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Διάχυτο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90120" name="Picture 8" descr="MCLMZ2"/>
          <p:cNvPicPr>
            <a:picLocks noChangeAspect="1" noChangeArrowheads="1"/>
          </p:cNvPicPr>
          <p:nvPr/>
        </p:nvPicPr>
        <p:blipFill>
          <a:blip r:embed="rId4" cstate="print">
            <a:lum bright="6000" contrast="-6000"/>
          </a:blip>
          <a:srcRect t="6653" b="7896"/>
          <a:stretch>
            <a:fillRect/>
          </a:stretch>
        </p:blipFill>
        <p:spPr bwMode="auto">
          <a:xfrm>
            <a:off x="34925" y="1412875"/>
            <a:ext cx="2981325" cy="3384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0121" name="Picture 9" descr="Fig1C"/>
          <p:cNvPicPr>
            <a:picLocks noChangeAspect="1" noChangeArrowheads="1"/>
          </p:cNvPicPr>
          <p:nvPr/>
        </p:nvPicPr>
        <p:blipFill>
          <a:blip r:embed="rId5" cstate="print">
            <a:lum bright="-6000" contrast="42000"/>
          </a:blip>
          <a:srcRect l="35574" t="4288" b="40645"/>
          <a:stretch>
            <a:fillRect/>
          </a:stretch>
        </p:blipFill>
        <p:spPr bwMode="auto">
          <a:xfrm>
            <a:off x="6156325" y="1412875"/>
            <a:ext cx="2952750" cy="3384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0122" name="Picture 10" descr="CD21a"/>
          <p:cNvPicPr>
            <a:picLocks noChangeAspect="1" noChangeArrowheads="1"/>
          </p:cNvPicPr>
          <p:nvPr/>
        </p:nvPicPr>
        <p:blipFill>
          <a:blip r:embed="rId6" cstate="print">
            <a:lum bright="12000"/>
          </a:blip>
          <a:srcRect l="16927" t="13634" r="13454" b="19704"/>
          <a:stretch>
            <a:fillRect/>
          </a:stretch>
        </p:blipFill>
        <p:spPr bwMode="auto">
          <a:xfrm>
            <a:off x="323850" y="4914900"/>
            <a:ext cx="2476500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3" name="Picture 11" descr="CD21b"/>
          <p:cNvPicPr>
            <a:picLocks noChangeAspect="1" noChangeArrowheads="1"/>
          </p:cNvPicPr>
          <p:nvPr/>
        </p:nvPicPr>
        <p:blipFill>
          <a:blip r:embed="rId7" cstate="print">
            <a:lum bright="6000"/>
          </a:blip>
          <a:srcRect l="7208" t="3227" r="6148" b="1855"/>
          <a:stretch>
            <a:fillRect/>
          </a:stretch>
        </p:blipFill>
        <p:spPr bwMode="auto">
          <a:xfrm>
            <a:off x="3419475" y="4903788"/>
            <a:ext cx="2376488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4" name="Picture 12" descr="MCL TIPIC 05B18572  LOPEZ CD23 N4B"/>
          <p:cNvPicPr>
            <a:picLocks noChangeAspect="1" noChangeArrowheads="1"/>
          </p:cNvPicPr>
          <p:nvPr/>
        </p:nvPicPr>
        <p:blipFill>
          <a:blip r:embed="rId8" cstate="print">
            <a:lum contrast="18000"/>
          </a:blip>
          <a:srcRect r="5141"/>
          <a:stretch>
            <a:fillRect/>
          </a:stretch>
        </p:blipFill>
        <p:spPr bwMode="auto">
          <a:xfrm>
            <a:off x="6403975" y="4914900"/>
            <a:ext cx="2401888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1 - Τίτλος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sz="2800" b="1" smtClean="0"/>
              <a:t>ΚΑΤΑΣΤΑΣΕΙΣ ΣΥΝΟΔΕΥΟΜΕΝΕΣ ΑΠΟ ΤΗΝ ΠΑΡΟΥΣΙΑ ΚΟΚΚΙΩΜΑΤΩΝ ΣΤΟΥΣ ΛΕΜΦΑΔΕΝΕΣ</a:t>
            </a:r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0" y="1528763"/>
          <a:ext cx="9144000" cy="4815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75856"/>
                <a:gridCol w="2871524"/>
                <a:gridCol w="2996620"/>
              </a:tblGrid>
              <a:tr h="282547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Λοιμώξεις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Νεοπλάσματα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Άλλες καταστάσεις</a:t>
                      </a:r>
                      <a:endParaRPr lang="el-GR" sz="1600" dirty="0"/>
                    </a:p>
                  </a:txBody>
                  <a:tcPr/>
                </a:tc>
              </a:tr>
              <a:tr h="487684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Φυματίωση και λοιπές </a:t>
                      </a:r>
                      <a:r>
                        <a:rPr lang="el-GR" sz="1600" dirty="0" err="1" smtClean="0"/>
                        <a:t>μυκοβακτηριδιακές</a:t>
                      </a:r>
                      <a:r>
                        <a:rPr lang="el-GR" sz="1600" baseline="0" dirty="0" smtClean="0"/>
                        <a:t> λοιμώξεις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Λέμφωμα</a:t>
                      </a:r>
                      <a:r>
                        <a:rPr lang="el-GR" sz="1600" baseline="0" dirty="0" smtClean="0"/>
                        <a:t> </a:t>
                      </a:r>
                      <a:r>
                        <a:rPr lang="en-US" sz="1600" baseline="0" dirty="0" smtClean="0"/>
                        <a:t>Hodgkin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Σαρκοείδωση</a:t>
                      </a:r>
                      <a:endParaRPr lang="el-GR" sz="1600" dirty="0"/>
                    </a:p>
                  </a:txBody>
                  <a:tcPr/>
                </a:tc>
              </a:tr>
              <a:tr h="487684"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Τουλαραιμία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Αγγειοανοσοβλαστικό</a:t>
                      </a:r>
                      <a:r>
                        <a:rPr lang="el-GR" sz="1600" baseline="0" dirty="0" smtClean="0"/>
                        <a:t> Τ λέμφωμα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Νόσος </a:t>
                      </a:r>
                      <a:r>
                        <a:rPr lang="en-US" sz="1600" dirty="0" err="1" smtClean="0"/>
                        <a:t>Crohn</a:t>
                      </a:r>
                      <a:endParaRPr lang="el-GR" sz="1600" dirty="0"/>
                    </a:p>
                  </a:txBody>
                  <a:tcPr/>
                </a:tc>
              </a:tr>
              <a:tr h="696691"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Βρουκέλλωση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Β λεμφώματα (</a:t>
                      </a:r>
                      <a:r>
                        <a:rPr lang="el-GR" sz="1600" dirty="0" err="1" smtClean="0"/>
                        <a:t>λεμφοπλασματοκυτταρικό</a:t>
                      </a:r>
                      <a:r>
                        <a:rPr lang="el-GR" sz="1600" dirty="0" smtClean="0"/>
                        <a:t>,</a:t>
                      </a:r>
                      <a:r>
                        <a:rPr lang="el-GR" sz="1600" baseline="0" dirty="0" smtClean="0"/>
                        <a:t> οριακής ζώνης, </a:t>
                      </a:r>
                      <a:r>
                        <a:rPr lang="en-US" sz="1600" baseline="0" dirty="0" smtClean="0"/>
                        <a:t>DLBCL)</a:t>
                      </a:r>
                      <a:endParaRPr lang="el-G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Πρωτοπαθής</a:t>
                      </a:r>
                      <a:r>
                        <a:rPr lang="el-GR" sz="1600" baseline="0" dirty="0" smtClean="0"/>
                        <a:t> χολική κίρρωση</a:t>
                      </a:r>
                      <a:endParaRPr lang="el-GR" sz="1600" dirty="0"/>
                    </a:p>
                  </a:txBody>
                  <a:tcPr/>
                </a:tc>
              </a:tr>
              <a:tr h="487684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Σύφιλη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Μεταστατικά</a:t>
                      </a:r>
                      <a:r>
                        <a:rPr lang="el-GR" sz="1600" baseline="0" dirty="0" smtClean="0"/>
                        <a:t> καρκινώματα (μαστού- ρινοφάρυγγα)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Μέταλλα (ζιρκόνιο)</a:t>
                      </a:r>
                      <a:endParaRPr lang="el-GR" sz="1600" dirty="0"/>
                    </a:p>
                  </a:txBody>
                  <a:tcPr/>
                </a:tc>
              </a:tr>
              <a:tr h="487684"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Ιστοπλάσμωση</a:t>
                      </a:r>
                      <a:r>
                        <a:rPr lang="el-GR" sz="1600" baseline="0" dirty="0" smtClean="0"/>
                        <a:t> και άλλες </a:t>
                      </a:r>
                      <a:r>
                        <a:rPr lang="el-GR" sz="1600" baseline="0" dirty="0" err="1" smtClean="0"/>
                        <a:t>μυκητιασικές</a:t>
                      </a:r>
                      <a:r>
                        <a:rPr lang="el-GR" sz="1600" baseline="0" dirty="0" smtClean="0"/>
                        <a:t> λοιμώξεις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Μεταστατικό </a:t>
                      </a:r>
                      <a:r>
                        <a:rPr lang="el-GR" sz="1600" dirty="0" err="1" smtClean="0"/>
                        <a:t>σεμίνωμα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Ανοσοκαταστολή</a:t>
                      </a:r>
                      <a:endParaRPr lang="el-GR" sz="1600" dirty="0"/>
                    </a:p>
                  </a:txBody>
                  <a:tcPr/>
                </a:tc>
              </a:tr>
              <a:tr h="282547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Τοξόπλασμα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/>
                    </a:p>
                  </a:txBody>
                  <a:tcPr/>
                </a:tc>
              </a:tr>
              <a:tr h="282547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Νόσος εξ</a:t>
                      </a:r>
                      <a:r>
                        <a:rPr lang="el-GR" sz="1600" baseline="0" dirty="0" smtClean="0"/>
                        <a:t> ονύχων γαλής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/>
                    </a:p>
                  </a:txBody>
                  <a:tcPr/>
                </a:tc>
              </a:tr>
              <a:tr h="282547"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Λεισμανίαση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 dirty="0"/>
                    </a:p>
                  </a:txBody>
                  <a:tcPr/>
                </a:tc>
              </a:tr>
              <a:tr h="282547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Λοιμώδης μονοπυρήνωση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382588" y="188913"/>
            <a:ext cx="845661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defTabSz="762000"/>
            <a:r>
              <a:rPr lang="el-GR" sz="3200">
                <a:solidFill>
                  <a:srgbClr val="FFFF00"/>
                </a:solidFill>
              </a:rPr>
              <a:t>Λέμφωμα μανδύα: κυτταρολογικοί τύποι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92163" name="Line 3"/>
          <p:cNvSpPr>
            <a:spLocks noChangeShapeType="1"/>
          </p:cNvSpPr>
          <p:nvPr/>
        </p:nvSpPr>
        <p:spPr bwMode="auto">
          <a:xfrm>
            <a:off x="323850" y="698500"/>
            <a:ext cx="8464550" cy="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1779588" y="728663"/>
            <a:ext cx="1444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Κλασικός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5562600" y="685800"/>
            <a:ext cx="2530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Μικροκυτταρικός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92166" name="Picture 6" descr="Pleo1104_1"/>
          <p:cNvPicPr>
            <a:picLocks noChangeAspect="1" noChangeArrowheads="1"/>
          </p:cNvPicPr>
          <p:nvPr/>
        </p:nvPicPr>
        <p:blipFill>
          <a:blip r:embed="rId3" cstate="print"/>
          <a:srcRect l="658" t="11516" r="424" b="5389"/>
          <a:stretch>
            <a:fillRect/>
          </a:stretch>
        </p:blipFill>
        <p:spPr bwMode="auto">
          <a:xfrm>
            <a:off x="5003800" y="4092575"/>
            <a:ext cx="3384550" cy="2520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2167" name="Picture 7" descr="LCMblasticox600"/>
          <p:cNvPicPr>
            <a:picLocks noChangeAspect="1" noChangeArrowheads="1"/>
          </p:cNvPicPr>
          <p:nvPr/>
        </p:nvPicPr>
        <p:blipFill>
          <a:blip r:embed="rId4" cstate="print"/>
          <a:srcRect l="20522" t="16634" r="15370" b="32722"/>
          <a:stretch>
            <a:fillRect/>
          </a:stretch>
        </p:blipFill>
        <p:spPr bwMode="auto">
          <a:xfrm>
            <a:off x="900113" y="4076700"/>
            <a:ext cx="3384550" cy="253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2168" name="Picture 8" descr="LCMSMALL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 l="14464" t="10146" r="996" b="281"/>
          <a:stretch>
            <a:fillRect/>
          </a:stretch>
        </p:blipFill>
        <p:spPr bwMode="auto">
          <a:xfrm>
            <a:off x="5003800" y="1106488"/>
            <a:ext cx="3384550" cy="253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2169" name="Picture 9" descr="MCLTYP2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</a:blip>
          <a:srcRect l="10612" t="9586" r="5212" b="841"/>
          <a:stretch>
            <a:fillRect/>
          </a:stretch>
        </p:blipFill>
        <p:spPr bwMode="auto">
          <a:xfrm>
            <a:off x="900113" y="1106488"/>
            <a:ext cx="3384550" cy="253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1835150" y="3679825"/>
            <a:ext cx="1893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Βλαστοειδής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5940425" y="3679825"/>
            <a:ext cx="19827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Πλειόμορφος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Line 2"/>
          <p:cNvSpPr>
            <a:spLocks noChangeShapeType="1"/>
          </p:cNvSpPr>
          <p:nvPr/>
        </p:nvSpPr>
        <p:spPr bwMode="auto">
          <a:xfrm>
            <a:off x="271463" y="1125538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685800" y="304800"/>
            <a:ext cx="77724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defTabSz="762000"/>
            <a:r>
              <a:rPr lang="el-GR" sz="4000">
                <a:solidFill>
                  <a:srgbClr val="FFFF00"/>
                </a:solidFill>
              </a:rPr>
              <a:t>Λέμφωμα του μανδύα</a:t>
            </a:r>
            <a:endParaRPr lang="en-US" sz="4000">
              <a:solidFill>
                <a:srgbClr val="FFFF00"/>
              </a:solidFill>
            </a:endParaRP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1981200" y="1828800"/>
            <a:ext cx="5399088" cy="4832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/>
            <a:r>
              <a:rPr lang="el-GR" sz="2800">
                <a:solidFill>
                  <a:srgbClr val="FFFFCC"/>
                </a:solidFill>
              </a:rPr>
              <a:t>Ανοσοφαινότυπος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C000"/>
                </a:solidFill>
              </a:rPr>
              <a:t>CD20+/CD3-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C000"/>
                </a:solidFill>
              </a:rPr>
              <a:t>CD5, CD43+ (</a:t>
            </a:r>
            <a:r>
              <a:rPr lang="el-GR" sz="2800">
                <a:solidFill>
                  <a:srgbClr val="FFC000"/>
                </a:solidFill>
              </a:rPr>
              <a:t>συνήθως)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C000"/>
                </a:solidFill>
              </a:rPr>
              <a:t>CD23- </a:t>
            </a:r>
            <a:r>
              <a:rPr lang="el-GR" sz="2800">
                <a:solidFill>
                  <a:srgbClr val="FFC000"/>
                </a:solidFill>
              </a:rPr>
              <a:t>(συνήθως)</a:t>
            </a:r>
            <a:endParaRPr lang="en-US" sz="2800">
              <a:solidFill>
                <a:srgbClr val="FFC000"/>
              </a:solidFill>
            </a:endParaRP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C000"/>
                </a:solidFill>
              </a:rPr>
              <a:t>LEF-1-</a:t>
            </a:r>
            <a:endParaRPr lang="el-GR" sz="2800">
              <a:solidFill>
                <a:srgbClr val="FFC000"/>
              </a:solidFill>
            </a:endParaRP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FFCC"/>
                </a:solidFill>
              </a:rPr>
              <a:t>Bcl-6-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FFCC"/>
                </a:solidFill>
              </a:rPr>
              <a:t>CD10- (</a:t>
            </a:r>
            <a:r>
              <a:rPr lang="el-GR" sz="2800">
                <a:solidFill>
                  <a:srgbClr val="FFFFCC"/>
                </a:solidFill>
              </a:rPr>
              <a:t>συνήθως)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FFCC"/>
                </a:solidFill>
              </a:rPr>
              <a:t>FMC-7+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FFCC"/>
                </a:solidFill>
              </a:rPr>
              <a:t>Bcl-2+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rgbClr val="FFC000"/>
                </a:solidFill>
              </a:rPr>
              <a:t>Κυκλίνη </a:t>
            </a:r>
            <a:r>
              <a:rPr lang="en-US" sz="2800">
                <a:solidFill>
                  <a:srgbClr val="FFC000"/>
                </a:solidFill>
              </a:rPr>
              <a:t>D1+ (95%)</a:t>
            </a:r>
            <a:endParaRPr lang="el-GR" sz="2800">
              <a:solidFill>
                <a:srgbClr val="FFC000"/>
              </a:solidFill>
            </a:endParaRP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C000"/>
                </a:solidFill>
              </a:rPr>
              <a:t>SOX-11+</a:t>
            </a:r>
            <a:r>
              <a:rPr lang="el-GR" sz="2800">
                <a:solidFill>
                  <a:srgbClr val="FFC000"/>
                </a:solidFill>
              </a:rPr>
              <a:t>(πυρήνας) (85-90%)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744538" y="228600"/>
            <a:ext cx="7772400" cy="434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_tradnl" altLang="zh-TW" sz="3200" smtClean="0">
                <a:solidFill>
                  <a:srgbClr val="FFFF00"/>
                </a:solidFill>
              </a:rPr>
              <a:t> </a:t>
            </a:r>
            <a:r>
              <a:rPr lang="el-GR" altLang="zh-TW" sz="3200" smtClean="0">
                <a:solidFill>
                  <a:srgbClr val="FFFF00"/>
                </a:solidFill>
              </a:rPr>
              <a:t>Λέμφωμα μανδύα: Ανοσοφαινότυπος</a:t>
            </a:r>
            <a:endParaRPr lang="es-ES_tradnl" altLang="zh-TW" sz="3200" smtClean="0">
              <a:solidFill>
                <a:srgbClr val="FFFF00"/>
              </a:solidFill>
            </a:endParaRPr>
          </a:p>
        </p:txBody>
      </p:sp>
      <p:sp>
        <p:nvSpPr>
          <p:cNvPr id="96259" name="Line 3"/>
          <p:cNvSpPr>
            <a:spLocks noChangeShapeType="1"/>
          </p:cNvSpPr>
          <p:nvPr/>
        </p:nvSpPr>
        <p:spPr bwMode="auto">
          <a:xfrm>
            <a:off x="338138" y="914400"/>
            <a:ext cx="8534400" cy="0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pic>
        <p:nvPicPr>
          <p:cNvPr id="96260" name="Picture 4" descr="cd3(99b20365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2988" y="1066800"/>
            <a:ext cx="3319462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5" descr="cd5(99b20365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5738" y="3708400"/>
            <a:ext cx="3338512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6" descr="cd20(99b20365)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813" y="1066800"/>
            <a:ext cx="3319462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7" descr="ccnd1(99b20365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3724275"/>
            <a:ext cx="3319463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539750" y="1052513"/>
            <a:ext cx="1054100" cy="51911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/>
            <a:r>
              <a:rPr lang="es-ES_tradnl" altLang="zh-TW" sz="2800">
                <a:solidFill>
                  <a:schemeClr val="bg1"/>
                </a:solidFill>
              </a:rPr>
              <a:t>CD20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2805113" y="6067425"/>
            <a:ext cx="1479550" cy="4572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/>
            <a:r>
              <a:rPr lang="es-ES_tradnl" altLang="zh-TW">
                <a:solidFill>
                  <a:schemeClr val="bg1"/>
                </a:solidFill>
              </a:rPr>
              <a:t>Cyclin D1</a:t>
            </a: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7727950" y="6005513"/>
            <a:ext cx="876300" cy="51911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/>
            <a:r>
              <a:rPr lang="es-ES_tradnl" altLang="zh-TW" sz="2800">
                <a:solidFill>
                  <a:schemeClr val="bg1"/>
                </a:solidFill>
              </a:rPr>
              <a:t>CD5</a:t>
            </a:r>
            <a:endParaRPr lang="es-ES_tradnl" altLang="zh-TW">
              <a:solidFill>
                <a:schemeClr val="bg1"/>
              </a:solidFill>
            </a:endParaRPr>
          </a:p>
        </p:txBody>
      </p:sp>
      <p:sp>
        <p:nvSpPr>
          <p:cNvPr id="96267" name="Text Box 11"/>
          <p:cNvSpPr txBox="1">
            <a:spLocks noChangeArrowheads="1"/>
          </p:cNvSpPr>
          <p:nvPr/>
        </p:nvSpPr>
        <p:spPr bwMode="auto">
          <a:xfrm>
            <a:off x="7235825" y="1109663"/>
            <a:ext cx="876300" cy="51911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/>
            <a:r>
              <a:rPr lang="es-ES_tradnl" altLang="zh-TW" sz="2800">
                <a:solidFill>
                  <a:schemeClr val="bg1"/>
                </a:solidFill>
              </a:rPr>
              <a:t>CD3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1981200" y="609600"/>
            <a:ext cx="5257800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4000">
                <a:solidFill>
                  <a:srgbClr val="FFFF00"/>
                </a:solidFill>
              </a:rPr>
              <a:t>Μοριακή παθογένεια</a:t>
            </a:r>
          </a:p>
        </p:txBody>
      </p:sp>
      <p:sp>
        <p:nvSpPr>
          <p:cNvPr id="97283" name="Line 3"/>
          <p:cNvSpPr>
            <a:spLocks noChangeShapeType="1"/>
          </p:cNvSpPr>
          <p:nvPr/>
        </p:nvSpPr>
        <p:spPr bwMode="auto">
          <a:xfrm>
            <a:off x="395288" y="1412875"/>
            <a:ext cx="8466137" cy="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pic>
        <p:nvPicPr>
          <p:cNvPr id="97284" name="Picture 4" descr="IMG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676400"/>
            <a:ext cx="5275263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Line 2"/>
          <p:cNvSpPr>
            <a:spLocks noChangeShapeType="1"/>
          </p:cNvSpPr>
          <p:nvPr/>
        </p:nvSpPr>
        <p:spPr bwMode="auto">
          <a:xfrm>
            <a:off x="271463" y="1905000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066800"/>
          </a:xfrm>
        </p:spPr>
        <p:txBody>
          <a:bodyPr lIns="92075" tIns="46038" rIns="92075" bIns="46038"/>
          <a:lstStyle/>
          <a:p>
            <a:pPr defTabSz="762000"/>
            <a:r>
              <a:rPr lang="el-GR" sz="3600" smtClean="0">
                <a:solidFill>
                  <a:srgbClr val="FFFF00"/>
                </a:solidFill>
              </a:rPr>
              <a:t>Λέμφωμα μανδύα ήπιας βιολογικής συμπεριφοράς</a:t>
            </a:r>
            <a:endParaRPr lang="en-US" sz="3600" smtClean="0">
              <a:solidFill>
                <a:srgbClr val="FFFF00"/>
              </a:solidFill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395288" y="2057400"/>
            <a:ext cx="8280400" cy="397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Μορφή λεμφώματος του μανδύα που χαρακτηρίζεται από μακρά επιβίωση χωρίς θεραπεία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Ελάχιστη διήθηση λεμφαδένα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Κλινική εικόνα: συστηματική νόσος, λευχαιμική εικόνα, υπερμεταλλάξεις Ι</a:t>
            </a:r>
            <a:r>
              <a:rPr lang="en-US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g</a:t>
            </a: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 γονιδίου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n-US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t(11;14) </a:t>
            </a: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η μοναδική γονιδιακή ανωμαλία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l-GR" sz="2800" dirty="0">
                <a:solidFill>
                  <a:srgbClr val="FFC000"/>
                </a:solidFill>
                <a:latin typeface="+mn-lt"/>
                <a:cs typeface="Arial" pitchFamily="34" charset="0"/>
              </a:rPr>
              <a:t>Απουσία πυρηνικής έκφρασης </a:t>
            </a:r>
            <a:r>
              <a:rPr lang="en-US" sz="2800" dirty="0">
                <a:solidFill>
                  <a:srgbClr val="FFC000"/>
                </a:solidFill>
                <a:latin typeface="+mn-lt"/>
                <a:cs typeface="Arial" pitchFamily="34" charset="0"/>
              </a:rPr>
              <a:t>SOX-11</a:t>
            </a:r>
            <a:endParaRPr lang="el-GR" sz="2800" dirty="0">
              <a:solidFill>
                <a:srgbClr val="FFC000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>
              <a:defRPr/>
            </a:pPr>
            <a:endParaRPr lang="el-GR" smtClean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R="0"/>
            <a:endParaRPr lang="el-GR" smtClean="0"/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1013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9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1024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99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1034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11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1044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938"/>
            <a:ext cx="9144000" cy="6850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 smtClean="0"/>
              <a:t>Ειδικοί τύποι λεμφαδενίτιδας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 eaLnBrk="1" fontAlgn="auto" hangingPunct="1"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  <a:defRPr/>
            </a:pPr>
            <a:r>
              <a:rPr lang="el-GR" sz="3000" b="1" u="sng" dirty="0" smtClean="0">
                <a:solidFill>
                  <a:schemeClr val="accent2"/>
                </a:solidFill>
              </a:rPr>
              <a:t>Νεκρωτική λεμφαδενίτιδα με αστεροειδή </a:t>
            </a:r>
            <a:r>
              <a:rPr lang="el-GR" sz="3000" b="1" u="sng" dirty="0" err="1" smtClean="0">
                <a:solidFill>
                  <a:schemeClr val="accent2"/>
                </a:solidFill>
              </a:rPr>
              <a:t>αποστημάτια</a:t>
            </a:r>
            <a:endParaRPr lang="el-GR" sz="3000" b="1" u="sng" dirty="0" smtClean="0">
              <a:solidFill>
                <a:schemeClr val="accent2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el-GR" dirty="0" smtClean="0"/>
              <a:t>Παρατηρείται σε: λοίμωξη από </a:t>
            </a:r>
            <a:r>
              <a:rPr lang="en-US" dirty="0" err="1" smtClean="0">
                <a:solidFill>
                  <a:srgbClr val="C00000"/>
                </a:solidFill>
              </a:rPr>
              <a:t>Yersinia</a:t>
            </a:r>
            <a:r>
              <a:rPr lang="en-US" dirty="0" smtClean="0"/>
              <a:t> (</a:t>
            </a:r>
            <a:r>
              <a:rPr lang="en-US" dirty="0" err="1" smtClean="0"/>
              <a:t>Pseudotyberculosis</a:t>
            </a:r>
            <a:r>
              <a:rPr lang="en-US" dirty="0" smtClean="0"/>
              <a:t>, </a:t>
            </a:r>
            <a:r>
              <a:rPr lang="en-US" dirty="0" err="1" smtClean="0"/>
              <a:t>enterocolitica</a:t>
            </a:r>
            <a:r>
              <a:rPr lang="en-US" dirty="0" smtClean="0"/>
              <a:t>), </a:t>
            </a:r>
            <a:r>
              <a:rPr lang="el-GR" dirty="0" smtClean="0"/>
              <a:t>νόσο </a:t>
            </a:r>
            <a:r>
              <a:rPr lang="el-GR" dirty="0" smtClean="0">
                <a:solidFill>
                  <a:srgbClr val="C00000"/>
                </a:solidFill>
              </a:rPr>
              <a:t>εκ ονύχων γαλής</a:t>
            </a:r>
            <a:r>
              <a:rPr lang="el-GR" dirty="0" smtClean="0"/>
              <a:t>, αφροδίσιο λεμφοκοκκίωμα (</a:t>
            </a:r>
            <a:r>
              <a:rPr lang="el-GR" dirty="0" smtClean="0">
                <a:solidFill>
                  <a:srgbClr val="C00000"/>
                </a:solidFill>
              </a:rPr>
              <a:t>νόσος </a:t>
            </a:r>
            <a:r>
              <a:rPr lang="en-US" dirty="0" smtClean="0">
                <a:solidFill>
                  <a:srgbClr val="C00000"/>
                </a:solidFill>
              </a:rPr>
              <a:t>Nicolas</a:t>
            </a:r>
            <a:r>
              <a:rPr lang="el-GR" dirty="0" smtClean="0">
                <a:solidFill>
                  <a:srgbClr val="C00000"/>
                </a:solidFill>
              </a:rPr>
              <a:t>-</a:t>
            </a:r>
            <a:r>
              <a:rPr lang="en-US" dirty="0" smtClean="0">
                <a:solidFill>
                  <a:srgbClr val="C00000"/>
                </a:solidFill>
              </a:rPr>
              <a:t>Favre</a:t>
            </a:r>
            <a:r>
              <a:rPr lang="en-US" dirty="0" smtClean="0"/>
              <a:t>)</a:t>
            </a:r>
            <a:endParaRPr lang="el-GR" dirty="0" smtClean="0"/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 smtClean="0"/>
              <a:t>Ιστολογικά ευρήματα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>
                <a:solidFill>
                  <a:srgbClr val="C00000"/>
                </a:solidFill>
              </a:rPr>
              <a:t>Υπερπλασία </a:t>
            </a:r>
            <a:r>
              <a:rPr lang="el-GR" dirty="0" err="1" smtClean="0">
                <a:solidFill>
                  <a:srgbClr val="C00000"/>
                </a:solidFill>
              </a:rPr>
              <a:t>λεμφοζιδίων</a:t>
            </a:r>
            <a:r>
              <a:rPr lang="el-GR" dirty="0" smtClean="0">
                <a:solidFill>
                  <a:srgbClr val="C00000"/>
                </a:solidFill>
              </a:rPr>
              <a:t> </a:t>
            </a:r>
            <a:r>
              <a:rPr lang="el-GR" dirty="0" smtClean="0"/>
              <a:t>με εμφανή βλαστικά κέντρα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Περιοχές νεκρώσεως με ακανόνιστο σχήμα, στο κέντρο των οποίων ανευρίσκονται </a:t>
            </a:r>
            <a:r>
              <a:rPr lang="el-GR" dirty="0" smtClean="0">
                <a:solidFill>
                  <a:srgbClr val="C00000"/>
                </a:solidFill>
              </a:rPr>
              <a:t>υπολείμματα πυρήνων και πολυμορφοπύρηνα</a:t>
            </a:r>
            <a:r>
              <a:rPr lang="el-GR" dirty="0" smtClean="0"/>
              <a:t>, και οι οποίες περιβάλλονται από </a:t>
            </a:r>
            <a:r>
              <a:rPr lang="el-GR" dirty="0" err="1" smtClean="0"/>
              <a:t>ιστιοκύτταρα</a:t>
            </a:r>
            <a:r>
              <a:rPr lang="el-GR" dirty="0" smtClean="0"/>
              <a:t> και λίγα </a:t>
            </a:r>
            <a:r>
              <a:rPr lang="el-GR" dirty="0" err="1" smtClean="0"/>
              <a:t>γιγαντοκύτταρα</a:t>
            </a:r>
            <a:r>
              <a:rPr lang="el-GR" dirty="0" smtClean="0"/>
              <a:t>.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Περιαδενίτιδα και επέκταση φλεγμονής στο </a:t>
            </a:r>
            <a:r>
              <a:rPr lang="el-GR" dirty="0" err="1" smtClean="0"/>
              <a:t>περιλεμφαδενικό</a:t>
            </a:r>
            <a:r>
              <a:rPr lang="el-GR" dirty="0" smtClean="0"/>
              <a:t> λίπος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1054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75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1064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65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467600" cy="960438"/>
          </a:xfrm>
        </p:spPr>
        <p:txBody>
          <a:bodyPr/>
          <a:lstStyle/>
          <a:p>
            <a:r>
              <a:rPr lang="el-GR" sz="3200" smtClean="0">
                <a:solidFill>
                  <a:srgbClr val="FFFF00"/>
                </a:solidFill>
              </a:rPr>
              <a:t>Λεμφοζιδιακό λέμφωμα- Μοριακή Βιολογία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221163"/>
          </a:xfrm>
        </p:spPr>
        <p:txBody>
          <a:bodyPr/>
          <a:lstStyle/>
          <a:p>
            <a:r>
              <a:rPr lang="el-GR" sz="2800" smtClean="0">
                <a:solidFill>
                  <a:srgbClr val="FFFFCC"/>
                </a:solidFill>
              </a:rPr>
              <a:t>Το 85-90% των περιπτώσεων παρουσιάζει τη διαμετάθεση </a:t>
            </a:r>
            <a:r>
              <a:rPr lang="el-GR" sz="2800" smtClean="0">
                <a:solidFill>
                  <a:srgbClr val="FFC000"/>
                </a:solidFill>
              </a:rPr>
              <a:t>t(14;18)</a:t>
            </a:r>
            <a:r>
              <a:rPr lang="el-GR" sz="2800" smtClean="0">
                <a:solidFill>
                  <a:srgbClr val="FFFFCC"/>
                </a:solidFill>
              </a:rPr>
              <a:t> </a:t>
            </a:r>
            <a:r>
              <a:rPr lang="el-GR" sz="2800" smtClean="0">
                <a:solidFill>
                  <a:srgbClr val="FFFFCC"/>
                </a:solidFill>
                <a:sym typeface="Wingdings" pitchFamily="2" charset="2"/>
              </a:rPr>
              <a:t> υπερέκφραση της πρωτεΐνης </a:t>
            </a:r>
            <a:r>
              <a:rPr lang="en-US" sz="2800" smtClean="0">
                <a:solidFill>
                  <a:srgbClr val="FFC000"/>
                </a:solidFill>
                <a:sym typeface="Wingdings" pitchFamily="2" charset="2"/>
              </a:rPr>
              <a:t>bcl-2</a:t>
            </a:r>
            <a:endParaRPr lang="el-GR" sz="2800" smtClean="0">
              <a:solidFill>
                <a:srgbClr val="FFC000"/>
              </a:solidFill>
            </a:endParaRPr>
          </a:p>
          <a:p>
            <a:r>
              <a:rPr lang="el-GR" sz="2800" smtClean="0">
                <a:solidFill>
                  <a:srgbClr val="FFFFCC"/>
                </a:solidFill>
              </a:rPr>
              <a:t>Δεν αρκεί για τη διάγνωση λεμφοζιδιακού λεμφώματος- υπάρχει και σε μερικές φυσιολογικές καταστάσεις</a:t>
            </a:r>
            <a:endParaRPr lang="en-US" sz="2800" smtClean="0">
              <a:solidFill>
                <a:srgbClr val="FFFFCC"/>
              </a:solidFill>
            </a:endParaRPr>
          </a:p>
          <a:p>
            <a:r>
              <a:rPr lang="el-GR" sz="2800" smtClean="0">
                <a:solidFill>
                  <a:srgbClr val="FFFFCC"/>
                </a:solidFill>
              </a:rPr>
              <a:t>Συχνή η αναδιάταξη του γονιδίου του </a:t>
            </a:r>
            <a:r>
              <a:rPr lang="en-US" sz="2800" smtClean="0">
                <a:solidFill>
                  <a:srgbClr val="FFFFCC"/>
                </a:solidFill>
              </a:rPr>
              <a:t>BCL-6 </a:t>
            </a:r>
            <a:r>
              <a:rPr lang="el-GR" sz="2800" smtClean="0">
                <a:solidFill>
                  <a:srgbClr val="FFFFCC"/>
                </a:solidFill>
              </a:rPr>
              <a:t>(πιο συχνή σε περιπτώσεις που δεν υπάρχει η διαμετάθεση </a:t>
            </a:r>
            <a:r>
              <a:rPr lang="en-US" sz="2800" smtClean="0">
                <a:solidFill>
                  <a:srgbClr val="FFFFCC"/>
                </a:solidFill>
              </a:rPr>
              <a:t>t(14;18)</a:t>
            </a:r>
          </a:p>
          <a:p>
            <a:r>
              <a:rPr lang="el-GR" sz="2800" smtClean="0">
                <a:solidFill>
                  <a:srgbClr val="FFFFCC"/>
                </a:solidFill>
              </a:rPr>
              <a:t>Στις περιπτώσεις που δεν υπάρχει η διαμετάθεση </a:t>
            </a:r>
            <a:r>
              <a:rPr lang="en-US" sz="2800" smtClean="0">
                <a:solidFill>
                  <a:srgbClr val="FFFFCC"/>
                </a:solidFill>
              </a:rPr>
              <a:t>t(14-;18)</a:t>
            </a:r>
            <a:r>
              <a:rPr lang="el-GR" sz="2800" smtClean="0">
                <a:solidFill>
                  <a:srgbClr val="FFFFCC"/>
                </a:solidFill>
              </a:rPr>
              <a:t>: ρόλος της μεταλλαγής του </a:t>
            </a:r>
            <a:r>
              <a:rPr lang="en-US" sz="2800" smtClean="0">
                <a:solidFill>
                  <a:srgbClr val="FFFFCC"/>
                </a:solidFill>
              </a:rPr>
              <a:t>P53</a:t>
            </a:r>
            <a:endParaRPr lang="el-GR" sz="2800" smtClean="0">
              <a:solidFill>
                <a:srgbClr val="FFFFCC"/>
              </a:solidFill>
            </a:endParaRPr>
          </a:p>
        </p:txBody>
      </p:sp>
      <p:sp>
        <p:nvSpPr>
          <p:cNvPr id="107524" name="Line 3"/>
          <p:cNvSpPr>
            <a:spLocks noChangeShapeType="1"/>
          </p:cNvSpPr>
          <p:nvPr/>
        </p:nvSpPr>
        <p:spPr bwMode="auto">
          <a:xfrm>
            <a:off x="395288" y="1412875"/>
            <a:ext cx="8466137" cy="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533400" y="1066800"/>
            <a:ext cx="79819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Β-ΛΕΜΦΩΜΑ ΑΠO ΤΟ ΚΥΤΤΑΡΟ ΤΗΣ ΟΡΙΑΚΗΣ ΖΩΝΗΣ (</a:t>
            </a:r>
            <a:r>
              <a:rPr lang="en-US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MZL) </a:t>
            </a:r>
            <a:br>
              <a:rPr lang="en-US" sz="3200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(WHO 200</a:t>
            </a:r>
            <a: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8</a:t>
            </a:r>
            <a:r>
              <a:rPr lang="en-US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)</a:t>
            </a:r>
            <a: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 </a:t>
            </a:r>
            <a:b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endParaRPr lang="el-GR" sz="3200" b="1" dirty="0">
              <a:solidFill>
                <a:srgbClr val="FFCC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762000" y="3048000"/>
            <a:ext cx="7772400" cy="2209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350" indent="-6350">
              <a:spcBef>
                <a:spcPct val="40000"/>
              </a:spcBef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l-GR" sz="2400" dirty="0">
                <a:latin typeface="+mn-lt"/>
                <a:cs typeface="Times New Roman" charset="0"/>
              </a:rPr>
              <a:t>Tρεις τύποι λεμφωμάτων τα οποία αποτελούν συγκεκριμένες κλινικοπαθολογοανατομικές οντότητες</a:t>
            </a:r>
          </a:p>
          <a:p>
            <a:pPr marL="6350" indent="-6350">
              <a:buClr>
                <a:srgbClr val="FFCC00"/>
              </a:buClr>
              <a:buFont typeface="Wingdings" pitchFamily="2" charset="2"/>
              <a:buChar char="Ø"/>
              <a:defRPr/>
            </a:pPr>
            <a:r>
              <a:rPr lang="el-GR" sz="2400" dirty="0">
                <a:latin typeface="+mn-lt"/>
                <a:cs typeface="Times New Roman" charset="0"/>
              </a:rPr>
              <a:t> Εξωλεμφαδενικό </a:t>
            </a:r>
            <a:r>
              <a:rPr lang="en-US" sz="2400" dirty="0">
                <a:latin typeface="+mn-lt"/>
                <a:cs typeface="Times New Roman" charset="0"/>
              </a:rPr>
              <a:t>MZL </a:t>
            </a:r>
            <a:r>
              <a:rPr lang="el-GR" sz="2400" dirty="0">
                <a:latin typeface="+mn-lt"/>
                <a:cs typeface="Times New Roman" charset="0"/>
              </a:rPr>
              <a:t>τύπου </a:t>
            </a:r>
            <a:r>
              <a:rPr lang="en-US" sz="2400" dirty="0">
                <a:latin typeface="+mn-lt"/>
                <a:cs typeface="Times New Roman" charset="0"/>
              </a:rPr>
              <a:t>MALT</a:t>
            </a:r>
          </a:p>
          <a:p>
            <a:pPr marL="6350" indent="-6350">
              <a:buClr>
                <a:srgbClr val="FFCC00"/>
              </a:buClr>
              <a:buFont typeface="Wingdings" pitchFamily="2" charset="2"/>
              <a:buChar char="Ø"/>
              <a:defRPr/>
            </a:pPr>
            <a:r>
              <a:rPr lang="el-GR" sz="2400" dirty="0">
                <a:latin typeface="+mn-lt"/>
                <a:cs typeface="Times New Roman" charset="0"/>
              </a:rPr>
              <a:t> Λεμφαδενικό </a:t>
            </a:r>
            <a:r>
              <a:rPr lang="en-US" sz="2400" dirty="0">
                <a:latin typeface="+mn-lt"/>
                <a:cs typeface="Times New Roman" charset="0"/>
              </a:rPr>
              <a:t>MZL (</a:t>
            </a:r>
            <a:r>
              <a:rPr lang="en-US" sz="2400" u="sng" dirty="0">
                <a:latin typeface="+mn-lt"/>
                <a:cs typeface="Times New Roman" charset="0"/>
              </a:rPr>
              <a:t>+</a:t>
            </a:r>
            <a:r>
              <a:rPr lang="en-US" sz="2400" dirty="0">
                <a:latin typeface="+mn-lt"/>
                <a:cs typeface="Times New Roman" charset="0"/>
              </a:rPr>
              <a:t>MBCs)</a:t>
            </a:r>
          </a:p>
          <a:p>
            <a:pPr marL="6350" indent="-6350">
              <a:buClr>
                <a:srgbClr val="FFCC00"/>
              </a:buClr>
              <a:buFont typeface="Wingdings" pitchFamily="2" charset="2"/>
              <a:buChar char="Ø"/>
              <a:defRPr/>
            </a:pPr>
            <a:r>
              <a:rPr lang="el-GR" sz="2400" dirty="0">
                <a:latin typeface="+mn-lt"/>
                <a:cs typeface="Times New Roman" charset="0"/>
              </a:rPr>
              <a:t>Σπληνικό </a:t>
            </a:r>
            <a:r>
              <a:rPr lang="en-US" sz="2400" dirty="0">
                <a:latin typeface="+mn-lt"/>
                <a:cs typeface="Times New Roman" charset="0"/>
              </a:rPr>
              <a:t>MZL (</a:t>
            </a:r>
            <a:r>
              <a:rPr lang="en-US" sz="2400" u="sng" dirty="0">
                <a:latin typeface="+mn-lt"/>
                <a:cs typeface="Times New Roman" charset="0"/>
              </a:rPr>
              <a:t>+</a:t>
            </a:r>
            <a:r>
              <a:rPr lang="el-GR" sz="2400" dirty="0">
                <a:latin typeface="+mn-lt"/>
                <a:cs typeface="Times New Roman" charset="0"/>
              </a:rPr>
              <a:t>λαχνωτά κύτταρα)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762000"/>
            <a:ext cx="88931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ΛΕΜΦΑΔΕΝΙΚΟ Β-ΛΕΜΦΩΜΑ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l-G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/>
            </a:r>
            <a:br>
              <a:rPr lang="el-G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</a:t>
            </a:r>
            <a:r>
              <a:rPr lang="el-G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ΠΟ ΤΟ ΚΥΤΤΑΡΟ ΤΗΣ ΟΡΙΑΚΗΣ ΖΩΝΗΣ (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NMZL)</a:t>
            </a:r>
            <a:endParaRPr lang="el-GR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146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mtClean="0">
                <a:solidFill>
                  <a:srgbClr val="FFCC00"/>
                </a:solidFill>
              </a:rPr>
              <a:t>Η διάγνωσή του προϋποθέτει: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400" smtClean="0">
                <a:solidFill>
                  <a:schemeClr val="bg1"/>
                </a:solidFill>
              </a:rPr>
              <a:t>Λεμφαδενική προσβολή από </a:t>
            </a:r>
            <a:r>
              <a:rPr lang="en-US" sz="2400" smtClean="0">
                <a:solidFill>
                  <a:schemeClr val="bg1"/>
                </a:solidFill>
              </a:rPr>
              <a:t>MZL </a:t>
            </a:r>
            <a:r>
              <a:rPr lang="el-GR" sz="2400" smtClean="0">
                <a:solidFill>
                  <a:schemeClr val="bg1"/>
                </a:solidFill>
              </a:rPr>
              <a:t>με χαρακτηριστικά εξωλεμφαδενικού (</a:t>
            </a:r>
            <a:r>
              <a:rPr lang="en-US" sz="2400" smtClean="0">
                <a:solidFill>
                  <a:schemeClr val="bg1"/>
                </a:solidFill>
              </a:rPr>
              <a:t>MALT) </a:t>
            </a:r>
            <a:r>
              <a:rPr lang="el-GR" sz="2400" smtClean="0">
                <a:solidFill>
                  <a:schemeClr val="bg1"/>
                </a:solidFill>
              </a:rPr>
              <a:t>ή σπληνικού τύπου</a:t>
            </a:r>
            <a:r>
              <a:rPr lang="el-GR" sz="2400" i="1" smtClean="0">
                <a:solidFill>
                  <a:schemeClr val="bg1"/>
                </a:solidFill>
              </a:rPr>
              <a:t>, </a:t>
            </a:r>
            <a:r>
              <a:rPr lang="el-GR" sz="2400" i="1" u="sng" smtClean="0">
                <a:solidFill>
                  <a:schemeClr val="bg1"/>
                </a:solidFill>
              </a:rPr>
              <a:t>επί απουσίας</a:t>
            </a:r>
            <a:r>
              <a:rPr lang="el-GR" sz="2400" i="1" smtClean="0">
                <a:solidFill>
                  <a:schemeClr val="bg1"/>
                </a:solidFill>
              </a:rPr>
              <a:t> προγενέστερης ή σύγχρονης εξωλεμφαδενικής ή σπληνικής νόσου</a:t>
            </a:r>
            <a:r>
              <a:rPr lang="el-GR" sz="2400" smtClean="0">
                <a:solidFill>
                  <a:schemeClr val="bg1"/>
                </a:solidFill>
              </a:rPr>
              <a:t>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sz="2400" smtClean="0">
              <a:solidFill>
                <a:srgbClr val="FFCC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400" smtClean="0">
                <a:solidFill>
                  <a:srgbClr val="FFCC66"/>
                </a:solidFill>
              </a:rPr>
              <a:t>Αποτελεί 1,8% των λεμφωμάτων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sz="2400" b="1" smtClean="0">
              <a:solidFill>
                <a:srgbClr val="FF00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400" b="1" smtClean="0">
                <a:solidFill>
                  <a:srgbClr val="FF00FF"/>
                </a:solidFill>
              </a:rPr>
              <a:t>Η έλλειψη ιδιαίτερων</a:t>
            </a:r>
            <a:r>
              <a:rPr lang="en-US" sz="2400" b="1" smtClean="0">
                <a:solidFill>
                  <a:srgbClr val="FF00FF"/>
                </a:solidFill>
              </a:rPr>
              <a:t> </a:t>
            </a:r>
            <a:r>
              <a:rPr lang="el-GR" sz="2400" b="1" smtClean="0">
                <a:solidFill>
                  <a:srgbClr val="FF00FF"/>
                </a:solidFill>
              </a:rPr>
              <a:t>φαινοτυπικών και μοριακών</a:t>
            </a:r>
            <a:r>
              <a:rPr lang="en-US" sz="2400" b="1" smtClean="0">
                <a:solidFill>
                  <a:srgbClr val="FF00FF"/>
                </a:solidFill>
              </a:rPr>
              <a:t> </a:t>
            </a:r>
            <a:r>
              <a:rPr lang="el-GR" sz="2400" b="1" smtClean="0">
                <a:solidFill>
                  <a:srgbClr val="FF00FF"/>
                </a:solidFill>
              </a:rPr>
              <a:t/>
            </a:r>
            <a:br>
              <a:rPr lang="el-GR" sz="2400" b="1" smtClean="0">
                <a:solidFill>
                  <a:srgbClr val="FF00FF"/>
                </a:solidFill>
              </a:rPr>
            </a:br>
            <a:r>
              <a:rPr lang="el-GR" sz="2400" b="1" smtClean="0">
                <a:solidFill>
                  <a:srgbClr val="FF00FF"/>
                </a:solidFill>
              </a:rPr>
              <a:t> χαρακτηριστικών δυσχεραίνει την</a:t>
            </a:r>
            <a:r>
              <a:rPr lang="en-US" sz="2400" b="1" smtClean="0">
                <a:solidFill>
                  <a:srgbClr val="FF00FF"/>
                </a:solidFill>
              </a:rPr>
              <a:t> </a:t>
            </a:r>
            <a:r>
              <a:rPr lang="el-GR" sz="2400" b="1" smtClean="0">
                <a:solidFill>
                  <a:srgbClr val="FF00FF"/>
                </a:solidFill>
              </a:rPr>
              <a:t>ταυτοποίησή του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408363"/>
            <a:ext cx="5105400" cy="33988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28600" y="446088"/>
            <a:ext cx="3733800" cy="55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81000" indent="-381000">
              <a:lnSpc>
                <a:spcPct val="105000"/>
              </a:lnSpc>
              <a:spcBef>
                <a:spcPct val="50000"/>
              </a:spcBef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sz="3200" dirty="0">
                <a:solidFill>
                  <a:srgbClr val="FFFF00"/>
                </a:solidFill>
                <a:latin typeface="+mn-lt"/>
                <a:cs typeface="Times New Roman" charset="0"/>
              </a:rPr>
              <a:t>ΜΟΡΦΟΛΟΓ</a:t>
            </a:r>
            <a:r>
              <a:rPr lang="el-GR" sz="3200" dirty="0">
                <a:solidFill>
                  <a:srgbClr val="FFFF00"/>
                </a:solidFill>
                <a:latin typeface="+mn-lt"/>
                <a:cs typeface="Times New Roman" charset="0"/>
              </a:rPr>
              <a:t>ΙΑ</a:t>
            </a:r>
            <a:br>
              <a:rPr lang="el-GR" sz="3200" dirty="0">
                <a:solidFill>
                  <a:srgbClr val="FFFF00"/>
                </a:solidFill>
                <a:latin typeface="+mn-lt"/>
                <a:cs typeface="Times New Roman" charset="0"/>
              </a:rPr>
            </a:br>
            <a:r>
              <a:rPr lang="el-GR" sz="3200" dirty="0">
                <a:solidFill>
                  <a:srgbClr val="FFFF00"/>
                </a:solidFill>
                <a:latin typeface="+mn-lt"/>
                <a:cs typeface="Times New Roman" charset="0"/>
              </a:rPr>
              <a:t> 		   </a:t>
            </a:r>
            <a:endParaRPr lang="en-US" sz="3200" dirty="0">
              <a:solidFill>
                <a:srgbClr val="FFFF00"/>
              </a:solidFill>
              <a:latin typeface="+mn-lt"/>
              <a:cs typeface="Times New Roman" charset="0"/>
            </a:endParaRPr>
          </a:p>
          <a:p>
            <a:pPr marL="381000" indent="-381000">
              <a:lnSpc>
                <a:spcPct val="105000"/>
              </a:lnSpc>
              <a:spcBef>
                <a:spcPct val="50000"/>
              </a:spcBef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Πολύμορφο διήθημα:</a:t>
            </a:r>
            <a:b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</a:b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μικρά λεμφοκύτταρα με </a:t>
            </a:r>
            <a:r>
              <a:rPr lang="el-GR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κεντροκυτταροειδή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 ή/και </a:t>
            </a:r>
            <a:r>
              <a:rPr lang="el-GR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μονοκυτταροειδή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 εμφάνιση ή/και </a:t>
            </a:r>
            <a:r>
              <a:rPr lang="el-GR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πλασματοκυτταρική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 διαφοροποίηση, </a:t>
            </a:r>
            <a:b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</a:b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καθώς και </a:t>
            </a:r>
            <a:r>
              <a:rPr lang="el-GR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διάσπαρτα μεγάλα λεμφοειδή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 κύτταρα (βλάστες) </a:t>
            </a:r>
            <a:r>
              <a:rPr lang="el-GR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(&lt;</a:t>
            </a:r>
            <a:r>
              <a:rPr lang="en-US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1</a:t>
            </a:r>
            <a:r>
              <a:rPr lang="el-GR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0%)</a:t>
            </a:r>
            <a:endParaRPr lang="en-US" sz="2400" i="1" dirty="0">
              <a:solidFill>
                <a:srgbClr val="FFCC66"/>
              </a:solidFill>
              <a:latin typeface="+mn-lt"/>
              <a:cs typeface="Times New Roman" charset="0"/>
            </a:endParaRPr>
          </a:p>
        </p:txBody>
      </p:sp>
      <p:pic>
        <p:nvPicPr>
          <p:cNvPr id="11264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038600" y="0"/>
            <a:ext cx="5105400" cy="3382963"/>
          </a:xfrm>
          <a:ln>
            <a:solidFill>
              <a:srgbClr val="0000FF"/>
            </a:solidFill>
          </a:ln>
        </p:spPr>
      </p:pic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7315200" y="76200"/>
            <a:ext cx="1752600" cy="533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1600">
                <a:solidFill>
                  <a:srgbClr val="0000FF"/>
                </a:solidFill>
                <a:latin typeface="Comic Sans MS" pitchFamily="66" charset="0"/>
              </a:rPr>
              <a:t>μονοκυτταροειδή</a:t>
            </a:r>
            <a:br>
              <a:rPr lang="el-GR" sz="1600">
                <a:solidFill>
                  <a:srgbClr val="0000FF"/>
                </a:solidFill>
                <a:latin typeface="Comic Sans MS" pitchFamily="66" charset="0"/>
              </a:rPr>
            </a:br>
            <a:r>
              <a:rPr lang="el-GR" sz="1600">
                <a:solidFill>
                  <a:srgbClr val="0000FF"/>
                </a:solidFill>
                <a:latin typeface="Comic Sans MS" pitchFamily="66" charset="0"/>
              </a:rPr>
              <a:t>χαρακτηριστικά</a:t>
            </a:r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7162800" y="6248400"/>
            <a:ext cx="19050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1600">
                <a:solidFill>
                  <a:srgbClr val="0000FF"/>
                </a:solidFill>
                <a:latin typeface="Comic Sans MS" pitchFamily="66" charset="0"/>
              </a:rPr>
              <a:t>πλασματοκυτταρική </a:t>
            </a:r>
            <a:br>
              <a:rPr lang="el-GR" sz="1600">
                <a:solidFill>
                  <a:srgbClr val="0000FF"/>
                </a:solidFill>
                <a:latin typeface="Comic Sans MS" pitchFamily="66" charset="0"/>
              </a:rPr>
            </a:br>
            <a:r>
              <a:rPr lang="el-GR" sz="1600">
                <a:solidFill>
                  <a:srgbClr val="0000FF"/>
                </a:solidFill>
                <a:latin typeface="Comic Sans MS" pitchFamily="66" charset="0"/>
              </a:rPr>
              <a:t>διαφοροποίηση</a:t>
            </a: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038600" y="3429000"/>
            <a:ext cx="2819400" cy="3048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i="1">
                <a:solidFill>
                  <a:srgbClr val="0000FF"/>
                </a:solidFill>
                <a:latin typeface="Comic Sans MS" pitchFamily="66" charset="0"/>
              </a:rPr>
              <a:t>Histopathology 2006;48:162-173</a:t>
            </a:r>
            <a:endParaRPr lang="el-GR" sz="1400" i="1">
              <a:solidFill>
                <a:srgbClr val="0000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400050" y="304800"/>
            <a:ext cx="8210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  <a:defRPr/>
            </a:pPr>
            <a:r>
              <a:rPr lang="el-GR" sz="3600" dirty="0">
                <a:solidFill>
                  <a:srgbClr val="FFFF00"/>
                </a:solidFill>
                <a:latin typeface="+mn-lt"/>
                <a:cs typeface="Arial" pitchFamily="34" charset="0"/>
              </a:rPr>
              <a:t>MALT λεμφώματα - Γενικά</a:t>
            </a:r>
            <a:endParaRPr lang="el-GR" sz="4000" b="1" dirty="0">
              <a:solidFill>
                <a:srgbClr val="FF9933"/>
              </a:solidFill>
              <a:latin typeface="+mn-lt"/>
              <a:cs typeface="Arial" pitchFamily="34" charset="0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81000" y="1589088"/>
            <a:ext cx="8229600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Αναπτύσσονται και υποτροπιάζουν σε περιοχές όπου υπάρχει 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MALT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, φυσιολογικά ή επίκτητα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Παραμένουν </a:t>
            </a:r>
            <a:r>
              <a:rPr lang="el-GR" sz="2400" dirty="0">
                <a:solidFill>
                  <a:srgbClr val="FFFF00"/>
                </a:solidFill>
                <a:latin typeface="+mn-lt"/>
                <a:cs typeface="Arial" pitchFamily="34" charset="0"/>
              </a:rPr>
              <a:t>εντοπισμένα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στη θέση όπου αναπτύχθηκαν για μεγάλο χρονικό διάστημα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Μιμούνται την οργάνωση και τη δομή των πλακών του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Peyer</a:t>
            </a:r>
            <a:endParaRPr lang="en-US" sz="24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Συνήθως υπάρχει κλινικό υπόστρωμα </a:t>
            </a:r>
            <a:r>
              <a:rPr lang="el-GR" sz="2400" dirty="0">
                <a:solidFill>
                  <a:srgbClr val="FFFF00"/>
                </a:solidFill>
                <a:latin typeface="+mn-lt"/>
                <a:cs typeface="Arial" pitchFamily="34" charset="0"/>
              </a:rPr>
              <a:t>αυτοανοσίας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(44 φορές μεγαλύτερος σχετικός κίνδυνος σε σύνδρομο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Sjogren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και 70 φορές σε θυρεοειδίτιδα Η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ashimoto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)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  <a:defRPr/>
            </a:pPr>
            <a:r>
              <a:rPr lang="el-GR" sz="2400" dirty="0">
                <a:solidFill>
                  <a:srgbClr val="FFFF00"/>
                </a:solidFill>
                <a:latin typeface="+mn-lt"/>
                <a:cs typeface="Arial" pitchFamily="34" charset="0"/>
              </a:rPr>
              <a:t>Πρόδρομες αλλοιώσεις: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H.p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.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γαστρίτις, σ.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Sjogren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, 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θυρεοειδίτιδα 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Hashimoto,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ηπατίτιδα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C,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λεμφοζιδιακή βρογχιολίτις, λοίμωξη με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Borrellia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burgdorferi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(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δέρμα)       ή 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Campylobacter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jejuni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(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λεπτό έντερο)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400050" y="304800"/>
            <a:ext cx="8210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</a:pPr>
            <a:r>
              <a:rPr lang="el-GR" sz="3600">
                <a:solidFill>
                  <a:srgbClr val="FFFF00"/>
                </a:solidFill>
                <a:latin typeface="Calibri" pitchFamily="34" charset="0"/>
              </a:rPr>
              <a:t>Εντόπιση MALT λεμφώματος</a:t>
            </a:r>
            <a:endParaRPr lang="el-GR" sz="4000" b="1">
              <a:solidFill>
                <a:srgbClr val="FF9933"/>
              </a:solidFill>
              <a:latin typeface="Calibri" pitchFamily="34" charset="0"/>
            </a:endParaRPr>
          </a:p>
        </p:txBody>
      </p:sp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533400" y="1600200"/>
            <a:ext cx="8229600" cy="47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ΓΕΣ (στόμαχος, έντερο/συμπεριλαμβάνεται το 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IPSID)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Σιελογόνοι αδένες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Ανανευστικό σύστημα (πνεύμονες, φάρυγγας, τραχεία)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Οφθαλμός (επιπεφυκότας, δακρυικός αδένας, κόγχος)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Θυρεοειδής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Ηπαρ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Ουροποιογεννητικό σύστημα (ουροδόχος, προστάτης, νεφρός)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Μαστός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Θύμος</a:t>
            </a:r>
          </a:p>
          <a:p>
            <a:pPr marL="342900" indent="-342900" algn="r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None/>
            </a:pPr>
            <a:r>
              <a:rPr lang="en-US" sz="2400" i="1">
                <a:solidFill>
                  <a:srgbClr val="FFCC66"/>
                </a:solidFill>
                <a:latin typeface="Calibri" pitchFamily="34" charset="0"/>
              </a:rPr>
              <a:t>Isaacson 2005</a:t>
            </a:r>
            <a:endParaRPr lang="el-GR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381000" y="838200"/>
            <a:ext cx="8210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</a:pPr>
            <a:r>
              <a:rPr lang="el-GR" sz="3200">
                <a:solidFill>
                  <a:srgbClr val="FFFF00"/>
                </a:solidFill>
                <a:latin typeface="Calibri" pitchFamily="34" charset="0"/>
              </a:rPr>
              <a:t>Επιδημιολογικά χαρακτηριστικά     </a:t>
            </a:r>
            <a:endParaRPr lang="en-US" sz="3200">
              <a:solidFill>
                <a:srgbClr val="FFFF00"/>
              </a:solidFill>
              <a:latin typeface="Calibri" pitchFamily="34" charset="0"/>
            </a:endParaRPr>
          </a:p>
          <a:p>
            <a:pPr algn="ctr">
              <a:lnSpc>
                <a:spcPct val="95000"/>
              </a:lnSpc>
            </a:pPr>
            <a:r>
              <a:rPr lang="el-GR" sz="3200">
                <a:solidFill>
                  <a:srgbClr val="FFFF00"/>
                </a:solidFill>
                <a:latin typeface="Calibri" pitchFamily="34" charset="0"/>
              </a:rPr>
              <a:t> MALT λεμφώματος</a:t>
            </a:r>
            <a:endParaRPr lang="el-GR" sz="3200" b="1">
              <a:solidFill>
                <a:srgbClr val="FF9933"/>
              </a:solidFill>
              <a:latin typeface="Calibri" pitchFamily="34" charset="0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762000" y="2286000"/>
            <a:ext cx="792480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Αποτελεί το 7-8% των Β λεμφωμάτων και το 50% των πρωτοπαθών λεμφωμάτων του στομάχου</a:t>
            </a:r>
          </a:p>
          <a:p>
            <a:pPr marL="342900" indent="-342900">
              <a:lnSpc>
                <a:spcPct val="95000"/>
              </a:lnSpc>
              <a:spcBef>
                <a:spcPct val="5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Συνήθως σε ενήλικες (μέση ηλικία 60 έτη)</a:t>
            </a:r>
          </a:p>
          <a:p>
            <a:pPr marL="342900" indent="-342900">
              <a:lnSpc>
                <a:spcPct val="95000"/>
              </a:lnSpc>
              <a:spcBef>
                <a:spcPct val="5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Γυναίκες &gt; άνδρες (ιδιαίτερα το 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MALT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 λέμφωμα των σιελογόνων αδένων)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400050" y="457200"/>
            <a:ext cx="8439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</a:pPr>
            <a:r>
              <a:rPr lang="el-GR" sz="3600">
                <a:solidFill>
                  <a:srgbClr val="FFFF00"/>
                </a:solidFill>
                <a:latin typeface="Calibri" pitchFamily="34" charset="0"/>
              </a:rPr>
              <a:t>ΕΞΩΛΕΜΦΑΔΕΝΙΚΟ ΛΕΜΦΩΜΑ ΟΡΙΑΚΗΣ ΖΩΝΗΣ ΤΥΠΟΥ </a:t>
            </a:r>
            <a:r>
              <a:rPr lang="en-US" sz="3600">
                <a:solidFill>
                  <a:srgbClr val="FFFF00"/>
                </a:solidFill>
                <a:latin typeface="Calibri" pitchFamily="34" charset="0"/>
              </a:rPr>
              <a:t>MALT</a:t>
            </a:r>
            <a:br>
              <a:rPr lang="en-US" sz="3600">
                <a:solidFill>
                  <a:srgbClr val="FFFF00"/>
                </a:solidFill>
                <a:latin typeface="Calibri" pitchFamily="34" charset="0"/>
              </a:rPr>
            </a:br>
            <a:r>
              <a:rPr lang="el-GR" sz="3600">
                <a:solidFill>
                  <a:srgbClr val="FFFF00"/>
                </a:solidFill>
                <a:latin typeface="Calibri" pitchFamily="34" charset="0"/>
              </a:rPr>
              <a:t>Κοινά μικροσκοπικά χαρακτηριστικά</a:t>
            </a:r>
            <a:endParaRPr lang="el-GR">
              <a:solidFill>
                <a:srgbClr val="FFCC00"/>
              </a:solidFill>
              <a:latin typeface="Calibri" pitchFamily="34" charset="0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762000" y="2133600"/>
            <a:ext cx="777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Κυτταρική πολυμορφία: διάσπαρτα βλαστικά κύτταρα (ανοσοβλάστες-κεντροβλάστες)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Κεντροκυτταροειδούς τύπου κύτταρα (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CCL)                                   [μονοκυτταροειδή κύτταρα]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Διήθηση οριακής ζώνης και διαλεμφοζιδιακού χώρου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Πλασματοκυτταρική διαφοροποίηση (35%)	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Λεμφοεπιθηλιακές βλάβες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Εποικισμός αντιδραστικών λεμφοζιδίων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Πολυκλωνικά πλασματοκύτταρα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None/>
            </a:pPr>
            <a:r>
              <a:rPr lang="el-GR" sz="2400">
                <a:solidFill>
                  <a:srgbClr val="FFCC66"/>
                </a:solidFill>
                <a:latin typeface="Calibri" pitchFamily="34" charset="0"/>
              </a:rPr>
              <a:t>**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 Βλάστες &gt; 5-10% 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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 πιθανότητα μετάπτωσης σε λέμφωμα από μεγάλα κύτταρα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- Τίτλος"/>
          <p:cNvSpPr>
            <a:spLocks noGrp="1"/>
          </p:cNvSpPr>
          <p:nvPr>
            <p:ph type="title"/>
          </p:nvPr>
        </p:nvSpPr>
        <p:spPr>
          <a:xfrm>
            <a:off x="611188" y="981075"/>
            <a:ext cx="7499350" cy="579438"/>
          </a:xfrm>
        </p:spPr>
        <p:txBody>
          <a:bodyPr/>
          <a:lstStyle/>
          <a:p>
            <a:pPr algn="ctr" eaLnBrk="1" hangingPunct="1"/>
            <a:r>
              <a:rPr lang="el-GR" sz="2400" smtClean="0"/>
              <a:t>Νόσος εξ ονύχων γαλής</a:t>
            </a:r>
          </a:p>
        </p:txBody>
      </p:sp>
      <p:pic>
        <p:nvPicPr>
          <p:cNvPr id="24578" name="Picture 3" descr="File:Cat scratch disease - intermed m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700213"/>
            <a:ext cx="5748337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4 - TextBox"/>
          <p:cNvSpPr txBox="1">
            <a:spLocks noChangeArrowheads="1"/>
          </p:cNvSpPr>
          <p:nvPr/>
        </p:nvSpPr>
        <p:spPr bwMode="auto">
          <a:xfrm>
            <a:off x="2555875" y="5949950"/>
            <a:ext cx="3960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αστεροειδές αποστημάτιο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rot="16200000" flipV="1">
            <a:off x="2159000" y="4473576"/>
            <a:ext cx="2376487" cy="5762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- Ευθύγραμμο βέλος σύνδεσης"/>
          <p:cNvCxnSpPr/>
          <p:nvPr/>
        </p:nvCxnSpPr>
        <p:spPr>
          <a:xfrm flipV="1">
            <a:off x="3635375" y="4076700"/>
            <a:ext cx="2808288" cy="18732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DSCN41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8558213" cy="55848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0" y="6096000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Αποικισμός λεμφοζιδίων σε MALT </a:t>
            </a:r>
            <a:r>
              <a:rPr lang="el-GR" sz="3000">
                <a:solidFill>
                  <a:srgbClr val="FFFF00"/>
                </a:solidFill>
                <a:latin typeface="Comic Sans MS" pitchFamily="66" charset="0"/>
              </a:rPr>
              <a:t>λέμφωμα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DSCN41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57200"/>
            <a:ext cx="8439150" cy="54689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0" y="6096000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ΜΑLT</a:t>
            </a:r>
            <a:r>
              <a:rPr lang="el-GR" sz="3000">
                <a:solidFill>
                  <a:srgbClr val="FFFF00"/>
                </a:solidFill>
                <a:latin typeface="Comic Sans MS" pitchFamily="66" charset="0"/>
              </a:rPr>
              <a:t> λέμφωμα - μονοκυτταροειδής μορφολογία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DSCN41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685800"/>
            <a:ext cx="8882063" cy="56022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Λεμφοεπιθηλιακή αλλοίωση - Οξυφιλία επιθηλίου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MALT </a:t>
            </a:r>
            <a:r>
              <a:rPr lang="el-GR" sz="3000">
                <a:solidFill>
                  <a:srgbClr val="FFFF00"/>
                </a:solidFill>
                <a:latin typeface="Comic Sans MS" pitchFamily="66" charset="0"/>
              </a:rPr>
              <a:t>λέμφωμα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DSCN41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85800"/>
            <a:ext cx="8521700" cy="5702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Λεμφοεπιθηλιακή αλλοίωση - H.pylori +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MALT </a:t>
            </a:r>
            <a:r>
              <a:rPr lang="el-GR" sz="3000">
                <a:solidFill>
                  <a:srgbClr val="FFFF00"/>
                </a:solidFill>
                <a:latin typeface="Comic Sans MS" pitchFamily="66" charset="0"/>
              </a:rPr>
              <a:t>λέμφωμα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DSCN41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914400"/>
            <a:ext cx="6842125" cy="4537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304800" y="5562600"/>
            <a:ext cx="861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Πλασματοκυτταροειδής διαφοροποίηση - Λεμφοεπιθηλιακή βλάβη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228600" y="304800"/>
            <a:ext cx="8915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MALT</a:t>
            </a:r>
            <a:r>
              <a:rPr lang="el-GR" sz="3000">
                <a:solidFill>
                  <a:srgbClr val="FFFF00"/>
                </a:solidFill>
                <a:latin typeface="Comic Sans MS" pitchFamily="66" charset="0"/>
              </a:rPr>
              <a:t> λέμφωμα στομάχου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457200" y="48768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FFFF00"/>
                </a:solidFill>
                <a:latin typeface="Comic Sans MS" pitchFamily="66" charset="0"/>
              </a:rPr>
              <a:t>Μονοκλωνική κυτταροπλασματική</a:t>
            </a:r>
          </a:p>
          <a:p>
            <a:pPr algn="ctr"/>
            <a:r>
              <a:rPr lang="en-US" sz="3200">
                <a:solidFill>
                  <a:srgbClr val="FFFF00"/>
                </a:solidFill>
                <a:latin typeface="Comic Sans MS" pitchFamily="66" charset="0"/>
              </a:rPr>
              <a:t>κ ελαφρά άλυσος</a:t>
            </a:r>
            <a:endParaRPr lang="el-GR" sz="32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304800" y="685800"/>
            <a:ext cx="8229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MALT</a:t>
            </a:r>
            <a:r>
              <a:rPr lang="el-GR" sz="3000">
                <a:solidFill>
                  <a:srgbClr val="FFFF00"/>
                </a:solidFill>
                <a:latin typeface="Comic Sans MS" pitchFamily="66" charset="0"/>
              </a:rPr>
              <a:t> λέμφωμα στομάχου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  <p:pic>
        <p:nvPicPr>
          <p:cNvPr id="133124" name="Picture 4" descr="DSCN4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05000"/>
            <a:ext cx="3771900" cy="25193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905000"/>
            <a:ext cx="37973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2"/>
          <p:cNvSpPr txBox="1">
            <a:spLocks noChangeArrowheads="1"/>
          </p:cNvSpPr>
          <p:nvPr/>
        </p:nvSpPr>
        <p:spPr bwMode="auto">
          <a:xfrm>
            <a:off x="161925" y="228600"/>
            <a:ext cx="883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200">
                <a:solidFill>
                  <a:srgbClr val="FFFF00"/>
                </a:solidFill>
                <a:latin typeface="Calibri" pitchFamily="34" charset="0"/>
              </a:rPr>
              <a:t>ΣΠΛΗΝΙΚΟ ΛΕΜΦΩΜΑ ΟΡΙΑΚΗΣ ΖΩΝΗΣ (ΣΛΟΖ)</a:t>
            </a:r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196850" y="1676400"/>
            <a:ext cx="8839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rgbClr val="FF9966"/>
                </a:solidFill>
                <a:latin typeface="Calibri" pitchFamily="34" charset="0"/>
              </a:rPr>
              <a:t>Ορισμός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Schmid 1992): 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Χαμηλής κακοήθειας πρωτοπαθές Β-λέμφωμα του σπληνός από μικρά λεμφοκύτταρα, με </a:t>
            </a:r>
            <a:r>
              <a:rPr lang="el-GR" sz="2400">
                <a:solidFill>
                  <a:srgbClr val="FFC000"/>
                </a:solidFill>
                <a:latin typeface="Calibri" pitchFamily="34" charset="0"/>
              </a:rPr>
              <a:t>διφασικό πρότυπο ανάπτυξης 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και διήθηση, πέραν του σπληνός, των λεμφαδένων της πύλης και του μυελού των οστών</a:t>
            </a:r>
            <a:r>
              <a:rPr lang="el-GR" sz="2400">
                <a:solidFill>
                  <a:srgbClr val="FFC000"/>
                </a:solidFill>
                <a:latin typeface="Calibri" pitchFamily="34" charset="0"/>
              </a:rPr>
              <a:t>, χωρίς περιφερική λεμφαδενοπάθεια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Δύο υπότυποι: α) με λαχνωτά λεμφοκύτταρα, </a:t>
            </a:r>
          </a:p>
          <a:p>
            <a:pPr marL="342900" indent="-342900">
              <a:lnSpc>
                <a:spcPct val="105000"/>
              </a:lnSpc>
              <a:buClr>
                <a:srgbClr val="FFCC66"/>
              </a:buClr>
              <a:buFont typeface="Wingdings" pitchFamily="2" charset="2"/>
              <a:buNone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	β) χωρίς λαχνωτά λεμφοκύτταρα στο </a:t>
            </a:r>
          </a:p>
          <a:p>
            <a:pPr marL="342900" indent="-342900">
              <a:lnSpc>
                <a:spcPct val="105000"/>
              </a:lnSpc>
              <a:buClr>
                <a:srgbClr val="FFCC66"/>
              </a:buClr>
              <a:buFont typeface="Wingdings" pitchFamily="2" charset="2"/>
              <a:buNone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	περιφερικό αίμα.</a:t>
            </a:r>
          </a:p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Κύτταρο προέλευσης προς το παρόν </a:t>
            </a:r>
          </a:p>
          <a:p>
            <a:pPr marL="342900" indent="-342900">
              <a:lnSpc>
                <a:spcPct val="105000"/>
              </a:lnSpc>
              <a:buClr>
                <a:srgbClr val="FFCC66"/>
              </a:buClr>
              <a:buFont typeface="Wingdings" pitchFamily="2" charset="2"/>
              <a:buNone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	αδιευκρίνιστο.</a:t>
            </a:r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3789363"/>
            <a:ext cx="19907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0" y="533400"/>
            <a:ext cx="883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200">
                <a:solidFill>
                  <a:srgbClr val="FFFF00"/>
                </a:solidFill>
                <a:latin typeface="Calibri" pitchFamily="34" charset="0"/>
              </a:rPr>
              <a:t>ΣΛΟΖ -ΠΑΘΟΛΟΓΟΑΝΑΤΟΜΙΚΑ ΕΥΡΗΜΑΤΑ (1)</a:t>
            </a:r>
          </a:p>
        </p:txBody>
      </p:sp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157163" y="2057400"/>
            <a:ext cx="5105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None/>
            </a:pPr>
            <a:r>
              <a:rPr lang="el-GR" sz="2400">
                <a:solidFill>
                  <a:srgbClr val="FF9966"/>
                </a:solidFill>
                <a:latin typeface="Calibri" pitchFamily="34" charset="0"/>
              </a:rPr>
              <a:t>Μικροσκοπική εικόνα</a:t>
            </a:r>
          </a:p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Αξι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ό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λ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ο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γη αύξηση του βάρους του σπληνός (συνήθως &gt;1000 γρ)</a:t>
            </a:r>
          </a:p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rgbClr val="FFC000"/>
                </a:solidFill>
                <a:latin typeface="Calibri" pitchFamily="34" charset="0"/>
              </a:rPr>
              <a:t>Διάχυτη ομοιογενής διήθηση του σπληνικού παρεγχύματος χωρίς παρουσία εμφανών νεοπλασματικών όζων</a:t>
            </a:r>
            <a:endParaRPr lang="el-GR" sz="240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362200"/>
            <a:ext cx="3621088" cy="25193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0" y="228600"/>
            <a:ext cx="8839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>
                <a:solidFill>
                  <a:srgbClr val="FFFF00"/>
                </a:solidFill>
                <a:latin typeface="Calibri" pitchFamily="34" charset="0"/>
              </a:rPr>
              <a:t>ΣΛΟΖ -ΠΑΘΟΛΟΓΟΑΝΑΤΟΜΙΚΑ ΕΥΡΗΜΑΤΑ (2)</a:t>
            </a:r>
          </a:p>
        </p:txBody>
      </p:sp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0" y="1270000"/>
            <a:ext cx="5105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Clr>
                <a:srgbClr val="FFCC66"/>
              </a:buClr>
              <a:buFont typeface="Wingdings" pitchFamily="2" charset="2"/>
              <a:buNone/>
            </a:pPr>
            <a:r>
              <a:rPr lang="el-GR" sz="2400">
                <a:solidFill>
                  <a:srgbClr val="FF9966"/>
                </a:solidFill>
                <a:latin typeface="Calibri" pitchFamily="34" charset="0"/>
              </a:rPr>
              <a:t>Ιστολογική εικόνα σπληνός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Οζοειδείς λεμφοκυτταρικές αθροίσεις αντίστοιχα προς το </a:t>
            </a:r>
            <a:r>
              <a:rPr lang="en-US" sz="2400">
                <a:solidFill>
                  <a:srgbClr val="FFC000"/>
                </a:solidFill>
                <a:latin typeface="Calibri" pitchFamily="34" charset="0"/>
              </a:rPr>
              <a:t>λευκό πολφό.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Διφασικός πληθυσμός: κεντρικά μικρά λεμφοκύτταρα τύπου μανδύα, περιφερικά μικρού/μέσου μεγέθους λεμφοκύτταρα με άφθονο διαυγές πρωτόπλασμα και σπάνιες ανοσοβλάστες.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rgbClr val="FFFF00"/>
                </a:solidFill>
                <a:latin typeface="Calibri" pitchFamily="34" charset="0"/>
              </a:rPr>
              <a:t>Πάντοτε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 ποικίλου βαθμού διήθηση </a:t>
            </a:r>
            <a:r>
              <a:rPr lang="en-US" sz="2400">
                <a:solidFill>
                  <a:srgbClr val="FFC000"/>
                </a:solidFill>
                <a:latin typeface="Calibri" pitchFamily="34" charset="0"/>
              </a:rPr>
              <a:t>ερυθρού πολφού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Σπανιότερα: αθροίσεις επιθηλιο-ειδών ιστιοκυττάρων και πλασμα-τοκυτταρική διαφοροποίηση.</a:t>
            </a:r>
            <a:endParaRPr lang="el-GR" sz="2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175" y="4114800"/>
            <a:ext cx="3860800" cy="25177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443038"/>
            <a:ext cx="3905250" cy="24828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0" y="228600"/>
            <a:ext cx="883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200">
                <a:solidFill>
                  <a:srgbClr val="FFFF00"/>
                </a:solidFill>
                <a:latin typeface="Calibri" pitchFamily="34" charset="0"/>
              </a:rPr>
              <a:t>ΣΛΟΖ -ΠΑΘΟΛΟΓΟΑΝΑΤΟΜΙΚΑ ΕΥΡΗΜΑΤΑ (3)</a:t>
            </a:r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107950" y="137795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Clr>
                <a:srgbClr val="FFCC66"/>
              </a:buClr>
              <a:buFont typeface="Wingdings" pitchFamily="2" charset="2"/>
              <a:buNone/>
            </a:pPr>
            <a:r>
              <a:rPr lang="el-GR" sz="2400">
                <a:solidFill>
                  <a:srgbClr val="FF9966"/>
                </a:solidFill>
                <a:latin typeface="Calibri" pitchFamily="34" charset="0"/>
              </a:rPr>
              <a:t>Ιστολογική εικόνα λεμφαδένων πύλης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Οζώδης διήθηση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Διάταση λεμφοκόλπων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Παρουσία (ενίοτε) υπολειμματικών λεμφοζιδίων 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None/>
            </a:pPr>
            <a:r>
              <a:rPr lang="en-US" sz="2400">
                <a:solidFill>
                  <a:srgbClr val="FF9966"/>
                </a:solidFill>
                <a:latin typeface="Calibri" pitchFamily="34" charset="0"/>
              </a:rPr>
              <a:t>Ιστολογική εικόνα μυελού των οστών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Διήθηση στην πλειονότητα των περιπτώσεων, συχνά μη ορατή στην αιματοξυλίνη-ηωσίνη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Πρότυπο: οζώδες, ενδιάμεσο, ενδοκολποειδικό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Παρουσία βλαστικών κέντρων λεμφοζιδίων στο κέντρο των οζοειδών αθροίσεων</a:t>
            </a:r>
            <a:endParaRPr lang="el-GR" sz="2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447800"/>
            <a:ext cx="3292475" cy="2159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038600"/>
            <a:ext cx="3300413" cy="21605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3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938213"/>
          </a:xfrm>
        </p:spPr>
        <p:txBody>
          <a:bodyPr/>
          <a:lstStyle/>
          <a:p>
            <a:pPr eaLnBrk="1" hangingPunct="1"/>
            <a:r>
              <a:rPr lang="el-GR" sz="3200" b="1" u="sng" smtClean="0">
                <a:solidFill>
                  <a:schemeClr val="accent2"/>
                </a:solidFill>
              </a:rPr>
              <a:t>2. Τοξοπλασμική λεμφαδενίτιδα</a:t>
            </a:r>
            <a:endParaRPr lang="el-GR" sz="3200" smtClean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 smtClean="0"/>
              <a:t>Αίτιο: </a:t>
            </a:r>
            <a:r>
              <a:rPr lang="en-US" dirty="0" err="1" smtClean="0"/>
              <a:t>Toxoplasma</a:t>
            </a:r>
            <a:r>
              <a:rPr lang="en-US" dirty="0" smtClean="0"/>
              <a:t> </a:t>
            </a:r>
            <a:r>
              <a:rPr lang="en-US" dirty="0" err="1" smtClean="0"/>
              <a:t>gondii</a:t>
            </a:r>
            <a:endParaRPr lang="el-GR" dirty="0" smtClean="0"/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Μετάδοση στον άνθρωπο: μόλυνση τροφής από κόπρανα θηλαστικών (γάτες)- </a:t>
            </a:r>
            <a:r>
              <a:rPr lang="el-GR" dirty="0" err="1" smtClean="0"/>
              <a:t>διαπλακουντιακή</a:t>
            </a:r>
            <a:r>
              <a:rPr lang="el-GR" dirty="0" smtClean="0"/>
              <a:t> μετάδοση (συγγενής τοξοπλάσμωση)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 smtClean="0"/>
              <a:t>Κλινική εικόνα: </a:t>
            </a:r>
            <a:r>
              <a:rPr lang="el-GR" dirty="0" smtClean="0"/>
              <a:t>νόσος ελαφρά (επίκτητη τοξοπλάσμωση), εκτός από την περίπτωση </a:t>
            </a:r>
            <a:r>
              <a:rPr lang="el-GR" dirty="0" err="1" smtClean="0"/>
              <a:t>ανοσοκατεσταλμένων</a:t>
            </a:r>
            <a:r>
              <a:rPr lang="el-GR" dirty="0" smtClean="0"/>
              <a:t> ασθενών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 smtClean="0"/>
              <a:t>Ιστολογική εικόνα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err="1" smtClean="0">
                <a:solidFill>
                  <a:srgbClr val="C00000"/>
                </a:solidFill>
              </a:rPr>
              <a:t>Λεμφοζιδιακή</a:t>
            </a:r>
            <a:r>
              <a:rPr lang="el-GR" dirty="0" smtClean="0"/>
              <a:t> </a:t>
            </a:r>
            <a:r>
              <a:rPr lang="el-GR" dirty="0" smtClean="0">
                <a:solidFill>
                  <a:srgbClr val="FF0000"/>
                </a:solidFill>
              </a:rPr>
              <a:t>υπερπλασία</a:t>
            </a:r>
            <a:r>
              <a:rPr lang="el-GR" dirty="0" smtClean="0"/>
              <a:t> με εμφανή βλαστικά κέντρα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Αθροίσεις </a:t>
            </a:r>
            <a:r>
              <a:rPr lang="el-GR" dirty="0" err="1" smtClean="0">
                <a:solidFill>
                  <a:srgbClr val="C00000"/>
                </a:solidFill>
              </a:rPr>
              <a:t>επιθηλιοειδών</a:t>
            </a:r>
            <a:r>
              <a:rPr lang="el-GR" dirty="0" smtClean="0"/>
              <a:t> κυττάρων εντός των βλαστικών κέντρων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>
                <a:solidFill>
                  <a:srgbClr val="FF0000"/>
                </a:solidFill>
              </a:rPr>
              <a:t>«</a:t>
            </a:r>
            <a:r>
              <a:rPr lang="el-GR" dirty="0" err="1" smtClean="0">
                <a:solidFill>
                  <a:srgbClr val="FF0000"/>
                </a:solidFill>
              </a:rPr>
              <a:t>Άωρη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err="1" smtClean="0">
                <a:solidFill>
                  <a:srgbClr val="FF0000"/>
                </a:solidFill>
              </a:rPr>
              <a:t>ιστιοκυττάρωση</a:t>
            </a:r>
            <a:r>
              <a:rPr lang="el-GR" dirty="0" smtClean="0">
                <a:solidFill>
                  <a:srgbClr val="FF0000"/>
                </a:solidFill>
              </a:rPr>
              <a:t>» των </a:t>
            </a:r>
            <a:r>
              <a:rPr lang="el-GR" dirty="0" err="1" smtClean="0">
                <a:solidFill>
                  <a:srgbClr val="FF0000"/>
                </a:solidFill>
              </a:rPr>
              <a:t>λεμφοκόλπων</a:t>
            </a:r>
            <a:endParaRPr lang="el-GR" dirty="0" smtClean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Περιαδενίτιδα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522288" y="279400"/>
            <a:ext cx="8621712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l-GR" sz="2400" dirty="0">
                <a:solidFill>
                  <a:srgbClr val="FFFF00"/>
                </a:solidFill>
                <a:latin typeface="+mn-lt"/>
                <a:cs typeface="Times New Roman" charset="0"/>
              </a:rPr>
              <a:t>ΛΕΜΦΟΠΛΑΣΜΑΤΟΚΥΤΤΑΡΙΚΟ  ΛΕΜΦΩΜΑ : ΜΟΡΦΟΛΟΓΙΑ</a:t>
            </a:r>
            <a:r>
              <a:rPr lang="el-G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</a:t>
            </a: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0" y="692150"/>
            <a:ext cx="91440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l-GR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Μικρά λεμφοκύτταρα με πλασματοκυττοειδή διαφοροποίηση και πλασματοκύτταρα</a:t>
            </a:r>
            <a:r>
              <a:rPr lang="el-GR" sz="2000">
                <a:latin typeface="Calibri" pitchFamily="34" charset="0"/>
                <a:cs typeface="Arial" pitchFamily="34" charset="0"/>
              </a:rPr>
              <a:t> </a:t>
            </a:r>
            <a:r>
              <a:rPr lang="el-GR">
                <a:latin typeface="Calibri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43364" name="Picture 5" descr="H &amp; E WA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1341438"/>
            <a:ext cx="4857750" cy="5300662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143365" name="Line 6"/>
          <p:cNvSpPr>
            <a:spLocks noChangeShapeType="1"/>
          </p:cNvSpPr>
          <p:nvPr/>
        </p:nvSpPr>
        <p:spPr bwMode="auto">
          <a:xfrm flipH="1">
            <a:off x="2459038" y="2133600"/>
            <a:ext cx="3071812" cy="215900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43366" name="Line 7"/>
          <p:cNvSpPr>
            <a:spLocks noChangeShapeType="1"/>
          </p:cNvSpPr>
          <p:nvPr/>
        </p:nvSpPr>
        <p:spPr bwMode="auto">
          <a:xfrm flipH="1">
            <a:off x="2779713" y="2133600"/>
            <a:ext cx="2751137" cy="2808288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43367" name="Line 8"/>
          <p:cNvSpPr>
            <a:spLocks noChangeShapeType="1"/>
          </p:cNvSpPr>
          <p:nvPr/>
        </p:nvSpPr>
        <p:spPr bwMode="auto">
          <a:xfrm flipH="1">
            <a:off x="2779713" y="2205038"/>
            <a:ext cx="2751137" cy="273685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5578475" y="1839913"/>
            <a:ext cx="2657475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Πλασματοκύτταρα </a:t>
            </a:r>
          </a:p>
        </p:txBody>
      </p:sp>
      <p:sp>
        <p:nvSpPr>
          <p:cNvPr id="143369" name="Line 10"/>
          <p:cNvSpPr>
            <a:spLocks noChangeShapeType="1"/>
          </p:cNvSpPr>
          <p:nvPr/>
        </p:nvSpPr>
        <p:spPr bwMode="auto">
          <a:xfrm flipV="1">
            <a:off x="4191000" y="3786188"/>
            <a:ext cx="3200400" cy="2160587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43370" name="Line 11"/>
          <p:cNvSpPr>
            <a:spLocks noChangeShapeType="1"/>
          </p:cNvSpPr>
          <p:nvPr/>
        </p:nvSpPr>
        <p:spPr bwMode="auto">
          <a:xfrm>
            <a:off x="1651000" y="3286125"/>
            <a:ext cx="5695950" cy="576263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arrow" w="med" len="med"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6659563" y="2819400"/>
            <a:ext cx="2484437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Μικρά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λεμφοκύτταρα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84888" y="5013325"/>
            <a:ext cx="251936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Μυελός των οστών , σπανιότερα λεμφαδένες /σπλήνα  (15 -30%) </a:t>
            </a:r>
          </a:p>
          <a:p>
            <a:pPr>
              <a:defRPr/>
            </a:pPr>
            <a:endParaRPr lang="el-GR" dirty="0"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4 - Εικόνα" descr="W-138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44500" y="1000125"/>
            <a:ext cx="8001000" cy="5500688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476250" y="282575"/>
            <a:ext cx="7664450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l-GR" sz="3200" dirty="0">
                <a:solidFill>
                  <a:srgbClr val="FFFF00"/>
                </a:solidFill>
                <a:latin typeface="+mj-lt"/>
                <a:cs typeface="Times New Roman" charset="0"/>
              </a:rPr>
              <a:t>ΛΕΜΦΟΠΛΑΣΜΑΤΟΚΥΤΤΑΡΙΚΟ ΛΕΜΦΩΜΑ </a:t>
            </a:r>
          </a:p>
        </p:txBody>
      </p:sp>
      <p:sp>
        <p:nvSpPr>
          <p:cNvPr id="144388" name="Text Box 8"/>
          <p:cNvSpPr txBox="1">
            <a:spLocks noChangeArrowheads="1"/>
          </p:cNvSpPr>
          <p:nvPr/>
        </p:nvSpPr>
        <p:spPr bwMode="auto">
          <a:xfrm>
            <a:off x="444500" y="6000750"/>
            <a:ext cx="1247775" cy="461963"/>
          </a:xfrm>
          <a:prstGeom prst="rect">
            <a:avLst/>
          </a:prstGeom>
          <a:solidFill>
            <a:schemeClr val="tx1"/>
          </a:solidFill>
          <a:ln w="38100" algn="ctr">
            <a:solidFill>
              <a:srgbClr val="00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>
                <a:solidFill>
                  <a:schemeClr val="bg1"/>
                </a:solidFill>
              </a:rPr>
              <a:t>CD138+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44389" name="5 - Εικόνα" descr="W-13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1000125"/>
            <a:ext cx="2159000" cy="1857375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12 - Εικόνα" descr="post mf23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0" y="1500188"/>
            <a:ext cx="3937000" cy="4857750"/>
          </a:xfrm>
          <a:prstGeom prst="rect">
            <a:avLst/>
          </a:prstGeom>
          <a:noFill/>
          <a:ln w="28575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145411" name="9 - Εικόνα" descr="post mf21.tif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381000" y="1500188"/>
            <a:ext cx="4064000" cy="4875212"/>
          </a:xfrm>
          <a:prstGeom prst="rect">
            <a:avLst/>
          </a:prstGeom>
          <a:noFill/>
          <a:ln w="9525">
            <a:solidFill>
              <a:srgbClr val="808000"/>
            </a:solidFill>
            <a:miter lim="800000"/>
            <a:headEnd/>
            <a:tailEnd/>
          </a:ln>
        </p:spPr>
      </p:pic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476250" y="282575"/>
            <a:ext cx="7443788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l-GR" sz="3200" dirty="0">
                <a:solidFill>
                  <a:srgbClr val="FFFF00"/>
                </a:solidFill>
                <a:latin typeface="+mj-lt"/>
                <a:cs typeface="Times New Roman" charset="0"/>
              </a:rPr>
              <a:t>ΛΕΜΦΟΠΛΑΣΜΑΤΟΚΥΤΤΑΡΙΚΟ ΛΕΜΦΩΜΑ </a:t>
            </a:r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585788" y="1000125"/>
            <a:ext cx="2371725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l-GR" sz="2800" dirty="0">
                <a:solidFill>
                  <a:schemeClr val="bg1"/>
                </a:solidFill>
                <a:latin typeface="+mj-lt"/>
                <a:cs typeface="Times New Roman" charset="0"/>
              </a:rPr>
              <a:t>ΚΛΩΝΙΚΟΤΗΤΑ </a:t>
            </a:r>
          </a:p>
        </p:txBody>
      </p:sp>
      <p:sp>
        <p:nvSpPr>
          <p:cNvPr id="145414" name="Text Box 11"/>
          <p:cNvSpPr txBox="1">
            <a:spLocks noChangeArrowheads="1"/>
          </p:cNvSpPr>
          <p:nvPr/>
        </p:nvSpPr>
        <p:spPr bwMode="auto">
          <a:xfrm>
            <a:off x="381000" y="5929313"/>
            <a:ext cx="811213" cy="830262"/>
          </a:xfrm>
          <a:prstGeom prst="rect">
            <a:avLst/>
          </a:prstGeom>
          <a:solidFill>
            <a:schemeClr val="tx1"/>
          </a:solidFill>
          <a:ln w="19050" algn="ctr">
            <a:solidFill>
              <a:srgbClr val="8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>
                <a:solidFill>
                  <a:schemeClr val="bg1"/>
                </a:solidFill>
              </a:rPr>
              <a:t>CIgM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145415" name="Text Box 12"/>
          <p:cNvSpPr txBox="1">
            <a:spLocks noChangeArrowheads="1"/>
          </p:cNvSpPr>
          <p:nvPr/>
        </p:nvSpPr>
        <p:spPr bwMode="auto">
          <a:xfrm>
            <a:off x="4699000" y="5929313"/>
            <a:ext cx="720725" cy="83026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8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>
                <a:solidFill>
                  <a:schemeClr val="bg1"/>
                </a:solidFill>
              </a:rPr>
              <a:t>CIg</a:t>
            </a:r>
            <a:r>
              <a:rPr lang="el-GR">
                <a:solidFill>
                  <a:schemeClr val="bg1"/>
                </a:solidFill>
              </a:rPr>
              <a:t>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4" descr="Untitled-53"/>
          <p:cNvPicPr>
            <a:picLocks noChangeAspect="1" noChangeArrowheads="1"/>
          </p:cNvPicPr>
          <p:nvPr/>
        </p:nvPicPr>
        <p:blipFill>
          <a:blip r:embed="rId3" cstate="print"/>
          <a:srcRect r="2234"/>
          <a:stretch>
            <a:fillRect/>
          </a:stretch>
        </p:blipFill>
        <p:spPr bwMode="auto">
          <a:xfrm>
            <a:off x="-36513" y="0"/>
            <a:ext cx="4200526" cy="5680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4276725" y="396875"/>
            <a:ext cx="48672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sz="4000" dirty="0">
                <a:solidFill>
                  <a:srgbClr val="FFFF00"/>
                </a:solidFill>
                <a:latin typeface="+mj-lt"/>
                <a:cs typeface="Times New Roman" charset="0"/>
              </a:rPr>
              <a:t>ΕΠΙΘΕΤΙΚΑ Β ΛΕΜΦΩΜΑΤΑ</a:t>
            </a:r>
          </a:p>
          <a:p>
            <a:pPr>
              <a:defRPr/>
            </a:pPr>
            <a:endParaRPr lang="el-GR" sz="2800" dirty="0">
              <a:latin typeface="+mj-lt"/>
              <a:cs typeface="Times New Roman" charset="0"/>
            </a:endParaRPr>
          </a:p>
          <a:p>
            <a:pPr>
              <a:defRPr/>
            </a:pPr>
            <a:r>
              <a:rPr lang="el-GR" sz="2400" dirty="0">
                <a:solidFill>
                  <a:srgbClr val="FFC000"/>
                </a:solidFill>
                <a:latin typeface="+mj-lt"/>
                <a:cs typeface="Times New Roman" charset="0"/>
              </a:rPr>
              <a:t>Βιολογική, </a:t>
            </a:r>
            <a:r>
              <a:rPr lang="el-GR" sz="2400" dirty="0" err="1">
                <a:solidFill>
                  <a:srgbClr val="FFC000"/>
                </a:solidFill>
                <a:latin typeface="+mj-lt"/>
                <a:cs typeface="Times New Roman" charset="0"/>
              </a:rPr>
              <a:t>ιστοπαθολογική</a:t>
            </a:r>
            <a:r>
              <a:rPr lang="el-GR" sz="2400" dirty="0">
                <a:solidFill>
                  <a:srgbClr val="FFC000"/>
                </a:solidFill>
                <a:latin typeface="+mj-lt"/>
                <a:cs typeface="Times New Roman" charset="0"/>
              </a:rPr>
              <a:t> &amp; </a:t>
            </a:r>
          </a:p>
          <a:p>
            <a:pPr>
              <a:defRPr/>
            </a:pPr>
            <a:r>
              <a:rPr lang="el-GR" sz="2400" dirty="0" err="1">
                <a:solidFill>
                  <a:srgbClr val="FFC000"/>
                </a:solidFill>
                <a:latin typeface="+mj-lt"/>
                <a:cs typeface="Times New Roman" charset="0"/>
              </a:rPr>
              <a:t>κλινικοπρογνωστική</a:t>
            </a:r>
            <a:r>
              <a:rPr lang="el-GR" sz="2400" dirty="0">
                <a:solidFill>
                  <a:srgbClr val="FFC000"/>
                </a:solidFill>
                <a:latin typeface="+mj-lt"/>
                <a:cs typeface="Times New Roman" charset="0"/>
              </a:rPr>
              <a:t> ετερογένεια</a:t>
            </a:r>
          </a:p>
          <a:p>
            <a:pPr>
              <a:defRPr/>
            </a:pPr>
            <a:endParaRPr lang="el-GR" sz="2800" dirty="0">
              <a:solidFill>
                <a:srgbClr val="FFFFCC"/>
              </a:solidFill>
              <a:latin typeface="+mj-lt"/>
              <a:cs typeface="Times New Roman" charset="0"/>
            </a:endParaRPr>
          </a:p>
          <a:p>
            <a:pPr marL="571500" indent="-571500">
              <a:buFont typeface="+mj-lt"/>
              <a:buAutoNum type="romanUcPeriod"/>
              <a:defRPr/>
            </a:pPr>
            <a:endParaRPr lang="el-GR" sz="2800" dirty="0">
              <a:solidFill>
                <a:srgbClr val="FFFFCC"/>
              </a:solidFill>
              <a:latin typeface="+mj-lt"/>
              <a:cs typeface="Times New Roman" charset="0"/>
            </a:endParaRPr>
          </a:p>
          <a:p>
            <a:pPr marL="571500" indent="-571500">
              <a:buFont typeface="+mj-lt"/>
              <a:buAutoNum type="romanUcPeriod"/>
              <a:defRPr/>
            </a:pPr>
            <a:endParaRPr lang="el-GR" sz="2800" dirty="0">
              <a:solidFill>
                <a:srgbClr val="FFFFCC"/>
              </a:solidFill>
              <a:latin typeface="+mj-lt"/>
              <a:cs typeface="Times New Roman" charset="0"/>
            </a:endParaRPr>
          </a:p>
          <a:p>
            <a:pPr marL="571500" indent="-571500">
              <a:buFont typeface="+mj-lt"/>
              <a:buAutoNum type="romanUcPeriod"/>
              <a:defRPr/>
            </a:pPr>
            <a:r>
              <a:rPr lang="el-GR" sz="2800" dirty="0">
                <a:solidFill>
                  <a:srgbClr val="FFFFCC"/>
                </a:solidFill>
                <a:latin typeface="+mj-lt"/>
                <a:cs typeface="Times New Roman" charset="0"/>
              </a:rPr>
              <a:t>Διάχυτα </a:t>
            </a:r>
            <a:r>
              <a:rPr lang="el-GR" sz="2800" dirty="0" err="1">
                <a:solidFill>
                  <a:srgbClr val="FFFFCC"/>
                </a:solidFill>
                <a:latin typeface="+mj-lt"/>
                <a:cs typeface="Times New Roman" charset="0"/>
              </a:rPr>
              <a:t>μεγαλοκυτταρικά</a:t>
            </a:r>
            <a:r>
              <a:rPr lang="el-GR" sz="2800" dirty="0">
                <a:solidFill>
                  <a:srgbClr val="FFFFCC"/>
                </a:solidFill>
                <a:latin typeface="+mj-lt"/>
                <a:cs typeface="Times New Roman" charset="0"/>
              </a:rPr>
              <a:t> Β λεμφώματα</a:t>
            </a:r>
          </a:p>
          <a:p>
            <a:pPr marL="571500" indent="-571500">
              <a:buFont typeface="+mj-lt"/>
              <a:buAutoNum type="romanUcPeriod"/>
              <a:defRPr/>
            </a:pPr>
            <a:r>
              <a:rPr lang="el-GR" sz="2800" dirty="0">
                <a:solidFill>
                  <a:srgbClr val="FFFFCC"/>
                </a:solidFill>
                <a:latin typeface="+mj-lt"/>
                <a:cs typeface="Times New Roman" charset="0"/>
              </a:rPr>
              <a:t>Λέμφωμα </a:t>
            </a:r>
            <a:r>
              <a:rPr lang="en-US" sz="2800" dirty="0" err="1">
                <a:solidFill>
                  <a:srgbClr val="FFFFCC"/>
                </a:solidFill>
                <a:latin typeface="+mj-lt"/>
                <a:cs typeface="Times New Roman" charset="0"/>
              </a:rPr>
              <a:t>Burkitt</a:t>
            </a:r>
            <a:endParaRPr lang="en-US" sz="2800" dirty="0">
              <a:solidFill>
                <a:srgbClr val="FFFFCC"/>
              </a:solidFill>
              <a:latin typeface="+mj-lt"/>
              <a:cs typeface="Times New Roman" charset="0"/>
            </a:endParaRPr>
          </a:p>
          <a:p>
            <a:pPr marL="571500" indent="-571500">
              <a:buFont typeface="+mj-lt"/>
              <a:buAutoNum type="romanUcPeriod"/>
              <a:defRPr/>
            </a:pPr>
            <a:r>
              <a:rPr lang="el-GR" sz="2800" dirty="0">
                <a:solidFill>
                  <a:srgbClr val="FFFFCC"/>
                </a:solidFill>
                <a:latin typeface="+mj-lt"/>
                <a:cs typeface="Times New Roman" charset="0"/>
              </a:rPr>
              <a:t>Αταξινόμητα Β λεμφώματα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en-US" sz="3400" smtClean="0">
                <a:solidFill>
                  <a:srgbClr val="FFFF00"/>
                </a:solidFill>
              </a:rPr>
              <a:t>I</a:t>
            </a:r>
            <a:r>
              <a:rPr lang="en-US" sz="3600" smtClean="0">
                <a:solidFill>
                  <a:srgbClr val="FFFF00"/>
                </a:solidFill>
              </a:rPr>
              <a:t>.</a:t>
            </a:r>
            <a:r>
              <a:rPr lang="el-GR" sz="3600" smtClean="0">
                <a:solidFill>
                  <a:srgbClr val="FFFF00"/>
                </a:solidFill>
              </a:rPr>
              <a:t> Διάχυτα μεγαλοκυτταρικά Β λεμφώματα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5875"/>
            <a:ext cx="8229600" cy="5073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ü"/>
            </a:pPr>
            <a:r>
              <a:rPr lang="en-US" sz="2400" b="1" u="sng" smtClean="0">
                <a:solidFill>
                  <a:srgbClr val="FFFF00"/>
                </a:solidFill>
              </a:rPr>
              <a:t>O</a:t>
            </a:r>
            <a:r>
              <a:rPr lang="el-GR" sz="2400" b="1" u="sng" smtClean="0">
                <a:solidFill>
                  <a:srgbClr val="FFFF00"/>
                </a:solidFill>
              </a:rPr>
              <a:t>ρισμός</a:t>
            </a:r>
            <a:r>
              <a:rPr lang="el-GR" sz="2400" b="1" smtClean="0"/>
              <a:t> </a:t>
            </a:r>
            <a:r>
              <a:rPr lang="el-GR" sz="2400" b="1" smtClean="0">
                <a:solidFill>
                  <a:schemeClr val="bg1"/>
                </a:solidFill>
              </a:rPr>
              <a:t>(</a:t>
            </a:r>
            <a:r>
              <a:rPr lang="el-GR" sz="2400" b="1" smtClean="0">
                <a:solidFill>
                  <a:srgbClr val="FFFFCC"/>
                </a:solidFill>
              </a:rPr>
              <a:t>Π.Ο.Υ. 2008)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     </a:t>
            </a:r>
            <a:r>
              <a:rPr lang="el-GR" sz="2400" b="1" smtClean="0">
                <a:solidFill>
                  <a:srgbClr val="F42CF9"/>
                </a:solidFill>
              </a:rPr>
              <a:t>Διάχυτη</a:t>
            </a:r>
            <a:r>
              <a:rPr lang="el-GR" sz="2400" b="1" smtClean="0">
                <a:solidFill>
                  <a:srgbClr val="FFFFCC"/>
                </a:solidFill>
              </a:rPr>
              <a:t> ανάπτυξη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     </a:t>
            </a:r>
            <a:r>
              <a:rPr lang="el-GR" sz="2400" b="1" smtClean="0">
                <a:solidFill>
                  <a:srgbClr val="FFFFCC"/>
                </a:solidFill>
              </a:rPr>
              <a:t>Μέγεθος πυρήνα νεοπλασματικών κυττάρων </a:t>
            </a:r>
            <a:r>
              <a:rPr lang="el-GR" sz="2400" b="1" smtClean="0">
                <a:solidFill>
                  <a:srgbClr val="F42CF9"/>
                </a:solidFill>
              </a:rPr>
              <a:t>τουλάχιστον ίσο με εκείνο φυσιολογικού μακροφάγου ή διπλάσιο εκείνου φυσιολογικού λεμφοκυττάρου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ü"/>
            </a:pPr>
            <a:r>
              <a:rPr lang="el-GR" sz="2400" b="1" u="sng" smtClean="0">
                <a:solidFill>
                  <a:srgbClr val="FFFF00"/>
                </a:solidFill>
              </a:rPr>
              <a:t>Ετερογένεια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smtClean="0">
                <a:solidFill>
                  <a:schemeClr val="bg1"/>
                </a:solidFill>
              </a:rPr>
              <a:t>	</a:t>
            </a:r>
            <a:r>
              <a:rPr lang="en-US" sz="2400" b="1" smtClean="0">
                <a:solidFill>
                  <a:schemeClr val="bg1"/>
                </a:solidFill>
                <a:sym typeface="Wingdings" pitchFamily="2" charset="2"/>
              </a:rPr>
              <a:t> </a:t>
            </a:r>
            <a:r>
              <a:rPr lang="el-GR" sz="2400" b="1" smtClean="0">
                <a:solidFill>
                  <a:srgbClr val="FFFFCC"/>
                </a:solidFill>
              </a:rPr>
              <a:t>Κλινική εμφάνιση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smtClean="0">
                <a:solidFill>
                  <a:srgbClr val="FFFFCC"/>
                </a:solidFill>
              </a:rPr>
              <a:t>	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 </a:t>
            </a:r>
            <a:r>
              <a:rPr lang="el-GR" sz="2400" b="1" smtClean="0">
                <a:solidFill>
                  <a:srgbClr val="FFFFCC"/>
                </a:solidFill>
              </a:rPr>
              <a:t>Εντόπιση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smtClean="0">
                <a:solidFill>
                  <a:srgbClr val="FFFFCC"/>
                </a:solidFill>
              </a:rPr>
              <a:t>	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 </a:t>
            </a:r>
            <a:r>
              <a:rPr lang="el-GR" sz="2400" b="1" smtClean="0">
                <a:solidFill>
                  <a:srgbClr val="FFFFCC"/>
                </a:solidFill>
              </a:rPr>
              <a:t>Πρόγνωση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smtClean="0">
                <a:solidFill>
                  <a:srgbClr val="FFFFCC"/>
                </a:solidFill>
              </a:rPr>
              <a:t>	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 </a:t>
            </a:r>
            <a:r>
              <a:rPr lang="el-GR" sz="2400" b="1" smtClean="0">
                <a:solidFill>
                  <a:srgbClr val="FFFFCC"/>
                </a:solidFill>
              </a:rPr>
              <a:t>Μορφολογία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smtClean="0">
                <a:solidFill>
                  <a:srgbClr val="FFFFCC"/>
                </a:solidFill>
              </a:rPr>
              <a:t>	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 </a:t>
            </a:r>
            <a:r>
              <a:rPr lang="el-GR" sz="2400" b="1" smtClean="0">
                <a:solidFill>
                  <a:srgbClr val="FFFFCC"/>
                </a:solidFill>
              </a:rPr>
              <a:t>Παθογενετικοί μηχανισμοί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smtClean="0">
                <a:solidFill>
                  <a:srgbClr val="FFFFCC"/>
                </a:solidFill>
              </a:rPr>
              <a:t>	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 </a:t>
            </a:r>
            <a:r>
              <a:rPr lang="el-GR" sz="2400" b="1" smtClean="0">
                <a:solidFill>
                  <a:srgbClr val="FFFFCC"/>
                </a:solidFill>
              </a:rPr>
              <a:t>Ανοσοφαινότυπος / Γονότυπος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600" smtClean="0">
                <a:solidFill>
                  <a:srgbClr val="FFFF00"/>
                </a:solidFill>
              </a:rPr>
              <a:t>ΔΙΑΧΥΤΑ ΜΕΓΑΛΟΚΥΤΤΑΡΙΚΑ Β ΛΕΜΦΩΜΑΤΑ </a:t>
            </a:r>
            <a:r>
              <a:rPr lang="en-US" sz="3600" smtClean="0">
                <a:solidFill>
                  <a:srgbClr val="FFFF00"/>
                </a:solidFill>
              </a:rPr>
              <a:t>(DLBCL) </a:t>
            </a:r>
            <a:r>
              <a:rPr lang="el-GR" sz="3600" smtClean="0">
                <a:solidFill>
                  <a:srgbClr val="FFFF00"/>
                </a:solidFill>
              </a:rPr>
              <a:t>(Π.Ο.Υ. 2008)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b="1" smtClean="0">
                <a:solidFill>
                  <a:srgbClr val="FFC000"/>
                </a:solidFill>
              </a:rPr>
              <a:t>Μορφολογικές</a:t>
            </a:r>
            <a:r>
              <a:rPr lang="el-GR" sz="2800" b="1" smtClean="0">
                <a:solidFill>
                  <a:srgbClr val="FFFFCC"/>
                </a:solidFill>
              </a:rPr>
              <a:t> ποικιλίες</a:t>
            </a:r>
          </a:p>
          <a:p>
            <a:pPr eaLnBrk="1" hangingPunct="1">
              <a:lnSpc>
                <a:spcPct val="12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b="1" smtClean="0">
                <a:solidFill>
                  <a:srgbClr val="FFC000"/>
                </a:solidFill>
              </a:rPr>
              <a:t>Μοριακές</a:t>
            </a:r>
            <a:r>
              <a:rPr lang="el-GR" sz="2800" b="1" smtClean="0">
                <a:solidFill>
                  <a:srgbClr val="FFFFCC"/>
                </a:solidFill>
              </a:rPr>
              <a:t> και </a:t>
            </a:r>
            <a:r>
              <a:rPr lang="el-GR" sz="2800" b="1" smtClean="0">
                <a:solidFill>
                  <a:srgbClr val="FFC000"/>
                </a:solidFill>
              </a:rPr>
              <a:t>ανοσοφαινοτυπικές</a:t>
            </a:r>
            <a:r>
              <a:rPr lang="el-GR" sz="2800" b="1" smtClean="0">
                <a:solidFill>
                  <a:srgbClr val="FFFFCC"/>
                </a:solidFill>
              </a:rPr>
              <a:t> υποομάδες</a:t>
            </a:r>
          </a:p>
          <a:p>
            <a:pPr eaLnBrk="1" hangingPunct="1">
              <a:lnSpc>
                <a:spcPct val="12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b="1" smtClean="0">
                <a:solidFill>
                  <a:srgbClr val="FFFFCC"/>
                </a:solidFill>
              </a:rPr>
              <a:t>Διακριτές νοσολογικές οντότητες</a:t>
            </a:r>
          </a:p>
          <a:p>
            <a:pPr eaLnBrk="1" hangingPunct="1">
              <a:lnSpc>
                <a:spcPct val="12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b="1" smtClean="0">
                <a:solidFill>
                  <a:srgbClr val="FFFFCC"/>
                </a:solidFill>
              </a:rPr>
              <a:t>Περιπτώσεις χωρίς αποδεκτά κριτήρια για υποκατηγοριοποίηση </a:t>
            </a:r>
            <a:r>
              <a:rPr lang="el-GR" sz="2800" b="1" smtClean="0">
                <a:solidFill>
                  <a:srgbClr val="FFFFCC"/>
                </a:solidFill>
                <a:sym typeface="Wingdings" pitchFamily="2" charset="2"/>
              </a:rPr>
              <a:t> </a:t>
            </a:r>
            <a:r>
              <a:rPr lang="el-GR" sz="2800" b="1" i="1" smtClean="0">
                <a:solidFill>
                  <a:srgbClr val="FFFF00"/>
                </a:solidFill>
                <a:sym typeface="Wingdings" pitchFamily="2" charset="2"/>
              </a:rPr>
              <a:t>«διάχυτο μεγαλοκυτταρικό Β λέμφωμα μη περαιτέρω προσδιοριζόμενο (</a:t>
            </a:r>
            <a:r>
              <a:rPr lang="en-US" sz="2800" b="1" i="1" smtClean="0">
                <a:solidFill>
                  <a:srgbClr val="FFFF00"/>
                </a:solidFill>
                <a:sym typeface="Wingdings" pitchFamily="2" charset="2"/>
              </a:rPr>
              <a:t>DLBCL-NOS)</a:t>
            </a:r>
            <a:endParaRPr lang="el-GR" sz="2800" b="1" i="1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12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sz="2800" b="1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  <a:sym typeface="Wingdings" pitchFamily="2" charset="2"/>
              </a:rPr>
              <a:t>DLBCL-NOS</a:t>
            </a:r>
            <a:endParaRPr lang="el-GR" smtClean="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1263"/>
            <a:ext cx="8229600" cy="507365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E</a:t>
            </a: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πιδημιολογία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:</a:t>
            </a: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 25-30% των 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NHL</a:t>
            </a: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 των ενηλίκων - Συνηθέστερο σε μεγαλύτερης ηλικίας άτομα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Αναπτύσσεται 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de novo</a:t>
            </a: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 (πρωτοπαθές) ή δευτεροπαθώς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Επί εδάφους </a:t>
            </a:r>
            <a:r>
              <a:rPr lang="el-GR" sz="2400" b="1" smtClean="0">
                <a:solidFill>
                  <a:srgbClr val="FFC000"/>
                </a:solidFill>
                <a:sym typeface="Wingdings" pitchFamily="2" charset="2"/>
              </a:rPr>
              <a:t>ανοσοανεπάρκειας</a:t>
            </a: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 είναι κατά κανόνα </a:t>
            </a:r>
            <a:r>
              <a:rPr lang="en-US" sz="2400" b="1" smtClean="0">
                <a:solidFill>
                  <a:srgbClr val="FFC000"/>
                </a:solidFill>
                <a:sym typeface="Wingdings" pitchFamily="2" charset="2"/>
              </a:rPr>
              <a:t>EBV+</a:t>
            </a:r>
            <a:endParaRPr lang="el-GR" sz="2400" b="1" smtClean="0">
              <a:solidFill>
                <a:srgbClr val="FFC000"/>
              </a:solidFill>
              <a:sym typeface="Wingdings" pitchFamily="2" charset="2"/>
            </a:endParaRP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Εντόπιση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:</a:t>
            </a: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 Λεμφαδενική (60%) ή εξωλεμφαδενική νόσος (συνήθως ΓΕΣ)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Συμπτώματα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:</a:t>
            </a: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 Ταχέως αυξανόμενη μάζα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			      Νόσος αρχικού σταδίου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			     Διήθηση μυελού  &lt;1/3 των περιπτώσεων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b="1" smtClean="0">
                <a:sym typeface="Symbol" pitchFamily="18" charset="2"/>
              </a:rPr>
              <a:t>				</a:t>
            </a:r>
            <a:r>
              <a:rPr lang="el-GR" sz="2400" b="1" smtClean="0">
                <a:sym typeface="Symbol" pitchFamily="18" charset="2"/>
              </a:rPr>
              <a:t>  </a:t>
            </a:r>
            <a:r>
              <a:rPr lang="el-GR" b="1" smtClean="0">
                <a:solidFill>
                  <a:srgbClr val="FFFF00"/>
                </a:solidFill>
                <a:sym typeface="Symbol" pitchFamily="18" charset="2"/>
              </a:rPr>
              <a:t></a:t>
            </a:r>
            <a:r>
              <a:rPr lang="en-US" b="1" smtClean="0">
                <a:solidFill>
                  <a:srgbClr val="FFFF00"/>
                </a:solidFill>
                <a:sym typeface="Symbol" pitchFamily="18" charset="2"/>
              </a:rPr>
              <a:t>                                 </a:t>
            </a:r>
            <a:r>
              <a:rPr lang="el-GR" b="1" smtClean="0">
                <a:solidFill>
                  <a:srgbClr val="FFFF00"/>
                </a:solidFill>
                <a:sym typeface="Symbol" pitchFamily="18" charset="2"/>
              </a:rPr>
              <a:t>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b="1" smtClean="0">
                <a:solidFill>
                  <a:srgbClr val="FFFF00"/>
                </a:solidFill>
                <a:sym typeface="Wingdings" pitchFamily="2" charset="2"/>
              </a:rPr>
              <a:t>                                 σύγχρονη                          </a:t>
            </a:r>
            <a:r>
              <a:rPr lang="en-US" sz="2400" b="1" smtClean="0">
                <a:solidFill>
                  <a:srgbClr val="FFFF00"/>
                </a:solidFill>
                <a:sym typeface="Wingdings" pitchFamily="2" charset="2"/>
              </a:rPr>
              <a:t>  </a:t>
            </a:r>
            <a:r>
              <a:rPr lang="el-GR" sz="2400" b="1" smtClean="0">
                <a:solidFill>
                  <a:srgbClr val="FFFF00"/>
                </a:solidFill>
                <a:sym typeface="Wingdings" pitchFamily="2" charset="2"/>
              </a:rPr>
              <a:t>ασύγχρονη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b="1" smtClean="0">
                <a:solidFill>
                  <a:srgbClr val="FFFF00"/>
                </a:solidFill>
                <a:sym typeface="Wingdings" pitchFamily="2" charset="2"/>
              </a:rPr>
              <a:t>                              (</a:t>
            </a:r>
            <a:r>
              <a:rPr lang="en-US" sz="2400" b="1" smtClean="0">
                <a:solidFill>
                  <a:srgbClr val="FFFF00"/>
                </a:solidFill>
                <a:sym typeface="Wingdings" pitchFamily="2" charset="2"/>
              </a:rPr>
              <a:t>concordant)               </a:t>
            </a:r>
            <a:r>
              <a:rPr lang="el-GR" sz="2400" b="1" smtClean="0">
                <a:solidFill>
                  <a:srgbClr val="FFFF00"/>
                </a:solidFill>
                <a:sym typeface="Wingdings" pitchFamily="2" charset="2"/>
              </a:rPr>
              <a:t>       </a:t>
            </a:r>
            <a:r>
              <a:rPr lang="en-US" sz="2400" b="1" smtClean="0">
                <a:solidFill>
                  <a:srgbClr val="FFFF00"/>
                </a:solidFill>
                <a:sym typeface="Wingdings" pitchFamily="2" charset="2"/>
              </a:rPr>
              <a:t> (discordant)</a:t>
            </a:r>
            <a:r>
              <a:rPr lang="el-GR" sz="2400" b="1" smtClean="0">
                <a:solidFill>
                  <a:srgbClr val="FFFF00"/>
                </a:solidFill>
                <a:sym typeface="Wingdings" pitchFamily="2" charset="2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Rectangle 7"/>
          <p:cNvSpPr>
            <a:spLocks noRot="1"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DLBCL-NOS</a:t>
            </a:r>
            <a:endParaRPr lang="el-GR" sz="4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96975"/>
            <a:ext cx="8458200" cy="49291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n-US" b="1" smtClean="0">
                <a:solidFill>
                  <a:srgbClr val="FFC000"/>
                </a:solidFill>
                <a:sym typeface="Wingdings" pitchFamily="2" charset="2"/>
              </a:rPr>
              <a:t>A</a:t>
            </a:r>
            <a:r>
              <a:rPr lang="el-GR" b="1" smtClean="0">
                <a:solidFill>
                  <a:srgbClr val="FFC000"/>
                </a:solidFill>
                <a:sym typeface="Wingdings" pitchFamily="2" charset="2"/>
              </a:rPr>
              <a:t>ρχιτεκτονικό πρότυπο σε λεμφαδένες</a:t>
            </a:r>
            <a:r>
              <a:rPr lang="en-US" b="1" smtClean="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l-GR" b="1" smtClean="0">
                <a:solidFill>
                  <a:schemeClr val="bg1"/>
                </a:solidFill>
                <a:sym typeface="Wingdings" pitchFamily="2" charset="2"/>
              </a:rPr>
              <a:t> διάχυτο, διαλεμφοζιδιακό, κολποειδικό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b="1" smtClean="0">
                <a:solidFill>
                  <a:srgbClr val="FFC000"/>
                </a:solidFill>
                <a:sym typeface="Wingdings" pitchFamily="2" charset="2"/>
              </a:rPr>
              <a:t>Μορφολογικές ποικιλίες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l-GR" b="1" smtClean="0">
                <a:solidFill>
                  <a:schemeClr val="bg1"/>
                </a:solidFill>
                <a:sym typeface="Wingdings" pitchFamily="2" charset="2"/>
              </a:rPr>
              <a:t>     Κεντροβλαστική      Ανοσοβλαστική         Αναπλαστική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None/>
            </a:pPr>
            <a:endParaRPr lang="el-GR" b="1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b="1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b="1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b="1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b="1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b="1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000" smtClean="0">
                <a:solidFill>
                  <a:schemeClr val="bg1"/>
                </a:solidFill>
                <a:sym typeface="Wingdings" pitchFamily="2" charset="2"/>
              </a:rPr>
              <a:t>Σπάνιες ποικιλίες</a:t>
            </a:r>
            <a:r>
              <a:rPr lang="en-US" sz="2000" smtClean="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l-GR" sz="2000" smtClean="0">
                <a:solidFill>
                  <a:schemeClr val="bg1"/>
                </a:solidFill>
                <a:sym typeface="Wingdings" pitchFamily="2" charset="2"/>
              </a:rPr>
              <a:t> μυξοειδές στρώμα, ψευδοροζέττες, ατρακτοκυτταρική μορφολογία, δίκην «σφραγιστήρος δακτυλίου»</a:t>
            </a:r>
          </a:p>
        </p:txBody>
      </p:sp>
      <p:pic>
        <p:nvPicPr>
          <p:cNvPr id="154628" name="Picture 10"/>
          <p:cNvPicPr>
            <a:picLocks noChangeAspect="1" noChangeArrowheads="1"/>
          </p:cNvPicPr>
          <p:nvPr/>
        </p:nvPicPr>
        <p:blipFill>
          <a:blip r:embed="rId3" cstate="print"/>
          <a:srcRect l="967"/>
          <a:stretch>
            <a:fillRect/>
          </a:stretch>
        </p:blipFill>
        <p:spPr bwMode="auto">
          <a:xfrm>
            <a:off x="6294438" y="2940050"/>
            <a:ext cx="2601912" cy="17986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4629" name="Picture 11"/>
          <p:cNvPicPr>
            <a:picLocks noChangeAspect="1" noChangeArrowheads="1"/>
          </p:cNvPicPr>
          <p:nvPr/>
        </p:nvPicPr>
        <p:blipFill>
          <a:blip r:embed="rId4" cstate="print"/>
          <a:srcRect l="49680" r="702"/>
          <a:stretch>
            <a:fillRect/>
          </a:stretch>
        </p:blipFill>
        <p:spPr bwMode="auto">
          <a:xfrm>
            <a:off x="3375025" y="2949575"/>
            <a:ext cx="2811463" cy="17986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4630" name="Picture 12" descr="Untitled-2"/>
          <p:cNvPicPr>
            <a:picLocks noChangeAspect="1" noChangeArrowheads="1"/>
          </p:cNvPicPr>
          <p:nvPr/>
        </p:nvPicPr>
        <p:blipFill>
          <a:blip r:embed="rId5" cstate="print"/>
          <a:srcRect r="50197"/>
          <a:stretch>
            <a:fillRect/>
          </a:stretch>
        </p:blipFill>
        <p:spPr bwMode="auto">
          <a:xfrm>
            <a:off x="476250" y="2947988"/>
            <a:ext cx="2795588" cy="17986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54631" name="Text Box 13"/>
          <p:cNvSpPr txBox="1">
            <a:spLocks noChangeArrowheads="1"/>
          </p:cNvSpPr>
          <p:nvPr/>
        </p:nvSpPr>
        <p:spPr bwMode="auto">
          <a:xfrm>
            <a:off x="6313488" y="4811713"/>
            <a:ext cx="1058862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CD 30</a:t>
            </a:r>
            <a:endParaRPr lang="el-GR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FF00"/>
                </a:solidFill>
                <a:sym typeface="Wingdings" pitchFamily="2" charset="2"/>
              </a:rPr>
              <a:t>A</a:t>
            </a:r>
            <a:r>
              <a:rPr lang="el-GR" sz="3600" smtClean="0">
                <a:solidFill>
                  <a:srgbClr val="FFFF00"/>
                </a:solidFill>
                <a:sym typeface="Wingdings" pitchFamily="2" charset="2"/>
              </a:rPr>
              <a:t>νοσοφαινοτυπικές ποικιλίες </a:t>
            </a:r>
            <a:br>
              <a:rPr lang="el-GR" sz="3600" smtClean="0">
                <a:solidFill>
                  <a:srgbClr val="FFFF00"/>
                </a:solidFill>
                <a:sym typeface="Wingdings" pitchFamily="2" charset="2"/>
              </a:rPr>
            </a:br>
            <a:r>
              <a:rPr lang="en-US" sz="3600" smtClean="0">
                <a:solidFill>
                  <a:srgbClr val="FFFF00"/>
                </a:solidFill>
                <a:sym typeface="Wingdings" pitchFamily="2" charset="2"/>
              </a:rPr>
              <a:t>DLBCL-NOS</a:t>
            </a:r>
            <a:endParaRPr lang="el-GR" sz="3600" smtClean="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3603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sz="2800" b="1" smtClean="0">
                <a:solidFill>
                  <a:schemeClr val="bg1"/>
                </a:solidFill>
                <a:sym typeface="Wingdings" pitchFamily="2" charset="2"/>
              </a:rPr>
              <a:t>Παρουσία ή μη προφίλ κυττάρου βλαστικού κέντρου</a:t>
            </a:r>
            <a:endParaRPr lang="en-US" sz="2800" b="1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sz="2800" b="1" smtClean="0">
                <a:solidFill>
                  <a:srgbClr val="FFC000"/>
                </a:solidFill>
                <a:sym typeface="Wingdings" pitchFamily="2" charset="2"/>
              </a:rPr>
              <a:t>Αλγόριθμος </a:t>
            </a:r>
            <a:r>
              <a:rPr lang="en-US" sz="2800" b="1" smtClean="0">
                <a:solidFill>
                  <a:srgbClr val="FFC000"/>
                </a:solidFill>
                <a:sym typeface="Wingdings" pitchFamily="2" charset="2"/>
              </a:rPr>
              <a:t>Hans</a:t>
            </a:r>
            <a:r>
              <a:rPr lang="el-GR" sz="2800" b="1" smtClean="0">
                <a:solidFill>
                  <a:srgbClr val="FFC000"/>
                </a:solidFill>
                <a:sym typeface="Wingdings" pitchFamily="2" charset="2"/>
              </a:rPr>
              <a:t> </a:t>
            </a: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5334000" y="2963863"/>
            <a:ext cx="36385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	</a:t>
            </a:r>
            <a:r>
              <a:rPr lang="el-GR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Απουσία </a:t>
            </a:r>
            <a:r>
              <a:rPr lang="el-GR" sz="20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κλινικοπρογνωστικής</a:t>
            </a:r>
            <a:r>
              <a:rPr lang="el-GR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 συσχέτισης ή συσχέτισης με γονιδιακό προφίλ</a:t>
            </a:r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357188" y="3790950"/>
            <a:ext cx="10795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CD10</a:t>
            </a:r>
            <a:endParaRPr lang="el-GR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1852613" y="2738438"/>
            <a:ext cx="741362" cy="3794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B</a:t>
            </a:r>
            <a:r>
              <a:rPr lang="el-G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ΛΚ</a:t>
            </a:r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3597275" y="2633663"/>
            <a:ext cx="742950" cy="4079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ΒΛΚ</a:t>
            </a:r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4167188" y="3714750"/>
            <a:ext cx="1209675" cy="4095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Μη ΒΛΚ</a:t>
            </a: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3103563" y="4791075"/>
            <a:ext cx="1223962" cy="4127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Μη ΒΛΚ</a:t>
            </a:r>
          </a:p>
        </p:txBody>
      </p:sp>
      <p:sp>
        <p:nvSpPr>
          <p:cNvPr id="80906" name="Rectangle 10"/>
          <p:cNvSpPr>
            <a:spLocks noChangeArrowheads="1"/>
          </p:cNvSpPr>
          <p:nvPr/>
        </p:nvSpPr>
        <p:spPr bwMode="auto">
          <a:xfrm rot="1236622">
            <a:off x="461963" y="4368800"/>
            <a:ext cx="1516062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Arial" pitchFamily="34" charset="0"/>
                <a:sym typeface="Wingdings" pitchFamily="2" charset="2"/>
              </a:rPr>
              <a:t>±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(&lt;30%)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156683" name="Line 11"/>
          <p:cNvSpPr>
            <a:spLocks noChangeShapeType="1"/>
          </p:cNvSpPr>
          <p:nvPr/>
        </p:nvSpPr>
        <p:spPr bwMode="auto">
          <a:xfrm flipV="1">
            <a:off x="836613" y="3073400"/>
            <a:ext cx="946150" cy="731838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6684" name="Line 12"/>
          <p:cNvSpPr>
            <a:spLocks noChangeShapeType="1"/>
          </p:cNvSpPr>
          <p:nvPr/>
        </p:nvSpPr>
        <p:spPr bwMode="auto">
          <a:xfrm>
            <a:off x="890588" y="4224338"/>
            <a:ext cx="1041400" cy="382587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6685" name="Line 13"/>
          <p:cNvSpPr>
            <a:spLocks noChangeShapeType="1"/>
          </p:cNvSpPr>
          <p:nvPr/>
        </p:nvSpPr>
        <p:spPr bwMode="auto">
          <a:xfrm>
            <a:off x="2084388" y="4656138"/>
            <a:ext cx="936625" cy="360362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6686" name="Line 14"/>
          <p:cNvSpPr>
            <a:spLocks noChangeShapeType="1"/>
          </p:cNvSpPr>
          <p:nvPr/>
        </p:nvSpPr>
        <p:spPr bwMode="auto">
          <a:xfrm flipV="1">
            <a:off x="2084388" y="3935413"/>
            <a:ext cx="576262" cy="576262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6687" name="Line 15"/>
          <p:cNvSpPr>
            <a:spLocks noChangeShapeType="1"/>
          </p:cNvSpPr>
          <p:nvPr/>
        </p:nvSpPr>
        <p:spPr bwMode="auto">
          <a:xfrm flipV="1">
            <a:off x="2732088" y="3111500"/>
            <a:ext cx="936625" cy="681038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6688" name="Line 16"/>
          <p:cNvSpPr>
            <a:spLocks noChangeShapeType="1"/>
          </p:cNvSpPr>
          <p:nvPr/>
        </p:nvSpPr>
        <p:spPr bwMode="auto">
          <a:xfrm>
            <a:off x="2732088" y="3935413"/>
            <a:ext cx="1439862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 rot="1313835">
            <a:off x="1920875" y="4819650"/>
            <a:ext cx="10080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Bcl-6-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80914" name="Rectangle 18"/>
          <p:cNvSpPr>
            <a:spLocks noChangeArrowheads="1"/>
          </p:cNvSpPr>
          <p:nvPr/>
        </p:nvSpPr>
        <p:spPr bwMode="auto">
          <a:xfrm rot="-2544023">
            <a:off x="1722438" y="3860800"/>
            <a:ext cx="1112837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Bcl-6+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80915" name="Rectangle 19"/>
          <p:cNvSpPr>
            <a:spLocks noChangeArrowheads="1"/>
          </p:cNvSpPr>
          <p:nvPr/>
        </p:nvSpPr>
        <p:spPr bwMode="auto">
          <a:xfrm>
            <a:off x="2755900" y="3913188"/>
            <a:ext cx="1587500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Μ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UM-1+</a:t>
            </a:r>
            <a:endParaRPr lang="el-G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80916" name="Rectangle 20"/>
          <p:cNvSpPr>
            <a:spLocks noChangeArrowheads="1"/>
          </p:cNvSpPr>
          <p:nvPr/>
        </p:nvSpPr>
        <p:spPr bwMode="auto">
          <a:xfrm rot="-2127756">
            <a:off x="2409825" y="3005138"/>
            <a:ext cx="15525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Μ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UM 1-</a:t>
            </a:r>
            <a:endParaRPr lang="el-G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80917" name="Rectangle 21"/>
          <p:cNvSpPr>
            <a:spLocks noChangeArrowheads="1"/>
          </p:cNvSpPr>
          <p:nvPr/>
        </p:nvSpPr>
        <p:spPr bwMode="auto">
          <a:xfrm rot="-2246083">
            <a:off x="320675" y="3111500"/>
            <a:ext cx="16160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Arial" pitchFamily="34" charset="0"/>
                <a:sym typeface="Wingdings" pitchFamily="2" charset="2"/>
              </a:rPr>
              <a:t>+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(&gt;30%)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156694" name="Line 22"/>
          <p:cNvSpPr>
            <a:spLocks noChangeShapeType="1"/>
          </p:cNvSpPr>
          <p:nvPr/>
        </p:nvSpPr>
        <p:spPr bwMode="auto">
          <a:xfrm>
            <a:off x="5562600" y="2971800"/>
            <a:ext cx="0" cy="2805113"/>
          </a:xfrm>
          <a:prstGeom prst="line">
            <a:avLst/>
          </a:prstGeom>
          <a:noFill/>
          <a:ln w="476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Text Box 2"/>
          <p:cNvSpPr txBox="1">
            <a:spLocks noChangeArrowheads="1"/>
          </p:cNvSpPr>
          <p:nvPr/>
        </p:nvSpPr>
        <p:spPr bwMode="auto">
          <a:xfrm>
            <a:off x="219075" y="417513"/>
            <a:ext cx="8770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l-G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ΠΟΥ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 2008: DCBCL, NOS: </a:t>
            </a:r>
            <a:r>
              <a:rPr lang="el-G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Ποικιλίες</a:t>
            </a:r>
            <a:endParaRPr lang="el-GR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</p:txBody>
      </p:sp>
      <p:sp>
        <p:nvSpPr>
          <p:cNvPr id="401414" name="Text Box 6"/>
          <p:cNvSpPr txBox="1">
            <a:spLocks noChangeArrowheads="1"/>
          </p:cNvSpPr>
          <p:nvPr/>
        </p:nvSpPr>
        <p:spPr bwMode="auto">
          <a:xfrm>
            <a:off x="5659438" y="792163"/>
            <a:ext cx="2624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M</a:t>
            </a:r>
            <a:r>
              <a:rPr lang="el-GR" sz="2000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οριακές</a:t>
            </a:r>
            <a:r>
              <a:rPr lang="en-US" sz="2000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 </a:t>
            </a: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(GEP)</a:t>
            </a:r>
            <a:endParaRPr lang="el-GR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</p:txBody>
      </p:sp>
      <p:sp>
        <p:nvSpPr>
          <p:cNvPr id="401416" name="Text Box 8"/>
          <p:cNvSpPr txBox="1">
            <a:spLocks noChangeArrowheads="1"/>
          </p:cNvSpPr>
          <p:nvPr/>
        </p:nvSpPr>
        <p:spPr bwMode="auto">
          <a:xfrm>
            <a:off x="5530850" y="2212975"/>
            <a:ext cx="1600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Activated</a:t>
            </a:r>
            <a:b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</a:b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B-cell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(ABC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)</a:t>
            </a:r>
          </a:p>
        </p:txBody>
      </p:sp>
      <p:sp>
        <p:nvSpPr>
          <p:cNvPr id="401419" name="Text Box 11"/>
          <p:cNvSpPr txBox="1">
            <a:spLocks noChangeArrowheads="1"/>
          </p:cNvSpPr>
          <p:nvPr/>
        </p:nvSpPr>
        <p:spPr bwMode="auto">
          <a:xfrm>
            <a:off x="4419600" y="4919663"/>
            <a:ext cx="47244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l-GR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Παρουσία </a:t>
            </a:r>
          </a:p>
          <a:p>
            <a:pPr algn="ctr">
              <a:defRPr/>
            </a:pPr>
            <a:r>
              <a:rPr lang="el-GR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Κλινικοπρογνωστικής</a:t>
            </a:r>
            <a:r>
              <a:rPr lang="el-GR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 Συσχέτισης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  <a:p>
            <a:pPr algn="ctr">
              <a:defRPr/>
            </a:pPr>
            <a:endParaRPr lang="el-GR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  <a:p>
            <a:pPr algn="ctr">
              <a:defRPr/>
            </a:pPr>
            <a:endParaRPr lang="el-G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Προ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Mabthera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           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Μετά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Mabthera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</p:txBody>
      </p:sp>
      <p:sp>
        <p:nvSpPr>
          <p:cNvPr id="401420" name="Text Box 12"/>
          <p:cNvSpPr txBox="1">
            <a:spLocks noChangeArrowheads="1"/>
          </p:cNvSpPr>
          <p:nvPr/>
        </p:nvSpPr>
        <p:spPr bwMode="auto">
          <a:xfrm>
            <a:off x="0" y="6096000"/>
            <a:ext cx="419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9875" indent="-269875" algn="ctr">
              <a:buClr>
                <a:srgbClr val="FFFF00"/>
              </a:buClr>
              <a:defRPr/>
            </a:pP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Lenz G. N. Engl. J. Med. 2008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</p:txBody>
      </p:sp>
      <p:sp>
        <p:nvSpPr>
          <p:cNvPr id="401421" name="Text Box 13"/>
          <p:cNvSpPr txBox="1">
            <a:spLocks noChangeArrowheads="1"/>
          </p:cNvSpPr>
          <p:nvPr/>
        </p:nvSpPr>
        <p:spPr bwMode="auto">
          <a:xfrm>
            <a:off x="6967538" y="2212975"/>
            <a:ext cx="16367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Germinal </a:t>
            </a:r>
          </a:p>
          <a:p>
            <a:pPr algn="ctr">
              <a:defRPr/>
            </a:pPr>
            <a:r>
              <a:rPr lang="en-US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Center </a:t>
            </a:r>
          </a:p>
          <a:p>
            <a:pPr algn="ctr">
              <a:defRPr/>
            </a:pPr>
            <a:r>
              <a:rPr lang="en-US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B-cell like</a:t>
            </a:r>
          </a:p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 (GCB)</a:t>
            </a:r>
          </a:p>
        </p:txBody>
      </p:sp>
      <p:sp>
        <p:nvSpPr>
          <p:cNvPr id="158728" name="Line 16"/>
          <p:cNvSpPr>
            <a:spLocks noChangeShapeType="1"/>
          </p:cNvSpPr>
          <p:nvPr/>
        </p:nvSpPr>
        <p:spPr bwMode="auto">
          <a:xfrm flipH="1">
            <a:off x="6172200" y="5791200"/>
            <a:ext cx="457200" cy="15240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8729" name="Line 17"/>
          <p:cNvSpPr>
            <a:spLocks noChangeShapeType="1"/>
          </p:cNvSpPr>
          <p:nvPr/>
        </p:nvSpPr>
        <p:spPr bwMode="auto">
          <a:xfrm>
            <a:off x="6705600" y="5791200"/>
            <a:ext cx="457200" cy="22860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pic>
        <p:nvPicPr>
          <p:cNvPr id="158730" name="Picture 40"/>
          <p:cNvPicPr>
            <a:picLocks noChangeAspect="1" noChangeArrowheads="1"/>
          </p:cNvPicPr>
          <p:nvPr/>
        </p:nvPicPr>
        <p:blipFill>
          <a:blip r:embed="rId3" cstate="print"/>
          <a:srcRect l="55363" t="3810" r="3232" b="63474"/>
          <a:stretch>
            <a:fillRect/>
          </a:stretch>
        </p:blipFill>
        <p:spPr bwMode="auto">
          <a:xfrm>
            <a:off x="196850" y="1693863"/>
            <a:ext cx="4965700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1" name="Picture 41" descr="Ship reinterpreted PNA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88025" y="1204913"/>
            <a:ext cx="2816225" cy="1008062"/>
          </a:xfrm>
        </p:spPr>
      </p:pic>
      <p:sp>
        <p:nvSpPr>
          <p:cNvPr id="158732" name="Line 42"/>
          <p:cNvSpPr>
            <a:spLocks noChangeShapeType="1"/>
          </p:cNvSpPr>
          <p:nvPr/>
        </p:nvSpPr>
        <p:spPr bwMode="auto">
          <a:xfrm flipH="1">
            <a:off x="2476500" y="2706688"/>
            <a:ext cx="3195638" cy="158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8733" name="Line 43"/>
          <p:cNvSpPr>
            <a:spLocks noChangeShapeType="1"/>
          </p:cNvSpPr>
          <p:nvPr/>
        </p:nvSpPr>
        <p:spPr bwMode="auto">
          <a:xfrm flipH="1" flipV="1">
            <a:off x="2846388" y="2379663"/>
            <a:ext cx="4462462" cy="83343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8734" name="Line 44"/>
          <p:cNvSpPr>
            <a:spLocks noChangeShapeType="1"/>
          </p:cNvSpPr>
          <p:nvPr/>
        </p:nvSpPr>
        <p:spPr bwMode="auto">
          <a:xfrm>
            <a:off x="4911725" y="3903663"/>
            <a:ext cx="1531938" cy="1125537"/>
          </a:xfrm>
          <a:prstGeom prst="line">
            <a:avLst/>
          </a:prstGeom>
          <a:noFill/>
          <a:ln w="34925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01461" name="Rectangle 53"/>
          <p:cNvSpPr>
            <a:spLocks noRot="1" noChangeArrowheads="1"/>
          </p:cNvSpPr>
          <p:nvPr/>
        </p:nvSpPr>
        <p:spPr bwMode="auto">
          <a:xfrm>
            <a:off x="468313" y="-31591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MO</a:t>
            </a:r>
            <a:r>
              <a:rPr lang="el-G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ΡΙΑΚΕΣ ΥΠΟΟΜΑΔΕΣ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DLBCL-NOS</a:t>
            </a:r>
            <a:endParaRPr lang="el-GR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Ροή">
  <a:themeElements>
    <a:clrScheme name="Διάμεσος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Ροή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Διάμεσος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Διάμεσος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718</TotalTime>
  <Words>5462</Words>
  <Application>Microsoft Office PowerPoint</Application>
  <PresentationFormat>Προβολή στην οθόνη (4:3)</PresentationFormat>
  <Paragraphs>1307</Paragraphs>
  <Slides>180</Slides>
  <Notes>100</Notes>
  <HiddenSlides>1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180</vt:i4>
      </vt:variant>
    </vt:vector>
  </HeadingPairs>
  <TitlesOfParts>
    <vt:vector size="182" baseType="lpstr">
      <vt:lpstr>Ροή</vt:lpstr>
      <vt:lpstr>Chart</vt:lpstr>
      <vt:lpstr>Αιμοποιητικό Σύστημα</vt:lpstr>
      <vt:lpstr>Διαφάνεια 2</vt:lpstr>
      <vt:lpstr>Διαφάνεια 3</vt:lpstr>
      <vt:lpstr>Διαφάνεια 4</vt:lpstr>
      <vt:lpstr>ΛΕΜΦΑΔΕΝΙΤΙΔΕΣ</vt:lpstr>
      <vt:lpstr>ΚΑΤΑΣΤΑΣΕΙΣ ΣΥΝΟΔΕΥΟΜΕΝΕΣ ΑΠΟ ΤΗΝ ΠΑΡΟΥΣΙΑ ΚΟΚΚΙΩΜΑΤΩΝ ΣΤΟΥΣ ΛΕΜΦΑΔΕΝΕΣ</vt:lpstr>
      <vt:lpstr>Ειδικοί τύποι λεμφαδενίτιδας</vt:lpstr>
      <vt:lpstr>Νόσος εξ ονύχων γαλής</vt:lpstr>
      <vt:lpstr>2. Τοξοπλασμική λεμφαδενίτιδα</vt:lpstr>
      <vt:lpstr>Τοξοπλάσμωση- Μονοκυτταροειδή Β κύτταρα</vt:lpstr>
      <vt:lpstr>3. Λοιμώδης μονοπυρήνωση</vt:lpstr>
      <vt:lpstr>Λοιμώδης μονοπυρήνωση</vt:lpstr>
      <vt:lpstr>4. Λεισμανίαση</vt:lpstr>
      <vt:lpstr>Λεϊσμανίαση</vt:lpstr>
      <vt:lpstr>5. Ακτινομυκητιασική λεμφαδενίτιδα</vt:lpstr>
      <vt:lpstr>6. Φυματιώδης λεμφαδενίτιδα</vt:lpstr>
      <vt:lpstr>Φυματιώδης λεμφαδενίτιδα- κοκκίωμα με τυροειδή νέκρωση</vt:lpstr>
      <vt:lpstr>7. Ιστιοκυτταρική νεκρωτική λεμφαδενίτιδα χωρίς κοκκιοκύτταρα (Kikuchi)</vt:lpstr>
      <vt:lpstr>Λεμφαδενίτιδα Kikuchi</vt:lpstr>
      <vt:lpstr>Λεμφαδενοπάθεια σε ανοσολογικά νοσήματα</vt:lpstr>
      <vt:lpstr>Ρευματοειδής αρθρίτιδα- λεμφοζιδιακή υπερπλασία</vt:lpstr>
      <vt:lpstr>2. Συστηματικός ερυθηματώδης λύκος</vt:lpstr>
      <vt:lpstr>Συστηματικός ερυθηματώδης λύκος- νέκρωση και αγγειίτιδα</vt:lpstr>
      <vt:lpstr>Νόσος Castleman</vt:lpstr>
      <vt:lpstr>Νόσος Castleman</vt:lpstr>
      <vt:lpstr>Νόσος Castleman</vt:lpstr>
      <vt:lpstr>Νόσος Castleman- υαλοειδής αγγειακός τύπος</vt:lpstr>
      <vt:lpstr>Νόσος Castleman- Πλασματοκυτταρικός τύπος</vt:lpstr>
      <vt:lpstr>Κοκκιωματώδεις βλάβες- σαρκοείδωση</vt:lpstr>
      <vt:lpstr>Σαρκοείδωση</vt:lpstr>
      <vt:lpstr>Σαρκοείδωση</vt:lpstr>
      <vt:lpstr>Διαφάνεια 32</vt:lpstr>
      <vt:lpstr>Ταξινόμηση λεμφωμάτων (ΠΟΥ 2008)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ΧΛΛ  Λέμφωμα μανδύα  Λεμφοζιδιακό Οριακής ζώνης Λεμφοπλασματοκυτταρικό</vt:lpstr>
      <vt:lpstr>ΧΡΟΝΙΑ ΛΕΜΦΟΓΕΝΗΣ ΛΕΥΧΑΙΜΙΑ (ΧΛΛ) /ΛΕΜΦΟΚΥΤΤΑΡΙΚΟ ΛΕΜΦΩΜΑ</vt:lpstr>
      <vt:lpstr>Διαφάνεια 47</vt:lpstr>
      <vt:lpstr>ΧΛΛ:  Ψευδοοζώδες πρότυπο</vt:lpstr>
      <vt:lpstr>ΧΛΛ: Ψευδοόζοι</vt:lpstr>
      <vt:lpstr>Προλεμφοκύτταρα σε ΧΛΛ</vt:lpstr>
      <vt:lpstr>Ετερογένεια ΧΛΛ Ανοσοφαινότυπος</vt:lpstr>
      <vt:lpstr>Ετερογένεια ΧΛΛ</vt:lpstr>
      <vt:lpstr>Ετερογένεια ΧΛΛ Γονιδιακό προφίλ</vt:lpstr>
      <vt:lpstr>Κλινική ετερογένεια ΧΛΛ</vt:lpstr>
      <vt:lpstr>Λέμφωμα του μανδύα</vt:lpstr>
      <vt:lpstr>Λέμφωμα του μανδύα</vt:lpstr>
      <vt:lpstr>Λέμφωμα του μανδύα</vt:lpstr>
      <vt:lpstr>Λέμφωμα του μανδύα</vt:lpstr>
      <vt:lpstr>Διαφάνεια 59</vt:lpstr>
      <vt:lpstr>Διαφάνεια 60</vt:lpstr>
      <vt:lpstr>Διαφάνεια 61</vt:lpstr>
      <vt:lpstr> Λέμφωμα μανδύα: Ανοσοφαινότυπος</vt:lpstr>
      <vt:lpstr>Διαφάνεια 63</vt:lpstr>
      <vt:lpstr>Λέμφωμα μανδύα ήπιας βιολογικής συμπεριφοράς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Λεμφοζιδιακό λέμφωμα- Μοριακή Βιολογία</vt:lpstr>
      <vt:lpstr>Διαφάνεια 73</vt:lpstr>
      <vt:lpstr>ΛΕΜΦΑΔΕΝΙΚΟ Β-ΛΕΜΦΩΜΑ  AΠΟ ΤΟ ΚΥΤΤΑΡΟ ΤΗΣ ΟΡΙΑΚΗΣ ΖΩΝΗΣ (NMZL)</vt:lpstr>
      <vt:lpstr>Διαφάνεια 75</vt:lpstr>
      <vt:lpstr>Διαφάνεια 76</vt:lpstr>
      <vt:lpstr>Διαφάνεια 77</vt:lpstr>
      <vt:lpstr>Διαφάνεια 78</vt:lpstr>
      <vt:lpstr>Διαφάνεια 79</vt:lpstr>
      <vt:lpstr>Διαφάνεια 80</vt:lpstr>
      <vt:lpstr>Διαφάνεια 81</vt:lpstr>
      <vt:lpstr>Διαφάνεια 82</vt:lpstr>
      <vt:lpstr>Διαφάνεια 83</vt:lpstr>
      <vt:lpstr>Διαφάνεια 84</vt:lpstr>
      <vt:lpstr>Διαφάνεια 85</vt:lpstr>
      <vt:lpstr>Διαφάνεια 86</vt:lpstr>
      <vt:lpstr>Διαφάνεια 87</vt:lpstr>
      <vt:lpstr>Διαφάνεια 88</vt:lpstr>
      <vt:lpstr>Διαφάνεια 89</vt:lpstr>
      <vt:lpstr>Διαφάνεια 90</vt:lpstr>
      <vt:lpstr>Διαφάνεια 91</vt:lpstr>
      <vt:lpstr>Διαφάνεια 92</vt:lpstr>
      <vt:lpstr>Διαφάνεια 93</vt:lpstr>
      <vt:lpstr>I. Διάχυτα μεγαλοκυτταρικά Β λεμφώματα</vt:lpstr>
      <vt:lpstr>ΔΙΑΧΥΤΑ ΜΕΓΑΛΟΚΥΤΤΑΡΙΚΑ Β ΛΕΜΦΩΜΑΤΑ (DLBCL) (Π.Ο.Υ. 2008)</vt:lpstr>
      <vt:lpstr>DLBCL-NOS</vt:lpstr>
      <vt:lpstr>Διαφάνεια 97</vt:lpstr>
      <vt:lpstr>Aνοσοφαινοτυπικές ποικιλίες  DLBCL-NOS</vt:lpstr>
      <vt:lpstr>Διαφάνεια 99</vt:lpstr>
      <vt:lpstr>Διαφάνεια 100</vt:lpstr>
      <vt:lpstr>Διαφάνεια 101</vt:lpstr>
      <vt:lpstr>Διαφάνεια 102</vt:lpstr>
      <vt:lpstr>DLBCL με διαταραχή άνοσης επιτήρησης (χωρίς έκδηλη ανοσοανεπάρκεια)</vt:lpstr>
      <vt:lpstr>Διαφάνεια 104</vt:lpstr>
      <vt:lpstr>Διαφάνεια 105</vt:lpstr>
      <vt:lpstr>Διαφάνεια 106</vt:lpstr>
      <vt:lpstr>Ειδικές νοσολογικές οντότητες Eνδαγγειακό DLBCL</vt:lpstr>
      <vt:lpstr>Διαφάνεια 108</vt:lpstr>
      <vt:lpstr>ΕΙΔΙΚΕΣ ΝΟΣΟΛΟΓΙΚΕΣ ΟΝΤΟΤΗΤΕΣ ΛΕΜΦΩΜΑΤΟΕΙΔΗΣ ΚΟΚΚΙΩΜΑΤΩΣΗ</vt:lpstr>
      <vt:lpstr>Διαφάνεια 110</vt:lpstr>
      <vt:lpstr>Διαφάνεια 111</vt:lpstr>
      <vt:lpstr>ΛΕΜΦΩΜΑΤΟΕΙΔΗΣ  ΚΟΚΚΙΩΜΑΤΩΣΗ</vt:lpstr>
      <vt:lpstr>Διαφάνεια 113</vt:lpstr>
      <vt:lpstr>Διαφάνεια 114</vt:lpstr>
      <vt:lpstr>Διαφάνεια 115</vt:lpstr>
      <vt:lpstr>Διαφάνεια 116</vt:lpstr>
      <vt:lpstr>DLBCL - Ειδικές νοσολογικές οντότητες </vt:lpstr>
      <vt:lpstr>Διαφάνεια 118</vt:lpstr>
      <vt:lpstr>Διαφάνεια 119</vt:lpstr>
      <vt:lpstr>Διαφάνεια 120</vt:lpstr>
      <vt:lpstr>Διαφάνεια 121</vt:lpstr>
      <vt:lpstr>Διαφάνεια 122</vt:lpstr>
      <vt:lpstr>ΙΙ. ΛΕΜΦΩΜΑ BURKITT </vt:lpstr>
      <vt:lpstr>Διαφάνεια 124</vt:lpstr>
      <vt:lpstr>Διαφάνεια 125</vt:lpstr>
      <vt:lpstr>ΙΙΙ.  ΚΑΤΗΓΟΡΙΕΣ ΜΕ ΕΝΔΙΑΜΕΣΑ ΧΑΡΑΚΤΗΡΙΣΤΙΚΑ</vt:lpstr>
      <vt:lpstr>Νεοπλάσματα από ώριμα Τ και ΝΚ λεμφοκύτταρα (Π.Ο.Υ. 2008)</vt:lpstr>
      <vt:lpstr>Περιφερικά Τ και ΝΚ λεμφώματα</vt:lpstr>
      <vt:lpstr>Που οφείλεται η ετερογένεια των Τ και ΝΚ λεμφωμάτων;</vt:lpstr>
      <vt:lpstr>Περιφερικά Τ και ΝΚ λεμφοκύτταρα</vt:lpstr>
      <vt:lpstr>Περιφερικά αβ Τ-Λεμφώματα Παθογένεια</vt:lpstr>
      <vt:lpstr>Περιφερικά αβ Τ-Λεμφώματα Παθογένεια</vt:lpstr>
      <vt:lpstr>Περιφερικά αβ Τ-Λεμφώματα Παθογένεια</vt:lpstr>
      <vt:lpstr>Περιφερικά αβ Τ-Λεμφώματα Παθογένεια</vt:lpstr>
      <vt:lpstr>Περιφερικά αβ Τ-Λεμφώματα Παθογένεια</vt:lpstr>
      <vt:lpstr>Περιφερικά γδ Τ-Λεμφώματα Παθογένεια</vt:lpstr>
      <vt:lpstr>Χαρακτηριστικά που θέτουν την υπόνοια Τ-λεμφώματος</vt:lpstr>
      <vt:lpstr>T-λέμφωμα τύπου εντεροπάθειας (EATL) - Γενικά</vt:lpstr>
      <vt:lpstr>EATL – Ιστολογική εικόνα</vt:lpstr>
      <vt:lpstr>EATL – Τύποι</vt:lpstr>
      <vt:lpstr>EATL – Κυτταρική μορφολογία</vt:lpstr>
      <vt:lpstr>EATL - Ανοσοφαινότυπος</vt:lpstr>
      <vt:lpstr>EATL</vt:lpstr>
      <vt:lpstr>Διαφάνεια 144</vt:lpstr>
      <vt:lpstr>Διαφάνεια 145</vt:lpstr>
      <vt:lpstr>Διαφάνεια 146</vt:lpstr>
      <vt:lpstr>Διαφάνεια 147</vt:lpstr>
      <vt:lpstr>Διαφάνεια 148</vt:lpstr>
      <vt:lpstr>Διαφάνεια 149</vt:lpstr>
      <vt:lpstr>Διαφάνεια 150</vt:lpstr>
      <vt:lpstr>Διαφάνεια 151</vt:lpstr>
      <vt:lpstr>Διαφάνεια 152</vt:lpstr>
      <vt:lpstr>Διαφάνεια 153</vt:lpstr>
      <vt:lpstr>T-Περιφερικό λέμφωμα  μη ειδικού τύπου (PTCL-NOS)</vt:lpstr>
      <vt:lpstr>PTCL-NOS Μορφολογία (I)</vt:lpstr>
      <vt:lpstr>Διαφάνεια 156</vt:lpstr>
      <vt:lpstr>PTCL-NOS Ανοσοφαινότυπος</vt:lpstr>
      <vt:lpstr>ΑΝΑΠΛΑΣΤΙΚΟ ΛΕΜΦΩΜΑ ΑΠΟ ΜΕΓΑΛΑ ΚΥΤΤΑΡΑ</vt:lpstr>
      <vt:lpstr>Η έκφραση της ALK σχετίζεται με καλύτερη πρόγνωση </vt:lpstr>
      <vt:lpstr>Διαφάνεια 160</vt:lpstr>
      <vt:lpstr>ALK+ Αναπλαστικό λέμφωμα από μεγάλα κύτταρα (ΑΛΜΚ)</vt:lpstr>
      <vt:lpstr>Διαφάνεια 162</vt:lpstr>
      <vt:lpstr>Διαφάνεια 163</vt:lpstr>
      <vt:lpstr>Διαφάνεια 164</vt:lpstr>
      <vt:lpstr>ΑΛΜΚ: Ανοσοφαινότυπος</vt:lpstr>
      <vt:lpstr>Διαφάνεια 166</vt:lpstr>
      <vt:lpstr>Διαφάνεια 167</vt:lpstr>
      <vt:lpstr>Διαφάνεια 168</vt:lpstr>
      <vt:lpstr>Διαφάνεια 169</vt:lpstr>
      <vt:lpstr>ALK</vt:lpstr>
      <vt:lpstr>Πρωτοπαθή δερματικά Τ-λεμφώματα</vt:lpstr>
      <vt:lpstr>Σπογγοειδής μυκητίαση</vt:lpstr>
      <vt:lpstr>Σπογγοειδής μυκητίαση                                Ιστολογική εικόνα (συνέχεια)</vt:lpstr>
      <vt:lpstr>Σπογγοειδής μυκητίαση                               Ιστολογικές ποικιλίες</vt:lpstr>
      <vt:lpstr>Σύνδρομο Sézary</vt:lpstr>
      <vt:lpstr>Πρωτοπαθές δερματικό αναπλαστικό                   Τ-λέμφωμα (C-ALCL)</vt:lpstr>
      <vt:lpstr>C-ALCL</vt:lpstr>
      <vt:lpstr>C-ALCL</vt:lpstr>
      <vt:lpstr>C-ALCL</vt:lpstr>
      <vt:lpstr>Διαφάνεια 180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Λεμφαδενίτιδες</dc:title>
  <dc:creator>Lenovo User</dc:creator>
  <cp:lastModifiedBy>MARIA</cp:lastModifiedBy>
  <cp:revision>69</cp:revision>
  <dcterms:created xsi:type="dcterms:W3CDTF">2013-09-02T07:26:57Z</dcterms:created>
  <dcterms:modified xsi:type="dcterms:W3CDTF">2016-12-12T08:02:34Z</dcterms:modified>
</cp:coreProperties>
</file>