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44" r:id="rId3"/>
    <p:sldId id="321" r:id="rId4"/>
    <p:sldId id="326" r:id="rId5"/>
    <p:sldId id="336" r:id="rId6"/>
    <p:sldId id="345" r:id="rId7"/>
    <p:sldId id="289" r:id="rId8"/>
    <p:sldId id="290" r:id="rId9"/>
    <p:sldId id="283" r:id="rId10"/>
    <p:sldId id="286" r:id="rId11"/>
    <p:sldId id="258" r:id="rId12"/>
    <p:sldId id="291" r:id="rId13"/>
    <p:sldId id="292" r:id="rId14"/>
    <p:sldId id="259" r:id="rId15"/>
    <p:sldId id="536" r:id="rId16"/>
    <p:sldId id="510" r:id="rId17"/>
    <p:sldId id="324" r:id="rId18"/>
    <p:sldId id="347" r:id="rId19"/>
    <p:sldId id="323" r:id="rId20"/>
    <p:sldId id="294" r:id="rId21"/>
    <p:sldId id="329" r:id="rId22"/>
    <p:sldId id="529" r:id="rId23"/>
    <p:sldId id="331" r:id="rId24"/>
    <p:sldId id="509" r:id="rId25"/>
    <p:sldId id="511" r:id="rId26"/>
    <p:sldId id="505" r:id="rId27"/>
    <p:sldId id="506" r:id="rId28"/>
    <p:sldId id="507" r:id="rId29"/>
    <p:sldId id="512" r:id="rId30"/>
    <p:sldId id="513" r:id="rId31"/>
    <p:sldId id="348" r:id="rId32"/>
    <p:sldId id="351" r:id="rId33"/>
    <p:sldId id="350" r:id="rId34"/>
    <p:sldId id="504" r:id="rId35"/>
    <p:sldId id="517" r:id="rId36"/>
    <p:sldId id="518" r:id="rId37"/>
    <p:sldId id="349" r:id="rId38"/>
    <p:sldId id="521" r:id="rId39"/>
    <p:sldId id="533" r:id="rId40"/>
    <p:sldId id="531" r:id="rId41"/>
    <p:sldId id="503" r:id="rId42"/>
    <p:sldId id="519" r:id="rId43"/>
    <p:sldId id="525" r:id="rId44"/>
    <p:sldId id="526" r:id="rId45"/>
    <p:sldId id="270" r:id="rId46"/>
    <p:sldId id="269" r:id="rId47"/>
    <p:sldId id="272" r:id="rId48"/>
    <p:sldId id="271" r:id="rId49"/>
    <p:sldId id="263" r:id="rId50"/>
    <p:sldId id="284" r:id="rId51"/>
    <p:sldId id="277" r:id="rId52"/>
    <p:sldId id="274" r:id="rId53"/>
    <p:sldId id="275" r:id="rId54"/>
    <p:sldId id="276" r:id="rId55"/>
    <p:sldId id="257" r:id="rId56"/>
    <p:sldId id="53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D6552-CF68-440A-89CD-B5F42C5013B1}"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91435-87D5-4720-92E7-3FDE487BB1C9}" type="slidenum">
              <a:rPr lang="en-US" smtClean="0"/>
              <a:t>‹#›</a:t>
            </a:fld>
            <a:endParaRPr lang="en-US"/>
          </a:p>
        </p:txBody>
      </p:sp>
    </p:spTree>
    <p:extLst>
      <p:ext uri="{BB962C8B-B14F-4D97-AF65-F5344CB8AC3E}">
        <p14:creationId xmlns:p14="http://schemas.microsoft.com/office/powerpoint/2010/main" val="1380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l-GR"/>
          </a:p>
        </p:txBody>
      </p:sp>
      <p:sp>
        <p:nvSpPr>
          <p:cNvPr id="112644" name="Slide Number Placeholder 3"/>
          <p:cNvSpPr>
            <a:spLocks noGrp="1"/>
          </p:cNvSpPr>
          <p:nvPr>
            <p:ph type="sldNum" sz="quarter" idx="5"/>
          </p:nvPr>
        </p:nvSpPr>
        <p:spPr>
          <a:noFill/>
        </p:spPr>
        <p:txBody>
          <a:bodyPr/>
          <a:lstStyle/>
          <a:p>
            <a:fld id="{4733032E-30E1-4345-A372-A9939C6FAD9B}" type="slidenum">
              <a:rPr lang="el-GR" smtClean="0"/>
              <a:pPr/>
              <a:t>4</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Δαλτωνισμός (ή η Αιμοφιλία, ή η Μυϊκή Δυστροφία) : (Α) Οφείλεται σε γονίδιο που βρίσκεται στο ζεύγος χρωμοσωμάτων #1. (Β) Οφείλεται σε γονίδιο που βρίσκεται στο ζεύγος χρωμοσωμάτων #2. (Γ) Οφείλεται σε γονίδιο που βρίσκεται στο χρωμόσωμα-</a:t>
            </a:r>
            <a:r>
              <a:rPr lang="el-GR" dirty="0" err="1"/>
              <a:t>Ψι</a:t>
            </a:r>
            <a:r>
              <a:rPr lang="el-GR" dirty="0"/>
              <a:t>. (Δ) Οφείλεται σε γονίδιο που βρίσκεται στο χρωμόσωμα Χι. (Ε) Κανένα από αυτά.  </a:t>
            </a:r>
            <a:endParaRPr lang="en-US" dirty="0"/>
          </a:p>
        </p:txBody>
      </p:sp>
      <p:sp>
        <p:nvSpPr>
          <p:cNvPr id="4" name="Θέση αριθμού διαφάνειας 3"/>
          <p:cNvSpPr>
            <a:spLocks noGrp="1"/>
          </p:cNvSpPr>
          <p:nvPr>
            <p:ph type="sldNum" sz="quarter" idx="5"/>
          </p:nvPr>
        </p:nvSpPr>
        <p:spPr/>
        <p:txBody>
          <a:bodyPr/>
          <a:lstStyle/>
          <a:p>
            <a:pPr>
              <a:defRPr/>
            </a:pPr>
            <a:fld id="{5976A5BD-C504-4560-8F1F-25C1D822ADF9}" type="slidenum">
              <a:rPr lang="el-GR" smtClean="0"/>
              <a:pPr>
                <a:defRPr/>
              </a:pPr>
              <a:t>16</a:t>
            </a:fld>
            <a:endParaRPr lang="el-GR"/>
          </a:p>
        </p:txBody>
      </p:sp>
    </p:spTree>
    <p:extLst>
      <p:ext uri="{BB962C8B-B14F-4D97-AF65-F5344CB8AC3E}">
        <p14:creationId xmlns:p14="http://schemas.microsoft.com/office/powerpoint/2010/main" val="211228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l-GR"/>
          </a:p>
        </p:txBody>
      </p:sp>
      <p:sp>
        <p:nvSpPr>
          <p:cNvPr id="113668" name="Slide Number Placeholder 3"/>
          <p:cNvSpPr>
            <a:spLocks noGrp="1"/>
          </p:cNvSpPr>
          <p:nvPr>
            <p:ph type="sldNum" sz="quarter" idx="5"/>
          </p:nvPr>
        </p:nvSpPr>
        <p:spPr>
          <a:noFill/>
        </p:spPr>
        <p:txBody>
          <a:bodyPr/>
          <a:lstStyle/>
          <a:p>
            <a:fld id="{B5D083FA-8809-4E26-B287-4CBE1737CB69}" type="slidenum">
              <a:rPr lang="el-GR" smtClean="0"/>
              <a:pPr/>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ΕΠΕ: Ο </a:t>
            </a:r>
            <a:r>
              <a:rPr lang="el-GR" dirty="0" err="1"/>
              <a:t>καρυώτυπος</a:t>
            </a:r>
            <a:r>
              <a:rPr lang="el-GR" dirty="0"/>
              <a:t> ανήκει σε (Α) Αγόρι κανονικό, (Β) Κορίτσι με σύνδρομο </a:t>
            </a:r>
            <a:r>
              <a:rPr lang="en-US" dirty="0" err="1"/>
              <a:t>Klinfelter</a:t>
            </a:r>
            <a:r>
              <a:rPr lang="el-GR" dirty="0"/>
              <a:t>, (Γ)</a:t>
            </a:r>
            <a:r>
              <a:rPr lang="en-US" dirty="0"/>
              <a:t> </a:t>
            </a:r>
            <a:r>
              <a:rPr lang="el-GR" dirty="0"/>
              <a:t>Κορίτσι κανονικό, (Δ) Κορίτσι με Σύνδρομο </a:t>
            </a:r>
            <a:r>
              <a:rPr lang="en-US" dirty="0"/>
              <a:t>Down</a:t>
            </a:r>
            <a:r>
              <a:rPr lang="el-GR" dirty="0"/>
              <a:t>, (Ε)</a:t>
            </a:r>
            <a:r>
              <a:rPr lang="en-US" dirty="0"/>
              <a:t> </a:t>
            </a:r>
            <a:r>
              <a:rPr lang="el-GR" dirty="0"/>
              <a:t>κανένα από αυτά. </a:t>
            </a:r>
            <a:endParaRPr lang="en-US" dirty="0"/>
          </a:p>
          <a:p>
            <a:endParaRPr lang="el-GR" dirty="0"/>
          </a:p>
        </p:txBody>
      </p:sp>
      <p:sp>
        <p:nvSpPr>
          <p:cNvPr id="114692" name="Slide Number Placeholder 3"/>
          <p:cNvSpPr>
            <a:spLocks noGrp="1"/>
          </p:cNvSpPr>
          <p:nvPr>
            <p:ph type="sldNum" sz="quarter" idx="5"/>
          </p:nvPr>
        </p:nvSpPr>
        <p:spPr>
          <a:noFill/>
        </p:spPr>
        <p:txBody>
          <a:bodyPr/>
          <a:lstStyle/>
          <a:p>
            <a:fld id="{9946FE76-CC17-46A9-BC52-2ACB8742D9F9}" type="slidenum">
              <a:rPr lang="el-GR" smtClean="0"/>
              <a:pPr/>
              <a:t>19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3A379116-4823-7850-A5C4-1235BE3D7D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2222FD0-CA50-C63B-BF9D-B7804EF4DB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dirty="0"/>
              <a:t>ΕΠΕ: Ο </a:t>
            </a:r>
            <a:r>
              <a:rPr lang="el-GR" dirty="0" err="1"/>
              <a:t>καρυώτυπος</a:t>
            </a:r>
            <a:r>
              <a:rPr lang="el-GR" dirty="0"/>
              <a:t> ανήκει σε (Α) Αγόρι κανονικό, (Β) Κορίτσι με σύνδρομο </a:t>
            </a:r>
            <a:r>
              <a:rPr lang="en-US" dirty="0" err="1"/>
              <a:t>Klinfelter</a:t>
            </a:r>
            <a:r>
              <a:rPr lang="el-GR" dirty="0"/>
              <a:t>, (Γ)</a:t>
            </a:r>
            <a:r>
              <a:rPr lang="en-US" dirty="0"/>
              <a:t> </a:t>
            </a:r>
            <a:r>
              <a:rPr lang="el-GR" dirty="0"/>
              <a:t>Κορίτσι κανονικό, (Δ) Κορίτσι με Σύνδρομο </a:t>
            </a:r>
            <a:r>
              <a:rPr lang="en-US" dirty="0"/>
              <a:t>Down</a:t>
            </a:r>
            <a:r>
              <a:rPr lang="el-GR" dirty="0"/>
              <a:t>, (Ε)</a:t>
            </a:r>
            <a:r>
              <a:rPr lang="en-US" dirty="0"/>
              <a:t> </a:t>
            </a:r>
            <a:r>
              <a:rPr lang="el-GR" dirty="0"/>
              <a:t>κανένα από αυτά. </a:t>
            </a:r>
            <a:endParaRPr lang="en-US" dirty="0"/>
          </a:p>
          <a:p>
            <a:pPr eaLnBrk="1" hangingPunct="1">
              <a:spcBef>
                <a:spcPct val="0"/>
              </a:spcBef>
            </a:pPr>
            <a:endParaRPr lang="en-US" altLang="en-US" dirty="0"/>
          </a:p>
        </p:txBody>
      </p:sp>
      <p:sp>
        <p:nvSpPr>
          <p:cNvPr id="63492" name="Slide Number Placeholder 3">
            <a:extLst>
              <a:ext uri="{FF2B5EF4-FFF2-40B4-BE49-F238E27FC236}">
                <a16:creationId xmlns:a16="http://schemas.microsoft.com/office/drawing/2014/main" id="{2E6DDD3C-46F5-0C6C-1CE8-E80152399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4ABD81-251D-44D4-96DF-ADC2431A3588}" type="slidenum">
              <a:rPr lang="el-GR" altLang="en-US"/>
              <a:pPr eaLnBrk="1" hangingPunct="1"/>
              <a:t>20</a:t>
            </a:fld>
            <a:endParaRPr lang="el-GR" altLang="en-US"/>
          </a:p>
        </p:txBody>
      </p:sp>
    </p:spTree>
    <p:extLst>
      <p:ext uri="{BB962C8B-B14F-4D97-AF65-F5344CB8AC3E}">
        <p14:creationId xmlns:p14="http://schemas.microsoft.com/office/powerpoint/2010/main" val="330481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spcBef>
                <a:spcPct val="0"/>
              </a:spcBef>
            </a:pPr>
            <a:endParaRPr lang="el-GR"/>
          </a:p>
        </p:txBody>
      </p:sp>
      <p:sp>
        <p:nvSpPr>
          <p:cNvPr id="115716" name="Slide Number Placeholder 3"/>
          <p:cNvSpPr>
            <a:spLocks noGrp="1"/>
          </p:cNvSpPr>
          <p:nvPr>
            <p:ph type="sldNum" sz="quarter" idx="5"/>
          </p:nvPr>
        </p:nvSpPr>
        <p:spPr>
          <a:noFill/>
        </p:spPr>
        <p:txBody>
          <a:bodyPr/>
          <a:lstStyle/>
          <a:p>
            <a:fld id="{EF19D194-CA37-498B-8A43-51362EB37B9B}" type="slidenum">
              <a:rPr lang="el-GR" smtClean="0"/>
              <a:pPr/>
              <a:t>24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Arial" pitchFamily="34" charset="0"/>
                <a:ea typeface="+mn-ea"/>
                <a:cs typeface="+mn-cs"/>
              </a:rPr>
              <a:t>ΕΡΩΤΗΣΗ ΠΕ: Ένα σπερματοζωάριο ανθρώπου περιέχει συνήθως: (Α) 23 αυτοσωμικά χρωμοσώματα, (Β) 22 αυτοσωμικά  χρωμοσώματα και ένα Ψ οπωσδήποτε,  (Γ) 22 αυτοσωμικά χρωμοσώματα και ένα  Χ ή ένα Ψ, (Δ) 22 αυτοσωμικά χρωμοσώματα και ένα Χ οπωσδήποτε, (Ε)  τίποτε από αυτά</a:t>
            </a:r>
            <a:r>
              <a:rPr lang="el-GR" sz="1200" b="1" kern="1200" dirty="0">
                <a:solidFill>
                  <a:schemeClr val="tx1"/>
                </a:solidFill>
                <a:effectLst/>
                <a:latin typeface="Arial" pitchFamily="34"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Arial" pitchFamily="34" charset="0"/>
                <a:ea typeface="+mn-ea"/>
                <a:cs typeface="+mn-cs"/>
              </a:rPr>
              <a:t>ΕΡΩΤΗΣΗ ΠΕ: Ένα γυναικείο ωάριο περιέχει συνήθως: (Α) 23 αυτοσωμικά χρωμοσώματα, (Β) 22 αυτοσωμικά  χρωμοσώματα και ένα Ψ οπωσδήποτε,  (Γ) 22 αυτοσωμικά χρωμοσώματα και ένα  Χ ή ένα Ψ, (Δ) 22 αυτοσωμικά χρωμοσώματα και ένα Χ οπωσδήποτε, (Ε)  τίποτε από αυτά</a:t>
            </a:r>
            <a:r>
              <a:rPr lang="el-GR" sz="1200" b="1" kern="1200" dirty="0">
                <a:solidFill>
                  <a:schemeClr val="tx1"/>
                </a:solidFill>
                <a:effectLst/>
                <a:latin typeface="Arial" pitchFamily="34" charset="0"/>
                <a:ea typeface="+mn-ea"/>
                <a:cs typeface="+mn-cs"/>
              </a:rPr>
              <a:t>. </a:t>
            </a:r>
            <a:endParaRPr lang="en-US" dirty="0"/>
          </a:p>
          <a:p>
            <a:endParaRPr lang="en-US" dirty="0"/>
          </a:p>
        </p:txBody>
      </p:sp>
      <p:sp>
        <p:nvSpPr>
          <p:cNvPr id="4" name="Θέση αριθμού διαφάνειας 3"/>
          <p:cNvSpPr>
            <a:spLocks noGrp="1"/>
          </p:cNvSpPr>
          <p:nvPr>
            <p:ph type="sldNum" sz="quarter" idx="5"/>
          </p:nvPr>
        </p:nvSpPr>
        <p:spPr/>
        <p:txBody>
          <a:bodyPr/>
          <a:lstStyle/>
          <a:p>
            <a:pPr>
              <a:defRPr/>
            </a:pPr>
            <a:fld id="{5976A5BD-C504-4560-8F1F-25C1D822ADF9}" type="slidenum">
              <a:rPr lang="el-GR" smtClean="0"/>
              <a:pPr>
                <a:defRPr/>
              </a:pPr>
              <a:t>25</a:t>
            </a:fld>
            <a:endParaRPr lang="el-GR"/>
          </a:p>
        </p:txBody>
      </p:sp>
    </p:spTree>
    <p:extLst>
      <p:ext uri="{BB962C8B-B14F-4D97-AF65-F5344CB8AC3E}">
        <p14:creationId xmlns:p14="http://schemas.microsoft.com/office/powerpoint/2010/main" val="244486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Πως γίνεται αυτό; Μα με τις συνεχείς διαιρέσεις ενός αρχικού κυττάρου, του </a:t>
            </a:r>
            <a:r>
              <a:rPr lang="el-GR" dirty="0" err="1"/>
              <a:t>ζυγωτού</a:t>
            </a:r>
            <a:r>
              <a:rPr lang="el-GR" dirty="0"/>
              <a:t> ή γονιμοποιημένου ωαρίου που με αλλεπάλληλες διαιρέσεις (Μιτώσεις) μας δίνει τον άπειρο αριθμό των κυττάρων που συναποτελούν το σώμα ενός οργανισμού. Επομένως, το επόμενο πράγμα που θα δούμε είναι η ΜΙΤΩΣΗ.</a:t>
            </a:r>
            <a:endParaRPr lang="en-US" dirty="0"/>
          </a:p>
        </p:txBody>
      </p:sp>
      <p:sp>
        <p:nvSpPr>
          <p:cNvPr id="4" name="Θέση αριθμού διαφάνειας 3"/>
          <p:cNvSpPr>
            <a:spLocks noGrp="1"/>
          </p:cNvSpPr>
          <p:nvPr>
            <p:ph type="sldNum" sz="quarter" idx="5"/>
          </p:nvPr>
        </p:nvSpPr>
        <p:spPr/>
        <p:txBody>
          <a:bodyPr/>
          <a:lstStyle/>
          <a:p>
            <a:pPr>
              <a:defRPr/>
            </a:pPr>
            <a:fld id="{5976A5BD-C504-4560-8F1F-25C1D822ADF9}" type="slidenum">
              <a:rPr lang="el-GR" smtClean="0"/>
              <a:pPr>
                <a:defRPr/>
              </a:pPr>
              <a:t>29</a:t>
            </a:fld>
            <a:endParaRPr lang="el-GR"/>
          </a:p>
        </p:txBody>
      </p:sp>
    </p:spTree>
    <p:extLst>
      <p:ext uri="{BB962C8B-B14F-4D97-AF65-F5344CB8AC3E}">
        <p14:creationId xmlns:p14="http://schemas.microsoft.com/office/powerpoint/2010/main" val="183889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ΕΠΕ: Το Σκουλήκι </a:t>
            </a:r>
            <a:r>
              <a:rPr lang="en-US" dirty="0"/>
              <a:t>Ascaris </a:t>
            </a:r>
            <a:r>
              <a:rPr lang="el-GR" dirty="0"/>
              <a:t>έχει: (Α) 4 χρωμοσώματα μόνο στα κύτταρα του δέρματος. (Β) 4 χρωμοσώματα σε όλα τα σωματικά και τα γεννητικά κύτταρα. (Γ) 4 χρωμοσώματα σε όλα τα σωματικά και 2 χρωμοσώματα στα ωάρια και τα σπερματοζωάρια. (Δ) 4 χρωμοσώματα σε όλα τα σωματικά κύτταρα και τα ωάρια και 2 χρωμοσώματα στα σπερματοζωάρια. (Ε) Τίποτε από αυτά.</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ΕΠΕ: Ο </a:t>
            </a:r>
            <a:r>
              <a:rPr lang="en-US" dirty="0"/>
              <a:t>Homo sapiens </a:t>
            </a:r>
            <a:r>
              <a:rPr lang="el-GR" dirty="0"/>
              <a:t>έχει: (Α) 4</a:t>
            </a:r>
            <a:r>
              <a:rPr lang="en-US" dirty="0"/>
              <a:t>6</a:t>
            </a:r>
            <a:r>
              <a:rPr lang="el-GR" dirty="0"/>
              <a:t> χρωμοσώματα μόνο στα κύτταρα του δέρματος. (Β) 4</a:t>
            </a:r>
            <a:r>
              <a:rPr lang="en-US" dirty="0"/>
              <a:t>6</a:t>
            </a:r>
            <a:r>
              <a:rPr lang="el-GR" dirty="0"/>
              <a:t> χρωμοσώματα σε όλα τα σωματικά και τα γεννητικά κύτταρα. (Γ) 4</a:t>
            </a:r>
            <a:r>
              <a:rPr lang="en-US" dirty="0"/>
              <a:t>6</a:t>
            </a:r>
            <a:r>
              <a:rPr lang="el-GR" dirty="0"/>
              <a:t> χρωμοσώματα σε όλα τα σωματικά και 2</a:t>
            </a:r>
            <a:r>
              <a:rPr lang="en-US" dirty="0"/>
              <a:t>3</a:t>
            </a:r>
            <a:r>
              <a:rPr lang="el-GR" dirty="0"/>
              <a:t> χρωμοσώματα στα ωάρια και τα σπερματοζωάρια. (Δ) 4</a:t>
            </a:r>
            <a:r>
              <a:rPr lang="en-US" dirty="0"/>
              <a:t>6</a:t>
            </a:r>
            <a:r>
              <a:rPr lang="el-GR" dirty="0"/>
              <a:t> χρωμοσώματα σε όλα τα σωματικά κύτταρα και τα ωάρια και 2</a:t>
            </a:r>
            <a:r>
              <a:rPr lang="en-US" dirty="0"/>
              <a:t>3</a:t>
            </a:r>
            <a:r>
              <a:rPr lang="el-GR" dirty="0"/>
              <a:t> χρωμοσώματα στα σπερματοζωάρια. (Ε) Τίποτε από αυτά.</a:t>
            </a:r>
            <a:endParaRPr lang="en-US" dirty="0"/>
          </a:p>
          <a:p>
            <a:endParaRPr lang="en-US" dirty="0"/>
          </a:p>
        </p:txBody>
      </p:sp>
      <p:sp>
        <p:nvSpPr>
          <p:cNvPr id="4" name="Θέση αριθμού διαφάνειας 3"/>
          <p:cNvSpPr>
            <a:spLocks noGrp="1"/>
          </p:cNvSpPr>
          <p:nvPr>
            <p:ph type="sldNum" sz="quarter" idx="5"/>
          </p:nvPr>
        </p:nvSpPr>
        <p:spPr/>
        <p:txBody>
          <a:bodyPr/>
          <a:lstStyle/>
          <a:p>
            <a:pPr>
              <a:defRPr/>
            </a:pPr>
            <a:fld id="{5976A5BD-C504-4560-8F1F-25C1D822ADF9}" type="slidenum">
              <a:rPr lang="el-GR" smtClean="0"/>
              <a:pPr>
                <a:defRPr/>
              </a:pPr>
              <a:t>31</a:t>
            </a:fld>
            <a:endParaRPr lang="el-GR"/>
          </a:p>
        </p:txBody>
      </p:sp>
    </p:spTree>
    <p:extLst>
      <p:ext uri="{BB962C8B-B14F-4D97-AF65-F5344CB8AC3E}">
        <p14:creationId xmlns:p14="http://schemas.microsoft.com/office/powerpoint/2010/main" val="35451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dirty="0">
                <a:effectLst/>
                <a:latin typeface="Comic Sans MS" panose="030F0702030302020204" pitchFamily="66" charset="0"/>
                <a:ea typeface="Times New Roman" panose="02020603050405020304" pitchFamily="18" charset="0"/>
                <a:cs typeface="Microsoft Sans Serif" panose="020B0604020202020204" pitchFamily="34" charset="0"/>
              </a:rPr>
              <a:t>ΕΠΕ: Ποια από τις προτάσεις ΔΕΝ αφορά την μίτωση; (Α) Απαντά και στα σωματικά κύτταρα του ανθρώπου. (Β) Από ένα αρχικό κύτταρο δημιουργούνται δύο θυγατρικά με τον μισό αριθμό χρωμοσωμάτων (από τον αρχικό). (Γ) Από ένα αρχικό κύτταρο δημιουργούνται δύο θυγατρικά με τον ίδιο αριθμό χρωμοσωμάτων. (Δ) Είναι ο τρόπος πολλαπλασιασμού μονοκύτταρων οργανισμών όπως η Αμοιβάδα. (Ε) Τίποτε από αυτά</a:t>
            </a:r>
            <a:r>
              <a:rPr lang="el-GR" dirty="0"/>
              <a:t>.</a:t>
            </a:r>
          </a:p>
          <a:p>
            <a:r>
              <a:rPr lang="el-GR" sz="1800" dirty="0">
                <a:effectLst/>
                <a:latin typeface="Comic Sans MS" panose="030F0702030302020204" pitchFamily="66" charset="0"/>
                <a:ea typeface="Times New Roman" panose="02020603050405020304" pitchFamily="18" charset="0"/>
                <a:cs typeface="Arial" panose="020B0604020202020204" pitchFamily="34" charset="0"/>
              </a:rPr>
              <a:t>ΕΠΕ: Αν μελετήσουμε ένα κύτταρο της γλώσσας σου κάτω από το μικροσκόπιο θα μετρήσουμε τον εξής αριθμό χρωμοσωμάτων: (Α) 12, (Β) 24, (Γ) 32, (Δ) 69, (Ε) 46.</a:t>
            </a:r>
            <a:endParaRPr lang="en-US" dirty="0"/>
          </a:p>
        </p:txBody>
      </p:sp>
      <p:sp>
        <p:nvSpPr>
          <p:cNvPr id="4" name="Θέση αριθμού διαφάνειας 3"/>
          <p:cNvSpPr>
            <a:spLocks noGrp="1"/>
          </p:cNvSpPr>
          <p:nvPr>
            <p:ph type="sldNum" sz="quarter" idx="5"/>
          </p:nvPr>
        </p:nvSpPr>
        <p:spPr/>
        <p:txBody>
          <a:bodyPr/>
          <a:lstStyle/>
          <a:p>
            <a:pPr>
              <a:defRPr/>
            </a:pPr>
            <a:fld id="{5976A5BD-C504-4560-8F1F-25C1D822ADF9}" type="slidenum">
              <a:rPr lang="el-GR" smtClean="0"/>
              <a:pPr>
                <a:defRPr/>
              </a:pPr>
              <a:t>34</a:t>
            </a:fld>
            <a:endParaRPr lang="el-GR"/>
          </a:p>
        </p:txBody>
      </p:sp>
    </p:spTree>
    <p:extLst>
      <p:ext uri="{BB962C8B-B14F-4D97-AF65-F5344CB8AC3E}">
        <p14:creationId xmlns:p14="http://schemas.microsoft.com/office/powerpoint/2010/main" val="625340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ΕΠΕ: </a:t>
            </a:r>
            <a:r>
              <a:rPr lang="el-GR" sz="1800" dirty="0">
                <a:effectLst/>
                <a:latin typeface="Comic Sans MS" panose="030F0702030302020204" pitchFamily="66" charset="0"/>
                <a:ea typeface="Times New Roman" panose="02020603050405020304" pitchFamily="18" charset="0"/>
                <a:cs typeface="Arial" panose="020B0604020202020204" pitchFamily="34" charset="0"/>
              </a:rPr>
              <a:t>Ένα τυπικό σπερματοζωάριο ανθρώπου περιέχει συνήθως: (Α) 23 αυτοσωμικά χρωμοσώματα, (Β) 22 αυτοσωμικά  χρωμοσώματα και ένα Ψ οπωσδήποτε,  (Γ) 22 αυτοσωμικά χρωμοσώματα και ένα  Χ ή ένα Ψ, (Δ) 22 αυτοσωμικά χρωμοσώματα και ένα Χ οπωσδήποτε, (Ε)  τίποτε από αυτά.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800" dirty="0">
                <a:effectLst/>
                <a:latin typeface="Comic Sans MS" panose="030F0702030302020204" pitchFamily="66" charset="0"/>
                <a:ea typeface="Times New Roman" panose="02020603050405020304" pitchFamily="18" charset="0"/>
              </a:rPr>
              <a:t>ΕΠΕ: Ένα τυπικό γυναικείο ωάριο θα πρέπει να περιέχει: (Α) 23 αυτοσωμικά χρωμοσώματα, (Β) 22 αυτοσωμικά</a:t>
            </a:r>
            <a:r>
              <a:rPr lang="en-US" sz="1800" dirty="0">
                <a:effectLst/>
                <a:latin typeface="Comic Sans MS" panose="030F0702030302020204" pitchFamily="66" charset="0"/>
                <a:ea typeface="Times New Roman" panose="02020603050405020304" pitchFamily="18" charset="0"/>
              </a:rPr>
              <a:t> </a:t>
            </a:r>
            <a:r>
              <a:rPr lang="el-GR" sz="1800" dirty="0">
                <a:effectLst/>
                <a:latin typeface="Comic Sans MS" panose="030F0702030302020204" pitchFamily="66" charset="0"/>
                <a:ea typeface="Times New Roman" panose="02020603050405020304" pitchFamily="18" charset="0"/>
              </a:rPr>
              <a:t> χρωμοσώματα και ένα Ψ οπωσδήποτε,</a:t>
            </a:r>
            <a:r>
              <a:rPr lang="en-US" sz="1800" dirty="0">
                <a:effectLst/>
                <a:latin typeface="Comic Sans MS" panose="030F0702030302020204" pitchFamily="66" charset="0"/>
                <a:ea typeface="Times New Roman" panose="02020603050405020304" pitchFamily="18" charset="0"/>
              </a:rPr>
              <a:t> </a:t>
            </a:r>
            <a:r>
              <a:rPr lang="el-GR" sz="1800" dirty="0">
                <a:effectLst/>
                <a:latin typeface="Comic Sans MS" panose="030F0702030302020204" pitchFamily="66" charset="0"/>
                <a:ea typeface="Times New Roman" panose="02020603050405020304" pitchFamily="18" charset="0"/>
              </a:rPr>
              <a:t> (Γ) 22 αυτοσωμικά χρωμοσώματα και ένα</a:t>
            </a:r>
            <a:r>
              <a:rPr lang="en-US" sz="1800" dirty="0">
                <a:effectLst/>
                <a:latin typeface="Comic Sans MS" panose="030F0702030302020204" pitchFamily="66" charset="0"/>
                <a:ea typeface="Times New Roman" panose="02020603050405020304" pitchFamily="18" charset="0"/>
              </a:rPr>
              <a:t> </a:t>
            </a:r>
            <a:r>
              <a:rPr lang="el-GR" sz="1800" dirty="0">
                <a:effectLst/>
                <a:latin typeface="Comic Sans MS" panose="030F0702030302020204" pitchFamily="66" charset="0"/>
                <a:ea typeface="Times New Roman" panose="02020603050405020304" pitchFamily="18" charset="0"/>
              </a:rPr>
              <a:t> Χ ή ένα Ψ, (Δ) 22 αυτοσωμικά χρωμοσώματα και ένα Χ οπωσδήποτε, (Ε)</a:t>
            </a:r>
            <a:r>
              <a:rPr lang="en-US" sz="1800" dirty="0">
                <a:effectLst/>
                <a:latin typeface="Comic Sans MS" panose="030F0702030302020204" pitchFamily="66" charset="0"/>
                <a:ea typeface="Times New Roman" panose="02020603050405020304" pitchFamily="18" charset="0"/>
              </a:rPr>
              <a:t> </a:t>
            </a:r>
            <a:r>
              <a:rPr lang="el-GR" sz="1800" dirty="0">
                <a:effectLst/>
                <a:latin typeface="Comic Sans MS" panose="030F0702030302020204" pitchFamily="66" charset="0"/>
                <a:ea typeface="Times New Roman" panose="02020603050405020304" pitchFamily="18" charset="0"/>
              </a:rPr>
              <a:t> τίποτε από αυτά</a:t>
            </a:r>
            <a:r>
              <a:rPr lang="el-GR" sz="1800" b="1" dirty="0">
                <a:effectLst/>
                <a:latin typeface="Comic Sans MS" panose="030F0702030302020204" pitchFamily="66" charset="0"/>
                <a:ea typeface="Times New Roman" panose="02020603050405020304" pitchFamily="18" charset="0"/>
              </a:rPr>
              <a:t>.</a:t>
            </a:r>
            <a:r>
              <a:rPr lang="en-US" sz="1800" b="1" dirty="0">
                <a:effectLst/>
                <a:latin typeface="Comic Sans MS" panose="030F0702030302020204" pitchFamily="66"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114692" name="Slide Number Placeholder 3"/>
          <p:cNvSpPr>
            <a:spLocks noGrp="1"/>
          </p:cNvSpPr>
          <p:nvPr>
            <p:ph type="sldNum" sz="quarter" idx="5"/>
          </p:nvPr>
        </p:nvSpPr>
        <p:spPr>
          <a:noFill/>
        </p:spPr>
        <p:txBody>
          <a:bodyPr/>
          <a:lstStyle/>
          <a:p>
            <a:fld id="{9946FE76-CC17-46A9-BC52-2ACB8742D9F9}" type="slidenum">
              <a:rPr lang="el-GR" smtClean="0"/>
              <a:pPr/>
              <a:t>39</a:t>
            </a:fld>
            <a:endParaRPr lang="el-GR"/>
          </a:p>
        </p:txBody>
      </p:sp>
    </p:spTree>
    <p:extLst>
      <p:ext uri="{BB962C8B-B14F-4D97-AF65-F5344CB8AC3E}">
        <p14:creationId xmlns:p14="http://schemas.microsoft.com/office/powerpoint/2010/main" val="116922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ABE0B4F-E18D-0986-F8AC-27747955F2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E6AE340-E769-5BF4-81CA-BCF9ADCAC4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8A1F6712-F3A1-338B-2745-368987ED98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C88E66-1FFF-4D56-8679-F0ABDDFE9C77}" type="slidenum">
              <a:rPr lang="el-GR" altLang="en-US"/>
              <a:pPr eaLnBrk="1" hangingPunct="1"/>
              <a:t>7</a:t>
            </a:fld>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dirty="0"/>
              <a:t>ΕΠΕ: Ο </a:t>
            </a:r>
            <a:r>
              <a:rPr lang="el-GR" dirty="0" err="1"/>
              <a:t>καρυώτυπος</a:t>
            </a:r>
            <a:r>
              <a:rPr lang="el-GR" dirty="0"/>
              <a:t> ανήκει σε (Α) Αγόρι κανονικό, (Β) Κορίτσι με σύνδρομο </a:t>
            </a:r>
            <a:r>
              <a:rPr lang="en-US" dirty="0" err="1"/>
              <a:t>Klinfelter</a:t>
            </a:r>
            <a:r>
              <a:rPr lang="el-GR" dirty="0"/>
              <a:t>, (Γ)</a:t>
            </a:r>
            <a:r>
              <a:rPr lang="en-US" dirty="0"/>
              <a:t> </a:t>
            </a:r>
            <a:r>
              <a:rPr lang="el-GR" dirty="0"/>
              <a:t>Κορίτσι κανονικό, (Δ) Κορίτσι με Σύνδρομο </a:t>
            </a:r>
            <a:r>
              <a:rPr lang="en-US" dirty="0"/>
              <a:t>Down</a:t>
            </a:r>
            <a:r>
              <a:rPr lang="el-GR" dirty="0"/>
              <a:t>, (Ε)</a:t>
            </a:r>
            <a:r>
              <a:rPr lang="en-US" dirty="0"/>
              <a:t> </a:t>
            </a:r>
            <a:r>
              <a:rPr lang="el-GR" dirty="0"/>
              <a:t>κανένα από αυτά. </a:t>
            </a:r>
            <a:endParaRPr lang="en-US" dirty="0"/>
          </a:p>
          <a:p>
            <a:endParaRPr lang="el-GR" dirty="0"/>
          </a:p>
        </p:txBody>
      </p:sp>
      <p:sp>
        <p:nvSpPr>
          <p:cNvPr id="114692" name="Slide Number Placeholder 3"/>
          <p:cNvSpPr>
            <a:spLocks noGrp="1"/>
          </p:cNvSpPr>
          <p:nvPr>
            <p:ph type="sldNum" sz="quarter" idx="5"/>
          </p:nvPr>
        </p:nvSpPr>
        <p:spPr>
          <a:noFill/>
        </p:spPr>
        <p:txBody>
          <a:bodyPr/>
          <a:lstStyle/>
          <a:p>
            <a:fld id="{9946FE76-CC17-46A9-BC52-2ACB8742D9F9}" type="slidenum">
              <a:rPr lang="el-GR" smtClean="0"/>
              <a:pPr/>
              <a:t>40</a:t>
            </a:fld>
            <a:endParaRPr lang="el-GR"/>
          </a:p>
        </p:txBody>
      </p:sp>
    </p:spTree>
    <p:extLst>
      <p:ext uri="{BB962C8B-B14F-4D97-AF65-F5344CB8AC3E}">
        <p14:creationId xmlns:p14="http://schemas.microsoft.com/office/powerpoint/2010/main" val="13399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Arial" pitchFamily="34" charset="0"/>
                <a:ea typeface="+mn-ea"/>
                <a:cs typeface="+mn-cs"/>
              </a:rPr>
              <a:t>ΕΡΩΤΗΣΗ ΠΕ: Τα άτομα μέσα σε ένα είδος θηλαστικών τείνουν να είναι γενετικά διαφορετικά. Ο κύριος μηχανισμός που προκαλεί αυτή τη γενετική ποικιλότητα είναι: (Α) Η μείωση, (Β) Η μίτωση, (Γ) Η </a:t>
            </a:r>
            <a:r>
              <a:rPr lang="el-GR" sz="1200" kern="1200" dirty="0" err="1">
                <a:solidFill>
                  <a:schemeClr val="tx1"/>
                </a:solidFill>
                <a:effectLst/>
                <a:latin typeface="Arial" pitchFamily="34" charset="0"/>
                <a:ea typeface="+mn-ea"/>
                <a:cs typeface="+mn-cs"/>
              </a:rPr>
              <a:t>πολυπλοειδία</a:t>
            </a:r>
            <a:r>
              <a:rPr lang="el-GR" sz="1200" kern="1200" dirty="0">
                <a:solidFill>
                  <a:schemeClr val="tx1"/>
                </a:solidFill>
                <a:effectLst/>
                <a:latin typeface="Arial" pitchFamily="34" charset="0"/>
                <a:ea typeface="+mn-ea"/>
                <a:cs typeface="+mn-cs"/>
              </a:rPr>
              <a:t>, (Δ) Οι διπλασιασμοί, (Ε) Τίποτε από αυτά. </a:t>
            </a:r>
            <a:endParaRPr lang="en-US" dirty="0"/>
          </a:p>
        </p:txBody>
      </p:sp>
      <p:sp>
        <p:nvSpPr>
          <p:cNvPr id="4" name="Θέση αριθμού διαφάνειας 3"/>
          <p:cNvSpPr>
            <a:spLocks noGrp="1"/>
          </p:cNvSpPr>
          <p:nvPr>
            <p:ph type="sldNum" sz="quarter" idx="5"/>
          </p:nvPr>
        </p:nvSpPr>
        <p:spPr/>
        <p:txBody>
          <a:bodyPr/>
          <a:lstStyle/>
          <a:p>
            <a:pPr>
              <a:defRPr/>
            </a:pPr>
            <a:fld id="{5976A5BD-C504-4560-8F1F-25C1D822ADF9}" type="slidenum">
              <a:rPr lang="el-GR" smtClean="0"/>
              <a:pPr>
                <a:defRPr/>
              </a:pPr>
              <a:t>41</a:t>
            </a:fld>
            <a:endParaRPr lang="el-GR"/>
          </a:p>
        </p:txBody>
      </p:sp>
    </p:spTree>
    <p:extLst>
      <p:ext uri="{BB962C8B-B14F-4D97-AF65-F5344CB8AC3E}">
        <p14:creationId xmlns:p14="http://schemas.microsoft.com/office/powerpoint/2010/main" val="369671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Arial" pitchFamily="34" charset="0"/>
                <a:ea typeface="+mn-ea"/>
                <a:cs typeface="+mn-cs"/>
              </a:rPr>
              <a:t>ΕΡΩΤΗΣΗ ΠΕ: Τα άτομα μέσα σε ένα είδος θηλαστικών τείνουν να είναι γενετικά διαφορετικά. Ο κύριος μηχανισμός που προκαλεί αυτή τη γενετική ποικιλότητα είναι: (Α) Η μείωση, (Β) Η μίτωση, (Γ) Η </a:t>
            </a:r>
            <a:r>
              <a:rPr lang="el-GR" sz="1200" kern="1200" dirty="0" err="1">
                <a:solidFill>
                  <a:schemeClr val="tx1"/>
                </a:solidFill>
                <a:effectLst/>
                <a:latin typeface="Arial" pitchFamily="34" charset="0"/>
                <a:ea typeface="+mn-ea"/>
                <a:cs typeface="+mn-cs"/>
              </a:rPr>
              <a:t>πολυπλοειδία</a:t>
            </a:r>
            <a:r>
              <a:rPr lang="el-GR" sz="1200" kern="1200" dirty="0">
                <a:solidFill>
                  <a:schemeClr val="tx1"/>
                </a:solidFill>
                <a:effectLst/>
                <a:latin typeface="Arial" pitchFamily="34" charset="0"/>
                <a:ea typeface="+mn-ea"/>
                <a:cs typeface="+mn-cs"/>
              </a:rPr>
              <a:t>, (Δ) Οι διπλασιασμοί, (Ε) Τίποτε από αυτά. </a:t>
            </a:r>
            <a:endParaRPr lang="en-US" dirty="0"/>
          </a:p>
        </p:txBody>
      </p:sp>
      <p:sp>
        <p:nvSpPr>
          <p:cNvPr id="4" name="Θέση αριθμού διαφάνειας 3"/>
          <p:cNvSpPr>
            <a:spLocks noGrp="1"/>
          </p:cNvSpPr>
          <p:nvPr>
            <p:ph type="sldNum" sz="quarter" idx="5"/>
          </p:nvPr>
        </p:nvSpPr>
        <p:spPr/>
        <p:txBody>
          <a:bodyPr/>
          <a:lstStyle/>
          <a:p>
            <a:pPr>
              <a:defRPr/>
            </a:pPr>
            <a:fld id="{5976A5BD-C504-4560-8F1F-25C1D822ADF9}" type="slidenum">
              <a:rPr lang="el-GR" smtClean="0"/>
              <a:pPr>
                <a:defRPr/>
              </a:pPr>
              <a:t>44</a:t>
            </a:fld>
            <a:endParaRPr lang="el-GR"/>
          </a:p>
        </p:txBody>
      </p:sp>
    </p:spTree>
    <p:extLst>
      <p:ext uri="{BB962C8B-B14F-4D97-AF65-F5344CB8AC3E}">
        <p14:creationId xmlns:p14="http://schemas.microsoft.com/office/powerpoint/2010/main" val="2673858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6CFB9E3-9D4C-2F09-CDF8-05488518C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8E74083-291C-F73E-3E36-352D58FEA8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52276FC0-B318-3E98-2C28-DEC5F807A4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092210-881E-4004-B6A3-D39713FFDAB8}" type="slidenum">
              <a:rPr lang="el-GR" altLang="en-US"/>
              <a:pPr eaLnBrk="1" hangingPunct="1"/>
              <a:t>45</a:t>
            </a:fld>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4A6A9F5-3BB8-9A58-D191-A4CEDEE7CA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A81E6DE-1B57-966E-FE55-DD636E2FF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FBCF0CB2-B936-25D9-2C12-CA54DE34B4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46A800-1939-4047-B8E4-0B17A45602E6}" type="slidenum">
              <a:rPr lang="el-GR" altLang="en-US"/>
              <a:pPr eaLnBrk="1" hangingPunct="1"/>
              <a:t>46</a:t>
            </a:fld>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7C0B434-018A-8740-0BEA-DE05F0250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6D023FA-9974-6C1A-18A7-026DC757CE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B5365BA6-58A6-D2DF-7420-441DDAF700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3F5DEA-EF16-4071-9C8C-140BA068AD4E}" type="slidenum">
              <a:rPr lang="el-GR" altLang="en-US"/>
              <a:pPr eaLnBrk="1" hangingPunct="1"/>
              <a:t>47</a:t>
            </a:fld>
            <a:endParaRPr lang="el-G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84D0C9A-950E-8542-9339-35CD976506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45DBE0A-EB73-E470-4336-103FDC3EB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D835BE97-11B6-FB76-BBFF-4C4BD95950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AA1FC2-D695-4F40-9B70-525E75003466}" type="slidenum">
              <a:rPr lang="el-GR" altLang="en-US"/>
              <a:pPr eaLnBrk="1" hangingPunct="1"/>
              <a:t>48</a:t>
            </a:fld>
            <a:endParaRPr lang="el-G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07836BF-FE8E-3544-0796-4DC08EA375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A40C453-26AD-993F-1517-C973945EA1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FBA927F0-7EF8-FC18-F168-D53C44F929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7944A2-6C42-4509-8E31-54439CF4454A}" type="slidenum">
              <a:rPr lang="el-GR" altLang="en-US"/>
              <a:pPr eaLnBrk="1" hangingPunct="1"/>
              <a:t>49</a:t>
            </a:fld>
            <a:endParaRPr lang="el-G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12A612C-A24D-8E6B-8D1B-55562177CD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CAE226E-EC7E-44C7-B414-25D3666222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CD1C8D44-974D-2D6E-0C2F-6073E2759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5847C8-AC4F-4DD9-A7E3-98CB98E0AE4B}" type="slidenum">
              <a:rPr lang="el-GR" altLang="en-US"/>
              <a:pPr eaLnBrk="1" hangingPunct="1"/>
              <a:t>50</a:t>
            </a:fld>
            <a:endParaRPr lang="el-G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6AB7106-DA98-E651-CB0D-BEBDB1C05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B011238-A7D0-EA24-2B01-7CE8F71438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80635E67-B117-30A3-6CB6-1B5682A3BB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B9BB35-0856-4ECA-8865-9216A598FA18}" type="slidenum">
              <a:rPr lang="el-GR" altLang="en-US"/>
              <a:pPr eaLnBrk="1" hangingPunct="1"/>
              <a:t>51</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3CC7424-D6F4-517F-834B-EE9BFCBDF6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00BF10F-772E-E407-E605-75856FE3D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D5E33597-A406-D047-2812-9B3B497C9F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90BEDF-3F1F-4AD1-B6EB-4FF5136C8B42}" type="slidenum">
              <a:rPr lang="el-GR" altLang="en-US"/>
              <a:pPr eaLnBrk="1" hangingPunct="1"/>
              <a:t>8</a:t>
            </a:fld>
            <a:endParaRPr lang="el-G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547B66E-9EC2-A159-6C38-4BDBB7187A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53B5C064-CE3E-1B4C-C613-72746C7599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2D975E3D-13E2-EEF8-827B-19FCA1186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D33D6A-B0D2-47E7-8EEE-9BA3BDBF0C72}" type="slidenum">
              <a:rPr lang="el-GR" altLang="en-US"/>
              <a:pPr eaLnBrk="1" hangingPunct="1"/>
              <a:t>52</a:t>
            </a:fld>
            <a:endParaRPr lang="el-G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A4DDE36-5E7A-8CF8-FFF1-E86D41CCFF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3E6D8329-8212-1460-1912-63E47BBCDB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4C6F9229-A43F-42A5-84DE-98ED854A9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439592-845A-48B3-9E0B-293B5130CA08}" type="slidenum">
              <a:rPr lang="el-GR" altLang="en-US"/>
              <a:pPr eaLnBrk="1" hangingPunct="1"/>
              <a:t>53</a:t>
            </a:fld>
            <a:endParaRPr lang="el-G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6699BBA-1D4C-ADEC-A3FE-E4690BB9B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302F28FB-ACF1-C7D9-9DD9-FC1C1E7F32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z="1800" dirty="0">
                <a:effectLst/>
                <a:latin typeface="Comic Sans MS" panose="030F0702030302020204" pitchFamily="66" charset="0"/>
                <a:ea typeface="Times New Roman" panose="02020603050405020304" pitchFamily="18" charset="0"/>
                <a:cs typeface="Times New Roman" panose="02020603050405020304" pitchFamily="18" charset="0"/>
              </a:rPr>
              <a:t>Υποδείξτε στα παρακάτω το Σύνδρομο στο οποίο δεν υπάρχει απόκλιση ή βλάβη στη ΔΟΜΗ των Χρωμοσωμάτων αλλά  στον αριθμό τους:  (Α) «</a:t>
            </a:r>
            <a:r>
              <a:rPr lang="el-GR" sz="1800" dirty="0" err="1">
                <a:effectLst/>
                <a:latin typeface="Comic Sans MS" panose="030F0702030302020204" pitchFamily="66" charset="0"/>
                <a:ea typeface="Times New Roman" panose="02020603050405020304" pitchFamily="18" charset="0"/>
                <a:cs typeface="Times New Roman" panose="02020603050405020304" pitchFamily="18" charset="0"/>
              </a:rPr>
              <a:t>Κρι</a:t>
            </a:r>
            <a:r>
              <a:rPr lang="el-GR" sz="1800" dirty="0">
                <a:effectLst/>
                <a:latin typeface="Comic Sans MS" panose="030F0702030302020204" pitchFamily="66" charset="0"/>
                <a:ea typeface="Times New Roman" panose="02020603050405020304" pitchFamily="18" charset="0"/>
                <a:cs typeface="Times New Roman" panose="02020603050405020304" pitchFamily="18" charset="0"/>
              </a:rPr>
              <a:t> Ντου Σα ή Κλάμα Γαλής»,  (Β) Συν. </a:t>
            </a:r>
            <a:r>
              <a:rPr lang="en-US" sz="1800" i="1" dirty="0">
                <a:effectLst/>
                <a:latin typeface="Comic Sans MS" panose="030F0702030302020204" pitchFamily="66" charset="0"/>
                <a:ea typeface="Times New Roman" panose="02020603050405020304" pitchFamily="18" charset="0"/>
                <a:cs typeface="Times New Roman" panose="02020603050405020304" pitchFamily="18" charset="0"/>
              </a:rPr>
              <a:t>Williams</a:t>
            </a:r>
            <a:r>
              <a:rPr lang="el-GR" sz="1800" dirty="0">
                <a:effectLst/>
                <a:latin typeface="Comic Sans MS" panose="030F0702030302020204" pitchFamily="66" charset="0"/>
                <a:ea typeface="Times New Roman" panose="02020603050405020304" pitchFamily="18" charset="0"/>
                <a:cs typeface="Times New Roman" panose="02020603050405020304" pitchFamily="18" charset="0"/>
              </a:rPr>
              <a:t>, (Γ) </a:t>
            </a:r>
            <a:r>
              <a:rPr lang="el-GR" sz="1800" i="1" dirty="0">
                <a:effectLst/>
                <a:latin typeface="Comic Sans MS" panose="030F0702030302020204" pitchFamily="66" charset="0"/>
                <a:ea typeface="Times New Roman" panose="02020603050405020304" pitchFamily="18" charset="0"/>
                <a:cs typeface="Times New Roman" panose="02020603050405020304" pitchFamily="18" charset="0"/>
              </a:rPr>
              <a:t>Συν. </a:t>
            </a:r>
            <a:r>
              <a:rPr lang="en-US" sz="1800" i="1" dirty="0">
                <a:effectLst/>
                <a:latin typeface="Comic Sans MS" panose="030F0702030302020204" pitchFamily="66" charset="0"/>
                <a:ea typeface="Times New Roman" panose="02020603050405020304" pitchFamily="18" charset="0"/>
                <a:cs typeface="Times New Roman" panose="02020603050405020304" pitchFamily="18" charset="0"/>
              </a:rPr>
              <a:t>Klinefelter</a:t>
            </a:r>
            <a:r>
              <a:rPr lang="el-GR" sz="1800" dirty="0">
                <a:effectLst/>
                <a:latin typeface="Comic Sans MS" panose="030F0702030302020204" pitchFamily="66" charset="0"/>
                <a:ea typeface="Times New Roman" panose="02020603050405020304" pitchFamily="18" charset="0"/>
                <a:cs typeface="Times New Roman" panose="02020603050405020304" pitchFamily="18" charset="0"/>
              </a:rPr>
              <a:t>, (Δ) Συν. Χρωμοσώματος Φιλαδέλφειας, (Ε) Κανένα από αυτά. </a:t>
            </a:r>
            <a:endParaRPr lang="en-US" altLang="en-US" dirty="0"/>
          </a:p>
        </p:txBody>
      </p:sp>
      <p:sp>
        <p:nvSpPr>
          <p:cNvPr id="92164" name="Slide Number Placeholder 3">
            <a:extLst>
              <a:ext uri="{FF2B5EF4-FFF2-40B4-BE49-F238E27FC236}">
                <a16:creationId xmlns:a16="http://schemas.microsoft.com/office/drawing/2014/main" id="{59CEF380-521E-2218-9DD2-727DB849F6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D031FE-1090-4885-82BB-731F566037B8}" type="slidenum">
              <a:rPr lang="el-GR" altLang="en-US"/>
              <a:pPr eaLnBrk="1" hangingPunct="1"/>
              <a:t>54</a:t>
            </a:fld>
            <a:endParaRPr lang="el-G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7197EBE-DC13-606B-ABCC-416F6CA39F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EE4A0F8F-8D33-57BF-2DCC-7E3BBABC5D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9C3E8537-27B2-D2DE-AC6B-AC7725A3C2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FDAC9F-9470-43D5-ADE1-7366C5F7CF44}" type="slidenum">
              <a:rPr lang="el-GR" altLang="en-US"/>
              <a:pPr eaLnBrk="1" hangingPunct="1"/>
              <a:t>55</a:t>
            </a:fld>
            <a:endParaRPr lang="el-GR" altLang="en-US"/>
          </a:p>
        </p:txBody>
      </p:sp>
    </p:spTree>
    <p:extLst>
      <p:ext uri="{BB962C8B-B14F-4D97-AF65-F5344CB8AC3E}">
        <p14:creationId xmlns:p14="http://schemas.microsoft.com/office/powerpoint/2010/main" val="406187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7893FD4E-2871-5167-DE5F-701194A935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E24667AC-1CA8-986F-DD1E-778CCA02F9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800" dirty="0"/>
              <a:t>SOS!!!!! </a:t>
            </a:r>
            <a:r>
              <a:rPr lang="el-GR" altLang="en-US" sz="2800" dirty="0"/>
              <a:t>ΠΙΟ ΑΝΑΛΥΤΙΚΑ ΣΤΟ ΚΕΦ. 5 ΤΟΥ ΒΙΒΛΙΟΥ</a:t>
            </a:r>
          </a:p>
          <a:p>
            <a:pPr eaLnBrk="1" hangingPunct="1">
              <a:spcBef>
                <a:spcPct val="0"/>
              </a:spcBef>
            </a:pPr>
            <a:endParaRPr lang="el-GR" altLang="en-US" sz="2800" dirty="0"/>
          </a:p>
          <a:p>
            <a:pPr marL="0" marR="0" lvl="0" indent="0" algn="l" defTabSz="914400" rtl="0" eaLnBrk="1" fontAlgn="base" latinLnBrk="0" hangingPunct="1">
              <a:lnSpc>
                <a:spcPct val="100000"/>
              </a:lnSpc>
              <a:spcBef>
                <a:spcPct val="0"/>
              </a:spcBef>
              <a:spcAft>
                <a:spcPct val="0"/>
              </a:spcAft>
              <a:buClrTx/>
              <a:buSzTx/>
              <a:buFontTx/>
              <a:buNone/>
              <a:tabLst/>
              <a:defRPr/>
            </a:pPr>
            <a:r>
              <a:rPr lang="el-GR" sz="1800" dirty="0">
                <a:effectLst/>
                <a:latin typeface="Comic Sans MS" panose="030F0702030302020204" pitchFamily="66" charset="0"/>
                <a:ea typeface="Times New Roman" panose="02020603050405020304" pitchFamily="18" charset="0"/>
              </a:rPr>
              <a:t>Υποδείξτε από τα παρακάτω το Σύνδρομο στο οποίο δεν φαίνεται να συνοδεύεται, συνήθως, από μειωμένη νοητική ικανότητα:  (Α) </a:t>
            </a:r>
            <a:r>
              <a:rPr lang="en-US" sz="1800" i="1" dirty="0">
                <a:effectLst/>
                <a:latin typeface="Comic Sans MS" panose="030F0702030302020204" pitchFamily="66" charset="0"/>
                <a:ea typeface="Times New Roman" panose="02020603050405020304" pitchFamily="18" charset="0"/>
              </a:rPr>
              <a:t>Down</a:t>
            </a:r>
            <a:r>
              <a:rPr lang="el-GR" sz="1800" dirty="0">
                <a:effectLst/>
                <a:latin typeface="Comic Sans MS" panose="030F0702030302020204" pitchFamily="66" charset="0"/>
                <a:ea typeface="Times New Roman" panose="02020603050405020304" pitchFamily="18" charset="0"/>
              </a:rPr>
              <a:t>, (Β) </a:t>
            </a:r>
            <a:r>
              <a:rPr lang="en-US" sz="1800" i="1" dirty="0">
                <a:effectLst/>
                <a:latin typeface="Comic Sans MS" panose="030F0702030302020204" pitchFamily="66" charset="0"/>
                <a:ea typeface="Times New Roman" panose="02020603050405020304" pitchFamily="18" charset="0"/>
              </a:rPr>
              <a:t>Turner</a:t>
            </a:r>
            <a:r>
              <a:rPr lang="el-GR" sz="1800" dirty="0">
                <a:effectLst/>
                <a:latin typeface="Comic Sans MS" panose="030F0702030302020204" pitchFamily="66" charset="0"/>
                <a:ea typeface="Times New Roman" panose="02020603050405020304" pitchFamily="18" charset="0"/>
              </a:rPr>
              <a:t>, (Γ) </a:t>
            </a:r>
            <a:r>
              <a:rPr lang="en-US" sz="1800" i="1" dirty="0">
                <a:effectLst/>
                <a:latin typeface="Comic Sans MS" panose="030F0702030302020204" pitchFamily="66" charset="0"/>
                <a:ea typeface="Times New Roman" panose="02020603050405020304" pitchFamily="18" charset="0"/>
              </a:rPr>
              <a:t>Klinefelter</a:t>
            </a:r>
            <a:r>
              <a:rPr lang="el-GR" sz="1800" dirty="0">
                <a:effectLst/>
                <a:latin typeface="Comic Sans MS" panose="030F0702030302020204" pitchFamily="66" charset="0"/>
                <a:ea typeface="Times New Roman" panose="02020603050405020304" pitchFamily="18" charset="0"/>
              </a:rPr>
              <a:t>, (Δ) Συν. </a:t>
            </a:r>
            <a:r>
              <a:rPr lang="en-US" sz="1800" dirty="0">
                <a:effectLst/>
                <a:latin typeface="Comic Sans MS" panose="030F0702030302020204" pitchFamily="66" charset="0"/>
                <a:ea typeface="Times New Roman" panose="02020603050405020304" pitchFamily="18" charset="0"/>
              </a:rPr>
              <a:t>Williams</a:t>
            </a:r>
            <a:r>
              <a:rPr lang="el-GR" sz="1800" dirty="0">
                <a:effectLst/>
                <a:latin typeface="Comic Sans MS" panose="030F0702030302020204" pitchFamily="66" charset="0"/>
                <a:ea typeface="Times New Roman" panose="02020603050405020304" pitchFamily="18" charset="0"/>
              </a:rPr>
              <a:t>, (Ε) κανένα από αυτά. </a:t>
            </a:r>
            <a:endParaRPr lang="en-US" sz="1800" dirty="0">
              <a:effectLst/>
              <a:latin typeface="Times New Roman" panose="02020603050405020304" pitchFamily="18" charset="0"/>
              <a:ea typeface="Times New Roman" panose="02020603050405020304" pitchFamily="18" charset="0"/>
            </a:endParaRPr>
          </a:p>
          <a:p>
            <a:pPr eaLnBrk="1" hangingPunct="1">
              <a:spcBef>
                <a:spcPct val="0"/>
              </a:spcBef>
            </a:pPr>
            <a:endParaRPr lang="en-US" altLang="en-US" sz="2800" dirty="0"/>
          </a:p>
        </p:txBody>
      </p:sp>
      <p:sp>
        <p:nvSpPr>
          <p:cNvPr id="70660" name="Slide Number Placeholder 3">
            <a:extLst>
              <a:ext uri="{FF2B5EF4-FFF2-40B4-BE49-F238E27FC236}">
                <a16:creationId xmlns:a16="http://schemas.microsoft.com/office/drawing/2014/main" id="{2534B865-E7CB-F970-3B9E-1DE29725E2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6751F5-83DD-4893-B254-2612F0D654F1}" type="slidenum">
              <a:rPr lang="el-GR" altLang="en-US"/>
              <a:pPr eaLnBrk="1" hangingPunct="1"/>
              <a:t>56</a:t>
            </a:fld>
            <a:endParaRPr lang="el-GR" altLang="en-US"/>
          </a:p>
        </p:txBody>
      </p:sp>
    </p:spTree>
    <p:extLst>
      <p:ext uri="{BB962C8B-B14F-4D97-AF65-F5344CB8AC3E}">
        <p14:creationId xmlns:p14="http://schemas.microsoft.com/office/powerpoint/2010/main" val="85412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1F75D68-2F34-D5D5-C871-89BFD29A62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EC2FA3D-A06E-ABA0-742F-B198308C9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C4E17899-AE63-E7BD-E02B-22FA96AD2F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48D950-D5AD-4FF9-A35D-BAC6CB7BC0BF}" type="slidenum">
              <a:rPr lang="el-GR" altLang="en-US"/>
              <a:pPr eaLnBrk="1" hangingPunct="1"/>
              <a:t>9</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3042D36-EA05-170D-2D9E-E1BB495F56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238EE94-D87E-11C8-927A-57A62622F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FD94F3DD-CE57-C81F-0228-5DAEC179D9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195A3-268B-46F5-AC20-06883EB2E191}" type="slidenum">
              <a:rPr lang="el-GR" altLang="en-US"/>
              <a:pPr eaLnBrk="1" hangingPunct="1"/>
              <a:t>10</a:t>
            </a:fld>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2B20401-5313-A5E5-554F-B23BE328D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A87E781-F6E6-D9F3-89DC-0CB9BA2A39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0596018B-7AB3-4865-DB7C-9AB1D2465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D3DDC1-557F-4371-BECE-1A5F89A08061}" type="slidenum">
              <a:rPr lang="el-GR" altLang="en-US"/>
              <a:pPr eaLnBrk="1" hangingPunct="1"/>
              <a:t>11</a:t>
            </a:fld>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F342EE8-AF29-0D53-E424-91A61477B3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7B071C0-09FE-A1FE-1FC5-111039B3E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B1821F7E-E720-D754-0826-448660F1CE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CE4D1B-CB82-4575-95A6-2FDB79FA5427}" type="slidenum">
              <a:rPr lang="el-GR" altLang="en-US"/>
              <a:pPr eaLnBrk="1" hangingPunct="1"/>
              <a:t>12</a:t>
            </a:fld>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21D60EF-E2B9-9425-87D1-21DF18F2BF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0C8A745-C24A-F508-5B72-5AFF48ABF2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A888F30F-2573-69E9-AEED-E0A1B45517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096514-03A6-46A0-858E-CDFB3ED54927}" type="slidenum">
              <a:rPr lang="el-GR" altLang="en-US"/>
              <a:pPr eaLnBrk="1" hangingPunct="1"/>
              <a:t>13</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C64ED81-1701-7520-7EAF-F0115FDA1C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FDAC839-06C9-6A80-59ED-D06F37F569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58FCB1BC-35F7-3276-7429-5C27DBE97C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51F7E5-D6EF-4BAA-88D2-BBD5765B1873}" type="slidenum">
              <a:rPr lang="el-GR" altLang="en-US"/>
              <a:pPr eaLnBrk="1" hangingPunct="1"/>
              <a:t>14</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218910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69111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9261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261784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025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3095965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94257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308164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163251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96E0C-71F9-4FB4-AF6C-9EF4B989EE5A}"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145678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296E0C-71F9-4FB4-AF6C-9EF4B989EE5A}"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412807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296E0C-71F9-4FB4-AF6C-9EF4B989EE5A}"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216224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296E0C-71F9-4FB4-AF6C-9EF4B989EE5A}"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24049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96E0C-71F9-4FB4-AF6C-9EF4B989EE5A}"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345361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296E0C-71F9-4FB4-AF6C-9EF4B989EE5A}"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196484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96E0C-71F9-4FB4-AF6C-9EF4B989EE5A}"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C35BC-DAA2-44F0-A973-6AA36A6406F8}" type="slidenum">
              <a:rPr lang="en-US" smtClean="0"/>
              <a:t>‹#›</a:t>
            </a:fld>
            <a:endParaRPr lang="en-US"/>
          </a:p>
        </p:txBody>
      </p:sp>
    </p:spTree>
    <p:extLst>
      <p:ext uri="{BB962C8B-B14F-4D97-AF65-F5344CB8AC3E}">
        <p14:creationId xmlns:p14="http://schemas.microsoft.com/office/powerpoint/2010/main" val="86777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296E0C-71F9-4FB4-AF6C-9EF4B989EE5A}" type="datetimeFigureOut">
              <a:rPr lang="en-US" smtClean="0"/>
              <a:t>12/6/2023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BC35BC-DAA2-44F0-A973-6AA36A6406F8}" type="slidenum">
              <a:rPr lang="en-US" smtClean="0"/>
              <a:t>‹#›</a:t>
            </a:fld>
            <a:endParaRPr lang="en-US"/>
          </a:p>
        </p:txBody>
      </p:sp>
    </p:spTree>
    <p:extLst>
      <p:ext uri="{BB962C8B-B14F-4D97-AF65-F5344CB8AC3E}">
        <p14:creationId xmlns:p14="http://schemas.microsoft.com/office/powerpoint/2010/main" val="1999040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l.wikipedia.org/wiki/%CE%95%CE%BB%CE%BB%CE%AC%CE%B4%CE%B1"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30.png"/><Relationship Id="rId4" Type="http://schemas.openxmlformats.org/officeDocument/2006/relationships/oleObject" Target="../embeddings/oleObject11.bin"/><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E38B-58C4-4C41-574A-C7E0F2E59C78}"/>
              </a:ext>
            </a:extLst>
          </p:cNvPr>
          <p:cNvSpPr>
            <a:spLocks noGrp="1"/>
          </p:cNvSpPr>
          <p:nvPr>
            <p:ph type="ctrTitle"/>
          </p:nvPr>
        </p:nvSpPr>
        <p:spPr/>
        <p:txBody>
          <a:bodyPr/>
          <a:lstStyle/>
          <a:p>
            <a:r>
              <a:rPr lang="el-GR" dirty="0"/>
              <a:t>ΜΑΘΗΜΑ #11-2023</a:t>
            </a:r>
            <a:endParaRPr lang="en-US" dirty="0"/>
          </a:p>
        </p:txBody>
      </p:sp>
      <p:sp>
        <p:nvSpPr>
          <p:cNvPr id="3" name="Subtitle 2">
            <a:extLst>
              <a:ext uri="{FF2B5EF4-FFF2-40B4-BE49-F238E27FC236}">
                <a16:creationId xmlns:a16="http://schemas.microsoft.com/office/drawing/2014/main" id="{1E5F179F-64A1-F479-5EF8-65F9A0E1E5F7}"/>
              </a:ext>
            </a:extLst>
          </p:cNvPr>
          <p:cNvSpPr>
            <a:spLocks noGrp="1"/>
          </p:cNvSpPr>
          <p:nvPr>
            <p:ph type="subTitle" idx="1"/>
          </p:nvPr>
        </p:nvSpPr>
        <p:spPr/>
        <p:txBody>
          <a:bodyPr/>
          <a:lstStyle/>
          <a:p>
            <a:r>
              <a:rPr lang="el-GR" dirty="0"/>
              <a:t>Φυλοσύνδετα γονίδια, Καρυώτυπος, Μίτωση-Μείωση</a:t>
            </a:r>
            <a:endParaRPr lang="en-US" dirty="0"/>
          </a:p>
        </p:txBody>
      </p:sp>
    </p:spTree>
    <p:extLst>
      <p:ext uri="{BB962C8B-B14F-4D97-AF65-F5344CB8AC3E}">
        <p14:creationId xmlns:p14="http://schemas.microsoft.com/office/powerpoint/2010/main" val="239158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024" name="Group 208">
            <a:extLst>
              <a:ext uri="{FF2B5EF4-FFF2-40B4-BE49-F238E27FC236}">
                <a16:creationId xmlns:a16="http://schemas.microsoft.com/office/drawing/2014/main" id="{2D5CD3B6-318C-AD42-3617-FB0E1890B223}"/>
              </a:ext>
            </a:extLst>
          </p:cNvPr>
          <p:cNvGraphicFramePr>
            <a:graphicFrameLocks noGrp="1"/>
          </p:cNvGraphicFramePr>
          <p:nvPr/>
        </p:nvGraphicFramePr>
        <p:xfrm>
          <a:off x="1992313" y="188913"/>
          <a:ext cx="7848600" cy="7077332"/>
        </p:xfrm>
        <a:graphic>
          <a:graphicData uri="http://schemas.openxmlformats.org/drawingml/2006/table">
            <a:tbl>
              <a:tblPr/>
              <a:tblGrid>
                <a:gridCol w="2590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547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Swis721Greek BT" charset="-95"/>
                          <a:cs typeface="Times New Roman" pitchFamily="18" charset="0"/>
                        </a:rPr>
                        <a:t>Γενετικό νόσημα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Swis721Greek BT" charset="-95"/>
                          <a:cs typeface="Times New Roman" pitchFamily="18" charset="0"/>
                        </a:rPr>
                        <a:t>Είδος γονιδίου</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Swis721Greek BT" charset="-95"/>
                          <a:cs typeface="Times New Roman" pitchFamily="18" charset="0"/>
                        </a:rPr>
                        <a:t>Συμπτώματα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9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Ρετινοβλάστωμα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Επικρατές </a:t>
                      </a:r>
                      <a:endParaRPr kumimoji="0" lang="el-GR" sz="17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αυτοσωμικό (Ε.Α.)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Νεοπλασία στο μάτι.</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28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Παιδική αμαυρωτική ιδιοτία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0" i="0" u="none" strike="noStrike" cap="none" normalizeH="0" baseline="0">
                          <a:ln>
                            <a:noFill/>
                          </a:ln>
                          <a:solidFill>
                            <a:schemeClr val="tx1"/>
                          </a:solidFill>
                          <a:effectLst/>
                          <a:latin typeface="Swis721Greek BT" charset="-95"/>
                          <a:cs typeface="Times New Roman" pitchFamily="18" charset="0"/>
                        </a:rPr>
                        <a:t>Υπολειπόμενο αυτοσωμικό (Υ.Α.) </a:t>
                      </a:r>
                      <a:endParaRPr kumimoji="0" lang="el-GR" sz="17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700" b="0" i="0" u="none" strike="noStrike" cap="none" normalizeH="0" baseline="0">
                          <a:ln>
                            <a:noFill/>
                          </a:ln>
                          <a:solidFill>
                            <a:schemeClr val="tx1"/>
                          </a:solidFill>
                          <a:effectLst/>
                          <a:latin typeface="Swis721Greek BT" charset="-95"/>
                          <a:cs typeface="Times New Roman" pitchFamily="18" charset="0"/>
                        </a:rPr>
                        <a:t>(Κοινό στις Σκανδι-ναβικές χώρες)</a:t>
                      </a:r>
                      <a:endParaRPr kumimoji="0" lang="el-GR"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0" i="0" u="none" strike="noStrike" cap="none" normalizeH="0" baseline="0">
                          <a:ln>
                            <a:noFill/>
                          </a:ln>
                          <a:solidFill>
                            <a:schemeClr val="tx1"/>
                          </a:solidFill>
                          <a:effectLst/>
                          <a:latin typeface="Swis721Greek BT" charset="-95"/>
                          <a:cs typeface="Times New Roman" pitchFamily="18" charset="0"/>
                        </a:rPr>
                        <a:t>Τύφλωση, παράλυση, πνευματική καθυστέρηση, θάνατος περίπου στο 6ο έτος.</a:t>
                      </a:r>
                      <a:endParaRPr kumimoji="0" lang="el-GR"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1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0" i="0" u="none" strike="noStrike" cap="none" normalizeH="0" baseline="0">
                          <a:ln>
                            <a:noFill/>
                          </a:ln>
                          <a:solidFill>
                            <a:schemeClr val="tx1"/>
                          </a:solidFill>
                          <a:effectLst/>
                          <a:latin typeface="Swis721Greek BT" charset="-95"/>
                          <a:cs typeface="Times New Roman" pitchFamily="18" charset="0"/>
                        </a:rPr>
                        <a:t>Βρεφική αμαυρωτική ιδιοτία (Ασθένεια </a:t>
                      </a:r>
                      <a:r>
                        <a:rPr kumimoji="0" lang="en-US" sz="1700" b="0" i="1" u="none" strike="noStrike" cap="none" normalizeH="0" baseline="0">
                          <a:ln>
                            <a:noFill/>
                          </a:ln>
                          <a:solidFill>
                            <a:schemeClr val="tx1"/>
                          </a:solidFill>
                          <a:effectLst/>
                          <a:latin typeface="Swis721Greek BT" charset="-95"/>
                          <a:cs typeface="Times New Roman" pitchFamily="18" charset="0"/>
                        </a:rPr>
                        <a:t>Tay</a:t>
                      </a:r>
                      <a:r>
                        <a:rPr kumimoji="0" lang="el-GR" sz="1700" b="0" i="1" u="none" strike="noStrike" cap="none" normalizeH="0" baseline="0">
                          <a:ln>
                            <a:noFill/>
                          </a:ln>
                          <a:solidFill>
                            <a:schemeClr val="tx1"/>
                          </a:solidFill>
                          <a:effectLst/>
                          <a:latin typeface="Swis721Greek BT" charset="-95"/>
                          <a:cs typeface="Times New Roman" pitchFamily="18" charset="0"/>
                        </a:rPr>
                        <a:t>-</a:t>
                      </a:r>
                      <a:r>
                        <a:rPr kumimoji="0" lang="en-US" sz="1700" b="0" i="1" u="none" strike="noStrike" cap="none" normalizeH="0" baseline="0">
                          <a:ln>
                            <a:noFill/>
                          </a:ln>
                          <a:solidFill>
                            <a:schemeClr val="tx1"/>
                          </a:solidFill>
                          <a:effectLst/>
                          <a:latin typeface="Swis721Greek BT" charset="-95"/>
                          <a:cs typeface="Times New Roman" pitchFamily="18" charset="0"/>
                        </a:rPr>
                        <a:t>Sacchs</a:t>
                      </a:r>
                      <a:r>
                        <a:rPr kumimoji="0" lang="el-GR" sz="1700" b="0" i="1" u="none" strike="noStrike" cap="none" normalizeH="0" baseline="0">
                          <a:ln>
                            <a:noFill/>
                          </a:ln>
                          <a:solidFill>
                            <a:schemeClr val="tx1"/>
                          </a:solidFill>
                          <a:effectLst/>
                          <a:latin typeface="Swis721Greek BT" charset="-95"/>
                          <a:cs typeface="Times New Roman" pitchFamily="18" charset="0"/>
                        </a:rPr>
                        <a:t>)</a:t>
                      </a:r>
                      <a:endParaRPr kumimoji="0" lang="el-GR"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Y.A.</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0" i="0" u="none" strike="noStrike" cap="none" normalizeH="0" baseline="0">
                          <a:ln>
                            <a:noFill/>
                          </a:ln>
                          <a:solidFill>
                            <a:schemeClr val="tx1"/>
                          </a:solidFill>
                          <a:effectLst/>
                          <a:latin typeface="Swis721Greek BT" charset="-95"/>
                          <a:cs typeface="Times New Roman" pitchFamily="18" charset="0"/>
                        </a:rPr>
                        <a:t>Ίδια συμπτώματα. Θάνατος γύρω στα 2 έτη.</a:t>
                      </a:r>
                      <a:endParaRPr kumimoji="0" lang="el-GR"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Αχονδροπλαστικός νανισμός</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Ε.Α.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Κοντά άκρα.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64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Αιμοφιλία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Φυλοσύνδετο υπολειπόμενο (Φ.Υ.)</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Αργή πήξη του αίματος.</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4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Μυϊκή δυστροφία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Φ.Υ.</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Δυσπλασία μυών.</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4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Ανιριδισμός</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Ε.Α.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0" i="0" u="none" strike="noStrike" cap="none" normalizeH="0" baseline="0">
                          <a:ln>
                            <a:noFill/>
                          </a:ln>
                          <a:solidFill>
                            <a:schemeClr val="tx1"/>
                          </a:solidFill>
                          <a:effectLst/>
                          <a:latin typeface="Swis721Greek BT" charset="-95"/>
                          <a:cs typeface="Times New Roman" pitchFamily="18" charset="0"/>
                        </a:rPr>
                        <a:t>Απουσία ίριδας από τα μάτια.</a:t>
                      </a:r>
                      <a:endParaRPr kumimoji="0" lang="el-GR"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45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Αλφισμός</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Υ.Α.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Απουσία μελανίνης.</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203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Κυστική ίνωση</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Swis721Greek BT" charset="-95"/>
                          <a:cs typeface="Times New Roman" pitchFamily="18" charset="0"/>
                        </a:rPr>
                        <a:t>Υ.Α.</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700" b="0" i="0" u="none" strike="noStrike" cap="none" normalizeH="0" baseline="0">
                          <a:ln>
                            <a:noFill/>
                          </a:ln>
                          <a:solidFill>
                            <a:schemeClr val="tx1"/>
                          </a:solidFill>
                          <a:effectLst/>
                          <a:latin typeface="Swis721Greek BT" charset="-95"/>
                          <a:cs typeface="Times New Roman" pitchFamily="18" charset="0"/>
                        </a:rPr>
                        <a:t>Προσβάλλει 1/20.000 παιδιά. Δημιουργία βλέννας. Φράξιμο πνευμόνων και πεπτικού. </a:t>
                      </a:r>
                      <a:endParaRPr kumimoji="0" lang="en-US" sz="1700" b="0" i="0" u="none" strike="noStrike" cap="none" normalizeH="0" baseline="0">
                        <a:ln>
                          <a:noFill/>
                        </a:ln>
                        <a:solidFill>
                          <a:schemeClr val="tx1"/>
                        </a:solidFill>
                        <a:effectLst/>
                        <a:latin typeface="Arial" pitchFamily="34" charset="0"/>
                      </a:endParaRPr>
                    </a:p>
                  </a:txBody>
                  <a:tcPr marT="49713" marB="49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1CEBEFE8-41D3-1D7D-91F1-31BE972B7920}"/>
              </a:ext>
            </a:extLst>
          </p:cNvPr>
          <p:cNvSpPr>
            <a:spLocks noChangeArrowheads="1"/>
          </p:cNvSpPr>
          <p:nvPr/>
        </p:nvSpPr>
        <p:spPr bwMode="auto">
          <a:xfrm>
            <a:off x="1847851" y="2011363"/>
            <a:ext cx="85693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b="1"/>
              <a:t>Μεσογειακή αναιμία:</a:t>
            </a:r>
            <a:r>
              <a:rPr lang="el-GR" altLang="en-US"/>
              <a:t> Είναι η πιο συνηθισμένη περίπτωση για την Ελλάδα  και οφείλεται στο γεγονός ότι συντίθεται σε μικρότερη ποσότητα ή δε συντίθεται καθόλου β-αλυσίδα στην αιμοσφαιρίνη. Λιγότερη  β-αλυσίδα συντίθεται όταν το άτομο είναι φορέας (ετεροζυγώτης) του ελαττωματικού γονιδίου (στίγμα). Σ' αυτή την περίπτωση το ολικό ποσό των β-αλυσίδων είναι λιγότερο απ' το φυσιολογικό, αλλά παρόλα αυτά η αιμοσφαιρίνη που παράγουν τα άτομα είναι αρκετή για μια φυσιολογική ζωή. Αντίθετα, στην ομόζυγη κατάσταση δεν συντίθεται καθόλου αλυσίδα β στην αντίστοιχη αιμοσφαιρίνη, με αποτέλεσμα το άτομο να εμφανίζει τη βαρύτερη εικόνα της β-Μεσογειακής αναιμίας  (νόσος  </a:t>
            </a:r>
            <a:r>
              <a:rPr lang="en-US" altLang="en-US" i="1"/>
              <a:t>Cooley</a:t>
            </a:r>
            <a:r>
              <a:rPr lang="el-GR" altLang="en-US" i="1"/>
              <a:t>, </a:t>
            </a:r>
            <a:r>
              <a:rPr lang="el-GR" altLang="en-US"/>
              <a:t>από το όνομα του Αμερικανού παιδίατρου που πρώτος την περιέγραψε το 1925).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03F94DDC-4C1A-9A1F-5B4F-5C0925E4AE42}"/>
              </a:ext>
            </a:extLst>
          </p:cNvPr>
          <p:cNvSpPr>
            <a:spLocks noChangeArrowheads="1"/>
          </p:cNvSpPr>
          <p:nvPr/>
        </p:nvSpPr>
        <p:spPr bwMode="auto">
          <a:xfrm>
            <a:off x="1774826" y="983766"/>
            <a:ext cx="88931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2400"/>
              <a:t>Οι αριθμοί αυτοί υποδηλώνουν ότι κάθε χρόνο στον ελληνικό χώρο γεννιούνται 100-150 παιδιά με ομόζυγη μορφή Μεσογειακής αναιμίας  και άλλων συνδυασμών της. Πραγματικά, μέχρι τελευταία, ο αριθμός των γεννήσεων παιδιών με Μεσογειακή αναιμία έφτανε ή ξεπερνούσε τα 250 ετησίως. Σήμερα, με τη βελτίωση των προγραμμάτων πρόληψης, ο αριθμός αυτός έχει περιοριστεί στα 10-15 ετησίως. Επιπλέον, ενώ οι πάσχοντες από τη νόσο στις αρχές της δεκαετίας του '60 μόλις που κατάφερναν να φθάσουν τα 20 χρόνια ζωής, σήμερα, ιδιαίτερα μετά την ανακάλυψη της ουσίας (δεσφεριοξαμίνη) που βοηθάει στην αποσηδήρωση των πασχόντων, τα άτομα με Μ.Α. μπορούν να έχουν μια ζωή που σχεδόν να μη διαφέρει από τη ζωή των άλλων συνανθρώπων τους.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3B4B5040-6A5C-D560-0B0B-F8DDFD99C809}"/>
              </a:ext>
            </a:extLst>
          </p:cNvPr>
          <p:cNvSpPr>
            <a:spLocks noChangeArrowheads="1"/>
          </p:cNvSpPr>
          <p:nvPr/>
        </p:nvSpPr>
        <p:spPr bwMode="auto">
          <a:xfrm>
            <a:off x="1919289" y="1049338"/>
            <a:ext cx="835342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a:t>Ο ανθρώπινος οργανισμός έχει περιορισμένη δυνατότητα απέκκρισης σιδήρου. Το γεγονός αυτό επιβαρύνει σημαντικά τον οργανισμό των πασχόντων από μεσογειακή αναιμία, καθώς η μετάγγιση 250 ml συμπυκνωμένων ερυθρών αιμοσφαιρίων προσθέτει στον οργανισμό τους περίπου 250 mg σιδήρου. Οι επιπλοκές από την υπερφόρτωση με σίδηρο είναι πολλές, με πιο σοβαρές την κίρρωση του ήπατος, τον ηπατοκυτταρικό καρκίνο, την καρδιακή κάμψη, το σακχαρώδη διαβήτη και τη δυσλειτουργία της υπόφυσης. </a:t>
            </a:r>
            <a:r>
              <a:rPr lang="el-GR" altLang="en-US" b="1"/>
              <a:t>Η δεσφεριοξαμίνη</a:t>
            </a:r>
            <a:r>
              <a:rPr lang="el-GR" altLang="en-US"/>
              <a:t>, αυξάνει την απέκκριση του σιδήρου μέσω της ούρησης. Όμως, χορηγείται είτε ενδοφλέβια είτε με συνεχή υποδόρια έκχυση, γεγονός που σημαίνει ότι οι ασθενείς θα πρέπει να υποβάλλονται σε περίπου 12 ώρες συνεχούς υποδόριας έκχυσης 4-6 φορές την εβδομάδα. Η έκχυση γίνεται με ειδικές αντλίες που είναι άβολες, με αποτέλεσμα πολλοί ασθενείς να μην ακολουθούν τη θεραπεία. Αν στο γεγονός αυτό προστεθεί και ο κίνδυνος σοβαρών παρενεργειών καθώς και το υψηλό κόστος της θεραπείας, γίνεται κατανοητό γιατί η φαρμακευτική έρευνα έχει στραφεί στην ανακάλυψη κάποιου φαρμάκου, κατά προτίμηση με τη μορφή χαπιού, που θα έχει λιγότερες παρενέργειες. Ένα τέτοιο φάρμακο που δοκιμάζεται τελευταία με θετικά αποτελέσματα είναι η </a:t>
            </a:r>
            <a:r>
              <a:rPr lang="el-GR" altLang="en-US" b="1"/>
              <a:t>δεφεριπρόνη.</a:t>
            </a:r>
            <a:r>
              <a:rPr lang="el-GR" altLang="en-US"/>
              <a:t>  </a:t>
            </a:r>
          </a:p>
        </p:txBody>
      </p:sp>
      <p:sp>
        <p:nvSpPr>
          <p:cNvPr id="30723" name="Rectangle 5">
            <a:extLst>
              <a:ext uri="{FF2B5EF4-FFF2-40B4-BE49-F238E27FC236}">
                <a16:creationId xmlns:a16="http://schemas.microsoft.com/office/drawing/2014/main" id="{E337034C-1242-F248-D7A7-1530EF20CC9C}"/>
              </a:ext>
            </a:extLst>
          </p:cNvPr>
          <p:cNvSpPr>
            <a:spLocks noGrp="1" noChangeArrowheads="1"/>
          </p:cNvSpPr>
          <p:nvPr>
            <p:ph type="title"/>
          </p:nvPr>
        </p:nvSpPr>
        <p:spPr>
          <a:xfrm>
            <a:off x="1981200" y="274638"/>
            <a:ext cx="8229600" cy="633412"/>
          </a:xfrm>
        </p:spPr>
        <p:txBody>
          <a:bodyPr/>
          <a:lstStyle/>
          <a:p>
            <a:pPr eaLnBrk="1" hangingPunct="1"/>
            <a:r>
              <a:rPr lang="el-GR" altLang="en-US" sz="2800"/>
              <a:t>Δεσφεροξαμίνη και Δεφεριπρόνη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333AA545-05FE-00B5-7021-01D0192D1BF4}"/>
              </a:ext>
            </a:extLst>
          </p:cNvPr>
          <p:cNvSpPr>
            <a:spLocks noChangeArrowheads="1"/>
          </p:cNvSpPr>
          <p:nvPr/>
        </p:nvSpPr>
        <p:spPr bwMode="auto">
          <a:xfrm>
            <a:off x="1847851" y="822326"/>
            <a:ext cx="864076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2800" b="1"/>
              <a:t>Ανεπάρκεια </a:t>
            </a:r>
            <a:r>
              <a:rPr lang="en-US" altLang="en-US" sz="2800" b="1"/>
              <a:t>G</a:t>
            </a:r>
            <a:r>
              <a:rPr lang="el-GR" altLang="en-US" sz="2800" b="1"/>
              <a:t>6Ρ</a:t>
            </a:r>
            <a:r>
              <a:rPr lang="en-US" altLang="en-US" sz="2800" b="1"/>
              <a:t>D</a:t>
            </a:r>
            <a:r>
              <a:rPr lang="el-GR" altLang="en-US" sz="2800" b="1"/>
              <a:t>: </a:t>
            </a:r>
            <a:r>
              <a:rPr lang="el-GR" altLang="en-US" sz="2800"/>
              <a:t>Απαντά συνολικά σε 100 εκατομμύρια ανθρώπους σ' όλο τον κόσμο και ιδιαίτερα σε περιοχές όπου ενδημούσε η ελονοσία. Στις ΗΠΑ απαντά σε ένα ποσοστό 10% των νέγρων. Πρόκειται για φυλοσύνδετο συνεπικρατή χαρακτήρα. Κάτω από κανονικές συνθήκες, οι φορείς αυτού του γονιδίου είναι  κανονικά άτομα. Όταν όμως τους χορηγηθεί κάποιο ανθελονοσιακό φάρμακο ή σουλφοναμίδη ή ασπιρίνη δημιουργούν αναιμία. </a:t>
            </a:r>
            <a:r>
              <a:rPr lang="en-US" altLang="en-US" sz="2800"/>
              <a:t>T</a:t>
            </a:r>
            <a:r>
              <a:rPr lang="el-GR" altLang="en-US" sz="2800"/>
              <a:t>α ίδια συμπτώματα μπορεί να δημιουργηθούν από την επαφή με ναφθαλίνη ή τη λήψη χλωρών κουκιών (Κυαμισμός).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9B989B-C8D4-4875-D4B8-E5B1E69B4E44}"/>
              </a:ext>
            </a:extLst>
          </p:cNvPr>
          <p:cNvSpPr>
            <a:spLocks noGrp="1"/>
          </p:cNvSpPr>
          <p:nvPr>
            <p:ph type="title"/>
          </p:nvPr>
        </p:nvSpPr>
        <p:spPr/>
        <p:txBody>
          <a:bodyPr/>
          <a:lstStyle/>
          <a:p>
            <a:r>
              <a:rPr lang="el-GR" dirty="0"/>
              <a:t>Κυστική Ίνωση</a:t>
            </a:r>
            <a:endParaRPr lang="en-US" dirty="0"/>
          </a:p>
        </p:txBody>
      </p:sp>
      <p:pic>
        <p:nvPicPr>
          <p:cNvPr id="4" name="Εικόνα 3">
            <a:extLst>
              <a:ext uri="{FF2B5EF4-FFF2-40B4-BE49-F238E27FC236}">
                <a16:creationId xmlns:a16="http://schemas.microsoft.com/office/drawing/2014/main" id="{030A9CCA-F246-C451-6298-218DE2E05360}"/>
              </a:ext>
            </a:extLst>
          </p:cNvPr>
          <p:cNvPicPr>
            <a:picLocks noChangeAspect="1"/>
          </p:cNvPicPr>
          <p:nvPr/>
        </p:nvPicPr>
        <p:blipFill>
          <a:blip r:embed="rId2"/>
          <a:stretch>
            <a:fillRect/>
          </a:stretch>
        </p:blipFill>
        <p:spPr>
          <a:xfrm>
            <a:off x="1973548" y="1417639"/>
            <a:ext cx="4594467" cy="5157191"/>
          </a:xfrm>
          <a:prstGeom prst="rect">
            <a:avLst/>
          </a:prstGeom>
        </p:spPr>
      </p:pic>
      <p:sp>
        <p:nvSpPr>
          <p:cNvPr id="5" name="TextBox 4">
            <a:extLst>
              <a:ext uri="{FF2B5EF4-FFF2-40B4-BE49-F238E27FC236}">
                <a16:creationId xmlns:a16="http://schemas.microsoft.com/office/drawing/2014/main" id="{29119FE7-1D2B-C5E0-4788-E8CD9A9098CE}"/>
              </a:ext>
            </a:extLst>
          </p:cNvPr>
          <p:cNvSpPr txBox="1"/>
          <p:nvPr/>
        </p:nvSpPr>
        <p:spPr>
          <a:xfrm>
            <a:off x="6672064" y="1556792"/>
            <a:ext cx="3816424" cy="5539978"/>
          </a:xfrm>
          <a:prstGeom prst="rect">
            <a:avLst/>
          </a:prstGeom>
          <a:noFill/>
        </p:spPr>
        <p:txBody>
          <a:bodyPr wrap="square" rtlCol="0">
            <a:spAutoFit/>
          </a:bodyPr>
          <a:lstStyle/>
          <a:p>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Η</a:t>
            </a:r>
            <a:r>
              <a:rPr lang="en-US"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l-GR" sz="16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κυστική </a:t>
            </a:r>
            <a:r>
              <a:rPr lang="el-GR" sz="1600" b="1"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ίνωση</a:t>
            </a:r>
            <a:r>
              <a:rPr lang="en-US"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(αγγλ.</a:t>
            </a:r>
            <a:r>
              <a:rPr lang="en-US"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n-US" sz="1600" i="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cystic fibrosis</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ή αλλιώς </a:t>
            </a:r>
            <a:r>
              <a:rPr lang="el-GR" sz="16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ινοκυστική</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νόσος αποτελεί το πιο διαδεδομένο κληρονομικό νόσημα στη λευκή φυλή. Περίπου 1 στα 2000-2500 παιδιά εκτιμάται ότι γεννιούνται κάθε χρόνο στην</a:t>
            </a:r>
            <a:r>
              <a:rPr lang="en-US"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l-GR" sz="1600" dirty="0">
                <a:solidFill>
                  <a:srgbClr val="3366CC"/>
                </a:solidFill>
                <a:latin typeface="Arial" panose="020B0604020202020204" pitchFamily="34" charset="0"/>
                <a:ea typeface="Times New Roman" panose="02020603050405020304" pitchFamily="18" charset="0"/>
                <a:cs typeface="Times New Roman" panose="02020603050405020304" pitchFamily="18" charset="0"/>
                <a:hlinkClick r:id="rId3" tooltip="Ελλάδα"/>
              </a:rPr>
              <a:t>Ελλάδα</a:t>
            </a:r>
            <a:r>
              <a:rPr lang="en-US"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με κυστική </a:t>
            </a:r>
            <a:r>
              <a:rPr lang="el-GR" sz="16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ίνωση</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ενώ το 4-5% του πληθυσμού θεωρείται ότι είναι </a:t>
            </a:r>
            <a:r>
              <a:rPr lang="el-GR" sz="16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φορείς.Η</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κυστική </a:t>
            </a:r>
            <a:r>
              <a:rPr lang="el-GR" sz="16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ίνωση</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μεταβιβάζεται με </a:t>
            </a:r>
            <a:r>
              <a:rPr lang="el-GR" sz="16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αυτοσωμικό</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υπολειπόμενο τρόπο κληρονόμησης στους απογόνους. Μεταλλάξεις στο γονίδιο προκαλούν μειωμένη παραγωγή ή λειτουργικότητα της πρωτεΐνης με αποτέλεσμα στο επιθήλιο των προσβαλλομένων οργάνων να παράγεται παχύρρευστη κολλώδης βλέννα η οποία αποφράσσει τους πόρους των αδένων με συνέπεια την προοδευτική καταστροφή του ιστού των οργάνων (</a:t>
            </a:r>
            <a:r>
              <a:rPr lang="el-GR" sz="16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ίνωση</a:t>
            </a:r>
            <a:r>
              <a:rPr lang="el-GR" sz="16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και την τελική ανεπάρκεια τους.</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7803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l-GR"/>
              <a:t>Φυλοσύνδετα γονίδια</a:t>
            </a:r>
          </a:p>
        </p:txBody>
      </p:sp>
      <p:sp>
        <p:nvSpPr>
          <p:cNvPr id="71683" name="TextBox 2"/>
          <p:cNvSpPr txBox="1">
            <a:spLocks noChangeArrowheads="1"/>
          </p:cNvSpPr>
          <p:nvPr/>
        </p:nvSpPr>
        <p:spPr bwMode="auto">
          <a:xfrm>
            <a:off x="3095626" y="2518173"/>
            <a:ext cx="6107906" cy="3600986"/>
          </a:xfrm>
          <a:prstGeom prst="rect">
            <a:avLst/>
          </a:prstGeom>
          <a:noFill/>
          <a:ln w="9525">
            <a:noFill/>
            <a:miter lim="800000"/>
            <a:headEnd/>
            <a:tailEnd/>
          </a:ln>
        </p:spPr>
        <p:txBody>
          <a:bodyPr>
            <a:spAutoFit/>
          </a:bodyPr>
          <a:lstStyle/>
          <a:p>
            <a:pPr marL="257175" indent="-257175">
              <a:buFontTx/>
              <a:buAutoNum type="arabicPeriod"/>
            </a:pPr>
            <a:r>
              <a:rPr lang="el-GR" sz="2400"/>
              <a:t>Δαλτωνισμός</a:t>
            </a:r>
          </a:p>
          <a:p>
            <a:pPr marL="257175" indent="-257175">
              <a:buFontTx/>
              <a:buAutoNum type="arabicPeriod"/>
            </a:pPr>
            <a:r>
              <a:rPr lang="el-GR" sz="2400"/>
              <a:t>Αιμοφιλία</a:t>
            </a:r>
          </a:p>
          <a:p>
            <a:pPr marL="257175" indent="-257175">
              <a:buFontTx/>
              <a:buAutoNum type="arabicPeriod"/>
            </a:pPr>
            <a:r>
              <a:rPr lang="el-GR" sz="2400"/>
              <a:t>Μυϊκή δυστροφία</a:t>
            </a:r>
          </a:p>
          <a:p>
            <a:pPr marL="257175" indent="-257175">
              <a:buFontTx/>
              <a:buAutoNum type="arabicPeriod"/>
            </a:pPr>
            <a:endParaRPr lang="el-GR" sz="2400"/>
          </a:p>
          <a:p>
            <a:pPr marL="257175" indent="-257175"/>
            <a:r>
              <a:rPr lang="el-GR" sz="2400"/>
              <a:t>Πώς κληρονομούνται;</a:t>
            </a:r>
          </a:p>
          <a:p>
            <a:pPr marL="257175" indent="-257175"/>
            <a:r>
              <a:rPr lang="el-GR" sz="2400"/>
              <a:t>Για να το καταλάβουμε, θα κάνουμε πρώτα ένα παράδειγμα με το πως κληρονομείται το φύλο στον άνθρωπο:</a:t>
            </a:r>
          </a:p>
          <a:p>
            <a:pPr marL="257175" indent="-257175">
              <a:buFontTx/>
              <a:buAutoNum type="arabicPeriod"/>
            </a:pPr>
            <a:endParaRPr lang="el-GR"/>
          </a:p>
          <a:p>
            <a:pPr marL="257175" indent="-257175"/>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827749" y="1701404"/>
          <a:ext cx="3906440" cy="4299347"/>
        </p:xfrm>
        <a:graphic>
          <a:graphicData uri="http://schemas.openxmlformats.org/presentationml/2006/ole">
            <mc:AlternateContent xmlns:mc="http://schemas.openxmlformats.org/markup-compatibility/2006">
              <mc:Choice xmlns:v="urn:schemas-microsoft-com:vml" Requires="v">
                <p:oleObj name="Bitmap Image" r:id="rId3" imgW="1973333" imgH="2171888" progId="PBrush">
                  <p:embed/>
                </p:oleObj>
              </mc:Choice>
              <mc:Fallback>
                <p:oleObj name="Bitmap Image" r:id="rId3" imgW="1973333" imgH="2171888" progId="PBrush">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749" y="1701404"/>
                        <a:ext cx="3906440" cy="429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Τίτλος 1">
            <a:extLst>
              <a:ext uri="{FF2B5EF4-FFF2-40B4-BE49-F238E27FC236}">
                <a16:creationId xmlns:a16="http://schemas.microsoft.com/office/drawing/2014/main" id="{57BA7782-C89E-4A26-8108-577FE31A67D1}"/>
              </a:ext>
            </a:extLst>
          </p:cNvPr>
          <p:cNvSpPr>
            <a:spLocks noGrp="1"/>
          </p:cNvSpPr>
          <p:nvPr>
            <p:ph type="title"/>
          </p:nvPr>
        </p:nvSpPr>
        <p:spPr>
          <a:xfrm>
            <a:off x="1451484" y="1052736"/>
            <a:ext cx="6172200" cy="421556"/>
          </a:xfrm>
        </p:spPr>
        <p:txBody>
          <a:bodyPr/>
          <a:lstStyle/>
          <a:p>
            <a:r>
              <a:rPr lang="el-GR" sz="2100" b="1" dirty="0"/>
              <a:t>Που βρίσκονται τα γονίδια;</a:t>
            </a:r>
            <a:endParaRPr lang="en-US" sz="2100" b="1" dirty="0"/>
          </a:p>
        </p:txBody>
      </p:sp>
      <p:sp>
        <p:nvSpPr>
          <p:cNvPr id="3" name="TextBox 2">
            <a:extLst>
              <a:ext uri="{FF2B5EF4-FFF2-40B4-BE49-F238E27FC236}">
                <a16:creationId xmlns:a16="http://schemas.microsoft.com/office/drawing/2014/main" id="{E5B932C3-79D0-4538-8F67-06739C0894B3}"/>
              </a:ext>
            </a:extLst>
          </p:cNvPr>
          <p:cNvSpPr txBox="1"/>
          <p:nvPr/>
        </p:nvSpPr>
        <p:spPr>
          <a:xfrm>
            <a:off x="6798078" y="1592796"/>
            <a:ext cx="2484276" cy="3416320"/>
          </a:xfrm>
          <a:prstGeom prst="rect">
            <a:avLst/>
          </a:prstGeom>
          <a:noFill/>
        </p:spPr>
        <p:txBody>
          <a:bodyPr wrap="square" rtlCol="0">
            <a:spAutoFit/>
          </a:bodyPr>
          <a:lstStyle/>
          <a:p>
            <a:r>
              <a:rPr lang="el-GR" dirty="0"/>
              <a:t>ΑΠΑΝΤΗΣΗ: Πάνω στα χρωμοσώματα.</a:t>
            </a:r>
          </a:p>
          <a:p>
            <a:r>
              <a:rPr lang="el-GR" dirty="0"/>
              <a:t>ΕΡΩΤΗΣΗ: Που βρίσκονται τα χρωμοσώματα; </a:t>
            </a:r>
          </a:p>
          <a:p>
            <a:r>
              <a:rPr lang="el-GR" dirty="0"/>
              <a:t>ΑΠΑΝΤΗΣΗ: Μέσα στον πυρήνα του κυττάρου (στον άνθρωπο και στους Ευκαριωτικούς οργανισμούς)</a:t>
            </a:r>
          </a:p>
          <a:p>
            <a:endParaRPr lang="el-GR"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77334" y="609600"/>
            <a:ext cx="8596668" cy="1320800"/>
          </a:xfrm>
        </p:spPr>
        <p:txBody>
          <a:bodyPr anchor="t">
            <a:normAutofit/>
          </a:bodyPr>
          <a:lstStyle/>
          <a:p>
            <a:pPr eaLnBrk="1" hangingPunct="1"/>
            <a:r>
              <a:rPr lang="el-GR" dirty="0"/>
              <a:t>ΚΑΡΥΩΤΥΠΟΣ</a:t>
            </a:r>
          </a:p>
        </p:txBody>
      </p:sp>
      <p:sp>
        <p:nvSpPr>
          <p:cNvPr id="73731" name="Rectangle 3"/>
          <p:cNvSpPr>
            <a:spLocks noGrp="1" noChangeArrowheads="1"/>
          </p:cNvSpPr>
          <p:nvPr>
            <p:ph idx="1"/>
          </p:nvPr>
        </p:nvSpPr>
        <p:spPr>
          <a:xfrm>
            <a:off x="6336287" y="2160589"/>
            <a:ext cx="2934714" cy="3880773"/>
          </a:xfrm>
        </p:spPr>
        <p:txBody>
          <a:bodyPr>
            <a:normAutofit fontScale="92500" lnSpcReduction="10000"/>
          </a:bodyPr>
          <a:lstStyle/>
          <a:p>
            <a:pPr eaLnBrk="1" hangingPunct="1">
              <a:lnSpc>
                <a:spcPct val="90000"/>
              </a:lnSpc>
            </a:pPr>
            <a:r>
              <a:rPr lang="el-GR" sz="1400" dirty="0"/>
              <a:t>Τι βλέπουμε σε έναν </a:t>
            </a:r>
            <a:r>
              <a:rPr lang="el-GR" sz="1400" dirty="0" err="1"/>
              <a:t>καρυώτυπο</a:t>
            </a:r>
            <a:r>
              <a:rPr lang="en-US" sz="1400" dirty="0"/>
              <a:t>;</a:t>
            </a:r>
            <a:endParaRPr lang="el-GR" sz="1400" dirty="0"/>
          </a:p>
          <a:p>
            <a:pPr eaLnBrk="1" hangingPunct="1">
              <a:lnSpc>
                <a:spcPct val="90000"/>
              </a:lnSpc>
            </a:pPr>
            <a:r>
              <a:rPr lang="el-GR" sz="1400" dirty="0"/>
              <a:t>1. Συγκεκριμένο αριθμό χρωμοσωμάτων. (ΕΞΑΙΡΕΣΕΙΣ).</a:t>
            </a:r>
            <a:endParaRPr lang="en-US" sz="1400" dirty="0"/>
          </a:p>
          <a:p>
            <a:pPr eaLnBrk="1" hangingPunct="1">
              <a:lnSpc>
                <a:spcPct val="90000"/>
              </a:lnSpc>
            </a:pPr>
            <a:r>
              <a:rPr lang="el-GR" sz="1400" dirty="0"/>
              <a:t>2. Το κάθε χρωμόσωμα, έχει τη δική του </a:t>
            </a:r>
            <a:r>
              <a:rPr lang="el-GR" sz="1600" dirty="0"/>
              <a:t>δομή</a:t>
            </a:r>
            <a:r>
              <a:rPr lang="el-GR" sz="1400" dirty="0"/>
              <a:t>, μέγεθος, κλπ.</a:t>
            </a:r>
          </a:p>
          <a:p>
            <a:pPr eaLnBrk="1" hangingPunct="1">
              <a:lnSpc>
                <a:spcPct val="90000"/>
              </a:lnSpc>
            </a:pPr>
            <a:r>
              <a:rPr lang="el-GR" sz="1400" dirty="0"/>
              <a:t>3. Αποτελείται από 2 </a:t>
            </a:r>
            <a:r>
              <a:rPr lang="el-GR" sz="1400" dirty="0" err="1"/>
              <a:t>χρωματίδες</a:t>
            </a:r>
            <a:r>
              <a:rPr lang="el-GR" sz="1400" dirty="0"/>
              <a:t> που συγκρατούνται με το </a:t>
            </a:r>
            <a:r>
              <a:rPr lang="el-GR" sz="1400" dirty="0" err="1"/>
              <a:t>κεντρομερίδιο</a:t>
            </a:r>
            <a:r>
              <a:rPr lang="el-GR" sz="1400" dirty="0"/>
              <a:t>.</a:t>
            </a:r>
          </a:p>
          <a:p>
            <a:pPr eaLnBrk="1" hangingPunct="1">
              <a:lnSpc>
                <a:spcPct val="90000"/>
              </a:lnSpc>
            </a:pPr>
            <a:r>
              <a:rPr lang="el-GR" sz="1400" dirty="0"/>
              <a:t>4. Τα χρωμοσώματα είναι σε ζεύγη (στους </a:t>
            </a:r>
            <a:r>
              <a:rPr lang="el-GR" sz="1400" dirty="0" err="1"/>
              <a:t>προκαρυωτικούς</a:t>
            </a:r>
            <a:r>
              <a:rPr lang="el-GR" sz="1400" dirty="0"/>
              <a:t> οργανισμούς). (ΕΞΑΙΡΕΣΕΙΣ).</a:t>
            </a:r>
          </a:p>
          <a:p>
            <a:pPr eaLnBrk="1" hangingPunct="1">
              <a:lnSpc>
                <a:spcPct val="90000"/>
              </a:lnSpc>
            </a:pPr>
            <a:r>
              <a:rPr lang="el-GR" sz="1400" dirty="0"/>
              <a:t>5. Ένα ζευγάρι χρωμοσωμάτων είναι διαφορετικό: αποτελείται από ένα Χ και ένα Υ στο ένα φύλο.</a:t>
            </a:r>
          </a:p>
          <a:p>
            <a:pPr eaLnBrk="1" hangingPunct="1">
              <a:lnSpc>
                <a:spcPct val="90000"/>
              </a:lnSpc>
            </a:pPr>
            <a:r>
              <a:rPr lang="el-GR" sz="1400" dirty="0"/>
              <a:t>ΑΥΤΟΣΩΜΙΚΑ- ΦΥΛΕΤΙΚΑ χρωμοσώματα.</a:t>
            </a:r>
          </a:p>
        </p:txBody>
      </p:sp>
      <p:pic>
        <p:nvPicPr>
          <p:cNvPr id="2" name="Picture 4">
            <a:extLst>
              <a:ext uri="{FF2B5EF4-FFF2-40B4-BE49-F238E27FC236}">
                <a16:creationId xmlns:a16="http://schemas.microsoft.com/office/drawing/2014/main" id="{E1C17A6A-5501-6312-0772-25F963819E45}"/>
              </a:ext>
            </a:extLst>
          </p:cNvPr>
          <p:cNvPicPr>
            <a:picLocks noChangeAspect="1" noChangeArrowheads="1"/>
          </p:cNvPicPr>
          <p:nvPr/>
        </p:nvPicPr>
        <p:blipFill rotWithShape="1">
          <a:blip r:embed="rId2" cstate="print"/>
          <a:srcRect r="-2" b="3368"/>
          <a:stretch/>
        </p:blipFill>
        <p:spPr bwMode="auto">
          <a:xfrm>
            <a:off x="212272" y="2160589"/>
            <a:ext cx="4027034" cy="288275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cstate="print"/>
          <a:srcRect/>
          <a:stretch>
            <a:fillRect/>
          </a:stretch>
        </p:blipFill>
        <p:spPr bwMode="auto">
          <a:xfrm>
            <a:off x="1775521" y="1634832"/>
            <a:ext cx="4680373" cy="3469412"/>
          </a:xfrm>
          <a:prstGeom prst="rect">
            <a:avLst/>
          </a:prstGeom>
          <a:noFill/>
          <a:ln w="9525">
            <a:noFill/>
            <a:miter lim="800000"/>
            <a:headEnd/>
            <a:tailEnd/>
          </a:ln>
        </p:spPr>
      </p:pic>
      <p:sp>
        <p:nvSpPr>
          <p:cNvPr id="2" name="Τίτλος 1">
            <a:extLst>
              <a:ext uri="{FF2B5EF4-FFF2-40B4-BE49-F238E27FC236}">
                <a16:creationId xmlns:a16="http://schemas.microsoft.com/office/drawing/2014/main" id="{CF8337D7-3617-66A5-BBF2-B02EB25BC106}"/>
              </a:ext>
            </a:extLst>
          </p:cNvPr>
          <p:cNvSpPr>
            <a:spLocks noGrp="1"/>
          </p:cNvSpPr>
          <p:nvPr>
            <p:ph type="title"/>
          </p:nvPr>
        </p:nvSpPr>
        <p:spPr>
          <a:xfrm>
            <a:off x="1981200" y="274638"/>
            <a:ext cx="7859216" cy="1143000"/>
          </a:xfrm>
        </p:spPr>
        <p:txBody>
          <a:bodyPr/>
          <a:lstStyle/>
          <a:p>
            <a:r>
              <a:rPr lang="el-GR" sz="3200" dirty="0"/>
              <a:t>Καρυώτυπος κανονικού αγοριού</a:t>
            </a:r>
            <a:r>
              <a:rPr lang="en-US" sz="3200" dirty="0"/>
              <a:t>/</a:t>
            </a:r>
            <a:r>
              <a:rPr lang="el-GR" sz="3200" dirty="0"/>
              <a:t>κοριτσιού</a:t>
            </a:r>
            <a:endParaRPr lang="en-US" sz="3200" dirty="0"/>
          </a:p>
        </p:txBody>
      </p:sp>
      <p:graphicFrame>
        <p:nvGraphicFramePr>
          <p:cNvPr id="3" name="Object 4">
            <a:extLst>
              <a:ext uri="{FF2B5EF4-FFF2-40B4-BE49-F238E27FC236}">
                <a16:creationId xmlns:a16="http://schemas.microsoft.com/office/drawing/2014/main" id="{27543763-E4E6-ECA9-656B-51B1074EDD7C}"/>
              </a:ext>
            </a:extLst>
          </p:cNvPr>
          <p:cNvGraphicFramePr>
            <a:graphicFrameLocks noChangeAspect="1"/>
          </p:cNvGraphicFramePr>
          <p:nvPr/>
        </p:nvGraphicFramePr>
        <p:xfrm>
          <a:off x="6455894" y="1498883"/>
          <a:ext cx="4399341" cy="3600697"/>
        </p:xfrm>
        <a:graphic>
          <a:graphicData uri="http://schemas.openxmlformats.org/presentationml/2006/ole">
            <mc:AlternateContent xmlns:mc="http://schemas.openxmlformats.org/markup-compatibility/2006">
              <mc:Choice xmlns:v="urn:schemas-microsoft-com:vml" Requires="v">
                <p:oleObj name="Bitmap Image" r:id="rId4" imgW="12866667" imgH="11914286" progId="Paint.Picture">
                  <p:embed/>
                </p:oleObj>
              </mc:Choice>
              <mc:Fallback>
                <p:oleObj name="Bitmap Image" r:id="rId4" imgW="12866667" imgH="11914286" progId="Paint.Picture">
                  <p:embed/>
                  <p:pic>
                    <p:nvPicPr>
                      <p:cNvPr id="3" name="Object 4">
                        <a:extLst>
                          <a:ext uri="{FF2B5EF4-FFF2-40B4-BE49-F238E27FC236}">
                            <a16:creationId xmlns:a16="http://schemas.microsoft.com/office/drawing/2014/main" id="{27543763-E4E6-ECA9-656B-51B1074ED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89" t="7869" r="15739"/>
                      <a:stretch>
                        <a:fillRect/>
                      </a:stretch>
                    </p:blipFill>
                    <p:spPr bwMode="auto">
                      <a:xfrm>
                        <a:off x="6455894" y="1498883"/>
                        <a:ext cx="4399341" cy="3600697"/>
                      </a:xfrm>
                      <a:prstGeom prst="rect">
                        <a:avLst/>
                      </a:prstGeom>
                      <a:noFill/>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2952750" y="571500"/>
            <a:ext cx="5786438" cy="1970088"/>
          </a:xfrm>
          <a:prstGeom prst="rect">
            <a:avLst/>
          </a:prstGeom>
          <a:noFill/>
          <a:ln w="9525">
            <a:noFill/>
            <a:miter lim="800000"/>
            <a:headEnd/>
            <a:tailEnd/>
          </a:ln>
        </p:spPr>
        <p:txBody>
          <a:bodyPr>
            <a:spAutoFit/>
          </a:bodyPr>
          <a:lstStyle/>
          <a:p>
            <a:r>
              <a:rPr lang="el-GR"/>
              <a:t>(Τασία)     </a:t>
            </a:r>
            <a:r>
              <a:rPr lang="el-GR" sz="2400"/>
              <a:t>Αα</a:t>
            </a:r>
            <a:r>
              <a:rPr lang="el-GR"/>
              <a:t>           </a:t>
            </a:r>
            <a:r>
              <a:rPr lang="el-GR" sz="3200"/>
              <a:t>Χ     </a:t>
            </a:r>
            <a:r>
              <a:rPr lang="el-GR" sz="2400"/>
              <a:t>Αα       (</a:t>
            </a:r>
            <a:r>
              <a:rPr lang="el-GR"/>
              <a:t>Τάσος</a:t>
            </a:r>
            <a:r>
              <a:rPr lang="el-GR" sz="2400"/>
              <a:t>)</a:t>
            </a:r>
          </a:p>
          <a:p>
            <a:r>
              <a:rPr lang="el-GR"/>
              <a:t>Πιθανοί τύποι                         Πιθανοί τύποι</a:t>
            </a:r>
          </a:p>
          <a:p>
            <a:r>
              <a:rPr lang="el-GR"/>
              <a:t>ωαρίων της Τασίας                 σπερματοζωαρίων</a:t>
            </a:r>
          </a:p>
          <a:p>
            <a:endParaRPr lang="el-GR"/>
          </a:p>
          <a:p>
            <a:r>
              <a:rPr lang="el-GR"/>
              <a:t>Α,     α ,                                         Α,   α</a:t>
            </a:r>
          </a:p>
          <a:p>
            <a:endParaRPr lang="el-GR"/>
          </a:p>
        </p:txBody>
      </p:sp>
      <p:pic>
        <p:nvPicPr>
          <p:cNvPr id="59395" name="Picture 2"/>
          <p:cNvPicPr>
            <a:picLocks noChangeAspect="1" noChangeArrowheads="1"/>
          </p:cNvPicPr>
          <p:nvPr/>
        </p:nvPicPr>
        <p:blipFill>
          <a:blip r:embed="rId4" cstate="print"/>
          <a:srcRect/>
          <a:stretch>
            <a:fillRect/>
          </a:stretch>
        </p:blipFill>
        <p:spPr bwMode="auto">
          <a:xfrm>
            <a:off x="2809876" y="3214689"/>
            <a:ext cx="5324475" cy="3324225"/>
          </a:xfrm>
          <a:prstGeom prst="rect">
            <a:avLst/>
          </a:prstGeom>
          <a:noFill/>
          <a:ln w="9525">
            <a:noFill/>
            <a:miter lim="800000"/>
            <a:headEnd/>
            <a:tailEnd/>
          </a:ln>
        </p:spPr>
      </p:pic>
      <p:sp>
        <p:nvSpPr>
          <p:cNvPr id="59396" name="TextBox 3"/>
          <p:cNvSpPr txBox="1">
            <a:spLocks noChangeArrowheads="1"/>
          </p:cNvSpPr>
          <p:nvPr/>
        </p:nvSpPr>
        <p:spPr bwMode="auto">
          <a:xfrm>
            <a:off x="2809876" y="2714625"/>
            <a:ext cx="4786313" cy="369888"/>
          </a:xfrm>
          <a:prstGeom prst="rect">
            <a:avLst/>
          </a:prstGeom>
          <a:noFill/>
          <a:ln w="9525">
            <a:noFill/>
            <a:miter lim="800000"/>
            <a:headEnd/>
            <a:tailEnd/>
          </a:ln>
        </p:spPr>
        <p:txBody>
          <a:bodyPr>
            <a:spAutoFit/>
          </a:bodyPr>
          <a:lstStyle/>
          <a:p>
            <a:r>
              <a:rPr lang="el-GR"/>
              <a:t>Τα βάζω σε ένα αβάκειο και έχω:</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5943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5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a:extLst>
              <a:ext uri="{FF2B5EF4-FFF2-40B4-BE49-F238E27FC236}">
                <a16:creationId xmlns:a16="http://schemas.microsoft.com/office/drawing/2014/main" id="{5EC05FFE-D85E-A4AD-72D5-6951F05BDD8A}"/>
              </a:ext>
            </a:extLst>
          </p:cNvPr>
          <p:cNvSpPr>
            <a:spLocks noChangeArrowheads="1"/>
          </p:cNvSpPr>
          <p:nvPr/>
        </p:nvSpPr>
        <p:spPr bwMode="auto">
          <a:xfrm>
            <a:off x="1524001" y="15266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074" name="Object 4">
            <a:extLst>
              <a:ext uri="{FF2B5EF4-FFF2-40B4-BE49-F238E27FC236}">
                <a16:creationId xmlns:a16="http://schemas.microsoft.com/office/drawing/2014/main" id="{39E12664-7AEC-0224-FC1F-BC8D5EA70641}"/>
              </a:ext>
            </a:extLst>
          </p:cNvPr>
          <p:cNvGraphicFramePr>
            <a:graphicFrameLocks noChangeAspect="1"/>
          </p:cNvGraphicFramePr>
          <p:nvPr/>
        </p:nvGraphicFramePr>
        <p:xfrm>
          <a:off x="2279650" y="292100"/>
          <a:ext cx="7704138" cy="6305550"/>
        </p:xfrm>
        <a:graphic>
          <a:graphicData uri="http://schemas.openxmlformats.org/presentationml/2006/ole">
            <mc:AlternateContent xmlns:mc="http://schemas.openxmlformats.org/markup-compatibility/2006">
              <mc:Choice xmlns:v="urn:schemas-microsoft-com:vml" Requires="v">
                <p:oleObj name="Bitmap Image" r:id="rId3" imgW="12866667" imgH="11914286" progId="Paint.Picture">
                  <p:embed/>
                </p:oleObj>
              </mc:Choice>
              <mc:Fallback>
                <p:oleObj name="Bitmap Image" r:id="rId3" imgW="12866667" imgH="11914286" progId="Paint.Picture">
                  <p:embed/>
                  <p:pic>
                    <p:nvPicPr>
                      <p:cNvPr id="3074" name="Object 4">
                        <a:extLst>
                          <a:ext uri="{FF2B5EF4-FFF2-40B4-BE49-F238E27FC236}">
                            <a16:creationId xmlns:a16="http://schemas.microsoft.com/office/drawing/2014/main" id="{39E12664-7AEC-0224-FC1F-BC8D5EA70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89" t="7869" r="15739"/>
                      <a:stretch>
                        <a:fillRect/>
                      </a:stretch>
                    </p:blipFill>
                    <p:spPr bwMode="auto">
                      <a:xfrm>
                        <a:off x="2279650" y="292100"/>
                        <a:ext cx="7704138" cy="630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75976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1775520" y="1183977"/>
            <a:ext cx="5779294" cy="3557588"/>
          </a:xfrm>
          <a:prstGeom prst="rect">
            <a:avLst/>
          </a:prstGeom>
          <a:noFill/>
          <a:ln w="9525">
            <a:noFill/>
            <a:miter lim="800000"/>
            <a:headEnd/>
            <a:tailEnd/>
          </a:ln>
        </p:spPr>
      </p:pic>
      <p:pic>
        <p:nvPicPr>
          <p:cNvPr id="3" name="Picture 2">
            <a:extLst>
              <a:ext uri="{FF2B5EF4-FFF2-40B4-BE49-F238E27FC236}">
                <a16:creationId xmlns:a16="http://schemas.microsoft.com/office/drawing/2014/main" id="{06C0A5E6-B7AC-412A-BAF5-DCA858B8850C}"/>
              </a:ext>
            </a:extLst>
          </p:cNvPr>
          <p:cNvPicPr>
            <a:picLocks noChangeAspect="1" noChangeArrowheads="1"/>
          </p:cNvPicPr>
          <p:nvPr/>
        </p:nvPicPr>
        <p:blipFill>
          <a:blip r:embed="rId3" cstate="print"/>
          <a:srcRect/>
          <a:stretch>
            <a:fillRect/>
          </a:stretch>
        </p:blipFill>
        <p:spPr bwMode="auto">
          <a:xfrm>
            <a:off x="5519937" y="4509120"/>
            <a:ext cx="3334215" cy="2618728"/>
          </a:xfrm>
          <a:prstGeom prst="rect">
            <a:avLst/>
          </a:prstGeom>
          <a:noFill/>
          <a:ln w="9525">
            <a:noFill/>
            <a:miter lim="800000"/>
            <a:headEnd/>
            <a:tailEnd/>
          </a:ln>
        </p:spPr>
      </p:pic>
      <p:sp>
        <p:nvSpPr>
          <p:cNvPr id="2" name="Τίτλος 1">
            <a:extLst>
              <a:ext uri="{FF2B5EF4-FFF2-40B4-BE49-F238E27FC236}">
                <a16:creationId xmlns:a16="http://schemas.microsoft.com/office/drawing/2014/main" id="{C35E0413-87C1-9ED9-1EB1-7BF1043B18DB}"/>
              </a:ext>
            </a:extLst>
          </p:cNvPr>
          <p:cNvSpPr>
            <a:spLocks noGrp="1"/>
          </p:cNvSpPr>
          <p:nvPr>
            <p:ph type="title"/>
          </p:nvPr>
        </p:nvSpPr>
        <p:spPr>
          <a:xfrm>
            <a:off x="1981200" y="40977"/>
            <a:ext cx="8229600" cy="1143000"/>
          </a:xfrm>
        </p:spPr>
        <p:txBody>
          <a:bodyPr>
            <a:normAutofit fontScale="90000"/>
          </a:bodyPr>
          <a:lstStyle/>
          <a:p>
            <a:r>
              <a:rPr lang="el-GR" sz="1400" dirty="0"/>
              <a:t>Γιατί οι πιθανότητες να γεννηθεί ένα αγόρι ή ένα κορίτσι είναι 50%; </a:t>
            </a:r>
            <a:br>
              <a:rPr lang="el-GR" sz="1400" dirty="0"/>
            </a:br>
            <a:r>
              <a:rPr lang="el-GR" sz="1400" dirty="0"/>
              <a:t>Για να καταλάβουμε την απάντηση, απομονώνουμε το ζευγάρι των φυλετικών χρωμοσωμάτων σε ένα άνδρα και σε μία γυναίκα και όταν απεικονίζω τους γαμέτες, επειδή τα Χ και τα Ψ επαναλαμβάνονται σβήνω ότι είναι παραπανήσιο.</a:t>
            </a:r>
            <a:br>
              <a:rPr lang="en-US" sz="1400" dirty="0"/>
            </a:br>
            <a:r>
              <a:rPr lang="el-GR" sz="1400" dirty="0"/>
              <a:t>Οπότε, η εικόνα, για να φτιάξω το </a:t>
            </a:r>
            <a:r>
              <a:rPr lang="el-GR" sz="1400" dirty="0" err="1"/>
              <a:t>αβάκειο</a:t>
            </a:r>
            <a:r>
              <a:rPr lang="el-GR" sz="1400" dirty="0"/>
              <a:t> του </a:t>
            </a:r>
            <a:r>
              <a:rPr lang="en-US" sz="1400" dirty="0" err="1"/>
              <a:t>Punette</a:t>
            </a:r>
            <a:r>
              <a:rPr lang="en-US" sz="1400" dirty="0"/>
              <a:t> </a:t>
            </a:r>
            <a:r>
              <a:rPr lang="el-GR" sz="1400" dirty="0"/>
              <a:t>γίνεται:</a:t>
            </a:r>
            <a:endParaRPr lang="en-US" sz="1400" dirty="0"/>
          </a:p>
        </p:txBody>
      </p:sp>
    </p:spTree>
    <p:extLst>
      <p:ext uri="{BB962C8B-B14F-4D97-AF65-F5344CB8AC3E}">
        <p14:creationId xmlns:p14="http://schemas.microsoft.com/office/powerpoint/2010/main" val="4201129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C8917BA-4A3F-665D-36AC-B2BF4E247242}"/>
              </a:ext>
            </a:extLst>
          </p:cNvPr>
          <p:cNvPicPr>
            <a:picLocks noChangeAspect="1"/>
          </p:cNvPicPr>
          <p:nvPr/>
        </p:nvPicPr>
        <p:blipFill>
          <a:blip r:embed="rId2"/>
          <a:stretch>
            <a:fillRect/>
          </a:stretch>
        </p:blipFill>
        <p:spPr>
          <a:xfrm>
            <a:off x="2452688" y="947738"/>
            <a:ext cx="7286625" cy="4962525"/>
          </a:xfrm>
          <a:prstGeom prst="rect">
            <a:avLst/>
          </a:prstGeom>
        </p:spPr>
      </p:pic>
    </p:spTree>
    <p:extLst>
      <p:ext uri="{BB962C8B-B14F-4D97-AF65-F5344CB8AC3E}">
        <p14:creationId xmlns:p14="http://schemas.microsoft.com/office/powerpoint/2010/main" val="397291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3215680" y="1844825"/>
            <a:ext cx="5411390" cy="4706541"/>
          </a:xfrm>
          <a:prstGeom prst="rect">
            <a:avLst/>
          </a:prstGeom>
          <a:noFill/>
          <a:ln w="9525">
            <a:noFill/>
            <a:miter lim="800000"/>
            <a:headEnd/>
            <a:tailEnd/>
          </a:ln>
        </p:spPr>
      </p:pic>
      <p:sp>
        <p:nvSpPr>
          <p:cNvPr id="69635" name="Title 2"/>
          <p:cNvSpPr>
            <a:spLocks noGrp="1"/>
          </p:cNvSpPr>
          <p:nvPr>
            <p:ph type="title"/>
          </p:nvPr>
        </p:nvSpPr>
        <p:spPr>
          <a:xfrm>
            <a:off x="1775520" y="857252"/>
            <a:ext cx="8784976" cy="375047"/>
          </a:xfrm>
        </p:spPr>
        <p:txBody>
          <a:bodyPr>
            <a:normAutofit fontScale="90000"/>
          </a:bodyPr>
          <a:lstStyle/>
          <a:p>
            <a:r>
              <a:rPr lang="el-GR" sz="2100" b="1" dirty="0"/>
              <a:t>Οι 3 εξαιρέσεις στον κανόνα: Φυλοσύνδετα γονίδια [Αιμοφιλία, Αχρωματοψία, Μυϊκή Δυστροφία]</a:t>
            </a:r>
            <a:br>
              <a:rPr lang="el-GR" sz="2100" b="1" dirty="0"/>
            </a:br>
            <a:r>
              <a:rPr lang="el-GR" sz="2100" b="1" dirty="0"/>
              <a:t>Α. Περίπτωση αιμοφιλίας σε εστεμμένους</a:t>
            </a:r>
          </a:p>
        </p:txBody>
      </p:sp>
    </p:spTree>
    <p:extLst>
      <p:ext uri="{BB962C8B-B14F-4D97-AF65-F5344CB8AC3E}">
        <p14:creationId xmlns:p14="http://schemas.microsoft.com/office/powerpoint/2010/main" val="13268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07568" y="404664"/>
            <a:ext cx="8003232" cy="648072"/>
          </a:xfrm>
        </p:spPr>
        <p:txBody>
          <a:bodyPr>
            <a:normAutofit fontScale="90000"/>
          </a:bodyPr>
          <a:lstStyle/>
          <a:p>
            <a:pPr algn="l" eaLnBrk="1" hangingPunct="1"/>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br>
              <a:rPr lang="el-GR" sz="2100" dirty="0"/>
            </a:br>
            <a:endParaRPr lang="el-GR" sz="2100" dirty="0"/>
          </a:p>
        </p:txBody>
      </p:sp>
      <p:sp>
        <p:nvSpPr>
          <p:cNvPr id="3" name="TextBox 2">
            <a:extLst>
              <a:ext uri="{FF2B5EF4-FFF2-40B4-BE49-F238E27FC236}">
                <a16:creationId xmlns:a16="http://schemas.microsoft.com/office/drawing/2014/main" id="{DD9835CB-1C10-20FF-D5BC-89B4514E2ED4}"/>
              </a:ext>
            </a:extLst>
          </p:cNvPr>
          <p:cNvSpPr txBox="1"/>
          <p:nvPr/>
        </p:nvSpPr>
        <p:spPr>
          <a:xfrm>
            <a:off x="2783632" y="338414"/>
            <a:ext cx="6624736" cy="5355312"/>
          </a:xfrm>
          <a:prstGeom prst="rect">
            <a:avLst/>
          </a:prstGeom>
          <a:noFill/>
        </p:spPr>
        <p:txBody>
          <a:bodyPr wrap="square">
            <a:spAutoFit/>
          </a:bodyPr>
          <a:lstStyle/>
          <a:p>
            <a:r>
              <a:rPr lang="el-GR" b="1" dirty="0"/>
              <a:t>Θέμα Εξετάσεων- βαθμολογία 15%</a:t>
            </a:r>
            <a:br>
              <a:rPr lang="el-GR" sz="1600" dirty="0"/>
            </a:br>
            <a:br>
              <a:rPr lang="el-GR" dirty="0"/>
            </a:br>
            <a:br>
              <a:rPr lang="el-GR" dirty="0"/>
            </a:br>
            <a:r>
              <a:rPr lang="el-GR" dirty="0"/>
              <a:t>Ο κύριος Αλέξανδρος έχει μία κόρη που έχει αχρωματοψία (Δαλτωνισμό). Κάποιος άσπονδος φίλος του «ψιθυρίζει» πως η μικρή Δήμητρα μπορεί να μην είναι φυσική κόρη του. Εσείς τί γνώμη έχετε;</a:t>
            </a:r>
            <a:br>
              <a:rPr lang="el-GR" dirty="0"/>
            </a:br>
            <a:r>
              <a:rPr lang="el-GR" dirty="0"/>
              <a:t>(Και  ο κ. Αλέξανδρος και η κυρία του (Αλεξάνδρα) δεν έχουν πρόβλημα Δαλτωνισμού. Αλλά ο πατέρας της κυρίας Αλεξάνδρας έχει Δαλτωνισμό).</a:t>
            </a:r>
            <a:br>
              <a:rPr lang="el-GR" dirty="0"/>
            </a:br>
            <a:br>
              <a:rPr lang="el-GR" dirty="0"/>
            </a:br>
            <a:r>
              <a:rPr lang="el-GR" dirty="0"/>
              <a:t>[Μην ξεχνάτε τα τρία σύνδρομα:</a:t>
            </a:r>
            <a:br>
              <a:rPr lang="el-GR" dirty="0"/>
            </a:br>
            <a:r>
              <a:rPr lang="el-GR" b="1" dirty="0"/>
              <a:t>Δαλτωνισμός</a:t>
            </a:r>
            <a:br>
              <a:rPr lang="el-GR" b="1" dirty="0"/>
            </a:br>
            <a:r>
              <a:rPr lang="el-GR" b="1" dirty="0"/>
              <a:t>Αιμοφιλία</a:t>
            </a:r>
            <a:br>
              <a:rPr lang="el-GR" b="1" dirty="0"/>
            </a:br>
            <a:r>
              <a:rPr lang="el-GR" b="1" dirty="0"/>
              <a:t>Μυϊκή Δυστροφία</a:t>
            </a:r>
            <a:r>
              <a:rPr lang="el-GR" dirty="0"/>
              <a:t>]: Κληρονομούνται από τη μητέρα, εμφανίζονται στο αγοράκι!</a:t>
            </a:r>
            <a:br>
              <a:rPr lang="el-GR" dirty="0"/>
            </a:br>
            <a:br>
              <a:rPr lang="el-GR" dirty="0"/>
            </a:br>
            <a:r>
              <a:rPr lang="el-GR" dirty="0"/>
              <a:t>[ΑΝΑΛΥΤΙΚΑ ΚΑΙ ΣΤΗ ΣΕΛΙΔΑ 54 ΤΟΥ ΒΙΒΛΙΟΥ]</a:t>
            </a:r>
            <a:br>
              <a:rPr lang="el-GR"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3295650" y="1215629"/>
          <a:ext cx="5486400" cy="4523184"/>
        </p:xfrm>
        <a:graphic>
          <a:graphicData uri="http://schemas.openxmlformats.org/presentationml/2006/ole">
            <mc:AlternateContent xmlns:mc="http://schemas.openxmlformats.org/markup-compatibility/2006">
              <mc:Choice xmlns:v="urn:schemas-microsoft-com:vml" Requires="v">
                <p:oleObj name="Bitmap Image" r:id="rId3" imgW="3779848" imgH="3116190" progId="PBrush">
                  <p:embed/>
                </p:oleObj>
              </mc:Choice>
              <mc:Fallback>
                <p:oleObj name="Bitmap Image" r:id="rId3" imgW="3779848" imgH="3116190" progId="PBrush">
                  <p:embed/>
                  <p:pic>
                    <p:nvPicPr>
                      <p:cNvPr id="61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1215629"/>
                        <a:ext cx="5486400" cy="452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5"/>
          <p:cNvSpPr>
            <a:spLocks noGrp="1" noChangeArrowheads="1"/>
          </p:cNvSpPr>
          <p:nvPr>
            <p:ph type="title"/>
          </p:nvPr>
        </p:nvSpPr>
        <p:spPr>
          <a:xfrm>
            <a:off x="3009900" y="1063228"/>
            <a:ext cx="6172200" cy="251222"/>
          </a:xfrm>
        </p:spPr>
        <p:txBody>
          <a:bodyPr>
            <a:normAutofit fontScale="90000"/>
          </a:bodyPr>
          <a:lstStyle/>
          <a:p>
            <a:pPr eaLnBrk="1" hangingPunct="1"/>
            <a:r>
              <a:rPr lang="el-GR" sz="2100" dirty="0"/>
              <a:t>Πως κληρονομούνται τα φυλοσύνδετα </a:t>
            </a:r>
            <a:r>
              <a:rPr lang="el-GR" sz="2100" dirty="0" err="1"/>
              <a:t>χαρ</a:t>
            </a:r>
            <a:r>
              <a:rPr lang="el-GR" sz="2100" dirty="0"/>
              <a:t>/</a:t>
            </a:r>
            <a:r>
              <a:rPr lang="el-GR" sz="2100" dirty="0" err="1"/>
              <a:t>κά</a:t>
            </a:r>
            <a:endParaRPr lang="el-GR" sz="2100" dirty="0"/>
          </a:p>
        </p:txBody>
      </p:sp>
      <p:pic>
        <p:nvPicPr>
          <p:cNvPr id="3" name="Εικόνα 2">
            <a:extLst>
              <a:ext uri="{FF2B5EF4-FFF2-40B4-BE49-F238E27FC236}">
                <a16:creationId xmlns:a16="http://schemas.microsoft.com/office/drawing/2014/main" id="{E0951577-04B2-F23E-A611-A64762D2DBDF}"/>
              </a:ext>
            </a:extLst>
          </p:cNvPr>
          <p:cNvPicPr>
            <a:picLocks noChangeAspect="1"/>
          </p:cNvPicPr>
          <p:nvPr/>
        </p:nvPicPr>
        <p:blipFill>
          <a:blip r:embed="rId5"/>
          <a:stretch>
            <a:fillRect/>
          </a:stretch>
        </p:blipFill>
        <p:spPr>
          <a:xfrm>
            <a:off x="2852738" y="695325"/>
            <a:ext cx="6486525" cy="54673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4150217-10CC-4F5D-B761-5A3C2E3753FC}"/>
              </a:ext>
            </a:extLst>
          </p:cNvPr>
          <p:cNvPicPr>
            <a:picLocks noChangeAspect="1"/>
          </p:cNvPicPr>
          <p:nvPr/>
        </p:nvPicPr>
        <p:blipFill>
          <a:blip r:embed="rId2"/>
          <a:stretch>
            <a:fillRect/>
          </a:stretch>
        </p:blipFill>
        <p:spPr>
          <a:xfrm>
            <a:off x="4431185" y="1484785"/>
            <a:ext cx="3329632" cy="4752528"/>
          </a:xfrm>
          <a:prstGeom prst="rect">
            <a:avLst/>
          </a:prstGeom>
          <a:noFill/>
        </p:spPr>
      </p:pic>
      <p:sp>
        <p:nvSpPr>
          <p:cNvPr id="5" name="Τίτλος 4">
            <a:extLst>
              <a:ext uri="{FF2B5EF4-FFF2-40B4-BE49-F238E27FC236}">
                <a16:creationId xmlns:a16="http://schemas.microsoft.com/office/drawing/2014/main" id="{05FB55F5-EBEC-4F65-B06A-837D6AC6239D}"/>
              </a:ext>
            </a:extLst>
          </p:cNvPr>
          <p:cNvSpPr>
            <a:spLocks noGrp="1"/>
          </p:cNvSpPr>
          <p:nvPr>
            <p:ph type="title"/>
          </p:nvPr>
        </p:nvSpPr>
        <p:spPr>
          <a:xfrm>
            <a:off x="3009900" y="1063228"/>
            <a:ext cx="6172200" cy="313544"/>
          </a:xfrm>
        </p:spPr>
        <p:txBody>
          <a:bodyPr>
            <a:normAutofit fontScale="90000"/>
          </a:bodyPr>
          <a:lstStyle/>
          <a:p>
            <a:r>
              <a:rPr lang="el-GR" sz="1500" dirty="0"/>
              <a:t>Τί είναι η Γονιμοποίηση;</a:t>
            </a:r>
            <a:endParaRPr lang="en-US" sz="1500" dirty="0"/>
          </a:p>
        </p:txBody>
      </p:sp>
      <p:sp>
        <p:nvSpPr>
          <p:cNvPr id="6" name="TextBox 5">
            <a:extLst>
              <a:ext uri="{FF2B5EF4-FFF2-40B4-BE49-F238E27FC236}">
                <a16:creationId xmlns:a16="http://schemas.microsoft.com/office/drawing/2014/main" id="{9CD1FFAE-8C57-401D-912E-CEC5D4AE3902}"/>
              </a:ext>
            </a:extLst>
          </p:cNvPr>
          <p:cNvSpPr txBox="1"/>
          <p:nvPr/>
        </p:nvSpPr>
        <p:spPr>
          <a:xfrm>
            <a:off x="7290026" y="1597153"/>
            <a:ext cx="2222004" cy="3139321"/>
          </a:xfrm>
          <a:prstGeom prst="rect">
            <a:avLst/>
          </a:prstGeom>
          <a:noFill/>
        </p:spPr>
        <p:txBody>
          <a:bodyPr wrap="square" rtlCol="0">
            <a:spAutoFit/>
          </a:bodyPr>
          <a:lstStyle/>
          <a:p>
            <a:r>
              <a:rPr lang="el-GR" dirty="0"/>
              <a:t>Η ένωση ενός ωαρίου με ένα από τα εκατομμύρια των σπερματοζωαρίων και η παραγωγή ενός </a:t>
            </a:r>
            <a:r>
              <a:rPr lang="el-GR" dirty="0" err="1"/>
              <a:t>Ζυγωτού</a:t>
            </a:r>
            <a:r>
              <a:rPr lang="el-GR" dirty="0"/>
              <a:t> ή Γονιμοποιημένου ωαρίου. Στον άνθρωπο, γίνεται συνήθως στις σάλπιγγες.</a:t>
            </a:r>
            <a:endParaRPr lang="en-US" dirty="0"/>
          </a:p>
        </p:txBody>
      </p:sp>
    </p:spTree>
    <p:extLst>
      <p:ext uri="{BB962C8B-B14F-4D97-AF65-F5344CB8AC3E}">
        <p14:creationId xmlns:p14="http://schemas.microsoft.com/office/powerpoint/2010/main" val="60821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07656E-3958-4B55-92FE-5AE321158B68}"/>
              </a:ext>
            </a:extLst>
          </p:cNvPr>
          <p:cNvSpPr>
            <a:spLocks noGrp="1"/>
          </p:cNvSpPr>
          <p:nvPr>
            <p:ph type="title"/>
          </p:nvPr>
        </p:nvSpPr>
        <p:spPr>
          <a:xfrm>
            <a:off x="3009900" y="1063228"/>
            <a:ext cx="6172200" cy="529568"/>
          </a:xfrm>
        </p:spPr>
        <p:txBody>
          <a:bodyPr>
            <a:normAutofit fontScale="90000"/>
          </a:bodyPr>
          <a:lstStyle/>
          <a:p>
            <a:r>
              <a:rPr lang="el-GR" sz="2100" dirty="0"/>
              <a:t>Κύκλος, Γονιμοποίηση, Δίδυμοι (</a:t>
            </a:r>
            <a:r>
              <a:rPr lang="el-GR" sz="2100" dirty="0" err="1"/>
              <a:t>Μονοζυγωτικοί-Διζυγωτικοί</a:t>
            </a:r>
            <a:r>
              <a:rPr lang="el-GR" sz="2100" dirty="0"/>
              <a:t>)</a:t>
            </a:r>
            <a:endParaRPr lang="en-US" sz="2100" dirty="0"/>
          </a:p>
        </p:txBody>
      </p:sp>
      <p:graphicFrame>
        <p:nvGraphicFramePr>
          <p:cNvPr id="3" name="Object 4">
            <a:extLst>
              <a:ext uri="{FF2B5EF4-FFF2-40B4-BE49-F238E27FC236}">
                <a16:creationId xmlns:a16="http://schemas.microsoft.com/office/drawing/2014/main" id="{A586EDFD-1687-419A-A587-F8BC7A83EC0C}"/>
              </a:ext>
            </a:extLst>
          </p:cNvPr>
          <p:cNvGraphicFramePr>
            <a:graphicFrameLocks noChangeAspect="1"/>
          </p:cNvGraphicFramePr>
          <p:nvPr/>
        </p:nvGraphicFramePr>
        <p:xfrm>
          <a:off x="3449706" y="1808820"/>
          <a:ext cx="5143500" cy="4063604"/>
        </p:xfrm>
        <a:graphic>
          <a:graphicData uri="http://schemas.openxmlformats.org/presentationml/2006/ole">
            <mc:AlternateContent xmlns:mc="http://schemas.openxmlformats.org/markup-compatibility/2006">
              <mc:Choice xmlns:v="urn:schemas-microsoft-com:vml" Requires="v">
                <p:oleObj name="Εικόνα bitmap" r:id="rId2" imgW="6162075" imgH="4638926" progId="Paint.Picture">
                  <p:embed/>
                </p:oleObj>
              </mc:Choice>
              <mc:Fallback>
                <p:oleObj name="Εικόνα bitmap" r:id="rId2" imgW="6162075" imgH="4638926" progId="Paint.Picture">
                  <p:embed/>
                  <p:pic>
                    <p:nvPicPr>
                      <p:cNvPr id="3" name="Object 4">
                        <a:extLst>
                          <a:ext uri="{FF2B5EF4-FFF2-40B4-BE49-F238E27FC236}">
                            <a16:creationId xmlns:a16="http://schemas.microsoft.com/office/drawing/2014/main" id="{A586EDFD-1687-419A-A587-F8BC7A83E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706" y="1808820"/>
                        <a:ext cx="5143500" cy="4063604"/>
                      </a:xfrm>
                      <a:prstGeom prst="rect">
                        <a:avLst/>
                      </a:prstGeom>
                      <a:noFill/>
                    </p:spPr>
                  </p:pic>
                </p:oleObj>
              </mc:Fallback>
            </mc:AlternateContent>
          </a:graphicData>
        </a:graphic>
      </p:graphicFrame>
    </p:spTree>
    <p:extLst>
      <p:ext uri="{BB962C8B-B14F-4D97-AF65-F5344CB8AC3E}">
        <p14:creationId xmlns:p14="http://schemas.microsoft.com/office/powerpoint/2010/main" val="1447361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A2CA29-B41F-484A-972B-E71195484D3B}"/>
              </a:ext>
            </a:extLst>
          </p:cNvPr>
          <p:cNvSpPr>
            <a:spLocks noGrp="1"/>
          </p:cNvSpPr>
          <p:nvPr>
            <p:ph type="title"/>
          </p:nvPr>
        </p:nvSpPr>
        <p:spPr/>
        <p:txBody>
          <a:bodyPr/>
          <a:lstStyle/>
          <a:p>
            <a:r>
              <a:rPr lang="el-GR" sz="2100" dirty="0"/>
              <a:t>Σύλληψη διδύμων: Μονοζυγωτικά ή όμοια δίδυμα</a:t>
            </a:r>
            <a:endParaRPr lang="en-US" sz="2100" dirty="0"/>
          </a:p>
        </p:txBody>
      </p:sp>
      <p:pic>
        <p:nvPicPr>
          <p:cNvPr id="6" name="Εικόνα 5">
            <a:extLst>
              <a:ext uri="{FF2B5EF4-FFF2-40B4-BE49-F238E27FC236}">
                <a16:creationId xmlns:a16="http://schemas.microsoft.com/office/drawing/2014/main" id="{33E4E2CA-3D75-4966-BC0F-B5FD21F400F5}"/>
              </a:ext>
            </a:extLst>
          </p:cNvPr>
          <p:cNvPicPr>
            <a:picLocks noChangeAspect="1"/>
          </p:cNvPicPr>
          <p:nvPr/>
        </p:nvPicPr>
        <p:blipFill>
          <a:blip r:embed="rId2"/>
          <a:stretch>
            <a:fillRect/>
          </a:stretch>
        </p:blipFill>
        <p:spPr>
          <a:xfrm>
            <a:off x="3071665" y="1478485"/>
            <a:ext cx="6932110" cy="4470795"/>
          </a:xfrm>
          <a:prstGeom prst="rect">
            <a:avLst/>
          </a:prstGeom>
        </p:spPr>
      </p:pic>
    </p:spTree>
    <p:extLst>
      <p:ext uri="{BB962C8B-B14F-4D97-AF65-F5344CB8AC3E}">
        <p14:creationId xmlns:p14="http://schemas.microsoft.com/office/powerpoint/2010/main" val="2822600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4"/>
          <p:cNvGraphicFramePr>
            <a:graphicFrameLocks noChangeAspect="1"/>
          </p:cNvGraphicFramePr>
          <p:nvPr/>
        </p:nvGraphicFramePr>
        <p:xfrm>
          <a:off x="2667000" y="1853101"/>
          <a:ext cx="6686550" cy="3988594"/>
        </p:xfrm>
        <a:graphic>
          <a:graphicData uri="http://schemas.openxmlformats.org/presentationml/2006/ole">
            <mc:AlternateContent xmlns:mc="http://schemas.openxmlformats.org/markup-compatibility/2006">
              <mc:Choice xmlns:v="urn:schemas-microsoft-com:vml" Requires="v">
                <p:oleObj name="Εικόνα bitmap" r:id="rId3" imgW="5428571" imgH="3238952" progId="PBrush">
                  <p:embed/>
                </p:oleObj>
              </mc:Choice>
              <mc:Fallback>
                <p:oleObj name="Εικόνα bitmap" r:id="rId3" imgW="5428571" imgH="3238952" progId="PBrush">
                  <p:embed/>
                  <p:pic>
                    <p:nvPicPr>
                      <p:cNvPr id="194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53101"/>
                        <a:ext cx="6686550" cy="398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Τίτλος 1">
            <a:extLst>
              <a:ext uri="{FF2B5EF4-FFF2-40B4-BE49-F238E27FC236}">
                <a16:creationId xmlns:a16="http://schemas.microsoft.com/office/drawing/2014/main" id="{6A57F6CA-6265-482A-849A-3BDC3D049ABD}"/>
              </a:ext>
            </a:extLst>
          </p:cNvPr>
          <p:cNvSpPr>
            <a:spLocks noGrp="1"/>
          </p:cNvSpPr>
          <p:nvPr>
            <p:ph type="title"/>
          </p:nvPr>
        </p:nvSpPr>
        <p:spPr/>
        <p:txBody>
          <a:bodyPr/>
          <a:lstStyle/>
          <a:p>
            <a:r>
              <a:rPr lang="el-GR" sz="1500" dirty="0"/>
              <a:t>Η Μίτωση ως μηχανισμός πολλαπλασιασμού των σωματικών κυττάρων</a:t>
            </a:r>
            <a:endParaRPr lang="en-US" sz="1500" dirty="0"/>
          </a:p>
        </p:txBody>
      </p:sp>
      <p:sp>
        <p:nvSpPr>
          <p:cNvPr id="3" name="TextBox 2">
            <a:extLst>
              <a:ext uri="{FF2B5EF4-FFF2-40B4-BE49-F238E27FC236}">
                <a16:creationId xmlns:a16="http://schemas.microsoft.com/office/drawing/2014/main" id="{F7D32460-A12B-4E76-856A-24F77FBE18C2}"/>
              </a:ext>
            </a:extLst>
          </p:cNvPr>
          <p:cNvSpPr txBox="1"/>
          <p:nvPr/>
        </p:nvSpPr>
        <p:spPr>
          <a:xfrm>
            <a:off x="6528048" y="2132858"/>
            <a:ext cx="2538282" cy="1200329"/>
          </a:xfrm>
          <a:prstGeom prst="rect">
            <a:avLst/>
          </a:prstGeom>
          <a:noFill/>
        </p:spPr>
        <p:txBody>
          <a:bodyPr wrap="square" rtlCol="0">
            <a:spAutoFit/>
          </a:bodyPr>
          <a:lstStyle/>
          <a:p>
            <a:r>
              <a:rPr lang="el-GR" dirty="0"/>
              <a:t>ΜΟΡΦΟΓΕΝΕΣΗ*= η δημιουργία του σώματος και των οργάνων</a:t>
            </a:r>
            <a:endParaRPr lang="en-US" dirty="0"/>
          </a:p>
        </p:txBody>
      </p:sp>
      <p:sp>
        <p:nvSpPr>
          <p:cNvPr id="4" name="TextBox 3">
            <a:extLst>
              <a:ext uri="{FF2B5EF4-FFF2-40B4-BE49-F238E27FC236}">
                <a16:creationId xmlns:a16="http://schemas.microsoft.com/office/drawing/2014/main" id="{E0BCA6D0-A321-AB80-3652-21B0DD90958D}"/>
              </a:ext>
            </a:extLst>
          </p:cNvPr>
          <p:cNvSpPr txBox="1"/>
          <p:nvPr/>
        </p:nvSpPr>
        <p:spPr>
          <a:xfrm>
            <a:off x="1775520" y="5661248"/>
            <a:ext cx="8496944" cy="523220"/>
          </a:xfrm>
          <a:prstGeom prst="rect">
            <a:avLst/>
          </a:prstGeom>
          <a:noFill/>
        </p:spPr>
        <p:txBody>
          <a:bodyPr wrap="square" rtlCol="0">
            <a:spAutoFit/>
          </a:bodyPr>
          <a:lstStyle/>
          <a:p>
            <a:r>
              <a:rPr lang="el-GR" sz="2800" dirty="0"/>
              <a:t>ΑΝΑΛΥΤΙΚΑ ΚΑΙ ΣΤΙΣ ΣΕΛ. 57-63 ΤΟΥ ΒΙΒΛΙΟΥ.</a:t>
            </a:r>
            <a:endParaRPr lang="en-US" sz="2800" dirty="0"/>
          </a:p>
        </p:txBody>
      </p:sp>
    </p:spTree>
    <p:extLst>
      <p:ext uri="{BB962C8B-B14F-4D97-AF65-F5344CB8AC3E}">
        <p14:creationId xmlns:p14="http://schemas.microsoft.com/office/powerpoint/2010/main" val="341518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l-GR" dirty="0"/>
              <a:t>Άλλο παράδειγμα στον άνθρωπο:</a:t>
            </a:r>
            <a:br>
              <a:rPr lang="el-GR" dirty="0"/>
            </a:br>
            <a:endParaRPr lang="el-GR" dirty="0"/>
          </a:p>
        </p:txBody>
      </p:sp>
      <p:sp>
        <p:nvSpPr>
          <p:cNvPr id="60419" name="Rectangle 2"/>
          <p:cNvSpPr>
            <a:spLocks noChangeArrowheads="1"/>
          </p:cNvSpPr>
          <p:nvPr/>
        </p:nvSpPr>
        <p:spPr bwMode="auto">
          <a:xfrm>
            <a:off x="1881188" y="1143000"/>
            <a:ext cx="8501062" cy="1570038"/>
          </a:xfrm>
          <a:prstGeom prst="rect">
            <a:avLst/>
          </a:prstGeom>
          <a:noFill/>
          <a:ln w="9525">
            <a:noFill/>
            <a:miter lim="800000"/>
            <a:headEnd/>
            <a:tailEnd/>
          </a:ln>
        </p:spPr>
        <p:txBody>
          <a:bodyPr>
            <a:spAutoFit/>
          </a:bodyPr>
          <a:lstStyle/>
          <a:p>
            <a:r>
              <a:rPr lang="el-GR" sz="2400" dirty="0"/>
              <a:t>Δύο γονείς που είναι </a:t>
            </a:r>
            <a:r>
              <a:rPr lang="el-GR" sz="2400" dirty="0" err="1"/>
              <a:t>ετεροζυγώτες</a:t>
            </a:r>
            <a:r>
              <a:rPr lang="el-GR" sz="2400" dirty="0"/>
              <a:t>/φορείς/με στίγμα για Μεσογειακή Αναιμία (ΜΑ), σχεδιάζουν να κάνουν παιδιά.</a:t>
            </a:r>
          </a:p>
          <a:p>
            <a:r>
              <a:rPr lang="el-GR" sz="2400" dirty="0"/>
              <a:t>Τί πιθανότητες υπάρχουν να κάνουν παιδιά που να πάσχουν από ΜΑ, ή να είναι φορείς;</a:t>
            </a:r>
          </a:p>
        </p:txBody>
      </p:sp>
      <p:sp>
        <p:nvSpPr>
          <p:cNvPr id="60420" name="Rectangle 3"/>
          <p:cNvSpPr>
            <a:spLocks noChangeArrowheads="1"/>
          </p:cNvSpPr>
          <p:nvPr/>
        </p:nvSpPr>
        <p:spPr bwMode="auto">
          <a:xfrm>
            <a:off x="2452689" y="3143250"/>
            <a:ext cx="6715125" cy="3354388"/>
          </a:xfrm>
          <a:prstGeom prst="rect">
            <a:avLst/>
          </a:prstGeom>
          <a:noFill/>
          <a:ln w="9525">
            <a:noFill/>
            <a:miter lim="800000"/>
            <a:headEnd/>
            <a:tailEnd/>
          </a:ln>
        </p:spPr>
        <p:txBody>
          <a:bodyPr>
            <a:spAutoFit/>
          </a:bodyPr>
          <a:lstStyle/>
          <a:p>
            <a:r>
              <a:rPr lang="el-GR"/>
              <a:t>(Μητέρα)     </a:t>
            </a:r>
            <a:r>
              <a:rPr lang="el-GR" sz="2400"/>
              <a:t>Μμ</a:t>
            </a:r>
            <a:r>
              <a:rPr lang="el-GR"/>
              <a:t>          </a:t>
            </a:r>
            <a:r>
              <a:rPr lang="el-GR" sz="3200"/>
              <a:t>Χ     </a:t>
            </a:r>
            <a:r>
              <a:rPr lang="el-GR" sz="2400"/>
              <a:t>Μμ     </a:t>
            </a:r>
            <a:r>
              <a:rPr lang="el-GR"/>
              <a:t>(Πατέρας)</a:t>
            </a:r>
            <a:endParaRPr lang="el-GR" sz="2400"/>
          </a:p>
          <a:p>
            <a:r>
              <a:rPr lang="el-GR"/>
              <a:t>Πιθανοί τύποι                         Πιθανοί τύποι</a:t>
            </a:r>
          </a:p>
          <a:p>
            <a:r>
              <a:rPr lang="el-GR"/>
              <a:t>ωαρίων της Μητέρας                 σπερματοζωαρίων</a:t>
            </a:r>
          </a:p>
          <a:p>
            <a:endParaRPr lang="el-GR"/>
          </a:p>
          <a:p>
            <a:r>
              <a:rPr lang="el-GR"/>
              <a:t>Μ,     μ ,                                         Μ,   μ</a:t>
            </a:r>
          </a:p>
          <a:p>
            <a:endParaRPr lang="el-GR"/>
          </a:p>
          <a:p>
            <a:r>
              <a:rPr lang="el-GR"/>
              <a:t>Άρα για κάθε παιδί που θα γεννηθεί από το ζευγάρι αυτό, οι πιθανότητες είναι: ¼  Να είναι παιδί με ΜΜ, 2/4 να έχει Μμ και ¼ να είναι μμ. Άρα υπάρχουν 50% πιθανότητες να γεννηθεί ένα παιδί φορέας (Μμ) και ¼ δηλ. 25% να  πάσχει από Μεσογειακή Αναιμία.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rcRect/>
          <a:stretch>
            <a:fillRect/>
          </a:stretch>
        </p:blipFill>
        <p:spPr bwMode="auto">
          <a:xfrm>
            <a:off x="5943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24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DD057CE-DDDC-4759-AF19-124C8DCFC047}"/>
              </a:ext>
            </a:extLst>
          </p:cNvPr>
          <p:cNvPicPr>
            <a:picLocks noChangeAspect="1"/>
          </p:cNvPicPr>
          <p:nvPr/>
        </p:nvPicPr>
        <p:blipFill>
          <a:blip r:embed="rId2"/>
          <a:stretch>
            <a:fillRect/>
          </a:stretch>
        </p:blipFill>
        <p:spPr>
          <a:xfrm>
            <a:off x="3009900" y="2443164"/>
            <a:ext cx="6172200" cy="1971675"/>
          </a:xfrm>
          <a:prstGeom prst="rect">
            <a:avLst/>
          </a:prstGeom>
        </p:spPr>
      </p:pic>
      <p:sp>
        <p:nvSpPr>
          <p:cNvPr id="6" name="Τίτλος 5">
            <a:extLst>
              <a:ext uri="{FF2B5EF4-FFF2-40B4-BE49-F238E27FC236}">
                <a16:creationId xmlns:a16="http://schemas.microsoft.com/office/drawing/2014/main" id="{5457CCBB-95F9-44B7-BEAB-3E9FE37C3785}"/>
              </a:ext>
            </a:extLst>
          </p:cNvPr>
          <p:cNvSpPr>
            <a:spLocks noGrp="1"/>
          </p:cNvSpPr>
          <p:nvPr>
            <p:ph type="title"/>
          </p:nvPr>
        </p:nvSpPr>
        <p:spPr/>
        <p:txBody>
          <a:bodyPr/>
          <a:lstStyle/>
          <a:p>
            <a:r>
              <a:rPr lang="el-GR" sz="1800" dirty="0"/>
              <a:t>Κάθε είδος φυτού ή ζώου έχει τον δικό του αριθμό και είδος χρωμοσωμάτων: Τα Ασκάρεα παράσιτα έχουν 4 χρωμοσώματα ΣΕ ΚΑΘΕ ΚΥΤΤΑΡΟ ΤΟΥ ΣΩΜΑΤΟΣ ΕΚΤΟΣ;;;;;</a:t>
            </a:r>
            <a:endParaRPr lang="en-US" sz="1800" dirty="0"/>
          </a:p>
        </p:txBody>
      </p:sp>
    </p:spTree>
    <p:extLst>
      <p:ext uri="{BB962C8B-B14F-4D97-AF65-F5344CB8AC3E}">
        <p14:creationId xmlns:p14="http://schemas.microsoft.com/office/powerpoint/2010/main" val="841632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4245621" y="1970838"/>
            <a:ext cx="4261395" cy="4029912"/>
          </a:xfrm>
          <a:prstGeom prst="rect">
            <a:avLst/>
          </a:prstGeom>
          <a:noFill/>
          <a:ln w="9525">
            <a:noFill/>
            <a:miter lim="800000"/>
            <a:headEnd/>
            <a:tailEnd/>
          </a:ln>
        </p:spPr>
      </p:pic>
      <p:sp>
        <p:nvSpPr>
          <p:cNvPr id="3" name="TextBox 2">
            <a:extLst>
              <a:ext uri="{FF2B5EF4-FFF2-40B4-BE49-F238E27FC236}">
                <a16:creationId xmlns:a16="http://schemas.microsoft.com/office/drawing/2014/main" id="{F9B745D6-4559-44E2-9DAD-04196F498898}"/>
              </a:ext>
            </a:extLst>
          </p:cNvPr>
          <p:cNvSpPr txBox="1"/>
          <p:nvPr/>
        </p:nvSpPr>
        <p:spPr>
          <a:xfrm>
            <a:off x="2999656" y="216512"/>
            <a:ext cx="6534726" cy="1754326"/>
          </a:xfrm>
          <a:prstGeom prst="rect">
            <a:avLst/>
          </a:prstGeom>
          <a:noFill/>
        </p:spPr>
        <p:txBody>
          <a:bodyPr wrap="square" rtlCol="0">
            <a:spAutoFit/>
          </a:bodyPr>
          <a:lstStyle/>
          <a:p>
            <a:r>
              <a:rPr lang="el-GR" b="1" dirty="0"/>
              <a:t>Θα μελετήσουμε τη Μίτωση σε ένα σκουλήκι με 4 χρωμοσώματα, διότι στον άνθρωπο είναι δύσκολο να χωρέσουμε 46 χρωμοσώματα: Η Μίτωση ξεκινάει με την Πρόφαση που είναι η εμφάνιση των χρωμοσωμάτων που είναι ΔΙΠΛΑ. Έχουν δύο Χρωματίδες. Ακολουθεί η Μετάφαση που συνίσταται σε Στοίχιση χωρίς ζεύγη.</a:t>
            </a:r>
            <a:endParaRPr lang="en-US" dirty="0"/>
          </a:p>
        </p:txBody>
      </p:sp>
    </p:spTree>
    <p:extLst>
      <p:ext uri="{BB962C8B-B14F-4D97-AF65-F5344CB8AC3E}">
        <p14:creationId xmlns:p14="http://schemas.microsoft.com/office/powerpoint/2010/main" val="299175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p:cNvPicPr>
            <a:picLocks noChangeAspect="1" noChangeArrowheads="1"/>
          </p:cNvPicPr>
          <p:nvPr/>
        </p:nvPicPr>
        <p:blipFill>
          <a:blip r:embed="rId2" cstate="print"/>
          <a:srcRect/>
          <a:stretch>
            <a:fillRect/>
          </a:stretch>
        </p:blipFill>
        <p:spPr bwMode="auto">
          <a:xfrm>
            <a:off x="3810000" y="1500189"/>
            <a:ext cx="4572000" cy="3857625"/>
          </a:xfrm>
          <a:prstGeom prst="rect">
            <a:avLst/>
          </a:prstGeom>
          <a:noFill/>
          <a:ln w="9525">
            <a:noFill/>
            <a:miter lim="800000"/>
            <a:headEnd/>
            <a:tailEnd/>
          </a:ln>
        </p:spPr>
      </p:pic>
      <p:sp>
        <p:nvSpPr>
          <p:cNvPr id="78851" name="TextBox 3"/>
          <p:cNvSpPr txBox="1">
            <a:spLocks noChangeArrowheads="1"/>
          </p:cNvSpPr>
          <p:nvPr/>
        </p:nvSpPr>
        <p:spPr bwMode="auto">
          <a:xfrm>
            <a:off x="3363516" y="1232297"/>
            <a:ext cx="1714500" cy="369332"/>
          </a:xfrm>
          <a:prstGeom prst="rect">
            <a:avLst/>
          </a:prstGeom>
          <a:noFill/>
          <a:ln w="9525">
            <a:noFill/>
            <a:miter lim="800000"/>
            <a:headEnd/>
            <a:tailEnd/>
          </a:ln>
        </p:spPr>
        <p:txBody>
          <a:bodyPr>
            <a:spAutoFit/>
          </a:bodyPr>
          <a:lstStyle/>
          <a:p>
            <a:r>
              <a:rPr lang="el-GR" b="1"/>
              <a:t>ΑΝΑΦΑΣΗ</a:t>
            </a:r>
          </a:p>
        </p:txBody>
      </p:sp>
    </p:spTree>
    <p:extLst>
      <p:ext uri="{BB962C8B-B14F-4D97-AF65-F5344CB8AC3E}">
        <p14:creationId xmlns:p14="http://schemas.microsoft.com/office/powerpoint/2010/main" val="340930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A248E68-9DC8-4DC7-8572-7A127BE6C156}"/>
              </a:ext>
            </a:extLst>
          </p:cNvPr>
          <p:cNvPicPr>
            <a:picLocks noChangeAspect="1"/>
          </p:cNvPicPr>
          <p:nvPr/>
        </p:nvPicPr>
        <p:blipFill>
          <a:blip r:embed="rId2"/>
          <a:stretch>
            <a:fillRect/>
          </a:stretch>
        </p:blipFill>
        <p:spPr>
          <a:xfrm>
            <a:off x="2711625" y="980728"/>
            <a:ext cx="3982473" cy="5041106"/>
          </a:xfrm>
          <a:prstGeom prst="rect">
            <a:avLst/>
          </a:prstGeom>
          <a:noFill/>
        </p:spPr>
      </p:pic>
      <p:graphicFrame>
        <p:nvGraphicFramePr>
          <p:cNvPr id="2" name="Object 5">
            <a:extLst>
              <a:ext uri="{FF2B5EF4-FFF2-40B4-BE49-F238E27FC236}">
                <a16:creationId xmlns:a16="http://schemas.microsoft.com/office/drawing/2014/main" id="{63ED61B9-CD18-22E6-68CA-E3768ACE92FB}"/>
              </a:ext>
            </a:extLst>
          </p:cNvPr>
          <p:cNvGraphicFramePr>
            <a:graphicFrameLocks noChangeAspect="1"/>
          </p:cNvGraphicFramePr>
          <p:nvPr/>
        </p:nvGraphicFramePr>
        <p:xfrm>
          <a:off x="6838747" y="2564905"/>
          <a:ext cx="3863330" cy="2863309"/>
        </p:xfrm>
        <a:graphic>
          <a:graphicData uri="http://schemas.openxmlformats.org/presentationml/2006/ole">
            <mc:AlternateContent xmlns:mc="http://schemas.openxmlformats.org/markup-compatibility/2006">
              <mc:Choice xmlns:v="urn:schemas-microsoft-com:vml" Requires="v">
                <p:oleObj name="Εικόνα bitmap" r:id="rId3" imgW="2933333" imgH="2362530" progId="PBrush">
                  <p:embed/>
                </p:oleObj>
              </mc:Choice>
              <mc:Fallback>
                <p:oleObj name="Εικόνα bitmap" r:id="rId3" imgW="2933333" imgH="2362530" progId="PBrush">
                  <p:embed/>
                  <p:pic>
                    <p:nvPicPr>
                      <p:cNvPr id="2" name="Object 5">
                        <a:extLst>
                          <a:ext uri="{FF2B5EF4-FFF2-40B4-BE49-F238E27FC236}">
                            <a16:creationId xmlns:a16="http://schemas.microsoft.com/office/drawing/2014/main" id="{63ED61B9-CD18-22E6-68CA-E3768ACE9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747" y="2564905"/>
                        <a:ext cx="3863330" cy="286330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40700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4"/>
          <p:cNvGraphicFramePr>
            <a:graphicFrameLocks noChangeAspect="1"/>
          </p:cNvGraphicFramePr>
          <p:nvPr/>
        </p:nvGraphicFramePr>
        <p:xfrm>
          <a:off x="2639337" y="1338889"/>
          <a:ext cx="6686550" cy="3988594"/>
        </p:xfrm>
        <a:graphic>
          <a:graphicData uri="http://schemas.openxmlformats.org/presentationml/2006/ole">
            <mc:AlternateContent xmlns:mc="http://schemas.openxmlformats.org/markup-compatibility/2006">
              <mc:Choice xmlns:v="urn:schemas-microsoft-com:vml" Requires="v">
                <p:oleObj name="Εικόνα bitmap" r:id="rId3" imgW="5428571" imgH="3238952" progId="PBrush">
                  <p:embed/>
                </p:oleObj>
              </mc:Choice>
              <mc:Fallback>
                <p:oleObj name="Εικόνα bitmap" r:id="rId3" imgW="5428571" imgH="3238952" progId="PBrush">
                  <p:embed/>
                  <p:pic>
                    <p:nvPicPr>
                      <p:cNvPr id="194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337" y="1338889"/>
                        <a:ext cx="6686550" cy="398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Τίτλος 1">
            <a:extLst>
              <a:ext uri="{FF2B5EF4-FFF2-40B4-BE49-F238E27FC236}">
                <a16:creationId xmlns:a16="http://schemas.microsoft.com/office/drawing/2014/main" id="{6A57F6CA-6265-482A-849A-3BDC3D049ABD}"/>
              </a:ext>
            </a:extLst>
          </p:cNvPr>
          <p:cNvSpPr>
            <a:spLocks noGrp="1"/>
          </p:cNvSpPr>
          <p:nvPr>
            <p:ph type="title"/>
          </p:nvPr>
        </p:nvSpPr>
        <p:spPr/>
        <p:txBody>
          <a:bodyPr/>
          <a:lstStyle/>
          <a:p>
            <a:r>
              <a:rPr lang="el-GR" sz="1500" dirty="0"/>
              <a:t>Η Μίτωση ως μηχανισμός πολλαπλασιασμού των σωματικών κυττάρων</a:t>
            </a:r>
            <a:endParaRPr lang="en-US" sz="1500" dirty="0"/>
          </a:p>
        </p:txBody>
      </p:sp>
      <p:sp>
        <p:nvSpPr>
          <p:cNvPr id="3" name="TextBox 2">
            <a:extLst>
              <a:ext uri="{FF2B5EF4-FFF2-40B4-BE49-F238E27FC236}">
                <a16:creationId xmlns:a16="http://schemas.microsoft.com/office/drawing/2014/main" id="{F7D32460-A12B-4E76-856A-24F77FBE18C2}"/>
              </a:ext>
            </a:extLst>
          </p:cNvPr>
          <p:cNvSpPr txBox="1"/>
          <p:nvPr/>
        </p:nvSpPr>
        <p:spPr>
          <a:xfrm>
            <a:off x="6528048" y="2132858"/>
            <a:ext cx="2538282" cy="1200329"/>
          </a:xfrm>
          <a:prstGeom prst="rect">
            <a:avLst/>
          </a:prstGeom>
          <a:noFill/>
        </p:spPr>
        <p:txBody>
          <a:bodyPr wrap="square" rtlCol="0">
            <a:spAutoFit/>
          </a:bodyPr>
          <a:lstStyle/>
          <a:p>
            <a:r>
              <a:rPr lang="el-GR" dirty="0"/>
              <a:t>ΜΟΡΦΟΓΕΝΕΣΗ*= η δημιουργία του σώματος και των οργάνων</a:t>
            </a:r>
            <a:endParaRPr lang="en-US" dirty="0"/>
          </a:p>
        </p:txBody>
      </p:sp>
      <p:sp>
        <p:nvSpPr>
          <p:cNvPr id="4" name="TextBox 3">
            <a:extLst>
              <a:ext uri="{FF2B5EF4-FFF2-40B4-BE49-F238E27FC236}">
                <a16:creationId xmlns:a16="http://schemas.microsoft.com/office/drawing/2014/main" id="{7DB756CB-E6AA-6911-A65D-1CBC1115E2B3}"/>
              </a:ext>
            </a:extLst>
          </p:cNvPr>
          <p:cNvSpPr txBox="1"/>
          <p:nvPr/>
        </p:nvSpPr>
        <p:spPr>
          <a:xfrm>
            <a:off x="1739516" y="5279455"/>
            <a:ext cx="8712968" cy="1600438"/>
          </a:xfrm>
          <a:prstGeom prst="rect">
            <a:avLst/>
          </a:prstGeom>
          <a:noFill/>
        </p:spPr>
        <p:txBody>
          <a:bodyPr wrap="square" rtlCol="0">
            <a:spAutoFit/>
          </a:bodyPr>
          <a:lstStyle/>
          <a:p>
            <a:r>
              <a:rPr lang="el-GR" sz="1600" dirty="0"/>
              <a:t>Πως γίνεται αυτό; Μα με τις συνεχείς διαιρέσεις ενός αρχικού κυττάρου, του </a:t>
            </a:r>
            <a:r>
              <a:rPr lang="el-GR" sz="1600" dirty="0" err="1"/>
              <a:t>ζυγωτού</a:t>
            </a:r>
            <a:r>
              <a:rPr lang="el-GR" sz="1600" dirty="0"/>
              <a:t> ή γονιμοποιημένου ωαρίου που με αλλεπάλληλες διαιρέσεις (Μιτώσεις) μας δίνει τον άπειρο αριθμό των κυττάρων που συναποτελούν το σώμα ενός οργανισμού. Επομένως η ΜΙΤΩΣΗ είναι ο τρόπος με τον οποίο πολλαπλασιάζονται και δημιουργούνται όλα τα σωματικά μας κύτταρα. Δηλ. ΌΛΑ ΤΑ ΚΥΤΤΑΡΑ ΜΑΣ ΕΚΤΟΣ ΑΠΌ ΤΑ ΩΑΡΙΑ ΚΑΙ ΤΑ ΣΠΕΡΜΑΤΟΖΩΑΡΙΑ [=ΓΕΝΝΗΤΙΚΑ ΚΥΤΤΑΡΑ].</a:t>
            </a:r>
          </a:p>
          <a:p>
            <a:endParaRPr lang="en-US" dirty="0"/>
          </a:p>
        </p:txBody>
      </p:sp>
    </p:spTree>
    <p:extLst>
      <p:ext uri="{BB962C8B-B14F-4D97-AF65-F5344CB8AC3E}">
        <p14:creationId xmlns:p14="http://schemas.microsoft.com/office/powerpoint/2010/main" val="82524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p:txBody>
          <a:bodyPr/>
          <a:lstStyle/>
          <a:p>
            <a:r>
              <a:rPr lang="el-GR"/>
              <a:t>Που οφείλονται φαινόμενα σαν το Σύνδρομο </a:t>
            </a:r>
            <a:r>
              <a:rPr lang="en-US"/>
              <a:t>Down</a:t>
            </a:r>
            <a:endParaRPr lang="el-GR"/>
          </a:p>
        </p:txBody>
      </p:sp>
      <p:sp>
        <p:nvSpPr>
          <p:cNvPr id="3" name="Υπότιτλος 2">
            <a:extLst>
              <a:ext uri="{FF2B5EF4-FFF2-40B4-BE49-F238E27FC236}">
                <a16:creationId xmlns:a16="http://schemas.microsoft.com/office/drawing/2014/main" id="{115789F1-1EE1-4463-83D7-1C1F1760664E}"/>
              </a:ext>
            </a:extLst>
          </p:cNvPr>
          <p:cNvSpPr>
            <a:spLocks noGrp="1"/>
          </p:cNvSpPr>
          <p:nvPr>
            <p:ph type="subTitle" idx="1"/>
          </p:nvPr>
        </p:nvSpPr>
        <p:spPr/>
        <p:txBody>
          <a:bodyPr/>
          <a:lstStyle/>
          <a:p>
            <a:r>
              <a:rPr lang="el-GR" dirty="0"/>
              <a:t>ΑΠΑΝΤΗΣΗ: Σε λάθος χωρισμό των χρωμοσωμάτων στην πρώτη Μίτωση της Μείωσης</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3009900" y="857250"/>
            <a:ext cx="6172200" cy="857250"/>
          </a:xfrm>
        </p:spPr>
        <p:txBody>
          <a:bodyPr/>
          <a:lstStyle/>
          <a:p>
            <a:pPr eaLnBrk="1" hangingPunct="1"/>
            <a:r>
              <a:rPr lang="el-GR" sz="2100"/>
              <a:t>Μη κανονικός διαχωρισμός των χρωμοσωμάτων στη μείωση</a:t>
            </a:r>
          </a:p>
        </p:txBody>
      </p:sp>
      <p:graphicFrame>
        <p:nvGraphicFramePr>
          <p:cNvPr id="12290" name="Object 3"/>
          <p:cNvGraphicFramePr>
            <a:graphicFrameLocks noGrp="1" noChangeAspect="1"/>
          </p:cNvGraphicFramePr>
          <p:nvPr>
            <p:ph idx="1"/>
          </p:nvPr>
        </p:nvGraphicFramePr>
        <p:xfrm>
          <a:off x="3181350" y="1609725"/>
          <a:ext cx="6342063" cy="3602038"/>
        </p:xfrm>
        <a:graphic>
          <a:graphicData uri="http://schemas.openxmlformats.org/presentationml/2006/ole">
            <mc:AlternateContent xmlns:mc="http://schemas.openxmlformats.org/markup-compatibility/2006">
              <mc:Choice xmlns:v="urn:schemas-microsoft-com:vml" Requires="v">
                <p:oleObj name="Εικόνα bitmap" r:id="rId2" imgW="5114286" imgH="2905531" progId="PBrush">
                  <p:embed/>
                </p:oleObj>
              </mc:Choice>
              <mc:Fallback>
                <p:oleObj name="Εικόνα bitmap" r:id="rId2" imgW="5114286" imgH="2905531" progId="PBrush">
                  <p:embed/>
                  <p:pic>
                    <p:nvPicPr>
                      <p:cNvPr id="1229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609725"/>
                        <a:ext cx="6342063" cy="360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Text Box 6"/>
          <p:cNvSpPr txBox="1">
            <a:spLocks noChangeArrowheads="1"/>
          </p:cNvSpPr>
          <p:nvPr/>
        </p:nvSpPr>
        <p:spPr bwMode="auto">
          <a:xfrm>
            <a:off x="6324600" y="4972051"/>
            <a:ext cx="3028950" cy="1754326"/>
          </a:xfrm>
          <a:prstGeom prst="rect">
            <a:avLst/>
          </a:prstGeom>
          <a:noFill/>
          <a:ln w="9525">
            <a:noFill/>
            <a:miter lim="800000"/>
            <a:headEnd/>
            <a:tailEnd/>
          </a:ln>
        </p:spPr>
        <p:txBody>
          <a:bodyPr>
            <a:spAutoFit/>
          </a:bodyPr>
          <a:lstStyle/>
          <a:p>
            <a:pPr>
              <a:spcBef>
                <a:spcPct val="50000"/>
              </a:spcBef>
            </a:pPr>
            <a:r>
              <a:rPr lang="el-GR"/>
              <a:t>Αν, τώρα, το κύτταρο αυτό είχε 23 ζεύγη χρωμοσωμάτων, τότε το αποτέλεσμα θα ήταν ένα κύτταρο με 24 χρωμοσώματα και ένα άλλο με 22.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7"/>
          <p:cNvSpPr>
            <a:spLocks noGrp="1"/>
          </p:cNvSpPr>
          <p:nvPr>
            <p:ph type="title"/>
          </p:nvPr>
        </p:nvSpPr>
        <p:spPr/>
        <p:txBody>
          <a:bodyPr>
            <a:normAutofit/>
          </a:bodyPr>
          <a:lstStyle/>
          <a:p>
            <a:r>
              <a:rPr lang="el-GR"/>
              <a:t>Ας δούμε τώρα τη διαδικασία της Μείωσης πιο αναλυτικά....</a:t>
            </a:r>
          </a:p>
        </p:txBody>
      </p:sp>
      <p:graphicFrame>
        <p:nvGraphicFramePr>
          <p:cNvPr id="2" name="Object 5">
            <a:extLst>
              <a:ext uri="{FF2B5EF4-FFF2-40B4-BE49-F238E27FC236}">
                <a16:creationId xmlns:a16="http://schemas.microsoft.com/office/drawing/2014/main" id="{AB77657E-EDF5-0C16-6F7B-DB115BA94249}"/>
              </a:ext>
            </a:extLst>
          </p:cNvPr>
          <p:cNvGraphicFramePr>
            <a:graphicFrameLocks noChangeAspect="1"/>
          </p:cNvGraphicFramePr>
          <p:nvPr/>
        </p:nvGraphicFramePr>
        <p:xfrm>
          <a:off x="2927648" y="1988841"/>
          <a:ext cx="5943600" cy="4295775"/>
        </p:xfrm>
        <a:graphic>
          <a:graphicData uri="http://schemas.openxmlformats.org/presentationml/2006/ole">
            <mc:AlternateContent xmlns:mc="http://schemas.openxmlformats.org/markup-compatibility/2006">
              <mc:Choice xmlns:v="urn:schemas-microsoft-com:vml" Requires="v">
                <p:oleObj name="Εικόνα bitmap" r:id="rId2" imgW="6009524" imgH="3200000" progId="PBrush">
                  <p:embed/>
                </p:oleObj>
              </mc:Choice>
              <mc:Fallback>
                <p:oleObj name="Εικόνα bitmap" r:id="rId2" imgW="6009524" imgH="3200000" progId="PBrush">
                  <p:embed/>
                  <p:pic>
                    <p:nvPicPr>
                      <p:cNvPr id="2" name="Object 5">
                        <a:extLst>
                          <a:ext uri="{FF2B5EF4-FFF2-40B4-BE49-F238E27FC236}">
                            <a16:creationId xmlns:a16="http://schemas.microsoft.com/office/drawing/2014/main" id="{AB77657E-EDF5-0C16-6F7B-DB115BA94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1988841"/>
                        <a:ext cx="59436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87920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nvGraphicFramePr>
        <p:xfrm>
          <a:off x="2063552" y="704886"/>
          <a:ext cx="2804914" cy="2724114"/>
        </p:xfrm>
        <a:graphic>
          <a:graphicData uri="http://schemas.openxmlformats.org/presentationml/2006/ole">
            <mc:AlternateContent xmlns:mc="http://schemas.openxmlformats.org/markup-compatibility/2006">
              <mc:Choice xmlns:v="urn:schemas-microsoft-com:vml" Requires="v">
                <p:oleObj name="Εικόνα bitmap" r:id="rId2" imgW="2971429" imgH="2886478" progId="PBrush">
                  <p:embed/>
                </p:oleObj>
              </mc:Choice>
              <mc:Fallback>
                <p:oleObj name="Εικόνα bitmap" r:id="rId2" imgW="2971429" imgH="2886478" progId="PBrush">
                  <p:embed/>
                  <p:pic>
                    <p:nvPicPr>
                      <p:cNvPr id="1433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2" y="704886"/>
                        <a:ext cx="2804914" cy="2724114"/>
                      </a:xfrm>
                      <a:prstGeom prst="rect">
                        <a:avLst/>
                      </a:prstGeom>
                      <a:noFill/>
                      <a:ln>
                        <a:noFill/>
                      </a:ln>
                      <a:effectLst/>
                    </p:spPr>
                  </p:pic>
                </p:oleObj>
              </mc:Fallback>
            </mc:AlternateContent>
          </a:graphicData>
        </a:graphic>
      </p:graphicFrame>
      <p:graphicFrame>
        <p:nvGraphicFramePr>
          <p:cNvPr id="2" name="Object 4">
            <a:extLst>
              <a:ext uri="{FF2B5EF4-FFF2-40B4-BE49-F238E27FC236}">
                <a16:creationId xmlns:a16="http://schemas.microsoft.com/office/drawing/2014/main" id="{0B8658A6-F579-0118-885C-B444EBA93B6D}"/>
              </a:ext>
            </a:extLst>
          </p:cNvPr>
          <p:cNvGraphicFramePr>
            <a:graphicFrameLocks noChangeAspect="1"/>
          </p:cNvGraphicFramePr>
          <p:nvPr/>
        </p:nvGraphicFramePr>
        <p:xfrm>
          <a:off x="6600056" y="735339"/>
          <a:ext cx="2591172" cy="2336788"/>
        </p:xfrm>
        <a:graphic>
          <a:graphicData uri="http://schemas.openxmlformats.org/presentationml/2006/ole">
            <mc:AlternateContent xmlns:mc="http://schemas.openxmlformats.org/markup-compatibility/2006">
              <mc:Choice xmlns:v="urn:schemas-microsoft-com:vml" Requires="v">
                <p:oleObj name="Εικόνα bitmap" r:id="rId4" imgW="3010320" imgH="2715004" progId="PBrush">
                  <p:embed/>
                </p:oleObj>
              </mc:Choice>
              <mc:Fallback>
                <p:oleObj name="Εικόνα bitmap" r:id="rId4" imgW="3010320" imgH="2715004" progId="PBrush">
                  <p:embed/>
                  <p:pic>
                    <p:nvPicPr>
                      <p:cNvPr id="2" name="Object 4">
                        <a:extLst>
                          <a:ext uri="{FF2B5EF4-FFF2-40B4-BE49-F238E27FC236}">
                            <a16:creationId xmlns:a16="http://schemas.microsoft.com/office/drawing/2014/main" id="{0B8658A6-F579-0118-885C-B444EBA93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056" y="735339"/>
                        <a:ext cx="2591172" cy="2336788"/>
                      </a:xfrm>
                      <a:prstGeom prst="rect">
                        <a:avLst/>
                      </a:prstGeom>
                      <a:noFill/>
                      <a:ln>
                        <a:noFill/>
                      </a:ln>
                      <a:effectLst/>
                    </p:spPr>
                  </p:pic>
                </p:oleObj>
              </mc:Fallback>
            </mc:AlternateContent>
          </a:graphicData>
        </a:graphic>
      </p:graphicFrame>
      <p:graphicFrame>
        <p:nvGraphicFramePr>
          <p:cNvPr id="3" name="Object 4">
            <a:extLst>
              <a:ext uri="{FF2B5EF4-FFF2-40B4-BE49-F238E27FC236}">
                <a16:creationId xmlns:a16="http://schemas.microsoft.com/office/drawing/2014/main" id="{7FFBC7BF-9BBA-A576-1319-F8890FD0E16E}"/>
              </a:ext>
            </a:extLst>
          </p:cNvPr>
          <p:cNvGraphicFramePr>
            <a:graphicFrameLocks noChangeAspect="1"/>
          </p:cNvGraphicFramePr>
          <p:nvPr/>
        </p:nvGraphicFramePr>
        <p:xfrm>
          <a:off x="2423593" y="3789041"/>
          <a:ext cx="3017181" cy="2816821"/>
        </p:xfrm>
        <a:graphic>
          <a:graphicData uri="http://schemas.openxmlformats.org/presentationml/2006/ole">
            <mc:AlternateContent xmlns:mc="http://schemas.openxmlformats.org/markup-compatibility/2006">
              <mc:Choice xmlns:v="urn:schemas-microsoft-com:vml" Requires="v">
                <p:oleObj name="Εικόνα bitmap" r:id="rId6" imgW="3019048" imgH="2819794" progId="PBrush">
                  <p:embed/>
                </p:oleObj>
              </mc:Choice>
              <mc:Fallback>
                <p:oleObj name="Εικόνα bitmap" r:id="rId6" imgW="3019048" imgH="2819794" progId="PBrush">
                  <p:embed/>
                  <p:pic>
                    <p:nvPicPr>
                      <p:cNvPr id="3" name="Object 4">
                        <a:extLst>
                          <a:ext uri="{FF2B5EF4-FFF2-40B4-BE49-F238E27FC236}">
                            <a16:creationId xmlns:a16="http://schemas.microsoft.com/office/drawing/2014/main" id="{7FFBC7BF-9BBA-A576-1319-F8890FD0E1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3593" y="3789041"/>
                        <a:ext cx="3017181" cy="2816821"/>
                      </a:xfrm>
                      <a:prstGeom prst="rect">
                        <a:avLst/>
                      </a:prstGeom>
                      <a:noFill/>
                      <a:ln>
                        <a:noFill/>
                      </a:ln>
                      <a:effectLst/>
                    </p:spPr>
                  </p:pic>
                </p:oleObj>
              </mc:Fallback>
            </mc:AlternateContent>
          </a:graphicData>
        </a:graphic>
      </p:graphicFrame>
      <p:graphicFrame>
        <p:nvGraphicFramePr>
          <p:cNvPr id="4" name="Object 4">
            <a:extLst>
              <a:ext uri="{FF2B5EF4-FFF2-40B4-BE49-F238E27FC236}">
                <a16:creationId xmlns:a16="http://schemas.microsoft.com/office/drawing/2014/main" id="{23ACD1B2-B9CB-1353-2E93-399B3C4FFABA}"/>
              </a:ext>
            </a:extLst>
          </p:cNvPr>
          <p:cNvGraphicFramePr>
            <a:graphicFrameLocks noChangeAspect="1"/>
          </p:cNvGraphicFramePr>
          <p:nvPr/>
        </p:nvGraphicFramePr>
        <p:xfrm>
          <a:off x="6096001" y="3429000"/>
          <a:ext cx="3223487" cy="2734098"/>
        </p:xfrm>
        <a:graphic>
          <a:graphicData uri="http://schemas.openxmlformats.org/presentationml/2006/ole">
            <mc:AlternateContent xmlns:mc="http://schemas.openxmlformats.org/markup-compatibility/2006">
              <mc:Choice xmlns:v="urn:schemas-microsoft-com:vml" Requires="v">
                <p:oleObj name="Εικόνα bitmap" r:id="rId8" imgW="3638095" imgH="3086531" progId="PBrush">
                  <p:embed/>
                </p:oleObj>
              </mc:Choice>
              <mc:Fallback>
                <p:oleObj name="Εικόνα bitmap" r:id="rId8" imgW="3638095" imgH="3086531" progId="PBrush">
                  <p:embed/>
                  <p:pic>
                    <p:nvPicPr>
                      <p:cNvPr id="4" name="Object 4">
                        <a:extLst>
                          <a:ext uri="{FF2B5EF4-FFF2-40B4-BE49-F238E27FC236}">
                            <a16:creationId xmlns:a16="http://schemas.microsoft.com/office/drawing/2014/main" id="{23ACD1B2-B9CB-1353-2E93-399B3C4FFA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1" y="3429000"/>
                        <a:ext cx="3223487" cy="273409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4149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8337D7-3617-66A5-BBF2-B02EB25BC106}"/>
              </a:ext>
            </a:extLst>
          </p:cNvPr>
          <p:cNvSpPr>
            <a:spLocks noGrp="1"/>
          </p:cNvSpPr>
          <p:nvPr>
            <p:ph type="title"/>
          </p:nvPr>
        </p:nvSpPr>
        <p:spPr>
          <a:xfrm>
            <a:off x="1981200" y="116633"/>
            <a:ext cx="7859216" cy="898485"/>
          </a:xfrm>
        </p:spPr>
        <p:txBody>
          <a:bodyPr>
            <a:normAutofit fontScale="90000"/>
          </a:bodyPr>
          <a:lstStyle/>
          <a:p>
            <a:r>
              <a:rPr lang="el-GR" sz="3200" dirty="0"/>
              <a:t>Είδη </a:t>
            </a:r>
            <a:r>
              <a:rPr lang="el-GR" sz="3200" dirty="0" err="1"/>
              <a:t>σπερ</a:t>
            </a:r>
            <a:r>
              <a:rPr lang="el-GR" sz="3200" dirty="0"/>
              <a:t>/</a:t>
            </a:r>
            <a:r>
              <a:rPr lang="el-GR" sz="3200" dirty="0" err="1"/>
              <a:t>ρίων</a:t>
            </a:r>
            <a:r>
              <a:rPr lang="el-GR" sz="3200" dirty="0"/>
              <a:t> και ωαρίων που παράγει ένας άνδρας ή μία γυναίκα</a:t>
            </a:r>
            <a:endParaRPr lang="en-US" sz="3200" dirty="0"/>
          </a:p>
        </p:txBody>
      </p:sp>
      <p:pic>
        <p:nvPicPr>
          <p:cNvPr id="5" name="Εικόνα 4">
            <a:extLst>
              <a:ext uri="{FF2B5EF4-FFF2-40B4-BE49-F238E27FC236}">
                <a16:creationId xmlns:a16="http://schemas.microsoft.com/office/drawing/2014/main" id="{106FA79C-DF2B-F9D4-0F40-AC6A8F8D79E5}"/>
              </a:ext>
            </a:extLst>
          </p:cNvPr>
          <p:cNvPicPr>
            <a:picLocks noChangeAspect="1"/>
          </p:cNvPicPr>
          <p:nvPr/>
        </p:nvPicPr>
        <p:blipFill>
          <a:blip r:embed="rId3"/>
          <a:stretch>
            <a:fillRect/>
          </a:stretch>
        </p:blipFill>
        <p:spPr>
          <a:xfrm>
            <a:off x="1495448" y="1498883"/>
            <a:ext cx="4600552" cy="4140497"/>
          </a:xfrm>
          <a:prstGeom prst="rect">
            <a:avLst/>
          </a:prstGeom>
        </p:spPr>
      </p:pic>
      <p:pic>
        <p:nvPicPr>
          <p:cNvPr id="7" name="Εικόνα 6">
            <a:extLst>
              <a:ext uri="{FF2B5EF4-FFF2-40B4-BE49-F238E27FC236}">
                <a16:creationId xmlns:a16="http://schemas.microsoft.com/office/drawing/2014/main" id="{FDC49698-5B47-3B75-BEAB-47E979E08EBD}"/>
              </a:ext>
            </a:extLst>
          </p:cNvPr>
          <p:cNvPicPr>
            <a:picLocks noChangeAspect="1"/>
          </p:cNvPicPr>
          <p:nvPr/>
        </p:nvPicPr>
        <p:blipFill>
          <a:blip r:embed="rId4"/>
          <a:stretch>
            <a:fillRect/>
          </a:stretch>
        </p:blipFill>
        <p:spPr>
          <a:xfrm>
            <a:off x="6384033" y="1015118"/>
            <a:ext cx="4505325" cy="5534025"/>
          </a:xfrm>
          <a:prstGeom prst="rect">
            <a:avLst/>
          </a:prstGeom>
        </p:spPr>
      </p:pic>
    </p:spTree>
    <p:extLst>
      <p:ext uri="{BB962C8B-B14F-4D97-AF65-F5344CB8AC3E}">
        <p14:creationId xmlns:p14="http://schemas.microsoft.com/office/powerpoint/2010/main" val="157100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2063750" y="2276476"/>
            <a:ext cx="7488238" cy="4462463"/>
          </a:xfrm>
          <a:prstGeom prst="rect">
            <a:avLst/>
          </a:prstGeom>
          <a:noFill/>
          <a:ln w="9525">
            <a:noFill/>
            <a:miter lim="800000"/>
            <a:headEnd/>
            <a:tailEnd/>
          </a:ln>
        </p:spPr>
        <p:txBody>
          <a:bodyPr>
            <a:spAutoFit/>
          </a:bodyPr>
          <a:lstStyle/>
          <a:p>
            <a:r>
              <a:rPr lang="en-US" sz="2400"/>
              <a:t>Tα διάφορα γονίδια που σχετίζονται με μια ορισμένη ιδιότητα και βρίσκονται στην ίδια θέση των ομόλογων χρωμοσωμάτων ονομάζονται </a:t>
            </a:r>
            <a:r>
              <a:rPr lang="en-US" sz="2400" i="1"/>
              <a:t>αλληλόμορφα</a:t>
            </a:r>
            <a:r>
              <a:rPr lang="en-US" sz="2400"/>
              <a:t> ή </a:t>
            </a:r>
            <a:r>
              <a:rPr lang="en-US" sz="2400" i="1"/>
              <a:t>πολλαπλά αλληλόμορφα.</a:t>
            </a:r>
            <a:r>
              <a:rPr lang="en-US" sz="2400"/>
              <a:t> Για παράδειγμα, οι ομάδες αίματος στον άνθρωπο ελέγχονται από τρία αλληλόμορφα Ι</a:t>
            </a:r>
            <a:r>
              <a:rPr lang="en-US" sz="2400" baseline="30000"/>
              <a:t>Α</a:t>
            </a:r>
            <a:r>
              <a:rPr lang="en-US" sz="2400"/>
              <a:t>, Ι</a:t>
            </a:r>
            <a:r>
              <a:rPr lang="en-US" sz="2400" baseline="30000"/>
              <a:t>Β</a:t>
            </a:r>
            <a:r>
              <a:rPr lang="en-US" sz="2400"/>
              <a:t>, Ι</a:t>
            </a:r>
            <a:r>
              <a:rPr lang="en-US" sz="2400" baseline="30000"/>
              <a:t>Ο</a:t>
            </a:r>
            <a:r>
              <a:rPr lang="en-US" sz="2400"/>
              <a:t>, από τα οποία το Ι</a:t>
            </a:r>
            <a:r>
              <a:rPr lang="en-US" sz="2400" baseline="30000"/>
              <a:t>Ο</a:t>
            </a:r>
            <a:r>
              <a:rPr lang="en-US" sz="2400"/>
              <a:t> είναι υπολειπόμενο ως προς τα Ι</a:t>
            </a:r>
            <a:r>
              <a:rPr lang="en-US" sz="2400" baseline="30000"/>
              <a:t>Α</a:t>
            </a:r>
            <a:r>
              <a:rPr lang="en-US" sz="2400"/>
              <a:t>, Ι</a:t>
            </a:r>
            <a:r>
              <a:rPr lang="en-US" sz="2400" baseline="30000"/>
              <a:t>Β</a:t>
            </a:r>
            <a:r>
              <a:rPr lang="en-US" sz="2400"/>
              <a:t>, που με τη σειρά τους είναι </a:t>
            </a:r>
            <a:r>
              <a:rPr lang="en-US" sz="2400" i="1"/>
              <a:t>ισοεπικρατή  </a:t>
            </a:r>
            <a:r>
              <a:rPr lang="en-US" sz="2400"/>
              <a:t>μεταξύ τους.</a:t>
            </a:r>
          </a:p>
          <a:p>
            <a:endParaRPr lang="en-US" sz="2400"/>
          </a:p>
          <a:p>
            <a:r>
              <a:rPr lang="en-US" sz="2400"/>
              <a:t>                               (Ι</a:t>
            </a:r>
            <a:r>
              <a:rPr lang="en-US" sz="2400" baseline="30000"/>
              <a:t>Α</a:t>
            </a:r>
            <a:r>
              <a:rPr lang="en-US" sz="2400"/>
              <a:t>= Ι</a:t>
            </a:r>
            <a:r>
              <a:rPr lang="en-US" sz="2400" baseline="30000"/>
              <a:t>Β </a:t>
            </a:r>
            <a:r>
              <a:rPr lang="en-US" sz="2400"/>
              <a:t>) &gt; Ι</a:t>
            </a:r>
            <a:r>
              <a:rPr lang="en-US" sz="2400" baseline="30000"/>
              <a:t>Ο</a:t>
            </a:r>
            <a:endParaRPr lang="en-US" sz="2400"/>
          </a:p>
          <a:p>
            <a:endParaRPr lang="en-US" sz="2400"/>
          </a:p>
          <a:p>
            <a:endParaRPr lang="el-GR" sz="2000"/>
          </a:p>
        </p:txBody>
      </p:sp>
      <p:sp>
        <p:nvSpPr>
          <p:cNvPr id="61443" name="Rectangle 5"/>
          <p:cNvSpPr>
            <a:spLocks noGrp="1" noChangeArrowheads="1"/>
          </p:cNvSpPr>
          <p:nvPr>
            <p:ph type="title"/>
          </p:nvPr>
        </p:nvSpPr>
        <p:spPr/>
        <p:txBody>
          <a:bodyPr>
            <a:normAutofit/>
          </a:bodyPr>
          <a:lstStyle/>
          <a:p>
            <a:r>
              <a:rPr lang="el-GR" sz="4000" i="1" dirty="0">
                <a:solidFill>
                  <a:schemeClr val="tx1"/>
                </a:solidFill>
              </a:rPr>
              <a:t>Δύο εξαιρέσεις: Α</a:t>
            </a:r>
            <a:r>
              <a:rPr lang="en-US" sz="4000" i="1" dirty="0" err="1">
                <a:solidFill>
                  <a:schemeClr val="tx1"/>
                </a:solidFill>
              </a:rPr>
              <a:t>λληλόμορφ</a:t>
            </a:r>
            <a:r>
              <a:rPr lang="en-US" sz="4000" i="1" dirty="0">
                <a:solidFill>
                  <a:schemeClr val="tx1"/>
                </a:solidFill>
              </a:rPr>
              <a:t>α</a:t>
            </a:r>
            <a:r>
              <a:rPr lang="en-US" sz="4000" dirty="0">
                <a:solidFill>
                  <a:schemeClr val="tx1"/>
                </a:solidFill>
              </a:rPr>
              <a:t> ή </a:t>
            </a:r>
            <a:r>
              <a:rPr lang="en-US" sz="4000" i="1" dirty="0">
                <a:solidFill>
                  <a:schemeClr val="tx1"/>
                </a:solidFill>
              </a:rPr>
              <a:t>πολλαπλά αλληλόμορφα</a:t>
            </a:r>
            <a:endParaRPr lang="el-GR" sz="4000" i="1" dirty="0">
              <a:solidFill>
                <a:schemeClr val="tx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5943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85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cstate="print"/>
          <a:srcRect/>
          <a:stretch>
            <a:fillRect/>
          </a:stretch>
        </p:blipFill>
        <p:spPr bwMode="auto">
          <a:xfrm>
            <a:off x="1775521" y="1634832"/>
            <a:ext cx="4680373" cy="3469412"/>
          </a:xfrm>
          <a:prstGeom prst="rect">
            <a:avLst/>
          </a:prstGeom>
          <a:noFill/>
          <a:ln w="9525">
            <a:noFill/>
            <a:miter lim="800000"/>
            <a:headEnd/>
            <a:tailEnd/>
          </a:ln>
        </p:spPr>
      </p:pic>
      <p:sp>
        <p:nvSpPr>
          <p:cNvPr id="2" name="Τίτλος 1">
            <a:extLst>
              <a:ext uri="{FF2B5EF4-FFF2-40B4-BE49-F238E27FC236}">
                <a16:creationId xmlns:a16="http://schemas.microsoft.com/office/drawing/2014/main" id="{CF8337D7-3617-66A5-BBF2-B02EB25BC106}"/>
              </a:ext>
            </a:extLst>
          </p:cNvPr>
          <p:cNvSpPr>
            <a:spLocks noGrp="1"/>
          </p:cNvSpPr>
          <p:nvPr>
            <p:ph type="title"/>
          </p:nvPr>
        </p:nvSpPr>
        <p:spPr>
          <a:xfrm>
            <a:off x="1981200" y="274638"/>
            <a:ext cx="7859216" cy="1143000"/>
          </a:xfrm>
        </p:spPr>
        <p:txBody>
          <a:bodyPr/>
          <a:lstStyle/>
          <a:p>
            <a:r>
              <a:rPr lang="el-GR" sz="3200" dirty="0"/>
              <a:t>Καρυώτυπος κανονικού αγοριού</a:t>
            </a:r>
            <a:r>
              <a:rPr lang="en-US" sz="3200" dirty="0"/>
              <a:t>/</a:t>
            </a:r>
            <a:r>
              <a:rPr lang="el-GR" sz="3200" dirty="0"/>
              <a:t>κοριτσιού</a:t>
            </a:r>
            <a:endParaRPr lang="en-US" sz="3200" dirty="0"/>
          </a:p>
        </p:txBody>
      </p:sp>
      <p:graphicFrame>
        <p:nvGraphicFramePr>
          <p:cNvPr id="3" name="Object 4">
            <a:extLst>
              <a:ext uri="{FF2B5EF4-FFF2-40B4-BE49-F238E27FC236}">
                <a16:creationId xmlns:a16="http://schemas.microsoft.com/office/drawing/2014/main" id="{27543763-E4E6-ECA9-656B-51B1074EDD7C}"/>
              </a:ext>
            </a:extLst>
          </p:cNvPr>
          <p:cNvGraphicFramePr>
            <a:graphicFrameLocks noChangeAspect="1"/>
          </p:cNvGraphicFramePr>
          <p:nvPr/>
        </p:nvGraphicFramePr>
        <p:xfrm>
          <a:off x="6455894" y="1498883"/>
          <a:ext cx="4399341" cy="3600697"/>
        </p:xfrm>
        <a:graphic>
          <a:graphicData uri="http://schemas.openxmlformats.org/presentationml/2006/ole">
            <mc:AlternateContent xmlns:mc="http://schemas.openxmlformats.org/markup-compatibility/2006">
              <mc:Choice xmlns:v="urn:schemas-microsoft-com:vml" Requires="v">
                <p:oleObj name="Bitmap Image" r:id="rId4" imgW="12866667" imgH="11914286" progId="Paint.Picture">
                  <p:embed/>
                </p:oleObj>
              </mc:Choice>
              <mc:Fallback>
                <p:oleObj name="Bitmap Image" r:id="rId4" imgW="12866667" imgH="11914286" progId="Paint.Picture">
                  <p:embed/>
                  <p:pic>
                    <p:nvPicPr>
                      <p:cNvPr id="3" name="Object 4">
                        <a:extLst>
                          <a:ext uri="{FF2B5EF4-FFF2-40B4-BE49-F238E27FC236}">
                            <a16:creationId xmlns:a16="http://schemas.microsoft.com/office/drawing/2014/main" id="{27543763-E4E6-ECA9-656B-51B1074ED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89" t="7869" r="15739"/>
                      <a:stretch>
                        <a:fillRect/>
                      </a:stretch>
                    </p:blipFill>
                    <p:spPr bwMode="auto">
                      <a:xfrm>
                        <a:off x="6455894" y="1498883"/>
                        <a:ext cx="4399341" cy="3600697"/>
                      </a:xfrm>
                      <a:prstGeom prst="rect">
                        <a:avLst/>
                      </a:prstGeom>
                      <a:noFill/>
                    </p:spPr>
                  </p:pic>
                </p:oleObj>
              </mc:Fallback>
            </mc:AlternateContent>
          </a:graphicData>
        </a:graphic>
      </p:graphicFrame>
    </p:spTree>
    <p:extLst>
      <p:ext uri="{BB962C8B-B14F-4D97-AF65-F5344CB8AC3E}">
        <p14:creationId xmlns:p14="http://schemas.microsoft.com/office/powerpoint/2010/main" val="267478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09900" y="1063228"/>
            <a:ext cx="6057900" cy="251222"/>
          </a:xfrm>
        </p:spPr>
        <p:txBody>
          <a:bodyPr>
            <a:normAutofit fontScale="90000"/>
          </a:bodyPr>
          <a:lstStyle/>
          <a:p>
            <a:pPr eaLnBrk="1" hangingPunct="1"/>
            <a:r>
              <a:rPr lang="el-GR" sz="2100" b="1"/>
              <a:t>Σκοπιμότητα του μηχανισμού της μείωσης</a:t>
            </a:r>
            <a:br>
              <a:rPr lang="el-GR" sz="2100"/>
            </a:br>
            <a:endParaRPr lang="el-GR" sz="2100"/>
          </a:p>
        </p:txBody>
      </p:sp>
      <p:sp>
        <p:nvSpPr>
          <p:cNvPr id="76803" name="Rectangle 4"/>
          <p:cNvSpPr>
            <a:spLocks noChangeArrowheads="1"/>
          </p:cNvSpPr>
          <p:nvPr/>
        </p:nvSpPr>
        <p:spPr bwMode="auto">
          <a:xfrm>
            <a:off x="3009900" y="1779598"/>
            <a:ext cx="6286500" cy="3970318"/>
          </a:xfrm>
          <a:prstGeom prst="rect">
            <a:avLst/>
          </a:prstGeom>
          <a:noFill/>
          <a:ln w="9525">
            <a:noFill/>
            <a:miter lim="800000"/>
            <a:headEnd/>
            <a:tailEnd/>
          </a:ln>
        </p:spPr>
        <p:txBody>
          <a:bodyPr anchor="ctr">
            <a:spAutoFit/>
          </a:bodyPr>
          <a:lstStyle/>
          <a:p>
            <a:pPr indent="80963">
              <a:buFontTx/>
              <a:buAutoNum type="arabicPeriod"/>
            </a:pPr>
            <a:r>
              <a:rPr lang="el-GR" dirty="0"/>
              <a:t>Επιτρέπει τη διατήρηση του αριθμού των χρωμοσωμάτων του είδους από γενιά σε γενιά. Στην αντίθετη περίπτωση θα είχαμε ένα συνεχή διπλασιασμό των χρωμοσωμάτων, γεγονός που είναι αντίθετο με κάθε στοιχειώδη βιολογικό κανόνα.</a:t>
            </a:r>
            <a:endParaRPr lang="en-US" dirty="0"/>
          </a:p>
          <a:p>
            <a:pPr indent="80963">
              <a:buFontTx/>
              <a:buAutoNum type="arabicPeriod"/>
            </a:pPr>
            <a:r>
              <a:rPr lang="el-GR" dirty="0"/>
              <a:t> Διαχωρίζονται  τα χρωμοσώματα όχι μόνο ποσοτικά αλλά και ποιοτικά, κατά τον πι</a:t>
            </a:r>
            <a:r>
              <a:rPr lang="en-US" dirty="0"/>
              <a:t>o</a:t>
            </a:r>
            <a:r>
              <a:rPr lang="el-GR" dirty="0"/>
              <a:t> ακριβοδίκαιο τρόπο. Πιο συγκεκριμένα, κάθε γαμέτης αποκτά τελικά ένα μόνο χρωμόσωμα από κάθε ζευγάρι ομόλογων χρωμοσωμάτων. </a:t>
            </a:r>
          </a:p>
          <a:p>
            <a:pPr indent="80963"/>
            <a:r>
              <a:rPr lang="en-US" dirty="0"/>
              <a:t>3. </a:t>
            </a:r>
            <a:r>
              <a:rPr lang="el-GR" dirty="0" err="1"/>
              <a:t>Πετυχαίνεται</a:t>
            </a:r>
            <a:r>
              <a:rPr lang="el-GR" dirty="0"/>
              <a:t>  το ανακάτεμα του γενετικού υλικού κατά τον καλύτερο τρόπο. Αυτό γίνεται α) με τα </a:t>
            </a:r>
            <a:r>
              <a:rPr lang="el-GR" b="1" dirty="0"/>
              <a:t>χιάσματα</a:t>
            </a:r>
            <a:r>
              <a:rPr lang="el-GR" dirty="0"/>
              <a:t> και β) εξ αιτίας του </a:t>
            </a:r>
            <a:r>
              <a:rPr lang="el-GR" b="1" dirty="0"/>
              <a:t>τυχαίου προσανατολισμού των τετράδων</a:t>
            </a:r>
            <a:r>
              <a:rPr lang="el-GR" dirty="0"/>
              <a:t> στην </a:t>
            </a:r>
            <a:r>
              <a:rPr lang="el-GR" dirty="0" err="1"/>
              <a:t>μετάφαση</a:t>
            </a:r>
            <a:r>
              <a:rPr lang="el-GR" dirty="0"/>
              <a:t> Ι. Έτσι, δεν κινούνται όλα τα πατρικά χρωμοσώματα προς μια κατεύθυνση και όλα τα μητρικά χρωμοσώματα προς την άλλη, αλλά σε τυχαίους συνδυασμούς.</a:t>
            </a:r>
          </a:p>
        </p:txBody>
      </p:sp>
    </p:spTree>
    <p:extLst>
      <p:ext uri="{BB962C8B-B14F-4D97-AF65-F5344CB8AC3E}">
        <p14:creationId xmlns:p14="http://schemas.microsoft.com/office/powerpoint/2010/main" val="2026151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2667002" y="2094191"/>
            <a:ext cx="184731" cy="369332"/>
          </a:xfrm>
          <a:prstGeom prst="rect">
            <a:avLst/>
          </a:prstGeom>
          <a:noFill/>
          <a:ln w="9525">
            <a:noFill/>
            <a:miter lim="800000"/>
            <a:headEnd/>
            <a:tailEnd/>
          </a:ln>
        </p:spPr>
        <p:txBody>
          <a:bodyPr wrap="none" anchor="ctr">
            <a:spAutoFit/>
          </a:bodyPr>
          <a:lstStyle/>
          <a:p>
            <a:endParaRPr lang="el-GR"/>
          </a:p>
        </p:txBody>
      </p:sp>
      <p:graphicFrame>
        <p:nvGraphicFramePr>
          <p:cNvPr id="10242" name="Object 4"/>
          <p:cNvGraphicFramePr>
            <a:graphicFrameLocks noChangeAspect="1"/>
          </p:cNvGraphicFramePr>
          <p:nvPr/>
        </p:nvGraphicFramePr>
        <p:xfrm>
          <a:off x="3524250" y="1600200"/>
          <a:ext cx="4914900" cy="4000500"/>
        </p:xfrm>
        <a:graphic>
          <a:graphicData uri="http://schemas.openxmlformats.org/presentationml/2006/ole">
            <mc:AlternateContent xmlns:mc="http://schemas.openxmlformats.org/markup-compatibility/2006">
              <mc:Choice xmlns:v="urn:schemas-microsoft-com:vml" Requires="v">
                <p:oleObj name="Γράφημα" r:id="rId2" imgW="4429125" imgH="2667000" progId="MSGraph.Chart.8">
                  <p:embed/>
                </p:oleObj>
              </mc:Choice>
              <mc:Fallback>
                <p:oleObj name="Γράφημα" r:id="rId2" imgW="4429125" imgH="2667000" progId="MSGraph.Chart.8">
                  <p:embed/>
                  <p:pic>
                    <p:nvPicPr>
                      <p:cNvPr id="1024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1600200"/>
                        <a:ext cx="4914900" cy="400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7"/>
          <p:cNvSpPr>
            <a:spLocks noGrp="1" noChangeArrowheads="1"/>
          </p:cNvSpPr>
          <p:nvPr>
            <p:ph type="title"/>
          </p:nvPr>
        </p:nvSpPr>
        <p:spPr/>
        <p:txBody>
          <a:bodyPr>
            <a:normAutofit fontScale="90000"/>
          </a:bodyPr>
          <a:lstStyle/>
          <a:p>
            <a:pPr eaLnBrk="1" hangingPunct="1"/>
            <a:r>
              <a:rPr lang="el-GR" sz="1500" b="1"/>
              <a:t>Εικόνα 9.2. Εξέλιξη του κινδύνου γέννησης παιδιού με σύνδρομο </a:t>
            </a:r>
            <a:r>
              <a:rPr lang="en-US" sz="1500" b="1"/>
              <a:t>Down </a:t>
            </a:r>
            <a:r>
              <a:rPr lang="el-GR" sz="1500" b="1"/>
              <a:t>σε σχέση με την ηλικία της μητέρας. (Πηγή: Hoey, 1991).</a:t>
            </a:r>
            <a:br>
              <a:rPr lang="el-GR" sz="1500"/>
            </a:br>
            <a:br>
              <a:rPr lang="el-GR" sz="3000"/>
            </a:br>
            <a:endParaRPr lang="el-GR" sz="3000"/>
          </a:p>
        </p:txBody>
      </p:sp>
    </p:spTree>
    <p:extLst>
      <p:ext uri="{BB962C8B-B14F-4D97-AF65-F5344CB8AC3E}">
        <p14:creationId xmlns:p14="http://schemas.microsoft.com/office/powerpoint/2010/main" val="1659947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4"/>
          <p:cNvGraphicFramePr>
            <a:graphicFrameLocks noChangeAspect="1"/>
          </p:cNvGraphicFramePr>
          <p:nvPr/>
        </p:nvGraphicFramePr>
        <p:xfrm>
          <a:off x="3381375" y="908721"/>
          <a:ext cx="5429250" cy="4470797"/>
        </p:xfrm>
        <a:graphic>
          <a:graphicData uri="http://schemas.openxmlformats.org/presentationml/2006/ole">
            <mc:AlternateContent xmlns:mc="http://schemas.openxmlformats.org/markup-compatibility/2006">
              <mc:Choice xmlns:v="urn:schemas-microsoft-com:vml" Requires="v">
                <p:oleObj name="Εικόνα bitmap" r:id="rId2" imgW="5447619" imgH="4486901" progId="PBrush">
                  <p:embed/>
                </p:oleObj>
              </mc:Choice>
              <mc:Fallback>
                <p:oleObj name="Εικόνα bitmap" r:id="rId2" imgW="5447619" imgH="4486901" progId="PBrush">
                  <p:embed/>
                  <p:pic>
                    <p:nvPicPr>
                      <p:cNvPr id="1843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908721"/>
                        <a:ext cx="5429250" cy="447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E0C7C64C-4D1D-3125-90B4-6F12F55E9E18}"/>
              </a:ext>
            </a:extLst>
          </p:cNvPr>
          <p:cNvSpPr txBox="1"/>
          <p:nvPr/>
        </p:nvSpPr>
        <p:spPr>
          <a:xfrm>
            <a:off x="1775520" y="5379518"/>
            <a:ext cx="8784976" cy="1200329"/>
          </a:xfrm>
          <a:prstGeom prst="rect">
            <a:avLst/>
          </a:prstGeom>
          <a:noFill/>
        </p:spPr>
        <p:txBody>
          <a:bodyPr wrap="square" rtlCol="0">
            <a:spAutoFit/>
          </a:bodyPr>
          <a:lstStyle/>
          <a:p>
            <a:r>
              <a:rPr lang="el-GR" dirty="0"/>
              <a:t>Όταν λοιπόν ενωθεί ένα ωάριο  με 24 χρωμοσώματα με ένα κανονικό σπερματοζωάριο με 23 χρωμοσώματα, προκύπτει </a:t>
            </a:r>
            <a:r>
              <a:rPr lang="el-GR" dirty="0" err="1"/>
              <a:t>ζυγωτό</a:t>
            </a:r>
            <a:r>
              <a:rPr lang="el-GR" dirty="0"/>
              <a:t> με 47 χρωμοσώματα. Ενώ, όταν ενωθεί ένα ωάριο  με 22 χρωμοσώματα με ένα κανονικό σπερματοζωάριο με 23 χρωμοσώματα, προκύπτει </a:t>
            </a:r>
            <a:r>
              <a:rPr lang="el-GR" dirty="0" err="1"/>
              <a:t>ζυγωτό</a:t>
            </a:r>
            <a:r>
              <a:rPr lang="el-GR" dirty="0"/>
              <a:t> με 45 χρωμοσώματα.</a:t>
            </a:r>
            <a:endParaRPr lang="en-US" dirty="0"/>
          </a:p>
        </p:txBody>
      </p:sp>
      <p:sp>
        <p:nvSpPr>
          <p:cNvPr id="3" name="Τίτλος 2">
            <a:extLst>
              <a:ext uri="{FF2B5EF4-FFF2-40B4-BE49-F238E27FC236}">
                <a16:creationId xmlns:a16="http://schemas.microsoft.com/office/drawing/2014/main" id="{1C0D11AD-03CB-A16A-1AC5-2FD44D17466B}"/>
              </a:ext>
            </a:extLst>
          </p:cNvPr>
          <p:cNvSpPr>
            <a:spLocks noGrp="1"/>
          </p:cNvSpPr>
          <p:nvPr>
            <p:ph type="title"/>
          </p:nvPr>
        </p:nvSpPr>
        <p:spPr>
          <a:xfrm>
            <a:off x="1919536" y="0"/>
            <a:ext cx="8229600" cy="836712"/>
          </a:xfrm>
        </p:spPr>
        <p:txBody>
          <a:bodyPr/>
          <a:lstStyle/>
          <a:p>
            <a:r>
              <a:rPr lang="el-GR" sz="2400" dirty="0"/>
              <a:t>Πως μπορεί να προκύψει ένα άτομο με σύνδρομο </a:t>
            </a:r>
            <a:r>
              <a:rPr lang="en-US" sz="2400" dirty="0"/>
              <a:t>Down </a:t>
            </a:r>
            <a:r>
              <a:rPr lang="el-GR" sz="2400" dirty="0"/>
              <a:t>ή κάποιο με Σύνδρομο </a:t>
            </a:r>
            <a:r>
              <a:rPr lang="en-US" sz="2400" dirty="0"/>
              <a:t>Turner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09900" y="1063228"/>
            <a:ext cx="6057900" cy="251222"/>
          </a:xfrm>
        </p:spPr>
        <p:txBody>
          <a:bodyPr>
            <a:normAutofit fontScale="90000"/>
          </a:bodyPr>
          <a:lstStyle/>
          <a:p>
            <a:pPr eaLnBrk="1" hangingPunct="1"/>
            <a:r>
              <a:rPr lang="el-GR" sz="2100" b="1"/>
              <a:t>Σκοπιμότητα του μηχανισμού της μείωσης</a:t>
            </a:r>
            <a:br>
              <a:rPr lang="el-GR" sz="2100"/>
            </a:br>
            <a:endParaRPr lang="el-GR" sz="2100"/>
          </a:p>
        </p:txBody>
      </p:sp>
      <p:sp>
        <p:nvSpPr>
          <p:cNvPr id="76803" name="Rectangle 4"/>
          <p:cNvSpPr>
            <a:spLocks noChangeArrowheads="1"/>
          </p:cNvSpPr>
          <p:nvPr/>
        </p:nvSpPr>
        <p:spPr bwMode="auto">
          <a:xfrm>
            <a:off x="3009900" y="1779598"/>
            <a:ext cx="6286500" cy="3970318"/>
          </a:xfrm>
          <a:prstGeom prst="rect">
            <a:avLst/>
          </a:prstGeom>
          <a:noFill/>
          <a:ln w="9525">
            <a:noFill/>
            <a:miter lim="800000"/>
            <a:headEnd/>
            <a:tailEnd/>
          </a:ln>
        </p:spPr>
        <p:txBody>
          <a:bodyPr anchor="ctr">
            <a:spAutoFit/>
          </a:bodyPr>
          <a:lstStyle/>
          <a:p>
            <a:pPr indent="80963">
              <a:buFontTx/>
              <a:buAutoNum type="arabicPeriod"/>
            </a:pPr>
            <a:r>
              <a:rPr lang="el-GR" dirty="0"/>
              <a:t>Επιτρέπει τη διατήρηση του αριθμού των χρωμοσωμάτων του είδους από γενιά σε γενιά. Στην αντίθετη περίπτωση θα είχαμε ένα συνεχή διπλασιασμό των χρωμοσωμάτων, γεγονός που είναι αντίθετο με κάθε στοιχειώδη βιολογικό κανόνα.</a:t>
            </a:r>
            <a:endParaRPr lang="en-US" dirty="0"/>
          </a:p>
          <a:p>
            <a:pPr indent="80963">
              <a:buFontTx/>
              <a:buAutoNum type="arabicPeriod"/>
            </a:pPr>
            <a:r>
              <a:rPr lang="el-GR" dirty="0"/>
              <a:t> Διαχωρίζονται  τα χρωμοσώματα όχι μόνο ποσοτικά αλλά και ποιοτικά, κατά τον πι</a:t>
            </a:r>
            <a:r>
              <a:rPr lang="en-US" dirty="0"/>
              <a:t>o</a:t>
            </a:r>
            <a:r>
              <a:rPr lang="el-GR" dirty="0"/>
              <a:t> ακριβοδίκαιο τρόπο. Πιο συγκεκριμένα, κάθε γαμέτης αποκτά τελικά ένα μόνο χρωμόσωμα από κάθε ζευγάρι ομόλογων χρωμοσωμάτων. </a:t>
            </a:r>
          </a:p>
          <a:p>
            <a:pPr indent="80963"/>
            <a:r>
              <a:rPr lang="en-US" dirty="0"/>
              <a:t>3. </a:t>
            </a:r>
            <a:r>
              <a:rPr lang="el-GR" dirty="0" err="1"/>
              <a:t>Πετυχαίνεται</a:t>
            </a:r>
            <a:r>
              <a:rPr lang="el-GR" dirty="0"/>
              <a:t>  το ανακάτεμα του γενετικού υλικού κατά τον καλύτερο τρόπο. Αυτό γίνεται α) με τα </a:t>
            </a:r>
            <a:r>
              <a:rPr lang="el-GR" b="1" dirty="0"/>
              <a:t>χιάσματα</a:t>
            </a:r>
            <a:r>
              <a:rPr lang="el-GR" dirty="0"/>
              <a:t> και β) εξ αιτίας του </a:t>
            </a:r>
            <a:r>
              <a:rPr lang="el-GR" b="1" dirty="0"/>
              <a:t>τυχαίου προσανατολισμού των τετράδων</a:t>
            </a:r>
            <a:r>
              <a:rPr lang="el-GR" dirty="0"/>
              <a:t> στην </a:t>
            </a:r>
            <a:r>
              <a:rPr lang="el-GR" dirty="0" err="1"/>
              <a:t>μετάφαση</a:t>
            </a:r>
            <a:r>
              <a:rPr lang="el-GR" dirty="0"/>
              <a:t> Ι. Έτσι, δεν κινούνται όλα τα πατρικά χρωμοσώματα προς μια κατεύθυνση και όλα τα μητρικά χρωμοσώματα προς την άλλη, αλλά σε τυχαίους συνδυασμούς.</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8C19EAB0-3252-2DC2-4BD1-CE627B1C285F}"/>
              </a:ext>
            </a:extLst>
          </p:cNvPr>
          <p:cNvSpPr>
            <a:spLocks noChangeArrowheads="1"/>
          </p:cNvSpPr>
          <p:nvPr/>
        </p:nvSpPr>
        <p:spPr bwMode="auto">
          <a:xfrm>
            <a:off x="2424114" y="1514129"/>
            <a:ext cx="712787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2800" b="1" dirty="0"/>
              <a:t>Σύνδρομο </a:t>
            </a:r>
            <a:r>
              <a:rPr lang="el-GR" altLang="en-US" sz="2800" b="1" dirty="0" err="1"/>
              <a:t>Down</a:t>
            </a:r>
            <a:endParaRPr lang="el-GR" altLang="en-US" sz="2800" b="1" dirty="0"/>
          </a:p>
          <a:p>
            <a:pPr eaLnBrk="1" hangingPunct="1"/>
            <a:endParaRPr lang="el-GR" altLang="en-US" sz="2400" dirty="0"/>
          </a:p>
          <a:p>
            <a:pPr eaLnBrk="1" hangingPunct="1"/>
            <a:r>
              <a:rPr lang="el-GR" altLang="en-US" sz="2400" dirty="0"/>
              <a:t>Απαντά σε 1/850 βιώσιμες γεννήσεις στις ΗΠΑ. (350.000 άτομα).</a:t>
            </a:r>
          </a:p>
          <a:p>
            <a:pPr eaLnBrk="1" hangingPunct="1"/>
            <a:r>
              <a:rPr lang="el-GR" altLang="en-US" sz="2400" dirty="0"/>
              <a:t>Στο 90% των περιπτώσεων το </a:t>
            </a:r>
            <a:r>
              <a:rPr lang="el-GR" altLang="en-US" sz="2400" dirty="0" err="1"/>
              <a:t>επι</a:t>
            </a:r>
            <a:r>
              <a:rPr lang="el-GR" altLang="en-US" sz="2400" dirty="0"/>
              <a:t> πλέον χρωμόσωμα προέρχεται από το ωάριο της μητέρας. </a:t>
            </a:r>
          </a:p>
          <a:p>
            <a:pPr eaLnBrk="1" hangingPunct="1"/>
            <a:r>
              <a:rPr lang="el-GR" altLang="en-US" sz="2400" dirty="0"/>
              <a:t>Συνήθη χαρακτηριστικά: Πιθανή νοητική στέρηση, ΄χαρακτηριστικό σχήμα ματιών, και καρδιακή ανεπάρκεια.</a:t>
            </a:r>
          </a:p>
        </p:txBody>
      </p:sp>
      <p:sp>
        <p:nvSpPr>
          <p:cNvPr id="2" name="Τίτλος 1">
            <a:extLst>
              <a:ext uri="{FF2B5EF4-FFF2-40B4-BE49-F238E27FC236}">
                <a16:creationId xmlns:a16="http://schemas.microsoft.com/office/drawing/2014/main" id="{967A3714-B66A-D2B2-5964-C414F0D1F0AB}"/>
              </a:ext>
            </a:extLst>
          </p:cNvPr>
          <p:cNvSpPr>
            <a:spLocks noGrp="1"/>
          </p:cNvSpPr>
          <p:nvPr>
            <p:ph type="title"/>
          </p:nvPr>
        </p:nvSpPr>
        <p:spPr/>
        <p:txBody>
          <a:bodyPr/>
          <a:lstStyle/>
          <a:p>
            <a:r>
              <a:rPr lang="el-GR" sz="1800" dirty="0"/>
              <a:t>Σύνδρομα με αλλαγή στον αριθμό των χρωμοσωμάτων: </a:t>
            </a:r>
            <a:r>
              <a:rPr lang="en-US" sz="1800" dirty="0"/>
              <a:t>Down, </a:t>
            </a:r>
            <a:r>
              <a:rPr lang="el-GR" altLang="en-US" sz="1800" i="1" dirty="0" err="1"/>
              <a:t>Κlinefelter</a:t>
            </a:r>
            <a:r>
              <a:rPr lang="en-US" altLang="en-US" sz="1800" i="1" dirty="0"/>
              <a:t>, </a:t>
            </a:r>
            <a:r>
              <a:rPr lang="en-US" altLang="en-US" sz="1800" dirty="0"/>
              <a:t>Turner, </a:t>
            </a:r>
            <a:r>
              <a:rPr lang="el-GR" altLang="en-US" sz="1800" i="1" dirty="0"/>
              <a:t>σύνδρομο Triplo-Χ</a:t>
            </a:r>
            <a:r>
              <a:rPr lang="en-US" sz="1800"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2150FA9B-3BE0-A2F3-707D-C53CEBDCDDF8}"/>
              </a:ext>
            </a:extLst>
          </p:cNvPr>
          <p:cNvSpPr>
            <a:spLocks noChangeArrowheads="1"/>
          </p:cNvSpPr>
          <p:nvPr/>
        </p:nvSpPr>
        <p:spPr bwMode="auto">
          <a:xfrm>
            <a:off x="4095750" y="-193675"/>
            <a:ext cx="26733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600" b="1">
                <a:latin typeface="Trebuchet MS" panose="020B0603020202020204" pitchFamily="34" charset="0"/>
              </a:rPr>
              <a:t>Down Syndrome</a:t>
            </a:r>
          </a:p>
          <a:p>
            <a:endParaRPr lang="el-GR" altLang="en-US"/>
          </a:p>
        </p:txBody>
      </p:sp>
      <p:graphicFrame>
        <p:nvGraphicFramePr>
          <p:cNvPr id="16399" name="Group 15">
            <a:extLst>
              <a:ext uri="{FF2B5EF4-FFF2-40B4-BE49-F238E27FC236}">
                <a16:creationId xmlns:a16="http://schemas.microsoft.com/office/drawing/2014/main" id="{6CDC121F-56C4-13E9-CB24-00A506307C98}"/>
              </a:ext>
            </a:extLst>
          </p:cNvPr>
          <p:cNvGraphicFramePr>
            <a:graphicFrameLocks noGrp="1"/>
          </p:cNvGraphicFramePr>
          <p:nvPr/>
        </p:nvGraphicFramePr>
        <p:xfrm>
          <a:off x="4095751" y="2362200"/>
          <a:ext cx="5313363" cy="4019550"/>
        </p:xfrm>
        <a:graphic>
          <a:graphicData uri="http://schemas.openxmlformats.org/drawingml/2006/table">
            <a:tbl>
              <a:tblPr/>
              <a:tblGrid>
                <a:gridCol w="5313363">
                  <a:extLst>
                    <a:ext uri="{9D8B030D-6E8A-4147-A177-3AD203B41FA5}">
                      <a16:colId xmlns:a16="http://schemas.microsoft.com/office/drawing/2014/main" val="20000"/>
                    </a:ext>
                  </a:extLst>
                </a:gridCol>
              </a:tblGrid>
              <a:tr h="40195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Arial" pitchFamily="34" charset="0"/>
                        </a:rPr>
                        <a:t>  </a:t>
                      </a:r>
                      <a:r>
                        <a:rPr kumimoji="0" lang="el-GR" sz="16600" b="0" i="0" u="none" strike="noStrike" cap="none" normalizeH="0" baseline="0">
                          <a:ln>
                            <a:noFill/>
                          </a:ln>
                          <a:solidFill>
                            <a:schemeClr val="tx1"/>
                          </a:solidFill>
                          <a:effectLst/>
                          <a:latin typeface="Arial" pitchFamily="34" charset="0"/>
                        </a:rPr>
                        <a:t> </a:t>
                      </a:r>
                      <a:r>
                        <a:rPr kumimoji="0" lang="el-GR" sz="600" b="0" i="0" u="none" strike="noStrike" cap="none" normalizeH="0" baseline="0">
                          <a:ln>
                            <a:noFill/>
                          </a:ln>
                          <a:solidFill>
                            <a:schemeClr val="tx1"/>
                          </a:solidFill>
                          <a:effectLst/>
                          <a:latin typeface="Arial" pitchFamily="34" charset="0"/>
                        </a:rPr>
                        <a:t>                                                                                    </a:t>
                      </a:r>
                      <a:endParaRPr kumimoji="0" lang="el-GR" sz="600" b="1" i="0" u="none" strike="noStrike" cap="none" normalizeH="0" baseline="0">
                        <a:ln>
                          <a:noFill/>
                        </a:ln>
                        <a:solidFill>
                          <a:schemeClr val="tx1"/>
                        </a:solidFill>
                        <a:effectLst/>
                        <a:latin typeface="Verdana"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l-GR" sz="600" b="1" i="0" u="none" strike="noStrike" cap="none" normalizeH="0" baseline="0">
                          <a:ln>
                            <a:noFill/>
                          </a:ln>
                          <a:solidFill>
                            <a:schemeClr val="tx1"/>
                          </a:solidFill>
                          <a:effectLst/>
                          <a:latin typeface="Verdana" pitchFamily="34" charset="0"/>
                        </a:rPr>
                        <a:t>(Trisomy 21)</a:t>
                      </a:r>
                    </a:p>
                    <a:p>
                      <a:pPr marL="0" marR="0" lvl="0" indent="0" algn="l" defTabSz="914400" rtl="0" eaLnBrk="0" fontAlgn="t" latinLnBrk="0" hangingPunct="0">
                        <a:lnSpc>
                          <a:spcPct val="100000"/>
                        </a:lnSpc>
                        <a:spcBef>
                          <a:spcPct val="0"/>
                        </a:spcBef>
                        <a:spcAft>
                          <a:spcPct val="0"/>
                        </a:spcAft>
                        <a:buClrTx/>
                        <a:buSzTx/>
                        <a:buFontTx/>
                        <a:buNone/>
                        <a:tabLst/>
                      </a:pPr>
                      <a:r>
                        <a:rPr kumimoji="0" lang="el-GR" sz="300" b="0" i="0" u="none" strike="noStrike" cap="none" normalizeH="0" baseline="0">
                          <a:ln>
                            <a:noFill/>
                          </a:ln>
                          <a:solidFill>
                            <a:schemeClr val="tx1"/>
                          </a:solidFill>
                          <a:effectLst/>
                          <a:latin typeface="Arial" pitchFamily="34" charset="0"/>
                        </a:rPr>
                        <a:t>Down Syndrome is a genetic disorder caused by extra genetic material. It affects over 350,000 people in the United States alone and is the most common (1 in 800 live births) imbalance in the number of autosomes in people. The effects of Down Syndrome vary greatly from person to person but can include mental retardation, eyes that slant upward, and heart defects.</a:t>
                      </a:r>
                      <a:endParaRPr kumimoji="0" lang="el-GR" sz="600" b="0" i="0" u="none" strike="noStrike" cap="none" normalizeH="0" baseline="0">
                        <a:ln>
                          <a:noFill/>
                        </a:ln>
                        <a:solidFill>
                          <a:schemeClr val="tx1"/>
                        </a:solidFill>
                        <a:effectLst/>
                        <a:latin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l-GR" sz="300" b="0" i="0" u="none" strike="noStrike" cap="none" normalizeH="0" baseline="0">
                          <a:ln>
                            <a:noFill/>
                          </a:ln>
                          <a:solidFill>
                            <a:schemeClr val="tx1"/>
                          </a:solidFill>
                          <a:effectLst/>
                          <a:latin typeface="Arial" pitchFamily="34" charset="0"/>
                        </a:rPr>
                        <a:t>People with Down Syndrome have 3 copies of chromosome 21. For this reason, Down Syndrome is also called "Trisomy 21".</a:t>
                      </a:r>
                    </a:p>
                    <a:p>
                      <a:pPr marL="0" marR="0" lvl="0" indent="0" algn="l" defTabSz="914400" rtl="0" eaLnBrk="0" fontAlgn="t" latinLnBrk="0" hangingPunct="0">
                        <a:lnSpc>
                          <a:spcPct val="100000"/>
                        </a:lnSpc>
                        <a:spcBef>
                          <a:spcPct val="0"/>
                        </a:spcBef>
                        <a:spcAft>
                          <a:spcPct val="0"/>
                        </a:spcAft>
                        <a:buClrTx/>
                        <a:buSzTx/>
                        <a:buFontTx/>
                        <a:buNone/>
                        <a:tabLst/>
                      </a:pPr>
                      <a:r>
                        <a:rPr kumimoji="0" lang="el-GR" sz="300" b="0" i="0" u="none" strike="noStrike" cap="none" normalizeH="0" baseline="0">
                          <a:ln>
                            <a:noFill/>
                          </a:ln>
                          <a:solidFill>
                            <a:schemeClr val="tx1"/>
                          </a:solidFill>
                          <a:effectLst/>
                          <a:latin typeface="Arial" pitchFamily="34" charset="0"/>
                        </a:rPr>
                        <a:t>Where does the extra chromosome come from? In 90% of Trisomy 21 cases, the additional chromosome comes from the mother's egg.</a:t>
                      </a:r>
                      <a:endParaRPr kumimoji="0" lang="el-GR" sz="600" b="0" i="0" u="none" strike="noStrike" cap="none" normalizeH="0" baseline="0">
                        <a:ln>
                          <a:noFill/>
                        </a:ln>
                        <a:solidFill>
                          <a:schemeClr val="tx1"/>
                        </a:solidFill>
                        <a:effectLst/>
                        <a:latin typeface="Arial" pitchFamily="34"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4821" name="Picture 6" descr="Trisomy 21 person">
            <a:extLst>
              <a:ext uri="{FF2B5EF4-FFF2-40B4-BE49-F238E27FC236}">
                <a16:creationId xmlns:a16="http://schemas.microsoft.com/office/drawing/2014/main" id="{57BF664C-E607-24F6-4F98-481B0BDED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4" y="549275"/>
            <a:ext cx="298767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E484C2D2-1B93-218C-72C9-DCB97408E872}"/>
              </a:ext>
            </a:extLst>
          </p:cNvPr>
          <p:cNvSpPr>
            <a:spLocks noChangeArrowheads="1"/>
          </p:cNvSpPr>
          <p:nvPr/>
        </p:nvSpPr>
        <p:spPr bwMode="auto">
          <a:xfrm>
            <a:off x="1703388" y="1727190"/>
            <a:ext cx="8208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2400" b="1"/>
              <a:t>ΣΥΝΔΡΟΜΟ </a:t>
            </a:r>
            <a:r>
              <a:rPr lang="en-US" altLang="en-US" sz="2400" b="1"/>
              <a:t>TURNER: </a:t>
            </a:r>
          </a:p>
          <a:p>
            <a:pPr eaLnBrk="1" hangingPunct="1"/>
            <a:r>
              <a:rPr lang="el-GR" altLang="en-US" sz="2400"/>
              <a:t>Αριθμός περιπτώσεων στις ΗΠΑ: 60,000 κορίτσια.</a:t>
            </a:r>
          </a:p>
          <a:p>
            <a:pPr eaLnBrk="1" hangingPunct="1"/>
            <a:r>
              <a:rPr lang="el-GR" altLang="en-US" sz="2400"/>
              <a:t>1/2000 έως 1/2,500 γεννήσεις ζώντων κοριτσιών τον χρόνο.</a:t>
            </a:r>
          </a:p>
          <a:p>
            <a:pPr eaLnBrk="1" hangingPunct="1"/>
            <a:endParaRPr lang="el-GR" altLang="en-US" sz="2400"/>
          </a:p>
          <a:p>
            <a:pPr eaLnBrk="1" hangingPunct="1"/>
            <a:r>
              <a:rPr lang="el-GR" altLang="en-US" sz="2400"/>
              <a:t>ΣΥΜΠΤΩΜΑΤΑ: Κοντό ύψος, ελαφρά απόκλιση του βραχίονα προς τα έξω στο ύψος του αγκώνα, χαμηλή τριχοφυϊα στο πίσω μέρος της κεφαλής.  </a:t>
            </a:r>
            <a:endParaRPr lang="en-US" altLang="en-US" sz="2400"/>
          </a:p>
          <a:p>
            <a:pPr algn="ctr" eaLnBrk="1" hangingPunct="1"/>
            <a:r>
              <a:rPr lang="el-GR" altLang="en-US" sz="2400"/>
              <a:t>Ύπαρξη ενός μόνο χρωμοσώματος Χ.</a:t>
            </a:r>
            <a:endParaRPr lang="en-US"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4B76C950-AA47-5EAA-34D1-AC5C695D76AD}"/>
              </a:ext>
            </a:extLst>
          </p:cNvPr>
          <p:cNvSpPr>
            <a:spLocks noChangeArrowheads="1"/>
          </p:cNvSpPr>
          <p:nvPr/>
        </p:nvSpPr>
        <p:spPr bwMode="auto">
          <a:xfrm>
            <a:off x="4095750" y="-66675"/>
            <a:ext cx="28844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600" b="1">
                <a:latin typeface="Trebuchet MS" panose="020B0603020202020204" pitchFamily="34" charset="0"/>
              </a:rPr>
              <a:t>Turner Syndrome</a:t>
            </a:r>
          </a:p>
          <a:p>
            <a:endParaRPr lang="el-GR" altLang="en-US"/>
          </a:p>
        </p:txBody>
      </p:sp>
      <p:pic>
        <p:nvPicPr>
          <p:cNvPr id="36867" name="Picture 6" descr="Turner Syndrome person">
            <a:extLst>
              <a:ext uri="{FF2B5EF4-FFF2-40B4-BE49-F238E27FC236}">
                <a16:creationId xmlns:a16="http://schemas.microsoft.com/office/drawing/2014/main" id="{2D574D36-D978-66E5-1672-BE6C30BA7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692151"/>
            <a:ext cx="20447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1FBFFD33-64BE-4A22-F90A-D48B31F8C729}"/>
              </a:ext>
            </a:extLst>
          </p:cNvPr>
          <p:cNvSpPr>
            <a:spLocks noChangeArrowheads="1"/>
          </p:cNvSpPr>
          <p:nvPr/>
        </p:nvSpPr>
        <p:spPr bwMode="auto">
          <a:xfrm>
            <a:off x="1712912" y="1659213"/>
            <a:ext cx="8497888"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2800" dirty="0" err="1"/>
              <a:t>Tο</a:t>
            </a:r>
            <a:r>
              <a:rPr lang="el-GR" altLang="en-US" sz="2800" dirty="0"/>
              <a:t> </a:t>
            </a:r>
            <a:r>
              <a:rPr lang="el-GR" altLang="en-US" sz="2800" i="1" dirty="0"/>
              <a:t>σύνδρομο </a:t>
            </a:r>
            <a:r>
              <a:rPr lang="el-GR" altLang="en-US" sz="2800" i="1" dirty="0" err="1"/>
              <a:t>Κlinefelter</a:t>
            </a:r>
            <a:r>
              <a:rPr lang="el-GR" altLang="en-US" sz="2800" dirty="0"/>
              <a:t> και το </a:t>
            </a:r>
            <a:r>
              <a:rPr lang="el-GR" altLang="en-US" sz="2800" i="1" dirty="0"/>
              <a:t>σύνδρομο Triplo-Χ</a:t>
            </a:r>
            <a:r>
              <a:rPr lang="el-GR" altLang="en-US" sz="2800" dirty="0"/>
              <a:t> είναι δύο σύνδρομα που οφείλονται σε </a:t>
            </a:r>
            <a:r>
              <a:rPr lang="el-GR" altLang="en-US" sz="2800" dirty="0" err="1"/>
              <a:t>τρισωμίες</a:t>
            </a:r>
            <a:r>
              <a:rPr lang="el-GR" altLang="en-US" sz="2800" dirty="0"/>
              <a:t> των χρωμοσωμάτων του φύλου. Έτσι στο σύνδρομο </a:t>
            </a:r>
            <a:r>
              <a:rPr lang="el-GR" altLang="en-US" sz="2800" dirty="0" err="1"/>
              <a:t>Κlinefelter</a:t>
            </a:r>
            <a:r>
              <a:rPr lang="el-GR" altLang="en-US" sz="2800" dirty="0"/>
              <a:t> o γονότυπος είναι ΧΧΥ και τα άτομα που το φέρουν είναι </a:t>
            </a:r>
            <a:r>
              <a:rPr lang="el-GR" altLang="en-US" sz="2800" dirty="0" err="1"/>
              <a:t>φαινοτυπικά</a:t>
            </a:r>
            <a:r>
              <a:rPr lang="el-GR" altLang="en-US" sz="2800" dirty="0"/>
              <a:t> άρρενα που χαρακτηρίζονται</a:t>
            </a:r>
            <a:r>
              <a:rPr lang="en-US" altLang="en-US" sz="2800" dirty="0"/>
              <a:t> </a:t>
            </a:r>
            <a:r>
              <a:rPr lang="el-GR" altLang="en-US" sz="2800" dirty="0"/>
              <a:t>από γυναικομαστία και </a:t>
            </a:r>
            <a:r>
              <a:rPr lang="el-GR" altLang="en-US" sz="2800" dirty="0" err="1"/>
              <a:t>αζωοσπερμία</a:t>
            </a:r>
            <a:r>
              <a:rPr lang="el-GR" altLang="en-US" sz="2800" dirty="0"/>
              <a:t>. Αντίστοιχα, στο Triplo-Χ ο γονότυπος είναι ΧΧΧ, ενώ ο φαινότυπος χαρακτηρίζεται από το γεγονός ότι τα άτομα αυτά ανήκουν στο γυναικείο φύλο και χαρακτηρίζονται από ατελή ανάπτυξη των δευτερευόντων   χαρακτήρων του φύλου (αυξημένο τρίχωμα, βαριά φωνή </a:t>
            </a:r>
            <a:r>
              <a:rPr lang="el-GR" altLang="en-US" sz="2800" dirty="0" err="1"/>
              <a:t>κ.λ.π</a:t>
            </a:r>
            <a:r>
              <a:rPr lang="el-GR" altLang="en-US" sz="2800" dirty="0"/>
              <a:t>.).</a:t>
            </a:r>
          </a:p>
        </p:txBody>
      </p:sp>
      <p:sp>
        <p:nvSpPr>
          <p:cNvPr id="2" name="Τίτλος 1">
            <a:extLst>
              <a:ext uri="{FF2B5EF4-FFF2-40B4-BE49-F238E27FC236}">
                <a16:creationId xmlns:a16="http://schemas.microsoft.com/office/drawing/2014/main" id="{8D585847-E8A7-1A52-8ED4-48B84B578D05}"/>
              </a:ext>
            </a:extLst>
          </p:cNvPr>
          <p:cNvSpPr>
            <a:spLocks noGrp="1"/>
          </p:cNvSpPr>
          <p:nvPr>
            <p:ph type="title"/>
          </p:nvPr>
        </p:nvSpPr>
        <p:spPr>
          <a:xfrm>
            <a:off x="1712912" y="274638"/>
            <a:ext cx="8766176" cy="1384574"/>
          </a:xfrm>
        </p:spPr>
        <p:txBody>
          <a:bodyPr/>
          <a:lstStyle/>
          <a:p>
            <a:r>
              <a:rPr lang="el-GR" altLang="en-US" sz="2400" dirty="0" err="1"/>
              <a:t>Tο</a:t>
            </a:r>
            <a:r>
              <a:rPr lang="el-GR" altLang="en-US" sz="2400" dirty="0"/>
              <a:t> </a:t>
            </a:r>
            <a:r>
              <a:rPr lang="el-GR" altLang="en-US" sz="2400" i="1" dirty="0"/>
              <a:t>σύνδρομο </a:t>
            </a:r>
            <a:r>
              <a:rPr lang="el-GR" altLang="en-US" sz="2400" i="1" dirty="0" err="1"/>
              <a:t>Κlinefelter</a:t>
            </a:r>
            <a:r>
              <a:rPr lang="en-US" altLang="en-US" sz="2400" i="1" dirty="0"/>
              <a:t> </a:t>
            </a:r>
            <a:r>
              <a:rPr lang="el-GR" altLang="en-US" sz="2400" i="1" dirty="0"/>
              <a:t>-πάντοτε </a:t>
            </a:r>
            <a:r>
              <a:rPr lang="el-GR" altLang="en-US" sz="2400" dirty="0"/>
              <a:t> </a:t>
            </a:r>
            <a:br>
              <a:rPr lang="el-GR" altLang="en-US" sz="2400" dirty="0"/>
            </a:br>
            <a:br>
              <a:rPr lang="el-GR" altLang="en-US" sz="2400" dirty="0"/>
            </a:br>
            <a:r>
              <a:rPr lang="el-GR" altLang="en-US" sz="2400" dirty="0"/>
              <a:t>και το </a:t>
            </a:r>
            <a:r>
              <a:rPr lang="el-GR" altLang="en-US" sz="2400" i="1" dirty="0"/>
              <a:t>σύνδρομο Triplo-Χ- πάντοτε</a:t>
            </a:r>
            <a:endParaRPr lang="en-US" sz="2400" dirty="0"/>
          </a:p>
        </p:txBody>
      </p:sp>
      <p:pic>
        <p:nvPicPr>
          <p:cNvPr id="4" name="Εικόνα 3">
            <a:extLst>
              <a:ext uri="{FF2B5EF4-FFF2-40B4-BE49-F238E27FC236}">
                <a16:creationId xmlns:a16="http://schemas.microsoft.com/office/drawing/2014/main" id="{552B8722-3A51-0504-AC71-A80852D34197}"/>
              </a:ext>
            </a:extLst>
          </p:cNvPr>
          <p:cNvPicPr>
            <a:picLocks noChangeAspect="1"/>
          </p:cNvPicPr>
          <p:nvPr/>
        </p:nvPicPr>
        <p:blipFill>
          <a:blip r:embed="rId3"/>
          <a:stretch>
            <a:fillRect/>
          </a:stretch>
        </p:blipFill>
        <p:spPr>
          <a:xfrm>
            <a:off x="8727561" y="357248"/>
            <a:ext cx="706637" cy="436686"/>
          </a:xfrm>
          <a:prstGeom prst="rect">
            <a:avLst/>
          </a:prstGeom>
        </p:spPr>
      </p:pic>
      <p:pic>
        <p:nvPicPr>
          <p:cNvPr id="6" name="Εικόνα 5">
            <a:extLst>
              <a:ext uri="{FF2B5EF4-FFF2-40B4-BE49-F238E27FC236}">
                <a16:creationId xmlns:a16="http://schemas.microsoft.com/office/drawing/2014/main" id="{6B8C15DD-DEA7-ED9A-6BF4-FDB00CE0F5F4}"/>
              </a:ext>
            </a:extLst>
          </p:cNvPr>
          <p:cNvPicPr>
            <a:picLocks noChangeAspect="1"/>
          </p:cNvPicPr>
          <p:nvPr/>
        </p:nvPicPr>
        <p:blipFill>
          <a:blip r:embed="rId4"/>
          <a:stretch>
            <a:fillRect/>
          </a:stretch>
        </p:blipFill>
        <p:spPr>
          <a:xfrm>
            <a:off x="8666104" y="1095797"/>
            <a:ext cx="796760" cy="4366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981200" y="274638"/>
            <a:ext cx="8229600" cy="654050"/>
          </a:xfrm>
        </p:spPr>
        <p:txBody>
          <a:bodyPr/>
          <a:lstStyle/>
          <a:p>
            <a:r>
              <a:rPr lang="el-GR" sz="2800"/>
              <a:t>Γονότυποι ομάδων αίματος στον άνθρωπο</a:t>
            </a:r>
          </a:p>
        </p:txBody>
      </p:sp>
      <p:graphicFrame>
        <p:nvGraphicFramePr>
          <p:cNvPr id="3" name="Table 2"/>
          <p:cNvGraphicFramePr>
            <a:graphicFrameLocks noGrp="1"/>
          </p:cNvGraphicFramePr>
          <p:nvPr/>
        </p:nvGraphicFramePr>
        <p:xfrm>
          <a:off x="2166938" y="1143001"/>
          <a:ext cx="7929618" cy="4435953"/>
        </p:xfrm>
        <a:graphic>
          <a:graphicData uri="http://schemas.openxmlformats.org/drawingml/2006/table">
            <a:tbl>
              <a:tblPr/>
              <a:tblGrid>
                <a:gridCol w="2643207">
                  <a:extLst>
                    <a:ext uri="{9D8B030D-6E8A-4147-A177-3AD203B41FA5}">
                      <a16:colId xmlns:a16="http://schemas.microsoft.com/office/drawing/2014/main" val="20000"/>
                    </a:ext>
                  </a:extLst>
                </a:gridCol>
                <a:gridCol w="1857388">
                  <a:extLst>
                    <a:ext uri="{9D8B030D-6E8A-4147-A177-3AD203B41FA5}">
                      <a16:colId xmlns:a16="http://schemas.microsoft.com/office/drawing/2014/main" val="20001"/>
                    </a:ext>
                  </a:extLst>
                </a:gridCol>
                <a:gridCol w="1501786">
                  <a:extLst>
                    <a:ext uri="{9D8B030D-6E8A-4147-A177-3AD203B41FA5}">
                      <a16:colId xmlns:a16="http://schemas.microsoft.com/office/drawing/2014/main" val="20002"/>
                    </a:ext>
                  </a:extLst>
                </a:gridCol>
                <a:gridCol w="1927237">
                  <a:extLst>
                    <a:ext uri="{9D8B030D-6E8A-4147-A177-3AD203B41FA5}">
                      <a16:colId xmlns:a16="http://schemas.microsoft.com/office/drawing/2014/main" val="20003"/>
                    </a:ext>
                  </a:extLst>
                </a:gridCol>
              </a:tblGrid>
              <a:tr h="1143007">
                <a:tc>
                  <a:txBody>
                    <a:bodyPr/>
                    <a:lstStyle/>
                    <a:p>
                      <a:pPr>
                        <a:lnSpc>
                          <a:spcPct val="115000"/>
                        </a:lnSpc>
                        <a:spcAft>
                          <a:spcPts val="0"/>
                        </a:spcAft>
                      </a:pPr>
                      <a:r>
                        <a:rPr lang="el-GR" sz="2400" b="1" dirty="0">
                          <a:latin typeface="Calibri"/>
                          <a:ea typeface="Calibri"/>
                          <a:cs typeface="Times New Roman"/>
                        </a:rPr>
                        <a:t>ΦΑΙΝΟΤΥΠΟΣ</a:t>
                      </a:r>
                      <a:endParaRPr lang="el-GR" sz="1800" dirty="0">
                        <a:latin typeface="Calibri"/>
                        <a:ea typeface="Calibri"/>
                        <a:cs typeface="Times New Roman"/>
                      </a:endParaRPr>
                    </a:p>
                    <a:p>
                      <a:pPr>
                        <a:lnSpc>
                          <a:spcPct val="115000"/>
                        </a:lnSpc>
                        <a:spcAft>
                          <a:spcPts val="0"/>
                        </a:spcAft>
                      </a:pPr>
                      <a:r>
                        <a:rPr lang="el-GR" sz="2400" b="1" dirty="0">
                          <a:latin typeface="Calibri"/>
                          <a:ea typeface="Calibri"/>
                          <a:cs typeface="Times New Roman"/>
                        </a:rPr>
                        <a:t>(ΤΥΠΟΣ ΑΙΜΑΤΟΣ)</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400" b="1">
                          <a:latin typeface="Calibri"/>
                          <a:ea typeface="Calibri"/>
                          <a:cs typeface="Times New Roman"/>
                        </a:rPr>
                        <a:t>ΓΟΝΟΤΥΠΟΣ</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400" b="1">
                          <a:latin typeface="Calibri"/>
                          <a:ea typeface="Calibri"/>
                          <a:cs typeface="Times New Roman"/>
                        </a:rPr>
                        <a:t>ΑΝΤΙΓΟΝΑ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400" b="1">
                          <a:latin typeface="Calibri"/>
                          <a:ea typeface="Calibri"/>
                          <a:cs typeface="Times New Roman"/>
                        </a:rPr>
                        <a:t>ΑΝΤΙΣΩΜΑΤΑ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40533">
                <a:tc>
                  <a:txBody>
                    <a:bodyPr/>
                    <a:lstStyle/>
                    <a:p>
                      <a:pPr algn="ctr">
                        <a:lnSpc>
                          <a:spcPct val="115000"/>
                        </a:lnSpc>
                        <a:spcAft>
                          <a:spcPts val="0"/>
                        </a:spcAft>
                      </a:pPr>
                      <a:r>
                        <a:rPr lang="el-GR" sz="2800">
                          <a:latin typeface="Calibri"/>
                          <a:ea typeface="Calibri"/>
                          <a:cs typeface="Times New Roman"/>
                        </a:rPr>
                        <a:t>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dirty="0">
                          <a:latin typeface="Calibri"/>
                          <a:ea typeface="Calibri"/>
                          <a:cs typeface="Times New Roman"/>
                        </a:rPr>
                        <a:t>Ι</a:t>
                      </a:r>
                      <a:r>
                        <a:rPr lang="el-GR" sz="2800" baseline="30000" dirty="0">
                          <a:latin typeface="Calibri"/>
                          <a:ea typeface="Calibri"/>
                          <a:cs typeface="Times New Roman"/>
                        </a:rPr>
                        <a:t>Α</a:t>
                      </a:r>
                      <a:r>
                        <a:rPr lang="el-GR" sz="2800" dirty="0">
                          <a:latin typeface="Calibri"/>
                          <a:ea typeface="Calibri"/>
                          <a:cs typeface="Times New Roman"/>
                        </a:rPr>
                        <a:t> Ι</a:t>
                      </a:r>
                      <a:r>
                        <a:rPr lang="el-GR" sz="2800" baseline="30000" dirty="0">
                          <a:latin typeface="Calibri"/>
                          <a:ea typeface="Calibri"/>
                          <a:cs typeface="Times New Roman"/>
                        </a:rPr>
                        <a:t>Α  </a:t>
                      </a:r>
                      <a:r>
                        <a:rPr lang="el-GR" sz="2000" dirty="0">
                          <a:latin typeface="Calibri"/>
                          <a:ea typeface="Calibri"/>
                          <a:cs typeface="Times New Roman"/>
                        </a:rPr>
                        <a:t>ή  </a:t>
                      </a:r>
                      <a:r>
                        <a:rPr lang="el-GR" sz="2800" dirty="0">
                          <a:latin typeface="Calibri"/>
                          <a:ea typeface="Calibri"/>
                          <a:cs typeface="Times New Roman"/>
                        </a:rPr>
                        <a:t>Ι</a:t>
                      </a:r>
                      <a:r>
                        <a:rPr lang="el-GR" sz="2800" baseline="30000" dirty="0">
                          <a:latin typeface="Calibri"/>
                          <a:ea typeface="Calibri"/>
                          <a:cs typeface="Times New Roman"/>
                        </a:rPr>
                        <a:t>Α </a:t>
                      </a:r>
                      <a:r>
                        <a:rPr lang="el-GR" sz="2800" dirty="0">
                          <a:latin typeface="Calibri"/>
                          <a:ea typeface="Calibri"/>
                          <a:cs typeface="Times New Roman"/>
                        </a:rPr>
                        <a:t>Ι</a:t>
                      </a:r>
                      <a:r>
                        <a:rPr lang="el-GR" sz="2800" baseline="30000" dirty="0">
                          <a:latin typeface="Calibri"/>
                          <a:ea typeface="Calibri"/>
                          <a:cs typeface="Times New Roman"/>
                        </a:rPr>
                        <a:t>Ο</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latin typeface="Calibri"/>
                          <a:ea typeface="Calibri"/>
                          <a:cs typeface="Times New Roman"/>
                        </a:rPr>
                        <a:t>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a:latin typeface="Calibri"/>
                          <a:ea typeface="Calibri"/>
                          <a:cs typeface="Times New Roman"/>
                        </a:rPr>
                        <a:t>αντι-Β</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0533">
                <a:tc>
                  <a:txBody>
                    <a:bodyPr/>
                    <a:lstStyle/>
                    <a:p>
                      <a:pPr algn="ctr">
                        <a:lnSpc>
                          <a:spcPct val="115000"/>
                        </a:lnSpc>
                        <a:spcAft>
                          <a:spcPts val="0"/>
                        </a:spcAft>
                      </a:pPr>
                      <a:r>
                        <a:rPr lang="el-GR" sz="2800">
                          <a:latin typeface="Calibri"/>
                          <a:ea typeface="Calibri"/>
                          <a:cs typeface="Times New Roman"/>
                        </a:rPr>
                        <a:t>Β</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dirty="0">
                          <a:latin typeface="Calibri"/>
                          <a:ea typeface="Calibri"/>
                          <a:cs typeface="Times New Roman"/>
                        </a:rPr>
                        <a:t>Ι</a:t>
                      </a:r>
                      <a:r>
                        <a:rPr lang="el-GR" sz="2800" baseline="30000" dirty="0">
                          <a:latin typeface="Calibri"/>
                          <a:ea typeface="Calibri"/>
                          <a:cs typeface="Times New Roman"/>
                        </a:rPr>
                        <a:t>Β</a:t>
                      </a:r>
                      <a:r>
                        <a:rPr lang="el-GR" sz="2800" dirty="0">
                          <a:latin typeface="Calibri"/>
                          <a:ea typeface="Calibri"/>
                          <a:cs typeface="Times New Roman"/>
                        </a:rPr>
                        <a:t> Ι</a:t>
                      </a:r>
                      <a:r>
                        <a:rPr lang="el-GR" sz="2800" baseline="30000" dirty="0">
                          <a:latin typeface="Calibri"/>
                          <a:ea typeface="Calibri"/>
                          <a:cs typeface="Times New Roman"/>
                        </a:rPr>
                        <a:t>Β  </a:t>
                      </a:r>
                      <a:r>
                        <a:rPr lang="el-GR" sz="2000" dirty="0">
                          <a:latin typeface="Calibri"/>
                          <a:ea typeface="Calibri"/>
                          <a:cs typeface="Times New Roman"/>
                        </a:rPr>
                        <a:t>ή  </a:t>
                      </a:r>
                      <a:r>
                        <a:rPr lang="el-GR" sz="2800" dirty="0">
                          <a:latin typeface="Calibri"/>
                          <a:ea typeface="Calibri"/>
                          <a:cs typeface="Times New Roman"/>
                        </a:rPr>
                        <a:t>Ι</a:t>
                      </a:r>
                      <a:r>
                        <a:rPr lang="el-GR" sz="2800" baseline="30000" dirty="0">
                          <a:latin typeface="Calibri"/>
                          <a:ea typeface="Calibri"/>
                          <a:cs typeface="Times New Roman"/>
                        </a:rPr>
                        <a:t>Β </a:t>
                      </a:r>
                      <a:r>
                        <a:rPr lang="el-GR" sz="2800" dirty="0">
                          <a:latin typeface="Calibri"/>
                          <a:ea typeface="Calibri"/>
                          <a:cs typeface="Times New Roman"/>
                        </a:rPr>
                        <a:t>Ι</a:t>
                      </a:r>
                      <a:r>
                        <a:rPr lang="el-GR" sz="2800" baseline="30000" dirty="0">
                          <a:latin typeface="Calibri"/>
                          <a:ea typeface="Calibri"/>
                          <a:cs typeface="Times New Roman"/>
                        </a:rPr>
                        <a:t>Ο</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latin typeface="Calibri"/>
                          <a:ea typeface="Calibri"/>
                          <a:cs typeface="Times New Roman"/>
                        </a:rPr>
                        <a:t>Β</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a:latin typeface="Calibri"/>
                          <a:ea typeface="Calibri"/>
                          <a:cs typeface="Times New Roman"/>
                        </a:rPr>
                        <a:t>αντι-Α</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0533">
                <a:tc>
                  <a:txBody>
                    <a:bodyPr/>
                    <a:lstStyle/>
                    <a:p>
                      <a:pPr algn="ctr">
                        <a:lnSpc>
                          <a:spcPct val="115000"/>
                        </a:lnSpc>
                        <a:spcAft>
                          <a:spcPts val="0"/>
                        </a:spcAft>
                      </a:pPr>
                      <a:r>
                        <a:rPr lang="el-GR" sz="2800">
                          <a:latin typeface="Calibri"/>
                          <a:ea typeface="Calibri"/>
                          <a:cs typeface="Times New Roman"/>
                        </a:rPr>
                        <a:t>ΑΒ</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dirty="0">
                          <a:latin typeface="Calibri"/>
                          <a:ea typeface="Calibri"/>
                          <a:cs typeface="Times New Roman"/>
                        </a:rPr>
                        <a:t>Ι</a:t>
                      </a:r>
                      <a:r>
                        <a:rPr lang="el-GR" sz="2800" baseline="30000" dirty="0">
                          <a:latin typeface="Calibri"/>
                          <a:ea typeface="Calibri"/>
                          <a:cs typeface="Times New Roman"/>
                        </a:rPr>
                        <a:t>Α</a:t>
                      </a:r>
                      <a:r>
                        <a:rPr lang="el-GR" sz="2800" dirty="0">
                          <a:latin typeface="Calibri"/>
                          <a:ea typeface="Calibri"/>
                          <a:cs typeface="Times New Roman"/>
                        </a:rPr>
                        <a:t> Ι</a:t>
                      </a:r>
                      <a:r>
                        <a:rPr lang="el-GR" sz="2800" baseline="30000" dirty="0">
                          <a:latin typeface="Calibri"/>
                          <a:ea typeface="Calibri"/>
                          <a:cs typeface="Times New Roman"/>
                        </a:rPr>
                        <a:t>Β  </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latin typeface="Calibri"/>
                          <a:ea typeface="Calibri"/>
                          <a:cs typeface="Times New Roman"/>
                        </a:rPr>
                        <a:t>ΑΒ</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a:latin typeface="Calibri"/>
                          <a:ea typeface="Calibri"/>
                          <a:cs typeface="Times New Roman"/>
                        </a:rPr>
                        <a:t>-</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1347">
                <a:tc>
                  <a:txBody>
                    <a:bodyPr/>
                    <a:lstStyle/>
                    <a:p>
                      <a:pPr algn="ctr">
                        <a:lnSpc>
                          <a:spcPct val="115000"/>
                        </a:lnSpc>
                        <a:spcAft>
                          <a:spcPts val="0"/>
                        </a:spcAft>
                      </a:pPr>
                      <a:r>
                        <a:rPr lang="el-GR" sz="2800">
                          <a:latin typeface="Calibri"/>
                          <a:ea typeface="Calibri"/>
                          <a:cs typeface="Times New Roman"/>
                        </a:rPr>
                        <a:t>Ο</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dirty="0">
                          <a:latin typeface="Calibri"/>
                          <a:ea typeface="Calibri"/>
                          <a:cs typeface="Times New Roman"/>
                        </a:rPr>
                        <a:t>Ι</a:t>
                      </a:r>
                      <a:r>
                        <a:rPr lang="el-GR" sz="2800" baseline="30000" dirty="0">
                          <a:latin typeface="Calibri"/>
                          <a:ea typeface="Calibri"/>
                          <a:cs typeface="Times New Roman"/>
                        </a:rPr>
                        <a:t>Ο </a:t>
                      </a:r>
                      <a:r>
                        <a:rPr lang="el-GR" sz="2800" dirty="0">
                          <a:latin typeface="Calibri"/>
                          <a:ea typeface="Calibri"/>
                          <a:cs typeface="Times New Roman"/>
                        </a:rPr>
                        <a:t>Ι</a:t>
                      </a:r>
                      <a:r>
                        <a:rPr lang="el-GR" sz="2800" baseline="30000" dirty="0">
                          <a:latin typeface="Calibri"/>
                          <a:ea typeface="Calibri"/>
                          <a:cs typeface="Times New Roman"/>
                        </a:rPr>
                        <a:t>Ο</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a:latin typeface="Calibri"/>
                          <a:ea typeface="Calibri"/>
                          <a:cs typeface="Times New Roman"/>
                        </a:rPr>
                        <a:t>-</a:t>
                      </a:r>
                      <a:endParaRPr lang="el-G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2800" dirty="0">
                          <a:latin typeface="Calibri"/>
                          <a:ea typeface="Calibri"/>
                          <a:cs typeface="Times New Roman"/>
                        </a:rPr>
                        <a:t>αντι-Α, αντι-Β</a:t>
                      </a:r>
                      <a:endParaRPr lang="el-G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rcRect/>
          <a:stretch>
            <a:fillRect/>
          </a:stretch>
        </p:blipFill>
        <p:spPr bwMode="auto">
          <a:xfrm>
            <a:off x="5943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35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8D36BA53-286F-779C-7EE8-784BEEADA025}"/>
              </a:ext>
            </a:extLst>
          </p:cNvPr>
          <p:cNvSpPr>
            <a:spLocks noChangeArrowheads="1"/>
          </p:cNvSpPr>
          <p:nvPr/>
        </p:nvSpPr>
        <p:spPr bwMode="auto">
          <a:xfrm>
            <a:off x="1631951" y="716291"/>
            <a:ext cx="864076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3600"/>
              <a:t>ΤριπλοΧ</a:t>
            </a:r>
          </a:p>
          <a:p>
            <a:pPr eaLnBrk="1" hangingPunct="1"/>
            <a:r>
              <a:rPr lang="el-GR" altLang="en-US" sz="2400"/>
              <a:t>Τα αποτελέσματα ποικίλουν: Κάποιες κοπέλες με επιπλέον Χρωμόσωμα Χ δεν παρουσιάζουν σχεδόν κανένα σύμπτωμα. Κάποιες άλλες παρουσιάζουν</a:t>
            </a:r>
          </a:p>
          <a:p>
            <a:pPr eaLnBrk="1" hangingPunct="1">
              <a:buFontTx/>
              <a:buChar char="•"/>
            </a:pPr>
            <a:r>
              <a:rPr lang="el-GR" altLang="en-US" sz="2400"/>
              <a:t>Δυσκολίες στη μάθηση</a:t>
            </a:r>
          </a:p>
          <a:p>
            <a:pPr eaLnBrk="1" hangingPunct="1">
              <a:buFontTx/>
              <a:buChar char="•"/>
            </a:pPr>
            <a:r>
              <a:rPr lang="el-GR" altLang="en-US" sz="2400"/>
              <a:t>Καθυστέρηση στην ανάπτυξη </a:t>
            </a:r>
          </a:p>
          <a:p>
            <a:pPr eaLnBrk="1" hangingPunct="1">
              <a:buFontTx/>
              <a:buChar char="•"/>
            </a:pPr>
            <a:r>
              <a:rPr lang="el-GR" altLang="en-US" sz="2400"/>
              <a:t>κάποια προβλήματα συμπεριφοράς.</a:t>
            </a:r>
          </a:p>
          <a:p>
            <a:pPr eaLnBrk="1" hangingPunct="1"/>
            <a:r>
              <a:rPr lang="el-GR" altLang="en-US" sz="2400"/>
              <a:t>Κάποιες από τις κοπέλλες παρουσιάζουν μεγαλύτερο ύψος από το κανονικό, ενώ άλλες κινητικά προβλήματα.</a:t>
            </a:r>
          </a:p>
          <a:p>
            <a:pPr eaLnBrk="1" hangingPunct="1"/>
            <a:r>
              <a:rPr lang="el-GR" altLang="en-US" sz="2400"/>
              <a:t>Τα περισσότερα άτομα αντιδρούν θετικά στη λογοθεραπεία.</a:t>
            </a:r>
          </a:p>
          <a:p>
            <a:pPr eaLnBrk="1" hangingPunct="1"/>
            <a:r>
              <a:rPr lang="el-GR" altLang="en-US" sz="2400"/>
              <a:t>Η σεξουαλική ανάπτυξη είναι κανονική, οι γυναίκες ΧΧΧ είναι γόνιμες, με μια μικρή αυξημένη πιθανότητα γέννησης παιδιού με αλλαγές στα φυλετικά χρωμοσώματα. </a:t>
            </a:r>
          </a:p>
          <a:p>
            <a:pPr eaLnBrk="1" hangingPunct="1"/>
            <a:r>
              <a:rPr lang="el-GR" altLang="en-US" sz="240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2DF38994-46CD-5F58-A045-95308AE31949}"/>
              </a:ext>
            </a:extLst>
          </p:cNvPr>
          <p:cNvSpPr>
            <a:spLocks noChangeArrowheads="1"/>
          </p:cNvSpPr>
          <p:nvPr/>
        </p:nvSpPr>
        <p:spPr bwMode="auto">
          <a:xfrm>
            <a:off x="2208214" y="1844675"/>
            <a:ext cx="79914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3200" b="1" dirty="0"/>
              <a:t>Σύνδρομο </a:t>
            </a:r>
            <a:r>
              <a:rPr lang="el-GR" altLang="en-US" sz="3200" b="1" dirty="0" err="1"/>
              <a:t>Klinefelter</a:t>
            </a:r>
            <a:endParaRPr lang="el-GR" altLang="en-US" sz="3200" b="1" dirty="0"/>
          </a:p>
          <a:p>
            <a:pPr eaLnBrk="1" hangingPunct="1"/>
            <a:endParaRPr lang="el-GR" altLang="en-US" sz="3200" b="1" dirty="0"/>
          </a:p>
          <a:p>
            <a:pPr eaLnBrk="1" hangingPunct="1"/>
            <a:r>
              <a:rPr lang="el-GR" altLang="en-US" sz="2800" b="1" u="sng" dirty="0"/>
              <a:t>Καρυώτυπος:</a:t>
            </a:r>
            <a:r>
              <a:rPr lang="el-GR" altLang="en-US" sz="2800" b="1" dirty="0"/>
              <a:t> ΧΧΨ.</a:t>
            </a:r>
          </a:p>
          <a:p>
            <a:pPr eaLnBrk="1" hangingPunct="1"/>
            <a:r>
              <a:rPr lang="el-GR" altLang="en-US" sz="2800" b="1" u="sng" dirty="0"/>
              <a:t>Χαρακτηριστικά:</a:t>
            </a:r>
            <a:r>
              <a:rPr lang="el-GR" altLang="en-US" sz="2800" b="1" dirty="0"/>
              <a:t> Συνήθως υψηλόσωμα άτομα, με έλλειψη των δευτερευόντων χαρακτηριστικών του φύλλου: τρίχωμα προσώπου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51" name="Group 23">
            <a:extLst>
              <a:ext uri="{FF2B5EF4-FFF2-40B4-BE49-F238E27FC236}">
                <a16:creationId xmlns:a16="http://schemas.microsoft.com/office/drawing/2014/main" id="{9F6C5F37-C839-4CB5-6258-6B4661CC9824}"/>
              </a:ext>
            </a:extLst>
          </p:cNvPr>
          <p:cNvGraphicFramePr>
            <a:graphicFrameLocks noGrp="1"/>
          </p:cNvGraphicFramePr>
          <p:nvPr/>
        </p:nvGraphicFramePr>
        <p:xfrm>
          <a:off x="5854700" y="1772816"/>
          <a:ext cx="5617394" cy="3840504"/>
        </p:xfrm>
        <a:graphic>
          <a:graphicData uri="http://schemas.openxmlformats.org/drawingml/2006/table">
            <a:tbl>
              <a:tblPr/>
              <a:tblGrid>
                <a:gridCol w="5617394">
                  <a:extLst>
                    <a:ext uri="{9D8B030D-6E8A-4147-A177-3AD203B41FA5}">
                      <a16:colId xmlns:a16="http://schemas.microsoft.com/office/drawing/2014/main" val="20000"/>
                    </a:ext>
                  </a:extLst>
                </a:gridCol>
              </a:tblGrid>
              <a:tr h="23780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600" b="0" i="0" u="none" strike="noStrike" cap="none" normalizeH="0" baseline="0" dirty="0">
                          <a:ln>
                            <a:noFill/>
                          </a:ln>
                          <a:solidFill>
                            <a:schemeClr val="tx1"/>
                          </a:solidFill>
                          <a:effectLst/>
                          <a:latin typeface="Arial" pitchFamily="34" charset="0"/>
                        </a:rPr>
                        <a:t>                                                                                </a:t>
                      </a:r>
                      <a:endParaRPr kumimoji="0" lang="el-GR" sz="300" b="0" i="0" u="none" strike="noStrike" cap="none" normalizeH="0" baseline="0" dirty="0">
                        <a:ln>
                          <a:noFill/>
                        </a:ln>
                        <a:solidFill>
                          <a:schemeClr val="tx1"/>
                        </a:solidFill>
                        <a:effectLst/>
                        <a:latin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Arial" pitchFamily="34" charset="0"/>
                        </a:rPr>
                        <a:t>Έλλειψη ενός μέρους του Χρωμοσώματος-5. (Μάλλον πατρική προέλευση).</a:t>
                      </a:r>
                    </a:p>
                    <a:p>
                      <a:pPr marL="0" marR="0" lvl="0" indent="0" algn="l" defTabSz="914400" rtl="0" eaLnBrk="0" fontAlgn="t"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Arial" pitchFamily="34" charset="0"/>
                        </a:rPr>
                        <a:t>Χαρακτηριστικό κλάμα που οφείλεται σε ανώμαλη ανάπτυξη του λάρυγγα η οποία διορθώνεται σε μερικές εβδομάδες μετά τη γέννα. </a:t>
                      </a:r>
                    </a:p>
                    <a:p>
                      <a:pPr marL="0" marR="0" lvl="0" indent="0" algn="l" defTabSz="914400" rtl="0" eaLnBrk="0" fontAlgn="t"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Arial" pitchFamily="34" charset="0"/>
                        </a:rPr>
                        <a:t>Χαμηλό βάρος σώματος και πιθανά αναπνευστικά προβλήματα ή χαμηλό αναμενόμενο προσδόκιμο ζωής. </a:t>
                      </a:r>
                    </a:p>
                  </a:txBody>
                  <a:tcPr marT="45732" marB="45732"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1989" name="Picture 6" descr="Cri du chat person">
            <a:extLst>
              <a:ext uri="{FF2B5EF4-FFF2-40B4-BE49-F238E27FC236}">
                <a16:creationId xmlns:a16="http://schemas.microsoft.com/office/drawing/2014/main" id="{80A9601A-41FC-A128-00BD-96857F055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087" y="1739081"/>
            <a:ext cx="299720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a:extLst>
              <a:ext uri="{FF2B5EF4-FFF2-40B4-BE49-F238E27FC236}">
                <a16:creationId xmlns:a16="http://schemas.microsoft.com/office/drawing/2014/main" id="{2437D123-DA1C-48EF-BBE2-FFB54A8B8AA6}"/>
              </a:ext>
            </a:extLst>
          </p:cNvPr>
          <p:cNvSpPr>
            <a:spLocks noGrp="1"/>
          </p:cNvSpPr>
          <p:nvPr>
            <p:ph type="title"/>
          </p:nvPr>
        </p:nvSpPr>
        <p:spPr>
          <a:xfrm>
            <a:off x="2113995" y="259583"/>
            <a:ext cx="8229600" cy="571500"/>
          </a:xfrm>
        </p:spPr>
        <p:txBody>
          <a:bodyPr>
            <a:normAutofit fontScale="90000"/>
          </a:bodyPr>
          <a:lstStyle/>
          <a:p>
            <a:r>
              <a:rPr lang="el-GR" sz="2400" dirty="0"/>
              <a:t>3 Σύνδρομα με αλλαγή στη δομή χρωμοσωμάτων (</a:t>
            </a:r>
            <a:r>
              <a:rPr lang="el-GR" altLang="en-US" sz="2400" b="1" dirty="0" err="1">
                <a:latin typeface="Trebuchet MS" panose="020B0603020202020204" pitchFamily="34" charset="0"/>
              </a:rPr>
              <a:t>Cri</a:t>
            </a:r>
            <a:r>
              <a:rPr lang="el-GR" altLang="en-US" sz="2400" b="1" dirty="0">
                <a:latin typeface="Trebuchet MS" panose="020B0603020202020204" pitchFamily="34" charset="0"/>
              </a:rPr>
              <a:t> </a:t>
            </a:r>
            <a:r>
              <a:rPr lang="el-GR" altLang="en-US" sz="2400" b="1" dirty="0" err="1">
                <a:latin typeface="Trebuchet MS" panose="020B0603020202020204" pitchFamily="34" charset="0"/>
              </a:rPr>
              <a:t>du</a:t>
            </a:r>
            <a:r>
              <a:rPr lang="el-GR" altLang="en-US" sz="2400" b="1" dirty="0">
                <a:latin typeface="Trebuchet MS" panose="020B0603020202020204" pitchFamily="34" charset="0"/>
              </a:rPr>
              <a:t> </a:t>
            </a:r>
            <a:r>
              <a:rPr lang="el-GR" altLang="en-US" sz="2400" b="1" dirty="0" err="1">
                <a:latin typeface="Trebuchet MS" panose="020B0603020202020204" pitchFamily="34" charset="0"/>
              </a:rPr>
              <a:t>chat</a:t>
            </a:r>
            <a:r>
              <a:rPr lang="el-GR" altLang="en-US" sz="2400" b="1" dirty="0">
                <a:latin typeface="Trebuchet MS" panose="020B0603020202020204" pitchFamily="34" charset="0"/>
              </a:rPr>
              <a:t> </a:t>
            </a:r>
            <a:r>
              <a:rPr lang="el-GR" altLang="en-US" sz="2400" b="1" dirty="0" err="1">
                <a:latin typeface="Trebuchet MS" panose="020B0603020202020204" pitchFamily="34" charset="0"/>
              </a:rPr>
              <a:t>Syndrome</a:t>
            </a:r>
            <a:r>
              <a:rPr lang="el-GR" altLang="en-US" sz="2400" b="1" dirty="0">
                <a:latin typeface="Trebuchet MS" panose="020B0603020202020204" pitchFamily="34" charset="0"/>
              </a:rPr>
              <a:t>, </a:t>
            </a:r>
            <a:r>
              <a:rPr lang="en-US" altLang="en-US" sz="2400" b="1" dirty="0">
                <a:latin typeface="Trebuchet MS" panose="020B0603020202020204" pitchFamily="34" charset="0"/>
              </a:rPr>
              <a:t>Williams, </a:t>
            </a:r>
            <a:r>
              <a:rPr lang="el-GR" altLang="en-US" sz="2400" b="1" dirty="0">
                <a:latin typeface="Trebuchet MS" panose="020B0603020202020204" pitchFamily="34" charset="0"/>
              </a:rPr>
              <a:t>Φιλαδέλφειας)</a:t>
            </a:r>
            <a:br>
              <a:rPr lang="el-GR" altLang="en-US" sz="2400" b="1" dirty="0">
                <a:latin typeface="Trebuchet MS" panose="020B0603020202020204" pitchFamily="34" charset="0"/>
              </a:rPr>
            </a:br>
            <a:r>
              <a:rPr lang="el-GR" sz="2400" dirty="0"/>
              <a:t> </a:t>
            </a:r>
            <a:endParaRPr lang="en-US" sz="2400" dirty="0"/>
          </a:p>
        </p:txBody>
      </p:sp>
      <p:sp>
        <p:nvSpPr>
          <p:cNvPr id="4" name="TextBox 3">
            <a:extLst>
              <a:ext uri="{FF2B5EF4-FFF2-40B4-BE49-F238E27FC236}">
                <a16:creationId xmlns:a16="http://schemas.microsoft.com/office/drawing/2014/main" id="{62E88FED-F8F6-019A-0FD9-7A260032D25E}"/>
              </a:ext>
            </a:extLst>
          </p:cNvPr>
          <p:cNvSpPr txBox="1"/>
          <p:nvPr/>
        </p:nvSpPr>
        <p:spPr>
          <a:xfrm>
            <a:off x="6122059" y="1554414"/>
            <a:ext cx="5029200" cy="369332"/>
          </a:xfrm>
          <a:prstGeom prst="rect">
            <a:avLst/>
          </a:prstGeom>
          <a:noFill/>
        </p:spPr>
        <p:txBody>
          <a:bodyPr wrap="square">
            <a:spAutoFit/>
          </a:bodyPr>
          <a:lstStyle/>
          <a:p>
            <a:pPr eaLnBrk="1" hangingPunct="1"/>
            <a:r>
              <a:rPr lang="el-GR" altLang="en-US" b="1" dirty="0" err="1">
                <a:latin typeface="Trebuchet MS" panose="020B0603020202020204" pitchFamily="34" charset="0"/>
              </a:rPr>
              <a:t>Cri</a:t>
            </a:r>
            <a:r>
              <a:rPr lang="el-GR" altLang="en-US" b="1" dirty="0">
                <a:latin typeface="Trebuchet MS" panose="020B0603020202020204" pitchFamily="34" charset="0"/>
              </a:rPr>
              <a:t> </a:t>
            </a:r>
            <a:r>
              <a:rPr lang="el-GR" altLang="en-US" b="1" dirty="0" err="1">
                <a:latin typeface="Trebuchet MS" panose="020B0603020202020204" pitchFamily="34" charset="0"/>
              </a:rPr>
              <a:t>du</a:t>
            </a:r>
            <a:r>
              <a:rPr lang="el-GR" altLang="en-US" b="1" dirty="0">
                <a:latin typeface="Trebuchet MS" panose="020B0603020202020204" pitchFamily="34" charset="0"/>
              </a:rPr>
              <a:t> </a:t>
            </a:r>
            <a:r>
              <a:rPr lang="el-GR" altLang="en-US" b="1" dirty="0" err="1">
                <a:latin typeface="Trebuchet MS" panose="020B0603020202020204" pitchFamily="34" charset="0"/>
              </a:rPr>
              <a:t>chat</a:t>
            </a:r>
            <a:r>
              <a:rPr lang="el-GR" altLang="en-US" b="1" dirty="0">
                <a:latin typeface="Trebuchet MS" panose="020B0603020202020204" pitchFamily="34" charset="0"/>
              </a:rPr>
              <a:t> </a:t>
            </a:r>
            <a:r>
              <a:rPr lang="el-GR" altLang="en-US" b="1" dirty="0" err="1">
                <a:latin typeface="Trebuchet MS" panose="020B0603020202020204" pitchFamily="34" charset="0"/>
              </a:rPr>
              <a:t>Syndrome</a:t>
            </a:r>
            <a:endParaRPr lang="el-GR" altLang="en-US" b="1" dirty="0">
              <a:latin typeface="Trebuchet MS" panose="020B0603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DD8565BE-809D-EF44-908C-60EC3818292C}"/>
              </a:ext>
            </a:extLst>
          </p:cNvPr>
          <p:cNvSpPr>
            <a:spLocks noChangeArrowheads="1"/>
          </p:cNvSpPr>
          <p:nvPr/>
        </p:nvSpPr>
        <p:spPr bwMode="auto">
          <a:xfrm>
            <a:off x="1982789" y="555625"/>
            <a:ext cx="82264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600" b="1">
                <a:latin typeface="Trebuchet MS" panose="020B0603020202020204" pitchFamily="34" charset="0"/>
              </a:rPr>
              <a:t>Reciprocal Translocation: Philadelphia Chromosome</a:t>
            </a:r>
          </a:p>
          <a:p>
            <a:endParaRPr lang="el-GR" altLang="en-US"/>
          </a:p>
        </p:txBody>
      </p:sp>
      <p:graphicFrame>
        <p:nvGraphicFramePr>
          <p:cNvPr id="23582" name="Group 30">
            <a:extLst>
              <a:ext uri="{FF2B5EF4-FFF2-40B4-BE49-F238E27FC236}">
                <a16:creationId xmlns:a16="http://schemas.microsoft.com/office/drawing/2014/main" id="{4B81A437-7AC6-42F2-8D3E-8BD32B3B9331}"/>
              </a:ext>
            </a:extLst>
          </p:cNvPr>
          <p:cNvGraphicFramePr>
            <a:graphicFrameLocks noGrp="1"/>
          </p:cNvGraphicFramePr>
          <p:nvPr/>
        </p:nvGraphicFramePr>
        <p:xfrm>
          <a:off x="1982788" y="2119313"/>
          <a:ext cx="4000500" cy="3230872"/>
        </p:xfrm>
        <a:graphic>
          <a:graphicData uri="http://schemas.openxmlformats.org/drawingml/2006/table">
            <a:tbl>
              <a:tblPr/>
              <a:tblGrid>
                <a:gridCol w="4000500">
                  <a:extLst>
                    <a:ext uri="{9D8B030D-6E8A-4147-A177-3AD203B41FA5}">
                      <a16:colId xmlns:a16="http://schemas.microsoft.com/office/drawing/2014/main" val="20000"/>
                    </a:ext>
                  </a:extLst>
                </a:gridCol>
              </a:tblGrid>
              <a:tr h="323056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2400" b="0" i="0" u="none" strike="noStrike" cap="none" normalizeH="0" baseline="0">
                          <a:ln>
                            <a:noFill/>
                          </a:ln>
                          <a:solidFill>
                            <a:schemeClr val="tx1"/>
                          </a:solidFill>
                          <a:effectLst/>
                          <a:latin typeface="Arial" pitchFamily="34" charset="0"/>
                        </a:rPr>
                        <a:t>Αμοιβαία μετατόπιση τμήματων στα χρωμοσώματα 9 και 22.</a:t>
                      </a:r>
                    </a:p>
                    <a:p>
                      <a:pPr marL="0" marR="0" lvl="0" indent="0" algn="l" defTabSz="914400" rtl="0" eaLnBrk="1" fontAlgn="t" latinLnBrk="0" hangingPunct="1">
                        <a:lnSpc>
                          <a:spcPct val="100000"/>
                        </a:lnSpc>
                        <a:spcBef>
                          <a:spcPct val="0"/>
                        </a:spcBef>
                        <a:spcAft>
                          <a:spcPct val="0"/>
                        </a:spcAft>
                        <a:buClrTx/>
                        <a:buSzTx/>
                        <a:buFontTx/>
                        <a:buNone/>
                        <a:tabLst/>
                      </a:pPr>
                      <a:r>
                        <a:rPr kumimoji="0" lang="el-GR" sz="2400" b="0" i="0" u="none" strike="noStrike" cap="none" normalizeH="0" baseline="0">
                          <a:ln>
                            <a:noFill/>
                          </a:ln>
                          <a:solidFill>
                            <a:schemeClr val="tx1"/>
                          </a:solidFill>
                          <a:effectLst/>
                          <a:latin typeface="Arial" pitchFamily="34" charset="0"/>
                        </a:rPr>
                        <a:t>Τα άτομα αυτά αναπτύσσουν Χρόνοια Μυελογενή Λευκαιμία. Αλλοίωση του γονιδίου </a:t>
                      </a:r>
                      <a:r>
                        <a:rPr kumimoji="0" lang="en-US" sz="2400" b="0" i="1" u="none" strike="noStrike" cap="none" normalizeH="0" baseline="0">
                          <a:ln>
                            <a:noFill/>
                          </a:ln>
                          <a:solidFill>
                            <a:schemeClr val="tx1"/>
                          </a:solidFill>
                          <a:effectLst/>
                          <a:latin typeface="Arial" pitchFamily="34" charset="0"/>
                        </a:rPr>
                        <a:t>abl.</a:t>
                      </a:r>
                      <a:endParaRPr kumimoji="0" lang="el-GR" sz="2400" b="0" i="1" u="none" strike="noStrike" cap="none" normalizeH="0" baseline="0">
                        <a:ln>
                          <a:noFill/>
                        </a:ln>
                        <a:solidFill>
                          <a:schemeClr val="tx1"/>
                        </a:solidFill>
                        <a:effectLst/>
                        <a:latin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el-GR" sz="2400" b="0" i="1" u="none" strike="noStrike" cap="none" normalizeH="0" baseline="0">
                        <a:ln>
                          <a:noFill/>
                        </a:ln>
                        <a:solidFill>
                          <a:schemeClr val="tx1"/>
                        </a:solidFill>
                        <a:effectLst/>
                        <a:latin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pitchFamily="34" charset="0"/>
                        </a:rPr>
                        <a:t>. </a:t>
                      </a:r>
                    </a:p>
                  </a:txBody>
                  <a:tcPr marT="45716" marB="45716"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3013" name="Picture 6" descr="Philadelphia Karyotype">
            <a:extLst>
              <a:ext uri="{FF2B5EF4-FFF2-40B4-BE49-F238E27FC236}">
                <a16:creationId xmlns:a16="http://schemas.microsoft.com/office/drawing/2014/main" id="{64B80547-672B-06F0-923E-0A8A95D00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981076"/>
            <a:ext cx="410527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E2C4E358-2F4E-33A2-12BF-210B7181B1CE}"/>
              </a:ext>
            </a:extLst>
          </p:cNvPr>
          <p:cNvSpPr>
            <a:spLocks noChangeArrowheads="1"/>
          </p:cNvSpPr>
          <p:nvPr/>
        </p:nvSpPr>
        <p:spPr bwMode="auto">
          <a:xfrm>
            <a:off x="4095750" y="244475"/>
            <a:ext cx="31051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600" b="1">
                <a:latin typeface="Trebuchet MS" panose="020B0603020202020204" pitchFamily="34" charset="0"/>
              </a:rPr>
              <a:t>Williams Syndrome</a:t>
            </a:r>
          </a:p>
          <a:p>
            <a:endParaRPr lang="el-GR" altLang="en-US"/>
          </a:p>
        </p:txBody>
      </p:sp>
      <p:graphicFrame>
        <p:nvGraphicFramePr>
          <p:cNvPr id="24592" name="Group 16">
            <a:extLst>
              <a:ext uri="{FF2B5EF4-FFF2-40B4-BE49-F238E27FC236}">
                <a16:creationId xmlns:a16="http://schemas.microsoft.com/office/drawing/2014/main" id="{A4102F58-585D-FB57-0ED9-EFA1EDB5A70E}"/>
              </a:ext>
            </a:extLst>
          </p:cNvPr>
          <p:cNvGraphicFramePr>
            <a:graphicFrameLocks noGrp="1"/>
          </p:cNvGraphicFramePr>
          <p:nvPr/>
        </p:nvGraphicFramePr>
        <p:xfrm>
          <a:off x="2927350" y="6381750"/>
          <a:ext cx="4000500" cy="2774950"/>
        </p:xfrm>
        <a:graphic>
          <a:graphicData uri="http://schemas.openxmlformats.org/drawingml/2006/table">
            <a:tbl>
              <a:tblPr/>
              <a:tblGrid>
                <a:gridCol w="4000500">
                  <a:extLst>
                    <a:ext uri="{9D8B030D-6E8A-4147-A177-3AD203B41FA5}">
                      <a16:colId xmlns:a16="http://schemas.microsoft.com/office/drawing/2014/main" val="20000"/>
                    </a:ext>
                  </a:extLst>
                </a:gridCol>
              </a:tblGrid>
              <a:tr h="27749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600" b="0" i="0" u="none" strike="noStrike" cap="none" normalizeH="0" baseline="0">
                          <a:ln>
                            <a:noFill/>
                          </a:ln>
                          <a:solidFill>
                            <a:schemeClr val="tx1"/>
                          </a:solidFill>
                          <a:effectLst/>
                          <a:latin typeface="Arial" pitchFamily="34" charset="0"/>
                        </a:rPr>
                        <a:t>  </a:t>
                      </a:r>
                      <a:r>
                        <a:rPr kumimoji="0" lang="el-GR" sz="16400" b="0" i="0" u="none" strike="noStrike" cap="none" normalizeH="0" baseline="0">
                          <a:ln>
                            <a:noFill/>
                          </a:ln>
                          <a:solidFill>
                            <a:schemeClr val="tx1"/>
                          </a:solidFill>
                          <a:effectLst/>
                          <a:latin typeface="Arial" pitchFamily="34" charset="0"/>
                        </a:rPr>
                        <a:t> </a:t>
                      </a:r>
                      <a:r>
                        <a:rPr kumimoji="0" lang="el-GR" sz="600" b="0" i="0" u="none" strike="noStrike" cap="none" normalizeH="0" baseline="0">
                          <a:ln>
                            <a:noFill/>
                          </a:ln>
                          <a:solidFill>
                            <a:schemeClr val="tx1"/>
                          </a:solidFill>
                          <a:effectLst/>
                          <a:latin typeface="Arial" pitchFamily="34" charset="0"/>
                        </a:rPr>
                        <a:t>                                                                                  </a:t>
                      </a:r>
                      <a:endParaRPr kumimoji="0" lang="el-GR" sz="300" b="0" i="0" u="none" strike="noStrike" cap="none" normalizeH="0" baseline="0">
                        <a:ln>
                          <a:noFill/>
                        </a:ln>
                        <a:solidFill>
                          <a:schemeClr val="tx1"/>
                        </a:solidFill>
                        <a:effectLst/>
                        <a:latin typeface="Arial" pitchFamily="34"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4037" name="Picture 6" descr="Williams person">
            <a:extLst>
              <a:ext uri="{FF2B5EF4-FFF2-40B4-BE49-F238E27FC236}">
                <a16:creationId xmlns:a16="http://schemas.microsoft.com/office/drawing/2014/main" id="{D1D90889-0E53-EC01-3FDF-B179AAC25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67" y="720569"/>
            <a:ext cx="4175125"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D9729DD-09EF-F602-75E5-1A2A76C8AA8F}"/>
              </a:ext>
            </a:extLst>
          </p:cNvPr>
          <p:cNvSpPr txBox="1"/>
          <p:nvPr/>
        </p:nvSpPr>
        <p:spPr>
          <a:xfrm>
            <a:off x="6540192" y="1484785"/>
            <a:ext cx="3716542" cy="2585323"/>
          </a:xfrm>
          <a:prstGeom prst="rect">
            <a:avLst/>
          </a:prstGeom>
          <a:noFill/>
        </p:spPr>
        <p:txBody>
          <a:bodyPr wrap="square">
            <a:spAutoFit/>
          </a:bodyPr>
          <a:lstStyle/>
          <a:p>
            <a:pPr eaLnBrk="1" hangingPunct="1"/>
            <a:r>
              <a:rPr lang="el-GR" altLang="en-US" b="1" dirty="0"/>
              <a:t>Σύνδρομο </a:t>
            </a:r>
            <a:r>
              <a:rPr lang="el-GR" altLang="en-US" b="1" dirty="0" err="1"/>
              <a:t>Williams</a:t>
            </a:r>
            <a:r>
              <a:rPr lang="el-GR" altLang="en-US" b="1" dirty="0"/>
              <a:t> </a:t>
            </a:r>
            <a:endParaRPr lang="el-GR" altLang="en-US" dirty="0"/>
          </a:p>
          <a:p>
            <a:pPr eaLnBrk="1" hangingPunct="1"/>
            <a:endParaRPr lang="el-GR" altLang="en-US" dirty="0"/>
          </a:p>
          <a:p>
            <a:pPr eaLnBrk="1" hangingPunct="1"/>
            <a:r>
              <a:rPr lang="el-GR" altLang="en-US" dirty="0"/>
              <a:t>Έλλειψη ενός πολύ μικρού τμήματος του Χρωμοσώματος-7.</a:t>
            </a:r>
          </a:p>
          <a:p>
            <a:pPr eaLnBrk="1" hangingPunct="1"/>
            <a:r>
              <a:rPr lang="el-GR" altLang="en-US" dirty="0"/>
              <a:t>Έλλειψη του γονιδίου που ελέγχει την </a:t>
            </a:r>
            <a:r>
              <a:rPr lang="el-GR" altLang="en-US" dirty="0" err="1"/>
              <a:t>πρωτεϊνη</a:t>
            </a:r>
            <a:r>
              <a:rPr lang="el-GR" altLang="en-US" dirty="0"/>
              <a:t> </a:t>
            </a:r>
            <a:r>
              <a:rPr lang="el-GR" altLang="en-US" dirty="0" err="1"/>
              <a:t>Ελαστίνη</a:t>
            </a:r>
            <a:r>
              <a:rPr lang="el-GR" altLang="en-US" dirty="0"/>
              <a:t>. Η τελευταία προσδίδει στα αγγεία την ελαστικότητα και την αντοχή.</a:t>
            </a:r>
          </a:p>
          <a:p>
            <a:pPr eaLnBrk="1" hangingPunct="1"/>
            <a:r>
              <a:rPr lang="el-GR" altLang="en-US" dirty="0"/>
              <a:t>Αγγειακές παθήσεις.</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a:extLst>
              <a:ext uri="{FF2B5EF4-FFF2-40B4-BE49-F238E27FC236}">
                <a16:creationId xmlns:a16="http://schemas.microsoft.com/office/drawing/2014/main" id="{C86C9C69-A54B-3E51-2960-4D4B6E2D9C58}"/>
              </a:ext>
            </a:extLst>
          </p:cNvPr>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5122" name="Object 4">
            <a:extLst>
              <a:ext uri="{FF2B5EF4-FFF2-40B4-BE49-F238E27FC236}">
                <a16:creationId xmlns:a16="http://schemas.microsoft.com/office/drawing/2014/main" id="{77E2BAF5-A71D-BFD2-03C5-A57FB1F21CC2}"/>
              </a:ext>
            </a:extLst>
          </p:cNvPr>
          <p:cNvGraphicFramePr>
            <a:graphicFrameLocks noChangeAspect="1"/>
          </p:cNvGraphicFramePr>
          <p:nvPr/>
        </p:nvGraphicFramePr>
        <p:xfrm>
          <a:off x="1577975" y="824165"/>
          <a:ext cx="9036050" cy="6018213"/>
        </p:xfrm>
        <a:graphic>
          <a:graphicData uri="http://schemas.openxmlformats.org/presentationml/2006/ole">
            <mc:AlternateContent xmlns:mc="http://schemas.openxmlformats.org/markup-compatibility/2006">
              <mc:Choice xmlns:v="urn:schemas-microsoft-com:vml" Requires="v">
                <p:oleObj name="Bitmap Image" r:id="rId3" imgW="3407741" imgH="2273627" progId="Paint.Picture">
                  <p:embed/>
                </p:oleObj>
              </mc:Choice>
              <mc:Fallback>
                <p:oleObj name="Bitmap Image" r:id="rId3" imgW="3407741" imgH="2273627" progId="Paint.Picture">
                  <p:embed/>
                  <p:pic>
                    <p:nvPicPr>
                      <p:cNvPr id="5122" name="Object 4">
                        <a:extLst>
                          <a:ext uri="{FF2B5EF4-FFF2-40B4-BE49-F238E27FC236}">
                            <a16:creationId xmlns:a16="http://schemas.microsoft.com/office/drawing/2014/main" id="{77E2BAF5-A71D-BFD2-03C5-A57FB1F21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824165"/>
                        <a:ext cx="9036050" cy="601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Τίτλος 1">
            <a:extLst>
              <a:ext uri="{FF2B5EF4-FFF2-40B4-BE49-F238E27FC236}">
                <a16:creationId xmlns:a16="http://schemas.microsoft.com/office/drawing/2014/main" id="{E730FB58-6B8B-3BC0-7771-086B82820338}"/>
              </a:ext>
            </a:extLst>
          </p:cNvPr>
          <p:cNvSpPr>
            <a:spLocks noGrp="1"/>
          </p:cNvSpPr>
          <p:nvPr>
            <p:ph type="title"/>
          </p:nvPr>
        </p:nvSpPr>
        <p:spPr>
          <a:xfrm>
            <a:off x="1981200" y="274638"/>
            <a:ext cx="8229600" cy="778098"/>
          </a:xfrm>
        </p:spPr>
        <p:txBody>
          <a:bodyPr/>
          <a:lstStyle/>
          <a:p>
            <a:r>
              <a:rPr lang="el-GR" sz="2400" dirty="0"/>
              <a:t>ΠΡΟΛΗΨΗ ΧΡΩΜΟΣΩΜΙΚΩΝ ΣΥΝΔΡΟΜΩΝ</a:t>
            </a:r>
            <a:endParaRPr lang="en-US" sz="2400" dirty="0"/>
          </a:p>
        </p:txBody>
      </p:sp>
    </p:spTree>
    <p:extLst>
      <p:ext uri="{BB962C8B-B14F-4D97-AF65-F5344CB8AC3E}">
        <p14:creationId xmlns:p14="http://schemas.microsoft.com/office/powerpoint/2010/main" val="2950280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a:extLst>
              <a:ext uri="{FF2B5EF4-FFF2-40B4-BE49-F238E27FC236}">
                <a16:creationId xmlns:a16="http://schemas.microsoft.com/office/drawing/2014/main" id="{AC352054-42E3-C9FE-31FA-9EB958BF4BC2}"/>
              </a:ext>
            </a:extLst>
          </p:cNvPr>
          <p:cNvSpPr>
            <a:spLocks noChangeArrowheads="1"/>
          </p:cNvSpPr>
          <p:nvPr/>
        </p:nvSpPr>
        <p:spPr bwMode="auto">
          <a:xfrm>
            <a:off x="1524001" y="1763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6146" name="Object 4">
            <a:extLst>
              <a:ext uri="{FF2B5EF4-FFF2-40B4-BE49-F238E27FC236}">
                <a16:creationId xmlns:a16="http://schemas.microsoft.com/office/drawing/2014/main" id="{E37BED6E-B23C-82CA-6254-FC7DEBCF6678}"/>
              </a:ext>
            </a:extLst>
          </p:cNvPr>
          <p:cNvGraphicFramePr>
            <a:graphicFrameLocks noChangeAspect="1"/>
          </p:cNvGraphicFramePr>
          <p:nvPr/>
        </p:nvGraphicFramePr>
        <p:xfrm>
          <a:off x="2063751" y="261938"/>
          <a:ext cx="7993063" cy="5249862"/>
        </p:xfrm>
        <a:graphic>
          <a:graphicData uri="http://schemas.openxmlformats.org/presentationml/2006/ole">
            <mc:AlternateContent xmlns:mc="http://schemas.openxmlformats.org/markup-compatibility/2006">
              <mc:Choice xmlns:v="urn:schemas-microsoft-com:vml" Requires="v">
                <p:oleObj name="Bitmap Image" r:id="rId3" imgW="3407741" imgH="2273627" progId="Paint.Picture">
                  <p:embed/>
                </p:oleObj>
              </mc:Choice>
              <mc:Fallback>
                <p:oleObj name="Bitmap Image" r:id="rId3" imgW="3407741" imgH="2273627" progId="Paint.Picture">
                  <p:embed/>
                  <p:pic>
                    <p:nvPicPr>
                      <p:cNvPr id="6146" name="Object 4">
                        <a:extLst>
                          <a:ext uri="{FF2B5EF4-FFF2-40B4-BE49-F238E27FC236}">
                            <a16:creationId xmlns:a16="http://schemas.microsoft.com/office/drawing/2014/main" id="{E37BED6E-B23C-82CA-6254-FC7DEBCF6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261938"/>
                        <a:ext cx="7993063" cy="524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95EB05F0-ABF8-421E-3039-79574FBAA8EB}"/>
              </a:ext>
            </a:extLst>
          </p:cNvPr>
          <p:cNvSpPr txBox="1"/>
          <p:nvPr/>
        </p:nvSpPr>
        <p:spPr>
          <a:xfrm>
            <a:off x="2063751" y="5733257"/>
            <a:ext cx="7993063" cy="646331"/>
          </a:xfrm>
          <a:prstGeom prst="rect">
            <a:avLst/>
          </a:prstGeom>
          <a:noFill/>
        </p:spPr>
        <p:txBody>
          <a:bodyPr wrap="square" rtlCol="0">
            <a:spAutoFit/>
          </a:bodyPr>
          <a:lstStyle/>
          <a:p>
            <a:r>
              <a:rPr lang="en-US" altLang="en-US" dirty="0"/>
              <a:t>SOS!!!!! </a:t>
            </a:r>
            <a:r>
              <a:rPr lang="el-GR" altLang="en-US" dirty="0"/>
              <a:t>ΠΙΟ ΑΝΑΛΥΤΙΚΑ ΣΤΟ ΚΕΦ. 5 ΤΟΥ ΒΙΒΛΙΟΥ</a:t>
            </a:r>
            <a:endParaRPr lang="en-US" altLang="en-US" dirty="0"/>
          </a:p>
          <a:p>
            <a:endParaRPr lang="en-US" dirty="0"/>
          </a:p>
        </p:txBody>
      </p:sp>
    </p:spTree>
    <p:extLst>
      <p:ext uri="{BB962C8B-B14F-4D97-AF65-F5344CB8AC3E}">
        <p14:creationId xmlns:p14="http://schemas.microsoft.com/office/powerpoint/2010/main" val="13995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1631504" y="274638"/>
            <a:ext cx="9036496" cy="1143000"/>
          </a:xfrm>
        </p:spPr>
        <p:txBody>
          <a:bodyPr/>
          <a:lstStyle/>
          <a:p>
            <a:r>
              <a:rPr lang="el-GR" sz="3200" dirty="0"/>
              <a:t>Πως μπορούμε να χρησιμοποιήσουμε τις ομάδες αίματος ως τεστ πατρότητας ή μητρότητας</a:t>
            </a:r>
          </a:p>
        </p:txBody>
      </p:sp>
      <p:sp>
        <p:nvSpPr>
          <p:cNvPr id="63491" name="TextBox 4"/>
          <p:cNvSpPr txBox="1">
            <a:spLocks noChangeArrowheads="1"/>
          </p:cNvSpPr>
          <p:nvPr/>
        </p:nvSpPr>
        <p:spPr bwMode="auto">
          <a:xfrm>
            <a:off x="1981200" y="1571626"/>
            <a:ext cx="8686800" cy="5868273"/>
          </a:xfrm>
          <a:prstGeom prst="rect">
            <a:avLst/>
          </a:prstGeom>
          <a:noFill/>
          <a:ln w="9525">
            <a:noFill/>
            <a:miter lim="800000"/>
            <a:headEnd/>
            <a:tailEnd/>
          </a:ln>
        </p:spPr>
        <p:txBody>
          <a:bodyPr wrap="square">
            <a:spAutoFit/>
          </a:bodyPr>
          <a:lstStyle/>
          <a:p>
            <a:r>
              <a:rPr lang="el-GR" dirty="0"/>
              <a:t>Υπάρχουν κάποιες περιπτώσεις στις οποίες όταν αμφισβητείται η πατρότητα, μπορεί να αποκλεισθεί κάποιος από πιθανός πατέρας. Αντίθετα, με τα τεστ του </a:t>
            </a:r>
            <a:r>
              <a:rPr lang="en-US" dirty="0"/>
              <a:t>DNA </a:t>
            </a:r>
            <a:r>
              <a:rPr lang="el-GR" dirty="0"/>
              <a:t> λέμε σχεδόν με βεβαιότητα πως κάποιος είναι πατέρας κάποιου ή κάποιας.</a:t>
            </a:r>
          </a:p>
          <a:p>
            <a:r>
              <a:rPr lang="el-GR" dirty="0"/>
              <a:t>Πιο συγκεκριμένα:</a:t>
            </a:r>
          </a:p>
          <a:p>
            <a:r>
              <a:rPr lang="el-GR" dirty="0"/>
              <a:t>Ας πάρουμε την περίπτωση που σε ένα ζευγάρι, ο σύζυγος κ. Νίκος αμφιβάλλει αν η κόρη τους είναι φυσικό του παιδί.</a:t>
            </a:r>
          </a:p>
          <a:p>
            <a:r>
              <a:rPr lang="el-GR" dirty="0"/>
              <a:t>Μας δίνονται τα εξής στοιχεία: κ. Νίκος ανήκει στην ΑΒ ομάδα αίματος, η κ. Μαργαρίτα (σύζυγος) στην  Ο ομάδα αίματος, ενώ η κόρη είναι και αυτή ΑΒ ομάδα. Θα πρέπει να χαρεί ο κ. Νίκος που η κόρη τους έχει την ίδια ομάδα με αυτόν;</a:t>
            </a:r>
          </a:p>
          <a:p>
            <a:r>
              <a:rPr lang="el-GR" dirty="0"/>
              <a:t>ΑΠΑΝΤΗΣΗ:     κ. Νίκος   </a:t>
            </a:r>
            <a:r>
              <a:rPr lang="el-GR" sz="2400" dirty="0"/>
              <a:t>ομάδα ΑΒ  Χ  ομάδα ο (</a:t>
            </a:r>
            <a:r>
              <a:rPr lang="el-GR" dirty="0"/>
              <a:t>κυρ. Μαργαρίτα)</a:t>
            </a:r>
          </a:p>
          <a:p>
            <a:r>
              <a:rPr lang="el-GR" sz="1400" dirty="0"/>
              <a:t>     </a:t>
            </a:r>
            <a:r>
              <a:rPr lang="el-GR" dirty="0"/>
              <a:t>Πιθανοί γονότυποι γονέων:                      </a:t>
            </a:r>
            <a:r>
              <a:rPr lang="el-GR" sz="2400" dirty="0">
                <a:latin typeface="Calibri" pitchFamily="34" charset="0"/>
                <a:ea typeface="Calibri" pitchFamily="34" charset="0"/>
                <a:cs typeface="Times New Roman" pitchFamily="18" charset="0"/>
              </a:rPr>
              <a:t>Ι</a:t>
            </a:r>
            <a:r>
              <a:rPr lang="el-GR" sz="2400" baseline="30000" dirty="0">
                <a:latin typeface="Calibri" pitchFamily="34" charset="0"/>
                <a:ea typeface="Calibri" pitchFamily="34" charset="0"/>
                <a:cs typeface="Times New Roman" pitchFamily="18" charset="0"/>
              </a:rPr>
              <a:t>Α</a:t>
            </a:r>
            <a:r>
              <a:rPr lang="el-GR" sz="2400" dirty="0">
                <a:latin typeface="Calibri" pitchFamily="34" charset="0"/>
                <a:ea typeface="Calibri" pitchFamily="34" charset="0"/>
                <a:cs typeface="Times New Roman" pitchFamily="18" charset="0"/>
              </a:rPr>
              <a:t> Ι</a:t>
            </a:r>
            <a:r>
              <a:rPr lang="el-GR" sz="2400" baseline="30000" dirty="0">
                <a:latin typeface="Calibri" pitchFamily="34" charset="0"/>
                <a:ea typeface="Calibri" pitchFamily="34" charset="0"/>
                <a:cs typeface="Times New Roman" pitchFamily="18" charset="0"/>
              </a:rPr>
              <a:t>Β</a:t>
            </a:r>
            <a:r>
              <a:rPr lang="el-GR" sz="2400" dirty="0">
                <a:latin typeface="Calibri" pitchFamily="34" charset="0"/>
                <a:ea typeface="Calibri" pitchFamily="34" charset="0"/>
                <a:cs typeface="Times New Roman" pitchFamily="18" charset="0"/>
              </a:rPr>
              <a:t>  </a:t>
            </a:r>
            <a:r>
              <a:rPr lang="el-GR" sz="3200" dirty="0">
                <a:latin typeface="Calibri" pitchFamily="34" charset="0"/>
                <a:ea typeface="Calibri" pitchFamily="34" charset="0"/>
                <a:cs typeface="Times New Roman" pitchFamily="18" charset="0"/>
              </a:rPr>
              <a:t>Χ</a:t>
            </a:r>
            <a:r>
              <a:rPr lang="el-GR" sz="2400" dirty="0">
                <a:latin typeface="Calibri" pitchFamily="34" charset="0"/>
                <a:ea typeface="Calibri" pitchFamily="34" charset="0"/>
                <a:cs typeface="Times New Roman" pitchFamily="18" charset="0"/>
              </a:rPr>
              <a:t> Ι</a:t>
            </a:r>
            <a:r>
              <a:rPr lang="el-GR" sz="2400" baseline="30000" dirty="0">
                <a:latin typeface="Calibri" pitchFamily="34" charset="0"/>
                <a:ea typeface="Calibri" pitchFamily="34" charset="0"/>
                <a:cs typeface="Times New Roman" pitchFamily="18" charset="0"/>
              </a:rPr>
              <a:t>Ο </a:t>
            </a:r>
            <a:r>
              <a:rPr lang="el-GR" sz="2400" dirty="0" err="1">
                <a:latin typeface="Calibri" pitchFamily="34" charset="0"/>
                <a:ea typeface="Calibri" pitchFamily="34" charset="0"/>
                <a:cs typeface="Times New Roman" pitchFamily="18" charset="0"/>
              </a:rPr>
              <a:t>Ι</a:t>
            </a:r>
            <a:r>
              <a:rPr lang="el-GR" sz="2400" baseline="30000" dirty="0" err="1">
                <a:latin typeface="Calibri" pitchFamily="34" charset="0"/>
                <a:ea typeface="Calibri" pitchFamily="34" charset="0"/>
                <a:cs typeface="Times New Roman" pitchFamily="18" charset="0"/>
              </a:rPr>
              <a:t>Ο</a:t>
            </a:r>
            <a:endParaRPr lang="el-GR" sz="2400" baseline="30000" dirty="0">
              <a:latin typeface="Calibri" pitchFamily="34" charset="0"/>
              <a:ea typeface="Calibri" pitchFamily="34" charset="0"/>
              <a:cs typeface="Times New Roman" pitchFamily="18" charset="0"/>
            </a:endParaRPr>
          </a:p>
          <a:p>
            <a:r>
              <a:rPr lang="el-GR" sz="3600" baseline="30000" dirty="0">
                <a:latin typeface="Calibri" pitchFamily="34" charset="0"/>
                <a:ea typeface="Calibri" pitchFamily="34" charset="0"/>
                <a:cs typeface="Times New Roman" pitchFamily="18" charset="0"/>
              </a:rPr>
              <a:t>Πιθανοί γαμέτες γονέων    </a:t>
            </a:r>
            <a:r>
              <a:rPr lang="el-GR" sz="2800" dirty="0">
                <a:latin typeface="Calibri" pitchFamily="34" charset="0"/>
                <a:ea typeface="Calibri" pitchFamily="34" charset="0"/>
                <a:cs typeface="Times New Roman" pitchFamily="18" charset="0"/>
              </a:rPr>
              <a:t>Ι</a:t>
            </a:r>
            <a:r>
              <a:rPr lang="el-GR" sz="2800" baseline="30000" dirty="0">
                <a:latin typeface="Calibri" pitchFamily="34" charset="0"/>
                <a:ea typeface="Calibri" pitchFamily="34" charset="0"/>
                <a:cs typeface="Times New Roman" pitchFamily="18" charset="0"/>
              </a:rPr>
              <a:t>Α</a:t>
            </a:r>
            <a:r>
              <a:rPr lang="el-GR" sz="2800" dirty="0">
                <a:latin typeface="Calibri" pitchFamily="34" charset="0"/>
                <a:ea typeface="Calibri" pitchFamily="34" charset="0"/>
                <a:cs typeface="Times New Roman" pitchFamily="18" charset="0"/>
              </a:rPr>
              <a:t>  ,    Ι</a:t>
            </a:r>
            <a:r>
              <a:rPr lang="el-GR" sz="2800" baseline="30000" dirty="0">
                <a:latin typeface="Calibri" pitchFamily="34" charset="0"/>
                <a:ea typeface="Calibri" pitchFamily="34" charset="0"/>
                <a:cs typeface="Times New Roman" pitchFamily="18" charset="0"/>
              </a:rPr>
              <a:t>Β</a:t>
            </a:r>
            <a:r>
              <a:rPr lang="el-GR" sz="2800" dirty="0">
                <a:latin typeface="Calibri" pitchFamily="34" charset="0"/>
                <a:ea typeface="Calibri" pitchFamily="34" charset="0"/>
                <a:cs typeface="Times New Roman" pitchFamily="18" charset="0"/>
              </a:rPr>
              <a:t>           και    Ι</a:t>
            </a:r>
            <a:r>
              <a:rPr lang="el-GR" sz="2800" baseline="30000" dirty="0">
                <a:latin typeface="Calibri" pitchFamily="34" charset="0"/>
                <a:ea typeface="Calibri" pitchFamily="34" charset="0"/>
                <a:cs typeface="Times New Roman" pitchFamily="18" charset="0"/>
              </a:rPr>
              <a:t>Ο       </a:t>
            </a:r>
          </a:p>
          <a:p>
            <a:r>
              <a:rPr lang="el-GR" sz="2800" baseline="30000" dirty="0">
                <a:latin typeface="Calibri" pitchFamily="34" charset="0"/>
                <a:ea typeface="Calibri" pitchFamily="34" charset="0"/>
                <a:cs typeface="Times New Roman" pitchFamily="18" charset="0"/>
              </a:rPr>
              <a:t>Πιθανοί γονότυποι παιδιών                        </a:t>
            </a:r>
            <a:r>
              <a:rPr lang="el-GR" sz="2800" dirty="0">
                <a:latin typeface="Calibri" pitchFamily="34" charset="0"/>
                <a:ea typeface="Calibri" pitchFamily="34" charset="0"/>
                <a:cs typeface="Times New Roman" pitchFamily="18" charset="0"/>
              </a:rPr>
              <a:t>Ι</a:t>
            </a:r>
            <a:r>
              <a:rPr lang="el-GR" sz="2800" baseline="30000" dirty="0">
                <a:latin typeface="Calibri" pitchFamily="34" charset="0"/>
                <a:ea typeface="Calibri" pitchFamily="34" charset="0"/>
                <a:cs typeface="Times New Roman" pitchFamily="18" charset="0"/>
              </a:rPr>
              <a:t>Α </a:t>
            </a:r>
            <a:r>
              <a:rPr lang="el-GR" sz="2800" dirty="0">
                <a:latin typeface="Calibri" pitchFamily="34" charset="0"/>
                <a:ea typeface="Calibri" pitchFamily="34" charset="0"/>
                <a:cs typeface="Times New Roman" pitchFamily="18" charset="0"/>
              </a:rPr>
              <a:t>Ι</a:t>
            </a:r>
            <a:r>
              <a:rPr lang="el-GR" sz="2800" baseline="30000" dirty="0">
                <a:latin typeface="Calibri" pitchFamily="34" charset="0"/>
                <a:ea typeface="Calibri" pitchFamily="34" charset="0"/>
                <a:cs typeface="Times New Roman" pitchFamily="18" charset="0"/>
              </a:rPr>
              <a:t>Ο       και        </a:t>
            </a:r>
            <a:r>
              <a:rPr lang="el-GR" sz="2800" dirty="0">
                <a:latin typeface="Calibri" pitchFamily="34" charset="0"/>
                <a:ea typeface="Calibri" pitchFamily="34" charset="0"/>
                <a:cs typeface="Times New Roman" pitchFamily="18" charset="0"/>
              </a:rPr>
              <a:t>Ι</a:t>
            </a:r>
            <a:r>
              <a:rPr lang="el-GR" sz="2800" baseline="30000" dirty="0">
                <a:latin typeface="Calibri" pitchFamily="34" charset="0"/>
                <a:ea typeface="Calibri" pitchFamily="34" charset="0"/>
                <a:cs typeface="Times New Roman" pitchFamily="18" charset="0"/>
              </a:rPr>
              <a:t>Β </a:t>
            </a:r>
            <a:r>
              <a:rPr lang="el-GR" sz="2800" dirty="0">
                <a:latin typeface="Calibri" pitchFamily="34" charset="0"/>
                <a:ea typeface="Calibri" pitchFamily="34" charset="0"/>
                <a:cs typeface="Times New Roman" pitchFamily="18" charset="0"/>
              </a:rPr>
              <a:t>Ι</a:t>
            </a:r>
            <a:r>
              <a:rPr lang="el-GR" sz="2800" baseline="30000" dirty="0">
                <a:latin typeface="Calibri" pitchFamily="34" charset="0"/>
                <a:ea typeface="Calibri" pitchFamily="34" charset="0"/>
                <a:cs typeface="Times New Roman" pitchFamily="18" charset="0"/>
              </a:rPr>
              <a:t>Ο</a:t>
            </a:r>
          </a:p>
          <a:p>
            <a:r>
              <a:rPr lang="el-GR" sz="2800" baseline="30000" dirty="0">
                <a:latin typeface="Calibri" pitchFamily="34" charset="0"/>
                <a:ea typeface="Calibri" pitchFamily="34" charset="0"/>
                <a:cs typeface="Times New Roman" pitchFamily="18" charset="0"/>
              </a:rPr>
              <a:t>Δηλ. το ζευγάρι αυτό μπορεί να έχει βιολογικά παιδιά μόνο ομάδων Α και Β.</a:t>
            </a:r>
          </a:p>
          <a:p>
            <a:r>
              <a:rPr lang="el-GR" sz="2800" baseline="30000" dirty="0">
                <a:latin typeface="Calibri" pitchFamily="34" charset="0"/>
                <a:ea typeface="Calibri" pitchFamily="34" charset="0"/>
                <a:cs typeface="Times New Roman" pitchFamily="18" charset="0"/>
              </a:rPr>
              <a:t>[</a:t>
            </a:r>
            <a:r>
              <a:rPr lang="en-US" sz="2800" baseline="30000" dirty="0">
                <a:latin typeface="Calibri" pitchFamily="34" charset="0"/>
                <a:ea typeface="Calibri" pitchFamily="34" charset="0"/>
                <a:cs typeface="Times New Roman" pitchFamily="18" charset="0"/>
              </a:rPr>
              <a:t>SOS: </a:t>
            </a:r>
            <a:r>
              <a:rPr lang="el-GR" sz="2800" baseline="30000" dirty="0">
                <a:latin typeface="Calibri" pitchFamily="34" charset="0"/>
                <a:ea typeface="Calibri" pitchFamily="34" charset="0"/>
                <a:cs typeface="Times New Roman" pitchFamily="18" charset="0"/>
              </a:rPr>
              <a:t>Να συζητήσουμε αν μπορεί το παιδί να έχει γεννηθεί από την κ. Μαργαρίτα, ή έχει γίνει λάθος στο Μαιευτήριο].</a:t>
            </a:r>
            <a:endParaRPr lang="el-GR" sz="1200" dirty="0">
              <a:latin typeface="Calibri" pitchFamily="34" charset="0"/>
              <a:ea typeface="Calibri" pitchFamily="34" charset="0"/>
              <a:cs typeface="Times New Roman" pitchFamily="18" charset="0"/>
            </a:endParaRPr>
          </a:p>
          <a:p>
            <a:r>
              <a:rPr lang="el-GR" dirty="0"/>
              <a:t>  </a:t>
            </a:r>
            <a:endParaRPr lang="el-GR" sz="140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rcRect/>
          <a:stretch>
            <a:fillRect/>
          </a:stretch>
        </p:blipFill>
        <p:spPr bwMode="auto">
          <a:xfrm>
            <a:off x="5943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45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5DD118D-4E82-69F6-4DD8-1903413B6392}"/>
              </a:ext>
            </a:extLst>
          </p:cNvPr>
          <p:cNvSpPr>
            <a:spLocks noChangeArrowheads="1"/>
          </p:cNvSpPr>
          <p:nvPr/>
        </p:nvSpPr>
        <p:spPr bwMode="auto">
          <a:xfrm>
            <a:off x="1524001" y="372102"/>
            <a:ext cx="889317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l-GR" altLang="en-US" sz="2400" dirty="0"/>
              <a:t>Η πρώτη κληρονομική ασθένεια που σχετίζεται με γονιδιακή μετάλλαξη ανακαλύφτηκε από τον </a:t>
            </a:r>
            <a:r>
              <a:rPr lang="el-GR" altLang="en-US" sz="2400" dirty="0" err="1"/>
              <a:t>Carrod</a:t>
            </a:r>
            <a:r>
              <a:rPr lang="el-GR" altLang="en-US" sz="2400" dirty="0"/>
              <a:t> στις αρχές του 20ου αιώνα και αφορά μια ασθένεια του μεταβολισμού, την </a:t>
            </a:r>
            <a:r>
              <a:rPr lang="el-GR" altLang="en-US" sz="2400" i="1" dirty="0" err="1"/>
              <a:t>αλκαπτονουρία</a:t>
            </a:r>
            <a:r>
              <a:rPr lang="el-GR" altLang="en-US" sz="2400" dirty="0"/>
              <a:t>. Τα άτομα αυτά εξαιτίας μιας </a:t>
            </a:r>
            <a:r>
              <a:rPr lang="el-GR" altLang="en-US" sz="2400" dirty="0" err="1"/>
              <a:t>αυτοσωμικής</a:t>
            </a:r>
            <a:r>
              <a:rPr lang="el-GR" altLang="en-US" sz="2400" dirty="0"/>
              <a:t> μετάλλαξης δεν μπορούν  να παραγάγουν  ένα ένζυμο που διασπά το </a:t>
            </a:r>
            <a:r>
              <a:rPr lang="el-GR" altLang="en-US" sz="2400" dirty="0" err="1"/>
              <a:t>αμινοξύ</a:t>
            </a:r>
            <a:r>
              <a:rPr lang="el-GR" altLang="en-US" sz="2400" dirty="0"/>
              <a:t> </a:t>
            </a:r>
            <a:r>
              <a:rPr lang="el-GR" altLang="en-US" sz="2400" dirty="0" err="1"/>
              <a:t>φαινυλαλανίνη</a:t>
            </a:r>
            <a:r>
              <a:rPr lang="el-GR" altLang="en-US" sz="2400" dirty="0"/>
              <a:t>, μια ουσία που βρίσκεται άφθονη στο ψωμί, το τυρί, τα αυγά, τα ψάρια και το γάλα. </a:t>
            </a:r>
            <a:r>
              <a:rPr lang="el-GR" altLang="en-US" sz="2400"/>
              <a:t>Αυτό έχει ως αποτέλεσμα τη συγκέντρωση της ουσίας σε υψηλά επίπεδα στο αίμα και την αποβολή της σε μεγάλες ποσότητες στα ούρα (</a:t>
            </a:r>
            <a:r>
              <a:rPr lang="el-GR" altLang="en-US" sz="2400" i="1" dirty="0" err="1"/>
              <a:t>φαινυλκετονουρία</a:t>
            </a:r>
            <a:r>
              <a:rPr lang="el-GR" altLang="en-US" sz="2400" dirty="0"/>
              <a:t> -</a:t>
            </a:r>
            <a:r>
              <a:rPr lang="el-GR" altLang="en-US" sz="2400" i="1" dirty="0"/>
              <a:t>ΡΚU</a:t>
            </a:r>
            <a:r>
              <a:rPr lang="el-GR" altLang="en-US" sz="2400" dirty="0"/>
              <a:t>- ή </a:t>
            </a:r>
            <a:r>
              <a:rPr lang="el-GR" altLang="en-US" sz="2400" i="1" dirty="0" err="1"/>
              <a:t>αλκαπτονουρία</a:t>
            </a:r>
            <a:r>
              <a:rPr lang="el-GR" altLang="en-US" sz="2400" dirty="0"/>
              <a:t>). Παράλληλα, η μεγάλη συγκέντρωση της στο αίμα προξενεί βαριά πνευματική καθυστέρηση (μορφή κρετινισμού). Εφόσον τα βρέφη με ΡΚU δεν μπορούν να διασπάσουν το </a:t>
            </a:r>
            <a:r>
              <a:rPr lang="el-GR" altLang="en-US" sz="2400" dirty="0" err="1"/>
              <a:t>αμινοξύ</a:t>
            </a:r>
            <a:r>
              <a:rPr lang="el-GR" altLang="en-US" sz="2400" dirty="0"/>
              <a:t> </a:t>
            </a:r>
            <a:r>
              <a:rPr lang="el-GR" altLang="en-US" sz="2400" dirty="0" err="1"/>
              <a:t>φαινυλαλανίνη</a:t>
            </a:r>
            <a:r>
              <a:rPr lang="el-GR" altLang="en-US" sz="2400" dirty="0"/>
              <a:t>, ο τρόπος αντιμετώπισης της πάθησης συνίσταται στην επιβολή μιας αυστηρής δίαιτας η οποία αποτελείται </a:t>
            </a:r>
            <a:r>
              <a:rPr lang="el-GR" altLang="en-US" sz="2400" dirty="0" err="1"/>
              <a:t>απο</a:t>
            </a:r>
            <a:r>
              <a:rPr lang="el-GR" altLang="en-US" sz="2400" dirty="0"/>
              <a:t> λαχανικά και φρούτα, καθώς και ένα τεχνικό μίγμα πρωτεϊνών χωρίς αυτό το </a:t>
            </a:r>
            <a:r>
              <a:rPr lang="el-GR" altLang="en-US" sz="2400" dirty="0" err="1"/>
              <a:t>αμινοξύ</a:t>
            </a:r>
            <a:r>
              <a:rPr lang="el-GR" altLang="en-US" sz="2400" dirty="0"/>
              <a:t>.</a:t>
            </a:r>
          </a:p>
        </p:txBody>
      </p:sp>
      <p:sp>
        <p:nvSpPr>
          <p:cNvPr id="24579" name="Rectangle 8">
            <a:extLst>
              <a:ext uri="{FF2B5EF4-FFF2-40B4-BE49-F238E27FC236}">
                <a16:creationId xmlns:a16="http://schemas.microsoft.com/office/drawing/2014/main" id="{A550A777-5185-A899-D7A2-3319D7873B52}"/>
              </a:ext>
            </a:extLst>
          </p:cNvPr>
          <p:cNvSpPr>
            <a:spLocks noGrp="1" noChangeArrowheads="1"/>
          </p:cNvSpPr>
          <p:nvPr>
            <p:ph type="title"/>
          </p:nvPr>
        </p:nvSpPr>
        <p:spPr>
          <a:xfrm>
            <a:off x="1992313" y="-179388"/>
            <a:ext cx="8229600" cy="584201"/>
          </a:xfrm>
        </p:spPr>
        <p:txBody>
          <a:bodyPr/>
          <a:lstStyle/>
          <a:p>
            <a:pPr eaLnBrk="1" hangingPunct="1"/>
            <a:r>
              <a:rPr lang="el-GR" altLang="en-US" sz="2800"/>
              <a:t>Αλκαπτονουρία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BFDE11B1-31E2-6DCD-2F61-F9E9EE7EB9E9}"/>
              </a:ext>
            </a:extLst>
          </p:cNvPr>
          <p:cNvSpPr>
            <a:spLocks noChangeArrowheads="1"/>
          </p:cNvSpPr>
          <p:nvPr/>
        </p:nvSpPr>
        <p:spPr bwMode="auto">
          <a:xfrm>
            <a:off x="1524001" y="1170019"/>
            <a:ext cx="8964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2400"/>
              <a:t>Ανάλογη περίπτωση με την ΡΚU είναι αυτή της </a:t>
            </a:r>
            <a:r>
              <a:rPr lang="el-GR" altLang="en-US" sz="2400" i="1"/>
              <a:t>γαλακτοσαιμίας</a:t>
            </a:r>
            <a:r>
              <a:rPr lang="el-GR" altLang="en-US" sz="2400"/>
              <a:t>: Στην περίπτωση αυτή, τα βρέφη που γεννιούνται με την πάθηση στερούνται ενός ενζύμου που διασπά τη γαλακτόζη, η οποία είναι το σάκχαρο του γάλατος. Και εδώ η πάθηση οφείλεται σε αυτοσωμικό υπολειπόμενο γονίδιο. Και στην περίπτωση αυτή παρατηρείται συγκέντρωση κάποιου τοξικού μεταβολίτη  στο αίμα (</a:t>
            </a:r>
            <a:r>
              <a:rPr lang="el-GR" altLang="en-US" sz="2400" i="1"/>
              <a:t>γενετικά νοσήματα του μεταβολισμού</a:t>
            </a:r>
            <a:r>
              <a:rPr lang="el-GR" altLang="en-US" sz="2400"/>
              <a:t>), καθώς και υψηλή αποβολή του στα ούρα. Παράλληλα, η πάθηση συνοδεύεται από μια σειρά βαριά συμπτώματα, όπως πνευματική και σωματική καθυστέρηση, και πρόωρο θάνατο. Κι εδώ η αντιμετώπιση γίνεται με διαιτητικό τρόπο κι έτσι το γάλα αντικαθίσταται από υποκατάστατα χωρίς γαλακτόζη.</a:t>
            </a:r>
            <a:r>
              <a:rPr lang="el-GR" altLang="en-US"/>
              <a:t> </a:t>
            </a:r>
          </a:p>
        </p:txBody>
      </p:sp>
      <p:sp>
        <p:nvSpPr>
          <p:cNvPr id="25603" name="Rectangle 5">
            <a:extLst>
              <a:ext uri="{FF2B5EF4-FFF2-40B4-BE49-F238E27FC236}">
                <a16:creationId xmlns:a16="http://schemas.microsoft.com/office/drawing/2014/main" id="{F67C0903-A6AF-5C5B-C80F-9D6E20EC666B}"/>
              </a:ext>
            </a:extLst>
          </p:cNvPr>
          <p:cNvSpPr>
            <a:spLocks noGrp="1" noChangeArrowheads="1"/>
          </p:cNvSpPr>
          <p:nvPr>
            <p:ph type="title"/>
          </p:nvPr>
        </p:nvSpPr>
        <p:spPr>
          <a:xfrm>
            <a:off x="1981200" y="274639"/>
            <a:ext cx="8229600" cy="777875"/>
          </a:xfrm>
        </p:spPr>
        <p:txBody>
          <a:bodyPr/>
          <a:lstStyle/>
          <a:p>
            <a:pPr eaLnBrk="1" hangingPunct="1"/>
            <a:r>
              <a:rPr lang="el-GR" altLang="en-US" sz="2800"/>
              <a:t>Γαλακτοσαιμία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3_14d">
            <a:extLst>
              <a:ext uri="{FF2B5EF4-FFF2-40B4-BE49-F238E27FC236}">
                <a16:creationId xmlns:a16="http://schemas.microsoft.com/office/drawing/2014/main" id="{281D7CA5-A2DA-8EF8-8874-C1D2D7322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2276475"/>
            <a:ext cx="37512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3_14c">
            <a:extLst>
              <a:ext uri="{FF2B5EF4-FFF2-40B4-BE49-F238E27FC236}">
                <a16:creationId xmlns:a16="http://schemas.microsoft.com/office/drawing/2014/main" id="{13CC8D24-8177-B8BA-A0F9-3BF0302A6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1638300"/>
            <a:ext cx="45005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TotalTime>
  <Words>4228</Words>
  <Application>Microsoft Office PowerPoint</Application>
  <PresentationFormat>Widescreen</PresentationFormat>
  <Paragraphs>262</Paragraphs>
  <Slides>56</Slides>
  <Notes>34</Notes>
  <HiddenSlides>0</HiddenSlides>
  <MMClips>5</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68" baseType="lpstr">
      <vt:lpstr>Arial</vt:lpstr>
      <vt:lpstr>Calibri</vt:lpstr>
      <vt:lpstr>Comic Sans MS</vt:lpstr>
      <vt:lpstr>Swis721Greek BT</vt:lpstr>
      <vt:lpstr>Times New Roman</vt:lpstr>
      <vt:lpstr>Trebuchet MS</vt:lpstr>
      <vt:lpstr>Verdana</vt:lpstr>
      <vt:lpstr>Wingdings 3</vt:lpstr>
      <vt:lpstr>Facet</vt:lpstr>
      <vt:lpstr>Bitmap Image</vt:lpstr>
      <vt:lpstr>Εικόνα bitmap</vt:lpstr>
      <vt:lpstr>Γράφημα</vt:lpstr>
      <vt:lpstr>ΜΑΘΗΜΑ #11-2023</vt:lpstr>
      <vt:lpstr>PowerPoint Presentation</vt:lpstr>
      <vt:lpstr>Άλλο παράδειγμα στον άνθρωπο: </vt:lpstr>
      <vt:lpstr>Δύο εξαιρέσεις: Αλληλόμορφα ή πολλαπλά αλληλόμορφα</vt:lpstr>
      <vt:lpstr>Γονότυποι ομάδων αίματος στον άνθρωπο</vt:lpstr>
      <vt:lpstr>Πως μπορούμε να χρησιμοποιήσουμε τις ομάδες αίματος ως τεστ πατρότητας ή μητρότητας</vt:lpstr>
      <vt:lpstr>Αλκαπτονουρία</vt:lpstr>
      <vt:lpstr>Γαλακτοσαιμία</vt:lpstr>
      <vt:lpstr>PowerPoint Presentation</vt:lpstr>
      <vt:lpstr>PowerPoint Presentation</vt:lpstr>
      <vt:lpstr>PowerPoint Presentation</vt:lpstr>
      <vt:lpstr>PowerPoint Presentation</vt:lpstr>
      <vt:lpstr>Δεσφεροξαμίνη και Δεφεριπρόνη</vt:lpstr>
      <vt:lpstr>PowerPoint Presentation</vt:lpstr>
      <vt:lpstr>Κυστική Ίνωση</vt:lpstr>
      <vt:lpstr>Φυλοσύνδετα γονίδια</vt:lpstr>
      <vt:lpstr>Που βρίσκονται τα γονίδια;</vt:lpstr>
      <vt:lpstr>ΚΑΡΥΩΤΥΠΟΣ</vt:lpstr>
      <vt:lpstr>Καρυώτυπος κανονικού αγοριού/κοριτσιού</vt:lpstr>
      <vt:lpstr>PowerPoint Presentation</vt:lpstr>
      <vt:lpstr>Γιατί οι πιθανότητες να γεννηθεί ένα αγόρι ή ένα κορίτσι είναι 50%;  Για να καταλάβουμε την απάντηση, απομονώνουμε το ζευγάρι των φυλετικών χρωμοσωμάτων σε ένα άνδρα και σε μία γυναίκα και όταν απεικονίζω τους γαμέτες, επειδή τα Χ και τα Ψ επαναλαμβάνονται σβήνω ότι είναι παραπανήσιο. Οπότε, η εικόνα, για να φτιάξω το αβάκειο του Punette γίνεται:</vt:lpstr>
      <vt:lpstr>PowerPoint Presentation</vt:lpstr>
      <vt:lpstr>Οι 3 εξαιρέσεις στον κανόνα: Φυλοσύνδετα γονίδια [Αιμοφιλία, Αχρωματοψία, Μυϊκή Δυστροφία] Α. Περίπτωση αιμοφιλίας σε εστεμμένους</vt:lpstr>
      <vt:lpstr>                    </vt:lpstr>
      <vt:lpstr>Πως κληρονομούνται τα φυλοσύνδετα χαρ/κά</vt:lpstr>
      <vt:lpstr>Τί είναι η Γονιμοποίηση;</vt:lpstr>
      <vt:lpstr>Κύκλος, Γονιμοποίηση, Δίδυμοι (Μονοζυγωτικοί-Διζυγωτικοί)</vt:lpstr>
      <vt:lpstr>Σύλληψη διδύμων: Μονοζυγωτικά ή όμοια δίδυμα</vt:lpstr>
      <vt:lpstr>Η Μίτωση ως μηχανισμός πολλαπλασιασμού των σωματικών κυττάρων</vt:lpstr>
      <vt:lpstr>Κάθε είδος φυτού ή ζώου έχει τον δικό του αριθμό και είδος χρωμοσωμάτων: Τα Ασκάρεα παράσιτα έχουν 4 χρωμοσώματα ΣΕ ΚΑΘΕ ΚΥΤΤΑΡΟ ΤΟΥ ΣΩΜΑΤΟΣ ΕΚΤΟΣ;;;;;</vt:lpstr>
      <vt:lpstr>PowerPoint Presentation</vt:lpstr>
      <vt:lpstr>PowerPoint Presentation</vt:lpstr>
      <vt:lpstr>PowerPoint Presentation</vt:lpstr>
      <vt:lpstr>Η Μίτωση ως μηχανισμός πολλαπλασιασμού των σωματικών κυττάρων</vt:lpstr>
      <vt:lpstr>Που οφείλονται φαινόμενα σαν το Σύνδρομο Down</vt:lpstr>
      <vt:lpstr>Μη κανονικός διαχωρισμός των χρωμοσωμάτων στη μείωση</vt:lpstr>
      <vt:lpstr>Ας δούμε τώρα τη διαδικασία της Μείωσης πιο αναλυτικά....</vt:lpstr>
      <vt:lpstr>PowerPoint Presentation</vt:lpstr>
      <vt:lpstr>Είδη σπερ/ρίων και ωαρίων που παράγει ένας άνδρας ή μία γυναίκα</vt:lpstr>
      <vt:lpstr>Καρυώτυπος κανονικού αγοριού/κοριτσιού</vt:lpstr>
      <vt:lpstr>Σκοπιμότητα του μηχανισμού της μείωσης </vt:lpstr>
      <vt:lpstr>Εικόνα 9.2. Εξέλιξη του κινδύνου γέννησης παιδιού με σύνδρομο Down σε σχέση με την ηλικία της μητέρας. (Πηγή: Hoey, 1991).  </vt:lpstr>
      <vt:lpstr>Πως μπορεί να προκύψει ένα άτομο με σύνδρομο Down ή κάποιο με Σύνδρομο Turner</vt:lpstr>
      <vt:lpstr>Σκοπιμότητα του μηχανισμού της μείωσης </vt:lpstr>
      <vt:lpstr>Σύνδρομα με αλλαγή στον αριθμό των χρωμοσωμάτων: Down, Κlinefelter, Turner, σύνδρομο Triplo-Χ </vt:lpstr>
      <vt:lpstr>PowerPoint Presentation</vt:lpstr>
      <vt:lpstr>PowerPoint Presentation</vt:lpstr>
      <vt:lpstr>PowerPoint Presentation</vt:lpstr>
      <vt:lpstr>Tο σύνδρομο Κlinefelter -πάντοτε    και το σύνδρομο Triplo-Χ- πάντοτε</vt:lpstr>
      <vt:lpstr>PowerPoint Presentation</vt:lpstr>
      <vt:lpstr>PowerPoint Presentation</vt:lpstr>
      <vt:lpstr>3 Σύνδρομα με αλλαγή στη δομή χρωμοσωμάτων (Cri du chat Syndrome, Williams, Φιλαδέλφειας)  </vt:lpstr>
      <vt:lpstr>PowerPoint Presentation</vt:lpstr>
      <vt:lpstr>PowerPoint Presentation</vt:lpstr>
      <vt:lpstr>ΠΡΟΛΗΨΗ ΧΡΩΜΟΣΩΜΙΚΩΝ ΣΥΝΔΡΟΜΩΝ</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Turbo-X</dc:creator>
  <cp:lastModifiedBy>Turbo-X</cp:lastModifiedBy>
  <cp:revision>3</cp:revision>
  <dcterms:created xsi:type="dcterms:W3CDTF">2023-12-06T09:55:16Z</dcterms:created>
  <dcterms:modified xsi:type="dcterms:W3CDTF">2023-12-06T10:21:34Z</dcterms:modified>
</cp:coreProperties>
</file>