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0CC4"/>
    <a:srgbClr val="D15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06CE5-505B-4A71-905A-38C010ABCB1E}" type="datetimeFigureOut">
              <a:rPr lang="el-GR" smtClean="0"/>
              <a:t>22/4/2024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0FF21-D8AB-45B8-A0A0-233EA43DB57E}" type="slidenum">
              <a:rPr lang="el-GR" smtClean="0"/>
              <a:t>‹#›</a:t>
            </a:fld>
            <a:endParaRPr lang="el-GR"/>
          </a:p>
        </p:txBody>
      </p:sp>
    </p:spTree>
    <p:extLst>
      <p:ext uri="{BB962C8B-B14F-4D97-AF65-F5344CB8AC3E}">
        <p14:creationId xmlns:p14="http://schemas.microsoft.com/office/powerpoint/2010/main" val="391882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C00FF21-D8AB-45B8-A0A0-233EA43DB57E}" type="slidenum">
              <a:rPr lang="el-GR" smtClean="0"/>
              <a:t>1</a:t>
            </a:fld>
            <a:endParaRPr lang="el-GR"/>
          </a:p>
        </p:txBody>
      </p:sp>
    </p:spTree>
    <p:extLst>
      <p:ext uri="{BB962C8B-B14F-4D97-AF65-F5344CB8AC3E}">
        <p14:creationId xmlns:p14="http://schemas.microsoft.com/office/powerpoint/2010/main" val="212921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1D7FE0-5806-F3A9-B5F3-2329222DE84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CA603E9-6F8A-17CB-2630-F49C08E71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7BC6C8A-EFFE-4ECD-E121-608F0CF5971D}"/>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5" name="Θέση υποσέλιδου 4">
            <a:extLst>
              <a:ext uri="{FF2B5EF4-FFF2-40B4-BE49-F238E27FC236}">
                <a16:creationId xmlns:a16="http://schemas.microsoft.com/office/drawing/2014/main" id="{B3806F47-E454-8ADD-9996-D29B093947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B692EF-DBB7-99AB-F6F1-D0238C8A666E}"/>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238300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E9F84-E4F4-1111-5D5B-D34CDEE7B3C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8886269-1609-68FD-F2A8-94B5190CD86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5A03A85-97B7-6AD8-9186-EB130B75415C}"/>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5" name="Θέση υποσέλιδου 4">
            <a:extLst>
              <a:ext uri="{FF2B5EF4-FFF2-40B4-BE49-F238E27FC236}">
                <a16:creationId xmlns:a16="http://schemas.microsoft.com/office/drawing/2014/main" id="{0DB754F1-4066-47E6-259A-623398A7C6A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EEB50B-F7CD-D7D5-6147-1CD9AB6F0EEF}"/>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354058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F53EBB8-1606-E04C-7B12-F89EFC20409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C518F01-67DB-98D0-C4DC-FD622FE2233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0701FA-F838-4E34-9374-C68033D4B2FB}"/>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5" name="Θέση υποσέλιδου 4">
            <a:extLst>
              <a:ext uri="{FF2B5EF4-FFF2-40B4-BE49-F238E27FC236}">
                <a16:creationId xmlns:a16="http://schemas.microsoft.com/office/drawing/2014/main" id="{262FB9A2-4DA4-CA02-0D02-09B446E0B7E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443655F-3121-886A-8E7D-5D517348BBF8}"/>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171594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9827E-BAC4-044B-0806-2918810A99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2CC93C8-9B2E-B0E2-49B2-937AD9EB2B0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59A10CD-3F9B-98B8-AD09-5C1892166B55}"/>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5" name="Θέση υποσέλιδου 4">
            <a:extLst>
              <a:ext uri="{FF2B5EF4-FFF2-40B4-BE49-F238E27FC236}">
                <a16:creationId xmlns:a16="http://schemas.microsoft.com/office/drawing/2014/main" id="{AEAFBDD1-F084-C773-53A7-85D41DFF1EE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8ECDF51-8C10-40D7-F05B-A27C79089C8D}"/>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362874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EE2C39-65FE-6805-6147-F8F9BB5A9A4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6FFD0A6-6227-3E5A-9CE4-613FBA02A9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8286135-998B-D2F2-03B7-C85325947378}"/>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5" name="Θέση υποσέλιδου 4">
            <a:extLst>
              <a:ext uri="{FF2B5EF4-FFF2-40B4-BE49-F238E27FC236}">
                <a16:creationId xmlns:a16="http://schemas.microsoft.com/office/drawing/2014/main" id="{20DB45F8-8CBB-FE6D-DCA4-54C97E64B0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A84F45E-48FB-EEDF-8D39-6638E41E8795}"/>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1751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9D15BD-A6BD-EE1B-6858-909DF05CEF5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AAD793A-241D-6F93-DB17-79A2B04E45B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AB8C843-B496-B7E9-0578-C1AEA3BF107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5792436-7FC0-7939-968E-3462967F37E3}"/>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6" name="Θέση υποσέλιδου 5">
            <a:extLst>
              <a:ext uri="{FF2B5EF4-FFF2-40B4-BE49-F238E27FC236}">
                <a16:creationId xmlns:a16="http://schemas.microsoft.com/office/drawing/2014/main" id="{D2494A2E-FA62-4858-6BE0-87441B71EBC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5084270-F09E-9510-5CD8-54F4903DF1AC}"/>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86568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6BA3D5-B8E3-A8E8-1DD9-F1DF1108B57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3576B0E-3E78-D03D-2A44-DC7C44AB9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7C7BF17-C98C-8A9F-D25D-5553B49949C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36B0F85-3AD0-F4A4-A962-263A1428C1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502AF72-D333-8794-7548-ECCADC597F9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649064F-B249-A8C4-F73E-B46FC3FBF4B8}"/>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8" name="Θέση υποσέλιδου 7">
            <a:extLst>
              <a:ext uri="{FF2B5EF4-FFF2-40B4-BE49-F238E27FC236}">
                <a16:creationId xmlns:a16="http://schemas.microsoft.com/office/drawing/2014/main" id="{10F29FCA-6F8E-518E-56BA-A1EB2699338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8E03B88-4CE0-F9C8-4A68-887E28478CD0}"/>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211008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F7796F-4C62-037E-3754-C526095BF9B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394C21B-1F20-7A4F-D6A9-8AEC4AA562B2}"/>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4" name="Θέση υποσέλιδου 3">
            <a:extLst>
              <a:ext uri="{FF2B5EF4-FFF2-40B4-BE49-F238E27FC236}">
                <a16:creationId xmlns:a16="http://schemas.microsoft.com/office/drawing/2014/main" id="{7E9FAEA1-1775-BC52-EB61-1F34E15E4B8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C71D124-AB8E-B112-3BBB-4274D691D001}"/>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382992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64EAF91-0BEC-29DC-02D3-35CE8FEB43B8}"/>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3" name="Θέση υποσέλιδου 2">
            <a:extLst>
              <a:ext uri="{FF2B5EF4-FFF2-40B4-BE49-F238E27FC236}">
                <a16:creationId xmlns:a16="http://schemas.microsoft.com/office/drawing/2014/main" id="{B3992E43-8E0D-48EB-7572-AE685C69F1A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09F1E4B-F8FE-40E7-00F1-54E22E738C8D}"/>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13906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A2A366-1210-3FD2-8D29-E1E4DE0101F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E25B587-E808-1B7F-6560-42E6FF2C5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A8E1549-62AE-AFEA-FE6D-C7ABA2E8C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D7F0FB9-A708-2155-4620-772E61398429}"/>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6" name="Θέση υποσέλιδου 5">
            <a:extLst>
              <a:ext uri="{FF2B5EF4-FFF2-40B4-BE49-F238E27FC236}">
                <a16:creationId xmlns:a16="http://schemas.microsoft.com/office/drawing/2014/main" id="{D0D71147-933D-BEBD-083D-758FA82EED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A10CEBC-B372-A797-05BC-DBAD72274664}"/>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244126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B05BE0-7B93-CBAC-6757-EFEFDB34571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4959198-49DC-A1B6-45C4-C7EE2AF9A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CE5DDE8-490B-F2C7-B39B-1DB1A3AF1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ACBC9F3-1AF7-911B-E6AC-60ACC4727F0F}"/>
              </a:ext>
            </a:extLst>
          </p:cNvPr>
          <p:cNvSpPr>
            <a:spLocks noGrp="1"/>
          </p:cNvSpPr>
          <p:nvPr>
            <p:ph type="dt" sz="half" idx="10"/>
          </p:nvPr>
        </p:nvSpPr>
        <p:spPr/>
        <p:txBody>
          <a:bodyPr/>
          <a:lstStyle/>
          <a:p>
            <a:fld id="{31BC27E0-23C2-4188-B9B0-BFACEA10ED16}" type="datetimeFigureOut">
              <a:rPr lang="el-GR" smtClean="0"/>
              <a:t>22/4/2024</a:t>
            </a:fld>
            <a:endParaRPr lang="el-GR"/>
          </a:p>
        </p:txBody>
      </p:sp>
      <p:sp>
        <p:nvSpPr>
          <p:cNvPr id="6" name="Θέση υποσέλιδου 5">
            <a:extLst>
              <a:ext uri="{FF2B5EF4-FFF2-40B4-BE49-F238E27FC236}">
                <a16:creationId xmlns:a16="http://schemas.microsoft.com/office/drawing/2014/main" id="{C35C62D4-A242-CF5C-AC1E-33679C60766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30F9512-D4E7-2C86-D4A6-DF6C18FE08C9}"/>
              </a:ext>
            </a:extLst>
          </p:cNvPr>
          <p:cNvSpPr>
            <a:spLocks noGrp="1"/>
          </p:cNvSpPr>
          <p:nvPr>
            <p:ph type="sldNum" sz="quarter" idx="12"/>
          </p:nvPr>
        </p:nvSpPr>
        <p:spPr/>
        <p:txBody>
          <a:bodyPr/>
          <a:lstStyle/>
          <a:p>
            <a:fld id="{A46C7EDE-9725-4B56-8720-6163C6207FE3}" type="slidenum">
              <a:rPr lang="el-GR" smtClean="0"/>
              <a:t>‹#›</a:t>
            </a:fld>
            <a:endParaRPr lang="el-GR"/>
          </a:p>
        </p:txBody>
      </p:sp>
    </p:spTree>
    <p:extLst>
      <p:ext uri="{BB962C8B-B14F-4D97-AF65-F5344CB8AC3E}">
        <p14:creationId xmlns:p14="http://schemas.microsoft.com/office/powerpoint/2010/main" val="420050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F0CC4"/>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1AABCB4-F0DB-BA90-2707-B62D7AA9E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73E5309-279C-6875-B3F0-716806FC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96F2C4-8FA4-97A3-82C8-BFEDDE2D3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C27E0-23C2-4188-B9B0-BFACEA10ED16}" type="datetimeFigureOut">
              <a:rPr lang="el-GR" smtClean="0"/>
              <a:t>22/4/2024</a:t>
            </a:fld>
            <a:endParaRPr lang="el-GR"/>
          </a:p>
        </p:txBody>
      </p:sp>
      <p:sp>
        <p:nvSpPr>
          <p:cNvPr id="5" name="Θέση υποσέλιδου 4">
            <a:extLst>
              <a:ext uri="{FF2B5EF4-FFF2-40B4-BE49-F238E27FC236}">
                <a16:creationId xmlns:a16="http://schemas.microsoft.com/office/drawing/2014/main" id="{9629A01E-9F35-42A3-6828-F44ED47F9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F1F2F16-77F5-2D30-3835-6C4383D03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C7EDE-9725-4B56-8720-6163C6207FE3}" type="slidenum">
              <a:rPr lang="el-GR" smtClean="0"/>
              <a:t>‹#›</a:t>
            </a:fld>
            <a:endParaRPr lang="el-GR"/>
          </a:p>
        </p:txBody>
      </p:sp>
    </p:spTree>
    <p:extLst>
      <p:ext uri="{BB962C8B-B14F-4D97-AF65-F5344CB8AC3E}">
        <p14:creationId xmlns:p14="http://schemas.microsoft.com/office/powerpoint/2010/main" val="235986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1C981CD-1F0C-2C5A-2116-7EBC13558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32" y="67380"/>
            <a:ext cx="4420659" cy="6723239"/>
          </a:xfrm>
          <a:prstGeom prst="rect">
            <a:avLst/>
          </a:prstGeom>
        </p:spPr>
      </p:pic>
      <p:sp>
        <p:nvSpPr>
          <p:cNvPr id="4" name="TextBox 3">
            <a:extLst>
              <a:ext uri="{FF2B5EF4-FFF2-40B4-BE49-F238E27FC236}">
                <a16:creationId xmlns:a16="http://schemas.microsoft.com/office/drawing/2014/main" id="{14FC1F92-465C-B867-8C91-A835234528DE}"/>
              </a:ext>
            </a:extLst>
          </p:cNvPr>
          <p:cNvSpPr txBox="1"/>
          <p:nvPr/>
        </p:nvSpPr>
        <p:spPr>
          <a:xfrm>
            <a:off x="4537391" y="14591"/>
            <a:ext cx="7654609" cy="2677656"/>
          </a:xfrm>
          <a:prstGeom prst="rect">
            <a:avLst/>
          </a:prstGeom>
          <a:noFill/>
        </p:spPr>
        <p:txBody>
          <a:bodyPr wrap="square">
            <a:spAutoFit/>
          </a:bodyPr>
          <a:lstStyle/>
          <a:p>
            <a:pPr algn="just"/>
            <a:r>
              <a:rPr lang="en-US" sz="2400" dirty="0"/>
              <a:t>A 50-year-old woman with a 2-year history of waxing and waning symmetric motor and sensory loss in her extremities undergoes a sural nerve biopsy with the microscopic appearance shown.</a:t>
            </a:r>
          </a:p>
          <a:p>
            <a:pPr algn="just"/>
            <a:r>
              <a:rPr lang="en-US" sz="2400" dirty="0"/>
              <a:t>What is your diagnosis?</a:t>
            </a:r>
          </a:p>
          <a:p>
            <a:pPr algn="just"/>
            <a:r>
              <a:rPr lang="en-US" sz="2400" dirty="0"/>
              <a:t>What would happen to denervated muscle?</a:t>
            </a:r>
          </a:p>
          <a:p>
            <a:pPr algn="just"/>
            <a:r>
              <a:rPr lang="en-US" sz="2400" dirty="0"/>
              <a:t>Name an acute neuropathy with ascending paralysis.</a:t>
            </a:r>
            <a:endParaRPr lang="el-GR" sz="2400" dirty="0"/>
          </a:p>
        </p:txBody>
      </p:sp>
      <p:sp>
        <p:nvSpPr>
          <p:cNvPr id="6" name="TextBox 5">
            <a:extLst>
              <a:ext uri="{FF2B5EF4-FFF2-40B4-BE49-F238E27FC236}">
                <a16:creationId xmlns:a16="http://schemas.microsoft.com/office/drawing/2014/main" id="{D21D89C8-8DBF-C987-0AA5-46A0F78AC370}"/>
              </a:ext>
            </a:extLst>
          </p:cNvPr>
          <p:cNvSpPr txBox="1"/>
          <p:nvPr/>
        </p:nvSpPr>
        <p:spPr>
          <a:xfrm>
            <a:off x="4473599" y="2692247"/>
            <a:ext cx="7654609" cy="4154984"/>
          </a:xfrm>
          <a:prstGeom prst="rect">
            <a:avLst/>
          </a:prstGeom>
          <a:noFill/>
        </p:spPr>
        <p:txBody>
          <a:bodyPr wrap="square">
            <a:spAutoFit/>
          </a:bodyPr>
          <a:lstStyle/>
          <a:p>
            <a:pPr algn="just"/>
            <a:r>
              <a:rPr lang="en-US" sz="2400" dirty="0"/>
              <a:t>This is </a:t>
            </a:r>
            <a:r>
              <a:rPr lang="en-US" sz="2400" dirty="0">
                <a:effectLst>
                  <a:outerShdw blurRad="38100" dist="38100" dir="2700000" algn="tl">
                    <a:srgbClr val="000000">
                      <a:alpha val="43137"/>
                    </a:srgbClr>
                  </a:outerShdw>
                </a:effectLst>
              </a:rPr>
              <a:t>chronic inflammatory </a:t>
            </a:r>
            <a:r>
              <a:rPr lang="en-US" sz="2400" u="sng" dirty="0">
                <a:effectLst>
                  <a:outerShdw blurRad="38100" dist="38100" dir="2700000" algn="tl">
                    <a:srgbClr val="000000">
                      <a:alpha val="43137"/>
                    </a:srgbClr>
                  </a:outerShdw>
                </a:effectLst>
              </a:rPr>
              <a:t>demyelinating polyneuropathy</a:t>
            </a:r>
            <a:r>
              <a:rPr lang="en-US" sz="2400" dirty="0"/>
              <a:t>.</a:t>
            </a:r>
          </a:p>
          <a:p>
            <a:pPr algn="just"/>
            <a:r>
              <a:rPr lang="en-US" sz="2400" dirty="0"/>
              <a:t> </a:t>
            </a:r>
          </a:p>
          <a:p>
            <a:pPr algn="just"/>
            <a:r>
              <a:rPr lang="en-US" sz="2400" dirty="0"/>
              <a:t>There is </a:t>
            </a:r>
            <a:r>
              <a:rPr lang="en-US" sz="2400" b="1" dirty="0"/>
              <a:t>recurrent </a:t>
            </a:r>
            <a:r>
              <a:rPr lang="en-US" sz="2400" i="1" dirty="0"/>
              <a:t>de</a:t>
            </a:r>
            <a:r>
              <a:rPr lang="en-US" sz="2400" dirty="0"/>
              <a:t>myelination and </a:t>
            </a:r>
            <a:r>
              <a:rPr lang="en-US" sz="2400" i="1" dirty="0"/>
              <a:t>re</a:t>
            </a:r>
            <a:r>
              <a:rPr lang="en-US" sz="2400" dirty="0"/>
              <a:t>myelination with an “</a:t>
            </a:r>
            <a:r>
              <a:rPr lang="en-US" sz="2400" dirty="0">
                <a:effectLst>
                  <a:outerShdw blurRad="38100" dist="38100" dir="2700000" algn="tl">
                    <a:srgbClr val="000000">
                      <a:alpha val="43137"/>
                    </a:srgbClr>
                  </a:outerShdw>
                </a:effectLst>
              </a:rPr>
              <a:t>onion bulb</a:t>
            </a:r>
            <a:r>
              <a:rPr lang="en-US" sz="2400" dirty="0"/>
              <a:t>” appearance as a result of </a:t>
            </a:r>
            <a:r>
              <a:rPr lang="en-US" sz="2400" dirty="0">
                <a:effectLst>
                  <a:outerShdw blurRad="38100" dist="38100" dir="2700000" algn="tl">
                    <a:srgbClr val="000000">
                      <a:alpha val="43137"/>
                    </a:srgbClr>
                  </a:outerShdw>
                </a:effectLst>
              </a:rPr>
              <a:t>layering by Schwann cells</a:t>
            </a:r>
            <a:r>
              <a:rPr lang="en-US" sz="2400" dirty="0"/>
              <a:t> (▴) in </a:t>
            </a:r>
            <a:r>
              <a:rPr lang="en-US" sz="2400" dirty="0">
                <a:effectLst>
                  <a:outerShdw blurRad="38100" dist="38100" dir="2700000" algn="tl">
                    <a:srgbClr val="000000">
                      <a:alpha val="43137"/>
                    </a:srgbClr>
                  </a:outerShdw>
                </a:effectLst>
              </a:rPr>
              <a:t>response to injury</a:t>
            </a:r>
            <a:r>
              <a:rPr lang="en-US" sz="2400" dirty="0"/>
              <a:t>.</a:t>
            </a:r>
          </a:p>
          <a:p>
            <a:pPr algn="just"/>
            <a:r>
              <a:rPr lang="en-US" sz="2400" dirty="0"/>
              <a:t>There would be </a:t>
            </a:r>
            <a:r>
              <a:rPr lang="en-US" sz="2400" b="1" dirty="0"/>
              <a:t>denervation atrophy </a:t>
            </a:r>
            <a:r>
              <a:rPr lang="en-US" sz="2400" dirty="0"/>
              <a:t>followed by </a:t>
            </a:r>
            <a:r>
              <a:rPr lang="en-US" sz="2400" dirty="0">
                <a:effectLst>
                  <a:outerShdw blurRad="38100" dist="38100" dir="2700000" algn="tl">
                    <a:srgbClr val="000000">
                      <a:alpha val="43137"/>
                    </a:srgbClr>
                  </a:outerShdw>
                </a:effectLst>
              </a:rPr>
              <a:t>type grouping</a:t>
            </a:r>
            <a:r>
              <a:rPr lang="en-US" sz="2400" dirty="0"/>
              <a:t> with </a:t>
            </a:r>
            <a:r>
              <a:rPr lang="en-US" sz="2400" b="1" i="1" dirty="0"/>
              <a:t>re</a:t>
            </a:r>
            <a:r>
              <a:rPr lang="en-US" sz="2400" dirty="0"/>
              <a:t>-enervation; subsequent </a:t>
            </a:r>
            <a:r>
              <a:rPr lang="en-US" sz="2400" i="1" dirty="0"/>
              <a:t>re</a:t>
            </a:r>
            <a:r>
              <a:rPr lang="en-US" sz="2400" dirty="0"/>
              <a:t>injury would lead to </a:t>
            </a:r>
            <a:r>
              <a:rPr lang="en-US" sz="2400" b="1" dirty="0"/>
              <a:t>group atrophy</a:t>
            </a:r>
            <a:r>
              <a:rPr lang="en-US" sz="2400" dirty="0"/>
              <a:t>.</a:t>
            </a:r>
          </a:p>
          <a:p>
            <a:pPr algn="just"/>
            <a:endParaRPr lang="en-US" sz="2400" dirty="0"/>
          </a:p>
          <a:p>
            <a:pPr algn="just"/>
            <a:r>
              <a:rPr lang="en-US" sz="2400" b="1" dirty="0"/>
              <a:t>Guillain-Barré syndrome </a:t>
            </a:r>
            <a:r>
              <a:rPr lang="en-US" sz="2400" dirty="0"/>
              <a:t>is an </a:t>
            </a:r>
            <a:r>
              <a:rPr lang="en-US" sz="2400" u="sng" dirty="0">
                <a:effectLst>
                  <a:outerShdw blurRad="38100" dist="38100" dir="2700000" algn="tl">
                    <a:srgbClr val="000000">
                      <a:alpha val="43137"/>
                    </a:srgbClr>
                  </a:outerShdw>
                </a:effectLst>
              </a:rPr>
              <a:t>acute inflammatory neuropathy</a:t>
            </a:r>
            <a:r>
              <a:rPr lang="en-US" sz="2400" dirty="0"/>
              <a:t> that often </a:t>
            </a:r>
            <a:r>
              <a:rPr lang="en-US" sz="2400" i="1" dirty="0"/>
              <a:t>follows</a:t>
            </a:r>
            <a:r>
              <a:rPr lang="en-US" sz="2400" dirty="0"/>
              <a:t> an </a:t>
            </a:r>
            <a:r>
              <a:rPr lang="en-US" sz="2400" i="1" dirty="0">
                <a:effectLst>
                  <a:outerShdw blurRad="38100" dist="38100" dir="2700000" algn="tl">
                    <a:srgbClr val="000000">
                      <a:alpha val="43137"/>
                    </a:srgbClr>
                  </a:outerShdw>
                </a:effectLst>
              </a:rPr>
              <a:t>influenza-like infection</a:t>
            </a:r>
            <a:r>
              <a:rPr lang="en-US" sz="2400" dirty="0"/>
              <a:t>.</a:t>
            </a:r>
            <a:endParaRPr lang="el-GR" sz="2400" dirty="0"/>
          </a:p>
        </p:txBody>
      </p:sp>
    </p:spTree>
    <p:extLst>
      <p:ext uri="{BB962C8B-B14F-4D97-AF65-F5344CB8AC3E}">
        <p14:creationId xmlns:p14="http://schemas.microsoft.com/office/powerpoint/2010/main" val="38687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C0009D6-16F4-34DA-95B5-F7EF0539F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09" y="97276"/>
            <a:ext cx="4372542" cy="6638976"/>
          </a:xfrm>
          <a:prstGeom prst="rect">
            <a:avLst/>
          </a:prstGeom>
        </p:spPr>
      </p:pic>
      <p:sp>
        <p:nvSpPr>
          <p:cNvPr id="4" name="TextBox 3">
            <a:extLst>
              <a:ext uri="{FF2B5EF4-FFF2-40B4-BE49-F238E27FC236}">
                <a16:creationId xmlns:a16="http://schemas.microsoft.com/office/drawing/2014/main" id="{4286D0C7-E5A9-288D-B012-A274BDC45F7B}"/>
              </a:ext>
            </a:extLst>
          </p:cNvPr>
          <p:cNvSpPr txBox="1"/>
          <p:nvPr/>
        </p:nvSpPr>
        <p:spPr>
          <a:xfrm>
            <a:off x="4484450" y="97276"/>
            <a:ext cx="7707549" cy="2523768"/>
          </a:xfrm>
          <a:prstGeom prst="rect">
            <a:avLst/>
          </a:prstGeom>
          <a:noFill/>
        </p:spPr>
        <p:txBody>
          <a:bodyPr wrap="square">
            <a:spAutoFit/>
          </a:bodyPr>
          <a:lstStyle/>
          <a:p>
            <a:pPr algn="just"/>
            <a:r>
              <a:rPr lang="en-US" sz="2000" dirty="0"/>
              <a:t>A 57-year-old woman presents with a 5-year history of progressive asymmetric muscular weakness involving distal muscle groups, including the knee extensors and the wrist flexors. Her trichrome-stained muscle biopsy specimen is shown.</a:t>
            </a:r>
          </a:p>
          <a:p>
            <a:pPr algn="just"/>
            <a:r>
              <a:rPr lang="en-US" sz="2000" dirty="0"/>
              <a:t>What is your diagnosis?</a:t>
            </a:r>
          </a:p>
          <a:p>
            <a:pPr algn="just"/>
            <a:r>
              <a:rPr lang="en-US" sz="2000" dirty="0"/>
              <a:t>What can be seen with electron microscopy?</a:t>
            </a:r>
          </a:p>
          <a:p>
            <a:pPr algn="just"/>
            <a:r>
              <a:rPr lang="en-US" sz="2000" dirty="0"/>
              <a:t>What is the pathogenesis?</a:t>
            </a:r>
          </a:p>
          <a:p>
            <a:endParaRPr lang="en-US" dirty="0"/>
          </a:p>
        </p:txBody>
      </p:sp>
      <p:sp>
        <p:nvSpPr>
          <p:cNvPr id="6" name="TextBox 5">
            <a:extLst>
              <a:ext uri="{FF2B5EF4-FFF2-40B4-BE49-F238E27FC236}">
                <a16:creationId xmlns:a16="http://schemas.microsoft.com/office/drawing/2014/main" id="{5DFCBC4E-A711-A636-B385-DA6C03C58249}"/>
              </a:ext>
            </a:extLst>
          </p:cNvPr>
          <p:cNvSpPr txBox="1"/>
          <p:nvPr/>
        </p:nvSpPr>
        <p:spPr>
          <a:xfrm>
            <a:off x="4484452" y="2333685"/>
            <a:ext cx="7707548" cy="4524315"/>
          </a:xfrm>
          <a:prstGeom prst="rect">
            <a:avLst/>
          </a:prstGeom>
          <a:noFill/>
        </p:spPr>
        <p:txBody>
          <a:bodyPr wrap="square">
            <a:spAutoFit/>
          </a:bodyPr>
          <a:lstStyle/>
          <a:p>
            <a:pPr algn="just"/>
            <a:r>
              <a:rPr lang="en-US" sz="2400" dirty="0"/>
              <a:t>The patient has </a:t>
            </a:r>
            <a:r>
              <a:rPr lang="en-US" sz="2400" b="1" dirty="0"/>
              <a:t>inclusion body myositis</a:t>
            </a:r>
            <a:r>
              <a:rPr lang="en-US" sz="2400" dirty="0"/>
              <a:t>. Note the “</a:t>
            </a:r>
            <a:r>
              <a:rPr lang="en-US" sz="2400" dirty="0">
                <a:effectLst>
                  <a:outerShdw blurRad="38100" dist="38100" dir="2700000" algn="tl">
                    <a:srgbClr val="000000">
                      <a:alpha val="43137"/>
                    </a:srgbClr>
                  </a:outerShdw>
                </a:effectLst>
              </a:rPr>
              <a:t>rimmed vacuoles</a:t>
            </a:r>
            <a:r>
              <a:rPr lang="en-US" sz="2400" dirty="0"/>
              <a:t>” (▾) </a:t>
            </a:r>
            <a:r>
              <a:rPr lang="en-US" sz="2400" dirty="0">
                <a:effectLst>
                  <a:outerShdw blurRad="38100" dist="38100" dir="2700000" algn="tl">
                    <a:srgbClr val="000000">
                      <a:alpha val="43137"/>
                    </a:srgbClr>
                  </a:outerShdw>
                </a:effectLst>
              </a:rPr>
              <a:t>within the muscle fibers</a:t>
            </a:r>
            <a:r>
              <a:rPr lang="en-US" sz="2400" dirty="0"/>
              <a:t>. There is </a:t>
            </a:r>
            <a:r>
              <a:rPr lang="en-US" sz="2400" dirty="0">
                <a:effectLst>
                  <a:outerShdw blurRad="38100" dist="38100" dir="2700000" algn="tl">
                    <a:srgbClr val="000000">
                      <a:alpha val="43137"/>
                    </a:srgbClr>
                  </a:outerShdw>
                </a:effectLst>
              </a:rPr>
              <a:t>variation in fiber size </a:t>
            </a:r>
            <a:r>
              <a:rPr lang="en-US" sz="2400" dirty="0"/>
              <a:t>and </a:t>
            </a:r>
            <a:r>
              <a:rPr lang="en-US" sz="2400" dirty="0">
                <a:effectLst>
                  <a:outerShdw blurRad="38100" dist="38100" dir="2700000" algn="tl">
                    <a:srgbClr val="000000">
                      <a:alpha val="43137"/>
                    </a:srgbClr>
                  </a:outerShdw>
                </a:effectLst>
              </a:rPr>
              <a:t>fibrous replacement </a:t>
            </a:r>
            <a:r>
              <a:rPr lang="en-US" sz="2400" dirty="0"/>
              <a:t>(♦), which is </a:t>
            </a:r>
            <a:r>
              <a:rPr lang="en-US" sz="2400" u="sng" dirty="0"/>
              <a:t>typical</a:t>
            </a:r>
            <a:r>
              <a:rPr lang="en-US" sz="2400" dirty="0"/>
              <a:t> for a </a:t>
            </a:r>
            <a:r>
              <a:rPr lang="en-US" sz="2400" u="sng" dirty="0"/>
              <a:t>myopathic disease</a:t>
            </a:r>
            <a:r>
              <a:rPr lang="en-US" sz="2400" dirty="0"/>
              <a:t>.</a:t>
            </a:r>
          </a:p>
          <a:p>
            <a:pPr algn="just"/>
            <a:r>
              <a:rPr lang="en-US" sz="2400" b="1" dirty="0"/>
              <a:t>Filamentous inclusions</a:t>
            </a:r>
            <a:r>
              <a:rPr lang="en-US" sz="2400" dirty="0"/>
              <a:t> that contain </a:t>
            </a:r>
            <a:r>
              <a:rPr lang="en-US" sz="2400" b="1" dirty="0"/>
              <a:t>amyloid</a:t>
            </a:r>
            <a:r>
              <a:rPr lang="en-US" sz="2400" dirty="0"/>
              <a:t> and </a:t>
            </a:r>
            <a:r>
              <a:rPr lang="en-US" sz="2400" b="1" dirty="0"/>
              <a:t>hyperphosphorylated tau proteins </a:t>
            </a:r>
            <a:r>
              <a:rPr lang="en-US" sz="2400" dirty="0"/>
              <a:t>are seen.</a:t>
            </a:r>
          </a:p>
          <a:p>
            <a:pPr algn="just"/>
            <a:r>
              <a:rPr lang="en-US" sz="2400" b="1" dirty="0"/>
              <a:t>Intracellular β-amyloid deposits, amyloid fibrils</a:t>
            </a:r>
            <a:r>
              <a:rPr lang="en-US" sz="2400" dirty="0"/>
              <a:t>, and </a:t>
            </a:r>
            <a:r>
              <a:rPr lang="en-US" sz="2400" b="1" dirty="0"/>
              <a:t>hyperphosphorylated tau</a:t>
            </a:r>
            <a:r>
              <a:rPr lang="en-US" sz="2400" dirty="0"/>
              <a:t> suggest an </a:t>
            </a:r>
            <a:r>
              <a:rPr lang="en-US" sz="2400" b="1" u="sng" spc="600" dirty="0"/>
              <a:t>aging</a:t>
            </a:r>
            <a:r>
              <a:rPr lang="en-US" sz="2400" dirty="0"/>
              <a:t> phenomenon. Although </a:t>
            </a:r>
            <a:r>
              <a:rPr lang="en-US" sz="2400" b="1" dirty="0"/>
              <a:t>CD8+ T cells </a:t>
            </a:r>
            <a:r>
              <a:rPr lang="en-US" sz="2400" dirty="0"/>
              <a:t>are found in the lesions, the </a:t>
            </a:r>
            <a:r>
              <a:rPr lang="en-US" sz="2400" i="1" dirty="0"/>
              <a:t>lack of response </a:t>
            </a:r>
            <a:r>
              <a:rPr lang="en-US" sz="2400" dirty="0"/>
              <a:t>to </a:t>
            </a:r>
            <a:r>
              <a:rPr lang="en-US" sz="2400" i="1" dirty="0"/>
              <a:t>immunosuppressive therapy </a:t>
            </a:r>
            <a:r>
              <a:rPr lang="en-US" sz="2400" dirty="0"/>
              <a:t>suggests that this condition is </a:t>
            </a:r>
            <a:r>
              <a:rPr lang="en-US" sz="2400" i="1" dirty="0">
                <a:effectLst>
                  <a:outerShdw blurRad="38100" dist="38100" dir="2700000" algn="tl">
                    <a:srgbClr val="000000">
                      <a:alpha val="43137"/>
                    </a:srgbClr>
                  </a:outerShdw>
                </a:effectLst>
              </a:rPr>
              <a:t>not</a:t>
            </a:r>
            <a:r>
              <a:rPr lang="en-US" sz="2400" dirty="0"/>
              <a:t> </a:t>
            </a:r>
            <a:r>
              <a:rPr lang="en-US" sz="2400" i="1" dirty="0">
                <a:effectLst>
                  <a:outerShdw blurRad="38100" dist="38100" dir="2700000" algn="tl">
                    <a:srgbClr val="000000">
                      <a:alpha val="43137"/>
                    </a:srgbClr>
                  </a:outerShdw>
                </a:effectLst>
              </a:rPr>
              <a:t>autoimmune</a:t>
            </a:r>
            <a:r>
              <a:rPr lang="en-US" sz="2400" dirty="0"/>
              <a:t> in origin. </a:t>
            </a:r>
            <a:r>
              <a:rPr lang="en-US" sz="2400" b="1" dirty="0"/>
              <a:t>Hereditary </a:t>
            </a:r>
            <a:r>
              <a:rPr lang="en-US" sz="2400" dirty="0"/>
              <a:t>forms of this disease are also described.</a:t>
            </a:r>
            <a:endParaRPr lang="el-GR" sz="2400" dirty="0"/>
          </a:p>
        </p:txBody>
      </p:sp>
    </p:spTree>
    <p:extLst>
      <p:ext uri="{BB962C8B-B14F-4D97-AF65-F5344CB8AC3E}">
        <p14:creationId xmlns:p14="http://schemas.microsoft.com/office/powerpoint/2010/main" val="32221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5B0BED4-9D47-5B1C-1C26-0AF10348E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488" y="116191"/>
            <a:ext cx="4368539" cy="6625618"/>
          </a:xfrm>
          <a:prstGeom prst="rect">
            <a:avLst/>
          </a:prstGeom>
        </p:spPr>
      </p:pic>
      <p:sp>
        <p:nvSpPr>
          <p:cNvPr id="4" name="TextBox 3">
            <a:extLst>
              <a:ext uri="{FF2B5EF4-FFF2-40B4-BE49-F238E27FC236}">
                <a16:creationId xmlns:a16="http://schemas.microsoft.com/office/drawing/2014/main" id="{2FAB70F1-EEBA-A4E2-74E5-CCD8AE1F43D6}"/>
              </a:ext>
            </a:extLst>
          </p:cNvPr>
          <p:cNvSpPr txBox="1"/>
          <p:nvPr/>
        </p:nvSpPr>
        <p:spPr>
          <a:xfrm>
            <a:off x="0" y="116190"/>
            <a:ext cx="7733487" cy="1908215"/>
          </a:xfrm>
          <a:prstGeom prst="rect">
            <a:avLst/>
          </a:prstGeom>
          <a:noFill/>
        </p:spPr>
        <p:txBody>
          <a:bodyPr wrap="square">
            <a:spAutoFit/>
          </a:bodyPr>
          <a:lstStyle/>
          <a:p>
            <a:pPr algn="just"/>
            <a:r>
              <a:rPr lang="en-US" sz="2000" dirty="0"/>
              <a:t>After a fracture of the fibular neck, a 25-year-old man has a loss of motor function to his foot extensors. The microscopic appearance of the common peroneal nerve distal to this site would appear as shown.</a:t>
            </a:r>
          </a:p>
          <a:p>
            <a:pPr algn="just"/>
            <a:r>
              <a:rPr lang="en-US" sz="2000" dirty="0"/>
              <a:t>What is your diagnosis?</a:t>
            </a:r>
          </a:p>
          <a:p>
            <a:pPr algn="just"/>
            <a:r>
              <a:rPr lang="en-US" sz="2000" dirty="0"/>
              <a:t>How can recovery occur?</a:t>
            </a:r>
          </a:p>
          <a:p>
            <a:endParaRPr lang="en-US" dirty="0"/>
          </a:p>
        </p:txBody>
      </p:sp>
      <p:sp>
        <p:nvSpPr>
          <p:cNvPr id="6" name="TextBox 5">
            <a:extLst>
              <a:ext uri="{FF2B5EF4-FFF2-40B4-BE49-F238E27FC236}">
                <a16:creationId xmlns:a16="http://schemas.microsoft.com/office/drawing/2014/main" id="{D0F7975C-556D-7296-6008-A4ABC8E702BD}"/>
              </a:ext>
            </a:extLst>
          </p:cNvPr>
          <p:cNvSpPr txBox="1"/>
          <p:nvPr/>
        </p:nvSpPr>
        <p:spPr>
          <a:xfrm>
            <a:off x="0" y="1799618"/>
            <a:ext cx="7733489" cy="4893647"/>
          </a:xfrm>
          <a:prstGeom prst="rect">
            <a:avLst/>
          </a:prstGeom>
          <a:noFill/>
        </p:spPr>
        <p:txBody>
          <a:bodyPr wrap="square">
            <a:spAutoFit/>
          </a:bodyPr>
          <a:lstStyle/>
          <a:p>
            <a:pPr algn="just"/>
            <a:r>
              <a:rPr lang="en-US" sz="2400" dirty="0"/>
              <a:t>This patient has </a:t>
            </a:r>
            <a:r>
              <a:rPr lang="en-US" sz="2400" b="1" dirty="0"/>
              <a:t>Wallerian degeneration</a:t>
            </a:r>
            <a:r>
              <a:rPr lang="en-US" sz="2400" dirty="0"/>
              <a:t>. The nerve </a:t>
            </a:r>
            <a:r>
              <a:rPr lang="en-US" sz="2400" i="1" dirty="0">
                <a:effectLst>
                  <a:outerShdw blurRad="38100" dist="38100" dir="2700000" algn="tl">
                    <a:srgbClr val="000000">
                      <a:alpha val="43137"/>
                    </a:srgbClr>
                  </a:outerShdw>
                </a:effectLst>
              </a:rPr>
              <a:t>distal</a:t>
            </a:r>
            <a:r>
              <a:rPr lang="en-US" sz="2400" dirty="0"/>
              <a:t> to the </a:t>
            </a:r>
            <a:r>
              <a:rPr lang="en-US" sz="2400" i="1" dirty="0"/>
              <a:t>injury</a:t>
            </a:r>
            <a:r>
              <a:rPr lang="en-US" sz="2400" dirty="0"/>
              <a:t> has </a:t>
            </a:r>
            <a:r>
              <a:rPr lang="en-US" sz="2400" dirty="0">
                <a:effectLst>
                  <a:outerShdw blurRad="38100" dist="38100" dir="2700000" algn="tl">
                    <a:srgbClr val="000000">
                      <a:alpha val="43137"/>
                    </a:srgbClr>
                  </a:outerShdw>
                </a:effectLst>
              </a:rPr>
              <a:t>vacuoles</a:t>
            </a:r>
            <a:r>
              <a:rPr lang="en-US" sz="2400" dirty="0"/>
              <a:t> (◂) that are filled with </a:t>
            </a:r>
            <a:r>
              <a:rPr lang="en-US" sz="2400" dirty="0">
                <a:effectLst>
                  <a:outerShdw blurRad="38100" dist="38100" dir="2700000" algn="tl">
                    <a:srgbClr val="000000">
                      <a:alpha val="43137"/>
                    </a:srgbClr>
                  </a:outerShdw>
                </a:effectLst>
              </a:rPr>
              <a:t>axonal </a:t>
            </a:r>
            <a:r>
              <a:rPr lang="en-US" sz="2400" dirty="0"/>
              <a:t>and </a:t>
            </a:r>
            <a:r>
              <a:rPr lang="en-US" sz="2400" dirty="0">
                <a:effectLst>
                  <a:outerShdw blurRad="38100" dist="38100" dir="2700000" algn="tl">
                    <a:srgbClr val="000000">
                      <a:alpha val="43137"/>
                    </a:srgbClr>
                  </a:outerShdw>
                </a:effectLst>
              </a:rPr>
              <a:t>myelin</a:t>
            </a:r>
            <a:r>
              <a:rPr lang="en-US" sz="2400" dirty="0"/>
              <a:t> </a:t>
            </a:r>
            <a:r>
              <a:rPr lang="en-US" sz="2400" dirty="0">
                <a:effectLst>
                  <a:outerShdw blurRad="38100" dist="38100" dir="2700000" algn="tl">
                    <a:srgbClr val="000000">
                      <a:alpha val="43137"/>
                    </a:srgbClr>
                  </a:outerShdw>
                </a:effectLst>
              </a:rPr>
              <a:t>fragments</a:t>
            </a:r>
            <a:r>
              <a:rPr lang="en-US" sz="2400" dirty="0"/>
              <a:t>.</a:t>
            </a:r>
          </a:p>
          <a:p>
            <a:pPr algn="just"/>
            <a:endParaRPr lang="en-US" sz="2400" dirty="0"/>
          </a:p>
          <a:p>
            <a:pPr algn="just"/>
            <a:r>
              <a:rPr lang="en-US" sz="2400" dirty="0"/>
              <a:t>Recovery depends on the </a:t>
            </a:r>
            <a:r>
              <a:rPr lang="en-US" sz="2400" b="1" dirty="0"/>
              <a:t>extent of nerve injury</a:t>
            </a:r>
            <a:r>
              <a:rPr lang="en-US" sz="2400" dirty="0"/>
              <a:t>. </a:t>
            </a:r>
            <a:r>
              <a:rPr lang="en-US" sz="2400" dirty="0">
                <a:effectLst>
                  <a:outerShdw blurRad="38100" dist="38100" dir="2700000" algn="tl">
                    <a:srgbClr val="000000">
                      <a:alpha val="43137"/>
                    </a:srgbClr>
                  </a:outerShdw>
                </a:effectLst>
              </a:rPr>
              <a:t>Neurapraxia</a:t>
            </a:r>
            <a:r>
              <a:rPr lang="en-US" sz="2400" dirty="0"/>
              <a:t> is </a:t>
            </a:r>
            <a:r>
              <a:rPr lang="en-US" sz="2400" dirty="0">
                <a:effectLst>
                  <a:outerShdw blurRad="38100" dist="38100" dir="2700000" algn="tl">
                    <a:srgbClr val="000000">
                      <a:alpha val="43137"/>
                    </a:srgbClr>
                  </a:outerShdw>
                </a:effectLst>
              </a:rPr>
              <a:t>conduction loss </a:t>
            </a:r>
            <a:r>
              <a:rPr lang="en-US" sz="2400" i="1" dirty="0"/>
              <a:t>without axonal or myelin sheath damage</a:t>
            </a:r>
            <a:r>
              <a:rPr lang="en-US" sz="2400" dirty="0"/>
              <a:t>; </a:t>
            </a:r>
            <a:r>
              <a:rPr lang="en-US" sz="2400" dirty="0">
                <a:effectLst>
                  <a:outerShdw blurRad="38100" dist="38100" dir="2700000" algn="tl">
                    <a:srgbClr val="000000">
                      <a:alpha val="43137"/>
                    </a:srgbClr>
                  </a:outerShdw>
                </a:effectLst>
              </a:rPr>
              <a:t>functional recovery occurs quickly </a:t>
            </a:r>
            <a:r>
              <a:rPr lang="en-US" sz="2400" dirty="0"/>
              <a:t>(one's foot “falling asleep” is a simple example). </a:t>
            </a:r>
            <a:r>
              <a:rPr lang="en-US" sz="2400" i="1" dirty="0">
                <a:effectLst>
                  <a:outerShdw blurRad="38100" dist="38100" dir="2700000" algn="tl">
                    <a:srgbClr val="000000">
                      <a:alpha val="43137"/>
                    </a:srgbClr>
                  </a:outerShdw>
                </a:effectLst>
              </a:rPr>
              <a:t>Axonotmesis</a:t>
            </a:r>
            <a:r>
              <a:rPr lang="en-US" sz="2400" dirty="0"/>
              <a:t> is </a:t>
            </a:r>
            <a:r>
              <a:rPr lang="en-US" sz="2400" i="1" dirty="0"/>
              <a:t>axonal loss without damage to the nerve sheath</a:t>
            </a:r>
            <a:r>
              <a:rPr lang="en-US" sz="2400" dirty="0"/>
              <a:t>; </a:t>
            </a:r>
            <a:r>
              <a:rPr lang="en-US" sz="2400" b="1" dirty="0"/>
              <a:t>Wallerian degeneration</a:t>
            </a:r>
            <a:r>
              <a:rPr lang="en-US" sz="2400" dirty="0"/>
              <a:t> occurs, but the </a:t>
            </a:r>
            <a:r>
              <a:rPr lang="en-US" sz="2400" i="1" dirty="0">
                <a:effectLst>
                  <a:outerShdw blurRad="38100" dist="38100" dir="2700000" algn="tl">
                    <a:srgbClr val="000000">
                      <a:alpha val="43137"/>
                    </a:srgbClr>
                  </a:outerShdw>
                </a:effectLst>
              </a:rPr>
              <a:t>re</a:t>
            </a:r>
            <a:r>
              <a:rPr lang="en-US" sz="2400" dirty="0">
                <a:effectLst>
                  <a:outerShdw blurRad="38100" dist="38100" dir="2700000" algn="tl">
                    <a:srgbClr val="000000">
                      <a:alpha val="43137"/>
                    </a:srgbClr>
                  </a:outerShdw>
                </a:effectLst>
              </a:rPr>
              <a:t>growing axon </a:t>
            </a:r>
            <a:r>
              <a:rPr lang="en-US" sz="2400" dirty="0"/>
              <a:t>has an </a:t>
            </a:r>
            <a:r>
              <a:rPr lang="en-US" sz="2400" b="1" dirty="0"/>
              <a:t>intact path to follow</a:t>
            </a:r>
            <a:r>
              <a:rPr lang="en-US" sz="2400" dirty="0"/>
              <a:t>. </a:t>
            </a:r>
            <a:r>
              <a:rPr lang="en-US" sz="2400" u="sng" dirty="0"/>
              <a:t>Neurotmesis</a:t>
            </a:r>
            <a:r>
              <a:rPr lang="en-US" sz="2400" dirty="0"/>
              <a:t> is the </a:t>
            </a:r>
            <a:r>
              <a:rPr lang="en-US" sz="2400" u="sng" dirty="0"/>
              <a:t>disruption or transection of the entire nerve</a:t>
            </a:r>
            <a:r>
              <a:rPr lang="en-US" sz="2400" dirty="0"/>
              <a:t> so that </a:t>
            </a:r>
            <a:r>
              <a:rPr lang="en-US" sz="2400" i="1" u="sng" dirty="0"/>
              <a:t>re</a:t>
            </a:r>
            <a:r>
              <a:rPr lang="en-US" sz="2400" u="sng" dirty="0"/>
              <a:t>growth</a:t>
            </a:r>
            <a:r>
              <a:rPr lang="en-US" sz="2400" dirty="0"/>
              <a:t> cannot occur unless the </a:t>
            </a:r>
            <a:r>
              <a:rPr lang="en-US" sz="2400" u="sng" dirty="0"/>
              <a:t>cut ends are carefully realigned</a:t>
            </a:r>
            <a:r>
              <a:rPr lang="en-US" sz="2400" dirty="0"/>
              <a:t>.</a:t>
            </a:r>
            <a:endParaRPr lang="el-GR" sz="2400" dirty="0"/>
          </a:p>
        </p:txBody>
      </p:sp>
    </p:spTree>
    <p:extLst>
      <p:ext uri="{BB962C8B-B14F-4D97-AF65-F5344CB8AC3E}">
        <p14:creationId xmlns:p14="http://schemas.microsoft.com/office/powerpoint/2010/main" val="361689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3DA9082-A5D3-4D4F-0407-4267CF174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44" y="135384"/>
            <a:ext cx="4332343" cy="6596156"/>
          </a:xfrm>
          <a:prstGeom prst="rect">
            <a:avLst/>
          </a:prstGeom>
        </p:spPr>
      </p:pic>
      <p:sp>
        <p:nvSpPr>
          <p:cNvPr id="4" name="TextBox 3">
            <a:extLst>
              <a:ext uri="{FF2B5EF4-FFF2-40B4-BE49-F238E27FC236}">
                <a16:creationId xmlns:a16="http://schemas.microsoft.com/office/drawing/2014/main" id="{2A95F769-2D7C-E083-5A23-D954901B4826}"/>
              </a:ext>
            </a:extLst>
          </p:cNvPr>
          <p:cNvSpPr txBox="1"/>
          <p:nvPr/>
        </p:nvSpPr>
        <p:spPr>
          <a:xfrm>
            <a:off x="4450488" y="0"/>
            <a:ext cx="7741512" cy="2831544"/>
          </a:xfrm>
          <a:prstGeom prst="rect">
            <a:avLst/>
          </a:prstGeom>
          <a:noFill/>
        </p:spPr>
        <p:txBody>
          <a:bodyPr wrap="square">
            <a:spAutoFit/>
          </a:bodyPr>
          <a:lstStyle/>
          <a:p>
            <a:pPr algn="just"/>
            <a:r>
              <a:rPr lang="en-US" sz="2000" dirty="0"/>
              <a:t>A 6-year-old boy with progressive diffuse weakness can no longer rise from a sitting position unassisted. On examination, his calves are prominent. His serum creatine kinase level is 2270 U/L (</a:t>
            </a:r>
            <a:r>
              <a:rPr lang="en-US" sz="2000" dirty="0" err="1"/>
              <a:t>nl</a:t>
            </a:r>
            <a:r>
              <a:rPr lang="en-US" sz="2000" dirty="0"/>
              <a:t> ≤235 U/L). The microscopic appearance of his gastrocnemius biopsy specimen is shown.</a:t>
            </a:r>
          </a:p>
          <a:p>
            <a:pPr algn="just"/>
            <a:r>
              <a:rPr lang="en-US" sz="2000" dirty="0"/>
              <a:t>What is your diagnosis?</a:t>
            </a:r>
          </a:p>
          <a:p>
            <a:pPr algn="just"/>
            <a:r>
              <a:rPr lang="en-US" sz="2000" dirty="0"/>
              <a:t>What protein is absent?</a:t>
            </a:r>
          </a:p>
          <a:p>
            <a:pPr algn="just"/>
            <a:r>
              <a:rPr lang="en-US" sz="2000" dirty="0"/>
              <a:t>What is the inheritance pattern?</a:t>
            </a:r>
          </a:p>
          <a:p>
            <a:pPr algn="just"/>
            <a:r>
              <a:rPr lang="en-US" sz="2000" dirty="0"/>
              <a:t>What complications can be anticipated?</a:t>
            </a:r>
          </a:p>
          <a:p>
            <a:endParaRPr lang="en-US" dirty="0"/>
          </a:p>
        </p:txBody>
      </p:sp>
      <p:sp>
        <p:nvSpPr>
          <p:cNvPr id="6" name="TextBox 5">
            <a:extLst>
              <a:ext uri="{FF2B5EF4-FFF2-40B4-BE49-F238E27FC236}">
                <a16:creationId xmlns:a16="http://schemas.microsoft.com/office/drawing/2014/main" id="{3CE06B70-C385-4387-745B-516F991F7D12}"/>
              </a:ext>
            </a:extLst>
          </p:cNvPr>
          <p:cNvSpPr txBox="1"/>
          <p:nvPr/>
        </p:nvSpPr>
        <p:spPr>
          <a:xfrm>
            <a:off x="4450487" y="2412460"/>
            <a:ext cx="7741512" cy="4689685"/>
          </a:xfrm>
          <a:prstGeom prst="rect">
            <a:avLst/>
          </a:prstGeom>
          <a:noFill/>
        </p:spPr>
        <p:txBody>
          <a:bodyPr wrap="square">
            <a:spAutoFit/>
          </a:bodyPr>
          <a:lstStyle/>
          <a:p>
            <a:pPr algn="just"/>
            <a:r>
              <a:rPr lang="en-US" sz="2400" dirty="0"/>
              <a:t>This patient has </a:t>
            </a:r>
            <a:r>
              <a:rPr lang="en-US" sz="2400" b="1" dirty="0"/>
              <a:t>Duchenne muscular dystrophy</a:t>
            </a:r>
            <a:r>
              <a:rPr lang="en-US" sz="2400" dirty="0"/>
              <a:t>.</a:t>
            </a:r>
          </a:p>
          <a:p>
            <a:pPr algn="just"/>
            <a:r>
              <a:rPr lang="en-US" sz="2400" i="1" spc="300" dirty="0"/>
              <a:t>Dystrophin</a:t>
            </a:r>
            <a:r>
              <a:rPr lang="en-US" sz="2400" dirty="0"/>
              <a:t> is </a:t>
            </a:r>
            <a:r>
              <a:rPr lang="en-US" sz="2400" i="1" dirty="0"/>
              <a:t>absent</a:t>
            </a:r>
            <a:r>
              <a:rPr lang="en-US" sz="2400" dirty="0"/>
              <a:t>; it is responsible for </a:t>
            </a:r>
            <a:r>
              <a:rPr lang="en-US" sz="2400" dirty="0">
                <a:effectLst>
                  <a:outerShdw blurRad="38100" dist="38100" dir="2700000" algn="tl">
                    <a:srgbClr val="000000">
                      <a:alpha val="43137"/>
                    </a:srgbClr>
                  </a:outerShdw>
                </a:effectLst>
              </a:rPr>
              <a:t>linking </a:t>
            </a:r>
            <a:r>
              <a:rPr lang="en-US" sz="2400" dirty="0" err="1">
                <a:effectLst>
                  <a:outerShdw blurRad="38100" dist="38100" dir="2700000" algn="tl">
                    <a:srgbClr val="000000">
                      <a:alpha val="43137"/>
                    </a:srgbClr>
                  </a:outerShdw>
                </a:effectLst>
              </a:rPr>
              <a:t>sarcomeric</a:t>
            </a:r>
            <a:r>
              <a:rPr lang="en-US" sz="2400" dirty="0">
                <a:effectLst>
                  <a:outerShdw blurRad="38100" dist="38100" dir="2700000" algn="tl">
                    <a:srgbClr val="000000">
                      <a:alpha val="43137"/>
                    </a:srgbClr>
                  </a:outerShdw>
                </a:effectLst>
              </a:rPr>
              <a:t> contraction to the extracellular matrix.</a:t>
            </a:r>
          </a:p>
          <a:p>
            <a:pPr algn="just"/>
            <a:r>
              <a:rPr lang="en-US" sz="2400" dirty="0"/>
              <a:t>This is an </a:t>
            </a:r>
            <a:r>
              <a:rPr lang="en-US" sz="2400" b="1" dirty="0"/>
              <a:t>X-linked disorder</a:t>
            </a:r>
            <a:r>
              <a:rPr lang="en-US" sz="2400" dirty="0"/>
              <a:t>; </a:t>
            </a:r>
            <a:r>
              <a:rPr lang="en-US" sz="2400" dirty="0">
                <a:effectLst>
                  <a:outerShdw blurRad="38100" dist="38100" dir="2700000" algn="tl">
                    <a:srgbClr val="000000">
                      <a:alpha val="43137"/>
                    </a:srgbClr>
                  </a:outerShdw>
                </a:effectLst>
              </a:rPr>
              <a:t>one third to one half </a:t>
            </a:r>
            <a:r>
              <a:rPr lang="en-US" sz="2400" dirty="0"/>
              <a:t>of cases represent </a:t>
            </a:r>
            <a:r>
              <a:rPr lang="en-US" sz="2400" u="sng" dirty="0"/>
              <a:t>new</a:t>
            </a:r>
            <a:r>
              <a:rPr lang="en-US" sz="2400" dirty="0"/>
              <a:t> </a:t>
            </a:r>
            <a:r>
              <a:rPr lang="en-US" sz="2400" dirty="0">
                <a:effectLst>
                  <a:outerShdw blurRad="38100" dist="38100" dir="2700000" algn="tl">
                    <a:srgbClr val="000000">
                      <a:alpha val="43137"/>
                    </a:srgbClr>
                  </a:outerShdw>
                </a:effectLst>
              </a:rPr>
              <a:t>spontaneous mutations</a:t>
            </a:r>
            <a:r>
              <a:rPr lang="en-US" sz="2400" dirty="0"/>
              <a:t>. </a:t>
            </a:r>
            <a:r>
              <a:rPr lang="en-US" sz="2400" dirty="0">
                <a:effectLst>
                  <a:outerShdw blurRad="38100" dist="38100" dir="2700000" algn="tl">
                    <a:srgbClr val="000000">
                      <a:alpha val="43137"/>
                    </a:srgbClr>
                  </a:outerShdw>
                </a:effectLst>
              </a:rPr>
              <a:t>Female carriers </a:t>
            </a:r>
            <a:r>
              <a:rPr lang="en-US" sz="2400" dirty="0"/>
              <a:t>may exhibit </a:t>
            </a:r>
            <a:r>
              <a:rPr lang="en-US" sz="2400" dirty="0">
                <a:effectLst>
                  <a:outerShdw blurRad="38100" dist="38100" dir="2700000" algn="tl">
                    <a:srgbClr val="000000">
                      <a:alpha val="43137"/>
                    </a:srgbClr>
                  </a:outerShdw>
                </a:effectLst>
              </a:rPr>
              <a:t>mild weakness </a:t>
            </a:r>
            <a:r>
              <a:rPr lang="en-US" sz="2400" dirty="0"/>
              <a:t>and </a:t>
            </a:r>
            <a:r>
              <a:rPr lang="en-US" sz="2400" dirty="0">
                <a:effectLst>
                  <a:outerShdw blurRad="38100" dist="38100" dir="2700000" algn="tl">
                    <a:srgbClr val="000000">
                      <a:alpha val="43137"/>
                    </a:srgbClr>
                  </a:outerShdw>
                </a:effectLst>
              </a:rPr>
              <a:t>some elevation in their creatine kinase levels</a:t>
            </a:r>
            <a:r>
              <a:rPr lang="en-US" sz="2400" dirty="0"/>
              <a:t>; they also may develop </a:t>
            </a:r>
            <a:r>
              <a:rPr lang="en-US" sz="2400" spc="300" dirty="0">
                <a:effectLst>
                  <a:outerShdw blurRad="38100" dist="38100" dir="2700000" algn="tl">
                    <a:srgbClr val="000000">
                      <a:alpha val="43137"/>
                    </a:srgbClr>
                  </a:outerShdw>
                </a:effectLst>
              </a:rPr>
              <a:t>dilated cardiomyopathy later in life.</a:t>
            </a:r>
          </a:p>
          <a:p>
            <a:pPr algn="just"/>
            <a:r>
              <a:rPr lang="en-US" sz="2400" b="1" dirty="0"/>
              <a:t>Muscle with inflammation </a:t>
            </a:r>
            <a:r>
              <a:rPr lang="en-US" sz="2400" dirty="0"/>
              <a:t>(♦) is </a:t>
            </a:r>
            <a:r>
              <a:rPr lang="en-US" sz="2400" i="1" dirty="0">
                <a:effectLst>
                  <a:outerShdw blurRad="38100" dist="38100" dir="2700000" algn="tl">
                    <a:srgbClr val="000000">
                      <a:alpha val="43137"/>
                    </a:srgbClr>
                  </a:outerShdw>
                </a:effectLst>
              </a:rPr>
              <a:t>progressively replaced </a:t>
            </a:r>
            <a:r>
              <a:rPr lang="en-US" sz="2400" dirty="0"/>
              <a:t>by </a:t>
            </a:r>
            <a:r>
              <a:rPr lang="en-US" sz="2400" i="1" u="sng" dirty="0"/>
              <a:t>fat</a:t>
            </a:r>
            <a:r>
              <a:rPr lang="en-US" sz="2400" dirty="0"/>
              <a:t> (◂) and </a:t>
            </a:r>
            <a:r>
              <a:rPr lang="en-US" sz="2400" i="1" u="sng" dirty="0"/>
              <a:t>fibrous connective tissue </a:t>
            </a:r>
            <a:r>
              <a:rPr lang="en-US" sz="2400" dirty="0"/>
              <a:t>(▾). </a:t>
            </a:r>
            <a:r>
              <a:rPr lang="en-US" sz="2400" b="1" dirty="0"/>
              <a:t>Death from progressive muscular weakness</a:t>
            </a:r>
            <a:r>
              <a:rPr lang="en-US" sz="2400" dirty="0"/>
              <a:t>, which eventually affects the </a:t>
            </a:r>
            <a:r>
              <a:rPr lang="en-US" sz="2400" dirty="0">
                <a:effectLst>
                  <a:outerShdw blurRad="38100" dist="38100" dir="2700000" algn="tl">
                    <a:srgbClr val="000000">
                      <a:alpha val="43137"/>
                    </a:srgbClr>
                  </a:outerShdw>
                </a:effectLst>
              </a:rPr>
              <a:t>diaphragm</a:t>
            </a:r>
            <a:r>
              <a:rPr lang="en-US" sz="2400" dirty="0"/>
              <a:t> and the </a:t>
            </a:r>
            <a:r>
              <a:rPr lang="en-US" sz="2400" dirty="0">
                <a:effectLst>
                  <a:outerShdw blurRad="38100" dist="38100" dir="2700000" algn="tl">
                    <a:srgbClr val="000000">
                      <a:alpha val="43137"/>
                    </a:srgbClr>
                  </a:outerShdw>
                </a:effectLst>
              </a:rPr>
              <a:t>myocardium</a:t>
            </a:r>
            <a:r>
              <a:rPr lang="en-US" sz="2400" dirty="0"/>
              <a:t>, often occurs </a:t>
            </a:r>
            <a:r>
              <a:rPr lang="en-US" sz="2400" b="1" dirty="0"/>
              <a:t>by age 20</a:t>
            </a:r>
            <a:r>
              <a:rPr lang="en-US" sz="2400" dirty="0"/>
              <a:t>.</a:t>
            </a:r>
            <a:endParaRPr lang="el-GR" sz="2400" dirty="0"/>
          </a:p>
        </p:txBody>
      </p:sp>
    </p:spTree>
    <p:extLst>
      <p:ext uri="{BB962C8B-B14F-4D97-AF65-F5344CB8AC3E}">
        <p14:creationId xmlns:p14="http://schemas.microsoft.com/office/powerpoint/2010/main" val="26987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50985FD-1D59-4482-BDA6-E0FBC5501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8" y="87549"/>
            <a:ext cx="3834571" cy="6657344"/>
          </a:xfrm>
          <a:prstGeom prst="rect">
            <a:avLst/>
          </a:prstGeom>
        </p:spPr>
      </p:pic>
      <p:sp>
        <p:nvSpPr>
          <p:cNvPr id="4" name="TextBox 3">
            <a:extLst>
              <a:ext uri="{FF2B5EF4-FFF2-40B4-BE49-F238E27FC236}">
                <a16:creationId xmlns:a16="http://schemas.microsoft.com/office/drawing/2014/main" id="{EBF2A853-10DC-1563-AE57-103212D24E49}"/>
              </a:ext>
            </a:extLst>
          </p:cNvPr>
          <p:cNvSpPr txBox="1"/>
          <p:nvPr/>
        </p:nvSpPr>
        <p:spPr>
          <a:xfrm>
            <a:off x="1" y="0"/>
            <a:ext cx="8239328" cy="2246769"/>
          </a:xfrm>
          <a:prstGeom prst="rect">
            <a:avLst/>
          </a:prstGeom>
          <a:noFill/>
        </p:spPr>
        <p:txBody>
          <a:bodyPr wrap="square">
            <a:spAutoFit/>
          </a:bodyPr>
          <a:lstStyle/>
          <a:p>
            <a:pPr algn="just"/>
            <a:r>
              <a:rPr lang="en-US" sz="2000" dirty="0"/>
              <a:t>A 33-year-old man has had increasing muscular weakness for 13 years. On examination, he has primarily proximal weakness with associated atrophy. His serum creatine kinase level is elevated. The microscopic appearance of his muscle biopsy specimen with immunohistochemical staining for dystrophin is shown.</a:t>
            </a:r>
          </a:p>
          <a:p>
            <a:pPr algn="just"/>
            <a:r>
              <a:rPr lang="en-US" sz="2000" dirty="0"/>
              <a:t>What is your diagnosis?</a:t>
            </a:r>
          </a:p>
          <a:p>
            <a:pPr algn="just"/>
            <a:r>
              <a:rPr lang="en-US" sz="2000" dirty="0"/>
              <a:t>Why did the weakness have its onset during adulthood</a:t>
            </a:r>
            <a:r>
              <a:rPr lang="en-US" dirty="0"/>
              <a:t>?</a:t>
            </a:r>
            <a:endParaRPr lang="el-GR" dirty="0"/>
          </a:p>
        </p:txBody>
      </p:sp>
      <p:sp>
        <p:nvSpPr>
          <p:cNvPr id="6" name="TextBox 5">
            <a:extLst>
              <a:ext uri="{FF2B5EF4-FFF2-40B4-BE49-F238E27FC236}">
                <a16:creationId xmlns:a16="http://schemas.microsoft.com/office/drawing/2014/main" id="{CAF72574-06C3-4A16-9B31-754000C1BBF0}"/>
              </a:ext>
            </a:extLst>
          </p:cNvPr>
          <p:cNvSpPr txBox="1"/>
          <p:nvPr/>
        </p:nvSpPr>
        <p:spPr>
          <a:xfrm>
            <a:off x="0" y="2334319"/>
            <a:ext cx="8239327" cy="4154984"/>
          </a:xfrm>
          <a:prstGeom prst="rect">
            <a:avLst/>
          </a:prstGeom>
          <a:noFill/>
        </p:spPr>
        <p:txBody>
          <a:bodyPr wrap="square">
            <a:spAutoFit/>
          </a:bodyPr>
          <a:lstStyle/>
          <a:p>
            <a:pPr algn="just"/>
            <a:r>
              <a:rPr lang="en-US" sz="2400" dirty="0"/>
              <a:t>This patient has </a:t>
            </a:r>
            <a:r>
              <a:rPr lang="en-US" sz="2400" b="1" dirty="0"/>
              <a:t>Becker muscular dystrophy</a:t>
            </a:r>
            <a:r>
              <a:rPr lang="en-US" sz="2400" dirty="0"/>
              <a:t>. Note the </a:t>
            </a:r>
            <a:r>
              <a:rPr lang="en-US" sz="2400" b="1" spc="300" dirty="0"/>
              <a:t>variations</a:t>
            </a:r>
            <a:r>
              <a:rPr lang="en-US" sz="2400" dirty="0"/>
              <a:t> in the </a:t>
            </a:r>
            <a:r>
              <a:rPr lang="en-US" sz="2400" b="1" dirty="0"/>
              <a:t>size</a:t>
            </a:r>
            <a:r>
              <a:rPr lang="en-US" sz="2400" dirty="0"/>
              <a:t> of the </a:t>
            </a:r>
            <a:r>
              <a:rPr lang="en-US" sz="2400" dirty="0">
                <a:effectLst>
                  <a:outerShdw blurRad="38100" dist="38100" dir="2700000" algn="tl">
                    <a:srgbClr val="000000">
                      <a:alpha val="43137"/>
                    </a:srgbClr>
                  </a:outerShdw>
                </a:effectLst>
              </a:rPr>
              <a:t>muscle fibers </a:t>
            </a:r>
            <a:r>
              <a:rPr lang="en-US" sz="2400" dirty="0"/>
              <a:t>and the </a:t>
            </a:r>
            <a:r>
              <a:rPr lang="en-US" sz="2400" b="1" dirty="0"/>
              <a:t>markedly diminished dystrophin</a:t>
            </a:r>
            <a:r>
              <a:rPr lang="en-US" sz="2400" dirty="0"/>
              <a:t> (◂).</a:t>
            </a:r>
            <a:endParaRPr lang="el-GR" sz="2400" dirty="0"/>
          </a:p>
          <a:p>
            <a:pPr algn="just"/>
            <a:endParaRPr lang="en-US" sz="2400" dirty="0"/>
          </a:p>
          <a:p>
            <a:pPr algn="just"/>
            <a:r>
              <a:rPr lang="en-US" sz="2400" dirty="0"/>
              <a:t>This is a </a:t>
            </a:r>
            <a:r>
              <a:rPr lang="en-US" sz="2400" i="1" dirty="0"/>
              <a:t>different </a:t>
            </a:r>
            <a:r>
              <a:rPr lang="en-US" sz="2400" dirty="0">
                <a:effectLst>
                  <a:outerShdw blurRad="38100" dist="38100" dir="2700000" algn="tl">
                    <a:srgbClr val="000000">
                      <a:alpha val="43137"/>
                    </a:srgbClr>
                  </a:outerShdw>
                </a:effectLst>
              </a:rPr>
              <a:t>mutation of the dystrophin gene </a:t>
            </a:r>
            <a:r>
              <a:rPr lang="en-US" sz="2400" dirty="0"/>
              <a:t>than that seen with </a:t>
            </a:r>
            <a:r>
              <a:rPr lang="en-US" sz="2400" i="1" dirty="0"/>
              <a:t>Duchenne muscular dystrophy</a:t>
            </a:r>
            <a:r>
              <a:rPr lang="en-US" sz="2400" dirty="0"/>
              <a:t>; there is </a:t>
            </a:r>
            <a:r>
              <a:rPr lang="en-US" sz="2400" dirty="0">
                <a:effectLst>
                  <a:outerShdw blurRad="38100" dist="38100" dir="2700000" algn="tl">
                    <a:srgbClr val="000000">
                      <a:alpha val="43137"/>
                    </a:srgbClr>
                  </a:outerShdw>
                </a:effectLst>
              </a:rPr>
              <a:t>diminished (or dysfunctional) dystrophin</a:t>
            </a:r>
            <a:r>
              <a:rPr lang="en-US" sz="2400" dirty="0"/>
              <a:t>, but it is </a:t>
            </a:r>
            <a:r>
              <a:rPr lang="en-US" sz="2400" i="1" dirty="0"/>
              <a:t>not</a:t>
            </a:r>
            <a:r>
              <a:rPr lang="en-US" sz="2400" dirty="0"/>
              <a:t> </a:t>
            </a:r>
            <a:r>
              <a:rPr lang="en-US" sz="2400" i="1" dirty="0"/>
              <a:t>absent</a:t>
            </a:r>
            <a:r>
              <a:rPr lang="en-US" sz="2400" dirty="0"/>
              <a:t>. The </a:t>
            </a:r>
            <a:r>
              <a:rPr lang="en-US" sz="2400" dirty="0">
                <a:effectLst>
                  <a:outerShdw blurRad="38100" dist="38100" dir="2700000" algn="tl">
                    <a:srgbClr val="000000">
                      <a:alpha val="43137"/>
                    </a:srgbClr>
                  </a:outerShdw>
                </a:effectLst>
              </a:rPr>
              <a:t>onset</a:t>
            </a:r>
            <a:r>
              <a:rPr lang="en-US" sz="2400" dirty="0"/>
              <a:t> of the disease is delayed into </a:t>
            </a:r>
            <a:r>
              <a:rPr lang="en-US" sz="2400" dirty="0">
                <a:effectLst>
                  <a:outerShdw blurRad="38100" dist="38100" dir="2700000" algn="tl">
                    <a:srgbClr val="000000">
                      <a:alpha val="43137"/>
                    </a:srgbClr>
                  </a:outerShdw>
                </a:effectLst>
              </a:rPr>
              <a:t>adult life</a:t>
            </a:r>
            <a:r>
              <a:rPr lang="en-US" sz="2400" dirty="0"/>
              <a:t>, and </a:t>
            </a:r>
            <a:r>
              <a:rPr lang="en-US" sz="2400" dirty="0">
                <a:effectLst>
                  <a:outerShdw blurRad="38100" dist="38100" dir="2700000" algn="tl">
                    <a:srgbClr val="000000">
                      <a:alpha val="43137"/>
                    </a:srgbClr>
                  </a:outerShdw>
                </a:effectLst>
              </a:rPr>
              <a:t>symptoms</a:t>
            </a:r>
            <a:r>
              <a:rPr lang="en-US" sz="2400" dirty="0"/>
              <a:t> typically progress </a:t>
            </a:r>
            <a:r>
              <a:rPr lang="en-US" sz="2400" dirty="0">
                <a:effectLst>
                  <a:outerShdw blurRad="38100" dist="38100" dir="2700000" algn="tl">
                    <a:srgbClr val="000000">
                      <a:alpha val="43137"/>
                    </a:srgbClr>
                  </a:outerShdw>
                </a:effectLst>
              </a:rPr>
              <a:t>more slowly</a:t>
            </a:r>
            <a:r>
              <a:rPr lang="en-US" sz="2400" dirty="0"/>
              <a:t>. Additional </a:t>
            </a:r>
            <a:r>
              <a:rPr lang="en-US" sz="2400" dirty="0">
                <a:effectLst>
                  <a:outerShdw blurRad="38100" dist="38100" dir="2700000" algn="tl">
                    <a:srgbClr val="000000">
                      <a:alpha val="43137"/>
                    </a:srgbClr>
                  </a:outerShdw>
                </a:effectLst>
              </a:rPr>
              <a:t>myopathic changes </a:t>
            </a:r>
            <a:r>
              <a:rPr lang="en-US" sz="2400" dirty="0"/>
              <a:t>seen in </a:t>
            </a:r>
            <a:r>
              <a:rPr lang="en-US" sz="2400" dirty="0">
                <a:effectLst>
                  <a:outerShdw blurRad="38100" dist="38100" dir="2700000" algn="tl">
                    <a:srgbClr val="000000">
                      <a:alpha val="43137"/>
                    </a:srgbClr>
                  </a:outerShdw>
                </a:effectLst>
              </a:rPr>
              <a:t>striated muscle </a:t>
            </a:r>
            <a:r>
              <a:rPr lang="en-US" sz="2400" dirty="0"/>
              <a:t>include the </a:t>
            </a:r>
            <a:r>
              <a:rPr lang="en-US" sz="2400" i="1" dirty="0"/>
              <a:t>de</a:t>
            </a:r>
            <a:r>
              <a:rPr lang="en-US" sz="2400" dirty="0"/>
              <a:t>generation and </a:t>
            </a:r>
            <a:r>
              <a:rPr lang="en-US" sz="2400" i="1" dirty="0"/>
              <a:t>re</a:t>
            </a:r>
            <a:r>
              <a:rPr lang="en-US" sz="2400" dirty="0"/>
              <a:t>generation of </a:t>
            </a:r>
            <a:r>
              <a:rPr lang="en-US" sz="2400" dirty="0">
                <a:effectLst>
                  <a:outerShdw blurRad="38100" dist="38100" dir="2700000" algn="tl">
                    <a:srgbClr val="000000">
                      <a:alpha val="43137"/>
                    </a:srgbClr>
                  </a:outerShdw>
                </a:effectLst>
              </a:rPr>
              <a:t>muscle fibers</a:t>
            </a:r>
            <a:r>
              <a:rPr lang="en-US" sz="2400" dirty="0"/>
              <a:t>.</a:t>
            </a:r>
            <a:endParaRPr lang="el-GR" sz="2400" dirty="0"/>
          </a:p>
        </p:txBody>
      </p:sp>
    </p:spTree>
    <p:extLst>
      <p:ext uri="{BB962C8B-B14F-4D97-AF65-F5344CB8AC3E}">
        <p14:creationId xmlns:p14="http://schemas.microsoft.com/office/powerpoint/2010/main" val="5262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20D3555-18F2-6C70-5A70-A05D0D2C1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5" y="126458"/>
            <a:ext cx="4359313" cy="6596900"/>
          </a:xfrm>
          <a:prstGeom prst="rect">
            <a:avLst/>
          </a:prstGeom>
        </p:spPr>
      </p:pic>
      <p:sp>
        <p:nvSpPr>
          <p:cNvPr id="4" name="TextBox 3">
            <a:extLst>
              <a:ext uri="{FF2B5EF4-FFF2-40B4-BE49-F238E27FC236}">
                <a16:creationId xmlns:a16="http://schemas.microsoft.com/office/drawing/2014/main" id="{B1F059A3-101B-281E-8D90-F3E118AF9C25}"/>
              </a:ext>
            </a:extLst>
          </p:cNvPr>
          <p:cNvSpPr txBox="1"/>
          <p:nvPr/>
        </p:nvSpPr>
        <p:spPr>
          <a:xfrm>
            <a:off x="4455267" y="0"/>
            <a:ext cx="7736733" cy="2554545"/>
          </a:xfrm>
          <a:prstGeom prst="rect">
            <a:avLst/>
          </a:prstGeom>
          <a:noFill/>
        </p:spPr>
        <p:txBody>
          <a:bodyPr wrap="square">
            <a:spAutoFit/>
          </a:bodyPr>
          <a:lstStyle/>
          <a:p>
            <a:pPr algn="just"/>
            <a:r>
              <a:rPr lang="en-US" sz="2000" dirty="0"/>
              <a:t>A 40-year-old man with a 25-year history of difficulty ambulating has more recently developed hand weakness and marked atrophy of his facial and neck muscles. He has dilated cardiomyopathy and congestive heart failure. The microscopic appearance of his deltoid muscle biopsy specimen is shown.</a:t>
            </a:r>
          </a:p>
          <a:p>
            <a:pPr algn="just"/>
            <a:r>
              <a:rPr lang="en-US" sz="2000" dirty="0"/>
              <a:t>What is your diagnosis?</a:t>
            </a:r>
          </a:p>
          <a:p>
            <a:pPr algn="just"/>
            <a:r>
              <a:rPr lang="en-US" sz="2000" dirty="0"/>
              <a:t>What is the genetic basis of this patient's disease?</a:t>
            </a:r>
          </a:p>
          <a:p>
            <a:pPr algn="just"/>
            <a:r>
              <a:rPr lang="en-US" sz="2000" dirty="0"/>
              <a:t>What other complications could he develop?</a:t>
            </a:r>
            <a:endParaRPr lang="el-GR" sz="2000" dirty="0"/>
          </a:p>
        </p:txBody>
      </p:sp>
      <p:sp>
        <p:nvSpPr>
          <p:cNvPr id="6" name="TextBox 5">
            <a:extLst>
              <a:ext uri="{FF2B5EF4-FFF2-40B4-BE49-F238E27FC236}">
                <a16:creationId xmlns:a16="http://schemas.microsoft.com/office/drawing/2014/main" id="{85BC07E8-47F0-5144-6E28-A60400E42EDA}"/>
              </a:ext>
            </a:extLst>
          </p:cNvPr>
          <p:cNvSpPr txBox="1"/>
          <p:nvPr/>
        </p:nvSpPr>
        <p:spPr>
          <a:xfrm>
            <a:off x="4455266" y="2554545"/>
            <a:ext cx="7736733" cy="4154984"/>
          </a:xfrm>
          <a:prstGeom prst="rect">
            <a:avLst/>
          </a:prstGeom>
          <a:noFill/>
        </p:spPr>
        <p:txBody>
          <a:bodyPr wrap="square">
            <a:spAutoFit/>
          </a:bodyPr>
          <a:lstStyle/>
          <a:p>
            <a:pPr algn="just"/>
            <a:r>
              <a:rPr lang="en-US" sz="2400" dirty="0"/>
              <a:t>This patient has </a:t>
            </a:r>
            <a:r>
              <a:rPr lang="en-US" sz="2400" b="1" dirty="0"/>
              <a:t>myotonic dystrophy</a:t>
            </a:r>
            <a:r>
              <a:rPr lang="en-US" sz="2400" dirty="0"/>
              <a:t>. There is </a:t>
            </a:r>
            <a:r>
              <a:rPr lang="en-US" sz="2400" b="1" spc="300" dirty="0"/>
              <a:t>variation</a:t>
            </a:r>
            <a:r>
              <a:rPr lang="en-US" sz="2400" dirty="0"/>
              <a:t> in </a:t>
            </a:r>
            <a:r>
              <a:rPr lang="en-US" sz="2400" b="1" dirty="0"/>
              <a:t>fiber size</a:t>
            </a:r>
            <a:r>
              <a:rPr lang="en-US" sz="2400" dirty="0"/>
              <a:t>, with </a:t>
            </a:r>
            <a:r>
              <a:rPr lang="en-US" sz="2400" b="1" dirty="0"/>
              <a:t>multiple central nuclei </a:t>
            </a:r>
            <a:r>
              <a:rPr lang="en-US" sz="2400" dirty="0"/>
              <a:t>(▸).</a:t>
            </a:r>
            <a:endParaRPr lang="el-GR" sz="2400" dirty="0"/>
          </a:p>
          <a:p>
            <a:pPr algn="just"/>
            <a:endParaRPr lang="en-US" sz="2400" dirty="0"/>
          </a:p>
          <a:p>
            <a:pPr algn="just"/>
            <a:r>
              <a:rPr lang="en-US" sz="2400" dirty="0"/>
              <a:t>There is a </a:t>
            </a:r>
            <a:r>
              <a:rPr lang="en-US" sz="2400" dirty="0">
                <a:effectLst>
                  <a:outerShdw blurRad="38100" dist="38100" dir="2700000" algn="tl">
                    <a:srgbClr val="000000">
                      <a:alpha val="43137"/>
                    </a:srgbClr>
                  </a:outerShdw>
                </a:effectLst>
              </a:rPr>
              <a:t>CTG triple nucleotide repeat expansion </a:t>
            </a:r>
            <a:r>
              <a:rPr lang="en-US" sz="2400" dirty="0"/>
              <a:t>in the </a:t>
            </a:r>
            <a:r>
              <a:rPr lang="en-US" sz="2400" dirty="0">
                <a:effectLst>
                  <a:outerShdw blurRad="38100" dist="38100" dir="2700000" algn="tl">
                    <a:srgbClr val="000000">
                      <a:alpha val="43137"/>
                    </a:srgbClr>
                  </a:outerShdw>
                </a:effectLst>
              </a:rPr>
              <a:t>gene that encodes for dystrophia </a:t>
            </a:r>
            <a:r>
              <a:rPr lang="en-US" sz="2400" dirty="0" err="1">
                <a:effectLst>
                  <a:outerShdw blurRad="38100" dist="38100" dir="2700000" algn="tl">
                    <a:srgbClr val="000000">
                      <a:alpha val="43137"/>
                    </a:srgbClr>
                  </a:outerShdw>
                </a:effectLst>
              </a:rPr>
              <a:t>myotonica</a:t>
            </a:r>
            <a:r>
              <a:rPr lang="en-US" sz="2400" dirty="0">
                <a:effectLst>
                  <a:outerShdw blurRad="38100" dist="38100" dir="2700000" algn="tl">
                    <a:srgbClr val="000000">
                      <a:alpha val="43137"/>
                    </a:srgbClr>
                  </a:outerShdw>
                </a:effectLst>
              </a:rPr>
              <a:t>–protein kinase (DMPK)</a:t>
            </a:r>
            <a:r>
              <a:rPr lang="en-US" sz="2400" dirty="0"/>
              <a:t>; expanding numbers of triple repeats lead to </a:t>
            </a:r>
            <a:r>
              <a:rPr lang="en-US" sz="2400" dirty="0">
                <a:effectLst>
                  <a:outerShdw blurRad="38100" dist="38100" dir="2700000" algn="tl">
                    <a:srgbClr val="000000">
                      <a:alpha val="43137"/>
                    </a:srgbClr>
                  </a:outerShdw>
                </a:effectLst>
              </a:rPr>
              <a:t>diminished mRNA production </a:t>
            </a:r>
            <a:r>
              <a:rPr lang="en-US" sz="2400" dirty="0"/>
              <a:t>and </a:t>
            </a:r>
            <a:r>
              <a:rPr lang="en-US" sz="2400" dirty="0">
                <a:effectLst>
                  <a:outerShdw blurRad="38100" dist="38100" dir="2700000" algn="tl">
                    <a:srgbClr val="000000">
                      <a:alpha val="43137"/>
                    </a:srgbClr>
                  </a:outerShdw>
                </a:effectLst>
              </a:rPr>
              <a:t>decreased protein</a:t>
            </a:r>
            <a:r>
              <a:rPr lang="en-US" sz="2400" dirty="0"/>
              <a:t>.</a:t>
            </a:r>
            <a:endParaRPr lang="el-GR" sz="2400" dirty="0"/>
          </a:p>
          <a:p>
            <a:pPr algn="just"/>
            <a:endParaRPr lang="en-US" sz="2400" dirty="0"/>
          </a:p>
          <a:p>
            <a:pPr algn="just"/>
            <a:r>
              <a:rPr lang="en-US" sz="2400" dirty="0">
                <a:effectLst>
                  <a:outerShdw blurRad="38100" dist="38100" dir="2700000" algn="tl">
                    <a:srgbClr val="000000">
                      <a:alpha val="43137"/>
                    </a:srgbClr>
                  </a:outerShdw>
                </a:effectLst>
              </a:rPr>
              <a:t>Visual difficulty with cataracts </a:t>
            </a:r>
            <a:r>
              <a:rPr lang="en-US" sz="2400" dirty="0"/>
              <a:t>occurs in nearly every case. </a:t>
            </a:r>
            <a:r>
              <a:rPr lang="en-US" sz="2400" dirty="0">
                <a:effectLst>
                  <a:outerShdw blurRad="38100" dist="38100" dir="2700000" algn="tl">
                    <a:srgbClr val="000000">
                      <a:alpha val="43137"/>
                    </a:srgbClr>
                  </a:outerShdw>
                </a:effectLst>
              </a:rPr>
              <a:t>Gonadal atrophy </a:t>
            </a:r>
            <a:r>
              <a:rPr lang="en-US" sz="2400" dirty="0"/>
              <a:t>and </a:t>
            </a:r>
            <a:r>
              <a:rPr lang="en-US" sz="2400" dirty="0">
                <a:effectLst>
                  <a:outerShdw blurRad="38100" dist="38100" dir="2700000" algn="tl">
                    <a:srgbClr val="000000">
                      <a:alpha val="43137"/>
                    </a:srgbClr>
                  </a:outerShdw>
                </a:effectLst>
              </a:rPr>
              <a:t>frontal balding </a:t>
            </a:r>
            <a:r>
              <a:rPr lang="en-US" sz="2400" dirty="0"/>
              <a:t>are frequent. </a:t>
            </a:r>
            <a:r>
              <a:rPr lang="en-US" sz="2400" dirty="0">
                <a:effectLst>
                  <a:outerShdw blurRad="38100" dist="38100" dir="2700000" algn="tl">
                    <a:srgbClr val="000000">
                      <a:alpha val="43137"/>
                    </a:srgbClr>
                  </a:outerShdw>
                </a:effectLst>
              </a:rPr>
              <a:t>Glucose intolerance</a:t>
            </a:r>
            <a:r>
              <a:rPr lang="en-US" sz="2400" dirty="0"/>
              <a:t> occurs, and some patients develop </a:t>
            </a:r>
            <a:r>
              <a:rPr lang="en-US" sz="2400" dirty="0">
                <a:effectLst>
                  <a:outerShdw blurRad="38100" dist="38100" dir="2700000" algn="tl">
                    <a:srgbClr val="000000">
                      <a:alpha val="43137"/>
                    </a:srgbClr>
                  </a:outerShdw>
                </a:effectLst>
              </a:rPr>
              <a:t>dementia</a:t>
            </a:r>
            <a:r>
              <a:rPr lang="en-US" sz="2400" dirty="0"/>
              <a:t>.</a:t>
            </a:r>
            <a:endParaRPr lang="el-GR" sz="2400" dirty="0"/>
          </a:p>
        </p:txBody>
      </p:sp>
    </p:spTree>
    <p:extLst>
      <p:ext uri="{BB962C8B-B14F-4D97-AF65-F5344CB8AC3E}">
        <p14:creationId xmlns:p14="http://schemas.microsoft.com/office/powerpoint/2010/main" val="20547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A1C0AC7-3DFA-64AD-4F1E-2A680D183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307" y="129042"/>
            <a:ext cx="4367720" cy="6591418"/>
          </a:xfrm>
          <a:prstGeom prst="rect">
            <a:avLst/>
          </a:prstGeom>
        </p:spPr>
      </p:pic>
      <p:sp>
        <p:nvSpPr>
          <p:cNvPr id="4" name="TextBox 3">
            <a:extLst>
              <a:ext uri="{FF2B5EF4-FFF2-40B4-BE49-F238E27FC236}">
                <a16:creationId xmlns:a16="http://schemas.microsoft.com/office/drawing/2014/main" id="{8EF507D4-7D14-A3AE-CD68-BF2FB98DCDD4}"/>
              </a:ext>
            </a:extLst>
          </p:cNvPr>
          <p:cNvSpPr txBox="1"/>
          <p:nvPr/>
        </p:nvSpPr>
        <p:spPr>
          <a:xfrm>
            <a:off x="51879" y="12680"/>
            <a:ext cx="7704307" cy="3323987"/>
          </a:xfrm>
          <a:prstGeom prst="rect">
            <a:avLst/>
          </a:prstGeom>
          <a:noFill/>
        </p:spPr>
        <p:txBody>
          <a:bodyPr wrap="square">
            <a:spAutoFit/>
          </a:bodyPr>
          <a:lstStyle/>
          <a:p>
            <a:pPr algn="just"/>
            <a:r>
              <a:rPr lang="en-US" sz="2400" dirty="0"/>
              <a:t>A 34-year-old man with a 25-year history of progressive muscle weakness involving the hands, arms, shoulder girdle, neck, and face has a persistently elevated serum creatine kinase level. The microscopic appearance of his deltoid muscle biopsy specimen is shown.</a:t>
            </a:r>
          </a:p>
          <a:p>
            <a:pPr algn="just"/>
            <a:r>
              <a:rPr lang="en-US" sz="2400" dirty="0"/>
              <a:t>What is your diagnosis?</a:t>
            </a:r>
          </a:p>
          <a:p>
            <a:pPr algn="just"/>
            <a:r>
              <a:rPr lang="en-US" sz="2400" dirty="0"/>
              <a:t>Why are individuals in his family affected at an earlier age and more severely in successive generations?</a:t>
            </a:r>
          </a:p>
          <a:p>
            <a:endParaRPr lang="en-US" dirty="0"/>
          </a:p>
        </p:txBody>
      </p:sp>
      <p:sp>
        <p:nvSpPr>
          <p:cNvPr id="6" name="TextBox 5">
            <a:extLst>
              <a:ext uri="{FF2B5EF4-FFF2-40B4-BE49-F238E27FC236}">
                <a16:creationId xmlns:a16="http://schemas.microsoft.com/office/drawing/2014/main" id="{97C956A7-6285-4AEC-EA41-D2629E3AC9A8}"/>
              </a:ext>
            </a:extLst>
          </p:cNvPr>
          <p:cNvSpPr txBox="1"/>
          <p:nvPr/>
        </p:nvSpPr>
        <p:spPr>
          <a:xfrm>
            <a:off x="0" y="3161489"/>
            <a:ext cx="7704307" cy="3539430"/>
          </a:xfrm>
          <a:prstGeom prst="rect">
            <a:avLst/>
          </a:prstGeom>
          <a:noFill/>
        </p:spPr>
        <p:txBody>
          <a:bodyPr wrap="square">
            <a:spAutoFit/>
          </a:bodyPr>
          <a:lstStyle/>
          <a:p>
            <a:pPr algn="just"/>
            <a:r>
              <a:rPr lang="en-US" sz="2800" dirty="0"/>
              <a:t>This patient has </a:t>
            </a:r>
            <a:r>
              <a:rPr lang="en-US" sz="2800" b="1" dirty="0"/>
              <a:t>myotonic dystrophy</a:t>
            </a:r>
            <a:r>
              <a:rPr lang="en-US" sz="2800" dirty="0"/>
              <a:t>. </a:t>
            </a:r>
            <a:r>
              <a:rPr lang="en-US" sz="2800" b="1" dirty="0"/>
              <a:t>Chains of central nuclei </a:t>
            </a:r>
            <a:r>
              <a:rPr lang="en-US" sz="2800" dirty="0"/>
              <a:t>(◂) are seen in this longitudinal section, with </a:t>
            </a:r>
            <a:r>
              <a:rPr lang="en-US" sz="2800" b="1" dirty="0"/>
              <a:t>fibrous replacement </a:t>
            </a:r>
            <a:r>
              <a:rPr lang="en-US" sz="2800" dirty="0"/>
              <a:t>(♦) of the </a:t>
            </a:r>
            <a:r>
              <a:rPr lang="en-US" sz="2800" dirty="0">
                <a:effectLst>
                  <a:outerShdw blurRad="38100" dist="38100" dir="2700000" algn="tl">
                    <a:srgbClr val="000000">
                      <a:alpha val="43137"/>
                    </a:srgbClr>
                  </a:outerShdw>
                </a:effectLst>
              </a:rPr>
              <a:t>muscle fibers.</a:t>
            </a:r>
            <a:endParaRPr lang="el-GR" sz="2800" dirty="0">
              <a:effectLst>
                <a:outerShdw blurRad="38100" dist="38100" dir="2700000" algn="tl">
                  <a:srgbClr val="000000">
                    <a:alpha val="43137"/>
                  </a:srgbClr>
                </a:outerShdw>
              </a:effectLst>
            </a:endParaRPr>
          </a:p>
          <a:p>
            <a:pPr algn="just"/>
            <a:endParaRPr lang="en-US" sz="2800" dirty="0">
              <a:effectLst>
                <a:outerShdw blurRad="38100" dist="38100" dir="2700000" algn="tl">
                  <a:srgbClr val="000000">
                    <a:alpha val="43137"/>
                  </a:srgbClr>
                </a:outerShdw>
              </a:effectLst>
            </a:endParaRPr>
          </a:p>
          <a:p>
            <a:pPr algn="just"/>
            <a:r>
              <a:rPr lang="en-US" sz="2800" dirty="0"/>
              <a:t>There is </a:t>
            </a:r>
            <a:r>
              <a:rPr lang="en-US" sz="2800" b="1" dirty="0"/>
              <a:t>ongoing expansion of the CTG triple nucleotide repeats</a:t>
            </a:r>
            <a:r>
              <a:rPr lang="en-US" sz="2800" dirty="0"/>
              <a:t> in </a:t>
            </a:r>
            <a:r>
              <a:rPr lang="en-US" sz="2800" dirty="0">
                <a:effectLst>
                  <a:outerShdw blurRad="38100" dist="38100" dir="2700000" algn="tl">
                    <a:srgbClr val="000000">
                      <a:alpha val="43137"/>
                    </a:srgbClr>
                  </a:outerShdw>
                </a:effectLst>
              </a:rPr>
              <a:t>successive</a:t>
            </a:r>
            <a:r>
              <a:rPr lang="en-US" sz="2800" dirty="0"/>
              <a:t> </a:t>
            </a:r>
            <a:r>
              <a:rPr lang="en-US" sz="2800" dirty="0">
                <a:effectLst>
                  <a:outerShdw blurRad="38100" dist="38100" dir="2700000" algn="tl">
                    <a:srgbClr val="000000">
                      <a:alpha val="43137"/>
                    </a:srgbClr>
                  </a:outerShdw>
                </a:effectLst>
              </a:rPr>
              <a:t>generations</a:t>
            </a:r>
            <a:r>
              <a:rPr lang="en-US" sz="2800" dirty="0"/>
              <a:t>. This is the result of a genetic process called </a:t>
            </a:r>
            <a:r>
              <a:rPr lang="en-US" sz="2800" u="sng" dirty="0">
                <a:effectLst>
                  <a:outerShdw blurRad="38100" dist="38100" dir="2700000" algn="tl">
                    <a:srgbClr val="000000">
                      <a:alpha val="43137"/>
                    </a:srgbClr>
                  </a:outerShdw>
                </a:effectLst>
              </a:rPr>
              <a:t>anticipation</a:t>
            </a:r>
            <a:r>
              <a:rPr lang="en-US" sz="2800" dirty="0"/>
              <a:t>.</a:t>
            </a:r>
            <a:endParaRPr lang="el-GR" sz="2800" dirty="0"/>
          </a:p>
        </p:txBody>
      </p:sp>
    </p:spTree>
    <p:extLst>
      <p:ext uri="{BB962C8B-B14F-4D97-AF65-F5344CB8AC3E}">
        <p14:creationId xmlns:p14="http://schemas.microsoft.com/office/powerpoint/2010/main" val="10542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9C905FA-4A2B-01AE-8F93-83C2CA18F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217" y="97276"/>
            <a:ext cx="4356469" cy="6636693"/>
          </a:xfrm>
          <a:prstGeom prst="rect">
            <a:avLst/>
          </a:prstGeom>
        </p:spPr>
      </p:pic>
      <p:sp>
        <p:nvSpPr>
          <p:cNvPr id="4" name="TextBox 3">
            <a:extLst>
              <a:ext uri="{FF2B5EF4-FFF2-40B4-BE49-F238E27FC236}">
                <a16:creationId xmlns:a16="http://schemas.microsoft.com/office/drawing/2014/main" id="{DDE5CA69-8E2A-6F37-EBB0-ED537CD0B21E}"/>
              </a:ext>
            </a:extLst>
          </p:cNvPr>
          <p:cNvSpPr txBox="1"/>
          <p:nvPr/>
        </p:nvSpPr>
        <p:spPr>
          <a:xfrm>
            <a:off x="0" y="1"/>
            <a:ext cx="7743217" cy="3139321"/>
          </a:xfrm>
          <a:prstGeom prst="rect">
            <a:avLst/>
          </a:prstGeom>
          <a:noFill/>
        </p:spPr>
        <p:txBody>
          <a:bodyPr wrap="square">
            <a:spAutoFit/>
          </a:bodyPr>
          <a:lstStyle/>
          <a:p>
            <a:pPr algn="just"/>
            <a:r>
              <a:rPr lang="en-US" sz="2000" dirty="0"/>
              <a:t>A 10-year-old girl with a history of exercise intolerance develops headaches and vomiting followed by a generalized tonic-</a:t>
            </a:r>
            <a:r>
              <a:rPr lang="en-US" sz="2000" dirty="0" err="1"/>
              <a:t>clonic</a:t>
            </a:r>
            <a:r>
              <a:rPr lang="en-US" sz="2000" dirty="0"/>
              <a:t> seizure and hemiplegia. Evaluation in the emergency department reveals elevated serum lactate and creatine kinase levels, and cerebral MRI shows areas of remote infarction. The girl's muscle biopsy specimen is shown.</a:t>
            </a:r>
          </a:p>
          <a:p>
            <a:pPr algn="just"/>
            <a:r>
              <a:rPr lang="en-US" sz="2000" dirty="0"/>
              <a:t>What is your diagnosis?</a:t>
            </a:r>
          </a:p>
          <a:p>
            <a:pPr algn="just"/>
            <a:r>
              <a:rPr lang="en-US" sz="2000" dirty="0"/>
              <a:t>What is the genetic basis of this disease</a:t>
            </a:r>
          </a:p>
          <a:p>
            <a:pPr algn="just"/>
            <a:r>
              <a:rPr lang="en-US" sz="2000" dirty="0"/>
              <a:t>What type of headache is commonly seen?</a:t>
            </a:r>
          </a:p>
          <a:p>
            <a:endParaRPr lang="en-US" dirty="0"/>
          </a:p>
        </p:txBody>
      </p:sp>
      <p:sp>
        <p:nvSpPr>
          <p:cNvPr id="6" name="TextBox 5">
            <a:extLst>
              <a:ext uri="{FF2B5EF4-FFF2-40B4-BE49-F238E27FC236}">
                <a16:creationId xmlns:a16="http://schemas.microsoft.com/office/drawing/2014/main" id="{A43C1C16-FEAA-0A4E-1CBF-3F4BFD03A129}"/>
              </a:ext>
            </a:extLst>
          </p:cNvPr>
          <p:cNvSpPr txBox="1"/>
          <p:nvPr/>
        </p:nvSpPr>
        <p:spPr>
          <a:xfrm>
            <a:off x="0" y="2811294"/>
            <a:ext cx="7743217" cy="4093428"/>
          </a:xfrm>
          <a:prstGeom prst="rect">
            <a:avLst/>
          </a:prstGeom>
          <a:noFill/>
        </p:spPr>
        <p:txBody>
          <a:bodyPr wrap="square">
            <a:spAutoFit/>
          </a:bodyPr>
          <a:lstStyle/>
          <a:p>
            <a:pPr algn="just"/>
            <a:r>
              <a:rPr lang="en-US" sz="2000" dirty="0"/>
              <a:t>This </a:t>
            </a:r>
            <a:r>
              <a:rPr lang="en-US" sz="2000" dirty="0">
                <a:effectLst>
                  <a:outerShdw blurRad="38100" dist="38100" dir="2700000" algn="tl">
                    <a:srgbClr val="000000">
                      <a:alpha val="43137"/>
                    </a:srgbClr>
                  </a:outerShdw>
                </a:effectLst>
              </a:rPr>
              <a:t>myopathy</a:t>
            </a:r>
            <a:r>
              <a:rPr lang="en-US" sz="2000" dirty="0"/>
              <a:t> has features of </a:t>
            </a:r>
            <a:r>
              <a:rPr lang="en-US" sz="2000" b="1" dirty="0"/>
              <a:t>mitochondrial encephalopathy </a:t>
            </a:r>
            <a:r>
              <a:rPr lang="en-US" sz="2000" dirty="0"/>
              <a:t>with </a:t>
            </a:r>
            <a:r>
              <a:rPr lang="en-US" sz="2000" dirty="0">
                <a:effectLst>
                  <a:outerShdw blurRad="38100" dist="38100" dir="2700000" algn="tl">
                    <a:srgbClr val="000000">
                      <a:alpha val="43137"/>
                    </a:srgbClr>
                  </a:outerShdw>
                </a:effectLst>
              </a:rPr>
              <a:t>lactic acidosis</a:t>
            </a:r>
            <a:r>
              <a:rPr lang="en-US" sz="2000" dirty="0"/>
              <a:t> and </a:t>
            </a:r>
            <a:r>
              <a:rPr lang="en-US" sz="2000" dirty="0">
                <a:effectLst>
                  <a:outerShdw blurRad="38100" dist="38100" dir="2700000" algn="tl">
                    <a:srgbClr val="000000">
                      <a:alpha val="43137"/>
                    </a:srgbClr>
                  </a:outerShdw>
                </a:effectLst>
              </a:rPr>
              <a:t>stroke-like episodes </a:t>
            </a:r>
            <a:r>
              <a:rPr lang="en-US" sz="2000" dirty="0"/>
              <a:t>(</a:t>
            </a:r>
            <a:r>
              <a:rPr lang="en-US" sz="2000" dirty="0">
                <a:effectLst>
                  <a:outerShdw blurRad="38100" dist="38100" dir="2700000" algn="tl">
                    <a:srgbClr val="000000">
                      <a:alpha val="43137"/>
                    </a:srgbClr>
                  </a:outerShdw>
                </a:effectLst>
              </a:rPr>
              <a:t>MELAS</a:t>
            </a:r>
            <a:r>
              <a:rPr lang="en-US" sz="2000" dirty="0"/>
              <a:t>). The histology is confirmatory, showing a </a:t>
            </a:r>
            <a:r>
              <a:rPr lang="en-US" sz="2000" b="1" dirty="0"/>
              <a:t>ragged red fiber</a:t>
            </a:r>
            <a:r>
              <a:rPr lang="en-US" sz="2000" dirty="0"/>
              <a:t> with </a:t>
            </a:r>
            <a:r>
              <a:rPr lang="en-US" sz="2000" b="1" dirty="0"/>
              <a:t>subsarcolemmal aggregates </a:t>
            </a:r>
            <a:r>
              <a:rPr lang="en-US" sz="2000" dirty="0"/>
              <a:t>(▸) of </a:t>
            </a:r>
            <a:r>
              <a:rPr lang="en-US" sz="2000" b="1" dirty="0"/>
              <a:t>mitochondria.</a:t>
            </a:r>
            <a:r>
              <a:rPr lang="en-US" sz="2000" dirty="0"/>
              <a:t> With electron microscopy, these often show characteristic </a:t>
            </a:r>
            <a:r>
              <a:rPr lang="en-US" sz="2000" dirty="0" err="1">
                <a:effectLst>
                  <a:outerShdw blurRad="38100" dist="38100" dir="2700000" algn="tl">
                    <a:srgbClr val="000000">
                      <a:alpha val="43137"/>
                    </a:srgbClr>
                  </a:outerShdw>
                </a:effectLst>
              </a:rPr>
              <a:t>paracrystalline</a:t>
            </a:r>
            <a:r>
              <a:rPr lang="en-US" sz="2000" dirty="0">
                <a:effectLst>
                  <a:outerShdw blurRad="38100" dist="38100" dir="2700000" algn="tl">
                    <a:srgbClr val="000000">
                      <a:alpha val="43137"/>
                    </a:srgbClr>
                  </a:outerShdw>
                </a:effectLst>
              </a:rPr>
              <a:t> “parking lot” inclusions in the cristae</a:t>
            </a:r>
            <a:r>
              <a:rPr lang="en-US" sz="2000" dirty="0"/>
              <a:t>.</a:t>
            </a:r>
          </a:p>
          <a:p>
            <a:pPr algn="just"/>
            <a:r>
              <a:rPr lang="en-US" sz="2000" dirty="0"/>
              <a:t>Typically, </a:t>
            </a:r>
            <a:r>
              <a:rPr lang="en-US" sz="2000" b="1" dirty="0"/>
              <a:t>mutations in mitochondrial DNA (</a:t>
            </a:r>
            <a:r>
              <a:rPr lang="en-US" sz="2000" b="1" dirty="0" err="1"/>
              <a:t>mtDNA</a:t>
            </a:r>
            <a:r>
              <a:rPr lang="en-US" sz="2000" b="1" dirty="0"/>
              <a:t>) </a:t>
            </a:r>
            <a:r>
              <a:rPr lang="en-US" sz="2000" dirty="0"/>
              <a:t>cause this condition. The </a:t>
            </a:r>
            <a:r>
              <a:rPr lang="en-US" sz="2000" dirty="0">
                <a:effectLst>
                  <a:outerShdw blurRad="38100" dist="38100" dir="2700000" algn="tl">
                    <a:srgbClr val="000000">
                      <a:alpha val="43137"/>
                    </a:srgbClr>
                  </a:outerShdw>
                </a:effectLst>
              </a:rPr>
              <a:t>mitochondrial genome </a:t>
            </a:r>
            <a:r>
              <a:rPr lang="en-US" sz="2000" dirty="0"/>
              <a:t>is a small circular DNA strand that codes for </a:t>
            </a:r>
            <a:r>
              <a:rPr lang="en-US" sz="2000" u="sng" dirty="0"/>
              <a:t>22</a:t>
            </a:r>
            <a:r>
              <a:rPr lang="en-US" sz="2000" dirty="0"/>
              <a:t> mitochondrial-specific tRNAs; 2 </a:t>
            </a:r>
            <a:r>
              <a:rPr lang="en-US" sz="2000" dirty="0">
                <a:effectLst>
                  <a:outerShdw blurRad="38100" dist="38100" dir="2700000" algn="tl">
                    <a:srgbClr val="000000">
                      <a:alpha val="43137"/>
                    </a:srgbClr>
                  </a:outerShdw>
                </a:effectLst>
              </a:rPr>
              <a:t>rRNA</a:t>
            </a:r>
            <a:r>
              <a:rPr lang="en-US" sz="2000" dirty="0"/>
              <a:t> species; and many of the proteins involved in oxidative phosphorylation (20% of the mitochondrial oxidative phosphorylation proteins are coded by </a:t>
            </a:r>
            <a:r>
              <a:rPr lang="en-US" sz="2000" dirty="0" err="1"/>
              <a:t>mtDNA</a:t>
            </a:r>
            <a:r>
              <a:rPr lang="en-US" sz="2000" dirty="0"/>
              <a:t>). </a:t>
            </a:r>
            <a:r>
              <a:rPr lang="en-US" sz="2000" b="1" spc="600" dirty="0"/>
              <a:t>Mutations lead to inefficient ATP synthesis.</a:t>
            </a:r>
          </a:p>
          <a:p>
            <a:pPr algn="just"/>
            <a:r>
              <a:rPr lang="en-US" sz="2000" b="1" dirty="0">
                <a:effectLst>
                  <a:outerShdw blurRad="38100" dist="38100" dir="2700000" algn="tl">
                    <a:srgbClr val="000000">
                      <a:alpha val="43137"/>
                    </a:srgbClr>
                  </a:outerShdw>
                </a:effectLst>
              </a:rPr>
              <a:t>Migraine</a:t>
            </a:r>
            <a:r>
              <a:rPr lang="en-US" sz="2000" dirty="0"/>
              <a:t> headache is common among these patients.</a:t>
            </a:r>
            <a:endParaRPr lang="el-GR" sz="2000" dirty="0"/>
          </a:p>
        </p:txBody>
      </p:sp>
    </p:spTree>
    <p:extLst>
      <p:ext uri="{BB962C8B-B14F-4D97-AF65-F5344CB8AC3E}">
        <p14:creationId xmlns:p14="http://schemas.microsoft.com/office/powerpoint/2010/main" val="65084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89562A1-E0B9-D59C-5163-A12BE6E2F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15" y="112820"/>
            <a:ext cx="6797246" cy="3749061"/>
          </a:xfrm>
          <a:prstGeom prst="rect">
            <a:avLst/>
          </a:prstGeom>
        </p:spPr>
      </p:pic>
      <p:sp>
        <p:nvSpPr>
          <p:cNvPr id="4" name="TextBox 3">
            <a:extLst>
              <a:ext uri="{FF2B5EF4-FFF2-40B4-BE49-F238E27FC236}">
                <a16:creationId xmlns:a16="http://schemas.microsoft.com/office/drawing/2014/main" id="{64CEDB17-8508-EDC7-E635-6E68E3FBFFDE}"/>
              </a:ext>
            </a:extLst>
          </p:cNvPr>
          <p:cNvSpPr txBox="1"/>
          <p:nvPr/>
        </p:nvSpPr>
        <p:spPr>
          <a:xfrm>
            <a:off x="6943159" y="-35008"/>
            <a:ext cx="5248839" cy="4431983"/>
          </a:xfrm>
          <a:prstGeom prst="rect">
            <a:avLst/>
          </a:prstGeom>
          <a:noFill/>
        </p:spPr>
        <p:txBody>
          <a:bodyPr wrap="square">
            <a:spAutoFit/>
          </a:bodyPr>
          <a:lstStyle/>
          <a:p>
            <a:pPr algn="just"/>
            <a:r>
              <a:rPr lang="en-US" sz="2400" dirty="0"/>
              <a:t>A 3-year-old child with lifelong failure to thrive now presents with learning disabilities, hearing problems, external ophthalmoplegia, and weakness with hypotonia. The pedigree of other affected family members is shown.</a:t>
            </a:r>
          </a:p>
          <a:p>
            <a:pPr algn="just"/>
            <a:r>
              <a:rPr lang="en-US" sz="2400" dirty="0"/>
              <a:t>What is your diagnosis?</a:t>
            </a:r>
          </a:p>
          <a:p>
            <a:pPr algn="just"/>
            <a:r>
              <a:rPr lang="en-US" sz="2400" dirty="0"/>
              <a:t>Describe the inheritance pattern.</a:t>
            </a:r>
          </a:p>
          <a:p>
            <a:pPr algn="just"/>
            <a:r>
              <a:rPr lang="en-US" sz="2400" dirty="0"/>
              <a:t>What is the mutation rate of mitochondrial DNA (</a:t>
            </a:r>
            <a:r>
              <a:rPr lang="en-US" sz="2400" dirty="0" err="1"/>
              <a:t>mtDNA</a:t>
            </a:r>
            <a:r>
              <a:rPr lang="en-US" sz="2400" dirty="0"/>
              <a:t>) as compared with nuclear DNA?</a:t>
            </a:r>
          </a:p>
          <a:p>
            <a:endParaRPr lang="en-US" dirty="0"/>
          </a:p>
        </p:txBody>
      </p:sp>
      <p:sp>
        <p:nvSpPr>
          <p:cNvPr id="6" name="TextBox 5">
            <a:extLst>
              <a:ext uri="{FF2B5EF4-FFF2-40B4-BE49-F238E27FC236}">
                <a16:creationId xmlns:a16="http://schemas.microsoft.com/office/drawing/2014/main" id="{6CE9B485-BD22-CFE3-711E-BC976C1EA496}"/>
              </a:ext>
            </a:extLst>
          </p:cNvPr>
          <p:cNvSpPr txBox="1"/>
          <p:nvPr/>
        </p:nvSpPr>
        <p:spPr>
          <a:xfrm rot="10800000" flipV="1">
            <a:off x="-1" y="4043796"/>
            <a:ext cx="12191997" cy="2554545"/>
          </a:xfrm>
          <a:prstGeom prst="rect">
            <a:avLst/>
          </a:prstGeom>
          <a:noFill/>
        </p:spPr>
        <p:txBody>
          <a:bodyPr wrap="square">
            <a:spAutoFit/>
          </a:bodyPr>
          <a:lstStyle/>
          <a:p>
            <a:pPr algn="just"/>
            <a:r>
              <a:rPr lang="en-US" sz="3200" dirty="0"/>
              <a:t>This patient has </a:t>
            </a:r>
            <a:r>
              <a:rPr lang="en-US" sz="3200" b="1" dirty="0"/>
              <a:t>mitochondrial myopathy</a:t>
            </a:r>
            <a:r>
              <a:rPr lang="en-US" sz="3200" dirty="0"/>
              <a:t>.</a:t>
            </a:r>
            <a:endParaRPr lang="el-GR" sz="3200" dirty="0"/>
          </a:p>
          <a:p>
            <a:pPr algn="just"/>
            <a:r>
              <a:rPr lang="en-US" sz="3200" dirty="0"/>
              <a:t>The disorder has a </a:t>
            </a:r>
            <a:r>
              <a:rPr lang="en-US" sz="3200" b="1" spc="600" dirty="0"/>
              <a:t>maternal</a:t>
            </a:r>
            <a:r>
              <a:rPr lang="en-US" sz="3200" dirty="0"/>
              <a:t> pattern of inheritance, because </a:t>
            </a:r>
            <a:r>
              <a:rPr lang="en-US" sz="3200" dirty="0" err="1">
                <a:effectLst>
                  <a:outerShdw blurRad="38100" dist="38100" dir="2700000" algn="tl">
                    <a:srgbClr val="000000">
                      <a:alpha val="43137"/>
                    </a:srgbClr>
                  </a:outerShdw>
                </a:effectLst>
              </a:rPr>
              <a:t>mtDNA</a:t>
            </a:r>
            <a:r>
              <a:rPr lang="en-US" sz="3200" dirty="0"/>
              <a:t> is passed to offspring only via mitochondria provided by the </a:t>
            </a:r>
            <a:r>
              <a:rPr lang="en-US" sz="3200" b="1" dirty="0"/>
              <a:t>ovum</a:t>
            </a:r>
            <a:r>
              <a:rPr lang="en-US" sz="3200" dirty="0"/>
              <a:t>. </a:t>
            </a:r>
            <a:r>
              <a:rPr lang="en-US" sz="3200" b="1" dirty="0"/>
              <a:t>All embryonic mitochondria</a:t>
            </a:r>
            <a:r>
              <a:rPr lang="en-US" sz="3200" dirty="0"/>
              <a:t> are </a:t>
            </a:r>
            <a:r>
              <a:rPr lang="en-US" sz="3200" b="1" spc="600" dirty="0"/>
              <a:t>maternal</a:t>
            </a:r>
            <a:r>
              <a:rPr lang="en-US" sz="3200" dirty="0"/>
              <a:t> in origin.</a:t>
            </a:r>
            <a:endParaRPr lang="el-GR" sz="3200" dirty="0"/>
          </a:p>
          <a:p>
            <a:pPr algn="just"/>
            <a:r>
              <a:rPr lang="en-US" sz="3200" dirty="0" err="1">
                <a:effectLst>
                  <a:outerShdw blurRad="38100" dist="38100" dir="2700000" algn="tl">
                    <a:srgbClr val="000000">
                      <a:alpha val="43137"/>
                    </a:srgbClr>
                  </a:outerShdw>
                </a:effectLst>
              </a:rPr>
              <a:t>mtDNA</a:t>
            </a:r>
            <a:r>
              <a:rPr lang="en-US" sz="3200" dirty="0"/>
              <a:t> has a </a:t>
            </a:r>
            <a:r>
              <a:rPr lang="en-US" sz="3200" u="sng" dirty="0">
                <a:effectLst>
                  <a:outerShdw blurRad="38100" dist="38100" dir="2700000" algn="tl">
                    <a:srgbClr val="000000">
                      <a:alpha val="43137"/>
                    </a:srgbClr>
                  </a:outerShdw>
                </a:effectLst>
              </a:rPr>
              <a:t>higher</a:t>
            </a:r>
            <a:r>
              <a:rPr lang="en-US" sz="3200" dirty="0">
                <a:effectLst>
                  <a:outerShdw blurRad="38100" dist="38100" dir="2700000" algn="tl">
                    <a:srgbClr val="000000">
                      <a:alpha val="43137"/>
                    </a:srgbClr>
                  </a:outerShdw>
                </a:effectLst>
              </a:rPr>
              <a:t> mutation rate </a:t>
            </a:r>
            <a:r>
              <a:rPr lang="en-US" sz="3200" dirty="0"/>
              <a:t>than </a:t>
            </a:r>
            <a:r>
              <a:rPr lang="en-US" sz="3200" i="1" dirty="0"/>
              <a:t>nuclear DNA.</a:t>
            </a:r>
            <a:endParaRPr lang="el-GR" sz="3200" i="1" dirty="0"/>
          </a:p>
        </p:txBody>
      </p:sp>
    </p:spTree>
    <p:extLst>
      <p:ext uri="{BB962C8B-B14F-4D97-AF65-F5344CB8AC3E}">
        <p14:creationId xmlns:p14="http://schemas.microsoft.com/office/powerpoint/2010/main" val="80642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2DEF1F0-C488-7230-F0EC-2DE584792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7" y="87548"/>
            <a:ext cx="3454287" cy="6643991"/>
          </a:xfrm>
          <a:prstGeom prst="rect">
            <a:avLst/>
          </a:prstGeom>
        </p:spPr>
      </p:pic>
      <p:sp>
        <p:nvSpPr>
          <p:cNvPr id="4" name="TextBox 3">
            <a:extLst>
              <a:ext uri="{FF2B5EF4-FFF2-40B4-BE49-F238E27FC236}">
                <a16:creationId xmlns:a16="http://schemas.microsoft.com/office/drawing/2014/main" id="{2CAD2BD5-2FBE-EDB2-B336-1D364ED751A8}"/>
              </a:ext>
            </a:extLst>
          </p:cNvPr>
          <p:cNvSpPr txBox="1"/>
          <p:nvPr/>
        </p:nvSpPr>
        <p:spPr>
          <a:xfrm>
            <a:off x="3594345" y="0"/>
            <a:ext cx="8526320" cy="2831544"/>
          </a:xfrm>
          <a:prstGeom prst="rect">
            <a:avLst/>
          </a:prstGeom>
          <a:noFill/>
        </p:spPr>
        <p:txBody>
          <a:bodyPr wrap="square">
            <a:spAutoFit/>
          </a:bodyPr>
          <a:lstStyle/>
          <a:p>
            <a:pPr algn="just"/>
            <a:r>
              <a:rPr lang="en-US" sz="2000" dirty="0"/>
              <a:t>A 41-year-old woman has had progressive proximal muscular weakness for 4 years. She now has difficulty climbing stairs or lifting objects. Her fine muscle movement and deep tendon reflexes are not affected. Her serum creatine kinase level is elevated, and her muscle biopsy specimen is shown.</a:t>
            </a:r>
          </a:p>
          <a:p>
            <a:pPr algn="just"/>
            <a:r>
              <a:rPr lang="en-US" sz="2000" dirty="0"/>
              <a:t>What is your diagnosis?</a:t>
            </a:r>
          </a:p>
          <a:p>
            <a:pPr algn="just"/>
            <a:r>
              <a:rPr lang="en-US" sz="2000" dirty="0"/>
              <a:t>What is the pathogenesis for this disease?</a:t>
            </a:r>
          </a:p>
          <a:p>
            <a:pPr algn="just"/>
            <a:r>
              <a:rPr lang="en-US" sz="2000" dirty="0"/>
              <a:t>What autoantibody may be present?</a:t>
            </a:r>
          </a:p>
          <a:p>
            <a:pPr algn="just"/>
            <a:r>
              <a:rPr lang="en-US" sz="2000" dirty="0"/>
              <a:t>What would a skin rash indicate?</a:t>
            </a:r>
          </a:p>
          <a:p>
            <a:endParaRPr lang="en-US" dirty="0"/>
          </a:p>
        </p:txBody>
      </p:sp>
      <p:sp>
        <p:nvSpPr>
          <p:cNvPr id="6" name="TextBox 5">
            <a:extLst>
              <a:ext uri="{FF2B5EF4-FFF2-40B4-BE49-F238E27FC236}">
                <a16:creationId xmlns:a16="http://schemas.microsoft.com/office/drawing/2014/main" id="{581C89EC-D4D7-B8CE-C5D7-E684CE99B1C6}"/>
              </a:ext>
            </a:extLst>
          </p:cNvPr>
          <p:cNvSpPr txBox="1"/>
          <p:nvPr/>
        </p:nvSpPr>
        <p:spPr>
          <a:xfrm>
            <a:off x="3594344" y="2402733"/>
            <a:ext cx="8597655" cy="4524315"/>
          </a:xfrm>
          <a:prstGeom prst="rect">
            <a:avLst/>
          </a:prstGeom>
          <a:noFill/>
        </p:spPr>
        <p:txBody>
          <a:bodyPr wrap="square">
            <a:spAutoFit/>
          </a:bodyPr>
          <a:lstStyle/>
          <a:p>
            <a:pPr algn="just"/>
            <a:r>
              <a:rPr lang="en-US" sz="2400" dirty="0"/>
              <a:t>This patient has </a:t>
            </a:r>
            <a:r>
              <a:rPr lang="en-US" sz="2400" b="1" spc="300" dirty="0"/>
              <a:t>polymyositis</a:t>
            </a:r>
            <a:r>
              <a:rPr lang="en-US" sz="2400" dirty="0"/>
              <a:t>. There is </a:t>
            </a:r>
            <a:r>
              <a:rPr lang="en-US" sz="2400" b="1" dirty="0"/>
              <a:t>marked lymphocytic infiltration</a:t>
            </a:r>
            <a:r>
              <a:rPr lang="en-US" sz="2400" dirty="0"/>
              <a:t> (◂) with </a:t>
            </a:r>
            <a:r>
              <a:rPr lang="en-US" sz="2400" b="1" dirty="0"/>
              <a:t>necrosis</a:t>
            </a:r>
            <a:r>
              <a:rPr lang="en-US" sz="2400" dirty="0"/>
              <a:t> (♦) as well as the </a:t>
            </a:r>
            <a:r>
              <a:rPr lang="en-US" sz="2400" b="1" dirty="0"/>
              <a:t>regeneration </a:t>
            </a:r>
            <a:r>
              <a:rPr lang="en-US" sz="2400" dirty="0"/>
              <a:t>(▸) of </a:t>
            </a:r>
            <a:r>
              <a:rPr lang="en-US" sz="2400" dirty="0">
                <a:effectLst>
                  <a:outerShdw blurRad="38100" dist="38100" dir="2700000" algn="tl">
                    <a:srgbClr val="000000">
                      <a:alpha val="43137"/>
                    </a:srgbClr>
                  </a:outerShdw>
                </a:effectLst>
              </a:rPr>
              <a:t>muscle fibers</a:t>
            </a:r>
            <a:r>
              <a:rPr lang="en-US" sz="2400" dirty="0"/>
              <a:t>.</a:t>
            </a:r>
            <a:endParaRPr lang="el-GR" sz="2400" dirty="0"/>
          </a:p>
          <a:p>
            <a:pPr algn="just"/>
            <a:endParaRPr lang="en-US" sz="2400" dirty="0"/>
          </a:p>
          <a:p>
            <a:pPr algn="just"/>
            <a:r>
              <a:rPr lang="en-US" sz="2400" dirty="0"/>
              <a:t>With polymyositis, there are </a:t>
            </a:r>
            <a:r>
              <a:rPr lang="en-US" sz="2400" b="1" dirty="0"/>
              <a:t>cytotoxic CD8+ T lymphocytes </a:t>
            </a:r>
            <a:r>
              <a:rPr lang="en-US" sz="2400" dirty="0"/>
              <a:t>that can cause </a:t>
            </a:r>
            <a:r>
              <a:rPr lang="en-US" sz="2400" dirty="0">
                <a:effectLst>
                  <a:outerShdw blurRad="38100" dist="38100" dir="2700000" algn="tl">
                    <a:srgbClr val="000000">
                      <a:alpha val="43137"/>
                    </a:srgbClr>
                  </a:outerShdw>
                </a:effectLst>
              </a:rPr>
              <a:t>myocyte killing</a:t>
            </a:r>
            <a:r>
              <a:rPr lang="en-US" sz="2400" dirty="0"/>
              <a:t>.</a:t>
            </a:r>
            <a:endParaRPr lang="el-GR" sz="2400" dirty="0"/>
          </a:p>
          <a:p>
            <a:pPr algn="just"/>
            <a:endParaRPr lang="en-US" sz="2400" dirty="0"/>
          </a:p>
          <a:p>
            <a:pPr algn="just"/>
            <a:r>
              <a:rPr lang="en-US" sz="2400" dirty="0">
                <a:effectLst>
                  <a:outerShdw blurRad="38100" dist="38100" dir="2700000" algn="tl">
                    <a:srgbClr val="000000">
                      <a:alpha val="43137"/>
                    </a:srgbClr>
                  </a:outerShdw>
                </a:effectLst>
              </a:rPr>
              <a:t>Anti-histidyl-t-RNA-synthetase (Jo1) </a:t>
            </a:r>
            <a:r>
              <a:rPr lang="en-US" sz="2400" dirty="0"/>
              <a:t>may be present, in addition to </a:t>
            </a:r>
            <a:r>
              <a:rPr lang="en-US" sz="2400" dirty="0">
                <a:effectLst>
                  <a:outerShdw blurRad="38100" dist="38100" dir="2700000" algn="tl">
                    <a:srgbClr val="000000">
                      <a:alpha val="43137"/>
                    </a:srgbClr>
                  </a:outerShdw>
                </a:effectLst>
              </a:rPr>
              <a:t>antinuclear antibody</a:t>
            </a:r>
            <a:r>
              <a:rPr lang="en-US" sz="2400" dirty="0"/>
              <a:t>. Although the anti-tRNA synthetase antibodies are </a:t>
            </a:r>
            <a:r>
              <a:rPr lang="en-US" sz="2400" dirty="0">
                <a:effectLst>
                  <a:outerShdw blurRad="38100" dist="38100" dir="2700000" algn="tl">
                    <a:srgbClr val="000000">
                      <a:alpha val="43137"/>
                    </a:srgbClr>
                  </a:outerShdw>
                </a:effectLst>
              </a:rPr>
              <a:t>specific</a:t>
            </a:r>
            <a:r>
              <a:rPr lang="en-US" sz="2400" dirty="0"/>
              <a:t>, they do </a:t>
            </a:r>
            <a:r>
              <a:rPr lang="en-US" sz="2400" i="1" dirty="0"/>
              <a:t>not</a:t>
            </a:r>
            <a:r>
              <a:rPr lang="en-US" sz="2400" dirty="0"/>
              <a:t> have a </a:t>
            </a:r>
            <a:r>
              <a:rPr lang="en-US" sz="2400" i="1" dirty="0"/>
              <a:t>clear-cut causal role </a:t>
            </a:r>
            <a:r>
              <a:rPr lang="en-US" sz="2400" dirty="0"/>
              <a:t>in the disease.</a:t>
            </a:r>
            <a:endParaRPr lang="el-GR" sz="2400" dirty="0"/>
          </a:p>
          <a:p>
            <a:pPr algn="just"/>
            <a:endParaRPr lang="en-US" sz="2400" dirty="0"/>
          </a:p>
          <a:p>
            <a:pPr algn="just"/>
            <a:r>
              <a:rPr lang="en-US" sz="2400" dirty="0">
                <a:effectLst>
                  <a:outerShdw blurRad="38100" dist="38100" dir="2700000" algn="tl">
                    <a:srgbClr val="000000">
                      <a:alpha val="43137"/>
                    </a:srgbClr>
                  </a:outerShdw>
                </a:effectLst>
              </a:rPr>
              <a:t>Skin involvement </a:t>
            </a:r>
            <a:r>
              <a:rPr lang="en-US" sz="2400" dirty="0"/>
              <a:t>with a </a:t>
            </a:r>
            <a:r>
              <a:rPr lang="en-US" sz="2400" dirty="0">
                <a:effectLst>
                  <a:outerShdw blurRad="38100" dist="38100" dir="2700000" algn="tl">
                    <a:srgbClr val="000000">
                      <a:alpha val="43137"/>
                    </a:srgbClr>
                  </a:outerShdw>
                </a:effectLst>
              </a:rPr>
              <a:t>violaceous rash </a:t>
            </a:r>
            <a:r>
              <a:rPr lang="en-US" sz="2400" dirty="0"/>
              <a:t>suggests </a:t>
            </a:r>
            <a:r>
              <a:rPr lang="en-US" sz="2400" b="1" i="1" u="sng" dirty="0"/>
              <a:t>derma</a:t>
            </a:r>
            <a:r>
              <a:rPr lang="en-US" sz="2400" b="1" dirty="0"/>
              <a:t>tomyositis</a:t>
            </a:r>
            <a:r>
              <a:rPr lang="en-US" sz="2400" dirty="0"/>
              <a:t>.</a:t>
            </a:r>
            <a:endParaRPr lang="el-GR" sz="2400" dirty="0"/>
          </a:p>
        </p:txBody>
      </p:sp>
    </p:spTree>
    <p:extLst>
      <p:ext uri="{BB962C8B-B14F-4D97-AF65-F5344CB8AC3E}">
        <p14:creationId xmlns:p14="http://schemas.microsoft.com/office/powerpoint/2010/main" val="290438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1528</Words>
  <Application>Microsoft Office PowerPoint</Application>
  <PresentationFormat>Ευρεία οθόνη</PresentationFormat>
  <Paragraphs>80</Paragraphs>
  <Slides>10</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8</cp:revision>
  <dcterms:created xsi:type="dcterms:W3CDTF">2024-04-22T06:14:43Z</dcterms:created>
  <dcterms:modified xsi:type="dcterms:W3CDTF">2024-04-22T13:47:45Z</dcterms:modified>
</cp:coreProperties>
</file>