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87"/>
  </p:notesMasterIdLst>
  <p:sldIdLst>
    <p:sldId id="256" r:id="rId2"/>
    <p:sldId id="257" r:id="rId3"/>
    <p:sldId id="258" r:id="rId4"/>
    <p:sldId id="261" r:id="rId5"/>
    <p:sldId id="274" r:id="rId6"/>
    <p:sldId id="259" r:id="rId7"/>
    <p:sldId id="268" r:id="rId8"/>
    <p:sldId id="262" r:id="rId9"/>
    <p:sldId id="271"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63" r:id="rId26"/>
    <p:sldId id="264" r:id="rId27"/>
    <p:sldId id="279" r:id="rId28"/>
    <p:sldId id="265" r:id="rId29"/>
    <p:sldId id="266" r:id="rId30"/>
    <p:sldId id="295" r:id="rId31"/>
    <p:sldId id="296" r:id="rId32"/>
    <p:sldId id="297" r:id="rId33"/>
    <p:sldId id="298" r:id="rId34"/>
    <p:sldId id="299" r:id="rId35"/>
    <p:sldId id="300" r:id="rId36"/>
    <p:sldId id="301" r:id="rId37"/>
    <p:sldId id="302" r:id="rId38"/>
    <p:sldId id="303" r:id="rId39"/>
    <p:sldId id="304" r:id="rId40"/>
    <p:sldId id="305" r:id="rId41"/>
    <p:sldId id="306" r:id="rId42"/>
    <p:sldId id="307" r:id="rId43"/>
    <p:sldId id="269" r:id="rId44"/>
    <p:sldId id="272" r:id="rId45"/>
    <p:sldId id="273"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5" r:id="rId74"/>
    <p:sldId id="336" r:id="rId75"/>
    <p:sldId id="337" r:id="rId76"/>
    <p:sldId id="338" r:id="rId77"/>
    <p:sldId id="339" r:id="rId78"/>
    <p:sldId id="340" r:id="rId79"/>
    <p:sldId id="341" r:id="rId80"/>
    <p:sldId id="342" r:id="rId81"/>
    <p:sldId id="343" r:id="rId82"/>
    <p:sldId id="344" r:id="rId83"/>
    <p:sldId id="276" r:id="rId84"/>
    <p:sldId id="275" r:id="rId85"/>
    <p:sldId id="277"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p:scale>
          <a:sx n="99" d="100"/>
          <a:sy n="99" d="100"/>
        </p:scale>
        <p:origin x="-12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625539-CD64-4BC4-AEAD-1A7608DFAA03}" type="datetimeFigureOut">
              <a:rPr lang="en-US" smtClean="0"/>
              <a:t>10/31/2016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A370F5-FEFD-4E57-B0DC-36ECF5AC3932}" type="slidenum">
              <a:rPr lang="en-US" smtClean="0"/>
              <a:t>‹#›</a:t>
            </a:fld>
            <a:endParaRPr lang="en-US"/>
          </a:p>
        </p:txBody>
      </p:sp>
    </p:spTree>
    <p:extLst>
      <p:ext uri="{BB962C8B-B14F-4D97-AF65-F5344CB8AC3E}">
        <p14:creationId xmlns:p14="http://schemas.microsoft.com/office/powerpoint/2010/main" val="909748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F631F979-3765-45AB-AE07-DC4CE9AFD442}" type="slidenum">
              <a:rPr lang="el-GR"/>
              <a:pPr/>
              <a:t>10</a:t>
            </a:fld>
            <a:endParaRPr lang="el-G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4278038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6A9459E-E8A0-4214-A79D-1467571DC2D9}" type="slidenum">
              <a:rPr lang="el-GR"/>
              <a:pPr/>
              <a:t>51</a:t>
            </a:fld>
            <a:endParaRPr lang="el-G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385727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E56B948-5A8A-4EA8-8A7B-6BF546C8453F}" type="slidenum">
              <a:rPr lang="el-GR"/>
              <a:pPr/>
              <a:t>52</a:t>
            </a:fld>
            <a:endParaRPr lang="el-G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1886634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0929E7D-9A4A-4973-896D-3A341DD06D48}" type="slidenum">
              <a:rPr lang="el-GR"/>
              <a:pPr/>
              <a:t>53</a:t>
            </a:fld>
            <a:endParaRPr lang="el-G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4270084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1A1C21B5-18C6-40F1-BC40-6F4698546FD3}" type="slidenum">
              <a:rPr lang="el-GR"/>
              <a:pPr/>
              <a:t>54</a:t>
            </a:fld>
            <a:endParaRPr lang="el-G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955859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58367507-6E19-4296-9761-A8FB746C8FCD}" type="slidenum">
              <a:rPr lang="el-GR"/>
              <a:pPr/>
              <a:t>55</a:t>
            </a:fld>
            <a:endParaRPr lang="el-G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2324709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C2E2B1D-3564-4287-8FBD-892CCB3C1104}" type="slidenum">
              <a:rPr lang="el-GR"/>
              <a:pPr/>
              <a:t>11</a:t>
            </a:fld>
            <a:endParaRPr lang="el-G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3149385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68BC29B-BBF1-491E-A418-48117C1E79FA}" type="slidenum">
              <a:rPr lang="el-GR"/>
              <a:pPr/>
              <a:t>12</a:t>
            </a:fld>
            <a:endParaRPr lang="el-G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1301647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32267F2B-C709-450A-A610-45A895251C7B}" type="slidenum">
              <a:rPr lang="el-GR" smtClean="0"/>
              <a:pPr/>
              <a:t>37</a:t>
            </a:fld>
            <a:endParaRPr lang="el-GR"/>
          </a:p>
        </p:txBody>
      </p:sp>
    </p:spTree>
    <p:extLst>
      <p:ext uri="{BB962C8B-B14F-4D97-AF65-F5344CB8AC3E}">
        <p14:creationId xmlns:p14="http://schemas.microsoft.com/office/powerpoint/2010/main" val="705608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11583CF6-92C2-42D0-956C-30AC23778640}" type="slidenum">
              <a:rPr lang="el-GR"/>
              <a:pPr/>
              <a:t>46</a:t>
            </a:fld>
            <a:endParaRPr lang="el-G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2309525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486AC420-2FF4-41A4-9139-C1735C8859F8}" type="slidenum">
              <a:rPr lang="el-GR"/>
              <a:pPr/>
              <a:t>47</a:t>
            </a:fld>
            <a:endParaRPr lang="el-G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70369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C785459E-599F-4BC1-B25E-161A6DAB4A7A}" type="slidenum">
              <a:rPr lang="el-GR"/>
              <a:pPr/>
              <a:t>48</a:t>
            </a:fld>
            <a:endParaRPr lang="el-G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3540890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912471D6-885F-4D64-A667-3151C401BEC0}" type="slidenum">
              <a:rPr lang="el-GR"/>
              <a:pPr/>
              <a:t>49</a:t>
            </a:fld>
            <a:endParaRPr lang="el-G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411326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9D9EA4B9-E940-4FC2-86EA-C3B1C0B74CAC}" type="slidenum">
              <a:rPr lang="el-GR"/>
              <a:pPr/>
              <a:t>50</a:t>
            </a:fld>
            <a:endParaRPr lang="el-G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l-GR" smtClean="0"/>
          </a:p>
        </p:txBody>
      </p:sp>
    </p:spTree>
    <p:extLst>
      <p:ext uri="{BB962C8B-B14F-4D97-AF65-F5344CB8AC3E}">
        <p14:creationId xmlns:p14="http://schemas.microsoft.com/office/powerpoint/2010/main" val="3818308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7F6C52-4743-46F2-8131-4A59AED572AF}" type="datetime1">
              <a:rPr lang="en-US" smtClean="0"/>
              <a:t>10/31/2016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4494F-A6CD-42AF-A7F9-2F7E59F8FE3F}" type="datetime1">
              <a:rPr lang="en-US" smtClean="0"/>
              <a:t>10/31/2016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EE4A3E-0720-4DD2-8C64-AE4E56F7DC3C}" type="datetime1">
              <a:rPr lang="en-US" smtClean="0"/>
              <a:t>10/31/2016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2D92D3-1EBD-4F4B-9EA0-EC20CA97FB06}" type="datetime1">
              <a:rPr lang="en-US" smtClean="0"/>
              <a:t>10/31/2016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9E43F5-2D1B-4FC8-B21C-EAF4075F115D}" type="datetime1">
              <a:rPr lang="en-US" smtClean="0"/>
              <a:t>10/31/2016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CD68181-BC38-4164-9477-A659B4EDEB21}" type="datetime1">
              <a:rPr lang="en-US" smtClean="0"/>
              <a:t>10/31/2016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BD3DD6-A802-492C-9772-A50B605D4D74}" type="datetime1">
              <a:rPr lang="en-US" smtClean="0"/>
              <a:t>10/31/2016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57A28A3-690D-44CE-80AD-D9ECF4B50305}" type="datetime1">
              <a:rPr lang="en-US" smtClean="0"/>
              <a:t>10/31/2016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329FF9-A0B9-4A44-96FE-5B46E75F1465}" type="datetime1">
              <a:rPr lang="en-US" smtClean="0"/>
              <a:t>10/31/2016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0DB9EEE-0670-46CB-AA9D-00C4BB47B0F4}" type="datetime1">
              <a:rPr lang="en-US" smtClean="0"/>
              <a:t>10/31/2016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F530DC-8703-4EF6-AE57-238630FACDA8}" type="datetime1">
              <a:rPr lang="en-US" smtClean="0"/>
              <a:t>10/31/2016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C8FA638E-387C-4FB7-8FC6-C32B39F81BFE}" type="datetime1">
              <a:rPr lang="en-US" smtClean="0"/>
              <a:t>10/31/2016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hyperlink" Target="http://www.diigo.com/" TargetMode="External"/><Relationship Id="rId3" Type="http://schemas.openxmlformats.org/officeDocument/2006/relationships/hyperlink" Target="http://books.google.com/ngrams" TargetMode="External"/><Relationship Id="rId7" Type="http://schemas.openxmlformats.org/officeDocument/2006/relationships/hyperlink" Target="http://www.quora.com/" TargetMode="External"/><Relationship Id="rId2" Type="http://schemas.openxmlformats.org/officeDocument/2006/relationships/hyperlink" Target="https://www.google.com/" TargetMode="External"/><Relationship Id="rId1" Type="http://schemas.openxmlformats.org/officeDocument/2006/relationships/slideLayout" Target="../slideLayouts/slideLayout2.xml"/><Relationship Id="rId6" Type="http://schemas.openxmlformats.org/officeDocument/2006/relationships/hyperlink" Target="http://www.evi.com/" TargetMode="External"/><Relationship Id="rId5" Type="http://schemas.openxmlformats.org/officeDocument/2006/relationships/hyperlink" Target="http://www.wolframalpha.com/" TargetMode="External"/><Relationship Id="rId4" Type="http://schemas.openxmlformats.org/officeDocument/2006/relationships/hyperlink" Target="http://www.wdyl.co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sz="7200" dirty="0" smtClean="0"/>
              <a:t>Η έρευνα και το διαδίκτυο: </a:t>
            </a:r>
            <a:r>
              <a:rPr lang="en-US" dirty="0" smtClean="0"/>
              <a:t/>
            </a:r>
            <a:br>
              <a:rPr lang="en-US" dirty="0" smtClean="0"/>
            </a:br>
            <a:r>
              <a:rPr lang="el-GR" sz="5400" dirty="0" smtClean="0"/>
              <a:t>εργαλεία, μέθοδοι, προοπτικές</a:t>
            </a:r>
            <a:endParaRPr lang="en-US" sz="5400" dirty="0"/>
          </a:p>
        </p:txBody>
      </p:sp>
      <p:sp>
        <p:nvSpPr>
          <p:cNvPr id="3" name="Subtitle 2"/>
          <p:cNvSpPr>
            <a:spLocks noGrp="1"/>
          </p:cNvSpPr>
          <p:nvPr>
            <p:ph type="subTitle" idx="1"/>
          </p:nvPr>
        </p:nvSpPr>
        <p:spPr>
          <a:xfrm>
            <a:off x="1097280" y="4455621"/>
            <a:ext cx="10061171" cy="1436296"/>
          </a:xfrm>
        </p:spPr>
        <p:txBody>
          <a:bodyPr>
            <a:noAutofit/>
          </a:bodyPr>
          <a:lstStyle/>
          <a:p>
            <a:r>
              <a:rPr lang="el-GR" sz="2800" dirty="0" err="1" smtClean="0"/>
              <a:t>Γεωργιοσ</a:t>
            </a:r>
            <a:r>
              <a:rPr lang="el-GR" sz="2800" dirty="0" smtClean="0"/>
              <a:t> κ. </a:t>
            </a:r>
            <a:r>
              <a:rPr lang="el-GR" sz="2800" dirty="0" err="1" smtClean="0"/>
              <a:t>μικροσ</a:t>
            </a:r>
            <a:endParaRPr lang="el-GR" sz="2800" dirty="0" smtClean="0"/>
          </a:p>
          <a:p>
            <a:r>
              <a:rPr lang="el-GR" sz="2800" dirty="0" err="1" smtClean="0"/>
              <a:t>Εθνικο</a:t>
            </a:r>
            <a:r>
              <a:rPr lang="el-GR" sz="2800" dirty="0" smtClean="0"/>
              <a:t> και </a:t>
            </a:r>
            <a:r>
              <a:rPr lang="el-GR" sz="2800" dirty="0" err="1" smtClean="0"/>
              <a:t>καποδιστριακο</a:t>
            </a:r>
            <a:r>
              <a:rPr lang="el-GR" sz="2800" dirty="0" smtClean="0"/>
              <a:t> </a:t>
            </a:r>
            <a:r>
              <a:rPr lang="el-GR" sz="2800" dirty="0" err="1" smtClean="0"/>
              <a:t>πανεπιστημιο</a:t>
            </a:r>
            <a:r>
              <a:rPr lang="el-GR" sz="2800" dirty="0" smtClean="0"/>
              <a:t> </a:t>
            </a:r>
            <a:r>
              <a:rPr lang="el-GR" sz="2800" dirty="0" err="1" smtClean="0"/>
              <a:t>αθηνων</a:t>
            </a:r>
            <a:endParaRPr lang="en-US" sz="2800" dirty="0"/>
          </a:p>
        </p:txBody>
      </p:sp>
    </p:spTree>
    <p:extLst>
      <p:ext uri="{BB962C8B-B14F-4D97-AF65-F5344CB8AC3E}">
        <p14:creationId xmlns:p14="http://schemas.microsoft.com/office/powerpoint/2010/main" val="14118545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2"/>
          </p:nvPr>
        </p:nvSpPr>
        <p:spPr>
          <a:noFill/>
        </p:spPr>
        <p:txBody>
          <a:bodyPr/>
          <a:lstStyle/>
          <a:p>
            <a:fld id="{DE1CCAB1-6D1F-4CAD-A8FD-F8F8EE9A04DF}" type="slidenum">
              <a:rPr lang="el-GR"/>
              <a:pPr/>
              <a:t>10</a:t>
            </a:fld>
            <a:endParaRPr lang="el-GR"/>
          </a:p>
        </p:txBody>
      </p:sp>
      <p:pic>
        <p:nvPicPr>
          <p:cNvPr id="17410" name="Picture 2"/>
          <p:cNvPicPr>
            <a:picLocks noChangeAspect="1" noChangeArrowheads="1"/>
          </p:cNvPicPr>
          <p:nvPr/>
        </p:nvPicPr>
        <p:blipFill>
          <a:blip r:embed="rId3" cstate="print"/>
          <a:srcRect/>
          <a:stretch>
            <a:fillRect/>
          </a:stretch>
        </p:blipFill>
        <p:spPr bwMode="auto">
          <a:xfrm>
            <a:off x="2338389" y="876300"/>
            <a:ext cx="7513637" cy="5105400"/>
          </a:xfrm>
          <a:prstGeom prst="rect">
            <a:avLst/>
          </a:prstGeom>
          <a:noFill/>
          <a:ln w="9525">
            <a:noFill/>
            <a:miter lim="800000"/>
            <a:headEnd/>
            <a:tailEnd/>
          </a:ln>
        </p:spPr>
      </p:pic>
    </p:spTree>
    <p:extLst>
      <p:ext uri="{BB962C8B-B14F-4D97-AF65-F5344CB8AC3E}">
        <p14:creationId xmlns:p14="http://schemas.microsoft.com/office/powerpoint/2010/main" val="16285664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noFill/>
        </p:spPr>
        <p:txBody>
          <a:bodyPr/>
          <a:lstStyle/>
          <a:p>
            <a:fld id="{1762DAC9-5696-4294-ABAC-BD37FA98CE30}" type="slidenum">
              <a:rPr lang="el-GR"/>
              <a:pPr/>
              <a:t>11</a:t>
            </a:fld>
            <a:endParaRPr lang="el-GR"/>
          </a:p>
        </p:txBody>
      </p:sp>
      <p:pic>
        <p:nvPicPr>
          <p:cNvPr id="7171" name="Picture 4" descr="Google protimiseis"/>
          <p:cNvPicPr>
            <a:picLocks noChangeAspect="1" noChangeArrowheads="1"/>
          </p:cNvPicPr>
          <p:nvPr/>
        </p:nvPicPr>
        <p:blipFill>
          <a:blip r:embed="rId3" cstate="print"/>
          <a:srcRect/>
          <a:stretch>
            <a:fillRect/>
          </a:stretch>
        </p:blipFill>
        <p:spPr bwMode="auto">
          <a:xfrm>
            <a:off x="1919289" y="296864"/>
            <a:ext cx="7921625" cy="5940425"/>
          </a:xfrm>
          <a:prstGeom prst="rect">
            <a:avLst/>
          </a:prstGeom>
          <a:noFill/>
          <a:ln w="9525">
            <a:noFill/>
            <a:miter lim="800000"/>
            <a:headEnd/>
            <a:tailEnd/>
          </a:ln>
        </p:spPr>
      </p:pic>
    </p:spTree>
    <p:extLst>
      <p:ext uri="{BB962C8B-B14F-4D97-AF65-F5344CB8AC3E}">
        <p14:creationId xmlns:p14="http://schemas.microsoft.com/office/powerpoint/2010/main" val="13367346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2"/>
          </p:nvPr>
        </p:nvSpPr>
        <p:spPr>
          <a:noFill/>
        </p:spPr>
        <p:txBody>
          <a:bodyPr/>
          <a:lstStyle/>
          <a:p>
            <a:fld id="{C04EE8F0-8241-4FF1-AB32-089AA0F0D3DD}" type="slidenum">
              <a:rPr lang="el-GR"/>
              <a:pPr/>
              <a:t>12</a:t>
            </a:fld>
            <a:endParaRPr lang="el-GR"/>
          </a:p>
        </p:txBody>
      </p:sp>
      <p:pic>
        <p:nvPicPr>
          <p:cNvPr id="8195" name="Picture 4" descr="Sintheti anazitisi google"/>
          <p:cNvPicPr>
            <a:picLocks noChangeAspect="1" noChangeArrowheads="1"/>
          </p:cNvPicPr>
          <p:nvPr/>
        </p:nvPicPr>
        <p:blipFill>
          <a:blip r:embed="rId3" cstate="print"/>
          <a:srcRect/>
          <a:stretch>
            <a:fillRect/>
          </a:stretch>
        </p:blipFill>
        <p:spPr bwMode="auto">
          <a:xfrm>
            <a:off x="2049247" y="260350"/>
            <a:ext cx="8007568" cy="6005278"/>
          </a:xfrm>
          <a:prstGeom prst="rect">
            <a:avLst/>
          </a:prstGeom>
          <a:noFill/>
          <a:ln w="9525">
            <a:noFill/>
            <a:miter lim="800000"/>
            <a:headEnd/>
            <a:tailEnd/>
          </a:ln>
        </p:spPr>
      </p:pic>
    </p:spTree>
    <p:extLst>
      <p:ext uri="{BB962C8B-B14F-4D97-AF65-F5344CB8AC3E}">
        <p14:creationId xmlns:p14="http://schemas.microsoft.com/office/powerpoint/2010/main" val="42744147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l-GR" dirty="0" smtClean="0"/>
              <a:t>Τεχνικές αναζήτησης στο </a:t>
            </a:r>
            <a:r>
              <a:rPr lang="en-US" dirty="0" smtClean="0"/>
              <a:t>Google (1)</a:t>
            </a:r>
            <a:endParaRPr lang="el-GR" dirty="0"/>
          </a:p>
        </p:txBody>
      </p:sp>
      <p:sp>
        <p:nvSpPr>
          <p:cNvPr id="4" name="Content Placeholder 3"/>
          <p:cNvSpPr>
            <a:spLocks noGrp="1"/>
          </p:cNvSpPr>
          <p:nvPr>
            <p:ph idx="1"/>
          </p:nvPr>
        </p:nvSpPr>
        <p:spPr/>
        <p:txBody>
          <a:bodyPr>
            <a:normAutofit fontScale="70000" lnSpcReduction="20000"/>
          </a:bodyPr>
          <a:lstStyle/>
          <a:p>
            <a:r>
              <a:rPr lang="el-GR" sz="3600" dirty="0">
                <a:solidFill>
                  <a:srgbClr val="FF0000"/>
                </a:solidFill>
              </a:rPr>
              <a:t>Συγκεκριμένη φράση (</a:t>
            </a:r>
            <a:r>
              <a:rPr lang="el-GR" sz="3600" b="1" dirty="0">
                <a:solidFill>
                  <a:srgbClr val="FF0000"/>
                </a:solidFill>
              </a:rPr>
              <a:t>«»</a:t>
            </a:r>
            <a:r>
              <a:rPr lang="el-GR" sz="3600" dirty="0">
                <a:solidFill>
                  <a:srgbClr val="FF0000"/>
                </a:solidFill>
              </a:rPr>
              <a:t>)</a:t>
            </a:r>
            <a:endParaRPr lang="en-US" sz="3600" dirty="0">
              <a:solidFill>
                <a:srgbClr val="FF0000"/>
              </a:solidFill>
            </a:endParaRPr>
          </a:p>
          <a:p>
            <a:pPr>
              <a:buNone/>
            </a:pPr>
            <a:r>
              <a:rPr lang="en-US" dirty="0" smtClean="0"/>
              <a:t>	</a:t>
            </a:r>
            <a:r>
              <a:rPr lang="el-GR" dirty="0" smtClean="0"/>
              <a:t>Χρησιμοποιήστε τα εισαγωγικά, για να συγκεκριμενοποιήσετε την αναζήτηση σας. Αν ψάχνετε, για παράδειγμα, για ένα ονοματεπώνυμο και δεν θέλετε να εμφανιστούν σελίδες που θα εμπεριέχουν μόνο το ένα από τα δύο ονόματα. </a:t>
            </a:r>
            <a:r>
              <a:rPr lang="el-GR" b="1" dirty="0" smtClean="0"/>
              <a:t>Παράδειγμα: </a:t>
            </a:r>
            <a:r>
              <a:rPr lang="en-US" dirty="0" smtClean="0"/>
              <a:t>“</a:t>
            </a:r>
            <a:r>
              <a:rPr lang="el-GR" dirty="0" smtClean="0"/>
              <a:t>Κώστας Παπαδόπουλος“</a:t>
            </a:r>
          </a:p>
          <a:p>
            <a:r>
              <a:rPr lang="el-GR" sz="3600" dirty="0">
                <a:solidFill>
                  <a:srgbClr val="FF0000"/>
                </a:solidFill>
              </a:rPr>
              <a:t>Συγκεκριμένη λέξη (</a:t>
            </a:r>
            <a:r>
              <a:rPr lang="el-GR" sz="3600" b="1" dirty="0">
                <a:solidFill>
                  <a:srgbClr val="FF0000"/>
                </a:solidFill>
              </a:rPr>
              <a:t>+</a:t>
            </a:r>
            <a:r>
              <a:rPr lang="el-GR" sz="3600" dirty="0">
                <a:solidFill>
                  <a:srgbClr val="FF0000"/>
                </a:solidFill>
              </a:rPr>
              <a:t>)</a:t>
            </a:r>
          </a:p>
          <a:p>
            <a:pPr>
              <a:buNone/>
            </a:pPr>
            <a:r>
              <a:rPr lang="en-US" dirty="0" smtClean="0"/>
              <a:t>	</a:t>
            </a:r>
            <a:r>
              <a:rPr lang="el-GR" dirty="0" smtClean="0"/>
              <a:t>Χρησιμοποιήστε το σύμβολο της πρόσθεσης πριν από κάποια λέξη για να συμπεριληφθεί αυτή στα αποτελέσματα της αναζήτησης, όπως ακριβώς δηλώθηκε (στον ίδιο αριθμό και χωρίς συνώνυμα, ούτε παράγωγα αυτής). </a:t>
            </a:r>
            <a:r>
              <a:rPr lang="el-GR" b="1" dirty="0" smtClean="0"/>
              <a:t>Παράδειγμα: </a:t>
            </a:r>
            <a:r>
              <a:rPr lang="en-US" dirty="0" smtClean="0"/>
              <a:t>“+</a:t>
            </a:r>
            <a:r>
              <a:rPr lang="en-US" dirty="0" err="1" smtClean="0"/>
              <a:t>dvd</a:t>
            </a:r>
            <a:r>
              <a:rPr lang="en-US" dirty="0" smtClean="0"/>
              <a:t>”</a:t>
            </a:r>
            <a:endParaRPr lang="el-GR" dirty="0" smtClean="0"/>
          </a:p>
          <a:p>
            <a:r>
              <a:rPr lang="el-GR" sz="3600" dirty="0">
                <a:solidFill>
                  <a:srgbClr val="FF0000"/>
                </a:solidFill>
              </a:rPr>
              <a:t>Αφαίρεση λέξης (</a:t>
            </a:r>
            <a:r>
              <a:rPr lang="el-GR" sz="3600" b="1" dirty="0">
                <a:solidFill>
                  <a:srgbClr val="FF0000"/>
                </a:solidFill>
              </a:rPr>
              <a:t>-</a:t>
            </a:r>
            <a:r>
              <a:rPr lang="el-GR" sz="3600" dirty="0">
                <a:solidFill>
                  <a:srgbClr val="FF0000"/>
                </a:solidFill>
              </a:rPr>
              <a:t>)</a:t>
            </a:r>
          </a:p>
          <a:p>
            <a:pPr>
              <a:buNone/>
            </a:pPr>
            <a:r>
              <a:rPr lang="en-US" dirty="0" smtClean="0"/>
              <a:t>	</a:t>
            </a:r>
            <a:r>
              <a:rPr lang="el-GR" dirty="0" smtClean="0"/>
              <a:t>Χρησιμοποιήστε το σύμβολο της αφαίρεσης πριν από κάποια λέξη για να αποτρέψετε την εμφάνιση αποτελεσμάτων που την περιλαμβάνουν.</a:t>
            </a:r>
            <a:br>
              <a:rPr lang="el-GR" dirty="0" smtClean="0"/>
            </a:br>
            <a:r>
              <a:rPr lang="el-GR" b="1" dirty="0" smtClean="0"/>
              <a:t>Παράδειγμα: </a:t>
            </a:r>
            <a:r>
              <a:rPr lang="en-US" dirty="0" smtClean="0"/>
              <a:t>"Windows Vista </a:t>
            </a:r>
            <a:r>
              <a:rPr lang="el-GR" dirty="0" smtClean="0"/>
              <a:t>-ΧΡ" </a:t>
            </a:r>
          </a:p>
          <a:p>
            <a:r>
              <a:rPr lang="el-GR" sz="3600" dirty="0">
                <a:solidFill>
                  <a:srgbClr val="FF0000"/>
                </a:solidFill>
              </a:rPr>
              <a:t>Παραπλήσιες λέξεις (</a:t>
            </a:r>
            <a:r>
              <a:rPr lang="el-GR" sz="3600" b="1" dirty="0">
                <a:solidFill>
                  <a:srgbClr val="FF0000"/>
                </a:solidFill>
              </a:rPr>
              <a:t>~</a:t>
            </a:r>
            <a:r>
              <a:rPr lang="el-GR" sz="3600" dirty="0">
                <a:solidFill>
                  <a:srgbClr val="FF0000"/>
                </a:solidFill>
              </a:rPr>
              <a:t>)</a:t>
            </a:r>
            <a:r>
              <a:rPr lang="el-GR" dirty="0" smtClean="0"/>
              <a:t/>
            </a:r>
            <a:br>
              <a:rPr lang="el-GR" dirty="0" smtClean="0"/>
            </a:br>
            <a:r>
              <a:rPr lang="el-GR" dirty="0" smtClean="0"/>
              <a:t>Η </a:t>
            </a:r>
            <a:r>
              <a:rPr lang="en-US" dirty="0" smtClean="0"/>
              <a:t>“</a:t>
            </a:r>
            <a:r>
              <a:rPr lang="el-GR" dirty="0" smtClean="0"/>
              <a:t>περισπωμένη</a:t>
            </a:r>
            <a:r>
              <a:rPr lang="en-US" dirty="0" smtClean="0"/>
              <a:t>”</a:t>
            </a:r>
            <a:r>
              <a:rPr lang="el-GR" dirty="0" smtClean="0"/>
              <a:t> σύμβολο γνωστό και ως </a:t>
            </a:r>
            <a:r>
              <a:rPr lang="en-US" dirty="0" smtClean="0"/>
              <a:t>"tilde", </a:t>
            </a:r>
            <a:r>
              <a:rPr lang="el-GR" dirty="0" smtClean="0"/>
              <a:t>προηγείται μιας λέξεως για να αναζητήσουμε σελίδες που να περιλαμβάνουν αυτήν, καθώς και συνώνυμα της. </a:t>
            </a:r>
            <a:r>
              <a:rPr lang="el-GR" b="1" dirty="0" smtClean="0"/>
              <a:t>Παράδειγμα: </a:t>
            </a:r>
            <a:r>
              <a:rPr lang="en-US" dirty="0" smtClean="0"/>
              <a:t>"PC WORLD -laptop"</a:t>
            </a:r>
            <a:endParaRPr lang="el-GR" dirty="0" smtClean="0"/>
          </a:p>
          <a:p>
            <a:endParaRPr lang="el-GR" dirty="0"/>
          </a:p>
        </p:txBody>
      </p:sp>
    </p:spTree>
    <p:extLst>
      <p:ext uri="{BB962C8B-B14F-4D97-AF65-F5344CB8AC3E}">
        <p14:creationId xmlns:p14="http://schemas.microsoft.com/office/powerpoint/2010/main" val="2308477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Τεχνικές αναζήτησης στο </a:t>
            </a:r>
            <a:r>
              <a:rPr lang="en-US" dirty="0" smtClean="0"/>
              <a:t>Google (2)</a:t>
            </a:r>
            <a:endParaRPr lang="el-GR" dirty="0"/>
          </a:p>
        </p:txBody>
      </p:sp>
      <p:sp>
        <p:nvSpPr>
          <p:cNvPr id="3" name="Content Placeholder 2"/>
          <p:cNvSpPr>
            <a:spLocks noGrp="1"/>
          </p:cNvSpPr>
          <p:nvPr>
            <p:ph idx="1"/>
          </p:nvPr>
        </p:nvSpPr>
        <p:spPr/>
        <p:txBody>
          <a:bodyPr>
            <a:normAutofit fontScale="70000" lnSpcReduction="20000"/>
          </a:bodyPr>
          <a:lstStyle/>
          <a:p>
            <a:r>
              <a:rPr lang="el-GR" dirty="0" smtClean="0">
                <a:solidFill>
                  <a:srgbClr val="FF0000"/>
                </a:solidFill>
              </a:rPr>
              <a:t>Πολλαπλές λέξεις </a:t>
            </a:r>
            <a:r>
              <a:rPr lang="el-GR" b="1" dirty="0" smtClean="0">
                <a:solidFill>
                  <a:srgbClr val="FF0000"/>
                </a:solidFill>
              </a:rPr>
              <a:t>(</a:t>
            </a:r>
            <a:r>
              <a:rPr lang="en-US" b="1" dirty="0" smtClean="0">
                <a:solidFill>
                  <a:srgbClr val="FF0000"/>
                </a:solidFill>
              </a:rPr>
              <a:t>OR</a:t>
            </a:r>
            <a:r>
              <a:rPr lang="el-GR" b="1" dirty="0" smtClean="0">
                <a:solidFill>
                  <a:srgbClr val="FF0000"/>
                </a:solidFill>
              </a:rPr>
              <a:t>)</a:t>
            </a:r>
            <a:r>
              <a:rPr lang="en-US" dirty="0" smtClean="0"/>
              <a:t/>
            </a:r>
            <a:br>
              <a:rPr lang="en-US" dirty="0" smtClean="0"/>
            </a:br>
            <a:r>
              <a:rPr lang="el-GR" dirty="0" smtClean="0"/>
              <a:t>Χρησιμοποιείται για να αναζητήσετε σελίδες που περιλαμβάνουν είτε</a:t>
            </a:r>
            <a:r>
              <a:rPr lang="en-US" dirty="0" smtClean="0"/>
              <a:t> </a:t>
            </a:r>
            <a:r>
              <a:rPr lang="el-GR" dirty="0" smtClean="0"/>
              <a:t>τη μία είτε την άλλη λέξη από τις δύο που θα αναζητήσετε. </a:t>
            </a:r>
            <a:r>
              <a:rPr lang="en-US" dirty="0" smtClean="0"/>
              <a:t/>
            </a:r>
            <a:br>
              <a:rPr lang="en-US" dirty="0" smtClean="0"/>
            </a:br>
            <a:r>
              <a:rPr lang="el-GR" b="1" dirty="0" smtClean="0"/>
              <a:t>Παράδειγμα</a:t>
            </a:r>
            <a:r>
              <a:rPr lang="el-GR" dirty="0" smtClean="0"/>
              <a:t>: "</a:t>
            </a:r>
            <a:r>
              <a:rPr lang="en-US" dirty="0" smtClean="0"/>
              <a:t>Vista OR </a:t>
            </a:r>
            <a:r>
              <a:rPr lang="el-GR" dirty="0" smtClean="0"/>
              <a:t>ΧΡ“</a:t>
            </a:r>
            <a:endParaRPr lang="en-US" dirty="0" smtClean="0"/>
          </a:p>
          <a:p>
            <a:r>
              <a:rPr lang="el-GR" dirty="0" smtClean="0">
                <a:solidFill>
                  <a:srgbClr val="FF0000"/>
                </a:solidFill>
              </a:rPr>
              <a:t>Πληροφορίες για ένα </a:t>
            </a:r>
            <a:r>
              <a:rPr lang="en-US" dirty="0" smtClean="0">
                <a:solidFill>
                  <a:srgbClr val="FF0000"/>
                </a:solidFill>
              </a:rPr>
              <a:t>site</a:t>
            </a:r>
            <a:r>
              <a:rPr lang="el-GR" dirty="0" smtClean="0">
                <a:solidFill>
                  <a:srgbClr val="FF0000"/>
                </a:solidFill>
              </a:rPr>
              <a:t> (</a:t>
            </a:r>
            <a:r>
              <a:rPr lang="en-US" b="1" dirty="0" smtClean="0">
                <a:solidFill>
                  <a:srgbClr val="FF0000"/>
                </a:solidFill>
              </a:rPr>
              <a:t>info</a:t>
            </a:r>
            <a:r>
              <a:rPr lang="el-GR" dirty="0" smtClean="0">
                <a:solidFill>
                  <a:srgbClr val="FF0000"/>
                </a:solidFill>
              </a:rPr>
              <a:t>)</a:t>
            </a:r>
            <a:r>
              <a:rPr lang="en-US" dirty="0" smtClean="0"/>
              <a:t/>
            </a:r>
            <a:br>
              <a:rPr lang="en-US" dirty="0" smtClean="0"/>
            </a:br>
            <a:r>
              <a:rPr lang="el-GR" dirty="0" smtClean="0"/>
              <a:t>Πληκτρολογήστε </a:t>
            </a:r>
            <a:r>
              <a:rPr lang="en-US" dirty="0" smtClean="0"/>
              <a:t>info</a:t>
            </a:r>
            <a:r>
              <a:rPr lang="el-GR" dirty="0" smtClean="0"/>
              <a:t>, ακολουθούμενο από το </a:t>
            </a:r>
            <a:r>
              <a:rPr lang="en-US" dirty="0" smtClean="0"/>
              <a:t>URL </a:t>
            </a:r>
            <a:r>
              <a:rPr lang="el-GR" dirty="0" smtClean="0"/>
              <a:t>ενός </a:t>
            </a:r>
            <a:r>
              <a:rPr lang="en-US" dirty="0" smtClean="0"/>
              <a:t>site</a:t>
            </a:r>
            <a:r>
              <a:rPr lang="el-GR" dirty="0" smtClean="0"/>
              <a:t>, για να εμφανιστούν πληροφορίες όσον αφορά το περιεχόμενο του ή συνοπτικό δείγμα από τα κείμενα της πρώτης σελίδας του. </a:t>
            </a:r>
            <a:r>
              <a:rPr lang="el-GR" b="1" dirty="0" smtClean="0"/>
              <a:t>Παράδειγμα</a:t>
            </a:r>
            <a:r>
              <a:rPr lang="el-GR" dirty="0" smtClean="0"/>
              <a:t>: "</a:t>
            </a:r>
            <a:r>
              <a:rPr lang="en-US" dirty="0" smtClean="0"/>
              <a:t>info</a:t>
            </a:r>
            <a:r>
              <a:rPr lang="el-GR" dirty="0" smtClean="0"/>
              <a:t>:</a:t>
            </a:r>
            <a:r>
              <a:rPr lang="en-US" dirty="0" smtClean="0"/>
              <a:t>www.in.gr</a:t>
            </a:r>
            <a:r>
              <a:rPr lang="el-GR" dirty="0" smtClean="0"/>
              <a:t>" </a:t>
            </a:r>
          </a:p>
          <a:p>
            <a:r>
              <a:rPr lang="el-GR" dirty="0" smtClean="0">
                <a:solidFill>
                  <a:srgbClr val="FF0000"/>
                </a:solidFill>
              </a:rPr>
              <a:t>Αναζήτηση μόνο σε ένα </a:t>
            </a:r>
            <a:r>
              <a:rPr lang="en-US" dirty="0" smtClean="0">
                <a:solidFill>
                  <a:srgbClr val="FF0000"/>
                </a:solidFill>
              </a:rPr>
              <a:t>site</a:t>
            </a:r>
            <a:r>
              <a:rPr lang="el-GR" dirty="0" smtClean="0">
                <a:solidFill>
                  <a:srgbClr val="FF0000"/>
                </a:solidFill>
              </a:rPr>
              <a:t> (</a:t>
            </a:r>
            <a:r>
              <a:rPr lang="en-US" b="1" dirty="0" smtClean="0">
                <a:solidFill>
                  <a:srgbClr val="FF0000"/>
                </a:solidFill>
              </a:rPr>
              <a:t>site</a:t>
            </a:r>
            <a:r>
              <a:rPr lang="el-GR" dirty="0" smtClean="0">
                <a:solidFill>
                  <a:srgbClr val="FF0000"/>
                </a:solidFill>
              </a:rPr>
              <a:t>)</a:t>
            </a:r>
            <a:r>
              <a:rPr lang="en-US" dirty="0" smtClean="0"/>
              <a:t/>
            </a:r>
            <a:br>
              <a:rPr lang="en-US" dirty="0" smtClean="0"/>
            </a:br>
            <a:r>
              <a:rPr lang="el-GR" dirty="0" smtClean="0"/>
              <a:t>Χρησιμοποιήστε τον όρο "</a:t>
            </a:r>
            <a:r>
              <a:rPr lang="en-US" dirty="0" smtClean="0"/>
              <a:t>site</a:t>
            </a:r>
            <a:r>
              <a:rPr lang="el-GR" dirty="0" smtClean="0"/>
              <a:t>" ακολουθούμενο από το </a:t>
            </a:r>
            <a:r>
              <a:rPr lang="en-US" dirty="0" smtClean="0"/>
              <a:t>URL </a:t>
            </a:r>
            <a:r>
              <a:rPr lang="el-GR" dirty="0" smtClean="0"/>
              <a:t>ενός </a:t>
            </a:r>
            <a:r>
              <a:rPr lang="en-US" dirty="0" smtClean="0"/>
              <a:t>site </a:t>
            </a:r>
            <a:r>
              <a:rPr lang="el-GR" dirty="0" smtClean="0"/>
              <a:t>και ένα λήμμα, για να αναζητήσετε πληροφορίες για αυτό το λήμμα μόνο στο συγκεκριμένο </a:t>
            </a:r>
            <a:r>
              <a:rPr lang="en-US" dirty="0" smtClean="0"/>
              <a:t>site</a:t>
            </a:r>
            <a:r>
              <a:rPr lang="el-GR" dirty="0" smtClean="0"/>
              <a:t>. </a:t>
            </a:r>
            <a:r>
              <a:rPr lang="en-US" dirty="0" smtClean="0"/>
              <a:t/>
            </a:r>
            <a:br>
              <a:rPr lang="en-US" dirty="0" smtClean="0"/>
            </a:br>
            <a:r>
              <a:rPr lang="el-GR" b="1" dirty="0" smtClean="0"/>
              <a:t>Παράδειγμα</a:t>
            </a:r>
            <a:r>
              <a:rPr lang="el-GR" dirty="0" smtClean="0"/>
              <a:t>: "</a:t>
            </a:r>
            <a:r>
              <a:rPr lang="en-US" dirty="0" err="1" smtClean="0"/>
              <a:t>site:</a:t>
            </a:r>
            <a:r>
              <a:rPr lang="en-US" u="sng" dirty="0" err="1" smtClean="0"/>
              <a:t>www</a:t>
            </a:r>
            <a:r>
              <a:rPr lang="el-GR" u="sng" dirty="0" smtClean="0"/>
              <a:t>.</a:t>
            </a:r>
            <a:r>
              <a:rPr lang="en-US" u="sng" dirty="0" err="1" smtClean="0"/>
              <a:t>pcw</a:t>
            </a:r>
            <a:r>
              <a:rPr lang="el-GR" u="sng" dirty="0" smtClean="0"/>
              <a:t>.</a:t>
            </a:r>
            <a:r>
              <a:rPr lang="en-US" u="sng" dirty="0" err="1" smtClean="0"/>
              <a:t>gr</a:t>
            </a:r>
            <a:r>
              <a:rPr lang="en-US" dirty="0" smtClean="0"/>
              <a:t> </a:t>
            </a:r>
            <a:r>
              <a:rPr lang="en-US" dirty="0" err="1" smtClean="0"/>
              <a:t>gmail</a:t>
            </a:r>
            <a:r>
              <a:rPr lang="el-GR" dirty="0" smtClean="0"/>
              <a:t>"</a:t>
            </a:r>
          </a:p>
          <a:p>
            <a:r>
              <a:rPr lang="en-US" dirty="0" smtClean="0">
                <a:solidFill>
                  <a:srgbClr val="FF0000"/>
                </a:solidFill>
              </a:rPr>
              <a:t>Sites </a:t>
            </a:r>
            <a:r>
              <a:rPr lang="el-GR" dirty="0" smtClean="0">
                <a:solidFill>
                  <a:srgbClr val="FF0000"/>
                </a:solidFill>
              </a:rPr>
              <a:t>που σχετίζονται με το δηλωθέν </a:t>
            </a:r>
            <a:r>
              <a:rPr lang="en-US" dirty="0" smtClean="0">
                <a:solidFill>
                  <a:srgbClr val="FF0000"/>
                </a:solidFill>
              </a:rPr>
              <a:t>site</a:t>
            </a:r>
            <a:r>
              <a:rPr lang="el-GR" dirty="0" smtClean="0">
                <a:solidFill>
                  <a:srgbClr val="FF0000"/>
                </a:solidFill>
              </a:rPr>
              <a:t> (</a:t>
            </a:r>
            <a:r>
              <a:rPr lang="en-US" b="1" dirty="0" smtClean="0">
                <a:solidFill>
                  <a:srgbClr val="FF0000"/>
                </a:solidFill>
              </a:rPr>
              <a:t>link</a:t>
            </a:r>
            <a:r>
              <a:rPr lang="el-GR" dirty="0" smtClean="0">
                <a:solidFill>
                  <a:srgbClr val="FF0000"/>
                </a:solidFill>
              </a:rPr>
              <a:t>)</a:t>
            </a:r>
            <a:r>
              <a:rPr lang="en-US" dirty="0" smtClean="0"/>
              <a:t/>
            </a:r>
            <a:br>
              <a:rPr lang="en-US" dirty="0" smtClean="0"/>
            </a:br>
            <a:r>
              <a:rPr lang="el-GR" dirty="0" smtClean="0"/>
              <a:t>Προχωρημένος τύπος αναζήτησης, για σελίδες που συνδέονται με τη διεύθυνση που έχει χρησιμοποιηθεί ως θέμα αναζήτησης. </a:t>
            </a:r>
            <a:r>
              <a:rPr lang="en-US" dirty="0" smtClean="0"/>
              <a:t/>
            </a:r>
            <a:br>
              <a:rPr lang="en-US" dirty="0" smtClean="0"/>
            </a:br>
            <a:r>
              <a:rPr lang="el-GR" b="1" dirty="0" smtClean="0"/>
              <a:t>Παράδειγμα</a:t>
            </a:r>
            <a:r>
              <a:rPr lang="el-GR" dirty="0" smtClean="0"/>
              <a:t>: "</a:t>
            </a:r>
            <a:r>
              <a:rPr lang="en-US" dirty="0" smtClean="0"/>
              <a:t>link</a:t>
            </a:r>
            <a:r>
              <a:rPr lang="el-GR" dirty="0" smtClean="0"/>
              <a:t>:</a:t>
            </a:r>
            <a:r>
              <a:rPr lang="en-US" dirty="0" smtClean="0"/>
              <a:t>www</a:t>
            </a:r>
            <a:r>
              <a:rPr lang="el-GR" dirty="0" smtClean="0"/>
              <a:t>.</a:t>
            </a:r>
            <a:r>
              <a:rPr lang="en-US" dirty="0" err="1" smtClean="0"/>
              <a:t>pcw</a:t>
            </a:r>
            <a:r>
              <a:rPr lang="el-GR" dirty="0" smtClean="0"/>
              <a:t>.</a:t>
            </a:r>
            <a:r>
              <a:rPr lang="en-US" dirty="0" err="1" smtClean="0"/>
              <a:t>gr</a:t>
            </a:r>
            <a:r>
              <a:rPr lang="el-GR" dirty="0" smtClean="0"/>
              <a:t>"</a:t>
            </a:r>
          </a:p>
          <a:p>
            <a:r>
              <a:rPr lang="el-GR" dirty="0" smtClean="0">
                <a:solidFill>
                  <a:srgbClr val="FF0000"/>
                </a:solidFill>
              </a:rPr>
              <a:t>Ορισμός λέξης (</a:t>
            </a:r>
            <a:r>
              <a:rPr lang="en-US" b="1" dirty="0" smtClean="0">
                <a:solidFill>
                  <a:srgbClr val="FF0000"/>
                </a:solidFill>
              </a:rPr>
              <a:t>define</a:t>
            </a:r>
            <a:r>
              <a:rPr lang="el-GR" dirty="0" smtClean="0">
                <a:solidFill>
                  <a:srgbClr val="FF0000"/>
                </a:solidFill>
              </a:rPr>
              <a:t>)</a:t>
            </a:r>
            <a:r>
              <a:rPr lang="en-US" dirty="0" smtClean="0"/>
              <a:t/>
            </a:r>
            <a:br>
              <a:rPr lang="en-US" dirty="0" smtClean="0"/>
            </a:br>
            <a:r>
              <a:rPr lang="el-GR" dirty="0" smtClean="0"/>
              <a:t>Παρουσιάζει μία σελίδα με ορισμούς για το λήμμα που επιλέξατε. Εξαιρετικά χρήσιμο για να βρίσκετε ακρωνύμια και συντμήσεις λέξεων. </a:t>
            </a:r>
            <a:r>
              <a:rPr lang="en-US" dirty="0" smtClean="0"/>
              <a:t/>
            </a:r>
            <a:br>
              <a:rPr lang="en-US" dirty="0" smtClean="0"/>
            </a:br>
            <a:r>
              <a:rPr lang="el-GR" b="1" dirty="0" smtClean="0"/>
              <a:t>Παράδειγμα</a:t>
            </a:r>
            <a:r>
              <a:rPr lang="el-GR" dirty="0" smtClean="0"/>
              <a:t>: </a:t>
            </a:r>
            <a:r>
              <a:rPr lang="en-US" dirty="0" smtClean="0"/>
              <a:t>"</a:t>
            </a:r>
            <a:r>
              <a:rPr lang="en-US" dirty="0" err="1" smtClean="0"/>
              <a:t>define:SATA</a:t>
            </a:r>
            <a:r>
              <a:rPr lang="en-US" dirty="0" smtClean="0"/>
              <a:t>"</a:t>
            </a:r>
            <a:endParaRPr lang="el-GR" dirty="0" smtClean="0"/>
          </a:p>
          <a:p>
            <a:endParaRPr lang="el-GR" dirty="0"/>
          </a:p>
        </p:txBody>
      </p:sp>
    </p:spTree>
    <p:extLst>
      <p:ext uri="{BB962C8B-B14F-4D97-AF65-F5344CB8AC3E}">
        <p14:creationId xmlns:p14="http://schemas.microsoft.com/office/powerpoint/2010/main" val="3489954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Google (+ </a:t>
            </a:r>
            <a:r>
              <a:rPr lang="el-GR" dirty="0" smtClean="0"/>
              <a:t>και -)</a:t>
            </a:r>
            <a:br>
              <a:rPr lang="el-GR" dirty="0" smtClean="0"/>
            </a:br>
            <a:r>
              <a:rPr lang="es-ES" dirty="0" smtClean="0"/>
              <a:t>http://www.google.com/</a:t>
            </a:r>
            <a:endParaRPr lang="el-GR" dirty="0"/>
          </a:p>
        </p:txBody>
      </p:sp>
      <p:sp>
        <p:nvSpPr>
          <p:cNvPr id="3" name="Content Placeholder 2"/>
          <p:cNvSpPr>
            <a:spLocks noGrp="1"/>
          </p:cNvSpPr>
          <p:nvPr>
            <p:ph idx="1"/>
          </p:nvPr>
        </p:nvSpPr>
        <p:spPr/>
        <p:txBody>
          <a:bodyPr>
            <a:normAutofit lnSpcReduction="10000"/>
          </a:bodyPr>
          <a:lstStyle/>
          <a:p>
            <a:pPr>
              <a:buNone/>
            </a:pPr>
            <a:r>
              <a:rPr lang="el-GR" b="1" dirty="0" smtClean="0"/>
              <a:t>Υπέρ</a:t>
            </a:r>
            <a:endParaRPr lang="el-GR" dirty="0" smtClean="0"/>
          </a:p>
          <a:p>
            <a:r>
              <a:rPr lang="el-GR" dirty="0" smtClean="0"/>
              <a:t>Μία από τις μεγαλύτερες μηχανές αναζήτησης περιλαμβάνει έρευνα και για πολλούς τύπους αρχείων, όπως είναι τα </a:t>
            </a:r>
            <a:r>
              <a:rPr lang="en-US" dirty="0" smtClean="0"/>
              <a:t>PDF</a:t>
            </a:r>
            <a:r>
              <a:rPr lang="el-GR" dirty="0" smtClean="0"/>
              <a:t>. </a:t>
            </a:r>
            <a:r>
              <a:rPr lang="en-US" dirty="0" smtClean="0"/>
              <a:t>DOC</a:t>
            </a:r>
            <a:r>
              <a:rPr lang="el-GR" dirty="0" smtClean="0"/>
              <a:t>. </a:t>
            </a:r>
            <a:r>
              <a:rPr lang="en-US" dirty="0" smtClean="0"/>
              <a:t>PS </a:t>
            </a:r>
            <a:r>
              <a:rPr lang="el-GR" dirty="0" smtClean="0"/>
              <a:t>και άλλα.</a:t>
            </a:r>
          </a:p>
          <a:p>
            <a:r>
              <a:rPr lang="el-GR" dirty="0" smtClean="0"/>
              <a:t>Τα αποτελέσματα βασίζονται στο σύστημα αναφοράς των σελίδων από άλλα </a:t>
            </a:r>
            <a:r>
              <a:rPr lang="en-US" dirty="0" smtClean="0"/>
              <a:t>sites</a:t>
            </a:r>
            <a:r>
              <a:rPr lang="el-GR" dirty="0" smtClean="0"/>
              <a:t> (</a:t>
            </a:r>
            <a:r>
              <a:rPr lang="en-US" dirty="0" err="1" smtClean="0"/>
              <a:t>PageRank</a:t>
            </a:r>
            <a:r>
              <a:rPr lang="el-GR" dirty="0" smtClean="0"/>
              <a:t>).  </a:t>
            </a:r>
          </a:p>
          <a:p>
            <a:r>
              <a:rPr lang="el-GR" dirty="0" smtClean="0"/>
              <a:t>Η μηχανή αναζήτησης συνεργάζεται με ένα σωρό υπηρεσίες της </a:t>
            </a:r>
            <a:r>
              <a:rPr lang="en-US" dirty="0" smtClean="0"/>
              <a:t>Google.</a:t>
            </a:r>
          </a:p>
          <a:p>
            <a:pPr>
              <a:buNone/>
            </a:pPr>
            <a:r>
              <a:rPr lang="el-GR" b="1" dirty="0" smtClean="0"/>
              <a:t>Κατά</a:t>
            </a:r>
            <a:endParaRPr lang="el-GR" dirty="0" smtClean="0"/>
          </a:p>
          <a:p>
            <a:pPr lvl="0"/>
            <a:r>
              <a:rPr lang="el-GR" dirty="0" smtClean="0"/>
              <a:t>Δεν υποστηρίζει πλήρεις συναρτήσεις </a:t>
            </a:r>
            <a:r>
              <a:rPr lang="en-US" dirty="0" smtClean="0"/>
              <a:t>Boolean</a:t>
            </a:r>
            <a:r>
              <a:rPr lang="el-GR" dirty="0" smtClean="0"/>
              <a:t>.</a:t>
            </a:r>
          </a:p>
          <a:p>
            <a:pPr lvl="0"/>
            <a:r>
              <a:rPr lang="el-GR" dirty="0" smtClean="0"/>
              <a:t>Αποθηκεύει (</a:t>
            </a:r>
            <a:r>
              <a:rPr lang="en-US" dirty="0" smtClean="0"/>
              <a:t>index</a:t>
            </a:r>
            <a:r>
              <a:rPr lang="el-GR" dirty="0" smtClean="0"/>
              <a:t>) μόνο τα πρώτα 101 </a:t>
            </a:r>
            <a:r>
              <a:rPr lang="en-US" dirty="0" smtClean="0"/>
              <a:t>K</a:t>
            </a:r>
            <a:r>
              <a:rPr lang="el-GR" dirty="0" smtClean="0"/>
              <a:t>Β</a:t>
            </a:r>
            <a:r>
              <a:rPr lang="en-US" dirty="0" smtClean="0"/>
              <a:t> </a:t>
            </a:r>
            <a:r>
              <a:rPr lang="el-GR" dirty="0" smtClean="0"/>
              <a:t>μιας σελίδας και τα πρώτα 120</a:t>
            </a:r>
            <a:r>
              <a:rPr lang="en-US" dirty="0" smtClean="0"/>
              <a:t>KB</a:t>
            </a:r>
            <a:r>
              <a:rPr lang="el-GR" dirty="0" smtClean="0"/>
              <a:t> από</a:t>
            </a:r>
            <a:r>
              <a:rPr lang="en-US" dirty="0" smtClean="0"/>
              <a:t> </a:t>
            </a:r>
            <a:r>
              <a:rPr lang="el-GR" dirty="0" smtClean="0"/>
              <a:t>ένα αρχείο </a:t>
            </a:r>
            <a:r>
              <a:rPr lang="en-US" dirty="0" smtClean="0"/>
              <a:t>PDF</a:t>
            </a:r>
            <a:r>
              <a:rPr lang="el-GR" dirty="0" smtClean="0"/>
              <a:t>.</a:t>
            </a:r>
          </a:p>
          <a:p>
            <a:pPr lvl="0"/>
            <a:r>
              <a:rPr lang="el-GR" dirty="0" smtClean="0"/>
              <a:t>Συνήθως ψάχνει για συνώνυμα και παράγωγα των λέξεων χωρίς να σας ρωτήσει.</a:t>
            </a:r>
          </a:p>
          <a:p>
            <a:endParaRPr lang="el-GR" dirty="0"/>
          </a:p>
        </p:txBody>
      </p:sp>
    </p:spTree>
    <p:extLst>
      <p:ext uri="{BB962C8B-B14F-4D97-AF65-F5344CB8AC3E}">
        <p14:creationId xmlns:p14="http://schemas.microsoft.com/office/powerpoint/2010/main" val="3644732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1881158" y="857233"/>
            <a:ext cx="8600542" cy="5362591"/>
          </a:xfrm>
          <a:prstGeom prst="rect">
            <a:avLst/>
          </a:prstGeom>
          <a:noFill/>
          <a:ln w="9525">
            <a:noFill/>
            <a:miter lim="800000"/>
            <a:headEnd/>
            <a:tailEnd/>
          </a:ln>
        </p:spPr>
      </p:pic>
    </p:spTree>
    <p:extLst>
      <p:ext uri="{BB962C8B-B14F-4D97-AF65-F5344CB8AC3E}">
        <p14:creationId xmlns:p14="http://schemas.microsoft.com/office/powerpoint/2010/main" val="1299576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1738282" y="642918"/>
            <a:ext cx="8620720" cy="5000660"/>
          </a:xfrm>
          <a:prstGeom prst="rect">
            <a:avLst/>
          </a:prstGeom>
          <a:noFill/>
          <a:ln w="9525">
            <a:noFill/>
            <a:miter lim="800000"/>
            <a:headEnd/>
            <a:tailEnd/>
          </a:ln>
        </p:spPr>
      </p:pic>
    </p:spTree>
    <p:extLst>
      <p:ext uri="{BB962C8B-B14F-4D97-AF65-F5344CB8AC3E}">
        <p14:creationId xmlns:p14="http://schemas.microsoft.com/office/powerpoint/2010/main" val="1471854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a:stretch>
            <a:fillRect/>
          </a:stretch>
        </p:blipFill>
        <p:spPr bwMode="auto">
          <a:xfrm>
            <a:off x="1633539" y="500064"/>
            <a:ext cx="8923337" cy="5857875"/>
          </a:xfrm>
          <a:prstGeom prst="rect">
            <a:avLst/>
          </a:prstGeom>
          <a:noFill/>
          <a:ln w="9525">
            <a:noFill/>
            <a:miter lim="800000"/>
            <a:headEnd/>
            <a:tailEnd/>
          </a:ln>
        </p:spPr>
      </p:pic>
    </p:spTree>
    <p:extLst>
      <p:ext uri="{BB962C8B-B14F-4D97-AF65-F5344CB8AC3E}">
        <p14:creationId xmlns:p14="http://schemas.microsoft.com/office/powerpoint/2010/main" val="2657264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1846966" y="571481"/>
            <a:ext cx="8392439" cy="5251560"/>
          </a:xfrm>
          <a:prstGeom prst="rect">
            <a:avLst/>
          </a:prstGeom>
          <a:noFill/>
          <a:ln w="9525">
            <a:noFill/>
            <a:miter lim="800000"/>
            <a:headEnd/>
            <a:tailEnd/>
          </a:ln>
        </p:spPr>
      </p:pic>
    </p:spTree>
    <p:extLst>
      <p:ext uri="{BB962C8B-B14F-4D97-AF65-F5344CB8AC3E}">
        <p14:creationId xmlns:p14="http://schemas.microsoft.com/office/powerpoint/2010/main" val="612674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Έρευνα: ορισμός</a:t>
            </a:r>
            <a:endParaRPr lang="en-US" dirty="0"/>
          </a:p>
        </p:txBody>
      </p:sp>
      <p:sp>
        <p:nvSpPr>
          <p:cNvPr id="3" name="Content Placeholder 2"/>
          <p:cNvSpPr>
            <a:spLocks noGrp="1"/>
          </p:cNvSpPr>
          <p:nvPr>
            <p:ph idx="1"/>
          </p:nvPr>
        </p:nvSpPr>
        <p:spPr/>
        <p:txBody>
          <a:bodyPr/>
          <a:lstStyle/>
          <a:p>
            <a:endParaRPr lang="en-US" dirty="0" smtClean="0"/>
          </a:p>
          <a:p>
            <a:endParaRPr lang="en-US" dirty="0"/>
          </a:p>
          <a:p>
            <a:r>
              <a:rPr lang="el-GR" dirty="0" smtClean="0"/>
              <a:t>«Δημιουργική εργασία η οποία εκπονείται σε συστηματική βάση για να αυξήσει την γνώση για τον άνθρωπο, την κοινωνία, τον πολιτισμό και την χρήση αυτής της γνώσης για την ανάπτυξη εφαρμογών» </a:t>
            </a:r>
            <a:r>
              <a:rPr lang="en-US" dirty="0" smtClean="0"/>
              <a:t>OECD (2002)</a:t>
            </a:r>
          </a:p>
          <a:p>
            <a:pPr lvl="1"/>
            <a:endParaRPr lang="el-GR" dirty="0" smtClean="0"/>
          </a:p>
          <a:p>
            <a:pPr lvl="1"/>
            <a:endParaRPr lang="el-GR" dirty="0" smtClean="0"/>
          </a:p>
          <a:p>
            <a:pPr lvl="1"/>
            <a:endParaRPr lang="en-US" dirty="0"/>
          </a:p>
        </p:txBody>
      </p:sp>
      <p:sp>
        <p:nvSpPr>
          <p:cNvPr id="4" name="Slide Number Placeholder 3"/>
          <p:cNvSpPr>
            <a:spLocks noGrp="1"/>
          </p:cNvSpPr>
          <p:nvPr>
            <p:ph type="sldNum" sz="quarter" idx="12"/>
          </p:nvPr>
        </p:nvSpPr>
        <p:spPr/>
        <p:txBody>
          <a:bodyPr/>
          <a:lstStyle/>
          <a:p>
            <a:fld id="{4CE482DC-2269-4F26-9D2A-7E44B1A4CD85}" type="slidenum">
              <a:rPr lang="en-US" smtClean="0"/>
              <a:t>2</a:t>
            </a:fld>
            <a:endParaRPr lang="en-US" dirty="0"/>
          </a:p>
        </p:txBody>
      </p:sp>
    </p:spTree>
    <p:extLst>
      <p:ext uri="{BB962C8B-B14F-4D97-AF65-F5344CB8AC3E}">
        <p14:creationId xmlns:p14="http://schemas.microsoft.com/office/powerpoint/2010/main" val="37781736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1809720" y="785795"/>
            <a:ext cx="8539654" cy="4743461"/>
          </a:xfrm>
          <a:prstGeom prst="rect">
            <a:avLst/>
          </a:prstGeom>
          <a:noFill/>
          <a:ln w="9525">
            <a:noFill/>
            <a:miter lim="800000"/>
            <a:headEnd/>
            <a:tailEnd/>
          </a:ln>
        </p:spPr>
      </p:pic>
    </p:spTree>
    <p:extLst>
      <p:ext uri="{BB962C8B-B14F-4D97-AF65-F5344CB8AC3E}">
        <p14:creationId xmlns:p14="http://schemas.microsoft.com/office/powerpoint/2010/main" val="1480177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1666844" y="285729"/>
            <a:ext cx="8858312" cy="3252809"/>
          </a:xfrm>
          <a:prstGeom prst="rect">
            <a:avLst/>
          </a:prstGeom>
          <a:noFill/>
          <a:ln w="9525">
            <a:solidFill>
              <a:schemeClr val="accent1"/>
            </a:solidFill>
            <a:miter lim="800000"/>
            <a:headEnd/>
            <a:tailEnd/>
          </a:ln>
        </p:spPr>
      </p:pic>
      <p:pic>
        <p:nvPicPr>
          <p:cNvPr id="80899" name="Picture 3"/>
          <p:cNvPicPr>
            <a:picLocks noChangeAspect="1" noChangeArrowheads="1"/>
          </p:cNvPicPr>
          <p:nvPr/>
        </p:nvPicPr>
        <p:blipFill>
          <a:blip r:embed="rId3" cstate="print"/>
          <a:srcRect/>
          <a:stretch>
            <a:fillRect/>
          </a:stretch>
        </p:blipFill>
        <p:spPr bwMode="auto">
          <a:xfrm>
            <a:off x="1666844" y="3603433"/>
            <a:ext cx="8284701" cy="2662380"/>
          </a:xfrm>
          <a:prstGeom prst="rect">
            <a:avLst/>
          </a:prstGeom>
          <a:solidFill>
            <a:schemeClr val="accent1"/>
          </a:solidFill>
          <a:ln w="9525">
            <a:solidFill>
              <a:schemeClr val="accent1"/>
            </a:solidFill>
            <a:miter lim="800000"/>
            <a:headEnd/>
            <a:tailEnd/>
          </a:ln>
        </p:spPr>
      </p:pic>
    </p:spTree>
    <p:extLst>
      <p:ext uri="{BB962C8B-B14F-4D97-AF65-F5344CB8AC3E}">
        <p14:creationId xmlns:p14="http://schemas.microsoft.com/office/powerpoint/2010/main" val="4124100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print"/>
          <a:srcRect/>
          <a:stretch>
            <a:fillRect/>
          </a:stretch>
        </p:blipFill>
        <p:spPr bwMode="auto">
          <a:xfrm>
            <a:off x="3095605" y="285728"/>
            <a:ext cx="5643575" cy="5671450"/>
          </a:xfrm>
          <a:prstGeom prst="rect">
            <a:avLst/>
          </a:prstGeom>
          <a:noFill/>
          <a:ln w="9525">
            <a:noFill/>
            <a:miter lim="800000"/>
            <a:headEnd/>
            <a:tailEnd/>
          </a:ln>
        </p:spPr>
      </p:pic>
      <p:sp>
        <p:nvSpPr>
          <p:cNvPr id="3" name="Right Arrow 2"/>
          <p:cNvSpPr/>
          <p:nvPr/>
        </p:nvSpPr>
        <p:spPr>
          <a:xfrm>
            <a:off x="2524100" y="5572140"/>
            <a:ext cx="642942"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786039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2595538" y="91444"/>
            <a:ext cx="5929354" cy="6023605"/>
          </a:xfrm>
          <a:prstGeom prst="rect">
            <a:avLst/>
          </a:prstGeom>
          <a:noFill/>
          <a:ln w="9525">
            <a:noFill/>
            <a:miter lim="800000"/>
            <a:headEnd/>
            <a:tailEnd/>
          </a:ln>
        </p:spPr>
      </p:pic>
      <p:sp>
        <p:nvSpPr>
          <p:cNvPr id="3" name="Right Arrow 2"/>
          <p:cNvSpPr/>
          <p:nvPr/>
        </p:nvSpPr>
        <p:spPr>
          <a:xfrm>
            <a:off x="1881158" y="5972173"/>
            <a:ext cx="714380"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7416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Bing (+ </a:t>
            </a:r>
            <a:r>
              <a:rPr lang="el-GR" dirty="0" smtClean="0"/>
              <a:t>και -)</a:t>
            </a:r>
            <a:br>
              <a:rPr lang="el-GR" dirty="0" smtClean="0"/>
            </a:br>
            <a:r>
              <a:rPr lang="es-ES" dirty="0" smtClean="0"/>
              <a:t>http://www.bing.com/</a:t>
            </a:r>
            <a:endParaRPr lang="el-GR" dirty="0"/>
          </a:p>
        </p:txBody>
      </p:sp>
      <p:sp>
        <p:nvSpPr>
          <p:cNvPr id="3" name="Content Placeholder 2"/>
          <p:cNvSpPr>
            <a:spLocks noGrp="1"/>
          </p:cNvSpPr>
          <p:nvPr>
            <p:ph idx="1"/>
          </p:nvPr>
        </p:nvSpPr>
        <p:spPr/>
        <p:txBody>
          <a:bodyPr>
            <a:normAutofit/>
          </a:bodyPr>
          <a:lstStyle/>
          <a:p>
            <a:pPr>
              <a:buNone/>
            </a:pPr>
            <a:r>
              <a:rPr lang="el-GR" dirty="0" smtClean="0"/>
              <a:t>Υπέρ</a:t>
            </a:r>
          </a:p>
          <a:p>
            <a:r>
              <a:rPr lang="el-GR" dirty="0" smtClean="0"/>
              <a:t>Ταχύτατη, εμφανίζει τα αποτελέσματα σε ελάχιστο χρόνο.</a:t>
            </a:r>
          </a:p>
          <a:p>
            <a:r>
              <a:rPr lang="el-GR" dirty="0" smtClean="0"/>
              <a:t>Καλαίσθητο περιβάλλον εργασίας και σωστή οργάνωση των αποτελεσμάτων</a:t>
            </a:r>
          </a:p>
          <a:p>
            <a:r>
              <a:rPr lang="el-GR" dirty="0" smtClean="0"/>
              <a:t>Προχωρημένες λειτουργίες έρευνας </a:t>
            </a:r>
            <a:r>
              <a:rPr lang="en-US" dirty="0" smtClean="0"/>
              <a:t>multimedia </a:t>
            </a:r>
            <a:r>
              <a:rPr lang="el-GR" dirty="0" smtClean="0"/>
              <a:t>υλικού </a:t>
            </a:r>
          </a:p>
          <a:p>
            <a:pPr>
              <a:buNone/>
            </a:pPr>
            <a:r>
              <a:rPr lang="el-GR" b="1" dirty="0" smtClean="0"/>
              <a:t>Κατά</a:t>
            </a:r>
            <a:endParaRPr lang="el-GR" dirty="0" smtClean="0"/>
          </a:p>
          <a:p>
            <a:pPr lvl="0"/>
            <a:r>
              <a:rPr lang="en-US" dirty="0" smtClean="0"/>
              <a:t>To Related Search </a:t>
            </a:r>
            <a:r>
              <a:rPr lang="el-GR" dirty="0" smtClean="0"/>
              <a:t>δεν λειτουργεί, αν ορίσετε ως χώρα την Ελλάδα.</a:t>
            </a:r>
          </a:p>
          <a:p>
            <a:pPr lvl="0"/>
            <a:r>
              <a:rPr lang="el-GR" dirty="0" smtClean="0"/>
              <a:t>Πολλές από τις λειτουργίες "αποφάσεων" δεν παρέχονται για τη χώρα μας.</a:t>
            </a:r>
          </a:p>
          <a:p>
            <a:endParaRPr lang="el-GR" dirty="0"/>
          </a:p>
        </p:txBody>
      </p:sp>
    </p:spTree>
    <p:extLst>
      <p:ext uri="{BB962C8B-B14F-4D97-AF65-F5344CB8AC3E}">
        <p14:creationId xmlns:p14="http://schemas.microsoft.com/office/powerpoint/2010/main" val="3985300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books </a:t>
            </a:r>
            <a:r>
              <a:rPr lang="en-US" dirty="0" err="1" smtClean="0"/>
              <a:t>Ngram</a:t>
            </a:r>
            <a:r>
              <a:rPr lang="en-US" dirty="0" smtClean="0"/>
              <a:t> Viewer [1]</a:t>
            </a:r>
            <a:endParaRPr lang="en-US" dirty="0"/>
          </a:p>
        </p:txBody>
      </p:sp>
      <p:pic>
        <p:nvPicPr>
          <p:cNvPr id="4" name="Content Placeholder 3"/>
          <p:cNvPicPr>
            <a:picLocks noGrp="1" noChangeAspect="1"/>
          </p:cNvPicPr>
          <p:nvPr>
            <p:ph idx="1"/>
          </p:nvPr>
        </p:nvPicPr>
        <p:blipFill>
          <a:blip r:embed="rId2"/>
          <a:stretch>
            <a:fillRect/>
          </a:stretch>
        </p:blipFill>
        <p:spPr>
          <a:xfrm>
            <a:off x="1097279" y="1737360"/>
            <a:ext cx="9901613" cy="4548110"/>
          </a:xfrm>
          <a:prstGeom prst="rect">
            <a:avLst/>
          </a:prstGeom>
        </p:spPr>
      </p:pic>
      <p:sp>
        <p:nvSpPr>
          <p:cNvPr id="3" name="Slide Number Placeholder 2"/>
          <p:cNvSpPr>
            <a:spLocks noGrp="1"/>
          </p:cNvSpPr>
          <p:nvPr>
            <p:ph type="sldNum" sz="quarter" idx="12"/>
          </p:nvPr>
        </p:nvSpPr>
        <p:spPr/>
        <p:txBody>
          <a:bodyPr/>
          <a:lstStyle/>
          <a:p>
            <a:fld id="{4CE482DC-2269-4F26-9D2A-7E44B1A4CD85}" type="slidenum">
              <a:rPr lang="en-US" smtClean="0"/>
              <a:t>25</a:t>
            </a:fld>
            <a:endParaRPr lang="en-US" dirty="0"/>
          </a:p>
        </p:txBody>
      </p:sp>
    </p:spTree>
    <p:extLst>
      <p:ext uri="{BB962C8B-B14F-4D97-AF65-F5344CB8AC3E}">
        <p14:creationId xmlns:p14="http://schemas.microsoft.com/office/powerpoint/2010/main" val="2972702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books </a:t>
            </a:r>
            <a:r>
              <a:rPr lang="en-US" dirty="0" err="1" smtClean="0"/>
              <a:t>Ngram</a:t>
            </a:r>
            <a:r>
              <a:rPr lang="en-US" dirty="0" smtClean="0"/>
              <a:t> Viewer [2]</a:t>
            </a:r>
            <a:endParaRPr lang="en-US" dirty="0"/>
          </a:p>
        </p:txBody>
      </p:sp>
      <p:pic>
        <p:nvPicPr>
          <p:cNvPr id="8" name="Content Placeholder 7"/>
          <p:cNvPicPr>
            <a:picLocks noGrp="1" noChangeAspect="1"/>
          </p:cNvPicPr>
          <p:nvPr>
            <p:ph idx="1"/>
          </p:nvPr>
        </p:nvPicPr>
        <p:blipFill>
          <a:blip r:embed="rId2"/>
          <a:stretch>
            <a:fillRect/>
          </a:stretch>
        </p:blipFill>
        <p:spPr>
          <a:xfrm>
            <a:off x="1097280" y="1816137"/>
            <a:ext cx="9340061" cy="4489764"/>
          </a:xfrm>
          <a:prstGeom prst="rect">
            <a:avLst/>
          </a:prstGeom>
        </p:spPr>
      </p:pic>
      <p:sp>
        <p:nvSpPr>
          <p:cNvPr id="3" name="Slide Number Placeholder 2"/>
          <p:cNvSpPr>
            <a:spLocks noGrp="1"/>
          </p:cNvSpPr>
          <p:nvPr>
            <p:ph type="sldNum" sz="quarter" idx="12"/>
          </p:nvPr>
        </p:nvSpPr>
        <p:spPr/>
        <p:txBody>
          <a:bodyPr/>
          <a:lstStyle/>
          <a:p>
            <a:fld id="{4CE482DC-2269-4F26-9D2A-7E44B1A4CD85}" type="slidenum">
              <a:rPr lang="en-US" smtClean="0"/>
              <a:t>26</a:t>
            </a:fld>
            <a:endParaRPr lang="en-US" dirty="0"/>
          </a:p>
        </p:txBody>
      </p:sp>
    </p:spTree>
    <p:extLst>
      <p:ext uri="{BB962C8B-B14F-4D97-AF65-F5344CB8AC3E}">
        <p14:creationId xmlns:p14="http://schemas.microsoft.com/office/powerpoint/2010/main" val="8240594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Προβλέποντας το μέλλον…</a:t>
            </a:r>
            <a:endParaRPr lang="en-US" dirty="0"/>
          </a:p>
        </p:txBody>
      </p:sp>
      <p:pic>
        <p:nvPicPr>
          <p:cNvPr id="5" name="Content Placeholder 4"/>
          <p:cNvPicPr>
            <a:picLocks noGrp="1" noChangeAspect="1"/>
          </p:cNvPicPr>
          <p:nvPr>
            <p:ph idx="1"/>
          </p:nvPr>
        </p:nvPicPr>
        <p:blipFill>
          <a:blip r:embed="rId2"/>
          <a:stretch>
            <a:fillRect/>
          </a:stretch>
        </p:blipFill>
        <p:spPr>
          <a:xfrm>
            <a:off x="1097280" y="1762074"/>
            <a:ext cx="6133333" cy="2771429"/>
          </a:xfrm>
          <a:prstGeom prst="rect">
            <a:avLst/>
          </a:prstGeom>
        </p:spPr>
      </p:pic>
      <p:sp>
        <p:nvSpPr>
          <p:cNvPr id="4" name="Slide Number Placeholder 3"/>
          <p:cNvSpPr>
            <a:spLocks noGrp="1"/>
          </p:cNvSpPr>
          <p:nvPr>
            <p:ph type="sldNum" sz="quarter" idx="12"/>
          </p:nvPr>
        </p:nvSpPr>
        <p:spPr/>
        <p:txBody>
          <a:bodyPr/>
          <a:lstStyle/>
          <a:p>
            <a:fld id="{4CE482DC-2269-4F26-9D2A-7E44B1A4CD85}" type="slidenum">
              <a:rPr lang="en-US" smtClean="0"/>
              <a:t>27</a:t>
            </a:fld>
            <a:endParaRPr lang="en-US" dirty="0"/>
          </a:p>
        </p:txBody>
      </p:sp>
      <p:pic>
        <p:nvPicPr>
          <p:cNvPr id="6" name="Picture 5"/>
          <p:cNvPicPr>
            <a:picLocks noChangeAspect="1"/>
          </p:cNvPicPr>
          <p:nvPr/>
        </p:nvPicPr>
        <p:blipFill>
          <a:blip r:embed="rId3"/>
          <a:stretch>
            <a:fillRect/>
          </a:stretch>
        </p:blipFill>
        <p:spPr>
          <a:xfrm>
            <a:off x="7230613" y="1811502"/>
            <a:ext cx="4258416" cy="4501346"/>
          </a:xfrm>
          <a:prstGeom prst="rect">
            <a:avLst/>
          </a:prstGeom>
        </p:spPr>
      </p:pic>
    </p:spTree>
    <p:extLst>
      <p:ext uri="{BB962C8B-B14F-4D97-AF65-F5344CB8AC3E}">
        <p14:creationId xmlns:p14="http://schemas.microsoft.com/office/powerpoint/2010/main" val="2259964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Wolfram Alpha [1]</a:t>
            </a:r>
            <a:endParaRPr lang="en-US" dirty="0"/>
          </a:p>
        </p:txBody>
      </p:sp>
      <p:pic>
        <p:nvPicPr>
          <p:cNvPr id="4" name="Content Placeholder 3"/>
          <p:cNvPicPr>
            <a:picLocks noGrp="1" noChangeAspect="1"/>
          </p:cNvPicPr>
          <p:nvPr>
            <p:ph idx="1"/>
          </p:nvPr>
        </p:nvPicPr>
        <p:blipFill>
          <a:blip r:embed="rId2"/>
          <a:stretch>
            <a:fillRect/>
          </a:stretch>
        </p:blipFill>
        <p:spPr>
          <a:xfrm>
            <a:off x="1097280" y="1838025"/>
            <a:ext cx="5594559" cy="4414495"/>
          </a:xfrm>
          <a:prstGeom prst="rect">
            <a:avLst/>
          </a:prstGeom>
        </p:spPr>
      </p:pic>
      <p:pic>
        <p:nvPicPr>
          <p:cNvPr id="5" name="Picture 4"/>
          <p:cNvPicPr>
            <a:picLocks noChangeAspect="1"/>
          </p:cNvPicPr>
          <p:nvPr/>
        </p:nvPicPr>
        <p:blipFill>
          <a:blip r:embed="rId3"/>
          <a:stretch>
            <a:fillRect/>
          </a:stretch>
        </p:blipFill>
        <p:spPr>
          <a:xfrm>
            <a:off x="6669005" y="1838026"/>
            <a:ext cx="4040183" cy="4414494"/>
          </a:xfrm>
          <a:prstGeom prst="rect">
            <a:avLst/>
          </a:prstGeom>
        </p:spPr>
      </p:pic>
      <p:sp>
        <p:nvSpPr>
          <p:cNvPr id="3" name="Slide Number Placeholder 2"/>
          <p:cNvSpPr>
            <a:spLocks noGrp="1"/>
          </p:cNvSpPr>
          <p:nvPr>
            <p:ph type="sldNum" sz="quarter" idx="12"/>
          </p:nvPr>
        </p:nvSpPr>
        <p:spPr/>
        <p:txBody>
          <a:bodyPr/>
          <a:lstStyle/>
          <a:p>
            <a:fld id="{4CE482DC-2269-4F26-9D2A-7E44B1A4CD85}" type="slidenum">
              <a:rPr lang="en-US" smtClean="0"/>
              <a:t>28</a:t>
            </a:fld>
            <a:endParaRPr lang="en-US" dirty="0"/>
          </a:p>
        </p:txBody>
      </p:sp>
    </p:spTree>
    <p:extLst>
      <p:ext uri="{BB962C8B-B14F-4D97-AF65-F5344CB8AC3E}">
        <p14:creationId xmlns:p14="http://schemas.microsoft.com/office/powerpoint/2010/main" val="7226720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Wolfram Alfa [2]</a:t>
            </a:r>
            <a:endParaRPr lang="en-US" dirty="0"/>
          </a:p>
        </p:txBody>
      </p:sp>
      <p:pic>
        <p:nvPicPr>
          <p:cNvPr id="6" name="Content Placeholder 5"/>
          <p:cNvPicPr>
            <a:picLocks noGrp="1" noChangeAspect="1"/>
          </p:cNvPicPr>
          <p:nvPr>
            <p:ph idx="1"/>
          </p:nvPr>
        </p:nvPicPr>
        <p:blipFill>
          <a:blip r:embed="rId2"/>
          <a:stretch>
            <a:fillRect/>
          </a:stretch>
        </p:blipFill>
        <p:spPr>
          <a:xfrm>
            <a:off x="1097280" y="1887453"/>
            <a:ext cx="6673330" cy="4356828"/>
          </a:xfrm>
          <a:prstGeom prst="rect">
            <a:avLst/>
          </a:prstGeom>
        </p:spPr>
      </p:pic>
      <p:pic>
        <p:nvPicPr>
          <p:cNvPr id="7" name="Picture 6"/>
          <p:cNvPicPr>
            <a:picLocks noChangeAspect="1"/>
          </p:cNvPicPr>
          <p:nvPr/>
        </p:nvPicPr>
        <p:blipFill>
          <a:blip r:embed="rId3"/>
          <a:stretch>
            <a:fillRect/>
          </a:stretch>
        </p:blipFill>
        <p:spPr>
          <a:xfrm>
            <a:off x="7326009" y="2830132"/>
            <a:ext cx="4865991" cy="3414149"/>
          </a:xfrm>
          <a:prstGeom prst="rect">
            <a:avLst/>
          </a:prstGeom>
        </p:spPr>
      </p:pic>
      <p:sp>
        <p:nvSpPr>
          <p:cNvPr id="3" name="Slide Number Placeholder 2"/>
          <p:cNvSpPr>
            <a:spLocks noGrp="1"/>
          </p:cNvSpPr>
          <p:nvPr>
            <p:ph type="sldNum" sz="quarter" idx="12"/>
          </p:nvPr>
        </p:nvSpPr>
        <p:spPr/>
        <p:txBody>
          <a:bodyPr/>
          <a:lstStyle/>
          <a:p>
            <a:fld id="{4CE482DC-2269-4F26-9D2A-7E44B1A4CD85}" type="slidenum">
              <a:rPr lang="en-US" smtClean="0"/>
              <a:t>29</a:t>
            </a:fld>
            <a:endParaRPr lang="en-US" dirty="0"/>
          </a:p>
        </p:txBody>
      </p:sp>
    </p:spTree>
    <p:extLst>
      <p:ext uri="{BB962C8B-B14F-4D97-AF65-F5344CB8AC3E}">
        <p14:creationId xmlns:p14="http://schemas.microsoft.com/office/powerpoint/2010/main" val="29607497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Βασικά βήματα της ερευνητικής διαδικασίας</a:t>
            </a:r>
            <a:endParaRPr lang="en-US" dirty="0"/>
          </a:p>
        </p:txBody>
      </p:sp>
      <p:sp>
        <p:nvSpPr>
          <p:cNvPr id="3" name="Content Placeholder 2"/>
          <p:cNvSpPr>
            <a:spLocks noGrp="1"/>
          </p:cNvSpPr>
          <p:nvPr>
            <p:ph idx="1"/>
          </p:nvPr>
        </p:nvSpPr>
        <p:spPr/>
        <p:txBody>
          <a:bodyPr/>
          <a:lstStyle/>
          <a:p>
            <a:pPr lvl="1"/>
            <a:r>
              <a:rPr lang="el-GR" dirty="0" smtClean="0"/>
              <a:t>Προσδιορισμός </a:t>
            </a:r>
            <a:r>
              <a:rPr lang="el-GR" dirty="0"/>
              <a:t>του </a:t>
            </a:r>
            <a:r>
              <a:rPr lang="el-GR" dirty="0" smtClean="0"/>
              <a:t>ερωτήματος.</a:t>
            </a:r>
            <a:endParaRPr lang="el-GR" dirty="0"/>
          </a:p>
          <a:p>
            <a:pPr lvl="1"/>
            <a:r>
              <a:rPr lang="el-GR" dirty="0"/>
              <a:t>Καθορισμός της άποψης, θέσης, οπτικής.</a:t>
            </a:r>
          </a:p>
          <a:p>
            <a:pPr lvl="1"/>
            <a:r>
              <a:rPr lang="el-GR" dirty="0"/>
              <a:t>Έρευνα γύρω από το θέμα (βιβλία, ακαδημαϊκά περιοδικά, διαδίκτυο κ.ά. για την εύρεση πηγών που υποστηρίζουν την θέση.</a:t>
            </a:r>
          </a:p>
          <a:p>
            <a:pPr lvl="1"/>
            <a:r>
              <a:rPr lang="el-GR" dirty="0"/>
              <a:t>Καταγραφή σημειώσεων από τις πηγές που συμβουλευόμαστε</a:t>
            </a:r>
          </a:p>
          <a:p>
            <a:pPr lvl="1"/>
            <a:r>
              <a:rPr lang="el-GR" dirty="0"/>
              <a:t>Συγγραφή ενός πρόχειρου σχεδίου της εργασίας</a:t>
            </a:r>
          </a:p>
          <a:p>
            <a:pPr lvl="1"/>
            <a:r>
              <a:rPr lang="el-GR" dirty="0"/>
              <a:t>Συγγραφή του πρώτου πρόχειρου δοκιμίου (</a:t>
            </a:r>
            <a:r>
              <a:rPr lang="en-US" dirty="0"/>
              <a:t>draft)</a:t>
            </a:r>
            <a:r>
              <a:rPr lang="el-GR" dirty="0"/>
              <a:t> συμπεριλαμβανομένων των βασικών μερών της εργασίας (εισαγωγή, κυρίως μέρος και συμπεράσματος).</a:t>
            </a:r>
          </a:p>
          <a:p>
            <a:pPr lvl="1"/>
            <a:r>
              <a:rPr lang="el-GR" dirty="0"/>
              <a:t>Επισκόπηση του πρόχειρου δοκιμίου, προσεκτική </a:t>
            </a:r>
            <a:r>
              <a:rPr lang="el-GR" dirty="0" smtClean="0"/>
              <a:t>ανάγνωση, αναθεώρησή του και ολοκλήρωσή του.</a:t>
            </a:r>
            <a:endParaRPr lang="el-GR" dirty="0"/>
          </a:p>
        </p:txBody>
      </p:sp>
      <p:sp>
        <p:nvSpPr>
          <p:cNvPr id="4" name="Slide Number Placeholder 3"/>
          <p:cNvSpPr>
            <a:spLocks noGrp="1"/>
          </p:cNvSpPr>
          <p:nvPr>
            <p:ph type="sldNum" sz="quarter" idx="12"/>
          </p:nvPr>
        </p:nvSpPr>
        <p:spPr/>
        <p:txBody>
          <a:bodyPr/>
          <a:lstStyle/>
          <a:p>
            <a:fld id="{4CE482DC-2269-4F26-9D2A-7E44B1A4CD85}" type="slidenum">
              <a:rPr lang="en-US" smtClean="0"/>
              <a:t>3</a:t>
            </a:fld>
            <a:endParaRPr lang="en-US" dirty="0"/>
          </a:p>
        </p:txBody>
      </p:sp>
    </p:spTree>
    <p:extLst>
      <p:ext uri="{BB962C8B-B14F-4D97-AF65-F5344CB8AC3E}">
        <p14:creationId xmlns:p14="http://schemas.microsoft.com/office/powerpoint/2010/main" val="30754122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1524000" y="71415"/>
            <a:ext cx="5828966" cy="4572007"/>
          </a:xfrm>
          <a:prstGeom prst="rect">
            <a:avLst/>
          </a:prstGeom>
          <a:noFill/>
          <a:ln w="9525">
            <a:noFill/>
            <a:miter lim="800000"/>
            <a:headEnd/>
            <a:tailEnd/>
          </a:ln>
        </p:spPr>
      </p:pic>
      <p:pic>
        <p:nvPicPr>
          <p:cNvPr id="86019" name="Picture 3"/>
          <p:cNvPicPr>
            <a:picLocks noChangeAspect="1" noChangeArrowheads="1"/>
          </p:cNvPicPr>
          <p:nvPr/>
        </p:nvPicPr>
        <p:blipFill>
          <a:blip r:embed="rId3" cstate="print"/>
          <a:srcRect/>
          <a:stretch>
            <a:fillRect/>
          </a:stretch>
        </p:blipFill>
        <p:spPr bwMode="auto">
          <a:xfrm>
            <a:off x="6167438" y="928670"/>
            <a:ext cx="4180552" cy="5429288"/>
          </a:xfrm>
          <a:prstGeom prst="rect">
            <a:avLst/>
          </a:prstGeom>
          <a:noFill/>
          <a:ln w="9525">
            <a:noFill/>
            <a:miter lim="800000"/>
            <a:headEnd/>
            <a:tailEnd/>
          </a:ln>
        </p:spPr>
      </p:pic>
    </p:spTree>
    <p:extLst>
      <p:ext uri="{BB962C8B-B14F-4D97-AF65-F5344CB8AC3E}">
        <p14:creationId xmlns:p14="http://schemas.microsoft.com/office/powerpoint/2010/main" val="1811331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1524001" y="1"/>
            <a:ext cx="4236205" cy="5319723"/>
          </a:xfrm>
          <a:prstGeom prst="rect">
            <a:avLst/>
          </a:prstGeom>
          <a:noFill/>
          <a:ln w="9525">
            <a:noFill/>
            <a:miter lim="800000"/>
            <a:headEnd/>
            <a:tailEnd/>
          </a:ln>
        </p:spPr>
      </p:pic>
      <p:pic>
        <p:nvPicPr>
          <p:cNvPr id="87043" name="Picture 3"/>
          <p:cNvPicPr>
            <a:picLocks noChangeAspect="1" noChangeArrowheads="1"/>
          </p:cNvPicPr>
          <p:nvPr/>
        </p:nvPicPr>
        <p:blipFill>
          <a:blip r:embed="rId3" cstate="print"/>
          <a:srcRect/>
          <a:stretch>
            <a:fillRect/>
          </a:stretch>
        </p:blipFill>
        <p:spPr bwMode="auto">
          <a:xfrm>
            <a:off x="5881687" y="214290"/>
            <a:ext cx="4359545" cy="5857916"/>
          </a:xfrm>
          <a:prstGeom prst="rect">
            <a:avLst/>
          </a:prstGeom>
          <a:noFill/>
          <a:ln w="9525">
            <a:noFill/>
            <a:miter lim="800000"/>
            <a:headEnd/>
            <a:tailEnd/>
          </a:ln>
        </p:spPr>
      </p:pic>
    </p:spTree>
    <p:extLst>
      <p:ext uri="{BB962C8B-B14F-4D97-AF65-F5344CB8AC3E}">
        <p14:creationId xmlns:p14="http://schemas.microsoft.com/office/powerpoint/2010/main" val="765460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3649648" y="109539"/>
            <a:ext cx="5380051" cy="6086037"/>
          </a:xfrm>
          <a:prstGeom prst="rect">
            <a:avLst/>
          </a:prstGeom>
          <a:noFill/>
          <a:ln w="9525">
            <a:noFill/>
            <a:miter lim="800000"/>
            <a:headEnd/>
            <a:tailEnd/>
          </a:ln>
        </p:spPr>
      </p:pic>
    </p:spTree>
    <p:extLst>
      <p:ext uri="{BB962C8B-B14F-4D97-AF65-F5344CB8AC3E}">
        <p14:creationId xmlns:p14="http://schemas.microsoft.com/office/powerpoint/2010/main" val="3031489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3"/>
          <p:cNvPicPr>
            <a:picLocks noChangeAspect="1" noChangeArrowheads="1"/>
          </p:cNvPicPr>
          <p:nvPr/>
        </p:nvPicPr>
        <p:blipFill>
          <a:blip r:embed="rId2" cstate="print"/>
          <a:srcRect/>
          <a:stretch>
            <a:fillRect/>
          </a:stretch>
        </p:blipFill>
        <p:spPr bwMode="auto">
          <a:xfrm>
            <a:off x="4245997" y="271464"/>
            <a:ext cx="3893117" cy="6016636"/>
          </a:xfrm>
          <a:prstGeom prst="rect">
            <a:avLst/>
          </a:prstGeom>
          <a:noFill/>
          <a:ln w="9525">
            <a:noFill/>
            <a:miter lim="800000"/>
            <a:headEnd/>
            <a:tailEnd/>
          </a:ln>
        </p:spPr>
      </p:pic>
    </p:spTree>
    <p:extLst>
      <p:ext uri="{BB962C8B-B14F-4D97-AF65-F5344CB8AC3E}">
        <p14:creationId xmlns:p14="http://schemas.microsoft.com/office/powerpoint/2010/main" val="1988233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3595671" y="214291"/>
            <a:ext cx="4515949" cy="5534037"/>
          </a:xfrm>
          <a:prstGeom prst="rect">
            <a:avLst/>
          </a:prstGeom>
          <a:noFill/>
          <a:ln w="9525">
            <a:noFill/>
            <a:miter lim="800000"/>
            <a:headEnd/>
            <a:tailEnd/>
          </a:ln>
        </p:spPr>
      </p:pic>
    </p:spTree>
    <p:extLst>
      <p:ext uri="{BB962C8B-B14F-4D97-AF65-F5344CB8AC3E}">
        <p14:creationId xmlns:p14="http://schemas.microsoft.com/office/powerpoint/2010/main" val="828223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1494845" y="95238"/>
            <a:ext cx="2997641" cy="6070981"/>
          </a:xfrm>
          <a:prstGeom prst="rect">
            <a:avLst/>
          </a:prstGeom>
          <a:noFill/>
          <a:ln w="9525">
            <a:noFill/>
            <a:miter lim="800000"/>
            <a:headEnd/>
            <a:tailEnd/>
          </a:ln>
        </p:spPr>
      </p:pic>
      <p:pic>
        <p:nvPicPr>
          <p:cNvPr id="91139" name="Picture 3"/>
          <p:cNvPicPr>
            <a:picLocks noChangeAspect="1" noChangeArrowheads="1"/>
          </p:cNvPicPr>
          <p:nvPr/>
        </p:nvPicPr>
        <p:blipFill>
          <a:blip r:embed="rId3" cstate="print"/>
          <a:srcRect/>
          <a:stretch>
            <a:fillRect/>
          </a:stretch>
        </p:blipFill>
        <p:spPr bwMode="auto">
          <a:xfrm>
            <a:off x="4581911" y="0"/>
            <a:ext cx="5290290" cy="6225871"/>
          </a:xfrm>
          <a:prstGeom prst="rect">
            <a:avLst/>
          </a:prstGeom>
          <a:noFill/>
          <a:ln w="9525">
            <a:noFill/>
            <a:miter lim="800000"/>
            <a:headEnd/>
            <a:tailEnd/>
          </a:ln>
        </p:spPr>
      </p:pic>
    </p:spTree>
    <p:extLst>
      <p:ext uri="{BB962C8B-B14F-4D97-AF65-F5344CB8AC3E}">
        <p14:creationId xmlns:p14="http://schemas.microsoft.com/office/powerpoint/2010/main" val="687172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a:stretch>
            <a:fillRect/>
          </a:stretch>
        </p:blipFill>
        <p:spPr bwMode="auto">
          <a:xfrm>
            <a:off x="3133725" y="1771650"/>
            <a:ext cx="5924550" cy="3314700"/>
          </a:xfrm>
          <a:prstGeom prst="rect">
            <a:avLst/>
          </a:prstGeom>
          <a:noFill/>
          <a:ln w="9525">
            <a:noFill/>
            <a:miter lim="800000"/>
            <a:headEnd/>
            <a:tailEnd/>
          </a:ln>
        </p:spPr>
      </p:pic>
    </p:spTree>
    <p:extLst>
      <p:ext uri="{BB962C8B-B14F-4D97-AF65-F5344CB8AC3E}">
        <p14:creationId xmlns:p14="http://schemas.microsoft.com/office/powerpoint/2010/main" val="2433389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Wolfram Alpha (+ </a:t>
            </a:r>
            <a:r>
              <a:rPr lang="el-GR" dirty="0" smtClean="0"/>
              <a:t>και</a:t>
            </a:r>
            <a:r>
              <a:rPr lang="en-US" dirty="0" smtClean="0"/>
              <a:t> -)</a:t>
            </a:r>
            <a:r>
              <a:rPr lang="el-GR" dirty="0" smtClean="0"/>
              <a:t/>
            </a:r>
            <a:br>
              <a:rPr lang="el-GR" dirty="0" smtClean="0"/>
            </a:br>
            <a:r>
              <a:rPr lang="es-ES" dirty="0" smtClean="0"/>
              <a:t>http://www.wolframalpha.com/</a:t>
            </a:r>
            <a:endParaRPr lang="el-GR" dirty="0"/>
          </a:p>
        </p:txBody>
      </p:sp>
      <p:sp>
        <p:nvSpPr>
          <p:cNvPr id="3" name="Content Placeholder 2"/>
          <p:cNvSpPr>
            <a:spLocks noGrp="1"/>
          </p:cNvSpPr>
          <p:nvPr>
            <p:ph idx="1"/>
          </p:nvPr>
        </p:nvSpPr>
        <p:spPr/>
        <p:txBody>
          <a:bodyPr>
            <a:normAutofit/>
          </a:bodyPr>
          <a:lstStyle/>
          <a:p>
            <a:pPr>
              <a:buNone/>
            </a:pPr>
            <a:r>
              <a:rPr lang="el-GR" b="1" dirty="0" smtClean="0"/>
              <a:t>Υπέρ</a:t>
            </a:r>
            <a:endParaRPr lang="el-GR" dirty="0" smtClean="0"/>
          </a:p>
          <a:p>
            <a:r>
              <a:rPr lang="el-GR" dirty="0" smtClean="0"/>
              <a:t>Οργανωμένα αποτελέσματα στην ίδια σελίδα, με διαγράμματα και εικόνες</a:t>
            </a:r>
          </a:p>
          <a:p>
            <a:r>
              <a:rPr lang="el-GR" dirty="0" smtClean="0"/>
              <a:t>Εστιάζει στην επιστημονική πληροφορία με εγκυρότητα και ακρίβεια.</a:t>
            </a:r>
          </a:p>
          <a:p>
            <a:pPr>
              <a:buNone/>
            </a:pPr>
            <a:r>
              <a:rPr lang="el-GR" b="1" dirty="0" smtClean="0"/>
              <a:t>Κατά</a:t>
            </a:r>
            <a:endParaRPr lang="el-GR" dirty="0" smtClean="0"/>
          </a:p>
          <a:p>
            <a:pPr lvl="0"/>
            <a:r>
              <a:rPr lang="el-GR" dirty="0" smtClean="0"/>
              <a:t>Περιλαμβάνει πολύ μικρότερο όγκο αποτελεσμάτων σε σχέση με τις άλλες μηχανές.</a:t>
            </a:r>
          </a:p>
          <a:p>
            <a:pPr lvl="0"/>
            <a:r>
              <a:rPr lang="el-GR" dirty="0" smtClean="0"/>
              <a:t>Δεν εστιάζει σε πληροφορίες γενικού ενδιαφέροντος (π.χ. ειδησεογραφία).</a:t>
            </a:r>
          </a:p>
          <a:p>
            <a:pPr lvl="0"/>
            <a:r>
              <a:rPr lang="el-GR" dirty="0" smtClean="0"/>
              <a:t>Δεν υποστηρίζει (ακόμη) ελληνικά.</a:t>
            </a:r>
          </a:p>
          <a:p>
            <a:endParaRPr lang="el-GR" dirty="0"/>
          </a:p>
        </p:txBody>
      </p:sp>
    </p:spTree>
    <p:extLst>
      <p:ext uri="{BB962C8B-B14F-4D97-AF65-F5344CB8AC3E}">
        <p14:creationId xmlns:p14="http://schemas.microsoft.com/office/powerpoint/2010/main" val="1069180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1"/>
          <p:cNvSpPr>
            <a:spLocks noGrp="1"/>
          </p:cNvSpPr>
          <p:nvPr>
            <p:ph type="sldNum" sz="quarter" idx="12"/>
          </p:nvPr>
        </p:nvSpPr>
        <p:spPr>
          <a:noFill/>
        </p:spPr>
        <p:txBody>
          <a:bodyPr/>
          <a:lstStyle/>
          <a:p>
            <a:fld id="{E5047C2A-A44C-41D3-8CEE-9D46E9A080A8}" type="slidenum">
              <a:rPr lang="el-GR"/>
              <a:pPr/>
              <a:t>38</a:t>
            </a:fld>
            <a:endParaRPr lang="el-GR"/>
          </a:p>
        </p:txBody>
      </p:sp>
      <p:pic>
        <p:nvPicPr>
          <p:cNvPr id="18434" name="Picture 2"/>
          <p:cNvPicPr>
            <a:picLocks noChangeAspect="1" noChangeArrowheads="1"/>
          </p:cNvPicPr>
          <p:nvPr/>
        </p:nvPicPr>
        <p:blipFill>
          <a:blip r:embed="rId2" cstate="print"/>
          <a:srcRect/>
          <a:stretch>
            <a:fillRect/>
          </a:stretch>
        </p:blipFill>
        <p:spPr bwMode="auto">
          <a:xfrm>
            <a:off x="1864222" y="785794"/>
            <a:ext cx="8803779" cy="3900496"/>
          </a:xfrm>
          <a:prstGeom prst="rect">
            <a:avLst/>
          </a:prstGeom>
          <a:noFill/>
          <a:ln w="9525">
            <a:noFill/>
            <a:miter lim="800000"/>
            <a:headEnd/>
            <a:tailEnd/>
          </a:ln>
        </p:spPr>
      </p:pic>
    </p:spTree>
    <p:extLst>
      <p:ext uri="{BB962C8B-B14F-4D97-AF65-F5344CB8AC3E}">
        <p14:creationId xmlns:p14="http://schemas.microsoft.com/office/powerpoint/2010/main" val="54757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1"/>
          <p:cNvSpPr>
            <a:spLocks noGrp="1"/>
          </p:cNvSpPr>
          <p:nvPr>
            <p:ph type="sldNum" sz="quarter" idx="12"/>
          </p:nvPr>
        </p:nvSpPr>
        <p:spPr>
          <a:noFill/>
        </p:spPr>
        <p:txBody>
          <a:bodyPr/>
          <a:lstStyle/>
          <a:p>
            <a:fld id="{BF5F4363-43EE-4BB4-86B7-85FBC48A8E52}" type="slidenum">
              <a:rPr lang="el-GR"/>
              <a:pPr/>
              <a:t>39</a:t>
            </a:fld>
            <a:endParaRPr lang="el-GR"/>
          </a:p>
        </p:txBody>
      </p:sp>
      <p:pic>
        <p:nvPicPr>
          <p:cNvPr id="10243" name="Picture 2"/>
          <p:cNvPicPr>
            <a:picLocks noChangeAspect="1" noChangeArrowheads="1"/>
          </p:cNvPicPr>
          <p:nvPr/>
        </p:nvPicPr>
        <p:blipFill>
          <a:blip r:embed="rId2" cstate="print"/>
          <a:srcRect/>
          <a:stretch>
            <a:fillRect/>
          </a:stretch>
        </p:blipFill>
        <p:spPr bwMode="auto">
          <a:xfrm>
            <a:off x="1881188" y="1143001"/>
            <a:ext cx="8443912" cy="4500563"/>
          </a:xfrm>
          <a:prstGeom prst="rect">
            <a:avLst/>
          </a:prstGeom>
          <a:noFill/>
          <a:ln w="9525">
            <a:noFill/>
            <a:miter lim="800000"/>
            <a:headEnd/>
            <a:tailEnd/>
          </a:ln>
        </p:spPr>
      </p:pic>
    </p:spTree>
    <p:extLst>
      <p:ext uri="{BB962C8B-B14F-4D97-AF65-F5344CB8AC3E}">
        <p14:creationId xmlns:p14="http://schemas.microsoft.com/office/powerpoint/2010/main" val="3837213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Το διαδίκτυο ως εργαλείο έρευνας</a:t>
            </a:r>
            <a:endParaRPr lang="en-US" dirty="0"/>
          </a:p>
        </p:txBody>
      </p:sp>
      <p:sp>
        <p:nvSpPr>
          <p:cNvPr id="4" name="Text Placeholder 3"/>
          <p:cNvSpPr>
            <a:spLocks noGrp="1"/>
          </p:cNvSpPr>
          <p:nvPr>
            <p:ph type="body" idx="1"/>
          </p:nvPr>
        </p:nvSpPr>
        <p:spPr>
          <a:xfrm>
            <a:off x="1097280" y="1846051"/>
            <a:ext cx="4937760" cy="736282"/>
          </a:xfrm>
        </p:spPr>
        <p:txBody>
          <a:bodyPr/>
          <a:lstStyle/>
          <a:p>
            <a:r>
              <a:rPr lang="el-GR" dirty="0" err="1" smtClean="0"/>
              <a:t>Πλεονεκτηματα</a:t>
            </a:r>
            <a:endParaRPr lang="en-US" dirty="0"/>
          </a:p>
        </p:txBody>
      </p:sp>
      <p:sp>
        <p:nvSpPr>
          <p:cNvPr id="3" name="Content Placeholder 2"/>
          <p:cNvSpPr>
            <a:spLocks noGrp="1"/>
          </p:cNvSpPr>
          <p:nvPr>
            <p:ph sz="half" idx="2"/>
          </p:nvPr>
        </p:nvSpPr>
        <p:spPr>
          <a:xfrm>
            <a:off x="1097280" y="2582334"/>
            <a:ext cx="4937760" cy="3286760"/>
          </a:xfrm>
        </p:spPr>
        <p:txBody>
          <a:bodyPr>
            <a:normAutofit fontScale="92500" lnSpcReduction="10000"/>
          </a:bodyPr>
          <a:lstStyle/>
          <a:p>
            <a:r>
              <a:rPr lang="el-GR" dirty="0" smtClean="0"/>
              <a:t>Μοναδικό εστιακό σημείο πληροφόρησης</a:t>
            </a:r>
          </a:p>
          <a:p>
            <a:r>
              <a:rPr lang="el-GR" dirty="0" smtClean="0"/>
              <a:t>Επίκαιρη πληροφορία</a:t>
            </a:r>
          </a:p>
          <a:p>
            <a:r>
              <a:rPr lang="el-GR" dirty="0" smtClean="0"/>
              <a:t>Πολυμέσα</a:t>
            </a:r>
          </a:p>
          <a:p>
            <a:r>
              <a:rPr lang="el-GR" dirty="0" smtClean="0"/>
              <a:t>Παγκόσμια ανοικτή βιβλιοθήκη</a:t>
            </a:r>
          </a:p>
          <a:p>
            <a:r>
              <a:rPr lang="el-GR" dirty="0" smtClean="0"/>
              <a:t>Πλουραλισμός</a:t>
            </a:r>
          </a:p>
          <a:p>
            <a:r>
              <a:rPr lang="el-GR" dirty="0" smtClean="0"/>
              <a:t>Λιγότερη μετακίνηση/Υψηλότερη κινητοποίηση</a:t>
            </a:r>
          </a:p>
          <a:p>
            <a:r>
              <a:rPr lang="el-GR" dirty="0" smtClean="0"/>
              <a:t>Η </a:t>
            </a:r>
            <a:r>
              <a:rPr lang="en-US" dirty="0" smtClean="0"/>
              <a:t>“</a:t>
            </a:r>
            <a:r>
              <a:rPr lang="el-GR" dirty="0" smtClean="0"/>
              <a:t>σοφία του πλήθους</a:t>
            </a:r>
            <a:r>
              <a:rPr lang="en-US" dirty="0" smtClean="0"/>
              <a:t>”</a:t>
            </a:r>
            <a:r>
              <a:rPr lang="el-GR" dirty="0" smtClean="0"/>
              <a:t> (</a:t>
            </a:r>
            <a:r>
              <a:rPr lang="en-US" dirty="0" smtClean="0"/>
              <a:t>crowd wisdom) </a:t>
            </a:r>
            <a:endParaRPr lang="el-GR" dirty="0" smtClean="0"/>
          </a:p>
          <a:p>
            <a:r>
              <a:rPr lang="el-GR" dirty="0" smtClean="0"/>
              <a:t>Ψηφιακή αποτύπωση</a:t>
            </a:r>
            <a:endParaRPr lang="en-US" dirty="0"/>
          </a:p>
        </p:txBody>
      </p:sp>
      <p:sp>
        <p:nvSpPr>
          <p:cNvPr id="5" name="Text Placeholder 4"/>
          <p:cNvSpPr>
            <a:spLocks noGrp="1"/>
          </p:cNvSpPr>
          <p:nvPr>
            <p:ph type="body" sz="quarter" idx="3"/>
          </p:nvPr>
        </p:nvSpPr>
        <p:spPr/>
        <p:txBody>
          <a:bodyPr/>
          <a:lstStyle/>
          <a:p>
            <a:r>
              <a:rPr lang="el-GR" dirty="0" err="1" smtClean="0"/>
              <a:t>μειονεκτηματα</a:t>
            </a:r>
            <a:endParaRPr lang="en-US" dirty="0"/>
          </a:p>
        </p:txBody>
      </p:sp>
      <p:sp>
        <p:nvSpPr>
          <p:cNvPr id="6" name="Content Placeholder 5"/>
          <p:cNvSpPr>
            <a:spLocks noGrp="1"/>
          </p:cNvSpPr>
          <p:nvPr>
            <p:ph sz="quarter" idx="4"/>
          </p:nvPr>
        </p:nvSpPr>
        <p:spPr/>
        <p:txBody>
          <a:bodyPr>
            <a:normAutofit lnSpcReduction="10000"/>
          </a:bodyPr>
          <a:lstStyle/>
          <a:p>
            <a:r>
              <a:rPr lang="el-GR" dirty="0" smtClean="0"/>
              <a:t>Ποιότητα πληροφορίας</a:t>
            </a:r>
          </a:p>
          <a:p>
            <a:r>
              <a:rPr lang="el-GR" dirty="0" smtClean="0"/>
              <a:t>Όγκος πληροφορίας</a:t>
            </a:r>
          </a:p>
          <a:p>
            <a:r>
              <a:rPr lang="el-GR" dirty="0" err="1" smtClean="0"/>
              <a:t>Ιδιωτικότητα</a:t>
            </a:r>
            <a:endParaRPr lang="el-GR" dirty="0" smtClean="0"/>
          </a:p>
          <a:p>
            <a:r>
              <a:rPr lang="el-GR" dirty="0" smtClean="0"/>
              <a:t>Πνευματικά δικαιώματα και λογοκλοπή</a:t>
            </a:r>
          </a:p>
          <a:p>
            <a:r>
              <a:rPr lang="el-GR" dirty="0" smtClean="0"/>
              <a:t>Εφήμερη πληροφορία</a:t>
            </a:r>
          </a:p>
          <a:p>
            <a:r>
              <a:rPr lang="el-GR" dirty="0" smtClean="0"/>
              <a:t>Πολιτισμικοί, γεωγραφικοί και χρονικοί περιορισμοί</a:t>
            </a:r>
          </a:p>
          <a:p>
            <a:r>
              <a:rPr lang="el-GR" dirty="0" smtClean="0"/>
              <a:t>Σύγχυση της «πληροφορίας» με την «γνώση»</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4</a:t>
            </a:fld>
            <a:endParaRPr lang="en-US" dirty="0"/>
          </a:p>
        </p:txBody>
      </p:sp>
    </p:spTree>
    <p:extLst>
      <p:ext uri="{BB962C8B-B14F-4D97-AF65-F5344CB8AC3E}">
        <p14:creationId xmlns:p14="http://schemas.microsoft.com/office/powerpoint/2010/main" val="292097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xEl>
                                              <p:pRg st="0" end="0"/>
                                            </p:txEl>
                                          </p:spTgt>
                                        </p:tgtEl>
                                        <p:attrNameLst>
                                          <p:attrName>style.visibility</p:attrName>
                                        </p:attrNameLst>
                                      </p:cBhvr>
                                      <p:to>
                                        <p:strVal val="visible"/>
                                      </p:to>
                                    </p:set>
                                    <p:animEffect transition="in" filter="fade">
                                      <p:cBhvr>
                                        <p:cTn id="50" dur="500"/>
                                        <p:tgtEl>
                                          <p:spTgt spid="5">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Effect transition="in" filter="fade">
                                      <p:cBhvr>
                                        <p:cTn id="53" dur="500"/>
                                        <p:tgtEl>
                                          <p:spTgt spid="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xEl>
                                              <p:pRg st="1" end="1"/>
                                            </p:txEl>
                                          </p:spTgt>
                                        </p:tgtEl>
                                        <p:attrNameLst>
                                          <p:attrName>style.visibility</p:attrName>
                                        </p:attrNameLst>
                                      </p:cBhvr>
                                      <p:to>
                                        <p:strVal val="visible"/>
                                      </p:to>
                                    </p:set>
                                    <p:animEffect transition="in" filter="fade">
                                      <p:cBhvr>
                                        <p:cTn id="58" dur="500"/>
                                        <p:tgtEl>
                                          <p:spTgt spid="6">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xEl>
                                              <p:pRg st="2" end="2"/>
                                            </p:txEl>
                                          </p:spTgt>
                                        </p:tgtEl>
                                        <p:attrNameLst>
                                          <p:attrName>style.visibility</p:attrName>
                                        </p:attrNameLst>
                                      </p:cBhvr>
                                      <p:to>
                                        <p:strVal val="visible"/>
                                      </p:to>
                                    </p:set>
                                    <p:animEffect transition="in" filter="fade">
                                      <p:cBhvr>
                                        <p:cTn id="63" dur="500"/>
                                        <p:tgtEl>
                                          <p:spTgt spid="6">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
                                            <p:txEl>
                                              <p:pRg st="3" end="3"/>
                                            </p:txEl>
                                          </p:spTgt>
                                        </p:tgtEl>
                                        <p:attrNameLst>
                                          <p:attrName>style.visibility</p:attrName>
                                        </p:attrNameLst>
                                      </p:cBhvr>
                                      <p:to>
                                        <p:strVal val="visible"/>
                                      </p:to>
                                    </p:set>
                                    <p:animEffect transition="in" filter="fade">
                                      <p:cBhvr>
                                        <p:cTn id="68" dur="500"/>
                                        <p:tgtEl>
                                          <p:spTgt spid="6">
                                            <p:txEl>
                                              <p:pRg st="3" end="3"/>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6">
                                            <p:txEl>
                                              <p:pRg st="4" end="4"/>
                                            </p:txEl>
                                          </p:spTgt>
                                        </p:tgtEl>
                                        <p:attrNameLst>
                                          <p:attrName>style.visibility</p:attrName>
                                        </p:attrNameLst>
                                      </p:cBhvr>
                                      <p:to>
                                        <p:strVal val="visible"/>
                                      </p:to>
                                    </p:set>
                                    <p:animEffect transition="in" filter="fade">
                                      <p:cBhvr>
                                        <p:cTn id="73" dur="500"/>
                                        <p:tgtEl>
                                          <p:spTgt spid="6">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
                                            <p:txEl>
                                              <p:pRg st="5" end="5"/>
                                            </p:txEl>
                                          </p:spTgt>
                                        </p:tgtEl>
                                        <p:attrNameLst>
                                          <p:attrName>style.visibility</p:attrName>
                                        </p:attrNameLst>
                                      </p:cBhvr>
                                      <p:to>
                                        <p:strVal val="visible"/>
                                      </p:to>
                                    </p:set>
                                    <p:animEffect transition="in" filter="fade">
                                      <p:cBhvr>
                                        <p:cTn id="78" dur="500"/>
                                        <p:tgtEl>
                                          <p:spTgt spid="6">
                                            <p:txEl>
                                              <p:pRg st="5" end="5"/>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6">
                                            <p:txEl>
                                              <p:pRg st="6" end="6"/>
                                            </p:txEl>
                                          </p:spTgt>
                                        </p:tgtEl>
                                        <p:attrNameLst>
                                          <p:attrName>style.visibility</p:attrName>
                                        </p:attrNameLst>
                                      </p:cBhvr>
                                      <p:to>
                                        <p:strVal val="visible"/>
                                      </p:to>
                                    </p:set>
                                    <p:animEffect transition="in" filter="fade">
                                      <p:cBhvr>
                                        <p:cTn id="83"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build="p"/>
      <p:bldP spid="5" grpId="0" build="p"/>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1"/>
          <p:cNvSpPr>
            <a:spLocks noGrp="1"/>
          </p:cNvSpPr>
          <p:nvPr>
            <p:ph type="sldNum" sz="quarter" idx="12"/>
          </p:nvPr>
        </p:nvSpPr>
        <p:spPr>
          <a:noFill/>
        </p:spPr>
        <p:txBody>
          <a:bodyPr/>
          <a:lstStyle/>
          <a:p>
            <a:fld id="{2C8A72A9-2511-4A98-B6FB-4F4187EA7B77}" type="slidenum">
              <a:rPr lang="el-GR"/>
              <a:pPr/>
              <a:t>40</a:t>
            </a:fld>
            <a:endParaRPr lang="el-GR"/>
          </a:p>
        </p:txBody>
      </p:sp>
      <p:pic>
        <p:nvPicPr>
          <p:cNvPr id="19458" name="Picture 2"/>
          <p:cNvPicPr>
            <a:picLocks noChangeAspect="1" noChangeArrowheads="1"/>
          </p:cNvPicPr>
          <p:nvPr/>
        </p:nvPicPr>
        <p:blipFill>
          <a:blip r:embed="rId2" cstate="print"/>
          <a:srcRect/>
          <a:stretch>
            <a:fillRect/>
          </a:stretch>
        </p:blipFill>
        <p:spPr bwMode="auto">
          <a:xfrm>
            <a:off x="2536466" y="500043"/>
            <a:ext cx="7505720" cy="5705659"/>
          </a:xfrm>
          <a:prstGeom prst="rect">
            <a:avLst/>
          </a:prstGeom>
          <a:noFill/>
          <a:ln w="9525">
            <a:noFill/>
            <a:miter lim="800000"/>
            <a:headEnd/>
            <a:tailEnd/>
          </a:ln>
        </p:spPr>
      </p:pic>
    </p:spTree>
    <p:extLst>
      <p:ext uri="{BB962C8B-B14F-4D97-AF65-F5344CB8AC3E}">
        <p14:creationId xmlns:p14="http://schemas.microsoft.com/office/powerpoint/2010/main" val="1906603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3442914" y="285728"/>
            <a:ext cx="4581911" cy="5942516"/>
          </a:xfrm>
          <a:prstGeom prst="rect">
            <a:avLst/>
          </a:prstGeom>
          <a:noFill/>
          <a:ln w="9525">
            <a:noFill/>
            <a:miter lim="800000"/>
            <a:headEnd/>
            <a:tailEnd/>
          </a:ln>
        </p:spPr>
      </p:pic>
    </p:spTree>
    <p:extLst>
      <p:ext uri="{BB962C8B-B14F-4D97-AF65-F5344CB8AC3E}">
        <p14:creationId xmlns:p14="http://schemas.microsoft.com/office/powerpoint/2010/main" val="736191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524000" y="752476"/>
            <a:ext cx="9187410" cy="4033847"/>
          </a:xfrm>
          <a:prstGeom prst="rect">
            <a:avLst/>
          </a:prstGeom>
          <a:noFill/>
          <a:ln w="9525">
            <a:noFill/>
            <a:miter lim="800000"/>
            <a:headEnd/>
            <a:tailEnd/>
          </a:ln>
        </p:spPr>
      </p:pic>
    </p:spTree>
    <p:extLst>
      <p:ext uri="{BB962C8B-B14F-4D97-AF65-F5344CB8AC3E}">
        <p14:creationId xmlns:p14="http://schemas.microsoft.com/office/powerpoint/2010/main" val="1520598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4532" y="1757355"/>
            <a:ext cx="4515438" cy="4574851"/>
          </a:xfrm>
          <a:prstGeom prst="rect">
            <a:avLst/>
          </a:prstGeom>
        </p:spPr>
      </p:pic>
      <p:pic>
        <p:nvPicPr>
          <p:cNvPr id="3" name="Picture 2"/>
          <p:cNvPicPr>
            <a:picLocks noChangeAspect="1"/>
          </p:cNvPicPr>
          <p:nvPr/>
        </p:nvPicPr>
        <p:blipFill>
          <a:blip r:embed="rId3"/>
          <a:stretch>
            <a:fillRect/>
          </a:stretch>
        </p:blipFill>
        <p:spPr>
          <a:xfrm>
            <a:off x="6476214" y="1743928"/>
            <a:ext cx="4405324" cy="4588277"/>
          </a:xfrm>
          <a:prstGeom prst="rect">
            <a:avLst/>
          </a:prstGeom>
        </p:spPr>
      </p:pic>
      <p:sp>
        <p:nvSpPr>
          <p:cNvPr id="4" name="Title 3"/>
          <p:cNvSpPr>
            <a:spLocks noGrp="1"/>
          </p:cNvSpPr>
          <p:nvPr>
            <p:ph type="title"/>
          </p:nvPr>
        </p:nvSpPr>
        <p:spPr/>
        <p:txBody>
          <a:bodyPr/>
          <a:lstStyle/>
          <a:p>
            <a:r>
              <a:rPr lang="en-US" dirty="0" smtClean="0"/>
              <a:t>Google: What do you love?</a:t>
            </a:r>
            <a:endParaRPr lang="en-US" dirty="0"/>
          </a:p>
        </p:txBody>
      </p:sp>
      <p:sp>
        <p:nvSpPr>
          <p:cNvPr id="5" name="Slide Number Placeholder 4"/>
          <p:cNvSpPr>
            <a:spLocks noGrp="1"/>
          </p:cNvSpPr>
          <p:nvPr>
            <p:ph type="sldNum" sz="quarter" idx="12"/>
          </p:nvPr>
        </p:nvSpPr>
        <p:spPr/>
        <p:txBody>
          <a:bodyPr/>
          <a:lstStyle/>
          <a:p>
            <a:fld id="{4CE482DC-2269-4F26-9D2A-7E44B1A4CD85}" type="slidenum">
              <a:rPr lang="en-US" smtClean="0"/>
              <a:t>43</a:t>
            </a:fld>
            <a:endParaRPr lang="en-US" dirty="0"/>
          </a:p>
        </p:txBody>
      </p:sp>
    </p:spTree>
    <p:extLst>
      <p:ext uri="{BB962C8B-B14F-4D97-AF65-F5344CB8AC3E}">
        <p14:creationId xmlns:p14="http://schemas.microsoft.com/office/powerpoint/2010/main" val="17410959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dirty="0" smtClean="0"/>
              <a:t>Απαντήσεις σε ερωτήσεις</a:t>
            </a:r>
            <a:br>
              <a:rPr lang="el-GR" dirty="0" smtClean="0"/>
            </a:br>
            <a:r>
              <a:rPr lang="el-GR" dirty="0" smtClean="0"/>
              <a:t> φυσικής γλώσσας [1]</a:t>
            </a:r>
            <a:endParaRPr lang="en-US" dirty="0"/>
          </a:p>
        </p:txBody>
      </p:sp>
      <p:pic>
        <p:nvPicPr>
          <p:cNvPr id="4" name="Content Placeholder 3"/>
          <p:cNvPicPr>
            <a:picLocks noGrp="1" noChangeAspect="1"/>
          </p:cNvPicPr>
          <p:nvPr>
            <p:ph idx="1"/>
          </p:nvPr>
        </p:nvPicPr>
        <p:blipFill>
          <a:blip r:embed="rId2"/>
          <a:stretch>
            <a:fillRect/>
          </a:stretch>
        </p:blipFill>
        <p:spPr>
          <a:xfrm>
            <a:off x="5254513" y="731838"/>
            <a:ext cx="5585049" cy="5257800"/>
          </a:xfrm>
          <a:prstGeom prst="rect">
            <a:avLst/>
          </a:prstGeom>
        </p:spPr>
      </p:pic>
      <p:sp>
        <p:nvSpPr>
          <p:cNvPr id="3" name="Slide Number Placeholder 2"/>
          <p:cNvSpPr>
            <a:spLocks noGrp="1"/>
          </p:cNvSpPr>
          <p:nvPr>
            <p:ph type="sldNum" sz="quarter" idx="12"/>
          </p:nvPr>
        </p:nvSpPr>
        <p:spPr/>
        <p:txBody>
          <a:bodyPr/>
          <a:lstStyle/>
          <a:p>
            <a:fld id="{4FAB73BC-B049-4115-A692-8D63A059BFB8}" type="slidenum">
              <a:rPr lang="en-US" smtClean="0"/>
              <a:pPr/>
              <a:t>44</a:t>
            </a:fld>
            <a:endParaRPr lang="en-US" dirty="0"/>
          </a:p>
        </p:txBody>
      </p:sp>
    </p:spTree>
    <p:extLst>
      <p:ext uri="{BB962C8B-B14F-4D97-AF65-F5344CB8AC3E}">
        <p14:creationId xmlns:p14="http://schemas.microsoft.com/office/powerpoint/2010/main" val="32586664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Απαντήσεις σε ερωτήσεις Φυσικής Γλώσσας [2]</a:t>
            </a:r>
            <a:endParaRPr lang="en-US" dirty="0"/>
          </a:p>
        </p:txBody>
      </p:sp>
      <p:pic>
        <p:nvPicPr>
          <p:cNvPr id="4" name="Content Placeholder 3"/>
          <p:cNvPicPr>
            <a:picLocks noGrp="1" noChangeAspect="1"/>
          </p:cNvPicPr>
          <p:nvPr>
            <p:ph idx="1"/>
          </p:nvPr>
        </p:nvPicPr>
        <p:blipFill>
          <a:blip r:embed="rId2"/>
          <a:stretch>
            <a:fillRect/>
          </a:stretch>
        </p:blipFill>
        <p:spPr>
          <a:xfrm>
            <a:off x="4136142" y="94268"/>
            <a:ext cx="7993635" cy="5599522"/>
          </a:xfrm>
          <a:prstGeom prst="rect">
            <a:avLst/>
          </a:prstGeom>
        </p:spPr>
      </p:pic>
      <p:sp>
        <p:nvSpPr>
          <p:cNvPr id="2" name="Slide Number Placeholder 1"/>
          <p:cNvSpPr>
            <a:spLocks noGrp="1"/>
          </p:cNvSpPr>
          <p:nvPr>
            <p:ph type="sldNum" sz="quarter" idx="12"/>
          </p:nvPr>
        </p:nvSpPr>
        <p:spPr/>
        <p:txBody>
          <a:bodyPr/>
          <a:lstStyle/>
          <a:p>
            <a:fld id="{4FAB73BC-B049-4115-A692-8D63A059BFB8}" type="slidenum">
              <a:rPr lang="en-US" smtClean="0"/>
              <a:pPr/>
              <a:t>45</a:t>
            </a:fld>
            <a:endParaRPr lang="en-US" dirty="0"/>
          </a:p>
        </p:txBody>
      </p:sp>
    </p:spTree>
    <p:extLst>
      <p:ext uri="{BB962C8B-B14F-4D97-AF65-F5344CB8AC3E}">
        <p14:creationId xmlns:p14="http://schemas.microsoft.com/office/powerpoint/2010/main" val="15729488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2"/>
          </p:nvPr>
        </p:nvSpPr>
        <p:spPr>
          <a:noFill/>
        </p:spPr>
        <p:txBody>
          <a:bodyPr/>
          <a:lstStyle/>
          <a:p>
            <a:fld id="{809AD947-17A6-43A8-B93B-F52D78EF2665}" type="slidenum">
              <a:rPr lang="el-GR"/>
              <a:pPr/>
              <a:t>46</a:t>
            </a:fld>
            <a:endParaRPr lang="el-GR"/>
          </a:p>
        </p:txBody>
      </p:sp>
      <p:pic>
        <p:nvPicPr>
          <p:cNvPr id="12291" name="Picture 4" descr="A9example"/>
          <p:cNvPicPr>
            <a:picLocks noChangeAspect="1" noChangeArrowheads="1"/>
          </p:cNvPicPr>
          <p:nvPr/>
        </p:nvPicPr>
        <p:blipFill>
          <a:blip r:embed="rId3" cstate="print"/>
          <a:srcRect/>
          <a:stretch>
            <a:fillRect/>
          </a:stretch>
        </p:blipFill>
        <p:spPr bwMode="auto">
          <a:xfrm>
            <a:off x="1919288" y="260351"/>
            <a:ext cx="8064500" cy="6048375"/>
          </a:xfrm>
          <a:prstGeom prst="rect">
            <a:avLst/>
          </a:prstGeom>
          <a:noFill/>
          <a:ln w="9525">
            <a:noFill/>
            <a:miter lim="800000"/>
            <a:headEnd/>
            <a:tailEnd/>
          </a:ln>
        </p:spPr>
      </p:pic>
    </p:spTree>
    <p:extLst>
      <p:ext uri="{BB962C8B-B14F-4D97-AF65-F5344CB8AC3E}">
        <p14:creationId xmlns:p14="http://schemas.microsoft.com/office/powerpoint/2010/main" val="29711983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2"/>
          </p:nvPr>
        </p:nvSpPr>
        <p:spPr>
          <a:noFill/>
        </p:spPr>
        <p:txBody>
          <a:bodyPr/>
          <a:lstStyle/>
          <a:p>
            <a:fld id="{06A0AD9A-F437-41F5-8370-25C6509CC8BD}" type="slidenum">
              <a:rPr lang="el-GR"/>
              <a:pPr/>
              <a:t>47</a:t>
            </a:fld>
            <a:endParaRPr lang="el-GR"/>
          </a:p>
        </p:txBody>
      </p:sp>
      <p:pic>
        <p:nvPicPr>
          <p:cNvPr id="13315" name="Picture 4" descr="A9Amazon"/>
          <p:cNvPicPr>
            <a:picLocks noChangeAspect="1" noChangeArrowheads="1"/>
          </p:cNvPicPr>
          <p:nvPr/>
        </p:nvPicPr>
        <p:blipFill>
          <a:blip r:embed="rId3" cstate="print"/>
          <a:srcRect/>
          <a:stretch>
            <a:fillRect/>
          </a:stretch>
        </p:blipFill>
        <p:spPr bwMode="auto">
          <a:xfrm>
            <a:off x="1847850" y="242889"/>
            <a:ext cx="8064500" cy="6048375"/>
          </a:xfrm>
          <a:prstGeom prst="rect">
            <a:avLst/>
          </a:prstGeom>
          <a:noFill/>
          <a:ln w="9525">
            <a:noFill/>
            <a:miter lim="800000"/>
            <a:headEnd/>
            <a:tailEnd/>
          </a:ln>
        </p:spPr>
      </p:pic>
    </p:spTree>
    <p:extLst>
      <p:ext uri="{BB962C8B-B14F-4D97-AF65-F5344CB8AC3E}">
        <p14:creationId xmlns:p14="http://schemas.microsoft.com/office/powerpoint/2010/main" val="25672966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2"/>
          </p:nvPr>
        </p:nvSpPr>
        <p:spPr>
          <a:noFill/>
        </p:spPr>
        <p:txBody>
          <a:bodyPr/>
          <a:lstStyle/>
          <a:p>
            <a:fld id="{43E07FA5-418F-4D01-B2F0-48718D8D7B91}" type="slidenum">
              <a:rPr lang="el-GR"/>
              <a:pPr/>
              <a:t>48</a:t>
            </a:fld>
            <a:endParaRPr lang="el-GR"/>
          </a:p>
        </p:txBody>
      </p:sp>
      <p:pic>
        <p:nvPicPr>
          <p:cNvPr id="14339" name="Picture 4" descr="Project Gutenbergh"/>
          <p:cNvPicPr>
            <a:picLocks noChangeAspect="1" noChangeArrowheads="1"/>
          </p:cNvPicPr>
          <p:nvPr/>
        </p:nvPicPr>
        <p:blipFill>
          <a:blip r:embed="rId3" cstate="print"/>
          <a:srcRect/>
          <a:stretch>
            <a:fillRect/>
          </a:stretch>
        </p:blipFill>
        <p:spPr bwMode="auto">
          <a:xfrm>
            <a:off x="1774826" y="260350"/>
            <a:ext cx="8137525" cy="6102350"/>
          </a:xfrm>
          <a:prstGeom prst="rect">
            <a:avLst/>
          </a:prstGeom>
          <a:noFill/>
          <a:ln w="9525">
            <a:noFill/>
            <a:miter lim="800000"/>
            <a:headEnd/>
            <a:tailEnd/>
          </a:ln>
        </p:spPr>
      </p:pic>
    </p:spTree>
    <p:extLst>
      <p:ext uri="{BB962C8B-B14F-4D97-AF65-F5344CB8AC3E}">
        <p14:creationId xmlns:p14="http://schemas.microsoft.com/office/powerpoint/2010/main" val="27388178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2"/>
          </p:nvPr>
        </p:nvSpPr>
        <p:spPr>
          <a:noFill/>
        </p:spPr>
        <p:txBody>
          <a:bodyPr/>
          <a:lstStyle/>
          <a:p>
            <a:fld id="{CC23B328-C3C4-485A-A863-D4DA1E10D119}" type="slidenum">
              <a:rPr lang="el-GR"/>
              <a:pPr/>
              <a:t>49</a:t>
            </a:fld>
            <a:endParaRPr lang="el-GR"/>
          </a:p>
        </p:txBody>
      </p:sp>
      <p:pic>
        <p:nvPicPr>
          <p:cNvPr id="15363" name="Picture 4" descr="Gutenbergh catalogue"/>
          <p:cNvPicPr>
            <a:picLocks noChangeAspect="1" noChangeArrowheads="1"/>
          </p:cNvPicPr>
          <p:nvPr/>
        </p:nvPicPr>
        <p:blipFill>
          <a:blip r:embed="rId3" cstate="print"/>
          <a:srcRect/>
          <a:stretch>
            <a:fillRect/>
          </a:stretch>
        </p:blipFill>
        <p:spPr bwMode="auto">
          <a:xfrm>
            <a:off x="1774825" y="260350"/>
            <a:ext cx="8027988" cy="6021388"/>
          </a:xfrm>
          <a:prstGeom prst="rect">
            <a:avLst/>
          </a:prstGeom>
          <a:noFill/>
          <a:ln w="9525">
            <a:noFill/>
            <a:miter lim="800000"/>
            <a:headEnd/>
            <a:tailEnd/>
          </a:ln>
        </p:spPr>
      </p:pic>
    </p:spTree>
    <p:extLst>
      <p:ext uri="{BB962C8B-B14F-4D97-AF65-F5344CB8AC3E}">
        <p14:creationId xmlns:p14="http://schemas.microsoft.com/office/powerpoint/2010/main" val="20386435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Αξιολόγηση διαδικτυακών πηγών</a:t>
            </a:r>
            <a:endParaRPr lang="en-US" dirty="0"/>
          </a:p>
        </p:txBody>
      </p:sp>
      <p:sp>
        <p:nvSpPr>
          <p:cNvPr id="3" name="Content Placeholder 2"/>
          <p:cNvSpPr>
            <a:spLocks noGrp="1"/>
          </p:cNvSpPr>
          <p:nvPr>
            <p:ph idx="1"/>
          </p:nvPr>
        </p:nvSpPr>
        <p:spPr/>
        <p:txBody>
          <a:bodyPr>
            <a:normAutofit fontScale="85000" lnSpcReduction="20000"/>
          </a:bodyPr>
          <a:lstStyle/>
          <a:p>
            <a:r>
              <a:rPr lang="el-GR" b="1" dirty="0" smtClean="0"/>
              <a:t>Εγκυρότητα</a:t>
            </a:r>
          </a:p>
          <a:p>
            <a:pPr lvl="1"/>
            <a:r>
              <a:rPr lang="el-GR" dirty="0" smtClean="0"/>
              <a:t>Αξιόπιστη πηγή</a:t>
            </a:r>
          </a:p>
          <a:p>
            <a:pPr lvl="1"/>
            <a:r>
              <a:rPr lang="el-GR" dirty="0" smtClean="0"/>
              <a:t>Συγγραφέας με αναγνώριση </a:t>
            </a:r>
          </a:p>
          <a:p>
            <a:pPr lvl="1"/>
            <a:r>
              <a:rPr lang="el-GR" dirty="0" smtClean="0"/>
              <a:t>Ενδείξεις ποιοτικού ελέγχου του περιεχομένου</a:t>
            </a:r>
          </a:p>
          <a:p>
            <a:pPr lvl="1"/>
            <a:r>
              <a:rPr lang="el-GR" dirty="0" smtClean="0"/>
              <a:t>Υποστήριξη από κάποιον θεσμό ή άλλο οργανισμό</a:t>
            </a:r>
          </a:p>
          <a:p>
            <a:pPr lvl="1"/>
            <a:r>
              <a:rPr lang="el-GR" dirty="0" smtClean="0"/>
              <a:t>Διαφανής οικονομική υποστήριξη (</a:t>
            </a:r>
            <a:r>
              <a:rPr lang="en-US" dirty="0" smtClean="0"/>
              <a:t>sponsorship) </a:t>
            </a:r>
            <a:endParaRPr lang="el-GR" dirty="0" smtClean="0"/>
          </a:p>
          <a:p>
            <a:pPr lvl="1"/>
            <a:r>
              <a:rPr lang="el-GR" dirty="0" smtClean="0"/>
              <a:t>Στοιχεία επικοινωνίας</a:t>
            </a:r>
          </a:p>
          <a:p>
            <a:r>
              <a:rPr lang="el-GR" b="1" dirty="0" err="1" smtClean="0"/>
              <a:t>Άκρίβεια</a:t>
            </a:r>
            <a:endParaRPr lang="el-GR" b="1" dirty="0" smtClean="0"/>
          </a:p>
          <a:p>
            <a:pPr lvl="1"/>
            <a:r>
              <a:rPr lang="el-GR" dirty="0" smtClean="0"/>
              <a:t>Ενημερωμένες πληροφορίες (ημερομηνίες δημοσίευσης, ανανέωσης)</a:t>
            </a:r>
          </a:p>
          <a:p>
            <a:pPr lvl="1"/>
            <a:r>
              <a:rPr lang="el-GR" dirty="0" smtClean="0"/>
              <a:t>Πληροφορίες που στηρίζονται σε γεγονότα</a:t>
            </a:r>
          </a:p>
          <a:p>
            <a:pPr lvl="1"/>
            <a:r>
              <a:rPr lang="el-GR" dirty="0" smtClean="0"/>
              <a:t>Κατανοητό περιεχόμενο που υποστηρίζεται από εξωτερικές πηγές</a:t>
            </a:r>
          </a:p>
          <a:p>
            <a:r>
              <a:rPr lang="el-GR" b="1" dirty="0" smtClean="0"/>
              <a:t>Αντικειμενικότητα</a:t>
            </a:r>
          </a:p>
          <a:p>
            <a:pPr lvl="1"/>
            <a:r>
              <a:rPr lang="el-GR" dirty="0" smtClean="0"/>
              <a:t>Ισορροπημένη και αντικειμενική παρουσίαση απόψεων</a:t>
            </a:r>
          </a:p>
          <a:p>
            <a:pPr lvl="1"/>
            <a:r>
              <a:rPr lang="el-GR" dirty="0" smtClean="0"/>
              <a:t>Έλλειψη αντικρουόμενων συμφερόντων.</a:t>
            </a:r>
          </a:p>
          <a:p>
            <a:pPr lvl="1"/>
            <a:r>
              <a:rPr lang="el-GR" dirty="0" smtClean="0"/>
              <a:t>Τήρηση βασικών δεοντολογικών αρχών</a:t>
            </a:r>
          </a:p>
          <a:p>
            <a:pPr lvl="1"/>
            <a:endParaRPr lang="en-US" dirty="0"/>
          </a:p>
        </p:txBody>
      </p:sp>
      <p:sp>
        <p:nvSpPr>
          <p:cNvPr id="4" name="Slide Number Placeholder 3"/>
          <p:cNvSpPr>
            <a:spLocks noGrp="1"/>
          </p:cNvSpPr>
          <p:nvPr>
            <p:ph type="sldNum" sz="quarter" idx="12"/>
          </p:nvPr>
        </p:nvSpPr>
        <p:spPr/>
        <p:txBody>
          <a:bodyPr/>
          <a:lstStyle/>
          <a:p>
            <a:fld id="{4CE482DC-2269-4F26-9D2A-7E44B1A4CD85}" type="slidenum">
              <a:rPr lang="en-US" smtClean="0"/>
              <a:t>5</a:t>
            </a:fld>
            <a:endParaRPr lang="en-US" dirty="0"/>
          </a:p>
        </p:txBody>
      </p:sp>
    </p:spTree>
    <p:extLst>
      <p:ext uri="{BB962C8B-B14F-4D97-AF65-F5344CB8AC3E}">
        <p14:creationId xmlns:p14="http://schemas.microsoft.com/office/powerpoint/2010/main" val="160669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txEl>
                                              <p:pRg st="13" end="13"/>
                                            </p:txEl>
                                          </p:spTgt>
                                        </p:tgtEl>
                                        <p:attrNameLst>
                                          <p:attrName>style.visibility</p:attrName>
                                        </p:attrNameLst>
                                      </p:cBhvr>
                                      <p:to>
                                        <p:strVal val="visible"/>
                                      </p:to>
                                    </p:set>
                                    <p:animEffect transition="in" filter="fade">
                                      <p:cBhvr>
                                        <p:cTn id="50" dur="500"/>
                                        <p:tgtEl>
                                          <p:spTgt spid="3">
                                            <p:txEl>
                                              <p:pRg st="13" end="13"/>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animEffect transition="in" filter="fade">
                                      <p:cBhvr>
                                        <p:cTn id="5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2"/>
          </p:nvPr>
        </p:nvSpPr>
        <p:spPr>
          <a:noFill/>
        </p:spPr>
        <p:txBody>
          <a:bodyPr/>
          <a:lstStyle/>
          <a:p>
            <a:fld id="{9EA817E5-6FE7-40C3-82C4-2D926F5362B9}" type="slidenum">
              <a:rPr lang="el-GR"/>
              <a:pPr/>
              <a:t>50</a:t>
            </a:fld>
            <a:endParaRPr lang="el-GR"/>
          </a:p>
        </p:txBody>
      </p:sp>
      <p:pic>
        <p:nvPicPr>
          <p:cNvPr id="16387" name="Picture 4" descr="Italian Gutenber"/>
          <p:cNvPicPr>
            <a:picLocks noChangeAspect="1" noChangeArrowheads="1"/>
          </p:cNvPicPr>
          <p:nvPr/>
        </p:nvPicPr>
        <p:blipFill>
          <a:blip r:embed="rId3" cstate="print"/>
          <a:srcRect/>
          <a:stretch>
            <a:fillRect/>
          </a:stretch>
        </p:blipFill>
        <p:spPr bwMode="auto">
          <a:xfrm>
            <a:off x="1847850" y="260351"/>
            <a:ext cx="8064500" cy="6048375"/>
          </a:xfrm>
          <a:prstGeom prst="rect">
            <a:avLst/>
          </a:prstGeom>
          <a:noFill/>
          <a:ln w="9525">
            <a:noFill/>
            <a:miter lim="800000"/>
            <a:headEnd/>
            <a:tailEnd/>
          </a:ln>
        </p:spPr>
      </p:pic>
    </p:spTree>
    <p:extLst>
      <p:ext uri="{BB962C8B-B14F-4D97-AF65-F5344CB8AC3E}">
        <p14:creationId xmlns:p14="http://schemas.microsoft.com/office/powerpoint/2010/main" val="11050328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noFill/>
        </p:spPr>
        <p:txBody>
          <a:bodyPr/>
          <a:lstStyle/>
          <a:p>
            <a:fld id="{A6E6495E-25CD-4B5B-946F-7A916BC274DB}" type="slidenum">
              <a:rPr lang="el-GR"/>
              <a:pPr/>
              <a:t>51</a:t>
            </a:fld>
            <a:endParaRPr lang="el-GR"/>
          </a:p>
        </p:txBody>
      </p:sp>
      <p:pic>
        <p:nvPicPr>
          <p:cNvPr id="17411" name="Picture 4" descr="Dante Gutenbergh"/>
          <p:cNvPicPr>
            <a:picLocks noChangeAspect="1" noChangeArrowheads="1"/>
          </p:cNvPicPr>
          <p:nvPr/>
        </p:nvPicPr>
        <p:blipFill>
          <a:blip r:embed="rId3" cstate="print"/>
          <a:srcRect/>
          <a:stretch>
            <a:fillRect/>
          </a:stretch>
        </p:blipFill>
        <p:spPr bwMode="auto">
          <a:xfrm>
            <a:off x="2063751" y="260350"/>
            <a:ext cx="7993063" cy="5994400"/>
          </a:xfrm>
          <a:prstGeom prst="rect">
            <a:avLst/>
          </a:prstGeom>
          <a:noFill/>
          <a:ln w="9525">
            <a:noFill/>
            <a:miter lim="800000"/>
            <a:headEnd/>
            <a:tailEnd/>
          </a:ln>
        </p:spPr>
      </p:pic>
    </p:spTree>
    <p:extLst>
      <p:ext uri="{BB962C8B-B14F-4D97-AF65-F5344CB8AC3E}">
        <p14:creationId xmlns:p14="http://schemas.microsoft.com/office/powerpoint/2010/main" val="41313698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2"/>
          </p:nvPr>
        </p:nvSpPr>
        <p:spPr>
          <a:noFill/>
        </p:spPr>
        <p:txBody>
          <a:bodyPr/>
          <a:lstStyle/>
          <a:p>
            <a:fld id="{20011B78-30BE-4B8C-9AEC-834E43EBD50C}" type="slidenum">
              <a:rPr lang="el-GR"/>
              <a:pPr/>
              <a:t>52</a:t>
            </a:fld>
            <a:endParaRPr lang="el-GR"/>
          </a:p>
        </p:txBody>
      </p:sp>
      <p:pic>
        <p:nvPicPr>
          <p:cNvPr id="18435" name="Picture 4" descr="Wikipedia"/>
          <p:cNvPicPr>
            <a:picLocks noChangeAspect="1" noChangeArrowheads="1"/>
          </p:cNvPicPr>
          <p:nvPr/>
        </p:nvPicPr>
        <p:blipFill>
          <a:blip r:embed="rId3" cstate="print"/>
          <a:srcRect/>
          <a:stretch>
            <a:fillRect/>
          </a:stretch>
        </p:blipFill>
        <p:spPr bwMode="auto">
          <a:xfrm>
            <a:off x="1774826" y="260350"/>
            <a:ext cx="8137525" cy="6102350"/>
          </a:xfrm>
          <a:prstGeom prst="rect">
            <a:avLst/>
          </a:prstGeom>
          <a:noFill/>
          <a:ln w="9525">
            <a:noFill/>
            <a:miter lim="800000"/>
            <a:headEnd/>
            <a:tailEnd/>
          </a:ln>
        </p:spPr>
      </p:pic>
    </p:spTree>
    <p:extLst>
      <p:ext uri="{BB962C8B-B14F-4D97-AF65-F5344CB8AC3E}">
        <p14:creationId xmlns:p14="http://schemas.microsoft.com/office/powerpoint/2010/main" val="397460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a:noFill/>
        </p:spPr>
        <p:txBody>
          <a:bodyPr/>
          <a:lstStyle/>
          <a:p>
            <a:fld id="{B63F048D-A353-4ED2-A51D-1A926AB2C096}" type="slidenum">
              <a:rPr lang="el-GR"/>
              <a:pPr/>
              <a:t>53</a:t>
            </a:fld>
            <a:endParaRPr lang="el-GR"/>
          </a:p>
        </p:txBody>
      </p:sp>
      <p:pic>
        <p:nvPicPr>
          <p:cNvPr id="19459" name="Picture 4" descr="Wikipedia-Dante"/>
          <p:cNvPicPr>
            <a:picLocks noChangeAspect="1" noChangeArrowheads="1"/>
          </p:cNvPicPr>
          <p:nvPr/>
        </p:nvPicPr>
        <p:blipFill>
          <a:blip r:embed="rId3" cstate="print"/>
          <a:srcRect/>
          <a:stretch>
            <a:fillRect/>
          </a:stretch>
        </p:blipFill>
        <p:spPr bwMode="auto">
          <a:xfrm>
            <a:off x="1762933" y="133129"/>
            <a:ext cx="8137525" cy="6102350"/>
          </a:xfrm>
          <a:prstGeom prst="rect">
            <a:avLst/>
          </a:prstGeom>
          <a:noFill/>
          <a:ln w="9525">
            <a:noFill/>
            <a:miter lim="800000"/>
            <a:headEnd/>
            <a:tailEnd/>
          </a:ln>
        </p:spPr>
      </p:pic>
    </p:spTree>
    <p:extLst>
      <p:ext uri="{BB962C8B-B14F-4D97-AF65-F5344CB8AC3E}">
        <p14:creationId xmlns:p14="http://schemas.microsoft.com/office/powerpoint/2010/main" val="6431935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2"/>
          </p:nvPr>
        </p:nvSpPr>
        <p:spPr>
          <a:noFill/>
        </p:spPr>
        <p:txBody>
          <a:bodyPr/>
          <a:lstStyle/>
          <a:p>
            <a:fld id="{8A70D5F9-5CC5-4793-89AF-663559A2AB4F}" type="slidenum">
              <a:rPr lang="el-GR"/>
              <a:pPr/>
              <a:t>54</a:t>
            </a:fld>
            <a:endParaRPr lang="el-GR"/>
          </a:p>
        </p:txBody>
      </p:sp>
      <p:pic>
        <p:nvPicPr>
          <p:cNvPr id="20483" name="Picture 4" descr="Wikipedia-Dante links"/>
          <p:cNvPicPr>
            <a:picLocks noChangeAspect="1" noChangeArrowheads="1"/>
          </p:cNvPicPr>
          <p:nvPr/>
        </p:nvPicPr>
        <p:blipFill>
          <a:blip r:embed="rId3" cstate="print"/>
          <a:srcRect/>
          <a:stretch>
            <a:fillRect/>
          </a:stretch>
        </p:blipFill>
        <p:spPr bwMode="auto">
          <a:xfrm>
            <a:off x="1847851" y="242888"/>
            <a:ext cx="7993063" cy="5994400"/>
          </a:xfrm>
          <a:prstGeom prst="rect">
            <a:avLst/>
          </a:prstGeom>
          <a:noFill/>
          <a:ln w="9525">
            <a:noFill/>
            <a:miter lim="800000"/>
            <a:headEnd/>
            <a:tailEnd/>
          </a:ln>
        </p:spPr>
      </p:pic>
    </p:spTree>
    <p:extLst>
      <p:ext uri="{BB962C8B-B14F-4D97-AF65-F5344CB8AC3E}">
        <p14:creationId xmlns:p14="http://schemas.microsoft.com/office/powerpoint/2010/main" val="53159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2"/>
          </p:nvPr>
        </p:nvSpPr>
        <p:spPr>
          <a:noFill/>
        </p:spPr>
        <p:txBody>
          <a:bodyPr/>
          <a:lstStyle/>
          <a:p>
            <a:fld id="{0762EDC9-B68E-4073-BD63-108B29679FCE}" type="slidenum">
              <a:rPr lang="el-GR"/>
              <a:pPr/>
              <a:t>55</a:t>
            </a:fld>
            <a:endParaRPr lang="el-GR"/>
          </a:p>
        </p:txBody>
      </p:sp>
      <p:pic>
        <p:nvPicPr>
          <p:cNvPr id="21507" name="Picture 5" descr="Wikipedia-Dante it"/>
          <p:cNvPicPr>
            <a:picLocks noChangeAspect="1" noChangeArrowheads="1"/>
          </p:cNvPicPr>
          <p:nvPr/>
        </p:nvPicPr>
        <p:blipFill>
          <a:blip r:embed="rId3" cstate="print"/>
          <a:srcRect/>
          <a:stretch>
            <a:fillRect/>
          </a:stretch>
        </p:blipFill>
        <p:spPr bwMode="auto">
          <a:xfrm>
            <a:off x="1762933" y="109275"/>
            <a:ext cx="8137525" cy="6102350"/>
          </a:xfrm>
          <a:prstGeom prst="rect">
            <a:avLst/>
          </a:prstGeom>
          <a:noFill/>
          <a:ln w="9525">
            <a:noFill/>
            <a:miter lim="800000"/>
            <a:headEnd/>
            <a:tailEnd/>
          </a:ln>
        </p:spPr>
      </p:pic>
    </p:spTree>
    <p:extLst>
      <p:ext uri="{BB962C8B-B14F-4D97-AF65-F5344CB8AC3E}">
        <p14:creationId xmlns:p14="http://schemas.microsoft.com/office/powerpoint/2010/main" val="6971868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1"/>
          <p:cNvSpPr>
            <a:spLocks noGrp="1"/>
          </p:cNvSpPr>
          <p:nvPr>
            <p:ph type="sldNum" sz="quarter" idx="12"/>
          </p:nvPr>
        </p:nvSpPr>
        <p:spPr>
          <a:noFill/>
        </p:spPr>
        <p:txBody>
          <a:bodyPr/>
          <a:lstStyle/>
          <a:p>
            <a:fld id="{1B6782C9-7EB6-4240-B76C-9D2127BDCEF8}" type="slidenum">
              <a:rPr lang="el-GR"/>
              <a:pPr/>
              <a:t>56</a:t>
            </a:fld>
            <a:endParaRPr lang="el-GR"/>
          </a:p>
        </p:txBody>
      </p:sp>
      <p:pic>
        <p:nvPicPr>
          <p:cNvPr id="22531" name="Picture 2"/>
          <p:cNvPicPr>
            <a:picLocks noChangeAspect="1" noChangeArrowheads="1"/>
          </p:cNvPicPr>
          <p:nvPr/>
        </p:nvPicPr>
        <p:blipFill>
          <a:blip r:embed="rId2" cstate="print"/>
          <a:srcRect/>
          <a:stretch>
            <a:fillRect/>
          </a:stretch>
        </p:blipFill>
        <p:spPr bwMode="auto">
          <a:xfrm>
            <a:off x="2631882" y="127249"/>
            <a:ext cx="7075626" cy="6149166"/>
          </a:xfrm>
          <a:prstGeom prst="rect">
            <a:avLst/>
          </a:prstGeom>
          <a:noFill/>
          <a:ln w="9525">
            <a:noFill/>
            <a:miter lim="800000"/>
            <a:headEnd/>
            <a:tailEnd/>
          </a:ln>
        </p:spPr>
      </p:pic>
    </p:spTree>
    <p:extLst>
      <p:ext uri="{BB962C8B-B14F-4D97-AF65-F5344CB8AC3E}">
        <p14:creationId xmlns:p14="http://schemas.microsoft.com/office/powerpoint/2010/main" val="227159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1"/>
          <p:cNvSpPr>
            <a:spLocks noGrp="1"/>
          </p:cNvSpPr>
          <p:nvPr>
            <p:ph type="sldNum" sz="quarter" idx="12"/>
          </p:nvPr>
        </p:nvSpPr>
        <p:spPr>
          <a:noFill/>
        </p:spPr>
        <p:txBody>
          <a:bodyPr/>
          <a:lstStyle/>
          <a:p>
            <a:fld id="{23BC6BE3-257C-43A1-A5AD-713FDE355569}" type="slidenum">
              <a:rPr lang="el-GR"/>
              <a:pPr/>
              <a:t>57</a:t>
            </a:fld>
            <a:endParaRPr lang="el-GR"/>
          </a:p>
        </p:txBody>
      </p:sp>
      <p:pic>
        <p:nvPicPr>
          <p:cNvPr id="23555" name="Picture 2"/>
          <p:cNvPicPr>
            <a:picLocks noChangeAspect="1" noChangeArrowheads="1"/>
          </p:cNvPicPr>
          <p:nvPr/>
        </p:nvPicPr>
        <p:blipFill>
          <a:blip r:embed="rId2" cstate="print"/>
          <a:srcRect/>
          <a:stretch>
            <a:fillRect/>
          </a:stretch>
        </p:blipFill>
        <p:spPr bwMode="auto">
          <a:xfrm>
            <a:off x="3095625" y="285751"/>
            <a:ext cx="5810250" cy="5789613"/>
          </a:xfrm>
          <a:prstGeom prst="rect">
            <a:avLst/>
          </a:prstGeom>
          <a:noFill/>
          <a:ln w="9525">
            <a:noFill/>
            <a:miter lim="800000"/>
            <a:headEnd/>
            <a:tailEnd/>
          </a:ln>
        </p:spPr>
      </p:pic>
    </p:spTree>
    <p:extLst>
      <p:ext uri="{BB962C8B-B14F-4D97-AF65-F5344CB8AC3E}">
        <p14:creationId xmlns:p14="http://schemas.microsoft.com/office/powerpoint/2010/main" val="489261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noFill/>
        </p:spPr>
        <p:txBody>
          <a:bodyPr/>
          <a:lstStyle/>
          <a:p>
            <a:fld id="{3271ACF1-47EF-4747-9AD3-3EC7326A88A1}" type="slidenum">
              <a:rPr lang="el-GR"/>
              <a:pPr/>
              <a:t>58</a:t>
            </a:fld>
            <a:endParaRPr lang="el-GR"/>
          </a:p>
        </p:txBody>
      </p:sp>
      <p:pic>
        <p:nvPicPr>
          <p:cNvPr id="24579" name="Picture 2"/>
          <p:cNvPicPr>
            <a:picLocks noChangeAspect="1" noChangeArrowheads="1"/>
          </p:cNvPicPr>
          <p:nvPr/>
        </p:nvPicPr>
        <p:blipFill>
          <a:blip r:embed="rId2" cstate="print"/>
          <a:srcRect/>
          <a:stretch>
            <a:fillRect/>
          </a:stretch>
        </p:blipFill>
        <p:spPr bwMode="auto">
          <a:xfrm>
            <a:off x="3405106" y="86844"/>
            <a:ext cx="4979987" cy="6215062"/>
          </a:xfrm>
          <a:prstGeom prst="rect">
            <a:avLst/>
          </a:prstGeom>
          <a:noFill/>
          <a:ln w="9525">
            <a:noFill/>
            <a:miter lim="800000"/>
            <a:headEnd/>
            <a:tailEnd/>
          </a:ln>
        </p:spPr>
      </p:pic>
    </p:spTree>
    <p:extLst>
      <p:ext uri="{BB962C8B-B14F-4D97-AF65-F5344CB8AC3E}">
        <p14:creationId xmlns:p14="http://schemas.microsoft.com/office/powerpoint/2010/main" val="21253200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597" y="318052"/>
            <a:ext cx="10878354" cy="5931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3006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Διαδίκτυο </a:t>
            </a:r>
            <a:r>
              <a:rPr lang="en-US" dirty="0" smtClean="0"/>
              <a:t>= Google = </a:t>
            </a:r>
            <a:r>
              <a:rPr lang="el-GR" dirty="0" smtClean="0"/>
              <a:t>6</a:t>
            </a:r>
            <a:r>
              <a:rPr lang="en-US" dirty="0" smtClean="0"/>
              <a:t>0 </a:t>
            </a:r>
            <a:r>
              <a:rPr lang="el-GR" dirty="0" smtClean="0"/>
              <a:t>τρις σελίδες</a:t>
            </a:r>
            <a:endParaRPr lang="en-US" dirty="0"/>
          </a:p>
        </p:txBody>
      </p:sp>
      <p:pic>
        <p:nvPicPr>
          <p:cNvPr id="4" name="Content Placeholder 3"/>
          <p:cNvPicPr>
            <a:picLocks noGrp="1" noChangeAspect="1"/>
          </p:cNvPicPr>
          <p:nvPr>
            <p:ph idx="1"/>
          </p:nvPr>
        </p:nvPicPr>
        <p:blipFill>
          <a:blip r:embed="rId2"/>
          <a:stretch>
            <a:fillRect/>
          </a:stretch>
        </p:blipFill>
        <p:spPr>
          <a:xfrm>
            <a:off x="2165326" y="1846263"/>
            <a:ext cx="7921673" cy="4022725"/>
          </a:xfrm>
          <a:prstGeom prst="rect">
            <a:avLst/>
          </a:prstGeom>
        </p:spPr>
      </p:pic>
      <p:sp>
        <p:nvSpPr>
          <p:cNvPr id="3" name="Slide Number Placeholder 2"/>
          <p:cNvSpPr>
            <a:spLocks noGrp="1"/>
          </p:cNvSpPr>
          <p:nvPr>
            <p:ph type="sldNum" sz="quarter" idx="12"/>
          </p:nvPr>
        </p:nvSpPr>
        <p:spPr/>
        <p:txBody>
          <a:bodyPr/>
          <a:lstStyle/>
          <a:p>
            <a:fld id="{4CE482DC-2269-4F26-9D2A-7E44B1A4CD85}" type="slidenum">
              <a:rPr lang="en-US" smtClean="0"/>
              <a:t>6</a:t>
            </a:fld>
            <a:endParaRPr lang="en-US" dirty="0"/>
          </a:p>
        </p:txBody>
      </p:sp>
    </p:spTree>
    <p:extLst>
      <p:ext uri="{BB962C8B-B14F-4D97-AF65-F5344CB8AC3E}">
        <p14:creationId xmlns:p14="http://schemas.microsoft.com/office/powerpoint/2010/main" val="14109120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246" y="116632"/>
            <a:ext cx="8019842" cy="613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77352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idia\AppData\Local\Temp\SNAGHTML3f897240.PNG"/>
          <p:cNvPicPr>
            <a:picLocks noChangeAspect="1" noChangeArrowheads="1"/>
          </p:cNvPicPr>
          <p:nvPr/>
        </p:nvPicPr>
        <p:blipFill rotWithShape="1">
          <a:blip r:embed="rId2">
            <a:extLst>
              <a:ext uri="{28A0092B-C50C-407E-A947-70E740481C1C}">
                <a14:useLocalDpi xmlns:a14="http://schemas.microsoft.com/office/drawing/2010/main" val="0"/>
              </a:ext>
            </a:extLst>
          </a:blip>
          <a:srcRect l="5724" t="2637" r="25721"/>
          <a:stretch/>
        </p:blipFill>
        <p:spPr bwMode="auto">
          <a:xfrm>
            <a:off x="2647784" y="229902"/>
            <a:ext cx="7552671" cy="6033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0357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911" y="172293"/>
            <a:ext cx="5915270" cy="5982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1607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8230" y="188642"/>
            <a:ext cx="6108130" cy="602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6313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2"/>
          </p:nvPr>
        </p:nvSpPr>
        <p:spPr>
          <a:noFill/>
        </p:spPr>
        <p:txBody>
          <a:bodyPr/>
          <a:lstStyle/>
          <a:p>
            <a:fld id="{41AFF7A8-8773-44B5-9798-F3CFA748AB8F}" type="slidenum">
              <a:rPr lang="el-GR"/>
              <a:pPr/>
              <a:t>64</a:t>
            </a:fld>
            <a:endParaRPr lang="el-GR"/>
          </a:p>
        </p:txBody>
      </p:sp>
      <p:pic>
        <p:nvPicPr>
          <p:cNvPr id="38915" name="Picture 4" descr="Uoa-lib"/>
          <p:cNvPicPr>
            <a:picLocks noChangeAspect="1" noChangeArrowheads="1"/>
          </p:cNvPicPr>
          <p:nvPr/>
        </p:nvPicPr>
        <p:blipFill>
          <a:blip r:embed="rId2" cstate="print"/>
          <a:srcRect/>
          <a:stretch>
            <a:fillRect/>
          </a:stretch>
        </p:blipFill>
        <p:spPr bwMode="auto">
          <a:xfrm>
            <a:off x="1847850" y="242889"/>
            <a:ext cx="8064500" cy="6046787"/>
          </a:xfrm>
          <a:prstGeom prst="rect">
            <a:avLst/>
          </a:prstGeom>
          <a:noFill/>
          <a:ln w="9525">
            <a:noFill/>
            <a:miter lim="800000"/>
            <a:headEnd/>
            <a:tailEnd/>
          </a:ln>
        </p:spPr>
      </p:pic>
    </p:spTree>
    <p:extLst>
      <p:ext uri="{BB962C8B-B14F-4D97-AF65-F5344CB8AC3E}">
        <p14:creationId xmlns:p14="http://schemas.microsoft.com/office/powerpoint/2010/main" val="15716373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2"/>
          </p:nvPr>
        </p:nvSpPr>
        <p:spPr>
          <a:noFill/>
        </p:spPr>
        <p:txBody>
          <a:bodyPr/>
          <a:lstStyle/>
          <a:p>
            <a:fld id="{2EF86D58-3927-4792-9FAC-F67DB6E5DD19}" type="slidenum">
              <a:rPr lang="el-GR"/>
              <a:pPr/>
              <a:t>65</a:t>
            </a:fld>
            <a:endParaRPr lang="el-GR"/>
          </a:p>
        </p:txBody>
      </p:sp>
      <p:pic>
        <p:nvPicPr>
          <p:cNvPr id="39939" name="Picture 4" descr="Uoa-Opac"/>
          <p:cNvPicPr>
            <a:picLocks noChangeAspect="1" noChangeArrowheads="1"/>
          </p:cNvPicPr>
          <p:nvPr/>
        </p:nvPicPr>
        <p:blipFill>
          <a:blip r:embed="rId2" cstate="print"/>
          <a:srcRect/>
          <a:stretch>
            <a:fillRect/>
          </a:stretch>
        </p:blipFill>
        <p:spPr bwMode="auto">
          <a:xfrm>
            <a:off x="1774826" y="187325"/>
            <a:ext cx="8137525" cy="6103938"/>
          </a:xfrm>
          <a:prstGeom prst="rect">
            <a:avLst/>
          </a:prstGeom>
          <a:noFill/>
          <a:ln w="9525">
            <a:noFill/>
            <a:miter lim="800000"/>
            <a:headEnd/>
            <a:tailEnd/>
          </a:ln>
        </p:spPr>
      </p:pic>
    </p:spTree>
    <p:extLst>
      <p:ext uri="{BB962C8B-B14F-4D97-AF65-F5344CB8AC3E}">
        <p14:creationId xmlns:p14="http://schemas.microsoft.com/office/powerpoint/2010/main" val="24568286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2"/>
          </p:nvPr>
        </p:nvSpPr>
        <p:spPr>
          <a:noFill/>
        </p:spPr>
        <p:txBody>
          <a:bodyPr/>
          <a:lstStyle/>
          <a:p>
            <a:fld id="{DC1EEE8E-5CBC-48A9-879A-45E1950195DD}" type="slidenum">
              <a:rPr lang="el-GR"/>
              <a:pPr/>
              <a:t>66</a:t>
            </a:fld>
            <a:endParaRPr lang="el-GR"/>
          </a:p>
        </p:txBody>
      </p:sp>
      <p:pic>
        <p:nvPicPr>
          <p:cNvPr id="40963" name="Picture 4" descr="Uoa-Opac-Dante"/>
          <p:cNvPicPr>
            <a:picLocks noChangeAspect="1" noChangeArrowheads="1"/>
          </p:cNvPicPr>
          <p:nvPr/>
        </p:nvPicPr>
        <p:blipFill>
          <a:blip r:embed="rId2" cstate="print"/>
          <a:srcRect/>
          <a:stretch>
            <a:fillRect/>
          </a:stretch>
        </p:blipFill>
        <p:spPr bwMode="auto">
          <a:xfrm>
            <a:off x="1774825" y="260351"/>
            <a:ext cx="8064500" cy="6048375"/>
          </a:xfrm>
          <a:prstGeom prst="rect">
            <a:avLst/>
          </a:prstGeom>
          <a:noFill/>
          <a:ln w="9525">
            <a:noFill/>
            <a:miter lim="800000"/>
            <a:headEnd/>
            <a:tailEnd/>
          </a:ln>
        </p:spPr>
      </p:pic>
    </p:spTree>
    <p:extLst>
      <p:ext uri="{BB962C8B-B14F-4D97-AF65-F5344CB8AC3E}">
        <p14:creationId xmlns:p14="http://schemas.microsoft.com/office/powerpoint/2010/main" val="12416210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1"/>
          <p:cNvSpPr>
            <a:spLocks noGrp="1"/>
          </p:cNvSpPr>
          <p:nvPr>
            <p:ph type="sldNum" sz="quarter" idx="12"/>
          </p:nvPr>
        </p:nvSpPr>
        <p:spPr>
          <a:noFill/>
        </p:spPr>
        <p:txBody>
          <a:bodyPr/>
          <a:lstStyle/>
          <a:p>
            <a:fld id="{19223025-BCBF-4F4E-8C72-237A1F25E60F}" type="slidenum">
              <a:rPr lang="el-GR"/>
              <a:pPr/>
              <a:t>67</a:t>
            </a:fld>
            <a:endParaRPr lang="el-GR"/>
          </a:p>
        </p:txBody>
      </p:sp>
      <p:pic>
        <p:nvPicPr>
          <p:cNvPr id="41987" name="Picture 3"/>
          <p:cNvPicPr>
            <a:picLocks noChangeAspect="1" noChangeArrowheads="1"/>
          </p:cNvPicPr>
          <p:nvPr/>
        </p:nvPicPr>
        <p:blipFill>
          <a:blip r:embed="rId2" cstate="print"/>
          <a:srcRect/>
          <a:stretch>
            <a:fillRect/>
          </a:stretch>
        </p:blipFill>
        <p:spPr bwMode="auto">
          <a:xfrm>
            <a:off x="1666875" y="142876"/>
            <a:ext cx="8840788" cy="5929313"/>
          </a:xfrm>
          <a:prstGeom prst="rect">
            <a:avLst/>
          </a:prstGeom>
          <a:noFill/>
          <a:ln w="9525">
            <a:noFill/>
            <a:miter lim="800000"/>
            <a:headEnd/>
            <a:tailEnd/>
          </a:ln>
        </p:spPr>
      </p:pic>
    </p:spTree>
    <p:extLst>
      <p:ext uri="{BB962C8B-B14F-4D97-AF65-F5344CB8AC3E}">
        <p14:creationId xmlns:p14="http://schemas.microsoft.com/office/powerpoint/2010/main" val="26019441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1"/>
          <p:cNvSpPr>
            <a:spLocks noGrp="1"/>
          </p:cNvSpPr>
          <p:nvPr>
            <p:ph type="sldNum" sz="quarter" idx="12"/>
          </p:nvPr>
        </p:nvSpPr>
        <p:spPr>
          <a:noFill/>
        </p:spPr>
        <p:txBody>
          <a:bodyPr/>
          <a:lstStyle/>
          <a:p>
            <a:fld id="{D493148E-8877-49EE-AD4B-4C968CA68102}" type="slidenum">
              <a:rPr lang="el-GR"/>
              <a:pPr/>
              <a:t>68</a:t>
            </a:fld>
            <a:endParaRPr lang="el-GR"/>
          </a:p>
        </p:txBody>
      </p:sp>
      <p:pic>
        <p:nvPicPr>
          <p:cNvPr id="43011" name="Picture 2"/>
          <p:cNvPicPr>
            <a:picLocks noChangeAspect="1" noChangeArrowheads="1"/>
          </p:cNvPicPr>
          <p:nvPr/>
        </p:nvPicPr>
        <p:blipFill>
          <a:blip r:embed="rId2" cstate="print"/>
          <a:srcRect/>
          <a:stretch>
            <a:fillRect/>
          </a:stretch>
        </p:blipFill>
        <p:spPr bwMode="auto">
          <a:xfrm>
            <a:off x="1952625" y="1428751"/>
            <a:ext cx="8280400" cy="2214563"/>
          </a:xfrm>
          <a:prstGeom prst="rect">
            <a:avLst/>
          </a:prstGeom>
          <a:noFill/>
          <a:ln w="9525">
            <a:noFill/>
            <a:miter lim="800000"/>
            <a:headEnd/>
            <a:tailEnd/>
          </a:ln>
        </p:spPr>
      </p:pic>
    </p:spTree>
    <p:extLst>
      <p:ext uri="{BB962C8B-B14F-4D97-AF65-F5344CB8AC3E}">
        <p14:creationId xmlns:p14="http://schemas.microsoft.com/office/powerpoint/2010/main" val="32005450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
          <p:cNvSpPr>
            <a:spLocks noGrp="1"/>
          </p:cNvSpPr>
          <p:nvPr>
            <p:ph type="sldNum" sz="quarter" idx="12"/>
          </p:nvPr>
        </p:nvSpPr>
        <p:spPr>
          <a:noFill/>
        </p:spPr>
        <p:txBody>
          <a:bodyPr/>
          <a:lstStyle/>
          <a:p>
            <a:fld id="{19A61EE3-57F5-40DF-AE86-BC87847E5ACC}" type="slidenum">
              <a:rPr lang="el-GR"/>
              <a:pPr/>
              <a:t>69</a:t>
            </a:fld>
            <a:endParaRPr lang="el-GR"/>
          </a:p>
        </p:txBody>
      </p:sp>
      <p:pic>
        <p:nvPicPr>
          <p:cNvPr id="44035" name="Picture 2"/>
          <p:cNvPicPr>
            <a:picLocks noChangeAspect="1" noChangeArrowheads="1"/>
          </p:cNvPicPr>
          <p:nvPr/>
        </p:nvPicPr>
        <p:blipFill>
          <a:blip r:embed="rId2" cstate="print"/>
          <a:srcRect/>
          <a:stretch>
            <a:fillRect/>
          </a:stretch>
        </p:blipFill>
        <p:spPr bwMode="auto">
          <a:xfrm>
            <a:off x="1809750" y="928688"/>
            <a:ext cx="8516938" cy="4572000"/>
          </a:xfrm>
          <a:prstGeom prst="rect">
            <a:avLst/>
          </a:prstGeom>
          <a:noFill/>
          <a:ln w="9525">
            <a:noFill/>
            <a:miter lim="800000"/>
            <a:headEnd/>
            <a:tailEnd/>
          </a:ln>
        </p:spPr>
      </p:pic>
    </p:spTree>
    <p:extLst>
      <p:ext uri="{BB962C8B-B14F-4D97-AF65-F5344CB8AC3E}">
        <p14:creationId xmlns:p14="http://schemas.microsoft.com/office/powerpoint/2010/main" val="2264549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7595" y="0"/>
            <a:ext cx="11135081" cy="6316031"/>
          </a:xfrm>
          <a:prstGeom prst="rect">
            <a:avLst/>
          </a:prstGeom>
        </p:spPr>
      </p:pic>
      <p:sp>
        <p:nvSpPr>
          <p:cNvPr id="3" name="Slide Number Placeholder 2"/>
          <p:cNvSpPr>
            <a:spLocks noGrp="1"/>
          </p:cNvSpPr>
          <p:nvPr>
            <p:ph type="sldNum" sz="quarter" idx="12"/>
          </p:nvPr>
        </p:nvSpPr>
        <p:spPr/>
        <p:txBody>
          <a:bodyPr/>
          <a:lstStyle/>
          <a:p>
            <a:fld id="{4FAB73BC-B049-4115-A692-8D63A059BFB8}" type="slidenum">
              <a:rPr lang="en-US" smtClean="0"/>
              <a:pPr/>
              <a:t>7</a:t>
            </a:fld>
            <a:endParaRPr lang="en-US" dirty="0"/>
          </a:p>
        </p:txBody>
      </p:sp>
    </p:spTree>
    <p:extLst>
      <p:ext uri="{BB962C8B-B14F-4D97-AF65-F5344CB8AC3E}">
        <p14:creationId xmlns:p14="http://schemas.microsoft.com/office/powerpoint/2010/main" val="25270410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1"/>
          <p:cNvSpPr>
            <a:spLocks noGrp="1"/>
          </p:cNvSpPr>
          <p:nvPr>
            <p:ph type="sldNum" sz="quarter" idx="12"/>
          </p:nvPr>
        </p:nvSpPr>
        <p:spPr>
          <a:noFill/>
        </p:spPr>
        <p:txBody>
          <a:bodyPr/>
          <a:lstStyle/>
          <a:p>
            <a:fld id="{18B3A3D7-7E9A-4497-A44D-31E74A79CBD3}" type="slidenum">
              <a:rPr lang="el-GR"/>
              <a:pPr/>
              <a:t>70</a:t>
            </a:fld>
            <a:endParaRPr lang="el-GR"/>
          </a:p>
        </p:txBody>
      </p:sp>
      <p:pic>
        <p:nvPicPr>
          <p:cNvPr id="45059" name="Picture 2"/>
          <p:cNvPicPr>
            <a:picLocks noChangeAspect="1" noChangeArrowheads="1"/>
          </p:cNvPicPr>
          <p:nvPr/>
        </p:nvPicPr>
        <p:blipFill>
          <a:blip r:embed="rId2" cstate="print"/>
          <a:srcRect/>
          <a:stretch>
            <a:fillRect/>
          </a:stretch>
        </p:blipFill>
        <p:spPr bwMode="auto">
          <a:xfrm>
            <a:off x="1952626" y="357188"/>
            <a:ext cx="8232775" cy="5695950"/>
          </a:xfrm>
          <a:prstGeom prst="rect">
            <a:avLst/>
          </a:prstGeom>
          <a:noFill/>
          <a:ln w="9525">
            <a:noFill/>
            <a:miter lim="800000"/>
            <a:headEnd/>
            <a:tailEnd/>
          </a:ln>
        </p:spPr>
      </p:pic>
    </p:spTree>
    <p:extLst>
      <p:ext uri="{BB962C8B-B14F-4D97-AF65-F5344CB8AC3E}">
        <p14:creationId xmlns:p14="http://schemas.microsoft.com/office/powerpoint/2010/main" val="5524934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13665" y="857233"/>
            <a:ext cx="8783827" cy="5072097"/>
          </a:xfrm>
          <a:prstGeom prst="rect">
            <a:avLst/>
          </a:prstGeom>
          <a:noFill/>
          <a:ln w="9525">
            <a:noFill/>
            <a:miter lim="800000"/>
            <a:headEnd/>
            <a:tailEnd/>
          </a:ln>
        </p:spPr>
      </p:pic>
    </p:spTree>
    <p:extLst>
      <p:ext uri="{BB962C8B-B14F-4D97-AF65-F5344CB8AC3E}">
        <p14:creationId xmlns:p14="http://schemas.microsoft.com/office/powerpoint/2010/main" val="41998807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809721" y="1142985"/>
            <a:ext cx="8352293" cy="4519631"/>
          </a:xfrm>
          <a:prstGeom prst="rect">
            <a:avLst/>
          </a:prstGeom>
          <a:noFill/>
          <a:ln w="9525">
            <a:noFill/>
            <a:miter lim="800000"/>
            <a:headEnd/>
            <a:tailEnd/>
          </a:ln>
        </p:spPr>
      </p:pic>
    </p:spTree>
    <p:extLst>
      <p:ext uri="{BB962C8B-B14F-4D97-AF65-F5344CB8AC3E}">
        <p14:creationId xmlns:p14="http://schemas.microsoft.com/office/powerpoint/2010/main" val="18370039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738283" y="714356"/>
            <a:ext cx="8714931" cy="4000528"/>
          </a:xfrm>
          <a:prstGeom prst="rect">
            <a:avLst/>
          </a:prstGeom>
          <a:noFill/>
          <a:ln w="9525">
            <a:noFill/>
            <a:miter lim="800000"/>
            <a:headEnd/>
            <a:tailEnd/>
          </a:ln>
        </p:spPr>
      </p:pic>
    </p:spTree>
    <p:extLst>
      <p:ext uri="{BB962C8B-B14F-4D97-AF65-F5344CB8AC3E}">
        <p14:creationId xmlns:p14="http://schemas.microsoft.com/office/powerpoint/2010/main" val="5488841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852614" y="790575"/>
            <a:ext cx="8485187" cy="5276850"/>
          </a:xfrm>
          <a:prstGeom prst="rect">
            <a:avLst/>
          </a:prstGeom>
          <a:noFill/>
          <a:ln w="9525">
            <a:noFill/>
            <a:miter lim="800000"/>
            <a:headEnd/>
            <a:tailEnd/>
          </a:ln>
        </p:spPr>
      </p:pic>
    </p:spTree>
    <p:extLst>
      <p:ext uri="{BB962C8B-B14F-4D97-AF65-F5344CB8AC3E}">
        <p14:creationId xmlns:p14="http://schemas.microsoft.com/office/powerpoint/2010/main" val="42149549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600077" y="96296"/>
            <a:ext cx="4162653" cy="6152507"/>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5876926" y="2357431"/>
            <a:ext cx="4791075" cy="1704975"/>
          </a:xfrm>
          <a:prstGeom prst="rect">
            <a:avLst/>
          </a:prstGeom>
          <a:noFill/>
          <a:ln w="9525">
            <a:noFill/>
            <a:miter lim="800000"/>
            <a:headEnd/>
            <a:tailEnd/>
          </a:ln>
        </p:spPr>
      </p:pic>
      <p:cxnSp>
        <p:nvCxnSpPr>
          <p:cNvPr id="5" name="Straight Arrow Connector 4"/>
          <p:cNvCxnSpPr/>
          <p:nvPr/>
        </p:nvCxnSpPr>
        <p:spPr>
          <a:xfrm rot="5400000" flipH="1" flipV="1">
            <a:off x="4202893" y="3821909"/>
            <a:ext cx="2643206"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403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738282" y="1"/>
            <a:ext cx="5962650" cy="4676775"/>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4492487" y="4214819"/>
            <a:ext cx="5077924" cy="2028034"/>
          </a:xfrm>
          <a:prstGeom prst="rect">
            <a:avLst/>
          </a:prstGeom>
          <a:noFill/>
          <a:ln w="9525">
            <a:noFill/>
            <a:miter lim="800000"/>
            <a:headEnd/>
            <a:tailEnd/>
          </a:ln>
        </p:spPr>
      </p:pic>
      <p:sp>
        <p:nvSpPr>
          <p:cNvPr id="11" name="Arc 10"/>
          <p:cNvSpPr/>
          <p:nvPr/>
        </p:nvSpPr>
        <p:spPr>
          <a:xfrm>
            <a:off x="4810116" y="1571612"/>
            <a:ext cx="2286016" cy="5286388"/>
          </a:xfrm>
          <a:prstGeom prst="arc">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22744343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573486" y="714357"/>
            <a:ext cx="8880233" cy="4814903"/>
          </a:xfrm>
          <a:prstGeom prst="rect">
            <a:avLst/>
          </a:prstGeom>
          <a:noFill/>
          <a:ln w="9525">
            <a:noFill/>
            <a:miter lim="800000"/>
            <a:headEnd/>
            <a:tailEnd/>
          </a:ln>
        </p:spPr>
      </p:pic>
    </p:spTree>
    <p:extLst>
      <p:ext uri="{BB962C8B-B14F-4D97-AF65-F5344CB8AC3E}">
        <p14:creationId xmlns:p14="http://schemas.microsoft.com/office/powerpoint/2010/main" val="168920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Perseus</a:t>
            </a:r>
            <a:r>
              <a:rPr lang="en-US" dirty="0" smtClean="0"/>
              <a:t> Digital Library</a:t>
            </a:r>
            <a:br>
              <a:rPr lang="en-US" dirty="0" smtClean="0"/>
            </a:br>
            <a:r>
              <a:rPr lang="en-US" dirty="0" smtClean="0"/>
              <a:t> </a:t>
            </a:r>
            <a:r>
              <a:rPr lang="en-US" sz="3600" dirty="0"/>
              <a:t>http://www.perseus.tufts.edu/hopper/</a:t>
            </a:r>
            <a:endParaRPr lang="el-GR" sz="3600" dirty="0"/>
          </a:p>
        </p:txBody>
      </p:sp>
      <p:pic>
        <p:nvPicPr>
          <p:cNvPr id="3" name="Picture 2"/>
          <p:cNvPicPr>
            <a:picLocks noChangeAspect="1" noChangeArrowheads="1"/>
          </p:cNvPicPr>
          <p:nvPr/>
        </p:nvPicPr>
        <p:blipFill>
          <a:blip r:embed="rId2" cstate="print"/>
          <a:srcRect/>
          <a:stretch>
            <a:fillRect/>
          </a:stretch>
        </p:blipFill>
        <p:spPr bwMode="auto">
          <a:xfrm>
            <a:off x="1847064" y="1785927"/>
            <a:ext cx="8820936" cy="3995747"/>
          </a:xfrm>
          <a:prstGeom prst="rect">
            <a:avLst/>
          </a:prstGeom>
          <a:noFill/>
          <a:ln w="9525">
            <a:noFill/>
            <a:miter lim="800000"/>
            <a:headEnd/>
            <a:tailEnd/>
          </a:ln>
        </p:spPr>
      </p:pic>
    </p:spTree>
    <p:extLst>
      <p:ext uri="{BB962C8B-B14F-4D97-AF65-F5344CB8AC3E}">
        <p14:creationId xmlns:p14="http://schemas.microsoft.com/office/powerpoint/2010/main" val="23713260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524001" y="790576"/>
            <a:ext cx="8762847" cy="5281631"/>
          </a:xfrm>
          <a:prstGeom prst="rect">
            <a:avLst/>
          </a:prstGeom>
          <a:noFill/>
          <a:ln w="9525">
            <a:noFill/>
            <a:miter lim="800000"/>
            <a:headEnd/>
            <a:tailEnd/>
          </a:ln>
        </p:spPr>
      </p:pic>
    </p:spTree>
    <p:extLst>
      <p:ext uri="{BB962C8B-B14F-4D97-AF65-F5344CB8AC3E}">
        <p14:creationId xmlns:p14="http://schemas.microsoft.com/office/powerpoint/2010/main" val="32484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Εργαλεία αναζήτησης του </a:t>
            </a:r>
            <a:r>
              <a:rPr lang="en-US" dirty="0" smtClean="0"/>
              <a:t>Google</a:t>
            </a:r>
            <a:endParaRPr lang="en-US" dirty="0"/>
          </a:p>
        </p:txBody>
      </p:sp>
      <p:pic>
        <p:nvPicPr>
          <p:cNvPr id="4" name="Content Placeholder 3"/>
          <p:cNvPicPr>
            <a:picLocks noGrp="1" noChangeAspect="1"/>
          </p:cNvPicPr>
          <p:nvPr>
            <p:ph idx="1"/>
          </p:nvPr>
        </p:nvPicPr>
        <p:blipFill>
          <a:blip r:embed="rId2"/>
          <a:stretch>
            <a:fillRect/>
          </a:stretch>
        </p:blipFill>
        <p:spPr>
          <a:xfrm>
            <a:off x="1185601" y="1821549"/>
            <a:ext cx="5564498" cy="4022725"/>
          </a:xfrm>
          <a:prstGeom prst="rect">
            <a:avLst/>
          </a:prstGeom>
        </p:spPr>
      </p:pic>
      <p:pic>
        <p:nvPicPr>
          <p:cNvPr id="5" name="Picture 4"/>
          <p:cNvPicPr>
            <a:picLocks noChangeAspect="1"/>
          </p:cNvPicPr>
          <p:nvPr/>
        </p:nvPicPr>
        <p:blipFill>
          <a:blip r:embed="rId3"/>
          <a:stretch>
            <a:fillRect/>
          </a:stretch>
        </p:blipFill>
        <p:spPr>
          <a:xfrm>
            <a:off x="6750099" y="1821549"/>
            <a:ext cx="1752478" cy="2346797"/>
          </a:xfrm>
          <a:prstGeom prst="rect">
            <a:avLst/>
          </a:prstGeom>
        </p:spPr>
      </p:pic>
      <p:cxnSp>
        <p:nvCxnSpPr>
          <p:cNvPr id="7" name="Straight Arrow Connector 6"/>
          <p:cNvCxnSpPr/>
          <p:nvPr/>
        </p:nvCxnSpPr>
        <p:spPr>
          <a:xfrm>
            <a:off x="2207741" y="2702011"/>
            <a:ext cx="4629664" cy="131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stretch>
            <a:fillRect/>
          </a:stretch>
        </p:blipFill>
        <p:spPr>
          <a:xfrm>
            <a:off x="7009789" y="4168346"/>
            <a:ext cx="1804697" cy="2085427"/>
          </a:xfrm>
          <a:prstGeom prst="rect">
            <a:avLst/>
          </a:prstGeom>
        </p:spPr>
      </p:pic>
      <p:cxnSp>
        <p:nvCxnSpPr>
          <p:cNvPr id="10" name="Straight Arrow Connector 9"/>
          <p:cNvCxnSpPr/>
          <p:nvPr/>
        </p:nvCxnSpPr>
        <p:spPr>
          <a:xfrm>
            <a:off x="2776151" y="2636108"/>
            <a:ext cx="4061254" cy="2306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stretch>
            <a:fillRect/>
          </a:stretch>
        </p:blipFill>
        <p:spPr>
          <a:xfrm>
            <a:off x="8814486" y="1923494"/>
            <a:ext cx="2781358" cy="1688837"/>
          </a:xfrm>
          <a:prstGeom prst="rect">
            <a:avLst/>
          </a:prstGeom>
        </p:spPr>
      </p:pic>
      <p:cxnSp>
        <p:nvCxnSpPr>
          <p:cNvPr id="13" name="Straight Arrow Connector 12"/>
          <p:cNvCxnSpPr/>
          <p:nvPr/>
        </p:nvCxnSpPr>
        <p:spPr>
          <a:xfrm flipV="1">
            <a:off x="7912137" y="2833816"/>
            <a:ext cx="1034155" cy="2314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4CE482DC-2269-4F26-9D2A-7E44B1A4CD85}" type="slidenum">
              <a:rPr lang="en-US" smtClean="0"/>
              <a:t>8</a:t>
            </a:fld>
            <a:endParaRPr lang="en-US" dirty="0"/>
          </a:p>
        </p:txBody>
      </p:sp>
    </p:spTree>
    <p:extLst>
      <p:ext uri="{BB962C8B-B14F-4D97-AF65-F5344CB8AC3E}">
        <p14:creationId xmlns:p14="http://schemas.microsoft.com/office/powerpoint/2010/main" val="12045892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587472" y="428604"/>
            <a:ext cx="6849983" cy="5857916"/>
          </a:xfrm>
          <a:prstGeom prst="rect">
            <a:avLst/>
          </a:prstGeom>
          <a:noFill/>
          <a:ln w="9525">
            <a:noFill/>
            <a:miter lim="800000"/>
            <a:headEnd/>
            <a:tailEnd/>
          </a:ln>
        </p:spPr>
      </p:pic>
    </p:spTree>
    <p:extLst>
      <p:ext uri="{BB962C8B-B14F-4D97-AF65-F5344CB8AC3E}">
        <p14:creationId xmlns:p14="http://schemas.microsoft.com/office/powerpoint/2010/main" val="6306121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3809984" y="714356"/>
            <a:ext cx="4857750" cy="4876800"/>
          </a:xfrm>
          <a:prstGeom prst="rect">
            <a:avLst/>
          </a:prstGeom>
          <a:noFill/>
          <a:ln w="9525">
            <a:noFill/>
            <a:miter lim="800000"/>
            <a:headEnd/>
            <a:tailEnd/>
          </a:ln>
        </p:spPr>
      </p:pic>
    </p:spTree>
    <p:extLst>
      <p:ext uri="{BB962C8B-B14F-4D97-AF65-F5344CB8AC3E}">
        <p14:creationId xmlns:p14="http://schemas.microsoft.com/office/powerpoint/2010/main" val="39415678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524000" y="1085850"/>
            <a:ext cx="9076983" cy="4557728"/>
          </a:xfrm>
          <a:prstGeom prst="rect">
            <a:avLst/>
          </a:prstGeom>
          <a:noFill/>
          <a:ln w="9525">
            <a:noFill/>
            <a:miter lim="800000"/>
            <a:headEnd/>
            <a:tailEnd/>
          </a:ln>
        </p:spPr>
      </p:pic>
    </p:spTree>
    <p:extLst>
      <p:ext uri="{BB962C8B-B14F-4D97-AF65-F5344CB8AC3E}">
        <p14:creationId xmlns:p14="http://schemas.microsoft.com/office/powerpoint/2010/main" val="18008830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Εργαλεία διαχείρισης γνώσης </a:t>
            </a:r>
            <a:r>
              <a:rPr lang="el-GR" dirty="0" smtClean="0"/>
              <a:t>[1]</a:t>
            </a:r>
            <a:endParaRPr lang="en-US" dirty="0"/>
          </a:p>
        </p:txBody>
      </p:sp>
      <p:sp>
        <p:nvSpPr>
          <p:cNvPr id="7" name="Content Placeholder 6"/>
          <p:cNvSpPr>
            <a:spLocks noGrp="1"/>
          </p:cNvSpPr>
          <p:nvPr>
            <p:ph sz="half" idx="1"/>
          </p:nvPr>
        </p:nvSpPr>
        <p:spPr/>
        <p:txBody>
          <a:bodyPr/>
          <a:lstStyle/>
          <a:p>
            <a:pPr marL="749808" lvl="1" indent="-457200">
              <a:buFont typeface="Arial" panose="020B0604020202020204" pitchFamily="34" charset="0"/>
              <a:buChar char="•"/>
            </a:pPr>
            <a:r>
              <a:rPr lang="el-GR" dirty="0" smtClean="0"/>
              <a:t>Εργαλεία επισημείωσης</a:t>
            </a:r>
          </a:p>
          <a:p>
            <a:pPr marL="749808" lvl="1" indent="-457200">
              <a:buFont typeface="Arial" panose="020B0604020202020204" pitchFamily="34" charset="0"/>
              <a:buChar char="•"/>
            </a:pPr>
            <a:r>
              <a:rPr lang="el-GR" dirty="0" smtClean="0"/>
              <a:t>Δημιουργία προσωπικής βιβλιοθήκης</a:t>
            </a:r>
          </a:p>
          <a:p>
            <a:pPr marL="749808" lvl="1" indent="-457200">
              <a:buFont typeface="Arial" panose="020B0604020202020204" pitchFamily="34" charset="0"/>
              <a:buChar char="•"/>
            </a:pPr>
            <a:r>
              <a:rPr lang="el-GR" dirty="0" smtClean="0"/>
              <a:t>Αρχειοθέτηση των δικτυακών πηγών</a:t>
            </a:r>
          </a:p>
          <a:p>
            <a:pPr marL="749808" lvl="1" indent="-457200">
              <a:buFont typeface="Arial" panose="020B0604020202020204" pitchFamily="34" charset="0"/>
              <a:buChar char="•"/>
            </a:pPr>
            <a:r>
              <a:rPr lang="el-GR" dirty="0" smtClean="0"/>
              <a:t>Διαθεσιμότητα των πηγών από κάθε συσκευή που μπορεί να συνδεθεί με το Διαδίκτυο</a:t>
            </a:r>
          </a:p>
          <a:p>
            <a:pPr marL="749808" lvl="1" indent="-457200">
              <a:buFont typeface="Arial" panose="020B0604020202020204" pitchFamily="34" charset="0"/>
              <a:buChar char="•"/>
            </a:pPr>
            <a:r>
              <a:rPr lang="el-GR" dirty="0" smtClean="0"/>
              <a:t>Διαμοιρασμός των πηγών</a:t>
            </a:r>
          </a:p>
          <a:p>
            <a:pPr marL="749808" lvl="1" indent="-457200">
              <a:buFont typeface="Arial" panose="020B0604020202020204" pitchFamily="34" charset="0"/>
              <a:buChar char="•"/>
            </a:pPr>
            <a:r>
              <a:rPr lang="el-GR" dirty="0" smtClean="0"/>
              <a:t>Συνεργασία ομάδων</a:t>
            </a:r>
            <a:endParaRPr lang="en-US" dirty="0"/>
          </a:p>
        </p:txBody>
      </p:sp>
      <p:pic>
        <p:nvPicPr>
          <p:cNvPr id="9" name="Picture 8"/>
          <p:cNvPicPr>
            <a:picLocks noChangeAspect="1"/>
          </p:cNvPicPr>
          <p:nvPr/>
        </p:nvPicPr>
        <p:blipFill>
          <a:blip r:embed="rId2"/>
          <a:stretch>
            <a:fillRect/>
          </a:stretch>
        </p:blipFill>
        <p:spPr>
          <a:xfrm>
            <a:off x="6126480" y="1845734"/>
            <a:ext cx="5440984" cy="4433227"/>
          </a:xfrm>
          <a:prstGeom prst="rect">
            <a:avLst/>
          </a:prstGeom>
        </p:spPr>
      </p:pic>
      <p:sp>
        <p:nvSpPr>
          <p:cNvPr id="10" name="Slide Number Placeholder 9"/>
          <p:cNvSpPr>
            <a:spLocks noGrp="1"/>
          </p:cNvSpPr>
          <p:nvPr>
            <p:ph type="sldNum" sz="quarter" idx="12"/>
          </p:nvPr>
        </p:nvSpPr>
        <p:spPr/>
        <p:txBody>
          <a:bodyPr/>
          <a:lstStyle/>
          <a:p>
            <a:fld id="{4FAB73BC-B049-4115-A692-8D63A059BFB8}" type="slidenum">
              <a:rPr lang="en-US" smtClean="0"/>
              <a:t>83</a:t>
            </a:fld>
            <a:endParaRPr lang="en-US" dirty="0"/>
          </a:p>
        </p:txBody>
      </p:sp>
    </p:spTree>
    <p:extLst>
      <p:ext uri="{BB962C8B-B14F-4D97-AF65-F5344CB8AC3E}">
        <p14:creationId xmlns:p14="http://schemas.microsoft.com/office/powerpoint/2010/main" val="13188807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Εργαλεία διαχείρισης γνώσης [2]</a:t>
            </a:r>
            <a:endParaRPr lang="en-US" dirty="0"/>
          </a:p>
        </p:txBody>
      </p:sp>
      <p:pic>
        <p:nvPicPr>
          <p:cNvPr id="7" name="Content Placeholder 6"/>
          <p:cNvPicPr>
            <a:picLocks noGrp="1" noChangeAspect="1"/>
          </p:cNvPicPr>
          <p:nvPr>
            <p:ph idx="1"/>
          </p:nvPr>
        </p:nvPicPr>
        <p:blipFill>
          <a:blip r:embed="rId2"/>
          <a:stretch>
            <a:fillRect/>
          </a:stretch>
        </p:blipFill>
        <p:spPr>
          <a:xfrm>
            <a:off x="1977082" y="1732912"/>
            <a:ext cx="8888626" cy="4551799"/>
          </a:xfrm>
          <a:prstGeom prst="rect">
            <a:avLst/>
          </a:prstGeom>
        </p:spPr>
      </p:pic>
      <p:sp>
        <p:nvSpPr>
          <p:cNvPr id="8" name="Slide Number Placeholder 7"/>
          <p:cNvSpPr>
            <a:spLocks noGrp="1"/>
          </p:cNvSpPr>
          <p:nvPr>
            <p:ph type="sldNum" sz="quarter" idx="12"/>
          </p:nvPr>
        </p:nvSpPr>
        <p:spPr/>
        <p:txBody>
          <a:bodyPr/>
          <a:lstStyle/>
          <a:p>
            <a:fld id="{4CE482DC-2269-4F26-9D2A-7E44B1A4CD85}" type="slidenum">
              <a:rPr lang="en-US" smtClean="0"/>
              <a:t>84</a:t>
            </a:fld>
            <a:endParaRPr lang="en-US" dirty="0"/>
          </a:p>
        </p:txBody>
      </p:sp>
    </p:spTree>
    <p:extLst>
      <p:ext uri="{BB962C8B-B14F-4D97-AF65-F5344CB8AC3E}">
        <p14:creationId xmlns:p14="http://schemas.microsoft.com/office/powerpoint/2010/main" val="226837022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Σύνδεσμοι</a:t>
            </a:r>
            <a:endParaRPr lang="en-US" dirty="0"/>
          </a:p>
        </p:txBody>
      </p:sp>
      <p:sp>
        <p:nvSpPr>
          <p:cNvPr id="3" name="Content Placeholder 2"/>
          <p:cNvSpPr>
            <a:spLocks noGrp="1"/>
          </p:cNvSpPr>
          <p:nvPr>
            <p:ph idx="1"/>
          </p:nvPr>
        </p:nvSpPr>
        <p:spPr/>
        <p:txBody>
          <a:bodyPr/>
          <a:lstStyle/>
          <a:p>
            <a:r>
              <a:rPr lang="en-US" dirty="0" smtClean="0"/>
              <a:t>Google: </a:t>
            </a:r>
            <a:r>
              <a:rPr lang="en-US" dirty="0">
                <a:hlinkClick r:id="rId2"/>
              </a:rPr>
              <a:t>https://www.google.com/</a:t>
            </a:r>
            <a:endParaRPr lang="en-US" dirty="0" smtClean="0"/>
          </a:p>
          <a:p>
            <a:r>
              <a:rPr lang="en-US" dirty="0" smtClean="0"/>
              <a:t>Google Books </a:t>
            </a:r>
            <a:r>
              <a:rPr lang="en-US" dirty="0" err="1" smtClean="0"/>
              <a:t>ngram</a:t>
            </a:r>
            <a:r>
              <a:rPr lang="en-US" dirty="0" smtClean="0"/>
              <a:t> viewer: </a:t>
            </a:r>
            <a:r>
              <a:rPr lang="en-US" dirty="0" smtClean="0">
                <a:hlinkClick r:id="rId3"/>
              </a:rPr>
              <a:t>http://</a:t>
            </a:r>
            <a:r>
              <a:rPr lang="en-US" dirty="0">
                <a:hlinkClick r:id="rId3"/>
              </a:rPr>
              <a:t>books.google.com/ngrams</a:t>
            </a:r>
            <a:endParaRPr lang="en-US" dirty="0" smtClean="0"/>
          </a:p>
          <a:p>
            <a:r>
              <a:rPr lang="en-US" dirty="0" smtClean="0"/>
              <a:t>Google What do you love?: </a:t>
            </a:r>
            <a:r>
              <a:rPr lang="en-US" dirty="0">
                <a:hlinkClick r:id="rId4"/>
              </a:rPr>
              <a:t>http://www.wdyl.com/#</a:t>
            </a:r>
            <a:endParaRPr lang="en-US" dirty="0" smtClean="0"/>
          </a:p>
          <a:p>
            <a:r>
              <a:rPr lang="en-US" dirty="0" smtClean="0"/>
              <a:t>Wolfram Alpha: </a:t>
            </a:r>
            <a:r>
              <a:rPr lang="en-US" dirty="0">
                <a:hlinkClick r:id="rId5"/>
              </a:rPr>
              <a:t>http://www.wolframalpha.com/</a:t>
            </a:r>
            <a:endParaRPr lang="en-US" dirty="0" smtClean="0"/>
          </a:p>
          <a:p>
            <a:r>
              <a:rPr lang="en-US" dirty="0" smtClean="0"/>
              <a:t>Evi: </a:t>
            </a:r>
            <a:r>
              <a:rPr lang="en-US" dirty="0">
                <a:hlinkClick r:id="rId6"/>
              </a:rPr>
              <a:t>http://www.evi.com/</a:t>
            </a:r>
            <a:endParaRPr lang="en-US" dirty="0" smtClean="0"/>
          </a:p>
          <a:p>
            <a:r>
              <a:rPr lang="en-US" dirty="0" err="1" smtClean="0"/>
              <a:t>Quora</a:t>
            </a:r>
            <a:r>
              <a:rPr lang="en-US" dirty="0" smtClean="0"/>
              <a:t>: </a:t>
            </a:r>
            <a:r>
              <a:rPr lang="en-US" dirty="0">
                <a:hlinkClick r:id="rId7"/>
              </a:rPr>
              <a:t>http://www.quora.com/</a:t>
            </a:r>
            <a:endParaRPr lang="en-US" dirty="0" smtClean="0"/>
          </a:p>
          <a:p>
            <a:r>
              <a:rPr lang="en-US" dirty="0" err="1" smtClean="0"/>
              <a:t>Diigo</a:t>
            </a:r>
            <a:r>
              <a:rPr lang="en-US" dirty="0"/>
              <a:t>: </a:t>
            </a:r>
            <a:r>
              <a:rPr lang="en-US" dirty="0" smtClean="0">
                <a:hlinkClick r:id="rId8"/>
              </a:rPr>
              <a:t>http://</a:t>
            </a:r>
            <a:r>
              <a:rPr lang="en-US" dirty="0">
                <a:hlinkClick r:id="rId8"/>
              </a:rPr>
              <a:t>www.diigo.com</a:t>
            </a:r>
            <a:r>
              <a:rPr lang="en-US" dirty="0" smtClean="0">
                <a:hlinkClick r:id="rId8"/>
              </a:rPr>
              <a:t>/</a:t>
            </a:r>
            <a:r>
              <a:rPr lang="en-US" dirty="0" smtClean="0"/>
              <a:t> </a:t>
            </a:r>
          </a:p>
          <a:p>
            <a:fld id="{083BA3F8-00A1-4E76-87EF-01E5E3FE6B7D}" type="slidenum">
              <a:rPr lang="en-US" smtClean="0"/>
              <a:t>85</a:t>
            </a:fld>
            <a:endParaRPr lang="en-US" dirty="0" smtClean="0"/>
          </a:p>
          <a:p>
            <a:endParaRPr lang="en-US" dirty="0"/>
          </a:p>
        </p:txBody>
      </p:sp>
      <p:sp>
        <p:nvSpPr>
          <p:cNvPr id="4" name="Slide Number Placeholder 3"/>
          <p:cNvSpPr>
            <a:spLocks noGrp="1"/>
          </p:cNvSpPr>
          <p:nvPr>
            <p:ph type="sldNum" sz="quarter" idx="12"/>
          </p:nvPr>
        </p:nvSpPr>
        <p:spPr/>
        <p:txBody>
          <a:bodyPr/>
          <a:lstStyle/>
          <a:p>
            <a:fld id="{4CE482DC-2269-4F26-9D2A-7E44B1A4CD85}" type="slidenum">
              <a:rPr lang="en-US" smtClean="0"/>
              <a:t>85</a:t>
            </a:fld>
            <a:endParaRPr lang="en-US" dirty="0"/>
          </a:p>
        </p:txBody>
      </p:sp>
    </p:spTree>
    <p:extLst>
      <p:ext uri="{BB962C8B-B14F-4D97-AF65-F5344CB8AC3E}">
        <p14:creationId xmlns:p14="http://schemas.microsoft.com/office/powerpoint/2010/main" val="35412756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a:t>
            </a:r>
            <a:r>
              <a:rPr lang="el-GR" dirty="0" smtClean="0"/>
              <a:t>Γράφος Γνώσης</a:t>
            </a:r>
            <a:endParaRPr lang="en-US" dirty="0"/>
          </a:p>
        </p:txBody>
      </p:sp>
      <p:pic>
        <p:nvPicPr>
          <p:cNvPr id="4" name="Content Placeholder 3"/>
          <p:cNvPicPr>
            <a:picLocks noGrp="1" noChangeAspect="1"/>
          </p:cNvPicPr>
          <p:nvPr>
            <p:ph idx="1"/>
          </p:nvPr>
        </p:nvPicPr>
        <p:blipFill>
          <a:blip r:embed="rId2"/>
          <a:stretch>
            <a:fillRect/>
          </a:stretch>
        </p:blipFill>
        <p:spPr>
          <a:xfrm>
            <a:off x="3048629" y="1775068"/>
            <a:ext cx="6155702" cy="4542813"/>
          </a:xfrm>
          <a:prstGeom prst="rect">
            <a:avLst/>
          </a:prstGeom>
        </p:spPr>
      </p:pic>
      <p:sp>
        <p:nvSpPr>
          <p:cNvPr id="3" name="Slide Number Placeholder 2"/>
          <p:cNvSpPr>
            <a:spLocks noGrp="1"/>
          </p:cNvSpPr>
          <p:nvPr>
            <p:ph type="sldNum" sz="quarter" idx="12"/>
          </p:nvPr>
        </p:nvSpPr>
        <p:spPr/>
        <p:txBody>
          <a:bodyPr/>
          <a:lstStyle/>
          <a:p>
            <a:fld id="{4CE482DC-2269-4F26-9D2A-7E44B1A4CD85}" type="slidenum">
              <a:rPr lang="en-US" smtClean="0"/>
              <a:t>9</a:t>
            </a:fld>
            <a:endParaRPr lang="en-US" dirty="0"/>
          </a:p>
        </p:txBody>
      </p:sp>
    </p:spTree>
    <p:extLst>
      <p:ext uri="{BB962C8B-B14F-4D97-AF65-F5344CB8AC3E}">
        <p14:creationId xmlns:p14="http://schemas.microsoft.com/office/powerpoint/2010/main" val="396365796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377</TotalTime>
  <Words>713</Words>
  <Application>Microsoft Office PowerPoint</Application>
  <PresentationFormat>Προσαρμογή</PresentationFormat>
  <Paragraphs>177</Paragraphs>
  <Slides>85</Slides>
  <Notes>14</Notes>
  <HiddenSlides>0</HiddenSlides>
  <MMClips>0</MMClips>
  <ScaleCrop>false</ScaleCrop>
  <HeadingPairs>
    <vt:vector size="4" baseType="variant">
      <vt:variant>
        <vt:lpstr>Θέμα</vt:lpstr>
      </vt:variant>
      <vt:variant>
        <vt:i4>1</vt:i4>
      </vt:variant>
      <vt:variant>
        <vt:lpstr>Τίτλοι διαφανειών</vt:lpstr>
      </vt:variant>
      <vt:variant>
        <vt:i4>85</vt:i4>
      </vt:variant>
    </vt:vector>
  </HeadingPairs>
  <TitlesOfParts>
    <vt:vector size="86" baseType="lpstr">
      <vt:lpstr>Retrospect</vt:lpstr>
      <vt:lpstr>Η έρευνα και το διαδίκτυο:  εργαλεία, μέθοδοι, προοπτικές</vt:lpstr>
      <vt:lpstr>Έρευνα: ορισμός</vt:lpstr>
      <vt:lpstr>Βασικά βήματα της ερευνητικής διαδικασίας</vt:lpstr>
      <vt:lpstr>Το διαδίκτυο ως εργαλείο έρευνας</vt:lpstr>
      <vt:lpstr>Αξιολόγηση διαδικτυακών πηγών</vt:lpstr>
      <vt:lpstr>Διαδίκτυο = Google = 60 τρις σελίδες</vt:lpstr>
      <vt:lpstr>Παρουσίαση του PowerPoint</vt:lpstr>
      <vt:lpstr>Εργαλεία αναζήτησης του Google</vt:lpstr>
      <vt:lpstr>Google: Γράφος Γνώσης</vt:lpstr>
      <vt:lpstr>Παρουσίαση του PowerPoint</vt:lpstr>
      <vt:lpstr>Παρουσίαση του PowerPoint</vt:lpstr>
      <vt:lpstr>Παρουσίαση του PowerPoint</vt:lpstr>
      <vt:lpstr>Τεχνικές αναζήτησης στο Google (1)</vt:lpstr>
      <vt:lpstr>Τεχνικές αναζήτησης στο Google (2)</vt:lpstr>
      <vt:lpstr>Google (+ και -) http://www.google.com/</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Bing (+ και -) http://www.bing.com/</vt:lpstr>
      <vt:lpstr>Google books Ngram Viewer [1]</vt:lpstr>
      <vt:lpstr>Google books Ngram Viewer [2]</vt:lpstr>
      <vt:lpstr>Προβλέποντας το μέλλον…</vt:lpstr>
      <vt:lpstr>Wolfram Alpha [1]</vt:lpstr>
      <vt:lpstr>Wolfram Alfa [2]</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Wolfram Alpha (+ και -) http://www.wolframalpha.com/</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Google: What do you love?</vt:lpstr>
      <vt:lpstr>Απαντήσεις σε ερωτήσεις  φυσικής γλώσσας [1]</vt:lpstr>
      <vt:lpstr>Απαντήσεις σε ερωτήσεις Φυσικής Γλώσσας [2]</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Perseus Digital Library  http://www.perseus.tufts.edu/hopper/</vt:lpstr>
      <vt:lpstr>Παρουσίαση του PowerPoint</vt:lpstr>
      <vt:lpstr>Παρουσίαση του PowerPoint</vt:lpstr>
      <vt:lpstr>Παρουσίαση του PowerPoint</vt:lpstr>
      <vt:lpstr>Παρουσίαση του PowerPoint</vt:lpstr>
      <vt:lpstr>Εργαλεία διαχείρισης γνώσης [1]</vt:lpstr>
      <vt:lpstr>Εργαλεία διαχείρισης γνώσης [2]</vt:lpstr>
      <vt:lpstr>Σύνδεσμοι</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έρευνα και το διαδίκτυο: εργαλεία, μέθοδοι, προπτικές</dc:title>
  <dc:creator>George</dc:creator>
  <cp:lastModifiedBy>user22</cp:lastModifiedBy>
  <cp:revision>31</cp:revision>
  <dcterms:created xsi:type="dcterms:W3CDTF">2013-11-26T11:56:29Z</dcterms:created>
  <dcterms:modified xsi:type="dcterms:W3CDTF">2016-10-31T10:52:34Z</dcterms:modified>
</cp:coreProperties>
</file>