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479" r:id="rId3"/>
    <p:sldId id="469" r:id="rId4"/>
    <p:sldId id="470" r:id="rId5"/>
    <p:sldId id="471" r:id="rId6"/>
    <p:sldId id="472" r:id="rId7"/>
    <p:sldId id="480" r:id="rId8"/>
    <p:sldId id="474" r:id="rId9"/>
    <p:sldId id="473" r:id="rId10"/>
    <p:sldId id="478" r:id="rId11"/>
    <p:sldId id="481" r:id="rId12"/>
    <p:sldId id="476" r:id="rId13"/>
    <p:sldId id="477" r:id="rId14"/>
    <p:sldId id="475" r:id="rId15"/>
    <p:sldId id="482" r:id="rId16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62" autoAdjust="0"/>
    <p:restoredTop sz="93190" autoAdjust="0"/>
  </p:normalViewPr>
  <p:slideViewPr>
    <p:cSldViewPr>
      <p:cViewPr varScale="1">
        <p:scale>
          <a:sx n="103" d="100"/>
          <a:sy n="103" d="100"/>
        </p:scale>
        <p:origin x="13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3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395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9B0CB01-00FA-42E6-BFBD-C14B37C522D0}" type="datetimeFigureOut">
              <a:rPr lang="el-GR" smtClean="0"/>
              <a:pPr/>
              <a:t>13/7/2020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C78F3A2-A36D-4945-A3D5-D05EF50C26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4262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CAC783F-CC0B-4DD8-A823-1644FF93E2DA}" type="datetimeFigureOut">
              <a:rPr lang="el-GR"/>
              <a:pPr>
                <a:defRPr/>
              </a:pPr>
              <a:t>13/7/2020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CBE6903-C51D-4574-A0D6-2E4E5615238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0065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BE6903-C51D-4574-A0D6-2E4E5615238D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BE6903-C51D-4574-A0D6-2E4E5615238D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0 - Ορθογώνιο"/>
          <p:cNvSpPr/>
          <p:nvPr/>
        </p:nvSpPr>
        <p:spPr>
          <a:xfrm>
            <a:off x="904875" y="2852936"/>
            <a:ext cx="7315200" cy="207466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32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21 - Ορθογώνιο"/>
          <p:cNvSpPr/>
          <p:nvPr/>
        </p:nvSpPr>
        <p:spPr>
          <a:xfrm>
            <a:off x="899593" y="2852936"/>
            <a:ext cx="216024" cy="207466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31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4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5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47597-5172-4716-92B1-6B25477455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E9A58-C977-4A5E-A7C1-7859A8CBAA2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" name="7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- Ευθεία γραμμή σύνδεσης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DD6AF-AD6C-408A-9CAC-FD7161AD23C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F4923-1ED2-4ADF-B695-32C6C57E76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- Ορθογώνιο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B9B42-67FB-467A-ADC0-2776F87E54F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7ACBD-B931-4C25-BE15-F820706B81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E3D8F-FE09-4423-8284-009E05E5385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4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AA63-28CC-4F26-B651-71C48A5E7B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" name="5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DF304-ABDF-486D-B13D-47DB410095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" name="9 - Ευθεία γραμμή σύνδεσης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30710-0BAF-4FE3-A2FF-F61603FE3D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" name="8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- Ορθογώνιο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7CB41-20C1-425A-A18A-F8D0D3CE5DF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  <a:endParaRPr lang="en-US" altLang="en-US"/>
          </a:p>
        </p:txBody>
      </p:sp>
      <p:sp>
        <p:nvSpPr>
          <p:cNvPr id="1027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US" alt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2205356" y="6376243"/>
            <a:ext cx="5113606" cy="365125"/>
          </a:xfrm>
          <a:prstGeom prst="rect">
            <a:avLst/>
          </a:prstGeom>
        </p:spPr>
        <p:txBody>
          <a:bodyPr vert="horz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4874BF-84ED-4A0C-816B-C8F45EA0FC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31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32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132E4D56-2A5B-465E-8B60-AA81F649C42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962" y="6367092"/>
            <a:ext cx="1429502" cy="477453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632DF423-51D5-4499-97A9-6D7F699C3BC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20" y="6376243"/>
            <a:ext cx="1493845" cy="4091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3" r:id="rId4"/>
    <p:sldLayoutId id="2147483794" r:id="rId5"/>
    <p:sldLayoutId id="2147483799" r:id="rId6"/>
    <p:sldLayoutId id="2147483800" r:id="rId7"/>
    <p:sldLayoutId id="2147483801" r:id="rId8"/>
    <p:sldLayoutId id="2147483802" r:id="rId9"/>
    <p:sldLayoutId id="2147483795" r:id="rId10"/>
    <p:sldLayoutId id="214748380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ctrTitle"/>
          </p:nvPr>
        </p:nvSpPr>
        <p:spPr>
          <a:xfrm>
            <a:off x="1403350" y="3284984"/>
            <a:ext cx="6858000" cy="1290788"/>
          </a:xfrm>
        </p:spPr>
        <p:txBody>
          <a:bodyPr/>
          <a:lstStyle/>
          <a:p>
            <a:pPr eaLnBrk="1" hangingPunct="1"/>
            <a:r>
              <a:rPr lang="el-GR" altLang="en-US" sz="2400" dirty="0"/>
              <a:t>Παρουσίαση Επιχειρηματικής Ιδέας</a:t>
            </a:r>
            <a:br>
              <a:rPr lang="en-US" altLang="en-US" sz="2400" dirty="0"/>
            </a:br>
            <a:br>
              <a:rPr lang="en-US" altLang="en-US" sz="2400" dirty="0"/>
            </a:br>
            <a:r>
              <a:rPr lang="el-GR" altLang="en-US" sz="2400" dirty="0"/>
              <a:t>Πρακτικός Οδηγός</a:t>
            </a:r>
            <a:endParaRPr lang="el-GR" altLang="en-US" sz="2400" dirty="0">
              <a:latin typeface="+mj-lt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latin typeface="+mj-lt"/>
              </a:rPr>
              <a:t>Επιχειρηματική ομάδα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731DA62A-336D-4515-B5E2-AF13403A23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16632"/>
            <a:ext cx="1987409" cy="663795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EF9CC796-8815-465D-9E24-CB9F80B08B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9580"/>
            <a:ext cx="2339975" cy="6408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37CC9E-8AE9-466C-A629-AAD5AB507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Επιχειρηματικό Μοντέλο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D29824-36E3-4DB0-A0B0-9A770FFF6A2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Μπορεί να βγαίνει από τις προηγούμενες διαφάνειες. Αν όχι, τότε θέλει επεξήγηση εδώ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452B71-7A6D-4CC9-82F7-8C9F3852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0992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A3D489-DDDC-4135-8160-5E6C4A5B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Traction	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6FCBA8-DD6B-4533-B1B5-F0EA865B9D6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Ποιος είναι ο βαθμός ωριμότητας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4223AAC-ECB7-4B6C-B982-EAC62B25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151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 - Milestones</a:t>
            </a:r>
            <a:endParaRPr lang="nl-NL" dirty="0"/>
          </a:p>
        </p:txBody>
      </p:sp>
      <p:sp>
        <p:nvSpPr>
          <p:cNvPr id="1024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21088"/>
          </a:xfrm>
        </p:spPr>
        <p:txBody>
          <a:bodyPr/>
          <a:lstStyle/>
          <a:p>
            <a:pPr marL="660400" indent="-660400">
              <a:buNone/>
            </a:pPr>
            <a:r>
              <a:rPr lang="el-GR" sz="2200" dirty="0">
                <a:latin typeface="+mj-lt"/>
              </a:rPr>
              <a:t>Ποια είναι τα επόμενα βήματα μέχρι την έναρξη της επιχειρηματικής λειτουργίας?</a:t>
            </a:r>
            <a:endParaRPr lang="en-US" sz="2200" dirty="0">
              <a:latin typeface="+mj-lt"/>
            </a:endParaRPr>
          </a:p>
          <a:p>
            <a:pPr marL="660400" indent="-660400">
              <a:buNone/>
            </a:pPr>
            <a:r>
              <a:rPr lang="en-US" sz="2200" dirty="0">
                <a:latin typeface="+mj-lt"/>
              </a:rPr>
              <a:t>R&amp;D?</a:t>
            </a:r>
          </a:p>
          <a:p>
            <a:pPr marL="660400" indent="-660400">
              <a:buNone/>
            </a:pPr>
            <a:r>
              <a:rPr lang="en-US" sz="2200" dirty="0">
                <a:latin typeface="+mj-lt"/>
              </a:rPr>
              <a:t>Prototyping?</a:t>
            </a:r>
          </a:p>
          <a:p>
            <a:pPr marL="660400" indent="-660400">
              <a:buNone/>
            </a:pPr>
            <a:r>
              <a:rPr lang="en-US" sz="2200" dirty="0">
                <a:latin typeface="+mj-lt"/>
              </a:rPr>
              <a:t>Customer feedback?</a:t>
            </a:r>
          </a:p>
          <a:p>
            <a:pPr marL="660400" indent="-660400">
              <a:buNone/>
            </a:pPr>
            <a:r>
              <a:rPr lang="en-US" sz="2200" dirty="0">
                <a:latin typeface="+mj-lt"/>
              </a:rPr>
              <a:t>Beta testing?</a:t>
            </a:r>
          </a:p>
          <a:p>
            <a:pPr marL="660400" indent="-660400">
              <a:buNone/>
            </a:pPr>
            <a:r>
              <a:rPr lang="en-US" sz="2200" dirty="0">
                <a:latin typeface="+mj-lt"/>
              </a:rPr>
              <a:t>Marketing campaign?</a:t>
            </a:r>
          </a:p>
          <a:p>
            <a:pPr>
              <a:buFontTx/>
              <a:buChar char="-"/>
            </a:pPr>
            <a:r>
              <a:rPr lang="en-US" sz="2300" i="1" dirty="0">
                <a:latin typeface="Arial" pitchFamily="34" charset="0"/>
                <a:cs typeface="Arial" pitchFamily="34" charset="0"/>
              </a:rPr>
              <a:t>…….</a:t>
            </a:r>
          </a:p>
          <a:p>
            <a:pPr>
              <a:buFontTx/>
              <a:buChar char="-"/>
            </a:pPr>
            <a:r>
              <a:rPr lang="en-US" sz="2300" i="1" dirty="0">
                <a:latin typeface="Arial" pitchFamily="34" charset="0"/>
                <a:cs typeface="Arial" pitchFamily="34" charset="0"/>
              </a:rPr>
              <a:t>…….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8454F419-47C5-43A7-A727-95B5E91ED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684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CFB34D-ED2E-43E0-AD0C-449EEBEF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projections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72B5D9-48E0-4DF8-95DA-2BBB1F95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2570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Επιχειρηματική ομάδα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κάθε μέλος της επιχειρηματικής ομάδας δώστε </a:t>
            </a:r>
          </a:p>
          <a:p>
            <a:r>
              <a:rPr lang="el-GR" dirty="0"/>
              <a:t>Όνομα </a:t>
            </a:r>
          </a:p>
          <a:p>
            <a:r>
              <a:rPr lang="el-GR" dirty="0"/>
              <a:t>Προηγούμενη επιχειρηματική εμπειρία</a:t>
            </a:r>
          </a:p>
          <a:p>
            <a:r>
              <a:rPr lang="el-GR" dirty="0"/>
              <a:t>Προηγούμενη επαγγελματική εμπειρία</a:t>
            </a:r>
          </a:p>
          <a:p>
            <a:r>
              <a:rPr lang="el-GR" dirty="0"/>
              <a:t>Εκπαίδευση </a:t>
            </a:r>
          </a:p>
          <a:p>
            <a:r>
              <a:rPr lang="el-GR" dirty="0"/>
              <a:t>Θέση στην Εταιρεία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i="1" dirty="0"/>
              <a:t>Παραδείγματα</a:t>
            </a:r>
            <a:r>
              <a:rPr lang="en-US" i="1" dirty="0"/>
              <a:t>:</a:t>
            </a:r>
            <a:endParaRPr lang="el-GR" i="1" dirty="0"/>
          </a:p>
          <a:p>
            <a:pPr marL="0" indent="0">
              <a:spcBef>
                <a:spcPts val="0"/>
              </a:spcBef>
              <a:buNone/>
            </a:pPr>
            <a:r>
              <a:rPr lang="el-GR" i="1" dirty="0"/>
              <a:t>Δημήτρης Παπαδόπουλος , Διευθύνων Σύμβουλος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i="1" dirty="0"/>
              <a:t>Δρ Μηχανολόγος, πτυχίο Μαθηματικών , 5ετής εμπειρία στον τομέα των Τηλεπικοινωνιών (ΟΤΕ, </a:t>
            </a:r>
            <a:r>
              <a:rPr lang="en-US" i="1" dirty="0"/>
              <a:t>VODAFONE</a:t>
            </a:r>
            <a:r>
              <a:rPr lang="el-GR" i="1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i="1" dirty="0"/>
              <a:t>Γιώργος Παπαϊωάννου , διευθυντής πωλήσεων, ΜΒΑ, πτυχίο Μαθηματικών , 5 </a:t>
            </a:r>
            <a:r>
              <a:rPr lang="el-GR" i="1" dirty="0" err="1"/>
              <a:t>ετής</a:t>
            </a:r>
            <a:r>
              <a:rPr lang="el-GR" i="1" dirty="0"/>
              <a:t> εμπειρία σε έργα του 7ου ΠΠ </a:t>
            </a:r>
            <a:br>
              <a:rPr lang="el-GR" i="1" dirty="0"/>
            </a:br>
            <a:endParaRPr lang="el-GR" i="1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A4DCC87-1AC4-472D-AB80-B890F613C74D}"/>
              </a:ext>
            </a:extLst>
          </p:cNvPr>
          <p:cNvSpPr/>
          <p:nvPr/>
        </p:nvSpPr>
        <p:spPr>
          <a:xfrm>
            <a:off x="4932040" y="62880"/>
            <a:ext cx="14401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+ Board of Advisors </a:t>
            </a:r>
            <a:endParaRPr lang="el-GR" dirty="0"/>
          </a:p>
          <a:p>
            <a:pPr algn="ctr"/>
            <a:r>
              <a:rPr lang="en-US" dirty="0"/>
              <a:t>+ Partners </a:t>
            </a:r>
            <a:endParaRPr lang="el-GR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8B96C3-96DB-4459-B614-DEAEEBB0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436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9979" y="2438400"/>
            <a:ext cx="8229600" cy="990600"/>
          </a:xfrm>
        </p:spPr>
        <p:txBody>
          <a:bodyPr/>
          <a:lstStyle/>
          <a:p>
            <a:pPr algn="ctr"/>
            <a:r>
              <a:rPr lang="el-GR" sz="3600" dirty="0"/>
              <a:t>Ευχαριστώ για την προσοχή σας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403648" y="3861048"/>
            <a:ext cx="6552728" cy="115212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Στοιχεία επικοινωνίας (ιστοσελίδα, </a:t>
            </a:r>
            <a:r>
              <a:rPr lang="en-US" dirty="0"/>
              <a:t>e-mail, </a:t>
            </a:r>
            <a:r>
              <a:rPr lang="el-GR" dirty="0" err="1"/>
              <a:t>τηλ</a:t>
            </a:r>
            <a:r>
              <a:rPr lang="el-GR" dirty="0"/>
              <a:t>.)</a:t>
            </a:r>
            <a:endParaRPr lang="el-GR" i="1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8B96C3-96DB-4459-B614-DEAEEBB0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721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CF0539-AFFD-46AB-AEAD-F1D0DCD7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Εισαγωγικό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4F7F26-A989-4DA6-88A3-38FBA381C4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Μπορεί και να υπάρχει μπορεί και όχι - </a:t>
            </a:r>
            <a:r>
              <a:rPr lang="en-US" dirty="0"/>
              <a:t>storytelling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DC36957-A9F5-4A91-86F1-B0F997A5A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117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8501" y="1658986"/>
            <a:ext cx="5481313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7688" marR="0" lvl="1" indent="-2730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tabLst/>
              <a:defRPr/>
            </a:pPr>
            <a:endParaRPr kumimoji="0" lang="de-DE" sz="23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7688" marR="0" lvl="1" indent="-2730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tabLst/>
              <a:defRPr/>
            </a:pPr>
            <a:endParaRPr kumimoji="0" lang="de-DE" sz="2300" b="0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Rectangle 1"/>
          <p:cNvSpPr/>
          <p:nvPr/>
        </p:nvSpPr>
        <p:spPr>
          <a:xfrm>
            <a:off x="122828" y="1340768"/>
            <a:ext cx="876965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0400" indent="-660400">
              <a:buFontTx/>
              <a:buNone/>
            </a:pPr>
            <a:r>
              <a:rPr lang="el-GR" altLang="en-US" sz="2200" dirty="0">
                <a:latin typeface="+mj-lt"/>
                <a:cs typeface="+mn-cs"/>
              </a:rPr>
              <a:t>Περιγράψτε…</a:t>
            </a:r>
            <a:endParaRPr lang="en-US" sz="2200" dirty="0">
              <a:latin typeface="+mj-lt"/>
              <a:cs typeface="+mn-cs"/>
            </a:endParaRPr>
          </a:p>
          <a:p>
            <a:r>
              <a:rPr lang="el-GR" sz="2200" dirty="0">
                <a:latin typeface="+mj-lt"/>
                <a:cs typeface="+mn-cs"/>
              </a:rPr>
              <a:t>…ένα πρόβλημα (το οποίο θα λύσετε) ή</a:t>
            </a:r>
            <a:endParaRPr lang="en-US" sz="2200" dirty="0">
              <a:latin typeface="+mj-lt"/>
              <a:cs typeface="+mn-cs"/>
            </a:endParaRPr>
          </a:p>
          <a:p>
            <a:r>
              <a:rPr lang="el-GR" sz="2200" dirty="0">
                <a:latin typeface="+mj-lt"/>
                <a:cs typeface="+mn-cs"/>
              </a:rPr>
              <a:t>…μια ανάγκη </a:t>
            </a:r>
            <a:r>
              <a:rPr lang="en-US" sz="2200" dirty="0">
                <a:latin typeface="+mj-lt"/>
                <a:cs typeface="+mn-cs"/>
              </a:rPr>
              <a:t>(</a:t>
            </a:r>
            <a:r>
              <a:rPr lang="el-GR" sz="2200" dirty="0">
                <a:latin typeface="+mj-lt"/>
                <a:cs typeface="+mn-cs"/>
              </a:rPr>
              <a:t>την οποία θα καλύψετε</a:t>
            </a:r>
            <a:r>
              <a:rPr lang="en-US" sz="2200" dirty="0">
                <a:latin typeface="+mj-lt"/>
                <a:cs typeface="+mn-cs"/>
              </a:rPr>
              <a:t>) </a:t>
            </a:r>
            <a:r>
              <a:rPr lang="el-GR" sz="2200" dirty="0">
                <a:latin typeface="+mj-lt"/>
                <a:cs typeface="+mn-cs"/>
              </a:rPr>
              <a:t>ή</a:t>
            </a:r>
            <a:endParaRPr lang="en-US" sz="2200" dirty="0">
              <a:latin typeface="+mj-lt"/>
              <a:cs typeface="+mn-cs"/>
            </a:endParaRPr>
          </a:p>
          <a:p>
            <a:r>
              <a:rPr lang="el-GR" sz="2200" dirty="0">
                <a:latin typeface="+mj-lt"/>
                <a:cs typeface="+mn-cs"/>
              </a:rPr>
              <a:t>…ένα κενό στην αγορά (το οποίο θα καλύψετε) ή</a:t>
            </a:r>
            <a:endParaRPr lang="en-US" sz="2200" dirty="0">
              <a:latin typeface="+mj-lt"/>
              <a:cs typeface="+mn-cs"/>
            </a:endParaRPr>
          </a:p>
          <a:p>
            <a:r>
              <a:rPr lang="el-GR" sz="2200" dirty="0">
                <a:latin typeface="+mj-lt"/>
                <a:cs typeface="+mn-cs"/>
              </a:rPr>
              <a:t>…μια ευκαιρία/τάση (την οποία θέλετε να ακολουθήσετε)</a:t>
            </a:r>
            <a:endParaRPr lang="en-US" sz="2200" dirty="0">
              <a:latin typeface="+mj-lt"/>
              <a:cs typeface="+mn-cs"/>
            </a:endParaRPr>
          </a:p>
          <a:p>
            <a:endParaRPr lang="el-GR" sz="2200" dirty="0">
              <a:latin typeface="+mj-lt"/>
              <a:cs typeface="+mn-cs"/>
            </a:endParaRPr>
          </a:p>
          <a:p>
            <a:r>
              <a:rPr lang="el-GR" sz="2200" dirty="0">
                <a:latin typeface="+mj-lt"/>
                <a:cs typeface="+mn-cs"/>
              </a:rPr>
              <a:t>Περιγράψτε μόνο το πρόβλημα/ανάγκη/κενό στην αγορά και όχι τη λύση σε αυτή τη διαφάνεια. Εάν μπορείτε δώστε σχετικά δεδομένα. Τα δεδομένα μπορεί να είναι στατιστικές (</a:t>
            </a:r>
            <a:r>
              <a:rPr lang="el-GR" sz="2200" i="1" dirty="0">
                <a:latin typeface="+mj-lt"/>
                <a:cs typeface="+mn-cs"/>
              </a:rPr>
              <a:t>π.χ. αριθμός των ανθρώπων που παθαίνουν κάθε χρόνο καρδιακή προσβολή</a:t>
            </a:r>
            <a:r>
              <a:rPr lang="el-GR" sz="2200" dirty="0">
                <a:latin typeface="+mj-lt"/>
                <a:cs typeface="+mn-cs"/>
              </a:rPr>
              <a:t>) ή/και περιγραφή μιας κατάστασης που ‘βιώνει’ πελάτης μας (</a:t>
            </a:r>
            <a:r>
              <a:rPr lang="el-GR" sz="2200" i="1" dirty="0">
                <a:latin typeface="+mj-lt"/>
                <a:cs typeface="+mn-cs"/>
              </a:rPr>
              <a:t>π.χ. το κόστος των καυσίμων για ένα αεροπλάνο που κάνει την διαδρομή Αθήνα-Θεσσαλονίκη</a:t>
            </a:r>
            <a:r>
              <a:rPr lang="el-GR" sz="2200" dirty="0">
                <a:latin typeface="+mj-lt"/>
                <a:cs typeface="+mn-cs"/>
              </a:rPr>
              <a:t>) </a:t>
            </a:r>
          </a:p>
          <a:p>
            <a:endParaRPr lang="en-US" sz="2200" dirty="0">
              <a:latin typeface="+mj-lt"/>
              <a:cs typeface="+mn-cs"/>
            </a:endParaRPr>
          </a:p>
        </p:txBody>
      </p:sp>
      <p:sp>
        <p:nvSpPr>
          <p:cNvPr id="11" name="1 - Τίτλος"/>
          <p:cNvSpPr>
            <a:spLocks noGrp="1"/>
          </p:cNvSpPr>
          <p:nvPr>
            <p:ph type="title"/>
          </p:nvPr>
        </p:nvSpPr>
        <p:spPr>
          <a:xfrm>
            <a:off x="467544" y="19050"/>
            <a:ext cx="8181156" cy="1105694"/>
          </a:xfrm>
        </p:spPr>
        <p:txBody>
          <a:bodyPr/>
          <a:lstStyle/>
          <a:p>
            <a:r>
              <a:rPr lang="el-GR" sz="3000" dirty="0"/>
              <a:t>Πρόβλημα που πάμε να λύσουμε/</a:t>
            </a:r>
            <a:br>
              <a:rPr lang="el-GR" sz="3000" dirty="0"/>
            </a:br>
            <a:r>
              <a:rPr lang="el-GR" sz="3000" dirty="0"/>
              <a:t>Ανάγκη που υπάρχει στην αγορά</a:t>
            </a:r>
            <a:endParaRPr lang="el-GR" sz="3000" dirty="0">
              <a:latin typeface="+mj-lt"/>
            </a:endParaRP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87615587-3037-458D-8CF2-DCD198C6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Προτεινόμενη λύση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200" dirty="0">
                <a:latin typeface="+mj-lt"/>
              </a:rPr>
              <a:t>Περιγράψτε τη λύση που προτείνετε </a:t>
            </a:r>
          </a:p>
          <a:p>
            <a:pPr marL="0" indent="0">
              <a:buNone/>
            </a:pPr>
            <a:r>
              <a:rPr lang="el-GR" sz="2200" i="1" dirty="0">
                <a:latin typeface="+mj-lt"/>
              </a:rPr>
              <a:t>π.χ. έχουμε αναπτύξει ένα λογισμικό που επιτρέπει την παρακολούθηση της κατανάλωσης καυσίμων του αεροπλάνου έως 15 % </a:t>
            </a:r>
          </a:p>
          <a:p>
            <a:pPr marL="0" indent="0">
              <a:buNone/>
            </a:pPr>
            <a:r>
              <a:rPr lang="el-GR" sz="2200" i="1" dirty="0">
                <a:latin typeface="+mj-lt"/>
              </a:rPr>
              <a:t>π.χ. έχουμε αναπτύξει μια μεθοδολογία που ελαχιστοποιεί τα απόβλητα</a:t>
            </a:r>
          </a:p>
          <a:p>
            <a:pPr marL="0" indent="0">
              <a:buNone/>
            </a:pPr>
            <a:r>
              <a:rPr lang="el-GR" sz="2200" dirty="0">
                <a:latin typeface="+mj-lt"/>
              </a:rPr>
              <a:t>Όπου μπορείτε να προσθέστε δεδομένα (όπως αυτά στο πρώτο παράδειγμα) είναι καλό να το κάνετε. </a:t>
            </a:r>
          </a:p>
          <a:p>
            <a:pPr marL="0" indent="0">
              <a:buNone/>
            </a:pPr>
            <a:endParaRPr lang="el-GR" sz="2200" dirty="0">
              <a:latin typeface="+mj-lt"/>
            </a:endParaRPr>
          </a:p>
          <a:p>
            <a:pPr marL="0" indent="0">
              <a:buNone/>
            </a:pPr>
            <a:r>
              <a:rPr lang="el-GR" sz="2200" dirty="0">
                <a:latin typeface="+mj-lt"/>
              </a:rPr>
              <a:t>Σε περίπτωση που αυτή η διαφάνεια δεν ταιριάζει με την επιχειρηματική σας ιδέα, μπορείτε να την παρακάμψετε και να πάτε κατευθείαν στην επόμενη που περιγράφει τα προϊόντα ή / και τις υπηρεσίες σας .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B1424E-B07B-4F03-A848-84F9E00A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621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Προϊόντα / Υπηρεσίες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200" dirty="0">
                <a:latin typeface="+mj-lt"/>
              </a:rPr>
              <a:t>Περιγράψτε τα προϊόντα / υπηρεσίες που έχετε σκοπό να προσφέρετε</a:t>
            </a:r>
            <a:r>
              <a:rPr lang="en-US" sz="2200" dirty="0">
                <a:latin typeface="+mj-lt"/>
              </a:rPr>
              <a:t>:</a:t>
            </a:r>
            <a:r>
              <a:rPr lang="el-GR" sz="2200" dirty="0">
                <a:latin typeface="+mj-lt"/>
              </a:rPr>
              <a:t> </a:t>
            </a:r>
          </a:p>
          <a:p>
            <a:r>
              <a:rPr lang="el-GR" sz="2200" dirty="0">
                <a:latin typeface="+mj-lt"/>
              </a:rPr>
              <a:t>Προϊόν Α </a:t>
            </a:r>
          </a:p>
          <a:p>
            <a:r>
              <a:rPr lang="el-GR" sz="2200" dirty="0">
                <a:latin typeface="+mj-lt"/>
              </a:rPr>
              <a:t>Προϊόν Β </a:t>
            </a:r>
          </a:p>
          <a:p>
            <a:r>
              <a:rPr lang="el-GR" sz="2200" dirty="0">
                <a:latin typeface="+mj-lt"/>
              </a:rPr>
              <a:t>Προϊόν Γ </a:t>
            </a:r>
          </a:p>
          <a:p>
            <a:r>
              <a:rPr lang="el-GR" sz="2200" dirty="0">
                <a:latin typeface="+mj-lt"/>
              </a:rPr>
              <a:t>Προϊόν ... </a:t>
            </a:r>
          </a:p>
          <a:p>
            <a:endParaRPr lang="el-GR" sz="2200" dirty="0">
              <a:latin typeface="+mj-lt"/>
            </a:endParaRPr>
          </a:p>
          <a:p>
            <a:r>
              <a:rPr lang="el-GR" sz="2200" dirty="0">
                <a:latin typeface="+mj-lt"/>
              </a:rPr>
              <a:t>Υπηρεσία Α </a:t>
            </a:r>
          </a:p>
          <a:p>
            <a:r>
              <a:rPr lang="el-GR" sz="2200" dirty="0">
                <a:latin typeface="+mj-lt"/>
              </a:rPr>
              <a:t>Υπηρεσία Β </a:t>
            </a:r>
          </a:p>
          <a:p>
            <a:r>
              <a:rPr lang="el-GR" sz="2200" dirty="0">
                <a:latin typeface="+mj-lt"/>
              </a:rPr>
              <a:t>Υπηρεσία Γ </a:t>
            </a:r>
          </a:p>
          <a:p>
            <a:r>
              <a:rPr lang="el-GR" sz="2200" dirty="0">
                <a:latin typeface="+mj-lt"/>
              </a:rPr>
              <a:t>Υπηρεσία ... . .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1226C2-ED17-4BF5-807E-3A2853A5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2126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Ομάδες στόχοι (</a:t>
            </a:r>
            <a:r>
              <a:rPr lang="en-US" dirty="0"/>
              <a:t>target group)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l-GR" sz="2200" dirty="0">
                <a:latin typeface="+mj-lt"/>
              </a:rPr>
              <a:t>Υποδείξτε τις ομάδες στόχους στους οποίους έχετε σκοπό να πουλήσει τα προαναφερθέντα προϊόντα / υπηρεσίες </a:t>
            </a:r>
          </a:p>
          <a:p>
            <a:pPr>
              <a:spcBef>
                <a:spcPts val="0"/>
              </a:spcBef>
            </a:pPr>
            <a:r>
              <a:rPr lang="el-GR" sz="2200" dirty="0">
                <a:latin typeface="+mj-lt"/>
              </a:rPr>
              <a:t>Ομάδα-στόχος Α ( </a:t>
            </a:r>
            <a:r>
              <a:rPr lang="el-GR" sz="2200" i="1" dirty="0">
                <a:latin typeface="+mj-lt"/>
              </a:rPr>
              <a:t>π.χ. ιδιωτικά νοσοκομεία στην Ελλάδα </a:t>
            </a:r>
            <a:r>
              <a:rPr lang="el-GR" sz="2200" dirty="0">
                <a:latin typeface="+mj-lt"/>
              </a:rPr>
              <a:t>) </a:t>
            </a:r>
          </a:p>
          <a:p>
            <a:pPr>
              <a:spcBef>
                <a:spcPts val="0"/>
              </a:spcBef>
            </a:pPr>
            <a:r>
              <a:rPr lang="el-GR" sz="2200" dirty="0">
                <a:latin typeface="+mj-lt"/>
              </a:rPr>
              <a:t>Ομάδα -στόχος Β (</a:t>
            </a:r>
            <a:r>
              <a:rPr lang="el-GR" sz="2200" i="1" dirty="0">
                <a:latin typeface="+mj-lt"/>
              </a:rPr>
              <a:t>π.χ. κατασκευαστικές εταιρείες στην Ευρώπη</a:t>
            </a:r>
            <a:r>
              <a:rPr lang="el-GR" sz="2200" dirty="0">
                <a:latin typeface="+mj-lt"/>
              </a:rPr>
              <a:t>) </a:t>
            </a:r>
          </a:p>
          <a:p>
            <a:pPr>
              <a:spcBef>
                <a:spcPts val="0"/>
              </a:spcBef>
            </a:pPr>
            <a:r>
              <a:rPr lang="el-GR" sz="2200" dirty="0">
                <a:latin typeface="+mj-lt"/>
              </a:rPr>
              <a:t>Ομάδα -στόχος Γ…. </a:t>
            </a:r>
          </a:p>
          <a:p>
            <a:pPr marL="0" indent="0">
              <a:spcBef>
                <a:spcPts val="0"/>
              </a:spcBef>
              <a:buNone/>
            </a:pPr>
            <a:endParaRPr lang="el-GR" sz="22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sz="2200" dirty="0">
                <a:latin typeface="+mj-lt"/>
              </a:rPr>
              <a:t>Μπορείτε να προσθέσετε περισσότερες λεπτομέρειες, αν χρειάζεται (</a:t>
            </a:r>
            <a:r>
              <a:rPr lang="el-GR" sz="2200" i="1" dirty="0">
                <a:latin typeface="+mj-lt"/>
              </a:rPr>
              <a:t>π.χ. σε πολλές περιπτώσεις, ο χρήστης και ο αγοραστής είναι διαφορετικά πρόσωπα/άτομα</a:t>
            </a:r>
            <a:r>
              <a:rPr lang="el-GR" sz="2200" dirty="0">
                <a:latin typeface="+mj-lt"/>
              </a:rPr>
              <a:t>) . </a:t>
            </a:r>
          </a:p>
          <a:p>
            <a:pPr marL="0" indent="0">
              <a:spcBef>
                <a:spcPts val="0"/>
              </a:spcBef>
              <a:buNone/>
            </a:pPr>
            <a:endParaRPr lang="el-GR" sz="22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sz="2200" dirty="0">
                <a:latin typeface="+mj-lt"/>
              </a:rPr>
              <a:t>Σε περίπτωση που έχετε ήδη κάποιες επαφές σε αυτό  κλάδο, ή έχετε ήδη επικοινωνήσει με μερικούς από τους πελάτες σας (ή ακόμα καλύτερα το προϊόν σας χρησιμοποιείται ήδη ή έχετε κάνει και κάποιες πωλήσεις), είναι σημαντικό να το αναφέρετε !!! </a:t>
            </a:r>
            <a:br>
              <a:rPr lang="el-GR" dirty="0"/>
            </a:b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81F58EB-294F-41DD-B9B2-1FDCD1185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5669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D40683-ADB0-45EA-A62F-53BF887AB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Αγορά	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529111-B879-4C72-BD19-BF7CBD1C28F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Total Addressable Market (TAM)</a:t>
            </a:r>
            <a:r>
              <a:rPr lang="el-GR" dirty="0"/>
              <a:t> </a:t>
            </a:r>
          </a:p>
          <a:p>
            <a:r>
              <a:rPr lang="en-US" dirty="0"/>
              <a:t>Trends</a:t>
            </a:r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6394D4-B301-4CA4-8F77-0D38614E4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904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Διανοητική ιδιοκτησία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60400" indent="-660400">
              <a:buFontTx/>
              <a:buNone/>
            </a:pPr>
            <a:r>
              <a:rPr lang="el-GR" sz="2200" dirty="0">
                <a:latin typeface="+mj-lt"/>
              </a:rPr>
              <a:t>Έχετε το </a:t>
            </a:r>
            <a:r>
              <a:rPr lang="en-US" sz="2200" dirty="0">
                <a:latin typeface="+mj-lt"/>
              </a:rPr>
              <a:t>“freedom to operate” </a:t>
            </a:r>
            <a:r>
              <a:rPr lang="el-GR" sz="2200" dirty="0">
                <a:latin typeface="+mj-lt"/>
              </a:rPr>
              <a:t>(έχετε ψάξει αν η ιδέα σας παραβιάζει διπλώματα ευρεσιτεχνίας άλλων;) </a:t>
            </a:r>
          </a:p>
          <a:p>
            <a:pPr marL="660400" indent="-660400">
              <a:buFontTx/>
              <a:buNone/>
            </a:pPr>
            <a:r>
              <a:rPr lang="el-GR" sz="2200" dirty="0">
                <a:latin typeface="+mj-lt"/>
              </a:rPr>
              <a:t>Η ιδέα σας μπορεί να κατοχυρωθεί με δίπλωμα ευρεσιτεχνίας; (</a:t>
            </a:r>
            <a:r>
              <a:rPr lang="en-US" sz="2200" dirty="0">
                <a:latin typeface="+mj-lt"/>
              </a:rPr>
              <a:t>patentable)</a:t>
            </a:r>
            <a:r>
              <a:rPr lang="el-GR" sz="2200" dirty="0">
                <a:latin typeface="+mj-lt"/>
              </a:rPr>
              <a:t> </a:t>
            </a:r>
          </a:p>
          <a:p>
            <a:pPr marL="660400" indent="-660400">
              <a:buFontTx/>
              <a:buNone/>
            </a:pPr>
            <a:r>
              <a:rPr lang="el-GR" sz="2200" dirty="0">
                <a:latin typeface="+mj-lt"/>
              </a:rPr>
              <a:t>Είναι η ιδέα σας είναι εύκολο να αντιγραφεί; </a:t>
            </a:r>
          </a:p>
          <a:p>
            <a:pPr marL="660400" indent="-660400">
              <a:buFontTx/>
              <a:buNone/>
            </a:pPr>
            <a:r>
              <a:rPr lang="el-GR" sz="2200" dirty="0">
                <a:latin typeface="+mj-lt"/>
              </a:rPr>
              <a:t>Πώς σκοπεύετε να προστατεύσει την ιδέα σας (εμπορικό μυστικό, δίπλωμα ευρεσιτεχνίας , τεχνικά μέσα ...) </a:t>
            </a:r>
          </a:p>
          <a:p>
            <a:pPr marL="660400" indent="-660400">
              <a:buFontTx/>
              <a:buNone/>
            </a:pPr>
            <a:r>
              <a:rPr lang="el-GR" sz="2200" dirty="0">
                <a:latin typeface="+mj-lt"/>
              </a:rPr>
              <a:t>Υπάρχουν άλλα μέρη ( εκτός από τα μέλη της επιχειρηματικής ομάδας ) που εμπλέκονται στην ανάπτυξη των προϊόντων / υπηρεσιών σας ; </a:t>
            </a:r>
          </a:p>
          <a:p>
            <a:pPr marL="660400" indent="-660400">
              <a:buFontTx/>
              <a:buNone/>
            </a:pPr>
            <a:r>
              <a:rPr lang="el-GR" sz="2200" dirty="0">
                <a:latin typeface="+mj-lt"/>
              </a:rPr>
              <a:t>Έχετε εμπορικό σήμα ; </a:t>
            </a:r>
          </a:p>
          <a:p>
            <a:pPr marL="660400" indent="-660400">
              <a:buFontTx/>
              <a:buNone/>
            </a:pPr>
            <a:r>
              <a:rPr lang="el-GR" sz="2200" dirty="0">
                <a:latin typeface="+mj-lt"/>
              </a:rPr>
              <a:t>Έχετε </a:t>
            </a:r>
            <a:r>
              <a:rPr lang="el-GR" sz="2200" dirty="0" err="1">
                <a:latin typeface="+mj-lt"/>
              </a:rPr>
              <a:t>domain</a:t>
            </a:r>
            <a:r>
              <a:rPr lang="el-GR" sz="2200" dirty="0">
                <a:latin typeface="+mj-lt"/>
              </a:rPr>
              <a:t> </a:t>
            </a:r>
            <a:r>
              <a:rPr lang="el-GR" sz="2200" dirty="0" err="1">
                <a:latin typeface="+mj-lt"/>
              </a:rPr>
              <a:t>name</a:t>
            </a:r>
            <a:r>
              <a:rPr lang="el-GR" sz="2200" dirty="0">
                <a:latin typeface="+mj-lt"/>
              </a:rPr>
              <a:t>; </a:t>
            </a:r>
            <a:br>
              <a:rPr lang="el-GR" sz="2800" dirty="0"/>
            </a:br>
            <a:endParaRPr lang="el-GR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F5FB1FA5-F5AD-4EC2-954E-F4D8A6783BD1}"/>
              </a:ext>
            </a:extLst>
          </p:cNvPr>
          <p:cNvSpPr/>
          <p:nvPr/>
        </p:nvSpPr>
        <p:spPr>
          <a:xfrm>
            <a:off x="1691680" y="30764"/>
            <a:ext cx="2160240" cy="60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Μπορεί και να μην μπει η διαφάνεια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C4236BB-D0CF-4DD0-B280-066B0B84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805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Ανταγωνισμός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200" dirty="0">
                <a:latin typeface="+mj-lt"/>
              </a:rPr>
              <a:t>Να γίνει σύγκριση έναντι του ανταγωνισμού . Σε περίπτωση που η αγορά δεν είναι ώριμη, θεωρούμε τον ανταγωνισμό και τις ανταγωνιστικές λύσεις και όχι αυστηρά τις εταιρείες που προσφέρουν τα ίδια προϊόντα / υπηρεσίες . Ένας πίνακας είναι συχνά πολύ χρήσιμος ... 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555505"/>
              </p:ext>
            </p:extLst>
          </p:nvPr>
        </p:nvGraphicFramePr>
        <p:xfrm>
          <a:off x="457200" y="3212976"/>
          <a:ext cx="4682347" cy="2900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3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0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Τιμή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……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……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……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1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Ανταγωνιστής  1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1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Ανταγωνιστής  2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1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Ανταγωνιστής  3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1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Δική μου επιχείρηση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5501FB2-24A3-4E6F-B429-FE1FB0EA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4923-1ED2-4ADF-B695-32C6C57E7647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82D5739-C757-477F-B835-2F6691E234FC}"/>
              </a:ext>
            </a:extLst>
          </p:cNvPr>
          <p:cNvSpPr/>
          <p:nvPr/>
        </p:nvSpPr>
        <p:spPr>
          <a:xfrm>
            <a:off x="6300192" y="3193307"/>
            <a:ext cx="1225962" cy="14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4A80FD6E-BCEA-4858-848F-576ABD65EE47}"/>
              </a:ext>
            </a:extLst>
          </p:cNvPr>
          <p:cNvSpPr/>
          <p:nvPr/>
        </p:nvSpPr>
        <p:spPr>
          <a:xfrm>
            <a:off x="7530413" y="3190969"/>
            <a:ext cx="1152128" cy="14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684F0D8-9611-450B-9F72-7EBAAD05A5E0}"/>
              </a:ext>
            </a:extLst>
          </p:cNvPr>
          <p:cNvSpPr/>
          <p:nvPr/>
        </p:nvSpPr>
        <p:spPr>
          <a:xfrm>
            <a:off x="6300192" y="4624280"/>
            <a:ext cx="1225962" cy="133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FFC181EE-B4C5-4569-B1F9-6E264199FA67}"/>
              </a:ext>
            </a:extLst>
          </p:cNvPr>
          <p:cNvSpPr/>
          <p:nvPr/>
        </p:nvSpPr>
        <p:spPr>
          <a:xfrm>
            <a:off x="7526154" y="4624280"/>
            <a:ext cx="1156387" cy="133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E439A9-2588-4561-95D6-A64DCDB74DF7}"/>
              </a:ext>
            </a:extLst>
          </p:cNvPr>
          <p:cNvSpPr txBox="1"/>
          <p:nvPr/>
        </p:nvSpPr>
        <p:spPr>
          <a:xfrm rot="18483783">
            <a:off x="7567757" y="3653321"/>
            <a:ext cx="1124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/>
              <a:t>Ανταγωνιστής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44EA6D-728E-48B3-92EE-67010D638A72}"/>
              </a:ext>
            </a:extLst>
          </p:cNvPr>
          <p:cNvSpPr txBox="1"/>
          <p:nvPr/>
        </p:nvSpPr>
        <p:spPr>
          <a:xfrm rot="18483783">
            <a:off x="6341906" y="3691040"/>
            <a:ext cx="112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/>
              <a:t>Ανταγωνιστής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09C96B-23C6-45A6-81F5-E429C0A4CBE7}"/>
              </a:ext>
            </a:extLst>
          </p:cNvPr>
          <p:cNvSpPr txBox="1"/>
          <p:nvPr/>
        </p:nvSpPr>
        <p:spPr>
          <a:xfrm rot="18483783">
            <a:off x="6364088" y="5062617"/>
            <a:ext cx="112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/>
              <a:t>Ανταγωνιστής 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CF7897-A6F9-41F9-8651-C73162C417AB}"/>
              </a:ext>
            </a:extLst>
          </p:cNvPr>
          <p:cNvSpPr txBox="1"/>
          <p:nvPr/>
        </p:nvSpPr>
        <p:spPr>
          <a:xfrm rot="18483783">
            <a:off x="7516216" y="5078134"/>
            <a:ext cx="1121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/>
              <a:t>Δική μου επιχείρηση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AD4698-D80C-4452-A8A1-C69D0ADC3E84}"/>
              </a:ext>
            </a:extLst>
          </p:cNvPr>
          <p:cNvSpPr txBox="1"/>
          <p:nvPr/>
        </p:nvSpPr>
        <p:spPr>
          <a:xfrm>
            <a:off x="5676128" y="4412369"/>
            <a:ext cx="768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Τιμή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FF2AE9-B13F-4B2D-9FB4-40AA89D73B23}"/>
              </a:ext>
            </a:extLst>
          </p:cNvPr>
          <p:cNvSpPr txBox="1"/>
          <p:nvPr/>
        </p:nvSpPr>
        <p:spPr>
          <a:xfrm>
            <a:off x="6764027" y="5949280"/>
            <a:ext cx="1696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/>
              <a:t>Ποιότητα</a:t>
            </a:r>
          </a:p>
        </p:txBody>
      </p:sp>
    </p:spTree>
    <p:extLst>
      <p:ext uri="{BB962C8B-B14F-4D97-AF65-F5344CB8AC3E}">
        <p14:creationId xmlns:p14="http://schemas.microsoft.com/office/powerpoint/2010/main" val="2323201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5279</TotalTime>
  <Words>754</Words>
  <Application>Microsoft Office PowerPoint</Application>
  <PresentationFormat>Προβολή στην οθόνη (4:3)</PresentationFormat>
  <Paragraphs>129</Paragraphs>
  <Slides>15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Ρίζες</vt:lpstr>
      <vt:lpstr>Παρουσίαση Επιχειρηματικής Ιδέας  Πρακτικός Οδηγός</vt:lpstr>
      <vt:lpstr>Εισαγωγικό </vt:lpstr>
      <vt:lpstr>Πρόβλημα που πάμε να λύσουμε/ Ανάγκη που υπάρχει στην αγορά</vt:lpstr>
      <vt:lpstr>Προτεινόμενη λύση</vt:lpstr>
      <vt:lpstr>Προϊόντα / Υπηρεσίες</vt:lpstr>
      <vt:lpstr>Ομάδες στόχοι (target group)</vt:lpstr>
      <vt:lpstr>Αγορά </vt:lpstr>
      <vt:lpstr>Διανοητική ιδιοκτησία</vt:lpstr>
      <vt:lpstr>Ανταγωνισμός</vt:lpstr>
      <vt:lpstr>Επιχειρηματικό Μοντέλο</vt:lpstr>
      <vt:lpstr>Traction </vt:lpstr>
      <vt:lpstr>Action Plan - Milestones</vt:lpstr>
      <vt:lpstr>Financial projections</vt:lpstr>
      <vt:lpstr>Επιχειρηματική ομάδα</vt:lpstr>
      <vt:lpstr>Ευχαριστώ για την προσοχή σας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I. Katsikis</dc:creator>
  <cp:lastModifiedBy>ΒΑΣΙΛΗΣ ΣΙΕΜΟΣ</cp:lastModifiedBy>
  <cp:revision>346</cp:revision>
  <dcterms:created xsi:type="dcterms:W3CDTF">2013-09-23T09:52:31Z</dcterms:created>
  <dcterms:modified xsi:type="dcterms:W3CDTF">2020-07-13T11:28:54Z</dcterms:modified>
</cp:coreProperties>
</file>