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86" r:id="rId2"/>
    <p:sldId id="385" r:id="rId3"/>
    <p:sldId id="468" r:id="rId4"/>
    <p:sldId id="469" r:id="rId5"/>
    <p:sldId id="491" r:id="rId6"/>
    <p:sldId id="574" r:id="rId7"/>
    <p:sldId id="595" r:id="rId8"/>
    <p:sldId id="492" r:id="rId9"/>
    <p:sldId id="597" r:id="rId10"/>
    <p:sldId id="508" r:id="rId11"/>
    <p:sldId id="512" r:id="rId12"/>
    <p:sldId id="513" r:id="rId13"/>
    <p:sldId id="514" r:id="rId14"/>
    <p:sldId id="575" r:id="rId15"/>
    <p:sldId id="596" r:id="rId16"/>
    <p:sldId id="432" r:id="rId17"/>
    <p:sldId id="576" r:id="rId18"/>
    <p:sldId id="455" r:id="rId19"/>
    <p:sldId id="515" r:id="rId20"/>
    <p:sldId id="516" r:id="rId21"/>
    <p:sldId id="517" r:id="rId22"/>
    <p:sldId id="471" r:id="rId23"/>
    <p:sldId id="480" r:id="rId24"/>
    <p:sldId id="494" r:id="rId25"/>
    <p:sldId id="479" r:id="rId26"/>
    <p:sldId id="481" r:id="rId27"/>
    <p:sldId id="482" r:id="rId28"/>
    <p:sldId id="483" r:id="rId29"/>
    <p:sldId id="485" r:id="rId30"/>
    <p:sldId id="459" r:id="rId31"/>
    <p:sldId id="579" r:id="rId32"/>
    <p:sldId id="577" r:id="rId33"/>
    <p:sldId id="578" r:id="rId34"/>
    <p:sldId id="599" r:id="rId35"/>
    <p:sldId id="472" r:id="rId36"/>
    <p:sldId id="484" r:id="rId37"/>
    <p:sldId id="474" r:id="rId38"/>
    <p:sldId id="475" r:id="rId39"/>
    <p:sldId id="476" r:id="rId40"/>
    <p:sldId id="478" r:id="rId41"/>
    <p:sldId id="600" r:id="rId42"/>
    <p:sldId id="486" r:id="rId43"/>
    <p:sldId id="387" r:id="rId44"/>
    <p:sldId id="464" r:id="rId45"/>
    <p:sldId id="465" r:id="rId46"/>
    <p:sldId id="564" r:id="rId47"/>
    <p:sldId id="565" r:id="rId48"/>
    <p:sldId id="566" r:id="rId49"/>
    <p:sldId id="567" r:id="rId50"/>
    <p:sldId id="568" r:id="rId51"/>
    <p:sldId id="582" r:id="rId52"/>
    <p:sldId id="569" r:id="rId53"/>
    <p:sldId id="570" r:id="rId54"/>
    <p:sldId id="583" r:id="rId55"/>
    <p:sldId id="571" r:id="rId56"/>
    <p:sldId id="572" r:id="rId57"/>
    <p:sldId id="573" r:id="rId58"/>
    <p:sldId id="456" r:id="rId59"/>
    <p:sldId id="311" r:id="rId60"/>
    <p:sldId id="312" r:id="rId61"/>
    <p:sldId id="313" r:id="rId62"/>
    <p:sldId id="314" r:id="rId63"/>
    <p:sldId id="518" r:id="rId64"/>
    <p:sldId id="315" r:id="rId65"/>
    <p:sldId id="523" r:id="rId66"/>
    <p:sldId id="591" r:id="rId67"/>
    <p:sldId id="592" r:id="rId68"/>
    <p:sldId id="585" r:id="rId69"/>
    <p:sldId id="593" r:id="rId70"/>
    <p:sldId id="589" r:id="rId71"/>
    <p:sldId id="588" r:id="rId72"/>
    <p:sldId id="594" r:id="rId73"/>
    <p:sldId id="437" r:id="rId74"/>
    <p:sldId id="438" r:id="rId75"/>
    <p:sldId id="461" r:id="rId76"/>
    <p:sldId id="462" r:id="rId77"/>
    <p:sldId id="488" r:id="rId78"/>
    <p:sldId id="489" r:id="rId79"/>
    <p:sldId id="586" r:id="rId80"/>
    <p:sldId id="490" r:id="rId81"/>
    <p:sldId id="601" r:id="rId82"/>
    <p:sldId id="598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4" autoAdjust="0"/>
    <p:restoredTop sz="94675" autoAdjust="0"/>
  </p:normalViewPr>
  <p:slideViewPr>
    <p:cSldViewPr>
      <p:cViewPr varScale="1">
        <p:scale>
          <a:sx n="68" d="100"/>
          <a:sy n="68" d="100"/>
        </p:scale>
        <p:origin x="10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42E85-BDDC-4A02-9B34-0DEF1538ADA1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376EF-6BE7-4CB0-AF91-161529FAF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3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68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8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25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FDCDA-E2DC-4DEE-A829-DE4218B639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8EBB44-5175-4F15-B27A-A2469745976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0B8B41-D87B-4E18-ACEF-C9210F99B9D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1060-B398-458E-A349-98312CE064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CA1060-B398-458E-A349-98312CE0649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ABF5-0C6E-418F-9229-5E591C855A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ABF5-0C6E-418F-9229-5E591C855A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5C3F0E-729C-48BA-918A-4D1E98C3B8A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853F1-1D09-42BC-BFCD-8C933267F7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C9B3B-C189-4573-B9D9-468445BECD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48EAE-2C52-40E7-8843-20EE69EEE5AD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48EAE-2C52-40E7-8843-20EE69EEE5AD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3/26/2024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2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23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μυελός των οστών αποτελεί το λειτουργικά</a:t>
            </a:r>
            <a:r>
              <a:rPr lang="el-GR" baseline="0" dirty="0"/>
              <a:t>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35DEE-5852-4C76-B3CD-321610E03DD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20/03/2024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6B7D-A341-4703-ADDA-B13EA5871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foukas@med.uoa.gr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7.png"/><Relationship Id="rId4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8.png"/><Relationship Id="rId4" Type="http://schemas.openxmlformats.org/officeDocument/2006/relationships/image" Target="../media/image5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8.png"/><Relationship Id="rId4" Type="http://schemas.openxmlformats.org/officeDocument/2006/relationships/image" Target="../media/image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foukas@med.uoa.gr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75" y="1371600"/>
            <a:ext cx="1089211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23" y="1371600"/>
            <a:ext cx="1432034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371600"/>
            <a:ext cx="1219200" cy="11437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540496" cy="23622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ΦΥΣΙΟΛΟΓΙΚΗ ΔΟΜΗ ΛΕΜΦΙΚΟΥ ΙΣΤΟΥ</a:t>
            </a:r>
          </a:p>
          <a:p>
            <a:r>
              <a:rPr lang="el-GR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ΚΥΡΙΟΙ ΑΝΟΣΟΦΑΙΝΟΤΥΠΙΚΟΙ ΔΕΙΚΤΕΣ</a:t>
            </a: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>
                <a:latin typeface="Times New Roman" pitchFamily="18" charset="0"/>
                <a:cs typeface="Times New Roman" pitchFamily="18" charset="0"/>
              </a:rPr>
              <a:t>Α</a:t>
            </a:r>
            <a:endParaRPr lang="en-GB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400" i="1" dirty="0" err="1">
                <a:latin typeface="Times New Roman" pitchFamily="18" charset="0"/>
                <a:cs typeface="Times New Roman" pitchFamily="18" charset="0"/>
                <a:hlinkClick r:id="rId6"/>
              </a:rPr>
              <a:t>pfoukas</a:t>
            </a:r>
            <a:r>
              <a:rPr lang="fr-CH" sz="1400" i="1" dirty="0">
                <a:latin typeface="Times New Roman" pitchFamily="18" charset="0"/>
                <a:cs typeface="Times New Roman" pitchFamily="18" charset="0"/>
                <a:hlinkClick r:id="rId6"/>
              </a:rPr>
              <a:t>@med.uoa.gr</a:t>
            </a:r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figure 3-01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2954" y="1371600"/>
            <a:ext cx="1338394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7202" y="1377357"/>
            <a:ext cx="1054398" cy="11512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2231" y="1371600"/>
            <a:ext cx="901065" cy="1143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" descr="f002-009-P374163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8096" y="1371601"/>
            <a:ext cx="1277928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52CEDB-E477-4DBD-D426-D7CE7F6C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Image 10" descr="1626-17_MPO_2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836" y="838200"/>
            <a:ext cx="7904270" cy="58674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14400" y="6019800"/>
            <a:ext cx="36806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err="1"/>
              <a:t>Myeloperoxidase</a:t>
            </a:r>
            <a:r>
              <a:rPr lang="el-GR" b="1" dirty="0"/>
              <a:t> </a:t>
            </a:r>
            <a:r>
              <a:rPr lang="fr-CH" b="1" dirty="0"/>
              <a:t>=</a:t>
            </a:r>
            <a:r>
              <a:rPr lang="el-GR" b="1" dirty="0"/>
              <a:t> κοκκιώδης σειρά</a:t>
            </a:r>
            <a:endParaRPr lang="fr-CH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817AC1-BDAC-6249-CAD3-05047006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Image 6" descr="1626-17_ClycoA_2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838200"/>
            <a:ext cx="7924800" cy="588264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14400" y="6019800"/>
            <a:ext cx="3101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 err="1"/>
              <a:t>G</a:t>
            </a:r>
            <a:r>
              <a:rPr lang="fr-CH" b="1" dirty="0" err="1"/>
              <a:t>lycophorin</a:t>
            </a:r>
            <a:r>
              <a:rPr lang="fr-CH" b="1" dirty="0"/>
              <a:t> A</a:t>
            </a:r>
            <a:r>
              <a:rPr lang="el-GR" b="1" dirty="0"/>
              <a:t> </a:t>
            </a:r>
            <a:r>
              <a:rPr lang="fr-CH" b="1" dirty="0"/>
              <a:t>=</a:t>
            </a:r>
            <a:r>
              <a:rPr lang="el-GR" b="1" dirty="0"/>
              <a:t> ερυθρά σειρά</a:t>
            </a:r>
            <a:endParaRPr lang="fr-CH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B1AAC5-503A-B48F-100E-97AF5117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Image 7" descr="1626-17_CD61_2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838200"/>
            <a:ext cx="7924800" cy="588264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14400" y="6019800"/>
            <a:ext cx="28121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/>
              <a:t>CD61</a:t>
            </a:r>
            <a:r>
              <a:rPr lang="el-GR" b="1" dirty="0"/>
              <a:t> </a:t>
            </a:r>
            <a:r>
              <a:rPr lang="fr-CH" b="1" dirty="0"/>
              <a:t>=</a:t>
            </a:r>
            <a:r>
              <a:rPr lang="el-GR" b="1" dirty="0"/>
              <a:t> μεγακαρυοκύτταρα</a:t>
            </a:r>
            <a:endParaRPr lang="fr-CH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D264A-A8BD-FD79-12FD-F91A415E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Image 6" descr="1626-17_CD34_2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838200"/>
            <a:ext cx="7848600" cy="582607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14400" y="6019800"/>
            <a:ext cx="1697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/>
              <a:t>CD34</a:t>
            </a:r>
            <a:r>
              <a:rPr lang="el-GR" b="1" dirty="0"/>
              <a:t> </a:t>
            </a:r>
            <a:r>
              <a:rPr lang="fr-CH" b="1" dirty="0"/>
              <a:t>=</a:t>
            </a:r>
            <a:r>
              <a:rPr lang="el-GR" b="1" dirty="0"/>
              <a:t> βλάστες</a:t>
            </a:r>
            <a:endParaRPr lang="fr-CH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4343400" y="3200400"/>
            <a:ext cx="381000" cy="3048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Flèche droite 11"/>
          <p:cNvSpPr/>
          <p:nvPr/>
        </p:nvSpPr>
        <p:spPr>
          <a:xfrm>
            <a:off x="1611775" y="3024850"/>
            <a:ext cx="381000" cy="3048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Flèche droite 13"/>
          <p:cNvSpPr/>
          <p:nvPr/>
        </p:nvSpPr>
        <p:spPr>
          <a:xfrm>
            <a:off x="4747550" y="3715475"/>
            <a:ext cx="381000" cy="3048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339FDC-DCFF-DFAD-1946-FB610189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Image 6" descr="1626-17_CD34_2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879523"/>
            <a:ext cx="7848600" cy="582607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14400" y="6019800"/>
            <a:ext cx="28416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/>
              <a:t>CD34</a:t>
            </a:r>
            <a:r>
              <a:rPr lang="el-GR" b="1" dirty="0"/>
              <a:t> </a:t>
            </a:r>
            <a:r>
              <a:rPr lang="fr-CH" b="1" dirty="0"/>
              <a:t>=</a:t>
            </a:r>
            <a:r>
              <a:rPr lang="el-GR" b="1" dirty="0"/>
              <a:t> αλλά και ενδοθήλια</a:t>
            </a:r>
            <a:endParaRPr lang="fr-CH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èche droite 7"/>
          <p:cNvSpPr/>
          <p:nvPr/>
        </p:nvSpPr>
        <p:spPr>
          <a:xfrm rot="10800000">
            <a:off x="1447800" y="3886200"/>
            <a:ext cx="381000" cy="3048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Flèche droite 7"/>
          <p:cNvSpPr/>
          <p:nvPr/>
        </p:nvSpPr>
        <p:spPr>
          <a:xfrm rot="10800000">
            <a:off x="7010400" y="2895600"/>
            <a:ext cx="381000" cy="3048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208168-DECB-DC9E-3C54-002974DF2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656211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76800"/>
            <a:ext cx="18288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990600"/>
            <a:ext cx="2209800" cy="53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7400" y="762000"/>
            <a:ext cx="685568" cy="1828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22BFE-38E7-EC49-D774-D53A3533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40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914400"/>
            <a:ext cx="5711908" cy="386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14400"/>
            <a:ext cx="2641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828800" y="1828800"/>
            <a:ext cx="609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2353787" y="982188"/>
            <a:ext cx="914400" cy="778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1600200" y="3124200"/>
            <a:ext cx="2438400" cy="76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7200" y="5257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Ο μυελός των οστών αποτελεί το λειτουργικά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C727A3-9740-2F44-F388-25C0BAEDA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914400"/>
            <a:ext cx="5711908" cy="386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14400"/>
            <a:ext cx="2641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828800" y="1828800"/>
            <a:ext cx="609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2353787" y="982188"/>
            <a:ext cx="914400" cy="778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1600200" y="3124200"/>
            <a:ext cx="2438400" cy="76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7200" y="5257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Ο μυελός των οστών αποτελεί το λειτουργικά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pic>
        <p:nvPicPr>
          <p:cNvPr id="14" name="Picture 1" descr="mso2A18C"/>
          <p:cNvPicPr>
            <a:picLocks noChangeAspect="1" noChangeArrowheads="1"/>
          </p:cNvPicPr>
          <p:nvPr/>
        </p:nvPicPr>
        <p:blipFill>
          <a:blip r:embed="rId5" cstate="print"/>
          <a:srcRect r="23"/>
          <a:stretch>
            <a:fillRect/>
          </a:stretch>
        </p:blipFill>
        <p:spPr bwMode="auto">
          <a:xfrm>
            <a:off x="152400" y="3352800"/>
            <a:ext cx="2590800" cy="302260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4A093E-3657-82CC-0C2F-848EA6BB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914400"/>
            <a:ext cx="5711908" cy="386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914400"/>
            <a:ext cx="2641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828800" y="1828800"/>
            <a:ext cx="6096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2353787" y="982188"/>
            <a:ext cx="914400" cy="778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1600200" y="3124200"/>
            <a:ext cx="2438400" cy="76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Picture 1" descr="mso2A18C"/>
          <p:cNvPicPr>
            <a:picLocks noChangeAspect="1" noChangeArrowheads="1"/>
          </p:cNvPicPr>
          <p:nvPr/>
        </p:nvPicPr>
        <p:blipFill>
          <a:blip r:embed="rId5" cstate="print"/>
          <a:srcRect r="23"/>
          <a:stretch>
            <a:fillRect/>
          </a:stretch>
        </p:blipFill>
        <p:spPr bwMode="auto">
          <a:xfrm>
            <a:off x="152400" y="3352800"/>
            <a:ext cx="2590800" cy="3022600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020500" y="335280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Β </a:t>
            </a:r>
            <a:r>
              <a:rPr lang="fr-CH" b="1" dirty="0" err="1"/>
              <a:t>cells</a:t>
            </a:r>
            <a:endParaRPr lang="fr-CH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020500" y="355342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Β</a:t>
            </a:r>
            <a:endParaRPr lang="fr-CH" dirty="0"/>
          </a:p>
        </p:txBody>
      </p:sp>
      <p:sp>
        <p:nvSpPr>
          <p:cNvPr id="17" name="Rectangle 16"/>
          <p:cNvSpPr/>
          <p:nvPr/>
        </p:nvSpPr>
        <p:spPr>
          <a:xfrm>
            <a:off x="4267200" y="5257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Ο μυελός των οστών αποτελεί το λειτουργικά και δομικά οργανωμένο περιβάλλον της γένεσης των ώριμων Β λεμφοκυττάρων αλλά και άωρων Τ λεμφοκυττάρων.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02453C-FF00-1231-3AC7-61CBA898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Image 13" descr="1626-17_CD3_2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500" y="838200"/>
            <a:ext cx="7848600" cy="582607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14400" y="6019800"/>
            <a:ext cx="24041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/>
              <a:t>CD3 = T </a:t>
            </a:r>
            <a:r>
              <a:rPr lang="el-GR" b="1" dirty="0"/>
              <a:t>λεμφοκύτταρα</a:t>
            </a:r>
            <a:endParaRPr lang="fr-CH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A03FC5-B7B7-0F8D-82F6-DEED599E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4" name="Picture 1" descr="f002-009-P3741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380" y="838200"/>
            <a:ext cx="6198620" cy="554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62400" y="64286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Primer to the Immune Response /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W.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00400" y="228600"/>
            <a:ext cx="286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Λεμφικοί ιστοί και Όργανα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F661EB9-F3C1-1E5C-6A4C-101EA0B0372E}"/>
              </a:ext>
            </a:extLst>
          </p:cNvPr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C3D06-9249-4150-1C32-4607E6A2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7" descr="1626-17_CD20_2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822960"/>
            <a:ext cx="7924800" cy="588264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14400" y="6019800"/>
            <a:ext cx="25211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/>
              <a:t>CD20</a:t>
            </a:r>
            <a:r>
              <a:rPr lang="el-GR" b="1" dirty="0"/>
              <a:t> </a:t>
            </a:r>
            <a:r>
              <a:rPr lang="fr-CH" b="1" dirty="0"/>
              <a:t>= </a:t>
            </a:r>
            <a:r>
              <a:rPr lang="el-GR" b="1" dirty="0"/>
              <a:t>Β</a:t>
            </a:r>
            <a:r>
              <a:rPr lang="fr-CH" b="1" dirty="0"/>
              <a:t> </a:t>
            </a:r>
            <a:r>
              <a:rPr lang="el-GR" b="1" dirty="0"/>
              <a:t>λεμφοκύτταρα</a:t>
            </a:r>
            <a:endParaRPr lang="fr-CH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174B3D-CBAA-728B-7185-4B3A6E15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Image 11" descr="1626-17_CD138_2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822960"/>
            <a:ext cx="7924800" cy="588264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14400" y="6019800"/>
            <a:ext cx="2818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/>
              <a:t>CD138</a:t>
            </a:r>
            <a:r>
              <a:rPr lang="el-GR" b="1" dirty="0"/>
              <a:t> </a:t>
            </a:r>
            <a:r>
              <a:rPr lang="fr-CH" b="1" dirty="0"/>
              <a:t>= </a:t>
            </a:r>
            <a:r>
              <a:rPr lang="el-GR" b="1" dirty="0"/>
              <a:t>πλασματοκύτταρα</a:t>
            </a:r>
            <a:endParaRPr lang="fr-CH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1D18DE-BF65-DBA6-3119-8E09739C3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45" y="304800"/>
            <a:ext cx="656595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1825" y="1143000"/>
            <a:ext cx="21621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7"/>
          <p:cNvSpPr txBox="1"/>
          <p:nvPr/>
        </p:nvSpPr>
        <p:spPr>
          <a:xfrm>
            <a:off x="6790677" y="259080"/>
            <a:ext cx="2063385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lang="fr-CH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7AC85F-B9E9-EEB8-DBEF-B23242E5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45" y="304800"/>
            <a:ext cx="656595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1825" y="1143000"/>
            <a:ext cx="21621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11"/>
          <p:cNvSpPr/>
          <p:nvPr/>
        </p:nvSpPr>
        <p:spPr>
          <a:xfrm>
            <a:off x="240175" y="304800"/>
            <a:ext cx="2438400" cy="42672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6790677" y="259080"/>
            <a:ext cx="2063385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lang="fr-CH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042C06-A9B9-C7A4-82AF-29122C82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Κεντρική ανοχή σε αυτοαντιγόνα</a:t>
            </a:r>
            <a:r>
              <a:rPr lang="fr-CH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_B </a:t>
            </a:r>
            <a:r>
              <a:rPr lang="el-GR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λεμφοκύτταρα</a:t>
            </a:r>
            <a:endParaRPr lang="en-US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13" y="1068389"/>
            <a:ext cx="6674087" cy="540861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870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45" y="304800"/>
            <a:ext cx="656595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1825" y="1143000"/>
            <a:ext cx="21621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67000" y="914400"/>
            <a:ext cx="902825" cy="51816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</p:txBody>
      </p:sp>
      <p:sp>
        <p:nvSpPr>
          <p:cNvPr id="10" name="ZoneTexte 7"/>
          <p:cNvSpPr txBox="1"/>
          <p:nvPr/>
        </p:nvSpPr>
        <p:spPr>
          <a:xfrm>
            <a:off x="6790677" y="259080"/>
            <a:ext cx="2063385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lang="fr-CH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E28A26-8EE2-7E24-121D-C87A81AF9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45" y="304800"/>
            <a:ext cx="656595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1825" y="1143000"/>
            <a:ext cx="21621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581400" y="914400"/>
            <a:ext cx="902825" cy="4343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ZoneTexte 7"/>
          <p:cNvSpPr txBox="1"/>
          <p:nvPr/>
        </p:nvSpPr>
        <p:spPr>
          <a:xfrm>
            <a:off x="6790677" y="259080"/>
            <a:ext cx="2063385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lang="fr-CH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17639-3058-D100-5D25-A0A79F178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45" y="304800"/>
            <a:ext cx="656595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1825" y="1143000"/>
            <a:ext cx="21621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495800" y="914400"/>
            <a:ext cx="979025" cy="51816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</p:txBody>
      </p:sp>
      <p:sp>
        <p:nvSpPr>
          <p:cNvPr id="10" name="ZoneTexte 7"/>
          <p:cNvSpPr txBox="1"/>
          <p:nvPr/>
        </p:nvSpPr>
        <p:spPr>
          <a:xfrm>
            <a:off x="6790677" y="259080"/>
            <a:ext cx="2063385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lang="fr-CH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E921C6-3593-699D-C3B8-7140D242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845" y="304800"/>
            <a:ext cx="656595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1825" y="1143000"/>
            <a:ext cx="21621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421775" y="914400"/>
            <a:ext cx="1360025" cy="51816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600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  <a:p>
            <a:pPr algn="ctr"/>
            <a:endParaRPr lang="fr-CH" sz="1400" b="1" dirty="0">
              <a:solidFill>
                <a:schemeClr val="tx1"/>
              </a:solidFill>
            </a:endParaRPr>
          </a:p>
        </p:txBody>
      </p:sp>
      <p:sp>
        <p:nvSpPr>
          <p:cNvPr id="10" name="ZoneTexte 7"/>
          <p:cNvSpPr txBox="1"/>
          <p:nvPr/>
        </p:nvSpPr>
        <p:spPr>
          <a:xfrm>
            <a:off x="6790677" y="259080"/>
            <a:ext cx="2063385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CH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lang="fr-CH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CE56F-E143-1F22-9B5B-788BC0FA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838200"/>
            <a:ext cx="4876800" cy="296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15074" y="4714126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056" y="3962400"/>
            <a:ext cx="3986544" cy="277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Connector 12"/>
          <p:cNvCxnSpPr/>
          <p:nvPr/>
        </p:nvCxnSpPr>
        <p:spPr>
          <a:xfrm rot="5400000">
            <a:off x="3124200" y="5410200"/>
            <a:ext cx="25908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Picture 2" descr="figure 4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218" y="3886200"/>
            <a:ext cx="394158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Connector 8"/>
          <p:cNvCxnSpPr/>
          <p:nvPr/>
        </p:nvCxnSpPr>
        <p:spPr>
          <a:xfrm rot="10800000" flipV="1">
            <a:off x="1054925" y="3048000"/>
            <a:ext cx="1143000" cy="762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493324" y="3188525"/>
            <a:ext cx="838200" cy="533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3695700" y="3314700"/>
            <a:ext cx="1524000" cy="381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172200" y="2895600"/>
            <a:ext cx="2209800" cy="1143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4339" y="2080550"/>
            <a:ext cx="1345561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b="1" dirty="0" err="1">
                <a:solidFill>
                  <a:srgbClr val="C00000"/>
                </a:solidFill>
              </a:rPr>
              <a:t>Bone</a:t>
            </a:r>
            <a:r>
              <a:rPr lang="fr-CH" sz="1600" b="1" dirty="0">
                <a:solidFill>
                  <a:srgbClr val="C00000"/>
                </a:solidFill>
              </a:rPr>
              <a:t> </a:t>
            </a:r>
            <a:r>
              <a:rPr lang="fr-CH" sz="1600" b="1" dirty="0" err="1">
                <a:solidFill>
                  <a:srgbClr val="C00000"/>
                </a:solidFill>
              </a:rPr>
              <a:t>marrow</a:t>
            </a:r>
            <a:endParaRPr lang="fr-CH" sz="1600" b="1" dirty="0">
              <a:solidFill>
                <a:srgbClr val="C0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495800" y="1981200"/>
            <a:ext cx="1229504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b="1" dirty="0" err="1">
                <a:solidFill>
                  <a:schemeClr val="bg1"/>
                </a:solidFill>
              </a:rPr>
              <a:t>Lymph</a:t>
            </a:r>
            <a:r>
              <a:rPr lang="fr-CH" sz="1600" b="1" dirty="0">
                <a:solidFill>
                  <a:schemeClr val="bg1"/>
                </a:solidFill>
              </a:rPr>
              <a:t> </a:t>
            </a:r>
            <a:r>
              <a:rPr lang="fr-CH" sz="1600" b="1" dirty="0" err="1">
                <a:solidFill>
                  <a:schemeClr val="bg1"/>
                </a:solidFill>
              </a:rPr>
              <a:t>node</a:t>
            </a:r>
            <a:endParaRPr lang="fr-CH" sz="16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9A8E91-1E13-C4CD-D431-CE721201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4" name="Picture 1" descr="f002-009-P3741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380" y="838200"/>
            <a:ext cx="6198620" cy="554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62400" y="64286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Primer to the Immune Response /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W.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00400" y="228600"/>
            <a:ext cx="286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Λεμφικοί ιστοί και Όργανα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503025" y="5105400"/>
            <a:ext cx="849775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à coins arrondis 9"/>
          <p:cNvSpPr/>
          <p:nvPr/>
        </p:nvSpPr>
        <p:spPr>
          <a:xfrm>
            <a:off x="5638801" y="2133600"/>
            <a:ext cx="685799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737B074-BE0E-B556-11B5-759F56CB82F9}"/>
              </a:ext>
            </a:extLst>
          </p:cNvPr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ZoneTexte 10">
            <a:extLst>
              <a:ext uri="{FF2B5EF4-FFF2-40B4-BE49-F238E27FC236}">
                <a16:creationId xmlns:a16="http://schemas.microsoft.com/office/drawing/2014/main" id="{ADAA9C09-E171-715A-FF8E-4F13EB0DC4CA}"/>
              </a:ext>
            </a:extLst>
          </p:cNvPr>
          <p:cNvSpPr txBox="1"/>
          <p:nvPr/>
        </p:nvSpPr>
        <p:spPr>
          <a:xfrm>
            <a:off x="0" y="83820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Πρωτογενή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2CE9E76-78F2-69B6-79E7-E29289E64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6400800"/>
            <a:ext cx="3401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/ Jaffe E. et. al.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pic>
        <p:nvPicPr>
          <p:cNvPr id="235522" name="Picture 2" descr="http://www.expertconsultbook.com/expertconsult/b/bbmapAsset?appID=NGE&amp;isbn=978-0-7216-0040-6&amp;eid=4-u1.0-B978-0-7216-0040-6..00008-3..f008-001-9780721600406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4681728" cy="5486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819400" y="4876800"/>
            <a:ext cx="5791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Figure 8-1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  Thymus. 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Gross photograph of the thymus. Two lobes are connected by an isthmus; the surface of the thymus is also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lobulated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Low magnification shows the lobular architecture. The cortex is dark blue and the medulla paler, containing keratinized Hassall's corpuscles.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The cells of the outer cortex are medium-sized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blastic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cells with rather dispersed chromatin. Large oval cortical epithelial cells are visible, with distinct nucleoli and indistinct cytoplasm.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The cells of the medulla are mature-appearing lymphocytes, associated with more spindle-shaped epithelial cells.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With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immunostaining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for terminal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deoxynucleotidyl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transferase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the cortical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thymocytes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are stained, and the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thymocytes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are negative.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23927" y="22860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Θύμος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905000" y="6313996"/>
            <a:ext cx="60465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dirty="0">
                <a:latin typeface="Times New Roman" pitchFamily="18" charset="0"/>
                <a:cs typeface="Times New Roman" pitchFamily="18" charset="0"/>
              </a:rPr>
              <a:t>TDT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528D32-03AE-E342-87D0-56844118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6400800"/>
            <a:ext cx="3401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/ Jaffe E. et. al.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pic>
        <p:nvPicPr>
          <p:cNvPr id="235522" name="Picture 2" descr="http://www.expertconsultbook.com/expertconsult/b/bbmapAsset?appID=NGE&amp;isbn=978-0-7216-0040-6&amp;eid=4-u1.0-B978-0-7216-0040-6..00008-3..f008-001-9780721600406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4681728" cy="5486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819400" y="4876800"/>
            <a:ext cx="5791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Figure 8-1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  Thymus. 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Gross photograph of the thymus. Two lobes are connected by an isthmus; the surface of the thymus is also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lobulated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Low magnification shows the lobular architecture. The cortex is dark blue and the medulla paler, containing keratinized Hassall's corpuscles.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The cells of the outer cortex are medium-sized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blastic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cells with rather dispersed chromatin. Large oval cortical epithelial cells are visible, with distinct nucleoli and indistinct cytoplasm.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The cells of the medulla are mature-appearing lymphocytes, associated with more spindle-shaped epithelial cells.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With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immunostaining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for terminal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deoxynucleotidyl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transferase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the cortical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thymocytes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are stained, and the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thymocytes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are negative.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23927" y="22860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Θύμος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4572000" y="1447800"/>
            <a:ext cx="137160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943600" y="1219200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Φλοιός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4343400" y="1981200"/>
            <a:ext cx="160020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943600" y="176426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itchFamily="18" charset="0"/>
                <a:cs typeface="Times New Roman" pitchFamily="18" charset="0"/>
              </a:rPr>
              <a:t>Μυελός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905FF4-1405-31B7-85FC-B4E547CBE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6400800"/>
            <a:ext cx="3401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/ Jaffe E. et. al.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pic>
        <p:nvPicPr>
          <p:cNvPr id="235522" name="Picture 2" descr="http://www.expertconsultbook.com/expertconsult/b/bbmapAsset?appID=NGE&amp;isbn=978-0-7216-0040-6&amp;eid=4-u1.0-B978-0-7216-0040-6..00008-3..f008-001-9780721600406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4681728" cy="5486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819400" y="4876800"/>
            <a:ext cx="5791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Figure 8-1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  Thymus. 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Gross photograph of the thymus. Two lobes are connected by an isthmus; the surface of the thymus is also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lobulated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Low magnification shows the lobular architecture. The cortex is dark blue and the medulla paler, containing keratinized Hassall's corpuscles.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The cells of the outer cortex are medium-sized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blastic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cells with rather dispersed chromatin. Large oval cortical epithelial cells are visible, with distinct nucleoli and indistinct cytoplasm.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The cells of the medulla are mature-appearing lymphocytes, associated with more spindle-shaped epithelial cells.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With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immunostaining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for terminal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deoxynucleotidyl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transferase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, the cortical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thymocytes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are stained, and the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medullary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Times New Roman" pitchFamily="18" charset="0"/>
                <a:cs typeface="Times New Roman" pitchFamily="18" charset="0"/>
              </a:rPr>
              <a:t>thymocytes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 are negative.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23927" y="22860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Θύμος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990600"/>
            <a:ext cx="3992897" cy="32650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E01838-777E-9667-98B7-1F3EF85E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8200" y="6400800"/>
            <a:ext cx="4046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Michael J.H.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Ratcliffe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Encyclopedia of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Immunobiology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2016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23927" y="22860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Θύμος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866775"/>
            <a:ext cx="8429625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74C6C-7CEE-8E6E-17E4-5D5BC664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75" y="1281112"/>
            <a:ext cx="6419850" cy="4295775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Κεντρική ανοχή σε αυτοαντιγόνα</a:t>
            </a:r>
            <a:r>
              <a:rPr lang="fr-CH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l-GR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Τ λεμφοκύτταρα</a:t>
            </a:r>
            <a:endParaRPr lang="en-US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5018" y="4876800"/>
            <a:ext cx="1158981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17">
            <a:extLst>
              <a:ext uri="{FF2B5EF4-FFF2-40B4-BE49-F238E27FC236}">
                <a16:creationId xmlns:a16="http://schemas.microsoft.com/office/drawing/2014/main" id="{6025121C-7A3A-67A6-39CA-BB40CC564C63}"/>
              </a:ext>
            </a:extLst>
          </p:cNvPr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945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699361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2300" y="381000"/>
            <a:ext cx="21717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81400"/>
            <a:ext cx="3505200" cy="28662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3150" y="381000"/>
            <a:ext cx="3124200" cy="31242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57875" y="2994950"/>
            <a:ext cx="1143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200" b="1" dirty="0"/>
              <a:t>DN=CD4-/CD8-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752600" y="2983375"/>
            <a:ext cx="1143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200" b="1" dirty="0"/>
              <a:t>=DP</a:t>
            </a:r>
          </a:p>
        </p:txBody>
      </p:sp>
      <p:sp>
        <p:nvSpPr>
          <p:cNvPr id="13" name="Accolade fermante 12"/>
          <p:cNvSpPr/>
          <p:nvPr/>
        </p:nvSpPr>
        <p:spPr>
          <a:xfrm>
            <a:off x="2286000" y="3886200"/>
            <a:ext cx="76200" cy="685800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ZoneTexte 13"/>
          <p:cNvSpPr txBox="1"/>
          <p:nvPr/>
        </p:nvSpPr>
        <p:spPr>
          <a:xfrm>
            <a:off x="2286000" y="4091650"/>
            <a:ext cx="1143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sz="1200" b="1" dirty="0"/>
              <a:t>=DN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324D2-C1E8-1829-3970-2A1351D95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699361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2300" y="381000"/>
            <a:ext cx="21717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81400"/>
            <a:ext cx="3505200" cy="28662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170500" y="1066800"/>
            <a:ext cx="685800" cy="2438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E4A0EF-5433-BAA1-5BD3-C0193481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699361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2300" y="381000"/>
            <a:ext cx="21717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81400"/>
            <a:ext cx="3505200" cy="28662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798425" y="1066800"/>
            <a:ext cx="685800" cy="3581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597A5-171B-0513-7D31-2398084D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699361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2300" y="381000"/>
            <a:ext cx="21717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81400"/>
            <a:ext cx="3505200" cy="28662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472650" y="1066800"/>
            <a:ext cx="632750" cy="3581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CF5FF-D4F3-DB58-29DA-96F4F2D1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699361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2300" y="381000"/>
            <a:ext cx="21717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81400"/>
            <a:ext cx="3505200" cy="28662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082250" y="1066800"/>
            <a:ext cx="1851950" cy="3581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D6B1A-8F5C-1D3B-A26D-0E64071E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4" name="Picture 1" descr="f002-009-P3741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380" y="838200"/>
            <a:ext cx="6198620" cy="554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62400" y="64286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Primer to the Immune Response /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W.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00400" y="228600"/>
            <a:ext cx="286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Λεμφικοί ιστοί και Όργανα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503025" y="5105400"/>
            <a:ext cx="849775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à coins arrondis 9"/>
          <p:cNvSpPr/>
          <p:nvPr/>
        </p:nvSpPr>
        <p:spPr>
          <a:xfrm>
            <a:off x="5638801" y="2133600"/>
            <a:ext cx="685799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0" y="83820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Πρωτογενή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9296" y="3207603"/>
            <a:ext cx="8370048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>
                <a:solidFill>
                  <a:srgbClr val="C00000"/>
                </a:solidFill>
              </a:rPr>
              <a:t>Είναι τα όργανα στα οποία άωρα </a:t>
            </a:r>
            <a:r>
              <a:rPr lang="fr-CH" sz="2000" b="1" dirty="0" err="1">
                <a:solidFill>
                  <a:srgbClr val="C00000"/>
                </a:solidFill>
              </a:rPr>
              <a:t>pre</a:t>
            </a:r>
            <a:r>
              <a:rPr lang="fr-CH" sz="2000" b="1" dirty="0">
                <a:solidFill>
                  <a:srgbClr val="C00000"/>
                </a:solidFill>
              </a:rPr>
              <a:t>-B </a:t>
            </a:r>
            <a:r>
              <a:rPr lang="el-GR" sz="2000" b="1" dirty="0">
                <a:solidFill>
                  <a:srgbClr val="C00000"/>
                </a:solidFill>
              </a:rPr>
              <a:t>και </a:t>
            </a:r>
            <a:r>
              <a:rPr lang="fr-CH" sz="2000" b="1" dirty="0" err="1">
                <a:solidFill>
                  <a:srgbClr val="C00000"/>
                </a:solidFill>
              </a:rPr>
              <a:t>pre-T</a:t>
            </a:r>
            <a:r>
              <a:rPr lang="el-GR" sz="2000" b="1" dirty="0">
                <a:solidFill>
                  <a:srgbClr val="C00000"/>
                </a:solidFill>
              </a:rPr>
              <a:t> λεμφοκύτταρα ωριμάζουν </a:t>
            </a:r>
          </a:p>
          <a:p>
            <a:pPr algn="ctr"/>
            <a:r>
              <a:rPr lang="el-GR" sz="2000" b="1" dirty="0">
                <a:solidFill>
                  <a:srgbClr val="C00000"/>
                </a:solidFill>
              </a:rPr>
              <a:t>απουσία αντιγόνου</a:t>
            </a:r>
            <a:r>
              <a:rPr lang="fr-CH" sz="2000" b="1" dirty="0">
                <a:solidFill>
                  <a:srgbClr val="C00000"/>
                </a:solidFill>
              </a:rPr>
              <a:t> </a:t>
            </a:r>
            <a:r>
              <a:rPr lang="el-GR" sz="2000" b="1" dirty="0">
                <a:solidFill>
                  <a:srgbClr val="C00000"/>
                </a:solidFill>
              </a:rPr>
              <a:t>σε παρθένα </a:t>
            </a:r>
            <a:r>
              <a:rPr lang="fr-CH" sz="2000" b="1" dirty="0">
                <a:solidFill>
                  <a:srgbClr val="C00000"/>
                </a:solidFill>
              </a:rPr>
              <a:t>(</a:t>
            </a:r>
            <a:r>
              <a:rPr lang="fr-CH" sz="2000" b="1" dirty="0" err="1">
                <a:solidFill>
                  <a:srgbClr val="C00000"/>
                </a:solidFill>
              </a:rPr>
              <a:t>naive</a:t>
            </a:r>
            <a:r>
              <a:rPr lang="fr-CH" sz="2000" b="1" dirty="0">
                <a:solidFill>
                  <a:srgbClr val="C00000"/>
                </a:solidFill>
              </a:rPr>
              <a:t>) B </a:t>
            </a:r>
            <a:r>
              <a:rPr lang="el-GR" sz="2000" b="1" dirty="0">
                <a:solidFill>
                  <a:srgbClr val="C00000"/>
                </a:solidFill>
              </a:rPr>
              <a:t>και </a:t>
            </a:r>
            <a:r>
              <a:rPr lang="fr-CH" sz="2000" b="1" dirty="0">
                <a:solidFill>
                  <a:srgbClr val="C00000"/>
                </a:solidFill>
              </a:rPr>
              <a:t>T </a:t>
            </a:r>
            <a:r>
              <a:rPr lang="el-GR" sz="2000" b="1" dirty="0">
                <a:solidFill>
                  <a:srgbClr val="C00000"/>
                </a:solidFill>
              </a:rPr>
              <a:t>λεμφοκύτταρα, τα οποία </a:t>
            </a:r>
          </a:p>
          <a:p>
            <a:pPr algn="ctr"/>
            <a:r>
              <a:rPr lang="el-GR" sz="2000" b="1" dirty="0">
                <a:solidFill>
                  <a:srgbClr val="C00000"/>
                </a:solidFill>
              </a:rPr>
              <a:t>φέρουν στην επιφάνειά τους υποδοχείς  αντιγόνων </a:t>
            </a:r>
            <a:r>
              <a:rPr lang="fr-CH" sz="2000" b="1" dirty="0">
                <a:solidFill>
                  <a:srgbClr val="C00000"/>
                </a:solidFill>
              </a:rPr>
              <a:t>(BCR, TCR)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B326A7-1647-F32E-E06C-175B3CAA5964}"/>
              </a:ext>
            </a:extLst>
          </p:cNvPr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CD654-63D0-0A12-8729-5DF671F8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699361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2300" y="381000"/>
            <a:ext cx="21717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81400"/>
            <a:ext cx="3505200" cy="28662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301450" y="1066800"/>
            <a:ext cx="632750" cy="3581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685800"/>
            <a:ext cx="6819900" cy="5153025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1050B9-4539-6125-2B03-9C472CAE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699361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2300" y="381000"/>
            <a:ext cx="21717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0"/>
          <p:cNvSpPr txBox="1"/>
          <p:nvPr/>
        </p:nvSpPr>
        <p:spPr>
          <a:xfrm>
            <a:off x="5410200" y="6400800"/>
            <a:ext cx="344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/ Jaffe E. et. al. /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CH" sz="1200" baseline="30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fr-CH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Edition / 2016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0" y="3429000"/>
            <a:ext cx="3124200" cy="2563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D6B1A-8F5C-1D3B-A26D-0E64071E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227A9-9ABA-9E32-39F4-97707B476F18}"/>
              </a:ext>
            </a:extLst>
          </p:cNvPr>
          <p:cNvSpPr txBox="1"/>
          <p:nvPr/>
        </p:nvSpPr>
        <p:spPr>
          <a:xfrm>
            <a:off x="1997196" y="3401292"/>
            <a:ext cx="18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Transcription factors:</a:t>
            </a:r>
          </a:p>
          <a:p>
            <a:r>
              <a:rPr lang="en-GB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χρώση</a:t>
            </a:r>
            <a:r>
              <a:rPr lang="en-GB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9791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4" name="Picture 1" descr="f002-009-P3741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380" y="838200"/>
            <a:ext cx="6198620" cy="554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62400" y="64286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Primer to the Immune Response /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W.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00400" y="228600"/>
            <a:ext cx="2861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Λεμφικοί ιστοί και Όργανα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172200" y="5257800"/>
            <a:ext cx="849775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à coins arrondis 9"/>
          <p:cNvSpPr/>
          <p:nvPr/>
        </p:nvSpPr>
        <p:spPr>
          <a:xfrm>
            <a:off x="5696675" y="1219200"/>
            <a:ext cx="2057400" cy="914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ZoneTexte 10"/>
          <p:cNvSpPr txBox="1"/>
          <p:nvPr/>
        </p:nvSpPr>
        <p:spPr>
          <a:xfrm>
            <a:off x="0" y="838200"/>
            <a:ext cx="165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Δευτερογενή</a:t>
            </a:r>
            <a:endParaRPr lang="fr-CH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981200" y="2209800"/>
            <a:ext cx="1981200" cy="609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à coins arrondis 12"/>
          <p:cNvSpPr/>
          <p:nvPr/>
        </p:nvSpPr>
        <p:spPr>
          <a:xfrm>
            <a:off x="6248401" y="3048000"/>
            <a:ext cx="457200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à coins arrondis 13"/>
          <p:cNvSpPr/>
          <p:nvPr/>
        </p:nvSpPr>
        <p:spPr>
          <a:xfrm>
            <a:off x="6248400" y="3429000"/>
            <a:ext cx="1524000" cy="685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à coins arrondis 14"/>
          <p:cNvSpPr/>
          <p:nvPr/>
        </p:nvSpPr>
        <p:spPr>
          <a:xfrm>
            <a:off x="6248400" y="2602375"/>
            <a:ext cx="849775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à coins arrondis 15"/>
          <p:cNvSpPr/>
          <p:nvPr/>
        </p:nvSpPr>
        <p:spPr>
          <a:xfrm>
            <a:off x="6248400" y="4191000"/>
            <a:ext cx="1143000" cy="304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4BADE373-AC25-0FAE-12B5-3FAFF889BC39}"/>
              </a:ext>
            </a:extLst>
          </p:cNvPr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FB699-C340-5995-4585-84A7E52F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ig 6.3.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00655" y="1022059"/>
            <a:ext cx="6547945" cy="5226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40822" y="304800"/>
            <a:ext cx="142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</a:rPr>
              <a:t>Λεμφαδένες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D1826DB7-EC3B-841E-024D-1EF8D8AD96F5}"/>
              </a:ext>
            </a:extLst>
          </p:cNvPr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E6C0DB-CB0E-1312-D14F-85FD2797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40822" y="304800"/>
            <a:ext cx="142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</a:rPr>
              <a:t>Λεμφαδένες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11" name="Picture 1" descr="f002-013-P3741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570" y="1000125"/>
            <a:ext cx="7170630" cy="489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886200" y="6428601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Primer to the Immune Response /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W.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49A4D959-3BE9-73AF-9202-14290CE7BEED}"/>
              </a:ext>
            </a:extLst>
          </p:cNvPr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16C258-E8C8-7EEE-EBF2-A834B189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40822" y="304800"/>
            <a:ext cx="142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</a:rPr>
              <a:t>Λεμφαδένες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7" name="Picture 1" descr="f002-017-P3741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3810000"/>
            <a:ext cx="5162550" cy="254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f002-014-P37416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762000"/>
            <a:ext cx="5037137" cy="275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962400" y="64770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Primer to the Immune Response /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W.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Mak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50774580-15A3-EA3C-5C31-8FD6CAACCF0B}"/>
              </a:ext>
            </a:extLst>
          </p:cNvPr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C451BA-57CB-F45E-3E76-2DD1880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114425"/>
            <a:ext cx="47244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71800" y="457200"/>
            <a:ext cx="322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Επιλογή λεμφαδένα για βιοψία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6714B2F4-543F-4FE7-8D5B-B48ED7EAC3CC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7307E-07BC-9761-1407-6C2C9725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450" y="1041600"/>
            <a:ext cx="4171950" cy="56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165559" y="468868"/>
            <a:ext cx="247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Μακροσκοπική εικόνα 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90600" y="1100770"/>
            <a:ext cx="15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Αντιδραστικός</a:t>
            </a:r>
            <a:endParaRPr lang="fr-CH" dirty="0"/>
          </a:p>
        </p:txBody>
      </p:sp>
      <p:sp>
        <p:nvSpPr>
          <p:cNvPr id="11" name="ZoneTexte 10"/>
          <p:cNvSpPr txBox="1"/>
          <p:nvPr/>
        </p:nvSpPr>
        <p:spPr>
          <a:xfrm>
            <a:off x="533400" y="2602468"/>
            <a:ext cx="194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Λέμφωμα </a:t>
            </a:r>
            <a:r>
              <a:rPr lang="fr-CH" dirty="0"/>
              <a:t>Hodgkin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0787" y="4507468"/>
            <a:ext cx="245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Λεμφοζιδιακό λέμφωμα</a:t>
            </a:r>
            <a:endParaRPr lang="fr-CH" dirty="0"/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B56647D2-0A53-AD11-1773-2BA3E453FE0C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690C1-66E8-E1B8-45C2-28B5B719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083303"/>
            <a:ext cx="5195888" cy="516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54352" y="45720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Εντυπώματα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07A20DCB-0543-895C-DF23-57578725D826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DBADC-78F9-C610-AA48-E480D8384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85925"/>
            <a:ext cx="3821426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550" y="1142999"/>
            <a:ext cx="3371850" cy="484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334000" y="5867400"/>
            <a:ext cx="82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κέντρο</a:t>
            </a:r>
            <a:endParaRPr lang="fr-CH" dirty="0"/>
          </a:p>
        </p:txBody>
      </p:sp>
      <p:sp>
        <p:nvSpPr>
          <p:cNvPr id="7" name="ZoneTexte 6"/>
          <p:cNvSpPr txBox="1"/>
          <p:nvPr/>
        </p:nvSpPr>
        <p:spPr>
          <a:xfrm>
            <a:off x="7162800" y="5867400"/>
            <a:ext cx="127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περιφέρεια</a:t>
            </a:r>
            <a:endParaRPr lang="fr-CH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4343400" y="1371600"/>
            <a:ext cx="76200" cy="4953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822FDB1A-FA16-B67B-3D0C-98D38C36DCD1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59EF8-6439-621B-1A62-A1D83FF32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250" y="807094"/>
            <a:ext cx="7356675" cy="551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AFF3AD-8C41-A26D-29DB-F59D8CF9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3" y="1162050"/>
            <a:ext cx="74580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89982" y="457200"/>
            <a:ext cx="665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Πλεονεκτήματα και μειονεκτήματα μονιμοποιητικών διαλυμάτων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102D7163-2CD7-3224-8FAF-21D53843B408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3B814-D660-FE94-F5CD-1E194032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3" y="1162050"/>
            <a:ext cx="74580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89982" y="457200"/>
            <a:ext cx="665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Πλεονεκτήματα και μειονεκτήματα μονιμοποιητικών διαλυμάτων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5975" y="2191475"/>
            <a:ext cx="7315200" cy="6096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rgbClr val="7030A0"/>
              </a:solidFill>
            </a:endParaRP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D4B654BC-DBF5-2C95-0C3A-1AE381AAC3E8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846BD-7F9F-177F-E1A0-4BDF583B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788" y="1295400"/>
            <a:ext cx="64484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362200" y="914400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/>
              <a:t>Formalin</a:t>
            </a:r>
            <a:endParaRPr lang="fr-CH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969272" y="914400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B5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1905000"/>
            <a:ext cx="1388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H&amp;E</a:t>
            </a:r>
          </a:p>
          <a:p>
            <a:r>
              <a:rPr lang="el-GR" dirty="0"/>
              <a:t>από έμπειρο</a:t>
            </a:r>
          </a:p>
          <a:p>
            <a:r>
              <a:rPr lang="el-GR" dirty="0"/>
              <a:t>τεχνολόγο</a:t>
            </a:r>
            <a:endParaRPr lang="fr-CH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3953470"/>
            <a:ext cx="1287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H&amp;E</a:t>
            </a:r>
          </a:p>
          <a:p>
            <a:r>
              <a:rPr lang="el-GR" dirty="0"/>
              <a:t>από άπειρο</a:t>
            </a:r>
          </a:p>
          <a:p>
            <a:r>
              <a:rPr lang="el-GR" dirty="0"/>
              <a:t>τεχνολόγο</a:t>
            </a:r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7848600" y="198120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H&amp;E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848600" y="4278868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Giemsa</a:t>
            </a:r>
            <a:endParaRPr lang="fr-CH" dirty="0"/>
          </a:p>
        </p:txBody>
      </p:sp>
      <p:sp>
        <p:nvSpPr>
          <p:cNvPr id="10" name="ZoneTexte 9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CACF251D-9844-BED9-734C-38DDA7324D15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7AF4A6-C251-3398-9C92-6AAC62C3F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1044707"/>
            <a:ext cx="4049782" cy="527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72430" y="457200"/>
            <a:ext cx="526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Τύποι ιστικών δειγμάτων για επικουρικές εξετάσεις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6744C002-4703-E235-1CB7-3CC7F00AAC6D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C229E-5FFC-522B-F83E-647D1301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1" y="1044707"/>
            <a:ext cx="4049782" cy="527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972430" y="457200"/>
            <a:ext cx="526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Τύποι ιστικών δειγμάτων για επικουρικές εξετάσεις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1525" y="1096700"/>
            <a:ext cx="838200" cy="4572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FF11E49E-9B83-6C6D-9323-9B16E1D3B36B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FF9E20-FFB5-D499-AD7C-C342C7F2B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983700"/>
            <a:ext cx="4400550" cy="543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842431" y="457200"/>
            <a:ext cx="572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Πρωτόκολλα παρασκευής μονιμοποιητικών διαλυμάτων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8CCDF60D-4FDF-5FD6-F0AA-6FA115A8286E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FF49B-3836-82DB-F4C2-A5D063A7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363" y="2252663"/>
            <a:ext cx="48672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308870" y="457200"/>
            <a:ext cx="454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Σχετική ευαισθησία επικουρικών εξετάσεων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C0F30CAD-4094-A1A8-F9DB-99390581D181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AE953-8F96-7ACE-A34E-47A4DEA4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525" y="1023064"/>
            <a:ext cx="3886200" cy="57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516216" y="6381328"/>
            <a:ext cx="24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/>
              <a:t>Jaffe ES, </a:t>
            </a:r>
            <a:r>
              <a:rPr lang="fr-CH" sz="1200" i="1" dirty="0" err="1"/>
              <a:t>Hematopatholoy</a:t>
            </a:r>
            <a:r>
              <a:rPr lang="fr-CH" sz="1200" i="1" dirty="0"/>
              <a:t>, 2016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308870" y="457200"/>
            <a:ext cx="436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Προβλήματα κατά την ιστική επεξεργασία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F3B19154-E9C6-10E3-B306-FA7450BBBEC2}"/>
              </a:ext>
            </a:extLst>
          </p:cNvPr>
          <p:cNvCxnSpPr/>
          <p:nvPr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F61DA-07F6-8459-5B06-0A8D8121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24200" y="11430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40822" y="304800"/>
            <a:ext cx="142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</a:rPr>
              <a:t>Λεμφαδένες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http://www.expertconsultbook.com/expertconsult/b/bbmapAsset?appID=NGE&amp;isbn=978-1-4377-2606-0&amp;eid=4-u1.0-B978-1-4377-2606-0..00004-4..f004-001ac-9781437726060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52400"/>
            <a:ext cx="2751201" cy="63246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0600"/>
            <a:ext cx="4389582" cy="381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0" y="54102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FIGURE 4-1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  Lymph node with nonspecific reactive hyperplasia.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Low power shows a lymph node with intact architecture, with several reactive follicles and a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hyperplastic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paracortex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B cells (CD20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are found mainly in follicles and distributed in a thin layer along sinuses.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C,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 cells (CD3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) occupy the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paracortex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6400800"/>
            <a:ext cx="2978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Hsi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E. / 2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2012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172200" y="3886200"/>
            <a:ext cx="68480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CD20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172200" y="6062246"/>
            <a:ext cx="58221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CD3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A7B38A-E2AF-087D-CE63-6E423B5B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94925-139F-36C5-92D4-FDED4E7C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4050" y="720525"/>
            <a:ext cx="5709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25E906-6D5C-C39F-545F-D221AA08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81534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582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2296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5344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83820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87630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6868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8FC4E5-F87C-1D2A-D8F1-FF204300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5-Point Star 3"/>
          <p:cNvSpPr/>
          <p:nvPr/>
        </p:nvSpPr>
        <p:spPr>
          <a:xfrm>
            <a:off x="81534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84582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2296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8534400" y="1524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83820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8763000" y="1219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686800" y="1752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5562600" y="609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5486400" y="914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4114800" y="1981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5181600" y="609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57600" y="1981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181600" y="914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3886200" y="1676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267200" y="21336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1219200" y="23622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3962400" y="22098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2286000" y="22860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1676400" y="1676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5410200" y="1295400"/>
            <a:ext cx="152400" cy="152400"/>
          </a:xfrm>
          <a:prstGeom prst="star5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295400" y="3048000"/>
            <a:ext cx="6901506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Δενδριτικά κύτταρα των λεμφοζιδίων</a:t>
            </a:r>
            <a:r>
              <a:rPr lang="fr-CH" b="1" dirty="0">
                <a:solidFill>
                  <a:srgbClr val="FF0000"/>
                </a:solidFill>
              </a:rPr>
              <a:t> (</a:t>
            </a:r>
            <a:r>
              <a:rPr lang="fr-CH" b="1" dirty="0" err="1">
                <a:solidFill>
                  <a:srgbClr val="FF0000"/>
                </a:solidFill>
              </a:rPr>
              <a:t>Follicular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Dendritic</a:t>
            </a:r>
            <a:r>
              <a:rPr lang="fr-CH" b="1" dirty="0">
                <a:solidFill>
                  <a:srgbClr val="FF0000"/>
                </a:solidFill>
              </a:rPr>
              <a:t> </a:t>
            </a:r>
            <a:r>
              <a:rPr lang="fr-CH" b="1" dirty="0" err="1">
                <a:solidFill>
                  <a:srgbClr val="FF0000"/>
                </a:solidFill>
              </a:rPr>
              <a:t>Cells</a:t>
            </a:r>
            <a:r>
              <a:rPr lang="fr-CH" b="1" dirty="0">
                <a:solidFill>
                  <a:srgbClr val="FF0000"/>
                </a:solidFill>
              </a:rPr>
              <a:t>, FDC) </a:t>
            </a:r>
          </a:p>
          <a:p>
            <a:pPr algn="ctr"/>
            <a:r>
              <a:rPr lang="fr-CH" b="1" dirty="0">
                <a:solidFill>
                  <a:srgbClr val="FF0000"/>
                </a:solidFill>
              </a:rPr>
              <a:t>= CD21+, CD23+, CD35+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C04775-6419-1F17-2952-78867F3EB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EEBA1D-982C-1931-1A1B-140E5F72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88435" y="4126468"/>
            <a:ext cx="5761001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Φλεβίδια με υψηλό ενδοθήλιο </a:t>
            </a:r>
            <a:r>
              <a:rPr lang="fr-CH" b="1" dirty="0">
                <a:solidFill>
                  <a:srgbClr val="FF0000"/>
                </a:solidFill>
              </a:rPr>
              <a:t>(</a:t>
            </a:r>
            <a:r>
              <a:rPr lang="fr-CH" b="1" dirty="0" err="1">
                <a:solidFill>
                  <a:srgbClr val="FF0000"/>
                </a:solidFill>
              </a:rPr>
              <a:t>HEVs</a:t>
            </a:r>
            <a:r>
              <a:rPr lang="fr-CH" b="1" dirty="0">
                <a:solidFill>
                  <a:srgbClr val="FF0000"/>
                </a:solidFill>
              </a:rPr>
              <a:t>) = </a:t>
            </a:r>
            <a:r>
              <a:rPr lang="fr-CH" b="1" dirty="0" err="1">
                <a:solidFill>
                  <a:srgbClr val="FF0000"/>
                </a:solidFill>
              </a:rPr>
              <a:t>Pnad</a:t>
            </a:r>
            <a:r>
              <a:rPr lang="fr-CH" b="1" dirty="0">
                <a:solidFill>
                  <a:srgbClr val="FF0000"/>
                </a:solidFill>
              </a:rPr>
              <a:t>+ (MECA-79)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8F84B2-C9A0-EEFA-1BA8-B7BC83E3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9838" y="0"/>
            <a:ext cx="2824162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10.000 lymphocytes/sec/lymph node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" name="Picture 2" descr="Résultat de recherche d'images pour &quot;high endothelial venules&quot;"/>
          <p:cNvPicPr>
            <a:picLocks noChangeAspect="1" noChangeArrowheads="1"/>
          </p:cNvPicPr>
          <p:nvPr/>
        </p:nvPicPr>
        <p:blipFill>
          <a:blip r:embed="rId5" cstate="print"/>
          <a:srcRect l="23625" t="18000" r="14689" b="10001"/>
          <a:stretch>
            <a:fillRect/>
          </a:stretch>
        </p:blipFill>
        <p:spPr bwMode="auto">
          <a:xfrm>
            <a:off x="2555776" y="1196752"/>
            <a:ext cx="3384376" cy="2592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0F5BBD-F6A9-E728-193C-CA7D7826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025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9838" y="0"/>
            <a:ext cx="2824162" cy="3079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10.000 lymphocytes/sec/lymph node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191490" name="AutoShape 2" descr="Image result for mag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sp>
        <p:nvSpPr>
          <p:cNvPr id="191492" name="AutoShape 4" descr="Image result for mag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1343032"/>
            <a:ext cx="575973" cy="5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8231740" y="838200"/>
            <a:ext cx="9122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 u="sng" dirty="0" err="1">
                <a:solidFill>
                  <a:schemeClr val="tx2"/>
                </a:solidFill>
              </a:rPr>
              <a:t>FDCs</a:t>
            </a:r>
            <a:endParaRPr lang="fr-CH" sz="1400" b="1" u="sng" dirty="0">
              <a:solidFill>
                <a:schemeClr val="tx2"/>
              </a:solidFill>
            </a:endParaRPr>
          </a:p>
          <a:p>
            <a:r>
              <a:rPr lang="fr-CH" sz="1400" b="1" dirty="0">
                <a:solidFill>
                  <a:srgbClr val="C00000"/>
                </a:solidFill>
              </a:rPr>
              <a:t>CXCL13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660232" y="476672"/>
            <a:ext cx="79892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b="1" u="sng" dirty="0" err="1">
                <a:solidFill>
                  <a:schemeClr val="tx2"/>
                </a:solidFill>
              </a:rPr>
              <a:t>DCs</a:t>
            </a:r>
            <a:endParaRPr lang="fr-CH" sz="1400" b="1" u="sng" dirty="0">
              <a:solidFill>
                <a:schemeClr val="tx2"/>
              </a:solidFill>
            </a:endParaRPr>
          </a:p>
          <a:p>
            <a:r>
              <a:rPr lang="fr-CH" sz="1400" b="1" dirty="0">
                <a:solidFill>
                  <a:srgbClr val="C00000"/>
                </a:solidFill>
              </a:rPr>
              <a:t>CCL19</a:t>
            </a:r>
          </a:p>
          <a:p>
            <a:r>
              <a:rPr lang="fr-CH" sz="1400" b="1" dirty="0">
                <a:solidFill>
                  <a:srgbClr val="C00000"/>
                </a:solidFill>
              </a:rPr>
              <a:t>CCL21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197510"/>
            <a:ext cx="575973" cy="5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Résultat de recherche d'images pour &quot;high endothelial venules&quot;"/>
          <p:cNvPicPr>
            <a:picLocks noChangeAspect="1" noChangeArrowheads="1"/>
          </p:cNvPicPr>
          <p:nvPr/>
        </p:nvPicPr>
        <p:blipFill>
          <a:blip r:embed="rId6" cstate="print"/>
          <a:srcRect l="23625" t="18000" r="14689" b="10001"/>
          <a:stretch>
            <a:fillRect/>
          </a:stretch>
        </p:blipFill>
        <p:spPr bwMode="auto">
          <a:xfrm>
            <a:off x="2555776" y="1196752"/>
            <a:ext cx="3384376" cy="25922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7AF5B9-6048-0EB1-A078-AB43E47DD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362200" y="1371600"/>
            <a:ext cx="1601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Dendritic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229600" y="381000"/>
            <a:ext cx="609600" cy="4572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2" name="ZoneTexte 31"/>
          <p:cNvSpPr txBox="1"/>
          <p:nvPr/>
        </p:nvSpPr>
        <p:spPr>
          <a:xfrm>
            <a:off x="3124200" y="0"/>
            <a:ext cx="226036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Μεταφορά αντιγόνων</a:t>
            </a:r>
          </a:p>
          <a:p>
            <a:pPr algn="ctr"/>
            <a:r>
              <a:rPr lang="el-GR" dirty="0"/>
              <a:t>στους λεμφαδένες</a:t>
            </a:r>
            <a:endParaRPr lang="fr-CH" dirty="0"/>
          </a:p>
        </p:txBody>
      </p:sp>
      <p:sp>
        <p:nvSpPr>
          <p:cNvPr id="33" name="Flèche gauche 32"/>
          <p:cNvSpPr/>
          <p:nvPr/>
        </p:nvSpPr>
        <p:spPr>
          <a:xfrm>
            <a:off x="2590800" y="304800"/>
            <a:ext cx="457200" cy="1524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5" name="Flèche gauche 34"/>
          <p:cNvSpPr/>
          <p:nvPr/>
        </p:nvSpPr>
        <p:spPr>
          <a:xfrm rot="10800000">
            <a:off x="5486400" y="304800"/>
            <a:ext cx="457200" cy="152400"/>
          </a:xfrm>
          <a:prstGeom prst="left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276600"/>
            <a:ext cx="587098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1600200" y="2895600"/>
            <a:ext cx="226036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Μεταφορά αντιγόνων</a:t>
            </a:r>
          </a:p>
          <a:p>
            <a:pPr algn="ctr"/>
            <a:r>
              <a:rPr lang="el-GR" dirty="0"/>
              <a:t>στους λεμφαδένες</a:t>
            </a:r>
            <a:endParaRPr lang="fr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483316-833C-268D-35CF-A31E29F4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29" name="Oval 28"/>
          <p:cNvSpPr/>
          <p:nvPr/>
        </p:nvSpPr>
        <p:spPr>
          <a:xfrm>
            <a:off x="5943600" y="1905000"/>
            <a:ext cx="6096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ZoneTexte 31"/>
          <p:cNvSpPr txBox="1"/>
          <p:nvPr/>
        </p:nvSpPr>
        <p:spPr>
          <a:xfrm>
            <a:off x="2362200" y="1371600"/>
            <a:ext cx="1601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Dendritic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971800" y="27432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Τ λεμφοκυττάρων</a:t>
            </a:r>
            <a:endParaRPr lang="fr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A6E92-B012-1409-0683-A3DD34C6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4354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Fig 6.6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514600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8" name="Picture 4" descr="C:\Documents and Settings\PGFoukas\Desktop\UofATHENS\LESSONS\JANEWAY's IMMUNOBIOLOGY\JPEGs\Chapter 02\figure 2-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124199"/>
            <a:ext cx="4979248" cy="3272263"/>
          </a:xfrm>
          <a:prstGeom prst="rect">
            <a:avLst/>
          </a:prstGeom>
          <a:noFill/>
        </p:spPr>
      </p:pic>
      <p:sp>
        <p:nvSpPr>
          <p:cNvPr id="29" name="Oval 28"/>
          <p:cNvSpPr/>
          <p:nvPr/>
        </p:nvSpPr>
        <p:spPr>
          <a:xfrm>
            <a:off x="5943600" y="1905000"/>
            <a:ext cx="609600" cy="609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10800000" flipV="1">
            <a:off x="1981200" y="2057400"/>
            <a:ext cx="388620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096000" y="2819400"/>
            <a:ext cx="45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362200" y="1371600"/>
            <a:ext cx="16017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Dendritic</a:t>
            </a:r>
            <a:r>
              <a:rPr lang="fr-CH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endParaRPr lang="fr-CH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971800" y="27432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Τ λεμφοκυττάρων</a:t>
            </a:r>
            <a:endParaRPr lang="fr-CH" dirty="0"/>
          </a:p>
        </p:txBody>
      </p:sp>
      <p:sp>
        <p:nvSpPr>
          <p:cNvPr id="35" name="Rectangle 34"/>
          <p:cNvSpPr/>
          <p:nvPr/>
        </p:nvSpPr>
        <p:spPr>
          <a:xfrm>
            <a:off x="4701250" y="5638800"/>
            <a:ext cx="1676400" cy="68580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14A304-E098-D242-6398-58F9D093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ZoneTexte 45"/>
          <p:cNvSpPr txBox="1"/>
          <p:nvPr/>
        </p:nvSpPr>
        <p:spPr>
          <a:xfrm>
            <a:off x="1518868" y="16764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Β λεμφοκυττάρων</a:t>
            </a:r>
            <a:endParaRPr lang="fr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1391F-991D-13D0-1C35-4A8D4F2A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4050" y="720525"/>
            <a:ext cx="5709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949" y="4326433"/>
            <a:ext cx="6628051" cy="25315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75ED67-16FC-DB30-FFCC-EA033B5D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97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57400"/>
            <a:ext cx="48006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ZoneTexte 46"/>
          <p:cNvSpPr txBox="1"/>
          <p:nvPr/>
        </p:nvSpPr>
        <p:spPr>
          <a:xfrm>
            <a:off x="1518868" y="1676400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Β λεμφοκυττάρων</a:t>
            </a:r>
            <a:endParaRPr lang="fr-CH" dirty="0"/>
          </a:p>
        </p:txBody>
      </p:sp>
      <p:cxnSp>
        <p:nvCxnSpPr>
          <p:cNvPr id="48" name="Straight Connector 30"/>
          <p:cNvCxnSpPr/>
          <p:nvPr/>
        </p:nvCxnSpPr>
        <p:spPr>
          <a:xfrm rot="5400000">
            <a:off x="4076700" y="4686300"/>
            <a:ext cx="2971800" cy="1371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28"/>
          <p:cNvCxnSpPr/>
          <p:nvPr/>
        </p:nvCxnSpPr>
        <p:spPr>
          <a:xfrm>
            <a:off x="4876800" y="2133600"/>
            <a:ext cx="1066800" cy="68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93ED07-5367-0C9C-A00A-1B9DFF5B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7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5378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30" name="Oval 29"/>
          <p:cNvSpPr/>
          <p:nvPr/>
        </p:nvSpPr>
        <p:spPr>
          <a:xfrm>
            <a:off x="6172200" y="2971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200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1242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00" y="32004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3276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Forme libre 35"/>
          <p:cNvSpPr/>
          <p:nvPr/>
        </p:nvSpPr>
        <p:spPr>
          <a:xfrm>
            <a:off x="5475383" y="3183875"/>
            <a:ext cx="352540" cy="451691"/>
          </a:xfrm>
          <a:custGeom>
            <a:avLst/>
            <a:gdLst>
              <a:gd name="connsiteX0" fmla="*/ 154236 w 352540"/>
              <a:gd name="connsiteY0" fmla="*/ 176270 h 451691"/>
              <a:gd name="connsiteX1" fmla="*/ 143219 w 352540"/>
              <a:gd name="connsiteY1" fmla="*/ 220337 h 451691"/>
              <a:gd name="connsiteX2" fmla="*/ 0 w 352540"/>
              <a:gd name="connsiteY2" fmla="*/ 242371 h 451691"/>
              <a:gd name="connsiteX3" fmla="*/ 33051 w 352540"/>
              <a:gd name="connsiteY3" fmla="*/ 231354 h 451691"/>
              <a:gd name="connsiteX4" fmla="*/ 110169 w 352540"/>
              <a:gd name="connsiteY4" fmla="*/ 220337 h 451691"/>
              <a:gd name="connsiteX5" fmla="*/ 143219 w 352540"/>
              <a:gd name="connsiteY5" fmla="*/ 198303 h 451691"/>
              <a:gd name="connsiteX6" fmla="*/ 99152 w 352540"/>
              <a:gd name="connsiteY6" fmla="*/ 143219 h 451691"/>
              <a:gd name="connsiteX7" fmla="*/ 44068 w 352540"/>
              <a:gd name="connsiteY7" fmla="*/ 88135 h 451691"/>
              <a:gd name="connsiteX8" fmla="*/ 22034 w 352540"/>
              <a:gd name="connsiteY8" fmla="*/ 55084 h 451691"/>
              <a:gd name="connsiteX9" fmla="*/ 55084 w 352540"/>
              <a:gd name="connsiteY9" fmla="*/ 77118 h 451691"/>
              <a:gd name="connsiteX10" fmla="*/ 88135 w 352540"/>
              <a:gd name="connsiteY10" fmla="*/ 110168 h 451691"/>
              <a:gd name="connsiteX11" fmla="*/ 121186 w 352540"/>
              <a:gd name="connsiteY11" fmla="*/ 121185 h 451691"/>
              <a:gd name="connsiteX12" fmla="*/ 165253 w 352540"/>
              <a:gd name="connsiteY12" fmla="*/ 143219 h 451691"/>
              <a:gd name="connsiteX13" fmla="*/ 198304 w 352540"/>
              <a:gd name="connsiteY13" fmla="*/ 77118 h 451691"/>
              <a:gd name="connsiteX14" fmla="*/ 209321 w 352540"/>
              <a:gd name="connsiteY14" fmla="*/ 22033 h 451691"/>
              <a:gd name="connsiteX15" fmla="*/ 242371 w 352540"/>
              <a:gd name="connsiteY15" fmla="*/ 0 h 451691"/>
              <a:gd name="connsiteX16" fmla="*/ 264405 w 352540"/>
              <a:gd name="connsiteY16" fmla="*/ 44067 h 451691"/>
              <a:gd name="connsiteX17" fmla="*/ 209321 w 352540"/>
              <a:gd name="connsiteY17" fmla="*/ 99152 h 451691"/>
              <a:gd name="connsiteX18" fmla="*/ 198304 w 352540"/>
              <a:gd name="connsiteY18" fmla="*/ 132202 h 451691"/>
              <a:gd name="connsiteX19" fmla="*/ 220337 w 352540"/>
              <a:gd name="connsiteY19" fmla="*/ 165253 h 451691"/>
              <a:gd name="connsiteX20" fmla="*/ 297456 w 352540"/>
              <a:gd name="connsiteY20" fmla="*/ 198303 h 451691"/>
              <a:gd name="connsiteX21" fmla="*/ 319489 w 352540"/>
              <a:gd name="connsiteY21" fmla="*/ 231354 h 451691"/>
              <a:gd name="connsiteX22" fmla="*/ 352540 w 352540"/>
              <a:gd name="connsiteY22" fmla="*/ 264405 h 451691"/>
              <a:gd name="connsiteX23" fmla="*/ 319489 w 352540"/>
              <a:gd name="connsiteY23" fmla="*/ 253388 h 451691"/>
              <a:gd name="connsiteX24" fmla="*/ 275422 w 352540"/>
              <a:gd name="connsiteY24" fmla="*/ 242371 h 451691"/>
              <a:gd name="connsiteX25" fmla="*/ 209321 w 352540"/>
              <a:gd name="connsiteY25" fmla="*/ 209320 h 451691"/>
              <a:gd name="connsiteX26" fmla="*/ 187287 w 352540"/>
              <a:gd name="connsiteY26" fmla="*/ 275421 h 451691"/>
              <a:gd name="connsiteX27" fmla="*/ 143219 w 352540"/>
              <a:gd name="connsiteY27" fmla="*/ 451691 h 451691"/>
              <a:gd name="connsiteX28" fmla="*/ 99152 w 352540"/>
              <a:gd name="connsiteY28" fmla="*/ 440674 h 451691"/>
              <a:gd name="connsiteX29" fmla="*/ 132203 w 352540"/>
              <a:gd name="connsiteY29" fmla="*/ 352539 h 451691"/>
              <a:gd name="connsiteX30" fmla="*/ 165253 w 352540"/>
              <a:gd name="connsiteY30" fmla="*/ 341523 h 451691"/>
              <a:gd name="connsiteX31" fmla="*/ 176270 w 352540"/>
              <a:gd name="connsiteY31" fmla="*/ 275421 h 451691"/>
              <a:gd name="connsiteX32" fmla="*/ 143219 w 352540"/>
              <a:gd name="connsiteY32" fmla="*/ 264405 h 451691"/>
              <a:gd name="connsiteX33" fmla="*/ 154236 w 352540"/>
              <a:gd name="connsiteY33" fmla="*/ 176270 h 45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2540" h="451691">
                <a:moveTo>
                  <a:pt x="154236" y="176270"/>
                </a:moveTo>
                <a:cubicBezTo>
                  <a:pt x="150564" y="190959"/>
                  <a:pt x="149183" y="206420"/>
                  <a:pt x="143219" y="220337"/>
                </a:cubicBezTo>
                <a:cubicBezTo>
                  <a:pt x="113994" y="288530"/>
                  <a:pt x="87480" y="250324"/>
                  <a:pt x="0" y="242371"/>
                </a:cubicBezTo>
                <a:cubicBezTo>
                  <a:pt x="11017" y="238699"/>
                  <a:pt x="21664" y="233632"/>
                  <a:pt x="33051" y="231354"/>
                </a:cubicBezTo>
                <a:cubicBezTo>
                  <a:pt x="58514" y="226261"/>
                  <a:pt x="85297" y="227799"/>
                  <a:pt x="110169" y="220337"/>
                </a:cubicBezTo>
                <a:cubicBezTo>
                  <a:pt x="122851" y="216532"/>
                  <a:pt x="132202" y="205648"/>
                  <a:pt x="143219" y="198303"/>
                </a:cubicBezTo>
                <a:cubicBezTo>
                  <a:pt x="121773" y="133962"/>
                  <a:pt x="148983" y="193050"/>
                  <a:pt x="99152" y="143219"/>
                </a:cubicBezTo>
                <a:cubicBezTo>
                  <a:pt x="25707" y="69774"/>
                  <a:pt x="132200" y="146889"/>
                  <a:pt x="44068" y="88135"/>
                </a:cubicBezTo>
                <a:cubicBezTo>
                  <a:pt x="36723" y="77118"/>
                  <a:pt x="12672" y="64447"/>
                  <a:pt x="22034" y="55084"/>
                </a:cubicBezTo>
                <a:cubicBezTo>
                  <a:pt x="31396" y="45721"/>
                  <a:pt x="44912" y="68642"/>
                  <a:pt x="55084" y="77118"/>
                </a:cubicBezTo>
                <a:cubicBezTo>
                  <a:pt x="67053" y="87092"/>
                  <a:pt x="75171" y="101526"/>
                  <a:pt x="88135" y="110168"/>
                </a:cubicBezTo>
                <a:cubicBezTo>
                  <a:pt x="97798" y="116610"/>
                  <a:pt x="110512" y="116610"/>
                  <a:pt x="121186" y="121185"/>
                </a:cubicBezTo>
                <a:cubicBezTo>
                  <a:pt x="136281" y="127654"/>
                  <a:pt x="150564" y="135874"/>
                  <a:pt x="165253" y="143219"/>
                </a:cubicBezTo>
                <a:cubicBezTo>
                  <a:pt x="186794" y="110908"/>
                  <a:pt x="189182" y="113606"/>
                  <a:pt x="198304" y="77118"/>
                </a:cubicBezTo>
                <a:cubicBezTo>
                  <a:pt x="202846" y="58952"/>
                  <a:pt x="200031" y="38291"/>
                  <a:pt x="209321" y="22033"/>
                </a:cubicBezTo>
                <a:cubicBezTo>
                  <a:pt x="215890" y="10537"/>
                  <a:pt x="231354" y="7344"/>
                  <a:pt x="242371" y="0"/>
                </a:cubicBezTo>
                <a:cubicBezTo>
                  <a:pt x="249716" y="14689"/>
                  <a:pt x="264405" y="27644"/>
                  <a:pt x="264405" y="44067"/>
                </a:cubicBezTo>
                <a:cubicBezTo>
                  <a:pt x="264405" y="89446"/>
                  <a:pt x="238699" y="89359"/>
                  <a:pt x="209321" y="99152"/>
                </a:cubicBezTo>
                <a:cubicBezTo>
                  <a:pt x="205649" y="110169"/>
                  <a:pt x="196395" y="120747"/>
                  <a:pt x="198304" y="132202"/>
                </a:cubicBezTo>
                <a:cubicBezTo>
                  <a:pt x="200481" y="145262"/>
                  <a:pt x="210974" y="155890"/>
                  <a:pt x="220337" y="165253"/>
                </a:cubicBezTo>
                <a:cubicBezTo>
                  <a:pt x="245696" y="190612"/>
                  <a:pt x="263746" y="189876"/>
                  <a:pt x="297456" y="198303"/>
                </a:cubicBezTo>
                <a:cubicBezTo>
                  <a:pt x="304800" y="209320"/>
                  <a:pt x="311013" y="221182"/>
                  <a:pt x="319489" y="231354"/>
                </a:cubicBezTo>
                <a:cubicBezTo>
                  <a:pt x="329463" y="243323"/>
                  <a:pt x="352540" y="248825"/>
                  <a:pt x="352540" y="264405"/>
                </a:cubicBezTo>
                <a:cubicBezTo>
                  <a:pt x="352540" y="276018"/>
                  <a:pt x="330655" y="256578"/>
                  <a:pt x="319489" y="253388"/>
                </a:cubicBezTo>
                <a:cubicBezTo>
                  <a:pt x="304930" y="249228"/>
                  <a:pt x="290111" y="246043"/>
                  <a:pt x="275422" y="242371"/>
                </a:cubicBezTo>
                <a:cubicBezTo>
                  <a:pt x="266545" y="230535"/>
                  <a:pt x="240095" y="166236"/>
                  <a:pt x="209321" y="209320"/>
                </a:cubicBezTo>
                <a:cubicBezTo>
                  <a:pt x="195821" y="228219"/>
                  <a:pt x="187287" y="275421"/>
                  <a:pt x="187287" y="275421"/>
                </a:cubicBezTo>
                <a:cubicBezTo>
                  <a:pt x="184522" y="316895"/>
                  <a:pt x="226745" y="451691"/>
                  <a:pt x="143219" y="451691"/>
                </a:cubicBezTo>
                <a:cubicBezTo>
                  <a:pt x="128078" y="451691"/>
                  <a:pt x="113841" y="444346"/>
                  <a:pt x="99152" y="440674"/>
                </a:cubicBezTo>
                <a:cubicBezTo>
                  <a:pt x="105124" y="410814"/>
                  <a:pt x="105186" y="374153"/>
                  <a:pt x="132203" y="352539"/>
                </a:cubicBezTo>
                <a:cubicBezTo>
                  <a:pt x="141271" y="345285"/>
                  <a:pt x="154236" y="345195"/>
                  <a:pt x="165253" y="341523"/>
                </a:cubicBezTo>
                <a:cubicBezTo>
                  <a:pt x="179860" y="319612"/>
                  <a:pt x="203638" y="302788"/>
                  <a:pt x="176270" y="275421"/>
                </a:cubicBezTo>
                <a:cubicBezTo>
                  <a:pt x="168058" y="267210"/>
                  <a:pt x="154236" y="268077"/>
                  <a:pt x="143219" y="264405"/>
                </a:cubicBezTo>
                <a:lnTo>
                  <a:pt x="154236" y="17627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7" name="Ellipse 36"/>
          <p:cNvSpPr/>
          <p:nvPr/>
        </p:nvSpPr>
        <p:spPr>
          <a:xfrm>
            <a:off x="57912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ZoneTexte 37"/>
          <p:cNvSpPr txBox="1"/>
          <p:nvPr/>
        </p:nvSpPr>
        <p:spPr>
          <a:xfrm>
            <a:off x="5671851" y="3821668"/>
            <a:ext cx="42672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FF0000"/>
                </a:solidFill>
              </a:rPr>
              <a:t>Ag</a:t>
            </a:r>
          </a:p>
        </p:txBody>
      </p:sp>
      <p:cxnSp>
        <p:nvCxnSpPr>
          <p:cNvPr id="40" name="Connecteur droit avec flèche 39"/>
          <p:cNvCxnSpPr>
            <a:endCxn id="37" idx="4"/>
          </p:cNvCxnSpPr>
          <p:nvPr/>
        </p:nvCxnSpPr>
        <p:spPr>
          <a:xfrm flipH="1" flipV="1">
            <a:off x="5814060" y="3429000"/>
            <a:ext cx="74455" cy="381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4953000" y="3352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FDC</a:t>
            </a:r>
          </a:p>
        </p:txBody>
      </p:sp>
      <p:sp>
        <p:nvSpPr>
          <p:cNvPr id="42" name="Ellipse 41"/>
          <p:cNvSpPr/>
          <p:nvPr/>
        </p:nvSpPr>
        <p:spPr>
          <a:xfrm>
            <a:off x="5628702" y="32004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Ellipse 42"/>
          <p:cNvSpPr/>
          <p:nvPr/>
        </p:nvSpPr>
        <p:spPr>
          <a:xfrm>
            <a:off x="5638800" y="35052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4" name="Ellipse 43"/>
          <p:cNvSpPr/>
          <p:nvPr/>
        </p:nvSpPr>
        <p:spPr>
          <a:xfrm>
            <a:off x="5486400" y="3352800"/>
            <a:ext cx="45719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5" name="Oval 29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514600"/>
            <a:ext cx="495776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479234" y="2590800"/>
            <a:ext cx="16002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8" name="Rectangle 47"/>
          <p:cNvSpPr/>
          <p:nvPr/>
        </p:nvSpPr>
        <p:spPr>
          <a:xfrm>
            <a:off x="2590800" y="2590800"/>
            <a:ext cx="1905000" cy="304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rgbClr val="FFC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44766" y="5235766"/>
            <a:ext cx="6096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0" name="Rectangle 49"/>
          <p:cNvSpPr/>
          <p:nvPr/>
        </p:nvSpPr>
        <p:spPr>
          <a:xfrm>
            <a:off x="1088834" y="5573617"/>
            <a:ext cx="609600" cy="304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rgbClr val="FFC000"/>
              </a:solidFill>
            </a:endParaRPr>
          </a:p>
        </p:txBody>
      </p:sp>
      <p:cxnSp>
        <p:nvCxnSpPr>
          <p:cNvPr id="51" name="Straight Connector 28"/>
          <p:cNvCxnSpPr/>
          <p:nvPr/>
        </p:nvCxnSpPr>
        <p:spPr>
          <a:xfrm>
            <a:off x="5029200" y="2514600"/>
            <a:ext cx="990600" cy="381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30"/>
          <p:cNvCxnSpPr/>
          <p:nvPr/>
        </p:nvCxnSpPr>
        <p:spPr>
          <a:xfrm rot="5400000">
            <a:off x="4533900" y="4152900"/>
            <a:ext cx="2286000" cy="1295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657768" y="2133693"/>
            <a:ext cx="328173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Ενεργοποίηση Β λεμφοκυττάρων</a:t>
            </a:r>
            <a:endParaRPr lang="fr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E3853-104A-6876-ADCB-B0C3E550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l-GR" sz="2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Αντιδραστική λεμφοζιδιακή υπερπλασία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550" y="4597400"/>
            <a:ext cx="16954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467600" y="6488113"/>
            <a:ext cx="614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6" name="Freeform 5"/>
          <p:cNvSpPr/>
          <p:nvPr/>
        </p:nvSpPr>
        <p:spPr>
          <a:xfrm>
            <a:off x="6361113" y="2514600"/>
            <a:ext cx="268287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010400" y="3505200"/>
            <a:ext cx="228600" cy="5334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7848600" y="3276600"/>
            <a:ext cx="496888" cy="228600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696200" y="2438400"/>
            <a:ext cx="381000" cy="388938"/>
          </a:xfrm>
          <a:custGeom>
            <a:avLst/>
            <a:gdLst>
              <a:gd name="connsiteX0" fmla="*/ 89747 w 645160"/>
              <a:gd name="connsiteY0" fmla="*/ 18627 h 484294"/>
              <a:gd name="connsiteX1" fmla="*/ 597747 w 645160"/>
              <a:gd name="connsiteY1" fmla="*/ 160867 h 484294"/>
              <a:gd name="connsiteX2" fmla="*/ 374227 w 645160"/>
              <a:gd name="connsiteY2" fmla="*/ 465667 h 484294"/>
              <a:gd name="connsiteX3" fmla="*/ 59267 w 645160"/>
              <a:gd name="connsiteY3" fmla="*/ 272627 h 484294"/>
              <a:gd name="connsiteX4" fmla="*/ 89747 w 645160"/>
              <a:gd name="connsiteY4" fmla="*/ 18627 h 48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160" h="484294">
                <a:moveTo>
                  <a:pt x="89747" y="18627"/>
                </a:moveTo>
                <a:cubicBezTo>
                  <a:pt x="179494" y="0"/>
                  <a:pt x="550334" y="86360"/>
                  <a:pt x="597747" y="160867"/>
                </a:cubicBezTo>
                <a:cubicBezTo>
                  <a:pt x="645160" y="235374"/>
                  <a:pt x="463974" y="447040"/>
                  <a:pt x="374227" y="465667"/>
                </a:cubicBezTo>
                <a:cubicBezTo>
                  <a:pt x="284480" y="484294"/>
                  <a:pt x="103294" y="348827"/>
                  <a:pt x="59267" y="272627"/>
                </a:cubicBezTo>
                <a:cubicBezTo>
                  <a:pt x="15240" y="196427"/>
                  <a:pt x="0" y="37254"/>
                  <a:pt x="89747" y="1862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6400800" y="2895600"/>
            <a:ext cx="2068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endothelial </a:t>
            </a:r>
            <a:r>
              <a:rPr lang="en-US" sz="1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venules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29400" y="25908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781800" y="22860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77200" y="1905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21336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924800" y="22860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401" name="TextBox 17"/>
          <p:cNvSpPr txBox="1">
            <a:spLocks noChangeArrowheads="1"/>
          </p:cNvSpPr>
          <p:nvPr/>
        </p:nvSpPr>
        <p:spPr bwMode="auto">
          <a:xfrm>
            <a:off x="8229600" y="2209800"/>
            <a:ext cx="679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 cells</a:t>
            </a:r>
          </a:p>
        </p:txBody>
      </p:sp>
      <p:sp>
        <p:nvSpPr>
          <p:cNvPr id="16402" name="TextBox 18"/>
          <p:cNvSpPr txBox="1">
            <a:spLocks noChangeArrowheads="1"/>
          </p:cNvSpPr>
          <p:nvPr/>
        </p:nvSpPr>
        <p:spPr bwMode="auto">
          <a:xfrm>
            <a:off x="6400800" y="1752600"/>
            <a:ext cx="6767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 cells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154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xplosion 2 21"/>
          <p:cNvSpPr/>
          <p:nvPr/>
        </p:nvSpPr>
        <p:spPr>
          <a:xfrm>
            <a:off x="6019800" y="2133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xplosion 2 22"/>
          <p:cNvSpPr/>
          <p:nvPr/>
        </p:nvSpPr>
        <p:spPr>
          <a:xfrm>
            <a:off x="6858000" y="2286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4953000" y="18288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4114800" y="11430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895600" y="990600"/>
            <a:ext cx="457200" cy="228600"/>
          </a:xfrm>
          <a:prstGeom prst="irregularSeal2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85800" y="2514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h0</a:t>
            </a:r>
          </a:p>
        </p:txBody>
      </p:sp>
      <p:sp>
        <p:nvSpPr>
          <p:cNvPr id="32" name="Oval 31"/>
          <p:cNvSpPr/>
          <p:nvPr/>
        </p:nvSpPr>
        <p:spPr>
          <a:xfrm>
            <a:off x="1371600" y="2895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h2</a:t>
            </a:r>
          </a:p>
        </p:txBody>
      </p:sp>
      <p:sp>
        <p:nvSpPr>
          <p:cNvPr id="33" name="Oval 32"/>
          <p:cNvSpPr/>
          <p:nvPr/>
        </p:nvSpPr>
        <p:spPr>
          <a:xfrm>
            <a:off x="1371600" y="213360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09800" y="2133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IL2</a:t>
            </a:r>
          </a:p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IFN-</a:t>
            </a:r>
            <a:r>
              <a:rPr lang="el-GR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γ</a:t>
            </a:r>
          </a:p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TNF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09800" y="2895600"/>
            <a:ext cx="914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IL-4</a:t>
            </a:r>
          </a:p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IL-5</a:t>
            </a:r>
            <a:endParaRPr lang="el-GR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IL-10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3352800" y="2286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352800" y="3048000"/>
            <a:ext cx="304800" cy="304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33800" y="2209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IgG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33800" y="29718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IgE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457200" y="3733800"/>
            <a:ext cx="437626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CH" dirty="0"/>
              <a:t>Class-</a:t>
            </a:r>
            <a:r>
              <a:rPr lang="fr-CH" dirty="0" err="1"/>
              <a:t>switch</a:t>
            </a:r>
            <a:r>
              <a:rPr lang="fr-CH" dirty="0"/>
              <a:t> </a:t>
            </a:r>
            <a:r>
              <a:rPr lang="fr-CH" dirty="0" err="1"/>
              <a:t>recombination</a:t>
            </a:r>
            <a:r>
              <a:rPr lang="fr-CH" dirty="0"/>
              <a:t>=</a:t>
            </a:r>
          </a:p>
          <a:p>
            <a:pPr algn="ctr"/>
            <a:r>
              <a:rPr lang="el-GR" dirty="0"/>
              <a:t>μεταστροφή της τάξης των ανοσοσφαιρινών</a:t>
            </a:r>
            <a:endParaRPr lang="fr-CH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1DDB0F-2BF4-C2DE-1AF4-98F58AED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5200650" cy="587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00" y="3733800"/>
            <a:ext cx="3251200" cy="24384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215311" y="5864423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pic>
        <p:nvPicPr>
          <p:cNvPr id="5" name="Picture 6" descr="C:\Documents and Settings\PGFoukas\Desktop\EDUCATION\P.G.FOUKAS\GERMINAL CENTERS\PHOTOS\Germinal center Ki67-CD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664200" y="533400"/>
            <a:ext cx="3149600" cy="2362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15000" y="2511623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CD20/Ki67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BD6604-8148-717A-1BDE-013EEB0C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4343400" cy="414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Documents and Settings\PGFoukas\Desktop\EDUCATION\P.G.FOUKAS\GERMINAL CENTERS\PHOTOS\Germinal center tingible body macroph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57200"/>
            <a:ext cx="2641600" cy="1981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Documents and Settings\PGFoukas\Desktop\EDUCATION\P.G.FOUKAS\GERMINAL CENTERS\PHOTOS\Germinal center CD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590800"/>
            <a:ext cx="2641600" cy="19812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19800" y="4264223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CD68 = 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μακροφάγα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Documents and Settings\PGFoukas\Desktop\EDUCATION\P.G.FOUKAS\GERMINAL CENTERS\PHOTOS\Germinal center CD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4762500"/>
            <a:ext cx="2590800" cy="19431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62000" y="632460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pic>
        <p:nvPicPr>
          <p:cNvPr id="9" name="Picture 4" descr="C:\Documents and Settings\PGFoukas\Desktop\EDUCATION\P.G.FOUKAS\GERMINAL CENTERS\PHOTOS\Germinal center CD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4781550"/>
            <a:ext cx="2565400" cy="192405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05200" y="6172200"/>
            <a:ext cx="2100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CD57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CH" sz="1400" b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 Τ λεμφοκύτταρα</a:t>
            </a:r>
          </a:p>
          <a:p>
            <a:r>
              <a:rPr lang="el-GR" sz="1400" b="1" dirty="0">
                <a:latin typeface="Times New Roman" pitchFamily="18" charset="0"/>
                <a:cs typeface="Times New Roman" pitchFamily="18" charset="0"/>
              </a:rPr>
              <a:t> λεμφοζιδίων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3FFBE-4BFA-6021-1A1C-2975422A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36546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505325" cy="5715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953000" y="4064675"/>
            <a:ext cx="3962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Secondary follicle. 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Reactive follicle with a polarized germinal center (dark zone to the left and light zone to the right) and a mantle zone area more developed near the light zone of the germinal center.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Immunostain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 CD20 shows staining of both the mantle zone and the germinal center.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Immunostain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IgD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shows staining of the mantle zone lymphocytes.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CD23 stains follicular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dendritic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cells predominantly in the light zone, as well as mantle zone B cells.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CD10 highlights the germinal center.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BCL6 shows nuclear staining of most germinal center cells.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6400800"/>
            <a:ext cx="3401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/ Jaffe E. et. al.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800600" y="304800"/>
            <a:ext cx="7360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CD20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14926" y="2057400"/>
            <a:ext cx="7360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CD23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4800" y="2057400"/>
            <a:ext cx="5437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>
                <a:latin typeface="Times New Roman" pitchFamily="18" charset="0"/>
                <a:cs typeface="Times New Roman" pitchFamily="18" charset="0"/>
              </a:rPr>
              <a:t>IgD</a:t>
            </a:r>
            <a:endParaRPr lang="fr-CH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4800" y="3810000"/>
            <a:ext cx="7360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CD10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613950" y="4378125"/>
            <a:ext cx="7489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BCL6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523556" y="914400"/>
            <a:ext cx="3359830" cy="64633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Ανοσοϊστοχημικά χαρακτηριστικά</a:t>
            </a:r>
          </a:p>
          <a:p>
            <a:pPr algn="ctr"/>
            <a:r>
              <a:rPr lang="el-GR" dirty="0"/>
              <a:t>δευτερογενών λεμφοζιδίων</a:t>
            </a:r>
            <a:endParaRPr lang="fr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479943-1418-F0F9-5093-CA4774A1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37570" name="Picture 2" descr="http://www.expertconsultbook.com/expertconsult/b/bbmapAsset?appID=NGE&amp;isbn=978-0-7216-0040-6&amp;eid=4-u1.0-B978-0-7216-0040-6..00008-3..f008-003gl-9780721600406&amp;assetType=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57200"/>
            <a:ext cx="5029200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181600" y="3733800"/>
            <a:ext cx="3810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BCL2 is expressed by mantle zone B cells and some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intrafollicular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T cells, but germinal center B cells are negative.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CD3 stains the T cells in the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paracortex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as well as numerous T cells within the germinal center. They are more numerous in the light zone than in the dark zone and form a crescent at the junction of the germinal center and the mantle zone.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CD57 is expressed by a subset of germinal center T cells.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CD279 (PD1) is expressed by germinal center T cells of the follicular helper subset.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The majority of cells in the dark zone are in cycle, staining for Ki-67, whereas fewer cells in the light zone are proliferating.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CD21 stains FDC predominantly in the light zone as well as mantle zone B cells.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6400800"/>
            <a:ext cx="3401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Hematopathology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/ Jaffe E. et. al. / 1</a:t>
            </a:r>
            <a:r>
              <a:rPr lang="en-US" sz="1200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Edition / 2011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2400" y="457200"/>
            <a:ext cx="7745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>
                <a:latin typeface="Times New Roman" pitchFamily="18" charset="0"/>
                <a:cs typeface="Times New Roman" pitchFamily="18" charset="0"/>
              </a:rPr>
              <a:t>BCL2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2400" y="2362200"/>
            <a:ext cx="7360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CD57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181600" y="468868"/>
            <a:ext cx="7360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CD20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81565" y="2373775"/>
            <a:ext cx="5950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PD1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009094" y="4290350"/>
            <a:ext cx="6463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Ki67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45501" y="4290350"/>
            <a:ext cx="7360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>
                <a:latin typeface="Times New Roman" pitchFamily="18" charset="0"/>
                <a:cs typeface="Times New Roman" pitchFamily="18" charset="0"/>
              </a:rPr>
              <a:t>CD21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523556" y="914400"/>
            <a:ext cx="3359830" cy="64633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dirty="0"/>
              <a:t>Ανοσοϊστοχημικά χαρακτηριστικά</a:t>
            </a:r>
          </a:p>
          <a:p>
            <a:pPr algn="ctr"/>
            <a:r>
              <a:rPr lang="el-GR" dirty="0"/>
              <a:t>δευτερογενών λεμφοζιδίων</a:t>
            </a:r>
            <a:endParaRPr lang="fr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EE3063-B816-B38A-9DC6-697F4299C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603113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04799"/>
            <a:ext cx="2286000" cy="540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F3057-6510-050A-6840-D7E344A9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93538" name="Picture 2" descr="E:\HEMATOPATHOLOGY PHOTOS\MAL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6394740" cy="4190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64104" y="304800"/>
            <a:ext cx="21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MALT (</a:t>
            </a:r>
            <a:r>
              <a:rPr lang="en-US" b="1" dirty="0" err="1">
                <a:solidFill>
                  <a:srgbClr val="7030A0"/>
                </a:solidFill>
              </a:rPr>
              <a:t>Peyer’s</a:t>
            </a:r>
            <a:r>
              <a:rPr lang="en-US" b="1" dirty="0">
                <a:solidFill>
                  <a:srgbClr val="7030A0"/>
                </a:solidFill>
              </a:rPr>
              <a:t> patch)</a:t>
            </a: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5506" y="2922628"/>
            <a:ext cx="3610694" cy="38591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28B4B-51D3-22D6-2C32-D38AF74C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93538" name="Picture 2" descr="E:\HEMATOPATHOLOGY PHOTOS\MAL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85800"/>
            <a:ext cx="6394740" cy="4190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64104" y="304800"/>
            <a:ext cx="21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MALT (</a:t>
            </a:r>
            <a:r>
              <a:rPr lang="en-US" b="1" dirty="0" err="1">
                <a:solidFill>
                  <a:srgbClr val="7030A0"/>
                </a:solidFill>
              </a:rPr>
              <a:t>Peyer’s</a:t>
            </a:r>
            <a:r>
              <a:rPr lang="en-US" b="1" dirty="0">
                <a:solidFill>
                  <a:srgbClr val="7030A0"/>
                </a:solidFill>
              </a:rPr>
              <a:t> patch)</a:t>
            </a: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5506" y="2922628"/>
            <a:ext cx="3610694" cy="38591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762211" y="6015335"/>
            <a:ext cx="4238789" cy="461665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CH" sz="2400" b="1" dirty="0"/>
              <a:t>SOS</a:t>
            </a:r>
            <a:r>
              <a:rPr lang="fr-CH" dirty="0"/>
              <a:t>: </a:t>
            </a:r>
            <a:r>
              <a:rPr lang="el-GR" dirty="0"/>
              <a:t>απουσία προσαγωγών λεμφαγγείων</a:t>
            </a:r>
            <a:endParaRPr lang="fr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67AFD-4A28-A0F6-22F5-37635294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656211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76800"/>
            <a:ext cx="18288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990600"/>
            <a:ext cx="2209800" cy="53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C30C9D-994D-00E2-4ADD-65CDE5F2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pic>
        <p:nvPicPr>
          <p:cNvPr id="192514" name="Picture 2" descr="E:\HEMATOPATHOLOGY PHOTOS\sple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4114800" cy="54991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62600" y="304800"/>
            <a:ext cx="100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</a:rPr>
              <a:t>Σπλήνας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2933700" y="2552700"/>
            <a:ext cx="3276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6525" y="1447800"/>
            <a:ext cx="4419600" cy="208882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382D7D-7397-B698-0E28-9AD82686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13/03/2024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863" y="1219200"/>
            <a:ext cx="4247937" cy="42397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206" y="5334000"/>
            <a:ext cx="1083594" cy="14996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04" y="731520"/>
            <a:ext cx="4329396" cy="57472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6463128"/>
            <a:ext cx="2566378" cy="16627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152400"/>
            <a:ext cx="7772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Normal </a:t>
            </a:r>
            <a:r>
              <a:rPr lang="fr-CH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anatomy</a:t>
            </a:r>
            <a:r>
              <a:rPr lang="fr-CH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fr-CH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histology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l-GR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" name="Straight Connector 17">
            <a:extLst>
              <a:ext uri="{FF2B5EF4-FFF2-40B4-BE49-F238E27FC236}">
                <a16:creationId xmlns:a16="http://schemas.microsoft.com/office/drawing/2014/main" id="{07D9ACB7-6FD9-7757-6DD9-18A435E6F8B9}"/>
              </a:ext>
            </a:extLst>
          </p:cNvPr>
          <p:cNvCxnSpPr/>
          <p:nvPr/>
        </p:nvCxnSpPr>
        <p:spPr>
          <a:xfrm>
            <a:off x="0" y="6096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6085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75" y="1371600"/>
            <a:ext cx="1089211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23" y="1371600"/>
            <a:ext cx="1432034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371600"/>
            <a:ext cx="1219200" cy="11437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540496" cy="23622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ΦΥΣΙΟΛΟΓΙΚΗ ΔΟΜΗ ΛΕΜΦΙΚΟΥ ΙΣΤΟΥ</a:t>
            </a:r>
          </a:p>
          <a:p>
            <a:r>
              <a:rPr lang="el-GR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ΚΥΡΙΟΙ ΑΝΟΣΟΦΑΙΝΟΤΥΠΙΚΟΙ ΔΕΙΚΤΕΣ</a:t>
            </a: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>
                <a:latin typeface="Times New Roman" pitchFamily="18" charset="0"/>
                <a:cs typeface="Times New Roman" pitchFamily="18" charset="0"/>
              </a:rPr>
              <a:t>Α</a:t>
            </a:r>
            <a:endParaRPr lang="en-GB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400" i="1" dirty="0" err="1">
                <a:latin typeface="Times New Roman" pitchFamily="18" charset="0"/>
                <a:cs typeface="Times New Roman" pitchFamily="18" charset="0"/>
                <a:hlinkClick r:id="rId6"/>
              </a:rPr>
              <a:t>pfoukas</a:t>
            </a:r>
            <a:r>
              <a:rPr lang="fr-CH" sz="1400" i="1" dirty="0">
                <a:latin typeface="Times New Roman" pitchFamily="18" charset="0"/>
                <a:cs typeface="Times New Roman" pitchFamily="18" charset="0"/>
                <a:hlinkClick r:id="rId6"/>
              </a:rPr>
              <a:t>@med.uoa.gr</a:t>
            </a:r>
            <a:endParaRPr lang="fr-CH" sz="1400" i="1" dirty="0">
              <a:latin typeface="Times New Roman" pitchFamily="18" charset="0"/>
              <a:cs typeface="Times New Roman" pitchFamily="18" charset="0"/>
            </a:endParaRPr>
          </a:p>
          <a:p>
            <a:endParaRPr lang="el-GR" sz="16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figure 3-01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2954" y="1371600"/>
            <a:ext cx="1338394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7202" y="1377357"/>
            <a:ext cx="1054398" cy="11512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2231" y="1371600"/>
            <a:ext cx="901065" cy="1143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" descr="f002-009-P374163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8096" y="1371601"/>
            <a:ext cx="1277928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ZoneTexte 14">
            <a:extLst>
              <a:ext uri="{FF2B5EF4-FFF2-40B4-BE49-F238E27FC236}">
                <a16:creationId xmlns:a16="http://schemas.microsoft.com/office/drawing/2014/main" id="{91DC1F01-8CB6-A4D5-562A-3A80FB2D9230}"/>
              </a:ext>
            </a:extLst>
          </p:cNvPr>
          <p:cNvSpPr txBox="1"/>
          <p:nvPr/>
        </p:nvSpPr>
        <p:spPr>
          <a:xfrm>
            <a:off x="888694" y="4818923"/>
            <a:ext cx="4916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8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ΕΥΧΑΡΙΣΤΩ</a:t>
            </a:r>
            <a:endParaRPr lang="fr-CH" sz="8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FB3112-F4DB-707B-B9D6-0FF143AA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38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20/03/2024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6562112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76800"/>
            <a:ext cx="18288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990600"/>
            <a:ext cx="2209800" cy="53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504023" y="228600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Μυελός των οστών</a:t>
            </a:r>
            <a:endParaRPr lang="fr-CH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85920" y="1600199"/>
            <a:ext cx="685568" cy="487679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A33323-6AD5-C017-34D3-BF768833C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45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2473</Words>
  <Application>Microsoft Office PowerPoint</Application>
  <PresentationFormat>Προβολή στην οθόνη (4:3)</PresentationFormat>
  <Paragraphs>584</Paragraphs>
  <Slides>82</Slides>
  <Notes>68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82</vt:i4>
      </vt:variant>
    </vt:vector>
  </HeadingPairs>
  <TitlesOfParts>
    <vt:vector size="86" baseType="lpstr">
      <vt:lpstr>Arial</vt:lpstr>
      <vt:lpstr>Calibri</vt:lpstr>
      <vt:lpstr>Times New Roman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Κεντρική ανοχή σε αυτοαντιγόνα_B λεμφοκύτταρα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Κεντρική ανοχή σε αυτοαντιγόνα_Τ λεμφοκύτταρα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Αντιδραστική λεμφοζιδιακή υπερπλασία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Foukas Periklis</dc:creator>
  <cp:lastModifiedBy>Maria Giannari</cp:lastModifiedBy>
  <cp:revision>249</cp:revision>
  <dcterms:created xsi:type="dcterms:W3CDTF">2007-10-28T08:17:10Z</dcterms:created>
  <dcterms:modified xsi:type="dcterms:W3CDTF">2024-03-26T10:14:50Z</dcterms:modified>
</cp:coreProperties>
</file>