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83908" y="1449303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83908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83908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 hasCustomPrompt="1"/>
          </p:nvPr>
        </p:nvSpPr>
        <p:spPr>
          <a:xfrm>
            <a:off x="609600" y="1505930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68224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963084" y="952500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92549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2195" y="2341475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DF53439-851E-44AD-84B1-B6BFC3D0C743}" type="slidenum">
              <a:rPr lang="el-GR" smtClean="0"/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91344" y="4650474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91347" y="4773224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91077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  <a:endParaRPr kumimoji="0" lang="el-GR" smtClean="0"/>
          </a:p>
          <a:p>
            <a:pPr lvl="1" eaLnBrk="1" latinLnBrk="0" hangingPunct="1"/>
            <a:r>
              <a:rPr kumimoji="0" lang="el-GR" smtClean="0"/>
              <a:t>Δεύτερου επιπέδου</a:t>
            </a:r>
            <a:endParaRPr kumimoji="0" lang="el-GR" smtClean="0"/>
          </a:p>
          <a:p>
            <a:pPr lvl="2" eaLnBrk="1" latinLnBrk="0" hangingPunct="1"/>
            <a:r>
              <a:rPr kumimoji="0" lang="el-GR" smtClean="0"/>
              <a:t>Τρίτου επιπέδου</a:t>
            </a:r>
            <a:endParaRPr kumimoji="0" lang="el-GR" smtClean="0"/>
          </a:p>
          <a:p>
            <a:pPr lvl="3" eaLnBrk="1" latinLnBrk="0" hangingPunct="1"/>
            <a:r>
              <a:rPr kumimoji="0" lang="el-GR" smtClean="0"/>
              <a:t>Τέταρτου επιπέδου</a:t>
            </a:r>
            <a:endParaRPr kumimoji="0" lang="el-GR" smtClean="0"/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F53439-851E-44AD-84B1-B6BFC3D0C743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latin typeface="Palatino Linotype" panose="02040502050505030304" pitchFamily="18" charset="0"/>
              </a:rPr>
              <a:t>Η συνθήκη του 1190</a:t>
            </a:r>
            <a:endParaRPr lang="el-GR" sz="3600" dirty="0">
              <a:latin typeface="Palatino Linotype" panose="02040502050505030304" pitchFamily="18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 smtClean="0">
                <a:latin typeface="Palatino Linotype" panose="02040502050505030304" pitchFamily="18" charset="0"/>
              </a:rPr>
              <a:t>Γεώργιος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Τορνίκης</a:t>
            </a:r>
            <a:r>
              <a:rPr lang="el-GR" sz="1800" dirty="0" smtClean="0">
                <a:latin typeface="Palatino Linotype" panose="02040502050505030304" pitchFamily="18" charset="0"/>
              </a:rPr>
              <a:t>, </a:t>
            </a:r>
            <a:r>
              <a:rPr lang="en-US" sz="1800" dirty="0" smtClean="0">
                <a:latin typeface="Palatino Linotype" panose="02040502050505030304" pitchFamily="18" charset="0"/>
              </a:rPr>
              <a:t>FRB, </a:t>
            </a:r>
            <a:r>
              <a:rPr lang="el-GR" sz="1800" dirty="0" smtClean="0">
                <a:latin typeface="Palatino Linotype" panose="02040502050505030304" pitchFamily="18" charset="0"/>
              </a:rPr>
              <a:t>σ. 277, στ. 20-25</a:t>
            </a:r>
            <a:endParaRPr lang="el-GR" sz="1800" dirty="0">
              <a:latin typeface="Palatino Linotype" panose="02040502050505030304" pitchFamily="18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6384032" y="1340768"/>
            <a:ext cx="3960440" cy="864096"/>
          </a:xfrm>
        </p:spPr>
        <p:txBody>
          <a:bodyPr/>
          <a:lstStyle/>
          <a:p>
            <a:r>
              <a:rPr lang="el-GR" sz="1800" dirty="0" smtClean="0">
                <a:latin typeface="Palatino Linotype" panose="02040502050505030304" pitchFamily="18" charset="0"/>
              </a:rPr>
              <a:t>Στέφανος Πρωτόστεπτος, Βίος του Αγίου Συμεών </a:t>
            </a:r>
            <a:r>
              <a:rPr lang="el-GR" sz="1800" dirty="0" err="1" smtClean="0">
                <a:latin typeface="Palatino Linotype" panose="02040502050505030304" pitchFamily="18" charset="0"/>
              </a:rPr>
              <a:t>Νεμάνια</a:t>
            </a:r>
            <a:r>
              <a:rPr lang="el-GR" sz="1800" dirty="0" smtClean="0">
                <a:latin typeface="Palatino Linotype" panose="02040502050505030304" pitchFamily="18" charset="0"/>
              </a:rPr>
              <a:t> (απόδοση </a:t>
            </a:r>
            <a:r>
              <a:rPr lang="el-GR" sz="1800" dirty="0" err="1" smtClean="0">
                <a:latin typeface="Palatino Linotype" panose="02040502050505030304" pitchFamily="18" charset="0"/>
              </a:rPr>
              <a:t>Αγγ</a:t>
            </a:r>
            <a:r>
              <a:rPr lang="el-GR" sz="1800" dirty="0" smtClean="0">
                <a:latin typeface="Palatino Linotype" panose="02040502050505030304" pitchFamily="18" charset="0"/>
              </a:rPr>
              <a:t>. Παπαγεωργίου</a:t>
            </a:r>
            <a:r>
              <a:rPr lang="en-US" sz="1800" dirty="0" smtClean="0">
                <a:latin typeface="Palatino Linotype" panose="02040502050505030304" pitchFamily="18" charset="0"/>
              </a:rPr>
              <a:t>) </a:t>
            </a:r>
            <a:endParaRPr lang="el-GR" sz="1800" dirty="0">
              <a:latin typeface="Palatino Linotype" panose="02040502050505030304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 err="1" smtClean="0">
                <a:latin typeface="Palatino Linotype" panose="02040502050505030304" pitchFamily="18" charset="0"/>
              </a:rPr>
              <a:t>ἰδοὺ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γὰρ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καὶ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Δαλμάτας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τοῖς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σοῖς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ἐγγραφεῖν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δούλοις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ἑαυτὸν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ἀγαπᾷ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καὶ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ὅρκῳ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πιστοῦται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τὸ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τῆς</a:t>
            </a:r>
            <a:r>
              <a:rPr lang="el-GR" sz="1800" dirty="0" smtClean="0">
                <a:latin typeface="Palatino Linotype" panose="02040502050505030304" pitchFamily="18" charset="0"/>
              </a:rPr>
              <a:t> δουλείας </a:t>
            </a:r>
            <a:r>
              <a:rPr lang="el-GR" sz="1800" dirty="0" err="1" smtClean="0">
                <a:latin typeface="Palatino Linotype" panose="02040502050505030304" pitchFamily="18" charset="0"/>
              </a:rPr>
              <a:t>χειρόγραφον</a:t>
            </a:r>
            <a:r>
              <a:rPr lang="el-GR" sz="1800" dirty="0" smtClean="0">
                <a:latin typeface="Palatino Linotype" panose="02040502050505030304" pitchFamily="18" charset="0"/>
              </a:rPr>
              <a:t>, </a:t>
            </a:r>
            <a:r>
              <a:rPr lang="el-GR" sz="1800" dirty="0" err="1" smtClean="0">
                <a:latin typeface="Palatino Linotype" panose="02040502050505030304" pitchFamily="18" charset="0"/>
              </a:rPr>
              <a:t>καὶ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ἀμοιβὴν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τῆς</a:t>
            </a:r>
            <a:r>
              <a:rPr lang="el-GR" sz="1800" dirty="0" smtClean="0">
                <a:latin typeface="Palatino Linotype" panose="02040502050505030304" pitchFamily="18" charset="0"/>
              </a:rPr>
              <a:t> δουλοφροσύνης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ἀνταξίαν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ἔχει</a:t>
            </a:r>
            <a:r>
              <a:rPr lang="el-GR" sz="1800" dirty="0" smtClean="0">
                <a:latin typeface="Palatino Linotype" panose="02040502050505030304" pitchFamily="18" charset="0"/>
              </a:rPr>
              <a:t> λαβών,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τὸ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τῆς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ἀγχιστείας</a:t>
            </a:r>
            <a:r>
              <a:rPr lang="el-GR" sz="1800" dirty="0" smtClean="0">
                <a:latin typeface="Palatino Linotype" panose="02040502050505030304" pitchFamily="18" charset="0"/>
              </a:rPr>
              <a:t> λέγω </a:t>
            </a:r>
            <a:r>
              <a:rPr lang="el-GR" sz="1800" dirty="0" err="1" smtClean="0">
                <a:latin typeface="Palatino Linotype" panose="02040502050505030304" pitchFamily="18" charset="0"/>
              </a:rPr>
              <a:t>σεμνὸν</a:t>
            </a:r>
            <a:r>
              <a:rPr lang="el-GR" sz="1800" dirty="0" smtClean="0">
                <a:latin typeface="Palatino Linotype" panose="02040502050505030304" pitchFamily="18" charset="0"/>
              </a:rPr>
              <a:t> 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τῷ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ἀρχιζουπάνῳ</a:t>
            </a:r>
            <a:r>
              <a:rPr lang="el-GR" sz="1800" dirty="0" smtClean="0">
                <a:latin typeface="Palatino Linotype" panose="02040502050505030304" pitchFamily="18" charset="0"/>
              </a:rPr>
              <a:t> παιδί,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τὸ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τῆς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ἀρχῆς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ἀσφαλὲς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ἐντεῦθεν</a:t>
            </a:r>
            <a:r>
              <a:rPr lang="el-GR" sz="1800" dirty="0" smtClean="0">
                <a:latin typeface="Palatino Linotype" panose="02040502050505030304" pitchFamily="18" charset="0"/>
              </a:rPr>
              <a:t> περιποιούμενος </a:t>
            </a:r>
            <a:r>
              <a:rPr lang="el-GR" sz="1800" dirty="0" err="1" smtClean="0">
                <a:latin typeface="Palatino Linotype" panose="02040502050505030304" pitchFamily="18" charset="0"/>
              </a:rPr>
              <a:t>καὶ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ἀρραβωνιζόμενος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τούτῳ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τὸ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εἰς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τὸ</a:t>
            </a:r>
            <a:r>
              <a:rPr lang="el-GR" sz="1800" dirty="0" smtClean="0">
                <a:latin typeface="Palatino Linotype" panose="02040502050505030304" pitchFamily="18" charset="0"/>
              </a:rPr>
              <a:t> μέλλον </a:t>
            </a:r>
            <a:r>
              <a:rPr lang="el-GR" sz="1800" dirty="0" err="1" smtClean="0">
                <a:latin typeface="Palatino Linotype" panose="02040502050505030304" pitchFamily="18" charset="0"/>
              </a:rPr>
              <a:t>βεβαιόν</a:t>
            </a:r>
            <a:r>
              <a:rPr lang="el-GR" sz="1800" dirty="0" smtClean="0">
                <a:latin typeface="Palatino Linotype" panose="02040502050505030304" pitchFamily="18" charset="0"/>
              </a:rPr>
              <a:t> τε </a:t>
            </a:r>
            <a:r>
              <a:rPr lang="el-GR" sz="1800" dirty="0" err="1" smtClean="0">
                <a:latin typeface="Palatino Linotype" panose="02040502050505030304" pitchFamily="18" charset="0"/>
              </a:rPr>
              <a:t>καὶ</a:t>
            </a:r>
            <a:r>
              <a:rPr lang="el-GR" sz="1800" dirty="0" smtClean="0">
                <a:latin typeface="Palatino Linotype" panose="02040502050505030304" pitchFamily="18" charset="0"/>
              </a:rPr>
              <a:t> </a:t>
            </a:r>
            <a:r>
              <a:rPr lang="el-GR" sz="1800" dirty="0" err="1" smtClean="0">
                <a:latin typeface="Palatino Linotype" panose="02040502050505030304" pitchFamily="18" charset="0"/>
              </a:rPr>
              <a:t>ἀδιάπτωτον</a:t>
            </a:r>
            <a:r>
              <a:rPr lang="el-GR" sz="1800" dirty="0" smtClean="0">
                <a:latin typeface="Palatino Linotype" panose="02040502050505030304" pitchFamily="18" charset="0"/>
              </a:rPr>
              <a:t>.</a:t>
            </a:r>
            <a:endParaRPr lang="el-GR" sz="1800" dirty="0">
              <a:latin typeface="Palatino Linotype" panose="02040502050505030304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4"/>
          </p:nvPr>
        </p:nvSpPr>
        <p:spPr>
          <a:xfrm>
            <a:off x="6477000" y="2247900"/>
            <a:ext cx="3795464" cy="4133428"/>
          </a:xfrm>
        </p:spPr>
        <p:txBody>
          <a:bodyPr>
            <a:noAutofit/>
          </a:bodyPr>
          <a:lstStyle/>
          <a:p>
            <a:r>
              <a:rPr lang="el-GR" sz="1250" dirty="0" smtClean="0">
                <a:latin typeface="Palatino Linotype" panose="02040502050505030304" pitchFamily="18" charset="0"/>
              </a:rPr>
              <a:t>Απέκτησε [ο </a:t>
            </a:r>
            <a:r>
              <a:rPr lang="el-GR" sz="1250" dirty="0" err="1" smtClean="0">
                <a:latin typeface="Palatino Linotype" panose="02040502050505030304" pitchFamily="18" charset="0"/>
              </a:rPr>
              <a:t>Νεμάνια</a:t>
            </a:r>
            <a:r>
              <a:rPr lang="el-GR" sz="1250" dirty="0" smtClean="0">
                <a:latin typeface="Palatino Linotype" panose="02040502050505030304" pitchFamily="18" charset="0"/>
              </a:rPr>
              <a:t>] την Διόκλεια και την </a:t>
            </a:r>
            <a:r>
              <a:rPr lang="el-GR" sz="1250" dirty="0" err="1" smtClean="0">
                <a:latin typeface="Palatino Linotype" panose="02040502050505030304" pitchFamily="18" charset="0"/>
              </a:rPr>
              <a:t>την</a:t>
            </a:r>
            <a:r>
              <a:rPr lang="el-GR" sz="1250" dirty="0" smtClean="0">
                <a:latin typeface="Palatino Linotype" panose="02040502050505030304" pitchFamily="18" charset="0"/>
              </a:rPr>
              <a:t> Δαλματία, την πατρική του γη και την γενέτειρά του, την πραγματική του πατρίδα, </a:t>
            </a:r>
            <a:r>
              <a:rPr lang="el-GR" sz="1250" dirty="0">
                <a:latin typeface="Palatino Linotype" panose="02040502050505030304" pitchFamily="18" charset="0"/>
              </a:rPr>
              <a:t>την οποία οι Έλληνες είχαν </a:t>
            </a:r>
            <a:r>
              <a:rPr lang="el-GR" sz="1250" dirty="0" smtClean="0">
                <a:latin typeface="Palatino Linotype" panose="02040502050505030304" pitchFamily="18" charset="0"/>
              </a:rPr>
              <a:t>λάβει </a:t>
            </a:r>
            <a:r>
              <a:rPr lang="el-GR" sz="1250" dirty="0">
                <a:latin typeface="Palatino Linotype" panose="02040502050505030304" pitchFamily="18" charset="0"/>
              </a:rPr>
              <a:t>με τη βία, ακριβώς όπως εδώ, που </a:t>
            </a:r>
            <a:r>
              <a:rPr lang="el-GR" sz="1250" dirty="0" smtClean="0">
                <a:latin typeface="Palatino Linotype" panose="02040502050505030304" pitchFamily="18" charset="0"/>
              </a:rPr>
              <a:t>χτίστηκαν </a:t>
            </a:r>
            <a:r>
              <a:rPr lang="el-GR" sz="1250" dirty="0">
                <a:latin typeface="Palatino Linotype" panose="02040502050505030304" pitchFamily="18" charset="0"/>
              </a:rPr>
              <a:t>από τα </a:t>
            </a:r>
            <a:r>
              <a:rPr lang="el-GR" sz="1250" dirty="0" smtClean="0">
                <a:latin typeface="Palatino Linotype" panose="02040502050505030304" pitchFamily="18" charset="0"/>
              </a:rPr>
              <a:t>χέρια τους </a:t>
            </a:r>
            <a:r>
              <a:rPr lang="el-GR" sz="1250" dirty="0">
                <a:latin typeface="Palatino Linotype" panose="02040502050505030304" pitchFamily="18" charset="0"/>
              </a:rPr>
              <a:t>κάστρα, έτσι ώστε να </a:t>
            </a:r>
            <a:r>
              <a:rPr lang="el-GR" sz="1250" dirty="0" smtClean="0">
                <a:latin typeface="Palatino Linotype" panose="02040502050505030304" pitchFamily="18" charset="0"/>
              </a:rPr>
              <a:t>αναφέρονται </a:t>
            </a:r>
            <a:r>
              <a:rPr lang="el-GR" sz="1250" dirty="0">
                <a:latin typeface="Palatino Linotype" panose="02040502050505030304" pitchFamily="18" charset="0"/>
              </a:rPr>
              <a:t>ως ελληνικό έδαφος, θα φέρουν </a:t>
            </a:r>
            <a:r>
              <a:rPr lang="el-GR" sz="1250" dirty="0" smtClean="0">
                <a:latin typeface="Palatino Linotype" panose="02040502050505030304" pitchFamily="18" charset="0"/>
              </a:rPr>
              <a:t>στο εξής τα </a:t>
            </a:r>
            <a:r>
              <a:rPr lang="el-GR" sz="1250" dirty="0">
                <a:latin typeface="Palatino Linotype" panose="02040502050505030304" pitchFamily="18" charset="0"/>
              </a:rPr>
              <a:t>ακόλουθα </a:t>
            </a:r>
            <a:r>
              <a:rPr lang="el-GR" sz="1250" dirty="0" smtClean="0">
                <a:latin typeface="Palatino Linotype" panose="02040502050505030304" pitchFamily="18" charset="0"/>
              </a:rPr>
              <a:t>ονόματα: </a:t>
            </a:r>
            <a:r>
              <a:rPr lang="en-US" sz="1250" dirty="0" err="1" smtClean="0">
                <a:latin typeface="Palatino Linotype" panose="02040502050505030304" pitchFamily="18" charset="0"/>
              </a:rPr>
              <a:t>Danj</a:t>
            </a:r>
            <a:r>
              <a:rPr lang="en-US" sz="1250" dirty="0" smtClean="0">
                <a:latin typeface="Palatino Linotype" panose="02040502050505030304" pitchFamily="18" charset="0"/>
              </a:rPr>
              <a:t>, </a:t>
            </a:r>
            <a:r>
              <a:rPr lang="en-US" sz="1250" dirty="0" err="1" smtClean="0">
                <a:latin typeface="Palatino Linotype" panose="02040502050505030304" pitchFamily="18" charset="0"/>
              </a:rPr>
              <a:t>Sardoniki</a:t>
            </a:r>
            <a:r>
              <a:rPr lang="en-US" sz="1250" dirty="0" smtClean="0">
                <a:latin typeface="Palatino Linotype" panose="02040502050505030304" pitchFamily="18" charset="0"/>
              </a:rPr>
              <a:t>,</a:t>
            </a:r>
            <a:r>
              <a:rPr lang="el-GR" sz="1250" dirty="0" smtClean="0">
                <a:latin typeface="Palatino Linotype" panose="02040502050505030304" pitchFamily="18" charset="0"/>
              </a:rPr>
              <a:t> </a:t>
            </a:r>
            <a:r>
              <a:rPr lang="el-GR" sz="1250" dirty="0" err="1">
                <a:latin typeface="Palatino Linotype" panose="02040502050505030304" pitchFamily="18" charset="0"/>
              </a:rPr>
              <a:t>Drivast</a:t>
            </a:r>
            <a:r>
              <a:rPr lang="el-GR" sz="1250" dirty="0" smtClean="0">
                <a:latin typeface="Palatino Linotype" panose="02040502050505030304" pitchFamily="18" charset="0"/>
              </a:rPr>
              <a:t>,</a:t>
            </a:r>
            <a:r>
              <a:rPr lang="en-US" sz="1250" dirty="0" smtClean="0">
                <a:latin typeface="Palatino Linotype" panose="02040502050505030304" pitchFamily="18" charset="0"/>
              </a:rPr>
              <a:t> </a:t>
            </a:r>
            <a:r>
              <a:rPr lang="en-US" sz="1250" dirty="0" err="1" smtClean="0">
                <a:latin typeface="Palatino Linotype" panose="02040502050505030304" pitchFamily="18" charset="0"/>
              </a:rPr>
              <a:t>Rosaf</a:t>
            </a:r>
            <a:r>
              <a:rPr lang="en-US" sz="1250" dirty="0" smtClean="0">
                <a:latin typeface="Palatino Linotype" panose="02040502050505030304" pitchFamily="18" charset="0"/>
              </a:rPr>
              <a:t>,</a:t>
            </a:r>
            <a:r>
              <a:rPr lang="el-GR" sz="1250" dirty="0" smtClean="0">
                <a:latin typeface="Palatino Linotype" panose="02040502050505030304" pitchFamily="18" charset="0"/>
              </a:rPr>
              <a:t> το γνωστό </a:t>
            </a:r>
            <a:r>
              <a:rPr lang="en-US" sz="1250" dirty="0" err="1" smtClean="0">
                <a:latin typeface="Palatino Linotype" panose="02040502050505030304" pitchFamily="18" charset="0"/>
              </a:rPr>
              <a:t>Skadar</a:t>
            </a:r>
            <a:r>
              <a:rPr lang="en-US" sz="1250" dirty="0" smtClean="0">
                <a:latin typeface="Palatino Linotype" panose="02040502050505030304" pitchFamily="18" charset="0"/>
              </a:rPr>
              <a:t>,</a:t>
            </a:r>
            <a:r>
              <a:rPr lang="el-GR" sz="125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το</a:t>
            </a:r>
            <a:r>
              <a:rPr lang="en-US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fr-FR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Sv</a:t>
            </a:r>
            <a:r>
              <a:rPr lang="en-US" sz="125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ač</a:t>
            </a:r>
            <a:r>
              <a:rPr lang="en-US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,</a:t>
            </a:r>
            <a:r>
              <a:rPr lang="el-GR" sz="125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το</a:t>
            </a:r>
            <a:r>
              <a:rPr lang="en-US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125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Ulcinj</a:t>
            </a:r>
            <a:r>
              <a:rPr lang="en-US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και η διάσημη πόλη </a:t>
            </a:r>
            <a:r>
              <a:rPr lang="en-US" sz="125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Bar</a:t>
            </a:r>
            <a:r>
              <a:rPr lang="el-GR" sz="1250" dirty="0" smtClean="0">
                <a:latin typeface="Palatino Linotype" panose="02040502050505030304" pitchFamily="18" charset="0"/>
              </a:rPr>
              <a:t>.</a:t>
            </a:r>
            <a:r>
              <a:rPr lang="en-US" sz="1250" dirty="0" smtClean="0">
                <a:latin typeface="Palatino Linotype" panose="02040502050505030304" pitchFamily="18" charset="0"/>
              </a:rPr>
              <a:t>..</a:t>
            </a:r>
            <a:r>
              <a:rPr lang="el-GR" sz="1250" dirty="0" smtClean="0">
                <a:latin typeface="Palatino Linotype" panose="02040502050505030304" pitchFamily="18" charset="0"/>
              </a:rPr>
              <a:t> </a:t>
            </a:r>
            <a:r>
              <a:rPr lang="el-GR" sz="1250" dirty="0">
                <a:latin typeface="Palatino Linotype" panose="02040502050505030304" pitchFamily="18" charset="0"/>
              </a:rPr>
              <a:t>Οι άλλες πόλεις που </a:t>
            </a:r>
            <a:r>
              <a:rPr lang="el-GR" sz="1250" dirty="0" smtClean="0">
                <a:latin typeface="Palatino Linotype" panose="02040502050505030304" pitchFamily="18" charset="0"/>
              </a:rPr>
              <a:t>αλώθηκαν, καταστράφηκαν και μετατράπηκε το  </a:t>
            </a:r>
            <a:r>
              <a:rPr lang="el-GR" sz="1250" dirty="0">
                <a:latin typeface="Palatino Linotype" panose="02040502050505030304" pitchFamily="18" charset="0"/>
              </a:rPr>
              <a:t>μεγαλείο τους σε μια εικόνα της καταστροφής, έσβησε το </a:t>
            </a:r>
            <a:r>
              <a:rPr lang="el-GR" sz="1250" dirty="0" smtClean="0">
                <a:latin typeface="Palatino Linotype" panose="02040502050505030304" pitchFamily="18" charset="0"/>
              </a:rPr>
              <a:t>ελληνικό τους </a:t>
            </a:r>
            <a:r>
              <a:rPr lang="el-GR" sz="1250" dirty="0">
                <a:latin typeface="Palatino Linotype" panose="02040502050505030304" pitchFamily="18" charset="0"/>
              </a:rPr>
              <a:t>όνομα, έτσι ώστε ονομασία τους στον τομέα αυτό σε καμία περίπτωση </a:t>
            </a:r>
            <a:r>
              <a:rPr lang="el-GR" sz="1250" dirty="0" smtClean="0">
                <a:latin typeface="Palatino Linotype" panose="02040502050505030304" pitchFamily="18" charset="0"/>
              </a:rPr>
              <a:t>δεν θυμίζει περισσότερο</a:t>
            </a:r>
            <a:r>
              <a:rPr lang="el-GR" sz="1250" dirty="0">
                <a:latin typeface="Palatino Linotype" panose="02040502050505030304" pitchFamily="18" charset="0"/>
              </a:rPr>
              <a:t>, τους ανθρώπους του, αλλά διατηρείται </a:t>
            </a:r>
            <a:r>
              <a:rPr lang="el-GR" sz="1250" dirty="0" smtClean="0">
                <a:latin typeface="Palatino Linotype" panose="02040502050505030304" pitchFamily="18" charset="0"/>
              </a:rPr>
              <a:t>ανέπαφο [το όνομα], </a:t>
            </a:r>
            <a:r>
              <a:rPr lang="el-GR" sz="1250" dirty="0">
                <a:latin typeface="Palatino Linotype" panose="02040502050505030304" pitchFamily="18" charset="0"/>
              </a:rPr>
              <a:t>έτσι </a:t>
            </a:r>
            <a:r>
              <a:rPr lang="el-GR" sz="1250" dirty="0" smtClean="0">
                <a:latin typeface="Palatino Linotype" panose="02040502050505030304" pitchFamily="18" charset="0"/>
              </a:rPr>
              <a:t> ώστε να φοβούνται την βασιλεία του</a:t>
            </a:r>
            <a:r>
              <a:rPr lang="el-GR" sz="1250" dirty="0">
                <a:latin typeface="Palatino Linotype" panose="02040502050505030304" pitchFamily="18" charset="0"/>
              </a:rPr>
              <a:t>, </a:t>
            </a:r>
            <a:r>
              <a:rPr lang="el-GR" sz="1250" dirty="0" smtClean="0">
                <a:latin typeface="Palatino Linotype" panose="02040502050505030304" pitchFamily="18" charset="0"/>
              </a:rPr>
              <a:t>και με τον φόβο του Αγίου [</a:t>
            </a:r>
            <a:r>
              <a:rPr lang="el-GR" sz="1250" dirty="0" err="1" smtClean="0">
                <a:latin typeface="Palatino Linotype" panose="02040502050505030304" pitchFamily="18" charset="0"/>
              </a:rPr>
              <a:t>Νεμάνια</a:t>
            </a:r>
            <a:r>
              <a:rPr lang="el-GR" sz="1250" dirty="0" smtClean="0">
                <a:latin typeface="Palatino Linotype" panose="02040502050505030304" pitchFamily="18" charset="0"/>
              </a:rPr>
              <a:t>] να εκτελούν τα </a:t>
            </a:r>
            <a:r>
              <a:rPr lang="el-GR" sz="1250" dirty="0">
                <a:latin typeface="Palatino Linotype" panose="02040502050505030304" pitchFamily="18" charset="0"/>
              </a:rPr>
              <a:t>καθήκοντα </a:t>
            </a:r>
            <a:r>
              <a:rPr lang="el-GR" sz="1250" dirty="0" smtClean="0">
                <a:latin typeface="Palatino Linotype" panose="02040502050505030304" pitchFamily="18" charset="0"/>
              </a:rPr>
              <a:t>τους.</a:t>
            </a:r>
            <a:endParaRPr lang="el-GR" sz="125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>
                <a:latin typeface="Palatino Linotype" panose="02040502050505030304" pitchFamily="18" charset="0"/>
              </a:rPr>
              <a:t>Παχυμέρης</a:t>
            </a:r>
            <a:r>
              <a:rPr lang="el-GR" sz="3200" dirty="0" smtClean="0">
                <a:latin typeface="Palatino Linotype" panose="02040502050505030304" pitchFamily="18" charset="0"/>
              </a:rPr>
              <a:t>, τ. 2, σ. 453, στ. 3-26.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916832"/>
            <a:ext cx="62646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Miklosich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l-GR" i="1" dirty="0"/>
              <a:t>ο</a:t>
            </a:r>
            <a:r>
              <a:rPr lang="en-US" i="1" dirty="0" err="1"/>
              <a:t>numenta</a:t>
            </a:r>
            <a:r>
              <a:rPr lang="en-US" i="1" dirty="0"/>
              <a:t> </a:t>
            </a:r>
            <a:r>
              <a:rPr lang="en-US" i="1" dirty="0" err="1"/>
              <a:t>Serbica</a:t>
            </a:r>
            <a:r>
              <a:rPr lang="en-US" dirty="0"/>
              <a:t>, </a:t>
            </a:r>
            <a:r>
              <a:rPr lang="el-GR" dirty="0" err="1"/>
              <a:t>εγγρ</a:t>
            </a:r>
            <a:r>
              <a:rPr lang="el-GR" dirty="0"/>
              <a:t>. </a:t>
            </a:r>
            <a:r>
              <a:rPr lang="el-GR" dirty="0" smtClean="0"/>
              <a:t>52, σ. 51 </a:t>
            </a:r>
            <a:endParaRPr lang="el-GR" dirty="0"/>
          </a:p>
        </p:txBody>
      </p:sp>
      <p:pic>
        <p:nvPicPr>
          <p:cNvPr id="18434" name="Picture 2" descr="C:\Users\angeliki\Desktop\Stefan Uros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068960"/>
            <a:ext cx="6912767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Γρηγοράς, σελ. 202</a:t>
            </a:r>
            <a:r>
              <a:rPr lang="el-GR" altLang="en-US" baseline="30000"/>
              <a:t>14-24</a:t>
            </a:r>
            <a:endParaRPr lang="el-GR" altLang="en-US" baseline="300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935480" y="1447800"/>
            <a:ext cx="892937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Γρηγοράς, 203</a:t>
            </a:r>
            <a:r>
              <a:rPr lang="el-GR" altLang="en-US" baseline="30000"/>
              <a:t>1-22</a:t>
            </a:r>
            <a:endParaRPr lang="el-GR" altLang="en-US" baseline="30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158490" y="1417955"/>
            <a:ext cx="5293995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Γρηγοράς, 203</a:t>
            </a:r>
            <a:r>
              <a:rPr lang="el-GR" altLang="en-US" baseline="30000"/>
              <a:t>23-24</a:t>
            </a:r>
            <a:r>
              <a:rPr lang="el-GR" altLang="en-US"/>
              <a:t>,204</a:t>
            </a:r>
            <a:r>
              <a:rPr lang="el-GR" altLang="en-US" baseline="30000"/>
              <a:t>1-13</a:t>
            </a:r>
            <a:endParaRPr lang="el-GR" altLang="en-US" baseline="30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46455" y="1547495"/>
            <a:ext cx="5498465" cy="13919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216650" y="1283335"/>
            <a:ext cx="5360670" cy="4330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Παχυμέρης, </a:t>
            </a:r>
            <a:r>
              <a:rPr lang="en-US" altLang="en-US"/>
              <a:t>v.6, </a:t>
            </a:r>
            <a:r>
              <a:rPr lang="el-GR" altLang="en-US"/>
              <a:t>453</a:t>
            </a:r>
            <a:r>
              <a:rPr lang="el-GR" altLang="en-US" baseline="30000"/>
              <a:t>3-26</a:t>
            </a:r>
            <a:endParaRPr lang="el-GR" altLang="en-US" baseline="3000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961005" y="1530985"/>
            <a:ext cx="6042660" cy="5027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Παχυμέρης, ΙΧ.30-31, 303</a:t>
            </a:r>
            <a:r>
              <a:rPr lang="el-GR" altLang="en-US" baseline="30000"/>
              <a:t>1-12</a:t>
            </a:r>
            <a:endParaRPr lang="el-GR" altLang="en-US" baseline="300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828800" y="1447800"/>
            <a:ext cx="914336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sym typeface="+mn-ea"/>
              </a:rPr>
              <a:t>Παχυμέρης, ΙΧ.30-31, 303</a:t>
            </a:r>
            <a:r>
              <a:rPr lang="el-GR" altLang="en-US" baseline="30000">
                <a:sym typeface="+mn-ea"/>
              </a:rPr>
              <a:t>13-35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763010" y="1447800"/>
            <a:ext cx="527431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sym typeface="+mn-ea"/>
              </a:rPr>
              <a:t>Παχυμέρης, Χ.9, 323</a:t>
            </a:r>
            <a:r>
              <a:rPr lang="el-GR" altLang="en-US" baseline="30000">
                <a:sym typeface="+mn-ea"/>
              </a:rPr>
              <a:t>2</a:t>
            </a:r>
            <a:r>
              <a:rPr lang="el-GR" altLang="en-US" baseline="30000">
                <a:sym typeface="+mn-ea"/>
              </a:rPr>
              <a:t>3-31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219200" y="2136775"/>
            <a:ext cx="10363200" cy="31927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sym typeface="+mn-ea"/>
              </a:rPr>
              <a:t>Παχυμέρης, Χ.9, 325</a:t>
            </a:r>
            <a:r>
              <a:rPr lang="el-GR" altLang="en-US" baseline="30000">
                <a:sym typeface="+mn-ea"/>
              </a:rPr>
              <a:t>1</a:t>
            </a:r>
            <a:r>
              <a:rPr lang="el-GR" altLang="en-US" baseline="30000">
                <a:sym typeface="+mn-ea"/>
              </a:rPr>
              <a:t>-14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490980" y="1447800"/>
            <a:ext cx="981900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Palatino Linotype" panose="02040502050505030304" pitchFamily="18" charset="0"/>
              </a:rPr>
              <a:t>Χωνιάτης, σ. 531, στ. 72-79.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11388"/>
            <a:ext cx="84249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sym typeface="+mn-ea"/>
              </a:rPr>
              <a:t>Παχυμέρης, Χ.9, 325</a:t>
            </a:r>
            <a:r>
              <a:rPr lang="el-GR" altLang="en-US" baseline="30000">
                <a:sym typeface="+mn-ea"/>
              </a:rPr>
              <a:t>15-32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680335" y="1447800"/>
            <a:ext cx="744029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sym typeface="+mn-ea"/>
              </a:rPr>
              <a:t>Παχυμέρης, Χ.9, 327</a:t>
            </a:r>
            <a:r>
              <a:rPr lang="el-GR" altLang="en-US" baseline="30000">
                <a:sym typeface="+mn-ea"/>
              </a:rPr>
              <a:t>1-6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219200" y="2510155"/>
            <a:ext cx="10363200" cy="2446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Palatino Linotype" panose="02040502050505030304" pitchFamily="18" charset="0"/>
              </a:rPr>
              <a:t>Χωνιάτης, 531, στ. 80-93.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16832"/>
            <a:ext cx="7992888" cy="43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>
                <a:latin typeface="Palatino Linotype" panose="02040502050505030304" pitchFamily="18" charset="0"/>
              </a:rPr>
              <a:t>Ακροπολίτης</a:t>
            </a:r>
            <a:r>
              <a:rPr lang="el-GR" sz="3200" dirty="0" smtClean="0">
                <a:latin typeface="Palatino Linotype" panose="02040502050505030304" pitchFamily="18" charset="0"/>
              </a:rPr>
              <a:t>, σ. 24, στ. 5-10.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416175"/>
            <a:ext cx="71532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latin typeface="Palatino Linotype" panose="02040502050505030304" pitchFamily="18" charset="0"/>
              </a:rPr>
              <a:t>Η στέψη και ο γάμος </a:t>
            </a:r>
            <a:br>
              <a:rPr lang="el-GR" sz="3600" dirty="0" smtClean="0">
                <a:latin typeface="Palatino Linotype" panose="02040502050505030304" pitchFamily="18" charset="0"/>
              </a:rPr>
            </a:br>
            <a:r>
              <a:rPr lang="el-GR" sz="3600" dirty="0" smtClean="0">
                <a:latin typeface="Palatino Linotype" panose="02040502050505030304" pitchFamily="18" charset="0"/>
              </a:rPr>
              <a:t>του Πρωτόστεπτου (1217)</a:t>
            </a:r>
            <a:endParaRPr lang="el-GR" sz="3600" dirty="0">
              <a:latin typeface="Palatino Linotype" panose="02040502050505030304" pitchFamily="18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Thomas </a:t>
            </a:r>
            <a:r>
              <a:rPr lang="en-US" dirty="0" err="1">
                <a:latin typeface="Palatino Linotype" panose="02040502050505030304" pitchFamily="18" charset="0"/>
              </a:rPr>
              <a:t>Spalatensis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l-GR" dirty="0">
                <a:latin typeface="Palatino Linotype" panose="02040502050505030304" pitchFamily="18" charset="0"/>
              </a:rPr>
              <a:t>σ. 162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>
                <a:latin typeface="Palatino Linotype" panose="02040502050505030304" pitchFamily="18" charset="0"/>
              </a:rPr>
              <a:t>Andrea Dandolo, </a:t>
            </a:r>
            <a:r>
              <a:rPr lang="it-IT" i="1" dirty="0">
                <a:latin typeface="Palatino Linotype" panose="02040502050505030304" pitchFamily="18" charset="0"/>
              </a:rPr>
              <a:t>Chronica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smtClean="0">
                <a:latin typeface="Palatino Linotype" panose="02040502050505030304" pitchFamily="18" charset="0"/>
              </a:rPr>
              <a:t>σ. </a:t>
            </a:r>
            <a:r>
              <a:rPr lang="it-IT" dirty="0">
                <a:latin typeface="Palatino Linotype" panose="02040502050505030304" pitchFamily="18" charset="0"/>
              </a:rPr>
              <a:t>287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Eodem</a:t>
            </a:r>
            <a:r>
              <a:rPr lang="en-US" dirty="0">
                <a:latin typeface="Palatino Linotype" panose="02040502050505030304" pitchFamily="18" charset="0"/>
              </a:rPr>
              <a:t> tempore </a:t>
            </a:r>
            <a:r>
              <a:rPr lang="en-US" dirty="0" err="1">
                <a:latin typeface="Palatino Linotype" panose="02040502050505030304" pitchFamily="18" charset="0"/>
              </a:rPr>
              <a:t>Stephanus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dominus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Sernie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sive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Rasie</a:t>
            </a:r>
            <a:r>
              <a:rPr lang="en-US" dirty="0">
                <a:latin typeface="Palatino Linotype" panose="02040502050505030304" pitchFamily="18" charset="0"/>
              </a:rPr>
              <a:t>, qui mega </a:t>
            </a:r>
            <a:r>
              <a:rPr lang="en-US" dirty="0" err="1">
                <a:latin typeface="Palatino Linotype" panose="02040502050505030304" pitchFamily="18" charset="0"/>
              </a:rPr>
              <a:t>iupanus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appellabatur</a:t>
            </a:r>
            <a:r>
              <a:rPr lang="en-US" dirty="0">
                <a:latin typeface="Palatino Linotype" panose="02040502050505030304" pitchFamily="18" charset="0"/>
              </a:rPr>
              <a:t>, missis </a:t>
            </a:r>
            <a:r>
              <a:rPr lang="en-US" dirty="0" err="1">
                <a:latin typeface="Palatino Linotype" panose="02040502050505030304" pitchFamily="18" charset="0"/>
              </a:rPr>
              <a:t>apochrisariis</a:t>
            </a:r>
            <a:r>
              <a:rPr lang="en-US" dirty="0">
                <a:latin typeface="Palatino Linotype" panose="02040502050505030304" pitchFamily="18" charset="0"/>
              </a:rPr>
              <a:t> ad </a:t>
            </a:r>
            <a:r>
              <a:rPr lang="en-US" dirty="0" err="1">
                <a:latin typeface="Palatino Linotype" panose="02040502050505030304" pitchFamily="18" charset="0"/>
              </a:rPr>
              <a:t>Romanam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sedem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impetravit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ab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Honorio</a:t>
            </a:r>
            <a:r>
              <a:rPr lang="en-US" dirty="0">
                <a:latin typeface="Palatino Linotype" panose="02040502050505030304" pitchFamily="18" charset="0"/>
              </a:rPr>
              <a:t> summon </a:t>
            </a:r>
            <a:r>
              <a:rPr lang="en-US" dirty="0" err="1">
                <a:latin typeface="Palatino Linotype" panose="02040502050505030304" pitchFamily="18" charset="0"/>
              </a:rPr>
              <a:t>pontifice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coronam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regni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  <a:r>
              <a:rPr lang="en-US" dirty="0" err="1">
                <a:latin typeface="Palatino Linotype" panose="02040502050505030304" pitchFamily="18" charset="0"/>
              </a:rPr>
              <a:t>Direxit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namque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legatum</a:t>
            </a:r>
            <a:r>
              <a:rPr lang="en-US" dirty="0">
                <a:latin typeface="Palatino Linotype" panose="02040502050505030304" pitchFamily="18" charset="0"/>
              </a:rPr>
              <a:t> a </a:t>
            </a:r>
            <a:r>
              <a:rPr lang="en-US" dirty="0" err="1">
                <a:latin typeface="Palatino Linotype" panose="02040502050505030304" pitchFamily="18" charset="0"/>
              </a:rPr>
              <a:t>latere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suo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ui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veniens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coronavit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eum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primuque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regem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constituit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terre</a:t>
            </a:r>
            <a:r>
              <a:rPr lang="en-US" dirty="0">
                <a:latin typeface="Palatino Linotype" panose="02040502050505030304" pitchFamily="18" charset="0"/>
              </a:rPr>
              <a:t> sue,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4"/>
          </p:nvPr>
        </p:nvSpPr>
        <p:spPr/>
        <p:txBody>
          <a:bodyPr>
            <a:normAutofit fontScale="72500" lnSpcReduction="20000"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Stestanus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quoque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dominus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Raxie</a:t>
            </a:r>
            <a:r>
              <a:rPr lang="en-US" dirty="0">
                <a:latin typeface="Palatino Linotype" panose="02040502050505030304" pitchFamily="18" charset="0"/>
              </a:rPr>
              <a:t> et </a:t>
            </a:r>
            <a:r>
              <a:rPr lang="en-US" dirty="0" err="1">
                <a:latin typeface="Palatino Linotype" panose="02040502050505030304" pitchFamily="18" charset="0"/>
              </a:rPr>
              <a:t>Servie</a:t>
            </a:r>
            <a:r>
              <a:rPr lang="en-US" dirty="0">
                <a:latin typeface="Palatino Linotype" panose="02040502050505030304" pitchFamily="18" charset="0"/>
              </a:rPr>
              <a:t>, qui </a:t>
            </a:r>
            <a:r>
              <a:rPr lang="en-US" dirty="0" err="1">
                <a:latin typeface="Palatino Linotype" panose="02040502050505030304" pitchFamily="18" charset="0"/>
              </a:rPr>
              <a:t>megadipanus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apelabatur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dum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neptem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condam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Henrici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Dandulo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ducis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accepisset</a:t>
            </a:r>
            <a:r>
              <a:rPr lang="en-US" dirty="0">
                <a:latin typeface="Palatino Linotype" panose="02040502050505030304" pitchFamily="18" charset="0"/>
              </a:rPr>
              <a:t> in </a:t>
            </a:r>
            <a:r>
              <a:rPr lang="en-US" dirty="0" err="1">
                <a:latin typeface="Palatino Linotype" panose="02040502050505030304" pitchFamily="18" charset="0"/>
              </a:rPr>
              <a:t>coniugem</a:t>
            </a:r>
            <a:r>
              <a:rPr lang="en-US" dirty="0">
                <a:latin typeface="Palatino Linotype" panose="02040502050505030304" pitchFamily="18" charset="0"/>
              </a:rPr>
              <a:t>, ex </a:t>
            </a:r>
            <a:r>
              <a:rPr lang="en-US" dirty="0" err="1">
                <a:latin typeface="Palatino Linotype" panose="02040502050505030304" pitchFamily="18" charset="0"/>
              </a:rPr>
              <a:t>suasione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uxoris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abiecto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scismate</a:t>
            </a:r>
            <a:r>
              <a:rPr lang="en-US" dirty="0">
                <a:latin typeface="Palatino Linotype" panose="02040502050505030304" pitchFamily="18" charset="0"/>
              </a:rPr>
              <a:t>, per nuncios a papa </a:t>
            </a:r>
            <a:r>
              <a:rPr lang="en-US" dirty="0" err="1">
                <a:latin typeface="Palatino Linotype" panose="02040502050505030304" pitchFamily="18" charset="0"/>
              </a:rPr>
              <a:t>optinuit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ut</a:t>
            </a:r>
            <a:r>
              <a:rPr lang="en-US" dirty="0">
                <a:latin typeface="Palatino Linotype" panose="02040502050505030304" pitchFamily="18" charset="0"/>
              </a:rPr>
              <a:t> region </a:t>
            </a:r>
            <a:r>
              <a:rPr lang="en-US" dirty="0" err="1">
                <a:latin typeface="Palatino Linotype" panose="02040502050505030304" pitchFamily="18" charset="0"/>
              </a:rPr>
              <a:t>titulo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decoretns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esset</a:t>
            </a:r>
            <a:r>
              <a:rPr lang="en-US" dirty="0">
                <a:latin typeface="Palatino Linotype" panose="02040502050505030304" pitchFamily="18" charset="0"/>
              </a:rPr>
              <a:t>; et per </a:t>
            </a:r>
            <a:r>
              <a:rPr lang="en-US" dirty="0" err="1">
                <a:latin typeface="Palatino Linotype" panose="02040502050505030304" pitchFamily="18" charset="0"/>
              </a:rPr>
              <a:t>lagatum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cardinalem</a:t>
            </a:r>
            <a:r>
              <a:rPr lang="en-US" dirty="0">
                <a:latin typeface="Palatino Linotype" panose="02040502050505030304" pitchFamily="18" charset="0"/>
              </a:rPr>
              <a:t> ad hoc </a:t>
            </a:r>
            <a:r>
              <a:rPr lang="en-US" dirty="0" err="1">
                <a:latin typeface="Palatino Linotype" panose="02040502050505030304" pitchFamily="18" charset="0"/>
              </a:rPr>
              <a:t>missum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unna</a:t>
            </a:r>
            <a:r>
              <a:rPr lang="en-US" dirty="0">
                <a:latin typeface="Palatino Linotype" panose="02040502050505030304" pitchFamily="18" charset="0"/>
              </a:rPr>
              <a:t> cum </a:t>
            </a:r>
            <a:r>
              <a:rPr lang="en-US" dirty="0" err="1">
                <a:latin typeface="Palatino Linotype" panose="02040502050505030304" pitchFamily="18" charset="0"/>
              </a:rPr>
              <a:t>coniuge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coronati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latin typeface="Palatino Linotype" panose="02040502050505030304" pitchFamily="18" charset="0"/>
              </a:rPr>
              <a:t>sunt</a:t>
            </a:r>
            <a:endParaRPr lang="el-G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l-G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Theiner</a:t>
            </a: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Vetera</a:t>
            </a:r>
            <a:r>
              <a:rPr lang="en-US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monumenta</a:t>
            </a:r>
            <a:r>
              <a:rPr lang="en-US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Slavorum</a:t>
            </a:r>
            <a:r>
              <a:rPr lang="el-GR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l-GR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εγγ</a:t>
            </a:r>
            <a:r>
              <a:rPr lang="el-GR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. 11</a:t>
            </a:r>
            <a:endParaRPr lang="el-GR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en-US" dirty="0" err="1" smtClean="0">
                <a:latin typeface="Palatino Linotype" panose="02040502050505030304" pitchFamily="18" charset="0"/>
              </a:rPr>
              <a:t>Nos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autem</a:t>
            </a:r>
            <a:r>
              <a:rPr lang="en-US" dirty="0">
                <a:latin typeface="Palatino Linotype" panose="02040502050505030304" pitchFamily="18" charset="0"/>
              </a:rPr>
              <a:t> semper </a:t>
            </a:r>
            <a:r>
              <a:rPr lang="en-US" dirty="0" err="1">
                <a:latin typeface="Palatino Linotype" panose="02040502050505030304" pitchFamily="18" charset="0"/>
              </a:rPr>
              <a:t>consideramus</a:t>
            </a:r>
            <a:r>
              <a:rPr lang="en-US" dirty="0">
                <a:latin typeface="Palatino Linotype" panose="02040502050505030304" pitchFamily="18" charset="0"/>
              </a:rPr>
              <a:t> in vestigial </a:t>
            </a:r>
            <a:r>
              <a:rPr lang="en-US" dirty="0" err="1">
                <a:latin typeface="Palatino Linotype" panose="02040502050505030304" pitchFamily="18" charset="0"/>
              </a:rPr>
              <a:t>sancte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Romane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ecclesie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sicut</a:t>
            </a:r>
            <a:r>
              <a:rPr lang="en-US" dirty="0">
                <a:latin typeface="Palatino Linotype" panose="02040502050505030304" pitchFamily="18" charset="0"/>
              </a:rPr>
              <a:t> bone </a:t>
            </a:r>
            <a:r>
              <a:rPr lang="en-US" dirty="0" err="1">
                <a:latin typeface="Palatino Linotype" panose="02040502050505030304" pitchFamily="18" charset="0"/>
              </a:rPr>
              <a:t>memorie</a:t>
            </a:r>
            <a:r>
              <a:rPr lang="en-US" dirty="0">
                <a:latin typeface="Palatino Linotype" panose="02040502050505030304" pitchFamily="18" charset="0"/>
              </a:rPr>
              <a:t> pater </a:t>
            </a:r>
            <a:r>
              <a:rPr lang="en-US" dirty="0" err="1">
                <a:latin typeface="Palatino Linotype" panose="02040502050505030304" pitchFamily="18" charset="0"/>
              </a:rPr>
              <a:t>meus</a:t>
            </a:r>
            <a:r>
              <a:rPr lang="en-US" dirty="0">
                <a:latin typeface="Palatino Linotype" panose="02040502050505030304" pitchFamily="18" charset="0"/>
              </a:rPr>
              <a:t>, et </a:t>
            </a:r>
            <a:r>
              <a:rPr lang="en-US" dirty="0" err="1">
                <a:latin typeface="Palatino Linotype" panose="02040502050505030304" pitchFamily="18" charset="0"/>
              </a:rPr>
              <a:t>preceptum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sancte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Romane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ecclesie</a:t>
            </a:r>
            <a:r>
              <a:rPr lang="en-US" dirty="0">
                <a:latin typeface="Palatino Linotype" panose="02040502050505030304" pitchFamily="18" charset="0"/>
              </a:rPr>
              <a:t> semper </a:t>
            </a:r>
            <a:r>
              <a:rPr lang="en-US" dirty="0" err="1">
                <a:latin typeface="Palatino Linotype" panose="02040502050505030304" pitchFamily="18" charset="0"/>
              </a:rPr>
              <a:t>custodire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>
                <a:solidFill>
                  <a:srgbClr val="696464"/>
                </a:solidFill>
                <a:latin typeface="Palatino Linotype" panose="02040502050505030304" pitchFamily="18" charset="0"/>
              </a:rPr>
              <a:t>Χωματηνός</a:t>
            </a:r>
            <a:r>
              <a:rPr lang="el-GR" sz="3200" dirty="0">
                <a:solidFill>
                  <a:srgbClr val="696464"/>
                </a:solidFill>
                <a:latin typeface="Palatino Linotype" panose="02040502050505030304" pitchFamily="18" charset="0"/>
              </a:rPr>
              <a:t>, Πονήματα Διάφορα, αρ</a:t>
            </a:r>
            <a:r>
              <a:rPr lang="el-GR" sz="3200" dirty="0" smtClean="0">
                <a:solidFill>
                  <a:srgbClr val="696464"/>
                </a:solidFill>
                <a:latin typeface="Palatino Linotype" panose="02040502050505030304" pitchFamily="18" charset="0"/>
              </a:rPr>
              <a:t>. 86, σ. 297, στ. 39-54</a:t>
            </a:r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60848"/>
            <a:ext cx="66967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L. </a:t>
            </a:r>
            <a:r>
              <a:rPr lang="en-US" sz="2400" dirty="0" err="1">
                <a:latin typeface="Palatino Linotype" panose="02040502050505030304" pitchFamily="18" charset="0"/>
              </a:rPr>
              <a:t>Stojanović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i="1" dirty="0" err="1">
                <a:latin typeface="Palatino Linotype" panose="02040502050505030304" pitchFamily="18" charset="0"/>
              </a:rPr>
              <a:t>Stari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srpski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zapisi</a:t>
            </a:r>
            <a:r>
              <a:rPr lang="en-US" sz="2400" i="1" dirty="0">
                <a:latin typeface="Palatino Linotype" panose="02040502050505030304" pitchFamily="18" charset="0"/>
              </a:rPr>
              <a:t> I </a:t>
            </a:r>
            <a:r>
              <a:rPr lang="en-US" sz="2400" i="1" dirty="0" err="1" smtClean="0">
                <a:latin typeface="Palatino Linotype" panose="02040502050505030304" pitchFamily="18" charset="0"/>
              </a:rPr>
              <a:t>natpisi</a:t>
            </a:r>
            <a:r>
              <a:rPr lang="el-GR" sz="2400" i="1" dirty="0" smtClean="0">
                <a:latin typeface="Palatino Linotype" panose="02040502050505030304" pitchFamily="18" charset="0"/>
              </a:rPr>
              <a:t> </a:t>
            </a:r>
            <a:br>
              <a:rPr lang="el-GR" sz="2400" i="1" dirty="0" smtClean="0">
                <a:latin typeface="Palatino Linotype" panose="02040502050505030304" pitchFamily="18" charset="0"/>
              </a:rPr>
            </a:br>
            <a:r>
              <a:rPr lang="el-GR" sz="2400" i="1" dirty="0" smtClean="0">
                <a:latin typeface="Palatino Linotype" panose="02040502050505030304" pitchFamily="18" charset="0"/>
              </a:rPr>
              <a:t>(=αρχαία σερβικά χειρόγραφα και επιγραφές)</a:t>
            </a:r>
            <a:r>
              <a:rPr lang="en-US" sz="2400" dirty="0" smtClean="0">
                <a:latin typeface="Palatino Linotype" panose="02040502050505030304" pitchFamily="18" charset="0"/>
              </a:rPr>
              <a:t>, </a:t>
            </a:r>
            <a:r>
              <a:rPr lang="en-US" sz="2400" dirty="0">
                <a:latin typeface="Palatino Linotype" panose="02040502050505030304" pitchFamily="18" charset="0"/>
              </a:rPr>
              <a:t>Belgrade 1902-1905,  </a:t>
            </a:r>
            <a:r>
              <a:rPr lang="el-GR" sz="2400" dirty="0">
                <a:latin typeface="Palatino Linotype" panose="02040502050505030304" pitchFamily="18" charset="0"/>
              </a:rPr>
              <a:t>αρ. 5065</a:t>
            </a:r>
            <a:endParaRPr lang="el-GR" sz="2400" dirty="0">
              <a:latin typeface="Palatino Linotype" panose="0204050205050503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351584" y="2690336"/>
            <a:ext cx="712879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Sveti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Sava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pr</a:t>
            </a:r>
            <a:r>
              <a:rPr lang="el-GR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ě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osve</a:t>
            </a:r>
            <a:r>
              <a:rPr lang="el-GR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šč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enyj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arhiepiskop</a:t>
            </a:r>
            <a:r>
              <a:rPr lang="el-GR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ŭ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vse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sr</a:t>
            </a:r>
            <a:r>
              <a:rPr lang="el-GR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ĭ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b</a:t>
            </a:r>
            <a:r>
              <a:rPr lang="el-GR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ĭ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ske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zeml</a:t>
            </a:r>
            <a:r>
              <a:rPr lang="el-GR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ĭ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e I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srpskih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I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pomorskih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i="1" dirty="0" err="1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zemalja</a:t>
            </a:r>
            <a:r>
              <a:rPr lang="en-US" sz="2400" b="1" i="1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 </a:t>
            </a:r>
            <a:r>
              <a:rPr lang="el-GR" dirty="0">
                <a:latin typeface="Palatino Linotype" panose="02040502050505030304"/>
                <a:ea typeface="Calibri" panose="020F0502020204030204"/>
                <a:cs typeface="Times New Roman" panose="02020603050405020304"/>
              </a:rPr>
              <a:t>(= Ο Άγιος Σάββας αρχιεπίσκοπος όλης της Σερβίας και της Παραθαλάσσιας περιοχής)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42617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Palatino Linotype" panose="02040502050505030304" pitchFamily="18" charset="0"/>
              </a:rPr>
              <a:t>Acta</a:t>
            </a:r>
            <a:r>
              <a:rPr lang="en-US" sz="2800" dirty="0">
                <a:latin typeface="Palatino Linotype" panose="02040502050505030304" pitchFamily="18" charset="0"/>
              </a:rPr>
              <a:t> et </a:t>
            </a:r>
            <a:r>
              <a:rPr lang="en-US" sz="2800" dirty="0" err="1">
                <a:latin typeface="Palatino Linotype" panose="02040502050505030304" pitchFamily="18" charset="0"/>
              </a:rPr>
              <a:t>Diplomata</a:t>
            </a:r>
            <a:r>
              <a:rPr lang="en-US" sz="2800" dirty="0">
                <a:latin typeface="Palatino Linotype" panose="02040502050505030304" pitchFamily="18" charset="0"/>
              </a:rPr>
              <a:t>, </a:t>
            </a:r>
            <a:r>
              <a:rPr lang="el-GR" sz="2800" dirty="0">
                <a:latin typeface="Palatino Linotype" panose="02040502050505030304" pitchFamily="18" charset="0"/>
              </a:rPr>
              <a:t>τ. 3, </a:t>
            </a:r>
            <a:r>
              <a:rPr lang="el-GR" sz="2800" dirty="0" err="1">
                <a:latin typeface="Palatino Linotype" panose="02040502050505030304" pitchFamily="18" charset="0"/>
              </a:rPr>
              <a:t>εγγρ</a:t>
            </a:r>
            <a:r>
              <a:rPr lang="el-GR" sz="2800" dirty="0">
                <a:latin typeface="Palatino Linotype" panose="02040502050505030304" pitchFamily="18" charset="0"/>
              </a:rPr>
              <a:t>. 14 (</a:t>
            </a:r>
            <a:r>
              <a:rPr lang="en-US" sz="2800" dirty="0" err="1">
                <a:latin typeface="Palatino Linotype" panose="02040502050505030304" pitchFamily="18" charset="0"/>
              </a:rPr>
              <a:t>Sebastocrator</a:t>
            </a:r>
            <a:r>
              <a:rPr lang="en-US" sz="2800" dirty="0">
                <a:latin typeface="Palatino Linotype" panose="02040502050505030304" pitchFamily="18" charset="0"/>
              </a:rPr>
              <a:t> Manuel Angelus </a:t>
            </a:r>
            <a:r>
              <a:rPr lang="en-US" sz="2800" dirty="0" err="1">
                <a:latin typeface="Palatino Linotype" panose="02040502050505030304" pitchFamily="18" charset="0"/>
              </a:rPr>
              <a:t>Ragusaeis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privilegia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impertit</a:t>
            </a:r>
            <a:r>
              <a:rPr lang="en-US" sz="2800" dirty="0">
                <a:latin typeface="Palatino Linotype" panose="02040502050505030304" pitchFamily="18" charset="0"/>
              </a:rPr>
              <a:t>), </a:t>
            </a:r>
            <a:r>
              <a:rPr lang="el-GR" sz="2800" dirty="0">
                <a:latin typeface="Palatino Linotype" panose="02040502050505030304" pitchFamily="18" charset="0"/>
              </a:rPr>
              <a:t>σ. 66-67, εδώ σ. 66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91544" y="2967335"/>
            <a:ext cx="75608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err="1"/>
              <a:t>ἤγουν</a:t>
            </a:r>
            <a:r>
              <a:rPr lang="el-GR" sz="2400" dirty="0"/>
              <a:t> </a:t>
            </a:r>
            <a:r>
              <a:rPr lang="el-GR" sz="2400" dirty="0" err="1" smtClean="0"/>
              <a:t>τὸν</a:t>
            </a:r>
            <a:r>
              <a:rPr lang="el-GR" sz="2400" dirty="0" smtClean="0"/>
              <a:t> </a:t>
            </a:r>
            <a:r>
              <a:rPr lang="el-GR" sz="2400" dirty="0" err="1"/>
              <a:t>ὑψηλότατον</a:t>
            </a:r>
            <a:r>
              <a:rPr lang="el-GR" sz="2400" dirty="0"/>
              <a:t> </a:t>
            </a:r>
            <a:r>
              <a:rPr lang="el-GR" sz="2400" dirty="0" err="1"/>
              <a:t>ῥῆγα</a:t>
            </a:r>
            <a:r>
              <a:rPr lang="el-GR" sz="2400" dirty="0"/>
              <a:t> Σερβίας </a:t>
            </a:r>
            <a:r>
              <a:rPr lang="el-GR" sz="2400" dirty="0" err="1"/>
              <a:t>καὶ</a:t>
            </a:r>
            <a:r>
              <a:rPr lang="el-GR" sz="2400" dirty="0"/>
              <a:t> </a:t>
            </a:r>
            <a:r>
              <a:rPr lang="el-GR" sz="2400" dirty="0" err="1"/>
              <a:t>περιπόθητόν</a:t>
            </a:r>
            <a:r>
              <a:rPr lang="el-GR" sz="2400" dirty="0"/>
              <a:t> μου </a:t>
            </a:r>
            <a:r>
              <a:rPr lang="el-GR" sz="2400" dirty="0" err="1"/>
              <a:t>γαμβρὸν</a:t>
            </a:r>
            <a:r>
              <a:rPr lang="el-GR" sz="2400" dirty="0"/>
              <a:t>, </a:t>
            </a:r>
            <a:r>
              <a:rPr lang="el-GR" sz="2400" dirty="0" err="1"/>
              <a:t>κῦρ</a:t>
            </a:r>
            <a:r>
              <a:rPr lang="el-GR" sz="2400" dirty="0"/>
              <a:t> </a:t>
            </a:r>
            <a:r>
              <a:rPr lang="el-GR" sz="2400" dirty="0" err="1"/>
              <a:t>Στέφανον</a:t>
            </a:r>
            <a:r>
              <a:rPr lang="el-GR" sz="2400" dirty="0"/>
              <a:t> </a:t>
            </a:r>
            <a:r>
              <a:rPr lang="el-GR" sz="2400" dirty="0" err="1" smtClean="0"/>
              <a:t>τὸν</a:t>
            </a:r>
            <a:r>
              <a:rPr lang="el-GR" sz="2400" dirty="0" smtClean="0"/>
              <a:t> </a:t>
            </a:r>
            <a:r>
              <a:rPr lang="el-GR" sz="2400" dirty="0" err="1"/>
              <a:t>Δούκαν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>
                <a:latin typeface="Palatino Linotype" panose="02040502050505030304" pitchFamily="18" charset="0"/>
              </a:rPr>
              <a:t>Χωματηνός</a:t>
            </a:r>
            <a:r>
              <a:rPr lang="el-GR" sz="3200" dirty="0">
                <a:latin typeface="Palatino Linotype" panose="02040502050505030304" pitchFamily="18" charset="0"/>
              </a:rPr>
              <a:t>, Πονήματα Διάφορα, αρ. 13, σ. </a:t>
            </a:r>
            <a:r>
              <a:rPr lang="el-GR" sz="3200" dirty="0" smtClean="0">
                <a:latin typeface="Palatino Linotype" panose="02040502050505030304" pitchFamily="18" charset="0"/>
              </a:rPr>
              <a:t>61-63 (εδώ σ. 61, στ. 1-7).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708920"/>
            <a:ext cx="7992888" cy="24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3150</Words>
  <Application>WPS Presentation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Wingdings 2</vt:lpstr>
      <vt:lpstr>Palatino Linotype</vt:lpstr>
      <vt:lpstr>Perpetua</vt:lpstr>
      <vt:lpstr>Franklin Gothic Book</vt:lpstr>
      <vt:lpstr>Cambria</vt:lpstr>
      <vt:lpstr>Palatino Linotype</vt:lpstr>
      <vt:lpstr>Calibri</vt:lpstr>
      <vt:lpstr>Times New Roman</vt:lpstr>
      <vt:lpstr>Δικαιοσύνη</vt:lpstr>
      <vt:lpstr>Η συνθήκη του 1190</vt:lpstr>
      <vt:lpstr>Χωνιάτης, σ. 531, στ. 72-79.</vt:lpstr>
      <vt:lpstr>Χωνιάτης, 531, στ. 80-93.</vt:lpstr>
      <vt:lpstr>Ακροπολίτης, σ. 24, στ. 5-10.</vt:lpstr>
      <vt:lpstr>Η στέψη και ο γάμος  του Πρωτόστεπτου (1217)</vt:lpstr>
      <vt:lpstr>Χωματηνός, Πονήματα Διάφορα, αρ. 86, σ. 297, στ. 39-54</vt:lpstr>
      <vt:lpstr>L. Stojanović, Stari srpski zapisi I natpisi  (=αρχαία σερβικά χειρόγραφα και επιγραφές), Belgrade 1902-1905,  αρ. 5065</vt:lpstr>
      <vt:lpstr>Acta et Diplomata, τ. 3, εγγρ. 14 (Sebastocrator Manuel Angelus Ragusaeis privilegia impertit), σ. 66-67, εδώ σ. 66</vt:lpstr>
      <vt:lpstr>Χωματηνός, Πονήματα Διάφορα, αρ. 13, σ. 61-63 (εδώ σ. 61, στ. 1-7).</vt:lpstr>
      <vt:lpstr>Παχυμέρης, τ. 2, σ. 453, στ. 3-26.</vt:lpstr>
      <vt:lpstr>Miklosich, Mοnumenta Serbica, εγγρ. 52, σ. 51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συνθήκη του 1190</dc:title>
  <dc:creator/>
  <cp:lastModifiedBy>Angeliki Papa</cp:lastModifiedBy>
  <cp:revision>1</cp:revision>
  <dcterms:created xsi:type="dcterms:W3CDTF">2024-04-25T09:13:41Z</dcterms:created>
  <dcterms:modified xsi:type="dcterms:W3CDTF">2024-04-25T09:13:41Z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510D4148530042A3A0DE425348F176A8_11</vt:lpwstr>
  </property>
  <property fmtid="{D5CDD505-2E9C-101B-9397-08002B2CF9AE}" pid="3" name="KSOProductBuildVer">
    <vt:lpwstr>1033-12.2.0.13489</vt:lpwstr>
  </property>
</Properties>
</file>