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/>
    <p:restoredTop sz="93475"/>
  </p:normalViewPr>
  <p:slideViewPr>
    <p:cSldViewPr snapToGrid="0" snapToObjects="1">
      <p:cViewPr varScale="1">
        <p:scale>
          <a:sx n="122" d="100"/>
          <a:sy n="122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03EA-1CD3-BC4E-A21B-CB8851D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80A2B-84DF-7641-B808-548ABBC7A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FC81-BDE8-404E-9343-BC3F22C4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D06-8BC1-1B42-8706-03B85161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E9BAD-BB51-3F43-8D81-71370D7D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45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67A1-F3C7-754B-B583-1E84065C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3B120-92A7-1C44-9C5B-E53C705E6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D0979-341E-8148-B3B4-71AD5615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B571B-3A39-5E4D-9ED2-47F1072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5CD4-92B5-C440-8498-789EE068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6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32A79-E76F-EC4F-9E37-E4AF4AEF3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6B6C3-76B8-E749-A61E-39A50328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EF9E-E57C-7F47-80C0-FF53D80F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9ACA7-BCA0-124C-9364-D73F62C3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56DA-FE99-724D-931B-C8B6BBF9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25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51C-BE67-4541-AAAF-67595C5D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DBD19-0886-FB48-A911-747945E5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9E02A-18E1-A848-931D-D58423C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C3FC-5477-E744-A41C-ACB93603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BCA6-7C0D-FC40-82B3-261CD3DC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414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1740-EE0E-9A47-9FEC-B9C3AECE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7AF5-19E6-4C4D-8FF3-B91FD3C85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6AB6-5014-534F-BA5D-E12C9AD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FA25-CB34-0A48-AE43-B436EF2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8425-C93A-F947-A58D-59FB9C8E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983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E82D-3078-AC41-B657-E3C08CEB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0EE4-CC0D-BC4E-9B5C-65C655B4A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DD611-860E-B749-A699-FD8EB4CC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647E0-2677-E446-A418-99F2509A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5747-EB7D-4B47-8460-B1C088C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4AE9-5962-BA42-BF9D-D5CDB293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17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6D96-D3A2-4349-8D5C-15BCF5B7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84404-4FBD-584C-8B95-F4B6A6801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5FC31-5341-894A-842E-6127627CC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AB4D9-485F-7B44-83F3-0E9F00C85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0381C-0838-C14A-99D3-32A4A4571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D64FE-7A4B-0E4D-9E85-86107904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20467-FE7F-F242-9299-8D6174B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3EF31-B1EB-9B4D-A8BB-FA415DE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673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303F-28E6-0C4B-9CBE-D8418C50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9A432-EEEC-9345-A028-547D0C88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2F44-4822-7045-B3FF-3E05FC12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77AD8-0822-774A-A2C9-D95A4199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14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850A-7650-1741-B856-C75077FA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B1222-5B86-4F47-82B9-D679D97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452C7-7B76-4944-A228-557C40D8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826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8DF8-5EC2-0F4C-8123-8B62D64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8B46-624E-E64B-9793-BF024851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82969-05D3-FF46-A924-F58C9332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58E35-7210-7542-94C2-BAD0EDAD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7F10-C5DD-AD44-B908-57517283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647C3-DE44-6640-A79F-7FAE6FF2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077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6F5F-5E71-7E40-9F60-DA9E54C3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82DD-D86E-0A4D-B02B-B8F2EE1AD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F228F-5DC6-D94D-89BE-FCE84487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A8E1-FC54-6747-8E18-856E31F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2E6D2-0464-0A4F-99C3-8C2F7E7E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1939B-F85A-204A-BB49-166CD562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064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E7064-70A0-1149-AFD2-5B921F61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DF6E-2A9F-4E48-9C9D-4E7E4772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1E77-18FD-8C46-B856-3087E3B50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97C16-03FF-1A49-958C-25E75F759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705B-8C4D-7149-B560-480C34AE0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341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66391-2411-8C46-ABDB-A453FD93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73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7A35A-988C-D248-932D-388E6ADC8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7" y="211755"/>
            <a:ext cx="12002703" cy="6535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b="1" u="sng" dirty="0"/>
              <a:t>5. </a:t>
            </a:r>
            <a:r>
              <a:rPr lang="el-GR" sz="3600" b="1" u="sng" dirty="0" err="1"/>
              <a:t>Ἡ</a:t>
            </a:r>
            <a:r>
              <a:rPr lang="el-GR" sz="3600" b="1" u="sng" dirty="0"/>
              <a:t> </a:t>
            </a:r>
            <a:r>
              <a:rPr lang="el-GR" sz="3600" b="1" u="sng" dirty="0" err="1"/>
              <a:t>ἐκκλησιολογικὴ</a:t>
            </a:r>
            <a:r>
              <a:rPr lang="el-GR" sz="3600" b="1" u="sng" dirty="0"/>
              <a:t> θεώρηση </a:t>
            </a:r>
            <a:r>
              <a:rPr lang="el-GR" sz="3600" b="1" u="sng" dirty="0" err="1"/>
              <a:t>τῆς</a:t>
            </a:r>
            <a:r>
              <a:rPr lang="el-GR" sz="3600" b="1" u="sng" dirty="0"/>
              <a:t> θείας </a:t>
            </a:r>
            <a:r>
              <a:rPr lang="el-GR" sz="3600" b="1" u="sng" dirty="0" err="1"/>
              <a:t>Εὐχαριστίας</a:t>
            </a:r>
            <a:r>
              <a:rPr lang="el-GR" sz="3600" b="1" u="sng" dirty="0"/>
              <a:t>, </a:t>
            </a:r>
            <a:r>
              <a:rPr lang="el-GR" sz="3600" b="1" u="sng" dirty="0" err="1"/>
              <a:t>πηγὴ</a:t>
            </a:r>
            <a:r>
              <a:rPr lang="el-GR" sz="3600" b="1" u="sng" dirty="0"/>
              <a:t> </a:t>
            </a:r>
            <a:r>
              <a:rPr lang="el-GR" sz="3600" b="1" u="sng" dirty="0" err="1"/>
              <a:t>ἐκκλησιαστικῆς</a:t>
            </a:r>
            <a:r>
              <a:rPr lang="el-GR" sz="3600" b="1" u="sng" dirty="0"/>
              <a:t> </a:t>
            </a:r>
            <a:r>
              <a:rPr lang="el-GR" sz="3600" b="1" u="sng" dirty="0" err="1"/>
              <a:t>αὐτοσυνειδησίας</a:t>
            </a:r>
            <a:r>
              <a:rPr lang="el-GR" sz="3600" b="1" u="sng" dirty="0"/>
              <a:t> </a:t>
            </a:r>
            <a:r>
              <a:rPr lang="el-GR" sz="3600" b="1" u="sng" dirty="0" err="1"/>
              <a:t>καὶ</a:t>
            </a:r>
            <a:r>
              <a:rPr lang="el-GR" sz="3600" b="1" u="sng" dirty="0"/>
              <a:t> </a:t>
            </a:r>
            <a:r>
              <a:rPr lang="el-GR" sz="3600" b="1" u="sng" dirty="0" err="1"/>
              <a:t>λειτουργικῆς</a:t>
            </a:r>
            <a:r>
              <a:rPr lang="el-GR" sz="3600" b="1" u="sng" dirty="0"/>
              <a:t> </a:t>
            </a:r>
            <a:r>
              <a:rPr lang="el-GR" sz="3600" b="1" u="sng" dirty="0" err="1"/>
              <a:t>ἀναγεννήσεως</a:t>
            </a:r>
            <a:endParaRPr lang="en-GR" sz="3600" dirty="0"/>
          </a:p>
          <a:p>
            <a:pPr marL="0" indent="0">
              <a:buNone/>
            </a:pPr>
            <a:r>
              <a:rPr lang="el-GR" sz="3600" u="dotted" dirty="0"/>
              <a:t>Α. </a:t>
            </a:r>
            <a:r>
              <a:rPr lang="el-GR" sz="3600" u="dotted" dirty="0" err="1"/>
              <a:t>Ὁ</a:t>
            </a:r>
            <a:r>
              <a:rPr lang="el-GR" sz="3600" u="dotted" dirty="0"/>
              <a:t> </a:t>
            </a:r>
            <a:r>
              <a:rPr lang="el-GR" sz="3600" u="dotted" dirty="0" err="1"/>
              <a:t>θεολογικὸς</a:t>
            </a:r>
            <a:r>
              <a:rPr lang="el-GR" sz="3600" u="dotted" dirty="0"/>
              <a:t> </a:t>
            </a:r>
            <a:r>
              <a:rPr lang="el-GR" sz="3600" u="dotted" dirty="0" err="1"/>
              <a:t>προβληματισμὸς</a:t>
            </a:r>
            <a:r>
              <a:rPr lang="el-GR" sz="3600" u="dotted" dirty="0"/>
              <a:t> </a:t>
            </a:r>
            <a:r>
              <a:rPr lang="el-GR" sz="3600" u="dotted" dirty="0" err="1"/>
              <a:t>περὶ</a:t>
            </a:r>
            <a:r>
              <a:rPr lang="el-GR" sz="3600" u="dotted" dirty="0"/>
              <a:t> </a:t>
            </a:r>
            <a:r>
              <a:rPr lang="el-GR" sz="3600" u="dotted" dirty="0" err="1"/>
              <a:t>τῆς</a:t>
            </a:r>
            <a:r>
              <a:rPr lang="el-GR" sz="3600" u="dotted" dirty="0"/>
              <a:t> </a:t>
            </a:r>
            <a:r>
              <a:rPr lang="el-GR" sz="3600" u="dotted" dirty="0" err="1"/>
              <a:t>Ἐκκλησίας</a:t>
            </a:r>
            <a:r>
              <a:rPr lang="el-GR" sz="3600" u="dotted" dirty="0"/>
              <a:t> </a:t>
            </a:r>
            <a:r>
              <a:rPr lang="el-GR" sz="3600" u="dotted" dirty="0" err="1"/>
              <a:t>ὡς</a:t>
            </a:r>
            <a:r>
              <a:rPr lang="el-GR" sz="3600" u="dotted" dirty="0"/>
              <a:t> κοινωνίας Λατρείας</a:t>
            </a:r>
            <a:endParaRPr lang="en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ἀναγκαιότητα</a:t>
            </a:r>
            <a:r>
              <a:rPr lang="el-GR" sz="3600" dirty="0"/>
              <a:t> </a:t>
            </a:r>
            <a:r>
              <a:rPr lang="el-GR" sz="3600" dirty="0" err="1"/>
              <a:t>μιᾶς</a:t>
            </a:r>
            <a:r>
              <a:rPr lang="el-GR" sz="3600" dirty="0"/>
              <a:t> </a:t>
            </a:r>
            <a:r>
              <a:rPr lang="el-GR" sz="3600" dirty="0" err="1"/>
              <a:t>ἀναγεννήσεως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Λατρεία </a:t>
            </a:r>
            <a:r>
              <a:rPr lang="el-GR" sz="3600" dirty="0" err="1"/>
              <a:t>ἔχει</a:t>
            </a:r>
            <a:r>
              <a:rPr lang="el-GR" sz="3600" dirty="0"/>
              <a:t> </a:t>
            </a:r>
            <a:r>
              <a:rPr lang="el-GR" sz="3600" dirty="0" err="1"/>
              <a:t>διατυπωθεῖ</a:t>
            </a:r>
            <a:r>
              <a:rPr lang="el-GR" sz="3600" dirty="0"/>
              <a:t> </a:t>
            </a:r>
            <a:r>
              <a:rPr lang="el-GR" sz="3600" dirty="0" err="1"/>
              <a:t>ἤδη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δεκαετία </a:t>
            </a:r>
            <a:r>
              <a:rPr lang="el-GR" sz="3600" dirty="0" err="1"/>
              <a:t>τοῦ</a:t>
            </a:r>
            <a:r>
              <a:rPr lang="el-GR" sz="3600" dirty="0"/>
              <a:t> 1950,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ἐκπρόσωποι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λειτουργικῆς</a:t>
            </a:r>
            <a:r>
              <a:rPr lang="el-GR" sz="3600" dirty="0"/>
              <a:t> Θεολογίας </a:t>
            </a:r>
            <a:r>
              <a:rPr lang="el-GR" sz="3600" dirty="0" err="1"/>
              <a:t>ἔθιξαν</a:t>
            </a:r>
            <a:r>
              <a:rPr lang="el-GR" sz="3600" dirty="0"/>
              <a:t> </a:t>
            </a:r>
            <a:r>
              <a:rPr lang="el-GR" sz="3600" dirty="0" err="1"/>
              <a:t>σημαντικὰ</a:t>
            </a:r>
            <a:r>
              <a:rPr lang="el-GR" sz="3600" dirty="0"/>
              <a:t> θέματα,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ὁποῖα</a:t>
            </a:r>
            <a:r>
              <a:rPr lang="el-GR" sz="3600" dirty="0"/>
              <a:t> σχετίζονταν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προβλήματα </a:t>
            </a:r>
            <a:r>
              <a:rPr lang="el-GR" sz="3600" dirty="0" err="1"/>
              <a:t>τῆς</a:t>
            </a:r>
            <a:r>
              <a:rPr lang="el-GR" sz="3600" dirty="0"/>
              <a:t> Λατρείας, </a:t>
            </a:r>
            <a:r>
              <a:rPr lang="el-GR" sz="3600" dirty="0" err="1"/>
              <a:t>ἐκθέτοντας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ἱστορικές</a:t>
            </a:r>
            <a:r>
              <a:rPr lang="el-GR" sz="3600" dirty="0"/>
              <a:t> τους παραμέτρους, </a:t>
            </a:r>
            <a:r>
              <a:rPr lang="el-GR" sz="3600" dirty="0" err="1"/>
              <a:t>καθὼς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προοπτικὲς</a:t>
            </a:r>
            <a:r>
              <a:rPr lang="el-GR" sz="3600" dirty="0"/>
              <a:t> διευθετήσεώς τους.</a:t>
            </a:r>
            <a:r>
              <a:rPr lang="en-G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1505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55C37-8400-C844-972E-10ED85DFB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EBFF-6D21-C54B-A278-B28F7816C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4" y="199722"/>
            <a:ext cx="11858324" cy="6472991"/>
          </a:xfrm>
        </p:spPr>
        <p:txBody>
          <a:bodyPr>
            <a:normAutofit/>
          </a:bodyPr>
          <a:lstStyle/>
          <a:p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σημεῖο</a:t>
            </a:r>
            <a:r>
              <a:rPr lang="el-GR" sz="3600" dirty="0"/>
              <a:t> </a:t>
            </a:r>
            <a:r>
              <a:rPr lang="el-GR" sz="3600" dirty="0" err="1"/>
              <a:t>αὐτὸ</a:t>
            </a:r>
            <a:r>
              <a:rPr lang="el-GR" sz="3600" dirty="0"/>
              <a:t> τίθεται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θεμελιακὸ</a:t>
            </a:r>
            <a:r>
              <a:rPr lang="el-GR" sz="3600" dirty="0"/>
              <a:t> ζήτημα </a:t>
            </a:r>
            <a:r>
              <a:rPr lang="el-GR" sz="3600" dirty="0" err="1"/>
              <a:t>τῆς</a:t>
            </a:r>
            <a:r>
              <a:rPr lang="el-GR" sz="3600" dirty="0"/>
              <a:t> σχέσεως </a:t>
            </a:r>
            <a:r>
              <a:rPr lang="el-GR" sz="3600" dirty="0" err="1"/>
              <a:t>τῆς</a:t>
            </a:r>
            <a:r>
              <a:rPr lang="el-GR" sz="3600" dirty="0"/>
              <a:t> θείας </a:t>
            </a:r>
            <a:r>
              <a:rPr lang="el-GR" sz="3600" dirty="0" err="1"/>
              <a:t>Εὐχαριστίας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ὑπόλοιπα</a:t>
            </a:r>
            <a:r>
              <a:rPr lang="el-GR" sz="3600" dirty="0"/>
              <a:t> Μυστήρια. </a:t>
            </a:r>
            <a:r>
              <a:rPr lang="el-GR" sz="3600" dirty="0" err="1"/>
              <a:t>Ἡ</a:t>
            </a:r>
            <a:r>
              <a:rPr lang="el-GR" sz="3600" dirty="0"/>
              <a:t> συνάφεια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γνωστὴ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δεδομένο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προϋπάρξαντα</a:t>
            </a:r>
            <a:r>
              <a:rPr lang="el-GR" sz="3600" dirty="0"/>
              <a:t> (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διάρκεια </a:t>
            </a:r>
            <a:r>
              <a:rPr lang="el-GR" sz="3600" dirty="0" err="1"/>
              <a:t>πολλῶν</a:t>
            </a:r>
            <a:r>
              <a:rPr lang="el-GR" sz="3600" dirty="0"/>
              <a:t> </a:t>
            </a:r>
            <a:r>
              <a:rPr lang="el-GR" sz="3600" dirty="0" err="1"/>
              <a:t>αἰώνων</a:t>
            </a:r>
            <a:r>
              <a:rPr lang="el-GR" sz="3600" dirty="0"/>
              <a:t>) σύνδεσμο Μυστηρίων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ἁγιαστικῶν</a:t>
            </a:r>
            <a:r>
              <a:rPr lang="el-GR" sz="3600" dirty="0"/>
              <a:t> πράξεων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. </a:t>
            </a:r>
          </a:p>
          <a:p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σημερινὴ</a:t>
            </a:r>
            <a:r>
              <a:rPr lang="el-GR" sz="3600" dirty="0"/>
              <a:t> </a:t>
            </a:r>
            <a:r>
              <a:rPr lang="el-GR" sz="3600" dirty="0" err="1"/>
              <a:t>λειτουργικὴ</a:t>
            </a:r>
            <a:r>
              <a:rPr lang="el-GR" sz="3600" dirty="0"/>
              <a:t> πράξη, </a:t>
            </a:r>
            <a:r>
              <a:rPr lang="el-GR" sz="3600" dirty="0" err="1"/>
              <a:t>ὅμως</a:t>
            </a:r>
            <a:r>
              <a:rPr lang="el-GR" sz="3600" dirty="0"/>
              <a:t>, </a:t>
            </a:r>
            <a:r>
              <a:rPr lang="el-GR" sz="3600" dirty="0" err="1"/>
              <a:t>ὁ</a:t>
            </a:r>
            <a:r>
              <a:rPr lang="el-GR" sz="3600" dirty="0"/>
              <a:t> σύνδεσμος </a:t>
            </a:r>
            <a:r>
              <a:rPr lang="el-GR" sz="3600" dirty="0" err="1"/>
              <a:t>αὐτὸς</a:t>
            </a:r>
            <a:r>
              <a:rPr lang="el-GR" sz="3600" dirty="0"/>
              <a:t> </a:t>
            </a:r>
            <a:r>
              <a:rPr lang="el-GR" sz="3600" dirty="0" err="1"/>
              <a:t>ἔχει</a:t>
            </a:r>
            <a:r>
              <a:rPr lang="el-GR" sz="3600" dirty="0"/>
              <a:t> </a:t>
            </a:r>
            <a:r>
              <a:rPr lang="el-GR" sz="3600" dirty="0" err="1"/>
              <a:t>διαρραγεῖ</a:t>
            </a:r>
            <a:r>
              <a:rPr lang="el-GR" sz="3600" dirty="0"/>
              <a:t>,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ἀποτέλεσμα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δημιουργία </a:t>
            </a:r>
            <a:r>
              <a:rPr lang="el-GR" sz="3600" dirty="0" err="1"/>
              <a:t>ἑνὸς</a:t>
            </a:r>
            <a:r>
              <a:rPr lang="el-GR" sz="3600" dirty="0"/>
              <a:t> πνεύματος «</a:t>
            </a:r>
            <a:r>
              <a:rPr lang="el-GR" sz="3600" dirty="0" err="1"/>
              <a:t>τελετουργικῆς</a:t>
            </a:r>
            <a:r>
              <a:rPr lang="el-GR" sz="3600" dirty="0"/>
              <a:t> </a:t>
            </a:r>
            <a:r>
              <a:rPr lang="el-GR" sz="3600" dirty="0" err="1"/>
              <a:t>αὐτονομίας</a:t>
            </a:r>
            <a:r>
              <a:rPr lang="el-GR" sz="3600" dirty="0"/>
              <a:t>» </a:t>
            </a:r>
            <a:r>
              <a:rPr lang="el-GR" sz="3600" dirty="0" err="1"/>
              <a:t>τῶν</a:t>
            </a:r>
            <a:r>
              <a:rPr lang="el-GR" sz="3600" dirty="0"/>
              <a:t> Μυστηρίων </a:t>
            </a:r>
            <a:r>
              <a:rPr lang="el-GR" sz="3600" dirty="0" err="1"/>
              <a:t>αὐτῶν</a:t>
            </a:r>
            <a:r>
              <a:rPr lang="el-GR" sz="3600" dirty="0"/>
              <a:t>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Ἀρκεῖ</a:t>
            </a:r>
            <a:r>
              <a:rPr lang="el-GR" sz="3600" dirty="0"/>
              <a:t>, </a:t>
            </a:r>
            <a:r>
              <a:rPr lang="el-GR" sz="3600" dirty="0" err="1"/>
              <a:t>ἐπὶ</a:t>
            </a:r>
            <a:r>
              <a:rPr lang="el-GR" sz="3600" dirty="0"/>
              <a:t> παραδείγματι,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ἀναλογιστοῦμε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προβλήματα,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ὁποῖα</a:t>
            </a:r>
            <a:r>
              <a:rPr lang="el-GR" sz="3600" dirty="0"/>
              <a:t> πηγάζουν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αὐτόνομη</a:t>
            </a:r>
            <a:r>
              <a:rPr lang="el-GR" sz="3600" dirty="0"/>
              <a:t> τέλεση </a:t>
            </a:r>
            <a:r>
              <a:rPr lang="el-GR" sz="3600" dirty="0" err="1"/>
              <a:t>τοῦ</a:t>
            </a:r>
            <a:r>
              <a:rPr lang="el-GR" sz="3600" dirty="0"/>
              <a:t> Βαπτίσματος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Γάμου.</a:t>
            </a: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52287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153CB-A7DE-FB4F-A413-E9DA10BC4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7001" y="-45718"/>
            <a:ext cx="1127679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7B49-6A7F-894E-B9C9-286D942F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1" y="199722"/>
            <a:ext cx="11964203" cy="6511494"/>
          </a:xfrm>
        </p:spPr>
        <p:txBody>
          <a:bodyPr>
            <a:noAutofit/>
          </a:bodyPr>
          <a:lstStyle/>
          <a:p>
            <a:r>
              <a:rPr lang="el-GR" sz="3600" dirty="0" err="1"/>
              <a:t>Ἐὰν</a:t>
            </a:r>
            <a:r>
              <a:rPr lang="el-GR" sz="3600" dirty="0"/>
              <a:t>, </a:t>
            </a:r>
            <a:r>
              <a:rPr lang="el-GR" sz="3600" dirty="0" err="1"/>
              <a:t>ὅμως</a:t>
            </a:r>
            <a:r>
              <a:rPr lang="el-GR" sz="3600" dirty="0"/>
              <a:t>, τόσο </a:t>
            </a:r>
            <a:r>
              <a:rPr lang="el-GR" sz="3600" dirty="0" err="1"/>
              <a:t>τὸ</a:t>
            </a:r>
            <a:r>
              <a:rPr lang="el-GR" sz="3600" dirty="0"/>
              <a:t> Βάπτισμα, </a:t>
            </a:r>
            <a:r>
              <a:rPr lang="el-GR" sz="3600" dirty="0" err="1"/>
              <a:t>ὅσο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Γάμος </a:t>
            </a:r>
            <a:r>
              <a:rPr lang="el-GR" sz="3600" dirty="0" err="1"/>
              <a:t>ἦσαν</a:t>
            </a:r>
            <a:r>
              <a:rPr lang="el-GR" sz="3600" dirty="0"/>
              <a:t> </a:t>
            </a:r>
            <a:r>
              <a:rPr lang="el-GR" sz="3600" dirty="0" err="1"/>
              <a:t>ἐντεταγμένα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, </a:t>
            </a:r>
            <a:r>
              <a:rPr lang="el-GR" sz="3600" dirty="0" err="1"/>
              <a:t>θὰ</a:t>
            </a:r>
            <a:r>
              <a:rPr lang="el-GR" sz="3600" dirty="0"/>
              <a:t> </a:t>
            </a:r>
            <a:r>
              <a:rPr lang="el-GR" sz="3600" dirty="0" err="1"/>
              <a:t>ὑπῆρχε</a:t>
            </a:r>
            <a:r>
              <a:rPr lang="el-GR" sz="3600" dirty="0"/>
              <a:t>- </a:t>
            </a:r>
            <a:r>
              <a:rPr lang="el-GR" sz="3600" dirty="0" err="1"/>
              <a:t>ἐκ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πραγμάτων-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τονισμὸς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ἀλήθειας</a:t>
            </a:r>
            <a:r>
              <a:rPr lang="el-GR" sz="3600" dirty="0"/>
              <a:t>,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</a:t>
            </a:r>
            <a:r>
              <a:rPr lang="el-GR" sz="3600" dirty="0" err="1"/>
              <a:t>στὰ</a:t>
            </a:r>
            <a:r>
              <a:rPr lang="el-GR" sz="3600" dirty="0"/>
              <a:t> Μυστήρια </a:t>
            </a:r>
            <a:r>
              <a:rPr lang="el-GR" sz="3600" dirty="0" err="1"/>
              <a:t>αὐτὰ</a:t>
            </a:r>
            <a:r>
              <a:rPr lang="el-GR" sz="3600" dirty="0"/>
              <a:t> σημαίνει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Μυστήριο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. </a:t>
            </a:r>
          </a:p>
          <a:p>
            <a:r>
              <a:rPr lang="el-GR" sz="3600" dirty="0" err="1"/>
              <a:t>Γι</a:t>
            </a:r>
            <a:r>
              <a:rPr lang="el-GR" sz="3600" dirty="0"/>
              <a:t>᾽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ὁδηγηθήκαμε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ψευδοδιλήμματα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τύπου «</a:t>
            </a:r>
            <a:r>
              <a:rPr lang="el-GR" sz="3600" dirty="0" err="1"/>
              <a:t>πολιτικὸς</a:t>
            </a:r>
            <a:r>
              <a:rPr lang="el-GR" sz="3600" dirty="0"/>
              <a:t> </a:t>
            </a:r>
            <a:r>
              <a:rPr lang="el-GR" sz="3600" dirty="0" err="1"/>
              <a:t>ἤ</a:t>
            </a:r>
            <a:r>
              <a:rPr lang="el-GR" sz="3600" dirty="0"/>
              <a:t> </a:t>
            </a:r>
            <a:r>
              <a:rPr lang="el-GR" sz="3600" dirty="0" err="1"/>
              <a:t>θρησκευτικὸς</a:t>
            </a:r>
            <a:r>
              <a:rPr lang="el-GR" sz="3600" dirty="0"/>
              <a:t> γάμος», </a:t>
            </a:r>
            <a:r>
              <a:rPr lang="el-GR" sz="3600" dirty="0" err="1"/>
              <a:t>ἐνῶ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ἀληθινὸ</a:t>
            </a:r>
            <a:r>
              <a:rPr lang="el-GR" sz="3600" dirty="0"/>
              <a:t> δίλημμα </a:t>
            </a:r>
            <a:r>
              <a:rPr lang="el-GR" sz="3600" dirty="0" err="1"/>
              <a:t>εἶναι</a:t>
            </a:r>
            <a:r>
              <a:rPr lang="el-GR" sz="3600" dirty="0"/>
              <a:t> «</a:t>
            </a:r>
            <a:r>
              <a:rPr lang="el-GR" sz="3600" dirty="0" err="1"/>
              <a:t>πολιτικὸς</a:t>
            </a:r>
            <a:r>
              <a:rPr lang="el-GR" sz="3600" dirty="0"/>
              <a:t> γάμος </a:t>
            </a:r>
            <a:r>
              <a:rPr lang="el-GR" sz="3600" dirty="0" err="1"/>
              <a:t>ἤ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 (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)».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Ἐὰν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τελεσιουργία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Μυστηρίου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Ἱερωσύνης</a:t>
            </a:r>
            <a:r>
              <a:rPr lang="el-GR" sz="3600" dirty="0"/>
              <a:t> </a:t>
            </a:r>
            <a:r>
              <a:rPr lang="el-GR" sz="3600" dirty="0" err="1"/>
              <a:t>εἶχε</a:t>
            </a:r>
            <a:r>
              <a:rPr lang="el-GR" sz="3600" dirty="0"/>
              <a:t> </a:t>
            </a:r>
            <a:r>
              <a:rPr lang="el-GR" sz="3600" dirty="0" err="1"/>
              <a:t>ἀκολουθήσει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πορεία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ὑπολοίπων</a:t>
            </a:r>
            <a:r>
              <a:rPr lang="el-GR" sz="3600" dirty="0"/>
              <a:t> Μυστηρίων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πρὸς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ἀποκοπή</a:t>
            </a:r>
            <a:r>
              <a:rPr lang="el-GR" sz="3600" dirty="0"/>
              <a:t> τους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,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ἀμφίβολο</a:t>
            </a:r>
            <a:r>
              <a:rPr lang="el-GR" sz="3600" dirty="0"/>
              <a:t> </a:t>
            </a:r>
            <a:r>
              <a:rPr lang="el-GR" sz="3600" dirty="0" err="1"/>
              <a:t>ἄν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919454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B96B-C50C-7240-999E-0155E8747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E80DE-8A50-7D4B-BBAA-335530409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03" y="163629"/>
            <a:ext cx="11954577" cy="6506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 err="1"/>
              <a:t>θὰ</a:t>
            </a:r>
            <a:r>
              <a:rPr lang="el-GR" sz="3600" dirty="0"/>
              <a:t> </a:t>
            </a:r>
            <a:r>
              <a:rPr lang="el-GR" sz="3600" dirty="0" err="1"/>
              <a:t>προκαλοῦσε</a:t>
            </a:r>
            <a:r>
              <a:rPr lang="el-GR" sz="3600" dirty="0"/>
              <a:t> </a:t>
            </a:r>
            <a:r>
              <a:rPr lang="el-GR" sz="3600" dirty="0" err="1"/>
              <a:t>στὶς</a:t>
            </a:r>
            <a:r>
              <a:rPr lang="el-GR" sz="3600" dirty="0"/>
              <a:t> </a:t>
            </a:r>
            <a:r>
              <a:rPr lang="el-GR" sz="3600" dirty="0" err="1"/>
              <a:t>ψυχὲς</a:t>
            </a:r>
            <a:r>
              <a:rPr lang="el-GR" sz="3600" dirty="0"/>
              <a:t> τόσο </a:t>
            </a:r>
            <a:r>
              <a:rPr lang="el-GR" sz="3600" dirty="0" err="1"/>
              <a:t>τοῦ</a:t>
            </a:r>
            <a:r>
              <a:rPr lang="el-GR" sz="3600" dirty="0"/>
              <a:t> χειροτονούμενου, </a:t>
            </a:r>
            <a:r>
              <a:rPr lang="el-GR" sz="3600" dirty="0" err="1"/>
              <a:t>ὅσο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λαοῦ</a:t>
            </a:r>
            <a:r>
              <a:rPr lang="el-GR" sz="3600" dirty="0"/>
              <a:t>,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αἴσθηση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«</a:t>
            </a:r>
            <a:r>
              <a:rPr lang="el-GR" sz="3600" dirty="0" err="1"/>
              <a:t>εἰσόδου</a:t>
            </a:r>
            <a:r>
              <a:rPr lang="el-GR" sz="3600" dirty="0"/>
              <a:t> </a:t>
            </a:r>
            <a:r>
              <a:rPr lang="el-GR" sz="3600" dirty="0" err="1"/>
              <a:t>εἰς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Ἅγια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Ἁγίων</a:t>
            </a:r>
            <a:r>
              <a:rPr lang="el-GR" sz="3600" dirty="0"/>
              <a:t>».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Τὰ</a:t>
            </a:r>
            <a:r>
              <a:rPr lang="el-GR" sz="3600" dirty="0"/>
              <a:t> παραπάνω σημαίνουν </a:t>
            </a:r>
            <a:r>
              <a:rPr lang="el-GR" sz="3600" dirty="0" err="1"/>
              <a:t>ὅτι</a:t>
            </a:r>
            <a:r>
              <a:rPr lang="el-GR" sz="3600" dirty="0"/>
              <a:t> σήμερα </a:t>
            </a:r>
            <a:r>
              <a:rPr lang="el-GR" sz="3600" dirty="0" err="1"/>
              <a:t>ἔχουμε</a:t>
            </a:r>
            <a:r>
              <a:rPr lang="el-GR" sz="3600" dirty="0"/>
              <a:t> φθάσει </a:t>
            </a:r>
            <a:r>
              <a:rPr lang="el-GR" sz="3600" dirty="0" err="1"/>
              <a:t>σὲ</a:t>
            </a:r>
            <a:r>
              <a:rPr lang="el-GR" sz="3600" dirty="0"/>
              <a:t> μία </a:t>
            </a:r>
            <a:r>
              <a:rPr lang="el-GR" sz="3600" dirty="0" err="1"/>
              <a:t>εὐχαριστιακὴ</a:t>
            </a:r>
            <a:r>
              <a:rPr lang="el-GR" sz="3600" dirty="0"/>
              <a:t> θεολογία </a:t>
            </a:r>
            <a:r>
              <a:rPr lang="el-GR" sz="3600" dirty="0" err="1"/>
              <a:t>οὐσιαστικῶς</a:t>
            </a:r>
            <a:r>
              <a:rPr lang="el-GR" sz="3600" dirty="0"/>
              <a:t> </a:t>
            </a:r>
            <a:r>
              <a:rPr lang="el-GR" sz="3600" dirty="0" err="1"/>
              <a:t>ἀδιάφορη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παρουσία </a:t>
            </a:r>
            <a:r>
              <a:rPr lang="el-GR" sz="3600" dirty="0" err="1"/>
              <a:t>ἤ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λαοῦ</a:t>
            </a:r>
            <a:r>
              <a:rPr lang="el-GR" sz="3600" dirty="0"/>
              <a:t>.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ἐκκλησιολογικῶς</a:t>
            </a:r>
            <a:r>
              <a:rPr lang="el-GR" sz="3600" dirty="0"/>
              <a:t> θανάσιμο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σημεῖο</a:t>
            </a:r>
            <a:r>
              <a:rPr lang="el-GR" sz="3600" dirty="0"/>
              <a:t> φθάσαμε μέσα </a:t>
            </a:r>
            <a:r>
              <a:rPr lang="el-GR" sz="3600" dirty="0" err="1"/>
              <a:t>ἀπὸ</a:t>
            </a:r>
            <a:r>
              <a:rPr lang="el-GR" sz="3600" dirty="0"/>
              <a:t> συγκυρίες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ἱστορίας</a:t>
            </a:r>
            <a:r>
              <a:rPr lang="el-GR" sz="3600" dirty="0"/>
              <a:t>,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ὁποῖες</a:t>
            </a:r>
            <a:r>
              <a:rPr lang="el-GR" sz="3600" dirty="0"/>
              <a:t> </a:t>
            </a:r>
            <a:r>
              <a:rPr lang="el-GR" sz="3600" dirty="0" err="1"/>
              <a:t>ἴσως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ἔχουμε</a:t>
            </a:r>
            <a:r>
              <a:rPr lang="el-GR" sz="3600" dirty="0"/>
              <a:t> </a:t>
            </a:r>
            <a:r>
              <a:rPr lang="el-GR" sz="3600" dirty="0" err="1"/>
              <a:t>ἀξιολογήσει</a:t>
            </a:r>
            <a:r>
              <a:rPr lang="el-GR" sz="3600" dirty="0"/>
              <a:t> </a:t>
            </a:r>
            <a:r>
              <a:rPr lang="el-GR" sz="3600" dirty="0" err="1"/>
              <a:t>ἐπαρκῶς</a:t>
            </a:r>
            <a:r>
              <a:rPr lang="el-GR" sz="3600" dirty="0"/>
              <a:t>.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καθοριστικὸς</a:t>
            </a:r>
            <a:r>
              <a:rPr lang="el-GR" sz="3600" dirty="0"/>
              <a:t> παράγοντας, πάντως, </a:t>
            </a:r>
            <a:r>
              <a:rPr lang="el-GR" sz="3600" dirty="0" err="1"/>
              <a:t>ποὺ</a:t>
            </a:r>
            <a:r>
              <a:rPr lang="el-GR" sz="3600" dirty="0"/>
              <a:t> δημιούργησε μία «</a:t>
            </a:r>
            <a:r>
              <a:rPr lang="el-GR" sz="3600" dirty="0" err="1"/>
              <a:t>ἐκκλησιολογικὴ</a:t>
            </a:r>
            <a:r>
              <a:rPr lang="el-GR" sz="3600" dirty="0"/>
              <a:t> </a:t>
            </a:r>
            <a:r>
              <a:rPr lang="el-GR" sz="3600" dirty="0" err="1"/>
              <a:t>ἀρρυθμία</a:t>
            </a:r>
            <a:r>
              <a:rPr lang="el-GR" sz="3600" dirty="0"/>
              <a:t>»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εὐθύνεται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συνεχιζόμενη </a:t>
            </a:r>
            <a:r>
              <a:rPr lang="el-GR" sz="3600" dirty="0" err="1"/>
              <a:t>ἀποκοπὴ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Μυστηρίων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ἀραιὰ</a:t>
            </a:r>
            <a:r>
              <a:rPr lang="el-GR" sz="3600" dirty="0"/>
              <a:t> θεία Μετάληψη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.</a:t>
            </a:r>
            <a:r>
              <a:rPr lang="en-G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7555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1C5B2-207A-CB4F-8B21-FBC406F9A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673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E5D33-BCBC-3C4B-AC22-9D88DFEEA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03" y="182880"/>
            <a:ext cx="11964202" cy="6497053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θεία Μετάληψη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αὐταπόδεικτη</a:t>
            </a:r>
            <a:r>
              <a:rPr lang="el-GR" sz="3600" dirty="0"/>
              <a:t> </a:t>
            </a:r>
            <a:r>
              <a:rPr lang="el-GR" sz="3600" dirty="0" err="1"/>
              <a:t>ὁλοκλήρωση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εὐχαριστιακοῦ</a:t>
            </a:r>
            <a:r>
              <a:rPr lang="el-GR" sz="3600" dirty="0"/>
              <a:t> μυστηρίου.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</a:t>
            </a:r>
            <a:r>
              <a:rPr lang="el-GR" sz="3600" dirty="0" err="1"/>
              <a:t>αὐτὴ</a:t>
            </a:r>
            <a:r>
              <a:rPr lang="el-GR" sz="3600" dirty="0"/>
              <a:t> «</a:t>
            </a:r>
            <a:r>
              <a:rPr lang="el-GR" sz="3600" dirty="0" err="1"/>
              <a:t>ἀποχὴ</a:t>
            </a:r>
            <a:r>
              <a:rPr lang="el-GR" sz="3600" dirty="0"/>
              <a:t>»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 </a:t>
            </a:r>
            <a:r>
              <a:rPr lang="el-GR" sz="3600" dirty="0" err="1"/>
              <a:t>ὁδήγησε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διαμόρφωση </a:t>
            </a:r>
            <a:r>
              <a:rPr lang="el-GR" sz="3600" dirty="0" err="1"/>
              <a:t>μιᾶς</a:t>
            </a:r>
            <a:r>
              <a:rPr lang="el-GR" sz="3600" dirty="0"/>
              <a:t> θεολογίας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Εὐχαριστίας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θυσίας, </a:t>
            </a:r>
            <a:r>
              <a:rPr lang="el-GR" sz="3600" dirty="0" err="1"/>
              <a:t>ἀνεξάρτητης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παρουσία </a:t>
            </a:r>
            <a:r>
              <a:rPr lang="el-GR" sz="3600" dirty="0" err="1"/>
              <a:t>ἤ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λαοῦ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θεολογία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ὑπῆρξε</a:t>
            </a:r>
            <a:r>
              <a:rPr lang="el-GR" sz="3600" dirty="0"/>
              <a:t> πρωτόγνωρη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ἱστορία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καταστροφικὴ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λειτουργικὴ</a:t>
            </a:r>
            <a:r>
              <a:rPr lang="el-GR" sz="3600" dirty="0"/>
              <a:t> πράξη.</a:t>
            </a:r>
          </a:p>
          <a:p>
            <a:r>
              <a:rPr lang="el-GR" sz="3600" dirty="0" err="1"/>
              <a:t>Τὸ</a:t>
            </a:r>
            <a:r>
              <a:rPr lang="el-GR" sz="3600" dirty="0"/>
              <a:t> δράμα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καιρῶν</a:t>
            </a:r>
            <a:r>
              <a:rPr lang="el-GR" sz="3600" dirty="0"/>
              <a:t> μας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ἔχουμε</a:t>
            </a:r>
            <a:r>
              <a:rPr lang="el-GR" sz="3600" dirty="0"/>
              <a:t> συνείδηση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προβλημάτων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γενεσιουργῶν</a:t>
            </a:r>
            <a:r>
              <a:rPr lang="el-GR" sz="3600" dirty="0"/>
              <a:t> </a:t>
            </a:r>
            <a:r>
              <a:rPr lang="el-GR" sz="3600" dirty="0" err="1"/>
              <a:t>αἰτίων</a:t>
            </a:r>
            <a:r>
              <a:rPr lang="el-GR" sz="3600" dirty="0"/>
              <a:t>, </a:t>
            </a:r>
            <a:r>
              <a:rPr lang="el-GR" sz="3600" dirty="0" err="1"/>
              <a:t>χωρὶς</a:t>
            </a:r>
            <a:r>
              <a:rPr lang="el-GR" sz="3600" dirty="0"/>
              <a:t> </a:t>
            </a:r>
            <a:r>
              <a:rPr lang="el-GR" sz="3600" dirty="0" err="1"/>
              <a:t>ὅμως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τολμοῦμε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λύση τους.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752395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E6C7B-B42B-054B-9154-708717A35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7700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93B0A-EF5B-9646-9716-C91B53020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4" y="144378"/>
            <a:ext cx="11935326" cy="6574055"/>
          </a:xfrm>
        </p:spPr>
        <p:txBody>
          <a:bodyPr>
            <a:no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διευθέτησή τους </a:t>
            </a:r>
            <a:r>
              <a:rPr lang="el-GR" sz="3600" dirty="0" err="1"/>
              <a:t>μπορεῖ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πηγάσει μόνο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γνώση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ἱστορίας</a:t>
            </a:r>
            <a:r>
              <a:rPr lang="el-GR" sz="3600" dirty="0"/>
              <a:t>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διαφωτίζει κάποια </a:t>
            </a:r>
            <a:r>
              <a:rPr lang="el-GR" sz="3600" dirty="0" err="1"/>
              <a:t>βασικὰ</a:t>
            </a:r>
            <a:r>
              <a:rPr lang="el-GR" sz="3600" dirty="0"/>
              <a:t> </a:t>
            </a:r>
            <a:r>
              <a:rPr lang="el-GR" sz="3600" dirty="0" err="1"/>
              <a:t>ἐρωτήματα</a:t>
            </a:r>
            <a:r>
              <a:rPr lang="el-GR" sz="3600" dirty="0"/>
              <a:t>: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ποιὲς</a:t>
            </a:r>
            <a:r>
              <a:rPr lang="el-GR" sz="3600" dirty="0"/>
              <a:t> προϋποθέσεις προσέρχονταν </a:t>
            </a:r>
            <a:r>
              <a:rPr lang="el-GR" sz="3600" dirty="0" err="1"/>
              <a:t>στὴ</a:t>
            </a:r>
            <a:r>
              <a:rPr lang="el-GR" sz="3600" dirty="0"/>
              <a:t> θεία Μετάληψη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πρῶτοι</a:t>
            </a:r>
            <a:r>
              <a:rPr lang="el-GR" sz="3600" dirty="0"/>
              <a:t> Χριστιανοί; </a:t>
            </a:r>
            <a:r>
              <a:rPr lang="el-GR" sz="3600" dirty="0" err="1"/>
              <a:t>Τὶ</a:t>
            </a:r>
            <a:r>
              <a:rPr lang="el-GR" sz="3600" dirty="0"/>
              <a:t> </a:t>
            </a:r>
            <a:r>
              <a:rPr lang="el-GR" sz="3600" dirty="0" err="1"/>
              <a:t>ἐσήμαινε</a:t>
            </a:r>
            <a:r>
              <a:rPr lang="el-GR" sz="3600" dirty="0"/>
              <a:t> </a:t>
            </a:r>
            <a:r>
              <a:rPr lang="el-GR" sz="3600" dirty="0" err="1"/>
              <a:t>γι</a:t>
            </a:r>
            <a:r>
              <a:rPr lang="el-GR" sz="3600" dirty="0"/>
              <a:t>᾽ </a:t>
            </a:r>
            <a:r>
              <a:rPr lang="el-GR" sz="3600" dirty="0" err="1"/>
              <a:t>αὐτοὺς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«</a:t>
            </a:r>
            <a:r>
              <a:rPr lang="el-GR" sz="3600" dirty="0" err="1"/>
              <a:t>ἀξίως</a:t>
            </a:r>
            <a:r>
              <a:rPr lang="el-GR" sz="3600" dirty="0"/>
              <a:t> </a:t>
            </a:r>
            <a:r>
              <a:rPr lang="el-GR" sz="3600" dirty="0" err="1"/>
              <a:t>προσέρχεσθαι</a:t>
            </a:r>
            <a:r>
              <a:rPr lang="el-GR" sz="3600" dirty="0"/>
              <a:t>» </a:t>
            </a:r>
            <a:r>
              <a:rPr lang="el-GR" sz="3600" dirty="0" err="1"/>
              <a:t>στὰ</a:t>
            </a:r>
            <a:r>
              <a:rPr lang="el-GR" sz="3600" dirty="0"/>
              <a:t> </a:t>
            </a:r>
            <a:r>
              <a:rPr lang="el-GR" sz="3600" dirty="0" err="1"/>
              <a:t>Ἄχραντα</a:t>
            </a:r>
            <a:r>
              <a:rPr lang="el-GR" sz="3600" dirty="0"/>
              <a:t> Μυστήρια;</a:t>
            </a:r>
          </a:p>
          <a:p>
            <a:r>
              <a:rPr lang="el-GR" sz="3600" dirty="0"/>
              <a:t>«</a:t>
            </a:r>
            <a:r>
              <a:rPr lang="el-GR" sz="3600" dirty="0" err="1"/>
              <a:t>Ἐκκλησία</a:t>
            </a:r>
            <a:r>
              <a:rPr lang="el-GR" sz="3600" dirty="0"/>
              <a:t>» </a:t>
            </a:r>
            <a:r>
              <a:rPr lang="el-GR" sz="3600" dirty="0" err="1"/>
              <a:t>χωρὶς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σύναξη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μπορεῖ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θεωρεῖται</a:t>
            </a:r>
            <a:r>
              <a:rPr lang="el-GR" sz="3600" dirty="0"/>
              <a:t> «</a:t>
            </a:r>
            <a:r>
              <a:rPr lang="el-GR" sz="3600" dirty="0" err="1"/>
              <a:t>Σῶμα</a:t>
            </a:r>
            <a:r>
              <a:rPr lang="el-GR" sz="3600" dirty="0"/>
              <a:t> </a:t>
            </a:r>
            <a:r>
              <a:rPr lang="el-GR" sz="3600" dirty="0" err="1"/>
              <a:t>Χριστοῦ</a:t>
            </a:r>
            <a:r>
              <a:rPr lang="el-GR" sz="3600" dirty="0"/>
              <a:t>».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νοεῖται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σύναξη </a:t>
            </a:r>
            <a:r>
              <a:rPr lang="el-GR" sz="3600" dirty="0" err="1"/>
              <a:t>χωρὶς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- </a:t>
            </a:r>
            <a:r>
              <a:rPr lang="el-GR" sz="3600" dirty="0" err="1"/>
              <a:t>δηλαδὴ</a:t>
            </a:r>
            <a:r>
              <a:rPr lang="el-GR" sz="3600" dirty="0"/>
              <a:t> θεία Μετάληψη-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λαοῦ</a:t>
            </a:r>
            <a:r>
              <a:rPr lang="el-GR" sz="3600" dirty="0"/>
              <a:t> (</a:t>
            </a:r>
            <a:r>
              <a:rPr lang="el-GR" sz="3600" dirty="0" err="1"/>
              <a:t>ἐφόσον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ἱερεῖς</a:t>
            </a:r>
            <a:r>
              <a:rPr lang="el-GR" sz="3600" dirty="0"/>
              <a:t> μετέχουν </a:t>
            </a:r>
            <a:r>
              <a:rPr lang="el-GR" sz="3600" dirty="0" err="1"/>
              <a:t>αὐτονοήτως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τελετουργοὶ</a:t>
            </a:r>
            <a:r>
              <a:rPr lang="el-GR" sz="3600" dirty="0"/>
              <a:t>)·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δὲ</a:t>
            </a:r>
            <a:r>
              <a:rPr lang="el-GR" sz="3600" dirty="0"/>
              <a:t>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</a:t>
            </a:r>
            <a:r>
              <a:rPr lang="el-GR" sz="3600" dirty="0" err="1"/>
              <a:t>σχετικοποιεῖται</a:t>
            </a:r>
            <a:r>
              <a:rPr lang="el-GR" sz="3600" dirty="0"/>
              <a:t>- </a:t>
            </a:r>
            <a:r>
              <a:rPr lang="el-GR" sz="3600" dirty="0" err="1"/>
              <a:t>μὲ</a:t>
            </a:r>
            <a:r>
              <a:rPr lang="el-GR" sz="3600" dirty="0"/>
              <a:t> κορύφωση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ἀραιὰ</a:t>
            </a:r>
            <a:r>
              <a:rPr lang="el-GR" sz="3600" dirty="0"/>
              <a:t> θεία Μετάληψη- τότε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ἀδύνατο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θεωρήσουμε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σύναξη λειτούργησε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614348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859C-C016-7344-BA12-D216F9F1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8662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CD64C-F9EE-0E40-A74B-6BB8C9078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4" y="154004"/>
            <a:ext cx="11964202" cy="6554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u="dotted" dirty="0"/>
              <a:t>Γ) </a:t>
            </a:r>
            <a:r>
              <a:rPr lang="el-GR" sz="3600" u="dotted" dirty="0" err="1"/>
              <a:t>Ὁ</a:t>
            </a:r>
            <a:r>
              <a:rPr lang="el-GR" sz="3600" u="dotted" dirty="0"/>
              <a:t> </a:t>
            </a:r>
            <a:r>
              <a:rPr lang="el-GR" sz="3600" u="dotted" dirty="0" err="1"/>
              <a:t>διαχωρισμὸς</a:t>
            </a:r>
            <a:r>
              <a:rPr lang="el-GR" sz="3600" u="dotted" dirty="0"/>
              <a:t> </a:t>
            </a:r>
            <a:r>
              <a:rPr lang="el-GR" sz="3600" u="dotted" dirty="0" err="1"/>
              <a:t>τοῦ</a:t>
            </a:r>
            <a:r>
              <a:rPr lang="el-GR" sz="3600" u="dotted" dirty="0"/>
              <a:t> «κανόνα </a:t>
            </a:r>
            <a:r>
              <a:rPr lang="el-GR" sz="3600" u="dotted" dirty="0" err="1"/>
              <a:t>τῆς</a:t>
            </a:r>
            <a:r>
              <a:rPr lang="el-GR" sz="3600" u="dotted" dirty="0"/>
              <a:t> </a:t>
            </a:r>
            <a:r>
              <a:rPr lang="el-GR" sz="3600" u="dotted" dirty="0" err="1"/>
              <a:t>προσευχῆς</a:t>
            </a:r>
            <a:r>
              <a:rPr lang="el-GR" sz="3600" u="dotted" dirty="0"/>
              <a:t>» </a:t>
            </a:r>
            <a:r>
              <a:rPr lang="el-GR" sz="3600" u="dotted" dirty="0" err="1"/>
              <a:t>ἀπὸ</a:t>
            </a:r>
            <a:r>
              <a:rPr lang="el-GR" sz="3600" u="dotted" dirty="0"/>
              <a:t> </a:t>
            </a:r>
            <a:r>
              <a:rPr lang="el-GR" sz="3600" u="dotted" dirty="0" err="1"/>
              <a:t>τὸν</a:t>
            </a:r>
            <a:r>
              <a:rPr lang="el-GR" sz="3600" u="dotted" dirty="0"/>
              <a:t> «κανόνα </a:t>
            </a:r>
            <a:r>
              <a:rPr lang="el-GR" sz="3600" u="dotted" dirty="0" err="1"/>
              <a:t>τῆς</a:t>
            </a:r>
            <a:r>
              <a:rPr lang="el-GR" sz="3600" u="dotted" dirty="0"/>
              <a:t> πίστεως».</a:t>
            </a:r>
            <a:endParaRPr lang="en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Στὴ</a:t>
            </a:r>
            <a:r>
              <a:rPr lang="el-GR" sz="3600" dirty="0"/>
              <a:t> διαπίστωση </a:t>
            </a:r>
            <a:r>
              <a:rPr lang="el-GR" sz="3600" dirty="0" err="1"/>
              <a:t>αὐτοῦ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διαχωρισμοῦ</a:t>
            </a:r>
            <a:r>
              <a:rPr lang="el-GR" sz="3600" dirty="0"/>
              <a:t> συνοψίζεται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ἐκκλησιολογικὸς</a:t>
            </a:r>
            <a:r>
              <a:rPr lang="el-GR" sz="3600" dirty="0"/>
              <a:t> </a:t>
            </a:r>
            <a:r>
              <a:rPr lang="el-GR" sz="3600" dirty="0" err="1"/>
              <a:t>προβληματισμὸς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προαναφέρθηκε.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διαχωρισμὸς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δύο «κανόνων» </a:t>
            </a:r>
            <a:r>
              <a:rPr lang="el-GR" sz="3600" dirty="0" err="1"/>
              <a:t>συντελεῖται</a:t>
            </a:r>
            <a:r>
              <a:rPr lang="el-GR" sz="3600" dirty="0"/>
              <a:t> </a:t>
            </a:r>
            <a:r>
              <a:rPr lang="el-GR" sz="3600" dirty="0" err="1"/>
              <a:t>στὶς</a:t>
            </a:r>
            <a:r>
              <a:rPr lang="el-GR" sz="3600" dirty="0"/>
              <a:t> </a:t>
            </a:r>
            <a:r>
              <a:rPr lang="el-GR" sz="3600" dirty="0" err="1"/>
              <a:t>ψυχὲς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,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αὐτοὶ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μποροῦν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βιώσουν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μυστήριο </a:t>
            </a:r>
            <a:r>
              <a:rPr lang="el-GR" sz="3600" dirty="0" err="1"/>
              <a:t>τῆς</a:t>
            </a:r>
            <a:r>
              <a:rPr lang="el-GR" sz="3600" dirty="0"/>
              <a:t> συσσωματώσεώς τους </a:t>
            </a:r>
            <a:r>
              <a:rPr lang="el-GR" sz="3600" dirty="0" err="1"/>
              <a:t>στὸ</a:t>
            </a:r>
            <a:r>
              <a:rPr lang="el-GR" sz="3600" dirty="0"/>
              <a:t> Χριστό.</a:t>
            </a:r>
            <a:r>
              <a:rPr lang="en-GR" sz="3600" dirty="0"/>
              <a:t> </a:t>
            </a:r>
            <a:endParaRPr lang="el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Ἡ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 γίνεται τότε </a:t>
            </a:r>
            <a:r>
              <a:rPr lang="el-GR" sz="3600" dirty="0" err="1"/>
              <a:t>γι</a:t>
            </a:r>
            <a:r>
              <a:rPr lang="el-GR" sz="3600" dirty="0"/>
              <a:t>᾽ </a:t>
            </a:r>
            <a:r>
              <a:rPr lang="el-GR" sz="3600" dirty="0" err="1"/>
              <a:t>αὐτοὺς</a:t>
            </a:r>
            <a:r>
              <a:rPr lang="el-GR" sz="3600" dirty="0"/>
              <a:t> μία </a:t>
            </a:r>
            <a:r>
              <a:rPr lang="el-GR" sz="3600" dirty="0" err="1"/>
              <a:t>τελετουργικὴ</a:t>
            </a:r>
            <a:r>
              <a:rPr lang="el-GR" sz="3600" dirty="0"/>
              <a:t> </a:t>
            </a:r>
            <a:r>
              <a:rPr lang="el-GR" sz="3600" dirty="0" err="1"/>
              <a:t>εὐκαιρία</a:t>
            </a:r>
            <a:r>
              <a:rPr lang="el-GR" sz="3600" dirty="0"/>
              <a:t> </a:t>
            </a:r>
            <a:r>
              <a:rPr lang="el-GR" sz="3600" dirty="0" err="1"/>
              <a:t>ἀτομικῆς</a:t>
            </a:r>
            <a:r>
              <a:rPr lang="el-GR" sz="3600" dirty="0"/>
              <a:t> </a:t>
            </a:r>
            <a:r>
              <a:rPr lang="el-GR" sz="3600" dirty="0" err="1"/>
              <a:t>προσευχῆς</a:t>
            </a:r>
            <a:r>
              <a:rPr lang="el-GR" sz="3600" dirty="0"/>
              <a:t>. </a:t>
            </a:r>
            <a:r>
              <a:rPr lang="el-GR" sz="3600" dirty="0" err="1"/>
              <a:t>Κατ</a:t>
            </a:r>
            <a:r>
              <a:rPr lang="el-GR" sz="3600" dirty="0"/>
              <a:t>᾽ </a:t>
            </a:r>
            <a:r>
              <a:rPr lang="el-GR" sz="3600" dirty="0" err="1"/>
              <a:t>οὐσίαν</a:t>
            </a:r>
            <a:r>
              <a:rPr lang="el-GR" sz="3600" dirty="0"/>
              <a:t>, </a:t>
            </a:r>
            <a:r>
              <a:rPr lang="el-GR" sz="3600" dirty="0" err="1"/>
              <a:t>ἡ</a:t>
            </a:r>
            <a:r>
              <a:rPr lang="el-GR" sz="3600" dirty="0"/>
              <a:t> θέση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διαφέρει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λατρευτικὴ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διαφόρων θρησκευμάτων: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πιστοὶ</a:t>
            </a:r>
            <a:r>
              <a:rPr lang="el-GR" sz="3600" dirty="0"/>
              <a:t> λατρεύουν </a:t>
            </a:r>
            <a:r>
              <a:rPr lang="el-GR" sz="3600" dirty="0" err="1"/>
              <a:t>τὴ</a:t>
            </a:r>
            <a:r>
              <a:rPr lang="el-GR" sz="3600" dirty="0"/>
              <a:t> θεότητα </a:t>
            </a:r>
            <a:r>
              <a:rPr lang="el-GR" sz="3600" dirty="0" err="1"/>
              <a:t>μὲ</a:t>
            </a:r>
            <a:r>
              <a:rPr lang="el-GR" sz="3600" dirty="0"/>
              <a:t> δοξολογίες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διατύπωση </a:t>
            </a:r>
            <a:r>
              <a:rPr lang="el-GR" sz="3600" dirty="0" err="1"/>
              <a:t>αἰτημάτων</a:t>
            </a:r>
            <a:r>
              <a:rPr lang="el-GR" sz="3600" dirty="0"/>
              <a:t>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677969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2008-80FA-1348-BC49-D4740DC4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" y="0"/>
            <a:ext cx="11286423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6EEB2-498C-844E-A47E-B73BF2C9E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7" y="199722"/>
            <a:ext cx="11944951" cy="6482617"/>
          </a:xfrm>
        </p:spPr>
        <p:txBody>
          <a:bodyPr>
            <a:normAutofit/>
          </a:bodyPr>
          <a:lstStyle/>
          <a:p>
            <a:r>
              <a:rPr lang="el-GR" sz="3600" dirty="0" err="1"/>
              <a:t>Τὰ</a:t>
            </a:r>
            <a:r>
              <a:rPr lang="el-GR" sz="3600" dirty="0"/>
              <a:t> μέλη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ὀρθόδοξης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σύγχρονη </a:t>
            </a:r>
            <a:r>
              <a:rPr lang="el-GR" sz="3600" dirty="0" err="1"/>
              <a:t>ἐποχὴ</a:t>
            </a:r>
            <a:r>
              <a:rPr lang="el-GR" sz="3600" dirty="0"/>
              <a:t> </a:t>
            </a:r>
            <a:r>
              <a:rPr lang="el-GR" sz="3600" dirty="0" err="1"/>
              <a:t>ἀνταποκρίνονται</a:t>
            </a:r>
            <a:r>
              <a:rPr lang="el-GR" sz="3600" dirty="0"/>
              <a:t> </a:t>
            </a:r>
            <a:r>
              <a:rPr lang="el-GR" sz="3600" dirty="0" err="1"/>
              <a:t>στὶς</a:t>
            </a:r>
            <a:r>
              <a:rPr lang="el-GR" sz="3600" dirty="0"/>
              <a:t> λατρευτικές τους </a:t>
            </a:r>
            <a:r>
              <a:rPr lang="el-GR" sz="3600" dirty="0" err="1"/>
              <a:t>ὑποχρεώσεις</a:t>
            </a:r>
            <a:r>
              <a:rPr lang="el-GR" sz="3600" dirty="0"/>
              <a:t> («κανόνας </a:t>
            </a:r>
            <a:r>
              <a:rPr lang="el-GR" sz="3600" dirty="0" err="1"/>
              <a:t>προσευχῆς</a:t>
            </a:r>
            <a:r>
              <a:rPr lang="el-GR" sz="3600" dirty="0"/>
              <a:t>»),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σχέση τους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λατρεία </a:t>
            </a:r>
            <a:r>
              <a:rPr lang="el-GR" sz="3600" dirty="0" err="1"/>
              <a:t>δὲν</a:t>
            </a:r>
            <a:r>
              <a:rPr lang="el-GR" sz="3600" dirty="0"/>
              <a:t> συνεπάγεται </a:t>
            </a:r>
            <a:r>
              <a:rPr lang="el-GR" sz="3600" dirty="0" err="1"/>
              <a:t>αὐτομάτως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ἰσχὺ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«κανόνα </a:t>
            </a:r>
            <a:r>
              <a:rPr lang="el-GR" sz="3600" dirty="0" err="1"/>
              <a:t>τῆς</a:t>
            </a:r>
            <a:r>
              <a:rPr lang="el-GR" sz="3600" dirty="0"/>
              <a:t> πίστεως».</a:t>
            </a:r>
          </a:p>
          <a:p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πικρὴ</a:t>
            </a:r>
            <a:r>
              <a:rPr lang="el-GR" sz="3600" dirty="0"/>
              <a:t>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ἀλήθεια</a:t>
            </a:r>
            <a:r>
              <a:rPr lang="el-GR" sz="3600" dirty="0"/>
              <a:t> </a:t>
            </a:r>
            <a:r>
              <a:rPr lang="el-GR" sz="3600" dirty="0" err="1"/>
              <a:t>ἑστιάζονται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αἰτίες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σύγχρονων (πιθανόν </a:t>
            </a:r>
            <a:r>
              <a:rPr lang="el-GR" sz="3600" dirty="0" err="1"/>
              <a:t>καὶ</a:t>
            </a:r>
            <a:r>
              <a:rPr lang="el-GR" sz="3600" dirty="0"/>
              <a:t> παλαιότερων) φαινομένων,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μέλη </a:t>
            </a:r>
            <a:r>
              <a:rPr lang="el-GR" sz="3600" dirty="0" err="1"/>
              <a:t>μιᾶς</a:t>
            </a:r>
            <a:r>
              <a:rPr lang="el-GR" sz="3600" dirty="0"/>
              <a:t> </a:t>
            </a:r>
            <a:r>
              <a:rPr lang="el-GR" sz="3600" dirty="0" err="1"/>
              <a:t>ἐνορίας</a:t>
            </a:r>
            <a:r>
              <a:rPr lang="el-GR" sz="3600" dirty="0"/>
              <a:t> γεμίζουν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ναὸ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μετὰ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πέρας της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ὅλη</a:t>
            </a:r>
            <a:r>
              <a:rPr lang="el-GR" sz="3600" dirty="0"/>
              <a:t> </a:t>
            </a:r>
            <a:r>
              <a:rPr lang="el-GR" sz="3600" dirty="0" err="1"/>
              <a:t>βιοτή</a:t>
            </a:r>
            <a:r>
              <a:rPr lang="el-GR" sz="3600" dirty="0"/>
              <a:t> τους </a:t>
            </a:r>
            <a:r>
              <a:rPr lang="el-GR" sz="3600" dirty="0" err="1"/>
              <a:t>ἀποδεικνύει</a:t>
            </a:r>
            <a:r>
              <a:rPr lang="el-GR" sz="3600" dirty="0"/>
              <a:t> </a:t>
            </a:r>
            <a:r>
              <a:rPr lang="el-GR" sz="3600" dirty="0" err="1"/>
              <a:t>ἀνυπαρξία</a:t>
            </a:r>
            <a:r>
              <a:rPr lang="el-GR" sz="3600" dirty="0"/>
              <a:t> πίστεως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αἰσθήσεως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ἀνήκουμε</a:t>
            </a:r>
            <a:r>
              <a:rPr lang="el-GR" sz="3600" dirty="0"/>
              <a:t> </a:t>
            </a:r>
            <a:r>
              <a:rPr lang="el-GR" sz="3600" dirty="0" err="1"/>
              <a:t>ὅλοι</a:t>
            </a:r>
            <a:r>
              <a:rPr lang="el-GR" sz="3600" dirty="0"/>
              <a:t> σ᾽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300842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E3DB4-0C3D-AD47-ADDD-FDF9BCB3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673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588D1-FD87-BA41-ABE8-744A3DF37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7" y="67377"/>
            <a:ext cx="12124622" cy="6790622"/>
          </a:xfrm>
        </p:spPr>
        <p:txBody>
          <a:bodyPr>
            <a:noAutofit/>
          </a:bodyPr>
          <a:lstStyle/>
          <a:p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στιγμὴ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ὑφίσταται</a:t>
            </a:r>
            <a:r>
              <a:rPr lang="el-GR" sz="3600" dirty="0"/>
              <a:t> συν- </a:t>
            </a:r>
            <a:r>
              <a:rPr lang="el-GR" sz="3600" dirty="0" err="1"/>
              <a:t>μετοχὴ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Κοινὸ</a:t>
            </a:r>
            <a:r>
              <a:rPr lang="el-GR" sz="3600" dirty="0"/>
              <a:t> </a:t>
            </a:r>
            <a:r>
              <a:rPr lang="el-GR" sz="3600" dirty="0" err="1"/>
              <a:t>Ποτήριο</a:t>
            </a:r>
            <a:r>
              <a:rPr lang="el-GR" sz="3600" dirty="0"/>
              <a:t>, </a:t>
            </a:r>
            <a:r>
              <a:rPr lang="el-GR" sz="3600" dirty="0" err="1"/>
              <a:t>ἑπομένως</a:t>
            </a:r>
            <a:r>
              <a:rPr lang="el-GR" sz="3600" dirty="0"/>
              <a:t> συσσωμάτωση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Χριστό, </a:t>
            </a:r>
            <a:r>
              <a:rPr lang="el-GR" sz="3600" dirty="0" err="1"/>
              <a:t>λειτουργοῦμε</a:t>
            </a:r>
            <a:r>
              <a:rPr lang="el-GR" sz="3600" dirty="0"/>
              <a:t> </a:t>
            </a:r>
            <a:r>
              <a:rPr lang="el-GR" sz="3600" dirty="0" err="1"/>
              <a:t>ὅλοι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«θρησκεία» (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μεταφυσικὴ</a:t>
            </a:r>
            <a:r>
              <a:rPr lang="el-GR" sz="3600" dirty="0"/>
              <a:t> </a:t>
            </a:r>
            <a:r>
              <a:rPr lang="el-GR" sz="3600" dirty="0" err="1"/>
              <a:t>ἤ</a:t>
            </a:r>
            <a:r>
              <a:rPr lang="el-GR" sz="3600" dirty="0"/>
              <a:t> </a:t>
            </a:r>
            <a:r>
              <a:rPr lang="el-GR" sz="3600" dirty="0" err="1"/>
              <a:t>εὐσεβιστικὴ</a:t>
            </a:r>
            <a:r>
              <a:rPr lang="el-GR" sz="3600" dirty="0"/>
              <a:t> </a:t>
            </a:r>
            <a:r>
              <a:rPr lang="el-GR" sz="3600" dirty="0" err="1"/>
              <a:t>ἰδεολογία</a:t>
            </a:r>
            <a:r>
              <a:rPr lang="el-GR" sz="3600" dirty="0"/>
              <a:t>) κι </a:t>
            </a:r>
            <a:r>
              <a:rPr lang="el-GR" sz="3600" dirty="0" err="1"/>
              <a:t>ὄχι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, </a:t>
            </a:r>
            <a:r>
              <a:rPr lang="el-GR" sz="3600" i="1" dirty="0" err="1"/>
              <a:t>ὑπὲρ</a:t>
            </a:r>
            <a:r>
              <a:rPr lang="el-GR" sz="3600" i="1" dirty="0"/>
              <a:t> </a:t>
            </a:r>
            <a:r>
              <a:rPr lang="el-GR" sz="3600" i="1" dirty="0" err="1"/>
              <a:t>ἧς</a:t>
            </a:r>
            <a:r>
              <a:rPr lang="el-GR" sz="3600" i="1" dirty="0"/>
              <a:t> </a:t>
            </a:r>
            <a:r>
              <a:rPr lang="el-GR" sz="3600" i="1" dirty="0" err="1"/>
              <a:t>Χριστὸς</a:t>
            </a:r>
            <a:r>
              <a:rPr lang="el-GR" sz="3600" i="1" dirty="0"/>
              <a:t> </a:t>
            </a:r>
            <a:r>
              <a:rPr lang="el-GR" sz="3600" i="1" dirty="0" err="1"/>
              <a:t>ἀπέθανεν</a:t>
            </a:r>
            <a:r>
              <a:rPr lang="el-GR" sz="3600" dirty="0"/>
              <a:t>. </a:t>
            </a:r>
            <a:endParaRPr lang="en-GR" sz="3600" dirty="0"/>
          </a:p>
          <a:p>
            <a:r>
              <a:rPr lang="el-GR" sz="3600" dirty="0" err="1"/>
              <a:t>Τὸ</a:t>
            </a:r>
            <a:r>
              <a:rPr lang="el-GR" sz="3600" dirty="0"/>
              <a:t> πρόβλημα, </a:t>
            </a:r>
            <a:r>
              <a:rPr lang="el-GR" sz="3600" dirty="0" err="1"/>
              <a:t>δυστυχῶς</a:t>
            </a:r>
            <a:r>
              <a:rPr lang="el-GR" sz="3600" dirty="0"/>
              <a:t>,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στόχος </a:t>
            </a:r>
            <a:r>
              <a:rPr lang="el-GR" sz="3600" dirty="0" err="1"/>
              <a:t>αὐτὸς</a:t>
            </a:r>
            <a:r>
              <a:rPr lang="el-GR" sz="3600" dirty="0"/>
              <a:t> παραμένει, </a:t>
            </a:r>
            <a:r>
              <a:rPr lang="el-GR" sz="3600" dirty="0" err="1"/>
              <a:t>ἐπὶ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παρόντος, </a:t>
            </a:r>
            <a:r>
              <a:rPr lang="el-GR" sz="3600" dirty="0" err="1"/>
              <a:t>ἀνέφικτος</a:t>
            </a:r>
            <a:r>
              <a:rPr lang="el-GR" sz="3600" dirty="0"/>
              <a:t>: χειρότερο σύμπτωμα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θεώρηση </a:t>
            </a:r>
            <a:r>
              <a:rPr lang="el-GR" sz="3600" dirty="0" err="1"/>
              <a:t>αὐτοῦ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ἐλάσσονος</a:t>
            </a:r>
            <a:r>
              <a:rPr lang="el-GR" sz="3600" dirty="0"/>
              <a:t> θέματος.</a:t>
            </a:r>
          </a:p>
          <a:p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σαφὲς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πρέπει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πιστοὶ</a:t>
            </a:r>
            <a:r>
              <a:rPr lang="el-GR" sz="3600" dirty="0"/>
              <a:t> «</a:t>
            </a:r>
            <a:r>
              <a:rPr lang="el-GR" sz="3600" dirty="0" err="1"/>
              <a:t>ἀναξίως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ἐσθίουν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πίνουν» (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ἔκφραση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ἀπ</a:t>
            </a:r>
            <a:r>
              <a:rPr lang="el-GR" sz="3600" dirty="0"/>
              <a:t>. Παύλου)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Αἷμα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Κυρίου·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οὔτε</a:t>
            </a:r>
            <a:r>
              <a:rPr lang="el-GR" sz="3600" dirty="0"/>
              <a:t> πρέπει </a:t>
            </a:r>
            <a:r>
              <a:rPr lang="el-GR" sz="3600" dirty="0" err="1"/>
              <a:t>ἡ</a:t>
            </a:r>
            <a:r>
              <a:rPr lang="el-GR" sz="3600" dirty="0"/>
              <a:t> διαδικασία </a:t>
            </a:r>
            <a:r>
              <a:rPr lang="el-GR" sz="3600" dirty="0" err="1"/>
              <a:t>τοῦ</a:t>
            </a:r>
            <a:r>
              <a:rPr lang="el-GR" sz="3600" dirty="0"/>
              <a:t> «</a:t>
            </a:r>
            <a:r>
              <a:rPr lang="el-GR" sz="3600" dirty="0" err="1"/>
              <a:t>ἀξίως</a:t>
            </a:r>
            <a:r>
              <a:rPr lang="el-GR" sz="3600" dirty="0"/>
              <a:t> </a:t>
            </a:r>
            <a:r>
              <a:rPr lang="el-GR" sz="3600" dirty="0" err="1"/>
              <a:t>προσέρχεσθαι</a:t>
            </a:r>
            <a:r>
              <a:rPr lang="el-GR" sz="3600" dirty="0"/>
              <a:t>»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ἀποβεῖ</a:t>
            </a:r>
            <a:r>
              <a:rPr lang="el-GR" sz="3600" dirty="0"/>
              <a:t> </a:t>
            </a:r>
            <a:r>
              <a:rPr lang="el-GR" sz="3600" dirty="0" err="1"/>
              <a:t>αὐτοσκοπὸς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, </a:t>
            </a:r>
            <a:r>
              <a:rPr lang="el-GR" sz="3600" dirty="0" err="1"/>
              <a:t>τελικῶς</a:t>
            </a:r>
            <a:r>
              <a:rPr lang="el-GR" sz="3600" dirty="0"/>
              <a:t>, </a:t>
            </a:r>
            <a:r>
              <a:rPr lang="el-GR" sz="3600" dirty="0" err="1"/>
              <a:t>ἐμπόδιο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Μετάληψη.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615608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48C12-62ED-9744-80D3-A36CD6BC3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79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3215C-9B94-4547-9A0D-A690C0620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28" y="144378"/>
            <a:ext cx="11925700" cy="6518709"/>
          </a:xfrm>
        </p:spPr>
        <p:txBody>
          <a:bodyPr>
            <a:normAutofit/>
          </a:bodyPr>
          <a:lstStyle/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πιστὸς</a:t>
            </a:r>
            <a:r>
              <a:rPr lang="el-GR" sz="3600" dirty="0"/>
              <a:t> σήμερα πρέπει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ἐνθαρρύνεται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συμμετοχή του </a:t>
            </a:r>
            <a:r>
              <a:rPr lang="el-GR" sz="3600" dirty="0" err="1"/>
              <a:t>στὸ</a:t>
            </a:r>
            <a:r>
              <a:rPr lang="el-GR" sz="3600" dirty="0"/>
              <a:t> «</a:t>
            </a:r>
            <a:r>
              <a:rPr lang="el-GR" sz="3600" dirty="0" err="1"/>
              <a:t>Ποτήριο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ζωῆς</a:t>
            </a:r>
            <a:r>
              <a:rPr lang="el-GR" sz="3600" dirty="0"/>
              <a:t>».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μπορεῖ</a:t>
            </a:r>
            <a:r>
              <a:rPr lang="el-GR" sz="3600" dirty="0"/>
              <a:t> κάποιος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μὴν</a:t>
            </a:r>
            <a:r>
              <a:rPr lang="el-GR" sz="3600" dirty="0"/>
              <a:t> προσέρχεται </a:t>
            </a:r>
            <a:r>
              <a:rPr lang="el-GR" sz="3600" dirty="0" err="1"/>
              <a:t>στὴ</a:t>
            </a:r>
            <a:r>
              <a:rPr lang="el-GR" sz="3600" dirty="0"/>
              <a:t> θεία Μετάληψη </a:t>
            </a:r>
            <a:r>
              <a:rPr lang="el-GR" sz="3600" dirty="0" err="1"/>
              <a:t>ἀπὸ</a:t>
            </a:r>
            <a:r>
              <a:rPr lang="el-GR" sz="3600" dirty="0"/>
              <a:t> «</a:t>
            </a:r>
            <a:r>
              <a:rPr lang="el-GR" sz="3600" dirty="0" err="1"/>
              <a:t>τροφικὲς</a:t>
            </a:r>
            <a:r>
              <a:rPr lang="el-GR" sz="3600" dirty="0"/>
              <a:t> </a:t>
            </a:r>
            <a:r>
              <a:rPr lang="el-GR" sz="3600" dirty="0" err="1"/>
              <a:t>ἐνοχὲς</a:t>
            </a:r>
            <a:r>
              <a:rPr lang="el-GR" sz="3600" dirty="0"/>
              <a:t>»· </a:t>
            </a:r>
            <a:r>
              <a:rPr lang="el-GR" sz="3600" dirty="0" err="1"/>
              <a:t>ἀντιθέτως</a:t>
            </a:r>
            <a:r>
              <a:rPr lang="el-GR" sz="3600" dirty="0"/>
              <a:t>, </a:t>
            </a:r>
            <a:r>
              <a:rPr lang="el-GR" sz="3600" dirty="0" err="1"/>
              <a:t>θὰ</a:t>
            </a:r>
            <a:r>
              <a:rPr lang="el-GR" sz="3600" dirty="0"/>
              <a:t> πρέπει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ὑποβάλει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ἔλεγχο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συνείδησή του </a:t>
            </a:r>
            <a:r>
              <a:rPr lang="el-GR" sz="3600" dirty="0" err="1"/>
              <a:t>ὅταν</a:t>
            </a:r>
            <a:r>
              <a:rPr lang="el-GR" sz="3600" dirty="0"/>
              <a:t> προσέρχεται, </a:t>
            </a:r>
            <a:r>
              <a:rPr lang="el-GR" sz="3600" dirty="0" err="1"/>
              <a:t>χωρὶς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φροντίζει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ἐπιταγὴ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Ἀκολουθίας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θείας Μεταλήψεως: </a:t>
            </a:r>
            <a:r>
              <a:rPr lang="el-GR" sz="3600" i="1" dirty="0" err="1"/>
              <a:t>Πρῶτον</a:t>
            </a:r>
            <a:r>
              <a:rPr lang="el-GR" sz="3600" i="1" dirty="0"/>
              <a:t> </a:t>
            </a:r>
            <a:r>
              <a:rPr lang="el-GR" sz="3600" i="1" dirty="0" err="1"/>
              <a:t>καταλλάγηθι</a:t>
            </a:r>
            <a:r>
              <a:rPr lang="el-GR" sz="3600" i="1" dirty="0"/>
              <a:t> </a:t>
            </a:r>
            <a:r>
              <a:rPr lang="el-GR" sz="3600" i="1" dirty="0" err="1"/>
              <a:t>τοῖς</a:t>
            </a:r>
            <a:r>
              <a:rPr lang="el-GR" sz="3600" i="1" dirty="0"/>
              <a:t> </a:t>
            </a:r>
            <a:r>
              <a:rPr lang="el-GR" sz="3600" i="1" dirty="0" err="1"/>
              <a:t>σὲ</a:t>
            </a:r>
            <a:r>
              <a:rPr lang="el-GR" sz="3600" i="1" dirty="0"/>
              <a:t> </a:t>
            </a:r>
            <a:r>
              <a:rPr lang="el-GR" sz="3600" i="1" dirty="0" err="1"/>
              <a:t>λυποῦσι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Γι</a:t>
            </a:r>
            <a:r>
              <a:rPr lang="el-GR" sz="3600" dirty="0"/>
              <a:t>᾽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θεωροῦμε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ἐὰν</a:t>
            </a:r>
            <a:r>
              <a:rPr lang="el-GR" sz="3600" dirty="0"/>
              <a:t> </a:t>
            </a:r>
            <a:r>
              <a:rPr lang="el-GR" sz="3600" dirty="0" err="1"/>
              <a:t>ὑπάρξει</a:t>
            </a:r>
            <a:r>
              <a:rPr lang="el-GR" sz="3600" dirty="0"/>
              <a:t>- </a:t>
            </a:r>
            <a:r>
              <a:rPr lang="el-GR" sz="3600" dirty="0" err="1"/>
              <a:t>στὶς</a:t>
            </a:r>
            <a:r>
              <a:rPr lang="el-GR" sz="3600" dirty="0"/>
              <a:t> συνειδήσεις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μελῶν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- ταύτιση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εὐχαριστιακῆς</a:t>
            </a:r>
            <a:r>
              <a:rPr lang="el-GR" sz="3600" dirty="0"/>
              <a:t> </a:t>
            </a:r>
            <a:r>
              <a:rPr lang="el-GR" sz="3600" dirty="0" err="1"/>
              <a:t>συμμετοχῆς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, τότε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θὰ</a:t>
            </a:r>
            <a:r>
              <a:rPr lang="el-GR" sz="3600" dirty="0"/>
              <a:t> </a:t>
            </a:r>
            <a:r>
              <a:rPr lang="el-GR" sz="3600" dirty="0" err="1"/>
              <a:t>ἀποτελέσει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πηγὴ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ἐκκλησιαστικῆς</a:t>
            </a:r>
            <a:r>
              <a:rPr lang="el-GR" sz="3600" dirty="0"/>
              <a:t> </a:t>
            </a:r>
            <a:r>
              <a:rPr lang="el-GR" sz="3600" dirty="0" err="1"/>
              <a:t>αὐτοσυνειδησίας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λειτουργικῆς</a:t>
            </a:r>
            <a:r>
              <a:rPr lang="el-GR" sz="3600" dirty="0"/>
              <a:t> </a:t>
            </a:r>
            <a:r>
              <a:rPr lang="el-GR" sz="3600" dirty="0" err="1"/>
              <a:t>ἀναγεννήσεως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ὀρθόδοξη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782600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2579-4D20-9D45-A490-D200A8958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7700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F2BFF-C309-4746-AE61-5068ECC19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03" y="182880"/>
            <a:ext cx="11935326" cy="6545179"/>
          </a:xfrm>
        </p:spPr>
        <p:txBody>
          <a:bodyPr>
            <a:normAutofit/>
          </a:bodyPr>
          <a:lstStyle/>
          <a:p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θὰ</a:t>
            </a:r>
            <a:r>
              <a:rPr lang="el-GR" sz="3600" dirty="0"/>
              <a:t> πρέπει ν᾽ </a:t>
            </a:r>
            <a:r>
              <a:rPr lang="el-GR" sz="3600" dirty="0" err="1"/>
              <a:t>ἀνεχθεῖ</a:t>
            </a:r>
            <a:r>
              <a:rPr lang="el-GR" sz="3600" dirty="0"/>
              <a:t> περισσότερο </a:t>
            </a:r>
            <a:r>
              <a:rPr lang="el-GR" sz="3600" dirty="0" err="1"/>
              <a:t>τὴ</a:t>
            </a:r>
            <a:r>
              <a:rPr lang="el-GR" sz="3600" dirty="0"/>
              <a:t> διάσταση </a:t>
            </a:r>
            <a:r>
              <a:rPr lang="el-GR" sz="3600" dirty="0" err="1"/>
              <a:t>τοῦ</a:t>
            </a:r>
            <a:r>
              <a:rPr lang="el-GR" sz="3600" dirty="0"/>
              <a:t> «κανόνα </a:t>
            </a:r>
            <a:r>
              <a:rPr lang="el-GR" sz="3600" dirty="0" err="1"/>
              <a:t>τῆς</a:t>
            </a:r>
            <a:r>
              <a:rPr lang="el-GR" sz="3600" dirty="0"/>
              <a:t> πίστεως»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«κανόνα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προσευχῆς</a:t>
            </a:r>
            <a:r>
              <a:rPr lang="el-GR" sz="3600" dirty="0"/>
              <a:t>», ν᾽ </a:t>
            </a:r>
            <a:r>
              <a:rPr lang="el-GR" sz="3600" dirty="0" err="1"/>
              <a:t>ἀνεχθεῖ</a:t>
            </a:r>
            <a:r>
              <a:rPr lang="el-GR" sz="3600" dirty="0"/>
              <a:t>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φαινόμενο βαπτισμένων </a:t>
            </a:r>
            <a:r>
              <a:rPr lang="el-GR" sz="3600" dirty="0" err="1"/>
              <a:t>ποὺ</a:t>
            </a:r>
            <a:r>
              <a:rPr lang="el-GR" sz="3600" dirty="0"/>
              <a:t> προσέρχονται </a:t>
            </a:r>
            <a:r>
              <a:rPr lang="el-GR" sz="3600" dirty="0" err="1"/>
              <a:t>στὴ</a:t>
            </a:r>
            <a:r>
              <a:rPr lang="el-GR" sz="3600" dirty="0"/>
              <a:t> Λατρεία,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πιστεύουν,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δέχονται μέσα </a:t>
            </a:r>
            <a:r>
              <a:rPr lang="el-GR" sz="3600" dirty="0" err="1"/>
              <a:t>στὴ</a:t>
            </a:r>
            <a:r>
              <a:rPr lang="el-GR" sz="3600" dirty="0"/>
              <a:t> Λατρεία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ἐνέργεια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Ἄκτιστης</a:t>
            </a:r>
            <a:r>
              <a:rPr lang="el-GR" sz="3600" dirty="0"/>
              <a:t> Χάριτος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 </a:t>
            </a:r>
            <a:r>
              <a:rPr lang="el-GR" sz="3600" dirty="0" err="1"/>
              <a:t>ἐπὶ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κτιστοῦ</a:t>
            </a:r>
            <a:r>
              <a:rPr lang="el-GR" sz="3600" dirty="0"/>
              <a:t> κόσμου.</a:t>
            </a:r>
          </a:p>
          <a:p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ὑπάρχει</a:t>
            </a:r>
            <a:r>
              <a:rPr lang="el-GR" sz="3600" dirty="0"/>
              <a:t> </a:t>
            </a:r>
            <a:r>
              <a:rPr lang="el-GR" sz="3600" dirty="0" err="1"/>
              <a:t>ἐπιτακτικότερη</a:t>
            </a:r>
            <a:r>
              <a:rPr lang="el-GR" sz="3600" dirty="0"/>
              <a:t> </a:t>
            </a:r>
            <a:r>
              <a:rPr lang="el-GR" sz="3600" dirty="0" err="1"/>
              <a:t>ἀνάγκη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ἐποχή</a:t>
            </a:r>
            <a:r>
              <a:rPr lang="el-GR" sz="3600" dirty="0"/>
              <a:t> μας,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ἐκκλησιολογικὴ</a:t>
            </a:r>
            <a:r>
              <a:rPr lang="el-GR" sz="3600" dirty="0"/>
              <a:t> θεώρηση </a:t>
            </a:r>
            <a:r>
              <a:rPr lang="el-GR" sz="3600" dirty="0" err="1"/>
              <a:t>τῆς</a:t>
            </a:r>
            <a:r>
              <a:rPr lang="el-GR" sz="3600" dirty="0"/>
              <a:t> θείας </a:t>
            </a:r>
            <a:r>
              <a:rPr lang="el-GR" sz="3600" dirty="0" err="1"/>
              <a:t>Εὐχαριστίας</a:t>
            </a:r>
            <a:r>
              <a:rPr lang="el-GR" sz="3600" dirty="0"/>
              <a:t>,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συνειδητοποίηση </a:t>
            </a:r>
            <a:r>
              <a:rPr lang="el-GR" sz="3600" dirty="0" err="1"/>
              <a:t>καὶ</a:t>
            </a:r>
            <a:r>
              <a:rPr lang="el-GR" sz="3600" dirty="0"/>
              <a:t> διακήρυξη </a:t>
            </a:r>
            <a:r>
              <a:rPr lang="el-GR" sz="3600" dirty="0" err="1"/>
              <a:t>ὅτι</a:t>
            </a:r>
            <a:r>
              <a:rPr lang="el-GR" sz="3600" dirty="0"/>
              <a:t> «μέλος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»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αὐτός</a:t>
            </a:r>
            <a:r>
              <a:rPr lang="el-GR" sz="3600" dirty="0"/>
              <a:t>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ὁποῖος</a:t>
            </a:r>
            <a:r>
              <a:rPr lang="el-GR" sz="3600" dirty="0"/>
              <a:t> </a:t>
            </a:r>
            <a:r>
              <a:rPr lang="el-GR" sz="3600" dirty="0" err="1"/>
              <a:t>ἑνώνεται</a:t>
            </a:r>
            <a:r>
              <a:rPr lang="el-GR" sz="3600" dirty="0"/>
              <a:t> </a:t>
            </a:r>
            <a:r>
              <a:rPr lang="el-GR" sz="3600" dirty="0" err="1"/>
              <a:t>εὐχαριστιακῶς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Χριστὸ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ἐντάσσει</a:t>
            </a:r>
            <a:r>
              <a:rPr lang="el-GR" sz="3600" dirty="0"/>
              <a:t> μέσα σ᾽ </a:t>
            </a:r>
            <a:r>
              <a:rPr lang="el-GR" sz="3600" dirty="0" err="1"/>
              <a:t>αὐτὴν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</a:t>
            </a:r>
            <a:r>
              <a:rPr lang="el-GR" sz="3600" dirty="0" err="1"/>
              <a:t>ἑνότητα</a:t>
            </a:r>
            <a:r>
              <a:rPr lang="el-GR" sz="3600" dirty="0"/>
              <a:t> </a:t>
            </a:r>
            <a:r>
              <a:rPr lang="el-GR" sz="3600" dirty="0" err="1"/>
              <a:t>ὅλες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πτυχὲς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ζωῆς</a:t>
            </a:r>
            <a:r>
              <a:rPr lang="el-GR" sz="3600" dirty="0"/>
              <a:t> του.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60392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25192-FC8A-4048-BC46-CFD4D01FC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73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75206-07A0-8F40-95BD-147ABBF4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134753"/>
            <a:ext cx="11964201" cy="6525930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λειτουργικὴ</a:t>
            </a:r>
            <a:r>
              <a:rPr lang="el-GR" sz="3600" dirty="0"/>
              <a:t> </a:t>
            </a:r>
            <a:r>
              <a:rPr lang="el-GR" sz="3600" dirty="0" err="1"/>
              <a:t>αὐτὴ</a:t>
            </a:r>
            <a:r>
              <a:rPr lang="el-GR" sz="3600" dirty="0"/>
              <a:t> κινητικότητα </a:t>
            </a:r>
            <a:r>
              <a:rPr lang="el-GR" sz="3600" dirty="0" err="1"/>
              <a:t>ἐπήγασε</a:t>
            </a:r>
            <a:r>
              <a:rPr lang="el-GR" sz="3600" dirty="0"/>
              <a:t> κυρίως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ἐπανανακάλυψη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θεμελιακῆς</a:t>
            </a:r>
            <a:r>
              <a:rPr lang="el-GR" sz="3600" dirty="0"/>
              <a:t> </a:t>
            </a:r>
            <a:r>
              <a:rPr lang="el-GR" sz="3600" dirty="0" err="1"/>
              <a:t>ἀλήθειας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μία κοινωνία Λατρείας. </a:t>
            </a:r>
          </a:p>
          <a:p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ἐπειδή</a:t>
            </a:r>
            <a:r>
              <a:rPr lang="el-GR" sz="3600" dirty="0"/>
              <a:t>, </a:t>
            </a:r>
            <a:r>
              <a:rPr lang="el-GR" sz="3600" dirty="0" err="1"/>
              <a:t>ὅπως</a:t>
            </a:r>
            <a:r>
              <a:rPr lang="el-GR" sz="3600" dirty="0"/>
              <a:t> προαναφέρθηκε,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ὅρος</a:t>
            </a:r>
            <a:r>
              <a:rPr lang="el-GR" sz="3600" dirty="0"/>
              <a:t> «</a:t>
            </a:r>
            <a:r>
              <a:rPr lang="el-GR" sz="3600" dirty="0" err="1"/>
              <a:t>Ἐκκλησία</a:t>
            </a:r>
            <a:r>
              <a:rPr lang="el-GR" sz="3600" dirty="0"/>
              <a:t>» τόσο στην </a:t>
            </a:r>
            <a:r>
              <a:rPr lang="el-GR" sz="3600" dirty="0" err="1"/>
              <a:t>καινοδιαθηκική</a:t>
            </a:r>
            <a:r>
              <a:rPr lang="el-GR" sz="3600" dirty="0"/>
              <a:t>, </a:t>
            </a:r>
            <a:r>
              <a:rPr lang="el-GR" sz="3600" dirty="0" err="1"/>
              <a:t>ὅσο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πατερικὴ</a:t>
            </a:r>
            <a:r>
              <a:rPr lang="el-GR" sz="3600" dirty="0"/>
              <a:t> θεολογία, </a:t>
            </a:r>
            <a:r>
              <a:rPr lang="el-GR" sz="3600" dirty="0" err="1"/>
              <a:t>ἐμπερικλείει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εὐχαριστιακῆς</a:t>
            </a:r>
            <a:r>
              <a:rPr lang="el-GR" sz="3600" dirty="0"/>
              <a:t> συνάξεως,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λειτουργικὴ</a:t>
            </a:r>
            <a:r>
              <a:rPr lang="el-GR" sz="3600" dirty="0"/>
              <a:t> κινητικότητα </a:t>
            </a:r>
            <a:r>
              <a:rPr lang="el-GR" sz="3600" dirty="0" err="1"/>
              <a:t>γιὰ</a:t>
            </a:r>
            <a:r>
              <a:rPr lang="el-GR" sz="3600" dirty="0"/>
              <a:t> μία </a:t>
            </a:r>
            <a:r>
              <a:rPr lang="el-GR" sz="3600" dirty="0" err="1"/>
              <a:t>ἀναγέννηση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Λατρείας </a:t>
            </a:r>
            <a:r>
              <a:rPr lang="el-GR" sz="3600" dirty="0" err="1"/>
              <a:t>ἐπικεντρώθηκε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προβολὴ</a:t>
            </a:r>
            <a:r>
              <a:rPr lang="el-GR" sz="3600" dirty="0"/>
              <a:t> </a:t>
            </a:r>
            <a:r>
              <a:rPr lang="el-GR" sz="3600" dirty="0" err="1"/>
              <a:t>μιᾶς</a:t>
            </a:r>
            <a:r>
              <a:rPr lang="el-GR" sz="3600" dirty="0"/>
              <a:t> θεμελιώδους </a:t>
            </a:r>
            <a:r>
              <a:rPr lang="el-GR" sz="3600" dirty="0" err="1"/>
              <a:t>ἀλήθειας</a:t>
            </a:r>
            <a:r>
              <a:rPr lang="el-GR" sz="3600" dirty="0"/>
              <a:t>: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 συνειδητοποίησε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συνειδητοποιεῖ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ἰδιαίτερη</a:t>
            </a:r>
            <a:r>
              <a:rPr lang="el-GR" sz="3600" dirty="0"/>
              <a:t> φύση της </a:t>
            </a:r>
            <a:r>
              <a:rPr lang="el-GR" sz="3600" dirty="0" err="1"/>
              <a:t>ὁσάκις</a:t>
            </a:r>
            <a:r>
              <a:rPr lang="el-GR" sz="3600" dirty="0"/>
              <a:t> </a:t>
            </a:r>
            <a:r>
              <a:rPr lang="el-GR" sz="3600" dirty="0" err="1"/>
              <a:t>τελεῖ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.</a:t>
            </a:r>
            <a:endParaRPr lang="en-GR" sz="3600" dirty="0"/>
          </a:p>
          <a:p>
            <a:pPr marL="0" indent="0">
              <a:buNone/>
            </a:pP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86342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817B-009C-744D-A820-2AB33FCE0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" y="0"/>
            <a:ext cx="11286424" cy="673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2D2AF-D02F-DA47-84AE-7419911D7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6" y="144379"/>
            <a:ext cx="12031579" cy="6583680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ἀλήθεια</a:t>
            </a:r>
            <a:r>
              <a:rPr lang="el-GR" sz="3600" dirty="0"/>
              <a:t> </a:t>
            </a:r>
            <a:r>
              <a:rPr lang="el-GR" sz="3600" dirty="0" err="1"/>
              <a:t>αὐτή</a:t>
            </a:r>
            <a:r>
              <a:rPr lang="el-GR" sz="3600" dirty="0"/>
              <a:t>, </a:t>
            </a:r>
            <a:r>
              <a:rPr lang="el-GR" sz="3600" dirty="0" err="1"/>
              <a:t>ὅσες</a:t>
            </a:r>
            <a:r>
              <a:rPr lang="el-GR" sz="3600" dirty="0"/>
              <a:t> </a:t>
            </a:r>
            <a:r>
              <a:rPr lang="el-GR" sz="3600" dirty="0" err="1"/>
              <a:t>φορὲς</a:t>
            </a:r>
            <a:r>
              <a:rPr lang="el-GR" sz="3600" dirty="0"/>
              <a:t> βιώνεται μέσα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λειτούργησε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λειτουργεῖ</a:t>
            </a:r>
            <a:r>
              <a:rPr lang="el-GR" sz="3600" dirty="0"/>
              <a:t> καταλυτικά.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ἀποτελεῖ</a:t>
            </a:r>
            <a:r>
              <a:rPr lang="el-GR" sz="3600" dirty="0"/>
              <a:t> μία </a:t>
            </a:r>
            <a:r>
              <a:rPr lang="el-GR" sz="3600" dirty="0" err="1"/>
              <a:t>ἁπλὴ</a:t>
            </a:r>
            <a:r>
              <a:rPr lang="el-GR" sz="3600" dirty="0"/>
              <a:t> θεώρηση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ἕνα</a:t>
            </a:r>
            <a:r>
              <a:rPr lang="el-GR" sz="3600" dirty="0"/>
              <a:t> «</a:t>
            </a:r>
            <a:r>
              <a:rPr lang="el-GR" sz="3600" dirty="0" err="1"/>
              <a:t>χρωματισμὸ</a:t>
            </a:r>
            <a:r>
              <a:rPr lang="el-GR" sz="3600" dirty="0"/>
              <a:t> </a:t>
            </a:r>
            <a:r>
              <a:rPr lang="el-GR" sz="3600" dirty="0" err="1"/>
              <a:t>οὐσίας</a:t>
            </a:r>
            <a:r>
              <a:rPr lang="el-GR" sz="3600" dirty="0"/>
              <a:t>». </a:t>
            </a:r>
          </a:p>
          <a:p>
            <a:r>
              <a:rPr lang="el-GR" sz="3600" dirty="0" err="1"/>
              <a:t>Γι</a:t>
            </a:r>
            <a:r>
              <a:rPr lang="el-GR" sz="3600" dirty="0"/>
              <a:t>᾽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εὐνόητο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γεγονὸς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χριστιανικοὶ</a:t>
            </a:r>
            <a:r>
              <a:rPr lang="el-GR" sz="3600" dirty="0"/>
              <a:t> </a:t>
            </a:r>
            <a:r>
              <a:rPr lang="el-GR" sz="3600" dirty="0" err="1"/>
              <a:t>χῶροι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ἀπέρριψαν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Λατρεία (</a:t>
            </a:r>
            <a:r>
              <a:rPr lang="el-GR" sz="3600" dirty="0" err="1"/>
              <a:t>ὅπως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Προτεσταντισμός,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μεγαλύτερο </a:t>
            </a:r>
            <a:r>
              <a:rPr lang="el-GR" sz="3600" dirty="0" err="1"/>
              <a:t>τμῆμα</a:t>
            </a:r>
            <a:r>
              <a:rPr lang="el-GR" sz="3600" dirty="0"/>
              <a:t> του), </a:t>
            </a:r>
            <a:r>
              <a:rPr lang="el-GR" sz="3600" dirty="0" err="1"/>
              <a:t>ἀδυνατοῦν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συνειδητοποιήσουν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ἐπιχειροῦν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ἐμφανίσουν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Χριστιανισμὸ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«</a:t>
            </a:r>
            <a:r>
              <a:rPr lang="el-GR" sz="3600" dirty="0" err="1"/>
              <a:t>κοινωνικὸ</a:t>
            </a:r>
            <a:r>
              <a:rPr lang="el-GR" sz="3600" dirty="0"/>
              <a:t> </a:t>
            </a:r>
            <a:r>
              <a:rPr lang="el-GR" sz="3600" dirty="0" err="1"/>
              <a:t>ἀνθρωπισμὸ</a:t>
            </a:r>
            <a:r>
              <a:rPr lang="el-GR" sz="3600" dirty="0"/>
              <a:t>», </a:t>
            </a:r>
            <a:r>
              <a:rPr lang="el-GR" sz="3600" dirty="0" err="1"/>
              <a:t>ἤ</a:t>
            </a:r>
            <a:r>
              <a:rPr lang="el-GR" sz="3600" dirty="0"/>
              <a:t> «</a:t>
            </a:r>
            <a:r>
              <a:rPr lang="el-GR" sz="3600" dirty="0" err="1"/>
              <a:t>μεταφυσικὴ</a:t>
            </a:r>
            <a:r>
              <a:rPr lang="el-GR" sz="3600" dirty="0"/>
              <a:t> </a:t>
            </a:r>
            <a:r>
              <a:rPr lang="el-GR" sz="3600" dirty="0" err="1"/>
              <a:t>ἰδεολογία</a:t>
            </a:r>
            <a:r>
              <a:rPr lang="el-GR" sz="3600" dirty="0"/>
              <a:t>».</a:t>
            </a:r>
            <a:r>
              <a:rPr lang="en-G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818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F474-183B-9440-8501-7303C504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" y="0"/>
            <a:ext cx="11276798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14BC2-1B00-3E44-831F-AD70F2EF8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" y="170846"/>
            <a:ext cx="11973826" cy="6492241"/>
          </a:xfrm>
        </p:spPr>
        <p:txBody>
          <a:bodyPr>
            <a:normAutofit/>
          </a:bodyPr>
          <a:lstStyle/>
          <a:p>
            <a:r>
              <a:rPr lang="el-GR" sz="3600" dirty="0" err="1"/>
              <a:t>Θὰ</a:t>
            </a:r>
            <a:r>
              <a:rPr lang="el-GR" sz="3600" dirty="0"/>
              <a:t> πρέπει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ἐπιμείνουμε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μεγάλη </a:t>
            </a:r>
            <a:r>
              <a:rPr lang="el-GR" sz="3600" dirty="0" err="1"/>
              <a:t>ἀλήθεια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ἀνυπαρξία</a:t>
            </a:r>
            <a:r>
              <a:rPr lang="el-GR" sz="3600" dirty="0"/>
              <a:t> Λατρείας συνυφαίνεται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ἀπουσία</a:t>
            </a:r>
            <a:r>
              <a:rPr lang="el-GR" sz="3600" dirty="0"/>
              <a:t> </a:t>
            </a:r>
            <a:r>
              <a:rPr lang="el-GR" sz="3600" dirty="0" err="1"/>
              <a:t>ἐκκλησιαστικῆς</a:t>
            </a:r>
            <a:r>
              <a:rPr lang="el-GR" sz="3600" dirty="0"/>
              <a:t> συνειδήσεως. </a:t>
            </a:r>
            <a:r>
              <a:rPr lang="el-GR" sz="3600" dirty="0" err="1"/>
              <a:t>Τὸ</a:t>
            </a:r>
            <a:r>
              <a:rPr lang="el-GR" sz="3600" dirty="0"/>
              <a:t> θέμα </a:t>
            </a:r>
            <a:r>
              <a:rPr lang="el-GR" sz="3600" dirty="0" err="1"/>
              <a:t>εἶναι</a:t>
            </a:r>
            <a:r>
              <a:rPr lang="el-GR" sz="3600" dirty="0"/>
              <a:t> σοβαρότατο, </a:t>
            </a:r>
            <a:r>
              <a:rPr lang="el-GR" sz="3600" dirty="0" err="1"/>
              <a:t>ἐὰν</a:t>
            </a:r>
            <a:r>
              <a:rPr lang="el-GR" sz="3600" dirty="0"/>
              <a:t> </a:t>
            </a:r>
            <a:r>
              <a:rPr lang="el-GR" sz="3600" dirty="0" err="1"/>
              <a:t>ἀναλογιστοῦμε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Λατρεία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μόνη δυνατότητα </a:t>
            </a:r>
            <a:r>
              <a:rPr lang="el-GR" sz="3600" dirty="0" err="1"/>
              <a:t>οἰκειοποιήσεως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Χάριτος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, μέσα </a:t>
            </a:r>
            <a:r>
              <a:rPr lang="el-GR" sz="3600" dirty="0" err="1"/>
              <a:t>ἀπὸ</a:t>
            </a:r>
            <a:r>
              <a:rPr lang="el-GR" sz="3600" dirty="0"/>
              <a:t> τρόπους </a:t>
            </a:r>
            <a:r>
              <a:rPr lang="el-GR" sz="3600" dirty="0" err="1"/>
              <a:t>ποὺ</a:t>
            </a:r>
            <a:r>
              <a:rPr lang="el-GR" sz="3600" dirty="0"/>
              <a:t> συνέστησε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ἴδιος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Χριστός.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γεγονὸς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ὅλη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Λατρεία πηγάζει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Χριστὸ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θεμελιακό. </a:t>
            </a:r>
            <a:r>
              <a:rPr lang="el-GR" sz="3600" dirty="0" err="1"/>
              <a:t>Ἐὰν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Χριστὸς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ἦταν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ἱδρυτής</a:t>
            </a:r>
            <a:r>
              <a:rPr lang="el-GR" sz="3600" dirty="0"/>
              <a:t> της, τότε </a:t>
            </a:r>
            <a:r>
              <a:rPr lang="el-GR" sz="3600" dirty="0" err="1"/>
              <a:t>ἡ</a:t>
            </a:r>
            <a:r>
              <a:rPr lang="el-GR" sz="3600" dirty="0"/>
              <a:t> Λατρεία </a:t>
            </a:r>
            <a:r>
              <a:rPr lang="el-GR" sz="3600" dirty="0" err="1"/>
              <a:t>θὰ</a:t>
            </a:r>
            <a:r>
              <a:rPr lang="el-GR" sz="3600" dirty="0"/>
              <a:t> </a:t>
            </a:r>
            <a:r>
              <a:rPr lang="el-GR" sz="3600" dirty="0" err="1"/>
              <a:t>ἀποτελοῦσε</a:t>
            </a:r>
            <a:r>
              <a:rPr lang="el-GR" sz="3600" dirty="0"/>
              <a:t>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ἀνθρώπινο</a:t>
            </a:r>
            <a:r>
              <a:rPr lang="el-GR" sz="3600" dirty="0"/>
              <a:t> κατασκεύασμα </a:t>
            </a:r>
            <a:r>
              <a:rPr lang="el-GR" sz="3600" dirty="0" err="1"/>
              <a:t>καὶ</a:t>
            </a:r>
            <a:r>
              <a:rPr lang="el-GR" sz="3600" dirty="0"/>
              <a:t>, </a:t>
            </a:r>
            <a:r>
              <a:rPr lang="el-GR" sz="3600" dirty="0" err="1"/>
              <a:t>ἑπομένως</a:t>
            </a:r>
            <a:r>
              <a:rPr lang="el-GR" sz="3600" dirty="0"/>
              <a:t>, μία «</a:t>
            </a:r>
            <a:r>
              <a:rPr lang="el-GR" sz="3600" dirty="0" err="1"/>
              <a:t>τελετουργικὴ</a:t>
            </a:r>
            <a:r>
              <a:rPr lang="el-GR" sz="3600" dirty="0"/>
              <a:t>» πρωτοβουλία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συναντᾶμε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ὅλα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θρησκεύματα.</a:t>
            </a: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44757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A019-5C61-3F47-BF19-0B380AC2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AD7A1-BBD5-EB4F-9A92-C9F2A85BA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80473"/>
            <a:ext cx="11916075" cy="6566835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Λατρεία </a:t>
            </a:r>
            <a:r>
              <a:rPr lang="el-GR" sz="3600" dirty="0" err="1"/>
              <a:t>εἶναι</a:t>
            </a:r>
            <a:r>
              <a:rPr lang="el-GR" sz="3600" dirty="0"/>
              <a:t> «</a:t>
            </a:r>
            <a:r>
              <a:rPr lang="el-GR" sz="3600" dirty="0" err="1"/>
              <a:t>χριστοδίδακτη</a:t>
            </a:r>
            <a:r>
              <a:rPr lang="el-GR" sz="3600" dirty="0"/>
              <a:t>»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ἀποτελεῖ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μόνο τρόπο </a:t>
            </a:r>
            <a:r>
              <a:rPr lang="el-GR" sz="3600" dirty="0" err="1"/>
              <a:t>ἑνώσεως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Χριστό. </a:t>
            </a:r>
            <a:r>
              <a:rPr lang="el-GR" sz="3600" dirty="0" err="1"/>
              <a:t>Ἡ</a:t>
            </a:r>
            <a:r>
              <a:rPr lang="el-GR" sz="3600" dirty="0"/>
              <a:t> «συσσωμάτωση»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Χριστό,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</a:t>
            </a:r>
            <a:r>
              <a:rPr lang="el-GR" sz="3600" dirty="0" err="1"/>
              <a:t>ἐνεργεῖ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, </a:t>
            </a:r>
            <a:r>
              <a:rPr lang="el-GR" sz="3600" dirty="0" err="1"/>
              <a:t>εἶναι</a:t>
            </a:r>
            <a:r>
              <a:rPr lang="el-GR" sz="3600" dirty="0"/>
              <a:t> μόνο μυστηριακή.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σχέση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Λατρείας διατυπώνεται </a:t>
            </a:r>
            <a:r>
              <a:rPr lang="el-GR" sz="3600" dirty="0" err="1"/>
              <a:t>μὲ</a:t>
            </a:r>
            <a:r>
              <a:rPr lang="el-GR" sz="3600" dirty="0"/>
              <a:t> σαφήνεια </a:t>
            </a:r>
            <a:r>
              <a:rPr lang="el-GR" sz="3600" dirty="0" err="1"/>
              <a:t>στὴ</a:t>
            </a:r>
            <a:r>
              <a:rPr lang="el-GR" sz="3600" dirty="0"/>
              <a:t> διαπίστωση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«κανόνας </a:t>
            </a:r>
            <a:r>
              <a:rPr lang="el-GR" sz="3600" dirty="0" err="1"/>
              <a:t>προσευχῆς</a:t>
            </a:r>
            <a:r>
              <a:rPr lang="el-GR" sz="3600" dirty="0"/>
              <a:t>»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, ταυτοχρόνως, </a:t>
            </a:r>
            <a:r>
              <a:rPr lang="el-GR" sz="3600" dirty="0" err="1"/>
              <a:t>ὁ</a:t>
            </a:r>
            <a:r>
              <a:rPr lang="el-GR" sz="3600" dirty="0"/>
              <a:t> «κανόνας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πίστεώς</a:t>
            </a:r>
            <a:r>
              <a:rPr lang="el-GR" sz="3600" dirty="0"/>
              <a:t>» της (</a:t>
            </a:r>
            <a:r>
              <a:rPr lang="el-GR" sz="3600" dirty="0" err="1"/>
              <a:t>lex</a:t>
            </a:r>
            <a:r>
              <a:rPr lang="el-GR" sz="3600" dirty="0"/>
              <a:t> </a:t>
            </a:r>
            <a:r>
              <a:rPr lang="el-GR" sz="3600" dirty="0" err="1"/>
              <a:t>orandi</a:t>
            </a:r>
            <a:r>
              <a:rPr lang="el-GR" sz="3600" dirty="0"/>
              <a:t>, </a:t>
            </a:r>
            <a:r>
              <a:rPr lang="el-GR" sz="3600" dirty="0" err="1"/>
              <a:t>lex</a:t>
            </a:r>
            <a:r>
              <a:rPr lang="el-GR" sz="3600" dirty="0"/>
              <a:t> est </a:t>
            </a:r>
            <a:r>
              <a:rPr lang="el-GR" sz="3600" dirty="0" err="1"/>
              <a:t>credendi</a:t>
            </a:r>
            <a:r>
              <a:rPr lang="el-GR" sz="3600" dirty="0"/>
              <a:t>).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ἱστορία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διδάσκει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Λατρεία </a:t>
            </a:r>
            <a:r>
              <a:rPr lang="el-GR" sz="3600" dirty="0" err="1"/>
              <a:t>ἀπετέλεσε</a:t>
            </a:r>
            <a:r>
              <a:rPr lang="el-GR" sz="3600" dirty="0"/>
              <a:t> πάντοτε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ἐπίσημη</a:t>
            </a:r>
            <a:r>
              <a:rPr lang="el-GR" sz="3600" dirty="0"/>
              <a:t> διακήρυξη </a:t>
            </a:r>
            <a:r>
              <a:rPr lang="el-GR" sz="3600" dirty="0" err="1"/>
              <a:t>τῆς</a:t>
            </a:r>
            <a:r>
              <a:rPr lang="el-GR" sz="3600" dirty="0"/>
              <a:t> πίστεως.</a:t>
            </a:r>
            <a:r>
              <a:rPr lang="en-G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931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4D7D3-AF8F-FB49-B1E1-485CBF89F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" y="1"/>
            <a:ext cx="11276799" cy="7700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1D6CF-0074-4E43-977F-8BD8C64C4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" y="154004"/>
            <a:ext cx="11973827" cy="6525929"/>
          </a:xfrm>
        </p:spPr>
        <p:txBody>
          <a:bodyPr>
            <a:normAutofit/>
          </a:bodyPr>
          <a:lstStyle/>
          <a:p>
            <a:r>
              <a:rPr lang="el-GR" sz="3600" dirty="0" err="1"/>
              <a:t>Ὑπὸ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ὅρο</a:t>
            </a:r>
            <a:r>
              <a:rPr lang="el-GR" sz="3600" dirty="0"/>
              <a:t> «</a:t>
            </a:r>
            <a:r>
              <a:rPr lang="el-GR" sz="3600" dirty="0" err="1"/>
              <a:t>ἐπίσημη</a:t>
            </a:r>
            <a:r>
              <a:rPr lang="el-GR" sz="3600" dirty="0"/>
              <a:t>» </a:t>
            </a:r>
            <a:r>
              <a:rPr lang="el-GR" sz="3600" dirty="0" err="1"/>
              <a:t>θὰ</a:t>
            </a:r>
            <a:r>
              <a:rPr lang="el-GR" sz="3600" dirty="0"/>
              <a:t> πρέπει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ἐννοήσουμε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«</a:t>
            </a:r>
            <a:r>
              <a:rPr lang="el-GR" sz="3600" dirty="0" err="1"/>
              <a:t>ἀποκρυσταλλωμένη</a:t>
            </a:r>
            <a:r>
              <a:rPr lang="el-GR" sz="3600" dirty="0"/>
              <a:t> διατύπωση» </a:t>
            </a:r>
            <a:r>
              <a:rPr lang="el-GR" sz="3600" dirty="0" err="1"/>
              <a:t>τῆς</a:t>
            </a:r>
            <a:r>
              <a:rPr lang="el-GR" sz="3600" dirty="0"/>
              <a:t> πίστεως. </a:t>
            </a:r>
          </a:p>
          <a:p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γνωστὸ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 διατύπωσε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ἀλήθειές</a:t>
            </a:r>
            <a:r>
              <a:rPr lang="el-GR" sz="3600" dirty="0"/>
              <a:t> της </a:t>
            </a:r>
            <a:r>
              <a:rPr lang="el-GR" sz="3600" dirty="0" err="1"/>
              <a:t>ὅταν</a:t>
            </a:r>
            <a:r>
              <a:rPr lang="el-GR" sz="3600" dirty="0"/>
              <a:t> προκλήθηκε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αἱρέσεις</a:t>
            </a:r>
            <a:r>
              <a:rPr lang="el-GR" sz="3600" dirty="0"/>
              <a:t>. </a:t>
            </a:r>
            <a:r>
              <a:rPr lang="el-GR" sz="3600" dirty="0" err="1"/>
              <a:t>Τὸ</a:t>
            </a:r>
            <a:r>
              <a:rPr lang="el-GR" sz="3600" dirty="0"/>
              <a:t> δόγμα της, </a:t>
            </a:r>
            <a:r>
              <a:rPr lang="el-GR" sz="3600" dirty="0" err="1"/>
              <a:t>ἐκπεφρασμένο</a:t>
            </a:r>
            <a:r>
              <a:rPr lang="el-GR" sz="3600" dirty="0"/>
              <a:t> </a:t>
            </a:r>
            <a:r>
              <a:rPr lang="el-GR" sz="3600" dirty="0" err="1"/>
              <a:t>στὶς</a:t>
            </a:r>
            <a:r>
              <a:rPr lang="el-GR" sz="3600" dirty="0"/>
              <a:t> </a:t>
            </a:r>
            <a:r>
              <a:rPr lang="el-GR" sz="3600" dirty="0" err="1"/>
              <a:t>ἀποφάσεις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Οἰκουμενικῶν</a:t>
            </a:r>
            <a:r>
              <a:rPr lang="el-GR" sz="3600" dirty="0"/>
              <a:t> Συνόδων,  </a:t>
            </a:r>
            <a:r>
              <a:rPr lang="el-GR" sz="3600" dirty="0" err="1"/>
              <a:t>ἀναλύεται</a:t>
            </a:r>
            <a:r>
              <a:rPr lang="el-GR" sz="3600" dirty="0"/>
              <a:t> μέσα </a:t>
            </a:r>
            <a:r>
              <a:rPr lang="el-GR" sz="3600" dirty="0" err="1"/>
              <a:t>στὴ</a:t>
            </a:r>
            <a:r>
              <a:rPr lang="el-GR" sz="3600" dirty="0"/>
              <a:t> Λατρεία </a:t>
            </a:r>
            <a:r>
              <a:rPr lang="el-GR" sz="3600" dirty="0" err="1"/>
              <a:t>κατὰ</a:t>
            </a:r>
            <a:r>
              <a:rPr lang="el-GR" sz="3600" dirty="0"/>
              <a:t> τρόπο </a:t>
            </a:r>
            <a:r>
              <a:rPr lang="el-GR" sz="3600" dirty="0" err="1"/>
              <a:t>γλαφυρὸ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θεολογικῶς</a:t>
            </a:r>
            <a:r>
              <a:rPr lang="el-GR" sz="3600" dirty="0"/>
              <a:t> τεκμηριωμένο.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Γι</a:t>
            </a:r>
            <a:r>
              <a:rPr lang="el-GR" sz="3600" dirty="0"/>
              <a:t>᾽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συνειδητοποιοῦμε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ὀρθόδοξη</a:t>
            </a:r>
            <a:r>
              <a:rPr lang="el-GR" sz="3600" dirty="0"/>
              <a:t> </a:t>
            </a:r>
            <a:r>
              <a:rPr lang="el-GR" sz="3600" dirty="0" err="1"/>
              <a:t>ἐκκλησιολογία</a:t>
            </a:r>
            <a:r>
              <a:rPr lang="el-GR" sz="3600" dirty="0"/>
              <a:t> </a:t>
            </a:r>
            <a:r>
              <a:rPr lang="el-GR" sz="3600" dirty="0" err="1"/>
              <a:t>ὀφείλει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στραφεῖ</a:t>
            </a:r>
            <a:r>
              <a:rPr lang="el-GR" sz="3600" dirty="0"/>
              <a:t> </a:t>
            </a:r>
            <a:r>
              <a:rPr lang="el-GR" sz="3600" dirty="0" err="1"/>
              <a:t>στὶς</a:t>
            </a:r>
            <a:r>
              <a:rPr lang="el-GR" sz="3600" dirty="0"/>
              <a:t> </a:t>
            </a:r>
            <a:r>
              <a:rPr lang="el-GR" sz="3600" dirty="0" err="1"/>
              <a:t>πηγὲς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λειτουργικῆς</a:t>
            </a:r>
            <a:r>
              <a:rPr lang="el-GR" sz="3600" dirty="0"/>
              <a:t> θεολογίας,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</a:t>
            </a:r>
            <a:r>
              <a:rPr lang="el-GR" sz="3600" dirty="0" err="1"/>
              <a:t>θὰ</a:t>
            </a:r>
            <a:r>
              <a:rPr lang="el-GR" sz="3600" dirty="0"/>
              <a:t> </a:t>
            </a:r>
            <a:r>
              <a:rPr lang="el-GR" sz="3600" dirty="0" err="1"/>
              <a:t>ἀνακαλύψει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οὐσία</a:t>
            </a:r>
            <a:r>
              <a:rPr lang="el-GR" sz="3600" dirty="0"/>
              <a:t> της.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84186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7897-9A13-374E-A930-9C33815C7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673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BCA02-624A-FA42-BA77-86B289F61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8" y="182880"/>
            <a:ext cx="11877574" cy="6506678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ἐκκλησιολογία</a:t>
            </a:r>
            <a:r>
              <a:rPr lang="el-GR" sz="3600" dirty="0"/>
              <a:t>, </a:t>
            </a:r>
            <a:r>
              <a:rPr lang="el-GR" sz="3600" dirty="0" err="1"/>
              <a:t>ἑπομένως</a:t>
            </a:r>
            <a:r>
              <a:rPr lang="el-GR" sz="3600" dirty="0"/>
              <a:t>, </a:t>
            </a:r>
            <a:r>
              <a:rPr lang="el-GR" sz="3600" dirty="0" err="1"/>
              <a:t>συνιστᾶ</a:t>
            </a:r>
            <a:r>
              <a:rPr lang="el-GR" sz="3600" dirty="0"/>
              <a:t> μία </a:t>
            </a:r>
            <a:r>
              <a:rPr lang="el-GR" sz="3600" dirty="0" err="1"/>
              <a:t>βασικὴ</a:t>
            </a:r>
            <a:r>
              <a:rPr lang="el-GR" sz="3600" dirty="0"/>
              <a:t> </a:t>
            </a:r>
            <a:r>
              <a:rPr lang="el-GR" sz="3600" dirty="0" err="1"/>
              <a:t>ὀπτικὴ</a:t>
            </a:r>
            <a:r>
              <a:rPr lang="el-GR" sz="3600" dirty="0"/>
              <a:t> θεώρηση </a:t>
            </a:r>
            <a:r>
              <a:rPr lang="el-GR" sz="3600" dirty="0" err="1"/>
              <a:t>τῆς</a:t>
            </a:r>
            <a:r>
              <a:rPr lang="el-GR" sz="3600" dirty="0"/>
              <a:t> Λατρείας. </a:t>
            </a:r>
            <a:r>
              <a:rPr lang="el-GR" sz="3600" dirty="0" err="1"/>
              <a:t>Τὸ</a:t>
            </a:r>
            <a:r>
              <a:rPr lang="el-GR" sz="3600" dirty="0"/>
              <a:t> δεδομένο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θὰ</a:t>
            </a:r>
            <a:r>
              <a:rPr lang="el-GR" sz="3600" dirty="0"/>
              <a:t> πρέπει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ἀξιολογηθεῖ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ἔρευνα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θεμάτων </a:t>
            </a:r>
            <a:r>
              <a:rPr lang="el-GR" sz="3600" dirty="0" err="1"/>
              <a:t>τῆς</a:t>
            </a:r>
            <a:r>
              <a:rPr lang="el-GR" sz="3600" dirty="0"/>
              <a:t> Λατρείας,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(</a:t>
            </a:r>
            <a:r>
              <a:rPr lang="el-GR" sz="3600" dirty="0" err="1"/>
              <a:t>ἔρευνα</a:t>
            </a:r>
            <a:r>
              <a:rPr lang="el-GR" sz="3600" dirty="0"/>
              <a:t>)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ὁρισμένες</a:t>
            </a:r>
            <a:r>
              <a:rPr lang="el-GR" sz="3600" dirty="0"/>
              <a:t> περιπτώσεις </a:t>
            </a:r>
            <a:r>
              <a:rPr lang="el-GR" sz="3600" dirty="0" err="1"/>
              <a:t>ἐγκλωβίζεται</a:t>
            </a:r>
            <a:r>
              <a:rPr lang="el-GR" sz="3600" dirty="0"/>
              <a:t> σ᾽ </a:t>
            </a:r>
            <a:r>
              <a:rPr lang="el-GR" sz="3600" dirty="0" err="1"/>
              <a:t>ἕναν</a:t>
            </a:r>
            <a:r>
              <a:rPr lang="el-GR" sz="3600" dirty="0"/>
              <a:t> «</a:t>
            </a:r>
            <a:r>
              <a:rPr lang="el-GR" sz="3600" dirty="0" err="1"/>
              <a:t>ἱστορικὸ</a:t>
            </a:r>
            <a:r>
              <a:rPr lang="el-GR" sz="3600" dirty="0"/>
              <a:t> </a:t>
            </a:r>
            <a:r>
              <a:rPr lang="el-GR" sz="3600" dirty="0" err="1"/>
              <a:t>μονολιθισμὸ</a:t>
            </a:r>
            <a:r>
              <a:rPr lang="el-GR" sz="3600" dirty="0"/>
              <a:t>».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ἱστορικὴ</a:t>
            </a:r>
            <a:r>
              <a:rPr lang="el-GR" sz="3600" dirty="0"/>
              <a:t> μελέτη,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</a:t>
            </a:r>
            <a:r>
              <a:rPr lang="el-GR" sz="3600" dirty="0" err="1"/>
              <a:t>λειτουργεῖ</a:t>
            </a:r>
            <a:r>
              <a:rPr lang="el-GR" sz="3600" dirty="0"/>
              <a:t> </a:t>
            </a:r>
            <a:r>
              <a:rPr lang="el-GR" sz="3600" dirty="0" err="1"/>
              <a:t>ἀνεξαρτήτως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θεολογικά- </a:t>
            </a:r>
            <a:r>
              <a:rPr lang="el-GR" sz="3600" dirty="0" err="1"/>
              <a:t>ἐκκλησιολογικὰ</a:t>
            </a:r>
            <a:r>
              <a:rPr lang="el-GR" sz="3600" dirty="0"/>
              <a:t> </a:t>
            </a:r>
            <a:r>
              <a:rPr lang="el-GR" sz="3600" dirty="0" err="1"/>
              <a:t>ἐνδιαφέροντα</a:t>
            </a:r>
            <a:r>
              <a:rPr lang="el-GR" sz="3600" dirty="0"/>
              <a:t>,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ἀδύναμη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φωτίσει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βάθος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χριστιανικῆς</a:t>
            </a:r>
            <a:r>
              <a:rPr lang="el-GR" sz="3600" dirty="0"/>
              <a:t> Λατρείας.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82504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DC073-693D-604C-BEAB-06CF08C4A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73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9E238-B5BD-B64C-9526-3C125762C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221380"/>
            <a:ext cx="11944952" cy="6554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u="dotted" dirty="0"/>
              <a:t>Β) </a:t>
            </a:r>
            <a:r>
              <a:rPr lang="el-GR" sz="3600" u="dotted" dirty="0" err="1"/>
              <a:t>Ἡ</a:t>
            </a:r>
            <a:r>
              <a:rPr lang="el-GR" sz="3600" u="dotted" dirty="0"/>
              <a:t> </a:t>
            </a:r>
            <a:r>
              <a:rPr lang="el-GR" sz="3600" u="dotted" dirty="0" err="1"/>
              <a:t>εὐχαριστιακὴ</a:t>
            </a:r>
            <a:r>
              <a:rPr lang="el-GR" sz="3600" u="dotted" dirty="0"/>
              <a:t> σύναξη </a:t>
            </a:r>
            <a:r>
              <a:rPr lang="el-GR" sz="3600" u="dotted" dirty="0" err="1"/>
              <a:t>τῶν</a:t>
            </a:r>
            <a:r>
              <a:rPr lang="el-GR" sz="3600" u="dotted" dirty="0"/>
              <a:t> </a:t>
            </a:r>
            <a:r>
              <a:rPr lang="el-GR" sz="3600" u="dotted" dirty="0" err="1"/>
              <a:t>μελῶν</a:t>
            </a:r>
            <a:r>
              <a:rPr lang="el-GR" sz="3600" u="dotted" dirty="0"/>
              <a:t> </a:t>
            </a:r>
            <a:r>
              <a:rPr lang="el-GR" sz="3600" u="dotted" dirty="0" err="1"/>
              <a:t>τῆς</a:t>
            </a:r>
            <a:r>
              <a:rPr lang="el-GR" sz="3600" u="dotted" dirty="0"/>
              <a:t> </a:t>
            </a:r>
            <a:r>
              <a:rPr lang="el-GR" sz="3600" u="dotted" dirty="0" err="1"/>
              <a:t>Ἐκκλησίας</a:t>
            </a:r>
            <a:endParaRPr lang="en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Ὅπως</a:t>
            </a:r>
            <a:r>
              <a:rPr lang="el-GR" sz="3600" dirty="0"/>
              <a:t> τονίστηκε παραπάνω,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ἀρχικὴ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ὅρου</a:t>
            </a:r>
            <a:r>
              <a:rPr lang="el-GR" sz="3600" dirty="0"/>
              <a:t> «</a:t>
            </a:r>
            <a:r>
              <a:rPr lang="el-GR" sz="3600" dirty="0" err="1"/>
              <a:t>Ἐκκλησία</a:t>
            </a:r>
            <a:r>
              <a:rPr lang="el-GR" sz="3600" dirty="0"/>
              <a:t>»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εὐχαριστιακῆς</a:t>
            </a:r>
            <a:r>
              <a:rPr lang="el-GR" sz="3600" dirty="0"/>
              <a:t> συνάξεως,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ὁδήγησε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διαμόρφωση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ὅρου</a:t>
            </a:r>
            <a:r>
              <a:rPr lang="el-GR" sz="3600" dirty="0"/>
              <a:t> «</a:t>
            </a:r>
            <a:r>
              <a:rPr lang="el-GR" sz="3600" dirty="0" err="1"/>
              <a:t>Σῶμα</a:t>
            </a:r>
            <a:r>
              <a:rPr lang="el-GR" sz="3600" dirty="0"/>
              <a:t> </a:t>
            </a:r>
            <a:r>
              <a:rPr lang="el-GR" sz="3600" dirty="0" err="1"/>
              <a:t>Χριστοῦ</a:t>
            </a:r>
            <a:r>
              <a:rPr lang="el-GR" sz="3600" dirty="0"/>
              <a:t>». </a:t>
            </a:r>
          </a:p>
          <a:p>
            <a:pPr marL="0" indent="0">
              <a:buNone/>
            </a:pPr>
            <a:r>
              <a:rPr lang="el-GR" sz="3600" dirty="0"/>
              <a:t>• Μέλη </a:t>
            </a:r>
            <a:r>
              <a:rPr lang="el-GR" sz="3600" dirty="0" err="1"/>
              <a:t>τοῦ</a:t>
            </a:r>
            <a:r>
              <a:rPr lang="el-GR" sz="3600" dirty="0"/>
              <a:t> Σώματος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ἐκεῖνοι</a:t>
            </a:r>
            <a:r>
              <a:rPr lang="el-GR" sz="3600" dirty="0"/>
              <a:t>,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ὁποῖοι</a:t>
            </a:r>
            <a:r>
              <a:rPr lang="el-GR" sz="3600" dirty="0"/>
              <a:t> συμμετέχουν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σύναξη. 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Τὰ</a:t>
            </a:r>
            <a:r>
              <a:rPr lang="el-GR" sz="3600" dirty="0"/>
              <a:t> κριτήρια </a:t>
            </a:r>
            <a:r>
              <a:rPr lang="el-GR" sz="3600" dirty="0" err="1"/>
              <a:t>αὐτὰ</a:t>
            </a:r>
            <a:r>
              <a:rPr lang="el-GR" sz="3600" dirty="0"/>
              <a:t> </a:t>
            </a:r>
            <a:r>
              <a:rPr lang="el-GR" sz="3600" dirty="0" err="1"/>
              <a:t>διαφοροποιοῦν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ἁπλοῦ</a:t>
            </a:r>
            <a:r>
              <a:rPr lang="el-GR" sz="3600" dirty="0"/>
              <a:t> </a:t>
            </a:r>
            <a:r>
              <a:rPr lang="el-GR" sz="3600" dirty="0" err="1"/>
              <a:t>ἀθροίσματος</a:t>
            </a:r>
            <a:r>
              <a:rPr lang="el-GR" sz="3600" dirty="0"/>
              <a:t> </a:t>
            </a:r>
            <a:r>
              <a:rPr lang="el-GR" sz="3600" dirty="0" err="1"/>
              <a:t>πολλῶν</a:t>
            </a:r>
            <a:r>
              <a:rPr lang="el-GR" sz="3600" dirty="0"/>
              <a:t> </a:t>
            </a:r>
            <a:r>
              <a:rPr lang="el-GR" sz="3600" dirty="0" err="1"/>
              <a:t>ἀτόμων</a:t>
            </a:r>
            <a:r>
              <a:rPr lang="el-GR" sz="3600" dirty="0"/>
              <a:t>. </a:t>
            </a:r>
            <a:r>
              <a:rPr lang="el-GR" sz="3600" dirty="0" err="1"/>
              <a:t>Ἡ</a:t>
            </a:r>
            <a:r>
              <a:rPr lang="el-GR" sz="3600" dirty="0"/>
              <a:t> σύσταση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μέσα </a:t>
            </a:r>
            <a:r>
              <a:rPr lang="el-GR" sz="3600" dirty="0" err="1"/>
              <a:t>στὴ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 </a:t>
            </a:r>
            <a:r>
              <a:rPr lang="el-GR" sz="3600" dirty="0" err="1"/>
              <a:t>ἀκολουθεῖ</a:t>
            </a:r>
            <a:r>
              <a:rPr lang="el-GR" sz="3600" dirty="0"/>
              <a:t> μία πορεία μυστηριακή,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γεγονὸς</a:t>
            </a:r>
            <a:r>
              <a:rPr lang="el-GR" sz="3600" dirty="0"/>
              <a:t> </a:t>
            </a:r>
            <a:r>
              <a:rPr lang="el-GR" sz="3600" dirty="0" err="1"/>
              <a:t>δὲ</a:t>
            </a:r>
            <a:r>
              <a:rPr lang="el-GR" sz="3600" dirty="0"/>
              <a:t>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ὀφείλεται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«Μυστηρίου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».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42997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7047-FC1E-3547-A015-20BA4B9DF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" y="1"/>
            <a:ext cx="11276798" cy="673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7BD41-3CA8-8241-84A7-7918DD3F0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" y="202129"/>
            <a:ext cx="12002702" cy="6458553"/>
          </a:xfrm>
        </p:spPr>
        <p:txBody>
          <a:bodyPr>
            <a:normAutofit/>
          </a:bodyPr>
          <a:lstStyle/>
          <a:p>
            <a:r>
              <a:rPr lang="el-GR" sz="3600" dirty="0" err="1"/>
              <a:t>Ὅμως</a:t>
            </a:r>
            <a:r>
              <a:rPr lang="el-GR" sz="3600" dirty="0"/>
              <a:t>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σύναξη </a:t>
            </a:r>
            <a:r>
              <a:rPr lang="el-GR" sz="3600" dirty="0" err="1"/>
              <a:t>τοῦ</a:t>
            </a:r>
            <a:r>
              <a:rPr lang="el-GR" sz="3600" dirty="0"/>
              <a:t> «</a:t>
            </a:r>
            <a:r>
              <a:rPr lang="el-GR" sz="3600" dirty="0" err="1"/>
              <a:t>λαοῦ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» </a:t>
            </a:r>
            <a:r>
              <a:rPr lang="el-GR" sz="3600" dirty="0" err="1"/>
              <a:t>εἶναι</a:t>
            </a:r>
            <a:r>
              <a:rPr lang="el-GR" sz="3600" dirty="0"/>
              <a:t>, συγχρόνως,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βασικὸ</a:t>
            </a:r>
            <a:r>
              <a:rPr lang="el-GR" sz="3600" dirty="0"/>
              <a:t> </a:t>
            </a:r>
            <a:r>
              <a:rPr lang="el-GR" sz="3600" dirty="0" err="1"/>
              <a:t>σημεῖο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ἐλεύσεως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ἐσχάτων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«σύναξη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»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«</a:t>
            </a:r>
            <a:r>
              <a:rPr lang="el-GR" sz="3600" dirty="0" err="1"/>
              <a:t>σύναξις</a:t>
            </a:r>
            <a:r>
              <a:rPr lang="el-GR" sz="3600" dirty="0"/>
              <a:t> </a:t>
            </a:r>
            <a:r>
              <a:rPr lang="el-GR" sz="3600" dirty="0" err="1"/>
              <a:t>εἰς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Βασιλείαν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» </a:t>
            </a:r>
            <a:r>
              <a:rPr lang="el-GR" sz="3600" dirty="0" err="1"/>
              <a:t>μαρτυρεῖται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πληθώρα </a:t>
            </a:r>
            <a:r>
              <a:rPr lang="el-GR" sz="3600" dirty="0" err="1"/>
              <a:t>πηγῶν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πρώτων </a:t>
            </a:r>
            <a:r>
              <a:rPr lang="el-GR" sz="3600" dirty="0" err="1"/>
              <a:t>αἰώνων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πιστοποιεῖται</a:t>
            </a:r>
            <a:r>
              <a:rPr lang="el-GR" sz="3600" dirty="0"/>
              <a:t> </a:t>
            </a:r>
            <a:r>
              <a:rPr lang="el-GR" sz="3600" dirty="0" err="1"/>
              <a:t>σαφῶς</a:t>
            </a:r>
            <a:r>
              <a:rPr lang="el-GR" sz="3600" dirty="0"/>
              <a:t> </a:t>
            </a:r>
            <a:r>
              <a:rPr lang="el-GR" sz="3600" dirty="0" err="1"/>
              <a:t>στὰ</a:t>
            </a:r>
            <a:r>
              <a:rPr lang="el-GR" sz="3600" dirty="0"/>
              <a:t> κείμενα </a:t>
            </a:r>
            <a:r>
              <a:rPr lang="el-GR" sz="3600" dirty="0" err="1"/>
              <a:t>τῆς</a:t>
            </a:r>
            <a:r>
              <a:rPr lang="el-GR" sz="3600" dirty="0"/>
              <a:t> θείας </a:t>
            </a:r>
            <a:r>
              <a:rPr lang="el-GR" sz="3600" dirty="0" err="1"/>
              <a:t>Εὐχαριστίας</a:t>
            </a:r>
            <a:r>
              <a:rPr lang="el-GR" sz="3600" dirty="0"/>
              <a:t>, </a:t>
            </a:r>
            <a:r>
              <a:rPr lang="el-GR" sz="3600" dirty="0" err="1"/>
              <a:t>ὑπὸ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μορφὴ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ἔφθασαν</a:t>
            </a:r>
            <a:r>
              <a:rPr lang="el-GR" sz="3600" dirty="0"/>
              <a:t> </a:t>
            </a:r>
            <a:r>
              <a:rPr lang="el-GR" sz="3600" dirty="0" err="1"/>
              <a:t>ἕως</a:t>
            </a:r>
            <a:r>
              <a:rPr lang="el-GR" sz="3600" dirty="0"/>
              <a:t> σήμερα.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ἐσχατολογικὴ</a:t>
            </a:r>
            <a:r>
              <a:rPr lang="el-GR" sz="3600" dirty="0"/>
              <a:t> διάσταση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- </a:t>
            </a:r>
            <a:r>
              <a:rPr lang="el-GR" sz="3600" dirty="0" err="1"/>
              <a:t>Εὐχαριστίας</a:t>
            </a:r>
            <a:r>
              <a:rPr lang="el-GR" sz="3600" dirty="0"/>
              <a:t> διαπνέει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νοηματοδοτεῖ</a:t>
            </a:r>
            <a:r>
              <a:rPr lang="el-GR" sz="3600" dirty="0"/>
              <a:t> </a:t>
            </a:r>
            <a:r>
              <a:rPr lang="el-GR" sz="3600" dirty="0" err="1"/>
              <a:t>ὅλη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Λατρεία.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57322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1769</Words>
  <Application>Microsoft Macintosh PowerPoint</Application>
  <PresentationFormat>Widescreen</PresentationFormat>
  <Paragraphs>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404</cp:revision>
  <dcterms:created xsi:type="dcterms:W3CDTF">2021-02-22T13:28:41Z</dcterms:created>
  <dcterms:modified xsi:type="dcterms:W3CDTF">2021-04-14T10:01:06Z</dcterms:modified>
</cp:coreProperties>
</file>