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82" r:id="rId4"/>
    <p:sldId id="271" r:id="rId5"/>
    <p:sldId id="285" r:id="rId6"/>
    <p:sldId id="269" r:id="rId7"/>
    <p:sldId id="264" r:id="rId8"/>
    <p:sldId id="265" r:id="rId9"/>
    <p:sldId id="266" r:id="rId10"/>
    <p:sldId id="267" r:id="rId11"/>
    <p:sldId id="263" r:id="rId12"/>
    <p:sldId id="272"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ECABFB-5818-463B-A839-9B67595F195B}" type="datetimeFigureOut">
              <a:rPr lang="el-GR" smtClean="0"/>
              <a:pPr/>
              <a:t>19/1/2015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ECABFB-5818-463B-A839-9B67595F195B}" type="datetimeFigureOut">
              <a:rPr lang="el-GR" smtClean="0"/>
              <a:pPr/>
              <a:t>19/1/2015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ECABFB-5818-463B-A839-9B67595F195B}" type="datetimeFigureOut">
              <a:rPr lang="el-GR" smtClean="0"/>
              <a:pPr/>
              <a:t>19/1/2015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ECABFB-5818-463B-A839-9B67595F195B}" type="datetimeFigureOut">
              <a:rPr lang="el-GR" smtClean="0"/>
              <a:pPr/>
              <a:t>19/1/2015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ECABFB-5818-463B-A839-9B67595F195B}" type="datetimeFigureOut">
              <a:rPr lang="el-GR" smtClean="0"/>
              <a:pPr/>
              <a:t>19/1/2015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ECABFB-5818-463B-A839-9B67595F195B}" type="datetimeFigureOut">
              <a:rPr lang="el-GR" smtClean="0"/>
              <a:pPr/>
              <a:t>19/1/2015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ECABFB-5818-463B-A839-9B67595F195B}" type="datetimeFigureOut">
              <a:rPr lang="el-GR" smtClean="0"/>
              <a:pPr/>
              <a:t>19/1/2015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ECABFB-5818-463B-A839-9B67595F195B}" type="datetimeFigureOut">
              <a:rPr lang="el-GR" smtClean="0"/>
              <a:pPr/>
              <a:t>19/1/2015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ECABFB-5818-463B-A839-9B67595F195B}" type="datetimeFigureOut">
              <a:rPr lang="el-GR" smtClean="0"/>
              <a:pPr/>
              <a:t>19/1/2015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ECABFB-5818-463B-A839-9B67595F195B}" type="datetimeFigureOut">
              <a:rPr lang="el-GR" smtClean="0"/>
              <a:pPr/>
              <a:t>19/1/2015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3F9ED9C-B16A-4243-B5F5-C340167A981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ECABFB-5818-463B-A839-9B67595F195B}" type="datetimeFigureOut">
              <a:rPr lang="el-GR" smtClean="0"/>
              <a:pPr/>
              <a:t>19/1/2015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83F9ED9C-B16A-4243-B5F5-C340167A9812}"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ECABFB-5818-463B-A839-9B67595F195B}" type="datetimeFigureOut">
              <a:rPr lang="el-GR" smtClean="0"/>
              <a:pPr/>
              <a:t>19/1/2015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3F9ED9C-B16A-4243-B5F5-C340167A9812}"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Μαρξισμός και ιστοριογραφία</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Εξέλιξη της ιστορίας</a:t>
            </a:r>
            <a:endParaRPr lang="el-GR" dirty="0"/>
          </a:p>
        </p:txBody>
      </p:sp>
      <p:sp>
        <p:nvSpPr>
          <p:cNvPr id="3" name="2 - Θέση περιεχομένου"/>
          <p:cNvSpPr>
            <a:spLocks noGrp="1"/>
          </p:cNvSpPr>
          <p:nvPr>
            <p:ph idx="1"/>
          </p:nvPr>
        </p:nvSpPr>
        <p:spPr/>
        <p:txBody>
          <a:bodyPr>
            <a:noAutofit/>
          </a:bodyPr>
          <a:lstStyle/>
          <a:p>
            <a:pPr algn="just"/>
            <a:r>
              <a:rPr lang="el-GR" sz="2300" dirty="0" smtClean="0">
                <a:latin typeface="Times New Roman" pitchFamily="18" charset="0"/>
                <a:cs typeface="Times New Roman" pitchFamily="18" charset="0"/>
              </a:rPr>
              <a:t>Διαδοχή τρόπων παραγωγής: ασιατικός, αρχαίος (δουλεία), φεουδαρχικός (δουλοπαροικία), καπιταλιστικός (μισθοδοσία). Σε ένα συγκεκριμένο στάδιο της ανάπτυξης, οι υλικές παραγωγικές δυνάμεις της κοινωνίας έρχονται σε αντίθεση με τις υπάρχουσες σχέσεις παραγωγής. Οι διαφορετικές βαθμίδες της κοινωνικής πραγματικότητας δεν συμπίπτουν πλέον μεταξύ τους. Η αντίφαση οδηγεί στην καταστροφή μιας διάρθρωσης και στην εμφάνιση μιας άλλης. Περίοδος κοινωνικής επανάστασης. Η κινητήρια δύναμη της διαλεκτικής βρίσκεται στις αντιθέσεις που δημιουργούν η ανάπτυξη των υλικών παραγωγικών δυνάμεων και οι σχέσεις ιδιοκτησίας, στο πλαίσιο των οποίων λειτουργούν οι παραγωγικές δυνάμεις μέχρι τη στιγμή εκείνη.</a:t>
            </a:r>
          </a:p>
          <a:p>
            <a:pPr algn="just"/>
            <a:endParaRPr lang="el-GR" sz="23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Μαρξιστική φιλοσοφία της ιστορίας</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Ο </a:t>
            </a:r>
            <a:r>
              <a:rPr lang="el-GR" dirty="0"/>
              <a:t>άνθρωπος είναι μια ελεύθερη ύπαρξη που, κάτω από τις συνθήκες της ιδιοκτησίας, αποξενώθηκε από την ανθρώπινη ουσία του. Ο καπιταλισμός αποτελεί την ακραία μορφή μιας εξέλιξης στην οποία η παραγωγική διαδικασία καταδυναστεύει τον άνθρωπο, αντί να ελέγχεται από αυτόν, και όπου οι κοινωνικές σχέσεις υποβιβάζονται σε σχέσεις μεταξύ πραγμάτων. </a:t>
            </a:r>
            <a:endParaRPr lang="el-GR" dirty="0" smtClean="0"/>
          </a:p>
          <a:p>
            <a:pPr algn="just"/>
            <a:r>
              <a:rPr lang="el-GR" dirty="0" smtClean="0"/>
              <a:t>Η </a:t>
            </a:r>
            <a:r>
              <a:rPr lang="el-GR" dirty="0"/>
              <a:t>έννοια της διαλεκτικής προϋποθέτει την πορεία προς τον διαρκώς μεγαλύτερο </a:t>
            </a:r>
            <a:r>
              <a:rPr lang="el-GR" dirty="0" err="1"/>
              <a:t>εξορθολογισμό</a:t>
            </a:r>
            <a:r>
              <a:rPr lang="el-GR" dirty="0"/>
              <a:t>, δηλ. ως δημιουργία εκείνων των υλικών συνθηκών που από μόνες τους μπορούν να αποτελέσουν την πραγματική βάση για μια κοινωνία ανώτερης μορφής: μια κοινωνία που έχει ως πρωταρχικό σκοπό της την πλήρη και ελεύθερη ανάπτυξη κάθε ατόμου. Η ιστορία θα παράγει τελικά μια κοινωνία ειρήνης και αφθονίας. </a:t>
            </a:r>
            <a:endParaRPr lang="el-GR" dirty="0" smtClean="0"/>
          </a:p>
          <a:p>
            <a:pPr algn="just"/>
            <a:r>
              <a:rPr lang="el-GR" dirty="0" smtClean="0"/>
              <a:t>Η ιστορία πράξη </a:t>
            </a:r>
            <a:r>
              <a:rPr lang="el-GR" dirty="0"/>
              <a:t>δημιουργίας του κομμουνισμού.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Μαρξιστική φιλοσοφία της ιστορίας</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Όχι μία αποκλειστική και μονοδιάστατη αντίληψη για την ιστορία στην παράδοση της μαρξιστικής σκέψης ≠ ανάπτυξη ποικίλων συσχετικών μεταξύ τους προσεγγίσεων λόγω  α) πολυμέρειας της σκέψης του Μαρξ και β) έλλειψης μεθοδολογικής και ερμηνευτικής συνοχής του ιστορικού του προβληματισμού</a:t>
            </a:r>
          </a:p>
          <a:p>
            <a:pPr algn="just"/>
            <a:r>
              <a:rPr lang="el-GR" dirty="0" smtClean="0"/>
              <a:t>ΙΙ. Βασικό μέλημα της ιστορίας κατά Μαρξ η ένταξη ενός μεμονωμένου πεδίου έρευνας ή μιας σειράς γεγονότων στην ολότητα του κοινωνικού σχηματισμού – προσανατολισμός της ιστορικής σκέψης στην κατασκευή παραγωγικών εξηγητικών μοντέλων</a:t>
            </a:r>
          </a:p>
          <a:p>
            <a:pPr algn="just"/>
            <a:r>
              <a:rPr lang="el-GR" dirty="0" smtClean="0"/>
              <a:t>ΙΙΙ. Κυριαρχία ιστορικισμού ενταγμένου μέσα σε κανονιστικά πλαίσια [μελέτη αέναης μεταβολής – ανάδειξη αυθεντικότητας κάθε εποχής // χρήση νομολογικών προτύπων επιστημονικής εξήγησης (πρότυπο </a:t>
            </a:r>
            <a:r>
              <a:rPr lang="el-GR" dirty="0" err="1" smtClean="0"/>
              <a:t>προοδοκεντρικής</a:t>
            </a:r>
            <a:r>
              <a:rPr lang="el-GR" dirty="0" smtClean="0"/>
              <a:t>  διαδοχής τρόπων παραγωγής)</a:t>
            </a:r>
          </a:p>
          <a:p>
            <a:pPr algn="just"/>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Καρλ Μαρξ </a:t>
            </a:r>
            <a:r>
              <a:rPr lang="el-GR" dirty="0"/>
              <a:t>(1818-1883) </a:t>
            </a:r>
          </a:p>
        </p:txBody>
      </p:sp>
      <p:sp>
        <p:nvSpPr>
          <p:cNvPr id="3" name="2 - Θέση περιεχομένου"/>
          <p:cNvSpPr>
            <a:spLocks noGrp="1"/>
          </p:cNvSpPr>
          <p:nvPr>
            <p:ph idx="1"/>
          </p:nvPr>
        </p:nvSpPr>
        <p:spPr/>
        <p:txBody>
          <a:bodyPr>
            <a:normAutofit/>
          </a:bodyPr>
          <a:lstStyle/>
          <a:p>
            <a:pPr algn="just"/>
            <a:r>
              <a:rPr lang="el-GR" dirty="0" smtClean="0"/>
              <a:t>1848</a:t>
            </a:r>
            <a:r>
              <a:rPr lang="el-GR" dirty="0"/>
              <a:t>, μαζί με τον </a:t>
            </a:r>
            <a:r>
              <a:rPr lang="el-GR" dirty="0" err="1"/>
              <a:t>Ενγκελς</a:t>
            </a:r>
            <a:r>
              <a:rPr lang="el-GR" dirty="0"/>
              <a:t>, </a:t>
            </a:r>
            <a:r>
              <a:rPr lang="el-GR" dirty="0" smtClean="0"/>
              <a:t>έγραψε </a:t>
            </a:r>
            <a:r>
              <a:rPr lang="el-GR" dirty="0"/>
              <a:t>το μανιφέστο του κομμουνιστικού κόμματος. </a:t>
            </a:r>
            <a:endParaRPr lang="el-GR" dirty="0" smtClean="0"/>
          </a:p>
          <a:p>
            <a:pPr algn="just"/>
            <a:r>
              <a:rPr lang="el-GR" dirty="0" smtClean="0"/>
              <a:t>1867 </a:t>
            </a:r>
            <a:r>
              <a:rPr lang="el-GR" i="1" dirty="0" smtClean="0"/>
              <a:t>Κεφάλαιο. </a:t>
            </a:r>
            <a:endParaRPr lang="el-GR" dirty="0" smtClean="0"/>
          </a:p>
          <a:p>
            <a:pPr algn="just"/>
            <a:r>
              <a:rPr lang="el-GR" dirty="0" smtClean="0"/>
              <a:t> 1867 Ο </a:t>
            </a:r>
            <a:r>
              <a:rPr lang="el-GR" dirty="0"/>
              <a:t>Μαρξ συμμετείχε στην ίδρυση της Διεθνούς Ένωσης Εργατών, της οποίας συνέταξε το καταστατικό και το 1867 εξελέγη μέλος της.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Μαρξισμός</a:t>
            </a:r>
            <a:endParaRPr lang="el-GR" dirty="0"/>
          </a:p>
        </p:txBody>
      </p:sp>
      <p:sp>
        <p:nvSpPr>
          <p:cNvPr id="3" name="2 - Θέση περιεχομένου"/>
          <p:cNvSpPr>
            <a:spLocks noGrp="1"/>
          </p:cNvSpPr>
          <p:nvPr>
            <p:ph idx="1"/>
          </p:nvPr>
        </p:nvSpPr>
        <p:spPr/>
        <p:txBody>
          <a:bodyPr/>
          <a:lstStyle/>
          <a:p>
            <a:r>
              <a:rPr lang="el-GR" i="1" dirty="0" smtClean="0"/>
              <a:t>Οι φιλόσοφοι μέχρι σήμερα ασχολήθηκαν μόνο με την ερμηνεία του κόσμου, ενώ το ενδιαφέρον έγκειται στο μετασχηματισμό του</a:t>
            </a:r>
            <a:r>
              <a:rPr lang="en-US" i="1" dirty="0" smtClean="0"/>
              <a:t>.</a:t>
            </a:r>
          </a:p>
          <a:p>
            <a:r>
              <a:rPr lang="el-GR" i="1" dirty="0" smtClean="0"/>
              <a:t>Δεν είναι η συνείδηση που καθορίζει τη ζωή, αλλά η ζωή καθορίζει τη συνείδηση.</a:t>
            </a:r>
          </a:p>
          <a:p>
            <a:endParaRPr lang="el-GR" i="1" dirty="0" smtClean="0"/>
          </a:p>
          <a:p>
            <a:endParaRPr lang="el-GR" i="1" dirty="0" smtClean="0"/>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Ιστορικές προσεγγίσεις</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Στο έργο του Μαρξ χρήση δύο εν πολλοίς αντιφατικών μεταξύ τους μοντέλων ιστορικής προσέγγισης: α) της οικονομικής και κοινωνικής ιστορίας (κυρίως στο </a:t>
            </a:r>
            <a:r>
              <a:rPr lang="el-GR" i="1" dirty="0" smtClean="0"/>
              <a:t>Κεφάλαιο, </a:t>
            </a:r>
            <a:r>
              <a:rPr lang="el-GR" dirty="0" smtClean="0"/>
              <a:t>1867-1894), και β) της πολιτικής ιστορίας στο βραχύ χρόνο (</a:t>
            </a:r>
            <a:r>
              <a:rPr lang="el-GR" i="1" dirty="0" smtClean="0"/>
              <a:t>η 18</a:t>
            </a:r>
            <a:r>
              <a:rPr lang="el-GR" i="1" baseline="30000" dirty="0" smtClean="0"/>
              <a:t>η</a:t>
            </a:r>
            <a:r>
              <a:rPr lang="el-GR" i="1" dirty="0" smtClean="0"/>
              <a:t> </a:t>
            </a:r>
            <a:r>
              <a:rPr lang="el-GR" i="1" dirty="0" err="1" smtClean="0"/>
              <a:t>Μπρυμαίρ</a:t>
            </a:r>
            <a:r>
              <a:rPr lang="el-GR" i="1" dirty="0" smtClean="0"/>
              <a:t> του </a:t>
            </a:r>
            <a:r>
              <a:rPr lang="el-GR" i="1" dirty="0" err="1" smtClean="0"/>
              <a:t>ΛουδοβίκουΒοναπάρτη</a:t>
            </a:r>
            <a:r>
              <a:rPr lang="el-GR" i="1" dirty="0" smtClean="0"/>
              <a:t>, </a:t>
            </a:r>
            <a:r>
              <a:rPr lang="el-GR" dirty="0" smtClean="0"/>
              <a:t>1852/ </a:t>
            </a:r>
            <a:r>
              <a:rPr lang="el-GR" i="1" dirty="0" smtClean="0"/>
              <a:t>Ταξικοί αγώνες στη Γαλλία, </a:t>
            </a:r>
            <a:r>
              <a:rPr lang="el-GR" dirty="0" smtClean="0"/>
              <a:t>1848-1850/ </a:t>
            </a:r>
            <a:r>
              <a:rPr lang="el-GR" i="1" dirty="0" smtClean="0"/>
              <a:t>Ο εμφύλιος πόλεμος στη Γαλλία, </a:t>
            </a:r>
            <a:r>
              <a:rPr lang="el-GR" dirty="0" smtClean="0"/>
              <a:t>1871</a:t>
            </a:r>
          </a:p>
          <a:p>
            <a:pPr algn="just"/>
            <a:r>
              <a:rPr lang="el-GR" dirty="0" smtClean="0"/>
              <a:t>Βασικό διαφοροποιητικό στοιχείο από αντίστοιχα έργα πολιτικής ιστορίας της ίδιας εποχής η ερμηνεία των πολιτικών γεγονότων με κριτήριο τις ταξικές σχέσεις και τον ταξικό ανταγωνισμό, στην προοπτική όμως της συνολικής μεταβολής της κοινωνίας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Μαρξισμός και ιστορία</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latin typeface="Times New Roman" pitchFamily="18" charset="0"/>
                <a:cs typeface="Times New Roman" pitchFamily="18" charset="0"/>
              </a:rPr>
              <a:t>θεωρία των σταδίων (θεωρία κοινωνικής ανάπτυξης με </a:t>
            </a:r>
            <a:r>
              <a:rPr lang="el-GR" dirty="0" err="1" smtClean="0">
                <a:latin typeface="Times New Roman" pitchFamily="18" charset="0"/>
                <a:cs typeface="Times New Roman" pitchFamily="18" charset="0"/>
              </a:rPr>
              <a:t>περιοδολόγηση</a:t>
            </a:r>
            <a:r>
              <a:rPr lang="el-GR" dirty="0" smtClean="0">
                <a:latin typeface="Times New Roman" pitchFamily="18" charset="0"/>
                <a:cs typeface="Times New Roman" pitchFamily="18" charset="0"/>
              </a:rPr>
              <a:t> της ιστορίας)</a:t>
            </a:r>
          </a:p>
          <a:p>
            <a:pPr algn="just"/>
            <a:r>
              <a:rPr lang="el-GR" dirty="0" smtClean="0">
                <a:latin typeface="Times New Roman" pitchFamily="18" charset="0"/>
                <a:cs typeface="Times New Roman" pitchFamily="18" charset="0"/>
              </a:rPr>
              <a:t>βάση /εποικοδόμημα (μοντέλο κοινωνικού καθορισμού με αφετηρία την υλική ζωή)</a:t>
            </a:r>
          </a:p>
          <a:p>
            <a:pPr algn="just"/>
            <a:r>
              <a:rPr lang="el-GR" dirty="0" smtClean="0">
                <a:latin typeface="Times New Roman" pitchFamily="18" charset="0"/>
                <a:cs typeface="Times New Roman" pitchFamily="18" charset="0"/>
              </a:rPr>
              <a:t>η ταξική πάλη, κινητήρια δύναμη της ιστορίας (θεωρία κοινωνικής αλλαγής) έμφαση</a:t>
            </a:r>
          </a:p>
          <a:p>
            <a:pPr algn="just"/>
            <a:r>
              <a:rPr lang="el-GR" dirty="0" smtClean="0">
                <a:latin typeface="Times New Roman" pitchFamily="18" charset="0"/>
                <a:cs typeface="Times New Roman" pitchFamily="18" charset="0"/>
              </a:rPr>
              <a:t>επιστημονικός χαρακτήρα της μαρξιστικής ανάλυσης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επιστήμη της ιστορίας</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Επιστημολογικές παραδοχές Μαρξ ριζωμένες στον ευρωπαϊκό διαφωτισμό</a:t>
            </a:r>
          </a:p>
          <a:p>
            <a:r>
              <a:rPr lang="el-GR" dirty="0" smtClean="0"/>
              <a:t>Α) είναι δυνατή η επιστημονική γνώση </a:t>
            </a:r>
          </a:p>
          <a:p>
            <a:r>
              <a:rPr lang="el-GR" dirty="0" smtClean="0"/>
              <a:t>β) έκφραση επιστημονικής γνώσης με γενικές προτάσεις, νόμους και άρα ανάγκη νόμων ιστορικής εξέλιξης</a:t>
            </a:r>
          </a:p>
          <a:p>
            <a:pPr>
              <a:buNone/>
            </a:pPr>
            <a:r>
              <a:rPr lang="el-GR" dirty="0" smtClean="0"/>
              <a:t> </a:t>
            </a:r>
          </a:p>
          <a:p>
            <a:pPr lvl="0">
              <a:buNone/>
            </a:pPr>
            <a:r>
              <a:rPr lang="el-GR" dirty="0" smtClean="0"/>
              <a:t>Η </a:t>
            </a:r>
            <a:r>
              <a:rPr lang="el-GR" u="sng" dirty="0" smtClean="0"/>
              <a:t>διαλεκτική </a:t>
            </a:r>
            <a:endParaRPr lang="el-GR" dirty="0" smtClean="0"/>
          </a:p>
          <a:p>
            <a:r>
              <a:rPr lang="el-GR" dirty="0" smtClean="0"/>
              <a:t>Ουσία ↔ μορφή των φαινομένων</a:t>
            </a:r>
          </a:p>
          <a:p>
            <a:pPr lvl="0"/>
            <a:endParaRPr lang="el-GR" dirty="0" smtClean="0"/>
          </a:p>
          <a:p>
            <a:pPr lvl="0"/>
            <a:r>
              <a:rPr lang="el-GR" dirty="0" smtClean="0"/>
              <a:t>Άνθρωπος δημιουργός ιστορίας – παράγει δυνάμεις που λειτουργούν ανεξάρτητα από τη θέλησή του</a:t>
            </a:r>
          </a:p>
          <a:p>
            <a:r>
              <a:rPr lang="el-GR" dirty="0" smtClean="0"/>
              <a:t>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Ταξική πάλη</a:t>
            </a:r>
            <a:endParaRPr lang="el-GR" dirty="0"/>
          </a:p>
        </p:txBody>
      </p:sp>
      <p:sp>
        <p:nvSpPr>
          <p:cNvPr id="3" name="2 - Θέση περιεχομένου"/>
          <p:cNvSpPr>
            <a:spLocks noGrp="1"/>
          </p:cNvSpPr>
          <p:nvPr>
            <p:ph idx="1"/>
          </p:nvPr>
        </p:nvSpPr>
        <p:spPr/>
        <p:txBody>
          <a:bodyPr>
            <a:normAutofit fontScale="92500" lnSpcReduction="10000"/>
          </a:bodyPr>
          <a:lstStyle/>
          <a:p>
            <a:pPr>
              <a:buNone/>
            </a:pPr>
            <a:r>
              <a:rPr lang="el-GR" dirty="0" smtClean="0"/>
              <a:t>Ο Μαρξ καθορίζει τις τάξεις σε σχέση με τη θέση τους στον τρόπο της καπιταλιστικής παραγωγής.</a:t>
            </a:r>
          </a:p>
          <a:p>
            <a:pPr>
              <a:buNone/>
            </a:pPr>
            <a:r>
              <a:rPr lang="el-GR" dirty="0" smtClean="0"/>
              <a:t> Οι τάξεις προϋποθέτουν μια διπλή αναφορά, σε ένα οικονομικό κριτήριο - τη θέση τους στον τρόπο παραγωγής - και σε ένα κριτήριο ψυχολογικό και πολιτικό - τη συνείδηση. </a:t>
            </a:r>
          </a:p>
          <a:p>
            <a:pPr>
              <a:buNone/>
            </a:pPr>
            <a:r>
              <a:rPr lang="el-GR" dirty="0" smtClean="0"/>
              <a:t>Μια τάξη δεν μπορεί να εξετασθεί μόνη της, απομονωμένη, στο μέτρο που οι τάξεις υπάρχουν κυρίως μέσα από τις αμοιβαίες σχέσεις τους.</a:t>
            </a:r>
          </a:p>
          <a:p>
            <a:pPr>
              <a:buNone/>
            </a:pPr>
            <a:r>
              <a:rPr lang="el-GR" dirty="0" smtClean="0"/>
              <a:t>Κινητήρια δύναμη ιστορίας: ταξική πάλη</a:t>
            </a:r>
          </a:p>
          <a:p>
            <a:pPr>
              <a:buNone/>
            </a:pPr>
            <a:r>
              <a:rPr lang="el-GR" dirty="0" smtClean="0"/>
              <a:t>Κράτος:  όργανο της άρχουσας τάξης, ως σύνολο θεσμών οι οποίοι εγγυώνται τη διατήρηση και αναπαραγωγή των εκμεταλλευτικών ταξικών σχέσεων.</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Μορφές παραγωγής</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buNone/>
            </a:pPr>
            <a:r>
              <a:rPr lang="el-GR" sz="6000" dirty="0" smtClean="0"/>
              <a:t>Η </a:t>
            </a:r>
            <a:r>
              <a:rPr lang="el-GR" sz="6000" dirty="0" smtClean="0">
                <a:latin typeface="Times New Roman" pitchFamily="18" charset="0"/>
                <a:cs typeface="Times New Roman" pitchFamily="18" charset="0"/>
              </a:rPr>
              <a:t>ύπαρξη των κοινωνικών τάξεων βασίζεται στις ιστορικές μορφές παραγωγής. Κάθε τρόπος παραγωγής αναδεικνύει μια άρχουσα τάξη, που κατέχει τα μέσα παραγωγής και εκμεταλλεύεται την εργασία των άλλων, και μια τάξη εξουσιαζόμενη, που δεν έχει παρά τη δύναμή της για εργασία και ένα ελάχιστο μέρος της αξίας που παράγεται.</a:t>
            </a:r>
          </a:p>
          <a:p>
            <a:pPr>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Σχέσεις παραγωγής-</a:t>
            </a:r>
            <a:endParaRPr lang="el-GR" dirty="0"/>
          </a:p>
        </p:txBody>
      </p:sp>
      <p:sp>
        <p:nvSpPr>
          <p:cNvPr id="3" name="2 - Θέση περιεχομένου"/>
          <p:cNvSpPr>
            <a:spLocks noGrp="1"/>
          </p:cNvSpPr>
          <p:nvPr>
            <p:ph idx="1"/>
          </p:nvPr>
        </p:nvSpPr>
        <p:spPr/>
        <p:txBody>
          <a:bodyPr>
            <a:noAutofit/>
          </a:bodyPr>
          <a:lstStyle/>
          <a:p>
            <a:pPr algn="just"/>
            <a:r>
              <a:rPr lang="el-GR" sz="2300" dirty="0" smtClean="0"/>
              <a:t>Σχέσεις παραγωγής  = κοινωνικές σχέσεις που οι άνθρωποι δημιουργούν μεταξύ τους για παραγωγή και καταμερισμό των αγαθών και υπηρεσιών.</a:t>
            </a:r>
          </a:p>
          <a:p>
            <a:pPr algn="just"/>
            <a:r>
              <a:rPr lang="el-GR" sz="2300" dirty="0" smtClean="0"/>
              <a:t> Το σύνολο των παραγωγικών δυνάμεων και των σχέσεων παραγωγής  αποτελεί την οικονομική δομή της κοινωνίας, τη βάση πάνω στην οποία υψώνεται το νομικό και πολιτικό εποικοδόμημα (νομικές σχέσεις, πολιτικούς θεσμούς, μορφές κράτους) και στην οποία αντιστοιχούν συγκεκριμένες μορφές κοινωνικής συνείδησης (φιλολογικές και φιλοσοφικές εκφάνσεις, θρησκευτικά δόγματα, τέχνη). Ο τρόπος παραγωγής της υλικής ζωής καθορίζει την πορεία της κοινωνικής, πολιτικής και πνευματικής ζωής. </a:t>
            </a:r>
            <a:endParaRPr lang="el-GR" sz="23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99</TotalTime>
  <Words>865</Words>
  <Application>Microsoft Office PowerPoint</Application>
  <PresentationFormat>Προβολή στην οθόνη (4:3)</PresentationFormat>
  <Paragraphs>48</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Ροή</vt:lpstr>
      <vt:lpstr>Μαρξισμός και ιστοριογραφία</vt:lpstr>
      <vt:lpstr>Καρλ Μαρξ (1818-1883) </vt:lpstr>
      <vt:lpstr>Μαρξισμός</vt:lpstr>
      <vt:lpstr>Ιστορικές προσεγγίσεις</vt:lpstr>
      <vt:lpstr>Μαρξισμός και ιστορία</vt:lpstr>
      <vt:lpstr>Η επιστήμη της ιστορίας</vt:lpstr>
      <vt:lpstr>Ταξική πάλη</vt:lpstr>
      <vt:lpstr>Μορφές παραγωγής</vt:lpstr>
      <vt:lpstr>Σχέσεις παραγωγής-</vt:lpstr>
      <vt:lpstr>Εξέλιξη της ιστορίας</vt:lpstr>
      <vt:lpstr>Μαρξιστική φιλοσοφία της ιστορίας</vt:lpstr>
      <vt:lpstr>Μαρξιστική φιλοσοφία της ιστορίας</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Karamanolakis</dc:creator>
  <cp:lastModifiedBy>Karamanolakis</cp:lastModifiedBy>
  <cp:revision>16</cp:revision>
  <dcterms:created xsi:type="dcterms:W3CDTF">2014-11-04T21:45:56Z</dcterms:created>
  <dcterms:modified xsi:type="dcterms:W3CDTF">2015-01-19T04:13:41Z</dcterms:modified>
</cp:coreProperties>
</file>