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91" r:id="rId6"/>
    <p:sldId id="260" r:id="rId7"/>
    <p:sldId id="261" r:id="rId8"/>
    <p:sldId id="262" r:id="rId9"/>
    <p:sldId id="29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 y="-4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3B883915-6FA1-4E28-B29F-CE19965300DE}" type="datetimeFigureOut">
              <a:rPr lang="el-GR" smtClean="0"/>
              <a:t>19/12/17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E04BF55-AEFB-46F3-9098-0AE7C0132074}" type="slidenum">
              <a:rPr lang="el-GR" smtClean="0"/>
              <a:t>‹#›</a:t>
            </a:fld>
            <a:endParaRPr lang="el-GR"/>
          </a:p>
        </p:txBody>
      </p:sp>
    </p:spTree>
    <p:extLst>
      <p:ext uri="{BB962C8B-B14F-4D97-AF65-F5344CB8AC3E}">
        <p14:creationId xmlns:p14="http://schemas.microsoft.com/office/powerpoint/2010/main" val="1840699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B883915-6FA1-4E28-B29F-CE19965300DE}" type="datetimeFigureOut">
              <a:rPr lang="el-GR" smtClean="0"/>
              <a:t>19/12/17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E04BF55-AEFB-46F3-9098-0AE7C0132074}" type="slidenum">
              <a:rPr lang="el-GR" smtClean="0"/>
              <a:t>‹#›</a:t>
            </a:fld>
            <a:endParaRPr lang="el-GR"/>
          </a:p>
        </p:txBody>
      </p:sp>
    </p:spTree>
    <p:extLst>
      <p:ext uri="{BB962C8B-B14F-4D97-AF65-F5344CB8AC3E}">
        <p14:creationId xmlns:p14="http://schemas.microsoft.com/office/powerpoint/2010/main" val="2684408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B883915-6FA1-4E28-B29F-CE19965300DE}" type="datetimeFigureOut">
              <a:rPr lang="el-GR" smtClean="0"/>
              <a:t>19/12/17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E04BF55-AEFB-46F3-9098-0AE7C0132074}" type="slidenum">
              <a:rPr lang="el-GR" smtClean="0"/>
              <a:t>‹#›</a:t>
            </a:fld>
            <a:endParaRPr lang="el-GR"/>
          </a:p>
        </p:txBody>
      </p:sp>
    </p:spTree>
    <p:extLst>
      <p:ext uri="{BB962C8B-B14F-4D97-AF65-F5344CB8AC3E}">
        <p14:creationId xmlns:p14="http://schemas.microsoft.com/office/powerpoint/2010/main" val="4122564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B883915-6FA1-4E28-B29F-CE19965300DE}" type="datetimeFigureOut">
              <a:rPr lang="el-GR" smtClean="0"/>
              <a:t>19/12/17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E04BF55-AEFB-46F3-9098-0AE7C0132074}" type="slidenum">
              <a:rPr lang="el-GR" smtClean="0"/>
              <a:t>‹#›</a:t>
            </a:fld>
            <a:endParaRPr lang="el-GR"/>
          </a:p>
        </p:txBody>
      </p:sp>
    </p:spTree>
    <p:extLst>
      <p:ext uri="{BB962C8B-B14F-4D97-AF65-F5344CB8AC3E}">
        <p14:creationId xmlns:p14="http://schemas.microsoft.com/office/powerpoint/2010/main" val="1018494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883915-6FA1-4E28-B29F-CE19965300DE}" type="datetimeFigureOut">
              <a:rPr lang="el-GR" smtClean="0"/>
              <a:t>19/12/17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E04BF55-AEFB-46F3-9098-0AE7C0132074}" type="slidenum">
              <a:rPr lang="el-GR" smtClean="0"/>
              <a:t>‹#›</a:t>
            </a:fld>
            <a:endParaRPr lang="el-GR"/>
          </a:p>
        </p:txBody>
      </p:sp>
    </p:spTree>
    <p:extLst>
      <p:ext uri="{BB962C8B-B14F-4D97-AF65-F5344CB8AC3E}">
        <p14:creationId xmlns:p14="http://schemas.microsoft.com/office/powerpoint/2010/main" val="2083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3B883915-6FA1-4E28-B29F-CE19965300DE}" type="datetimeFigureOut">
              <a:rPr lang="el-GR" smtClean="0"/>
              <a:t>19/12/17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E04BF55-AEFB-46F3-9098-0AE7C0132074}" type="slidenum">
              <a:rPr lang="el-GR" smtClean="0"/>
              <a:t>‹#›</a:t>
            </a:fld>
            <a:endParaRPr lang="el-GR"/>
          </a:p>
        </p:txBody>
      </p:sp>
    </p:spTree>
    <p:extLst>
      <p:ext uri="{BB962C8B-B14F-4D97-AF65-F5344CB8AC3E}">
        <p14:creationId xmlns:p14="http://schemas.microsoft.com/office/powerpoint/2010/main" val="3788353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3B883915-6FA1-4E28-B29F-CE19965300DE}" type="datetimeFigureOut">
              <a:rPr lang="el-GR" smtClean="0"/>
              <a:t>19/12/17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E04BF55-AEFB-46F3-9098-0AE7C0132074}" type="slidenum">
              <a:rPr lang="el-GR" smtClean="0"/>
              <a:t>‹#›</a:t>
            </a:fld>
            <a:endParaRPr lang="el-GR"/>
          </a:p>
        </p:txBody>
      </p:sp>
    </p:spTree>
    <p:extLst>
      <p:ext uri="{BB962C8B-B14F-4D97-AF65-F5344CB8AC3E}">
        <p14:creationId xmlns:p14="http://schemas.microsoft.com/office/powerpoint/2010/main" val="50022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3B883915-6FA1-4E28-B29F-CE19965300DE}" type="datetimeFigureOut">
              <a:rPr lang="el-GR" smtClean="0"/>
              <a:t>19/12/17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E04BF55-AEFB-46F3-9098-0AE7C0132074}" type="slidenum">
              <a:rPr lang="el-GR" smtClean="0"/>
              <a:t>‹#›</a:t>
            </a:fld>
            <a:endParaRPr lang="el-GR"/>
          </a:p>
        </p:txBody>
      </p:sp>
    </p:spTree>
    <p:extLst>
      <p:ext uri="{BB962C8B-B14F-4D97-AF65-F5344CB8AC3E}">
        <p14:creationId xmlns:p14="http://schemas.microsoft.com/office/powerpoint/2010/main" val="1163260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883915-6FA1-4E28-B29F-CE19965300DE}" type="datetimeFigureOut">
              <a:rPr lang="el-GR" smtClean="0"/>
              <a:t>19/12/17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E04BF55-AEFB-46F3-9098-0AE7C0132074}" type="slidenum">
              <a:rPr lang="el-GR" smtClean="0"/>
              <a:t>‹#›</a:t>
            </a:fld>
            <a:endParaRPr lang="el-GR"/>
          </a:p>
        </p:txBody>
      </p:sp>
    </p:spTree>
    <p:extLst>
      <p:ext uri="{BB962C8B-B14F-4D97-AF65-F5344CB8AC3E}">
        <p14:creationId xmlns:p14="http://schemas.microsoft.com/office/powerpoint/2010/main" val="1568843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883915-6FA1-4E28-B29F-CE19965300DE}" type="datetimeFigureOut">
              <a:rPr lang="el-GR" smtClean="0"/>
              <a:t>19/12/17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E04BF55-AEFB-46F3-9098-0AE7C0132074}" type="slidenum">
              <a:rPr lang="el-GR" smtClean="0"/>
              <a:t>‹#›</a:t>
            </a:fld>
            <a:endParaRPr lang="el-GR"/>
          </a:p>
        </p:txBody>
      </p:sp>
    </p:spTree>
    <p:extLst>
      <p:ext uri="{BB962C8B-B14F-4D97-AF65-F5344CB8AC3E}">
        <p14:creationId xmlns:p14="http://schemas.microsoft.com/office/powerpoint/2010/main" val="3675715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883915-6FA1-4E28-B29F-CE19965300DE}" type="datetimeFigureOut">
              <a:rPr lang="el-GR" smtClean="0"/>
              <a:t>19/12/17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E04BF55-AEFB-46F3-9098-0AE7C0132074}" type="slidenum">
              <a:rPr lang="el-GR" smtClean="0"/>
              <a:t>‹#›</a:t>
            </a:fld>
            <a:endParaRPr lang="el-GR"/>
          </a:p>
        </p:txBody>
      </p:sp>
    </p:spTree>
    <p:extLst>
      <p:ext uri="{BB962C8B-B14F-4D97-AF65-F5344CB8AC3E}">
        <p14:creationId xmlns:p14="http://schemas.microsoft.com/office/powerpoint/2010/main" val="8856582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883915-6FA1-4E28-B29F-CE19965300DE}" type="datetimeFigureOut">
              <a:rPr lang="el-GR" smtClean="0"/>
              <a:t>19/12/17</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4BF55-AEFB-46F3-9098-0AE7C0132074}" type="slidenum">
              <a:rPr lang="el-GR" smtClean="0"/>
              <a:t>‹#›</a:t>
            </a:fld>
            <a:endParaRPr lang="el-GR"/>
          </a:p>
        </p:txBody>
      </p:sp>
    </p:spTree>
    <p:extLst>
      <p:ext uri="{BB962C8B-B14F-4D97-AF65-F5344CB8AC3E}">
        <p14:creationId xmlns:p14="http://schemas.microsoft.com/office/powerpoint/2010/main" val="973417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Όργανα του κράτους επί Ηγεμονίας</a:t>
            </a:r>
          </a:p>
        </p:txBody>
      </p:sp>
      <p:sp>
        <p:nvSpPr>
          <p:cNvPr id="3" name="Subtitle 2"/>
          <p:cNvSpPr>
            <a:spLocks noGrp="1"/>
          </p:cNvSpPr>
          <p:nvPr>
            <p:ph type="subTitle" idx="1"/>
          </p:nvPr>
        </p:nvSpPr>
        <p:spPr/>
        <p:txBody>
          <a:bodyPr/>
          <a:lstStyle/>
          <a:p>
            <a:r>
              <a:rPr lang="el-GR" dirty="0" err="1"/>
              <a:t>Α</a:t>
            </a:r>
            <a:r>
              <a:rPr lang="el-GR" dirty="0"/>
              <a:t>. Δημοπούλου, </a:t>
            </a:r>
            <a:r>
              <a:rPr lang="el-GR" dirty="0" err="1"/>
              <a:t>Μεταπτυχιακό</a:t>
            </a:r>
            <a:r>
              <a:rPr lang="el-GR" dirty="0"/>
              <a:t> </a:t>
            </a:r>
            <a:r>
              <a:rPr lang="el-GR" dirty="0" err="1"/>
              <a:t>Ιστορίας</a:t>
            </a:r>
            <a:r>
              <a:rPr lang="el-GR" dirty="0"/>
              <a:t> </a:t>
            </a:r>
            <a:r>
              <a:rPr lang="el-GR" dirty="0" err="1"/>
              <a:t>Δικαίου</a:t>
            </a:r>
            <a:r>
              <a:rPr lang="el-GR" dirty="0"/>
              <a:t>, </a:t>
            </a:r>
            <a:r>
              <a:rPr lang="el-GR" dirty="0" err="1"/>
              <a:t>Νομική</a:t>
            </a:r>
            <a:r>
              <a:rPr lang="el-GR" dirty="0"/>
              <a:t> </a:t>
            </a:r>
            <a:r>
              <a:rPr lang="el-GR" dirty="0" err="1"/>
              <a:t>Σχολή</a:t>
            </a:r>
            <a:r>
              <a:rPr lang="el-GR" dirty="0"/>
              <a:t> </a:t>
            </a:r>
            <a:r>
              <a:rPr lang="el-GR" dirty="0" err="1"/>
              <a:t>Αθηνών</a:t>
            </a:r>
            <a:endParaRPr lang="el-GR" dirty="0"/>
          </a:p>
          <a:p>
            <a:endParaRPr lang="el-GR" dirty="0"/>
          </a:p>
        </p:txBody>
      </p:sp>
    </p:spTree>
    <p:extLst>
      <p:ext uri="{BB962C8B-B14F-4D97-AF65-F5344CB8AC3E}">
        <p14:creationId xmlns:p14="http://schemas.microsoft.com/office/powerpoint/2010/main" val="2353419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ea typeface="MS Mincho"/>
                <a:cs typeface="Times New Roman"/>
              </a:rPr>
              <a:t>Διαδοχή</a:t>
            </a:r>
            <a:endParaRPr lang="el-GR" dirty="0"/>
          </a:p>
        </p:txBody>
      </p:sp>
      <p:sp>
        <p:nvSpPr>
          <p:cNvPr id="3" name="Content Placeholder 2"/>
          <p:cNvSpPr>
            <a:spLocks noGrp="1"/>
          </p:cNvSpPr>
          <p:nvPr>
            <p:ph idx="1"/>
          </p:nvPr>
        </p:nvSpPr>
        <p:spPr/>
        <p:txBody>
          <a:bodyPr>
            <a:normAutofit fontScale="55000" lnSpcReduction="20000"/>
          </a:bodyPr>
          <a:lstStyle/>
          <a:p>
            <a:r>
              <a:rPr lang="el-GR" dirty="0">
                <a:ea typeface="MS Mincho"/>
                <a:cs typeface="Times New Roman"/>
              </a:rPr>
              <a:t>Ο Αύγουστος και οι διάδοχοί του δεν θέσπισαν κάποιοι επίσημο σύστημα αυτοκρατορικής διαδοχής</a:t>
            </a:r>
            <a:r>
              <a:rPr lang="el-GR" dirty="0" smtClean="0">
                <a:ea typeface="MS Mincho"/>
                <a:cs typeface="Times New Roman"/>
              </a:rPr>
              <a:t>.</a:t>
            </a:r>
          </a:p>
          <a:p>
            <a:r>
              <a:rPr lang="el-GR" dirty="0" smtClean="0">
                <a:ea typeface="MS Mincho"/>
                <a:cs typeface="Times New Roman"/>
              </a:rPr>
              <a:t> </a:t>
            </a:r>
            <a:r>
              <a:rPr lang="el-GR" dirty="0">
                <a:ea typeface="MS Mincho"/>
                <a:cs typeface="Times New Roman"/>
              </a:rPr>
              <a:t>Αν και η διαδοχή δεν έγινε ποτέ επισήμως κληρονομική, είθισται ο Αυτοκράτορας να υποδεικνύει τον διάδοχό του</a:t>
            </a:r>
            <a:r>
              <a:rPr lang="el-GR" dirty="0" smtClean="0">
                <a:ea typeface="MS Mincho"/>
                <a:cs typeface="Times New Roman"/>
              </a:rPr>
              <a:t>.</a:t>
            </a:r>
          </a:p>
          <a:p>
            <a:r>
              <a:rPr lang="el-GR" dirty="0" smtClean="0">
                <a:ea typeface="MS Mincho"/>
                <a:cs typeface="Times New Roman"/>
              </a:rPr>
              <a:t> </a:t>
            </a:r>
            <a:r>
              <a:rPr lang="el-GR" dirty="0">
                <a:ea typeface="MS Mincho"/>
                <a:cs typeface="Times New Roman"/>
              </a:rPr>
              <a:t>Επικρατέστεροι για τη θέση ήταν οι γιοί ή άλλοι στενοί συγγενείς του. Συνήθη επίσης τρόπο υπόδειξης του διαδόχου αποτελούσε η υιοθεσία του από τον Αυτοκράτορα, σε κάθε περίπτωση όμως ο υποψήφιος έπρεπε να εξασφαλίσει και την στήριξη του στρατεύματος</a:t>
            </a:r>
            <a:r>
              <a:rPr lang="el-GR" dirty="0" smtClean="0">
                <a:ea typeface="MS Mincho"/>
                <a:cs typeface="Times New Roman"/>
              </a:rPr>
              <a:t>.</a:t>
            </a:r>
          </a:p>
          <a:p>
            <a:r>
              <a:rPr lang="el-GR" dirty="0" smtClean="0">
                <a:ea typeface="MS Mincho"/>
                <a:cs typeface="Times New Roman"/>
              </a:rPr>
              <a:t> </a:t>
            </a:r>
            <a:r>
              <a:rPr lang="el-GR" dirty="0">
                <a:ea typeface="MS Mincho"/>
                <a:cs typeface="Times New Roman"/>
              </a:rPr>
              <a:t>Ιστορικά, οι φυσικοί διάδοχοι συγκαταλέγονται συχνά μεταξύ των χειρότερων Αυτοκρατόρων, ενώ μεταξύ των καλύτερων ήταν όσοι υιοθετήθηκαν από τους </a:t>
            </a:r>
            <a:r>
              <a:rPr lang="el-GR" dirty="0" err="1" smtClean="0">
                <a:ea typeface="MS Mincho"/>
                <a:cs typeface="Times New Roman"/>
              </a:rPr>
              <a:t>προκατοχους</a:t>
            </a:r>
            <a:r>
              <a:rPr lang="el-GR" dirty="0" smtClean="0">
                <a:ea typeface="MS Mincho"/>
                <a:cs typeface="Times New Roman"/>
              </a:rPr>
              <a:t> </a:t>
            </a:r>
            <a:r>
              <a:rPr lang="el-GR" dirty="0">
                <a:ea typeface="MS Mincho"/>
                <a:cs typeface="Times New Roman"/>
              </a:rPr>
              <a:t>τους λόγω των προσόντων τους</a:t>
            </a:r>
            <a:r>
              <a:rPr lang="el-GR" dirty="0" smtClean="0">
                <a:ea typeface="MS Mincho"/>
                <a:cs typeface="Times New Roman"/>
              </a:rPr>
              <a:t>.</a:t>
            </a:r>
          </a:p>
          <a:p>
            <a:r>
              <a:rPr lang="el-GR" dirty="0" smtClean="0">
                <a:ea typeface="MS Mincho"/>
                <a:cs typeface="Times New Roman"/>
              </a:rPr>
              <a:t> </a:t>
            </a:r>
            <a:r>
              <a:rPr lang="el-GR" dirty="0">
                <a:ea typeface="MS Mincho"/>
                <a:cs typeface="Times New Roman"/>
              </a:rPr>
              <a:t>Θεωρητικά η επιλογή του Αυτοκράτορα γινόταν με την έγκριση της Συγκλήτου, στην πράξη όμως τον κύριο λόγο είχε η Πραιτοριανή φρουρά (το σώμα των επίλεκτων σωματοφυλάκων του Αυτοκράτορα) και ο στρατός</a:t>
            </a:r>
            <a:r>
              <a:rPr lang="el-GR" dirty="0" smtClean="0">
                <a:ea typeface="MS Mincho"/>
                <a:cs typeface="Times New Roman"/>
              </a:rPr>
              <a:t>.</a:t>
            </a:r>
          </a:p>
          <a:p>
            <a:r>
              <a:rPr lang="el-GR" dirty="0" smtClean="0">
                <a:ea typeface="MS Mincho"/>
                <a:cs typeface="Times New Roman"/>
              </a:rPr>
              <a:t> </a:t>
            </a:r>
            <a:r>
              <a:rPr lang="el-GR" dirty="0">
                <a:ea typeface="MS Mincho"/>
                <a:cs typeface="Times New Roman"/>
              </a:rPr>
              <a:t>Καθώς η εδραίωση και παραμονή στο αξίωμα εξαρτάται ολοένα και περισσότερο από την ικανοποίηση των απαιτήσεων του στρατεύματος, η πλειοψηφία των αυτοκρατόρων δεν θα πεθάνει από φυσικά αίτια, αλλά</a:t>
            </a:r>
            <a:endParaRPr lang="el-GR" dirty="0"/>
          </a:p>
        </p:txBody>
      </p:sp>
    </p:spTree>
    <p:extLst>
      <p:ext uri="{BB962C8B-B14F-4D97-AF65-F5344CB8AC3E}">
        <p14:creationId xmlns:p14="http://schemas.microsoft.com/office/powerpoint/2010/main" val="3638843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ffectLst/>
                <a:latin typeface="Cambria"/>
                <a:ea typeface="MS Mincho"/>
                <a:cs typeface="Times New Roman"/>
              </a:rPr>
              <a:t>Σύγκλητος </a:t>
            </a:r>
            <a:endParaRPr lang="el-GR" dirty="0"/>
          </a:p>
        </p:txBody>
      </p:sp>
      <p:sp>
        <p:nvSpPr>
          <p:cNvPr id="3" name="Content Placeholder 2"/>
          <p:cNvSpPr>
            <a:spLocks noGrp="1"/>
          </p:cNvSpPr>
          <p:nvPr>
            <p:ph idx="1"/>
          </p:nvPr>
        </p:nvSpPr>
        <p:spPr/>
        <p:txBody>
          <a:bodyPr>
            <a:normAutofit fontScale="70000" lnSpcReduction="20000"/>
          </a:bodyPr>
          <a:lstStyle/>
          <a:p>
            <a:r>
              <a:rPr lang="el-GR" dirty="0">
                <a:ea typeface="MS Mincho"/>
                <a:cs typeface="Times New Roman"/>
              </a:rPr>
              <a:t>Ο Αύγουστος διατήρησε τη Σύγκλητο ως συμβουλευτικό όργανο, αποκαθιστώντας τον αριστοκρατικό χαρακτήρα της, με την απομάκρυνση από το σώμα των επαρχιωτών και απελεύθερων που είχε εισαγάγει ο Καίσαρας. </a:t>
            </a:r>
            <a:endParaRPr lang="el-GR" dirty="0" smtClean="0">
              <a:ea typeface="MS Mincho"/>
              <a:cs typeface="Times New Roman"/>
            </a:endParaRPr>
          </a:p>
          <a:p>
            <a:r>
              <a:rPr lang="el-GR" dirty="0" smtClean="0">
                <a:ea typeface="MS Mincho"/>
                <a:cs typeface="Times New Roman"/>
              </a:rPr>
              <a:t>Αν </a:t>
            </a:r>
            <a:r>
              <a:rPr lang="el-GR" dirty="0">
                <a:ea typeface="MS Mincho"/>
                <a:cs typeface="Times New Roman"/>
              </a:rPr>
              <a:t>και η Σύγκλητος θεωρητικά ενισχύεται, καθώς με την </a:t>
            </a:r>
            <a:r>
              <a:rPr lang="fr-FR" i="1" dirty="0">
                <a:ea typeface="MS Mincho"/>
                <a:cs typeface="Times New Roman"/>
              </a:rPr>
              <a:t>lex de imperio</a:t>
            </a:r>
            <a:r>
              <a:rPr lang="el-GR" dirty="0">
                <a:ea typeface="MS Mincho"/>
                <a:cs typeface="Times New Roman"/>
              </a:rPr>
              <a:t> “νομιμοποιεί” την εξουσία του Αυτοκράτορα, ο ίδιος (που τυπικά αποτελεί μέλος της), στην πραγματικότητα την ελέγχει πλήρως, καθώς επιλέγει τα μέλη της και καθορίζει την ημερήσια διάταξη των συνεδριάσεών της. </a:t>
            </a:r>
            <a:endParaRPr lang="el-GR" dirty="0" smtClean="0">
              <a:ea typeface="MS Mincho"/>
              <a:cs typeface="Times New Roman"/>
            </a:endParaRPr>
          </a:p>
          <a:p>
            <a:r>
              <a:rPr lang="el-GR" dirty="0" smtClean="0">
                <a:ea typeface="MS Mincho"/>
                <a:cs typeface="Times New Roman"/>
              </a:rPr>
              <a:t>Παρά </a:t>
            </a:r>
            <a:r>
              <a:rPr lang="el-GR" dirty="0">
                <a:ea typeface="MS Mincho"/>
                <a:cs typeface="Times New Roman"/>
              </a:rPr>
              <a:t>την απώλεια κάθε ουσιαστικής εξουσίας, η κοινωνική αίγλη της Συγκλήτου διατηρείται</a:t>
            </a:r>
            <a:r>
              <a:rPr lang="el-GR" dirty="0" smtClean="0">
                <a:ea typeface="MS Mincho"/>
                <a:cs typeface="Times New Roman"/>
              </a:rPr>
              <a:t>.</a:t>
            </a:r>
          </a:p>
          <a:p>
            <a:r>
              <a:rPr lang="el-GR" dirty="0" smtClean="0">
                <a:ea typeface="MS Mincho"/>
                <a:cs typeface="Times New Roman"/>
              </a:rPr>
              <a:t> </a:t>
            </a:r>
            <a:r>
              <a:rPr lang="el-GR" dirty="0">
                <a:ea typeface="MS Mincho"/>
                <a:cs typeface="Times New Roman"/>
              </a:rPr>
              <a:t>Οι </a:t>
            </a:r>
            <a:r>
              <a:rPr lang="fr-FR" i="1" dirty="0" err="1">
                <a:ea typeface="MS Mincho"/>
                <a:cs typeface="Times New Roman"/>
              </a:rPr>
              <a:t>clarissimi</a:t>
            </a:r>
            <a:r>
              <a:rPr lang="el-GR" dirty="0">
                <a:ea typeface="MS Mincho"/>
                <a:cs typeface="Times New Roman"/>
              </a:rPr>
              <a:t>, η τάξη των Συγκλητικών και των οικογενειών τους, συγκροτούν την ελίτ της αυτοκρατορίας και χαίρουν ιδιαιτέρων νομικών δικαιωμάτων.</a:t>
            </a:r>
            <a:endParaRPr lang="el-GR" dirty="0" smtClean="0">
              <a:effectLst/>
              <a:latin typeface="Cambria"/>
              <a:ea typeface="MS Mincho"/>
              <a:cs typeface="Times New Roman"/>
            </a:endParaRPr>
          </a:p>
          <a:p>
            <a:endParaRPr lang="el-GR" dirty="0"/>
          </a:p>
        </p:txBody>
      </p:sp>
    </p:spTree>
    <p:extLst>
      <p:ext uri="{BB962C8B-B14F-4D97-AF65-F5344CB8AC3E}">
        <p14:creationId xmlns:p14="http://schemas.microsoft.com/office/powerpoint/2010/main" val="3129743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ea typeface="MS Mincho"/>
                <a:cs typeface="Times New Roman"/>
              </a:rPr>
              <a:t>Senatus </a:t>
            </a:r>
            <a:r>
              <a:rPr lang="en-US" b="1" i="1" dirty="0" err="1">
                <a:ea typeface="MS Mincho"/>
                <a:cs typeface="Times New Roman"/>
              </a:rPr>
              <a:t>Consulta</a:t>
            </a:r>
            <a:endParaRPr lang="el-GR" dirty="0"/>
          </a:p>
        </p:txBody>
      </p:sp>
      <p:sp>
        <p:nvSpPr>
          <p:cNvPr id="3" name="Content Placeholder 2"/>
          <p:cNvSpPr>
            <a:spLocks noGrp="1"/>
          </p:cNvSpPr>
          <p:nvPr>
            <p:ph idx="1"/>
          </p:nvPr>
        </p:nvSpPr>
        <p:spPr/>
        <p:txBody>
          <a:bodyPr>
            <a:normAutofit fontScale="70000" lnSpcReduction="20000"/>
          </a:bodyPr>
          <a:lstStyle/>
          <a:p>
            <a:r>
              <a:rPr lang="el-GR" dirty="0">
                <a:ea typeface="MS Mincho"/>
                <a:cs typeface="Times New Roman"/>
              </a:rPr>
              <a:t>Από την εποχή του Αδριανού, η Σύγκλητος επικυρώνει δια βοής τον λόγο (</a:t>
            </a:r>
            <a:r>
              <a:rPr lang="fr-FR" i="1" dirty="0" err="1">
                <a:ea typeface="MS Mincho"/>
                <a:cs typeface="Times New Roman"/>
              </a:rPr>
              <a:t>oratio</a:t>
            </a:r>
            <a:r>
              <a:rPr lang="el-GR" dirty="0">
                <a:ea typeface="MS Mincho"/>
                <a:cs typeface="Times New Roman"/>
              </a:rPr>
              <a:t>) που εκφωνούσε ο Αυτοκράτορας ή απεσταλμένος του, εισηγούμενος τη λήψη αποφάσεων. </a:t>
            </a:r>
            <a:endParaRPr lang="el-GR" dirty="0" smtClean="0">
              <a:ea typeface="MS Mincho"/>
              <a:cs typeface="Times New Roman"/>
            </a:endParaRPr>
          </a:p>
          <a:p>
            <a:r>
              <a:rPr lang="el-GR" dirty="0" smtClean="0">
                <a:ea typeface="MS Mincho"/>
                <a:cs typeface="Times New Roman"/>
              </a:rPr>
              <a:t>Αν </a:t>
            </a:r>
            <a:r>
              <a:rPr lang="el-GR" dirty="0">
                <a:ea typeface="MS Mincho"/>
                <a:cs typeface="Times New Roman"/>
              </a:rPr>
              <a:t>και περιορισμένη, η δυνατότητα έκφρασης γνώμης μελών της ή και πρότασης τροποποιήσεων υφίσταται. </a:t>
            </a:r>
            <a:endParaRPr lang="el-GR" dirty="0" smtClean="0">
              <a:ea typeface="MS Mincho"/>
              <a:cs typeface="Times New Roman"/>
            </a:endParaRPr>
          </a:p>
          <a:p>
            <a:r>
              <a:rPr lang="el-GR" dirty="0" smtClean="0">
                <a:ea typeface="MS Mincho"/>
                <a:cs typeface="Times New Roman"/>
              </a:rPr>
              <a:t>Τα </a:t>
            </a:r>
            <a:r>
              <a:rPr lang="el-GR" dirty="0">
                <a:ea typeface="MS Mincho"/>
                <a:cs typeface="Times New Roman"/>
              </a:rPr>
              <a:t>συγκλητικά δόγματα (</a:t>
            </a:r>
            <a:r>
              <a:rPr lang="el-GR" i="1" dirty="0">
                <a:ea typeface="MS Mincho"/>
                <a:cs typeface="Times New Roman"/>
              </a:rPr>
              <a:t>senatus </a:t>
            </a:r>
            <a:r>
              <a:rPr lang="el-GR" i="1" dirty="0" err="1">
                <a:ea typeface="MS Mincho"/>
                <a:cs typeface="Times New Roman"/>
              </a:rPr>
              <a:t>consulta</a:t>
            </a:r>
            <a:r>
              <a:rPr lang="el-GR" dirty="0">
                <a:ea typeface="MS Mincho"/>
                <a:cs typeface="Times New Roman"/>
              </a:rPr>
              <a:t>), φέρουν το όνομα του Αυτοκράτορα ή του άρχοντα που τα εισηγήθηκε. </a:t>
            </a:r>
            <a:endParaRPr lang="el-GR" dirty="0" smtClean="0">
              <a:ea typeface="MS Mincho"/>
              <a:cs typeface="Times New Roman"/>
            </a:endParaRPr>
          </a:p>
          <a:p>
            <a:r>
              <a:rPr lang="el-GR" dirty="0" smtClean="0">
                <a:ea typeface="MS Mincho"/>
                <a:cs typeface="Times New Roman"/>
              </a:rPr>
              <a:t>Από </a:t>
            </a:r>
            <a:r>
              <a:rPr lang="el-GR" dirty="0">
                <a:ea typeface="MS Mincho"/>
                <a:cs typeface="Times New Roman"/>
              </a:rPr>
              <a:t>τις αρχές του 2</a:t>
            </a:r>
            <a:r>
              <a:rPr lang="el-GR" baseline="30000" dirty="0">
                <a:ea typeface="MS Mincho"/>
                <a:cs typeface="Times New Roman"/>
              </a:rPr>
              <a:t>ου</a:t>
            </a:r>
            <a:r>
              <a:rPr lang="el-GR" dirty="0">
                <a:ea typeface="MS Mincho"/>
                <a:cs typeface="Times New Roman"/>
              </a:rPr>
              <a:t> </a:t>
            </a:r>
            <a:r>
              <a:rPr lang="el-GR" dirty="0" err="1">
                <a:ea typeface="MS Mincho"/>
                <a:cs typeface="Times New Roman"/>
              </a:rPr>
              <a:t>μ.Χ</a:t>
            </a:r>
            <a:r>
              <a:rPr lang="el-GR" dirty="0">
                <a:ea typeface="MS Mincho"/>
                <a:cs typeface="Times New Roman"/>
              </a:rPr>
              <a:t>. αιώνα, αποκτούν επισήμως ισχύ νόμου και γίνονται δεσμευτικά για τους άρχοντες, συνιστώντας μία νέα άμεση πηγή δικαίου (</a:t>
            </a:r>
            <a:r>
              <a:rPr lang="fr-FR" i="1" dirty="0">
                <a:ea typeface="MS Mincho"/>
                <a:cs typeface="Times New Roman"/>
              </a:rPr>
              <a:t>ius </a:t>
            </a:r>
            <a:r>
              <a:rPr lang="fr-FR" i="1" dirty="0" err="1">
                <a:ea typeface="MS Mincho"/>
                <a:cs typeface="Times New Roman"/>
              </a:rPr>
              <a:t>novum</a:t>
            </a:r>
            <a:r>
              <a:rPr lang="el-GR" dirty="0">
                <a:ea typeface="MS Mincho"/>
                <a:cs typeface="Times New Roman"/>
              </a:rPr>
              <a:t>). </a:t>
            </a:r>
            <a:endParaRPr lang="el-GR" dirty="0" smtClean="0">
              <a:ea typeface="MS Mincho"/>
              <a:cs typeface="Times New Roman"/>
            </a:endParaRPr>
          </a:p>
          <a:p>
            <a:r>
              <a:rPr lang="el-GR" dirty="0" smtClean="0">
                <a:ea typeface="MS Mincho"/>
                <a:cs typeface="Times New Roman"/>
              </a:rPr>
              <a:t>Ορισμένα </a:t>
            </a:r>
            <a:r>
              <a:rPr lang="el-GR" dirty="0">
                <a:ea typeface="MS Mincho"/>
                <a:cs typeface="Times New Roman"/>
              </a:rPr>
              <a:t>ρυθμίζουν ζητήματα ιδιωτικών εννόμων σχέσεων, όπως κληρονομικά, την απαγόρευση παροχής εγγυήσεων εκ μέρους γυναικών για τα χρέη των συζύγων τους, την προστασία των υπεξουσίων δανειοληπτών. </a:t>
            </a:r>
            <a:endParaRPr lang="el-GR" dirty="0" smtClean="0">
              <a:effectLst/>
              <a:latin typeface="Cambria"/>
              <a:ea typeface="MS Mincho"/>
              <a:cs typeface="Times New Roman"/>
            </a:endParaRPr>
          </a:p>
          <a:p>
            <a:endParaRPr lang="el-GR" dirty="0"/>
          </a:p>
        </p:txBody>
      </p:sp>
    </p:spTree>
    <p:extLst>
      <p:ext uri="{BB962C8B-B14F-4D97-AF65-F5344CB8AC3E}">
        <p14:creationId xmlns:p14="http://schemas.microsoft.com/office/powerpoint/2010/main" val="2831663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ea typeface="MS Mincho"/>
                <a:cs typeface="Times New Roman"/>
              </a:rPr>
              <a:t>Αρμοδιότητες και δικαιοδοσία</a:t>
            </a:r>
            <a:endParaRPr lang="el-GR" dirty="0"/>
          </a:p>
        </p:txBody>
      </p:sp>
      <p:sp>
        <p:nvSpPr>
          <p:cNvPr id="3" name="Content Placeholder 2"/>
          <p:cNvSpPr>
            <a:spLocks noGrp="1"/>
          </p:cNvSpPr>
          <p:nvPr>
            <p:ph idx="1"/>
          </p:nvPr>
        </p:nvSpPr>
        <p:spPr/>
        <p:txBody>
          <a:bodyPr>
            <a:normAutofit fontScale="77500" lnSpcReduction="20000"/>
          </a:bodyPr>
          <a:lstStyle/>
          <a:p>
            <a:pPr algn="just">
              <a:spcAft>
                <a:spcPts val="0"/>
              </a:spcAft>
            </a:pPr>
            <a:r>
              <a:rPr lang="el-GR" dirty="0">
                <a:ea typeface="MS Mincho"/>
                <a:cs typeface="Times New Roman"/>
              </a:rPr>
              <a:t>Από πλευράς αρμοδιοτήτων, η Σύγκλητος διαχειρίζεται το Δημόσιο Ταμείο (</a:t>
            </a:r>
            <a:r>
              <a:rPr lang="en-US" i="1" dirty="0">
                <a:ea typeface="MS Mincho"/>
                <a:cs typeface="Times New Roman"/>
              </a:rPr>
              <a:t>aerarium</a:t>
            </a:r>
            <a:r>
              <a:rPr lang="el-GR" dirty="0">
                <a:ea typeface="MS Mincho"/>
                <a:cs typeface="Times New Roman"/>
              </a:rPr>
              <a:t>) </a:t>
            </a:r>
            <a:endParaRPr lang="el-GR" dirty="0" smtClean="0">
              <a:ea typeface="MS Mincho"/>
              <a:cs typeface="Times New Roman"/>
            </a:endParaRPr>
          </a:p>
          <a:p>
            <a:pPr algn="just">
              <a:spcAft>
                <a:spcPts val="0"/>
              </a:spcAft>
            </a:pPr>
            <a:r>
              <a:rPr lang="el-GR" dirty="0" smtClean="0">
                <a:ea typeface="MS Mincho"/>
                <a:cs typeface="Times New Roman"/>
              </a:rPr>
              <a:t>ενώ </a:t>
            </a:r>
            <a:r>
              <a:rPr lang="el-GR" dirty="0">
                <a:ea typeface="MS Mincho"/>
                <a:cs typeface="Times New Roman"/>
              </a:rPr>
              <a:t>ο Αυτοκράτορας το αυτοκρατορικό (</a:t>
            </a:r>
            <a:r>
              <a:rPr lang="en-US" i="1" dirty="0" err="1">
                <a:ea typeface="MS Mincho"/>
                <a:cs typeface="Times New Roman"/>
              </a:rPr>
              <a:t>Fiscus</a:t>
            </a:r>
            <a:r>
              <a:rPr lang="en-US" i="1" dirty="0">
                <a:ea typeface="MS Mincho"/>
                <a:cs typeface="Times New Roman"/>
              </a:rPr>
              <a:t> </a:t>
            </a:r>
            <a:r>
              <a:rPr lang="en-US" i="1" dirty="0" err="1">
                <a:ea typeface="MS Mincho"/>
                <a:cs typeface="Times New Roman"/>
              </a:rPr>
              <a:t>Caesaris</a:t>
            </a:r>
            <a:r>
              <a:rPr lang="el-GR" dirty="0">
                <a:ea typeface="MS Mincho"/>
                <a:cs typeface="Times New Roman"/>
              </a:rPr>
              <a:t>). Ορισμένες Επαρχίες παραμένουν υπό την εποπτεία της Συγκλήτου (</a:t>
            </a:r>
            <a:r>
              <a:rPr lang="en-US" i="1" dirty="0" err="1">
                <a:ea typeface="MS Mincho"/>
                <a:cs typeface="Times New Roman"/>
              </a:rPr>
              <a:t>proviniciae</a:t>
            </a:r>
            <a:r>
              <a:rPr lang="en-US" i="1" dirty="0">
                <a:ea typeface="MS Mincho"/>
                <a:cs typeface="Times New Roman"/>
              </a:rPr>
              <a:t> </a:t>
            </a:r>
            <a:r>
              <a:rPr lang="en-US" i="1" dirty="0" err="1">
                <a:ea typeface="MS Mincho"/>
                <a:cs typeface="Times New Roman"/>
              </a:rPr>
              <a:t>senatoriales</a:t>
            </a:r>
            <a:r>
              <a:rPr lang="el-GR" dirty="0">
                <a:ea typeface="MS Mincho"/>
                <a:cs typeface="Times New Roman"/>
              </a:rPr>
              <a:t>).</a:t>
            </a:r>
            <a:r>
              <a:rPr lang="el-GR" dirty="0">
                <a:ea typeface="MS Mincho"/>
                <a:cs typeface="Helvetica"/>
              </a:rPr>
              <a:t> </a:t>
            </a:r>
            <a:endParaRPr lang="el-GR" dirty="0" smtClean="0">
              <a:ea typeface="MS Mincho"/>
              <a:cs typeface="Helvetica"/>
            </a:endParaRPr>
          </a:p>
          <a:p>
            <a:pPr algn="just">
              <a:spcAft>
                <a:spcPts val="0"/>
              </a:spcAft>
            </a:pPr>
            <a:r>
              <a:rPr lang="el-GR" dirty="0" smtClean="0">
                <a:ea typeface="MS Mincho"/>
                <a:cs typeface="Helvetica"/>
              </a:rPr>
              <a:t>Επί </a:t>
            </a:r>
            <a:r>
              <a:rPr lang="el-GR" dirty="0">
                <a:ea typeface="MS Mincho"/>
                <a:cs typeface="Helvetica"/>
              </a:rPr>
              <a:t>Ηγεμονίας καθιερώνεται το προνόμιο της Συγκλήτου επί του αποκλειστικού ελέγχου των μελών της, η οποία αναλαμβάνει την εκδίκαση ορισμένων ποινικών υποθέσεων, κυρίως πολιτικής φύσεως, σε βάρος Συγκλητικών. </a:t>
            </a:r>
            <a:endParaRPr lang="el-GR" dirty="0" smtClean="0">
              <a:ea typeface="MS Mincho"/>
              <a:cs typeface="Helvetica"/>
            </a:endParaRPr>
          </a:p>
          <a:p>
            <a:pPr algn="just">
              <a:spcAft>
                <a:spcPts val="0"/>
              </a:spcAft>
            </a:pPr>
            <a:r>
              <a:rPr lang="el-GR" dirty="0" smtClean="0">
                <a:ea typeface="MS Mincho"/>
                <a:cs typeface="Helvetica"/>
              </a:rPr>
              <a:t>Ο </a:t>
            </a:r>
            <a:r>
              <a:rPr lang="el-GR" dirty="0">
                <a:ea typeface="MS Mincho"/>
                <a:cs typeface="Helvetica"/>
              </a:rPr>
              <a:t>Τιβέριος επεκτείνει τη δικαιοδοσία της Συγκλήτου σε πάσης φύσεως αδικήματα, όταν κατηγορούμενοι είναι μέλη της</a:t>
            </a:r>
            <a:r>
              <a:rPr lang="el-GR" dirty="0" smtClean="0">
                <a:ea typeface="MS Mincho"/>
                <a:cs typeface="Helvetica"/>
              </a:rPr>
              <a:t>.</a:t>
            </a:r>
            <a:endParaRPr lang="el-GR" dirty="0" smtClean="0">
              <a:effectLst/>
              <a:latin typeface="Cambria"/>
              <a:ea typeface="MS Mincho"/>
              <a:cs typeface="Times New Roman"/>
            </a:endParaRPr>
          </a:p>
        </p:txBody>
      </p:sp>
    </p:spTree>
    <p:extLst>
      <p:ext uri="{BB962C8B-B14F-4D97-AF65-F5344CB8AC3E}">
        <p14:creationId xmlns:p14="http://schemas.microsoft.com/office/powerpoint/2010/main" val="2532470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ffectLst/>
                <a:latin typeface="Cambria"/>
                <a:ea typeface="MS Mincho"/>
                <a:cs typeface="Times New Roman"/>
              </a:rPr>
              <a:t>Άρχοντες </a:t>
            </a:r>
            <a:endParaRPr lang="el-GR" dirty="0"/>
          </a:p>
        </p:txBody>
      </p:sp>
      <p:sp>
        <p:nvSpPr>
          <p:cNvPr id="3" name="Content Placeholder 2"/>
          <p:cNvSpPr>
            <a:spLocks noGrp="1"/>
          </p:cNvSpPr>
          <p:nvPr>
            <p:ph idx="1"/>
          </p:nvPr>
        </p:nvSpPr>
        <p:spPr/>
        <p:txBody>
          <a:bodyPr>
            <a:normAutofit fontScale="55000" lnSpcReduction="20000"/>
          </a:bodyPr>
          <a:lstStyle/>
          <a:p>
            <a:r>
              <a:rPr lang="el-GR" dirty="0"/>
              <a:t>Οι λαϊκές συνελεύσεις συνεχίζουν αρχικά να εκλέγουν τους άρχοντες, που πλέον προτείνει ο Αυτοκράτορας. </a:t>
            </a:r>
            <a:endParaRPr lang="el-GR" dirty="0" smtClean="0"/>
          </a:p>
          <a:p>
            <a:r>
              <a:rPr lang="el-GR" dirty="0" err="1"/>
              <a:t>΄</a:t>
            </a:r>
            <a:r>
              <a:rPr lang="el-GR" dirty="0" err="1" smtClean="0"/>
              <a:t>Ο</a:t>
            </a:r>
            <a:r>
              <a:rPr lang="el-GR" dirty="0" smtClean="0"/>
              <a:t> </a:t>
            </a:r>
            <a:r>
              <a:rPr lang="el-GR" dirty="0"/>
              <a:t>ίδιος όμως, ο οποίος και  τους ασκεί στενό έλεγχο, στερώντας τους κάθε ουσιαστική πολιτική εξουσία και διακριτική ευχέρεια δράσεως. Ακόμα και οι Δήμαρχοι γίνονται εκφραστές της αυτοκρατορικής βούλησης</a:t>
            </a:r>
            <a:r>
              <a:rPr lang="el-GR" dirty="0" smtClean="0"/>
              <a:t>.</a:t>
            </a:r>
          </a:p>
          <a:p>
            <a:r>
              <a:rPr lang="el-GR" dirty="0" smtClean="0"/>
              <a:t> </a:t>
            </a:r>
            <a:r>
              <a:rPr lang="el-GR" dirty="0"/>
              <a:t>Η εκλογή των αρχόντων μετατίθεται επί Τιβερίου στη Σύγκλητο, η οποία επιλέγει τους εκλεκτούς του Αυτοκράτορα. </a:t>
            </a:r>
            <a:endParaRPr lang="el-GR" dirty="0" smtClean="0"/>
          </a:p>
          <a:p>
            <a:r>
              <a:rPr lang="el-GR" dirty="0" smtClean="0"/>
              <a:t>Προοδευτικά </a:t>
            </a:r>
            <a:r>
              <a:rPr lang="el-GR" dirty="0"/>
              <a:t>τα αξιώματα, ιδίως των Υπάτων, καθίστανται τιμητικά, και απονέμονται ως διακρίσεις σε έμπιστους του Ηγεμόνα, ως μέσο ενίσχυσης της εξουσίας του (</a:t>
            </a:r>
            <a:r>
              <a:rPr lang="fr-FR" i="1" dirty="0" err="1"/>
              <a:t>instrumentum</a:t>
            </a:r>
            <a:r>
              <a:rPr lang="fr-FR" i="1" dirty="0"/>
              <a:t> </a:t>
            </a:r>
            <a:r>
              <a:rPr lang="fr-FR" i="1" dirty="0" err="1"/>
              <a:t>regni</a:t>
            </a:r>
            <a:r>
              <a:rPr lang="el-GR" dirty="0"/>
              <a:t>).  </a:t>
            </a:r>
            <a:endParaRPr lang="el-GR" dirty="0" smtClean="0"/>
          </a:p>
          <a:p>
            <a:r>
              <a:rPr lang="el-GR" dirty="0" smtClean="0"/>
              <a:t>Οι </a:t>
            </a:r>
            <a:r>
              <a:rPr lang="el-GR" dirty="0"/>
              <a:t>Πραίτορες παραμένουν αρμόδιοι για την επίβλεψη της απονομής της δικαιοσύνης, αν και με την εισαγωγή του νέου δικονομικού συστήματος της διαδικασίας </a:t>
            </a:r>
            <a:r>
              <a:rPr lang="fr-FR" i="1" dirty="0"/>
              <a:t>extra </a:t>
            </a:r>
            <a:r>
              <a:rPr lang="fr-FR" i="1" dirty="0" err="1"/>
              <a:t>ordinem</a:t>
            </a:r>
            <a:r>
              <a:rPr lang="el-GR" dirty="0"/>
              <a:t>, η απονομή δικαιοσύνης γίνεται πλέον από κρατικούς αξιωματούχους. </a:t>
            </a:r>
            <a:endParaRPr lang="el-GR" dirty="0" smtClean="0"/>
          </a:p>
          <a:p>
            <a:r>
              <a:rPr lang="el-GR" dirty="0" smtClean="0"/>
              <a:t>Αποκτούν </a:t>
            </a:r>
            <a:r>
              <a:rPr lang="el-GR" dirty="0"/>
              <a:t>ειδικότερες αρμοδιότητες, όπως τον έλεγχο των </a:t>
            </a:r>
            <a:r>
              <a:rPr lang="el-GR" dirty="0" err="1"/>
              <a:t>κληρονιμικών</a:t>
            </a:r>
            <a:r>
              <a:rPr lang="el-GR" dirty="0"/>
              <a:t> καταπιστευμάτων (</a:t>
            </a:r>
            <a:r>
              <a:rPr lang="fr-FR" i="1" dirty="0" err="1"/>
              <a:t>fideicommissa</a:t>
            </a:r>
            <a:r>
              <a:rPr lang="el-GR" dirty="0"/>
              <a:t>), του δημοσίου ταμείου (</a:t>
            </a:r>
            <a:r>
              <a:rPr lang="fr-FR" i="1" dirty="0"/>
              <a:t>aerarium</a:t>
            </a:r>
            <a:r>
              <a:rPr lang="el-GR" dirty="0"/>
              <a:t>) και την επίλυση φορολογικών διαφορών πολιτών με το κράτος (</a:t>
            </a:r>
            <a:r>
              <a:rPr lang="fr-FR" i="1" dirty="0"/>
              <a:t>praetor </a:t>
            </a:r>
            <a:r>
              <a:rPr lang="fr-FR" i="1" dirty="0" err="1"/>
              <a:t>fiscalis</a:t>
            </a:r>
            <a:r>
              <a:rPr lang="el-GR" dirty="0"/>
              <a:t>). </a:t>
            </a:r>
          </a:p>
        </p:txBody>
      </p:sp>
    </p:spTree>
    <p:extLst>
      <p:ext uri="{BB962C8B-B14F-4D97-AF65-F5344CB8AC3E}">
        <p14:creationId xmlns:p14="http://schemas.microsoft.com/office/powerpoint/2010/main" val="1284012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ea typeface="MS Mincho"/>
                <a:cs typeface="Times New Roman"/>
              </a:rPr>
              <a:t>Δημόσια υπαλληλία</a:t>
            </a:r>
            <a:endParaRPr lang="el-GR" dirty="0"/>
          </a:p>
        </p:txBody>
      </p:sp>
      <p:sp>
        <p:nvSpPr>
          <p:cNvPr id="3" name="Content Placeholder 2"/>
          <p:cNvSpPr>
            <a:spLocks noGrp="1"/>
          </p:cNvSpPr>
          <p:nvPr>
            <p:ph idx="1"/>
          </p:nvPr>
        </p:nvSpPr>
        <p:spPr/>
        <p:txBody>
          <a:bodyPr/>
          <a:lstStyle/>
          <a:p>
            <a:r>
              <a:rPr lang="el-GR" dirty="0" smtClean="0">
                <a:ea typeface="MS Mincho"/>
                <a:cs typeface="Times New Roman"/>
              </a:rPr>
              <a:t>Δημόσιοι </a:t>
            </a:r>
            <a:r>
              <a:rPr lang="el-GR" dirty="0">
                <a:ea typeface="MS Mincho"/>
                <a:cs typeface="Times New Roman"/>
              </a:rPr>
              <a:t>υπάλληλοι, που διορίζονται από τον Αυτοκράτορα και αναφέρονται στον ίδιο, αναλαμβάνουν προοδευτικά την εκτέλεση καθηκόντων που επί </a:t>
            </a:r>
            <a:r>
              <a:rPr lang="en-US" i="1" dirty="0">
                <a:ea typeface="MS Mincho"/>
                <a:cs typeface="Times New Roman"/>
              </a:rPr>
              <a:t>Res publica</a:t>
            </a:r>
            <a:r>
              <a:rPr lang="el-GR" dirty="0">
                <a:ea typeface="MS Mincho"/>
                <a:cs typeface="Times New Roman"/>
              </a:rPr>
              <a:t> τελούσαν οι Άρχοντες, ως έμμισθοι πλέον δημόσιοι λειτουργοί, με χρονικά απεριόριστη θητεία. </a:t>
            </a:r>
            <a:endParaRPr lang="el-GR" dirty="0"/>
          </a:p>
        </p:txBody>
      </p:sp>
    </p:spTree>
    <p:extLst>
      <p:ext uri="{BB962C8B-B14F-4D97-AF65-F5344CB8AC3E}">
        <p14:creationId xmlns:p14="http://schemas.microsoft.com/office/powerpoint/2010/main" val="2847716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a typeface="MS Mincho"/>
                <a:cs typeface="Times New Roman"/>
              </a:rPr>
              <a:t>Οι Έπαρχοι (</a:t>
            </a:r>
            <a:r>
              <a:rPr lang="fr-FR" i="1" dirty="0" err="1" smtClean="0">
                <a:ea typeface="MS Mincho"/>
                <a:cs typeface="Times New Roman"/>
              </a:rPr>
              <a:t>Praefecti</a:t>
            </a:r>
            <a:r>
              <a:rPr lang="el-GR" dirty="0" smtClean="0">
                <a:ea typeface="MS Mincho"/>
                <a:cs typeface="Times New Roman"/>
              </a:rPr>
              <a:t>) </a:t>
            </a:r>
            <a:endParaRPr lang="el-GR" dirty="0"/>
          </a:p>
        </p:txBody>
      </p:sp>
      <p:sp>
        <p:nvSpPr>
          <p:cNvPr id="3" name="Content Placeholder 2"/>
          <p:cNvSpPr>
            <a:spLocks noGrp="1"/>
          </p:cNvSpPr>
          <p:nvPr>
            <p:ph idx="1"/>
          </p:nvPr>
        </p:nvSpPr>
        <p:spPr/>
        <p:txBody>
          <a:bodyPr>
            <a:normAutofit fontScale="77500" lnSpcReduction="20000"/>
          </a:bodyPr>
          <a:lstStyle/>
          <a:p>
            <a:r>
              <a:rPr lang="el-GR" dirty="0">
                <a:ea typeface="MS Mincho"/>
                <a:cs typeface="Times New Roman"/>
              </a:rPr>
              <a:t>Α</a:t>
            </a:r>
            <a:r>
              <a:rPr lang="el-GR" dirty="0" smtClean="0">
                <a:ea typeface="MS Mincho"/>
                <a:cs typeface="Times New Roman"/>
              </a:rPr>
              <a:t>ποτελούν τους κορυφαίους δημόσιους λειτουργούς:</a:t>
            </a:r>
          </a:p>
          <a:p>
            <a:pPr lvl="0"/>
            <a:r>
              <a:rPr lang="el-GR" dirty="0"/>
              <a:t>Ο </a:t>
            </a:r>
            <a:r>
              <a:rPr lang="fr-FR" i="1" dirty="0" err="1"/>
              <a:t>Praefectus</a:t>
            </a:r>
            <a:r>
              <a:rPr lang="fr-FR" i="1" dirty="0"/>
              <a:t> </a:t>
            </a:r>
            <a:r>
              <a:rPr lang="fr-FR" i="1" dirty="0" err="1"/>
              <a:t>Praetorio</a:t>
            </a:r>
            <a:r>
              <a:rPr lang="el-GR" dirty="0"/>
              <a:t> (Έπαρχος του </a:t>
            </a:r>
            <a:r>
              <a:rPr lang="el-GR" dirty="0" err="1"/>
              <a:t>Πραιτωρίου</a:t>
            </a:r>
            <a:r>
              <a:rPr lang="el-GR" dirty="0"/>
              <a:t>), επικεφαλής της προσωπικής φρουράς του Αυτοκράτορα, καθίσταται το σημαντικότερο αξίωμα του κράτους, με ευρύτατες αρμοδιότητες. Αποτελεί ένα είδος διευθυντή του προσωπικού γραφείου του Ηγεμόνα, που ενεργεί ως σύμβουλός του για τα στρατιωτικά και όλα τα λοιπά θέματα. Έχει επίσης ευρεία </a:t>
            </a:r>
            <a:r>
              <a:rPr lang="en-US" dirty="0"/>
              <a:t>δικα</a:t>
            </a:r>
            <a:r>
              <a:rPr lang="en-US" dirty="0" err="1"/>
              <a:t>στική</a:t>
            </a:r>
            <a:r>
              <a:rPr lang="en-US" dirty="0"/>
              <a:t> δικα</a:t>
            </a:r>
            <a:r>
              <a:rPr lang="en-US" dirty="0" err="1"/>
              <a:t>ιοδοσί</a:t>
            </a:r>
            <a:r>
              <a:rPr lang="en-US" dirty="0"/>
              <a:t>α</a:t>
            </a:r>
            <a:r>
              <a:rPr lang="el-GR" dirty="0"/>
              <a:t> . </a:t>
            </a:r>
          </a:p>
          <a:p>
            <a:pPr lvl="0"/>
            <a:r>
              <a:rPr lang="el-GR" dirty="0"/>
              <a:t>Ο </a:t>
            </a:r>
            <a:r>
              <a:rPr lang="fr-FR" i="1" dirty="0" err="1"/>
              <a:t>Praefectus</a:t>
            </a:r>
            <a:r>
              <a:rPr lang="fr-FR" i="1" dirty="0"/>
              <a:t> Urbi</a:t>
            </a:r>
            <a:r>
              <a:rPr lang="el-GR" dirty="0"/>
              <a:t> (Έπαρχος της πόλεως), αρμόδιος για την τήρηση της τάξεως και αστυνόμευση της Ρώμης, προεδρεύει των δικαστηρίων κατά την εκδίκαση αστικών και ποινικών υποθέσεων (αντίστοιχος Υπουργού Δικαιοσύνης και Δημοσίας Τάξεως). </a:t>
            </a:r>
          </a:p>
          <a:p>
            <a:endParaRPr lang="el-GR" dirty="0"/>
          </a:p>
        </p:txBody>
      </p:sp>
    </p:spTree>
    <p:extLst>
      <p:ext uri="{BB962C8B-B14F-4D97-AF65-F5344CB8AC3E}">
        <p14:creationId xmlns:p14="http://schemas.microsoft.com/office/powerpoint/2010/main" val="1268578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ea typeface="MS Mincho"/>
                <a:cs typeface="Times New Roman"/>
              </a:rPr>
              <a:t>Τα "γραφεία" των δημοσίων υπηρεσιών</a:t>
            </a:r>
            <a:endParaRPr lang="el-GR" dirty="0"/>
          </a:p>
        </p:txBody>
      </p:sp>
      <p:sp>
        <p:nvSpPr>
          <p:cNvPr id="3" name="Content Placeholder 2"/>
          <p:cNvSpPr>
            <a:spLocks noGrp="1"/>
          </p:cNvSpPr>
          <p:nvPr>
            <p:ph idx="1"/>
          </p:nvPr>
        </p:nvSpPr>
        <p:spPr/>
        <p:txBody>
          <a:bodyPr>
            <a:normAutofit fontScale="70000" lnSpcReduction="20000"/>
          </a:bodyPr>
          <a:lstStyle/>
          <a:p>
            <a:r>
              <a:rPr lang="el-GR" dirty="0">
                <a:ea typeface="MS Mincho"/>
                <a:cs typeface="Times New Roman"/>
              </a:rPr>
              <a:t>Από την εποχή του Κλαυδίου παρατηρείται μία τάση εξειδίκευσης και επαγγελματισμού των κρατικών υπαλλήλων. </a:t>
            </a:r>
            <a:endParaRPr lang="el-GR" dirty="0" smtClean="0">
              <a:ea typeface="MS Mincho"/>
              <a:cs typeface="Times New Roman"/>
            </a:endParaRPr>
          </a:p>
          <a:p>
            <a:r>
              <a:rPr lang="el-GR" dirty="0" smtClean="0">
                <a:ea typeface="MS Mincho"/>
                <a:cs typeface="Times New Roman"/>
              </a:rPr>
              <a:t>Ιδρύονται </a:t>
            </a:r>
            <a:r>
              <a:rPr lang="el-GR" dirty="0">
                <a:ea typeface="MS Mincho"/>
                <a:cs typeface="Times New Roman"/>
              </a:rPr>
              <a:t>δημόσιες υπηρεσίες που λειτουργούν ως “γραφεία” (</a:t>
            </a:r>
            <a:r>
              <a:rPr lang="fr-FR" i="1" dirty="0" err="1">
                <a:ea typeface="MS Mincho"/>
                <a:cs typeface="Times New Roman"/>
              </a:rPr>
              <a:t>scrinia</a:t>
            </a:r>
            <a:r>
              <a:rPr lang="el-GR" dirty="0">
                <a:ea typeface="MS Mincho"/>
                <a:cs typeface="Times New Roman"/>
              </a:rPr>
              <a:t>) με ποικίλες αρμοδιότητες</a:t>
            </a:r>
            <a:r>
              <a:rPr lang="el-GR" dirty="0" smtClean="0">
                <a:ea typeface="MS Mincho"/>
                <a:cs typeface="Times New Roman"/>
              </a:rPr>
              <a:t>:</a:t>
            </a:r>
          </a:p>
          <a:p>
            <a:r>
              <a:rPr lang="el-GR" dirty="0" smtClean="0">
                <a:ea typeface="MS Mincho"/>
                <a:cs typeface="Times New Roman"/>
              </a:rPr>
              <a:t> </a:t>
            </a:r>
            <a:r>
              <a:rPr lang="el-GR" dirty="0">
                <a:ea typeface="MS Mincho"/>
                <a:cs typeface="Times New Roman"/>
              </a:rPr>
              <a:t>την απάντηση σε αιτήματα των πολιτών (</a:t>
            </a:r>
            <a:r>
              <a:rPr lang="fr-FR" i="1" dirty="0" err="1">
                <a:ea typeface="MS Mincho"/>
                <a:cs typeface="Times New Roman"/>
              </a:rPr>
              <a:t>scrinium</a:t>
            </a:r>
            <a:r>
              <a:rPr lang="fr-FR" i="1" dirty="0">
                <a:ea typeface="MS Mincho"/>
                <a:cs typeface="Times New Roman"/>
              </a:rPr>
              <a:t> a </a:t>
            </a:r>
            <a:r>
              <a:rPr lang="fr-FR" i="1" dirty="0" err="1">
                <a:ea typeface="MS Mincho"/>
                <a:cs typeface="Times New Roman"/>
              </a:rPr>
              <a:t>libellis</a:t>
            </a:r>
            <a:r>
              <a:rPr lang="el-GR" dirty="0">
                <a:ea typeface="MS Mincho"/>
                <a:cs typeface="Times New Roman"/>
              </a:rPr>
              <a:t>), </a:t>
            </a:r>
            <a:endParaRPr lang="el-GR" dirty="0" smtClean="0">
              <a:ea typeface="MS Mincho"/>
              <a:cs typeface="Times New Roman"/>
            </a:endParaRPr>
          </a:p>
          <a:p>
            <a:r>
              <a:rPr lang="el-GR" dirty="0" smtClean="0">
                <a:ea typeface="MS Mincho"/>
                <a:cs typeface="Times New Roman"/>
              </a:rPr>
              <a:t>την </a:t>
            </a:r>
            <a:r>
              <a:rPr lang="el-GR" dirty="0">
                <a:ea typeface="MS Mincho"/>
                <a:cs typeface="Times New Roman"/>
              </a:rPr>
              <a:t>σύνταξη της ιδιωτικής και δημόσιας αλληλογραφίας του Αυτοκράτορα (</a:t>
            </a:r>
            <a:r>
              <a:rPr lang="fr-FR" i="1" dirty="0" err="1">
                <a:ea typeface="MS Mincho"/>
                <a:cs typeface="Times New Roman"/>
              </a:rPr>
              <a:t>scrinium</a:t>
            </a:r>
            <a:r>
              <a:rPr lang="fr-FR" i="1" dirty="0">
                <a:ea typeface="MS Mincho"/>
                <a:cs typeface="Times New Roman"/>
              </a:rPr>
              <a:t> ab </a:t>
            </a:r>
            <a:r>
              <a:rPr lang="fr-FR" i="1" dirty="0" err="1">
                <a:ea typeface="MS Mincho"/>
                <a:cs typeface="Times New Roman"/>
              </a:rPr>
              <a:t>epistulis</a:t>
            </a:r>
            <a:r>
              <a:rPr lang="el-GR" dirty="0">
                <a:ea typeface="MS Mincho"/>
                <a:cs typeface="Times New Roman"/>
              </a:rPr>
              <a:t>, διαφορετικό για τα ελληνικά και τα λατινικά</a:t>
            </a:r>
            <a:r>
              <a:rPr lang="el-GR" dirty="0" smtClean="0">
                <a:ea typeface="MS Mincho"/>
                <a:cs typeface="Times New Roman"/>
              </a:rPr>
              <a:t>),</a:t>
            </a:r>
          </a:p>
          <a:p>
            <a:r>
              <a:rPr lang="el-GR" dirty="0" smtClean="0">
                <a:ea typeface="MS Mincho"/>
                <a:cs typeface="Times New Roman"/>
              </a:rPr>
              <a:t> </a:t>
            </a:r>
            <a:r>
              <a:rPr lang="el-GR" dirty="0">
                <a:ea typeface="MS Mincho"/>
                <a:cs typeface="Times New Roman"/>
              </a:rPr>
              <a:t>την διαχείριση των δημοσίων οικονομικών και προμηθειών (</a:t>
            </a:r>
            <a:r>
              <a:rPr lang="fr-FR" i="1" dirty="0" err="1">
                <a:ea typeface="MS Mincho"/>
                <a:cs typeface="Times New Roman"/>
              </a:rPr>
              <a:t>scrinium</a:t>
            </a:r>
            <a:r>
              <a:rPr lang="fr-FR" i="1" dirty="0">
                <a:ea typeface="MS Mincho"/>
                <a:cs typeface="Times New Roman"/>
              </a:rPr>
              <a:t> a </a:t>
            </a:r>
            <a:r>
              <a:rPr lang="fr-FR" i="1" dirty="0" err="1">
                <a:ea typeface="MS Mincho"/>
                <a:cs typeface="Times New Roman"/>
              </a:rPr>
              <a:t>rationibus</a:t>
            </a:r>
            <a:r>
              <a:rPr lang="el-GR" dirty="0">
                <a:ea typeface="MS Mincho"/>
                <a:cs typeface="Times New Roman"/>
              </a:rPr>
              <a:t>), </a:t>
            </a:r>
            <a:endParaRPr lang="el-GR" dirty="0" smtClean="0">
              <a:ea typeface="MS Mincho"/>
              <a:cs typeface="Times New Roman"/>
            </a:endParaRPr>
          </a:p>
          <a:p>
            <a:r>
              <a:rPr lang="el-GR" dirty="0" smtClean="0">
                <a:ea typeface="MS Mincho"/>
                <a:cs typeface="Times New Roman"/>
              </a:rPr>
              <a:t>την </a:t>
            </a:r>
            <a:r>
              <a:rPr lang="el-GR" dirty="0">
                <a:ea typeface="MS Mincho"/>
                <a:cs typeface="Times New Roman"/>
              </a:rPr>
              <a:t>έρευνα νομικών υποθέσεων που έφθαναν στον Αυτοκράτορα (</a:t>
            </a:r>
            <a:r>
              <a:rPr lang="fr-FR" i="1" dirty="0" err="1">
                <a:ea typeface="MS Mincho"/>
                <a:cs typeface="Times New Roman"/>
              </a:rPr>
              <a:t>scrinium</a:t>
            </a:r>
            <a:r>
              <a:rPr lang="fr-FR" i="1" dirty="0">
                <a:ea typeface="MS Mincho"/>
                <a:cs typeface="Times New Roman"/>
              </a:rPr>
              <a:t> a </a:t>
            </a:r>
            <a:r>
              <a:rPr lang="fr-FR" i="1" dirty="0" err="1">
                <a:ea typeface="MS Mincho"/>
                <a:cs typeface="Times New Roman"/>
              </a:rPr>
              <a:t>cognitionibus</a:t>
            </a:r>
            <a:r>
              <a:rPr lang="el-GR" dirty="0">
                <a:ea typeface="MS Mincho"/>
                <a:cs typeface="Times New Roman"/>
              </a:rPr>
              <a:t>).</a:t>
            </a:r>
            <a:endParaRPr lang="el-GR" dirty="0"/>
          </a:p>
        </p:txBody>
      </p:sp>
    </p:spTree>
    <p:extLst>
      <p:ext uri="{BB962C8B-B14F-4D97-AF65-F5344CB8AC3E}">
        <p14:creationId xmlns:p14="http://schemas.microsoft.com/office/powerpoint/2010/main" val="3992160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fontScale="77500" lnSpcReduction="20000"/>
          </a:bodyPr>
          <a:lstStyle/>
          <a:p>
            <a:r>
              <a:rPr lang="fr-FR" dirty="0"/>
              <a:t>E</a:t>
            </a:r>
            <a:r>
              <a:rPr lang="el-GR" dirty="0"/>
              <a:t>ιδικοί υπάλληλοι ασχολούνται σε γραμματειακά καθήκοντα (</a:t>
            </a:r>
            <a:r>
              <a:rPr lang="fr-FR" i="1" dirty="0"/>
              <a:t>magister</a:t>
            </a:r>
            <a:r>
              <a:rPr lang="fr-FR" dirty="0"/>
              <a:t> </a:t>
            </a:r>
            <a:r>
              <a:rPr lang="fr-FR" i="1" dirty="0"/>
              <a:t>a </a:t>
            </a:r>
            <a:r>
              <a:rPr lang="fr-FR" i="1" dirty="0" err="1"/>
              <a:t>memoria</a:t>
            </a:r>
            <a:r>
              <a:rPr lang="el-GR" dirty="0"/>
              <a:t>) και με ειδικά νομικά ζητήματα (</a:t>
            </a:r>
            <a:r>
              <a:rPr lang="fr-FR" i="1" dirty="0"/>
              <a:t>a </a:t>
            </a:r>
            <a:r>
              <a:rPr lang="fr-FR" i="1" dirty="0" err="1"/>
              <a:t>studiis</a:t>
            </a:r>
            <a:r>
              <a:rPr lang="el-GR" dirty="0"/>
              <a:t>). </a:t>
            </a:r>
            <a:endParaRPr lang="el-GR" dirty="0" smtClean="0"/>
          </a:p>
          <a:p>
            <a:r>
              <a:rPr lang="el-GR" dirty="0" smtClean="0"/>
              <a:t>Χάρις </a:t>
            </a:r>
            <a:r>
              <a:rPr lang="el-GR" dirty="0"/>
              <a:t>στο δημόσιο προσωπικό αυτό, παρά την έκταση της αυτοκρατορίας και το μέγεθος του πληθυσμού, κάθε πολίτης μπορούσε να αναφερθεί απ' ευθείας στον Αυτοκράτορα, ζητώντας ακόμα και νομικές συμβουλές για υπόθεσή του, οι απαντήσεις στις οποίες (</a:t>
            </a:r>
            <a:r>
              <a:rPr lang="fr-FR" i="1" dirty="0" err="1"/>
              <a:t>rescripta</a:t>
            </a:r>
            <a:r>
              <a:rPr lang="el-GR" dirty="0"/>
              <a:t>) θα αποτελέσουν σημαντική πηγή του δικαίου της περιόδου. </a:t>
            </a:r>
            <a:endParaRPr lang="el-GR" dirty="0" smtClean="0"/>
          </a:p>
          <a:p>
            <a:r>
              <a:rPr lang="el-GR" dirty="0" smtClean="0"/>
              <a:t>Με </a:t>
            </a:r>
            <a:r>
              <a:rPr lang="el-GR" dirty="0"/>
              <a:t>σχετικά περιορισμένη γραφειοκρατία, σε σύγκριση με τα μεγέθη της αυτοκρατορίας και τα περιορισμένα τεχνικά μέσα της εποχής, οι Ρωμαίοι διαχειρίζονται αποτελεσματικά τη διοίκηση του κράτους. </a:t>
            </a:r>
          </a:p>
          <a:p>
            <a:endParaRPr lang="el-GR" dirty="0"/>
          </a:p>
        </p:txBody>
      </p:sp>
    </p:spTree>
    <p:extLst>
      <p:ext uri="{BB962C8B-B14F-4D97-AF65-F5344CB8AC3E}">
        <p14:creationId xmlns:p14="http://schemas.microsoft.com/office/powerpoint/2010/main" val="1487106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ffectLst/>
                <a:latin typeface="Cambria"/>
                <a:ea typeface="MS Mincho"/>
                <a:cs typeface="Times New Roman"/>
              </a:rPr>
              <a:t>Λαϊκές συνελεύσεις </a:t>
            </a:r>
            <a:endParaRPr lang="el-GR" dirty="0"/>
          </a:p>
        </p:txBody>
      </p:sp>
      <p:sp>
        <p:nvSpPr>
          <p:cNvPr id="3" name="Content Placeholder 2"/>
          <p:cNvSpPr>
            <a:spLocks noGrp="1"/>
          </p:cNvSpPr>
          <p:nvPr>
            <p:ph idx="1"/>
          </p:nvPr>
        </p:nvSpPr>
        <p:spPr/>
        <p:txBody>
          <a:bodyPr>
            <a:normAutofit fontScale="70000" lnSpcReduction="20000"/>
          </a:bodyPr>
          <a:lstStyle/>
          <a:p>
            <a:r>
              <a:rPr lang="el-GR" dirty="0">
                <a:ea typeface="MS Mincho"/>
                <a:cs typeface="Times New Roman"/>
              </a:rPr>
              <a:t>Ο Αύγουστος, στο πλαίσιο της κατ' επίφαση διατήρησης των θεσμών της </a:t>
            </a:r>
            <a:r>
              <a:rPr lang="fr-FR" i="1" dirty="0" err="1">
                <a:ea typeface="MS Mincho"/>
                <a:cs typeface="Times New Roman"/>
              </a:rPr>
              <a:t>Res</a:t>
            </a:r>
            <a:r>
              <a:rPr lang="fr-FR" i="1" dirty="0">
                <a:ea typeface="MS Mincho"/>
                <a:cs typeface="Times New Roman"/>
              </a:rPr>
              <a:t> publica</a:t>
            </a:r>
            <a:r>
              <a:rPr lang="el-GR" dirty="0">
                <a:ea typeface="MS Mincho"/>
                <a:cs typeface="Times New Roman"/>
              </a:rPr>
              <a:t>, διατηρεί τις λαϊκές συνελεύσεις ως όργανο έκφρασης της λαϊκής βούλησης. </a:t>
            </a:r>
            <a:endParaRPr lang="el-GR" dirty="0" smtClean="0">
              <a:ea typeface="MS Mincho"/>
              <a:cs typeface="Times New Roman"/>
            </a:endParaRPr>
          </a:p>
          <a:p>
            <a:r>
              <a:rPr lang="el-GR" dirty="0" smtClean="0">
                <a:ea typeface="MS Mincho"/>
                <a:cs typeface="Times New Roman"/>
              </a:rPr>
              <a:t>Μέσω </a:t>
            </a:r>
            <a:r>
              <a:rPr lang="el-GR" dirty="0">
                <a:ea typeface="MS Mincho"/>
                <a:cs typeface="Times New Roman"/>
              </a:rPr>
              <a:t>αυτών προωθεί νόμους (</a:t>
            </a:r>
            <a:r>
              <a:rPr lang="en-US" i="1" dirty="0">
                <a:ea typeface="MS Mincho"/>
                <a:cs typeface="Times New Roman"/>
              </a:rPr>
              <a:t>leges </a:t>
            </a:r>
            <a:r>
              <a:rPr lang="en-US" i="1" dirty="0" err="1">
                <a:ea typeface="MS Mincho"/>
                <a:cs typeface="Times New Roman"/>
              </a:rPr>
              <a:t>Iuliae</a:t>
            </a:r>
            <a:r>
              <a:rPr lang="el-GR" dirty="0">
                <a:ea typeface="MS Mincho"/>
                <a:cs typeface="Times New Roman"/>
              </a:rPr>
              <a:t>), με τους οποίους εισάγει σημαντικές τομές στο πεδίο του οικογενειακού και κληρονομικού δικαίου και της απονομής της δικαιοσύνης. </a:t>
            </a:r>
            <a:endParaRPr lang="el-GR" dirty="0" smtClean="0">
              <a:ea typeface="MS Mincho"/>
              <a:cs typeface="Times New Roman"/>
            </a:endParaRPr>
          </a:p>
          <a:p>
            <a:r>
              <a:rPr lang="el-GR" dirty="0" smtClean="0">
                <a:ea typeface="MS Mincho"/>
                <a:cs typeface="Times New Roman"/>
              </a:rPr>
              <a:t>Οι </a:t>
            </a:r>
            <a:r>
              <a:rPr lang="el-GR" dirty="0">
                <a:ea typeface="MS Mincho"/>
                <a:cs typeface="Times New Roman"/>
              </a:rPr>
              <a:t>συνελεύσεις εκτελούν όμως πλέον απλώς τις επιθυμίες του </a:t>
            </a:r>
            <a:r>
              <a:rPr lang="el-GR" dirty="0" err="1">
                <a:ea typeface="MS Mincho"/>
                <a:cs typeface="Times New Roman"/>
              </a:rPr>
              <a:t>Aυτοκράτορα</a:t>
            </a:r>
            <a:r>
              <a:rPr lang="el-GR" dirty="0">
                <a:ea typeface="MS Mincho"/>
                <a:cs typeface="Times New Roman"/>
              </a:rPr>
              <a:t>. </a:t>
            </a:r>
            <a:endParaRPr lang="el-GR" dirty="0" smtClean="0">
              <a:ea typeface="MS Mincho"/>
              <a:cs typeface="Times New Roman"/>
            </a:endParaRPr>
          </a:p>
          <a:p>
            <a:r>
              <a:rPr lang="el-GR" dirty="0" smtClean="0">
                <a:ea typeface="MS Mincho"/>
                <a:cs typeface="Times New Roman"/>
              </a:rPr>
              <a:t>Λίγες </a:t>
            </a:r>
            <a:r>
              <a:rPr lang="el-GR" dirty="0">
                <a:ea typeface="MS Mincho"/>
                <a:cs typeface="Times New Roman"/>
              </a:rPr>
              <a:t>δεκαετίες αργότερα, η νομοθέτηση μέσω αυτών θα παύσει και κάθε συμμετοχή του λαού στα κοινά θα εξαφανισθεί. </a:t>
            </a:r>
            <a:endParaRPr lang="el-GR" dirty="0" smtClean="0">
              <a:ea typeface="MS Mincho"/>
              <a:cs typeface="Times New Roman"/>
            </a:endParaRPr>
          </a:p>
          <a:p>
            <a:r>
              <a:rPr lang="el-GR" dirty="0" smtClean="0">
                <a:ea typeface="MS Mincho"/>
                <a:cs typeface="Times New Roman"/>
              </a:rPr>
              <a:t>Για </a:t>
            </a:r>
            <a:r>
              <a:rPr lang="el-GR" dirty="0">
                <a:ea typeface="MS Mincho"/>
                <a:cs typeface="Times New Roman"/>
              </a:rPr>
              <a:t>τον έλεγχο των μαζών καθιερώνεται πολιτική συνεχών κοινωνικών παροχών και αναρίθμητες αργίες και δημόσια θεάματα (ιπποδρομίες, μονομαχίες, θηριομαχίες), που καταλαμβάνουν άνω του ενός τρίτου του έτους. </a:t>
            </a:r>
            <a:endParaRPr lang="el-GR" dirty="0" smtClean="0">
              <a:effectLst/>
              <a:latin typeface="Cambria"/>
              <a:ea typeface="MS Mincho"/>
              <a:cs typeface="Times New Roman"/>
            </a:endParaRPr>
          </a:p>
          <a:p>
            <a:endParaRPr lang="el-GR" dirty="0"/>
          </a:p>
        </p:txBody>
      </p:sp>
    </p:spTree>
    <p:extLst>
      <p:ext uri="{BB962C8B-B14F-4D97-AF65-F5344CB8AC3E}">
        <p14:creationId xmlns:p14="http://schemas.microsoft.com/office/powerpoint/2010/main" val="3754676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Αυτοκράτορας </a:t>
            </a:r>
          </a:p>
        </p:txBody>
      </p:sp>
      <p:sp>
        <p:nvSpPr>
          <p:cNvPr id="3" name="Content Placeholder 2"/>
          <p:cNvSpPr>
            <a:spLocks noGrp="1"/>
          </p:cNvSpPr>
          <p:nvPr>
            <p:ph idx="1"/>
          </p:nvPr>
        </p:nvSpPr>
        <p:spPr>
          <a:xfrm>
            <a:off x="457200" y="1600200"/>
            <a:ext cx="6596071" cy="5257800"/>
          </a:xfrm>
        </p:spPr>
        <p:txBody>
          <a:bodyPr>
            <a:normAutofit fontScale="77500" lnSpcReduction="20000"/>
          </a:bodyPr>
          <a:lstStyle/>
          <a:p>
            <a:r>
              <a:rPr lang="el-GR" dirty="0"/>
              <a:t>Ο Αύγουστος δεν θα φορέσει ποτέ στέμμα, καλλιεργώντας έντεχνα μία δημόσια εικόνα ηγέτη-συνεχιστή των παραδόσεων της </a:t>
            </a:r>
            <a:r>
              <a:rPr lang="en-US" i="1" dirty="0"/>
              <a:t>Res publica</a:t>
            </a:r>
            <a:r>
              <a:rPr lang="el-GR" dirty="0"/>
              <a:t>, που απέχει όμως από την πραγματικότητα</a:t>
            </a:r>
            <a:r>
              <a:rPr lang="el-GR" dirty="0" smtClean="0"/>
              <a:t>.</a:t>
            </a:r>
            <a:endParaRPr lang="en-US" dirty="0" smtClean="0"/>
          </a:p>
          <a:p>
            <a:r>
              <a:rPr lang="el-GR" dirty="0" smtClean="0"/>
              <a:t> </a:t>
            </a:r>
            <a:r>
              <a:rPr lang="el-GR" dirty="0"/>
              <a:t>Πέραν από το "</a:t>
            </a:r>
            <a:r>
              <a:rPr lang="fr-FR" i="1" dirty="0"/>
              <a:t>Princeps</a:t>
            </a:r>
            <a:r>
              <a:rPr lang="el-GR" i="1" dirty="0"/>
              <a:t>" </a:t>
            </a:r>
            <a:r>
              <a:rPr lang="el-GR" dirty="0"/>
              <a:t>(πρώτος πολίτης) καθιερώνει τον τίτλο “ </a:t>
            </a:r>
            <a:r>
              <a:rPr lang="fr-FR" i="1" dirty="0"/>
              <a:t>Imperator Caesar </a:t>
            </a:r>
            <a:r>
              <a:rPr lang="fr-FR" i="1" dirty="0" err="1"/>
              <a:t>divi</a:t>
            </a:r>
            <a:r>
              <a:rPr lang="fr-FR" i="1" dirty="0"/>
              <a:t> </a:t>
            </a:r>
            <a:r>
              <a:rPr lang="fr-FR" i="1" dirty="0" err="1"/>
              <a:t>filius</a:t>
            </a:r>
            <a:r>
              <a:rPr lang="el-GR" i="1" dirty="0"/>
              <a:t>“</a:t>
            </a:r>
            <a:r>
              <a:rPr lang="el-GR" dirty="0"/>
              <a:t>, συνδυασμό του τίτλου των νικηφόρων στρατηγών (</a:t>
            </a:r>
            <a:r>
              <a:rPr lang="fr-FR" i="1" dirty="0"/>
              <a:t>imperator</a:t>
            </a:r>
            <a:r>
              <a:rPr lang="el-GR" dirty="0"/>
              <a:t>) και του ονόματος του θεοποιημένου θετού πατέρα του (</a:t>
            </a:r>
            <a:r>
              <a:rPr lang="el-GR" i="1" dirty="0" err="1"/>
              <a:t>Caesar</a:t>
            </a:r>
            <a:r>
              <a:rPr lang="el-GR" dirty="0"/>
              <a:t>). </a:t>
            </a:r>
            <a:endParaRPr lang="en-US" dirty="0" smtClean="0"/>
          </a:p>
          <a:p>
            <a:r>
              <a:rPr lang="el-GR" dirty="0" smtClean="0"/>
              <a:t>Το </a:t>
            </a:r>
            <a:r>
              <a:rPr lang="el-GR" dirty="0"/>
              <a:t>όνομα του Καίσαρα θα καταστεί έτσι συνώνυμο με τίτλο απόλυτης εξουσίας, υιοθετούμενο </a:t>
            </a:r>
            <a:r>
              <a:rPr lang="el-GR" dirty="0" err="1"/>
              <a:t>απο</a:t>
            </a:r>
            <a:r>
              <a:rPr lang="el-GR" dirty="0"/>
              <a:t> τους μετέπειτα αυτοκράτορες διαχρονικά, Ρωμαίους και μη (</a:t>
            </a:r>
            <a:r>
              <a:rPr lang="fr-FR" i="1" dirty="0"/>
              <a:t>Kaiser</a:t>
            </a:r>
            <a:r>
              <a:rPr lang="el-GR" dirty="0"/>
              <a:t> στα γερμανικά</a:t>
            </a:r>
            <a:r>
              <a:rPr lang="el-GR" i="1" dirty="0"/>
              <a:t>, </a:t>
            </a:r>
            <a:r>
              <a:rPr lang="fr-FR" i="1" dirty="0"/>
              <a:t>Tsar</a:t>
            </a:r>
            <a:r>
              <a:rPr lang="el-GR" dirty="0"/>
              <a:t> στα ρωσικά). </a:t>
            </a:r>
          </a:p>
          <a:p>
            <a:endParaRPr lang="el-GR" dirty="0"/>
          </a:p>
        </p:txBody>
      </p:sp>
      <p:pic>
        <p:nvPicPr>
          <p:cNvPr id="1026" name="Picture 2" descr="C:\Users\ATHINA\Desktop\220px-Augustus_Bevilacqua_Glyptothek_Munich_3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3271" y="0"/>
            <a:ext cx="20955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48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ffectLst/>
                <a:latin typeface="Cambria"/>
                <a:ea typeface="MS Mincho"/>
                <a:cs typeface="Times New Roman"/>
              </a:rPr>
              <a:t>Πηγές δικαίου της Ηγεμονίας</a:t>
            </a:r>
            <a:endParaRPr lang="el-GR" dirty="0"/>
          </a:p>
        </p:txBody>
      </p:sp>
      <p:sp>
        <p:nvSpPr>
          <p:cNvPr id="3" name="Content Placeholder 2"/>
          <p:cNvSpPr>
            <a:spLocks noGrp="1"/>
          </p:cNvSpPr>
          <p:nvPr>
            <p:ph idx="1"/>
          </p:nvPr>
        </p:nvSpPr>
        <p:spPr/>
        <p:txBody>
          <a:bodyPr/>
          <a:lstStyle/>
          <a:p>
            <a:r>
              <a:rPr lang="el-GR" dirty="0"/>
              <a:t>“</a:t>
            </a:r>
            <a:r>
              <a:rPr lang="el-GR" i="1" dirty="0"/>
              <a:t>Το αστικό δίκαιο του Ρωμαϊκού λαού συνίσταται σε Νόμους, Αποφάσεις της συνέλευσης των Πληβείων, Συγκλητικά Δόγματα, Αποφάσεις των Αυτοκρατόρων, τα Ήδικτα των Αρχόντων που έχουν δικαίωμα έκδοσής τους, και τις απόψεις των νομομαθών</a:t>
            </a:r>
            <a:r>
              <a:rPr lang="el-GR" dirty="0"/>
              <a:t>”. Γάιος, </a:t>
            </a:r>
            <a:r>
              <a:rPr lang="el-GR" i="1" dirty="0"/>
              <a:t>Εισηγήσεις</a:t>
            </a:r>
            <a:r>
              <a:rPr lang="el-GR" dirty="0"/>
              <a:t>, 1.2. </a:t>
            </a:r>
          </a:p>
          <a:p>
            <a:endParaRPr lang="el-GR" dirty="0"/>
          </a:p>
        </p:txBody>
      </p:sp>
    </p:spTree>
    <p:extLst>
      <p:ext uri="{BB962C8B-B14F-4D97-AF65-F5344CB8AC3E}">
        <p14:creationId xmlns:p14="http://schemas.microsoft.com/office/powerpoint/2010/main" val="3087673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ea typeface="MS Mincho"/>
                <a:cs typeface="Times New Roman"/>
              </a:rPr>
              <a:t>Νόμοι (</a:t>
            </a:r>
            <a:r>
              <a:rPr lang="fr-FR" b="1" i="1" dirty="0" smtClean="0">
                <a:ea typeface="MS Mincho"/>
                <a:cs typeface="Times New Roman"/>
              </a:rPr>
              <a:t>Leges</a:t>
            </a:r>
            <a:r>
              <a:rPr lang="el-GR" b="1" dirty="0" smtClean="0">
                <a:ea typeface="MS Mincho"/>
                <a:cs typeface="Times New Roman"/>
              </a:rPr>
              <a:t>)</a:t>
            </a:r>
            <a:r>
              <a:rPr lang="el-GR" dirty="0" smtClean="0">
                <a:ea typeface="MS Mincho"/>
                <a:cs typeface="Times New Roman"/>
              </a:rPr>
              <a:t> </a:t>
            </a:r>
            <a:endParaRPr lang="el-GR" dirty="0"/>
          </a:p>
        </p:txBody>
      </p:sp>
      <p:sp>
        <p:nvSpPr>
          <p:cNvPr id="3" name="Content Placeholder 2"/>
          <p:cNvSpPr>
            <a:spLocks noGrp="1"/>
          </p:cNvSpPr>
          <p:nvPr>
            <p:ph idx="1"/>
          </p:nvPr>
        </p:nvSpPr>
        <p:spPr/>
        <p:txBody>
          <a:bodyPr>
            <a:normAutofit/>
          </a:bodyPr>
          <a:lstStyle/>
          <a:p>
            <a:pPr algn="just">
              <a:spcAft>
                <a:spcPts val="0"/>
              </a:spcAft>
            </a:pPr>
            <a:r>
              <a:rPr lang="el-GR" dirty="0" smtClean="0">
                <a:ea typeface="MS Mincho"/>
                <a:cs typeface="Times New Roman"/>
              </a:rPr>
              <a:t>Ο </a:t>
            </a:r>
            <a:r>
              <a:rPr lang="el-GR" dirty="0">
                <a:ea typeface="MS Mincho"/>
                <a:cs typeface="Times New Roman"/>
              </a:rPr>
              <a:t>νόμος, κατά το Γάιο, αποτελεί την υπέρτατη πηγή δικαίου, μία λαϊκή εντολή που απορρέει από το σύνολο του λαού.</a:t>
            </a:r>
            <a:r>
              <a:rPr lang="el-GR" baseline="30000" dirty="0">
                <a:ea typeface="MS Mincho"/>
                <a:cs typeface="Times New Roman"/>
              </a:rPr>
              <a:t> </a:t>
            </a:r>
            <a:endParaRPr lang="el-GR" baseline="30000" dirty="0" smtClean="0">
              <a:ea typeface="MS Mincho"/>
              <a:cs typeface="Times New Roman"/>
            </a:endParaRPr>
          </a:p>
          <a:p>
            <a:pPr algn="just">
              <a:spcAft>
                <a:spcPts val="0"/>
              </a:spcAft>
            </a:pPr>
            <a:r>
              <a:rPr lang="el-GR" dirty="0" smtClean="0">
                <a:ea typeface="MS Mincho"/>
                <a:cs typeface="Times New Roman"/>
              </a:rPr>
              <a:t>Αν </a:t>
            </a:r>
            <a:r>
              <a:rPr lang="el-GR" dirty="0">
                <a:ea typeface="MS Mincho"/>
                <a:cs typeface="Times New Roman"/>
              </a:rPr>
              <a:t>και οι νόμοι και τα </a:t>
            </a:r>
            <a:r>
              <a:rPr lang="el-GR" i="1" dirty="0">
                <a:ea typeface="MS Mincho"/>
                <a:cs typeface="Times New Roman"/>
              </a:rPr>
              <a:t>plebiscita</a:t>
            </a:r>
            <a:r>
              <a:rPr lang="el-GR" dirty="0">
                <a:ea typeface="MS Mincho"/>
                <a:cs typeface="Times New Roman"/>
              </a:rPr>
              <a:t> τύποις συνέχισαν να αποτελούν πηγή του δικαίου επί Ηγεμονίας, η σημασία τους ως μέσο δημιουργίας κανόνων δικαίου υποχωρεί έναντι των αυτοκρατορικών διατάξεων. </a:t>
            </a:r>
            <a:endParaRPr lang="el-GR" dirty="0" smtClean="0">
              <a:effectLst/>
              <a:latin typeface="Cambria"/>
              <a:ea typeface="MS Mincho"/>
              <a:cs typeface="Times New Roman"/>
            </a:endParaRPr>
          </a:p>
          <a:p>
            <a:endParaRPr lang="el-GR" dirty="0"/>
          </a:p>
        </p:txBody>
      </p:sp>
    </p:spTree>
    <p:extLst>
      <p:ext uri="{BB962C8B-B14F-4D97-AF65-F5344CB8AC3E}">
        <p14:creationId xmlns:p14="http://schemas.microsoft.com/office/powerpoint/2010/main" val="2128433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ea typeface="MS Mincho"/>
                <a:cs typeface="Times New Roman"/>
              </a:rPr>
              <a:t>Συγκλητικά δόγματα (</a:t>
            </a:r>
            <a:r>
              <a:rPr lang="fr-FR" b="1" i="1" dirty="0">
                <a:ea typeface="MS Mincho"/>
                <a:cs typeface="Times New Roman"/>
              </a:rPr>
              <a:t>Senatus Consulta</a:t>
            </a:r>
            <a:r>
              <a:rPr lang="el-GR" b="1" dirty="0">
                <a:ea typeface="MS Mincho"/>
                <a:cs typeface="Times New Roman"/>
              </a:rPr>
              <a:t>)</a:t>
            </a:r>
            <a:endParaRPr lang="el-GR" dirty="0"/>
          </a:p>
        </p:txBody>
      </p:sp>
      <p:sp>
        <p:nvSpPr>
          <p:cNvPr id="3" name="Content Placeholder 2"/>
          <p:cNvSpPr>
            <a:spLocks noGrp="1"/>
          </p:cNvSpPr>
          <p:nvPr>
            <p:ph idx="1"/>
          </p:nvPr>
        </p:nvSpPr>
        <p:spPr>
          <a:xfrm>
            <a:off x="457200" y="1600200"/>
            <a:ext cx="8291264" cy="5257800"/>
          </a:xfrm>
        </p:spPr>
        <p:txBody>
          <a:bodyPr>
            <a:normAutofit fontScale="70000" lnSpcReduction="20000"/>
          </a:bodyPr>
          <a:lstStyle/>
          <a:p>
            <a:pPr algn="just">
              <a:spcAft>
                <a:spcPts val="0"/>
              </a:spcAft>
            </a:pPr>
            <a:r>
              <a:rPr lang="el-GR" dirty="0" smtClean="0">
                <a:ea typeface="MS Mincho"/>
                <a:cs typeface="Times New Roman"/>
              </a:rPr>
              <a:t>Εκφράζουν </a:t>
            </a:r>
            <a:r>
              <a:rPr lang="el-GR" dirty="0">
                <a:ea typeface="MS Mincho"/>
                <a:cs typeface="Times New Roman"/>
              </a:rPr>
              <a:t>πλέον τη βούληση του Αυτοκράτορα και ρυθμίζουν είτε θέματα διαδικαστικά, της καθημερινής διοίκησης της Αυτοκρατορίας, είτε ζητήματα ιδιωτικού δικαίου, όπως το δικαίωμα των γυναικών να κληρονομούν τα παιδιά τους (</a:t>
            </a:r>
            <a:r>
              <a:rPr lang="el-GR" i="1" dirty="0">
                <a:ea typeface="MS Mincho"/>
                <a:cs typeface="Times New Roman"/>
              </a:rPr>
              <a:t>senatus consultum </a:t>
            </a:r>
            <a:r>
              <a:rPr lang="el-GR" i="1" dirty="0" err="1">
                <a:ea typeface="MS Mincho"/>
                <a:cs typeface="Times New Roman"/>
              </a:rPr>
              <a:t>Tertullianum</a:t>
            </a:r>
            <a:r>
              <a:rPr lang="el-GR" dirty="0">
                <a:ea typeface="MS Mincho"/>
                <a:cs typeface="Times New Roman"/>
              </a:rPr>
              <a:t>). </a:t>
            </a:r>
            <a:endParaRPr lang="el-GR" dirty="0" smtClean="0">
              <a:ea typeface="MS Mincho"/>
              <a:cs typeface="Times New Roman"/>
            </a:endParaRPr>
          </a:p>
          <a:p>
            <a:pPr algn="just">
              <a:spcAft>
                <a:spcPts val="0"/>
              </a:spcAft>
            </a:pPr>
            <a:r>
              <a:rPr lang="el-GR" dirty="0" smtClean="0">
                <a:ea typeface="MS Mincho"/>
                <a:cs typeface="Times New Roman"/>
              </a:rPr>
              <a:t>Η </a:t>
            </a:r>
            <a:r>
              <a:rPr lang="el-GR" dirty="0">
                <a:ea typeface="MS Mincho"/>
                <a:cs typeface="Times New Roman"/>
              </a:rPr>
              <a:t>Σύγκλητος στην πράξη δεν αναλαμβάνει η ίδια νομοθετικές πρωτοβουλίες, αλλά απλώς επικυρώνει τις προτάσεις (</a:t>
            </a:r>
            <a:r>
              <a:rPr lang="el-GR" i="1" dirty="0" err="1">
                <a:ea typeface="MS Mincho"/>
                <a:cs typeface="Times New Roman"/>
              </a:rPr>
              <a:t>oratio</a:t>
            </a:r>
            <a:r>
              <a:rPr lang="el-GR" dirty="0">
                <a:ea typeface="MS Mincho"/>
                <a:cs typeface="Times New Roman"/>
              </a:rPr>
              <a:t>) του Αυτοκράτορα, στις οποίες εξάλλου παραπέμπουν ευθέως οι νομικοί όταν αναφέρονται στις συγκλητικές αποφάσεις, ως το πλέον σημαντικό μέρος τους. </a:t>
            </a:r>
            <a:endParaRPr lang="el-GR" dirty="0" smtClean="0">
              <a:ea typeface="MS Mincho"/>
              <a:cs typeface="Times New Roman"/>
            </a:endParaRPr>
          </a:p>
          <a:p>
            <a:pPr algn="just">
              <a:spcAft>
                <a:spcPts val="0"/>
              </a:spcAft>
            </a:pPr>
            <a:r>
              <a:rPr lang="el-GR" dirty="0" smtClean="0">
                <a:ea typeface="MS Mincho"/>
                <a:cs typeface="Times New Roman"/>
              </a:rPr>
              <a:t>Τα </a:t>
            </a:r>
            <a:r>
              <a:rPr lang="fr-FR" i="1" dirty="0">
                <a:ea typeface="MS Mincho"/>
                <a:cs typeface="Times New Roman"/>
              </a:rPr>
              <a:t>senatus consulta</a:t>
            </a:r>
            <a:r>
              <a:rPr lang="el-GR" dirty="0">
                <a:ea typeface="MS Mincho"/>
                <a:cs typeface="Times New Roman"/>
              </a:rPr>
              <a:t> γίνονται νομικώς δεσμευτικά, αποτελώντας νέα πηγή δικαίου (</a:t>
            </a:r>
            <a:r>
              <a:rPr lang="fr-FR" i="1" dirty="0">
                <a:ea typeface="MS Mincho"/>
                <a:cs typeface="Times New Roman"/>
              </a:rPr>
              <a:t>ius </a:t>
            </a:r>
            <a:r>
              <a:rPr lang="fr-FR" i="1" dirty="0" err="1">
                <a:ea typeface="MS Mincho"/>
                <a:cs typeface="Times New Roman"/>
              </a:rPr>
              <a:t>novum</a:t>
            </a:r>
            <a:r>
              <a:rPr lang="el-GR" dirty="0">
                <a:ea typeface="MS Mincho"/>
                <a:cs typeface="Times New Roman"/>
              </a:rPr>
              <a:t>), εφάμιλλη κατά το Γάιο εφάμιλλη με τους νόμους (</a:t>
            </a:r>
            <a:r>
              <a:rPr lang="el-GR" i="1" dirty="0">
                <a:ea typeface="MS Mincho"/>
                <a:cs typeface="Times New Roman"/>
              </a:rPr>
              <a:t>leges</a:t>
            </a:r>
            <a:r>
              <a:rPr lang="el-GR" dirty="0">
                <a:ea typeface="MS Mincho"/>
                <a:cs typeface="Times New Roman"/>
              </a:rPr>
              <a:t>), αν και, όπως σημειώνει ο νομομαθής,  το ζήτημα αμφισβητείται. </a:t>
            </a:r>
            <a:endParaRPr lang="el-GR" dirty="0" smtClean="0">
              <a:ea typeface="MS Mincho"/>
              <a:cs typeface="Times New Roman"/>
            </a:endParaRPr>
          </a:p>
          <a:p>
            <a:pPr algn="just">
              <a:spcAft>
                <a:spcPts val="0"/>
              </a:spcAft>
            </a:pPr>
            <a:r>
              <a:rPr lang="el-GR" dirty="0" smtClean="0">
                <a:ea typeface="MS Mincho"/>
                <a:cs typeface="Times New Roman"/>
              </a:rPr>
              <a:t>Η </a:t>
            </a:r>
            <a:r>
              <a:rPr lang="el-GR" dirty="0">
                <a:ea typeface="MS Mincho"/>
                <a:cs typeface="Times New Roman"/>
              </a:rPr>
              <a:t>νομοθετική δραστηριότητα της Συγκλήτου παύει από το 200 </a:t>
            </a:r>
            <a:r>
              <a:rPr lang="el-GR" dirty="0" err="1">
                <a:ea typeface="MS Mincho"/>
                <a:cs typeface="Times New Roman"/>
              </a:rPr>
              <a:t>μ.Χ</a:t>
            </a:r>
            <a:r>
              <a:rPr lang="el-GR" dirty="0">
                <a:ea typeface="MS Mincho"/>
                <a:cs typeface="Times New Roman"/>
              </a:rPr>
              <a:t>., έχοντας πλήρως υποκατασταθεί από τις αυτοκρατορικές διατάξεις.</a:t>
            </a:r>
            <a:endParaRPr lang="el-GR" dirty="0" smtClean="0">
              <a:effectLst/>
              <a:latin typeface="Cambria"/>
              <a:ea typeface="MS Mincho"/>
              <a:cs typeface="Times New Roman"/>
            </a:endParaRPr>
          </a:p>
          <a:p>
            <a:endParaRPr lang="el-GR" dirty="0"/>
          </a:p>
        </p:txBody>
      </p:sp>
    </p:spTree>
    <p:extLst>
      <p:ext uri="{BB962C8B-B14F-4D97-AF65-F5344CB8AC3E}">
        <p14:creationId xmlns:p14="http://schemas.microsoft.com/office/powerpoint/2010/main" val="1558594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r>
              <a:rPr lang="el-GR" i="1" dirty="0"/>
              <a:t>"Ό,τι αποφασίζει ο Αυτοκράτορας έχει ισχύ νόμου: με βασιλικό νόμο σχετικά με την εξουσία του, ο λαός του ανέθεσε όλη τη δική του εξουσία και δύναμη." </a:t>
            </a:r>
            <a:r>
              <a:rPr lang="el-GR" dirty="0"/>
              <a:t>	</a:t>
            </a:r>
            <a:endParaRPr lang="el-GR" dirty="0" smtClean="0"/>
          </a:p>
          <a:p>
            <a:r>
              <a:rPr lang="el-GR" dirty="0" smtClean="0"/>
              <a:t>Ουλπιανός</a:t>
            </a:r>
            <a:r>
              <a:rPr lang="el-GR" dirty="0"/>
              <a:t>, </a:t>
            </a:r>
            <a:r>
              <a:rPr lang="fr-FR" i="1" dirty="0"/>
              <a:t>D</a:t>
            </a:r>
            <a:r>
              <a:rPr lang="el-GR" i="1" dirty="0"/>
              <a:t>.</a:t>
            </a:r>
            <a:r>
              <a:rPr lang="el-GR" dirty="0"/>
              <a:t> 1.1.4 </a:t>
            </a:r>
            <a:r>
              <a:rPr lang="fr-FR" dirty="0" err="1"/>
              <a:t>pr</a:t>
            </a:r>
            <a:r>
              <a:rPr lang="el-GR" dirty="0"/>
              <a:t>.</a:t>
            </a:r>
          </a:p>
          <a:p>
            <a:endParaRPr lang="el-GR" dirty="0"/>
          </a:p>
        </p:txBody>
      </p:sp>
    </p:spTree>
    <p:extLst>
      <p:ext uri="{BB962C8B-B14F-4D97-AF65-F5344CB8AC3E}">
        <p14:creationId xmlns:p14="http://schemas.microsoft.com/office/powerpoint/2010/main" val="834267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ea typeface="MS Mincho"/>
                <a:cs typeface="Times New Roman"/>
              </a:rPr>
              <a:t>Αυτοκρατορικές διατάξεις</a:t>
            </a:r>
            <a:r>
              <a:rPr lang="el-GR" b="1" i="1" dirty="0">
                <a:ea typeface="MS Mincho"/>
                <a:cs typeface="Times New Roman"/>
              </a:rPr>
              <a:t> </a:t>
            </a:r>
            <a:r>
              <a:rPr lang="el-GR" b="1" dirty="0">
                <a:ea typeface="MS Mincho"/>
                <a:cs typeface="Times New Roman"/>
              </a:rPr>
              <a:t>(</a:t>
            </a:r>
            <a:r>
              <a:rPr lang="fr-FR" b="1" i="1" dirty="0">
                <a:ea typeface="MS Mincho"/>
                <a:cs typeface="Times New Roman"/>
              </a:rPr>
              <a:t>Constitutiones Principis</a:t>
            </a:r>
            <a:r>
              <a:rPr lang="el-GR" b="1" dirty="0">
                <a:ea typeface="MS Mincho"/>
                <a:cs typeface="Times New Roman"/>
              </a:rPr>
              <a:t>)</a:t>
            </a:r>
            <a:endParaRPr lang="el-GR" dirty="0"/>
          </a:p>
        </p:txBody>
      </p:sp>
      <p:sp>
        <p:nvSpPr>
          <p:cNvPr id="3" name="Content Placeholder 2"/>
          <p:cNvSpPr>
            <a:spLocks noGrp="1"/>
          </p:cNvSpPr>
          <p:nvPr>
            <p:ph idx="1"/>
          </p:nvPr>
        </p:nvSpPr>
        <p:spPr/>
        <p:txBody>
          <a:bodyPr>
            <a:normAutofit fontScale="70000" lnSpcReduction="20000"/>
          </a:bodyPr>
          <a:lstStyle/>
          <a:p>
            <a:pPr algn="just">
              <a:spcAft>
                <a:spcPts val="0"/>
              </a:spcAft>
            </a:pPr>
            <a:r>
              <a:rPr lang="el-GR" dirty="0">
                <a:ea typeface="MS Mincho"/>
                <a:cs typeface="Times New Roman"/>
              </a:rPr>
              <a:t>Καθώς η εξουσία (</a:t>
            </a:r>
            <a:r>
              <a:rPr lang="el-GR" i="1" dirty="0">
                <a:ea typeface="MS Mincho"/>
                <a:cs typeface="Times New Roman"/>
              </a:rPr>
              <a:t>imperium</a:t>
            </a:r>
            <a:r>
              <a:rPr lang="el-GR" dirty="0">
                <a:ea typeface="MS Mincho"/>
                <a:cs typeface="Times New Roman"/>
              </a:rPr>
              <a:t>) ανατίθεται στον Αυτοκράτορα με ειδικό νόμο (</a:t>
            </a:r>
            <a:r>
              <a:rPr lang="el-GR" i="1" dirty="0">
                <a:ea typeface="MS Mincho"/>
                <a:cs typeface="Times New Roman"/>
              </a:rPr>
              <a:t>lex de imperio</a:t>
            </a:r>
            <a:r>
              <a:rPr lang="el-GR" dirty="0">
                <a:ea typeface="MS Mincho"/>
                <a:cs typeface="Times New Roman"/>
              </a:rPr>
              <a:t>) από τη λαϊκή συνέλευση, παρέχεται σε αυτόν νομοθετική εξουσιοδότηση. </a:t>
            </a:r>
            <a:endParaRPr lang="el-GR" dirty="0" smtClean="0">
              <a:ea typeface="MS Mincho"/>
              <a:cs typeface="Times New Roman"/>
            </a:endParaRPr>
          </a:p>
          <a:p>
            <a:pPr algn="just">
              <a:spcAft>
                <a:spcPts val="0"/>
              </a:spcAft>
            </a:pPr>
            <a:r>
              <a:rPr lang="el-GR" dirty="0" smtClean="0">
                <a:ea typeface="MS Mincho"/>
                <a:cs typeface="Times New Roman"/>
              </a:rPr>
              <a:t>Το </a:t>
            </a:r>
            <a:r>
              <a:rPr lang="el-GR" dirty="0">
                <a:ea typeface="MS Mincho"/>
                <a:cs typeface="Times New Roman"/>
              </a:rPr>
              <a:t>ότι αυτή θεωρητικά απορρέει από το λαό του επιτρέπει να εκφράζει τη λαϊκή βούληση και εντολή, προσδίδοντας σε όλες τις πράξεις του ισχύ </a:t>
            </a:r>
            <a:r>
              <a:rPr lang="el-GR" dirty="0" smtClean="0">
                <a:ea typeface="MS Mincho"/>
                <a:cs typeface="Times New Roman"/>
              </a:rPr>
              <a:t>νόμου</a:t>
            </a:r>
          </a:p>
          <a:p>
            <a:pPr algn="just">
              <a:spcAft>
                <a:spcPts val="0"/>
              </a:spcAft>
            </a:pPr>
            <a:r>
              <a:rPr lang="el-GR" dirty="0" smtClean="0">
                <a:ea typeface="MS Mincho"/>
                <a:cs typeface="Times New Roman"/>
              </a:rPr>
              <a:t>Το </a:t>
            </a:r>
            <a:r>
              <a:rPr lang="el-GR" dirty="0">
                <a:ea typeface="MS Mincho"/>
                <a:cs typeface="Times New Roman"/>
              </a:rPr>
              <a:t>περίφημο ρητό του Ουλπιανού στον Πανδέκτη "</a:t>
            </a:r>
            <a:r>
              <a:rPr lang="el-GR" i="1" dirty="0">
                <a:ea typeface="MS Mincho"/>
                <a:cs typeface="Times New Roman"/>
              </a:rPr>
              <a:t>quod principis placuit legis habet vigorem</a:t>
            </a:r>
            <a:r>
              <a:rPr lang="el-GR" dirty="0">
                <a:ea typeface="MS Mincho"/>
                <a:cs typeface="Times New Roman"/>
              </a:rPr>
              <a:t>" αποτελεί διαπίστωση μίας νομικής πραγματικότητας, ότι δηλαδή κάθε απόφαση του Αυτοκράτορα έχει ισχύ ουσιαστικού νόμου (</a:t>
            </a:r>
            <a:r>
              <a:rPr lang="fr-FR" i="1" dirty="0">
                <a:ea typeface="MS Mincho"/>
                <a:cs typeface="Times New Roman"/>
              </a:rPr>
              <a:t>lex</a:t>
            </a:r>
            <a:r>
              <a:rPr lang="el-GR" dirty="0">
                <a:ea typeface="MS Mincho"/>
                <a:cs typeface="Times New Roman"/>
              </a:rPr>
              <a:t>). Ως αρχή του δικαίου, από τον Μεσαίωνα και μετά, το ρητό αυτό θα αποτελέσει τη βάση όλων των πολιτικών θεωριών περί απολυταρχίας και ιδεολογικό στήριγμα των μοναρχιών που θα κυριαρχήσουν στην Ευρώπη μέχρι τους νεώτερους χρόνους. </a:t>
            </a:r>
            <a:endParaRPr lang="el-GR" dirty="0" smtClean="0">
              <a:effectLst/>
              <a:latin typeface="Cambria"/>
              <a:ea typeface="MS Mincho"/>
              <a:cs typeface="Times New Roman"/>
            </a:endParaRPr>
          </a:p>
        </p:txBody>
      </p:sp>
    </p:spTree>
    <p:extLst>
      <p:ext uri="{BB962C8B-B14F-4D97-AF65-F5344CB8AC3E}">
        <p14:creationId xmlns:p14="http://schemas.microsoft.com/office/powerpoint/2010/main" val="1083869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ea typeface="MS Mincho"/>
                <a:cs typeface="Times New Roman"/>
              </a:rPr>
              <a:t>Είδη αυτοκρατορικών διατάξεων</a:t>
            </a:r>
            <a:endParaRPr lang="el-GR" dirty="0"/>
          </a:p>
        </p:txBody>
      </p:sp>
      <p:sp>
        <p:nvSpPr>
          <p:cNvPr id="3" name="Content Placeholder 2"/>
          <p:cNvSpPr>
            <a:spLocks noGrp="1"/>
          </p:cNvSpPr>
          <p:nvPr>
            <p:ph idx="1"/>
          </p:nvPr>
        </p:nvSpPr>
        <p:spPr/>
        <p:txBody>
          <a:bodyPr>
            <a:normAutofit/>
          </a:bodyPr>
          <a:lstStyle/>
          <a:p>
            <a:pPr algn="just">
              <a:spcAft>
                <a:spcPts val="0"/>
              </a:spcAft>
            </a:pPr>
            <a:r>
              <a:rPr lang="el-GR" dirty="0">
                <a:ea typeface="MS Mincho"/>
                <a:cs typeface="Times New Roman"/>
              </a:rPr>
              <a:t>Οι αποφάσεις του Αυτοκράτορα λαμβάνουν διάφορες μορφές, που διαφέρουν από τον συνήθη </a:t>
            </a:r>
            <a:r>
              <a:rPr lang="el-GR" dirty="0" smtClean="0">
                <a:ea typeface="MS Mincho"/>
                <a:cs typeface="Times New Roman"/>
              </a:rPr>
              <a:t>“γενικό κανόνα δικαίου”. </a:t>
            </a:r>
            <a:r>
              <a:rPr lang="el-GR" dirty="0">
                <a:ea typeface="MS Mincho"/>
                <a:cs typeface="Times New Roman"/>
              </a:rPr>
              <a:t>Διακρίνονται </a:t>
            </a:r>
            <a:r>
              <a:rPr lang="el-GR" dirty="0" smtClean="0">
                <a:ea typeface="MS Mincho"/>
                <a:cs typeface="Times New Roman"/>
              </a:rPr>
              <a:t>στα</a:t>
            </a:r>
          </a:p>
          <a:p>
            <a:pPr algn="just">
              <a:spcAft>
                <a:spcPts val="0"/>
              </a:spcAft>
            </a:pPr>
            <a:r>
              <a:rPr lang="el-GR" i="1" dirty="0" smtClean="0">
                <a:ea typeface="MS Mincho"/>
                <a:cs typeface="Times New Roman"/>
              </a:rPr>
              <a:t>e</a:t>
            </a:r>
            <a:r>
              <a:rPr lang="en-US" i="1" dirty="0" smtClean="0">
                <a:ea typeface="MS Mincho"/>
                <a:cs typeface="Times New Roman"/>
              </a:rPr>
              <a:t>dicta</a:t>
            </a:r>
            <a:endParaRPr lang="el-GR" i="1" dirty="0" smtClean="0">
              <a:ea typeface="MS Mincho"/>
              <a:cs typeface="Times New Roman"/>
            </a:endParaRPr>
          </a:p>
          <a:p>
            <a:pPr algn="just">
              <a:spcAft>
                <a:spcPts val="0"/>
              </a:spcAft>
            </a:pPr>
            <a:r>
              <a:rPr lang="el-GR" i="1" dirty="0" smtClean="0">
                <a:ea typeface="MS Mincho"/>
                <a:cs typeface="Times New Roman"/>
              </a:rPr>
              <a:t> </a:t>
            </a:r>
            <a:r>
              <a:rPr lang="en-US" i="1" dirty="0" err="1" smtClean="0">
                <a:ea typeface="MS Mincho"/>
                <a:cs typeface="Times New Roman"/>
              </a:rPr>
              <a:t>decret</a:t>
            </a:r>
            <a:r>
              <a:rPr lang="el-GR" i="1" dirty="0" smtClean="0">
                <a:ea typeface="MS Mincho"/>
                <a:cs typeface="Times New Roman"/>
              </a:rPr>
              <a:t>, </a:t>
            </a:r>
          </a:p>
          <a:p>
            <a:pPr algn="just">
              <a:spcAft>
                <a:spcPts val="0"/>
              </a:spcAft>
            </a:pPr>
            <a:r>
              <a:rPr lang="en-US" i="1" dirty="0" err="1" smtClean="0">
                <a:ea typeface="MS Mincho"/>
                <a:cs typeface="Times New Roman"/>
              </a:rPr>
              <a:t>rescripta</a:t>
            </a:r>
            <a:endParaRPr lang="el-GR" dirty="0" smtClean="0">
              <a:ea typeface="MS Mincho"/>
              <a:cs typeface="Times New Roman"/>
            </a:endParaRPr>
          </a:p>
          <a:p>
            <a:pPr algn="just">
              <a:spcAft>
                <a:spcPts val="0"/>
              </a:spcAft>
            </a:pPr>
            <a:r>
              <a:rPr lang="en-US" i="1" dirty="0" smtClean="0">
                <a:ea typeface="MS Mincho"/>
                <a:cs typeface="Times New Roman"/>
              </a:rPr>
              <a:t>mandata</a:t>
            </a:r>
            <a:r>
              <a:rPr lang="el-GR" dirty="0" smtClean="0">
                <a:ea typeface="MS Mincho"/>
                <a:cs typeface="Times New Roman"/>
              </a:rPr>
              <a:t> </a:t>
            </a:r>
            <a:endParaRPr lang="el-GR" dirty="0" smtClean="0">
              <a:effectLst/>
              <a:latin typeface="Cambria"/>
              <a:ea typeface="MS Mincho"/>
              <a:cs typeface="Times New Roman"/>
            </a:endParaRPr>
          </a:p>
          <a:p>
            <a:pPr>
              <a:spcAft>
                <a:spcPts val="0"/>
              </a:spcAft>
            </a:pPr>
            <a:endParaRPr lang="el-GR" dirty="0"/>
          </a:p>
        </p:txBody>
      </p:sp>
    </p:spTree>
    <p:extLst>
      <p:ext uri="{BB962C8B-B14F-4D97-AF65-F5344CB8AC3E}">
        <p14:creationId xmlns:p14="http://schemas.microsoft.com/office/powerpoint/2010/main" val="550710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i="1" dirty="0">
                <a:ea typeface="MS Mincho"/>
                <a:cs typeface="Times New Roman"/>
              </a:rPr>
              <a:t>Edicta</a:t>
            </a:r>
            <a:endParaRPr lang="el-GR" dirty="0"/>
          </a:p>
        </p:txBody>
      </p:sp>
      <p:sp>
        <p:nvSpPr>
          <p:cNvPr id="3" name="Content Placeholder 2"/>
          <p:cNvSpPr>
            <a:spLocks noGrp="1"/>
          </p:cNvSpPr>
          <p:nvPr>
            <p:ph idx="1"/>
          </p:nvPr>
        </p:nvSpPr>
        <p:spPr/>
        <p:txBody>
          <a:bodyPr>
            <a:normAutofit fontScale="70000" lnSpcReduction="20000"/>
          </a:bodyPr>
          <a:lstStyle/>
          <a:p>
            <a:r>
              <a:rPr lang="el-GR" dirty="0">
                <a:ea typeface="MS Mincho"/>
                <a:cs typeface="Times New Roman"/>
              </a:rPr>
              <a:t>Ο Αυτοκράτορας, ως υπέρτατος άρχοντας, διέθετε απεριόριστο </a:t>
            </a:r>
            <a:r>
              <a:rPr lang="el-GR" i="1" dirty="0">
                <a:ea typeface="MS Mincho"/>
                <a:cs typeface="Times New Roman"/>
              </a:rPr>
              <a:t>ius</a:t>
            </a:r>
            <a:r>
              <a:rPr lang="el-GR" dirty="0">
                <a:ea typeface="MS Mincho"/>
                <a:cs typeface="Times New Roman"/>
              </a:rPr>
              <a:t> </a:t>
            </a:r>
            <a:r>
              <a:rPr lang="el-GR" i="1" dirty="0">
                <a:ea typeface="MS Mincho"/>
                <a:cs typeface="Times New Roman"/>
              </a:rPr>
              <a:t>edicendi, </a:t>
            </a:r>
            <a:r>
              <a:rPr lang="el-GR" dirty="0">
                <a:ea typeface="MS Mincho"/>
                <a:cs typeface="Times New Roman"/>
              </a:rPr>
              <a:t>δικαίωμα έκδοσης νομικά δεσμευτικών </a:t>
            </a:r>
            <a:r>
              <a:rPr lang="el-GR" dirty="0" smtClean="0">
                <a:ea typeface="MS Mincho"/>
                <a:cs typeface="Times New Roman"/>
              </a:rPr>
              <a:t>αποφάσεων</a:t>
            </a:r>
          </a:p>
          <a:p>
            <a:r>
              <a:rPr lang="el-GR" dirty="0" smtClean="0">
                <a:ea typeface="MS Mincho"/>
                <a:cs typeface="Times New Roman"/>
              </a:rPr>
              <a:t> </a:t>
            </a:r>
            <a:r>
              <a:rPr lang="el-GR" dirty="0">
                <a:ea typeface="MS Mincho"/>
                <a:cs typeface="Times New Roman"/>
              </a:rPr>
              <a:t>οι οποίες όμως -– εν αντιθέσει προς αυτές των λοιπών αρχόντων που έπρεπε να κείνται εντός του πλαισίου των αρμοδιοτήτων τους- – μπορούσαν να αφορούν κάθε πεδίο της δημόσιας και ιδιωτικής ζωής</a:t>
            </a:r>
            <a:r>
              <a:rPr lang="el-GR" dirty="0" smtClean="0">
                <a:ea typeface="MS Mincho"/>
                <a:cs typeface="Times New Roman"/>
              </a:rPr>
              <a:t>.</a:t>
            </a:r>
          </a:p>
          <a:p>
            <a:r>
              <a:rPr lang="el-GR" dirty="0" smtClean="0">
                <a:ea typeface="MS Mincho"/>
                <a:cs typeface="Times New Roman"/>
              </a:rPr>
              <a:t> </a:t>
            </a:r>
            <a:r>
              <a:rPr lang="el-GR" dirty="0">
                <a:ea typeface="MS Mincho"/>
                <a:cs typeface="Times New Roman"/>
              </a:rPr>
              <a:t>Με τα </a:t>
            </a:r>
            <a:r>
              <a:rPr lang="fr-FR" i="1" dirty="0">
                <a:ea typeface="MS Mincho"/>
                <a:cs typeface="Times New Roman"/>
              </a:rPr>
              <a:t>e</a:t>
            </a:r>
            <a:r>
              <a:rPr lang="el-GR" i="1" dirty="0" err="1">
                <a:ea typeface="MS Mincho"/>
                <a:cs typeface="Times New Roman"/>
              </a:rPr>
              <a:t>dicta</a:t>
            </a:r>
            <a:r>
              <a:rPr lang="el-GR" dirty="0">
                <a:ea typeface="MS Mincho"/>
                <a:cs typeface="Times New Roman"/>
              </a:rPr>
              <a:t> ο Αυτοκράτορας έδιδε εντολές ή καθόριζε την πολιτική που έπρεπε να ακολουθηθεί σε ορισμένο πεδίο. </a:t>
            </a:r>
            <a:endParaRPr lang="el-GR" dirty="0" smtClean="0">
              <a:ea typeface="MS Mincho"/>
              <a:cs typeface="Times New Roman"/>
            </a:endParaRPr>
          </a:p>
          <a:p>
            <a:r>
              <a:rPr lang="el-GR" dirty="0" smtClean="0">
                <a:ea typeface="MS Mincho"/>
                <a:cs typeface="Times New Roman"/>
              </a:rPr>
              <a:t>Αρχικά </a:t>
            </a:r>
            <a:r>
              <a:rPr lang="el-GR" dirty="0">
                <a:ea typeface="MS Mincho"/>
                <a:cs typeface="Times New Roman"/>
              </a:rPr>
              <a:t>τα ήδικτα έχουν περιπτωσιολογικό χαρακτήρα, αφορώντας μία περιοχή ή ένα σύνολο προσώπων, αργότερα εφαρμόζονται στο σύνολο της αυτοκρατορίας, προσεγγίζοντας περισσότερο την έννοια του γενικού κανόνα δικαίου</a:t>
            </a:r>
            <a:r>
              <a:rPr lang="el-GR" dirty="0" smtClean="0">
                <a:ea typeface="MS Mincho"/>
                <a:cs typeface="Times New Roman"/>
              </a:rPr>
              <a:t>.</a:t>
            </a:r>
          </a:p>
          <a:p>
            <a:r>
              <a:rPr lang="el-GR" dirty="0" smtClean="0">
                <a:ea typeface="MS Mincho"/>
                <a:cs typeface="Times New Roman"/>
              </a:rPr>
              <a:t> </a:t>
            </a:r>
            <a:r>
              <a:rPr lang="el-GR" dirty="0">
                <a:ea typeface="MS Mincho"/>
                <a:cs typeface="Times New Roman"/>
              </a:rPr>
              <a:t>Ανακοινώνονται στο κοινό με δημόσια ανάγνωση και αναρτώνται σε δημόσιο χώρο. </a:t>
            </a:r>
            <a:endParaRPr lang="el-GR" dirty="0" smtClean="0">
              <a:effectLst/>
              <a:latin typeface="Cambria"/>
              <a:ea typeface="MS Mincho"/>
              <a:cs typeface="Times New Roman"/>
            </a:endParaRPr>
          </a:p>
          <a:p>
            <a:endParaRPr lang="el-GR" dirty="0"/>
          </a:p>
        </p:txBody>
      </p:sp>
    </p:spTree>
    <p:extLst>
      <p:ext uri="{BB962C8B-B14F-4D97-AF65-F5344CB8AC3E}">
        <p14:creationId xmlns:p14="http://schemas.microsoft.com/office/powerpoint/2010/main" val="775491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u="sng" dirty="0">
                <a:ea typeface="Times New Roman"/>
              </a:rPr>
              <a:t>Σημαντικότερα αυτοκρατορικά Ήδικτα</a:t>
            </a:r>
            <a:r>
              <a:rPr lang="el-GR" b="1" dirty="0" smtClean="0">
                <a:effectLst/>
                <a:latin typeface="Times New Roman"/>
                <a:ea typeface="Times New Roman"/>
              </a:rPr>
              <a:t/>
            </a:r>
            <a:br>
              <a:rPr lang="el-GR" b="1" dirty="0" smtClean="0">
                <a:effectLst/>
                <a:latin typeface="Times New Roman"/>
                <a:ea typeface="Times New Roman"/>
              </a:rPr>
            </a:br>
            <a:endParaRPr lang="el-GR" dirty="0"/>
          </a:p>
        </p:txBody>
      </p:sp>
      <p:sp>
        <p:nvSpPr>
          <p:cNvPr id="3" name="Content Placeholder 2"/>
          <p:cNvSpPr>
            <a:spLocks noGrp="1"/>
          </p:cNvSpPr>
          <p:nvPr>
            <p:ph idx="1"/>
          </p:nvPr>
        </p:nvSpPr>
        <p:spPr/>
        <p:txBody>
          <a:bodyPr>
            <a:normAutofit fontScale="77500" lnSpcReduction="20000"/>
          </a:bodyPr>
          <a:lstStyle/>
          <a:p>
            <a:pPr algn="just">
              <a:spcAft>
                <a:spcPts val="0"/>
              </a:spcAft>
            </a:pPr>
            <a:r>
              <a:rPr lang="el-GR" dirty="0">
                <a:ea typeface="MS Mincho"/>
                <a:cs typeface="Times New Roman"/>
              </a:rPr>
              <a:t>- </a:t>
            </a:r>
            <a:r>
              <a:rPr lang="el-GR" b="1" dirty="0">
                <a:ea typeface="MS Mincho"/>
                <a:cs typeface="Times New Roman"/>
              </a:rPr>
              <a:t>Ήδικτο του Καρακάλλα</a:t>
            </a:r>
            <a:r>
              <a:rPr lang="el-GR" dirty="0">
                <a:ea typeface="MS Mincho"/>
                <a:cs typeface="Times New Roman"/>
              </a:rPr>
              <a:t> (212 </a:t>
            </a:r>
            <a:r>
              <a:rPr lang="el-GR" dirty="0" err="1">
                <a:ea typeface="MS Mincho"/>
                <a:cs typeface="Times New Roman"/>
              </a:rPr>
              <a:t>μ.Χ</a:t>
            </a:r>
            <a:r>
              <a:rPr lang="el-GR" dirty="0">
                <a:ea typeface="MS Mincho"/>
                <a:cs typeface="Times New Roman"/>
              </a:rPr>
              <a:t>.): γνωστό και ως </a:t>
            </a:r>
            <a:r>
              <a:rPr lang="en-US" i="1" dirty="0" err="1">
                <a:ea typeface="MS Mincho"/>
                <a:cs typeface="Times New Roman"/>
              </a:rPr>
              <a:t>Constitutio</a:t>
            </a:r>
            <a:r>
              <a:rPr lang="en-US" i="1" dirty="0">
                <a:ea typeface="MS Mincho"/>
                <a:cs typeface="Times New Roman"/>
              </a:rPr>
              <a:t> </a:t>
            </a:r>
            <a:r>
              <a:rPr lang="en-US" i="1" dirty="0" err="1">
                <a:ea typeface="MS Mincho"/>
                <a:cs typeface="Times New Roman"/>
              </a:rPr>
              <a:t>Antoniniana</a:t>
            </a:r>
            <a:r>
              <a:rPr lang="el-GR" dirty="0">
                <a:ea typeface="MS Mincho"/>
                <a:cs typeface="Times New Roman"/>
              </a:rPr>
              <a:t>): επέκτεινε την ρωμαϊκή πολιτεία σε όλους σχεδόν τους κατοίκους της αυτοκρατορίας.</a:t>
            </a:r>
            <a:endParaRPr lang="el-GR" dirty="0" smtClean="0">
              <a:effectLst/>
              <a:latin typeface="Cambria"/>
              <a:ea typeface="MS Mincho"/>
              <a:cs typeface="Times New Roman"/>
            </a:endParaRPr>
          </a:p>
          <a:p>
            <a:pPr algn="just">
              <a:spcAft>
                <a:spcPts val="0"/>
              </a:spcAft>
            </a:pPr>
            <a:r>
              <a:rPr lang="el-GR" dirty="0">
                <a:ea typeface="MS Mincho"/>
                <a:cs typeface="Times New Roman"/>
              </a:rPr>
              <a:t>- </a:t>
            </a:r>
            <a:r>
              <a:rPr lang="el-GR" b="1" dirty="0">
                <a:ea typeface="MS Mincho"/>
                <a:cs typeface="Times New Roman"/>
              </a:rPr>
              <a:t>Ήδικτο περί τιμών </a:t>
            </a:r>
            <a:r>
              <a:rPr lang="el-GR" dirty="0">
                <a:ea typeface="MS Mincho"/>
                <a:cs typeface="Times New Roman"/>
              </a:rPr>
              <a:t>(</a:t>
            </a:r>
            <a:r>
              <a:rPr lang="en-US" i="1" dirty="0">
                <a:ea typeface="MS Mincho"/>
                <a:cs typeface="Times New Roman"/>
              </a:rPr>
              <a:t>Edictum de </a:t>
            </a:r>
            <a:r>
              <a:rPr lang="en-US" i="1" dirty="0" err="1">
                <a:ea typeface="MS Mincho"/>
                <a:cs typeface="Times New Roman"/>
              </a:rPr>
              <a:t>pretiis</a:t>
            </a:r>
            <a:r>
              <a:rPr lang="en-US" i="1" dirty="0">
                <a:ea typeface="MS Mincho"/>
                <a:cs typeface="Times New Roman"/>
              </a:rPr>
              <a:t> </a:t>
            </a:r>
            <a:r>
              <a:rPr lang="en-US" i="1" dirty="0" err="1">
                <a:ea typeface="MS Mincho"/>
                <a:cs typeface="Times New Roman"/>
              </a:rPr>
              <a:t>rerum</a:t>
            </a:r>
            <a:r>
              <a:rPr lang="en-US" i="1" dirty="0">
                <a:ea typeface="MS Mincho"/>
                <a:cs typeface="Times New Roman"/>
              </a:rPr>
              <a:t> </a:t>
            </a:r>
            <a:r>
              <a:rPr lang="en-US" i="1" dirty="0" err="1">
                <a:ea typeface="MS Mincho"/>
                <a:cs typeface="Times New Roman"/>
              </a:rPr>
              <a:t>venalium</a:t>
            </a:r>
            <a:r>
              <a:rPr lang="el-GR" dirty="0">
                <a:ea typeface="MS Mincho"/>
                <a:cs typeface="Times New Roman"/>
              </a:rPr>
              <a:t>)</a:t>
            </a:r>
            <a:r>
              <a:rPr lang="el-GR" b="1" dirty="0">
                <a:ea typeface="MS Mincho"/>
                <a:cs typeface="Times New Roman"/>
              </a:rPr>
              <a:t> </a:t>
            </a:r>
            <a:r>
              <a:rPr lang="el-GR" dirty="0">
                <a:ea typeface="MS Mincho"/>
                <a:cs typeface="Times New Roman"/>
              </a:rPr>
              <a:t>του Διοκλητιανού (310 </a:t>
            </a:r>
            <a:r>
              <a:rPr lang="el-GR" dirty="0" err="1">
                <a:ea typeface="MS Mincho"/>
                <a:cs typeface="Times New Roman"/>
              </a:rPr>
              <a:t>μ.Χ</a:t>
            </a:r>
            <a:r>
              <a:rPr lang="el-GR" dirty="0">
                <a:ea typeface="MS Mincho"/>
                <a:cs typeface="Times New Roman"/>
              </a:rPr>
              <a:t>.): θέσπισε διατίμηση προϊόντων και υπηρεσιών στοχεύοντας την πάταξη του πληθωρισμού σε περίοδο οικονομικής κρίσης. </a:t>
            </a:r>
            <a:endParaRPr lang="el-GR" dirty="0" smtClean="0">
              <a:effectLst/>
              <a:latin typeface="Cambria"/>
              <a:ea typeface="MS Mincho"/>
              <a:cs typeface="Times New Roman"/>
            </a:endParaRPr>
          </a:p>
          <a:p>
            <a:pPr algn="just">
              <a:spcAft>
                <a:spcPts val="0"/>
              </a:spcAft>
            </a:pPr>
            <a:r>
              <a:rPr lang="el-GR" dirty="0">
                <a:ea typeface="MS Mincho"/>
                <a:cs typeface="Times New Roman"/>
              </a:rPr>
              <a:t>- </a:t>
            </a:r>
            <a:r>
              <a:rPr lang="el-GR" b="1" dirty="0">
                <a:ea typeface="MS Mincho"/>
                <a:cs typeface="Times New Roman"/>
              </a:rPr>
              <a:t>Ήδικτο των Μεδιολάνων περί </a:t>
            </a:r>
            <a:r>
              <a:rPr lang="el-GR" b="1" dirty="0" err="1">
                <a:ea typeface="MS Mincho"/>
                <a:cs typeface="Times New Roman"/>
              </a:rPr>
              <a:t>ανεξιθρησκείας</a:t>
            </a:r>
            <a:r>
              <a:rPr lang="el-GR" dirty="0">
                <a:ea typeface="MS Mincho"/>
                <a:cs typeface="Times New Roman"/>
              </a:rPr>
              <a:t> του Μ. Κωνσταντίνου (313 </a:t>
            </a:r>
            <a:r>
              <a:rPr lang="el-GR" dirty="0" err="1">
                <a:ea typeface="MS Mincho"/>
                <a:cs typeface="Times New Roman"/>
              </a:rPr>
              <a:t>μ.Χ</a:t>
            </a:r>
            <a:r>
              <a:rPr lang="el-GR" dirty="0">
                <a:ea typeface="MS Mincho"/>
                <a:cs typeface="Times New Roman"/>
              </a:rPr>
              <a:t>.): επέτρεψε στους Χριστιανούς και σε κάθε άλλο θρησκευόμενο την ελεύθερη επιλογή θρησκείας και άσκησης λατρείας. </a:t>
            </a:r>
            <a:endParaRPr lang="el-GR" dirty="0" smtClean="0">
              <a:effectLst/>
              <a:latin typeface="Cambria"/>
              <a:ea typeface="MS Mincho"/>
              <a:cs typeface="Times New Roman"/>
            </a:endParaRPr>
          </a:p>
          <a:p>
            <a:endParaRPr lang="el-GR" dirty="0"/>
          </a:p>
        </p:txBody>
      </p:sp>
    </p:spTree>
    <p:extLst>
      <p:ext uri="{BB962C8B-B14F-4D97-AF65-F5344CB8AC3E}">
        <p14:creationId xmlns:p14="http://schemas.microsoft.com/office/powerpoint/2010/main" val="3517654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i="1" dirty="0" err="1">
                <a:ea typeface="MS Mincho"/>
                <a:cs typeface="Times New Roman"/>
              </a:rPr>
              <a:t>Decreta</a:t>
            </a:r>
            <a:endParaRPr lang="el-GR" dirty="0"/>
          </a:p>
        </p:txBody>
      </p:sp>
      <p:sp>
        <p:nvSpPr>
          <p:cNvPr id="3" name="Content Placeholder 2"/>
          <p:cNvSpPr>
            <a:spLocks noGrp="1"/>
          </p:cNvSpPr>
          <p:nvPr>
            <p:ph idx="1"/>
          </p:nvPr>
        </p:nvSpPr>
        <p:spPr/>
        <p:txBody>
          <a:bodyPr>
            <a:normAutofit fontScale="62500" lnSpcReduction="20000"/>
          </a:bodyPr>
          <a:lstStyle/>
          <a:p>
            <a:pPr algn="just">
              <a:spcAft>
                <a:spcPts val="0"/>
              </a:spcAft>
            </a:pPr>
            <a:r>
              <a:rPr lang="el-GR" dirty="0">
                <a:ea typeface="MS Mincho"/>
                <a:cs typeface="Times New Roman"/>
              </a:rPr>
              <a:t>Ο Αυτοκράτορας είχε απεριόριστη δικαιοδοσία επί πάσης φύσεως διαφορών, κατ' έφεση ή και σε πρώτο και τελευταίο βαθμό. Η άσκηση της εξουσία </a:t>
            </a:r>
            <a:r>
              <a:rPr lang="el-GR" dirty="0" err="1">
                <a:ea typeface="MS Mincho"/>
                <a:cs typeface="Times New Roman"/>
              </a:rPr>
              <a:t>αυτήεξουσίας</a:t>
            </a:r>
            <a:r>
              <a:rPr lang="el-GR" dirty="0">
                <a:ea typeface="MS Mincho"/>
                <a:cs typeface="Times New Roman"/>
              </a:rPr>
              <a:t> </a:t>
            </a:r>
            <a:r>
              <a:rPr lang="el-GR" dirty="0" err="1">
                <a:ea typeface="MS Mincho"/>
                <a:cs typeface="Times New Roman"/>
              </a:rPr>
              <a:t>αυτήςποικίλει</a:t>
            </a:r>
            <a:r>
              <a:rPr lang="el-GR" dirty="0">
                <a:ea typeface="MS Mincho"/>
                <a:cs typeface="Times New Roman"/>
              </a:rPr>
              <a:t> ποικίλλει, ανάλογα με τον Αυτοκράτορα (ο Αύγουστος π.χ. φέρεται να δίκαζε υποθέσεις έως αργά τη νύχτα). </a:t>
            </a:r>
            <a:endParaRPr lang="el-GR" dirty="0" smtClean="0">
              <a:ea typeface="MS Mincho"/>
              <a:cs typeface="Times New Roman"/>
            </a:endParaRPr>
          </a:p>
          <a:p>
            <a:pPr algn="just">
              <a:spcAft>
                <a:spcPts val="0"/>
              </a:spcAft>
            </a:pPr>
            <a:r>
              <a:rPr lang="el-GR" dirty="0" smtClean="0">
                <a:ea typeface="MS Mincho"/>
                <a:cs typeface="Times New Roman"/>
              </a:rPr>
              <a:t>Όταν </a:t>
            </a:r>
            <a:r>
              <a:rPr lang="el-GR" dirty="0">
                <a:ea typeface="MS Mincho"/>
                <a:cs typeface="Times New Roman"/>
              </a:rPr>
              <a:t>ασκεί τη δικαιοδοσία του, ο αυτοκράτορας έχει  τη δυνατότητα να εφαρμόσει το ισχύον δίκαιο ή και να αποκλίνει από αυτό, ερμηνεύοντας το δίκαιο (</a:t>
            </a:r>
            <a:r>
              <a:rPr lang="fr-FR" i="1" dirty="0">
                <a:ea typeface="MS Mincho"/>
                <a:cs typeface="Times New Roman"/>
              </a:rPr>
              <a:t>interpretatio</a:t>
            </a:r>
            <a:r>
              <a:rPr lang="el-GR" dirty="0">
                <a:ea typeface="MS Mincho"/>
                <a:cs typeface="Times New Roman"/>
              </a:rPr>
              <a:t>) με τη συνδρομή του νομικού του συμβουλίου (</a:t>
            </a:r>
            <a:r>
              <a:rPr lang="en-US" i="1" dirty="0">
                <a:ea typeface="MS Mincho"/>
                <a:cs typeface="Times New Roman"/>
              </a:rPr>
              <a:t>consilium</a:t>
            </a:r>
            <a:r>
              <a:rPr lang="el-GR" dirty="0">
                <a:ea typeface="MS Mincho"/>
                <a:cs typeface="Times New Roman"/>
              </a:rPr>
              <a:t>) κατά τρόπο που ανέτρεπε παραδοσιακές νομικές αρχές ή εισήγαγε νέες</a:t>
            </a:r>
            <a:r>
              <a:rPr lang="el-GR" dirty="0" smtClean="0">
                <a:ea typeface="MS Mincho"/>
                <a:cs typeface="Times New Roman"/>
              </a:rPr>
              <a:t>.</a:t>
            </a:r>
          </a:p>
          <a:p>
            <a:pPr algn="just">
              <a:spcAft>
                <a:spcPts val="0"/>
              </a:spcAft>
            </a:pPr>
            <a:r>
              <a:rPr lang="el-GR" dirty="0" smtClean="0">
                <a:ea typeface="MS Mincho"/>
                <a:cs typeface="Times New Roman"/>
              </a:rPr>
              <a:t> </a:t>
            </a:r>
            <a:r>
              <a:rPr lang="el-GR" dirty="0">
                <a:ea typeface="MS Mincho"/>
                <a:cs typeface="Times New Roman"/>
              </a:rPr>
              <a:t>Οι αποφάσεις του, τα </a:t>
            </a:r>
            <a:r>
              <a:rPr lang="en-US" i="1" dirty="0">
                <a:ea typeface="MS Mincho"/>
                <a:cs typeface="Times New Roman"/>
              </a:rPr>
              <a:t>d</a:t>
            </a:r>
            <a:r>
              <a:rPr lang="el-GR" i="1" dirty="0" err="1">
                <a:ea typeface="MS Mincho"/>
                <a:cs typeface="Times New Roman"/>
              </a:rPr>
              <a:t>ecreta</a:t>
            </a:r>
            <a:r>
              <a:rPr lang="el-GR" dirty="0">
                <a:ea typeface="MS Mincho"/>
                <a:cs typeface="Times New Roman"/>
              </a:rPr>
              <a:t>, καταχωρούνται στο αυτοκρατορικό αρχείο. Αν και τυπικά δεν συνιστούν δεσμευτικό νομικό προηγούμενο, λόγω του κύρους του Αυτοκράτορα γίνονται σεβαστές και εφαρμόζονται σε ανάλογες περιπτώσεις στο μέλλον. Η "νομολογία" του Αυτοκράτορα καθίσταται επομένως πηγή του δικαίου</a:t>
            </a:r>
            <a:r>
              <a:rPr lang="el-GR" dirty="0" smtClean="0">
                <a:ea typeface="MS Mincho"/>
                <a:cs typeface="Times New Roman"/>
              </a:rPr>
              <a:t>.</a:t>
            </a:r>
          </a:p>
          <a:p>
            <a:pPr algn="just">
              <a:spcAft>
                <a:spcPts val="0"/>
              </a:spcAft>
            </a:pPr>
            <a:r>
              <a:rPr lang="el-GR" dirty="0" smtClean="0">
                <a:ea typeface="MS Mincho"/>
                <a:cs typeface="Times New Roman"/>
              </a:rPr>
              <a:t> </a:t>
            </a:r>
            <a:r>
              <a:rPr lang="el-GR" dirty="0">
                <a:ea typeface="MS Mincho"/>
                <a:cs typeface="Times New Roman"/>
              </a:rPr>
              <a:t>Τα </a:t>
            </a:r>
            <a:r>
              <a:rPr lang="fr-FR" i="1" dirty="0" err="1">
                <a:ea typeface="MS Mincho"/>
                <a:cs typeface="Times New Roman"/>
              </a:rPr>
              <a:t>decreta</a:t>
            </a:r>
            <a:r>
              <a:rPr lang="el-GR" dirty="0">
                <a:ea typeface="MS Mincho"/>
                <a:cs typeface="Times New Roman"/>
              </a:rPr>
              <a:t> συγκεντρώθηκαν σε συλλογές από τους νομομαθείς και ορισμένα περιλήφθηκαν στον </a:t>
            </a:r>
            <a:r>
              <a:rPr lang="el-GR" i="1" dirty="0">
                <a:ea typeface="MS Mincho"/>
                <a:cs typeface="Times New Roman"/>
              </a:rPr>
              <a:t>Πανδέκτη</a:t>
            </a:r>
            <a:r>
              <a:rPr lang="el-GR" dirty="0">
                <a:ea typeface="MS Mincho"/>
                <a:cs typeface="Times New Roman"/>
              </a:rPr>
              <a:t>. </a:t>
            </a:r>
            <a:endParaRPr lang="el-GR" dirty="0" smtClean="0">
              <a:effectLst/>
              <a:latin typeface="Cambria"/>
              <a:ea typeface="MS Mincho"/>
              <a:cs typeface="Times New Roman"/>
            </a:endParaRPr>
          </a:p>
          <a:p>
            <a:endParaRPr lang="el-GR" dirty="0"/>
          </a:p>
        </p:txBody>
      </p:sp>
    </p:spTree>
    <p:extLst>
      <p:ext uri="{BB962C8B-B14F-4D97-AF65-F5344CB8AC3E}">
        <p14:creationId xmlns:p14="http://schemas.microsoft.com/office/powerpoint/2010/main" val="3284497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u="sng" dirty="0" err="1" smtClean="0">
                <a:ea typeface="Times New Roman"/>
              </a:rPr>
              <a:t>Decretum</a:t>
            </a:r>
            <a:r>
              <a:rPr lang="el-GR" b="1" u="sng" dirty="0" smtClean="0">
                <a:ea typeface="Times New Roman"/>
              </a:rPr>
              <a:t> (Πανδέκτης)</a:t>
            </a:r>
            <a:r>
              <a:rPr lang="el-GR" b="1" dirty="0" smtClean="0">
                <a:effectLst/>
                <a:latin typeface="Times New Roman"/>
                <a:ea typeface="Times New Roman"/>
              </a:rPr>
              <a:t/>
            </a:r>
            <a:br>
              <a:rPr lang="el-GR" b="1" dirty="0" smtClean="0">
                <a:effectLst/>
                <a:latin typeface="Times New Roman"/>
                <a:ea typeface="Times New Roman"/>
              </a:rPr>
            </a:br>
            <a:endParaRPr lang="el-GR" dirty="0"/>
          </a:p>
        </p:txBody>
      </p:sp>
      <p:sp>
        <p:nvSpPr>
          <p:cNvPr id="3" name="Content Placeholder 2"/>
          <p:cNvSpPr>
            <a:spLocks noGrp="1"/>
          </p:cNvSpPr>
          <p:nvPr>
            <p:ph idx="1"/>
          </p:nvPr>
        </p:nvSpPr>
        <p:spPr>
          <a:xfrm>
            <a:off x="457200" y="1600200"/>
            <a:ext cx="8435280" cy="5257800"/>
          </a:xfrm>
        </p:spPr>
        <p:txBody>
          <a:bodyPr>
            <a:normAutofit fontScale="77500" lnSpcReduction="20000"/>
          </a:bodyPr>
          <a:lstStyle/>
          <a:p>
            <a:pPr algn="just">
              <a:spcAft>
                <a:spcPts val="0"/>
              </a:spcAft>
            </a:pPr>
            <a:r>
              <a:rPr lang="el-GR" b="1" dirty="0" smtClean="0">
                <a:ea typeface="MS Mincho"/>
                <a:cs typeface="Times New Roman"/>
              </a:rPr>
              <a:t>Καταδίκη </a:t>
            </a:r>
            <a:r>
              <a:rPr lang="el-GR" b="1" dirty="0">
                <a:ea typeface="MS Mincho"/>
                <a:cs typeface="Times New Roman"/>
              </a:rPr>
              <a:t>της αυτοδικίας</a:t>
            </a:r>
            <a:r>
              <a:rPr lang="el-GR" dirty="0">
                <a:ea typeface="MS Mincho"/>
                <a:cs typeface="Times New Roman"/>
              </a:rPr>
              <a:t>: “</a:t>
            </a:r>
            <a:r>
              <a:rPr lang="el-GR" i="1" dirty="0">
                <a:ea typeface="MS Mincho"/>
                <a:cs typeface="Times New Roman"/>
              </a:rPr>
              <a:t>Μία εκτενής απόφαση </a:t>
            </a:r>
            <a:r>
              <a:rPr lang="el-GR" dirty="0">
                <a:ea typeface="MS Mincho"/>
                <a:cs typeface="Times New Roman"/>
              </a:rPr>
              <a:t>(</a:t>
            </a:r>
            <a:r>
              <a:rPr lang="fr-FR" i="1" dirty="0" err="1">
                <a:ea typeface="MS Mincho"/>
                <a:cs typeface="Times New Roman"/>
              </a:rPr>
              <a:t>decretum</a:t>
            </a:r>
            <a:r>
              <a:rPr lang="el-GR" dirty="0">
                <a:ea typeface="MS Mincho"/>
                <a:cs typeface="Times New Roman"/>
              </a:rPr>
              <a:t>)</a:t>
            </a:r>
            <a:r>
              <a:rPr lang="el-GR" i="1" dirty="0">
                <a:ea typeface="MS Mincho"/>
                <a:cs typeface="Times New Roman"/>
              </a:rPr>
              <a:t> του (θεοποιημένου</a:t>
            </a:r>
            <a:r>
              <a:rPr lang="el-GR" dirty="0">
                <a:ea typeface="MS Mincho"/>
                <a:cs typeface="Times New Roman"/>
              </a:rPr>
              <a:t> </a:t>
            </a:r>
            <a:r>
              <a:rPr lang="el-GR" i="1" dirty="0">
                <a:ea typeface="MS Mincho"/>
                <a:cs typeface="Times New Roman"/>
              </a:rPr>
              <a:t>) Μάρκου έχει ως εξής: "Η ενδεδειγμένη ενέργεια, αν θεωρείς ότι έχεις κάποια νομική αξίωση, είναι να δοκιμάσεις να ασκήσεις αγωγή." Και όταν ο Μαρκιανός ισχυρίστηκε "δεν κατέφυγα στη βία", ο Αυτοκράτορας απάντησε: "Νομίζεις ότι δεν ασκείται βία παρά μόνον όταν κάποιος πληγώνεται; Βία ασκείται εξίσου όταν κάποιος που θεωρεί ότι κάτι του ανήκει, το απαιτεί χωρίς προσφυγή στη δικαιοσύνη. Επομένως, αν αποδειχθεί </a:t>
            </a:r>
            <a:r>
              <a:rPr lang="el-GR" i="1" dirty="0" err="1">
                <a:ea typeface="MS Mincho"/>
                <a:cs typeface="Times New Roman"/>
              </a:rPr>
              <a:t>ενώπιόν</a:t>
            </a:r>
            <a:r>
              <a:rPr lang="el-GR" i="1" dirty="0">
                <a:ea typeface="MS Mincho"/>
                <a:cs typeface="Times New Roman"/>
              </a:rPr>
              <a:t> μου ότι οιοσδήποτε έλαβε οιοδήποτε πράγμα ή οφειλόμενα χρήματα από τον οφειλέτη, χωρίς εκείνος να του τα προσφέρει οικειοθελώς και χωρίς να προσφύγει στο δικαστήριο, καταφεύγοντας στην αυτοδικία, αποφασίζω: θα στερείται των δικαιωμάτων του πιστωτή</a:t>
            </a:r>
            <a:r>
              <a:rPr lang="el-GR" dirty="0">
                <a:ea typeface="MS Mincho"/>
                <a:cs typeface="Times New Roman"/>
              </a:rPr>
              <a:t>”. 	  Καλλίστρατος, </a:t>
            </a:r>
            <a:r>
              <a:rPr lang="fr-FR" i="1" dirty="0">
                <a:ea typeface="MS Mincho"/>
                <a:cs typeface="Times New Roman"/>
              </a:rPr>
              <a:t>D</a:t>
            </a:r>
            <a:r>
              <a:rPr lang="el-GR" i="1" dirty="0">
                <a:ea typeface="MS Mincho"/>
                <a:cs typeface="Times New Roman"/>
              </a:rPr>
              <a:t>.</a:t>
            </a:r>
            <a:r>
              <a:rPr lang="el-GR" dirty="0">
                <a:ea typeface="MS Mincho"/>
                <a:cs typeface="Times New Roman"/>
              </a:rPr>
              <a:t> </a:t>
            </a:r>
            <a:r>
              <a:rPr lang="el-GR" dirty="0" smtClean="0">
                <a:ea typeface="MS Mincho"/>
                <a:cs typeface="Times New Roman"/>
              </a:rPr>
              <a:t>4.2.13</a:t>
            </a:r>
            <a:endParaRPr lang="el-GR" dirty="0" smtClean="0">
              <a:effectLst/>
              <a:latin typeface="Cambria"/>
              <a:ea typeface="MS Mincho"/>
              <a:cs typeface="Times New Roman"/>
            </a:endParaRPr>
          </a:p>
        </p:txBody>
      </p:sp>
    </p:spTree>
    <p:extLst>
      <p:ext uri="{BB962C8B-B14F-4D97-AF65-F5344CB8AC3E}">
        <p14:creationId xmlns:p14="http://schemas.microsoft.com/office/powerpoint/2010/main" val="261570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i="1" dirty="0">
                <a:ea typeface="MS Mincho"/>
                <a:cs typeface="Times New Roman"/>
              </a:rPr>
              <a:t>Lex de imperio</a:t>
            </a:r>
            <a:endParaRPr lang="el-GR" dirty="0"/>
          </a:p>
        </p:txBody>
      </p:sp>
      <p:sp>
        <p:nvSpPr>
          <p:cNvPr id="3" name="Content Placeholder 2"/>
          <p:cNvSpPr>
            <a:spLocks noGrp="1"/>
          </p:cNvSpPr>
          <p:nvPr>
            <p:ph idx="1"/>
          </p:nvPr>
        </p:nvSpPr>
        <p:spPr/>
        <p:txBody>
          <a:bodyPr>
            <a:normAutofit fontScale="92500"/>
          </a:bodyPr>
          <a:lstStyle/>
          <a:p>
            <a:r>
              <a:rPr lang="el-GR" dirty="0">
                <a:ea typeface="MS Mincho"/>
                <a:cs typeface="Times New Roman"/>
              </a:rPr>
              <a:t>Τυπικά η εξουσία ανατίθεται στον Αυτοκράτορα με νόμο από τη Σύγκλητο, που επικυρώνεται από τη λαϊκή συνέλευση των </a:t>
            </a:r>
            <a:r>
              <a:rPr lang="fr-FR" i="1" dirty="0">
                <a:ea typeface="MS Mincho"/>
                <a:cs typeface="Times New Roman"/>
              </a:rPr>
              <a:t>comitia centuriata</a:t>
            </a:r>
            <a:r>
              <a:rPr lang="el-GR" dirty="0">
                <a:ea typeface="MS Mincho"/>
                <a:cs typeface="Times New Roman"/>
              </a:rPr>
              <a:t>. </a:t>
            </a:r>
            <a:endParaRPr lang="en-US" dirty="0" smtClean="0">
              <a:ea typeface="MS Mincho"/>
              <a:cs typeface="Times New Roman"/>
            </a:endParaRPr>
          </a:p>
          <a:p>
            <a:r>
              <a:rPr lang="el-GR" dirty="0" smtClean="0">
                <a:ea typeface="MS Mincho"/>
                <a:cs typeface="Times New Roman"/>
              </a:rPr>
              <a:t>Μέσω </a:t>
            </a:r>
            <a:r>
              <a:rPr lang="el-GR" dirty="0">
                <a:ea typeface="MS Mincho"/>
                <a:cs typeface="Times New Roman"/>
              </a:rPr>
              <a:t>του νόμου αυτού, που του παρέχει -κατά ευρύτατη νομοθετική εξουσιοδότηση- τον απόλυτο έλεγχο κάθε πτυχής της δημόσιας ζωής, ο Αυτοκράτορας καθίσταται "</a:t>
            </a:r>
            <a:r>
              <a:rPr lang="el-GR" i="1" dirty="0">
                <a:ea typeface="MS Mincho"/>
                <a:cs typeface="Times New Roman"/>
              </a:rPr>
              <a:t>legibus </a:t>
            </a:r>
            <a:r>
              <a:rPr lang="el-GR" i="1" dirty="0" err="1">
                <a:ea typeface="MS Mincho"/>
                <a:cs typeface="Times New Roman"/>
              </a:rPr>
              <a:t>solutus</a:t>
            </a:r>
            <a:r>
              <a:rPr lang="el-GR" dirty="0">
                <a:ea typeface="MS Mincho"/>
                <a:cs typeface="Times New Roman"/>
              </a:rPr>
              <a:t>", πηγή κάθε νομοθετικής εξουσίας.</a:t>
            </a:r>
            <a:endParaRPr lang="el-GR" dirty="0"/>
          </a:p>
        </p:txBody>
      </p:sp>
    </p:spTree>
    <p:extLst>
      <p:ext uri="{BB962C8B-B14F-4D97-AF65-F5344CB8AC3E}">
        <p14:creationId xmlns:p14="http://schemas.microsoft.com/office/powerpoint/2010/main" val="3431690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i="1" dirty="0" err="1">
                <a:ea typeface="MS Mincho"/>
                <a:cs typeface="Times New Roman"/>
              </a:rPr>
              <a:t>Rescripta</a:t>
            </a:r>
            <a:endParaRPr lang="el-GR" dirty="0"/>
          </a:p>
        </p:txBody>
      </p:sp>
      <p:sp>
        <p:nvSpPr>
          <p:cNvPr id="3" name="Content Placeholder 2"/>
          <p:cNvSpPr>
            <a:spLocks noGrp="1"/>
          </p:cNvSpPr>
          <p:nvPr>
            <p:ph idx="1"/>
          </p:nvPr>
        </p:nvSpPr>
        <p:spPr/>
        <p:txBody>
          <a:bodyPr>
            <a:normAutofit fontScale="62500" lnSpcReduction="20000"/>
          </a:bodyPr>
          <a:lstStyle/>
          <a:p>
            <a:r>
              <a:rPr lang="el-GR" dirty="0">
                <a:ea typeface="MS Mincho"/>
                <a:cs typeface="Times New Roman"/>
              </a:rPr>
              <a:t>Τα </a:t>
            </a:r>
            <a:r>
              <a:rPr lang="fr-FR" i="1" dirty="0">
                <a:ea typeface="MS Mincho"/>
                <a:cs typeface="Times New Roman"/>
              </a:rPr>
              <a:t>r</a:t>
            </a:r>
            <a:r>
              <a:rPr lang="el-GR" i="1" dirty="0" err="1">
                <a:ea typeface="MS Mincho"/>
                <a:cs typeface="Times New Roman"/>
              </a:rPr>
              <a:t>escripta</a:t>
            </a:r>
            <a:r>
              <a:rPr lang="el-GR" dirty="0">
                <a:ea typeface="MS Mincho"/>
                <a:cs typeface="Times New Roman"/>
              </a:rPr>
              <a:t>, οι απαντήσεις του Αυτοκράτορα σε αιτήσεις παροχής διευκρινίσεων, αποτέλεσαν την σημαντικότερη πηγή δικαίου της περιόδου της Ηγεμονίας και συγκροτούσαν τον μεγαλύτερο όγκο αυτοκρατορικών διατάξεων. </a:t>
            </a:r>
            <a:endParaRPr lang="el-GR" dirty="0" smtClean="0">
              <a:ea typeface="MS Mincho"/>
              <a:cs typeface="Times New Roman"/>
            </a:endParaRPr>
          </a:p>
          <a:p>
            <a:r>
              <a:rPr lang="el-GR" dirty="0" smtClean="0">
                <a:ea typeface="MS Mincho"/>
                <a:cs typeface="Times New Roman"/>
              </a:rPr>
              <a:t>Ιδίως </a:t>
            </a:r>
            <a:r>
              <a:rPr lang="el-GR" dirty="0">
                <a:ea typeface="MS Mincho"/>
                <a:cs typeface="Times New Roman"/>
              </a:rPr>
              <a:t>από την εποχή του Αδριανού, συνίστανται κυρίως σε απαντήσεις σε νομικά ερωτήματα που απευθύνουν στον Αυτοκράτορα τόσο δημόσιες αρχές (</a:t>
            </a:r>
            <a:r>
              <a:rPr lang="fr-FR" i="1" dirty="0">
                <a:ea typeface="MS Mincho"/>
                <a:cs typeface="Times New Roman"/>
              </a:rPr>
              <a:t>epistulae</a:t>
            </a:r>
            <a:r>
              <a:rPr lang="el-GR" dirty="0">
                <a:ea typeface="MS Mincho"/>
                <a:cs typeface="Times New Roman"/>
              </a:rPr>
              <a:t>) για την ερμηνεία του δικαίου ή για την ενδεδειγμένη εκ μέρους τους δράση, όσο και ιδιώτες. </a:t>
            </a:r>
            <a:endParaRPr lang="el-GR" dirty="0" smtClean="0">
              <a:ea typeface="MS Mincho"/>
              <a:cs typeface="Times New Roman"/>
            </a:endParaRPr>
          </a:p>
          <a:p>
            <a:r>
              <a:rPr lang="el-GR" dirty="0" smtClean="0">
                <a:ea typeface="MS Mincho"/>
                <a:cs typeface="Times New Roman"/>
              </a:rPr>
              <a:t>Οιοσδήποτε </a:t>
            </a:r>
            <a:r>
              <a:rPr lang="el-GR" dirty="0">
                <a:ea typeface="MS Mincho"/>
                <a:cs typeface="Times New Roman"/>
              </a:rPr>
              <a:t>πολίτης (άνδρας ή γυναίκα) μπορούσε να υποβάλλει αίτημα προς τον Αυτοκράτορα, ρωτώντας ποιά ήταν η προσήκουσα λύση σε ένα νομικό πρόβλημα (δημοσίου ή ιδιωτικού δικαίου) ή ζητώντας διευκρινίσεις σε σχέση με κάποιο δικαίωμά του. </a:t>
            </a:r>
            <a:endParaRPr lang="el-GR" dirty="0" smtClean="0">
              <a:ea typeface="MS Mincho"/>
              <a:cs typeface="Times New Roman"/>
            </a:endParaRPr>
          </a:p>
          <a:p>
            <a:r>
              <a:rPr lang="el-GR" dirty="0" smtClean="0">
                <a:ea typeface="MS Mincho"/>
                <a:cs typeface="Times New Roman"/>
              </a:rPr>
              <a:t>Λάμβανε </a:t>
            </a:r>
            <a:r>
              <a:rPr lang="el-GR" dirty="0">
                <a:ea typeface="MS Mincho"/>
                <a:cs typeface="Times New Roman"/>
              </a:rPr>
              <a:t>επίσημη απάντηση από την αρμόδια κατά περίπτωση αυτοκρατορική γραμματεία, γραμμένη κάτω από το κείμενο του ερωτήματος (</a:t>
            </a:r>
            <a:r>
              <a:rPr lang="fr-FR" i="1" dirty="0" err="1">
                <a:ea typeface="MS Mincho"/>
                <a:cs typeface="Times New Roman"/>
              </a:rPr>
              <a:t>subscriptiones</a:t>
            </a:r>
            <a:r>
              <a:rPr lang="el-GR" dirty="0">
                <a:ea typeface="MS Mincho"/>
                <a:cs typeface="Times New Roman"/>
              </a:rPr>
              <a:t>) και υπογεγραμμένη από τον Αυτοκράτορα. </a:t>
            </a:r>
            <a:r>
              <a:rPr lang="el-GR" i="1" dirty="0">
                <a:ea typeface="MS Mincho"/>
                <a:cs typeface="Times New Roman"/>
              </a:rPr>
              <a:t>Α</a:t>
            </a:r>
            <a:r>
              <a:rPr lang="fr-FR" i="1" dirty="0">
                <a:ea typeface="MS Mincho"/>
                <a:cs typeface="Times New Roman"/>
              </a:rPr>
              <a:t>b </a:t>
            </a:r>
            <a:r>
              <a:rPr lang="fr-FR" i="1" dirty="0" err="1">
                <a:ea typeface="MS Mincho"/>
                <a:cs typeface="Times New Roman"/>
              </a:rPr>
              <a:t>epistulis</a:t>
            </a:r>
            <a:r>
              <a:rPr lang="fr-FR" i="1" dirty="0">
                <a:ea typeface="MS Mincho"/>
                <a:cs typeface="Times New Roman"/>
              </a:rPr>
              <a:t> </a:t>
            </a:r>
            <a:r>
              <a:rPr lang="el-GR" dirty="0">
                <a:ea typeface="MS Mincho"/>
                <a:cs typeface="Times New Roman"/>
              </a:rPr>
              <a:t>για τις απαντήσεις σε ερωτήσεις δημοσίων οργάνων, </a:t>
            </a:r>
            <a:r>
              <a:rPr lang="fr-FR" i="1" dirty="0">
                <a:ea typeface="MS Mincho"/>
                <a:cs typeface="Times New Roman"/>
              </a:rPr>
              <a:t>a </a:t>
            </a:r>
            <a:r>
              <a:rPr lang="fr-FR" i="1" dirty="0" err="1">
                <a:ea typeface="MS Mincho"/>
                <a:cs typeface="Times New Roman"/>
              </a:rPr>
              <a:t>libellis</a:t>
            </a:r>
            <a:r>
              <a:rPr lang="fr-FR" dirty="0">
                <a:ea typeface="MS Mincho"/>
                <a:cs typeface="Times New Roman"/>
              </a:rPr>
              <a:t> </a:t>
            </a:r>
            <a:r>
              <a:rPr lang="el-GR" dirty="0">
                <a:ea typeface="MS Mincho"/>
                <a:cs typeface="Times New Roman"/>
              </a:rPr>
              <a:t>για τους ιδιώτες.</a:t>
            </a:r>
            <a:endParaRPr lang="el-GR" dirty="0" smtClean="0">
              <a:effectLst/>
              <a:latin typeface="Cambria"/>
              <a:ea typeface="MS Mincho"/>
              <a:cs typeface="Times New Roman"/>
            </a:endParaRPr>
          </a:p>
          <a:p>
            <a:endParaRPr lang="el-GR" dirty="0"/>
          </a:p>
        </p:txBody>
      </p:sp>
    </p:spTree>
    <p:extLst>
      <p:ext uri="{BB962C8B-B14F-4D97-AF65-F5344CB8AC3E}">
        <p14:creationId xmlns:p14="http://schemas.microsoft.com/office/powerpoint/2010/main" val="1926033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fontScale="85000" lnSpcReduction="10000"/>
          </a:bodyPr>
          <a:lstStyle/>
          <a:p>
            <a:pPr algn="just">
              <a:spcAft>
                <a:spcPts val="0"/>
              </a:spcAft>
            </a:pPr>
            <a:r>
              <a:rPr lang="el-GR" dirty="0">
                <a:ea typeface="MS Mincho"/>
                <a:cs typeface="Times New Roman"/>
              </a:rPr>
              <a:t>Τις γραμματείες </a:t>
            </a:r>
            <a:r>
              <a:rPr lang="el-GR" dirty="0" smtClean="0">
                <a:ea typeface="MS Mincho"/>
                <a:cs typeface="Times New Roman"/>
              </a:rPr>
              <a:t>στελέχωναν </a:t>
            </a:r>
            <a:r>
              <a:rPr lang="el-GR" dirty="0">
                <a:ea typeface="MS Mincho"/>
                <a:cs typeface="Times New Roman"/>
              </a:rPr>
              <a:t>οι καλύτεροι νομικοί της αυτοκρατορίας, όπως ο Ουλπιανός και ο Παπινιανός</a:t>
            </a:r>
            <a:r>
              <a:rPr lang="el-GR" dirty="0" smtClean="0">
                <a:ea typeface="MS Mincho"/>
                <a:cs typeface="Times New Roman"/>
              </a:rPr>
              <a:t>.</a:t>
            </a:r>
          </a:p>
          <a:p>
            <a:pPr algn="just">
              <a:spcAft>
                <a:spcPts val="0"/>
              </a:spcAft>
            </a:pPr>
            <a:r>
              <a:rPr lang="el-GR" dirty="0" smtClean="0">
                <a:ea typeface="MS Mincho"/>
                <a:cs typeface="Times New Roman"/>
              </a:rPr>
              <a:t> </a:t>
            </a:r>
            <a:r>
              <a:rPr lang="el-GR" dirty="0">
                <a:ea typeface="MS Mincho"/>
                <a:cs typeface="Times New Roman"/>
              </a:rPr>
              <a:t>Η μέριμνα που λαμβάνεται για την σύνταξη των </a:t>
            </a:r>
            <a:r>
              <a:rPr lang="el-GR" i="1" dirty="0" err="1">
                <a:ea typeface="MS Mincho"/>
                <a:cs typeface="Times New Roman"/>
              </a:rPr>
              <a:t>rescripta</a:t>
            </a:r>
            <a:r>
              <a:rPr lang="el-GR" dirty="0">
                <a:ea typeface="MS Mincho"/>
                <a:cs typeface="Times New Roman"/>
              </a:rPr>
              <a:t> προς τους διοικούμενους, από τους καλύτερους ειδήμονες της νομικής επιστήμης, έχει χαρακτηρισθεί από τη σύγχρονη έρευνα ως “δωρεάν παροχή νομικών συμβουλών από το κράτος”. </a:t>
            </a:r>
            <a:endParaRPr lang="el-GR" dirty="0" smtClean="0">
              <a:ea typeface="MS Mincho"/>
              <a:cs typeface="Times New Roman"/>
            </a:endParaRPr>
          </a:p>
          <a:p>
            <a:pPr algn="just">
              <a:spcAft>
                <a:spcPts val="0"/>
              </a:spcAft>
            </a:pPr>
            <a:r>
              <a:rPr lang="el-GR" dirty="0" smtClean="0">
                <a:ea typeface="MS Mincho"/>
                <a:cs typeface="Times New Roman"/>
              </a:rPr>
              <a:t>Είναι </a:t>
            </a:r>
            <a:r>
              <a:rPr lang="el-GR" dirty="0">
                <a:ea typeface="MS Mincho"/>
                <a:cs typeface="Times New Roman"/>
              </a:rPr>
              <a:t>χαρακτηριστική της σημασίας που αποδίδει το ρωμαϊκό κράτος στην ασφάλεια δικαίου και τη νομική προστασία κάθε πολίτη, ανεξαρτήτως κοινωνικής τάξης. </a:t>
            </a:r>
            <a:endParaRPr lang="el-GR" dirty="0" smtClean="0">
              <a:ea typeface="MS Mincho"/>
              <a:cs typeface="Times New Roman"/>
            </a:endParaRPr>
          </a:p>
          <a:p>
            <a:endParaRPr lang="el-GR" dirty="0"/>
          </a:p>
        </p:txBody>
      </p:sp>
    </p:spTree>
    <p:extLst>
      <p:ext uri="{BB962C8B-B14F-4D97-AF65-F5344CB8AC3E}">
        <p14:creationId xmlns:p14="http://schemas.microsoft.com/office/powerpoint/2010/main" val="209231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fontScale="70000" lnSpcReduction="20000"/>
          </a:bodyPr>
          <a:lstStyle/>
          <a:p>
            <a:r>
              <a:rPr lang="el-GR" dirty="0" smtClean="0">
                <a:ea typeface="MS Mincho"/>
                <a:cs typeface="Times New Roman"/>
              </a:rPr>
              <a:t>Τα </a:t>
            </a:r>
            <a:r>
              <a:rPr lang="fr-FR" i="1" dirty="0" err="1" smtClean="0">
                <a:ea typeface="MS Mincho"/>
                <a:cs typeface="Times New Roman"/>
              </a:rPr>
              <a:t>rescripta</a:t>
            </a:r>
            <a:r>
              <a:rPr lang="el-GR" dirty="0" smtClean="0">
                <a:ea typeface="MS Mincho"/>
                <a:cs typeface="Times New Roman"/>
              </a:rPr>
              <a:t> καταχωρούνται στα αυτοκρατορικά αρχεία. Αν και δεν αποτελούν νόμους, καθώς ερμηνεύουν το ισχύον δίκαιο κατά τρόπο αυθεντικό, </a:t>
            </a:r>
            <a:r>
              <a:rPr lang="el-GR" dirty="0" err="1" smtClean="0">
                <a:ea typeface="MS Mincho"/>
                <a:cs typeface="Times New Roman"/>
              </a:rPr>
              <a:t>δι</a:t>
            </a:r>
            <a:r>
              <a:rPr lang="el-GR" dirty="0" smtClean="0">
                <a:ea typeface="MS Mincho"/>
                <a:cs typeface="Times New Roman"/>
              </a:rPr>
              <a:t>' αυτών επιλύεται διά παντός το ερωτώμενο νομικό ζήτημα, καθιστώντας ατελέσφορη  την προσφυγή στη δικαιοσύνη για το ίδιο ζήτημα. </a:t>
            </a:r>
          </a:p>
          <a:p>
            <a:r>
              <a:rPr lang="el-GR" dirty="0" smtClean="0">
                <a:ea typeface="MS Mincho"/>
                <a:cs typeface="Times New Roman"/>
              </a:rPr>
              <a:t>Η ίδια λύση υιοθετείται εφεξής και σε αντίστοιχες περιπτώσεις στο μέλλον. </a:t>
            </a:r>
          </a:p>
          <a:p>
            <a:r>
              <a:rPr lang="el-GR" dirty="0" smtClean="0">
                <a:ea typeface="MS Mincho"/>
                <a:cs typeface="Times New Roman"/>
              </a:rPr>
              <a:t>Μεγάλος αριθμός </a:t>
            </a:r>
            <a:r>
              <a:rPr lang="el-GR" i="1" dirty="0" err="1" smtClean="0">
                <a:ea typeface="MS Mincho"/>
                <a:cs typeface="Times New Roman"/>
              </a:rPr>
              <a:t>rescripta</a:t>
            </a:r>
            <a:r>
              <a:rPr lang="el-GR" dirty="0" smtClean="0">
                <a:ea typeface="MS Mincho"/>
                <a:cs typeface="Times New Roman"/>
              </a:rPr>
              <a:t> έχουν περιληφθεί τον Ιουστινιάνειο </a:t>
            </a:r>
            <a:r>
              <a:rPr lang="el-GR" i="1" dirty="0" smtClean="0">
                <a:ea typeface="MS Mincho"/>
                <a:cs typeface="Times New Roman"/>
              </a:rPr>
              <a:t>Κώδικα</a:t>
            </a:r>
            <a:r>
              <a:rPr lang="el-GR" dirty="0" smtClean="0">
                <a:ea typeface="MS Mincho"/>
                <a:cs typeface="Times New Roman"/>
              </a:rPr>
              <a:t> (με το όνομα των Αυτοκρατόρων που τα εξέδωσαν, το όνομα του ερωτώντος και τη χρονολογία). </a:t>
            </a:r>
          </a:p>
          <a:p>
            <a:r>
              <a:rPr lang="el-GR" dirty="0" smtClean="0">
                <a:ea typeface="MS Mincho"/>
                <a:cs typeface="Times New Roman"/>
              </a:rPr>
              <a:t>Αφορούν ποικίλα νομικά ζητήματα, τα οποία διαφέρουν ως προς την έκταση και δυσκολία, καθώς άλλοτε απαντούν σε αυτονόητα θέματα, άλλοτε δίνουν καινοτόμες νομικές λύσεις. </a:t>
            </a:r>
            <a:endParaRPr lang="el-GR" dirty="0" smtClean="0">
              <a:effectLst/>
              <a:latin typeface="Cambria"/>
              <a:ea typeface="MS Mincho"/>
              <a:cs typeface="Times New Roman"/>
            </a:endParaRPr>
          </a:p>
          <a:p>
            <a:endParaRPr lang="el-GR" dirty="0"/>
          </a:p>
        </p:txBody>
      </p:sp>
    </p:spTree>
    <p:extLst>
      <p:ext uri="{BB962C8B-B14F-4D97-AF65-F5344CB8AC3E}">
        <p14:creationId xmlns:p14="http://schemas.microsoft.com/office/powerpoint/2010/main" val="3654685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ea typeface="MS Mincho"/>
                <a:cs typeface="Times New Roman"/>
              </a:rPr>
              <a:t>Παρα</a:t>
            </a:r>
            <a:r>
              <a:rPr lang="fr-FR" dirty="0" err="1">
                <a:ea typeface="MS Mincho"/>
                <a:cs typeface="Times New Roman"/>
              </a:rPr>
              <a:t>δείγμ</a:t>
            </a:r>
            <a:r>
              <a:rPr lang="fr-FR" dirty="0">
                <a:ea typeface="MS Mincho"/>
                <a:cs typeface="Times New Roman"/>
              </a:rPr>
              <a:t>ατα Rescripta</a:t>
            </a:r>
            <a:r>
              <a:rPr lang="el-GR" dirty="0">
                <a:ea typeface="MS Mincho"/>
                <a:cs typeface="Times New Roman"/>
              </a:rPr>
              <a:t> (Ιουστινιάνειος Κώδικας)</a:t>
            </a:r>
            <a:endParaRPr lang="el-GR" dirty="0"/>
          </a:p>
        </p:txBody>
      </p:sp>
      <p:sp>
        <p:nvSpPr>
          <p:cNvPr id="3" name="Content Placeholder 2"/>
          <p:cNvSpPr>
            <a:spLocks noGrp="1"/>
          </p:cNvSpPr>
          <p:nvPr>
            <p:ph idx="1"/>
          </p:nvPr>
        </p:nvSpPr>
        <p:spPr/>
        <p:txBody>
          <a:bodyPr>
            <a:normAutofit fontScale="62500" lnSpcReduction="20000"/>
          </a:bodyPr>
          <a:lstStyle/>
          <a:p>
            <a:pPr algn="just">
              <a:spcAft>
                <a:spcPts val="0"/>
              </a:spcAft>
            </a:pPr>
            <a:r>
              <a:rPr lang="el-GR" b="1" dirty="0">
                <a:ea typeface="MS Mincho"/>
                <a:cs typeface="Times New Roman"/>
              </a:rPr>
              <a:t>Εταιρεία</a:t>
            </a:r>
            <a:r>
              <a:rPr lang="el-GR" dirty="0">
                <a:ea typeface="MS Mincho"/>
                <a:cs typeface="Times New Roman"/>
              </a:rPr>
              <a:t>. Οι Αυτοκράτορες </a:t>
            </a:r>
            <a:r>
              <a:rPr lang="el-GR" dirty="0" err="1">
                <a:ea typeface="MS Mincho"/>
                <a:cs typeface="Times New Roman"/>
              </a:rPr>
              <a:t>Διοκλητιανός</a:t>
            </a:r>
            <a:r>
              <a:rPr lang="el-GR" dirty="0">
                <a:ea typeface="MS Mincho"/>
                <a:cs typeface="Times New Roman"/>
              </a:rPr>
              <a:t> και Μαξιμιανός προς τον Αυρήλιο: </a:t>
            </a:r>
            <a:r>
              <a:rPr lang="el-GR" i="1" dirty="0">
                <a:ea typeface="MS Mincho"/>
                <a:cs typeface="Times New Roman"/>
              </a:rPr>
              <a:t>"Η άποψη που επικράτησε είναι ότι μία εταιρεία μπορεί να συσταθεί έγκυρα, όταν ο ένας εταίρος συνεισφέρει χρήματα και ο άλλος εργασία"</a:t>
            </a:r>
            <a:r>
              <a:rPr lang="el-GR" dirty="0">
                <a:ea typeface="MS Mincho"/>
                <a:cs typeface="Times New Roman"/>
              </a:rPr>
              <a:t>. </a:t>
            </a:r>
            <a:r>
              <a:rPr lang="fr-FR" dirty="0">
                <a:ea typeface="MS Mincho"/>
                <a:cs typeface="Times New Roman"/>
              </a:rPr>
              <a:t>C</a:t>
            </a:r>
            <a:r>
              <a:rPr lang="el-GR" dirty="0">
                <a:ea typeface="MS Mincho"/>
                <a:cs typeface="Times New Roman"/>
              </a:rPr>
              <a:t>.4.37.1 (293 </a:t>
            </a:r>
            <a:r>
              <a:rPr lang="el-GR" dirty="0" err="1">
                <a:ea typeface="MS Mincho"/>
                <a:cs typeface="Times New Roman"/>
              </a:rPr>
              <a:t>μ.Χ</a:t>
            </a:r>
            <a:r>
              <a:rPr lang="el-GR" dirty="0">
                <a:ea typeface="MS Mincho"/>
                <a:cs typeface="Times New Roman"/>
              </a:rPr>
              <a:t>.)</a:t>
            </a:r>
            <a:endParaRPr lang="el-GR" dirty="0" smtClean="0">
              <a:effectLst/>
              <a:latin typeface="Cambria"/>
              <a:ea typeface="MS Mincho"/>
              <a:cs typeface="Times New Roman"/>
            </a:endParaRPr>
          </a:p>
          <a:p>
            <a:pPr algn="just">
              <a:spcAft>
                <a:spcPts val="0"/>
              </a:spcAft>
            </a:pPr>
            <a:r>
              <a:rPr lang="el-GR" b="1" dirty="0">
                <a:ea typeface="MS Mincho"/>
                <a:cs typeface="Times New Roman"/>
              </a:rPr>
              <a:t>Γάμος.</a:t>
            </a:r>
            <a:r>
              <a:rPr lang="el-GR" dirty="0">
                <a:ea typeface="MS Mincho"/>
                <a:cs typeface="Times New Roman"/>
              </a:rPr>
              <a:t> Οι Αυτοκράτορες </a:t>
            </a:r>
            <a:r>
              <a:rPr lang="el-GR" dirty="0" err="1">
                <a:ea typeface="MS Mincho"/>
                <a:cs typeface="Times New Roman"/>
              </a:rPr>
              <a:t>Διοκλητιανός</a:t>
            </a:r>
            <a:r>
              <a:rPr lang="el-GR" dirty="0">
                <a:ea typeface="MS Mincho"/>
                <a:cs typeface="Times New Roman"/>
              </a:rPr>
              <a:t> και Μαξιμιανός προς τον Τίτο: "</a:t>
            </a:r>
            <a:r>
              <a:rPr lang="el-GR" i="1" dirty="0">
                <a:ea typeface="MS Mincho"/>
                <a:cs typeface="Times New Roman"/>
              </a:rPr>
              <a:t>Κανείς δεν μπορεί εξαρχής να εξαναγκαστεί να συνάψει γάμο, ούτε να συμφιλιώσει ένα γάμο που έχει διαρραγεί. Οπότε, όπως αντιλαμβάνεσαι, η ελευθερία σύναψης και λύσεως του γάμου δεν υπόκειται σε καταναγκασμό."              </a:t>
            </a:r>
            <a:r>
              <a:rPr lang="fr-FR" dirty="0">
                <a:ea typeface="MS Mincho"/>
                <a:cs typeface="Times New Roman"/>
              </a:rPr>
              <a:t>C. 5.4.14 (284-305 </a:t>
            </a:r>
            <a:r>
              <a:rPr lang="el-GR" dirty="0" err="1">
                <a:ea typeface="MS Mincho"/>
                <a:cs typeface="Times New Roman"/>
              </a:rPr>
              <a:t>μ.Χ</a:t>
            </a:r>
            <a:r>
              <a:rPr lang="el-GR" dirty="0">
                <a:ea typeface="MS Mincho"/>
                <a:cs typeface="Times New Roman"/>
              </a:rPr>
              <a:t>.)</a:t>
            </a:r>
            <a:endParaRPr lang="el-GR" dirty="0" smtClean="0">
              <a:effectLst/>
              <a:latin typeface="Cambria"/>
              <a:ea typeface="MS Mincho"/>
              <a:cs typeface="Times New Roman"/>
            </a:endParaRPr>
          </a:p>
          <a:p>
            <a:pPr algn="just">
              <a:spcAft>
                <a:spcPts val="0"/>
              </a:spcAft>
            </a:pPr>
            <a:r>
              <a:rPr lang="el-GR" b="1" dirty="0">
                <a:ea typeface="MS Mincho"/>
                <a:cs typeface="Times New Roman"/>
              </a:rPr>
              <a:t>Διαζύγιο και επιμέλεια τέκνων.</a:t>
            </a:r>
            <a:r>
              <a:rPr lang="el-GR" dirty="0">
                <a:ea typeface="MS Mincho"/>
                <a:cs typeface="Times New Roman"/>
              </a:rPr>
              <a:t> Οι Αυτοκράτορες </a:t>
            </a:r>
            <a:r>
              <a:rPr lang="el-GR" dirty="0" err="1">
                <a:ea typeface="MS Mincho"/>
                <a:cs typeface="Times New Roman"/>
              </a:rPr>
              <a:t>Διοκλητιανός</a:t>
            </a:r>
            <a:r>
              <a:rPr lang="el-GR" dirty="0">
                <a:ea typeface="MS Mincho"/>
                <a:cs typeface="Times New Roman"/>
              </a:rPr>
              <a:t> και Μαξιμιανός και οι Καίσαρες προς την </a:t>
            </a:r>
            <a:r>
              <a:rPr lang="el-GR" dirty="0" err="1">
                <a:ea typeface="MS Mincho"/>
                <a:cs typeface="Times New Roman"/>
              </a:rPr>
              <a:t>Σελεστίνα</a:t>
            </a:r>
            <a:r>
              <a:rPr lang="el-GR" dirty="0">
                <a:ea typeface="MS Mincho"/>
                <a:cs typeface="Times New Roman"/>
              </a:rPr>
              <a:t>: "</a:t>
            </a:r>
            <a:r>
              <a:rPr lang="el-GR" i="1" dirty="0">
                <a:ea typeface="MS Mincho"/>
                <a:cs typeface="Times New Roman"/>
              </a:rPr>
              <a:t>Αν και καμία διάταξη δική μας ή των θείων προγόνων μας δεν ορίζει σχετικά με την επιμέλεια των τέκνων μεταξύ των γονέων επί τη βάσει </a:t>
            </a:r>
            <a:r>
              <a:rPr lang="el-GR" i="1" dirty="0" smtClean="0">
                <a:ea typeface="MS Mincho"/>
                <a:cs typeface="Times New Roman"/>
              </a:rPr>
              <a:t>του φύλου, </a:t>
            </a:r>
            <a:r>
              <a:rPr lang="el-GR" i="1" dirty="0">
                <a:ea typeface="MS Mincho"/>
                <a:cs typeface="Times New Roman"/>
              </a:rPr>
              <a:t>εντούτοις ένας ικανός δικαστής θα εκτιμήσει κατά πόσον μετά από ένα διαζύγιο τα παιδιά πρέπει να μείνουν και να ανατραφούν με τον πατέρα ή την μητέρα</a:t>
            </a:r>
            <a:r>
              <a:rPr lang="el-GR" dirty="0">
                <a:ea typeface="MS Mincho"/>
                <a:cs typeface="Times New Roman"/>
              </a:rPr>
              <a:t>." C.5.24.1 (294 </a:t>
            </a:r>
            <a:r>
              <a:rPr lang="el-GR" dirty="0" err="1">
                <a:ea typeface="MS Mincho"/>
                <a:cs typeface="Times New Roman"/>
              </a:rPr>
              <a:t>μ.Χ</a:t>
            </a:r>
            <a:r>
              <a:rPr lang="el-GR" dirty="0">
                <a:ea typeface="MS Mincho"/>
                <a:cs typeface="Times New Roman"/>
              </a:rPr>
              <a:t>.)</a:t>
            </a:r>
            <a:endParaRPr lang="el-GR" dirty="0" smtClean="0">
              <a:effectLst/>
              <a:latin typeface="Cambria"/>
              <a:ea typeface="MS Mincho"/>
              <a:cs typeface="Times New Roman"/>
            </a:endParaRPr>
          </a:p>
          <a:p>
            <a:endParaRPr lang="el-GR" dirty="0"/>
          </a:p>
        </p:txBody>
      </p:sp>
    </p:spTree>
    <p:extLst>
      <p:ext uri="{BB962C8B-B14F-4D97-AF65-F5344CB8AC3E}">
        <p14:creationId xmlns:p14="http://schemas.microsoft.com/office/powerpoint/2010/main" val="3074270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i="1" dirty="0" err="1">
                <a:ea typeface="MS Mincho"/>
                <a:cs typeface="Times New Roman"/>
              </a:rPr>
              <a:t>Mandata</a:t>
            </a:r>
            <a:endParaRPr lang="el-GR" dirty="0"/>
          </a:p>
        </p:txBody>
      </p:sp>
      <p:sp>
        <p:nvSpPr>
          <p:cNvPr id="3" name="Content Placeholder 2"/>
          <p:cNvSpPr>
            <a:spLocks noGrp="1"/>
          </p:cNvSpPr>
          <p:nvPr>
            <p:ph idx="1"/>
          </p:nvPr>
        </p:nvSpPr>
        <p:spPr/>
        <p:txBody>
          <a:bodyPr>
            <a:normAutofit lnSpcReduction="10000"/>
          </a:bodyPr>
          <a:lstStyle/>
          <a:p>
            <a:r>
              <a:rPr lang="el-GR" dirty="0">
                <a:ea typeface="MS Mincho"/>
                <a:cs typeface="Times New Roman"/>
              </a:rPr>
              <a:t>Τα </a:t>
            </a:r>
            <a:r>
              <a:rPr lang="fr-FR" i="1" dirty="0">
                <a:ea typeface="MS Mincho"/>
                <a:cs typeface="Times New Roman"/>
              </a:rPr>
              <a:t>m</a:t>
            </a:r>
            <a:r>
              <a:rPr lang="el-GR" i="1" dirty="0" err="1">
                <a:ea typeface="MS Mincho"/>
                <a:cs typeface="Times New Roman"/>
              </a:rPr>
              <a:t>andata</a:t>
            </a:r>
            <a:r>
              <a:rPr lang="el-GR" dirty="0">
                <a:ea typeface="MS Mincho"/>
                <a:cs typeface="Times New Roman"/>
              </a:rPr>
              <a:t> αποτελούσαν διοικητικές οδηγίες που απηύθυνε με επιστολές του ο Αυτοκράτορας προς κρατικούς αξιωματούχους, ιδίως τους ανθυπάτους και λοιπούς διοικητές επαρχιών, σχετικά με πάσης φύσεως ζητήματα που άπτονταν των καθηκόντων τους</a:t>
            </a:r>
            <a:r>
              <a:rPr lang="el-GR" dirty="0" smtClean="0">
                <a:ea typeface="MS Mincho"/>
                <a:cs typeface="Times New Roman"/>
              </a:rPr>
              <a:t>.</a:t>
            </a:r>
          </a:p>
          <a:p>
            <a:r>
              <a:rPr lang="el-GR" dirty="0" smtClean="0">
                <a:ea typeface="MS Mincho"/>
                <a:cs typeface="Times New Roman"/>
              </a:rPr>
              <a:t> </a:t>
            </a:r>
            <a:r>
              <a:rPr lang="el-GR" dirty="0">
                <a:ea typeface="MS Mincho"/>
                <a:cs typeface="Times New Roman"/>
              </a:rPr>
              <a:t>Συνήθως αφορούν διαδικαστικά θέματα, σπανιότερα θέτουν γενικούς κανόνες.</a:t>
            </a:r>
            <a:endParaRPr lang="el-GR" dirty="0" smtClean="0">
              <a:effectLst/>
              <a:latin typeface="Cambria"/>
              <a:ea typeface="MS Mincho"/>
              <a:cs typeface="Times New Roman"/>
            </a:endParaRPr>
          </a:p>
          <a:p>
            <a:endParaRPr lang="el-GR" dirty="0"/>
          </a:p>
        </p:txBody>
      </p:sp>
    </p:spTree>
    <p:extLst>
      <p:ext uri="{BB962C8B-B14F-4D97-AF65-F5344CB8AC3E}">
        <p14:creationId xmlns:p14="http://schemas.microsoft.com/office/powerpoint/2010/main" val="2685196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i="1" u="sng" dirty="0" smtClean="0"/>
              <a:t>Μ</a:t>
            </a:r>
            <a:r>
              <a:rPr lang="fr-FR" b="1" i="1" u="sng" dirty="0" err="1" smtClean="0"/>
              <a:t>andatum</a:t>
            </a:r>
            <a:r>
              <a:rPr lang="el-GR" b="1" u="sng" dirty="0" smtClean="0"/>
              <a:t> (Πανδέκτης)</a:t>
            </a:r>
            <a:r>
              <a:rPr lang="el-GR" b="1" dirty="0" smtClean="0"/>
              <a:t/>
            </a:r>
            <a:br>
              <a:rPr lang="el-GR" b="1" dirty="0" smtClean="0"/>
            </a:br>
            <a:endParaRPr lang="el-GR" dirty="0"/>
          </a:p>
        </p:txBody>
      </p:sp>
      <p:sp>
        <p:nvSpPr>
          <p:cNvPr id="3" name="Content Placeholder 2"/>
          <p:cNvSpPr>
            <a:spLocks noGrp="1"/>
          </p:cNvSpPr>
          <p:nvPr>
            <p:ph idx="1"/>
          </p:nvPr>
        </p:nvSpPr>
        <p:spPr/>
        <p:txBody>
          <a:bodyPr>
            <a:normAutofit fontScale="85000" lnSpcReduction="20000"/>
          </a:bodyPr>
          <a:lstStyle/>
          <a:p>
            <a:r>
              <a:rPr lang="el-GR" dirty="0" smtClean="0"/>
              <a:t>"</a:t>
            </a:r>
            <a:r>
              <a:rPr lang="el-GR" i="1" dirty="0"/>
              <a:t>Ένας ανθύπατος δεν υποχρεούται να αρνείται τα δώρα φιλοξενίας, αλλά να επιδεικνύει μέτρο, χωρίς να αρνείται αγενώς τα πάντα, ούτε να υπερβαίνει με απληστία το μέτρο. Το ζήτημα αυτό ρύθμισαν ο (θεοποιημένος</a:t>
            </a:r>
            <a:r>
              <a:rPr lang="el-GR" dirty="0"/>
              <a:t> </a:t>
            </a:r>
            <a:r>
              <a:rPr lang="el-GR" i="1" dirty="0"/>
              <a:t>) </a:t>
            </a:r>
            <a:r>
              <a:rPr lang="el-GR" i="1" dirty="0" err="1"/>
              <a:t>Pius</a:t>
            </a:r>
            <a:r>
              <a:rPr lang="el-GR" i="1" dirty="0"/>
              <a:t> και ο </a:t>
            </a:r>
            <a:r>
              <a:rPr lang="el-GR" dirty="0"/>
              <a:t>(</a:t>
            </a:r>
            <a:r>
              <a:rPr lang="el-GR" i="1" dirty="0"/>
              <a:t>νυν</a:t>
            </a:r>
            <a:r>
              <a:rPr lang="el-GR" dirty="0"/>
              <a:t>)</a:t>
            </a:r>
            <a:r>
              <a:rPr lang="el-GR" i="1" dirty="0"/>
              <a:t> αυτοκράτορας Σεβήρος με μία κομψότατη επιστολή τους, που έχει ως εξής: "όσον αφορά τα δώρα, άκουσε αυτό που σου λέμε: υπάρχει η παλαιά παροιμία</a:t>
            </a:r>
            <a:r>
              <a:rPr lang="el-GR" dirty="0"/>
              <a:t> (στα ελληνικά):</a:t>
            </a:r>
            <a:r>
              <a:rPr lang="el-GR" i="1" dirty="0"/>
              <a:t> "</a:t>
            </a:r>
            <a:r>
              <a:rPr lang="el-GR" i="1" dirty="0" err="1"/>
              <a:t>Οὔτε</a:t>
            </a:r>
            <a:r>
              <a:rPr lang="el-GR" i="1" dirty="0"/>
              <a:t> πάντα, </a:t>
            </a:r>
            <a:r>
              <a:rPr lang="el-GR" i="1" dirty="0" err="1"/>
              <a:t>οὔτε</a:t>
            </a:r>
            <a:r>
              <a:rPr lang="el-GR" i="1" dirty="0"/>
              <a:t> πάντοτε, </a:t>
            </a:r>
            <a:r>
              <a:rPr lang="el-GR" i="1" dirty="0" err="1"/>
              <a:t>οὔτε</a:t>
            </a:r>
            <a:r>
              <a:rPr lang="el-GR" i="1" dirty="0"/>
              <a:t> </a:t>
            </a:r>
            <a:r>
              <a:rPr lang="el-GR" i="1" dirty="0" err="1"/>
              <a:t>παρὰ</a:t>
            </a:r>
            <a:r>
              <a:rPr lang="el-GR" i="1" dirty="0"/>
              <a:t> πάντων". Γιατί βεβαίως είναι αφύσικο να μην δέχεσαι τίποτε από κανένα, αλλά, το να παίρνεις απ' όλους, είναι αισχρότατο και το να δέχεσαι τα πάντα, η μεγίστη απληστία". </a:t>
            </a:r>
            <a:r>
              <a:rPr lang="el-GR" dirty="0"/>
              <a:t>Ουλπιανός</a:t>
            </a:r>
            <a:r>
              <a:rPr lang="el-GR" i="1" dirty="0"/>
              <a:t>, </a:t>
            </a:r>
            <a:r>
              <a:rPr lang="en-US" i="1" dirty="0"/>
              <a:t>D</a:t>
            </a:r>
            <a:r>
              <a:rPr lang="el-GR" dirty="0"/>
              <a:t>.1.16.6.3</a:t>
            </a:r>
          </a:p>
          <a:p>
            <a:endParaRPr lang="el-GR" dirty="0"/>
          </a:p>
        </p:txBody>
      </p:sp>
    </p:spTree>
    <p:extLst>
      <p:ext uri="{BB962C8B-B14F-4D97-AF65-F5344CB8AC3E}">
        <p14:creationId xmlns:p14="http://schemas.microsoft.com/office/powerpoint/2010/main" val="37599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Ήδικτα αρχόντων</a:t>
            </a:r>
            <a:r>
              <a:rPr lang="el-GR" dirty="0" smtClean="0"/>
              <a:t> </a:t>
            </a:r>
            <a:endParaRPr lang="el-GR" dirty="0"/>
          </a:p>
        </p:txBody>
      </p:sp>
      <p:sp>
        <p:nvSpPr>
          <p:cNvPr id="3" name="Content Placeholder 2"/>
          <p:cNvSpPr>
            <a:spLocks noGrp="1"/>
          </p:cNvSpPr>
          <p:nvPr>
            <p:ph idx="1"/>
          </p:nvPr>
        </p:nvSpPr>
        <p:spPr/>
        <p:txBody>
          <a:bodyPr>
            <a:normAutofit fontScale="92500" lnSpcReduction="10000"/>
          </a:bodyPr>
          <a:lstStyle/>
          <a:p>
            <a:r>
              <a:rPr lang="el-GR" dirty="0" smtClean="0"/>
              <a:t>Επί </a:t>
            </a:r>
            <a:r>
              <a:rPr lang="el-GR" dirty="0"/>
              <a:t>Ηγεμονίας οι Πραίτορες (που πλέον διορίζονται από τον Αυτοκράτορα) συνεχίζουν να εκδίδουν το πραιτορικό Ήδικτο κατά την ανάληψη καθηκόντων τους για την απονομή της δικαιοσύνης. </a:t>
            </a:r>
            <a:endParaRPr lang="el-GR" dirty="0" smtClean="0"/>
          </a:p>
          <a:p>
            <a:r>
              <a:rPr lang="el-GR" dirty="0" smtClean="0"/>
              <a:t>Η </a:t>
            </a:r>
            <a:r>
              <a:rPr lang="el-GR" dirty="0"/>
              <a:t>κωδικοποίηση του Ηδίκτου από τον Αδριανό (135 </a:t>
            </a:r>
            <a:r>
              <a:rPr lang="el-GR" dirty="0" err="1"/>
              <a:t>μ.Χ</a:t>
            </a:r>
            <a:r>
              <a:rPr lang="el-GR" dirty="0"/>
              <a:t>.) και το νομικό </a:t>
            </a:r>
            <a:r>
              <a:rPr lang="en-US" i="1" dirty="0"/>
              <a:t>Salvus </a:t>
            </a:r>
            <a:r>
              <a:rPr lang="en-US" i="1" dirty="0" err="1"/>
              <a:t>Iulianus</a:t>
            </a:r>
            <a:r>
              <a:rPr lang="el-GR" dirty="0"/>
              <a:t> θα σημάνει όμως το τέλος της νομικής καινοτομίας, καθώς έκτοτε θα παγιωθεί (</a:t>
            </a:r>
            <a:r>
              <a:rPr lang="en-US" i="1" dirty="0" err="1"/>
              <a:t>edictum</a:t>
            </a:r>
            <a:r>
              <a:rPr lang="en-US" dirty="0"/>
              <a:t> </a:t>
            </a:r>
            <a:r>
              <a:rPr lang="en-US" i="1" dirty="0" err="1"/>
              <a:t>perpetuum</a:t>
            </a:r>
            <a:r>
              <a:rPr lang="el-GR" dirty="0"/>
              <a:t>) ως προς τη δομή και το περιεχόμενό του. </a:t>
            </a:r>
          </a:p>
          <a:p>
            <a:endParaRPr lang="el-GR" dirty="0"/>
          </a:p>
        </p:txBody>
      </p:sp>
    </p:spTree>
    <p:extLst>
      <p:ext uri="{BB962C8B-B14F-4D97-AF65-F5344CB8AC3E}">
        <p14:creationId xmlns:p14="http://schemas.microsoft.com/office/powerpoint/2010/main" val="2479228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ea typeface="MS Mincho"/>
                <a:cs typeface="Times New Roman"/>
              </a:rPr>
              <a:t>Νομική επιστήμη</a:t>
            </a:r>
            <a:endParaRPr lang="el-GR" dirty="0"/>
          </a:p>
        </p:txBody>
      </p:sp>
      <p:sp>
        <p:nvSpPr>
          <p:cNvPr id="3" name="Content Placeholder 2"/>
          <p:cNvSpPr>
            <a:spLocks noGrp="1"/>
          </p:cNvSpPr>
          <p:nvPr>
            <p:ph idx="1"/>
          </p:nvPr>
        </p:nvSpPr>
        <p:spPr/>
        <p:txBody>
          <a:bodyPr>
            <a:normAutofit fontScale="85000" lnSpcReduction="10000"/>
          </a:bodyPr>
          <a:lstStyle/>
          <a:p>
            <a:pPr algn="just">
              <a:spcAft>
                <a:spcPts val="0"/>
              </a:spcAft>
            </a:pPr>
            <a:r>
              <a:rPr lang="el-GR" dirty="0">
                <a:ea typeface="MS Mincho"/>
                <a:cs typeface="Times New Roman"/>
              </a:rPr>
              <a:t>Οι δυόμισι πρώτοι αιώνες της Ηγεμονίας θεωρούνται η "κλασική" περίοδο της μελέτης και ερμηνείας του δικαίου από τους Ρωμαίους νομικούς, κατά την οποία η ρωμαϊκή νομική επιστήμη φθάνει στο απόγειό της. </a:t>
            </a:r>
            <a:endParaRPr lang="el-GR" dirty="0" smtClean="0">
              <a:ea typeface="MS Mincho"/>
              <a:cs typeface="Times New Roman"/>
            </a:endParaRPr>
          </a:p>
          <a:p>
            <a:pPr algn="just">
              <a:spcAft>
                <a:spcPts val="0"/>
              </a:spcAft>
            </a:pPr>
            <a:r>
              <a:rPr lang="el-GR" smtClean="0">
                <a:ea typeface="MS Mincho"/>
                <a:cs typeface="Times New Roman"/>
              </a:rPr>
              <a:t>Οι </a:t>
            </a:r>
            <a:r>
              <a:rPr lang="el-GR" dirty="0">
                <a:ea typeface="MS Mincho"/>
                <a:cs typeface="Times New Roman"/>
              </a:rPr>
              <a:t>σπουδαιότεροι νομικοί χρονολογούνται από την περίοδο αυτή και με το πολυσχιδές έργο τους, τόσο συγγραφικό όσο και κατά την στελέχωση νευραλγικών δημοσίων θέσεων και του αυτοκρατορικού συμβουλίου, συμβάλλουν καθοριστικά στη διαμόρφωση του "κλασικού" Ρωμαϊκού Δικαίου. </a:t>
            </a:r>
            <a:endParaRPr lang="el-GR" dirty="0" smtClean="0">
              <a:effectLst/>
              <a:latin typeface="Cambria"/>
              <a:ea typeface="MS Mincho"/>
              <a:cs typeface="Times New Roman"/>
            </a:endParaRPr>
          </a:p>
          <a:p>
            <a:endParaRPr lang="el-GR" dirty="0"/>
          </a:p>
        </p:txBody>
      </p:sp>
    </p:spTree>
    <p:extLst>
      <p:ext uri="{BB962C8B-B14F-4D97-AF65-F5344CB8AC3E}">
        <p14:creationId xmlns:p14="http://schemas.microsoft.com/office/powerpoint/2010/main" val="3096574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ea typeface="MS Mincho"/>
                <a:cs typeface="Times New Roman"/>
              </a:rPr>
              <a:t>Lex de Imperio </a:t>
            </a:r>
            <a:r>
              <a:rPr lang="en-US" b="1" u="sng" dirty="0" err="1" smtClean="0">
                <a:ea typeface="MS Mincho"/>
                <a:cs typeface="Times New Roman"/>
              </a:rPr>
              <a:t>Vespasiani</a:t>
            </a:r>
            <a:r>
              <a:rPr lang="el-GR" dirty="0" smtClean="0">
                <a:effectLst/>
                <a:latin typeface="Cambria"/>
                <a:ea typeface="MS Mincho"/>
                <a:cs typeface="Times New Roman"/>
              </a:rPr>
              <a:t/>
            </a:r>
            <a:br>
              <a:rPr lang="el-GR" dirty="0" smtClean="0">
                <a:effectLst/>
                <a:latin typeface="Cambria"/>
                <a:ea typeface="MS Mincho"/>
                <a:cs typeface="Times New Roman"/>
              </a:rPr>
            </a:br>
            <a:endParaRPr lang="el-GR" dirty="0"/>
          </a:p>
        </p:txBody>
      </p:sp>
      <p:sp>
        <p:nvSpPr>
          <p:cNvPr id="3" name="Content Placeholder 2"/>
          <p:cNvSpPr>
            <a:spLocks noGrp="1"/>
          </p:cNvSpPr>
          <p:nvPr>
            <p:ph idx="1"/>
          </p:nvPr>
        </p:nvSpPr>
        <p:spPr/>
        <p:txBody>
          <a:bodyPr>
            <a:normAutofit fontScale="55000" lnSpcReduction="20000"/>
          </a:bodyPr>
          <a:lstStyle/>
          <a:p>
            <a:pPr algn="just">
              <a:spcAft>
                <a:spcPts val="0"/>
              </a:spcAft>
            </a:pPr>
            <a:r>
              <a:rPr lang="el-GR" dirty="0" smtClean="0">
                <a:ea typeface="MS Mincho"/>
                <a:cs typeface="Times New Roman"/>
              </a:rPr>
              <a:t>Η </a:t>
            </a:r>
            <a:r>
              <a:rPr lang="el-GR" i="1" dirty="0">
                <a:ea typeface="MS Mincho"/>
                <a:cs typeface="Times New Roman"/>
              </a:rPr>
              <a:t>lex de imperio</a:t>
            </a:r>
            <a:r>
              <a:rPr lang="el-GR" b="1" i="1" dirty="0">
                <a:ea typeface="MS Mincho"/>
                <a:cs typeface="Times New Roman"/>
              </a:rPr>
              <a:t> </a:t>
            </a:r>
            <a:r>
              <a:rPr lang="el-GR" dirty="0">
                <a:ea typeface="MS Mincho"/>
                <a:cs typeface="Times New Roman"/>
              </a:rPr>
              <a:t>(69-70 </a:t>
            </a:r>
            <a:r>
              <a:rPr lang="el-GR" dirty="0" err="1">
                <a:ea typeface="MS Mincho"/>
                <a:cs typeface="Times New Roman"/>
              </a:rPr>
              <a:t>μ.Χ</a:t>
            </a:r>
            <a:r>
              <a:rPr lang="el-GR" dirty="0">
                <a:ea typeface="MS Mincho"/>
                <a:cs typeface="Times New Roman"/>
              </a:rPr>
              <a:t>.) αποτελεί ένα από τα σημαντικότερα επιγραφικά κείμενα που έχουν σωθεί από τη ρωμαϊκή περίοδο, σε χάλκινη επιγραφή που βρέθηκε στη Ρώμη. </a:t>
            </a:r>
            <a:endParaRPr lang="en-US" dirty="0" smtClean="0">
              <a:ea typeface="MS Mincho"/>
              <a:cs typeface="Times New Roman"/>
            </a:endParaRPr>
          </a:p>
          <a:p>
            <a:pPr algn="just">
              <a:spcAft>
                <a:spcPts val="0"/>
              </a:spcAft>
            </a:pPr>
            <a:r>
              <a:rPr lang="en-US" dirty="0" smtClean="0">
                <a:ea typeface="MS Mincho"/>
                <a:cs typeface="Times New Roman"/>
              </a:rPr>
              <a:t>A</a:t>
            </a:r>
            <a:r>
              <a:rPr lang="el-GR" dirty="0" err="1" smtClean="0">
                <a:ea typeface="MS Mincho"/>
                <a:cs typeface="Times New Roman"/>
              </a:rPr>
              <a:t>ποτελεί</a:t>
            </a:r>
            <a:r>
              <a:rPr lang="el-GR" dirty="0" smtClean="0">
                <a:ea typeface="MS Mincho"/>
                <a:cs typeface="Times New Roman"/>
              </a:rPr>
              <a:t> </a:t>
            </a:r>
            <a:r>
              <a:rPr lang="el-GR" dirty="0">
                <a:ea typeface="MS Mincho"/>
                <a:cs typeface="Times New Roman"/>
              </a:rPr>
              <a:t>το νόμο ανάθεσης της εξουσίας από τη Σύγκλητο στον Αυτοκράτορα Βεσπασιανό, δια </a:t>
            </a:r>
            <a:r>
              <a:rPr lang="fr-FR" i="1" dirty="0">
                <a:ea typeface="MS Mincho"/>
                <a:cs typeface="Times New Roman"/>
              </a:rPr>
              <a:t>senatus consultum</a:t>
            </a:r>
            <a:r>
              <a:rPr lang="el-GR" dirty="0">
                <a:ea typeface="MS Mincho"/>
                <a:cs typeface="Times New Roman"/>
              </a:rPr>
              <a:t> που επικυρώθηκε νομοθετικά από τα </a:t>
            </a:r>
            <a:r>
              <a:rPr lang="fr-FR" i="1" dirty="0">
                <a:ea typeface="MS Mincho"/>
                <a:cs typeface="Times New Roman"/>
              </a:rPr>
              <a:t>comitia centuriata</a:t>
            </a:r>
            <a:r>
              <a:rPr lang="el-GR" dirty="0">
                <a:ea typeface="MS Mincho"/>
                <a:cs typeface="Times New Roman"/>
              </a:rPr>
              <a:t>.</a:t>
            </a:r>
            <a:r>
              <a:rPr lang="el-GR" baseline="30000" dirty="0">
                <a:ea typeface="MS Mincho"/>
                <a:cs typeface="Times New Roman"/>
              </a:rPr>
              <a:t> </a:t>
            </a:r>
            <a:endParaRPr lang="en-US" baseline="30000" dirty="0" smtClean="0">
              <a:ea typeface="MS Mincho"/>
              <a:cs typeface="Times New Roman"/>
            </a:endParaRPr>
          </a:p>
          <a:p>
            <a:pPr algn="just">
              <a:spcAft>
                <a:spcPts val="0"/>
              </a:spcAft>
            </a:pPr>
            <a:r>
              <a:rPr lang="el-GR" dirty="0" smtClean="0">
                <a:ea typeface="MS Mincho"/>
                <a:cs typeface="Times New Roman"/>
              </a:rPr>
              <a:t>Ο </a:t>
            </a:r>
            <a:r>
              <a:rPr lang="el-GR" dirty="0">
                <a:ea typeface="MS Mincho"/>
                <a:cs typeface="Times New Roman"/>
              </a:rPr>
              <a:t>ιεραρχικά υπέρτατος αυτός νόμος του ρωμαϊκού κράτους καταδεικνύει το εύρος της αυτοκρατορικής εξουσίας, αλλά και πώς ο αυτοκράτορας αναλαμβάνει την απόλυτη εξουσία εξουσιοδοτούμενος </a:t>
            </a:r>
            <a:r>
              <a:rPr lang="el-GR" dirty="0" err="1">
                <a:ea typeface="MS Mincho"/>
                <a:cs typeface="Times New Roman"/>
              </a:rPr>
              <a:t>τύποις</a:t>
            </a:r>
            <a:r>
              <a:rPr lang="el-GR" dirty="0">
                <a:ea typeface="MS Mincho"/>
                <a:cs typeface="Times New Roman"/>
              </a:rPr>
              <a:t> προς τούτο νομοθετικά από άλλα όργανα του κράτους: ορίζει τα προνόμια του Αυτοκράτορα σε σχέση με αυτά της Συγκλήτου, τον καθιστά ηγεμόνα υπεράνω νόμων (</a:t>
            </a:r>
            <a:r>
              <a:rPr lang="el-GR" i="1" dirty="0" err="1">
                <a:ea typeface="MS Mincho"/>
                <a:cs typeface="Times New Roman"/>
              </a:rPr>
              <a:t>absolutus</a:t>
            </a:r>
            <a:r>
              <a:rPr lang="el-GR" i="1" dirty="0">
                <a:ea typeface="MS Mincho"/>
                <a:cs typeface="Times New Roman"/>
              </a:rPr>
              <a:t> </a:t>
            </a:r>
            <a:r>
              <a:rPr lang="el-GR" i="1" dirty="0" err="1">
                <a:ea typeface="MS Mincho"/>
                <a:cs typeface="Times New Roman"/>
              </a:rPr>
              <a:t>ex</a:t>
            </a:r>
            <a:r>
              <a:rPr lang="el-GR" i="1" dirty="0">
                <a:ea typeface="MS Mincho"/>
                <a:cs typeface="Times New Roman"/>
              </a:rPr>
              <a:t> </a:t>
            </a:r>
            <a:r>
              <a:rPr lang="el-GR" i="1" dirty="0" err="1">
                <a:ea typeface="MS Mincho"/>
                <a:cs typeface="Times New Roman"/>
              </a:rPr>
              <a:t>legibus</a:t>
            </a:r>
            <a:r>
              <a:rPr lang="el-GR" dirty="0">
                <a:ea typeface="MS Mincho"/>
                <a:cs typeface="Times New Roman"/>
              </a:rPr>
              <a:t>), του παρέχει πλήρη εξουσιοδότηση για τη σύναψη συνθηκών, για την υπαγόρευση αποφάσεων στη Σύγκλητο, την ανάδειξη των Συγκλητικών και των αρχόντων, την επέκταση των ιερών ορίων της πόλης, την έκδοση πάσης φύσεως νομοθετικών κειμένων, ενώ εξαιρεί τον αυτοκράτορα εκ της ισχύος των νόμων και νομιμοποιεί αναδρομικά όλες οι πράξεις του. </a:t>
            </a:r>
            <a:endParaRPr lang="el-GR" dirty="0" smtClean="0">
              <a:effectLst/>
              <a:latin typeface="Cambria"/>
              <a:ea typeface="MS Mincho"/>
              <a:cs typeface="Times New Roman"/>
            </a:endParaRPr>
          </a:p>
          <a:p>
            <a:pPr algn="just">
              <a:spcAft>
                <a:spcPts val="0"/>
              </a:spcAft>
            </a:pPr>
            <a:r>
              <a:rPr lang="el-GR" dirty="0">
                <a:ea typeface="MS Mincho"/>
                <a:cs typeface="Times New Roman"/>
              </a:rPr>
              <a:t> </a:t>
            </a:r>
            <a:endParaRPr lang="el-GR" dirty="0"/>
          </a:p>
        </p:txBody>
      </p:sp>
    </p:spTree>
    <p:extLst>
      <p:ext uri="{BB962C8B-B14F-4D97-AF65-F5344CB8AC3E}">
        <p14:creationId xmlns:p14="http://schemas.microsoft.com/office/powerpoint/2010/main" val="13102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pic>
        <p:nvPicPr>
          <p:cNvPr id="2050" name="Picture 2" descr="C:\Users\ATHINA\Desktop\DSC_07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1463" y="-7239000"/>
            <a:ext cx="28651201" cy="190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658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ea typeface="MS Mincho"/>
                <a:cs typeface="Times New Roman"/>
              </a:rPr>
              <a:t>Εξουσίες του Αυτοκράτορα</a:t>
            </a:r>
            <a:endParaRPr lang="el-GR" dirty="0"/>
          </a:p>
        </p:txBody>
      </p:sp>
      <p:sp>
        <p:nvSpPr>
          <p:cNvPr id="3" name="Content Placeholder 2"/>
          <p:cNvSpPr>
            <a:spLocks noGrp="1"/>
          </p:cNvSpPr>
          <p:nvPr>
            <p:ph idx="1"/>
          </p:nvPr>
        </p:nvSpPr>
        <p:spPr/>
        <p:txBody>
          <a:bodyPr>
            <a:normAutofit fontScale="62500" lnSpcReduction="20000"/>
          </a:bodyPr>
          <a:lstStyle/>
          <a:p>
            <a:r>
              <a:rPr lang="el-GR" dirty="0" smtClean="0">
                <a:ea typeface="MS Mincho"/>
                <a:cs typeface="Times New Roman"/>
              </a:rPr>
              <a:t>Η </a:t>
            </a:r>
            <a:r>
              <a:rPr lang="el-GR" dirty="0">
                <a:ea typeface="MS Mincho"/>
                <a:cs typeface="Times New Roman"/>
              </a:rPr>
              <a:t>δημαρχική εξουσία (</a:t>
            </a:r>
            <a:r>
              <a:rPr lang="fr-FR" i="1" dirty="0">
                <a:ea typeface="MS Mincho"/>
                <a:cs typeface="Times New Roman"/>
              </a:rPr>
              <a:t>tribunicia potestas</a:t>
            </a:r>
            <a:r>
              <a:rPr lang="el-GR" dirty="0">
                <a:ea typeface="MS Mincho"/>
                <a:cs typeface="Times New Roman"/>
              </a:rPr>
              <a:t>) καθιστά το πρόσωπο του Αυτοκράτορα ιερό και απαραβίαστο (</a:t>
            </a:r>
            <a:r>
              <a:rPr lang="fr-FR" i="1" dirty="0">
                <a:ea typeface="MS Mincho"/>
                <a:cs typeface="Times New Roman"/>
              </a:rPr>
              <a:t>sacrosanctitas</a:t>
            </a:r>
            <a:r>
              <a:rPr lang="el-GR" dirty="0">
                <a:ea typeface="MS Mincho"/>
                <a:cs typeface="Times New Roman"/>
              </a:rPr>
              <a:t>), συνεπάγεται ότι κάθε επίθεση εναντίον του συνιστά έγκλημα εσχάτης προδοσίας, του επιτρέπει να ασκεί </a:t>
            </a:r>
            <a:r>
              <a:rPr lang="fr-FR" i="1" dirty="0">
                <a:ea typeface="MS Mincho"/>
                <a:cs typeface="Times New Roman"/>
              </a:rPr>
              <a:t>veto</a:t>
            </a:r>
            <a:r>
              <a:rPr lang="el-GR" dirty="0">
                <a:ea typeface="MS Mincho"/>
                <a:cs typeface="Times New Roman"/>
              </a:rPr>
              <a:t> στις αποφάσεις των άλλων αρχών (</a:t>
            </a:r>
            <a:r>
              <a:rPr lang="fr-FR" i="1" dirty="0">
                <a:ea typeface="MS Mincho"/>
                <a:cs typeface="Times New Roman"/>
              </a:rPr>
              <a:t>intercessio</a:t>
            </a:r>
            <a:r>
              <a:rPr lang="el-GR" dirty="0">
                <a:ea typeface="MS Mincho"/>
                <a:cs typeface="Times New Roman"/>
              </a:rPr>
              <a:t>), και του παρέχει το δικαίωμα νομοθετικής πρωτοβουλίας που κατείχαν οι Δήμαρχοι. </a:t>
            </a:r>
            <a:endParaRPr lang="en-US" dirty="0" smtClean="0">
              <a:ea typeface="MS Mincho"/>
              <a:cs typeface="Times New Roman"/>
            </a:endParaRPr>
          </a:p>
          <a:p>
            <a:r>
              <a:rPr lang="en-US" dirty="0" smtClean="0">
                <a:ea typeface="MS Mincho"/>
                <a:cs typeface="Times New Roman"/>
              </a:rPr>
              <a:t>T</a:t>
            </a:r>
            <a:r>
              <a:rPr lang="el-GR" dirty="0" smtClean="0">
                <a:ea typeface="MS Mincho"/>
                <a:cs typeface="Times New Roman"/>
              </a:rPr>
              <a:t>ο </a:t>
            </a:r>
            <a:r>
              <a:rPr lang="fr-FR" i="1" dirty="0">
                <a:ea typeface="MS Mincho"/>
                <a:cs typeface="Times New Roman"/>
              </a:rPr>
              <a:t>imperium </a:t>
            </a:r>
            <a:r>
              <a:rPr lang="fr-FR" i="1" dirty="0" err="1">
                <a:ea typeface="MS Mincho"/>
                <a:cs typeface="Times New Roman"/>
              </a:rPr>
              <a:t>proconsulare</a:t>
            </a:r>
            <a:r>
              <a:rPr lang="el-GR" dirty="0">
                <a:ea typeface="MS Mincho"/>
                <a:cs typeface="Times New Roman"/>
              </a:rPr>
              <a:t> που κατέχει ο Αυτοκράτορας, τον καθιστά αρχιστράτηγο. </a:t>
            </a:r>
            <a:endParaRPr lang="en-US" dirty="0" smtClean="0">
              <a:ea typeface="MS Mincho"/>
              <a:cs typeface="Times New Roman"/>
            </a:endParaRPr>
          </a:p>
          <a:p>
            <a:r>
              <a:rPr lang="el-GR" dirty="0" smtClean="0">
                <a:ea typeface="MS Mincho"/>
                <a:cs typeface="Times New Roman"/>
              </a:rPr>
              <a:t>Το </a:t>
            </a:r>
            <a:r>
              <a:rPr lang="el-GR" dirty="0">
                <a:ea typeface="MS Mincho"/>
                <a:cs typeface="Times New Roman"/>
              </a:rPr>
              <a:t>αξίωμα του </a:t>
            </a:r>
            <a:r>
              <a:rPr lang="fr-FR" i="1" dirty="0">
                <a:ea typeface="MS Mincho"/>
                <a:cs typeface="Times New Roman"/>
              </a:rPr>
              <a:t>Pontifex Maximus</a:t>
            </a:r>
            <a:r>
              <a:rPr lang="el-GR" i="1" dirty="0">
                <a:ea typeface="MS Mincho"/>
                <a:cs typeface="Times New Roman"/>
              </a:rPr>
              <a:t>,</a:t>
            </a:r>
            <a:r>
              <a:rPr lang="el-GR" dirty="0">
                <a:ea typeface="MS Mincho"/>
                <a:cs typeface="Times New Roman"/>
              </a:rPr>
              <a:t> τον καθιστά υπεύθυνο για την κρατική λατρεία. </a:t>
            </a:r>
            <a:endParaRPr lang="en-US" dirty="0" smtClean="0">
              <a:ea typeface="MS Mincho"/>
              <a:cs typeface="Times New Roman"/>
            </a:endParaRPr>
          </a:p>
          <a:p>
            <a:r>
              <a:rPr lang="el-GR" dirty="0" smtClean="0">
                <a:ea typeface="MS Mincho"/>
                <a:cs typeface="Times New Roman"/>
              </a:rPr>
              <a:t>Ο </a:t>
            </a:r>
            <a:r>
              <a:rPr lang="el-GR" dirty="0">
                <a:ea typeface="MS Mincho"/>
                <a:cs typeface="Times New Roman"/>
              </a:rPr>
              <a:t>Αυτοκράτορας προεδρεύει των συνεδριάσεων της Συγκλήτου και ελέγχει όλα τα ουσιώδη πολιτικά ζητήματα: την εξωτερική πολιτική, την άμυνα, το αυτοκρατορικό ταμείο (</a:t>
            </a:r>
            <a:r>
              <a:rPr lang="fr-FR" i="1" dirty="0" err="1">
                <a:ea typeface="MS Mincho"/>
                <a:cs typeface="Times New Roman"/>
              </a:rPr>
              <a:t>fiscus</a:t>
            </a:r>
            <a:r>
              <a:rPr lang="el-GR" dirty="0">
                <a:ea typeface="MS Mincho"/>
                <a:cs typeface="Times New Roman"/>
              </a:rPr>
              <a:t>). </a:t>
            </a:r>
            <a:endParaRPr lang="en-US" dirty="0" smtClean="0">
              <a:ea typeface="MS Mincho"/>
              <a:cs typeface="Times New Roman"/>
            </a:endParaRPr>
          </a:p>
          <a:p>
            <a:r>
              <a:rPr lang="en-US" dirty="0" smtClean="0">
                <a:ea typeface="MS Mincho"/>
                <a:cs typeface="Times New Roman"/>
              </a:rPr>
              <a:t>E</a:t>
            </a:r>
            <a:r>
              <a:rPr lang="el-GR" dirty="0" smtClean="0">
                <a:ea typeface="MS Mincho"/>
                <a:cs typeface="Times New Roman"/>
              </a:rPr>
              <a:t>χει </a:t>
            </a:r>
            <a:r>
              <a:rPr lang="el-GR" dirty="0">
                <a:ea typeface="MS Mincho"/>
                <a:cs typeface="Times New Roman"/>
              </a:rPr>
              <a:t>υπό τον προσωπικό του έλεγχο και διοίκηση (</a:t>
            </a:r>
            <a:r>
              <a:rPr lang="en-US" i="1" dirty="0">
                <a:ea typeface="MS Mincho"/>
                <a:cs typeface="Times New Roman"/>
              </a:rPr>
              <a:t>provinciae </a:t>
            </a:r>
            <a:r>
              <a:rPr lang="en-US" i="1" dirty="0" err="1">
                <a:ea typeface="MS Mincho"/>
                <a:cs typeface="Times New Roman"/>
              </a:rPr>
              <a:t>Caesaris</a:t>
            </a:r>
            <a:r>
              <a:rPr lang="el-GR" dirty="0">
                <a:ea typeface="MS Mincho"/>
                <a:cs typeface="Times New Roman"/>
              </a:rPr>
              <a:t>), τις σημαντικότερες επαρχίες (κυρίως τις πλέον επικίνδυνες για ταραχές ή της πλέον προσοδοφόρες, όπως η Αίγυπτος), τις οποίες διοικεί </a:t>
            </a:r>
            <a:r>
              <a:rPr lang="el-GR" dirty="0" smtClean="0">
                <a:ea typeface="MS Mincho"/>
                <a:cs typeface="Times New Roman"/>
              </a:rPr>
              <a:t>μέσω</a:t>
            </a:r>
            <a:r>
              <a:rPr lang="en-US" dirty="0" smtClean="0">
                <a:ea typeface="MS Mincho"/>
                <a:cs typeface="Times New Roman"/>
              </a:rPr>
              <a:t> </a:t>
            </a:r>
            <a:r>
              <a:rPr lang="el-GR" dirty="0" smtClean="0">
                <a:ea typeface="MS Mincho"/>
                <a:cs typeface="Times New Roman"/>
              </a:rPr>
              <a:t>των </a:t>
            </a:r>
            <a:r>
              <a:rPr lang="en-US" i="1" dirty="0" err="1" smtClean="0">
                <a:ea typeface="MS Mincho"/>
                <a:cs typeface="Times New Roman"/>
              </a:rPr>
              <a:t>legati</a:t>
            </a:r>
            <a:r>
              <a:rPr lang="el-GR" dirty="0" smtClean="0">
                <a:ea typeface="MS Mincho"/>
                <a:cs typeface="Times New Roman"/>
              </a:rPr>
              <a:t>.</a:t>
            </a:r>
            <a:endParaRPr lang="el-GR" dirty="0" smtClean="0">
              <a:effectLst/>
              <a:latin typeface="Cambria"/>
              <a:ea typeface="MS Mincho"/>
              <a:cs typeface="Times New Roman"/>
            </a:endParaRPr>
          </a:p>
          <a:p>
            <a:endParaRPr lang="el-GR" dirty="0"/>
          </a:p>
        </p:txBody>
      </p:sp>
    </p:spTree>
    <p:extLst>
      <p:ext uri="{BB962C8B-B14F-4D97-AF65-F5344CB8AC3E}">
        <p14:creationId xmlns:p14="http://schemas.microsoft.com/office/powerpoint/2010/main" val="2392279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ea typeface="MS Mincho"/>
                <a:cs typeface="Times New Roman"/>
              </a:rPr>
              <a:t>Συμβούλιο του Αυτοκράτορα</a:t>
            </a:r>
            <a:r>
              <a:rPr lang="el-GR" b="1" i="1" dirty="0">
                <a:ea typeface="MS Mincho"/>
                <a:cs typeface="Times New Roman"/>
              </a:rPr>
              <a:t> </a:t>
            </a:r>
            <a:r>
              <a:rPr lang="el-GR" b="1" dirty="0">
                <a:ea typeface="MS Mincho"/>
                <a:cs typeface="Times New Roman"/>
              </a:rPr>
              <a:t>(</a:t>
            </a:r>
            <a:r>
              <a:rPr lang="fr-FR" b="1" i="1" dirty="0">
                <a:ea typeface="MS Mincho"/>
                <a:cs typeface="Times New Roman"/>
              </a:rPr>
              <a:t>Consilium Principis</a:t>
            </a:r>
            <a:r>
              <a:rPr lang="el-GR" b="1" dirty="0">
                <a:ea typeface="MS Mincho"/>
                <a:cs typeface="Times New Roman"/>
              </a:rPr>
              <a:t>)</a:t>
            </a:r>
            <a:endParaRPr lang="el-GR" dirty="0"/>
          </a:p>
        </p:txBody>
      </p:sp>
      <p:sp>
        <p:nvSpPr>
          <p:cNvPr id="3" name="Content Placeholder 2"/>
          <p:cNvSpPr>
            <a:spLocks noGrp="1"/>
          </p:cNvSpPr>
          <p:nvPr>
            <p:ph idx="1"/>
          </p:nvPr>
        </p:nvSpPr>
        <p:spPr/>
        <p:txBody>
          <a:bodyPr>
            <a:normAutofit fontScale="85000" lnSpcReduction="10000"/>
          </a:bodyPr>
          <a:lstStyle/>
          <a:p>
            <a:r>
              <a:rPr lang="el-GR" dirty="0" smtClean="0">
                <a:ea typeface="MS Mincho"/>
                <a:cs typeface="Times New Roman"/>
              </a:rPr>
              <a:t>Ο </a:t>
            </a:r>
            <a:r>
              <a:rPr lang="el-GR" dirty="0">
                <a:ea typeface="MS Mincho"/>
                <a:cs typeface="Times New Roman"/>
              </a:rPr>
              <a:t>Αυτοκράτορας περιβάλλεται από συμβούλιο (</a:t>
            </a:r>
            <a:r>
              <a:rPr lang="fr-FR" i="1" dirty="0">
                <a:ea typeface="MS Mincho"/>
                <a:cs typeface="Times New Roman"/>
              </a:rPr>
              <a:t>consilium principis</a:t>
            </a:r>
            <a:r>
              <a:rPr lang="el-GR" dirty="0">
                <a:ea typeface="MS Mincho"/>
                <a:cs typeface="Times New Roman"/>
              </a:rPr>
              <a:t>), στο οποίο μετέχουν έμπιστοι ανώτατοι υπάλληλοι και διαπρεπείς νομομαθείς, σε ρόλο αντίστοιχο σημερινού Υπουργικού </a:t>
            </a:r>
            <a:r>
              <a:rPr lang="el-GR" dirty="0" smtClean="0">
                <a:ea typeface="MS Mincho"/>
                <a:cs typeface="Times New Roman"/>
              </a:rPr>
              <a:t>Συμβουλίου.</a:t>
            </a:r>
          </a:p>
          <a:p>
            <a:r>
              <a:rPr lang="el-GR" dirty="0" smtClean="0">
                <a:ea typeface="MS Mincho"/>
                <a:cs typeface="Times New Roman"/>
              </a:rPr>
              <a:t>Το </a:t>
            </a:r>
            <a:r>
              <a:rPr lang="en-US" i="1" dirty="0">
                <a:ea typeface="MS Mincho"/>
                <a:cs typeface="Times New Roman"/>
              </a:rPr>
              <a:t>concilium</a:t>
            </a:r>
            <a:r>
              <a:rPr lang="el-GR" dirty="0">
                <a:ea typeface="MS Mincho"/>
                <a:cs typeface="Times New Roman"/>
              </a:rPr>
              <a:t> τον συνδράμει κατά την άσκηση των δικαιοδοτικών του καθηκόντων, τη σύνταξη νομοθετικών αποφάσεων και εν γένει τη χάραξη πολιτικής. Ο Αδριανός καθιστά το αυτοκρατορικό συμβούλιο αναγκαίο θεσμό διοίκησης του κράτους, ο οποίος προοδευτικά θα υποκαταστήσει το ρόλο της Συγκλήτου.</a:t>
            </a:r>
            <a:endParaRPr lang="el-GR" dirty="0" smtClean="0">
              <a:effectLst/>
              <a:latin typeface="Cambria"/>
              <a:ea typeface="MS Mincho"/>
              <a:cs typeface="Times New Roman"/>
            </a:endParaRPr>
          </a:p>
          <a:p>
            <a:endParaRPr lang="el-GR" dirty="0"/>
          </a:p>
        </p:txBody>
      </p:sp>
    </p:spTree>
    <p:extLst>
      <p:ext uri="{BB962C8B-B14F-4D97-AF65-F5344CB8AC3E}">
        <p14:creationId xmlns:p14="http://schemas.microsoft.com/office/powerpoint/2010/main" val="1528845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ea typeface="MS Mincho"/>
                <a:cs typeface="Times New Roman"/>
              </a:rPr>
              <a:t>Αυτοκρατορική ιδεολογία</a:t>
            </a:r>
            <a:endParaRPr lang="el-GR" dirty="0"/>
          </a:p>
        </p:txBody>
      </p:sp>
      <p:sp>
        <p:nvSpPr>
          <p:cNvPr id="3" name="Content Placeholder 2"/>
          <p:cNvSpPr>
            <a:spLocks noGrp="1"/>
          </p:cNvSpPr>
          <p:nvPr>
            <p:ph idx="1"/>
          </p:nvPr>
        </p:nvSpPr>
        <p:spPr/>
        <p:txBody>
          <a:bodyPr>
            <a:normAutofit fontScale="70000" lnSpcReduction="20000"/>
          </a:bodyPr>
          <a:lstStyle/>
          <a:p>
            <a:r>
              <a:rPr lang="el-GR" dirty="0">
                <a:ea typeface="MS Mincho"/>
                <a:cs typeface="Times New Roman"/>
              </a:rPr>
              <a:t>Οι Αυτοκράτορες, </a:t>
            </a:r>
            <a:r>
              <a:rPr lang="el-GR" dirty="0" smtClean="0">
                <a:ea typeface="MS Mincho"/>
                <a:cs typeface="Times New Roman"/>
              </a:rPr>
              <a:t>χρησιμοποιούν </a:t>
            </a:r>
            <a:r>
              <a:rPr lang="el-GR" dirty="0">
                <a:ea typeface="MS Mincho"/>
                <a:cs typeface="Times New Roman"/>
              </a:rPr>
              <a:t>την τέχνη και τη θρησκεία, για να προβάλλουν προς τους υπηκόους τους μία εικόνα των ιδίων και των μελών της οικογενείας τους ως φορέων παραδοσιακών ηθικών αξιών (φιλάνθρωπος, ευσεβής, δίκαιος, επιεικής). </a:t>
            </a:r>
            <a:endParaRPr lang="el-GR" dirty="0" smtClean="0">
              <a:ea typeface="MS Mincho"/>
              <a:cs typeface="Times New Roman"/>
            </a:endParaRPr>
          </a:p>
          <a:p>
            <a:r>
              <a:rPr lang="el-GR" dirty="0" smtClean="0">
                <a:ea typeface="MS Mincho"/>
                <a:cs typeface="Times New Roman"/>
              </a:rPr>
              <a:t>Τα </a:t>
            </a:r>
            <a:r>
              <a:rPr lang="el-GR" dirty="0">
                <a:ea typeface="MS Mincho"/>
                <a:cs typeface="Times New Roman"/>
              </a:rPr>
              <a:t>αγάλματά τους, που αποστέλλονται σε όλη την αυτοκρατορία, τους απεικονίζουν σε ποικίλους θεσμικούς ρόλους, ως Ποντίφικες, ρήτορες, στρατηγούς, καλούς οικογενειάρχες</a:t>
            </a:r>
            <a:r>
              <a:rPr lang="el-GR" dirty="0" smtClean="0">
                <a:ea typeface="MS Mincho"/>
                <a:cs typeface="Times New Roman"/>
              </a:rPr>
              <a:t>.</a:t>
            </a:r>
          </a:p>
          <a:p>
            <a:r>
              <a:rPr lang="el-GR" dirty="0" smtClean="0">
                <a:ea typeface="MS Mincho"/>
                <a:cs typeface="Times New Roman"/>
              </a:rPr>
              <a:t> </a:t>
            </a:r>
            <a:r>
              <a:rPr lang="el-GR" dirty="0">
                <a:ea typeface="MS Mincho"/>
                <a:cs typeface="Times New Roman"/>
              </a:rPr>
              <a:t>Ο ποιητής Βιργίλιος στην </a:t>
            </a:r>
            <a:r>
              <a:rPr lang="el-GR" dirty="0" err="1">
                <a:ea typeface="MS Mincho"/>
                <a:cs typeface="Times New Roman"/>
              </a:rPr>
              <a:t>Αινειάδα</a:t>
            </a:r>
            <a:r>
              <a:rPr lang="el-GR" dirty="0">
                <a:ea typeface="MS Mincho"/>
                <a:cs typeface="Times New Roman"/>
              </a:rPr>
              <a:t>, ένα από τα σπουδαιότερα λογοτεχνικά δημιουργήματα της λατινικής γλώσσας, εκθειάζει εμμέσως το μεγαλείο της Ρώμης υπό τον Αύγουστο</a:t>
            </a:r>
            <a:r>
              <a:rPr lang="el-GR" dirty="0" smtClean="0">
                <a:ea typeface="MS Mincho"/>
                <a:cs typeface="Times New Roman"/>
              </a:rPr>
              <a:t>.</a:t>
            </a:r>
          </a:p>
          <a:p>
            <a:r>
              <a:rPr lang="el-GR" dirty="0" smtClean="0">
                <a:ea typeface="MS Mincho"/>
                <a:cs typeface="Times New Roman"/>
              </a:rPr>
              <a:t> </a:t>
            </a:r>
            <a:r>
              <a:rPr lang="el-GR" dirty="0">
                <a:ea typeface="MS Mincho"/>
                <a:cs typeface="Times New Roman"/>
              </a:rPr>
              <a:t>Καθιερώνεται επίσης η θεοποίηση των νεκρών αυτοκρατόρων (η οποία αποτελεί πάντως συνέχεια πρακτικής των ελληνιστικών ηγεμόνων) και η λατρεία του αυτοκρατορικού </a:t>
            </a:r>
            <a:r>
              <a:rPr lang="el-GR" dirty="0" smtClean="0">
                <a:ea typeface="MS Mincho"/>
                <a:cs typeface="Times New Roman"/>
              </a:rPr>
              <a:t>οίκου.</a:t>
            </a:r>
            <a:endParaRPr lang="el-GR" dirty="0"/>
          </a:p>
        </p:txBody>
      </p:sp>
    </p:spTree>
    <p:extLst>
      <p:ext uri="{BB962C8B-B14F-4D97-AF65-F5344CB8AC3E}">
        <p14:creationId xmlns:p14="http://schemas.microsoft.com/office/powerpoint/2010/main" val="3493409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pic>
        <p:nvPicPr>
          <p:cNvPr id="3075" name="Picture 3" descr="C:\Users\ATHINA\Desktop\1194932266_e7c871bad2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080"/>
            <a:ext cx="2549153" cy="229470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THINA\Desktop\220px-Augustus_Bevilacqua_Glyptothek_Munich_3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2957"/>
            <a:ext cx="20955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ATHINA\Desktop\Augustus-PontMa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030249"/>
            <a:ext cx="4345134" cy="5192636"/>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ATHINA\Desktop\1200px-Statue-August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6038" y="-32957"/>
            <a:ext cx="4827962" cy="7241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068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3111</Words>
  <Application>Microsoft Macintosh PowerPoint</Application>
  <PresentationFormat>On-screen Show (4:3)</PresentationFormat>
  <Paragraphs>146</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Όργανα του κράτους επί Ηγεμονίας</vt:lpstr>
      <vt:lpstr>Ο Αυτοκράτορας </vt:lpstr>
      <vt:lpstr>Lex de imperio</vt:lpstr>
      <vt:lpstr>Lex de Imperio Vespasiani </vt:lpstr>
      <vt:lpstr>PowerPoint Presentation</vt:lpstr>
      <vt:lpstr>Εξουσίες του Αυτοκράτορα</vt:lpstr>
      <vt:lpstr>Συμβούλιο του Αυτοκράτορα (Consilium Principis)</vt:lpstr>
      <vt:lpstr>Αυτοκρατορική ιδεολογία</vt:lpstr>
      <vt:lpstr>PowerPoint Presentation</vt:lpstr>
      <vt:lpstr>Διαδοχή</vt:lpstr>
      <vt:lpstr>Σύγκλητος </vt:lpstr>
      <vt:lpstr>Senatus Consulta</vt:lpstr>
      <vt:lpstr>Αρμοδιότητες και δικαιοδοσία</vt:lpstr>
      <vt:lpstr>Άρχοντες </vt:lpstr>
      <vt:lpstr>Δημόσια υπαλληλία</vt:lpstr>
      <vt:lpstr>Οι Έπαρχοι (Praefecti) </vt:lpstr>
      <vt:lpstr>Τα "γραφεία" των δημοσίων υπηρεσιών</vt:lpstr>
      <vt:lpstr>PowerPoint Presentation</vt:lpstr>
      <vt:lpstr>Λαϊκές συνελεύσεις </vt:lpstr>
      <vt:lpstr>Πηγές δικαίου της Ηγεμονίας</vt:lpstr>
      <vt:lpstr>Νόμοι (Leges) </vt:lpstr>
      <vt:lpstr>Συγκλητικά δόγματα (Senatus Consulta)</vt:lpstr>
      <vt:lpstr>PowerPoint Presentation</vt:lpstr>
      <vt:lpstr>Αυτοκρατορικές διατάξεις (Constitutiones Principis)</vt:lpstr>
      <vt:lpstr>Είδη αυτοκρατορικών διατάξεων</vt:lpstr>
      <vt:lpstr>Edicta</vt:lpstr>
      <vt:lpstr>Σημαντικότερα αυτοκρατορικά Ήδικτα </vt:lpstr>
      <vt:lpstr>Decreta</vt:lpstr>
      <vt:lpstr>Decretum (Πανδέκτης) </vt:lpstr>
      <vt:lpstr>Rescripta</vt:lpstr>
      <vt:lpstr>PowerPoint Presentation</vt:lpstr>
      <vt:lpstr>PowerPoint Presentation</vt:lpstr>
      <vt:lpstr>Παραδείγματα Rescripta (Ιουστινιάνειος Κώδικας)</vt:lpstr>
      <vt:lpstr>Mandata</vt:lpstr>
      <vt:lpstr>Μandatum (Πανδέκτης) </vt:lpstr>
      <vt:lpstr>Ήδικτα αρχόντων </vt:lpstr>
      <vt:lpstr>Νομική επιστήμη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Όργανα του κράτους επί Ηγεμονίας</dc:title>
  <dc:creator>ATHINA</dc:creator>
  <cp:lastModifiedBy>Αθηνά Δημοπούλου</cp:lastModifiedBy>
  <cp:revision>4</cp:revision>
  <dcterms:created xsi:type="dcterms:W3CDTF">2017-12-11T14:18:05Z</dcterms:created>
  <dcterms:modified xsi:type="dcterms:W3CDTF">2017-12-19T06:45:37Z</dcterms:modified>
</cp:coreProperties>
</file>