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47" r:id="rId2"/>
  </p:sldMasterIdLst>
  <p:notesMasterIdLst>
    <p:notesMasterId r:id="rId85"/>
  </p:notesMasterIdLst>
  <p:sldIdLst>
    <p:sldId id="256" r:id="rId3"/>
    <p:sldId id="258" r:id="rId4"/>
    <p:sldId id="293" r:id="rId5"/>
    <p:sldId id="257" r:id="rId6"/>
    <p:sldId id="259" r:id="rId7"/>
    <p:sldId id="260" r:id="rId8"/>
    <p:sldId id="264" r:id="rId9"/>
    <p:sldId id="263" r:id="rId10"/>
    <p:sldId id="266" r:id="rId11"/>
    <p:sldId id="267" r:id="rId12"/>
    <p:sldId id="265" r:id="rId13"/>
    <p:sldId id="294" r:id="rId14"/>
    <p:sldId id="282" r:id="rId15"/>
    <p:sldId id="281" r:id="rId16"/>
    <p:sldId id="295" r:id="rId17"/>
    <p:sldId id="271" r:id="rId18"/>
    <p:sldId id="296" r:id="rId19"/>
    <p:sldId id="297" r:id="rId20"/>
    <p:sldId id="298" r:id="rId21"/>
    <p:sldId id="261" r:id="rId22"/>
    <p:sldId id="262" r:id="rId23"/>
    <p:sldId id="268" r:id="rId24"/>
    <p:sldId id="334" r:id="rId25"/>
    <p:sldId id="299" r:id="rId26"/>
    <p:sldId id="300" r:id="rId27"/>
    <p:sldId id="398" r:id="rId28"/>
    <p:sldId id="371" r:id="rId29"/>
    <p:sldId id="301" r:id="rId30"/>
    <p:sldId id="302" r:id="rId31"/>
    <p:sldId id="303" r:id="rId32"/>
    <p:sldId id="304" r:id="rId33"/>
    <p:sldId id="305" r:id="rId34"/>
    <p:sldId id="399" r:id="rId35"/>
    <p:sldId id="306" r:id="rId36"/>
    <p:sldId id="307" r:id="rId37"/>
    <p:sldId id="326" r:id="rId38"/>
    <p:sldId id="276" r:id="rId39"/>
    <p:sldId id="272" r:id="rId40"/>
    <p:sldId id="313" r:id="rId41"/>
    <p:sldId id="314" r:id="rId42"/>
    <p:sldId id="378" r:id="rId43"/>
    <p:sldId id="315" r:id="rId44"/>
    <p:sldId id="292" r:id="rId45"/>
    <p:sldId id="379" r:id="rId46"/>
    <p:sldId id="380" r:id="rId47"/>
    <p:sldId id="270" r:id="rId48"/>
    <p:sldId id="383" r:id="rId49"/>
    <p:sldId id="283" r:id="rId50"/>
    <p:sldId id="317" r:id="rId51"/>
    <p:sldId id="388" r:id="rId52"/>
    <p:sldId id="316" r:id="rId53"/>
    <p:sldId id="389" r:id="rId54"/>
    <p:sldId id="318" r:id="rId55"/>
    <p:sldId id="274" r:id="rId56"/>
    <p:sldId id="320" r:id="rId57"/>
    <p:sldId id="319" r:id="rId58"/>
    <p:sldId id="321" r:id="rId59"/>
    <p:sldId id="323" r:id="rId60"/>
    <p:sldId id="324" r:id="rId61"/>
    <p:sldId id="322" r:id="rId62"/>
    <p:sldId id="390" r:id="rId63"/>
    <p:sldId id="325" r:id="rId64"/>
    <p:sldId id="395" r:id="rId65"/>
    <p:sldId id="397" r:id="rId66"/>
    <p:sldId id="275" r:id="rId67"/>
    <p:sldId id="278" r:id="rId68"/>
    <p:sldId id="308" r:id="rId69"/>
    <p:sldId id="309" r:id="rId70"/>
    <p:sldId id="277" r:id="rId71"/>
    <p:sldId id="279" r:id="rId72"/>
    <p:sldId id="310" r:id="rId73"/>
    <p:sldId id="311" r:id="rId74"/>
    <p:sldId id="312" r:id="rId75"/>
    <p:sldId id="284" r:id="rId76"/>
    <p:sldId id="285" r:id="rId77"/>
    <p:sldId id="286" r:id="rId78"/>
    <p:sldId id="287" r:id="rId79"/>
    <p:sldId id="288" r:id="rId80"/>
    <p:sldId id="289" r:id="rId81"/>
    <p:sldId id="290" r:id="rId82"/>
    <p:sldId id="400" r:id="rId83"/>
    <p:sldId id="291" r:id="rId8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64" d="100"/>
          <a:sy n="64" d="100"/>
        </p:scale>
        <p:origin x="148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AEAF00-6C46-49D7-B1F5-66A5B3FD2227}" type="datetimeFigureOut">
              <a:rPr lang="el-GR" smtClean="0"/>
              <a:t>27/3/2020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52E8B5-9A84-4B91-AC88-11EA6AE5E43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82895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Slide Image Placeholder 1">
            <a:extLst>
              <a:ext uri="{FF2B5EF4-FFF2-40B4-BE49-F238E27FC236}">
                <a16:creationId xmlns:a16="http://schemas.microsoft.com/office/drawing/2014/main" id="{693D3A9E-2770-47E2-85E0-F46B4869E7D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283" name="Notes Placeholder 2">
            <a:extLst>
              <a:ext uri="{FF2B5EF4-FFF2-40B4-BE49-F238E27FC236}">
                <a16:creationId xmlns:a16="http://schemas.microsoft.com/office/drawing/2014/main" id="{7772F86F-B94F-4753-959F-FA784830E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l-GR"/>
          </a:p>
        </p:txBody>
      </p:sp>
      <p:sp>
        <p:nvSpPr>
          <p:cNvPr id="225284" name="Slide Number Placeholder 3">
            <a:extLst>
              <a:ext uri="{FF2B5EF4-FFF2-40B4-BE49-F238E27FC236}">
                <a16:creationId xmlns:a16="http://schemas.microsoft.com/office/drawing/2014/main" id="{3F4C76ED-FEE4-46ED-8ED3-B70A1CB91B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B16D3CD7-8EF7-40AF-8304-1ABDC5D2749B}" type="slidenum">
              <a:rPr lang="en-GB" altLang="el-GR" sz="1200"/>
              <a:pPr eaLnBrk="1" hangingPunct="1"/>
              <a:t>23</a:t>
            </a:fld>
            <a:endParaRPr lang="en-GB" altLang="el-GR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>
            <a:extLst>
              <a:ext uri="{FF2B5EF4-FFF2-40B4-BE49-F238E27FC236}">
                <a16:creationId xmlns:a16="http://schemas.microsoft.com/office/drawing/2014/main" id="{4EBA3820-1986-4C7C-A921-60FD853DF94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7155" name="Notes Placeholder 2">
            <a:extLst>
              <a:ext uri="{FF2B5EF4-FFF2-40B4-BE49-F238E27FC236}">
                <a16:creationId xmlns:a16="http://schemas.microsoft.com/office/drawing/2014/main" id="{E6B3084A-7AE9-4D85-983B-2805AA2A2A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l-GR"/>
          </a:p>
        </p:txBody>
      </p:sp>
      <p:sp>
        <p:nvSpPr>
          <p:cNvPr id="177156" name="Slide Number Placeholder 3">
            <a:extLst>
              <a:ext uri="{FF2B5EF4-FFF2-40B4-BE49-F238E27FC236}">
                <a16:creationId xmlns:a16="http://schemas.microsoft.com/office/drawing/2014/main" id="{33739300-C761-438F-BD42-8A8EF0A652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F7361C5D-CF19-4D57-8706-46DD74682B40}" type="slidenum">
              <a:rPr lang="en-GB" altLang="el-GR" sz="1200"/>
              <a:pPr eaLnBrk="1" hangingPunct="1"/>
              <a:t>50</a:t>
            </a:fld>
            <a:endParaRPr lang="en-GB" altLang="el-GR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lide Image Placeholder 1">
            <a:extLst>
              <a:ext uri="{FF2B5EF4-FFF2-40B4-BE49-F238E27FC236}">
                <a16:creationId xmlns:a16="http://schemas.microsoft.com/office/drawing/2014/main" id="{56FDA751-AA9E-44EF-B196-F56E8A1B6AE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8179" name="Notes Placeholder 2">
            <a:extLst>
              <a:ext uri="{FF2B5EF4-FFF2-40B4-BE49-F238E27FC236}">
                <a16:creationId xmlns:a16="http://schemas.microsoft.com/office/drawing/2014/main" id="{9E2D5F3F-3F50-4236-B670-553E8F9A5E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l-GR"/>
          </a:p>
        </p:txBody>
      </p:sp>
      <p:sp>
        <p:nvSpPr>
          <p:cNvPr id="178180" name="Slide Number Placeholder 3">
            <a:extLst>
              <a:ext uri="{FF2B5EF4-FFF2-40B4-BE49-F238E27FC236}">
                <a16:creationId xmlns:a16="http://schemas.microsoft.com/office/drawing/2014/main" id="{D8168F23-1167-45B0-ACB5-E20BF239D5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A95C8FBA-500F-4DB5-98C4-78CA3D4C03B6}" type="slidenum">
              <a:rPr lang="en-GB" altLang="el-GR" sz="1200"/>
              <a:pPr eaLnBrk="1" hangingPunct="1"/>
              <a:t>52</a:t>
            </a:fld>
            <a:endParaRPr lang="en-GB" altLang="el-GR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>
            <a:extLst>
              <a:ext uri="{FF2B5EF4-FFF2-40B4-BE49-F238E27FC236}">
                <a16:creationId xmlns:a16="http://schemas.microsoft.com/office/drawing/2014/main" id="{71EC5AA6-9B79-48E4-8267-97B6C0F0B14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Notes Placeholder 2">
            <a:extLst>
              <a:ext uri="{FF2B5EF4-FFF2-40B4-BE49-F238E27FC236}">
                <a16:creationId xmlns:a16="http://schemas.microsoft.com/office/drawing/2014/main" id="{083C605C-ABB1-4539-B0F1-27CCF4DF5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l-GR"/>
          </a:p>
        </p:txBody>
      </p:sp>
      <p:sp>
        <p:nvSpPr>
          <p:cNvPr id="179204" name="Slide Number Placeholder 3">
            <a:extLst>
              <a:ext uri="{FF2B5EF4-FFF2-40B4-BE49-F238E27FC236}">
                <a16:creationId xmlns:a16="http://schemas.microsoft.com/office/drawing/2014/main" id="{A65D8547-A352-4F4D-BB6F-F007693D4D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B641CC2C-1C2E-4847-9AAA-0CC7F294F489}" type="slidenum">
              <a:rPr lang="en-GB" altLang="el-GR" sz="1200"/>
              <a:pPr eaLnBrk="1" hangingPunct="1"/>
              <a:t>61</a:t>
            </a:fld>
            <a:endParaRPr lang="en-GB" altLang="el-GR" sz="1200"/>
          </a:p>
        </p:txBody>
      </p:sp>
    </p:spTree>
    <p:extLst>
      <p:ext uri="{BB962C8B-B14F-4D97-AF65-F5344CB8AC3E}">
        <p14:creationId xmlns:p14="http://schemas.microsoft.com/office/powerpoint/2010/main" val="25967576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Slide Image Placeholder 1">
            <a:extLst>
              <a:ext uri="{FF2B5EF4-FFF2-40B4-BE49-F238E27FC236}">
                <a16:creationId xmlns:a16="http://schemas.microsoft.com/office/drawing/2014/main" id="{EEE1216B-4874-4BB1-8567-5B74E5D8353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23" name="Notes Placeholder 2">
            <a:extLst>
              <a:ext uri="{FF2B5EF4-FFF2-40B4-BE49-F238E27FC236}">
                <a16:creationId xmlns:a16="http://schemas.microsoft.com/office/drawing/2014/main" id="{E4FA5500-E056-45A5-B1E5-4303883F1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l-GR"/>
          </a:p>
        </p:txBody>
      </p:sp>
      <p:sp>
        <p:nvSpPr>
          <p:cNvPr id="184324" name="Slide Number Placeholder 3">
            <a:extLst>
              <a:ext uri="{FF2B5EF4-FFF2-40B4-BE49-F238E27FC236}">
                <a16:creationId xmlns:a16="http://schemas.microsoft.com/office/drawing/2014/main" id="{B24EFD7E-D04F-4E7F-A233-A2A17C1F41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9D487F5B-11AB-40ED-BE5D-D2E6A19456AF}" type="slidenum">
              <a:rPr lang="en-GB" altLang="el-GR" sz="1200"/>
              <a:pPr eaLnBrk="1" hangingPunct="1"/>
              <a:t>63</a:t>
            </a:fld>
            <a:endParaRPr lang="en-GB" altLang="el-GR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lide Image Placeholder 1">
            <a:extLst>
              <a:ext uri="{FF2B5EF4-FFF2-40B4-BE49-F238E27FC236}">
                <a16:creationId xmlns:a16="http://schemas.microsoft.com/office/drawing/2014/main" id="{47F05D27-5357-43DD-B859-59C0CF447DE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6371" name="Notes Placeholder 2">
            <a:extLst>
              <a:ext uri="{FF2B5EF4-FFF2-40B4-BE49-F238E27FC236}">
                <a16:creationId xmlns:a16="http://schemas.microsoft.com/office/drawing/2014/main" id="{62C37DF1-DB9F-4AC6-8BCD-0AEFB6C766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l-GR"/>
          </a:p>
        </p:txBody>
      </p:sp>
      <p:sp>
        <p:nvSpPr>
          <p:cNvPr id="186372" name="Slide Number Placeholder 3">
            <a:extLst>
              <a:ext uri="{FF2B5EF4-FFF2-40B4-BE49-F238E27FC236}">
                <a16:creationId xmlns:a16="http://schemas.microsoft.com/office/drawing/2014/main" id="{C2ED83B5-46B0-4BA3-8586-EEFDAB7CB6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78B50AA2-46F6-462E-B8E6-EA7AF72CC94F}" type="slidenum">
              <a:rPr lang="en-GB" altLang="el-GR" sz="1200"/>
              <a:pPr eaLnBrk="1" hangingPunct="1"/>
              <a:t>64</a:t>
            </a:fld>
            <a:endParaRPr lang="en-GB" altLang="el-GR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Slide Image Placeholder 1">
            <a:extLst>
              <a:ext uri="{FF2B5EF4-FFF2-40B4-BE49-F238E27FC236}">
                <a16:creationId xmlns:a16="http://schemas.microsoft.com/office/drawing/2014/main" id="{1DCD7321-39EC-4074-980A-B77C0265B18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3779" name="Notes Placeholder 2">
            <a:extLst>
              <a:ext uri="{FF2B5EF4-FFF2-40B4-BE49-F238E27FC236}">
                <a16:creationId xmlns:a16="http://schemas.microsoft.com/office/drawing/2014/main" id="{C76DDCD2-B864-45A2-B84F-4DB88A442B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l-GR"/>
          </a:p>
        </p:txBody>
      </p:sp>
      <p:sp>
        <p:nvSpPr>
          <p:cNvPr id="203780" name="Slide Number Placeholder 3">
            <a:extLst>
              <a:ext uri="{FF2B5EF4-FFF2-40B4-BE49-F238E27FC236}">
                <a16:creationId xmlns:a16="http://schemas.microsoft.com/office/drawing/2014/main" id="{2AA7BE3D-E624-4EDD-874D-D40562122A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9AB90209-9AFF-4F5C-9F81-122F41CE4154}" type="slidenum">
              <a:rPr lang="en-GB" altLang="el-GR" sz="1200"/>
              <a:pPr eaLnBrk="1" hangingPunct="1"/>
              <a:t>26</a:t>
            </a:fld>
            <a:endParaRPr lang="en-GB" altLang="el-GR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Slide Image Placeholder 1">
            <a:extLst>
              <a:ext uri="{FF2B5EF4-FFF2-40B4-BE49-F238E27FC236}">
                <a16:creationId xmlns:a16="http://schemas.microsoft.com/office/drawing/2014/main" id="{2D18057B-C242-4F74-92C7-3E5CAFFBB18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5827" name="Notes Placeholder 2">
            <a:extLst>
              <a:ext uri="{FF2B5EF4-FFF2-40B4-BE49-F238E27FC236}">
                <a16:creationId xmlns:a16="http://schemas.microsoft.com/office/drawing/2014/main" id="{22ABC486-B4C6-4CB0-AE91-9CF499195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l-GR"/>
          </a:p>
        </p:txBody>
      </p:sp>
      <p:sp>
        <p:nvSpPr>
          <p:cNvPr id="205828" name="Slide Number Placeholder 3">
            <a:extLst>
              <a:ext uri="{FF2B5EF4-FFF2-40B4-BE49-F238E27FC236}">
                <a16:creationId xmlns:a16="http://schemas.microsoft.com/office/drawing/2014/main" id="{B813F553-CCFF-4FB9-BB9A-2507E25968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7EBC9F53-ECC7-4D96-B7E4-1216CFC9C039}" type="slidenum">
              <a:rPr lang="en-GB" altLang="el-GR" sz="1200"/>
              <a:pPr eaLnBrk="1" hangingPunct="1"/>
              <a:t>27</a:t>
            </a:fld>
            <a:endParaRPr lang="en-GB" altLang="el-GR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Slide Image Placeholder 1">
            <a:extLst>
              <a:ext uri="{FF2B5EF4-FFF2-40B4-BE49-F238E27FC236}">
                <a16:creationId xmlns:a16="http://schemas.microsoft.com/office/drawing/2014/main" id="{B10F0C33-5B31-445A-A41F-57AC9BB3D5F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9923" name="Notes Placeholder 2">
            <a:extLst>
              <a:ext uri="{FF2B5EF4-FFF2-40B4-BE49-F238E27FC236}">
                <a16:creationId xmlns:a16="http://schemas.microsoft.com/office/drawing/2014/main" id="{121C1A08-CBA6-46A3-B7C2-A9E9AB01A2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l-GR"/>
          </a:p>
        </p:txBody>
      </p:sp>
      <p:sp>
        <p:nvSpPr>
          <p:cNvPr id="209924" name="Slide Number Placeholder 3">
            <a:extLst>
              <a:ext uri="{FF2B5EF4-FFF2-40B4-BE49-F238E27FC236}">
                <a16:creationId xmlns:a16="http://schemas.microsoft.com/office/drawing/2014/main" id="{A48ABDEE-2108-4199-B1DF-DEE43E72F4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F36C2ECC-D9D1-43D4-A249-7ABA418D2C59}" type="slidenum">
              <a:rPr lang="en-GB" altLang="el-GR" sz="1200"/>
              <a:pPr eaLnBrk="1" hangingPunct="1"/>
              <a:t>33</a:t>
            </a:fld>
            <a:endParaRPr lang="en-GB" altLang="el-GR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>
            <a:extLst>
              <a:ext uri="{FF2B5EF4-FFF2-40B4-BE49-F238E27FC236}">
                <a16:creationId xmlns:a16="http://schemas.microsoft.com/office/drawing/2014/main" id="{2813D135-BB48-4A2D-8D67-1BA9ECB561D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>
            <a:extLst>
              <a:ext uri="{FF2B5EF4-FFF2-40B4-BE49-F238E27FC236}">
                <a16:creationId xmlns:a16="http://schemas.microsoft.com/office/drawing/2014/main" id="{DF11C87B-CC6B-41C4-B412-D38D9AC408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l-GR"/>
          </a:p>
        </p:txBody>
      </p:sp>
      <p:sp>
        <p:nvSpPr>
          <p:cNvPr id="157700" name="Slide Number Placeholder 3">
            <a:extLst>
              <a:ext uri="{FF2B5EF4-FFF2-40B4-BE49-F238E27FC236}">
                <a16:creationId xmlns:a16="http://schemas.microsoft.com/office/drawing/2014/main" id="{96462CE4-622A-4BC7-818F-9203217C9F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01734778-5FE6-4933-8215-726BC077D3CA}" type="slidenum">
              <a:rPr lang="en-GB" altLang="el-GR" sz="1200"/>
              <a:pPr eaLnBrk="1" hangingPunct="1"/>
              <a:t>36</a:t>
            </a:fld>
            <a:endParaRPr lang="en-GB" altLang="el-GR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lide Image Placeholder 1">
            <a:extLst>
              <a:ext uri="{FF2B5EF4-FFF2-40B4-BE49-F238E27FC236}">
                <a16:creationId xmlns:a16="http://schemas.microsoft.com/office/drawing/2014/main" id="{ACCF72A5-EA00-434A-B28B-B05E84EAC24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6915" name="Notes Placeholder 2">
            <a:extLst>
              <a:ext uri="{FF2B5EF4-FFF2-40B4-BE49-F238E27FC236}">
                <a16:creationId xmlns:a16="http://schemas.microsoft.com/office/drawing/2014/main" id="{666EDAE3-4F83-453D-B311-ABBBB5C8D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l-GR"/>
          </a:p>
        </p:txBody>
      </p:sp>
      <p:sp>
        <p:nvSpPr>
          <p:cNvPr id="166916" name="Slide Number Placeholder 3">
            <a:extLst>
              <a:ext uri="{FF2B5EF4-FFF2-40B4-BE49-F238E27FC236}">
                <a16:creationId xmlns:a16="http://schemas.microsoft.com/office/drawing/2014/main" id="{F5980961-F279-4D67-BFFC-25C4351422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EF0DE0-5F5F-442E-A311-D1C5E50BDB0A}" type="slidenum">
              <a:rPr kumimoji="0" lang="en-GB" altLang="el-G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GB" altLang="el-G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>
            <a:extLst>
              <a:ext uri="{FF2B5EF4-FFF2-40B4-BE49-F238E27FC236}">
                <a16:creationId xmlns:a16="http://schemas.microsoft.com/office/drawing/2014/main" id="{459437BD-693C-498A-916C-FB8983EEB83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Notes Placeholder 2">
            <a:extLst>
              <a:ext uri="{FF2B5EF4-FFF2-40B4-BE49-F238E27FC236}">
                <a16:creationId xmlns:a16="http://schemas.microsoft.com/office/drawing/2014/main" id="{47048A42-5603-4F83-A4AB-20869E1E70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l-GR"/>
          </a:p>
        </p:txBody>
      </p:sp>
      <p:sp>
        <p:nvSpPr>
          <p:cNvPr id="167940" name="Slide Number Placeholder 3">
            <a:extLst>
              <a:ext uri="{FF2B5EF4-FFF2-40B4-BE49-F238E27FC236}">
                <a16:creationId xmlns:a16="http://schemas.microsoft.com/office/drawing/2014/main" id="{10E449AA-3021-4435-AA76-6FB8D037F4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A3D5A027-DD4C-4828-8E36-093AE593DEE0}" type="slidenum">
              <a:rPr lang="en-GB" altLang="el-GR" sz="1200"/>
              <a:pPr eaLnBrk="1" hangingPunct="1"/>
              <a:t>44</a:t>
            </a:fld>
            <a:endParaRPr lang="en-GB" altLang="el-GR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lide Image Placeholder 1">
            <a:extLst>
              <a:ext uri="{FF2B5EF4-FFF2-40B4-BE49-F238E27FC236}">
                <a16:creationId xmlns:a16="http://schemas.microsoft.com/office/drawing/2014/main" id="{42A97F72-417C-4D4D-B9B1-EF9EC842C80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8963" name="Notes Placeholder 2">
            <a:extLst>
              <a:ext uri="{FF2B5EF4-FFF2-40B4-BE49-F238E27FC236}">
                <a16:creationId xmlns:a16="http://schemas.microsoft.com/office/drawing/2014/main" id="{477E7B94-8B1B-47E0-8979-7C9D4C1DE9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l-GR"/>
          </a:p>
        </p:txBody>
      </p:sp>
      <p:sp>
        <p:nvSpPr>
          <p:cNvPr id="168964" name="Slide Number Placeholder 3">
            <a:extLst>
              <a:ext uri="{FF2B5EF4-FFF2-40B4-BE49-F238E27FC236}">
                <a16:creationId xmlns:a16="http://schemas.microsoft.com/office/drawing/2014/main" id="{AB5839E0-6EFB-44A5-BC9D-6302C6E202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409FEA4A-FA29-4A0D-BB33-5DDFA4F6B02B}" type="slidenum">
              <a:rPr lang="en-GB" altLang="el-GR" sz="1200"/>
              <a:pPr eaLnBrk="1" hangingPunct="1"/>
              <a:t>45</a:t>
            </a:fld>
            <a:endParaRPr lang="en-GB" altLang="el-GR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>
            <a:extLst>
              <a:ext uri="{FF2B5EF4-FFF2-40B4-BE49-F238E27FC236}">
                <a16:creationId xmlns:a16="http://schemas.microsoft.com/office/drawing/2014/main" id="{E0BE5421-EEC4-4F59-AC7A-471EBE6AD9E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5" name="Notes Placeholder 2">
            <a:extLst>
              <a:ext uri="{FF2B5EF4-FFF2-40B4-BE49-F238E27FC236}">
                <a16:creationId xmlns:a16="http://schemas.microsoft.com/office/drawing/2014/main" id="{AD4E427B-4F43-4224-AAEF-B18F47AF7E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l-GR"/>
          </a:p>
        </p:txBody>
      </p:sp>
      <p:sp>
        <p:nvSpPr>
          <p:cNvPr id="172036" name="Slide Number Placeholder 3">
            <a:extLst>
              <a:ext uri="{FF2B5EF4-FFF2-40B4-BE49-F238E27FC236}">
                <a16:creationId xmlns:a16="http://schemas.microsoft.com/office/drawing/2014/main" id="{B054D643-96CE-41B2-B462-A8D2132C05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6C53B115-A3B7-4C8A-A12D-3BB8C394E683}" type="slidenum">
              <a:rPr lang="en-GB" altLang="el-GR" sz="1200"/>
              <a:pPr eaLnBrk="1" hangingPunct="1"/>
              <a:t>47</a:t>
            </a:fld>
            <a:endParaRPr lang="en-GB" altLang="el-GR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 - Ορθογώνιο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10 - Στρογγυλεμένο ορθογώνιο"/>
          <p:cNvSpPr/>
          <p:nvPr/>
        </p:nvSpPr>
        <p:spPr>
          <a:xfrm>
            <a:off x="65088" y="69850"/>
            <a:ext cx="901382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11 - Ορθογώνιο"/>
          <p:cNvSpPr/>
          <p:nvPr/>
        </p:nvSpPr>
        <p:spPr>
          <a:xfrm>
            <a:off x="63500" y="1449388"/>
            <a:ext cx="9020175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12 - Ορθογώνιο"/>
          <p:cNvSpPr/>
          <p:nvPr/>
        </p:nvSpPr>
        <p:spPr>
          <a:xfrm>
            <a:off x="63500" y="1397000"/>
            <a:ext cx="9020175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14 - Ορθογώνιο"/>
          <p:cNvSpPr/>
          <p:nvPr/>
        </p:nvSpPr>
        <p:spPr>
          <a:xfrm>
            <a:off x="63500" y="2976563"/>
            <a:ext cx="9020175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/>
          </a:p>
        </p:txBody>
      </p:sp>
      <p:sp>
        <p:nvSpPr>
          <p:cNvPr id="8" name="7 - Τίτλος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11" name="27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C7BAB-E9B1-4C34-9FD6-C0C155E372CD}" type="datetimeFigureOut">
              <a:rPr lang="en-US"/>
              <a:pPr>
                <a:defRPr/>
              </a:pPr>
              <a:t>3/27/2020</a:t>
            </a:fld>
            <a:endParaRPr lang="en-US"/>
          </a:p>
        </p:txBody>
      </p:sp>
      <p:sp>
        <p:nvSpPr>
          <p:cNvPr id="12" name="16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2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DEAB840-B532-465F-A4AE-38598477C3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8728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1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D3DED-A156-431C-87DE-FE5031648A96}" type="datetimeFigureOut">
              <a:rPr lang="en-US"/>
              <a:pPr>
                <a:defRPr/>
              </a:pPr>
              <a:t>3/27/2020</a:t>
            </a:fld>
            <a:endParaRPr lang="en-US" dirty="0"/>
          </a:p>
        </p:txBody>
      </p:sp>
      <p:sp>
        <p:nvSpPr>
          <p:cNvPr id="5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2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3827B-FBE6-4C06-A3A9-68712A64B5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466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1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E76F8-03C5-4B6D-9F4B-236C5015342C}" type="datetimeFigureOut">
              <a:rPr lang="en-US"/>
              <a:pPr>
                <a:defRPr/>
              </a:pPr>
              <a:t>3/27/2020</a:t>
            </a:fld>
            <a:endParaRPr lang="en-US" dirty="0"/>
          </a:p>
        </p:txBody>
      </p:sp>
      <p:sp>
        <p:nvSpPr>
          <p:cNvPr id="5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2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B65D2-2AEC-4AB1-B22B-F30BC7374C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9302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65138"/>
            <a:ext cx="7772400" cy="14319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32">
            <a:extLst>
              <a:ext uri="{FF2B5EF4-FFF2-40B4-BE49-F238E27FC236}">
                <a16:creationId xmlns:a16="http://schemas.microsoft.com/office/drawing/2014/main" id="{075BB19B-BDFE-4F55-9368-4BC37ED901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33">
            <a:extLst>
              <a:ext uri="{FF2B5EF4-FFF2-40B4-BE49-F238E27FC236}">
                <a16:creationId xmlns:a16="http://schemas.microsoft.com/office/drawing/2014/main" id="{29E22D58-C826-4A74-ADDC-35A27379FB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34">
            <a:extLst>
              <a:ext uri="{FF2B5EF4-FFF2-40B4-BE49-F238E27FC236}">
                <a16:creationId xmlns:a16="http://schemas.microsoft.com/office/drawing/2014/main" id="{6AD9DCC3-EDBC-4D29-9953-FA7C8A4C6E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A53A05-B3E9-4C49-BB57-8004B05C9E46}" type="slidenum">
              <a:rPr lang="en-GB" altLang="el-GR"/>
              <a:pPr/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2647619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23197060-71CC-4FAF-8B8D-6409B06967E2}"/>
              </a:ext>
            </a:extLst>
          </p:cNvPr>
          <p:cNvGrpSpPr>
            <a:grpSpLocks/>
          </p:cNvGrpSpPr>
          <p:nvPr/>
        </p:nvGrpSpPr>
        <p:grpSpPr bwMode="auto">
          <a:xfrm>
            <a:off x="0" y="-14288"/>
            <a:ext cx="9155113" cy="6884988"/>
            <a:chOff x="0" y="-9"/>
            <a:chExt cx="5767" cy="4337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466F96A3-ADA4-41DD-9039-1BB9CB8B908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632" y="-5"/>
              <a:ext cx="1737" cy="4333"/>
            </a:xfrm>
            <a:custGeom>
              <a:avLst/>
              <a:gdLst/>
              <a:ahLst/>
              <a:cxnLst>
                <a:cxn ang="0">
                  <a:pos x="494" y="4309"/>
                </a:cxn>
                <a:cxn ang="0">
                  <a:pos x="1737" y="4320"/>
                </a:cxn>
                <a:cxn ang="0">
                  <a:pos x="524" y="0"/>
                </a:cxn>
                <a:cxn ang="0">
                  <a:pos x="0" y="7"/>
                </a:cxn>
                <a:cxn ang="0">
                  <a:pos x="494" y="430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1B1EDB8B-5684-4F52-B8D3-78E319F4B5E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-7"/>
              <a:ext cx="1737" cy="4329"/>
            </a:xfrm>
            <a:custGeom>
              <a:avLst/>
              <a:gdLst/>
              <a:ahLst/>
              <a:cxnLst>
                <a:cxn ang="0">
                  <a:pos x="494" y="4309"/>
                </a:cxn>
                <a:cxn ang="0">
                  <a:pos x="1737" y="4320"/>
                </a:cxn>
                <a:cxn ang="0">
                  <a:pos x="524" y="0"/>
                </a:cxn>
                <a:cxn ang="0">
                  <a:pos x="0" y="7"/>
                </a:cxn>
                <a:cxn ang="0">
                  <a:pos x="494" y="430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15CE6C54-5500-469C-AD76-28CCF715E74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744" y="-4"/>
              <a:ext cx="1739" cy="4330"/>
            </a:xfrm>
            <a:custGeom>
              <a:avLst/>
              <a:gdLst/>
              <a:ahLst/>
              <a:cxnLst>
                <a:cxn ang="0">
                  <a:pos x="494" y="4415"/>
                </a:cxn>
                <a:cxn ang="0">
                  <a:pos x="1739" y="4420"/>
                </a:cxn>
                <a:cxn ang="0">
                  <a:pos x="524" y="0"/>
                </a:cxn>
                <a:cxn ang="0">
                  <a:pos x="0" y="7"/>
                </a:cxn>
                <a:cxn ang="0">
                  <a:pos x="494" y="4415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114670DF-E271-4679-9531-8C27E2EDA6F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920" y="-9"/>
              <a:ext cx="2080" cy="432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870" y="4338"/>
                </a:cxn>
                <a:cxn ang="0">
                  <a:pos x="2080" y="4338"/>
                </a:cxn>
                <a:cxn ang="0">
                  <a:pos x="1033" y="0"/>
                </a:cxn>
                <a:cxn ang="0">
                  <a:pos x="0" y="7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C8241B4D-C023-4055-BCF9-E28394ABB0F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17" y="97"/>
              <a:ext cx="3504" cy="1536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77D68455-7917-4B01-A4A4-182D1A822B84}"/>
                </a:ext>
              </a:extLst>
            </p:cNvPr>
            <p:cNvSpPr>
              <a:spLocks/>
            </p:cNvSpPr>
            <p:nvPr/>
          </p:nvSpPr>
          <p:spPr bwMode="hidden">
            <a:xfrm rot="2702961" flipH="1">
              <a:off x="810" y="766"/>
              <a:ext cx="2544" cy="1008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A1E5EC1B-3EE6-4210-90E6-00064F5A1A0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83" y="49"/>
              <a:ext cx="3504" cy="1536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2246D591-F203-4DDA-995F-496D79288636}"/>
                </a:ext>
              </a:extLst>
            </p:cNvPr>
            <p:cNvSpPr>
              <a:spLocks/>
            </p:cNvSpPr>
            <p:nvPr/>
          </p:nvSpPr>
          <p:spPr bwMode="hidden">
            <a:xfrm rot="-2895842">
              <a:off x="-984" y="1041"/>
              <a:ext cx="3504" cy="1536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328FADBB-529F-4848-8703-4F644F9A1BD7}"/>
                </a:ext>
              </a:extLst>
            </p:cNvPr>
            <p:cNvSpPr>
              <a:spLocks/>
            </p:cNvSpPr>
            <p:nvPr/>
          </p:nvSpPr>
          <p:spPr bwMode="hidden">
            <a:xfrm rot="-2305141">
              <a:off x="1331" y="913"/>
              <a:ext cx="3594" cy="1735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0AE484D2-2944-4BCF-B6A7-C063B03AF206}"/>
                </a:ext>
              </a:extLst>
            </p:cNvPr>
            <p:cNvSpPr>
              <a:spLocks/>
            </p:cNvSpPr>
            <p:nvPr/>
          </p:nvSpPr>
          <p:spPr bwMode="hidden">
            <a:xfrm rot="2084418" flipH="1">
              <a:off x="1859" y="865"/>
              <a:ext cx="3504" cy="1536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8D32F360-0658-4A79-8138-70A1BC28B6B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250" y="-7"/>
              <a:ext cx="1089" cy="2285"/>
            </a:xfrm>
            <a:custGeom>
              <a:avLst/>
              <a:gdLst/>
              <a:ahLst/>
              <a:cxnLst>
                <a:cxn ang="0">
                  <a:pos x="0" y="2265"/>
                </a:cxn>
                <a:cxn ang="0">
                  <a:pos x="1030" y="0"/>
                </a:cxn>
                <a:cxn ang="0">
                  <a:pos x="1089" y="0"/>
                </a:cxn>
                <a:cxn ang="0">
                  <a:pos x="37" y="2285"/>
                </a:cxn>
                <a:cxn ang="0">
                  <a:pos x="0" y="2265"/>
                </a:cxn>
              </a:cxnLst>
              <a:rect l="0" t="0" r="r" b="b"/>
              <a:pathLst>
                <a:path w="1089" h="2285">
                  <a:moveTo>
                    <a:pt x="0" y="2265"/>
                  </a:moveTo>
                  <a:cubicBezTo>
                    <a:pt x="438" y="996"/>
                    <a:pt x="865" y="377"/>
                    <a:pt x="1030" y="0"/>
                  </a:cubicBezTo>
                  <a:cubicBezTo>
                    <a:pt x="1030" y="0"/>
                    <a:pt x="1059" y="0"/>
                    <a:pt x="1089" y="0"/>
                  </a:cubicBezTo>
                  <a:cubicBezTo>
                    <a:pt x="565" y="834"/>
                    <a:pt x="181" y="1853"/>
                    <a:pt x="37" y="2285"/>
                  </a:cubicBezTo>
                  <a:cubicBezTo>
                    <a:pt x="37" y="2285"/>
                    <a:pt x="0" y="2265"/>
                    <a:pt x="0" y="226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id="{3542C550-42A2-4148-84A3-41C2C3B8D6E0}"/>
                </a:ext>
              </a:extLst>
            </p:cNvPr>
            <p:cNvSpPr>
              <a:spLocks noChangeArrowheads="1"/>
            </p:cNvSpPr>
            <p:nvPr/>
          </p:nvSpPr>
          <p:spPr bwMode="invGray">
            <a:xfrm>
              <a:off x="0" y="2441"/>
              <a:ext cx="5760" cy="43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59A195D6-F805-48DD-A69D-092F4CE1F5D5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632" y="2487"/>
              <a:ext cx="1737" cy="382"/>
            </a:xfrm>
            <a:custGeom>
              <a:avLst/>
              <a:gdLst/>
              <a:ahLst/>
              <a:cxnLst>
                <a:cxn ang="0">
                  <a:pos x="494" y="4309"/>
                </a:cxn>
                <a:cxn ang="0">
                  <a:pos x="1737" y="4320"/>
                </a:cxn>
                <a:cxn ang="0">
                  <a:pos x="524" y="0"/>
                </a:cxn>
                <a:cxn ang="0">
                  <a:pos x="0" y="7"/>
                </a:cxn>
                <a:cxn ang="0">
                  <a:pos x="494" y="430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DD9A75E1-A3F8-4C5A-AAE8-BD3E43CF4B99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0" y="2487"/>
              <a:ext cx="1737" cy="381"/>
            </a:xfrm>
            <a:custGeom>
              <a:avLst/>
              <a:gdLst/>
              <a:ahLst/>
              <a:cxnLst>
                <a:cxn ang="0">
                  <a:pos x="494" y="4309"/>
                </a:cxn>
                <a:cxn ang="0">
                  <a:pos x="1737" y="4320"/>
                </a:cxn>
                <a:cxn ang="0">
                  <a:pos x="524" y="0"/>
                </a:cxn>
                <a:cxn ang="0">
                  <a:pos x="0" y="7"/>
                </a:cxn>
                <a:cxn ang="0">
                  <a:pos x="494" y="430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060BE5D8-62E7-4AF8-A8D5-F585E6AB2F96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744" y="2487"/>
              <a:ext cx="1739" cy="382"/>
            </a:xfrm>
            <a:custGeom>
              <a:avLst/>
              <a:gdLst/>
              <a:ahLst/>
              <a:cxnLst>
                <a:cxn ang="0">
                  <a:pos x="494" y="4415"/>
                </a:cxn>
                <a:cxn ang="0">
                  <a:pos x="1739" y="4420"/>
                </a:cxn>
                <a:cxn ang="0">
                  <a:pos x="524" y="0"/>
                </a:cxn>
                <a:cxn ang="0">
                  <a:pos x="0" y="7"/>
                </a:cxn>
                <a:cxn ang="0">
                  <a:pos x="494" y="4415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48DB5571-10C6-489A-8411-08AB630F8227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920" y="2487"/>
              <a:ext cx="2080" cy="381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870" y="4338"/>
                </a:cxn>
                <a:cxn ang="0">
                  <a:pos x="2080" y="4338"/>
                </a:cxn>
                <a:cxn ang="0">
                  <a:pos x="1033" y="0"/>
                </a:cxn>
                <a:cxn ang="0">
                  <a:pos x="0" y="7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1" name="Rectangle 19">
              <a:extLst>
                <a:ext uri="{FF2B5EF4-FFF2-40B4-BE49-F238E27FC236}">
                  <a16:creationId xmlns:a16="http://schemas.microsoft.com/office/drawing/2014/main" id="{C33D730C-601C-4897-99EC-6ED1E9DD7D3F}"/>
                </a:ext>
              </a:extLst>
            </p:cNvPr>
            <p:cNvSpPr>
              <a:spLocks noChangeArrowheads="1"/>
            </p:cNvSpPr>
            <p:nvPr/>
          </p:nvSpPr>
          <p:spPr bwMode="invGray">
            <a:xfrm>
              <a:off x="7" y="2456"/>
              <a:ext cx="5760" cy="43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F49A4369-06E3-423E-9124-8ABDB12FA447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2583" y="2449"/>
              <a:ext cx="1036" cy="420"/>
            </a:xfrm>
            <a:custGeom>
              <a:avLst/>
              <a:gdLst/>
              <a:ahLst/>
              <a:cxnLst>
                <a:cxn ang="0">
                  <a:pos x="1027" y="0"/>
                </a:cxn>
                <a:cxn ang="0">
                  <a:pos x="0" y="417"/>
                </a:cxn>
                <a:cxn ang="0">
                  <a:pos x="24" y="420"/>
                </a:cxn>
                <a:cxn ang="0">
                  <a:pos x="1036" y="16"/>
                </a:cxn>
                <a:cxn ang="0">
                  <a:pos x="1027" y="0"/>
                </a:cxn>
              </a:cxnLst>
              <a:rect l="0" t="0" r="r" b="b"/>
              <a:pathLst>
                <a:path w="1036" h="420">
                  <a:moveTo>
                    <a:pt x="1027" y="0"/>
                  </a:moveTo>
                  <a:cubicBezTo>
                    <a:pt x="508" y="159"/>
                    <a:pt x="167" y="347"/>
                    <a:pt x="0" y="417"/>
                  </a:cubicBezTo>
                  <a:cubicBezTo>
                    <a:pt x="0" y="417"/>
                    <a:pt x="12" y="418"/>
                    <a:pt x="24" y="420"/>
                  </a:cubicBezTo>
                  <a:cubicBezTo>
                    <a:pt x="237" y="321"/>
                    <a:pt x="708" y="105"/>
                    <a:pt x="1036" y="16"/>
                  </a:cubicBezTo>
                  <a:cubicBezTo>
                    <a:pt x="1036" y="16"/>
                    <a:pt x="1027" y="0"/>
                    <a:pt x="1027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4921B1D0-BA72-49BE-AAFE-9FD8AC44DC7D}"/>
                </a:ext>
              </a:extLst>
            </p:cNvPr>
            <p:cNvSpPr>
              <a:spLocks/>
            </p:cNvSpPr>
            <p:nvPr/>
          </p:nvSpPr>
          <p:spPr bwMode="invGray">
            <a:xfrm rot="18897039" flipH="1">
              <a:off x="1486" y="2417"/>
              <a:ext cx="1060" cy="480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C759812F-4568-4BDD-9041-9F0551F9D7F9}"/>
                </a:ext>
              </a:extLst>
            </p:cNvPr>
            <p:cNvSpPr>
              <a:spLocks/>
            </p:cNvSpPr>
            <p:nvPr/>
          </p:nvSpPr>
          <p:spPr bwMode="invGray">
            <a:xfrm rot="18897039" flipH="1">
              <a:off x="766" y="2417"/>
              <a:ext cx="1060" cy="480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5" name="Freeform 23">
              <a:extLst>
                <a:ext uri="{FF2B5EF4-FFF2-40B4-BE49-F238E27FC236}">
                  <a16:creationId xmlns:a16="http://schemas.microsoft.com/office/drawing/2014/main" id="{07F09141-93C1-4C7B-A437-40EB7C8AB94E}"/>
                </a:ext>
              </a:extLst>
            </p:cNvPr>
            <p:cNvSpPr>
              <a:spLocks/>
            </p:cNvSpPr>
            <p:nvPr/>
          </p:nvSpPr>
          <p:spPr bwMode="invGray">
            <a:xfrm rot="18897039" flipH="1">
              <a:off x="31" y="2385"/>
              <a:ext cx="1034" cy="487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6" name="Freeform 24">
              <a:extLst>
                <a:ext uri="{FF2B5EF4-FFF2-40B4-BE49-F238E27FC236}">
                  <a16:creationId xmlns:a16="http://schemas.microsoft.com/office/drawing/2014/main" id="{DE0BF35E-56CB-4976-B874-AAF16E1FF334}"/>
                </a:ext>
              </a:extLst>
            </p:cNvPr>
            <p:cNvSpPr>
              <a:spLocks/>
            </p:cNvSpPr>
            <p:nvPr/>
          </p:nvSpPr>
          <p:spPr bwMode="invGray">
            <a:xfrm flipH="1" flipV="1">
              <a:off x="576" y="2441"/>
              <a:ext cx="3552" cy="432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7" name="Freeform 25">
              <a:extLst>
                <a:ext uri="{FF2B5EF4-FFF2-40B4-BE49-F238E27FC236}">
                  <a16:creationId xmlns:a16="http://schemas.microsoft.com/office/drawing/2014/main" id="{85F9EF4C-6DA0-4607-A7D0-D7F411F61235}"/>
                </a:ext>
              </a:extLst>
            </p:cNvPr>
            <p:cNvSpPr>
              <a:spLocks/>
            </p:cNvSpPr>
            <p:nvPr/>
          </p:nvSpPr>
          <p:spPr bwMode="invGray">
            <a:xfrm flipH="1" flipV="1">
              <a:off x="240" y="2441"/>
              <a:ext cx="1536" cy="432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8" name="Freeform 26">
              <a:extLst>
                <a:ext uri="{FF2B5EF4-FFF2-40B4-BE49-F238E27FC236}">
                  <a16:creationId xmlns:a16="http://schemas.microsoft.com/office/drawing/2014/main" id="{1EBB2553-130E-4DC3-813E-CC82324709F0}"/>
                </a:ext>
              </a:extLst>
            </p:cNvPr>
            <p:cNvSpPr>
              <a:spLocks/>
            </p:cNvSpPr>
            <p:nvPr/>
          </p:nvSpPr>
          <p:spPr bwMode="invGray">
            <a:xfrm flipH="1" flipV="1">
              <a:off x="3036" y="2489"/>
              <a:ext cx="1332" cy="383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id="{B7C5C204-1D9B-4114-B371-75631B637264}"/>
                </a:ext>
              </a:extLst>
            </p:cNvPr>
            <p:cNvSpPr>
              <a:spLocks/>
            </p:cNvSpPr>
            <p:nvPr/>
          </p:nvSpPr>
          <p:spPr bwMode="invGray">
            <a:xfrm flipH="1" flipV="1">
              <a:off x="3984" y="2441"/>
              <a:ext cx="1536" cy="432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" name="Freeform 28">
              <a:extLst>
                <a:ext uri="{FF2B5EF4-FFF2-40B4-BE49-F238E27FC236}">
                  <a16:creationId xmlns:a16="http://schemas.microsoft.com/office/drawing/2014/main" id="{F24E9E18-D792-4FE9-B5EA-33822747B18A}"/>
                </a:ext>
              </a:extLst>
            </p:cNvPr>
            <p:cNvSpPr>
              <a:spLocks/>
            </p:cNvSpPr>
            <p:nvPr/>
          </p:nvSpPr>
          <p:spPr bwMode="invGray">
            <a:xfrm flipH="1" flipV="1">
              <a:off x="3456" y="2441"/>
              <a:ext cx="2304" cy="432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4CDE4EEC-EE15-4BA2-BA9D-EA9EE95A7F00}"/>
                </a:ext>
              </a:extLst>
            </p:cNvPr>
            <p:cNvSpPr>
              <a:spLocks noChangeArrowheads="1"/>
            </p:cNvSpPr>
            <p:nvPr/>
          </p:nvSpPr>
          <p:spPr bwMode="invGray">
            <a:xfrm>
              <a:off x="0" y="2462"/>
              <a:ext cx="5760" cy="1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accent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2" name="Rectangle 30">
              <a:extLst>
                <a:ext uri="{FF2B5EF4-FFF2-40B4-BE49-F238E27FC236}">
                  <a16:creationId xmlns:a16="http://schemas.microsoft.com/office/drawing/2014/main" id="{A8A3B8E5-6C6F-4B9E-9A4D-5E942843D587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0" y="2880"/>
              <a:ext cx="5760" cy="57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3" name="Rectangle 31">
              <a:extLst>
                <a:ext uri="{FF2B5EF4-FFF2-40B4-BE49-F238E27FC236}">
                  <a16:creationId xmlns:a16="http://schemas.microsoft.com/office/drawing/2014/main" id="{62A6F569-612F-4A8A-A95C-D833D544C478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0" y="3408"/>
              <a:ext cx="5760" cy="9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pic>
          <p:nvPicPr>
            <p:cNvPr id="34" name="Picture 32" descr="BTZBUL1A">
              <a:extLst>
                <a:ext uri="{FF2B5EF4-FFF2-40B4-BE49-F238E27FC236}">
                  <a16:creationId xmlns:a16="http://schemas.microsoft.com/office/drawing/2014/main" id="{3AF545A0-9B00-43DB-9ACA-D25284E13B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" y="1650"/>
              <a:ext cx="2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29" name="Rectangle 33"/>
          <p:cNvSpPr>
            <a:spLocks noGrp="1" noChangeArrowheads="1"/>
          </p:cNvSpPr>
          <p:nvPr>
            <p:ph type="ctrTitle"/>
          </p:nvPr>
        </p:nvSpPr>
        <p:spPr>
          <a:xfrm>
            <a:off x="1676400" y="1905000"/>
            <a:ext cx="7239000" cy="1905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130" name="Rectangle 34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4572000"/>
            <a:ext cx="6400800" cy="1679575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35" name="Rectangle 35">
            <a:extLst>
              <a:ext uri="{FF2B5EF4-FFF2-40B4-BE49-F238E27FC236}">
                <a16:creationId xmlns:a16="http://schemas.microsoft.com/office/drawing/2014/main" id="{C0523990-9B52-418F-95BB-18933173E2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6" name="Rectangle 36">
            <a:extLst>
              <a:ext uri="{FF2B5EF4-FFF2-40B4-BE49-F238E27FC236}">
                <a16:creationId xmlns:a16="http://schemas.microsoft.com/office/drawing/2014/main" id="{C4A2FE04-288F-4F1F-BAE6-2BF5C37FF0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" name="Rectangle 37">
            <a:extLst>
              <a:ext uri="{FF2B5EF4-FFF2-40B4-BE49-F238E27FC236}">
                <a16:creationId xmlns:a16="http://schemas.microsoft.com/office/drawing/2014/main" id="{A64A63C1-1E3E-4D1F-9494-2B77FDBC3C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D487959-CF1B-4146-BDD7-3D0ABAE2874F}" type="slidenum">
              <a:rPr lang="en-GB" altLang="el-GR"/>
              <a:pPr/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36919155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2">
            <a:extLst>
              <a:ext uri="{FF2B5EF4-FFF2-40B4-BE49-F238E27FC236}">
                <a16:creationId xmlns:a16="http://schemas.microsoft.com/office/drawing/2014/main" id="{5D2B0017-5EE7-4F80-9C02-945594D638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33">
            <a:extLst>
              <a:ext uri="{FF2B5EF4-FFF2-40B4-BE49-F238E27FC236}">
                <a16:creationId xmlns:a16="http://schemas.microsoft.com/office/drawing/2014/main" id="{71B0353D-AD69-4E26-BC70-1A91742B11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34">
            <a:extLst>
              <a:ext uri="{FF2B5EF4-FFF2-40B4-BE49-F238E27FC236}">
                <a16:creationId xmlns:a16="http://schemas.microsoft.com/office/drawing/2014/main" id="{8703D48F-BEAC-4962-AFDA-E3BAD53D68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881182-3971-43BE-9468-803874610E4D}" type="slidenum">
              <a:rPr lang="en-GB" altLang="el-GR"/>
              <a:pPr/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33113968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2">
            <a:extLst>
              <a:ext uri="{FF2B5EF4-FFF2-40B4-BE49-F238E27FC236}">
                <a16:creationId xmlns:a16="http://schemas.microsoft.com/office/drawing/2014/main" id="{2A9D02A6-7CB7-4852-9210-2B4FBF48EC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33">
            <a:extLst>
              <a:ext uri="{FF2B5EF4-FFF2-40B4-BE49-F238E27FC236}">
                <a16:creationId xmlns:a16="http://schemas.microsoft.com/office/drawing/2014/main" id="{0985B8A9-77A0-4BF4-85A1-BF69B78B23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34">
            <a:extLst>
              <a:ext uri="{FF2B5EF4-FFF2-40B4-BE49-F238E27FC236}">
                <a16:creationId xmlns:a16="http://schemas.microsoft.com/office/drawing/2014/main" id="{030814EB-05CD-45E1-B4B8-C851F9F521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3BCDE6-11C2-4201-943D-1B5F16C04445}" type="slidenum">
              <a:rPr lang="en-GB" altLang="el-GR"/>
              <a:pPr/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24839572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2">
            <a:extLst>
              <a:ext uri="{FF2B5EF4-FFF2-40B4-BE49-F238E27FC236}">
                <a16:creationId xmlns:a16="http://schemas.microsoft.com/office/drawing/2014/main" id="{CE267D32-89E3-4367-8A2C-E6CFDDF019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33">
            <a:extLst>
              <a:ext uri="{FF2B5EF4-FFF2-40B4-BE49-F238E27FC236}">
                <a16:creationId xmlns:a16="http://schemas.microsoft.com/office/drawing/2014/main" id="{247463B8-6C76-40C8-BA59-849450679C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34">
            <a:extLst>
              <a:ext uri="{FF2B5EF4-FFF2-40B4-BE49-F238E27FC236}">
                <a16:creationId xmlns:a16="http://schemas.microsoft.com/office/drawing/2014/main" id="{665E4D38-3E71-43F7-BCD7-71039F99EA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2B9D92-9069-4BEA-BD47-AF855AB6736B}" type="slidenum">
              <a:rPr lang="en-GB" altLang="el-GR"/>
              <a:pPr/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8296216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2">
            <a:extLst>
              <a:ext uri="{FF2B5EF4-FFF2-40B4-BE49-F238E27FC236}">
                <a16:creationId xmlns:a16="http://schemas.microsoft.com/office/drawing/2014/main" id="{99A6CC36-C072-46CC-A9E9-E9554912B6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33">
            <a:extLst>
              <a:ext uri="{FF2B5EF4-FFF2-40B4-BE49-F238E27FC236}">
                <a16:creationId xmlns:a16="http://schemas.microsoft.com/office/drawing/2014/main" id="{4D675780-AA1B-4A22-9DFD-834520C831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34">
            <a:extLst>
              <a:ext uri="{FF2B5EF4-FFF2-40B4-BE49-F238E27FC236}">
                <a16:creationId xmlns:a16="http://schemas.microsoft.com/office/drawing/2014/main" id="{14474D00-2B0C-42CB-8AF6-8C5349C7E8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62995D-0F64-4F25-8E87-A6C098E48426}" type="slidenum">
              <a:rPr lang="en-GB" altLang="el-GR"/>
              <a:pPr/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21598298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2">
            <a:extLst>
              <a:ext uri="{FF2B5EF4-FFF2-40B4-BE49-F238E27FC236}">
                <a16:creationId xmlns:a16="http://schemas.microsoft.com/office/drawing/2014/main" id="{75E12E48-2C5F-484C-8006-487B3BCC67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33">
            <a:extLst>
              <a:ext uri="{FF2B5EF4-FFF2-40B4-BE49-F238E27FC236}">
                <a16:creationId xmlns:a16="http://schemas.microsoft.com/office/drawing/2014/main" id="{FDC1BF8D-F382-42A2-B3BF-0429D82917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34">
            <a:extLst>
              <a:ext uri="{FF2B5EF4-FFF2-40B4-BE49-F238E27FC236}">
                <a16:creationId xmlns:a16="http://schemas.microsoft.com/office/drawing/2014/main" id="{86A587FD-5632-4DDB-ACA2-E76D697884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4591FC-D28E-4D70-B8CD-63BCFB6048C7}" type="slidenum">
              <a:rPr lang="en-GB" altLang="el-GR"/>
              <a:pPr/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20685799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2">
            <a:extLst>
              <a:ext uri="{FF2B5EF4-FFF2-40B4-BE49-F238E27FC236}">
                <a16:creationId xmlns:a16="http://schemas.microsoft.com/office/drawing/2014/main" id="{0D8C27D8-F121-445F-B8A0-AA5FD341A3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33">
            <a:extLst>
              <a:ext uri="{FF2B5EF4-FFF2-40B4-BE49-F238E27FC236}">
                <a16:creationId xmlns:a16="http://schemas.microsoft.com/office/drawing/2014/main" id="{D4E2BB5A-35B3-48B9-AB87-2CB8D537B9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34">
            <a:extLst>
              <a:ext uri="{FF2B5EF4-FFF2-40B4-BE49-F238E27FC236}">
                <a16:creationId xmlns:a16="http://schemas.microsoft.com/office/drawing/2014/main" id="{5D437664-C714-405E-A355-6774EB7CC0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AD4E7B-0940-43DF-91ED-DB29DAAB11A1}" type="slidenum">
              <a:rPr lang="en-GB" altLang="el-GR"/>
              <a:pPr/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3192470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8" name="7 - Θέση περιεχομένου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1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E9E54-A2A4-40B4-9E4C-2399B45F4682}" type="datetimeFigureOut">
              <a:rPr lang="en-US"/>
              <a:pPr>
                <a:defRPr/>
              </a:pPr>
              <a:t>3/27/2020</a:t>
            </a:fld>
            <a:endParaRPr lang="en-US" dirty="0"/>
          </a:p>
        </p:txBody>
      </p:sp>
      <p:sp>
        <p:nvSpPr>
          <p:cNvPr id="5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2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44925-C31A-4F72-9A7C-E2B0910BCA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563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2">
            <a:extLst>
              <a:ext uri="{FF2B5EF4-FFF2-40B4-BE49-F238E27FC236}">
                <a16:creationId xmlns:a16="http://schemas.microsoft.com/office/drawing/2014/main" id="{F48408FA-C225-4E6C-B357-8B20213873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33">
            <a:extLst>
              <a:ext uri="{FF2B5EF4-FFF2-40B4-BE49-F238E27FC236}">
                <a16:creationId xmlns:a16="http://schemas.microsoft.com/office/drawing/2014/main" id="{2576C0C2-ABF7-4886-BC59-35FAC40D0E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34">
            <a:extLst>
              <a:ext uri="{FF2B5EF4-FFF2-40B4-BE49-F238E27FC236}">
                <a16:creationId xmlns:a16="http://schemas.microsoft.com/office/drawing/2014/main" id="{5544EA6F-C0C9-4C90-B080-E828D08350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A75B7F-91B7-4937-B0E7-01C0F4460D9D}" type="slidenum">
              <a:rPr lang="en-GB" altLang="el-GR"/>
              <a:pPr/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27791127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2">
            <a:extLst>
              <a:ext uri="{FF2B5EF4-FFF2-40B4-BE49-F238E27FC236}">
                <a16:creationId xmlns:a16="http://schemas.microsoft.com/office/drawing/2014/main" id="{254F820F-DDB6-42EB-9BBF-2FED4C0B96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33">
            <a:extLst>
              <a:ext uri="{FF2B5EF4-FFF2-40B4-BE49-F238E27FC236}">
                <a16:creationId xmlns:a16="http://schemas.microsoft.com/office/drawing/2014/main" id="{56B85A6A-ACA3-4068-90F5-B433D953B5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34">
            <a:extLst>
              <a:ext uri="{FF2B5EF4-FFF2-40B4-BE49-F238E27FC236}">
                <a16:creationId xmlns:a16="http://schemas.microsoft.com/office/drawing/2014/main" id="{8DD01E16-9E8F-4EA9-8EA5-C4B861E5BE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5BE543-31B0-4897-9AD6-DD025F7BB03C}" type="slidenum">
              <a:rPr lang="en-GB" altLang="el-GR"/>
              <a:pPr/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13781047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2">
            <a:extLst>
              <a:ext uri="{FF2B5EF4-FFF2-40B4-BE49-F238E27FC236}">
                <a16:creationId xmlns:a16="http://schemas.microsoft.com/office/drawing/2014/main" id="{1BC3459B-CEFF-4CCC-ADD3-871886EFF2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33">
            <a:extLst>
              <a:ext uri="{FF2B5EF4-FFF2-40B4-BE49-F238E27FC236}">
                <a16:creationId xmlns:a16="http://schemas.microsoft.com/office/drawing/2014/main" id="{6AF64D65-2F25-4444-BCB8-40DF096158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34">
            <a:extLst>
              <a:ext uri="{FF2B5EF4-FFF2-40B4-BE49-F238E27FC236}">
                <a16:creationId xmlns:a16="http://schemas.microsoft.com/office/drawing/2014/main" id="{89892D1D-5F35-4B3B-9B1F-27B68F0CA0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80A886-FA43-4BB9-9409-B5D3539B121D}" type="slidenum">
              <a:rPr lang="en-GB" altLang="el-GR"/>
              <a:pPr/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11096440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65138"/>
            <a:ext cx="1943100" cy="56308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65138"/>
            <a:ext cx="5676900" cy="56308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2">
            <a:extLst>
              <a:ext uri="{FF2B5EF4-FFF2-40B4-BE49-F238E27FC236}">
                <a16:creationId xmlns:a16="http://schemas.microsoft.com/office/drawing/2014/main" id="{E2A6DF3C-AE75-4159-94AB-BA2912D95A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33">
            <a:extLst>
              <a:ext uri="{FF2B5EF4-FFF2-40B4-BE49-F238E27FC236}">
                <a16:creationId xmlns:a16="http://schemas.microsoft.com/office/drawing/2014/main" id="{676D1D8E-A967-4959-90DD-18C3BBD475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34">
            <a:extLst>
              <a:ext uri="{FF2B5EF4-FFF2-40B4-BE49-F238E27FC236}">
                <a16:creationId xmlns:a16="http://schemas.microsoft.com/office/drawing/2014/main" id="{78EDA089-E243-4994-9D58-99DF2B496F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164F2A-DEEC-4000-8362-21A5A983C91D}" type="slidenum">
              <a:rPr lang="en-GB" altLang="el-GR"/>
              <a:pPr/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36082228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65138"/>
            <a:ext cx="7772400" cy="14319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32">
            <a:extLst>
              <a:ext uri="{FF2B5EF4-FFF2-40B4-BE49-F238E27FC236}">
                <a16:creationId xmlns:a16="http://schemas.microsoft.com/office/drawing/2014/main" id="{1E4999D8-E5F2-450E-84BD-2FFE2960F5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33">
            <a:extLst>
              <a:ext uri="{FF2B5EF4-FFF2-40B4-BE49-F238E27FC236}">
                <a16:creationId xmlns:a16="http://schemas.microsoft.com/office/drawing/2014/main" id="{5AB2C0F6-B449-4D64-89A4-45A7F5F351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34">
            <a:extLst>
              <a:ext uri="{FF2B5EF4-FFF2-40B4-BE49-F238E27FC236}">
                <a16:creationId xmlns:a16="http://schemas.microsoft.com/office/drawing/2014/main" id="{17180BB4-D8C8-4736-B868-A72D65CF7E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759FD5-3C7F-4BEE-945E-5976323A91BB}" type="slidenum">
              <a:rPr lang="en-GB" altLang="el-GR"/>
              <a:pPr/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4147268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65138"/>
            <a:ext cx="7772400" cy="14319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32">
            <a:extLst>
              <a:ext uri="{FF2B5EF4-FFF2-40B4-BE49-F238E27FC236}">
                <a16:creationId xmlns:a16="http://schemas.microsoft.com/office/drawing/2014/main" id="{075BB19B-BDFE-4F55-9368-4BC37ED901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33">
            <a:extLst>
              <a:ext uri="{FF2B5EF4-FFF2-40B4-BE49-F238E27FC236}">
                <a16:creationId xmlns:a16="http://schemas.microsoft.com/office/drawing/2014/main" id="{29E22D58-C826-4A74-ADDC-35A27379FB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34">
            <a:extLst>
              <a:ext uri="{FF2B5EF4-FFF2-40B4-BE49-F238E27FC236}">
                <a16:creationId xmlns:a16="http://schemas.microsoft.com/office/drawing/2014/main" id="{6AD9DCC3-EDBC-4D29-9953-FA7C8A4C6E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A53A05-B3E9-4C49-BB57-8004B05C9E46}" type="slidenum">
              <a:rPr lang="en-GB" altLang="el-GR"/>
              <a:pPr/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23141172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65138"/>
            <a:ext cx="7772400" cy="14319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32">
            <a:extLst>
              <a:ext uri="{FF2B5EF4-FFF2-40B4-BE49-F238E27FC236}">
                <a16:creationId xmlns:a16="http://schemas.microsoft.com/office/drawing/2014/main" id="{28C11F78-78E5-48A7-AFCF-139FF56113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33">
            <a:extLst>
              <a:ext uri="{FF2B5EF4-FFF2-40B4-BE49-F238E27FC236}">
                <a16:creationId xmlns:a16="http://schemas.microsoft.com/office/drawing/2014/main" id="{643FABBA-9EC5-48A6-A441-C65C75756C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34">
            <a:extLst>
              <a:ext uri="{FF2B5EF4-FFF2-40B4-BE49-F238E27FC236}">
                <a16:creationId xmlns:a16="http://schemas.microsoft.com/office/drawing/2014/main" id="{05F7FE4A-786B-4DDE-86B2-F445BD0CB7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74192E-2BEB-40A7-8E0D-C4A2C1D5AE52}" type="slidenum">
              <a:rPr lang="en-GB" altLang="el-GR"/>
              <a:pPr/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3033603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 - Ορθογώνιο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10 - Στρογγυλεμένο ορθογώνιο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11 - Ορθογώνιο"/>
          <p:cNvSpPr/>
          <p:nvPr/>
        </p:nvSpPr>
        <p:spPr>
          <a:xfrm flipV="1">
            <a:off x="69850" y="2376488"/>
            <a:ext cx="901382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12 - Ορθογώνιο"/>
          <p:cNvSpPr/>
          <p:nvPr/>
        </p:nvSpPr>
        <p:spPr>
          <a:xfrm>
            <a:off x="69850" y="2341563"/>
            <a:ext cx="901382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14 - Ορθογώνιο"/>
          <p:cNvSpPr/>
          <p:nvPr/>
        </p:nvSpPr>
        <p:spPr>
          <a:xfrm>
            <a:off x="68263" y="2468563"/>
            <a:ext cx="9015412" cy="4603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/>
          <a:lstStyle>
            <a:lvl1pPr algn="l">
              <a:buNone/>
              <a:defRPr sz="4000" b="0" cap="none"/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9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373AD-78A2-40F4-A037-724472910C64}" type="datetimeFigureOut">
              <a:rPr lang="en-US"/>
              <a:pPr>
                <a:defRPr/>
              </a:pPr>
              <a:t>3/27/2020</a:t>
            </a:fld>
            <a:endParaRPr lang="en-US"/>
          </a:p>
        </p:txBody>
      </p:sp>
      <p:sp>
        <p:nvSpPr>
          <p:cNvPr id="10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249E6-F474-48B4-8031-D69A875A22A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9752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9" name="8 - Θέση περιεχομένου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11" name="10 - Θέση περιεχομένου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1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D695F-0149-4B65-AF8E-1DB32EF943C4}" type="datetimeFigureOut">
              <a:rPr lang="en-US"/>
              <a:pPr>
                <a:defRPr/>
              </a:pPr>
              <a:t>3/27/2020</a:t>
            </a:fld>
            <a:endParaRPr lang="en-US" dirty="0"/>
          </a:p>
        </p:txBody>
      </p:sp>
      <p:sp>
        <p:nvSpPr>
          <p:cNvPr id="6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2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2EB59-3A27-49A3-84F7-971774BB40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500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11" name="10 - Θέση περιεχομένου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13" name="12 - Θέση περιεχομένου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7" name="1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B692D-0F5B-4EEB-92E5-F2E4A60C1693}" type="datetimeFigureOut">
              <a:rPr lang="en-US"/>
              <a:pPr>
                <a:defRPr/>
              </a:pPr>
              <a:t>3/27/2020</a:t>
            </a:fld>
            <a:endParaRPr lang="en-US" dirty="0"/>
          </a:p>
        </p:txBody>
      </p:sp>
      <p:sp>
        <p:nvSpPr>
          <p:cNvPr id="8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2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254B7-01A8-4B89-A9DB-FD294B1845F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875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1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E6460-28C4-43A6-863F-4E56D776215C}" type="datetimeFigureOut">
              <a:rPr lang="en-US"/>
              <a:pPr>
                <a:defRPr/>
              </a:pPr>
              <a:t>3/27/2020</a:t>
            </a:fld>
            <a:endParaRPr lang="en-US" dirty="0"/>
          </a:p>
        </p:txBody>
      </p:sp>
      <p:sp>
        <p:nvSpPr>
          <p:cNvPr id="4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2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B7584-E4A0-4734-9501-851988AAE5B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355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ECD7F-6211-4EFC-9FB9-318EC1CAD91F}" type="datetimeFigureOut">
              <a:rPr lang="en-US"/>
              <a:pPr>
                <a:defRPr/>
              </a:pPr>
              <a:t>3/27/2020</a:t>
            </a:fld>
            <a:endParaRPr lang="en-US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22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461050-A8DF-4070-9663-ACA20AADBE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396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 - Ορθογώνιο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6" name="10 - Στρογγυλεμένο ορθογώνιο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 algn="l">
              <a:buNone/>
              <a:defRPr sz="4000" b="0"/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11" name="10 - Θέση περιεχομένου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7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63767-4C3E-4F7D-84CA-1AE5E8ACC3A5}" type="datetimeFigureOut">
              <a:rPr lang="en-US"/>
              <a:pPr>
                <a:defRPr/>
              </a:pPr>
              <a:t>3/27/2020</a:t>
            </a:fld>
            <a:endParaRPr lang="en-US"/>
          </a:p>
        </p:txBody>
      </p:sp>
      <p:sp>
        <p:nvSpPr>
          <p:cNvPr id="8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CF2CD-CA65-435D-8253-2D05ACC329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261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 - Ορθογώνιο"/>
          <p:cNvSpPr/>
          <p:nvPr/>
        </p:nvSpPr>
        <p:spPr>
          <a:xfrm flipV="1">
            <a:off x="68263" y="4683125"/>
            <a:ext cx="900747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10 - Ορθογώνιο"/>
          <p:cNvSpPr/>
          <p:nvPr/>
        </p:nvSpPr>
        <p:spPr>
          <a:xfrm>
            <a:off x="68263" y="4649788"/>
            <a:ext cx="900747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11 - Ορθογώνιο"/>
          <p:cNvSpPr/>
          <p:nvPr/>
        </p:nvSpPr>
        <p:spPr>
          <a:xfrm>
            <a:off x="68263" y="4773613"/>
            <a:ext cx="9007475" cy="476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l-GR" noProof="0"/>
              <a:t>Κάντε κλικ στο εικονίδιο για να προσθέσετε μια εικόνα</a:t>
            </a:r>
            <a:endParaRPr lang="en-US" noProof="0" dirty="0"/>
          </a:p>
        </p:txBody>
      </p:sp>
      <p:sp>
        <p:nvSpPr>
          <p:cNvPr id="8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91950A-3F80-47CC-9355-8BD326F201D5}" type="datetimeFigureOut">
              <a:rPr lang="en-US"/>
              <a:pPr>
                <a:defRPr/>
              </a:pPr>
              <a:t>3/27/2020</a:t>
            </a:fld>
            <a:endParaRPr lang="en-US"/>
          </a:p>
        </p:txBody>
      </p:sp>
      <p:sp>
        <p:nvSpPr>
          <p:cNvPr id="9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1EDD69-9AC0-4C2E-A917-02E189E07BB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672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Ορθογώνιο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8" name="7 - Στρογγυλεμένο ορθογώνιο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8" name="21 - Θέση τίτλου"/>
          <p:cNvSpPr>
            <a:spLocks noGrp="1"/>
          </p:cNvSpPr>
          <p:nvPr>
            <p:ph type="title"/>
          </p:nvPr>
        </p:nvSpPr>
        <p:spPr bwMode="auto">
          <a:xfrm>
            <a:off x="914400" y="27463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/>
              <a:t>Kλικ για επεξεργασία του τίτλου</a:t>
            </a:r>
            <a:endParaRPr lang="en-US" altLang="el-GR"/>
          </a:p>
        </p:txBody>
      </p:sp>
      <p:sp>
        <p:nvSpPr>
          <p:cNvPr id="1029" name="12 - Θέση κειμένου"/>
          <p:cNvSpPr>
            <a:spLocks noGrp="1"/>
          </p:cNvSpPr>
          <p:nvPr>
            <p:ph type="body" idx="1"/>
          </p:nvPr>
        </p:nvSpPr>
        <p:spPr bwMode="auto">
          <a:xfrm>
            <a:off x="914400" y="144780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/>
              <a:t>Kλικ για επεξεργασία των στυλ του υποδείγματος</a:t>
            </a:r>
          </a:p>
          <a:p>
            <a:pPr lvl="1"/>
            <a:r>
              <a:rPr lang="el-GR" altLang="el-GR"/>
              <a:t>Δεύτερου επιπέδου</a:t>
            </a:r>
          </a:p>
          <a:p>
            <a:pPr lvl="2"/>
            <a:r>
              <a:rPr lang="el-GR" altLang="el-GR"/>
              <a:t>Τρίτου επιπέδου</a:t>
            </a:r>
          </a:p>
          <a:p>
            <a:pPr lvl="3"/>
            <a:r>
              <a:rPr lang="el-GR" altLang="el-GR"/>
              <a:t>Τέταρτου επιπέδου</a:t>
            </a:r>
          </a:p>
          <a:p>
            <a:pPr lvl="4"/>
            <a:r>
              <a:rPr lang="el-GR" altLang="el-GR"/>
              <a:t>Πέμπτου επιπέδου</a:t>
            </a:r>
            <a:endParaRPr lang="en-US" altLang="el-GR"/>
          </a:p>
        </p:txBody>
      </p:sp>
      <p:sp>
        <p:nvSpPr>
          <p:cNvPr id="14" name="1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2A2037B-ACFB-4D0E-B67C-C420542B23B1}" type="datetimeFigureOut">
              <a:rPr lang="en-US"/>
              <a:pPr>
                <a:defRPr/>
              </a:pPr>
              <a:t>3/27/2020</a:t>
            </a:fld>
            <a:endParaRPr lang="en-US" dirty="0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22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fld id="{E524C74E-B0DF-4C92-A3DC-5A4280F401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36" r:id="rId2"/>
    <p:sldLayoutId id="2147483744" r:id="rId3"/>
    <p:sldLayoutId id="2147483737" r:id="rId4"/>
    <p:sldLayoutId id="2147483738" r:id="rId5"/>
    <p:sldLayoutId id="2147483739" r:id="rId6"/>
    <p:sldLayoutId id="2147483740" r:id="rId7"/>
    <p:sldLayoutId id="2147483745" r:id="rId8"/>
    <p:sldLayoutId id="2147483746" r:id="rId9"/>
    <p:sldLayoutId id="2147483741" r:id="rId10"/>
    <p:sldLayoutId id="2147483742" r:id="rId11"/>
    <p:sldLayoutId id="214748376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9pPr>
    </p:titleStyle>
    <p:bodyStyle>
      <a:lvl1pPr marL="273050" indent="-273050" algn="l" rtl="0" eaLnBrk="0" fontAlgn="base" hangingPunct="0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28600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375"/>
        </a:spcBef>
        <a:spcAft>
          <a:spcPct val="0"/>
        </a:spcAft>
        <a:buClr>
          <a:srgbClr val="E6B1AB"/>
        </a:buClr>
        <a:buSzPct val="8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SzPct val="8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>
            <a:extLst>
              <a:ext uri="{FF2B5EF4-FFF2-40B4-BE49-F238E27FC236}">
                <a16:creationId xmlns:a16="http://schemas.microsoft.com/office/drawing/2014/main" id="{0159404D-4953-4AB7-8313-592D2631814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7405688"/>
            <a:chOff x="0" y="-9"/>
            <a:chExt cx="5760" cy="4665"/>
          </a:xfrm>
        </p:grpSpPr>
        <p:sp>
          <p:nvSpPr>
            <p:cNvPr id="3075" name="Freeform 3">
              <a:extLst>
                <a:ext uri="{FF2B5EF4-FFF2-40B4-BE49-F238E27FC236}">
                  <a16:creationId xmlns:a16="http://schemas.microsoft.com/office/drawing/2014/main" id="{545057C4-FD2C-4E3F-B499-2E601C27C05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632" y="-5"/>
              <a:ext cx="1737" cy="4333"/>
            </a:xfrm>
            <a:custGeom>
              <a:avLst/>
              <a:gdLst/>
              <a:ahLst/>
              <a:cxnLst>
                <a:cxn ang="0">
                  <a:pos x="494" y="4309"/>
                </a:cxn>
                <a:cxn ang="0">
                  <a:pos x="1737" y="4320"/>
                </a:cxn>
                <a:cxn ang="0">
                  <a:pos x="524" y="0"/>
                </a:cxn>
                <a:cxn ang="0">
                  <a:pos x="0" y="7"/>
                </a:cxn>
                <a:cxn ang="0">
                  <a:pos x="494" y="430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76" name="Freeform 4">
              <a:extLst>
                <a:ext uri="{FF2B5EF4-FFF2-40B4-BE49-F238E27FC236}">
                  <a16:creationId xmlns:a16="http://schemas.microsoft.com/office/drawing/2014/main" id="{ADC5A3FF-A4C7-4566-8607-CF64D8CC6AA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-7"/>
              <a:ext cx="1737" cy="4329"/>
            </a:xfrm>
            <a:custGeom>
              <a:avLst/>
              <a:gdLst/>
              <a:ahLst/>
              <a:cxnLst>
                <a:cxn ang="0">
                  <a:pos x="494" y="4309"/>
                </a:cxn>
                <a:cxn ang="0">
                  <a:pos x="1737" y="4320"/>
                </a:cxn>
                <a:cxn ang="0">
                  <a:pos x="524" y="0"/>
                </a:cxn>
                <a:cxn ang="0">
                  <a:pos x="0" y="7"/>
                </a:cxn>
                <a:cxn ang="0">
                  <a:pos x="494" y="430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77" name="Freeform 5">
              <a:extLst>
                <a:ext uri="{FF2B5EF4-FFF2-40B4-BE49-F238E27FC236}">
                  <a16:creationId xmlns:a16="http://schemas.microsoft.com/office/drawing/2014/main" id="{1A47A2FB-E4D9-4C26-AF14-88F60CE12EE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744" y="-4"/>
              <a:ext cx="1739" cy="4330"/>
            </a:xfrm>
            <a:custGeom>
              <a:avLst/>
              <a:gdLst/>
              <a:ahLst/>
              <a:cxnLst>
                <a:cxn ang="0">
                  <a:pos x="494" y="4415"/>
                </a:cxn>
                <a:cxn ang="0">
                  <a:pos x="1739" y="4420"/>
                </a:cxn>
                <a:cxn ang="0">
                  <a:pos x="524" y="0"/>
                </a:cxn>
                <a:cxn ang="0">
                  <a:pos x="0" y="7"/>
                </a:cxn>
                <a:cxn ang="0">
                  <a:pos x="494" y="4415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78" name="Freeform 6">
              <a:extLst>
                <a:ext uri="{FF2B5EF4-FFF2-40B4-BE49-F238E27FC236}">
                  <a16:creationId xmlns:a16="http://schemas.microsoft.com/office/drawing/2014/main" id="{8A8074E1-06A3-4C25-A0B5-253880E60E7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920" y="-9"/>
              <a:ext cx="2080" cy="4324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870" y="4338"/>
                </a:cxn>
                <a:cxn ang="0">
                  <a:pos x="2080" y="4338"/>
                </a:cxn>
                <a:cxn ang="0">
                  <a:pos x="1033" y="0"/>
                </a:cxn>
                <a:cxn ang="0">
                  <a:pos x="0" y="7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79" name="Freeform 7">
              <a:extLst>
                <a:ext uri="{FF2B5EF4-FFF2-40B4-BE49-F238E27FC236}">
                  <a16:creationId xmlns:a16="http://schemas.microsoft.com/office/drawing/2014/main" id="{878CD56A-993D-4176-BF6C-02FD5628A31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17" y="97"/>
              <a:ext cx="3504" cy="1536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80" name="Freeform 8">
              <a:extLst>
                <a:ext uri="{FF2B5EF4-FFF2-40B4-BE49-F238E27FC236}">
                  <a16:creationId xmlns:a16="http://schemas.microsoft.com/office/drawing/2014/main" id="{35763373-B0D3-4879-887E-BA7F3708C9F4}"/>
                </a:ext>
              </a:extLst>
            </p:cNvPr>
            <p:cNvSpPr>
              <a:spLocks/>
            </p:cNvSpPr>
            <p:nvPr/>
          </p:nvSpPr>
          <p:spPr bwMode="hidden">
            <a:xfrm rot="2702961" flipH="1">
              <a:off x="810" y="766"/>
              <a:ext cx="2544" cy="1008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81" name="Freeform 9">
              <a:extLst>
                <a:ext uri="{FF2B5EF4-FFF2-40B4-BE49-F238E27FC236}">
                  <a16:creationId xmlns:a16="http://schemas.microsoft.com/office/drawing/2014/main" id="{9E7252EB-812F-4C45-848D-CC1E5F2C578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83" y="49"/>
              <a:ext cx="3504" cy="1536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82" name="Freeform 10">
              <a:extLst>
                <a:ext uri="{FF2B5EF4-FFF2-40B4-BE49-F238E27FC236}">
                  <a16:creationId xmlns:a16="http://schemas.microsoft.com/office/drawing/2014/main" id="{40214BCD-FEBD-4D89-A0B5-EFDC8728BFD7}"/>
                </a:ext>
              </a:extLst>
            </p:cNvPr>
            <p:cNvSpPr>
              <a:spLocks/>
            </p:cNvSpPr>
            <p:nvPr userDrawn="1"/>
          </p:nvSpPr>
          <p:spPr bwMode="hidden">
            <a:xfrm rot="-2895842">
              <a:off x="-984" y="1041"/>
              <a:ext cx="3504" cy="1536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83" name="Freeform 11">
              <a:extLst>
                <a:ext uri="{FF2B5EF4-FFF2-40B4-BE49-F238E27FC236}">
                  <a16:creationId xmlns:a16="http://schemas.microsoft.com/office/drawing/2014/main" id="{9CFCC5B2-1B31-4CC9-92F7-81293970E4D3}"/>
                </a:ext>
              </a:extLst>
            </p:cNvPr>
            <p:cNvSpPr>
              <a:spLocks/>
            </p:cNvSpPr>
            <p:nvPr/>
          </p:nvSpPr>
          <p:spPr bwMode="hidden">
            <a:xfrm rot="-2305141">
              <a:off x="1331" y="913"/>
              <a:ext cx="3594" cy="1735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84" name="Freeform 12">
              <a:extLst>
                <a:ext uri="{FF2B5EF4-FFF2-40B4-BE49-F238E27FC236}">
                  <a16:creationId xmlns:a16="http://schemas.microsoft.com/office/drawing/2014/main" id="{80741A95-28F0-4033-98B1-693FF4EFE0D3}"/>
                </a:ext>
              </a:extLst>
            </p:cNvPr>
            <p:cNvSpPr>
              <a:spLocks/>
            </p:cNvSpPr>
            <p:nvPr/>
          </p:nvSpPr>
          <p:spPr bwMode="hidden">
            <a:xfrm rot="2084418" flipH="1">
              <a:off x="1859" y="865"/>
              <a:ext cx="3504" cy="1536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85" name="Freeform 13">
              <a:extLst>
                <a:ext uri="{FF2B5EF4-FFF2-40B4-BE49-F238E27FC236}">
                  <a16:creationId xmlns:a16="http://schemas.microsoft.com/office/drawing/2014/main" id="{0259985C-7849-4C6C-B5A1-7658FCA2433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250" y="-7"/>
              <a:ext cx="1089" cy="2285"/>
            </a:xfrm>
            <a:custGeom>
              <a:avLst/>
              <a:gdLst/>
              <a:ahLst/>
              <a:cxnLst>
                <a:cxn ang="0">
                  <a:pos x="0" y="2265"/>
                </a:cxn>
                <a:cxn ang="0">
                  <a:pos x="1030" y="0"/>
                </a:cxn>
                <a:cxn ang="0">
                  <a:pos x="1089" y="0"/>
                </a:cxn>
                <a:cxn ang="0">
                  <a:pos x="37" y="2285"/>
                </a:cxn>
                <a:cxn ang="0">
                  <a:pos x="0" y="2265"/>
                </a:cxn>
              </a:cxnLst>
              <a:rect l="0" t="0" r="r" b="b"/>
              <a:pathLst>
                <a:path w="1089" h="2285">
                  <a:moveTo>
                    <a:pt x="0" y="2265"/>
                  </a:moveTo>
                  <a:cubicBezTo>
                    <a:pt x="438" y="996"/>
                    <a:pt x="865" y="377"/>
                    <a:pt x="1030" y="0"/>
                  </a:cubicBezTo>
                  <a:cubicBezTo>
                    <a:pt x="1030" y="0"/>
                    <a:pt x="1059" y="0"/>
                    <a:pt x="1089" y="0"/>
                  </a:cubicBezTo>
                  <a:cubicBezTo>
                    <a:pt x="565" y="834"/>
                    <a:pt x="181" y="1853"/>
                    <a:pt x="37" y="2285"/>
                  </a:cubicBezTo>
                  <a:cubicBezTo>
                    <a:pt x="37" y="2285"/>
                    <a:pt x="0" y="2265"/>
                    <a:pt x="0" y="226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86" name="Rectangle 14">
              <a:extLst>
                <a:ext uri="{FF2B5EF4-FFF2-40B4-BE49-F238E27FC236}">
                  <a16:creationId xmlns:a16="http://schemas.microsoft.com/office/drawing/2014/main" id="{05572D5A-931F-4B57-9D96-4F8323CED0E6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0" y="3910"/>
              <a:ext cx="5760" cy="43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87" name="Freeform 15">
              <a:extLst>
                <a:ext uri="{FF2B5EF4-FFF2-40B4-BE49-F238E27FC236}">
                  <a16:creationId xmlns:a16="http://schemas.microsoft.com/office/drawing/2014/main" id="{7E403AF5-F61A-4ED0-A84E-12561596EE4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632" y="3956"/>
              <a:ext cx="1737" cy="382"/>
            </a:xfrm>
            <a:custGeom>
              <a:avLst/>
              <a:gdLst/>
              <a:ahLst/>
              <a:cxnLst>
                <a:cxn ang="0">
                  <a:pos x="494" y="4309"/>
                </a:cxn>
                <a:cxn ang="0">
                  <a:pos x="1737" y="4320"/>
                </a:cxn>
                <a:cxn ang="0">
                  <a:pos x="524" y="0"/>
                </a:cxn>
                <a:cxn ang="0">
                  <a:pos x="0" y="7"/>
                </a:cxn>
                <a:cxn ang="0">
                  <a:pos x="494" y="430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88" name="Freeform 16">
              <a:extLst>
                <a:ext uri="{FF2B5EF4-FFF2-40B4-BE49-F238E27FC236}">
                  <a16:creationId xmlns:a16="http://schemas.microsoft.com/office/drawing/2014/main" id="{96F4FC68-C4D8-4A69-87FA-111E8C997A1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956"/>
              <a:ext cx="1737" cy="381"/>
            </a:xfrm>
            <a:custGeom>
              <a:avLst/>
              <a:gdLst/>
              <a:ahLst/>
              <a:cxnLst>
                <a:cxn ang="0">
                  <a:pos x="494" y="4309"/>
                </a:cxn>
                <a:cxn ang="0">
                  <a:pos x="1737" y="4320"/>
                </a:cxn>
                <a:cxn ang="0">
                  <a:pos x="524" y="0"/>
                </a:cxn>
                <a:cxn ang="0">
                  <a:pos x="0" y="7"/>
                </a:cxn>
                <a:cxn ang="0">
                  <a:pos x="494" y="430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89" name="Freeform 17">
              <a:extLst>
                <a:ext uri="{FF2B5EF4-FFF2-40B4-BE49-F238E27FC236}">
                  <a16:creationId xmlns:a16="http://schemas.microsoft.com/office/drawing/2014/main" id="{83343901-65DB-4AFB-9F65-E7CA825CC58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744" y="3956"/>
              <a:ext cx="1739" cy="382"/>
            </a:xfrm>
            <a:custGeom>
              <a:avLst/>
              <a:gdLst/>
              <a:ahLst/>
              <a:cxnLst>
                <a:cxn ang="0">
                  <a:pos x="494" y="4415"/>
                </a:cxn>
                <a:cxn ang="0">
                  <a:pos x="1739" y="4420"/>
                </a:cxn>
                <a:cxn ang="0">
                  <a:pos x="524" y="0"/>
                </a:cxn>
                <a:cxn ang="0">
                  <a:pos x="0" y="7"/>
                </a:cxn>
                <a:cxn ang="0">
                  <a:pos x="494" y="4415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90" name="Freeform 18">
              <a:extLst>
                <a:ext uri="{FF2B5EF4-FFF2-40B4-BE49-F238E27FC236}">
                  <a16:creationId xmlns:a16="http://schemas.microsoft.com/office/drawing/2014/main" id="{6B8D1ED1-9512-4A4F-9043-CECC94E561E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920" y="3956"/>
              <a:ext cx="2080" cy="381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870" y="4338"/>
                </a:cxn>
                <a:cxn ang="0">
                  <a:pos x="2080" y="4338"/>
                </a:cxn>
                <a:cxn ang="0">
                  <a:pos x="1033" y="0"/>
                </a:cxn>
                <a:cxn ang="0">
                  <a:pos x="0" y="7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91" name="Rectangle 19">
              <a:extLst>
                <a:ext uri="{FF2B5EF4-FFF2-40B4-BE49-F238E27FC236}">
                  <a16:creationId xmlns:a16="http://schemas.microsoft.com/office/drawing/2014/main" id="{32471971-BCC5-4B98-A579-9FA9EC07D52A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0" y="3905"/>
              <a:ext cx="5760" cy="43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92" name="Freeform 20">
              <a:extLst>
                <a:ext uri="{FF2B5EF4-FFF2-40B4-BE49-F238E27FC236}">
                  <a16:creationId xmlns:a16="http://schemas.microsoft.com/office/drawing/2014/main" id="{CECBC11F-E28C-41A4-931E-D28B4FB90E3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583" y="3918"/>
              <a:ext cx="1036" cy="420"/>
            </a:xfrm>
            <a:custGeom>
              <a:avLst/>
              <a:gdLst/>
              <a:ahLst/>
              <a:cxnLst>
                <a:cxn ang="0">
                  <a:pos x="1027" y="0"/>
                </a:cxn>
                <a:cxn ang="0">
                  <a:pos x="0" y="417"/>
                </a:cxn>
                <a:cxn ang="0">
                  <a:pos x="24" y="420"/>
                </a:cxn>
                <a:cxn ang="0">
                  <a:pos x="1036" y="16"/>
                </a:cxn>
                <a:cxn ang="0">
                  <a:pos x="1027" y="0"/>
                </a:cxn>
              </a:cxnLst>
              <a:rect l="0" t="0" r="r" b="b"/>
              <a:pathLst>
                <a:path w="1036" h="420">
                  <a:moveTo>
                    <a:pt x="1027" y="0"/>
                  </a:moveTo>
                  <a:cubicBezTo>
                    <a:pt x="508" y="159"/>
                    <a:pt x="167" y="347"/>
                    <a:pt x="0" y="417"/>
                  </a:cubicBezTo>
                  <a:cubicBezTo>
                    <a:pt x="0" y="417"/>
                    <a:pt x="12" y="418"/>
                    <a:pt x="24" y="420"/>
                  </a:cubicBezTo>
                  <a:cubicBezTo>
                    <a:pt x="237" y="321"/>
                    <a:pt x="708" y="105"/>
                    <a:pt x="1036" y="16"/>
                  </a:cubicBezTo>
                  <a:cubicBezTo>
                    <a:pt x="1036" y="16"/>
                    <a:pt x="1027" y="0"/>
                    <a:pt x="1027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93" name="Freeform 21">
              <a:extLst>
                <a:ext uri="{FF2B5EF4-FFF2-40B4-BE49-F238E27FC236}">
                  <a16:creationId xmlns:a16="http://schemas.microsoft.com/office/drawing/2014/main" id="{B060BBA7-C57D-42EA-9963-65432786D4E5}"/>
                </a:ext>
              </a:extLst>
            </p:cNvPr>
            <p:cNvSpPr>
              <a:spLocks/>
            </p:cNvSpPr>
            <p:nvPr/>
          </p:nvSpPr>
          <p:spPr bwMode="hidden">
            <a:xfrm rot="18897039" flipH="1">
              <a:off x="1486" y="3886"/>
              <a:ext cx="1060" cy="480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94" name="Freeform 22">
              <a:extLst>
                <a:ext uri="{FF2B5EF4-FFF2-40B4-BE49-F238E27FC236}">
                  <a16:creationId xmlns:a16="http://schemas.microsoft.com/office/drawing/2014/main" id="{C875C522-D69C-47BF-A063-FEE97811B699}"/>
                </a:ext>
              </a:extLst>
            </p:cNvPr>
            <p:cNvSpPr>
              <a:spLocks/>
            </p:cNvSpPr>
            <p:nvPr/>
          </p:nvSpPr>
          <p:spPr bwMode="hidden">
            <a:xfrm rot="18897039" flipH="1">
              <a:off x="766" y="3886"/>
              <a:ext cx="1060" cy="480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95" name="Freeform 23">
              <a:extLst>
                <a:ext uri="{FF2B5EF4-FFF2-40B4-BE49-F238E27FC236}">
                  <a16:creationId xmlns:a16="http://schemas.microsoft.com/office/drawing/2014/main" id="{4690EF44-4C38-4DB9-8752-5BAEA0288839}"/>
                </a:ext>
              </a:extLst>
            </p:cNvPr>
            <p:cNvSpPr>
              <a:spLocks/>
            </p:cNvSpPr>
            <p:nvPr/>
          </p:nvSpPr>
          <p:spPr bwMode="hidden">
            <a:xfrm rot="18897039" flipH="1">
              <a:off x="31" y="3854"/>
              <a:ext cx="1034" cy="487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96" name="Freeform 24">
              <a:extLst>
                <a:ext uri="{FF2B5EF4-FFF2-40B4-BE49-F238E27FC236}">
                  <a16:creationId xmlns:a16="http://schemas.microsoft.com/office/drawing/2014/main" id="{BE4040D4-67EE-42A6-A156-529BEDFEFAC1}"/>
                </a:ext>
              </a:extLst>
            </p:cNvPr>
            <p:cNvSpPr>
              <a:spLocks/>
            </p:cNvSpPr>
            <p:nvPr/>
          </p:nvSpPr>
          <p:spPr bwMode="hidden">
            <a:xfrm flipH="1" flipV="1">
              <a:off x="576" y="3910"/>
              <a:ext cx="3552" cy="432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97" name="Freeform 25">
              <a:extLst>
                <a:ext uri="{FF2B5EF4-FFF2-40B4-BE49-F238E27FC236}">
                  <a16:creationId xmlns:a16="http://schemas.microsoft.com/office/drawing/2014/main" id="{1A55807A-1621-41F0-BEB1-4D7B96D55167}"/>
                </a:ext>
              </a:extLst>
            </p:cNvPr>
            <p:cNvSpPr>
              <a:spLocks/>
            </p:cNvSpPr>
            <p:nvPr/>
          </p:nvSpPr>
          <p:spPr bwMode="hidden">
            <a:xfrm flipH="1" flipV="1">
              <a:off x="240" y="3910"/>
              <a:ext cx="1536" cy="432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98" name="Freeform 26">
              <a:extLst>
                <a:ext uri="{FF2B5EF4-FFF2-40B4-BE49-F238E27FC236}">
                  <a16:creationId xmlns:a16="http://schemas.microsoft.com/office/drawing/2014/main" id="{269CAC9E-C654-4F3F-8173-049DCA3E46D3}"/>
                </a:ext>
              </a:extLst>
            </p:cNvPr>
            <p:cNvSpPr>
              <a:spLocks/>
            </p:cNvSpPr>
            <p:nvPr/>
          </p:nvSpPr>
          <p:spPr bwMode="hidden">
            <a:xfrm flipH="1" flipV="1">
              <a:off x="3036" y="3958"/>
              <a:ext cx="1332" cy="383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099" name="Freeform 27">
              <a:extLst>
                <a:ext uri="{FF2B5EF4-FFF2-40B4-BE49-F238E27FC236}">
                  <a16:creationId xmlns:a16="http://schemas.microsoft.com/office/drawing/2014/main" id="{D6355080-6835-4AA3-9232-4247CFB8CD67}"/>
                </a:ext>
              </a:extLst>
            </p:cNvPr>
            <p:cNvSpPr>
              <a:spLocks/>
            </p:cNvSpPr>
            <p:nvPr/>
          </p:nvSpPr>
          <p:spPr bwMode="hidden">
            <a:xfrm flipH="1" flipV="1">
              <a:off x="3984" y="3910"/>
              <a:ext cx="1536" cy="432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00" name="Freeform 28">
              <a:extLst>
                <a:ext uri="{FF2B5EF4-FFF2-40B4-BE49-F238E27FC236}">
                  <a16:creationId xmlns:a16="http://schemas.microsoft.com/office/drawing/2014/main" id="{794A647E-3848-4618-8894-99B602CA41E4}"/>
                </a:ext>
              </a:extLst>
            </p:cNvPr>
            <p:cNvSpPr>
              <a:spLocks/>
            </p:cNvSpPr>
            <p:nvPr/>
          </p:nvSpPr>
          <p:spPr bwMode="hidden">
            <a:xfrm flipH="1" flipV="1">
              <a:off x="3456" y="3910"/>
              <a:ext cx="2304" cy="432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3101" name="Rectangle 29">
              <a:extLst>
                <a:ext uri="{FF2B5EF4-FFF2-40B4-BE49-F238E27FC236}">
                  <a16:creationId xmlns:a16="http://schemas.microsoft.com/office/drawing/2014/main" id="{4980A76A-1B71-4947-900E-1A393A4A41BB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0" y="3931"/>
              <a:ext cx="5760" cy="1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accent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1267" name="Rectangle 30">
            <a:extLst>
              <a:ext uri="{FF2B5EF4-FFF2-40B4-BE49-F238E27FC236}">
                <a16:creationId xmlns:a16="http://schemas.microsoft.com/office/drawing/2014/main" id="{283D1A7F-A1C1-4272-BD69-11B0613B2B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5138"/>
            <a:ext cx="777240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altLang="el-GR"/>
              <a:t>Click to edit Master title style</a:t>
            </a:r>
          </a:p>
        </p:txBody>
      </p:sp>
      <p:sp>
        <p:nvSpPr>
          <p:cNvPr id="11268" name="Rectangle 31">
            <a:extLst>
              <a:ext uri="{FF2B5EF4-FFF2-40B4-BE49-F238E27FC236}">
                <a16:creationId xmlns:a16="http://schemas.microsoft.com/office/drawing/2014/main" id="{E6F3F0A0-9B89-4EE1-9A6E-E86596052B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l-GR"/>
              <a:t>Click to edit Master text styles</a:t>
            </a:r>
          </a:p>
          <a:p>
            <a:pPr lvl="1"/>
            <a:r>
              <a:rPr lang="en-GB" altLang="el-GR"/>
              <a:t>Second level</a:t>
            </a:r>
          </a:p>
          <a:p>
            <a:pPr lvl="2"/>
            <a:r>
              <a:rPr lang="en-GB" altLang="el-GR"/>
              <a:t>Third level</a:t>
            </a:r>
          </a:p>
          <a:p>
            <a:pPr lvl="3"/>
            <a:r>
              <a:rPr lang="en-GB" altLang="el-GR"/>
              <a:t>Fourth level</a:t>
            </a:r>
          </a:p>
          <a:p>
            <a:pPr lvl="4"/>
            <a:r>
              <a:rPr lang="en-GB" altLang="el-GR"/>
              <a:t>Fifth level</a:t>
            </a:r>
          </a:p>
        </p:txBody>
      </p:sp>
      <p:sp>
        <p:nvSpPr>
          <p:cNvPr id="3104" name="Rectangle 32">
            <a:extLst>
              <a:ext uri="{FF2B5EF4-FFF2-40B4-BE49-F238E27FC236}">
                <a16:creationId xmlns:a16="http://schemas.microsoft.com/office/drawing/2014/main" id="{DCB0DC82-A718-4501-9C65-57DF53DCD4D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2788" y="631348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105" name="Rectangle 33">
            <a:extLst>
              <a:ext uri="{FF2B5EF4-FFF2-40B4-BE49-F238E27FC236}">
                <a16:creationId xmlns:a16="http://schemas.microsoft.com/office/drawing/2014/main" id="{3574D785-D1E0-4B72-B46D-D8F6A468BEC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51188" y="631348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106" name="Rectangle 34">
            <a:extLst>
              <a:ext uri="{FF2B5EF4-FFF2-40B4-BE49-F238E27FC236}">
                <a16:creationId xmlns:a16="http://schemas.microsoft.com/office/drawing/2014/main" id="{F055B59B-AE26-4120-9079-5779C7FEC63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80188" y="631348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fld id="{18BC7F5C-AF4B-4144-AC11-767E276BF76E}" type="slidenum">
              <a:rPr lang="en-GB" altLang="el-GR"/>
              <a:pPr/>
              <a:t>‹#›</a:t>
            </a:fld>
            <a:endParaRPr lang="en-GB" altLang="el-GR"/>
          </a:p>
        </p:txBody>
      </p:sp>
    </p:spTree>
    <p:extLst>
      <p:ext uri="{BB962C8B-B14F-4D97-AF65-F5344CB8AC3E}">
        <p14:creationId xmlns:p14="http://schemas.microsoft.com/office/powerpoint/2010/main" val="190885722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5000"/>
        <a:buBlip>
          <a:blip r:embed="rId16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l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7.png"/><Relationship Id="rId4" Type="http://schemas.openxmlformats.org/officeDocument/2006/relationships/oleObject" Target="../embeddings/oleObject1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1.png"/><Relationship Id="rId4" Type="http://schemas.openxmlformats.org/officeDocument/2006/relationships/oleObject" Target="../embeddings/oleObject3.bin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Dalrymple%27s_sign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3.png"/><Relationship Id="rId4" Type="http://schemas.openxmlformats.org/officeDocument/2006/relationships/oleObject" Target="../embeddings/oleObject4.bin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0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7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- Υπότιτλος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7308850" cy="2389188"/>
          </a:xfrm>
        </p:spPr>
        <p:txBody>
          <a:bodyPr/>
          <a:lstStyle/>
          <a:p>
            <a:pPr eaLnBrk="1" hangingPunct="1"/>
            <a:r>
              <a:rPr lang="el-GR" altLang="el-GR" dirty="0">
                <a:solidFill>
                  <a:srgbClr val="FF0000"/>
                </a:solidFill>
              </a:rPr>
              <a:t>Θεωρητική σημειολογία</a:t>
            </a:r>
          </a:p>
          <a:p>
            <a:pPr eaLnBrk="1" hangingPunct="1"/>
            <a:r>
              <a:rPr lang="el-GR" altLang="el-GR" dirty="0">
                <a:solidFill>
                  <a:schemeClr val="tx1"/>
                </a:solidFill>
              </a:rPr>
              <a:t>Παπαδόπουλος Αντώνης</a:t>
            </a:r>
          </a:p>
          <a:p>
            <a:pPr eaLnBrk="1" hangingPunct="1"/>
            <a:r>
              <a:rPr lang="el-GR" altLang="el-GR" dirty="0" err="1"/>
              <a:t>Αναπλ</a:t>
            </a:r>
            <a:r>
              <a:rPr lang="el-GR" altLang="el-GR" dirty="0"/>
              <a:t>. </a:t>
            </a:r>
            <a:r>
              <a:rPr lang="el-GR" altLang="el-GR" dirty="0" err="1"/>
              <a:t>Καθ</a:t>
            </a:r>
            <a:r>
              <a:rPr lang="el-GR" altLang="el-GR" dirty="0"/>
              <a:t>. ΕΚΠΑ</a:t>
            </a:r>
          </a:p>
          <a:p>
            <a:pPr eaLnBrk="1" hangingPunct="1"/>
            <a:r>
              <a:rPr lang="el-GR" altLang="el-GR" dirty="0" err="1">
                <a:solidFill>
                  <a:schemeClr val="tx1"/>
                </a:solidFill>
              </a:rPr>
              <a:t>Γιαννιτσιώτη</a:t>
            </a:r>
            <a:r>
              <a:rPr lang="el-GR" altLang="el-GR" dirty="0">
                <a:solidFill>
                  <a:schemeClr val="tx1"/>
                </a:solidFill>
              </a:rPr>
              <a:t> Ευθυμία</a:t>
            </a:r>
          </a:p>
          <a:p>
            <a:pPr eaLnBrk="1" hangingPunct="1"/>
            <a:r>
              <a:rPr lang="el-GR" altLang="el-GR" dirty="0"/>
              <a:t>Διευθύντρια ΕΣΥ</a:t>
            </a:r>
          </a:p>
          <a:p>
            <a:pPr eaLnBrk="1" hangingPunct="1"/>
            <a:r>
              <a:rPr lang="el-GR" altLang="el-GR" dirty="0"/>
              <a:t>Δ’ Παθολογική Κλινική Ιατρικής  Σχολής Αθηνών</a:t>
            </a:r>
          </a:p>
          <a:p>
            <a:pPr eaLnBrk="1" hangingPunct="1"/>
            <a:endParaRPr lang="el-GR" altLang="el-GR" dirty="0"/>
          </a:p>
        </p:txBody>
      </p:sp>
      <p:sp>
        <p:nvSpPr>
          <p:cNvPr id="6147" name="2 - Τίτλος"/>
          <p:cNvSpPr>
            <a:spLocks noGrp="1"/>
          </p:cNvSpPr>
          <p:nvPr>
            <p:ph type="ctrTitle"/>
          </p:nvPr>
        </p:nvSpPr>
        <p:spPr>
          <a:xfrm>
            <a:off x="457200" y="1484784"/>
            <a:ext cx="8229600" cy="1470025"/>
          </a:xfrm>
        </p:spPr>
        <p:txBody>
          <a:bodyPr/>
          <a:lstStyle/>
          <a:p>
            <a:pPr eaLnBrk="1" hangingPunct="1"/>
            <a:r>
              <a:rPr lang="el-GR" altLang="el-GR" dirty="0"/>
              <a:t>Παθήσεις θυρεοειδούς-τραχήλου</a:t>
            </a:r>
            <a:br>
              <a:rPr lang="el-GR" altLang="el-GR" dirty="0"/>
            </a:br>
            <a:r>
              <a:rPr lang="el-GR" altLang="el-GR" dirty="0"/>
              <a:t>6</a:t>
            </a:r>
            <a:r>
              <a:rPr lang="el-GR" altLang="el-GR" baseline="30000" dirty="0"/>
              <a:t>ο</a:t>
            </a:r>
            <a:r>
              <a:rPr lang="el-GR" altLang="el-GR" dirty="0"/>
              <a:t> εξάμηνο, 2020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/>
              <a:t>Ψηλάφηση θυρεοειδούς αδένα</a:t>
            </a:r>
          </a:p>
        </p:txBody>
      </p:sp>
      <p:sp>
        <p:nvSpPr>
          <p:cNvPr id="14339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468313" y="1447800"/>
            <a:ext cx="8424862" cy="1981200"/>
          </a:xfrm>
        </p:spPr>
        <p:txBody>
          <a:bodyPr/>
          <a:lstStyle/>
          <a:p>
            <a:pPr eaLnBrk="1" hangingPunct="1"/>
            <a:r>
              <a:rPr lang="el-GR" altLang="el-GR"/>
              <a:t> Β)</a:t>
            </a:r>
          </a:p>
          <a:p>
            <a:pPr eaLnBrk="1" hangingPunct="1"/>
            <a:r>
              <a:rPr lang="el-GR" altLang="el-GR"/>
              <a:t>Τοποθετείστε μπροστά από τον ασθενή και ψηλαφάτε λοβούς μεταξύ του αντίχειρά σας και των δακτύλων σας. Ψηλαφάτε λοβούς και ισθμό του αδένα.</a:t>
            </a:r>
          </a:p>
        </p:txBody>
      </p:sp>
      <p:pic>
        <p:nvPicPr>
          <p:cNvPr id="14340" name="Picture 2" descr="http://www.mayoclinic.org/images/thyroid-nodule-clinic-1-2c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533775"/>
            <a:ext cx="338455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/>
              <a:t>Ψηλάφηση θυρεοειδούς αδένα</a:t>
            </a:r>
          </a:p>
        </p:txBody>
      </p:sp>
      <p:sp>
        <p:nvSpPr>
          <p:cNvPr id="1536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611188" y="1447800"/>
            <a:ext cx="8075612" cy="4860925"/>
          </a:xfrm>
        </p:spPr>
        <p:txBody>
          <a:bodyPr/>
          <a:lstStyle/>
          <a:p>
            <a:pPr eaLnBrk="1" hangingPunct="1"/>
            <a:r>
              <a:rPr lang="el-GR" altLang="el-GR"/>
              <a:t> Ψηλάφηση σχήματος, διαστάσεων, υφής ( σκληρό, υπόσκληρο). </a:t>
            </a:r>
            <a:r>
              <a:rPr lang="en-US" altLang="el-GR"/>
              <a:t> </a:t>
            </a:r>
            <a:r>
              <a:rPr lang="el-GR" altLang="el-GR"/>
              <a:t>Συνήθως σκληρή υφή έχουν ο καρκίνος και η θυρεοειδίτιδα </a:t>
            </a:r>
            <a:r>
              <a:rPr lang="en-US" altLang="el-GR"/>
              <a:t>Riedel).</a:t>
            </a:r>
            <a:endParaRPr lang="el-GR" altLang="el-GR"/>
          </a:p>
          <a:p>
            <a:pPr eaLnBrk="1" hangingPunct="1"/>
            <a:r>
              <a:rPr lang="el-GR" altLang="el-GR"/>
              <a:t>Παρακολούθηση  σύγχρονης κίνησης θυρεοειδούς με τις καταποτικές κινήσεις.</a:t>
            </a:r>
          </a:p>
          <a:p>
            <a:pPr eaLnBrk="1" hangingPunct="1"/>
            <a:r>
              <a:rPr lang="el-GR" altLang="el-GR"/>
              <a:t>Σύγκριση μεταξύ  δεξιού- αριστερού λοβού.</a:t>
            </a:r>
          </a:p>
          <a:p>
            <a:pPr eaLnBrk="1" hangingPunct="1"/>
            <a:r>
              <a:rPr lang="en-US" altLang="el-GR"/>
              <a:t>Berry sign: </a:t>
            </a:r>
            <a:r>
              <a:rPr lang="el-GR" altLang="el-GR"/>
              <a:t>ελαττωμένη ή απούσα ώση καρωτιδικού σφυγμού σε καρκίνο θυρεοειδούς λόγω διήθησης ,σε αντίθεση με την  καλοήθη βρογχοκήλη όπου η ώση διατηρείται.</a:t>
            </a:r>
          </a:p>
          <a:p>
            <a:pPr eaLnBrk="1" hangingPunct="1"/>
            <a:endParaRPr lang="el-GR" altLang="el-G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0AF24AD2-FC34-4CC6-8F1E-0B297677F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405" y="178852"/>
            <a:ext cx="6967987" cy="641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319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/>
              <a:t>Επίκρουση θυρεοειδούς αδένα</a:t>
            </a:r>
          </a:p>
        </p:txBody>
      </p:sp>
      <p:sp>
        <p:nvSpPr>
          <p:cNvPr id="2048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1404938"/>
          </a:xfrm>
        </p:spPr>
        <p:txBody>
          <a:bodyPr/>
          <a:lstStyle/>
          <a:p>
            <a:r>
              <a:rPr lang="el-GR" altLang="el-GR" dirty="0"/>
              <a:t>Δυνατότητα ανίχνευσης </a:t>
            </a:r>
            <a:r>
              <a:rPr lang="el-GR" altLang="el-GR" dirty="0" err="1"/>
              <a:t>οπισθοστερνικής</a:t>
            </a:r>
            <a:endParaRPr lang="el-GR" altLang="el-GR" dirty="0"/>
          </a:p>
          <a:p>
            <a:pPr marL="0" indent="0">
              <a:buNone/>
            </a:pPr>
            <a:r>
              <a:rPr lang="el-GR" altLang="el-GR" dirty="0"/>
              <a:t>   ( καταδυόμενης) βρογχοκήλης</a:t>
            </a:r>
          </a:p>
        </p:txBody>
      </p:sp>
      <p:pic>
        <p:nvPicPr>
          <p:cNvPr id="20484" name="Picture 2" descr="http://i1.ytimg.com/vi/MyCKAFhuNps/hq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5654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5026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/>
              <a:t>Ακρόαση θυρεοειδούς</a:t>
            </a:r>
          </a:p>
        </p:txBody>
      </p:sp>
      <p:sp>
        <p:nvSpPr>
          <p:cNvPr id="21507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179388" y="1447800"/>
            <a:ext cx="4176712" cy="5005388"/>
          </a:xfrm>
        </p:spPr>
        <p:txBody>
          <a:bodyPr/>
          <a:lstStyle/>
          <a:p>
            <a:endParaRPr lang="el-GR" altLang="el-GR"/>
          </a:p>
          <a:p>
            <a:endParaRPr lang="el-GR" altLang="el-GR"/>
          </a:p>
          <a:p>
            <a:endParaRPr lang="el-GR" altLang="el-GR"/>
          </a:p>
          <a:p>
            <a:r>
              <a:rPr lang="el-GR" altLang="el-GR"/>
              <a:t>Η υπαρξη φυσήματος  απαντάται στο τοξικό αδένωμα θυρεοειδούς  και οφείλεται στην αυξημένη αγγείωση του παθολογικού θυρεοειδικού  ιστού</a:t>
            </a:r>
          </a:p>
        </p:txBody>
      </p:sp>
      <p:pic>
        <p:nvPicPr>
          <p:cNvPr id="21508" name="Picture 2" descr="http://www.osceskills.com/resources/Auscultate-the-thyroi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025" y="1341438"/>
            <a:ext cx="4752975" cy="465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7225AC55-DA8D-4FB5-BEE7-B0AA5CA2A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713" y="1196752"/>
            <a:ext cx="7432595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338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/>
              <a:t>Παθολογικά ευρήματα</a:t>
            </a:r>
          </a:p>
        </p:txBody>
      </p:sp>
      <p:cxnSp>
        <p:nvCxnSpPr>
          <p:cNvPr id="5" name="4 - Ευθύγραμμο βέλος σύνδεσης"/>
          <p:cNvCxnSpPr/>
          <p:nvPr/>
        </p:nvCxnSpPr>
        <p:spPr>
          <a:xfrm flipH="1">
            <a:off x="3276600" y="2060575"/>
            <a:ext cx="2590800" cy="15843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5 - Ευθύγραμμο βέλος σύνδεσης"/>
          <p:cNvCxnSpPr/>
          <p:nvPr/>
        </p:nvCxnSpPr>
        <p:spPr>
          <a:xfrm>
            <a:off x="5867400" y="2060575"/>
            <a:ext cx="504825" cy="18002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- TextBox"/>
          <p:cNvSpPr txBox="1"/>
          <p:nvPr/>
        </p:nvSpPr>
        <p:spPr>
          <a:xfrm>
            <a:off x="1547813" y="3716338"/>
            <a:ext cx="2016125" cy="36988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l-GR" dirty="0"/>
              <a:t>ΔΙΑΧΥΤΗ</a:t>
            </a:r>
          </a:p>
        </p:txBody>
      </p:sp>
      <p:sp>
        <p:nvSpPr>
          <p:cNvPr id="10" name="9 - TextBox"/>
          <p:cNvSpPr txBox="1"/>
          <p:nvPr/>
        </p:nvSpPr>
        <p:spPr>
          <a:xfrm>
            <a:off x="6084888" y="4005263"/>
            <a:ext cx="2016125" cy="36988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l-GR" dirty="0"/>
              <a:t>ΟΖΩΔΗΣ</a:t>
            </a:r>
          </a:p>
        </p:txBody>
      </p:sp>
      <p:sp>
        <p:nvSpPr>
          <p:cNvPr id="18439" name="11 - Θέση περιεχομένου"/>
          <p:cNvSpPr>
            <a:spLocks noGrp="1"/>
          </p:cNvSpPr>
          <p:nvPr>
            <p:ph sz="quarter" idx="1"/>
          </p:nvPr>
        </p:nvSpPr>
        <p:spPr>
          <a:xfrm>
            <a:off x="684213" y="1628775"/>
            <a:ext cx="8002587" cy="4391025"/>
          </a:xfrm>
        </p:spPr>
        <p:txBody>
          <a:bodyPr/>
          <a:lstStyle/>
          <a:p>
            <a:pPr eaLnBrk="1" hangingPunct="1"/>
            <a:r>
              <a:rPr lang="el-GR" altLang="el-GR"/>
              <a:t>Διόγκωση θυρεοειδούς αδένα= βρογχοκήλη</a:t>
            </a:r>
          </a:p>
        </p:txBody>
      </p:sp>
      <p:pic>
        <p:nvPicPr>
          <p:cNvPr id="18440" name="Picture 4" descr="http://1.bp.blogspot.com/_AU6W7pGribs/TA-kVtQ9KsI/AAAAAAAAABk/L1vcUA7uJII/s1600/hyperthy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3500438"/>
            <a:ext cx="247650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7675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B4CCEC7D-4D1B-4BBA-A2A0-80A0B5AA6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548680"/>
            <a:ext cx="6781283" cy="452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8738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0DC017F5-02E7-4D24-9E2F-D52478960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97580"/>
            <a:ext cx="6480720" cy="632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084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A5A9ED3D-6681-4F06-904E-93FCB9A95C40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67544" y="171069"/>
            <a:ext cx="4320480" cy="6713164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FCFFBB08-C455-4716-9F7F-58CD31E9A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2800" y="42431"/>
            <a:ext cx="3583656" cy="681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208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/>
              <a:t>Ανατομία θυρεοειδούς αδένα</a:t>
            </a:r>
          </a:p>
        </p:txBody>
      </p:sp>
      <p:pic>
        <p:nvPicPr>
          <p:cNvPr id="7171" name="Picture 2" descr="Hypothyroidi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773238"/>
            <a:ext cx="4032250" cy="432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827088" y="333375"/>
            <a:ext cx="7772400" cy="7969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/>
              <a:t>Οζώδης βρογχοκήλη- όζοι θυρεοειδούς</a:t>
            </a:r>
          </a:p>
        </p:txBody>
      </p:sp>
      <p:pic>
        <p:nvPicPr>
          <p:cNvPr id="16387" name="Picture 2" descr="http://endokrinologiko.gr/images/ozos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41438"/>
            <a:ext cx="2244725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http://endokrinologiko.gr/images/ozos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196975"/>
            <a:ext cx="4038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5 - Ορθογώνιο"/>
          <p:cNvSpPr>
            <a:spLocks noChangeArrowheads="1"/>
          </p:cNvSpPr>
          <p:nvPr/>
        </p:nvSpPr>
        <p:spPr bwMode="auto">
          <a:xfrm>
            <a:off x="378116" y="5157192"/>
            <a:ext cx="85692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l-GR" altLang="el-GR" dirty="0">
                <a:latin typeface="Cambria" pitchFamily="18" charset="0"/>
              </a:rPr>
              <a:t>Ως “όζος” χαρακτηρίζεται οτιδήποτε έχει ένα ωοειδές-σφαιρικό σχήμα και δείχνει να έχει μια αυτόνομη οντότητα μέσα σε κάποιο όργανο. Ο όζος του θυρεοειδούς είναι λοιπόν ένα κομμάτι του θυρεοειδούς, σχηματίζεται στην συντριπτική πλειοψηφία από </a:t>
            </a:r>
            <a:r>
              <a:rPr lang="el-GR" altLang="el-GR" dirty="0" err="1">
                <a:latin typeface="Cambria" pitchFamily="18" charset="0"/>
              </a:rPr>
              <a:t>θυρεοειδικά</a:t>
            </a:r>
            <a:r>
              <a:rPr lang="el-GR" altLang="el-GR" dirty="0">
                <a:latin typeface="Cambria" pitchFamily="18" charset="0"/>
              </a:rPr>
              <a:t> κύτταρα και έχει εικόνα ανεξάρτητου σχηματισμού, διαφορετικού από το υπόλοιπο αδενικό παρέγχυμα.</a:t>
            </a:r>
          </a:p>
        </p:txBody>
      </p:sp>
    </p:spTree>
    <p:extLst>
      <p:ext uri="{BB962C8B-B14F-4D97-AF65-F5344CB8AC3E}">
        <p14:creationId xmlns:p14="http://schemas.microsoft.com/office/powerpoint/2010/main" val="20118002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323850" y="549275"/>
            <a:ext cx="7772400" cy="2700338"/>
          </a:xfrm>
        </p:spPr>
        <p:txBody>
          <a:bodyPr/>
          <a:lstStyle/>
          <a:p>
            <a:pPr eaLnBrk="1" hangingPunct="1"/>
            <a:r>
              <a:rPr lang="el-GR" altLang="el-GR"/>
              <a:t>Οι όζοι διακρίνονται  με βάση τα εξής χαρακτηριστικά:</a:t>
            </a:r>
          </a:p>
          <a:p>
            <a:pPr eaLnBrk="1" hangingPunct="1"/>
            <a:r>
              <a:rPr lang="el-GR" altLang="el-GR"/>
              <a:t>Α) Παραγωγή ή όχι θυροξίνης</a:t>
            </a:r>
          </a:p>
          <a:p>
            <a:pPr eaLnBrk="1" hangingPunct="1"/>
            <a:r>
              <a:rPr lang="el-GR" altLang="el-GR"/>
              <a:t>Β) πιεστικά φαινόμενα στον τράχηλο</a:t>
            </a:r>
          </a:p>
          <a:p>
            <a:pPr eaLnBrk="1" hangingPunct="1"/>
            <a:r>
              <a:rPr lang="el-GR" altLang="el-GR"/>
              <a:t>Γ) Κακοήθεις</a:t>
            </a:r>
          </a:p>
        </p:txBody>
      </p:sp>
      <p:pic>
        <p:nvPicPr>
          <p:cNvPr id="17411" name="Picture 2" descr="http://www.klinikiagiosloukas.gr/photos/thiroidis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636838"/>
            <a:ext cx="5715000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00147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/>
              <a:t>Παθολογικά ευρήματα</a:t>
            </a:r>
          </a:p>
        </p:txBody>
      </p:sp>
      <p:sp>
        <p:nvSpPr>
          <p:cNvPr id="19459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250825" y="1447800"/>
            <a:ext cx="8435975" cy="3133725"/>
          </a:xfrm>
        </p:spPr>
        <p:txBody>
          <a:bodyPr/>
          <a:lstStyle/>
          <a:p>
            <a:pPr eaLnBrk="1" hangingPunct="1"/>
            <a:r>
              <a:rPr lang="el-GR" altLang="el-GR"/>
              <a:t>Οζοι θυρεοειδούς («θερμοί» ή « ψυχροί», ανάλογα με την παραγωγή ή όχι ορμονών και την  πρόσληψη ραδιοφαρμάκου στην απεικόνιση με γ-καμερα)</a:t>
            </a:r>
          </a:p>
          <a:p>
            <a:pPr eaLnBrk="1" hangingPunct="1"/>
            <a:r>
              <a:rPr lang="el-GR" altLang="el-GR"/>
              <a:t> ΟΙ όζοι είναι αδενώματα ή κύστεις και σε ποσοστό 5% καρκίνος θυρεοειδούς ( θηλώδης, θυλακιώδης, αδιαφοροποίητος, μυελοειδές)</a:t>
            </a:r>
          </a:p>
          <a:p>
            <a:pPr eaLnBrk="1" hangingPunct="1"/>
            <a:endParaRPr lang="el-GR" altLang="el-GR"/>
          </a:p>
        </p:txBody>
      </p:sp>
      <p:pic>
        <p:nvPicPr>
          <p:cNvPr id="19460" name="Picture 5" descr="http://2.bp.blogspot.com/-scYcqtXKxhw/UZnVy7BDZmI/AAAAAAAALQg/PZROH0jZ288/s400/Unknown-17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933825"/>
            <a:ext cx="264795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7" descr="http://1.bp.blogspot.com/-jDJTMXQu4wM/UZnVz0EDznI/AAAAAAAALQw/TqdryhXi4V0/s1600/images-406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437063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86729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9229BCEE-FD65-4AEC-B484-3CD8119899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40609" y="457200"/>
            <a:ext cx="7772400" cy="762000"/>
          </a:xfrm>
        </p:spPr>
        <p:txBody>
          <a:bodyPr/>
          <a:lstStyle/>
          <a:p>
            <a:pPr eaLnBrk="1" hangingPunct="1"/>
            <a:r>
              <a:rPr lang="el-GR" altLang="el-GR" dirty="0" err="1">
                <a:solidFill>
                  <a:srgbClr val="FF0000"/>
                </a:solidFill>
              </a:rPr>
              <a:t>Θυρεοειδικοί</a:t>
            </a:r>
            <a:r>
              <a:rPr lang="el-GR" altLang="el-GR" dirty="0">
                <a:solidFill>
                  <a:srgbClr val="FF0000"/>
                </a:solidFill>
              </a:rPr>
              <a:t> όζοι και </a:t>
            </a:r>
            <a:r>
              <a:rPr lang="en-US" altLang="el-GR" dirty="0">
                <a:solidFill>
                  <a:srgbClr val="FF0000"/>
                </a:solidFill>
              </a:rPr>
              <a:t>Ca</a:t>
            </a:r>
          </a:p>
        </p:txBody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50C5EED4-621B-4668-807A-6C2040B2A0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34100" y="1484784"/>
            <a:ext cx="8050088" cy="4572000"/>
          </a:xfrm>
        </p:spPr>
        <p:txBody>
          <a:bodyPr/>
          <a:lstStyle/>
          <a:p>
            <a:pPr eaLnBrk="1" hangingPunct="1"/>
            <a:r>
              <a:rPr lang="el-GR" altLang="el-GR" sz="2800" b="1" dirty="0"/>
              <a:t>Είναι συχνοί</a:t>
            </a:r>
            <a:endParaRPr lang="en-US" altLang="el-GR" sz="2800" b="1" dirty="0"/>
          </a:p>
          <a:p>
            <a:pPr lvl="2" eaLnBrk="1" hangingPunct="1"/>
            <a:r>
              <a:rPr lang="en-US" altLang="el-GR" sz="2800" dirty="0"/>
              <a:t>4% </a:t>
            </a:r>
            <a:r>
              <a:rPr lang="el-GR" altLang="el-GR" sz="2800" dirty="0"/>
              <a:t>ενηλίκων</a:t>
            </a:r>
            <a:r>
              <a:rPr lang="en-US" altLang="el-GR" sz="2800" dirty="0"/>
              <a:t> (6.4% women, 1.5% men)</a:t>
            </a:r>
          </a:p>
          <a:p>
            <a:pPr lvl="2" eaLnBrk="1" hangingPunct="1"/>
            <a:r>
              <a:rPr lang="en-US" altLang="el-GR" sz="2800" dirty="0"/>
              <a:t>U/S: 20% </a:t>
            </a:r>
            <a:r>
              <a:rPr lang="el-GR" altLang="el-GR" sz="2800" dirty="0"/>
              <a:t>των γυναικών έχουν όζους</a:t>
            </a:r>
            <a:endParaRPr lang="en-US" altLang="el-GR" sz="2800" dirty="0"/>
          </a:p>
          <a:p>
            <a:pPr lvl="2" eaLnBrk="1" hangingPunct="1"/>
            <a:r>
              <a:rPr lang="en-US" altLang="el-GR" sz="2800" dirty="0"/>
              <a:t>U/S: 50% </a:t>
            </a:r>
            <a:r>
              <a:rPr lang="el-GR" altLang="el-GR" sz="2800" dirty="0"/>
              <a:t>γυναικών</a:t>
            </a:r>
            <a:r>
              <a:rPr lang="en-US" altLang="el-GR" sz="2800" dirty="0"/>
              <a:t> &gt; 50 </a:t>
            </a:r>
            <a:r>
              <a:rPr lang="en-US" altLang="el-GR" sz="2800" dirty="0" err="1"/>
              <a:t>y.o</a:t>
            </a:r>
            <a:r>
              <a:rPr lang="en-US" altLang="el-GR" sz="2800" dirty="0"/>
              <a:t>. </a:t>
            </a:r>
            <a:r>
              <a:rPr lang="el-GR" altLang="el-GR" sz="2800" dirty="0"/>
              <a:t>Έχουν όζους</a:t>
            </a:r>
            <a:endParaRPr lang="en-US" altLang="el-GR" sz="2800" dirty="0"/>
          </a:p>
          <a:p>
            <a:pPr eaLnBrk="1" hangingPunct="1"/>
            <a:r>
              <a:rPr lang="el-GR" altLang="el-GR" sz="2800" b="1" dirty="0"/>
              <a:t>Οι περισσότεροι είναι καλοήθεις</a:t>
            </a:r>
            <a:endParaRPr lang="en-US" altLang="el-GR" sz="2800" b="1" dirty="0"/>
          </a:p>
          <a:p>
            <a:pPr lvl="2" eaLnBrk="1" hangingPunct="1"/>
            <a:r>
              <a:rPr lang="el-GR" altLang="el-GR" sz="2800" dirty="0"/>
              <a:t>Μόνο</a:t>
            </a:r>
            <a:r>
              <a:rPr lang="en-US" altLang="el-GR" sz="2800" dirty="0"/>
              <a:t> 5 - 6.5 % </a:t>
            </a:r>
            <a:r>
              <a:rPr lang="el-GR" altLang="el-GR" sz="2800" dirty="0"/>
              <a:t>είναι </a:t>
            </a:r>
            <a:r>
              <a:rPr lang="en-US" altLang="el-GR" sz="2800" dirty="0"/>
              <a:t>Ca (4 % </a:t>
            </a:r>
            <a:r>
              <a:rPr lang="el-GR" altLang="el-GR" sz="2800" dirty="0" err="1"/>
              <a:t>γυναίκ</a:t>
            </a:r>
            <a:r>
              <a:rPr lang="en-US" altLang="el-GR" sz="2800" dirty="0"/>
              <a:t>, 8 % </a:t>
            </a:r>
            <a:r>
              <a:rPr lang="el-GR" altLang="el-GR" sz="2800" dirty="0" err="1"/>
              <a:t>άνδρ</a:t>
            </a:r>
            <a:r>
              <a:rPr lang="en-US" altLang="el-GR" sz="2800" dirty="0"/>
              <a:t>)</a:t>
            </a:r>
          </a:p>
          <a:p>
            <a:pPr lvl="2" eaLnBrk="1" hangingPunct="1"/>
            <a:r>
              <a:rPr lang="en-US" altLang="el-GR" sz="2800" dirty="0"/>
              <a:t>92 % </a:t>
            </a:r>
            <a:r>
              <a:rPr lang="el-GR" altLang="el-GR" sz="2800" dirty="0"/>
              <a:t>καλώς διαφοροποιημένα </a:t>
            </a:r>
            <a:r>
              <a:rPr lang="en-US" altLang="el-GR" sz="2800" dirty="0"/>
              <a:t>Ca</a:t>
            </a:r>
          </a:p>
          <a:p>
            <a:pPr lvl="2" eaLnBrk="1" hangingPunct="1"/>
            <a:r>
              <a:rPr lang="el-GR" altLang="el-GR" sz="2800" dirty="0"/>
              <a:t>Μόνο </a:t>
            </a:r>
            <a:r>
              <a:rPr lang="en-US" altLang="el-GR" sz="2800" dirty="0"/>
              <a:t>0.5 % </a:t>
            </a:r>
            <a:r>
              <a:rPr lang="el-GR" altLang="el-GR" sz="2800" dirty="0" err="1"/>
              <a:t>πιθανότης</a:t>
            </a:r>
            <a:r>
              <a:rPr lang="el-GR" altLang="el-GR" sz="2800" dirty="0"/>
              <a:t> σοβαρού </a:t>
            </a:r>
            <a:r>
              <a:rPr lang="en-US" altLang="el-GR" sz="2800" dirty="0"/>
              <a:t>Ca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33B2B50F-F0F5-4B31-9B73-DF8CECEF8631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48637" y="476672"/>
            <a:ext cx="8155811" cy="610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3502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97788BAC-F71A-457A-A922-1984D46BC42D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747503" y="908720"/>
            <a:ext cx="5648993" cy="53271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18F204-CDFB-419F-8311-1D42E6ACAAA5}"/>
              </a:ext>
            </a:extLst>
          </p:cNvPr>
          <p:cNvSpPr txBox="1"/>
          <p:nvPr/>
        </p:nvSpPr>
        <p:spPr>
          <a:xfrm>
            <a:off x="2195736" y="332656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ΤΟΞΙΚΟ ΑΔΕΝΩΜΑ</a:t>
            </a:r>
          </a:p>
        </p:txBody>
      </p:sp>
    </p:spTree>
    <p:extLst>
      <p:ext uri="{BB962C8B-B14F-4D97-AF65-F5344CB8AC3E}">
        <p14:creationId xmlns:p14="http://schemas.microsoft.com/office/powerpoint/2010/main" val="34424337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346A6D61-83C5-4D44-A1A1-D803A5E849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860425"/>
            <a:ext cx="8534400" cy="641350"/>
          </a:xfrm>
        </p:spPr>
        <p:txBody>
          <a:bodyPr/>
          <a:lstStyle/>
          <a:p>
            <a:pPr eaLnBrk="1" hangingPunct="1"/>
            <a:r>
              <a:rPr lang="el-GR" altLang="el-GR" sz="3600" dirty="0">
                <a:solidFill>
                  <a:srgbClr val="FF0000"/>
                </a:solidFill>
              </a:rPr>
              <a:t>Διάχυτη </a:t>
            </a:r>
            <a:r>
              <a:rPr lang="el-GR" altLang="el-GR" sz="3600" dirty="0" err="1">
                <a:solidFill>
                  <a:srgbClr val="FF0000"/>
                </a:solidFill>
              </a:rPr>
              <a:t>πολυοζώδης</a:t>
            </a:r>
            <a:r>
              <a:rPr lang="el-GR" altLang="el-GR" sz="3600" dirty="0">
                <a:solidFill>
                  <a:srgbClr val="FF0000"/>
                </a:solidFill>
              </a:rPr>
              <a:t> βρογχοκήλη</a:t>
            </a:r>
            <a:endParaRPr lang="en-US" altLang="el-GR" sz="3600" dirty="0">
              <a:solidFill>
                <a:srgbClr val="FF0000"/>
              </a:solidFill>
            </a:endParaRP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F912D0C5-9C2C-4DE6-A486-FF9D16A47D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905000"/>
            <a:ext cx="8382000" cy="4572000"/>
          </a:xfrm>
        </p:spPr>
        <p:txBody>
          <a:bodyPr/>
          <a:lstStyle/>
          <a:p>
            <a:pPr eaLnBrk="1" hangingPunct="1"/>
            <a:r>
              <a:rPr lang="el-GR" altLang="el-GR" sz="2800"/>
              <a:t>Ενδημικός και σποραδικός τύπος</a:t>
            </a:r>
            <a:endParaRPr lang="en-US" altLang="el-GR" sz="2800"/>
          </a:p>
          <a:p>
            <a:pPr eaLnBrk="1" hangingPunct="1"/>
            <a:r>
              <a:rPr lang="el-GR" altLang="el-GR" sz="2800"/>
              <a:t>Σποραδικά </a:t>
            </a:r>
            <a:r>
              <a:rPr lang="en-US" altLang="el-GR" sz="2800"/>
              <a:t>– </a:t>
            </a:r>
            <a:r>
              <a:rPr lang="el-GR" altLang="el-GR" sz="2800"/>
              <a:t>σπάνια</a:t>
            </a:r>
            <a:r>
              <a:rPr lang="en-US" altLang="el-GR" sz="2800"/>
              <a:t>, </a:t>
            </a:r>
            <a:r>
              <a:rPr lang="el-GR" altLang="el-GR" sz="2800"/>
              <a:t>νεαρές γυναίκες</a:t>
            </a:r>
            <a:endParaRPr lang="en-US" altLang="el-GR" sz="2800"/>
          </a:p>
          <a:p>
            <a:pPr eaLnBrk="1" hangingPunct="1"/>
            <a:r>
              <a:rPr lang="el-GR" altLang="el-GR" sz="2800"/>
              <a:t>Υπερπλαστικό στάδιο</a:t>
            </a:r>
            <a:r>
              <a:rPr lang="en-US" altLang="el-GR" sz="2800"/>
              <a:t> &amp; </a:t>
            </a:r>
            <a:r>
              <a:rPr lang="el-GR" altLang="el-GR" sz="2800"/>
              <a:t>κολλοειδικό στάδιο</a:t>
            </a:r>
            <a:endParaRPr lang="en-US" altLang="el-GR" sz="2800"/>
          </a:p>
          <a:p>
            <a:pPr eaLnBrk="1" hangingPunct="1"/>
            <a:r>
              <a:rPr lang="el-GR" altLang="el-GR" sz="2800"/>
              <a:t>Επανειλλημένες προσβολές</a:t>
            </a:r>
            <a:r>
              <a:rPr lang="en-US" altLang="el-GR" sz="2800"/>
              <a:t> </a:t>
            </a:r>
            <a:r>
              <a:rPr lang="en-US" altLang="el-GR" sz="2800">
                <a:sym typeface="Wingdings" panose="05000000000000000000" pitchFamily="2" charset="2"/>
              </a:rPr>
              <a:t></a:t>
            </a:r>
            <a:r>
              <a:rPr lang="en-US" altLang="el-GR" sz="2800"/>
              <a:t> </a:t>
            </a:r>
            <a:r>
              <a:rPr lang="el-GR" altLang="el-GR" sz="2800"/>
              <a:t>πολυοζώδης</a:t>
            </a:r>
            <a:endParaRPr lang="en-US" altLang="el-GR" sz="2800"/>
          </a:p>
          <a:p>
            <a:pPr eaLnBrk="1" hangingPunct="1"/>
            <a:r>
              <a:rPr lang="el-GR" altLang="el-GR" sz="2800"/>
              <a:t>Υπερπλασία, ίνωση, κυστική νέκρωση</a:t>
            </a:r>
            <a:endParaRPr lang="en-US" altLang="el-GR" sz="2800"/>
          </a:p>
          <a:p>
            <a:pPr eaLnBrk="1" hangingPunct="1"/>
            <a:r>
              <a:rPr lang="el-GR" altLang="el-GR" sz="2800"/>
              <a:t>Συμπτώματα εκ πιέσεως</a:t>
            </a:r>
          </a:p>
          <a:p>
            <a:pPr lvl="1" eaLnBrk="1" hangingPunct="1"/>
            <a:r>
              <a:rPr lang="el-GR" altLang="el-GR" sz="2400"/>
              <a:t>Πίεση - δυσφαγία</a:t>
            </a:r>
            <a:r>
              <a:rPr lang="en-US" altLang="el-GR" sz="2400"/>
              <a:t>, </a:t>
            </a:r>
            <a:r>
              <a:rPr lang="el-GR" altLang="el-GR" sz="2400"/>
              <a:t>απόφραξη αεραγωγών</a:t>
            </a:r>
            <a:endParaRPr lang="en-US" altLang="el-GR" sz="2400"/>
          </a:p>
          <a:p>
            <a:pPr eaLnBrk="1" hangingPunct="1"/>
            <a:r>
              <a:rPr lang="el-GR" altLang="el-GR" sz="2800">
                <a:solidFill>
                  <a:schemeClr val="tx2"/>
                </a:solidFill>
              </a:rPr>
              <a:t>Σπάνια τοξικός</a:t>
            </a:r>
            <a:r>
              <a:rPr lang="en-US" altLang="el-GR" sz="2800"/>
              <a:t> </a:t>
            </a:r>
            <a:r>
              <a:rPr lang="en-US" altLang="el-GR" sz="2800">
                <a:sym typeface="Wingdings" panose="05000000000000000000" pitchFamily="2" charset="2"/>
              </a:rPr>
              <a:t></a:t>
            </a:r>
            <a:r>
              <a:rPr lang="el-GR" altLang="el-GR" sz="2800"/>
              <a:t>υπερθυρεοειδισμός</a:t>
            </a:r>
          </a:p>
          <a:p>
            <a:pPr lvl="1" eaLnBrk="1" hangingPunct="1"/>
            <a:r>
              <a:rPr lang="el-GR" altLang="el-GR" sz="2400"/>
              <a:t>Σύνδρομο </a:t>
            </a:r>
            <a:r>
              <a:rPr lang="en-US" altLang="el-GR" sz="2400"/>
              <a:t>Plummer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4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4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866D27A0-88A8-4212-9D92-A4B37641E3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4313" y="519113"/>
            <a:ext cx="8243887" cy="893663"/>
          </a:xfrm>
        </p:spPr>
        <p:txBody>
          <a:bodyPr/>
          <a:lstStyle/>
          <a:p>
            <a:pPr algn="ctr" eaLnBrk="1" hangingPunct="1"/>
            <a:r>
              <a:rPr lang="el-GR" altLang="el-GR" sz="4000" dirty="0" err="1">
                <a:solidFill>
                  <a:srgbClr val="FF0000"/>
                </a:solidFill>
              </a:rPr>
              <a:t>Κύστεις</a:t>
            </a:r>
            <a:r>
              <a:rPr lang="el-GR" altLang="el-GR" sz="4000" dirty="0">
                <a:solidFill>
                  <a:srgbClr val="FF0000"/>
                </a:solidFill>
              </a:rPr>
              <a:t> κολλοειδούς σε ΔΠΒ</a:t>
            </a:r>
            <a:endParaRPr lang="en-US" altLang="el-GR" sz="4000" dirty="0">
              <a:solidFill>
                <a:srgbClr val="FF0000"/>
              </a:solidFill>
            </a:endParaRPr>
          </a:p>
        </p:txBody>
      </p:sp>
      <p:pic>
        <p:nvPicPr>
          <p:cNvPr id="79875" name="Picture 3" descr="grossmng1">
            <a:extLst>
              <a:ext uri="{FF2B5EF4-FFF2-40B4-BE49-F238E27FC236}">
                <a16:creationId xmlns:a16="http://schemas.microsoft.com/office/drawing/2014/main" id="{FD39977A-A213-450F-B2FD-BE8D24A1B8F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0263" y="2362200"/>
            <a:ext cx="3597275" cy="3352800"/>
          </a:xfrm>
        </p:spPr>
      </p:pic>
      <p:pic>
        <p:nvPicPr>
          <p:cNvPr id="79876" name="Picture 4" descr="histomng1">
            <a:extLst>
              <a:ext uri="{FF2B5EF4-FFF2-40B4-BE49-F238E27FC236}">
                <a16:creationId xmlns:a16="http://schemas.microsoft.com/office/drawing/2014/main" id="{040844B0-F85E-4760-87E3-57FC4CBC72D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0" y="2362200"/>
            <a:ext cx="3810000" cy="3352800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1247BD0-4CF2-4365-85EB-C23127DE3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21542"/>
            <a:ext cx="7772400" cy="778098"/>
          </a:xfrm>
        </p:spPr>
        <p:txBody>
          <a:bodyPr/>
          <a:lstStyle/>
          <a:p>
            <a:pPr algn="ctr"/>
            <a:r>
              <a:rPr lang="el-GR" dirty="0" err="1">
                <a:solidFill>
                  <a:srgbClr val="FF0000"/>
                </a:solidFill>
              </a:rPr>
              <a:t>Θηλώδες</a:t>
            </a:r>
            <a:r>
              <a:rPr lang="el-GR" dirty="0">
                <a:solidFill>
                  <a:srgbClr val="FF0000"/>
                </a:solidFill>
              </a:rPr>
              <a:t> καρκίνωμα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0A3E32BF-B886-40CB-B764-F21DB431F0AE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403648" y="1002695"/>
            <a:ext cx="6480720" cy="573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5424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D8378426-5B14-48AC-BE73-7099C03411AC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172860" y="1028716"/>
            <a:ext cx="7071548" cy="5554646"/>
          </a:xfrm>
          <a:prstGeom prst="rect">
            <a:avLst/>
          </a:prstGeom>
        </p:spPr>
      </p:pic>
      <p:sp>
        <p:nvSpPr>
          <p:cNvPr id="5" name="Τίτλος 1">
            <a:extLst>
              <a:ext uri="{FF2B5EF4-FFF2-40B4-BE49-F238E27FC236}">
                <a16:creationId xmlns:a16="http://schemas.microsoft.com/office/drawing/2014/main" id="{4398D40C-017E-4125-8574-9F13EC1EF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06090"/>
          </a:xfrm>
        </p:spPr>
        <p:txBody>
          <a:bodyPr/>
          <a:lstStyle/>
          <a:p>
            <a:pPr algn="ctr"/>
            <a:r>
              <a:rPr lang="el-GR" dirty="0" err="1">
                <a:solidFill>
                  <a:srgbClr val="FF0000"/>
                </a:solidFill>
              </a:rPr>
              <a:t>Θηλώδες</a:t>
            </a:r>
            <a:r>
              <a:rPr lang="el-GR" dirty="0">
                <a:solidFill>
                  <a:srgbClr val="FF0000"/>
                </a:solidFill>
              </a:rPr>
              <a:t> καρκίνωμα</a:t>
            </a:r>
          </a:p>
        </p:txBody>
      </p:sp>
    </p:spTree>
    <p:extLst>
      <p:ext uri="{BB962C8B-B14F-4D97-AF65-F5344CB8AC3E}">
        <p14:creationId xmlns:p14="http://schemas.microsoft.com/office/powerpoint/2010/main" val="3257319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B1BB9E04-0EF5-4CDB-A29B-436D9F6D7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816" y="0"/>
            <a:ext cx="73943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1520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060CEDC-F893-43C8-B29E-B1CE2B0F0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563562"/>
          </a:xfrm>
        </p:spPr>
        <p:txBody>
          <a:bodyPr/>
          <a:lstStyle/>
          <a:p>
            <a:pPr algn="ctr"/>
            <a:r>
              <a:rPr lang="el-GR" dirty="0" err="1">
                <a:solidFill>
                  <a:srgbClr val="FF0000"/>
                </a:solidFill>
              </a:rPr>
              <a:t>Θυλακιώδες</a:t>
            </a:r>
            <a:r>
              <a:rPr lang="el-GR" dirty="0">
                <a:solidFill>
                  <a:srgbClr val="FF0000"/>
                </a:solidFill>
              </a:rPr>
              <a:t> καρκίνωμα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273D4CC5-3B13-432B-8E12-7C8DDCCB4A9F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403648" y="838200"/>
            <a:ext cx="6811969" cy="577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5793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C03193A6-A859-4D46-91EB-AE0BB9369828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927552" y="1220058"/>
            <a:ext cx="7244848" cy="5363304"/>
          </a:xfrm>
          <a:prstGeom prst="rect">
            <a:avLst/>
          </a:prstGeom>
        </p:spPr>
      </p:pic>
      <p:sp>
        <p:nvSpPr>
          <p:cNvPr id="5" name="Τίτλος 1">
            <a:extLst>
              <a:ext uri="{FF2B5EF4-FFF2-40B4-BE49-F238E27FC236}">
                <a16:creationId xmlns:a16="http://schemas.microsoft.com/office/drawing/2014/main" id="{DBE584B3-F7CC-4DFC-B654-15C1CD928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850106"/>
          </a:xfrm>
        </p:spPr>
        <p:txBody>
          <a:bodyPr/>
          <a:lstStyle/>
          <a:p>
            <a:pPr algn="ctr"/>
            <a:r>
              <a:rPr lang="el-GR" dirty="0" err="1">
                <a:solidFill>
                  <a:srgbClr val="FF0000"/>
                </a:solidFill>
              </a:rPr>
              <a:t>Θυλακιώδες</a:t>
            </a:r>
            <a:r>
              <a:rPr lang="el-GR" dirty="0">
                <a:solidFill>
                  <a:srgbClr val="FF0000"/>
                </a:solidFill>
              </a:rPr>
              <a:t> καρκίνωμα</a:t>
            </a:r>
          </a:p>
        </p:txBody>
      </p:sp>
    </p:spTree>
    <p:extLst>
      <p:ext uri="{BB962C8B-B14F-4D97-AF65-F5344CB8AC3E}">
        <p14:creationId xmlns:p14="http://schemas.microsoft.com/office/powerpoint/2010/main" val="14895876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7B903DE3-F13D-4E83-A8BA-BC7A8DAE4FB0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95139" y="289209"/>
            <a:ext cx="8553722" cy="627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5224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0300D157-D28C-40C3-897C-F1C08D90A3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7924800" cy="762000"/>
          </a:xfrm>
        </p:spPr>
        <p:txBody>
          <a:bodyPr/>
          <a:lstStyle/>
          <a:p>
            <a:pPr algn="ctr" eaLnBrk="1" hangingPunct="1"/>
            <a:r>
              <a:rPr lang="el-GR" altLang="el-GR" dirty="0">
                <a:solidFill>
                  <a:srgbClr val="FF0000"/>
                </a:solidFill>
              </a:rPr>
              <a:t>Θυρεοειδίτιδα </a:t>
            </a:r>
            <a:r>
              <a:rPr lang="en-US" altLang="el-GR" dirty="0">
                <a:solidFill>
                  <a:srgbClr val="FF0000"/>
                </a:solidFill>
              </a:rPr>
              <a:t>Hashimoto</a:t>
            </a:r>
          </a:p>
        </p:txBody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FC810FB1-3B3D-4DB1-A115-201A7EA930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altLang="el-GR" sz="2800"/>
              <a:t>Συχνή μη ενδημική βρογχοκήλη</a:t>
            </a:r>
            <a:r>
              <a:rPr lang="en-US" altLang="el-GR" sz="2800"/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 sz="2800"/>
              <a:t>Πιο συχνή σε γυναίκες</a:t>
            </a:r>
            <a:r>
              <a:rPr lang="en-US" altLang="el-GR" sz="2800"/>
              <a:t> 45-65y.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 sz="2800"/>
              <a:t>Αυτοάνοση</a:t>
            </a:r>
            <a:r>
              <a:rPr lang="en-US" altLang="el-GR" sz="2800"/>
              <a:t> HLA-DR5, DR3.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 sz="2800"/>
              <a:t>Αντιθυρεοσφαιρινικό αντίσωμα 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 sz="2800"/>
              <a:t>Διάχυτη βρογχοκήλη</a:t>
            </a:r>
            <a:endParaRPr lang="en-US" altLang="el-GR" sz="2800"/>
          </a:p>
          <a:p>
            <a:pPr eaLnBrk="1" hangingPunct="1">
              <a:lnSpc>
                <a:spcPct val="90000"/>
              </a:lnSpc>
            </a:pPr>
            <a:r>
              <a:rPr lang="en-US" altLang="el-GR" sz="2800"/>
              <a:t>Follicle atrophy with lymphocytes.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l-GR" sz="2800"/>
              <a:t>H</a:t>
            </a:r>
            <a:r>
              <a:rPr lang="en-US" altLang="el-GR" sz="2800">
                <a:cs typeface="Times New Roman" panose="02020603050405020304" pitchFamily="18" charset="0"/>
              </a:rPr>
              <a:t>ü</a:t>
            </a:r>
            <a:r>
              <a:rPr lang="en-US" altLang="el-GR" sz="2800"/>
              <a:t>rthle cells – eosinophilic ep. cells.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 sz="2800">
                <a:solidFill>
                  <a:schemeClr val="tx2"/>
                </a:solidFill>
              </a:rPr>
              <a:t>Αρχικά υπερθυρεοειδισμός</a:t>
            </a:r>
            <a:endParaRPr lang="en-US" altLang="el-GR" sz="2800">
              <a:solidFill>
                <a:schemeClr val="tx2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l-GR" altLang="el-GR" sz="2800"/>
              <a:t>Κίνδυνος για λέμφωμα από</a:t>
            </a:r>
            <a:r>
              <a:rPr lang="en-US" altLang="el-GR" sz="2800"/>
              <a:t> B </a:t>
            </a:r>
            <a:r>
              <a:rPr lang="el-GR" altLang="el-GR" sz="2800"/>
              <a:t>λεμφοκύτταρα</a:t>
            </a:r>
            <a:endParaRPr lang="en-US" altLang="el-GR" sz="28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4D8DECE6-EF5A-4174-AA91-EC8674AF8F6A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987366" y="188639"/>
            <a:ext cx="5104914" cy="643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7972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CEB90437-47CA-41AD-91C7-F3116EE3F984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033304" y="188639"/>
            <a:ext cx="5058976" cy="648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1555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DF6DD098-C3E9-447B-8265-D745C0BA73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800100"/>
            <a:ext cx="7772400" cy="762000"/>
          </a:xfrm>
        </p:spPr>
        <p:txBody>
          <a:bodyPr/>
          <a:lstStyle/>
          <a:p>
            <a:pPr eaLnBrk="1" hangingPunct="1"/>
            <a:r>
              <a:rPr lang="el-GR" altLang="el-GR"/>
              <a:t>Υπερθυρεοειδισμός</a:t>
            </a:r>
            <a:endParaRPr lang="en-US" altLang="el-GR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91E0E22B-33F0-47A3-BABE-765B46CFF0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l-GR">
                <a:solidFill>
                  <a:schemeClr val="tx2"/>
                </a:solidFill>
              </a:rPr>
              <a:t>Θυρεοτοξίκωση</a:t>
            </a:r>
            <a:r>
              <a:rPr lang="en-US" altLang="el-GR">
                <a:solidFill>
                  <a:schemeClr val="tx2"/>
                </a:solidFill>
              </a:rPr>
              <a:t> </a:t>
            </a:r>
            <a:r>
              <a:rPr lang="en-US" altLang="el-GR" sz="2400">
                <a:solidFill>
                  <a:schemeClr val="tx2"/>
                </a:solidFill>
              </a:rPr>
              <a:t>– </a:t>
            </a:r>
            <a:r>
              <a:rPr lang="en-US" altLang="el-GR" sz="2400">
                <a:solidFill>
                  <a:schemeClr val="tx2"/>
                </a:solidFill>
                <a:sym typeface="Symbol" panose="05050102010706020507" pitchFamily="18" charset="2"/>
              </a:rPr>
              <a:t></a:t>
            </a:r>
            <a:r>
              <a:rPr lang="en-US" altLang="el-GR" sz="2400">
                <a:solidFill>
                  <a:schemeClr val="tx2"/>
                </a:solidFill>
              </a:rPr>
              <a:t> T3/T4, </a:t>
            </a:r>
            <a:r>
              <a:rPr lang="en-US" altLang="el-GR" sz="2400">
                <a:solidFill>
                  <a:schemeClr val="tx2"/>
                </a:solidFill>
                <a:sym typeface="Symbol" panose="05050102010706020507" pitchFamily="18" charset="2"/>
              </a:rPr>
              <a:t></a:t>
            </a:r>
            <a:r>
              <a:rPr lang="en-US" altLang="el-GR" sz="2400">
                <a:solidFill>
                  <a:schemeClr val="tx2"/>
                </a:solidFill>
              </a:rPr>
              <a:t> TSH</a:t>
            </a:r>
          </a:p>
          <a:p>
            <a:pPr eaLnBrk="1" hangingPunct="1"/>
            <a:r>
              <a:rPr lang="el-GR" altLang="el-GR"/>
              <a:t>Διάχυτη τοξική υπερπλασία</a:t>
            </a:r>
            <a:r>
              <a:rPr lang="en-US" altLang="el-GR"/>
              <a:t> (Graves)</a:t>
            </a:r>
          </a:p>
          <a:p>
            <a:pPr eaLnBrk="1" hangingPunct="1"/>
            <a:r>
              <a:rPr lang="el-GR" altLang="el-GR"/>
              <a:t>Τοξική πολυοζώδης βρογχοκήλη</a:t>
            </a:r>
            <a:endParaRPr lang="en-US" altLang="el-GR"/>
          </a:p>
          <a:p>
            <a:pPr eaLnBrk="1" hangingPunct="1"/>
            <a:r>
              <a:rPr lang="el-GR" altLang="el-GR"/>
              <a:t>Τοξικό αδένωμα</a:t>
            </a:r>
            <a:endParaRPr lang="en-US" altLang="el-GR"/>
          </a:p>
          <a:p>
            <a:pPr eaLnBrk="1" hangingPunct="1"/>
            <a:r>
              <a:rPr lang="el-GR" altLang="el-GR"/>
              <a:t>Θυρεοειδίτιδα</a:t>
            </a:r>
            <a:endParaRPr lang="en-US" altLang="el-GR"/>
          </a:p>
          <a:p>
            <a:pPr eaLnBrk="1" hangingPunct="1"/>
            <a:r>
              <a:rPr lang="el-GR" altLang="el-GR"/>
              <a:t>Λειτουργικό καρκίνωμα θυρεοειδούς</a:t>
            </a:r>
            <a:endParaRPr lang="en-US" altLang="el-GR"/>
          </a:p>
          <a:p>
            <a:pPr eaLnBrk="1" hangingPunct="1"/>
            <a:r>
              <a:rPr lang="en-US" altLang="el-GR"/>
              <a:t>TSH </a:t>
            </a:r>
            <a:r>
              <a:rPr lang="el-GR" altLang="el-GR"/>
              <a:t>εκκριτικό αδένωμα υπόφυσης</a:t>
            </a:r>
            <a:endParaRPr lang="en-US" altLang="el-GR"/>
          </a:p>
          <a:p>
            <a:pPr eaLnBrk="1" hangingPunct="1"/>
            <a:endParaRPr lang="en-US" alt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/>
              <a:t>Υπερθυρεοειδισμός</a:t>
            </a:r>
          </a:p>
        </p:txBody>
      </p:sp>
      <p:sp>
        <p:nvSpPr>
          <p:cNvPr id="23555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1981200"/>
          </a:xfrm>
        </p:spPr>
        <p:txBody>
          <a:bodyPr/>
          <a:lstStyle/>
          <a:p>
            <a:pPr eaLnBrk="1" hangingPunct="1"/>
            <a:r>
              <a:rPr lang="el-GR" altLang="el-GR"/>
              <a:t>Τοξικό αδένωμα</a:t>
            </a:r>
          </a:p>
          <a:p>
            <a:pPr eaLnBrk="1" hangingPunct="1"/>
            <a:r>
              <a:rPr lang="el-GR" altLang="el-GR"/>
              <a:t>Νόσος  </a:t>
            </a:r>
            <a:r>
              <a:rPr lang="en-US" altLang="el-GR"/>
              <a:t>Graves</a:t>
            </a:r>
          </a:p>
          <a:p>
            <a:pPr eaLnBrk="1" hangingPunct="1"/>
            <a:r>
              <a:rPr lang="el-GR" altLang="el-GR"/>
              <a:t>Θυρεοειδίτιδα</a:t>
            </a:r>
          </a:p>
        </p:txBody>
      </p:sp>
      <p:pic>
        <p:nvPicPr>
          <p:cNvPr id="23556" name="Picture 4" descr="Illustration showing enlarged thyroid &#10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420938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- Τίτλος"/>
          <p:cNvSpPr>
            <a:spLocks noGrp="1"/>
          </p:cNvSpPr>
          <p:nvPr>
            <p:ph type="title"/>
          </p:nvPr>
        </p:nvSpPr>
        <p:spPr>
          <a:xfrm>
            <a:off x="395288" y="0"/>
            <a:ext cx="7772400" cy="1143000"/>
          </a:xfrm>
        </p:spPr>
        <p:txBody>
          <a:bodyPr/>
          <a:lstStyle/>
          <a:p>
            <a:pPr eaLnBrk="1" hangingPunct="1"/>
            <a:r>
              <a:rPr lang="el-GR" altLang="el-GR"/>
              <a:t>ΥΠΕΡΘΥΡΕΟΕΙΔΙΣΜΟΣ</a:t>
            </a:r>
          </a:p>
        </p:txBody>
      </p:sp>
      <p:sp>
        <p:nvSpPr>
          <p:cNvPr id="22531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539750" y="1052513"/>
            <a:ext cx="8604250" cy="1008062"/>
          </a:xfrm>
        </p:spPr>
        <p:txBody>
          <a:bodyPr/>
          <a:lstStyle/>
          <a:p>
            <a:pPr eaLnBrk="1" hangingPunct="1"/>
            <a:r>
              <a:rPr lang="el-GR" altLang="el-GR"/>
              <a:t>ΥΠΕΡΠΑΡΑΓΩΓΉ ΟΡΜΟΝΏΝ ΑΠΌ ΤΟΝ ΘΥΡΕΟΕΙΔΉ ΑΔΕΝΑ ( ΘΥΡΟΞΊΝΗΣ)</a:t>
            </a:r>
          </a:p>
        </p:txBody>
      </p:sp>
      <p:pic>
        <p:nvPicPr>
          <p:cNvPr id="21508" name="Picture 2" descr="http://e-endo.com/wp-content/uploads/2012/01/hyperthyroidis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916113"/>
            <a:ext cx="7488238" cy="4673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E1774B1B-407A-4EBE-994D-8DC0A5ECBDD2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22365" y="260647"/>
            <a:ext cx="8254091" cy="640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46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/>
              <a:t>Εξέταση θυρειοειδούς αδένα</a:t>
            </a:r>
          </a:p>
        </p:txBody>
      </p:sp>
      <p:sp>
        <p:nvSpPr>
          <p:cNvPr id="8195" name="2 - Θέση περιεχομένου"/>
          <p:cNvSpPr>
            <a:spLocks noGrp="1"/>
          </p:cNvSpPr>
          <p:nvPr>
            <p:ph sz="quarter" idx="1"/>
          </p:nvPr>
        </p:nvSpPr>
        <p:spPr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buFont typeface="Wingdings 2" pitchFamily="18" charset="2"/>
              <a:buNone/>
            </a:pPr>
            <a:r>
              <a:rPr lang="el-GR" altLang="el-GR"/>
              <a:t>Επισκόπηση</a:t>
            </a:r>
          </a:p>
          <a:p>
            <a:pPr algn="ctr" eaLnBrk="1" hangingPunct="1">
              <a:buFont typeface="Wingdings 2" pitchFamily="18" charset="2"/>
              <a:buNone/>
            </a:pPr>
            <a:endParaRPr lang="el-GR" altLang="el-GR"/>
          </a:p>
          <a:p>
            <a:pPr eaLnBrk="1" hangingPunct="1"/>
            <a:r>
              <a:rPr lang="el-GR" altLang="el-GR"/>
              <a:t>Ζητάμε από τον ασθενή να   εκτείνει λίγο τον αυχένα του  και παρατηρούμε το πρόσθιο μέρος του τραχήλου όπου εδράζονται οι δύο λοβοί του θυρεοειδούς αδένα ενωμένοι με  ισθμό.</a:t>
            </a:r>
          </a:p>
          <a:p>
            <a:pPr eaLnBrk="1" hangingPunct="1"/>
            <a:r>
              <a:rPr lang="el-GR" altLang="el-GR"/>
              <a:t>Κατόπιν ζητάμε από τον ασθενή να καταπιεί ώστε να δούμε με την καταποτική κίνηση,  σύσπαση των μυών και  ανυψωτική  κίνηση του θυρεοειδούς που ακολουθεί.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578EBEF9-84D1-4A2E-A62E-6CF33EC33D95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691680" y="182417"/>
            <a:ext cx="6192688" cy="649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8349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603CBB50-A8ED-44B0-BEE7-0972926225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670800" cy="1346200"/>
          </a:xfrm>
          <a:ln w="50800" cap="flat">
            <a:solidFill>
              <a:srgbClr val="003366"/>
            </a:solidFill>
            <a:miter lim="800000"/>
            <a:headEnd/>
            <a:tailEnd/>
          </a:ln>
        </p:spPr>
        <p:txBody>
          <a:bodyPr lIns="90488" tIns="44450" rIns="90488" bIns="44450"/>
          <a:lstStyle/>
          <a:p>
            <a:pPr eaLnBrk="1" hangingPunct="1"/>
            <a:r>
              <a:rPr lang="el-GR" altLang="el-GR" sz="4000"/>
              <a:t>Κλινικά χαρακτηριστικά της βρογχοκήλης σε νόσο</a:t>
            </a:r>
            <a:r>
              <a:rPr lang="en-US" altLang="el-GR" sz="4000"/>
              <a:t> Graves’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2D756CCF-C3EF-4839-B77D-081FBC80E2F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082800"/>
            <a:ext cx="4800600" cy="4140200"/>
          </a:xfrm>
          <a:solidFill>
            <a:srgbClr val="CCECFF"/>
          </a:solidFill>
          <a:ln w="50800" cap="flat">
            <a:solidFill>
              <a:schemeClr val="bg1"/>
            </a:solidFill>
            <a:miter lim="800000"/>
            <a:headEnd/>
            <a:tailEnd/>
          </a:ln>
        </p:spPr>
        <p:txBody>
          <a:bodyPr lIns="90488" tIns="44450" rIns="90488" bIns="44450"/>
          <a:lstStyle/>
          <a:p>
            <a:pPr eaLnBrk="1" hangingPunct="1"/>
            <a:r>
              <a:rPr lang="el-GR" altLang="el-GR" sz="2400">
                <a:solidFill>
                  <a:schemeClr val="bg2"/>
                </a:solidFill>
              </a:rPr>
              <a:t>Διάχυτη </a:t>
            </a:r>
            <a:r>
              <a:rPr lang="el-GR" altLang="el-GR" sz="2400">
                <a:solidFill>
                  <a:schemeClr val="bg2"/>
                </a:solidFill>
                <a:sym typeface="Symbol" panose="05050102010706020507" pitchFamily="18" charset="2"/>
              </a:rPr>
              <a:t> στο μέγεθος του αδένα</a:t>
            </a:r>
            <a:endParaRPr lang="en-US" altLang="el-GR" sz="2400">
              <a:solidFill>
                <a:schemeClr val="bg2"/>
              </a:solidFill>
            </a:endParaRPr>
          </a:p>
          <a:p>
            <a:pPr eaLnBrk="1" hangingPunct="1"/>
            <a:r>
              <a:rPr lang="el-GR" altLang="el-GR" sz="2400">
                <a:solidFill>
                  <a:schemeClr val="bg2"/>
                </a:solidFill>
              </a:rPr>
              <a:t>Μαλακή έως και ελαφρά συμπαγής</a:t>
            </a:r>
            <a:endParaRPr lang="en-US" altLang="el-GR" sz="2400">
              <a:solidFill>
                <a:schemeClr val="bg2"/>
              </a:solidFill>
            </a:endParaRPr>
          </a:p>
          <a:p>
            <a:pPr eaLnBrk="1" hangingPunct="1"/>
            <a:r>
              <a:rPr lang="el-GR" altLang="el-GR" sz="2400">
                <a:solidFill>
                  <a:schemeClr val="bg2"/>
                </a:solidFill>
              </a:rPr>
              <a:t>Μη οζώδης</a:t>
            </a:r>
            <a:endParaRPr lang="en-US" altLang="el-GR" sz="2400">
              <a:solidFill>
                <a:schemeClr val="bg2"/>
              </a:solidFill>
            </a:endParaRPr>
          </a:p>
          <a:p>
            <a:pPr eaLnBrk="1" hangingPunct="1"/>
            <a:r>
              <a:rPr lang="el-GR" altLang="el-GR" sz="2400">
                <a:solidFill>
                  <a:schemeClr val="bg2"/>
                </a:solidFill>
              </a:rPr>
              <a:t>Φύσημα και/ή ροίζος</a:t>
            </a:r>
            <a:endParaRPr lang="en-US" altLang="el-GR" sz="2400">
              <a:solidFill>
                <a:schemeClr val="bg2"/>
              </a:solidFill>
            </a:endParaRPr>
          </a:p>
          <a:p>
            <a:pPr eaLnBrk="1" hangingPunct="1"/>
            <a:r>
              <a:rPr lang="el-GR" altLang="el-GR" sz="2400">
                <a:solidFill>
                  <a:schemeClr val="bg2"/>
                </a:solidFill>
              </a:rPr>
              <a:t>Κινητή</a:t>
            </a:r>
            <a:endParaRPr lang="en-US" altLang="el-GR" sz="2400">
              <a:solidFill>
                <a:schemeClr val="bg2"/>
              </a:solidFill>
            </a:endParaRPr>
          </a:p>
          <a:p>
            <a:pPr eaLnBrk="1" hangingPunct="1"/>
            <a:r>
              <a:rPr lang="el-GR" altLang="el-GR" sz="2400">
                <a:solidFill>
                  <a:schemeClr val="bg2"/>
                </a:solidFill>
              </a:rPr>
              <a:t>Μη ευαίσθητη</a:t>
            </a:r>
            <a:endParaRPr lang="en-US" altLang="el-GR" sz="2400">
              <a:solidFill>
                <a:schemeClr val="bg2"/>
              </a:solidFill>
            </a:endParaRPr>
          </a:p>
          <a:p>
            <a:pPr eaLnBrk="1" hangingPunct="1"/>
            <a:r>
              <a:rPr lang="el-GR" altLang="el-GR" sz="2400">
                <a:solidFill>
                  <a:schemeClr val="bg2"/>
                </a:solidFill>
              </a:rPr>
              <a:t>Χωρίς εμφανή αδενοπάθεια</a:t>
            </a:r>
            <a:endParaRPr lang="en-US" altLang="el-GR" sz="2400">
              <a:solidFill>
                <a:schemeClr val="bg2"/>
              </a:solidFill>
            </a:endParaRPr>
          </a:p>
        </p:txBody>
      </p:sp>
      <p:grpSp>
        <p:nvGrpSpPr>
          <p:cNvPr id="50180" name="Group 4">
            <a:extLst>
              <a:ext uri="{FF2B5EF4-FFF2-40B4-BE49-F238E27FC236}">
                <a16:creationId xmlns:a16="http://schemas.microsoft.com/office/drawing/2014/main" id="{E2332BC5-748F-4FE2-B0B7-328CFB60FDA6}"/>
              </a:ext>
            </a:extLst>
          </p:cNvPr>
          <p:cNvGrpSpPr>
            <a:grpSpLocks/>
          </p:cNvGrpSpPr>
          <p:nvPr/>
        </p:nvGrpSpPr>
        <p:grpSpPr bwMode="auto">
          <a:xfrm>
            <a:off x="5562600" y="2362200"/>
            <a:ext cx="2819400" cy="3709988"/>
            <a:chOff x="3504" y="1728"/>
            <a:chExt cx="1536" cy="1790"/>
          </a:xfrm>
        </p:grpSpPr>
        <p:pic>
          <p:nvPicPr>
            <p:cNvPr id="50181" name="Picture 5" descr="thyroid4">
              <a:extLst>
                <a:ext uri="{FF2B5EF4-FFF2-40B4-BE49-F238E27FC236}">
                  <a16:creationId xmlns:a16="http://schemas.microsoft.com/office/drawing/2014/main" id="{21544319-AB1C-452A-A7A8-70A20F6622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1728"/>
              <a:ext cx="1526" cy="1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82" name="Rectangle 6">
              <a:extLst>
                <a:ext uri="{FF2B5EF4-FFF2-40B4-BE49-F238E27FC236}">
                  <a16:creationId xmlns:a16="http://schemas.microsoft.com/office/drawing/2014/main" id="{5CACC15B-3A0F-495B-B993-1E39ED8EDF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1728"/>
              <a:ext cx="1536" cy="576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508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l-GR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183" name="Rectangle 7">
              <a:extLst>
                <a:ext uri="{FF2B5EF4-FFF2-40B4-BE49-F238E27FC236}">
                  <a16:creationId xmlns:a16="http://schemas.microsoft.com/office/drawing/2014/main" id="{3270A65B-48B3-425E-8547-383CA7C9B8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2304"/>
              <a:ext cx="1536" cy="1200"/>
            </a:xfrm>
            <a:prstGeom prst="rect">
              <a:avLst/>
            </a:prstGeom>
            <a:noFill/>
            <a:ln w="50800">
              <a:solidFill>
                <a:srgbClr val="0033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l-GR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130323D6-571B-4792-9A99-92345A339AF1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027232" y="188639"/>
            <a:ext cx="5137055" cy="656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8967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81E74C6-C857-42D4-ABA5-CEF338805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78098"/>
          </a:xfrm>
        </p:spPr>
        <p:txBody>
          <a:bodyPr/>
          <a:lstStyle/>
          <a:p>
            <a:pPr algn="ctr"/>
            <a:r>
              <a:rPr lang="el-GR" dirty="0" err="1">
                <a:solidFill>
                  <a:srgbClr val="FF0000"/>
                </a:solidFill>
              </a:rPr>
              <a:t>Εξώφθαλμος</a:t>
            </a:r>
            <a:r>
              <a:rPr lang="el-GR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5" name="Θέση περιεχομένου 4" descr="Εικόνα που περιέχει δόντια, οδοντόβουρτσα, μάτια, στόμα&#10;&#10;Περιγραφή που δημιουργήθηκε αυτόματα">
            <a:extLst>
              <a:ext uri="{FF2B5EF4-FFF2-40B4-BE49-F238E27FC236}">
                <a16:creationId xmlns:a16="http://schemas.microsoft.com/office/drawing/2014/main" id="{8A6A0D7B-72ED-43F8-8ECC-CE696D84015E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210" y="1611546"/>
            <a:ext cx="2887579" cy="1876926"/>
          </a:xfrm>
        </p:spPr>
      </p:pic>
      <p:pic>
        <p:nvPicPr>
          <p:cNvPr id="7" name="Εικόνα 6" descr="Εικόνα που περιέχει οδοντόβουρτσα, δόντια, βούρτσισμα, στόμα&#10;&#10;Περιγραφή που δημιουργήθηκε αυτόματα">
            <a:extLst>
              <a:ext uri="{FF2B5EF4-FFF2-40B4-BE49-F238E27FC236}">
                <a16:creationId xmlns:a16="http://schemas.microsoft.com/office/drawing/2014/main" id="{BA3A27F2-4A2B-491B-9653-3CDB9F67B4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49" y="3645024"/>
            <a:ext cx="6286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7074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FF62A29B-14F3-4799-87D7-5A3D1BF7DB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711200"/>
            <a:ext cx="7823200" cy="1150938"/>
          </a:xfrm>
          <a:ln w="50800" cap="flat">
            <a:solidFill>
              <a:srgbClr val="003366"/>
            </a:solidFill>
            <a:miter lim="800000"/>
            <a:headEnd/>
            <a:tailEnd/>
          </a:ln>
        </p:spPr>
        <p:txBody>
          <a:bodyPr lIns="90488" tIns="44450" rIns="90488" bIns="44450"/>
          <a:lstStyle/>
          <a:p>
            <a:pPr eaLnBrk="1" hangingPunct="1"/>
            <a:r>
              <a:rPr lang="el-GR" altLang="el-GR" sz="3600"/>
              <a:t>Κλινικά χαρακτηριστικά εξωφθάλμου</a:t>
            </a:r>
            <a:endParaRPr lang="en-US" altLang="el-GR" sz="3600"/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D7181DBC-E8A8-4BF0-B91A-D65F5F66E24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2057400"/>
            <a:ext cx="7823200" cy="4165600"/>
          </a:xfrm>
          <a:solidFill>
            <a:srgbClr val="CCECFF"/>
          </a:solidFill>
          <a:ln w="50800" cap="flat">
            <a:solidFill>
              <a:schemeClr val="bg1"/>
            </a:solidFill>
            <a:miter lim="800000"/>
            <a:headEnd/>
            <a:tailEnd/>
          </a:ln>
        </p:spPr>
        <p:txBody>
          <a:bodyPr lIns="90488" tIns="44450" rIns="90488" bIns="44450"/>
          <a:lstStyle/>
          <a:p>
            <a:pPr eaLnBrk="1" hangingPunct="1"/>
            <a:r>
              <a:rPr lang="el-GR" altLang="el-GR">
                <a:solidFill>
                  <a:srgbClr val="000000"/>
                </a:solidFill>
              </a:rPr>
              <a:t>Πρόπτωση</a:t>
            </a:r>
            <a:endParaRPr lang="en-US" altLang="el-GR">
              <a:solidFill>
                <a:srgbClr val="000000"/>
              </a:solidFill>
            </a:endParaRPr>
          </a:p>
          <a:p>
            <a:pPr eaLnBrk="1" hangingPunct="1"/>
            <a:r>
              <a:rPr lang="el-GR" altLang="el-GR">
                <a:solidFill>
                  <a:srgbClr val="000000"/>
                </a:solidFill>
              </a:rPr>
              <a:t>Κερατοειδική βλάβη</a:t>
            </a:r>
            <a:endParaRPr lang="en-US" altLang="el-GR">
              <a:solidFill>
                <a:srgbClr val="000000"/>
              </a:solidFill>
            </a:endParaRPr>
          </a:p>
          <a:p>
            <a:pPr eaLnBrk="1" hangingPunct="1"/>
            <a:r>
              <a:rPr lang="el-GR" altLang="el-GR">
                <a:solidFill>
                  <a:srgbClr val="000000"/>
                </a:solidFill>
              </a:rPr>
              <a:t>Περικογχικό οίδημα</a:t>
            </a:r>
            <a:endParaRPr lang="en-US" altLang="el-GR">
              <a:solidFill>
                <a:srgbClr val="000000"/>
              </a:solidFill>
            </a:endParaRPr>
          </a:p>
          <a:p>
            <a:pPr eaLnBrk="1" hangingPunct="1"/>
            <a:r>
              <a:rPr lang="el-GR" altLang="el-GR">
                <a:solidFill>
                  <a:srgbClr val="000000"/>
                </a:solidFill>
              </a:rPr>
              <a:t>«Λαμπερό βλέμμα»</a:t>
            </a:r>
          </a:p>
          <a:p>
            <a:pPr eaLnBrk="1" hangingPunct="1"/>
            <a:r>
              <a:rPr lang="el-GR" altLang="el-GR">
                <a:solidFill>
                  <a:srgbClr val="000000"/>
                </a:solidFill>
              </a:rPr>
              <a:t>Διήθηση επιπεφυκότα</a:t>
            </a:r>
            <a:endParaRPr lang="en-US" altLang="el-GR">
              <a:solidFill>
                <a:srgbClr val="000000"/>
              </a:solidFill>
            </a:endParaRPr>
          </a:p>
          <a:p>
            <a:pPr eaLnBrk="1" hangingPunct="1"/>
            <a:r>
              <a:rPr lang="el-GR" altLang="el-GR">
                <a:solidFill>
                  <a:srgbClr val="000000"/>
                </a:solidFill>
              </a:rPr>
              <a:t>Διαταραχή εξωφθάλμιων μυών</a:t>
            </a:r>
            <a:endParaRPr lang="en-US" altLang="el-GR">
              <a:solidFill>
                <a:srgbClr val="000000"/>
              </a:solidFill>
            </a:endParaRPr>
          </a:p>
          <a:p>
            <a:pPr eaLnBrk="1" hangingPunct="1"/>
            <a:r>
              <a:rPr lang="el-GR" altLang="el-GR">
                <a:solidFill>
                  <a:srgbClr val="000000"/>
                </a:solidFill>
              </a:rPr>
              <a:t>Οπτική νευροπάθεια</a:t>
            </a:r>
            <a:endParaRPr lang="en-US" altLang="el-GR">
              <a:solidFill>
                <a:srgbClr val="000000"/>
              </a:solidFill>
            </a:endParaRPr>
          </a:p>
        </p:txBody>
      </p:sp>
      <p:pic>
        <p:nvPicPr>
          <p:cNvPr id="51204" name="Picture 4" descr="exoph2">
            <a:extLst>
              <a:ext uri="{FF2B5EF4-FFF2-40B4-BE49-F238E27FC236}">
                <a16:creationId xmlns:a16="http://schemas.microsoft.com/office/drawing/2014/main" id="{0B3F20BC-367C-46D1-96BD-5AC4AFB9F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505200"/>
            <a:ext cx="2906713" cy="1128713"/>
          </a:xfrm>
          <a:prstGeom prst="rect">
            <a:avLst/>
          </a:prstGeom>
          <a:noFill/>
          <a:ln w="50800">
            <a:solidFill>
              <a:srgbClr val="00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5" name="Picture 5" descr="exophthal3">
            <a:extLst>
              <a:ext uri="{FF2B5EF4-FFF2-40B4-BE49-F238E27FC236}">
                <a16:creationId xmlns:a16="http://schemas.microsoft.com/office/drawing/2014/main" id="{4AC14E1D-1716-4B2F-835F-0252AF90D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09800"/>
            <a:ext cx="3300413" cy="1106488"/>
          </a:xfrm>
          <a:prstGeom prst="rect">
            <a:avLst/>
          </a:prstGeom>
          <a:noFill/>
          <a:ln w="50800">
            <a:solidFill>
              <a:srgbClr val="00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>
            <a:extLst>
              <a:ext uri="{FF2B5EF4-FFF2-40B4-BE49-F238E27FC236}">
                <a16:creationId xmlns:a16="http://schemas.microsoft.com/office/drawing/2014/main" id="{16C8723B-F63C-4787-AC0A-B08B685FF1D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" y="161925"/>
          <a:ext cx="4038600" cy="263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Photo Editor Photo" r:id="rId4" imgW="3352381" imgH="2190476" progId="">
                  <p:embed/>
                </p:oleObj>
              </mc:Choice>
              <mc:Fallback>
                <p:oleObj name="Photo Editor Photo" r:id="rId4" imgW="3352381" imgH="2190476" progId="">
                  <p:embed/>
                  <p:pic>
                    <p:nvPicPr>
                      <p:cNvPr id="2050" name="Object 2">
                        <a:extLst>
                          <a:ext uri="{FF2B5EF4-FFF2-40B4-BE49-F238E27FC236}">
                            <a16:creationId xmlns:a16="http://schemas.microsoft.com/office/drawing/2014/main" id="{16C8723B-F63C-4787-AC0A-B08B685FF1D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61925"/>
                        <a:ext cx="4038600" cy="2638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">
            <a:extLst>
              <a:ext uri="{FF2B5EF4-FFF2-40B4-BE49-F238E27FC236}">
                <a16:creationId xmlns:a16="http://schemas.microsoft.com/office/drawing/2014/main" id="{66FE9DE6-C96C-4711-8FCE-9BCE379ED0B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62400" y="2857500"/>
          <a:ext cx="4945063" cy="370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Photo Editor Photo" r:id="rId6" imgW="6163535" imgH="4619048" progId="">
                  <p:embed/>
                </p:oleObj>
              </mc:Choice>
              <mc:Fallback>
                <p:oleObj name="Photo Editor Photo" r:id="rId6" imgW="6163535" imgH="4619048" progId="">
                  <p:embed/>
                  <p:pic>
                    <p:nvPicPr>
                      <p:cNvPr id="2051" name="Object 3">
                        <a:extLst>
                          <a:ext uri="{FF2B5EF4-FFF2-40B4-BE49-F238E27FC236}">
                            <a16:creationId xmlns:a16="http://schemas.microsoft.com/office/drawing/2014/main" id="{66FE9DE6-C96C-4711-8FCE-9BCE379ED0B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2857500"/>
                        <a:ext cx="4945063" cy="3705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Text Box 4">
            <a:extLst>
              <a:ext uri="{FF2B5EF4-FFF2-40B4-BE49-F238E27FC236}">
                <a16:creationId xmlns:a16="http://schemas.microsoft.com/office/drawing/2014/main" id="{2691FEBA-0748-47ED-A96B-1E191722E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533400"/>
            <a:ext cx="3200400" cy="466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l-GR" altLang="el-GR" b="1">
                <a:solidFill>
                  <a:srgbClr val="FFFFFF"/>
                </a:solidFill>
                <a:latin typeface="Arial" panose="020B0604020202020204" pitchFamily="34" charset="0"/>
              </a:rPr>
              <a:t>επισκόπηση</a:t>
            </a:r>
            <a:endParaRPr lang="en-GB" altLang="el-GR" b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053" name="Text Box 5">
            <a:extLst>
              <a:ext uri="{FF2B5EF4-FFF2-40B4-BE49-F238E27FC236}">
                <a16:creationId xmlns:a16="http://schemas.microsoft.com/office/drawing/2014/main" id="{75532114-8D22-4424-921F-2CD5A99B2A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429000"/>
            <a:ext cx="358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l-GR" altLang="el-GR">
                <a:latin typeface="Arial" panose="020B0604020202020204" pitchFamily="34" charset="0"/>
              </a:rPr>
              <a:t>Σύσπαση άνω βλεφάρου</a:t>
            </a:r>
            <a:endParaRPr lang="en-GB" altLang="el-GR">
              <a:latin typeface="Arial" panose="020B0604020202020204" pitchFamily="34" charset="0"/>
            </a:endParaRPr>
          </a:p>
        </p:txBody>
      </p:sp>
      <p:sp>
        <p:nvSpPr>
          <p:cNvPr id="2054" name="Text Box 6">
            <a:extLst>
              <a:ext uri="{FF2B5EF4-FFF2-40B4-BE49-F238E27FC236}">
                <a16:creationId xmlns:a16="http://schemas.microsoft.com/office/drawing/2014/main" id="{6E669B00-3B33-46B3-9CF9-3BFB8A196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876800"/>
            <a:ext cx="3276600" cy="466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υπερθυρεοειδισμός</a:t>
            </a:r>
            <a:endParaRPr lang="en-GB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/>
              <a:t> θυρεοειδική οφθαλμοπάθεια </a:t>
            </a:r>
          </a:p>
        </p:txBody>
      </p:sp>
      <p:pic>
        <p:nvPicPr>
          <p:cNvPr id="24579" name="Picture 2" descr="http://endokrinologiko.gr/images/basedow1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565400"/>
            <a:ext cx="3816350" cy="174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 descr="http://endokrinologiko.gr/images/orbitopathy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844675"/>
            <a:ext cx="4176713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5 - TextBox"/>
          <p:cNvSpPr txBox="1">
            <a:spLocks noChangeArrowheads="1"/>
          </p:cNvSpPr>
          <p:nvPr/>
        </p:nvSpPr>
        <p:spPr bwMode="auto">
          <a:xfrm>
            <a:off x="755650" y="5013325"/>
            <a:ext cx="23764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l-GR" altLang="el-GR">
                <a:latin typeface="Cambria" pitchFamily="18" charset="0"/>
              </a:rPr>
              <a:t>Πρωιμο στάδιο </a:t>
            </a:r>
          </a:p>
          <a:p>
            <a:pPr eaLnBrk="1" hangingPunct="1"/>
            <a:r>
              <a:rPr lang="el-GR" altLang="el-GR">
                <a:latin typeface="Cambria" pitchFamily="18" charset="0"/>
              </a:rPr>
              <a:t>« λάμπον βλέμμα»</a:t>
            </a:r>
          </a:p>
        </p:txBody>
      </p:sp>
      <p:sp>
        <p:nvSpPr>
          <p:cNvPr id="24582" name="6 - TextBox"/>
          <p:cNvSpPr txBox="1">
            <a:spLocks noChangeArrowheads="1"/>
          </p:cNvSpPr>
          <p:nvPr/>
        </p:nvSpPr>
        <p:spPr bwMode="auto">
          <a:xfrm>
            <a:off x="4500563" y="6092825"/>
            <a:ext cx="46434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l-GR" altLang="el-GR">
                <a:latin typeface="Cambria" pitchFamily="18" charset="0"/>
              </a:rPr>
              <a:t>Προχωρημένο στάδιο- εξόφθαλμος</a:t>
            </a:r>
          </a:p>
          <a:p>
            <a:pPr eaLnBrk="1" hangingPunct="1"/>
            <a:r>
              <a:rPr lang="en-US" altLang="el-GR"/>
              <a:t> </a:t>
            </a:r>
            <a:endParaRPr lang="el-GR" altLang="el-GR">
              <a:latin typeface="Cambria" pitchFamily="18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>
            <a:extLst>
              <a:ext uri="{FF2B5EF4-FFF2-40B4-BE49-F238E27FC236}">
                <a16:creationId xmlns:a16="http://schemas.microsoft.com/office/drawing/2014/main" id="{C84C76D1-364A-4543-9809-3712443DAEB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71600" y="1752600"/>
          <a:ext cx="6019800" cy="411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Photo Editor Photo" r:id="rId4" imgW="2381582" imgH="1628571" progId="">
                  <p:embed/>
                </p:oleObj>
              </mc:Choice>
              <mc:Fallback>
                <p:oleObj name="Photo Editor Photo" r:id="rId4" imgW="2381582" imgH="1628571" progId="">
                  <p:embed/>
                  <p:pic>
                    <p:nvPicPr>
                      <p:cNvPr id="5122" name="Object 2">
                        <a:extLst>
                          <a:ext uri="{FF2B5EF4-FFF2-40B4-BE49-F238E27FC236}">
                            <a16:creationId xmlns:a16="http://schemas.microsoft.com/office/drawing/2014/main" id="{C84C76D1-364A-4543-9809-3712443DAEB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1752600"/>
                        <a:ext cx="6019800" cy="4117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3" name="Text Box 3">
            <a:extLst>
              <a:ext uri="{FF2B5EF4-FFF2-40B4-BE49-F238E27FC236}">
                <a16:creationId xmlns:a16="http://schemas.microsoft.com/office/drawing/2014/main" id="{70F1500F-3795-451C-991F-D858C90B47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762000"/>
            <a:ext cx="5105400" cy="466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l-GR" altLang="el-GR" dirty="0">
                <a:solidFill>
                  <a:srgbClr val="FF0000"/>
                </a:solidFill>
                <a:latin typeface="Arial" panose="020B0604020202020204" pitchFamily="34" charset="0"/>
              </a:rPr>
              <a:t>Κακοήθης εξόφθαλμος</a:t>
            </a:r>
            <a:endParaRPr lang="en-GB" altLang="el-GR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1 - Τίτλος"/>
          <p:cNvSpPr>
            <a:spLocks noGrp="1"/>
          </p:cNvSpPr>
          <p:nvPr>
            <p:ph type="title"/>
          </p:nvPr>
        </p:nvSpPr>
        <p:spPr>
          <a:xfrm>
            <a:off x="684213" y="333375"/>
            <a:ext cx="7772400" cy="579438"/>
          </a:xfrm>
        </p:spPr>
        <p:txBody>
          <a:bodyPr/>
          <a:lstStyle/>
          <a:p>
            <a:r>
              <a:rPr lang="el-GR" altLang="el-GR"/>
              <a:t>           </a:t>
            </a:r>
            <a:r>
              <a:rPr lang="el-GR" altLang="el-GR" sz="3600"/>
              <a:t>Εξόφθαλμος-κλινικά σημεία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179388" y="765175"/>
            <a:ext cx="8569325" cy="5903913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endParaRPr lang="el-GR" dirty="0"/>
          </a:p>
          <a:p>
            <a:pPr>
              <a:defRPr/>
            </a:pPr>
            <a:r>
              <a:rPr lang="en-US" b="1" dirty="0" err="1"/>
              <a:t>Stellwag's</a:t>
            </a:r>
            <a:r>
              <a:rPr lang="en-US" b="1" dirty="0"/>
              <a:t> sign: </a:t>
            </a:r>
            <a:r>
              <a:rPr lang="el-GR" dirty="0"/>
              <a:t>αδυναμία πλήρους σύγκλεισης βλεφάρου   όταν ο ασθενής ανοιγοκλείνει το μάτι του. </a:t>
            </a:r>
          </a:p>
          <a:p>
            <a:pPr>
              <a:defRPr/>
            </a:pPr>
            <a:r>
              <a:rPr lang="en-US" dirty="0"/>
              <a:t> </a:t>
            </a:r>
            <a:r>
              <a:rPr lang="en-US" b="1" dirty="0" err="1">
                <a:hlinkClick r:id="rId2" tooltip="Dalrymple's sign"/>
              </a:rPr>
              <a:t>Dalrymple's</a:t>
            </a:r>
            <a:r>
              <a:rPr lang="en-US" b="1" dirty="0">
                <a:hlinkClick r:id="rId2" tooltip="Dalrymple's sign"/>
              </a:rPr>
              <a:t> sign</a:t>
            </a:r>
            <a:r>
              <a:rPr lang="el-GR" dirty="0"/>
              <a:t>: σύσπαση άνω βλεφάρου και αποκάλυψη  του σκληρού  χιτώνα του οφθαλμού.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Von </a:t>
            </a:r>
            <a:r>
              <a:rPr lang="en-US" dirty="0" err="1">
                <a:solidFill>
                  <a:srgbClr val="FF0000"/>
                </a:solidFill>
              </a:rPr>
              <a:t>Graefe’s</a:t>
            </a:r>
            <a:r>
              <a:rPr lang="en-US" dirty="0">
                <a:solidFill>
                  <a:srgbClr val="FF0000"/>
                </a:solidFill>
              </a:rPr>
              <a:t> sign</a:t>
            </a:r>
            <a:r>
              <a:rPr lang="fr-CA" dirty="0"/>
              <a:t>: </a:t>
            </a:r>
            <a:r>
              <a:rPr lang="el-GR" dirty="0"/>
              <a:t>παρακολουθώντας την κίνηση ενός αντικειμένου κάθετα , αποκαλύπτεται ο σκληρός χιτώνας του  οφθαλμού. </a:t>
            </a:r>
          </a:p>
          <a:p>
            <a:pPr>
              <a:defRPr/>
            </a:pPr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</a:rPr>
              <a:t>Gifford’s sign</a:t>
            </a:r>
            <a:r>
              <a:rPr lang="el-GR" dirty="0"/>
              <a:t>: </a:t>
            </a:r>
            <a:r>
              <a:rPr lang="el-GR" dirty="0" err="1"/>
              <a:t>διαφοροδιάγνωση</a:t>
            </a:r>
            <a:r>
              <a:rPr lang="el-GR" dirty="0"/>
              <a:t> μεταξύ </a:t>
            </a:r>
            <a:r>
              <a:rPr lang="el-GR" dirty="0" err="1"/>
              <a:t>οπισθοβολβικής</a:t>
            </a:r>
            <a:r>
              <a:rPr lang="el-GR" dirty="0"/>
              <a:t> μάζας και εξόφθαλμου: Η αναστροφή του βλεφάρου δεν είναι δυνατή στη 2η περίπτωση.</a:t>
            </a:r>
          </a:p>
          <a:p>
            <a:pPr>
              <a:defRPr/>
            </a:pPr>
            <a:r>
              <a:rPr lang="en-US" dirty="0" err="1">
                <a:solidFill>
                  <a:schemeClr val="accent1"/>
                </a:solidFill>
              </a:rPr>
              <a:t>Mobius</a:t>
            </a:r>
            <a:r>
              <a:rPr lang="en-US" dirty="0">
                <a:solidFill>
                  <a:schemeClr val="accent1"/>
                </a:solidFill>
              </a:rPr>
              <a:t> sign</a:t>
            </a:r>
            <a:r>
              <a:rPr lang="el-GR" dirty="0"/>
              <a:t>: αδυναμία σύγκλισης οφθαλμών αν πλησιάσετε στη μέση γραμμή στο ύψος των ματιών ένα αντικείμενο.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90B9B728-A4E9-44B6-AF49-85DC6D819990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886898" y="692696"/>
            <a:ext cx="5709438" cy="595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743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/>
              <a:t>Επισκόπηση θυρεοειδούς.</a:t>
            </a:r>
          </a:p>
        </p:txBody>
      </p:sp>
      <p:sp>
        <p:nvSpPr>
          <p:cNvPr id="9219" name="2 - Θέση περιεχομένου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el-GR" altLang="el-GR"/>
              <a:t>Μέγεθος</a:t>
            </a:r>
          </a:p>
          <a:p>
            <a:pPr eaLnBrk="1" hangingPunct="1"/>
            <a:r>
              <a:rPr lang="el-GR" altLang="el-GR"/>
              <a:t>Ορια θυρεοειδούς</a:t>
            </a:r>
          </a:p>
          <a:p>
            <a:pPr eaLnBrk="1" hangingPunct="1"/>
            <a:r>
              <a:rPr lang="el-GR" altLang="el-GR"/>
              <a:t>Τοπογραφία  παθολογικών ευρημάτων</a:t>
            </a:r>
          </a:p>
        </p:txBody>
      </p:sp>
      <p:pic>
        <p:nvPicPr>
          <p:cNvPr id="9220" name="Picture 2" descr="http://endokrinologiko.gr/images/thyroid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284538"/>
            <a:ext cx="3246438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>
            <a:extLst>
              <a:ext uri="{FF2B5EF4-FFF2-40B4-BE49-F238E27FC236}">
                <a16:creationId xmlns:a16="http://schemas.microsoft.com/office/drawing/2014/main" id="{25D164CF-4E67-4406-83C5-31BBAE13090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85888" y="1557338"/>
          <a:ext cx="6843712" cy="401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Photo Editor Photo" r:id="rId4" imgW="6373115" imgH="3742857" progId="">
                  <p:embed/>
                </p:oleObj>
              </mc:Choice>
              <mc:Fallback>
                <p:oleObj name="Photo Editor Photo" r:id="rId4" imgW="6373115" imgH="3742857" progId="">
                  <p:embed/>
                  <p:pic>
                    <p:nvPicPr>
                      <p:cNvPr id="6146" name="Object 2">
                        <a:extLst>
                          <a:ext uri="{FF2B5EF4-FFF2-40B4-BE49-F238E27FC236}">
                            <a16:creationId xmlns:a16="http://schemas.microsoft.com/office/drawing/2014/main" id="{25D164CF-4E67-4406-83C5-31BBAE13090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5888" y="1557338"/>
                        <a:ext cx="6843712" cy="4019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7" name="Text Box 3">
            <a:extLst>
              <a:ext uri="{FF2B5EF4-FFF2-40B4-BE49-F238E27FC236}">
                <a16:creationId xmlns:a16="http://schemas.microsoft.com/office/drawing/2014/main" id="{303AFB2C-DA91-4CBF-A3E6-F6B595163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8900" y="620688"/>
            <a:ext cx="388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l-GR" altLang="el-GR" dirty="0">
                <a:solidFill>
                  <a:srgbClr val="FF0000"/>
                </a:solidFill>
                <a:latin typeface="Arial" panose="020B0604020202020204" pitchFamily="34" charset="0"/>
              </a:rPr>
              <a:t>Σημείο </a:t>
            </a:r>
            <a:r>
              <a:rPr lang="en-US" altLang="el-GR" dirty="0" err="1">
                <a:solidFill>
                  <a:srgbClr val="FF0000"/>
                </a:solidFill>
                <a:latin typeface="Arial" panose="020B0604020202020204" pitchFamily="34" charset="0"/>
              </a:rPr>
              <a:t>Graeffe</a:t>
            </a:r>
            <a:endParaRPr lang="en-GB" altLang="el-GR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F1B721BB-ADD0-4683-B045-F5CFC0CCA935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771644" y="122084"/>
            <a:ext cx="7600711" cy="661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7461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B470B3ED-C94F-4E2D-B0FF-45728AE9BD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1200" y="228600"/>
            <a:ext cx="7747000" cy="1256184"/>
          </a:xfrm>
          <a:ln w="50800" cap="flat">
            <a:solidFill>
              <a:srgbClr val="003366"/>
            </a:solidFill>
            <a:miter lim="800000"/>
            <a:headEnd/>
            <a:tailEnd/>
          </a:ln>
        </p:spPr>
        <p:txBody>
          <a:bodyPr lIns="90488" tIns="44450" rIns="90488" bIns="44450"/>
          <a:lstStyle/>
          <a:p>
            <a:pPr algn="ctr" eaLnBrk="1" hangingPunct="1"/>
            <a:r>
              <a:rPr lang="el-GR" altLang="el-GR" dirty="0">
                <a:solidFill>
                  <a:srgbClr val="FF0000"/>
                </a:solidFill>
              </a:rPr>
              <a:t>Βλεφαρική καθυστέρηση</a:t>
            </a:r>
            <a:r>
              <a:rPr lang="en-US" altLang="el-GR" dirty="0">
                <a:solidFill>
                  <a:srgbClr val="FF0000"/>
                </a:solidFill>
              </a:rPr>
              <a:t> </a:t>
            </a:r>
            <a:r>
              <a:rPr lang="el-GR" altLang="el-GR" dirty="0">
                <a:solidFill>
                  <a:srgbClr val="FF0000"/>
                </a:solidFill>
              </a:rPr>
              <a:t>σε </a:t>
            </a:r>
            <a:r>
              <a:rPr lang="el-GR" altLang="el-GR" dirty="0" err="1">
                <a:solidFill>
                  <a:srgbClr val="FF0000"/>
                </a:solidFill>
              </a:rPr>
              <a:t>Θυρεοτοξίκωση</a:t>
            </a:r>
            <a:endParaRPr lang="en-US" altLang="el-GR" dirty="0">
              <a:solidFill>
                <a:srgbClr val="FF0000"/>
              </a:solidFill>
            </a:endParaRP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FE919B03-6C5B-490B-A309-7863BA3A7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0212" y="1672584"/>
            <a:ext cx="32035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l-GR" b="1" dirty="0"/>
              <a:t>Normal	  Lid Lag</a:t>
            </a:r>
          </a:p>
        </p:txBody>
      </p:sp>
      <p:sp>
        <p:nvSpPr>
          <p:cNvPr id="56324" name="AutoShape 4">
            <a:extLst>
              <a:ext uri="{FF2B5EF4-FFF2-40B4-BE49-F238E27FC236}">
                <a16:creationId xmlns:a16="http://schemas.microsoft.com/office/drawing/2014/main" id="{968A867D-8A8A-4609-8C15-989F25570BD3}"/>
              </a:ext>
            </a:extLst>
          </p:cNvPr>
          <p:cNvSpPr>
            <a:spLocks noChangeArrowheads="1"/>
          </p:cNvSpPr>
          <p:nvPr/>
        </p:nvSpPr>
        <p:spPr bwMode="auto">
          <a:xfrm rot="16200000" flipH="1">
            <a:off x="3251200" y="4165600"/>
            <a:ext cx="508000" cy="431800"/>
          </a:xfrm>
          <a:prstGeom prst="rightArrow">
            <a:avLst>
              <a:gd name="adj1" fmla="val 50000"/>
              <a:gd name="adj2" fmla="val 58829"/>
            </a:avLst>
          </a:prstGeom>
          <a:solidFill>
            <a:schemeClr val="bg1"/>
          </a:solidFill>
          <a:ln w="25400">
            <a:solidFill>
              <a:srgbClr val="FDE3BA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56325" name="AutoShape 5">
            <a:extLst>
              <a:ext uri="{FF2B5EF4-FFF2-40B4-BE49-F238E27FC236}">
                <a16:creationId xmlns:a16="http://schemas.microsoft.com/office/drawing/2014/main" id="{7325ED5F-FD35-428D-9737-2A73FCA8092A}"/>
              </a:ext>
            </a:extLst>
          </p:cNvPr>
          <p:cNvSpPr>
            <a:spLocks noChangeArrowheads="1"/>
          </p:cNvSpPr>
          <p:nvPr/>
        </p:nvSpPr>
        <p:spPr bwMode="auto">
          <a:xfrm rot="16200000" flipH="1">
            <a:off x="5232400" y="4165600"/>
            <a:ext cx="508000" cy="431800"/>
          </a:xfrm>
          <a:prstGeom prst="rightArrow">
            <a:avLst>
              <a:gd name="adj1" fmla="val 50000"/>
              <a:gd name="adj2" fmla="val 58829"/>
            </a:avLst>
          </a:prstGeom>
          <a:solidFill>
            <a:schemeClr val="bg1"/>
          </a:solidFill>
          <a:ln w="25400">
            <a:solidFill>
              <a:srgbClr val="FDE3BA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l-GR"/>
          </a:p>
        </p:txBody>
      </p:sp>
      <p:pic>
        <p:nvPicPr>
          <p:cNvPr id="56326" name="Picture 6">
            <a:extLst>
              <a:ext uri="{FF2B5EF4-FFF2-40B4-BE49-F238E27FC236}">
                <a16:creationId xmlns:a16="http://schemas.microsoft.com/office/drawing/2014/main" id="{FA1DB194-2FFC-466D-AB52-A0874B3FE432}"/>
              </a:ext>
            </a:extLst>
          </p:cNvPr>
          <p:cNvPicPr>
            <a:picLocks noGrp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9752" y="2314409"/>
            <a:ext cx="4464496" cy="4310967"/>
          </a:xfrm>
          <a:ln w="25400">
            <a:solidFill>
              <a:srgbClr val="003366"/>
            </a:solidFill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5C587499-0AE8-4D5E-A829-F5B8E226F31D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123728" y="173727"/>
            <a:ext cx="5099923" cy="651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506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- Τίτλος"/>
          <p:cNvSpPr>
            <a:spLocks noGrp="1"/>
          </p:cNvSpPr>
          <p:nvPr>
            <p:ph type="title"/>
          </p:nvPr>
        </p:nvSpPr>
        <p:spPr>
          <a:xfrm>
            <a:off x="971550" y="333375"/>
            <a:ext cx="7186613" cy="962025"/>
          </a:xfrm>
        </p:spPr>
        <p:txBody>
          <a:bodyPr/>
          <a:lstStyle/>
          <a:p>
            <a:pPr algn="ctr" eaLnBrk="1" hangingPunct="1"/>
            <a:r>
              <a:rPr lang="el-GR" altLang="el-GR" sz="3200"/>
              <a:t>Αλλα  κλινικα σημεία στον υπερθυρεοειδισμό</a:t>
            </a:r>
          </a:p>
        </p:txBody>
      </p:sp>
      <p:pic>
        <p:nvPicPr>
          <p:cNvPr id="26627" name="Picture 2" descr="http://www.osceskills.com/resources/Inspect-for-tremor-in-the-ha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781300"/>
            <a:ext cx="295275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- TextBox"/>
          <p:cNvSpPr txBox="1"/>
          <p:nvPr/>
        </p:nvSpPr>
        <p:spPr>
          <a:xfrm>
            <a:off x="611188" y="1700213"/>
            <a:ext cx="3384550" cy="6477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l-GR" dirty="0" err="1"/>
              <a:t>Ελεγχος</a:t>
            </a:r>
            <a:r>
              <a:rPr lang="el-GR" dirty="0"/>
              <a:t> τρόμου άκρων χειρών σε υπερθυρεοειδισμό</a:t>
            </a:r>
          </a:p>
        </p:txBody>
      </p:sp>
      <p:pic>
        <p:nvPicPr>
          <p:cNvPr id="26629" name="Picture 4" descr="venous ulcer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852738"/>
            <a:ext cx="42481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- TextBox"/>
          <p:cNvSpPr txBox="1"/>
          <p:nvPr/>
        </p:nvSpPr>
        <p:spPr>
          <a:xfrm>
            <a:off x="4716463" y="1700213"/>
            <a:ext cx="2952750" cy="6477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l-GR" dirty="0"/>
              <a:t>Διόγκωση κνήμης </a:t>
            </a:r>
          </a:p>
          <a:p>
            <a:pPr algn="ctr">
              <a:defRPr/>
            </a:pPr>
            <a:r>
              <a:rPr lang="el-GR" dirty="0"/>
              <a:t>« κνημιαίο μυξοίδημα»</a:t>
            </a:r>
          </a:p>
        </p:txBody>
      </p:sp>
      <p:pic>
        <p:nvPicPr>
          <p:cNvPr id="26631" name="Picture 2" descr="Photograph showing Graves' dermopathy &#10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265613"/>
            <a:ext cx="2592388" cy="225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8 - TextBox"/>
          <p:cNvSpPr txBox="1">
            <a:spLocks noChangeArrowheads="1"/>
          </p:cNvSpPr>
          <p:nvPr/>
        </p:nvSpPr>
        <p:spPr bwMode="auto">
          <a:xfrm>
            <a:off x="7308850" y="5516563"/>
            <a:ext cx="1150938" cy="9239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l-GR" dirty="0"/>
              <a:t>Δέρμα θερμό &amp; υγρό,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7E69AD1E-2D81-43B1-8359-4C2AA86EA31B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755576" y="404664"/>
            <a:ext cx="8045942" cy="627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627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66EE1625-CC9A-4A81-A347-9B109297525B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06501" y="1700808"/>
            <a:ext cx="8404437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7747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6864B445-3A61-46C1-94D7-FE415D4C3D5E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900999" y="188640"/>
            <a:ext cx="5263289" cy="643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510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20F0F672-A034-418B-B79A-7194F6E3401B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74260" y="244878"/>
            <a:ext cx="8798240" cy="592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1588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F7F8B02E-2162-447F-B50E-A47E30CC64DA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516969" y="260647"/>
            <a:ext cx="7943463" cy="644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71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/>
              <a:t>Διόγκωση θυρεοειδούς αδένα</a:t>
            </a:r>
          </a:p>
        </p:txBody>
      </p:sp>
      <p:pic>
        <p:nvPicPr>
          <p:cNvPr id="10243" name="Picture 2" descr="http://blog.nowdoctor.gr/wp-content/uploads/2013/03/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557338"/>
            <a:ext cx="49530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http://4.bp.blogspot.com/-48oxvnce0W8/UZnVzHQDUII/AAAAAAAALQo/M0QbTc0ISC0/s1600/Unknown-172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557338"/>
            <a:ext cx="2466975" cy="213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5 - Ορθογώνιο"/>
          <p:cNvSpPr>
            <a:spLocks noChangeArrowheads="1"/>
          </p:cNvSpPr>
          <p:nvPr/>
        </p:nvSpPr>
        <p:spPr bwMode="auto">
          <a:xfrm>
            <a:off x="1042988" y="4437063"/>
            <a:ext cx="68421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l-GR" altLang="el-GR">
                <a:latin typeface="Cambria" pitchFamily="18" charset="0"/>
              </a:rPr>
              <a:t>Συνηθέστατες διαταραχές του θυρεοειδούς είναι η υπολειτουργία του (υποθυρεοειδισμός) και η υπερλειτουργία του (υπερθυρεοειδισμός), οι φλεγμονές του (θυρεοειδίτιδες), οι όζοι του θυρεοειδούς και σπανιότερα τα καρκινώματα του θυρεοειδούς.</a:t>
            </a:r>
          </a:p>
        </p:txBody>
      </p:sp>
      <p:cxnSp>
        <p:nvCxnSpPr>
          <p:cNvPr id="7" name="6 - Ευθύγραμμο βέλος σύνδεσης"/>
          <p:cNvCxnSpPr/>
          <p:nvPr/>
        </p:nvCxnSpPr>
        <p:spPr>
          <a:xfrm flipH="1">
            <a:off x="7596188" y="1052513"/>
            <a:ext cx="454025" cy="14192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C0FB213E-5829-4FA1-9FB3-CEBCF28F383C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01673" y="188639"/>
            <a:ext cx="8690807" cy="647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54627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8876F119-E13F-4317-B69B-56B41742F2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1200" y="939800"/>
            <a:ext cx="7721600" cy="1320800"/>
          </a:xfrm>
          <a:ln w="50800" cap="flat">
            <a:solidFill>
              <a:srgbClr val="003366"/>
            </a:solidFill>
            <a:miter lim="800000"/>
            <a:headEnd/>
            <a:tailEnd/>
          </a:ln>
        </p:spPr>
        <p:txBody>
          <a:bodyPr lIns="90488" tIns="44450" rIns="90488" bIns="44450"/>
          <a:lstStyle/>
          <a:p>
            <a:pPr eaLnBrk="1" hangingPunct="1"/>
            <a:r>
              <a:rPr lang="el-GR" altLang="el-GR" sz="4000"/>
              <a:t>Κλινικά χαρακτηριστικά εντετοπισμένου μυξοιδήματος</a:t>
            </a:r>
            <a:endParaRPr lang="en-US" altLang="el-GR" sz="4000"/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66CEDBAA-0B4A-48A6-BCBC-98D5AE47A58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444750"/>
            <a:ext cx="4270375" cy="2647950"/>
          </a:xfrm>
          <a:solidFill>
            <a:srgbClr val="CCECFF"/>
          </a:solidFill>
          <a:ln w="50800" cap="flat">
            <a:solidFill>
              <a:srgbClr val="003366"/>
            </a:solidFill>
            <a:miter lim="800000"/>
            <a:headEnd/>
            <a:tailEnd/>
          </a:ln>
        </p:spPr>
        <p:txBody>
          <a:bodyPr lIns="90488" tIns="44450" rIns="90488" bIns="44450"/>
          <a:lstStyle/>
          <a:p>
            <a:pPr eaLnBrk="1" hangingPunct="1">
              <a:lnSpc>
                <a:spcPct val="90000"/>
              </a:lnSpc>
            </a:pPr>
            <a:r>
              <a:rPr lang="el-GR" altLang="el-GR" sz="2000" dirty="0" err="1">
                <a:solidFill>
                  <a:srgbClr val="000000"/>
                </a:solidFill>
              </a:rPr>
              <a:t>Εγηγερμένη</a:t>
            </a:r>
            <a:r>
              <a:rPr lang="el-GR" altLang="el-GR" sz="2000" dirty="0">
                <a:solidFill>
                  <a:srgbClr val="000000"/>
                </a:solidFill>
              </a:rPr>
              <a:t> επιφάνεια</a:t>
            </a:r>
            <a:endParaRPr lang="en-US" altLang="el-GR" sz="20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l-GR" altLang="el-GR" sz="2000" dirty="0" err="1">
                <a:solidFill>
                  <a:srgbClr val="000000"/>
                </a:solidFill>
              </a:rPr>
              <a:t>Παχειά</a:t>
            </a:r>
            <a:r>
              <a:rPr lang="el-GR" altLang="el-GR" sz="2000" dirty="0">
                <a:solidFill>
                  <a:srgbClr val="000000"/>
                </a:solidFill>
              </a:rPr>
              <a:t> σαν «δερμάτινο ύφασμα» αίσθηση</a:t>
            </a:r>
            <a:endParaRPr lang="en-US" altLang="el-GR" sz="20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l-GR" altLang="el-GR" sz="2000" dirty="0">
                <a:solidFill>
                  <a:srgbClr val="000000"/>
                </a:solidFill>
              </a:rPr>
              <a:t>Οζώδης</a:t>
            </a:r>
            <a:r>
              <a:rPr lang="en-US" altLang="el-GR" sz="2000" dirty="0">
                <a:solidFill>
                  <a:srgbClr val="000000"/>
                </a:solidFill>
              </a:rPr>
              <a:t>, </a:t>
            </a:r>
            <a:r>
              <a:rPr lang="el-GR" altLang="el-GR" sz="2000" dirty="0">
                <a:solidFill>
                  <a:srgbClr val="000000"/>
                </a:solidFill>
              </a:rPr>
              <a:t>μερικές φορές</a:t>
            </a:r>
            <a:endParaRPr lang="en-US" altLang="el-GR" sz="20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l-GR" altLang="el-GR" sz="2000" dirty="0">
                <a:solidFill>
                  <a:srgbClr val="000000"/>
                </a:solidFill>
              </a:rPr>
              <a:t>Σαφή όρια</a:t>
            </a:r>
            <a:endParaRPr lang="en-US" altLang="el-GR" sz="20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l-GR" altLang="el-GR" sz="2000" dirty="0">
                <a:solidFill>
                  <a:srgbClr val="000000"/>
                </a:solidFill>
              </a:rPr>
              <a:t>Εμφανείς θύλακες τριχών</a:t>
            </a:r>
            <a:endParaRPr lang="en-US" altLang="el-GR" sz="20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l-GR" altLang="el-GR" sz="2000" b="1" dirty="0" err="1">
                <a:solidFill>
                  <a:srgbClr val="FF0000"/>
                </a:solidFill>
              </a:rPr>
              <a:t>Προκνημιαία</a:t>
            </a:r>
            <a:r>
              <a:rPr lang="el-GR" altLang="el-GR" sz="2000" b="1" dirty="0">
                <a:solidFill>
                  <a:srgbClr val="FF0000"/>
                </a:solidFill>
              </a:rPr>
              <a:t> </a:t>
            </a:r>
            <a:r>
              <a:rPr lang="el-GR" altLang="el-GR" sz="2000" dirty="0">
                <a:solidFill>
                  <a:srgbClr val="000000"/>
                </a:solidFill>
              </a:rPr>
              <a:t>συνήθως</a:t>
            </a:r>
            <a:endParaRPr lang="en-US" altLang="el-GR" sz="2000" dirty="0">
              <a:solidFill>
                <a:srgbClr val="0000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l-GR" altLang="el-GR" sz="2000" dirty="0">
                <a:solidFill>
                  <a:srgbClr val="000000"/>
                </a:solidFill>
              </a:rPr>
              <a:t>Μη</a:t>
            </a:r>
            <a:r>
              <a:rPr lang="en-US" altLang="el-GR" sz="2000" dirty="0">
                <a:solidFill>
                  <a:srgbClr val="000000"/>
                </a:solidFill>
              </a:rPr>
              <a:t>-</a:t>
            </a:r>
            <a:r>
              <a:rPr lang="el-GR" altLang="el-GR" sz="2000" dirty="0">
                <a:solidFill>
                  <a:srgbClr val="000000"/>
                </a:solidFill>
              </a:rPr>
              <a:t>ευαίσθητο</a:t>
            </a:r>
            <a:endParaRPr lang="en-US" altLang="el-GR" sz="2000" dirty="0">
              <a:solidFill>
                <a:srgbClr val="000000"/>
              </a:solidFill>
            </a:endParaRPr>
          </a:p>
        </p:txBody>
      </p:sp>
      <p:sp>
        <p:nvSpPr>
          <p:cNvPr id="57348" name="Rectangle 4">
            <a:extLst>
              <a:ext uri="{FF2B5EF4-FFF2-40B4-BE49-F238E27FC236}">
                <a16:creationId xmlns:a16="http://schemas.microsoft.com/office/drawing/2014/main" id="{0125D6AD-69D2-4215-B994-E3C827D1ED7F}"/>
              </a:ext>
            </a:extLst>
          </p:cNvPr>
          <p:cNvSpPr>
            <a:spLocks noGrp="1" noChangeArrowheads="1" noTextEdit="1"/>
          </p:cNvSpPr>
          <p:nvPr>
            <p:ph type="clipArt" sz="half" idx="2"/>
          </p:nvPr>
        </p:nvSpPr>
        <p:spPr>
          <a:xfrm>
            <a:off x="5211763" y="2444750"/>
            <a:ext cx="3246437" cy="3497263"/>
          </a:xfrm>
          <a:solidFill>
            <a:srgbClr val="FDE3BA"/>
          </a:solidFill>
          <a:ln w="50800" cap="flat">
            <a:solidFill>
              <a:schemeClr val="bg1"/>
            </a:solidFill>
            <a:miter lim="800000"/>
            <a:headEnd/>
            <a:tailEnd/>
          </a:ln>
        </p:spPr>
      </p:sp>
      <p:pic>
        <p:nvPicPr>
          <p:cNvPr id="57349" name="Picture 5">
            <a:extLst>
              <a:ext uri="{FF2B5EF4-FFF2-40B4-BE49-F238E27FC236}">
                <a16:creationId xmlns:a16="http://schemas.microsoft.com/office/drawing/2014/main" id="{B16DFC54-1B9E-4FEC-B164-C11875A7342D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638" y="2463800"/>
            <a:ext cx="3176587" cy="3427413"/>
          </a:xfrm>
          <a:prstGeom prst="rect">
            <a:avLst/>
          </a:prstGeom>
          <a:noFill/>
          <a:ln w="50800">
            <a:solidFill>
              <a:srgbClr val="00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426765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BA576F21-3587-498A-B7FE-CCD2298FA8F4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42029" y="889848"/>
            <a:ext cx="8722459" cy="471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3450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>
            <a:extLst>
              <a:ext uri="{FF2B5EF4-FFF2-40B4-BE49-F238E27FC236}">
                <a16:creationId xmlns:a16="http://schemas.microsoft.com/office/drawing/2014/main" id="{CE3CEE74-5807-48AB-A4BC-5B6196B2E410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4060825"/>
            <a:ext cx="1833563" cy="2551113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19" name="Rectangle 3">
            <a:extLst>
              <a:ext uri="{FF2B5EF4-FFF2-40B4-BE49-F238E27FC236}">
                <a16:creationId xmlns:a16="http://schemas.microsoft.com/office/drawing/2014/main" id="{BEADF97A-B56E-4A43-AA3E-F75B5F24AF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5000" y="330200"/>
            <a:ext cx="7874000" cy="1092200"/>
          </a:xfrm>
          <a:ln w="50800" cap="flat">
            <a:solidFill>
              <a:srgbClr val="003366"/>
            </a:solidFill>
            <a:miter lim="800000"/>
            <a:headEnd/>
            <a:tailEnd/>
          </a:ln>
        </p:spPr>
        <p:txBody>
          <a:bodyPr lIns="90488" tIns="44450" rIns="90488" bIns="44450"/>
          <a:lstStyle/>
          <a:p>
            <a:pPr eaLnBrk="1" hangingPunct="1"/>
            <a:r>
              <a:rPr lang="el-GR" altLang="el-GR"/>
              <a:t>Θυρεοειδική ακροπάθεια</a:t>
            </a:r>
            <a:endParaRPr lang="en-US" altLang="el-GR"/>
          </a:p>
        </p:txBody>
      </p:sp>
      <p:sp>
        <p:nvSpPr>
          <p:cNvPr id="60420" name="Rectangle 4">
            <a:extLst>
              <a:ext uri="{FF2B5EF4-FFF2-40B4-BE49-F238E27FC236}">
                <a16:creationId xmlns:a16="http://schemas.microsoft.com/office/drawing/2014/main" id="{0FF44E5C-061D-4632-98E6-F88B523D348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35000" y="1549400"/>
            <a:ext cx="4368800" cy="2387600"/>
          </a:xfrm>
          <a:solidFill>
            <a:srgbClr val="CCECFF"/>
          </a:solidFill>
          <a:ln w="50800" cap="flat">
            <a:solidFill>
              <a:srgbClr val="003366"/>
            </a:solidFill>
            <a:miter lim="800000"/>
            <a:headEnd/>
            <a:tailEnd/>
          </a:ln>
        </p:spPr>
        <p:txBody>
          <a:bodyPr lIns="90488" tIns="44450" rIns="90488" bIns="44450"/>
          <a:lstStyle/>
          <a:p>
            <a:pPr eaLnBrk="1" hangingPunct="1"/>
            <a:r>
              <a:rPr lang="el-GR" altLang="el-GR" sz="2200">
                <a:solidFill>
                  <a:srgbClr val="000000"/>
                </a:solidFill>
              </a:rPr>
              <a:t>Πληκτροδακτυλία</a:t>
            </a:r>
            <a:endParaRPr lang="en-US" altLang="el-GR" sz="2200">
              <a:solidFill>
                <a:srgbClr val="000000"/>
              </a:solidFill>
            </a:endParaRPr>
          </a:p>
          <a:p>
            <a:pPr eaLnBrk="1" hangingPunct="1"/>
            <a:r>
              <a:rPr lang="el-GR" altLang="el-GR" sz="2200">
                <a:solidFill>
                  <a:srgbClr val="000000"/>
                </a:solidFill>
              </a:rPr>
              <a:t>Ανώδυνη</a:t>
            </a:r>
            <a:endParaRPr lang="en-US" altLang="el-GR" sz="2200">
              <a:solidFill>
                <a:srgbClr val="000000"/>
              </a:solidFill>
            </a:endParaRPr>
          </a:p>
          <a:p>
            <a:pPr eaLnBrk="1" hangingPunct="1"/>
            <a:r>
              <a:rPr lang="el-GR" altLang="el-GR" sz="2200">
                <a:solidFill>
                  <a:srgbClr val="000000"/>
                </a:solidFill>
              </a:rPr>
              <a:t>Περιοστική σύνθεση οστού</a:t>
            </a:r>
            <a:r>
              <a:rPr lang="en-US" altLang="el-GR" sz="2200">
                <a:solidFill>
                  <a:srgbClr val="000000"/>
                </a:solidFill>
              </a:rPr>
              <a:t> </a:t>
            </a:r>
          </a:p>
          <a:p>
            <a:pPr eaLnBrk="1" hangingPunct="1"/>
            <a:r>
              <a:rPr lang="el-GR" altLang="el-GR" sz="2200">
                <a:solidFill>
                  <a:srgbClr val="000000"/>
                </a:solidFill>
              </a:rPr>
              <a:t>Οίδημα μαλακών μορίων με υπέρχρωση και υπερκεράτωση</a:t>
            </a:r>
            <a:endParaRPr lang="en-US" altLang="el-GR" sz="2200">
              <a:solidFill>
                <a:srgbClr val="000000"/>
              </a:solidFill>
            </a:endParaRPr>
          </a:p>
        </p:txBody>
      </p:sp>
      <p:pic>
        <p:nvPicPr>
          <p:cNvPr id="60421" name="Picture 5">
            <a:extLst>
              <a:ext uri="{FF2B5EF4-FFF2-40B4-BE49-F238E27FC236}">
                <a16:creationId xmlns:a16="http://schemas.microsoft.com/office/drawing/2014/main" id="{4D6AACAD-8675-4590-BD08-630FC28D196E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05000"/>
            <a:ext cx="3398838" cy="3565525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2" name="Rectangle 6">
            <a:extLst>
              <a:ext uri="{FF2B5EF4-FFF2-40B4-BE49-F238E27FC236}">
                <a16:creationId xmlns:a16="http://schemas.microsoft.com/office/drawing/2014/main" id="{EACBE3BF-C588-4852-9201-4F50B56DD7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4521200"/>
            <a:ext cx="23622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l-GR" altLang="el-GR" sz="2200" b="1"/>
              <a:t>Περιοστική </a:t>
            </a:r>
          </a:p>
          <a:p>
            <a:r>
              <a:rPr lang="el-GR" altLang="el-GR" sz="2200" b="1"/>
              <a:t>σύνθεση οστού</a:t>
            </a:r>
          </a:p>
          <a:p>
            <a:r>
              <a:rPr lang="el-GR" altLang="el-GR" sz="2200" b="1"/>
              <a:t>και περιοστικός</a:t>
            </a:r>
          </a:p>
          <a:p>
            <a:r>
              <a:rPr lang="el-GR" altLang="el-GR" sz="2200" b="1"/>
              <a:t>πολλαπλασιασμός</a:t>
            </a:r>
            <a:endParaRPr lang="en-US" altLang="el-GR" sz="2200" b="1"/>
          </a:p>
        </p:txBody>
      </p:sp>
      <p:grpSp>
        <p:nvGrpSpPr>
          <p:cNvPr id="60423" name="Group 7">
            <a:extLst>
              <a:ext uri="{FF2B5EF4-FFF2-40B4-BE49-F238E27FC236}">
                <a16:creationId xmlns:a16="http://schemas.microsoft.com/office/drawing/2014/main" id="{CFCDA615-B0EF-47EC-809F-169C263482C2}"/>
              </a:ext>
            </a:extLst>
          </p:cNvPr>
          <p:cNvGrpSpPr>
            <a:grpSpLocks/>
          </p:cNvGrpSpPr>
          <p:nvPr/>
        </p:nvGrpSpPr>
        <p:grpSpPr bwMode="auto">
          <a:xfrm>
            <a:off x="2071688" y="5194300"/>
            <a:ext cx="747712" cy="74613"/>
            <a:chOff x="1305" y="3272"/>
            <a:chExt cx="671" cy="80"/>
          </a:xfrm>
        </p:grpSpPr>
        <p:sp>
          <p:nvSpPr>
            <p:cNvPr id="60428" name="Line 8">
              <a:extLst>
                <a:ext uri="{FF2B5EF4-FFF2-40B4-BE49-F238E27FC236}">
                  <a16:creationId xmlns:a16="http://schemas.microsoft.com/office/drawing/2014/main" id="{24289252-4BAE-46E4-AC41-0EDFC2105B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91" y="3312"/>
              <a:ext cx="585" cy="0"/>
            </a:xfrm>
            <a:prstGeom prst="line">
              <a:avLst/>
            </a:prstGeom>
            <a:noFill/>
            <a:ln w="25400">
              <a:solidFill>
                <a:srgbClr val="CCEC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60429" name="AutoShape 9">
              <a:extLst>
                <a:ext uri="{FF2B5EF4-FFF2-40B4-BE49-F238E27FC236}">
                  <a16:creationId xmlns:a16="http://schemas.microsoft.com/office/drawing/2014/main" id="{F521379B-257A-4C97-8195-EA1B53052CD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H="1">
              <a:off x="1308" y="3269"/>
              <a:ext cx="80" cy="86"/>
            </a:xfrm>
            <a:prstGeom prst="triangle">
              <a:avLst>
                <a:gd name="adj" fmla="val 49995"/>
              </a:avLst>
            </a:prstGeom>
            <a:solidFill>
              <a:srgbClr val="003366"/>
            </a:solidFill>
            <a:ln w="25400">
              <a:solidFill>
                <a:srgbClr val="CCEC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l-GR"/>
            </a:p>
          </p:txBody>
        </p:sp>
      </p:grpSp>
      <p:sp>
        <p:nvSpPr>
          <p:cNvPr id="60424" name="Rectangle 10">
            <a:extLst>
              <a:ext uri="{FF2B5EF4-FFF2-40B4-BE49-F238E27FC236}">
                <a16:creationId xmlns:a16="http://schemas.microsoft.com/office/drawing/2014/main" id="{A525A876-BA48-45C9-85A0-F85674AC4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1963" y="1427163"/>
            <a:ext cx="2579687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l-GR" altLang="el-GR" b="1"/>
              <a:t>Πληκτροδακτυλία</a:t>
            </a:r>
            <a:endParaRPr lang="en-US" altLang="el-GR" b="1"/>
          </a:p>
        </p:txBody>
      </p:sp>
      <p:sp>
        <p:nvSpPr>
          <p:cNvPr id="60425" name="Line 11">
            <a:extLst>
              <a:ext uri="{FF2B5EF4-FFF2-40B4-BE49-F238E27FC236}">
                <a16:creationId xmlns:a16="http://schemas.microsoft.com/office/drawing/2014/main" id="{4C050C96-163C-4E8B-AD7F-97674EF8583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41400" y="5105400"/>
            <a:ext cx="1778000" cy="0"/>
          </a:xfrm>
          <a:prstGeom prst="line">
            <a:avLst/>
          </a:prstGeom>
          <a:noFill/>
          <a:ln w="25400">
            <a:solidFill>
              <a:srgbClr val="CCE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60426" name="AutoShape 12">
            <a:extLst>
              <a:ext uri="{FF2B5EF4-FFF2-40B4-BE49-F238E27FC236}">
                <a16:creationId xmlns:a16="http://schemas.microsoft.com/office/drawing/2014/main" id="{2D8E24BC-F4B1-4024-8CB3-CFE3BBF7D436}"/>
              </a:ext>
            </a:extLst>
          </p:cNvPr>
          <p:cNvSpPr>
            <a:spLocks noChangeArrowheads="1"/>
          </p:cNvSpPr>
          <p:nvPr/>
        </p:nvSpPr>
        <p:spPr bwMode="auto">
          <a:xfrm rot="16200000" flipH="1">
            <a:off x="920750" y="5048250"/>
            <a:ext cx="127000" cy="114300"/>
          </a:xfrm>
          <a:prstGeom prst="triangle">
            <a:avLst>
              <a:gd name="adj" fmla="val 49995"/>
            </a:avLst>
          </a:prstGeom>
          <a:solidFill>
            <a:srgbClr val="003366"/>
          </a:solidFill>
          <a:ln w="25400">
            <a:solidFill>
              <a:srgbClr val="CCEC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60427" name="Line 13">
            <a:extLst>
              <a:ext uri="{FF2B5EF4-FFF2-40B4-BE49-F238E27FC236}">
                <a16:creationId xmlns:a16="http://schemas.microsoft.com/office/drawing/2014/main" id="{77520AC1-6EA8-498C-9F8E-68D78465B481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5105400"/>
            <a:ext cx="0" cy="152400"/>
          </a:xfrm>
          <a:prstGeom prst="line">
            <a:avLst/>
          </a:prstGeom>
          <a:noFill/>
          <a:ln w="25400">
            <a:solidFill>
              <a:srgbClr val="CCE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l-GR"/>
          </a:p>
        </p:txBody>
      </p:sp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7312DFE6-64B3-4B85-BF0B-52CA50F863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8800" y="635000"/>
            <a:ext cx="8026400" cy="1092200"/>
          </a:xfrm>
          <a:ln w="50800" cap="flat">
            <a:solidFill>
              <a:srgbClr val="003366"/>
            </a:solidFill>
            <a:miter lim="800000"/>
            <a:headEnd/>
            <a:tailEnd/>
          </a:ln>
        </p:spPr>
        <p:txBody>
          <a:bodyPr lIns="90488" tIns="44450" rIns="90488" bIns="44450"/>
          <a:lstStyle/>
          <a:p>
            <a:pPr eaLnBrk="1" hangingPunct="1"/>
            <a:r>
              <a:rPr lang="el-GR" altLang="el-GR" sz="4200"/>
              <a:t>Ονυχόλυση στην θυρεοτοξίκωση</a:t>
            </a:r>
            <a:endParaRPr lang="en-US" altLang="el-GR" sz="4200"/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99842065-2677-4B00-9BA2-897858925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913" y="1865313"/>
            <a:ext cx="3275012" cy="1600200"/>
          </a:xfrm>
          <a:prstGeom prst="rect">
            <a:avLst/>
          </a:prstGeom>
          <a:solidFill>
            <a:srgbClr val="CCECFF"/>
          </a:solidFill>
          <a:ln w="50800">
            <a:solidFill>
              <a:schemeClr val="bg1"/>
            </a:solidFill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l-GR" altLang="el-GR" b="1">
                <a:solidFill>
                  <a:srgbClr val="000000"/>
                </a:solidFill>
              </a:rPr>
              <a:t>Άπω αποκόλληση</a:t>
            </a:r>
            <a:r>
              <a:rPr lang="en-US" altLang="el-GR" b="1">
                <a:solidFill>
                  <a:srgbClr val="000000"/>
                </a:solidFill>
              </a:rPr>
              <a:t> </a:t>
            </a:r>
            <a:r>
              <a:rPr lang="el-GR" altLang="el-GR" b="1">
                <a:solidFill>
                  <a:srgbClr val="000000"/>
                </a:solidFill>
              </a:rPr>
              <a:t>της </a:t>
            </a:r>
          </a:p>
          <a:p>
            <a:r>
              <a:rPr lang="el-GR" altLang="el-GR" b="1">
                <a:solidFill>
                  <a:srgbClr val="000000"/>
                </a:solidFill>
              </a:rPr>
              <a:t>πλάκας του νυχιού από </a:t>
            </a:r>
          </a:p>
          <a:p>
            <a:r>
              <a:rPr lang="el-GR" altLang="el-GR" b="1">
                <a:solidFill>
                  <a:srgbClr val="000000"/>
                </a:solidFill>
              </a:rPr>
              <a:t>την βάση του</a:t>
            </a:r>
            <a:endParaRPr lang="en-US" altLang="el-GR" b="1">
              <a:solidFill>
                <a:srgbClr val="000000"/>
              </a:solidFill>
            </a:endParaRPr>
          </a:p>
          <a:p>
            <a:r>
              <a:rPr lang="en-US" altLang="el-GR" b="1">
                <a:solidFill>
                  <a:srgbClr val="000000"/>
                </a:solidFill>
              </a:rPr>
              <a:t>(</a:t>
            </a:r>
            <a:r>
              <a:rPr lang="el-GR" altLang="el-GR" b="1">
                <a:solidFill>
                  <a:srgbClr val="000000"/>
                </a:solidFill>
              </a:rPr>
              <a:t>Νύχια του </a:t>
            </a:r>
            <a:r>
              <a:rPr lang="en-US" altLang="el-GR" b="1">
                <a:solidFill>
                  <a:srgbClr val="000000"/>
                </a:solidFill>
              </a:rPr>
              <a:t>Plummer’s)</a:t>
            </a:r>
          </a:p>
        </p:txBody>
      </p:sp>
      <p:pic>
        <p:nvPicPr>
          <p:cNvPr id="61444" name="Picture 4">
            <a:extLst>
              <a:ext uri="{FF2B5EF4-FFF2-40B4-BE49-F238E27FC236}">
                <a16:creationId xmlns:a16="http://schemas.microsoft.com/office/drawing/2014/main" id="{171DA796-A438-4B2D-B309-A525B272277D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338" y="1854200"/>
            <a:ext cx="3986212" cy="43688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5" name="AutoShape 5">
            <a:extLst>
              <a:ext uri="{FF2B5EF4-FFF2-40B4-BE49-F238E27FC236}">
                <a16:creationId xmlns:a16="http://schemas.microsoft.com/office/drawing/2014/main" id="{BB829DEE-06D6-4B0D-825F-1CE94C77C85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560344" y="1972469"/>
            <a:ext cx="128587" cy="193675"/>
          </a:xfrm>
          <a:prstGeom prst="triangle">
            <a:avLst>
              <a:gd name="adj" fmla="val 49995"/>
            </a:avLst>
          </a:prstGeom>
          <a:solidFill>
            <a:srgbClr val="CCECFF"/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61446" name="Line 6">
            <a:extLst>
              <a:ext uri="{FF2B5EF4-FFF2-40B4-BE49-F238E27FC236}">
                <a16:creationId xmlns:a16="http://schemas.microsoft.com/office/drawing/2014/main" id="{9A38E240-EF77-407C-A17F-22BE61AC2DBE}"/>
              </a:ext>
            </a:extLst>
          </p:cNvPr>
          <p:cNvSpPr>
            <a:spLocks noChangeShapeType="1"/>
          </p:cNvSpPr>
          <p:nvPr/>
        </p:nvSpPr>
        <p:spPr bwMode="auto">
          <a:xfrm>
            <a:off x="3911600" y="2514600"/>
            <a:ext cx="3113088" cy="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61447" name="AutoShape 7">
            <a:extLst>
              <a:ext uri="{FF2B5EF4-FFF2-40B4-BE49-F238E27FC236}">
                <a16:creationId xmlns:a16="http://schemas.microsoft.com/office/drawing/2014/main" id="{FA95D6F3-0D3B-4AE3-987C-60712ABB8BF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980238" y="2408237"/>
            <a:ext cx="139700" cy="212725"/>
          </a:xfrm>
          <a:prstGeom prst="triangle">
            <a:avLst>
              <a:gd name="adj" fmla="val 49995"/>
            </a:avLst>
          </a:prstGeom>
          <a:solidFill>
            <a:srgbClr val="CCECFF"/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61448" name="Line 8">
            <a:extLst>
              <a:ext uri="{FF2B5EF4-FFF2-40B4-BE49-F238E27FC236}">
                <a16:creationId xmlns:a16="http://schemas.microsoft.com/office/drawing/2014/main" id="{A0C1B585-74CA-49B2-8E66-0F9E171EB7AE}"/>
              </a:ext>
            </a:extLst>
          </p:cNvPr>
          <p:cNvSpPr>
            <a:spLocks noChangeShapeType="1"/>
          </p:cNvSpPr>
          <p:nvPr/>
        </p:nvSpPr>
        <p:spPr bwMode="auto">
          <a:xfrm>
            <a:off x="4140200" y="2895600"/>
            <a:ext cx="1174750" cy="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61449" name="AutoShape 9">
            <a:extLst>
              <a:ext uri="{FF2B5EF4-FFF2-40B4-BE49-F238E27FC236}">
                <a16:creationId xmlns:a16="http://schemas.microsoft.com/office/drawing/2014/main" id="{1EC987B4-81DE-4C1F-9ADC-1ECAF62CF3F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368925" y="2784475"/>
            <a:ext cx="139700" cy="209550"/>
          </a:xfrm>
          <a:prstGeom prst="triangle">
            <a:avLst>
              <a:gd name="adj" fmla="val 49995"/>
            </a:avLst>
          </a:prstGeom>
          <a:solidFill>
            <a:srgbClr val="CCECFF"/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61450" name="Line 10">
            <a:extLst>
              <a:ext uri="{FF2B5EF4-FFF2-40B4-BE49-F238E27FC236}">
                <a16:creationId xmlns:a16="http://schemas.microsoft.com/office/drawing/2014/main" id="{3160A036-D690-4F44-9305-FF74FF0F4BA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2057400"/>
            <a:ext cx="0" cy="10668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61451" name="Line 11">
            <a:extLst>
              <a:ext uri="{FF2B5EF4-FFF2-40B4-BE49-F238E27FC236}">
                <a16:creationId xmlns:a16="http://schemas.microsoft.com/office/drawing/2014/main" id="{258FAB40-2CE8-4D7D-851D-B0D407D5629A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3124200"/>
            <a:ext cx="3733800" cy="1524000"/>
          </a:xfrm>
          <a:prstGeom prst="line">
            <a:avLst/>
          </a:prstGeom>
          <a:noFill/>
          <a:ln w="5080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l-GR"/>
          </a:p>
        </p:txBody>
      </p:sp>
      <p:sp>
        <p:nvSpPr>
          <p:cNvPr id="61452" name="AutoShape 12">
            <a:extLst>
              <a:ext uri="{FF2B5EF4-FFF2-40B4-BE49-F238E27FC236}">
                <a16:creationId xmlns:a16="http://schemas.microsoft.com/office/drawing/2014/main" id="{56C3330E-F158-4F8A-A1D0-2A111211351A}"/>
              </a:ext>
            </a:extLst>
          </p:cNvPr>
          <p:cNvSpPr>
            <a:spLocks noChangeArrowheads="1"/>
          </p:cNvSpPr>
          <p:nvPr/>
        </p:nvSpPr>
        <p:spPr bwMode="auto">
          <a:xfrm rot="7160809">
            <a:off x="7883525" y="4613275"/>
            <a:ext cx="139700" cy="209550"/>
          </a:xfrm>
          <a:prstGeom prst="triangle">
            <a:avLst>
              <a:gd name="adj" fmla="val 49995"/>
            </a:avLst>
          </a:prstGeom>
          <a:solidFill>
            <a:srgbClr val="CCECFF"/>
          </a:soli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l-GR"/>
          </a:p>
        </p:txBody>
      </p:sp>
      <p:sp>
        <p:nvSpPr>
          <p:cNvPr id="61453" name="Line 13">
            <a:extLst>
              <a:ext uri="{FF2B5EF4-FFF2-40B4-BE49-F238E27FC236}">
                <a16:creationId xmlns:a16="http://schemas.microsoft.com/office/drawing/2014/main" id="{C7676D1C-D764-4D8F-990E-AB719D91ED12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2057400"/>
            <a:ext cx="2438400" cy="0"/>
          </a:xfrm>
          <a:prstGeom prst="line">
            <a:avLst/>
          </a:prstGeom>
          <a:noFill/>
          <a:ln w="50800">
            <a:solidFill>
              <a:srgbClr val="0033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l-GR"/>
          </a:p>
        </p:txBody>
      </p:sp>
      <p:graphicFrame>
        <p:nvGraphicFramePr>
          <p:cNvPr id="14" name="Object 2">
            <a:extLst>
              <a:ext uri="{FF2B5EF4-FFF2-40B4-BE49-F238E27FC236}">
                <a16:creationId xmlns:a16="http://schemas.microsoft.com/office/drawing/2014/main" id="{E4B603BF-D7CB-4DF6-A665-8E06F70E71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766185"/>
              </p:ext>
            </p:extLst>
          </p:nvPr>
        </p:nvGraphicFramePr>
        <p:xfrm>
          <a:off x="846386" y="4038600"/>
          <a:ext cx="2888207" cy="211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Photo Editor Photo" r:id="rId5" imgW="2000000" imgH="1467055" progId="">
                  <p:embed/>
                </p:oleObj>
              </mc:Choice>
              <mc:Fallback>
                <p:oleObj name="Photo Editor Photo" r:id="rId5" imgW="2000000" imgH="1467055" progId="">
                  <p:embed/>
                  <p:pic>
                    <p:nvPicPr>
                      <p:cNvPr id="10242" name="Object 2">
                        <a:extLst>
                          <a:ext uri="{FF2B5EF4-FFF2-40B4-BE49-F238E27FC236}">
                            <a16:creationId xmlns:a16="http://schemas.microsoft.com/office/drawing/2014/main" id="{24F1514A-35C9-46B4-9638-20F697C57BD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386" y="4038600"/>
                        <a:ext cx="2888207" cy="2117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 - Τίτλος"/>
          <p:cNvSpPr>
            <a:spLocks noGrp="1"/>
          </p:cNvSpPr>
          <p:nvPr>
            <p:ph type="title"/>
          </p:nvPr>
        </p:nvSpPr>
        <p:spPr>
          <a:xfrm>
            <a:off x="900113" y="0"/>
            <a:ext cx="7772400" cy="1143000"/>
          </a:xfrm>
        </p:spPr>
        <p:txBody>
          <a:bodyPr/>
          <a:lstStyle/>
          <a:p>
            <a:pPr eaLnBrk="1" hangingPunct="1"/>
            <a:r>
              <a:rPr lang="el-GR" altLang="el-GR"/>
              <a:t>Υπερθυρεοειδισμός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5364163" y="1268413"/>
            <a:ext cx="3394075" cy="1366837"/>
          </a:xfrm>
          <a:ln>
            <a:solidFill>
              <a:schemeClr val="accent3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el-GR" dirty="0" err="1"/>
              <a:t>Αυξηση</a:t>
            </a:r>
            <a:r>
              <a:rPr lang="el-GR" dirty="0"/>
              <a:t> αρτηριακής πίεσης, ταχυκαρδία</a:t>
            </a:r>
          </a:p>
        </p:txBody>
      </p:sp>
      <p:pic>
        <p:nvPicPr>
          <p:cNvPr id="27652" name="Picture 2" descr="http://inema.gr/prodimages/42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052513"/>
            <a:ext cx="381635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8" descr="Συμβουλές για μόνιμη απώλεια βάρους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933825"/>
            <a:ext cx="3598862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7 - TextBox"/>
          <p:cNvSpPr txBox="1">
            <a:spLocks noChangeArrowheads="1"/>
          </p:cNvSpPr>
          <p:nvPr/>
        </p:nvSpPr>
        <p:spPr bwMode="auto">
          <a:xfrm>
            <a:off x="5435600" y="3213100"/>
            <a:ext cx="3024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l-GR" altLang="el-GR" sz="2400"/>
              <a:t>       Απωλεια ΣΒ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1 - Τίτλος"/>
          <p:cNvSpPr>
            <a:spLocks noGrp="1"/>
          </p:cNvSpPr>
          <p:nvPr>
            <p:ph type="title"/>
          </p:nvPr>
        </p:nvSpPr>
        <p:spPr>
          <a:xfrm>
            <a:off x="323850" y="404813"/>
            <a:ext cx="8434388" cy="1368425"/>
          </a:xfrm>
        </p:spPr>
        <p:txBody>
          <a:bodyPr/>
          <a:lstStyle/>
          <a:p>
            <a:pPr eaLnBrk="1" hangingPunct="1"/>
            <a:r>
              <a:rPr lang="el-GR" altLang="el-GR" sz="3200"/>
              <a:t>Στον υποθυρεοειδισμό η παραγωγή των ορμονών είναι ελαττωμένη. Ο αδένας                  μπορεί να είναι διογκωμένος  ή ατροφικός</a:t>
            </a:r>
          </a:p>
        </p:txBody>
      </p:sp>
      <p:pic>
        <p:nvPicPr>
          <p:cNvPr id="51202" name="Picture 2" descr="http://www.877myjuicer.com/blog/wp-content/uploads/2011/06/hypothyroidism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773238"/>
            <a:ext cx="5545137" cy="46101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28676" name="3 - TextBox"/>
          <p:cNvSpPr txBox="1">
            <a:spLocks noChangeArrowheads="1"/>
          </p:cNvSpPr>
          <p:nvPr/>
        </p:nvSpPr>
        <p:spPr bwMode="auto">
          <a:xfrm>
            <a:off x="6156176" y="1988840"/>
            <a:ext cx="2736303" cy="409342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l-GR" dirty="0"/>
              <a:t> </a:t>
            </a:r>
            <a:r>
              <a:rPr lang="el-GR" sz="2000" dirty="0"/>
              <a:t>Οίδημα προσώπου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l-GR" sz="2000" dirty="0"/>
              <a:t> </a:t>
            </a:r>
            <a:r>
              <a:rPr lang="el-GR" sz="2000" dirty="0" err="1"/>
              <a:t>βράγχος</a:t>
            </a:r>
            <a:r>
              <a:rPr lang="el-GR" sz="2000" dirty="0"/>
              <a:t> φωνής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l-GR" sz="2000" dirty="0"/>
              <a:t> ληθαργικότητα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l-GR" sz="2000" dirty="0"/>
              <a:t>πάχυνση δέρματος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l-GR" sz="2000" dirty="0"/>
              <a:t> δυσανεξία στο κρύο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l-GR" sz="2000" dirty="0"/>
              <a:t> τριχόπτωση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l-GR" sz="2000" dirty="0"/>
              <a:t>Βραδυκαρδία, υπόταση,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l-GR" sz="2000" dirty="0"/>
              <a:t> </a:t>
            </a:r>
            <a:r>
              <a:rPr lang="el-GR" sz="2000" dirty="0" err="1"/>
              <a:t>αυξηση</a:t>
            </a:r>
            <a:r>
              <a:rPr lang="el-GR" sz="2000" dirty="0"/>
              <a:t> ΣΒ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l-GR" sz="2000" dirty="0"/>
              <a:t> δυσκοιλιότητα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l-GR" sz="2000" dirty="0"/>
              <a:t>Βραδύτητα έκλυσης αντανακλαστικών </a:t>
            </a:r>
            <a:r>
              <a:rPr lang="el-GR" sz="2000" dirty="0" err="1"/>
              <a:t>αχιλλείου</a:t>
            </a:r>
            <a:r>
              <a:rPr lang="el-GR" sz="2000" dirty="0"/>
              <a:t> τένοντα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273C0A9A-EFA1-4E08-8926-E427035A0B2B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38797" y="260648"/>
            <a:ext cx="8409667" cy="654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03781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D75061D4-334C-4D79-AB32-B334991464CB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481534" y="116632"/>
            <a:ext cx="6114801" cy="666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02718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- Τίτλος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562074"/>
          </a:xfrm>
        </p:spPr>
        <p:txBody>
          <a:bodyPr/>
          <a:lstStyle/>
          <a:p>
            <a:pPr algn="ctr" eaLnBrk="1" hangingPunct="1"/>
            <a:r>
              <a:rPr lang="el-GR" altLang="el-GR" dirty="0"/>
              <a:t>Υποθυρεοειδισμός</a:t>
            </a:r>
          </a:p>
        </p:txBody>
      </p:sp>
      <p:pic>
        <p:nvPicPr>
          <p:cNvPr id="29699" name="Picture 2" descr="http://3dhealthcare.org/endocrinalhypothyroidism_files/hypothyroidism_clip_image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231" y="810659"/>
            <a:ext cx="6408738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l-GR" dirty="0" err="1"/>
              <a:t>Αλλα</a:t>
            </a:r>
            <a:r>
              <a:rPr lang="el-GR" dirty="0"/>
              <a:t> ευρήματα επισκόπησης </a:t>
            </a:r>
            <a:r>
              <a:rPr lang="el-GR" dirty="0" err="1"/>
              <a:t>θυρεοειδού</a:t>
            </a:r>
            <a:r>
              <a:rPr lang="el-GR" dirty="0"/>
              <a:t> αδένα</a:t>
            </a:r>
          </a:p>
        </p:txBody>
      </p:sp>
      <p:sp>
        <p:nvSpPr>
          <p:cNvPr id="5" name="4 - Ορθογώνιο"/>
          <p:cNvSpPr/>
          <p:nvPr/>
        </p:nvSpPr>
        <p:spPr>
          <a:xfrm>
            <a:off x="467544" y="1773238"/>
            <a:ext cx="8424936" cy="43926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l-GR" dirty="0"/>
              <a:t> </a:t>
            </a:r>
            <a:r>
              <a:rPr lang="el-GR" sz="2800" dirty="0"/>
              <a:t>Δέρμα- εξάνθημα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l-GR" sz="2800" dirty="0"/>
              <a:t>Ουλή προηγούμενης επέμβασης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l-GR" sz="2800" dirty="0"/>
              <a:t>Οπή συριγγίου ( συνήθως </a:t>
            </a:r>
            <a:r>
              <a:rPr lang="el-GR" sz="2800" dirty="0" err="1"/>
              <a:t>θυρεογλωσσικού</a:t>
            </a:r>
            <a:r>
              <a:rPr lang="el-GR" sz="2800" dirty="0"/>
              <a:t> πόρου)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l-GR" sz="2800" dirty="0"/>
              <a:t> Διάταση φλεβικού δικτύου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l-GR" sz="2800" dirty="0"/>
              <a:t> </a:t>
            </a:r>
            <a:r>
              <a:rPr lang="el-GR" sz="2800" dirty="0" err="1"/>
              <a:t>Αλλα</a:t>
            </a:r>
            <a:r>
              <a:rPr lang="el-GR" sz="2800" dirty="0"/>
              <a:t> μορφώματα δέρματος που δεν έχουν σχέση με τον αδένα αλλά τοπογραφικά βρίσκονται στην ίδια θέση ( πχ σπίλοι, λιπώματα)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1 - Τίτλος"/>
          <p:cNvSpPr>
            <a:spLocks noGrp="1"/>
          </p:cNvSpPr>
          <p:nvPr>
            <p:ph type="title"/>
          </p:nvPr>
        </p:nvSpPr>
        <p:spPr>
          <a:xfrm>
            <a:off x="323850" y="404813"/>
            <a:ext cx="8362950" cy="725487"/>
          </a:xfrm>
        </p:spPr>
        <p:txBody>
          <a:bodyPr/>
          <a:lstStyle/>
          <a:p>
            <a:pPr eaLnBrk="1" hangingPunct="1"/>
            <a:r>
              <a:rPr lang="el-GR" altLang="el-GR" sz="3200"/>
              <a:t>Υποθυρεοειδισμός: Μυξοιδηματικό προσωπείο</a:t>
            </a:r>
          </a:p>
        </p:txBody>
      </p:sp>
      <p:pic>
        <p:nvPicPr>
          <p:cNvPr id="30723" name="Picture 2" descr="http://dc184.4shared.com/doc/6sDG14xk/preview_html_ed58dc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41438"/>
            <a:ext cx="7632700" cy="499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- Βέλος προς τα κάτω"/>
          <p:cNvSpPr/>
          <p:nvPr/>
        </p:nvSpPr>
        <p:spPr>
          <a:xfrm rot="2973974">
            <a:off x="3210719" y="842169"/>
            <a:ext cx="823913" cy="13430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8D83B619-DE9C-40A7-A947-37868CCE779F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182389" y="188640"/>
            <a:ext cx="5284376" cy="631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84991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B20A6580-516C-40AC-9A24-98DB8E866BC8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44951" y="332657"/>
            <a:ext cx="8719537" cy="613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89588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6085236F-35F7-4D22-A064-D9D0447EE8A5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930460" y="125900"/>
            <a:ext cx="5521860" cy="654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8049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/>
              <a:t>Παθήσεις τραχήλου</a:t>
            </a:r>
          </a:p>
        </p:txBody>
      </p:sp>
      <p:sp>
        <p:nvSpPr>
          <p:cNvPr id="32771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973138"/>
          </a:xfrm>
        </p:spPr>
        <p:txBody>
          <a:bodyPr/>
          <a:lstStyle/>
          <a:p>
            <a:r>
              <a:rPr lang="el-GR" altLang="el-GR"/>
              <a:t>΄Λεμφαδενικές ομάδες στην ψηλάφηση</a:t>
            </a:r>
          </a:p>
        </p:txBody>
      </p:sp>
      <p:pic>
        <p:nvPicPr>
          <p:cNvPr id="32772" name="Picture 2" descr="http://www.painneck.com/images/lymph-nod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844675"/>
            <a:ext cx="6624637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altLang="el-GR" sz="3600"/>
              <a:t>Διογκωμένοι τραχηλικοί λεμφαδένες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755650" y="1916113"/>
            <a:ext cx="7772400" cy="4572000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>
              <a:defRPr/>
            </a:pPr>
            <a:r>
              <a:rPr lang="el-GR" dirty="0"/>
              <a:t>Μονήρεις, ή  πολλαπλοί ή </a:t>
            </a:r>
            <a:r>
              <a:rPr lang="en-US" dirty="0"/>
              <a:t>Block </a:t>
            </a:r>
            <a:r>
              <a:rPr lang="el-GR" dirty="0"/>
              <a:t>λεμφαδένων</a:t>
            </a:r>
          </a:p>
          <a:p>
            <a:pPr>
              <a:defRPr/>
            </a:pPr>
            <a:r>
              <a:rPr lang="el-GR" dirty="0"/>
              <a:t>Εκτίμηση </a:t>
            </a:r>
          </a:p>
          <a:p>
            <a:pPr>
              <a:buFont typeface="Wingdings 2" pitchFamily="18" charset="2"/>
              <a:buNone/>
              <a:defRPr/>
            </a:pPr>
            <a:r>
              <a:rPr lang="el-GR" dirty="0"/>
              <a:t>Α) </a:t>
            </a:r>
            <a:r>
              <a:rPr lang="el-GR" dirty="0" err="1"/>
              <a:t>μεγεθους</a:t>
            </a:r>
            <a:r>
              <a:rPr lang="el-GR" dirty="0"/>
              <a:t> ( &lt;, &gt; 1 </a:t>
            </a:r>
            <a:r>
              <a:rPr lang="en-US" dirty="0"/>
              <a:t>cm)</a:t>
            </a:r>
            <a:endParaRPr lang="fr-CA" dirty="0"/>
          </a:p>
          <a:p>
            <a:pPr>
              <a:buFont typeface="Wingdings 2" pitchFamily="18" charset="2"/>
              <a:buNone/>
              <a:defRPr/>
            </a:pPr>
            <a:r>
              <a:rPr lang="el-GR" dirty="0"/>
              <a:t>Β) υφής ( σκληροί, </a:t>
            </a:r>
            <a:r>
              <a:rPr lang="el-GR" dirty="0" err="1"/>
              <a:t>υπόσκληροι</a:t>
            </a:r>
            <a:r>
              <a:rPr lang="el-GR" dirty="0"/>
              <a:t>, </a:t>
            </a:r>
            <a:r>
              <a:rPr lang="el-GR" dirty="0" err="1"/>
              <a:t>συμφυόμενοι</a:t>
            </a:r>
            <a:r>
              <a:rPr lang="el-GR" dirty="0"/>
              <a:t> με τους υποκείμενους ιστούς)</a:t>
            </a:r>
          </a:p>
          <a:p>
            <a:pPr>
              <a:buFont typeface="Wingdings 2" pitchFamily="18" charset="2"/>
              <a:buNone/>
              <a:defRPr/>
            </a:pPr>
            <a:r>
              <a:rPr lang="el-GR" dirty="0"/>
              <a:t>Γ) ¨</a:t>
            </a:r>
            <a:r>
              <a:rPr lang="el-GR" dirty="0" err="1"/>
              <a:t>αλγος</a:t>
            </a:r>
            <a:r>
              <a:rPr lang="el-GR" dirty="0"/>
              <a:t> ( ανώδυνοι, επώδυνοι)</a:t>
            </a:r>
          </a:p>
          <a:p>
            <a:pPr>
              <a:buFont typeface="Wingdings 2" pitchFamily="18" charset="2"/>
              <a:buNone/>
              <a:defRPr/>
            </a:pPr>
            <a:r>
              <a:rPr lang="el-GR" dirty="0"/>
              <a:t>Δ) Τοπογραφία διόγκωσης</a:t>
            </a:r>
          </a:p>
          <a:p>
            <a:pPr>
              <a:buFont typeface="Wingdings 2" pitchFamily="18" charset="2"/>
              <a:buNone/>
              <a:defRPr/>
            </a:pPr>
            <a:r>
              <a:rPr lang="el-GR" dirty="0"/>
              <a:t>Ε) </a:t>
            </a:r>
            <a:r>
              <a:rPr lang="el-GR" dirty="0" err="1"/>
              <a:t>συνοδά</a:t>
            </a:r>
            <a:r>
              <a:rPr lang="el-GR" dirty="0"/>
              <a:t> συμπτώματα ( τοπικά-γενικά)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altLang="el-GR"/>
              <a:t>Αίτια λεμφαδενοπάθειας τραχηλικής </a:t>
            </a:r>
          </a:p>
        </p:txBody>
      </p:sp>
      <p:sp>
        <p:nvSpPr>
          <p:cNvPr id="34819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468313" y="1447800"/>
            <a:ext cx="8218487" cy="4572000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l-GR" altLang="el-GR"/>
              <a:t>Παθήσεις όπως αμυγδαλίτιδα, φαρυγγίτιδα, περιοδοντική φλεγμονή/ απόστημα, </a:t>
            </a:r>
          </a:p>
          <a:p>
            <a:r>
              <a:rPr lang="el-GR" altLang="el-GR"/>
              <a:t> ιογενείς λοιμώξεις, (πχ λοιμώδης μονοπυρήνωση, </a:t>
            </a:r>
            <a:r>
              <a:rPr lang="en-US" altLang="el-GR"/>
              <a:t>HIV</a:t>
            </a:r>
            <a:r>
              <a:rPr lang="el-GR" altLang="el-GR"/>
              <a:t>)</a:t>
            </a:r>
            <a:r>
              <a:rPr lang="en-US" altLang="el-GR"/>
              <a:t>,</a:t>
            </a:r>
            <a:endParaRPr lang="el-GR" altLang="el-GR"/>
          </a:p>
          <a:p>
            <a:r>
              <a:rPr lang="el-GR" altLang="el-GR"/>
              <a:t>Βακτηριακές λοιμώξεις ( πχ σταφυλοκοκκικές, φυματίωση)</a:t>
            </a:r>
          </a:p>
          <a:p>
            <a:r>
              <a:rPr lang="en-US" altLang="el-GR"/>
              <a:t> </a:t>
            </a:r>
            <a:r>
              <a:rPr lang="el-GR" altLang="el-GR"/>
              <a:t>νοσήματα όπως λέμφωμα, συμπαγείς όγκοι κεφαλής τραχήλου, στοματικής κοιλότητας, </a:t>
            </a:r>
          </a:p>
          <a:p>
            <a:r>
              <a:rPr lang="el-GR" altLang="el-GR"/>
              <a:t>νεοπλασματα μαστού, στομάχου ( υπερκλείδιοι)</a:t>
            </a:r>
          </a:p>
          <a:p>
            <a:r>
              <a:rPr lang="el-GR" altLang="el-GR"/>
              <a:t>Τραυματισμοί κεφαλής, τραχήλου, άνω άκρων</a:t>
            </a:r>
          </a:p>
          <a:p>
            <a:endParaRPr lang="el-GR" altLang="el-GR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/>
              <a:t>Διόγκωση τραχηλικών λεμφαδένων</a:t>
            </a:r>
          </a:p>
        </p:txBody>
      </p:sp>
      <p:pic>
        <p:nvPicPr>
          <p:cNvPr id="35843" name="Picture 2" descr="http://ww2.justanswer.com/uploads/robertfernando/2010-08-14_140522_afp20020901p831-f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844675"/>
            <a:ext cx="28575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 descr="http://upload.wikimedia.org/wikipedia/commons/c/c2/Ixodholfem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628775"/>
            <a:ext cx="3635375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6 - Ευθύγραμμο βέλος σύνδεσης"/>
          <p:cNvCxnSpPr/>
          <p:nvPr/>
        </p:nvCxnSpPr>
        <p:spPr>
          <a:xfrm>
            <a:off x="5651500" y="2781300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- Ευθύγραμμο βέλος σύνδεσης"/>
          <p:cNvCxnSpPr/>
          <p:nvPr/>
        </p:nvCxnSpPr>
        <p:spPr>
          <a:xfrm>
            <a:off x="5803900" y="2933700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- Ευθύγραμμο βέλος σύνδεσης"/>
          <p:cNvCxnSpPr/>
          <p:nvPr/>
        </p:nvCxnSpPr>
        <p:spPr>
          <a:xfrm flipH="1">
            <a:off x="2916238" y="2133600"/>
            <a:ext cx="812800" cy="14176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www.pediatriconcall.com/forpatients/commonchild/HeadAndNeck/images/swellin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57338"/>
            <a:ext cx="24003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4" descr="http://keepingkidssafenow.info/wp-content/uploads/2013/05/swollen-cervical-lymph-nodes-mxk2uyk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276475"/>
            <a:ext cx="4967288" cy="400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/>
              <a:t>Διόγκωση τραχηλικών λεμφαδένων</a:t>
            </a:r>
          </a:p>
        </p:txBody>
      </p:sp>
      <p:pic>
        <p:nvPicPr>
          <p:cNvPr id="36869" name="Picture 6" descr="http://upload.wikimedia.org/wikipedia/commons/thumb/c/cf/Lymphadanopathy.JPG/220px-Lymphadanopath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365625"/>
            <a:ext cx="20955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www.healthypeoples.com/images/sympt.%20lymphadenopath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060575"/>
            <a:ext cx="33147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4" descr="http://www.makehealtheasy.com/images/stories/Left_Section/swollen-lymph-nodes-in-nec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89138"/>
            <a:ext cx="316865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/>
              <a:t>Διόγκωση τραχηλικών λεμφαδένων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/>
              <a:t>  Επισκόπηση θυρεοειδούς (2)</a:t>
            </a:r>
          </a:p>
        </p:txBody>
      </p:sp>
      <p:sp>
        <p:nvSpPr>
          <p:cNvPr id="12291" name="2 - Θέση περιεχομένου"/>
          <p:cNvSpPr>
            <a:spLocks noGrp="1"/>
          </p:cNvSpPr>
          <p:nvPr>
            <p:ph sz="quarter" idx="1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eaLnBrk="1" hangingPunct="1">
              <a:buFont typeface="Wingdings 2" pitchFamily="18" charset="2"/>
              <a:buNone/>
              <a:defRPr/>
            </a:pPr>
            <a:r>
              <a:rPr lang="en-US" dirty="0"/>
              <a:t> </a:t>
            </a:r>
            <a:endParaRPr lang="el-GR" dirty="0"/>
          </a:p>
          <a:p>
            <a:pPr eaLnBrk="1" hangingPunct="1">
              <a:defRPr/>
            </a:pPr>
            <a:r>
              <a:rPr lang="el-GR" dirty="0"/>
              <a:t>Μέθοδος </a:t>
            </a:r>
            <a:r>
              <a:rPr lang="en-US" dirty="0" err="1"/>
              <a:t>Pizillo</a:t>
            </a:r>
            <a:r>
              <a:rPr lang="el-GR" dirty="0"/>
              <a:t>: έκταση των χεριών πίσω από το κεφάλι ώστε να είναι πιο εμφανής ο θυρεοειδής στην επισκόπηση.</a:t>
            </a:r>
          </a:p>
          <a:p>
            <a:pPr eaLnBrk="1" hangingPunct="1">
              <a:defRPr/>
            </a:pPr>
            <a:r>
              <a:rPr lang="el-GR" dirty="0"/>
              <a:t>Σε υποψία συριγγίου  </a:t>
            </a:r>
            <a:r>
              <a:rPr lang="el-GR" dirty="0" err="1"/>
              <a:t>θυρεογλωσσικού</a:t>
            </a:r>
            <a:r>
              <a:rPr lang="el-GR" dirty="0"/>
              <a:t> πόρου, καλούμε τον ασθενή να βγάλει τη γλώσσα του </a:t>
            </a:r>
            <a:r>
              <a:rPr lang="el-GR" dirty="0" err="1"/>
              <a:t>εξω</a:t>
            </a:r>
            <a:r>
              <a:rPr lang="el-GR" dirty="0"/>
              <a:t> ενώ καταπίνει οπότε θα δούμε λόγω έλξης που ασκείται την κίνηση του θυρεοειδούς προς τα πάνω.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l-GR"/>
              <a:t>       Παθήσεις στοματοφάρυγγα</a:t>
            </a:r>
          </a:p>
        </p:txBody>
      </p:sp>
      <p:pic>
        <p:nvPicPr>
          <p:cNvPr id="38915" name="Picture 2" descr="http://upload.wikimedia.org/wikipedia/commons/9/95/Tonsillit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12875"/>
            <a:ext cx="414020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 descr="http://img.webmd.com/dtmcms/live/webmd/consumer_assets/site_images/articles/health_tools/oral_health_slideshow/phototake_rm_photo_of_tongue_canc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700213"/>
            <a:ext cx="3132138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6" descr="http://www.dermis.net/bilder/CD002/550px/img00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195763"/>
            <a:ext cx="3744913" cy="246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7 - TextBox"/>
          <p:cNvSpPr txBox="1">
            <a:spLocks noChangeArrowheads="1"/>
          </p:cNvSpPr>
          <p:nvPr/>
        </p:nvSpPr>
        <p:spPr bwMode="auto">
          <a:xfrm>
            <a:off x="5148263" y="4508500"/>
            <a:ext cx="3384550" cy="166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200000"/>
              </a:lnSpc>
              <a:buFont typeface="Arial" charset="0"/>
              <a:buChar char="•"/>
            </a:pPr>
            <a:r>
              <a:rPr lang="el-GR" altLang="el-GR"/>
              <a:t>   Αμυγδαλίτιδα</a:t>
            </a:r>
          </a:p>
          <a:p>
            <a:pPr eaLnBrk="1" hangingPunct="1">
              <a:lnSpc>
                <a:spcPct val="200000"/>
              </a:lnSpc>
              <a:buFont typeface="Arial" charset="0"/>
              <a:buChar char="•"/>
            </a:pPr>
            <a:r>
              <a:rPr lang="el-GR" altLang="el-GR"/>
              <a:t> Καρκίνος γλώσσας</a:t>
            </a:r>
          </a:p>
          <a:p>
            <a:pPr eaLnBrk="1" hangingPunct="1">
              <a:lnSpc>
                <a:spcPct val="200000"/>
              </a:lnSpc>
              <a:buFont typeface="Arial" charset="0"/>
              <a:buChar char="•"/>
            </a:pPr>
            <a:r>
              <a:rPr lang="el-GR" altLang="el-GR"/>
              <a:t>Ερπητική ουλοστοματίτιτδα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B1BB9E04-0EF5-4CDB-A29B-436D9F6D7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816" y="0"/>
            <a:ext cx="73943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04628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1 - Τίτλος"/>
          <p:cNvSpPr>
            <a:spLocks noGrp="1"/>
          </p:cNvSpPr>
          <p:nvPr>
            <p:ph type="title"/>
          </p:nvPr>
        </p:nvSpPr>
        <p:spPr>
          <a:xfrm>
            <a:off x="611188" y="188913"/>
            <a:ext cx="7772400" cy="1143000"/>
          </a:xfrm>
        </p:spPr>
        <p:txBody>
          <a:bodyPr/>
          <a:lstStyle/>
          <a:p>
            <a:r>
              <a:rPr lang="el-GR" altLang="el-GR"/>
              <a:t>Αγγεία τραχήλου</a:t>
            </a:r>
          </a:p>
        </p:txBody>
      </p:sp>
      <p:sp>
        <p:nvSpPr>
          <p:cNvPr id="39939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250825" y="1268413"/>
            <a:ext cx="5113338" cy="1981200"/>
          </a:xfr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l-GR" altLang="el-GR"/>
              <a:t>Διογκωμένες σφαγίτιδες σε ασθενή με </a:t>
            </a:r>
            <a:r>
              <a:rPr lang="en-US" altLang="el-GR"/>
              <a:t>Ca </a:t>
            </a:r>
            <a:r>
              <a:rPr lang="el-GR" altLang="el-GR"/>
              <a:t>πνεύμονα)</a:t>
            </a:r>
            <a:r>
              <a:rPr lang="en-US" altLang="el-GR"/>
              <a:t> </a:t>
            </a:r>
            <a:endParaRPr lang="el-GR" altLang="el-GR"/>
          </a:p>
          <a:p>
            <a:pPr>
              <a:buFont typeface="Wingdings 2" pitchFamily="18" charset="2"/>
              <a:buNone/>
            </a:pPr>
            <a:r>
              <a:rPr lang="en-US" altLang="el-GR" sz="2000"/>
              <a:t>    </a:t>
            </a:r>
            <a:r>
              <a:rPr lang="el-GR" altLang="el-GR" sz="2000"/>
              <a:t>Τοποθέτηση ασθενους σε γωνία &lt; 45</a:t>
            </a:r>
            <a:r>
              <a:rPr lang="el-GR" altLang="el-GR" sz="2000" baseline="30000"/>
              <a:t>ο</a:t>
            </a:r>
            <a:r>
              <a:rPr lang="el-GR" altLang="el-GR" sz="2000"/>
              <a:t> και </a:t>
            </a:r>
            <a:r>
              <a:rPr lang="en-US" altLang="el-GR" sz="2000"/>
              <a:t> </a:t>
            </a:r>
            <a:r>
              <a:rPr lang="el-GR" altLang="el-GR" sz="2000"/>
              <a:t>υπολογισμός  πίεσης σφαγίτιδας </a:t>
            </a:r>
            <a:endParaRPr lang="en-US" altLang="el-GR" sz="2000"/>
          </a:p>
          <a:p>
            <a:pPr>
              <a:buFont typeface="Wingdings 2" pitchFamily="18" charset="2"/>
              <a:buNone/>
            </a:pPr>
            <a:r>
              <a:rPr lang="en-US" altLang="el-GR" sz="2000"/>
              <a:t>      </a:t>
            </a:r>
            <a:r>
              <a:rPr lang="el-GR" altLang="el-GR" sz="2000"/>
              <a:t>σε </a:t>
            </a:r>
            <a:r>
              <a:rPr lang="en-US" altLang="el-GR" sz="2000"/>
              <a:t>cm H</a:t>
            </a:r>
            <a:r>
              <a:rPr lang="en-US" altLang="el-GR" sz="2000" baseline="-25000"/>
              <a:t>2</a:t>
            </a:r>
            <a:r>
              <a:rPr lang="en-US" altLang="el-GR" sz="2000"/>
              <a:t>O)</a:t>
            </a:r>
            <a:endParaRPr lang="el-GR" altLang="el-GR" sz="2000"/>
          </a:p>
        </p:txBody>
      </p:sp>
      <p:pic>
        <p:nvPicPr>
          <p:cNvPr id="39940" name="Picture 2" descr="http://static.flickr.com/54/149117532_1e81d2162f_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549275"/>
            <a:ext cx="3402013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4" descr="http://www.rcsed.ac.uk/RCSEDBackIssues/journal/vol46_3/46300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357563"/>
            <a:ext cx="233680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- TextBox"/>
          <p:cNvSpPr txBox="1"/>
          <p:nvPr/>
        </p:nvSpPr>
        <p:spPr>
          <a:xfrm>
            <a:off x="3635375" y="5876925"/>
            <a:ext cx="4968875" cy="369888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l-GR" dirty="0"/>
              <a:t>Ανεύρυσμα </a:t>
            </a:r>
            <a:r>
              <a:rPr lang="el-GR" dirty="0" err="1"/>
              <a:t>εξωκρανιακήςμοίρας</a:t>
            </a:r>
            <a:r>
              <a:rPr lang="el-GR" dirty="0"/>
              <a:t>   καρωτίδας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827088" y="333375"/>
            <a:ext cx="7772400" cy="7239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l-GR" dirty="0"/>
              <a:t>Ψηλάφηση θυρεοειδούς αδένα</a:t>
            </a:r>
          </a:p>
        </p:txBody>
      </p:sp>
      <p:sp>
        <p:nvSpPr>
          <p:cNvPr id="13315" name="2 - Θέση περιεχομένου"/>
          <p:cNvSpPr>
            <a:spLocks noGrp="1"/>
          </p:cNvSpPr>
          <p:nvPr>
            <p:ph sz="quarter" idx="1"/>
          </p:nvPr>
        </p:nvSpPr>
        <p:spPr>
          <a:xfrm>
            <a:off x="611188" y="1052513"/>
            <a:ext cx="7772400" cy="4572000"/>
          </a:xfrm>
        </p:spPr>
        <p:txBody>
          <a:bodyPr/>
          <a:lstStyle/>
          <a:p>
            <a:pPr eaLnBrk="1" hangingPunct="1"/>
            <a:r>
              <a:rPr lang="el-GR" altLang="el-GR" dirty="0"/>
              <a:t>Δύο τρόποι</a:t>
            </a:r>
          </a:p>
          <a:p>
            <a:pPr eaLnBrk="1" hangingPunct="1">
              <a:buFont typeface="Wingdings 2" pitchFamily="18" charset="2"/>
              <a:buNone/>
            </a:pPr>
            <a:r>
              <a:rPr lang="el-GR" altLang="el-GR" dirty="0"/>
              <a:t>Α). Σταθείτε πίσω από τον ασθενή και τοποθετείστε τα δύο σας χέρια στην πρόσθια τραχηλική χώρα στο ύψος του θυρεοειδούς αδένα ( φωτογραφία)</a:t>
            </a:r>
          </a:p>
          <a:p>
            <a:pPr eaLnBrk="1" hangingPunct="1"/>
            <a:r>
              <a:rPr lang="el-GR" altLang="el-GR" dirty="0"/>
              <a:t>Ζητείστε από τον ασθενή να καταπιεί και με τις ράγες των δακτύλων </a:t>
            </a:r>
          </a:p>
          <a:p>
            <a:pPr marL="0" indent="0" eaLnBrk="1" hangingPunct="1">
              <a:buNone/>
            </a:pPr>
            <a:r>
              <a:rPr lang="el-GR" altLang="el-GR" dirty="0"/>
              <a:t>    σας </a:t>
            </a:r>
            <a:r>
              <a:rPr lang="el-GR" altLang="el-GR" dirty="0" err="1"/>
              <a:t>ψηλαφάτε</a:t>
            </a:r>
            <a:r>
              <a:rPr lang="el-GR" altLang="el-GR" dirty="0"/>
              <a:t> τα </a:t>
            </a:r>
          </a:p>
          <a:p>
            <a:pPr eaLnBrk="1" hangingPunct="1">
              <a:buFont typeface="Wingdings 2" pitchFamily="18" charset="2"/>
              <a:buNone/>
            </a:pPr>
            <a:r>
              <a:rPr lang="el-GR" altLang="el-GR" dirty="0"/>
              <a:t>    όρια τω λοβών  κατά </a:t>
            </a:r>
          </a:p>
          <a:p>
            <a:pPr eaLnBrk="1" hangingPunct="1">
              <a:buFont typeface="Wingdings 2" pitchFamily="18" charset="2"/>
              <a:buNone/>
            </a:pPr>
            <a:r>
              <a:rPr lang="el-GR" altLang="el-GR" dirty="0"/>
              <a:t>    μήκος του αδένα</a:t>
            </a:r>
          </a:p>
          <a:p>
            <a:pPr eaLnBrk="1" hangingPunct="1">
              <a:buFont typeface="Wingdings 2" pitchFamily="18" charset="2"/>
              <a:buNone/>
            </a:pPr>
            <a:endParaRPr lang="el-GR" altLang="el-GR" dirty="0"/>
          </a:p>
        </p:txBody>
      </p:sp>
      <p:pic>
        <p:nvPicPr>
          <p:cNvPr id="13316" name="Picture 4" descr="http://www.osceskills.com/resources/Feel-the-thyroid-gla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335338"/>
            <a:ext cx="4319588" cy="318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fault Theme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etwork Blitz">
  <a:themeElements>
    <a:clrScheme name="Network Blitz 1">
      <a:dk1>
        <a:srgbClr val="000044"/>
      </a:dk1>
      <a:lt1>
        <a:srgbClr val="FFFFFF"/>
      </a:lt1>
      <a:dk2>
        <a:srgbClr val="000066"/>
      </a:dk2>
      <a:lt2>
        <a:srgbClr val="FFCC00"/>
      </a:lt2>
      <a:accent1>
        <a:srgbClr val="9CE157"/>
      </a:accent1>
      <a:accent2>
        <a:srgbClr val="2663A0"/>
      </a:accent2>
      <a:accent3>
        <a:srgbClr val="AAAAB8"/>
      </a:accent3>
      <a:accent4>
        <a:srgbClr val="DADADA"/>
      </a:accent4>
      <a:accent5>
        <a:srgbClr val="CBEEB4"/>
      </a:accent5>
      <a:accent6>
        <a:srgbClr val="215991"/>
      </a:accent6>
      <a:hlink>
        <a:srgbClr val="F98D43"/>
      </a:hlink>
      <a:folHlink>
        <a:srgbClr val="CC3300"/>
      </a:folHlink>
    </a:clrScheme>
    <a:fontScheme name="Network Blitz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Network Blitz 1">
        <a:dk1>
          <a:srgbClr val="000044"/>
        </a:dk1>
        <a:lt1>
          <a:srgbClr val="FFFFFF"/>
        </a:lt1>
        <a:dk2>
          <a:srgbClr val="000066"/>
        </a:dk2>
        <a:lt2>
          <a:srgbClr val="FFCC00"/>
        </a:lt2>
        <a:accent1>
          <a:srgbClr val="9CE157"/>
        </a:accent1>
        <a:accent2>
          <a:srgbClr val="2663A0"/>
        </a:accent2>
        <a:accent3>
          <a:srgbClr val="AAAAB8"/>
        </a:accent3>
        <a:accent4>
          <a:srgbClr val="DADADA"/>
        </a:accent4>
        <a:accent5>
          <a:srgbClr val="CBEEB4"/>
        </a:accent5>
        <a:accent6>
          <a:srgbClr val="215991"/>
        </a:accent6>
        <a:hlink>
          <a:srgbClr val="F98D4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Blitz 2">
        <a:dk1>
          <a:srgbClr val="000066"/>
        </a:dk1>
        <a:lt1>
          <a:srgbClr val="9CC2E8"/>
        </a:lt1>
        <a:dk2>
          <a:srgbClr val="4D4D4D"/>
        </a:dk2>
        <a:lt2>
          <a:srgbClr val="7DAFE1"/>
        </a:lt2>
        <a:accent1>
          <a:srgbClr val="26D2E4"/>
        </a:accent1>
        <a:accent2>
          <a:srgbClr val="D0E2F4"/>
        </a:accent2>
        <a:accent3>
          <a:srgbClr val="CBDDF2"/>
        </a:accent3>
        <a:accent4>
          <a:srgbClr val="000056"/>
        </a:accent4>
        <a:accent5>
          <a:srgbClr val="ACE5EF"/>
        </a:accent5>
        <a:accent6>
          <a:srgbClr val="BCCDDD"/>
        </a:accent6>
        <a:hlink>
          <a:srgbClr val="0033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Blitz 3">
        <a:dk1>
          <a:srgbClr val="000000"/>
        </a:dk1>
        <a:lt1>
          <a:srgbClr val="EAEAEA"/>
        </a:lt1>
        <a:dk2>
          <a:srgbClr val="333333"/>
        </a:dk2>
        <a:lt2>
          <a:srgbClr val="DDDDDD"/>
        </a:lt2>
        <a:accent1>
          <a:srgbClr val="C0C0C0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DCDCDC"/>
        </a:accent5>
        <a:accent6>
          <a:srgbClr val="E7E7E7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Blitz 4">
        <a:dk1>
          <a:srgbClr val="002E2D"/>
        </a:dk1>
        <a:lt1>
          <a:srgbClr val="FFFFFF"/>
        </a:lt1>
        <a:dk2>
          <a:srgbClr val="005250"/>
        </a:dk2>
        <a:lt2>
          <a:srgbClr val="FFCC00"/>
        </a:lt2>
        <a:accent1>
          <a:srgbClr val="9CE157"/>
        </a:accent1>
        <a:accent2>
          <a:srgbClr val="00817E"/>
        </a:accent2>
        <a:accent3>
          <a:srgbClr val="AAB3B3"/>
        </a:accent3>
        <a:accent4>
          <a:srgbClr val="DADADA"/>
        </a:accent4>
        <a:accent5>
          <a:srgbClr val="CBEEB4"/>
        </a:accent5>
        <a:accent6>
          <a:srgbClr val="007472"/>
        </a:accent6>
        <a:hlink>
          <a:srgbClr val="FFFF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Blitz 5">
        <a:dk1>
          <a:srgbClr val="291A4C"/>
        </a:dk1>
        <a:lt1>
          <a:srgbClr val="FFFFFF"/>
        </a:lt1>
        <a:dk2>
          <a:srgbClr val="3B256B"/>
        </a:dk2>
        <a:lt2>
          <a:srgbClr val="FFCC00"/>
        </a:lt2>
        <a:accent1>
          <a:srgbClr val="6EBFCA"/>
        </a:accent1>
        <a:accent2>
          <a:srgbClr val="56369C"/>
        </a:accent2>
        <a:accent3>
          <a:srgbClr val="AFACBA"/>
        </a:accent3>
        <a:accent4>
          <a:srgbClr val="DADADA"/>
        </a:accent4>
        <a:accent5>
          <a:srgbClr val="BADCE1"/>
        </a:accent5>
        <a:accent6>
          <a:srgbClr val="4D308D"/>
        </a:accent6>
        <a:hlink>
          <a:srgbClr val="CCCCFF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Blitz 6">
        <a:dk1>
          <a:srgbClr val="511D30"/>
        </a:dk1>
        <a:lt1>
          <a:srgbClr val="FFFFFF"/>
        </a:lt1>
        <a:dk2>
          <a:srgbClr val="6D2740"/>
        </a:dk2>
        <a:lt2>
          <a:srgbClr val="FDD409"/>
        </a:lt2>
        <a:accent1>
          <a:srgbClr val="FDB83B"/>
        </a:accent1>
        <a:accent2>
          <a:srgbClr val="9D395D"/>
        </a:accent2>
        <a:accent3>
          <a:srgbClr val="BAACAF"/>
        </a:accent3>
        <a:accent4>
          <a:srgbClr val="DADADA"/>
        </a:accent4>
        <a:accent5>
          <a:srgbClr val="FED8AF"/>
        </a:accent5>
        <a:accent6>
          <a:srgbClr val="8E3353"/>
        </a:accent6>
        <a:hlink>
          <a:srgbClr val="FF99CC"/>
        </a:hlink>
        <a:folHlink>
          <a:srgbClr val="D6009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469</TotalTime>
  <Words>1205</Words>
  <Application>Microsoft Office PowerPoint</Application>
  <PresentationFormat>Προβολή στην οθόνη (4:3)</PresentationFormat>
  <Paragraphs>237</Paragraphs>
  <Slides>82</Slides>
  <Notes>14</Notes>
  <HiddenSlides>0</HiddenSlides>
  <MMClips>0</MMClips>
  <ScaleCrop>false</ScaleCrop>
  <HeadingPairs>
    <vt:vector size="8" baseType="variant">
      <vt:variant>
        <vt:lpstr>Γραμματοσειρές που χρησιμοποιούνται</vt:lpstr>
      </vt:variant>
      <vt:variant>
        <vt:i4>9</vt:i4>
      </vt:variant>
      <vt:variant>
        <vt:lpstr>Θέμα</vt:lpstr>
      </vt:variant>
      <vt:variant>
        <vt:i4>2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82</vt:i4>
      </vt:variant>
    </vt:vector>
  </HeadingPairs>
  <TitlesOfParts>
    <vt:vector size="94" baseType="lpstr">
      <vt:lpstr>Arial</vt:lpstr>
      <vt:lpstr>Arial Black</vt:lpstr>
      <vt:lpstr>Calibri</vt:lpstr>
      <vt:lpstr>Cambria</vt:lpstr>
      <vt:lpstr>Franklin Gothic Book</vt:lpstr>
      <vt:lpstr>Perpetua</vt:lpstr>
      <vt:lpstr>Times New Roman</vt:lpstr>
      <vt:lpstr>Wingdings</vt:lpstr>
      <vt:lpstr>Wingdings 2</vt:lpstr>
      <vt:lpstr>Default Theme</vt:lpstr>
      <vt:lpstr>Network Blitz</vt:lpstr>
      <vt:lpstr>Photo Editor Photo</vt:lpstr>
      <vt:lpstr>Παθήσεις θυρεοειδούς-τραχήλου 6ο εξάμηνο, 2020</vt:lpstr>
      <vt:lpstr>Ανατομία θυρεοειδούς αδένα</vt:lpstr>
      <vt:lpstr>Παρουσίαση του PowerPoint</vt:lpstr>
      <vt:lpstr>Εξέταση θυρειοειδούς αδένα</vt:lpstr>
      <vt:lpstr>Επισκόπηση θυρεοειδούς.</vt:lpstr>
      <vt:lpstr>Διόγκωση θυρεοειδούς αδένα</vt:lpstr>
      <vt:lpstr>Αλλα ευρήματα επισκόπησης θυρεοειδού αδένα</vt:lpstr>
      <vt:lpstr>  Επισκόπηση θυρεοειδούς (2)</vt:lpstr>
      <vt:lpstr>Ψηλάφηση θυρεοειδούς αδένα</vt:lpstr>
      <vt:lpstr>Ψηλάφηση θυρεοειδούς αδένα</vt:lpstr>
      <vt:lpstr>Ψηλάφηση θυρεοειδούς αδένα</vt:lpstr>
      <vt:lpstr>Παρουσίαση του PowerPoint</vt:lpstr>
      <vt:lpstr>Επίκρουση θυρεοειδούς αδένα</vt:lpstr>
      <vt:lpstr>Ακρόαση θυρεοειδούς</vt:lpstr>
      <vt:lpstr>Παρουσίαση του PowerPoint</vt:lpstr>
      <vt:lpstr>Παθολογικά ευρήματα</vt:lpstr>
      <vt:lpstr>Παρουσίαση του PowerPoint</vt:lpstr>
      <vt:lpstr>Παρουσίαση του PowerPoint</vt:lpstr>
      <vt:lpstr>Παρουσίαση του PowerPoint</vt:lpstr>
      <vt:lpstr>Οζώδης βρογχοκήλη- όζοι θυρεοειδούς</vt:lpstr>
      <vt:lpstr>Παρουσίαση του PowerPoint</vt:lpstr>
      <vt:lpstr>Παθολογικά ευρήματα</vt:lpstr>
      <vt:lpstr>Θυρεοειδικοί όζοι και Ca</vt:lpstr>
      <vt:lpstr>Παρουσίαση του PowerPoint</vt:lpstr>
      <vt:lpstr>Παρουσίαση του PowerPoint</vt:lpstr>
      <vt:lpstr>Διάχυτη πολυοζώδης βρογχοκήλη</vt:lpstr>
      <vt:lpstr>Κύστεις κολλοειδούς σε ΔΠΒ</vt:lpstr>
      <vt:lpstr>Θηλώδες καρκίνωμα</vt:lpstr>
      <vt:lpstr>Θηλώδες καρκίνωμα</vt:lpstr>
      <vt:lpstr>Θυλακιώδες καρκίνωμα</vt:lpstr>
      <vt:lpstr>Θυλακιώδες καρκίνωμα</vt:lpstr>
      <vt:lpstr>Παρουσίαση του PowerPoint</vt:lpstr>
      <vt:lpstr>Θυρεοειδίτιδα Hashimoto</vt:lpstr>
      <vt:lpstr>Παρουσίαση του PowerPoint</vt:lpstr>
      <vt:lpstr>Παρουσίαση του PowerPoint</vt:lpstr>
      <vt:lpstr>Υπερθυρεοειδισμός</vt:lpstr>
      <vt:lpstr>Υπερθυρεοειδισμός</vt:lpstr>
      <vt:lpstr>ΥΠΕΡΘΥΡΕΟΕΙΔΙΣΜΟΣ</vt:lpstr>
      <vt:lpstr>Παρουσίαση του PowerPoint</vt:lpstr>
      <vt:lpstr>Παρουσίαση του PowerPoint</vt:lpstr>
      <vt:lpstr>Κλινικά χαρακτηριστικά της βρογχοκήλης σε νόσο Graves’</vt:lpstr>
      <vt:lpstr>Παρουσίαση του PowerPoint</vt:lpstr>
      <vt:lpstr>Εξώφθαλμος </vt:lpstr>
      <vt:lpstr>Κλινικά χαρακτηριστικά εξωφθάλμου</vt:lpstr>
      <vt:lpstr>Παρουσίαση του PowerPoint</vt:lpstr>
      <vt:lpstr> θυρεοειδική οφθαλμοπάθεια </vt:lpstr>
      <vt:lpstr>Παρουσίαση του PowerPoint</vt:lpstr>
      <vt:lpstr>           Εξόφθαλμος-κλινικά σημεία</vt:lpstr>
      <vt:lpstr>Παρουσίαση του PowerPoint</vt:lpstr>
      <vt:lpstr>Παρουσίαση του PowerPoint</vt:lpstr>
      <vt:lpstr>Παρουσίαση του PowerPoint</vt:lpstr>
      <vt:lpstr>Βλεφαρική καθυστέρηση σε Θυρεοτοξίκωση</vt:lpstr>
      <vt:lpstr>Παρουσίαση του PowerPoint</vt:lpstr>
      <vt:lpstr>Αλλα  κλινικα σημεία στον υπερθυρεοειδισμό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Κλινικά χαρακτηριστικά εντετοπισμένου μυξοιδήματος</vt:lpstr>
      <vt:lpstr>Παρουσίαση του PowerPoint</vt:lpstr>
      <vt:lpstr>Θυρεοειδική ακροπάθεια</vt:lpstr>
      <vt:lpstr>Ονυχόλυση στην θυρεοτοξίκωση</vt:lpstr>
      <vt:lpstr>Υπερθυρεοειδισμός</vt:lpstr>
      <vt:lpstr>Στον υποθυρεοειδισμό η παραγωγή των ορμονών είναι ελαττωμένη. Ο αδένας                  μπορεί να είναι διογκωμένος  ή ατροφικός</vt:lpstr>
      <vt:lpstr>Παρουσίαση του PowerPoint</vt:lpstr>
      <vt:lpstr>Παρουσίαση του PowerPoint</vt:lpstr>
      <vt:lpstr>Υποθυρεοειδισμός</vt:lpstr>
      <vt:lpstr>Υποθυρεοειδισμός: Μυξοιδηματικό προσωπείο</vt:lpstr>
      <vt:lpstr>Παρουσίαση του PowerPoint</vt:lpstr>
      <vt:lpstr>Παρουσίαση του PowerPoint</vt:lpstr>
      <vt:lpstr>Παρουσίαση του PowerPoint</vt:lpstr>
      <vt:lpstr>Παθήσεις τραχήλου</vt:lpstr>
      <vt:lpstr>Διογκωμένοι τραχηλικοί λεμφαδένες</vt:lpstr>
      <vt:lpstr>Αίτια λεμφαδενοπάθειας τραχηλικής </vt:lpstr>
      <vt:lpstr>Διόγκωση τραχηλικών λεμφαδένων</vt:lpstr>
      <vt:lpstr>Διόγκωση τραχηλικών λεμφαδένων</vt:lpstr>
      <vt:lpstr>Διόγκωση τραχηλικών λεμφαδένων</vt:lpstr>
      <vt:lpstr>       Παθήσεις στοματοφάρυγγα</vt:lpstr>
      <vt:lpstr>Παρουσίαση του PowerPoint</vt:lpstr>
      <vt:lpstr>Αγγεία τραχήλου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Παθήσεις θυρεοειδούς-τραχήλου</dc:title>
  <dc:creator>hp</dc:creator>
  <cp:lastModifiedBy>Antonios</cp:lastModifiedBy>
  <cp:revision>26</cp:revision>
  <dcterms:created xsi:type="dcterms:W3CDTF">2013-10-20T17:58:57Z</dcterms:created>
  <dcterms:modified xsi:type="dcterms:W3CDTF">2020-03-26T23:31:50Z</dcterms:modified>
</cp:coreProperties>
</file>