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9" r:id="rId3"/>
    <p:sldId id="283" r:id="rId4"/>
    <p:sldId id="284" r:id="rId5"/>
    <p:sldId id="287" r:id="rId6"/>
    <p:sldId id="289" r:id="rId7"/>
    <p:sldId id="286" r:id="rId8"/>
    <p:sldId id="290" r:id="rId9"/>
    <p:sldId id="288" r:id="rId10"/>
    <p:sldId id="262" r:id="rId11"/>
    <p:sldId id="291" r:id="rId12"/>
    <p:sldId id="285" r:id="rId13"/>
    <p:sldId id="292" r:id="rId14"/>
    <p:sldId id="293" r:id="rId15"/>
    <p:sldId id="296" r:id="rId16"/>
    <p:sldId id="294" r:id="rId17"/>
    <p:sldId id="297" r:id="rId18"/>
    <p:sldId id="295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66CC"/>
    <a:srgbClr val="B88C00"/>
    <a:srgbClr val="9900CC"/>
    <a:srgbClr val="120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1C146-3B8F-475F-8EFF-1BB6293F5645}" type="datetimeFigureOut">
              <a:rPr lang="el-GR" smtClean="0"/>
              <a:t>17/1/2022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5A136-7386-414D-A3A9-F6FCB018AA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482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83E16F-2B34-4B6D-BCD6-ED41A4442921}" type="slidenum">
              <a:rPr lang="el-GR">
                <a:solidFill>
                  <a:srgbClr val="000000"/>
                </a:solidFill>
              </a:rPr>
              <a:pPr/>
              <a:t>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50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182D-25F7-42CB-BC26-1937EB48BDC6}" type="datetimeFigureOut">
              <a:rPr lang="el-GR" smtClean="0"/>
              <a:t>17/1/2022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85C1-4B1C-4C41-9366-29B74B99B1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86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182D-25F7-42CB-BC26-1937EB48BDC6}" type="datetimeFigureOut">
              <a:rPr lang="el-GR" smtClean="0"/>
              <a:t>17/1/2022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85C1-4B1C-4C41-9366-29B74B99B1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023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182D-25F7-42CB-BC26-1937EB48BDC6}" type="datetimeFigureOut">
              <a:rPr lang="el-GR" smtClean="0"/>
              <a:t>17/1/2022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85C1-4B1C-4C41-9366-29B74B99B1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55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182D-25F7-42CB-BC26-1937EB48BDC6}" type="datetimeFigureOut">
              <a:rPr lang="el-GR" smtClean="0"/>
              <a:t>17/1/2022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85C1-4B1C-4C41-9366-29B74B99B1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82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182D-25F7-42CB-BC26-1937EB48BDC6}" type="datetimeFigureOut">
              <a:rPr lang="el-GR" smtClean="0"/>
              <a:t>17/1/2022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85C1-4B1C-4C41-9366-29B74B99B1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182D-25F7-42CB-BC26-1937EB48BDC6}" type="datetimeFigureOut">
              <a:rPr lang="el-GR" smtClean="0"/>
              <a:t>17/1/2022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85C1-4B1C-4C41-9366-29B74B99B1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32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182D-25F7-42CB-BC26-1937EB48BDC6}" type="datetimeFigureOut">
              <a:rPr lang="el-GR" smtClean="0"/>
              <a:t>17/1/2022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85C1-4B1C-4C41-9366-29B74B99B1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80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182D-25F7-42CB-BC26-1937EB48BDC6}" type="datetimeFigureOut">
              <a:rPr lang="el-GR" smtClean="0"/>
              <a:t>17/1/2022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85C1-4B1C-4C41-9366-29B74B99B1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90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182D-25F7-42CB-BC26-1937EB48BDC6}" type="datetimeFigureOut">
              <a:rPr lang="el-GR" smtClean="0"/>
              <a:t>17/1/2022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85C1-4B1C-4C41-9366-29B74B99B1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931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182D-25F7-42CB-BC26-1937EB48BDC6}" type="datetimeFigureOut">
              <a:rPr lang="el-GR" smtClean="0"/>
              <a:t>17/1/2022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85C1-4B1C-4C41-9366-29B74B99B1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13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182D-25F7-42CB-BC26-1937EB48BDC6}" type="datetimeFigureOut">
              <a:rPr lang="el-GR" smtClean="0"/>
              <a:t>17/1/2022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85C1-4B1C-4C41-9366-29B74B99B1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99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182D-25F7-42CB-BC26-1937EB48BDC6}" type="datetimeFigureOut">
              <a:rPr lang="el-GR" smtClean="0"/>
              <a:t>17/1/2022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985C1-4B1C-4C41-9366-29B74B99B1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9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Πρώιμη παρέμβαση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l-GR" dirty="0" smtClean="0"/>
              <a:t>Αλεξάνδρα Κλημεντοπούλου</a:t>
            </a:r>
          </a:p>
          <a:p>
            <a:pPr marL="0" indent="0" algn="ctr">
              <a:buNone/>
            </a:pPr>
            <a:r>
              <a:rPr lang="el-GR" dirty="0" smtClean="0"/>
              <a:t>Παιδίατρος- Αναπτυξιακή Παιδίατρος </a:t>
            </a:r>
            <a:r>
              <a:rPr lang="en-US" dirty="0" smtClean="0"/>
              <a:t>MD, PhD, </a:t>
            </a:r>
          </a:p>
          <a:p>
            <a:pPr marL="0" indent="0" algn="ctr">
              <a:buNone/>
            </a:pPr>
            <a:r>
              <a:rPr lang="el-GR" dirty="0" smtClean="0"/>
              <a:t>Διεύθυνση Κοινωνικής και Αναπτυξιακής Παιδιατρικής</a:t>
            </a:r>
          </a:p>
          <a:p>
            <a:pPr marL="0" indent="0" algn="ctr">
              <a:buNone/>
            </a:pPr>
            <a:r>
              <a:rPr lang="el-GR" dirty="0" smtClean="0"/>
              <a:t> Ινστιτούτο Υγείας του Παιδιού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477" y="17202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6821424" cy="868680"/>
          </a:xfrm>
        </p:spPr>
        <p:txBody>
          <a:bodyPr>
            <a:normAutofit/>
          </a:bodyPr>
          <a:lstStyle/>
          <a:p>
            <a:r>
              <a:rPr lang="el-GR" sz="2400" dirty="0"/>
              <a:t>Πρώιμη Παρέμβαση </a:t>
            </a:r>
            <a:br>
              <a:rPr lang="el-GR" sz="2400" dirty="0"/>
            </a:br>
            <a:r>
              <a:rPr lang="el-GR" sz="2400" dirty="0"/>
              <a:t>Πρωτογενείς και Δευτερογενείς δυσκολίες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7174" y="2273681"/>
            <a:ext cx="5142788" cy="435133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1" y="1167362"/>
            <a:ext cx="12083319" cy="49991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555" y="57792"/>
            <a:ext cx="1402202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01889"/>
            <a:ext cx="8070273" cy="46614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Πρώιμη Παρέμβαση: Πρωτογενείς και δευτερογενείς δυσκολίες</a:t>
            </a:r>
            <a:endParaRPr lang="el-GR" sz="24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568037"/>
            <a:ext cx="6954982" cy="6289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98182" y="568037"/>
            <a:ext cx="249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Παιδί</a:t>
            </a:r>
          </a:p>
          <a:p>
            <a:r>
              <a:rPr lang="el-GR" b="1" dirty="0" smtClean="0">
                <a:solidFill>
                  <a:schemeClr val="bg1">
                    <a:lumMod val="65000"/>
                  </a:schemeClr>
                </a:solidFill>
              </a:rPr>
              <a:t>Οικογένεια</a:t>
            </a:r>
          </a:p>
          <a:p>
            <a:r>
              <a:rPr lang="el-GR" b="1" dirty="0" smtClean="0">
                <a:solidFill>
                  <a:srgbClr val="33CCCC"/>
                </a:solidFill>
              </a:rPr>
              <a:t>Κοινότητα και σχολείο</a:t>
            </a:r>
          </a:p>
          <a:p>
            <a:r>
              <a:rPr lang="el-GR" b="1" dirty="0" smtClean="0">
                <a:solidFill>
                  <a:srgbClr val="9900CC"/>
                </a:solidFill>
              </a:rPr>
              <a:t>Έθνος-Κράτος-Κοινωνία</a:t>
            </a:r>
            <a:endParaRPr lang="en-US" b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00584"/>
            <a:ext cx="4828032" cy="1033272"/>
          </a:xfrm>
        </p:spPr>
        <p:txBody>
          <a:bodyPr>
            <a:noAutofit/>
          </a:bodyPr>
          <a:lstStyle/>
          <a:p>
            <a:r>
              <a:rPr lang="el-GR" sz="2400" dirty="0" smtClean="0"/>
              <a:t>Πρώιμη παρέμβαση -  </a:t>
            </a:r>
            <a:r>
              <a:rPr lang="el-GR" altLang="el-GR" sz="2400" dirty="0" smtClean="0">
                <a:cs typeface="Tunga" pitchFamily="34" charset="0"/>
              </a:rPr>
              <a:t>Το </a:t>
            </a:r>
            <a:r>
              <a:rPr lang="el-GR" altLang="el-GR" sz="2400" dirty="0">
                <a:cs typeface="Tunga" pitchFamily="34" charset="0"/>
              </a:rPr>
              <a:t>Περιβάλλον </a:t>
            </a:r>
            <a:br>
              <a:rPr lang="el-GR" altLang="el-GR" sz="2400" dirty="0">
                <a:cs typeface="Tunga" pitchFamily="34" charset="0"/>
              </a:rPr>
            </a:br>
            <a:r>
              <a:rPr lang="el-GR" sz="2400" dirty="0"/>
              <a:t/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4" name="2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1413129" y="2865437"/>
            <a:ext cx="3886200" cy="373697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1800" dirty="0" smtClean="0"/>
              <a:t>κατάλληλα </a:t>
            </a:r>
            <a:r>
              <a:rPr lang="el-GR" sz="1800" dirty="0"/>
              <a:t>ερεθίσματα στα κατάλληλα στάδια ανάπτυξης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 επάρκεια ως προς τις ανάγκες του παιδιού (διατροφή, ασφάλεια)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σταθερότητα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ποιότητα φροντίδας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ποιότητα  σχέσεων  με εμπιστοσύνη και αγάπη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ευκαιρίες για  παιχνίδι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endParaRPr lang="el-GR" sz="18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endParaRPr lang="el-GR" sz="1800" dirty="0"/>
          </a:p>
        </p:txBody>
      </p:sp>
      <p:sp>
        <p:nvSpPr>
          <p:cNvPr id="5" name="5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7406640" y="2865437"/>
            <a:ext cx="4114800" cy="39925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1800" dirty="0" smtClean="0"/>
              <a:t>έλλειψη  </a:t>
            </a:r>
            <a:r>
              <a:rPr lang="el-GR" sz="1800" dirty="0"/>
              <a:t>κατάλληλων αναπτυξιακά ερεθισμάτων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 ανεπάρκεια ως προς τις ανάγκες  του παιδιού 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αστάθεια   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 αγχογόνο περιβάλλον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αλλαγές προσώπων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πρόσωπα φροντίδας που δεν θέλουν ή δεν μπορούν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1800" dirty="0"/>
              <a:t>έλλειψη παιχνιδιού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endParaRPr lang="el-GR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178788" y="1038848"/>
            <a:ext cx="5665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el-GR" b="1" dirty="0">
                <a:solidFill>
                  <a:srgbClr val="FF0000"/>
                </a:solidFill>
                <a:cs typeface="Tunga" pitchFamily="34" charset="0"/>
              </a:rPr>
              <a:t>Το Περιβάλλον </a:t>
            </a:r>
            <a:r>
              <a:rPr lang="el-GR" altLang="el-GR" b="1" dirty="0" smtClean="0">
                <a:solidFill>
                  <a:srgbClr val="FF0000"/>
                </a:solidFill>
                <a:cs typeface="Tunga" pitchFamily="34" charset="0"/>
              </a:rPr>
              <a:t>καθορίζει  </a:t>
            </a:r>
            <a:r>
              <a:rPr lang="el-GR" altLang="el-GR" b="1" dirty="0">
                <a:solidFill>
                  <a:srgbClr val="FF0000"/>
                </a:solidFill>
                <a:cs typeface="Tunga" pitchFamily="34" charset="0"/>
              </a:rPr>
              <a:t>την  διαδικασία της </a:t>
            </a:r>
            <a:r>
              <a:rPr lang="el-GR" altLang="el-GR" b="1" dirty="0" smtClean="0">
                <a:solidFill>
                  <a:srgbClr val="FF0000"/>
                </a:solidFill>
                <a:cs typeface="Tunga" pitchFamily="34" charset="0"/>
              </a:rPr>
              <a:t>ανάπτυξης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NATURE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NURTURE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5876" y="1641008"/>
            <a:ext cx="159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Διευκολύνουν </a:t>
            </a:r>
            <a:endParaRPr lang="el-GR" b="1" dirty="0">
              <a:solidFill>
                <a:srgbClr val="00B050"/>
              </a:solidFill>
            </a:endParaRPr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8186575" y="1685179"/>
            <a:ext cx="146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  <a:defRPr/>
            </a:pPr>
            <a:r>
              <a:rPr lang="el-GR" b="1" dirty="0" smtClean="0">
                <a:solidFill>
                  <a:srgbClr val="00B050"/>
                </a:solidFill>
              </a:rPr>
              <a:t>Αναχαιτίζουν</a:t>
            </a:r>
            <a:endParaRPr lang="el-GR" b="1" dirty="0">
              <a:solidFill>
                <a:srgbClr val="00B050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348" y="44146"/>
            <a:ext cx="1570651" cy="132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934200" cy="72938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Παράγοντες επιτυχίας πρώιμης παρέμβασης</a:t>
            </a:r>
            <a:endParaRPr lang="en-US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1800" spc="30" dirty="0">
                <a:solidFill>
                  <a:srgbClr val="0066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Προγράμματα πρώιμης παρέμβασης λειτουργούν με οργανωμένο τρόπο από τη δεκαετία του 1960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1800" spc="30" dirty="0">
                <a:solidFill>
                  <a:srgbClr val="0066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Έρευνες </a:t>
            </a:r>
            <a:r>
              <a:rPr lang="el-GR" sz="1800" spc="30" dirty="0" smtClean="0">
                <a:solidFill>
                  <a:srgbClr val="0066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για </a:t>
            </a:r>
            <a:r>
              <a:rPr lang="el-GR" sz="1800" spc="30" dirty="0">
                <a:solidFill>
                  <a:srgbClr val="0066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την αποτελεσματικότητα αυτών των προγραμμάτων έχουν δείξει ότι οι παράγοντες που επηρεάζουν την επιτυχία τους είναι:</a:t>
            </a:r>
          </a:p>
          <a:p>
            <a:pPr marL="342900" lvl="1" indent="-342900" algn="ctr">
              <a:lnSpc>
                <a:spcPct val="100000"/>
              </a:lnSpc>
              <a:spcBef>
                <a:spcPts val="600"/>
              </a:spcBef>
              <a:buClr>
                <a:srgbClr val="4A5A7A"/>
              </a:buClr>
              <a:buFont typeface="Wingdings" panose="05000000000000000000" pitchFamily="2" charset="2"/>
              <a:buChar char="v"/>
              <a:defRPr/>
            </a:pPr>
            <a:endParaRPr lang="el-GR" sz="2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 algn="ctr">
              <a:lnSpc>
                <a:spcPct val="100000"/>
              </a:lnSpc>
              <a:spcBef>
                <a:spcPts val="600"/>
              </a:spcBef>
              <a:buClr>
                <a:srgbClr val="4A5A7A"/>
              </a:buClr>
              <a:buFont typeface="Wingdings" panose="05000000000000000000" pitchFamily="2" charset="2"/>
              <a:buChar char="v"/>
              <a:defRPr/>
            </a:pPr>
            <a:r>
              <a:rPr lang="el-GR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η </a:t>
            </a:r>
            <a:r>
              <a:rPr lang="el-GR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παρέμβαση να αρχίσει όσο το δυνατόν </a:t>
            </a:r>
            <a:r>
              <a:rPr lang="el-GR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συντομότερα (πχ από τη ΜΕΝΝ)</a:t>
            </a:r>
            <a:endParaRPr lang="el-GR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 algn="ctr">
              <a:lnSpc>
                <a:spcPct val="100000"/>
              </a:lnSpc>
              <a:spcBef>
                <a:spcPts val="600"/>
              </a:spcBef>
              <a:buClr>
                <a:srgbClr val="4A5A7A"/>
              </a:buClr>
              <a:buFont typeface="Wingdings" panose="05000000000000000000" pitchFamily="2" charset="2"/>
              <a:buChar char="v"/>
              <a:defRPr/>
            </a:pPr>
            <a:r>
              <a:rPr lang="el-GR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η σχεδίαση εξατομικευμένου προγράμματος</a:t>
            </a:r>
          </a:p>
          <a:p>
            <a:pPr marL="342900" lvl="1" indent="-342900" algn="ctr">
              <a:lnSpc>
                <a:spcPct val="100000"/>
              </a:lnSpc>
              <a:spcBef>
                <a:spcPts val="600"/>
              </a:spcBef>
              <a:buClr>
                <a:srgbClr val="4A5A7A"/>
              </a:buClr>
              <a:buFont typeface="Wingdings" panose="05000000000000000000" pitchFamily="2" charset="2"/>
              <a:buChar char="v"/>
              <a:defRPr/>
            </a:pPr>
            <a:r>
              <a:rPr lang="el-GR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η ενεργός συμμετοχή της οικογένειας στο πρόγραμμα</a:t>
            </a:r>
          </a:p>
          <a:p>
            <a:pPr marL="342900" lvl="1" indent="-342900" algn="ctr">
              <a:lnSpc>
                <a:spcPct val="100000"/>
              </a:lnSpc>
              <a:spcBef>
                <a:spcPts val="600"/>
              </a:spcBef>
              <a:buClr>
                <a:srgbClr val="4A5A7A"/>
              </a:buClr>
              <a:buFont typeface="Wingdings" panose="05000000000000000000" pitchFamily="2" charset="2"/>
              <a:buChar char="v"/>
              <a:defRPr/>
            </a:pPr>
            <a:r>
              <a:rPr lang="el-GR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η ευελιξία του εκπαιδευτικού προγράμματος ώστε να μπορεί να προσαρμόζεται στις εκάστοτε ανάγκες του παιδιού και της οικογένειάς </a:t>
            </a:r>
            <a:r>
              <a:rPr lang="el-GR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του</a:t>
            </a:r>
          </a:p>
          <a:p>
            <a:pPr marL="342900" lvl="1" indent="-342900" algn="ctr">
              <a:lnSpc>
                <a:spcPct val="100000"/>
              </a:lnSpc>
              <a:spcBef>
                <a:spcPts val="600"/>
              </a:spcBef>
              <a:buClr>
                <a:srgbClr val="4A5A7A"/>
              </a:buClr>
              <a:buFont typeface="Wingdings" panose="05000000000000000000" pitchFamily="2" charset="2"/>
              <a:buChar char="v"/>
              <a:defRPr/>
            </a:pPr>
            <a:r>
              <a:rPr lang="el-GR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η</a:t>
            </a:r>
            <a:r>
              <a:rPr lang="el-GR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υποστήριξη του παιδιού και της οικογένειας στο προσχολικό πλαίσιο και στις κοινωνικές δραστηριότητες του παιδιού (πχ παιχνίδι, παιδική χαρά)</a:t>
            </a:r>
            <a:endParaRPr lang="el-GR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096" y="0"/>
            <a:ext cx="1572904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095018" cy="549275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Πρώιμη παρέμβαση - πρώιμη ανίχνευση - πρώιμη διάγνωση </a:t>
            </a:r>
            <a:endParaRPr lang="en-US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748144"/>
            <a:ext cx="10515600" cy="610985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rgbClr val="0070C0"/>
                </a:solidFill>
              </a:rPr>
              <a:t>Η πρώιμη παρέμβαση σε παιδιά υψηλού κινδύνου για ΝΑΔ είναι το «όχημα» για την πρώιμη ανίχνευση και πρώιμη διάγνωση</a:t>
            </a:r>
          </a:p>
          <a:p>
            <a:endParaRPr lang="el-GR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dirty="0" smtClean="0"/>
              <a:t> πρόωρο βρέφος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dirty="0"/>
              <a:t>α</a:t>
            </a:r>
            <a:r>
              <a:rPr lang="el-GR" dirty="0" smtClean="0"/>
              <a:t>δερφάκι παιδιού με ΔΑΦ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dirty="0" smtClean="0"/>
              <a:t>«ακατάλληλο» οικογενειακό περιβάλλον (πχ με ψυχοκοινωνικές δυσκολίες)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114" y="83622"/>
            <a:ext cx="1669886" cy="149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72517"/>
            <a:ext cx="7342632" cy="732155"/>
          </a:xfrm>
        </p:spPr>
        <p:txBody>
          <a:bodyPr>
            <a:normAutofit fontScale="90000"/>
          </a:bodyPr>
          <a:lstStyle/>
          <a:p>
            <a:r>
              <a:rPr lang="el-GR" sz="2400" dirty="0" smtClean="0"/>
              <a:t>Πρώιμη Παρέμβαση </a:t>
            </a:r>
            <a:r>
              <a:rPr lang="el-GR" sz="2400" dirty="0" smtClean="0"/>
              <a:t> - </a:t>
            </a:r>
            <a:r>
              <a:rPr lang="el-GR" sz="2400" dirty="0" smtClean="0"/>
              <a:t>Πρώιμη Ανίχνευση - Πρώιμη διάγνωση 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" y="1139826"/>
            <a:ext cx="12085320" cy="428180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5"/>
              </a:buClr>
              <a:buNone/>
              <a:defRPr/>
            </a:pPr>
            <a:r>
              <a:rPr lang="el-GR" sz="1800" dirty="0" smtClean="0"/>
              <a:t>Δυναμική </a:t>
            </a:r>
            <a:r>
              <a:rPr lang="el-GR" sz="1800" dirty="0" smtClean="0"/>
              <a:t>και </a:t>
            </a:r>
            <a:r>
              <a:rPr lang="el-GR" sz="1800" dirty="0" smtClean="0"/>
              <a:t>διαρκ</a:t>
            </a:r>
            <a:r>
              <a:rPr lang="el-GR" sz="1800" dirty="0" smtClean="0"/>
              <a:t>ής επανατροφοδότηση </a:t>
            </a:r>
            <a:endParaRPr lang="en-US" sz="1800" dirty="0"/>
          </a:p>
          <a:p>
            <a:pPr lvl="1" algn="ctr">
              <a:defRPr/>
            </a:pPr>
            <a:endParaRPr lang="en-US" sz="1800" dirty="0"/>
          </a:p>
          <a:p>
            <a:pPr algn="ctr"/>
            <a:endParaRPr lang="el-GR" dirty="0"/>
          </a:p>
        </p:txBody>
      </p:sp>
      <p:sp>
        <p:nvSpPr>
          <p:cNvPr id="4" name="Ισοσκελές τρίγωνο 3"/>
          <p:cNvSpPr/>
          <p:nvPr/>
        </p:nvSpPr>
        <p:spPr>
          <a:xfrm>
            <a:off x="3767328" y="2221991"/>
            <a:ext cx="5202936" cy="30954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0616" y="1852659"/>
            <a:ext cx="190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Πρώιμη διάγνωση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9816" y="5055436"/>
            <a:ext cx="195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Πρώιμη</a:t>
            </a:r>
            <a:r>
              <a:rPr kumimoji="0" lang="el-G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ανίχνευση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0848" y="5132760"/>
            <a:ext cx="20977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Πρώιμη</a:t>
            </a:r>
            <a:r>
              <a:rPr kumimoji="0" lang="el-G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Παρέμβαση</a:t>
            </a: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>
            <a:off x="7342632" y="2516087"/>
            <a:ext cx="1837944" cy="2147353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 flipV="1">
            <a:off x="4361688" y="5824728"/>
            <a:ext cx="4037076" cy="9144"/>
          </a:xfrm>
          <a:prstGeom prst="straightConnector1">
            <a:avLst/>
          </a:prstGeom>
          <a:ln w="444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 flipH="1">
            <a:off x="3557016" y="2516087"/>
            <a:ext cx="1856232" cy="2147353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Εικόνα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546" y="72517"/>
            <a:ext cx="1612454" cy="149548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67" y="6138744"/>
            <a:ext cx="1185343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01890"/>
            <a:ext cx="10515600" cy="563130"/>
          </a:xfrm>
        </p:spPr>
        <p:txBody>
          <a:bodyPr>
            <a:normAutofit/>
          </a:bodyPr>
          <a:lstStyle/>
          <a:p>
            <a:r>
              <a:rPr lang="el-GR" sz="2800" dirty="0"/>
              <a:t>Πρώιμη παρέμβαση - πρώιμη ανίχνευση - πρώιμη διάγνωση </a:t>
            </a:r>
            <a:endParaRPr lang="en-US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665020"/>
            <a:ext cx="12192000" cy="61929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Πρώιμη ανίχνευση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100" dirty="0"/>
              <a:t>Π</a:t>
            </a:r>
            <a:r>
              <a:rPr lang="el-GR" sz="2100" dirty="0" smtClean="0"/>
              <a:t>αιδίατρος στην κοινότητα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100" dirty="0"/>
              <a:t>Π</a:t>
            </a:r>
            <a:r>
              <a:rPr lang="el-GR" sz="2100" dirty="0" smtClean="0"/>
              <a:t>αιδικός </a:t>
            </a:r>
            <a:r>
              <a:rPr lang="el-GR" sz="2100" dirty="0"/>
              <a:t>Σ</a:t>
            </a:r>
            <a:r>
              <a:rPr lang="el-GR" sz="2100" dirty="0" smtClean="0"/>
              <a:t>ταθμός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100" dirty="0" smtClean="0"/>
              <a:t>Θεραπευτές πρώιμης παρέμβασης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100" dirty="0" smtClean="0"/>
              <a:t>Κοινωνικές υπηρεσίες</a:t>
            </a:r>
          </a:p>
          <a:p>
            <a:pPr marL="914400" lvl="2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Πρώιμη </a:t>
            </a:r>
            <a:r>
              <a:rPr lang="el-GR" b="1" dirty="0">
                <a:solidFill>
                  <a:srgbClr val="FF0000"/>
                </a:solidFill>
              </a:rPr>
              <a:t>διάγνωση</a:t>
            </a:r>
          </a:p>
          <a:p>
            <a:pPr marL="0" indent="0" algn="ctr">
              <a:buNone/>
            </a:pPr>
            <a:r>
              <a:rPr lang="el-GR" b="1" u="sng" dirty="0" smtClean="0">
                <a:solidFill>
                  <a:srgbClr val="B88C00"/>
                </a:solidFill>
              </a:rPr>
              <a:t>Ιδανικά: Διεπιστημονική αξιολόγηση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300" b="1" dirty="0" smtClean="0">
                <a:solidFill>
                  <a:srgbClr val="0070C0"/>
                </a:solidFill>
              </a:rPr>
              <a:t>Αναλυτικό ιατρικό, αναπτυξιακό και οικογενειακό ιστορικό – πληροφορίες από τον παιδίατρο, τον παιδικό σταθμό, την ομάδα πρώιμης παρέμβασης</a:t>
            </a:r>
            <a:endParaRPr lang="el-GR" sz="2300" b="1" dirty="0">
              <a:solidFill>
                <a:srgbClr val="0070C0"/>
              </a:solidFill>
            </a:endParaRP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300" b="1" dirty="0">
                <a:solidFill>
                  <a:srgbClr val="0070C0"/>
                </a:solidFill>
              </a:rPr>
              <a:t>Ιατρική </a:t>
            </a:r>
            <a:r>
              <a:rPr lang="el-GR" sz="2300" b="1" dirty="0" smtClean="0">
                <a:solidFill>
                  <a:srgbClr val="0070C0"/>
                </a:solidFill>
              </a:rPr>
              <a:t>Εξέταση</a:t>
            </a:r>
          </a:p>
          <a:p>
            <a:pPr marL="285750" lvl="1" indent="-285750" algn="ctr"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/>
            </a:pPr>
            <a:r>
              <a:rPr lang="el-GR" sz="2300" dirty="0" smtClean="0"/>
              <a:t>Αναπτυξιακός Παιδίατρος</a:t>
            </a:r>
          </a:p>
          <a:p>
            <a:pPr marL="285750" lvl="1" indent="-285750" algn="ctr"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/>
            </a:pPr>
            <a:r>
              <a:rPr lang="el-GR" sz="2300" dirty="0" smtClean="0"/>
              <a:t>Παιδονευρολόγος</a:t>
            </a:r>
          </a:p>
          <a:p>
            <a:pPr marL="285750" lvl="1" indent="-285750" algn="ctr"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/>
            </a:pPr>
            <a:r>
              <a:rPr lang="el-GR" sz="2300" dirty="0" smtClean="0"/>
              <a:t>Παιδοψυχίατρος</a:t>
            </a:r>
            <a:endParaRPr lang="el-GR" sz="2300" dirty="0"/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300" b="1" dirty="0" smtClean="0">
                <a:solidFill>
                  <a:srgbClr val="0070C0"/>
                </a:solidFill>
              </a:rPr>
              <a:t>Ψυχολογική </a:t>
            </a:r>
            <a:r>
              <a:rPr lang="el-GR" sz="2300" b="1" dirty="0">
                <a:solidFill>
                  <a:srgbClr val="0070C0"/>
                </a:solidFill>
              </a:rPr>
              <a:t>Εκτίμηση</a:t>
            </a:r>
          </a:p>
          <a:p>
            <a:pPr lvl="1" algn="ctr">
              <a:buFont typeface="Wingdings" panose="05000000000000000000" pitchFamily="2" charset="2"/>
              <a:buChar char="Ø"/>
              <a:defRPr/>
            </a:pPr>
            <a:r>
              <a:rPr lang="el-GR" sz="2300" dirty="0"/>
              <a:t>Νοητικό δυναμικό</a:t>
            </a:r>
          </a:p>
          <a:p>
            <a:pPr lvl="1" algn="ctr">
              <a:buFont typeface="Wingdings" panose="05000000000000000000" pitchFamily="2" charset="2"/>
              <a:buChar char="Ø"/>
              <a:defRPr/>
            </a:pPr>
            <a:r>
              <a:rPr lang="el-GR" sz="2300" dirty="0"/>
              <a:t>Συναισθηματική ωριμότητα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300" b="1" dirty="0">
                <a:solidFill>
                  <a:srgbClr val="0070C0"/>
                </a:solidFill>
              </a:rPr>
              <a:t>Λογοπεδική Εκτίμηση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300" b="1" dirty="0" smtClean="0">
                <a:solidFill>
                  <a:srgbClr val="0070C0"/>
                </a:solidFill>
              </a:rPr>
              <a:t>Εργοθεραπευτική Εκτίμηση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300" b="1" dirty="0">
                <a:solidFill>
                  <a:srgbClr val="0070C0"/>
                </a:solidFill>
              </a:rPr>
              <a:t>Εκτίμηση Ειδικής </a:t>
            </a:r>
            <a:r>
              <a:rPr lang="el-GR" sz="2300" b="1" dirty="0" smtClean="0">
                <a:solidFill>
                  <a:srgbClr val="0070C0"/>
                </a:solidFill>
              </a:rPr>
              <a:t>Παιδαγωγού - </a:t>
            </a:r>
            <a:r>
              <a:rPr lang="el-GR" sz="2300" b="1" dirty="0" err="1" smtClean="0">
                <a:solidFill>
                  <a:srgbClr val="0070C0"/>
                </a:solidFill>
              </a:rPr>
              <a:t>Ψυχοπαιδαγωγού</a:t>
            </a:r>
            <a:endParaRPr lang="el-GR" sz="2300" b="1" dirty="0">
              <a:solidFill>
                <a:srgbClr val="0070C0"/>
              </a:solidFill>
            </a:endParaRPr>
          </a:p>
          <a:p>
            <a:pPr marL="0" indent="0">
              <a:buClr>
                <a:schemeClr val="accent5"/>
              </a:buClr>
              <a:defRPr/>
            </a:pPr>
            <a:endParaRPr lang="el-GR" sz="2200" dirty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747" y="101890"/>
            <a:ext cx="1714708" cy="15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20436"/>
          </a:xfrm>
        </p:spPr>
        <p:txBody>
          <a:bodyPr/>
          <a:lstStyle/>
          <a:p>
            <a:r>
              <a:rPr lang="el-GR" sz="1800" dirty="0"/>
              <a:t>Πρώιμη Παρέμβαση  - Πρώιμη Ανίχνευση - </a:t>
            </a:r>
            <a:r>
              <a:rPr lang="el-GR" sz="2400" b="1" dirty="0"/>
              <a:t>Πρώιμη διάγνωση 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4461163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2400" b="1" u="sng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Στη </a:t>
            </a:r>
            <a:r>
              <a:rPr lang="el-GR" sz="2400" b="1" u="sng" spc="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διάγνωση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endParaRPr lang="el-GR" sz="2400" spc="3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Font typeface="Wingdings" panose="05000000000000000000" pitchFamily="2" charset="2"/>
              <a:buChar char="ü"/>
              <a:defRPr/>
            </a:pPr>
            <a:r>
              <a:rPr lang="el-GR" sz="2400" spc="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Ολοκληρωμένη </a:t>
            </a:r>
            <a:r>
              <a:rPr lang="el-GR" sz="2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και όχι αποσπασματική εικόνα των προβλημάτων του παιδιού &amp; </a:t>
            </a:r>
            <a:r>
              <a:rPr lang="el-GR" sz="2400" spc="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οικογένειας</a:t>
            </a:r>
          </a:p>
          <a:p>
            <a:pPr lvl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Font typeface="Wingdings" panose="05000000000000000000" pitchFamily="2" charset="2"/>
              <a:buChar char="ü"/>
              <a:defRPr/>
            </a:pPr>
            <a:endParaRPr lang="el-GR" sz="2400" spc="3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Font typeface="Wingdings" panose="05000000000000000000" pitchFamily="2" charset="2"/>
              <a:buChar char="ü"/>
              <a:defRPr/>
            </a:pPr>
            <a:r>
              <a:rPr lang="el-GR" sz="2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Ολοκληρωμένη εικόνα των </a:t>
            </a:r>
            <a:r>
              <a:rPr lang="el-GR" sz="2400" spc="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αναγκών</a:t>
            </a:r>
            <a:r>
              <a:rPr lang="el-GR" sz="3300" b="1" spc="3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el-GR" sz="2400" spc="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sz="2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του παιδιού &amp; της </a:t>
            </a:r>
            <a:r>
              <a:rPr lang="el-GR" sz="2400" spc="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οικογένειας</a:t>
            </a:r>
          </a:p>
          <a:p>
            <a:pPr lvl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Font typeface="Wingdings" panose="05000000000000000000" pitchFamily="2" charset="2"/>
              <a:buChar char="ü"/>
              <a:defRPr/>
            </a:pPr>
            <a:endParaRPr lang="el-GR" sz="2400" spc="3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Font typeface="Wingdings" panose="05000000000000000000" pitchFamily="2" charset="2"/>
              <a:buChar char="ü"/>
              <a:defRPr/>
            </a:pPr>
            <a:r>
              <a:rPr lang="el-GR" sz="2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Πιο μελετημένη απόφαση για τις παρεμβάσεις που χρειάζονται και τις </a:t>
            </a:r>
            <a:r>
              <a:rPr lang="el-GR" sz="2400" spc="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προτεραιότητες</a:t>
            </a:r>
          </a:p>
          <a:p>
            <a:pPr lvl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Font typeface="Wingdings" panose="05000000000000000000" pitchFamily="2" charset="2"/>
              <a:buChar char="ü"/>
              <a:defRPr/>
            </a:pPr>
            <a:endParaRPr lang="el-GR" sz="2400" spc="3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Font typeface="Wingdings" panose="05000000000000000000" pitchFamily="2" charset="2"/>
              <a:buChar char="ü"/>
              <a:defRPr/>
            </a:pPr>
            <a:r>
              <a:rPr lang="el-GR" sz="2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Ανταλλαγή </a:t>
            </a:r>
            <a:r>
              <a:rPr lang="el-GR" sz="2400" spc="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πληροφοριών – ΔΙΑΡΚΗΣ ΕΠΙΚΟΙΝΩΝΙΑ</a:t>
            </a:r>
          </a:p>
          <a:p>
            <a:pPr lvl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Font typeface="Wingdings" panose="05000000000000000000" pitchFamily="2" charset="2"/>
              <a:buChar char="ü"/>
              <a:defRPr/>
            </a:pPr>
            <a:endParaRPr lang="el-GR" sz="2400" spc="3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Font typeface="Wingdings" panose="05000000000000000000" pitchFamily="2" charset="2"/>
              <a:buChar char="ü"/>
              <a:defRPr/>
            </a:pPr>
            <a:r>
              <a:rPr lang="el-GR" sz="2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Καθαρότερη και σαφέστερη ενημέρωση και καθοδήγηση των γονιών του παιδιού</a:t>
            </a:r>
            <a:endParaRPr lang="el-GR" sz="2400" spc="3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639" y="127948"/>
            <a:ext cx="1713124" cy="1572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59236"/>
            <a:ext cx="6310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* </a:t>
            </a:r>
            <a:r>
              <a:rPr lang="el-GR" sz="1400" dirty="0" smtClean="0"/>
              <a:t>Παραπομπή σε άλλες ιατρικές ειδικότητες: οφθαλμίατρο, ΩΡΛ, κλινικό γενετιστή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41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748145"/>
          </a:xfrm>
        </p:spPr>
        <p:txBody>
          <a:bodyPr>
            <a:normAutofit/>
          </a:bodyPr>
          <a:lstStyle/>
          <a:p>
            <a:r>
              <a:rPr lang="el-GR" sz="3200" dirty="0"/>
              <a:t>Πρώιμη Παρέμβαση</a:t>
            </a:r>
            <a:endParaRPr lang="en-US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chemeClr val="accent5"/>
              </a:buClr>
              <a:buNone/>
              <a:defRPr/>
            </a:pPr>
            <a:r>
              <a:rPr lang="el-GR" dirty="0" smtClean="0"/>
              <a:t>Τρία επίπεδα πρώιμης παρέμβασης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endParaRPr lang="el-GR" dirty="0"/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endParaRPr lang="el-GR" dirty="0" smtClean="0"/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Εξατομικευμένο </a:t>
            </a:r>
            <a:r>
              <a:rPr lang="el-GR" dirty="0"/>
              <a:t>πρόγραμμα και </a:t>
            </a:r>
            <a:r>
              <a:rPr lang="el-GR" dirty="0" smtClean="0"/>
              <a:t>στόχοι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endParaRPr lang="el-GR" dirty="0"/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dirty="0"/>
              <a:t>Ενίσχυση σχέσης </a:t>
            </a:r>
            <a:r>
              <a:rPr lang="el-GR" dirty="0" smtClean="0"/>
              <a:t>γονέα-παιδιού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endParaRPr lang="el-GR" dirty="0"/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dirty="0"/>
              <a:t>Ένταξη σε ομάδα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110" y="152400"/>
            <a:ext cx="1939636" cy="16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055" y="0"/>
            <a:ext cx="10515600" cy="743239"/>
          </a:xfrm>
        </p:spPr>
        <p:txBody>
          <a:bodyPr/>
          <a:lstStyle/>
          <a:p>
            <a:r>
              <a:rPr lang="el-GR" dirty="0" smtClean="0"/>
              <a:t>Πρώιμη παρέμβαση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22218"/>
            <a:ext cx="10515600" cy="573578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dirty="0" smtClean="0"/>
              <a:t>Εξατομικευμένο πρόγραμμα και στόχοι</a:t>
            </a:r>
          </a:p>
          <a:p>
            <a:pPr marL="0" indent="0" algn="ctr">
              <a:buNone/>
            </a:pPr>
            <a:endParaRPr lang="el-GR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rgbClr val="0066CC"/>
                </a:solidFill>
              </a:rPr>
              <a:t>Παρεμβάσεις στην ΜΕΝΝ</a:t>
            </a:r>
          </a:p>
          <a:p>
            <a:pPr marL="0" indent="0" algn="ctr">
              <a:buNone/>
            </a:pPr>
            <a:r>
              <a:rPr lang="en-US" sz="1700" dirty="0" smtClean="0"/>
              <a:t>Kangaroo care, </a:t>
            </a:r>
            <a:r>
              <a:rPr lang="el-GR" sz="1700" dirty="0" smtClean="0"/>
              <a:t>αλλαγές θέσης νεογνού, ερεθίσματα, χώρος ΜΕΝΝ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Συμβουλευτική </a:t>
            </a: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γονέων/μητέρας</a:t>
            </a:r>
            <a:endParaRPr lang="el-GR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Αναπτυξιολογική παρακολούθηση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Φυσιοθεραπεία</a:t>
            </a:r>
            <a:endParaRPr lang="el-GR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Λογοθεραπεία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Εργοθεραπεία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Πρόγραμμα σίτισης</a:t>
            </a:r>
            <a:endParaRPr lang="el-GR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Παραπομπή σε </a:t>
            </a: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ειδικό πρωινό πλαίσιο </a:t>
            </a:r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για πιο </a:t>
            </a:r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εντατικό θεραπευτικό πρόγραμμα</a:t>
            </a:r>
            <a:endParaRPr lang="el-GR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Ψυχοπαιδαγωγικό πρόγραμμα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Ένταξη σε ομάδα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Πρόγραμμα πρώιμης παρέμβασης στον χώρο του παιδιού με ενεργό συμμετοχή των γονιών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Παρέμβαση σε παιδικό σταθμό ή ομαδικό πλαίσιο</a:t>
            </a:r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522" y="97504"/>
            <a:ext cx="1938696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Πρώιμη Παρέμβαση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5221224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accent5"/>
              </a:buClr>
              <a:buNone/>
              <a:defRPr/>
            </a:pPr>
            <a:r>
              <a:rPr lang="el-GR" sz="2000" dirty="0" smtClean="0"/>
              <a:t>Τα προγράμματα πρώιμης παρέμβασης αφορούν: </a:t>
            </a:r>
          </a:p>
          <a:p>
            <a:pPr marL="0" indent="0">
              <a:buClr>
                <a:schemeClr val="accent5"/>
              </a:buClr>
              <a:buNone/>
              <a:defRPr/>
            </a:pPr>
            <a:endParaRPr lang="el-GR" sz="2000" dirty="0" smtClean="0"/>
          </a:p>
          <a:p>
            <a:pPr lvl="1">
              <a:buFont typeface="Arial Narrow" pitchFamily="34" charset="0"/>
              <a:buChar char="–"/>
              <a:defRPr/>
            </a:pPr>
            <a:r>
              <a:rPr lang="el-GR" sz="2000" dirty="0" smtClean="0"/>
              <a:t>Παιδιά «προσχολικής ηλικίας» με νευροαναπτυξιακές διαταραχές - ΝΑΔ (π.χ. σφαιρική αναπτυξιακή καθυστέρηση, διαταραχή του αυτιστικού φάσματος, </a:t>
            </a:r>
            <a:r>
              <a:rPr lang="el-GR" sz="2000" dirty="0" err="1" smtClean="0"/>
              <a:t>δυσπραξία</a:t>
            </a:r>
            <a:r>
              <a:rPr lang="el-GR" sz="2000" dirty="0" smtClean="0"/>
              <a:t>, γλωσσική διαταραχή)</a:t>
            </a:r>
          </a:p>
          <a:p>
            <a:pPr lvl="1">
              <a:buFont typeface="Arial Narrow" pitchFamily="34" charset="0"/>
              <a:buChar char="–"/>
              <a:defRPr/>
            </a:pPr>
            <a:endParaRPr lang="el-GR" sz="2000" dirty="0" smtClean="0"/>
          </a:p>
          <a:p>
            <a:pPr lvl="1">
              <a:buFont typeface="Arial Narrow" pitchFamily="34" charset="0"/>
              <a:buChar char="–"/>
              <a:defRPr/>
            </a:pPr>
            <a:r>
              <a:rPr lang="el-GR" sz="2000" dirty="0" smtClean="0"/>
              <a:t>Παιδιά «προσχολικής ηλικίας» με αισθητηριακή αποστέρηση (τυφλότητα, κώφωση)</a:t>
            </a:r>
          </a:p>
          <a:p>
            <a:pPr lvl="1">
              <a:buFont typeface="Arial Narrow" pitchFamily="34" charset="0"/>
              <a:buChar char="–"/>
              <a:defRPr/>
            </a:pPr>
            <a:endParaRPr lang="el-GR" sz="2000" dirty="0" smtClean="0"/>
          </a:p>
          <a:p>
            <a:pPr lvl="1">
              <a:buFont typeface="Arial Narrow" pitchFamily="34" charset="0"/>
              <a:buChar char="–"/>
              <a:defRPr/>
            </a:pPr>
            <a:r>
              <a:rPr lang="el-GR" sz="2000" dirty="0" smtClean="0"/>
              <a:t>Παιδιά «προσχολικής ηλικίας» υψηλού κινδύνου να εμφανίσουν νευροαναπτυξιακές διαταραχές (π.χ. </a:t>
            </a:r>
            <a:r>
              <a:rPr lang="el-GR" sz="2000" dirty="0" err="1" smtClean="0"/>
              <a:t>προωρότητα</a:t>
            </a:r>
            <a:r>
              <a:rPr lang="el-GR" sz="2000" dirty="0" smtClean="0"/>
              <a:t>, επιβαρυντικές ψυχοκοινωνικές συνθήκες)</a:t>
            </a:r>
          </a:p>
          <a:p>
            <a:pPr lvl="1">
              <a:buFont typeface="Arial Narrow" pitchFamily="34" charset="0"/>
              <a:buChar char="–"/>
              <a:defRPr/>
            </a:pPr>
            <a:endParaRPr lang="el-GR" sz="2000" dirty="0"/>
          </a:p>
          <a:p>
            <a:pPr marL="457200" lvl="1" indent="0">
              <a:buNone/>
              <a:defRPr/>
            </a:pPr>
            <a:endParaRPr lang="el-GR" sz="2000" dirty="0"/>
          </a:p>
          <a:p>
            <a:pPr marL="0" indent="0">
              <a:buClr>
                <a:schemeClr val="accent5"/>
              </a:buClr>
              <a:buNone/>
              <a:defRPr/>
            </a:pPr>
            <a:r>
              <a:rPr lang="el-GR" sz="2000" dirty="0"/>
              <a:t>Στόχος</a:t>
            </a:r>
            <a:r>
              <a:rPr lang="el-GR" sz="2000" dirty="0" smtClean="0"/>
              <a:t>:</a:t>
            </a:r>
          </a:p>
          <a:p>
            <a:pPr marL="0" indent="0">
              <a:buClr>
                <a:schemeClr val="accent5"/>
              </a:buClr>
              <a:buNone/>
              <a:defRPr/>
            </a:pPr>
            <a:endParaRPr lang="el-GR" sz="2000" dirty="0"/>
          </a:p>
          <a:p>
            <a:pPr lvl="1">
              <a:buFont typeface="Arial Narrow" pitchFamily="34" charset="0"/>
              <a:buChar char="–"/>
              <a:defRPr/>
            </a:pPr>
            <a:r>
              <a:rPr lang="el-GR" sz="2000" dirty="0">
                <a:solidFill>
                  <a:srgbClr val="0070C0"/>
                </a:solidFill>
              </a:rPr>
              <a:t>Ελαχιστοποίηση δευτερογενών </a:t>
            </a:r>
            <a:r>
              <a:rPr lang="el-GR" sz="2000" dirty="0" smtClean="0">
                <a:solidFill>
                  <a:srgbClr val="0070C0"/>
                </a:solidFill>
              </a:rPr>
              <a:t>δυσκολιών</a:t>
            </a:r>
          </a:p>
          <a:p>
            <a:pPr lvl="1">
              <a:buFont typeface="Arial Narrow" pitchFamily="34" charset="0"/>
              <a:buChar char="–"/>
              <a:defRPr/>
            </a:pPr>
            <a:endParaRPr lang="el-GR" sz="2000" dirty="0"/>
          </a:p>
          <a:p>
            <a:pPr lvl="1">
              <a:buFont typeface="Arial Narrow" pitchFamily="34" charset="0"/>
              <a:buChar char="–"/>
              <a:defRPr/>
            </a:pPr>
            <a:r>
              <a:rPr lang="el-GR" sz="2000" dirty="0">
                <a:solidFill>
                  <a:srgbClr val="FF0000"/>
                </a:solidFill>
              </a:rPr>
              <a:t>Ανάπτυξη του δυναμικού του παιδιού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099" y="0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52400"/>
            <a:ext cx="10515600" cy="41073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Πρώιμη παρέμβαση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3477491"/>
            <a:ext cx="10515600" cy="2699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 smtClean="0"/>
              <a:t>Ενίσχυση σχέσης γονέα – παιδιού</a:t>
            </a:r>
          </a:p>
          <a:p>
            <a:pPr marL="0" indent="0" algn="ctr">
              <a:buNone/>
            </a:pPr>
            <a:endParaRPr lang="el-GR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dirty="0"/>
              <a:t>Πρώιμη παρέμβαση </a:t>
            </a:r>
            <a:r>
              <a:rPr lang="el-GR" b="1" u="sng" dirty="0">
                <a:solidFill>
                  <a:srgbClr val="0066CC"/>
                </a:solidFill>
              </a:rPr>
              <a:t>στο σπίτι </a:t>
            </a:r>
            <a:r>
              <a:rPr lang="el-GR" dirty="0"/>
              <a:t>με </a:t>
            </a:r>
            <a:r>
              <a:rPr lang="el-GR" dirty="0" smtClean="0"/>
              <a:t>ενεργή συμμετοχή </a:t>
            </a:r>
            <a:r>
              <a:rPr lang="el-GR" dirty="0"/>
              <a:t>των </a:t>
            </a:r>
            <a:r>
              <a:rPr lang="el-GR" dirty="0" smtClean="0"/>
              <a:t>γονιών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l-GR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dirty="0"/>
              <a:t>Η οικογένεια είναι η πιο ουσιαστική πηγή μάθησης, εξελικτικής ενθάρρυνσης και συναισθηματικής στήριξης που έχει κάθε παιδί</a:t>
            </a:r>
            <a:endParaRPr lang="el-GR" dirty="0" smtClean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110" y="152400"/>
            <a:ext cx="1939636" cy="16732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6" y="152401"/>
            <a:ext cx="2901948" cy="30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55176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Πρώιμη παρέμβαση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8545" y="1468582"/>
            <a:ext cx="11886729" cy="5389418"/>
          </a:xfrm>
        </p:spPr>
        <p:txBody>
          <a:bodyPr>
            <a:normAutofit/>
          </a:bodyPr>
          <a:lstStyle/>
          <a:p>
            <a:pPr marL="0" indent="0">
              <a:buClr>
                <a:schemeClr val="accent5"/>
              </a:buClr>
              <a:defRPr/>
            </a:pPr>
            <a:endParaRPr lang="el-GR" dirty="0" smtClean="0"/>
          </a:p>
          <a:p>
            <a:pPr marL="0" indent="0" algn="ctr">
              <a:buClr>
                <a:schemeClr val="accent5"/>
              </a:buClr>
              <a:buNone/>
              <a:defRPr/>
            </a:pPr>
            <a:r>
              <a:rPr lang="el-GR" dirty="0" smtClean="0"/>
              <a:t>Ενίσχυση </a:t>
            </a:r>
            <a:r>
              <a:rPr lang="el-GR" dirty="0"/>
              <a:t>σχέσης γονέα-παιδιού</a:t>
            </a:r>
            <a:br>
              <a:rPr lang="el-GR" dirty="0"/>
            </a:br>
            <a:endParaRPr lang="el-GR" dirty="0"/>
          </a:p>
          <a:p>
            <a:pPr marL="0" indent="0" algn="ctr">
              <a:buClr>
                <a:schemeClr val="accent5"/>
              </a:buClr>
              <a:buNone/>
              <a:defRPr/>
            </a:pPr>
            <a:r>
              <a:rPr lang="el-GR" dirty="0" smtClean="0">
                <a:solidFill>
                  <a:srgbClr val="0066CC"/>
                </a:solidFill>
              </a:rPr>
              <a:t>Παράγοντες </a:t>
            </a:r>
            <a:r>
              <a:rPr lang="el-GR" dirty="0">
                <a:solidFill>
                  <a:srgbClr val="0066CC"/>
                </a:solidFill>
              </a:rPr>
              <a:t>που δυσχεραίνουν τον ρόλο του γονιού όταν ένα παιδί παρουσιάζει προβλήματα στην ανάπτυξή </a:t>
            </a:r>
            <a:r>
              <a:rPr lang="el-GR" dirty="0" smtClean="0">
                <a:solidFill>
                  <a:srgbClr val="0066CC"/>
                </a:solidFill>
              </a:rPr>
              <a:t>του</a:t>
            </a:r>
          </a:p>
          <a:p>
            <a:pPr marL="0" indent="0" algn="ctr">
              <a:buClr>
                <a:schemeClr val="accent5"/>
              </a:buClr>
              <a:buNone/>
              <a:defRPr/>
            </a:pPr>
            <a:endParaRPr lang="el-GR" dirty="0" smtClean="0">
              <a:solidFill>
                <a:srgbClr val="0066CC"/>
              </a:solidFill>
            </a:endParaRP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Πρωτογενείς 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δυσκολίες του παιδιού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Δευτερογενείς δυσκολίες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Η συναισθηματική φόρτιση των γονιών που προέρχεται από τις δυσκολίες του παιδιού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Δυσκολίες που απορρέουν από την δυσλειτουργία συνθηκών που συνήθως καθοδηγούν τους γονείς</a:t>
            </a:r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579" y="155176"/>
            <a:ext cx="1938696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84627"/>
            <a:ext cx="10515600" cy="61854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Πρώιμη παρέμβαση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52255" y="1553162"/>
            <a:ext cx="7800109" cy="823182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l-GR" dirty="0" smtClean="0"/>
              <a:t>Ενίσχυση σχέσης γονέα – παιδιού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dirty="0" smtClean="0"/>
              <a:t>Στήριξη του ρόλου των γονιών</a:t>
            </a:r>
          </a:p>
          <a:p>
            <a:endParaRPr lang="en-U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042" y="3243056"/>
            <a:ext cx="499915" cy="37188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17763" y="3044278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1" indent="-171450" fontAlgn="base">
              <a:spcBef>
                <a:spcPts val="600"/>
              </a:spcBef>
              <a:spcAft>
                <a:spcPct val="0"/>
              </a:spcAft>
              <a:buClr>
                <a:srgbClr val="4A5A7A"/>
              </a:buClr>
              <a:buFont typeface="Arial" panose="020B0604020202020204" pitchFamily="34" charset="0"/>
              <a:buChar char="•"/>
            </a:pPr>
            <a:r>
              <a:rPr lang="el-GR" altLang="el-GR" sz="2000" dirty="0">
                <a:solidFill>
                  <a:srgbClr val="656162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γονείς είναι οι φυσικοί παιδαγωγοί του παιδιού</a:t>
            </a:r>
            <a:endParaRPr lang="en-US" altLang="el-GR" sz="2000" dirty="0">
              <a:solidFill>
                <a:srgbClr val="656162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1" indent="-171450" fontAlgn="base">
              <a:spcBef>
                <a:spcPts val="600"/>
              </a:spcBef>
              <a:spcAft>
                <a:spcPct val="0"/>
              </a:spcAft>
              <a:buClr>
                <a:srgbClr val="4A5A7A"/>
              </a:buClr>
              <a:buFont typeface="Arial" panose="020B0604020202020204" pitchFamily="34" charset="0"/>
              <a:buChar char="•"/>
            </a:pPr>
            <a:r>
              <a:rPr lang="el-GR" altLang="el-GR" sz="2000" dirty="0">
                <a:solidFill>
                  <a:srgbClr val="656162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σχέση μητέρας-παιδιού είναι πρωταρχική &amp; αναντικατάστατη</a:t>
            </a:r>
            <a:endParaRPr lang="en-US" altLang="el-GR" sz="2000" dirty="0">
              <a:solidFill>
                <a:srgbClr val="656162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1" indent="-171450" fontAlgn="base">
              <a:spcBef>
                <a:spcPts val="600"/>
              </a:spcBef>
              <a:spcAft>
                <a:spcPct val="0"/>
              </a:spcAft>
              <a:buClr>
                <a:srgbClr val="4A5A7A"/>
              </a:buClr>
              <a:buFont typeface="Arial" panose="020B0604020202020204" pitchFamily="34" charset="0"/>
              <a:buChar char="•"/>
            </a:pPr>
            <a:r>
              <a:rPr lang="el-GR" altLang="el-GR" sz="2000" dirty="0">
                <a:solidFill>
                  <a:srgbClr val="656162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γονείς είναι αυτοί που γνωρίζουν  το παιδί καλύτερα</a:t>
            </a:r>
            <a:endParaRPr lang="en-US" altLang="el-GR" sz="2000" dirty="0">
              <a:solidFill>
                <a:srgbClr val="656162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1" indent="-171450" fontAlgn="base">
              <a:spcBef>
                <a:spcPts val="600"/>
              </a:spcBef>
              <a:spcAft>
                <a:spcPct val="0"/>
              </a:spcAft>
              <a:buClr>
                <a:srgbClr val="4A5A7A"/>
              </a:buClr>
              <a:buFont typeface="Arial" panose="020B0604020202020204" pitchFamily="34" charset="0"/>
              <a:buChar char="•"/>
            </a:pPr>
            <a:r>
              <a:rPr lang="el-GR" altLang="el-GR" sz="2000" dirty="0">
                <a:solidFill>
                  <a:srgbClr val="656162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γονείς έχουν την ευθύνη, την αρμοδιότητα &amp; τον λόγο</a:t>
            </a:r>
            <a:endParaRPr lang="en-US" altLang="el-GR" sz="2000" dirty="0">
              <a:solidFill>
                <a:srgbClr val="656162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1" indent="-171450" fontAlgn="base">
              <a:spcBef>
                <a:spcPts val="600"/>
              </a:spcBef>
              <a:spcAft>
                <a:spcPct val="0"/>
              </a:spcAft>
              <a:buClr>
                <a:srgbClr val="4A5A7A"/>
              </a:buClr>
              <a:buFont typeface="Arial" panose="020B0604020202020204" pitchFamily="34" charset="0"/>
              <a:buChar char="•"/>
            </a:pPr>
            <a:r>
              <a:rPr lang="el-GR" altLang="el-GR" sz="2000" dirty="0">
                <a:solidFill>
                  <a:srgbClr val="656162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γονείς για να εκπληρώσουν τον ρόλο τους έχουν «δίκτυο» στήριξης και πληροφόρησης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3062" y="3044278"/>
            <a:ext cx="571893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4A5A7A"/>
              </a:buClr>
              <a:buFontTx/>
              <a:buChar char="•"/>
              <a:defRPr/>
            </a:pPr>
            <a:r>
              <a:rPr lang="el-GR" sz="2000" dirty="0">
                <a:solidFill>
                  <a:srgbClr val="656162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Διστάζουν να κάνουν αυτό που νομίζουν σωστό</a:t>
            </a:r>
          </a:p>
          <a:p>
            <a:pPr marL="342900" lvl="1" indent="-342900">
              <a:spcBef>
                <a:spcPts val="600"/>
              </a:spcBef>
              <a:buClr>
                <a:srgbClr val="4A5A7A"/>
              </a:buClr>
              <a:buFontTx/>
              <a:buChar char="•"/>
              <a:defRPr/>
            </a:pPr>
            <a:r>
              <a:rPr lang="el-GR" sz="2000" dirty="0">
                <a:solidFill>
                  <a:srgbClr val="656162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Νοιώθουν απομονωμένοι από το παιδί τους</a:t>
            </a:r>
          </a:p>
          <a:p>
            <a:pPr marL="342900" lvl="1" indent="-342900">
              <a:spcBef>
                <a:spcPts val="600"/>
              </a:spcBef>
              <a:buClr>
                <a:srgbClr val="4A5A7A"/>
              </a:buClr>
              <a:buFontTx/>
              <a:buChar char="•"/>
              <a:defRPr/>
            </a:pPr>
            <a:r>
              <a:rPr lang="el-GR" sz="2000" dirty="0">
                <a:solidFill>
                  <a:srgbClr val="656162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Θέλουν να ξέρουν πώς μπορούν να βοηθήσουν</a:t>
            </a:r>
          </a:p>
          <a:p>
            <a:pPr marL="342900" lvl="1" indent="-342900">
              <a:spcBef>
                <a:spcPts val="600"/>
              </a:spcBef>
              <a:buClr>
                <a:srgbClr val="4A5A7A"/>
              </a:buClr>
              <a:buFontTx/>
              <a:buChar char="•"/>
              <a:defRPr/>
            </a:pPr>
            <a:r>
              <a:rPr lang="el-GR" sz="2000" dirty="0">
                <a:solidFill>
                  <a:srgbClr val="656162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Μένουν έξω από</a:t>
            </a:r>
            <a:r>
              <a:rPr lang="en-US" sz="2000" dirty="0">
                <a:solidFill>
                  <a:srgbClr val="656162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rgbClr val="656162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«κλειστές» πόρτες &amp; φακέλους</a:t>
            </a:r>
          </a:p>
          <a:p>
            <a:pPr marL="342900" lvl="1" indent="-342900">
              <a:spcBef>
                <a:spcPts val="600"/>
              </a:spcBef>
              <a:buClr>
                <a:srgbClr val="4A5A7A"/>
              </a:buClr>
              <a:buFontTx/>
              <a:buChar char="•"/>
              <a:defRPr/>
            </a:pPr>
            <a:r>
              <a:rPr lang="el-GR" sz="2000" dirty="0">
                <a:solidFill>
                  <a:srgbClr val="656162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Οι συνήθεις φορείς στήριξης </a:t>
            </a:r>
            <a:r>
              <a:rPr lang="el-GR" sz="2000" dirty="0" smtClean="0">
                <a:solidFill>
                  <a:srgbClr val="656162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δυσλειτουργούν</a:t>
            </a:r>
            <a:endParaRPr lang="el-GR" sz="2000" dirty="0">
              <a:solidFill>
                <a:srgbClr val="656162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0"/>
              </a:spcBef>
              <a:buClr>
                <a:srgbClr val="838995"/>
              </a:buClr>
              <a:defRPr/>
            </a:pPr>
            <a:endParaRPr lang="el-GR" sz="2000" spc="30" dirty="0">
              <a:solidFill>
                <a:srgbClr val="656162">
                  <a:lumMod val="10000"/>
                </a:srgbClr>
              </a:solidFill>
              <a:latin typeface="Corbel"/>
              <a:cs typeface="Tahoma" pitchFamily="34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616" y="204638"/>
            <a:ext cx="2299384" cy="19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334" y="0"/>
            <a:ext cx="10515600" cy="66357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Πρώιμη παρέμβαση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82907" y="1210055"/>
            <a:ext cx="8601076" cy="7374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altLang="el-GR" sz="2400" b="1" u="sng" dirty="0">
                <a:solidFill>
                  <a:srgbClr val="33CCCC"/>
                </a:solidFill>
                <a:cs typeface="Tunga" pitchFamily="34" charset="0"/>
              </a:rPr>
              <a:t>Πρώιμη παρέμβαση με ενεργή συμμετοχή </a:t>
            </a:r>
            <a:r>
              <a:rPr lang="el-GR" altLang="el-GR" sz="2400" b="1" u="sng" dirty="0" smtClean="0">
                <a:solidFill>
                  <a:srgbClr val="33CCCC"/>
                </a:solidFill>
                <a:cs typeface="Tunga" pitchFamily="34" charset="0"/>
              </a:rPr>
              <a:t>των γονιών</a:t>
            </a:r>
            <a:endParaRPr lang="en-US" sz="2400" b="1" u="sng" dirty="0">
              <a:solidFill>
                <a:srgbClr val="33CC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594" y="2494002"/>
            <a:ext cx="3893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/>
              </a:buClr>
              <a:defRPr/>
            </a:pPr>
            <a:r>
              <a:rPr lang="el-GR" b="1" u="sng" dirty="0">
                <a:solidFill>
                  <a:srgbClr val="33CCCC"/>
                </a:solidFill>
              </a:rPr>
              <a:t>Συνήθως</a:t>
            </a:r>
          </a:p>
          <a:p>
            <a:pPr>
              <a:buClr>
                <a:schemeClr val="accent5"/>
              </a:buClr>
              <a:defRPr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Το ίδιο το παιδί καθοδηγεί τους γονείς στα αναπτυξιακά του 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βήματα</a:t>
            </a:r>
          </a:p>
          <a:p>
            <a:pPr>
              <a:buClr>
                <a:schemeClr val="accent5"/>
              </a:buClr>
              <a:defRPr/>
            </a:pPr>
            <a:endParaRPr lang="el-GR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5"/>
              </a:buClr>
              <a:defRPr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Υπάρχει μια επιτυχής αλληλεπίδραση 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μητέρας-παιδιού</a:t>
            </a:r>
          </a:p>
          <a:p>
            <a:pPr>
              <a:buClr>
                <a:schemeClr val="accent5"/>
              </a:buClr>
              <a:defRPr/>
            </a:pPr>
            <a:endParaRPr lang="el-GR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5"/>
              </a:buClr>
              <a:defRPr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Ένα ευρύ δίκτυο στηρίζει και 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πληροφορεί</a:t>
            </a:r>
          </a:p>
          <a:p>
            <a:pPr>
              <a:buClr>
                <a:schemeClr val="accent5"/>
              </a:buClr>
              <a:defRPr/>
            </a:pPr>
            <a:endParaRPr lang="el-GR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5"/>
              </a:buClr>
              <a:defRPr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Το παιδί αναπτύσσεται και μαθαίνει παίζοντας</a:t>
            </a:r>
            <a:endParaRPr lang="el-G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901" y="2494002"/>
            <a:ext cx="4200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/>
              </a:buClr>
              <a:defRPr/>
            </a:pPr>
            <a:r>
              <a:rPr lang="el-GR" b="1" u="sng" dirty="0">
                <a:solidFill>
                  <a:srgbClr val="FF0000"/>
                </a:solidFill>
              </a:rPr>
              <a:t>Με την παρέμβαση</a:t>
            </a:r>
          </a:p>
          <a:p>
            <a:pPr>
              <a:buClr>
                <a:schemeClr val="accent5"/>
              </a:buClr>
              <a:defRPr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Διευκολύνουμε τους 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γονείς στα αναπτυξιακά βήματα του παιδιού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– ένας αναπτυξιακός χάρτης και μια 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πυξίδα</a:t>
            </a:r>
          </a:p>
          <a:p>
            <a:pPr>
              <a:buClr>
                <a:schemeClr val="accent5"/>
              </a:buClr>
              <a:defRPr/>
            </a:pPr>
            <a:endParaRPr lang="el-GR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5"/>
              </a:buClr>
              <a:defRPr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Διευκολύνουμε 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την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αλληλεπίδραση και την 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επικοινωνία μητέρας-παιδιού</a:t>
            </a:r>
          </a:p>
          <a:p>
            <a:pPr>
              <a:buClr>
                <a:schemeClr val="accent5"/>
              </a:buClr>
              <a:defRPr/>
            </a:pPr>
            <a:endParaRPr lang="el-GR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5"/>
              </a:buClr>
              <a:defRPr/>
            </a:pP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Σταθερή συμμετοχή του πατέρα και των υπόλοιπων φροντιστών</a:t>
            </a:r>
          </a:p>
          <a:p>
            <a:pPr>
              <a:buClr>
                <a:schemeClr val="accent5"/>
              </a:buClr>
              <a:defRPr/>
            </a:pPr>
            <a:endParaRPr lang="el-GR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5"/>
              </a:buClr>
              <a:defRPr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Πληροφορούμε και 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στηρίζουμε</a:t>
            </a:r>
          </a:p>
          <a:p>
            <a:pPr>
              <a:buClr>
                <a:schemeClr val="accent5"/>
              </a:buClr>
              <a:defRPr/>
            </a:pPr>
            <a:endParaRPr lang="el-GR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5"/>
              </a:buClr>
              <a:defRPr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Ενισχύουμε το παιχνίδι σαν μέσο ανάπτυξης</a:t>
            </a:r>
          </a:p>
          <a:p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331" y="144282"/>
            <a:ext cx="2298391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8105" y="70751"/>
            <a:ext cx="6375822" cy="673966"/>
          </a:xfrm>
        </p:spPr>
        <p:txBody>
          <a:bodyPr>
            <a:normAutofit fontScale="90000"/>
          </a:bodyPr>
          <a:lstStyle/>
          <a:p>
            <a:r>
              <a:rPr lang="el-GR" dirty="0"/>
              <a:t>Πρώιμη παρέμβαση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8105" y="1825625"/>
            <a:ext cx="12083895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l-GR" altLang="el-GR" b="1" u="sng" dirty="0">
                <a:solidFill>
                  <a:srgbClr val="33CCCC"/>
                </a:solidFill>
                <a:cs typeface="Tunga" pitchFamily="34" charset="0"/>
              </a:rPr>
              <a:t>Πρώιμη παρέμβαση με ενεργή συμμετοχή των </a:t>
            </a:r>
            <a:r>
              <a:rPr lang="el-GR" altLang="el-GR" b="1" u="sng" dirty="0" smtClean="0">
                <a:solidFill>
                  <a:srgbClr val="33CCCC"/>
                </a:solidFill>
                <a:cs typeface="Tunga" pitchFamily="34" charset="0"/>
              </a:rPr>
              <a:t>γονιών</a:t>
            </a:r>
          </a:p>
          <a:p>
            <a:pPr marL="0" indent="0" algn="ctr">
              <a:buNone/>
            </a:pPr>
            <a:endParaRPr lang="en-US" b="1" u="sng" dirty="0">
              <a:solidFill>
                <a:srgbClr val="33CCCC"/>
              </a:solidFill>
            </a:endParaRPr>
          </a:p>
          <a:p>
            <a:pPr marL="0" indent="0" algn="ctr">
              <a:buClr>
                <a:schemeClr val="accent5"/>
              </a:buClr>
              <a:buNone/>
              <a:defRPr/>
            </a:pPr>
            <a:r>
              <a:rPr lang="el-GR" dirty="0"/>
              <a:t>Η αποτελεσματικότητα των γονιών σαν εκπαιδευτές του παιδιού τους</a:t>
            </a:r>
          </a:p>
          <a:p>
            <a:pPr marL="0" indent="0">
              <a:buClr>
                <a:schemeClr val="accent5"/>
              </a:buClr>
              <a:buNone/>
              <a:defRPr/>
            </a:pPr>
            <a:endParaRPr lang="el-GR" dirty="0"/>
          </a:p>
          <a:p>
            <a:pPr lvl="1" algn="ctr">
              <a:buFont typeface="Wingdings" panose="05000000000000000000" pitchFamily="2" charset="2"/>
              <a:buChar char="ü"/>
              <a:defRPr/>
            </a:pPr>
            <a:r>
              <a:rPr lang="el-GR" dirty="0"/>
              <a:t>Ταχύτερη μάθηση</a:t>
            </a:r>
          </a:p>
          <a:p>
            <a:pPr lvl="1" algn="ctr">
              <a:buFont typeface="Wingdings" panose="05000000000000000000" pitchFamily="2" charset="2"/>
              <a:buChar char="ü"/>
              <a:defRPr/>
            </a:pPr>
            <a:r>
              <a:rPr lang="el-GR" dirty="0"/>
              <a:t>Μακροπρόθεσμα αποτελέσματα</a:t>
            </a:r>
          </a:p>
          <a:p>
            <a:pPr lvl="1" algn="ctr">
              <a:buFont typeface="Wingdings" panose="05000000000000000000" pitchFamily="2" charset="2"/>
              <a:buChar char="ü"/>
              <a:defRPr/>
            </a:pPr>
            <a:r>
              <a:rPr lang="el-GR" dirty="0"/>
              <a:t>Συμβολή στην </a:t>
            </a:r>
            <a:r>
              <a:rPr lang="el-GR" dirty="0" smtClean="0"/>
              <a:t>αξιολόγηση – υλικό για παρέμβαση</a:t>
            </a:r>
            <a:endParaRPr lang="el-GR" dirty="0"/>
          </a:p>
          <a:p>
            <a:pPr lvl="1" algn="ctr">
              <a:buFont typeface="Wingdings" panose="05000000000000000000" pitchFamily="2" charset="2"/>
              <a:buChar char="ü"/>
              <a:defRPr/>
            </a:pPr>
            <a:r>
              <a:rPr lang="el-GR" dirty="0"/>
              <a:t>Πηγή ανθρώπινου </a:t>
            </a:r>
            <a:r>
              <a:rPr lang="el-GR" dirty="0" smtClean="0"/>
              <a:t>δυναμικού</a:t>
            </a:r>
          </a:p>
          <a:p>
            <a:pPr lvl="1" algn="ctr">
              <a:buFont typeface="Wingdings" panose="05000000000000000000" pitchFamily="2" charset="2"/>
              <a:buChar char="ü"/>
              <a:defRPr/>
            </a:pPr>
            <a:endParaRPr lang="el-GR" dirty="0"/>
          </a:p>
          <a:p>
            <a:pPr marL="0" indent="0" algn="ctr">
              <a:buClr>
                <a:schemeClr val="accent5"/>
              </a:buClr>
              <a:buNone/>
              <a:defRPr/>
            </a:pPr>
            <a:r>
              <a:rPr lang="el-GR" dirty="0">
                <a:solidFill>
                  <a:srgbClr val="FF0000"/>
                </a:solidFill>
              </a:rPr>
              <a:t>Η παρέμβαση με ενεργή συμμετοχή των γονιών πρέπει να είναι συγκεκριμένης χρονικής </a:t>
            </a:r>
            <a:r>
              <a:rPr lang="el-GR" dirty="0" smtClean="0">
                <a:solidFill>
                  <a:srgbClr val="FF0000"/>
                </a:solidFill>
              </a:rPr>
              <a:t>διάρκειας</a:t>
            </a:r>
          </a:p>
          <a:p>
            <a:pPr marL="0" indent="0" algn="ctr">
              <a:buClr>
                <a:schemeClr val="accent5"/>
              </a:buClr>
              <a:buNone/>
              <a:defRPr/>
            </a:pPr>
            <a:endParaRPr lang="el-GR" dirty="0">
              <a:solidFill>
                <a:srgbClr val="FF0000"/>
              </a:solidFill>
            </a:endParaRPr>
          </a:p>
          <a:p>
            <a:pPr marL="0" indent="0" algn="ctr">
              <a:buClr>
                <a:schemeClr val="accent5"/>
              </a:buClr>
              <a:buNone/>
              <a:defRPr/>
            </a:pPr>
            <a:r>
              <a:rPr lang="el-GR" dirty="0">
                <a:solidFill>
                  <a:srgbClr val="FF0000"/>
                </a:solidFill>
              </a:rPr>
              <a:t>Η ενεργή συμμετοχή των γονιών δεν είναι πάντοτε αυτό που αρμόζει σε κάθε οικογένεια</a:t>
            </a:r>
          </a:p>
          <a:p>
            <a:pPr marL="457200" lvl="1" indent="0" algn="ctr">
              <a:buNone/>
              <a:defRPr/>
            </a:pPr>
            <a:endParaRPr lang="el-GR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609" y="70751"/>
            <a:ext cx="2298391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5417127" cy="729384"/>
          </a:xfrm>
        </p:spPr>
        <p:txBody>
          <a:bodyPr/>
          <a:lstStyle/>
          <a:p>
            <a:r>
              <a:rPr lang="el-GR" dirty="0" smtClean="0"/>
              <a:t>Πρώιμη παρέμβαση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6120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accent5"/>
              </a:buClr>
              <a:defRPr/>
            </a:pPr>
            <a:endParaRPr lang="el-GR" dirty="0" smtClean="0"/>
          </a:p>
          <a:p>
            <a:pPr marL="0" indent="0">
              <a:buClr>
                <a:schemeClr val="accent5"/>
              </a:buClr>
              <a:defRPr/>
            </a:pPr>
            <a:endParaRPr lang="el-GR" dirty="0"/>
          </a:p>
          <a:p>
            <a:pPr marL="0" indent="0" algn="ctr">
              <a:buClr>
                <a:schemeClr val="accent5"/>
              </a:buClr>
              <a:buNone/>
              <a:defRPr/>
            </a:pPr>
            <a:r>
              <a:rPr lang="el-GR" altLang="el-GR" b="1" u="sng" dirty="0">
                <a:solidFill>
                  <a:srgbClr val="33CCCC"/>
                </a:solidFill>
                <a:cs typeface="Tunga" pitchFamily="34" charset="0"/>
              </a:rPr>
              <a:t>Πρώιμη παρέμβαση με ενεργή συμμετοχή των </a:t>
            </a:r>
            <a:r>
              <a:rPr lang="el-GR" altLang="el-GR" b="1" u="sng" dirty="0" smtClean="0">
                <a:solidFill>
                  <a:srgbClr val="33CCCC"/>
                </a:solidFill>
                <a:cs typeface="Tunga" pitchFamily="34" charset="0"/>
              </a:rPr>
              <a:t>γονιών στο ΣΠΙΤΙ</a:t>
            </a:r>
            <a:endParaRPr lang="en-US" b="1" u="sng" dirty="0">
              <a:solidFill>
                <a:srgbClr val="33CCCC"/>
              </a:solidFill>
            </a:endParaRPr>
          </a:p>
          <a:p>
            <a:pPr marL="0" indent="0" algn="ctr">
              <a:buClr>
                <a:schemeClr val="accent5"/>
              </a:buClr>
              <a:buNone/>
              <a:defRPr/>
            </a:pPr>
            <a:endParaRPr lang="el-GR" dirty="0" smtClean="0"/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ο </a:t>
            </a:r>
            <a:r>
              <a:rPr lang="el-GR" dirty="0"/>
              <a:t>φυσικός χώρος όπου το παιδί μεγαλώνει και όπου πρέπει να υπάρχουν  οι κατάλληλες συνθήκες και τα κατάλληλα </a:t>
            </a:r>
            <a:r>
              <a:rPr lang="el-GR" dirty="0" smtClean="0"/>
              <a:t>ερεθίσματα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endParaRPr lang="el-GR" dirty="0"/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dirty="0"/>
              <a:t>ο φυσικός χώρος όπου ο γονιός είναι </a:t>
            </a:r>
            <a:r>
              <a:rPr lang="el-GR" dirty="0" smtClean="0"/>
              <a:t>γονιός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endParaRPr lang="el-GR" dirty="0"/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dirty="0"/>
              <a:t>πιο εύκολη και άμεση εκπαίδευση δεξιοτήτων  και γενίκευση  σε τομείς και που αφορούν την καθημερινή </a:t>
            </a:r>
            <a:r>
              <a:rPr lang="el-GR" dirty="0" smtClean="0"/>
              <a:t>λειτουργικότητα</a:t>
            </a:r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endParaRPr lang="el-GR" dirty="0"/>
          </a:p>
          <a:p>
            <a:pPr algn="ctr"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dirty="0"/>
              <a:t>πιο εύκολη και άμεση παρέμβαση  σε διαχείριση δύσκολης συμπεριφοράς  </a:t>
            </a:r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95" y="320350"/>
            <a:ext cx="2298391" cy="191431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127" y="9814"/>
            <a:ext cx="2901948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55964"/>
          </a:xfrm>
        </p:spPr>
        <p:txBody>
          <a:bodyPr>
            <a:normAutofit/>
          </a:bodyPr>
          <a:lstStyle/>
          <a:p>
            <a:r>
              <a:rPr lang="el-GR" dirty="0" smtClean="0"/>
              <a:t>Πρώιμη Παρέμβαση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543098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l-GR" sz="9600" b="1" u="sng" dirty="0" smtClean="0">
                <a:solidFill>
                  <a:srgbClr val="00B0F0"/>
                </a:solidFill>
                <a:ea typeface="+mj-ea"/>
              </a:rPr>
              <a:t>Ένταξη </a:t>
            </a:r>
            <a:r>
              <a:rPr lang="el-GR" sz="9600" b="1" u="sng" dirty="0">
                <a:solidFill>
                  <a:srgbClr val="00B0F0"/>
                </a:solidFill>
                <a:ea typeface="+mj-ea"/>
              </a:rPr>
              <a:t>σε </a:t>
            </a:r>
            <a:r>
              <a:rPr lang="el-GR" sz="9600" b="1" u="sng" dirty="0" smtClean="0">
                <a:solidFill>
                  <a:srgbClr val="00B0F0"/>
                </a:solidFill>
                <a:ea typeface="+mj-ea"/>
              </a:rPr>
              <a:t>ομάδα- Κοινωνική συμπεριφορά</a:t>
            </a:r>
            <a:endParaRPr lang="el-GR" sz="9600" b="1" u="sng" dirty="0" smtClean="0">
              <a:solidFill>
                <a:srgbClr val="00B0F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7200" spc="30" dirty="0" smtClean="0">
                <a:solidFill>
                  <a:srgbClr val="000000"/>
                </a:solidFill>
                <a:cs typeface="Tahoma" pitchFamily="34" charset="0"/>
              </a:rPr>
              <a:t>Διεκπεραιώνει </a:t>
            </a:r>
            <a:r>
              <a:rPr lang="el-GR" sz="7200" spc="30" dirty="0">
                <a:solidFill>
                  <a:srgbClr val="000000"/>
                </a:solidFill>
                <a:cs typeface="Tahoma" pitchFamily="34" charset="0"/>
              </a:rPr>
              <a:t>τις σχέσεις του με τους άλλους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7200" spc="30" dirty="0">
                <a:solidFill>
                  <a:srgbClr val="000000"/>
                </a:solidFill>
                <a:cs typeface="Tahoma" pitchFamily="34" charset="0"/>
              </a:rPr>
              <a:t>Δημιουργεί φιλίες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7200" spc="30" dirty="0">
                <a:solidFill>
                  <a:srgbClr val="000000"/>
                </a:solidFill>
                <a:cs typeface="Tahoma" pitchFamily="34" charset="0"/>
              </a:rPr>
              <a:t>Λύνει προβλήματα και διαφορές στις σχέσεις του με άλλους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7200" spc="30" dirty="0">
                <a:solidFill>
                  <a:srgbClr val="000000"/>
                </a:solidFill>
                <a:cs typeface="Tahoma" pitchFamily="34" charset="0"/>
              </a:rPr>
              <a:t>Ζητάει βοήθεια και βοηθάει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7200" spc="30" dirty="0">
                <a:solidFill>
                  <a:srgbClr val="000000"/>
                </a:solidFill>
                <a:cs typeface="Tahoma" pitchFamily="34" charset="0"/>
              </a:rPr>
              <a:t>Μιμείται άλλα  παιδιά και άλλους ενήλικες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7200" spc="30" dirty="0" smtClean="0">
                <a:solidFill>
                  <a:srgbClr val="000000"/>
                </a:solidFill>
                <a:cs typeface="Tahoma" pitchFamily="34" charset="0"/>
              </a:rPr>
              <a:t>Μοιράζεται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7200" spc="30" dirty="0" smtClean="0">
                <a:solidFill>
                  <a:srgbClr val="000000"/>
                </a:solidFill>
                <a:cs typeface="Tahoma" pitchFamily="34" charset="0"/>
              </a:rPr>
              <a:t>Διατυπώνει </a:t>
            </a:r>
            <a:r>
              <a:rPr lang="el-GR" sz="7200" spc="30" dirty="0">
                <a:solidFill>
                  <a:srgbClr val="000000"/>
                </a:solidFill>
                <a:cs typeface="Tahoma" pitchFamily="34" charset="0"/>
              </a:rPr>
              <a:t>την θέλησή του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7200" spc="30" dirty="0">
                <a:solidFill>
                  <a:srgbClr val="000000"/>
                </a:solidFill>
                <a:cs typeface="Tahoma" pitchFamily="34" charset="0"/>
              </a:rPr>
              <a:t>Επικοινωνεί την σκέψη του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7200" spc="30" dirty="0">
                <a:solidFill>
                  <a:srgbClr val="000000"/>
                </a:solidFill>
                <a:cs typeface="Tahoma" pitchFamily="34" charset="0"/>
              </a:rPr>
              <a:t>Κάνει πρότυπα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7200" spc="30" dirty="0">
                <a:solidFill>
                  <a:srgbClr val="000000"/>
                </a:solidFill>
                <a:cs typeface="Tahoma" pitchFamily="34" charset="0"/>
              </a:rPr>
              <a:t>Συνεργάζεται με άλλα παιδιά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7200" spc="30" dirty="0">
                <a:solidFill>
                  <a:srgbClr val="000000"/>
                </a:solidFill>
                <a:cs typeface="Tahoma" pitchFamily="34" charset="0"/>
              </a:rPr>
              <a:t>Συμμετέχει σε ομαδικό παιχνίδι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7200" spc="30" dirty="0">
                <a:solidFill>
                  <a:srgbClr val="000000"/>
                </a:solidFill>
                <a:cs typeface="Tahoma" pitchFamily="34" charset="0"/>
              </a:rPr>
              <a:t>Αναπτύσσει συμβολικό παιχνίδι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7200" spc="30" dirty="0">
                <a:solidFill>
                  <a:srgbClr val="000000"/>
                </a:solidFill>
                <a:cs typeface="Tahoma" pitchFamily="34" charset="0"/>
              </a:rPr>
              <a:t>Συμμετέχει σε παιχνίδι </a:t>
            </a:r>
            <a:r>
              <a:rPr lang="el-GR" sz="7200" spc="30" dirty="0" smtClean="0">
                <a:solidFill>
                  <a:srgbClr val="000000"/>
                </a:solidFill>
                <a:cs typeface="Tahoma" pitchFamily="34" charset="0"/>
              </a:rPr>
              <a:t>προσποίησης</a:t>
            </a:r>
            <a:endParaRPr lang="el-GR" sz="7200" dirty="0">
              <a:solidFill>
                <a:schemeClr val="bg1"/>
              </a:solidFill>
            </a:endParaRPr>
          </a:p>
          <a:p>
            <a:pPr marL="0" indent="0">
              <a:buClr>
                <a:schemeClr val="accent5"/>
              </a:buClr>
              <a:defRPr/>
            </a:pPr>
            <a:r>
              <a:rPr lang="el-GR" dirty="0">
                <a:solidFill>
                  <a:schemeClr val="bg1"/>
                </a:solidFill>
              </a:rPr>
              <a:t>Λύνει προβλήματα και διαφορές στις σχέσεις του με άλλους</a:t>
            </a:r>
          </a:p>
          <a:p>
            <a:pPr marL="0" indent="0">
              <a:buClr>
                <a:schemeClr val="accent5"/>
              </a:buClr>
              <a:defRPr/>
            </a:pPr>
            <a:r>
              <a:rPr lang="el-GR" dirty="0">
                <a:solidFill>
                  <a:schemeClr val="bg1"/>
                </a:solidFill>
              </a:rPr>
              <a:t>Ζητάει βοήθεια και βοηθάει</a:t>
            </a:r>
          </a:p>
          <a:p>
            <a:pPr marL="0" indent="0">
              <a:buClr>
                <a:schemeClr val="accent5"/>
              </a:buClr>
              <a:defRPr/>
            </a:pPr>
            <a:r>
              <a:rPr lang="el-GR" dirty="0">
                <a:solidFill>
                  <a:schemeClr val="bg1"/>
                </a:solidFill>
              </a:rPr>
              <a:t>Μιμείται άλλα  παιδιά και άλλους ενήλικες</a:t>
            </a:r>
          </a:p>
          <a:p>
            <a:pPr marL="0" indent="0">
              <a:buClr>
                <a:schemeClr val="accent5"/>
              </a:buClr>
              <a:defRPr/>
            </a:pPr>
            <a:r>
              <a:rPr lang="el-GR" dirty="0">
                <a:solidFill>
                  <a:schemeClr val="bg1"/>
                </a:solidFill>
              </a:rPr>
              <a:t>Μοιράζεται</a:t>
            </a:r>
          </a:p>
          <a:p>
            <a:r>
              <a:rPr lang="el-GR" dirty="0">
                <a:solidFill>
                  <a:schemeClr val="bg1"/>
                </a:solidFill>
              </a:rPr>
              <a:t/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Κοινωνική </a:t>
            </a:r>
            <a:r>
              <a:rPr lang="el-GR" dirty="0" err="1" smtClean="0">
                <a:solidFill>
                  <a:schemeClr val="bg1"/>
                </a:solidFill>
              </a:rPr>
              <a:t>συμπεριφορά</a:t>
            </a:r>
            <a:r>
              <a:rPr lang="el-GR" dirty="0" err="1">
                <a:solidFill>
                  <a:schemeClr val="bg1"/>
                </a:solidFill>
              </a:rPr>
              <a:t>Ένταξη</a:t>
            </a:r>
            <a:r>
              <a:rPr lang="el-GR" dirty="0">
                <a:solidFill>
                  <a:schemeClr val="bg1"/>
                </a:solidFill>
              </a:rPr>
              <a:t> σε ομάδα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Κοινωνική συμπεριφορά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768" y="116573"/>
            <a:ext cx="2354541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398818" cy="563130"/>
          </a:xfrm>
        </p:spPr>
        <p:txBody>
          <a:bodyPr>
            <a:normAutofit fontScale="90000"/>
          </a:bodyPr>
          <a:lstStyle/>
          <a:p>
            <a:r>
              <a:rPr lang="el-GR" dirty="0"/>
              <a:t>Πρώιμη Παρέμβαση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b="1" u="sng" dirty="0">
                <a:solidFill>
                  <a:srgbClr val="00B0F0"/>
                </a:solidFill>
              </a:rPr>
              <a:t>Ένταξη σε ομάδα- </a:t>
            </a:r>
            <a:r>
              <a:rPr lang="el-GR" sz="2400" b="1" u="sng" dirty="0" smtClean="0">
                <a:solidFill>
                  <a:srgbClr val="00B0F0"/>
                </a:solidFill>
              </a:rPr>
              <a:t>Συναισθηματική Ωριμότητα</a:t>
            </a:r>
            <a:endParaRPr lang="el-GR" sz="2400" b="1" u="sng" dirty="0">
              <a:solidFill>
                <a:srgbClr val="00B0F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1600" spc="30" dirty="0">
                <a:solidFill>
                  <a:srgbClr val="000000"/>
                </a:solidFill>
                <a:latin typeface="Corbel"/>
                <a:cs typeface="Tahoma" pitchFamily="34" charset="0"/>
              </a:rPr>
              <a:t>Προσαρμογή σε καινούριο περιβάλλον &amp; ανθρώπους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1600" spc="30" dirty="0" smtClean="0">
                <a:solidFill>
                  <a:srgbClr val="000000"/>
                </a:solidFill>
                <a:latin typeface="Corbel"/>
                <a:cs typeface="Tahoma" pitchFamily="34" charset="0"/>
              </a:rPr>
              <a:t>Απεξάρτηση </a:t>
            </a:r>
            <a:r>
              <a:rPr lang="el-GR" sz="1600" spc="30" dirty="0">
                <a:solidFill>
                  <a:srgbClr val="000000"/>
                </a:solidFill>
                <a:latin typeface="Corbel"/>
                <a:cs typeface="Tahoma" pitchFamily="34" charset="0"/>
              </a:rPr>
              <a:t>από ατομική βοήθεια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1600" spc="30" dirty="0">
                <a:solidFill>
                  <a:srgbClr val="000000"/>
                </a:solidFill>
                <a:latin typeface="Corbel"/>
                <a:cs typeface="Tahoma" pitchFamily="34" charset="0"/>
              </a:rPr>
              <a:t>Αποδοχή ορίων και κανόνων ομάδας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1600" spc="30" dirty="0">
                <a:solidFill>
                  <a:srgbClr val="000000"/>
                </a:solidFill>
                <a:latin typeface="Corbel"/>
                <a:cs typeface="Tahoma" pitchFamily="34" charset="0"/>
              </a:rPr>
              <a:t>Εσωτερίκευση ορίων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1600" spc="30" dirty="0" smtClean="0">
                <a:solidFill>
                  <a:srgbClr val="000000"/>
                </a:solidFill>
                <a:latin typeface="Corbel"/>
                <a:cs typeface="Tahoma" pitchFamily="34" charset="0"/>
              </a:rPr>
              <a:t>Αυτοϋπηρέτηση</a:t>
            </a:r>
            <a:endParaRPr lang="el-GR" sz="1600" spc="30" dirty="0">
              <a:solidFill>
                <a:srgbClr val="000000"/>
              </a:solidFill>
              <a:latin typeface="Corbel"/>
              <a:cs typeface="Tahoma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1600" spc="30" dirty="0">
                <a:solidFill>
                  <a:srgbClr val="000000"/>
                </a:solidFill>
                <a:latin typeface="Corbel"/>
                <a:cs typeface="Tahoma" pitchFamily="34" charset="0"/>
              </a:rPr>
              <a:t>Ανάπτυξη πρωτοβουλίας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1600" spc="30" dirty="0">
                <a:solidFill>
                  <a:srgbClr val="000000"/>
                </a:solidFill>
                <a:latin typeface="Corbel"/>
                <a:cs typeface="Tahoma" pitchFamily="34" charset="0"/>
              </a:rPr>
              <a:t>Αυτοπεποίθηση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1600" spc="30" dirty="0">
                <a:solidFill>
                  <a:srgbClr val="000000"/>
                </a:solidFill>
                <a:latin typeface="Corbel"/>
                <a:cs typeface="Tahoma" pitchFamily="34" charset="0"/>
              </a:rPr>
              <a:t>Οργάνωση προσωπικού χώρου και χρόνου στην διεκπεραίωση δραστηριοτήτων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1600" spc="30" dirty="0">
                <a:solidFill>
                  <a:srgbClr val="000000"/>
                </a:solidFill>
                <a:latin typeface="Corbel"/>
                <a:cs typeface="Tahoma" pitchFamily="34" charset="0"/>
              </a:rPr>
              <a:t>Προσοχή και συγκέντρωση στα ερεθίσματα που χρειάζεται</a:t>
            </a:r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995" y="130427"/>
            <a:ext cx="2359356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4746" y="70751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Πρώιμη Παρέμβαση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75444"/>
            <a:ext cx="10515600" cy="61825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Προγράμματα πρώιμης παρέμβασης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 smtClean="0"/>
              <a:t>Kangaroo care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 smtClean="0"/>
              <a:t>Portage guide to early education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 smtClean="0"/>
              <a:t>Muenster parental Programme</a:t>
            </a:r>
            <a:r>
              <a:rPr lang="el-GR" sz="2100" dirty="0" smtClean="0"/>
              <a:t> (βαρήκοα βρέφη και νήπια)</a:t>
            </a:r>
            <a:endParaRPr lang="en-US" sz="21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 smtClean="0"/>
              <a:t>Bobath </a:t>
            </a:r>
            <a:r>
              <a:rPr lang="el-GR" sz="2100" dirty="0" smtClean="0"/>
              <a:t>Ν</a:t>
            </a:r>
            <a:r>
              <a:rPr lang="en-US" sz="2100" dirty="0" err="1" smtClean="0"/>
              <a:t>eurodevelopmental</a:t>
            </a:r>
            <a:r>
              <a:rPr lang="en-US" sz="2100" dirty="0" smtClean="0"/>
              <a:t> Programme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100" dirty="0" smtClean="0"/>
              <a:t>Αισθητηριακή ολοκλήρωση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100" dirty="0" smtClean="0"/>
              <a:t>Πρωτόκολλο </a:t>
            </a:r>
            <a:r>
              <a:rPr lang="en-US" sz="2100" dirty="0" smtClean="0"/>
              <a:t>MORE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100" dirty="0" smtClean="0"/>
              <a:t>Πρωτόκολλο </a:t>
            </a:r>
            <a:r>
              <a:rPr lang="en-US" sz="2100" dirty="0" smtClean="0"/>
              <a:t>Willbarger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 smtClean="0"/>
              <a:t>SOS Feeding Programme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 smtClean="0"/>
              <a:t>Hannen Programme (it takes to talk – More than words)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100" dirty="0" smtClean="0"/>
              <a:t>Εντατική αλληλεπίδραση</a:t>
            </a:r>
            <a:r>
              <a:rPr lang="en-US" sz="2100" dirty="0" smtClean="0"/>
              <a:t> – Intensive Interaction</a:t>
            </a:r>
            <a:endParaRPr lang="el-GR" sz="21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 smtClean="0"/>
              <a:t>Early Start Denver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 smtClean="0"/>
              <a:t>Developmental</a:t>
            </a:r>
            <a:r>
              <a:rPr lang="en-US" sz="2100" dirty="0"/>
              <a:t>, Individual differences, &amp; Relationship based- </a:t>
            </a:r>
            <a:r>
              <a:rPr lang="en-US" sz="2100" dirty="0" smtClean="0"/>
              <a:t>DIR  - Floortime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/>
              <a:t>Play and Learning Strategies (PALS</a:t>
            </a:r>
            <a:r>
              <a:rPr lang="en-US" sz="21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 smtClean="0"/>
              <a:t>MAKATON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 smtClean="0"/>
              <a:t>Signs Make </a:t>
            </a:r>
            <a:r>
              <a:rPr lang="en-US" sz="2100" dirty="0"/>
              <a:t>T</a:t>
            </a:r>
            <a:r>
              <a:rPr lang="en-US" sz="2100" dirty="0" smtClean="0"/>
              <a:t>alk (Si-Ma-Ta)</a:t>
            </a:r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286" y="70751"/>
            <a:ext cx="2359356" cy="191431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387" y="3716879"/>
            <a:ext cx="2373613" cy="314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4745" y="129599"/>
            <a:ext cx="4495800" cy="576984"/>
          </a:xfrm>
        </p:spPr>
        <p:txBody>
          <a:bodyPr>
            <a:normAutofit fontScale="90000"/>
          </a:bodyPr>
          <a:lstStyle/>
          <a:p>
            <a:r>
              <a:rPr lang="el-GR" dirty="0"/>
              <a:t>Πρώιμη Παρέμβαση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4745" y="1825625"/>
            <a:ext cx="11644745" cy="4351338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endParaRPr lang="el-GR" sz="2000" spc="3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2400" b="1" u="sng" spc="3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διαρκής επικοινωνία των ειδικών μεγιστοποιεί το θετικό αποτέλεσμα</a:t>
            </a:r>
            <a:endParaRPr lang="en-US" sz="2400" b="1" u="sng" spc="3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endParaRPr lang="en-US" sz="2000" spc="3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2000" spc="3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Κατά </a:t>
            </a:r>
            <a:r>
              <a:rPr lang="el-GR" sz="2000" spc="3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διάρκεια </a:t>
            </a:r>
            <a:r>
              <a:rPr lang="el-GR" sz="2000" spc="3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της θεραπευτικής παρέμβασης </a:t>
            </a:r>
            <a:r>
              <a:rPr lang="el-GR" sz="2000" spc="3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στις </a:t>
            </a:r>
            <a:r>
              <a:rPr lang="el-GR" sz="2000" spc="3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επανεκτιμήσεις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endParaRPr lang="el-GR" sz="2000" spc="3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spc="3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Συνεργασία και ενημέρωση μεταξύ των ειδικών που δουλεύουν με το παιδί</a:t>
            </a:r>
          </a:p>
          <a:p>
            <a:pPr lvl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spc="3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Συνεργασία και ενημέρωση των φορέων (π.χ. </a:t>
            </a:r>
            <a:r>
              <a:rPr lang="el-GR" sz="2000" spc="3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παιδικός σταθμός, σχολείο, ομάδες θεραπευτών)</a:t>
            </a:r>
            <a:endParaRPr lang="el-GR" sz="2000" spc="3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spc="3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Συνεργασία και ενημέρωση των γονιών </a:t>
            </a:r>
            <a:r>
              <a:rPr lang="el-GR" sz="2000" spc="3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όλους και από όλους</a:t>
            </a:r>
            <a:endParaRPr lang="el-GR" sz="2000" spc="3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608" y="129599"/>
            <a:ext cx="2359356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Πρώιμη παρέμβαση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2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altLang="el-GR" dirty="0" smtClean="0">
                <a:cs typeface="Tunga" pitchFamily="34" charset="0"/>
              </a:rPr>
              <a:t>ΑΡΧΕΣ </a:t>
            </a:r>
            <a:r>
              <a:rPr lang="el-GR" altLang="el-GR" dirty="0">
                <a:cs typeface="Tunga" pitchFamily="34" charset="0"/>
              </a:rPr>
              <a:t>ΠΡΩΙΜΗΣ </a:t>
            </a:r>
            <a:r>
              <a:rPr lang="el-GR" altLang="el-GR" dirty="0" smtClean="0">
                <a:cs typeface="Tunga" pitchFamily="34" charset="0"/>
              </a:rPr>
              <a:t>ΠΑΡΕΜΒΑΣΗΣ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/>
              <a:t>Η βρεφονηπιακή ηλικία είναι μια σημαντική περίοδος στη ζωή.  Κάθε υστέρηση στην ανάπτυξη του παιδιού σε αυτή την ηλικία έχει </a:t>
            </a:r>
            <a:r>
              <a:rPr lang="el-GR" sz="2000" dirty="0" smtClean="0"/>
              <a:t>και </a:t>
            </a:r>
            <a:r>
              <a:rPr lang="el-GR" sz="2000" dirty="0"/>
              <a:t>μακροπρόθεσμες επιπτώσεις στην εξέλιξη του παιδιού καθώς και στην σχέση του με τους γονείς του</a:t>
            </a:r>
            <a:r>
              <a:rPr lang="el-GR" sz="2000" dirty="0" smtClean="0"/>
              <a:t>.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endParaRPr lang="el-GR" sz="20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/>
              <a:t>Η παρέμβαση σε παιδιά με </a:t>
            </a:r>
            <a:r>
              <a:rPr lang="el-GR" sz="2000" dirty="0" smtClean="0"/>
              <a:t>ΝΑΔ ή παιδιά υψηλού κινδύνου να παρουσιάσουν ΝΑΔ </a:t>
            </a:r>
            <a:r>
              <a:rPr lang="el-GR" sz="2000" dirty="0"/>
              <a:t>είναι αναγκαία.  Είναι δε πιο αποτελεσματική όταν αρχίζει όσο το δυνατόν συντομότερα</a:t>
            </a:r>
            <a:r>
              <a:rPr lang="el-GR" sz="2000" dirty="0" smtClean="0"/>
              <a:t>.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endParaRPr lang="el-GR" sz="20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/>
              <a:t>Η οικογένεια είναι η πιο ουσιαστική πηγή μάθησης, εξελικτικής ενθάρρυνσης και συναισθηματικής στήριξης που έχει κάθε παιδί</a:t>
            </a:r>
            <a:r>
              <a:rPr lang="el-GR" sz="2000" dirty="0" smtClean="0"/>
              <a:t>.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endParaRPr lang="el-GR" sz="20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 smtClean="0"/>
              <a:t>ΙΔΑΝΙΚΗ ΗΛΙΚΙΑ ΓΙΑ ΠΡΩΙΜΗ ΠΑΡΕΜΒΑΣΗ 0-3 ετών </a:t>
            </a:r>
          </a:p>
          <a:p>
            <a:pPr marL="0" indent="0" algn="ctr">
              <a:buClr>
                <a:schemeClr val="accent5"/>
              </a:buClr>
              <a:buNone/>
              <a:defRPr/>
            </a:pPr>
            <a:r>
              <a:rPr lang="el-GR" sz="2000" b="1" dirty="0">
                <a:solidFill>
                  <a:srgbClr val="FF0000"/>
                </a:solidFill>
              </a:rPr>
              <a:t>ΙΔΑΝΙΚΗ ΗΛΙΚΙΑ ΓΙΑ ΠΡΩΙΜΗ ΠΑΡΕΜΒΑΣΗ </a:t>
            </a:r>
            <a:r>
              <a:rPr lang="el-GR" sz="2000" b="1" dirty="0" smtClean="0">
                <a:solidFill>
                  <a:srgbClr val="FF0000"/>
                </a:solidFill>
              </a:rPr>
              <a:t>0-2 </a:t>
            </a:r>
            <a:r>
              <a:rPr lang="el-GR" sz="2000" b="1" dirty="0">
                <a:solidFill>
                  <a:srgbClr val="FF0000"/>
                </a:solidFill>
              </a:rPr>
              <a:t>ετών 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endParaRPr lang="el-GR" sz="2000" dirty="0"/>
          </a:p>
          <a:p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675" y="0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4530436" cy="4938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Πρώιμη Παρέμβαση</a:t>
            </a:r>
            <a:endParaRPr lang="en-US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728" y="720437"/>
            <a:ext cx="6289964" cy="613756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491" y="19555"/>
            <a:ext cx="1692296" cy="164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Πρώιμη παρέμβαση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dirty="0" smtClean="0">
                <a:cs typeface="Tunga" pitchFamily="34" charset="0"/>
              </a:rPr>
              <a:t>Αρχές πρώιμης παρέμβασης - Ανάπτυξη </a:t>
            </a:r>
            <a:r>
              <a:rPr lang="el-GR" altLang="el-GR" dirty="0">
                <a:cs typeface="Tunga" pitchFamily="34" charset="0"/>
              </a:rPr>
              <a:t>του </a:t>
            </a:r>
            <a:r>
              <a:rPr lang="el-GR" altLang="el-GR" dirty="0" smtClean="0">
                <a:cs typeface="Tunga" pitchFamily="34" charset="0"/>
              </a:rPr>
              <a:t>Εγκεφάλου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endParaRPr lang="el-GR" sz="20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 smtClean="0"/>
              <a:t>Τα </a:t>
            </a:r>
            <a:r>
              <a:rPr lang="el-GR" sz="2000" dirty="0"/>
              <a:t>πρώτα χρόνια της ζωής ενός παιδιού είναι κρίσιμα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/>
              <a:t>Διαφορετικά συστήματα έχουν διαφορετικά χρονοδιαγράμματα ανάπτυξης και εξέλιξης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/>
              <a:t>Υπάρχουν κρίσιμες περίοδοι ανάπτυξης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/>
              <a:t>Υπάρχουν ευαίσθητες περίοδοι ανάπτυξης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/>
              <a:t>Πρωτογενείς και δευτερογενείς </a:t>
            </a:r>
            <a:r>
              <a:rPr lang="el-GR" sz="2000" dirty="0" smtClean="0"/>
              <a:t>δυσκολίες που απορρέουν από τα αναπτυξιακά ελλείμματα του παιδιού (π.χ. αισθητηριακή δυσλειτουργία και αποφευκτικές </a:t>
            </a:r>
            <a:r>
              <a:rPr lang="el-GR" sz="2000" dirty="0" smtClean="0"/>
              <a:t>συμπεριφορές/ τύφλωση και κιναισθητική επεξεργασία του περιβάλλοντος)</a:t>
            </a:r>
            <a:endParaRPr lang="el-GR" sz="20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/>
              <a:t>Η ποιότητα των σχέσεων με τα πρόσωπα φροντίδας παίζει καθοριστικό ρόλο στην ανάπτυξη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219" y="70011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10384443" cy="7498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3600" dirty="0"/>
              <a:t>Πρώιμη παρέμβαση – Αρχές ανάπτυξης του εγκεφάλου</a:t>
            </a:r>
            <a:endParaRPr lang="el-GR" sz="3600" b="1" dirty="0">
              <a:solidFill>
                <a:srgbClr val="FFCC66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83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90689"/>
            <a:ext cx="10515600" cy="5167312"/>
          </a:xfrm>
        </p:spPr>
        <p:txBody>
          <a:bodyPr>
            <a:noAutofit/>
          </a:bodyPr>
          <a:lstStyle/>
          <a:p>
            <a:pPr>
              <a:buSzPct val="80000"/>
              <a:buBlip>
                <a:blip r:embed="rId3">
                  <a:extLst/>
                </a:blip>
              </a:buBlip>
              <a:defRPr/>
            </a:pPr>
            <a:endParaRPr lang="el-GR" sz="1600" b="1" dirty="0" smtClean="0">
              <a:latin typeface="Calibri"/>
              <a:cs typeface="Calibri"/>
            </a:endParaRPr>
          </a:p>
          <a:p>
            <a:pPr>
              <a:buSzPct val="80000"/>
              <a:buBlip>
                <a:blip r:embed="rId3">
                  <a:extLst/>
                </a:blip>
              </a:buBlip>
              <a:defRPr/>
            </a:pPr>
            <a:r>
              <a:rPr lang="el-GR" sz="1600" b="1" dirty="0" smtClean="0">
                <a:latin typeface="Calibri"/>
                <a:cs typeface="Calibri"/>
              </a:rPr>
              <a:t>Γέ</a:t>
            </a:r>
            <a:r>
              <a:rPr lang="el-GR" sz="1600" dirty="0" smtClean="0">
                <a:latin typeface="Calibri"/>
                <a:cs typeface="Calibri"/>
              </a:rPr>
              <a:t>ννηση </a:t>
            </a:r>
            <a:r>
              <a:rPr lang="el-GR" sz="1600" dirty="0">
                <a:latin typeface="Calibri"/>
                <a:cs typeface="Calibri"/>
              </a:rPr>
              <a:t>ως </a:t>
            </a:r>
            <a:r>
              <a:rPr lang="en-US" sz="1600" dirty="0">
                <a:latin typeface="Calibri"/>
                <a:cs typeface="Calibri"/>
              </a:rPr>
              <a:t>6 </a:t>
            </a:r>
            <a:r>
              <a:rPr lang="el-GR" sz="1600" dirty="0" smtClean="0">
                <a:latin typeface="Calibri"/>
                <a:cs typeface="Calibri"/>
              </a:rPr>
              <a:t>ετών</a:t>
            </a:r>
            <a:r>
              <a:rPr lang="en-US" sz="1600" dirty="0" smtClean="0">
                <a:latin typeface="Calibri"/>
                <a:cs typeface="Calibri"/>
              </a:rPr>
              <a:t>,</a:t>
            </a:r>
            <a:r>
              <a:rPr lang="el-GR" sz="1600" dirty="0" smtClean="0">
                <a:latin typeface="Calibri"/>
                <a:cs typeface="Calibri"/>
              </a:rPr>
              <a:t> ταχεία αύξηση </a:t>
            </a:r>
            <a:r>
              <a:rPr lang="el-GR" sz="1600" dirty="0">
                <a:latin typeface="Calibri"/>
                <a:cs typeface="Calibri"/>
              </a:rPr>
              <a:t>του </a:t>
            </a:r>
            <a:r>
              <a:rPr lang="el-GR" sz="1600" dirty="0" smtClean="0">
                <a:latin typeface="Calibri"/>
                <a:cs typeface="Calibri"/>
              </a:rPr>
              <a:t>εγκεφάλου</a:t>
            </a:r>
            <a:endParaRPr lang="en-US" sz="1600" dirty="0">
              <a:latin typeface="Calibri"/>
              <a:cs typeface="Calibri"/>
            </a:endParaRPr>
          </a:p>
          <a:p>
            <a:pPr>
              <a:buSzPct val="80000"/>
              <a:buBlip>
                <a:blip r:embed="rId3">
                  <a:extLst/>
                </a:blip>
              </a:buBlip>
              <a:defRPr/>
            </a:pPr>
            <a:r>
              <a:rPr lang="el-GR" sz="1600" dirty="0">
                <a:latin typeface="Calibri"/>
                <a:cs typeface="Calibri"/>
              </a:rPr>
              <a:t>1/2 - 2/3 των εμβρυϊκών </a:t>
            </a:r>
            <a:r>
              <a:rPr lang="el-GR" sz="1600" dirty="0" smtClean="0">
                <a:latin typeface="Calibri"/>
                <a:cs typeface="Calibri"/>
              </a:rPr>
              <a:t>νευρώνων 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l-GR" sz="1600" dirty="0">
                <a:latin typeface="Calibri"/>
                <a:cs typeface="Calibri"/>
              </a:rPr>
              <a:t>θα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l-GR" sz="1600" dirty="0" smtClean="0">
                <a:latin typeface="Calibri"/>
                <a:cs typeface="Calibri"/>
              </a:rPr>
              <a:t>αποπέσουν</a:t>
            </a:r>
            <a:endParaRPr lang="el-GR" sz="1600" dirty="0">
              <a:latin typeface="Calibri"/>
              <a:cs typeface="Calibri"/>
            </a:endParaRPr>
          </a:p>
          <a:p>
            <a:pPr eaLnBrk="1" hangingPunct="1">
              <a:buSzPct val="80000"/>
              <a:buBlip>
                <a:blip r:embed="rId3"/>
              </a:buBlip>
              <a:defRPr/>
            </a:pPr>
            <a:r>
              <a:rPr lang="el-GR" sz="1600" dirty="0" smtClean="0">
                <a:latin typeface="Calibri"/>
                <a:cs typeface="Calibri"/>
              </a:rPr>
              <a:t>Αύξηση: επιμήκυνση </a:t>
            </a:r>
            <a:r>
              <a:rPr lang="el-GR" sz="1600" dirty="0">
                <a:latin typeface="Calibri"/>
                <a:cs typeface="Calibri"/>
              </a:rPr>
              <a:t>των </a:t>
            </a:r>
            <a:r>
              <a:rPr lang="el-GR" sz="1600" dirty="0" smtClean="0">
                <a:latin typeface="Calibri"/>
                <a:cs typeface="Calibri"/>
              </a:rPr>
              <a:t>αξόνων,  επέκταση </a:t>
            </a:r>
            <a:r>
              <a:rPr lang="el-GR" sz="1600" dirty="0">
                <a:latin typeface="Calibri"/>
                <a:cs typeface="Calibri"/>
              </a:rPr>
              <a:t>των </a:t>
            </a:r>
            <a:r>
              <a:rPr lang="el-GR" sz="1600" dirty="0" smtClean="0">
                <a:latin typeface="Calibri"/>
                <a:cs typeface="Calibri"/>
              </a:rPr>
              <a:t>δενδριτών  </a:t>
            </a:r>
            <a:r>
              <a:rPr lang="el-GR" sz="1600" dirty="0">
                <a:latin typeface="Calibri"/>
                <a:cs typeface="Calibri"/>
              </a:rPr>
              <a:t>στις </a:t>
            </a:r>
            <a:r>
              <a:rPr lang="el-GR" sz="1600" dirty="0" smtClean="0">
                <a:latin typeface="Calibri"/>
                <a:cs typeface="Calibri"/>
              </a:rPr>
              <a:t>συνάψεις,  </a:t>
            </a:r>
            <a:r>
              <a:rPr lang="el-GR" sz="1600" dirty="0" err="1" smtClean="0">
                <a:latin typeface="Calibri"/>
                <a:cs typeface="Calibri"/>
              </a:rPr>
              <a:t>μυελινοποίηση</a:t>
            </a:r>
            <a:endParaRPr lang="en-US" sz="1600" dirty="0">
              <a:latin typeface="Calibri"/>
              <a:cs typeface="Calibri"/>
            </a:endParaRPr>
          </a:p>
          <a:p>
            <a:pPr eaLnBrk="1" hangingPunct="1">
              <a:buSzPct val="150000"/>
              <a:buFontTx/>
              <a:buChar char="•"/>
              <a:defRPr/>
            </a:pPr>
            <a:endParaRPr lang="el-GR" sz="2400" b="1" dirty="0">
              <a:latin typeface="Comic Sans MS" pitchFamily="66" charset="0"/>
            </a:endParaRPr>
          </a:p>
          <a:p>
            <a:pPr eaLnBrk="1" hangingPunct="1">
              <a:defRPr/>
            </a:pPr>
            <a:endParaRPr lang="el-GR" sz="2000" dirty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l-GR" sz="2000" dirty="0">
              <a:latin typeface="Comic Sans MS" pitchFamily="66" charset="0"/>
            </a:endParaRPr>
          </a:p>
        </p:txBody>
      </p:sp>
      <p:pic>
        <p:nvPicPr>
          <p:cNvPr id="2" name="Picture 1" descr="5to20_normaldevelopmen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3573016"/>
            <a:ext cx="640080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451" y="1"/>
            <a:ext cx="1743549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06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4320542"/>
            <a:ext cx="5400600" cy="2520280"/>
          </a:xfrm>
          <a:prstGeom prst="rect">
            <a:avLst/>
          </a:prstGeom>
        </p:spPr>
      </p:pic>
      <p:pic>
        <p:nvPicPr>
          <p:cNvPr id="6" name="Picture 5" descr="development-pru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581912"/>
            <a:ext cx="7704856" cy="36472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8210145" cy="476123"/>
          </a:xfrm>
        </p:spPr>
        <p:txBody>
          <a:bodyPr>
            <a:normAutofit/>
          </a:bodyPr>
          <a:lstStyle/>
          <a:p>
            <a:r>
              <a:rPr lang="el-GR" sz="2800" dirty="0"/>
              <a:t>Πρώιμη παρέμβαση – Αρχές ανάπτυξης του εγκεφάλου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102" y="96744"/>
            <a:ext cx="1569396" cy="13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3311"/>
            <a:ext cx="11237976" cy="782217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Πρώιμη </a:t>
            </a:r>
            <a:r>
              <a:rPr lang="el-GR" sz="2400" b="1" dirty="0"/>
              <a:t>παρέμβαση – Αρχές ανάπτυξης του </a:t>
            </a:r>
            <a:r>
              <a:rPr lang="el-GR" sz="2400" b="1" dirty="0" smtClean="0"/>
              <a:t>εγκεφάλου - Κρίσιμες </a:t>
            </a:r>
            <a:r>
              <a:rPr lang="el-GR" sz="2400" b="1" dirty="0"/>
              <a:t>και ευαίσθητες περίοδοι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207008"/>
            <a:ext cx="4465320" cy="496995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2000" spc="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/>
                <a:cs typeface="Tahoma" pitchFamily="34" charset="0"/>
              </a:rPr>
              <a:t>Όραση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endParaRPr lang="el-GR" sz="2000" spc="30" dirty="0">
              <a:solidFill>
                <a:schemeClr val="tx1">
                  <a:lumMod val="95000"/>
                  <a:lumOff val="5000"/>
                </a:schemeClr>
              </a:solidFill>
              <a:latin typeface="Corbel"/>
              <a:cs typeface="Tahoma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2000" spc="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/>
                <a:cs typeface="Tahoma" pitchFamily="34" charset="0"/>
              </a:rPr>
              <a:t>Ακοή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endParaRPr lang="el-GR" sz="2000" spc="30" dirty="0" smtClean="0">
              <a:solidFill>
                <a:schemeClr val="tx1">
                  <a:lumMod val="95000"/>
                  <a:lumOff val="5000"/>
                </a:schemeClr>
              </a:solidFill>
              <a:latin typeface="Corbel"/>
              <a:cs typeface="Tahoma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2000" spc="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/>
                <a:cs typeface="Tahoma" pitchFamily="34" charset="0"/>
              </a:rPr>
              <a:t>Κιναίσθηση</a:t>
            </a:r>
            <a:endParaRPr lang="el-GR" sz="2000" spc="30" dirty="0">
              <a:solidFill>
                <a:schemeClr val="tx1">
                  <a:lumMod val="95000"/>
                  <a:lumOff val="5000"/>
                </a:schemeClr>
              </a:solidFill>
              <a:latin typeface="Corbel"/>
              <a:cs typeface="Tahoma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endParaRPr lang="el-GR" sz="2000" spc="30" dirty="0" smtClean="0">
              <a:solidFill>
                <a:schemeClr val="tx1">
                  <a:lumMod val="95000"/>
                  <a:lumOff val="5000"/>
                </a:schemeClr>
              </a:solidFill>
              <a:latin typeface="Corbel"/>
              <a:cs typeface="Tahoma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2000" spc="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/>
                <a:cs typeface="Tahoma" pitchFamily="34" charset="0"/>
              </a:rPr>
              <a:t>Λόγος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endParaRPr lang="el-GR" sz="2000" spc="30" dirty="0">
              <a:solidFill>
                <a:schemeClr val="tx1">
                  <a:lumMod val="95000"/>
                  <a:lumOff val="5000"/>
                </a:schemeClr>
              </a:solidFill>
              <a:latin typeface="Corbel"/>
              <a:cs typeface="Tahoma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endParaRPr lang="el-GR" sz="2000" spc="30" dirty="0" smtClean="0">
              <a:solidFill>
                <a:schemeClr val="tx1">
                  <a:lumMod val="95000"/>
                  <a:lumOff val="5000"/>
                </a:schemeClr>
              </a:solidFill>
              <a:latin typeface="Corbel"/>
              <a:cs typeface="Tahoma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2000" spc="30" dirty="0" smtClean="0">
                <a:solidFill>
                  <a:srgbClr val="12080F"/>
                </a:solidFill>
                <a:latin typeface="Corbel"/>
                <a:cs typeface="Tahoma" pitchFamily="34" charset="0"/>
              </a:rPr>
              <a:t>Προσαρμογή – Συμπεριφορά-Συναισθηματικές </a:t>
            </a:r>
            <a:r>
              <a:rPr lang="el-GR" sz="2000" spc="30" dirty="0">
                <a:solidFill>
                  <a:srgbClr val="12080F"/>
                </a:solidFill>
                <a:latin typeface="Corbel"/>
                <a:cs typeface="Tahoma" pitchFamily="34" charset="0"/>
              </a:rPr>
              <a:t>αντιδράσεις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838995"/>
              </a:buClr>
              <a:buNone/>
              <a:defRPr/>
            </a:pPr>
            <a:r>
              <a:rPr lang="el-GR" sz="36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orbel"/>
                <a:cs typeface="Tahoma" pitchFamily="34" charset="0"/>
              </a:rPr>
              <a:t> </a:t>
            </a: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718304" y="2633472"/>
            <a:ext cx="6401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Κίνηση (αδρή, λεπτή, αμφίχειρη, οπτικοκινητικός συντονισμός)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orbel"/>
                <a:cs typeface="Tahoma" pitchFamily="34" charset="0"/>
              </a:rPr>
              <a:t>Αισθητηριακή εισροή και επεξεργασία</a:t>
            </a:r>
          </a:p>
          <a:p>
            <a:endParaRPr lang="el-GR" dirty="0"/>
          </a:p>
        </p:txBody>
      </p:sp>
      <p:sp>
        <p:nvSpPr>
          <p:cNvPr id="5" name="Δεξιό βέλος 4"/>
          <p:cNvSpPr/>
          <p:nvPr/>
        </p:nvSpPr>
        <p:spPr>
          <a:xfrm>
            <a:off x="2724912" y="2962655"/>
            <a:ext cx="1901952" cy="45719"/>
          </a:xfrm>
          <a:prstGeom prst="rightArrow">
            <a:avLst/>
          </a:prstGeom>
          <a:solidFill>
            <a:schemeClr val="accent4"/>
          </a:solidFill>
          <a:ln w="952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773347" y="3614262"/>
            <a:ext cx="2292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Επικοινωνία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Αντιληπτικός λόγος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Εκφραστικός λόγος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755" y="568352"/>
            <a:ext cx="1402202" cy="1146147"/>
          </a:xfrm>
          <a:prstGeom prst="rect">
            <a:avLst/>
          </a:prstGeom>
        </p:spPr>
      </p:pic>
      <p:sp>
        <p:nvSpPr>
          <p:cNvPr id="8" name="Δεξιό βέλος 7"/>
          <p:cNvSpPr/>
          <p:nvPr/>
        </p:nvSpPr>
        <p:spPr>
          <a:xfrm>
            <a:off x="2633472" y="3853002"/>
            <a:ext cx="1993392" cy="222925"/>
          </a:xfrm>
          <a:prstGeom prst="rightArrow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 develop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1872"/>
            <a:ext cx="12115799" cy="5496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41526" y="6034088"/>
            <a:ext cx="8302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Thompson, R. A., &amp; Nelson, C. A. (2001).  Developmental science and the media: Early brain development.  </a:t>
            </a:r>
            <a:r>
              <a:rPr lang="en-US" sz="1400" b="1" i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American Psychologist,</a:t>
            </a:r>
            <a:r>
              <a:rPr lang="en-US" sz="14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 </a:t>
            </a:r>
            <a:r>
              <a:rPr lang="en-US" sz="1400" b="1" i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56(1), </a:t>
            </a:r>
            <a:r>
              <a:rPr lang="en-US" sz="14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5-15.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35760" y="2636912"/>
            <a:ext cx="0" cy="1800200"/>
          </a:xfrm>
          <a:prstGeom prst="line">
            <a:avLst/>
          </a:prstGeom>
          <a:ln w="76200" cmpd="sng"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23992" y="2636912"/>
            <a:ext cx="0" cy="1800200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08368" y="2636912"/>
            <a:ext cx="0" cy="1800200"/>
          </a:xfrm>
          <a:prstGeom prst="line">
            <a:avLst/>
          </a:prstGeom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" y="1"/>
            <a:ext cx="8220455" cy="103993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Πρώιμη παρέμβαση – Αρχές ανάπτυξης του εγκεφάλου</a:t>
            </a:r>
            <a:br>
              <a:rPr lang="el-GR" sz="2800" dirty="0" smtClean="0"/>
            </a:br>
            <a:r>
              <a:rPr lang="el-GR" sz="2800" dirty="0" smtClean="0"/>
              <a:t>Κρίσιμες και ευαίσθητες περίοδοι</a:t>
            </a:r>
            <a:endParaRPr lang="el-GR" sz="28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626" y="12848"/>
            <a:ext cx="140217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72517"/>
            <a:ext cx="5690616" cy="732155"/>
          </a:xfrm>
        </p:spPr>
        <p:txBody>
          <a:bodyPr>
            <a:normAutofit fontScale="90000"/>
          </a:bodyPr>
          <a:lstStyle/>
          <a:p>
            <a:r>
              <a:rPr lang="el-GR" sz="2400" dirty="0" smtClean="0"/>
              <a:t>Πρώιμη Παρέμβαση </a:t>
            </a:r>
            <a:br>
              <a:rPr lang="el-GR" sz="2400" dirty="0" smtClean="0"/>
            </a:br>
            <a:r>
              <a:rPr lang="el-GR" sz="2400" dirty="0" smtClean="0"/>
              <a:t>Πρωτογενείς και Δευτερογενείς δυσκολίες 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" y="1139826"/>
            <a:ext cx="12085320" cy="428180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5"/>
              </a:buClr>
              <a:buNone/>
              <a:defRPr/>
            </a:pPr>
            <a:r>
              <a:rPr lang="el-GR" sz="1800" dirty="0"/>
              <a:t>Ανάπτυξη – </a:t>
            </a:r>
            <a:r>
              <a:rPr lang="el-GR" sz="1800" dirty="0" smtClean="0"/>
              <a:t>Μάθηση και Ψυχοκοινωνικές Δεξιότητες</a:t>
            </a:r>
            <a:r>
              <a:rPr lang="en-US" sz="1800" dirty="0" smtClean="0"/>
              <a:t> </a:t>
            </a:r>
            <a:r>
              <a:rPr lang="en-US" sz="1800" dirty="0"/>
              <a:t>: </a:t>
            </a:r>
            <a:r>
              <a:rPr lang="el-GR" sz="1800" dirty="0"/>
              <a:t> δυναμική </a:t>
            </a:r>
            <a:r>
              <a:rPr lang="el-GR" sz="1800" dirty="0" smtClean="0"/>
              <a:t>και διαχρονική διαδικασία  </a:t>
            </a:r>
            <a:r>
              <a:rPr lang="el-GR" sz="1800" dirty="0"/>
              <a:t>αλληλεπίδρασης</a:t>
            </a:r>
            <a:endParaRPr lang="en-US" sz="1800" dirty="0"/>
          </a:p>
          <a:p>
            <a:pPr lvl="1" algn="ctr">
              <a:defRPr/>
            </a:pPr>
            <a:endParaRPr lang="en-US" sz="1800" dirty="0"/>
          </a:p>
          <a:p>
            <a:pPr algn="ctr"/>
            <a:endParaRPr lang="el-GR" dirty="0"/>
          </a:p>
        </p:txBody>
      </p:sp>
      <p:sp>
        <p:nvSpPr>
          <p:cNvPr id="4" name="Ισοσκελές τρίγωνο 3"/>
          <p:cNvSpPr/>
          <p:nvPr/>
        </p:nvSpPr>
        <p:spPr>
          <a:xfrm>
            <a:off x="3767328" y="2221991"/>
            <a:ext cx="5202936" cy="30954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5690616" y="1852659"/>
            <a:ext cx="150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</a:t>
            </a:r>
            <a:r>
              <a:rPr lang="el-GR" dirty="0" smtClean="0"/>
              <a:t>ργανικότητα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462932" y="5132760"/>
            <a:ext cx="1304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Ερεθίσματα</a:t>
            </a:r>
          </a:p>
          <a:p>
            <a:pPr algn="ctr"/>
            <a:r>
              <a:rPr lang="el-GR" sz="1200" b="1" dirty="0" smtClean="0">
                <a:solidFill>
                  <a:srgbClr val="00B050"/>
                </a:solidFill>
              </a:rPr>
              <a:t>Περιβάλλον</a:t>
            </a:r>
            <a:endParaRPr lang="el-GR" sz="1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0848" y="5132760"/>
            <a:ext cx="19351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Ποιότητα σχέσεων</a:t>
            </a:r>
          </a:p>
          <a:p>
            <a:pPr algn="ctr"/>
            <a:r>
              <a:rPr lang="el-GR" sz="1200" b="1" dirty="0" smtClean="0">
                <a:solidFill>
                  <a:srgbClr val="00B050"/>
                </a:solidFill>
              </a:rPr>
              <a:t>Περιβάλλον</a:t>
            </a:r>
            <a:endParaRPr lang="el-GR" sz="1200" b="1" dirty="0">
              <a:solidFill>
                <a:srgbClr val="00B050"/>
              </a:solidFill>
            </a:endParaRPr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>
            <a:off x="7342632" y="2516087"/>
            <a:ext cx="1837944" cy="2147353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 flipV="1">
            <a:off x="4361688" y="5824728"/>
            <a:ext cx="4037076" cy="9144"/>
          </a:xfrm>
          <a:prstGeom prst="straightConnector1">
            <a:avLst/>
          </a:prstGeom>
          <a:ln w="444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 flipH="1">
            <a:off x="3557016" y="2516087"/>
            <a:ext cx="1856232" cy="2147353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Εικόνα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547" y="72517"/>
            <a:ext cx="1402202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1499</Words>
  <Application>Microsoft Office PowerPoint</Application>
  <PresentationFormat>Ευρεία οθόνη</PresentationFormat>
  <Paragraphs>311</Paragraphs>
  <Slides>30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Comic Sans MS</vt:lpstr>
      <vt:lpstr>Corbel</vt:lpstr>
      <vt:lpstr>Tahoma</vt:lpstr>
      <vt:lpstr>Tunga</vt:lpstr>
      <vt:lpstr>Wingdings</vt:lpstr>
      <vt:lpstr>Θέμα του Office</vt:lpstr>
      <vt:lpstr>Πρώιμη παρέμβαση</vt:lpstr>
      <vt:lpstr>Πρώιμη Παρέμβαση</vt:lpstr>
      <vt:lpstr>Πρώιμη παρέμβαση</vt:lpstr>
      <vt:lpstr>Πρώιμη παρέμβαση</vt:lpstr>
      <vt:lpstr>Πρώιμη παρέμβαση – Αρχές ανάπτυξης του εγκεφάλου</vt:lpstr>
      <vt:lpstr>Πρώιμη παρέμβαση – Αρχές ανάπτυξης του εγκεφάλου</vt:lpstr>
      <vt:lpstr>Πρώιμη παρέμβαση – Αρχές ανάπτυξης του εγκεφάλου - Κρίσιμες και ευαίσθητες περίοδοι</vt:lpstr>
      <vt:lpstr>Πρώιμη παρέμβαση – Αρχές ανάπτυξης του εγκεφάλου Κρίσιμες και ευαίσθητες περίοδοι</vt:lpstr>
      <vt:lpstr>Πρώιμη Παρέμβαση  Πρωτογενείς και Δευτερογενείς δυσκολίες </vt:lpstr>
      <vt:lpstr>Πρώιμη Παρέμβαση  Πρωτογενείς και Δευτερογενείς δυσκολίες </vt:lpstr>
      <vt:lpstr>Πρώιμη Παρέμβαση: Πρωτογενείς και δευτερογενείς δυσκολίες</vt:lpstr>
      <vt:lpstr>Πρώιμη παρέμβαση -  Το Περιβάλλον   </vt:lpstr>
      <vt:lpstr>Παράγοντες επιτυχίας πρώιμης παρέμβασης</vt:lpstr>
      <vt:lpstr>Πρώιμη παρέμβαση - πρώιμη ανίχνευση - πρώιμη διάγνωση </vt:lpstr>
      <vt:lpstr>Πρώιμη Παρέμβαση  - Πρώιμη Ανίχνευση - Πρώιμη διάγνωση </vt:lpstr>
      <vt:lpstr>Πρώιμη παρέμβαση - πρώιμη ανίχνευση - πρώιμη διάγνωση </vt:lpstr>
      <vt:lpstr>Πρώιμη Παρέμβαση  - Πρώιμη Ανίχνευση - Πρώιμη διάγνωση </vt:lpstr>
      <vt:lpstr>Πρώιμη Παρέμβαση</vt:lpstr>
      <vt:lpstr>Πρώιμη παρέμβαση</vt:lpstr>
      <vt:lpstr>Πρώιμη παρέμβαση</vt:lpstr>
      <vt:lpstr>Πρώιμη παρέμβαση</vt:lpstr>
      <vt:lpstr>Πρώιμη παρέμβαση</vt:lpstr>
      <vt:lpstr>Πρώιμη παρέμβαση</vt:lpstr>
      <vt:lpstr>Πρώιμη παρέμβαση</vt:lpstr>
      <vt:lpstr>Πρώιμη παρέμβαση</vt:lpstr>
      <vt:lpstr>Πρώιμη Παρέμβαση</vt:lpstr>
      <vt:lpstr>Πρώιμη Παρέμβαση</vt:lpstr>
      <vt:lpstr>Πρώιμη Παρέμβαση</vt:lpstr>
      <vt:lpstr>Πρώιμη Παρέμβαση</vt:lpstr>
      <vt:lpstr>Πρώιμη Παρέμβαση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Πρώιμη παρέμβαση</dc:title>
  <dc:creator>User</dc:creator>
  <cp:lastModifiedBy>Alexandra Klimentopoulou</cp:lastModifiedBy>
  <cp:revision>47</cp:revision>
  <dcterms:created xsi:type="dcterms:W3CDTF">2021-12-27T07:56:27Z</dcterms:created>
  <dcterms:modified xsi:type="dcterms:W3CDTF">2022-01-17T12:12:38Z</dcterms:modified>
</cp:coreProperties>
</file>