
<file path=[Content_Types].xml><?xml version="1.0" encoding="utf-8"?>
<Types xmlns="http://schemas.openxmlformats.org/package/2006/content-types">
  <Default Extension="bin" ContentType="application/vnd.openxmlformats-officedocument.oleObject"/>
  <Default Extension="jpeg" ContentType="image/jpeg"/>
  <Default Extension="m4a" ContentType="audio/mp4"/>
  <Default Extension="png" ContentType="image/png"/>
  <Default Extension="rels" ContentType="application/vnd.openxmlformats-package.relationships+xml"/>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comments/comment1.xml" ContentType="application/vnd.openxmlformats-officedocument.presentationml.comments+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4030" r:id="rId1"/>
    <p:sldMasterId id="2147484083" r:id="rId2"/>
  </p:sldMasterIdLst>
  <p:notesMasterIdLst>
    <p:notesMasterId r:id="rId33"/>
  </p:notesMasterIdLst>
  <p:sldIdLst>
    <p:sldId id="316" r:id="rId3"/>
    <p:sldId id="335" r:id="rId4"/>
    <p:sldId id="317" r:id="rId5"/>
    <p:sldId id="318" r:id="rId6"/>
    <p:sldId id="322" r:id="rId7"/>
    <p:sldId id="324" r:id="rId8"/>
    <p:sldId id="325" r:id="rId9"/>
    <p:sldId id="320" r:id="rId10"/>
    <p:sldId id="326" r:id="rId11"/>
    <p:sldId id="329" r:id="rId12"/>
    <p:sldId id="336" r:id="rId13"/>
    <p:sldId id="262" r:id="rId14"/>
    <p:sldId id="261" r:id="rId15"/>
    <p:sldId id="338" r:id="rId16"/>
    <p:sldId id="263" r:id="rId17"/>
    <p:sldId id="264" r:id="rId18"/>
    <p:sldId id="265" r:id="rId19"/>
    <p:sldId id="332" r:id="rId20"/>
    <p:sldId id="266" r:id="rId21"/>
    <p:sldId id="267" r:id="rId22"/>
    <p:sldId id="298" r:id="rId23"/>
    <p:sldId id="333" r:id="rId24"/>
    <p:sldId id="334" r:id="rId25"/>
    <p:sldId id="299" r:id="rId26"/>
    <p:sldId id="300" r:id="rId27"/>
    <p:sldId id="301" r:id="rId28"/>
    <p:sldId id="337" r:id="rId29"/>
    <p:sldId id="292" r:id="rId30"/>
    <p:sldId id="270" r:id="rId31"/>
    <p:sldId id="272" r:id="rId32"/>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yriacos Athanasiou" initials="KA" lastIdx="1" clrIdx="0">
    <p:extLst>
      <p:ext uri="{19B8F6BF-5375-455C-9EA6-DF929625EA0E}">
        <p15:presenceInfo xmlns:p15="http://schemas.microsoft.com/office/powerpoint/2012/main" userId="S::kathanas@ecd.uoa.gr::25be0863-1afa-471d-bbb4-c96d9f47ca4f" providerId="AD"/>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FF00"/>
    <a:srgbClr val="99FF33"/>
    <a:srgbClr val="99CC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11" autoAdjust="0"/>
    <p:restoredTop sz="88050" autoAdjust="0"/>
  </p:normalViewPr>
  <p:slideViewPr>
    <p:cSldViewPr>
      <p:cViewPr varScale="1">
        <p:scale>
          <a:sx n="94" d="100"/>
          <a:sy n="94" d="100"/>
        </p:scale>
        <p:origin x="600"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21" Type="http://schemas.openxmlformats.org/officeDocument/2006/relationships/slide" Target="slides/slide19.xml"/><Relationship Id="rId34" Type="http://schemas.openxmlformats.org/officeDocument/2006/relationships/commentAuthors" Target="commentAuthor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notesMaster" Target="notesMasters/notesMaster1.xml"/><Relationship Id="rId38" Type="http://schemas.openxmlformats.org/officeDocument/2006/relationships/tableStyles" Target="tableStyles.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theme" Target="theme/theme1.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presProps" Target="presProps.xml"/><Relationship Id="rId8" Type="http://schemas.openxmlformats.org/officeDocument/2006/relationships/slide" Target="slides/slide6.xml"/><Relationship Id="rId3" Type="http://schemas.openxmlformats.org/officeDocument/2006/relationships/slide" Target="slides/slide1.xml"/></Relationships>
</file>

<file path=ppt/comments/comment1.xml><?xml version="1.0" encoding="utf-8"?>
<p:cmLst xmlns:a="http://schemas.openxmlformats.org/drawingml/2006/main" xmlns:r="http://schemas.openxmlformats.org/officeDocument/2006/relationships" xmlns:p="http://schemas.openxmlformats.org/presentationml/2006/main">
  <p:cm authorId="1" dt="2021-02-22T11:01:14.512" idx="1">
    <p:pos x="10" y="10"/>
    <p:text/>
    <p:extLst>
      <p:ext uri="{C676402C-5697-4E1C-873F-D02D1690AC5C}">
        <p15:threadingInfo xmlns:p15="http://schemas.microsoft.com/office/powerpoint/2012/main" timeZoneBias="-120"/>
      </p:ext>
    </p:extLs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Θέση κεφαλίδας 1">
            <a:extLst>
              <a:ext uri="{FF2B5EF4-FFF2-40B4-BE49-F238E27FC236}">
                <a16:creationId xmlns:a16="http://schemas.microsoft.com/office/drawing/2014/main" id="{2C07F544-7582-4C69-AFC1-57070406062E}"/>
              </a:ext>
            </a:extLst>
          </p:cNvPr>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l-GR"/>
          </a:p>
        </p:txBody>
      </p:sp>
      <p:sp>
        <p:nvSpPr>
          <p:cNvPr id="3" name="Θέση ημερομηνίας 2">
            <a:extLst>
              <a:ext uri="{FF2B5EF4-FFF2-40B4-BE49-F238E27FC236}">
                <a16:creationId xmlns:a16="http://schemas.microsoft.com/office/drawing/2014/main" id="{E0932DC8-2311-4891-9FD3-10382111448E}"/>
              </a:ext>
            </a:extLst>
          </p:cNvPr>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0C17B7D6-7289-417B-AE4E-3C4583177176}" type="datetimeFigureOut">
              <a:rPr lang="el-GR"/>
              <a:pPr>
                <a:defRPr/>
              </a:pPr>
              <a:t>15/3/2024</a:t>
            </a:fld>
            <a:endParaRPr lang="el-GR"/>
          </a:p>
        </p:txBody>
      </p:sp>
      <p:sp>
        <p:nvSpPr>
          <p:cNvPr id="4" name="Θέση εικόνας διαφάνειας 3">
            <a:extLst>
              <a:ext uri="{FF2B5EF4-FFF2-40B4-BE49-F238E27FC236}">
                <a16:creationId xmlns:a16="http://schemas.microsoft.com/office/drawing/2014/main" id="{32A5D8CA-085A-48E3-AC0B-70112177A7D7}"/>
              </a:ext>
            </a:extLst>
          </p:cNvPr>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pPr lvl="0"/>
            <a:endParaRPr lang="el-GR" noProof="0"/>
          </a:p>
        </p:txBody>
      </p:sp>
      <p:sp>
        <p:nvSpPr>
          <p:cNvPr id="5" name="Θέση σημειώσεων 4">
            <a:extLst>
              <a:ext uri="{FF2B5EF4-FFF2-40B4-BE49-F238E27FC236}">
                <a16:creationId xmlns:a16="http://schemas.microsoft.com/office/drawing/2014/main" id="{7E645DF9-9EDE-404C-BEF0-8C77B38D11B1}"/>
              </a:ext>
            </a:extLst>
          </p:cNvPr>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l-GR" noProof="0"/>
              <a:t>Επεξεργασία στυλ υποδείγματος κειμένου</a:t>
            </a:r>
          </a:p>
          <a:p>
            <a:pPr lvl="1"/>
            <a:r>
              <a:rPr lang="el-GR" noProof="0"/>
              <a:t>Δεύτερου επιπέδου</a:t>
            </a:r>
          </a:p>
          <a:p>
            <a:pPr lvl="2"/>
            <a:r>
              <a:rPr lang="el-GR" noProof="0"/>
              <a:t>Τρίτου επιπέδου</a:t>
            </a:r>
          </a:p>
          <a:p>
            <a:pPr lvl="3"/>
            <a:r>
              <a:rPr lang="el-GR" noProof="0"/>
              <a:t>Τέταρτου επιπέδου</a:t>
            </a:r>
          </a:p>
          <a:p>
            <a:pPr lvl="4"/>
            <a:r>
              <a:rPr lang="el-GR" noProof="0"/>
              <a:t>Πέμπτου επιπέδου</a:t>
            </a:r>
          </a:p>
        </p:txBody>
      </p:sp>
      <p:sp>
        <p:nvSpPr>
          <p:cNvPr id="6" name="Θέση υποσέλιδου 5">
            <a:extLst>
              <a:ext uri="{FF2B5EF4-FFF2-40B4-BE49-F238E27FC236}">
                <a16:creationId xmlns:a16="http://schemas.microsoft.com/office/drawing/2014/main" id="{D22B2C5E-11EF-4621-96BA-B352E6D79983}"/>
              </a:ext>
            </a:extLst>
          </p:cNvPr>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l-GR"/>
          </a:p>
        </p:txBody>
      </p:sp>
      <p:sp>
        <p:nvSpPr>
          <p:cNvPr id="7" name="Θέση αριθμού διαφάνειας 6">
            <a:extLst>
              <a:ext uri="{FF2B5EF4-FFF2-40B4-BE49-F238E27FC236}">
                <a16:creationId xmlns:a16="http://schemas.microsoft.com/office/drawing/2014/main" id="{F4613E1A-D3CC-4928-8051-5C511BE83AC4}"/>
              </a:ext>
            </a:extLst>
          </p:cNvPr>
          <p:cNvSpPr>
            <a:spLocks noGrp="1"/>
          </p:cNvSpPr>
          <p:nvPr>
            <p:ph type="sldNum" sz="quarter" idx="5"/>
          </p:nvPr>
        </p:nvSpPr>
        <p:spPr>
          <a:xfrm>
            <a:off x="3884613" y="8685213"/>
            <a:ext cx="2971800" cy="458787"/>
          </a:xfrm>
          <a:prstGeom prst="rect">
            <a:avLst/>
          </a:prstGeom>
        </p:spPr>
        <p:txBody>
          <a:bodyPr vert="horz" wrap="square" lIns="91440" tIns="45720" rIns="91440" bIns="45720" numCol="1" anchor="b" anchorCtr="0" compatLnSpc="1">
            <a:prstTxWarp prst="textNoShape">
              <a:avLst/>
            </a:prstTxWarp>
          </a:bodyPr>
          <a:lstStyle>
            <a:lvl1pPr algn="r">
              <a:defRPr sz="1200"/>
            </a:lvl1pPr>
          </a:lstStyle>
          <a:p>
            <a:fld id="{1D09A9F1-8F7E-4BFF-A12C-855F8EA7EE82}" type="slidenum">
              <a:rPr lang="el-GR" altLang="en-US"/>
              <a:pPr/>
              <a:t>‹#›</a:t>
            </a:fld>
            <a:endParaRPr lang="el-GR"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eclass.uoa.gr/modules/exercise/admin.php?course=ECD130&amp;modifyAnswers=28199&amp;fromExercise=" TargetMode="External"/><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l-GR" dirty="0"/>
          </a:p>
        </p:txBody>
      </p:sp>
      <p:sp>
        <p:nvSpPr>
          <p:cNvPr id="4" name="Θέση αριθμού διαφάνειας 3"/>
          <p:cNvSpPr>
            <a:spLocks noGrp="1"/>
          </p:cNvSpPr>
          <p:nvPr>
            <p:ph type="sldNum" sz="quarter" idx="10"/>
          </p:nvPr>
        </p:nvSpPr>
        <p:spPr/>
        <p:txBody>
          <a:bodyPr/>
          <a:lstStyle/>
          <a:p>
            <a:fld id="{1D09A9F1-8F7E-4BFF-A12C-855F8EA7EE82}" type="slidenum">
              <a:rPr lang="el-GR" altLang="en-US" smtClean="0"/>
              <a:pPr/>
              <a:t>1</a:t>
            </a:fld>
            <a:endParaRPr lang="el-GR" altLang="en-US"/>
          </a:p>
        </p:txBody>
      </p:sp>
    </p:spTree>
    <p:extLst>
      <p:ext uri="{BB962C8B-B14F-4D97-AF65-F5344CB8AC3E}">
        <p14:creationId xmlns:p14="http://schemas.microsoft.com/office/powerpoint/2010/main" val="136260341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18</a:t>
            </a:fld>
            <a:endParaRPr lang="el-GR" altLang="en-US"/>
          </a:p>
        </p:txBody>
      </p:sp>
    </p:spTree>
    <p:extLst>
      <p:ext uri="{BB962C8B-B14F-4D97-AF65-F5344CB8AC3E}">
        <p14:creationId xmlns:p14="http://schemas.microsoft.com/office/powerpoint/2010/main" val="266328859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200" kern="1200" dirty="0">
                <a:solidFill>
                  <a:schemeClr val="tx1"/>
                </a:solidFill>
                <a:effectLst/>
                <a:latin typeface="+mn-lt"/>
                <a:ea typeface="+mn-ea"/>
                <a:cs typeface="+mn-cs"/>
              </a:rPr>
              <a:t>Ερώτηση Εξετάσεων: Πολλαπλής Επιλογής (Μοναδική Απάντηση). </a:t>
            </a:r>
            <a:r>
              <a:rPr lang="el-GR" sz="1200" u="none" strike="noStrike" kern="1200" dirty="0">
                <a:solidFill>
                  <a:schemeClr val="tx1"/>
                </a:solidFill>
                <a:effectLst/>
                <a:latin typeface="+mn-lt"/>
                <a:ea typeface="+mn-ea"/>
                <a:cs typeface="+mn-cs"/>
                <a:hlinkClick r:id="rId3"/>
              </a:rPr>
              <a:t>Σε ένα κουτί από γάλα αναγράφεται η ένδειξη 100 Kcal. Σε πόσα KJ αντιστοιχεί η ενέργεια που περικλείεται; (Α) 4.2, (Β) 42, (Γ) 420, (Δ) 4200, (Ε) κανένα απ' αυτά.</a:t>
            </a:r>
            <a:r>
              <a:rPr lang="en-US" sz="1200" u="none" strike="noStrike" kern="1200" dirty="0">
                <a:solidFill>
                  <a:schemeClr val="tx1"/>
                </a:solidFill>
                <a:effectLst/>
                <a:latin typeface="+mn-lt"/>
                <a:ea typeface="+mn-ea"/>
                <a:cs typeface="+mn-cs"/>
              </a:rPr>
              <a:t> [</a:t>
            </a:r>
            <a:r>
              <a:rPr lang="el-GR" altLang="el-GR" sz="1200" dirty="0">
                <a:latin typeface="Times New Roman" panose="02020603050405020304" pitchFamily="18" charset="0"/>
              </a:rPr>
              <a:t>1 Kcal=4,2 </a:t>
            </a:r>
            <a:r>
              <a:rPr lang="el-GR" altLang="el-GR" sz="1200" dirty="0" err="1">
                <a:latin typeface="Times New Roman" panose="02020603050405020304" pitchFamily="18" charset="0"/>
              </a:rPr>
              <a:t>kJ</a:t>
            </a:r>
            <a:r>
              <a:rPr lang="el-GR" altLang="el-GR" sz="1200" dirty="0">
                <a:latin typeface="Times New Roman" panose="02020603050405020304" pitchFamily="18" charset="0"/>
              </a:rPr>
              <a:t>. 10 Kcal=42 </a:t>
            </a:r>
            <a:r>
              <a:rPr lang="el-GR" altLang="el-GR" sz="1200" dirty="0" err="1">
                <a:latin typeface="Times New Roman" panose="02020603050405020304" pitchFamily="18" charset="0"/>
              </a:rPr>
              <a:t>kJ</a:t>
            </a:r>
            <a:r>
              <a:rPr lang="el-GR" altLang="el-GR" sz="1200" dirty="0">
                <a:latin typeface="Times New Roman" panose="02020603050405020304" pitchFamily="18" charset="0"/>
              </a:rPr>
              <a:t>. 100 Kcal=420 </a:t>
            </a:r>
            <a:r>
              <a:rPr lang="el-GR" altLang="el-GR" sz="1200" dirty="0" err="1">
                <a:latin typeface="Times New Roman" panose="02020603050405020304" pitchFamily="18" charset="0"/>
              </a:rPr>
              <a:t>kJ</a:t>
            </a:r>
            <a:r>
              <a:rPr lang="en-US" altLang="el-GR" sz="1200" dirty="0">
                <a:latin typeface="Times New Roman" panose="02020603050405020304" pitchFamily="18" charset="0"/>
              </a:rPr>
              <a:t>]</a:t>
            </a:r>
            <a:r>
              <a:rPr lang="el-GR" altLang="el-GR" sz="1200" dirty="0">
                <a:latin typeface="Times New Roman" panose="02020603050405020304" pitchFamily="18" charset="0"/>
              </a:rPr>
              <a:t>.</a:t>
            </a:r>
            <a:br>
              <a:rPr lang="el-GR" sz="1200" kern="1200" dirty="0">
                <a:solidFill>
                  <a:schemeClr val="tx1"/>
                </a:solidFill>
                <a:effectLst/>
                <a:latin typeface="+mn-lt"/>
                <a:ea typeface="+mn-ea"/>
                <a:cs typeface="+mn-cs"/>
              </a:rPr>
            </a:br>
            <a:endParaRPr lang="en-US"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19</a:t>
            </a:fld>
            <a:endParaRPr lang="el-GR" altLang="en-US"/>
          </a:p>
        </p:txBody>
      </p:sp>
    </p:spTree>
    <p:extLst>
      <p:ext uri="{BB962C8B-B14F-4D97-AF65-F5344CB8AC3E}">
        <p14:creationId xmlns:p14="http://schemas.microsoft.com/office/powerpoint/2010/main" val="7379933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ΕΡΩΤΗΣΗ ΠΕ: Αν κάψουμε στο θερμιδόμετρο 1 </a:t>
            </a:r>
            <a:r>
              <a:rPr lang="el-GR" dirty="0" err="1"/>
              <a:t>γρ</a:t>
            </a:r>
            <a:r>
              <a:rPr lang="el-GR" dirty="0"/>
              <a:t> πατάτας, αυγού ή λαδιού πόση ΠΕΡΙΠΟΥ  ενέργεια σε Θερμίδες θα απελευθερωθεί; (Α) 4,1 -5,3- 9,16. (Β) 9,16, 5,3, 4,1. (Γ) 4,1, 9,16, 5,3. (Δ) 5,3, 9,16, 4,1….  </a:t>
            </a:r>
            <a:endParaRPr lang="en-US"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20</a:t>
            </a:fld>
            <a:endParaRPr lang="el-GR" altLang="en-US"/>
          </a:p>
        </p:txBody>
      </p:sp>
    </p:spTree>
    <p:extLst>
      <p:ext uri="{BB962C8B-B14F-4D97-AF65-F5344CB8AC3E}">
        <p14:creationId xmlns:p14="http://schemas.microsoft.com/office/powerpoint/2010/main" val="12385528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22</a:t>
            </a:fld>
            <a:endParaRPr lang="el-GR" altLang="en-US"/>
          </a:p>
        </p:txBody>
      </p:sp>
    </p:spTree>
    <p:extLst>
      <p:ext uri="{BB962C8B-B14F-4D97-AF65-F5344CB8AC3E}">
        <p14:creationId xmlns:p14="http://schemas.microsoft.com/office/powerpoint/2010/main" val="136658689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(E</a:t>
            </a:r>
            <a:r>
              <a:rPr lang="el-GR" b="1" dirty="0"/>
              <a:t>ΠΕ): Μία μέση κοπέλα με μέτρια δραστηριότητα χρειάζεται τη μέρα για να μη βάζει βάρος (Α) 192 </a:t>
            </a:r>
            <a:r>
              <a:rPr lang="en-US" b="1" dirty="0"/>
              <a:t>Kcal, (B) 19,2 Kcal, (</a:t>
            </a:r>
            <a:r>
              <a:rPr lang="el-GR" b="1" dirty="0"/>
              <a:t>Γ) </a:t>
            </a:r>
            <a:r>
              <a:rPr lang="en-US" b="1" dirty="0"/>
              <a:t>19260 Kcal, </a:t>
            </a:r>
            <a:r>
              <a:rPr lang="el-GR" b="1" dirty="0"/>
              <a:t> (Δ) 1926 Κ</a:t>
            </a:r>
            <a:r>
              <a:rPr lang="en-US" b="1" dirty="0" err="1"/>
              <a:t>cal</a:t>
            </a:r>
            <a:r>
              <a:rPr lang="en-US" b="1" dirty="0"/>
              <a:t>, </a:t>
            </a:r>
            <a:endParaRPr lang="en-US" dirty="0"/>
          </a:p>
        </p:txBody>
      </p:sp>
      <p:sp>
        <p:nvSpPr>
          <p:cNvPr id="4" name="Slide Number Placeholder 3"/>
          <p:cNvSpPr>
            <a:spLocks noGrp="1"/>
          </p:cNvSpPr>
          <p:nvPr>
            <p:ph type="sldNum" sz="quarter" idx="5"/>
          </p:nvPr>
        </p:nvSpPr>
        <p:spPr/>
        <p:txBody>
          <a:bodyPr/>
          <a:lstStyle/>
          <a:p>
            <a:fld id="{1D09A9F1-8F7E-4BFF-A12C-855F8EA7EE82}" type="slidenum">
              <a:rPr lang="el-GR" altLang="en-US" smtClean="0"/>
              <a:pPr/>
              <a:t>23</a:t>
            </a:fld>
            <a:endParaRPr lang="el-GR" altLang="en-US"/>
          </a:p>
        </p:txBody>
      </p:sp>
    </p:spTree>
    <p:extLst>
      <p:ext uri="{BB962C8B-B14F-4D97-AF65-F5344CB8AC3E}">
        <p14:creationId xmlns:p14="http://schemas.microsoft.com/office/powerpoint/2010/main" val="340421672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0" fontAlgn="base" latinLnBrk="0" hangingPunct="0">
              <a:lnSpc>
                <a:spcPct val="100000"/>
              </a:lnSpc>
              <a:spcBef>
                <a:spcPct val="30000"/>
              </a:spcBef>
              <a:spcAft>
                <a:spcPct val="0"/>
              </a:spcAft>
              <a:buClrTx/>
              <a:buSzTx/>
              <a:buFontTx/>
              <a:buNone/>
              <a:tabLst/>
              <a:defRPr/>
            </a:pPr>
            <a:r>
              <a:rPr lang="el-GR" sz="1800" kern="100" dirty="0">
                <a:effectLst/>
                <a:latin typeface="Aptos" panose="020B0004020202020204" pitchFamily="34" charset="0"/>
                <a:ea typeface="Aptos" panose="020B0004020202020204" pitchFamily="34" charset="0"/>
                <a:cs typeface="Times New Roman" panose="02020603050405020304" pitchFamily="18" charset="0"/>
              </a:rPr>
              <a:t>ΕΠΕ: Οι Χάρτες Εννοιών (ΧΕ):  (Α) Απεικονίζουν τον τρόπο με τον οποίο πιστεύουμε πως δομούνται οι Έννοιες στον ανθρώπινο εγκέφαλο. (Β) Έχουν μία κεντρική έννοια που τοποθετείται στην κορυφή του. (Ε) Η κεντρική έννοια ενός ΧΕ έχει τη μορφή ερώτησης εστίασης. (Γ) Στους ΧΕ οι γενικότερες έννοιες τοποθετούνται ιεραρχικά ψηλότερα. (Δ) Στους ΧΕ οι γενικότερες έννοιες τοποθετούνται ιεραρχικά χαμηλότερα. Υποδείξτε το λάθος.</a:t>
            </a:r>
            <a:endParaRPr lang="en-US" sz="1800" kern="100" dirty="0">
              <a:effectLst/>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1D09A9F1-8F7E-4BFF-A12C-855F8EA7EE82}" type="slidenum">
              <a:rPr lang="el-GR" altLang="en-US" smtClean="0"/>
              <a:pPr/>
              <a:t>27</a:t>
            </a:fld>
            <a:endParaRPr lang="el-GR" altLang="en-US"/>
          </a:p>
        </p:txBody>
      </p:sp>
    </p:spTree>
    <p:extLst>
      <p:ext uri="{BB962C8B-B14F-4D97-AF65-F5344CB8AC3E}">
        <p14:creationId xmlns:p14="http://schemas.microsoft.com/office/powerpoint/2010/main" val="620838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sz="1800" b="1" dirty="0"/>
              <a:t>Ερώτηση εξετάσεων: Σας δίνονται οι εξής ενώσεις: Υποδείξτε τον Υδατάνθρακα. </a:t>
            </a:r>
            <a:r>
              <a:rPr lang="el-GR" sz="1800" b="1" kern="1200" dirty="0">
                <a:solidFill>
                  <a:schemeClr val="tx1"/>
                </a:solidFill>
                <a:effectLst/>
                <a:latin typeface="+mn-lt"/>
                <a:ea typeface="+mn-ea"/>
                <a:cs typeface="+mn-cs"/>
              </a:rPr>
              <a:t>Α) </a:t>
            </a:r>
            <a:r>
              <a:rPr lang="en-US" sz="1800" b="1" kern="1200" dirty="0">
                <a:solidFill>
                  <a:schemeClr val="tx1"/>
                </a:solidFill>
                <a:effectLst/>
                <a:latin typeface="+mn-lt"/>
                <a:ea typeface="+mn-ea"/>
                <a:cs typeface="+mn-cs"/>
              </a:rPr>
              <a:t>C</a:t>
            </a:r>
            <a:r>
              <a:rPr lang="el-GR" sz="1800" b="1" kern="1200" baseline="-25000" dirty="0">
                <a:solidFill>
                  <a:schemeClr val="tx1"/>
                </a:solidFill>
                <a:effectLst/>
                <a:latin typeface="+mn-lt"/>
                <a:ea typeface="+mn-ea"/>
                <a:cs typeface="+mn-cs"/>
              </a:rPr>
              <a:t>6</a:t>
            </a:r>
            <a:r>
              <a:rPr lang="en-US" sz="1800" b="1" kern="1200" dirty="0">
                <a:solidFill>
                  <a:schemeClr val="tx1"/>
                </a:solidFill>
                <a:effectLst/>
                <a:latin typeface="+mn-lt"/>
                <a:ea typeface="+mn-ea"/>
                <a:cs typeface="+mn-cs"/>
              </a:rPr>
              <a:t>H</a:t>
            </a:r>
            <a:r>
              <a:rPr lang="el-GR" sz="1800" b="1" kern="1200" baseline="-25000" dirty="0">
                <a:solidFill>
                  <a:schemeClr val="tx1"/>
                </a:solidFill>
                <a:effectLst/>
                <a:latin typeface="+mn-lt"/>
                <a:ea typeface="+mn-ea"/>
                <a:cs typeface="+mn-cs"/>
              </a:rPr>
              <a:t>12</a:t>
            </a:r>
            <a:r>
              <a:rPr lang="en-US" sz="1800" b="1" kern="1200" dirty="0">
                <a:solidFill>
                  <a:schemeClr val="tx1"/>
                </a:solidFill>
                <a:effectLst/>
                <a:latin typeface="+mn-lt"/>
                <a:ea typeface="+mn-ea"/>
                <a:cs typeface="+mn-cs"/>
              </a:rPr>
              <a:t>O</a:t>
            </a:r>
            <a:r>
              <a:rPr lang="el-GR" sz="1800" b="1" kern="1200" baseline="-25000" dirty="0">
                <a:solidFill>
                  <a:schemeClr val="tx1"/>
                </a:solidFill>
                <a:effectLst/>
                <a:latin typeface="+mn-lt"/>
                <a:ea typeface="+mn-ea"/>
                <a:cs typeface="+mn-cs"/>
              </a:rPr>
              <a:t>6</a:t>
            </a:r>
            <a:r>
              <a:rPr lang="el-GR" sz="1800" b="1" kern="1200" dirty="0">
                <a:solidFill>
                  <a:schemeClr val="tx1"/>
                </a:solidFill>
                <a:effectLst/>
                <a:latin typeface="+mn-lt"/>
                <a:ea typeface="+mn-ea"/>
                <a:cs typeface="+mn-cs"/>
              </a:rPr>
              <a:t> ,  (Β) </a:t>
            </a:r>
            <a:r>
              <a:rPr lang="en-US" sz="1800" b="1" kern="1200" dirty="0">
                <a:solidFill>
                  <a:schemeClr val="tx1"/>
                </a:solidFill>
                <a:effectLst/>
                <a:latin typeface="+mn-lt"/>
                <a:ea typeface="+mn-ea"/>
                <a:cs typeface="+mn-cs"/>
              </a:rPr>
              <a:t>CH</a:t>
            </a:r>
            <a:r>
              <a:rPr lang="el-GR" sz="1800" b="1" kern="1200" baseline="-25000" dirty="0">
                <a:solidFill>
                  <a:schemeClr val="tx1"/>
                </a:solidFill>
                <a:effectLst/>
                <a:latin typeface="+mn-lt"/>
                <a:ea typeface="+mn-ea"/>
                <a:cs typeface="+mn-cs"/>
              </a:rPr>
              <a:t>3</a:t>
            </a:r>
            <a:r>
              <a:rPr lang="el-GR" sz="1800" b="1" kern="1200" dirty="0">
                <a:solidFill>
                  <a:schemeClr val="tx1"/>
                </a:solidFill>
                <a:effectLst/>
                <a:latin typeface="+mn-lt"/>
                <a:ea typeface="+mn-ea"/>
                <a:cs typeface="+mn-cs"/>
              </a:rPr>
              <a:t>-</a:t>
            </a:r>
            <a:r>
              <a:rPr lang="en-US" sz="1800" b="1" kern="1200" dirty="0">
                <a:solidFill>
                  <a:schemeClr val="tx1"/>
                </a:solidFill>
                <a:effectLst/>
                <a:latin typeface="+mn-lt"/>
                <a:ea typeface="+mn-ea"/>
                <a:cs typeface="+mn-cs"/>
              </a:rPr>
              <a:t>CH</a:t>
            </a:r>
            <a:r>
              <a:rPr lang="el-GR" sz="1800" b="1" kern="1200" baseline="-25000" dirty="0">
                <a:solidFill>
                  <a:schemeClr val="tx1"/>
                </a:solidFill>
                <a:effectLst/>
                <a:latin typeface="+mn-lt"/>
                <a:ea typeface="+mn-ea"/>
                <a:cs typeface="+mn-cs"/>
              </a:rPr>
              <a:t>2</a:t>
            </a:r>
            <a:r>
              <a:rPr lang="el-GR" sz="1800" b="1" kern="1200" dirty="0">
                <a:solidFill>
                  <a:schemeClr val="tx1"/>
                </a:solidFill>
                <a:effectLst/>
                <a:latin typeface="+mn-lt"/>
                <a:ea typeface="+mn-ea"/>
                <a:cs typeface="+mn-cs"/>
              </a:rPr>
              <a:t>-</a:t>
            </a:r>
            <a:r>
              <a:rPr lang="en-US" sz="1800" b="1" kern="1200" dirty="0">
                <a:solidFill>
                  <a:schemeClr val="tx1"/>
                </a:solidFill>
                <a:effectLst/>
                <a:latin typeface="+mn-lt"/>
                <a:ea typeface="+mn-ea"/>
                <a:cs typeface="+mn-cs"/>
              </a:rPr>
              <a:t>OH</a:t>
            </a:r>
            <a:r>
              <a:rPr lang="el-GR" sz="1800" b="1" kern="1200" dirty="0">
                <a:solidFill>
                  <a:schemeClr val="tx1"/>
                </a:solidFill>
                <a:effectLst/>
                <a:latin typeface="+mn-lt"/>
                <a:ea typeface="+mn-ea"/>
                <a:cs typeface="+mn-cs"/>
              </a:rPr>
              <a:t>, (Γ) </a:t>
            </a:r>
            <a:r>
              <a:rPr lang="en-US" sz="1800" b="1" kern="1200" dirty="0">
                <a:solidFill>
                  <a:schemeClr val="tx1"/>
                </a:solidFill>
                <a:effectLst/>
                <a:latin typeface="+mn-lt"/>
                <a:ea typeface="+mn-ea"/>
                <a:cs typeface="+mn-cs"/>
              </a:rPr>
              <a:t>CO</a:t>
            </a:r>
            <a:r>
              <a:rPr lang="el-GR" sz="1800" b="1" kern="1200" baseline="-25000" dirty="0">
                <a:solidFill>
                  <a:schemeClr val="tx1"/>
                </a:solidFill>
                <a:effectLst/>
                <a:latin typeface="+mn-lt"/>
                <a:ea typeface="+mn-ea"/>
                <a:cs typeface="+mn-cs"/>
              </a:rPr>
              <a:t>2 , </a:t>
            </a:r>
            <a:r>
              <a:rPr lang="el-GR" sz="1800" b="1" kern="1200" dirty="0">
                <a:solidFill>
                  <a:schemeClr val="tx1"/>
                </a:solidFill>
                <a:effectLst/>
                <a:latin typeface="+mn-lt"/>
                <a:ea typeface="+mn-ea"/>
                <a:cs typeface="+mn-cs"/>
              </a:rPr>
              <a:t>(Δ) </a:t>
            </a:r>
            <a:r>
              <a:rPr lang="en-US" sz="1800" b="1" kern="1200" dirty="0">
                <a:solidFill>
                  <a:schemeClr val="tx1"/>
                </a:solidFill>
                <a:effectLst/>
                <a:latin typeface="+mn-lt"/>
                <a:ea typeface="+mn-ea"/>
                <a:cs typeface="+mn-cs"/>
              </a:rPr>
              <a:t>CH</a:t>
            </a:r>
            <a:r>
              <a:rPr lang="el-GR" sz="1800" b="1" kern="1200" baseline="-25000" dirty="0">
                <a:solidFill>
                  <a:schemeClr val="tx1"/>
                </a:solidFill>
                <a:effectLst/>
                <a:latin typeface="+mn-lt"/>
                <a:ea typeface="+mn-ea"/>
                <a:cs typeface="+mn-cs"/>
              </a:rPr>
              <a:t>4</a:t>
            </a:r>
            <a:r>
              <a:rPr lang="el-GR" sz="1800" b="1" kern="1200" dirty="0">
                <a:solidFill>
                  <a:schemeClr val="tx1"/>
                </a:solidFill>
                <a:effectLst/>
                <a:latin typeface="+mn-lt"/>
                <a:ea typeface="+mn-ea"/>
                <a:cs typeface="+mn-cs"/>
              </a:rPr>
              <a:t> , (Ε) </a:t>
            </a:r>
            <a:r>
              <a:rPr lang="en-US" sz="1800" b="1" kern="1200" dirty="0">
                <a:solidFill>
                  <a:schemeClr val="tx1"/>
                </a:solidFill>
                <a:effectLst/>
                <a:latin typeface="+mn-lt"/>
                <a:ea typeface="+mn-ea"/>
                <a:cs typeface="+mn-cs"/>
              </a:rPr>
              <a:t>CH</a:t>
            </a:r>
            <a:r>
              <a:rPr lang="el-GR" sz="1800" b="1" kern="1200" baseline="-25000" dirty="0">
                <a:solidFill>
                  <a:schemeClr val="tx1"/>
                </a:solidFill>
                <a:effectLst/>
                <a:latin typeface="+mn-lt"/>
                <a:ea typeface="+mn-ea"/>
                <a:cs typeface="+mn-cs"/>
              </a:rPr>
              <a:t>3</a:t>
            </a:r>
            <a:r>
              <a:rPr lang="en-US" sz="1800" b="1" kern="1200" dirty="0">
                <a:solidFill>
                  <a:schemeClr val="tx1"/>
                </a:solidFill>
                <a:effectLst/>
                <a:latin typeface="+mn-lt"/>
                <a:ea typeface="+mn-ea"/>
                <a:cs typeface="+mn-cs"/>
              </a:rPr>
              <a:t>CH</a:t>
            </a:r>
            <a:r>
              <a:rPr lang="el-GR" sz="1800" b="1" kern="1200" baseline="-25000" dirty="0">
                <a:solidFill>
                  <a:schemeClr val="tx1"/>
                </a:solidFill>
                <a:effectLst/>
                <a:latin typeface="+mn-lt"/>
                <a:ea typeface="+mn-ea"/>
                <a:cs typeface="+mn-cs"/>
              </a:rPr>
              <a:t>2</a:t>
            </a:r>
            <a:r>
              <a:rPr lang="en-US" sz="1800" b="1" kern="1200" dirty="0">
                <a:solidFill>
                  <a:schemeClr val="tx1"/>
                </a:solidFill>
                <a:effectLst/>
                <a:latin typeface="+mn-lt"/>
                <a:ea typeface="+mn-ea"/>
                <a:cs typeface="+mn-cs"/>
              </a:rPr>
              <a:t>Cl</a:t>
            </a:r>
            <a:r>
              <a:rPr lang="el-GR" sz="1800" b="1" kern="1200" dirty="0">
                <a:solidFill>
                  <a:schemeClr val="tx1"/>
                </a:solidFill>
                <a:effectLst/>
                <a:latin typeface="+mn-lt"/>
                <a:ea typeface="+mn-ea"/>
                <a:cs typeface="+mn-cs"/>
              </a:rPr>
              <a:t>. </a:t>
            </a:r>
            <a:endParaRPr lang="en-US" sz="1800" b="1"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28</a:t>
            </a:fld>
            <a:endParaRPr lang="el-GR" altLang="en-US"/>
          </a:p>
        </p:txBody>
      </p:sp>
    </p:spTree>
    <p:extLst>
      <p:ext uri="{BB962C8B-B14F-4D97-AF65-F5344CB8AC3E}">
        <p14:creationId xmlns:p14="http://schemas.microsoft.com/office/powerpoint/2010/main" val="70369724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ΕΠΕ: Η ζάχαρη (Α) λέγεται και Σακχαρόζη, (Β) αποτελείται από γλυκόζη και φρουκτόζη, (Γ) ανήκει στους Υδατάνθρακες, (Δ) αποτελείται από 2 μόρια φρουκτόζης. Υποδείξτε το λάθος.</a:t>
            </a:r>
          </a:p>
          <a:p>
            <a:r>
              <a:rPr lang="el-GR" dirty="0"/>
              <a:t>ΕΠΕ: Η Λακτόζη (Α) Είναι </a:t>
            </a:r>
            <a:r>
              <a:rPr lang="el-GR"/>
              <a:t>το Σάκχαρο </a:t>
            </a:r>
            <a:r>
              <a:rPr lang="el-GR" dirty="0"/>
              <a:t>του γάλατος, (Β) αποτελείται από γλυκόζη και Γαλακτόζη, (Γ) ανήκει στους Υδατάνθρακες, (Δ) αποτελείται από 2 μόρια Γαλακτόζης. Υποδείξτε το λάθος</a:t>
            </a:r>
          </a:p>
          <a:p>
            <a:r>
              <a:rPr lang="el-GR" dirty="0"/>
              <a:t>ΕΠΕ: </a:t>
            </a:r>
            <a:r>
              <a:rPr lang="el-GR" b="0" i="0" dirty="0">
                <a:solidFill>
                  <a:srgbClr val="222222"/>
                </a:solidFill>
                <a:effectLst/>
                <a:latin typeface="comic sans ms" panose="030F0702030302020204" pitchFamily="66" charset="0"/>
              </a:rPr>
              <a:t>Ένα κουταλάκι του γλυκού ζάχαρη = 10 γραμμάρια. Η θερμιδογόνα αξία που περιέχεται είναι (Α) 0,1 </a:t>
            </a:r>
            <a:r>
              <a:rPr lang="en-US" b="0" i="0" dirty="0">
                <a:solidFill>
                  <a:srgbClr val="222222"/>
                </a:solidFill>
                <a:effectLst/>
                <a:latin typeface="comic sans ms" panose="030F0702030302020204" pitchFamily="66" charset="0"/>
              </a:rPr>
              <a:t>Kcal, (B) 1 Kcal, </a:t>
            </a:r>
            <a:r>
              <a:rPr lang="el-GR" b="0" i="0" dirty="0">
                <a:solidFill>
                  <a:srgbClr val="222222"/>
                </a:solidFill>
                <a:effectLst/>
                <a:latin typeface="comic sans ms" panose="030F0702030302020204" pitchFamily="66" charset="0"/>
              </a:rPr>
              <a:t>(Γ) 4,1</a:t>
            </a:r>
            <a:r>
              <a:rPr lang="en-US" b="0" i="0" dirty="0">
                <a:solidFill>
                  <a:srgbClr val="222222"/>
                </a:solidFill>
                <a:effectLst/>
                <a:latin typeface="comic sans ms" panose="030F0702030302020204" pitchFamily="66" charset="0"/>
              </a:rPr>
              <a:t> Kcal</a:t>
            </a:r>
            <a:r>
              <a:rPr lang="el-GR" b="0" i="0" dirty="0">
                <a:solidFill>
                  <a:srgbClr val="222222"/>
                </a:solidFill>
                <a:effectLst/>
                <a:latin typeface="comic sans ms" panose="030F0702030302020204" pitchFamily="66" charset="0"/>
              </a:rPr>
              <a:t> (Δ) 41 </a:t>
            </a:r>
            <a:r>
              <a:rPr lang="en-US" b="0" i="0" dirty="0">
                <a:solidFill>
                  <a:srgbClr val="222222"/>
                </a:solidFill>
                <a:effectLst/>
                <a:latin typeface="comic sans ms" panose="030F0702030302020204" pitchFamily="66" charset="0"/>
              </a:rPr>
              <a:t>Kcal. </a:t>
            </a:r>
            <a:endParaRPr lang="en-US"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30</a:t>
            </a:fld>
            <a:endParaRPr lang="el-GR" altLang="en-US"/>
          </a:p>
        </p:txBody>
      </p:sp>
    </p:spTree>
    <p:extLst>
      <p:ext uri="{BB962C8B-B14F-4D97-AF65-F5344CB8AC3E}">
        <p14:creationId xmlns:p14="http://schemas.microsoft.com/office/powerpoint/2010/main" val="36018241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7">
            <a:extLst>
              <a:ext uri="{FF2B5EF4-FFF2-40B4-BE49-F238E27FC236}">
                <a16:creationId xmlns:a16="http://schemas.microsoft.com/office/drawing/2014/main" id="{656B97E1-4228-42E7-B8FB-685107F9548A}"/>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E1B824C4-192B-40B9-9882-756EFBD63D1F}" type="slidenum">
              <a:rPr lang="el-GR" altLang="el-GR"/>
              <a:pPr/>
              <a:t>3</a:t>
            </a:fld>
            <a:endParaRPr lang="el-GR" altLang="el-GR"/>
          </a:p>
        </p:txBody>
      </p:sp>
      <p:sp>
        <p:nvSpPr>
          <p:cNvPr id="7171" name="Rectangle 2">
            <a:extLst>
              <a:ext uri="{FF2B5EF4-FFF2-40B4-BE49-F238E27FC236}">
                <a16:creationId xmlns:a16="http://schemas.microsoft.com/office/drawing/2014/main" id="{8EB0D61C-C4E1-4649-87C8-472B180480D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7172" name="Rectangle 3">
            <a:extLst>
              <a:ext uri="{FF2B5EF4-FFF2-40B4-BE49-F238E27FC236}">
                <a16:creationId xmlns:a16="http://schemas.microsoft.com/office/drawing/2014/main" id="{6692503E-8999-4381-B6A4-8CC56D2E1376}"/>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b="1"/>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7">
            <a:extLst>
              <a:ext uri="{FF2B5EF4-FFF2-40B4-BE49-F238E27FC236}">
                <a16:creationId xmlns:a16="http://schemas.microsoft.com/office/drawing/2014/main" id="{27408DD4-5882-481E-BF08-96FA6D4DF14B}"/>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868FA2DD-D907-44BA-B821-F8906FE41855}" type="slidenum">
              <a:rPr lang="el-GR" altLang="el-GR"/>
              <a:pPr/>
              <a:t>4</a:t>
            </a:fld>
            <a:endParaRPr lang="el-GR" altLang="el-GR"/>
          </a:p>
        </p:txBody>
      </p:sp>
      <p:sp>
        <p:nvSpPr>
          <p:cNvPr id="9219" name="Rectangle 2">
            <a:extLst>
              <a:ext uri="{FF2B5EF4-FFF2-40B4-BE49-F238E27FC236}">
                <a16:creationId xmlns:a16="http://schemas.microsoft.com/office/drawing/2014/main" id="{581FAA54-9BF4-4045-AAA8-9F1BA2A2710F}"/>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20" name="Rectangle 3">
            <a:extLst>
              <a:ext uri="{FF2B5EF4-FFF2-40B4-BE49-F238E27FC236}">
                <a16:creationId xmlns:a16="http://schemas.microsoft.com/office/drawing/2014/main" id="{07A31318-9D5E-49B2-BF9B-A61299E843B4}"/>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b="1" dirty="0"/>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l-GR" sz="1800" dirty="0">
                <a:effectLst/>
                <a:latin typeface="Comic Sans MS" panose="030F0702030302020204" pitchFamily="66" charset="0"/>
                <a:ea typeface="Times New Roman" panose="02020603050405020304" pitchFamily="18" charset="0"/>
                <a:cs typeface="Calibri" panose="020F0502020204030204" pitchFamily="34" charset="0"/>
              </a:rPr>
              <a:t>ΕΠΕ: Η Αγωγή Υγείας διαφέρει από την Προαγωγή της Υγείας (Α) σε τρία σημεία, (Β) σε δύο σημεία, (Γ) σε τέσσερα σημεία, (Δ) σε κανένα σημείο. Υποδείξτε το σωστό. </a:t>
            </a:r>
            <a:endParaRPr lang="en-US" dirty="0"/>
          </a:p>
        </p:txBody>
      </p:sp>
      <p:sp>
        <p:nvSpPr>
          <p:cNvPr id="4" name="Slide Number Placeholder 3"/>
          <p:cNvSpPr>
            <a:spLocks noGrp="1"/>
          </p:cNvSpPr>
          <p:nvPr>
            <p:ph type="sldNum" sz="quarter" idx="5"/>
          </p:nvPr>
        </p:nvSpPr>
        <p:spPr/>
        <p:txBody>
          <a:bodyPr/>
          <a:lstStyle/>
          <a:p>
            <a:fld id="{1D09A9F1-8F7E-4BFF-A12C-855F8EA7EE82}" type="slidenum">
              <a:rPr lang="el-GR" altLang="en-US" smtClean="0"/>
              <a:pPr/>
              <a:t>5</a:t>
            </a:fld>
            <a:endParaRPr lang="el-GR" altLang="en-US"/>
          </a:p>
        </p:txBody>
      </p:sp>
    </p:spTree>
    <p:extLst>
      <p:ext uri="{BB962C8B-B14F-4D97-AF65-F5344CB8AC3E}">
        <p14:creationId xmlns:p14="http://schemas.microsoft.com/office/powerpoint/2010/main" val="946833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7</a:t>
            </a:fld>
            <a:endParaRPr lang="el-GR" altLang="en-US"/>
          </a:p>
        </p:txBody>
      </p:sp>
    </p:spTree>
    <p:extLst>
      <p:ext uri="{BB962C8B-B14F-4D97-AF65-F5344CB8AC3E}">
        <p14:creationId xmlns:p14="http://schemas.microsoft.com/office/powerpoint/2010/main" val="33244122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7">
            <a:extLst>
              <a:ext uri="{FF2B5EF4-FFF2-40B4-BE49-F238E27FC236}">
                <a16:creationId xmlns:a16="http://schemas.microsoft.com/office/drawing/2014/main" id="{A3BD2EC6-AF85-4CA1-9166-1E50CA67556E}"/>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a:solidFill>
                  <a:schemeClr val="tx1"/>
                </a:solidFill>
                <a:latin typeface="Arial" panose="020B0604020202020204" pitchFamily="34" charset="0"/>
              </a:defRPr>
            </a:lvl1pPr>
            <a:lvl2pPr marL="742950" indent="-285750">
              <a:defRPr>
                <a:solidFill>
                  <a:schemeClr val="tx1"/>
                </a:solidFill>
                <a:latin typeface="Arial" panose="020B0604020202020204" pitchFamily="34" charset="0"/>
              </a:defRPr>
            </a:lvl2pPr>
            <a:lvl3pPr marL="1143000" indent="-228600">
              <a:defRPr>
                <a:solidFill>
                  <a:schemeClr val="tx1"/>
                </a:solidFill>
                <a:latin typeface="Arial" panose="020B0604020202020204" pitchFamily="34" charset="0"/>
              </a:defRPr>
            </a:lvl3pPr>
            <a:lvl4pPr marL="1600200" indent="-228600">
              <a:defRPr>
                <a:solidFill>
                  <a:schemeClr val="tx1"/>
                </a:solidFill>
                <a:latin typeface="Arial" panose="020B0604020202020204" pitchFamily="34" charset="0"/>
              </a:defRPr>
            </a:lvl4pPr>
            <a:lvl5pPr marL="2057400" indent="-228600">
              <a:defRPr>
                <a:solidFill>
                  <a:schemeClr val="tx1"/>
                </a:solidFill>
                <a:latin typeface="Arial" panose="020B0604020202020204" pitchFamily="34" charset="0"/>
              </a:defRPr>
            </a:lvl5pPr>
            <a:lvl6pPr marL="2514600" indent="-228600" eaLnBrk="0" fontAlgn="base" hangingPunct="0">
              <a:spcBef>
                <a:spcPct val="0"/>
              </a:spcBef>
              <a:spcAft>
                <a:spcPct val="0"/>
              </a:spcAft>
              <a:defRPr>
                <a:solidFill>
                  <a:schemeClr val="tx1"/>
                </a:solidFill>
                <a:latin typeface="Arial" panose="020B0604020202020204" pitchFamily="34" charset="0"/>
              </a:defRPr>
            </a:lvl6pPr>
            <a:lvl7pPr marL="2971800" indent="-228600" eaLnBrk="0" fontAlgn="base" hangingPunct="0">
              <a:spcBef>
                <a:spcPct val="0"/>
              </a:spcBef>
              <a:spcAft>
                <a:spcPct val="0"/>
              </a:spcAft>
              <a:defRPr>
                <a:solidFill>
                  <a:schemeClr val="tx1"/>
                </a:solidFill>
                <a:latin typeface="Arial" panose="020B0604020202020204" pitchFamily="34" charset="0"/>
              </a:defRPr>
            </a:lvl7pPr>
            <a:lvl8pPr marL="3429000" indent="-228600" eaLnBrk="0" fontAlgn="base" hangingPunct="0">
              <a:spcBef>
                <a:spcPct val="0"/>
              </a:spcBef>
              <a:spcAft>
                <a:spcPct val="0"/>
              </a:spcAft>
              <a:defRPr>
                <a:solidFill>
                  <a:schemeClr val="tx1"/>
                </a:solidFill>
                <a:latin typeface="Arial" panose="020B0604020202020204" pitchFamily="34" charset="0"/>
              </a:defRPr>
            </a:lvl8pPr>
            <a:lvl9pPr marL="3886200" indent="-228600" eaLnBrk="0" fontAlgn="base" hangingPunct="0">
              <a:spcBef>
                <a:spcPct val="0"/>
              </a:spcBef>
              <a:spcAft>
                <a:spcPct val="0"/>
              </a:spcAft>
              <a:defRPr>
                <a:solidFill>
                  <a:schemeClr val="tx1"/>
                </a:solidFill>
                <a:latin typeface="Arial" panose="020B0604020202020204" pitchFamily="34" charset="0"/>
              </a:defRPr>
            </a:lvl9pPr>
          </a:lstStyle>
          <a:p>
            <a:fld id="{1D483549-9C89-46C4-82F7-E1D0D4EFA642}" type="slidenum">
              <a:rPr lang="el-GR" altLang="el-GR"/>
              <a:pPr/>
              <a:t>8</a:t>
            </a:fld>
            <a:endParaRPr lang="el-GR" altLang="el-GR"/>
          </a:p>
        </p:txBody>
      </p:sp>
      <p:sp>
        <p:nvSpPr>
          <p:cNvPr id="12291" name="Rectangle 2">
            <a:extLst>
              <a:ext uri="{FF2B5EF4-FFF2-40B4-BE49-F238E27FC236}">
                <a16:creationId xmlns:a16="http://schemas.microsoft.com/office/drawing/2014/main" id="{80F4A3DD-117A-4CB6-B580-C7C29F0370D0}"/>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2292" name="Rectangle 3">
            <a:extLst>
              <a:ext uri="{FF2B5EF4-FFF2-40B4-BE49-F238E27FC236}">
                <a16:creationId xmlns:a16="http://schemas.microsoft.com/office/drawing/2014/main" id="{5E93DAA3-F660-4F76-BA79-ABC47EE8CFCD}"/>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endParaRPr lang="en-US" altLang="el-G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endParaRPr lang="en-US"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10</a:t>
            </a:fld>
            <a:endParaRPr lang="el-GR" altLang="en-US"/>
          </a:p>
        </p:txBody>
      </p:sp>
    </p:spTree>
    <p:extLst>
      <p:ext uri="{BB962C8B-B14F-4D97-AF65-F5344CB8AC3E}">
        <p14:creationId xmlns:p14="http://schemas.microsoft.com/office/powerpoint/2010/main" val="55298803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1D09A9F1-8F7E-4BFF-A12C-855F8EA7EE82}" type="slidenum">
              <a:rPr lang="el-GR" altLang="en-US" smtClean="0"/>
              <a:pPr/>
              <a:t>11</a:t>
            </a:fld>
            <a:endParaRPr lang="el-GR" altLang="en-US"/>
          </a:p>
        </p:txBody>
      </p:sp>
    </p:spTree>
    <p:extLst>
      <p:ext uri="{BB962C8B-B14F-4D97-AF65-F5344CB8AC3E}">
        <p14:creationId xmlns:p14="http://schemas.microsoft.com/office/powerpoint/2010/main" val="220949413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Θέση εικόνας διαφάνειας 1"/>
          <p:cNvSpPr>
            <a:spLocks noGrp="1" noRot="1" noChangeAspect="1"/>
          </p:cNvSpPr>
          <p:nvPr>
            <p:ph type="sldImg"/>
          </p:nvPr>
        </p:nvSpPr>
        <p:spPr/>
      </p:sp>
      <p:sp>
        <p:nvSpPr>
          <p:cNvPr id="3" name="Θέση σημειώσεων 2"/>
          <p:cNvSpPr>
            <a:spLocks noGrp="1"/>
          </p:cNvSpPr>
          <p:nvPr>
            <p:ph type="body" idx="1"/>
          </p:nvPr>
        </p:nvSpPr>
        <p:spPr/>
        <p:txBody>
          <a:bodyPr/>
          <a:lstStyle/>
          <a:p>
            <a:r>
              <a:rPr lang="el-GR" dirty="0"/>
              <a:t>* Πώς ξέρουμε, λ.χ. πως 100 </a:t>
            </a:r>
            <a:r>
              <a:rPr lang="el-GR" dirty="0" err="1"/>
              <a:t>γρ</a:t>
            </a:r>
            <a:r>
              <a:rPr lang="el-GR" dirty="0"/>
              <a:t> κρέατος περιέχουν 28 Θερμίδες;</a:t>
            </a:r>
            <a:endParaRPr lang="en-US" dirty="0"/>
          </a:p>
        </p:txBody>
      </p:sp>
      <p:sp>
        <p:nvSpPr>
          <p:cNvPr id="4" name="Θέση αριθμού διαφάνειας 3"/>
          <p:cNvSpPr>
            <a:spLocks noGrp="1"/>
          </p:cNvSpPr>
          <p:nvPr>
            <p:ph type="sldNum" sz="quarter" idx="5"/>
          </p:nvPr>
        </p:nvSpPr>
        <p:spPr/>
        <p:txBody>
          <a:bodyPr/>
          <a:lstStyle/>
          <a:p>
            <a:fld id="{1D09A9F1-8F7E-4BFF-A12C-855F8EA7EE82}" type="slidenum">
              <a:rPr lang="el-GR" altLang="en-US" smtClean="0"/>
              <a:pPr/>
              <a:t>17</a:t>
            </a:fld>
            <a:endParaRPr lang="el-GR" altLang="en-US"/>
          </a:p>
        </p:txBody>
      </p:sp>
    </p:spTree>
    <p:extLst>
      <p:ext uri="{BB962C8B-B14F-4D97-AF65-F5344CB8AC3E}">
        <p14:creationId xmlns:p14="http://schemas.microsoft.com/office/powerpoint/2010/main" val="60201830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7" name="Group 6"/>
          <p:cNvGrpSpPr/>
          <p:nvPr/>
        </p:nvGrpSpPr>
        <p:grpSpPr>
          <a:xfrm>
            <a:off x="-8466" y="-8468"/>
            <a:ext cx="9169804" cy="6874935"/>
            <a:chOff x="-8466" y="-8468"/>
            <a:chExt cx="9169804" cy="6874935"/>
          </a:xfrm>
        </p:grpSpPr>
        <p:cxnSp>
          <p:nvCxnSpPr>
            <p:cNvPr id="17" name="Straight Connector 16"/>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9" name="Freeform 18"/>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0" name="Freeform 19"/>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1" name="Freeform 20"/>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22" name="Freeform 21"/>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3" name="Freeform 22"/>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4" name="Freeform 23"/>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25" name="Freeform 24"/>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sp>
          <p:nvSpPr>
            <p:cNvPr id="28" name="Freeform 27"/>
            <p:cNvSpPr/>
            <p:nvPr/>
          </p:nvSpPr>
          <p:spPr>
            <a:xfrm>
              <a:off x="-8466" y="-8468"/>
              <a:ext cx="863600" cy="5698067"/>
            </a:xfrm>
            <a:custGeom>
              <a:avLst/>
              <a:gdLst/>
              <a:ahLst/>
              <a:cxnLst/>
              <a:rect l="l" t="t" r="r" b="b"/>
              <a:pathLst>
                <a:path w="863600" h="5698067">
                  <a:moveTo>
                    <a:pt x="0" y="8467"/>
                  </a:moveTo>
                  <a:lnTo>
                    <a:pt x="863600" y="0"/>
                  </a:lnTo>
                  <a:lnTo>
                    <a:pt x="863600" y="16934"/>
                  </a:lnTo>
                  <a:lnTo>
                    <a:pt x="0" y="5698067"/>
                  </a:lnTo>
                  <a:lnTo>
                    <a:pt x="0" y="8467"/>
                  </a:ln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ctrTitle"/>
          </p:nvPr>
        </p:nvSpPr>
        <p:spPr>
          <a:xfrm>
            <a:off x="1130595" y="2404534"/>
            <a:ext cx="5826719" cy="1646302"/>
          </a:xfrm>
        </p:spPr>
        <p:txBody>
          <a:bodyPr anchor="b">
            <a:noAutofit/>
          </a:bodyPr>
          <a:lstStyle>
            <a:lvl1pPr algn="r">
              <a:defRPr sz="5400">
                <a:solidFill>
                  <a:schemeClr val="accent1"/>
                </a:solidFill>
              </a:defRPr>
            </a:lvl1pPr>
          </a:lstStyle>
          <a:p>
            <a:r>
              <a:rPr lang="en-US"/>
              <a:t>Click to edit Master title style</a:t>
            </a:r>
            <a:endParaRPr lang="en-US" dirty="0"/>
          </a:p>
        </p:txBody>
      </p:sp>
      <p:sp>
        <p:nvSpPr>
          <p:cNvPr id="3" name="Subtitle 2"/>
          <p:cNvSpPr>
            <a:spLocks noGrp="1"/>
          </p:cNvSpPr>
          <p:nvPr>
            <p:ph type="subTitle" idx="1"/>
          </p:nvPr>
        </p:nvSpPr>
        <p:spPr>
          <a:xfrm>
            <a:off x="1130595" y="4050834"/>
            <a:ext cx="5826719" cy="1096899"/>
          </a:xfrm>
        </p:spPr>
        <p:txBody>
          <a:bodyPr anchor="t"/>
          <a:lstStyle>
            <a:lvl1pPr marL="0" indent="0" algn="r">
              <a:buNone/>
              <a:defRPr>
                <a:solidFill>
                  <a:schemeClr val="tx1">
                    <a:lumMod val="50000"/>
                    <a:lumOff val="50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10F542C0-A11B-4876-9AA1-73D0FEFA36D4}" type="slidenum">
              <a:rPr lang="el-GR" altLang="el-GR" smtClean="0"/>
              <a:pPr/>
              <a:t>‹#›</a:t>
            </a:fld>
            <a:endParaRPr lang="el-GR" altLang="el-GR"/>
          </a:p>
        </p:txBody>
      </p:sp>
    </p:spTree>
    <p:extLst>
      <p:ext uri="{BB962C8B-B14F-4D97-AF65-F5344CB8AC3E}">
        <p14:creationId xmlns:p14="http://schemas.microsoft.com/office/powerpoint/2010/main" val="21864655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3403600"/>
          </a:xfrm>
        </p:spPr>
        <p:txBody>
          <a:bodyPr anchor="ctr">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600" y="4470400"/>
            <a:ext cx="6347714"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23887266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1101074" y="3632200"/>
            <a:ext cx="5419804"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470400"/>
            <a:ext cx="6347715" cy="1570962"/>
          </a:xfrm>
        </p:spPr>
        <p:txBody>
          <a:bodyPr anchor="ctr">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2D6A76CA-7762-496D-B0CB-D73A2D78AFEE}" type="slidenum">
              <a:rPr lang="el-GR" altLang="el-GR" smtClean="0"/>
              <a:pPr/>
              <a:t>‹#›</a:t>
            </a:fld>
            <a:endParaRPr lang="el-GR" altLang="el-G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5263080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09598" y="1931988"/>
            <a:ext cx="6347715" cy="2595460"/>
          </a:xfrm>
        </p:spPr>
        <p:txBody>
          <a:bodyPr anchor="b">
            <a:normAutofit/>
          </a:bodyPr>
          <a:lstStyle>
            <a:lvl1pPr algn="l">
              <a:defRPr sz="44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75000"/>
                    <a:lumOff val="2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3901821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774885" y="609600"/>
            <a:ext cx="6072182"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tx1">
                    <a:lumMod val="75000"/>
                    <a:lumOff val="25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2D6A76CA-7762-496D-B0CB-D73A2D78AFEE}" type="slidenum">
              <a:rPr lang="el-GR" altLang="el-GR" smtClean="0"/>
              <a:pPr/>
              <a:t>‹#›</a:t>
            </a:fld>
            <a:endParaRPr lang="el-GR" altLang="el-GR"/>
          </a:p>
        </p:txBody>
      </p:sp>
      <p:sp>
        <p:nvSpPr>
          <p:cNvPr id="24" name="TextBox 23"/>
          <p:cNvSpPr txBox="1"/>
          <p:nvPr/>
        </p:nvSpPr>
        <p:spPr>
          <a:xfrm>
            <a:off x="482711" y="790378"/>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
        <p:nvSpPr>
          <p:cNvPr id="25" name="TextBox 24"/>
          <p:cNvSpPr txBox="1"/>
          <p:nvPr/>
        </p:nvSpPr>
        <p:spPr>
          <a:xfrm>
            <a:off x="6747699" y="288655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lumMod val="60000"/>
                    <a:lumOff val="40000"/>
                  </a:schemeClr>
                </a:solidFill>
                <a:effectLst/>
                <a:latin typeface="Arial"/>
              </a:rPr>
              <a:t>”</a:t>
            </a:r>
          </a:p>
        </p:txBody>
      </p:sp>
    </p:spTree>
    <p:extLst>
      <p:ext uri="{BB962C8B-B14F-4D97-AF65-F5344CB8AC3E}">
        <p14:creationId xmlns:p14="http://schemas.microsoft.com/office/powerpoint/2010/main" val="266820652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15848" y="609600"/>
            <a:ext cx="6341465" cy="3022600"/>
          </a:xfrm>
        </p:spPr>
        <p:txBody>
          <a:bodyPr anchor="ctr">
            <a:normAutofit/>
          </a:bodyPr>
          <a:lstStyle>
            <a:lvl1pPr algn="l">
              <a:defRPr sz="4400" b="0" cap="none"/>
            </a:lvl1pPr>
          </a:lstStyle>
          <a:p>
            <a:r>
              <a:rPr lang="en-US"/>
              <a:t>Click to edit Master title style</a:t>
            </a:r>
            <a:endParaRPr lang="en-US" dirty="0"/>
          </a:p>
        </p:txBody>
      </p:sp>
      <p:sp>
        <p:nvSpPr>
          <p:cNvPr id="23" name="Text Placeholder 9"/>
          <p:cNvSpPr>
            <a:spLocks noGrp="1"/>
          </p:cNvSpPr>
          <p:nvPr>
            <p:ph type="body" sz="quarter" idx="13"/>
          </p:nvPr>
        </p:nvSpPr>
        <p:spPr>
          <a:xfrm>
            <a:off x="609597" y="4013200"/>
            <a:ext cx="6347716" cy="514248"/>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09598" y="4527448"/>
            <a:ext cx="6347715" cy="1513914"/>
          </a:xfrm>
        </p:spPr>
        <p:txBody>
          <a:bodyPr anchor="t">
            <a:normAutofit/>
          </a:bodyPr>
          <a:lstStyle>
            <a:lvl1pPr marL="0" indent="0" algn="l">
              <a:buNone/>
              <a:defRPr sz="18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2250992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DB85EF18-3252-4483-8D0D-F28226E56F92}" type="slidenum">
              <a:rPr lang="el-GR" altLang="el-GR" smtClean="0"/>
              <a:pPr/>
              <a:t>‹#›</a:t>
            </a:fld>
            <a:endParaRPr lang="el-GR" altLang="el-GR"/>
          </a:p>
        </p:txBody>
      </p:sp>
    </p:spTree>
    <p:extLst>
      <p:ext uri="{BB962C8B-B14F-4D97-AF65-F5344CB8AC3E}">
        <p14:creationId xmlns:p14="http://schemas.microsoft.com/office/powerpoint/2010/main" val="14091313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977312" y="609600"/>
            <a:ext cx="978812" cy="5251451"/>
          </a:xfrm>
        </p:spPr>
        <p:txBody>
          <a:bodyPr vert="eaVert" anchor="ctr"/>
          <a:lstStyle/>
          <a:p>
            <a:r>
              <a:rPr lang="en-US"/>
              <a:t>Click to edit Master title style</a:t>
            </a:r>
            <a:endParaRPr lang="en-US" dirty="0"/>
          </a:p>
        </p:txBody>
      </p:sp>
      <p:sp>
        <p:nvSpPr>
          <p:cNvPr id="3" name="Vertical Text Placeholder 2"/>
          <p:cNvSpPr>
            <a:spLocks noGrp="1"/>
          </p:cNvSpPr>
          <p:nvPr>
            <p:ph type="body" orient="vert" idx="1"/>
          </p:nvPr>
        </p:nvSpPr>
        <p:spPr>
          <a:xfrm>
            <a:off x="609599" y="609600"/>
            <a:ext cx="5195026" cy="5251451"/>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EC7F8168-2B19-405A-8714-3668B8C998AA}" type="slidenum">
              <a:rPr lang="el-GR" altLang="el-GR" smtClean="0"/>
              <a:pPr/>
              <a:t>‹#›</a:t>
            </a:fld>
            <a:endParaRPr lang="el-GR" altLang="el-GR"/>
          </a:p>
        </p:txBody>
      </p:sp>
    </p:spTree>
    <p:extLst>
      <p:ext uri="{BB962C8B-B14F-4D97-AF65-F5344CB8AC3E}">
        <p14:creationId xmlns:p14="http://schemas.microsoft.com/office/powerpoint/2010/main" val="197015140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Title 1"/>
          <p:cNvSpPr>
            <a:spLocks noGrp="1"/>
          </p:cNvSpPr>
          <p:nvPr>
            <p:ph type="ctrTitle"/>
          </p:nvPr>
        </p:nvSpPr>
        <p:spPr>
          <a:xfrm>
            <a:off x="1942416" y="2514601"/>
            <a:ext cx="6600451" cy="2262781"/>
          </a:xfrm>
        </p:spPr>
        <p:txBody>
          <a:bodyPr anchor="b">
            <a:normAutofit/>
          </a:bodyPr>
          <a:lstStyle>
            <a:lvl1pPr>
              <a:defRPr sz="5400"/>
            </a:lvl1pPr>
          </a:lstStyle>
          <a:p>
            <a:r>
              <a:rPr lang="el-GR"/>
              <a:t>Στυλ κύριου τίτλου</a:t>
            </a:r>
            <a:endParaRPr lang="en-US" dirty="0"/>
          </a:p>
        </p:txBody>
      </p:sp>
      <p:sp>
        <p:nvSpPr>
          <p:cNvPr id="3" name="Subtitle 2"/>
          <p:cNvSpPr>
            <a:spLocks noGrp="1"/>
          </p:cNvSpPr>
          <p:nvPr>
            <p:ph type="subTitle" idx="1"/>
          </p:nvPr>
        </p:nvSpPr>
        <p:spPr>
          <a:xfrm>
            <a:off x="1942416" y="4777380"/>
            <a:ext cx="6600451" cy="1126283"/>
          </a:xfrm>
        </p:spPr>
        <p:txBody>
          <a:bodyPr anchor="t"/>
          <a:lstStyle>
            <a:lvl1pPr marL="0" indent="0" algn="l">
              <a:buNone/>
              <a:defRPr>
                <a:solidFill>
                  <a:schemeClr val="tx1">
                    <a:lumMod val="65000"/>
                    <a:lumOff val="3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l-GR"/>
              <a:t>Κάντε κλικ για να επεξεργαστείτε τον υπότιτλο του υποδείγματος</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9" name="Freeform 8"/>
          <p:cNvSpPr/>
          <p:nvPr/>
        </p:nvSpPr>
        <p:spPr bwMode="auto">
          <a:xfrm>
            <a:off x="-31719" y="4321158"/>
            <a:ext cx="1395473" cy="781781"/>
          </a:xfrm>
          <a:custGeom>
            <a:avLst/>
            <a:gdLst/>
            <a:ahLst/>
            <a:cxnLst/>
            <a:rect l="l" t="t" r="r" b="b"/>
            <a:pathLst>
              <a:path w="8042" h="10000">
                <a:moveTo>
                  <a:pt x="5799" y="10000"/>
                </a:moveTo>
                <a:cubicBezTo>
                  <a:pt x="5880" y="10000"/>
                  <a:pt x="5934" y="9940"/>
                  <a:pt x="5961" y="9880"/>
                </a:cubicBezTo>
                <a:cubicBezTo>
                  <a:pt x="5961" y="9820"/>
                  <a:pt x="5988" y="9820"/>
                  <a:pt x="5988" y="9820"/>
                </a:cubicBezTo>
                <a:lnTo>
                  <a:pt x="8042" y="5260"/>
                </a:lnTo>
                <a:cubicBezTo>
                  <a:pt x="8096" y="5140"/>
                  <a:pt x="8096" y="4901"/>
                  <a:pt x="8042" y="4721"/>
                </a:cubicBezTo>
                <a:lnTo>
                  <a:pt x="5988" y="221"/>
                </a:lnTo>
                <a:cubicBezTo>
                  <a:pt x="5988" y="160"/>
                  <a:pt x="5961" y="160"/>
                  <a:pt x="5961" y="160"/>
                </a:cubicBezTo>
                <a:cubicBezTo>
                  <a:pt x="5934" y="101"/>
                  <a:pt x="5880" y="41"/>
                  <a:pt x="5799" y="41"/>
                </a:cubicBezTo>
                <a:lnTo>
                  <a:pt x="18" y="0"/>
                </a:lnTo>
                <a:cubicBezTo>
                  <a:pt x="12" y="3330"/>
                  <a:pt x="6" y="6661"/>
                  <a:pt x="0" y="9991"/>
                </a:cubicBezTo>
                <a:lnTo>
                  <a:pt x="5799" y="10000"/>
                </a:lnTo>
                <a:close/>
              </a:path>
            </a:pathLst>
          </a:custGeom>
          <a:solidFill>
            <a:schemeClr val="accent1"/>
          </a:solidFill>
          <a:ln>
            <a:noFill/>
          </a:ln>
        </p:spPr>
      </p:sp>
      <p:sp>
        <p:nvSpPr>
          <p:cNvPr id="6" name="Slide Number Placeholder 5"/>
          <p:cNvSpPr>
            <a:spLocks noGrp="1"/>
          </p:cNvSpPr>
          <p:nvPr>
            <p:ph type="sldNum" sz="quarter" idx="12"/>
          </p:nvPr>
        </p:nvSpPr>
        <p:spPr>
          <a:xfrm>
            <a:off x="423334" y="4529541"/>
            <a:ext cx="584978" cy="365125"/>
          </a:xfrm>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13139710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Τίτλος και περιεχόμενο">
    <p:spTree>
      <p:nvGrpSpPr>
        <p:cNvPr id="1" name=""/>
        <p:cNvGrpSpPr/>
        <p:nvPr/>
      </p:nvGrpSpPr>
      <p:grpSpPr>
        <a:xfrm>
          <a:off x="0" y="0"/>
          <a:ext cx="0" cy="0"/>
          <a:chOff x="0" y="0"/>
          <a:chExt cx="0" cy="0"/>
        </a:xfrm>
      </p:grpSpPr>
      <p:sp>
        <p:nvSpPr>
          <p:cNvPr id="2" name="Title 1"/>
          <p:cNvSpPr>
            <a:spLocks noGrp="1"/>
          </p:cNvSpPr>
          <p:nvPr>
            <p:ph type="title"/>
          </p:nvPr>
        </p:nvSpPr>
        <p:spPr>
          <a:xfrm>
            <a:off x="1945201" y="624110"/>
            <a:ext cx="6589199" cy="1280890"/>
          </a:xfrm>
        </p:spPr>
        <p:txBody>
          <a:bodyPr/>
          <a:lstStyle/>
          <a:p>
            <a:r>
              <a:rPr lang="el-GR"/>
              <a:t>Στυλ κύριου τίτλου</a:t>
            </a:r>
            <a:endParaRPr lang="en-US" dirty="0"/>
          </a:p>
        </p:txBody>
      </p:sp>
      <p:sp>
        <p:nvSpPr>
          <p:cNvPr id="3" name="Content Placeholder 2"/>
          <p:cNvSpPr>
            <a:spLocks noGrp="1"/>
          </p:cNvSpPr>
          <p:nvPr>
            <p:ph idx="1"/>
          </p:nvPr>
        </p:nvSpPr>
        <p:spPr>
          <a:xfrm>
            <a:off x="1942415" y="2133600"/>
            <a:ext cx="6591985" cy="3777622"/>
          </a:xfrm>
        </p:spPr>
        <p:txBody>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1482890218"/>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Title 1"/>
          <p:cNvSpPr>
            <a:spLocks noGrp="1"/>
          </p:cNvSpPr>
          <p:nvPr>
            <p:ph type="title"/>
          </p:nvPr>
        </p:nvSpPr>
        <p:spPr>
          <a:xfrm>
            <a:off x="1942415" y="2074562"/>
            <a:ext cx="6591985" cy="1468800"/>
          </a:xfrm>
        </p:spPr>
        <p:txBody>
          <a:bodyPr anchor="b"/>
          <a:lstStyle>
            <a:lvl1pPr algn="l">
              <a:defRPr sz="4000" b="0" cap="none"/>
            </a:lvl1pPr>
          </a:lstStyle>
          <a:p>
            <a:r>
              <a:rPr lang="el-GR"/>
              <a:t>Στυλ κύριου τίτλου</a:t>
            </a:r>
            <a:endParaRPr lang="en-US" dirty="0"/>
          </a:p>
        </p:txBody>
      </p:sp>
      <p:sp>
        <p:nvSpPr>
          <p:cNvPr id="3" name="Text Placeholder 2"/>
          <p:cNvSpPr>
            <a:spLocks noGrp="1"/>
          </p:cNvSpPr>
          <p:nvPr>
            <p:ph type="body" idx="1"/>
          </p:nvPr>
        </p:nvSpPr>
        <p:spPr>
          <a:xfrm>
            <a:off x="1942415" y="3581400"/>
            <a:ext cx="6591985" cy="860400"/>
          </a:xfrm>
        </p:spPr>
        <p:txBody>
          <a:bodyPr anchor="t"/>
          <a:lstStyle>
            <a:lvl1pPr marL="0" indent="0" algn="l">
              <a:buNone/>
              <a:defRPr sz="20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11"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35712223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47AEC935-A6E1-45D4-88A1-9DE4484600CF}" type="slidenum">
              <a:rPr lang="el-GR" altLang="el-GR" smtClean="0"/>
              <a:pPr/>
              <a:t>‹#›</a:t>
            </a:fld>
            <a:endParaRPr lang="el-GR" altLang="el-GR"/>
          </a:p>
        </p:txBody>
      </p:sp>
    </p:spTree>
    <p:extLst>
      <p:ext uri="{BB962C8B-B14F-4D97-AF65-F5344CB8AC3E}">
        <p14:creationId xmlns:p14="http://schemas.microsoft.com/office/powerpoint/2010/main" val="957954852"/>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8" name="Title 7"/>
          <p:cNvSpPr>
            <a:spLocks noGrp="1"/>
          </p:cNvSpPr>
          <p:nvPr>
            <p:ph type="title"/>
          </p:nvPr>
        </p:nvSpPr>
        <p:spPr/>
        <p:txBody>
          <a:bodyPr/>
          <a:lstStyle/>
          <a:p>
            <a:r>
              <a:rPr lang="el-GR"/>
              <a:t>Στυλ κύριου τίτλου</a:t>
            </a:r>
            <a:endParaRPr lang="en-US" dirty="0"/>
          </a:p>
        </p:txBody>
      </p:sp>
      <p:sp>
        <p:nvSpPr>
          <p:cNvPr id="3" name="Content Placeholder 2"/>
          <p:cNvSpPr>
            <a:spLocks noGrp="1"/>
          </p:cNvSpPr>
          <p:nvPr>
            <p:ph sz="half" idx="1"/>
          </p:nvPr>
        </p:nvSpPr>
        <p:spPr>
          <a:xfrm>
            <a:off x="1942416" y="2136706"/>
            <a:ext cx="3197531" cy="376739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Content Placeholder 3"/>
          <p:cNvSpPr>
            <a:spLocks noGrp="1"/>
          </p:cNvSpPr>
          <p:nvPr>
            <p:ph sz="half" idx="2"/>
          </p:nvPr>
        </p:nvSpPr>
        <p:spPr>
          <a:xfrm>
            <a:off x="5337307" y="2136706"/>
            <a:ext cx="3197093" cy="3767397"/>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9"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0" name="Slide Number Placeholder 5"/>
          <p:cNvSpPr>
            <a:spLocks noGrp="1"/>
          </p:cNvSpPr>
          <p:nvPr>
            <p:ph type="sldNum" sz="quarter" idx="12"/>
          </p:nvPr>
        </p:nvSpPr>
        <p:spPr>
          <a:xfrm>
            <a:off x="511228" y="787783"/>
            <a:ext cx="584978" cy="365125"/>
          </a:xfrm>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15585409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l-GR"/>
              <a:t>Στυλ κύριου τίτλου</a:t>
            </a:r>
            <a:endParaRPr lang="en-US" dirty="0"/>
          </a:p>
        </p:txBody>
      </p:sp>
      <p:sp>
        <p:nvSpPr>
          <p:cNvPr id="3" name="Text Placeholder 2"/>
          <p:cNvSpPr>
            <a:spLocks noGrp="1"/>
          </p:cNvSpPr>
          <p:nvPr>
            <p:ph type="body" idx="1"/>
          </p:nvPr>
        </p:nvSpPr>
        <p:spPr>
          <a:xfrm>
            <a:off x="2265352" y="2226626"/>
            <a:ext cx="2874596"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4" name="Content Placeholder 3"/>
          <p:cNvSpPr>
            <a:spLocks noGrp="1"/>
          </p:cNvSpPr>
          <p:nvPr>
            <p:ph sz="half" idx="2"/>
          </p:nvPr>
        </p:nvSpPr>
        <p:spPr>
          <a:xfrm>
            <a:off x="1942415" y="2802888"/>
            <a:ext cx="3197532" cy="3105703"/>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5" name="Text Placeholder 4"/>
          <p:cNvSpPr>
            <a:spLocks noGrp="1"/>
          </p:cNvSpPr>
          <p:nvPr>
            <p:ph type="body" sz="quarter" idx="3"/>
          </p:nvPr>
        </p:nvSpPr>
        <p:spPr>
          <a:xfrm>
            <a:off x="5656154" y="2223398"/>
            <a:ext cx="2873239"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a:t>Επεξεργασία στυλ υποδείγματος κειμένου</a:t>
            </a:r>
          </a:p>
        </p:txBody>
      </p:sp>
      <p:sp>
        <p:nvSpPr>
          <p:cNvPr id="6" name="Content Placeholder 5"/>
          <p:cNvSpPr>
            <a:spLocks noGrp="1"/>
          </p:cNvSpPr>
          <p:nvPr>
            <p:ph sz="quarter" idx="4"/>
          </p:nvPr>
        </p:nvSpPr>
        <p:spPr>
          <a:xfrm>
            <a:off x="5333715" y="2799660"/>
            <a:ext cx="3195680" cy="3105703"/>
          </a:xfrm>
        </p:spPr>
        <p:txBody>
          <a:bodyP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11"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12" name="Slide Number Placeholder 5"/>
          <p:cNvSpPr>
            <a:spLocks noGrp="1"/>
          </p:cNvSpPr>
          <p:nvPr>
            <p:ph type="sldNum" sz="quarter" idx="12"/>
          </p:nvPr>
        </p:nvSpPr>
        <p:spPr>
          <a:xfrm>
            <a:off x="511228" y="787783"/>
            <a:ext cx="584978" cy="365125"/>
          </a:xfrm>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157757169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Title 1"/>
          <p:cNvSpPr>
            <a:spLocks noGrp="1"/>
          </p:cNvSpPr>
          <p:nvPr>
            <p:ph type="title"/>
          </p:nvPr>
        </p:nvSpPr>
        <p:spPr>
          <a:xfrm>
            <a:off x="1945200" y="624110"/>
            <a:ext cx="6589200" cy="1280890"/>
          </a:xfrm>
        </p:spPr>
        <p:txBody>
          <a:bodyPr/>
          <a:lstStyle/>
          <a:p>
            <a:r>
              <a:rPr lang="el-GR"/>
              <a:t>Στυλ κύριου τίτλου</a:t>
            </a:r>
            <a:endParaRPr lang="en-US"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8"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5" name="Slide Number Placeholder 4"/>
          <p:cNvSpPr>
            <a:spLocks noGrp="1"/>
          </p:cNvSpPr>
          <p:nvPr>
            <p:ph type="sldNum" sz="quarter" idx="12"/>
          </p:nvPr>
        </p:nvSpPr>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359471959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Κενό">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l-GR"/>
          </a:p>
        </p:txBody>
      </p:sp>
      <p:sp>
        <p:nvSpPr>
          <p:cNvPr id="3" name="Footer Placeholder 2"/>
          <p:cNvSpPr>
            <a:spLocks noGrp="1"/>
          </p:cNvSpPr>
          <p:nvPr>
            <p:ph type="ftr" sz="quarter" idx="11"/>
          </p:nvPr>
        </p:nvSpPr>
        <p:spPr/>
        <p:txBody>
          <a:bodyPr/>
          <a:lstStyle/>
          <a:p>
            <a:pPr>
              <a:defRPr/>
            </a:pPr>
            <a:endParaRPr lang="el-GR"/>
          </a:p>
        </p:txBody>
      </p:sp>
      <p:sp>
        <p:nvSpPr>
          <p:cNvPr id="6"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4" name="Slide Number Placeholder 3"/>
          <p:cNvSpPr>
            <a:spLocks noGrp="1"/>
          </p:cNvSpPr>
          <p:nvPr>
            <p:ph type="sldNum" sz="quarter" idx="12"/>
          </p:nvPr>
        </p:nvSpPr>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111998151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446088"/>
            <a:ext cx="2629584" cy="976312"/>
          </a:xfrm>
        </p:spPr>
        <p:txBody>
          <a:bodyPr anchor="b"/>
          <a:lstStyle>
            <a:lvl1pPr algn="l">
              <a:defRPr sz="2000" b="0"/>
            </a:lvl1pPr>
          </a:lstStyle>
          <a:p>
            <a:r>
              <a:rPr lang="el-GR"/>
              <a:t>Στυλ κύριου τίτλου</a:t>
            </a:r>
            <a:endParaRPr lang="en-US" dirty="0"/>
          </a:p>
        </p:txBody>
      </p:sp>
      <p:sp>
        <p:nvSpPr>
          <p:cNvPr id="3" name="Content Placeholder 2"/>
          <p:cNvSpPr>
            <a:spLocks noGrp="1"/>
          </p:cNvSpPr>
          <p:nvPr>
            <p:ph idx="1"/>
          </p:nvPr>
        </p:nvSpPr>
        <p:spPr>
          <a:xfrm>
            <a:off x="4743494" y="446089"/>
            <a:ext cx="3790906" cy="5414963"/>
          </a:xfrm>
        </p:spPr>
        <p:txBody>
          <a:bodyPr anchor="ctr">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Text Placeholder 3"/>
          <p:cNvSpPr>
            <a:spLocks noGrp="1"/>
          </p:cNvSpPr>
          <p:nvPr>
            <p:ph type="body" sz="half" idx="2"/>
          </p:nvPr>
        </p:nvSpPr>
        <p:spPr>
          <a:xfrm>
            <a:off x="1942415" y="1598613"/>
            <a:ext cx="2629584" cy="4262436"/>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283000797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4800600"/>
            <a:ext cx="6591985" cy="566738"/>
          </a:xfrm>
        </p:spPr>
        <p:txBody>
          <a:bodyPr anchor="b">
            <a:normAutofit/>
          </a:bodyPr>
          <a:lstStyle>
            <a:lvl1pPr algn="l">
              <a:defRPr sz="2400" b="0"/>
            </a:lvl1pPr>
          </a:lstStyle>
          <a:p>
            <a:r>
              <a:rPr lang="el-GR"/>
              <a:t>Στυλ κύριου τίτλου</a:t>
            </a:r>
            <a:endParaRPr lang="en-US" dirty="0"/>
          </a:p>
        </p:txBody>
      </p:sp>
      <p:sp>
        <p:nvSpPr>
          <p:cNvPr id="3" name="Picture Placeholder 2"/>
          <p:cNvSpPr>
            <a:spLocks noGrp="1" noChangeAspect="1"/>
          </p:cNvSpPr>
          <p:nvPr>
            <p:ph type="pic" idx="1"/>
          </p:nvPr>
        </p:nvSpPr>
        <p:spPr>
          <a:xfrm>
            <a:off x="1942415" y="634965"/>
            <a:ext cx="6591985" cy="3854970"/>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l-GR"/>
              <a:t>Κάντε κλικ στο εικονίδιο για να προσθέσετε εικόνα</a:t>
            </a:r>
            <a:endParaRPr lang="en-US" dirty="0"/>
          </a:p>
        </p:txBody>
      </p:sp>
      <p:sp>
        <p:nvSpPr>
          <p:cNvPr id="4" name="Text Placeholder 3"/>
          <p:cNvSpPr>
            <a:spLocks noGrp="1"/>
          </p:cNvSpPr>
          <p:nvPr>
            <p:ph type="body" sz="half" idx="2"/>
          </p:nvPr>
        </p:nvSpPr>
        <p:spPr>
          <a:xfrm>
            <a:off x="1942415" y="5367338"/>
            <a:ext cx="6591985"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a:t>Επεξεργασία 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423699099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p:cSld name="Τίτλος και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1942415" y="609600"/>
            <a:ext cx="6591985" cy="3117040"/>
          </a:xfrm>
        </p:spPr>
        <p:txBody>
          <a:bodyPr anchor="ctr">
            <a:normAutofit/>
          </a:bodyPr>
          <a:lstStyle>
            <a:lvl1pPr algn="l">
              <a:defRPr sz="4800" b="0" cap="none"/>
            </a:lvl1pPr>
          </a:lstStyle>
          <a:p>
            <a:r>
              <a:rPr lang="el-GR"/>
              <a:t>Στυλ κύριου τίτλου</a:t>
            </a:r>
            <a:endParaRPr lang="en-US" dirty="0"/>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10"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74809754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p:cSld name="Εισαγωγικά με λεζάντα">
    <p:spTree>
      <p:nvGrpSpPr>
        <p:cNvPr id="1" name=""/>
        <p:cNvGrpSpPr/>
        <p:nvPr/>
      </p:nvGrpSpPr>
      <p:grpSpPr>
        <a:xfrm>
          <a:off x="0" y="0"/>
          <a:ext cx="0" cy="0"/>
          <a:chOff x="0" y="0"/>
          <a:chExt cx="0" cy="0"/>
        </a:xfrm>
      </p:grpSpPr>
      <p:sp>
        <p:nvSpPr>
          <p:cNvPr id="2"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a:t>Στυλ κύριου τίτλου</a:t>
            </a:r>
            <a:endParaRPr lang="en-US" dirty="0"/>
          </a:p>
        </p:txBody>
      </p:sp>
      <p:sp>
        <p:nvSpPr>
          <p:cNvPr id="13" name="Text Placeholder 9"/>
          <p:cNvSpPr>
            <a:spLocks noGrp="1"/>
          </p:cNvSpPr>
          <p:nvPr>
            <p:ph type="body" sz="quarter" idx="13"/>
          </p:nvPr>
        </p:nvSpPr>
        <p:spPr>
          <a:xfrm>
            <a:off x="2415972" y="3505200"/>
            <a:ext cx="5653888" cy="381000"/>
          </a:xfrm>
        </p:spPr>
        <p:txBody>
          <a:bodyPr anchor="ctr">
            <a:noAutofit/>
          </a:bodyPr>
          <a:lstStyle>
            <a:lvl1pPr marL="0" indent="0">
              <a:buFontTx/>
              <a:buNone/>
              <a:defRPr sz="1600">
                <a:solidFill>
                  <a:schemeClr val="tx1">
                    <a:lumMod val="50000"/>
                    <a:lumOff val="50000"/>
                  </a:schemeClr>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3" name="Text Placeholder 2"/>
          <p:cNvSpPr>
            <a:spLocks noGrp="1"/>
          </p:cNvSpPr>
          <p:nvPr>
            <p:ph type="body" idx="1"/>
          </p:nvPr>
        </p:nvSpPr>
        <p:spPr>
          <a:xfrm>
            <a:off x="1942415" y="4354046"/>
            <a:ext cx="6591985" cy="1555864"/>
          </a:xfrm>
        </p:spPr>
        <p:txBody>
          <a:bodyPr anchor="ctr">
            <a:normAutofit/>
          </a:bodyPr>
          <a:lstStyle>
            <a:lvl1pPr marL="0" indent="0" algn="l">
              <a:buNone/>
              <a:defRPr sz="180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l-GR"/>
              <a:t>Επεξεργασία στυλ υποδείγματος κειμένου</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19" name="Freeform 11"/>
          <p:cNvSpPr/>
          <p:nvPr/>
        </p:nvSpPr>
        <p:spPr bwMode="auto">
          <a:xfrm flipV="1">
            <a:off x="58" y="3166527"/>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a:xfrm>
            <a:off x="511228" y="3244140"/>
            <a:ext cx="584978" cy="365125"/>
          </a:xfrm>
        </p:spPr>
        <p:txBody>
          <a:bodyPr/>
          <a:lstStyle/>
          <a:p>
            <a:fld id="{2D6A76CA-7762-496D-B0CB-D73A2D78AFEE}" type="slidenum">
              <a:rPr lang="el-GR" altLang="el-GR" smtClean="0"/>
              <a:pPr/>
              <a:t>‹#›</a:t>
            </a:fld>
            <a:endParaRPr lang="el-GR" altLang="el-GR"/>
          </a:p>
        </p:txBody>
      </p:sp>
      <p:sp>
        <p:nvSpPr>
          <p:cNvPr id="14" name="TextBox 13"/>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5" name="TextBox 14"/>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584944003"/>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p:cSld name="Κάρτα ονόματος">
    <p:spTree>
      <p:nvGrpSpPr>
        <p:cNvPr id="1" name=""/>
        <p:cNvGrpSpPr/>
        <p:nvPr/>
      </p:nvGrpSpPr>
      <p:grpSpPr>
        <a:xfrm>
          <a:off x="0" y="0"/>
          <a:ext cx="0" cy="0"/>
          <a:chOff x="0" y="0"/>
          <a:chExt cx="0" cy="0"/>
        </a:xfrm>
      </p:grpSpPr>
      <p:sp>
        <p:nvSpPr>
          <p:cNvPr id="2" name="Title 1"/>
          <p:cNvSpPr>
            <a:spLocks noGrp="1"/>
          </p:cNvSpPr>
          <p:nvPr>
            <p:ph type="title"/>
          </p:nvPr>
        </p:nvSpPr>
        <p:spPr>
          <a:xfrm>
            <a:off x="1942415" y="2438401"/>
            <a:ext cx="6591985" cy="2724845"/>
          </a:xfrm>
        </p:spPr>
        <p:txBody>
          <a:bodyPr anchor="b">
            <a:normAutofit/>
          </a:bodyPr>
          <a:lstStyle>
            <a:lvl1pPr algn="l">
              <a:defRPr sz="4800" b="0"/>
            </a:lvl1pPr>
          </a:lstStyle>
          <a:p>
            <a:r>
              <a:rPr lang="el-GR"/>
              <a:t>Στυλ κύριου τίτλου</a:t>
            </a:r>
            <a:endParaRPr lang="en-US" dirty="0"/>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11"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9685855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p:cSld name="Κάρτα ονόματος με φράση">
    <p:spTree>
      <p:nvGrpSpPr>
        <p:cNvPr id="1" name=""/>
        <p:cNvGrpSpPr/>
        <p:nvPr/>
      </p:nvGrpSpPr>
      <p:grpSpPr>
        <a:xfrm>
          <a:off x="0" y="0"/>
          <a:ext cx="0" cy="0"/>
          <a:chOff x="0" y="0"/>
          <a:chExt cx="0" cy="0"/>
        </a:xfrm>
      </p:grpSpPr>
      <p:sp>
        <p:nvSpPr>
          <p:cNvPr id="13" name="Title 1"/>
          <p:cNvSpPr>
            <a:spLocks noGrp="1"/>
          </p:cNvSpPr>
          <p:nvPr>
            <p:ph type="title"/>
          </p:nvPr>
        </p:nvSpPr>
        <p:spPr>
          <a:xfrm>
            <a:off x="2188123" y="609600"/>
            <a:ext cx="6109587" cy="2895600"/>
          </a:xfrm>
        </p:spPr>
        <p:txBody>
          <a:bodyPr anchor="ctr">
            <a:normAutofit/>
          </a:bodyPr>
          <a:lstStyle>
            <a:lvl1pPr algn="l">
              <a:defRPr sz="4800" b="0" cap="none"/>
            </a:lvl1pPr>
          </a:lstStyle>
          <a:p>
            <a:r>
              <a:rPr lang="el-GR"/>
              <a:t>Στυλ κύριου τίτλου</a:t>
            </a:r>
            <a:endParaRPr lang="en-US" dirty="0"/>
          </a:p>
        </p:txBody>
      </p:sp>
      <p:sp>
        <p:nvSpPr>
          <p:cNvPr id="21" name="Text Placeholder 9"/>
          <p:cNvSpPr>
            <a:spLocks noGrp="1"/>
          </p:cNvSpPr>
          <p:nvPr>
            <p:ph type="body" sz="quarter" idx="13"/>
          </p:nvPr>
        </p:nvSpPr>
        <p:spPr>
          <a:xfrm>
            <a:off x="1942415" y="4343400"/>
            <a:ext cx="6688292"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1942415" y="5181600"/>
            <a:ext cx="6688292"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2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D6A76CA-7762-496D-B0CB-D73A2D78AFEE}" type="slidenum">
              <a:rPr lang="el-GR" altLang="el-GR" smtClean="0"/>
              <a:pPr/>
              <a:t>‹#›</a:t>
            </a:fld>
            <a:endParaRPr lang="el-GR" altLang="el-GR"/>
          </a:p>
        </p:txBody>
      </p:sp>
      <p:sp>
        <p:nvSpPr>
          <p:cNvPr id="11" name="TextBox 10"/>
          <p:cNvSpPr txBox="1"/>
          <p:nvPr/>
        </p:nvSpPr>
        <p:spPr>
          <a:xfrm>
            <a:off x="1808316" y="648005"/>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
        <p:nvSpPr>
          <p:cNvPr id="12" name="TextBox 11"/>
          <p:cNvSpPr txBox="1"/>
          <p:nvPr/>
        </p:nvSpPr>
        <p:spPr>
          <a:xfrm>
            <a:off x="8169533" y="2905306"/>
            <a:ext cx="457319" cy="584776"/>
          </a:xfrm>
          <a:prstGeom prst="rect">
            <a:avLst/>
          </a:prstGeom>
        </p:spPr>
        <p:txBody>
          <a:bodyPr vert="horz" lIns="91440" tIns="45720" rIns="91440" bIns="45720" rtlCol="0" anchor="ctr">
            <a:noAutofit/>
          </a:bodyPr>
          <a:lstStyle/>
          <a:p>
            <a:pPr lvl="0"/>
            <a:r>
              <a:rPr lang="en-US" sz="8000" baseline="0" dirty="0">
                <a:ln w="3175" cmpd="sng">
                  <a:noFill/>
                </a:ln>
                <a:solidFill>
                  <a:schemeClr val="accent1"/>
                </a:solidFill>
                <a:effectLst/>
                <a:latin typeface="Arial"/>
              </a:rPr>
              <a:t>”</a:t>
            </a:r>
          </a:p>
        </p:txBody>
      </p:sp>
    </p:spTree>
    <p:extLst>
      <p:ext uri="{BB962C8B-B14F-4D97-AF65-F5344CB8AC3E}">
        <p14:creationId xmlns:p14="http://schemas.microsoft.com/office/powerpoint/2010/main" val="189088698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09598" y="2700868"/>
            <a:ext cx="6347715" cy="1826581"/>
          </a:xfrm>
        </p:spPr>
        <p:txBody>
          <a:bodyPr anchor="b"/>
          <a:lstStyle>
            <a:lvl1pPr algn="l">
              <a:defRPr sz="4000" b="0" cap="none"/>
            </a:lvl1pPr>
          </a:lstStyle>
          <a:p>
            <a:r>
              <a:rPr lang="en-US"/>
              <a:t>Click to edit Master title style</a:t>
            </a:r>
            <a:endParaRPr lang="en-US" dirty="0"/>
          </a:p>
        </p:txBody>
      </p:sp>
      <p:sp>
        <p:nvSpPr>
          <p:cNvPr id="3" name="Text Placeholder 2"/>
          <p:cNvSpPr>
            <a:spLocks noGrp="1"/>
          </p:cNvSpPr>
          <p:nvPr>
            <p:ph type="body" idx="1"/>
          </p:nvPr>
        </p:nvSpPr>
        <p:spPr>
          <a:xfrm>
            <a:off x="609598" y="4527448"/>
            <a:ext cx="6347715" cy="860400"/>
          </a:xfrm>
        </p:spPr>
        <p:txBody>
          <a:bodyPr anchor="t"/>
          <a:lstStyle>
            <a:lvl1pPr marL="0" indent="0" algn="l">
              <a:buNone/>
              <a:defRPr sz="2000">
                <a:solidFill>
                  <a:schemeClr val="tx1">
                    <a:lumMod val="50000"/>
                    <a:lumOff val="50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6" name="Slide Number Placeholder 5"/>
          <p:cNvSpPr>
            <a:spLocks noGrp="1"/>
          </p:cNvSpPr>
          <p:nvPr>
            <p:ph type="sldNum" sz="quarter" idx="12"/>
          </p:nvPr>
        </p:nvSpPr>
        <p:spPr/>
        <p:txBody>
          <a:bodyPr/>
          <a:lstStyle/>
          <a:p>
            <a:fld id="{7E4199E0-1B7C-4618-971C-5502C7AD8331}" type="slidenum">
              <a:rPr lang="el-GR" altLang="el-GR" smtClean="0"/>
              <a:pPr/>
              <a:t>‹#›</a:t>
            </a:fld>
            <a:endParaRPr lang="el-GR" altLang="el-GR"/>
          </a:p>
        </p:txBody>
      </p:sp>
    </p:spTree>
    <p:extLst>
      <p:ext uri="{BB962C8B-B14F-4D97-AF65-F5344CB8AC3E}">
        <p14:creationId xmlns:p14="http://schemas.microsoft.com/office/powerpoint/2010/main" val="331140461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p:cSld name="True ή False">
    <p:spTree>
      <p:nvGrpSpPr>
        <p:cNvPr id="1" name=""/>
        <p:cNvGrpSpPr/>
        <p:nvPr/>
      </p:nvGrpSpPr>
      <p:grpSpPr>
        <a:xfrm>
          <a:off x="0" y="0"/>
          <a:ext cx="0" cy="0"/>
          <a:chOff x="0" y="0"/>
          <a:chExt cx="0" cy="0"/>
        </a:xfrm>
      </p:grpSpPr>
      <p:sp>
        <p:nvSpPr>
          <p:cNvPr id="2" name="Title 1"/>
          <p:cNvSpPr>
            <a:spLocks noGrp="1"/>
          </p:cNvSpPr>
          <p:nvPr>
            <p:ph type="title"/>
          </p:nvPr>
        </p:nvSpPr>
        <p:spPr>
          <a:xfrm>
            <a:off x="1942416" y="627407"/>
            <a:ext cx="6591984" cy="2880020"/>
          </a:xfrm>
        </p:spPr>
        <p:txBody>
          <a:bodyPr anchor="ctr">
            <a:normAutofit/>
          </a:bodyPr>
          <a:lstStyle>
            <a:lvl1pPr algn="l">
              <a:defRPr sz="4800" b="0"/>
            </a:lvl1pPr>
          </a:lstStyle>
          <a:p>
            <a:r>
              <a:rPr lang="el-GR"/>
              <a:t>Στυλ κύριου τίτλου</a:t>
            </a:r>
            <a:endParaRPr lang="en-US" dirty="0"/>
          </a:p>
        </p:txBody>
      </p:sp>
      <p:sp>
        <p:nvSpPr>
          <p:cNvPr id="21" name="Text Placeholder 9"/>
          <p:cNvSpPr>
            <a:spLocks noGrp="1"/>
          </p:cNvSpPr>
          <p:nvPr>
            <p:ph type="body" sz="quarter" idx="13"/>
          </p:nvPr>
        </p:nvSpPr>
        <p:spPr>
          <a:xfrm>
            <a:off x="1942415" y="4343400"/>
            <a:ext cx="6591985" cy="838200"/>
          </a:xfrm>
        </p:spPr>
        <p:txBody>
          <a:bodyPr anchor="b">
            <a:noAutofit/>
          </a:bodyPr>
          <a:lstStyle>
            <a:lvl1pPr marL="0" indent="0">
              <a:buFontTx/>
              <a:buNone/>
              <a:defRPr sz="2400">
                <a:solidFill>
                  <a:schemeClr val="accent1"/>
                </a:solidFill>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l-GR"/>
              <a:t>Επεξεργασία στυλ υποδείγματος κειμένου</a:t>
            </a:r>
          </a:p>
        </p:txBody>
      </p:sp>
      <p:sp>
        <p:nvSpPr>
          <p:cNvPr id="4" name="Text Placeholder 3"/>
          <p:cNvSpPr>
            <a:spLocks noGrp="1"/>
          </p:cNvSpPr>
          <p:nvPr>
            <p:ph type="body" sz="half" idx="2"/>
          </p:nvPr>
        </p:nvSpPr>
        <p:spPr>
          <a:xfrm>
            <a:off x="1942415" y="5181600"/>
            <a:ext cx="6591985" cy="729622"/>
          </a:xfrm>
        </p:spPr>
        <p:txBody>
          <a:bodyPr vert="horz" lIns="91440" tIns="45720" rIns="91440" bIns="45720" rtlCol="0" anchor="t">
            <a:normAutofit/>
          </a:bodyPr>
          <a:lstStyle>
            <a:lvl1pPr>
              <a:buNone/>
              <a:defRPr lang="en-US">
                <a:solidFill>
                  <a:schemeClr val="tx1">
                    <a:lumMod val="65000"/>
                    <a:lumOff val="35000"/>
                  </a:schemeClr>
                </a:solidFill>
              </a:defRPr>
            </a:lvl1pPr>
          </a:lstStyle>
          <a:p>
            <a:pPr marL="0" lvl="0" indent="0">
              <a:buNone/>
            </a:pPr>
            <a:r>
              <a:rPr lang="el-GR"/>
              <a:t>Επεξεργασία στυλ υποδείγματος κειμένου</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10" name="Freeform 11"/>
          <p:cNvSpPr/>
          <p:nvPr/>
        </p:nvSpPr>
        <p:spPr bwMode="auto">
          <a:xfrm flipV="1">
            <a:off x="58" y="4910660"/>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7" name="Slide Number Placeholder 6"/>
          <p:cNvSpPr>
            <a:spLocks noGrp="1"/>
          </p:cNvSpPr>
          <p:nvPr>
            <p:ph type="sldNum" sz="quarter" idx="12"/>
          </p:nvPr>
        </p:nvSpPr>
        <p:spPr>
          <a:xfrm>
            <a:off x="511228" y="4983088"/>
            <a:ext cx="584978" cy="365125"/>
          </a:xfrm>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332162156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a:t>Στυλ κύριου τίτλου</a:t>
            </a:r>
            <a:endParaRPr lang="en-US" dirty="0"/>
          </a:p>
        </p:txBody>
      </p:sp>
      <p:sp>
        <p:nvSpPr>
          <p:cNvPr id="3" name="Vertical Text Placeholder 2"/>
          <p:cNvSpPr>
            <a:spLocks noGrp="1"/>
          </p:cNvSpPr>
          <p:nvPr>
            <p:ph type="body" orient="vert" idx="1"/>
          </p:nvPr>
        </p:nvSpPr>
        <p:spPr/>
        <p:txBody>
          <a:bodyPr vert="eaVert" ancho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1672310636"/>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78535" y="627406"/>
            <a:ext cx="1656132" cy="5283817"/>
          </a:xfrm>
        </p:spPr>
        <p:txBody>
          <a:bodyPr vert="eaVert" anchor="ctr"/>
          <a:lstStyle/>
          <a:p>
            <a:r>
              <a:rPr lang="el-GR"/>
              <a:t>Στυλ κύριου τίτλου</a:t>
            </a:r>
            <a:endParaRPr lang="en-US" dirty="0"/>
          </a:p>
        </p:txBody>
      </p:sp>
      <p:sp>
        <p:nvSpPr>
          <p:cNvPr id="3" name="Vertical Text Placeholder 2"/>
          <p:cNvSpPr>
            <a:spLocks noGrp="1"/>
          </p:cNvSpPr>
          <p:nvPr>
            <p:ph type="body" orient="vert" idx="1"/>
          </p:nvPr>
        </p:nvSpPr>
        <p:spPr>
          <a:xfrm>
            <a:off x="1942416" y="627406"/>
            <a:ext cx="4716348" cy="5283817"/>
          </a:xfrm>
        </p:spPr>
        <p:txBody>
          <a:bodyPr vert="eaVert"/>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10"/>
          </p:nvPr>
        </p:nvSpPr>
        <p:spPr/>
        <p:txBody>
          <a:bodyPr/>
          <a:lstStyle/>
          <a:p>
            <a:pPr>
              <a:defRPr/>
            </a:pPr>
            <a:endParaRPr lang="el-GR"/>
          </a:p>
        </p:txBody>
      </p:sp>
      <p:sp>
        <p:nvSpPr>
          <p:cNvPr id="5" name="Footer Placeholder 4"/>
          <p:cNvSpPr>
            <a:spLocks noGrp="1"/>
          </p:cNvSpPr>
          <p:nvPr>
            <p:ph type="ftr" sz="quarter" idx="11"/>
          </p:nvPr>
        </p:nvSpPr>
        <p:spPr/>
        <p:txBody>
          <a:bodyPr/>
          <a:lstStyle/>
          <a:p>
            <a:pPr>
              <a:defRPr/>
            </a:pPr>
            <a:endParaRPr lang="el-GR"/>
          </a:p>
        </p:txBody>
      </p:sp>
      <p:sp>
        <p:nvSpPr>
          <p:cNvPr id="10" name="Freeform 11"/>
          <p:cNvSpPr/>
          <p:nvPr/>
        </p:nvSpPr>
        <p:spPr bwMode="auto">
          <a:xfrm flipV="1">
            <a:off x="58" y="711194"/>
            <a:ext cx="1358356" cy="508005"/>
          </a:xfrm>
          <a:custGeom>
            <a:avLst/>
            <a:gdLst/>
            <a:ahLst/>
            <a:cxnLst/>
            <a:rect l="l" t="t" r="r" b="b"/>
            <a:pathLst>
              <a:path w="7908" h="10000">
                <a:moveTo>
                  <a:pt x="7908" y="4694"/>
                </a:moveTo>
                <a:lnTo>
                  <a:pt x="6575" y="188"/>
                </a:lnTo>
                <a:cubicBezTo>
                  <a:pt x="6566" y="157"/>
                  <a:pt x="6555" y="125"/>
                  <a:pt x="6546" y="94"/>
                </a:cubicBezTo>
                <a:cubicBezTo>
                  <a:pt x="6519" y="0"/>
                  <a:pt x="6491" y="0"/>
                  <a:pt x="6463" y="0"/>
                </a:cubicBezTo>
                <a:lnTo>
                  <a:pt x="5935" y="0"/>
                </a:lnTo>
                <a:lnTo>
                  <a:pt x="0" y="62"/>
                </a:lnTo>
                <a:lnTo>
                  <a:pt x="0" y="10000"/>
                </a:lnTo>
                <a:lnTo>
                  <a:pt x="5935" y="9952"/>
                </a:lnTo>
                <a:lnTo>
                  <a:pt x="6463" y="9952"/>
                </a:lnTo>
                <a:cubicBezTo>
                  <a:pt x="6491" y="9952"/>
                  <a:pt x="6519" y="9859"/>
                  <a:pt x="6546" y="9859"/>
                </a:cubicBezTo>
                <a:cubicBezTo>
                  <a:pt x="6546" y="9764"/>
                  <a:pt x="6575" y="9764"/>
                  <a:pt x="6575" y="9764"/>
                </a:cubicBezTo>
                <a:lnTo>
                  <a:pt x="7908" y="5258"/>
                </a:lnTo>
                <a:cubicBezTo>
                  <a:pt x="7963" y="5070"/>
                  <a:pt x="7963" y="4883"/>
                  <a:pt x="7908" y="4694"/>
                </a:cubicBezTo>
                <a:close/>
              </a:path>
            </a:pathLst>
          </a:custGeom>
          <a:solidFill>
            <a:schemeClr val="accent1"/>
          </a:solidFill>
          <a:ln>
            <a:noFill/>
          </a:ln>
        </p:spPr>
      </p:sp>
      <p:sp>
        <p:nvSpPr>
          <p:cNvPr id="6" name="Slide Number Placeholder 5"/>
          <p:cNvSpPr>
            <a:spLocks noGrp="1"/>
          </p:cNvSpPr>
          <p:nvPr>
            <p:ph type="sldNum" sz="quarter" idx="12"/>
          </p:nvPr>
        </p:nvSpPr>
        <p:spPr/>
        <p:txBody>
          <a:body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400967940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609600" y="609600"/>
            <a:ext cx="6347714" cy="1320800"/>
          </a:xfrm>
        </p:spPr>
        <p:txBody>
          <a:bodyPr/>
          <a:lstStyle/>
          <a:p>
            <a:r>
              <a:rPr lang="en-US"/>
              <a:t>Click to edit Master title style</a:t>
            </a:r>
            <a:endParaRPr lang="en-US" dirty="0"/>
          </a:p>
        </p:txBody>
      </p:sp>
      <p:sp>
        <p:nvSpPr>
          <p:cNvPr id="3" name="Content Placeholder 2"/>
          <p:cNvSpPr>
            <a:spLocks noGrp="1"/>
          </p:cNvSpPr>
          <p:nvPr>
            <p:ph sz="half" idx="1"/>
          </p:nvPr>
        </p:nvSpPr>
        <p:spPr>
          <a:xfrm>
            <a:off x="609600" y="2160589"/>
            <a:ext cx="3088109" cy="3880772"/>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3869204" y="2160590"/>
            <a:ext cx="3088110" cy="388077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fld id="{B0817F70-B2F6-4028-B7EA-15355A535CD2}" type="slidenum">
              <a:rPr lang="el-GR" altLang="el-GR" smtClean="0"/>
              <a:pPr/>
              <a:t>‹#›</a:t>
            </a:fld>
            <a:endParaRPr lang="el-GR" altLang="el-GR"/>
          </a:p>
        </p:txBody>
      </p:sp>
    </p:spTree>
    <p:extLst>
      <p:ext uri="{BB962C8B-B14F-4D97-AF65-F5344CB8AC3E}">
        <p14:creationId xmlns:p14="http://schemas.microsoft.com/office/powerpoint/2010/main" val="211274436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3" cy="1320800"/>
          </a:xfrm>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609599"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599"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3866640" y="2160983"/>
            <a:ext cx="3090672" cy="576262"/>
          </a:xfrm>
        </p:spPr>
        <p:txBody>
          <a:bodyPr anchor="b">
            <a:noAutofit/>
          </a:bodyPr>
          <a:lstStyle>
            <a:lvl1pPr marL="0" indent="0">
              <a:buNone/>
              <a:defRPr sz="2400" b="0"/>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3866640" y="2737246"/>
            <a:ext cx="3090672" cy="330411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pPr>
              <a:defRPr/>
            </a:pPr>
            <a:endParaRPr lang="el-GR"/>
          </a:p>
        </p:txBody>
      </p:sp>
      <p:sp>
        <p:nvSpPr>
          <p:cNvPr id="8" name="Footer Placeholder 7"/>
          <p:cNvSpPr>
            <a:spLocks noGrp="1"/>
          </p:cNvSpPr>
          <p:nvPr>
            <p:ph type="ftr" sz="quarter" idx="11"/>
          </p:nvPr>
        </p:nvSpPr>
        <p:spPr/>
        <p:txBody>
          <a:bodyPr/>
          <a:lstStyle/>
          <a:p>
            <a:pPr>
              <a:defRPr/>
            </a:pPr>
            <a:endParaRPr lang="el-GR"/>
          </a:p>
        </p:txBody>
      </p:sp>
      <p:sp>
        <p:nvSpPr>
          <p:cNvPr id="9" name="Slide Number Placeholder 8"/>
          <p:cNvSpPr>
            <a:spLocks noGrp="1"/>
          </p:cNvSpPr>
          <p:nvPr>
            <p:ph type="sldNum" sz="quarter" idx="12"/>
          </p:nvPr>
        </p:nvSpPr>
        <p:spPr/>
        <p:txBody>
          <a:bodyPr/>
          <a:lstStyle/>
          <a:p>
            <a:fld id="{EEDB2A56-5B36-464C-A34C-E72B55309880}" type="slidenum">
              <a:rPr lang="el-GR" altLang="el-GR" smtClean="0"/>
              <a:pPr/>
              <a:t>‹#›</a:t>
            </a:fld>
            <a:endParaRPr lang="el-GR" altLang="el-GR"/>
          </a:p>
        </p:txBody>
      </p:sp>
    </p:spTree>
    <p:extLst>
      <p:ext uri="{BB962C8B-B14F-4D97-AF65-F5344CB8AC3E}">
        <p14:creationId xmlns:p14="http://schemas.microsoft.com/office/powerpoint/2010/main" val="1464107293"/>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609599" y="609600"/>
            <a:ext cx="6347714" cy="1320800"/>
          </a:xfrm>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pPr>
              <a:defRPr/>
            </a:pPr>
            <a:endParaRPr lang="el-GR"/>
          </a:p>
        </p:txBody>
      </p:sp>
      <p:sp>
        <p:nvSpPr>
          <p:cNvPr id="4" name="Footer Placeholder 3"/>
          <p:cNvSpPr>
            <a:spLocks noGrp="1"/>
          </p:cNvSpPr>
          <p:nvPr>
            <p:ph type="ftr" sz="quarter" idx="11"/>
          </p:nvPr>
        </p:nvSpPr>
        <p:spPr/>
        <p:txBody>
          <a:bodyPr/>
          <a:lstStyle/>
          <a:p>
            <a:pPr>
              <a:defRPr/>
            </a:pPr>
            <a:endParaRPr lang="el-GR"/>
          </a:p>
        </p:txBody>
      </p:sp>
      <p:sp>
        <p:nvSpPr>
          <p:cNvPr id="5" name="Slide Number Placeholder 4"/>
          <p:cNvSpPr>
            <a:spLocks noGrp="1"/>
          </p:cNvSpPr>
          <p:nvPr>
            <p:ph type="sldNum" sz="quarter" idx="12"/>
          </p:nvPr>
        </p:nvSpPr>
        <p:spPr/>
        <p:txBody>
          <a:bodyPr/>
          <a:lstStyle/>
          <a:p>
            <a:fld id="{E1DCADA9-D6EB-47AB-A822-19E6E5DAAFBD}" type="slidenum">
              <a:rPr lang="el-GR" altLang="el-GR" smtClean="0"/>
              <a:pPr/>
              <a:t>‹#›</a:t>
            </a:fld>
            <a:endParaRPr lang="el-GR" altLang="el-GR"/>
          </a:p>
        </p:txBody>
      </p:sp>
    </p:spTree>
    <p:extLst>
      <p:ext uri="{BB962C8B-B14F-4D97-AF65-F5344CB8AC3E}">
        <p14:creationId xmlns:p14="http://schemas.microsoft.com/office/powerpoint/2010/main" val="6795860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endParaRPr lang="el-GR"/>
          </a:p>
        </p:txBody>
      </p:sp>
      <p:sp>
        <p:nvSpPr>
          <p:cNvPr id="3" name="Footer Placeholder 2"/>
          <p:cNvSpPr>
            <a:spLocks noGrp="1"/>
          </p:cNvSpPr>
          <p:nvPr>
            <p:ph type="ftr" sz="quarter" idx="11"/>
          </p:nvPr>
        </p:nvSpPr>
        <p:spPr/>
        <p:txBody>
          <a:bodyPr/>
          <a:lstStyle/>
          <a:p>
            <a:pPr>
              <a:defRPr/>
            </a:pPr>
            <a:endParaRPr lang="el-GR"/>
          </a:p>
        </p:txBody>
      </p:sp>
      <p:sp>
        <p:nvSpPr>
          <p:cNvPr id="4" name="Slide Number Placeholder 3"/>
          <p:cNvSpPr>
            <a:spLocks noGrp="1"/>
          </p:cNvSpPr>
          <p:nvPr>
            <p:ph type="sldNum" sz="quarter" idx="12"/>
          </p:nvPr>
        </p:nvSpPr>
        <p:spPr/>
        <p:txBody>
          <a:bodyPr/>
          <a:lstStyle/>
          <a:p>
            <a:fld id="{045D33B7-44C7-4253-A8BD-60263D29D70D}" type="slidenum">
              <a:rPr lang="el-GR" altLang="el-GR" smtClean="0"/>
              <a:pPr/>
              <a:t>‹#›</a:t>
            </a:fld>
            <a:endParaRPr lang="el-GR" altLang="el-GR"/>
          </a:p>
        </p:txBody>
      </p:sp>
    </p:spTree>
    <p:extLst>
      <p:ext uri="{BB962C8B-B14F-4D97-AF65-F5344CB8AC3E}">
        <p14:creationId xmlns:p14="http://schemas.microsoft.com/office/powerpoint/2010/main" val="35794244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1498604"/>
            <a:ext cx="2790182" cy="1278466"/>
          </a:xfrm>
        </p:spPr>
        <p:txBody>
          <a:bodyPr anchor="b">
            <a:normAutofit/>
          </a:bodyPr>
          <a:lstStyle>
            <a:lvl1pPr>
              <a:defRPr sz="2000"/>
            </a:lvl1pPr>
          </a:lstStyle>
          <a:p>
            <a:r>
              <a:rPr lang="en-US"/>
              <a:t>Click to edit Master title style</a:t>
            </a:r>
            <a:endParaRPr lang="en-US" dirty="0"/>
          </a:p>
        </p:txBody>
      </p:sp>
      <p:sp>
        <p:nvSpPr>
          <p:cNvPr id="3" name="Content Placeholder 2"/>
          <p:cNvSpPr>
            <a:spLocks noGrp="1"/>
          </p:cNvSpPr>
          <p:nvPr>
            <p:ph idx="1"/>
          </p:nvPr>
        </p:nvSpPr>
        <p:spPr>
          <a:xfrm>
            <a:off x="3571275" y="514925"/>
            <a:ext cx="3386037" cy="552643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09599" y="2777069"/>
            <a:ext cx="2790182" cy="2584449"/>
          </a:xfrm>
        </p:spPr>
        <p:txBody>
          <a:bodyPr>
            <a:normAutofit/>
          </a:bodyPr>
          <a:lstStyle>
            <a:lvl1pPr marL="0" indent="0">
              <a:buNone/>
              <a:defRPr sz="14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fld id="{34F97BE3-6637-439D-9D4A-131031DDFA92}" type="slidenum">
              <a:rPr lang="el-GR" altLang="el-GR" smtClean="0"/>
              <a:pPr/>
              <a:t>‹#›</a:t>
            </a:fld>
            <a:endParaRPr lang="el-GR" altLang="el-GR"/>
          </a:p>
        </p:txBody>
      </p:sp>
    </p:spTree>
    <p:extLst>
      <p:ext uri="{BB962C8B-B14F-4D97-AF65-F5344CB8AC3E}">
        <p14:creationId xmlns:p14="http://schemas.microsoft.com/office/powerpoint/2010/main" val="190049609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99" y="4800600"/>
            <a:ext cx="6347714" cy="566738"/>
          </a:xfrm>
        </p:spPr>
        <p:txBody>
          <a:bodyPr anchor="b">
            <a:normAutofit/>
          </a:bodyPr>
          <a:lstStyle>
            <a:lvl1pPr algn="l">
              <a:defRPr sz="2400" b="0"/>
            </a:lvl1pPr>
          </a:lstStyle>
          <a:p>
            <a:r>
              <a:rPr lang="en-US"/>
              <a:t>Click to edit Master title style</a:t>
            </a:r>
            <a:endParaRPr lang="en-US" dirty="0"/>
          </a:p>
        </p:txBody>
      </p:sp>
      <p:sp>
        <p:nvSpPr>
          <p:cNvPr id="3" name="Picture Placeholder 2"/>
          <p:cNvSpPr>
            <a:spLocks noGrp="1" noChangeAspect="1"/>
          </p:cNvSpPr>
          <p:nvPr>
            <p:ph type="pic" idx="1"/>
          </p:nvPr>
        </p:nvSpPr>
        <p:spPr>
          <a:xfrm>
            <a:off x="609599" y="609600"/>
            <a:ext cx="6347714" cy="3845718"/>
          </a:xfrm>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609599" y="5367338"/>
            <a:ext cx="6347714" cy="674024"/>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endParaRPr lang="el-GR"/>
          </a:p>
        </p:txBody>
      </p:sp>
      <p:sp>
        <p:nvSpPr>
          <p:cNvPr id="6" name="Footer Placeholder 5"/>
          <p:cNvSpPr>
            <a:spLocks noGrp="1"/>
          </p:cNvSpPr>
          <p:nvPr>
            <p:ph type="ftr" sz="quarter" idx="11"/>
          </p:nvPr>
        </p:nvSpPr>
        <p:spPr/>
        <p:txBody>
          <a:bodyPr/>
          <a:lstStyle/>
          <a:p>
            <a:pPr>
              <a:defRPr/>
            </a:pPr>
            <a:endParaRPr lang="el-GR"/>
          </a:p>
        </p:txBody>
      </p:sp>
      <p:sp>
        <p:nvSpPr>
          <p:cNvPr id="7" name="Slide Number Placeholder 6"/>
          <p:cNvSpPr>
            <a:spLocks noGrp="1"/>
          </p:cNvSpPr>
          <p:nvPr>
            <p:ph type="sldNum" sz="quarter" idx="12"/>
          </p:nvPr>
        </p:nvSpPr>
        <p:spPr/>
        <p:txBody>
          <a:bodyPr/>
          <a:lstStyle/>
          <a:p>
            <a:fld id="{EEF8D2A6-D7BD-4588-996E-37B3768DED81}" type="slidenum">
              <a:rPr lang="el-GR" altLang="el-GR" smtClean="0"/>
              <a:pPr/>
              <a:t>‹#›</a:t>
            </a:fld>
            <a:endParaRPr lang="el-GR" altLang="el-GR"/>
          </a:p>
        </p:txBody>
      </p:sp>
    </p:spTree>
    <p:extLst>
      <p:ext uri="{BB962C8B-B14F-4D97-AF65-F5344CB8AC3E}">
        <p14:creationId xmlns:p14="http://schemas.microsoft.com/office/powerpoint/2010/main" val="174438096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slideLayout" Target="../slideLayouts/slideLayout29.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17" Type="http://schemas.openxmlformats.org/officeDocument/2006/relationships/theme" Target="../theme/theme2.xml"/><Relationship Id="rId2" Type="http://schemas.openxmlformats.org/officeDocument/2006/relationships/slideLayout" Target="../slideLayouts/slideLayout18.xml"/><Relationship Id="rId16" Type="http://schemas.openxmlformats.org/officeDocument/2006/relationships/slideLayout" Target="../slideLayouts/slideLayout32.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5" Type="http://schemas.openxmlformats.org/officeDocument/2006/relationships/slideLayout" Target="../slideLayouts/slideLayout3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 Id="rId14" Type="http://schemas.openxmlformats.org/officeDocument/2006/relationships/slideLayout" Target="../slideLayouts/slideLayout3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17" name="Group 16"/>
          <p:cNvGrpSpPr/>
          <p:nvPr/>
        </p:nvGrpSpPr>
        <p:grpSpPr>
          <a:xfrm>
            <a:off x="-8467" y="-8468"/>
            <a:ext cx="9169805" cy="6874935"/>
            <a:chOff x="-8467" y="-8468"/>
            <a:chExt cx="9169805" cy="6874935"/>
          </a:xfrm>
        </p:grpSpPr>
        <p:sp>
          <p:nvSpPr>
            <p:cNvPr id="7" name="Freeform 6"/>
            <p:cNvSpPr/>
            <p:nvPr/>
          </p:nvSpPr>
          <p:spPr>
            <a:xfrm>
              <a:off x="-8467" y="4013200"/>
              <a:ext cx="457200" cy="2853267"/>
            </a:xfrm>
            <a:custGeom>
              <a:avLst/>
              <a:gdLst/>
              <a:ahLst/>
              <a:cxnLst/>
              <a:rect l="l" t="t" r="r" b="b"/>
              <a:pathLst>
                <a:path w="457200" h="2853267">
                  <a:moveTo>
                    <a:pt x="0" y="0"/>
                  </a:moveTo>
                  <a:lnTo>
                    <a:pt x="457200" y="2853267"/>
                  </a:lnTo>
                  <a:lnTo>
                    <a:pt x="0" y="2844800"/>
                  </a:lnTo>
                  <a:cubicBezTo>
                    <a:pt x="2822" y="1905000"/>
                    <a:pt x="5645" y="965200"/>
                    <a:pt x="0" y="0"/>
                  </a:cubicBezTo>
                  <a:close/>
                </a:path>
              </a:pathLst>
            </a:cu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sp>
        <p:cxnSp>
          <p:nvCxnSpPr>
            <p:cNvPr id="8" name="Straight Connector 7"/>
            <p:cNvCxnSpPr/>
            <p:nvPr/>
          </p:nvCxnSpPr>
          <p:spPr>
            <a:xfrm flipV="1">
              <a:off x="5130830" y="4175605"/>
              <a:ext cx="4022475" cy="2682396"/>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a:off x="7042707"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sp>
          <p:nvSpPr>
            <p:cNvPr id="10" name="Freeform 9"/>
            <p:cNvSpPr/>
            <p:nvPr/>
          </p:nvSpPr>
          <p:spPr>
            <a:xfrm>
              <a:off x="6891896" y="1"/>
              <a:ext cx="2269442" cy="6866466"/>
            </a:xfrm>
            <a:custGeom>
              <a:avLst/>
              <a:gdLst/>
              <a:ahLst/>
              <a:cxnLst/>
              <a:rect l="l" t="t" r="r" b="b"/>
              <a:pathLst>
                <a:path w="2269442" h="6866466">
                  <a:moveTo>
                    <a:pt x="2023534" y="0"/>
                  </a:moveTo>
                  <a:lnTo>
                    <a:pt x="0" y="6858000"/>
                  </a:lnTo>
                  <a:lnTo>
                    <a:pt x="2269067" y="6866466"/>
                  </a:lnTo>
                  <a:cubicBezTo>
                    <a:pt x="2271889" y="4580466"/>
                    <a:pt x="2257778" y="2294466"/>
                    <a:pt x="2260600" y="8466"/>
                  </a:cubicBezTo>
                  <a:lnTo>
                    <a:pt x="2023534"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1" name="Freeform 10"/>
            <p:cNvSpPr/>
            <p:nvPr/>
          </p:nvSpPr>
          <p:spPr>
            <a:xfrm>
              <a:off x="7205158" y="-8467"/>
              <a:ext cx="1948147" cy="6866467"/>
            </a:xfrm>
            <a:custGeom>
              <a:avLst/>
              <a:gdLst/>
              <a:ahLst/>
              <a:cxnLst/>
              <a:rect l="l" t="t" r="r" b="b"/>
              <a:pathLst>
                <a:path w="1948147" h="6866467">
                  <a:moveTo>
                    <a:pt x="0" y="0"/>
                  </a:moveTo>
                  <a:lnTo>
                    <a:pt x="1202267" y="6866467"/>
                  </a:lnTo>
                  <a:lnTo>
                    <a:pt x="1947333" y="6866467"/>
                  </a:lnTo>
                  <a:cubicBezTo>
                    <a:pt x="1944511" y="4577645"/>
                    <a:pt x="1950155" y="2288822"/>
                    <a:pt x="1947333" y="0"/>
                  </a:cubicBez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2" name="Freeform 11"/>
            <p:cNvSpPr/>
            <p:nvPr/>
          </p:nvSpPr>
          <p:spPr>
            <a:xfrm>
              <a:off x="6637896" y="3920066"/>
              <a:ext cx="2513565" cy="2937933"/>
            </a:xfrm>
            <a:custGeom>
              <a:avLst/>
              <a:gdLst/>
              <a:ahLst/>
              <a:cxnLst/>
              <a:rect l="l" t="t" r="r" b="b"/>
              <a:pathLst>
                <a:path w="3259667" h="3810000">
                  <a:moveTo>
                    <a:pt x="0" y="3810000"/>
                  </a:moveTo>
                  <a:lnTo>
                    <a:pt x="3251200" y="0"/>
                  </a:lnTo>
                  <a:cubicBezTo>
                    <a:pt x="3254022" y="1270000"/>
                    <a:pt x="3256845" y="2540000"/>
                    <a:pt x="3259667" y="3810000"/>
                  </a:cubicBezTo>
                  <a:lnTo>
                    <a:pt x="0" y="3810000"/>
                  </a:lnTo>
                  <a:close/>
                </a:path>
              </a:pathLst>
            </a:cu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sp>
        <p:sp>
          <p:nvSpPr>
            <p:cNvPr id="13" name="Freeform 12"/>
            <p:cNvSpPr/>
            <p:nvPr/>
          </p:nvSpPr>
          <p:spPr>
            <a:xfrm>
              <a:off x="7010429" y="-8467"/>
              <a:ext cx="2142876" cy="6866467"/>
            </a:xfrm>
            <a:custGeom>
              <a:avLst/>
              <a:gdLst/>
              <a:ahLst/>
              <a:cxnLst/>
              <a:rect l="l" t="t" r="r" b="b"/>
              <a:pathLst>
                <a:path w="2853267" h="6866467">
                  <a:moveTo>
                    <a:pt x="0" y="0"/>
                  </a:moveTo>
                  <a:lnTo>
                    <a:pt x="2472267" y="6866467"/>
                  </a:lnTo>
                  <a:lnTo>
                    <a:pt x="2853267" y="6858000"/>
                  </a:lnTo>
                  <a:lnTo>
                    <a:pt x="2853267" y="0"/>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4" name="Freeform 13"/>
            <p:cNvSpPr/>
            <p:nvPr/>
          </p:nvSpPr>
          <p:spPr>
            <a:xfrm>
              <a:off x="8295776" y="-8467"/>
              <a:ext cx="857530" cy="6866467"/>
            </a:xfrm>
            <a:custGeom>
              <a:avLst/>
              <a:gdLst/>
              <a:ahLst/>
              <a:cxnLst/>
              <a:rect l="l" t="t" r="r" b="b"/>
              <a:pathLst>
                <a:path w="1286933" h="6866467">
                  <a:moveTo>
                    <a:pt x="1016000" y="0"/>
                  </a:moveTo>
                  <a:lnTo>
                    <a:pt x="0" y="6866467"/>
                  </a:lnTo>
                  <a:lnTo>
                    <a:pt x="1286933" y="6866467"/>
                  </a:lnTo>
                  <a:cubicBezTo>
                    <a:pt x="1284111" y="4577645"/>
                    <a:pt x="1281288" y="2288822"/>
                    <a:pt x="1278466" y="0"/>
                  </a:cubicBezTo>
                  <a:lnTo>
                    <a:pt x="1016000"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sp>
        <p:sp>
          <p:nvSpPr>
            <p:cNvPr id="15" name="Freeform 14"/>
            <p:cNvSpPr/>
            <p:nvPr/>
          </p:nvSpPr>
          <p:spPr>
            <a:xfrm>
              <a:off x="8077231" y="-8468"/>
              <a:ext cx="1066770" cy="6866467"/>
            </a:xfrm>
            <a:custGeom>
              <a:avLst/>
              <a:gdLst/>
              <a:ahLst/>
              <a:cxnLst/>
              <a:rect l="l" t="t" r="r" b="b"/>
              <a:pathLst>
                <a:path w="1270244" h="6866467">
                  <a:moveTo>
                    <a:pt x="0" y="0"/>
                  </a:moveTo>
                  <a:lnTo>
                    <a:pt x="1117600" y="6866467"/>
                  </a:lnTo>
                  <a:lnTo>
                    <a:pt x="1270000" y="6866467"/>
                  </a:lnTo>
                  <a:cubicBezTo>
                    <a:pt x="1272822" y="4574822"/>
                    <a:pt x="1250245" y="2291645"/>
                    <a:pt x="1253067" y="0"/>
                  </a:cubicBez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sp>
        <p:sp>
          <p:nvSpPr>
            <p:cNvPr id="16" name="Freeform 15"/>
            <p:cNvSpPr/>
            <p:nvPr/>
          </p:nvSpPr>
          <p:spPr>
            <a:xfrm>
              <a:off x="8060297" y="4893733"/>
              <a:ext cx="1094086" cy="1964267"/>
            </a:xfrm>
            <a:custGeom>
              <a:avLst/>
              <a:gdLst/>
              <a:ahLst/>
              <a:cxnLst/>
              <a:rect l="l" t="t" r="r" b="b"/>
              <a:pathLst>
                <a:path w="1820333" h="3268133">
                  <a:moveTo>
                    <a:pt x="0" y="3268133"/>
                  </a:moveTo>
                  <a:lnTo>
                    <a:pt x="1811866" y="0"/>
                  </a:lnTo>
                  <a:cubicBezTo>
                    <a:pt x="1814688" y="1086555"/>
                    <a:pt x="1817511" y="2173111"/>
                    <a:pt x="1820333" y="3259666"/>
                  </a:cubicBezTo>
                  <a:lnTo>
                    <a:pt x="0" y="3268133"/>
                  </a:lnTo>
                  <a:close/>
                </a:path>
              </a:pathLst>
            </a:cu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sp>
      </p:grpSp>
      <p:sp>
        <p:nvSpPr>
          <p:cNvPr id="2" name="Title Placeholder 1"/>
          <p:cNvSpPr>
            <a:spLocks noGrp="1"/>
          </p:cNvSpPr>
          <p:nvPr>
            <p:ph type="title"/>
          </p:nvPr>
        </p:nvSpPr>
        <p:spPr>
          <a:xfrm>
            <a:off x="609599" y="609600"/>
            <a:ext cx="6347713" cy="1320800"/>
          </a:xfrm>
          <a:prstGeom prst="rect">
            <a:avLst/>
          </a:prstGeom>
        </p:spPr>
        <p:txBody>
          <a:bodyPr vert="horz" lIns="91440" tIns="45720" rIns="91440" bIns="45720" rtlCol="0" anchor="t">
            <a:normAutofit/>
          </a:bodyPr>
          <a:lstStyle/>
          <a:p>
            <a:r>
              <a:rPr lang="en-US"/>
              <a:t>Click to edit Master title style</a:t>
            </a:r>
            <a:endParaRPr lang="en-US" dirty="0"/>
          </a:p>
        </p:txBody>
      </p:sp>
      <p:sp>
        <p:nvSpPr>
          <p:cNvPr id="3" name="Text Placeholder 2"/>
          <p:cNvSpPr>
            <a:spLocks noGrp="1"/>
          </p:cNvSpPr>
          <p:nvPr>
            <p:ph type="body" idx="1"/>
          </p:nvPr>
        </p:nvSpPr>
        <p:spPr>
          <a:xfrm>
            <a:off x="609599" y="2160590"/>
            <a:ext cx="6347714" cy="388077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405258" y="6041363"/>
            <a:ext cx="684132" cy="365125"/>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609599" y="6041363"/>
            <a:ext cx="4622973"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a:xfrm>
            <a:off x="6444676" y="6041363"/>
            <a:ext cx="512638" cy="365125"/>
          </a:xfrm>
          <a:prstGeom prst="rect">
            <a:avLst/>
          </a:prstGeom>
        </p:spPr>
        <p:txBody>
          <a:bodyPr vert="horz" lIns="91440" tIns="45720" rIns="91440" bIns="45720" rtlCol="0" anchor="ctr"/>
          <a:lstStyle>
            <a:lvl1pPr algn="r">
              <a:defRPr sz="900">
                <a:solidFill>
                  <a:schemeClr val="accent1"/>
                </a:solidFill>
              </a:defRPr>
            </a:lvl1p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990134310"/>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Lst>
  <p:txStyles>
    <p:titleStyle>
      <a:lvl1pPr algn="l" defTabSz="457200" rtl="0" eaLnBrk="1" latinLnBrk="0" hangingPunct="1">
        <a:spcBef>
          <a:spcPct val="0"/>
        </a:spcBef>
        <a:buNone/>
        <a:defRPr sz="3600" kern="1200">
          <a:solidFill>
            <a:schemeClr val="accent1"/>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grpSp>
        <p:nvGrpSpPr>
          <p:cNvPr id="36" name="Group 35"/>
          <p:cNvGrpSpPr/>
          <p:nvPr/>
        </p:nvGrpSpPr>
        <p:grpSpPr>
          <a:xfrm>
            <a:off x="1" y="228600"/>
            <a:ext cx="1981200" cy="6638628"/>
            <a:chOff x="2487613" y="285750"/>
            <a:chExt cx="2428875" cy="5654676"/>
          </a:xfrm>
        </p:grpSpPr>
        <p:sp>
          <p:nvSpPr>
            <p:cNvPr id="37" name="Freeform 11"/>
            <p:cNvSpPr/>
            <p:nvPr/>
          </p:nvSpPr>
          <p:spPr bwMode="auto">
            <a:xfrm>
              <a:off x="2487613" y="2284413"/>
              <a:ext cx="85725" cy="533400"/>
            </a:xfrm>
            <a:custGeom>
              <a:avLst/>
              <a:gdLst/>
              <a:ahLst/>
              <a:cxnLst/>
              <a:rect l="0" t="0" r="r" b="b"/>
              <a:pathLst>
                <a:path w="22" h="136">
                  <a:moveTo>
                    <a:pt x="22" y="136"/>
                  </a:moveTo>
                  <a:cubicBezTo>
                    <a:pt x="20" y="117"/>
                    <a:pt x="19" y="99"/>
                    <a:pt x="17" y="80"/>
                  </a:cubicBezTo>
                  <a:cubicBezTo>
                    <a:pt x="11" y="54"/>
                    <a:pt x="6" y="27"/>
                    <a:pt x="0" y="0"/>
                  </a:cubicBezTo>
                  <a:cubicBezTo>
                    <a:pt x="0" y="35"/>
                    <a:pt x="0" y="35"/>
                    <a:pt x="0" y="35"/>
                  </a:cubicBezTo>
                  <a:cubicBezTo>
                    <a:pt x="6" y="64"/>
                    <a:pt x="13" y="94"/>
                    <a:pt x="20" y="124"/>
                  </a:cubicBezTo>
                  <a:cubicBezTo>
                    <a:pt x="20" y="128"/>
                    <a:pt x="21" y="132"/>
                    <a:pt x="22" y="136"/>
                  </a:cubicBezTo>
                  <a:close/>
                </a:path>
              </a:pathLst>
            </a:custGeom>
            <a:solidFill>
              <a:schemeClr val="tx2">
                <a:alpha val="20000"/>
              </a:schemeClr>
            </a:solidFill>
            <a:ln>
              <a:noFill/>
            </a:ln>
          </p:spPr>
        </p:sp>
        <p:sp>
          <p:nvSpPr>
            <p:cNvPr id="38" name="Freeform 12"/>
            <p:cNvSpPr/>
            <p:nvPr/>
          </p:nvSpPr>
          <p:spPr bwMode="auto">
            <a:xfrm>
              <a:off x="2597151" y="2779713"/>
              <a:ext cx="550863" cy="1978025"/>
            </a:xfrm>
            <a:custGeom>
              <a:avLst/>
              <a:gdLst/>
              <a:ahLst/>
              <a:cxnLst/>
              <a:rect l="0" t="0" r="r" b="b"/>
              <a:pathLst>
                <a:path w="140" h="504">
                  <a:moveTo>
                    <a:pt x="86" y="350"/>
                  </a:moveTo>
                  <a:cubicBezTo>
                    <a:pt x="103" y="402"/>
                    <a:pt x="120" y="453"/>
                    <a:pt x="139" y="504"/>
                  </a:cubicBezTo>
                  <a:cubicBezTo>
                    <a:pt x="139" y="495"/>
                    <a:pt x="139" y="487"/>
                    <a:pt x="140" y="478"/>
                  </a:cubicBezTo>
                  <a:cubicBezTo>
                    <a:pt x="124" y="435"/>
                    <a:pt x="109" y="391"/>
                    <a:pt x="95" y="347"/>
                  </a:cubicBezTo>
                  <a:cubicBezTo>
                    <a:pt x="58" y="233"/>
                    <a:pt x="27" y="117"/>
                    <a:pt x="0" y="0"/>
                  </a:cubicBezTo>
                  <a:cubicBezTo>
                    <a:pt x="2" y="20"/>
                    <a:pt x="4" y="41"/>
                    <a:pt x="6" y="61"/>
                  </a:cubicBezTo>
                  <a:cubicBezTo>
                    <a:pt x="30" y="158"/>
                    <a:pt x="56" y="255"/>
                    <a:pt x="86" y="350"/>
                  </a:cubicBezTo>
                  <a:close/>
                </a:path>
              </a:pathLst>
            </a:custGeom>
            <a:solidFill>
              <a:schemeClr val="tx2">
                <a:alpha val="20000"/>
              </a:schemeClr>
            </a:solidFill>
            <a:ln>
              <a:noFill/>
            </a:ln>
          </p:spPr>
        </p:sp>
        <p:sp>
          <p:nvSpPr>
            <p:cNvPr id="39" name="Freeform 13"/>
            <p:cNvSpPr/>
            <p:nvPr/>
          </p:nvSpPr>
          <p:spPr bwMode="auto">
            <a:xfrm>
              <a:off x="3175001" y="4730750"/>
              <a:ext cx="519113" cy="1209675"/>
            </a:xfrm>
            <a:custGeom>
              <a:avLst/>
              <a:gdLst/>
              <a:ahLst/>
              <a:cxnLst/>
              <a:rect l="0" t="0" r="r" b="b"/>
              <a:pathLst>
                <a:path w="132" h="308">
                  <a:moveTo>
                    <a:pt x="8" y="22"/>
                  </a:moveTo>
                  <a:cubicBezTo>
                    <a:pt x="5" y="15"/>
                    <a:pt x="2" y="8"/>
                    <a:pt x="0" y="0"/>
                  </a:cubicBezTo>
                  <a:cubicBezTo>
                    <a:pt x="0" y="10"/>
                    <a:pt x="0" y="19"/>
                    <a:pt x="0" y="29"/>
                  </a:cubicBezTo>
                  <a:cubicBezTo>
                    <a:pt x="21" y="85"/>
                    <a:pt x="44" y="140"/>
                    <a:pt x="68" y="194"/>
                  </a:cubicBezTo>
                  <a:cubicBezTo>
                    <a:pt x="85" y="232"/>
                    <a:pt x="104" y="270"/>
                    <a:pt x="123" y="308"/>
                  </a:cubicBezTo>
                  <a:cubicBezTo>
                    <a:pt x="132" y="308"/>
                    <a:pt x="132" y="308"/>
                    <a:pt x="132" y="308"/>
                  </a:cubicBezTo>
                  <a:cubicBezTo>
                    <a:pt x="113" y="269"/>
                    <a:pt x="94" y="230"/>
                    <a:pt x="77" y="190"/>
                  </a:cubicBezTo>
                  <a:cubicBezTo>
                    <a:pt x="52" y="135"/>
                    <a:pt x="29" y="79"/>
                    <a:pt x="8" y="22"/>
                  </a:cubicBezTo>
                  <a:close/>
                </a:path>
              </a:pathLst>
            </a:custGeom>
            <a:solidFill>
              <a:schemeClr val="tx2">
                <a:alpha val="20000"/>
              </a:schemeClr>
            </a:solidFill>
            <a:ln>
              <a:noFill/>
            </a:ln>
          </p:spPr>
        </p:sp>
        <p:sp>
          <p:nvSpPr>
            <p:cNvPr id="40" name="Freeform 14"/>
            <p:cNvSpPr/>
            <p:nvPr/>
          </p:nvSpPr>
          <p:spPr bwMode="auto">
            <a:xfrm>
              <a:off x="3305176" y="5630863"/>
              <a:ext cx="146050" cy="309563"/>
            </a:xfrm>
            <a:custGeom>
              <a:avLst/>
              <a:gdLst/>
              <a:ahLst/>
              <a:cxnLst/>
              <a:rect l="0" t="0" r="r" b="b"/>
              <a:pathLst>
                <a:path w="37" h="79">
                  <a:moveTo>
                    <a:pt x="28" y="79"/>
                  </a:moveTo>
                  <a:cubicBezTo>
                    <a:pt x="37" y="79"/>
                    <a:pt x="37" y="79"/>
                    <a:pt x="37" y="79"/>
                  </a:cubicBezTo>
                  <a:cubicBezTo>
                    <a:pt x="24" y="53"/>
                    <a:pt x="12" y="27"/>
                    <a:pt x="0" y="0"/>
                  </a:cubicBezTo>
                  <a:cubicBezTo>
                    <a:pt x="8" y="27"/>
                    <a:pt x="17" y="53"/>
                    <a:pt x="28" y="79"/>
                  </a:cubicBezTo>
                  <a:close/>
                </a:path>
              </a:pathLst>
            </a:custGeom>
            <a:solidFill>
              <a:schemeClr val="tx2">
                <a:alpha val="20000"/>
              </a:schemeClr>
            </a:solidFill>
            <a:ln>
              <a:noFill/>
            </a:ln>
          </p:spPr>
        </p:sp>
        <p:sp>
          <p:nvSpPr>
            <p:cNvPr id="41" name="Freeform 15"/>
            <p:cNvSpPr/>
            <p:nvPr/>
          </p:nvSpPr>
          <p:spPr bwMode="auto">
            <a:xfrm>
              <a:off x="2573338" y="2817813"/>
              <a:ext cx="700088" cy="2835275"/>
            </a:xfrm>
            <a:custGeom>
              <a:avLst/>
              <a:gdLst/>
              <a:ahLst/>
              <a:cxnLst/>
              <a:rect l="0" t="0" r="r" b="b"/>
              <a:pathLst>
                <a:path w="178" h="722">
                  <a:moveTo>
                    <a:pt x="162" y="660"/>
                  </a:moveTo>
                  <a:cubicBezTo>
                    <a:pt x="145" y="618"/>
                    <a:pt x="130" y="576"/>
                    <a:pt x="116" y="534"/>
                  </a:cubicBezTo>
                  <a:cubicBezTo>
                    <a:pt x="84" y="437"/>
                    <a:pt x="59" y="337"/>
                    <a:pt x="40" y="236"/>
                  </a:cubicBezTo>
                  <a:cubicBezTo>
                    <a:pt x="29" y="175"/>
                    <a:pt x="20" y="113"/>
                    <a:pt x="12" y="51"/>
                  </a:cubicBezTo>
                  <a:cubicBezTo>
                    <a:pt x="8" y="34"/>
                    <a:pt x="4" y="17"/>
                    <a:pt x="0" y="0"/>
                  </a:cubicBezTo>
                  <a:cubicBezTo>
                    <a:pt x="8" y="79"/>
                    <a:pt x="19" y="159"/>
                    <a:pt x="33" y="237"/>
                  </a:cubicBezTo>
                  <a:cubicBezTo>
                    <a:pt x="51" y="339"/>
                    <a:pt x="76" y="439"/>
                    <a:pt x="107" y="537"/>
                  </a:cubicBezTo>
                  <a:cubicBezTo>
                    <a:pt x="123" y="586"/>
                    <a:pt x="141" y="634"/>
                    <a:pt x="160" y="681"/>
                  </a:cubicBezTo>
                  <a:cubicBezTo>
                    <a:pt x="166" y="695"/>
                    <a:pt x="172" y="708"/>
                    <a:pt x="178" y="722"/>
                  </a:cubicBezTo>
                  <a:cubicBezTo>
                    <a:pt x="176" y="717"/>
                    <a:pt x="175" y="713"/>
                    <a:pt x="174" y="708"/>
                  </a:cubicBezTo>
                  <a:cubicBezTo>
                    <a:pt x="169" y="692"/>
                    <a:pt x="165" y="676"/>
                    <a:pt x="162" y="660"/>
                  </a:cubicBezTo>
                  <a:close/>
                </a:path>
              </a:pathLst>
            </a:custGeom>
            <a:solidFill>
              <a:schemeClr val="tx2">
                <a:alpha val="20000"/>
              </a:schemeClr>
            </a:solidFill>
            <a:ln>
              <a:noFill/>
            </a:ln>
          </p:spPr>
        </p:sp>
        <p:sp>
          <p:nvSpPr>
            <p:cNvPr id="42" name="Freeform 16"/>
            <p:cNvSpPr/>
            <p:nvPr/>
          </p:nvSpPr>
          <p:spPr bwMode="auto">
            <a:xfrm>
              <a:off x="2506663" y="285750"/>
              <a:ext cx="90488" cy="2493963"/>
            </a:xfrm>
            <a:custGeom>
              <a:avLst/>
              <a:gdLst/>
              <a:ahLst/>
              <a:cxnLst/>
              <a:rect l="0" t="0" r="r" b="b"/>
              <a:pathLst>
                <a:path w="23" h="635">
                  <a:moveTo>
                    <a:pt x="11" y="577"/>
                  </a:moveTo>
                  <a:cubicBezTo>
                    <a:pt x="12" y="581"/>
                    <a:pt x="12" y="585"/>
                    <a:pt x="12" y="589"/>
                  </a:cubicBezTo>
                  <a:cubicBezTo>
                    <a:pt x="15" y="603"/>
                    <a:pt x="19" y="617"/>
                    <a:pt x="22" y="632"/>
                  </a:cubicBezTo>
                  <a:cubicBezTo>
                    <a:pt x="22" y="633"/>
                    <a:pt x="22" y="634"/>
                    <a:pt x="23" y="635"/>
                  </a:cubicBezTo>
                  <a:cubicBezTo>
                    <a:pt x="21" y="615"/>
                    <a:pt x="19" y="596"/>
                    <a:pt x="17" y="576"/>
                  </a:cubicBezTo>
                  <a:cubicBezTo>
                    <a:pt x="9" y="474"/>
                    <a:pt x="5" y="372"/>
                    <a:pt x="5" y="269"/>
                  </a:cubicBezTo>
                  <a:cubicBezTo>
                    <a:pt x="6" y="179"/>
                    <a:pt x="9" y="90"/>
                    <a:pt x="15" y="0"/>
                  </a:cubicBezTo>
                  <a:cubicBezTo>
                    <a:pt x="12" y="0"/>
                    <a:pt x="12" y="0"/>
                    <a:pt x="12" y="0"/>
                  </a:cubicBezTo>
                  <a:cubicBezTo>
                    <a:pt x="5" y="89"/>
                    <a:pt x="2" y="179"/>
                    <a:pt x="1" y="269"/>
                  </a:cubicBezTo>
                  <a:cubicBezTo>
                    <a:pt x="0" y="372"/>
                    <a:pt x="3" y="474"/>
                    <a:pt x="11" y="577"/>
                  </a:cubicBezTo>
                  <a:close/>
                </a:path>
              </a:pathLst>
            </a:custGeom>
            <a:solidFill>
              <a:schemeClr val="tx2">
                <a:alpha val="20000"/>
              </a:schemeClr>
            </a:solidFill>
            <a:ln>
              <a:noFill/>
            </a:ln>
          </p:spPr>
        </p:sp>
        <p:sp>
          <p:nvSpPr>
            <p:cNvPr id="43" name="Freeform 17"/>
            <p:cNvSpPr/>
            <p:nvPr/>
          </p:nvSpPr>
          <p:spPr bwMode="auto">
            <a:xfrm>
              <a:off x="2554288" y="2598738"/>
              <a:ext cx="66675" cy="420688"/>
            </a:xfrm>
            <a:custGeom>
              <a:avLst/>
              <a:gdLst/>
              <a:ahLst/>
              <a:cxnLst/>
              <a:rect l="0" t="0" r="r" b="b"/>
              <a:pathLst>
                <a:path w="17" h="107">
                  <a:moveTo>
                    <a:pt x="0" y="0"/>
                  </a:moveTo>
                  <a:cubicBezTo>
                    <a:pt x="2" y="19"/>
                    <a:pt x="3" y="37"/>
                    <a:pt x="5" y="56"/>
                  </a:cubicBezTo>
                  <a:cubicBezTo>
                    <a:pt x="9" y="73"/>
                    <a:pt x="13" y="90"/>
                    <a:pt x="17" y="107"/>
                  </a:cubicBezTo>
                  <a:cubicBezTo>
                    <a:pt x="15" y="87"/>
                    <a:pt x="13" y="66"/>
                    <a:pt x="11" y="46"/>
                  </a:cubicBezTo>
                  <a:cubicBezTo>
                    <a:pt x="10" y="45"/>
                    <a:pt x="10" y="44"/>
                    <a:pt x="10" y="43"/>
                  </a:cubicBezTo>
                  <a:cubicBezTo>
                    <a:pt x="7" y="28"/>
                    <a:pt x="3" y="14"/>
                    <a:pt x="0" y="0"/>
                  </a:cubicBezTo>
                  <a:close/>
                </a:path>
              </a:pathLst>
            </a:custGeom>
            <a:solidFill>
              <a:schemeClr val="tx2">
                <a:alpha val="20000"/>
              </a:schemeClr>
            </a:solidFill>
            <a:ln>
              <a:noFill/>
            </a:ln>
          </p:spPr>
        </p:sp>
        <p:sp>
          <p:nvSpPr>
            <p:cNvPr id="44" name="Freeform 18"/>
            <p:cNvSpPr/>
            <p:nvPr/>
          </p:nvSpPr>
          <p:spPr bwMode="auto">
            <a:xfrm>
              <a:off x="3143251" y="4757738"/>
              <a:ext cx="161925" cy="873125"/>
            </a:xfrm>
            <a:custGeom>
              <a:avLst/>
              <a:gdLst/>
              <a:ahLst/>
              <a:cxnLst/>
              <a:rect l="0" t="0" r="r" b="b"/>
              <a:pathLst>
                <a:path w="41" h="222">
                  <a:moveTo>
                    <a:pt x="0" y="0"/>
                  </a:moveTo>
                  <a:cubicBezTo>
                    <a:pt x="0" y="31"/>
                    <a:pt x="2" y="62"/>
                    <a:pt x="5" y="93"/>
                  </a:cubicBezTo>
                  <a:cubicBezTo>
                    <a:pt x="8" y="117"/>
                    <a:pt x="12" y="142"/>
                    <a:pt x="17" y="166"/>
                  </a:cubicBezTo>
                  <a:cubicBezTo>
                    <a:pt x="19" y="172"/>
                    <a:pt x="22" y="178"/>
                    <a:pt x="24" y="184"/>
                  </a:cubicBezTo>
                  <a:cubicBezTo>
                    <a:pt x="30" y="197"/>
                    <a:pt x="35" y="209"/>
                    <a:pt x="41" y="222"/>
                  </a:cubicBezTo>
                  <a:cubicBezTo>
                    <a:pt x="40" y="219"/>
                    <a:pt x="39" y="215"/>
                    <a:pt x="38" y="212"/>
                  </a:cubicBezTo>
                  <a:cubicBezTo>
                    <a:pt x="26" y="172"/>
                    <a:pt x="18" y="132"/>
                    <a:pt x="13" y="92"/>
                  </a:cubicBezTo>
                  <a:cubicBezTo>
                    <a:pt x="11" y="68"/>
                    <a:pt x="9" y="45"/>
                    <a:pt x="8" y="22"/>
                  </a:cubicBezTo>
                  <a:cubicBezTo>
                    <a:pt x="8" y="21"/>
                    <a:pt x="7" y="20"/>
                    <a:pt x="7" y="18"/>
                  </a:cubicBezTo>
                  <a:cubicBezTo>
                    <a:pt x="5" y="12"/>
                    <a:pt x="2" y="6"/>
                    <a:pt x="0" y="0"/>
                  </a:cubicBezTo>
                  <a:close/>
                </a:path>
              </a:pathLst>
            </a:custGeom>
            <a:solidFill>
              <a:schemeClr val="tx2">
                <a:alpha val="20000"/>
              </a:schemeClr>
            </a:solidFill>
            <a:ln>
              <a:noFill/>
            </a:ln>
          </p:spPr>
        </p:sp>
        <p:sp>
          <p:nvSpPr>
            <p:cNvPr id="45" name="Freeform 19"/>
            <p:cNvSpPr/>
            <p:nvPr/>
          </p:nvSpPr>
          <p:spPr bwMode="auto">
            <a:xfrm>
              <a:off x="3148013" y="1282700"/>
              <a:ext cx="1768475" cy="3448050"/>
            </a:xfrm>
            <a:custGeom>
              <a:avLst/>
              <a:gdLst/>
              <a:ahLst/>
              <a:cxnLst/>
              <a:rect l="0" t="0" r="r" b="b"/>
              <a:pathLst>
                <a:path w="450" h="878">
                  <a:moveTo>
                    <a:pt x="7" y="854"/>
                  </a:moveTo>
                  <a:cubicBezTo>
                    <a:pt x="10" y="772"/>
                    <a:pt x="26" y="691"/>
                    <a:pt x="50" y="613"/>
                  </a:cubicBezTo>
                  <a:cubicBezTo>
                    <a:pt x="75" y="535"/>
                    <a:pt x="109" y="460"/>
                    <a:pt x="149" y="388"/>
                  </a:cubicBezTo>
                  <a:cubicBezTo>
                    <a:pt x="189" y="316"/>
                    <a:pt x="235" y="248"/>
                    <a:pt x="285" y="183"/>
                  </a:cubicBezTo>
                  <a:cubicBezTo>
                    <a:pt x="310" y="151"/>
                    <a:pt x="337" y="119"/>
                    <a:pt x="364" y="89"/>
                  </a:cubicBezTo>
                  <a:cubicBezTo>
                    <a:pt x="378" y="74"/>
                    <a:pt x="392" y="58"/>
                    <a:pt x="406" y="44"/>
                  </a:cubicBezTo>
                  <a:cubicBezTo>
                    <a:pt x="421" y="29"/>
                    <a:pt x="435" y="15"/>
                    <a:pt x="450" y="1"/>
                  </a:cubicBezTo>
                  <a:cubicBezTo>
                    <a:pt x="450" y="0"/>
                    <a:pt x="450" y="0"/>
                    <a:pt x="450" y="0"/>
                  </a:cubicBezTo>
                  <a:cubicBezTo>
                    <a:pt x="434" y="14"/>
                    <a:pt x="420" y="28"/>
                    <a:pt x="405" y="43"/>
                  </a:cubicBezTo>
                  <a:cubicBezTo>
                    <a:pt x="391" y="57"/>
                    <a:pt x="377" y="72"/>
                    <a:pt x="363" y="88"/>
                  </a:cubicBezTo>
                  <a:cubicBezTo>
                    <a:pt x="335" y="118"/>
                    <a:pt x="308" y="149"/>
                    <a:pt x="283" y="181"/>
                  </a:cubicBezTo>
                  <a:cubicBezTo>
                    <a:pt x="232" y="246"/>
                    <a:pt x="185" y="314"/>
                    <a:pt x="145" y="386"/>
                  </a:cubicBezTo>
                  <a:cubicBezTo>
                    <a:pt x="104" y="457"/>
                    <a:pt x="70" y="533"/>
                    <a:pt x="45" y="611"/>
                  </a:cubicBezTo>
                  <a:cubicBezTo>
                    <a:pt x="19" y="690"/>
                    <a:pt x="3" y="771"/>
                    <a:pt x="0" y="854"/>
                  </a:cubicBezTo>
                  <a:cubicBezTo>
                    <a:pt x="0" y="856"/>
                    <a:pt x="0" y="857"/>
                    <a:pt x="0" y="859"/>
                  </a:cubicBezTo>
                  <a:cubicBezTo>
                    <a:pt x="2" y="865"/>
                    <a:pt x="4" y="872"/>
                    <a:pt x="7" y="878"/>
                  </a:cubicBezTo>
                  <a:cubicBezTo>
                    <a:pt x="7" y="870"/>
                    <a:pt x="7" y="862"/>
                    <a:pt x="7" y="854"/>
                  </a:cubicBezTo>
                  <a:close/>
                </a:path>
              </a:pathLst>
            </a:custGeom>
            <a:solidFill>
              <a:schemeClr val="tx2">
                <a:alpha val="20000"/>
              </a:schemeClr>
            </a:solidFill>
            <a:ln>
              <a:noFill/>
            </a:ln>
          </p:spPr>
        </p:sp>
        <p:sp>
          <p:nvSpPr>
            <p:cNvPr id="46" name="Freeform 20"/>
            <p:cNvSpPr/>
            <p:nvPr/>
          </p:nvSpPr>
          <p:spPr bwMode="auto">
            <a:xfrm>
              <a:off x="3273426" y="5653088"/>
              <a:ext cx="138113" cy="287338"/>
            </a:xfrm>
            <a:custGeom>
              <a:avLst/>
              <a:gdLst/>
              <a:ahLst/>
              <a:cxnLst/>
              <a:rect l="0" t="0" r="r" b="b"/>
              <a:pathLst>
                <a:path w="35" h="73">
                  <a:moveTo>
                    <a:pt x="0" y="0"/>
                  </a:moveTo>
                  <a:cubicBezTo>
                    <a:pt x="7" y="24"/>
                    <a:pt x="16" y="49"/>
                    <a:pt x="26" y="73"/>
                  </a:cubicBezTo>
                  <a:cubicBezTo>
                    <a:pt x="35" y="73"/>
                    <a:pt x="35" y="73"/>
                    <a:pt x="35" y="73"/>
                  </a:cubicBezTo>
                  <a:cubicBezTo>
                    <a:pt x="23" y="49"/>
                    <a:pt x="11" y="24"/>
                    <a:pt x="0" y="0"/>
                  </a:cubicBezTo>
                  <a:close/>
                </a:path>
              </a:pathLst>
            </a:custGeom>
            <a:solidFill>
              <a:schemeClr val="tx2">
                <a:alpha val="20000"/>
              </a:schemeClr>
            </a:solidFill>
            <a:ln>
              <a:noFill/>
            </a:ln>
          </p:spPr>
        </p:sp>
        <p:sp>
          <p:nvSpPr>
            <p:cNvPr id="47" name="Freeform 21"/>
            <p:cNvSpPr/>
            <p:nvPr/>
          </p:nvSpPr>
          <p:spPr bwMode="auto">
            <a:xfrm>
              <a:off x="3143251" y="4656138"/>
              <a:ext cx="31750" cy="188913"/>
            </a:xfrm>
            <a:custGeom>
              <a:avLst/>
              <a:gdLst/>
              <a:ahLst/>
              <a:cxnLst/>
              <a:rect l="0" t="0" r="r" b="b"/>
              <a:pathLst>
                <a:path w="8" h="48">
                  <a:moveTo>
                    <a:pt x="7" y="44"/>
                  </a:moveTo>
                  <a:cubicBezTo>
                    <a:pt x="7" y="46"/>
                    <a:pt x="8" y="47"/>
                    <a:pt x="8" y="48"/>
                  </a:cubicBezTo>
                  <a:cubicBezTo>
                    <a:pt x="8" y="38"/>
                    <a:pt x="8" y="29"/>
                    <a:pt x="8" y="19"/>
                  </a:cubicBezTo>
                  <a:cubicBezTo>
                    <a:pt x="5" y="13"/>
                    <a:pt x="3" y="6"/>
                    <a:pt x="1" y="0"/>
                  </a:cubicBezTo>
                  <a:cubicBezTo>
                    <a:pt x="0" y="9"/>
                    <a:pt x="0" y="17"/>
                    <a:pt x="0" y="26"/>
                  </a:cubicBezTo>
                  <a:cubicBezTo>
                    <a:pt x="2" y="32"/>
                    <a:pt x="5" y="38"/>
                    <a:pt x="7" y="44"/>
                  </a:cubicBezTo>
                  <a:close/>
                </a:path>
              </a:pathLst>
            </a:custGeom>
            <a:solidFill>
              <a:schemeClr val="tx2">
                <a:alpha val="20000"/>
              </a:schemeClr>
            </a:solidFill>
            <a:ln>
              <a:noFill/>
            </a:ln>
          </p:spPr>
        </p:sp>
        <p:sp>
          <p:nvSpPr>
            <p:cNvPr id="48" name="Freeform 22"/>
            <p:cNvSpPr/>
            <p:nvPr/>
          </p:nvSpPr>
          <p:spPr bwMode="auto">
            <a:xfrm>
              <a:off x="3211513" y="5410200"/>
              <a:ext cx="203200" cy="530225"/>
            </a:xfrm>
            <a:custGeom>
              <a:avLst/>
              <a:gdLst/>
              <a:ahLst/>
              <a:cxnLst/>
              <a:rect l="0" t="0" r="r" b="b"/>
              <a:pathLst>
                <a:path w="52" h="135">
                  <a:moveTo>
                    <a:pt x="7" y="18"/>
                  </a:moveTo>
                  <a:cubicBezTo>
                    <a:pt x="5" y="12"/>
                    <a:pt x="2" y="6"/>
                    <a:pt x="0" y="0"/>
                  </a:cubicBezTo>
                  <a:cubicBezTo>
                    <a:pt x="3" y="16"/>
                    <a:pt x="7" y="32"/>
                    <a:pt x="12" y="48"/>
                  </a:cubicBezTo>
                  <a:cubicBezTo>
                    <a:pt x="13" y="53"/>
                    <a:pt x="14" y="57"/>
                    <a:pt x="16" y="62"/>
                  </a:cubicBezTo>
                  <a:cubicBezTo>
                    <a:pt x="27" y="86"/>
                    <a:pt x="39" y="111"/>
                    <a:pt x="51" y="135"/>
                  </a:cubicBezTo>
                  <a:cubicBezTo>
                    <a:pt x="52" y="135"/>
                    <a:pt x="52" y="135"/>
                    <a:pt x="52" y="135"/>
                  </a:cubicBezTo>
                  <a:cubicBezTo>
                    <a:pt x="41" y="109"/>
                    <a:pt x="32" y="83"/>
                    <a:pt x="24" y="56"/>
                  </a:cubicBezTo>
                  <a:cubicBezTo>
                    <a:pt x="18" y="43"/>
                    <a:pt x="13" y="31"/>
                    <a:pt x="7" y="18"/>
                  </a:cubicBezTo>
                  <a:close/>
                </a:path>
              </a:pathLst>
            </a:custGeom>
            <a:solidFill>
              <a:schemeClr val="tx2">
                <a:alpha val="20000"/>
              </a:schemeClr>
            </a:solidFill>
            <a:ln>
              <a:noFill/>
            </a:ln>
          </p:spPr>
        </p:sp>
      </p:grpSp>
      <p:grpSp>
        <p:nvGrpSpPr>
          <p:cNvPr id="49" name="Group 48"/>
          <p:cNvGrpSpPr/>
          <p:nvPr/>
        </p:nvGrpSpPr>
        <p:grpSpPr>
          <a:xfrm>
            <a:off x="20421" y="285"/>
            <a:ext cx="1952272" cy="6852968"/>
            <a:chOff x="6627813" y="195717"/>
            <a:chExt cx="1952625" cy="5678034"/>
          </a:xfrm>
        </p:grpSpPr>
        <p:sp>
          <p:nvSpPr>
            <p:cNvPr id="50" name="Freeform 27"/>
            <p:cNvSpPr/>
            <p:nvPr/>
          </p:nvSpPr>
          <p:spPr bwMode="auto">
            <a:xfrm>
              <a:off x="6627813" y="195717"/>
              <a:ext cx="409575" cy="3646488"/>
            </a:xfrm>
            <a:custGeom>
              <a:avLst/>
              <a:gdLst/>
              <a:ahLst/>
              <a:cxnLst/>
              <a:rect l="0" t="0" r="r" b="b"/>
              <a:pathLst>
                <a:path w="103" h="920">
                  <a:moveTo>
                    <a:pt x="7" y="210"/>
                  </a:moveTo>
                  <a:cubicBezTo>
                    <a:pt x="11" y="288"/>
                    <a:pt x="17" y="367"/>
                    <a:pt x="26" y="445"/>
                  </a:cubicBezTo>
                  <a:cubicBezTo>
                    <a:pt x="34" y="523"/>
                    <a:pt x="44" y="601"/>
                    <a:pt x="57" y="679"/>
                  </a:cubicBezTo>
                  <a:cubicBezTo>
                    <a:pt x="69" y="757"/>
                    <a:pt x="84" y="834"/>
                    <a:pt x="101" y="911"/>
                  </a:cubicBezTo>
                  <a:cubicBezTo>
                    <a:pt x="102" y="914"/>
                    <a:pt x="103" y="917"/>
                    <a:pt x="103" y="920"/>
                  </a:cubicBezTo>
                  <a:cubicBezTo>
                    <a:pt x="102" y="905"/>
                    <a:pt x="100" y="889"/>
                    <a:pt x="99" y="874"/>
                  </a:cubicBezTo>
                  <a:cubicBezTo>
                    <a:pt x="99" y="871"/>
                    <a:pt x="99" y="868"/>
                    <a:pt x="99" y="866"/>
                  </a:cubicBezTo>
                  <a:cubicBezTo>
                    <a:pt x="85" y="803"/>
                    <a:pt x="73" y="741"/>
                    <a:pt x="63" y="678"/>
                  </a:cubicBezTo>
                  <a:cubicBezTo>
                    <a:pt x="50" y="600"/>
                    <a:pt x="39" y="523"/>
                    <a:pt x="30" y="444"/>
                  </a:cubicBezTo>
                  <a:cubicBezTo>
                    <a:pt x="21" y="366"/>
                    <a:pt x="14" y="288"/>
                    <a:pt x="9" y="209"/>
                  </a:cubicBezTo>
                  <a:cubicBezTo>
                    <a:pt x="7" y="170"/>
                    <a:pt x="5" y="131"/>
                    <a:pt x="3" y="92"/>
                  </a:cubicBezTo>
                  <a:cubicBezTo>
                    <a:pt x="2" y="61"/>
                    <a:pt x="1" y="31"/>
                    <a:pt x="1" y="0"/>
                  </a:cubicBezTo>
                  <a:cubicBezTo>
                    <a:pt x="0" y="0"/>
                    <a:pt x="0" y="0"/>
                    <a:pt x="0" y="0"/>
                  </a:cubicBezTo>
                  <a:cubicBezTo>
                    <a:pt x="0" y="31"/>
                    <a:pt x="1" y="61"/>
                    <a:pt x="1" y="92"/>
                  </a:cubicBezTo>
                  <a:cubicBezTo>
                    <a:pt x="3" y="131"/>
                    <a:pt x="4" y="170"/>
                    <a:pt x="7" y="210"/>
                  </a:cubicBezTo>
                  <a:close/>
                </a:path>
              </a:pathLst>
            </a:custGeom>
            <a:solidFill>
              <a:schemeClr val="tx2"/>
            </a:solidFill>
            <a:ln>
              <a:noFill/>
            </a:ln>
          </p:spPr>
        </p:sp>
        <p:sp>
          <p:nvSpPr>
            <p:cNvPr id="51" name="Freeform 28"/>
            <p:cNvSpPr/>
            <p:nvPr/>
          </p:nvSpPr>
          <p:spPr bwMode="auto">
            <a:xfrm>
              <a:off x="7061201" y="3771900"/>
              <a:ext cx="350838" cy="1309688"/>
            </a:xfrm>
            <a:custGeom>
              <a:avLst/>
              <a:gdLst/>
              <a:ahLst/>
              <a:cxnLst/>
              <a:rect l="0" t="0" r="r" b="b"/>
              <a:pathLst>
                <a:path w="88" h="330">
                  <a:moveTo>
                    <a:pt x="53" y="229"/>
                  </a:moveTo>
                  <a:cubicBezTo>
                    <a:pt x="64" y="263"/>
                    <a:pt x="75" y="297"/>
                    <a:pt x="88" y="330"/>
                  </a:cubicBezTo>
                  <a:cubicBezTo>
                    <a:pt x="88" y="323"/>
                    <a:pt x="88" y="315"/>
                    <a:pt x="88" y="308"/>
                  </a:cubicBezTo>
                  <a:cubicBezTo>
                    <a:pt x="88" y="307"/>
                    <a:pt x="88" y="305"/>
                    <a:pt x="88" y="304"/>
                  </a:cubicBezTo>
                  <a:cubicBezTo>
                    <a:pt x="79" y="278"/>
                    <a:pt x="70" y="252"/>
                    <a:pt x="62" y="226"/>
                  </a:cubicBezTo>
                  <a:cubicBezTo>
                    <a:pt x="38" y="152"/>
                    <a:pt x="17" y="76"/>
                    <a:pt x="0" y="0"/>
                  </a:cubicBezTo>
                  <a:cubicBezTo>
                    <a:pt x="2" y="21"/>
                    <a:pt x="4" y="42"/>
                    <a:pt x="7" y="63"/>
                  </a:cubicBezTo>
                  <a:cubicBezTo>
                    <a:pt x="21" y="119"/>
                    <a:pt x="36" y="174"/>
                    <a:pt x="53" y="229"/>
                  </a:cubicBezTo>
                  <a:close/>
                </a:path>
              </a:pathLst>
            </a:custGeom>
            <a:solidFill>
              <a:schemeClr val="tx2"/>
            </a:solidFill>
            <a:ln>
              <a:noFill/>
            </a:ln>
          </p:spPr>
        </p:sp>
        <p:sp>
          <p:nvSpPr>
            <p:cNvPr id="52" name="Freeform 29"/>
            <p:cNvSpPr/>
            <p:nvPr/>
          </p:nvSpPr>
          <p:spPr bwMode="auto">
            <a:xfrm>
              <a:off x="7439026" y="5053013"/>
              <a:ext cx="357188" cy="820738"/>
            </a:xfrm>
            <a:custGeom>
              <a:avLst/>
              <a:gdLst/>
              <a:ahLst/>
              <a:cxnLst/>
              <a:rect l="0" t="0" r="r" b="b"/>
              <a:pathLst>
                <a:path w="90" h="207">
                  <a:moveTo>
                    <a:pt x="6" y="15"/>
                  </a:moveTo>
                  <a:cubicBezTo>
                    <a:pt x="4" y="10"/>
                    <a:pt x="2" y="5"/>
                    <a:pt x="0" y="0"/>
                  </a:cubicBezTo>
                  <a:cubicBezTo>
                    <a:pt x="0" y="9"/>
                    <a:pt x="0" y="19"/>
                    <a:pt x="1" y="29"/>
                  </a:cubicBezTo>
                  <a:cubicBezTo>
                    <a:pt x="14" y="62"/>
                    <a:pt x="27" y="95"/>
                    <a:pt x="42" y="127"/>
                  </a:cubicBezTo>
                  <a:cubicBezTo>
                    <a:pt x="54" y="154"/>
                    <a:pt x="67" y="181"/>
                    <a:pt x="80" y="207"/>
                  </a:cubicBezTo>
                  <a:cubicBezTo>
                    <a:pt x="90" y="207"/>
                    <a:pt x="90" y="207"/>
                    <a:pt x="90" y="207"/>
                  </a:cubicBezTo>
                  <a:cubicBezTo>
                    <a:pt x="76" y="180"/>
                    <a:pt x="63" y="152"/>
                    <a:pt x="50" y="123"/>
                  </a:cubicBezTo>
                  <a:cubicBezTo>
                    <a:pt x="34" y="88"/>
                    <a:pt x="20" y="51"/>
                    <a:pt x="6" y="15"/>
                  </a:cubicBezTo>
                  <a:close/>
                </a:path>
              </a:pathLst>
            </a:custGeom>
            <a:solidFill>
              <a:schemeClr val="tx2"/>
            </a:solidFill>
            <a:ln>
              <a:noFill/>
            </a:ln>
          </p:spPr>
        </p:sp>
        <p:sp>
          <p:nvSpPr>
            <p:cNvPr id="53" name="Freeform 30"/>
            <p:cNvSpPr/>
            <p:nvPr/>
          </p:nvSpPr>
          <p:spPr bwMode="auto">
            <a:xfrm>
              <a:off x="7037388" y="3811588"/>
              <a:ext cx="457200" cy="1852613"/>
            </a:xfrm>
            <a:custGeom>
              <a:avLst/>
              <a:gdLst/>
              <a:ahLst/>
              <a:cxnLst/>
              <a:rect l="0" t="0" r="r" b="b"/>
              <a:pathLst>
                <a:path w="115" h="467">
                  <a:moveTo>
                    <a:pt x="101" y="409"/>
                  </a:moveTo>
                  <a:cubicBezTo>
                    <a:pt x="93" y="388"/>
                    <a:pt x="85" y="366"/>
                    <a:pt x="78" y="344"/>
                  </a:cubicBezTo>
                  <a:cubicBezTo>
                    <a:pt x="57" y="281"/>
                    <a:pt x="41" y="216"/>
                    <a:pt x="29" y="151"/>
                  </a:cubicBezTo>
                  <a:cubicBezTo>
                    <a:pt x="22" y="119"/>
                    <a:pt x="17" y="86"/>
                    <a:pt x="13" y="53"/>
                  </a:cubicBezTo>
                  <a:cubicBezTo>
                    <a:pt x="9" y="35"/>
                    <a:pt x="4" y="18"/>
                    <a:pt x="0" y="0"/>
                  </a:cubicBezTo>
                  <a:cubicBezTo>
                    <a:pt x="5" y="51"/>
                    <a:pt x="12" y="102"/>
                    <a:pt x="21" y="152"/>
                  </a:cubicBezTo>
                  <a:cubicBezTo>
                    <a:pt x="33" y="218"/>
                    <a:pt x="49" y="283"/>
                    <a:pt x="69" y="347"/>
                  </a:cubicBezTo>
                  <a:cubicBezTo>
                    <a:pt x="79" y="378"/>
                    <a:pt x="90" y="410"/>
                    <a:pt x="103" y="441"/>
                  </a:cubicBezTo>
                  <a:cubicBezTo>
                    <a:pt x="107" y="449"/>
                    <a:pt x="111" y="458"/>
                    <a:pt x="115" y="467"/>
                  </a:cubicBezTo>
                  <a:cubicBezTo>
                    <a:pt x="114" y="464"/>
                    <a:pt x="113" y="461"/>
                    <a:pt x="112" y="458"/>
                  </a:cubicBezTo>
                  <a:cubicBezTo>
                    <a:pt x="108" y="442"/>
                    <a:pt x="104" y="425"/>
                    <a:pt x="101" y="409"/>
                  </a:cubicBezTo>
                  <a:close/>
                </a:path>
              </a:pathLst>
            </a:custGeom>
            <a:solidFill>
              <a:schemeClr val="tx2"/>
            </a:solidFill>
            <a:ln>
              <a:noFill/>
            </a:ln>
          </p:spPr>
        </p:sp>
        <p:sp>
          <p:nvSpPr>
            <p:cNvPr id="54" name="Freeform 31"/>
            <p:cNvSpPr/>
            <p:nvPr/>
          </p:nvSpPr>
          <p:spPr bwMode="auto">
            <a:xfrm>
              <a:off x="6992938" y="1263650"/>
              <a:ext cx="144463" cy="2508250"/>
            </a:xfrm>
            <a:custGeom>
              <a:avLst/>
              <a:gdLst/>
              <a:ahLst/>
              <a:cxnLst/>
              <a:rect l="0" t="0" r="r" b="b"/>
              <a:pathLst>
                <a:path w="36" h="633">
                  <a:moveTo>
                    <a:pt x="17" y="633"/>
                  </a:moveTo>
                  <a:cubicBezTo>
                    <a:pt x="15" y="621"/>
                    <a:pt x="14" y="609"/>
                    <a:pt x="13" y="597"/>
                  </a:cubicBezTo>
                  <a:cubicBezTo>
                    <a:pt x="8" y="530"/>
                    <a:pt x="5" y="464"/>
                    <a:pt x="5" y="398"/>
                  </a:cubicBezTo>
                  <a:cubicBezTo>
                    <a:pt x="5" y="331"/>
                    <a:pt x="8" y="265"/>
                    <a:pt x="13" y="198"/>
                  </a:cubicBezTo>
                  <a:cubicBezTo>
                    <a:pt x="15" y="165"/>
                    <a:pt x="18" y="132"/>
                    <a:pt x="22" y="99"/>
                  </a:cubicBezTo>
                  <a:cubicBezTo>
                    <a:pt x="26" y="66"/>
                    <a:pt x="30" y="33"/>
                    <a:pt x="36" y="0"/>
                  </a:cubicBezTo>
                  <a:cubicBezTo>
                    <a:pt x="35" y="0"/>
                    <a:pt x="35" y="0"/>
                    <a:pt x="35" y="0"/>
                  </a:cubicBezTo>
                  <a:cubicBezTo>
                    <a:pt x="29" y="33"/>
                    <a:pt x="24" y="66"/>
                    <a:pt x="20" y="99"/>
                  </a:cubicBezTo>
                  <a:cubicBezTo>
                    <a:pt x="16" y="132"/>
                    <a:pt x="13" y="165"/>
                    <a:pt x="10" y="198"/>
                  </a:cubicBezTo>
                  <a:cubicBezTo>
                    <a:pt x="4" y="264"/>
                    <a:pt x="1" y="331"/>
                    <a:pt x="1" y="398"/>
                  </a:cubicBezTo>
                  <a:cubicBezTo>
                    <a:pt x="0" y="461"/>
                    <a:pt x="2" y="525"/>
                    <a:pt x="7" y="589"/>
                  </a:cubicBezTo>
                  <a:cubicBezTo>
                    <a:pt x="10" y="603"/>
                    <a:pt x="13" y="618"/>
                    <a:pt x="16" y="632"/>
                  </a:cubicBezTo>
                  <a:cubicBezTo>
                    <a:pt x="16" y="632"/>
                    <a:pt x="17" y="633"/>
                    <a:pt x="17" y="633"/>
                  </a:cubicBezTo>
                  <a:close/>
                </a:path>
              </a:pathLst>
            </a:custGeom>
            <a:solidFill>
              <a:schemeClr val="tx2"/>
            </a:solidFill>
            <a:ln>
              <a:noFill/>
            </a:ln>
          </p:spPr>
        </p:sp>
        <p:sp>
          <p:nvSpPr>
            <p:cNvPr id="55" name="Freeform 32"/>
            <p:cNvSpPr/>
            <p:nvPr/>
          </p:nvSpPr>
          <p:spPr bwMode="auto">
            <a:xfrm>
              <a:off x="7526338" y="5640388"/>
              <a:ext cx="111125" cy="233363"/>
            </a:xfrm>
            <a:custGeom>
              <a:avLst/>
              <a:gdLst/>
              <a:ahLst/>
              <a:cxnLst/>
              <a:rect l="0" t="0" r="r" b="b"/>
              <a:pathLst>
                <a:path w="28" h="59">
                  <a:moveTo>
                    <a:pt x="22" y="59"/>
                  </a:moveTo>
                  <a:cubicBezTo>
                    <a:pt x="28" y="59"/>
                    <a:pt x="28" y="59"/>
                    <a:pt x="28" y="59"/>
                  </a:cubicBezTo>
                  <a:cubicBezTo>
                    <a:pt x="18" y="40"/>
                    <a:pt x="9" y="20"/>
                    <a:pt x="0" y="0"/>
                  </a:cubicBezTo>
                  <a:cubicBezTo>
                    <a:pt x="6" y="20"/>
                    <a:pt x="13" y="40"/>
                    <a:pt x="22" y="59"/>
                  </a:cubicBezTo>
                  <a:close/>
                </a:path>
              </a:pathLst>
            </a:custGeom>
            <a:solidFill>
              <a:schemeClr val="tx2"/>
            </a:solidFill>
            <a:ln>
              <a:noFill/>
            </a:ln>
          </p:spPr>
        </p:sp>
        <p:sp>
          <p:nvSpPr>
            <p:cNvPr id="56" name="Freeform 33"/>
            <p:cNvSpPr/>
            <p:nvPr/>
          </p:nvSpPr>
          <p:spPr bwMode="auto">
            <a:xfrm>
              <a:off x="7021513" y="3598863"/>
              <a:ext cx="68263" cy="423863"/>
            </a:xfrm>
            <a:custGeom>
              <a:avLst/>
              <a:gdLst/>
              <a:ahLst/>
              <a:cxnLst/>
              <a:rect l="0" t="0" r="r" b="b"/>
              <a:pathLst>
                <a:path w="17" h="107">
                  <a:moveTo>
                    <a:pt x="4" y="54"/>
                  </a:moveTo>
                  <a:cubicBezTo>
                    <a:pt x="8" y="72"/>
                    <a:pt x="13" y="89"/>
                    <a:pt x="17" y="107"/>
                  </a:cubicBezTo>
                  <a:cubicBezTo>
                    <a:pt x="14" y="86"/>
                    <a:pt x="12" y="65"/>
                    <a:pt x="10" y="44"/>
                  </a:cubicBezTo>
                  <a:cubicBezTo>
                    <a:pt x="10" y="44"/>
                    <a:pt x="9" y="43"/>
                    <a:pt x="9" y="43"/>
                  </a:cubicBezTo>
                  <a:cubicBezTo>
                    <a:pt x="6" y="29"/>
                    <a:pt x="3" y="14"/>
                    <a:pt x="0" y="0"/>
                  </a:cubicBezTo>
                  <a:cubicBezTo>
                    <a:pt x="0" y="2"/>
                    <a:pt x="0" y="5"/>
                    <a:pt x="0" y="8"/>
                  </a:cubicBezTo>
                  <a:cubicBezTo>
                    <a:pt x="1" y="23"/>
                    <a:pt x="3" y="39"/>
                    <a:pt x="4" y="54"/>
                  </a:cubicBezTo>
                  <a:close/>
                </a:path>
              </a:pathLst>
            </a:custGeom>
            <a:solidFill>
              <a:schemeClr val="tx2"/>
            </a:solidFill>
            <a:ln>
              <a:noFill/>
            </a:ln>
          </p:spPr>
        </p:sp>
        <p:sp>
          <p:nvSpPr>
            <p:cNvPr id="57" name="Freeform 34"/>
            <p:cNvSpPr/>
            <p:nvPr/>
          </p:nvSpPr>
          <p:spPr bwMode="auto">
            <a:xfrm>
              <a:off x="7412038" y="2801938"/>
              <a:ext cx="1168400" cy="2251075"/>
            </a:xfrm>
            <a:custGeom>
              <a:avLst/>
              <a:gdLst/>
              <a:ahLst/>
              <a:cxnLst/>
              <a:rect l="0" t="0" r="r" b="b"/>
              <a:pathLst>
                <a:path w="294" h="568">
                  <a:moveTo>
                    <a:pt x="8" y="553"/>
                  </a:moveTo>
                  <a:cubicBezTo>
                    <a:pt x="9" y="501"/>
                    <a:pt x="19" y="448"/>
                    <a:pt x="35" y="397"/>
                  </a:cubicBezTo>
                  <a:cubicBezTo>
                    <a:pt x="51" y="347"/>
                    <a:pt x="73" y="298"/>
                    <a:pt x="99" y="252"/>
                  </a:cubicBezTo>
                  <a:cubicBezTo>
                    <a:pt x="124" y="205"/>
                    <a:pt x="154" y="161"/>
                    <a:pt x="187" y="119"/>
                  </a:cubicBezTo>
                  <a:cubicBezTo>
                    <a:pt x="203" y="98"/>
                    <a:pt x="220" y="77"/>
                    <a:pt x="238" y="58"/>
                  </a:cubicBezTo>
                  <a:cubicBezTo>
                    <a:pt x="247" y="48"/>
                    <a:pt x="256" y="38"/>
                    <a:pt x="265" y="28"/>
                  </a:cubicBezTo>
                  <a:cubicBezTo>
                    <a:pt x="274" y="19"/>
                    <a:pt x="284" y="9"/>
                    <a:pt x="294" y="0"/>
                  </a:cubicBezTo>
                  <a:cubicBezTo>
                    <a:pt x="293" y="0"/>
                    <a:pt x="293" y="0"/>
                    <a:pt x="293" y="0"/>
                  </a:cubicBezTo>
                  <a:cubicBezTo>
                    <a:pt x="283" y="9"/>
                    <a:pt x="273" y="18"/>
                    <a:pt x="264" y="27"/>
                  </a:cubicBezTo>
                  <a:cubicBezTo>
                    <a:pt x="255" y="37"/>
                    <a:pt x="246" y="47"/>
                    <a:pt x="237" y="56"/>
                  </a:cubicBezTo>
                  <a:cubicBezTo>
                    <a:pt x="218" y="76"/>
                    <a:pt x="201" y="96"/>
                    <a:pt x="185" y="117"/>
                  </a:cubicBezTo>
                  <a:cubicBezTo>
                    <a:pt x="151" y="159"/>
                    <a:pt x="121" y="203"/>
                    <a:pt x="95" y="249"/>
                  </a:cubicBezTo>
                  <a:cubicBezTo>
                    <a:pt x="68" y="296"/>
                    <a:pt x="46" y="345"/>
                    <a:pt x="30" y="396"/>
                  </a:cubicBezTo>
                  <a:cubicBezTo>
                    <a:pt x="13" y="445"/>
                    <a:pt x="3" y="497"/>
                    <a:pt x="0" y="549"/>
                  </a:cubicBezTo>
                  <a:cubicBezTo>
                    <a:pt x="3" y="555"/>
                    <a:pt x="5" y="561"/>
                    <a:pt x="7" y="568"/>
                  </a:cubicBezTo>
                  <a:cubicBezTo>
                    <a:pt x="7" y="563"/>
                    <a:pt x="7" y="558"/>
                    <a:pt x="8" y="553"/>
                  </a:cubicBezTo>
                  <a:close/>
                </a:path>
              </a:pathLst>
            </a:custGeom>
            <a:solidFill>
              <a:schemeClr val="tx2"/>
            </a:solidFill>
            <a:ln>
              <a:noFill/>
            </a:ln>
          </p:spPr>
        </p:sp>
        <p:sp>
          <p:nvSpPr>
            <p:cNvPr id="58" name="Freeform 35"/>
            <p:cNvSpPr/>
            <p:nvPr/>
          </p:nvSpPr>
          <p:spPr bwMode="auto">
            <a:xfrm>
              <a:off x="7494588" y="5664200"/>
              <a:ext cx="100013" cy="209550"/>
            </a:xfrm>
            <a:custGeom>
              <a:avLst/>
              <a:gdLst/>
              <a:ahLst/>
              <a:cxnLst/>
              <a:rect l="0" t="0" r="r" b="b"/>
              <a:pathLst>
                <a:path w="25" h="53">
                  <a:moveTo>
                    <a:pt x="0" y="0"/>
                  </a:moveTo>
                  <a:cubicBezTo>
                    <a:pt x="5" y="18"/>
                    <a:pt x="12" y="36"/>
                    <a:pt x="19" y="53"/>
                  </a:cubicBezTo>
                  <a:cubicBezTo>
                    <a:pt x="25" y="53"/>
                    <a:pt x="25" y="53"/>
                    <a:pt x="25" y="53"/>
                  </a:cubicBezTo>
                  <a:cubicBezTo>
                    <a:pt x="16" y="36"/>
                    <a:pt x="8" y="18"/>
                    <a:pt x="0" y="0"/>
                  </a:cubicBezTo>
                  <a:close/>
                </a:path>
              </a:pathLst>
            </a:custGeom>
            <a:solidFill>
              <a:schemeClr val="tx2"/>
            </a:solidFill>
            <a:ln>
              <a:noFill/>
            </a:ln>
          </p:spPr>
        </p:sp>
        <p:sp>
          <p:nvSpPr>
            <p:cNvPr id="59" name="Freeform 36"/>
            <p:cNvSpPr/>
            <p:nvPr/>
          </p:nvSpPr>
          <p:spPr bwMode="auto">
            <a:xfrm>
              <a:off x="7412038" y="5081588"/>
              <a:ext cx="114300" cy="558800"/>
            </a:xfrm>
            <a:custGeom>
              <a:avLst/>
              <a:gdLst/>
              <a:ahLst/>
              <a:cxnLst/>
              <a:rect l="0" t="0" r="r" b="b"/>
              <a:pathLst>
                <a:path w="29" h="141">
                  <a:moveTo>
                    <a:pt x="0" y="0"/>
                  </a:moveTo>
                  <a:cubicBezTo>
                    <a:pt x="0" y="30"/>
                    <a:pt x="2" y="60"/>
                    <a:pt x="7" y="89"/>
                  </a:cubicBezTo>
                  <a:cubicBezTo>
                    <a:pt x="11" y="98"/>
                    <a:pt x="14" y="108"/>
                    <a:pt x="18" y="117"/>
                  </a:cubicBezTo>
                  <a:cubicBezTo>
                    <a:pt x="22" y="125"/>
                    <a:pt x="25" y="133"/>
                    <a:pt x="29" y="141"/>
                  </a:cubicBezTo>
                  <a:cubicBezTo>
                    <a:pt x="28" y="139"/>
                    <a:pt x="28" y="137"/>
                    <a:pt x="27" y="135"/>
                  </a:cubicBezTo>
                  <a:cubicBezTo>
                    <a:pt x="16" y="98"/>
                    <a:pt x="10" y="60"/>
                    <a:pt x="8" y="22"/>
                  </a:cubicBezTo>
                  <a:cubicBezTo>
                    <a:pt x="7" y="18"/>
                    <a:pt x="5" y="15"/>
                    <a:pt x="4" y="11"/>
                  </a:cubicBezTo>
                  <a:cubicBezTo>
                    <a:pt x="2" y="7"/>
                    <a:pt x="1" y="3"/>
                    <a:pt x="0" y="0"/>
                  </a:cubicBezTo>
                  <a:close/>
                </a:path>
              </a:pathLst>
            </a:custGeom>
            <a:solidFill>
              <a:schemeClr val="tx2"/>
            </a:solidFill>
            <a:ln>
              <a:noFill/>
            </a:ln>
          </p:spPr>
        </p:sp>
        <p:sp>
          <p:nvSpPr>
            <p:cNvPr id="60" name="Freeform 37"/>
            <p:cNvSpPr/>
            <p:nvPr/>
          </p:nvSpPr>
          <p:spPr bwMode="auto">
            <a:xfrm>
              <a:off x="7412038" y="4978400"/>
              <a:ext cx="31750" cy="188913"/>
            </a:xfrm>
            <a:custGeom>
              <a:avLst/>
              <a:gdLst/>
              <a:ahLst/>
              <a:cxnLst/>
              <a:rect l="0" t="0" r="r" b="b"/>
              <a:pathLst>
                <a:path w="8" h="48">
                  <a:moveTo>
                    <a:pt x="0" y="26"/>
                  </a:moveTo>
                  <a:cubicBezTo>
                    <a:pt x="1" y="29"/>
                    <a:pt x="2" y="33"/>
                    <a:pt x="4" y="37"/>
                  </a:cubicBezTo>
                  <a:cubicBezTo>
                    <a:pt x="5" y="41"/>
                    <a:pt x="7" y="44"/>
                    <a:pt x="8" y="48"/>
                  </a:cubicBezTo>
                  <a:cubicBezTo>
                    <a:pt x="7" y="38"/>
                    <a:pt x="7" y="28"/>
                    <a:pt x="7" y="19"/>
                  </a:cubicBezTo>
                  <a:cubicBezTo>
                    <a:pt x="5" y="12"/>
                    <a:pt x="3" y="6"/>
                    <a:pt x="0" y="0"/>
                  </a:cubicBezTo>
                  <a:cubicBezTo>
                    <a:pt x="0" y="1"/>
                    <a:pt x="0" y="3"/>
                    <a:pt x="0" y="4"/>
                  </a:cubicBezTo>
                  <a:cubicBezTo>
                    <a:pt x="0" y="11"/>
                    <a:pt x="0" y="19"/>
                    <a:pt x="0" y="26"/>
                  </a:cubicBezTo>
                  <a:close/>
                </a:path>
              </a:pathLst>
            </a:custGeom>
            <a:solidFill>
              <a:schemeClr val="tx2"/>
            </a:solidFill>
            <a:ln>
              <a:noFill/>
            </a:ln>
          </p:spPr>
        </p:sp>
        <p:sp>
          <p:nvSpPr>
            <p:cNvPr id="61" name="Freeform 38"/>
            <p:cNvSpPr/>
            <p:nvPr/>
          </p:nvSpPr>
          <p:spPr bwMode="auto">
            <a:xfrm>
              <a:off x="7439026" y="5434013"/>
              <a:ext cx="174625" cy="439738"/>
            </a:xfrm>
            <a:custGeom>
              <a:avLst/>
              <a:gdLst/>
              <a:ahLst/>
              <a:cxnLst/>
              <a:rect l="0" t="0" r="r" b="b"/>
              <a:pathLst>
                <a:path w="44" h="111">
                  <a:moveTo>
                    <a:pt x="11" y="28"/>
                  </a:moveTo>
                  <a:cubicBezTo>
                    <a:pt x="7" y="19"/>
                    <a:pt x="4" y="9"/>
                    <a:pt x="0" y="0"/>
                  </a:cubicBezTo>
                  <a:cubicBezTo>
                    <a:pt x="3" y="16"/>
                    <a:pt x="7" y="33"/>
                    <a:pt x="11" y="49"/>
                  </a:cubicBezTo>
                  <a:cubicBezTo>
                    <a:pt x="12" y="52"/>
                    <a:pt x="13" y="55"/>
                    <a:pt x="14" y="58"/>
                  </a:cubicBezTo>
                  <a:cubicBezTo>
                    <a:pt x="22" y="76"/>
                    <a:pt x="30" y="94"/>
                    <a:pt x="39" y="111"/>
                  </a:cubicBezTo>
                  <a:cubicBezTo>
                    <a:pt x="44" y="111"/>
                    <a:pt x="44" y="111"/>
                    <a:pt x="44" y="111"/>
                  </a:cubicBezTo>
                  <a:cubicBezTo>
                    <a:pt x="35" y="92"/>
                    <a:pt x="28" y="72"/>
                    <a:pt x="22" y="52"/>
                  </a:cubicBezTo>
                  <a:cubicBezTo>
                    <a:pt x="18" y="44"/>
                    <a:pt x="15" y="36"/>
                    <a:pt x="11" y="28"/>
                  </a:cubicBezTo>
                  <a:close/>
                </a:path>
              </a:pathLst>
            </a:custGeom>
            <a:solidFill>
              <a:schemeClr val="tx2"/>
            </a:solidFill>
            <a:ln>
              <a:noFill/>
            </a:ln>
          </p:spPr>
        </p:sp>
      </p:grpSp>
      <p:sp>
        <p:nvSpPr>
          <p:cNvPr id="62" name="Rectangle 61"/>
          <p:cNvSpPr/>
          <p:nvPr/>
        </p:nvSpPr>
        <p:spPr>
          <a:xfrm>
            <a:off x="0" y="0"/>
            <a:ext cx="182880" cy="685800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sp>
      <p:sp>
        <p:nvSpPr>
          <p:cNvPr id="2" name="Title Placeholder 1"/>
          <p:cNvSpPr>
            <a:spLocks noGrp="1"/>
          </p:cNvSpPr>
          <p:nvPr>
            <p:ph type="title"/>
          </p:nvPr>
        </p:nvSpPr>
        <p:spPr>
          <a:xfrm>
            <a:off x="1945200" y="624110"/>
            <a:ext cx="6589200" cy="1280890"/>
          </a:xfrm>
          <a:prstGeom prst="rect">
            <a:avLst/>
          </a:prstGeom>
        </p:spPr>
        <p:txBody>
          <a:bodyPr vert="horz" lIns="91440" tIns="45720" rIns="91440" bIns="45720" rtlCol="0" anchor="t">
            <a:normAutofit/>
          </a:bodyPr>
          <a:lstStyle/>
          <a:p>
            <a:r>
              <a:rPr lang="el-GR"/>
              <a:t>Στυλ κύριου τίτλου</a:t>
            </a:r>
            <a:endParaRPr lang="en-US" dirty="0"/>
          </a:p>
        </p:txBody>
      </p:sp>
      <p:sp>
        <p:nvSpPr>
          <p:cNvPr id="3" name="Text Placeholder 2"/>
          <p:cNvSpPr>
            <a:spLocks noGrp="1"/>
          </p:cNvSpPr>
          <p:nvPr>
            <p:ph type="body" idx="1"/>
          </p:nvPr>
        </p:nvSpPr>
        <p:spPr>
          <a:xfrm>
            <a:off x="1942415" y="2133600"/>
            <a:ext cx="6591985" cy="3886200"/>
          </a:xfrm>
          <a:prstGeom prst="rect">
            <a:avLst/>
          </a:prstGeom>
        </p:spPr>
        <p:txBody>
          <a:bodyPr vert="horz" lIns="91440" tIns="45720" rIns="91440" bIns="45720" rtlCol="0">
            <a:normAutofit/>
          </a:bodyPr>
          <a:lstStyle/>
          <a:p>
            <a:pPr lvl="0"/>
            <a:r>
              <a:rPr lang="el-GR"/>
              <a:t>Επεξεργασία στυλ υποδείγματος κειμένου</a:t>
            </a:r>
          </a:p>
          <a:p>
            <a:pPr lvl="1"/>
            <a:r>
              <a:rPr lang="el-GR"/>
              <a:t>Δεύτερου επιπέδου</a:t>
            </a:r>
          </a:p>
          <a:p>
            <a:pPr lvl="2"/>
            <a:r>
              <a:rPr lang="el-GR"/>
              <a:t>Τρίτου επιπέδου</a:t>
            </a:r>
          </a:p>
          <a:p>
            <a:pPr lvl="3"/>
            <a:r>
              <a:rPr lang="el-GR"/>
              <a:t>Τέταρτου επιπέδου</a:t>
            </a:r>
          </a:p>
          <a:p>
            <a:pPr lvl="4"/>
            <a:r>
              <a:rPr lang="el-GR"/>
              <a:t>Πέμπτου επιπέδου</a:t>
            </a:r>
            <a:endParaRPr lang="en-US" dirty="0"/>
          </a:p>
        </p:txBody>
      </p:sp>
      <p:sp>
        <p:nvSpPr>
          <p:cNvPr id="4" name="Date Placeholder 3"/>
          <p:cNvSpPr>
            <a:spLocks noGrp="1"/>
          </p:cNvSpPr>
          <p:nvPr>
            <p:ph type="dt" sz="half" idx="2"/>
          </p:nvPr>
        </p:nvSpPr>
        <p:spPr>
          <a:xfrm>
            <a:off x="7772400" y="6135089"/>
            <a:ext cx="766380" cy="370171"/>
          </a:xfrm>
          <a:prstGeom prst="rect">
            <a:avLst/>
          </a:prstGeom>
        </p:spPr>
        <p:txBody>
          <a:bodyPr vert="horz" lIns="91440" tIns="45720" rIns="91440" bIns="45720" rtlCol="0" anchor="ctr"/>
          <a:lstStyle>
            <a:lvl1pPr algn="r">
              <a:defRPr sz="900">
                <a:solidFill>
                  <a:schemeClr val="tx1">
                    <a:tint val="75000"/>
                  </a:schemeClr>
                </a:solidFill>
              </a:defRPr>
            </a:lvl1pPr>
          </a:lstStyle>
          <a:p>
            <a:pPr>
              <a:defRPr/>
            </a:pPr>
            <a:endParaRPr lang="el-GR"/>
          </a:p>
        </p:txBody>
      </p:sp>
      <p:sp>
        <p:nvSpPr>
          <p:cNvPr id="5" name="Footer Placeholder 4"/>
          <p:cNvSpPr>
            <a:spLocks noGrp="1"/>
          </p:cNvSpPr>
          <p:nvPr>
            <p:ph type="ftr" sz="quarter" idx="3"/>
          </p:nvPr>
        </p:nvSpPr>
        <p:spPr>
          <a:xfrm>
            <a:off x="1942415" y="6135809"/>
            <a:ext cx="5716488" cy="365125"/>
          </a:xfrm>
          <a:prstGeom prst="rect">
            <a:avLst/>
          </a:prstGeom>
        </p:spPr>
        <p:txBody>
          <a:bodyPr vert="horz" lIns="91440" tIns="45720" rIns="91440" bIns="45720" rtlCol="0" anchor="ctr"/>
          <a:lstStyle>
            <a:lvl1pPr algn="l">
              <a:defRPr sz="900">
                <a:solidFill>
                  <a:schemeClr val="tx1">
                    <a:tint val="75000"/>
                  </a:schemeClr>
                </a:solidFill>
              </a:defRPr>
            </a:lvl1pPr>
          </a:lstStyle>
          <a:p>
            <a:pPr>
              <a:defRPr/>
            </a:pPr>
            <a:endParaRPr lang="el-GR"/>
          </a:p>
        </p:txBody>
      </p:sp>
      <p:sp>
        <p:nvSpPr>
          <p:cNvPr id="6" name="Slide Number Placeholder 5"/>
          <p:cNvSpPr>
            <a:spLocks noGrp="1"/>
          </p:cNvSpPr>
          <p:nvPr>
            <p:ph type="sldNum" sz="quarter" idx="4"/>
          </p:nvPr>
        </p:nvSpPr>
        <p:spPr bwMode="gray">
          <a:xfrm>
            <a:off x="511228" y="787783"/>
            <a:ext cx="584978" cy="365125"/>
          </a:xfrm>
          <a:prstGeom prst="rect">
            <a:avLst/>
          </a:prstGeom>
        </p:spPr>
        <p:txBody>
          <a:bodyPr vert="horz" lIns="91440" tIns="45720" rIns="91440" bIns="45720" rtlCol="0" anchor="ctr"/>
          <a:lstStyle>
            <a:lvl1pPr algn="r">
              <a:defRPr sz="2000">
                <a:solidFill>
                  <a:srgbClr val="FEFFFF"/>
                </a:solidFill>
              </a:defRPr>
            </a:lvl1pPr>
          </a:lstStyle>
          <a:p>
            <a:fld id="{2D6A76CA-7762-496D-B0CB-D73A2D78AFEE}" type="slidenum">
              <a:rPr lang="el-GR" altLang="el-GR" smtClean="0"/>
              <a:pPr/>
              <a:t>‹#›</a:t>
            </a:fld>
            <a:endParaRPr lang="el-GR" altLang="el-GR"/>
          </a:p>
        </p:txBody>
      </p:sp>
    </p:spTree>
    <p:extLst>
      <p:ext uri="{BB962C8B-B14F-4D97-AF65-F5344CB8AC3E}">
        <p14:creationId xmlns:p14="http://schemas.microsoft.com/office/powerpoint/2010/main" val="1506585538"/>
      </p:ext>
    </p:extLst>
  </p:cSld>
  <p:clrMap bg1="lt1" tx1="dk1" bg2="lt2" tx2="dk2" accent1="accent1" accent2="accent2" accent3="accent3" accent4="accent4" accent5="accent5" accent6="accent6" hlink="hlink" folHlink="folHlink"/>
  <p:sldLayoutIdLst>
    <p:sldLayoutId id="2147484084" r:id="rId1"/>
    <p:sldLayoutId id="2147484085" r:id="rId2"/>
    <p:sldLayoutId id="2147484086" r:id="rId3"/>
    <p:sldLayoutId id="2147484087" r:id="rId4"/>
    <p:sldLayoutId id="2147484088" r:id="rId5"/>
    <p:sldLayoutId id="2147484089" r:id="rId6"/>
    <p:sldLayoutId id="2147484090" r:id="rId7"/>
    <p:sldLayoutId id="2147484091" r:id="rId8"/>
    <p:sldLayoutId id="2147484092" r:id="rId9"/>
    <p:sldLayoutId id="2147484093" r:id="rId10"/>
    <p:sldLayoutId id="2147484094" r:id="rId11"/>
    <p:sldLayoutId id="2147484095" r:id="rId12"/>
    <p:sldLayoutId id="2147484096" r:id="rId13"/>
    <p:sldLayoutId id="2147484097" r:id="rId14"/>
    <p:sldLayoutId id="2147484098" r:id="rId15"/>
    <p:sldLayoutId id="2147484099" r:id="rId16"/>
  </p:sldLayoutIdLst>
  <p:txStyles>
    <p:titleStyle>
      <a:lvl1pPr algn="l" defTabSz="457200" rtl="0" eaLnBrk="1" latinLnBrk="0" hangingPunct="1">
        <a:spcBef>
          <a:spcPct val="0"/>
        </a:spcBef>
        <a:buNone/>
        <a:defRPr sz="3600" kern="1200">
          <a:solidFill>
            <a:schemeClr val="tx1">
              <a:lumMod val="85000"/>
              <a:lumOff val="15000"/>
            </a:schemeClr>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Font typeface="Wingdings 3" charset="2"/>
        <a:buChar char=""/>
        <a:defRPr sz="1800" kern="1200">
          <a:solidFill>
            <a:schemeClr val="tx1">
              <a:lumMod val="75000"/>
              <a:lumOff val="25000"/>
            </a:schemeClr>
          </a:solidFill>
          <a:latin typeface="+mn-lt"/>
          <a:ea typeface="+mn-ea"/>
          <a:cs typeface="+mn-cs"/>
        </a:defRPr>
      </a:lvl1pPr>
      <a:lvl2pPr marL="742950" indent="-285750" algn="l" defTabSz="457200" rtl="0" eaLnBrk="1" latinLnBrk="0" hangingPunct="1">
        <a:spcBef>
          <a:spcPts val="1000"/>
        </a:spcBef>
        <a:spcAft>
          <a:spcPts val="0"/>
        </a:spcAft>
        <a:buClr>
          <a:schemeClr val="accent1"/>
        </a:buClr>
        <a:buFont typeface="Wingdings 3" charset="2"/>
        <a:buChar char=""/>
        <a:defRPr sz="1600" kern="1200">
          <a:solidFill>
            <a:schemeClr val="tx1">
              <a:lumMod val="75000"/>
              <a:lumOff val="25000"/>
            </a:schemeClr>
          </a:solidFill>
          <a:latin typeface="+mn-lt"/>
          <a:ea typeface="+mn-ea"/>
          <a:cs typeface="+mn-cs"/>
        </a:defRPr>
      </a:lvl2pPr>
      <a:lvl3pPr marL="1143000" indent="-228600" algn="l" defTabSz="457200" rtl="0" eaLnBrk="1" latinLnBrk="0" hangingPunct="1">
        <a:spcBef>
          <a:spcPts val="1000"/>
        </a:spcBef>
        <a:spcAft>
          <a:spcPts val="0"/>
        </a:spcAft>
        <a:buClr>
          <a:schemeClr val="accent1"/>
        </a:buClr>
        <a:buFont typeface="Wingdings 3" charset="2"/>
        <a:buChar char=""/>
        <a:defRPr sz="1400" kern="1200">
          <a:solidFill>
            <a:schemeClr val="tx1">
              <a:lumMod val="75000"/>
              <a:lumOff val="25000"/>
            </a:schemeClr>
          </a:solidFill>
          <a:latin typeface="+mn-lt"/>
          <a:ea typeface="+mn-ea"/>
          <a:cs typeface="+mn-cs"/>
        </a:defRPr>
      </a:lvl3pPr>
      <a:lvl4pPr marL="1600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4pPr>
      <a:lvl5pPr marL="20574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5pPr>
      <a:lvl6pPr marL="25146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6pPr>
      <a:lvl7pPr marL="29718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7pPr>
      <a:lvl8pPr marL="34290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8pPr>
      <a:lvl9pPr marL="3886200" indent="-228600" algn="l" defTabSz="457200" rtl="0" eaLnBrk="1" latinLnBrk="0" hangingPunct="1">
        <a:spcBef>
          <a:spcPts val="1000"/>
        </a:spcBef>
        <a:spcAft>
          <a:spcPts val="0"/>
        </a:spcAft>
        <a:buClr>
          <a:schemeClr val="accent1"/>
        </a:buClr>
        <a:buFont typeface="Wingdings 3" charset="2"/>
        <a:buChar char=""/>
        <a:defRPr sz="1200" kern="1200">
          <a:solidFill>
            <a:schemeClr val="tx1">
              <a:lumMod val="75000"/>
              <a:lumOff val="25000"/>
            </a:schemeClr>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hyperlink" Target="mailto:kathanasv@gmail.com" TargetMode="Externa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oleObject" Target="../embeddings/oleObject1.bin"/><Relationship Id="rId1" Type="http://schemas.openxmlformats.org/officeDocument/2006/relationships/slideLayout" Target="../slideLayouts/slideLayout7.xml"/><Relationship Id="rId5" Type="http://schemas.openxmlformats.org/officeDocument/2006/relationships/image" Target="../media/image6.png"/><Relationship Id="rId4" Type="http://schemas.openxmlformats.org/officeDocument/2006/relationships/oleObject" Target="../embeddings/oleObject2.bin"/></Relationships>
</file>

<file path=ppt/slides/_rels/slide1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6.xml"/><Relationship Id="rId7" Type="http://schemas.openxmlformats.org/officeDocument/2006/relationships/image" Target="../media/image2.png"/><Relationship Id="rId2" Type="http://schemas.openxmlformats.org/officeDocument/2006/relationships/audio" Target="../media/media2.m4a"/><Relationship Id="rId1" Type="http://schemas.microsoft.com/office/2007/relationships/media" Target="../media/media2.m4a"/><Relationship Id="rId6" Type="http://schemas.openxmlformats.org/officeDocument/2006/relationships/image" Target="../media/image8.png"/><Relationship Id="rId5" Type="http://schemas.openxmlformats.org/officeDocument/2006/relationships/oleObject" Target="../embeddings/oleObject3.bin"/><Relationship Id="rId4" Type="http://schemas.openxmlformats.org/officeDocument/2006/relationships/notesSlide" Target="../notesSlides/notesSlide9.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3.m4a"/><Relationship Id="rId1" Type="http://schemas.microsoft.com/office/2007/relationships/media" Target="../media/media3.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4.m4a"/><Relationship Id="rId1" Type="http://schemas.microsoft.com/office/2007/relationships/media" Target="../media/media4.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4.xml"/></Relationships>
</file>

<file path=ppt/slides/_rels/slide23.xml.rels><?xml version="1.0" encoding="UTF-8" standalone="yes"?>
<Relationships xmlns="http://schemas.openxmlformats.org/package/2006/relationships"><Relationship Id="rId3" Type="http://schemas.openxmlformats.org/officeDocument/2006/relationships/hyperlink" Target="http://www.bmi-calculator.net/bmr-calculator/harris-benedict-equation/" TargetMode="External"/><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10.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5.m4a"/><Relationship Id="rId1" Type="http://schemas.microsoft.com/office/2007/relationships/media" Target="../media/media5.m4a"/><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oleObject" Target="../embeddings/oleObject4.bin"/><Relationship Id="rId1" Type="http://schemas.openxmlformats.org/officeDocument/2006/relationships/slideLayout" Target="../slideLayouts/slideLayout7.xml"/><Relationship Id="rId5" Type="http://schemas.openxmlformats.org/officeDocument/2006/relationships/image" Target="../media/image14.png"/><Relationship Id="rId4" Type="http://schemas.openxmlformats.org/officeDocument/2006/relationships/oleObject" Target="../embeddings/oleObject5.bin"/></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6.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comments" Target="../comments/comment1.xml"/><Relationship Id="rId5" Type="http://schemas.openxmlformats.org/officeDocument/2006/relationships/image" Target="../media/image2.png"/><Relationship Id="rId4" Type="http://schemas.openxmlformats.org/officeDocument/2006/relationships/notesSlide" Target="../notesSlides/notes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3.wmf"/><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wmf"/><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273" name="Group 9272">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9260" name="Straight Connector 9259">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9261" name="Straight Connector 9260">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9274"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75"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76" name="Isosceles Triangle 9275">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77"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78"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79"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80" name="Isosceles Triangle 9279">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81" name="Isosceles Triangle 9280">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9218" name="Rectangle 2">
            <a:extLst>
              <a:ext uri="{FF2B5EF4-FFF2-40B4-BE49-F238E27FC236}">
                <a16:creationId xmlns:a16="http://schemas.microsoft.com/office/drawing/2014/main" id="{9507FC51-ED0F-47C3-9652-41FCDD660C89}"/>
              </a:ext>
            </a:extLst>
          </p:cNvPr>
          <p:cNvSpPr>
            <a:spLocks noGrp="1" noChangeArrowheads="1"/>
          </p:cNvSpPr>
          <p:nvPr>
            <p:ph type="ctrTitle"/>
          </p:nvPr>
        </p:nvSpPr>
        <p:spPr>
          <a:xfrm>
            <a:off x="2137171" y="609600"/>
            <a:ext cx="4818330" cy="1320800"/>
          </a:xfrm>
        </p:spPr>
        <p:txBody>
          <a:bodyPr vert="horz" lIns="91440" tIns="45720" rIns="91440" bIns="45720" rtlCol="0" anchor="t">
            <a:normAutofit/>
          </a:bodyPr>
          <a:lstStyle/>
          <a:p>
            <a:pPr algn="l">
              <a:lnSpc>
                <a:spcPct val="90000"/>
              </a:lnSpc>
              <a:defRPr/>
            </a:pPr>
            <a:r>
              <a:rPr kumimoji="0" lang="en-US" altLang="el-GR" sz="2800" b="1" i="0" u="none" strike="noStrike" cap="all" spc="0" normalizeH="0" baseline="0" noProof="0">
                <a:ln>
                  <a:noFill/>
                </a:ln>
                <a:effectLst/>
                <a:uLnTx/>
                <a:uFillTx/>
              </a:rPr>
              <a:t>ΑΓΩΓΗ ΥΓΕΙΑΣ- ecd 130</a:t>
            </a:r>
            <a:br>
              <a:rPr lang="en-US" altLang="el-GR" sz="2800" b="1"/>
            </a:br>
            <a:br>
              <a:rPr lang="en-US" altLang="el-GR" sz="2800" b="1"/>
            </a:br>
            <a:endParaRPr lang="en-US" altLang="el-GR" sz="2800"/>
          </a:p>
        </p:txBody>
      </p:sp>
      <p:pic>
        <p:nvPicPr>
          <p:cNvPr id="9223" name="Picture 9220">
            <a:extLst>
              <a:ext uri="{FF2B5EF4-FFF2-40B4-BE49-F238E27FC236}">
                <a16:creationId xmlns:a16="http://schemas.microsoft.com/office/drawing/2014/main" id="{CD74AF58-5E4E-54DC-D7C4-C0D6C9757B72}"/>
              </a:ext>
            </a:extLst>
          </p:cNvPr>
          <p:cNvPicPr>
            <a:picLocks noChangeAspect="1"/>
          </p:cNvPicPr>
          <p:nvPr/>
        </p:nvPicPr>
        <p:blipFill rotWithShape="1">
          <a:blip r:embed="rId3"/>
          <a:srcRect l="39645" r="46783" b="9090"/>
          <a:stretch/>
        </p:blipFill>
        <p:spPr>
          <a:xfrm>
            <a:off x="20" y="10"/>
            <a:ext cx="2050522"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9282" name="Isosceles Triangle 9281">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357491"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9219" name="Rectangle 3">
            <a:extLst>
              <a:ext uri="{FF2B5EF4-FFF2-40B4-BE49-F238E27FC236}">
                <a16:creationId xmlns:a16="http://schemas.microsoft.com/office/drawing/2014/main" id="{FD7F0BEC-B176-4C5C-9525-E5C1891EBD38}"/>
              </a:ext>
            </a:extLst>
          </p:cNvPr>
          <p:cNvSpPr>
            <a:spLocks noGrp="1" noChangeArrowheads="1"/>
          </p:cNvSpPr>
          <p:nvPr>
            <p:ph type="subTitle" idx="1"/>
          </p:nvPr>
        </p:nvSpPr>
        <p:spPr>
          <a:xfrm>
            <a:off x="1328957" y="1124745"/>
            <a:ext cx="7635531" cy="5184576"/>
          </a:xfrm>
        </p:spPr>
        <p:txBody>
          <a:bodyPr vert="horz" lIns="91440" tIns="45720" rIns="91440" bIns="45720" rtlCol="0">
            <a:normAutofit lnSpcReduction="10000"/>
          </a:bodyPr>
          <a:lstStyle/>
          <a:p>
            <a:pPr algn="l">
              <a:lnSpc>
                <a:spcPct val="90000"/>
              </a:lnSpc>
              <a:buFont typeface="Wingdings 3" charset="2"/>
              <a:buChar char=""/>
              <a:defRPr/>
            </a:pPr>
            <a:endParaRPr lang="en-US" altLang="el-GR" sz="1000" dirty="0">
              <a:solidFill>
                <a:schemeClr val="tx1">
                  <a:lumMod val="75000"/>
                  <a:lumOff val="25000"/>
                </a:schemeClr>
              </a:solidFill>
              <a:effectLst/>
            </a:endParaRPr>
          </a:p>
          <a:p>
            <a:pPr algn="l">
              <a:lnSpc>
                <a:spcPct val="90000"/>
              </a:lnSpc>
              <a:buFont typeface="Wingdings 3" charset="2"/>
              <a:buChar char=""/>
              <a:defRPr/>
            </a:pPr>
            <a:r>
              <a:rPr lang="en-US" altLang="el-GR" dirty="0" err="1">
                <a:solidFill>
                  <a:schemeClr val="tx1">
                    <a:lumMod val="75000"/>
                    <a:lumOff val="25000"/>
                  </a:schemeClr>
                </a:solidFill>
                <a:effectLst/>
              </a:rPr>
              <a:t>Κυριάκος</a:t>
            </a:r>
            <a:r>
              <a:rPr lang="en-US" altLang="el-GR" dirty="0">
                <a:solidFill>
                  <a:schemeClr val="tx1">
                    <a:lumMod val="75000"/>
                    <a:lumOff val="25000"/>
                  </a:schemeClr>
                </a:solidFill>
                <a:effectLst/>
              </a:rPr>
              <a:t> </a:t>
            </a:r>
            <a:r>
              <a:rPr lang="en-US" altLang="el-GR" dirty="0" err="1">
                <a:solidFill>
                  <a:schemeClr val="tx1">
                    <a:lumMod val="75000"/>
                    <a:lumOff val="25000"/>
                  </a:schemeClr>
                </a:solidFill>
                <a:effectLst/>
              </a:rPr>
              <a:t>Αθ</a:t>
            </a:r>
            <a:r>
              <a:rPr lang="en-US" altLang="el-GR" dirty="0">
                <a:solidFill>
                  <a:schemeClr val="tx1">
                    <a:lumMod val="75000"/>
                    <a:lumOff val="25000"/>
                  </a:schemeClr>
                </a:solidFill>
                <a:effectLst/>
              </a:rPr>
              <a:t>ανασίου, ομ. Κα</a:t>
            </a:r>
            <a:r>
              <a:rPr lang="en-US" altLang="el-GR" dirty="0" err="1">
                <a:solidFill>
                  <a:schemeClr val="tx1">
                    <a:lumMod val="75000"/>
                    <a:lumOff val="25000"/>
                  </a:schemeClr>
                </a:solidFill>
                <a:effectLst/>
              </a:rPr>
              <a:t>θηγητής</a:t>
            </a:r>
            <a:r>
              <a:rPr lang="en-US" altLang="el-GR" dirty="0">
                <a:solidFill>
                  <a:schemeClr val="tx1">
                    <a:lumMod val="75000"/>
                    <a:lumOff val="25000"/>
                  </a:schemeClr>
                </a:solidFill>
                <a:effectLst/>
              </a:rPr>
              <a:t> ΕΚΠΑ</a:t>
            </a:r>
          </a:p>
          <a:p>
            <a:pPr algn="l">
              <a:lnSpc>
                <a:spcPct val="90000"/>
              </a:lnSpc>
              <a:buFont typeface="Wingdings 3" charset="2"/>
              <a:buChar char=""/>
              <a:defRPr/>
            </a:pPr>
            <a:r>
              <a:rPr lang="en-US" altLang="el-GR" dirty="0">
                <a:solidFill>
                  <a:schemeClr val="tx1">
                    <a:lumMod val="75000"/>
                    <a:lumOff val="25000"/>
                  </a:schemeClr>
                </a:solidFill>
                <a:effectLst/>
                <a:hlinkClick r:id="rId4"/>
              </a:rPr>
              <a:t>kathanasv@gmail.com</a:t>
            </a:r>
            <a:r>
              <a:rPr lang="en-US" altLang="el-GR" dirty="0">
                <a:solidFill>
                  <a:schemeClr val="tx1">
                    <a:lumMod val="75000"/>
                    <a:lumOff val="25000"/>
                  </a:schemeClr>
                </a:solidFill>
                <a:effectLst/>
              </a:rPr>
              <a:t>  [</a:t>
            </a:r>
            <a:r>
              <a:rPr lang="en-US" altLang="el-GR" dirty="0" err="1">
                <a:solidFill>
                  <a:schemeClr val="tx1">
                    <a:lumMod val="75000"/>
                    <a:lumOff val="25000"/>
                  </a:schemeClr>
                </a:solidFill>
                <a:effectLst/>
              </a:rPr>
              <a:t>το</a:t>
            </a:r>
            <a:r>
              <a:rPr lang="en-US" altLang="el-GR" dirty="0">
                <a:solidFill>
                  <a:schemeClr val="tx1">
                    <a:lumMod val="75000"/>
                    <a:lumOff val="25000"/>
                  </a:schemeClr>
                </a:solidFill>
                <a:effectLst/>
              </a:rPr>
              <a:t> </a:t>
            </a:r>
            <a:r>
              <a:rPr lang="en-US" altLang="el-GR" dirty="0" err="1">
                <a:solidFill>
                  <a:schemeClr val="tx1">
                    <a:lumMod val="75000"/>
                    <a:lumOff val="25000"/>
                  </a:schemeClr>
                </a:solidFill>
                <a:effectLst/>
              </a:rPr>
              <a:t>χρησιμο</a:t>
            </a:r>
            <a:r>
              <a:rPr lang="en-US" altLang="el-GR" dirty="0">
                <a:solidFill>
                  <a:schemeClr val="tx1">
                    <a:lumMod val="75000"/>
                    <a:lumOff val="25000"/>
                  </a:schemeClr>
                </a:solidFill>
                <a:effectLst/>
              </a:rPr>
              <a:t>ποιείτε μόνο σε έκτακτες περιπτώσεις. </a:t>
            </a:r>
            <a:r>
              <a:rPr lang="en-US" altLang="el-GR" dirty="0" err="1">
                <a:solidFill>
                  <a:schemeClr val="tx1">
                    <a:lumMod val="75000"/>
                    <a:lumOff val="25000"/>
                  </a:schemeClr>
                </a:solidFill>
                <a:effectLst/>
              </a:rPr>
              <a:t>Αλλιώς</a:t>
            </a:r>
            <a:r>
              <a:rPr lang="en-US" altLang="el-GR" dirty="0">
                <a:solidFill>
                  <a:schemeClr val="tx1">
                    <a:lumMod val="75000"/>
                    <a:lumOff val="25000"/>
                  </a:schemeClr>
                </a:solidFill>
                <a:effectLst/>
              </a:rPr>
              <a:t>. Επ</a:t>
            </a:r>
            <a:r>
              <a:rPr lang="en-US" altLang="el-GR" dirty="0" err="1">
                <a:solidFill>
                  <a:schemeClr val="tx1">
                    <a:lumMod val="75000"/>
                    <a:lumOff val="25000"/>
                  </a:schemeClr>
                </a:solidFill>
                <a:effectLst/>
              </a:rPr>
              <a:t>ικοινωνείτε</a:t>
            </a:r>
            <a:r>
              <a:rPr lang="en-US" altLang="el-GR" dirty="0">
                <a:solidFill>
                  <a:schemeClr val="tx1">
                    <a:lumMod val="75000"/>
                    <a:lumOff val="25000"/>
                  </a:schemeClr>
                </a:solidFill>
                <a:effectLst/>
              </a:rPr>
              <a:t> από </a:t>
            </a:r>
            <a:r>
              <a:rPr lang="en-US" altLang="el-GR" dirty="0" err="1">
                <a:solidFill>
                  <a:schemeClr val="tx1">
                    <a:lumMod val="75000"/>
                    <a:lumOff val="25000"/>
                  </a:schemeClr>
                </a:solidFill>
                <a:effectLst/>
              </a:rPr>
              <a:t>το</a:t>
            </a:r>
            <a:r>
              <a:rPr lang="en-US" altLang="el-GR" dirty="0">
                <a:solidFill>
                  <a:schemeClr val="tx1">
                    <a:lumMod val="75000"/>
                    <a:lumOff val="25000"/>
                  </a:schemeClr>
                </a:solidFill>
                <a:effectLst/>
              </a:rPr>
              <a:t> mail </a:t>
            </a:r>
            <a:r>
              <a:rPr lang="en-US" altLang="el-GR" dirty="0" err="1">
                <a:solidFill>
                  <a:schemeClr val="tx1">
                    <a:lumMod val="75000"/>
                    <a:lumOff val="25000"/>
                  </a:schemeClr>
                </a:solidFill>
                <a:effectLst/>
              </a:rPr>
              <a:t>του</a:t>
            </a:r>
            <a:r>
              <a:rPr lang="en-US" altLang="el-GR" dirty="0">
                <a:solidFill>
                  <a:schemeClr val="tx1">
                    <a:lumMod val="75000"/>
                    <a:lumOff val="25000"/>
                  </a:schemeClr>
                </a:solidFill>
                <a:effectLst/>
              </a:rPr>
              <a:t> e-class-EKPA.</a:t>
            </a:r>
          </a:p>
          <a:p>
            <a:pPr algn="l">
              <a:lnSpc>
                <a:spcPct val="90000"/>
              </a:lnSpc>
              <a:buFont typeface="Wingdings 3" charset="2"/>
              <a:buChar char=""/>
              <a:defRPr/>
            </a:pPr>
            <a:r>
              <a:rPr lang="en-US" altLang="el-GR" dirty="0">
                <a:solidFill>
                  <a:schemeClr val="tx1">
                    <a:lumMod val="75000"/>
                    <a:lumOff val="25000"/>
                  </a:schemeClr>
                </a:solidFill>
                <a:effectLst/>
              </a:rPr>
              <a:t>Η </a:t>
            </a:r>
            <a:r>
              <a:rPr lang="en-US" altLang="el-GR" dirty="0" err="1">
                <a:solidFill>
                  <a:schemeClr val="tx1">
                    <a:lumMod val="75000"/>
                    <a:lumOff val="25000"/>
                  </a:schemeClr>
                </a:solidFill>
                <a:effectLst/>
              </a:rPr>
              <a:t>τάξη</a:t>
            </a:r>
            <a:r>
              <a:rPr lang="en-US" altLang="el-GR" dirty="0">
                <a:solidFill>
                  <a:schemeClr val="tx1">
                    <a:lumMod val="75000"/>
                    <a:lumOff val="25000"/>
                  </a:schemeClr>
                </a:solidFill>
                <a:effectLst/>
              </a:rPr>
              <a:t>-ΕΚΠΑ: </a:t>
            </a:r>
            <a:r>
              <a:rPr lang="en-US" altLang="el-GR" dirty="0" err="1">
                <a:solidFill>
                  <a:schemeClr val="tx1">
                    <a:lumMod val="75000"/>
                    <a:lumOff val="25000"/>
                  </a:schemeClr>
                </a:solidFill>
                <a:effectLst/>
              </a:rPr>
              <a:t>Περιγρ</a:t>
            </a:r>
            <a:r>
              <a:rPr lang="en-US" altLang="el-GR" dirty="0">
                <a:solidFill>
                  <a:schemeClr val="tx1">
                    <a:lumMod val="75000"/>
                    <a:lumOff val="25000"/>
                  </a:schemeClr>
                </a:solidFill>
                <a:effectLst/>
              </a:rPr>
              <a:t>αφή</a:t>
            </a:r>
          </a:p>
          <a:p>
            <a:pPr algn="l">
              <a:lnSpc>
                <a:spcPct val="90000"/>
              </a:lnSpc>
              <a:buFont typeface="Wingdings 3" charset="2"/>
              <a:buChar char=""/>
              <a:defRPr/>
            </a:pPr>
            <a:r>
              <a:rPr lang="en-US" altLang="el-GR" dirty="0" err="1">
                <a:solidFill>
                  <a:schemeClr val="tx1">
                    <a:lumMod val="75000"/>
                    <a:lumOff val="25000"/>
                  </a:schemeClr>
                </a:solidFill>
                <a:effectLst/>
              </a:rPr>
              <a:t>Είν</a:t>
            </a:r>
            <a:r>
              <a:rPr lang="en-US" altLang="el-GR" dirty="0">
                <a:solidFill>
                  <a:schemeClr val="tx1">
                    <a:lumMod val="75000"/>
                    <a:lumOff val="25000"/>
                  </a:schemeClr>
                </a:solidFill>
                <a:effectLst/>
              </a:rPr>
              <a:t>αι ένα μάθημα που στοχεύει σε δύο στόχους: Την πρόληψη και την διαμόρφωση θετικών στάσεων και συμπεριφορών σε σχέση με την Υγεία και τη Ζωή.</a:t>
            </a:r>
          </a:p>
          <a:p>
            <a:pPr algn="l">
              <a:lnSpc>
                <a:spcPct val="90000"/>
              </a:lnSpc>
              <a:buFont typeface="Wingdings 3" charset="2"/>
              <a:buChar char=""/>
              <a:defRPr/>
            </a:pPr>
            <a:r>
              <a:rPr lang="en-US" altLang="el-GR" dirty="0" err="1">
                <a:solidFill>
                  <a:schemeClr val="tx1">
                    <a:lumMod val="75000"/>
                    <a:lumOff val="25000"/>
                  </a:schemeClr>
                </a:solidFill>
                <a:effectLst/>
              </a:rPr>
              <a:t>Πληροφορίες</a:t>
            </a:r>
            <a:r>
              <a:rPr lang="en-US" altLang="el-GR" dirty="0">
                <a:solidFill>
                  <a:schemeClr val="tx1">
                    <a:lumMod val="75000"/>
                    <a:lumOff val="25000"/>
                  </a:schemeClr>
                </a:solidFill>
                <a:effectLst/>
              </a:rPr>
              <a:t> </a:t>
            </a:r>
            <a:r>
              <a:rPr lang="en-US" altLang="el-GR" dirty="0" err="1">
                <a:solidFill>
                  <a:schemeClr val="tx1">
                    <a:lumMod val="75000"/>
                    <a:lumOff val="25000"/>
                  </a:schemeClr>
                </a:solidFill>
                <a:effectLst/>
              </a:rPr>
              <a:t>Προστ</a:t>
            </a:r>
            <a:r>
              <a:rPr lang="en-US" altLang="el-GR" dirty="0">
                <a:solidFill>
                  <a:schemeClr val="tx1">
                    <a:lumMod val="75000"/>
                    <a:lumOff val="25000"/>
                  </a:schemeClr>
                </a:solidFill>
                <a:effectLst/>
              </a:rPr>
              <a:t>ατεύονται όλα τα δικαιώματα</a:t>
            </a:r>
          </a:p>
          <a:p>
            <a:pPr algn="l">
              <a:lnSpc>
                <a:spcPct val="90000"/>
              </a:lnSpc>
              <a:buFont typeface="Wingdings 3" charset="2"/>
              <a:buChar char=""/>
              <a:defRPr/>
            </a:pPr>
            <a:r>
              <a:rPr lang="en-US" altLang="el-GR" dirty="0" err="1">
                <a:solidFill>
                  <a:schemeClr val="tx1">
                    <a:lumMod val="75000"/>
                    <a:lumOff val="25000"/>
                  </a:schemeClr>
                </a:solidFill>
                <a:effectLst/>
              </a:rPr>
              <a:t>Περιεχόμενο</a:t>
            </a:r>
            <a:r>
              <a:rPr lang="en-US" altLang="el-GR" dirty="0">
                <a:solidFill>
                  <a:schemeClr val="tx1">
                    <a:lumMod val="75000"/>
                    <a:lumOff val="25000"/>
                  </a:schemeClr>
                </a:solidFill>
                <a:effectLst/>
              </a:rPr>
              <a:t> Μα</a:t>
            </a:r>
            <a:r>
              <a:rPr lang="en-US" altLang="el-GR" dirty="0" err="1">
                <a:solidFill>
                  <a:schemeClr val="tx1">
                    <a:lumMod val="75000"/>
                    <a:lumOff val="25000"/>
                  </a:schemeClr>
                </a:solidFill>
                <a:effectLst/>
              </a:rPr>
              <a:t>θήμ</a:t>
            </a:r>
            <a:r>
              <a:rPr lang="en-US" altLang="el-GR" dirty="0">
                <a:solidFill>
                  <a:schemeClr val="tx1">
                    <a:lumMod val="75000"/>
                    <a:lumOff val="25000"/>
                  </a:schemeClr>
                </a:solidFill>
                <a:effectLst/>
              </a:rPr>
              <a:t>ατος</a:t>
            </a:r>
          </a:p>
          <a:p>
            <a:pPr algn="l">
              <a:lnSpc>
                <a:spcPct val="90000"/>
              </a:lnSpc>
              <a:buFont typeface="Wingdings 3" charset="2"/>
              <a:buChar char=""/>
              <a:defRPr/>
            </a:pPr>
            <a:r>
              <a:rPr lang="en-US" altLang="el-GR" dirty="0" err="1">
                <a:solidFill>
                  <a:schemeClr val="tx1">
                    <a:lumMod val="75000"/>
                    <a:lumOff val="25000"/>
                  </a:schemeClr>
                </a:solidFill>
                <a:effectLst/>
              </a:rPr>
              <a:t>Το</a:t>
            </a:r>
            <a:r>
              <a:rPr lang="en-US" altLang="el-GR" dirty="0">
                <a:solidFill>
                  <a:schemeClr val="tx1">
                    <a:lumMod val="75000"/>
                    <a:lumOff val="25000"/>
                  </a:schemeClr>
                </a:solidFill>
                <a:effectLst/>
              </a:rPr>
              <a:t> </a:t>
            </a:r>
            <a:r>
              <a:rPr lang="en-US" altLang="el-GR" dirty="0" err="1">
                <a:solidFill>
                  <a:schemeClr val="tx1">
                    <a:lumMod val="75000"/>
                    <a:lumOff val="25000"/>
                  </a:schemeClr>
                </a:solidFill>
                <a:effectLst/>
              </a:rPr>
              <a:t>μάθημ</a:t>
            </a:r>
            <a:r>
              <a:rPr lang="en-US" altLang="el-GR" dirty="0">
                <a:solidFill>
                  <a:schemeClr val="tx1">
                    <a:lumMod val="75000"/>
                    <a:lumOff val="25000"/>
                  </a:schemeClr>
                </a:solidFill>
                <a:effectLst/>
              </a:rPr>
              <a:t>α απευθύνεται στις φοιτήτριες και τους φοιτητές της Παιδαγωγικής Σχολής, αλλά είναι ανοιχτό για κάθε φοιτητή/τρια από Τμήμα του ΕΚΠΑ που είτε ενδιαφέρεται για τα θέματα που διαπραγματεύεται το μάθημα, είτε θέλει να εμπλουτίσει το Παιδαγωγικό του/της προφίλ.</a:t>
            </a:r>
          </a:p>
          <a:p>
            <a:pPr algn="l">
              <a:lnSpc>
                <a:spcPct val="90000"/>
              </a:lnSpc>
              <a:buFont typeface="Wingdings 3" charset="2"/>
              <a:buChar char=""/>
              <a:defRPr/>
            </a:pPr>
            <a:endParaRPr lang="en-US" altLang="el-GR" dirty="0">
              <a:solidFill>
                <a:schemeClr val="tx1">
                  <a:lumMod val="75000"/>
                  <a:lumOff val="25000"/>
                </a:schemeClr>
              </a:solidFill>
              <a:effectLst/>
            </a:endParaRPr>
          </a:p>
          <a:p>
            <a:pPr algn="l">
              <a:lnSpc>
                <a:spcPct val="90000"/>
              </a:lnSpc>
              <a:buFont typeface="Wingdings 3" charset="2"/>
              <a:buChar char=""/>
              <a:defRPr/>
            </a:pPr>
            <a:r>
              <a:rPr lang="en-US" altLang="el-GR" dirty="0">
                <a:solidFill>
                  <a:schemeClr val="tx1">
                    <a:lumMod val="75000"/>
                    <a:lumOff val="25000"/>
                  </a:schemeClr>
                </a:solidFill>
                <a:effectLst/>
              </a:rPr>
              <a:t>ΒΙΒΛΙΟ: «</a:t>
            </a:r>
            <a:r>
              <a:rPr lang="en-US" altLang="el-GR" dirty="0" err="1">
                <a:solidFill>
                  <a:schemeClr val="tx1">
                    <a:lumMod val="75000"/>
                    <a:lumOff val="25000"/>
                  </a:schemeClr>
                </a:solidFill>
                <a:effectLst/>
              </a:rPr>
              <a:t>Αγωγή</a:t>
            </a:r>
            <a:r>
              <a:rPr lang="en-US" altLang="el-GR" dirty="0">
                <a:solidFill>
                  <a:schemeClr val="tx1">
                    <a:lumMod val="75000"/>
                    <a:lumOff val="25000"/>
                  </a:schemeClr>
                </a:solidFill>
                <a:effectLst/>
              </a:rPr>
              <a:t> </a:t>
            </a:r>
            <a:r>
              <a:rPr lang="en-US" altLang="el-GR" dirty="0" err="1">
                <a:solidFill>
                  <a:schemeClr val="tx1">
                    <a:lumMod val="75000"/>
                    <a:lumOff val="25000"/>
                  </a:schemeClr>
                </a:solidFill>
                <a:effectLst/>
              </a:rPr>
              <a:t>Υγεί</a:t>
            </a:r>
            <a:r>
              <a:rPr lang="en-US" altLang="el-GR" dirty="0">
                <a:solidFill>
                  <a:schemeClr val="tx1">
                    <a:lumMod val="75000"/>
                    <a:lumOff val="25000"/>
                  </a:schemeClr>
                </a:solidFill>
                <a:effectLst/>
              </a:rPr>
              <a:t>ας», Εκδόσεις Γρηγόρη.</a:t>
            </a:r>
          </a:p>
          <a:p>
            <a:pPr algn="l">
              <a:lnSpc>
                <a:spcPct val="90000"/>
              </a:lnSpc>
              <a:buFont typeface="Wingdings 3" charset="2"/>
              <a:buChar char=""/>
              <a:defRPr/>
            </a:pPr>
            <a:endParaRPr lang="en-US" altLang="el-GR" sz="1000" dirty="0">
              <a:solidFill>
                <a:schemeClr val="tx1">
                  <a:lumMod val="75000"/>
                  <a:lumOff val="25000"/>
                </a:schemeClr>
              </a:solidFill>
              <a:effectLst/>
            </a:endParaRPr>
          </a:p>
          <a:p>
            <a:pPr algn="l">
              <a:lnSpc>
                <a:spcPct val="90000"/>
              </a:lnSpc>
              <a:buFont typeface="Wingdings 3" charset="2"/>
              <a:buChar char=""/>
              <a:defRPr/>
            </a:pPr>
            <a:endParaRPr lang="en-US" altLang="el-GR" sz="1000" dirty="0">
              <a:solidFill>
                <a:schemeClr val="tx1">
                  <a:lumMod val="75000"/>
                  <a:lumOff val="25000"/>
                </a:schemeClr>
              </a:solidFill>
            </a:endParaRPr>
          </a:p>
          <a:p>
            <a:pPr algn="l">
              <a:lnSpc>
                <a:spcPct val="90000"/>
              </a:lnSpc>
              <a:buFont typeface="Wingdings 3" charset="2"/>
              <a:buChar char=""/>
              <a:defRPr/>
            </a:pPr>
            <a:endParaRPr lang="en-US" altLang="el-GR" sz="1000" dirty="0">
              <a:solidFill>
                <a:schemeClr val="tx1">
                  <a:lumMod val="75000"/>
                  <a:lumOff val="25000"/>
                </a:schemeClr>
              </a:solidFill>
            </a:endParaRPr>
          </a:p>
          <a:p>
            <a:pPr algn="l">
              <a:lnSpc>
                <a:spcPct val="90000"/>
              </a:lnSpc>
              <a:buFont typeface="Wingdings 3" charset="2"/>
              <a:buChar char=""/>
              <a:defRPr/>
            </a:pPr>
            <a:endParaRPr lang="en-US" altLang="el-GR" sz="1000" dirty="0">
              <a:solidFill>
                <a:schemeClr val="tx1">
                  <a:lumMod val="75000"/>
                  <a:lumOff val="25000"/>
                </a:schemeClr>
              </a:solidFill>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86D41A4A-63F4-4013-9497-4C493AC8A587}"/>
              </a:ext>
            </a:extLst>
          </p:cNvPr>
          <p:cNvSpPr>
            <a:spLocks noGrp="1"/>
          </p:cNvSpPr>
          <p:nvPr>
            <p:ph type="title"/>
          </p:nvPr>
        </p:nvSpPr>
        <p:spPr>
          <a:xfrm>
            <a:off x="1115616" y="260648"/>
            <a:ext cx="8510588" cy="968152"/>
          </a:xfrm>
        </p:spPr>
        <p:txBody>
          <a:bodyPr>
            <a:normAutofit fontScale="90000"/>
          </a:bodyPr>
          <a:lstStyle/>
          <a:p>
            <a:br>
              <a:rPr lang="en-US" sz="3200" dirty="0"/>
            </a:br>
            <a:r>
              <a:rPr lang="el-GR" sz="3200" dirty="0"/>
              <a:t>Γιατί Τρώμε; (Ρόλος της Διατροφής)</a:t>
            </a:r>
            <a:endParaRPr lang="en-US" sz="3200" dirty="0"/>
          </a:p>
        </p:txBody>
      </p:sp>
      <p:sp>
        <p:nvSpPr>
          <p:cNvPr id="3" name="TextBox 2">
            <a:extLst>
              <a:ext uri="{FF2B5EF4-FFF2-40B4-BE49-F238E27FC236}">
                <a16:creationId xmlns:a16="http://schemas.microsoft.com/office/drawing/2014/main" id="{84A22BDD-37B9-4D5B-A262-94D9019DC272}"/>
              </a:ext>
            </a:extLst>
          </p:cNvPr>
          <p:cNvSpPr txBox="1"/>
          <p:nvPr/>
        </p:nvSpPr>
        <p:spPr>
          <a:xfrm>
            <a:off x="384223" y="2492896"/>
            <a:ext cx="8784976" cy="4093428"/>
          </a:xfrm>
          <a:prstGeom prst="rect">
            <a:avLst/>
          </a:prstGeom>
          <a:noFill/>
        </p:spPr>
        <p:txBody>
          <a:bodyPr wrap="square" rtlCol="0">
            <a:spAutoFit/>
          </a:bodyPr>
          <a:lstStyle/>
          <a:p>
            <a:r>
              <a:rPr lang="el-GR" sz="2000" dirty="0"/>
              <a:t>Μάλλον για τρεις κυρίως λόγους:</a:t>
            </a:r>
          </a:p>
          <a:p>
            <a:pPr marL="342900" indent="-342900">
              <a:buAutoNum type="arabicPeriod"/>
            </a:pPr>
            <a:r>
              <a:rPr lang="el-GR" sz="2000" dirty="0"/>
              <a:t>Χρειαζόμαστε Ενέργεια.</a:t>
            </a:r>
          </a:p>
          <a:p>
            <a:pPr marL="342900" indent="-342900">
              <a:buAutoNum type="arabicPeriod"/>
            </a:pPr>
            <a:r>
              <a:rPr lang="el-GR" sz="2000" dirty="0"/>
              <a:t>Χρειαζόμαστε Υλικά για να δομήσουμε το σώμα μας ή τις δομές που φθείρονται (κύτταρα).</a:t>
            </a:r>
          </a:p>
          <a:p>
            <a:pPr marL="342900" indent="-342900">
              <a:buAutoNum type="arabicPeriod"/>
            </a:pPr>
            <a:r>
              <a:rPr lang="el-GR" sz="2000" dirty="0"/>
              <a:t>Για να δημιουργήσουμε ειδικούς σχηματισμούς, όπως είναι τα αντισώματα, οι </a:t>
            </a:r>
            <a:r>
              <a:rPr lang="el-GR" sz="2000" dirty="0" err="1"/>
              <a:t>βλένες</a:t>
            </a:r>
            <a:r>
              <a:rPr lang="el-GR" sz="2000" dirty="0"/>
              <a:t>, το σάλιο, τα δάκρυα, ο πλακούντας, το μητρικό γάλα, κλπ.</a:t>
            </a:r>
            <a:endParaRPr lang="en-US" sz="2000" dirty="0"/>
          </a:p>
          <a:p>
            <a:pPr marL="342900" indent="-342900">
              <a:buAutoNum type="arabicPeriod"/>
            </a:pPr>
            <a:endParaRPr lang="en-US" sz="2000" dirty="0"/>
          </a:p>
          <a:p>
            <a:r>
              <a:rPr lang="el-GR" sz="2000" b="1" dirty="0"/>
              <a:t>ΑΣΧΕΤΟ: ΓΙΑ ΝΑ ΜΗΝ ΤΟ ΞΕΧΑΣΟΥΜΕ, ΤΗ ΜΕΡΑ ΤΗΣ «ΠΡΟΟΔΟΥ» ΤΟ ΜΑΘΗΜΑ ΘΑ ΕΊΝΑΙ ΔΙΠΛΟ: 1</a:t>
            </a:r>
            <a:r>
              <a:rPr lang="el-GR" sz="2000" b="1" baseline="30000" dirty="0"/>
              <a:t>η</a:t>
            </a:r>
            <a:r>
              <a:rPr lang="el-GR" sz="2000" b="1" dirty="0"/>
              <a:t> </a:t>
            </a:r>
            <a:r>
              <a:rPr lang="el-GR" sz="2000" b="1" dirty="0" err="1"/>
              <a:t>ωρα</a:t>
            </a:r>
            <a:r>
              <a:rPr lang="el-GR" sz="2000" b="1" dirty="0"/>
              <a:t>, 45΄ ΔΙΑΔΥΚΤΙΑΚΗ ΑΞΙΟΛΟΓΗΣΗ, 2</a:t>
            </a:r>
            <a:r>
              <a:rPr lang="el-GR" sz="2000" b="1" baseline="30000" dirty="0"/>
              <a:t>η</a:t>
            </a:r>
            <a:r>
              <a:rPr lang="el-GR" sz="2000" b="1" dirty="0"/>
              <a:t> </a:t>
            </a:r>
            <a:r>
              <a:rPr lang="el-GR" sz="2000" b="1" dirty="0" err="1"/>
              <a:t>ωρα</a:t>
            </a:r>
            <a:r>
              <a:rPr lang="el-GR" sz="2000" b="1" dirty="0"/>
              <a:t>, </a:t>
            </a:r>
            <a:r>
              <a:rPr lang="fr-FR" sz="2000" b="1" dirty="0"/>
              <a:t>VIDEO </a:t>
            </a:r>
            <a:r>
              <a:rPr lang="el-GR" sz="2000" b="1" dirty="0"/>
              <a:t>ΜΑΓΝΗΤΟΣΚΟΠΗΜΕΝΟΥ ΜΑΘΗΜΑΤΟΣ ΓΙΑ ΝΑ ΜΗΝ ΣΑΣ ΚΟΥΒΑΛΑΩ ΓΙΑ ΕΠΙΠΛΕΟΝ ΜΑΘΗΜΑΤΑ.</a:t>
            </a:r>
          </a:p>
          <a:p>
            <a:r>
              <a:rPr lang="el-GR" sz="2000" dirty="0"/>
              <a:t> </a:t>
            </a:r>
            <a:endParaRPr lang="en-US" sz="2000" dirty="0"/>
          </a:p>
        </p:txBody>
      </p:sp>
    </p:spTree>
    <p:extLst>
      <p:ext uri="{BB962C8B-B14F-4D97-AF65-F5344CB8AC3E}">
        <p14:creationId xmlns:p14="http://schemas.microsoft.com/office/powerpoint/2010/main" val="42082617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8EE39F-19E7-6B25-2D61-AB755FE00845}"/>
              </a:ext>
            </a:extLst>
          </p:cNvPr>
          <p:cNvSpPr>
            <a:spLocks noGrp="1"/>
          </p:cNvSpPr>
          <p:nvPr>
            <p:ph type="title"/>
          </p:nvPr>
        </p:nvSpPr>
        <p:spPr>
          <a:xfrm>
            <a:off x="395536" y="235992"/>
            <a:ext cx="8066857" cy="1320800"/>
          </a:xfrm>
        </p:spPr>
        <p:txBody>
          <a:bodyPr/>
          <a:lstStyle/>
          <a:p>
            <a:r>
              <a:rPr lang="el-GR" dirty="0"/>
              <a:t>Για την Ε </a:t>
            </a:r>
            <a:r>
              <a:rPr lang="el-GR" sz="3600" dirty="0"/>
              <a:t>ως βασικό χαρακτηριστικό της ζωής. </a:t>
            </a:r>
            <a:endParaRPr lang="en-US" dirty="0"/>
          </a:p>
        </p:txBody>
      </p:sp>
      <p:sp>
        <p:nvSpPr>
          <p:cNvPr id="4" name="TextBox 3">
            <a:extLst>
              <a:ext uri="{FF2B5EF4-FFF2-40B4-BE49-F238E27FC236}">
                <a16:creationId xmlns:a16="http://schemas.microsoft.com/office/drawing/2014/main" id="{ADF702C8-93FA-B5DB-ADBE-D2DCF0BB1962}"/>
              </a:ext>
            </a:extLst>
          </p:cNvPr>
          <p:cNvSpPr txBox="1"/>
          <p:nvPr/>
        </p:nvSpPr>
        <p:spPr>
          <a:xfrm>
            <a:off x="467544" y="1556792"/>
            <a:ext cx="7848872" cy="5027467"/>
          </a:xfrm>
          <a:prstGeom prst="rect">
            <a:avLst/>
          </a:prstGeom>
          <a:noFill/>
        </p:spPr>
        <p:txBody>
          <a:bodyPr wrap="square">
            <a:spAutoFit/>
          </a:bodyPr>
          <a:lstStyle/>
          <a:p>
            <a:pPr>
              <a:lnSpc>
                <a:spcPct val="150000"/>
              </a:lnSpc>
            </a:pPr>
            <a:r>
              <a:rPr lang="el-GR" sz="1800" dirty="0"/>
              <a:t>Χρειαζόμαστε Ε </a:t>
            </a:r>
          </a:p>
          <a:p>
            <a:pPr marL="285750" indent="-285750">
              <a:lnSpc>
                <a:spcPct val="150000"/>
              </a:lnSpc>
              <a:buFont typeface="Arial" panose="020B0604020202020204" pitchFamily="34" charset="0"/>
              <a:buChar char="•"/>
            </a:pPr>
            <a:r>
              <a:rPr lang="el-GR" sz="1800" dirty="0"/>
              <a:t>για να πολλαπλασιαστούν τα κύτταρά μας </a:t>
            </a:r>
            <a:r>
              <a:rPr lang="el-GR" dirty="0"/>
              <a:t>–[ανάπτυξη-αντικατάσταση]</a:t>
            </a:r>
            <a:endParaRPr lang="el-GR" sz="1800" dirty="0"/>
          </a:p>
          <a:p>
            <a:pPr marL="285750" indent="-285750">
              <a:lnSpc>
                <a:spcPct val="150000"/>
              </a:lnSpc>
              <a:buFont typeface="Arial" panose="020B0604020202020204" pitchFamily="34" charset="0"/>
              <a:buChar char="•"/>
            </a:pPr>
            <a:r>
              <a:rPr lang="el-GR" sz="1800" dirty="0"/>
              <a:t>για να λειτουργούν (Αντιδράσεις), </a:t>
            </a:r>
          </a:p>
          <a:p>
            <a:pPr marL="285750" indent="-285750">
              <a:lnSpc>
                <a:spcPct val="150000"/>
              </a:lnSpc>
              <a:buFont typeface="Arial" panose="020B0604020202020204" pitchFamily="34" charset="0"/>
              <a:buChar char="•"/>
            </a:pPr>
            <a:r>
              <a:rPr lang="el-GR" sz="1800" dirty="0"/>
              <a:t>για να κινούμαστε, </a:t>
            </a:r>
          </a:p>
          <a:p>
            <a:pPr marL="285750" indent="-285750">
              <a:lnSpc>
                <a:spcPct val="150000"/>
              </a:lnSpc>
              <a:buFont typeface="Arial" panose="020B0604020202020204" pitchFamily="34" charset="0"/>
              <a:buChar char="•"/>
            </a:pPr>
            <a:r>
              <a:rPr lang="el-GR" sz="1800" dirty="0"/>
              <a:t>για να μιλάμε, </a:t>
            </a:r>
          </a:p>
          <a:p>
            <a:pPr marL="285750" indent="-285750">
              <a:lnSpc>
                <a:spcPct val="150000"/>
              </a:lnSpc>
              <a:buFont typeface="Arial" panose="020B0604020202020204" pitchFamily="34" charset="0"/>
              <a:buChar char="•"/>
            </a:pPr>
            <a:r>
              <a:rPr lang="el-GR" sz="1800" dirty="0"/>
              <a:t>για να σκεφτόμαστε. Σκεφθείτε πως Ο </a:t>
            </a:r>
            <a:r>
              <a:rPr lang="el-GR" sz="1800" b="1" dirty="0"/>
              <a:t>εγκέφαλός μας έχει</a:t>
            </a:r>
            <a:r>
              <a:rPr lang="el-GR" sz="1800" dirty="0"/>
              <a:t> σχεδόν 100 δισεκατομμύρια νευρικά </a:t>
            </a:r>
            <a:r>
              <a:rPr lang="el-GR" sz="1800" b="1" dirty="0"/>
              <a:t>κύτταρα. Μόνο να κρατηθούν ζωντανά τόσα κύτταρα χρειάζεται τεράστια Ε. Για να σκεφτούμε και να μιλήσουμε, να πάρουμε αποφάσεις και να ονειρευτούμε… Για αυτό και το 25% της Ε που καταναλώνουμε πηγαίνει στον Εγκέφαλο!!!!</a:t>
            </a:r>
            <a:r>
              <a:rPr lang="el-GR" sz="1800" dirty="0"/>
              <a:t> Κυρίως με τη μορφή της γλυκόζης. Αυτό μεταφράζεται σε 350-450 θερμίδες την ημέρα για τη μέση γυναίκα ή τον μέσο άντρα.</a:t>
            </a:r>
          </a:p>
        </p:txBody>
      </p:sp>
    </p:spTree>
    <p:extLst>
      <p:ext uri="{BB962C8B-B14F-4D97-AF65-F5344CB8AC3E}">
        <p14:creationId xmlns:p14="http://schemas.microsoft.com/office/powerpoint/2010/main" val="419132935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440" name="Group 18439">
            <a:extLst>
              <a:ext uri="{FF2B5EF4-FFF2-40B4-BE49-F238E27FC236}">
                <a16:creationId xmlns:a16="http://schemas.microsoft.com/office/drawing/2014/main" id="{10BE40E3-5550-4CDD-B4FD-387C33EBF157}"/>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8441" name="Straight Connector 18440">
              <a:extLst>
                <a:ext uri="{FF2B5EF4-FFF2-40B4-BE49-F238E27FC236}">
                  <a16:creationId xmlns:a16="http://schemas.microsoft.com/office/drawing/2014/main" id="{71A6B738-E50C-4653-B343-B9D6A5EA277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a:off x="9371012" y="0"/>
              <a:ext cx="1219200" cy="6858000"/>
            </a:xfrm>
            <a:prstGeom prst="line">
              <a:avLst/>
            </a:prstGeom>
            <a:ln w="9525">
              <a:solidFill>
                <a:schemeClr val="bg1">
                  <a:lumMod val="75000"/>
                </a:schemeClr>
              </a:solidFill>
            </a:ln>
          </p:spPr>
          <p:style>
            <a:lnRef idx="2">
              <a:schemeClr val="accent1"/>
            </a:lnRef>
            <a:fillRef idx="0">
              <a:schemeClr val="accent1"/>
            </a:fillRef>
            <a:effectRef idx="1">
              <a:schemeClr val="accent1"/>
            </a:effectRef>
            <a:fontRef idx="minor">
              <a:schemeClr val="tx1"/>
            </a:fontRef>
          </p:style>
        </p:cxnSp>
        <p:cxnSp>
          <p:nvCxnSpPr>
            <p:cNvPr id="18442" name="Straight Connector 18441">
              <a:extLst>
                <a:ext uri="{FF2B5EF4-FFF2-40B4-BE49-F238E27FC236}">
                  <a16:creationId xmlns:a16="http://schemas.microsoft.com/office/drawing/2014/main" id="{498768D6-B28C-40A3-B381-39306F5816D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8443" name="Rectangle 23">
              <a:extLst>
                <a:ext uri="{FF2B5EF4-FFF2-40B4-BE49-F238E27FC236}">
                  <a16:creationId xmlns:a16="http://schemas.microsoft.com/office/drawing/2014/main" id="{B27C15B9-7795-4321-AB30-DF1DEF65C19E}"/>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44" name="Rectangle 25">
              <a:extLst>
                <a:ext uri="{FF2B5EF4-FFF2-40B4-BE49-F238E27FC236}">
                  <a16:creationId xmlns:a16="http://schemas.microsoft.com/office/drawing/2014/main" id="{578EC957-1F3F-4C00-B023-C8725C2171C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45" name="Isosceles Triangle 18444">
              <a:extLst>
                <a:ext uri="{FF2B5EF4-FFF2-40B4-BE49-F238E27FC236}">
                  <a16:creationId xmlns:a16="http://schemas.microsoft.com/office/drawing/2014/main" id="{3D642632-BBD5-46D6-A91D-9B2BF68219B7}"/>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46" name="Rectangle 27">
              <a:extLst>
                <a:ext uri="{FF2B5EF4-FFF2-40B4-BE49-F238E27FC236}">
                  <a16:creationId xmlns:a16="http://schemas.microsoft.com/office/drawing/2014/main" id="{BF9D518D-AFF5-4DE2-AEE2-0EC15479A9A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47" name="Rectangle 28">
              <a:extLst>
                <a:ext uri="{FF2B5EF4-FFF2-40B4-BE49-F238E27FC236}">
                  <a16:creationId xmlns:a16="http://schemas.microsoft.com/office/drawing/2014/main" id="{14EF979B-B00D-460C-BD56-7EEAFB7E0F9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48" name="Rectangle 29">
              <a:extLst>
                <a:ext uri="{FF2B5EF4-FFF2-40B4-BE49-F238E27FC236}">
                  <a16:creationId xmlns:a16="http://schemas.microsoft.com/office/drawing/2014/main" id="{3E40F9A1-6B82-400F-9397-26D1D36F1F0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49" name="Isosceles Triangle 18448">
              <a:extLst>
                <a:ext uri="{FF2B5EF4-FFF2-40B4-BE49-F238E27FC236}">
                  <a16:creationId xmlns:a16="http://schemas.microsoft.com/office/drawing/2014/main" id="{2EF7DDF1-FF86-4CA4-B08B-8939557EBDB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50" name="Isosceles Triangle 18449">
              <a:extLst>
                <a:ext uri="{FF2B5EF4-FFF2-40B4-BE49-F238E27FC236}">
                  <a16:creationId xmlns:a16="http://schemas.microsoft.com/office/drawing/2014/main" id="{6D7C1F89-72B2-4FDC-B9E2-04F52D5C504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 name="Title 1">
            <a:extLst>
              <a:ext uri="{FF2B5EF4-FFF2-40B4-BE49-F238E27FC236}">
                <a16:creationId xmlns:a16="http://schemas.microsoft.com/office/drawing/2014/main" id="{617707E3-ED12-D988-943D-26648C4967C4}"/>
              </a:ext>
            </a:extLst>
          </p:cNvPr>
          <p:cNvSpPr>
            <a:spLocks noGrp="1"/>
          </p:cNvSpPr>
          <p:nvPr>
            <p:ph type="title"/>
          </p:nvPr>
        </p:nvSpPr>
        <p:spPr>
          <a:xfrm>
            <a:off x="2137170" y="609600"/>
            <a:ext cx="6251253" cy="1320800"/>
          </a:xfrm>
        </p:spPr>
        <p:txBody>
          <a:bodyPr vert="horz" lIns="91440" tIns="45720" rIns="91440" bIns="45720" rtlCol="0" anchor="t">
            <a:normAutofit/>
          </a:bodyPr>
          <a:lstStyle/>
          <a:p>
            <a:pPr>
              <a:lnSpc>
                <a:spcPct val="90000"/>
              </a:lnSpc>
            </a:pPr>
            <a:r>
              <a:rPr lang="en-US" sz="3100" dirty="0" err="1"/>
              <a:t>Νέες</a:t>
            </a:r>
            <a:r>
              <a:rPr lang="en-US" sz="3100" dirty="0"/>
              <a:t> </a:t>
            </a:r>
            <a:r>
              <a:rPr lang="en-US" sz="3100" dirty="0" err="1"/>
              <a:t>λέξεις</a:t>
            </a:r>
            <a:r>
              <a:rPr lang="en-US" sz="3100" dirty="0"/>
              <a:t>: </a:t>
            </a:r>
            <a:r>
              <a:rPr lang="en-US" sz="3100" dirty="0" err="1"/>
              <a:t>Βιοσύνθεση</a:t>
            </a:r>
            <a:r>
              <a:rPr lang="en-US" sz="3100" dirty="0"/>
              <a:t>, </a:t>
            </a:r>
            <a:r>
              <a:rPr lang="en-US" sz="3100" dirty="0" err="1"/>
              <a:t>Βιοδιάσ</a:t>
            </a:r>
            <a:r>
              <a:rPr lang="en-US" sz="3100" dirty="0"/>
              <a:t>παση</a:t>
            </a:r>
          </a:p>
        </p:txBody>
      </p:sp>
      <p:pic>
        <p:nvPicPr>
          <p:cNvPr id="18436" name="Picture 18435">
            <a:extLst>
              <a:ext uri="{FF2B5EF4-FFF2-40B4-BE49-F238E27FC236}">
                <a16:creationId xmlns:a16="http://schemas.microsoft.com/office/drawing/2014/main" id="{563436FC-85CB-DB4E-565B-8F77DD8474B8}"/>
              </a:ext>
            </a:extLst>
          </p:cNvPr>
          <p:cNvPicPr>
            <a:picLocks noChangeAspect="1"/>
          </p:cNvPicPr>
          <p:nvPr/>
        </p:nvPicPr>
        <p:blipFill rotWithShape="1">
          <a:blip r:embed="rId2"/>
          <a:srcRect l="39549" r="40746"/>
          <a:stretch/>
        </p:blipFill>
        <p:spPr>
          <a:xfrm>
            <a:off x="20" y="10"/>
            <a:ext cx="2050522" cy="6867719"/>
          </a:xfrm>
          <a:custGeom>
            <a:avLst/>
            <a:gdLst/>
            <a:ahLst/>
            <a:cxnLst/>
            <a:rect l="l" t="t" r="r" b="b"/>
            <a:pathLst>
              <a:path w="2734056" h="6858000">
                <a:moveTo>
                  <a:pt x="0" y="0"/>
                </a:moveTo>
                <a:lnTo>
                  <a:pt x="1674254" y="0"/>
                </a:lnTo>
                <a:lnTo>
                  <a:pt x="2734056" y="6850199"/>
                </a:lnTo>
                <a:lnTo>
                  <a:pt x="2734056" y="6858000"/>
                </a:lnTo>
                <a:lnTo>
                  <a:pt x="461457" y="6858000"/>
                </a:lnTo>
                <a:lnTo>
                  <a:pt x="0" y="4134118"/>
                </a:lnTo>
                <a:close/>
              </a:path>
            </a:pathLst>
          </a:custGeom>
        </p:spPr>
      </p:pic>
      <p:sp>
        <p:nvSpPr>
          <p:cNvPr id="18452" name="Isosceles Triangle 18451">
            <a:extLst>
              <a:ext uri="{FF2B5EF4-FFF2-40B4-BE49-F238E27FC236}">
                <a16:creationId xmlns:a16="http://schemas.microsoft.com/office/drawing/2014/main" id="{EB6743CF-E74B-4A3C-A785-599069DB89D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4013201"/>
            <a:ext cx="357491" cy="2844800"/>
          </a:xfrm>
          <a:prstGeom prst="triangle">
            <a:avLst>
              <a:gd name="adj" fmla="val 0"/>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434" name="Rectangle 4">
            <a:extLst>
              <a:ext uri="{FF2B5EF4-FFF2-40B4-BE49-F238E27FC236}">
                <a16:creationId xmlns:a16="http://schemas.microsoft.com/office/drawing/2014/main" id="{18DFE84E-7C48-4026-BC57-6F1869235FC3}"/>
              </a:ext>
            </a:extLst>
          </p:cNvPr>
          <p:cNvSpPr>
            <a:spLocks noChangeArrowheads="1"/>
          </p:cNvSpPr>
          <p:nvPr/>
        </p:nvSpPr>
        <p:spPr bwMode="auto">
          <a:xfrm>
            <a:off x="2137171" y="2160589"/>
            <a:ext cx="4818330" cy="3880773"/>
          </a:xfrm>
          <a:prstGeom prst="rect">
            <a:avLst/>
          </a:prstGeom>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lIns="91440" tIns="45720" rIns="91440" bIns="45720" rtlCol="0">
            <a:norm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nSpc>
                <a:spcPct val="90000"/>
              </a:lnSpc>
              <a:spcBef>
                <a:spcPts val="1000"/>
              </a:spcBef>
              <a:buClr>
                <a:schemeClr val="accent1"/>
              </a:buClr>
              <a:buSzPct val="80000"/>
              <a:buFont typeface="Wingdings 3" charset="2"/>
              <a:buChar char=""/>
            </a:pPr>
            <a:r>
              <a:rPr lang="en-US" altLang="el-GR" sz="2200">
                <a:solidFill>
                  <a:schemeClr val="tx1">
                    <a:lumMod val="75000"/>
                    <a:lumOff val="25000"/>
                  </a:schemeClr>
                </a:solidFill>
                <a:latin typeface="+mn-lt"/>
              </a:rPr>
              <a:t>Στον κόσμο του κυττάρου υπάρχουν δύο λογιών αντιδράσεις:</a:t>
            </a:r>
          </a:p>
          <a:p>
            <a:pPr>
              <a:lnSpc>
                <a:spcPct val="90000"/>
              </a:lnSpc>
              <a:spcBef>
                <a:spcPts val="1000"/>
              </a:spcBef>
              <a:buClr>
                <a:schemeClr val="accent1"/>
              </a:buClr>
              <a:buSzPct val="80000"/>
              <a:buFont typeface="Wingdings 3" charset="2"/>
              <a:buChar char=""/>
            </a:pPr>
            <a:r>
              <a:rPr lang="en-US" altLang="el-GR" sz="2200">
                <a:solidFill>
                  <a:schemeClr val="tx1">
                    <a:lumMod val="75000"/>
                    <a:lumOff val="25000"/>
                  </a:schemeClr>
                </a:solidFill>
                <a:latin typeface="+mn-lt"/>
              </a:rPr>
              <a:t>1. Αυτές που παράγουν Ε.</a:t>
            </a:r>
          </a:p>
          <a:p>
            <a:pPr>
              <a:lnSpc>
                <a:spcPct val="90000"/>
              </a:lnSpc>
              <a:spcBef>
                <a:spcPts val="1000"/>
              </a:spcBef>
              <a:buClr>
                <a:schemeClr val="accent1"/>
              </a:buClr>
              <a:buSzPct val="80000"/>
              <a:buFont typeface="Wingdings 3" charset="2"/>
              <a:buChar char=""/>
            </a:pPr>
            <a:r>
              <a:rPr lang="en-US" altLang="el-GR" sz="2200">
                <a:solidFill>
                  <a:schemeClr val="tx1">
                    <a:lumMod val="75000"/>
                    <a:lumOff val="25000"/>
                  </a:schemeClr>
                </a:solidFill>
                <a:latin typeface="+mn-lt"/>
              </a:rPr>
              <a:t>2. Αυτές που χρειάζονται </a:t>
            </a:r>
          </a:p>
          <a:p>
            <a:pPr>
              <a:lnSpc>
                <a:spcPct val="90000"/>
              </a:lnSpc>
              <a:spcBef>
                <a:spcPts val="1000"/>
              </a:spcBef>
              <a:buClr>
                <a:schemeClr val="accent1"/>
              </a:buClr>
              <a:buSzPct val="80000"/>
              <a:buFont typeface="Wingdings 3" charset="2"/>
              <a:buChar char=""/>
            </a:pPr>
            <a:r>
              <a:rPr lang="en-US" altLang="el-GR" sz="2200">
                <a:solidFill>
                  <a:schemeClr val="tx1">
                    <a:lumMod val="75000"/>
                    <a:lumOff val="25000"/>
                  </a:schemeClr>
                </a:solidFill>
                <a:latin typeface="+mn-lt"/>
              </a:rPr>
              <a:t>    (εγκλωβίζουν) Ε.</a:t>
            </a:r>
          </a:p>
          <a:p>
            <a:pPr>
              <a:lnSpc>
                <a:spcPct val="90000"/>
              </a:lnSpc>
              <a:spcBef>
                <a:spcPts val="1000"/>
              </a:spcBef>
              <a:buClr>
                <a:schemeClr val="accent1"/>
              </a:buClr>
              <a:buSzPct val="80000"/>
              <a:buFont typeface="Wingdings 3" charset="2"/>
              <a:buChar char=""/>
            </a:pPr>
            <a:r>
              <a:rPr lang="en-US" altLang="el-GR" sz="2200">
                <a:solidFill>
                  <a:schemeClr val="tx1">
                    <a:lumMod val="75000"/>
                    <a:lumOff val="25000"/>
                  </a:schemeClr>
                </a:solidFill>
                <a:latin typeface="+mn-lt"/>
              </a:rPr>
              <a:t>Γενικά, </a:t>
            </a:r>
          </a:p>
          <a:p>
            <a:pPr>
              <a:lnSpc>
                <a:spcPct val="90000"/>
              </a:lnSpc>
              <a:spcBef>
                <a:spcPts val="1000"/>
              </a:spcBef>
              <a:buClr>
                <a:schemeClr val="accent1"/>
              </a:buClr>
              <a:buSzPct val="80000"/>
              <a:buFont typeface="Wingdings 3" charset="2"/>
              <a:buChar char=""/>
            </a:pPr>
            <a:r>
              <a:rPr lang="en-US" altLang="el-GR" sz="2200">
                <a:solidFill>
                  <a:schemeClr val="tx1">
                    <a:lumMod val="75000"/>
                    <a:lumOff val="25000"/>
                  </a:schemeClr>
                </a:solidFill>
                <a:latin typeface="+mn-lt"/>
              </a:rPr>
              <a:t>η ΒΙΟΣΥΝΘΕΣΗ  χρειάζεται Ε. </a:t>
            </a:r>
          </a:p>
          <a:p>
            <a:pPr>
              <a:lnSpc>
                <a:spcPct val="90000"/>
              </a:lnSpc>
              <a:spcBef>
                <a:spcPts val="1000"/>
              </a:spcBef>
              <a:buClr>
                <a:schemeClr val="accent1"/>
              </a:buClr>
              <a:buSzPct val="80000"/>
              <a:buFont typeface="Wingdings 3" charset="2"/>
              <a:buChar char=""/>
            </a:pPr>
            <a:r>
              <a:rPr lang="en-US" altLang="el-GR" sz="2200">
                <a:solidFill>
                  <a:schemeClr val="tx1">
                    <a:lumMod val="75000"/>
                    <a:lumOff val="25000"/>
                  </a:schemeClr>
                </a:solidFill>
                <a:latin typeface="+mn-lt"/>
              </a:rPr>
              <a:t>Ενώ η ΒΙΟ-ΔΙΑΣΠΑΣΗ απελευθερώνει, παράγει Ε</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0482" name="Object 5">
            <a:extLst>
              <a:ext uri="{FF2B5EF4-FFF2-40B4-BE49-F238E27FC236}">
                <a16:creationId xmlns:a16="http://schemas.microsoft.com/office/drawing/2014/main" id="{2F717A13-426C-462B-9D9B-27FB4EE4F10B}"/>
              </a:ext>
            </a:extLst>
          </p:cNvPr>
          <p:cNvGraphicFramePr>
            <a:graphicFrameLocks noGrp="1" noChangeAspect="1"/>
          </p:cNvGraphicFramePr>
          <p:nvPr>
            <p:ph idx="4294967295"/>
            <p:extLst>
              <p:ext uri="{D42A27DB-BD31-4B8C-83A1-F6EECF244321}">
                <p14:modId xmlns:p14="http://schemas.microsoft.com/office/powerpoint/2010/main" val="1873617362"/>
              </p:ext>
            </p:extLst>
          </p:nvPr>
        </p:nvGraphicFramePr>
        <p:xfrm>
          <a:off x="272348" y="441163"/>
          <a:ext cx="8675688" cy="2305050"/>
        </p:xfrm>
        <a:graphic>
          <a:graphicData uri="http://schemas.openxmlformats.org/presentationml/2006/ole">
            <mc:AlternateContent xmlns:mc="http://schemas.openxmlformats.org/markup-compatibility/2006">
              <mc:Choice xmlns:v="urn:schemas-microsoft-com:vml" Requires="v">
                <p:oleObj name="Εικόνα bitmap" r:id="rId2" imgW="3638095" imgH="790476" progId="Paint.Picture">
                  <p:embed/>
                </p:oleObj>
              </mc:Choice>
              <mc:Fallback>
                <p:oleObj name="Εικόνα bitmap" r:id="rId2" imgW="3638095" imgH="790476" progId="Paint.Picture">
                  <p:embed/>
                  <p:pic>
                    <p:nvPicPr>
                      <p:cNvPr id="0" name="Object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72348" y="441163"/>
                        <a:ext cx="8675688" cy="2305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20483" name="Text Box 8">
            <a:extLst>
              <a:ext uri="{FF2B5EF4-FFF2-40B4-BE49-F238E27FC236}">
                <a16:creationId xmlns:a16="http://schemas.microsoft.com/office/drawing/2014/main" id="{BF327B30-427E-44D7-AF1F-FBD2A1A93F4F}"/>
              </a:ext>
            </a:extLst>
          </p:cNvPr>
          <p:cNvSpPr txBox="1">
            <a:spLocks noChangeArrowheads="1"/>
          </p:cNvSpPr>
          <p:nvPr/>
        </p:nvSpPr>
        <p:spPr bwMode="auto">
          <a:xfrm>
            <a:off x="6156325" y="1844675"/>
            <a:ext cx="12954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l-GR" altLang="el-GR" sz="2400" dirty="0">
                <a:latin typeface="Times New Roman" panose="02020603050405020304" pitchFamily="18" charset="0"/>
              </a:rPr>
              <a:t>γλυκόζη</a:t>
            </a:r>
          </a:p>
        </p:txBody>
      </p:sp>
      <p:graphicFrame>
        <p:nvGraphicFramePr>
          <p:cNvPr id="20484" name="Object 9">
            <a:extLst>
              <a:ext uri="{FF2B5EF4-FFF2-40B4-BE49-F238E27FC236}">
                <a16:creationId xmlns:a16="http://schemas.microsoft.com/office/drawing/2014/main" id="{E231A81A-B6D4-413D-9AC1-74841C7BAB97}"/>
              </a:ext>
            </a:extLst>
          </p:cNvPr>
          <p:cNvGraphicFramePr>
            <a:graphicFrameLocks noChangeAspect="1"/>
          </p:cNvGraphicFramePr>
          <p:nvPr>
            <p:extLst>
              <p:ext uri="{D42A27DB-BD31-4B8C-83A1-F6EECF244321}">
                <p14:modId xmlns:p14="http://schemas.microsoft.com/office/powerpoint/2010/main" val="1168064940"/>
              </p:ext>
            </p:extLst>
          </p:nvPr>
        </p:nvGraphicFramePr>
        <p:xfrm>
          <a:off x="0" y="2776375"/>
          <a:ext cx="9442450" cy="1516721"/>
        </p:xfrm>
        <a:graphic>
          <a:graphicData uri="http://schemas.openxmlformats.org/presentationml/2006/ole">
            <mc:AlternateContent xmlns:mc="http://schemas.openxmlformats.org/markup-compatibility/2006">
              <mc:Choice xmlns:v="urn:schemas-microsoft-com:vml" Requires="v">
                <p:oleObj name="Εικόνα bitmap" r:id="rId4" imgW="3734321" imgH="542857" progId="Paint.Picture">
                  <p:embed/>
                </p:oleObj>
              </mc:Choice>
              <mc:Fallback>
                <p:oleObj name="Εικόνα bitmap" r:id="rId4" imgW="3734321" imgH="542857" progId="Paint.Picture">
                  <p:embed/>
                  <p:pic>
                    <p:nvPicPr>
                      <p:cNvPr id="0" name="Object 9"/>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776375"/>
                        <a:ext cx="9442450" cy="1516721"/>
                      </a:xfrm>
                      <a:prstGeom prst="rect">
                        <a:avLst/>
                      </a:prstGeom>
                      <a:noFill/>
                      <a:ln>
                        <a:noFill/>
                      </a:ln>
                      <a:effectLst/>
                    </p:spPr>
                  </p:pic>
                </p:oleObj>
              </mc:Fallback>
            </mc:AlternateContent>
          </a:graphicData>
        </a:graphic>
      </p:graphicFrame>
      <p:sp>
        <p:nvSpPr>
          <p:cNvPr id="20485" name="Text Box 10">
            <a:extLst>
              <a:ext uri="{FF2B5EF4-FFF2-40B4-BE49-F238E27FC236}">
                <a16:creationId xmlns:a16="http://schemas.microsoft.com/office/drawing/2014/main" id="{64C76931-33CD-4463-83B4-B2D0638AC64B}"/>
              </a:ext>
            </a:extLst>
          </p:cNvPr>
          <p:cNvSpPr txBox="1">
            <a:spLocks noChangeArrowheads="1"/>
          </p:cNvSpPr>
          <p:nvPr/>
        </p:nvSpPr>
        <p:spPr bwMode="auto">
          <a:xfrm>
            <a:off x="467544" y="4201641"/>
            <a:ext cx="1368425"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l-GR" altLang="el-GR" sz="2400" dirty="0">
                <a:latin typeface="Times New Roman" panose="02020603050405020304" pitchFamily="18" charset="0"/>
              </a:rPr>
              <a:t>γλυκόζη</a:t>
            </a:r>
          </a:p>
        </p:txBody>
      </p:sp>
      <p:sp>
        <p:nvSpPr>
          <p:cNvPr id="20486" name="TextBox 5">
            <a:extLst>
              <a:ext uri="{FF2B5EF4-FFF2-40B4-BE49-F238E27FC236}">
                <a16:creationId xmlns:a16="http://schemas.microsoft.com/office/drawing/2014/main" id="{AD2923C8-0EB3-45A4-9018-A99F5CB2B41C}"/>
              </a:ext>
            </a:extLst>
          </p:cNvPr>
          <p:cNvSpPr txBox="1">
            <a:spLocks noChangeArrowheads="1"/>
          </p:cNvSpPr>
          <p:nvPr/>
        </p:nvSpPr>
        <p:spPr bwMode="auto">
          <a:xfrm>
            <a:off x="357188" y="285750"/>
            <a:ext cx="8143875"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1800"/>
              <a:t>Η Φωτοσύνθεση εγκλωβίζει Ηλιακή Ε και την μετατρέπει σε χημική (</a:t>
            </a:r>
            <a:r>
              <a:rPr lang="el-GR" altLang="el-GR" sz="1800" b="1" u="sng"/>
              <a:t>Γλυκόζη</a:t>
            </a:r>
            <a:r>
              <a:rPr lang="el-GR" altLang="el-GR" sz="1800"/>
              <a:t>)</a:t>
            </a:r>
          </a:p>
        </p:txBody>
      </p:sp>
      <p:sp>
        <p:nvSpPr>
          <p:cNvPr id="20487" name="TextBox 9">
            <a:extLst>
              <a:ext uri="{FF2B5EF4-FFF2-40B4-BE49-F238E27FC236}">
                <a16:creationId xmlns:a16="http://schemas.microsoft.com/office/drawing/2014/main" id="{6E531924-B611-4FE4-B9B2-8333E58A3DD0}"/>
              </a:ext>
            </a:extLst>
          </p:cNvPr>
          <p:cNvSpPr txBox="1">
            <a:spLocks noChangeArrowheads="1"/>
          </p:cNvSpPr>
          <p:nvPr/>
        </p:nvSpPr>
        <p:spPr bwMode="auto">
          <a:xfrm>
            <a:off x="5500688" y="2714625"/>
            <a:ext cx="171450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1800" dirty="0">
                <a:solidFill>
                  <a:schemeClr val="bg1"/>
                </a:solidFill>
              </a:rPr>
              <a:t>Γλυκόζη</a:t>
            </a:r>
            <a:endParaRPr lang="el-GR" altLang="el-GR" sz="1800" dirty="0"/>
          </a:p>
        </p:txBody>
      </p:sp>
      <p:sp>
        <p:nvSpPr>
          <p:cNvPr id="20488" name="TextBox 10">
            <a:extLst>
              <a:ext uri="{FF2B5EF4-FFF2-40B4-BE49-F238E27FC236}">
                <a16:creationId xmlns:a16="http://schemas.microsoft.com/office/drawing/2014/main" id="{E11D895E-8581-4494-BCBF-4CC09F076200}"/>
              </a:ext>
            </a:extLst>
          </p:cNvPr>
          <p:cNvSpPr txBox="1">
            <a:spLocks noChangeArrowheads="1"/>
          </p:cNvSpPr>
          <p:nvPr/>
        </p:nvSpPr>
        <p:spPr bwMode="auto">
          <a:xfrm>
            <a:off x="272348" y="4958556"/>
            <a:ext cx="8858250" cy="3698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1800" dirty="0"/>
              <a:t>Με την αναπνοή, η Γλυκόζη διασπάται απελευθερώνοντας Ε</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21029ED5-F105-4DD2-99C8-1E4422817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9144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12" name="Group 11">
            <a:extLst>
              <a:ext uri="{FF2B5EF4-FFF2-40B4-BE49-F238E27FC236}">
                <a16:creationId xmlns:a16="http://schemas.microsoft.com/office/drawing/2014/main" id="{2D621E68-BF28-4A1C-B1A2-4E55E139E79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8467"/>
            <a:ext cx="9144001" cy="6866467"/>
            <a:chOff x="0" y="-8467"/>
            <a:chExt cx="12192000" cy="6866467"/>
          </a:xfrm>
        </p:grpSpPr>
        <p:cxnSp>
          <p:nvCxnSpPr>
            <p:cNvPr id="13" name="Straight Connector 12">
              <a:extLst>
                <a:ext uri="{FF2B5EF4-FFF2-40B4-BE49-F238E27FC236}">
                  <a16:creationId xmlns:a16="http://schemas.microsoft.com/office/drawing/2014/main" id="{BE8BBE4D-F0DF-49B9-B75A-99DAC53ACA7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7425267" y="3681413"/>
              <a:ext cx="4763558" cy="3176587"/>
            </a:xfrm>
            <a:prstGeom prst="line">
              <a:avLst/>
            </a:prstGeom>
            <a:ln w="9525">
              <a:solidFill>
                <a:schemeClr val="bg1">
                  <a:lumMod val="85000"/>
                </a:schemeClr>
              </a:solidFill>
            </a:ln>
          </p:spPr>
          <p:style>
            <a:lnRef idx="2">
              <a:schemeClr val="accent1"/>
            </a:lnRef>
            <a:fillRef idx="0">
              <a:schemeClr val="accent1"/>
            </a:fillRef>
            <a:effectRef idx="1">
              <a:schemeClr val="accent1"/>
            </a:effectRef>
            <a:fontRef idx="minor">
              <a:schemeClr val="tx1"/>
            </a:fontRef>
          </p:style>
        </p:cxnSp>
        <p:sp>
          <p:nvSpPr>
            <p:cNvPr id="14" name="Rectangle 23">
              <a:extLst>
                <a:ext uri="{FF2B5EF4-FFF2-40B4-BE49-F238E27FC236}">
                  <a16:creationId xmlns:a16="http://schemas.microsoft.com/office/drawing/2014/main" id="{E0F07DDC-34A6-46A1-9DE9-2BBE2931A55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181476" y="-8467"/>
              <a:ext cx="3007349" cy="6866467"/>
            </a:xfrm>
            <a:custGeom>
              <a:avLst/>
              <a:gdLst/>
              <a:ahLst/>
              <a:cxnLst/>
              <a:rect l="l" t="t" r="r" b="b"/>
              <a:pathLst>
                <a:path w="3007349" h="6866467">
                  <a:moveTo>
                    <a:pt x="2045532" y="0"/>
                  </a:moveTo>
                  <a:lnTo>
                    <a:pt x="3007349" y="0"/>
                  </a:lnTo>
                  <a:lnTo>
                    <a:pt x="3007349" y="6866467"/>
                  </a:lnTo>
                  <a:lnTo>
                    <a:pt x="0" y="6866467"/>
                  </a:lnTo>
                  <a:lnTo>
                    <a:pt x="2045532" y="0"/>
                  </a:lnTo>
                  <a:close/>
                </a:path>
              </a:pathLst>
            </a:custGeom>
            <a:solidFill>
              <a:schemeClr val="accent1">
                <a:alpha val="3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5" name="Rectangle 25">
              <a:extLst>
                <a:ext uri="{FF2B5EF4-FFF2-40B4-BE49-F238E27FC236}">
                  <a16:creationId xmlns:a16="http://schemas.microsoft.com/office/drawing/2014/main" id="{2CEB2BF9-B8DB-45B9-86EA-D197B5B1AEF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603442" y="-8467"/>
              <a:ext cx="2588558" cy="6866467"/>
            </a:xfrm>
            <a:custGeom>
              <a:avLst/>
              <a:gdLst/>
              <a:ahLst/>
              <a:cxnLst/>
              <a:rect l="l" t="t" r="r" b="b"/>
              <a:pathLst>
                <a:path w="2573311" h="6866467">
                  <a:moveTo>
                    <a:pt x="0" y="0"/>
                  </a:moveTo>
                  <a:lnTo>
                    <a:pt x="2573311" y="0"/>
                  </a:lnTo>
                  <a:lnTo>
                    <a:pt x="2573311" y="6866467"/>
                  </a:lnTo>
                  <a:lnTo>
                    <a:pt x="1202336" y="6866467"/>
                  </a:lnTo>
                  <a:lnTo>
                    <a:pt x="0" y="0"/>
                  </a:lnTo>
                  <a:close/>
                </a:path>
              </a:pathLst>
            </a:custGeom>
            <a:solidFill>
              <a:schemeClr val="accent1">
                <a:alpha val="2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6" name="Isosceles Triangle 15">
              <a:extLst>
                <a:ext uri="{FF2B5EF4-FFF2-40B4-BE49-F238E27FC236}">
                  <a16:creationId xmlns:a16="http://schemas.microsoft.com/office/drawing/2014/main" id="{08B5BB34-3801-4E70-A981-FE007635E11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8932333" y="3048000"/>
              <a:ext cx="3259667" cy="3810000"/>
            </a:xfrm>
            <a:prstGeom prst="triangle">
              <a:avLst>
                <a:gd name="adj" fmla="val 100000"/>
              </a:avLst>
            </a:prstGeom>
            <a:solidFill>
              <a:schemeClr val="accent2">
                <a:alpha val="72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7" name="Rectangle 27">
              <a:extLst>
                <a:ext uri="{FF2B5EF4-FFF2-40B4-BE49-F238E27FC236}">
                  <a16:creationId xmlns:a16="http://schemas.microsoft.com/office/drawing/2014/main" id="{38432A75-2CEB-463C-A8F2-ABB50A79F44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9334500" y="-8467"/>
              <a:ext cx="2854326" cy="6866467"/>
            </a:xfrm>
            <a:custGeom>
              <a:avLst/>
              <a:gdLst/>
              <a:ahLst/>
              <a:cxnLst/>
              <a:rect l="l" t="t" r="r" b="b"/>
              <a:pathLst>
                <a:path w="2858013" h="6866467">
                  <a:moveTo>
                    <a:pt x="0" y="0"/>
                  </a:moveTo>
                  <a:lnTo>
                    <a:pt x="2858013" y="0"/>
                  </a:lnTo>
                  <a:lnTo>
                    <a:pt x="2858013" y="6866467"/>
                  </a:lnTo>
                  <a:lnTo>
                    <a:pt x="2473942" y="6866467"/>
                  </a:lnTo>
                  <a:lnTo>
                    <a:pt x="0" y="0"/>
                  </a:lnTo>
                  <a:close/>
                </a:path>
              </a:pathLst>
            </a:custGeom>
            <a:solidFill>
              <a:schemeClr val="accent2">
                <a:lumMod val="75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8" name="Rectangle 28">
              <a:extLst>
                <a:ext uri="{FF2B5EF4-FFF2-40B4-BE49-F238E27FC236}">
                  <a16:creationId xmlns:a16="http://schemas.microsoft.com/office/drawing/2014/main" id="{E7E850B8-C050-4597-8BEB-113FEC9A27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898730" y="-8467"/>
              <a:ext cx="1290094" cy="6866467"/>
            </a:xfrm>
            <a:custGeom>
              <a:avLst/>
              <a:gdLst/>
              <a:ahLst/>
              <a:cxnLst/>
              <a:rect l="l" t="t" r="r" b="b"/>
              <a:pathLst>
                <a:path w="1290094" h="6858000">
                  <a:moveTo>
                    <a:pt x="1019735" y="0"/>
                  </a:moveTo>
                  <a:lnTo>
                    <a:pt x="1290094" y="0"/>
                  </a:lnTo>
                  <a:lnTo>
                    <a:pt x="1290094" y="6858000"/>
                  </a:lnTo>
                  <a:lnTo>
                    <a:pt x="0" y="6858000"/>
                  </a:lnTo>
                  <a:lnTo>
                    <a:pt x="1019735" y="0"/>
                  </a:lnTo>
                  <a:close/>
                </a:path>
              </a:pathLst>
            </a:custGeom>
            <a:solidFill>
              <a:schemeClr val="accent1">
                <a:lumMod val="60000"/>
                <a:lumOff val="40000"/>
                <a:alpha val="7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19" name="Rectangle 29">
              <a:extLst>
                <a:ext uri="{FF2B5EF4-FFF2-40B4-BE49-F238E27FC236}">
                  <a16:creationId xmlns:a16="http://schemas.microsoft.com/office/drawing/2014/main" id="{24ACC798-9CEC-4B6F-A8DD-F8E6FCCCF16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38999" y="-8467"/>
              <a:ext cx="1249825" cy="6866467"/>
            </a:xfrm>
            <a:custGeom>
              <a:avLst/>
              <a:gdLst/>
              <a:ahLst/>
              <a:cxnLst/>
              <a:rect l="l" t="t" r="r" b="b"/>
              <a:pathLst>
                <a:path w="1249825" h="6858000">
                  <a:moveTo>
                    <a:pt x="0" y="0"/>
                  </a:moveTo>
                  <a:lnTo>
                    <a:pt x="1249825" y="0"/>
                  </a:lnTo>
                  <a:lnTo>
                    <a:pt x="1249825" y="6858000"/>
                  </a:lnTo>
                  <a:lnTo>
                    <a:pt x="1109382" y="6858000"/>
                  </a:lnTo>
                  <a:lnTo>
                    <a:pt x="0" y="0"/>
                  </a:lnTo>
                  <a:close/>
                </a:path>
              </a:pathLst>
            </a:custGeom>
            <a:solidFill>
              <a:schemeClr val="accent1">
                <a:alpha val="6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0" name="Isosceles Triangle 19">
              <a:extLst>
                <a:ext uri="{FF2B5EF4-FFF2-40B4-BE49-F238E27FC236}">
                  <a16:creationId xmlns:a16="http://schemas.microsoft.com/office/drawing/2014/main" id="{1D58A8C6-1294-4CD9-89BC-F1E981A524A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371666" y="3589867"/>
              <a:ext cx="1817159" cy="3268133"/>
            </a:xfrm>
            <a:prstGeom prst="triangle">
              <a:avLst>
                <a:gd name="adj" fmla="val 100000"/>
              </a:avLst>
            </a:prstGeom>
            <a:solidFill>
              <a:schemeClr val="accent1">
                <a:alpha val="80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sp>
          <p:nvSpPr>
            <p:cNvPr id="21" name="Isosceles Triangle 20">
              <a:extLst>
                <a:ext uri="{FF2B5EF4-FFF2-40B4-BE49-F238E27FC236}">
                  <a16:creationId xmlns:a16="http://schemas.microsoft.com/office/drawing/2014/main" id="{F32F2ED6-6143-46C4-A641-72D42732B6FA}"/>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4013200"/>
              <a:ext cx="448733" cy="2844800"/>
            </a:xfrm>
            <a:prstGeom prst="triangle">
              <a:avLst>
                <a:gd name="adj" fmla="val 0"/>
              </a:avLst>
            </a:prstGeom>
            <a:solidFill>
              <a:schemeClr val="accent1">
                <a:alpha val="85000"/>
              </a:schemeClr>
            </a:soli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US"/>
            </a:p>
          </p:txBody>
        </p:sp>
      </p:grpSp>
      <p:sp>
        <p:nvSpPr>
          <p:cNvPr id="23" name="Rectangle 22">
            <a:extLst>
              <a:ext uri="{FF2B5EF4-FFF2-40B4-BE49-F238E27FC236}">
                <a16:creationId xmlns:a16="http://schemas.microsoft.com/office/drawing/2014/main" id="{5C9652B3-A450-4ED6-8FBF-F536BA60B4D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57759" y="480060"/>
            <a:ext cx="8428482" cy="5897880"/>
          </a:xfrm>
          <a:prstGeom prst="rect">
            <a:avLst/>
          </a:prstGeom>
          <a:solidFill>
            <a:srgbClr val="FFFFFF"/>
          </a:solidFill>
          <a:ln w="22225">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Εικόνα 6">
            <a:extLst>
              <a:ext uri="{FF2B5EF4-FFF2-40B4-BE49-F238E27FC236}">
                <a16:creationId xmlns:a16="http://schemas.microsoft.com/office/drawing/2014/main" id="{B9DE15BC-B509-8A73-5E48-8150049E0F01}"/>
              </a:ext>
            </a:extLst>
          </p:cNvPr>
          <p:cNvPicPr>
            <a:picLocks noChangeAspect="1"/>
          </p:cNvPicPr>
          <p:nvPr/>
        </p:nvPicPr>
        <p:blipFill>
          <a:blip r:embed="rId2"/>
          <a:stretch>
            <a:fillRect/>
          </a:stretch>
        </p:blipFill>
        <p:spPr>
          <a:xfrm>
            <a:off x="1271587" y="1009650"/>
            <a:ext cx="6600825" cy="4838700"/>
          </a:xfrm>
          <a:prstGeom prst="rect">
            <a:avLst/>
          </a:prstGeom>
        </p:spPr>
      </p:pic>
    </p:spTree>
    <p:extLst>
      <p:ext uri="{BB962C8B-B14F-4D97-AF65-F5344CB8AC3E}">
        <p14:creationId xmlns:p14="http://schemas.microsoft.com/office/powerpoint/2010/main" val="406148641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40" name="Rectangle 4">
            <a:extLst>
              <a:ext uri="{FF2B5EF4-FFF2-40B4-BE49-F238E27FC236}">
                <a16:creationId xmlns:a16="http://schemas.microsoft.com/office/drawing/2014/main" id="{5E943EC1-3D21-4646-A9BC-790F82534A6B}"/>
              </a:ext>
            </a:extLst>
          </p:cNvPr>
          <p:cNvSpPr>
            <a:spLocks noGrp="1" noRot="1" noChangeArrowheads="1"/>
          </p:cNvSpPr>
          <p:nvPr>
            <p:ph type="title"/>
          </p:nvPr>
        </p:nvSpPr>
        <p:spPr>
          <a:xfrm>
            <a:off x="33454" y="116632"/>
            <a:ext cx="8534401" cy="1320800"/>
          </a:xfrm>
        </p:spPr>
        <p:txBody>
          <a:bodyPr>
            <a:normAutofit/>
          </a:bodyPr>
          <a:lstStyle/>
          <a:p>
            <a:pPr eaLnBrk="1" hangingPunct="1">
              <a:defRPr/>
            </a:pPr>
            <a:r>
              <a:rPr lang="el-GR" sz="4000" b="1" dirty="0">
                <a:solidFill>
                  <a:schemeClr val="tx1"/>
                </a:solidFill>
              </a:rPr>
              <a:t>Ενεργειακή αξία των τροφών</a:t>
            </a:r>
            <a:br>
              <a:rPr lang="el-GR" sz="4000" dirty="0">
                <a:solidFill>
                  <a:schemeClr val="tx1"/>
                </a:solidFill>
              </a:rPr>
            </a:br>
            <a:endParaRPr lang="el-GR" sz="4000" dirty="0">
              <a:solidFill>
                <a:schemeClr val="tx1"/>
              </a:solidFill>
            </a:endParaRPr>
          </a:p>
        </p:txBody>
      </p:sp>
      <p:sp>
        <p:nvSpPr>
          <p:cNvPr id="21507" name="Rectangle 5">
            <a:extLst>
              <a:ext uri="{FF2B5EF4-FFF2-40B4-BE49-F238E27FC236}">
                <a16:creationId xmlns:a16="http://schemas.microsoft.com/office/drawing/2014/main" id="{ADE919C0-6C10-4B4D-B295-CD0C8D91C30B}"/>
              </a:ext>
            </a:extLst>
          </p:cNvPr>
          <p:cNvSpPr>
            <a:spLocks noChangeArrowheads="1"/>
          </p:cNvSpPr>
          <p:nvPr/>
        </p:nvSpPr>
        <p:spPr bwMode="auto">
          <a:xfrm>
            <a:off x="0" y="1660079"/>
            <a:ext cx="8893175" cy="353943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52413">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dirty="0">
                <a:latin typeface="Times New Roman" panose="02020603050405020304" pitchFamily="18" charset="0"/>
              </a:rPr>
              <a:t>Μόνο το 15% της ενέργειας που περικλείεται στις τροφές μπορεί να απελευθερωθεί και να χρησιμοποιηθεί από τον ανθρώπινο οργανισμό  ως μηχανική ενέργεια. Η υπόλοιπη ποσότητα απελευθερώνεται ως θερμική ενέργεια και εξυπηρετεί το σπουδαίο ρόλο της διατήρησης της θερμοκρασίας του σώματος.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4">
            <a:extLst>
              <a:ext uri="{FF2B5EF4-FFF2-40B4-BE49-F238E27FC236}">
                <a16:creationId xmlns:a16="http://schemas.microsoft.com/office/drawing/2014/main" id="{18A41262-16BF-450A-91F4-AA00E24CBAF6}"/>
              </a:ext>
            </a:extLst>
          </p:cNvPr>
          <p:cNvSpPr>
            <a:spLocks noChangeArrowheads="1"/>
          </p:cNvSpPr>
          <p:nvPr/>
        </p:nvSpPr>
        <p:spPr bwMode="auto">
          <a:xfrm>
            <a:off x="179388" y="1736725"/>
            <a:ext cx="8713787" cy="33877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lgn="just" eaLnBrk="1" hangingPunct="1">
              <a:spcBef>
                <a:spcPct val="0"/>
              </a:spcBef>
              <a:buClrTx/>
              <a:buFontTx/>
              <a:buNone/>
            </a:pPr>
            <a:r>
              <a:rPr lang="el-GR" altLang="el-GR" sz="3600">
                <a:latin typeface="Times New Roman" panose="02020603050405020304" pitchFamily="18" charset="0"/>
              </a:rPr>
              <a:t>H </a:t>
            </a:r>
            <a:r>
              <a:rPr lang="el-GR" altLang="el-GR" sz="3600" b="1">
                <a:latin typeface="Times New Roman" panose="02020603050405020304" pitchFamily="18" charset="0"/>
              </a:rPr>
              <a:t>ενεργειακή </a:t>
            </a:r>
            <a:r>
              <a:rPr lang="el-GR" altLang="el-GR" sz="3600">
                <a:latin typeface="Times New Roman" panose="02020603050405020304" pitchFamily="18" charset="0"/>
              </a:rPr>
              <a:t>ή </a:t>
            </a:r>
            <a:r>
              <a:rPr lang="el-GR" altLang="el-GR" sz="3600" b="1">
                <a:latin typeface="Times New Roman" panose="02020603050405020304" pitchFamily="18" charset="0"/>
              </a:rPr>
              <a:t>θερμιδογόνα αξία</a:t>
            </a:r>
            <a:r>
              <a:rPr lang="el-GR" altLang="el-GR" sz="3600">
                <a:latin typeface="Times New Roman" panose="02020603050405020304" pitchFamily="18" charset="0"/>
              </a:rPr>
              <a:t> μιας τροφής είναι η ποσότητα ενέργειας που είναι εγκλωβισμένη μέσα στα στοιχεία αυτής της τροφής με τη μορφή χημικής ενέργειας. Η τελευταία υπολογίζεται με τη βοήθεια ενός </a:t>
            </a:r>
            <a:r>
              <a:rPr lang="el-GR" altLang="el-GR" sz="3600" b="1">
                <a:latin typeface="Times New Roman" panose="02020603050405020304" pitchFamily="18" charset="0"/>
              </a:rPr>
              <a:t>θερμιδόμετρου</a:t>
            </a:r>
            <a:r>
              <a:rPr lang="el-GR" altLang="el-GR" sz="3600">
                <a:latin typeface="Times New Roman" panose="02020603050405020304" pitchFamily="18" charset="0"/>
              </a:rPr>
              <a:t>. </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2" name="Rectangle 4">
            <a:extLst>
              <a:ext uri="{FF2B5EF4-FFF2-40B4-BE49-F238E27FC236}">
                <a16:creationId xmlns:a16="http://schemas.microsoft.com/office/drawing/2014/main" id="{E8BE701F-BC0E-45B3-8F41-B4296AB13A4C}"/>
              </a:ext>
            </a:extLst>
          </p:cNvPr>
          <p:cNvSpPr>
            <a:spLocks noGrp="1" noRot="1" noChangeArrowheads="1"/>
          </p:cNvSpPr>
          <p:nvPr>
            <p:ph type="title"/>
          </p:nvPr>
        </p:nvSpPr>
        <p:spPr>
          <a:xfrm>
            <a:off x="107504" y="0"/>
            <a:ext cx="8350696" cy="692150"/>
          </a:xfrm>
        </p:spPr>
        <p:txBody>
          <a:bodyPr>
            <a:normAutofit fontScale="90000"/>
          </a:bodyPr>
          <a:lstStyle/>
          <a:p>
            <a:pPr eaLnBrk="1" hangingPunct="1">
              <a:defRPr/>
            </a:pPr>
            <a:r>
              <a:rPr lang="el-GR" sz="2800" b="1" dirty="0"/>
              <a:t>Θερμιδόμετρο</a:t>
            </a:r>
            <a:r>
              <a:rPr lang="en-US" sz="2800" b="1" dirty="0"/>
              <a:t> [</a:t>
            </a:r>
            <a:r>
              <a:rPr lang="el-GR" sz="2800" b="1" dirty="0"/>
              <a:t>Εξηγεί τον πίνακα της επόμενης διαφάνειας]*</a:t>
            </a:r>
          </a:p>
        </p:txBody>
      </p:sp>
      <p:sp>
        <p:nvSpPr>
          <p:cNvPr id="23555" name="Rectangle 6">
            <a:extLst>
              <a:ext uri="{FF2B5EF4-FFF2-40B4-BE49-F238E27FC236}">
                <a16:creationId xmlns:a16="http://schemas.microsoft.com/office/drawing/2014/main" id="{E5EB2836-F0D5-4BB2-B5D6-3128D42486AD}"/>
              </a:ext>
            </a:extLst>
          </p:cNvPr>
          <p:cNvSpPr>
            <a:spLocks noChangeArrowheads="1"/>
          </p:cNvSpPr>
          <p:nvPr/>
        </p:nvSpPr>
        <p:spPr bwMode="auto">
          <a:xfrm>
            <a:off x="0" y="2295525"/>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graphicFrame>
        <p:nvGraphicFramePr>
          <p:cNvPr id="23556" name="Object 5">
            <a:extLst>
              <a:ext uri="{FF2B5EF4-FFF2-40B4-BE49-F238E27FC236}">
                <a16:creationId xmlns:a16="http://schemas.microsoft.com/office/drawing/2014/main" id="{554D1C11-74BF-4FDE-AAA9-0109DB990E43}"/>
              </a:ext>
            </a:extLst>
          </p:cNvPr>
          <p:cNvGraphicFramePr>
            <a:graphicFrameLocks noChangeAspect="1"/>
          </p:cNvGraphicFramePr>
          <p:nvPr/>
        </p:nvGraphicFramePr>
        <p:xfrm>
          <a:off x="250825" y="1268413"/>
          <a:ext cx="8642350" cy="5256212"/>
        </p:xfrm>
        <a:graphic>
          <a:graphicData uri="http://schemas.openxmlformats.org/presentationml/2006/ole">
            <mc:AlternateContent xmlns:mc="http://schemas.openxmlformats.org/markup-compatibility/2006">
              <mc:Choice xmlns:v="urn:schemas-microsoft-com:vml" Requires="v">
                <p:oleObj name="Εικόνα bitmap" r:id="rId5" imgW="4571429" imgH="2514286" progId="Paint.Picture">
                  <p:embed/>
                </p:oleObj>
              </mc:Choice>
              <mc:Fallback>
                <p:oleObj name="Εικόνα bitmap" r:id="rId5" imgW="4571429" imgH="2514286" progId="Paint.Picture">
                  <p:embed/>
                  <p:pic>
                    <p:nvPicPr>
                      <p:cNvPr id="0" name="Object 5"/>
                      <p:cNvPicPr>
                        <a:picLocks noChangeAspect="1" noChangeArrowheads="1"/>
                      </p:cNvPicPr>
                      <p:nvPr/>
                    </p:nvPicPr>
                    <p:blipFill>
                      <a:blip r:embed="rId6">
                        <a:extLst>
                          <a:ext uri="{28A0092B-C50C-407E-A947-70E740481C1C}">
                            <a14:useLocalDpi xmlns:a14="http://schemas.microsoft.com/office/drawing/2010/main" val="0"/>
                          </a:ext>
                        </a:extLst>
                      </a:blip>
                      <a:srcRect b="9898"/>
                      <a:stretch>
                        <a:fillRect/>
                      </a:stretch>
                    </p:blipFill>
                    <p:spPr bwMode="auto">
                      <a:xfrm>
                        <a:off x="250825" y="1268413"/>
                        <a:ext cx="8642350" cy="52562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pic>
        <p:nvPicPr>
          <p:cNvPr id="2" name="Εγγεγραμμένος ήχος">
            <a:hlinkClick r:id="" action="ppaction://media"/>
            <a:extLst>
              <a:ext uri="{FF2B5EF4-FFF2-40B4-BE49-F238E27FC236}">
                <a16:creationId xmlns:a16="http://schemas.microsoft.com/office/drawing/2014/main" id="{A198FC16-31EB-4AE6-B197-F885A66B0B46}"/>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7452320" y="206084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4773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527" name="Group 23">
            <a:extLst>
              <a:ext uri="{FF2B5EF4-FFF2-40B4-BE49-F238E27FC236}">
                <a16:creationId xmlns:a16="http://schemas.microsoft.com/office/drawing/2014/main" id="{E498CBDA-51A0-4B32-9D47-9A1714AEC04B}"/>
              </a:ext>
            </a:extLst>
          </p:cNvPr>
          <p:cNvGraphicFramePr>
            <a:graphicFrameLocks noGrp="1"/>
          </p:cNvGraphicFramePr>
          <p:nvPr>
            <p:extLst>
              <p:ext uri="{D42A27DB-BD31-4B8C-83A1-F6EECF244321}">
                <p14:modId xmlns:p14="http://schemas.microsoft.com/office/powerpoint/2010/main" val="1832263783"/>
              </p:ext>
            </p:extLst>
          </p:nvPr>
        </p:nvGraphicFramePr>
        <p:xfrm>
          <a:off x="0" y="1143000"/>
          <a:ext cx="8501063" cy="5852160"/>
        </p:xfrm>
        <a:graphic>
          <a:graphicData uri="http://schemas.openxmlformats.org/drawingml/2006/table">
            <a:tbl>
              <a:tblPr/>
              <a:tblGrid>
                <a:gridCol w="4253159">
                  <a:extLst>
                    <a:ext uri="{9D8B030D-6E8A-4147-A177-3AD203B41FA5}">
                      <a16:colId xmlns:a16="http://schemas.microsoft.com/office/drawing/2014/main" val="20000"/>
                    </a:ext>
                  </a:extLst>
                </a:gridCol>
                <a:gridCol w="4247904">
                  <a:extLst>
                    <a:ext uri="{9D8B030D-6E8A-4147-A177-3AD203B41FA5}">
                      <a16:colId xmlns:a16="http://schemas.microsoft.com/office/drawing/2014/main" val="20001"/>
                    </a:ext>
                  </a:extLst>
                </a:gridCol>
              </a:tblGrid>
              <a:tr h="5429250">
                <a:tc>
                  <a:txBody>
                    <a:bodyPr/>
                    <a:lstStyle/>
                    <a:p>
                      <a:pPr marL="342900" marR="0" lvl="0" indent="-161925" algn="just" defTabSz="914400" rtl="0" eaLnBrk="1" fontAlgn="base" latinLnBrk="0" hangingPunct="1">
                        <a:lnSpc>
                          <a:spcPct val="100000"/>
                        </a:lnSpc>
                        <a:spcBef>
                          <a:spcPct val="0"/>
                        </a:spcBef>
                        <a:spcAft>
                          <a:spcPct val="0"/>
                        </a:spcAft>
                        <a:buClr>
                          <a:schemeClr val="hlink"/>
                        </a:buClr>
                        <a:buSzTx/>
                        <a:buFont typeface="Wingdings" pitchFamily="2" charset="2"/>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Αλεύρι	                      28</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Αμύγδαλα	                 35</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Αυγό	                         60</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Βούτυρο	                   14</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Γάλα 	                      172</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Γάλα σκόνη	           286 </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Δημητριακά	             28</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Κρασί (ξηρό)	143</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Κρέας 	                      28</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Κρέμα γάλακτος	  21</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Λαχανικά (ωμά) 	715</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Λικέρ	                        57</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Μαργαρίνη	             14</a:t>
                      </a:r>
                    </a:p>
                  </a:txBody>
                  <a:tcPr horzOverflow="overflow">
                    <a:lnL w="254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tc>
                  <a:txBody>
                    <a:bodyPr/>
                    <a:lstStyle/>
                    <a:p>
                      <a:pPr marL="342900" marR="0" lvl="0" indent="-161925" algn="just" defTabSz="914400" rtl="0" eaLnBrk="1" fontAlgn="base" latinLnBrk="0" hangingPunct="1">
                        <a:lnSpc>
                          <a:spcPct val="100000"/>
                        </a:lnSpc>
                        <a:spcBef>
                          <a:spcPct val="0"/>
                        </a:spcBef>
                        <a:spcAft>
                          <a:spcPct val="0"/>
                        </a:spcAft>
                        <a:buClr>
                          <a:schemeClr val="hlink"/>
                        </a:buClr>
                        <a:buSzTx/>
                        <a:buFont typeface="Wingdings" pitchFamily="2" charset="2"/>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Μαρμελάδα	            43</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Μπύρα	                    280</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Μπισκότα	                 30</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Παγωτό 	                   57</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Πατάτες (βραστές)	114</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Πατάτες</a:t>
                      </a:r>
                      <a:r>
                        <a:rPr kumimoji="0" lang="en-US"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 </a:t>
                      </a: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(ψημένες)   86</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Σοκολάτα               	  21</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Τσιπς	                        43</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Τυρί	                          28  </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Σιρόπι	                       28</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Φασόλια	                  114             </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Ψάρι	                          57</a:t>
                      </a: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r>
                        <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rPr>
                        <a:t>Ψάρι (βραστό)	 143</a:t>
                      </a:r>
                      <a:endParaRPr kumimoji="0" lang="en-US"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defRPr/>
                      </a:pPr>
                      <a:r>
                        <a:rPr lang="el-GR" sz="1400" b="1" dirty="0"/>
                        <a:t>Δηλ. με μια κουταλιά βούτυρο ή παίρνεις 100 θερμίδες, Ενώ για τα λαχανικά πρέπει να φας σχεδόν δύο μερίδες.</a:t>
                      </a:r>
                      <a:endParaRPr lang="en-US" sz="1400" b="1" dirty="0"/>
                    </a:p>
                    <a:p>
                      <a:pPr marL="342900" marR="0" lvl="0" indent="-161925" algn="just" defTabSz="914400" rtl="0" eaLnBrk="0" fontAlgn="base" latinLnBrk="0" hangingPunct="0">
                        <a:lnSpc>
                          <a:spcPct val="100000"/>
                        </a:lnSpc>
                        <a:spcBef>
                          <a:spcPct val="0"/>
                        </a:spcBef>
                        <a:spcAft>
                          <a:spcPct val="0"/>
                        </a:spcAft>
                        <a:buClrTx/>
                        <a:buSzTx/>
                        <a:buFontTx/>
                        <a:buNone/>
                        <a:tabLst>
                          <a:tab pos="1620838" algn="r"/>
                        </a:tabLst>
                      </a:pPr>
                      <a:endParaRPr kumimoji="0" lang="el-GR" sz="2400" b="0" i="0" u="none" strike="noStrike" cap="none" normalizeH="0" baseline="0" dirty="0">
                        <a:ln>
                          <a:noFill/>
                        </a:ln>
                        <a:solidFill>
                          <a:schemeClr val="tx1"/>
                        </a:solidFill>
                        <a:effectLst>
                          <a:outerShdw blurRad="38100" dist="38100" dir="2700000" algn="tl">
                            <a:srgbClr val="000000"/>
                          </a:outerShdw>
                        </a:effectLst>
                        <a:latin typeface="Arial" pitchFamily="34" charset="0"/>
                        <a:ea typeface="Times New Roman" pitchFamily="18" charset="0"/>
                        <a:cs typeface="Arial" pitchFamily="34" charset="0"/>
                      </a:endParaRPr>
                    </a:p>
                  </a:txBody>
                  <a:tcPr horzOverflow="overflow">
                    <a:lnL w="12700" cap="flat" cmpd="sng" algn="ctr">
                      <a:solidFill>
                        <a:srgbClr val="000000"/>
                      </a:solidFill>
                      <a:prstDash val="solid"/>
                      <a:round/>
                      <a:headEnd type="none" w="med" len="med"/>
                      <a:tailEnd type="none" w="med" len="med"/>
                    </a:lnL>
                    <a:lnR w="254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25400" cap="flat" cmpd="sng" algn="ctr">
                      <a:solidFill>
                        <a:srgbClr val="000000"/>
                      </a:solidFill>
                      <a:prstDash val="solid"/>
                      <a:round/>
                      <a:headEnd type="none" w="med" len="med"/>
                      <a:tailEnd type="none" w="med" len="med"/>
                    </a:lnB>
                    <a:lnTlToBr>
                      <a:noFill/>
                    </a:lnTlToBr>
                    <a:lnBlToTr>
                      <a:noFill/>
                    </a:lnBlToTr>
                    <a:noFill/>
                  </a:tcPr>
                </a:tc>
                <a:extLst>
                  <a:ext uri="{0D108BD9-81ED-4DB2-BD59-A6C34878D82A}">
                    <a16:rowId xmlns:a16="http://schemas.microsoft.com/office/drawing/2014/main" val="10000"/>
                  </a:ext>
                </a:extLst>
              </a:tr>
            </a:tbl>
          </a:graphicData>
        </a:graphic>
      </p:graphicFrame>
      <p:sp>
        <p:nvSpPr>
          <p:cNvPr id="26634" name="Rectangle 18">
            <a:extLst>
              <a:ext uri="{FF2B5EF4-FFF2-40B4-BE49-F238E27FC236}">
                <a16:creationId xmlns:a16="http://schemas.microsoft.com/office/drawing/2014/main" id="{BB87EFA6-B9D4-421A-9B58-D559A703F1C2}"/>
              </a:ext>
            </a:extLst>
          </p:cNvPr>
          <p:cNvSpPr>
            <a:spLocks noChangeArrowheads="1"/>
          </p:cNvSpPr>
          <p:nvPr/>
        </p:nvSpPr>
        <p:spPr bwMode="auto">
          <a:xfrm>
            <a:off x="1473200" y="4454525"/>
            <a:ext cx="428625" cy="22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indent="180975">
              <a:spcBef>
                <a:spcPct val="20000"/>
              </a:spcBef>
              <a:buClr>
                <a:schemeClr val="hlink"/>
              </a:buClr>
              <a:buFont typeface="Wingdings" panose="05000000000000000000" pitchFamily="2" charset="2"/>
              <a:buChar char="§"/>
              <a:tabLst>
                <a:tab pos="3870325" algn="l"/>
              </a:tabLst>
              <a:defRPr sz="3200">
                <a:solidFill>
                  <a:schemeClr val="tx1"/>
                </a:solidFill>
                <a:latin typeface="Arial" panose="020B0604020202020204" pitchFamily="34" charset="0"/>
              </a:defRPr>
            </a:lvl1pPr>
            <a:lvl2pPr marL="742950" indent="-285750">
              <a:spcBef>
                <a:spcPct val="20000"/>
              </a:spcBef>
              <a:buChar char="–"/>
              <a:tabLst>
                <a:tab pos="3870325" algn="l"/>
              </a:tabLst>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tabLst>
                <a:tab pos="3870325" algn="l"/>
              </a:tabLst>
              <a:defRPr sz="2400">
                <a:solidFill>
                  <a:schemeClr val="tx1"/>
                </a:solidFill>
                <a:latin typeface="Arial" panose="020B0604020202020204" pitchFamily="34" charset="0"/>
              </a:defRPr>
            </a:lvl3pPr>
            <a:lvl4pPr marL="1600200" indent="-228600">
              <a:spcBef>
                <a:spcPct val="20000"/>
              </a:spcBef>
              <a:buChar char="–"/>
              <a:tabLst>
                <a:tab pos="3870325" algn="l"/>
              </a:tabLst>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tabLst>
                <a:tab pos="38703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tabLst>
                <a:tab pos="38703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tabLst>
                <a:tab pos="38703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tabLst>
                <a:tab pos="38703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tabLst>
                <a:tab pos="3870325" algn="l"/>
              </a:tabLst>
              <a:defRPr sz="2000">
                <a:solidFill>
                  <a:schemeClr val="tx1"/>
                </a:solidFill>
                <a:latin typeface="Arial" panose="020B0604020202020204" pitchFamily="34" charset="0"/>
              </a:defRPr>
            </a:lvl9pPr>
          </a:lstStyle>
          <a:p>
            <a:pPr algn="just" eaLnBrk="1" hangingPunct="1">
              <a:spcBef>
                <a:spcPct val="0"/>
              </a:spcBef>
              <a:buClrTx/>
              <a:buFontTx/>
              <a:buNone/>
            </a:pPr>
            <a:r>
              <a:rPr lang="el-GR" altLang="el-GR" sz="900" b="1">
                <a:ea typeface="Times New Roman" panose="02020603050405020304" pitchFamily="18" charset="0"/>
                <a:cs typeface="Arial" panose="020B0604020202020204" pitchFamily="34" charset="0"/>
              </a:rPr>
              <a:t>  </a:t>
            </a:r>
            <a:endParaRPr lang="el-GR" altLang="el-GR" sz="2400">
              <a:latin typeface="Times New Roman" panose="02020603050405020304" pitchFamily="18" charset="0"/>
              <a:ea typeface="Times New Roman" panose="02020603050405020304" pitchFamily="18" charset="0"/>
              <a:cs typeface="Arial" panose="020B0604020202020204" pitchFamily="34" charset="0"/>
            </a:endParaRPr>
          </a:p>
        </p:txBody>
      </p:sp>
      <p:sp>
        <p:nvSpPr>
          <p:cNvPr id="21523" name="Rectangle 19">
            <a:extLst>
              <a:ext uri="{FF2B5EF4-FFF2-40B4-BE49-F238E27FC236}">
                <a16:creationId xmlns:a16="http://schemas.microsoft.com/office/drawing/2014/main" id="{795DA055-E006-4B9C-9EB6-E231646C6A73}"/>
              </a:ext>
            </a:extLst>
          </p:cNvPr>
          <p:cNvSpPr>
            <a:spLocks noGrp="1" noRot="1" noChangeArrowheads="1"/>
          </p:cNvSpPr>
          <p:nvPr>
            <p:ph type="title"/>
          </p:nvPr>
        </p:nvSpPr>
        <p:spPr>
          <a:xfrm>
            <a:off x="142875" y="-53674"/>
            <a:ext cx="8858250" cy="642938"/>
          </a:xfrm>
        </p:spPr>
        <p:txBody>
          <a:bodyPr>
            <a:normAutofit fontScale="90000"/>
          </a:bodyPr>
          <a:lstStyle/>
          <a:p>
            <a:pPr algn="l" eaLnBrk="1" hangingPunct="1">
              <a:defRPr/>
            </a:pPr>
            <a:r>
              <a:rPr lang="el-GR" sz="2400" b="1" dirty="0">
                <a:solidFill>
                  <a:schemeClr val="tx1"/>
                </a:solidFill>
              </a:rPr>
              <a:t>Πίνακας: Ποσότητες διαφόρων τροφίμων σε γραμμάρια που εμπεριέχουν ενέργεια ίση, περίπου, με 100 Θερμίδες*.</a:t>
            </a:r>
          </a:p>
        </p:txBody>
      </p:sp>
      <p:pic>
        <p:nvPicPr>
          <p:cNvPr id="2" name="Εγγεγραμμένος ήχος">
            <a:hlinkClick r:id="" action="ppaction://media"/>
            <a:extLst>
              <a:ext uri="{FF2B5EF4-FFF2-40B4-BE49-F238E27FC236}">
                <a16:creationId xmlns:a16="http://schemas.microsoft.com/office/drawing/2014/main" id="{87873E07-197B-43F7-93F2-103235A7EC6C}"/>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501063" y="1628800"/>
            <a:ext cx="609600" cy="609600"/>
          </a:xfrm>
          <a:prstGeom prst="rect">
            <a:avLst/>
          </a:prstGeom>
        </p:spPr>
      </p:pic>
      <p:sp>
        <p:nvSpPr>
          <p:cNvPr id="4" name="TextBox 3">
            <a:extLst>
              <a:ext uri="{FF2B5EF4-FFF2-40B4-BE49-F238E27FC236}">
                <a16:creationId xmlns:a16="http://schemas.microsoft.com/office/drawing/2014/main" id="{FE7A500A-4D83-527A-F105-144C7DCD0B77}"/>
              </a:ext>
            </a:extLst>
          </p:cNvPr>
          <p:cNvSpPr txBox="1"/>
          <p:nvPr/>
        </p:nvSpPr>
        <p:spPr>
          <a:xfrm>
            <a:off x="-2156415" y="1222737"/>
            <a:ext cx="1903879" cy="5632311"/>
          </a:xfrm>
          <a:prstGeom prst="rect">
            <a:avLst/>
          </a:prstGeom>
          <a:noFill/>
        </p:spPr>
        <p:txBody>
          <a:bodyPr wrap="square">
            <a:spAutoFit/>
          </a:bodyPr>
          <a:lstStyle/>
          <a:p>
            <a:r>
              <a:rPr lang="el-GR" dirty="0"/>
              <a:t>* Όσο πιο λίγη ποσότητα ενός τρόφιμου χρειαζόμαστε για να πάρουμε  100 Θερμίδες τόσο πιο πλούσιο σε θερμίδες είναι αυτό το τρόφιμο. Λ.χ. με μόνο 14 </a:t>
            </a:r>
            <a:r>
              <a:rPr lang="el-GR" dirty="0" err="1"/>
              <a:t>γρ</a:t>
            </a:r>
            <a:r>
              <a:rPr lang="el-GR" dirty="0"/>
              <a:t> μαργαρίνη παίρνουμε 100 θερμίδες, ενώ απαιτούνται  715 </a:t>
            </a:r>
            <a:r>
              <a:rPr lang="el-GR" dirty="0" err="1"/>
              <a:t>γρ</a:t>
            </a:r>
            <a:r>
              <a:rPr lang="el-GR" dirty="0"/>
              <a:t> ντομάτας ή λάχανου για να πάρουμε την αντίστοιχη Ε. </a:t>
            </a:r>
            <a:endParaRPr lang="en-US" dirty="0"/>
          </a:p>
        </p:txBody>
      </p:sp>
    </p:spTree>
    <p:extLst>
      <p:ext uri="{BB962C8B-B14F-4D97-AF65-F5344CB8AC3E}">
        <p14:creationId xmlns:p14="http://schemas.microsoft.com/office/powerpoint/2010/main" val="19854689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03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4">
            <a:extLst>
              <a:ext uri="{FF2B5EF4-FFF2-40B4-BE49-F238E27FC236}">
                <a16:creationId xmlns:a16="http://schemas.microsoft.com/office/drawing/2014/main" id="{443CAD80-87DA-44D8-8648-B3ED0EC3CEB4}"/>
              </a:ext>
            </a:extLst>
          </p:cNvPr>
          <p:cNvSpPr>
            <a:spLocks noChangeArrowheads="1"/>
          </p:cNvSpPr>
          <p:nvPr/>
        </p:nvSpPr>
        <p:spPr bwMode="auto">
          <a:xfrm>
            <a:off x="301625" y="1268830"/>
            <a:ext cx="8424862" cy="55848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52413">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3600" dirty="0">
                <a:latin typeface="Times New Roman" panose="02020603050405020304" pitchFamily="18" charset="0"/>
              </a:rPr>
              <a:t>Η μονάδα μέτρησης της ενέργειας είναι το </a:t>
            </a:r>
            <a:r>
              <a:rPr lang="el-GR" altLang="el-GR" sz="3600" i="1" dirty="0" err="1">
                <a:latin typeface="Times New Roman" panose="02020603050405020304" pitchFamily="18" charset="0"/>
              </a:rPr>
              <a:t>Joule</a:t>
            </a:r>
            <a:r>
              <a:rPr lang="el-GR" altLang="el-GR" sz="3600" dirty="0">
                <a:latin typeface="Times New Roman" panose="02020603050405020304" pitchFamily="18" charset="0"/>
              </a:rPr>
              <a:t> (J). </a:t>
            </a:r>
            <a:r>
              <a:rPr lang="el-GR" altLang="el-GR" sz="3600" dirty="0" err="1">
                <a:latin typeface="Times New Roman" panose="02020603050405020304" pitchFamily="18" charset="0"/>
              </a:rPr>
              <a:t>To</a:t>
            </a:r>
            <a:r>
              <a:rPr lang="el-GR" altLang="el-GR" sz="3600" dirty="0">
                <a:latin typeface="Times New Roman" panose="02020603050405020304" pitchFamily="18" charset="0"/>
              </a:rPr>
              <a:t> </a:t>
            </a:r>
            <a:r>
              <a:rPr lang="el-GR" altLang="el-GR" sz="3600" dirty="0" err="1">
                <a:latin typeface="Times New Roman" panose="02020603050405020304" pitchFamily="18" charset="0"/>
              </a:rPr>
              <a:t>Joule</a:t>
            </a:r>
            <a:r>
              <a:rPr lang="el-GR" altLang="el-GR" sz="3600" dirty="0">
                <a:latin typeface="Times New Roman" panose="02020603050405020304" pitchFamily="18" charset="0"/>
              </a:rPr>
              <a:t> έχει αντικαταστήσει την παλιά θερμίδα (</a:t>
            </a:r>
            <a:r>
              <a:rPr lang="el-GR" altLang="el-GR" sz="3600" i="1" dirty="0" err="1">
                <a:latin typeface="Times New Roman" panose="02020603050405020304" pitchFamily="18" charset="0"/>
              </a:rPr>
              <a:t>calorie</a:t>
            </a:r>
            <a:r>
              <a:rPr lang="el-GR" altLang="el-GR" sz="3600" dirty="0">
                <a:latin typeface="Times New Roman" panose="02020603050405020304" pitchFamily="18" charset="0"/>
              </a:rPr>
              <a:t>). Ένα </a:t>
            </a:r>
            <a:r>
              <a:rPr lang="el-GR" altLang="el-GR" sz="3600" dirty="0" err="1">
                <a:latin typeface="Times New Roman" panose="02020603050405020304" pitchFamily="18" charset="0"/>
              </a:rPr>
              <a:t>cal</a:t>
            </a:r>
            <a:r>
              <a:rPr lang="el-GR" altLang="el-GR" sz="3600" dirty="0">
                <a:latin typeface="Times New Roman" panose="02020603050405020304" pitchFamily="18" charset="0"/>
              </a:rPr>
              <a:t> αντιστοιχεί στην ποσότητα εκείνη της θερμότητας που χρειάζεται για να αυξηθεί η θερμοκρασία 1 </a:t>
            </a:r>
            <a:r>
              <a:rPr lang="el-GR" altLang="el-GR" sz="3600" dirty="0" err="1">
                <a:latin typeface="Times New Roman" panose="02020603050405020304" pitchFamily="18" charset="0"/>
              </a:rPr>
              <a:t>γρ</a:t>
            </a:r>
            <a:r>
              <a:rPr lang="el-GR" altLang="el-GR" sz="3600" dirty="0">
                <a:latin typeface="Times New Roman" panose="02020603050405020304" pitchFamily="18" charset="0"/>
              </a:rPr>
              <a:t>. νερού κατά 1o C. Πιο συνηθισμένη μονάδα είναι το </a:t>
            </a:r>
            <a:r>
              <a:rPr lang="el-GR" altLang="el-GR" sz="3600" i="1" dirty="0" err="1">
                <a:latin typeface="Times New Roman" panose="02020603050405020304" pitchFamily="18" charset="0"/>
              </a:rPr>
              <a:t>κilojoule</a:t>
            </a:r>
            <a:r>
              <a:rPr lang="el-GR" altLang="el-GR" sz="3600" dirty="0">
                <a:latin typeface="Times New Roman" panose="02020603050405020304" pitchFamily="18" charset="0"/>
              </a:rPr>
              <a:t> (</a:t>
            </a:r>
            <a:r>
              <a:rPr lang="el-GR" altLang="el-GR" sz="3600" dirty="0" err="1">
                <a:latin typeface="Times New Roman" panose="02020603050405020304" pitchFamily="18" charset="0"/>
              </a:rPr>
              <a:t>kJ</a:t>
            </a:r>
            <a:r>
              <a:rPr lang="el-GR" altLang="el-GR" sz="3600" dirty="0">
                <a:latin typeface="Times New Roman" panose="02020603050405020304" pitchFamily="18" charset="0"/>
              </a:rPr>
              <a:t>), όπου 1 </a:t>
            </a:r>
            <a:r>
              <a:rPr lang="el-GR" altLang="el-GR" sz="3600" dirty="0" err="1">
                <a:latin typeface="Times New Roman" panose="02020603050405020304" pitchFamily="18" charset="0"/>
              </a:rPr>
              <a:t>κJ</a:t>
            </a:r>
            <a:r>
              <a:rPr lang="el-GR" altLang="el-GR" sz="3600" dirty="0">
                <a:latin typeface="Times New Roman" panose="02020603050405020304" pitchFamily="18" charset="0"/>
              </a:rPr>
              <a:t>=1000 J.</a:t>
            </a:r>
          </a:p>
          <a:p>
            <a:pPr eaLnBrk="1" hangingPunct="1">
              <a:spcBef>
                <a:spcPct val="0"/>
              </a:spcBef>
              <a:buClrTx/>
              <a:buFontTx/>
              <a:buNone/>
            </a:pPr>
            <a:r>
              <a:rPr lang="el-GR" altLang="el-GR" sz="3600" dirty="0">
                <a:latin typeface="Times New Roman" panose="02020603050405020304" pitchFamily="18" charset="0"/>
              </a:rPr>
              <a:t>Σήμερα, χρησιμοποιείται ευρύτατα η μεγάλη θερμίδα (Kcal), όπου 1 Kcal=4,2 </a:t>
            </a:r>
            <a:r>
              <a:rPr lang="el-GR" altLang="el-GR" sz="3600" dirty="0" err="1">
                <a:latin typeface="Times New Roman" panose="02020603050405020304" pitchFamily="18" charset="0"/>
              </a:rPr>
              <a:t>kJ</a:t>
            </a:r>
            <a:r>
              <a:rPr lang="el-GR" altLang="el-GR" sz="3600" dirty="0">
                <a:latin typeface="Times New Roman" panose="02020603050405020304" pitchFamily="18" charset="0"/>
              </a:rPr>
              <a:t>.</a:t>
            </a:r>
          </a:p>
        </p:txBody>
      </p:sp>
      <p:sp>
        <p:nvSpPr>
          <p:cNvPr id="2" name="Τίτλος 1">
            <a:extLst>
              <a:ext uri="{FF2B5EF4-FFF2-40B4-BE49-F238E27FC236}">
                <a16:creationId xmlns:a16="http://schemas.microsoft.com/office/drawing/2014/main" id="{DDC93EA3-9ADE-422A-88D2-3E98898AEF9B}"/>
              </a:ext>
            </a:extLst>
          </p:cNvPr>
          <p:cNvSpPr>
            <a:spLocks noGrp="1"/>
          </p:cNvSpPr>
          <p:nvPr>
            <p:ph type="title"/>
          </p:nvPr>
        </p:nvSpPr>
        <p:spPr>
          <a:xfrm>
            <a:off x="301625" y="228601"/>
            <a:ext cx="8510588" cy="896144"/>
          </a:xfrm>
        </p:spPr>
        <p:txBody>
          <a:bodyPr/>
          <a:lstStyle/>
          <a:p>
            <a:r>
              <a:rPr lang="el-GR" dirty="0"/>
              <a:t>Καλορί, κιλοκαλορί, κιλοτζάουλ.</a:t>
            </a:r>
            <a:endParaRPr lang="en-US" dirty="0"/>
          </a:p>
        </p:txBody>
      </p:sp>
      <p:pic>
        <p:nvPicPr>
          <p:cNvPr id="3" name="Εγγεγραμμένος ήχος">
            <a:hlinkClick r:id="" action="ppaction://media"/>
            <a:extLst>
              <a:ext uri="{FF2B5EF4-FFF2-40B4-BE49-F238E27FC236}">
                <a16:creationId xmlns:a16="http://schemas.microsoft.com/office/drawing/2014/main" id="{8FE0E716-C572-4DDE-BCE7-F25906E581DB}"/>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726487" y="2780928"/>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72602"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cxnSp>
        <p:nvCxnSpPr>
          <p:cNvPr id="8" name="Straight Connector 7">
            <a:extLst>
              <a:ext uri="{FF2B5EF4-FFF2-40B4-BE49-F238E27FC236}">
                <a16:creationId xmlns:a16="http://schemas.microsoft.com/office/drawing/2014/main" id="{0B5F7E3B-C5F1-40E0-A491-558BAFBC1127}"/>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3181353" y="1460500"/>
            <a:ext cx="0" cy="3937000"/>
          </a:xfrm>
          <a:prstGeom prst="line">
            <a:avLst/>
          </a:prstGeom>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1BFFDFA2-B6CB-4B46-9521-92670638119B}"/>
              </a:ext>
            </a:extLst>
          </p:cNvPr>
          <p:cNvSpPr>
            <a:spLocks noGrp="1"/>
          </p:cNvSpPr>
          <p:nvPr>
            <p:ph type="title"/>
          </p:nvPr>
        </p:nvSpPr>
        <p:spPr>
          <a:xfrm>
            <a:off x="-1980728" y="116632"/>
            <a:ext cx="2664296" cy="5852722"/>
          </a:xfrm>
        </p:spPr>
        <p:txBody>
          <a:bodyPr anchor="ctr">
            <a:normAutofit/>
          </a:bodyPr>
          <a:lstStyle/>
          <a:p>
            <a:r>
              <a:rPr lang="en-US" sz="2400" dirty="0"/>
              <a:t>ECD-130, </a:t>
            </a:r>
            <a:r>
              <a:rPr lang="el-GR" sz="2400" dirty="0"/>
              <a:t>Πληροφορίες του Μαθήματος:</a:t>
            </a:r>
            <a:br>
              <a:rPr lang="el-GR" sz="2400" dirty="0"/>
            </a:br>
            <a:r>
              <a:rPr lang="el-GR" sz="2400" b="1" i="0" dirty="0">
                <a:effectLst/>
                <a:latin typeface="Roboto" panose="02000000000000000000" pitchFamily="2" charset="0"/>
              </a:rPr>
              <a:t>Περιεχόμενο Μαθήματος</a:t>
            </a:r>
            <a:br>
              <a:rPr lang="el-GR" sz="3200" b="0" i="0" dirty="0">
                <a:effectLst/>
                <a:latin typeface="Roboto" panose="02000000000000000000" pitchFamily="2" charset="0"/>
              </a:rPr>
            </a:br>
            <a:endParaRPr lang="en-US" sz="3100" dirty="0"/>
          </a:p>
        </p:txBody>
      </p:sp>
      <p:sp>
        <p:nvSpPr>
          <p:cNvPr id="3" name="Content Placeholder 2">
            <a:extLst>
              <a:ext uri="{FF2B5EF4-FFF2-40B4-BE49-F238E27FC236}">
                <a16:creationId xmlns:a16="http://schemas.microsoft.com/office/drawing/2014/main" id="{662FA0A9-48F9-2C28-029C-78871ACEA1BF}"/>
              </a:ext>
            </a:extLst>
          </p:cNvPr>
          <p:cNvSpPr>
            <a:spLocks noGrp="1"/>
          </p:cNvSpPr>
          <p:nvPr>
            <p:ph idx="1"/>
          </p:nvPr>
        </p:nvSpPr>
        <p:spPr>
          <a:xfrm>
            <a:off x="827584" y="260648"/>
            <a:ext cx="8136901" cy="6408712"/>
          </a:xfrm>
        </p:spPr>
        <p:txBody>
          <a:bodyPr anchor="ctr">
            <a:normAutofit/>
          </a:bodyPr>
          <a:lstStyle/>
          <a:p>
            <a:pPr>
              <a:lnSpc>
                <a:spcPct val="90000"/>
              </a:lnSpc>
            </a:pPr>
            <a:r>
              <a:rPr lang="el-GR" sz="1600" b="0" i="0" dirty="0">
                <a:effectLst/>
                <a:latin typeface="Roboto" panose="02000000000000000000" pitchFamily="2" charset="0"/>
              </a:rPr>
              <a:t>Οι παραδόσεις του μαθήματος θα αναρτώνται κάθε φορά στα έγγραφα με τη μορφή Διαφανειών- </a:t>
            </a:r>
            <a:r>
              <a:rPr lang="el-GR" sz="1600" b="0" i="0" dirty="0" err="1">
                <a:effectLst/>
                <a:latin typeface="Roboto" panose="02000000000000000000" pitchFamily="2" charset="0"/>
              </a:rPr>
              <a:t>ppt</a:t>
            </a:r>
            <a:r>
              <a:rPr lang="el-GR" sz="1600" b="0" i="0" dirty="0">
                <a:effectLst/>
                <a:latin typeface="Roboto" panose="02000000000000000000" pitchFamily="2" charset="0"/>
              </a:rPr>
              <a:t>. Ένα ή δύο μαθήματα μπορεί να γίνουν και διαδικτυακά μέσω </a:t>
            </a:r>
            <a:r>
              <a:rPr lang="el-GR" sz="1600" b="0" i="0" dirty="0" err="1">
                <a:effectLst/>
                <a:latin typeface="Roboto" panose="02000000000000000000" pitchFamily="2" charset="0"/>
              </a:rPr>
              <a:t>webex.uoa</a:t>
            </a:r>
            <a:r>
              <a:rPr lang="el-GR" sz="1600" b="0" i="0" dirty="0">
                <a:effectLst/>
                <a:latin typeface="Roboto" panose="02000000000000000000" pitchFamily="2" charset="0"/>
              </a:rPr>
              <a:t>.  </a:t>
            </a:r>
          </a:p>
          <a:p>
            <a:pPr>
              <a:lnSpc>
                <a:spcPct val="90000"/>
              </a:lnSpc>
            </a:pPr>
            <a:r>
              <a:rPr lang="el-GR" sz="1600" b="0" i="0" dirty="0">
                <a:effectLst/>
                <a:latin typeface="Roboto" panose="02000000000000000000" pitchFamily="2" charset="0"/>
              </a:rPr>
              <a:t>Εάν έχετε κάνει εγγραφή στο μάθημα μέσω "e-</a:t>
            </a:r>
            <a:r>
              <a:rPr lang="el-GR" sz="1600" b="0" i="0" dirty="0" err="1">
                <a:effectLst/>
                <a:latin typeface="Roboto" panose="02000000000000000000" pitchFamily="2" charset="0"/>
              </a:rPr>
              <a:t>class</a:t>
            </a:r>
            <a:r>
              <a:rPr lang="el-GR" sz="1600" b="0" i="0" dirty="0">
                <a:effectLst/>
                <a:latin typeface="Roboto" panose="02000000000000000000" pitchFamily="2" charset="0"/>
              </a:rPr>
              <a:t>" θα μπορείτε να λαμβάνετε όλη την πληροφόρηση και από τις ανακοινώσεις και μέσω </a:t>
            </a:r>
            <a:r>
              <a:rPr lang="el-GR" sz="1600" b="0" i="0" dirty="0" err="1">
                <a:effectLst/>
                <a:latin typeface="Roboto" panose="02000000000000000000" pitchFamily="2" charset="0"/>
              </a:rPr>
              <a:t>mail</a:t>
            </a:r>
            <a:r>
              <a:rPr lang="el-GR" sz="1600" b="0" i="0" dirty="0">
                <a:effectLst/>
                <a:latin typeface="Roboto" panose="02000000000000000000" pitchFamily="2" charset="0"/>
              </a:rPr>
              <a:t>.</a:t>
            </a:r>
          </a:p>
          <a:p>
            <a:pPr>
              <a:lnSpc>
                <a:spcPct val="90000"/>
              </a:lnSpc>
            </a:pPr>
            <a:r>
              <a:rPr lang="el-GR" sz="1600" b="0" i="0" dirty="0">
                <a:effectLst/>
                <a:latin typeface="Roboto" panose="02000000000000000000" pitchFamily="2" charset="0"/>
              </a:rPr>
              <a:t>Η αξιολόγηση του μαθήματος θα γίνει με Τελική Γραπτή Εξέταση με τη μορφή Ερωτήσεων Πολλαπλής Επιλογής. Για ευκολία των συμμετεχόντων, στη μέση του εξαμήνου θα υπάρχει ΠΡΟΑΙΡΕΤΙΚΗ Ενδιάμεση Αξιολόγηση- Πρόοδος η οποία θα διεξαχθεί και δια ζώσης και διαδικτυακά. Ο βαθμός της Προόδου πολλαπλασιάζεται επί 0.15 και προστίθεται στον τελικό βαθμό. Λ.χ. φοιτήτρια βαθμολογήθηκε με 8,2 στην Πρόοδο και έγραψε 7,1 στην τελική εξέταση. Ο βαθμός της θα είναι 8,2 Χ 0,15 +7,1= 8,33=8.5 ΤΕΛΙΚΟΣ. Αν δεν έχει πάρει μέρος στην Πρόοδο, ο βαθμός της θα είναι αυτός του τελικού διαγωνίσματος, =7.1, </a:t>
            </a:r>
            <a:r>
              <a:rPr lang="el-GR" sz="1600" b="0" i="0" dirty="0" err="1">
                <a:effectLst/>
                <a:latin typeface="Roboto" panose="02000000000000000000" pitchFamily="2" charset="0"/>
              </a:rPr>
              <a:t>δηλ.ΤΕΛΙΚΟΣ</a:t>
            </a:r>
            <a:r>
              <a:rPr lang="el-GR" sz="1600" b="0" i="0" dirty="0">
                <a:effectLst/>
                <a:latin typeface="Roboto" panose="02000000000000000000" pitchFamily="2" charset="0"/>
              </a:rPr>
              <a:t> 7.</a:t>
            </a:r>
          </a:p>
          <a:p>
            <a:pPr>
              <a:lnSpc>
                <a:spcPct val="90000"/>
              </a:lnSpc>
            </a:pPr>
            <a:r>
              <a:rPr lang="el-GR" sz="1600" b="0" i="0" dirty="0">
                <a:effectLst/>
                <a:latin typeface="Roboto" panose="02000000000000000000" pitchFamily="2" charset="0"/>
              </a:rPr>
              <a:t>Στο ημερολόγιο, αποτυπώνεται όλος ο προγραμματισμός του μαθήματος.</a:t>
            </a:r>
          </a:p>
          <a:p>
            <a:pPr>
              <a:lnSpc>
                <a:spcPct val="90000"/>
              </a:lnSpc>
            </a:pPr>
            <a:r>
              <a:rPr lang="el-GR" sz="1600" b="0" i="0" dirty="0">
                <a:effectLst/>
                <a:latin typeface="Roboto" panose="02000000000000000000" pitchFamily="2" charset="0"/>
              </a:rPr>
              <a:t>Ο τρόπος μελέτης για τις εξετάσεις: Θα έχετε δίπλα δίπλα το Εγχειρίδιο-Βιβλίο και τα </a:t>
            </a:r>
            <a:r>
              <a:rPr lang="el-GR" sz="1600" b="0" i="0" dirty="0" err="1">
                <a:effectLst/>
                <a:latin typeface="Roboto" panose="02000000000000000000" pitchFamily="2" charset="0"/>
              </a:rPr>
              <a:t>ppt</a:t>
            </a:r>
            <a:r>
              <a:rPr lang="el-GR" sz="1600" b="0" i="0" dirty="0">
                <a:effectLst/>
                <a:latin typeface="Roboto" panose="02000000000000000000" pitchFamily="2" charset="0"/>
              </a:rPr>
              <a:t> του μαθήματος. Κάνετε μία ανάγνωση του αντίστοιχου κεφαλαίου από το βιβλίο και διαβάζετε τα αντίστοιχα </a:t>
            </a:r>
            <a:r>
              <a:rPr lang="el-GR" sz="1600" b="0" i="0" dirty="0" err="1">
                <a:effectLst/>
                <a:latin typeface="Roboto" panose="02000000000000000000" pitchFamily="2" charset="0"/>
              </a:rPr>
              <a:t>ppt</a:t>
            </a:r>
            <a:r>
              <a:rPr lang="el-GR" sz="1600" b="0" i="0" dirty="0">
                <a:effectLst/>
                <a:latin typeface="Roboto" panose="02000000000000000000" pitchFamily="2" charset="0"/>
              </a:rPr>
              <a:t>, απαντώντας στις αντίστοιχες ερωτήσεις ΠΕ στο τέλος του κεφ. </a:t>
            </a:r>
          </a:p>
          <a:p>
            <a:pPr>
              <a:lnSpc>
                <a:spcPct val="90000"/>
              </a:lnSpc>
            </a:pPr>
            <a:r>
              <a:rPr lang="el-GR" sz="1600" b="0" i="0" dirty="0">
                <a:effectLst/>
                <a:latin typeface="Roboto" panose="02000000000000000000" pitchFamily="2" charset="0"/>
              </a:rPr>
              <a:t>Η φυσική παρουσία στο μάθημα, είναι προαιρετική. Απλά, ο διδάσκων δεν φέρει καμία ευθύνη για ζητήματα που συζητάει στη διάρκεια των παραδόσεων και ενδεχομένως δοθούν και στην εξέταση.</a:t>
            </a:r>
          </a:p>
          <a:p>
            <a:pPr>
              <a:lnSpc>
                <a:spcPct val="90000"/>
              </a:lnSpc>
            </a:pPr>
            <a:endParaRPr lang="en-US" sz="1600" dirty="0"/>
          </a:p>
        </p:txBody>
      </p:sp>
    </p:spTree>
    <p:extLst>
      <p:ext uri="{BB962C8B-B14F-4D97-AF65-F5344CB8AC3E}">
        <p14:creationId xmlns:p14="http://schemas.microsoft.com/office/powerpoint/2010/main" val="363067020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4">
            <a:extLst>
              <a:ext uri="{FF2B5EF4-FFF2-40B4-BE49-F238E27FC236}">
                <a16:creationId xmlns:a16="http://schemas.microsoft.com/office/drawing/2014/main" id="{E84B8197-0C88-4238-A820-57115E4C3D0E}"/>
              </a:ext>
            </a:extLst>
          </p:cNvPr>
          <p:cNvSpPr>
            <a:spLocks noChangeArrowheads="1"/>
          </p:cNvSpPr>
          <p:nvPr/>
        </p:nvSpPr>
        <p:spPr bwMode="auto">
          <a:xfrm>
            <a:off x="301625" y="1429183"/>
            <a:ext cx="8424863" cy="49859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2400" dirty="0">
                <a:latin typeface="Times New Roman" panose="02020603050405020304" pitchFamily="18" charset="0"/>
              </a:rPr>
              <a:t>Με τη βοήθεια του θερμιδόμετρου έχει βρεθεί ότι: 1 </a:t>
            </a:r>
            <a:r>
              <a:rPr lang="el-GR" altLang="el-GR" sz="2400" dirty="0" err="1">
                <a:latin typeface="Times New Roman" panose="02020603050405020304" pitchFamily="18" charset="0"/>
              </a:rPr>
              <a:t>gr</a:t>
            </a:r>
            <a:r>
              <a:rPr lang="el-GR" altLang="el-GR" sz="2400" dirty="0">
                <a:latin typeface="Times New Roman" panose="02020603050405020304" pitchFamily="18" charset="0"/>
              </a:rPr>
              <a:t> ενός υδατάνθρακα όταν καεί τελείως απελευθερώνει 17,2 </a:t>
            </a:r>
            <a:r>
              <a:rPr lang="el-GR" altLang="el-GR" sz="2400" dirty="0" err="1">
                <a:latin typeface="Times New Roman" panose="02020603050405020304" pitchFamily="18" charset="0"/>
              </a:rPr>
              <a:t>kJ</a:t>
            </a:r>
            <a:r>
              <a:rPr lang="el-GR" altLang="el-GR" sz="2400" dirty="0">
                <a:latin typeface="Times New Roman" panose="02020603050405020304" pitchFamily="18" charset="0"/>
              </a:rPr>
              <a:t>. </a:t>
            </a:r>
          </a:p>
          <a:p>
            <a:pPr eaLnBrk="1" hangingPunct="1">
              <a:spcBef>
                <a:spcPct val="0"/>
              </a:spcBef>
              <a:buClrTx/>
              <a:buFontTx/>
              <a:buNone/>
            </a:pPr>
            <a:r>
              <a:rPr lang="el-GR" altLang="el-GR" sz="2400" dirty="0">
                <a:latin typeface="Times New Roman" panose="02020603050405020304" pitchFamily="18" charset="0"/>
              </a:rPr>
              <a:t>Η θερμιδογόνα αξία των υδατανθράκων είναι:              17,2 </a:t>
            </a:r>
            <a:r>
              <a:rPr lang="el-GR" altLang="el-GR" sz="2400" dirty="0" err="1">
                <a:latin typeface="Times New Roman" panose="02020603050405020304" pitchFamily="18" charset="0"/>
              </a:rPr>
              <a:t>kJ</a:t>
            </a:r>
            <a:r>
              <a:rPr lang="el-GR" altLang="el-GR" sz="2400" dirty="0">
                <a:latin typeface="Times New Roman" panose="02020603050405020304" pitchFamily="18" charset="0"/>
              </a:rPr>
              <a:t> (ή 4.1 </a:t>
            </a:r>
            <a:r>
              <a:rPr lang="el-GR" altLang="el-GR" sz="2400" dirty="0" err="1">
                <a:latin typeface="Times New Roman" panose="02020603050405020304" pitchFamily="18" charset="0"/>
              </a:rPr>
              <a:t>Kcal</a:t>
            </a:r>
            <a:r>
              <a:rPr lang="el-GR" altLang="el-GR" sz="2400" dirty="0">
                <a:latin typeface="Times New Roman" panose="02020603050405020304" pitchFamily="18" charset="0"/>
              </a:rPr>
              <a:t>). </a:t>
            </a:r>
          </a:p>
          <a:p>
            <a:pPr eaLnBrk="1" hangingPunct="1">
              <a:spcBef>
                <a:spcPct val="0"/>
              </a:spcBef>
              <a:buClrTx/>
              <a:buFontTx/>
              <a:buNone/>
            </a:pPr>
            <a:r>
              <a:rPr lang="el-GR" altLang="el-GR" sz="2400" dirty="0">
                <a:latin typeface="Times New Roman" panose="02020603050405020304" pitchFamily="18" charset="0"/>
              </a:rPr>
              <a:t>Τα λιπίδια:    38,5 </a:t>
            </a:r>
            <a:r>
              <a:rPr lang="el-GR" altLang="el-GR" sz="2400" dirty="0" err="1">
                <a:latin typeface="Times New Roman" panose="02020603050405020304" pitchFamily="18" charset="0"/>
              </a:rPr>
              <a:t>kJ</a:t>
            </a:r>
            <a:r>
              <a:rPr lang="el-GR" altLang="el-GR" sz="2400" dirty="0">
                <a:latin typeface="Times New Roman" panose="02020603050405020304" pitchFamily="18" charset="0"/>
              </a:rPr>
              <a:t> (ή 9,16 </a:t>
            </a:r>
            <a:r>
              <a:rPr lang="el-GR" altLang="el-GR" sz="2400" dirty="0" err="1">
                <a:latin typeface="Times New Roman" panose="02020603050405020304" pitchFamily="18" charset="0"/>
              </a:rPr>
              <a:t>Kcal</a:t>
            </a:r>
            <a:r>
              <a:rPr lang="el-GR" altLang="el-GR" sz="2400" dirty="0">
                <a:latin typeface="Times New Roman" panose="02020603050405020304" pitchFamily="18" charset="0"/>
              </a:rPr>
              <a:t>) </a:t>
            </a:r>
          </a:p>
          <a:p>
            <a:pPr eaLnBrk="1" hangingPunct="1">
              <a:spcBef>
                <a:spcPct val="0"/>
              </a:spcBef>
              <a:buClrTx/>
              <a:buFontTx/>
              <a:buNone/>
            </a:pPr>
            <a:r>
              <a:rPr lang="el-GR" altLang="el-GR" sz="2400" dirty="0">
                <a:latin typeface="Times New Roman" panose="02020603050405020304" pitchFamily="18" charset="0"/>
              </a:rPr>
              <a:t>Οι πρωτεΐνες 22,2 </a:t>
            </a:r>
            <a:r>
              <a:rPr lang="el-GR" altLang="el-GR" sz="2400" dirty="0" err="1">
                <a:latin typeface="Times New Roman" panose="02020603050405020304" pitchFamily="18" charset="0"/>
              </a:rPr>
              <a:t>kJ</a:t>
            </a:r>
            <a:r>
              <a:rPr lang="el-GR" altLang="el-GR" sz="2400" dirty="0">
                <a:latin typeface="Times New Roman" panose="02020603050405020304" pitchFamily="18" charset="0"/>
              </a:rPr>
              <a:t> (ή 5,3 </a:t>
            </a:r>
            <a:r>
              <a:rPr lang="el-GR" altLang="el-GR" sz="2400" dirty="0" err="1">
                <a:latin typeface="Times New Roman" panose="02020603050405020304" pitchFamily="18" charset="0"/>
              </a:rPr>
              <a:t>Kcal</a:t>
            </a:r>
            <a:r>
              <a:rPr lang="el-GR" altLang="el-GR" sz="2400" dirty="0">
                <a:latin typeface="Times New Roman" panose="02020603050405020304" pitchFamily="18" charset="0"/>
              </a:rPr>
              <a:t>).</a:t>
            </a:r>
          </a:p>
          <a:p>
            <a:pPr>
              <a:spcBef>
                <a:spcPct val="0"/>
              </a:spcBef>
              <a:buClrTx/>
              <a:buNone/>
            </a:pPr>
            <a:endParaRPr lang="el-GR" sz="1100" dirty="0"/>
          </a:p>
          <a:p>
            <a:pPr>
              <a:spcBef>
                <a:spcPct val="0"/>
              </a:spcBef>
              <a:buClrTx/>
              <a:buNone/>
            </a:pPr>
            <a:endParaRPr lang="el-GR" sz="1100" dirty="0"/>
          </a:p>
          <a:p>
            <a:pPr>
              <a:spcBef>
                <a:spcPct val="0"/>
              </a:spcBef>
              <a:buClrTx/>
              <a:buNone/>
            </a:pPr>
            <a:r>
              <a:rPr lang="el-GR" sz="1400" b="1" dirty="0"/>
              <a:t>Σημαντικό είναι να μάθουμε τις τροφές που είναι οι πιο σημαντικοί Υδατάνθρακες, Πρωτεΐνες και Λιπίδια. Αυτό θα γίνει σε λίγο. Προς το παρόν, σας λέω τρεις ενδεικτικές περιπτώσεις: Εσείς θα θυμόσαστε (στο περίπου) 4, 5, 9 </a:t>
            </a:r>
            <a:r>
              <a:rPr lang="en-US" sz="1400" b="1" dirty="0"/>
              <a:t>Kcal</a:t>
            </a:r>
            <a:r>
              <a:rPr lang="el-GR" sz="1400" b="1" dirty="0"/>
              <a:t> (Υδατάνθρακες -πρωτεΐνες - Λιπίδια)</a:t>
            </a:r>
            <a:r>
              <a:rPr lang="en-US" sz="1400" b="1" dirty="0"/>
              <a:t>.</a:t>
            </a:r>
            <a:endParaRPr lang="el-GR" sz="1400" b="1" dirty="0"/>
          </a:p>
          <a:p>
            <a:pPr>
              <a:spcBef>
                <a:spcPct val="0"/>
              </a:spcBef>
              <a:buClrTx/>
              <a:buNone/>
            </a:pPr>
            <a:r>
              <a:rPr lang="el-GR" sz="1400" b="1" dirty="0"/>
              <a:t> Υδατάνθρακες: Αλεύρι-πατάτες </a:t>
            </a:r>
          </a:p>
          <a:p>
            <a:pPr>
              <a:spcBef>
                <a:spcPct val="0"/>
              </a:spcBef>
              <a:buClrTx/>
              <a:buNone/>
            </a:pPr>
            <a:r>
              <a:rPr lang="el-GR" sz="1400" b="1" dirty="0"/>
              <a:t>Πρωτεΐνες – Κρέας-αυγά-ψάρια </a:t>
            </a:r>
          </a:p>
          <a:p>
            <a:pPr>
              <a:spcBef>
                <a:spcPct val="0"/>
              </a:spcBef>
              <a:buClrTx/>
              <a:buNone/>
            </a:pPr>
            <a:r>
              <a:rPr lang="el-GR" sz="1400" b="1" dirty="0"/>
              <a:t>Λιπίδια: Λάδι-βούτυρο</a:t>
            </a:r>
          </a:p>
          <a:p>
            <a:pPr eaLnBrk="1" hangingPunct="1">
              <a:spcBef>
                <a:spcPct val="0"/>
              </a:spcBef>
              <a:buClrTx/>
              <a:buFontTx/>
              <a:buNone/>
            </a:pPr>
            <a:endParaRPr lang="el-GR" altLang="el-GR" sz="2800" dirty="0">
              <a:latin typeface="Times New Roman" panose="02020603050405020304" pitchFamily="18" charset="0"/>
            </a:endParaRPr>
          </a:p>
          <a:p>
            <a:pPr eaLnBrk="1" hangingPunct="1">
              <a:spcBef>
                <a:spcPct val="0"/>
              </a:spcBef>
              <a:buClrTx/>
              <a:buFontTx/>
              <a:buNone/>
            </a:pPr>
            <a:r>
              <a:rPr lang="el-GR" altLang="el-GR" sz="4000" dirty="0">
                <a:latin typeface="Times New Roman" panose="02020603050405020304" pitchFamily="18" charset="0"/>
              </a:rPr>
              <a:t> </a:t>
            </a:r>
          </a:p>
        </p:txBody>
      </p:sp>
      <p:sp>
        <p:nvSpPr>
          <p:cNvPr id="2" name="Τίτλος 1">
            <a:extLst>
              <a:ext uri="{FF2B5EF4-FFF2-40B4-BE49-F238E27FC236}">
                <a16:creationId xmlns:a16="http://schemas.microsoft.com/office/drawing/2014/main" id="{8333C45D-9129-48CA-9577-4E8CABB4E408}"/>
              </a:ext>
            </a:extLst>
          </p:cNvPr>
          <p:cNvSpPr>
            <a:spLocks noGrp="1"/>
          </p:cNvSpPr>
          <p:nvPr>
            <p:ph type="title"/>
          </p:nvPr>
        </p:nvSpPr>
        <p:spPr>
          <a:xfrm>
            <a:off x="301625" y="228600"/>
            <a:ext cx="8510588" cy="1081087"/>
          </a:xfrm>
        </p:spPr>
        <p:txBody>
          <a:bodyPr/>
          <a:lstStyle/>
          <a:p>
            <a:r>
              <a:rPr lang="el-GR" sz="2800" dirty="0"/>
              <a:t>ΘΕΡΜΙΔΟΓΟΝΑ ΑΞΙΑ ΤΡΟΦΙΜΩΝ </a:t>
            </a:r>
            <a:endParaRPr lang="en-US" sz="2800"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262D93E-28F4-4636-B641-95C541B5DDB5}"/>
              </a:ext>
            </a:extLst>
          </p:cNvPr>
          <p:cNvSpPr>
            <a:spLocks noGrp="1"/>
          </p:cNvSpPr>
          <p:nvPr>
            <p:ph type="title"/>
          </p:nvPr>
        </p:nvSpPr>
        <p:spPr>
          <a:xfrm>
            <a:off x="301625" y="228601"/>
            <a:ext cx="8510588" cy="1040160"/>
          </a:xfrm>
        </p:spPr>
        <p:txBody>
          <a:bodyPr/>
          <a:lstStyle/>
          <a:p>
            <a:pPr>
              <a:defRPr/>
            </a:pPr>
            <a:r>
              <a:rPr lang="el-GR" sz="2800" dirty="0"/>
              <a:t>Βασικός Μεταβολισμός ή Βασικός Μεταβολικός Ρυθμός (</a:t>
            </a:r>
            <a:r>
              <a:rPr lang="en-US" sz="2800" dirty="0"/>
              <a:t>BMR)</a:t>
            </a:r>
            <a:endParaRPr lang="el-GR" sz="2800" dirty="0"/>
          </a:p>
        </p:txBody>
      </p:sp>
      <p:sp>
        <p:nvSpPr>
          <p:cNvPr id="27651" name="Rectangle 1">
            <a:extLst>
              <a:ext uri="{FF2B5EF4-FFF2-40B4-BE49-F238E27FC236}">
                <a16:creationId xmlns:a16="http://schemas.microsoft.com/office/drawing/2014/main" id="{2EE3B9C8-0462-452C-8641-F61FA17343FC}"/>
              </a:ext>
            </a:extLst>
          </p:cNvPr>
          <p:cNvSpPr>
            <a:spLocks noChangeArrowheads="1"/>
          </p:cNvSpPr>
          <p:nvPr/>
        </p:nvSpPr>
        <p:spPr bwMode="auto">
          <a:xfrm>
            <a:off x="107504" y="1473751"/>
            <a:ext cx="8215313" cy="369331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252413">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l-GR" altLang="el-GR" sz="2400" dirty="0">
                <a:ea typeface="Times New Roman" panose="02020603050405020304" pitchFamily="18" charset="0"/>
                <a:cs typeface="Arial" panose="020B0604020202020204" pitchFamily="34" charset="0"/>
              </a:rPr>
              <a:t>Οι ενεργειακές ανάγκες των ατόμων διαφέρουν ανάλογα με την ηλικία, το φύλο, το βάρος του σώματος, το είδος της δραστηριότητας και το κλίμα. Τα μικρά παιδιά και τα βρέφη χαρακτηρίζονται από υψηλότερο βασικό μεταβολισμό (Β.Μ.) απ' ότι οι μεγαλύτεροι, ενώ τα αγόρια έχουν μεγαλύτερο από τα κορίτσια. Επίσης, ο ΒΜ είναι μεγαλύτερος στα άτομα μεγάλου βάρους απ' ότι στα ελαφρύτερα και στα άτομα που μένουν σε ψυχρά κλίματα απ' ότι στα θερμά.</a:t>
            </a:r>
          </a:p>
          <a:p>
            <a:pPr>
              <a:spcBef>
                <a:spcPct val="0"/>
              </a:spcBef>
              <a:buClrTx/>
              <a:buFontTx/>
              <a:buNone/>
            </a:pPr>
            <a:endParaRPr lang="el-GR" altLang="el-GR" sz="1800" dirty="0">
              <a:ea typeface="Times New Roman" panose="02020603050405020304" pitchFamily="18" charset="0"/>
              <a:cs typeface="Arial" panose="020B0604020202020204" pitchFamily="34"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Τίτλος 1">
            <a:extLst>
              <a:ext uri="{FF2B5EF4-FFF2-40B4-BE49-F238E27FC236}">
                <a16:creationId xmlns:a16="http://schemas.microsoft.com/office/drawing/2014/main" id="{7EBB77FC-4397-4A38-BF1F-2490CBED5880}"/>
              </a:ext>
            </a:extLst>
          </p:cNvPr>
          <p:cNvSpPr>
            <a:spLocks noGrp="1"/>
          </p:cNvSpPr>
          <p:nvPr>
            <p:ph type="title"/>
          </p:nvPr>
        </p:nvSpPr>
        <p:spPr>
          <a:xfrm>
            <a:off x="301625" y="228600"/>
            <a:ext cx="8510588" cy="530225"/>
          </a:xfrm>
        </p:spPr>
        <p:txBody>
          <a:bodyPr vert="horz" wrap="square" lIns="91440" tIns="45720" rIns="91440" bIns="45720" numCol="1" anchor="ctr" anchorCtr="0" compatLnSpc="1">
            <a:prstTxWarp prst="textNoShape">
              <a:avLst/>
            </a:prstTxWarp>
            <a:normAutofit fontScale="90000"/>
          </a:bodyPr>
          <a:lstStyle/>
          <a:p>
            <a:r>
              <a:rPr lang="en-US" dirty="0"/>
              <a:t>BMR</a:t>
            </a:r>
          </a:p>
        </p:txBody>
      </p:sp>
      <p:sp>
        <p:nvSpPr>
          <p:cNvPr id="3" name="TextBox 2">
            <a:extLst>
              <a:ext uri="{FF2B5EF4-FFF2-40B4-BE49-F238E27FC236}">
                <a16:creationId xmlns:a16="http://schemas.microsoft.com/office/drawing/2014/main" id="{1AE09BBC-56BE-4486-8E1D-0C1F8B8B69A6}"/>
              </a:ext>
            </a:extLst>
          </p:cNvPr>
          <p:cNvSpPr txBox="1"/>
          <p:nvPr/>
        </p:nvSpPr>
        <p:spPr bwMode="auto">
          <a:xfrm>
            <a:off x="179512" y="1628800"/>
            <a:ext cx="7200800" cy="5040560"/>
          </a:xfrm>
          <a:prstGeom prst="rect">
            <a:avLst/>
          </a:prstGeom>
          <a:noFill/>
          <a:ln w="9525">
            <a:noFill/>
            <a:miter lim="800000"/>
            <a:headEnd/>
            <a:tailEnd/>
          </a:ln>
          <a:effectLst/>
        </p:spPr>
        <p:txBody>
          <a:bodyPr vert="horz" wrap="square" lIns="91440" tIns="45720" rIns="91440" bIns="45720" numCol="1" rtlCol="0" anchor="t" anchorCtr="0" compatLnSpc="1">
            <a:prstTxWarp prst="textNoShape">
              <a:avLst/>
            </a:prstTxWarp>
            <a:normAutofit/>
          </a:bodyPr>
          <a:lstStyle/>
          <a:p>
            <a:pPr>
              <a:lnSpc>
                <a:spcPct val="90000"/>
              </a:lnSpc>
              <a:spcBef>
                <a:spcPct val="20000"/>
              </a:spcBef>
            </a:pPr>
            <a:r>
              <a:rPr lang="el-GR" dirty="0">
                <a:effectLst>
                  <a:outerShdw blurRad="38100" dist="38100" dir="2700000" algn="tl">
                    <a:srgbClr val="000000"/>
                  </a:outerShdw>
                </a:effectLst>
                <a:latin typeface="+mn-lt"/>
              </a:rPr>
              <a:t>Για τον υπολογισμό του βασικού μεταβολισμού κάνουμε τον εξής υπολογισμό:</a:t>
            </a:r>
            <a:endParaRPr lang="en-US" dirty="0">
              <a:effectLst>
                <a:outerShdw blurRad="38100" dist="38100" dir="2700000" algn="tl">
                  <a:srgbClr val="000000"/>
                </a:outerShdw>
              </a:effectLst>
              <a:latin typeface="+mn-lt"/>
            </a:endParaRPr>
          </a:p>
          <a:p>
            <a:pPr>
              <a:lnSpc>
                <a:spcPct val="90000"/>
              </a:lnSpc>
              <a:spcBef>
                <a:spcPct val="20000"/>
              </a:spcBef>
            </a:pPr>
            <a:r>
              <a:rPr lang="el-GR" dirty="0">
                <a:effectLst>
                  <a:outerShdw blurRad="38100" dist="38100" dir="2700000" algn="tl">
                    <a:srgbClr val="000000"/>
                  </a:outerShdw>
                </a:effectLst>
                <a:latin typeface="+mn-lt"/>
              </a:rPr>
              <a:t>- Για τους</a:t>
            </a:r>
            <a:r>
              <a:rPr lang="en-US" dirty="0">
                <a:effectLst>
                  <a:outerShdw blurRad="38100" dist="38100" dir="2700000" algn="tl">
                    <a:srgbClr val="000000"/>
                  </a:outerShdw>
                </a:effectLst>
                <a:latin typeface="+mn-lt"/>
              </a:rPr>
              <a:t> </a:t>
            </a:r>
            <a:r>
              <a:rPr lang="el-GR" b="1" dirty="0">
                <a:effectLst>
                  <a:outerShdw blurRad="38100" dist="38100" dir="2700000" algn="tl">
                    <a:srgbClr val="000000"/>
                  </a:outerShdw>
                </a:effectLst>
                <a:latin typeface="+mn-lt"/>
              </a:rPr>
              <a:t>άντρες</a:t>
            </a:r>
            <a:r>
              <a:rPr lang="el-GR" dirty="0">
                <a:effectLst>
                  <a:outerShdw blurRad="38100" dist="38100" dir="2700000" algn="tl">
                    <a:srgbClr val="000000"/>
                  </a:outerShdw>
                </a:effectLst>
                <a:latin typeface="+mn-lt"/>
              </a:rPr>
              <a:t>: 66,47 + (13,7 × βάρος [</a:t>
            </a:r>
            <a:r>
              <a:rPr lang="en-US" dirty="0">
                <a:effectLst>
                  <a:outerShdw blurRad="38100" dist="38100" dir="2700000" algn="tl">
                    <a:srgbClr val="000000"/>
                  </a:outerShdw>
                </a:effectLst>
                <a:latin typeface="+mn-lt"/>
              </a:rPr>
              <a:t>kg</a:t>
            </a:r>
            <a:r>
              <a:rPr lang="el-GR" dirty="0">
                <a:effectLst>
                  <a:outerShdw blurRad="38100" dist="38100" dir="2700000" algn="tl">
                    <a:srgbClr val="000000"/>
                  </a:outerShdw>
                </a:effectLst>
                <a:latin typeface="+mn-lt"/>
              </a:rPr>
              <a:t>]) + (5 × ύψος [</a:t>
            </a:r>
            <a:r>
              <a:rPr lang="en-US" dirty="0">
                <a:effectLst>
                  <a:outerShdw blurRad="38100" dist="38100" dir="2700000" algn="tl">
                    <a:srgbClr val="000000"/>
                  </a:outerShdw>
                </a:effectLst>
                <a:latin typeface="+mn-lt"/>
              </a:rPr>
              <a:t>cm</a:t>
            </a:r>
            <a:r>
              <a:rPr lang="el-GR" dirty="0">
                <a:effectLst>
                  <a:outerShdw blurRad="38100" dist="38100" dir="2700000" algn="tl">
                    <a:srgbClr val="000000"/>
                  </a:outerShdw>
                </a:effectLst>
                <a:latin typeface="+mn-lt"/>
              </a:rPr>
              <a:t>]) – (6,8 × ηλικία [έτη])</a:t>
            </a:r>
            <a:endParaRPr lang="en-US" dirty="0">
              <a:effectLst>
                <a:outerShdw blurRad="38100" dist="38100" dir="2700000" algn="tl">
                  <a:srgbClr val="000000"/>
                </a:outerShdw>
              </a:effectLst>
              <a:latin typeface="+mn-lt"/>
            </a:endParaRPr>
          </a:p>
          <a:p>
            <a:pPr marL="285750" indent="-285750">
              <a:lnSpc>
                <a:spcPct val="90000"/>
              </a:lnSpc>
              <a:spcBef>
                <a:spcPct val="20000"/>
              </a:spcBef>
              <a:buFontTx/>
              <a:buChar char="-"/>
            </a:pPr>
            <a:r>
              <a:rPr lang="el-GR" dirty="0">
                <a:effectLst>
                  <a:outerShdw blurRad="38100" dist="38100" dir="2700000" algn="tl">
                    <a:srgbClr val="000000"/>
                  </a:outerShdw>
                </a:effectLst>
                <a:latin typeface="+mn-lt"/>
              </a:rPr>
              <a:t>Για τις</a:t>
            </a:r>
            <a:r>
              <a:rPr lang="en-US" dirty="0">
                <a:effectLst>
                  <a:outerShdw blurRad="38100" dist="38100" dir="2700000" algn="tl">
                    <a:srgbClr val="000000"/>
                  </a:outerShdw>
                </a:effectLst>
                <a:latin typeface="+mn-lt"/>
              </a:rPr>
              <a:t> </a:t>
            </a:r>
            <a:r>
              <a:rPr lang="el-GR" b="1" dirty="0">
                <a:effectLst>
                  <a:outerShdw blurRad="38100" dist="38100" dir="2700000" algn="tl">
                    <a:srgbClr val="000000"/>
                  </a:outerShdw>
                </a:effectLst>
                <a:latin typeface="+mn-lt"/>
              </a:rPr>
              <a:t>γυναίκες</a:t>
            </a:r>
            <a:r>
              <a:rPr lang="el-GR" dirty="0">
                <a:effectLst>
                  <a:outerShdw blurRad="38100" dist="38100" dir="2700000" algn="tl">
                    <a:srgbClr val="000000"/>
                  </a:outerShdw>
                </a:effectLst>
                <a:latin typeface="+mn-lt"/>
              </a:rPr>
              <a:t>: 655,1 + (9,6 × βάρος [</a:t>
            </a:r>
            <a:r>
              <a:rPr lang="en-US" dirty="0">
                <a:effectLst>
                  <a:outerShdw blurRad="38100" dist="38100" dir="2700000" algn="tl">
                    <a:srgbClr val="000000"/>
                  </a:outerShdw>
                </a:effectLst>
                <a:latin typeface="+mn-lt"/>
              </a:rPr>
              <a:t>kg</a:t>
            </a:r>
            <a:r>
              <a:rPr lang="el-GR" dirty="0">
                <a:effectLst>
                  <a:outerShdw blurRad="38100" dist="38100" dir="2700000" algn="tl">
                    <a:srgbClr val="000000"/>
                  </a:outerShdw>
                </a:effectLst>
                <a:latin typeface="+mn-lt"/>
              </a:rPr>
              <a:t>]) + (1,8 × ύψος [</a:t>
            </a:r>
            <a:r>
              <a:rPr lang="en-US" dirty="0">
                <a:effectLst>
                  <a:outerShdw blurRad="38100" dist="38100" dir="2700000" algn="tl">
                    <a:srgbClr val="000000"/>
                  </a:outerShdw>
                </a:effectLst>
                <a:latin typeface="+mn-lt"/>
              </a:rPr>
              <a:t>cm</a:t>
            </a:r>
            <a:r>
              <a:rPr lang="el-GR" dirty="0">
                <a:effectLst>
                  <a:outerShdw blurRad="38100" dist="38100" dir="2700000" algn="tl">
                    <a:srgbClr val="000000"/>
                  </a:outerShdw>
                </a:effectLst>
                <a:latin typeface="+mn-lt"/>
              </a:rPr>
              <a:t>]) – (4,7 × ηλικία [έτη])</a:t>
            </a:r>
          </a:p>
          <a:p>
            <a:pPr marL="285750" indent="-285750">
              <a:lnSpc>
                <a:spcPct val="90000"/>
              </a:lnSpc>
              <a:spcBef>
                <a:spcPct val="20000"/>
              </a:spcBef>
              <a:buFontTx/>
              <a:buChar char="-"/>
            </a:pPr>
            <a:endParaRPr lang="en-US" dirty="0">
              <a:effectLst>
                <a:outerShdw blurRad="38100" dist="38100" dir="2700000" algn="tl">
                  <a:srgbClr val="000000"/>
                </a:outerShdw>
              </a:effectLst>
              <a:latin typeface="+mn-lt"/>
            </a:endParaRPr>
          </a:p>
          <a:p>
            <a:pPr>
              <a:lnSpc>
                <a:spcPct val="90000"/>
              </a:lnSpc>
              <a:spcBef>
                <a:spcPct val="20000"/>
              </a:spcBef>
            </a:pPr>
            <a:r>
              <a:rPr lang="el-GR" sz="1200" dirty="0">
                <a:effectLst>
                  <a:outerShdw blurRad="38100" dist="38100" dir="2700000" algn="tl">
                    <a:srgbClr val="000000"/>
                  </a:outerShdw>
                </a:effectLst>
                <a:latin typeface="+mn-lt"/>
              </a:rPr>
              <a:t>Ενδεικτικά, ένας άντρας 30 ετών με ύψος 1,85 και βάρος 85 κιλά χρειάζεται τουλάχιστον 1.951 θερμίδες τη μέρα (</a:t>
            </a:r>
            <a:r>
              <a:rPr lang="el-GR" sz="1200" b="1" u="sng" dirty="0">
                <a:effectLst>
                  <a:outerShdw blurRad="38100" dist="38100" dir="2700000" algn="tl">
                    <a:srgbClr val="000000"/>
                  </a:outerShdw>
                </a:effectLst>
                <a:latin typeface="+mn-lt"/>
              </a:rPr>
              <a:t>περίπου 2.000</a:t>
            </a:r>
            <a:r>
              <a:rPr lang="el-GR" sz="1200" dirty="0">
                <a:effectLst>
                  <a:outerShdw blurRad="38100" dist="38100" dir="2700000" algn="tl">
                    <a:srgbClr val="000000"/>
                  </a:outerShdw>
                </a:effectLst>
                <a:latin typeface="+mn-lt"/>
              </a:rPr>
              <a:t>), ενώ για μια γυναίκα ίδιας ηλικίας με ύψος 1,70 και βάρος 65 κιλά ο βασικός μεταβολισμός αντιστοιχεί σε 1.444 (</a:t>
            </a:r>
            <a:r>
              <a:rPr lang="el-GR" sz="1200" b="1" u="sng" dirty="0">
                <a:effectLst>
                  <a:outerShdw blurRad="38100" dist="38100" dir="2700000" algn="tl">
                    <a:srgbClr val="000000"/>
                  </a:outerShdw>
                </a:effectLst>
                <a:latin typeface="+mn-lt"/>
              </a:rPr>
              <a:t>περίπου 1.500</a:t>
            </a:r>
            <a:r>
              <a:rPr lang="el-GR" sz="1200" dirty="0">
                <a:effectLst>
                  <a:outerShdw blurRad="38100" dist="38100" dir="2700000" algn="tl">
                    <a:srgbClr val="000000"/>
                  </a:outerShdw>
                </a:effectLst>
                <a:latin typeface="+mn-lt"/>
              </a:rPr>
              <a:t>) θερμίδες τη μέρα.</a:t>
            </a:r>
          </a:p>
          <a:p>
            <a:pPr>
              <a:lnSpc>
                <a:spcPct val="90000"/>
              </a:lnSpc>
              <a:spcBef>
                <a:spcPct val="20000"/>
              </a:spcBef>
            </a:pPr>
            <a:endParaRPr lang="el-GR" dirty="0">
              <a:effectLst>
                <a:outerShdw blurRad="38100" dist="38100" dir="2700000" algn="tl">
                  <a:srgbClr val="000000"/>
                </a:outerShdw>
              </a:effectLst>
              <a:latin typeface="+mn-lt"/>
            </a:endParaRPr>
          </a:p>
          <a:p>
            <a:pPr>
              <a:lnSpc>
                <a:spcPct val="90000"/>
              </a:lnSpc>
              <a:spcBef>
                <a:spcPct val="20000"/>
              </a:spcBef>
            </a:pPr>
            <a:r>
              <a:rPr lang="el-GR" dirty="0">
                <a:effectLst>
                  <a:outerShdw blurRad="38100" dist="38100" dir="2700000" algn="tl">
                    <a:srgbClr val="000000"/>
                  </a:outerShdw>
                </a:effectLst>
                <a:latin typeface="+mn-lt"/>
              </a:rPr>
              <a:t>Οι αντίστοιχες τιμές για άνδρα 20 ετών και ύψος 1.80=1926</a:t>
            </a:r>
            <a:r>
              <a:rPr lang="en-US" dirty="0">
                <a:effectLst>
                  <a:outerShdw blurRad="38100" dist="38100" dir="2700000" algn="tl">
                    <a:srgbClr val="000000"/>
                  </a:outerShdw>
                </a:effectLst>
                <a:latin typeface="+mn-lt"/>
              </a:rPr>
              <a:t> [75kg]</a:t>
            </a:r>
            <a:endParaRPr lang="el-GR" dirty="0">
              <a:effectLst>
                <a:outerShdw blurRad="38100" dist="38100" dir="2700000" algn="tl">
                  <a:srgbClr val="000000"/>
                </a:outerShdw>
              </a:effectLst>
              <a:latin typeface="+mn-lt"/>
            </a:endParaRPr>
          </a:p>
          <a:p>
            <a:pPr>
              <a:lnSpc>
                <a:spcPct val="90000"/>
              </a:lnSpc>
              <a:spcBef>
                <a:spcPct val="20000"/>
              </a:spcBef>
            </a:pPr>
            <a:r>
              <a:rPr lang="el-GR" dirty="0">
                <a:effectLst>
                  <a:outerShdw blurRad="38100" dist="38100" dir="2700000" algn="tl">
                    <a:srgbClr val="000000"/>
                  </a:outerShdw>
                </a:effectLst>
                <a:latin typeface="+mn-lt"/>
              </a:rPr>
              <a:t>Και κοπέλα 20 ετών, και ύψος 1.67=1482</a:t>
            </a:r>
            <a:r>
              <a:rPr lang="en-US" dirty="0">
                <a:effectLst>
                  <a:outerShdw blurRad="38100" dist="38100" dir="2700000" algn="tl">
                    <a:srgbClr val="000000"/>
                  </a:outerShdw>
                </a:effectLst>
                <a:latin typeface="+mn-lt"/>
              </a:rPr>
              <a:t> [65kg]</a:t>
            </a:r>
            <a:endParaRPr lang="el-GR" dirty="0">
              <a:effectLst>
                <a:outerShdw blurRad="38100" dist="38100" dir="2700000" algn="tl">
                  <a:srgbClr val="000000"/>
                </a:outerShdw>
              </a:effectLst>
              <a:latin typeface="+mn-lt"/>
            </a:endParaRPr>
          </a:p>
          <a:p>
            <a:pPr>
              <a:lnSpc>
                <a:spcPct val="90000"/>
              </a:lnSpc>
              <a:spcBef>
                <a:spcPct val="20000"/>
              </a:spcBef>
            </a:pPr>
            <a:endParaRPr lang="el-GR" dirty="0">
              <a:effectLst>
                <a:outerShdw blurRad="38100" dist="38100" dir="2700000" algn="tl">
                  <a:srgbClr val="000000"/>
                </a:outerShdw>
              </a:effectLst>
            </a:endParaRPr>
          </a:p>
          <a:p>
            <a:pPr>
              <a:lnSpc>
                <a:spcPct val="90000"/>
              </a:lnSpc>
              <a:spcBef>
                <a:spcPct val="20000"/>
              </a:spcBef>
            </a:pPr>
            <a:r>
              <a:rPr lang="en-US" u="sng" dirty="0">
                <a:effectLst>
                  <a:outerShdw blurRad="38100" dist="38100" dir="2700000" algn="tl">
                    <a:srgbClr val="000000"/>
                  </a:outerShdw>
                </a:effectLst>
                <a:highlight>
                  <a:srgbClr val="FFFF00"/>
                </a:highlight>
                <a:latin typeface="+mn-lt"/>
              </a:rPr>
              <a:t>SOS-SOS-SOS: </a:t>
            </a:r>
            <a:r>
              <a:rPr lang="el-GR" u="sng" dirty="0">
                <a:effectLst>
                  <a:outerShdw blurRad="38100" dist="38100" dir="2700000" algn="tl">
                    <a:srgbClr val="000000"/>
                  </a:outerShdw>
                </a:effectLst>
                <a:highlight>
                  <a:srgbClr val="FFFF00"/>
                </a:highlight>
                <a:latin typeface="+mn-lt"/>
              </a:rPr>
              <a:t>ΤΟΝ ΤΥΠΟ ΑΥΤΌΝ ΔΕΝ ΘΑ ΤΟΝ ΜΑΘΕΤΕ ΑΠ΄ΕΞΩ ΑΛΛΑ ΘΑ ΤΟΝ ΕΧΕΤΕ ΓΡΑΜΜΕΝΟ ΚΑΠΟΥ ΓΙΑ ΝΑ ΜΠΟΡΕΙΤΕ ΝΑ ΥΠΟΛΟΓΙΖΕΤΕ ΤΟΝ </a:t>
            </a:r>
            <a:r>
              <a:rPr lang="en-US" u="sng" dirty="0">
                <a:effectLst>
                  <a:outerShdw blurRad="38100" dist="38100" dir="2700000" algn="tl">
                    <a:srgbClr val="000000"/>
                  </a:outerShdw>
                </a:effectLst>
                <a:highlight>
                  <a:srgbClr val="FFFF00"/>
                </a:highlight>
              </a:rPr>
              <a:t>BMR.</a:t>
            </a:r>
            <a:endParaRPr lang="el-GR" u="sng" dirty="0">
              <a:effectLst>
                <a:outerShdw blurRad="38100" dist="38100" dir="2700000" algn="tl">
                  <a:srgbClr val="000000"/>
                </a:outerShdw>
              </a:effectLst>
              <a:highlight>
                <a:srgbClr val="FFFF00"/>
              </a:highlight>
              <a:latin typeface="+mn-lt"/>
            </a:endParaRPr>
          </a:p>
          <a:p>
            <a:pPr>
              <a:lnSpc>
                <a:spcPct val="90000"/>
              </a:lnSpc>
              <a:spcBef>
                <a:spcPct val="20000"/>
              </a:spcBef>
            </a:pPr>
            <a:endParaRPr lang="el-GR" dirty="0">
              <a:effectLst>
                <a:outerShdw blurRad="38100" dist="38100" dir="2700000" algn="tl">
                  <a:srgbClr val="000000"/>
                </a:outerShdw>
              </a:effectLst>
              <a:latin typeface="+mn-lt"/>
            </a:endParaRPr>
          </a:p>
          <a:p>
            <a:pPr>
              <a:lnSpc>
                <a:spcPct val="90000"/>
              </a:lnSpc>
              <a:spcBef>
                <a:spcPct val="20000"/>
              </a:spcBef>
            </a:pPr>
            <a:endParaRPr lang="en-US" sz="1600" dirty="0">
              <a:effectLst>
                <a:outerShdw blurRad="38100" dist="38100" dir="2700000" algn="tl">
                  <a:srgbClr val="000000"/>
                </a:outerShdw>
              </a:effectLst>
              <a:latin typeface="+mn-lt"/>
            </a:endParaRPr>
          </a:p>
          <a:p>
            <a:pPr>
              <a:lnSpc>
                <a:spcPct val="90000"/>
              </a:lnSpc>
              <a:spcBef>
                <a:spcPct val="20000"/>
              </a:spcBef>
            </a:pPr>
            <a:endParaRPr lang="en-US" sz="1600" dirty="0">
              <a:effectLst>
                <a:outerShdw blurRad="38100" dist="38100" dir="2700000" algn="tl">
                  <a:srgbClr val="000000"/>
                </a:outerShdw>
              </a:effectLst>
              <a:latin typeface="+mn-lt"/>
            </a:endParaRPr>
          </a:p>
          <a:p>
            <a:pPr>
              <a:lnSpc>
                <a:spcPct val="90000"/>
              </a:lnSpc>
              <a:spcBef>
                <a:spcPct val="20000"/>
              </a:spcBef>
            </a:pPr>
            <a:endParaRPr lang="en-US" sz="1600" dirty="0">
              <a:effectLst>
                <a:outerShdw blurRad="38100" dist="38100" dir="2700000" algn="tl">
                  <a:srgbClr val="000000"/>
                </a:outerShdw>
              </a:effectLst>
              <a:latin typeface="+mn-lt"/>
            </a:endParaRPr>
          </a:p>
          <a:p>
            <a:pPr>
              <a:lnSpc>
                <a:spcPct val="90000"/>
              </a:lnSpc>
              <a:spcBef>
                <a:spcPct val="20000"/>
              </a:spcBef>
            </a:pPr>
            <a:endParaRPr lang="en-US" sz="1100" dirty="0">
              <a:effectLst>
                <a:outerShdw blurRad="38100" dist="38100" dir="2700000" algn="tl">
                  <a:srgbClr val="000000"/>
                </a:outerShdw>
              </a:effectLst>
              <a:latin typeface="+mn-lt"/>
            </a:endParaRPr>
          </a:p>
        </p:txBody>
      </p:sp>
      <p:pic>
        <p:nvPicPr>
          <p:cNvPr id="5" name="Picture 4">
            <a:extLst>
              <a:ext uri="{FF2B5EF4-FFF2-40B4-BE49-F238E27FC236}">
                <a16:creationId xmlns:a16="http://schemas.microsoft.com/office/drawing/2014/main" id="{F065258A-E4A1-CDC2-646D-AE4B20B7DD5E}"/>
              </a:ext>
            </a:extLst>
          </p:cNvPr>
          <p:cNvPicPr>
            <a:picLocks noChangeAspect="1"/>
          </p:cNvPicPr>
          <p:nvPr/>
        </p:nvPicPr>
        <p:blipFill>
          <a:blip r:embed="rId3"/>
          <a:stretch>
            <a:fillRect/>
          </a:stretch>
        </p:blipFill>
        <p:spPr>
          <a:xfrm>
            <a:off x="7380312" y="1919263"/>
            <a:ext cx="2027762" cy="1959024"/>
          </a:xfrm>
          <a:prstGeom prst="rect">
            <a:avLst/>
          </a:prstGeom>
          <a:noFill/>
        </p:spPr>
      </p:pic>
    </p:spTree>
    <p:extLst>
      <p:ext uri="{BB962C8B-B14F-4D97-AF65-F5344CB8AC3E}">
        <p14:creationId xmlns:p14="http://schemas.microsoft.com/office/powerpoint/2010/main" val="3742622884"/>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D85AF42E-60CF-6DE9-275D-CFF717C55266}"/>
              </a:ext>
            </a:extLst>
          </p:cNvPr>
          <p:cNvSpPr>
            <a:spLocks noGrp="1"/>
          </p:cNvSpPr>
          <p:nvPr>
            <p:ph type="title"/>
          </p:nvPr>
        </p:nvSpPr>
        <p:spPr>
          <a:xfrm>
            <a:off x="301625" y="228601"/>
            <a:ext cx="8510588" cy="1040160"/>
          </a:xfrm>
        </p:spPr>
        <p:txBody>
          <a:bodyPr/>
          <a:lstStyle/>
          <a:p>
            <a:r>
              <a:rPr lang="el-GR" sz="2000" b="1" dirty="0">
                <a:highlight>
                  <a:srgbClr val="FFFF00"/>
                </a:highlight>
                <a:latin typeface="+mn-lt"/>
              </a:rPr>
              <a:t>Σ</a:t>
            </a:r>
            <a:r>
              <a:rPr lang="el-GR" sz="2000" b="1" dirty="0">
                <a:effectLst>
                  <a:outerShdw blurRad="38100" dist="38100" dir="2700000" algn="tl">
                    <a:srgbClr val="000000"/>
                  </a:outerShdw>
                </a:effectLst>
                <a:highlight>
                  <a:srgbClr val="FFFF00"/>
                </a:highlight>
                <a:latin typeface="+mn-lt"/>
              </a:rPr>
              <a:t>υνολικές θερμίδες που χρειάζεται ο οργανισμός σας καθημερινά</a:t>
            </a:r>
            <a:endParaRPr lang="en-US" sz="2000" b="1" dirty="0">
              <a:highlight>
                <a:srgbClr val="FFFF00"/>
              </a:highlight>
            </a:endParaRPr>
          </a:p>
        </p:txBody>
      </p:sp>
      <p:sp>
        <p:nvSpPr>
          <p:cNvPr id="7" name="TextBox 6">
            <a:extLst>
              <a:ext uri="{FF2B5EF4-FFF2-40B4-BE49-F238E27FC236}">
                <a16:creationId xmlns:a16="http://schemas.microsoft.com/office/drawing/2014/main" id="{173E007D-FD2B-841A-1808-3276012E18FA}"/>
              </a:ext>
            </a:extLst>
          </p:cNvPr>
          <p:cNvSpPr txBox="1"/>
          <p:nvPr/>
        </p:nvSpPr>
        <p:spPr>
          <a:xfrm>
            <a:off x="395536" y="1257727"/>
            <a:ext cx="8568952" cy="3714863"/>
          </a:xfrm>
          <a:prstGeom prst="rect">
            <a:avLst/>
          </a:prstGeom>
          <a:noFill/>
        </p:spPr>
        <p:txBody>
          <a:bodyPr wrap="square">
            <a:spAutoFit/>
          </a:bodyPr>
          <a:lstStyle/>
          <a:p>
            <a:pPr>
              <a:lnSpc>
                <a:spcPct val="90000"/>
              </a:lnSpc>
              <a:spcBef>
                <a:spcPct val="20000"/>
              </a:spcBef>
            </a:pPr>
            <a:r>
              <a:rPr lang="el-GR" dirty="0">
                <a:effectLst>
                  <a:outerShdw blurRad="38100" dist="38100" dir="2700000" algn="tl">
                    <a:srgbClr val="000000"/>
                  </a:outerShdw>
                </a:effectLst>
                <a:latin typeface="+mn-lt"/>
              </a:rPr>
              <a:t>Αν γνωρίζετε</a:t>
            </a:r>
            <a:r>
              <a:rPr lang="el-GR" sz="1800" dirty="0">
                <a:effectLst>
                  <a:outerShdw blurRad="38100" dist="38100" dir="2700000" algn="tl">
                    <a:srgbClr val="000000"/>
                  </a:outerShdw>
                </a:effectLst>
                <a:latin typeface="+mn-lt"/>
              </a:rPr>
              <a:t> τον </a:t>
            </a:r>
            <a:r>
              <a:rPr lang="en-US" sz="1800" dirty="0">
                <a:effectLst>
                  <a:outerShdw blurRad="38100" dist="38100" dir="2700000" algn="tl">
                    <a:srgbClr val="000000"/>
                  </a:outerShdw>
                </a:effectLst>
                <a:latin typeface="+mn-lt"/>
              </a:rPr>
              <a:t>BMR</a:t>
            </a:r>
            <a:r>
              <a:rPr lang="el-GR" sz="1800" dirty="0">
                <a:effectLst>
                  <a:outerShdw blurRad="38100" dist="38100" dir="2700000" algn="tl">
                    <a:srgbClr val="000000"/>
                  </a:outerShdw>
                </a:effectLst>
                <a:latin typeface="+mn-lt"/>
              </a:rPr>
              <a:t> σας, μπορείτε να υπολογίσετε τις καθημερινές ανάγκες σας σε θερμίδες με βάση το επίπεδο της δραστηριότητάς σας, χρησιμοποιώντας την</a:t>
            </a:r>
            <a:r>
              <a:rPr lang="en-US" sz="1800" dirty="0">
                <a:effectLst>
                  <a:outerShdw blurRad="38100" dist="38100" dir="2700000" algn="tl">
                    <a:srgbClr val="000000"/>
                  </a:outerShdw>
                </a:effectLst>
                <a:latin typeface="+mn-lt"/>
              </a:rPr>
              <a:t> </a:t>
            </a:r>
            <a:r>
              <a:rPr lang="el-GR" sz="1800" b="1" dirty="0">
                <a:effectLst>
                  <a:outerShdw blurRad="38100" dist="38100" dir="2700000" algn="tl">
                    <a:srgbClr val="000000"/>
                  </a:outerShdw>
                </a:effectLst>
                <a:latin typeface="+mn-lt"/>
                <a:hlinkClick r:id="rId3"/>
              </a:rPr>
              <a:t>εξίσωση </a:t>
            </a:r>
            <a:r>
              <a:rPr lang="en-US" sz="1800" b="1" dirty="0">
                <a:effectLst>
                  <a:outerShdw blurRad="38100" dist="38100" dir="2700000" algn="tl">
                    <a:srgbClr val="000000"/>
                  </a:outerShdw>
                </a:effectLst>
                <a:latin typeface="+mn-lt"/>
                <a:hlinkClick r:id="rId3"/>
              </a:rPr>
              <a:t>Harris Benedict</a:t>
            </a:r>
            <a:r>
              <a:rPr lang="el-GR" sz="1800" dirty="0">
                <a:effectLst>
                  <a:outerShdw blurRad="38100" dist="38100" dir="2700000" algn="tl">
                    <a:srgbClr val="000000"/>
                  </a:outerShdw>
                </a:effectLst>
                <a:latin typeface="+mn-lt"/>
              </a:rPr>
              <a:t>.</a:t>
            </a:r>
            <a:endParaRPr lang="en-US" sz="1800" dirty="0">
              <a:effectLst>
                <a:outerShdw blurRad="38100" dist="38100" dir="2700000" algn="tl">
                  <a:srgbClr val="000000"/>
                </a:outerShdw>
              </a:effectLst>
              <a:latin typeface="+mn-lt"/>
            </a:endParaRPr>
          </a:p>
          <a:p>
            <a:pPr>
              <a:lnSpc>
                <a:spcPct val="90000"/>
              </a:lnSpc>
              <a:spcBef>
                <a:spcPct val="20000"/>
              </a:spcBef>
            </a:pPr>
            <a:r>
              <a:rPr lang="el-GR" sz="1200" dirty="0">
                <a:effectLst>
                  <a:outerShdw blurRad="38100" dist="38100" dir="2700000" algn="tl">
                    <a:srgbClr val="000000"/>
                  </a:outerShdw>
                </a:effectLst>
                <a:latin typeface="+mn-lt"/>
              </a:rPr>
              <a:t>Πολλαπλασιάστε τον </a:t>
            </a:r>
            <a:r>
              <a:rPr lang="en-US" sz="1200" dirty="0">
                <a:effectLst>
                  <a:outerShdw blurRad="38100" dist="38100" dir="2700000" algn="tl">
                    <a:srgbClr val="000000"/>
                  </a:outerShdw>
                </a:effectLst>
                <a:latin typeface="+mn-lt"/>
              </a:rPr>
              <a:t>BM</a:t>
            </a:r>
            <a:r>
              <a:rPr lang="el-GR" sz="1200" dirty="0">
                <a:effectLst>
                  <a:outerShdw blurRad="38100" dist="38100" dir="2700000" algn="tl">
                    <a:srgbClr val="000000"/>
                  </a:outerShdw>
                </a:effectLst>
                <a:latin typeface="+mn-lt"/>
              </a:rPr>
              <a:t>Ρ σας με τον κατάλληλο συντελεστή δραστηριότητας, ως εξής: ΗΛΙΚΙΑ =30 ΕΤΗ, </a:t>
            </a:r>
            <a:endParaRPr lang="en-US" sz="1200" dirty="0">
              <a:effectLst>
                <a:outerShdw blurRad="38100" dist="38100" dir="2700000" algn="tl">
                  <a:srgbClr val="000000"/>
                </a:outerShdw>
              </a:effectLst>
              <a:latin typeface="+mn-lt"/>
            </a:endParaRPr>
          </a:p>
          <a:p>
            <a:pPr lvl="0">
              <a:lnSpc>
                <a:spcPct val="90000"/>
              </a:lnSpc>
              <a:spcBef>
                <a:spcPct val="20000"/>
              </a:spcBef>
            </a:pPr>
            <a:r>
              <a:rPr lang="en-US" sz="1400" dirty="0">
                <a:effectLst>
                  <a:outerShdw blurRad="38100" dist="38100" dir="2700000" algn="tl">
                    <a:srgbClr val="000000"/>
                  </a:outerShdw>
                </a:effectLst>
                <a:latin typeface="+mn-lt"/>
              </a:rPr>
              <a:t>K</a:t>
            </a:r>
            <a:r>
              <a:rPr lang="el-GR" sz="1400" dirty="0" err="1">
                <a:effectLst>
                  <a:outerShdw blurRad="38100" dist="38100" dir="2700000" algn="tl">
                    <a:srgbClr val="000000"/>
                  </a:outerShdw>
                </a:effectLst>
                <a:latin typeface="+mn-lt"/>
              </a:rPr>
              <a:t>αθιστική</a:t>
            </a:r>
            <a:r>
              <a:rPr lang="el-GR" sz="1400" dirty="0">
                <a:effectLst>
                  <a:outerShdw blurRad="38100" dist="38100" dir="2700000" algn="tl">
                    <a:srgbClr val="000000"/>
                  </a:outerShdw>
                </a:effectLst>
                <a:latin typeface="+mn-lt"/>
              </a:rPr>
              <a:t> ζωή (λίγη ή καθόλου άσκηση): Υπολογισμός Θερμίδων = </a:t>
            </a:r>
          </a:p>
          <a:p>
            <a:pPr lvl="0">
              <a:lnSpc>
                <a:spcPct val="90000"/>
              </a:lnSpc>
              <a:spcBef>
                <a:spcPct val="20000"/>
              </a:spcBef>
            </a:pPr>
            <a:r>
              <a:rPr lang="el-GR" sz="1400" dirty="0">
                <a:effectLst>
                  <a:outerShdw blurRad="38100" dist="38100" dir="2700000" algn="tl">
                    <a:srgbClr val="000000"/>
                  </a:outerShdw>
                </a:effectLst>
                <a:latin typeface="+mn-lt"/>
              </a:rPr>
              <a:t>BM</a:t>
            </a:r>
            <a:r>
              <a:rPr lang="en-US" sz="1400" dirty="0">
                <a:effectLst>
                  <a:outerShdw blurRad="38100" dist="38100" dir="2700000" algn="tl">
                    <a:srgbClr val="000000"/>
                  </a:outerShdw>
                </a:effectLst>
                <a:latin typeface="+mn-lt"/>
              </a:rPr>
              <a:t>R</a:t>
            </a:r>
            <a:r>
              <a:rPr lang="el-GR" sz="1400" dirty="0">
                <a:effectLst>
                  <a:outerShdw blurRad="38100" dist="38100" dir="2700000" algn="tl">
                    <a:srgbClr val="000000"/>
                  </a:outerShdw>
                </a:effectLst>
                <a:latin typeface="+mn-lt"/>
              </a:rPr>
              <a:t> x 1.2, δηλ. 1500Χ1.2=1800 Θ</a:t>
            </a:r>
          </a:p>
          <a:p>
            <a:pPr lvl="0">
              <a:lnSpc>
                <a:spcPct val="90000"/>
              </a:lnSpc>
              <a:spcBef>
                <a:spcPct val="20000"/>
              </a:spcBef>
            </a:pPr>
            <a:r>
              <a:rPr lang="en-US" sz="1400" dirty="0">
                <a:effectLst>
                  <a:outerShdw blurRad="38100" dist="38100" dir="2700000" algn="tl">
                    <a:srgbClr val="000000"/>
                  </a:outerShdw>
                </a:effectLst>
                <a:latin typeface="+mn-lt"/>
              </a:rPr>
              <a:t>E</a:t>
            </a:r>
            <a:r>
              <a:rPr lang="el-GR" sz="1400" dirty="0" err="1">
                <a:effectLst>
                  <a:outerShdw blurRad="38100" dist="38100" dir="2700000" algn="tl">
                    <a:srgbClr val="000000"/>
                  </a:outerShdw>
                </a:effectLst>
                <a:latin typeface="+mn-lt"/>
              </a:rPr>
              <a:t>λαφρά</a:t>
            </a:r>
            <a:r>
              <a:rPr lang="el-GR" sz="1400" dirty="0">
                <a:effectLst>
                  <a:outerShdw blurRad="38100" dist="38100" dir="2700000" algn="tl">
                    <a:srgbClr val="000000"/>
                  </a:outerShdw>
                </a:effectLst>
                <a:latin typeface="+mn-lt"/>
              </a:rPr>
              <a:t> ενεργοί (ελαφρά άσκηση 1-3 ημέρες/εβδομάδα): </a:t>
            </a:r>
            <a:r>
              <a:rPr lang="el-GR" sz="1400" dirty="0" err="1">
                <a:effectLst>
                  <a:outerShdw blurRad="38100" dist="38100" dir="2700000" algn="tl">
                    <a:srgbClr val="000000"/>
                  </a:outerShdw>
                </a:effectLst>
                <a:latin typeface="+mn-lt"/>
              </a:rPr>
              <a:t>Υπ</a:t>
            </a:r>
            <a:r>
              <a:rPr lang="en-US" sz="1400" dirty="0">
                <a:effectLst>
                  <a:outerShdw blurRad="38100" dist="38100" dir="2700000" algn="tl">
                    <a:srgbClr val="000000"/>
                  </a:outerShdw>
                </a:effectLst>
                <a:latin typeface="+mn-lt"/>
              </a:rPr>
              <a:t>.</a:t>
            </a:r>
            <a:r>
              <a:rPr lang="el-GR" sz="1400" dirty="0">
                <a:effectLst>
                  <a:outerShdw blurRad="38100" dist="38100" dir="2700000" algn="tl">
                    <a:srgbClr val="000000"/>
                  </a:outerShdw>
                </a:effectLst>
                <a:latin typeface="+mn-lt"/>
              </a:rPr>
              <a:t> </a:t>
            </a:r>
            <a:r>
              <a:rPr lang="el-GR" sz="1400" dirty="0" err="1">
                <a:effectLst>
                  <a:outerShdw blurRad="38100" dist="38100" dir="2700000" algn="tl">
                    <a:srgbClr val="000000"/>
                  </a:outerShdw>
                </a:effectLst>
                <a:latin typeface="+mn-lt"/>
              </a:rPr>
              <a:t>Θερμ</a:t>
            </a:r>
            <a:r>
              <a:rPr lang="en-US" sz="1400" dirty="0">
                <a:effectLst>
                  <a:outerShdw blurRad="38100" dist="38100" dir="2700000" algn="tl">
                    <a:srgbClr val="000000"/>
                  </a:outerShdw>
                </a:effectLst>
                <a:latin typeface="+mn-lt"/>
              </a:rPr>
              <a:t>.</a:t>
            </a:r>
            <a:r>
              <a:rPr lang="el-GR" sz="1400" dirty="0">
                <a:effectLst>
                  <a:outerShdw blurRad="38100" dist="38100" dir="2700000" algn="tl">
                    <a:srgbClr val="000000"/>
                  </a:outerShdw>
                </a:effectLst>
                <a:latin typeface="+mn-lt"/>
              </a:rPr>
              <a:t>= BMΡ x 1.375</a:t>
            </a:r>
            <a:r>
              <a:rPr lang="en-US" sz="1400" dirty="0">
                <a:effectLst>
                  <a:outerShdw blurRad="38100" dist="38100" dir="2700000" algn="tl">
                    <a:srgbClr val="000000"/>
                  </a:outerShdw>
                </a:effectLst>
                <a:latin typeface="+mn-lt"/>
              </a:rPr>
              <a:t>: </a:t>
            </a:r>
            <a:r>
              <a:rPr lang="el-GR" sz="1400" dirty="0">
                <a:effectLst>
                  <a:outerShdw blurRad="38100" dist="38100" dir="2700000" algn="tl">
                    <a:srgbClr val="000000"/>
                  </a:outerShdw>
                </a:effectLst>
                <a:latin typeface="+mn-lt"/>
              </a:rPr>
              <a:t>1500Χ1.375= 2062</a:t>
            </a:r>
          </a:p>
          <a:p>
            <a:pPr lvl="0">
              <a:lnSpc>
                <a:spcPct val="90000"/>
              </a:lnSpc>
              <a:spcBef>
                <a:spcPct val="20000"/>
              </a:spcBef>
            </a:pPr>
            <a:r>
              <a:rPr lang="en-US" sz="1400" dirty="0">
                <a:effectLst>
                  <a:outerShdw blurRad="38100" dist="38100" dir="2700000" algn="tl">
                    <a:srgbClr val="000000"/>
                  </a:outerShdw>
                </a:effectLst>
                <a:latin typeface="+mn-lt"/>
              </a:rPr>
              <a:t>M</a:t>
            </a:r>
            <a:r>
              <a:rPr lang="el-GR" sz="1400" dirty="0" err="1">
                <a:effectLst>
                  <a:outerShdw blurRad="38100" dist="38100" dir="2700000" algn="tl">
                    <a:srgbClr val="000000"/>
                  </a:outerShdw>
                </a:effectLst>
                <a:latin typeface="+mn-lt"/>
              </a:rPr>
              <a:t>έτρια</a:t>
            </a:r>
            <a:r>
              <a:rPr lang="el-GR" sz="1400" dirty="0">
                <a:effectLst>
                  <a:outerShdw blurRad="38100" dist="38100" dir="2700000" algn="tl">
                    <a:srgbClr val="000000"/>
                  </a:outerShdw>
                </a:effectLst>
                <a:latin typeface="+mn-lt"/>
              </a:rPr>
              <a:t> ενεργοί (μέτρια άσκηση 3-5 ημέρες/εβδομάδα): </a:t>
            </a:r>
            <a:r>
              <a:rPr lang="el-GR" sz="1400" dirty="0" err="1">
                <a:effectLst>
                  <a:outerShdw blurRad="38100" dist="38100" dir="2700000" algn="tl">
                    <a:srgbClr val="000000"/>
                  </a:outerShdw>
                </a:effectLst>
                <a:latin typeface="+mn-lt"/>
              </a:rPr>
              <a:t>Υπ</a:t>
            </a:r>
            <a:r>
              <a:rPr lang="en-US" sz="1400" dirty="0">
                <a:effectLst>
                  <a:outerShdw blurRad="38100" dist="38100" dir="2700000" algn="tl">
                    <a:srgbClr val="000000"/>
                  </a:outerShdw>
                </a:effectLst>
                <a:latin typeface="+mn-lt"/>
              </a:rPr>
              <a:t>.</a:t>
            </a:r>
            <a:r>
              <a:rPr lang="el-GR" sz="1400" dirty="0">
                <a:effectLst>
                  <a:outerShdw blurRad="38100" dist="38100" dir="2700000" algn="tl">
                    <a:srgbClr val="000000"/>
                  </a:outerShdw>
                </a:effectLst>
                <a:latin typeface="+mn-lt"/>
              </a:rPr>
              <a:t> </a:t>
            </a:r>
            <a:r>
              <a:rPr lang="el-GR" sz="1400" dirty="0" err="1">
                <a:effectLst>
                  <a:outerShdw blurRad="38100" dist="38100" dir="2700000" algn="tl">
                    <a:srgbClr val="000000"/>
                  </a:outerShdw>
                </a:effectLst>
                <a:latin typeface="+mn-lt"/>
              </a:rPr>
              <a:t>Θερμ</a:t>
            </a:r>
            <a:r>
              <a:rPr lang="en-US" sz="1400" dirty="0">
                <a:effectLst>
                  <a:outerShdw blurRad="38100" dist="38100" dir="2700000" algn="tl">
                    <a:srgbClr val="000000"/>
                  </a:outerShdw>
                </a:effectLst>
                <a:latin typeface="+mn-lt"/>
              </a:rPr>
              <a:t>.</a:t>
            </a:r>
            <a:r>
              <a:rPr lang="el-GR" sz="1400" dirty="0">
                <a:effectLst>
                  <a:outerShdw blurRad="38100" dist="38100" dir="2700000" algn="tl">
                    <a:srgbClr val="000000"/>
                  </a:outerShdw>
                </a:effectLst>
                <a:latin typeface="+mn-lt"/>
              </a:rPr>
              <a:t> = BMΡ x 1,55    1500Χ1,55=2325</a:t>
            </a:r>
          </a:p>
          <a:p>
            <a:pPr lvl="0">
              <a:lnSpc>
                <a:spcPct val="90000"/>
              </a:lnSpc>
              <a:spcBef>
                <a:spcPct val="20000"/>
              </a:spcBef>
            </a:pPr>
            <a:endParaRPr lang="el-GR" sz="2000" dirty="0">
              <a:effectLst>
                <a:outerShdw blurRad="38100" dist="38100" dir="2700000" algn="tl">
                  <a:srgbClr val="000000"/>
                </a:outerShdw>
              </a:effectLst>
              <a:latin typeface="+mn-lt"/>
            </a:endParaRPr>
          </a:p>
          <a:p>
            <a:r>
              <a:rPr lang="el-GR" b="1" dirty="0"/>
              <a:t>Εγώ λέω πως μία μέση κοπέλα σαν κι΄ εσάς με μέτρια δραστηριότητα πολλαπλασιάζει το 1482 με το 1.3 ή το 1.5</a:t>
            </a:r>
            <a:r>
              <a:rPr lang="en-US" b="1" dirty="0"/>
              <a:t> [</a:t>
            </a:r>
            <a:r>
              <a:rPr lang="el-GR" b="1" dirty="0"/>
              <a:t>έντονη δραστηριότητα] και βρίσκει πόσες θερμίδες χρειάζεται τη μέρα για να μη βάζει βάρος. 1</a:t>
            </a:r>
            <a:r>
              <a:rPr lang="en-US" b="1" dirty="0"/>
              <a:t>482</a:t>
            </a:r>
            <a:r>
              <a:rPr lang="el-GR" b="1" dirty="0"/>
              <a:t>Χ1.3=</a:t>
            </a:r>
            <a:r>
              <a:rPr lang="en-US" b="1" dirty="0"/>
              <a:t>1926</a:t>
            </a:r>
            <a:r>
              <a:rPr lang="el-GR" b="1" dirty="0"/>
              <a:t>, 1</a:t>
            </a:r>
            <a:r>
              <a:rPr lang="en-US" b="1" dirty="0"/>
              <a:t>482</a:t>
            </a:r>
            <a:r>
              <a:rPr lang="el-GR" b="1" dirty="0"/>
              <a:t>Χ 1.5=2</a:t>
            </a:r>
            <a:r>
              <a:rPr lang="en-US" b="1" dirty="0"/>
              <a:t>223</a:t>
            </a:r>
            <a:endParaRPr lang="el-GR" b="1" dirty="0"/>
          </a:p>
          <a:p>
            <a:r>
              <a:rPr lang="el-GR" b="1" dirty="0"/>
              <a:t>Ένα αγόρι 20 ετών πολλαπλασιάζει το 1926Χ 1,3= 2</a:t>
            </a:r>
            <a:r>
              <a:rPr lang="en-US" b="1" dirty="0"/>
              <a:t>504</a:t>
            </a:r>
            <a:r>
              <a:rPr lang="el-GR" b="1" dirty="0"/>
              <a:t> ή Χ1.5=</a:t>
            </a:r>
            <a:r>
              <a:rPr lang="en-US" b="1" dirty="0"/>
              <a:t>2890</a:t>
            </a:r>
          </a:p>
        </p:txBody>
      </p:sp>
      <p:pic>
        <p:nvPicPr>
          <p:cNvPr id="11" name="Picture 10">
            <a:extLst>
              <a:ext uri="{FF2B5EF4-FFF2-40B4-BE49-F238E27FC236}">
                <a16:creationId xmlns:a16="http://schemas.microsoft.com/office/drawing/2014/main" id="{90C841EC-282B-7384-4714-7BCBE9BBF606}"/>
              </a:ext>
            </a:extLst>
          </p:cNvPr>
          <p:cNvPicPr>
            <a:picLocks noChangeAspect="1"/>
          </p:cNvPicPr>
          <p:nvPr/>
        </p:nvPicPr>
        <p:blipFill>
          <a:blip r:embed="rId4"/>
          <a:stretch>
            <a:fillRect/>
          </a:stretch>
        </p:blipFill>
        <p:spPr>
          <a:xfrm>
            <a:off x="7812360" y="1865879"/>
            <a:ext cx="271462" cy="461962"/>
          </a:xfrm>
          <a:prstGeom prst="rect">
            <a:avLst/>
          </a:prstGeom>
        </p:spPr>
      </p:pic>
    </p:spTree>
    <p:extLst>
      <p:ext uri="{BB962C8B-B14F-4D97-AF65-F5344CB8AC3E}">
        <p14:creationId xmlns:p14="http://schemas.microsoft.com/office/powerpoint/2010/main" val="1237219902"/>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6AD84-5F8E-4094-8626-64FA38F9061C}"/>
              </a:ext>
            </a:extLst>
          </p:cNvPr>
          <p:cNvSpPr>
            <a:spLocks noGrp="1"/>
          </p:cNvSpPr>
          <p:nvPr>
            <p:ph type="title"/>
          </p:nvPr>
        </p:nvSpPr>
        <p:spPr>
          <a:xfrm>
            <a:off x="301625" y="228600"/>
            <a:ext cx="8510588" cy="771525"/>
          </a:xfrm>
        </p:spPr>
        <p:txBody>
          <a:bodyPr/>
          <a:lstStyle/>
          <a:p>
            <a:pPr>
              <a:defRPr/>
            </a:pPr>
            <a:r>
              <a:rPr lang="el-GR" sz="2800" dirty="0"/>
              <a:t>Πότε έχουμε αύξηση του βάρους</a:t>
            </a:r>
          </a:p>
        </p:txBody>
      </p:sp>
      <p:sp>
        <p:nvSpPr>
          <p:cNvPr id="28675" name="Rectangle 1">
            <a:extLst>
              <a:ext uri="{FF2B5EF4-FFF2-40B4-BE49-F238E27FC236}">
                <a16:creationId xmlns:a16="http://schemas.microsoft.com/office/drawing/2014/main" id="{5980691E-C0A0-4709-B812-F10E11CF2A1D}"/>
              </a:ext>
            </a:extLst>
          </p:cNvPr>
          <p:cNvSpPr>
            <a:spLocks noChangeArrowheads="1"/>
          </p:cNvSpPr>
          <p:nvPr/>
        </p:nvSpPr>
        <p:spPr bwMode="auto">
          <a:xfrm>
            <a:off x="357188" y="1143000"/>
            <a:ext cx="8429625" cy="51704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spAutoFit/>
          </a:bodyPr>
          <a:lstStyle>
            <a:lvl1pPr indent="180975">
              <a:spcBef>
                <a:spcPct val="20000"/>
              </a:spcBef>
              <a:buClr>
                <a:schemeClr val="hlink"/>
              </a:buClr>
              <a:buFont typeface="Wingdings" panose="05000000000000000000" pitchFamily="2" charset="2"/>
              <a:buChar char="§"/>
              <a:tabLst>
                <a:tab pos="3870325" algn="l"/>
              </a:tabLst>
              <a:defRPr sz="3200">
                <a:solidFill>
                  <a:schemeClr val="tx1"/>
                </a:solidFill>
                <a:latin typeface="Arial" panose="020B0604020202020204" pitchFamily="34" charset="0"/>
              </a:defRPr>
            </a:lvl1pPr>
            <a:lvl2pPr marL="742950" indent="-285750">
              <a:spcBef>
                <a:spcPct val="20000"/>
              </a:spcBef>
              <a:buChar char="–"/>
              <a:tabLst>
                <a:tab pos="3870325" algn="l"/>
              </a:tabLst>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tabLst>
                <a:tab pos="3870325" algn="l"/>
              </a:tabLst>
              <a:defRPr sz="2400">
                <a:solidFill>
                  <a:schemeClr val="tx1"/>
                </a:solidFill>
                <a:latin typeface="Arial" panose="020B0604020202020204" pitchFamily="34" charset="0"/>
              </a:defRPr>
            </a:lvl3pPr>
            <a:lvl4pPr marL="1600200" indent="-228600">
              <a:spcBef>
                <a:spcPct val="20000"/>
              </a:spcBef>
              <a:buChar char="–"/>
              <a:tabLst>
                <a:tab pos="3870325" algn="l"/>
              </a:tabLst>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tabLst>
                <a:tab pos="3870325" algn="l"/>
              </a:tabLst>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tabLst>
                <a:tab pos="3870325" algn="l"/>
              </a:tabLst>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tabLst>
                <a:tab pos="3870325" algn="l"/>
              </a:tabLst>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tabLst>
                <a:tab pos="3870325" algn="l"/>
              </a:tabLst>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tabLst>
                <a:tab pos="3870325" algn="l"/>
              </a:tabLst>
              <a:defRPr sz="2000">
                <a:solidFill>
                  <a:schemeClr val="tx1"/>
                </a:solidFill>
                <a:latin typeface="Arial" panose="020B0604020202020204" pitchFamily="34" charset="0"/>
              </a:defRPr>
            </a:lvl9pPr>
          </a:lstStyle>
          <a:p>
            <a:pPr algn="just">
              <a:spcBef>
                <a:spcPct val="0"/>
              </a:spcBef>
              <a:buClrTx/>
              <a:buFontTx/>
              <a:buNone/>
            </a:pPr>
            <a:r>
              <a:rPr lang="el-GR" altLang="el-GR" sz="2000" dirty="0">
                <a:ea typeface="Times New Roman" panose="02020603050405020304" pitchFamily="18" charset="0"/>
                <a:cs typeface="Arial" panose="020B0604020202020204" pitchFamily="34" charset="0"/>
              </a:rPr>
              <a:t>Όταν η ποσότητα της τροφής που καταναλώνει ένα άτομο είναι μεγαλύτερη από εκείνη την οποία χρειάζεται για τις καθημερινές του ανάγκες, τότε η επιπλέον ποσότητα μετατρέπεται σε λίπος που εναποθηκεύεται κάτω από το δέρμα ή και σε άλλα μέρη του σώματος. Ένα μέρος αυτού του λίπους είναι χρήσιμο για την καλύτερη μόνωση του σώματος και τον περιορισμό της απώλειας σε θερμότητα. Επίσης, ένα μέρος του χρησιμεύει σαν εφεδρική πηγή εφοδιασμού του σώματος σε ενέργεια. Το υπόλοιπο είναι το περιττό λίπος που καταλήγει σε υπέρβαρος, το οποίο με τη σειρά του επιβαρύνει το σώμα σαν ένα περιττό φορτίο. </a:t>
            </a:r>
          </a:p>
          <a:p>
            <a:pPr algn="just">
              <a:spcBef>
                <a:spcPct val="0"/>
              </a:spcBef>
              <a:buClrTx/>
              <a:buFontTx/>
              <a:buAutoNum type="arabicPeriod"/>
            </a:pPr>
            <a:r>
              <a:rPr lang="el-GR" altLang="el-GR" sz="2000" dirty="0">
                <a:ea typeface="Times New Roman" panose="02020603050405020304" pitchFamily="18" charset="0"/>
                <a:cs typeface="Arial" panose="020B0604020202020204" pitchFamily="34" charset="0"/>
              </a:rPr>
              <a:t>Το περιττό βάρος είναι στις περισσότερες περιπτώσεις ένδειξη πολυφαγίας. </a:t>
            </a:r>
          </a:p>
          <a:p>
            <a:pPr algn="just">
              <a:spcBef>
                <a:spcPct val="0"/>
              </a:spcBef>
              <a:buClrTx/>
              <a:buFontTx/>
              <a:buAutoNum type="arabicPeriod"/>
            </a:pPr>
            <a:r>
              <a:rPr lang="el-GR" altLang="el-GR" sz="2000" dirty="0">
                <a:ea typeface="Times New Roman" panose="02020603050405020304" pitchFamily="18" charset="0"/>
                <a:cs typeface="Arial" panose="020B0604020202020204" pitchFamily="34" charset="0"/>
              </a:rPr>
              <a:t> Μπορεί, όμως, να προέλθει και από διατροφή που είναι πλούσια σε θερμίδες, </a:t>
            </a:r>
          </a:p>
          <a:p>
            <a:pPr algn="just">
              <a:spcBef>
                <a:spcPct val="0"/>
              </a:spcBef>
              <a:buClrTx/>
              <a:buFontTx/>
              <a:buAutoNum type="arabicPeriod"/>
            </a:pPr>
            <a:r>
              <a:rPr lang="el-GR" altLang="el-GR" sz="2000" dirty="0">
                <a:ea typeface="Times New Roman" panose="02020603050405020304" pitchFamily="18" charset="0"/>
                <a:cs typeface="Arial" panose="020B0604020202020204" pitchFamily="34" charset="0"/>
              </a:rPr>
              <a:t> από έλλειψη σωματικής άσκησης ή </a:t>
            </a:r>
          </a:p>
          <a:p>
            <a:pPr algn="just">
              <a:spcBef>
                <a:spcPct val="0"/>
              </a:spcBef>
              <a:buClrTx/>
              <a:buFontTx/>
              <a:buAutoNum type="arabicPeriod"/>
            </a:pPr>
            <a:r>
              <a:rPr lang="el-GR" altLang="el-GR" sz="2000" dirty="0">
                <a:ea typeface="Times New Roman" panose="02020603050405020304" pitchFamily="18" charset="0"/>
                <a:cs typeface="Arial" panose="020B0604020202020204" pitchFamily="34" charset="0"/>
              </a:rPr>
              <a:t> από κάποια αδενική διαταραχή, ιδιαίτερα του θυρεοειδή αδένα.</a:t>
            </a:r>
            <a:endParaRPr lang="el-GR" altLang="el-GR" sz="3600" dirty="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698" name="Picture 2">
            <a:extLst>
              <a:ext uri="{FF2B5EF4-FFF2-40B4-BE49-F238E27FC236}">
                <a16:creationId xmlns:a16="http://schemas.microsoft.com/office/drawing/2014/main" id="{C416AFA7-E38E-45A4-B215-C06E17EA8D6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292100"/>
            <a:ext cx="8001000" cy="6273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22" name="Picture 2">
            <a:extLst>
              <a:ext uri="{FF2B5EF4-FFF2-40B4-BE49-F238E27FC236}">
                <a16:creationId xmlns:a16="http://schemas.microsoft.com/office/drawing/2014/main" id="{B5998E99-5102-48C4-A1E6-4835AB317ED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14438" y="187325"/>
            <a:ext cx="7358062" cy="667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723" name="TextBox 2">
            <a:extLst>
              <a:ext uri="{FF2B5EF4-FFF2-40B4-BE49-F238E27FC236}">
                <a16:creationId xmlns:a16="http://schemas.microsoft.com/office/drawing/2014/main" id="{2AAAAEC8-663A-43C4-B73B-256C085584F5}"/>
              </a:ext>
            </a:extLst>
          </p:cNvPr>
          <p:cNvSpPr txBox="1">
            <a:spLocks noChangeArrowheads="1"/>
          </p:cNvSpPr>
          <p:nvPr/>
        </p:nvSpPr>
        <p:spPr bwMode="auto">
          <a:xfrm>
            <a:off x="3286125" y="6215063"/>
            <a:ext cx="571500" cy="3698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1800"/>
              <a:t>Βι</a:t>
            </a:r>
          </a:p>
        </p:txBody>
      </p:sp>
      <p:sp>
        <p:nvSpPr>
          <p:cNvPr id="30724" name="TextBox 3">
            <a:extLst>
              <a:ext uri="{FF2B5EF4-FFF2-40B4-BE49-F238E27FC236}">
                <a16:creationId xmlns:a16="http://schemas.microsoft.com/office/drawing/2014/main" id="{0BFB0F13-1108-4859-A034-790F3585EBB9}"/>
              </a:ext>
            </a:extLst>
          </p:cNvPr>
          <p:cNvSpPr txBox="1">
            <a:spLocks noChangeArrowheads="1"/>
          </p:cNvSpPr>
          <p:nvPr/>
        </p:nvSpPr>
        <p:spPr bwMode="auto">
          <a:xfrm>
            <a:off x="3357563" y="6286500"/>
            <a:ext cx="928687" cy="2619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r>
              <a:rPr lang="el-GR" altLang="el-GR" sz="1100">
                <a:solidFill>
                  <a:schemeClr val="bg2"/>
                </a:solidFill>
              </a:rPr>
              <a:t>Βιτ-Κ</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967A22-613F-1FED-53B2-1C22E0BD93B5}"/>
              </a:ext>
            </a:extLst>
          </p:cNvPr>
          <p:cNvSpPr>
            <a:spLocks noGrp="1"/>
          </p:cNvSpPr>
          <p:nvPr>
            <p:ph type="title"/>
          </p:nvPr>
        </p:nvSpPr>
        <p:spPr>
          <a:xfrm>
            <a:off x="609598" y="609600"/>
            <a:ext cx="8354889" cy="1320800"/>
          </a:xfrm>
        </p:spPr>
        <p:txBody>
          <a:bodyPr/>
          <a:lstStyle/>
          <a:p>
            <a:r>
              <a:rPr lang="el-GR" dirty="0"/>
              <a:t>Χάρτες Εννοιών ή Εννοιολογικοί χάρτες</a:t>
            </a:r>
            <a:endParaRPr lang="en-US" dirty="0"/>
          </a:p>
        </p:txBody>
      </p:sp>
      <p:sp>
        <p:nvSpPr>
          <p:cNvPr id="3" name="TextBox 2">
            <a:extLst>
              <a:ext uri="{FF2B5EF4-FFF2-40B4-BE49-F238E27FC236}">
                <a16:creationId xmlns:a16="http://schemas.microsoft.com/office/drawing/2014/main" id="{A92342CC-8B8D-14CD-0BC3-BD1BB230D73D}"/>
              </a:ext>
            </a:extLst>
          </p:cNvPr>
          <p:cNvSpPr txBox="1"/>
          <p:nvPr/>
        </p:nvSpPr>
        <p:spPr>
          <a:xfrm>
            <a:off x="323528" y="1772816"/>
            <a:ext cx="8496944" cy="4190827"/>
          </a:xfrm>
          <a:prstGeom prst="rect">
            <a:avLst/>
          </a:prstGeom>
          <a:noFill/>
        </p:spPr>
        <p:txBody>
          <a:bodyPr wrap="square" rtlCol="0">
            <a:spAutoFit/>
          </a:bodyPr>
          <a:lstStyle/>
          <a:p>
            <a:pPr marL="285750" indent="-285750">
              <a:lnSpc>
                <a:spcPct val="150000"/>
              </a:lnSpc>
              <a:buFont typeface="Arial" panose="020B0604020202020204" pitchFamily="34" charset="0"/>
              <a:buChar char="•"/>
            </a:pPr>
            <a:r>
              <a:rPr lang="el-GR" sz="2000" dirty="0"/>
              <a:t>Απεικονίζουν τον τρόπο με τον οποίο πιστεύουμε πως δομούνται οι Έννοιες στον ανθρώπινο εγκέφαλο:</a:t>
            </a:r>
          </a:p>
          <a:p>
            <a:pPr marL="285750" indent="-285750">
              <a:lnSpc>
                <a:spcPct val="150000"/>
              </a:lnSpc>
              <a:buFont typeface="Arial" panose="020B0604020202020204" pitchFamily="34" charset="0"/>
              <a:buChar char="•"/>
            </a:pPr>
            <a:r>
              <a:rPr lang="el-GR" sz="2000" dirty="0"/>
              <a:t>Σε ένα ΧΕ υπάρχει μία κεντρική έννοια που τοποθετείται στην κορυφή του ΧΕ υπό μορφή ερώτησης. </a:t>
            </a:r>
            <a:r>
              <a:rPr lang="en-US" sz="2000" dirty="0"/>
              <a:t>Focus question [</a:t>
            </a:r>
            <a:r>
              <a:rPr lang="el-GR" sz="2000" dirty="0"/>
              <a:t>ΕΡΩΤΗΣΗ ΕΣΤΙΑΣΗΣ]</a:t>
            </a:r>
          </a:p>
          <a:p>
            <a:pPr marL="285750" indent="-285750">
              <a:lnSpc>
                <a:spcPct val="150000"/>
              </a:lnSpc>
              <a:buFont typeface="Arial" panose="020B0604020202020204" pitchFamily="34" charset="0"/>
              <a:buChar char="•"/>
            </a:pPr>
            <a:r>
              <a:rPr lang="el-GR" sz="2000" dirty="0"/>
              <a:t>Οι γενικότερες έννοιες που περιλαμβάνουν μερικότερες έννοιες τοποθετούνται ιεραρχικά ψηλότερα.</a:t>
            </a:r>
          </a:p>
          <a:p>
            <a:pPr marL="285750" indent="-285750">
              <a:lnSpc>
                <a:spcPct val="150000"/>
              </a:lnSpc>
              <a:buFont typeface="Arial" panose="020B0604020202020204" pitchFamily="34" charset="0"/>
              <a:buChar char="•"/>
            </a:pPr>
            <a:r>
              <a:rPr lang="el-GR" sz="2000" dirty="0"/>
              <a:t>Όσο πάμε χαμηλότερα =μερικότερες έννοιες που συνδέονται μεταξύ τους με ΣΥΝΔΕΤΙΚΕΣ ΛΕΞΕΙΣ (αποτελείται από, είναι, έχουν, </a:t>
            </a:r>
            <a:r>
              <a:rPr lang="el-GR" sz="2000" dirty="0" err="1"/>
              <a:t>κλπ</a:t>
            </a:r>
            <a:r>
              <a:rPr lang="el-GR" sz="2000" dirty="0"/>
              <a:t>…)</a:t>
            </a:r>
          </a:p>
          <a:p>
            <a:pPr marL="285750" indent="-285750">
              <a:lnSpc>
                <a:spcPct val="150000"/>
              </a:lnSpc>
              <a:buFont typeface="Arial" panose="020B0604020202020204" pitchFamily="34" charset="0"/>
              <a:buChar char="•"/>
            </a:pPr>
            <a:r>
              <a:rPr lang="el-GR" sz="2000" dirty="0"/>
              <a:t>Απομακρυσμένες έννοιες που σχετίζονται= ΔΙΑΣΥΝΔΕΣΕΙΣ.</a:t>
            </a:r>
            <a:endParaRPr lang="en-US" sz="2000" dirty="0"/>
          </a:p>
        </p:txBody>
      </p:sp>
    </p:spTree>
    <p:extLst>
      <p:ext uri="{BB962C8B-B14F-4D97-AF65-F5344CB8AC3E}">
        <p14:creationId xmlns:p14="http://schemas.microsoft.com/office/powerpoint/2010/main" val="155847929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ext Box 4">
            <a:extLst>
              <a:ext uri="{FF2B5EF4-FFF2-40B4-BE49-F238E27FC236}">
                <a16:creationId xmlns:a16="http://schemas.microsoft.com/office/drawing/2014/main" id="{B4F5A43D-8E1C-4BFC-8202-2ACECC7577B2}"/>
              </a:ext>
            </a:extLst>
          </p:cNvPr>
          <p:cNvSpPr txBox="1">
            <a:spLocks noChangeArrowheads="1"/>
          </p:cNvSpPr>
          <p:nvPr/>
        </p:nvSpPr>
        <p:spPr bwMode="auto">
          <a:xfrm>
            <a:off x="179512" y="1196752"/>
            <a:ext cx="8784976" cy="563231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457200" indent="-457200">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50000"/>
              </a:spcBef>
              <a:buClrTx/>
              <a:buFontTx/>
              <a:buNone/>
            </a:pPr>
            <a:r>
              <a:rPr lang="el-GR" altLang="el-GR" sz="2400" b="1" dirty="0">
                <a:latin typeface="Times New Roman" panose="02020603050405020304" pitchFamily="18" charset="0"/>
              </a:rPr>
              <a:t>Θυμόμαστε τις βασικές ιδιότητές τους όταν θυμόμαστε τις βασικές  διαφορές ανάμεσα σε ένα φυτικό και </a:t>
            </a:r>
            <a:r>
              <a:rPr lang="el-GR" altLang="el-GR" sz="2400" b="1" dirty="0" err="1">
                <a:latin typeface="Times New Roman" panose="02020603050405020304" pitchFamily="18" charset="0"/>
              </a:rPr>
              <a:t>ζωϊκό</a:t>
            </a:r>
            <a:r>
              <a:rPr lang="el-GR" altLang="el-GR" sz="2400" b="1" dirty="0">
                <a:latin typeface="Times New Roman" panose="02020603050405020304" pitchFamily="18" charset="0"/>
              </a:rPr>
              <a:t> κύτταρο:</a:t>
            </a:r>
            <a:endParaRPr lang="el-GR" altLang="el-GR" sz="2400" dirty="0">
              <a:latin typeface="Times New Roman" panose="02020603050405020304" pitchFamily="18" charset="0"/>
            </a:endParaRPr>
          </a:p>
          <a:p>
            <a:pPr eaLnBrk="1" hangingPunct="1">
              <a:spcBef>
                <a:spcPct val="50000"/>
              </a:spcBef>
              <a:buClrTx/>
              <a:buFontTx/>
              <a:buAutoNum type="arabicPeriod"/>
            </a:pPr>
            <a:r>
              <a:rPr lang="el-GR" altLang="el-GR" sz="2400" dirty="0">
                <a:latin typeface="Times New Roman" panose="02020603050405020304" pitchFamily="18" charset="0"/>
              </a:rPr>
              <a:t>Ικανότητα παραγωγής </a:t>
            </a:r>
            <a:r>
              <a:rPr lang="el-GR" altLang="el-GR" sz="2400" u="sng" dirty="0">
                <a:latin typeface="Times New Roman" panose="02020603050405020304" pitchFamily="18" charset="0"/>
              </a:rPr>
              <a:t>γλυκόζης </a:t>
            </a:r>
            <a:r>
              <a:rPr lang="el-GR" altLang="el-GR" sz="2400" dirty="0">
                <a:latin typeface="Times New Roman" panose="02020603050405020304" pitchFamily="18" charset="0"/>
              </a:rPr>
              <a:t>(από </a:t>
            </a:r>
            <a:r>
              <a:rPr lang="pl-PL" altLang="el-GR" sz="2400" dirty="0">
                <a:latin typeface="Times New Roman" panose="02020603050405020304" pitchFamily="18" charset="0"/>
              </a:rPr>
              <a:t>CO</a:t>
            </a:r>
            <a:r>
              <a:rPr lang="en-US" altLang="el-GR" sz="2400" baseline="-25000" dirty="0">
                <a:latin typeface="Times New Roman" panose="02020603050405020304" pitchFamily="18" charset="0"/>
              </a:rPr>
              <a:t>2</a:t>
            </a:r>
            <a:r>
              <a:rPr lang="pl-PL" altLang="el-GR" sz="2400" dirty="0">
                <a:latin typeface="Times New Roman" panose="02020603050405020304" pitchFamily="18" charset="0"/>
              </a:rPr>
              <a:t> </a:t>
            </a:r>
            <a:r>
              <a:rPr lang="el-GR" altLang="el-GR" sz="2400" dirty="0">
                <a:latin typeface="Times New Roman" panose="02020603050405020304" pitchFamily="18" charset="0"/>
              </a:rPr>
              <a:t>και νερό).</a:t>
            </a:r>
          </a:p>
          <a:p>
            <a:pPr eaLnBrk="1" hangingPunct="1">
              <a:spcBef>
                <a:spcPct val="50000"/>
              </a:spcBef>
              <a:buClrTx/>
              <a:buFontTx/>
              <a:buNone/>
            </a:pPr>
            <a:r>
              <a:rPr lang="el-GR" altLang="el-GR" sz="2400" dirty="0">
                <a:latin typeface="Times New Roman" panose="02020603050405020304" pitchFamily="18" charset="0"/>
              </a:rPr>
              <a:t>       α) Φωτοσύνθεση, β) Οργανίδια που την συνθέτουν=</a:t>
            </a:r>
            <a:r>
              <a:rPr lang="el-GR" altLang="el-GR" sz="2400" dirty="0" err="1">
                <a:latin typeface="Times New Roman" panose="02020603050405020304" pitchFamily="18" charset="0"/>
              </a:rPr>
              <a:t>χλωροπλάστες</a:t>
            </a:r>
            <a:r>
              <a:rPr lang="el-GR" altLang="el-GR" sz="2400" dirty="0">
                <a:latin typeface="Times New Roman" panose="02020603050405020304" pitchFamily="18" charset="0"/>
              </a:rPr>
              <a:t>. [Σχεδόν όλοι οι υδατάνθρακες είναι παράγωγα της Γλυκόζης]</a:t>
            </a:r>
          </a:p>
          <a:p>
            <a:pPr eaLnBrk="1" hangingPunct="1">
              <a:spcBef>
                <a:spcPct val="50000"/>
              </a:spcBef>
              <a:buClrTx/>
              <a:buFontTx/>
              <a:buAutoNum type="arabicPlain" startAt="2"/>
            </a:pPr>
            <a:r>
              <a:rPr lang="el-GR" altLang="el-GR" sz="2400" dirty="0">
                <a:latin typeface="Times New Roman" panose="02020603050405020304" pitchFamily="18" charset="0"/>
              </a:rPr>
              <a:t>Τρόπος αποθήκευσης περίσσειας Ε (άμυλο=φυτά/γλυκογόνο=ζώα-)</a:t>
            </a:r>
          </a:p>
          <a:p>
            <a:pPr eaLnBrk="1" hangingPunct="1">
              <a:spcBef>
                <a:spcPct val="50000"/>
              </a:spcBef>
              <a:buClrTx/>
              <a:buFontTx/>
              <a:buAutoNum type="arabicPlain" startAt="2"/>
            </a:pPr>
            <a:r>
              <a:rPr lang="el-GR" altLang="el-GR" sz="2400" dirty="0">
                <a:latin typeface="Times New Roman" panose="02020603050405020304" pitchFamily="18" charset="0"/>
              </a:rPr>
              <a:t>Ύπαρξη ή όχι κυτταρίνης – Ίνες (Ακατέργαστες φυτικές Ίνες= κυτταρίνη ή κυτταρίνη και κάτι άλλο)</a:t>
            </a:r>
          </a:p>
          <a:p>
            <a:pPr eaLnBrk="1" hangingPunct="1">
              <a:spcBef>
                <a:spcPct val="50000"/>
              </a:spcBef>
              <a:buClrTx/>
              <a:buFontTx/>
              <a:buAutoNum type="arabicPlain" startAt="2"/>
            </a:pPr>
            <a:r>
              <a:rPr lang="el-GR" altLang="el-GR" sz="2400" dirty="0">
                <a:latin typeface="Times New Roman" panose="02020603050405020304" pitchFamily="18" charset="0"/>
              </a:rPr>
              <a:t>Ύπαρξη ή όχι Χοληστερόλης: απαντά μόνο στα </a:t>
            </a:r>
            <a:r>
              <a:rPr lang="el-GR" altLang="el-GR" sz="2400" dirty="0" err="1">
                <a:latin typeface="Times New Roman" panose="02020603050405020304" pitchFamily="18" charset="0"/>
              </a:rPr>
              <a:t>ζωϊκά</a:t>
            </a:r>
            <a:r>
              <a:rPr lang="el-GR" altLang="el-GR" sz="2400" dirty="0">
                <a:latin typeface="Times New Roman" panose="02020603050405020304" pitchFamily="18" charset="0"/>
              </a:rPr>
              <a:t> κύτταρα.</a:t>
            </a:r>
          </a:p>
          <a:p>
            <a:pPr eaLnBrk="1" hangingPunct="1">
              <a:spcBef>
                <a:spcPct val="50000"/>
              </a:spcBef>
              <a:buClrTx/>
              <a:buFontTx/>
              <a:buNone/>
            </a:pPr>
            <a:endParaRPr lang="el-GR" altLang="el-GR" sz="2400" dirty="0">
              <a:latin typeface="Times New Roman" panose="02020603050405020304" pitchFamily="18" charset="0"/>
            </a:endParaRPr>
          </a:p>
        </p:txBody>
      </p:sp>
      <p:sp>
        <p:nvSpPr>
          <p:cNvPr id="2" name="Τίτλος 1">
            <a:extLst>
              <a:ext uri="{FF2B5EF4-FFF2-40B4-BE49-F238E27FC236}">
                <a16:creationId xmlns:a16="http://schemas.microsoft.com/office/drawing/2014/main" id="{762E6DA3-203A-41D9-9D9F-345FA1F61D89}"/>
              </a:ext>
            </a:extLst>
          </p:cNvPr>
          <p:cNvSpPr>
            <a:spLocks noGrp="1"/>
          </p:cNvSpPr>
          <p:nvPr>
            <p:ph type="title"/>
          </p:nvPr>
        </p:nvSpPr>
        <p:spPr>
          <a:xfrm>
            <a:off x="301624" y="28937"/>
            <a:ext cx="8842375" cy="1023800"/>
          </a:xfrm>
        </p:spPr>
        <p:txBody>
          <a:bodyPr>
            <a:normAutofit fontScale="90000"/>
          </a:bodyPr>
          <a:lstStyle/>
          <a:p>
            <a:r>
              <a:rPr lang="el-GR" altLang="el-GR" sz="3600" b="1" u="sng" dirty="0">
                <a:latin typeface="Times New Roman" panose="02020603050405020304" pitchFamily="18" charset="0"/>
              </a:rPr>
              <a:t>Βασικοί Τύποι Τροφίμων (Βασικά Τρόφιμα)</a:t>
            </a:r>
            <a:r>
              <a:rPr lang="el-GR" altLang="el-GR" b="1" u="sng" dirty="0">
                <a:latin typeface="Times New Roman" panose="02020603050405020304" pitchFamily="18" charset="0"/>
              </a:rPr>
              <a:t>: Α. Υδατάνθρακες</a:t>
            </a:r>
            <a:r>
              <a:rPr lang="en-US" altLang="el-GR" b="1" u="sng" dirty="0">
                <a:latin typeface="Times New Roman" panose="02020603050405020304" pitchFamily="18" charset="0"/>
              </a:rPr>
              <a:t> =</a:t>
            </a:r>
            <a:r>
              <a:rPr lang="el-GR" altLang="el-GR" b="1" u="sng" dirty="0">
                <a:latin typeface="Times New Roman" panose="02020603050405020304" pitchFamily="18" charset="0"/>
              </a:rPr>
              <a:t> </a:t>
            </a:r>
            <a:r>
              <a:rPr lang="en-US" altLang="el-GR" b="1" u="sng" dirty="0">
                <a:latin typeface="Times New Roman" panose="02020603050405020304" pitchFamily="18" charset="0"/>
              </a:rPr>
              <a:t>C+ H</a:t>
            </a:r>
            <a:r>
              <a:rPr lang="en-US" altLang="el-GR" b="1" u="sng" baseline="-25000" dirty="0">
                <a:latin typeface="Times New Roman" panose="02020603050405020304" pitchFamily="18" charset="0"/>
              </a:rPr>
              <a:t> 2</a:t>
            </a:r>
            <a:r>
              <a:rPr lang="en-US" altLang="el-GR" b="1" u="sng" dirty="0">
                <a:latin typeface="Times New Roman" panose="02020603050405020304" pitchFamily="18" charset="0"/>
              </a:rPr>
              <a:t>O</a:t>
            </a:r>
            <a:r>
              <a:rPr lang="el-GR" altLang="el-GR" b="1" u="sng" dirty="0">
                <a:latin typeface="Times New Roman" panose="02020603050405020304" pitchFamily="18" charset="0"/>
              </a:rPr>
              <a:t> </a:t>
            </a:r>
            <a:br>
              <a:rPr lang="en-US" altLang="el-GR" sz="3600" b="1" u="sng" dirty="0">
                <a:latin typeface="Times New Roman" panose="02020603050405020304" pitchFamily="18" charset="0"/>
              </a:rPr>
            </a:br>
            <a:br>
              <a:rPr lang="en-US" altLang="el-GR" sz="3600" u="sng" dirty="0">
                <a:ea typeface="Times New Roman" panose="02020603050405020304" pitchFamily="18" charset="0"/>
                <a:cs typeface="Arial" panose="020B0604020202020204" pitchFamily="34" charset="0"/>
              </a:rPr>
            </a:br>
            <a:br>
              <a:rPr lang="el-GR" altLang="el-GR" b="1" u="sng" dirty="0">
                <a:latin typeface="Times New Roman" panose="02020603050405020304" pitchFamily="18" charset="0"/>
              </a:rPr>
            </a:br>
            <a:endParaRPr lang="en-US" dirty="0"/>
          </a:p>
        </p:txBody>
      </p:sp>
      <p:pic>
        <p:nvPicPr>
          <p:cNvPr id="3" name="Εγγεγραμμένος ήχος">
            <a:hlinkClick r:id="" action="ppaction://media"/>
            <a:extLst>
              <a:ext uri="{FF2B5EF4-FFF2-40B4-BE49-F238E27FC236}">
                <a16:creationId xmlns:a16="http://schemas.microsoft.com/office/drawing/2014/main" id="{D436D7EE-9504-41EC-80FE-7B76E4E7E693}"/>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4267200" y="3124200"/>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56478"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3"/>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a:extLst>
              <a:ext uri="{FF2B5EF4-FFF2-40B4-BE49-F238E27FC236}">
                <a16:creationId xmlns:a16="http://schemas.microsoft.com/office/drawing/2014/main" id="{F7DDE438-3AC8-4536-8786-DB93AFC27DF6}"/>
              </a:ext>
            </a:extLst>
          </p:cNvPr>
          <p:cNvSpPr>
            <a:spLocks noChangeArrowheads="1"/>
          </p:cNvSpPr>
          <p:nvPr/>
        </p:nvSpPr>
        <p:spPr bwMode="auto">
          <a:xfrm>
            <a:off x="0" y="1989138"/>
            <a:ext cx="9144000" cy="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eaLnBrk="1" hangingPunct="1">
              <a:spcBef>
                <a:spcPct val="0"/>
              </a:spcBef>
              <a:buClrTx/>
              <a:buFontTx/>
              <a:buNone/>
            </a:pPr>
            <a:endParaRPr lang="el-GR" altLang="el-GR" sz="1800"/>
          </a:p>
        </p:txBody>
      </p:sp>
      <p:graphicFrame>
        <p:nvGraphicFramePr>
          <p:cNvPr id="32771" name="Object 3">
            <a:extLst>
              <a:ext uri="{FF2B5EF4-FFF2-40B4-BE49-F238E27FC236}">
                <a16:creationId xmlns:a16="http://schemas.microsoft.com/office/drawing/2014/main" id="{931EFD06-C788-4327-9FA9-55949F47F567}"/>
              </a:ext>
            </a:extLst>
          </p:cNvPr>
          <p:cNvGraphicFramePr>
            <a:graphicFrameLocks noChangeAspect="1"/>
          </p:cNvGraphicFramePr>
          <p:nvPr/>
        </p:nvGraphicFramePr>
        <p:xfrm>
          <a:off x="428625" y="500063"/>
          <a:ext cx="8715375" cy="6072187"/>
        </p:xfrm>
        <a:graphic>
          <a:graphicData uri="http://schemas.openxmlformats.org/presentationml/2006/ole">
            <mc:AlternateContent xmlns:mc="http://schemas.openxmlformats.org/markup-compatibility/2006">
              <mc:Choice xmlns:v="urn:schemas-microsoft-com:vml" Requires="v">
                <p:oleObj name="Bitmap Image" r:id="rId2" imgW="4571429" imgH="2876190" progId="Paint.Picture">
                  <p:embed/>
                </p:oleObj>
              </mc:Choice>
              <mc:Fallback>
                <p:oleObj name="Bitmap Image" r:id="rId2" imgW="4571429" imgH="2876190" progId="Paint.Picture">
                  <p:embed/>
                  <p:pic>
                    <p:nvPicPr>
                      <p:cNvPr id="0" name="Object 3"/>
                      <p:cNvPicPr>
                        <a:picLocks noChangeAspect="1" noChangeArrowheads="1"/>
                      </p:cNvPicPr>
                      <p:nvPr/>
                    </p:nvPicPr>
                    <p:blipFill>
                      <a:blip r:embed="rId3">
                        <a:extLst>
                          <a:ext uri="{28A0092B-C50C-407E-A947-70E740481C1C}">
                            <a14:useLocalDpi xmlns:a14="http://schemas.microsoft.com/office/drawing/2010/main" val="0"/>
                          </a:ext>
                        </a:extLst>
                      </a:blip>
                      <a:srcRect r="11736"/>
                      <a:stretch>
                        <a:fillRect/>
                      </a:stretch>
                    </p:blipFill>
                    <p:spPr bwMode="auto">
                      <a:xfrm>
                        <a:off x="428625" y="500063"/>
                        <a:ext cx="8715375" cy="60721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oleObj>
              </mc:Fallback>
            </mc:AlternateContent>
          </a:graphicData>
        </a:graphic>
      </p:graphicFrame>
      <p:graphicFrame>
        <p:nvGraphicFramePr>
          <p:cNvPr id="32772" name="Object 7">
            <a:extLst>
              <a:ext uri="{FF2B5EF4-FFF2-40B4-BE49-F238E27FC236}">
                <a16:creationId xmlns:a16="http://schemas.microsoft.com/office/drawing/2014/main" id="{88383A5E-4BA5-462E-9CE6-D0C5735789A1}"/>
              </a:ext>
            </a:extLst>
          </p:cNvPr>
          <p:cNvGraphicFramePr>
            <a:graphicFrameLocks noChangeAspect="1"/>
          </p:cNvGraphicFramePr>
          <p:nvPr/>
        </p:nvGraphicFramePr>
        <p:xfrm>
          <a:off x="285750" y="3214688"/>
          <a:ext cx="2828925" cy="857250"/>
        </p:xfrm>
        <a:graphic>
          <a:graphicData uri="http://schemas.openxmlformats.org/presentationml/2006/ole">
            <mc:AlternateContent xmlns:mc="http://schemas.openxmlformats.org/markup-compatibility/2006">
              <mc:Choice xmlns:v="urn:schemas-microsoft-com:vml" Requires="v">
                <p:oleObj name="Εικόνα bitmap" r:id="rId4" imgW="2828571" imgH="857143" progId="Paint.Picture">
                  <p:embed/>
                </p:oleObj>
              </mc:Choice>
              <mc:Fallback>
                <p:oleObj name="Εικόνα bitmap" r:id="rId4" imgW="2828571" imgH="857143" progId="Paint.Picture">
                  <p:embed/>
                  <p:pic>
                    <p:nvPicPr>
                      <p:cNvPr id="0" name="Object 7"/>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85750" y="3214688"/>
                        <a:ext cx="2828925"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a:extLst>
              <a:ext uri="{FF2B5EF4-FFF2-40B4-BE49-F238E27FC236}">
                <a16:creationId xmlns:a16="http://schemas.microsoft.com/office/drawing/2014/main" id="{E76C4110-922E-439C-A5A5-E844E49AB1E5}"/>
              </a:ext>
            </a:extLst>
          </p:cNvPr>
          <p:cNvSpPr>
            <a:spLocks noGrp="1" noChangeArrowheads="1"/>
          </p:cNvSpPr>
          <p:nvPr>
            <p:ph type="title"/>
          </p:nvPr>
        </p:nvSpPr>
        <p:spPr/>
        <p:txBody>
          <a:bodyPr>
            <a:normAutofit fontScale="90000"/>
          </a:bodyPr>
          <a:lstStyle/>
          <a:p>
            <a:pPr algn="l">
              <a:defRPr/>
            </a:pPr>
            <a:br>
              <a:rPr lang="el-GR" altLang="el-GR" sz="2400" b="1" dirty="0"/>
            </a:br>
            <a:r>
              <a:rPr lang="el-GR" altLang="el-GR" sz="2400" b="1" dirty="0"/>
              <a:t>Αλλαγή? Στο </a:t>
            </a:r>
            <a:r>
              <a:rPr lang="en-US" altLang="el-GR" sz="2400" b="1" dirty="0"/>
              <a:t>profile </a:t>
            </a:r>
            <a:r>
              <a:rPr lang="el-GR" altLang="el-GR" sz="2400" b="1" dirty="0"/>
              <a:t>των ασθενειών</a:t>
            </a:r>
            <a:br>
              <a:rPr lang="el-GR" altLang="el-GR" sz="2400" b="1" dirty="0"/>
            </a:br>
            <a:br>
              <a:rPr lang="el-GR" altLang="el-GR" sz="2400" b="1" dirty="0"/>
            </a:br>
            <a:br>
              <a:rPr lang="el-GR" altLang="el-GR" sz="2400" b="1" dirty="0"/>
            </a:br>
            <a:r>
              <a:rPr lang="el-GR" altLang="el-GR" sz="2400" dirty="0">
                <a:latin typeface="Verdana" panose="020B0604030504040204" pitchFamily="34" charset="0"/>
              </a:rPr>
              <a:t>Για πολλούς αιώνες ο τρόπος αντιμετώπισης των ασθενειών  ήταν η </a:t>
            </a:r>
            <a:r>
              <a:rPr lang="el-GR" altLang="el-GR" sz="2400" b="1" dirty="0">
                <a:solidFill>
                  <a:srgbClr val="CC0000"/>
                </a:solidFill>
                <a:latin typeface="Verdana" panose="020B0604030504040204" pitchFamily="34" charset="0"/>
              </a:rPr>
              <a:t>θεραπεία.</a:t>
            </a:r>
            <a:br>
              <a:rPr lang="el-GR" altLang="el-GR" sz="2400" dirty="0">
                <a:latin typeface="Verdana" panose="020B0604030504040204" pitchFamily="34" charset="0"/>
              </a:rPr>
            </a:br>
            <a:br>
              <a:rPr lang="el-GR" altLang="el-GR" sz="2400" dirty="0">
                <a:latin typeface="Verdana" panose="020B0604030504040204" pitchFamily="34" charset="0"/>
              </a:rPr>
            </a:br>
            <a:r>
              <a:rPr lang="el-GR" altLang="el-GR" sz="2400" dirty="0">
                <a:latin typeface="Verdana" panose="020B0604030504040204" pitchFamily="34" charset="0"/>
              </a:rPr>
              <a:t>Τους 2 τελευταίους αιώνες, η ανάπτυξη των </a:t>
            </a:r>
            <a:r>
              <a:rPr lang="el-GR" altLang="el-GR" sz="2400" dirty="0">
                <a:solidFill>
                  <a:srgbClr val="FF9900"/>
                </a:solidFill>
                <a:latin typeface="Verdana" panose="020B0604030504040204" pitchFamily="34" charset="0"/>
              </a:rPr>
              <a:t>εμβολίων</a:t>
            </a:r>
            <a:r>
              <a:rPr lang="el-GR" altLang="el-GR" sz="2400" dirty="0">
                <a:latin typeface="Verdana" panose="020B0604030504040204" pitchFamily="34" charset="0"/>
              </a:rPr>
              <a:t>, η χρήση των </a:t>
            </a:r>
            <a:r>
              <a:rPr lang="el-GR" altLang="el-GR" sz="2400" dirty="0">
                <a:solidFill>
                  <a:srgbClr val="FF9900"/>
                </a:solidFill>
                <a:latin typeface="Verdana" panose="020B0604030504040204" pitchFamily="34" charset="0"/>
              </a:rPr>
              <a:t>αντιβιοτικών</a:t>
            </a:r>
            <a:r>
              <a:rPr lang="el-GR" altLang="el-GR" sz="2400" dirty="0">
                <a:latin typeface="Verdana" panose="020B0604030504040204" pitchFamily="34" charset="0"/>
              </a:rPr>
              <a:t> και η τήρηση των </a:t>
            </a:r>
            <a:r>
              <a:rPr lang="el-GR" altLang="el-GR" sz="2400" dirty="0">
                <a:solidFill>
                  <a:srgbClr val="FF9900"/>
                </a:solidFill>
                <a:latin typeface="Verdana" panose="020B0604030504040204" pitchFamily="34" charset="0"/>
              </a:rPr>
              <a:t>κλασικών μέτρων υγιεινής</a:t>
            </a:r>
            <a:r>
              <a:rPr lang="el-GR" altLang="el-GR" sz="2400" dirty="0">
                <a:latin typeface="Verdana" panose="020B0604030504040204" pitchFamily="34" charset="0"/>
              </a:rPr>
              <a:t>, εξάλειψαν τις λοιμώδεις ασθένειες</a:t>
            </a:r>
            <a:r>
              <a:rPr lang="en-US" altLang="el-GR" sz="2400" dirty="0">
                <a:latin typeface="Verdana" panose="020B0604030504040204" pitchFamily="34" charset="0"/>
              </a:rPr>
              <a:t>.</a:t>
            </a:r>
            <a:r>
              <a:rPr lang="el-GR" altLang="el-GR" sz="2400" dirty="0">
                <a:latin typeface="Verdana" panose="020B0604030504040204" pitchFamily="34" charset="0"/>
              </a:rPr>
              <a:t> [Τουλάχιστον έτσι νομίζαμε μέχρι την εμφάνιση του</a:t>
            </a:r>
            <a:r>
              <a:rPr lang="en-US" altLang="el-GR" sz="2400" dirty="0">
                <a:latin typeface="Verdana" panose="020B0604030504040204" pitchFamily="34" charset="0"/>
              </a:rPr>
              <a:t> </a:t>
            </a:r>
            <a:r>
              <a:rPr lang="el-GR" altLang="el-GR" sz="2400" dirty="0" err="1">
                <a:latin typeface="Verdana" panose="020B0604030504040204" pitchFamily="34" charset="0"/>
              </a:rPr>
              <a:t>κορονοϊού</a:t>
            </a:r>
            <a:r>
              <a:rPr lang="el-GR" altLang="el-GR" sz="2400" dirty="0">
                <a:latin typeface="Verdana" panose="020B0604030504040204" pitchFamily="34" charset="0"/>
              </a:rPr>
              <a:t> </a:t>
            </a:r>
            <a:r>
              <a:rPr lang="en-US" altLang="el-GR" sz="2400" dirty="0">
                <a:latin typeface="Verdana" panose="020B0604030504040204" pitchFamily="34" charset="0"/>
              </a:rPr>
              <a:t>covid-19</a:t>
            </a:r>
            <a:r>
              <a:rPr lang="el-GR" altLang="el-GR" sz="2400" dirty="0">
                <a:latin typeface="Verdana" panose="020B0604030504040204" pitchFamily="34" charset="0"/>
              </a:rPr>
              <a:t> ο οποίος μας έθεσε μπροστά σε νέα δεδομένα τα οποία θα τα αξιολογήσουμε μετά τον εμβολιασμό του μεγάλου μέρους του πληθυσμού].</a:t>
            </a:r>
            <a:br>
              <a:rPr lang="el-GR" altLang="el-GR" sz="2400" dirty="0">
                <a:latin typeface="Verdana" panose="020B0604030504040204" pitchFamily="34" charset="0"/>
              </a:rPr>
            </a:br>
            <a:br>
              <a:rPr lang="el-GR" altLang="el-GR" sz="2800" dirty="0">
                <a:latin typeface="Verdana" panose="020B0604030504040204" pitchFamily="34" charset="0"/>
              </a:rPr>
            </a:br>
            <a:br>
              <a:rPr lang="el-GR" altLang="el-GR" sz="2400" b="1" dirty="0"/>
            </a:br>
            <a:endParaRPr lang="el-GR" altLang="el-GR" sz="2400" b="1" dirty="0"/>
          </a:p>
        </p:txBody>
      </p:sp>
      <p:pic>
        <p:nvPicPr>
          <p:cNvPr id="2" name="Εγγεγραμμένος ήχος">
            <a:hlinkClick r:id="" action="ppaction://media"/>
            <a:extLst>
              <a:ext uri="{FF2B5EF4-FFF2-40B4-BE49-F238E27FC236}">
                <a16:creationId xmlns:a16="http://schemas.microsoft.com/office/drawing/2014/main" id="{3384C083-92B5-4C74-BE96-1BF585C06C9E}"/>
              </a:ext>
            </a:extLst>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109823" y="1052736"/>
            <a:ext cx="609600" cy="6096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5290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818" name="Picture 2" descr="disacc">
            <a:extLst>
              <a:ext uri="{FF2B5EF4-FFF2-40B4-BE49-F238E27FC236}">
                <a16:creationId xmlns:a16="http://schemas.microsoft.com/office/drawing/2014/main" id="{183D91C3-3954-4508-A554-099D70C5C52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288" y="1376363"/>
            <a:ext cx="8353425" cy="41052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TextBox 1">
            <a:extLst>
              <a:ext uri="{FF2B5EF4-FFF2-40B4-BE49-F238E27FC236}">
                <a16:creationId xmlns:a16="http://schemas.microsoft.com/office/drawing/2014/main" id="{74AF990C-A5EA-5C66-097F-E5AEF6E26A43}"/>
              </a:ext>
            </a:extLst>
          </p:cNvPr>
          <p:cNvSpPr txBox="1"/>
          <p:nvPr/>
        </p:nvSpPr>
        <p:spPr>
          <a:xfrm>
            <a:off x="395288" y="5877272"/>
            <a:ext cx="8353424" cy="923330"/>
          </a:xfrm>
          <a:prstGeom prst="rect">
            <a:avLst/>
          </a:prstGeom>
          <a:noFill/>
        </p:spPr>
        <p:txBody>
          <a:bodyPr wrap="square" rtlCol="0">
            <a:spAutoFit/>
          </a:bodyPr>
          <a:lstStyle/>
          <a:p>
            <a:r>
              <a:rPr lang="el-GR" dirty="0"/>
              <a:t>Σακχαρόζη ή Ζάχαρη                                            Λακτόζη</a:t>
            </a:r>
          </a:p>
          <a:p>
            <a:endParaRPr lang="el-GR" dirty="0"/>
          </a:p>
          <a:p>
            <a:r>
              <a:rPr lang="el-GR" dirty="0"/>
              <a:t>ΦΥΣΙΚΑ ΔΕΝ ΘΑ ΣΑΣ ΕΞΕΤΑΣΩ ΤΟΥΣ ΧΗΜ ΤΥΠΟΥΣ</a:t>
            </a:r>
            <a:endParaRPr lang="en-US"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C47CA07D-400B-4F83-A064-FFF46C8E2E09}"/>
              </a:ext>
            </a:extLst>
          </p:cNvPr>
          <p:cNvSpPr>
            <a:spLocks noGrp="1" noChangeArrowheads="1"/>
          </p:cNvSpPr>
          <p:nvPr>
            <p:ph type="body" idx="4294967295"/>
          </p:nvPr>
        </p:nvSpPr>
        <p:spPr>
          <a:xfrm>
            <a:off x="0" y="981075"/>
            <a:ext cx="8893175" cy="5876925"/>
          </a:xfrm>
        </p:spPr>
        <p:txBody>
          <a:bodyPr>
            <a:normAutofit fontScale="92500" lnSpcReduction="20000"/>
          </a:bodyPr>
          <a:lstStyle/>
          <a:p>
            <a:pPr>
              <a:buFont typeface="Wingdings" panose="05000000000000000000" pitchFamily="2" charset="2"/>
              <a:buNone/>
              <a:defRPr/>
            </a:pPr>
            <a:r>
              <a:rPr lang="el-GR" altLang="el-GR" sz="2400" b="1" dirty="0"/>
              <a:t>    </a:t>
            </a:r>
            <a:r>
              <a:rPr lang="el-GR" altLang="el-GR" sz="2400" dirty="0">
                <a:solidFill>
                  <a:schemeClr val="tx2"/>
                </a:solidFill>
                <a:latin typeface="Verdana" panose="020B0604030504040204" pitchFamily="34" charset="0"/>
              </a:rPr>
              <a:t>Σήμερα, στις αναπτυγμένες χώρες, η </a:t>
            </a:r>
            <a:r>
              <a:rPr lang="el-GR" altLang="el-GR" sz="2400" b="1" dirty="0">
                <a:solidFill>
                  <a:srgbClr val="CC0000"/>
                </a:solidFill>
                <a:latin typeface="Verdana" panose="020B0604030504040204" pitchFamily="34" charset="0"/>
              </a:rPr>
              <a:t>κύρια αιτία θνησιμότητας και νοσηρότητας</a:t>
            </a:r>
            <a:r>
              <a:rPr lang="el-GR" altLang="el-GR" sz="2400" dirty="0">
                <a:solidFill>
                  <a:schemeClr val="tx2"/>
                </a:solidFill>
                <a:latin typeface="Verdana" panose="020B0604030504040204" pitchFamily="34" charset="0"/>
              </a:rPr>
              <a:t>, είναι οι σύγχρονες ασθένειες, ή </a:t>
            </a:r>
            <a:r>
              <a:rPr lang="el-GR" altLang="el-GR" sz="2400" b="1" dirty="0">
                <a:solidFill>
                  <a:srgbClr val="CC0000"/>
                </a:solidFill>
                <a:latin typeface="Verdana" panose="020B0604030504040204" pitchFamily="34" charset="0"/>
              </a:rPr>
              <a:t>ασθένειες τρόπου ζωής</a:t>
            </a:r>
            <a:r>
              <a:rPr lang="el-GR" altLang="el-GR" sz="2400" dirty="0">
                <a:solidFill>
                  <a:schemeClr val="tx2"/>
                </a:solidFill>
                <a:latin typeface="Verdana" panose="020B0604030504040204" pitchFamily="34" charset="0"/>
              </a:rPr>
              <a:t> (</a:t>
            </a:r>
            <a:r>
              <a:rPr lang="en-US" altLang="el-GR" sz="2400" dirty="0">
                <a:solidFill>
                  <a:schemeClr val="tx2"/>
                </a:solidFill>
                <a:latin typeface="Verdana" panose="020B0604030504040204" pitchFamily="34" charset="0"/>
              </a:rPr>
              <a:t>lifestyle diseases)</a:t>
            </a:r>
            <a:r>
              <a:rPr lang="el-GR" altLang="el-GR" sz="2400" dirty="0">
                <a:solidFill>
                  <a:schemeClr val="tx2"/>
                </a:solidFill>
                <a:latin typeface="Verdana" panose="020B0604030504040204" pitchFamily="34" charset="0"/>
              </a:rPr>
              <a:t>, ή αλλιώς μη μεταδιδόμενα νοσήματα (</a:t>
            </a:r>
            <a:r>
              <a:rPr lang="en-US" altLang="el-GR" sz="2400" dirty="0">
                <a:solidFill>
                  <a:schemeClr val="tx2"/>
                </a:solidFill>
                <a:latin typeface="Verdana" panose="020B0604030504040204" pitchFamily="34" charset="0"/>
              </a:rPr>
              <a:t>Non Communicable Diseases N.C.D.s</a:t>
            </a:r>
            <a:r>
              <a:rPr lang="el-GR" altLang="el-GR" sz="2400" dirty="0">
                <a:solidFill>
                  <a:schemeClr val="tx2"/>
                </a:solidFill>
                <a:latin typeface="Verdana" panose="020B0604030504040204" pitchFamily="34" charset="0"/>
              </a:rPr>
              <a:t>.</a:t>
            </a:r>
            <a:r>
              <a:rPr lang="en-US" altLang="el-GR" sz="2400" dirty="0">
                <a:solidFill>
                  <a:schemeClr val="tx2"/>
                </a:solidFill>
                <a:latin typeface="Verdana" panose="020B0604030504040204" pitchFamily="34" charset="0"/>
              </a:rPr>
              <a:t>)</a:t>
            </a:r>
            <a:r>
              <a:rPr lang="el-GR" altLang="el-GR" sz="2400" dirty="0">
                <a:solidFill>
                  <a:schemeClr val="tx2"/>
                </a:solidFill>
                <a:latin typeface="Verdana" panose="020B0604030504040204" pitchFamily="34" charset="0"/>
              </a:rPr>
              <a:t>:</a:t>
            </a:r>
            <a:r>
              <a:rPr lang="el-GR" altLang="el-GR" sz="2800" dirty="0">
                <a:solidFill>
                  <a:schemeClr val="tx2"/>
                </a:solidFill>
                <a:latin typeface="Verdana" panose="020B0604030504040204" pitchFamily="34" charset="0"/>
              </a:rPr>
              <a:t> </a:t>
            </a:r>
          </a:p>
          <a:p>
            <a:pPr>
              <a:lnSpc>
                <a:spcPct val="80000"/>
              </a:lnSpc>
              <a:buFont typeface="Wingdings" panose="05000000000000000000" pitchFamily="2" charset="2"/>
              <a:buNone/>
              <a:defRPr/>
            </a:pPr>
            <a:r>
              <a:rPr lang="el-GR" altLang="el-GR" sz="2800" dirty="0">
                <a:solidFill>
                  <a:schemeClr val="tx2"/>
                </a:solidFill>
                <a:latin typeface="Verdana" panose="020B0604030504040204" pitchFamily="34" charset="0"/>
              </a:rPr>
              <a:t> </a:t>
            </a:r>
          </a:p>
          <a:p>
            <a:pPr>
              <a:lnSpc>
                <a:spcPct val="80000"/>
              </a:lnSpc>
              <a:buClr>
                <a:schemeClr val="tx1"/>
              </a:buClr>
              <a:defRPr/>
            </a:pPr>
            <a:r>
              <a:rPr lang="el-GR" altLang="el-GR" sz="2400" dirty="0">
                <a:solidFill>
                  <a:srgbClr val="FF9900"/>
                </a:solidFill>
                <a:latin typeface="Verdana" panose="020B0604030504040204" pitchFamily="34" charset="0"/>
              </a:rPr>
              <a:t> τα</a:t>
            </a:r>
            <a:r>
              <a:rPr lang="el-GR" altLang="el-GR" sz="2400" dirty="0">
                <a:solidFill>
                  <a:schemeClr val="tx2"/>
                </a:solidFill>
                <a:latin typeface="Verdana" panose="020B0604030504040204" pitchFamily="34" charset="0"/>
              </a:rPr>
              <a:t> </a:t>
            </a:r>
            <a:r>
              <a:rPr lang="el-GR" altLang="el-GR" sz="2400" dirty="0">
                <a:solidFill>
                  <a:srgbClr val="FF9900"/>
                </a:solidFill>
                <a:latin typeface="Verdana" panose="020B0604030504040204" pitchFamily="34" charset="0"/>
              </a:rPr>
              <a:t>καρδιαγγειακά,</a:t>
            </a:r>
          </a:p>
          <a:p>
            <a:pPr>
              <a:lnSpc>
                <a:spcPct val="80000"/>
              </a:lnSpc>
              <a:buClr>
                <a:schemeClr val="tx1"/>
              </a:buClr>
              <a:defRPr/>
            </a:pPr>
            <a:r>
              <a:rPr lang="el-GR" altLang="el-GR" sz="2400" dirty="0">
                <a:solidFill>
                  <a:srgbClr val="FF9900"/>
                </a:solidFill>
                <a:latin typeface="Verdana" panose="020B0604030504040204" pitchFamily="34" charset="0"/>
              </a:rPr>
              <a:t> τα κακοήθη νεοπλάσματα, </a:t>
            </a:r>
          </a:p>
          <a:p>
            <a:pPr>
              <a:lnSpc>
                <a:spcPct val="80000"/>
              </a:lnSpc>
              <a:buClr>
                <a:schemeClr val="tx1"/>
              </a:buClr>
              <a:defRPr/>
            </a:pPr>
            <a:r>
              <a:rPr lang="el-GR" altLang="el-GR" sz="2400" dirty="0">
                <a:solidFill>
                  <a:srgbClr val="FF9900"/>
                </a:solidFill>
                <a:latin typeface="Verdana" panose="020B0604030504040204" pitchFamily="34" charset="0"/>
              </a:rPr>
              <a:t> το άσθμα και οι ΧΑΠ (</a:t>
            </a:r>
            <a:r>
              <a:rPr lang="el-GR" dirty="0">
                <a:effectLst/>
              </a:rPr>
              <a:t>χρόνια αποφρακτική πνευμονοπάθεια)</a:t>
            </a:r>
            <a:r>
              <a:rPr lang="el-GR" altLang="el-GR" sz="2400" dirty="0">
                <a:solidFill>
                  <a:srgbClr val="FF9900"/>
                </a:solidFill>
                <a:latin typeface="Verdana" panose="020B0604030504040204" pitchFamily="34" charset="0"/>
              </a:rPr>
              <a:t>, </a:t>
            </a:r>
          </a:p>
          <a:p>
            <a:pPr>
              <a:lnSpc>
                <a:spcPct val="80000"/>
              </a:lnSpc>
              <a:buClr>
                <a:schemeClr val="tx1"/>
              </a:buClr>
              <a:defRPr/>
            </a:pPr>
            <a:r>
              <a:rPr lang="el-GR" altLang="el-GR" sz="2400" dirty="0">
                <a:solidFill>
                  <a:srgbClr val="FF9900"/>
                </a:solidFill>
                <a:latin typeface="Verdana" panose="020B0604030504040204" pitchFamily="34" charset="0"/>
              </a:rPr>
              <a:t> ο σακχαρώδης διαβήτης, </a:t>
            </a:r>
          </a:p>
          <a:p>
            <a:pPr>
              <a:lnSpc>
                <a:spcPct val="80000"/>
              </a:lnSpc>
              <a:buClr>
                <a:schemeClr val="tx1"/>
              </a:buClr>
              <a:defRPr/>
            </a:pPr>
            <a:r>
              <a:rPr lang="el-GR" altLang="el-GR" sz="2400" dirty="0">
                <a:solidFill>
                  <a:srgbClr val="FF9900"/>
                </a:solidFill>
                <a:latin typeface="Verdana" panose="020B0604030504040204" pitchFamily="34" charset="0"/>
              </a:rPr>
              <a:t> νευροψυχικές διαταραχές κ.α.</a:t>
            </a:r>
            <a:r>
              <a:rPr lang="el-GR" altLang="el-GR" sz="2800" dirty="0">
                <a:solidFill>
                  <a:srgbClr val="FF9900"/>
                </a:solidFill>
                <a:latin typeface="Verdana" panose="020B0604030504040204" pitchFamily="34" charset="0"/>
              </a:rPr>
              <a:t> </a:t>
            </a:r>
          </a:p>
          <a:p>
            <a:pPr eaLnBrk="1" hangingPunct="1">
              <a:spcBef>
                <a:spcPct val="0"/>
              </a:spcBef>
            </a:pPr>
            <a:endParaRPr lang="el-GR" altLang="el-GR" sz="1800" b="1" dirty="0"/>
          </a:p>
          <a:p>
            <a:pPr eaLnBrk="1" hangingPunct="1">
              <a:spcBef>
                <a:spcPct val="0"/>
              </a:spcBef>
            </a:pPr>
            <a:endParaRPr lang="el-GR" altLang="el-GR" b="1" dirty="0"/>
          </a:p>
          <a:p>
            <a:pPr eaLnBrk="1" hangingPunct="1">
              <a:spcBef>
                <a:spcPct val="0"/>
              </a:spcBef>
            </a:pPr>
            <a:r>
              <a:rPr lang="el-GR" altLang="el-GR" sz="1800" b="1" dirty="0"/>
              <a:t>Ποιος είναι ο τρόπος που αντιμετωπίζουμε σήμερα αυτές τις ασθένειες;</a:t>
            </a:r>
            <a:endParaRPr lang="en-US" altLang="el-GR" sz="1800" b="1" dirty="0"/>
          </a:p>
          <a:p>
            <a:pPr eaLnBrk="1" hangingPunct="1">
              <a:spcBef>
                <a:spcPct val="0"/>
              </a:spcBef>
            </a:pPr>
            <a:r>
              <a:rPr lang="el-GR" altLang="el-GR" sz="1800" b="1" dirty="0"/>
              <a:t>Υπάρχει θεραπεία;</a:t>
            </a:r>
          </a:p>
          <a:p>
            <a:pPr eaLnBrk="1" hangingPunct="1">
              <a:spcBef>
                <a:spcPct val="0"/>
              </a:spcBef>
            </a:pPr>
            <a:r>
              <a:rPr lang="el-GR" altLang="el-GR" sz="1800" b="1" dirty="0"/>
              <a:t>Αλλά τι γίνεται, μόνο φαρμακευτική αντιμετώπιση που κοστίζει στα κράτη σημαντικά ποσά.</a:t>
            </a:r>
            <a:endParaRPr lang="en-US" altLang="el-GR" sz="1800" b="1" dirty="0"/>
          </a:p>
          <a:p>
            <a:pPr marL="0" indent="0">
              <a:lnSpc>
                <a:spcPct val="80000"/>
              </a:lnSpc>
              <a:buClr>
                <a:schemeClr val="tx1"/>
              </a:buClr>
              <a:buNone/>
              <a:defRPr/>
            </a:pPr>
            <a:endParaRPr lang="el-GR" altLang="el-GR" sz="2800" dirty="0">
              <a:solidFill>
                <a:srgbClr val="FF9900"/>
              </a:solidFill>
              <a:latin typeface="Verdana" panose="020B0604030504040204" pitchFamily="34" charset="0"/>
            </a:endParaRPr>
          </a:p>
          <a:p>
            <a:pPr>
              <a:lnSpc>
                <a:spcPct val="80000"/>
              </a:lnSpc>
              <a:buClr>
                <a:schemeClr val="tx1"/>
              </a:buClr>
              <a:buFont typeface="Wingdings" panose="05000000000000000000" pitchFamily="2" charset="2"/>
              <a:buNone/>
              <a:defRPr/>
            </a:pPr>
            <a:r>
              <a:rPr lang="el-GR" altLang="el-GR" sz="2800" dirty="0">
                <a:solidFill>
                  <a:srgbClr val="FF9900"/>
                </a:solidFill>
                <a:latin typeface="Verdana" panose="020B0604030504040204" pitchFamily="34" charset="0"/>
              </a:rPr>
              <a:t> </a:t>
            </a:r>
            <a:br>
              <a:rPr lang="el-GR" altLang="el-GR" sz="2800" dirty="0">
                <a:solidFill>
                  <a:srgbClr val="FF9900"/>
                </a:solidFill>
                <a:latin typeface="Verdana" panose="020B0604030504040204" pitchFamily="34" charset="0"/>
              </a:rPr>
            </a:br>
            <a:endParaRPr lang="el-GR" altLang="el-GR" sz="2800" dirty="0">
              <a:solidFill>
                <a:schemeClr val="tx2"/>
              </a:solidFill>
              <a:latin typeface="Verdana" panose="020B0604030504040204" pitchFamily="34" charset="0"/>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a:extLst>
              <a:ext uri="{FF2B5EF4-FFF2-40B4-BE49-F238E27FC236}">
                <a16:creationId xmlns:a16="http://schemas.microsoft.com/office/drawing/2014/main" id="{6034E1BE-6DD9-47CC-BC39-1F5BB9334C1B}"/>
              </a:ext>
            </a:extLst>
          </p:cNvPr>
          <p:cNvSpPr>
            <a:spLocks noGrp="1" noChangeArrowheads="1"/>
          </p:cNvSpPr>
          <p:nvPr>
            <p:ph type="title"/>
          </p:nvPr>
        </p:nvSpPr>
        <p:spPr>
          <a:xfrm>
            <a:off x="457200" y="277813"/>
            <a:ext cx="8507413" cy="5959475"/>
          </a:xfrm>
        </p:spPr>
        <p:txBody>
          <a:bodyPr>
            <a:normAutofit fontScale="90000"/>
          </a:bodyPr>
          <a:lstStyle/>
          <a:p>
            <a:pPr algn="l">
              <a:defRPr/>
            </a:pPr>
            <a:br>
              <a:rPr lang="el-GR" altLang="el-GR" sz="2800" b="1" dirty="0"/>
            </a:br>
            <a:br>
              <a:rPr lang="el-GR" altLang="el-GR" sz="2800" b="1" dirty="0"/>
            </a:br>
            <a:r>
              <a:rPr lang="el-GR" altLang="el-GR" sz="2400" dirty="0">
                <a:latin typeface="Verdana" panose="020B0604030504040204" pitchFamily="34" charset="0"/>
              </a:rPr>
              <a:t>Η εξουδετέρωση αυτών των παραγόντων μπορεί να επιτευχθεί μόνο με την </a:t>
            </a:r>
            <a:r>
              <a:rPr lang="el-GR" altLang="el-GR" sz="2400" b="1" dirty="0">
                <a:solidFill>
                  <a:srgbClr val="CC0000"/>
                </a:solidFill>
                <a:latin typeface="Verdana" panose="020B0604030504040204" pitchFamily="34" charset="0"/>
              </a:rPr>
              <a:t>πρόληψη,</a:t>
            </a:r>
            <a:r>
              <a:rPr lang="el-GR" altLang="el-GR" sz="2400" dirty="0">
                <a:latin typeface="Verdana" panose="020B0604030504040204" pitchFamily="34" charset="0"/>
              </a:rPr>
              <a:t> </a:t>
            </a:r>
            <a:r>
              <a:rPr lang="el-GR" altLang="el-GR" sz="2400" dirty="0">
                <a:solidFill>
                  <a:srgbClr val="FF9900"/>
                </a:solidFill>
                <a:latin typeface="Verdana" panose="020B0604030504040204" pitchFamily="34" charset="0"/>
              </a:rPr>
              <a:t>που προϋποθέτει αλλαγή  στάσεων, συμπεριφορών και τρόπων ζωής (</a:t>
            </a:r>
            <a:r>
              <a:rPr lang="en-US" altLang="el-GR" sz="2400" dirty="0">
                <a:solidFill>
                  <a:srgbClr val="FF9900"/>
                </a:solidFill>
                <a:latin typeface="Verdana" panose="020B0604030504040204" pitchFamily="34" charset="0"/>
              </a:rPr>
              <a:t>Life style</a:t>
            </a:r>
            <a:r>
              <a:rPr lang="el-GR" altLang="el-GR" sz="2400" dirty="0">
                <a:solidFill>
                  <a:srgbClr val="FF9900"/>
                </a:solidFill>
                <a:latin typeface="Verdana" panose="020B0604030504040204" pitchFamily="34" charset="0"/>
              </a:rPr>
              <a:t>)</a:t>
            </a:r>
            <a:r>
              <a:rPr lang="en-US" altLang="el-GR" sz="2400" dirty="0">
                <a:solidFill>
                  <a:srgbClr val="FF9900"/>
                </a:solidFill>
                <a:latin typeface="Verdana" panose="020B0604030504040204" pitchFamily="34" charset="0"/>
              </a:rPr>
              <a:t>.</a:t>
            </a:r>
            <a:r>
              <a:rPr lang="el-GR" altLang="el-GR" sz="2400" dirty="0">
                <a:solidFill>
                  <a:srgbClr val="FF9900"/>
                </a:solidFill>
                <a:latin typeface="Verdana" panose="020B0604030504040204" pitchFamily="34" charset="0"/>
              </a:rPr>
              <a:t> Για το λόγο αυτό, η ΑΥ ονομάζεται πλέον </a:t>
            </a:r>
            <a:br>
              <a:rPr lang="el-GR" altLang="el-GR" sz="2400" dirty="0">
                <a:solidFill>
                  <a:srgbClr val="FF9900"/>
                </a:solidFill>
                <a:latin typeface="Verdana" panose="020B0604030504040204" pitchFamily="34" charset="0"/>
              </a:rPr>
            </a:br>
            <a:r>
              <a:rPr lang="el-GR" altLang="el-GR" sz="2400" dirty="0">
                <a:solidFill>
                  <a:srgbClr val="FF9900"/>
                </a:solidFill>
                <a:latin typeface="Verdana" panose="020B0604030504040204" pitchFamily="34" charset="0"/>
              </a:rPr>
              <a:t>«ΑΓΩΓΗ ΚΑΙ ΠΡΟΑΓΩΓΗ ΤΗΣ ΥΓΕΙΑΣ»</a:t>
            </a:r>
            <a:br>
              <a:rPr lang="el-GR" altLang="el-GR" sz="2400" dirty="0">
                <a:solidFill>
                  <a:srgbClr val="FF9900"/>
                </a:solidFill>
                <a:latin typeface="Verdana" panose="020B0604030504040204" pitchFamily="34" charset="0"/>
              </a:rPr>
            </a:br>
            <a:br>
              <a:rPr lang="el-GR" altLang="el-GR" sz="2400" dirty="0">
                <a:solidFill>
                  <a:srgbClr val="FF9900"/>
                </a:solidFill>
                <a:latin typeface="Verdana" panose="020B0604030504040204" pitchFamily="34" charset="0"/>
              </a:rPr>
            </a:br>
            <a:r>
              <a:rPr lang="el-GR" altLang="el-GR" sz="2400" dirty="0">
                <a:solidFill>
                  <a:srgbClr val="FF9900"/>
                </a:solidFill>
                <a:latin typeface="Verdana" panose="020B0604030504040204" pitchFamily="34" charset="0"/>
              </a:rPr>
              <a:t>ΕΡΩΤΗΜΑΤΑ: 1. Η ΑΥ είναι κλάδος των Ιατρικών Επιστημών ή των Παιδαγωγικών;</a:t>
            </a:r>
            <a:br>
              <a:rPr lang="el-GR" altLang="el-GR" sz="2400" dirty="0">
                <a:solidFill>
                  <a:srgbClr val="FF9900"/>
                </a:solidFill>
                <a:latin typeface="Verdana" panose="020B0604030504040204" pitchFamily="34" charset="0"/>
              </a:rPr>
            </a:br>
            <a:r>
              <a:rPr lang="el-GR" altLang="el-GR" sz="2400" dirty="0">
                <a:solidFill>
                  <a:srgbClr val="FF9900"/>
                </a:solidFill>
                <a:latin typeface="Verdana" panose="020B0604030504040204" pitchFamily="34" charset="0"/>
              </a:rPr>
              <a:t>#2: Πότε μία ασθένεια ή ομάδα ασθενειών θεωρείται «εν δυνάμει» </a:t>
            </a:r>
            <a:r>
              <a:rPr lang="el-GR" altLang="el-GR" sz="2400" dirty="0" err="1">
                <a:solidFill>
                  <a:srgbClr val="FF9900"/>
                </a:solidFill>
                <a:latin typeface="Verdana" panose="020B0604030504040204" pitchFamily="34" charset="0"/>
              </a:rPr>
              <a:t>Προλήψιμη</a:t>
            </a:r>
            <a:r>
              <a:rPr lang="el-GR" altLang="el-GR" sz="2400" dirty="0">
                <a:solidFill>
                  <a:srgbClr val="FF9900"/>
                </a:solidFill>
                <a:latin typeface="Verdana" panose="020B0604030504040204" pitchFamily="34" charset="0"/>
              </a:rPr>
              <a:t>; </a:t>
            </a:r>
            <a:r>
              <a:rPr lang="el-GR" altLang="el-GR" sz="3200" u="sng" dirty="0">
                <a:latin typeface="Verdana" panose="020B0604030504040204" pitchFamily="34" charset="0"/>
              </a:rPr>
              <a:t> </a:t>
            </a:r>
            <a:br>
              <a:rPr lang="el-GR" altLang="el-GR" sz="3200" u="sng" dirty="0">
                <a:latin typeface="Verdana" panose="020B0604030504040204" pitchFamily="34" charset="0"/>
              </a:rPr>
            </a:br>
            <a:br>
              <a:rPr lang="el-GR" altLang="el-GR" sz="3200" u="sng" dirty="0">
                <a:latin typeface="Verdana" panose="020B0604030504040204" pitchFamily="34" charset="0"/>
              </a:rPr>
            </a:br>
            <a:r>
              <a:rPr lang="el-GR" altLang="el-GR" sz="3200" dirty="0">
                <a:latin typeface="Verdana" panose="020B0604030504040204" pitchFamily="34" charset="0"/>
              </a:rPr>
              <a:t> </a:t>
            </a:r>
            <a:r>
              <a:rPr lang="en-US" altLang="el-GR" sz="3200" dirty="0">
                <a:latin typeface="Verdana" panose="020B0604030504040204" pitchFamily="34" charset="0"/>
              </a:rPr>
              <a:t> </a:t>
            </a:r>
            <a:r>
              <a:rPr lang="el-GR" altLang="el-GR" sz="3200" dirty="0">
                <a:latin typeface="Verdana" panose="020B0604030504040204" pitchFamily="34" charset="0"/>
              </a:rPr>
              <a:t> </a:t>
            </a:r>
            <a:br>
              <a:rPr lang="el-GR" altLang="el-GR" sz="3200" dirty="0">
                <a:latin typeface="Verdana" panose="020B0604030504040204" pitchFamily="34" charset="0"/>
              </a:rPr>
            </a:br>
            <a:br>
              <a:rPr lang="el-GR" altLang="el-GR" sz="2800" b="1" dirty="0"/>
            </a:br>
            <a:endParaRPr lang="el-GR" altLang="el-GR" sz="2800" b="1" dirty="0"/>
          </a:p>
        </p:txBody>
      </p:sp>
      <p:pic>
        <p:nvPicPr>
          <p:cNvPr id="14339" name="Picture 3" descr="MCSY01345_0000[1]">
            <a:extLst>
              <a:ext uri="{FF2B5EF4-FFF2-40B4-BE49-F238E27FC236}">
                <a16:creationId xmlns:a16="http://schemas.microsoft.com/office/drawing/2014/main" id="{1196D8E3-DDD8-446F-9C4F-95F03C6E51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876800"/>
            <a:ext cx="1676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252DB5FD-DC6E-4126-BFCF-BB26B3DC4669}"/>
              </a:ext>
            </a:extLst>
          </p:cNvPr>
          <p:cNvSpPr>
            <a:spLocks noGrp="1" noChangeArrowheads="1"/>
          </p:cNvSpPr>
          <p:nvPr>
            <p:ph type="title"/>
          </p:nvPr>
        </p:nvSpPr>
        <p:spPr>
          <a:xfrm>
            <a:off x="250825" y="404813"/>
            <a:ext cx="8229600" cy="6103937"/>
          </a:xfrm>
        </p:spPr>
        <p:txBody>
          <a:bodyPr/>
          <a:lstStyle/>
          <a:p>
            <a:pPr algn="l">
              <a:defRPr/>
            </a:pPr>
            <a:r>
              <a:rPr lang="el-GR" altLang="el-GR" sz="2400">
                <a:solidFill>
                  <a:schemeClr val="tx1"/>
                </a:solidFill>
                <a:latin typeface="Verdana" panose="020B0604030504040204" pitchFamily="34" charset="0"/>
              </a:rPr>
              <a:t>Στο πλαίσιο της εκπαίδευσης, αυτό μπορεί να επιτευχθεί με την  </a:t>
            </a:r>
            <a:r>
              <a:rPr lang="el-GR" altLang="el-GR" sz="2400" b="1">
                <a:solidFill>
                  <a:srgbClr val="CC0000"/>
                </a:solidFill>
                <a:latin typeface="Verdana" panose="020B0604030504040204" pitchFamily="34" charset="0"/>
              </a:rPr>
              <a:t>Αγωγή  Υγείας</a:t>
            </a:r>
            <a:r>
              <a:rPr lang="el-GR" altLang="el-GR" sz="2400">
                <a:solidFill>
                  <a:schemeClr val="tx1"/>
                </a:solidFill>
                <a:latin typeface="Verdana" panose="020B0604030504040204" pitchFamily="34" charset="0"/>
              </a:rPr>
              <a:t>, που προάγει:</a:t>
            </a:r>
            <a:br>
              <a:rPr lang="en-US" altLang="el-GR" sz="2400">
                <a:latin typeface="Verdana" panose="020B0604030504040204" pitchFamily="34" charset="0"/>
              </a:rPr>
            </a:br>
            <a:br>
              <a:rPr lang="el-GR" altLang="el-GR" sz="2400">
                <a:latin typeface="Verdana" panose="020B0604030504040204" pitchFamily="34" charset="0"/>
              </a:rPr>
            </a:br>
            <a:r>
              <a:rPr lang="el-GR" altLang="el-GR" sz="2400">
                <a:solidFill>
                  <a:srgbClr val="FF9900"/>
                </a:solidFill>
                <a:latin typeface="Verdana" panose="020B0604030504040204" pitchFamily="34" charset="0"/>
              </a:rPr>
              <a:t>- τη σωματική υγεία</a:t>
            </a:r>
            <a:br>
              <a:rPr lang="el-GR" altLang="el-GR" sz="2400">
                <a:solidFill>
                  <a:srgbClr val="FF9900"/>
                </a:solidFill>
                <a:latin typeface="Verdana" panose="020B0604030504040204" pitchFamily="34" charset="0"/>
              </a:rPr>
            </a:br>
            <a:r>
              <a:rPr lang="el-GR" altLang="el-GR" sz="2400">
                <a:solidFill>
                  <a:srgbClr val="FF9900"/>
                </a:solidFill>
                <a:latin typeface="Verdana" panose="020B0604030504040204" pitchFamily="34" charset="0"/>
              </a:rPr>
              <a:t>- την κοινωνική υγεία</a:t>
            </a:r>
            <a:br>
              <a:rPr lang="el-GR" altLang="el-GR" sz="2400">
                <a:solidFill>
                  <a:srgbClr val="FF9900"/>
                </a:solidFill>
                <a:latin typeface="Verdana" panose="020B0604030504040204" pitchFamily="34" charset="0"/>
              </a:rPr>
            </a:br>
            <a:r>
              <a:rPr lang="el-GR" altLang="el-GR" sz="2400">
                <a:solidFill>
                  <a:srgbClr val="FF9900"/>
                </a:solidFill>
                <a:latin typeface="Verdana" panose="020B0604030504040204" pitchFamily="34" charset="0"/>
              </a:rPr>
              <a:t>- την συναισθηματική και ψυχική υγεία</a:t>
            </a:r>
            <a:r>
              <a:rPr lang="el-GR" altLang="el-GR" sz="2400">
                <a:latin typeface="Verdana" panose="020B0604030504040204" pitchFamily="34" charset="0"/>
              </a:rPr>
              <a:t> </a:t>
            </a:r>
            <a:br>
              <a:rPr lang="el-GR" altLang="el-GR" sz="2400">
                <a:latin typeface="Verdana" panose="020B0604030504040204" pitchFamily="34" charset="0"/>
              </a:rPr>
            </a:br>
            <a:endParaRPr lang="el-GR" altLang="el-GR" sz="2400">
              <a:latin typeface="Verdana" panose="020B0604030504040204" pitchFamily="34" charset="0"/>
            </a:endParaRPr>
          </a:p>
        </p:txBody>
      </p:sp>
      <p:pic>
        <p:nvPicPr>
          <p:cNvPr id="16387" name="Picture 3" descr="MCSY01345_0000[1]">
            <a:extLst>
              <a:ext uri="{FF2B5EF4-FFF2-40B4-BE49-F238E27FC236}">
                <a16:creationId xmlns:a16="http://schemas.microsoft.com/office/drawing/2014/main" id="{DF8AF2D9-8AC8-4986-8941-2F35D435DD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162800" y="4876800"/>
            <a:ext cx="1676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a:extLst>
              <a:ext uri="{FF2B5EF4-FFF2-40B4-BE49-F238E27FC236}">
                <a16:creationId xmlns:a16="http://schemas.microsoft.com/office/drawing/2014/main" id="{D0BCEECF-BFAB-4B0A-8147-520A9F5072F2}"/>
              </a:ext>
            </a:extLst>
          </p:cNvPr>
          <p:cNvSpPr>
            <a:spLocks noGrp="1" noChangeArrowheads="1"/>
          </p:cNvSpPr>
          <p:nvPr>
            <p:ph type="title"/>
          </p:nvPr>
        </p:nvSpPr>
        <p:spPr>
          <a:xfrm>
            <a:off x="468313" y="476250"/>
            <a:ext cx="8229600" cy="1152525"/>
          </a:xfrm>
        </p:spPr>
        <p:txBody>
          <a:bodyPr>
            <a:normAutofit fontScale="90000"/>
          </a:bodyPr>
          <a:lstStyle/>
          <a:p>
            <a:pPr>
              <a:defRPr/>
            </a:pPr>
            <a:br>
              <a:rPr lang="en-US" altLang="el-GR" sz="2800" b="1" i="1"/>
            </a:br>
            <a:br>
              <a:rPr lang="en-US" altLang="el-GR" sz="2800" b="1" i="1"/>
            </a:br>
            <a:r>
              <a:rPr lang="el-GR" altLang="el-GR" sz="3200" b="1">
                <a:solidFill>
                  <a:srgbClr val="CC0000"/>
                </a:solidFill>
                <a:latin typeface="Verdana" panose="020B0604030504040204" pitchFamily="34" charset="0"/>
              </a:rPr>
              <a:t>Μεθοδολογία  διδασκαλίας</a:t>
            </a:r>
            <a:br>
              <a:rPr lang="el-GR" altLang="el-GR" sz="3200" b="1">
                <a:solidFill>
                  <a:srgbClr val="CC0000"/>
                </a:solidFill>
                <a:latin typeface="Verdana" panose="020B0604030504040204" pitchFamily="34" charset="0"/>
              </a:rPr>
            </a:br>
            <a:br>
              <a:rPr lang="el-GR" altLang="el-GR" sz="2800" b="1" i="1"/>
            </a:br>
            <a:endParaRPr lang="el-GR" altLang="el-GR" sz="2800" b="1" i="1"/>
          </a:p>
        </p:txBody>
      </p:sp>
      <p:sp>
        <p:nvSpPr>
          <p:cNvPr id="51203" name="Rectangle 3">
            <a:extLst>
              <a:ext uri="{FF2B5EF4-FFF2-40B4-BE49-F238E27FC236}">
                <a16:creationId xmlns:a16="http://schemas.microsoft.com/office/drawing/2014/main" id="{307348C1-1D6E-4408-80AC-03EBDFD412E1}"/>
              </a:ext>
            </a:extLst>
          </p:cNvPr>
          <p:cNvSpPr>
            <a:spLocks noGrp="1" noChangeArrowheads="1"/>
          </p:cNvSpPr>
          <p:nvPr>
            <p:ph idx="1"/>
          </p:nvPr>
        </p:nvSpPr>
        <p:spPr>
          <a:xfrm>
            <a:off x="107950" y="1989138"/>
            <a:ext cx="8866188" cy="4070350"/>
          </a:xfrm>
        </p:spPr>
        <p:txBody>
          <a:bodyPr>
            <a:normAutofit/>
          </a:bodyPr>
          <a:lstStyle/>
          <a:p>
            <a:pPr>
              <a:buFont typeface="Wingdings" panose="05000000000000000000" pitchFamily="2" charset="2"/>
              <a:buNone/>
              <a:defRPr/>
            </a:pPr>
            <a:r>
              <a:rPr lang="el-GR" altLang="el-GR" dirty="0">
                <a:solidFill>
                  <a:schemeClr val="tx2"/>
                </a:solidFill>
                <a:latin typeface="Verdana" panose="020B0604030504040204" pitchFamily="34" charset="0"/>
              </a:rPr>
              <a:t>  </a:t>
            </a:r>
            <a:r>
              <a:rPr lang="el-GR" altLang="el-GR" sz="2400" dirty="0">
                <a:solidFill>
                  <a:schemeClr val="tx2"/>
                </a:solidFill>
                <a:latin typeface="Verdana" panose="020B0604030504040204" pitchFamily="34" charset="0"/>
              </a:rPr>
              <a:t>Οι μέθοδοι διδασκαλίας οι οποίες ενδείκνυνται για τα προγράμματα Αγωγής Υγείας είναι:</a:t>
            </a:r>
          </a:p>
          <a:p>
            <a:pPr>
              <a:buFont typeface="Wingdings" panose="05000000000000000000" pitchFamily="2" charset="2"/>
              <a:buNone/>
              <a:defRPr/>
            </a:pPr>
            <a:endParaRPr lang="el-GR" altLang="el-GR" sz="2400" dirty="0">
              <a:solidFill>
                <a:schemeClr val="tx2"/>
              </a:solidFill>
              <a:latin typeface="Verdana" panose="020B0604030504040204" pitchFamily="34" charset="0"/>
            </a:endParaRPr>
          </a:p>
          <a:p>
            <a:pPr>
              <a:buClr>
                <a:schemeClr val="tx1"/>
              </a:buClr>
              <a:defRPr/>
            </a:pPr>
            <a:r>
              <a:rPr lang="el-GR" altLang="el-GR" sz="2400" dirty="0">
                <a:solidFill>
                  <a:srgbClr val="FF9900"/>
                </a:solidFill>
                <a:latin typeface="Verdana" panose="020B0604030504040204" pitchFamily="34" charset="0"/>
              </a:rPr>
              <a:t>η μέθοδος ενεργητικής συμμετοχής </a:t>
            </a:r>
          </a:p>
          <a:p>
            <a:pPr>
              <a:buClr>
                <a:schemeClr val="tx1"/>
              </a:buClr>
              <a:defRPr/>
            </a:pPr>
            <a:r>
              <a:rPr lang="el-GR" altLang="el-GR" sz="2400" dirty="0">
                <a:solidFill>
                  <a:srgbClr val="FF9900"/>
                </a:solidFill>
                <a:latin typeface="Verdana" panose="020B0604030504040204" pitchFamily="34" charset="0"/>
              </a:rPr>
              <a:t>η βιωματική μέθοδος της εκπαίδευσης</a:t>
            </a:r>
            <a:br>
              <a:rPr lang="el-GR" altLang="el-GR" sz="2400" dirty="0">
                <a:solidFill>
                  <a:schemeClr val="tx2"/>
                </a:solidFill>
                <a:latin typeface="Verdana" panose="020B0604030504040204" pitchFamily="34" charset="0"/>
              </a:rPr>
            </a:br>
            <a:r>
              <a:rPr lang="el-GR" altLang="el-GR" sz="2400" dirty="0">
                <a:solidFill>
                  <a:srgbClr val="FF9900"/>
                </a:solidFill>
                <a:latin typeface="Verdana" panose="020B0604030504040204" pitchFamily="34" charset="0"/>
              </a:rPr>
              <a:t>(</a:t>
            </a:r>
            <a:r>
              <a:rPr lang="en-US" altLang="el-GR" sz="2400" dirty="0">
                <a:solidFill>
                  <a:srgbClr val="FF9900"/>
                </a:solidFill>
                <a:latin typeface="Verdana" panose="020B0604030504040204" pitchFamily="34" charset="0"/>
              </a:rPr>
              <a:t>project)</a:t>
            </a:r>
            <a:endParaRPr lang="el-GR" altLang="el-GR" sz="2400" dirty="0">
              <a:solidFill>
                <a:srgbClr val="FF9900"/>
              </a:solidFill>
              <a:latin typeface="Verdana" panose="020B0604030504040204" pitchFamily="34" charset="0"/>
            </a:endParaRPr>
          </a:p>
          <a:p>
            <a:pPr>
              <a:buClr>
                <a:schemeClr val="tx1"/>
              </a:buClr>
              <a:defRPr/>
            </a:pPr>
            <a:r>
              <a:rPr lang="el-GR" altLang="el-GR" sz="2400" dirty="0">
                <a:solidFill>
                  <a:srgbClr val="FF9900"/>
                </a:solidFill>
                <a:latin typeface="Verdana" panose="020B0604030504040204" pitchFamily="34" charset="0"/>
              </a:rPr>
              <a:t>ΑΥΤΑ ΟΛΑ ΘΑ ΤΑ ΞΑΝΑΣΥΖΗΤΗΣΟΥΜΕ ΣΤΑ ΤΕΛΕΥΤΑΙΑ 2 ΜΑΘΗΜΑΤΑ. ΠΡΟΣ ΤΟ ΠΑΡΟΝ ΑΣ ΕΞΟΙΚΕΙΟΘΟΥΜΕ ΜΕ ΒΑΣΙΚΕΣ ΕΝΝΟΙΕΣ ΔΙΑΤΡΟΦΗΣ.</a:t>
            </a:r>
          </a:p>
          <a:p>
            <a:pPr>
              <a:buFont typeface="Wingdings" panose="05000000000000000000" pitchFamily="2" charset="2"/>
              <a:buNone/>
              <a:defRPr/>
            </a:pPr>
            <a:endParaRPr lang="el-GR" altLang="el-GR" sz="2400" dirty="0">
              <a:solidFill>
                <a:schemeClr val="tx2"/>
              </a:solidFill>
              <a:latin typeface="Verdana" panose="020B0604030504040204" pitchFamily="34" charset="0"/>
            </a:endParaRPr>
          </a:p>
          <a:p>
            <a:pPr>
              <a:buFont typeface="Wingdings" panose="05000000000000000000" pitchFamily="2" charset="2"/>
              <a:buNone/>
              <a:defRPr/>
            </a:pPr>
            <a:endParaRPr lang="el-GR" altLang="el-GR" sz="3600" dirty="0">
              <a:solidFill>
                <a:schemeClr val="tx2"/>
              </a:solidFill>
              <a:latin typeface="Verdana" panose="020B0604030504040204" pitchFamily="34" charset="0"/>
            </a:endParaRPr>
          </a:p>
        </p:txBody>
      </p:sp>
      <p:pic>
        <p:nvPicPr>
          <p:cNvPr id="17412" name="Picture 4" descr="MCSY01345_0000[1]">
            <a:extLst>
              <a:ext uri="{FF2B5EF4-FFF2-40B4-BE49-F238E27FC236}">
                <a16:creationId xmlns:a16="http://schemas.microsoft.com/office/drawing/2014/main" id="{A9CCBABA-CAAC-4A61-9CEA-450F511124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876800"/>
            <a:ext cx="1676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a:extLst>
              <a:ext uri="{FF2B5EF4-FFF2-40B4-BE49-F238E27FC236}">
                <a16:creationId xmlns:a16="http://schemas.microsoft.com/office/drawing/2014/main" id="{DB65DCF8-5627-4BFD-A16B-BF70FBE5723E}"/>
              </a:ext>
            </a:extLst>
          </p:cNvPr>
          <p:cNvSpPr>
            <a:spLocks noGrp="1" noChangeArrowheads="1"/>
          </p:cNvSpPr>
          <p:nvPr>
            <p:ph type="title"/>
          </p:nvPr>
        </p:nvSpPr>
        <p:spPr>
          <a:xfrm>
            <a:off x="457200" y="277813"/>
            <a:ext cx="8229600" cy="5959475"/>
          </a:xfrm>
        </p:spPr>
        <p:txBody>
          <a:bodyPr/>
          <a:lstStyle/>
          <a:p>
            <a:pPr algn="l">
              <a:buClr>
                <a:schemeClr val="tx1"/>
              </a:buClr>
              <a:buFont typeface="Wingdings" panose="05000000000000000000" pitchFamily="2" charset="2"/>
              <a:buNone/>
              <a:defRPr/>
            </a:pPr>
            <a:br>
              <a:rPr lang="el-GR" altLang="el-GR" sz="2800">
                <a:latin typeface="Verdana" panose="020B0604030504040204" pitchFamily="34" charset="0"/>
              </a:rPr>
            </a:br>
            <a:br>
              <a:rPr lang="el-GR" altLang="el-GR" sz="2800">
                <a:latin typeface="Verdana" panose="020B0604030504040204" pitchFamily="34" charset="0"/>
              </a:rPr>
            </a:br>
            <a:r>
              <a:rPr lang="el-GR" altLang="el-GR" sz="2400">
                <a:latin typeface="Verdana" panose="020B0604030504040204" pitchFamily="34" charset="0"/>
              </a:rPr>
              <a:t>Έχει αποδειχθεί ότι οκτώ παράγοντες είναι εκείνοι που κυρίως συμβάλλουν στην εμφάνιση των</a:t>
            </a:r>
            <a:r>
              <a:rPr lang="en-US" altLang="el-GR" sz="2400">
                <a:latin typeface="Verdana" panose="020B0604030504040204" pitchFamily="34" charset="0"/>
              </a:rPr>
              <a:t> N.C.D.s</a:t>
            </a:r>
            <a:r>
              <a:rPr lang="el-GR" altLang="el-GR" sz="2400">
                <a:latin typeface="Verdana" panose="020B0604030504040204" pitchFamily="34" charset="0"/>
              </a:rPr>
              <a:t>:</a:t>
            </a:r>
            <a:br>
              <a:rPr lang="el-GR" altLang="el-GR" sz="2400">
                <a:latin typeface="Verdana" panose="020B0604030504040204" pitchFamily="34" charset="0"/>
              </a:rPr>
            </a:br>
            <a:br>
              <a:rPr lang="el-GR" altLang="el-GR" sz="2400">
                <a:latin typeface="Verdana" panose="020B0604030504040204" pitchFamily="34" charset="0"/>
              </a:rPr>
            </a:br>
            <a:r>
              <a:rPr lang="el-GR" altLang="el-GR" sz="2400">
                <a:solidFill>
                  <a:srgbClr val="FF9900"/>
                </a:solidFill>
                <a:latin typeface="Verdana" panose="020B0604030504040204" pitchFamily="34" charset="0"/>
              </a:rPr>
              <a:t>- Κάπνισμα</a:t>
            </a:r>
            <a:br>
              <a:rPr lang="el-GR" altLang="el-GR" sz="2400">
                <a:solidFill>
                  <a:srgbClr val="FF9900"/>
                </a:solidFill>
                <a:latin typeface="Verdana" panose="020B0604030504040204" pitchFamily="34" charset="0"/>
              </a:rPr>
            </a:br>
            <a:r>
              <a:rPr lang="el-GR" altLang="el-GR" sz="2400">
                <a:solidFill>
                  <a:srgbClr val="FF9900"/>
                </a:solidFill>
                <a:latin typeface="Verdana" panose="020B0604030504040204" pitchFamily="34" charset="0"/>
              </a:rPr>
              <a:t>- Κατάχρηση αλκοόλ</a:t>
            </a:r>
            <a:br>
              <a:rPr lang="el-GR" altLang="el-GR" sz="2400">
                <a:solidFill>
                  <a:srgbClr val="FF9900"/>
                </a:solidFill>
                <a:latin typeface="Verdana" panose="020B0604030504040204" pitchFamily="34" charset="0"/>
              </a:rPr>
            </a:br>
            <a:r>
              <a:rPr lang="el-GR" altLang="el-GR" sz="2400">
                <a:solidFill>
                  <a:srgbClr val="FF9900"/>
                </a:solidFill>
                <a:latin typeface="Verdana" panose="020B0604030504040204" pitchFamily="34" charset="0"/>
              </a:rPr>
              <a:t>- Υπέρταση </a:t>
            </a:r>
            <a:br>
              <a:rPr lang="el-GR" altLang="el-GR" sz="2400">
                <a:solidFill>
                  <a:srgbClr val="FF9900"/>
                </a:solidFill>
                <a:latin typeface="Verdana" panose="020B0604030504040204" pitchFamily="34" charset="0"/>
              </a:rPr>
            </a:br>
            <a:r>
              <a:rPr lang="el-GR" altLang="el-GR" sz="2400">
                <a:solidFill>
                  <a:srgbClr val="FF9900"/>
                </a:solidFill>
                <a:latin typeface="Verdana" panose="020B0604030504040204" pitchFamily="34" charset="0"/>
              </a:rPr>
              <a:t>- Παχυσαρκία</a:t>
            </a:r>
            <a:br>
              <a:rPr lang="el-GR" altLang="el-GR" sz="2400">
                <a:solidFill>
                  <a:srgbClr val="FF9900"/>
                </a:solidFill>
                <a:latin typeface="Verdana" panose="020B0604030504040204" pitchFamily="34" charset="0"/>
              </a:rPr>
            </a:br>
            <a:r>
              <a:rPr lang="el-GR" altLang="el-GR" sz="2400">
                <a:solidFill>
                  <a:srgbClr val="FF9900"/>
                </a:solidFill>
                <a:latin typeface="Verdana" panose="020B0604030504040204" pitchFamily="34" charset="0"/>
              </a:rPr>
              <a:t>- Υπερλιπιδαιμία</a:t>
            </a:r>
            <a:br>
              <a:rPr lang="el-GR" altLang="el-GR" sz="2400">
                <a:solidFill>
                  <a:srgbClr val="FF9900"/>
                </a:solidFill>
                <a:latin typeface="Verdana" panose="020B0604030504040204" pitchFamily="34" charset="0"/>
              </a:rPr>
            </a:br>
            <a:r>
              <a:rPr lang="el-GR" altLang="el-GR" sz="2400">
                <a:solidFill>
                  <a:srgbClr val="FF9900"/>
                </a:solidFill>
                <a:latin typeface="Verdana" panose="020B0604030504040204" pitchFamily="34" charset="0"/>
              </a:rPr>
              <a:t>- Έλλειψη άσκησης</a:t>
            </a:r>
            <a:br>
              <a:rPr lang="el-GR" altLang="el-GR" sz="2400">
                <a:solidFill>
                  <a:srgbClr val="FF9900"/>
                </a:solidFill>
                <a:latin typeface="Verdana" panose="020B0604030504040204" pitchFamily="34" charset="0"/>
              </a:rPr>
            </a:br>
            <a:r>
              <a:rPr lang="el-GR" altLang="el-GR" sz="2400">
                <a:solidFill>
                  <a:srgbClr val="FF9900"/>
                </a:solidFill>
                <a:latin typeface="Verdana" panose="020B0604030504040204" pitchFamily="34" charset="0"/>
              </a:rPr>
              <a:t>- Κακή διατροφή</a:t>
            </a:r>
            <a:br>
              <a:rPr lang="el-GR" altLang="el-GR" sz="2400">
                <a:solidFill>
                  <a:srgbClr val="FF9900"/>
                </a:solidFill>
                <a:latin typeface="Verdana" panose="020B0604030504040204" pitchFamily="34" charset="0"/>
              </a:rPr>
            </a:br>
            <a:r>
              <a:rPr lang="el-GR" altLang="el-GR" sz="2400">
                <a:solidFill>
                  <a:srgbClr val="FF9900"/>
                </a:solidFill>
                <a:latin typeface="Verdana" panose="020B0604030504040204" pitchFamily="34" charset="0"/>
              </a:rPr>
              <a:t>- Στρες</a:t>
            </a:r>
            <a:br>
              <a:rPr lang="el-GR" altLang="el-GR" sz="2400">
                <a:solidFill>
                  <a:srgbClr val="FF9900"/>
                </a:solidFill>
                <a:latin typeface="Verdana" panose="020B0604030504040204" pitchFamily="34" charset="0"/>
              </a:rPr>
            </a:br>
            <a:endParaRPr lang="el-GR" altLang="el-GR" sz="2400">
              <a:solidFill>
                <a:srgbClr val="FF9900"/>
              </a:solidFill>
              <a:latin typeface="Verdana" panose="020B0604030504040204" pitchFamily="34" charset="0"/>
            </a:endParaRPr>
          </a:p>
        </p:txBody>
      </p:sp>
      <p:pic>
        <p:nvPicPr>
          <p:cNvPr id="11267" name="Picture 3" descr="MCSY01345_0000[1]">
            <a:extLst>
              <a:ext uri="{FF2B5EF4-FFF2-40B4-BE49-F238E27FC236}">
                <a16:creationId xmlns:a16="http://schemas.microsoft.com/office/drawing/2014/main" id="{A945A7A5-A940-418C-9C69-085EB041FC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62800" y="4876800"/>
            <a:ext cx="1676400"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TextBox 1">
            <a:extLst>
              <a:ext uri="{FF2B5EF4-FFF2-40B4-BE49-F238E27FC236}">
                <a16:creationId xmlns:a16="http://schemas.microsoft.com/office/drawing/2014/main" id="{1AB51DA5-576E-43A1-99AB-17641E8B421A}"/>
              </a:ext>
            </a:extLst>
          </p:cNvPr>
          <p:cNvSpPr txBox="1">
            <a:spLocks noChangeArrowheads="1"/>
          </p:cNvSpPr>
          <p:nvPr/>
        </p:nvSpPr>
        <p:spPr bwMode="auto">
          <a:xfrm>
            <a:off x="301625" y="920621"/>
            <a:ext cx="8446839" cy="513986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lr>
                <a:schemeClr val="hlink"/>
              </a:buClr>
              <a:buFont typeface="Wingdings" panose="05000000000000000000" pitchFamily="2" charset="2"/>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lr>
                <a:schemeClr val="hlink"/>
              </a:buClr>
              <a:buFont typeface="Wingdings" panose="05000000000000000000" pitchFamily="2" charset="2"/>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lr>
                <a:schemeClr val="hlink"/>
              </a:buClr>
              <a:buFont typeface="Wingdings" panose="05000000000000000000" pitchFamily="2" charset="2"/>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lr>
                <a:schemeClr val="hlink"/>
              </a:buClr>
              <a:buFont typeface="Wingdings" panose="05000000000000000000" pitchFamily="2" charset="2"/>
              <a:buChar char="§"/>
              <a:defRPr sz="2000">
                <a:solidFill>
                  <a:schemeClr val="tx1"/>
                </a:solidFill>
                <a:latin typeface="Arial" panose="020B0604020202020204" pitchFamily="34" charset="0"/>
              </a:defRPr>
            </a:lvl9pPr>
          </a:lstStyle>
          <a:p>
            <a:pPr>
              <a:spcBef>
                <a:spcPct val="0"/>
              </a:spcBef>
              <a:buClrTx/>
              <a:buFontTx/>
              <a:buNone/>
            </a:pPr>
            <a:r>
              <a:rPr lang="el-GR" altLang="el-GR" sz="2400" dirty="0">
                <a:latin typeface="+mn-lt"/>
              </a:rPr>
              <a:t>Επειδή η Διατροφή παίζει σπουδαίο ρόλο στα περισσότερα ζητήματα που σχετίζονται με την Υγεία,</a:t>
            </a:r>
          </a:p>
          <a:p>
            <a:pPr>
              <a:spcBef>
                <a:spcPct val="0"/>
              </a:spcBef>
              <a:buClrTx/>
              <a:buFontTx/>
              <a:buNone/>
            </a:pPr>
            <a:r>
              <a:rPr lang="el-GR" altLang="el-GR" sz="2400" dirty="0">
                <a:latin typeface="+mn-lt"/>
              </a:rPr>
              <a:t>ΑΣ ΚΑΝΟΥΜΕ ΜΙΑ ΠΡΩΤΗ ΕΞΟΙΚΕΙΩΣΗ ΜΑΖΙ ΤΗΣ. </a:t>
            </a:r>
          </a:p>
          <a:p>
            <a:pPr>
              <a:spcBef>
                <a:spcPct val="0"/>
              </a:spcBef>
              <a:buClrTx/>
              <a:buFontTx/>
              <a:buNone/>
            </a:pPr>
            <a:r>
              <a:rPr lang="el-GR" altLang="el-GR" sz="2400" dirty="0">
                <a:latin typeface="+mn-lt"/>
              </a:rPr>
              <a:t>Να πούμε, λοιπόν, πως οι οργανισμοί στον πλανήτη μας διακρίνονται σε αυτούς που είναι ΑΥΤΟΤΡΟΦΟΙ και σε αυτούς που είναι ΕΤΕΡΟΤΡΟΦΟΙ. </a:t>
            </a:r>
          </a:p>
          <a:p>
            <a:pPr>
              <a:spcBef>
                <a:spcPct val="0"/>
              </a:spcBef>
              <a:buClrTx/>
              <a:buFontTx/>
              <a:buNone/>
            </a:pPr>
            <a:r>
              <a:rPr lang="el-GR" altLang="el-GR" sz="2400" b="1" dirty="0">
                <a:latin typeface="+mn-lt"/>
              </a:rPr>
              <a:t>Αυτότροφοι </a:t>
            </a:r>
            <a:r>
              <a:rPr lang="el-GR" altLang="el-GR" sz="2400" dirty="0">
                <a:latin typeface="+mn-lt"/>
              </a:rPr>
              <a:t>είναι αυτοί που μπορούν από απλά υλικά (</a:t>
            </a:r>
            <a:r>
              <a:rPr lang="en-US" altLang="el-GR" sz="2400" dirty="0">
                <a:latin typeface="+mn-lt"/>
              </a:rPr>
              <a:t>CO</a:t>
            </a:r>
            <a:r>
              <a:rPr lang="en-US" altLang="el-GR" sz="2400" baseline="-25000" dirty="0">
                <a:latin typeface="+mn-lt"/>
              </a:rPr>
              <a:t>2</a:t>
            </a:r>
            <a:r>
              <a:rPr lang="el-GR" altLang="el-GR" sz="2400" dirty="0">
                <a:latin typeface="+mn-lt"/>
              </a:rPr>
              <a:t>=Διοξείδιο Άνθρακα) και Νερό (Η</a:t>
            </a:r>
            <a:r>
              <a:rPr lang="el-GR" altLang="el-GR" sz="2400" baseline="-25000" dirty="0">
                <a:latin typeface="+mn-lt"/>
              </a:rPr>
              <a:t>2</a:t>
            </a:r>
            <a:r>
              <a:rPr lang="el-GR" altLang="el-GR" sz="2400" dirty="0">
                <a:latin typeface="+mn-lt"/>
              </a:rPr>
              <a:t>Ο)+ Ενέργεια από τον Ήλιο να δημιουργήσουν Γλυκόζη (</a:t>
            </a:r>
            <a:r>
              <a:rPr lang="en-US" altLang="el-GR" sz="2400" dirty="0">
                <a:latin typeface="+mn-lt"/>
              </a:rPr>
              <a:t>C</a:t>
            </a:r>
            <a:r>
              <a:rPr lang="en-US" altLang="el-GR" sz="2400" baseline="-25000" dirty="0">
                <a:latin typeface="+mn-lt"/>
              </a:rPr>
              <a:t>6</a:t>
            </a:r>
            <a:r>
              <a:rPr lang="en-US" altLang="el-GR" sz="2400" dirty="0">
                <a:latin typeface="+mn-lt"/>
              </a:rPr>
              <a:t>H</a:t>
            </a:r>
            <a:r>
              <a:rPr lang="en-US" altLang="el-GR" sz="2400" baseline="-25000" dirty="0">
                <a:latin typeface="+mn-lt"/>
              </a:rPr>
              <a:t>12</a:t>
            </a:r>
            <a:r>
              <a:rPr lang="en-US" altLang="el-GR" sz="2400" dirty="0">
                <a:latin typeface="+mn-lt"/>
              </a:rPr>
              <a:t>O</a:t>
            </a:r>
            <a:r>
              <a:rPr lang="en-US" altLang="el-GR" sz="2400" baseline="-25000" dirty="0">
                <a:latin typeface="+mn-lt"/>
              </a:rPr>
              <a:t>6</a:t>
            </a:r>
            <a:r>
              <a:rPr lang="en-US" altLang="el-GR" sz="2400" dirty="0">
                <a:latin typeface="+mn-lt"/>
              </a:rPr>
              <a:t>) </a:t>
            </a:r>
            <a:r>
              <a:rPr lang="el-GR" altLang="el-GR" sz="2400" dirty="0">
                <a:latin typeface="+mn-lt"/>
              </a:rPr>
              <a:t>και στη συνέχεια να είτε να ενώσουν τη Γλυκόζη με τον εαυτό της είτε να την μετατρέψουν. =ΦΥΤΑ</a:t>
            </a:r>
          </a:p>
          <a:p>
            <a:pPr>
              <a:spcBef>
                <a:spcPct val="0"/>
              </a:spcBef>
              <a:buClrTx/>
              <a:buFontTx/>
              <a:buNone/>
            </a:pPr>
            <a:r>
              <a:rPr lang="el-GR" altLang="el-GR" baseline="-25000" dirty="0">
                <a:cs typeface="Arial" panose="020B0604020202020204" pitchFamily="34" charset="0"/>
              </a:rPr>
              <a:t>Ετερότροφοι είναι οι οργανισμοί, όπως ο Άνθρωπος, που είτε τρέφονται από Φυτά και φυτικά παράγωγα  και καρπούς (Μαρούλι, Ψωμί, </a:t>
            </a:r>
            <a:r>
              <a:rPr lang="el-GR" altLang="el-GR" baseline="-25000" dirty="0" err="1">
                <a:cs typeface="Arial" panose="020B0604020202020204" pitchFamily="34" charset="0"/>
              </a:rPr>
              <a:t>κλπ</a:t>
            </a:r>
            <a:r>
              <a:rPr lang="el-GR" altLang="el-GR" baseline="-25000" dirty="0">
                <a:cs typeface="Arial" panose="020B0604020202020204" pitchFamily="34" charset="0"/>
              </a:rPr>
              <a:t>) είτε από άλλους οργανισμούς ή τα παράγωγά τους.</a:t>
            </a:r>
          </a:p>
        </p:txBody>
      </p:sp>
      <p:sp>
        <p:nvSpPr>
          <p:cNvPr id="3" name="Τίτλος 2">
            <a:extLst>
              <a:ext uri="{FF2B5EF4-FFF2-40B4-BE49-F238E27FC236}">
                <a16:creationId xmlns:a16="http://schemas.microsoft.com/office/drawing/2014/main" id="{790B4A9F-7C1F-4595-A48A-CABD162E2827}"/>
              </a:ext>
            </a:extLst>
          </p:cNvPr>
          <p:cNvSpPr>
            <a:spLocks noGrp="1"/>
          </p:cNvSpPr>
          <p:nvPr>
            <p:ph type="title"/>
          </p:nvPr>
        </p:nvSpPr>
        <p:spPr>
          <a:xfrm>
            <a:off x="301625" y="1"/>
            <a:ext cx="8510588" cy="980728"/>
          </a:xfrm>
        </p:spPr>
        <p:txBody>
          <a:bodyPr>
            <a:normAutofit fontScale="90000"/>
          </a:bodyPr>
          <a:lstStyle/>
          <a:p>
            <a:pPr>
              <a:defRPr/>
            </a:pPr>
            <a:br>
              <a:rPr lang="el-GR" dirty="0"/>
            </a:br>
            <a:r>
              <a:rPr lang="el-GR" dirty="0"/>
              <a:t>ΕΙΣΑΓΩΓΗ ΣΤΗ ΔΙΑΤΡΟΦΗ</a:t>
            </a:r>
            <a:br>
              <a:rPr lang="el-GR" dirty="0"/>
            </a:br>
            <a:endParaRPr lang="el-GR" dirty="0"/>
          </a:p>
        </p:txBody>
      </p:sp>
    </p:spTree>
  </p:cSld>
  <p:clrMapOvr>
    <a:masterClrMapping/>
  </p:clrMapOvr>
</p:sld>
</file>

<file path=ppt/theme/theme1.xml><?xml version="1.0" encoding="utf-8"?>
<a:theme xmlns:a="http://schemas.openxmlformats.org/drawingml/2006/main" name="Facet">
  <a:themeElements>
    <a:clrScheme name="Facet">
      <a:dk1>
        <a:sysClr val="windowText" lastClr="000000"/>
      </a:dk1>
      <a:lt1>
        <a:sysClr val="window" lastClr="FFFFFF"/>
      </a:lt1>
      <a:dk2>
        <a:srgbClr val="2C3C43"/>
      </a:dk2>
      <a:lt2>
        <a:srgbClr val="EBEBEB"/>
      </a:lt2>
      <a:accent1>
        <a:srgbClr val="90C226"/>
      </a:accent1>
      <a:accent2>
        <a:srgbClr val="54A021"/>
      </a:accent2>
      <a:accent3>
        <a:srgbClr val="E6B91E"/>
      </a:accent3>
      <a:accent4>
        <a:srgbClr val="E76618"/>
      </a:accent4>
      <a:accent5>
        <a:srgbClr val="C42F1A"/>
      </a:accent5>
      <a:accent6>
        <a:srgbClr val="918655"/>
      </a:accent6>
      <a:hlink>
        <a:srgbClr val="99CA3C"/>
      </a:hlink>
      <a:folHlink>
        <a:srgbClr val="B9D181"/>
      </a:folHlink>
    </a:clrScheme>
    <a:fontScheme name="Facet">
      <a:majorFont>
        <a:latin typeface="Trebuchet MS" panose="020B0603020202020204"/>
        <a:ea typeface=""/>
        <a:cs typeface=""/>
        <a:font script="Jpan" typeface="メイリオ"/>
        <a:font script="Hang" typeface="맑은 고딕"/>
        <a:font script="Hans" typeface="方正姚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rebuchet MS" panose="020B0603020202020204"/>
        <a:ea typeface=""/>
        <a:cs typeface=""/>
        <a:font script="Jpan" typeface="メイリオ"/>
        <a:font script="Hang" typeface="HY그래픽M"/>
        <a:font script="Hans" typeface="华文新魏"/>
        <a:font script="Hant" typeface="微軟正黑體"/>
        <a:font script="Arab" typeface="Tahoma"/>
        <a:font script="Hebr" typeface="Gisha"/>
        <a:font script="Thai" typeface="Iris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acet">
      <a:fillStyleLst>
        <a:solidFill>
          <a:schemeClr val="phClr"/>
        </a:solidFill>
        <a:gradFill rotWithShape="1">
          <a:gsLst>
            <a:gs pos="0">
              <a:schemeClr val="phClr">
                <a:tint val="65000"/>
                <a:lumMod val="110000"/>
              </a:schemeClr>
            </a:gs>
            <a:gs pos="88000">
              <a:schemeClr val="phClr">
                <a:tint val="90000"/>
              </a:schemeClr>
            </a:gs>
          </a:gsLst>
          <a:lin ang="5400000" scaled="0"/>
        </a:gradFill>
        <a:gradFill rotWithShape="1">
          <a:gsLst>
            <a:gs pos="0">
              <a:schemeClr val="phClr">
                <a:tint val="96000"/>
                <a:lumMod val="100000"/>
              </a:schemeClr>
            </a:gs>
            <a:gs pos="78000">
              <a:schemeClr val="phClr">
                <a:shade val="94000"/>
                <a:lumMod val="94000"/>
              </a:schemeClr>
            </a:gs>
          </a:gsLst>
          <a:lin ang="5400000" scaled="0"/>
        </a:gradFill>
      </a:fillStyleLst>
      <a:lnStyleLst>
        <a:ln w="12700" cap="rnd" cmpd="sng" algn="ctr">
          <a:solidFill>
            <a:schemeClr val="phClr"/>
          </a:solidFill>
          <a:prstDash val="solid"/>
        </a:ln>
        <a:ln w="19050" cap="rnd" cmpd="sng" algn="ctr">
          <a:solidFill>
            <a:schemeClr val="phClr"/>
          </a:solidFill>
          <a:prstDash val="solid"/>
        </a:ln>
        <a:ln w="25400" cap="rnd" cmpd="sng" algn="ctr">
          <a:solidFill>
            <a:schemeClr val="phClr"/>
          </a:solidFill>
          <a:prstDash val="solid"/>
        </a:ln>
      </a:lnStyleLst>
      <a:effectStyleLst>
        <a:effectStyle>
          <a:effectLst/>
        </a:effectStyle>
        <a:effectStyle>
          <a:effectLst>
            <a:outerShdw blurRad="38100" dist="25400" dir="5400000" rotWithShape="0">
              <a:srgbClr val="000000">
                <a:alpha val="35000"/>
              </a:srgbClr>
            </a:outerShdw>
          </a:effectLst>
        </a:effectStyle>
        <a:effectStyle>
          <a:effectLst>
            <a:outerShdw blurRad="50800" dist="38100" dir="5400000" rotWithShape="0">
              <a:srgbClr val="000000">
                <a:alpha val="35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0000"/>
                <a:lumMod val="104000"/>
              </a:schemeClr>
            </a:gs>
            <a:gs pos="94000">
              <a:schemeClr val="phClr">
                <a:shade val="96000"/>
                <a:lumMod val="82000"/>
              </a:schemeClr>
            </a:gs>
          </a:gsLst>
          <a:lin ang="5400000" scaled="0"/>
        </a:gradFill>
        <a:gradFill rotWithShape="1">
          <a:gsLst>
            <a:gs pos="0">
              <a:schemeClr val="phClr">
                <a:tint val="90000"/>
                <a:lumMod val="110000"/>
              </a:schemeClr>
            </a:gs>
            <a:gs pos="100000">
              <a:schemeClr val="phClr">
                <a:shade val="94000"/>
                <a:lumMod val="96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Facet" id="{C0C680CD-088A-49FC-A102-D699147F32B2}" vid="{CFBC31BA-B70F-4F30-BCAA-4F3011E16C4D}"/>
    </a:ext>
  </a:extLst>
</a:theme>
</file>

<file path=ppt/theme/theme2.xml><?xml version="1.0" encoding="utf-8"?>
<a:theme xmlns:a="http://schemas.openxmlformats.org/drawingml/2006/main" name="Θρόισμα">
  <a:themeElements>
    <a:clrScheme name="Θρόισμα">
      <a:dk1>
        <a:sysClr val="windowText" lastClr="000000"/>
      </a:dk1>
      <a:lt1>
        <a:sysClr val="window" lastClr="FFFFFF"/>
      </a:lt1>
      <a:dk2>
        <a:srgbClr val="766F54"/>
      </a:dk2>
      <a:lt2>
        <a:srgbClr val="E3EACF"/>
      </a:lt2>
      <a:accent1>
        <a:srgbClr val="A53010"/>
      </a:accent1>
      <a:accent2>
        <a:srgbClr val="DE7E18"/>
      </a:accent2>
      <a:accent3>
        <a:srgbClr val="9F8351"/>
      </a:accent3>
      <a:accent4>
        <a:srgbClr val="728653"/>
      </a:accent4>
      <a:accent5>
        <a:srgbClr val="92AA4C"/>
      </a:accent5>
      <a:accent6>
        <a:srgbClr val="6AAC91"/>
      </a:accent6>
      <a:hlink>
        <a:srgbClr val="FB4A18"/>
      </a:hlink>
      <a:folHlink>
        <a:srgbClr val="FB9318"/>
      </a:folHlink>
    </a:clrScheme>
    <a:fontScheme name="Θρόισμα">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Θρόισμα">
      <a:fillStyleLst>
        <a:solidFill>
          <a:schemeClr val="phClr"/>
        </a:solidFill>
        <a:solidFill>
          <a:schemeClr val="phClr">
            <a:tint val="70000"/>
            <a:lumMod val="104000"/>
          </a:schemeClr>
        </a:solidFill>
        <a:gradFill rotWithShape="1">
          <a:gsLst>
            <a:gs pos="0">
              <a:schemeClr val="phClr">
                <a:tint val="96000"/>
                <a:lumMod val="104000"/>
              </a:schemeClr>
            </a:gs>
            <a:gs pos="100000">
              <a:schemeClr val="phClr">
                <a:shade val="98000"/>
                <a:lumMod val="94000"/>
              </a:schemeClr>
            </a:gs>
          </a:gsLst>
          <a:lin ang="5400000" scaled="0"/>
        </a:gradFill>
      </a:fillStyleLst>
      <a:lnStyleLst>
        <a:ln w="9525" cap="rnd" cmpd="sng" algn="ctr">
          <a:solidFill>
            <a:schemeClr val="phClr">
              <a:shade val="90000"/>
            </a:schemeClr>
          </a:solidFill>
          <a:prstDash val="solid"/>
        </a:ln>
        <a:ln w="15875" cap="rnd" cmpd="sng" algn="ctr">
          <a:solidFill>
            <a:schemeClr val="phClr"/>
          </a:solidFill>
          <a:prstDash val="solid"/>
        </a:ln>
        <a:ln w="22225" cap="rnd" cmpd="sng" algn="ctr">
          <a:solidFill>
            <a:schemeClr val="phClr"/>
          </a:solidFill>
          <a:prstDash val="solid"/>
        </a:ln>
      </a:lnStyleLst>
      <a:effectStyleLst>
        <a:effectStyle>
          <a:effectLst/>
        </a:effectStyle>
        <a:effectStyle>
          <a:effectLst>
            <a:outerShdw blurRad="38100" dist="25400" dir="5400000" rotWithShape="0">
              <a:srgbClr val="000000">
                <a:alpha val="25000"/>
              </a:srgbClr>
            </a:outerShdw>
          </a:effectLst>
        </a:effectStyle>
        <a:effectStyle>
          <a:effectLst>
            <a:outerShdw blurRad="50800" dist="38100" dir="5400000" rotWithShape="0">
              <a:srgbClr val="000000">
                <a:alpha val="60000"/>
              </a:srgbClr>
            </a:outerShdw>
          </a:effectLst>
        </a:effectStyle>
      </a:effectStyleLst>
      <a:bgFillStyleLst>
        <a:solidFill>
          <a:schemeClr val="phClr"/>
        </a:solidFill>
        <a:gradFill rotWithShape="1">
          <a:gsLst>
            <a:gs pos="0">
              <a:schemeClr val="phClr">
                <a:tint val="90000"/>
                <a:lumMod val="120000"/>
              </a:schemeClr>
            </a:gs>
            <a:gs pos="100000">
              <a:schemeClr val="phClr">
                <a:shade val="98000"/>
                <a:satMod val="120000"/>
                <a:lumMod val="98000"/>
              </a:schemeClr>
            </a:gs>
          </a:gsLst>
          <a:lin ang="5400000" scaled="0"/>
        </a:gradFill>
        <a:gradFill rotWithShape="1">
          <a:gsLst>
            <a:gs pos="0">
              <a:schemeClr val="phClr">
                <a:tint val="90000"/>
                <a:satMod val="92000"/>
                <a:lumMod val="120000"/>
              </a:schemeClr>
            </a:gs>
            <a:gs pos="100000">
              <a:schemeClr val="phClr">
                <a:shade val="98000"/>
                <a:satMod val="120000"/>
                <a:lumMod val="98000"/>
              </a:schemeClr>
            </a:gs>
          </a:gsLst>
          <a:path path="circle">
            <a:fillToRect l="50000" t="50000" r="100000" b="100000"/>
          </a:path>
        </a:gradFill>
      </a:bgFillStyleLst>
    </a:fmtScheme>
  </a:themeElements>
  <a:objectDefaults/>
  <a:extraClrSchemeLst/>
  <a:extLst>
    <a:ext uri="{05A4C25C-085E-4340-85A3-A5531E510DB2}">
      <thm15:themeFamily xmlns:thm15="http://schemas.microsoft.com/office/thememl/2012/main" name="Wisp" id="{7CB32D59-10C0-40DD-B7BD-2E94284A981C}" vid="{24B1A44C-C006-48B2-A4D7-E5549B3D8CD4}"/>
    </a:ext>
  </a:extLst>
</a:theme>
</file>

<file path=ppt/theme/theme3.xml><?xml version="1.0" encoding="utf-8"?>
<a:theme xmlns:a="http://schemas.openxmlformats.org/drawingml/2006/main" name="Θέμα του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Facet</Template>
  <TotalTime>6320</TotalTime>
  <Words>3062</Words>
  <Application>Microsoft Office PowerPoint</Application>
  <PresentationFormat>Προβολή στην οθόνη (4:3)</PresentationFormat>
  <Paragraphs>205</Paragraphs>
  <Slides>30</Slides>
  <Notes>17</Notes>
  <HiddenSlides>0</HiddenSlides>
  <MMClips>5</MMClips>
  <ScaleCrop>false</ScaleCrop>
  <HeadingPairs>
    <vt:vector size="8" baseType="variant">
      <vt:variant>
        <vt:lpstr>Γραμματοσειρές που χρησιμοποιούνται</vt:lpstr>
      </vt:variant>
      <vt:variant>
        <vt:i4>12</vt:i4>
      </vt:variant>
      <vt:variant>
        <vt:lpstr>Θέμα</vt:lpstr>
      </vt:variant>
      <vt:variant>
        <vt:i4>2</vt:i4>
      </vt:variant>
      <vt:variant>
        <vt:lpstr>Ενσωματωμένοι διακομιστές OLE</vt:lpstr>
      </vt:variant>
      <vt:variant>
        <vt:i4>2</vt:i4>
      </vt:variant>
      <vt:variant>
        <vt:lpstr>Τίτλοι διαφανειών</vt:lpstr>
      </vt:variant>
      <vt:variant>
        <vt:i4>30</vt:i4>
      </vt:variant>
    </vt:vector>
  </HeadingPairs>
  <TitlesOfParts>
    <vt:vector size="46" baseType="lpstr">
      <vt:lpstr>Aptos</vt:lpstr>
      <vt:lpstr>Arial</vt:lpstr>
      <vt:lpstr>Calibri</vt:lpstr>
      <vt:lpstr>Century Gothic</vt:lpstr>
      <vt:lpstr>comic sans ms</vt:lpstr>
      <vt:lpstr>comic sans ms</vt:lpstr>
      <vt:lpstr>Roboto</vt:lpstr>
      <vt:lpstr>Times New Roman</vt:lpstr>
      <vt:lpstr>Trebuchet MS</vt:lpstr>
      <vt:lpstr>Verdana</vt:lpstr>
      <vt:lpstr>Wingdings</vt:lpstr>
      <vt:lpstr>Wingdings 3</vt:lpstr>
      <vt:lpstr>Facet</vt:lpstr>
      <vt:lpstr>Θρόισμα</vt:lpstr>
      <vt:lpstr>Εικόνα bitmap</vt:lpstr>
      <vt:lpstr>Bitmap Image</vt:lpstr>
      <vt:lpstr>ΑΓΩΓΗ ΥΓΕΙΑΣ- ecd 130  </vt:lpstr>
      <vt:lpstr>ECD-130, Πληροφορίες του Μαθήματος: Περιεχόμενο Μαθήματος </vt:lpstr>
      <vt:lpstr> Αλλαγή? Στο profile των ασθενειών   Για πολλούς αιώνες ο τρόπος αντιμετώπισης των ασθενειών  ήταν η θεραπεία.  Τους 2 τελευταίους αιώνες, η ανάπτυξη των εμβολίων, η χρήση των αντιβιοτικών και η τήρηση των κλασικών μέτρων υγιεινής, εξάλειψαν τις λοιμώδεις ασθένειες. [Τουλάχιστον έτσι νομίζαμε μέχρι την εμφάνιση του κορονοϊού covid-19 ο οποίος μας έθεσε μπροστά σε νέα δεδομένα τα οποία θα τα αξιολογήσουμε μετά τον εμβολιασμό του μεγάλου μέρους του πληθυσμού].   </vt:lpstr>
      <vt:lpstr>Παρουσίαση του PowerPoint</vt:lpstr>
      <vt:lpstr>  Η εξουδετέρωση αυτών των παραγόντων μπορεί να επιτευχθεί μόνο με την πρόληψη, που προϋποθέτει αλλαγή  στάσεων, συμπεριφορών και τρόπων ζωής (Life style). Για το λόγο αυτό, η ΑΥ ονομάζεται πλέον  «ΑΓΩΓΗ ΚΑΙ ΠΡΟΑΓΩΓΗ ΤΗΣ ΥΓΕΙΑΣ»  ΕΡΩΤΗΜΑΤΑ: 1. Η ΑΥ είναι κλάδος των Ιατρικών Επιστημών ή των Παιδαγωγικών; #2: Πότε μία ασθένεια ή ομάδα ασθενειών θεωρείται «εν δυνάμει» Προλήψιμη;         </vt:lpstr>
      <vt:lpstr>Στο πλαίσιο της εκπαίδευσης, αυτό μπορεί να επιτευχθεί με την  Αγωγή  Υγείας, που προάγει:  - τη σωματική υγεία - την κοινωνική υγεία - την συναισθηματική και ψυχική υγεία  </vt:lpstr>
      <vt:lpstr>  Μεθοδολογία  διδασκαλίας  </vt:lpstr>
      <vt:lpstr>  Έχει αποδειχθεί ότι οκτώ παράγοντες είναι εκείνοι που κυρίως συμβάλλουν στην εμφάνιση των N.C.D.s:  - Κάπνισμα - Κατάχρηση αλκοόλ - Υπέρταση  - Παχυσαρκία - Υπερλιπιδαιμία - Έλλειψη άσκησης - Κακή διατροφή - Στρες </vt:lpstr>
      <vt:lpstr> ΕΙΣΑΓΩΓΗ ΣΤΗ ΔΙΑΤΡΟΦΗ </vt:lpstr>
      <vt:lpstr> Γιατί Τρώμε; (Ρόλος της Διατροφής)</vt:lpstr>
      <vt:lpstr>Για την Ε ως βασικό χαρακτηριστικό της ζωής. </vt:lpstr>
      <vt:lpstr>Νέες λέξεις: Βιοσύνθεση, Βιοδιάσπαση</vt:lpstr>
      <vt:lpstr>Παρουσίαση του PowerPoint</vt:lpstr>
      <vt:lpstr>Παρουσίαση του PowerPoint</vt:lpstr>
      <vt:lpstr>Ενεργειακή αξία των τροφών </vt:lpstr>
      <vt:lpstr>Παρουσίαση του PowerPoint</vt:lpstr>
      <vt:lpstr>Θερμιδόμετρο [Εξηγεί τον πίνακα της επόμενης διαφάνειας]*</vt:lpstr>
      <vt:lpstr>Πίνακας: Ποσότητες διαφόρων τροφίμων σε γραμμάρια που εμπεριέχουν ενέργεια ίση, περίπου, με 100 Θερμίδες*.</vt:lpstr>
      <vt:lpstr>Καλορί, κιλοκαλορί, κιλοτζάουλ.</vt:lpstr>
      <vt:lpstr>ΘΕΡΜΙΔΟΓΟΝΑ ΑΞΙΑ ΤΡΟΦΙΜΩΝ </vt:lpstr>
      <vt:lpstr>Βασικός Μεταβολισμός ή Βασικός Μεταβολικός Ρυθμός (BMR)</vt:lpstr>
      <vt:lpstr>BMR</vt:lpstr>
      <vt:lpstr>Συνολικές θερμίδες που χρειάζεται ο οργανισμός σας καθημερινά</vt:lpstr>
      <vt:lpstr>Πότε έχουμε αύξηση του βάρους</vt:lpstr>
      <vt:lpstr>Παρουσίαση του PowerPoint</vt:lpstr>
      <vt:lpstr>Παρουσίαση του PowerPoint</vt:lpstr>
      <vt:lpstr>Χάρτες Εννοιών ή Εννοιολογικοί χάρτες</vt:lpstr>
      <vt:lpstr>Βασικοί Τύποι Τροφίμων (Βασικά Τρόφιμα): Α. Υδατάνθρακες = C+ H 2O    </vt:lpstr>
      <vt:lpstr>Παρουσίαση του PowerPoint</vt:lpstr>
      <vt:lpstr>Παρουσίαση του PowerPoint</vt:lpstr>
    </vt:vector>
  </TitlesOfParts>
  <Company>user</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Παρουσίαση του PowerPoint</dc:title>
  <dc:creator>user</dc:creator>
  <cp:lastModifiedBy>Kyriacos Athanasiou</cp:lastModifiedBy>
  <cp:revision>129</cp:revision>
  <dcterms:created xsi:type="dcterms:W3CDTF">2003-05-29T11:13:18Z</dcterms:created>
  <dcterms:modified xsi:type="dcterms:W3CDTF">2024-03-15T07:42:38Z</dcterms:modified>
</cp:coreProperties>
</file>