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72" r:id="rId4"/>
    <p:sldId id="257" r:id="rId5"/>
    <p:sldId id="258" r:id="rId6"/>
    <p:sldId id="270" r:id="rId7"/>
    <p:sldId id="259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1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1C-4B02-1C4A-A0CE-ABA67B5EEB45}" type="datetimeFigureOut">
              <a:rPr lang="en-US" smtClean="0"/>
              <a:pPr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B365-B7BD-3A4C-BD3A-72D7ECB88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1C-4B02-1C4A-A0CE-ABA67B5EEB45}" type="datetimeFigureOut">
              <a:rPr lang="en-US" smtClean="0"/>
              <a:pPr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B365-B7BD-3A4C-BD3A-72D7ECB88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1C-4B02-1C4A-A0CE-ABA67B5EEB45}" type="datetimeFigureOut">
              <a:rPr lang="en-US" smtClean="0"/>
              <a:pPr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B365-B7BD-3A4C-BD3A-72D7ECB88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1C-4B02-1C4A-A0CE-ABA67B5EEB45}" type="datetimeFigureOut">
              <a:rPr lang="en-US" smtClean="0"/>
              <a:pPr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B365-B7BD-3A4C-BD3A-72D7ECB88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1C-4B02-1C4A-A0CE-ABA67B5EEB45}" type="datetimeFigureOut">
              <a:rPr lang="en-US" smtClean="0"/>
              <a:pPr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B365-B7BD-3A4C-BD3A-72D7ECB88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1C-4B02-1C4A-A0CE-ABA67B5EEB45}" type="datetimeFigureOut">
              <a:rPr lang="en-US" smtClean="0"/>
              <a:pPr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B365-B7BD-3A4C-BD3A-72D7ECB88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1C-4B02-1C4A-A0CE-ABA67B5EEB45}" type="datetimeFigureOut">
              <a:rPr lang="en-US" smtClean="0"/>
              <a:pPr/>
              <a:t>4/7/19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B365-B7BD-3A4C-BD3A-72D7ECB88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1C-4B02-1C4A-A0CE-ABA67B5EEB45}" type="datetimeFigureOut">
              <a:rPr lang="en-US" smtClean="0"/>
              <a:pPr/>
              <a:t>4/7/19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B365-B7BD-3A4C-BD3A-72D7ECB88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1C-4B02-1C4A-A0CE-ABA67B5EEB45}" type="datetimeFigureOut">
              <a:rPr lang="en-US" smtClean="0"/>
              <a:pPr/>
              <a:t>4/7/19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B365-B7BD-3A4C-BD3A-72D7ECB88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1C-4B02-1C4A-A0CE-ABA67B5EEB45}" type="datetimeFigureOut">
              <a:rPr lang="en-US" smtClean="0"/>
              <a:pPr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B365-B7BD-3A4C-BD3A-72D7ECB88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03E1C-4B02-1C4A-A0CE-ABA67B5EEB45}" type="datetimeFigureOut">
              <a:rPr lang="en-US" smtClean="0"/>
              <a:pPr/>
              <a:t>4/7/19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FB365-B7BD-3A4C-BD3A-72D7ECB88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03E1C-4B02-1C4A-A0CE-ABA67B5EEB45}" type="datetimeFigureOut">
              <a:rPr lang="en-US" smtClean="0"/>
              <a:pPr/>
              <a:t>4/7/19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FB365-B7BD-3A4C-BD3A-72D7ECB88B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Μεθοδολογία της έρευνας στις Κοινωνικές Επιστήμες Ι &amp; ΙΙ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mtClean="0">
                <a:solidFill>
                  <a:schemeClr val="bg1"/>
                </a:solidFill>
              </a:rPr>
              <a:t>Μάθημα 12ο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Μέθοδος διαθέσιμου δείγματος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1800"/>
            <a:ext cx="8229600" cy="4014363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Χρησιμοποιούνται άτομα που δέχονται να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συμμετάσχουν –όποιος τυχαίνει να είναι διαθέσιμος, π.χ. όποιος περνάει στο δρόμο, όποιος τηλεφωνεί απαντώντας σε μια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διαφήμιση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Σκόπιμη δειγματοληψία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7649"/>
            <a:ext cx="8229600" cy="4128514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</a:t>
            </a:r>
            <a:r>
              <a:rPr lang="el-GR" dirty="0" smtClean="0">
                <a:solidFill>
                  <a:schemeClr val="bg1"/>
                </a:solidFill>
              </a:rPr>
              <a:t>Επιλέγονται περιπτώσεις που ο ερευνητής θεωρεί ότι είναι χαρακτηριστικές και του χρειάζονται για την έρευνά του (π.χ. η </a:t>
            </a:r>
            <a:r>
              <a:rPr lang="en-US" dirty="0" smtClean="0">
                <a:solidFill>
                  <a:schemeClr val="bg1"/>
                </a:solidFill>
              </a:rPr>
              <a:t>Florida  </a:t>
            </a:r>
            <a:r>
              <a:rPr lang="el-GR" dirty="0" smtClean="0">
                <a:solidFill>
                  <a:schemeClr val="bg1"/>
                </a:solidFill>
              </a:rPr>
              <a:t>στις Αμερικανικές εκλογές)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Δειγματοληψία στην ποιοτική έρευνα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Εναλλακτική λογική επιλογής των δειγματοληπτικών μονάδων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μια πλήρης απογραφή του ευρύτερου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πληθυσμού δεν ενδιαφέρει. Ιδιογραφικό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ενδιαφέρον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το δείγμα έχει σχέση με την κοινωνική εξήγηση με βάση την οποια θέλει να πει κάτι η έρευνα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Διαστάσεις σχετικές με τη συγκρότηση του δείγματος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 Χρονικές διαστάσεις: όχι μόνο «ποιό» είναι το δείγμα αλλά «πότε»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Χωροταξικές διαστάσεις: σε ποιό χώρο;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Οργανωσιακές, διοικητικές, κοινωνικές,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πολιτισμικές διαστάσεις: πώς είναι τοποθετημένες οι μονάδες του δείγματος σε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σχέση με αυτές τις διαστάσεις;</a:t>
            </a:r>
            <a:r>
              <a:rPr lang="el-GR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Δειγματοληψία χιονοστιβάδας  </a:t>
            </a:r>
            <a:r>
              <a:rPr lang="en-US" sz="3600" dirty="0" smtClean="0">
                <a:solidFill>
                  <a:schemeClr val="bg1"/>
                </a:solidFill>
              </a:rPr>
              <a:t>(snowball sample)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0456"/>
            <a:ext cx="8229600" cy="4085707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Οταν είναι δύσκολο να εντοπιστεί το δείγμα επιλέγονται κατ’ αρχήν άτομα που διαθέτουν τα προκαθορισμένα χαρακτηριστικά τα οποία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στη συνέχεια συστήνουν άλλους.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Μέγεθος δείγματος στις ποιοτικές έρευνες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922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 </a:t>
            </a:r>
            <a:r>
              <a:rPr lang="el-GR" dirty="0" smtClean="0">
                <a:solidFill>
                  <a:schemeClr val="bg1"/>
                </a:solidFill>
              </a:rPr>
              <a:t>Υπαγορεύεται από τις κοινωνικές διαδικασίες που εξετάζονται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Πληροφοριακός κορεσμός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Αποφάσεις σχετικά με τη δειγματοληψία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7766"/>
            <a:ext cx="8229600" cy="4228397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Στις ποσοτικές έρευνες στην αρχή της έρευνας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Στις ποιοτικές έρευνες η δειγματοληπτική</a:t>
            </a:r>
          </a:p>
          <a:p>
            <a:pPr>
              <a:buNone/>
            </a:pPr>
            <a:r>
              <a:rPr lang="el-GR" smtClean="0">
                <a:solidFill>
                  <a:schemeClr val="bg1"/>
                </a:solidFill>
              </a:rPr>
              <a:t>   στρατηγική μπορεί να αναθεωρηθεί </a:t>
            </a:r>
            <a:r>
              <a:rPr lang="el-GR" dirty="0" smtClean="0">
                <a:solidFill>
                  <a:schemeClr val="bg1"/>
                </a:solidFill>
              </a:rPr>
              <a:t>στην πορεία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314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chemeClr val="bg1"/>
                </a:solidFill>
              </a:rPr>
              <a:t>Δειγματοληπτικ</a:t>
            </a:r>
            <a:r>
              <a:rPr lang="el-GR" sz="4000" dirty="0" smtClean="0">
                <a:solidFill>
                  <a:schemeClr val="bg1"/>
                </a:solidFill>
              </a:rPr>
              <a:t>ή έρευνα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8472"/>
            <a:ext cx="8229600" cy="4777691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τα στοιχε</a:t>
            </a:r>
            <a:r>
              <a:rPr lang="el-GR" dirty="0" smtClean="0">
                <a:solidFill>
                  <a:schemeClr val="bg1"/>
                </a:solidFill>
              </a:rPr>
              <a:t>ία που συλλέγονται είναι τυποποιημένα</a:t>
            </a:r>
          </a:p>
          <a:p>
            <a:pPr>
              <a:buFont typeface="Wingdings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προσεγγίζεται μεγάλο μέρος το πληθυσμού</a:t>
            </a:r>
          </a:p>
          <a:p>
            <a:pPr>
              <a:buFont typeface="Wingdings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τα στοιχεία αναλύονται με στατιστικές μεθόδους</a:t>
            </a:r>
          </a:p>
          <a:p>
            <a:pPr>
              <a:buFont typeface="Wingdings" charset="2"/>
              <a:buChar char="ü"/>
            </a:pPr>
            <a:r>
              <a:rPr lang="el-GR" dirty="0">
                <a:solidFill>
                  <a:schemeClr val="bg1"/>
                </a:solidFill>
              </a:rPr>
              <a:t>α</a:t>
            </a:r>
            <a:r>
              <a:rPr lang="el-GR" dirty="0" smtClean="0">
                <a:solidFill>
                  <a:schemeClr val="bg1"/>
                </a:solidFill>
              </a:rPr>
              <a:t>ναδεικνύονται γενικές τάσεις</a:t>
            </a:r>
          </a:p>
          <a:p>
            <a:pPr>
              <a:buFont typeface="Wingdings" charset="2"/>
              <a:buChar char="ü"/>
            </a:pPr>
            <a:r>
              <a:rPr lang="el-GR" dirty="0" smtClean="0">
                <a:solidFill>
                  <a:schemeClr val="bg1"/>
                </a:solidFill>
              </a:rPr>
              <a:t>ο ερευνητής δεν δαπανά πολύ χρόνο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48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959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6716"/>
            <a:ext cx="8229600" cy="5279448"/>
          </a:xfrm>
        </p:spPr>
        <p:txBody>
          <a:bodyPr/>
          <a:lstStyle/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Περιγραφικ</a:t>
            </a:r>
            <a:r>
              <a:rPr lang="el-GR" dirty="0" smtClean="0">
                <a:solidFill>
                  <a:schemeClr val="bg1"/>
                </a:solidFill>
              </a:rPr>
              <a:t>ή έρευνα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Διαπιστώνει την κατανομή του πληθυσμού με βάση κάποια χρακτηριστικά.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Χρησιμοποιείται όταν αναζητούμε στάσεις ή απόψεις ή και δηλώσεις συμπεριφοράς.</a:t>
            </a:r>
          </a:p>
          <a:p>
            <a:pPr marL="0" indent="0">
              <a:buNone/>
            </a:pPr>
            <a:r>
              <a:rPr lang="el-GR" dirty="0" smtClean="0">
                <a:solidFill>
                  <a:schemeClr val="bg1"/>
                </a:solidFill>
              </a:rPr>
              <a:t>Ενώ είναι περιγραφική δεν σημαίνει ότι δεν πρέπει να είναι επεξηγηματική – δηλαδή πώς ερμηνεύεται η πραγματικότητα που αναδύεται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681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Τα υποκείμενα της έρευνας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603" y="1600200"/>
            <a:ext cx="8705173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>
                <a:solidFill>
                  <a:schemeClr val="bg1"/>
                </a:solidFill>
              </a:rPr>
              <a:t>Μέθοδοι δειγματοληψίας στις ποσοτικές έρευνες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• Προσδιορισμός του πληθυσμού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Στηρίζεται σε 2 κριτήρια: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- Πεδίο εφαρμογής για τα συμπεράσματα της 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  έρευνας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- Προϋπολογισμός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Τυχαία δειγματοληψία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71" y="1253851"/>
            <a:ext cx="8697852" cy="541727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sz="4129" dirty="0" smtClean="0">
                <a:solidFill>
                  <a:schemeClr val="bg1"/>
                </a:solidFill>
              </a:rPr>
              <a:t>    Όταν το δείγμα δεν </a:t>
            </a:r>
            <a:r>
              <a:rPr lang="el-GR" sz="4129" dirty="0" smtClean="0">
                <a:solidFill>
                  <a:schemeClr val="bg1"/>
                </a:solidFill>
              </a:rPr>
              <a:t>καλ</a:t>
            </a:r>
            <a:r>
              <a:rPr lang="el-GR" sz="4129" dirty="0" smtClean="0">
                <a:solidFill>
                  <a:schemeClr val="bg1"/>
                </a:solidFill>
              </a:rPr>
              <a:t>ύπτει το σύνολο του </a:t>
            </a:r>
            <a:r>
              <a:rPr lang="el-GR" sz="4129" dirty="0" smtClean="0">
                <a:solidFill>
                  <a:schemeClr val="bg1"/>
                </a:solidFill>
              </a:rPr>
              <a:t>πληθυσμο</a:t>
            </a:r>
            <a:r>
              <a:rPr lang="el-GR" sz="4129" dirty="0" smtClean="0">
                <a:solidFill>
                  <a:schemeClr val="bg1"/>
                </a:solidFill>
              </a:rPr>
              <a:t>ύ</a:t>
            </a:r>
            <a:r>
              <a:rPr lang="el-GR" sz="4129" dirty="0" smtClean="0">
                <a:solidFill>
                  <a:schemeClr val="bg1"/>
                </a:solidFill>
              </a:rPr>
              <a:t> καλούμαστε </a:t>
            </a:r>
            <a:r>
              <a:rPr lang="el-GR" sz="4129" dirty="0" smtClean="0">
                <a:solidFill>
                  <a:schemeClr val="bg1"/>
                </a:solidFill>
              </a:rPr>
              <a:t>να επιλέξουμε αντιπρο-</a:t>
            </a:r>
          </a:p>
          <a:p>
            <a:pPr>
              <a:buNone/>
            </a:pPr>
            <a:r>
              <a:rPr lang="el-GR" sz="4129" dirty="0" smtClean="0">
                <a:solidFill>
                  <a:schemeClr val="bg1"/>
                </a:solidFill>
              </a:rPr>
              <a:t>    σωπευτικό δείγμα </a:t>
            </a:r>
            <a:r>
              <a:rPr lang="el-GR" sz="4129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sz="4129" dirty="0" smtClean="0">
                <a:solidFill>
                  <a:schemeClr val="bg1"/>
                </a:solidFill>
              </a:rPr>
              <a:t> </a:t>
            </a:r>
            <a:r>
              <a:rPr lang="en-US" sz="4129" dirty="0" smtClean="0">
                <a:solidFill>
                  <a:schemeClr val="bg1"/>
                </a:solidFill>
              </a:rPr>
              <a:t> </a:t>
            </a:r>
            <a:r>
              <a:rPr lang="el-GR" sz="4129" dirty="0" smtClean="0">
                <a:solidFill>
                  <a:schemeClr val="bg1"/>
                </a:solidFill>
              </a:rPr>
              <a:t>κάθε μονάδα του πληθυσμού  έχει την ίδια πιθανότητα να  επιλεγεί στο δείγμα</a:t>
            </a:r>
          </a:p>
          <a:p>
            <a:pPr>
              <a:buNone/>
            </a:pPr>
            <a:endParaRPr lang="el-GR" sz="4129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4129" dirty="0" smtClean="0">
                <a:solidFill>
                  <a:schemeClr val="bg1"/>
                </a:solidFill>
              </a:rPr>
              <a:t>    </a:t>
            </a:r>
            <a:r>
              <a:rPr lang="el-GR" sz="4129" u="sng" dirty="0" smtClean="0">
                <a:solidFill>
                  <a:schemeClr val="bg1"/>
                </a:solidFill>
              </a:rPr>
              <a:t>Απλή τυχαία δειγματοληψία</a:t>
            </a:r>
            <a:r>
              <a:rPr lang="el-GR" sz="4129" dirty="0" smtClean="0">
                <a:solidFill>
                  <a:schemeClr val="bg1"/>
                </a:solidFill>
              </a:rPr>
              <a:t>: η πιο γνωστή μέθοδος</a:t>
            </a:r>
          </a:p>
          <a:p>
            <a:pPr>
              <a:buNone/>
            </a:pPr>
            <a:endParaRPr lang="el-GR" sz="4129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l-GR" sz="4129" dirty="0" smtClean="0">
                <a:solidFill>
                  <a:schemeClr val="bg1"/>
                </a:solidFill>
              </a:rPr>
              <a:t>    Πρώτο βήμα: Διαμόρφωση δειγματολογικού</a:t>
            </a:r>
          </a:p>
          <a:p>
            <a:pPr>
              <a:buNone/>
            </a:pPr>
            <a:r>
              <a:rPr lang="el-GR" sz="4129" dirty="0" smtClean="0">
                <a:solidFill>
                  <a:schemeClr val="bg1"/>
                </a:solidFill>
              </a:rPr>
              <a:t>    πλαισίου– κατάλογος του πληθυσμού</a:t>
            </a:r>
          </a:p>
          <a:p>
            <a:pPr>
              <a:buNone/>
            </a:pPr>
            <a:r>
              <a:rPr lang="el-GR" sz="4129" dirty="0" smtClean="0">
                <a:solidFill>
                  <a:schemeClr val="bg1"/>
                </a:solidFill>
              </a:rPr>
              <a:t>    Δεύτερο βήμα: Χρήση πίνακα τυχαίων αριθμών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             </a:t>
            </a:r>
            <a:r>
              <a:rPr lang="el-GR" sz="4571" dirty="0" smtClean="0">
                <a:solidFill>
                  <a:schemeClr val="bg1"/>
                </a:solidFill>
              </a:rPr>
              <a:t>Ιδανική μέθοδος για μικρό πληθυσμό</a:t>
            </a:r>
          </a:p>
          <a:p>
            <a:pPr>
              <a:buNone/>
            </a:pPr>
            <a:r>
              <a:rPr lang="el-GR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Πίνακας τυχαίων αριθμών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1138" y="1417636"/>
          <a:ext cx="8696325" cy="32219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9265"/>
                <a:gridCol w="1739265"/>
                <a:gridCol w="1739265"/>
                <a:gridCol w="1739265"/>
                <a:gridCol w="1739265"/>
              </a:tblGrid>
              <a:tr h="8054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54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54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549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70311" y="1417635"/>
          <a:ext cx="7779124" cy="54403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781"/>
                <a:gridCol w="1918321"/>
                <a:gridCol w="1971241"/>
                <a:gridCol w="1944781"/>
              </a:tblGrid>
              <a:tr h="1088073"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75369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78800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88835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54486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88073"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23293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48264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90822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97022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88073"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94188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16127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56196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80091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88073"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18488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27437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49632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24041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88073"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13692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72294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07477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/>
                          </a:solidFill>
                        </a:rPr>
                        <a:t>44606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8860"/>
          </a:xfrm>
        </p:spPr>
        <p:txBody>
          <a:bodyPr>
            <a:no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Συστηματική δειγματοληψία:</a:t>
            </a:r>
            <a:br>
              <a:rPr lang="el-GR" sz="3600" dirty="0" smtClean="0">
                <a:solidFill>
                  <a:schemeClr val="bg1"/>
                </a:solidFill>
              </a:rPr>
            </a:br>
            <a:r>
              <a:rPr lang="el-GR" sz="3600" dirty="0" smtClean="0">
                <a:solidFill>
                  <a:schemeClr val="bg1"/>
                </a:solidFill>
              </a:rPr>
              <a:t>Παραλλαγή τυχαίας δειγματοληψίας για μεγαλύτερους πληθυσμούς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83262"/>
            <a:ext cx="9144000" cy="45321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sz="3600" dirty="0" smtClean="0">
                <a:solidFill>
                  <a:schemeClr val="bg1"/>
                </a:solidFill>
              </a:rPr>
              <a:t>    Αν ξέρουμε πόσες μονάδες περιλαμβάνει ο πληθυσμός που είναι καταγεγραμμένος σε κατάλογο, διαιρούμε αυτόν τον αριθμό με αριθμό του δείγματος που επιθυμούμε  </a:t>
            </a:r>
            <a:r>
              <a:rPr lang="el-GR" sz="3600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sz="3600" dirty="0" smtClean="0">
                <a:solidFill>
                  <a:schemeClr val="bg1"/>
                </a:solidFill>
              </a:rPr>
              <a:t> δειγματοληπτικό διάστημα (</a:t>
            </a:r>
            <a:r>
              <a:rPr lang="en-US" sz="3600" dirty="0" err="1" smtClean="0">
                <a:solidFill>
                  <a:schemeClr val="bg1"/>
                </a:solidFill>
              </a:rPr>
              <a:t>k</a:t>
            </a:r>
            <a:r>
              <a:rPr lang="el-GR" sz="3600" dirty="0" smtClean="0">
                <a:solidFill>
                  <a:schemeClr val="bg1"/>
                </a:solidFill>
              </a:rPr>
              <a:t>) π.χ. Εάν ο πληθυσμός περιλαμβάνει 2.000 άτομα και θέλουμε δείγμα 100 ατόμων, το δειγματοληπτικό διάστημα είναι 20. Η πρώτη μονάδα από τον πίνακα τυχαίων αριθμων θα έχει αριθμό από 1 έως 20. Εάν η πρώτη έχει αριθμό 06, η δεύτερη </a:t>
            </a:r>
            <a:r>
              <a:rPr lang="el-GR" sz="3600" dirty="0">
                <a:solidFill>
                  <a:schemeClr val="bg1"/>
                </a:solidFill>
              </a:rPr>
              <a:t>2</a:t>
            </a:r>
            <a:r>
              <a:rPr lang="el-GR" sz="3600" dirty="0" smtClean="0">
                <a:solidFill>
                  <a:schemeClr val="bg1"/>
                </a:solidFill>
              </a:rPr>
              <a:t>6, η τρίτη 46.....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Δειγματοληψία κατά στρώματα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251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Πρώτο βήμα: Ο πληθυσμός υποδιαιρείται σε</a:t>
            </a:r>
          </a:p>
          <a:p>
            <a:pPr>
              <a:buNone/>
            </a:pPr>
            <a:r>
              <a:rPr lang="el-GR" dirty="0">
                <a:solidFill>
                  <a:schemeClr val="bg1"/>
                </a:solidFill>
              </a:rPr>
              <a:t>ο</a:t>
            </a:r>
            <a:r>
              <a:rPr lang="el-GR" dirty="0" smtClean="0">
                <a:solidFill>
                  <a:schemeClr val="bg1"/>
                </a:solidFill>
              </a:rPr>
              <a:t>μοιογενή υποσύνολα ( π.χ. φύλο, μόρφωση)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Δεύτερο βήμα: Επιλέγεται τυχαίο δείγμα κατά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στρώμα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Αναλογική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l-GR" dirty="0" smtClean="0">
                <a:solidFill>
                  <a:schemeClr val="bg1"/>
                </a:solidFill>
              </a:rPr>
              <a:t> ο αριθμός σε κάθε στρώμα αντι- </a:t>
            </a:r>
          </a:p>
          <a:p>
            <a:pPr>
              <a:buNone/>
            </a:pPr>
            <a:r>
              <a:rPr lang="el-GR" dirty="0">
                <a:solidFill>
                  <a:schemeClr val="bg1"/>
                </a:solidFill>
              </a:rPr>
              <a:t>σ</a:t>
            </a:r>
            <a:r>
              <a:rPr lang="el-GR" dirty="0" smtClean="0">
                <a:solidFill>
                  <a:schemeClr val="bg1"/>
                </a:solidFill>
              </a:rPr>
              <a:t>τοιχεί στο ποσοστό που ισχύει στον πληθυσμό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Μη αναλογική </a:t>
            </a:r>
            <a:r>
              <a:rPr lang="el-GR" dirty="0" smtClean="0">
                <a:solidFill>
                  <a:schemeClr val="bg1"/>
                </a:solidFill>
                <a:latin typeface="Wingdings"/>
                <a:ea typeface="Wingdings"/>
                <a:cs typeface="Wingdings"/>
              </a:rPr>
              <a:t> </a:t>
            </a: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η εκπροσώπευση στο δείγμα</a:t>
            </a:r>
          </a:p>
          <a:p>
            <a:pPr>
              <a:buNone/>
            </a:pPr>
            <a:r>
              <a:rPr lang="el-GR" dirty="0">
                <a:solidFill>
                  <a:schemeClr val="bg1"/>
                </a:solidFill>
                <a:ea typeface="Wingdings"/>
                <a:cs typeface="Wingdings"/>
              </a:rPr>
              <a:t>δ</a:t>
            </a: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ιαφέρει. Χρήσιμη για συγκριτική ανάλυση και για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  <a:ea typeface="Wingdings"/>
                <a:cs typeface="Wingdings"/>
              </a:rPr>
              <a:t>να δοθεί βαρύτητα στις μικρές ομάδες στο δείγμα.  </a:t>
            </a:r>
          </a:p>
          <a:p>
            <a:pPr>
              <a:buNone/>
            </a:pPr>
            <a:endParaRPr lang="el-GR" dirty="0" smtClean="0">
              <a:solidFill>
                <a:schemeClr val="bg1"/>
              </a:solidFill>
              <a:ea typeface="Wingdings"/>
              <a:cs typeface="Wingdings"/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1"/>
                </a:solidFill>
              </a:rPr>
              <a:t>Μέθοδος κατά δεσμίδες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Όταν δεν μπορούν να καταγραφούν όλα τα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άτομα που περιλαμβάνονται στον πληθυσμό η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δειγματοληψία δεν βασίζεται σε άτομα αλλά σε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γεωγραφικές μονάδες π.χ. </a:t>
            </a:r>
            <a:r>
              <a:rPr lang="el-GR" dirty="0">
                <a:solidFill>
                  <a:schemeClr val="bg1"/>
                </a:solidFill>
              </a:rPr>
              <a:t>ν</a:t>
            </a:r>
            <a:r>
              <a:rPr lang="el-GR" dirty="0" smtClean="0">
                <a:solidFill>
                  <a:schemeClr val="bg1"/>
                </a:solidFill>
              </a:rPr>
              <a:t>οικοκυριά , σχολικές</a:t>
            </a:r>
          </a:p>
          <a:p>
            <a:pPr>
              <a:buNone/>
            </a:pPr>
            <a:r>
              <a:rPr lang="el-GR" dirty="0" smtClean="0">
                <a:solidFill>
                  <a:schemeClr val="bg1"/>
                </a:solidFill>
              </a:rPr>
              <a:t>   τάξεις. Αν και τα άτομα αλλάζουν, π.χ. τα παιδιά στο σχολείο, οι σχολικές τάξεις παραμένουν σταθερές.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603</Words>
  <Application>Microsoft Macintosh PowerPoint</Application>
  <PresentationFormat>On-screen Show (4:3)</PresentationFormat>
  <Paragraphs>100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Μεθοδολογία της έρευνας στις Κοινωνικές Επιστήμες Ι &amp; ΙΙ</vt:lpstr>
      <vt:lpstr>Δειγματοληπτική έρευνα</vt:lpstr>
      <vt:lpstr>PowerPoint Presentation</vt:lpstr>
      <vt:lpstr>Τα υποκείμενα της έρευνας</vt:lpstr>
      <vt:lpstr>Τυχαία δειγματοληψία</vt:lpstr>
      <vt:lpstr>Πίνακας τυχαίων αριθμών</vt:lpstr>
      <vt:lpstr>Συστηματική δειγματοληψία: Παραλλαγή τυχαίας δειγματοληψίας για μεγαλύτερους πληθυσμούς</vt:lpstr>
      <vt:lpstr>Δειγματοληψία κατά στρώματα</vt:lpstr>
      <vt:lpstr>Μέθοδος κατά δεσμίδες</vt:lpstr>
      <vt:lpstr>Μέθοδος διαθέσιμου δείγματος</vt:lpstr>
      <vt:lpstr>Σκόπιμη δειγματοληψία</vt:lpstr>
      <vt:lpstr>Δειγματοληψία στην ποιοτική έρευνα</vt:lpstr>
      <vt:lpstr>Διαστάσεις σχετικές με τη συγκρότηση του δείγματος</vt:lpstr>
      <vt:lpstr>Δειγματοληψία χιονοστιβάδας  (snowball sample)</vt:lpstr>
      <vt:lpstr>Μέγεθος δείγματος στις ποιοτικές έρευνες</vt:lpstr>
      <vt:lpstr>Αποφάσεις σχετικά με τη δειγματοληψία</vt:lpstr>
    </vt:vector>
  </TitlesOfParts>
  <Company>THALIA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Μεθοδολογία της έρευνας στις Κοινωνικές Επιστήμες Ι &amp; ΙΙ</dc:title>
  <dc:creator>Mac</dc:creator>
  <cp:lastModifiedBy>Mac</cp:lastModifiedBy>
  <cp:revision>24</cp:revision>
  <dcterms:created xsi:type="dcterms:W3CDTF">2014-11-10T22:19:32Z</dcterms:created>
  <dcterms:modified xsi:type="dcterms:W3CDTF">2019-04-07T14:38:04Z</dcterms:modified>
</cp:coreProperties>
</file>