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-29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4DB7-6DC2-4FF4-9214-80F4EBAA27D9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A6A034F2-A44C-4CBA-9485-CF27310991E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0440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4DB7-6DC2-4FF4-9214-80F4EBAA27D9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34F2-A44C-4CBA-9485-CF27310991E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8882487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4DB7-6DC2-4FF4-9214-80F4EBAA27D9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34F2-A44C-4CBA-9485-CF27310991E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39030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4DB7-6DC2-4FF4-9214-80F4EBAA27D9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34F2-A44C-4CBA-9485-CF27310991E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544581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4DB7-6DC2-4FF4-9214-80F4EBAA27D9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34F2-A44C-4CBA-9485-CF27310991E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493872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4DB7-6DC2-4FF4-9214-80F4EBAA27D9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34F2-A44C-4CBA-9485-CF27310991E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43078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4DB7-6DC2-4FF4-9214-80F4EBAA27D9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34F2-A44C-4CBA-9485-CF27310991E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363564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4DB7-6DC2-4FF4-9214-80F4EBAA27D9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34F2-A44C-4CBA-9485-CF27310991E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9777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4DB7-6DC2-4FF4-9214-80F4EBAA27D9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34F2-A44C-4CBA-9485-CF27310991E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951601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4DB7-6DC2-4FF4-9214-80F4EBAA27D9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34F2-A44C-4CBA-9485-CF27310991E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500621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864DB7-6DC2-4FF4-9214-80F4EBAA27D9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34F2-A44C-4CBA-9485-CF27310991EE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40614703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7864DB7-6DC2-4FF4-9214-80F4EBAA27D9}" type="datetimeFigureOut">
              <a:rPr lang="el-GR" smtClean="0"/>
              <a:pPr/>
              <a:t>19/5/2022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034F2-A44C-4CBA-9485-CF27310991EE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="" xmlns:p14="http://schemas.microsoft.com/office/powerpoint/2010/main" val="2026180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D6E910C8-3FFB-16EC-BBC2-8C158CEBC7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Ογκοκυτταρικό</a:t>
            </a:r>
            <a:r>
              <a:rPr lang="el-GR" dirty="0"/>
              <a:t> </a:t>
            </a:r>
            <a:r>
              <a:rPr lang="el-GR" i="1" dirty="0"/>
              <a:t>αδένωμα</a:t>
            </a:r>
            <a:r>
              <a:rPr lang="el-GR" dirty="0"/>
              <a:t> θυρεοειδούς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="" xmlns:a16="http://schemas.microsoft.com/office/drawing/2014/main" id="{5F5CC207-C684-403D-1D08-E4D3CB304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72274" y="2268785"/>
            <a:ext cx="5357600" cy="1160213"/>
          </a:xfrm>
        </p:spPr>
        <p:txBody>
          <a:bodyPr/>
          <a:lstStyle/>
          <a:p>
            <a:r>
              <a:rPr lang="el-GR" dirty="0"/>
              <a:t>Μαρίνου Αλεξάνδρα</a:t>
            </a:r>
          </a:p>
        </p:txBody>
      </p:sp>
    </p:spTree>
    <p:extLst>
      <p:ext uri="{BB962C8B-B14F-4D97-AF65-F5344CB8AC3E}">
        <p14:creationId xmlns="" xmlns:p14="http://schemas.microsoft.com/office/powerpoint/2010/main" val="543559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>
            <a:extLst>
              <a:ext uri="{FF2B5EF4-FFF2-40B4-BE49-F238E27FC236}">
                <a16:creationId xmlns="" xmlns:a16="http://schemas.microsoft.com/office/drawing/2014/main" id="{9D53EAB8-9DB0-F012-8543-71BB809AB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1241" y="1282453"/>
            <a:ext cx="3970986" cy="953672"/>
          </a:xfrm>
        </p:spPr>
        <p:txBody>
          <a:bodyPr>
            <a:normAutofit fontScale="90000"/>
          </a:bodyPr>
          <a:lstStyle/>
          <a:p>
            <a:r>
              <a:rPr lang="el-GR" b="1" dirty="0"/>
              <a:t>Μακρο</a:t>
            </a:r>
            <a:r>
              <a:rPr lang="el-GR" dirty="0"/>
              <a:t>σκοπικά χαρακτηριστικά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C7167BD8-C05A-69EE-2BC8-F22BAF8B23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71210" y="2236125"/>
            <a:ext cx="3970986" cy="33331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Η αλλοίωση </a:t>
            </a:r>
            <a:r>
              <a:rPr lang="el-G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ξεχωρίζει</a:t>
            </a:r>
            <a:r>
              <a:rPr lang="el-GR" dirty="0"/>
              <a:t> από το </a:t>
            </a:r>
            <a:r>
              <a:rPr lang="el-GR" dirty="0" smtClean="0"/>
              <a:t>υπόλοιπο </a:t>
            </a:r>
            <a:r>
              <a:rPr lang="el-GR" dirty="0" err="1" smtClean="0"/>
              <a:t>θυρεοειδικό</a:t>
            </a:r>
            <a:r>
              <a:rPr lang="el-GR" dirty="0" smtClean="0"/>
              <a:t> παρέγχυμα.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Είναι συμπαγής </a:t>
            </a:r>
            <a:r>
              <a:rPr lang="el-GR" dirty="0" smtClean="0"/>
              <a:t>όγκος.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Έχει χρώμα ανοικτό </a:t>
            </a:r>
            <a:r>
              <a:rPr lang="el-GR" dirty="0" smtClean="0"/>
              <a:t>καφέ.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Είναι </a:t>
            </a:r>
            <a:r>
              <a:rPr lang="el-GR" dirty="0" err="1" smtClean="0"/>
              <a:t>εγκαψωμένος</a:t>
            </a:r>
            <a:r>
              <a:rPr lang="el-GR" dirty="0" smtClean="0"/>
              <a:t>. 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/>
              <a:t>Συχνά εμφανίζει κεντρική </a:t>
            </a:r>
            <a:r>
              <a:rPr lang="el-GR" dirty="0" smtClean="0"/>
              <a:t>ουλή. </a:t>
            </a:r>
            <a:endParaRPr lang="el-GR" dirty="0"/>
          </a:p>
        </p:txBody>
      </p:sp>
      <p:sp>
        <p:nvSpPr>
          <p:cNvPr id="7" name="Θέση εικόνας 6">
            <a:extLst>
              <a:ext uri="{FF2B5EF4-FFF2-40B4-BE49-F238E27FC236}">
                <a16:creationId xmlns="" xmlns:a16="http://schemas.microsoft.com/office/drawing/2014/main" id="{FE125C44-0EEF-E57C-355C-CEA2A86ABC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81781" y="0"/>
            <a:ext cx="4629734" cy="6858000"/>
          </a:xfrm>
        </p:spPr>
      </p:sp>
      <p:pic>
        <p:nvPicPr>
          <p:cNvPr id="8" name="Εικόνα 7">
            <a:extLst>
              <a:ext uri="{FF2B5EF4-FFF2-40B4-BE49-F238E27FC236}">
                <a16:creationId xmlns="" xmlns:a16="http://schemas.microsoft.com/office/drawing/2014/main" id="{D437CF91-CE69-6267-17F2-41E7AC38A41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18658" y="1508381"/>
            <a:ext cx="3925578" cy="406094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14759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442C7C9C-E46F-FF1A-A04C-20E5E20B0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3788" y="1285449"/>
            <a:ext cx="4297473" cy="471534"/>
          </a:xfrm>
        </p:spPr>
        <p:txBody>
          <a:bodyPr>
            <a:normAutofit/>
          </a:bodyPr>
          <a:lstStyle/>
          <a:p>
            <a:r>
              <a:rPr lang="el-GR" dirty="0"/>
              <a:t>Ιστολογικά χαρακτηριστικά 1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8DC25617-079D-BE36-0521-945AFB4EDD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63788" y="1816072"/>
            <a:ext cx="4297473" cy="4601353"/>
          </a:xfrm>
        </p:spPr>
        <p:txBody>
          <a:bodyPr>
            <a:normAutofit fontScale="92500"/>
          </a:bodyPr>
          <a:lstStyle/>
          <a:p>
            <a:r>
              <a:rPr lang="el-GR" sz="1800" b="1" dirty="0" smtClean="0"/>
              <a:t>Πρόκειται για </a:t>
            </a:r>
            <a:r>
              <a:rPr lang="el-GR" sz="1800" b="1" spc="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θυλακιώδες</a:t>
            </a:r>
            <a:r>
              <a:rPr lang="el-GR" sz="1800" b="1" dirty="0" smtClean="0"/>
              <a:t> νεόπλασμα </a:t>
            </a:r>
            <a:r>
              <a:rPr lang="el-GR" sz="1800" b="1" dirty="0" smtClean="0"/>
              <a:t> </a:t>
            </a:r>
            <a:r>
              <a:rPr lang="el-GR" sz="1800" b="1" dirty="0" smtClean="0"/>
              <a:t>με</a:t>
            </a:r>
            <a:r>
              <a:rPr lang="el-GR" sz="1800" b="1" dirty="0" smtClean="0"/>
              <a:t> </a:t>
            </a:r>
            <a:r>
              <a:rPr lang="el-G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&gt;75</a:t>
            </a:r>
            <a:r>
              <a:rPr lang="el-G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 </a:t>
            </a:r>
            <a:r>
              <a:rPr lang="el-GR" sz="1800" b="1" dirty="0"/>
              <a:t>των κυττάρων </a:t>
            </a:r>
            <a:r>
              <a:rPr lang="el-GR" sz="1800" b="1" dirty="0" smtClean="0"/>
              <a:t> του να αντιστοιχούν μορφολογικά σε  </a:t>
            </a:r>
            <a:r>
              <a:rPr lang="el-GR" sz="1800" b="1" spc="600" dirty="0" err="1" smtClean="0"/>
              <a:t>ογκοκύτταρα</a:t>
            </a:r>
            <a:r>
              <a:rPr lang="el-GR" sz="1800" b="1" spc="600" dirty="0" smtClean="0"/>
              <a:t>. </a:t>
            </a:r>
            <a:endParaRPr lang="el-GR" sz="1800" b="1" spc="600" dirty="0"/>
          </a:p>
          <a:p>
            <a:r>
              <a:rPr lang="el-GR" sz="1800" dirty="0"/>
              <a:t>Τα </a:t>
            </a:r>
            <a:r>
              <a:rPr lang="el-GR" sz="1800" b="1" dirty="0" err="1"/>
              <a:t>ογκοκύτταρα</a:t>
            </a:r>
            <a:r>
              <a:rPr lang="el-GR" sz="1800" dirty="0"/>
              <a:t> </a:t>
            </a:r>
            <a:r>
              <a:rPr lang="el-GR" sz="1800" dirty="0" smtClean="0"/>
              <a:t>εξορισμού πρέπει </a:t>
            </a:r>
            <a:r>
              <a:rPr lang="el-GR" sz="1800" dirty="0"/>
              <a:t>να έχουν: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/>
              <a:t> μεγάλο μέγεθος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/>
              <a:t>διακριτές κυτταρικές μεμβράνες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 err="1"/>
              <a:t>ηωσινόφιλο</a:t>
            </a:r>
            <a:r>
              <a:rPr lang="el-GR" sz="1800" dirty="0"/>
              <a:t> και κοκκιώδες κυτταρόπλασμα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/>
              <a:t> μεγάλο πυρήνα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/>
              <a:t>διακριτό πυρήνιο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/>
              <a:t>απώλεια της πυρηνικής πολικότητας</a:t>
            </a:r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="" xmlns:a16="http://schemas.microsoft.com/office/drawing/2014/main" id="{B1BCC528-CFA2-E091-B4E5-B96EAA0C28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741" y="1756983"/>
            <a:ext cx="4991204" cy="3769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902154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6B61FE42-F2FC-1297-134C-7F4350930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3" y="1282451"/>
            <a:ext cx="4125677" cy="679353"/>
          </a:xfrm>
        </p:spPr>
        <p:txBody>
          <a:bodyPr>
            <a:normAutofit/>
          </a:bodyPr>
          <a:lstStyle/>
          <a:p>
            <a:r>
              <a:rPr lang="el-GR" dirty="0"/>
              <a:t>Ιστολογικά χαρακτηριστικά 2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6547ABB8-23EE-B45D-8996-03DBEAE39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66649" y="2044931"/>
            <a:ext cx="4929352" cy="4389120"/>
          </a:xfrm>
        </p:spPr>
        <p:txBody>
          <a:bodyPr>
            <a:normAutofit fontScale="85000" lnSpcReduction="10000"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/>
              <a:t>Το πρότυπο </a:t>
            </a:r>
            <a:r>
              <a:rPr lang="el-GR" sz="1800" dirty="0" smtClean="0"/>
              <a:t>ανάπτυξης </a:t>
            </a:r>
            <a:r>
              <a:rPr lang="el-GR" sz="1800" dirty="0"/>
              <a:t>είναι </a:t>
            </a:r>
            <a:r>
              <a:rPr lang="el-GR" sz="1800" b="1" dirty="0"/>
              <a:t>θυλακιώδες</a:t>
            </a:r>
            <a:r>
              <a:rPr lang="el-GR" sz="1800" dirty="0"/>
              <a:t>, </a:t>
            </a:r>
            <a:r>
              <a:rPr lang="el-GR" sz="1800" dirty="0" smtClean="0"/>
              <a:t>χωρίς να αποκλείεται το </a:t>
            </a:r>
            <a:r>
              <a:rPr lang="el-GR" sz="1800" dirty="0" err="1" smtClean="0"/>
              <a:t>δοκιδώδες</a:t>
            </a:r>
            <a:r>
              <a:rPr lang="el-GR" sz="1800" dirty="0"/>
              <a:t>, </a:t>
            </a:r>
            <a:r>
              <a:rPr lang="el-GR" sz="1800" dirty="0" smtClean="0"/>
              <a:t>το συμπαγές </a:t>
            </a:r>
            <a:r>
              <a:rPr lang="el-GR" sz="1800" dirty="0"/>
              <a:t>ή </a:t>
            </a:r>
            <a:r>
              <a:rPr lang="el-GR" sz="1800" dirty="0" smtClean="0"/>
              <a:t>ακόμα και το </a:t>
            </a:r>
            <a:r>
              <a:rPr lang="el-GR" sz="1800" dirty="0" err="1" smtClean="0"/>
              <a:t>θηλώδες</a:t>
            </a:r>
            <a:r>
              <a:rPr lang="el-GR" sz="1800" dirty="0" smtClean="0"/>
              <a:t> </a:t>
            </a:r>
            <a:r>
              <a:rPr lang="el-GR" sz="1800" dirty="0"/>
              <a:t>(</a:t>
            </a:r>
            <a:r>
              <a:rPr lang="el-GR" sz="1800" b="1" dirty="0" smtClean="0"/>
              <a:t>πρωτεύον  όμως  </a:t>
            </a:r>
            <a:r>
              <a:rPr lang="el-GR" sz="1800" dirty="0" smtClean="0"/>
              <a:t>το </a:t>
            </a:r>
            <a:r>
              <a:rPr lang="el-GR" sz="1800" b="1" dirty="0"/>
              <a:t>θυλακιώδες</a:t>
            </a:r>
            <a:r>
              <a:rPr lang="el-GR" sz="18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/>
              <a:t>Υπάρχει </a:t>
            </a:r>
            <a:r>
              <a:rPr lang="el-GR" sz="1800" dirty="0" smtClean="0"/>
              <a:t>συχνά </a:t>
            </a:r>
            <a:r>
              <a:rPr lang="el-GR" sz="1800" i="1" dirty="0" smtClean="0"/>
              <a:t>διάσπαρτη</a:t>
            </a:r>
            <a:r>
              <a:rPr lang="el-GR" sz="1800" dirty="0" smtClean="0"/>
              <a:t> πυρηνική </a:t>
            </a:r>
            <a:r>
              <a:rPr lang="el-GR" sz="1800" spc="3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ογκοκυτταρική</a:t>
            </a:r>
            <a:r>
              <a:rPr lang="el-GR" sz="1800" dirty="0" smtClean="0"/>
              <a:t> </a:t>
            </a:r>
            <a:r>
              <a:rPr lang="el-GR" sz="1800" dirty="0" err="1" smtClean="0"/>
              <a:t>ατυπία</a:t>
            </a:r>
            <a:r>
              <a:rPr lang="el-GR" sz="1800" dirty="0" smtClean="0"/>
              <a:t> ,χωρίς </a:t>
            </a:r>
            <a:r>
              <a:rPr lang="el-GR" sz="1800" dirty="0"/>
              <a:t>ενδείξεις </a:t>
            </a:r>
            <a:r>
              <a:rPr lang="el-GR" sz="1800" dirty="0" smtClean="0"/>
              <a:t>κακοήθειας (εκφυλιστικού </a:t>
            </a:r>
            <a:r>
              <a:rPr lang="el-GR" sz="1800" dirty="0" smtClean="0"/>
              <a:t>τύπου </a:t>
            </a:r>
            <a:r>
              <a:rPr lang="el-GR" sz="1800" dirty="0" err="1" smtClean="0"/>
              <a:t>ατυπία</a:t>
            </a:r>
            <a:r>
              <a:rPr lang="el-GR" sz="1800" dirty="0" smtClean="0"/>
              <a:t> </a:t>
            </a:r>
            <a:r>
              <a:rPr lang="el-GR" sz="1800" dirty="0" err="1" smtClean="0"/>
              <a:t>απαντώσα</a:t>
            </a:r>
            <a:r>
              <a:rPr lang="el-GR" sz="1800" dirty="0" smtClean="0"/>
              <a:t> και σε άλλων ιστών,  καλοήθη </a:t>
            </a:r>
            <a:r>
              <a:rPr lang="el-GR" sz="1800" dirty="0" err="1" smtClean="0"/>
              <a:t>ογκοκυτταρικά</a:t>
            </a:r>
            <a:r>
              <a:rPr lang="el-GR" sz="1800" dirty="0" smtClean="0"/>
              <a:t> νεοπλάσματα)</a:t>
            </a:r>
            <a:endParaRPr lang="el-G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i="1" u="sng" dirty="0"/>
              <a:t>Σπάνια</a:t>
            </a:r>
            <a:r>
              <a:rPr lang="el-GR" sz="1800" dirty="0"/>
              <a:t> παρατηρούνται πυρηνικές εντομές ή πυρηνικά </a:t>
            </a:r>
            <a:r>
              <a:rPr lang="el-GR" sz="1800" dirty="0" smtClean="0"/>
              <a:t> </a:t>
            </a:r>
            <a:r>
              <a:rPr lang="el-GR" sz="1800" dirty="0" err="1" smtClean="0"/>
              <a:t>ψευδοέγκλειστα</a:t>
            </a:r>
            <a:r>
              <a:rPr lang="el-GR" sz="1800" dirty="0" smtClean="0"/>
              <a:t>!</a:t>
            </a:r>
            <a:endParaRPr lang="el-G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/>
              <a:t>Στο ηλεκτρονικό μικροσκόπιο παρατηρούμε διογκωμένα </a:t>
            </a:r>
            <a:r>
              <a:rPr lang="el-GR" sz="1800" dirty="0" smtClean="0"/>
              <a:t>μιτοχόνδρια.</a:t>
            </a:r>
            <a:endParaRPr lang="el-G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/>
              <a:t>Πιθανόν να </a:t>
            </a:r>
            <a:r>
              <a:rPr lang="el-GR" sz="1800" dirty="0" smtClean="0"/>
              <a:t>υπάρχουν </a:t>
            </a:r>
            <a:r>
              <a:rPr lang="el-GR" sz="1800" dirty="0" err="1" smtClean="0"/>
              <a:t>ψαμμωδοειδείς</a:t>
            </a:r>
            <a:r>
              <a:rPr lang="el-GR" sz="1800" dirty="0" smtClean="0"/>
              <a:t>  </a:t>
            </a:r>
            <a:r>
              <a:rPr lang="el-GR" sz="1800" dirty="0"/>
              <a:t>εναποθέσεις </a:t>
            </a:r>
            <a:r>
              <a:rPr lang="el-GR" sz="1800" dirty="0" smtClean="0"/>
              <a:t>ασβεστίου. </a:t>
            </a:r>
            <a:endParaRPr lang="el-GR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800" dirty="0"/>
          </a:p>
          <a:p>
            <a:endParaRPr lang="el-GR" sz="1800" dirty="0"/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9CB6E556-9C46-A456-63F6-4B7138528B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278" y="1888133"/>
            <a:ext cx="4889325" cy="36813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2048045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B54EF1DC-F0AD-7D42-964A-4305C9574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3" y="609600"/>
            <a:ext cx="8151139" cy="746234"/>
          </a:xfrm>
        </p:spPr>
        <p:txBody>
          <a:bodyPr>
            <a:normAutofit fontScale="90000"/>
          </a:bodyPr>
          <a:lstStyle/>
          <a:p>
            <a:r>
              <a:rPr lang="el-GR" dirty="0"/>
              <a:t>Διάκριση από το </a:t>
            </a:r>
            <a:r>
              <a:rPr lang="el-GR" dirty="0" err="1"/>
              <a:t>ογκοκυτταρικό</a:t>
            </a:r>
            <a:r>
              <a:rPr lang="el-GR" dirty="0"/>
              <a:t> </a:t>
            </a:r>
            <a:r>
              <a:rPr lang="el-GR" b="1" i="1" dirty="0" smtClean="0"/>
              <a:t>καρκίνωμα</a:t>
            </a:r>
            <a:r>
              <a:rPr lang="el-GR" i="1" dirty="0" smtClean="0"/>
              <a:t> </a:t>
            </a:r>
            <a:r>
              <a:rPr lang="el-GR" dirty="0" smtClean="0"/>
              <a:t>του θυρεοειδούς</a:t>
            </a:r>
            <a:br>
              <a:rPr lang="el-GR" dirty="0" smtClean="0"/>
            </a:br>
            <a:r>
              <a:rPr lang="el-GR" i="1" dirty="0" smtClean="0"/>
              <a:t>(στο οποίο ανευρίσκεται </a:t>
            </a:r>
            <a:r>
              <a:rPr lang="el-GR" b="1" i="1" dirty="0" smtClean="0"/>
              <a:t>διήθηση κάψας ή/και αγγείων</a:t>
            </a:r>
            <a:r>
              <a:rPr lang="el-GR" i="1" dirty="0" smtClean="0"/>
              <a:t>)</a:t>
            </a:r>
            <a:endParaRPr lang="el-GR" dirty="0"/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0AD2AB2E-1C29-A57B-ADAB-B629FE19E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30014" y="2086496"/>
            <a:ext cx="6900327" cy="4146138"/>
          </a:xfrm>
        </p:spPr>
        <p:txBody>
          <a:bodyPr>
            <a:normAutofit/>
          </a:bodyPr>
          <a:lstStyle/>
          <a:p>
            <a:r>
              <a:rPr lang="el-GR" sz="1800" dirty="0"/>
              <a:t>Σε αντίθεση με το </a:t>
            </a:r>
            <a:r>
              <a:rPr lang="el-GR" sz="1800" dirty="0" err="1"/>
              <a:t>ογκοκυτταρικό</a:t>
            </a:r>
            <a:r>
              <a:rPr lang="el-GR" sz="1800" dirty="0"/>
              <a:t> καρκίνωμα, το </a:t>
            </a:r>
            <a:r>
              <a:rPr lang="el-GR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ογκοκυτταρικό</a:t>
            </a:r>
            <a:r>
              <a:rPr lang="el-GR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800" b="1" spc="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αδένωμα οφείλει πέραν της απουσίας διήθησης,  να </a:t>
            </a:r>
            <a:r>
              <a:rPr lang="el-GR" sz="1800" dirty="0" smtClean="0"/>
              <a:t>έχει</a:t>
            </a:r>
            <a:r>
              <a:rPr lang="el-GR" sz="1800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/>
              <a:t>Πιο λεπτή κάψα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 smtClean="0"/>
              <a:t>Ως επί το </a:t>
            </a:r>
            <a:r>
              <a:rPr lang="el-GR" sz="1800" dirty="0" smtClean="0"/>
              <a:t>πλείστον, </a:t>
            </a:r>
            <a:r>
              <a:rPr lang="el-GR" sz="1800" dirty="0" err="1" smtClean="0"/>
              <a:t>θυλακιώδες</a:t>
            </a:r>
            <a:r>
              <a:rPr lang="el-GR" sz="1800" dirty="0" smtClean="0"/>
              <a:t> </a:t>
            </a:r>
            <a:r>
              <a:rPr lang="el-GR" sz="1800" dirty="0"/>
              <a:t>παρά συμπαγές/ </a:t>
            </a:r>
            <a:r>
              <a:rPr lang="el-GR" sz="1800" dirty="0" err="1"/>
              <a:t>δοκιδώδες</a:t>
            </a:r>
            <a:r>
              <a:rPr lang="el-GR" sz="1800" dirty="0"/>
              <a:t> πρότυπο ανάπτυξης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/>
              <a:t>Χαμηλή </a:t>
            </a:r>
            <a:r>
              <a:rPr lang="el-GR" sz="1800" dirty="0" err="1"/>
              <a:t>μιτωτική</a:t>
            </a:r>
            <a:r>
              <a:rPr lang="el-GR" sz="1800" dirty="0"/>
              <a:t> δραστηριότητα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800" dirty="0"/>
              <a:t>Μεγάλο μέγεθος κυττάρων με μεγάλη αναλογία κυτταροπλάσματος / πυρήνα</a:t>
            </a:r>
          </a:p>
        </p:txBody>
      </p:sp>
      <p:pic>
        <p:nvPicPr>
          <p:cNvPr id="5" name="Εικόνα 4">
            <a:extLst>
              <a:ext uri="{FF2B5EF4-FFF2-40B4-BE49-F238E27FC236}">
                <a16:creationId xmlns="" xmlns:a16="http://schemas.microsoft.com/office/drawing/2014/main" id="{8C61B661-F00D-38F7-E034-CF6345E6DD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364720" y="2653052"/>
            <a:ext cx="4120097" cy="31021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894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8B68869B-B55A-745A-6137-F2B5F846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429971"/>
          </a:xfrm>
        </p:spPr>
        <p:txBody>
          <a:bodyPr/>
          <a:lstStyle/>
          <a:p>
            <a:r>
              <a:rPr lang="el-GR" dirty="0"/>
              <a:t>Δείκτες 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="" xmlns:a16="http://schemas.microsoft.com/office/drawing/2014/main" id="{49607D37-5A35-AA85-5669-8CB5623CA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87062" y="1978430"/>
            <a:ext cx="3350698" cy="3594122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Θυρεοσφαιρίνη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</a:t>
            </a: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TTF1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και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CK7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+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CK20</a:t>
            </a:r>
            <a:r>
              <a:rPr lang="en-US" sz="18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l-GR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Τα κακοήθη </a:t>
            </a:r>
            <a:r>
              <a:rPr lang="el-GR" sz="18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ο</a:t>
            </a:r>
            <a:r>
              <a:rPr lang="el-GR" sz="1800" dirty="0" err="1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γκοκύτταρα</a:t>
            </a:r>
            <a:r>
              <a:rPr lang="el-GR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με χαμηλή διαφοροποίηση </a:t>
            </a:r>
            <a:r>
              <a:rPr lang="el-GR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 σε ένα υψηλής </a:t>
            </a:r>
            <a:r>
              <a:rPr lang="el-GR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κακοήθειας/χαμηλά διαφοροποιημένο καρκίνωμα) μπορεί 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να είναι </a:t>
            </a:r>
            <a:r>
              <a:rPr lang="el-GR" sz="18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αρνητικά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για τη </a:t>
            </a:r>
            <a:r>
              <a:rPr lang="el-G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θυρεοσφαιρίνη</a:t>
            </a:r>
            <a:r>
              <a:rPr lang="el-G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και </a:t>
            </a:r>
            <a:r>
              <a:rPr lang="el-GR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το </a:t>
            </a:r>
            <a:r>
              <a:rPr lang="en-US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TTF</a:t>
            </a:r>
            <a:r>
              <a:rPr lang="el-GR" sz="18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</a:t>
            </a:r>
            <a:endParaRPr lang="el-G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pic>
        <p:nvPicPr>
          <p:cNvPr id="5" name="Θέση περιεχομένου 4">
            <a:extLst>
              <a:ext uri="{FF2B5EF4-FFF2-40B4-BE49-F238E27FC236}">
                <a16:creationId xmlns="" xmlns:a16="http://schemas.microsoft.com/office/drawing/2014/main" id="{F18D2881-AA7B-B05B-3DB7-2B5FF3F04F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5132" y="1282451"/>
            <a:ext cx="6015214" cy="4527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="" xmlns:p14="http://schemas.microsoft.com/office/powerpoint/2010/main" val="1050000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0952F348-7CFD-892D-A8FA-643E45495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1808" y="808057"/>
            <a:ext cx="7958331" cy="679922"/>
          </a:xfrm>
        </p:spPr>
        <p:txBody>
          <a:bodyPr/>
          <a:lstStyle/>
          <a:p>
            <a:r>
              <a:rPr lang="el-GR" dirty="0"/>
              <a:t>Διαφορική διάγνωση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4C749D27-A94D-4602-8A61-1B941E5F14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3599" y="1487979"/>
            <a:ext cx="7796540" cy="4854631"/>
          </a:xfrm>
        </p:spPr>
        <p:txBody>
          <a:bodyPr>
            <a:normAutofit fontScale="92500" lnSpcReduction="10000"/>
          </a:bodyPr>
          <a:lstStyle/>
          <a:p>
            <a:r>
              <a:rPr lang="el-GR" sz="2400" dirty="0"/>
              <a:t>Θυρεοειδίτιδα </a:t>
            </a:r>
            <a:r>
              <a:rPr lang="en-US" sz="2400" dirty="0"/>
              <a:t>Hashimoto</a:t>
            </a:r>
            <a:r>
              <a:rPr lang="el-GR" sz="2400" dirty="0"/>
              <a:t>: πρέπει να έχει άφθονα </a:t>
            </a:r>
            <a:r>
              <a:rPr lang="el-GR" sz="2400" dirty="0" err="1" smtClean="0"/>
              <a:t>λεμφοζίδια</a:t>
            </a:r>
            <a:r>
              <a:rPr lang="el-GR" sz="2400" dirty="0" smtClean="0"/>
              <a:t>, </a:t>
            </a:r>
            <a:r>
              <a:rPr lang="el-GR" sz="2400" i="1" dirty="0"/>
              <a:t>χωρίς </a:t>
            </a:r>
            <a:r>
              <a:rPr lang="el-GR" sz="2400" i="1" dirty="0" smtClean="0"/>
              <a:t>διακριτό όζο </a:t>
            </a:r>
            <a:r>
              <a:rPr lang="el-GR" sz="2400" dirty="0" err="1" smtClean="0"/>
              <a:t>ογκοκυττάρων</a:t>
            </a:r>
            <a:r>
              <a:rPr lang="el-GR" sz="2400" dirty="0" smtClean="0"/>
              <a:t>.</a:t>
            </a:r>
            <a:endParaRPr lang="el-GR" sz="2400" dirty="0"/>
          </a:p>
          <a:p>
            <a:r>
              <a:rPr lang="el-GR" sz="2400" dirty="0"/>
              <a:t>Μυελοειδές καρκίνωμα </a:t>
            </a:r>
            <a:r>
              <a:rPr lang="el-GR" sz="2400" dirty="0" smtClean="0"/>
              <a:t>με κύτταρα δίκην </a:t>
            </a:r>
            <a:r>
              <a:rPr lang="el-GR" sz="2400" dirty="0" err="1" smtClean="0"/>
              <a:t>ογκοκυττάρων</a:t>
            </a:r>
            <a:r>
              <a:rPr lang="el-GR" sz="2400" dirty="0" smtClean="0"/>
              <a:t>.</a:t>
            </a:r>
            <a:endParaRPr lang="en-US" sz="2400" dirty="0"/>
          </a:p>
          <a:p>
            <a:r>
              <a:rPr lang="el-GR" sz="2400" dirty="0"/>
              <a:t>Οζώδης βρογχοκήλη με </a:t>
            </a:r>
            <a:r>
              <a:rPr lang="el-GR" sz="2400" dirty="0" smtClean="0"/>
              <a:t>προβάλλοντα </a:t>
            </a:r>
            <a:r>
              <a:rPr lang="el-GR" sz="2400" dirty="0" err="1" smtClean="0"/>
              <a:t>ογκοκύτταρα</a:t>
            </a:r>
            <a:r>
              <a:rPr lang="el-GR" sz="2400" dirty="0"/>
              <a:t>: παρουσία κολλοειδούς, </a:t>
            </a:r>
            <a:r>
              <a:rPr lang="el-GR" sz="2400" dirty="0" err="1"/>
              <a:t>θυλακικών</a:t>
            </a:r>
            <a:r>
              <a:rPr lang="el-GR" sz="2400" dirty="0"/>
              <a:t> </a:t>
            </a:r>
            <a:r>
              <a:rPr lang="el-GR" sz="2400" dirty="0" smtClean="0"/>
              <a:t>κυττάρων και  </a:t>
            </a:r>
            <a:r>
              <a:rPr lang="el-GR" sz="2400" dirty="0" err="1"/>
              <a:t>ιστιοκυττάρων</a:t>
            </a:r>
            <a:r>
              <a:rPr lang="el-GR" sz="2400" dirty="0"/>
              <a:t> </a:t>
            </a:r>
            <a:r>
              <a:rPr lang="el-G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αναμεμιγμένων</a:t>
            </a:r>
            <a:r>
              <a:rPr lang="el-GR" sz="2400" dirty="0" smtClean="0"/>
              <a:t> με </a:t>
            </a:r>
            <a:r>
              <a:rPr lang="el-GR" sz="2400" dirty="0" err="1" smtClean="0"/>
              <a:t>ογκοκύτταρα</a:t>
            </a:r>
            <a:r>
              <a:rPr lang="el-GR" sz="2400" dirty="0" smtClean="0"/>
              <a:t>. </a:t>
            </a:r>
            <a:endParaRPr lang="el-GR" sz="2400" dirty="0"/>
          </a:p>
          <a:p>
            <a:r>
              <a:rPr lang="el-GR" sz="2400" dirty="0" smtClean="0"/>
              <a:t>Υποποικιλίες </a:t>
            </a:r>
            <a:r>
              <a:rPr lang="el-GR" sz="2400" b="1" dirty="0" err="1" smtClean="0"/>
              <a:t>θηλώδους</a:t>
            </a:r>
            <a:r>
              <a:rPr lang="el-GR" sz="2400" dirty="0" smtClean="0"/>
              <a:t> </a:t>
            </a:r>
            <a:r>
              <a:rPr lang="el-GR" sz="2400" dirty="0"/>
              <a:t>καρκινώματος</a:t>
            </a:r>
          </a:p>
          <a:p>
            <a:pPr>
              <a:buNone/>
            </a:pPr>
            <a:r>
              <a:rPr lang="el-GR" sz="2400" dirty="0" smtClean="0"/>
              <a:t>     ( </a:t>
            </a:r>
            <a:r>
              <a:rPr lang="el-GR" sz="2400" dirty="0" err="1" smtClean="0"/>
              <a:t>ογκοκυτταρική</a:t>
            </a:r>
            <a:r>
              <a:rPr lang="el-GR" sz="2400" dirty="0" smtClean="0"/>
              <a:t>,  </a:t>
            </a:r>
            <a:r>
              <a:rPr lang="el-GR" sz="2400" dirty="0"/>
              <a:t>δίκην </a:t>
            </a:r>
            <a:r>
              <a:rPr lang="en-US" sz="2400" dirty="0" err="1" smtClean="0"/>
              <a:t>Warthin</a:t>
            </a:r>
            <a:r>
              <a:rPr lang="el-GR" sz="2400" dirty="0" smtClean="0"/>
              <a:t>, από ψηλά κύτταρα )</a:t>
            </a:r>
            <a:r>
              <a:rPr lang="en-US" sz="2400" dirty="0" smtClean="0"/>
              <a:t>:</a:t>
            </a:r>
            <a:r>
              <a:rPr lang="en-US" sz="2400" dirty="0"/>
              <a:t> </a:t>
            </a:r>
            <a:r>
              <a:rPr lang="el-GR" sz="2400" dirty="0" smtClean="0"/>
              <a:t>εφόσον πρόκειται για </a:t>
            </a:r>
            <a:r>
              <a:rPr lang="el-GR" sz="2400" dirty="0" err="1" smtClean="0"/>
              <a:t>θηλώδες</a:t>
            </a:r>
            <a:r>
              <a:rPr lang="el-GR" sz="2400" dirty="0" smtClean="0"/>
              <a:t> καρκίνωμα, πρέπει </a:t>
            </a:r>
            <a:r>
              <a:rPr lang="el-GR" sz="2400" dirty="0"/>
              <a:t>τα </a:t>
            </a:r>
            <a:r>
              <a:rPr lang="el-GR" sz="2400" dirty="0" err="1" smtClean="0"/>
              <a:t>νεοπλασματικά</a:t>
            </a:r>
            <a:r>
              <a:rPr lang="el-GR" sz="2400" dirty="0" smtClean="0"/>
              <a:t> κύτταρα </a:t>
            </a:r>
            <a:r>
              <a:rPr lang="el-GR" sz="2400" dirty="0"/>
              <a:t>να εμφανίζουν τα </a:t>
            </a:r>
            <a:r>
              <a:rPr lang="el-GR" sz="2400" b="1" dirty="0"/>
              <a:t>πυρηνικά χαρακτηριστικά του </a:t>
            </a:r>
            <a:r>
              <a:rPr lang="el-GR" sz="2400" b="1" dirty="0" err="1" smtClean="0"/>
              <a:t>θηλώδους</a:t>
            </a:r>
            <a:r>
              <a:rPr lang="el-GR" sz="2400" b="1" dirty="0" smtClean="0"/>
              <a:t> καρκινώματος</a:t>
            </a:r>
            <a:r>
              <a:rPr lang="el-GR" sz="2400" dirty="0"/>
              <a:t>)</a:t>
            </a:r>
          </a:p>
          <a:p>
            <a:endParaRPr lang="el-GR" sz="2400" dirty="0"/>
          </a:p>
        </p:txBody>
      </p:sp>
    </p:spTree>
    <p:extLst>
      <p:ext uri="{BB962C8B-B14F-4D97-AF65-F5344CB8AC3E}">
        <p14:creationId xmlns="" xmlns:p14="http://schemas.microsoft.com/office/powerpoint/2010/main" val="24853848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Μάντισον">
  <a:themeElements>
    <a:clrScheme name="Μάντισον">
      <a:dk1>
        <a:sysClr val="windowText" lastClr="000000"/>
      </a:dk1>
      <a:lt1>
        <a:sysClr val="window" lastClr="FFFFFF"/>
      </a:lt1>
      <a:dk2>
        <a:srgbClr val="1F282E"/>
      </a:dk2>
      <a:lt2>
        <a:srgbClr val="C2F5FC"/>
      </a:lt2>
      <a:accent1>
        <a:srgbClr val="4091F3"/>
      </a:accent1>
      <a:accent2>
        <a:srgbClr val="8BBCF1"/>
      </a:accent2>
      <a:accent3>
        <a:srgbClr val="CB6A6A"/>
      </a:accent3>
      <a:accent4>
        <a:srgbClr val="C567AF"/>
      </a:accent4>
      <a:accent5>
        <a:srgbClr val="A684F9"/>
      </a:accent5>
      <a:accent6>
        <a:srgbClr val="A9ACEE"/>
      </a:accent6>
      <a:hlink>
        <a:srgbClr val="6D9CC5"/>
      </a:hlink>
      <a:folHlink>
        <a:srgbClr val="6D82A0"/>
      </a:folHlink>
    </a:clrScheme>
    <a:fontScheme name="Cambria-Calibri">
      <a:majorFont>
        <a:latin typeface="Cambria"/>
        <a:ea typeface=""/>
        <a:cs typeface=""/>
        <a:font script="Jpan" typeface="ＭＳ Ｐ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Μάντισον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dison" id="{025CB5FB-2DD3-45EE-B6F0-CC461540EB19}" vid="{178B2DAB-5DDE-4060-A857-D2E1CDA9250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TM16401375[[fn=Μάντισον]]</Template>
  <TotalTime>64</TotalTime>
  <Words>315</Words>
  <Application>Microsoft Office PowerPoint</Application>
  <PresentationFormat>Προσαρμογή</PresentationFormat>
  <Paragraphs>40</Paragraphs>
  <Slides>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</vt:i4>
      </vt:variant>
    </vt:vector>
  </HeadingPairs>
  <TitlesOfParts>
    <vt:vector size="8" baseType="lpstr">
      <vt:lpstr>Μάντισον</vt:lpstr>
      <vt:lpstr>Ογκοκυτταρικό αδένωμα θυρεοειδούς</vt:lpstr>
      <vt:lpstr>Μακροσκοπικά χαρακτηριστικά</vt:lpstr>
      <vt:lpstr>Ιστολογικά χαρακτηριστικά 1</vt:lpstr>
      <vt:lpstr>Ιστολογικά χαρακτηριστικά 2</vt:lpstr>
      <vt:lpstr>Διάκριση από το ογκοκυτταρικό καρκίνωμα του θυρεοειδούς (στο οποίο ανευρίσκεται διήθηση κάψας ή/και αγγείων)</vt:lpstr>
      <vt:lpstr>Δείκτες </vt:lpstr>
      <vt:lpstr>Διαφορική διάγνωση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Ογκοκυτταρικό αδένωμα θυρεοειδούς</dc:title>
  <dc:creator>Αλεξάνδρα Μαρίνου</dc:creator>
  <cp:lastModifiedBy>User</cp:lastModifiedBy>
  <cp:revision>6</cp:revision>
  <dcterms:created xsi:type="dcterms:W3CDTF">2022-05-11T18:12:32Z</dcterms:created>
  <dcterms:modified xsi:type="dcterms:W3CDTF">2022-05-19T06:45:46Z</dcterms:modified>
</cp:coreProperties>
</file>