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5"/>
  </p:notesMasterIdLst>
  <p:handoutMasterIdLst>
    <p:handoutMasterId r:id="rId166"/>
  </p:handoutMasterIdLst>
  <p:sldIdLst>
    <p:sldId id="256" r:id="rId2"/>
    <p:sldId id="474" r:id="rId3"/>
    <p:sldId id="475" r:id="rId4"/>
    <p:sldId id="476" r:id="rId5"/>
    <p:sldId id="257" r:id="rId6"/>
    <p:sldId id="258" r:id="rId7"/>
    <p:sldId id="259" r:id="rId8"/>
    <p:sldId id="273" r:id="rId9"/>
    <p:sldId id="260" r:id="rId10"/>
    <p:sldId id="275" r:id="rId11"/>
    <p:sldId id="261" r:id="rId12"/>
    <p:sldId id="277" r:id="rId13"/>
    <p:sldId id="262" r:id="rId14"/>
    <p:sldId id="279" r:id="rId15"/>
    <p:sldId id="263" r:id="rId16"/>
    <p:sldId id="264" r:id="rId17"/>
    <p:sldId id="281" r:id="rId18"/>
    <p:sldId id="266" r:id="rId19"/>
    <p:sldId id="284" r:id="rId20"/>
    <p:sldId id="269" r:id="rId21"/>
    <p:sldId id="286" r:id="rId22"/>
    <p:sldId id="270" r:id="rId23"/>
    <p:sldId id="288" r:id="rId24"/>
    <p:sldId id="271" r:id="rId25"/>
    <p:sldId id="473" r:id="rId26"/>
    <p:sldId id="291" r:id="rId27"/>
    <p:sldId id="294" r:id="rId28"/>
    <p:sldId id="295" r:id="rId29"/>
    <p:sldId id="300" r:id="rId30"/>
    <p:sldId id="301" r:id="rId31"/>
    <p:sldId id="302" r:id="rId32"/>
    <p:sldId id="314" r:id="rId33"/>
    <p:sldId id="318" r:id="rId34"/>
    <p:sldId id="319" r:id="rId35"/>
    <p:sldId id="321" r:id="rId36"/>
    <p:sldId id="322" r:id="rId37"/>
    <p:sldId id="472" r:id="rId38"/>
    <p:sldId id="324" r:id="rId39"/>
    <p:sldId id="326" r:id="rId40"/>
    <p:sldId id="328" r:id="rId41"/>
    <p:sldId id="329" r:id="rId42"/>
    <p:sldId id="330" r:id="rId43"/>
    <p:sldId id="331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61" r:id="rId73"/>
    <p:sldId id="362" r:id="rId74"/>
    <p:sldId id="363" r:id="rId75"/>
    <p:sldId id="364" r:id="rId76"/>
    <p:sldId id="365" r:id="rId77"/>
    <p:sldId id="366" r:id="rId78"/>
    <p:sldId id="367" r:id="rId79"/>
    <p:sldId id="368" r:id="rId80"/>
    <p:sldId id="369" r:id="rId81"/>
    <p:sldId id="370" r:id="rId82"/>
    <p:sldId id="371" r:id="rId83"/>
    <p:sldId id="372" r:id="rId84"/>
    <p:sldId id="373" r:id="rId85"/>
    <p:sldId id="374" r:id="rId86"/>
    <p:sldId id="375" r:id="rId87"/>
    <p:sldId id="376" r:id="rId88"/>
    <p:sldId id="377" r:id="rId89"/>
    <p:sldId id="378" r:id="rId90"/>
    <p:sldId id="381" r:id="rId91"/>
    <p:sldId id="382" r:id="rId92"/>
    <p:sldId id="383" r:id="rId93"/>
    <p:sldId id="384" r:id="rId94"/>
    <p:sldId id="385" r:id="rId95"/>
    <p:sldId id="386" r:id="rId96"/>
    <p:sldId id="387" r:id="rId97"/>
    <p:sldId id="388" r:id="rId98"/>
    <p:sldId id="389" r:id="rId99"/>
    <p:sldId id="390" r:id="rId100"/>
    <p:sldId id="391" r:id="rId101"/>
    <p:sldId id="392" r:id="rId102"/>
    <p:sldId id="393" r:id="rId103"/>
    <p:sldId id="394" r:id="rId104"/>
    <p:sldId id="395" r:id="rId105"/>
    <p:sldId id="396" r:id="rId106"/>
    <p:sldId id="397" r:id="rId107"/>
    <p:sldId id="398" r:id="rId108"/>
    <p:sldId id="399" r:id="rId109"/>
    <p:sldId id="400" r:id="rId110"/>
    <p:sldId id="401" r:id="rId111"/>
    <p:sldId id="403" r:id="rId112"/>
    <p:sldId id="404" r:id="rId113"/>
    <p:sldId id="405" r:id="rId114"/>
    <p:sldId id="406" r:id="rId115"/>
    <p:sldId id="408" r:id="rId116"/>
    <p:sldId id="409" r:id="rId117"/>
    <p:sldId id="411" r:id="rId118"/>
    <p:sldId id="412" r:id="rId119"/>
    <p:sldId id="414" r:id="rId120"/>
    <p:sldId id="415" r:id="rId121"/>
    <p:sldId id="416" r:id="rId122"/>
    <p:sldId id="417" r:id="rId123"/>
    <p:sldId id="477" r:id="rId124"/>
    <p:sldId id="478" r:id="rId125"/>
    <p:sldId id="479" r:id="rId126"/>
    <p:sldId id="480" r:id="rId127"/>
    <p:sldId id="481" r:id="rId128"/>
    <p:sldId id="418" r:id="rId129"/>
    <p:sldId id="419" r:id="rId130"/>
    <p:sldId id="428" r:id="rId131"/>
    <p:sldId id="482" r:id="rId132"/>
    <p:sldId id="429" r:id="rId133"/>
    <p:sldId id="430" r:id="rId134"/>
    <p:sldId id="431" r:id="rId135"/>
    <p:sldId id="432" r:id="rId136"/>
    <p:sldId id="433" r:id="rId137"/>
    <p:sldId id="435" r:id="rId138"/>
    <p:sldId id="436" r:id="rId139"/>
    <p:sldId id="437" r:id="rId140"/>
    <p:sldId id="438" r:id="rId141"/>
    <p:sldId id="439" r:id="rId142"/>
    <p:sldId id="440" r:id="rId143"/>
    <p:sldId id="441" r:id="rId144"/>
    <p:sldId id="444" r:id="rId145"/>
    <p:sldId id="449" r:id="rId146"/>
    <p:sldId id="450" r:id="rId147"/>
    <p:sldId id="452" r:id="rId148"/>
    <p:sldId id="453" r:id="rId149"/>
    <p:sldId id="454" r:id="rId150"/>
    <p:sldId id="455" r:id="rId151"/>
    <p:sldId id="456" r:id="rId152"/>
    <p:sldId id="459" r:id="rId153"/>
    <p:sldId id="460" r:id="rId154"/>
    <p:sldId id="461" r:id="rId155"/>
    <p:sldId id="462" r:id="rId156"/>
    <p:sldId id="463" r:id="rId157"/>
    <p:sldId id="464" r:id="rId158"/>
    <p:sldId id="466" r:id="rId159"/>
    <p:sldId id="467" r:id="rId160"/>
    <p:sldId id="468" r:id="rId161"/>
    <p:sldId id="469" r:id="rId162"/>
    <p:sldId id="470" r:id="rId163"/>
    <p:sldId id="471" r:id="rId164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2CF9"/>
    <a:srgbClr val="022FBE"/>
    <a:srgbClr val="0069C0"/>
    <a:srgbClr val="0B0F5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Μεσαίο στυλ 4 - Έμφασ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Στυλ με θέμα 1 - Έμφαση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1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2EDE65-9C2E-4B5D-8F0F-3457F5606335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21C040-208E-4335-8A3F-F515B975B14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7F24345-9210-4F90-83C8-C2A153BD7FAD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CB64D1-3C5D-49A7-B89C-054FF43163C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3ECAFA-B62D-4897-865F-95E5E4D5F3E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3B453C-138C-4FAF-A41F-D8AFA2B6687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FEDA84-E35E-4A6C-80FF-431533FF6B90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45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6C0F65-9ED1-4E3C-A4C8-95DD323685BA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46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9129F9-6A45-408B-A6AB-FE8DF423F686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50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4D3C93-BEC6-400A-9882-9415F429CCF8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59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 smtClean="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C007EB-363D-4F47-8D62-045F7EE11AEF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60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 smtClean="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D4EF13-6446-4A2D-8241-C2356F61AD1F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61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 smtClean="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BDDE5C-EF19-460E-98EC-322672951967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63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</p:spPr>
        <p:txBody>
          <a:bodyPr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>
              <a:spcBef>
                <a:spcPct val="0"/>
              </a:spcBef>
            </a:pPr>
            <a:endParaRPr lang="zh-TW" altLang="en-US" sz="2400" smtClean="0">
              <a:latin typeface="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5FDE5C-D3BA-41EC-9C99-C1CC4B85A68E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139" tIns="46070" rIns="92139" bIns="4607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1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E88087-829A-45D7-BDF1-D2EFF0C40BB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EF9036-E714-49A3-AA9F-8C9B8E5DBA06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66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B0CBF5-F8DE-4FF2-A4C5-2696C185048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71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A8D106-6DC9-4905-8127-9DC631E0808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F8DC35-A49E-4094-8A0B-01465A16B68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81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6CF807-9B33-405E-B133-7543FF3F965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85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23D8D2-9E7C-45BA-8247-AE8456D4D33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79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9F4675-6145-44D5-A638-A64A6617F89B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C6EF9-7810-41F0-81FC-D56ED3DB79F6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32ADAC-297F-4DD2-AD7A-205C9483065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05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758DE7-3AD8-4F68-9F60-820B98247D3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0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8D45E8-BC34-46D7-89E0-B5B5D930DB0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D647DB-51CE-4F1C-B50A-55F03E40444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14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6B8021-32F4-4EE2-9E7E-F23511E63E3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1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567DC1-45F7-4382-8AFB-684B56EAD70E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2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A33BDE-864E-42EC-B314-E877358EB0F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663A23-4CF2-44B0-88EB-BF57D1402D2B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33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314F04-BDD8-49FC-98D6-B4F11131287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89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45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9098C1-4E2B-4268-91E7-2691BADDF4A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50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A27D93-A378-4FE3-85D9-1533B230621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55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BBE1DD-4200-454E-947A-C2CA4FCADEC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0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86EC41-76D3-4835-8497-8309D02D2F0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65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28F2DA-A787-4124-81F2-823B2ECEA7AC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9FAB14-FA3B-4B82-9427-480EB5DD3EB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6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FF68D9-D394-45A1-96CC-AF268BD8A8A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905D72-2B44-46E3-AE6E-A3F0855EF6D4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99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7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748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17331AA1-CACA-423F-8D89-262C1F75D963}" type="slidenum">
              <a:rPr lang="el-GR" sz="1200"/>
              <a:pPr algn="r" defTabSz="903288"/>
              <a:t>99</a:t>
            </a:fld>
            <a:endParaRPr lang="el-GR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7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A0A441-4FC2-4751-B0C9-5604AA575F9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802B3B-01E3-4B2D-B1CD-6F442EA65EB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89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89D15A-EC8A-462C-85D6-1D6352F61CE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93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A38D6C-EFC2-4F39-8AD7-0B5340CEBE2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98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59276E-4EA3-4E95-9447-B7D59C92A13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03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60BFEF-AA17-44A7-8D1C-21469732F8A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8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BDACD6-0693-460A-A9DF-E1E5BA1CDA8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13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58E516-D081-49E7-A20A-0FF1154FA9D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4069CC-8521-4296-A278-72EDB4B6F4E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39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17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2C4B4C-A839-4E49-89D1-BAC81BDE603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2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F16751-AB7B-4D53-90BB-00012D22DF5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109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27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064C19-11DD-4C8E-8632-EE6932E7BDA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37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EF42DB-107B-440E-ABD0-F1E0D5253AC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7ABE84-5EB2-4E62-A6BF-1FAFFF4E1F57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84" tIns="47642" rIns="95284" bIns="47642" anchor="b"/>
          <a:lstStyle/>
          <a:p>
            <a:pPr algn="r" defTabSz="950913"/>
            <a:fld id="{48DEEF71-2517-4D7F-B5D1-F72B253F0FAC}" type="slidenum">
              <a:rPr lang="el-GR" sz="1200"/>
              <a:pPr algn="r" defTabSz="950913"/>
              <a:t>112</a:t>
            </a:fld>
            <a:endParaRPr lang="el-GR" sz="120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5284" tIns="47642" rIns="95284" bIns="476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552651-72DB-4350-845B-3CEAEAD4106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84" tIns="47642" rIns="95284" bIns="47642" anchor="b"/>
          <a:lstStyle/>
          <a:p>
            <a:pPr algn="r" defTabSz="950913"/>
            <a:fld id="{A4EE5210-E3C4-442B-B075-5EE59B786F0B}" type="slidenum">
              <a:rPr lang="el-GR" sz="1200"/>
              <a:pPr algn="r" defTabSz="950913"/>
              <a:t>113</a:t>
            </a:fld>
            <a:endParaRPr lang="el-GR" sz="120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5284" tIns="47642" rIns="95284" bIns="476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224BF8-4C26-4699-ACBE-2E676263891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84" tIns="47642" rIns="95284" bIns="47642" anchor="b"/>
          <a:lstStyle/>
          <a:p>
            <a:pPr algn="r" defTabSz="950913"/>
            <a:fld id="{DF6418DA-7886-4489-A910-5A6A32FA0C53}" type="slidenum">
              <a:rPr lang="el-GR" sz="1200"/>
              <a:pPr algn="r" defTabSz="950913"/>
              <a:t>114</a:t>
            </a:fld>
            <a:endParaRPr lang="el-GR" sz="120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5284" tIns="47642" rIns="95284" bIns="476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61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2BEEE6-29A4-46E8-B20E-BC2C5F53EAC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CBA554-4922-4721-A2CE-F2E45070374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6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660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8CBB2CDA-ECE2-45BC-86FF-7682B21FB203}" type="slidenum">
              <a:rPr lang="el-GR" sz="1200"/>
              <a:pPr algn="r" defTabSz="903288"/>
              <a:t>116</a:t>
            </a:fld>
            <a:endParaRPr lang="el-GR"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BA54BE-622C-4066-93FF-1D9EE311930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7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756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4E14D82F-C278-4489-A359-7DFBCD15CC25}" type="slidenum">
              <a:rPr lang="el-GR" sz="1200"/>
              <a:pPr algn="r" defTabSz="903288"/>
              <a:t>117</a:t>
            </a:fld>
            <a:endParaRPr lang="el-G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C5A1A4-F728-4599-8A06-370A3178FEE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2AC914-F696-4BFA-9DD0-FC356F67C1C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0373" tIns="45186" rIns="90373" bIns="451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04" name="3 - Θέση αριθμού διαφάνειας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3" tIns="45186" rIns="90373" bIns="45186" anchor="b"/>
          <a:lstStyle/>
          <a:p>
            <a:pPr algn="r" defTabSz="903288"/>
            <a:fld id="{0860ECF5-CAC7-47C2-8F5E-D6C4FD8DA888}" type="slidenum">
              <a:rPr lang="el-GR" sz="1200"/>
              <a:pPr algn="r" defTabSz="903288"/>
              <a:t>118</a:t>
            </a:fld>
            <a:endParaRPr lang="el-GR"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89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64D02C-67A3-4CB8-BC52-2BF668067F2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119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625230-5A0B-46F6-B7D7-A4E29CD6E47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99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68254E-1570-4550-9C56-5D85D1DE5E95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4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505F45-F34B-4EAB-A41C-6239E361FFC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FC4B1D-4CAF-425E-8A84-C957627305B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129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39894C-297F-4EED-926C-69E571A6235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6FB07D-F483-4E68-9288-3E5A107DE6E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50BF94-E9D0-4172-A334-D7AF49C51F4F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BC1707-6487-4716-B3E5-4E6DFF7E156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506C7B-3D64-4F0C-BAFB-0F330EC58C90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8615F5-2ED8-4116-81B6-FE3D69A9ABBA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135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19200A-9444-4163-BC27-6E9F064F9D5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136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1B3D41-F1DD-4A67-A842-588AEAAD4AD1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137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056C9A-E69A-423A-BC85-BE0BAA03BA9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138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0A2D62-029E-4E33-B0BF-FA8DA45F035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139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F30344-0951-475F-B13E-0F8F6BF321B9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140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1D9E8E-4D26-4852-918A-A3465B0EA88C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141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8B9E17-BAA5-4FFA-8703-5154061B3363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6C74B2-5AE7-4DB0-9154-937F9358355D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133089-8AC2-4126-A7B2-159D197F64E8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144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CC4B66-C3A3-4FD3-BAFE-1CE0CCDED7AC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42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3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1AA0A5-A05C-4B33-B288-DF2B2ABB07B2}" type="slidenum">
              <a:rPr lang="el-GR" smtClean="0">
                <a:latin typeface="Times New Roman" pitchFamily="18" charset="0"/>
                <a:cs typeface="Times New Roman" pitchFamily="18" charset="0"/>
              </a:rPr>
              <a:pPr/>
              <a:t>43</a:t>
            </a:fld>
            <a:endParaRPr lang="el-GR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0E600-F8A8-45B8-929D-7DCA2AB0A38A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5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8BC25-25B5-4DB9-8FE0-71AEA83C6D4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43CED-A976-4EA4-A2D4-20ED3805F14A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5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9A94-6DDD-4EB6-9FEB-5808119D631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46739-B251-4316-AB88-AA944389F2CD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5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1B4C2-6F5E-4FE5-A300-01DFEBDFDF0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20728-06FB-48EB-941A-FF116CA95B2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9BAA6-2E06-42D5-AB13-EB6CA28B7185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5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F95C-E820-4346-ADFC-773ED7A3443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83BB5-F437-446C-8882-48900EBACE1F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35DF-F848-4DD6-86B6-3301956F5E2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33CB9-CAA1-4FE0-AFDD-C9779C04B770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6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C607-2BF5-4EF4-B84C-82078F65EB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4B701-2F54-4126-B239-E67A5D5469EB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8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0BF0-FA2E-4C4C-80E8-813DF44E5C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2FC3-F407-49E8-8308-0948DE629107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4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9DFE2-7759-4B47-906C-609F7B8F345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76-0007-4490-9683-E3CB776DD656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3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22433-09F5-4A32-9659-5E72BFC7558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8FB5-7483-4180-9011-4F18B9498E7E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6" name="2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E570B-1A88-4ED2-A0F4-248DCC2667C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Ψαλίδισμα και στρογγύλεμα μίας γωνίας του ορθογωνίου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5 - Ορθογώνιο τρίγωνο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6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9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0ACC7-0165-4ECA-B090-22F3AD760F5A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10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EDC93-5E6F-4A55-AA20-B5FDC9AB380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74436" name="8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smtClean="0"/>
          </a:p>
        </p:txBody>
      </p:sp>
      <p:sp>
        <p:nvSpPr>
          <p:cNvPr id="274437" name="29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434999-61BD-4CDA-ADC9-1E0E55FF43E5}" type="datetimeFigureOut">
              <a:rPr lang="el-GR"/>
              <a:pPr>
                <a:defRPr/>
              </a:pPr>
              <a:t>8/4/2022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892ECA-E5F6-47CE-B3F1-013FFC211B2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grpSp>
        <p:nvGrpSpPr>
          <p:cNvPr id="274441" name="1 - Ομάδα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8" r:id="rId2"/>
    <p:sldLayoutId id="214748368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8" r:id="rId9"/>
    <p:sldLayoutId id="2147483684" r:id="rId10"/>
    <p:sldLayoutId id="2147483685" r:id="rId11"/>
    <p:sldLayoutId id="2147483690" r:id="rId12"/>
    <p:sldLayoutId id="214748369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D8B25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3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8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rgbClr val="F42CF9"/>
                </a:solidFill>
              </a:rPr>
              <a:t>Αιμοποιητικό</a:t>
            </a:r>
            <a:br>
              <a:rPr lang="el-GR" dirty="0" smtClean="0">
                <a:solidFill>
                  <a:srgbClr val="F42CF9"/>
                </a:solidFill>
              </a:rPr>
            </a:br>
            <a:r>
              <a:rPr lang="el-GR" dirty="0" smtClean="0">
                <a:solidFill>
                  <a:srgbClr val="F42CF9"/>
                </a:solidFill>
              </a:rPr>
              <a:t>Σύστημα</a:t>
            </a:r>
            <a:endParaRPr lang="el-GR" dirty="0">
              <a:solidFill>
                <a:srgbClr val="F42CF9"/>
              </a:solidFill>
            </a:endParaRPr>
          </a:p>
        </p:txBody>
      </p:sp>
      <p:sp>
        <p:nvSpPr>
          <p:cNvPr id="17411" name="2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el-GR" b="1" dirty="0" smtClean="0">
                <a:solidFill>
                  <a:schemeClr val="bg1"/>
                </a:solidFill>
              </a:rPr>
              <a:t>Π. </a:t>
            </a:r>
            <a:r>
              <a:rPr lang="el-GR" b="1" dirty="0" err="1" smtClean="0">
                <a:solidFill>
                  <a:schemeClr val="bg1"/>
                </a:solidFill>
              </a:rPr>
              <a:t>Κορκολοπούλου</a:t>
            </a:r>
            <a:endParaRPr lang="el-GR" b="1" dirty="0" smtClean="0">
              <a:solidFill>
                <a:schemeClr val="bg1"/>
              </a:solidFill>
            </a:endParaRPr>
          </a:p>
          <a:p>
            <a:pPr marR="0" eaLnBrk="1" hangingPunct="1"/>
            <a:r>
              <a:rPr lang="el-GR" dirty="0" smtClean="0">
                <a:solidFill>
                  <a:schemeClr val="bg1"/>
                </a:solidFill>
              </a:rPr>
              <a:t>Καθηγήτρια Παθ. Ανατομικής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Τοξοπλάσμωση- </a:t>
            </a:r>
            <a:r>
              <a:rPr lang="el-GR" sz="2200" dirty="0" err="1" smtClean="0">
                <a:latin typeface="+mn-lt"/>
              </a:rPr>
              <a:t>Μονοκυτταροειδή</a:t>
            </a:r>
            <a:r>
              <a:rPr lang="el-GR" sz="2200" dirty="0" smtClean="0">
                <a:latin typeface="+mn-lt"/>
              </a:rPr>
              <a:t> Β κύτταρα</a:t>
            </a:r>
            <a:endParaRPr lang="el-GR" sz="2200" dirty="0">
              <a:latin typeface="+mn-lt"/>
            </a:endParaRPr>
          </a:p>
        </p:txBody>
      </p:sp>
      <p:pic>
        <p:nvPicPr>
          <p:cNvPr id="26626" name="Picture 2" descr="http://www.enjoypath.com/H/hp-115/mMS10-4138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54737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3 - TextBox"/>
          <p:cNvSpPr txBox="1">
            <a:spLocks noChangeArrowheads="1"/>
          </p:cNvSpPr>
          <p:nvPr/>
        </p:nvSpPr>
        <p:spPr bwMode="auto">
          <a:xfrm>
            <a:off x="0" y="6237288"/>
            <a:ext cx="4464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μονοκυτταροειδή λεμφοκύτταρα</a:t>
            </a:r>
          </a:p>
        </p:txBody>
      </p:sp>
      <p:sp>
        <p:nvSpPr>
          <p:cNvPr id="26628" name="4 - TextBox"/>
          <p:cNvSpPr txBox="1">
            <a:spLocks noChangeArrowheads="1"/>
          </p:cNvSpPr>
          <p:nvPr/>
        </p:nvSpPr>
        <p:spPr bwMode="auto">
          <a:xfrm>
            <a:off x="2411413" y="5732463"/>
            <a:ext cx="3025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επιθηλιοειδή</a:t>
            </a:r>
          </a:p>
        </p:txBody>
      </p:sp>
      <p:sp>
        <p:nvSpPr>
          <p:cNvPr id="26629" name="5 - TextBox"/>
          <p:cNvSpPr txBox="1">
            <a:spLocks noChangeArrowheads="1"/>
          </p:cNvSpPr>
          <p:nvPr/>
        </p:nvSpPr>
        <p:spPr bwMode="auto">
          <a:xfrm>
            <a:off x="3924300" y="6021388"/>
            <a:ext cx="2052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βλαστικό κέντρο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rot="5400000" flipH="1" flipV="1">
            <a:off x="2447925" y="4760913"/>
            <a:ext cx="208915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rot="5400000" flipH="1" flipV="1">
            <a:off x="3204369" y="4220369"/>
            <a:ext cx="360045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 rot="5400000" flipH="1" flipV="1">
            <a:off x="1008856" y="5552282"/>
            <a:ext cx="13684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3" name="3 - Θέση περιεχομένου" descr="σάρωση00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00788" y="2997200"/>
            <a:ext cx="2651125" cy="1727200"/>
          </a:xfrm>
        </p:spPr>
      </p:pic>
      <p:sp>
        <p:nvSpPr>
          <p:cNvPr id="26634" name="11 - TextBox"/>
          <p:cNvSpPr txBox="1">
            <a:spLocks noChangeArrowheads="1"/>
          </p:cNvSpPr>
          <p:nvPr/>
        </p:nvSpPr>
        <p:spPr bwMode="auto">
          <a:xfrm>
            <a:off x="6372225" y="4941888"/>
            <a:ext cx="2303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Toxoplasma cyst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 descr="Untitled-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25" y="1462088"/>
            <a:ext cx="6718300" cy="5038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0771" name="Text Box 5"/>
          <p:cNvSpPr txBox="1">
            <a:spLocks noChangeArrowheads="1"/>
          </p:cNvSpPr>
          <p:nvPr/>
        </p:nvSpPr>
        <p:spPr bwMode="auto">
          <a:xfrm>
            <a:off x="6732588" y="1557338"/>
            <a:ext cx="1058862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20</a:t>
            </a:r>
            <a:endParaRPr lang="el-GR"/>
          </a:p>
        </p:txBody>
      </p:sp>
      <p:sp>
        <p:nvSpPr>
          <p:cNvPr id="160772" name="Text Box 6"/>
          <p:cNvSpPr txBox="1">
            <a:spLocks noChangeArrowheads="1"/>
          </p:cNvSpPr>
          <p:nvPr/>
        </p:nvSpPr>
        <p:spPr bwMode="auto">
          <a:xfrm>
            <a:off x="6659563" y="5661025"/>
            <a:ext cx="1058862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68</a:t>
            </a:r>
            <a:endParaRPr lang="el-GR"/>
          </a:p>
        </p:txBody>
      </p:sp>
      <p:sp>
        <p:nvSpPr>
          <p:cNvPr id="160773" name="Text Box 7"/>
          <p:cNvSpPr txBox="1">
            <a:spLocks noChangeArrowheads="1"/>
          </p:cNvSpPr>
          <p:nvPr/>
        </p:nvSpPr>
        <p:spPr bwMode="auto">
          <a:xfrm>
            <a:off x="1547813" y="5732463"/>
            <a:ext cx="8890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3</a:t>
            </a:r>
            <a:endParaRPr lang="el-GR"/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1423988" y="74613"/>
            <a:ext cx="63452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B </a:t>
            </a:r>
            <a:r>
              <a:rPr lang="el-G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λέμφωμα πλούσιο σε </a:t>
            </a: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 algn="ctr">
              <a:defRPr/>
            </a:pPr>
            <a:r>
              <a:rPr lang="el-G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Τ  λεμφοκύτταρα/ιστιοκύτταρα</a:t>
            </a:r>
          </a:p>
        </p:txBody>
      </p:sp>
      <p:sp>
        <p:nvSpPr>
          <p:cNvPr id="160775" name="6 - TextBox"/>
          <p:cNvSpPr txBox="1">
            <a:spLocks noChangeArrowheads="1"/>
          </p:cNvSpPr>
          <p:nvPr/>
        </p:nvSpPr>
        <p:spPr bwMode="auto">
          <a:xfrm>
            <a:off x="7885113" y="1484313"/>
            <a:ext cx="1258887" cy="1570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solidFill>
                  <a:srgbClr val="002060"/>
                </a:solidFill>
              </a:rPr>
              <a:t>Λίγα διάσπαρτα ευμεγέθη  νεοπλασματικά κύτταρα</a:t>
            </a:r>
          </a:p>
        </p:txBody>
      </p:sp>
      <p:sp>
        <p:nvSpPr>
          <p:cNvPr id="160776" name="7 - TextBox"/>
          <p:cNvSpPr txBox="1">
            <a:spLocks noChangeArrowheads="1"/>
          </p:cNvSpPr>
          <p:nvPr/>
        </p:nvSpPr>
        <p:spPr bwMode="auto">
          <a:xfrm>
            <a:off x="179388" y="4292600"/>
            <a:ext cx="1042987" cy="1323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solidFill>
                  <a:srgbClr val="002060"/>
                </a:solidFill>
              </a:rPr>
              <a:t>Άφθονα ώριμα Τ λεμφοκύτταρα </a:t>
            </a:r>
            <a:r>
              <a:rPr lang="en-US" sz="1600">
                <a:solidFill>
                  <a:srgbClr val="002060"/>
                </a:solidFill>
              </a:rPr>
              <a:t>CD8+</a:t>
            </a:r>
            <a:endParaRPr lang="el-GR" sz="16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5" name="Text Box 2"/>
          <p:cNvSpPr txBox="1">
            <a:spLocks noChangeArrowheads="1"/>
          </p:cNvSpPr>
          <p:nvPr/>
        </p:nvSpPr>
        <p:spPr bwMode="auto">
          <a:xfrm>
            <a:off x="250825" y="227013"/>
            <a:ext cx="86106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Πρωτοπαθές δερματικό </a:t>
            </a:r>
            <a:r>
              <a:rPr lang="el-GR" sz="3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μεγαλοκυτταρικό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  <a:b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Β λέμφωμα τύπου ποδός (</a:t>
            </a:r>
            <a:r>
              <a:rPr lang="en-US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leg type)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36538" y="1335088"/>
            <a:ext cx="502285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 eaLnBrk="0" hangingPunct="0">
              <a:defRPr/>
            </a:pPr>
            <a:r>
              <a:rPr lang="el-GR" sz="2800" dirty="0" err="1">
                <a:solidFill>
                  <a:srgbClr val="66FFFF"/>
                </a:solidFill>
                <a:latin typeface="+mn-lt"/>
                <a:cs typeface="Arial" pitchFamily="34" charset="0"/>
              </a:rPr>
              <a:t>Oρισμός</a:t>
            </a:r>
            <a:r>
              <a:rPr lang="el-GR" sz="2800" dirty="0">
                <a:solidFill>
                  <a:srgbClr val="66FFFF"/>
                </a:solidFill>
                <a:latin typeface="+mn-lt"/>
                <a:cs typeface="Arial" pitchFamily="34" charset="0"/>
              </a:rPr>
              <a:t> </a:t>
            </a:r>
            <a:r>
              <a:rPr lang="el-GR" sz="2800" dirty="0">
                <a:latin typeface="+mn-lt"/>
                <a:cs typeface="Arial" pitchFamily="34" charset="0"/>
              </a:rPr>
              <a:t> 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Λέμφωμα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ενδιάμεσης</a:t>
            </a:r>
            <a:r>
              <a:rPr lang="en-US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βιολογικής</a:t>
            </a:r>
            <a:r>
              <a:rPr lang="en-US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συμπεριφοράς</a:t>
            </a:r>
            <a:r>
              <a:rPr lang="en-US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αναπτυσσόμενο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διάχυτα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και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αποτελούμενο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l-GR" dirty="0">
                <a:solidFill>
                  <a:srgbClr val="FFFF00"/>
                </a:solidFill>
                <a:latin typeface="+mn-lt"/>
                <a:cs typeface="Arial" pitchFamily="34" charset="0"/>
              </a:rPr>
              <a:t>(&gt;50%)</a:t>
            </a:r>
            <a:r>
              <a:rPr lang="el-GR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από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κεντροβλάστες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και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ανοσοβλάστες</a:t>
            </a:r>
            <a:r>
              <a:rPr lang="en-US" dirty="0">
                <a:solidFill>
                  <a:srgbClr val="FFFF00"/>
                </a:solidFill>
                <a:latin typeface="+mn-lt"/>
                <a:cs typeface="Arial" pitchFamily="34" charset="0"/>
              </a:rPr>
              <a:t>.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Χαρακτηριστική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προτίμηση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στα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κάτω</a:t>
            </a:r>
            <a:r>
              <a:rPr lang="en-US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άκρα</a:t>
            </a:r>
            <a:endParaRPr lang="en-US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l-GR" dirty="0">
                <a:latin typeface="+mn-lt"/>
                <a:cs typeface="Arial" pitchFamily="34" charset="0"/>
              </a:rPr>
              <a:t>Νέα οντότητα Π.Ο.Υ. 20</a:t>
            </a:r>
            <a:r>
              <a:rPr lang="el-GR" dirty="0">
                <a:latin typeface="Arial" pitchFamily="34" charset="0"/>
                <a:cs typeface="Arial" pitchFamily="34" charset="0"/>
              </a:rPr>
              <a:t>08</a:t>
            </a:r>
          </a:p>
        </p:txBody>
      </p:sp>
      <p:pic>
        <p:nvPicPr>
          <p:cNvPr id="162820" name="Picture 4" descr="large B cell1"/>
          <p:cNvPicPr>
            <a:picLocks noChangeAspect="1" noChangeArrowheads="1"/>
          </p:cNvPicPr>
          <p:nvPr/>
        </p:nvPicPr>
        <p:blipFill>
          <a:blip r:embed="rId3" cstate="print"/>
          <a:srcRect t="4782" r="13976" b="5963"/>
          <a:stretch>
            <a:fillRect/>
          </a:stretch>
        </p:blipFill>
        <p:spPr bwMode="auto">
          <a:xfrm>
            <a:off x="5445125" y="1944688"/>
            <a:ext cx="3517900" cy="4562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10597" name="Text Box 3"/>
          <p:cNvSpPr txBox="1">
            <a:spLocks noChangeArrowheads="1"/>
          </p:cNvSpPr>
          <p:nvPr/>
        </p:nvSpPr>
        <p:spPr bwMode="auto">
          <a:xfrm>
            <a:off x="236538" y="4489450"/>
            <a:ext cx="50307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 eaLnBrk="0" hangingPunct="0">
              <a:defRPr/>
            </a:pPr>
            <a:r>
              <a:rPr lang="el-GR" dirty="0">
                <a:solidFill>
                  <a:srgbClr val="66FFFF"/>
                </a:solidFill>
                <a:latin typeface="+mn-lt"/>
                <a:cs typeface="Arial" pitchFamily="34" charset="0"/>
              </a:rPr>
              <a:t>Κλινική εικόνα  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Ερυθροϊώδεις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αλλοιώσεις</a:t>
            </a:r>
            <a:endParaRPr lang="en-US" dirty="0"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Ταχέως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latin typeface="+mn-lt"/>
                <a:cs typeface="Arial" pitchFamily="34" charset="0"/>
              </a:rPr>
              <a:t>αναπτυσσόμενες</a:t>
            </a:r>
            <a:endParaRPr lang="en-US" dirty="0"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 err="1">
                <a:latin typeface="+mn-lt"/>
                <a:cs typeface="Arial" pitchFamily="34" charset="0"/>
              </a:rPr>
              <a:t>Συνήθως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ηλικιωμένες</a:t>
            </a:r>
            <a:r>
              <a:rPr lang="en-US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γυναίκες</a:t>
            </a:r>
            <a:endParaRPr lang="el-GR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Arial" pitchFamily="34" charset="0"/>
              </a:rPr>
              <a:t>Κλασική εντόπιση στα κάτω άκρα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3" name="Text Box 2"/>
          <p:cNvSpPr txBox="1">
            <a:spLocks noChangeArrowheads="1"/>
          </p:cNvSpPr>
          <p:nvPr/>
        </p:nvSpPr>
        <p:spPr bwMode="auto">
          <a:xfrm>
            <a:off x="250825" y="227013"/>
            <a:ext cx="86106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Πρωτοπαθές δερματικό </a:t>
            </a:r>
            <a:r>
              <a:rPr lang="el-GR" sz="3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μεγαλοκυτταρικό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  <a:b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Β λέμφωμα τύπου ποδός (</a:t>
            </a:r>
            <a:r>
              <a:rPr lang="en-US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leg type)</a:t>
            </a:r>
            <a:r>
              <a:rPr lang="el-GR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79388" y="1563688"/>
            <a:ext cx="3384550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 eaLnBrk="0" hangingPunct="0">
              <a:defRPr/>
            </a:pPr>
            <a:r>
              <a:rPr lang="el-GR" sz="26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Ανοσοφαινότυπος</a:t>
            </a:r>
            <a:r>
              <a:rPr lang="el-GR" sz="2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600" dirty="0">
                <a:latin typeface="+mn-lt"/>
                <a:cs typeface="Times New Roman" charset="0"/>
              </a:rPr>
              <a:t>CD20/CD79a</a:t>
            </a:r>
            <a:r>
              <a:rPr lang="en-US" sz="2600" baseline="30000" dirty="0">
                <a:latin typeface="+mn-lt"/>
                <a:cs typeface="Times New Roman" charset="0"/>
              </a:rPr>
              <a:t>+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  <a:t>bcl-2</a:t>
            </a:r>
            <a:r>
              <a:rPr lang="en-US" sz="26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+</a:t>
            </a:r>
            <a:endParaRPr lang="en-US" sz="2600" dirty="0">
              <a:solidFill>
                <a:srgbClr val="FFFF00"/>
              </a:solidFill>
              <a:latin typeface="+mn-lt"/>
              <a:cs typeface="Times New Roman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  <a:t>bcl-6</a:t>
            </a:r>
            <a:r>
              <a:rPr lang="en-US" sz="26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+</a:t>
            </a:r>
            <a:endParaRPr lang="en-US" sz="2600" dirty="0">
              <a:solidFill>
                <a:srgbClr val="FFFF00"/>
              </a:solidFill>
              <a:latin typeface="+mn-lt"/>
              <a:cs typeface="Times New Roman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  <a:t>CD10</a:t>
            </a:r>
            <a:r>
              <a:rPr lang="en-US" sz="26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-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  <a:t>MUM-1/IRF4</a:t>
            </a:r>
            <a:r>
              <a:rPr lang="en-US" sz="2600" baseline="30000" dirty="0">
                <a:solidFill>
                  <a:srgbClr val="FFFF00"/>
                </a:solidFill>
                <a:latin typeface="+mn-lt"/>
                <a:cs typeface="Times New Roman" charset="0"/>
              </a:rPr>
              <a:t>+</a:t>
            </a:r>
          </a:p>
          <a:p>
            <a:pPr marL="288925" indent="-288925" eaLnBrk="0" hangingPunct="0">
              <a:buClr>
                <a:srgbClr val="00FFFF"/>
              </a:buClr>
              <a:buSzPct val="125000"/>
              <a:defRPr/>
            </a:pPr>
            <a:r>
              <a:rPr lang="el-GR" sz="2600" b="1" u="sng" dirty="0">
                <a:latin typeface="+mn-lt"/>
                <a:cs typeface="Times New Roman" charset="0"/>
              </a:rPr>
              <a:t>Γονότυπος</a:t>
            </a: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2600" dirty="0">
                <a:latin typeface="+mn-lt"/>
                <a:cs typeface="Times New Roman" charset="0"/>
              </a:rPr>
              <a:t>Μοριακή </a:t>
            </a:r>
            <a:r>
              <a:rPr lang="en-US" sz="2600" dirty="0">
                <a:latin typeface="+mn-lt"/>
                <a:cs typeface="Times New Roman" charset="0"/>
              </a:rPr>
              <a:t/>
            </a:r>
            <a:br>
              <a:rPr lang="en-US" sz="2600" dirty="0">
                <a:latin typeface="+mn-lt"/>
                <a:cs typeface="Times New Roman" charset="0"/>
              </a:rPr>
            </a:br>
            <a:r>
              <a:rPr lang="el-GR" sz="2600" dirty="0">
                <a:latin typeface="+mn-lt"/>
                <a:cs typeface="Times New Roman" charset="0"/>
              </a:rPr>
              <a:t>υπογραφή </a:t>
            </a:r>
            <a:r>
              <a:rPr lang="el-GR" sz="2600" dirty="0">
                <a:solidFill>
                  <a:srgbClr val="FFFF00"/>
                </a:solidFill>
                <a:latin typeface="+mn-lt"/>
                <a:cs typeface="Times New Roman" charset="0"/>
              </a:rPr>
              <a:t>ενεργοποιημένου </a:t>
            </a:r>
            <a: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  <a:t/>
            </a:r>
            <a:br>
              <a:rPr lang="en-US" sz="2600" dirty="0">
                <a:solidFill>
                  <a:srgbClr val="FFFF00"/>
                </a:solidFill>
                <a:latin typeface="+mn-lt"/>
                <a:cs typeface="Times New Roman" charset="0"/>
              </a:rPr>
            </a:br>
            <a:r>
              <a:rPr lang="el-GR" sz="2600" dirty="0">
                <a:latin typeface="+mn-lt"/>
                <a:cs typeface="Times New Roman" charset="0"/>
              </a:rPr>
              <a:t>Β κυττάρου  </a:t>
            </a:r>
            <a:endParaRPr lang="en-US" sz="2600" dirty="0">
              <a:latin typeface="+mn-lt"/>
              <a:cs typeface="Times New Roman" charset="0"/>
            </a:endParaRPr>
          </a:p>
          <a:p>
            <a:pPr marL="288925" indent="-288925" eaLnBrk="0" hangingPunct="0"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2600" dirty="0">
                <a:latin typeface="+mn-lt"/>
                <a:cs typeface="Times New Roman" charset="0"/>
              </a:rPr>
              <a:t>Πενταετής επιβίωση 50% </a:t>
            </a:r>
          </a:p>
        </p:txBody>
      </p:sp>
      <p:pic>
        <p:nvPicPr>
          <p:cNvPr id="164868" name="Picture 6" descr="Untitled-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9188" y="1803400"/>
            <a:ext cx="5329237" cy="356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5508625" y="5013325"/>
            <a:ext cx="796925" cy="461963"/>
          </a:xfrm>
          <a:prstGeom prst="rect">
            <a:avLst/>
          </a:prstGeom>
          <a:solidFill>
            <a:schemeClr val="bg2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bcl-6</a:t>
            </a:r>
            <a:endParaRPr lang="el-GR" sz="2400" b="1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7812088" y="5013325"/>
            <a:ext cx="1174750" cy="461963"/>
          </a:xfrm>
          <a:prstGeom prst="rect">
            <a:avLst/>
          </a:prstGeom>
          <a:solidFill>
            <a:schemeClr val="bg2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U</a:t>
            </a:r>
            <a:r>
              <a:rPr lang="el-G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Μ-1</a:t>
            </a:r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8172450" y="1700213"/>
            <a:ext cx="796925" cy="461962"/>
          </a:xfrm>
          <a:prstGeom prst="rect">
            <a:avLst/>
          </a:prstGeom>
          <a:solidFill>
            <a:schemeClr val="bg2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bcl-2</a:t>
            </a:r>
            <a:endParaRPr lang="el-GR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609600"/>
            <a:ext cx="8153400" cy="10668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DLBCL</a:t>
            </a:r>
            <a:r>
              <a:rPr lang="el-GR" sz="3600" smtClean="0">
                <a:solidFill>
                  <a:srgbClr val="FFFF00"/>
                </a:solidFill>
                <a:sym typeface="Wingdings" pitchFamily="2" charset="2"/>
              </a:rPr>
              <a:t> με διαταραχή άνοσης επιτήρησης</a:t>
            </a:r>
            <a:br>
              <a:rPr lang="el-GR" sz="360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l-GR" sz="3600" smtClean="0">
                <a:solidFill>
                  <a:srgbClr val="FFFF00"/>
                </a:solidFill>
                <a:sym typeface="Wingdings" pitchFamily="2" charset="2"/>
              </a:rPr>
              <a:t>(χωρίς έκδηλη ανοσοανεπάρκεια)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7585075" cy="4713288"/>
          </a:xfrm>
        </p:spPr>
        <p:txBody>
          <a:bodyPr/>
          <a:lstStyle/>
          <a:p>
            <a:pPr eaLnBrk="1" hangingPunct="1">
              <a:lnSpc>
                <a:spcPct val="135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dirty="0" smtClean="0">
                <a:solidFill>
                  <a:schemeClr val="bg1"/>
                </a:solidFill>
                <a:sym typeface="Wingdings" pitchFamily="2" charset="2"/>
              </a:rPr>
              <a:t>Πρωτοπαθές 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DLBCL</a:t>
            </a:r>
            <a:r>
              <a:rPr lang="el-GR" sz="2800" dirty="0" smtClean="0">
                <a:solidFill>
                  <a:schemeClr val="bg1"/>
                </a:solidFill>
                <a:sym typeface="Wingdings" pitchFamily="2" charset="2"/>
              </a:rPr>
              <a:t> ΚΝΣ</a:t>
            </a:r>
            <a:r>
              <a:rPr lang="el-GR" sz="2800" i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sym typeface="Wingdings" pitchFamily="2" charset="2"/>
              </a:rPr>
              <a:t>(EBV-)</a:t>
            </a:r>
            <a:endParaRPr lang="el-GR" sz="2800" i="1" dirty="0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EBV + DLBCL 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NOS</a:t>
            </a:r>
            <a:endParaRPr lang="en-US" sz="2800" dirty="0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DLBCL</a:t>
            </a:r>
            <a:r>
              <a:rPr lang="el-GR" sz="2800" dirty="0" smtClean="0">
                <a:solidFill>
                  <a:schemeClr val="bg1"/>
                </a:solidFill>
                <a:sym typeface="Wingdings" pitchFamily="2" charset="2"/>
              </a:rPr>
              <a:t> σχετιζόμενο με χρόνια φλεγμονή </a:t>
            </a:r>
            <a:r>
              <a:rPr lang="en-US" sz="2800" dirty="0" smtClean="0">
                <a:sym typeface="Wingdings" pitchFamily="2" charset="2"/>
              </a:rPr>
              <a:t/>
            </a:r>
            <a:br>
              <a:rPr lang="en-US" sz="2800" dirty="0" smtClean="0">
                <a:sym typeface="Wingdings" pitchFamily="2" charset="2"/>
              </a:rPr>
            </a:br>
            <a:r>
              <a:rPr lang="el-GR" sz="2800" dirty="0" smtClean="0">
                <a:solidFill>
                  <a:srgbClr val="FFFF00"/>
                </a:solidFill>
                <a:sym typeface="Wingdings" pitchFamily="2" charset="2"/>
              </a:rPr>
              <a:t>[ειδική νοσολογική οντότητα]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l-GR" sz="2800" i="1" dirty="0" smtClean="0">
                <a:solidFill>
                  <a:schemeClr val="bg1"/>
                </a:solidFill>
                <a:sym typeface="Wingdings" pitchFamily="2" charset="2"/>
              </a:rPr>
              <a:t>συχνά </a:t>
            </a:r>
            <a:r>
              <a:rPr lang="en-US" sz="2800" i="1" dirty="0" smtClean="0">
                <a:solidFill>
                  <a:schemeClr val="bg1"/>
                </a:solidFill>
                <a:sym typeface="Wingdings" pitchFamily="2" charset="2"/>
              </a:rPr>
              <a:t>EBV</a:t>
            </a:r>
            <a:r>
              <a:rPr lang="en-US" sz="2800" i="1" dirty="0" smtClean="0">
                <a:solidFill>
                  <a:schemeClr val="bg1"/>
                </a:solidFill>
                <a:sym typeface="Wingdings" pitchFamily="2" charset="2"/>
              </a:rPr>
              <a:t>+</a:t>
            </a:r>
            <a:endParaRPr lang="el-GR" sz="2800" dirty="0" smtClean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6781800" y="2667000"/>
            <a:ext cx="16478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Υπότυποι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  <a:sym typeface="Wingdings" pitchFamily="2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DLBCL</a:t>
            </a:r>
            <a:endParaRPr lang="el-GR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  <a:sym typeface="Wingdings" pitchFamily="2" charset="2"/>
            </a:endParaRPr>
          </a:p>
        </p:txBody>
      </p:sp>
      <p:sp>
        <p:nvSpPr>
          <p:cNvPr id="166917" name="AutoShape 5"/>
          <p:cNvSpPr>
            <a:spLocks/>
          </p:cNvSpPr>
          <p:nvPr/>
        </p:nvSpPr>
        <p:spPr bwMode="auto">
          <a:xfrm>
            <a:off x="6096000" y="2743200"/>
            <a:ext cx="381000" cy="903288"/>
          </a:xfrm>
          <a:prstGeom prst="rightBrace">
            <a:avLst>
              <a:gd name="adj1" fmla="val 19757"/>
              <a:gd name="adj2" fmla="val 50000"/>
            </a:avLst>
          </a:prstGeom>
          <a:noFill/>
          <a:ln w="603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Rot="1" noChangeArrowheads="1"/>
          </p:cNvSpPr>
          <p:nvPr/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Πρωτοπαθές 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DLBCL</a:t>
            </a:r>
            <a:r>
              <a:rPr lang="el-G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ΚΝΣ</a:t>
            </a:r>
          </a:p>
        </p:txBody>
      </p:sp>
      <p:pic>
        <p:nvPicPr>
          <p:cNvPr id="168963" name="Picture 3" descr="01"/>
          <p:cNvPicPr>
            <a:picLocks noChangeAspect="1" noChangeArrowheads="1"/>
          </p:cNvPicPr>
          <p:nvPr/>
        </p:nvPicPr>
        <p:blipFill>
          <a:blip r:embed="rId3" cstate="print"/>
          <a:srcRect t="504" r="438"/>
          <a:stretch>
            <a:fillRect/>
          </a:stretch>
        </p:blipFill>
        <p:spPr bwMode="auto">
          <a:xfrm>
            <a:off x="2439988" y="1417638"/>
            <a:ext cx="4333875" cy="25114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68964" name="Picture 4" descr="02"/>
          <p:cNvPicPr>
            <a:picLocks noChangeAspect="1" noChangeArrowheads="1"/>
          </p:cNvPicPr>
          <p:nvPr/>
        </p:nvPicPr>
        <p:blipFill>
          <a:blip r:embed="rId4" cstate="print"/>
          <a:srcRect t="1590" b="1273"/>
          <a:stretch>
            <a:fillRect/>
          </a:stretch>
        </p:blipFill>
        <p:spPr bwMode="auto">
          <a:xfrm>
            <a:off x="66675" y="4498975"/>
            <a:ext cx="8982075" cy="1939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7659688" y="3970338"/>
            <a:ext cx="12065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Garamond" pitchFamily="18" charset="0"/>
              </a:rPr>
              <a:t>MUM-1</a:t>
            </a:r>
            <a:endParaRPr lang="el-GR">
              <a:latin typeface="Garamond" pitchFamily="18" charset="0"/>
            </a:endParaRPr>
          </a:p>
        </p:txBody>
      </p:sp>
      <p:sp>
        <p:nvSpPr>
          <p:cNvPr id="168966" name="5 - TextBox"/>
          <p:cNvSpPr txBox="1">
            <a:spLocks noChangeArrowheads="1"/>
          </p:cNvSpPr>
          <p:nvPr/>
        </p:nvSpPr>
        <p:spPr bwMode="auto">
          <a:xfrm>
            <a:off x="468313" y="1844675"/>
            <a:ext cx="1511300" cy="9239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rgbClr val="002060"/>
                </a:solidFill>
              </a:rPr>
              <a:t>Πολλαπλές εστίες στον εγκέφαλο</a:t>
            </a:r>
          </a:p>
        </p:txBody>
      </p:sp>
      <p:sp>
        <p:nvSpPr>
          <p:cNvPr id="168967" name="6 - TextBox"/>
          <p:cNvSpPr txBox="1">
            <a:spLocks noChangeArrowheads="1"/>
          </p:cNvSpPr>
          <p:nvPr/>
        </p:nvSpPr>
        <p:spPr bwMode="auto">
          <a:xfrm>
            <a:off x="0" y="6453188"/>
            <a:ext cx="3059113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solidFill>
                  <a:srgbClr val="002060"/>
                </a:solidFill>
              </a:rPr>
              <a:t>Διήθηση περιαγγειακών χώρων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03"/>
          <p:cNvPicPr>
            <a:picLocks noChangeAspect="1" noChangeArrowheads="1"/>
          </p:cNvPicPr>
          <p:nvPr/>
        </p:nvPicPr>
        <p:blipFill>
          <a:blip r:embed="rId3" cstate="print"/>
          <a:srcRect l="33456" r="33624" b="56384"/>
          <a:stretch>
            <a:fillRect/>
          </a:stretch>
        </p:blipFill>
        <p:spPr bwMode="auto">
          <a:xfrm>
            <a:off x="2841625" y="1019175"/>
            <a:ext cx="3606800" cy="2346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1011" name="Picture 4" descr="03"/>
          <p:cNvPicPr>
            <a:picLocks noChangeAspect="1" noChangeArrowheads="1"/>
          </p:cNvPicPr>
          <p:nvPr/>
        </p:nvPicPr>
        <p:blipFill>
          <a:blip r:embed="rId4" cstate="print"/>
          <a:srcRect t="59834" r="67165"/>
          <a:stretch>
            <a:fillRect/>
          </a:stretch>
        </p:blipFill>
        <p:spPr bwMode="auto">
          <a:xfrm>
            <a:off x="61913" y="3898900"/>
            <a:ext cx="2994025" cy="179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1012" name="Picture 5" descr="03"/>
          <p:cNvPicPr>
            <a:picLocks noChangeAspect="1" noChangeArrowheads="1"/>
          </p:cNvPicPr>
          <p:nvPr/>
        </p:nvPicPr>
        <p:blipFill>
          <a:blip r:embed="rId5" cstate="print"/>
          <a:srcRect l="33484" t="59834" r="33842"/>
          <a:stretch>
            <a:fillRect/>
          </a:stretch>
        </p:blipFill>
        <p:spPr bwMode="auto">
          <a:xfrm>
            <a:off x="3103563" y="3898900"/>
            <a:ext cx="2981325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1013" name="Picture 6" descr="03"/>
          <p:cNvPicPr>
            <a:picLocks noChangeAspect="1" noChangeArrowheads="1"/>
          </p:cNvPicPr>
          <p:nvPr/>
        </p:nvPicPr>
        <p:blipFill>
          <a:blip r:embed="rId6" cstate="print"/>
          <a:srcRect l="67262" t="59834"/>
          <a:stretch>
            <a:fillRect/>
          </a:stretch>
        </p:blipFill>
        <p:spPr bwMode="auto">
          <a:xfrm>
            <a:off x="6140450" y="3898900"/>
            <a:ext cx="2987675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2483768" y="188640"/>
            <a:ext cx="4104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EBV+DLBCL </a:t>
            </a:r>
            <a:r>
              <a:rPr lang="en-US" sz="3600" dirty="0" smtClean="0">
                <a:solidFill>
                  <a:srgbClr val="FFFF00"/>
                </a:solidFill>
              </a:rPr>
              <a:t> NOS</a:t>
            </a:r>
            <a:endParaRPr lang="el-GR" sz="3600" dirty="0">
              <a:solidFill>
                <a:srgbClr val="FFFF00"/>
              </a:solidFill>
            </a:endParaRPr>
          </a:p>
        </p:txBody>
      </p:sp>
      <p:sp>
        <p:nvSpPr>
          <p:cNvPr id="171015" name="Text Box 8"/>
          <p:cNvSpPr txBox="1">
            <a:spLocks noChangeArrowheads="1"/>
          </p:cNvSpPr>
          <p:nvPr/>
        </p:nvSpPr>
        <p:spPr bwMode="auto">
          <a:xfrm>
            <a:off x="609600" y="5868988"/>
            <a:ext cx="1841500" cy="650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Garamond" pitchFamily="18" charset="0"/>
              </a:rPr>
              <a:t>EBNA 2</a:t>
            </a:r>
            <a:endParaRPr lang="el-GR" sz="3600">
              <a:latin typeface="Garamond" pitchFamily="18" charset="0"/>
            </a:endParaRPr>
          </a:p>
        </p:txBody>
      </p:sp>
      <p:sp>
        <p:nvSpPr>
          <p:cNvPr id="171016" name="Text Box 9"/>
          <p:cNvSpPr txBox="1">
            <a:spLocks noChangeArrowheads="1"/>
          </p:cNvSpPr>
          <p:nvPr/>
        </p:nvSpPr>
        <p:spPr bwMode="auto">
          <a:xfrm>
            <a:off x="3937000" y="5894388"/>
            <a:ext cx="1403350" cy="650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Garamond" pitchFamily="18" charset="0"/>
              </a:rPr>
              <a:t>CD 20</a:t>
            </a:r>
            <a:endParaRPr lang="el-GR" sz="3600">
              <a:latin typeface="Garamond" pitchFamily="18" charset="0"/>
            </a:endParaRPr>
          </a:p>
        </p:txBody>
      </p:sp>
      <p:sp>
        <p:nvSpPr>
          <p:cNvPr id="171017" name="Text Box 10"/>
          <p:cNvSpPr txBox="1">
            <a:spLocks noChangeArrowheads="1"/>
          </p:cNvSpPr>
          <p:nvPr/>
        </p:nvSpPr>
        <p:spPr bwMode="auto">
          <a:xfrm>
            <a:off x="6962775" y="5888038"/>
            <a:ext cx="1470025" cy="650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Garamond" pitchFamily="18" charset="0"/>
              </a:rPr>
              <a:t>EBER</a:t>
            </a:r>
            <a:endParaRPr lang="el-GR" sz="360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71" descr="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4913" y="1762125"/>
            <a:ext cx="66675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72" descr="05"/>
          <p:cNvPicPr>
            <a:picLocks noChangeAspect="1" noChangeArrowheads="1"/>
          </p:cNvPicPr>
          <p:nvPr/>
        </p:nvPicPr>
        <p:blipFill>
          <a:blip r:embed="rId4" cstate="print"/>
          <a:srcRect l="233" t="1413" r="67197" b="1059"/>
          <a:stretch>
            <a:fillRect/>
          </a:stretch>
        </p:blipFill>
        <p:spPr bwMode="auto">
          <a:xfrm>
            <a:off x="330200" y="4273550"/>
            <a:ext cx="2730500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3060" name="Picture 73" descr="05"/>
          <p:cNvPicPr>
            <a:picLocks noChangeAspect="1" noChangeArrowheads="1"/>
          </p:cNvPicPr>
          <p:nvPr/>
        </p:nvPicPr>
        <p:blipFill>
          <a:blip r:embed="rId4" cstate="print"/>
          <a:srcRect l="33676" t="1059" r="33656" b="1411"/>
          <a:stretch>
            <a:fillRect/>
          </a:stretch>
        </p:blipFill>
        <p:spPr bwMode="auto">
          <a:xfrm>
            <a:off x="3170238" y="4273550"/>
            <a:ext cx="2738437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3061" name="Picture 74" descr="05"/>
          <p:cNvPicPr>
            <a:picLocks noChangeAspect="1" noChangeArrowheads="1"/>
          </p:cNvPicPr>
          <p:nvPr/>
        </p:nvPicPr>
        <p:blipFill>
          <a:blip r:embed="rId5" cstate="print"/>
          <a:srcRect l="66985" t="1059" r="389" b="2118"/>
          <a:stretch>
            <a:fillRect/>
          </a:stretch>
        </p:blipFill>
        <p:spPr bwMode="auto">
          <a:xfrm>
            <a:off x="6026150" y="4273550"/>
            <a:ext cx="2755900" cy="1800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3062" name="Text Box 75"/>
          <p:cNvSpPr txBox="1">
            <a:spLocks noChangeArrowheads="1"/>
          </p:cNvSpPr>
          <p:nvPr/>
        </p:nvSpPr>
        <p:spPr bwMode="auto">
          <a:xfrm>
            <a:off x="4010025" y="6142038"/>
            <a:ext cx="1058863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20</a:t>
            </a:r>
            <a:endParaRPr lang="el-GR"/>
          </a:p>
        </p:txBody>
      </p:sp>
      <p:sp>
        <p:nvSpPr>
          <p:cNvPr id="173063" name="Text Box 76"/>
          <p:cNvSpPr txBox="1">
            <a:spLocks noChangeArrowheads="1"/>
          </p:cNvSpPr>
          <p:nvPr/>
        </p:nvSpPr>
        <p:spPr bwMode="auto">
          <a:xfrm>
            <a:off x="6880225" y="6142038"/>
            <a:ext cx="1041400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EBER</a:t>
            </a:r>
            <a:endParaRPr lang="el-GR"/>
          </a:p>
        </p:txBody>
      </p:sp>
      <p:sp>
        <p:nvSpPr>
          <p:cNvPr id="173064" name="Text Box 77"/>
          <p:cNvSpPr txBox="1">
            <a:spLocks noChangeArrowheads="1"/>
          </p:cNvSpPr>
          <p:nvPr/>
        </p:nvSpPr>
        <p:spPr bwMode="auto">
          <a:xfrm>
            <a:off x="830263" y="171450"/>
            <a:ext cx="71167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>
                <a:solidFill>
                  <a:srgbClr val="FFFF00"/>
                </a:solidFill>
              </a:rPr>
              <a:t>Ειδικές νοσολογικές οντότητες </a:t>
            </a:r>
            <a:r>
              <a:rPr lang="en-US" sz="3200">
                <a:solidFill>
                  <a:srgbClr val="FFFF00"/>
                </a:solidFill>
              </a:rPr>
              <a:t>DLBCL </a:t>
            </a:r>
            <a:endParaRPr lang="el-GR" sz="3200">
              <a:solidFill>
                <a:srgbClr val="FFFF00"/>
              </a:solidFill>
            </a:endParaRPr>
          </a:p>
          <a:p>
            <a:pPr algn="ctr"/>
            <a:r>
              <a:rPr lang="el-GR" sz="3200">
                <a:solidFill>
                  <a:srgbClr val="FFFF00"/>
                </a:solidFill>
              </a:rPr>
              <a:t>σχετιζόμενο με χρόνια φλεγμονή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  <a:sym typeface="Wingdings" pitchFamily="2" charset="2"/>
              </a:rPr>
              <a:t>Ειδικές νοσολογικές οντότητες</a:t>
            </a:r>
            <a:br>
              <a:rPr lang="el-GR" sz="400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sz="4000" smtClean="0">
                <a:solidFill>
                  <a:srgbClr val="FFFF00"/>
                </a:solidFill>
                <a:sym typeface="Wingdings" pitchFamily="2" charset="2"/>
              </a:rPr>
              <a:t>E</a:t>
            </a:r>
            <a:r>
              <a:rPr lang="el-GR" sz="4000" smtClean="0">
                <a:solidFill>
                  <a:srgbClr val="FFFF00"/>
                </a:solidFill>
                <a:sym typeface="Wingdings" pitchFamily="2" charset="2"/>
              </a:rPr>
              <a:t>νδαγγειακό </a:t>
            </a:r>
            <a:r>
              <a:rPr lang="en-US" sz="4000" smtClean="0">
                <a:solidFill>
                  <a:srgbClr val="FFFF00"/>
                </a:solidFill>
                <a:sym typeface="Wingdings" pitchFamily="2" charset="2"/>
              </a:rPr>
              <a:t>DLBCL</a:t>
            </a:r>
            <a:endParaRPr lang="el-GR" sz="4000" smtClean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175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98450" y="1689100"/>
            <a:ext cx="8845550" cy="5432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Ειδική νοσολογική οντότητα με </a:t>
            </a:r>
            <a:r>
              <a:rPr lang="el-GR" smtClean="0">
                <a:solidFill>
                  <a:srgbClr val="FFFF00"/>
                </a:solidFill>
                <a:sym typeface="Wingdings" pitchFamily="2" charset="2"/>
              </a:rPr>
              <a:t>πτωχή πρόγνωση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mtClean="0">
                <a:solidFill>
                  <a:srgbClr val="FFFF00"/>
                </a:solidFill>
                <a:sym typeface="Wingdings" pitchFamily="2" charset="2"/>
              </a:rPr>
              <a:t>Εξωλεμφαδενική εντόπιση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 ήπαρ, σπλήνας, μυελός οστών, δέρμα, ΚΝΣ κ.ά.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Μορφολογία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 Μεγάλα νεοπλασματικά κύτταρα με εμφανές πυρήνιο </a:t>
            </a:r>
            <a:r>
              <a:rPr lang="en-US" smtClean="0">
                <a:sym typeface="Wingdings" pitchFamily="2" charset="2"/>
              </a:rPr>
              <a:t/>
            </a:r>
            <a:br>
              <a:rPr lang="en-US" smtClean="0"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l-GR" smtClean="0">
                <a:sym typeface="Wingdings" pitchFamily="2" charset="2"/>
              </a:rPr>
              <a:t> </a:t>
            </a:r>
            <a:r>
              <a:rPr lang="el-GR" smtClean="0">
                <a:solidFill>
                  <a:srgbClr val="FFFF00"/>
                </a:solidFill>
                <a:sym typeface="Wingdings" pitchFamily="2" charset="2"/>
              </a:rPr>
              <a:t>Ενδοκολποειδική/ενδαγγειακή ανάπτυξη </a:t>
            </a:r>
            <a:r>
              <a:rPr lang="en-US" smtClean="0">
                <a:solidFill>
                  <a:srgbClr val="FFFF00"/>
                </a:solidFill>
                <a:sym typeface="Wingdings" pitchFamily="2" charset="2"/>
              </a:rPr>
              <a:t/>
            </a:r>
            <a:br>
              <a:rPr lang="en-US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l-GR" smtClean="0">
                <a:sym typeface="Wingdings" pitchFamily="2" charset="2"/>
              </a:rPr>
              <a:t> </a:t>
            </a:r>
            <a:r>
              <a:rPr lang="el-GR" smtClean="0">
                <a:solidFill>
                  <a:srgbClr val="FFFF00"/>
                </a:solidFill>
                <a:sym typeface="Wingdings" pitchFamily="2" charset="2"/>
              </a:rPr>
              <a:t>Ελάχιστα εξωκολποειδικά νεοπλασματικά κύτταρα</a:t>
            </a:r>
            <a:r>
              <a:rPr lang="el-GR" smtClean="0">
                <a:sym typeface="Wingdings" pitchFamily="2" charset="2"/>
              </a:rPr>
              <a:t> </a:t>
            </a:r>
            <a:r>
              <a:rPr lang="en-US" smtClean="0">
                <a:sym typeface="Wingdings" pitchFamily="2" charset="2"/>
              </a:rPr>
              <a:t/>
            </a:r>
            <a:br>
              <a:rPr lang="en-US" smtClean="0"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l-GR" smtClean="0">
                <a:sym typeface="Wingdings" pitchFamily="2" charset="2"/>
              </a:rPr>
              <a:t> 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Νέκρωση ιστού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Ανοσοφαινότυπος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: </a:t>
            </a:r>
            <a:br>
              <a:rPr lang="en-US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Παν Β δείκτες, </a:t>
            </a:r>
            <a:r>
              <a:rPr lang="en-US" smtClean="0">
                <a:solidFill>
                  <a:srgbClr val="FFFF00"/>
                </a:solidFill>
                <a:sym typeface="Wingdings" pitchFamily="2" charset="2"/>
              </a:rPr>
              <a:t>MUM-1+</a:t>
            </a:r>
            <a:r>
              <a:rPr lang="en-US" smtClean="0">
                <a:sym typeface="Wingdings" pitchFamily="2" charset="2"/>
              </a:rPr>
              <a:t> 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ενίοτε 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CD5+ </a:t>
            </a:r>
            <a:br>
              <a:rPr lang="en-US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–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 A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πουσία μορίων κυτταρικής προσκόλλησης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Προέλευση</a:t>
            </a:r>
            <a:r>
              <a:rPr lang="en-US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mtClean="0">
                <a:solidFill>
                  <a:schemeClr val="bg1"/>
                </a:solidFill>
                <a:sym typeface="Wingdings" pitchFamily="2" charset="2"/>
              </a:rPr>
              <a:t> Τροποποιημένο περιφερικό Β λεμφοκύτταρο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2" name="Rectangle 4"/>
          <p:cNvSpPr>
            <a:spLocks noRot="1" noChangeArrowheads="1"/>
          </p:cNvSpPr>
          <p:nvPr/>
        </p:nvSpPr>
        <p:spPr bwMode="auto">
          <a:xfrm>
            <a:off x="468313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Ενδαγγειακό </a:t>
            </a: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DLBCL</a:t>
            </a:r>
            <a:r>
              <a:rPr lang="el-G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</a:t>
            </a:r>
          </a:p>
        </p:txBody>
      </p:sp>
      <p:pic>
        <p:nvPicPr>
          <p:cNvPr id="177155" name="Picture 5" descr="Untitled-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38" y="2984500"/>
            <a:ext cx="7013575" cy="3900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7156" name="Picture 6" descr="Untitled-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412875"/>
            <a:ext cx="5148263" cy="3467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7157" name="Text Box 7"/>
          <p:cNvSpPr txBox="1">
            <a:spLocks noChangeArrowheads="1"/>
          </p:cNvSpPr>
          <p:nvPr/>
        </p:nvSpPr>
        <p:spPr bwMode="auto">
          <a:xfrm>
            <a:off x="8027988" y="2422525"/>
            <a:ext cx="1058862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 20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l-GR" sz="3200" smtClean="0">
                <a:solidFill>
                  <a:srgbClr val="FFFF00"/>
                </a:solidFill>
              </a:rPr>
              <a:t>ΕΙΔΙΚΕΣ ΝΟΣΟΛΟΓΙΚΕΣ ΟΝΤΟΤΗΤΕΣ</a:t>
            </a:r>
            <a:r>
              <a:rPr lang="en-US" sz="3200" smtClean="0">
                <a:solidFill>
                  <a:srgbClr val="FFFF00"/>
                </a:solidFill>
              </a:rPr>
              <a:t/>
            </a:r>
            <a:br>
              <a:rPr lang="en-US" sz="3200" smtClean="0">
                <a:solidFill>
                  <a:srgbClr val="FFFF00"/>
                </a:solidFill>
              </a:rPr>
            </a:br>
            <a:r>
              <a:rPr lang="el-GR" sz="3200" smtClean="0">
                <a:solidFill>
                  <a:srgbClr val="FFFF00"/>
                </a:solidFill>
              </a:rPr>
              <a:t>ΛΕΜΦΩΜΑΤΟΕΙΔΗΣ ΚΟΚΚΙΩΜΑΤΩΣΗ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36700"/>
            <a:ext cx="8331200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Συνήθως ενήλικες με </a:t>
            </a:r>
            <a:r>
              <a:rPr lang="el-GR" sz="2800" smtClean="0">
                <a:solidFill>
                  <a:srgbClr val="FFFF00"/>
                </a:solidFill>
              </a:rPr>
              <a:t>συμπτώματα από το αναπνευστικό</a:t>
            </a:r>
            <a:r>
              <a:rPr lang="el-GR" sz="2800" smtClean="0"/>
              <a:t> </a:t>
            </a:r>
            <a:r>
              <a:rPr lang="el-GR" sz="2800" smtClean="0">
                <a:solidFill>
                  <a:schemeClr val="bg1"/>
                </a:solidFill>
              </a:rPr>
              <a:t>(δύσπνοια, βήχας, θωρακικό άλγος)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rgbClr val="FFFF00"/>
                </a:solidFill>
              </a:rPr>
              <a:t>Εντόπιση</a:t>
            </a:r>
            <a:r>
              <a:rPr lang="el-GR" sz="2800" smtClean="0">
                <a:solidFill>
                  <a:schemeClr val="bg1"/>
                </a:solidFill>
              </a:rPr>
              <a:t>: </a:t>
            </a:r>
            <a:r>
              <a:rPr lang="el-GR" sz="2800" smtClean="0">
                <a:solidFill>
                  <a:srgbClr val="FFFF00"/>
                </a:solidFill>
              </a:rPr>
              <a:t>πνεύμονας (100%), </a:t>
            </a:r>
            <a:r>
              <a:rPr lang="el-GR" sz="2800" smtClean="0">
                <a:solidFill>
                  <a:schemeClr val="bg1"/>
                </a:solidFill>
              </a:rPr>
              <a:t/>
            </a:r>
            <a:br>
              <a:rPr lang="el-GR" sz="2800" smtClean="0">
                <a:solidFill>
                  <a:schemeClr val="bg1"/>
                </a:solidFill>
              </a:rPr>
            </a:br>
            <a:r>
              <a:rPr lang="el-GR" sz="2800" smtClean="0">
                <a:solidFill>
                  <a:schemeClr val="bg1"/>
                </a:solidFill>
              </a:rPr>
              <a:t>δέρμα, ανώτερο αναπνευστικό, </a:t>
            </a:r>
            <a:br>
              <a:rPr lang="el-GR" sz="2800" smtClean="0">
                <a:solidFill>
                  <a:schemeClr val="bg1"/>
                </a:solidFill>
              </a:rPr>
            </a:br>
            <a:r>
              <a:rPr lang="el-GR" sz="2800" smtClean="0">
                <a:solidFill>
                  <a:schemeClr val="bg1"/>
                </a:solidFill>
              </a:rPr>
              <a:t>ΓΕΣ, νεφροί, ΚΝΣ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Αιτιολογική σχέση </a:t>
            </a:r>
            <a:br>
              <a:rPr lang="el-GR" sz="2800" smtClean="0">
                <a:solidFill>
                  <a:schemeClr val="bg1"/>
                </a:solidFill>
              </a:rPr>
            </a:br>
            <a:r>
              <a:rPr lang="el-GR" sz="2800" smtClean="0">
                <a:solidFill>
                  <a:schemeClr val="bg1"/>
                </a:solidFill>
              </a:rPr>
              <a:t>με τον</a:t>
            </a:r>
            <a:r>
              <a:rPr lang="el-GR" sz="2800" smtClean="0"/>
              <a:t> </a:t>
            </a:r>
            <a:r>
              <a:rPr lang="el-GR" sz="2800" smtClean="0">
                <a:solidFill>
                  <a:srgbClr val="FFFF00"/>
                </a:solidFill>
              </a:rPr>
              <a:t>ιό </a:t>
            </a:r>
            <a:r>
              <a:rPr lang="en-US" sz="2800" smtClean="0">
                <a:solidFill>
                  <a:srgbClr val="FFFF00"/>
                </a:solidFill>
              </a:rPr>
              <a:t>Epstein-Barr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Προδιαθεσικοί παράγοντες: </a:t>
            </a:r>
            <a:r>
              <a:rPr lang="el-GR" sz="2800" smtClean="0"/>
              <a:t/>
            </a:r>
            <a:br>
              <a:rPr lang="el-GR" sz="2800" smtClean="0"/>
            </a:br>
            <a:r>
              <a:rPr lang="el-GR" sz="2800" smtClean="0">
                <a:solidFill>
                  <a:srgbClr val="FFFF00"/>
                </a:solidFill>
              </a:rPr>
              <a:t>ανοσοανεπάρκεια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Οζοειδείς βλάβες </a:t>
            </a:r>
            <a:br>
              <a:rPr lang="el-GR" sz="2800" smtClean="0">
                <a:solidFill>
                  <a:schemeClr val="bg1"/>
                </a:solidFill>
              </a:rPr>
            </a:br>
            <a:r>
              <a:rPr lang="el-GR" sz="2800" smtClean="0">
                <a:solidFill>
                  <a:schemeClr val="bg1"/>
                </a:solidFill>
              </a:rPr>
              <a:t>με κεντρική νέκρωση</a:t>
            </a:r>
            <a:endParaRPr lang="en-US" sz="2800" smtClean="0">
              <a:solidFill>
                <a:schemeClr val="bg1"/>
              </a:solidFill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 smtClean="0"/>
          </a:p>
        </p:txBody>
      </p:sp>
      <p:pic>
        <p:nvPicPr>
          <p:cNvPr id="179204" name="Picture 5" descr="Untitled-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875" y="2641600"/>
            <a:ext cx="2779713" cy="409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3 - Τίτλος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738188"/>
          </a:xfrm>
        </p:spPr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3. Λοιμώδης μονοπυρήνωση</a:t>
            </a:r>
            <a:endParaRPr lang="el-GR" sz="3200" smtClean="0"/>
          </a:p>
        </p:txBody>
      </p:sp>
      <p:sp>
        <p:nvSpPr>
          <p:cNvPr id="27650" name="2 - Θέση περιεχομένου"/>
          <p:cNvSpPr>
            <a:spLocks noGrp="1"/>
          </p:cNvSpPr>
          <p:nvPr>
            <p:ph idx="1"/>
          </p:nvPr>
        </p:nvSpPr>
        <p:spPr>
          <a:xfrm>
            <a:off x="285750" y="1214438"/>
            <a:ext cx="8678863" cy="43021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l-GR" sz="2000" b="1" u="sng" smtClean="0"/>
              <a:t>Αίτιο: </a:t>
            </a:r>
            <a:r>
              <a:rPr lang="el-GR" sz="2000" smtClean="0"/>
              <a:t>ιός </a:t>
            </a:r>
            <a:r>
              <a:rPr lang="en-US" sz="2000" smtClean="0"/>
              <a:t>Epstein Barr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000" b="1" u="sng" smtClean="0"/>
              <a:t>Κλινική εικόνα: </a:t>
            </a:r>
            <a:r>
              <a:rPr lang="el-GR" sz="2000" smtClean="0"/>
              <a:t>πυρετός, δυσκαταποσία, λεμφαδενοπάθεια, σπληνομεγαλία, σπάνια ηπατίτιδα και προσβολή ΚΝΣ. Συχνές οι </a:t>
            </a:r>
            <a:r>
              <a:rPr lang="el-GR" sz="2000" smtClean="0">
                <a:solidFill>
                  <a:srgbClr val="C00000"/>
                </a:solidFill>
              </a:rPr>
              <a:t>υποκλινικές</a:t>
            </a:r>
            <a:r>
              <a:rPr lang="el-GR" sz="2000" smtClean="0"/>
              <a:t> λοιμώξεις.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000" b="1" u="sng" smtClean="0"/>
              <a:t>Αιματολογικά ευρήματα: </a:t>
            </a:r>
            <a:r>
              <a:rPr lang="el-GR" sz="2000" smtClean="0">
                <a:solidFill>
                  <a:srgbClr val="C00000"/>
                </a:solidFill>
              </a:rPr>
              <a:t>άτυπα</a:t>
            </a:r>
            <a:r>
              <a:rPr lang="el-GR" sz="2000" smtClean="0"/>
              <a:t> λεμφοειδή κύτταρα και ετερόφιλα αντισώματα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000" b="1" u="sng" smtClean="0"/>
              <a:t>Ιστολογικά ευρήματα</a:t>
            </a:r>
          </a:p>
          <a:p>
            <a:pPr eaLnBrk="1" hangingPunct="1"/>
            <a:r>
              <a:rPr lang="el-GR" sz="2000" smtClean="0">
                <a:solidFill>
                  <a:srgbClr val="C00000"/>
                </a:solidFill>
              </a:rPr>
              <a:t>Λεμφοζίδια</a:t>
            </a:r>
            <a:r>
              <a:rPr lang="el-GR" sz="2000" smtClean="0"/>
              <a:t> αρχικά υπερπλαστικά, </a:t>
            </a:r>
            <a:r>
              <a:rPr lang="el-GR" sz="2000" smtClean="0">
                <a:solidFill>
                  <a:srgbClr val="C00000"/>
                </a:solidFill>
              </a:rPr>
              <a:t>συνήθως</a:t>
            </a:r>
            <a:r>
              <a:rPr lang="el-GR" sz="2000" smtClean="0"/>
              <a:t> όμως </a:t>
            </a:r>
            <a:r>
              <a:rPr lang="el-GR" sz="2000" smtClean="0">
                <a:solidFill>
                  <a:srgbClr val="C00000"/>
                </a:solidFill>
              </a:rPr>
              <a:t>ατροφικά</a:t>
            </a:r>
          </a:p>
          <a:p>
            <a:pPr eaLnBrk="1" hangingPunct="1"/>
            <a:r>
              <a:rPr lang="el-GR" sz="2000" smtClean="0"/>
              <a:t>Αύξηση του </a:t>
            </a:r>
            <a:r>
              <a:rPr lang="el-GR" sz="2000" smtClean="0">
                <a:solidFill>
                  <a:srgbClr val="C00000"/>
                </a:solidFill>
              </a:rPr>
              <a:t>παραφλοιού</a:t>
            </a:r>
            <a:r>
              <a:rPr lang="el-GR" sz="2000" smtClean="0"/>
              <a:t> λόγω εμφανίσεως </a:t>
            </a:r>
            <a:r>
              <a:rPr lang="el-GR" sz="2000" smtClean="0">
                <a:solidFill>
                  <a:srgbClr val="C00000"/>
                </a:solidFill>
              </a:rPr>
              <a:t>βλαστικών λεμφοειδών κυττάρων,</a:t>
            </a:r>
            <a:r>
              <a:rPr lang="el-GR" sz="2000" smtClean="0"/>
              <a:t> συνήθως Β προέλευσης, που αναμιγνύονται με μικρού / μέσου μεγέθους λεμφοκύτταρα </a:t>
            </a:r>
            <a:r>
              <a:rPr lang="en-US" sz="2000" smtClean="0"/>
              <a:t>CD8+&gt;CD4+ </a:t>
            </a:r>
            <a:r>
              <a:rPr lang="el-GR" sz="2000" smtClean="0"/>
              <a:t>και πλασματοκύτταρα</a:t>
            </a:r>
          </a:p>
          <a:p>
            <a:pPr eaLnBrk="1" hangingPunct="1"/>
            <a:r>
              <a:rPr lang="el-GR" sz="2000" smtClean="0"/>
              <a:t>Βλαστόμορφα κύτταρα ενίοτε</a:t>
            </a:r>
            <a:r>
              <a:rPr lang="en-US" sz="2000" smtClean="0"/>
              <a:t> </a:t>
            </a:r>
            <a:r>
              <a:rPr lang="el-GR" sz="2000" smtClean="0"/>
              <a:t> τύπου </a:t>
            </a:r>
            <a:r>
              <a:rPr lang="en-US" sz="2000" smtClean="0"/>
              <a:t>Reed-Sternberg, </a:t>
            </a:r>
            <a:r>
              <a:rPr lang="el-GR" sz="2000" smtClean="0"/>
              <a:t>συχνά </a:t>
            </a:r>
            <a:r>
              <a:rPr lang="en-US" sz="2000" smtClean="0">
                <a:solidFill>
                  <a:srgbClr val="C00000"/>
                </a:solidFill>
              </a:rPr>
              <a:t>CD30+</a:t>
            </a:r>
            <a:r>
              <a:rPr lang="en-US" sz="2000" smtClean="0"/>
              <a:t> </a:t>
            </a:r>
            <a:r>
              <a:rPr lang="el-GR" sz="2000" smtClean="0"/>
              <a:t>αλλά </a:t>
            </a:r>
            <a:r>
              <a:rPr lang="en-US" sz="2000" smtClean="0">
                <a:solidFill>
                  <a:srgbClr val="C00000"/>
                </a:solidFill>
              </a:rPr>
              <a:t>CD15-</a:t>
            </a:r>
            <a:r>
              <a:rPr lang="en-US" sz="2000" smtClean="0"/>
              <a:t> </a:t>
            </a:r>
            <a:r>
              <a:rPr lang="el-GR" sz="2000" smtClean="0"/>
              <a:t>και </a:t>
            </a:r>
            <a:r>
              <a:rPr lang="en-US" sz="2000" smtClean="0">
                <a:solidFill>
                  <a:srgbClr val="C00000"/>
                </a:solidFill>
              </a:rPr>
              <a:t>LCA+</a:t>
            </a:r>
            <a:endParaRPr lang="el-GR" sz="2000" smtClean="0">
              <a:solidFill>
                <a:srgbClr val="C00000"/>
              </a:solidFill>
            </a:endParaRPr>
          </a:p>
          <a:p>
            <a:pPr eaLnBrk="1" hangingPunct="1"/>
            <a:r>
              <a:rPr lang="el-GR" sz="2000" smtClean="0"/>
              <a:t>Διάταση και πλήρωση των λεμφοκόλπων από τα βλαστικά κύτταρα και μονοκυτταροειδή λεμφοκύτταρα</a:t>
            </a:r>
          </a:p>
          <a:p>
            <a:pPr eaLnBrk="1" hangingPunct="1"/>
            <a:r>
              <a:rPr lang="el-GR" sz="2000" smtClean="0"/>
              <a:t>Πάχυνση και διήθηση της κάψας από πλασματοκύτταρα και βλαστικά λεμφοειδή κύτταρα (νέκρωση, αθροίσεις λεμφοειδών κυττάρων)</a:t>
            </a:r>
          </a:p>
          <a:p>
            <a:pPr eaLnBrk="1" hangingPunct="1"/>
            <a:r>
              <a:rPr lang="en-US" sz="2000" smtClean="0"/>
              <a:t>EBER+, LMP-1+</a:t>
            </a:r>
            <a:endParaRPr lang="el-GR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Rectangle 4"/>
          <p:cNvSpPr>
            <a:spLocks noRot="1" noChangeArrowheads="1"/>
          </p:cNvSpPr>
          <p:nvPr/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  <a:t>ΛΕΜΦΩΜΑΤΟΕΙΔΗΣ ΚΟΚΚΙΩΜΑΤΩΣΗ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241425"/>
            <a:ext cx="8458200" cy="54102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ΜΙΚΡΟΣΚΟΠΙΚΗ ΕΙΚΟΝΑ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 smtClean="0"/>
              <a:t>  </a:t>
            </a:r>
            <a:r>
              <a:rPr lang="el-GR" sz="2800" smtClean="0">
                <a:solidFill>
                  <a:srgbClr val="FFFF00"/>
                </a:solidFill>
              </a:rPr>
              <a:t>πολύμορφος κυτταρικός</a:t>
            </a:r>
            <a:r>
              <a:rPr lang="el-GR" sz="2800" smtClean="0"/>
              <a:t> </a:t>
            </a:r>
            <a:r>
              <a:rPr lang="el-GR" sz="2800" smtClean="0">
                <a:solidFill>
                  <a:schemeClr val="bg1"/>
                </a:solidFill>
              </a:rPr>
              <a:t>πληθυσμός (μικρά λεμφοκύτταρα και μεγάλα ανοσοβλαστικού τύπου κύτταρα με πυρήνια)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 smtClean="0">
                <a:solidFill>
                  <a:schemeClr val="bg1"/>
                </a:solidFill>
              </a:rPr>
              <a:t>  όχι εμφανές φλεγμονώδες στοιχείο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 smtClean="0">
                <a:solidFill>
                  <a:schemeClr val="bg1"/>
                </a:solidFill>
              </a:rPr>
              <a:t>  λεμφοκυτταρική</a:t>
            </a:r>
            <a:r>
              <a:rPr lang="el-GR" sz="2800" smtClean="0"/>
              <a:t> </a:t>
            </a:r>
            <a:r>
              <a:rPr lang="el-GR" sz="2800" smtClean="0">
                <a:solidFill>
                  <a:srgbClr val="FFFF00"/>
                </a:solidFill>
              </a:rPr>
              <a:t>αγγειίτιδα,</a:t>
            </a:r>
            <a:r>
              <a:rPr lang="el-GR" sz="2800" smtClean="0"/>
              <a:t> </a:t>
            </a:r>
            <a:r>
              <a:rPr lang="el-GR" sz="2800" smtClean="0">
                <a:solidFill>
                  <a:schemeClr val="bg1"/>
                </a:solidFill>
              </a:rPr>
              <a:t>πηκτική νέκρωση</a:t>
            </a:r>
            <a:r>
              <a:rPr lang="el-GR" sz="2800" smtClean="0"/>
              <a:t>, </a:t>
            </a:r>
            <a:r>
              <a:rPr lang="el-GR" sz="2800" smtClean="0">
                <a:solidFill>
                  <a:srgbClr val="FFFF00"/>
                </a:solidFill>
              </a:rPr>
              <a:t>αγγειακή καταστροφή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smtClean="0">
                <a:solidFill>
                  <a:schemeClr val="bg1"/>
                </a:solidFill>
              </a:rPr>
              <a:t>Ανοσοφαινότυπος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 smtClean="0">
                <a:solidFill>
                  <a:schemeClr val="bg1"/>
                </a:solidFill>
              </a:rPr>
              <a:t>  μεγάλα κύτταρα: </a:t>
            </a:r>
            <a:r>
              <a:rPr lang="en-US" sz="2800" smtClean="0">
                <a:solidFill>
                  <a:srgbClr val="FFFF00"/>
                </a:solidFill>
              </a:rPr>
              <a:t>CD20 + / EBV + / CD30 -(+) / CD15 -</a:t>
            </a:r>
            <a:endParaRPr lang="el-GR" sz="2800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sz="2800" smtClean="0">
                <a:solidFill>
                  <a:schemeClr val="bg1"/>
                </a:solidFill>
                <a:sym typeface="Wingdings" pitchFamily="2" charset="2"/>
              </a:rPr>
              <a:t></a:t>
            </a:r>
            <a:r>
              <a:rPr lang="el-GR" sz="2800" smtClean="0"/>
              <a:t>  </a:t>
            </a:r>
            <a:r>
              <a:rPr lang="el-GR" sz="2800" smtClean="0">
                <a:solidFill>
                  <a:schemeClr val="bg1"/>
                </a:solidFill>
              </a:rPr>
              <a:t>μικρά λεμφοκύτταρα: CD3 + (CD4 &gt; CD8)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 smtClean="0"/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6" descr="σάρωση0006"/>
          <p:cNvPicPr>
            <a:picLocks noChangeAspect="1" noChangeArrowheads="1"/>
          </p:cNvPicPr>
          <p:nvPr/>
        </p:nvPicPr>
        <p:blipFill>
          <a:blip r:embed="rId3" cstate="print"/>
          <a:srcRect l="8685"/>
          <a:stretch>
            <a:fillRect/>
          </a:stretch>
        </p:blipFill>
        <p:spPr bwMode="auto">
          <a:xfrm>
            <a:off x="617538" y="3516313"/>
            <a:ext cx="4567237" cy="3238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85347" name="Picture 7" descr="σάρωση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25" y="122238"/>
            <a:ext cx="5340350" cy="3238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85348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5626100" y="703263"/>
            <a:ext cx="3122613" cy="1143000"/>
          </a:xfrm>
        </p:spPr>
        <p:txBody>
          <a:bodyPr/>
          <a:lstStyle/>
          <a:p>
            <a:pPr eaLnBrk="1" hangingPunct="1"/>
            <a:r>
              <a:rPr lang="el-GR" sz="2600" smtClean="0">
                <a:solidFill>
                  <a:srgbClr val="FFFF00"/>
                </a:solidFill>
              </a:rPr>
              <a:t>ΛΕΜΦΩΜΑΤΟΕΙΔΗΣ </a:t>
            </a:r>
            <a:r>
              <a:rPr lang="en-US" sz="2600" smtClean="0">
                <a:solidFill>
                  <a:srgbClr val="FFFF00"/>
                </a:solidFill>
              </a:rPr>
              <a:t/>
            </a:r>
            <a:br>
              <a:rPr lang="en-US" sz="2600" smtClean="0">
                <a:solidFill>
                  <a:srgbClr val="FFFF00"/>
                </a:solidFill>
              </a:rPr>
            </a:br>
            <a:r>
              <a:rPr lang="el-GR" sz="2600" smtClean="0">
                <a:solidFill>
                  <a:srgbClr val="FFFF00"/>
                </a:solidFill>
              </a:rPr>
              <a:t>ΚΟΚΚΙΩΜΑΤΩΣΗ</a:t>
            </a:r>
          </a:p>
        </p:txBody>
      </p:sp>
      <p:sp>
        <p:nvSpPr>
          <p:cNvPr id="185349" name="Text Box 11"/>
          <p:cNvSpPr txBox="1">
            <a:spLocks noChangeArrowheads="1"/>
          </p:cNvSpPr>
          <p:nvPr/>
        </p:nvSpPr>
        <p:spPr bwMode="auto">
          <a:xfrm>
            <a:off x="4286250" y="5070475"/>
            <a:ext cx="80168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CD20</a:t>
            </a:r>
            <a:endParaRPr lang="el-GR"/>
          </a:p>
        </p:txBody>
      </p:sp>
      <p:sp>
        <p:nvSpPr>
          <p:cNvPr id="185350" name="Text Box 12"/>
          <p:cNvSpPr txBox="1">
            <a:spLocks noChangeArrowheads="1"/>
          </p:cNvSpPr>
          <p:nvPr/>
        </p:nvSpPr>
        <p:spPr bwMode="auto">
          <a:xfrm>
            <a:off x="4300538" y="6292850"/>
            <a:ext cx="79057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EBER</a:t>
            </a:r>
            <a:endParaRPr lang="el-GR"/>
          </a:p>
        </p:txBody>
      </p:sp>
      <p:sp>
        <p:nvSpPr>
          <p:cNvPr id="185351" name="Text Box 13"/>
          <p:cNvSpPr txBox="1">
            <a:spLocks noChangeArrowheads="1"/>
          </p:cNvSpPr>
          <p:nvPr/>
        </p:nvSpPr>
        <p:spPr bwMode="auto">
          <a:xfrm>
            <a:off x="4883150" y="2909888"/>
            <a:ext cx="655638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CD3</a:t>
            </a:r>
            <a:endParaRPr lang="el-GR"/>
          </a:p>
        </p:txBody>
      </p:sp>
      <p:sp>
        <p:nvSpPr>
          <p:cNvPr id="185352" name="Text Box 14"/>
          <p:cNvSpPr txBox="1">
            <a:spLocks noChangeArrowheads="1"/>
          </p:cNvSpPr>
          <p:nvPr/>
        </p:nvSpPr>
        <p:spPr bwMode="auto">
          <a:xfrm>
            <a:off x="311150" y="2967038"/>
            <a:ext cx="801688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CD20</a:t>
            </a:r>
            <a:endParaRPr lang="el-GR"/>
          </a:p>
        </p:txBody>
      </p:sp>
      <p:pic>
        <p:nvPicPr>
          <p:cNvPr id="89089" name="Picture 1" descr="C:\Users\User\Desktop\Καταγραφή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73016"/>
            <a:ext cx="3623443" cy="30243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8" name="AutoShape 14"/>
          <p:cNvSpPr>
            <a:spLocks noChangeArrowheads="1"/>
          </p:cNvSpPr>
          <p:nvPr/>
        </p:nvSpPr>
        <p:spPr bwMode="auto">
          <a:xfrm>
            <a:off x="0" y="2819400"/>
            <a:ext cx="1295400" cy="4572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l-GR">
              <a:latin typeface="+mn-lt"/>
              <a:cs typeface="Times New Roman" charset="0"/>
            </a:endParaRPr>
          </a:p>
        </p:txBody>
      </p:sp>
      <p:sp>
        <p:nvSpPr>
          <p:cNvPr id="77835" name="AutoShape 11"/>
          <p:cNvSpPr>
            <a:spLocks noChangeArrowheads="1"/>
          </p:cNvSpPr>
          <p:nvPr/>
        </p:nvSpPr>
        <p:spPr bwMode="auto">
          <a:xfrm>
            <a:off x="36513" y="1598613"/>
            <a:ext cx="2058987" cy="48418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l-GR" sz="2000">
              <a:latin typeface="+mn-lt"/>
              <a:cs typeface="Times New Roman" charset="0"/>
            </a:endParaRPr>
          </a:p>
        </p:txBody>
      </p:sp>
      <p:sp>
        <p:nvSpPr>
          <p:cNvPr id="77837" name="AutoShape 13"/>
          <p:cNvSpPr>
            <a:spLocks noChangeArrowheads="1"/>
          </p:cNvSpPr>
          <p:nvPr/>
        </p:nvSpPr>
        <p:spPr bwMode="auto">
          <a:xfrm>
            <a:off x="127000" y="5489575"/>
            <a:ext cx="1962150" cy="4841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l-GR">
              <a:latin typeface="+mn-lt"/>
              <a:cs typeface="Times New Roman" charset="0"/>
            </a:endParaRPr>
          </a:p>
        </p:txBody>
      </p:sp>
      <p:sp>
        <p:nvSpPr>
          <p:cNvPr id="77834" name="AutoShape 10"/>
          <p:cNvSpPr>
            <a:spLocks noChangeArrowheads="1"/>
          </p:cNvSpPr>
          <p:nvPr/>
        </p:nvSpPr>
        <p:spPr bwMode="auto">
          <a:xfrm>
            <a:off x="1247775" y="134938"/>
            <a:ext cx="6432550" cy="112395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l-GR">
              <a:latin typeface="+mn-lt"/>
              <a:cs typeface="Times New Roman" charset="0"/>
            </a:endParaRPr>
          </a:p>
        </p:txBody>
      </p:sp>
      <p:sp>
        <p:nvSpPr>
          <p:cNvPr id="122886" name="Rectangle 2"/>
          <p:cNvSpPr>
            <a:spLocks noChangeArrowheads="1"/>
          </p:cNvSpPr>
          <p:nvPr/>
        </p:nvSpPr>
        <p:spPr bwMode="auto">
          <a:xfrm>
            <a:off x="457200" y="560388"/>
            <a:ext cx="822960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ΠΡΩΤΟΠΑΘΕΣ ΜΕΓΑΛΟΚΥΤΤΑΡΙΚΟ 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Β-ΛΕΜΦΩΜΑ ΤΟΥ ΜΕΣΟΘΩΡΑΚΙΟΥ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endParaRPr lang="el-GR" sz="3200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52400" y="1620838"/>
            <a:ext cx="21447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l-GR" b="1" dirty="0">
                <a:solidFill>
                  <a:srgbClr val="FFFF00"/>
                </a:solidFill>
                <a:latin typeface="+mn-lt"/>
                <a:cs typeface="Times New Roman" charset="0"/>
              </a:rPr>
              <a:t>Επιδημιολογία</a:t>
            </a:r>
          </a:p>
          <a:p>
            <a:pPr algn="ctr">
              <a:spcBef>
                <a:spcPct val="20000"/>
              </a:spcBef>
              <a:defRPr/>
            </a:pPr>
            <a:endParaRPr lang="el-GR" b="1" dirty="0">
              <a:solidFill>
                <a:srgbClr val="FFFF00"/>
              </a:solidFill>
              <a:latin typeface="+mn-lt"/>
              <a:cs typeface="Times New Roman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209800" y="1447800"/>
            <a:ext cx="3875088" cy="757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dirty="0">
                <a:latin typeface="+mn-lt"/>
                <a:cs typeface="Times New Roman" charset="0"/>
              </a:rPr>
              <a:t>2-4% των μη </a:t>
            </a:r>
            <a:r>
              <a:rPr lang="en-US" dirty="0">
                <a:latin typeface="+mn-lt"/>
                <a:cs typeface="Times New Roman" charset="0"/>
              </a:rPr>
              <a:t>Hodgkin</a:t>
            </a:r>
            <a:r>
              <a:rPr lang="el-GR" dirty="0">
                <a:latin typeface="+mn-lt"/>
                <a:cs typeface="Times New Roman" charset="0"/>
              </a:rPr>
              <a:t> λεμφωμάτων</a:t>
            </a:r>
          </a:p>
          <a:p>
            <a:pPr>
              <a:spcBef>
                <a:spcPct val="20000"/>
              </a:spcBef>
              <a:defRPr/>
            </a:pPr>
            <a:r>
              <a:rPr lang="el-GR" dirty="0">
                <a:latin typeface="+mn-lt"/>
                <a:cs typeface="Times New Roman" charset="0"/>
              </a:rPr>
              <a:t> μέση ηλικία 35 έτη, Θ/Α (2</a:t>
            </a:r>
            <a:r>
              <a:rPr lang="en-US" dirty="0">
                <a:latin typeface="+mn-lt"/>
                <a:cs typeface="Times New Roman" charset="0"/>
              </a:rPr>
              <a:t>:</a:t>
            </a:r>
            <a:r>
              <a:rPr lang="el-GR" dirty="0">
                <a:latin typeface="+mn-lt"/>
                <a:cs typeface="Times New Roman" charset="0"/>
              </a:rPr>
              <a:t>1)</a:t>
            </a:r>
          </a:p>
          <a:p>
            <a:pPr>
              <a:spcBef>
                <a:spcPct val="20000"/>
              </a:spcBef>
              <a:defRPr/>
            </a:pPr>
            <a:endParaRPr lang="el-GR" sz="2000" dirty="0">
              <a:latin typeface="+mn-lt"/>
              <a:cs typeface="Times New Roman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524000" y="2438400"/>
            <a:ext cx="6864350" cy="142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Πρόσθιο </a:t>
            </a:r>
            <a:r>
              <a:rPr lang="el-GR" b="1" u="sng" dirty="0" err="1">
                <a:solidFill>
                  <a:srgbClr val="C00000"/>
                </a:solidFill>
                <a:latin typeface="+mn-lt"/>
                <a:cs typeface="Times New Roman" charset="0"/>
              </a:rPr>
              <a:t>μεσοθωράκιο</a:t>
            </a: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 </a:t>
            </a:r>
            <a:r>
              <a:rPr lang="el-GR" b="1" dirty="0">
                <a:solidFill>
                  <a:schemeClr val="bg1"/>
                </a:solidFill>
                <a:latin typeface="+mn-lt"/>
                <a:cs typeface="Times New Roman" charset="0"/>
              </a:rPr>
              <a:t>/ </a:t>
            </a:r>
            <a:r>
              <a:rPr lang="el-GR" dirty="0">
                <a:latin typeface="+mn-lt"/>
                <a:cs typeface="Times New Roman" charset="0"/>
              </a:rPr>
              <a:t>θύμος, λίπος, 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defRPr/>
            </a:pPr>
            <a:r>
              <a:rPr lang="el-GR" dirty="0">
                <a:latin typeface="+mn-lt"/>
                <a:cs typeface="Times New Roman" charset="0"/>
              </a:rPr>
              <a:t>πνεύμονας, πλευρές, περικάρδιο, </a:t>
            </a:r>
            <a:r>
              <a:rPr lang="el-GR" dirty="0" err="1">
                <a:latin typeface="+mn-lt"/>
                <a:cs typeface="Times New Roman" charset="0"/>
              </a:rPr>
              <a:t>υπερκλείδιοι</a:t>
            </a:r>
            <a:r>
              <a:rPr lang="el-GR" dirty="0">
                <a:latin typeface="+mn-lt"/>
                <a:cs typeface="Times New Roman" charset="0"/>
              </a:rPr>
              <a:t> λεμφαδένες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Στάδιο Ι-ΙΙ</a:t>
            </a:r>
            <a:r>
              <a:rPr lang="el-GR" b="1" dirty="0">
                <a:solidFill>
                  <a:srgbClr val="C00000"/>
                </a:solidFill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κατά την διάγνωση (διήθηση μυελού ιδιαίτερα σπάνια)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Επέκταση ή υποτροπή σε </a:t>
            </a:r>
            <a:r>
              <a:rPr lang="el-GR" b="1" u="sng" dirty="0" err="1">
                <a:solidFill>
                  <a:srgbClr val="C00000"/>
                </a:solidFill>
                <a:latin typeface="+mn-lt"/>
                <a:cs typeface="Times New Roman" charset="0"/>
              </a:rPr>
              <a:t>εξωλεμφαδενικές</a:t>
            </a:r>
            <a:r>
              <a:rPr lang="el-GR" b="1" u="sng" dirty="0">
                <a:solidFill>
                  <a:srgbClr val="C00000"/>
                </a:solidFill>
                <a:latin typeface="+mn-lt"/>
                <a:cs typeface="Times New Roman" charset="0"/>
              </a:rPr>
              <a:t> περιοχές</a:t>
            </a:r>
            <a:r>
              <a:rPr lang="el-GR" b="1" dirty="0">
                <a:solidFill>
                  <a:srgbClr val="C00000"/>
                </a:solidFill>
                <a:latin typeface="+mn-lt"/>
                <a:cs typeface="Times New Roman" charset="0"/>
              </a:rPr>
              <a:t> </a:t>
            </a:r>
          </a:p>
          <a:p>
            <a:pPr>
              <a:spcBef>
                <a:spcPct val="20000"/>
              </a:spcBef>
              <a:defRPr/>
            </a:pPr>
            <a:endParaRPr lang="el-GR" dirty="0">
              <a:solidFill>
                <a:schemeClr val="bg1"/>
              </a:solidFill>
              <a:latin typeface="+mn-lt"/>
              <a:cs typeface="Times New Roman" charset="0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36525" y="5511800"/>
            <a:ext cx="23558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>
                <a:solidFill>
                  <a:srgbClr val="FFFF00"/>
                </a:solidFill>
                <a:latin typeface="+mn-lt"/>
                <a:cs typeface="Times New Roman" charset="0"/>
              </a:rPr>
              <a:t>Κλινική εικόνα</a:t>
            </a:r>
          </a:p>
          <a:p>
            <a:pPr>
              <a:spcBef>
                <a:spcPct val="20000"/>
              </a:spcBef>
              <a:defRPr/>
            </a:pPr>
            <a:endParaRPr lang="el-GR" b="1">
              <a:solidFill>
                <a:srgbClr val="FFFF00"/>
              </a:solidFill>
              <a:latin typeface="+mn-lt"/>
              <a:cs typeface="Times New Roman" charset="0"/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-304800" y="2819400"/>
            <a:ext cx="21447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l-GR" b="1" dirty="0">
                <a:solidFill>
                  <a:srgbClr val="FFFF00"/>
                </a:solidFill>
                <a:latin typeface="+mn-lt"/>
                <a:cs typeface="Times New Roman" charset="0"/>
              </a:rPr>
              <a:t>   Εντόπιση</a:t>
            </a:r>
          </a:p>
          <a:p>
            <a:pPr algn="ctr">
              <a:spcBef>
                <a:spcPct val="20000"/>
              </a:spcBef>
              <a:defRPr/>
            </a:pPr>
            <a:endParaRPr lang="el-GR" b="1" dirty="0">
              <a:solidFill>
                <a:srgbClr val="FFFF00"/>
              </a:solidFill>
              <a:latin typeface="+mn-lt"/>
              <a:cs typeface="Times New Roman" charset="0"/>
            </a:endParaRPr>
          </a:p>
        </p:txBody>
      </p:sp>
      <p:pic>
        <p:nvPicPr>
          <p:cNvPr id="187404" name="Picture 18" descr="L214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143000"/>
            <a:ext cx="2328863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7405" name="Picture 19" descr="L214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800600"/>
            <a:ext cx="2319338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2133600" y="5459413"/>
            <a:ext cx="3878263" cy="1209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sz="2000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Σύνδρομο άνω κοίλης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Απόφραξη αεροφόρων οδών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Πλευριτική/</a:t>
            </a:r>
            <a:r>
              <a:rPr lang="el-GR" dirty="0" err="1">
                <a:latin typeface="+mn-lt"/>
                <a:cs typeface="Times New Roman" charset="0"/>
              </a:rPr>
              <a:t>περικαρδιακή </a:t>
            </a:r>
            <a:r>
              <a:rPr lang="el-GR" dirty="0">
                <a:latin typeface="+mn-lt"/>
                <a:cs typeface="Times New Roman" charset="0"/>
              </a:rPr>
              <a:t>συλλογή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endParaRPr lang="el-GR" dirty="0">
              <a:latin typeface="+mn-lt"/>
              <a:cs typeface="Times New Roman" charset="0"/>
            </a:endParaRPr>
          </a:p>
        </p:txBody>
      </p:sp>
      <p:sp>
        <p:nvSpPr>
          <p:cNvPr id="20" name="19 - TextBox"/>
          <p:cNvSpPr txBox="1"/>
          <p:nvPr/>
        </p:nvSpPr>
        <p:spPr>
          <a:xfrm>
            <a:off x="157163" y="4535488"/>
            <a:ext cx="35004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Κύτταρο προέλευσης</a:t>
            </a:r>
          </a:p>
        </p:txBody>
      </p:sp>
      <p:sp>
        <p:nvSpPr>
          <p:cNvPr id="21" name="20 - TextBox"/>
          <p:cNvSpPr txBox="1"/>
          <p:nvPr/>
        </p:nvSpPr>
        <p:spPr>
          <a:xfrm>
            <a:off x="1600200" y="4876800"/>
            <a:ext cx="4124325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  <a:cs typeface="Arial" pitchFamily="34" charset="0"/>
              </a:rPr>
              <a:t>Αστεροειδές Β κύτταρο του θύμου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Line 44"/>
          <p:cNvSpPr>
            <a:spLocks noChangeShapeType="1"/>
          </p:cNvSpPr>
          <p:nvPr/>
        </p:nvSpPr>
        <p:spPr bwMode="auto">
          <a:xfrm>
            <a:off x="3363913" y="5984875"/>
            <a:ext cx="0" cy="287338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l-GR">
              <a:latin typeface="+mn-lt"/>
              <a:cs typeface="Arial" pitchFamily="34" charset="0"/>
            </a:endParaRPr>
          </a:p>
        </p:txBody>
      </p:sp>
      <p:sp>
        <p:nvSpPr>
          <p:cNvPr id="123907" name="Line 47"/>
          <p:cNvSpPr>
            <a:spLocks noChangeShapeType="1"/>
          </p:cNvSpPr>
          <p:nvPr/>
        </p:nvSpPr>
        <p:spPr bwMode="auto">
          <a:xfrm>
            <a:off x="4676775" y="5980113"/>
            <a:ext cx="0" cy="468312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l-GR">
              <a:latin typeface="+mn-lt"/>
              <a:cs typeface="Arial" pitchFamily="34" charset="0"/>
            </a:endParaRP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468313" y="163513"/>
            <a:ext cx="80645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ΠΡΩΤΟΠΑΘΕΣ ΜΕΓΑΛΟΚΥΤΤΑΡΙΚΟ </a:t>
            </a:r>
            <a:b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Β-ΛΕΜΦΩΜΑ ΤΟΥ ΜΕΣΟΘΩΡΑΚΙΟΥ</a:t>
            </a: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1905000" y="1219200"/>
            <a:ext cx="5972175" cy="1633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Διάχυτο πρότυπο ανάπτυξης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Διαυγή κύτταρα με ανώμαλους ή </a:t>
            </a:r>
            <a:r>
              <a:rPr lang="el-GR" dirty="0" err="1">
                <a:latin typeface="+mn-lt"/>
                <a:cs typeface="Times New Roman" charset="0"/>
              </a:rPr>
              <a:t>πολύλοβους</a:t>
            </a:r>
            <a:r>
              <a:rPr lang="el-GR" dirty="0">
                <a:latin typeface="+mn-lt"/>
                <a:cs typeface="Times New Roman" charset="0"/>
              </a:rPr>
              <a:t> πυρήνες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 err="1">
                <a:latin typeface="+mn-lt"/>
                <a:cs typeface="Times New Roman" charset="0"/>
              </a:rPr>
              <a:t>Διαμερισματοποιός</a:t>
            </a:r>
            <a:r>
              <a:rPr lang="el-GR" dirty="0">
                <a:latin typeface="+mn-lt"/>
                <a:cs typeface="Times New Roman" charset="0"/>
              </a:rPr>
              <a:t> σκλήρυνση (συνήθως)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Κύτταρα τύπου </a:t>
            </a:r>
            <a:r>
              <a:rPr lang="en-US" dirty="0">
                <a:latin typeface="+mn-lt"/>
                <a:cs typeface="Times New Roman" charset="0"/>
              </a:rPr>
              <a:t>Reed-Sternberg</a:t>
            </a:r>
            <a:endParaRPr lang="el-GR" dirty="0">
              <a:latin typeface="+mn-lt"/>
              <a:cs typeface="Times New Roman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Times New Roman" charset="0"/>
              </a:rPr>
              <a:t> </a:t>
            </a:r>
            <a:r>
              <a:rPr lang="el-GR" dirty="0">
                <a:latin typeface="+mn-lt"/>
                <a:cs typeface="Times New Roman" charset="0"/>
              </a:rPr>
              <a:t>Ποικίλος αριθμός αντιδραστικών κυττάρων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endParaRPr lang="el-GR" dirty="0">
              <a:latin typeface="+mn-lt"/>
              <a:cs typeface="Times New Roman" charset="0"/>
            </a:endParaRPr>
          </a:p>
        </p:txBody>
      </p:sp>
      <p:sp>
        <p:nvSpPr>
          <p:cNvPr id="76827" name="Rectangle 27"/>
          <p:cNvSpPr>
            <a:spLocks noChangeArrowheads="1"/>
          </p:cNvSpPr>
          <p:nvPr/>
        </p:nvSpPr>
        <p:spPr bwMode="auto">
          <a:xfrm>
            <a:off x="6708775" y="3200400"/>
            <a:ext cx="2435225" cy="646113"/>
          </a:xfrm>
          <a:prstGeom prst="rect">
            <a:avLst/>
          </a:prstGeom>
          <a:solidFill>
            <a:srgbClr val="FF3300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  <a:cs typeface="Times New Roman" charset="0"/>
              </a:rPr>
              <a:t>Προέλευση μετά </a:t>
            </a:r>
          </a:p>
          <a:p>
            <a:pPr>
              <a:defRPr/>
            </a:pPr>
            <a:r>
              <a:rPr lang="el-GR" dirty="0">
                <a:latin typeface="+mn-lt"/>
                <a:cs typeface="Times New Roman" charset="0"/>
              </a:rPr>
              <a:t>το βλαστικό κέντρο           </a:t>
            </a:r>
          </a:p>
        </p:txBody>
      </p:sp>
      <p:sp>
        <p:nvSpPr>
          <p:cNvPr id="123913" name="AutoShape 32"/>
          <p:cNvSpPr>
            <a:spLocks/>
          </p:cNvSpPr>
          <p:nvPr/>
        </p:nvSpPr>
        <p:spPr bwMode="auto">
          <a:xfrm>
            <a:off x="6248400" y="3206750"/>
            <a:ext cx="355600" cy="977900"/>
          </a:xfrm>
          <a:prstGeom prst="rightBrace">
            <a:avLst>
              <a:gd name="adj1" fmla="val 22917"/>
              <a:gd name="adj2" fmla="val 50000"/>
            </a:avLst>
          </a:prstGeom>
          <a:noFill/>
          <a:ln w="476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l-GR">
              <a:latin typeface="+mn-lt"/>
              <a:cs typeface="Arial" pitchFamily="34" charset="0"/>
            </a:endParaRPr>
          </a:p>
        </p:txBody>
      </p:sp>
      <p:sp>
        <p:nvSpPr>
          <p:cNvPr id="76833" name="Rectangle 33"/>
          <p:cNvSpPr>
            <a:spLocks noChangeArrowheads="1"/>
          </p:cNvSpPr>
          <p:nvPr/>
        </p:nvSpPr>
        <p:spPr bwMode="auto">
          <a:xfrm>
            <a:off x="50800" y="5094288"/>
            <a:ext cx="49657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Προφίλ γονιδιακής </a:t>
            </a:r>
            <a:b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</a:br>
            <a: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έκφρασης</a:t>
            </a:r>
          </a:p>
          <a:p>
            <a:pPr>
              <a:spcBef>
                <a:spcPct val="20000"/>
              </a:spcBef>
              <a:defRPr/>
            </a:pPr>
            <a:endParaRPr lang="el-GR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76839" name="Text Box 39"/>
          <p:cNvSpPr txBox="1">
            <a:spLocks noChangeArrowheads="1"/>
          </p:cNvSpPr>
          <p:nvPr/>
        </p:nvSpPr>
        <p:spPr bwMode="auto">
          <a:xfrm>
            <a:off x="2349921" y="3225750"/>
            <a:ext cx="3878263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Char char="l"/>
              <a:defRPr/>
            </a:pPr>
            <a:r>
              <a:rPr lang="el-GR" dirty="0">
                <a:latin typeface="+mn-lt"/>
                <a:cs typeface="Times New Roman" charset="0"/>
              </a:rPr>
              <a:t> </a:t>
            </a:r>
            <a:r>
              <a:rPr lang="en-US" dirty="0">
                <a:latin typeface="+mn-lt"/>
                <a:cs typeface="Times New Roman" charset="0"/>
              </a:rPr>
              <a:t>CD20+, CD79a+, PAX-5</a:t>
            </a:r>
            <a:r>
              <a:rPr lang="en-US" dirty="0" smtClean="0">
                <a:latin typeface="+mn-lt"/>
                <a:cs typeface="Times New Roman" charset="0"/>
              </a:rPr>
              <a:t>+, </a:t>
            </a:r>
            <a:r>
              <a:rPr lang="el-GR" dirty="0">
                <a:solidFill>
                  <a:schemeClr val="bg1"/>
                </a:solidFill>
                <a:latin typeface="+mn-lt"/>
                <a:cs typeface="Times New Roman" charset="0"/>
              </a:rPr>
              <a:t/>
            </a:r>
            <a:br>
              <a:rPr lang="el-GR" dirty="0">
                <a:solidFill>
                  <a:schemeClr val="bg1"/>
                </a:solidFill>
                <a:latin typeface="+mn-lt"/>
                <a:cs typeface="Times New Roman" charset="0"/>
              </a:rPr>
            </a:br>
            <a:r>
              <a:rPr lang="el-GR" dirty="0">
                <a:latin typeface="+mn-lt"/>
                <a:cs typeface="Times New Roman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+mn-lt"/>
                <a:cs typeface="Times New Roman" charset="0"/>
              </a:rPr>
              <a:t>CD23+, 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Times New Roman" charset="0"/>
              </a:rPr>
              <a:t>CD30</a:t>
            </a:r>
            <a:r>
              <a:rPr lang="en-US" dirty="0">
                <a:solidFill>
                  <a:srgbClr val="FF0000"/>
                </a:solidFill>
                <a:latin typeface="+mn-lt"/>
                <a:cs typeface="Times New Roman" charset="0"/>
              </a:rPr>
              <a:t>+, </a:t>
            </a:r>
            <a:r>
              <a:rPr lang="en-US" dirty="0">
                <a:latin typeface="+mn-lt"/>
                <a:cs typeface="Times New Roman" charset="0"/>
              </a:rPr>
              <a:t>MUM-1+, CD15-, </a:t>
            </a:r>
            <a:r>
              <a:rPr lang="en-US" dirty="0" smtClean="0">
                <a:latin typeface="+mn-lt"/>
                <a:cs typeface="Times New Roman" charset="0"/>
              </a:rPr>
              <a:t>   CD45</a:t>
            </a:r>
            <a:r>
              <a:rPr lang="en-US" dirty="0">
                <a:latin typeface="+mn-lt"/>
                <a:cs typeface="Times New Roman" charset="0"/>
              </a:rPr>
              <a:t>+ </a:t>
            </a:r>
            <a:r>
              <a:rPr lang="en-US" dirty="0" smtClean="0">
                <a:latin typeface="+mn-lt"/>
                <a:cs typeface="Times New Roman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Times New Roman" charset="0"/>
              </a:rPr>
              <a:t>p63 +</a:t>
            </a:r>
            <a:endParaRPr lang="en-US" dirty="0">
              <a:solidFill>
                <a:srgbClr val="FF0000"/>
              </a:solidFill>
              <a:latin typeface="+mn-lt"/>
              <a:cs typeface="Times New Roman" charset="0"/>
            </a:endParaRPr>
          </a:p>
        </p:txBody>
      </p:sp>
      <p:sp>
        <p:nvSpPr>
          <p:cNvPr id="76840" name="Rectangle 40"/>
          <p:cNvSpPr>
            <a:spLocks noChangeArrowheads="1"/>
          </p:cNvSpPr>
          <p:nvPr/>
        </p:nvSpPr>
        <p:spPr bwMode="auto">
          <a:xfrm>
            <a:off x="2411760" y="5229200"/>
            <a:ext cx="345638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b="1" dirty="0" smtClean="0">
                <a:solidFill>
                  <a:srgbClr val="FF0000"/>
                </a:solidFill>
                <a:latin typeface="+mn-lt"/>
                <a:cs typeface="Times New Roman" charset="0"/>
              </a:rPr>
              <a:t>Ομοιότητες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Times New Roman" charset="0"/>
              </a:rPr>
              <a:t>  </a:t>
            </a:r>
            <a:r>
              <a:rPr lang="el-GR" b="1" dirty="0" smtClean="0">
                <a:solidFill>
                  <a:srgbClr val="FF0000"/>
                </a:solidFill>
                <a:latin typeface="+mn-lt"/>
                <a:cs typeface="Times New Roman" charset="0"/>
              </a:rPr>
              <a:t>με </a:t>
            </a:r>
            <a:r>
              <a:rPr lang="el-GR" b="1" dirty="0" err="1">
                <a:solidFill>
                  <a:srgbClr val="FF0000"/>
                </a:solidFill>
                <a:latin typeface="+mn-lt"/>
                <a:cs typeface="Times New Roman" charset="0"/>
              </a:rPr>
              <a:t>κΛΗ</a:t>
            </a:r>
            <a:r>
              <a:rPr lang="el-GR" b="1" dirty="0">
                <a:solidFill>
                  <a:srgbClr val="FF0000"/>
                </a:solidFill>
                <a:latin typeface="+mn-lt"/>
                <a:cs typeface="Times New Roman" charset="0"/>
              </a:rPr>
              <a:t>           </a:t>
            </a:r>
          </a:p>
        </p:txBody>
      </p:sp>
      <p:sp>
        <p:nvSpPr>
          <p:cNvPr id="76850" name="Rectangle 50"/>
          <p:cNvSpPr>
            <a:spLocks noChangeArrowheads="1"/>
          </p:cNvSpPr>
          <p:nvPr/>
        </p:nvSpPr>
        <p:spPr bwMode="auto">
          <a:xfrm>
            <a:off x="1259632" y="6021288"/>
            <a:ext cx="6062663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l-GR" dirty="0">
                <a:latin typeface="+mn-lt"/>
                <a:cs typeface="Times New Roman" charset="0"/>
              </a:rPr>
              <a:t>Πυρηνική </a:t>
            </a:r>
            <a:r>
              <a:rPr lang="el-GR" dirty="0" err="1">
                <a:latin typeface="+mn-lt"/>
                <a:cs typeface="Times New Roman" charset="0"/>
              </a:rPr>
              <a:t>υπερέκφραση</a:t>
            </a:r>
            <a:r>
              <a:rPr lang="el-GR" dirty="0">
                <a:latin typeface="+mn-lt"/>
                <a:cs typeface="Times New Roman" charset="0"/>
              </a:rPr>
              <a:t> </a:t>
            </a:r>
            <a:r>
              <a:rPr lang="en-US" dirty="0">
                <a:latin typeface="+mn-lt"/>
                <a:cs typeface="Times New Roman" charset="0"/>
              </a:rPr>
              <a:t>NF-</a:t>
            </a:r>
            <a:r>
              <a:rPr lang="el-GR" dirty="0">
                <a:latin typeface="+mn-lt"/>
                <a:cs typeface="Times New Roman" charset="0"/>
              </a:rPr>
              <a:t>κ</a:t>
            </a:r>
            <a:r>
              <a:rPr lang="en-US" dirty="0">
                <a:latin typeface="+mn-lt"/>
                <a:cs typeface="Times New Roman" charset="0"/>
              </a:rPr>
              <a:t>B   </a:t>
            </a:r>
            <a:r>
              <a:rPr lang="el-GR" dirty="0">
                <a:latin typeface="+mn-lt"/>
                <a:cs typeface="Times New Roman" charset="0"/>
              </a:rPr>
              <a:t/>
            </a:r>
            <a:br>
              <a:rPr lang="el-GR" dirty="0">
                <a:latin typeface="+mn-lt"/>
                <a:cs typeface="Times New Roman" charset="0"/>
              </a:rPr>
            </a:br>
            <a:r>
              <a:rPr lang="el-GR" dirty="0">
                <a:latin typeface="+mn-lt"/>
                <a:cs typeface="Times New Roman" charset="0"/>
              </a:rPr>
              <a:t>                                     </a:t>
            </a:r>
            <a:r>
              <a:rPr lang="en-US" dirty="0">
                <a:latin typeface="+mn-lt"/>
                <a:cs typeface="Times New Roman" charset="0"/>
              </a:rPr>
              <a:t>A</a:t>
            </a:r>
            <a:r>
              <a:rPr lang="el-GR" dirty="0" err="1">
                <a:latin typeface="+mn-lt"/>
                <a:cs typeface="Times New Roman" charset="0"/>
              </a:rPr>
              <a:t>πενεργοποιητικές</a:t>
            </a:r>
            <a:r>
              <a:rPr lang="el-GR" dirty="0">
                <a:latin typeface="+mn-lt"/>
                <a:cs typeface="Times New Roman" charset="0"/>
              </a:rPr>
              <a:t> μεταλλάξεις </a:t>
            </a:r>
            <a:r>
              <a:rPr lang="en-US" dirty="0">
                <a:latin typeface="+mn-lt"/>
                <a:cs typeface="Times New Roman" charset="0"/>
              </a:rPr>
              <a:t>S</a:t>
            </a:r>
            <a:r>
              <a:rPr lang="el-GR" dirty="0">
                <a:latin typeface="+mn-lt"/>
                <a:cs typeface="Times New Roman" charset="0"/>
              </a:rPr>
              <a:t>Ο</a:t>
            </a:r>
            <a:r>
              <a:rPr lang="en-US" dirty="0">
                <a:latin typeface="+mn-lt"/>
                <a:cs typeface="Times New Roman" charset="0"/>
              </a:rPr>
              <a:t>CS1</a:t>
            </a:r>
            <a:endParaRPr lang="el-GR" dirty="0">
              <a:latin typeface="+mn-lt"/>
              <a:cs typeface="Times New Roman" charset="0"/>
            </a:endParaRP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3175" y="1414463"/>
            <a:ext cx="18907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Μορφολογία</a:t>
            </a:r>
          </a:p>
          <a:p>
            <a:pPr>
              <a:spcBef>
                <a:spcPct val="20000"/>
              </a:spcBef>
              <a:defRPr/>
            </a:pP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76826" name="Rectangle 26"/>
          <p:cNvSpPr>
            <a:spLocks noChangeArrowheads="1"/>
          </p:cNvSpPr>
          <p:nvPr/>
        </p:nvSpPr>
        <p:spPr bwMode="auto">
          <a:xfrm>
            <a:off x="-7938" y="3133725"/>
            <a:ext cx="2581276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l-G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Ανοσοφαινότυπος</a:t>
            </a:r>
          </a:p>
          <a:p>
            <a:pPr>
              <a:spcBef>
                <a:spcPct val="20000"/>
              </a:spcBef>
              <a:defRPr/>
            </a:pPr>
            <a:endParaRPr lang="el-GR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3" descr="L21428"/>
          <p:cNvPicPr>
            <a:picLocks noChangeAspect="1" noChangeArrowheads="1"/>
          </p:cNvPicPr>
          <p:nvPr/>
        </p:nvPicPr>
        <p:blipFill>
          <a:blip r:embed="rId3" cstate="print"/>
          <a:srcRect l="50558" b="67140"/>
          <a:stretch>
            <a:fillRect/>
          </a:stretch>
        </p:blipFill>
        <p:spPr bwMode="auto">
          <a:xfrm>
            <a:off x="534988" y="650875"/>
            <a:ext cx="3998912" cy="2633663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1492" name="Picture 15" descr="L21428"/>
          <p:cNvPicPr>
            <a:picLocks noChangeAspect="1" noChangeArrowheads="1"/>
          </p:cNvPicPr>
          <p:nvPr/>
        </p:nvPicPr>
        <p:blipFill>
          <a:blip r:embed="rId4" cstate="print"/>
          <a:srcRect l="1164" t="67491" r="50072"/>
          <a:stretch>
            <a:fillRect/>
          </a:stretch>
        </p:blipFill>
        <p:spPr bwMode="auto">
          <a:xfrm>
            <a:off x="536575" y="3373438"/>
            <a:ext cx="3992563" cy="2636837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1493" name="Picture 16" descr="L21428"/>
          <p:cNvPicPr>
            <a:picLocks noChangeAspect="1" noChangeArrowheads="1"/>
          </p:cNvPicPr>
          <p:nvPr/>
        </p:nvPicPr>
        <p:blipFill>
          <a:blip r:embed="rId4" cstate="print"/>
          <a:srcRect l="50768" t="67351" r="351"/>
          <a:stretch>
            <a:fillRect/>
          </a:stretch>
        </p:blipFill>
        <p:spPr bwMode="auto">
          <a:xfrm>
            <a:off x="4625975" y="3357563"/>
            <a:ext cx="3984625" cy="2663825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1494" name="Text Box 17"/>
          <p:cNvSpPr txBox="1">
            <a:spLocks noChangeArrowheads="1"/>
          </p:cNvSpPr>
          <p:nvPr/>
        </p:nvSpPr>
        <p:spPr bwMode="auto">
          <a:xfrm>
            <a:off x="593725" y="5570538"/>
            <a:ext cx="86995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CD20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91495" name="Text Box 18"/>
          <p:cNvSpPr txBox="1">
            <a:spLocks noChangeArrowheads="1"/>
          </p:cNvSpPr>
          <p:nvPr/>
        </p:nvSpPr>
        <p:spPr bwMode="auto">
          <a:xfrm>
            <a:off x="4714875" y="5599113"/>
            <a:ext cx="86995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CD30</a:t>
            </a:r>
            <a:endParaRPr lang="el-GR" sz="2000">
              <a:solidFill>
                <a:schemeClr val="bg1"/>
              </a:solidFill>
            </a:endParaRPr>
          </a:p>
        </p:txBody>
      </p:sp>
      <p:pic>
        <p:nvPicPr>
          <p:cNvPr id="8" name="Picture 1" descr="C:\Users\User\Desktop\Καταγραφή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46478"/>
            <a:ext cx="4032448" cy="271051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8950" y="306388"/>
            <a:ext cx="8229600" cy="561975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DLBCL</a:t>
            </a:r>
            <a:r>
              <a:rPr lang="el-GR" sz="360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-</a:t>
            </a:r>
            <a:r>
              <a:rPr lang="el-GR" sz="3600" smtClean="0">
                <a:solidFill>
                  <a:srgbClr val="FFFF00"/>
                </a:solidFill>
                <a:sym typeface="Wingdings" pitchFamily="2" charset="2"/>
              </a:rPr>
              <a:t> Ειδικές νοσολογικές οντότητες 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9650"/>
            <a:ext cx="4403725" cy="1828800"/>
          </a:xfrm>
        </p:spPr>
        <p:txBody>
          <a:bodyPr/>
          <a:lstStyle/>
          <a:p>
            <a:pPr eaLnBrk="1" hangingPunct="1">
              <a:spcBef>
                <a:spcPct val="25000"/>
              </a:spcBef>
              <a:buFont typeface="Wingdings" pitchFamily="2" charset="2"/>
              <a:buNone/>
            </a:pPr>
            <a:r>
              <a:rPr lang="el-GR" sz="2400" dirty="0" smtClean="0">
                <a:solidFill>
                  <a:srgbClr val="FFFF00"/>
                </a:solidFill>
                <a:sym typeface="Wingdings" pitchFamily="2" charset="2"/>
              </a:rPr>
              <a:t>Παρουσία </a:t>
            </a:r>
            <a:r>
              <a:rPr lang="el-GR" sz="2400" dirty="0" err="1" smtClean="0">
                <a:solidFill>
                  <a:srgbClr val="FFFF00"/>
                </a:solidFill>
                <a:sym typeface="Wingdings" pitchFamily="2" charset="2"/>
              </a:rPr>
              <a:t>Ανοσοκαταστολής</a:t>
            </a:r>
            <a:endParaRPr lang="el-GR" sz="2400" dirty="0" smtClean="0">
              <a:solidFill>
                <a:srgbClr val="FFFF00"/>
              </a:solidFill>
              <a:sym typeface="Wingdings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l"/>
            </a:pPr>
            <a:r>
              <a:rPr lang="el-GR" sz="2400" dirty="0" err="1" smtClean="0">
                <a:solidFill>
                  <a:schemeClr val="bg1"/>
                </a:solidFill>
                <a:sym typeface="Wingdings" pitchFamily="2" charset="2"/>
              </a:rPr>
              <a:t>Πλασμαβλαστικό</a:t>
            </a:r>
            <a:r>
              <a:rPr lang="el-GR" sz="2400" dirty="0" smtClean="0">
                <a:solidFill>
                  <a:schemeClr val="bg1"/>
                </a:solidFill>
                <a:sym typeface="Wingdings" pitchFamily="2" charset="2"/>
              </a:rPr>
              <a:t> λέμφωμα</a:t>
            </a:r>
            <a:r>
              <a:rPr lang="en-US" sz="24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  <a:sym typeface="Wingdings" pitchFamily="2" charset="2"/>
              </a:rPr>
              <a:t>(EBV+)</a:t>
            </a:r>
          </a:p>
          <a:p>
            <a:pPr eaLnBrk="1" hangingPunct="1"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l"/>
            </a:pPr>
            <a:r>
              <a:rPr lang="el-GR" sz="2400" dirty="0" smtClean="0">
                <a:solidFill>
                  <a:schemeClr val="bg1"/>
                </a:solidFill>
                <a:sym typeface="Wingdings" pitchFamily="2" charset="2"/>
              </a:rPr>
              <a:t>Πρωτοπαθές λέμφωμα </a:t>
            </a:r>
            <a:r>
              <a:rPr lang="el-GR" sz="2400" dirty="0" err="1" smtClean="0">
                <a:solidFill>
                  <a:schemeClr val="bg1"/>
                </a:solidFill>
                <a:sym typeface="Wingdings" pitchFamily="2" charset="2"/>
              </a:rPr>
              <a:t>ορογονίων</a:t>
            </a:r>
            <a:r>
              <a:rPr lang="el-GR" sz="2400" dirty="0" smtClean="0">
                <a:solidFill>
                  <a:schemeClr val="bg1"/>
                </a:solidFill>
                <a:sym typeface="Wingdings" pitchFamily="2" charset="2"/>
              </a:rPr>
              <a:t> κοιλοτήτων (</a:t>
            </a:r>
            <a:r>
              <a:rPr lang="en-US" sz="2400" dirty="0" smtClean="0">
                <a:solidFill>
                  <a:schemeClr val="bg1"/>
                </a:solidFill>
                <a:sym typeface="Wingdings" pitchFamily="2" charset="2"/>
              </a:rPr>
              <a:t>PEL) </a:t>
            </a:r>
            <a:r>
              <a:rPr lang="en-US" sz="2400" i="1" dirty="0" smtClean="0">
                <a:solidFill>
                  <a:schemeClr val="bg1"/>
                </a:solidFill>
                <a:sym typeface="Wingdings" pitchFamily="2" charset="2"/>
              </a:rPr>
              <a:t>(HHV8+, EBV </a:t>
            </a:r>
            <a:r>
              <a:rPr lang="el-GR" sz="2400" i="1" dirty="0" smtClean="0">
                <a:solidFill>
                  <a:schemeClr val="bg1"/>
                </a:solidFill>
                <a:sym typeface="Wingdings" pitchFamily="2" charset="2"/>
              </a:rPr>
              <a:t>συχνά+)</a:t>
            </a:r>
            <a:r>
              <a:rPr lang="en-US" sz="2400" i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l"/>
            </a:pPr>
            <a:r>
              <a:rPr lang="en-US" sz="2400" i="1" dirty="0" smtClean="0">
                <a:solidFill>
                  <a:schemeClr val="bg1"/>
                </a:solidFill>
                <a:sym typeface="Wingdings" pitchFamily="2" charset="2"/>
              </a:rPr>
              <a:t>HHV8+DLBCL, NOS</a:t>
            </a:r>
            <a:endParaRPr lang="el-G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l-GR" sz="4800" dirty="0" smtClean="0">
              <a:solidFill>
                <a:schemeClr val="bg1"/>
              </a:solidFill>
            </a:endParaRPr>
          </a:p>
        </p:txBody>
      </p:sp>
      <p:sp>
        <p:nvSpPr>
          <p:cNvPr id="354308" name="Rectangle 4"/>
          <p:cNvSpPr>
            <a:spLocks noChangeArrowheads="1"/>
          </p:cNvSpPr>
          <p:nvPr/>
        </p:nvSpPr>
        <p:spPr bwMode="auto">
          <a:xfrm>
            <a:off x="457200" y="1098550"/>
            <a:ext cx="8229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2800" dirty="0">
                <a:solidFill>
                  <a:srgbClr val="F42C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Λεμφώματα με </a:t>
            </a:r>
            <a:r>
              <a:rPr lang="el-GR" sz="2800" dirty="0" err="1">
                <a:solidFill>
                  <a:srgbClr val="F42C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πλασμαβλαστικούς</a:t>
            </a:r>
            <a:r>
              <a:rPr lang="el-GR" sz="2800" dirty="0">
                <a:solidFill>
                  <a:srgbClr val="F42C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χαρακτήρες</a:t>
            </a:r>
          </a:p>
        </p:txBody>
      </p:sp>
      <p:sp>
        <p:nvSpPr>
          <p:cNvPr id="354309" name="Rectangle 5"/>
          <p:cNvSpPr>
            <a:spLocks noChangeArrowheads="1"/>
          </p:cNvSpPr>
          <p:nvPr/>
        </p:nvSpPr>
        <p:spPr bwMode="auto">
          <a:xfrm>
            <a:off x="4932363" y="2236788"/>
            <a:ext cx="391953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A</a:t>
            </a:r>
            <a:r>
              <a:rPr lang="el-G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πουσία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 </a:t>
            </a:r>
            <a:r>
              <a:rPr lang="el-G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ανοσοκαταστολής</a:t>
            </a: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ALK + DLBCL</a:t>
            </a:r>
            <a:endParaRPr lang="el-GR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l-GR" sz="2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</a:endParaRPr>
          </a:p>
        </p:txBody>
      </p:sp>
      <p:sp>
        <p:nvSpPr>
          <p:cNvPr id="195591" name="Line 7"/>
          <p:cNvSpPr>
            <a:spLocks noChangeShapeType="1"/>
          </p:cNvSpPr>
          <p:nvPr/>
        </p:nvSpPr>
        <p:spPr bwMode="auto">
          <a:xfrm flipH="1">
            <a:off x="3276600" y="1820863"/>
            <a:ext cx="647700" cy="2873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95592" name="Line 8"/>
          <p:cNvSpPr>
            <a:spLocks noChangeShapeType="1"/>
          </p:cNvSpPr>
          <p:nvPr/>
        </p:nvSpPr>
        <p:spPr bwMode="auto">
          <a:xfrm>
            <a:off x="5076825" y="1820863"/>
            <a:ext cx="574675" cy="3587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95593" name="8 - TextBox"/>
          <p:cNvSpPr txBox="1">
            <a:spLocks noChangeArrowheads="1"/>
          </p:cNvSpPr>
          <p:nvPr/>
        </p:nvSpPr>
        <p:spPr bwMode="auto">
          <a:xfrm>
            <a:off x="5508625" y="3933825"/>
            <a:ext cx="3455988" cy="29225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l-GR" sz="2400">
                <a:solidFill>
                  <a:srgbClr val="0070C0"/>
                </a:solidFill>
              </a:rPr>
              <a:t>Απώλεια πανΒ δεικτών (</a:t>
            </a:r>
            <a:r>
              <a:rPr lang="en-US" sz="2400">
                <a:solidFill>
                  <a:srgbClr val="0070C0"/>
                </a:solidFill>
              </a:rPr>
              <a:t>CD20, PAX5)</a:t>
            </a:r>
          </a:p>
          <a:p>
            <a:pPr>
              <a:buFont typeface="Arial" charset="0"/>
              <a:buChar char="•"/>
            </a:pPr>
            <a:r>
              <a:rPr lang="el-GR" sz="2400">
                <a:solidFill>
                  <a:srgbClr val="0070C0"/>
                </a:solidFill>
              </a:rPr>
              <a:t>Έκφραση πλασματοκυτταρικών δεικτών</a:t>
            </a:r>
          </a:p>
          <a:p>
            <a:pPr>
              <a:buFont typeface="Arial" charset="0"/>
              <a:buChar char="•"/>
            </a:pPr>
            <a:r>
              <a:rPr lang="el-GR" sz="2000" i="1">
                <a:solidFill>
                  <a:srgbClr val="0070C0"/>
                </a:solidFill>
              </a:rPr>
              <a:t>Συχνά απρόσφορη έκφραση Τ δεικτών</a:t>
            </a:r>
            <a:endParaRPr lang="en-US" sz="2000" i="1">
              <a:solidFill>
                <a:srgbClr val="0070C0"/>
              </a:solidFill>
            </a:endParaRPr>
          </a:p>
          <a:p>
            <a:endParaRPr lang="el-GR" sz="24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4" descr="32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72288"/>
          </a:xfrm>
        </p:spPr>
      </p:pic>
      <p:sp>
        <p:nvSpPr>
          <p:cNvPr id="208899" name="Text Box 6"/>
          <p:cNvSpPr txBox="1">
            <a:spLocks noChangeArrowheads="1"/>
          </p:cNvSpPr>
          <p:nvPr/>
        </p:nvSpPr>
        <p:spPr bwMode="auto">
          <a:xfrm>
            <a:off x="2268538" y="333375"/>
            <a:ext cx="381635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DLBCL (</a:t>
            </a:r>
            <a:r>
              <a:rPr 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Α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L</a:t>
            </a:r>
            <a:r>
              <a:rPr 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Κ+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)</a:t>
            </a:r>
            <a:endParaRPr lang="el-GR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pic>
        <p:nvPicPr>
          <p:cNvPr id="197636" name="Picture 4" descr="327"/>
          <p:cNvPicPr>
            <a:picLocks noChangeAspect="1" noChangeArrowheads="1"/>
          </p:cNvPicPr>
          <p:nvPr/>
        </p:nvPicPr>
        <p:blipFill>
          <a:blip r:embed="rId4" cstate="print"/>
          <a:srcRect l="57701" t="50951" r="308" b="1694"/>
          <a:stretch>
            <a:fillRect/>
          </a:stretch>
        </p:blipFill>
        <p:spPr bwMode="auto">
          <a:xfrm>
            <a:off x="2459038" y="1989138"/>
            <a:ext cx="3841750" cy="32416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284163" y="2708275"/>
            <a:ext cx="125412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CD45</a:t>
            </a:r>
            <a:endParaRPr lang="el-GR" sz="2800"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5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3429000"/>
          </a:xfrm>
        </p:spPr>
      </p:pic>
      <p:pic>
        <p:nvPicPr>
          <p:cNvPr id="201731" name="Picture 3" descr="5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429000"/>
            <a:ext cx="9144000" cy="3429000"/>
          </a:xfrm>
        </p:spPr>
      </p:pic>
      <p:sp>
        <p:nvSpPr>
          <p:cNvPr id="201732" name="Line 4"/>
          <p:cNvSpPr>
            <a:spLocks noChangeShapeType="1"/>
          </p:cNvSpPr>
          <p:nvPr/>
        </p:nvSpPr>
        <p:spPr bwMode="auto">
          <a:xfrm>
            <a:off x="0" y="3357563"/>
            <a:ext cx="9144000" cy="714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1733" name="Line 5"/>
          <p:cNvSpPr>
            <a:spLocks noChangeShapeType="1"/>
          </p:cNvSpPr>
          <p:nvPr/>
        </p:nvSpPr>
        <p:spPr bwMode="auto">
          <a:xfrm>
            <a:off x="2971800" y="3357563"/>
            <a:ext cx="0" cy="350043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1734" name="Line 6"/>
          <p:cNvSpPr>
            <a:spLocks noChangeShapeType="1"/>
          </p:cNvSpPr>
          <p:nvPr/>
        </p:nvSpPr>
        <p:spPr bwMode="auto">
          <a:xfrm>
            <a:off x="6043613" y="3384550"/>
            <a:ext cx="0" cy="35004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1735" name="Line 7"/>
          <p:cNvSpPr>
            <a:spLocks noChangeShapeType="1"/>
          </p:cNvSpPr>
          <p:nvPr/>
        </p:nvSpPr>
        <p:spPr bwMode="auto">
          <a:xfrm>
            <a:off x="4572000" y="-26988"/>
            <a:ext cx="0" cy="3384551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2438400" y="304800"/>
            <a:ext cx="4865688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400" dirty="0" err="1">
                <a:solidFill>
                  <a:srgbClr val="FF0000"/>
                </a:solidFill>
                <a:latin typeface="+mn-lt"/>
                <a:cs typeface="Arial" pitchFamily="34" charset="0"/>
              </a:rPr>
              <a:t>Πλασμαβλαστικό</a:t>
            </a:r>
            <a:r>
              <a:rPr lang="el-GR" sz="2400" dirty="0">
                <a:solidFill>
                  <a:srgbClr val="FF0000"/>
                </a:solidFill>
                <a:latin typeface="+mn-lt"/>
                <a:cs typeface="Arial" pitchFamily="34" charset="0"/>
              </a:rPr>
              <a:t> Λέμφωμα</a:t>
            </a:r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220663" y="6237288"/>
            <a:ext cx="12144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CD</a:t>
            </a:r>
            <a:r>
              <a:rPr lang="el-GR"/>
              <a:t>138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4443413" y="6165850"/>
            <a:ext cx="10874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CD</a:t>
            </a:r>
            <a:r>
              <a:rPr lang="el-GR"/>
              <a:t>20</a:t>
            </a:r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7643813" y="6165850"/>
            <a:ext cx="10874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/>
              <a:t>ΕΒΕ</a:t>
            </a:r>
            <a:r>
              <a:rPr lang="en-US"/>
              <a:t>R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6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r="49408"/>
          <a:stretch>
            <a:fillRect/>
          </a:stretch>
        </p:blipFill>
        <p:spPr>
          <a:xfrm>
            <a:off x="4572000" y="0"/>
            <a:ext cx="4572000" cy="3429000"/>
          </a:xfrm>
        </p:spPr>
      </p:pic>
      <p:pic>
        <p:nvPicPr>
          <p:cNvPr id="203779" name="Picture 3" descr="6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203780" name="Picture 4" descr="6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50523"/>
          <a:stretch>
            <a:fillRect/>
          </a:stretch>
        </p:blipFill>
        <p:spPr>
          <a:xfrm>
            <a:off x="4572000" y="3429000"/>
            <a:ext cx="4572000" cy="3429000"/>
          </a:xfrm>
        </p:spPr>
      </p:pic>
      <p:sp>
        <p:nvSpPr>
          <p:cNvPr id="203781" name="Line 5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3782" name="Line 6"/>
          <p:cNvSpPr>
            <a:spLocks noChangeShapeType="1"/>
          </p:cNvSpPr>
          <p:nvPr/>
        </p:nvSpPr>
        <p:spPr bwMode="auto">
          <a:xfrm>
            <a:off x="4572000" y="3429000"/>
            <a:ext cx="4572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6364288" y="6165850"/>
            <a:ext cx="23669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LANA (HHV-8)</a:t>
            </a:r>
            <a:endParaRPr lang="el-GR"/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2125663" y="165100"/>
            <a:ext cx="4913312" cy="954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>
                <a:solidFill>
                  <a:srgbClr val="FF0000"/>
                </a:solidFill>
              </a:rPr>
              <a:t>Λέμφωμα ορογόνιων κοιλοτήτων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00013"/>
            <a:ext cx="8229600" cy="777875"/>
          </a:xfrm>
        </p:spPr>
        <p:txBody>
          <a:bodyPr/>
          <a:lstStyle/>
          <a:p>
            <a:pPr eaLnBrk="1" hangingPunct="1"/>
            <a:r>
              <a:rPr lang="el-GR" sz="3200" smtClean="0">
                <a:solidFill>
                  <a:srgbClr val="FFFF00"/>
                </a:solidFill>
                <a:sym typeface="Wingdings" pitchFamily="2" charset="2"/>
              </a:rPr>
              <a:t>ΙΙ. ΛΕΜΦΩΜΑ </a:t>
            </a:r>
            <a:r>
              <a:rPr lang="en-US" sz="3200" smtClean="0">
                <a:solidFill>
                  <a:srgbClr val="FFFF00"/>
                </a:solidFill>
                <a:sym typeface="Wingdings" pitchFamily="2" charset="2"/>
              </a:rPr>
              <a:t>BURKITT </a:t>
            </a:r>
            <a:endParaRPr lang="el-GR" sz="3200" smtClean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050" y="941388"/>
            <a:ext cx="8813800" cy="5607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E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πιθετικό Β λέμφωμα με εξαιρετικά βραχύ χρόνο διπλασιασμού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Εμφανίζεται ως λεμφαδενική ή εξωλεμφαδενική νόσος ή ως οξεία λευχαιμία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Κλινικές ποικιλίες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z="24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Ενδημική μορφή</a:t>
            </a:r>
            <a:r>
              <a:rPr lang="en-US" sz="2400" b="1" u="sng" smtClean="0">
                <a:solidFill>
                  <a:srgbClr val="FF0000"/>
                </a:solidFill>
                <a:sym typeface="Wingdings" pitchFamily="2" charset="2"/>
              </a:rPr>
              <a:t>:</a:t>
            </a: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l-GR" sz="2400" smtClean="0">
                <a:sym typeface="Wingdings" pitchFamily="2" charset="2"/>
              </a:rPr>
              <a:t/>
            </a:r>
            <a:br>
              <a:rPr lang="el-GR" sz="2400" smtClean="0">
                <a:sym typeface="Wingdings" pitchFamily="2" charset="2"/>
              </a:rPr>
            </a:b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- Παιδιά Αφρικανικής καταγωγής 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-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 σχέση με 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EBV</a:t>
            </a: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, οστά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προσώπου / εξωλεμφαδενικές θέσεις </a:t>
            </a:r>
            <a:br>
              <a:rPr lang="el-GR" sz="24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Σποραδική μορφή</a:t>
            </a:r>
            <a:r>
              <a:rPr lang="en-US" sz="2400" b="1" u="sng" smtClean="0">
                <a:solidFill>
                  <a:srgbClr val="FF0000"/>
                </a:solidFill>
                <a:sym typeface="Wingdings" pitchFamily="2" charset="2"/>
              </a:rPr>
              <a:t>:</a:t>
            </a: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l-GR" sz="2400" smtClean="0">
                <a:sym typeface="Wingdings" pitchFamily="2" charset="2"/>
              </a:rPr>
              <a:t/>
            </a:r>
            <a:br>
              <a:rPr lang="el-GR" sz="2400" smtClean="0">
                <a:sym typeface="Wingdings" pitchFamily="2" charset="2"/>
              </a:rPr>
            </a:b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- Νέα άτομα, ειλεοτυφλική περιοχή / γονάδες, 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EBV+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στο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30%</a:t>
            </a:r>
            <a:r>
              <a:rPr lang="el-GR" sz="2400" smtClean="0">
                <a:sym typeface="Wingdings" pitchFamily="2" charset="2"/>
              </a:rPr>
              <a:t> </a:t>
            </a:r>
            <a:br>
              <a:rPr lang="el-GR" sz="2400" smtClean="0">
                <a:sym typeface="Wingdings" pitchFamily="2" charset="2"/>
              </a:rPr>
            </a:b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Σχετιζόμενη με ανοσοκαταστολή</a:t>
            </a:r>
            <a:r>
              <a:rPr lang="en-US" sz="2400" b="1" u="sng" smtClean="0">
                <a:solidFill>
                  <a:srgbClr val="FF0000"/>
                </a:solidFill>
                <a:sym typeface="Wingdings" pitchFamily="2" charset="2"/>
              </a:rPr>
              <a:t>:</a:t>
            </a:r>
            <a:r>
              <a:rPr lang="el-GR" sz="2400" b="1" u="sng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l-GR" sz="2400" smtClean="0">
                <a:solidFill>
                  <a:srgbClr val="00FF00"/>
                </a:solidFill>
                <a:sym typeface="Wingdings" pitchFamily="2" charset="2"/>
              </a:rPr>
              <a:t/>
            </a:r>
            <a:br>
              <a:rPr lang="el-GR" sz="2400" smtClean="0">
                <a:solidFill>
                  <a:srgbClr val="00FF00"/>
                </a:solidFill>
                <a:sym typeface="Wingdings" pitchFamily="2" charset="2"/>
              </a:rPr>
            </a:b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- Συνήθως επί </a:t>
            </a:r>
            <a:r>
              <a:rPr lang="en-US" sz="2400" smtClean="0">
                <a:solidFill>
                  <a:schemeClr val="bg1"/>
                </a:solidFill>
                <a:sym typeface="Wingdings" pitchFamily="2" charset="2"/>
              </a:rPr>
              <a:t>AIDS, 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λεμφαδένες και μυελός οστών, 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EBV+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400" smtClean="0">
                <a:solidFill>
                  <a:schemeClr val="bg1"/>
                </a:solidFill>
                <a:sym typeface="Wingdings" pitchFamily="2" charset="2"/>
              </a:rPr>
              <a:t>στο </a:t>
            </a: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25-40%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i="1" smtClean="0">
                <a:solidFill>
                  <a:schemeClr val="bg1"/>
                </a:solidFill>
                <a:sym typeface="Wingdings" pitchFamily="2" charset="2"/>
              </a:rPr>
              <a:t>Κλινική εικόνα. Νόσος προχωρημένου σταδίου και </a:t>
            </a:r>
            <a:r>
              <a:rPr lang="en-US" sz="2400" i="1" smtClean="0">
                <a:solidFill>
                  <a:schemeClr val="bg1"/>
                </a:solidFill>
                <a:sym typeface="Wingdings" pitchFamily="2" charset="2"/>
              </a:rPr>
              <a:t> ↑↑↑LDH</a:t>
            </a:r>
            <a:r>
              <a:rPr lang="el-GR" sz="2400" i="1" smtClean="0">
                <a:solidFill>
                  <a:schemeClr val="bg1"/>
                </a:solidFill>
                <a:sym typeface="Wingdings" pitchFamily="2" charset="2"/>
              </a:rPr>
              <a:t> ορού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Λοιμώδης μονοπυρήνωση</a:t>
            </a:r>
            <a:endParaRPr lang="el-GR" sz="2200" dirty="0">
              <a:latin typeface="+mn-lt"/>
            </a:endParaRPr>
          </a:p>
        </p:txBody>
      </p:sp>
      <p:pic>
        <p:nvPicPr>
          <p:cNvPr id="28674" name="3 - Θέση περιεχομένου" descr="σάρωση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2205038"/>
            <a:ext cx="3744913" cy="2495550"/>
          </a:xfrm>
        </p:spPr>
      </p:pic>
      <p:sp>
        <p:nvSpPr>
          <p:cNvPr id="28675" name="3 - TextBox"/>
          <p:cNvSpPr txBox="1">
            <a:spLocks noChangeArrowheads="1"/>
          </p:cNvSpPr>
          <p:nvPr/>
        </p:nvSpPr>
        <p:spPr bwMode="auto">
          <a:xfrm>
            <a:off x="5508625" y="5805488"/>
            <a:ext cx="2054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βλαστικά κύτταρα</a:t>
            </a: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4717256" y="4507707"/>
            <a:ext cx="24479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 rot="16200000" flipV="1">
            <a:off x="4644232" y="4437856"/>
            <a:ext cx="2374900" cy="2143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8" name="3 - Θέση περιεχομένου" descr="σάρωση0018.jpg"/>
          <p:cNvPicPr>
            <a:picLocks noChangeAspect="1"/>
          </p:cNvPicPr>
          <p:nvPr/>
        </p:nvPicPr>
        <p:blipFill>
          <a:blip r:embed="rId3" cstate="print"/>
          <a:srcRect r="2411"/>
          <a:stretch>
            <a:fillRect/>
          </a:stretch>
        </p:blipFill>
        <p:spPr bwMode="auto">
          <a:xfrm>
            <a:off x="468313" y="2205038"/>
            <a:ext cx="37274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8 - TextBox"/>
          <p:cNvSpPr txBox="1">
            <a:spLocks noChangeArrowheads="1"/>
          </p:cNvSpPr>
          <p:nvPr/>
        </p:nvSpPr>
        <p:spPr bwMode="auto">
          <a:xfrm>
            <a:off x="1116013" y="5157788"/>
            <a:ext cx="2808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έκπτυξη του παραφλοιού</a:t>
            </a:r>
          </a:p>
        </p:txBody>
      </p:sp>
      <p:sp>
        <p:nvSpPr>
          <p:cNvPr id="28680" name="9 - TextBox"/>
          <p:cNvSpPr txBox="1">
            <a:spLocks noChangeArrowheads="1"/>
          </p:cNvSpPr>
          <p:nvPr/>
        </p:nvSpPr>
        <p:spPr bwMode="auto">
          <a:xfrm>
            <a:off x="4500563" y="1700213"/>
            <a:ext cx="3600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/>
              <a:t>τροποποιημένα λεμφοειδή κύτταρα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8893175" cy="5491163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Μορφολογία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n-US" sz="2400" smtClean="0">
                <a:sym typeface="Wingdings" pitchFamily="2" charset="2"/>
              </a:rPr>
              <a:t/>
            </a:r>
            <a:br>
              <a:rPr lang="en-US" sz="24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Μονόμορφος πληθυσμός μέσου μεγέθους με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πολλαπλά κεντρικά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/>
            </a:r>
            <a:br>
              <a:rPr lang="en-US" sz="2200" smtClean="0">
                <a:solidFill>
                  <a:srgbClr val="00FF00"/>
                </a:solidFill>
                <a:sym typeface="Wingdings" pitchFamily="2" charset="2"/>
              </a:rPr>
            </a:b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  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πυρήνια</a:t>
            </a:r>
            <a:r>
              <a:rPr lang="el-GR" sz="2200" smtClean="0">
                <a:sym typeface="Wingdings" pitchFamily="2" charset="2"/>
              </a:rPr>
              <a:t>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και βασίφιλο κυτταρόπλασμα με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κενοτόπια λίπους</a:t>
            </a:r>
            <a:r>
              <a:rPr lang="el-GR" sz="2200" smtClean="0">
                <a:sym typeface="Wingdings" pitchFamily="2" charset="2"/>
              </a:rPr>
              <a:t> </a:t>
            </a:r>
            <a:r>
              <a:rPr lang="en-US" sz="2200" smtClean="0">
                <a:sym typeface="Wingdings" pitchFamily="2" charset="2"/>
              </a:rPr>
              <a:t/>
            </a:r>
            <a:br>
              <a:rPr lang="en-US" sz="22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↑↑↑ρυθμός απόπτωσης (</a:t>
            </a:r>
            <a:r>
              <a:rPr lang="el-GR" sz="2200" smtClean="0">
                <a:solidFill>
                  <a:schemeClr val="bg1"/>
                </a:solidFill>
                <a:sym typeface="Symbol" pitchFamily="18" charset="2"/>
              </a:rPr>
              <a:t>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εικόνα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«έναστρου ουρανού»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)</a:t>
            </a:r>
            <a:r>
              <a:rPr lang="el-GR" sz="2200" smtClean="0">
                <a:sym typeface="Wingdings" pitchFamily="2" charset="2"/>
              </a:rPr>
              <a:t>  </a:t>
            </a:r>
            <a:r>
              <a:rPr lang="en-US" sz="2200" smtClean="0">
                <a:sym typeface="Wingdings" pitchFamily="2" charset="2"/>
              </a:rPr>
              <a:t/>
            </a:r>
            <a:br>
              <a:rPr lang="en-US" sz="22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ενίοτε πλασματοκυτταροειδής διαφοροποίηση (κυρίως επί 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AIDS)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  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z="22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ενίοτε πυρηνικός πλειομορφισμός 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z="22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ελάχιστα μικρά λεμφοκύτταρα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Ανοσοφαινότυπος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400" smtClean="0">
                <a:sym typeface="Wingdings" pitchFamily="2" charset="2"/>
              </a:rPr>
              <a:t/>
            </a:r>
            <a:br>
              <a:rPr lang="en-US" sz="24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παν Β δείκτες+ 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z="22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- δείκτες κυττάρων βλαστικού κέντρου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(CD10/bcl6)+</a:t>
            </a:r>
            <a:r>
              <a:rPr lang="en-US" sz="2200" smtClean="0">
                <a:sym typeface="Wingdings" pitchFamily="2" charset="2"/>
              </a:rPr>
              <a:t> </a:t>
            </a:r>
            <a:br>
              <a:rPr lang="en-US" sz="22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bcl2 -</a:t>
            </a:r>
            <a:r>
              <a:rPr lang="en-US" sz="2200" smtClean="0">
                <a:sym typeface="Wingdings" pitchFamily="2" charset="2"/>
              </a:rPr>
              <a:t>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(ή ασθενής έκφραση) 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/>
            </a:r>
            <a:br>
              <a:rPr lang="en-US" sz="220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 Τ</a:t>
            </a: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dt - </a:t>
            </a:r>
            <a:r>
              <a:rPr lang="en-US" sz="2200" smtClean="0">
                <a:sym typeface="Wingdings" pitchFamily="2" charset="2"/>
              </a:rPr>
              <a:t/>
            </a:r>
            <a:br>
              <a:rPr lang="en-US" sz="2200" smtClean="0">
                <a:sym typeface="Wingdings" pitchFamily="2" charset="2"/>
              </a:rPr>
            </a:br>
            <a:r>
              <a:rPr lang="en-US" sz="2200" smtClean="0">
                <a:solidFill>
                  <a:schemeClr val="bg1"/>
                </a:solidFill>
                <a:sym typeface="Wingdings" pitchFamily="2" charset="2"/>
              </a:rPr>
              <a:t>-</a:t>
            </a:r>
            <a:r>
              <a:rPr lang="en-US" sz="2200" smtClean="0">
                <a:sym typeface="Wingdings" pitchFamily="2" charset="2"/>
              </a:rPr>
              <a:t>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Ki67 &gt;98%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Γονότυπος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Διαμετάθεση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IgH/MYC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 </a:t>
            </a:r>
            <a:r>
              <a:rPr lang="el-GR" sz="2200" u="sng" smtClean="0">
                <a:solidFill>
                  <a:srgbClr val="00FF00"/>
                </a:solidFill>
                <a:sym typeface="Wingdings" pitchFamily="2" charset="2"/>
              </a:rPr>
              <a:t>χωρίς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BCL2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ή </a:t>
            </a:r>
            <a:r>
              <a:rPr lang="en-US" sz="2200" smtClean="0">
                <a:solidFill>
                  <a:srgbClr val="00FF00"/>
                </a:solidFill>
                <a:sym typeface="Wingdings" pitchFamily="2" charset="2"/>
              </a:rPr>
              <a:t>BCL6 </a:t>
            </a:r>
            <a:r>
              <a:rPr lang="el-GR" sz="2200" smtClean="0">
                <a:solidFill>
                  <a:srgbClr val="00FF00"/>
                </a:solidFill>
                <a:sym typeface="Wingdings" pitchFamily="2" charset="2"/>
              </a:rPr>
              <a:t>διαμεταθέσεις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smtClean="0">
                <a:solidFill>
                  <a:srgbClr val="FFFF00"/>
                </a:solidFill>
                <a:sym typeface="Wingdings" pitchFamily="2" charset="2"/>
              </a:rPr>
              <a:t>Πρόγνωση</a:t>
            </a: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:</a:t>
            </a:r>
            <a:r>
              <a:rPr lang="el-GR" sz="2400" smtClean="0">
                <a:sym typeface="Wingdings" pitchFamily="2" charset="2"/>
              </a:rPr>
              <a:t> </a:t>
            </a:r>
            <a:r>
              <a:rPr lang="el-GR" sz="2200" smtClean="0">
                <a:solidFill>
                  <a:schemeClr val="bg1"/>
                </a:solidFill>
                <a:sym typeface="Wingdings" pitchFamily="2" charset="2"/>
              </a:rPr>
              <a:t>Νόσος επιθετική αλλά δυνητικά ιάσιμη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400" smtClean="0">
              <a:sym typeface="Wingdings" pitchFamily="2" charset="2"/>
            </a:endParaRPr>
          </a:p>
        </p:txBody>
      </p:sp>
      <p:sp>
        <p:nvSpPr>
          <p:cNvPr id="357380" name="Rectangle 4"/>
          <p:cNvSpPr>
            <a:spLocks noRot="1" noChangeArrowheads="1"/>
          </p:cNvSpPr>
          <p:nvPr/>
        </p:nvSpPr>
        <p:spPr bwMode="auto">
          <a:xfrm>
            <a:off x="457200" y="-3175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2800" dirty="0">
                <a:solidFill>
                  <a:srgbClr val="FFFF00"/>
                </a:solidFill>
                <a:latin typeface="+mn-lt"/>
                <a:cs typeface="Times New Roman" charset="0"/>
                <a:sym typeface="Wingdings" pitchFamily="2" charset="2"/>
              </a:rPr>
              <a:t>ΙΙ. ΛΕΜΦΩΜΑ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Times New Roman" charset="0"/>
                <a:sym typeface="Wingdings" pitchFamily="2" charset="2"/>
              </a:rPr>
              <a:t>BURKITT </a:t>
            </a:r>
            <a:r>
              <a:rPr lang="el-GR" sz="2800" i="1" dirty="0">
                <a:solidFill>
                  <a:schemeClr val="bg1"/>
                </a:solidFill>
                <a:latin typeface="+mn-lt"/>
                <a:cs typeface="Times New Roman" charset="0"/>
                <a:sym typeface="Wingdings" pitchFamily="2" charset="2"/>
              </a:rPr>
              <a:t>(ΣΥΝΕΧΕΙΑ)</a:t>
            </a:r>
            <a:r>
              <a:rPr lang="en-US" sz="2800" i="1" dirty="0">
                <a:solidFill>
                  <a:schemeClr val="bg1"/>
                </a:solidFill>
                <a:latin typeface="+mn-lt"/>
                <a:cs typeface="Times New Roman" charset="0"/>
                <a:sym typeface="Wingdings" pitchFamily="2" charset="2"/>
              </a:rPr>
              <a:t> </a:t>
            </a:r>
            <a:endParaRPr lang="el-GR" sz="2800" i="1" dirty="0">
              <a:solidFill>
                <a:schemeClr val="bg1"/>
              </a:solidFill>
              <a:latin typeface="+mn-lt"/>
              <a:cs typeface="Times New Roman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Untitled-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113" y="673100"/>
            <a:ext cx="6899275" cy="144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1971" name="Picture 3" descr="Untitled-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4113" y="2208213"/>
            <a:ext cx="6905625" cy="455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958975" y="171450"/>
            <a:ext cx="858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Garamond" pitchFamily="18" charset="0"/>
              </a:rPr>
              <a:t>Ki67</a:t>
            </a:r>
            <a:endParaRPr lang="el-GR" sz="28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3957638" y="171450"/>
            <a:ext cx="1011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Garamond" pitchFamily="18" charset="0"/>
              </a:rPr>
              <a:t>CD10</a:t>
            </a:r>
            <a:endParaRPr lang="el-GR" sz="280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6342063" y="185738"/>
            <a:ext cx="1033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Garamond" pitchFamily="18" charset="0"/>
              </a:rPr>
              <a:t>FISH</a:t>
            </a:r>
            <a:endParaRPr lang="el-GR" sz="280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333375"/>
            <a:ext cx="8212137" cy="596900"/>
          </a:xfrm>
        </p:spPr>
        <p:txBody>
          <a:bodyPr/>
          <a:lstStyle/>
          <a:p>
            <a:pPr eaLnBrk="1" hangingPunct="1"/>
            <a:r>
              <a:rPr lang="el-GR" sz="3200" dirty="0" smtClean="0">
                <a:solidFill>
                  <a:srgbClr val="FFFF00"/>
                </a:solidFill>
                <a:sym typeface="Wingdings" pitchFamily="2" charset="2"/>
              </a:rPr>
              <a:t>ΙΙΙ</a:t>
            </a:r>
            <a:r>
              <a:rPr lang="en-US" sz="3200" dirty="0" smtClean="0">
                <a:solidFill>
                  <a:srgbClr val="FFFF00"/>
                </a:solidFill>
                <a:sym typeface="Wingdings" pitchFamily="2" charset="2"/>
              </a:rPr>
              <a:t>. </a:t>
            </a:r>
            <a:r>
              <a:rPr lang="el-GR" sz="3200" dirty="0" smtClean="0">
                <a:solidFill>
                  <a:srgbClr val="FFFF00"/>
                </a:solidFill>
                <a:sym typeface="Wingdings" pitchFamily="2" charset="2"/>
              </a:rPr>
              <a:t> ΚΑΤΗΓΟΡΙΕΣ ΜΕ ΕΝΔΙΑΜΕΣΑ ΧΑΡΑΚΤΗΡΙΣΤΙΚΑ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7947025" cy="4125913"/>
          </a:xfrm>
          <a:solidFill>
            <a:schemeClr val="bg1"/>
          </a:solidFill>
        </p:spPr>
        <p:txBody>
          <a:bodyPr/>
          <a:lstStyle/>
          <a:p>
            <a:pPr marL="514350" indent="-514350" eaLnBrk="1" hangingPunct="1">
              <a:buClr>
                <a:srgbClr val="FF0000"/>
              </a:buClr>
              <a:buSzPct val="90000"/>
              <a:buFont typeface="+mj-lt"/>
              <a:buAutoNum type="arabicPeriod"/>
              <a:defRPr/>
            </a:pPr>
            <a:r>
              <a:rPr lang="el-GR" sz="2800" dirty="0" smtClean="0">
                <a:sym typeface="Wingdings" pitchFamily="2" charset="2"/>
              </a:rPr>
              <a:t>Β ΛΕΜΦΩΜΑ ΑΤΑΞΙΝΟΜΗΤΟ ΜΕ ΧΑΡΑΚΤΗΡΙΣΤΙΚΑ ΕΝΔΙΑΜΕΣΑ ΜΕΤΑΞΥ </a:t>
            </a:r>
            <a:r>
              <a:rPr lang="en-US" sz="2800" dirty="0" smtClean="0">
                <a:sym typeface="Wingdings" pitchFamily="2" charset="2"/>
              </a:rPr>
              <a:t>DLBCL</a:t>
            </a:r>
            <a:r>
              <a:rPr lang="el-GR" sz="2800" dirty="0" smtClean="0">
                <a:sym typeface="Wingdings" pitchFamily="2" charset="2"/>
              </a:rPr>
              <a:t> ΚΑΙ ΛΕΜΦΩΜΑΤΟΣ </a:t>
            </a:r>
            <a:r>
              <a:rPr lang="en-US" sz="2800" dirty="0" smtClean="0">
                <a:sym typeface="Wingdings" pitchFamily="2" charset="2"/>
              </a:rPr>
              <a:t>BURKITT</a:t>
            </a:r>
          </a:p>
          <a:p>
            <a:pPr marL="514350" indent="-514350" eaLnBrk="1" hangingPunct="1">
              <a:buClr>
                <a:srgbClr val="FF0000"/>
              </a:buClr>
              <a:buSzPct val="90000"/>
              <a:buFont typeface="+mj-lt"/>
              <a:buAutoNum type="arabicPeriod"/>
              <a:defRPr/>
            </a:pPr>
            <a:endParaRPr lang="el-GR" sz="2800" dirty="0" smtClean="0">
              <a:sym typeface="Wingdings" pitchFamily="2" charset="2"/>
            </a:endParaRPr>
          </a:p>
          <a:p>
            <a:pPr marL="514350" indent="-514350" eaLnBrk="1" hangingPunct="1">
              <a:buClr>
                <a:srgbClr val="FF0000"/>
              </a:buClr>
              <a:buSzPct val="90000"/>
              <a:buFont typeface="+mj-lt"/>
              <a:buAutoNum type="arabicPeriod"/>
              <a:defRPr/>
            </a:pPr>
            <a:r>
              <a:rPr lang="en-US" sz="2800" dirty="0" smtClean="0">
                <a:sym typeface="Wingdings" pitchFamily="2" charset="2"/>
              </a:rPr>
              <a:t>  </a:t>
            </a:r>
            <a:r>
              <a:rPr lang="el-GR" sz="2800" dirty="0" smtClean="0">
                <a:sym typeface="Wingdings" pitchFamily="2" charset="2"/>
              </a:rPr>
              <a:t>Β ΛΕΜΦΩΜΑ ΑΤΑΞΙΝΟΜΗΤΟ ΜΕ ΧΑΡΑΚΤΗΡΙΣΤΙΚΑ ΕΝΔΙΑΜΕΣΑ ΜΕΤΑΞΥ </a:t>
            </a:r>
            <a:r>
              <a:rPr lang="en-US" sz="2800" dirty="0" smtClean="0">
                <a:sym typeface="Wingdings" pitchFamily="2" charset="2"/>
              </a:rPr>
              <a:t>DLBCL</a:t>
            </a:r>
            <a:r>
              <a:rPr lang="el-GR" sz="2800" dirty="0" smtClean="0">
                <a:sym typeface="Wingdings" pitchFamily="2" charset="2"/>
              </a:rPr>
              <a:t> ΚΑΙ ΚΛΑΣΙΚΟΥ ΛΕΜΦΩΜΑΤΟΣ </a:t>
            </a:r>
            <a:r>
              <a:rPr lang="en-US" sz="2800" dirty="0" smtClean="0">
                <a:sym typeface="Wingdings" pitchFamily="2" charset="2"/>
              </a:rPr>
              <a:t>HODGKIN </a:t>
            </a:r>
            <a:endParaRPr lang="el-GR" sz="2800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1014114" y="231280"/>
            <a:ext cx="6942262" cy="1109488"/>
          </a:xfrm>
          <a:prstGeom prst="rect">
            <a:avLst/>
          </a:prstGeom>
        </p:spPr>
        <p:txBody>
          <a:bodyPr vert="horz" wrap="square" lIns="0" tIns="75138" rIns="0" bIns="0" rtlCol="0">
            <a:spAutoFit/>
          </a:bodyPr>
          <a:lstStyle/>
          <a:p>
            <a:pPr algn="ctr">
              <a:spcBef>
                <a:spcPts val="592"/>
              </a:spcBef>
            </a:pPr>
            <a:r>
              <a:rPr sz="2100" b="1" dirty="0">
                <a:solidFill>
                  <a:srgbClr val="FFFF00"/>
                </a:solidFill>
              </a:rPr>
              <a:t>ΙΙΙ.</a:t>
            </a:r>
            <a:r>
              <a:rPr sz="2100" b="1" spc="-9" dirty="0">
                <a:solidFill>
                  <a:srgbClr val="FFFF00"/>
                </a:solidFill>
              </a:rPr>
              <a:t> </a:t>
            </a:r>
            <a:r>
              <a:rPr sz="2100" b="1" spc="-26" dirty="0">
                <a:solidFill>
                  <a:srgbClr val="FFFF00"/>
                </a:solidFill>
              </a:rPr>
              <a:t>ΚΑΤΗΓΟΡΙΕΣ</a:t>
            </a:r>
            <a:r>
              <a:rPr sz="2100" b="1" spc="-13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ΜΕ</a:t>
            </a:r>
            <a:r>
              <a:rPr sz="2100" b="1" spc="-9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ΕΝΔΙΑΜΕΣΑ</a:t>
            </a:r>
            <a:r>
              <a:rPr sz="2100" b="1" spc="-96" dirty="0">
                <a:solidFill>
                  <a:srgbClr val="FFFF00"/>
                </a:solidFill>
              </a:rPr>
              <a:t> </a:t>
            </a:r>
            <a:r>
              <a:rPr sz="2100" b="1" spc="-26" dirty="0">
                <a:solidFill>
                  <a:srgbClr val="FFFF00"/>
                </a:solidFill>
              </a:rPr>
              <a:t>ΧΑΡΑΚΤΗΡΙΣΤΙΚΑ</a:t>
            </a:r>
            <a:endParaRPr sz="2100" b="1" dirty="0">
              <a:solidFill>
                <a:srgbClr val="FFFF00"/>
              </a:solidFill>
            </a:endParaRPr>
          </a:p>
          <a:p>
            <a:pPr marL="271053" marR="263818" algn="ctr">
              <a:spcBef>
                <a:spcPts val="504"/>
              </a:spcBef>
              <a:tabLst>
                <a:tab pos="582737" algn="l"/>
              </a:tabLst>
            </a:pPr>
            <a:r>
              <a:rPr sz="2100" b="1" spc="-4" dirty="0">
                <a:solidFill>
                  <a:srgbClr val="FFFF00"/>
                </a:solidFill>
              </a:rPr>
              <a:t>Β	</a:t>
            </a:r>
            <a:r>
              <a:rPr sz="2100" b="1" spc="-9" dirty="0">
                <a:solidFill>
                  <a:srgbClr val="FFFF00"/>
                </a:solidFill>
              </a:rPr>
              <a:t>λέμφωμα</a:t>
            </a:r>
            <a:r>
              <a:rPr sz="2100" b="1" spc="44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αταξινόμητο</a:t>
            </a:r>
            <a:r>
              <a:rPr sz="2100" b="1" spc="18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με</a:t>
            </a:r>
            <a:r>
              <a:rPr sz="2100" b="1" spc="4" dirty="0">
                <a:solidFill>
                  <a:srgbClr val="FFFF00"/>
                </a:solidFill>
              </a:rPr>
              <a:t> </a:t>
            </a:r>
            <a:r>
              <a:rPr sz="2100" b="1" spc="-13" dirty="0">
                <a:solidFill>
                  <a:srgbClr val="FFFF00"/>
                </a:solidFill>
              </a:rPr>
              <a:t>χαρακτηριστικά</a:t>
            </a:r>
            <a:r>
              <a:rPr sz="2100" b="1" spc="22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ενδιάμεσα </a:t>
            </a:r>
            <a:r>
              <a:rPr sz="2100" b="1" spc="-513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μεταξύ</a:t>
            </a:r>
            <a:r>
              <a:rPr sz="2100" b="1" spc="22" dirty="0">
                <a:solidFill>
                  <a:srgbClr val="FFFF00"/>
                </a:solidFill>
              </a:rPr>
              <a:t> </a:t>
            </a:r>
            <a:r>
              <a:rPr sz="2100" b="1" spc="-9" dirty="0">
                <a:solidFill>
                  <a:srgbClr val="FFFF00"/>
                </a:solidFill>
              </a:rPr>
              <a:t>DLBCL</a:t>
            </a:r>
            <a:r>
              <a:rPr sz="2100" b="1" spc="-100" dirty="0">
                <a:solidFill>
                  <a:srgbClr val="FFFF00"/>
                </a:solidFill>
              </a:rPr>
              <a:t> </a:t>
            </a:r>
            <a:r>
              <a:rPr sz="2100" b="1" spc="-26" dirty="0">
                <a:solidFill>
                  <a:srgbClr val="FFFF00"/>
                </a:solidFill>
              </a:rPr>
              <a:t>και</a:t>
            </a:r>
            <a:r>
              <a:rPr sz="2100" b="1" spc="9" dirty="0">
                <a:solidFill>
                  <a:srgbClr val="FFFF00"/>
                </a:solidFill>
              </a:rPr>
              <a:t> </a:t>
            </a:r>
            <a:r>
              <a:rPr sz="2100" b="1" spc="-9" dirty="0">
                <a:solidFill>
                  <a:srgbClr val="FFFF00"/>
                </a:solidFill>
              </a:rPr>
              <a:t>λεμφώματος</a:t>
            </a:r>
            <a:r>
              <a:rPr sz="2100" b="1" spc="53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Burkitt</a:t>
            </a:r>
            <a:r>
              <a:rPr sz="2100" b="1" spc="-9" dirty="0">
                <a:solidFill>
                  <a:srgbClr val="FFFF00"/>
                </a:solidFill>
              </a:rPr>
              <a:t> </a:t>
            </a:r>
            <a:r>
              <a:rPr sz="2100" b="1" spc="-4" dirty="0">
                <a:solidFill>
                  <a:srgbClr val="FFFF00"/>
                </a:solidFill>
              </a:rPr>
              <a:t>(λΒ</a:t>
            </a:r>
            <a:r>
              <a:rPr sz="2100" b="1" spc="-4" dirty="0">
                <a:solidFill>
                  <a:srgbClr val="FFFF00"/>
                </a:solidFill>
              </a:rPr>
              <a:t>)</a:t>
            </a:r>
            <a:endParaRPr sz="2100" b="1" dirty="0">
              <a:solidFill>
                <a:srgbClr val="FFFF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5530" y="1484784"/>
            <a:ext cx="1404542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b="1" spc="-4" dirty="0">
                <a:solidFill>
                  <a:srgbClr val="00FFCC"/>
                </a:solidFill>
                <a:latin typeface="Times New Roman"/>
                <a:cs typeface="Times New Roman"/>
              </a:rPr>
              <a:t>Μορφολογία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3608" y="1882696"/>
            <a:ext cx="2563385" cy="565800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 marR="4453" indent="135805">
              <a:spcBef>
                <a:spcPts val="92"/>
              </a:spcBef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Ενδιάμεση μεταξύ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DLBCL,</a:t>
            </a:r>
            <a:r>
              <a:rPr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NOS</a:t>
            </a:r>
            <a:r>
              <a:rPr b="1" spc="-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λΒ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59458" y="1816477"/>
            <a:ext cx="2036877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Συμβατή</a:t>
            </a:r>
            <a:r>
              <a:rPr b="1" spc="-4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b="1" spc="-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λΒ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41772" y="3253144"/>
            <a:ext cx="2010348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b="1" spc="-13" dirty="0">
                <a:solidFill>
                  <a:srgbClr val="00FFCC"/>
                </a:solidFill>
                <a:latin typeface="Times New Roman"/>
                <a:cs typeface="Times New Roman"/>
              </a:rPr>
              <a:t>Ανοσοφαινότυπος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3528" y="3789040"/>
            <a:ext cx="3276582" cy="578624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 marR="4453" indent="554351">
              <a:spcBef>
                <a:spcPts val="92"/>
              </a:spcBef>
            </a:pPr>
            <a:r>
              <a:rPr lang="en-US" b="1" spc="-4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    </a:t>
            </a:r>
            <a:r>
              <a:rPr b="1" spc="-4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Συμβατός</a:t>
            </a:r>
            <a:r>
              <a:rPr b="1" spc="66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FFFF00"/>
                </a:solidFill>
                <a:latin typeface="Times New Roman"/>
                <a:cs typeface="Times New Roman"/>
              </a:rPr>
              <a:t>με</a:t>
            </a:r>
            <a:r>
              <a:rPr b="1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λΒ</a:t>
            </a:r>
            <a:r>
              <a:rPr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endParaRPr lang="en-US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1132" marR="4453" indent="554351" algn="ctr">
              <a:spcBef>
                <a:spcPts val="92"/>
              </a:spcBef>
            </a:pPr>
            <a:r>
              <a:rPr b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Bcl6+</a:t>
            </a:r>
            <a:r>
              <a:rPr b="1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CD10+</a:t>
            </a:r>
            <a:r>
              <a:rPr b="1" spc="-26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bcl2</a:t>
            </a:r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Mum-1-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82662" y="3710921"/>
            <a:ext cx="3005762" cy="565800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algn="ctr">
              <a:spcBef>
                <a:spcPts val="92"/>
              </a:spcBef>
            </a:pP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Aσύμβατος</a:t>
            </a:r>
            <a:r>
              <a:rPr b="1" spc="-4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με</a:t>
            </a:r>
            <a:r>
              <a:rPr b="1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λΒ</a:t>
            </a:r>
            <a:endParaRPr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bcl6+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CD10+</a:t>
            </a:r>
            <a:r>
              <a:rPr b="1" spc="-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bcl2+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Mum-1+/-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68144" y="4754593"/>
            <a:ext cx="1784367" cy="565239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ΠΡΟΓΝΩΣΗ</a:t>
            </a:r>
            <a:endParaRPr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Δυσμενής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46827" y="5583772"/>
            <a:ext cx="3101637" cy="565239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 marR="4453" indent="332277">
              <a:spcBef>
                <a:spcPts val="88"/>
              </a:spcBef>
            </a:pP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Αντοχή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στη </a:t>
            </a:r>
            <a:r>
              <a:rPr b="1" spc="9" dirty="0">
                <a:solidFill>
                  <a:srgbClr val="FFFFFF"/>
                </a:solidFill>
                <a:latin typeface="Times New Roman"/>
                <a:cs typeface="Times New Roman"/>
              </a:rPr>
              <a:t>ΧΜΘ </a:t>
            </a:r>
            <a:r>
              <a:rPr b="1" spc="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Συνολική</a:t>
            </a:r>
            <a:r>
              <a:rPr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μέση</a:t>
            </a:r>
            <a:r>
              <a:rPr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επιβίωση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52194" y="6136557"/>
            <a:ext cx="1288158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b="1" spc="-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μήνες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2277" y="4733548"/>
            <a:ext cx="5083819" cy="1575772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2736135">
              <a:spcBef>
                <a:spcPts val="88"/>
              </a:spcBef>
            </a:pPr>
            <a:r>
              <a:rPr b="1" spc="-4" dirty="0">
                <a:solidFill>
                  <a:srgbClr val="00FFCC"/>
                </a:solidFill>
                <a:latin typeface="Times New Roman"/>
                <a:cs typeface="Times New Roman"/>
              </a:rPr>
              <a:t>Καρυότυπος</a:t>
            </a:r>
            <a:r>
              <a:rPr b="1" spc="-83" dirty="0">
                <a:solidFill>
                  <a:srgbClr val="00FFCC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00FFCC"/>
                </a:solidFill>
                <a:latin typeface="Times New Roman"/>
                <a:cs typeface="Times New Roman"/>
              </a:rPr>
              <a:t>Κοινός</a:t>
            </a:r>
            <a:endParaRPr dirty="0">
              <a:latin typeface="Times New Roman"/>
              <a:cs typeface="Times New Roman"/>
            </a:endParaRPr>
          </a:p>
          <a:p>
            <a:pPr marL="140258" indent="-129683">
              <a:spcBef>
                <a:spcPts val="1380"/>
              </a:spcBef>
              <a:buFont typeface="Times New Roman"/>
              <a:buChar char="-"/>
              <a:tabLst>
                <a:tab pos="140814" algn="l"/>
              </a:tabLst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Σύνθετοι 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καρυότυποι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b="1" spc="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διαμεταθέσεις</a:t>
            </a:r>
            <a:r>
              <a:rPr b="1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MYC</a:t>
            </a:r>
            <a:endParaRPr dirty="0">
              <a:latin typeface="Times New Roman"/>
              <a:cs typeface="Times New Roman"/>
            </a:endParaRPr>
          </a:p>
          <a:p>
            <a:pPr marL="11132" marR="153059">
              <a:buFont typeface="Times New Roman"/>
              <a:buChar char="-"/>
              <a:tabLst>
                <a:tab pos="140814" algn="l"/>
              </a:tabLst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Σύγχρονη</a:t>
            </a:r>
            <a:r>
              <a:rPr b="1" spc="-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παρουσία</a:t>
            </a:r>
            <a:r>
              <a:rPr b="1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διαμεταθέσεων</a:t>
            </a:r>
            <a:r>
              <a:rPr b="1" spc="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MYC</a:t>
            </a:r>
            <a:r>
              <a:rPr b="1" spc="-1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b="1" spc="-4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BCL2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(15%,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“double hit”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) ή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MYC, BCL6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+/-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BCL2</a:t>
            </a:r>
            <a:r>
              <a:rPr b="1" spc="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(σπάνια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“triple</a:t>
            </a:r>
            <a:r>
              <a:rPr b="1" spc="-1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hit”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dirty="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475656" y="1716889"/>
            <a:ext cx="5832648" cy="3944589"/>
            <a:chOff x="1680550" y="1955291"/>
            <a:chExt cx="6820955" cy="4350005"/>
          </a:xfrm>
        </p:grpSpPr>
        <p:sp>
          <p:nvSpPr>
            <p:cNvPr id="23" name="object 23"/>
            <p:cNvSpPr/>
            <p:nvPr/>
          </p:nvSpPr>
          <p:spPr>
            <a:xfrm>
              <a:off x="6986016" y="2479548"/>
              <a:ext cx="1033780" cy="585470"/>
            </a:xfrm>
            <a:custGeom>
              <a:avLst/>
              <a:gdLst/>
              <a:ahLst/>
              <a:cxnLst/>
              <a:rect l="l" t="t" r="r" b="b"/>
              <a:pathLst>
                <a:path w="1033779" h="585469">
                  <a:moveTo>
                    <a:pt x="1033271" y="0"/>
                  </a:moveTo>
                  <a:lnTo>
                    <a:pt x="0" y="0"/>
                  </a:lnTo>
                  <a:lnTo>
                    <a:pt x="0" y="585215"/>
                  </a:lnTo>
                  <a:lnTo>
                    <a:pt x="1033271" y="585215"/>
                  </a:lnTo>
                  <a:lnTo>
                    <a:pt x="1033271" y="580643"/>
                  </a:lnTo>
                  <a:lnTo>
                    <a:pt x="9144" y="580643"/>
                  </a:lnTo>
                  <a:lnTo>
                    <a:pt x="4572" y="574547"/>
                  </a:lnTo>
                  <a:lnTo>
                    <a:pt x="9144" y="574547"/>
                  </a:lnTo>
                  <a:lnTo>
                    <a:pt x="9144" y="10667"/>
                  </a:lnTo>
                  <a:lnTo>
                    <a:pt x="4572" y="10667"/>
                  </a:lnTo>
                  <a:lnTo>
                    <a:pt x="9144" y="4571"/>
                  </a:lnTo>
                  <a:lnTo>
                    <a:pt x="1033271" y="4571"/>
                  </a:lnTo>
                  <a:lnTo>
                    <a:pt x="1033271" y="0"/>
                  </a:lnTo>
                  <a:close/>
                </a:path>
                <a:path w="1033779" h="585469">
                  <a:moveTo>
                    <a:pt x="9144" y="574547"/>
                  </a:moveTo>
                  <a:lnTo>
                    <a:pt x="4572" y="574547"/>
                  </a:lnTo>
                  <a:lnTo>
                    <a:pt x="9144" y="580643"/>
                  </a:lnTo>
                  <a:lnTo>
                    <a:pt x="9144" y="574547"/>
                  </a:lnTo>
                  <a:close/>
                </a:path>
                <a:path w="1033779" h="585469">
                  <a:moveTo>
                    <a:pt x="1022603" y="574547"/>
                  </a:moveTo>
                  <a:lnTo>
                    <a:pt x="9144" y="574547"/>
                  </a:lnTo>
                  <a:lnTo>
                    <a:pt x="9144" y="580643"/>
                  </a:lnTo>
                  <a:lnTo>
                    <a:pt x="1022603" y="580643"/>
                  </a:lnTo>
                  <a:lnTo>
                    <a:pt x="1022603" y="574547"/>
                  </a:lnTo>
                  <a:close/>
                </a:path>
                <a:path w="1033779" h="585469">
                  <a:moveTo>
                    <a:pt x="1022603" y="4571"/>
                  </a:moveTo>
                  <a:lnTo>
                    <a:pt x="1022603" y="580643"/>
                  </a:lnTo>
                  <a:lnTo>
                    <a:pt x="1028699" y="574547"/>
                  </a:lnTo>
                  <a:lnTo>
                    <a:pt x="1033271" y="574547"/>
                  </a:lnTo>
                  <a:lnTo>
                    <a:pt x="1033271" y="10667"/>
                  </a:lnTo>
                  <a:lnTo>
                    <a:pt x="1028699" y="10667"/>
                  </a:lnTo>
                  <a:lnTo>
                    <a:pt x="1022603" y="4571"/>
                  </a:lnTo>
                  <a:close/>
                </a:path>
                <a:path w="1033779" h="585469">
                  <a:moveTo>
                    <a:pt x="1033271" y="574547"/>
                  </a:moveTo>
                  <a:lnTo>
                    <a:pt x="1028699" y="574547"/>
                  </a:lnTo>
                  <a:lnTo>
                    <a:pt x="1022603" y="580643"/>
                  </a:lnTo>
                  <a:lnTo>
                    <a:pt x="1033271" y="580643"/>
                  </a:lnTo>
                  <a:lnTo>
                    <a:pt x="1033271" y="574547"/>
                  </a:lnTo>
                  <a:close/>
                </a:path>
                <a:path w="1033779" h="585469">
                  <a:moveTo>
                    <a:pt x="9144" y="4571"/>
                  </a:moveTo>
                  <a:lnTo>
                    <a:pt x="4572" y="10667"/>
                  </a:lnTo>
                  <a:lnTo>
                    <a:pt x="9144" y="10667"/>
                  </a:lnTo>
                  <a:lnTo>
                    <a:pt x="9144" y="4571"/>
                  </a:lnTo>
                  <a:close/>
                </a:path>
                <a:path w="1033779" h="585469">
                  <a:moveTo>
                    <a:pt x="1022603" y="4571"/>
                  </a:moveTo>
                  <a:lnTo>
                    <a:pt x="9144" y="4571"/>
                  </a:lnTo>
                  <a:lnTo>
                    <a:pt x="9144" y="10667"/>
                  </a:lnTo>
                  <a:lnTo>
                    <a:pt x="1022603" y="10667"/>
                  </a:lnTo>
                  <a:lnTo>
                    <a:pt x="1022603" y="4571"/>
                  </a:lnTo>
                  <a:close/>
                </a:path>
                <a:path w="1033779" h="585469">
                  <a:moveTo>
                    <a:pt x="1033271" y="4571"/>
                  </a:moveTo>
                  <a:lnTo>
                    <a:pt x="1022603" y="4571"/>
                  </a:lnTo>
                  <a:lnTo>
                    <a:pt x="1028699" y="10667"/>
                  </a:lnTo>
                  <a:lnTo>
                    <a:pt x="1033271" y="10667"/>
                  </a:lnTo>
                  <a:lnTo>
                    <a:pt x="1033271" y="4571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02239" y="1955291"/>
              <a:ext cx="1856739" cy="3002280"/>
            </a:xfrm>
            <a:custGeom>
              <a:avLst/>
              <a:gdLst/>
              <a:ahLst/>
              <a:cxnLst/>
              <a:rect l="l" t="t" r="r" b="b"/>
              <a:pathLst>
                <a:path w="1856739" h="3002279">
                  <a:moveTo>
                    <a:pt x="711708" y="2953512"/>
                  </a:moveTo>
                  <a:lnTo>
                    <a:pt x="408228" y="2856128"/>
                  </a:lnTo>
                  <a:lnTo>
                    <a:pt x="410679" y="2848356"/>
                  </a:lnTo>
                  <a:lnTo>
                    <a:pt x="423672" y="2807208"/>
                  </a:lnTo>
                  <a:lnTo>
                    <a:pt x="256032" y="2833116"/>
                  </a:lnTo>
                  <a:lnTo>
                    <a:pt x="377952" y="2951988"/>
                  </a:lnTo>
                  <a:lnTo>
                    <a:pt x="393242" y="2903601"/>
                  </a:lnTo>
                  <a:lnTo>
                    <a:pt x="694944" y="3002280"/>
                  </a:lnTo>
                  <a:lnTo>
                    <a:pt x="711708" y="2953512"/>
                  </a:lnTo>
                  <a:close/>
                </a:path>
                <a:path w="1856739" h="3002279">
                  <a:moveTo>
                    <a:pt x="839724" y="2136648"/>
                  </a:moveTo>
                  <a:lnTo>
                    <a:pt x="822960" y="2087880"/>
                  </a:lnTo>
                  <a:lnTo>
                    <a:pt x="135686" y="2327770"/>
                  </a:lnTo>
                  <a:lnTo>
                    <a:pt x="118872" y="2279904"/>
                  </a:lnTo>
                  <a:lnTo>
                    <a:pt x="0" y="2401824"/>
                  </a:lnTo>
                  <a:lnTo>
                    <a:pt x="169164" y="2423160"/>
                  </a:lnTo>
                  <a:lnTo>
                    <a:pt x="155257" y="2383536"/>
                  </a:lnTo>
                  <a:lnTo>
                    <a:pt x="152298" y="2375116"/>
                  </a:lnTo>
                  <a:lnTo>
                    <a:pt x="839724" y="2136648"/>
                  </a:lnTo>
                  <a:close/>
                </a:path>
                <a:path w="1856739" h="3002279">
                  <a:moveTo>
                    <a:pt x="839724" y="48768"/>
                  </a:moveTo>
                  <a:lnTo>
                    <a:pt x="822960" y="0"/>
                  </a:lnTo>
                  <a:lnTo>
                    <a:pt x="135686" y="239890"/>
                  </a:lnTo>
                  <a:lnTo>
                    <a:pt x="118872" y="192024"/>
                  </a:lnTo>
                  <a:lnTo>
                    <a:pt x="0" y="313944"/>
                  </a:lnTo>
                  <a:lnTo>
                    <a:pt x="169164" y="335280"/>
                  </a:lnTo>
                  <a:lnTo>
                    <a:pt x="155257" y="295656"/>
                  </a:lnTo>
                  <a:lnTo>
                    <a:pt x="152298" y="287235"/>
                  </a:lnTo>
                  <a:lnTo>
                    <a:pt x="839724" y="48768"/>
                  </a:lnTo>
                  <a:close/>
                </a:path>
                <a:path w="1856739" h="3002279">
                  <a:moveTo>
                    <a:pt x="1536192" y="2761488"/>
                  </a:moveTo>
                  <a:lnTo>
                    <a:pt x="1367028" y="2750820"/>
                  </a:lnTo>
                  <a:lnTo>
                    <a:pt x="1386649" y="2797098"/>
                  </a:lnTo>
                  <a:lnTo>
                    <a:pt x="1014984" y="2953512"/>
                  </a:lnTo>
                  <a:lnTo>
                    <a:pt x="1033272" y="3000756"/>
                  </a:lnTo>
                  <a:lnTo>
                    <a:pt x="1406639" y="2844241"/>
                  </a:lnTo>
                  <a:lnTo>
                    <a:pt x="1426464" y="2891028"/>
                  </a:lnTo>
                  <a:lnTo>
                    <a:pt x="1514246" y="2787396"/>
                  </a:lnTo>
                  <a:lnTo>
                    <a:pt x="1536192" y="2761488"/>
                  </a:lnTo>
                  <a:close/>
                </a:path>
                <a:path w="1856739" h="3002279">
                  <a:moveTo>
                    <a:pt x="1856232" y="2401824"/>
                  </a:moveTo>
                  <a:lnTo>
                    <a:pt x="1833676" y="2375916"/>
                  </a:lnTo>
                  <a:lnTo>
                    <a:pt x="1743456" y="2272284"/>
                  </a:lnTo>
                  <a:lnTo>
                    <a:pt x="1723859" y="2320252"/>
                  </a:lnTo>
                  <a:lnTo>
                    <a:pt x="1162812" y="2089404"/>
                  </a:lnTo>
                  <a:lnTo>
                    <a:pt x="1143000" y="2135124"/>
                  </a:lnTo>
                  <a:lnTo>
                    <a:pt x="1705013" y="2366378"/>
                  </a:lnTo>
                  <a:lnTo>
                    <a:pt x="1685544" y="2414016"/>
                  </a:lnTo>
                  <a:lnTo>
                    <a:pt x="1856232" y="2401824"/>
                  </a:lnTo>
                  <a:close/>
                </a:path>
                <a:path w="1856739" h="3002279">
                  <a:moveTo>
                    <a:pt x="1856232" y="313944"/>
                  </a:moveTo>
                  <a:lnTo>
                    <a:pt x="1834756" y="289560"/>
                  </a:lnTo>
                  <a:lnTo>
                    <a:pt x="1743456" y="185928"/>
                  </a:lnTo>
                  <a:lnTo>
                    <a:pt x="1724215" y="232524"/>
                  </a:lnTo>
                  <a:lnTo>
                    <a:pt x="1162812" y="1524"/>
                  </a:lnTo>
                  <a:lnTo>
                    <a:pt x="1143000" y="48768"/>
                  </a:lnTo>
                  <a:lnTo>
                    <a:pt x="1704657" y="279869"/>
                  </a:lnTo>
                  <a:lnTo>
                    <a:pt x="1685544" y="326136"/>
                  </a:lnTo>
                  <a:lnTo>
                    <a:pt x="1856232" y="31394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75227" y="5820156"/>
              <a:ext cx="2205974" cy="485140"/>
            </a:xfrm>
            <a:custGeom>
              <a:avLst/>
              <a:gdLst/>
              <a:ahLst/>
              <a:cxnLst/>
              <a:rect l="l" t="t" r="r" b="b"/>
              <a:pathLst>
                <a:path w="1960245" h="485139">
                  <a:moveTo>
                    <a:pt x="330708" y="242316"/>
                  </a:moveTo>
                  <a:lnTo>
                    <a:pt x="330149" y="240792"/>
                  </a:lnTo>
                  <a:lnTo>
                    <a:pt x="251460" y="28752"/>
                  </a:lnTo>
                  <a:lnTo>
                    <a:pt x="251460" y="27432"/>
                  </a:lnTo>
                  <a:lnTo>
                    <a:pt x="251002" y="27508"/>
                  </a:lnTo>
                  <a:lnTo>
                    <a:pt x="240792" y="0"/>
                  </a:lnTo>
                  <a:lnTo>
                    <a:pt x="240792" y="28956"/>
                  </a:lnTo>
                  <a:lnTo>
                    <a:pt x="240792" y="129540"/>
                  </a:lnTo>
                  <a:lnTo>
                    <a:pt x="0" y="129540"/>
                  </a:lnTo>
                  <a:lnTo>
                    <a:pt x="0" y="355092"/>
                  </a:lnTo>
                  <a:lnTo>
                    <a:pt x="240792" y="355092"/>
                  </a:lnTo>
                  <a:lnTo>
                    <a:pt x="240792" y="457200"/>
                  </a:lnTo>
                  <a:lnTo>
                    <a:pt x="240792" y="484632"/>
                  </a:lnTo>
                  <a:lnTo>
                    <a:pt x="250469" y="458584"/>
                  </a:lnTo>
                  <a:lnTo>
                    <a:pt x="251460" y="458724"/>
                  </a:lnTo>
                  <a:lnTo>
                    <a:pt x="251460" y="455891"/>
                  </a:lnTo>
                  <a:lnTo>
                    <a:pt x="330149" y="243840"/>
                  </a:lnTo>
                  <a:lnTo>
                    <a:pt x="330708" y="242316"/>
                  </a:lnTo>
                  <a:close/>
                </a:path>
                <a:path w="1960245" h="485139">
                  <a:moveTo>
                    <a:pt x="1959864" y="277368"/>
                  </a:moveTo>
                  <a:lnTo>
                    <a:pt x="1920240" y="277368"/>
                  </a:lnTo>
                  <a:lnTo>
                    <a:pt x="1813560" y="277368"/>
                  </a:lnTo>
                  <a:lnTo>
                    <a:pt x="1813560" y="124968"/>
                  </a:lnTo>
                  <a:lnTo>
                    <a:pt x="1813560" y="120396"/>
                  </a:lnTo>
                  <a:lnTo>
                    <a:pt x="1813560" y="115824"/>
                  </a:lnTo>
                  <a:lnTo>
                    <a:pt x="1580388" y="115824"/>
                  </a:lnTo>
                  <a:lnTo>
                    <a:pt x="1580388" y="277368"/>
                  </a:lnTo>
                  <a:lnTo>
                    <a:pt x="1473708" y="277368"/>
                  </a:lnTo>
                  <a:lnTo>
                    <a:pt x="1434084" y="277368"/>
                  </a:lnTo>
                  <a:lnTo>
                    <a:pt x="1434084" y="278892"/>
                  </a:lnTo>
                  <a:lnTo>
                    <a:pt x="1472196" y="287985"/>
                  </a:lnTo>
                  <a:lnTo>
                    <a:pt x="1472399" y="288036"/>
                  </a:lnTo>
                  <a:lnTo>
                    <a:pt x="1696212" y="341376"/>
                  </a:lnTo>
                  <a:lnTo>
                    <a:pt x="1734807" y="332232"/>
                  </a:lnTo>
                  <a:lnTo>
                    <a:pt x="1921319" y="288036"/>
                  </a:lnTo>
                  <a:lnTo>
                    <a:pt x="1921764" y="288036"/>
                  </a:lnTo>
                  <a:lnTo>
                    <a:pt x="1959864" y="278892"/>
                  </a:lnTo>
                  <a:lnTo>
                    <a:pt x="1959864" y="27736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0550" y="2772155"/>
              <a:ext cx="1600200" cy="118567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80550" y="2763012"/>
              <a:ext cx="1620520" cy="1203960"/>
            </a:xfrm>
            <a:custGeom>
              <a:avLst/>
              <a:gdLst/>
              <a:ahLst/>
              <a:cxnLst/>
              <a:rect l="l" t="t" r="r" b="b"/>
              <a:pathLst>
                <a:path w="1620520" h="1203960">
                  <a:moveTo>
                    <a:pt x="1620011" y="0"/>
                  </a:moveTo>
                  <a:lnTo>
                    <a:pt x="0" y="0"/>
                  </a:lnTo>
                  <a:lnTo>
                    <a:pt x="0" y="1203959"/>
                  </a:lnTo>
                  <a:lnTo>
                    <a:pt x="1620011" y="1203959"/>
                  </a:lnTo>
                  <a:lnTo>
                    <a:pt x="1620011" y="1199387"/>
                  </a:lnTo>
                  <a:lnTo>
                    <a:pt x="10668" y="1199387"/>
                  </a:lnTo>
                  <a:lnTo>
                    <a:pt x="4572" y="1194815"/>
                  </a:lnTo>
                  <a:lnTo>
                    <a:pt x="10668" y="1194815"/>
                  </a:lnTo>
                  <a:lnTo>
                    <a:pt x="10668" y="9143"/>
                  </a:lnTo>
                  <a:lnTo>
                    <a:pt x="4572" y="9143"/>
                  </a:lnTo>
                  <a:lnTo>
                    <a:pt x="10668" y="4571"/>
                  </a:lnTo>
                  <a:lnTo>
                    <a:pt x="1620011" y="4571"/>
                  </a:lnTo>
                  <a:lnTo>
                    <a:pt x="1620011" y="0"/>
                  </a:lnTo>
                  <a:close/>
                </a:path>
                <a:path w="1620520" h="1203960">
                  <a:moveTo>
                    <a:pt x="10668" y="1194815"/>
                  </a:moveTo>
                  <a:lnTo>
                    <a:pt x="4572" y="1194815"/>
                  </a:lnTo>
                  <a:lnTo>
                    <a:pt x="10668" y="1199387"/>
                  </a:lnTo>
                  <a:lnTo>
                    <a:pt x="10668" y="1194815"/>
                  </a:lnTo>
                  <a:close/>
                </a:path>
                <a:path w="1620520" h="1203960">
                  <a:moveTo>
                    <a:pt x="1610867" y="1194815"/>
                  </a:moveTo>
                  <a:lnTo>
                    <a:pt x="10668" y="1194815"/>
                  </a:lnTo>
                  <a:lnTo>
                    <a:pt x="10668" y="1199387"/>
                  </a:lnTo>
                  <a:lnTo>
                    <a:pt x="1610867" y="1199387"/>
                  </a:lnTo>
                  <a:lnTo>
                    <a:pt x="1610867" y="1194815"/>
                  </a:lnTo>
                  <a:close/>
                </a:path>
                <a:path w="1620520" h="1203960">
                  <a:moveTo>
                    <a:pt x="1610867" y="4571"/>
                  </a:moveTo>
                  <a:lnTo>
                    <a:pt x="1610867" y="1199387"/>
                  </a:lnTo>
                  <a:lnTo>
                    <a:pt x="1615439" y="1194815"/>
                  </a:lnTo>
                  <a:lnTo>
                    <a:pt x="1620011" y="1194815"/>
                  </a:lnTo>
                  <a:lnTo>
                    <a:pt x="1620011" y="9143"/>
                  </a:lnTo>
                  <a:lnTo>
                    <a:pt x="1615439" y="9143"/>
                  </a:lnTo>
                  <a:lnTo>
                    <a:pt x="1610867" y="4571"/>
                  </a:lnTo>
                  <a:close/>
                </a:path>
                <a:path w="1620520" h="1203960">
                  <a:moveTo>
                    <a:pt x="1620011" y="1194815"/>
                  </a:moveTo>
                  <a:lnTo>
                    <a:pt x="1615439" y="1194815"/>
                  </a:lnTo>
                  <a:lnTo>
                    <a:pt x="1610867" y="1199387"/>
                  </a:lnTo>
                  <a:lnTo>
                    <a:pt x="1620011" y="1199387"/>
                  </a:lnTo>
                  <a:lnTo>
                    <a:pt x="1620011" y="1194815"/>
                  </a:lnTo>
                  <a:close/>
                </a:path>
                <a:path w="1620520" h="1203960">
                  <a:moveTo>
                    <a:pt x="10668" y="4571"/>
                  </a:moveTo>
                  <a:lnTo>
                    <a:pt x="4572" y="9143"/>
                  </a:lnTo>
                  <a:lnTo>
                    <a:pt x="10668" y="9143"/>
                  </a:lnTo>
                  <a:lnTo>
                    <a:pt x="10668" y="4571"/>
                  </a:lnTo>
                  <a:close/>
                </a:path>
                <a:path w="1620520" h="1203960">
                  <a:moveTo>
                    <a:pt x="1610867" y="4571"/>
                  </a:moveTo>
                  <a:lnTo>
                    <a:pt x="10668" y="4571"/>
                  </a:lnTo>
                  <a:lnTo>
                    <a:pt x="10668" y="9143"/>
                  </a:lnTo>
                  <a:lnTo>
                    <a:pt x="1610867" y="9143"/>
                  </a:lnTo>
                  <a:lnTo>
                    <a:pt x="1610867" y="4571"/>
                  </a:lnTo>
                  <a:close/>
                </a:path>
                <a:path w="1620520" h="1203960">
                  <a:moveTo>
                    <a:pt x="1620011" y="4571"/>
                  </a:moveTo>
                  <a:lnTo>
                    <a:pt x="1610867" y="4571"/>
                  </a:lnTo>
                  <a:lnTo>
                    <a:pt x="1615439" y="9143"/>
                  </a:lnTo>
                  <a:lnTo>
                    <a:pt x="1620011" y="9143"/>
                  </a:lnTo>
                  <a:lnTo>
                    <a:pt x="1620011" y="4571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0067" y="2412491"/>
              <a:ext cx="1537715" cy="11140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630923" y="2401824"/>
              <a:ext cx="1556385" cy="1134110"/>
            </a:xfrm>
            <a:custGeom>
              <a:avLst/>
              <a:gdLst/>
              <a:ahLst/>
              <a:cxnLst/>
              <a:rect l="l" t="t" r="r" b="b"/>
              <a:pathLst>
                <a:path w="1556384" h="1134110">
                  <a:moveTo>
                    <a:pt x="1556003" y="0"/>
                  </a:moveTo>
                  <a:lnTo>
                    <a:pt x="0" y="0"/>
                  </a:lnTo>
                  <a:lnTo>
                    <a:pt x="0" y="1133855"/>
                  </a:lnTo>
                  <a:lnTo>
                    <a:pt x="1556003" y="1133855"/>
                  </a:lnTo>
                  <a:lnTo>
                    <a:pt x="1556003" y="1129283"/>
                  </a:lnTo>
                  <a:lnTo>
                    <a:pt x="9143" y="1129283"/>
                  </a:lnTo>
                  <a:lnTo>
                    <a:pt x="4572" y="1124711"/>
                  </a:lnTo>
                  <a:lnTo>
                    <a:pt x="9143" y="1124711"/>
                  </a:lnTo>
                  <a:lnTo>
                    <a:pt x="9143" y="10667"/>
                  </a:lnTo>
                  <a:lnTo>
                    <a:pt x="4572" y="10667"/>
                  </a:lnTo>
                  <a:lnTo>
                    <a:pt x="9143" y="4571"/>
                  </a:lnTo>
                  <a:lnTo>
                    <a:pt x="1556003" y="4571"/>
                  </a:lnTo>
                  <a:lnTo>
                    <a:pt x="1556003" y="0"/>
                  </a:lnTo>
                  <a:close/>
                </a:path>
                <a:path w="1556384" h="1134110">
                  <a:moveTo>
                    <a:pt x="9143" y="1124711"/>
                  </a:moveTo>
                  <a:lnTo>
                    <a:pt x="4572" y="1124711"/>
                  </a:lnTo>
                  <a:lnTo>
                    <a:pt x="9143" y="1129283"/>
                  </a:lnTo>
                  <a:lnTo>
                    <a:pt x="9143" y="1124711"/>
                  </a:lnTo>
                  <a:close/>
                </a:path>
                <a:path w="1556384" h="1134110">
                  <a:moveTo>
                    <a:pt x="1546859" y="1124711"/>
                  </a:moveTo>
                  <a:lnTo>
                    <a:pt x="9143" y="1124711"/>
                  </a:lnTo>
                  <a:lnTo>
                    <a:pt x="9143" y="1129283"/>
                  </a:lnTo>
                  <a:lnTo>
                    <a:pt x="1546859" y="1129283"/>
                  </a:lnTo>
                  <a:lnTo>
                    <a:pt x="1546859" y="1124711"/>
                  </a:lnTo>
                  <a:close/>
                </a:path>
                <a:path w="1556384" h="1134110">
                  <a:moveTo>
                    <a:pt x="1546859" y="4571"/>
                  </a:moveTo>
                  <a:lnTo>
                    <a:pt x="1546859" y="1129283"/>
                  </a:lnTo>
                  <a:lnTo>
                    <a:pt x="1551431" y="1124711"/>
                  </a:lnTo>
                  <a:lnTo>
                    <a:pt x="1556003" y="1124711"/>
                  </a:lnTo>
                  <a:lnTo>
                    <a:pt x="1556003" y="10667"/>
                  </a:lnTo>
                  <a:lnTo>
                    <a:pt x="1551431" y="10667"/>
                  </a:lnTo>
                  <a:lnTo>
                    <a:pt x="1546859" y="4571"/>
                  </a:lnTo>
                  <a:close/>
                </a:path>
                <a:path w="1556384" h="1134110">
                  <a:moveTo>
                    <a:pt x="1556003" y="1124711"/>
                  </a:moveTo>
                  <a:lnTo>
                    <a:pt x="1551431" y="1124711"/>
                  </a:lnTo>
                  <a:lnTo>
                    <a:pt x="1546859" y="1129283"/>
                  </a:lnTo>
                  <a:lnTo>
                    <a:pt x="1556003" y="1129283"/>
                  </a:lnTo>
                  <a:lnTo>
                    <a:pt x="1556003" y="1124711"/>
                  </a:lnTo>
                  <a:close/>
                </a:path>
                <a:path w="1556384" h="1134110">
                  <a:moveTo>
                    <a:pt x="9143" y="4571"/>
                  </a:moveTo>
                  <a:lnTo>
                    <a:pt x="4572" y="10667"/>
                  </a:lnTo>
                  <a:lnTo>
                    <a:pt x="9143" y="10667"/>
                  </a:lnTo>
                  <a:lnTo>
                    <a:pt x="9143" y="4571"/>
                  </a:lnTo>
                  <a:close/>
                </a:path>
                <a:path w="1556384" h="1134110">
                  <a:moveTo>
                    <a:pt x="1546859" y="4571"/>
                  </a:moveTo>
                  <a:lnTo>
                    <a:pt x="9143" y="4571"/>
                  </a:lnTo>
                  <a:lnTo>
                    <a:pt x="9143" y="10667"/>
                  </a:lnTo>
                  <a:lnTo>
                    <a:pt x="1546859" y="10667"/>
                  </a:lnTo>
                  <a:lnTo>
                    <a:pt x="1546859" y="4571"/>
                  </a:lnTo>
                  <a:close/>
                </a:path>
                <a:path w="1556384" h="1134110">
                  <a:moveTo>
                    <a:pt x="1556003" y="4571"/>
                  </a:moveTo>
                  <a:lnTo>
                    <a:pt x="1546859" y="4571"/>
                  </a:lnTo>
                  <a:lnTo>
                    <a:pt x="1551431" y="10667"/>
                  </a:lnTo>
                  <a:lnTo>
                    <a:pt x="1556003" y="10667"/>
                  </a:lnTo>
                  <a:lnTo>
                    <a:pt x="1556003" y="4571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06181" y="4454651"/>
              <a:ext cx="695324" cy="303530"/>
            </a:xfrm>
            <a:custGeom>
              <a:avLst/>
              <a:gdLst/>
              <a:ahLst/>
              <a:cxnLst/>
              <a:rect l="l" t="t" r="r" b="b"/>
              <a:pathLst>
                <a:path w="695325" h="303529">
                  <a:moveTo>
                    <a:pt x="652271" y="1524"/>
                  </a:moveTo>
                  <a:lnTo>
                    <a:pt x="41148" y="1524"/>
                  </a:lnTo>
                  <a:lnTo>
                    <a:pt x="32003" y="4572"/>
                  </a:lnTo>
                  <a:lnTo>
                    <a:pt x="22860" y="9144"/>
                  </a:lnTo>
                  <a:lnTo>
                    <a:pt x="15240" y="15240"/>
                  </a:lnTo>
                  <a:lnTo>
                    <a:pt x="15240" y="16764"/>
                  </a:lnTo>
                  <a:lnTo>
                    <a:pt x="9144" y="22860"/>
                  </a:lnTo>
                  <a:lnTo>
                    <a:pt x="9144" y="24384"/>
                  </a:lnTo>
                  <a:lnTo>
                    <a:pt x="4572" y="32004"/>
                  </a:lnTo>
                  <a:lnTo>
                    <a:pt x="3048" y="33528"/>
                  </a:lnTo>
                  <a:lnTo>
                    <a:pt x="0" y="42672"/>
                  </a:lnTo>
                  <a:lnTo>
                    <a:pt x="0" y="260604"/>
                  </a:lnTo>
                  <a:lnTo>
                    <a:pt x="3048" y="269748"/>
                  </a:lnTo>
                  <a:lnTo>
                    <a:pt x="3048" y="271272"/>
                  </a:lnTo>
                  <a:lnTo>
                    <a:pt x="4572" y="271272"/>
                  </a:lnTo>
                  <a:lnTo>
                    <a:pt x="9144" y="278892"/>
                  </a:lnTo>
                  <a:lnTo>
                    <a:pt x="9144" y="280416"/>
                  </a:lnTo>
                  <a:lnTo>
                    <a:pt x="15240" y="288036"/>
                  </a:lnTo>
                  <a:lnTo>
                    <a:pt x="22860" y="294132"/>
                  </a:lnTo>
                  <a:lnTo>
                    <a:pt x="32003" y="298704"/>
                  </a:lnTo>
                  <a:lnTo>
                    <a:pt x="32003" y="300228"/>
                  </a:lnTo>
                  <a:lnTo>
                    <a:pt x="42672" y="301752"/>
                  </a:lnTo>
                  <a:lnTo>
                    <a:pt x="42672" y="303276"/>
                  </a:lnTo>
                  <a:lnTo>
                    <a:pt x="652271" y="303276"/>
                  </a:lnTo>
                  <a:lnTo>
                    <a:pt x="652271" y="301752"/>
                  </a:lnTo>
                  <a:lnTo>
                    <a:pt x="661415" y="300228"/>
                  </a:lnTo>
                  <a:lnTo>
                    <a:pt x="661415" y="298704"/>
                  </a:lnTo>
                  <a:lnTo>
                    <a:pt x="662939" y="298704"/>
                  </a:lnTo>
                  <a:lnTo>
                    <a:pt x="670559" y="294132"/>
                  </a:lnTo>
                  <a:lnTo>
                    <a:pt x="53340" y="294132"/>
                  </a:lnTo>
                  <a:lnTo>
                    <a:pt x="35051" y="291084"/>
                  </a:lnTo>
                  <a:lnTo>
                    <a:pt x="36575" y="291084"/>
                  </a:lnTo>
                  <a:lnTo>
                    <a:pt x="27432" y="286512"/>
                  </a:lnTo>
                  <a:lnTo>
                    <a:pt x="28955" y="286512"/>
                  </a:lnTo>
                  <a:lnTo>
                    <a:pt x="23241" y="281940"/>
                  </a:lnTo>
                  <a:lnTo>
                    <a:pt x="22860" y="281940"/>
                  </a:lnTo>
                  <a:lnTo>
                    <a:pt x="21336" y="280416"/>
                  </a:lnTo>
                  <a:lnTo>
                    <a:pt x="21640" y="280416"/>
                  </a:lnTo>
                  <a:lnTo>
                    <a:pt x="16764" y="274320"/>
                  </a:lnTo>
                  <a:lnTo>
                    <a:pt x="12192" y="266700"/>
                  </a:lnTo>
                  <a:lnTo>
                    <a:pt x="9651" y="259080"/>
                  </a:lnTo>
                  <a:lnTo>
                    <a:pt x="9144" y="259080"/>
                  </a:lnTo>
                  <a:lnTo>
                    <a:pt x="9144" y="44196"/>
                  </a:lnTo>
                  <a:lnTo>
                    <a:pt x="9651" y="44196"/>
                  </a:lnTo>
                  <a:lnTo>
                    <a:pt x="12192" y="36576"/>
                  </a:lnTo>
                  <a:lnTo>
                    <a:pt x="16764" y="28956"/>
                  </a:lnTo>
                  <a:lnTo>
                    <a:pt x="22860" y="22860"/>
                  </a:lnTo>
                  <a:lnTo>
                    <a:pt x="21336" y="22860"/>
                  </a:lnTo>
                  <a:lnTo>
                    <a:pt x="28955" y="16764"/>
                  </a:lnTo>
                  <a:lnTo>
                    <a:pt x="30479" y="16764"/>
                  </a:lnTo>
                  <a:lnTo>
                    <a:pt x="36575" y="13716"/>
                  </a:lnTo>
                  <a:lnTo>
                    <a:pt x="35051" y="13716"/>
                  </a:lnTo>
                  <a:lnTo>
                    <a:pt x="44196" y="10668"/>
                  </a:lnTo>
                  <a:lnTo>
                    <a:pt x="53340" y="9144"/>
                  </a:lnTo>
                  <a:lnTo>
                    <a:pt x="670559" y="9144"/>
                  </a:lnTo>
                  <a:lnTo>
                    <a:pt x="662939" y="4572"/>
                  </a:lnTo>
                  <a:lnTo>
                    <a:pt x="661415" y="4572"/>
                  </a:lnTo>
                  <a:lnTo>
                    <a:pt x="652271" y="1524"/>
                  </a:lnTo>
                  <a:close/>
                </a:path>
                <a:path w="695325" h="303529">
                  <a:moveTo>
                    <a:pt x="672083" y="280416"/>
                  </a:moveTo>
                  <a:lnTo>
                    <a:pt x="665987" y="286512"/>
                  </a:lnTo>
                  <a:lnTo>
                    <a:pt x="658367" y="291084"/>
                  </a:lnTo>
                  <a:lnTo>
                    <a:pt x="649223" y="292608"/>
                  </a:lnTo>
                  <a:lnTo>
                    <a:pt x="650747" y="292608"/>
                  </a:lnTo>
                  <a:lnTo>
                    <a:pt x="640079" y="294132"/>
                  </a:lnTo>
                  <a:lnTo>
                    <a:pt x="672083" y="294132"/>
                  </a:lnTo>
                  <a:lnTo>
                    <a:pt x="678179" y="288036"/>
                  </a:lnTo>
                  <a:lnTo>
                    <a:pt x="679703" y="288036"/>
                  </a:lnTo>
                  <a:lnTo>
                    <a:pt x="684580" y="281940"/>
                  </a:lnTo>
                  <a:lnTo>
                    <a:pt x="672083" y="281940"/>
                  </a:lnTo>
                  <a:lnTo>
                    <a:pt x="672083" y="280416"/>
                  </a:lnTo>
                  <a:close/>
                </a:path>
                <a:path w="695325" h="303529">
                  <a:moveTo>
                    <a:pt x="21336" y="280416"/>
                  </a:moveTo>
                  <a:lnTo>
                    <a:pt x="22860" y="281940"/>
                  </a:lnTo>
                  <a:lnTo>
                    <a:pt x="22182" y="281093"/>
                  </a:lnTo>
                  <a:lnTo>
                    <a:pt x="21336" y="280416"/>
                  </a:lnTo>
                  <a:close/>
                </a:path>
                <a:path w="695325" h="303529">
                  <a:moveTo>
                    <a:pt x="22182" y="281093"/>
                  </a:moveTo>
                  <a:lnTo>
                    <a:pt x="22860" y="281940"/>
                  </a:lnTo>
                  <a:lnTo>
                    <a:pt x="23241" y="281940"/>
                  </a:lnTo>
                  <a:lnTo>
                    <a:pt x="22182" y="281093"/>
                  </a:lnTo>
                  <a:close/>
                </a:path>
                <a:path w="695325" h="303529">
                  <a:moveTo>
                    <a:pt x="684275" y="257556"/>
                  </a:moveTo>
                  <a:lnTo>
                    <a:pt x="681227" y="266700"/>
                  </a:lnTo>
                  <a:lnTo>
                    <a:pt x="682751" y="266700"/>
                  </a:lnTo>
                  <a:lnTo>
                    <a:pt x="678179" y="274320"/>
                  </a:lnTo>
                  <a:lnTo>
                    <a:pt x="672083" y="281940"/>
                  </a:lnTo>
                  <a:lnTo>
                    <a:pt x="684580" y="281940"/>
                  </a:lnTo>
                  <a:lnTo>
                    <a:pt x="685799" y="280416"/>
                  </a:lnTo>
                  <a:lnTo>
                    <a:pt x="685799" y="278892"/>
                  </a:lnTo>
                  <a:lnTo>
                    <a:pt x="690371" y="271272"/>
                  </a:lnTo>
                  <a:lnTo>
                    <a:pt x="690371" y="269748"/>
                  </a:lnTo>
                  <a:lnTo>
                    <a:pt x="693419" y="260604"/>
                  </a:lnTo>
                  <a:lnTo>
                    <a:pt x="693637" y="259080"/>
                  </a:lnTo>
                  <a:lnTo>
                    <a:pt x="684275" y="259080"/>
                  </a:lnTo>
                  <a:lnTo>
                    <a:pt x="684275" y="257556"/>
                  </a:lnTo>
                  <a:close/>
                </a:path>
                <a:path w="695325" h="303529">
                  <a:moveTo>
                    <a:pt x="21640" y="280416"/>
                  </a:moveTo>
                  <a:lnTo>
                    <a:pt x="21336" y="280416"/>
                  </a:lnTo>
                  <a:lnTo>
                    <a:pt x="22182" y="281093"/>
                  </a:lnTo>
                  <a:lnTo>
                    <a:pt x="21640" y="280416"/>
                  </a:lnTo>
                  <a:close/>
                </a:path>
                <a:path w="695325" h="303529">
                  <a:moveTo>
                    <a:pt x="9144" y="257556"/>
                  </a:moveTo>
                  <a:lnTo>
                    <a:pt x="9144" y="259080"/>
                  </a:lnTo>
                  <a:lnTo>
                    <a:pt x="9651" y="259080"/>
                  </a:lnTo>
                  <a:lnTo>
                    <a:pt x="9144" y="257556"/>
                  </a:lnTo>
                  <a:close/>
                </a:path>
                <a:path w="695325" h="303529">
                  <a:moveTo>
                    <a:pt x="693419" y="44196"/>
                  </a:moveTo>
                  <a:lnTo>
                    <a:pt x="684275" y="44196"/>
                  </a:lnTo>
                  <a:lnTo>
                    <a:pt x="685799" y="54864"/>
                  </a:lnTo>
                  <a:lnTo>
                    <a:pt x="685799" y="249936"/>
                  </a:lnTo>
                  <a:lnTo>
                    <a:pt x="684275" y="259080"/>
                  </a:lnTo>
                  <a:lnTo>
                    <a:pt x="693637" y="259080"/>
                  </a:lnTo>
                  <a:lnTo>
                    <a:pt x="694943" y="249936"/>
                  </a:lnTo>
                  <a:lnTo>
                    <a:pt x="694943" y="53340"/>
                  </a:lnTo>
                  <a:lnTo>
                    <a:pt x="693419" y="44196"/>
                  </a:lnTo>
                  <a:close/>
                </a:path>
                <a:path w="695325" h="303529">
                  <a:moveTo>
                    <a:pt x="9651" y="44196"/>
                  </a:moveTo>
                  <a:lnTo>
                    <a:pt x="9144" y="44196"/>
                  </a:lnTo>
                  <a:lnTo>
                    <a:pt x="9144" y="45720"/>
                  </a:lnTo>
                  <a:lnTo>
                    <a:pt x="9651" y="44196"/>
                  </a:lnTo>
                  <a:close/>
                </a:path>
                <a:path w="695325" h="303529">
                  <a:moveTo>
                    <a:pt x="679703" y="16764"/>
                  </a:moveTo>
                  <a:lnTo>
                    <a:pt x="665987" y="16764"/>
                  </a:lnTo>
                  <a:lnTo>
                    <a:pt x="678179" y="28956"/>
                  </a:lnTo>
                  <a:lnTo>
                    <a:pt x="682751" y="36576"/>
                  </a:lnTo>
                  <a:lnTo>
                    <a:pt x="681227" y="36576"/>
                  </a:lnTo>
                  <a:lnTo>
                    <a:pt x="684275" y="45720"/>
                  </a:lnTo>
                  <a:lnTo>
                    <a:pt x="684275" y="44196"/>
                  </a:lnTo>
                  <a:lnTo>
                    <a:pt x="693419" y="44196"/>
                  </a:lnTo>
                  <a:lnTo>
                    <a:pt x="693419" y="42672"/>
                  </a:lnTo>
                  <a:lnTo>
                    <a:pt x="690371" y="33528"/>
                  </a:lnTo>
                  <a:lnTo>
                    <a:pt x="690371" y="32004"/>
                  </a:lnTo>
                  <a:lnTo>
                    <a:pt x="685799" y="24384"/>
                  </a:lnTo>
                  <a:lnTo>
                    <a:pt x="679703" y="16764"/>
                  </a:lnTo>
                  <a:close/>
                </a:path>
                <a:path w="695325" h="303529">
                  <a:moveTo>
                    <a:pt x="30479" y="16764"/>
                  </a:moveTo>
                  <a:lnTo>
                    <a:pt x="28955" y="16764"/>
                  </a:lnTo>
                  <a:lnTo>
                    <a:pt x="27432" y="18288"/>
                  </a:lnTo>
                  <a:lnTo>
                    <a:pt x="30479" y="16764"/>
                  </a:lnTo>
                  <a:close/>
                </a:path>
                <a:path w="695325" h="303529">
                  <a:moveTo>
                    <a:pt x="672083" y="9144"/>
                  </a:moveTo>
                  <a:lnTo>
                    <a:pt x="641603" y="9144"/>
                  </a:lnTo>
                  <a:lnTo>
                    <a:pt x="650747" y="10668"/>
                  </a:lnTo>
                  <a:lnTo>
                    <a:pt x="649223" y="10668"/>
                  </a:lnTo>
                  <a:lnTo>
                    <a:pt x="658367" y="13716"/>
                  </a:lnTo>
                  <a:lnTo>
                    <a:pt x="665987" y="18288"/>
                  </a:lnTo>
                  <a:lnTo>
                    <a:pt x="665987" y="16764"/>
                  </a:lnTo>
                  <a:lnTo>
                    <a:pt x="679703" y="16764"/>
                  </a:lnTo>
                  <a:lnTo>
                    <a:pt x="679703" y="15240"/>
                  </a:lnTo>
                  <a:lnTo>
                    <a:pt x="678179" y="15240"/>
                  </a:lnTo>
                  <a:lnTo>
                    <a:pt x="672083" y="9144"/>
                  </a:lnTo>
                  <a:close/>
                </a:path>
                <a:path w="695325" h="303529">
                  <a:moveTo>
                    <a:pt x="641603" y="0"/>
                  </a:moveTo>
                  <a:lnTo>
                    <a:pt x="53340" y="0"/>
                  </a:lnTo>
                  <a:lnTo>
                    <a:pt x="42672" y="1524"/>
                  </a:lnTo>
                  <a:lnTo>
                    <a:pt x="650747" y="1524"/>
                  </a:lnTo>
                  <a:lnTo>
                    <a:pt x="64160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961567" y="3913839"/>
            <a:ext cx="1186497" cy="257462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sz="16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Ki-67&gt;90%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64728" y="6327729"/>
            <a:ext cx="2290344" cy="319017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sz="1000" b="1" i="1" spc="-9" dirty="0">
                <a:solidFill>
                  <a:srgbClr val="FFFFCC"/>
                </a:solidFill>
                <a:latin typeface="Arial"/>
                <a:cs typeface="Arial"/>
              </a:rPr>
              <a:t>Τροποποίηση</a:t>
            </a:r>
            <a:r>
              <a:rPr sz="1000" b="1" i="1" spc="-13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1000" b="1" i="1" spc="9" dirty="0">
                <a:solidFill>
                  <a:srgbClr val="FFFFCC"/>
                </a:solidFill>
                <a:latin typeface="Arial"/>
                <a:cs typeface="Arial"/>
              </a:rPr>
              <a:t>διαφάνειας</a:t>
            </a:r>
            <a:r>
              <a:rPr sz="1000" b="1" i="1" spc="-13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1000" b="1" i="1" spc="-4" dirty="0">
                <a:solidFill>
                  <a:srgbClr val="FFFFCC"/>
                </a:solidFill>
                <a:latin typeface="Arial"/>
                <a:cs typeface="Arial"/>
              </a:rPr>
              <a:t>Θ.</a:t>
            </a:r>
            <a:r>
              <a:rPr sz="1000" b="1" i="1" spc="22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1000" b="1" i="1" spc="-4" dirty="0">
                <a:solidFill>
                  <a:srgbClr val="FFFFCC"/>
                </a:solidFill>
                <a:latin typeface="Arial"/>
                <a:cs typeface="Arial"/>
              </a:rPr>
              <a:t>Παπαδάκη</a:t>
            </a:r>
            <a:endParaRPr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5576" y="116632"/>
            <a:ext cx="7920880" cy="3816424"/>
            <a:chOff x="1411223" y="1642872"/>
            <a:chExt cx="7834883" cy="4058411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0800" y="4895596"/>
              <a:ext cx="39624" cy="253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7231" y="2481072"/>
              <a:ext cx="2898647" cy="24145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1223" y="1642872"/>
              <a:ext cx="7834883" cy="405841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984213" y="6569760"/>
            <a:ext cx="3159787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i="1" spc="88" dirty="0">
                <a:solidFill>
                  <a:schemeClr val="bg1"/>
                </a:solidFill>
                <a:latin typeface="Arial"/>
                <a:cs typeface="Arial"/>
              </a:rPr>
              <a:t>Kluin</a:t>
            </a:r>
            <a:r>
              <a:rPr i="1" spc="16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i="1" spc="-140" dirty="0">
                <a:solidFill>
                  <a:schemeClr val="bg1"/>
                </a:solidFill>
                <a:latin typeface="Arial"/>
                <a:cs typeface="Arial"/>
              </a:rPr>
              <a:t>P.</a:t>
            </a:r>
            <a:r>
              <a:rPr i="1" spc="12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i="1" spc="44" dirty="0">
                <a:solidFill>
                  <a:schemeClr val="bg1"/>
                </a:solidFill>
                <a:latin typeface="Arial"/>
                <a:cs typeface="Arial"/>
              </a:rPr>
              <a:t>et</a:t>
            </a:r>
            <a:r>
              <a:rPr i="1" spc="23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i="1" spc="61" dirty="0">
                <a:solidFill>
                  <a:schemeClr val="bg1"/>
                </a:solidFill>
                <a:latin typeface="Arial"/>
                <a:cs typeface="Arial"/>
              </a:rPr>
              <a:t>al.</a:t>
            </a:r>
            <a:r>
              <a:rPr i="1" spc="12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i="1" spc="75" dirty="0">
                <a:solidFill>
                  <a:schemeClr val="bg1"/>
                </a:solidFill>
                <a:latin typeface="Arial"/>
                <a:cs typeface="Arial"/>
              </a:rPr>
              <a:t>Blood</a:t>
            </a:r>
            <a:r>
              <a:rPr i="1" spc="1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i="1" spc="70" dirty="0">
                <a:solidFill>
                  <a:schemeClr val="bg1"/>
                </a:solidFill>
                <a:latin typeface="Arial"/>
                <a:cs typeface="Arial"/>
              </a:rPr>
              <a:t>2016</a:t>
            </a:r>
            <a:endParaRPr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683568" y="3933056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BL: </a:t>
            </a:r>
            <a:r>
              <a:rPr lang="el-GR" sz="2000" dirty="0" smtClean="0">
                <a:solidFill>
                  <a:schemeClr val="bg1"/>
                </a:solidFill>
              </a:rPr>
              <a:t>Λέμφωμα </a:t>
            </a:r>
            <a:r>
              <a:rPr lang="en-US" sz="2000" dirty="0" err="1" smtClean="0">
                <a:solidFill>
                  <a:schemeClr val="bg1"/>
                </a:solidFill>
              </a:rPr>
              <a:t>Burkitt</a:t>
            </a:r>
            <a:endParaRPr lang="el-GR" sz="2000" dirty="0" smtClean="0">
              <a:solidFill>
                <a:schemeClr val="bg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endParaRPr lang="el-GR" sz="2000" dirty="0" smtClean="0">
              <a:solidFill>
                <a:schemeClr val="bg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HGBL</a:t>
            </a:r>
            <a:r>
              <a:rPr lang="el-GR" sz="2000" dirty="0" smtClean="0">
                <a:solidFill>
                  <a:schemeClr val="bg1"/>
                </a:solidFill>
              </a:rPr>
              <a:t>: Υψηλής κακοήθειας Β λέμφωμα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DLBCL: </a:t>
            </a:r>
            <a:r>
              <a:rPr lang="el-GR" sz="2000" dirty="0" smtClean="0">
                <a:solidFill>
                  <a:schemeClr val="bg1"/>
                </a:solidFill>
              </a:rPr>
              <a:t>Διάχυτο </a:t>
            </a:r>
            <a:r>
              <a:rPr lang="el-GR" sz="2000" dirty="0" err="1" smtClean="0">
                <a:solidFill>
                  <a:schemeClr val="bg1"/>
                </a:solidFill>
              </a:rPr>
              <a:t>μεγαλοκυτταρικό</a:t>
            </a:r>
            <a:r>
              <a:rPr lang="el-GR" sz="2000" dirty="0" smtClean="0">
                <a:solidFill>
                  <a:schemeClr val="bg1"/>
                </a:solidFill>
              </a:rPr>
              <a:t> Β Λέμφωμα</a:t>
            </a:r>
          </a:p>
          <a:p>
            <a:pPr marL="174625" indent="-174625">
              <a:buFont typeface="Arial" pitchFamily="34" charset="0"/>
              <a:buChar char="•"/>
            </a:pPr>
            <a:endParaRPr lang="el-GR" sz="2000" dirty="0" smtClean="0">
              <a:solidFill>
                <a:schemeClr val="bg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l-GR" sz="2000" dirty="0" smtClean="0">
                <a:solidFill>
                  <a:schemeClr val="bg1"/>
                </a:solidFill>
              </a:rPr>
              <a:t>Β-</a:t>
            </a:r>
            <a:r>
              <a:rPr lang="en-US" sz="2000" dirty="0" smtClean="0">
                <a:solidFill>
                  <a:schemeClr val="bg1"/>
                </a:solidFill>
              </a:rPr>
              <a:t>LB:</a:t>
            </a:r>
            <a:r>
              <a:rPr lang="el-GR" sz="2000" dirty="0" smtClean="0">
                <a:solidFill>
                  <a:schemeClr val="bg1"/>
                </a:solidFill>
              </a:rPr>
              <a:t> Β - </a:t>
            </a:r>
            <a:r>
              <a:rPr lang="el-GR" sz="2000" dirty="0" err="1" smtClean="0">
                <a:solidFill>
                  <a:schemeClr val="bg1"/>
                </a:solidFill>
              </a:rPr>
              <a:t>Λεμφοβλαστικό</a:t>
            </a:r>
            <a:r>
              <a:rPr lang="el-GR" sz="2000" dirty="0" smtClean="0">
                <a:solidFill>
                  <a:schemeClr val="bg1"/>
                </a:solidFill>
              </a:rPr>
              <a:t> </a:t>
            </a:r>
          </a:p>
          <a:p>
            <a:pPr marL="174625" indent="-174625">
              <a:buFont typeface="Arial" pitchFamily="34" charset="0"/>
              <a:buChar char="•"/>
            </a:pPr>
            <a:endParaRPr lang="el-GR" sz="2000" dirty="0" smtClean="0">
              <a:solidFill>
                <a:schemeClr val="bg1"/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NOS:</a:t>
            </a:r>
            <a:r>
              <a:rPr lang="el-GR" sz="2000" dirty="0" smtClean="0">
                <a:solidFill>
                  <a:schemeClr val="bg1"/>
                </a:solidFill>
              </a:rPr>
              <a:t> Μη περαιτέρω τυποποιούμενο</a:t>
            </a: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15" name="14 - Έλλειψη"/>
          <p:cNvSpPr/>
          <p:nvPr/>
        </p:nvSpPr>
        <p:spPr>
          <a:xfrm>
            <a:off x="3203848" y="3212976"/>
            <a:ext cx="122413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Έλλειψη"/>
          <p:cNvSpPr/>
          <p:nvPr/>
        </p:nvSpPr>
        <p:spPr>
          <a:xfrm>
            <a:off x="5148064" y="3212976"/>
            <a:ext cx="201622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TextBox"/>
          <p:cNvSpPr txBox="1"/>
          <p:nvPr/>
        </p:nvSpPr>
        <p:spPr>
          <a:xfrm>
            <a:off x="6588224" y="44371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 = </a:t>
            </a:r>
            <a:r>
              <a:rPr lang="el-GR" dirty="0" err="1" smtClean="0">
                <a:solidFill>
                  <a:schemeClr val="bg1"/>
                </a:solidFill>
              </a:rPr>
              <a:t>Διαμετάθεση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7308304" y="3284984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1187624" y="116632"/>
            <a:ext cx="6948265" cy="503683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 algn="ctr">
              <a:spcBef>
                <a:spcPts val="88"/>
              </a:spcBef>
            </a:pPr>
            <a:r>
              <a:rPr sz="3200" spc="-4" dirty="0">
                <a:solidFill>
                  <a:srgbClr val="FFFF00"/>
                </a:solidFill>
              </a:rPr>
              <a:t>“Double</a:t>
            </a:r>
            <a:r>
              <a:rPr sz="3200" spc="-31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hit”</a:t>
            </a:r>
            <a:r>
              <a:rPr sz="3200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λεμφώματα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39552" y="764704"/>
            <a:ext cx="8280920" cy="6041097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2107202" marR="494241" indent="-1615188">
              <a:spcBef>
                <a:spcPts val="88"/>
              </a:spcBef>
            </a:pPr>
            <a:r>
              <a:rPr sz="2100" b="1" spc="-4" dirty="0">
                <a:solidFill>
                  <a:srgbClr val="FFFF00"/>
                </a:solidFill>
                <a:latin typeface="Times New Roman"/>
                <a:cs typeface="Times New Roman"/>
              </a:rPr>
              <a:t>(High</a:t>
            </a:r>
            <a:r>
              <a:rPr sz="2100" b="1" spc="-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Times New Roman"/>
                <a:cs typeface="Times New Roman"/>
              </a:rPr>
              <a:t>grade B-cell</a:t>
            </a:r>
            <a:r>
              <a:rPr sz="2100" b="1" spc="-1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Times New Roman"/>
                <a:cs typeface="Times New Roman"/>
              </a:rPr>
              <a:t>lymphoma</a:t>
            </a:r>
            <a:r>
              <a:rPr sz="2100" b="1" spc="-9" dirty="0">
                <a:solidFill>
                  <a:srgbClr val="FFFF00"/>
                </a:solidFill>
                <a:latin typeface="Times New Roman"/>
                <a:cs typeface="Times New Roman"/>
              </a:rPr>
              <a:t> with</a:t>
            </a:r>
            <a:r>
              <a:rPr sz="2100" b="1" spc="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Times New Roman"/>
                <a:cs typeface="Times New Roman"/>
              </a:rPr>
              <a:t>MYC</a:t>
            </a:r>
            <a:r>
              <a:rPr sz="2100" b="1" spc="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sz="2100" b="1" spc="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FFFF00"/>
                </a:solidFill>
                <a:latin typeface="Times New Roman"/>
                <a:cs typeface="Times New Roman"/>
              </a:rPr>
              <a:t>bcl-2</a:t>
            </a:r>
            <a:r>
              <a:rPr sz="2100" b="1" spc="-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Times New Roman"/>
                <a:cs typeface="Times New Roman"/>
              </a:rPr>
              <a:t>/ </a:t>
            </a:r>
            <a:r>
              <a:rPr sz="2100" b="1" dirty="0">
                <a:solidFill>
                  <a:srgbClr val="FFFF00"/>
                </a:solidFill>
                <a:latin typeface="Times New Roman"/>
                <a:cs typeface="Times New Roman"/>
              </a:rPr>
              <a:t>bcl-6 </a:t>
            </a:r>
            <a:r>
              <a:rPr sz="2100" b="1" spc="-51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Times New Roman"/>
                <a:cs typeface="Times New Roman"/>
              </a:rPr>
              <a:t>rearrangements,</a:t>
            </a:r>
            <a:r>
              <a:rPr sz="2100" b="1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spc="-4" dirty="0">
                <a:solidFill>
                  <a:srgbClr val="FFFF00"/>
                </a:solidFill>
                <a:latin typeface="Times New Roman"/>
                <a:cs typeface="Times New Roman"/>
              </a:rPr>
              <a:t>WHO</a:t>
            </a:r>
            <a:r>
              <a:rPr sz="2100" b="1" spc="-1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FFFF00"/>
                </a:solidFill>
                <a:latin typeface="Times New Roman"/>
                <a:cs typeface="Times New Roman"/>
              </a:rPr>
              <a:t>2016)</a:t>
            </a:r>
            <a:endParaRPr sz="2100" dirty="0">
              <a:latin typeface="Times New Roman"/>
              <a:cs typeface="Times New Roman"/>
            </a:endParaRPr>
          </a:p>
          <a:p>
            <a:pPr marL="11132">
              <a:lnSpc>
                <a:spcPct val="150000"/>
              </a:lnSpc>
              <a:spcBef>
                <a:spcPts val="337"/>
              </a:spcBef>
            </a:pPr>
            <a:r>
              <a:rPr sz="2100" b="1" dirty="0">
                <a:solidFill>
                  <a:srgbClr val="FFFF00"/>
                </a:solidFill>
                <a:latin typeface="Times New Roman"/>
                <a:cs typeface="Times New Roman"/>
              </a:rPr>
              <a:t>*</a:t>
            </a:r>
            <a:r>
              <a:rPr sz="2100" b="1" spc="-18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Δεν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συνώνυμα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 του</a:t>
            </a:r>
            <a:r>
              <a:rPr b="1" spc="-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αταξινόμητου</a:t>
            </a:r>
            <a:r>
              <a:rPr b="1" spc="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DLBCL/λ.</a:t>
            </a:r>
            <a:r>
              <a:rPr b="1" spc="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Βurkitt</a:t>
            </a:r>
            <a:endParaRPr dirty="0">
              <a:latin typeface="Times New Roman"/>
              <a:cs typeface="Times New Roman"/>
            </a:endParaRPr>
          </a:p>
          <a:p>
            <a:pPr marL="242111" indent="-231536">
              <a:lnSpc>
                <a:spcPct val="150000"/>
              </a:lnSpc>
              <a:spcBef>
                <a:spcPts val="13"/>
              </a:spcBef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Bcl2/MYC διαμεταθέσεις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σπάνιες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b="1" spc="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DLBCL</a:t>
            </a:r>
            <a:endParaRPr dirty="0">
              <a:latin typeface="Times New Roman"/>
              <a:cs typeface="Times New Roman"/>
            </a:endParaRPr>
          </a:p>
          <a:p>
            <a:pPr marL="242111" marR="61224" indent="-231536">
              <a:lnSpc>
                <a:spcPct val="150000"/>
              </a:lnSpc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Ιστολογικός τύπος: αταξινόμητο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 DLBCL/</a:t>
            </a:r>
            <a:r>
              <a:rPr b="1" spc="-4" dirty="0" err="1">
                <a:solidFill>
                  <a:srgbClr val="FFFFFF"/>
                </a:solidFill>
                <a:latin typeface="Times New Roman"/>
                <a:cs typeface="Times New Roman"/>
              </a:rPr>
              <a:t>Burkitt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DLBCL </a:t>
            </a:r>
            <a:r>
              <a:rPr lang="el-GR" b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b="1" spc="-42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βλαστοειδής</a:t>
            </a:r>
            <a:r>
              <a:rPr lang="el-GR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Λέμφωμα </a:t>
            </a:r>
            <a:r>
              <a:rPr lang="en-US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Burkitt</a:t>
            </a:r>
            <a:endParaRPr dirty="0">
              <a:latin typeface="Times New Roman"/>
              <a:cs typeface="Times New Roman"/>
            </a:endParaRPr>
          </a:p>
          <a:p>
            <a:pPr marL="242111" indent="-231536">
              <a:lnSpc>
                <a:spcPct val="150000"/>
              </a:lnSpc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BCL2/MYC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“double</a:t>
            </a:r>
            <a:r>
              <a:rPr b="1" spc="-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hit”</a:t>
            </a:r>
            <a:r>
              <a:rPr b="1" spc="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λεμφώματα</a:t>
            </a:r>
            <a:r>
              <a:rPr b="1" spc="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→</a:t>
            </a:r>
            <a:r>
              <a:rPr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bcl-2+,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CD10+,</a:t>
            </a:r>
            <a:r>
              <a:rPr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Ki-67</a:t>
            </a:r>
            <a:r>
              <a:rPr b="1" spc="-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~90%</a:t>
            </a:r>
            <a:endParaRPr dirty="0">
              <a:latin typeface="Times New Roman"/>
              <a:cs typeface="Times New Roman"/>
            </a:endParaRPr>
          </a:p>
          <a:p>
            <a:pPr marL="242111" marR="626150" indent="-231536">
              <a:lnSpc>
                <a:spcPct val="150000"/>
              </a:lnSpc>
              <a:spcBef>
                <a:spcPts val="149"/>
              </a:spcBef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BCL6/MYC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 “double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hit”</a:t>
            </a:r>
            <a:r>
              <a:rPr b="1" spc="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λεμφώματα</a:t>
            </a:r>
            <a:r>
              <a:rPr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πολύ</a:t>
            </a:r>
            <a:r>
              <a:rPr b="1" spc="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σπανιότερα</a:t>
            </a:r>
            <a:r>
              <a:rPr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 σχέση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BCL2/MYC</a:t>
            </a:r>
            <a:endParaRPr dirty="0">
              <a:latin typeface="Times New Roman"/>
              <a:cs typeface="Times New Roman"/>
            </a:endParaRPr>
          </a:p>
          <a:p>
            <a:pPr marL="242111" marR="303891" indent="-231536">
              <a:lnSpc>
                <a:spcPct val="150000"/>
              </a:lnSpc>
              <a:spcBef>
                <a:spcPts val="48"/>
              </a:spcBef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Πρόγνωση</a:t>
            </a:r>
            <a:r>
              <a:rPr b="1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13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b="1" spc="4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“double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hit”</a:t>
            </a:r>
            <a:r>
              <a:rPr b="1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λεμφωμάτων,</a:t>
            </a:r>
            <a:r>
              <a:rPr b="1" spc="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ιδιαίτερα</a:t>
            </a:r>
            <a:r>
              <a:rPr b="1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13" dirty="0">
                <a:solidFill>
                  <a:srgbClr val="FFFFFF"/>
                </a:solidFill>
                <a:latin typeface="Times New Roman"/>
                <a:cs typeface="Times New Roman"/>
              </a:rPr>
              <a:t>πτωχή,</a:t>
            </a:r>
            <a:r>
              <a:rPr b="1" spc="4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13" dirty="0">
                <a:solidFill>
                  <a:srgbClr val="FFFFFF"/>
                </a:solidFill>
                <a:latin typeface="Times New Roman"/>
                <a:cs typeface="Times New Roman"/>
              </a:rPr>
              <a:t>ανεξαρτήτως </a:t>
            </a:r>
            <a:r>
              <a:rPr b="1" spc="-4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ιστολογικού</a:t>
            </a:r>
            <a:r>
              <a:rPr b="1" spc="-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τύπου</a:t>
            </a:r>
            <a:endParaRPr dirty="0">
              <a:latin typeface="Times New Roman"/>
              <a:cs typeface="Times New Roman"/>
            </a:endParaRPr>
          </a:p>
          <a:p>
            <a:pPr marL="242111" indent="-231536">
              <a:lnSpc>
                <a:spcPct val="150000"/>
              </a:lnSpc>
              <a:buClr>
                <a:srgbClr val="FFFF00"/>
              </a:buClr>
              <a:buSzPct val="90000"/>
              <a:buFont typeface="Wingdings"/>
              <a:buChar char=""/>
              <a:tabLst>
                <a:tab pos="242668" algn="l"/>
              </a:tabLst>
            </a:pP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Συνδυασμός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“double</a:t>
            </a:r>
            <a:r>
              <a:rPr b="1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hit”</a:t>
            </a:r>
            <a:r>
              <a:rPr b="1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φαινότυπο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9" dirty="0">
                <a:solidFill>
                  <a:srgbClr val="FFFFFF"/>
                </a:solidFill>
                <a:latin typeface="Times New Roman"/>
                <a:cs typeface="Times New Roman"/>
              </a:rPr>
              <a:t>βλαστικού </a:t>
            </a:r>
            <a:r>
              <a:rPr b="1" spc="-4" dirty="0">
                <a:solidFill>
                  <a:srgbClr val="FFFFFF"/>
                </a:solidFill>
                <a:latin typeface="Times New Roman"/>
                <a:cs typeface="Times New Roman"/>
              </a:rPr>
              <a:t>κέντρου</a:t>
            </a:r>
            <a:r>
              <a:rPr b="1" spc="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→</a:t>
            </a:r>
            <a:r>
              <a:rPr b="1" spc="-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9" dirty="0" err="1">
                <a:solidFill>
                  <a:srgbClr val="FFFF00"/>
                </a:solidFill>
                <a:latin typeface="Times New Roman"/>
                <a:cs typeface="Times New Roman"/>
              </a:rPr>
              <a:t>έλεγχος</a:t>
            </a:r>
            <a:r>
              <a:rPr b="1" spc="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13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των</a:t>
            </a:r>
            <a:r>
              <a:rPr lang="el-GR" dirty="0" smtClean="0">
                <a:latin typeface="Times New Roman"/>
                <a:cs typeface="Times New Roman"/>
              </a:rPr>
              <a:t> </a:t>
            </a:r>
            <a:r>
              <a:rPr b="1" spc="-4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αταξινόμητων</a:t>
            </a:r>
            <a:r>
              <a:rPr b="1" spc="-4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DLBCL/BL </a:t>
            </a:r>
            <a:r>
              <a:rPr b="1" spc="-18" dirty="0">
                <a:solidFill>
                  <a:srgbClr val="FFFF00"/>
                </a:solidFill>
                <a:latin typeface="Times New Roman"/>
                <a:cs typeface="Times New Roman"/>
              </a:rPr>
              <a:t>και </a:t>
            </a:r>
            <a:r>
              <a:rPr b="1" spc="-13" dirty="0">
                <a:solidFill>
                  <a:srgbClr val="FFFF00"/>
                </a:solidFill>
                <a:latin typeface="Times New Roman"/>
                <a:cs typeface="Times New Roman"/>
              </a:rPr>
              <a:t>των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DLBCL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με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φαινότυπο </a:t>
            </a:r>
            <a:r>
              <a:rPr b="1" spc="-9" dirty="0">
                <a:solidFill>
                  <a:srgbClr val="FFFF00"/>
                </a:solidFill>
                <a:latin typeface="Times New Roman"/>
                <a:cs typeface="Times New Roman"/>
              </a:rPr>
              <a:t>βλαστικού </a:t>
            </a:r>
            <a:r>
              <a:rPr b="1" spc="-42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4" dirty="0">
                <a:solidFill>
                  <a:srgbClr val="FFFF00"/>
                </a:solidFill>
                <a:latin typeface="Times New Roman"/>
                <a:cs typeface="Times New Roman"/>
              </a:rPr>
              <a:t>κέντρου</a:t>
            </a:r>
            <a:r>
              <a:rPr b="1" spc="-2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για</a:t>
            </a:r>
            <a:r>
              <a:rPr b="1" spc="-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«double</a:t>
            </a:r>
            <a:r>
              <a:rPr b="1" spc="-3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hit»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44"/>
              </a:spcBef>
            </a:pPr>
            <a:endParaRPr dirty="0">
              <a:latin typeface="Times New Roman"/>
              <a:cs typeface="Times New Roman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611560" y="6519446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453" algn="r"/>
            <a:r>
              <a:rPr lang="en-US" sz="1600" b="1" i="1" spc="-4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en-US" sz="1600" b="1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lang="en-US" sz="1600" b="1" i="1" spc="-4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Pillai</a:t>
            </a:r>
            <a:r>
              <a:rPr lang="en-US" sz="16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en-US" sz="1600" b="1" i="1" spc="-8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AJ</a:t>
            </a:r>
            <a:r>
              <a:rPr lang="en-US" sz="1600" b="1" i="1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n-US" sz="1600" b="1" i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lang="en-US" sz="1600" b="1" i="1" spc="-57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2013</a:t>
            </a:r>
            <a:r>
              <a:rPr lang="el-GR" sz="1600" i="1" dirty="0" smtClean="0">
                <a:latin typeface="Times New Roman"/>
                <a:cs typeface="Times New Roman"/>
              </a:rPr>
              <a:t> </a:t>
            </a:r>
            <a:r>
              <a:rPr lang="el-GR" sz="1600" i="1" dirty="0" smtClean="0">
                <a:latin typeface="Times New Roman"/>
                <a:cs typeface="Times New Roman"/>
              </a:rPr>
              <a:t>,</a:t>
            </a:r>
            <a:r>
              <a:rPr lang="en-US" sz="1600" b="1" i="1" spc="-4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M.Pedersen</a:t>
            </a:r>
            <a:r>
              <a:rPr lang="en-US" sz="1600" b="1" i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1600" b="1" i="1" spc="-4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Haematology</a:t>
            </a:r>
            <a:r>
              <a:rPr lang="en-US" sz="1600" b="1" i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2012 </a:t>
            </a:r>
            <a:r>
              <a:rPr lang="en-US" sz="1600" b="1" i="1" spc="-38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spc="-4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S.Li</a:t>
            </a:r>
            <a:r>
              <a:rPr lang="en-US" sz="1600" b="1" i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en-US" sz="1600" b="1" i="1" spc="-22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Modern</a:t>
            </a:r>
            <a:r>
              <a:rPr lang="en-US" sz="1600" b="1" i="1" spc="-9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spc="-4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Pathology</a:t>
            </a:r>
            <a:r>
              <a:rPr lang="en-US" sz="1600" b="1" i="1" spc="-1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2012</a:t>
            </a:r>
            <a:endParaRPr lang="en-US" sz="1600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637593" y="1389162"/>
            <a:ext cx="3556603" cy="3142867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248790" marR="4453" indent="-238215">
              <a:spcBef>
                <a:spcPts val="88"/>
              </a:spcBef>
              <a:buClr>
                <a:srgbClr val="0070BF"/>
              </a:buClr>
              <a:buFont typeface="Wingdings"/>
              <a:buChar char=""/>
              <a:tabLst>
                <a:tab pos="249347" algn="l"/>
              </a:tabLst>
            </a:pPr>
            <a:r>
              <a:rPr lang="el-GR" sz="1600" b="1" dirty="0" smtClean="0">
                <a:solidFill>
                  <a:srgbClr val="FFFFFF"/>
                </a:solidFill>
                <a:latin typeface="Corbel"/>
                <a:cs typeface="Corbel"/>
              </a:rPr>
              <a:t>Απουσία </a:t>
            </a:r>
            <a:r>
              <a:rPr lang="en-US" sz="1600" b="1" dirty="0" smtClean="0">
                <a:solidFill>
                  <a:srgbClr val="FFFFFF"/>
                </a:solidFill>
                <a:latin typeface="Corbel"/>
                <a:cs typeface="Corbel"/>
              </a:rPr>
              <a:t>double hit </a:t>
            </a:r>
            <a:r>
              <a:rPr lang="el-GR" sz="1600" b="1" dirty="0" smtClean="0">
                <a:solidFill>
                  <a:srgbClr val="FFFFFF"/>
                </a:solidFill>
                <a:latin typeface="Corbel"/>
                <a:cs typeface="Corbel"/>
              </a:rPr>
              <a:t> ή </a:t>
            </a:r>
            <a:r>
              <a:rPr lang="en-US" sz="1600" b="1" dirty="0" smtClean="0">
                <a:solidFill>
                  <a:srgbClr val="FFFFFF"/>
                </a:solidFill>
                <a:latin typeface="Corbel"/>
                <a:cs typeface="Corbel"/>
              </a:rPr>
              <a:t>triple hit </a:t>
            </a:r>
            <a:endParaRPr sz="1600" b="1" dirty="0">
              <a:latin typeface="Corbel"/>
              <a:cs typeface="Corbel"/>
            </a:endParaRPr>
          </a:p>
          <a:p>
            <a:pPr marL="248790" marR="15584" indent="-238215">
              <a:spcBef>
                <a:spcPts val="1052"/>
              </a:spcBef>
              <a:buClr>
                <a:srgbClr val="0070BF"/>
              </a:buClr>
              <a:buFont typeface="Wingdings"/>
              <a:buChar char=""/>
              <a:tabLst>
                <a:tab pos="249347" algn="l"/>
              </a:tabLst>
            </a:pPr>
            <a:r>
              <a:rPr sz="1600" b="1" spc="-4" dirty="0">
                <a:solidFill>
                  <a:srgbClr val="FFFFFF"/>
                </a:solidFill>
                <a:latin typeface="Corbel"/>
                <a:cs typeface="Corbel"/>
              </a:rPr>
              <a:t>Πιθανή παρουσία ενίσχυσης </a:t>
            </a:r>
            <a:r>
              <a:rPr sz="1600" b="1" dirty="0">
                <a:solidFill>
                  <a:srgbClr val="FFFFFF"/>
                </a:solidFill>
                <a:latin typeface="Corbel"/>
                <a:cs typeface="Corbel"/>
              </a:rPr>
              <a:t>των</a:t>
            </a:r>
            <a:r>
              <a:rPr sz="1600" b="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b="1" i="1" spc="-4" dirty="0">
                <a:solidFill>
                  <a:srgbClr val="FFFFFF"/>
                </a:solidFill>
                <a:latin typeface="Corbel"/>
                <a:cs typeface="Corbel"/>
              </a:rPr>
              <a:t>MYC, </a:t>
            </a:r>
            <a:r>
              <a:rPr sz="1600" b="1" i="1" spc="-31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b="1" i="1" spc="-4" dirty="0">
                <a:solidFill>
                  <a:srgbClr val="FFFFFF"/>
                </a:solidFill>
                <a:latin typeface="Corbel"/>
                <a:cs typeface="Corbel"/>
              </a:rPr>
              <a:t>BCL2</a:t>
            </a:r>
            <a:r>
              <a:rPr sz="1600" b="1" i="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orbel"/>
                <a:cs typeface="Corbel"/>
              </a:rPr>
              <a:t>ή </a:t>
            </a:r>
            <a:r>
              <a:rPr sz="1600" b="1" i="1" spc="-4" dirty="0" smtClean="0">
                <a:solidFill>
                  <a:srgbClr val="FFFFFF"/>
                </a:solidFill>
                <a:latin typeface="Corbel"/>
                <a:cs typeface="Corbel"/>
              </a:rPr>
              <a:t>BCL6</a:t>
            </a:r>
            <a:endParaRPr sz="1600" dirty="0">
              <a:latin typeface="Corbel"/>
              <a:cs typeface="Corbel"/>
            </a:endParaRPr>
          </a:p>
          <a:p>
            <a:pPr marL="248790" marR="219292" indent="-238215">
              <a:spcBef>
                <a:spcPts val="1052"/>
              </a:spcBef>
              <a:buClr>
                <a:srgbClr val="0070BF"/>
              </a:buClr>
              <a:buFont typeface="Wingdings"/>
              <a:buChar char=""/>
              <a:tabLst>
                <a:tab pos="249347" algn="l"/>
              </a:tabLst>
            </a:pP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Μορφολογία:</a:t>
            </a:r>
            <a:r>
              <a:rPr sz="16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b="1" spc="-9" dirty="0">
                <a:solidFill>
                  <a:srgbClr val="FFFF00"/>
                </a:solidFill>
                <a:latin typeface="Corbel"/>
                <a:cs typeface="Corbel"/>
              </a:rPr>
              <a:t>Βλαστοειδής</a:t>
            </a:r>
            <a:r>
              <a:rPr sz="1600" b="1" dirty="0">
                <a:solidFill>
                  <a:srgbClr val="FFFF00"/>
                </a:solidFill>
                <a:latin typeface="Corbel"/>
                <a:cs typeface="Corbel"/>
              </a:rPr>
              <a:t> ή</a:t>
            </a:r>
            <a:r>
              <a:rPr sz="1600" b="1" spc="4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en-US" sz="1600" b="1" spc="4" dirty="0" smtClean="0">
                <a:solidFill>
                  <a:srgbClr val="FFFF00"/>
                </a:solidFill>
                <a:latin typeface="Corbel"/>
                <a:cs typeface="Corbel"/>
              </a:rPr>
              <a:t>DLBCL/</a:t>
            </a:r>
            <a:r>
              <a:rPr sz="1600" b="1" spc="-9" dirty="0" smtClean="0">
                <a:solidFill>
                  <a:srgbClr val="FFFF00"/>
                </a:solidFill>
                <a:latin typeface="Corbel"/>
                <a:cs typeface="Corbel"/>
              </a:rPr>
              <a:t>BL</a:t>
            </a:r>
            <a:r>
              <a:rPr lang="en-US" sz="1600" b="1" spc="-9" dirty="0" smtClean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1600" spc="-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με</a:t>
            </a:r>
            <a:r>
              <a:rPr sz="1600" spc="-9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μεγαλύτερη</a:t>
            </a:r>
            <a:r>
              <a:rPr sz="1600" spc="13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ποικιλία</a:t>
            </a:r>
            <a:r>
              <a:rPr sz="1600" spc="2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13" dirty="0">
                <a:solidFill>
                  <a:srgbClr val="FFFFFF"/>
                </a:solidFill>
                <a:latin typeface="Corbel"/>
                <a:cs typeface="Corbel"/>
              </a:rPr>
              <a:t>στο </a:t>
            </a:r>
            <a:r>
              <a:rPr sz="1600" spc="-9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13" dirty="0">
                <a:solidFill>
                  <a:srgbClr val="FFFFFF"/>
                </a:solidFill>
                <a:latin typeface="Corbel"/>
                <a:cs typeface="Corbel"/>
              </a:rPr>
              <a:t>πυρηνικό</a:t>
            </a:r>
            <a:r>
              <a:rPr sz="1600" spc="13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μέγεθος και σχήμα,</a:t>
            </a:r>
            <a:r>
              <a:rPr sz="16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μερικές </a:t>
            </a:r>
            <a:r>
              <a:rPr sz="1600" spc="-30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φορές σε</a:t>
            </a:r>
            <a:r>
              <a:rPr sz="1600" spc="-9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συνδυασμό</a:t>
            </a:r>
            <a:r>
              <a:rPr sz="1600" spc="9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με</a:t>
            </a:r>
            <a:r>
              <a:rPr sz="1600" spc="-9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παρουσία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‘</a:t>
            </a:r>
            <a:r>
              <a:rPr sz="1600" b="1" spc="-4" dirty="0">
                <a:solidFill>
                  <a:srgbClr val="FFFFFF"/>
                </a:solidFill>
                <a:latin typeface="Corbel"/>
                <a:cs typeface="Corbel"/>
              </a:rPr>
              <a:t>starry-sky’</a:t>
            </a:r>
            <a:endParaRPr sz="1600" b="1" dirty="0">
              <a:latin typeface="Corbel"/>
              <a:cs typeface="Corbel"/>
            </a:endParaRPr>
          </a:p>
          <a:p>
            <a:pPr marL="248790" marR="1045253" indent="-238215">
              <a:spcBef>
                <a:spcPts val="1052"/>
              </a:spcBef>
              <a:buClr>
                <a:srgbClr val="0070BF"/>
              </a:buClr>
              <a:buFont typeface="Wingdings"/>
              <a:buChar char=""/>
              <a:tabLst>
                <a:tab pos="249347" algn="l"/>
              </a:tabLst>
            </a:pPr>
            <a:r>
              <a:rPr sz="1600" b="1" spc="-18" dirty="0">
                <a:solidFill>
                  <a:srgbClr val="FFFFFF"/>
                </a:solidFill>
                <a:latin typeface="Corbel"/>
                <a:cs typeface="Corbel"/>
              </a:rPr>
              <a:t>Υψηλός</a:t>
            </a:r>
            <a:r>
              <a:rPr sz="1600" b="1" spc="-13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b="1" spc="-4" dirty="0">
                <a:solidFill>
                  <a:srgbClr val="FFFFFF"/>
                </a:solidFill>
                <a:latin typeface="Corbel"/>
                <a:cs typeface="Corbel"/>
              </a:rPr>
              <a:t>ρυθμός</a:t>
            </a:r>
            <a:r>
              <a:rPr sz="1600" b="1" spc="13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b="1" spc="-9" dirty="0">
                <a:solidFill>
                  <a:srgbClr val="FFFFFF"/>
                </a:solidFill>
                <a:latin typeface="Corbel"/>
                <a:cs typeface="Corbel"/>
              </a:rPr>
              <a:t>κυτταρικού </a:t>
            </a:r>
            <a:r>
              <a:rPr sz="1600" b="1" spc="-302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b="1" spc="-9" dirty="0">
                <a:solidFill>
                  <a:srgbClr val="FFFFFF"/>
                </a:solidFill>
                <a:latin typeface="Corbel"/>
                <a:cs typeface="Corbel"/>
              </a:rPr>
              <a:t>πολλαπλασιασμού</a:t>
            </a:r>
            <a:r>
              <a:rPr sz="1600" b="1" spc="3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b="1" spc="-9" dirty="0">
                <a:solidFill>
                  <a:srgbClr val="FFFFFF"/>
                </a:solidFill>
                <a:latin typeface="Corbel"/>
                <a:cs typeface="Corbel"/>
              </a:rPr>
              <a:t>(Ki67)</a:t>
            </a:r>
            <a:endParaRPr sz="1600" b="1" dirty="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37592" y="4540041"/>
            <a:ext cx="3540314" cy="2010736"/>
          </a:xfrm>
          <a:prstGeom prst="rect">
            <a:avLst/>
          </a:prstGeom>
        </p:spPr>
        <p:txBody>
          <a:bodyPr vert="horz" wrap="square" lIns="0" tIns="144710" rIns="0" bIns="0" rtlCol="0">
            <a:spAutoFit/>
          </a:bodyPr>
          <a:lstStyle/>
          <a:p>
            <a:pPr marL="248790" indent="-238215">
              <a:spcBef>
                <a:spcPts val="1139"/>
              </a:spcBef>
              <a:buClr>
                <a:srgbClr val="0070BF"/>
              </a:buClr>
              <a:buFont typeface="Wingdings"/>
              <a:buChar char=""/>
              <a:tabLst>
                <a:tab pos="249347" algn="l"/>
              </a:tabLst>
            </a:pPr>
            <a:r>
              <a:rPr sz="1600" b="1" spc="-13" dirty="0">
                <a:solidFill>
                  <a:srgbClr val="FFFFFF"/>
                </a:solidFill>
                <a:latin typeface="Corbel"/>
                <a:cs typeface="Corbel"/>
              </a:rPr>
              <a:t>Συχνά</a:t>
            </a:r>
            <a:r>
              <a:rPr sz="1600" b="1" spc="-57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b="1" spc="-4" dirty="0">
                <a:solidFill>
                  <a:srgbClr val="FFFFFF"/>
                </a:solidFill>
                <a:latin typeface="Corbel"/>
                <a:cs typeface="Corbel"/>
              </a:rPr>
              <a:t>GCB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1600" spc="-9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μερικές</a:t>
            </a:r>
            <a:r>
              <a:rPr sz="1600" spc="9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φορές</a:t>
            </a:r>
            <a:r>
              <a:rPr sz="1600" spc="-6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ABC</a:t>
            </a:r>
            <a:r>
              <a:rPr sz="1600" spc="-18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Corbel"/>
                <a:cs typeface="Corbel"/>
              </a:rPr>
              <a:t>τύπου</a:t>
            </a:r>
            <a:endParaRPr sz="1600" dirty="0">
              <a:latin typeface="Corbel"/>
              <a:cs typeface="Corbel"/>
            </a:endParaRPr>
          </a:p>
          <a:p>
            <a:pPr marL="248790" marR="4453" indent="-238215">
              <a:spcBef>
                <a:spcPts val="1052"/>
              </a:spcBef>
              <a:buClr>
                <a:srgbClr val="0070BF"/>
              </a:buClr>
              <a:buFont typeface="Wingdings"/>
              <a:buChar char=""/>
              <a:tabLst>
                <a:tab pos="249347" algn="l"/>
              </a:tabLst>
            </a:pPr>
            <a:r>
              <a:rPr sz="1600" b="1" spc="-53" dirty="0">
                <a:solidFill>
                  <a:srgbClr val="FFFF00"/>
                </a:solidFill>
                <a:latin typeface="Corbel"/>
                <a:cs typeface="Corbel"/>
              </a:rPr>
              <a:t>Τα</a:t>
            </a:r>
            <a:r>
              <a:rPr sz="1600" b="1" spc="-26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1600" b="1" spc="-4" dirty="0">
                <a:solidFill>
                  <a:srgbClr val="FFFF00"/>
                </a:solidFill>
                <a:latin typeface="Corbel"/>
                <a:cs typeface="Corbel"/>
              </a:rPr>
              <a:t>DLBCL</a:t>
            </a:r>
            <a:r>
              <a:rPr sz="1600" b="1" spc="-18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el-GR" sz="1600" b="1" spc="-4" dirty="0" smtClean="0">
                <a:solidFill>
                  <a:srgbClr val="FFFF00"/>
                </a:solidFill>
                <a:latin typeface="Corbel"/>
                <a:cs typeface="Corbel"/>
              </a:rPr>
              <a:t>με </a:t>
            </a:r>
            <a:r>
              <a:rPr sz="1600" b="1" spc="-4" dirty="0" err="1" smtClean="0">
                <a:solidFill>
                  <a:srgbClr val="FFFF00"/>
                </a:solidFill>
                <a:latin typeface="Corbel"/>
                <a:cs typeface="Corbel"/>
              </a:rPr>
              <a:t>παρουσία</a:t>
            </a:r>
            <a:r>
              <a:rPr sz="1600" b="1" spc="-4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el-GR" sz="1600" b="1" spc="-4" dirty="0" smtClean="0">
                <a:solidFill>
                  <a:srgbClr val="FFFF00"/>
                </a:solidFill>
                <a:latin typeface="Corbel"/>
                <a:cs typeface="Corbel"/>
              </a:rPr>
              <a:t> δια μετάθεσης </a:t>
            </a:r>
            <a:r>
              <a:rPr sz="1600" b="1" spc="-4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1600" b="1" i="1" spc="-4" dirty="0" smtClean="0">
                <a:solidFill>
                  <a:srgbClr val="FFFF00"/>
                </a:solidFill>
                <a:latin typeface="Corbel"/>
                <a:cs typeface="Corbel"/>
              </a:rPr>
              <a:t>MYC</a:t>
            </a:r>
            <a:r>
              <a:rPr lang="el-GR" sz="1600" b="1" i="1" spc="-4" dirty="0" smtClean="0">
                <a:solidFill>
                  <a:srgbClr val="FFFF00"/>
                </a:solidFill>
                <a:latin typeface="Corbel"/>
                <a:cs typeface="Corbel"/>
              </a:rPr>
              <a:t>, χωρίς </a:t>
            </a:r>
            <a:r>
              <a:rPr lang="en-US" sz="1600" b="1" i="1" spc="-4" dirty="0" smtClean="0">
                <a:solidFill>
                  <a:srgbClr val="FFFF00"/>
                </a:solidFill>
                <a:latin typeface="Corbel"/>
                <a:cs typeface="Corbel"/>
              </a:rPr>
              <a:t>Bcl2/Bcl6</a:t>
            </a:r>
            <a:r>
              <a:rPr lang="el-GR" sz="1600" b="1" i="1" spc="-4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el-GR" sz="1600" b="1" i="1" spc="-4" dirty="0" err="1" smtClean="0">
                <a:solidFill>
                  <a:srgbClr val="FFFF00"/>
                </a:solidFill>
                <a:latin typeface="Corbel"/>
                <a:cs typeface="Corbel"/>
              </a:rPr>
              <a:t>διαμετάθεση</a:t>
            </a:r>
            <a:r>
              <a:rPr lang="el-GR" sz="1600" b="1" i="1" spc="-4" dirty="0" smtClean="0">
                <a:solidFill>
                  <a:srgbClr val="FFFF00"/>
                </a:solidFill>
                <a:latin typeface="Corbel"/>
                <a:cs typeface="Corbel"/>
              </a:rPr>
              <a:t>  (</a:t>
            </a:r>
            <a:r>
              <a:rPr lang="en-US" sz="1600" b="1" i="1" spc="-4" dirty="0" smtClean="0">
                <a:solidFill>
                  <a:srgbClr val="FFFF00"/>
                </a:solidFill>
                <a:latin typeface="Corbel"/>
                <a:cs typeface="Corbel"/>
              </a:rPr>
              <a:t>MYC</a:t>
            </a:r>
            <a:r>
              <a:rPr lang="el-GR" sz="1600" b="1" i="1" spc="-4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en-US" sz="1600" b="1" i="1" spc="-4" dirty="0" smtClean="0">
                <a:solidFill>
                  <a:srgbClr val="FFFF00"/>
                </a:solidFill>
                <a:latin typeface="Corbel"/>
                <a:cs typeface="Corbel"/>
              </a:rPr>
              <a:t>single hit)</a:t>
            </a:r>
            <a:r>
              <a:rPr sz="1600" b="1" i="1" spc="-4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1600" b="1" i="1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1600" b="1" spc="-4" dirty="0">
                <a:solidFill>
                  <a:srgbClr val="FFFF00"/>
                </a:solidFill>
                <a:latin typeface="Corbel"/>
                <a:cs typeface="Corbel"/>
              </a:rPr>
              <a:t>δεν περιλαμβάνονται </a:t>
            </a:r>
            <a:r>
              <a:rPr sz="1600" b="1" dirty="0">
                <a:solidFill>
                  <a:srgbClr val="FFFF00"/>
                </a:solidFill>
                <a:latin typeface="Corbel"/>
                <a:cs typeface="Corbel"/>
              </a:rPr>
              <a:t>σε αυτή </a:t>
            </a:r>
            <a:r>
              <a:rPr sz="1600" b="1" spc="-18" dirty="0">
                <a:solidFill>
                  <a:srgbClr val="FFFF00"/>
                </a:solidFill>
                <a:latin typeface="Corbel"/>
                <a:cs typeface="Corbel"/>
              </a:rPr>
              <a:t>την </a:t>
            </a:r>
            <a:r>
              <a:rPr sz="1600" b="1" spc="-13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1600" b="1" spc="-9" dirty="0">
                <a:solidFill>
                  <a:srgbClr val="FFFF00"/>
                </a:solidFill>
                <a:latin typeface="Corbel"/>
                <a:cs typeface="Corbel"/>
              </a:rPr>
              <a:t>κατηγορία </a:t>
            </a:r>
            <a:r>
              <a:rPr sz="1600" b="1" dirty="0">
                <a:solidFill>
                  <a:srgbClr val="FFFF00"/>
                </a:solidFill>
                <a:latin typeface="Corbel"/>
                <a:cs typeface="Corbel"/>
              </a:rPr>
              <a:t>και </a:t>
            </a:r>
            <a:r>
              <a:rPr sz="1600" b="1" spc="-4" dirty="0">
                <a:solidFill>
                  <a:srgbClr val="FFFF00"/>
                </a:solidFill>
                <a:latin typeface="Corbel"/>
                <a:cs typeface="Corbel"/>
              </a:rPr>
              <a:t>διαγιγνώσκονται ως</a:t>
            </a:r>
            <a:r>
              <a:rPr sz="1600" b="1" spc="-4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1600" b="1" spc="-4" dirty="0">
                <a:solidFill>
                  <a:srgbClr val="FFFF00"/>
                </a:solidFill>
                <a:latin typeface="Corbel"/>
                <a:cs typeface="Corbel"/>
              </a:rPr>
              <a:t>DLBCL-NOS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1640" y="4509120"/>
            <a:ext cx="1702434" cy="257462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sz="1600" i="1" dirty="0">
                <a:solidFill>
                  <a:srgbClr val="00B0F0"/>
                </a:solidFill>
                <a:latin typeface="Corbel"/>
                <a:cs typeface="Corbel"/>
              </a:rPr>
              <a:t>O</a:t>
            </a:r>
            <a:r>
              <a:rPr sz="1600" i="1" spc="-4" dirty="0">
                <a:solidFill>
                  <a:srgbClr val="00B0F0"/>
                </a:solidFill>
                <a:latin typeface="Corbel"/>
                <a:cs typeface="Corbel"/>
              </a:rPr>
              <a:t>tt</a:t>
            </a:r>
            <a:r>
              <a:rPr sz="1600" i="1" dirty="0">
                <a:solidFill>
                  <a:srgbClr val="00B0F0"/>
                </a:solidFill>
                <a:latin typeface="Corbel"/>
                <a:cs typeface="Corbel"/>
              </a:rPr>
              <a:t>,</a:t>
            </a:r>
            <a:r>
              <a:rPr sz="1600" i="1" spc="-9" dirty="0">
                <a:solidFill>
                  <a:srgbClr val="00B0F0"/>
                </a:solidFill>
                <a:latin typeface="Corbel"/>
                <a:cs typeface="Corbel"/>
              </a:rPr>
              <a:t> </a:t>
            </a:r>
            <a:r>
              <a:rPr sz="1600" i="1" dirty="0">
                <a:solidFill>
                  <a:srgbClr val="00B0F0"/>
                </a:solidFill>
                <a:latin typeface="Corbel"/>
                <a:cs typeface="Corbel"/>
              </a:rPr>
              <a:t>B</a:t>
            </a:r>
            <a:r>
              <a:rPr sz="1600" i="1" spc="-4" dirty="0">
                <a:solidFill>
                  <a:srgbClr val="00B0F0"/>
                </a:solidFill>
                <a:latin typeface="Corbel"/>
                <a:cs typeface="Corbel"/>
              </a:rPr>
              <a:t>J</a:t>
            </a:r>
            <a:r>
              <a:rPr sz="1600" i="1" dirty="0">
                <a:solidFill>
                  <a:srgbClr val="00B0F0"/>
                </a:solidFill>
                <a:latin typeface="Corbel"/>
                <a:cs typeface="Corbel"/>
              </a:rPr>
              <a:t>H</a:t>
            </a:r>
            <a:r>
              <a:rPr sz="1600" i="1" spc="-4" dirty="0">
                <a:solidFill>
                  <a:srgbClr val="00B0F0"/>
                </a:solidFill>
                <a:latin typeface="Corbel"/>
                <a:cs typeface="Corbel"/>
              </a:rPr>
              <a:t> </a:t>
            </a:r>
            <a:r>
              <a:rPr sz="1600" i="1" spc="-31" dirty="0">
                <a:solidFill>
                  <a:srgbClr val="00B0F0"/>
                </a:solidFill>
                <a:latin typeface="Corbel"/>
                <a:cs typeface="Corbel"/>
              </a:rPr>
              <a:t>2</a:t>
            </a:r>
            <a:r>
              <a:rPr sz="1600" i="1" dirty="0">
                <a:solidFill>
                  <a:srgbClr val="00B0F0"/>
                </a:solidFill>
                <a:latin typeface="Corbel"/>
                <a:cs typeface="Corbel"/>
              </a:rPr>
              <a:t>0</a:t>
            </a:r>
            <a:r>
              <a:rPr sz="1600" i="1" spc="-35" dirty="0">
                <a:solidFill>
                  <a:srgbClr val="00B0F0"/>
                </a:solidFill>
                <a:latin typeface="Corbel"/>
                <a:cs typeface="Corbel"/>
              </a:rPr>
              <a:t>1</a:t>
            </a:r>
            <a:r>
              <a:rPr sz="1600" i="1" cap="small" dirty="0">
                <a:solidFill>
                  <a:srgbClr val="00B0F0"/>
                </a:solidFill>
                <a:latin typeface="Corbel"/>
                <a:cs typeface="Corbel"/>
              </a:rPr>
              <a:t>7</a:t>
            </a:r>
            <a:endParaRPr sz="1600" dirty="0">
              <a:solidFill>
                <a:srgbClr val="00B0F0"/>
              </a:solidFill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712" y="1614135"/>
            <a:ext cx="3469073" cy="274596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288032" y="332656"/>
            <a:ext cx="8532440" cy="996126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220405" marR="4453" indent="-209830">
              <a:spcBef>
                <a:spcPts val="88"/>
              </a:spcBef>
            </a:pPr>
            <a:r>
              <a:rPr sz="3200" dirty="0">
                <a:solidFill>
                  <a:srgbClr val="FFFF00"/>
                </a:solidFill>
              </a:rPr>
              <a:t>Υψηλής</a:t>
            </a:r>
            <a:r>
              <a:rPr sz="3200" spc="-35" dirty="0">
                <a:solidFill>
                  <a:srgbClr val="FFFF00"/>
                </a:solidFill>
              </a:rPr>
              <a:t> </a:t>
            </a:r>
            <a:r>
              <a:rPr sz="3200" spc="-18" dirty="0">
                <a:solidFill>
                  <a:srgbClr val="FFFF00"/>
                </a:solidFill>
              </a:rPr>
              <a:t>κακοήθειας</a:t>
            </a:r>
            <a:r>
              <a:rPr sz="3200" spc="-35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Β</a:t>
            </a:r>
            <a:r>
              <a:rPr sz="3200" spc="-167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Λέμφωμα,</a:t>
            </a:r>
            <a:r>
              <a:rPr sz="3200" spc="-18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Μη</a:t>
            </a:r>
            <a:r>
              <a:rPr sz="3200" spc="-13" dirty="0">
                <a:solidFill>
                  <a:srgbClr val="FFFF00"/>
                </a:solidFill>
              </a:rPr>
              <a:t> Ειδικού </a:t>
            </a:r>
            <a:r>
              <a:rPr sz="3200" spc="-688" dirty="0">
                <a:solidFill>
                  <a:srgbClr val="FFFF00"/>
                </a:solidFill>
              </a:rPr>
              <a:t> </a:t>
            </a:r>
            <a:r>
              <a:rPr sz="3200" spc="-31" dirty="0">
                <a:solidFill>
                  <a:srgbClr val="FFFF00"/>
                </a:solidFill>
              </a:rPr>
              <a:t>Τύπου</a:t>
            </a:r>
            <a:r>
              <a:rPr sz="3200" spc="-9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(High</a:t>
            </a:r>
            <a:r>
              <a:rPr sz="3200" spc="-13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grade B-cell</a:t>
            </a:r>
            <a:r>
              <a:rPr sz="3200" spc="-18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lymphoma,</a:t>
            </a:r>
            <a:r>
              <a:rPr sz="3200" spc="-9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NOS</a:t>
            </a:r>
            <a:r>
              <a:rPr sz="3200" spc="-35" dirty="0">
                <a:solidFill>
                  <a:srgbClr val="FFFF00"/>
                </a:solidFill>
              </a:rPr>
              <a:t> </a:t>
            </a:r>
            <a:r>
              <a:rPr sz="3200" spc="-4" dirty="0">
                <a:solidFill>
                  <a:srgbClr val="FFFF00"/>
                </a:solidFill>
              </a:rPr>
              <a:t>WHO</a:t>
            </a:r>
            <a:r>
              <a:rPr sz="3200" spc="-9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2016)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1856" y="2249839"/>
            <a:ext cx="7365915" cy="2646807"/>
            <a:chOff x="984503" y="2481072"/>
            <a:chExt cx="8614029" cy="2918839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0800" y="4895596"/>
              <a:ext cx="39624" cy="253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7231" y="2481072"/>
              <a:ext cx="2898647" cy="24145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2403" y="3779520"/>
              <a:ext cx="1773935" cy="14889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23259" y="3770376"/>
              <a:ext cx="1792605" cy="1507490"/>
            </a:xfrm>
            <a:custGeom>
              <a:avLst/>
              <a:gdLst/>
              <a:ahLst/>
              <a:cxnLst/>
              <a:rect l="l" t="t" r="r" b="b"/>
              <a:pathLst>
                <a:path w="1792604" h="1507489">
                  <a:moveTo>
                    <a:pt x="1792223" y="0"/>
                  </a:moveTo>
                  <a:lnTo>
                    <a:pt x="0" y="0"/>
                  </a:lnTo>
                  <a:lnTo>
                    <a:pt x="0" y="1507235"/>
                  </a:lnTo>
                  <a:lnTo>
                    <a:pt x="1792223" y="1507235"/>
                  </a:lnTo>
                  <a:lnTo>
                    <a:pt x="1792223" y="1502663"/>
                  </a:lnTo>
                  <a:lnTo>
                    <a:pt x="9143" y="1502663"/>
                  </a:lnTo>
                  <a:lnTo>
                    <a:pt x="4572" y="1498091"/>
                  </a:lnTo>
                  <a:lnTo>
                    <a:pt x="9143" y="1498091"/>
                  </a:lnTo>
                  <a:lnTo>
                    <a:pt x="9143" y="9143"/>
                  </a:lnTo>
                  <a:lnTo>
                    <a:pt x="4572" y="9143"/>
                  </a:lnTo>
                  <a:lnTo>
                    <a:pt x="9143" y="4571"/>
                  </a:lnTo>
                  <a:lnTo>
                    <a:pt x="1792223" y="4571"/>
                  </a:lnTo>
                  <a:lnTo>
                    <a:pt x="1792223" y="0"/>
                  </a:lnTo>
                  <a:close/>
                </a:path>
                <a:path w="1792604" h="1507489">
                  <a:moveTo>
                    <a:pt x="9143" y="1498091"/>
                  </a:moveTo>
                  <a:lnTo>
                    <a:pt x="4572" y="1498091"/>
                  </a:lnTo>
                  <a:lnTo>
                    <a:pt x="9143" y="1502663"/>
                  </a:lnTo>
                  <a:lnTo>
                    <a:pt x="9143" y="1498091"/>
                  </a:lnTo>
                  <a:close/>
                </a:path>
                <a:path w="1792604" h="1507489">
                  <a:moveTo>
                    <a:pt x="1783079" y="1498091"/>
                  </a:moveTo>
                  <a:lnTo>
                    <a:pt x="9143" y="1498091"/>
                  </a:lnTo>
                  <a:lnTo>
                    <a:pt x="9143" y="1502663"/>
                  </a:lnTo>
                  <a:lnTo>
                    <a:pt x="1783079" y="1502663"/>
                  </a:lnTo>
                  <a:lnTo>
                    <a:pt x="1783079" y="1498091"/>
                  </a:lnTo>
                  <a:close/>
                </a:path>
                <a:path w="1792604" h="1507489">
                  <a:moveTo>
                    <a:pt x="1783079" y="4571"/>
                  </a:moveTo>
                  <a:lnTo>
                    <a:pt x="1783079" y="1502663"/>
                  </a:lnTo>
                  <a:lnTo>
                    <a:pt x="1787651" y="1498091"/>
                  </a:lnTo>
                  <a:lnTo>
                    <a:pt x="1792223" y="1498091"/>
                  </a:lnTo>
                  <a:lnTo>
                    <a:pt x="1792223" y="9143"/>
                  </a:lnTo>
                  <a:lnTo>
                    <a:pt x="1787651" y="9143"/>
                  </a:lnTo>
                  <a:lnTo>
                    <a:pt x="1783079" y="4571"/>
                  </a:lnTo>
                  <a:close/>
                </a:path>
                <a:path w="1792604" h="1507489">
                  <a:moveTo>
                    <a:pt x="1792223" y="1498091"/>
                  </a:moveTo>
                  <a:lnTo>
                    <a:pt x="1787651" y="1498091"/>
                  </a:lnTo>
                  <a:lnTo>
                    <a:pt x="1783079" y="1502663"/>
                  </a:lnTo>
                  <a:lnTo>
                    <a:pt x="1792223" y="1502663"/>
                  </a:lnTo>
                  <a:lnTo>
                    <a:pt x="1792223" y="1498091"/>
                  </a:lnTo>
                  <a:close/>
                </a:path>
                <a:path w="1792604" h="1507489">
                  <a:moveTo>
                    <a:pt x="9143" y="4571"/>
                  </a:moveTo>
                  <a:lnTo>
                    <a:pt x="4572" y="9143"/>
                  </a:lnTo>
                  <a:lnTo>
                    <a:pt x="9143" y="9143"/>
                  </a:lnTo>
                  <a:lnTo>
                    <a:pt x="9143" y="4571"/>
                  </a:lnTo>
                  <a:close/>
                </a:path>
                <a:path w="1792604" h="1507489">
                  <a:moveTo>
                    <a:pt x="1783079" y="4571"/>
                  </a:moveTo>
                  <a:lnTo>
                    <a:pt x="9143" y="4571"/>
                  </a:lnTo>
                  <a:lnTo>
                    <a:pt x="9143" y="9143"/>
                  </a:lnTo>
                  <a:lnTo>
                    <a:pt x="1783079" y="9143"/>
                  </a:lnTo>
                  <a:lnTo>
                    <a:pt x="1783079" y="4571"/>
                  </a:lnTo>
                  <a:close/>
                </a:path>
                <a:path w="1792604" h="1507489">
                  <a:moveTo>
                    <a:pt x="1792223" y="4571"/>
                  </a:moveTo>
                  <a:lnTo>
                    <a:pt x="1783079" y="4571"/>
                  </a:lnTo>
                  <a:lnTo>
                    <a:pt x="1787651" y="9143"/>
                  </a:lnTo>
                  <a:lnTo>
                    <a:pt x="1792223" y="9143"/>
                  </a:lnTo>
                  <a:lnTo>
                    <a:pt x="1792223" y="4571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4207" y="3348227"/>
              <a:ext cx="1857755" cy="155905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465063" y="3339083"/>
              <a:ext cx="1876425" cy="1577340"/>
            </a:xfrm>
            <a:custGeom>
              <a:avLst/>
              <a:gdLst/>
              <a:ahLst/>
              <a:cxnLst/>
              <a:rect l="l" t="t" r="r" b="b"/>
              <a:pathLst>
                <a:path w="1876425" h="1577339">
                  <a:moveTo>
                    <a:pt x="1876043" y="0"/>
                  </a:moveTo>
                  <a:lnTo>
                    <a:pt x="0" y="0"/>
                  </a:lnTo>
                  <a:lnTo>
                    <a:pt x="0" y="1577339"/>
                  </a:lnTo>
                  <a:lnTo>
                    <a:pt x="1876043" y="1577339"/>
                  </a:lnTo>
                  <a:lnTo>
                    <a:pt x="1876043" y="1572767"/>
                  </a:lnTo>
                  <a:lnTo>
                    <a:pt x="9143" y="1572767"/>
                  </a:lnTo>
                  <a:lnTo>
                    <a:pt x="4571" y="1568195"/>
                  </a:lnTo>
                  <a:lnTo>
                    <a:pt x="9143" y="1568195"/>
                  </a:lnTo>
                  <a:lnTo>
                    <a:pt x="9143" y="9144"/>
                  </a:lnTo>
                  <a:lnTo>
                    <a:pt x="4571" y="9144"/>
                  </a:lnTo>
                  <a:lnTo>
                    <a:pt x="9143" y="4572"/>
                  </a:lnTo>
                  <a:lnTo>
                    <a:pt x="1876043" y="4572"/>
                  </a:lnTo>
                  <a:lnTo>
                    <a:pt x="1876043" y="0"/>
                  </a:lnTo>
                  <a:close/>
                </a:path>
                <a:path w="1876425" h="1577339">
                  <a:moveTo>
                    <a:pt x="9143" y="1568195"/>
                  </a:moveTo>
                  <a:lnTo>
                    <a:pt x="4571" y="1568195"/>
                  </a:lnTo>
                  <a:lnTo>
                    <a:pt x="9143" y="1572767"/>
                  </a:lnTo>
                  <a:lnTo>
                    <a:pt x="9143" y="1568195"/>
                  </a:lnTo>
                  <a:close/>
                </a:path>
                <a:path w="1876425" h="1577339">
                  <a:moveTo>
                    <a:pt x="1866899" y="1568195"/>
                  </a:moveTo>
                  <a:lnTo>
                    <a:pt x="9143" y="1568195"/>
                  </a:lnTo>
                  <a:lnTo>
                    <a:pt x="9143" y="1572767"/>
                  </a:lnTo>
                  <a:lnTo>
                    <a:pt x="1866899" y="1572767"/>
                  </a:lnTo>
                  <a:lnTo>
                    <a:pt x="1866899" y="1568195"/>
                  </a:lnTo>
                  <a:close/>
                </a:path>
                <a:path w="1876425" h="1577339">
                  <a:moveTo>
                    <a:pt x="1866899" y="4572"/>
                  </a:moveTo>
                  <a:lnTo>
                    <a:pt x="1866899" y="1572767"/>
                  </a:lnTo>
                  <a:lnTo>
                    <a:pt x="1871471" y="1568195"/>
                  </a:lnTo>
                  <a:lnTo>
                    <a:pt x="1876043" y="1568195"/>
                  </a:lnTo>
                  <a:lnTo>
                    <a:pt x="1876043" y="9144"/>
                  </a:lnTo>
                  <a:lnTo>
                    <a:pt x="1871471" y="9144"/>
                  </a:lnTo>
                  <a:lnTo>
                    <a:pt x="1866899" y="4572"/>
                  </a:lnTo>
                  <a:close/>
                </a:path>
                <a:path w="1876425" h="1577339">
                  <a:moveTo>
                    <a:pt x="1876043" y="1568195"/>
                  </a:moveTo>
                  <a:lnTo>
                    <a:pt x="1871471" y="1568195"/>
                  </a:lnTo>
                  <a:lnTo>
                    <a:pt x="1866899" y="1572767"/>
                  </a:lnTo>
                  <a:lnTo>
                    <a:pt x="1876043" y="1572767"/>
                  </a:lnTo>
                  <a:lnTo>
                    <a:pt x="1876043" y="1568195"/>
                  </a:lnTo>
                  <a:close/>
                </a:path>
                <a:path w="1876425" h="1577339">
                  <a:moveTo>
                    <a:pt x="9143" y="4572"/>
                  </a:moveTo>
                  <a:lnTo>
                    <a:pt x="4571" y="9144"/>
                  </a:lnTo>
                  <a:lnTo>
                    <a:pt x="9143" y="9144"/>
                  </a:lnTo>
                  <a:lnTo>
                    <a:pt x="9143" y="4572"/>
                  </a:lnTo>
                  <a:close/>
                </a:path>
                <a:path w="1876425" h="1577339">
                  <a:moveTo>
                    <a:pt x="1866899" y="4572"/>
                  </a:moveTo>
                  <a:lnTo>
                    <a:pt x="9143" y="4572"/>
                  </a:lnTo>
                  <a:lnTo>
                    <a:pt x="9143" y="9144"/>
                  </a:lnTo>
                  <a:lnTo>
                    <a:pt x="1866899" y="9144"/>
                  </a:lnTo>
                  <a:lnTo>
                    <a:pt x="1866899" y="4572"/>
                  </a:lnTo>
                  <a:close/>
                </a:path>
                <a:path w="1876425" h="1577339">
                  <a:moveTo>
                    <a:pt x="1876043" y="4572"/>
                  </a:moveTo>
                  <a:lnTo>
                    <a:pt x="1866899" y="4572"/>
                  </a:lnTo>
                  <a:lnTo>
                    <a:pt x="1871471" y="9144"/>
                  </a:lnTo>
                  <a:lnTo>
                    <a:pt x="1876043" y="9144"/>
                  </a:lnTo>
                  <a:lnTo>
                    <a:pt x="1876043" y="4572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647" y="2916935"/>
              <a:ext cx="1982723" cy="166573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84503" y="2907792"/>
              <a:ext cx="2002789" cy="1684020"/>
            </a:xfrm>
            <a:custGeom>
              <a:avLst/>
              <a:gdLst/>
              <a:ahLst/>
              <a:cxnLst/>
              <a:rect l="l" t="t" r="r" b="b"/>
              <a:pathLst>
                <a:path w="2002789" h="1684020">
                  <a:moveTo>
                    <a:pt x="2002535" y="0"/>
                  </a:moveTo>
                  <a:lnTo>
                    <a:pt x="0" y="0"/>
                  </a:lnTo>
                  <a:lnTo>
                    <a:pt x="0" y="1684019"/>
                  </a:lnTo>
                  <a:lnTo>
                    <a:pt x="2002535" y="1684019"/>
                  </a:lnTo>
                  <a:lnTo>
                    <a:pt x="2002535" y="1679447"/>
                  </a:lnTo>
                  <a:lnTo>
                    <a:pt x="9143" y="1679447"/>
                  </a:lnTo>
                  <a:lnTo>
                    <a:pt x="4571" y="1674875"/>
                  </a:lnTo>
                  <a:lnTo>
                    <a:pt x="9143" y="1674875"/>
                  </a:lnTo>
                  <a:lnTo>
                    <a:pt x="9143" y="9144"/>
                  </a:lnTo>
                  <a:lnTo>
                    <a:pt x="4571" y="9144"/>
                  </a:lnTo>
                  <a:lnTo>
                    <a:pt x="9143" y="4572"/>
                  </a:lnTo>
                  <a:lnTo>
                    <a:pt x="2002535" y="4572"/>
                  </a:lnTo>
                  <a:lnTo>
                    <a:pt x="2002535" y="0"/>
                  </a:lnTo>
                  <a:close/>
                </a:path>
                <a:path w="2002789" h="1684020">
                  <a:moveTo>
                    <a:pt x="9143" y="1674875"/>
                  </a:moveTo>
                  <a:lnTo>
                    <a:pt x="4571" y="1674875"/>
                  </a:lnTo>
                  <a:lnTo>
                    <a:pt x="9143" y="1679447"/>
                  </a:lnTo>
                  <a:lnTo>
                    <a:pt x="9143" y="1674875"/>
                  </a:lnTo>
                  <a:close/>
                </a:path>
                <a:path w="2002789" h="1684020">
                  <a:moveTo>
                    <a:pt x="1991867" y="1674875"/>
                  </a:moveTo>
                  <a:lnTo>
                    <a:pt x="9143" y="1674875"/>
                  </a:lnTo>
                  <a:lnTo>
                    <a:pt x="9143" y="1679447"/>
                  </a:lnTo>
                  <a:lnTo>
                    <a:pt x="1991867" y="1679447"/>
                  </a:lnTo>
                  <a:lnTo>
                    <a:pt x="1991867" y="1674875"/>
                  </a:lnTo>
                  <a:close/>
                </a:path>
                <a:path w="2002789" h="1684020">
                  <a:moveTo>
                    <a:pt x="1991867" y="4572"/>
                  </a:moveTo>
                  <a:lnTo>
                    <a:pt x="1991867" y="1679447"/>
                  </a:lnTo>
                  <a:lnTo>
                    <a:pt x="1996439" y="1674875"/>
                  </a:lnTo>
                  <a:lnTo>
                    <a:pt x="2002535" y="1674875"/>
                  </a:lnTo>
                  <a:lnTo>
                    <a:pt x="2002535" y="9144"/>
                  </a:lnTo>
                  <a:lnTo>
                    <a:pt x="1996439" y="9144"/>
                  </a:lnTo>
                  <a:lnTo>
                    <a:pt x="1991867" y="4572"/>
                  </a:lnTo>
                  <a:close/>
                </a:path>
                <a:path w="2002789" h="1684020">
                  <a:moveTo>
                    <a:pt x="2002535" y="1674875"/>
                  </a:moveTo>
                  <a:lnTo>
                    <a:pt x="1996439" y="1674875"/>
                  </a:lnTo>
                  <a:lnTo>
                    <a:pt x="1991867" y="1679447"/>
                  </a:lnTo>
                  <a:lnTo>
                    <a:pt x="2002535" y="1679447"/>
                  </a:lnTo>
                  <a:lnTo>
                    <a:pt x="2002535" y="1674875"/>
                  </a:lnTo>
                  <a:close/>
                </a:path>
                <a:path w="2002789" h="1684020">
                  <a:moveTo>
                    <a:pt x="9143" y="4572"/>
                  </a:moveTo>
                  <a:lnTo>
                    <a:pt x="4571" y="9144"/>
                  </a:lnTo>
                  <a:lnTo>
                    <a:pt x="9143" y="9144"/>
                  </a:lnTo>
                  <a:lnTo>
                    <a:pt x="9143" y="4572"/>
                  </a:lnTo>
                  <a:close/>
                </a:path>
                <a:path w="2002789" h="1684020">
                  <a:moveTo>
                    <a:pt x="1991867" y="4572"/>
                  </a:moveTo>
                  <a:lnTo>
                    <a:pt x="9143" y="4572"/>
                  </a:lnTo>
                  <a:lnTo>
                    <a:pt x="9143" y="9144"/>
                  </a:lnTo>
                  <a:lnTo>
                    <a:pt x="1991867" y="9144"/>
                  </a:lnTo>
                  <a:lnTo>
                    <a:pt x="1991867" y="4572"/>
                  </a:lnTo>
                  <a:close/>
                </a:path>
                <a:path w="2002789" h="1684020">
                  <a:moveTo>
                    <a:pt x="2002535" y="4572"/>
                  </a:moveTo>
                  <a:lnTo>
                    <a:pt x="1991867" y="4572"/>
                  </a:lnTo>
                  <a:lnTo>
                    <a:pt x="1996439" y="9144"/>
                  </a:lnTo>
                  <a:lnTo>
                    <a:pt x="2002535" y="9144"/>
                  </a:lnTo>
                  <a:lnTo>
                    <a:pt x="2002535" y="4572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6471" y="3709416"/>
              <a:ext cx="2002535" cy="16809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577327" y="3698747"/>
              <a:ext cx="2021205" cy="1701164"/>
            </a:xfrm>
            <a:custGeom>
              <a:avLst/>
              <a:gdLst/>
              <a:ahLst/>
              <a:cxnLst/>
              <a:rect l="l" t="t" r="r" b="b"/>
              <a:pathLst>
                <a:path w="2021204" h="1701164">
                  <a:moveTo>
                    <a:pt x="2020823" y="0"/>
                  </a:moveTo>
                  <a:lnTo>
                    <a:pt x="0" y="0"/>
                  </a:lnTo>
                  <a:lnTo>
                    <a:pt x="0" y="1700783"/>
                  </a:lnTo>
                  <a:lnTo>
                    <a:pt x="2020823" y="1700783"/>
                  </a:lnTo>
                  <a:lnTo>
                    <a:pt x="2020823" y="1696211"/>
                  </a:lnTo>
                  <a:lnTo>
                    <a:pt x="9144" y="1696211"/>
                  </a:lnTo>
                  <a:lnTo>
                    <a:pt x="4572" y="1691639"/>
                  </a:lnTo>
                  <a:lnTo>
                    <a:pt x="9144" y="1691639"/>
                  </a:lnTo>
                  <a:lnTo>
                    <a:pt x="9144" y="10668"/>
                  </a:lnTo>
                  <a:lnTo>
                    <a:pt x="4572" y="10668"/>
                  </a:lnTo>
                  <a:lnTo>
                    <a:pt x="9144" y="4572"/>
                  </a:lnTo>
                  <a:lnTo>
                    <a:pt x="2020823" y="4572"/>
                  </a:lnTo>
                  <a:lnTo>
                    <a:pt x="2020823" y="0"/>
                  </a:lnTo>
                  <a:close/>
                </a:path>
                <a:path w="2021204" h="1701164">
                  <a:moveTo>
                    <a:pt x="9144" y="1691639"/>
                  </a:moveTo>
                  <a:lnTo>
                    <a:pt x="4572" y="1691639"/>
                  </a:lnTo>
                  <a:lnTo>
                    <a:pt x="9144" y="1696211"/>
                  </a:lnTo>
                  <a:lnTo>
                    <a:pt x="9144" y="1691639"/>
                  </a:lnTo>
                  <a:close/>
                </a:path>
                <a:path w="2021204" h="1701164">
                  <a:moveTo>
                    <a:pt x="2011679" y="1691639"/>
                  </a:moveTo>
                  <a:lnTo>
                    <a:pt x="9144" y="1691639"/>
                  </a:lnTo>
                  <a:lnTo>
                    <a:pt x="9144" y="1696211"/>
                  </a:lnTo>
                  <a:lnTo>
                    <a:pt x="2011679" y="1696211"/>
                  </a:lnTo>
                  <a:lnTo>
                    <a:pt x="2011679" y="1691639"/>
                  </a:lnTo>
                  <a:close/>
                </a:path>
                <a:path w="2021204" h="1701164">
                  <a:moveTo>
                    <a:pt x="2011679" y="4572"/>
                  </a:moveTo>
                  <a:lnTo>
                    <a:pt x="2011679" y="1696211"/>
                  </a:lnTo>
                  <a:lnTo>
                    <a:pt x="2016251" y="1691639"/>
                  </a:lnTo>
                  <a:lnTo>
                    <a:pt x="2020823" y="1691639"/>
                  </a:lnTo>
                  <a:lnTo>
                    <a:pt x="2020823" y="10668"/>
                  </a:lnTo>
                  <a:lnTo>
                    <a:pt x="2016251" y="10668"/>
                  </a:lnTo>
                  <a:lnTo>
                    <a:pt x="2011679" y="4572"/>
                  </a:lnTo>
                  <a:close/>
                </a:path>
                <a:path w="2021204" h="1701164">
                  <a:moveTo>
                    <a:pt x="2020823" y="1691639"/>
                  </a:moveTo>
                  <a:lnTo>
                    <a:pt x="2016251" y="1691639"/>
                  </a:lnTo>
                  <a:lnTo>
                    <a:pt x="2011679" y="1696211"/>
                  </a:lnTo>
                  <a:lnTo>
                    <a:pt x="2020823" y="1696211"/>
                  </a:lnTo>
                  <a:lnTo>
                    <a:pt x="2020823" y="1691639"/>
                  </a:lnTo>
                  <a:close/>
                </a:path>
                <a:path w="2021204" h="1701164">
                  <a:moveTo>
                    <a:pt x="9144" y="4572"/>
                  </a:moveTo>
                  <a:lnTo>
                    <a:pt x="4572" y="10668"/>
                  </a:lnTo>
                  <a:lnTo>
                    <a:pt x="9144" y="10668"/>
                  </a:lnTo>
                  <a:lnTo>
                    <a:pt x="9144" y="4572"/>
                  </a:lnTo>
                  <a:close/>
                </a:path>
                <a:path w="2021204" h="1701164">
                  <a:moveTo>
                    <a:pt x="2011679" y="4572"/>
                  </a:moveTo>
                  <a:lnTo>
                    <a:pt x="9144" y="4572"/>
                  </a:lnTo>
                  <a:lnTo>
                    <a:pt x="9144" y="10668"/>
                  </a:lnTo>
                  <a:lnTo>
                    <a:pt x="2011679" y="10668"/>
                  </a:lnTo>
                  <a:lnTo>
                    <a:pt x="2011679" y="4572"/>
                  </a:lnTo>
                  <a:close/>
                </a:path>
                <a:path w="2021204" h="1701164">
                  <a:moveTo>
                    <a:pt x="2020823" y="4572"/>
                  </a:moveTo>
                  <a:lnTo>
                    <a:pt x="2011679" y="4572"/>
                  </a:lnTo>
                  <a:lnTo>
                    <a:pt x="2016251" y="10668"/>
                  </a:lnTo>
                  <a:lnTo>
                    <a:pt x="2020823" y="10668"/>
                  </a:lnTo>
                  <a:lnTo>
                    <a:pt x="2020823" y="4572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 idx="4294967295"/>
          </p:nvPr>
        </p:nvSpPr>
        <p:spPr>
          <a:xfrm>
            <a:off x="1390402" y="550863"/>
            <a:ext cx="7358062" cy="657225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772530" marR="4453" indent="-761398">
              <a:spcBef>
                <a:spcPts val="88"/>
              </a:spcBef>
            </a:pPr>
            <a:r>
              <a:rPr sz="2100" spc="-4" dirty="0">
                <a:solidFill>
                  <a:srgbClr val="FFFF00"/>
                </a:solidFill>
              </a:rPr>
              <a:t>Αταξινόμητο</a:t>
            </a:r>
            <a:r>
              <a:rPr sz="2100" spc="35" dirty="0">
                <a:solidFill>
                  <a:srgbClr val="FFFF00"/>
                </a:solidFill>
              </a:rPr>
              <a:t> </a:t>
            </a:r>
            <a:r>
              <a:rPr sz="2100" spc="-9" dirty="0">
                <a:solidFill>
                  <a:srgbClr val="FFFF00"/>
                </a:solidFill>
              </a:rPr>
              <a:t>Β-Λέμφωμα</a:t>
            </a:r>
            <a:r>
              <a:rPr sz="2100" spc="53" dirty="0">
                <a:solidFill>
                  <a:srgbClr val="FFFF00"/>
                </a:solidFill>
              </a:rPr>
              <a:t> </a:t>
            </a:r>
            <a:r>
              <a:rPr sz="2100" spc="-4" dirty="0">
                <a:solidFill>
                  <a:srgbClr val="FFFF00"/>
                </a:solidFill>
              </a:rPr>
              <a:t>με</a:t>
            </a:r>
            <a:r>
              <a:rPr sz="2100" spc="13" dirty="0">
                <a:solidFill>
                  <a:srgbClr val="FFFF00"/>
                </a:solidFill>
              </a:rPr>
              <a:t> </a:t>
            </a:r>
            <a:r>
              <a:rPr sz="2100" spc="-4" dirty="0">
                <a:solidFill>
                  <a:srgbClr val="FFFF00"/>
                </a:solidFill>
              </a:rPr>
              <a:t>Ενδιάμεσα</a:t>
            </a:r>
            <a:r>
              <a:rPr sz="2100" spc="13" dirty="0">
                <a:solidFill>
                  <a:srgbClr val="FFFF00"/>
                </a:solidFill>
              </a:rPr>
              <a:t> </a:t>
            </a:r>
            <a:r>
              <a:rPr sz="2100" spc="-9" dirty="0">
                <a:solidFill>
                  <a:srgbClr val="FFFF00"/>
                </a:solidFill>
              </a:rPr>
              <a:t>Χαρακτηριστικά</a:t>
            </a:r>
            <a:r>
              <a:rPr sz="2100" spc="31" dirty="0">
                <a:solidFill>
                  <a:srgbClr val="FFFF00"/>
                </a:solidFill>
              </a:rPr>
              <a:t> </a:t>
            </a:r>
            <a:r>
              <a:rPr sz="2100" spc="-4" dirty="0">
                <a:solidFill>
                  <a:srgbClr val="FFFF00"/>
                </a:solidFill>
              </a:rPr>
              <a:t>Μεταξύ </a:t>
            </a:r>
            <a:r>
              <a:rPr sz="2100" spc="-513" dirty="0">
                <a:solidFill>
                  <a:srgbClr val="FFFF00"/>
                </a:solidFill>
              </a:rPr>
              <a:t> </a:t>
            </a:r>
            <a:r>
              <a:rPr sz="2100" spc="-9" dirty="0">
                <a:solidFill>
                  <a:srgbClr val="FFFF00"/>
                </a:solidFill>
              </a:rPr>
              <a:t>DLBCL</a:t>
            </a:r>
            <a:r>
              <a:rPr sz="2100" spc="-88" dirty="0">
                <a:solidFill>
                  <a:srgbClr val="FFFF00"/>
                </a:solidFill>
              </a:rPr>
              <a:t> </a:t>
            </a:r>
            <a:r>
              <a:rPr sz="2100" spc="-26" dirty="0">
                <a:solidFill>
                  <a:srgbClr val="FFFF00"/>
                </a:solidFill>
              </a:rPr>
              <a:t>και</a:t>
            </a:r>
            <a:r>
              <a:rPr sz="2100" spc="4" dirty="0">
                <a:solidFill>
                  <a:srgbClr val="FFFF00"/>
                </a:solidFill>
              </a:rPr>
              <a:t> </a:t>
            </a:r>
            <a:r>
              <a:rPr sz="2100" spc="-13" dirty="0">
                <a:solidFill>
                  <a:srgbClr val="FFFF00"/>
                </a:solidFill>
              </a:rPr>
              <a:t>Κλασικού</a:t>
            </a:r>
            <a:r>
              <a:rPr sz="2100" spc="-123" dirty="0">
                <a:solidFill>
                  <a:srgbClr val="FFFF00"/>
                </a:solidFill>
              </a:rPr>
              <a:t> </a:t>
            </a:r>
            <a:r>
              <a:rPr sz="2100" spc="-9" dirty="0">
                <a:solidFill>
                  <a:srgbClr val="FFFF00"/>
                </a:solidFill>
              </a:rPr>
              <a:t>Λεμφώματος</a:t>
            </a:r>
            <a:r>
              <a:rPr sz="2100" spc="66" dirty="0">
                <a:solidFill>
                  <a:srgbClr val="FFFF00"/>
                </a:solidFill>
              </a:rPr>
              <a:t> </a:t>
            </a:r>
            <a:r>
              <a:rPr sz="2100" spc="-4" dirty="0">
                <a:solidFill>
                  <a:srgbClr val="FFFF00"/>
                </a:solidFill>
              </a:rPr>
              <a:t>Hodgkin</a:t>
            </a:r>
            <a:r>
              <a:rPr sz="2100" spc="-13" dirty="0">
                <a:solidFill>
                  <a:srgbClr val="FFFF00"/>
                </a:solidFill>
              </a:rPr>
              <a:t> </a:t>
            </a:r>
            <a:r>
              <a:rPr sz="2100" spc="-4" dirty="0">
                <a:solidFill>
                  <a:srgbClr val="FFFF00"/>
                </a:solidFill>
              </a:rPr>
              <a:t>(ΚΛΗ)</a:t>
            </a:r>
            <a:endParaRPr sz="2100" dirty="0">
              <a:solidFill>
                <a:srgbClr val="FFFF00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5576" y="1753081"/>
            <a:ext cx="1356829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spc="-18" dirty="0">
                <a:solidFill>
                  <a:srgbClr val="00FFCC"/>
                </a:solidFill>
                <a:latin typeface="Microsoft Sans Serif"/>
                <a:cs typeface="Microsoft Sans Serif"/>
              </a:rPr>
              <a:t>Μορφολογία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5576" y="6021080"/>
            <a:ext cx="4010471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68643" indent="-158068">
              <a:spcBef>
                <a:spcPts val="88"/>
              </a:spcBef>
              <a:buClr>
                <a:srgbClr val="00FFCC"/>
              </a:buClr>
              <a:buChar char="•"/>
              <a:tabLst>
                <a:tab pos="169200" algn="l"/>
              </a:tabLst>
            </a:pPr>
            <a:r>
              <a:rPr spc="31" dirty="0">
                <a:solidFill>
                  <a:srgbClr val="FFFFFF"/>
                </a:solidFill>
                <a:latin typeface="Microsoft Sans Serif"/>
                <a:cs typeface="Microsoft Sans Serif"/>
              </a:rPr>
              <a:t>Απουσία</a:t>
            </a:r>
            <a:r>
              <a:rPr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ομοφωνίας</a:t>
            </a:r>
            <a:r>
              <a:rPr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pc="-44" dirty="0">
                <a:solidFill>
                  <a:srgbClr val="FFFFFF"/>
                </a:solidFill>
                <a:latin typeface="Microsoft Sans Serif"/>
                <a:cs typeface="Microsoft Sans Serif"/>
              </a:rPr>
              <a:t>στη</a:t>
            </a:r>
            <a:r>
              <a:rPr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θεραπεία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5576" y="6381120"/>
            <a:ext cx="7920880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68643" indent="-158068">
              <a:spcBef>
                <a:spcPts val="88"/>
              </a:spcBef>
              <a:buClr>
                <a:srgbClr val="00FFCC"/>
              </a:buClr>
              <a:buChar char="•"/>
              <a:tabLst>
                <a:tab pos="169200" algn="l"/>
              </a:tabLst>
            </a:pPr>
            <a:r>
              <a:rPr spc="-35" dirty="0">
                <a:solidFill>
                  <a:srgbClr val="FFFF00"/>
                </a:solidFill>
                <a:latin typeface="Microsoft Sans Serif"/>
                <a:cs typeface="Microsoft Sans Serif"/>
              </a:rPr>
              <a:t>Τάση</a:t>
            </a:r>
            <a:r>
              <a:rPr spc="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pc="-31" dirty="0">
                <a:solidFill>
                  <a:srgbClr val="FFFF00"/>
                </a:solidFill>
                <a:latin typeface="Microsoft Sans Serif"/>
                <a:cs typeface="Microsoft Sans Serif"/>
              </a:rPr>
              <a:t>για</a:t>
            </a:r>
            <a:r>
              <a:rPr spc="1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FFFF00"/>
                </a:solidFill>
                <a:latin typeface="Microsoft Sans Serif"/>
                <a:cs typeface="Microsoft Sans Serif"/>
              </a:rPr>
              <a:t>θεραπεία Επιθετικών</a:t>
            </a:r>
            <a:r>
              <a:rPr spc="-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pc="4" dirty="0">
                <a:solidFill>
                  <a:srgbClr val="FFFF00"/>
                </a:solidFill>
                <a:latin typeface="Microsoft Sans Serif"/>
                <a:cs typeface="Microsoft Sans Serif"/>
              </a:rPr>
              <a:t>Β-Λεμφωμάτων </a:t>
            </a:r>
            <a:r>
              <a:rPr spc="79" dirty="0">
                <a:solidFill>
                  <a:srgbClr val="FFFF00"/>
                </a:solidFill>
                <a:latin typeface="Microsoft Sans Serif"/>
                <a:cs typeface="Microsoft Sans Serif"/>
              </a:rPr>
              <a:t>από</a:t>
            </a:r>
            <a:r>
              <a:rPr spc="1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pc="-31" dirty="0">
                <a:solidFill>
                  <a:srgbClr val="FFFF00"/>
                </a:solidFill>
                <a:latin typeface="Microsoft Sans Serif"/>
                <a:cs typeface="Microsoft Sans Serif"/>
              </a:rPr>
              <a:t>Μεγάλα</a:t>
            </a:r>
            <a:r>
              <a:rPr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pc="-61" dirty="0">
                <a:solidFill>
                  <a:srgbClr val="FFFF00"/>
                </a:solidFill>
                <a:latin typeface="Microsoft Sans Serif"/>
                <a:cs typeface="Microsoft Sans Serif"/>
              </a:rPr>
              <a:t>Κύτταρα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52502" y="1322540"/>
            <a:ext cx="4435166" cy="503265"/>
          </a:xfrm>
          <a:custGeom>
            <a:avLst/>
            <a:gdLst/>
            <a:ahLst/>
            <a:cxnLst/>
            <a:rect l="l" t="t" r="r" b="b"/>
            <a:pathLst>
              <a:path w="5186680" h="554989">
                <a:moveTo>
                  <a:pt x="2627376" y="36576"/>
                </a:moveTo>
                <a:lnTo>
                  <a:pt x="2621280" y="0"/>
                </a:lnTo>
                <a:lnTo>
                  <a:pt x="109816" y="413042"/>
                </a:lnTo>
                <a:lnTo>
                  <a:pt x="103632" y="374904"/>
                </a:lnTo>
                <a:lnTo>
                  <a:pt x="0" y="449580"/>
                </a:lnTo>
                <a:lnTo>
                  <a:pt x="121920" y="487680"/>
                </a:lnTo>
                <a:lnTo>
                  <a:pt x="116484" y="454152"/>
                </a:lnTo>
                <a:lnTo>
                  <a:pt x="115989" y="451116"/>
                </a:lnTo>
                <a:lnTo>
                  <a:pt x="1025080" y="301066"/>
                </a:lnTo>
                <a:lnTo>
                  <a:pt x="1021080" y="326136"/>
                </a:lnTo>
                <a:lnTo>
                  <a:pt x="1742033" y="451002"/>
                </a:lnTo>
                <a:lnTo>
                  <a:pt x="1735836" y="489204"/>
                </a:lnTo>
                <a:lnTo>
                  <a:pt x="1848002" y="454152"/>
                </a:lnTo>
                <a:lnTo>
                  <a:pt x="1857756" y="451104"/>
                </a:lnTo>
                <a:lnTo>
                  <a:pt x="1754124" y="376428"/>
                </a:lnTo>
                <a:lnTo>
                  <a:pt x="1748218" y="412927"/>
                </a:lnTo>
                <a:lnTo>
                  <a:pt x="1064641" y="294538"/>
                </a:lnTo>
                <a:lnTo>
                  <a:pt x="2627376" y="36576"/>
                </a:lnTo>
                <a:close/>
              </a:path>
              <a:path w="5186680" h="554989">
                <a:moveTo>
                  <a:pt x="5186172" y="522732"/>
                </a:moveTo>
                <a:lnTo>
                  <a:pt x="5184267" y="521208"/>
                </a:lnTo>
                <a:lnTo>
                  <a:pt x="5087112" y="443484"/>
                </a:lnTo>
                <a:lnTo>
                  <a:pt x="5078996" y="480529"/>
                </a:lnTo>
                <a:lnTo>
                  <a:pt x="2884932" y="0"/>
                </a:lnTo>
                <a:lnTo>
                  <a:pt x="2877312" y="36576"/>
                </a:lnTo>
                <a:lnTo>
                  <a:pt x="4070324" y="297865"/>
                </a:lnTo>
                <a:lnTo>
                  <a:pt x="3744658" y="456565"/>
                </a:lnTo>
                <a:lnTo>
                  <a:pt x="3727704" y="422148"/>
                </a:lnTo>
                <a:lnTo>
                  <a:pt x="3649980" y="522732"/>
                </a:lnTo>
                <a:lnTo>
                  <a:pt x="3777996" y="524256"/>
                </a:lnTo>
                <a:lnTo>
                  <a:pt x="3765245" y="498348"/>
                </a:lnTo>
                <a:lnTo>
                  <a:pt x="3761244" y="490245"/>
                </a:lnTo>
                <a:lnTo>
                  <a:pt x="4104132" y="324612"/>
                </a:lnTo>
                <a:lnTo>
                  <a:pt x="4093794" y="303009"/>
                </a:lnTo>
                <a:lnTo>
                  <a:pt x="5071008" y="517017"/>
                </a:lnTo>
                <a:lnTo>
                  <a:pt x="5062728" y="554736"/>
                </a:lnTo>
                <a:lnTo>
                  <a:pt x="5186172" y="52273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646824" y="1753081"/>
            <a:ext cx="1509352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spc="-18" dirty="0">
                <a:solidFill>
                  <a:srgbClr val="00FFCC"/>
                </a:solidFill>
                <a:latin typeface="Microsoft Sans Serif"/>
                <a:cs typeface="Microsoft Sans Serif"/>
              </a:rPr>
              <a:t>Μορφολογία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85548" y="1628800"/>
            <a:ext cx="2478940" cy="1712268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spc="-9" dirty="0" err="1" smtClean="0">
                <a:solidFill>
                  <a:srgbClr val="00FFCC"/>
                </a:solidFill>
                <a:latin typeface="Microsoft Sans Serif"/>
                <a:cs typeface="Microsoft Sans Serif"/>
              </a:rPr>
              <a:t>Ανοσοφαινότυπος</a:t>
            </a:r>
            <a:endParaRPr lang="en-US" spc="-9" dirty="0" smtClean="0">
              <a:solidFill>
                <a:srgbClr val="00FFCC"/>
              </a:solidFill>
              <a:latin typeface="Microsoft Sans Serif"/>
              <a:cs typeface="Microsoft Sans Serif"/>
            </a:endParaRPr>
          </a:p>
          <a:p>
            <a:pPr marL="11132">
              <a:spcBef>
                <a:spcPts val="92"/>
              </a:spcBef>
            </a:pPr>
            <a:endParaRPr lang="en-US" dirty="0" smtClean="0">
              <a:latin typeface="Microsoft Sans Serif"/>
              <a:cs typeface="Microsoft Sans Serif"/>
            </a:endParaRPr>
          </a:p>
          <a:p>
            <a:pPr marL="11132" algn="ctr">
              <a:spcBef>
                <a:spcPts val="92"/>
              </a:spcBef>
            </a:pPr>
            <a:r>
              <a:rPr dirty="0" smtClean="0">
                <a:solidFill>
                  <a:srgbClr val="FFFF00"/>
                </a:solidFill>
                <a:latin typeface="Microsoft Sans Serif"/>
                <a:cs typeface="Microsoft Sans Serif"/>
              </a:rPr>
              <a:t>ΚΛΗ </a:t>
            </a:r>
            <a:endParaRPr lang="en-US" dirty="0" smtClean="0">
              <a:solidFill>
                <a:srgbClr val="FFFF00"/>
              </a:solidFill>
              <a:latin typeface="Microsoft Sans Serif"/>
              <a:cs typeface="Microsoft Sans Serif"/>
            </a:endParaRPr>
          </a:p>
          <a:p>
            <a:pPr marL="11132" algn="ctr">
              <a:spcBef>
                <a:spcPts val="92"/>
              </a:spcBef>
            </a:pPr>
            <a:r>
              <a:rPr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CD30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+ CD15</a:t>
            </a:r>
            <a:r>
              <a:rPr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+/- </a:t>
            </a:r>
            <a:r>
              <a:rPr spc="4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CD20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+/-</a:t>
            </a:r>
            <a:r>
              <a:rPr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CD79</a:t>
            </a:r>
            <a:r>
              <a:rPr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+/-</a:t>
            </a:r>
            <a:r>
              <a:rPr lang="en-US" dirty="0" smtClean="0">
                <a:latin typeface="Microsoft Sans Serif"/>
                <a:cs typeface="Microsoft Sans Serif"/>
              </a:rPr>
              <a:t> </a:t>
            </a:r>
            <a:r>
              <a:rPr spc="-4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bcl6-Oct2-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55060" y="1753080"/>
            <a:ext cx="2116939" cy="1576333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spc="-9" dirty="0">
                <a:solidFill>
                  <a:srgbClr val="00FFCC"/>
                </a:solidFill>
                <a:latin typeface="Microsoft Sans Serif"/>
                <a:cs typeface="Microsoft Sans Serif"/>
              </a:rPr>
              <a:t>Ανοσοφαινότυπος</a:t>
            </a:r>
            <a:endParaRPr dirty="0">
              <a:latin typeface="Microsoft Sans Serif"/>
              <a:cs typeface="Microsoft Sans Serif"/>
            </a:endParaRPr>
          </a:p>
          <a:p>
            <a:pPr marL="335616" marR="4453" indent="434130">
              <a:spcBef>
                <a:spcPts val="1380"/>
              </a:spcBef>
            </a:pPr>
            <a:r>
              <a:rPr dirty="0">
                <a:solidFill>
                  <a:srgbClr val="FFFF00"/>
                </a:solidFill>
                <a:latin typeface="Microsoft Sans Serif"/>
                <a:cs typeface="Microsoft Sans Serif"/>
              </a:rPr>
              <a:t>DLBCL </a:t>
            </a:r>
            <a:r>
              <a:rPr spc="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CD20+</a:t>
            </a:r>
            <a:r>
              <a:rPr lang="en-US" spc="-7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CD79a+</a:t>
            </a:r>
            <a:r>
              <a:rPr lang="en-US" dirty="0" smtClean="0">
                <a:latin typeface="Microsoft Sans Serif"/>
                <a:cs typeface="Microsoft Sans Serif"/>
              </a:rPr>
              <a:t> </a:t>
            </a:r>
            <a:r>
              <a:rPr spc="-4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bcl6</a:t>
            </a:r>
            <a:r>
              <a:rPr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+ OCt2+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 CD30-/+</a:t>
            </a:r>
            <a:r>
              <a:rPr spc="-7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CD15-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15616" y="2275635"/>
            <a:ext cx="815510" cy="288801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>
              <a:spcBef>
                <a:spcPts val="92"/>
              </a:spcBef>
            </a:pPr>
            <a:r>
              <a:rPr spc="-9" dirty="0">
                <a:solidFill>
                  <a:srgbClr val="FFFF00"/>
                </a:solidFill>
                <a:latin typeface="Microsoft Sans Serif"/>
                <a:cs typeface="Microsoft Sans Serif"/>
              </a:rPr>
              <a:t>Κ</a:t>
            </a:r>
            <a:r>
              <a:rPr dirty="0">
                <a:solidFill>
                  <a:srgbClr val="FFFF00"/>
                </a:solidFill>
                <a:latin typeface="Microsoft Sans Serif"/>
                <a:cs typeface="Microsoft Sans Serif"/>
              </a:rPr>
              <a:t>ΛΗ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88024" y="2340416"/>
            <a:ext cx="1197929" cy="565800"/>
          </a:xfrm>
          <a:prstGeom prst="rect">
            <a:avLst/>
          </a:prstGeom>
        </p:spPr>
        <p:txBody>
          <a:bodyPr vert="horz" wrap="square" lIns="0" tIns="11688" rIns="0" bIns="0" rtlCol="0">
            <a:spAutoFit/>
          </a:bodyPr>
          <a:lstStyle/>
          <a:p>
            <a:pPr marL="11132" marR="4453" indent="98514">
              <a:spcBef>
                <a:spcPts val="92"/>
              </a:spcBef>
            </a:pPr>
            <a:r>
              <a:rPr dirty="0">
                <a:solidFill>
                  <a:srgbClr val="FFFF00"/>
                </a:solidFill>
                <a:latin typeface="Microsoft Sans Serif"/>
                <a:cs typeface="Microsoft Sans Serif"/>
              </a:rPr>
              <a:t>DLBCL </a:t>
            </a:r>
            <a:r>
              <a:rPr spc="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lang="en-US" spc="4" dirty="0" smtClean="0">
                <a:solidFill>
                  <a:srgbClr val="FFFF00"/>
                </a:solidFill>
                <a:latin typeface="Microsoft Sans Serif"/>
                <a:cs typeface="Microsoft Sans Serif"/>
              </a:rPr>
              <a:t>  </a:t>
            </a:r>
            <a:r>
              <a:rPr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(</a:t>
            </a:r>
            <a:r>
              <a:rPr spc="-9" dirty="0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B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CL)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5616" y="5517232"/>
            <a:ext cx="2372400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Επιθετικότερη</a:t>
            </a:r>
            <a:r>
              <a:rPr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pc="79" dirty="0">
                <a:solidFill>
                  <a:srgbClr val="FFFFFF"/>
                </a:solidFill>
                <a:latin typeface="Microsoft Sans Serif"/>
                <a:cs typeface="Microsoft Sans Serif"/>
              </a:rPr>
              <a:t>από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59832" y="4806133"/>
            <a:ext cx="2952328" cy="854857"/>
          </a:xfrm>
          <a:prstGeom prst="rect">
            <a:avLst/>
          </a:prstGeom>
        </p:spPr>
        <p:txBody>
          <a:bodyPr vert="horz" wrap="square" lIns="0" tIns="125230" rIns="0" bIns="0" rtlCol="0">
            <a:spAutoFit/>
          </a:bodyPr>
          <a:lstStyle/>
          <a:p>
            <a:pPr marL="11132" algn="ctr">
              <a:spcBef>
                <a:spcPts val="986"/>
              </a:spcBef>
            </a:pPr>
            <a:r>
              <a:rPr sz="2100" spc="-9" dirty="0" err="1" smtClean="0">
                <a:solidFill>
                  <a:srgbClr val="FFFF00"/>
                </a:solidFill>
                <a:latin typeface="Microsoft Sans Serif"/>
                <a:cs typeface="Microsoft Sans Serif"/>
              </a:rPr>
              <a:t>Π</a:t>
            </a:r>
            <a:r>
              <a:rPr sz="2100" spc="-4" dirty="0" err="1" smtClean="0">
                <a:solidFill>
                  <a:srgbClr val="FFFF00"/>
                </a:solidFill>
                <a:latin typeface="Microsoft Sans Serif"/>
                <a:cs typeface="Microsoft Sans Serif"/>
              </a:rPr>
              <a:t>ρό</a:t>
            </a:r>
            <a:r>
              <a:rPr sz="2100" spc="39" dirty="0" err="1" smtClean="0">
                <a:solidFill>
                  <a:srgbClr val="FFFF00"/>
                </a:solidFill>
                <a:latin typeface="Microsoft Sans Serif"/>
                <a:cs typeface="Microsoft Sans Serif"/>
              </a:rPr>
              <a:t>γνωσ</a:t>
            </a:r>
            <a:r>
              <a:rPr sz="2100" dirty="0" err="1" smtClean="0">
                <a:solidFill>
                  <a:srgbClr val="FFFF00"/>
                </a:solidFill>
                <a:latin typeface="Microsoft Sans Serif"/>
                <a:cs typeface="Microsoft Sans Serif"/>
              </a:rPr>
              <a:t>η</a:t>
            </a:r>
            <a:endParaRPr lang="en-US" sz="2100" dirty="0" smtClean="0">
              <a:latin typeface="Microsoft Sans Serif"/>
              <a:cs typeface="Microsoft Sans Serif"/>
            </a:endParaRPr>
          </a:p>
          <a:p>
            <a:pPr marL="11132" algn="ctr">
              <a:spcBef>
                <a:spcPts val="986"/>
              </a:spcBef>
            </a:pPr>
            <a:r>
              <a:rPr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ΚΛΗ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00825" y="5589032"/>
            <a:ext cx="1019247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DL</a:t>
            </a:r>
            <a:r>
              <a:rPr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B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CL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80112" y="5456049"/>
            <a:ext cx="1932839" cy="565239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83114" marR="4453" indent="-172539">
              <a:spcBef>
                <a:spcPts val="88"/>
              </a:spcBef>
            </a:pPr>
            <a:r>
              <a:rPr spc="-39" dirty="0">
                <a:solidFill>
                  <a:srgbClr val="FFFFFF"/>
                </a:solidFill>
                <a:latin typeface="Microsoft Sans Serif"/>
                <a:cs typeface="Microsoft Sans Serif"/>
              </a:rPr>
              <a:t>Α</a:t>
            </a:r>
            <a:r>
              <a:rPr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ν</a:t>
            </a:r>
            <a:r>
              <a:rPr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α</a:t>
            </a:r>
            <a:r>
              <a:rPr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γ</a:t>
            </a:r>
            <a:r>
              <a:rPr spc="-18" dirty="0">
                <a:solidFill>
                  <a:srgbClr val="FFFFFF"/>
                </a:solidFill>
                <a:latin typeface="Microsoft Sans Serif"/>
                <a:cs typeface="Microsoft Sans Serif"/>
              </a:rPr>
              <a:t>κ</a:t>
            </a:r>
            <a:r>
              <a:rPr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α</a:t>
            </a:r>
            <a:r>
              <a:rPr spc="-31" dirty="0">
                <a:solidFill>
                  <a:srgbClr val="FFFFFF"/>
                </a:solidFill>
                <a:latin typeface="Microsoft Sans Serif"/>
                <a:cs typeface="Microsoft Sans Serif"/>
              </a:rPr>
              <a:t>ι</a:t>
            </a:r>
            <a:r>
              <a:rPr spc="-22" dirty="0">
                <a:solidFill>
                  <a:srgbClr val="FFFFFF"/>
                </a:solidFill>
                <a:latin typeface="Microsoft Sans Serif"/>
                <a:cs typeface="Microsoft Sans Serif"/>
              </a:rPr>
              <a:t>ό</a:t>
            </a:r>
            <a:r>
              <a:rPr spc="-127" dirty="0">
                <a:solidFill>
                  <a:srgbClr val="FFFFFF"/>
                </a:solidFill>
                <a:latin typeface="Microsoft Sans Serif"/>
                <a:cs typeface="Microsoft Sans Serif"/>
              </a:rPr>
              <a:t>τη</a:t>
            </a:r>
            <a:r>
              <a:rPr spc="-140" dirty="0">
                <a:solidFill>
                  <a:srgbClr val="FFFFFF"/>
                </a:solidFill>
                <a:latin typeface="Microsoft Sans Serif"/>
                <a:cs typeface="Microsoft Sans Serif"/>
              </a:rPr>
              <a:t>τ</a:t>
            </a:r>
            <a:r>
              <a:rPr dirty="0">
                <a:solidFill>
                  <a:srgbClr val="FFFFFF"/>
                </a:solidFill>
                <a:latin typeface="Microsoft Sans Serif"/>
                <a:cs typeface="Microsoft Sans Serif"/>
              </a:rPr>
              <a:t>α  </a:t>
            </a:r>
            <a:r>
              <a:rPr spc="-13" dirty="0">
                <a:solidFill>
                  <a:srgbClr val="FFFFFF"/>
                </a:solidFill>
                <a:latin typeface="Microsoft Sans Serif"/>
                <a:cs typeface="Microsoft Sans Serif"/>
              </a:rPr>
              <a:t>Διάκρισης</a:t>
            </a:r>
            <a:endParaRPr dirty="0">
              <a:latin typeface="Microsoft Sans Serif"/>
              <a:cs typeface="Microsoft Sans Serif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851920" y="1663885"/>
            <a:ext cx="1673504" cy="4214992"/>
            <a:chOff x="4436363" y="1834895"/>
            <a:chExt cx="1957070" cy="4648200"/>
          </a:xfrm>
        </p:grpSpPr>
        <p:sp>
          <p:nvSpPr>
            <p:cNvPr id="34" name="object 34"/>
            <p:cNvSpPr/>
            <p:nvPr/>
          </p:nvSpPr>
          <p:spPr>
            <a:xfrm>
              <a:off x="4440935" y="6024372"/>
              <a:ext cx="320040" cy="433070"/>
            </a:xfrm>
            <a:custGeom>
              <a:avLst/>
              <a:gdLst/>
              <a:ahLst/>
              <a:cxnLst/>
              <a:rect l="l" t="t" r="r" b="b"/>
              <a:pathLst>
                <a:path w="320039" h="433070">
                  <a:moveTo>
                    <a:pt x="240791" y="0"/>
                  </a:moveTo>
                  <a:lnTo>
                    <a:pt x="240791" y="108204"/>
                  </a:lnTo>
                  <a:lnTo>
                    <a:pt x="0" y="108204"/>
                  </a:lnTo>
                  <a:lnTo>
                    <a:pt x="0" y="324612"/>
                  </a:lnTo>
                  <a:lnTo>
                    <a:pt x="240791" y="324612"/>
                  </a:lnTo>
                  <a:lnTo>
                    <a:pt x="240791" y="432816"/>
                  </a:lnTo>
                  <a:lnTo>
                    <a:pt x="320039" y="216408"/>
                  </a:lnTo>
                  <a:lnTo>
                    <a:pt x="24079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6363" y="5998463"/>
              <a:ext cx="329565" cy="485140"/>
            </a:xfrm>
            <a:custGeom>
              <a:avLst/>
              <a:gdLst/>
              <a:ahLst/>
              <a:cxnLst/>
              <a:rect l="l" t="t" r="r" b="b"/>
              <a:pathLst>
                <a:path w="329564" h="485139">
                  <a:moveTo>
                    <a:pt x="239267" y="350519"/>
                  </a:moveTo>
                  <a:lnTo>
                    <a:pt x="239267" y="484631"/>
                  </a:lnTo>
                  <a:lnTo>
                    <a:pt x="248943" y="458558"/>
                  </a:lnTo>
                  <a:lnTo>
                    <a:pt x="240791" y="457199"/>
                  </a:lnTo>
                  <a:lnTo>
                    <a:pt x="249936" y="432229"/>
                  </a:lnTo>
                  <a:lnTo>
                    <a:pt x="249936" y="355091"/>
                  </a:lnTo>
                  <a:lnTo>
                    <a:pt x="245363" y="355091"/>
                  </a:lnTo>
                  <a:lnTo>
                    <a:pt x="239267" y="350519"/>
                  </a:lnTo>
                  <a:close/>
                </a:path>
                <a:path w="329564" h="485139">
                  <a:moveTo>
                    <a:pt x="249936" y="455882"/>
                  </a:moveTo>
                  <a:lnTo>
                    <a:pt x="248943" y="458558"/>
                  </a:lnTo>
                  <a:lnTo>
                    <a:pt x="249936" y="458723"/>
                  </a:lnTo>
                  <a:lnTo>
                    <a:pt x="249936" y="455882"/>
                  </a:lnTo>
                  <a:close/>
                </a:path>
                <a:path w="329564" h="485139">
                  <a:moveTo>
                    <a:pt x="249936" y="432229"/>
                  </a:moveTo>
                  <a:lnTo>
                    <a:pt x="240791" y="457199"/>
                  </a:lnTo>
                  <a:lnTo>
                    <a:pt x="248943" y="458558"/>
                  </a:lnTo>
                  <a:lnTo>
                    <a:pt x="249936" y="455882"/>
                  </a:lnTo>
                  <a:lnTo>
                    <a:pt x="249936" y="432229"/>
                  </a:lnTo>
                  <a:close/>
                </a:path>
                <a:path w="329564" h="485139">
                  <a:moveTo>
                    <a:pt x="319481" y="242315"/>
                  </a:moveTo>
                  <a:lnTo>
                    <a:pt x="249936" y="432229"/>
                  </a:lnTo>
                  <a:lnTo>
                    <a:pt x="249936" y="455882"/>
                  </a:lnTo>
                  <a:lnTo>
                    <a:pt x="328618" y="243839"/>
                  </a:lnTo>
                  <a:lnTo>
                    <a:pt x="320039" y="243839"/>
                  </a:lnTo>
                  <a:lnTo>
                    <a:pt x="319481" y="242315"/>
                  </a:lnTo>
                  <a:close/>
                </a:path>
                <a:path w="329564" h="485139">
                  <a:moveTo>
                    <a:pt x="239267" y="129539"/>
                  </a:moveTo>
                  <a:lnTo>
                    <a:pt x="0" y="129539"/>
                  </a:lnTo>
                  <a:lnTo>
                    <a:pt x="0" y="355091"/>
                  </a:lnTo>
                  <a:lnTo>
                    <a:pt x="239267" y="355091"/>
                  </a:lnTo>
                  <a:lnTo>
                    <a:pt x="239267" y="350519"/>
                  </a:lnTo>
                  <a:lnTo>
                    <a:pt x="9143" y="350519"/>
                  </a:lnTo>
                  <a:lnTo>
                    <a:pt x="4572" y="345947"/>
                  </a:lnTo>
                  <a:lnTo>
                    <a:pt x="9143" y="345947"/>
                  </a:lnTo>
                  <a:lnTo>
                    <a:pt x="9143" y="138683"/>
                  </a:lnTo>
                  <a:lnTo>
                    <a:pt x="4572" y="138683"/>
                  </a:lnTo>
                  <a:lnTo>
                    <a:pt x="9143" y="134111"/>
                  </a:lnTo>
                  <a:lnTo>
                    <a:pt x="239267" y="134111"/>
                  </a:lnTo>
                  <a:lnTo>
                    <a:pt x="239267" y="129539"/>
                  </a:lnTo>
                  <a:close/>
                </a:path>
                <a:path w="329564" h="485139">
                  <a:moveTo>
                    <a:pt x="249936" y="345947"/>
                  </a:moveTo>
                  <a:lnTo>
                    <a:pt x="9143" y="345947"/>
                  </a:lnTo>
                  <a:lnTo>
                    <a:pt x="9143" y="350519"/>
                  </a:lnTo>
                  <a:lnTo>
                    <a:pt x="239267" y="350519"/>
                  </a:lnTo>
                  <a:lnTo>
                    <a:pt x="245363" y="355091"/>
                  </a:lnTo>
                  <a:lnTo>
                    <a:pt x="249936" y="355091"/>
                  </a:lnTo>
                  <a:lnTo>
                    <a:pt x="249936" y="345947"/>
                  </a:lnTo>
                  <a:close/>
                </a:path>
                <a:path w="329564" h="485139">
                  <a:moveTo>
                    <a:pt x="9143" y="345947"/>
                  </a:moveTo>
                  <a:lnTo>
                    <a:pt x="4572" y="345947"/>
                  </a:lnTo>
                  <a:lnTo>
                    <a:pt x="9143" y="350519"/>
                  </a:lnTo>
                  <a:lnTo>
                    <a:pt x="9143" y="345947"/>
                  </a:lnTo>
                  <a:close/>
                </a:path>
                <a:path w="329564" h="485139">
                  <a:moveTo>
                    <a:pt x="320039" y="240791"/>
                  </a:moveTo>
                  <a:lnTo>
                    <a:pt x="319481" y="242315"/>
                  </a:lnTo>
                  <a:lnTo>
                    <a:pt x="320039" y="243839"/>
                  </a:lnTo>
                  <a:lnTo>
                    <a:pt x="320039" y="240791"/>
                  </a:lnTo>
                  <a:close/>
                </a:path>
                <a:path w="329564" h="485139">
                  <a:moveTo>
                    <a:pt x="328618" y="240791"/>
                  </a:moveTo>
                  <a:lnTo>
                    <a:pt x="320039" y="240791"/>
                  </a:lnTo>
                  <a:lnTo>
                    <a:pt x="320039" y="243839"/>
                  </a:lnTo>
                  <a:lnTo>
                    <a:pt x="328618" y="243839"/>
                  </a:lnTo>
                  <a:lnTo>
                    <a:pt x="329183" y="242315"/>
                  </a:lnTo>
                  <a:lnTo>
                    <a:pt x="328618" y="240791"/>
                  </a:lnTo>
                  <a:close/>
                </a:path>
                <a:path w="329564" h="485139">
                  <a:moveTo>
                    <a:pt x="249936" y="28749"/>
                  </a:moveTo>
                  <a:lnTo>
                    <a:pt x="249936" y="52402"/>
                  </a:lnTo>
                  <a:lnTo>
                    <a:pt x="319481" y="242315"/>
                  </a:lnTo>
                  <a:lnTo>
                    <a:pt x="320039" y="240791"/>
                  </a:lnTo>
                  <a:lnTo>
                    <a:pt x="328618" y="240791"/>
                  </a:lnTo>
                  <a:lnTo>
                    <a:pt x="249936" y="28749"/>
                  </a:lnTo>
                  <a:close/>
                </a:path>
                <a:path w="329564" h="485139">
                  <a:moveTo>
                    <a:pt x="9143" y="134111"/>
                  </a:moveTo>
                  <a:lnTo>
                    <a:pt x="4572" y="138683"/>
                  </a:lnTo>
                  <a:lnTo>
                    <a:pt x="9143" y="138683"/>
                  </a:lnTo>
                  <a:lnTo>
                    <a:pt x="9143" y="134111"/>
                  </a:lnTo>
                  <a:close/>
                </a:path>
                <a:path w="329564" h="485139">
                  <a:moveTo>
                    <a:pt x="249936" y="129539"/>
                  </a:moveTo>
                  <a:lnTo>
                    <a:pt x="245363" y="129539"/>
                  </a:lnTo>
                  <a:lnTo>
                    <a:pt x="239267" y="134111"/>
                  </a:lnTo>
                  <a:lnTo>
                    <a:pt x="9143" y="134111"/>
                  </a:lnTo>
                  <a:lnTo>
                    <a:pt x="9143" y="138683"/>
                  </a:lnTo>
                  <a:lnTo>
                    <a:pt x="249936" y="138683"/>
                  </a:lnTo>
                  <a:lnTo>
                    <a:pt x="249936" y="129539"/>
                  </a:lnTo>
                  <a:close/>
                </a:path>
                <a:path w="329564" h="485139">
                  <a:moveTo>
                    <a:pt x="239267" y="0"/>
                  </a:moveTo>
                  <a:lnTo>
                    <a:pt x="239267" y="134111"/>
                  </a:lnTo>
                  <a:lnTo>
                    <a:pt x="245363" y="129539"/>
                  </a:lnTo>
                  <a:lnTo>
                    <a:pt x="249936" y="129539"/>
                  </a:lnTo>
                  <a:lnTo>
                    <a:pt x="249936" y="52402"/>
                  </a:lnTo>
                  <a:lnTo>
                    <a:pt x="240791" y="27431"/>
                  </a:lnTo>
                  <a:lnTo>
                    <a:pt x="248943" y="26073"/>
                  </a:lnTo>
                  <a:lnTo>
                    <a:pt x="239267" y="0"/>
                  </a:lnTo>
                  <a:close/>
                </a:path>
                <a:path w="329564" h="485139">
                  <a:moveTo>
                    <a:pt x="248943" y="26073"/>
                  </a:moveTo>
                  <a:lnTo>
                    <a:pt x="240791" y="27431"/>
                  </a:lnTo>
                  <a:lnTo>
                    <a:pt x="249936" y="52402"/>
                  </a:lnTo>
                  <a:lnTo>
                    <a:pt x="249936" y="28749"/>
                  </a:lnTo>
                  <a:lnTo>
                    <a:pt x="248943" y="26073"/>
                  </a:lnTo>
                  <a:close/>
                </a:path>
                <a:path w="329564" h="485139">
                  <a:moveTo>
                    <a:pt x="249936" y="25907"/>
                  </a:moveTo>
                  <a:lnTo>
                    <a:pt x="248943" y="26073"/>
                  </a:lnTo>
                  <a:lnTo>
                    <a:pt x="249936" y="28749"/>
                  </a:lnTo>
                  <a:lnTo>
                    <a:pt x="249936" y="25907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67043" y="6024372"/>
              <a:ext cx="321945" cy="433070"/>
            </a:xfrm>
            <a:custGeom>
              <a:avLst/>
              <a:gdLst/>
              <a:ahLst/>
              <a:cxnLst/>
              <a:rect l="l" t="t" r="r" b="b"/>
              <a:pathLst>
                <a:path w="321945" h="433070">
                  <a:moveTo>
                    <a:pt x="240791" y="0"/>
                  </a:moveTo>
                  <a:lnTo>
                    <a:pt x="240791" y="108204"/>
                  </a:lnTo>
                  <a:lnTo>
                    <a:pt x="0" y="108204"/>
                  </a:lnTo>
                  <a:lnTo>
                    <a:pt x="0" y="324612"/>
                  </a:lnTo>
                  <a:lnTo>
                    <a:pt x="240791" y="324612"/>
                  </a:lnTo>
                  <a:lnTo>
                    <a:pt x="240791" y="432816"/>
                  </a:lnTo>
                  <a:lnTo>
                    <a:pt x="321563" y="216408"/>
                  </a:lnTo>
                  <a:lnTo>
                    <a:pt x="24079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148059" y="1834895"/>
              <a:ext cx="1245235" cy="4648200"/>
            </a:xfrm>
            <a:custGeom>
              <a:avLst/>
              <a:gdLst/>
              <a:ahLst/>
              <a:cxnLst/>
              <a:rect l="l" t="t" r="r" b="b"/>
              <a:pathLst>
                <a:path w="1245235" h="4648200">
                  <a:moveTo>
                    <a:pt x="9144" y="0"/>
                  </a:moveTo>
                  <a:lnTo>
                    <a:pt x="0" y="0"/>
                  </a:lnTo>
                  <a:lnTo>
                    <a:pt x="0" y="2520696"/>
                  </a:lnTo>
                  <a:lnTo>
                    <a:pt x="9144" y="2520696"/>
                  </a:lnTo>
                  <a:lnTo>
                    <a:pt x="9144" y="0"/>
                  </a:lnTo>
                  <a:close/>
                </a:path>
                <a:path w="1245235" h="4648200">
                  <a:moveTo>
                    <a:pt x="1245108" y="4405884"/>
                  </a:moveTo>
                  <a:lnTo>
                    <a:pt x="1244549" y="4404360"/>
                  </a:lnTo>
                  <a:lnTo>
                    <a:pt x="1235405" y="4379722"/>
                  </a:lnTo>
                  <a:lnTo>
                    <a:pt x="1235405" y="4405884"/>
                  </a:lnTo>
                  <a:lnTo>
                    <a:pt x="1164336" y="4596269"/>
                  </a:lnTo>
                  <a:lnTo>
                    <a:pt x="1164336" y="4518660"/>
                  </a:lnTo>
                  <a:lnTo>
                    <a:pt x="1164336" y="4509516"/>
                  </a:lnTo>
                  <a:lnTo>
                    <a:pt x="925068" y="4509516"/>
                  </a:lnTo>
                  <a:lnTo>
                    <a:pt x="925068" y="4302252"/>
                  </a:lnTo>
                  <a:lnTo>
                    <a:pt x="1164336" y="4302252"/>
                  </a:lnTo>
                  <a:lnTo>
                    <a:pt x="1164336" y="4293108"/>
                  </a:lnTo>
                  <a:lnTo>
                    <a:pt x="1164336" y="4215511"/>
                  </a:lnTo>
                  <a:lnTo>
                    <a:pt x="1235405" y="4405884"/>
                  </a:lnTo>
                  <a:lnTo>
                    <a:pt x="1235405" y="4379722"/>
                  </a:lnTo>
                  <a:lnTo>
                    <a:pt x="1164805" y="4189476"/>
                  </a:lnTo>
                  <a:lnTo>
                    <a:pt x="1155192" y="4163568"/>
                  </a:lnTo>
                  <a:lnTo>
                    <a:pt x="1155192" y="4191000"/>
                  </a:lnTo>
                  <a:lnTo>
                    <a:pt x="1155192" y="4293108"/>
                  </a:lnTo>
                  <a:lnTo>
                    <a:pt x="914400" y="4293108"/>
                  </a:lnTo>
                  <a:lnTo>
                    <a:pt x="914400" y="4518660"/>
                  </a:lnTo>
                  <a:lnTo>
                    <a:pt x="1155192" y="4518660"/>
                  </a:lnTo>
                  <a:lnTo>
                    <a:pt x="1155192" y="4620768"/>
                  </a:lnTo>
                  <a:lnTo>
                    <a:pt x="1155192" y="4648200"/>
                  </a:lnTo>
                  <a:lnTo>
                    <a:pt x="1164805" y="4622292"/>
                  </a:lnTo>
                  <a:lnTo>
                    <a:pt x="1244549" y="4407408"/>
                  </a:lnTo>
                  <a:lnTo>
                    <a:pt x="1245108" y="4405884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516216" y="4580920"/>
            <a:ext cx="874702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b="1" dirty="0">
                <a:solidFill>
                  <a:srgbClr val="FFFF00"/>
                </a:solidFill>
                <a:latin typeface="Arial"/>
                <a:cs typeface="Arial"/>
              </a:rPr>
              <a:t>CD15</a:t>
            </a:r>
            <a:endParaRPr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84670" y="4508912"/>
            <a:ext cx="851226" cy="288240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b="1" dirty="0">
                <a:solidFill>
                  <a:srgbClr val="FFFF00"/>
                </a:solidFill>
                <a:latin typeface="Arial"/>
                <a:cs typeface="Arial"/>
              </a:rPr>
              <a:t>CD20</a:t>
            </a:r>
            <a:endParaRPr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57984" y="5832524"/>
            <a:ext cx="1325446" cy="349795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>
              <a:spcBef>
                <a:spcPts val="88"/>
              </a:spcBef>
            </a:pPr>
            <a:r>
              <a:rPr sz="1100" b="1" i="1" spc="-9" dirty="0">
                <a:solidFill>
                  <a:srgbClr val="FFFFFF"/>
                </a:solidFill>
                <a:latin typeface="Arial"/>
                <a:cs typeface="Arial"/>
              </a:rPr>
              <a:t>Αρχείο</a:t>
            </a:r>
            <a:r>
              <a:rPr sz="1100" b="1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-4" dirty="0">
                <a:solidFill>
                  <a:srgbClr val="FFFFFF"/>
                </a:solidFill>
                <a:latin typeface="Arial"/>
                <a:cs typeface="Arial"/>
              </a:rPr>
              <a:t>Θ.</a:t>
            </a:r>
            <a:r>
              <a:rPr sz="1100" b="1" i="1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i="1" spc="-4" dirty="0">
                <a:solidFill>
                  <a:srgbClr val="FFFFFF"/>
                </a:solidFill>
                <a:latin typeface="Arial"/>
                <a:cs typeface="Arial"/>
              </a:rPr>
              <a:t>Παπαδάκη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689850" cy="922338"/>
          </a:xfrm>
        </p:spPr>
        <p:txBody>
          <a:bodyPr/>
          <a:lstStyle/>
          <a:p>
            <a:pPr algn="ctr" eaLnBrk="1" hangingPunct="1"/>
            <a:r>
              <a:rPr lang="el-GR" sz="3200" dirty="0" smtClean="0">
                <a:solidFill>
                  <a:srgbClr val="FFFF00"/>
                </a:solidFill>
              </a:rPr>
              <a:t>Νεοπλάσματα από ώριμα Τ και ΝΚ </a:t>
            </a:r>
            <a:r>
              <a:rPr lang="el-GR" sz="3200" dirty="0" smtClean="0">
                <a:solidFill>
                  <a:srgbClr val="FFFF00"/>
                </a:solidFill>
              </a:rPr>
              <a:t>λεμφοκύτταρα</a:t>
            </a:r>
            <a:endParaRPr lang="el-GR" sz="3200" dirty="0" smtClean="0">
              <a:solidFill>
                <a:srgbClr val="FFFF00"/>
              </a:solidFill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76400"/>
            <a:ext cx="4240212" cy="51816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sz="1800" b="1" smtClean="0">
                <a:solidFill>
                  <a:srgbClr val="C00000"/>
                </a:solidFill>
              </a:rPr>
              <a:t>Λευχαιμικά/διάχυτα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Τ προλεμφοκυτταρική λευχαιμία (</a:t>
            </a:r>
            <a:r>
              <a:rPr lang="en-US" sz="1800" smtClean="0"/>
              <a:t>T-PLL)</a:t>
            </a:r>
            <a:endParaRPr lang="el-GR" sz="1800" smtClean="0"/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Τ λευχαιμία από μεγάλα κοκκιώδη κύτταρα</a:t>
            </a:r>
            <a:r>
              <a:rPr lang="en-US" sz="1800" smtClean="0"/>
              <a:t> (T-LGL)</a:t>
            </a:r>
            <a:endParaRPr lang="el-GR" sz="1800" smtClean="0"/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Επιθετική λευχαιμία από ΝΚ κύτταρα</a:t>
            </a:r>
            <a:endParaRPr lang="en-US" sz="1800" smtClean="0"/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EBV+ </a:t>
            </a:r>
            <a:r>
              <a:rPr lang="el-GR" sz="1800" smtClean="0"/>
              <a:t>λεμφοϋπερπλαστική διαταραχή της παιδικής ηλικίας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Τ λευχαιμία/ λέμφωμα των ενηλίκων</a:t>
            </a:r>
            <a:r>
              <a:rPr lang="en-US" sz="1800" smtClean="0"/>
              <a:t> (ATLL)</a:t>
            </a:r>
            <a:endParaRPr lang="el-GR" sz="1800" smtClean="0"/>
          </a:p>
          <a:p>
            <a:pPr eaLnBrk="1" hangingPunct="1">
              <a:lnSpc>
                <a:spcPct val="80000"/>
              </a:lnSpc>
            </a:pPr>
            <a:endParaRPr lang="en-US" sz="18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l-GR" sz="1800" b="1" smtClean="0">
                <a:solidFill>
                  <a:srgbClr val="C00000"/>
                </a:solidFill>
              </a:rPr>
              <a:t>Λεμφαδενικά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Αγγειοανοσοβλαστικό λέμφωμα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Περιφερικό Τ λέμφωμα μη ειδικού τύπου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Αναπλαστικό μεγαλοκυτταρικό Τ λέμφωμα </a:t>
            </a:r>
            <a:r>
              <a:rPr lang="en-US" sz="1800" smtClean="0"/>
              <a:t>ALK+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smtClean="0"/>
              <a:t>Αναπλαστικό μεγαλοκυτταρικό Τ λέμφωμα </a:t>
            </a:r>
            <a:r>
              <a:rPr lang="en-US" sz="1800" smtClean="0"/>
              <a:t>ALK-</a:t>
            </a:r>
            <a:endParaRPr lang="el-GR" sz="1800" smtClean="0"/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4495800" y="1600200"/>
            <a:ext cx="4648200" cy="2646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l-GR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     Δερματικά</a:t>
            </a: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Σπογγοειδής μυκητίαση</a:t>
            </a: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Σύνδρομο </a:t>
            </a:r>
            <a:r>
              <a:rPr lang="en-US" dirty="0" err="1">
                <a:latin typeface="+mn-lt"/>
                <a:cs typeface="Arial" pitchFamily="34" charset="0"/>
              </a:rPr>
              <a:t>Sezary</a:t>
            </a:r>
            <a:endParaRPr lang="en-US" dirty="0"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Πρωτοπαθής </a:t>
            </a:r>
            <a:r>
              <a:rPr lang="en-US" dirty="0">
                <a:latin typeface="+mn-lt"/>
                <a:cs typeface="Arial" pitchFamily="34" charset="0"/>
              </a:rPr>
              <a:t>CD30+ </a:t>
            </a:r>
            <a:r>
              <a:rPr lang="el-GR" dirty="0">
                <a:latin typeface="+mn-lt"/>
                <a:cs typeface="Arial" pitchFamily="34" charset="0"/>
              </a:rPr>
              <a:t>Τ-</a:t>
            </a:r>
            <a:r>
              <a:rPr lang="el-GR" dirty="0" err="1">
                <a:latin typeface="+mn-lt"/>
                <a:cs typeface="Arial" pitchFamily="34" charset="0"/>
              </a:rPr>
              <a:t>λεμφοϋπερπλαστική </a:t>
            </a:r>
            <a:r>
              <a:rPr lang="el-GR" dirty="0">
                <a:latin typeface="+mn-lt"/>
                <a:cs typeface="Arial" pitchFamily="34" charset="0"/>
              </a:rPr>
              <a:t>αλλοίωση του δέρματος</a:t>
            </a: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Πρωτοπαθές δερματικό </a:t>
            </a:r>
            <a:r>
              <a:rPr lang="el-GR" dirty="0" err="1">
                <a:latin typeface="+mn-lt"/>
                <a:cs typeface="Arial" pitchFamily="34" charset="0"/>
              </a:rPr>
              <a:t>γδ</a:t>
            </a:r>
            <a:r>
              <a:rPr lang="el-GR" dirty="0">
                <a:latin typeface="+mn-lt"/>
                <a:cs typeface="Arial" pitchFamily="34" charset="0"/>
              </a:rPr>
              <a:t>-Τ λέμφωμα</a:t>
            </a:r>
            <a:endParaRPr lang="en-US" dirty="0"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l-GR" dirty="0">
                <a:latin typeface="+mn-lt"/>
                <a:cs typeface="Arial" pitchFamily="34" charset="0"/>
              </a:rPr>
              <a:t>Τ λέμφωμα του τύπου της </a:t>
            </a:r>
            <a:r>
              <a:rPr lang="el-GR" dirty="0" err="1">
                <a:latin typeface="+mn-lt"/>
                <a:cs typeface="Arial" pitchFamily="34" charset="0"/>
              </a:rPr>
              <a:t>υποδοριϊτιδος</a:t>
            </a:r>
            <a:endParaRPr lang="el-GR" dirty="0">
              <a:latin typeface="+mn-lt"/>
              <a:cs typeface="Arial" pitchFamily="34" charset="0"/>
            </a:endParaRPr>
          </a:p>
          <a:p>
            <a:pPr lvl="1">
              <a:defRPr/>
            </a:pPr>
            <a:endParaRPr lang="el-GR" sz="1600" dirty="0">
              <a:latin typeface="+mn-lt"/>
              <a:cs typeface="Arial" pitchFamily="34" charset="0"/>
            </a:endParaRPr>
          </a:p>
        </p:txBody>
      </p:sp>
      <p:sp>
        <p:nvSpPr>
          <p:cNvPr id="137221" name="Text Box 6"/>
          <p:cNvSpPr txBox="1">
            <a:spLocks noChangeArrowheads="1"/>
          </p:cNvSpPr>
          <p:nvPr/>
        </p:nvSpPr>
        <p:spPr bwMode="auto">
          <a:xfrm>
            <a:off x="4572000" y="4343400"/>
            <a:ext cx="4572000" cy="27238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l-GR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   Άλλα </a:t>
            </a:r>
            <a:r>
              <a:rPr lang="el-GR" b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Εξωλεμφαδενικά</a:t>
            </a:r>
            <a:endParaRPr lang="el-GR" b="1" dirty="0">
              <a:solidFill>
                <a:srgbClr val="C00000"/>
              </a:solidFill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Ρινικού τύπου Τ/ΝΚ </a:t>
            </a:r>
            <a:r>
              <a:rPr lang="el-GR" dirty="0" err="1">
                <a:latin typeface="+mn-lt"/>
                <a:cs typeface="Arial" pitchFamily="34" charset="0"/>
              </a:rPr>
              <a:t>εξωλεμφαδενικό</a:t>
            </a:r>
            <a:r>
              <a:rPr lang="el-GR" dirty="0">
                <a:latin typeface="+mn-lt"/>
                <a:cs typeface="Arial" pitchFamily="34" charset="0"/>
              </a:rPr>
              <a:t> λέμφωμα</a:t>
            </a: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>
                <a:latin typeface="+mn-lt"/>
                <a:cs typeface="Arial" pitchFamily="34" charset="0"/>
              </a:rPr>
              <a:t>Τ λέμφωμα σχετιζόμενο με </a:t>
            </a:r>
            <a:r>
              <a:rPr lang="el-GR" dirty="0" err="1" smtClean="0">
                <a:latin typeface="+mn-lt"/>
                <a:cs typeface="Arial" pitchFamily="34" charset="0"/>
              </a:rPr>
              <a:t>εντεροπάθεια</a:t>
            </a:r>
            <a:endParaRPr lang="en-US" dirty="0" smtClean="0"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US" dirty="0" smtClean="0">
                <a:latin typeface="+mn-lt"/>
                <a:cs typeface="Arial" pitchFamily="34" charset="0"/>
              </a:rPr>
              <a:t>- </a:t>
            </a:r>
            <a:r>
              <a:rPr lang="el-GR" dirty="0" err="1" smtClean="0">
                <a:latin typeface="+mn-lt"/>
                <a:cs typeface="Arial" pitchFamily="34" charset="0"/>
              </a:rPr>
              <a:t>Μονόμορφο</a:t>
            </a:r>
            <a:r>
              <a:rPr lang="el-GR" dirty="0" smtClean="0">
                <a:latin typeface="+mn-lt"/>
                <a:cs typeface="Arial" pitchFamily="34" charset="0"/>
              </a:rPr>
              <a:t> </a:t>
            </a:r>
            <a:r>
              <a:rPr lang="el-GR" dirty="0" err="1" smtClean="0">
                <a:latin typeface="+mn-lt"/>
                <a:cs typeface="Arial" pitchFamily="34" charset="0"/>
              </a:rPr>
              <a:t>επιθηλιοτροπικό</a:t>
            </a:r>
            <a:r>
              <a:rPr lang="el-GR" dirty="0" smtClean="0">
                <a:latin typeface="+mn-lt"/>
                <a:cs typeface="Arial" pitchFamily="34" charset="0"/>
              </a:rPr>
              <a:t> Τ λέμφωμα λεπτού εντέρου</a:t>
            </a:r>
            <a:endParaRPr lang="el-GR" dirty="0"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US" dirty="0">
                <a:latin typeface="+mn-lt"/>
                <a:cs typeface="Arial" pitchFamily="34" charset="0"/>
              </a:rPr>
              <a:t>-</a:t>
            </a:r>
            <a:r>
              <a:rPr lang="el-GR" dirty="0" err="1">
                <a:latin typeface="+mn-lt"/>
                <a:cs typeface="Arial" pitchFamily="34" charset="0"/>
              </a:rPr>
              <a:t>Ηπατοσπληνικό</a:t>
            </a:r>
            <a:r>
              <a:rPr lang="el-GR" dirty="0">
                <a:latin typeface="+mn-lt"/>
                <a:cs typeface="Arial" pitchFamily="34" charset="0"/>
              </a:rPr>
              <a:t> Τ λέμφωμα</a:t>
            </a:r>
          </a:p>
          <a:p>
            <a:pPr>
              <a:spcBef>
                <a:spcPct val="50000"/>
              </a:spcBef>
              <a:defRPr/>
            </a:pPr>
            <a:endParaRPr lang="el-GR" dirty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808038"/>
          </a:xfrm>
        </p:spPr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Περιφερικά Τ και ΝΚ λεμφώματα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l-GR" smtClean="0"/>
              <a:t>	</a:t>
            </a:r>
            <a:r>
              <a:rPr lang="el-GR" u="sng" smtClean="0">
                <a:solidFill>
                  <a:srgbClr val="FFFF00"/>
                </a:solidFill>
              </a:rPr>
              <a:t>Ορισμός</a:t>
            </a:r>
            <a:r>
              <a:rPr lang="el-GR" smtClean="0">
                <a:solidFill>
                  <a:srgbClr val="FFFFCC"/>
                </a:solidFill>
              </a:rPr>
              <a:t>: Λεμφώματα που προέρχονται από ώριμα, μεταθυμικά λεμφοκύτταρα</a:t>
            </a:r>
          </a:p>
          <a:p>
            <a:pPr eaLnBrk="1" hangingPunct="1">
              <a:buFontTx/>
              <a:buNone/>
            </a:pPr>
            <a:endParaRPr lang="el-GR" smtClean="0">
              <a:solidFill>
                <a:srgbClr val="FFFFCC"/>
              </a:solidFill>
            </a:endParaRPr>
          </a:p>
          <a:p>
            <a:pPr eaLnBrk="1" hangingPunct="1">
              <a:buFontTx/>
              <a:buNone/>
            </a:pPr>
            <a:endParaRPr lang="el-GR" smtClean="0">
              <a:solidFill>
                <a:srgbClr val="FFFFCC"/>
              </a:solidFill>
            </a:endParaRPr>
          </a:p>
          <a:p>
            <a:pPr eaLnBrk="1" hangingPunct="1">
              <a:buFontTx/>
              <a:buNone/>
            </a:pPr>
            <a:r>
              <a:rPr lang="el-GR" smtClean="0">
                <a:solidFill>
                  <a:srgbClr val="FFFFCC"/>
                </a:solidFill>
              </a:rPr>
              <a:t>Προβληματισμοί:</a:t>
            </a:r>
          </a:p>
          <a:p>
            <a:pPr eaLnBrk="1" hangingPunct="1"/>
            <a:r>
              <a:rPr lang="el-GR" sz="2400" smtClean="0">
                <a:solidFill>
                  <a:srgbClr val="FFFFCC"/>
                </a:solidFill>
              </a:rPr>
              <a:t>Μοριακή παθογένεια;</a:t>
            </a:r>
          </a:p>
          <a:p>
            <a:pPr eaLnBrk="1" hangingPunct="1"/>
            <a:r>
              <a:rPr lang="el-GR" sz="2400" smtClean="0">
                <a:solidFill>
                  <a:srgbClr val="FFFFCC"/>
                </a:solidFill>
              </a:rPr>
              <a:t>Ποιο είναι το φυσιολογικό κύτταρο-αντίστοιχο;</a:t>
            </a:r>
          </a:p>
          <a:p>
            <a:pPr eaLnBrk="1" hangingPunct="1"/>
            <a:r>
              <a:rPr lang="el-GR" sz="2400" smtClean="0">
                <a:solidFill>
                  <a:srgbClr val="FFFFCC"/>
                </a:solidFill>
              </a:rPr>
              <a:t>Θεραπευτική αντοχή;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3 - Τίτλος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4. Λεισμανίαση</a:t>
            </a:r>
          </a:p>
        </p:txBody>
      </p:sp>
      <p:sp>
        <p:nvSpPr>
          <p:cNvPr id="29698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1773238"/>
            <a:ext cx="9144000" cy="4389437"/>
          </a:xfrm>
        </p:spPr>
        <p:txBody>
          <a:bodyPr/>
          <a:lstStyle/>
          <a:p>
            <a:pPr eaLnBrk="1" hangingPunct="1"/>
            <a:r>
              <a:rPr lang="el-GR" sz="2300" b="1" u="sng" smtClean="0"/>
              <a:t>Τύποι: </a:t>
            </a:r>
            <a:r>
              <a:rPr lang="el-GR" sz="2300" b="1" i="1" smtClean="0"/>
              <a:t>Σπλαγχνική λεισμανίαση </a:t>
            </a:r>
            <a:r>
              <a:rPr lang="el-GR" sz="2300" smtClean="0"/>
              <a:t>(</a:t>
            </a:r>
            <a:r>
              <a:rPr lang="en-US" sz="2300" smtClean="0"/>
              <a:t>kala-azar</a:t>
            </a:r>
            <a:r>
              <a:rPr lang="el-GR" sz="2300" smtClean="0"/>
              <a:t>, </a:t>
            </a:r>
            <a:r>
              <a:rPr lang="en-US" sz="2300" smtClean="0"/>
              <a:t>L. Donovani</a:t>
            </a:r>
            <a:r>
              <a:rPr lang="el-GR" sz="2300" smtClean="0"/>
              <a:t>) και </a:t>
            </a:r>
            <a:r>
              <a:rPr lang="el-GR" sz="2300" b="1" i="1" smtClean="0"/>
              <a:t>δερματική λεισμανίαση </a:t>
            </a:r>
            <a:r>
              <a:rPr lang="el-GR" sz="2300" smtClean="0"/>
              <a:t>(φύμα της Ανατολής, </a:t>
            </a:r>
            <a:r>
              <a:rPr lang="en-US" sz="2300" smtClean="0"/>
              <a:t>L. tropika </a:t>
            </a:r>
            <a:r>
              <a:rPr lang="el-GR" sz="2300" smtClean="0"/>
              <a:t>και </a:t>
            </a:r>
            <a:r>
              <a:rPr lang="en-US" sz="2300" smtClean="0"/>
              <a:t>L. brasiliensis)</a:t>
            </a:r>
          </a:p>
          <a:p>
            <a:pPr eaLnBrk="1" hangingPunct="1"/>
            <a:r>
              <a:rPr lang="el-GR" sz="2300" smtClean="0"/>
              <a:t>Η προσβολή των λεμφαδένων είναι συχνή στη σπλαγχνική μορφή</a:t>
            </a:r>
          </a:p>
          <a:p>
            <a:pPr eaLnBrk="1" hangingPunct="1"/>
            <a:r>
              <a:rPr lang="el-GR" sz="2300" smtClean="0"/>
              <a:t>Μετάδοση από τα ζώα (κύνες, τρωκτικά) δια του φλεβοτόμου στον άνθρωπο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300" b="1" u="sng" smtClean="0"/>
              <a:t>Ιστολογική εικόνα</a:t>
            </a:r>
          </a:p>
          <a:p>
            <a:pPr eaLnBrk="1" hangingPunct="1"/>
            <a:r>
              <a:rPr lang="el-GR" sz="2300" smtClean="0"/>
              <a:t>Ιστιοκυττάρωση λεμφοκόλπων</a:t>
            </a:r>
          </a:p>
          <a:p>
            <a:pPr eaLnBrk="1" hangingPunct="1"/>
            <a:r>
              <a:rPr lang="el-GR" sz="2300" smtClean="0">
                <a:solidFill>
                  <a:srgbClr val="C00000"/>
                </a:solidFill>
              </a:rPr>
              <a:t>Μακροφάγα</a:t>
            </a:r>
            <a:r>
              <a:rPr lang="el-GR" sz="2300" smtClean="0"/>
              <a:t> στο κυτταρόπλασμα των οποίων παρατηρούνται οι </a:t>
            </a:r>
            <a:r>
              <a:rPr lang="el-GR" sz="2300" smtClean="0">
                <a:solidFill>
                  <a:srgbClr val="C00000"/>
                </a:solidFill>
              </a:rPr>
              <a:t>μικροοργανισμοί</a:t>
            </a:r>
            <a:r>
              <a:rPr lang="el-GR" sz="2300" smtClean="0"/>
              <a:t> (</a:t>
            </a:r>
            <a:r>
              <a:rPr lang="el-GR" sz="2300" smtClean="0">
                <a:solidFill>
                  <a:srgbClr val="C00000"/>
                </a:solidFill>
              </a:rPr>
              <a:t>χρώση </a:t>
            </a:r>
            <a:r>
              <a:rPr lang="en-US" sz="2300" smtClean="0">
                <a:solidFill>
                  <a:srgbClr val="C00000"/>
                </a:solidFill>
              </a:rPr>
              <a:t>Giemsa</a:t>
            </a:r>
            <a:r>
              <a:rPr lang="en-US" sz="2300" smtClean="0"/>
              <a:t>)</a:t>
            </a:r>
          </a:p>
          <a:p>
            <a:pPr eaLnBrk="1" hangingPunct="1"/>
            <a:r>
              <a:rPr lang="el-GR" sz="2300" smtClean="0">
                <a:solidFill>
                  <a:srgbClr val="C00000"/>
                </a:solidFill>
              </a:rPr>
              <a:t>Αθροίσεις επιθηλιοειδών κυττάρων</a:t>
            </a:r>
            <a:r>
              <a:rPr lang="el-GR" sz="2300" smtClean="0"/>
              <a:t>/ συρρέοντα νεκρωτικά κοκκιώματα</a:t>
            </a:r>
          </a:p>
          <a:p>
            <a:pPr eaLnBrk="1" hangingPunct="1"/>
            <a:r>
              <a:rPr lang="el-GR" sz="2300" smtClean="0"/>
              <a:t>Πλασματοκυττάρωση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smtClean="0">
                <a:solidFill>
                  <a:srgbClr val="FFFF00"/>
                </a:solidFill>
              </a:rPr>
              <a:t>Χαρακτηριστικά που θέτουν την υπόνοια Τ-λεμφώματος</a:t>
            </a:r>
          </a:p>
        </p:txBody>
      </p:sp>
      <p:graphicFrame>
        <p:nvGraphicFramePr>
          <p:cNvPr id="228375" name="Group 2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171948"/>
        </p:xfrm>
        <a:graphic>
          <a:graphicData uri="http://schemas.openxmlformats.org/drawingml/2006/table">
            <a:tbl>
              <a:tblPr/>
              <a:tblGrid>
                <a:gridCol w="2962275"/>
                <a:gridCol w="526732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Κλινική εικόνα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Προσβολή δέρματος ή πνεύμονα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Υπερασβεστιαιμία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Ιστολογικά χαρακτηριστικά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Διήθηση του παραφλοιού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ενώ τα λεμφοζίδια παραμένουν ανέπαφα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Παρουσία προέχοντων 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αγγείων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Διαμερισματοποιός ίνωση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Κυτταρολογικά χαρακτηριστικά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Ακανόνιστο σχήμα 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πυρήνα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(εγκεφαλοειδής, πολυλοβωτός ή εντμημένος)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Άφθονο 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αραιοχρωματικό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κυτταρόπλασμα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Παρουσία αντιδραστικών κυττάρων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Διαπλεκόμενα δικτυωτά κύτταρα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Ηωσινόφιλα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Επιθηλιοειδή ιστιοκύτταρα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Ώριμα πλασματοκύτταρα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Ανοσοφαινότυπος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Ανώμαλος Τ-ανοσοφαινότυπος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(π.χ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CD4+CD8+, 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ή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CD2-CD7-)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835696" y="26064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cs typeface="Arial" pitchFamily="34" charset="0"/>
              </a:rPr>
              <a:t>Τ λέμφωμα λεπτού εντέρου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467544" y="2348880"/>
            <a:ext cx="84249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Clr>
                <a:srgbClr val="FFFF00"/>
              </a:buClr>
              <a:buSzPct val="120000"/>
              <a:buFont typeface="+mj-lt"/>
              <a:buAutoNum type="arabicPeriod"/>
              <a:defRPr/>
            </a:pPr>
            <a:r>
              <a:rPr lang="el-GR" sz="2400" dirty="0" smtClean="0">
                <a:solidFill>
                  <a:srgbClr val="FFFF00"/>
                </a:solidFill>
                <a:cs typeface="Arial" pitchFamily="34" charset="0"/>
              </a:rPr>
              <a:t>Τ λέμφωμα σχετιζόμενο με </a:t>
            </a:r>
            <a:r>
              <a:rPr lang="el-GR" sz="2400" dirty="0" err="1" smtClean="0">
                <a:solidFill>
                  <a:srgbClr val="FFFF00"/>
                </a:solidFill>
                <a:cs typeface="Arial" pitchFamily="34" charset="0"/>
              </a:rPr>
              <a:t>εντεροπάθεια</a:t>
            </a: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 (EATL)</a:t>
            </a:r>
            <a:endParaRPr lang="el-GR" sz="2400" dirty="0" smtClean="0">
              <a:solidFill>
                <a:srgbClr val="FFFF00"/>
              </a:solidFill>
              <a:cs typeface="Arial" pitchFamily="34" charset="0"/>
            </a:endParaRPr>
          </a:p>
          <a:p>
            <a:pPr lvl="1" indent="-457200">
              <a:buClr>
                <a:srgbClr val="FFFF00"/>
              </a:buClr>
              <a:buSzPct val="120000"/>
              <a:buFont typeface="+mj-lt"/>
              <a:buAutoNum type="arabicPeriod"/>
              <a:defRPr/>
            </a:pPr>
            <a:endParaRPr lang="en-US" sz="2400" dirty="0" smtClean="0">
              <a:solidFill>
                <a:srgbClr val="FFFF00"/>
              </a:solidFill>
              <a:cs typeface="Arial" pitchFamily="34" charset="0"/>
            </a:endParaRPr>
          </a:p>
          <a:p>
            <a:pPr lvl="1" indent="-457200">
              <a:buClr>
                <a:srgbClr val="FFFF00"/>
              </a:buClr>
              <a:buSzPct val="120000"/>
              <a:buFont typeface="+mj-lt"/>
              <a:buAutoNum type="arabicPeriod"/>
              <a:defRPr/>
            </a:pPr>
            <a:r>
              <a:rPr lang="el-GR" sz="2400" dirty="0" err="1" smtClean="0">
                <a:solidFill>
                  <a:srgbClr val="FFFF00"/>
                </a:solidFill>
                <a:cs typeface="Arial" pitchFamily="34" charset="0"/>
              </a:rPr>
              <a:t>Μονόμορφο</a:t>
            </a:r>
            <a:r>
              <a:rPr lang="el-GR" sz="24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l-GR" sz="2400" dirty="0" err="1" smtClean="0">
                <a:solidFill>
                  <a:srgbClr val="FFFF00"/>
                </a:solidFill>
                <a:cs typeface="Arial" pitchFamily="34" charset="0"/>
              </a:rPr>
              <a:t>επιθηλιοτροπικό</a:t>
            </a:r>
            <a:r>
              <a:rPr lang="el-GR" sz="2400" dirty="0" smtClean="0">
                <a:solidFill>
                  <a:srgbClr val="FFFF00"/>
                </a:solidFill>
                <a:cs typeface="Arial" pitchFamily="34" charset="0"/>
              </a:rPr>
              <a:t> Τ λέμφωμα λεπτού </a:t>
            </a:r>
            <a:r>
              <a:rPr lang="el-GR" sz="2400" dirty="0" smtClean="0">
                <a:solidFill>
                  <a:srgbClr val="FFFF00"/>
                </a:solidFill>
                <a:cs typeface="Arial" pitchFamily="34" charset="0"/>
              </a:rPr>
              <a:t>εντέρου</a:t>
            </a: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 (MEITL)</a:t>
            </a:r>
            <a:endParaRPr lang="el-GR" sz="2400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buClr>
                <a:srgbClr val="FFFF00"/>
              </a:buClr>
              <a:buSzPct val="120000"/>
              <a:buFont typeface="Arial" pitchFamily="34" charset="0"/>
              <a:buChar char="•"/>
            </a:pP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148064" y="6237312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chemeClr val="bg1"/>
                </a:solidFill>
              </a:rPr>
              <a:t>WHO  2016</a:t>
            </a:r>
            <a:endParaRPr lang="el-GR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7794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T</a:t>
            </a:r>
            <a:r>
              <a:rPr lang="el-GR" sz="3200" dirty="0" smtClean="0">
                <a:solidFill>
                  <a:srgbClr val="FFFF00"/>
                </a:solidFill>
              </a:rPr>
              <a:t>-λέμφωμα τύπου </a:t>
            </a:r>
            <a:r>
              <a:rPr lang="el-GR" sz="3200" dirty="0" err="1" smtClean="0">
                <a:solidFill>
                  <a:srgbClr val="FFFF00"/>
                </a:solidFill>
              </a:rPr>
              <a:t>εντεροπάθειας</a:t>
            </a:r>
            <a:r>
              <a:rPr lang="el-GR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(EATL</a:t>
            </a:r>
            <a:r>
              <a:rPr lang="el-GR" sz="3200" dirty="0" smtClean="0">
                <a:solidFill>
                  <a:srgbClr val="FFFF00"/>
                </a:solidFill>
              </a:rPr>
              <a:t>) - Γενικά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828800"/>
            <a:ext cx="8426450" cy="4786313"/>
          </a:xfrm>
        </p:spPr>
        <p:txBody>
          <a:bodyPr/>
          <a:lstStyle/>
          <a:p>
            <a:pPr eaLnBrk="1" hangingPunct="1">
              <a:defRPr/>
            </a:pPr>
            <a:r>
              <a:rPr lang="el-GR" sz="2200" b="1" dirty="0" smtClean="0">
                <a:solidFill>
                  <a:srgbClr val="FFC000"/>
                </a:solidFill>
              </a:rPr>
              <a:t>Ορισμός</a:t>
            </a:r>
            <a:r>
              <a:rPr lang="en-US" sz="2200" b="1" dirty="0" smtClean="0">
                <a:solidFill>
                  <a:srgbClr val="FFC000"/>
                </a:solidFill>
              </a:rPr>
              <a:t>:</a:t>
            </a:r>
            <a:r>
              <a:rPr lang="el-GR" sz="2200" b="1" dirty="0" smtClean="0">
                <a:solidFill>
                  <a:schemeClr val="bg1"/>
                </a:solidFill>
              </a:rPr>
              <a:t> </a:t>
            </a:r>
            <a:r>
              <a:rPr lang="el-GR" sz="2200" dirty="0" smtClean="0">
                <a:solidFill>
                  <a:schemeClr val="bg1"/>
                </a:solidFill>
              </a:rPr>
              <a:t>Πρωτοπαθές λέμφωμα του λεπτού εντέρου προερχόμενο από τα </a:t>
            </a:r>
            <a:r>
              <a:rPr lang="el-GR" sz="2200" b="1" dirty="0" smtClean="0">
                <a:solidFill>
                  <a:schemeClr val="accent4">
                    <a:lumMod val="75000"/>
                  </a:schemeClr>
                </a:solidFill>
              </a:rPr>
              <a:t>ενδοεπιθηλιακά Τ-λεμφοκύτταρα 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l-GR" sz="2200" b="1" dirty="0" smtClean="0">
                <a:solidFill>
                  <a:schemeClr val="accent2"/>
                </a:solidFill>
              </a:rPr>
              <a:t>&amp; συχνά συνδυαζόμενο </a:t>
            </a:r>
            <a:r>
              <a:rPr lang="el-GR" sz="2200" dirty="0" smtClean="0">
                <a:solidFill>
                  <a:schemeClr val="bg1"/>
                </a:solidFill>
              </a:rPr>
              <a:t>(ιστολογικά και κλινικά) </a:t>
            </a:r>
            <a:r>
              <a:rPr lang="el-GR" sz="2200" b="1" dirty="0" smtClean="0">
                <a:solidFill>
                  <a:schemeClr val="accent2"/>
                </a:solidFill>
              </a:rPr>
              <a:t>με εντεροπάθεια από γλουτένη</a:t>
            </a:r>
          </a:p>
          <a:p>
            <a:pPr eaLnBrk="1" hangingPunct="1">
              <a:defRPr/>
            </a:pPr>
            <a:r>
              <a:rPr lang="el-GR" sz="2200" b="1" dirty="0" smtClean="0">
                <a:solidFill>
                  <a:srgbClr val="FFC000"/>
                </a:solidFill>
              </a:rPr>
              <a:t>Συχνότητα</a:t>
            </a:r>
            <a:r>
              <a:rPr lang="en-US" sz="2200" dirty="0" smtClean="0">
                <a:solidFill>
                  <a:srgbClr val="FFC000"/>
                </a:solidFill>
              </a:rPr>
              <a:t>:</a:t>
            </a:r>
            <a:r>
              <a:rPr lang="el-GR" sz="2200" dirty="0" smtClean="0">
                <a:solidFill>
                  <a:srgbClr val="FFC000"/>
                </a:solidFill>
              </a:rPr>
              <a:t> </a:t>
            </a:r>
            <a:r>
              <a:rPr lang="el-GR" sz="2200" dirty="0" smtClean="0">
                <a:solidFill>
                  <a:schemeClr val="bg1"/>
                </a:solidFill>
              </a:rPr>
              <a:t>Ο συχνότερος τύπος Τ λεμφώματος του γαστρεντερικού σωλήνα</a:t>
            </a:r>
          </a:p>
          <a:p>
            <a:pPr eaLnBrk="1" hangingPunct="1">
              <a:defRPr/>
            </a:pPr>
            <a:r>
              <a:rPr lang="el-GR" sz="2200" b="1" dirty="0" smtClean="0">
                <a:solidFill>
                  <a:srgbClr val="FFC000"/>
                </a:solidFill>
              </a:rPr>
              <a:t>Αιτιολογία</a:t>
            </a:r>
            <a:r>
              <a:rPr lang="en-US" sz="2200" b="1" dirty="0" smtClean="0">
                <a:solidFill>
                  <a:srgbClr val="FFC000"/>
                </a:solidFill>
              </a:rPr>
              <a:t>:</a:t>
            </a:r>
            <a:r>
              <a:rPr lang="el-GR" sz="2200" b="1" dirty="0" smtClean="0">
                <a:solidFill>
                  <a:srgbClr val="FFC000"/>
                </a:solidFill>
              </a:rPr>
              <a:t> </a:t>
            </a:r>
            <a:r>
              <a:rPr lang="el-GR" sz="2200" b="1" dirty="0" smtClean="0">
                <a:solidFill>
                  <a:schemeClr val="accent2"/>
                </a:solidFill>
              </a:rPr>
              <a:t>Σχέση με κοιλιοκάκη (80-90%) των περιπτώσεων</a:t>
            </a:r>
          </a:p>
          <a:p>
            <a:pPr eaLnBrk="1" hangingPunct="1">
              <a:defRPr/>
            </a:pPr>
            <a:r>
              <a:rPr lang="el-GR" sz="2200" b="1" dirty="0" smtClean="0">
                <a:solidFill>
                  <a:srgbClr val="FFC000"/>
                </a:solidFill>
              </a:rPr>
              <a:t>Εντόπιση</a:t>
            </a:r>
            <a:r>
              <a:rPr lang="en-US" sz="2200" b="1" dirty="0" smtClean="0">
                <a:solidFill>
                  <a:srgbClr val="FFC000"/>
                </a:solidFill>
              </a:rPr>
              <a:t>: </a:t>
            </a:r>
            <a:r>
              <a:rPr lang="el-GR" sz="2200" dirty="0" smtClean="0">
                <a:solidFill>
                  <a:schemeClr val="bg1"/>
                </a:solidFill>
              </a:rPr>
              <a:t>Λεπτό έντερο (νήστιδα-ειλεός) – Σπάνια στο λοιπό ΓΕΣ ή σε άλλες θέσεις</a:t>
            </a:r>
          </a:p>
          <a:p>
            <a:pPr eaLnBrk="1" hangingPunct="1">
              <a:defRPr/>
            </a:pPr>
            <a:r>
              <a:rPr lang="el-GR" sz="2200" b="1" dirty="0" smtClean="0">
                <a:solidFill>
                  <a:srgbClr val="FFC000"/>
                </a:solidFill>
              </a:rPr>
              <a:t>Κλινική εικόνα</a:t>
            </a:r>
            <a:r>
              <a:rPr lang="en-US" sz="2200" dirty="0" smtClean="0">
                <a:solidFill>
                  <a:srgbClr val="FFC000"/>
                </a:solidFill>
              </a:rPr>
              <a:t>:</a:t>
            </a:r>
            <a:r>
              <a:rPr lang="el-GR" sz="2200" dirty="0" smtClean="0">
                <a:solidFill>
                  <a:srgbClr val="FFC000"/>
                </a:solidFill>
              </a:rPr>
              <a:t> </a:t>
            </a:r>
            <a:r>
              <a:rPr lang="el-GR" sz="2200" dirty="0" smtClean="0">
                <a:solidFill>
                  <a:schemeClr val="bg1"/>
                </a:solidFill>
              </a:rPr>
              <a:t>Ιστορικό κοιλιοκάκης – Διάτρηση του εντέρου λόγω διήθησης από το λέμφωμα – Σύνδρομο δυσαπορρόφησης μη ανταποκρινόμενο σε δίαιτα ελεύθερης γλουτένης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EATL</a:t>
            </a:r>
            <a:r>
              <a:rPr lang="el-GR" sz="4000" smtClean="0">
                <a:solidFill>
                  <a:srgbClr val="FFFF00"/>
                </a:solidFill>
              </a:rPr>
              <a:t> – Ιστολογική εικόνα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2505075"/>
            <a:ext cx="3021013" cy="555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sz="2800" smtClean="0">
                <a:solidFill>
                  <a:schemeClr val="bg1"/>
                </a:solidFill>
              </a:rPr>
              <a:t>Πολλαπλά έλκη</a:t>
            </a:r>
          </a:p>
        </p:txBody>
      </p:sp>
      <p:pic>
        <p:nvPicPr>
          <p:cNvPr id="232452" name="Picture 4" descr="K179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638" y="3651250"/>
            <a:ext cx="3729037" cy="2519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2453" name="Picture 5" descr="K179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3651250"/>
            <a:ext cx="3706812" cy="2520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49510" name="Rectangle 7"/>
          <p:cNvSpPr>
            <a:spLocks noChangeArrowheads="1"/>
          </p:cNvSpPr>
          <p:nvPr/>
        </p:nvSpPr>
        <p:spPr bwMode="auto">
          <a:xfrm>
            <a:off x="4911725" y="2135188"/>
            <a:ext cx="3957638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Μαζική διήθηση του</a:t>
            </a:r>
            <a:endParaRPr lang="en-US" sz="28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εντερικού τοιχώματος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-249238"/>
            <a:ext cx="8229600" cy="869951"/>
          </a:xfrm>
        </p:spPr>
        <p:txBody>
          <a:bodyPr/>
          <a:lstStyle/>
          <a:p>
            <a:pPr eaLnBrk="1" hangingPunct="1"/>
            <a:r>
              <a:rPr lang="el-GR" sz="3200" dirty="0" smtClean="0">
                <a:solidFill>
                  <a:srgbClr val="FFFF00"/>
                </a:solidFill>
              </a:rPr>
              <a:t>Τ Λεμφώματα λεπτού εντέρου </a:t>
            </a:r>
            <a:r>
              <a:rPr lang="el-GR" sz="3200" dirty="0" smtClean="0">
                <a:solidFill>
                  <a:srgbClr val="FFFF00"/>
                </a:solidFill>
              </a:rPr>
              <a:t>– Τύποι</a:t>
            </a:r>
          </a:p>
        </p:txBody>
      </p:sp>
      <p:graphicFrame>
        <p:nvGraphicFramePr>
          <p:cNvPr id="192690" name="Group 178"/>
          <p:cNvGraphicFramePr>
            <a:graphicFrameLocks noGrp="1"/>
          </p:cNvGraphicFramePr>
          <p:nvPr>
            <p:ph idx="1"/>
          </p:nvPr>
        </p:nvGraphicFramePr>
        <p:xfrm>
          <a:off x="92075" y="711200"/>
          <a:ext cx="8942388" cy="5866765"/>
        </p:xfrm>
        <a:graphic>
          <a:graphicData uri="http://schemas.openxmlformats.org/drawingml/2006/table">
            <a:tbl>
              <a:tblPr/>
              <a:tblGrid>
                <a:gridCol w="3548063"/>
                <a:gridCol w="2371725"/>
                <a:gridCol w="3022600"/>
              </a:tblGrid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EATL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MEITL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Συχνότητα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80-90%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10-20%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Μορφολογία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Μεγάλα έως αναπλαστικά 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κύτταρα, εμφανές πυρήνιο, άφθονο κυτταρόπλασμα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Μέσου μεγέθους 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κύτταρα με πυκνωτικό πυρήνα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Διήθηση κρυπτικού επιθηλίου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Συνοδός αντιδραστικός πληθυσμός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Συχνά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προέχων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απών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820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Παρακείμενος βλεννογόνος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Εικόνα κοιλιοκάκης (συνήθως)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Εικόνα κοιλιοκάκης (συνήθως)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00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Κλινική εικόνα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Κοιλιοκάκη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ερπητοειδής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δερματίτις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Όχι σχέση </a:t>
                      </a:r>
                      <a:b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με κοιλιοκάκη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9449"/>
            <a:ext cx="8229600" cy="903287"/>
          </a:xfrm>
        </p:spPr>
        <p:txBody>
          <a:bodyPr/>
          <a:lstStyle/>
          <a:p>
            <a:pPr algn="ctr" eaLnBrk="1" hangingPunct="1"/>
            <a:r>
              <a:rPr lang="el-GR" sz="3200" dirty="0" smtClean="0">
                <a:solidFill>
                  <a:srgbClr val="FFFF00"/>
                </a:solidFill>
              </a:rPr>
              <a:t>Τ Λεμφώματα λεπτού εντέρου– </a:t>
            </a:r>
            <a:r>
              <a:rPr lang="el-GR" sz="3200" dirty="0" smtClean="0">
                <a:solidFill>
                  <a:srgbClr val="FFFF00"/>
                </a:solidFill>
              </a:rPr>
              <a:t>Κυτταρική μορφολογία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1046163"/>
            <a:ext cx="3267075" cy="65563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EATL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l-GR" sz="2800" dirty="0" smtClean="0">
                <a:solidFill>
                  <a:schemeClr val="bg1"/>
                </a:solidFill>
              </a:rPr>
              <a:t>μη </a:t>
            </a:r>
            <a:r>
              <a:rPr lang="el-GR" sz="2800" dirty="0" err="1" smtClean="0">
                <a:solidFill>
                  <a:schemeClr val="bg1"/>
                </a:solidFill>
              </a:rPr>
              <a:t>μονόμορφο</a:t>
            </a:r>
            <a:r>
              <a:rPr lang="el-GR" sz="2800" dirty="0" smtClean="0">
                <a:solidFill>
                  <a:schemeClr val="bg1"/>
                </a:solidFill>
              </a:rPr>
              <a:t>) </a:t>
            </a:r>
            <a:r>
              <a:rPr lang="el-GR" sz="2800" dirty="0" smtClean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236548" name="Picture 4" descr="K17971"/>
          <p:cNvPicPr>
            <a:picLocks noChangeAspect="1" noChangeArrowheads="1"/>
          </p:cNvPicPr>
          <p:nvPr/>
        </p:nvPicPr>
        <p:blipFill>
          <a:blip r:embed="rId3" cstate="print"/>
          <a:srcRect r="50183"/>
          <a:stretch>
            <a:fillRect/>
          </a:stretch>
        </p:blipFill>
        <p:spPr bwMode="auto">
          <a:xfrm>
            <a:off x="795338" y="2116138"/>
            <a:ext cx="3462337" cy="2281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5592763" y="433388"/>
            <a:ext cx="27670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l-GR" sz="2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MEITL</a:t>
            </a:r>
            <a:endParaRPr lang="el-GR" sz="28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(</a:t>
            </a:r>
            <a:r>
              <a:rPr lang="el-GR" sz="28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μονόμορφο</a:t>
            </a:r>
            <a:r>
              <a:rPr lang="el-GR" sz="28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) </a:t>
            </a:r>
            <a:endParaRPr lang="el-GR" sz="28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36550" name="Picture 6" descr="K17971"/>
          <p:cNvPicPr>
            <a:picLocks noChangeAspect="1" noChangeArrowheads="1"/>
          </p:cNvPicPr>
          <p:nvPr/>
        </p:nvPicPr>
        <p:blipFill>
          <a:blip r:embed="rId3" cstate="print"/>
          <a:srcRect l="50183"/>
          <a:stretch>
            <a:fillRect/>
          </a:stretch>
        </p:blipFill>
        <p:spPr bwMode="auto">
          <a:xfrm>
            <a:off x="800100" y="4518025"/>
            <a:ext cx="3462338" cy="2281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6551" name="Picture 7" descr="K179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4988" y="2117725"/>
            <a:ext cx="3275012" cy="22796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4000" dirty="0" smtClean="0">
                <a:solidFill>
                  <a:srgbClr val="FFFF00"/>
                </a:solidFill>
              </a:rPr>
              <a:t>Τ Λεμφώματα λεπτού εντέρου </a:t>
            </a:r>
            <a:r>
              <a:rPr lang="el-GR" sz="4000" dirty="0" smtClean="0">
                <a:solidFill>
                  <a:srgbClr val="FFFF00"/>
                </a:solidFill>
              </a:rPr>
              <a:t>- </a:t>
            </a:r>
            <a:r>
              <a:rPr lang="el-GR" sz="4000" dirty="0" err="1" smtClean="0">
                <a:solidFill>
                  <a:srgbClr val="FFFF00"/>
                </a:solidFill>
              </a:rPr>
              <a:t>Ανοσοφαινότυπος</a:t>
            </a:r>
            <a:endParaRPr lang="el-GR" sz="40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62522" name="Group 58"/>
          <p:cNvGraphicFramePr>
            <a:graphicFrameLocks noGrp="1"/>
          </p:cNvGraphicFramePr>
          <p:nvPr/>
        </p:nvGraphicFramePr>
        <p:xfrm>
          <a:off x="155575" y="1657350"/>
          <a:ext cx="8910638" cy="4791456"/>
        </p:xfrm>
        <a:graphic>
          <a:graphicData uri="http://schemas.openxmlformats.org/drawingml/2006/table">
            <a:tbl>
              <a:tblPr/>
              <a:tblGrid>
                <a:gridCol w="4560441"/>
                <a:gridCol w="4350197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EATL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MEITL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CD3+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/ CD5 - / CD7+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CD56-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CD8-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, CD4 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TcR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β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±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CD103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Κυτταροτοξικά μόρια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CD30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νδοεπιθηλιακά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Τ λεμφοκύτταρα </a:t>
                      </a:r>
                      <a:b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CD8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-/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CD56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CD3+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CD56+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CD8+,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CD4-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TcR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β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υτταροτοξικά μόρια 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CD30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Ενδοεπιθηλιακά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Τ λεμφοκύτταρα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CD8+/CD56+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539750" y="620713"/>
            <a:ext cx="7981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FFFF00"/>
                </a:solidFill>
              </a:rPr>
              <a:t>Τ-ΠΕΡΙΦΕΡΙΚΑ ΛΕΜΦΩΜΑΤΑ</a:t>
            </a:r>
            <a:br>
              <a:rPr lang="el-GR" sz="3600" b="1">
                <a:solidFill>
                  <a:srgbClr val="FFFF00"/>
                </a:solidFill>
              </a:rPr>
            </a:br>
            <a:r>
              <a:rPr lang="el-GR" sz="3600" b="1">
                <a:solidFill>
                  <a:srgbClr val="FFFF00"/>
                </a:solidFill>
              </a:rPr>
              <a:t>ΛΕΜΦΑΔΕΝΙΚΟΥ ΤΥΠΟΥ</a:t>
            </a:r>
            <a:endParaRPr lang="el-GR" sz="4400" b="1">
              <a:solidFill>
                <a:srgbClr val="FFCC00"/>
              </a:solidFill>
            </a:endParaRPr>
          </a:p>
        </p:txBody>
      </p:sp>
      <p:grpSp>
        <p:nvGrpSpPr>
          <p:cNvPr id="242691" name="Group 9"/>
          <p:cNvGrpSpPr>
            <a:grpSpLocks/>
          </p:cNvGrpSpPr>
          <p:nvPr/>
        </p:nvGrpSpPr>
        <p:grpSpPr bwMode="auto">
          <a:xfrm>
            <a:off x="179388" y="2492375"/>
            <a:ext cx="8423275" cy="2057400"/>
            <a:chOff x="113" y="1570"/>
            <a:chExt cx="5306" cy="1296"/>
          </a:xfrm>
        </p:grpSpPr>
        <p:sp>
          <p:nvSpPr>
            <p:cNvPr id="242692" name="Oval 3"/>
            <p:cNvSpPr>
              <a:spLocks noChangeArrowheads="1"/>
            </p:cNvSpPr>
            <p:nvPr/>
          </p:nvSpPr>
          <p:spPr bwMode="auto">
            <a:xfrm>
              <a:off x="113" y="1570"/>
              <a:ext cx="1632" cy="1296"/>
            </a:xfrm>
            <a:prstGeom prst="ellips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3" name="Text Box 4"/>
            <p:cNvSpPr txBox="1">
              <a:spLocks noChangeArrowheads="1"/>
            </p:cNvSpPr>
            <p:nvPr/>
          </p:nvSpPr>
          <p:spPr bwMode="auto">
            <a:xfrm>
              <a:off x="295" y="1842"/>
              <a:ext cx="1200" cy="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l-GR" b="1">
                  <a:solidFill>
                    <a:schemeClr val="bg1"/>
                  </a:solidFill>
                </a:rPr>
                <a:t>AITL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l-GR" b="1">
                  <a:solidFill>
                    <a:schemeClr val="bg1"/>
                  </a:solidFill>
                </a:rPr>
                <a:t>Αγγειοανοσο-βλαστικό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42694" name="Oval 5"/>
            <p:cNvSpPr>
              <a:spLocks noChangeArrowheads="1"/>
            </p:cNvSpPr>
            <p:nvPr/>
          </p:nvSpPr>
          <p:spPr bwMode="auto">
            <a:xfrm>
              <a:off x="1882" y="1570"/>
              <a:ext cx="1632" cy="1296"/>
            </a:xfrm>
            <a:prstGeom prst="ellips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5" name="Oval 6"/>
            <p:cNvSpPr>
              <a:spLocks noChangeArrowheads="1"/>
            </p:cNvSpPr>
            <p:nvPr/>
          </p:nvSpPr>
          <p:spPr bwMode="auto">
            <a:xfrm>
              <a:off x="3787" y="1570"/>
              <a:ext cx="1632" cy="1296"/>
            </a:xfrm>
            <a:prstGeom prst="ellipse">
              <a:avLst/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6" name="Text Box 7"/>
            <p:cNvSpPr txBox="1">
              <a:spLocks noChangeArrowheads="1"/>
            </p:cNvSpPr>
            <p:nvPr/>
          </p:nvSpPr>
          <p:spPr bwMode="auto">
            <a:xfrm>
              <a:off x="1973" y="1752"/>
              <a:ext cx="1451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l-GR" b="1">
                  <a:solidFill>
                    <a:schemeClr val="bg1"/>
                  </a:solidFill>
                </a:rPr>
                <a:t>Τ-λεμφώματα μη ειδικού τύπου</a:t>
              </a:r>
            </a:p>
            <a:p>
              <a:pPr algn="ctr" eaLnBrk="0" hangingPunct="0"/>
              <a:r>
                <a:rPr lang="el-GR" b="1">
                  <a:solidFill>
                    <a:schemeClr val="bg1"/>
                  </a:solidFill>
                </a:rPr>
                <a:t>(</a:t>
              </a:r>
              <a:r>
                <a:rPr lang="en-US" b="1">
                  <a:solidFill>
                    <a:schemeClr val="bg1"/>
                  </a:solidFill>
                </a:rPr>
                <a:t>PTCL-NOS)</a:t>
              </a:r>
              <a:endParaRPr lang="el-GR" b="1">
                <a:solidFill>
                  <a:schemeClr val="bg1"/>
                </a:solidFill>
              </a:endParaRPr>
            </a:p>
          </p:txBody>
        </p:sp>
        <p:sp>
          <p:nvSpPr>
            <p:cNvPr id="242697" name="Text Box 8"/>
            <p:cNvSpPr txBox="1">
              <a:spLocks noChangeArrowheads="1"/>
            </p:cNvSpPr>
            <p:nvPr/>
          </p:nvSpPr>
          <p:spPr bwMode="auto">
            <a:xfrm>
              <a:off x="3923" y="1933"/>
              <a:ext cx="135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l-GR" b="1">
                  <a:solidFill>
                    <a:schemeClr val="bg1"/>
                  </a:solidFill>
                </a:rPr>
                <a:t>Αναπλαστικό λέμφωμα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400050" y="3048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defRPr/>
            </a:pPr>
            <a:r>
              <a:rPr lang="el-GR" sz="3200" b="1" dirty="0">
                <a:solidFill>
                  <a:srgbClr val="00FFCC"/>
                </a:solidFill>
                <a:latin typeface="+mn-lt"/>
                <a:cs typeface="Arial" pitchFamily="34" charset="0"/>
              </a:rPr>
              <a:t>Αγγειοανοσοβλαστικό λέμφωμα (AITL)</a:t>
            </a: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– Κλινικά στοιχεία </a:t>
            </a:r>
            <a:endParaRPr lang="el-GR" sz="3200" b="1" dirty="0">
              <a:solidFill>
                <a:srgbClr val="FF9933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611188" y="1412875"/>
            <a:ext cx="7921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Συχνότητα: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15-20% των Τ-λεμφωμάτων / 1-2% </a:t>
            </a:r>
            <a: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των μη-</a:t>
            </a:r>
            <a: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Hodgkin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λεμφωμάτων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611188" y="2276475"/>
            <a:ext cx="79216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Ηλικία: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Μέσης-μεγάλης ηλικίας άτομα</a:t>
            </a: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611188" y="2852738"/>
            <a:ext cx="79216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Φύλο: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Ίση αναλογία ανδρών-γυναικών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611188" y="3429000"/>
            <a:ext cx="7921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Συμπτώματα: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γενικευμένη περιφερική λεμφαδενοπάθεια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πυρετός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δερματικά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εξανθήματα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και κνησμός, οιδήματα, πλευριτική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συλλογή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αρθρίτιδα, ασκίτης,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ηπατοσπληνομεγαλία</a:t>
            </a: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539750" y="4941888"/>
            <a:ext cx="79216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spcBef>
                <a:spcPct val="50000"/>
              </a:spcBef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dirty="0">
                <a:solidFill>
                  <a:srgbClr val="FF00FF"/>
                </a:solidFill>
                <a:latin typeface="+mn-lt"/>
                <a:cs typeface="Arial" pitchFamily="34" charset="0"/>
              </a:rPr>
              <a:t>Εργαστηριακά ευρήματα: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πολυκλωνική υπεργαμμασφαιρι-ναιμία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ψυχροσυγκολλητίνες </a:t>
            </a:r>
            <a: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</a:t>
            </a:r>
            <a:r>
              <a:rPr lang="el-GR" sz="2200" b="1" dirty="0">
                <a:solidFill>
                  <a:srgbClr val="00FFCC"/>
                </a:solidFill>
                <a:latin typeface="+mn-lt"/>
                <a:cs typeface="Arial" pitchFamily="34" charset="0"/>
                <a:sym typeface="Symbol" pitchFamily="18" charset="2"/>
              </a:rPr>
              <a:t>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  <a:sym typeface="Symbol" pitchFamily="18" charset="2"/>
              </a:rPr>
              <a:t>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αιμολυτική αναιμία), θετικός ρευματοειδής παράγοντας, αντισώματα έναντι λείων μυϊκών ινών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395288" y="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l-GR" sz="3200" b="1" dirty="0">
                <a:solidFill>
                  <a:srgbClr val="00FFCC"/>
                </a:solidFill>
                <a:latin typeface="+mn-lt"/>
                <a:cs typeface="Arial" pitchFamily="34" charset="0"/>
              </a:rPr>
              <a:t>AITL</a:t>
            </a: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– Ιστολογικά ευρήματα </a:t>
            </a:r>
            <a:endParaRPr lang="el-GR" sz="3200" b="1" dirty="0">
              <a:solidFill>
                <a:srgbClr val="FF9933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611188" y="1282700"/>
            <a:ext cx="792162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Μερική ή πλήρης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κατάλυση της υφής του λεμφαδένα</a:t>
            </a:r>
          </a:p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None/>
              <a:defRPr/>
            </a:pP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-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Πρότυπο Ι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(υπερπλαστικά βλ. κέντρα)</a:t>
            </a:r>
          </a:p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None/>
              <a:defRPr/>
            </a:pP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-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Πρότυπο ΙΙ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(ατροφικά βλ. κέντρα)</a:t>
            </a:r>
          </a:p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None/>
              <a:defRPr/>
            </a:pP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- </a:t>
            </a:r>
            <a:r>
              <a:rPr lang="el-GR" sz="22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Πρότυπο ΙΙΙ </a:t>
            </a:r>
            <a:r>
              <a:rPr lang="el-GR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(απόντα βλ. κέντρα)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611188" y="2578100"/>
            <a:ext cx="792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Διάχυτη ανάπτυξη </a:t>
            </a: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πολύμορφου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κυτταρικού πληθυσμού</a:t>
            </a:r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611188" y="3154363"/>
            <a:ext cx="7921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Αθροίσεις νεοπλασματικών λεμφοκυττάρων μέσου-μεγάλου μεγέθους, συχνά με </a:t>
            </a: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διαυγές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κυτταρόπλασμα</a:t>
            </a: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611188" y="3946525"/>
            <a:ext cx="7921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Άφθονα μεατριχοειδικά φλεβίδια, συχνά διακλαδούμενα </a:t>
            </a: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(</a:t>
            </a:r>
            <a:r>
              <a:rPr lang="en-US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arborizing vessels)</a:t>
            </a:r>
            <a:endParaRPr lang="el-GR" sz="2200" b="1">
              <a:solidFill>
                <a:srgbClr val="FF00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539750" y="4738688"/>
            <a:ext cx="79216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rgbClr val="FF00FF"/>
                </a:solidFill>
                <a:latin typeface="+mn-lt"/>
                <a:cs typeface="Arial" pitchFamily="34" charset="0"/>
              </a:rPr>
              <a:t>Αθροίσεις δενδριτικών κυττάρων</a:t>
            </a: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 κυρίως περιαγγειακά</a:t>
            </a:r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539750" y="5243513"/>
            <a:ext cx="792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90000"/>
              </a:lnSpc>
              <a:buClr>
                <a:srgbClr val="FF00FF"/>
              </a:buClr>
              <a:buFont typeface="Wingdings" pitchFamily="2" charset="2"/>
              <a:buChar char="Ø"/>
              <a:defRPr/>
            </a:pPr>
            <a:r>
              <a:rPr lang="el-GR" sz="2200" b="1">
                <a:solidFill>
                  <a:schemeClr val="bg1"/>
                </a:solidFill>
                <a:latin typeface="+mn-lt"/>
                <a:cs typeface="Arial" pitchFamily="34" charset="0"/>
              </a:rPr>
              <a:t>Συνοδός αντιδραστικός πληθυσμός: πλασματοκύτταρα, επιθηλιοειδή ιστιοκύτταρα, ηωσινόφιλα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5048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Λεϊσμανίαση</a:t>
            </a:r>
            <a:endParaRPr lang="el-GR" sz="2200" dirty="0">
              <a:latin typeface="+mn-lt"/>
            </a:endParaRPr>
          </a:p>
        </p:txBody>
      </p:sp>
      <p:pic>
        <p:nvPicPr>
          <p:cNvPr id="30722" name="Picture 6" descr="http://www.escholarship.org/uc/item/3kt6d1f7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341438"/>
            <a:ext cx="6799263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3816351" y="5048250"/>
            <a:ext cx="20875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6 - TextBox"/>
          <p:cNvSpPr txBox="1">
            <a:spLocks noChangeArrowheads="1"/>
          </p:cNvSpPr>
          <p:nvPr/>
        </p:nvSpPr>
        <p:spPr bwMode="auto">
          <a:xfrm>
            <a:off x="3419475" y="6165850"/>
            <a:ext cx="2952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Leishman-Donovan bodies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9"/>
          <p:cNvPicPr>
            <a:picLocks noChangeAspect="1" noChangeArrowheads="1"/>
          </p:cNvPicPr>
          <p:nvPr/>
        </p:nvPicPr>
        <p:blipFill>
          <a:blip r:embed="rId3" cstate="print"/>
          <a:srcRect l="2196" t="4903"/>
          <a:stretch>
            <a:fillRect/>
          </a:stretch>
        </p:blipFill>
        <p:spPr bwMode="auto">
          <a:xfrm>
            <a:off x="187325" y="174625"/>
            <a:ext cx="4806950" cy="30178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48835" name="Picture 3" descr="9"/>
          <p:cNvPicPr>
            <a:picLocks noChangeAspect="1" noChangeArrowheads="1"/>
          </p:cNvPicPr>
          <p:nvPr/>
        </p:nvPicPr>
        <p:blipFill>
          <a:blip r:embed="rId4" cstate="print"/>
          <a:srcRect l="2187"/>
          <a:stretch>
            <a:fillRect/>
          </a:stretch>
        </p:blipFill>
        <p:spPr bwMode="auto">
          <a:xfrm>
            <a:off x="4156075" y="3468688"/>
            <a:ext cx="4899025" cy="3270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48836" name="Text Box 5"/>
          <p:cNvSpPr txBox="1">
            <a:spLocks noChangeArrowheads="1"/>
          </p:cNvSpPr>
          <p:nvPr/>
        </p:nvSpPr>
        <p:spPr bwMode="auto">
          <a:xfrm>
            <a:off x="5168900" y="241300"/>
            <a:ext cx="25923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Κατάλυση </a:t>
            </a:r>
          </a:p>
          <a:p>
            <a:r>
              <a:rPr lang="el-GR" b="1">
                <a:solidFill>
                  <a:schemeClr val="bg1"/>
                </a:solidFill>
              </a:rPr>
              <a:t>υφής λεμφαδένα</a:t>
            </a:r>
          </a:p>
        </p:txBody>
      </p:sp>
      <p:sp>
        <p:nvSpPr>
          <p:cNvPr id="248837" name="Text Box 6"/>
          <p:cNvSpPr txBox="1">
            <a:spLocks noChangeArrowheads="1"/>
          </p:cNvSpPr>
          <p:nvPr/>
        </p:nvSpPr>
        <p:spPr bwMode="auto">
          <a:xfrm>
            <a:off x="290513" y="5434013"/>
            <a:ext cx="38052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Διακλαδούμενα </a:t>
            </a:r>
          </a:p>
          <a:p>
            <a:r>
              <a:rPr lang="el-GR" b="1">
                <a:solidFill>
                  <a:schemeClr val="bg1"/>
                </a:solidFill>
              </a:rPr>
              <a:t>μετατριχοειδικά φλεβίδια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131"/>
          <p:cNvPicPr>
            <a:picLocks noChangeAspect="1" noChangeArrowheads="1"/>
          </p:cNvPicPr>
          <p:nvPr/>
        </p:nvPicPr>
        <p:blipFill>
          <a:blip r:embed="rId3" cstate="print"/>
          <a:srcRect b="6000"/>
          <a:stretch>
            <a:fillRect/>
          </a:stretch>
        </p:blipFill>
        <p:spPr bwMode="auto">
          <a:xfrm>
            <a:off x="127000" y="127000"/>
            <a:ext cx="4675188" cy="3382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50883" name="Picture 3" descr="9"/>
          <p:cNvPicPr>
            <a:picLocks noChangeAspect="1" noChangeArrowheads="1"/>
          </p:cNvPicPr>
          <p:nvPr/>
        </p:nvPicPr>
        <p:blipFill>
          <a:blip r:embed="rId4" cstate="print"/>
          <a:srcRect l="2266" t="3484"/>
          <a:stretch>
            <a:fillRect/>
          </a:stretch>
        </p:blipFill>
        <p:spPr bwMode="auto">
          <a:xfrm>
            <a:off x="3797300" y="3462338"/>
            <a:ext cx="5208588" cy="33448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50884" name="Text Box 5"/>
          <p:cNvSpPr txBox="1">
            <a:spLocks noChangeArrowheads="1"/>
          </p:cNvSpPr>
          <p:nvPr/>
        </p:nvSpPr>
        <p:spPr bwMode="auto">
          <a:xfrm>
            <a:off x="4899025" y="24130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Διαυγή κύτταρα</a:t>
            </a:r>
          </a:p>
        </p:txBody>
      </p:sp>
      <p:sp>
        <p:nvSpPr>
          <p:cNvPr id="250885" name="Text Box 6"/>
          <p:cNvSpPr txBox="1">
            <a:spLocks noChangeArrowheads="1"/>
          </p:cNvSpPr>
          <p:nvPr/>
        </p:nvSpPr>
        <p:spPr bwMode="auto">
          <a:xfrm>
            <a:off x="-15875" y="6188075"/>
            <a:ext cx="381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1"/>
                </a:solidFill>
              </a:rPr>
              <a:t>Πολύμορφος πληθυσμός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8975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1" name="Picture 3" descr="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8438"/>
            <a:ext cx="4498975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2" name="Picture 4" descr="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025" y="0"/>
            <a:ext cx="4498975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3" name="Picture 5" descr="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5025" y="4046538"/>
            <a:ext cx="4498975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0" y="28956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CD3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0" y="35814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CD21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8229600" y="28194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CD3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2937" name="Text Box 9"/>
          <p:cNvSpPr txBox="1">
            <a:spLocks noChangeArrowheads="1"/>
          </p:cNvSpPr>
          <p:nvPr/>
        </p:nvSpPr>
        <p:spPr bwMode="auto">
          <a:xfrm>
            <a:off x="8229600" y="3581400"/>
            <a:ext cx="914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CD20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3357563"/>
            <a:ext cx="41767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Επέκταση δικτύου δενδριτικών κυττάρων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 (CD21+)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εκτός των Β περιοχών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164388" y="3644900"/>
            <a:ext cx="215900" cy="17287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08625" y="3284538"/>
            <a:ext cx="20875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Μεγάλα Β λεμφοκύτταρα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3959225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79" name="Picture 3" descr="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060575"/>
            <a:ext cx="43307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304800" y="4876800"/>
            <a:ext cx="11922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EBER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4724400" y="6172200"/>
            <a:ext cx="1905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</a:rPr>
              <a:t>EBER/CD20</a:t>
            </a:r>
            <a:endParaRPr lang="el-GR" sz="22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" y="5373688"/>
            <a:ext cx="3024188" cy="646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  <a:cs typeface="Arial" pitchFamily="34" charset="0"/>
              </a:rPr>
              <a:t>Τα Β λεμφοκύτταρα είναι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EBER (mRNA EBV)+</a:t>
            </a:r>
            <a:endParaRPr lang="el-GR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539750" y="620713"/>
            <a:ext cx="7981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FFFF00"/>
                </a:solidFill>
              </a:rPr>
              <a:t>ΛΕΜΦΑΔΕΝΙΚΑ</a:t>
            </a:r>
            <a:br>
              <a:rPr lang="el-GR" sz="3600" b="1">
                <a:solidFill>
                  <a:srgbClr val="FFFF00"/>
                </a:solidFill>
              </a:rPr>
            </a:br>
            <a:r>
              <a:rPr lang="el-GR" sz="3600" b="1">
                <a:solidFill>
                  <a:srgbClr val="FFFF00"/>
                </a:solidFill>
              </a:rPr>
              <a:t>Τ-ΠΕΡΙΦΕΡΙΚΑ ΛΕΜΦΩΜΑΤΑ</a:t>
            </a:r>
            <a:endParaRPr lang="el-GR" sz="4400" b="1">
              <a:solidFill>
                <a:srgbClr val="FFCC00"/>
              </a:solidFill>
            </a:endParaRPr>
          </a:p>
        </p:txBody>
      </p:sp>
      <p:sp>
        <p:nvSpPr>
          <p:cNvPr id="261123" name="Oval 3"/>
          <p:cNvSpPr>
            <a:spLocks noChangeArrowheads="1"/>
          </p:cNvSpPr>
          <p:nvPr/>
        </p:nvSpPr>
        <p:spPr bwMode="auto">
          <a:xfrm>
            <a:off x="385763" y="2492375"/>
            <a:ext cx="2590800" cy="2057400"/>
          </a:xfrm>
          <a:prstGeom prst="ellipse">
            <a:avLst/>
          </a:prstGeom>
          <a:solidFill>
            <a:srgbClr val="008080"/>
          </a:solidFill>
          <a:ln w="222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601663" y="32845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b="1">
                <a:solidFill>
                  <a:schemeClr val="bg1"/>
                </a:solidFill>
              </a:rPr>
              <a:t>AITL</a:t>
            </a:r>
          </a:p>
        </p:txBody>
      </p:sp>
      <p:sp>
        <p:nvSpPr>
          <p:cNvPr id="261125" name="Oval 5"/>
          <p:cNvSpPr>
            <a:spLocks noChangeArrowheads="1"/>
          </p:cNvSpPr>
          <p:nvPr/>
        </p:nvSpPr>
        <p:spPr bwMode="auto">
          <a:xfrm>
            <a:off x="3194050" y="2492375"/>
            <a:ext cx="2590800" cy="2057400"/>
          </a:xfrm>
          <a:prstGeom prst="ellipse">
            <a:avLst/>
          </a:prstGeom>
          <a:solidFill>
            <a:srgbClr val="008080"/>
          </a:solidFill>
          <a:ln w="222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6" name="Oval 6"/>
          <p:cNvSpPr>
            <a:spLocks noChangeArrowheads="1"/>
          </p:cNvSpPr>
          <p:nvPr/>
        </p:nvSpPr>
        <p:spPr bwMode="auto">
          <a:xfrm>
            <a:off x="6011863" y="2492375"/>
            <a:ext cx="2590800" cy="2057400"/>
          </a:xfrm>
          <a:prstGeom prst="ellipse">
            <a:avLst/>
          </a:prstGeom>
          <a:solidFill>
            <a:srgbClr val="008080"/>
          </a:solidFill>
          <a:ln w="222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3338513" y="3284538"/>
            <a:ext cx="2303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</a:rPr>
              <a:t>PTCL-NOS</a:t>
            </a:r>
            <a:endParaRPr lang="el-GR" b="1">
              <a:solidFill>
                <a:schemeClr val="bg1"/>
              </a:solidFill>
            </a:endParaRP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6227763" y="3213100"/>
            <a:ext cx="208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</a:rPr>
              <a:t>ALCL</a:t>
            </a:r>
            <a:endParaRPr lang="el-GR" b="1">
              <a:solidFill>
                <a:schemeClr val="bg1"/>
              </a:solidFill>
            </a:endParaRPr>
          </a:p>
        </p:txBody>
      </p:sp>
      <p:sp>
        <p:nvSpPr>
          <p:cNvPr id="261129" name="Oval 9"/>
          <p:cNvSpPr>
            <a:spLocks noChangeArrowheads="1"/>
          </p:cNvSpPr>
          <p:nvPr/>
        </p:nvSpPr>
        <p:spPr bwMode="auto">
          <a:xfrm>
            <a:off x="1754188" y="3716338"/>
            <a:ext cx="2590800" cy="2057400"/>
          </a:xfrm>
          <a:prstGeom prst="ellipse">
            <a:avLst/>
          </a:prstGeom>
          <a:solidFill>
            <a:schemeClr val="bg1"/>
          </a:solidFill>
          <a:ln w="222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30" name="Text Box 10"/>
          <p:cNvSpPr txBox="1">
            <a:spLocks noChangeArrowheads="1"/>
          </p:cNvSpPr>
          <p:nvPr/>
        </p:nvSpPr>
        <p:spPr bwMode="auto">
          <a:xfrm>
            <a:off x="1801813" y="4524375"/>
            <a:ext cx="2551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AITL</a:t>
            </a:r>
            <a:r>
              <a:rPr lang="el-GR" b="1"/>
              <a:t>/</a:t>
            </a:r>
            <a:r>
              <a:rPr lang="en-US" b="1"/>
              <a:t>PTCL-NOS</a:t>
            </a:r>
            <a:endParaRPr lang="el-GR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l-GR" sz="3200" dirty="0" smtClean="0">
                <a:solidFill>
                  <a:srgbClr val="FFFF00"/>
                </a:solidFill>
              </a:rPr>
              <a:t>ΑΝΑΠΛΑΣΤΙΚΟ ΛΕΜΦΩΜΑ ΑΠΟ ΜΕΓΑΛΑ ΚΥΤΤΑΡΑ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124200"/>
            <a:ext cx="8153400" cy="3200400"/>
          </a:xfrm>
        </p:spPr>
        <p:txBody>
          <a:bodyPr/>
          <a:lstStyle/>
          <a:p>
            <a:pPr marL="396875" marR="0" indent="-396875" algn="l">
              <a:buSzPct val="55000"/>
              <a:buFontTx/>
              <a:buBlip>
                <a:blip r:embed="rId2"/>
              </a:buBlip>
            </a:pPr>
            <a:r>
              <a:rPr lang="el-GR" sz="2800" smtClean="0"/>
              <a:t>Πλειόμορφα μεγάλα </a:t>
            </a:r>
            <a:r>
              <a:rPr lang="el-GR" sz="2800" smtClean="0">
                <a:solidFill>
                  <a:srgbClr val="FFFF00"/>
                </a:solidFill>
              </a:rPr>
              <a:t>Τ</a:t>
            </a:r>
            <a:r>
              <a:rPr lang="en-US" sz="2800" smtClean="0">
                <a:solidFill>
                  <a:srgbClr val="FFFF00"/>
                </a:solidFill>
              </a:rPr>
              <a:t>/null </a:t>
            </a:r>
            <a:r>
              <a:rPr lang="el-GR" sz="2800" smtClean="0">
                <a:solidFill>
                  <a:srgbClr val="FFFF00"/>
                </a:solidFill>
              </a:rPr>
              <a:t>-κύτταρα </a:t>
            </a:r>
            <a:r>
              <a:rPr lang="en-US" sz="2800" smtClean="0">
                <a:solidFill>
                  <a:srgbClr val="FFFF00"/>
                </a:solidFill>
              </a:rPr>
              <a:t>CD30+, </a:t>
            </a:r>
            <a:r>
              <a:rPr lang="el-GR" sz="2800" smtClean="0"/>
              <a:t>τα οποία συχνά αναπτύσσονται σε </a:t>
            </a:r>
            <a:r>
              <a:rPr lang="el-GR" sz="2800" smtClean="0">
                <a:solidFill>
                  <a:srgbClr val="FF0000"/>
                </a:solidFill>
              </a:rPr>
              <a:t>λεμφοκόλπους</a:t>
            </a:r>
          </a:p>
          <a:p>
            <a:pPr marL="396875" marR="0" indent="-396875" algn="l">
              <a:buSzPct val="55000"/>
              <a:buFontTx/>
              <a:buBlip>
                <a:blip r:embed="rId2"/>
              </a:buBlip>
            </a:pPr>
            <a:r>
              <a:rPr lang="el-GR" sz="2800" smtClean="0">
                <a:solidFill>
                  <a:srgbClr val="FFC000"/>
                </a:solidFill>
              </a:rPr>
              <a:t>Ενα ποσοστό 50-70% χαρακτηρίζεται από χρωμοσωμιακές διαμεταθέσεις που οδηγούν σε υπερέκφραση της </a:t>
            </a:r>
            <a:r>
              <a:rPr lang="en-US" sz="2800" smtClean="0">
                <a:solidFill>
                  <a:srgbClr val="FFC000"/>
                </a:solidFill>
              </a:rPr>
              <a:t>ALK</a:t>
            </a:r>
            <a:endParaRPr lang="el-GR" sz="2800" smtClean="0">
              <a:solidFill>
                <a:srgbClr val="FFC000"/>
              </a:solidFill>
            </a:endParaRPr>
          </a:p>
          <a:p>
            <a:pPr marL="396875" marR="0" indent="-396875" algn="l">
              <a:buSzPct val="55000"/>
              <a:buFontTx/>
              <a:buBlip>
                <a:blip r:embed="rId2"/>
              </a:buBlip>
            </a:pPr>
            <a:endParaRPr lang="en-US" sz="2800" smtClean="0">
              <a:solidFill>
                <a:schemeClr val="bg1"/>
              </a:solidFill>
            </a:endParaRPr>
          </a:p>
        </p:txBody>
      </p:sp>
      <p:sp>
        <p:nvSpPr>
          <p:cNvPr id="271364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527050" y="1981200"/>
            <a:ext cx="7854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Συστηματικό (λεμφαδενικό) λέμφωμα που χαρακτηρίζεται από: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459787" cy="908050"/>
          </a:xfrm>
        </p:spPr>
        <p:txBody>
          <a:bodyPr/>
          <a:lstStyle/>
          <a:p>
            <a:r>
              <a:rPr lang="el-GR" sz="2800" smtClean="0">
                <a:solidFill>
                  <a:srgbClr val="FFFF00"/>
                </a:solidFill>
              </a:rPr>
              <a:t>Η έκφραση της </a:t>
            </a:r>
            <a:r>
              <a:rPr lang="en-US" sz="2800" smtClean="0">
                <a:solidFill>
                  <a:srgbClr val="FFFF00"/>
                </a:solidFill>
              </a:rPr>
              <a:t>ALK </a:t>
            </a:r>
            <a:r>
              <a:rPr lang="el-GR" sz="2800" smtClean="0">
                <a:solidFill>
                  <a:srgbClr val="FFFF00"/>
                </a:solidFill>
              </a:rPr>
              <a:t>σχετίζεται με καλύτερη πρόγνωση </a:t>
            </a:r>
            <a:endParaRPr lang="en-US" sz="2800" smtClean="0">
              <a:solidFill>
                <a:srgbClr val="FFFF00"/>
              </a:solidFill>
            </a:endParaRP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9038" y="1539875"/>
            <a:ext cx="3454400" cy="1039813"/>
          </a:xfrm>
          <a:solidFill>
            <a:schemeClr val="bg1"/>
          </a:solidFill>
          <a:ln>
            <a:solidFill>
              <a:srgbClr val="FF3300"/>
            </a:solidFill>
          </a:ln>
        </p:spPr>
        <p:txBody>
          <a:bodyPr/>
          <a:lstStyle/>
          <a:p>
            <a:r>
              <a:rPr lang="el-GR" sz="1800" b="1" smtClean="0"/>
              <a:t>Τρείς πρώτες δεκαετίες</a:t>
            </a:r>
            <a:endParaRPr lang="en-US" sz="1800" b="1" smtClean="0"/>
          </a:p>
          <a:p>
            <a:r>
              <a:rPr lang="el-GR" sz="1800" b="1" smtClean="0"/>
              <a:t>Α</a:t>
            </a:r>
            <a:r>
              <a:rPr lang="en-US" sz="1800" b="1" smtClean="0"/>
              <a:t>:</a:t>
            </a:r>
            <a:r>
              <a:rPr lang="el-GR" sz="1800" b="1" smtClean="0"/>
              <a:t>Γ</a:t>
            </a:r>
            <a:r>
              <a:rPr lang="en-US" sz="1800" b="1" smtClean="0"/>
              <a:t> = 6.5</a:t>
            </a:r>
          </a:p>
          <a:p>
            <a:r>
              <a:rPr lang="el-GR" sz="1800" b="1" smtClean="0">
                <a:solidFill>
                  <a:srgbClr val="FF0000"/>
                </a:solidFill>
              </a:rPr>
              <a:t>Καλή πρόγνωση</a:t>
            </a:r>
            <a:r>
              <a:rPr lang="en-US" sz="1800" b="1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1539875"/>
            <a:ext cx="3094038" cy="1039813"/>
          </a:xfrm>
          <a:solidFill>
            <a:schemeClr val="bg1"/>
          </a:solidFill>
          <a:ln>
            <a:solidFill>
              <a:srgbClr val="FF3300"/>
            </a:solidFill>
          </a:ln>
        </p:spPr>
        <p:txBody>
          <a:bodyPr/>
          <a:lstStyle/>
          <a:p>
            <a:r>
              <a:rPr lang="el-GR" sz="1800" b="1" smtClean="0"/>
              <a:t>Μεγαλύτερη ηλικία</a:t>
            </a:r>
            <a:endParaRPr lang="en-US" sz="1800" b="1" smtClean="0"/>
          </a:p>
          <a:p>
            <a:r>
              <a:rPr lang="el-GR" sz="1800" b="1" smtClean="0"/>
              <a:t>Α</a:t>
            </a:r>
            <a:r>
              <a:rPr lang="en-US" sz="1800" b="1" smtClean="0"/>
              <a:t>:</a:t>
            </a:r>
            <a:r>
              <a:rPr lang="el-GR" sz="1800" b="1" smtClean="0"/>
              <a:t>Γ</a:t>
            </a:r>
            <a:r>
              <a:rPr lang="en-US" sz="1800" b="1" smtClean="0"/>
              <a:t> = 0.9</a:t>
            </a:r>
          </a:p>
          <a:p>
            <a:r>
              <a:rPr lang="el-GR" sz="1800" b="1" smtClean="0">
                <a:solidFill>
                  <a:srgbClr val="FF0000"/>
                </a:solidFill>
              </a:rPr>
              <a:t>Χειρότερη πρόγνωση</a:t>
            </a:r>
            <a:endParaRPr lang="en-US" sz="1800" b="1" smtClean="0">
              <a:solidFill>
                <a:srgbClr val="FF0000"/>
              </a:solidFill>
            </a:endParaRP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2438400" y="1066800"/>
            <a:ext cx="855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FF00"/>
                </a:solidFill>
              </a:rPr>
              <a:t>ALK+</a:t>
            </a:r>
          </a:p>
        </p:txBody>
      </p:sp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5837238" y="1082675"/>
            <a:ext cx="792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FF00"/>
                </a:solidFill>
              </a:rPr>
              <a:t>ALK-</a:t>
            </a:r>
          </a:p>
        </p:txBody>
      </p:sp>
      <p:grpSp>
        <p:nvGrpSpPr>
          <p:cNvPr id="272391" name="Group 7"/>
          <p:cNvGrpSpPr>
            <a:grpSpLocks/>
          </p:cNvGrpSpPr>
          <p:nvPr/>
        </p:nvGrpSpPr>
        <p:grpSpPr bwMode="auto">
          <a:xfrm>
            <a:off x="1189038" y="2682875"/>
            <a:ext cx="6735762" cy="4038600"/>
            <a:chOff x="1017" y="1813"/>
            <a:chExt cx="3636" cy="2433"/>
          </a:xfrm>
        </p:grpSpPr>
        <p:sp>
          <p:nvSpPr>
            <p:cNvPr id="272392" name="Text Box 8"/>
            <p:cNvSpPr txBox="1">
              <a:spLocks noChangeArrowheads="1"/>
            </p:cNvSpPr>
            <p:nvPr/>
          </p:nvSpPr>
          <p:spPr bwMode="auto">
            <a:xfrm>
              <a:off x="3008" y="4074"/>
              <a:ext cx="1173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en-US"/>
                <a:t>Falini B </a:t>
              </a:r>
              <a:r>
                <a:rPr lang="en-US" i="1"/>
                <a:t>et al</a:t>
              </a:r>
              <a:r>
                <a:rPr lang="en-US"/>
                <a:t> Blood, 1999</a:t>
              </a:r>
            </a:p>
          </p:txBody>
        </p:sp>
        <p:sp>
          <p:nvSpPr>
            <p:cNvPr id="272393" name="Text Box 9"/>
            <p:cNvSpPr txBox="1">
              <a:spLocks noChangeArrowheads="1"/>
            </p:cNvSpPr>
            <p:nvPr/>
          </p:nvSpPr>
          <p:spPr bwMode="auto">
            <a:xfrm>
              <a:off x="1676" y="3491"/>
              <a:ext cx="263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15%</a:t>
              </a:r>
            </a:p>
          </p:txBody>
        </p:sp>
        <p:grpSp>
          <p:nvGrpSpPr>
            <p:cNvPr id="272394" name="Group 10"/>
            <p:cNvGrpSpPr>
              <a:grpSpLocks/>
            </p:cNvGrpSpPr>
            <p:nvPr/>
          </p:nvGrpSpPr>
          <p:grpSpPr bwMode="auto">
            <a:xfrm>
              <a:off x="1048" y="1813"/>
              <a:ext cx="3605" cy="2419"/>
              <a:chOff x="2888" y="2038"/>
              <a:chExt cx="2924" cy="1942"/>
            </a:xfrm>
          </p:grpSpPr>
          <p:sp>
            <p:nvSpPr>
              <p:cNvPr id="272397" name="Rectangle 11"/>
              <p:cNvSpPr>
                <a:spLocks noChangeArrowheads="1"/>
              </p:cNvSpPr>
              <p:nvPr/>
            </p:nvSpPr>
            <p:spPr bwMode="auto">
              <a:xfrm>
                <a:off x="5568" y="2039"/>
                <a:ext cx="216" cy="19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pic>
            <p:nvPicPr>
              <p:cNvPr id="272398" name="Picture 12" descr="Survival by ALK status-Falini Blood 199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88" y="2038"/>
                <a:ext cx="2695" cy="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2399" name="Text Box 13"/>
              <p:cNvSpPr txBox="1">
                <a:spLocks noChangeArrowheads="1"/>
              </p:cNvSpPr>
              <p:nvPr/>
            </p:nvSpPr>
            <p:spPr bwMode="auto">
              <a:xfrm flipH="1">
                <a:off x="5487" y="2456"/>
                <a:ext cx="325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292929"/>
                    </a:solidFill>
                    <a:latin typeface="Arial Black" pitchFamily="34" charset="0"/>
                  </a:rPr>
                  <a:t>71%</a:t>
                </a:r>
              </a:p>
            </p:txBody>
          </p:sp>
          <p:sp>
            <p:nvSpPr>
              <p:cNvPr id="272400" name="Text Box 14"/>
              <p:cNvSpPr txBox="1">
                <a:spLocks noChangeArrowheads="1"/>
              </p:cNvSpPr>
              <p:nvPr/>
            </p:nvSpPr>
            <p:spPr bwMode="auto">
              <a:xfrm flipH="1">
                <a:off x="4949" y="3360"/>
                <a:ext cx="325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292929"/>
                    </a:solidFill>
                    <a:latin typeface="Arial Black" pitchFamily="34" charset="0"/>
                  </a:rPr>
                  <a:t>15%</a:t>
                </a:r>
              </a:p>
            </p:txBody>
          </p:sp>
        </p:grpSp>
        <p:sp>
          <p:nvSpPr>
            <p:cNvPr id="272395" name="Text Box 15"/>
            <p:cNvSpPr txBox="1">
              <a:spLocks noChangeArrowheads="1"/>
            </p:cNvSpPr>
            <p:nvPr/>
          </p:nvSpPr>
          <p:spPr bwMode="auto">
            <a:xfrm>
              <a:off x="1552" y="3363"/>
              <a:ext cx="99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l-GR"/>
            </a:p>
          </p:txBody>
        </p:sp>
        <p:sp>
          <p:nvSpPr>
            <p:cNvPr id="272396" name="Rectangle 16"/>
            <p:cNvSpPr>
              <a:spLocks noChangeArrowheads="1"/>
            </p:cNvSpPr>
            <p:nvPr/>
          </p:nvSpPr>
          <p:spPr bwMode="auto">
            <a:xfrm>
              <a:off x="1017" y="4108"/>
              <a:ext cx="119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>
                  <a:solidFill>
                    <a:srgbClr val="CC0000"/>
                  </a:solidFill>
                </a:rPr>
                <a:t>Falini B. </a:t>
              </a:r>
              <a:r>
                <a:rPr lang="en-US" sz="900" i="1">
                  <a:solidFill>
                    <a:srgbClr val="CC0000"/>
                  </a:solidFill>
                </a:rPr>
                <a:t>et al</a:t>
              </a:r>
              <a:r>
                <a:rPr lang="en-US" sz="900">
                  <a:solidFill>
                    <a:srgbClr val="CC0000"/>
                  </a:solidFill>
                </a:rPr>
                <a:t> Blood, 1999</a:t>
              </a:r>
            </a:p>
          </p:txBody>
        </p:sp>
      </p:grp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1143000"/>
          </a:xfrm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</a:rPr>
              <a:t>ALK+ </a:t>
            </a:r>
            <a:r>
              <a:rPr lang="el-GR" sz="3200" smtClean="0">
                <a:solidFill>
                  <a:srgbClr val="FFFF00"/>
                </a:solidFill>
              </a:rPr>
              <a:t>Αναπλαστικό λέμφωμα από μεγάλα κύτταρα (ΑΛΜΚ)</a:t>
            </a:r>
            <a:endParaRPr lang="en-US" sz="3200" smtClean="0">
              <a:solidFill>
                <a:srgbClr val="FFFF00"/>
              </a:solidFill>
            </a:endParaRPr>
          </a:p>
        </p:txBody>
      </p:sp>
      <p:graphicFrame>
        <p:nvGraphicFramePr>
          <p:cNvPr id="61443" name="Group 3"/>
          <p:cNvGraphicFramePr>
            <a:graphicFrameLocks noGrp="1"/>
          </p:cNvGraphicFramePr>
          <p:nvPr/>
        </p:nvGraphicFramePr>
        <p:xfrm>
          <a:off x="381000" y="2414588"/>
          <a:ext cx="8458200" cy="3505200"/>
        </p:xfrm>
        <a:graphic>
          <a:graphicData uri="http://schemas.openxmlformats.org/drawingml/2006/table">
            <a:tbl>
              <a:tblPr/>
              <a:tblGrid>
                <a:gridCol w="4572000"/>
                <a:gridCol w="3886200"/>
              </a:tblGrid>
              <a:tr h="327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Κλασσικός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(80%)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Κοινοί τύποι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»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Λεμφοϊστιοκυτταρικός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Μικροκυτταρικός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Σπάνιοι τύποι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(&lt;5%)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Με   ουδετερόφιλα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Με   ηωσινόφιλα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Με   γιγαντοκύτταρα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</a:rPr>
                        <a:t>Σαρκωματοειδής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5462" name="Line 12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71015" name="Text Box 13"/>
          <p:cNvSpPr txBox="1">
            <a:spLocks noChangeArrowheads="1"/>
          </p:cNvSpPr>
          <p:nvPr/>
        </p:nvSpPr>
        <p:spPr bwMode="auto">
          <a:xfrm>
            <a:off x="2797175" y="1498600"/>
            <a:ext cx="3203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Ιστολογικοί τύποι</a:t>
            </a:r>
            <a:endParaRPr lang="en-US" sz="3200" b="1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  <p:sp>
        <p:nvSpPr>
          <p:cNvPr id="275464" name="Line 14"/>
          <p:cNvSpPr>
            <a:spLocks noChangeShapeType="1"/>
          </p:cNvSpPr>
          <p:nvPr/>
        </p:nvSpPr>
        <p:spPr bwMode="auto">
          <a:xfrm flipV="1">
            <a:off x="5715000" y="3048000"/>
            <a:ext cx="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75465" name="Line 15"/>
          <p:cNvSpPr>
            <a:spLocks noChangeShapeType="1"/>
          </p:cNvSpPr>
          <p:nvPr/>
        </p:nvSpPr>
        <p:spPr bwMode="auto">
          <a:xfrm flipV="1">
            <a:off x="5715000" y="3657600"/>
            <a:ext cx="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75466" name="Line 16"/>
          <p:cNvSpPr>
            <a:spLocks noChangeShapeType="1"/>
          </p:cNvSpPr>
          <p:nvPr/>
        </p:nvSpPr>
        <p:spPr bwMode="auto">
          <a:xfrm flipV="1">
            <a:off x="5715000" y="4267200"/>
            <a:ext cx="0" cy="381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ALCL4-Giant cell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17475"/>
            <a:ext cx="5710237" cy="4281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483" name="Picture 3" descr="Hallmark cell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781300"/>
            <a:ext cx="5334000" cy="4000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484" name="Line 4"/>
          <p:cNvSpPr>
            <a:spLocks noChangeShapeType="1"/>
          </p:cNvSpPr>
          <p:nvPr/>
        </p:nvSpPr>
        <p:spPr bwMode="auto">
          <a:xfrm>
            <a:off x="6400800" y="4876800"/>
            <a:ext cx="381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76200" y="4460875"/>
            <a:ext cx="2616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ALK+ </a:t>
            </a: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ΑΛΜΚ, </a:t>
            </a:r>
            <a:endParaRPr lang="en-US" sz="2800" dirty="0">
              <a:solidFill>
                <a:srgbClr val="FFFFCC"/>
              </a:solidFill>
              <a:latin typeface="+mn-lt"/>
              <a:cs typeface="Arial" pitchFamily="34" charset="0"/>
            </a:endParaRPr>
          </a:p>
          <a:p>
            <a:pPr eaLnBrk="0" hangingPunct="0"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κλασσικός τύπος</a:t>
            </a:r>
            <a:endParaRPr lang="en-US" sz="2800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5105400" y="2209800"/>
            <a:ext cx="388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Κύτταρα </a:t>
            </a: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Hallmark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ALK+ ALCL, 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«μικροκυτταρικός» τύπος</a:t>
            </a:r>
            <a:endParaRPr lang="en-US" sz="3200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77507" name="Picture 3" descr="007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6113"/>
            <a:ext cx="5029200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08" name="Picture 4" descr="007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959100"/>
            <a:ext cx="51816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3962400" y="4557713"/>
            <a:ext cx="7683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CD20</a:t>
            </a: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>
            <a:off x="6553200" y="4548188"/>
            <a:ext cx="11112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CD45RO</a:t>
            </a:r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3962400" y="6491288"/>
            <a:ext cx="7683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CD30</a:t>
            </a:r>
          </a:p>
        </p:txBody>
      </p:sp>
      <p:sp>
        <p:nvSpPr>
          <p:cNvPr id="277512" name="Text Box 8"/>
          <p:cNvSpPr txBox="1">
            <a:spLocks noChangeArrowheads="1"/>
          </p:cNvSpPr>
          <p:nvPr/>
        </p:nvSpPr>
        <p:spPr bwMode="auto">
          <a:xfrm>
            <a:off x="6553200" y="6481763"/>
            <a:ext cx="654050" cy="3667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ALK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5. Ακτινομυκητιασική λεμφαδενίτιδα</a:t>
            </a:r>
          </a:p>
        </p:txBody>
      </p:sp>
      <p:sp>
        <p:nvSpPr>
          <p:cNvPr id="31746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b="1" u="sng" smtClean="0"/>
              <a:t>Αίτιο: </a:t>
            </a:r>
            <a:r>
              <a:rPr lang="en-US" smtClean="0"/>
              <a:t>Actinomyces israeli (Gram</a:t>
            </a:r>
            <a:r>
              <a:rPr lang="el-GR" smtClean="0"/>
              <a:t>+ αναερόβιο μικρόβιο)</a:t>
            </a:r>
          </a:p>
          <a:p>
            <a:pPr eaLnBrk="1" hangingPunct="1"/>
            <a:r>
              <a:rPr lang="el-GR" smtClean="0"/>
              <a:t>Η προσβολή των λεμφαδένων είναι αποτέλεσμα άμεσης επέκτασης από την αρχική βλάβη</a:t>
            </a:r>
          </a:p>
          <a:p>
            <a:pPr eaLnBrk="1" hangingPunct="1"/>
            <a:r>
              <a:rPr lang="el-GR" b="1" u="sng" smtClean="0"/>
              <a:t>Ιστολογική εικόνα: </a:t>
            </a:r>
            <a:r>
              <a:rPr lang="el-GR" smtClean="0">
                <a:solidFill>
                  <a:srgbClr val="C00000"/>
                </a:solidFill>
              </a:rPr>
              <a:t>αποστήματα</a:t>
            </a:r>
            <a:r>
              <a:rPr lang="el-GR" smtClean="0"/>
              <a:t> στο κέντρο των οποίων ανευρίσκονται οι </a:t>
            </a:r>
            <a:r>
              <a:rPr lang="el-GR" smtClean="0">
                <a:solidFill>
                  <a:srgbClr val="C00000"/>
                </a:solidFill>
              </a:rPr>
              <a:t>αποικίες του ακτινομύκητα (</a:t>
            </a:r>
            <a:r>
              <a:rPr lang="en-US" smtClean="0">
                <a:solidFill>
                  <a:srgbClr val="C00000"/>
                </a:solidFill>
              </a:rPr>
              <a:t>PAS+)</a:t>
            </a:r>
            <a:endParaRPr lang="el-GR" smtClean="0">
              <a:solidFill>
                <a:srgbClr val="C00000"/>
              </a:solidFill>
            </a:endParaRPr>
          </a:p>
        </p:txBody>
      </p:sp>
      <p:pic>
        <p:nvPicPr>
          <p:cNvPr id="31747" name="Picture 2" descr="http://pathmicro.med.sc.edu/mycology/strepto-cd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365625"/>
            <a:ext cx="2913062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ALK-negati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809750"/>
            <a:ext cx="578961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ALK- </a:t>
            </a:r>
            <a:r>
              <a:rPr lang="el-GR" sz="2800">
                <a:solidFill>
                  <a:srgbClr val="FFFF00"/>
                </a:solidFill>
              </a:rPr>
              <a:t>Αναπλαστικό λέμφωμα από μεγάλα κύτταρα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1963738" y="2362200"/>
            <a:ext cx="1152525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sz="3000"/>
          </a:p>
        </p:txBody>
      </p:sp>
      <p:pic>
        <p:nvPicPr>
          <p:cNvPr id="278533" name="Picture 5" descr="ALK-negative-CD30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3276600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8534" name="Picture 6" descr="ALK-negative-CD3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60838"/>
            <a:ext cx="3276600" cy="246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8535" name="Text Box 7"/>
          <p:cNvSpPr txBox="1">
            <a:spLocks noChangeArrowheads="1"/>
          </p:cNvSpPr>
          <p:nvPr/>
        </p:nvSpPr>
        <p:spPr bwMode="auto">
          <a:xfrm>
            <a:off x="228600" y="3124200"/>
            <a:ext cx="9906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CD30</a:t>
            </a:r>
          </a:p>
        </p:txBody>
      </p:sp>
      <p:sp>
        <p:nvSpPr>
          <p:cNvPr id="278536" name="Text Box 8"/>
          <p:cNvSpPr txBox="1">
            <a:spLocks noChangeArrowheads="1"/>
          </p:cNvSpPr>
          <p:nvPr/>
        </p:nvSpPr>
        <p:spPr bwMode="auto">
          <a:xfrm>
            <a:off x="203200" y="6172200"/>
            <a:ext cx="7874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CD3</a:t>
            </a:r>
          </a:p>
        </p:txBody>
      </p:sp>
      <p:sp>
        <p:nvSpPr>
          <p:cNvPr id="278537" name="Line 9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271463" y="1371600"/>
            <a:ext cx="8466137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l-GR" sz="2400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Τ - φαινότυπος</a:t>
            </a:r>
            <a:endParaRPr lang="en-US" sz="2400" b="1" dirty="0">
              <a:solidFill>
                <a:srgbClr val="FAFD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l-GR" sz="20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Θετικότητα σε Τ-αντιγόνα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	 (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π.χ.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CD2, CD43, CD45RO)</a:t>
            </a:r>
            <a:b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endParaRPr lang="en-US" sz="20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Συχνά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CD3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-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, CD5 -</a:t>
            </a: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Αναδιάταξη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TCR</a:t>
            </a: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endParaRPr lang="el-GR" sz="2800" b="1" dirty="0">
              <a:solidFill>
                <a:srgbClr val="FAFD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l-GR" sz="2400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«</a:t>
            </a:r>
            <a:r>
              <a:rPr lang="en-US" sz="2400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Null</a:t>
            </a:r>
            <a:r>
              <a:rPr lang="el-GR" sz="2400" b="1" dirty="0">
                <a:solidFill>
                  <a:srgbClr val="FAFD00"/>
                </a:solidFill>
                <a:latin typeface="+mn-lt"/>
                <a:cs typeface="Arial" pitchFamily="34" charset="0"/>
              </a:rPr>
              <a:t>» - φαινότυπος</a:t>
            </a:r>
            <a:endParaRPr lang="en-US" sz="2400" b="1" dirty="0">
              <a:solidFill>
                <a:srgbClr val="FAFD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000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Αρνητικότητα σε Τ-αντιγόνα</a:t>
            </a:r>
            <a:endParaRPr lang="en-US" sz="2000" b="1" dirty="0">
              <a:solidFill>
                <a:srgbClr val="FFC000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	 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Αναδιάταξη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TCR</a:t>
            </a:r>
          </a:p>
        </p:txBody>
      </p:sp>
      <p:pic>
        <p:nvPicPr>
          <p:cNvPr id="279555" name="Picture 3" descr="ALCL-C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240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8043863" y="3733800"/>
            <a:ext cx="947737" cy="45720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CD3</a:t>
            </a:r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904875"/>
          </a:xfrm>
        </p:spPr>
        <p:txBody>
          <a:bodyPr/>
          <a:lstStyle/>
          <a:p>
            <a:r>
              <a:rPr lang="el-GR" sz="3200" smtClean="0">
                <a:solidFill>
                  <a:srgbClr val="66FFFF"/>
                </a:solidFill>
              </a:rPr>
              <a:t>ΑΛΜΚ</a:t>
            </a:r>
            <a:r>
              <a:rPr lang="en-US" sz="3200" smtClean="0">
                <a:solidFill>
                  <a:srgbClr val="66FFFF"/>
                </a:solidFill>
              </a:rPr>
              <a:t>: </a:t>
            </a:r>
            <a:r>
              <a:rPr lang="el-GR" sz="3200" smtClean="0">
                <a:solidFill>
                  <a:srgbClr val="FFFF00"/>
                </a:solidFill>
              </a:rPr>
              <a:t>Ανοσοφαινότυπος</a:t>
            </a:r>
            <a:endParaRPr lang="en-US" sz="3200" smtClean="0">
              <a:solidFill>
                <a:srgbClr val="FFFF00"/>
              </a:solidFill>
            </a:endParaRPr>
          </a:p>
        </p:txBody>
      </p:sp>
      <p:sp>
        <p:nvSpPr>
          <p:cNvPr id="279558" name="Line 6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cAL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46513"/>
            <a:ext cx="457200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7" name="Picture 3" descr="NPM-AL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5588"/>
            <a:ext cx="4495800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0" y="1525588"/>
            <a:ext cx="14478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NPM-ALK </a:t>
            </a:r>
          </a:p>
        </p:txBody>
      </p:sp>
      <p:sp>
        <p:nvSpPr>
          <p:cNvPr id="282629" name="Rectangle 5"/>
          <p:cNvSpPr>
            <a:spLocks noChangeArrowheads="1"/>
          </p:cNvSpPr>
          <p:nvPr/>
        </p:nvSpPr>
        <p:spPr bwMode="auto">
          <a:xfrm>
            <a:off x="8140700" y="3846513"/>
            <a:ext cx="10033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x-ALK </a:t>
            </a: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5181600" y="3413125"/>
            <a:ext cx="320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Κυτταροπλασματικό</a:t>
            </a:r>
            <a:endParaRPr lang="en-US" sz="2000" b="1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Ανοσοϊστοχημικό πρότυπο</a:t>
            </a:r>
            <a:r>
              <a:rPr lang="en-US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ALK </a:t>
            </a:r>
            <a:r>
              <a:rPr lang="el-GR" sz="3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στο ΑΛΜΚ</a:t>
            </a:r>
            <a:endParaRPr lang="en-US" sz="32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82632" name="Line 8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685800" y="4454525"/>
            <a:ext cx="3200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Κυτταροπλασματικό</a:t>
            </a:r>
          </a:p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CC"/>
                </a:solidFill>
                <a:latin typeface="+mn-lt"/>
                <a:cs typeface="Arial" pitchFamily="34" charset="0"/>
              </a:rPr>
              <a:t>&amp; πυρηνικό</a:t>
            </a:r>
          </a:p>
          <a:p>
            <a:pPr algn="ctr">
              <a:spcBef>
                <a:spcPct val="50000"/>
              </a:spcBef>
              <a:defRPr/>
            </a:pPr>
            <a:endParaRPr lang="en-US" sz="2000" b="1" dirty="0">
              <a:solidFill>
                <a:srgbClr val="FFFFCC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886200"/>
            <a:ext cx="5715000" cy="28082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974725"/>
            <a:ext cx="5715000" cy="28463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0" y="192088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ALK- ALCL vs. PTCL-NOS</a:t>
            </a: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5562600" y="1878013"/>
            <a:ext cx="1198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ALK- ALCL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5430838" y="4876800"/>
            <a:ext cx="1198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ALK- ALCL</a:t>
            </a:r>
          </a:p>
        </p:txBody>
      </p:sp>
      <p:sp>
        <p:nvSpPr>
          <p:cNvPr id="283655" name="Text Box 7"/>
          <p:cNvSpPr txBox="1">
            <a:spLocks noChangeArrowheads="1"/>
          </p:cNvSpPr>
          <p:nvPr/>
        </p:nvSpPr>
        <p:spPr bwMode="auto">
          <a:xfrm>
            <a:off x="2743200" y="2667000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PTCL-NOS</a:t>
            </a: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2743200" y="5530850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PTCL-NOS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397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ALK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4079875" cy="2617788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r>
              <a:rPr lang="el-GR" sz="2000" smtClean="0"/>
              <a:t>Υποδοχέας-τυροσινική κινάση</a:t>
            </a:r>
            <a:r>
              <a:rPr lang="en-US" sz="2000" smtClean="0"/>
              <a:t> </a:t>
            </a:r>
          </a:p>
          <a:p>
            <a:pPr>
              <a:lnSpc>
                <a:spcPct val="50000"/>
              </a:lnSpc>
            </a:pPr>
            <a:endParaRPr lang="en-US" sz="2000" smtClean="0"/>
          </a:p>
          <a:p>
            <a:r>
              <a:rPr lang="el-GR" sz="2000" smtClean="0"/>
              <a:t>Γονίδιο στό χρωμόσωμα</a:t>
            </a:r>
            <a:r>
              <a:rPr lang="en-US" sz="2000" smtClean="0"/>
              <a:t> 2p23</a:t>
            </a:r>
          </a:p>
          <a:p>
            <a:pPr lvl="1">
              <a:lnSpc>
                <a:spcPct val="40000"/>
              </a:lnSpc>
            </a:pPr>
            <a:endParaRPr lang="en-US" sz="2000" smtClean="0"/>
          </a:p>
          <a:p>
            <a:r>
              <a:rPr lang="el-GR" sz="2000" smtClean="0"/>
              <a:t>Εκφραση</a:t>
            </a:r>
            <a:endParaRPr lang="en-US" sz="2000" smtClean="0"/>
          </a:p>
          <a:p>
            <a:pPr lvl="1"/>
            <a:r>
              <a:rPr lang="el-GR" sz="2000" smtClean="0"/>
              <a:t>Εγκεφαλικά κύτταρα </a:t>
            </a:r>
            <a:r>
              <a:rPr lang="en-US" sz="2000" smtClean="0"/>
              <a:t> </a:t>
            </a:r>
          </a:p>
          <a:p>
            <a:pPr lvl="1"/>
            <a:r>
              <a:rPr lang="el-GR" sz="2000" smtClean="0"/>
              <a:t>ΟΧΙ στα αιμοποιητικά κύτταρα</a:t>
            </a:r>
            <a:endParaRPr lang="en-US" sz="2000" smtClean="0"/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1236663" y="3836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>
              <a:solidFill>
                <a:srgbClr val="66FFFF"/>
              </a:solidFill>
            </a:endParaRPr>
          </a:p>
        </p:txBody>
      </p:sp>
      <p:sp>
        <p:nvSpPr>
          <p:cNvPr id="284677" name="AutoShape 5"/>
          <p:cNvSpPr>
            <a:spLocks noChangeArrowheads="1"/>
          </p:cNvSpPr>
          <p:nvPr/>
        </p:nvSpPr>
        <p:spPr bwMode="auto">
          <a:xfrm>
            <a:off x="711200" y="4292600"/>
            <a:ext cx="8369300" cy="876300"/>
          </a:xfrm>
          <a:prstGeom prst="cube">
            <a:avLst>
              <a:gd name="adj" fmla="val 6413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/>
          </a:p>
        </p:txBody>
      </p:sp>
      <p:grpSp>
        <p:nvGrpSpPr>
          <p:cNvPr id="284678" name="Group 6"/>
          <p:cNvGrpSpPr>
            <a:grpSpLocks/>
          </p:cNvGrpSpPr>
          <p:nvPr/>
        </p:nvGrpSpPr>
        <p:grpSpPr bwMode="auto">
          <a:xfrm>
            <a:off x="4540250" y="1847850"/>
            <a:ext cx="723900" cy="4914900"/>
            <a:chOff x="2860" y="1164"/>
            <a:chExt cx="456" cy="3096"/>
          </a:xfrm>
        </p:grpSpPr>
        <p:sp>
          <p:nvSpPr>
            <p:cNvPr id="284686" name="AutoShape 7"/>
            <p:cNvSpPr>
              <a:spLocks noChangeArrowheads="1"/>
            </p:cNvSpPr>
            <p:nvPr/>
          </p:nvSpPr>
          <p:spPr bwMode="auto">
            <a:xfrm>
              <a:off x="2860" y="3260"/>
              <a:ext cx="456" cy="1000"/>
            </a:xfrm>
            <a:prstGeom prst="can">
              <a:avLst>
                <a:gd name="adj" fmla="val 54825"/>
              </a:avLst>
            </a:prstGeom>
            <a:gradFill rotWithShape="0">
              <a:gsLst>
                <a:gs pos="0">
                  <a:srgbClr val="FFFF00"/>
                </a:gs>
                <a:gs pos="50000">
                  <a:srgbClr val="00808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84687" name="AutoShape 8"/>
            <p:cNvSpPr>
              <a:spLocks noChangeArrowheads="1"/>
            </p:cNvSpPr>
            <p:nvPr/>
          </p:nvSpPr>
          <p:spPr bwMode="auto">
            <a:xfrm>
              <a:off x="2996" y="2788"/>
              <a:ext cx="168" cy="640"/>
            </a:xfrm>
            <a:prstGeom prst="can">
              <a:avLst>
                <a:gd name="adj" fmla="val 38095"/>
              </a:avLst>
            </a:prstGeom>
            <a:gradFill rotWithShape="0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84688" name="AutoShape 9"/>
            <p:cNvSpPr>
              <a:spLocks noChangeArrowheads="1"/>
            </p:cNvSpPr>
            <p:nvPr/>
          </p:nvSpPr>
          <p:spPr bwMode="auto">
            <a:xfrm>
              <a:off x="2868" y="1164"/>
              <a:ext cx="432" cy="1832"/>
            </a:xfrm>
            <a:prstGeom prst="can">
              <a:avLst>
                <a:gd name="adj" fmla="val 52087"/>
              </a:avLst>
            </a:prstGeom>
            <a:gradFill rotWithShape="0">
              <a:gsLst>
                <a:gs pos="0">
                  <a:srgbClr val="FFFF00"/>
                </a:gs>
                <a:gs pos="50000">
                  <a:srgbClr val="7676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284679" name="Text Box 10"/>
          <p:cNvSpPr txBox="1">
            <a:spLocks noChangeArrowheads="1"/>
          </p:cNvSpPr>
          <p:nvPr/>
        </p:nvSpPr>
        <p:spPr bwMode="auto">
          <a:xfrm>
            <a:off x="5394325" y="2447925"/>
            <a:ext cx="2036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Εξωκυττάριο τμήμα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4680" name="Text Box 11"/>
          <p:cNvSpPr txBox="1">
            <a:spLocks noChangeArrowheads="1"/>
          </p:cNvSpPr>
          <p:nvPr/>
        </p:nvSpPr>
        <p:spPr bwMode="auto">
          <a:xfrm>
            <a:off x="5394325" y="5851525"/>
            <a:ext cx="2109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chemeClr val="bg1"/>
                </a:solidFill>
              </a:rPr>
              <a:t>Ενδοκυττάριο τμήμα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4681" name="Text Box 12"/>
          <p:cNvSpPr txBox="1">
            <a:spLocks noChangeArrowheads="1"/>
          </p:cNvSpPr>
          <p:nvPr/>
        </p:nvSpPr>
        <p:spPr bwMode="auto">
          <a:xfrm>
            <a:off x="669925" y="4875213"/>
            <a:ext cx="1814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400"/>
              <a:t>Κυτταρική μεμβράνη</a:t>
            </a:r>
            <a:endParaRPr lang="en-US" sz="1400"/>
          </a:p>
        </p:txBody>
      </p:sp>
      <p:sp>
        <p:nvSpPr>
          <p:cNvPr id="284682" name="Text Box 13"/>
          <p:cNvSpPr txBox="1">
            <a:spLocks noChangeArrowheads="1"/>
          </p:cNvSpPr>
          <p:nvPr/>
        </p:nvSpPr>
        <p:spPr bwMode="auto">
          <a:xfrm>
            <a:off x="2054225" y="5641975"/>
            <a:ext cx="2081213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>
                <a:solidFill>
                  <a:srgbClr val="FF0000"/>
                </a:solidFill>
              </a:rPr>
              <a:t>Καταλυτική περιοχή</a:t>
            </a:r>
          </a:p>
          <a:p>
            <a:pPr algn="ctr"/>
            <a:r>
              <a:rPr lang="el-GR" sz="1600">
                <a:solidFill>
                  <a:srgbClr val="FF0000"/>
                </a:solidFill>
              </a:rPr>
              <a:t>κινάσης τυροσίνης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284683" name="Line 14"/>
          <p:cNvSpPr>
            <a:spLocks noChangeShapeType="1"/>
          </p:cNvSpPr>
          <p:nvPr/>
        </p:nvSpPr>
        <p:spPr bwMode="auto">
          <a:xfrm>
            <a:off x="4152900" y="5994400"/>
            <a:ext cx="355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84684" name="Oval 15"/>
          <p:cNvSpPr>
            <a:spLocks noChangeArrowheads="1"/>
          </p:cNvSpPr>
          <p:nvPr/>
        </p:nvSpPr>
        <p:spPr bwMode="auto">
          <a:xfrm>
            <a:off x="4851400" y="1104900"/>
            <a:ext cx="904875" cy="7127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Midkine</a:t>
            </a:r>
          </a:p>
        </p:txBody>
      </p:sp>
      <p:sp>
        <p:nvSpPr>
          <p:cNvPr id="284685" name="Oval 16"/>
          <p:cNvSpPr>
            <a:spLocks noChangeArrowheads="1"/>
          </p:cNvSpPr>
          <p:nvPr/>
        </p:nvSpPr>
        <p:spPr bwMode="auto">
          <a:xfrm>
            <a:off x="5854700" y="990600"/>
            <a:ext cx="901700" cy="711200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Pleotrophin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468313" y="1196975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l-GR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Ορισμός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: </a:t>
            </a:r>
            <a:r>
              <a:rPr lang="el-G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Εξωλεμφαδενικά μη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Hodgkin</a:t>
            </a:r>
            <a:r>
              <a:rPr lang="el-G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λεμφώματα προερχόμενα από κακοήθη κλωνικά ώριμα λεμφοκύτταρα, τα οποία διηθούν το δέρμα</a:t>
            </a:r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611188" y="1914525"/>
            <a:ext cx="83026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charset="0"/>
              </a:rPr>
              <a:t>WHO – EORTC</a:t>
            </a:r>
            <a:r>
              <a:rPr lang="el-G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charset="0"/>
              </a:rPr>
              <a:t> ταξινόμηση πρωτοπαθών δερματικών Τ και ΝΚ/Τ λεμφωμάτων</a:t>
            </a:r>
          </a:p>
        </p:txBody>
      </p:sp>
      <p:graphicFrame>
        <p:nvGraphicFramePr>
          <p:cNvPr id="150533" name="Group 5"/>
          <p:cNvGraphicFramePr>
            <a:graphicFrameLocks noGrp="1"/>
          </p:cNvGraphicFramePr>
          <p:nvPr>
            <p:ph idx="1"/>
          </p:nvPr>
        </p:nvGraphicFramePr>
        <p:xfrm>
          <a:off x="457200" y="2332038"/>
          <a:ext cx="8229600" cy="4488307"/>
        </p:xfrm>
        <a:graphic>
          <a:graphicData uri="http://schemas.openxmlformats.org/drawingml/2006/table">
            <a:tbl>
              <a:tblPr/>
              <a:tblGrid>
                <a:gridCol w="5410200"/>
                <a:gridCol w="1368425"/>
                <a:gridCol w="1450975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Ιστολογικός τύπος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Συχνότητα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5ετής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επιβίωση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Ποικιλίες σπογγοειδούς μυκητίασης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Κλασική – κλινικές ποικιλίες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Θυλακιοτρόπος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Πατζετοειδής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δικτύωση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Χαλαρό </a:t>
                      </a: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κοκκιωματώδες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δέρμα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Σύνδρομο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Sezary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</a:t>
                      </a: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T-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λευχαιμία / λέμφωμα ενηλίκων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Πρωτοπαθείς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CD30+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λεμφοϋπερπλαστικές εξεργασίες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95-100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Τ λέμφωμα τύπου υποδοριίτιδας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Εξωλεμφαδενικό ΝΚ/Τ λέμφωμα, ρινικού τύπου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Επιθετικό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Σπάνιοι τύποι πρωτοπαθών δερματικών περιφερικών Τ-λεμφωμάτων, μη περαιτέρω ταυτοποιούμενων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16-75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85738" name="Rectangle 44"/>
          <p:cNvSpPr>
            <a:spLocks noGrp="1" noChangeArrowheads="1"/>
          </p:cNvSpPr>
          <p:nvPr>
            <p:ph type="title"/>
          </p:nvPr>
        </p:nvSpPr>
        <p:spPr>
          <a:xfrm>
            <a:off x="685800" y="85725"/>
            <a:ext cx="7772400" cy="822325"/>
          </a:xfrm>
        </p:spPr>
        <p:txBody>
          <a:bodyPr/>
          <a:lstStyle/>
          <a:p>
            <a:r>
              <a:rPr lang="el-GR" sz="3600" smtClean="0">
                <a:solidFill>
                  <a:schemeClr val="bg1"/>
                </a:solidFill>
              </a:rPr>
              <a:t>Πρωτοπαθή δερματικά Τ-λεμφώματα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0" y="165100"/>
            <a:ext cx="7772400" cy="671513"/>
          </a:xfrm>
        </p:spPr>
        <p:txBody>
          <a:bodyPr/>
          <a:lstStyle/>
          <a:p>
            <a:r>
              <a:rPr lang="el-GR" sz="3200" b="1" smtClean="0">
                <a:solidFill>
                  <a:srgbClr val="FFFF00"/>
                </a:solidFill>
              </a:rPr>
              <a:t>Σπογγοειδής μυκητίαση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125538"/>
            <a:ext cx="8686800" cy="500062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smtClean="0">
                <a:solidFill>
                  <a:schemeClr val="bg1"/>
                </a:solidFill>
              </a:rPr>
              <a:t>O </a:t>
            </a:r>
            <a:r>
              <a:rPr lang="el-GR" sz="2000" smtClean="0">
                <a:solidFill>
                  <a:schemeClr val="bg1"/>
                </a:solidFill>
              </a:rPr>
              <a:t>συχνότερος τύπος πρωτοπαθούς δερματικού Τ λεμφώματος</a:t>
            </a:r>
          </a:p>
          <a:p>
            <a:pPr>
              <a:lnSpc>
                <a:spcPct val="110000"/>
              </a:lnSpc>
            </a:pPr>
            <a:r>
              <a:rPr lang="el-GR" sz="2000" smtClean="0">
                <a:solidFill>
                  <a:schemeClr val="bg1"/>
                </a:solidFill>
              </a:rPr>
              <a:t>Ενήλικες συνήθως ηλικιωμένοι, Α&gt;Γ</a:t>
            </a:r>
          </a:p>
          <a:p>
            <a:pPr>
              <a:lnSpc>
                <a:spcPct val="110000"/>
              </a:lnSpc>
            </a:pPr>
            <a:r>
              <a:rPr lang="el-GR" sz="2000" smtClean="0">
                <a:solidFill>
                  <a:schemeClr val="bg1"/>
                </a:solidFill>
              </a:rPr>
              <a:t>Κνησμώδεις δερματικές αλλοιώσεις</a:t>
            </a:r>
            <a:r>
              <a:rPr lang="en-US" sz="2000" smtClean="0">
                <a:solidFill>
                  <a:schemeClr val="bg1"/>
                </a:solidFill>
              </a:rPr>
              <a:t>:</a:t>
            </a:r>
            <a:r>
              <a:rPr lang="el-GR" sz="2000" smtClean="0">
                <a:solidFill>
                  <a:schemeClr val="bg1"/>
                </a:solidFill>
              </a:rPr>
              <a:t> κηλίδες </a:t>
            </a:r>
            <a:r>
              <a:rPr lang="en-US" sz="2000" smtClean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el-GR" sz="2000" smtClean="0">
                <a:solidFill>
                  <a:schemeClr val="bg1"/>
                </a:solidFill>
              </a:rPr>
              <a:t> πλάκες </a:t>
            </a:r>
            <a:r>
              <a:rPr lang="en-US" sz="2000" smtClean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el-GR" sz="2000" smtClean="0">
                <a:solidFill>
                  <a:schemeClr val="bg1"/>
                </a:solidFill>
              </a:rPr>
              <a:t> όγκοι</a:t>
            </a:r>
          </a:p>
          <a:p>
            <a:pPr>
              <a:lnSpc>
                <a:spcPct val="110000"/>
              </a:lnSpc>
            </a:pPr>
            <a:r>
              <a:rPr lang="el-GR" sz="2000" u="sng" smtClean="0">
                <a:solidFill>
                  <a:srgbClr val="FFFF00"/>
                </a:solidFill>
              </a:rPr>
              <a:t>Ιστολογική εικόνα</a:t>
            </a:r>
          </a:p>
          <a:p>
            <a:pPr>
              <a:lnSpc>
                <a:spcPct val="110000"/>
              </a:lnSpc>
            </a:pPr>
            <a:r>
              <a:rPr lang="el-GR" sz="2000" u="sng" smtClean="0">
                <a:solidFill>
                  <a:srgbClr val="FFFF00"/>
                </a:solidFill>
              </a:rPr>
              <a:t>Κηλίδες</a:t>
            </a:r>
            <a:r>
              <a:rPr lang="en-US" sz="2000" smtClean="0">
                <a:solidFill>
                  <a:srgbClr val="00FFFF"/>
                </a:solidFill>
              </a:rPr>
              <a:t>:</a:t>
            </a:r>
            <a:r>
              <a:rPr lang="el-GR" sz="2000" smtClean="0"/>
              <a:t> </a:t>
            </a:r>
            <a:r>
              <a:rPr lang="el-GR" sz="2000" smtClean="0">
                <a:solidFill>
                  <a:schemeClr val="bg1"/>
                </a:solidFill>
              </a:rPr>
              <a:t>Διήθηση ανώτερου χορίου και της βασικής στιβάδας της επιδερμίδας από μικρά λεμφοειδή κύτταρα με ακανόνιστους πυρήνες</a:t>
            </a:r>
          </a:p>
          <a:p>
            <a:pPr>
              <a:lnSpc>
                <a:spcPct val="110000"/>
              </a:lnSpc>
            </a:pPr>
            <a:endParaRPr lang="el-GR" sz="2000" b="1" smtClean="0">
              <a:latin typeface="Tahoma" pitchFamily="34" charset="0"/>
            </a:endParaRPr>
          </a:p>
        </p:txBody>
      </p:sp>
      <p:pic>
        <p:nvPicPr>
          <p:cNvPr id="287748" name="Picture 4" descr="N189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" y="4289425"/>
            <a:ext cx="3570288" cy="2343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7749" name="Picture 5" descr="11"/>
          <p:cNvPicPr>
            <a:picLocks noChangeAspect="1" noChangeArrowheads="1"/>
          </p:cNvPicPr>
          <p:nvPr/>
        </p:nvPicPr>
        <p:blipFill>
          <a:blip r:embed="rId4" cstate="print"/>
          <a:srcRect l="20535" t="20493" r="26857" b="26338"/>
          <a:stretch>
            <a:fillRect/>
          </a:stretch>
        </p:blipFill>
        <p:spPr bwMode="auto">
          <a:xfrm>
            <a:off x="5249863" y="4289425"/>
            <a:ext cx="3482975" cy="2341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850"/>
            <a:ext cx="7772400" cy="993775"/>
          </a:xfrm>
        </p:spPr>
        <p:txBody>
          <a:bodyPr/>
          <a:lstStyle/>
          <a:p>
            <a:r>
              <a:rPr lang="el-GR" sz="2800" b="1" smtClean="0">
                <a:solidFill>
                  <a:srgbClr val="FFFF00"/>
                </a:solidFill>
              </a:rPr>
              <a:t>Σπογγοειδής μυκητίαση                               </a:t>
            </a:r>
            <a:r>
              <a:rPr lang="en-US" sz="2800" b="1" smtClean="0">
                <a:solidFill>
                  <a:srgbClr val="FFFF00"/>
                </a:solidFill>
              </a:rPr>
              <a:t/>
            </a:r>
            <a:br>
              <a:rPr lang="en-US" sz="2800" b="1" smtClean="0">
                <a:solidFill>
                  <a:srgbClr val="FFFF00"/>
                </a:solidFill>
              </a:rPr>
            </a:br>
            <a:r>
              <a:rPr lang="el-GR" sz="2800" b="1" smtClean="0">
                <a:solidFill>
                  <a:srgbClr val="FFFF00"/>
                </a:solidFill>
              </a:rPr>
              <a:t>Ιστολογική εικόνα (συνέχεια)</a:t>
            </a:r>
          </a:p>
        </p:txBody>
      </p:sp>
      <p:graphicFrame>
        <p:nvGraphicFramePr>
          <p:cNvPr id="154668" name="Group 44"/>
          <p:cNvGraphicFramePr>
            <a:graphicFrameLocks noGrp="1"/>
          </p:cNvGraphicFramePr>
          <p:nvPr/>
        </p:nvGraphicFramePr>
        <p:xfrm>
          <a:off x="228600" y="1268413"/>
          <a:ext cx="8736013" cy="3925189"/>
        </p:xfrm>
        <a:graphic>
          <a:graphicData uri="http://schemas.openxmlformats.org/drawingml/2006/table">
            <a:tbl>
              <a:tblPr/>
              <a:tblGrid>
                <a:gridCol w="4033838"/>
                <a:gridCol w="4702175"/>
              </a:tblGrid>
              <a:tr h="1584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Πλάκες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Προέχων </a:t>
                      </a: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επιδερμοτροπισμός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αποστημάτια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Pautrier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Πύκνωση του διηθήματος του χορίου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Όγκοι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Ελάττωση επιδερμοτροπισμού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Πύκνωση &amp; επέκταση του διηθήματος του χορίου &amp; στον υποδόριο ιστό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Αύξηση του αριθμού των μεγάλων κυττάρων (&lt;25%)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0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1057275" y="5476875"/>
            <a:ext cx="701357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Ανοσοφαινότυπος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: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CD2, 3, 4, 5+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/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CD7-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                               CD8- (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σπάνια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+)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                                CD56 &amp; 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κυτταροτοξικά μόρια σπάνια +</a:t>
            </a:r>
          </a:p>
        </p:txBody>
      </p:sp>
      <p:pic>
        <p:nvPicPr>
          <p:cNvPr id="289807" name="Picture 42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513" y="3219450"/>
            <a:ext cx="2686050" cy="1787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89808" name="Picture 52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852738"/>
            <a:ext cx="1795463" cy="2160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89809" name="Picture 5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3357563"/>
            <a:ext cx="1990725" cy="13668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47650"/>
            <a:ext cx="7772400" cy="850900"/>
          </a:xfrm>
        </p:spPr>
        <p:txBody>
          <a:bodyPr/>
          <a:lstStyle/>
          <a:p>
            <a:r>
              <a:rPr lang="el-GR" sz="3200" b="1" smtClean="0">
                <a:solidFill>
                  <a:srgbClr val="FFFF00"/>
                </a:solidFill>
              </a:rPr>
              <a:t>Σύνδρομο</a:t>
            </a:r>
            <a:r>
              <a:rPr lang="en-US" sz="3200" b="1" smtClean="0">
                <a:solidFill>
                  <a:srgbClr val="FFFF00"/>
                </a:solidFill>
              </a:rPr>
              <a:t> S</a:t>
            </a:r>
            <a:r>
              <a:rPr lang="en-US" sz="3200" b="1" smtClean="0">
                <a:solidFill>
                  <a:srgbClr val="FFFF00"/>
                </a:solidFill>
                <a:cs typeface="Tahoma" pitchFamily="34" charset="0"/>
              </a:rPr>
              <a:t>é</a:t>
            </a:r>
            <a:r>
              <a:rPr lang="en-US" sz="3200" b="1" smtClean="0">
                <a:solidFill>
                  <a:srgbClr val="FFFF00"/>
                </a:solidFill>
              </a:rPr>
              <a:t>zary</a:t>
            </a:r>
            <a:endParaRPr lang="el-GR" sz="3200" b="1" smtClean="0">
              <a:solidFill>
                <a:srgbClr val="FFFF00"/>
              </a:solidFill>
            </a:endParaRP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7763"/>
            <a:ext cx="8229600" cy="5073650"/>
          </a:xfrm>
        </p:spPr>
        <p:txBody>
          <a:bodyPr/>
          <a:lstStyle/>
          <a:p>
            <a:r>
              <a:rPr lang="en-US" sz="1800" b="1" smtClean="0">
                <a:solidFill>
                  <a:srgbClr val="FFFF00"/>
                </a:solidFill>
                <a:cs typeface="Tahoma" pitchFamily="34" charset="0"/>
              </a:rPr>
              <a:t>K</a:t>
            </a:r>
            <a:r>
              <a:rPr lang="el-GR" sz="1800" b="1" smtClean="0">
                <a:solidFill>
                  <a:srgbClr val="FFFF00"/>
                </a:solidFill>
                <a:cs typeface="Tahoma" pitchFamily="34" charset="0"/>
              </a:rPr>
              <a:t>λινική εικόνα</a:t>
            </a: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Ενήλικες συνήθως ηλικιωμένοι               </a:t>
            </a: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Κνησμώδες </a:t>
            </a:r>
            <a:r>
              <a:rPr lang="el-GR" sz="1800" b="1" u="sng" smtClean="0">
                <a:solidFill>
                  <a:schemeClr val="bg1"/>
                </a:solidFill>
                <a:cs typeface="Tahoma" pitchFamily="34" charset="0"/>
              </a:rPr>
              <a:t>ερυθρόδερμα</a:t>
            </a: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Γενικευμένη </a:t>
            </a:r>
            <a:r>
              <a:rPr lang="el-GR" sz="1800" b="1" u="sng" smtClean="0">
                <a:solidFill>
                  <a:schemeClr val="bg1"/>
                </a:solidFill>
                <a:cs typeface="Tahoma" pitchFamily="34" charset="0"/>
              </a:rPr>
              <a:t>λεμφαδενοπάθεια</a:t>
            </a:r>
            <a:endParaRPr lang="el-GR" sz="1800" b="1" smtClean="0">
              <a:solidFill>
                <a:schemeClr val="bg1"/>
              </a:solidFill>
              <a:cs typeface="Tahoma" pitchFamily="34" charset="0"/>
            </a:endParaRPr>
          </a:p>
          <a:p>
            <a:r>
              <a:rPr lang="el-GR" sz="1800" b="1" u="sng" smtClean="0">
                <a:solidFill>
                  <a:schemeClr val="bg1"/>
                </a:solidFill>
                <a:cs typeface="Tahoma" pitchFamily="34" charset="0"/>
              </a:rPr>
              <a:t>Ταυτόσημος Τ κλώνος σε περιφερικό αίμα, δέρμα &amp; λεμφαδένες</a:t>
            </a:r>
          </a:p>
          <a:p>
            <a:r>
              <a:rPr lang="el-GR" sz="1800" b="1" u="sng" smtClean="0">
                <a:solidFill>
                  <a:schemeClr val="bg1"/>
                </a:solidFill>
                <a:cs typeface="Tahoma" pitchFamily="34" charset="0"/>
              </a:rPr>
              <a:t>Τουλάχιστον 1 από τα παρακάτω</a:t>
            </a: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:</a:t>
            </a:r>
          </a:p>
          <a:p>
            <a:pPr>
              <a:buFontTx/>
              <a:buNone/>
            </a:pP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CD4/CD8 &gt;10 </a:t>
            </a: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στο περιφερικό αίμα</a:t>
            </a:r>
          </a:p>
          <a:p>
            <a:pPr>
              <a:buFontTx/>
              <a:buNone/>
            </a:pP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Sézary </a:t>
            </a: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κύτταρα στο περιφερικό αίμα &gt;1000/</a:t>
            </a: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mm</a:t>
            </a:r>
            <a:r>
              <a:rPr lang="en-US" sz="1800" b="1" baseline="30000" smtClean="0">
                <a:solidFill>
                  <a:schemeClr val="bg1"/>
                </a:solidFill>
                <a:cs typeface="Tahoma" pitchFamily="34" charset="0"/>
              </a:rPr>
              <a:t>2</a:t>
            </a:r>
            <a:endParaRPr lang="el-GR" sz="1800" b="1" baseline="30000" smtClean="0">
              <a:solidFill>
                <a:schemeClr val="bg1"/>
              </a:solidFill>
              <a:cs typeface="Tahoma" pitchFamily="34" charset="0"/>
            </a:endParaRP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Απώλεια Τ αντιγόνων </a:t>
            </a: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(CD7)</a:t>
            </a:r>
          </a:p>
          <a:p>
            <a:r>
              <a:rPr lang="en-US" sz="1800" b="1" u="sng" smtClean="0">
                <a:solidFill>
                  <a:srgbClr val="FFFF00"/>
                </a:solidFill>
                <a:cs typeface="Tahoma" pitchFamily="34" charset="0"/>
              </a:rPr>
              <a:t>I</a:t>
            </a:r>
            <a:r>
              <a:rPr lang="el-GR" sz="1800" b="1" u="sng" smtClean="0">
                <a:solidFill>
                  <a:srgbClr val="FFFF00"/>
                </a:solidFill>
                <a:cs typeface="Tahoma" pitchFamily="34" charset="0"/>
              </a:rPr>
              <a:t>στολογική εικόνα</a:t>
            </a: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Διήθηση επιδερμίδας / χορίου από μικρά άτυπα λεμφοειδή κύτταρα</a:t>
            </a:r>
          </a:p>
          <a:p>
            <a:pPr>
              <a:buFontTx/>
              <a:buNone/>
            </a:pPr>
            <a:r>
              <a:rPr lang="el-GR" sz="1800" b="1" smtClean="0">
                <a:solidFill>
                  <a:schemeClr val="bg1"/>
                </a:solidFill>
                <a:cs typeface="Tahoma" pitchFamily="34" charset="0"/>
              </a:rPr>
              <a:t>1/3 περιπτώσεων μη ειδικά ευρήματα</a:t>
            </a:r>
          </a:p>
          <a:p>
            <a:r>
              <a:rPr lang="el-GR" sz="1800" b="1" u="sng" smtClean="0">
                <a:solidFill>
                  <a:srgbClr val="FFFF00"/>
                </a:solidFill>
                <a:cs typeface="Tahoma" pitchFamily="34" charset="0"/>
              </a:rPr>
              <a:t>Ανοσοφαινότυπος</a:t>
            </a:r>
            <a:r>
              <a:rPr lang="en-US" sz="1800" b="1" u="sng" smtClean="0">
                <a:solidFill>
                  <a:srgbClr val="FFFF00"/>
                </a:solidFill>
                <a:cs typeface="Tahoma" pitchFamily="34" charset="0"/>
              </a:rPr>
              <a:t> </a:t>
            </a:r>
            <a:r>
              <a:rPr lang="en-US" sz="1800" b="1" smtClean="0">
                <a:solidFill>
                  <a:srgbClr val="FFFF00"/>
                </a:solidFill>
                <a:cs typeface="Tahoma" pitchFamily="34" charset="0"/>
              </a:rPr>
              <a:t>                                                </a:t>
            </a:r>
            <a:endParaRPr lang="el-GR" sz="1800" b="1" smtClean="0">
              <a:solidFill>
                <a:srgbClr val="FFFF00"/>
              </a:solidFill>
              <a:cs typeface="Tahoma" pitchFamily="34" charset="0"/>
            </a:endParaRPr>
          </a:p>
          <a:p>
            <a:pPr>
              <a:buFontTx/>
              <a:buNone/>
            </a:pP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CD2, CD3, CD4, CD5+/CCR4+</a:t>
            </a:r>
          </a:p>
          <a:p>
            <a:pPr>
              <a:buFontTx/>
              <a:buNone/>
            </a:pPr>
            <a:r>
              <a:rPr lang="en-US" sz="1800" b="1" smtClean="0">
                <a:solidFill>
                  <a:schemeClr val="bg1"/>
                </a:solidFill>
                <a:cs typeface="Tahoma" pitchFamily="34" charset="0"/>
              </a:rPr>
              <a:t>CD7, CD8-</a:t>
            </a:r>
            <a:endParaRPr lang="el-GR" sz="1800" b="1" smtClean="0">
              <a:solidFill>
                <a:schemeClr val="bg1"/>
              </a:solidFill>
              <a:cs typeface="Tahoma" pitchFamily="34" charset="0"/>
            </a:endParaRPr>
          </a:p>
        </p:txBody>
      </p:sp>
      <p:pic>
        <p:nvPicPr>
          <p:cNvPr id="293892" name="Picture 4" descr="11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5657850" y="1030288"/>
            <a:ext cx="2066925" cy="1423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93893" name="Picture 5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7338" y="4994275"/>
            <a:ext cx="2644775" cy="1757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smtClean="0">
                <a:solidFill>
                  <a:srgbClr val="FFFF00"/>
                </a:solidFill>
                <a:cs typeface="Tahoma" pitchFamily="34" charset="0"/>
              </a:rPr>
              <a:t>Πρωτοπαθές δερματικό αναπλαστικό </a:t>
            </a:r>
            <a:r>
              <a:rPr lang="en-US" sz="3200" b="1" smtClean="0">
                <a:solidFill>
                  <a:srgbClr val="FFFF00"/>
                </a:solidFill>
                <a:cs typeface="Tahoma" pitchFamily="34" charset="0"/>
              </a:rPr>
              <a:t>                  </a:t>
            </a:r>
            <a:r>
              <a:rPr lang="el-GR" sz="3200" b="1" smtClean="0">
                <a:solidFill>
                  <a:srgbClr val="FFFF00"/>
                </a:solidFill>
                <a:cs typeface="Tahoma" pitchFamily="34" charset="0"/>
              </a:rPr>
              <a:t>Τ-λέμφωμα</a:t>
            </a:r>
            <a:r>
              <a:rPr lang="en-US" sz="3200" b="1" smtClean="0">
                <a:solidFill>
                  <a:srgbClr val="FFFF00"/>
                </a:solidFill>
                <a:cs typeface="Tahoma" pitchFamily="34" charset="0"/>
              </a:rPr>
              <a:t> (C-ALCL)</a:t>
            </a:r>
            <a:endParaRPr lang="el-GR" sz="3200" b="1" smtClean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51063"/>
            <a:ext cx="8229600" cy="4784725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O</a:t>
            </a:r>
            <a:r>
              <a:rPr lang="el-GR" sz="2400" b="1" smtClean="0">
                <a:solidFill>
                  <a:srgbClr val="FFFF00"/>
                </a:solidFill>
                <a:cs typeface="Tahoma" pitchFamily="34" charset="0"/>
              </a:rPr>
              <a:t>ρισμός</a:t>
            </a: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:</a:t>
            </a:r>
            <a:endParaRPr lang="el-GR" sz="2400" b="1" smtClean="0">
              <a:solidFill>
                <a:srgbClr val="FFFF00"/>
              </a:solidFill>
              <a:cs typeface="Tahoma" pitchFamily="34" charset="0"/>
            </a:endParaRPr>
          </a:p>
          <a:p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Μεγάλα αναπλαστικά κύτταρα</a:t>
            </a:r>
          </a:p>
          <a:p>
            <a:r>
              <a:rPr lang="el-GR" sz="2400" b="1" i="1" smtClean="0">
                <a:solidFill>
                  <a:srgbClr val="FFFF00"/>
                </a:solidFill>
                <a:cs typeface="Tahoma" pitchFamily="34" charset="0"/>
              </a:rPr>
              <a:t>&gt;75% του πληθυσμού </a:t>
            </a:r>
            <a:r>
              <a:rPr lang="en-US" sz="2400" b="1" i="1" smtClean="0">
                <a:solidFill>
                  <a:srgbClr val="FFFF00"/>
                </a:solidFill>
                <a:cs typeface="Tahoma" pitchFamily="34" charset="0"/>
              </a:rPr>
              <a:t>CD30+</a:t>
            </a:r>
          </a:p>
          <a:p>
            <a:r>
              <a:rPr lang="en-US" sz="2400" b="1" smtClean="0">
                <a:solidFill>
                  <a:srgbClr val="FF0000"/>
                </a:solidFill>
                <a:cs typeface="Tahoma" pitchFamily="34" charset="0"/>
              </a:rPr>
              <a:t>A</a:t>
            </a:r>
            <a:r>
              <a:rPr lang="el-GR" sz="2400" b="1" smtClean="0">
                <a:solidFill>
                  <a:srgbClr val="FF0000"/>
                </a:solidFill>
                <a:cs typeface="Tahoma" pitchFamily="34" charset="0"/>
              </a:rPr>
              <a:t>πουσία κλινικής εικόνας ή ιστορικού σπογγοειδούς μυκητίασης (</a:t>
            </a:r>
            <a:r>
              <a:rPr lang="el-GR" sz="2400" b="1" smtClean="0">
                <a:solidFill>
                  <a:srgbClr val="FF0000"/>
                </a:solidFill>
                <a:cs typeface="Tahoma" pitchFamily="34" charset="0"/>
                <a:sym typeface="Wingdings" pitchFamily="2" charset="2"/>
              </a:rPr>
              <a:t> </a:t>
            </a:r>
            <a:r>
              <a:rPr lang="el-GR" sz="2400" b="1" smtClean="0">
                <a:solidFill>
                  <a:srgbClr val="FF0000"/>
                </a:solidFill>
                <a:cs typeface="Tahoma" pitchFamily="34" charset="0"/>
              </a:rPr>
              <a:t>στάδιο όγκου) ή άλλου λεμφώματος (</a:t>
            </a:r>
            <a:r>
              <a:rPr lang="el-GR" sz="2400" b="1" smtClean="0">
                <a:solidFill>
                  <a:srgbClr val="FF0000"/>
                </a:solidFill>
                <a:cs typeface="Tahoma" pitchFamily="34" charset="0"/>
                <a:sym typeface="Wingdings" pitchFamily="2" charset="2"/>
              </a:rPr>
              <a:t></a:t>
            </a:r>
            <a:r>
              <a:rPr lang="el-GR" sz="2400" b="1" smtClean="0">
                <a:solidFill>
                  <a:srgbClr val="FF0000"/>
                </a:solidFill>
                <a:cs typeface="Tahoma" pitchFamily="34" charset="0"/>
              </a:rPr>
              <a:t> δευτεροπαθές </a:t>
            </a:r>
            <a:r>
              <a:rPr lang="en-US" sz="2400" b="1" smtClean="0">
                <a:solidFill>
                  <a:srgbClr val="FF0000"/>
                </a:solidFill>
                <a:cs typeface="Tahoma" pitchFamily="34" charset="0"/>
              </a:rPr>
              <a:t> ALCL)</a:t>
            </a:r>
            <a:endParaRPr lang="el-GR" sz="2400" b="1" smtClean="0">
              <a:solidFill>
                <a:srgbClr val="FF0000"/>
              </a:solidFill>
              <a:cs typeface="Tahoma" pitchFamily="34" charset="0"/>
            </a:endParaRPr>
          </a:p>
          <a:p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Απουσία συστηματικού 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ALCL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 που διηθεί το δέρμα.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- Τίτλος"/>
          <p:cNvSpPr>
            <a:spLocks noGrp="1"/>
          </p:cNvSpPr>
          <p:nvPr>
            <p:ph type="title"/>
          </p:nvPr>
        </p:nvSpPr>
        <p:spPr>
          <a:xfrm>
            <a:off x="323850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u="sng" smtClean="0">
                <a:solidFill>
                  <a:schemeClr val="accent2"/>
                </a:solidFill>
              </a:rPr>
              <a:t>6. </a:t>
            </a:r>
            <a:r>
              <a:rPr lang="el-GR" sz="3200" b="1" u="sng" smtClean="0">
                <a:solidFill>
                  <a:schemeClr val="accent2"/>
                </a:solidFill>
              </a:rPr>
              <a:t>Φυματιώδης λεμφαδενίτιδα</a:t>
            </a:r>
          </a:p>
        </p:txBody>
      </p:sp>
      <p:sp>
        <p:nvSpPr>
          <p:cNvPr id="32770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557338"/>
            <a:ext cx="8820150" cy="5300662"/>
          </a:xfrm>
        </p:spPr>
        <p:txBody>
          <a:bodyPr/>
          <a:lstStyle/>
          <a:p>
            <a:pPr eaLnBrk="1" hangingPunct="1"/>
            <a:r>
              <a:rPr lang="el-GR" sz="2200" smtClean="0"/>
              <a:t>Προσβάλλονται οι λεμφαδένες που παροχετεύουν τις πύλες εισόδους του μυκοβακτηριδίου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200" b="1" u="sng" smtClean="0"/>
              <a:t>Ιστολογική εικόνα</a:t>
            </a:r>
          </a:p>
          <a:p>
            <a:pPr eaLnBrk="1" hangingPunct="1"/>
            <a:r>
              <a:rPr lang="el-GR" sz="2200" smtClean="0">
                <a:solidFill>
                  <a:srgbClr val="C00000"/>
                </a:solidFill>
              </a:rPr>
              <a:t>Φυματιώδη κοκκιώματα (φυμάτια) </a:t>
            </a:r>
            <a:r>
              <a:rPr lang="el-GR" sz="2200" smtClean="0"/>
              <a:t>(αθροίσεις επιθηλιοειδών κυττάρων χωρίς νέκρωση ή γιγαντοκύτταρα, εκτεταμένη τυροειδής νέκρωση του λεμφαδένα)</a:t>
            </a:r>
          </a:p>
          <a:p>
            <a:pPr eaLnBrk="1" hangingPunct="1"/>
            <a:r>
              <a:rPr lang="el-GR" sz="2200" smtClean="0">
                <a:solidFill>
                  <a:srgbClr val="C00000"/>
                </a:solidFill>
              </a:rPr>
              <a:t>Πασσαλοειδώς διατεταγμένα ιστιοκύτταρα πέριξ τυροειδούς νεκρώσεως</a:t>
            </a:r>
          </a:p>
          <a:p>
            <a:pPr eaLnBrk="1" hangingPunct="1"/>
            <a:r>
              <a:rPr lang="el-GR" sz="2200" smtClean="0">
                <a:solidFill>
                  <a:srgbClr val="C00000"/>
                </a:solidFill>
              </a:rPr>
              <a:t>Πολυμορφοπυρηνική διήθηση ή ίνωση της νεκρωτικής περιοχής</a:t>
            </a:r>
          </a:p>
          <a:p>
            <a:pPr eaLnBrk="1" hangingPunct="1"/>
            <a:r>
              <a:rPr lang="el-GR" sz="2200" smtClean="0"/>
              <a:t>Απουσία λεμφοζιδιακής υπερπλασίας και πλασματοκυτταρώσεως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200" b="1" smtClean="0"/>
              <a:t>Ποικιλίες</a:t>
            </a:r>
          </a:p>
          <a:p>
            <a:pPr eaLnBrk="1" hangingPunct="1"/>
            <a:r>
              <a:rPr lang="el-GR" sz="2200" smtClean="0">
                <a:solidFill>
                  <a:srgbClr val="C00000"/>
                </a:solidFill>
              </a:rPr>
              <a:t>Μη αντιδραστική φυματίωση</a:t>
            </a:r>
            <a:r>
              <a:rPr lang="el-GR" sz="2200" smtClean="0">
                <a:sym typeface="Wingdings" pitchFamily="2" charset="2"/>
              </a:rPr>
              <a:t> παρουσία αφθόνων μυκοβακτηριδίων και εκτεταμένη νέκρωση (μη τυροειδής ) χωρίς κοκκιώματα</a:t>
            </a:r>
          </a:p>
          <a:p>
            <a:pPr eaLnBrk="1" hangingPunct="1"/>
            <a:r>
              <a:rPr lang="el-GR" sz="2200" smtClean="0">
                <a:solidFill>
                  <a:srgbClr val="C00000"/>
                </a:solidFill>
                <a:sym typeface="Wingdings" pitchFamily="2" charset="2"/>
              </a:rPr>
              <a:t>Φυματίωση χωρίς υπερευαισθησία</a:t>
            </a:r>
            <a:r>
              <a:rPr lang="el-GR" sz="2200" smtClean="0">
                <a:sym typeface="Wingdings" pitchFamily="2" charset="2"/>
              </a:rPr>
              <a:t> ομοιόμορφα επιθηλιοειδή νεκρωτικά κοκκιώματα</a:t>
            </a:r>
            <a:endParaRPr lang="el-GR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en-US" sz="4000" b="1" smtClean="0">
                <a:solidFill>
                  <a:srgbClr val="FFFF00"/>
                </a:solidFill>
                <a:cs typeface="Tahoma" pitchFamily="34" charset="0"/>
              </a:rPr>
              <a:t>C-ALCL</a:t>
            </a:r>
            <a:endParaRPr lang="el-GR" sz="4000" b="1" smtClean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" y="1125538"/>
            <a:ext cx="5045075" cy="5187950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</a:pPr>
            <a:r>
              <a:rPr lang="el-GR" sz="2400" b="1" smtClean="0">
                <a:solidFill>
                  <a:srgbClr val="FFFF00"/>
                </a:solidFill>
                <a:cs typeface="Tahoma" pitchFamily="34" charset="0"/>
              </a:rPr>
              <a:t>Κλινική εικόνα</a:t>
            </a:r>
          </a:p>
          <a:p>
            <a:pPr>
              <a:lnSpc>
                <a:spcPct val="125000"/>
              </a:lnSpc>
            </a:pPr>
            <a:r>
              <a:rPr lang="el-GR" sz="2400" smtClean="0">
                <a:solidFill>
                  <a:schemeClr val="bg1"/>
                </a:solidFill>
                <a:cs typeface="Tahoma" pitchFamily="34" charset="0"/>
              </a:rPr>
              <a:t>Ενήλικες, Α&gt;Γ</a:t>
            </a:r>
          </a:p>
          <a:p>
            <a:pPr>
              <a:lnSpc>
                <a:spcPct val="125000"/>
              </a:lnSpc>
            </a:pPr>
            <a:r>
              <a:rPr lang="el-GR" sz="2400" smtClean="0">
                <a:solidFill>
                  <a:schemeClr val="bg1"/>
                </a:solidFill>
                <a:cs typeface="Tahoma" pitchFamily="34" charset="0"/>
              </a:rPr>
              <a:t>Μονήρεις ή εντετοπισμένες, συχνά εξελκώμενες αλλοιώσεις, &gt;2εκ.</a:t>
            </a:r>
          </a:p>
          <a:p>
            <a:pPr>
              <a:lnSpc>
                <a:spcPct val="125000"/>
              </a:lnSpc>
            </a:pPr>
            <a:r>
              <a:rPr lang="el-GR" sz="2400" smtClean="0">
                <a:solidFill>
                  <a:schemeClr val="bg1"/>
                </a:solidFill>
                <a:cs typeface="Tahoma" pitchFamily="34" charset="0"/>
              </a:rPr>
              <a:t>Πολυεστιακές βλάβες 20%</a:t>
            </a:r>
          </a:p>
          <a:p>
            <a:pPr>
              <a:lnSpc>
                <a:spcPct val="125000"/>
              </a:lnSpc>
            </a:pPr>
            <a:r>
              <a:rPr lang="el-GR" sz="2400" smtClean="0">
                <a:solidFill>
                  <a:schemeClr val="bg1"/>
                </a:solidFill>
                <a:cs typeface="Tahoma" pitchFamily="34" charset="0"/>
              </a:rPr>
              <a:t>Δυνατή μερική / πλήρης αυτόματη υποστροφή</a:t>
            </a:r>
          </a:p>
          <a:p>
            <a:pPr>
              <a:lnSpc>
                <a:spcPct val="125000"/>
              </a:lnSpc>
            </a:pPr>
            <a:r>
              <a:rPr lang="el-GR" sz="2400" smtClean="0">
                <a:solidFill>
                  <a:schemeClr val="bg1"/>
                </a:solidFill>
                <a:cs typeface="Tahoma" pitchFamily="34" charset="0"/>
              </a:rPr>
              <a:t>Εξωδερματική εντόπιση 10%        </a:t>
            </a:r>
          </a:p>
          <a:p>
            <a:pPr>
              <a:lnSpc>
                <a:spcPct val="125000"/>
              </a:lnSpc>
              <a:buFontTx/>
              <a:buNone/>
            </a:pPr>
            <a:endParaRPr lang="el-GR" sz="2400" smtClean="0">
              <a:cs typeface="Tahoma" pitchFamily="34" charset="0"/>
            </a:endParaRPr>
          </a:p>
        </p:txBody>
      </p:sp>
      <p:pic>
        <p:nvPicPr>
          <p:cNvPr id="297988" name="Picture 4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6075" y="2611438"/>
            <a:ext cx="3341688" cy="2301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4475"/>
            <a:ext cx="7772400" cy="850900"/>
          </a:xfrm>
        </p:spPr>
        <p:txBody>
          <a:bodyPr/>
          <a:lstStyle/>
          <a:p>
            <a:r>
              <a:rPr lang="en-US" sz="3600" smtClean="0">
                <a:solidFill>
                  <a:schemeClr val="bg1"/>
                </a:solidFill>
                <a:cs typeface="Tahoma" pitchFamily="34" charset="0"/>
              </a:rPr>
              <a:t>C-ALCL</a:t>
            </a:r>
            <a:endParaRPr lang="el-GR" sz="3600" smtClean="0">
              <a:solidFill>
                <a:schemeClr val="bg1"/>
              </a:solidFill>
              <a:cs typeface="Tahoma" pitchFamily="34" charset="0"/>
            </a:endParaRP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89025"/>
            <a:ext cx="5986463" cy="3457575"/>
          </a:xfrm>
        </p:spPr>
        <p:txBody>
          <a:bodyPr/>
          <a:lstStyle/>
          <a:p>
            <a:pPr>
              <a:buFontTx/>
              <a:buNone/>
            </a:pPr>
            <a:r>
              <a:rPr lang="el-GR" sz="2000" b="1" smtClean="0">
                <a:solidFill>
                  <a:srgbClr val="FFFF00"/>
                </a:solidFill>
                <a:cs typeface="Tahoma" pitchFamily="34" charset="0"/>
              </a:rPr>
              <a:t>Ιστολογική εικόνα</a:t>
            </a:r>
          </a:p>
          <a:p>
            <a:r>
              <a:rPr lang="el-GR" sz="2000" b="1" smtClean="0">
                <a:solidFill>
                  <a:schemeClr val="bg1"/>
                </a:solidFill>
                <a:cs typeface="Tahoma" pitchFamily="34" charset="0"/>
              </a:rPr>
              <a:t>Οζώδης / διάχυτη ανάπτυξη μεγάλων συνήθως αναπλαστικών κυττάρων</a:t>
            </a:r>
          </a:p>
          <a:p>
            <a:r>
              <a:rPr lang="el-GR" sz="2000" b="1" smtClean="0">
                <a:solidFill>
                  <a:schemeClr val="bg1"/>
                </a:solidFill>
                <a:cs typeface="Tahoma" pitchFamily="34" charset="0"/>
              </a:rPr>
              <a:t>Απουσία (συνήθως) επιδερμοτροπισμού</a:t>
            </a:r>
          </a:p>
          <a:p>
            <a:pPr>
              <a:buFontTx/>
              <a:buNone/>
            </a:pPr>
            <a:r>
              <a:rPr lang="el-GR" sz="2000" b="1" smtClean="0">
                <a:solidFill>
                  <a:srgbClr val="FFFF00"/>
                </a:solidFill>
                <a:cs typeface="Tahoma" pitchFamily="34" charset="0"/>
              </a:rPr>
              <a:t>   Δ.Δ. από </a:t>
            </a:r>
            <a:r>
              <a:rPr lang="en-US" sz="2000" b="1" smtClean="0">
                <a:solidFill>
                  <a:srgbClr val="FFFF00"/>
                </a:solidFill>
                <a:cs typeface="Tahoma" pitchFamily="34" charset="0"/>
              </a:rPr>
              <a:t>LyP (</a:t>
            </a:r>
            <a:r>
              <a:rPr lang="el-GR" sz="2000" b="1" smtClean="0">
                <a:solidFill>
                  <a:srgbClr val="FFFF00"/>
                </a:solidFill>
                <a:cs typeface="Tahoma" pitchFamily="34" charset="0"/>
              </a:rPr>
              <a:t>λεμφωματώδης βλατίδωση)</a:t>
            </a:r>
            <a:endParaRPr lang="en-US" sz="2000" b="1" smtClean="0">
              <a:solidFill>
                <a:srgbClr val="FFFF00"/>
              </a:solidFill>
              <a:cs typeface="Tahoma" pitchFamily="34" charset="0"/>
            </a:endParaRPr>
          </a:p>
          <a:p>
            <a:r>
              <a:rPr lang="en-US" sz="2000" b="1" smtClean="0">
                <a:solidFill>
                  <a:schemeClr val="bg1"/>
                </a:solidFill>
                <a:cs typeface="Tahoma" pitchFamily="34" charset="0"/>
              </a:rPr>
              <a:t>(E</a:t>
            </a:r>
            <a:r>
              <a:rPr lang="el-GR" sz="2000" b="1" smtClean="0">
                <a:solidFill>
                  <a:schemeClr val="bg1"/>
                </a:solidFill>
                <a:cs typeface="Tahoma" pitchFamily="34" charset="0"/>
              </a:rPr>
              <a:t>νίοτε προέχων) αντιδραστικός πληθυσμός                      Ουδετερόφιλα, ηωσινόφιλα, ιστιοκύτταρα,   μικρά ώριμα λεμφοκύτταρα</a:t>
            </a:r>
          </a:p>
          <a:p>
            <a:r>
              <a:rPr lang="el-GR" sz="2000" b="1" smtClean="0">
                <a:solidFill>
                  <a:schemeClr val="bg1"/>
                </a:solidFill>
                <a:cs typeface="Tahoma" pitchFamily="34" charset="0"/>
              </a:rPr>
              <a:t>Ενίοτε υπερπλασία επιδερμίδας                             </a:t>
            </a:r>
          </a:p>
        </p:txBody>
      </p:sp>
      <p:pic>
        <p:nvPicPr>
          <p:cNvPr id="300036" name="Picture 4" descr="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2738" y="2249488"/>
            <a:ext cx="2433637" cy="36560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0037" name="Picture 5" descr="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013" y="4662488"/>
            <a:ext cx="3059112" cy="2032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0038" name="Picture 6" descr="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4679950"/>
            <a:ext cx="3059112" cy="2032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0" y="38100"/>
            <a:ext cx="7772400" cy="706438"/>
          </a:xfrm>
        </p:spPr>
        <p:txBody>
          <a:bodyPr/>
          <a:lstStyle/>
          <a:p>
            <a:r>
              <a:rPr lang="en-US" sz="3600" b="1" smtClean="0">
                <a:solidFill>
                  <a:srgbClr val="FFFF00"/>
                </a:solidFill>
                <a:cs typeface="Tahoma" pitchFamily="34" charset="0"/>
              </a:rPr>
              <a:t>C-ALCL</a:t>
            </a:r>
            <a:endParaRPr lang="el-GR" sz="3600" b="1" smtClean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858838"/>
            <a:ext cx="8229600" cy="323373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l-GR" sz="2400" b="1" smtClean="0">
                <a:solidFill>
                  <a:srgbClr val="FFFF00"/>
                </a:solidFill>
                <a:cs typeface="Tahoma" pitchFamily="34" charset="0"/>
              </a:rPr>
              <a:t>Ανοσοφαινότυπος </a:t>
            </a: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-</a:t>
            </a:r>
            <a:r>
              <a:rPr lang="el-GR" sz="2400" b="1" smtClean="0">
                <a:solidFill>
                  <a:srgbClr val="FFFF00"/>
                </a:solidFill>
                <a:cs typeface="Tahoma" pitchFamily="34" charset="0"/>
              </a:rPr>
              <a:t> Γονότυπος</a:t>
            </a: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CD2/CD5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/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CD3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+ (ποικίλη έκφραση)</a:t>
            </a:r>
            <a:endParaRPr lang="en-US" sz="2400" b="1" smtClean="0">
              <a:solidFill>
                <a:schemeClr val="bg1"/>
              </a:solidFill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CD4 +</a:t>
            </a:r>
            <a:r>
              <a:rPr lang="en-US" sz="2400" b="1" smtClean="0">
                <a:cs typeface="Tahoma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&gt;&gt;&gt; CD8+</a:t>
            </a: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CD30+</a:t>
            </a: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CD15- / </a:t>
            </a: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EM</a:t>
            </a:r>
            <a:r>
              <a:rPr lang="el-GR" sz="2400" b="1" smtClean="0">
                <a:solidFill>
                  <a:srgbClr val="FFFF00"/>
                </a:solidFill>
                <a:cs typeface="Tahoma" pitchFamily="34" charset="0"/>
              </a:rPr>
              <a:t>Α</a:t>
            </a:r>
            <a:r>
              <a:rPr lang="en-US" sz="2400" b="1" smtClean="0">
                <a:solidFill>
                  <a:srgbClr val="FFFF00"/>
                </a:solidFill>
                <a:cs typeface="Tahoma" pitchFamily="34" charset="0"/>
              </a:rPr>
              <a:t>- / ALK-</a:t>
            </a:r>
          </a:p>
          <a:p>
            <a:pPr>
              <a:lnSpc>
                <a:spcPct val="90000"/>
              </a:lnSpc>
            </a:pP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Κυτταροτοξικά μόρια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: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 συνήθως +</a:t>
            </a:r>
          </a:p>
          <a:p>
            <a:pPr>
              <a:lnSpc>
                <a:spcPct val="90000"/>
              </a:lnSpc>
            </a:pP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CD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56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: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 σπάνια +</a:t>
            </a:r>
          </a:p>
          <a:p>
            <a:pPr>
              <a:lnSpc>
                <a:spcPct val="90000"/>
              </a:lnSpc>
            </a:pP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Απουσία 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t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 (2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;5) - 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Παρουσία </a:t>
            </a:r>
            <a:r>
              <a:rPr lang="en-US" sz="2400" b="1" smtClean="0">
                <a:solidFill>
                  <a:schemeClr val="bg1"/>
                </a:solidFill>
                <a:cs typeface="Tahoma" pitchFamily="34" charset="0"/>
              </a:rPr>
              <a:t>TcR</a:t>
            </a:r>
            <a:r>
              <a:rPr lang="el-GR" sz="2400" b="1" smtClean="0">
                <a:solidFill>
                  <a:schemeClr val="bg1"/>
                </a:solidFill>
                <a:cs typeface="Tahoma" pitchFamily="34" charset="0"/>
              </a:rPr>
              <a:t> αναδιατάξεων  </a:t>
            </a:r>
          </a:p>
        </p:txBody>
      </p:sp>
      <p:pic>
        <p:nvPicPr>
          <p:cNvPr id="302084" name="Picture 4" descr="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4251325"/>
            <a:ext cx="3400425" cy="22494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2085" name="Picture 5" descr="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6775" y="4256088"/>
            <a:ext cx="3395663" cy="22494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8166100" y="493712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ahoma" pitchFamily="34" charset="0"/>
              </a:rPr>
              <a:t>CD4</a:t>
            </a:r>
            <a:endParaRPr lang="el-GR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25400" y="4946650"/>
            <a:ext cx="1004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ahoma" pitchFamily="34" charset="0"/>
              </a:rPr>
              <a:t>CD30</a:t>
            </a:r>
            <a:endParaRPr lang="el-GR" b="1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8" descr="441416559VlifIr_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Φυματιώδης λεμφαδενίτιδα- κοκκίωμα με τυροειδή νέκρωση</a:t>
            </a:r>
            <a:endParaRPr lang="el-GR" sz="2200" dirty="0">
              <a:latin typeface="+mn-lt"/>
            </a:endParaRPr>
          </a:p>
        </p:txBody>
      </p:sp>
      <p:pic>
        <p:nvPicPr>
          <p:cNvPr id="33794" name="3 - Θέση περιεχομένου" descr="σάρωση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1700213"/>
            <a:ext cx="5832475" cy="3835400"/>
          </a:xfrm>
        </p:spPr>
      </p:pic>
      <p:sp>
        <p:nvSpPr>
          <p:cNvPr id="33795" name="3 - TextBox"/>
          <p:cNvSpPr txBox="1">
            <a:spLocks noChangeArrowheads="1"/>
          </p:cNvSpPr>
          <p:nvPr/>
        </p:nvSpPr>
        <p:spPr bwMode="auto">
          <a:xfrm>
            <a:off x="2411413" y="5949950"/>
            <a:ext cx="2052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επιθηλιοειδή</a:t>
            </a:r>
          </a:p>
        </p:txBody>
      </p:sp>
      <p:sp>
        <p:nvSpPr>
          <p:cNvPr id="33796" name="4 - TextBox"/>
          <p:cNvSpPr txBox="1">
            <a:spLocks noChangeArrowheads="1"/>
          </p:cNvSpPr>
          <p:nvPr/>
        </p:nvSpPr>
        <p:spPr bwMode="auto">
          <a:xfrm>
            <a:off x="4643438" y="5805488"/>
            <a:ext cx="2665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τυροειδής νέκρωση</a:t>
            </a:r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 rot="5400000" flipH="1" flipV="1">
            <a:off x="2161382" y="5120481"/>
            <a:ext cx="15113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 rot="5400000" flipH="1" flipV="1">
            <a:off x="4789488" y="5372100"/>
            <a:ext cx="719138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1700213"/>
            <a:ext cx="19907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009650"/>
          </a:xfrm>
        </p:spPr>
        <p:txBody>
          <a:bodyPr/>
          <a:lstStyle/>
          <a:p>
            <a:pPr eaLnBrk="1" hangingPunct="1"/>
            <a:r>
              <a:rPr lang="el-GR" sz="3000" b="1" u="sng" smtClean="0">
                <a:solidFill>
                  <a:schemeClr val="accent2"/>
                </a:solidFill>
              </a:rPr>
              <a:t>7. Ιστιοκυτταρική νεκρωτική λεμφαδενίτιδα χωρίς κοκκιοκύτταρα (</a:t>
            </a:r>
            <a:r>
              <a:rPr lang="en-US" sz="3000" b="1" u="sng" smtClean="0">
                <a:solidFill>
                  <a:schemeClr val="accent2"/>
                </a:solidFill>
              </a:rPr>
              <a:t>Kikuchi)</a:t>
            </a:r>
            <a:endParaRPr lang="el-GR" sz="3000" b="1" u="sng" smtClean="0">
              <a:solidFill>
                <a:schemeClr val="accent2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Παρατηρείται συνήθως στους </a:t>
            </a:r>
            <a:r>
              <a:rPr lang="el-GR" dirty="0" smtClean="0">
                <a:solidFill>
                  <a:srgbClr val="C00000"/>
                </a:solidFill>
              </a:rPr>
              <a:t>τραχηλικούς λεμφαδένες νέων γυναικών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Ιστολογική εικόνα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Περιοχές </a:t>
            </a:r>
            <a:r>
              <a:rPr lang="el-GR" dirty="0" smtClean="0">
                <a:solidFill>
                  <a:srgbClr val="C00000"/>
                </a:solidFill>
              </a:rPr>
              <a:t>νεκρώσεως με πυρηνικά υπολείμματα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 smtClean="0"/>
              <a:t>Αραιοχρωματικά</a:t>
            </a:r>
            <a:r>
              <a:rPr lang="el-GR" dirty="0" smtClean="0"/>
              <a:t> </a:t>
            </a:r>
            <a:r>
              <a:rPr lang="el-GR" dirty="0" err="1" smtClean="0">
                <a:solidFill>
                  <a:srgbClr val="C00000"/>
                </a:solidFill>
              </a:rPr>
              <a:t>μακροφάγα</a:t>
            </a:r>
            <a:r>
              <a:rPr lang="el-GR" dirty="0" smtClean="0"/>
              <a:t> πέριξ της νεκρώσεως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>
                <a:solidFill>
                  <a:srgbClr val="C00000"/>
                </a:solidFill>
              </a:rPr>
              <a:t>Απουσία </a:t>
            </a:r>
            <a:r>
              <a:rPr lang="el-GR" dirty="0" err="1" smtClean="0">
                <a:solidFill>
                  <a:srgbClr val="C00000"/>
                </a:solidFill>
              </a:rPr>
              <a:t>πολυμορφοπυρήνων</a:t>
            </a:r>
            <a:endParaRPr lang="el-GR" dirty="0" smtClean="0">
              <a:solidFill>
                <a:srgbClr val="C0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Άφθονα τροποποιημένα κύτταρα, κυρίως </a:t>
            </a:r>
            <a:r>
              <a:rPr lang="el-GR" dirty="0" smtClean="0">
                <a:solidFill>
                  <a:srgbClr val="C00000"/>
                </a:solidFill>
              </a:rPr>
              <a:t>Τ </a:t>
            </a:r>
            <a:r>
              <a:rPr lang="el-GR" dirty="0" err="1" smtClean="0">
                <a:solidFill>
                  <a:srgbClr val="C00000"/>
                </a:solidFill>
              </a:rPr>
              <a:t>ανοσοβλάστες</a:t>
            </a:r>
            <a:r>
              <a:rPr lang="el-GR" dirty="0" smtClean="0"/>
              <a:t>, αναμειγνύονται με </a:t>
            </a:r>
            <a:r>
              <a:rPr lang="el-GR" dirty="0" err="1" smtClean="0"/>
              <a:t>μακροφάγα</a:t>
            </a:r>
            <a:r>
              <a:rPr lang="el-GR" dirty="0" smtClean="0"/>
              <a:t> (</a:t>
            </a:r>
            <a:r>
              <a:rPr lang="el-GR" dirty="0" smtClean="0">
                <a:solidFill>
                  <a:srgbClr val="C00000"/>
                </a:solidFill>
              </a:rPr>
              <a:t>θετικά για ΜΡΟ</a:t>
            </a:r>
            <a:r>
              <a:rPr lang="el-GR" dirty="0" smtClean="0"/>
              <a:t>), λεμφοκύτταρα κυρίως </a:t>
            </a:r>
            <a:r>
              <a:rPr lang="en-US" dirty="0" smtClean="0"/>
              <a:t>T (CD8+&gt;CD4+) </a:t>
            </a:r>
            <a:r>
              <a:rPr lang="el-GR" dirty="0" smtClean="0"/>
              <a:t>και </a:t>
            </a:r>
            <a:r>
              <a:rPr lang="el-GR" dirty="0" err="1" smtClean="0"/>
              <a:t>πλασματοκυτταροειδή</a:t>
            </a:r>
            <a:r>
              <a:rPr lang="el-GR" dirty="0" smtClean="0"/>
              <a:t> </a:t>
            </a:r>
            <a:r>
              <a:rPr lang="el-GR" dirty="0" err="1" smtClean="0"/>
              <a:t>δενδριτικά</a:t>
            </a:r>
            <a:r>
              <a:rPr lang="el-GR" dirty="0" smtClean="0"/>
              <a:t> κύτταρα (</a:t>
            </a:r>
            <a:r>
              <a:rPr lang="en-US" dirty="0" smtClean="0"/>
              <a:t>CD123+)</a:t>
            </a:r>
            <a:endParaRPr lang="el-GR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l-GR" b="1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i="1" dirty="0" smtClean="0"/>
              <a:t>(διαφορική διάγνωση: υψηλής κακοήθειας λέμφωμα- μη αντιδραστική φυματίωση)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b="1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dirty="0" smtClean="0"/>
              <a:t>Στοιχεία εναντίον λεμφώματος: </a:t>
            </a:r>
            <a:r>
              <a:rPr lang="el-GR" dirty="0" smtClean="0">
                <a:solidFill>
                  <a:srgbClr val="C00000"/>
                </a:solidFill>
              </a:rPr>
              <a:t>εστιακή προσβολή </a:t>
            </a:r>
            <a:r>
              <a:rPr lang="el-GR" dirty="0" smtClean="0"/>
              <a:t>λεμφαδένα, </a:t>
            </a:r>
            <a:r>
              <a:rPr lang="el-GR" dirty="0" err="1" smtClean="0">
                <a:solidFill>
                  <a:srgbClr val="C00000"/>
                </a:solidFill>
              </a:rPr>
              <a:t>καρυορρηξία</a:t>
            </a:r>
            <a:r>
              <a:rPr lang="el-GR" dirty="0" smtClean="0"/>
              <a:t> και μικτός κυτταρικός πληθυσμός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7859713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Λεμφαδενίτιδα </a:t>
            </a:r>
            <a:r>
              <a:rPr lang="en-US" sz="2200" dirty="0" smtClean="0">
                <a:latin typeface="+mn-lt"/>
              </a:rPr>
              <a:t>Kikuchi</a:t>
            </a:r>
            <a:endParaRPr lang="el-GR" sz="2200" dirty="0">
              <a:latin typeface="+mn-lt"/>
            </a:endParaRPr>
          </a:p>
        </p:txBody>
      </p:sp>
      <p:pic>
        <p:nvPicPr>
          <p:cNvPr id="35842" name="3 - Θέση περιεχομένου" descr="σάρωση0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1773238"/>
            <a:ext cx="5365750" cy="3527425"/>
          </a:xfrm>
        </p:spPr>
      </p:pic>
      <p:sp>
        <p:nvSpPr>
          <p:cNvPr id="35843" name="4 - TextBox"/>
          <p:cNvSpPr txBox="1">
            <a:spLocks noChangeArrowheads="1"/>
          </p:cNvSpPr>
          <p:nvPr/>
        </p:nvSpPr>
        <p:spPr bwMode="auto">
          <a:xfrm>
            <a:off x="2627313" y="5516563"/>
            <a:ext cx="4248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Πυρηνικά υπολείμματα-ανοσοβλάστες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43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4 - TextBox"/>
          <p:cNvSpPr txBox="1">
            <a:spLocks noChangeArrowheads="1"/>
          </p:cNvSpPr>
          <p:nvPr/>
        </p:nvSpPr>
        <p:spPr bwMode="auto">
          <a:xfrm>
            <a:off x="2771775" y="0"/>
            <a:ext cx="388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>
                <a:solidFill>
                  <a:schemeClr val="bg1"/>
                </a:solidFill>
              </a:rPr>
              <a:t>Φυσιολογικός λεμφαδένας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38213"/>
          </a:xfrm>
        </p:spPr>
        <p:txBody>
          <a:bodyPr/>
          <a:lstStyle/>
          <a:p>
            <a:pPr eaLnBrk="1" hangingPunct="1"/>
            <a:r>
              <a:rPr lang="el-GR" sz="3200" b="1" smtClean="0"/>
              <a:t>Λεμφαδενοπάθεια σε ανοσολογικά νοσήματα</a:t>
            </a:r>
          </a:p>
        </p:txBody>
      </p:sp>
      <p:sp>
        <p:nvSpPr>
          <p:cNvPr id="36866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637087"/>
          </a:xfrm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buClr>
                <a:schemeClr val="accent2"/>
              </a:buClr>
              <a:buFont typeface="Calibri" pitchFamily="34" charset="0"/>
              <a:buAutoNum type="arabicPeriod"/>
            </a:pPr>
            <a:r>
              <a:rPr lang="el-GR" sz="2300" b="1" u="sng" smtClean="0">
                <a:solidFill>
                  <a:schemeClr val="accent2"/>
                </a:solidFill>
              </a:rPr>
              <a:t>Ρευματοειδής αρθρίτιδα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/>
              <a:t>Συχνότητα: εμφανής διόγκωση λεμφαδένων παρατηρείται στο 75% περίπου των ασθενών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/>
              <a:t>Συνήθως προσβάλλονται μασχαλιαίοι, τραχηλικοί και υπερκλείδιοι λεμφαδένες</a:t>
            </a:r>
          </a:p>
          <a:p>
            <a:pPr marL="514350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l-GR" sz="1800" b="1" u="sng" smtClean="0"/>
              <a:t>Ιστολογικά ευρήματα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>
                <a:solidFill>
                  <a:srgbClr val="C00000"/>
                </a:solidFill>
              </a:rPr>
              <a:t>Έντονη λεμφοζιδιακή υπερπλασία: </a:t>
            </a:r>
            <a:r>
              <a:rPr lang="el-GR" sz="1800" smtClean="0"/>
              <a:t>σχετικά μικρά ομοιόμορφα βλαστικά κέντρα</a:t>
            </a:r>
            <a:endParaRPr lang="el-GR" sz="1800" smtClean="0">
              <a:solidFill>
                <a:srgbClr val="C00000"/>
              </a:solidFill>
            </a:endParaRP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/>
              <a:t>Πολυμορφοπύρηνα σε αθροίσεις στους λεμφόκολπους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>
                <a:solidFill>
                  <a:srgbClr val="C00000"/>
                </a:solidFill>
              </a:rPr>
              <a:t>Πλασματοκυττάρωση</a:t>
            </a:r>
            <a:r>
              <a:rPr lang="el-GR" sz="1800" smtClean="0"/>
              <a:t> στις μυελικές χορδές και εντός βλαστικών κέντρων πολυκλωνικού χαρακτήρα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el-GR" sz="1800" smtClean="0"/>
              <a:t>Πάχυνση της κάψας</a:t>
            </a:r>
          </a:p>
          <a:p>
            <a:pPr marL="514350" indent="-514350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l-GR" sz="1800" smtClean="0"/>
              <a:t>Τ λεμφοκύτταρα: </a:t>
            </a:r>
            <a:r>
              <a:rPr lang="el-GR" sz="1800" smtClean="0">
                <a:latin typeface="Arial" charset="0"/>
                <a:cs typeface="Arial" charset="0"/>
              </a:rPr>
              <a:t>↑</a:t>
            </a:r>
            <a:r>
              <a:rPr lang="en-US" sz="1800" smtClean="0"/>
              <a:t>CD4+</a:t>
            </a:r>
            <a:r>
              <a:rPr lang="el-GR" sz="1800" smtClean="0"/>
              <a:t> διαλεμφοζιδιακό, </a:t>
            </a:r>
            <a:r>
              <a:rPr lang="el-GR" sz="1800" smtClean="0">
                <a:latin typeface="Arial" charset="0"/>
                <a:cs typeface="Arial" charset="0"/>
              </a:rPr>
              <a:t>↑</a:t>
            </a:r>
            <a:r>
              <a:rPr lang="en-US" sz="1800" smtClean="0"/>
              <a:t>CD8+ </a:t>
            </a:r>
            <a:r>
              <a:rPr lang="el-GR" sz="1800" smtClean="0"/>
              <a:t>εντός βλαστικών κέντρων</a:t>
            </a:r>
          </a:p>
          <a:p>
            <a:pPr marL="514350" indent="-514350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el-GR" sz="1800" smtClean="0">
                <a:solidFill>
                  <a:srgbClr val="C00000"/>
                </a:solidFill>
              </a:rPr>
              <a:t>Τα ιστολογικά ευρήματα δεν είναι ειδικά </a:t>
            </a:r>
            <a:r>
              <a:rPr lang="el-GR" sz="1800" smtClean="0"/>
              <a:t>(παρόμοια ευρήματα σε </a:t>
            </a:r>
            <a:r>
              <a:rPr lang="en-US" sz="1800" smtClean="0"/>
              <a:t>AIDS</a:t>
            </a:r>
            <a:r>
              <a:rPr lang="el-GR" sz="1800" smtClean="0"/>
              <a:t> και δευτερογενή συφιλίδα </a:t>
            </a:r>
            <a:r>
              <a:rPr lang="el-GR" sz="1800" smtClean="0">
                <a:latin typeface="Arial" charset="0"/>
                <a:cs typeface="Arial" charset="0"/>
              </a:rPr>
              <a:t>→ </a:t>
            </a:r>
            <a:r>
              <a:rPr lang="el-GR" sz="1800" smtClean="0"/>
              <a:t>πλασματοκύτταρα σε κάψα, κοκκιώματα, ενδαρτηρίτιδα)</a:t>
            </a:r>
          </a:p>
          <a:p>
            <a:pPr marL="514350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l-GR" sz="1800" smtClean="0"/>
              <a:t>Διαφορική διάγνωση από λεμφοζιδιακό λέμφωμα (</a:t>
            </a:r>
            <a:r>
              <a:rPr lang="en-US" sz="1800" smtClean="0"/>
              <a:t>bcl-2+, </a:t>
            </a:r>
            <a:r>
              <a:rPr lang="el-GR" sz="1800" smtClean="0"/>
              <a:t>στα κύτταρα βλαστικών κέντρων, εξάλειψη μανδύα, </a:t>
            </a:r>
            <a:r>
              <a:rPr lang="el-GR" sz="1800" smtClean="0">
                <a:ea typeface="Calibri" pitchFamily="34" charset="0"/>
                <a:cs typeface="Calibri" pitchFamily="34" charset="0"/>
              </a:rPr>
              <a:t>↓</a:t>
            </a:r>
            <a:r>
              <a:rPr lang="en-US" sz="1800" smtClean="0"/>
              <a:t>Ki67)</a:t>
            </a:r>
            <a:endParaRPr lang="el-GR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Ρευματοειδής αρθρίτιδα- </a:t>
            </a:r>
            <a:r>
              <a:rPr lang="el-GR" sz="2200" dirty="0" err="1" smtClean="0">
                <a:latin typeface="+mn-lt"/>
              </a:rPr>
              <a:t>λεμφοζιδιακή</a:t>
            </a:r>
            <a:r>
              <a:rPr lang="el-GR" sz="2200" dirty="0" smtClean="0">
                <a:latin typeface="+mn-lt"/>
              </a:rPr>
              <a:t> υπερπλασία</a:t>
            </a:r>
            <a:endParaRPr lang="el-GR" sz="2200" dirty="0">
              <a:latin typeface="+mn-lt"/>
            </a:endParaRPr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773238"/>
            <a:ext cx="67087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- Τίτλος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2. Συστηματικός ερυθηματώδης λύκος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786312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Συχνότητα: εμφανής διόγκωση λεμφαδένων παρατηρείται στο 50% περίπου των ασθενών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Συνήθως προσβάλλονται οι τραχηλικοί  και οι </a:t>
            </a:r>
            <a:r>
              <a:rPr lang="el-GR" dirty="0" err="1" smtClean="0"/>
              <a:t>μεσεντέριοι</a:t>
            </a:r>
            <a:r>
              <a:rPr lang="el-GR" dirty="0" smtClean="0"/>
              <a:t> λεμφαδένες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Ιστολογικά ευρήματα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>
                <a:solidFill>
                  <a:srgbClr val="FF0000"/>
                </a:solidFill>
              </a:rPr>
              <a:t>Υπερπλασία </a:t>
            </a:r>
            <a:r>
              <a:rPr lang="el-GR" dirty="0" err="1" smtClean="0">
                <a:solidFill>
                  <a:srgbClr val="FF0000"/>
                </a:solidFill>
              </a:rPr>
              <a:t>λεμφοζιδίων</a:t>
            </a:r>
            <a:endParaRPr lang="el-GR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Πηκτική νέκρωση με </a:t>
            </a:r>
            <a:r>
              <a:rPr lang="el-GR" dirty="0" err="1" smtClean="0">
                <a:solidFill>
                  <a:srgbClr val="FF0000"/>
                </a:solidFill>
              </a:rPr>
              <a:t>καρυορρηξία</a:t>
            </a:r>
            <a:r>
              <a:rPr lang="el-GR" dirty="0" smtClean="0">
                <a:solidFill>
                  <a:srgbClr val="FF0000"/>
                </a:solidFill>
              </a:rPr>
              <a:t> και λίγα πολυμορφοπύρηνα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Άθροιση </a:t>
            </a:r>
            <a:r>
              <a:rPr lang="el-GR" dirty="0" err="1" smtClean="0"/>
              <a:t>ανοσοβλαστικών</a:t>
            </a:r>
            <a:r>
              <a:rPr lang="el-GR" dirty="0" smtClean="0"/>
              <a:t> κυττάρων, κυρίως στις περιοχές της νεκρώσεως αλλά και </a:t>
            </a:r>
            <a:r>
              <a:rPr lang="el-GR" dirty="0" err="1" smtClean="0"/>
              <a:t>διαλεμφοζιδαικά</a:t>
            </a:r>
            <a:endParaRPr lang="el-GR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 smtClean="0">
                <a:solidFill>
                  <a:srgbClr val="FF0000"/>
                </a:solidFill>
              </a:rPr>
              <a:t>Αιματοξύφιλα</a:t>
            </a:r>
            <a:r>
              <a:rPr lang="el-GR" dirty="0" smtClean="0"/>
              <a:t> σωμάτια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 smtClean="0"/>
              <a:t>Πολυκλωνικά</a:t>
            </a:r>
            <a:r>
              <a:rPr lang="el-GR" dirty="0" smtClean="0"/>
              <a:t> πλασματοκύτταρα σε βλαστικά κέντρα και μυελικές χορδές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b="1" i="1" dirty="0" smtClean="0"/>
              <a:t>Κυριότερο </a:t>
            </a:r>
            <a:r>
              <a:rPr lang="el-GR" b="1" i="1" dirty="0" err="1" smtClean="0"/>
              <a:t>διαφοροδιαγνωστικό</a:t>
            </a:r>
            <a:r>
              <a:rPr lang="el-GR" b="1" i="1" dirty="0" smtClean="0"/>
              <a:t> πρόβλημα: </a:t>
            </a:r>
            <a:r>
              <a:rPr lang="el-GR" b="1" i="1" dirty="0" err="1" smtClean="0"/>
              <a:t>λεμφαδενοπάθεια</a:t>
            </a:r>
            <a:r>
              <a:rPr lang="el-GR" b="1" i="1" dirty="0" smtClean="0"/>
              <a:t> </a:t>
            </a:r>
            <a:r>
              <a:rPr lang="en-US" b="1" i="1" dirty="0" smtClean="0"/>
              <a:t>Kikuchi</a:t>
            </a:r>
            <a:r>
              <a:rPr lang="el-GR" b="1" i="1" dirty="0" smtClean="0"/>
              <a:t> (απουσία </a:t>
            </a:r>
            <a:r>
              <a:rPr lang="el-GR" b="1" i="1" dirty="0" err="1" smtClean="0"/>
              <a:t>αιματοξύφιλων</a:t>
            </a:r>
            <a:r>
              <a:rPr lang="el-GR" b="1" i="1" dirty="0" smtClean="0"/>
              <a:t> σωματίων, διατήρηση </a:t>
            </a:r>
            <a:r>
              <a:rPr lang="el-GR" b="1" i="1" dirty="0" err="1" smtClean="0"/>
              <a:t>λεμφοζιδίων</a:t>
            </a:r>
            <a:r>
              <a:rPr lang="el-GR" b="1" i="1" dirty="0" smtClean="0"/>
              <a:t>, άφθονα </a:t>
            </a:r>
            <a:r>
              <a:rPr lang="el-GR" b="1" i="1" dirty="0" err="1" smtClean="0"/>
              <a:t>ιστιοκύτταρα</a:t>
            </a:r>
            <a:r>
              <a:rPr lang="el-GR" b="1" i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Συστηματικός </a:t>
            </a:r>
            <a:r>
              <a:rPr lang="el-GR" sz="2200" dirty="0" err="1" smtClean="0">
                <a:latin typeface="+mn-lt"/>
              </a:rPr>
              <a:t>ερυθηματώδης</a:t>
            </a:r>
            <a:r>
              <a:rPr lang="el-GR" sz="2200" dirty="0" smtClean="0">
                <a:latin typeface="+mn-lt"/>
              </a:rPr>
              <a:t> λύκος- νέκρωση και αγγειίτιδα</a:t>
            </a:r>
            <a:endParaRPr lang="el-GR" sz="2200" dirty="0">
              <a:latin typeface="+mn-lt"/>
            </a:endParaRPr>
          </a:p>
        </p:txBody>
      </p:sp>
      <p:pic>
        <p:nvPicPr>
          <p:cNvPr id="39938" name="Picture 2" descr="C:\Documents and Settings\Lev\Τα έγγραφά μου\Downloads\Συνημμένα_2013918\_Δ+υ_Β_Κ_Δ+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916113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4 - TextBox"/>
          <p:cNvSpPr txBox="1">
            <a:spLocks noChangeArrowheads="1"/>
          </p:cNvSpPr>
          <p:nvPr/>
        </p:nvSpPr>
        <p:spPr bwMode="auto">
          <a:xfrm>
            <a:off x="539750" y="5300663"/>
            <a:ext cx="1655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νέκρωση</a:t>
            </a:r>
          </a:p>
        </p:txBody>
      </p:sp>
      <p:sp>
        <p:nvSpPr>
          <p:cNvPr id="39940" name="5 - TextBox"/>
          <p:cNvSpPr txBox="1">
            <a:spLocks noChangeArrowheads="1"/>
          </p:cNvSpPr>
          <p:nvPr/>
        </p:nvSpPr>
        <p:spPr bwMode="auto">
          <a:xfrm>
            <a:off x="2627313" y="5661025"/>
            <a:ext cx="1728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αγγειίτιδα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H="1" flipV="1">
            <a:off x="3348038" y="4292600"/>
            <a:ext cx="71437" cy="12969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flipV="1">
            <a:off x="1258888" y="3171825"/>
            <a:ext cx="1152525" cy="21288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3" name="Picture 2" descr="C:\Documents and Settings\Lev\Τα έγγραφά μου\Downloads\Συνημμένα_2013918\_Δ+υ_Β_Κ_Δ+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916113"/>
            <a:ext cx="37449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11 - TextBox"/>
          <p:cNvSpPr txBox="1">
            <a:spLocks noChangeArrowheads="1"/>
          </p:cNvSpPr>
          <p:nvPr/>
        </p:nvSpPr>
        <p:spPr bwMode="auto">
          <a:xfrm>
            <a:off x="5292725" y="5445125"/>
            <a:ext cx="172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αιματοξύφιλα σωμάτια</a:t>
            </a:r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 flipH="1" flipV="1">
            <a:off x="5651500" y="4076700"/>
            <a:ext cx="73025" cy="12969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- Τίτλος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l-GR" sz="3000" b="1" smtClean="0"/>
              <a:t>Νόσος </a:t>
            </a:r>
            <a:r>
              <a:rPr lang="en-US" sz="3000" b="1" smtClean="0"/>
              <a:t>Castleman</a:t>
            </a:r>
            <a:endParaRPr lang="el-GR" sz="3000" b="1" smtClean="0"/>
          </a:p>
        </p:txBody>
      </p:sp>
      <p:sp>
        <p:nvSpPr>
          <p:cNvPr id="40963" name="2 - Θέση περιεχομένου"/>
          <p:cNvSpPr>
            <a:spLocks noGrp="1"/>
          </p:cNvSpPr>
          <p:nvPr>
            <p:ph idx="1"/>
          </p:nvPr>
        </p:nvSpPr>
        <p:spPr>
          <a:xfrm>
            <a:off x="323850" y="1484313"/>
            <a:ext cx="8640763" cy="48974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l-GR" sz="2200" b="1" u="sng" dirty="0" smtClean="0">
                <a:solidFill>
                  <a:schemeClr val="accent2"/>
                </a:solidFill>
              </a:rPr>
              <a:t>Υαλοειδής αγγειακός τύπος (90% των περιπτώσεων)</a:t>
            </a:r>
          </a:p>
          <a:p>
            <a:pPr eaLnBrk="1" hangingPunct="1">
              <a:defRPr/>
            </a:pPr>
            <a:r>
              <a:rPr lang="el-GR" sz="2200" dirty="0" smtClean="0"/>
              <a:t>Συνήθως νέοι ασθενείς με ενδοθωρακικές μάζες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l-GR" sz="2200" b="1" u="sng" dirty="0" smtClean="0"/>
              <a:t>Ιστολογικά ευρήματα</a:t>
            </a:r>
          </a:p>
          <a:p>
            <a:pPr eaLnBrk="1" hangingPunct="1">
              <a:defRPr/>
            </a:pPr>
            <a:r>
              <a:rPr lang="el-GR" sz="2200" dirty="0" err="1" smtClean="0">
                <a:solidFill>
                  <a:srgbClr val="C00000"/>
                </a:solidFill>
              </a:rPr>
              <a:t>Ογκόμορφη</a:t>
            </a:r>
            <a:r>
              <a:rPr lang="el-GR" sz="2200" dirty="0" smtClean="0">
                <a:solidFill>
                  <a:srgbClr val="C00000"/>
                </a:solidFill>
              </a:rPr>
              <a:t> μάζα λεμφικού ιστού </a:t>
            </a:r>
            <a:r>
              <a:rPr lang="el-GR" sz="2200" dirty="0" smtClean="0"/>
              <a:t>περιβαλλόμενη από κάψα</a:t>
            </a:r>
          </a:p>
          <a:p>
            <a:pPr eaLnBrk="1" hangingPunct="1">
              <a:defRPr/>
            </a:pPr>
            <a:r>
              <a:rPr lang="el-GR" sz="2200" dirty="0" smtClean="0">
                <a:solidFill>
                  <a:srgbClr val="C00000"/>
                </a:solidFill>
              </a:rPr>
              <a:t>Δομές που μοιάζουν με </a:t>
            </a:r>
            <a:r>
              <a:rPr lang="el-GR" sz="2200" dirty="0" err="1" smtClean="0">
                <a:solidFill>
                  <a:srgbClr val="C00000"/>
                </a:solidFill>
              </a:rPr>
              <a:t>λεμφοζίδια</a:t>
            </a:r>
            <a:r>
              <a:rPr lang="el-GR" sz="2200" dirty="0" smtClean="0">
                <a:solidFill>
                  <a:srgbClr val="C00000"/>
                </a:solidFill>
              </a:rPr>
              <a:t> και περικλείουν συγκεντρικές στιβάδες ενδοθηλιακών κυττάρων και λεμφοκυττάρων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l-GR" sz="2200" b="1" u="sng" dirty="0" err="1" smtClean="0">
                <a:solidFill>
                  <a:schemeClr val="accent2"/>
                </a:solidFill>
              </a:rPr>
              <a:t>Πλασματοκυτταρικός</a:t>
            </a:r>
            <a:r>
              <a:rPr lang="el-GR" sz="2200" b="1" u="sng" dirty="0" smtClean="0">
                <a:solidFill>
                  <a:schemeClr val="accent2"/>
                </a:solidFill>
              </a:rPr>
              <a:t> τύπος (10% των περιπτώσεων)</a:t>
            </a:r>
          </a:p>
          <a:p>
            <a:pPr eaLnBrk="1" hangingPunct="1">
              <a:defRPr/>
            </a:pPr>
            <a:r>
              <a:rPr lang="el-GR" sz="2200" dirty="0" smtClean="0"/>
              <a:t>Συνήθως νέοι ασθενείς με πυρετό, κακουχία και λεμφοειδείς μάζες στο </a:t>
            </a:r>
            <a:r>
              <a:rPr lang="el-GR" sz="2200" dirty="0" err="1" smtClean="0"/>
              <a:t>μεσοθωράκιο</a:t>
            </a:r>
            <a:r>
              <a:rPr lang="el-GR" sz="2200" dirty="0" smtClean="0"/>
              <a:t>, </a:t>
            </a:r>
            <a:r>
              <a:rPr lang="el-GR" sz="2200" dirty="0" err="1" smtClean="0"/>
              <a:t>μεσεντέριο</a:t>
            </a:r>
            <a:r>
              <a:rPr lang="el-GR" sz="2200" dirty="0" smtClean="0"/>
              <a:t> και </a:t>
            </a:r>
            <a:r>
              <a:rPr lang="el-GR" sz="2200" dirty="0" err="1" smtClean="0"/>
              <a:t>οπισθοπεριτόναιο</a:t>
            </a:r>
            <a:endParaRPr lang="el-GR" sz="2200" dirty="0" smtClean="0"/>
          </a:p>
          <a:p>
            <a:pPr eaLnBrk="1" hangingPunct="1">
              <a:defRPr/>
            </a:pPr>
            <a:r>
              <a:rPr lang="el-GR" sz="2200" dirty="0" smtClean="0"/>
              <a:t>Η ιστολογική εικόνα διαφέρει από τον προηγούμενο τύπο σε τρία σημεία </a:t>
            </a:r>
            <a:r>
              <a:rPr lang="el-GR" sz="2200" b="1" dirty="0" smtClean="0">
                <a:solidFill>
                  <a:schemeClr val="accent5"/>
                </a:solidFill>
              </a:rPr>
              <a:t>1</a:t>
            </a:r>
            <a:r>
              <a:rPr lang="el-GR" sz="2200" dirty="0" smtClean="0"/>
              <a:t>. </a:t>
            </a:r>
            <a:r>
              <a:rPr lang="el-GR" sz="2200" dirty="0" smtClean="0">
                <a:solidFill>
                  <a:srgbClr val="C00000"/>
                </a:solidFill>
              </a:rPr>
              <a:t>παρουσία πλασματοκυττάρων </a:t>
            </a:r>
            <a:r>
              <a:rPr lang="el-GR" sz="2200" dirty="0" smtClean="0"/>
              <a:t>στον ενδιάμεσο ιστό </a:t>
            </a:r>
            <a:r>
              <a:rPr lang="el-GR" sz="2200" dirty="0" smtClean="0">
                <a:solidFill>
                  <a:schemeClr val="accent5"/>
                </a:solidFill>
              </a:rPr>
              <a:t>2.</a:t>
            </a:r>
            <a:r>
              <a:rPr lang="el-GR" sz="2200" dirty="0" smtClean="0"/>
              <a:t> </a:t>
            </a:r>
            <a:r>
              <a:rPr lang="el-GR" sz="2200" dirty="0" smtClean="0">
                <a:solidFill>
                  <a:srgbClr val="C00000"/>
                </a:solidFill>
              </a:rPr>
              <a:t>συνύπαρξη αληθών </a:t>
            </a:r>
            <a:r>
              <a:rPr lang="el-GR" sz="2200" dirty="0" err="1" smtClean="0">
                <a:solidFill>
                  <a:srgbClr val="C00000"/>
                </a:solidFill>
              </a:rPr>
              <a:t>λεμφοζιδίων</a:t>
            </a:r>
            <a:r>
              <a:rPr lang="el-GR" sz="2200" dirty="0" smtClean="0">
                <a:solidFill>
                  <a:srgbClr val="C00000"/>
                </a:solidFill>
              </a:rPr>
              <a:t> </a:t>
            </a:r>
            <a:r>
              <a:rPr lang="el-GR" sz="2200" dirty="0" smtClean="0"/>
              <a:t>με βλαστικό κέντρο </a:t>
            </a:r>
            <a:r>
              <a:rPr lang="el-GR" sz="2200" dirty="0" smtClean="0">
                <a:solidFill>
                  <a:schemeClr val="accent5"/>
                </a:solidFill>
              </a:rPr>
              <a:t>3. </a:t>
            </a:r>
            <a:r>
              <a:rPr lang="el-GR" sz="2200" dirty="0" smtClean="0"/>
              <a:t>παρουσία των αλλοιώσεων σε πέριξ λεμφαδένες.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smtClean="0"/>
              <a:t>Νόσος </a:t>
            </a:r>
            <a:r>
              <a:rPr lang="en-US" sz="3200" b="1" smtClean="0"/>
              <a:t>Castleman</a:t>
            </a:r>
            <a:endParaRPr lang="el-GR" sz="320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1547813" y="2420938"/>
            <a:ext cx="6624637" cy="5762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l-GR" dirty="0">
                <a:solidFill>
                  <a:schemeClr val="tx1"/>
                </a:solidFill>
              </a:rPr>
              <a:t>Πολυκεντρική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755650" y="3213100"/>
            <a:ext cx="2232025" cy="57626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tx1"/>
                </a:solidFill>
              </a:rPr>
              <a:t>Υαλοειδής αγγειακός τύπος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755650" y="2420938"/>
            <a:ext cx="2952750" cy="5762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err="1">
                <a:solidFill>
                  <a:schemeClr val="tx1"/>
                </a:solidFill>
              </a:rPr>
              <a:t>Εντετοπισμένη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987675" y="3213100"/>
            <a:ext cx="5184775" cy="5762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err="1">
                <a:solidFill>
                  <a:schemeClr val="tx1"/>
                </a:solidFill>
              </a:rPr>
              <a:t>Πλασματοκυτταρικός</a:t>
            </a:r>
            <a:r>
              <a:rPr lang="el-GR" dirty="0">
                <a:solidFill>
                  <a:schemeClr val="tx1"/>
                </a:solidFill>
              </a:rPr>
              <a:t> τύπος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2987675" y="4292600"/>
            <a:ext cx="1584325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POEMS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4284663" y="4292600"/>
            <a:ext cx="1871662" cy="5048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chemeClr val="tx1"/>
                </a:solidFill>
              </a:rPr>
              <a:t>Ιδιοπαθής </a:t>
            </a:r>
            <a:r>
              <a:rPr lang="en-US" dirty="0">
                <a:solidFill>
                  <a:schemeClr val="tx1"/>
                </a:solidFill>
              </a:rPr>
              <a:t>HHV-8-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6156325" y="4292600"/>
            <a:ext cx="1944688" cy="5048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HHV-8+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1993" name="13 - TextBox"/>
          <p:cNvSpPr txBox="1">
            <a:spLocks noChangeArrowheads="1"/>
          </p:cNvSpPr>
          <p:nvPr/>
        </p:nvSpPr>
        <p:spPr bwMode="auto">
          <a:xfrm>
            <a:off x="250825" y="4868863"/>
            <a:ext cx="84978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l-GR">
                <a:solidFill>
                  <a:srgbClr val="FF0000"/>
                </a:solidFill>
              </a:rPr>
              <a:t>Εντετοπισμένη μορφή </a:t>
            </a:r>
            <a:r>
              <a:rPr lang="el-GR"/>
              <a:t>(κατά κανόνα υαλοειδούς-αγγειακού τύπου) και πολυκεντρική μορφή (συνήθως πλασματοκυτταρικός)</a:t>
            </a:r>
            <a:r>
              <a:rPr lang="en-US"/>
              <a:t>.</a:t>
            </a:r>
            <a:endParaRPr lang="el-GR"/>
          </a:p>
          <a:p>
            <a:pPr>
              <a:buFont typeface="Arial" charset="0"/>
              <a:buChar char="•"/>
            </a:pPr>
            <a:r>
              <a:rPr lang="el-GR"/>
              <a:t>Στην </a:t>
            </a:r>
            <a:r>
              <a:rPr lang="el-GR">
                <a:solidFill>
                  <a:srgbClr val="FF0000"/>
                </a:solidFill>
              </a:rPr>
              <a:t>πολυκεντρική μορφή </a:t>
            </a:r>
            <a:r>
              <a:rPr lang="el-GR"/>
              <a:t>της νόσου παρατηρείται προσβολή λεμφαδένων σε πολλές θέσεις, ηπατοσπληνομεγαλία και συστηματικά συμπτώματα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- Τίτλος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879475"/>
          </a:xfrm>
        </p:spPr>
        <p:txBody>
          <a:bodyPr/>
          <a:lstStyle/>
          <a:p>
            <a:pPr eaLnBrk="1" hangingPunct="1"/>
            <a:r>
              <a:rPr lang="el-GR" sz="3000" b="1" smtClean="0"/>
              <a:t>Νόσος </a:t>
            </a:r>
            <a:r>
              <a:rPr lang="en-US" sz="3000" b="1" smtClean="0"/>
              <a:t>Castleman</a:t>
            </a:r>
            <a:endParaRPr lang="el-GR" sz="3000" b="1" smtClean="0"/>
          </a:p>
        </p:txBody>
      </p:sp>
      <p:sp>
        <p:nvSpPr>
          <p:cNvPr id="43010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85938"/>
            <a:ext cx="8472488" cy="4754562"/>
          </a:xfrm>
        </p:spPr>
        <p:txBody>
          <a:bodyPr/>
          <a:lstStyle/>
          <a:p>
            <a:pPr eaLnBrk="1" hangingPunct="1"/>
            <a:r>
              <a:rPr lang="el-GR" sz="2400" smtClean="0"/>
              <a:t>Αίτιο της νόσου θεωρείται διαταραχή της ρύθμισης του πολλαπλασιασμού Β λεμφοκυττάρων και πλασματοκυττάρων.</a:t>
            </a:r>
            <a:endParaRPr lang="en-US" sz="2400" smtClean="0"/>
          </a:p>
          <a:p>
            <a:pPr eaLnBrk="1" hangingPunct="1"/>
            <a:endParaRPr lang="el-GR" sz="2400" smtClean="0"/>
          </a:p>
          <a:p>
            <a:pPr eaLnBrk="1" hangingPunct="1">
              <a:buFont typeface="Wingdings" pitchFamily="2" charset="2"/>
              <a:buChar char="v"/>
            </a:pPr>
            <a:r>
              <a:rPr lang="el-GR" sz="2400" smtClean="0"/>
              <a:t>Στην πολυκεντρική μορφή αυξημένα επίπεδα (</a:t>
            </a:r>
            <a:r>
              <a:rPr lang="en-US" sz="2400" smtClean="0"/>
              <a:t>human/viral) IL-6</a:t>
            </a:r>
          </a:p>
          <a:p>
            <a:pPr eaLnBrk="1" hangingPunct="1">
              <a:buFont typeface="Wingdings 2" pitchFamily="18" charset="2"/>
              <a:buNone/>
            </a:pPr>
            <a:endParaRPr lang="en-US" sz="2400" smtClean="0"/>
          </a:p>
          <a:p>
            <a:pPr eaLnBrk="1" hangingPunct="1">
              <a:buFont typeface="Wingdings" pitchFamily="2" charset="2"/>
              <a:buChar char="v"/>
            </a:pPr>
            <a:r>
              <a:rPr lang="el-GR" sz="2400" smtClean="0"/>
              <a:t>Ολες οι περιπτώσεις πολυκεντρική</a:t>
            </a:r>
            <a:r>
              <a:rPr lang="en-US" sz="2400" smtClean="0"/>
              <a:t>,</a:t>
            </a:r>
            <a:r>
              <a:rPr lang="el-GR" sz="2400" smtClean="0"/>
              <a:t> </a:t>
            </a:r>
            <a:r>
              <a:rPr lang="en-US" sz="2400" smtClean="0"/>
              <a:t>Castleman </a:t>
            </a:r>
            <a:r>
              <a:rPr lang="el-GR" sz="2400" smtClean="0"/>
              <a:t>επί εδάφους </a:t>
            </a:r>
            <a:r>
              <a:rPr lang="en-US" sz="2400" smtClean="0"/>
              <a:t>HIV </a:t>
            </a:r>
            <a:r>
              <a:rPr lang="el-GR" sz="2400" smtClean="0"/>
              <a:t> λοίμωξης και το 50% </a:t>
            </a:r>
            <a:r>
              <a:rPr lang="en-US" sz="2400" smtClean="0"/>
              <a:t>HIV-</a:t>
            </a:r>
            <a:r>
              <a:rPr lang="el-GR" sz="2400" smtClean="0"/>
              <a:t> ασθενείς είναι θετικές για το αντιγόνο </a:t>
            </a:r>
            <a:r>
              <a:rPr lang="en-US" sz="2400" smtClean="0"/>
              <a:t>LANA </a:t>
            </a:r>
            <a:r>
              <a:rPr lang="el-GR" sz="2400" smtClean="0"/>
              <a:t>του </a:t>
            </a:r>
            <a:r>
              <a:rPr lang="en-US" sz="2400" smtClean="0"/>
              <a:t>Human Herpes Virus 8.</a:t>
            </a:r>
            <a:endParaRPr lang="el-GR" sz="2400" smtClean="0"/>
          </a:p>
          <a:p>
            <a:pPr eaLnBrk="1" hangingPunct="1"/>
            <a:endParaRPr 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850" y="1052513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Νόσος </a:t>
            </a:r>
            <a:r>
              <a:rPr lang="en-US" sz="2200" dirty="0" err="1" smtClean="0">
                <a:latin typeface="+mn-lt"/>
              </a:rPr>
              <a:t>Castleman</a:t>
            </a:r>
            <a:r>
              <a:rPr lang="en-US" sz="2200" dirty="0" smtClean="0">
                <a:latin typeface="+mn-lt"/>
              </a:rPr>
              <a:t>- </a:t>
            </a:r>
            <a:r>
              <a:rPr lang="el-GR" sz="2200" dirty="0" smtClean="0">
                <a:latin typeface="+mn-lt"/>
              </a:rPr>
              <a:t>υαλοειδής αγγειακός τύπος</a:t>
            </a:r>
            <a:endParaRPr lang="el-GR" sz="2200" dirty="0">
              <a:latin typeface="+mn-lt"/>
            </a:endParaRPr>
          </a:p>
        </p:txBody>
      </p:sp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276475"/>
            <a:ext cx="8002587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+mn-lt"/>
              </a:rPr>
              <a:t>Νόσος </a:t>
            </a:r>
            <a:r>
              <a:rPr lang="en-US" sz="2200" dirty="0" err="1" smtClean="0">
                <a:latin typeface="+mn-lt"/>
              </a:rPr>
              <a:t>Castleman</a:t>
            </a:r>
            <a:r>
              <a:rPr lang="en-US" sz="2200" dirty="0" smtClean="0">
                <a:latin typeface="+mn-lt"/>
              </a:rPr>
              <a:t>- </a:t>
            </a:r>
            <a:r>
              <a:rPr lang="el-GR" sz="2200" dirty="0" err="1" smtClean="0">
                <a:latin typeface="+mn-lt"/>
              </a:rPr>
              <a:t>Πλασματοκυτταρικός</a:t>
            </a:r>
            <a:r>
              <a:rPr lang="el-GR" sz="2200" dirty="0" smtClean="0">
                <a:latin typeface="+mn-lt"/>
              </a:rPr>
              <a:t> τύπος</a:t>
            </a:r>
            <a:endParaRPr lang="el-GR" sz="2200" dirty="0">
              <a:latin typeface="+mn-lt"/>
            </a:endParaRPr>
          </a:p>
        </p:txBody>
      </p:sp>
      <p:pic>
        <p:nvPicPr>
          <p:cNvPr id="45058" name="Picture 2" descr="http://webpathology.com/slides/slides/LymphNode_CastlemansDz_PlasmaCellTyp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84313"/>
            <a:ext cx="61912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4 - TextBox"/>
          <p:cNvSpPr txBox="1">
            <a:spLocks noChangeArrowheads="1"/>
          </p:cNvSpPr>
          <p:nvPr/>
        </p:nvSpPr>
        <p:spPr bwMode="auto">
          <a:xfrm>
            <a:off x="7308850" y="3141663"/>
            <a:ext cx="12239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Πλασμα-τοκύτταρα </a:t>
            </a:r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 rot="10800000" flipV="1">
            <a:off x="5651500" y="3357563"/>
            <a:ext cx="1657350" cy="3587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Κοκκιωματώδεις βλάβες- σαρκοείδωση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Αιτιολογία: άγνωστη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Προσβάλλονται όλα σχεδόν τα όργανα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Η </a:t>
            </a:r>
            <a:r>
              <a:rPr lang="el-GR" dirty="0" err="1" smtClean="0"/>
              <a:t>λεμφαδενοπάθεια</a:t>
            </a:r>
            <a:r>
              <a:rPr lang="el-GR" dirty="0" smtClean="0"/>
              <a:t> είναι συχνή, ιδίως στις πύλες αμφοτέρων των πνευμόνων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Ιστολογικά ευρήματα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Μικρά, </a:t>
            </a:r>
            <a:r>
              <a:rPr lang="el-GR" dirty="0" smtClean="0">
                <a:solidFill>
                  <a:srgbClr val="C00000"/>
                </a:solidFill>
              </a:rPr>
              <a:t>σαφή κοκκιώματα, χωρίς τυροειδή νέκρωση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Παρουσία των </a:t>
            </a:r>
            <a:r>
              <a:rPr lang="el-GR" dirty="0" err="1" smtClean="0"/>
              <a:t>κογχοειδών</a:t>
            </a:r>
            <a:r>
              <a:rPr lang="el-GR" dirty="0" smtClean="0"/>
              <a:t> σωματίων (</a:t>
            </a:r>
            <a:r>
              <a:rPr lang="en-US" dirty="0" err="1" smtClean="0">
                <a:solidFill>
                  <a:srgbClr val="C00000"/>
                </a:solidFill>
              </a:rPr>
              <a:t>Shaumann</a:t>
            </a:r>
            <a:r>
              <a:rPr lang="en-US" dirty="0" smtClean="0">
                <a:solidFill>
                  <a:srgbClr val="C00000"/>
                </a:solidFill>
              </a:rPr>
              <a:t> bodies</a:t>
            </a:r>
            <a:r>
              <a:rPr lang="en-US" dirty="0" smtClean="0"/>
              <a:t>)</a:t>
            </a:r>
            <a:r>
              <a:rPr lang="el-GR" dirty="0" smtClean="0"/>
              <a:t> και των </a:t>
            </a:r>
            <a:r>
              <a:rPr lang="el-GR" dirty="0" smtClean="0">
                <a:solidFill>
                  <a:srgbClr val="C00000"/>
                </a:solidFill>
              </a:rPr>
              <a:t>αστεροειδών σωματίων </a:t>
            </a:r>
            <a:r>
              <a:rPr lang="el-GR" dirty="0" smtClean="0"/>
              <a:t>στο πρωτόπλασμα των </a:t>
            </a:r>
            <a:r>
              <a:rPr lang="el-GR" dirty="0" err="1" smtClean="0"/>
              <a:t>γιγαντοκυττάρων</a:t>
            </a:r>
            <a:endParaRPr lang="el-GR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dirty="0" smtClean="0"/>
              <a:t> </a:t>
            </a:r>
            <a:r>
              <a:rPr lang="el-GR" b="1" i="1" dirty="0" smtClean="0"/>
              <a:t>Η ιστολογική εικόνα δεν είναι </a:t>
            </a:r>
            <a:r>
              <a:rPr lang="el-GR" b="1" i="1" dirty="0" err="1" smtClean="0"/>
              <a:t>παθογνωμονική</a:t>
            </a:r>
            <a:endParaRPr lang="el-GR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err="1" smtClean="0">
                <a:latin typeface="+mn-lt"/>
              </a:rPr>
              <a:t>Σαρκοείδωση</a:t>
            </a:r>
            <a:endParaRPr lang="el-GR" sz="2200" dirty="0">
              <a:latin typeface="+mn-lt"/>
            </a:endParaRPr>
          </a:p>
        </p:txBody>
      </p:sp>
      <p:pic>
        <p:nvPicPr>
          <p:cNvPr id="47106" name="Picture 2" descr="http://qph.is.quoracdn.net/main-qimg-3f3bbead902bc7c6e3547d5301be72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341438"/>
            <a:ext cx="5689600" cy="42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3780631" y="4077495"/>
            <a:ext cx="2879725" cy="10080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8" name="5 - TextBox"/>
          <p:cNvSpPr txBox="1">
            <a:spLocks noChangeArrowheads="1"/>
          </p:cNvSpPr>
          <p:nvPr/>
        </p:nvSpPr>
        <p:spPr bwMode="auto">
          <a:xfrm>
            <a:off x="3203575" y="5949950"/>
            <a:ext cx="3816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/>
              <a:t>Επιθηλιοειδή κοκκιώματα</a:t>
            </a:r>
          </a:p>
        </p:txBody>
      </p:sp>
      <p:cxnSp>
        <p:nvCxnSpPr>
          <p:cNvPr id="8" name="7 - Ευθύγραμμο βέλος σύνδεσης"/>
          <p:cNvCxnSpPr/>
          <p:nvPr/>
        </p:nvCxnSpPr>
        <p:spPr>
          <a:xfrm rot="16200000" flipV="1">
            <a:off x="2555875" y="3860801"/>
            <a:ext cx="2663825" cy="16573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err="1" smtClean="0">
                <a:latin typeface="+mn-lt"/>
              </a:rPr>
              <a:t>Σαρκοείδωση</a:t>
            </a:r>
            <a:endParaRPr lang="el-GR" sz="2200" dirty="0">
              <a:latin typeface="+mn-lt"/>
            </a:endParaRPr>
          </a:p>
        </p:txBody>
      </p:sp>
      <p:pic>
        <p:nvPicPr>
          <p:cNvPr id="48130" name="3 - Θέση περιεχομένου" descr="σάρωση0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628775"/>
            <a:ext cx="3316287" cy="2160588"/>
          </a:xfrm>
        </p:spPr>
      </p:pic>
      <p:sp>
        <p:nvSpPr>
          <p:cNvPr id="48131" name="3 - TextBox"/>
          <p:cNvSpPr txBox="1">
            <a:spLocks noChangeArrowheads="1"/>
          </p:cNvSpPr>
          <p:nvPr/>
        </p:nvSpPr>
        <p:spPr bwMode="auto">
          <a:xfrm>
            <a:off x="323850" y="4508500"/>
            <a:ext cx="3168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/>
              <a:t>Γιγαντοκύτταρα </a:t>
            </a: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rot="5400000" flipH="1" flipV="1">
            <a:off x="1152525" y="3679826"/>
            <a:ext cx="16541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3" name="Picture 8" descr="http://upload.wikimedia.org/wikipedia/commons/d/d3/Sarcoidosis_-_Crystalline_inclusion_with_developing_Schaumann_body,_polar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628775"/>
            <a:ext cx="34575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2" descr="http://t1.gstatic.com/images?q=tbn:ANd9GcQEHOJgmBWwg45XRSx6hRiL4ZKHYYCbY6Z6NBjwHBGCgdG4PEJ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4581525"/>
            <a:ext cx="33607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7 - TextBox"/>
          <p:cNvSpPr txBox="1">
            <a:spLocks noChangeArrowheads="1"/>
          </p:cNvSpPr>
          <p:nvPr/>
        </p:nvSpPr>
        <p:spPr bwMode="auto">
          <a:xfrm>
            <a:off x="5435600" y="4076700"/>
            <a:ext cx="2232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Shaumann bodies</a:t>
            </a:r>
            <a:endParaRPr lang="el-GR"/>
          </a:p>
        </p:txBody>
      </p:sp>
      <p:sp>
        <p:nvSpPr>
          <p:cNvPr id="48136" name="8 - TextBox"/>
          <p:cNvSpPr txBox="1">
            <a:spLocks noChangeArrowheads="1"/>
          </p:cNvSpPr>
          <p:nvPr/>
        </p:nvSpPr>
        <p:spPr bwMode="auto">
          <a:xfrm>
            <a:off x="2339975" y="6453188"/>
            <a:ext cx="2303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/>
              <a:t>Αστεροειδή σωμάτια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2 - Θέση περιεχομένου"/>
          <p:cNvSpPr>
            <a:spLocks noGrp="1"/>
          </p:cNvSpPr>
          <p:nvPr>
            <p:ph idx="1"/>
          </p:nvPr>
        </p:nvSpPr>
        <p:spPr>
          <a:xfrm>
            <a:off x="468313" y="981075"/>
            <a:ext cx="8424862" cy="2760663"/>
          </a:xfrm>
        </p:spPr>
        <p:txBody>
          <a:bodyPr/>
          <a:lstStyle/>
          <a:p>
            <a:r>
              <a:rPr lang="el-GR" sz="3600" b="1" smtClean="0"/>
              <a:t>Λεμφώματα: </a:t>
            </a:r>
            <a:r>
              <a:rPr lang="el-GR" sz="3600" smtClean="0"/>
              <a:t>Κακοήθη νεοπλάσματα του λεμφικού ιστού , που </a:t>
            </a:r>
            <a:r>
              <a:rPr lang="el-GR" sz="3600" u="sng" smtClean="0"/>
              <a:t>αντανακλούν διάφορα στάδια της διαφοροποίησης των φυσιολογικών λεμφοκυττάρων</a:t>
            </a:r>
          </a:p>
        </p:txBody>
      </p:sp>
      <p:cxnSp>
        <p:nvCxnSpPr>
          <p:cNvPr id="4" name="3 - Ευθύγραμμο βέλος σύνδεσης"/>
          <p:cNvCxnSpPr/>
          <p:nvPr/>
        </p:nvCxnSpPr>
        <p:spPr>
          <a:xfrm flipH="1">
            <a:off x="2057400" y="3962400"/>
            <a:ext cx="1371600" cy="11430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>
            <a:off x="3429000" y="3962400"/>
            <a:ext cx="1219200" cy="8382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6" name="7 - TextBox"/>
          <p:cNvSpPr txBox="1">
            <a:spLocks noChangeArrowheads="1"/>
          </p:cNvSpPr>
          <p:nvPr/>
        </p:nvSpPr>
        <p:spPr bwMode="auto">
          <a:xfrm>
            <a:off x="762000" y="5562600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>
                <a:solidFill>
                  <a:srgbClr val="F42CF9"/>
                </a:solidFill>
              </a:rPr>
              <a:t>Λ. </a:t>
            </a:r>
            <a:r>
              <a:rPr lang="en-US" sz="3600">
                <a:solidFill>
                  <a:srgbClr val="F42CF9"/>
                </a:solidFill>
              </a:rPr>
              <a:t>Hodgkin</a:t>
            </a:r>
            <a:endParaRPr lang="el-GR" sz="3600">
              <a:solidFill>
                <a:srgbClr val="F42CF9"/>
              </a:solidFill>
            </a:endParaRPr>
          </a:p>
        </p:txBody>
      </p:sp>
      <p:sp>
        <p:nvSpPr>
          <p:cNvPr id="49157" name="9 - TextBox"/>
          <p:cNvSpPr txBox="1">
            <a:spLocks noChangeArrowheads="1"/>
          </p:cNvSpPr>
          <p:nvPr/>
        </p:nvSpPr>
        <p:spPr bwMode="auto">
          <a:xfrm>
            <a:off x="5029200" y="4648200"/>
            <a:ext cx="381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>
                <a:solidFill>
                  <a:srgbClr val="F42CF9"/>
                </a:solidFill>
              </a:rPr>
              <a:t>μη-</a:t>
            </a:r>
            <a:r>
              <a:rPr lang="en-US" sz="3600">
                <a:solidFill>
                  <a:srgbClr val="F42CF9"/>
                </a:solidFill>
              </a:rPr>
              <a:t>Hodgkin</a:t>
            </a:r>
            <a:r>
              <a:rPr lang="el-GR" sz="3600">
                <a:solidFill>
                  <a:srgbClr val="F42CF9"/>
                </a:solidFill>
              </a:rPr>
              <a:t> Λ</a:t>
            </a:r>
            <a:r>
              <a:rPr lang="el-GR">
                <a:solidFill>
                  <a:srgbClr val="F42CF9"/>
                </a:solidFill>
              </a:rPr>
              <a:t>.</a:t>
            </a:r>
          </a:p>
        </p:txBody>
      </p:sp>
      <p:cxnSp>
        <p:nvCxnSpPr>
          <p:cNvPr id="11" name="10 - Ευθύγραμμο βέλος σύνδεσης"/>
          <p:cNvCxnSpPr/>
          <p:nvPr/>
        </p:nvCxnSpPr>
        <p:spPr>
          <a:xfrm flipH="1">
            <a:off x="5715000" y="5334000"/>
            <a:ext cx="609600" cy="5334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>
            <a:off x="6324600" y="5334000"/>
            <a:ext cx="609600" cy="5334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0" name="16 - TextBox"/>
          <p:cNvSpPr txBox="1">
            <a:spLocks noChangeArrowheads="1"/>
          </p:cNvSpPr>
          <p:nvPr/>
        </p:nvSpPr>
        <p:spPr bwMode="auto">
          <a:xfrm>
            <a:off x="5334000" y="5943600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>
                <a:solidFill>
                  <a:srgbClr val="F42CF9"/>
                </a:solidFill>
              </a:rPr>
              <a:t>Β           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Τίτλος"/>
          <p:cNvSpPr>
            <a:spLocks noGrp="1"/>
          </p:cNvSpPr>
          <p:nvPr>
            <p:ph type="title"/>
          </p:nvPr>
        </p:nvSpPr>
        <p:spPr>
          <a:xfrm>
            <a:off x="685800" y="908050"/>
            <a:ext cx="7772400" cy="463550"/>
          </a:xfrm>
        </p:spPr>
        <p:txBody>
          <a:bodyPr/>
          <a:lstStyle/>
          <a:p>
            <a:pPr>
              <a:defRPr/>
            </a:pPr>
            <a:r>
              <a:rPr lang="el-GR" sz="2800" dirty="0" smtClean="0">
                <a:solidFill>
                  <a:schemeClr val="tx1"/>
                </a:solidFill>
                <a:latin typeface="+mn-lt"/>
              </a:rPr>
              <a:t>Ταξινόμηση λεμφωμάτων (ΠΟΥ 2008)</a:t>
            </a:r>
          </a:p>
        </p:txBody>
      </p:sp>
      <p:sp>
        <p:nvSpPr>
          <p:cNvPr id="50179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50180" name="Picture 2" descr="C:\Users\Nassos\Pictures\πινακας.jpg"/>
          <p:cNvPicPr>
            <a:picLocks noChangeAspect="1" noChangeArrowheads="1"/>
          </p:cNvPicPr>
          <p:nvPr/>
        </p:nvPicPr>
        <p:blipFill>
          <a:blip r:embed="rId2" cstate="print"/>
          <a:srcRect l="2058" t="13341" b="4585"/>
          <a:stretch>
            <a:fillRect/>
          </a:stretch>
        </p:blipFill>
        <p:spPr bwMode="auto">
          <a:xfrm>
            <a:off x="395288" y="1916113"/>
            <a:ext cx="8358187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51203" name="3 - Θέση περιεχομένου" descr="11-12-2011 11;13;41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4500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1403350" y="2276475"/>
            <a:ext cx="728821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Ορισμός</a:t>
            </a:r>
            <a:r>
              <a:rPr lang="el-GR">
                <a:solidFill>
                  <a:schemeClr val="accent1"/>
                </a:solidFill>
              </a:rPr>
              <a:t>:</a:t>
            </a:r>
            <a:r>
              <a:rPr lang="el-GR">
                <a:solidFill>
                  <a:schemeClr val="bg1"/>
                </a:solidFill>
              </a:rPr>
              <a:t> Κύτταρα </a:t>
            </a:r>
            <a:r>
              <a:rPr lang="en-US">
                <a:solidFill>
                  <a:schemeClr val="bg1"/>
                </a:solidFill>
              </a:rPr>
              <a:t>Reed-Sternberg (RS) </a:t>
            </a:r>
            <a:r>
              <a:rPr lang="el-GR">
                <a:solidFill>
                  <a:schemeClr val="bg1"/>
                </a:solidFill>
              </a:rPr>
              <a:t>και </a:t>
            </a:r>
            <a:r>
              <a:rPr lang="en-US">
                <a:solidFill>
                  <a:schemeClr val="bg1"/>
                </a:solidFill>
              </a:rPr>
              <a:t>Hodgkin </a:t>
            </a:r>
            <a:endParaRPr lang="el-GR">
              <a:solidFill>
                <a:schemeClr val="bg1"/>
              </a:solidFill>
            </a:endParaRPr>
          </a:p>
          <a:p>
            <a:r>
              <a:rPr lang="el-GR">
                <a:solidFill>
                  <a:schemeClr val="bg1"/>
                </a:solidFill>
              </a:rPr>
              <a:t>                                           [μειοψηφία] </a:t>
            </a:r>
          </a:p>
          <a:p>
            <a:r>
              <a:rPr lang="el-GR">
                <a:solidFill>
                  <a:schemeClr val="bg1"/>
                </a:solidFill>
              </a:rPr>
              <a:t>                                                   +</a:t>
            </a:r>
          </a:p>
          <a:p>
            <a:pPr algn="ctr"/>
            <a:r>
              <a:rPr lang="el-GR">
                <a:solidFill>
                  <a:schemeClr val="bg1"/>
                </a:solidFill>
              </a:rPr>
              <a:t>Φλεγμονώδες κυτταρικό υπόστρωμα</a:t>
            </a:r>
          </a:p>
          <a:p>
            <a:pPr algn="ctr"/>
            <a:r>
              <a:rPr lang="el-GR">
                <a:solidFill>
                  <a:schemeClr val="bg1"/>
                </a:solidFill>
              </a:rPr>
              <a:t>[πλειοψηφία]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l-GR">
              <a:solidFill>
                <a:srgbClr val="FFFF00"/>
              </a:solidFill>
            </a:endParaRPr>
          </a:p>
          <a:p>
            <a:r>
              <a:rPr lang="el-GR" b="1">
                <a:solidFill>
                  <a:srgbClr val="FFFF00"/>
                </a:solidFill>
              </a:rPr>
              <a:t>Ετερογενής νόσος</a:t>
            </a:r>
            <a:r>
              <a:rPr lang="el-GR">
                <a:solidFill>
                  <a:srgbClr val="FFFF00"/>
                </a:solidFill>
              </a:rPr>
              <a:t>:  </a:t>
            </a:r>
            <a:r>
              <a:rPr lang="el-GR">
                <a:solidFill>
                  <a:schemeClr val="bg1"/>
                </a:solidFill>
                <a:sym typeface="Wingdings 2" pitchFamily="18" charset="2"/>
              </a:rPr>
              <a:t> </a:t>
            </a:r>
            <a:r>
              <a:rPr lang="el-GR">
                <a:solidFill>
                  <a:schemeClr val="bg1"/>
                </a:solidFill>
              </a:rPr>
              <a:t>Οζώδης λεμφοεπικρατών τύπος</a:t>
            </a:r>
          </a:p>
          <a:p>
            <a:r>
              <a:rPr lang="en-US">
                <a:solidFill>
                  <a:schemeClr val="bg1"/>
                </a:solidFill>
              </a:rPr>
              <a:t> </a:t>
            </a:r>
            <a:r>
              <a:rPr lang="el-GR">
                <a:solidFill>
                  <a:schemeClr val="bg1"/>
                </a:solidFill>
              </a:rPr>
              <a:t>                                 </a:t>
            </a:r>
            <a:r>
              <a:rPr lang="el-GR">
                <a:solidFill>
                  <a:schemeClr val="bg1"/>
                </a:solidFill>
                <a:sym typeface="Wingdings 2" pitchFamily="18" charset="2"/>
              </a:rPr>
              <a:t> </a:t>
            </a:r>
            <a:r>
              <a:rPr lang="el-GR">
                <a:solidFill>
                  <a:schemeClr val="bg1"/>
                </a:solidFill>
              </a:rPr>
              <a:t>Κλασικό λέμφωμα </a:t>
            </a:r>
            <a:r>
              <a:rPr lang="en-US">
                <a:solidFill>
                  <a:schemeClr val="bg1"/>
                </a:solidFill>
              </a:rPr>
              <a:t>Hodgkin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52227" name="Line 4"/>
          <p:cNvSpPr>
            <a:spLocks noChangeShapeType="1"/>
          </p:cNvSpPr>
          <p:nvPr/>
        </p:nvSpPr>
        <p:spPr bwMode="auto">
          <a:xfrm>
            <a:off x="3635375" y="1989138"/>
            <a:ext cx="2819400" cy="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28" name="Line 5"/>
          <p:cNvSpPr>
            <a:spLocks noChangeShapeType="1"/>
          </p:cNvSpPr>
          <p:nvPr/>
        </p:nvSpPr>
        <p:spPr bwMode="auto">
          <a:xfrm>
            <a:off x="3657600" y="1981200"/>
            <a:ext cx="0" cy="3048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29" name="Line 6"/>
          <p:cNvSpPr>
            <a:spLocks noChangeShapeType="1"/>
          </p:cNvSpPr>
          <p:nvPr/>
        </p:nvSpPr>
        <p:spPr bwMode="auto">
          <a:xfrm>
            <a:off x="6477000" y="1981200"/>
            <a:ext cx="0" cy="3048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3886200" y="14478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rgbClr val="FFFFCC"/>
                </a:solidFill>
              </a:rPr>
              <a:t>κακοήθη</a:t>
            </a:r>
          </a:p>
        </p:txBody>
      </p:sp>
      <p:sp>
        <p:nvSpPr>
          <p:cNvPr id="52231" name="Text Box 2"/>
          <p:cNvSpPr txBox="1">
            <a:spLocks noChangeArrowheads="1"/>
          </p:cNvSpPr>
          <p:nvPr/>
        </p:nvSpPr>
        <p:spPr bwMode="auto">
          <a:xfrm>
            <a:off x="1403350" y="333375"/>
            <a:ext cx="67818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4000" b="1">
                <a:solidFill>
                  <a:srgbClr val="FFFF00"/>
                </a:solidFill>
              </a:rPr>
              <a:t>ΛΕΜΦΩΜΑ </a:t>
            </a:r>
            <a:r>
              <a:rPr lang="en-US" sz="4000" b="1">
                <a:solidFill>
                  <a:srgbClr val="FFFF00"/>
                </a:solidFill>
              </a:rPr>
              <a:t>HODGKIN</a:t>
            </a:r>
          </a:p>
          <a:p>
            <a:pPr algn="ctr"/>
            <a:endParaRPr lang="el-GR" sz="36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632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>
                <a:solidFill>
                  <a:srgbClr val="FFFF00"/>
                </a:solidFill>
              </a:rPr>
              <a:t>ΛΕΜΦΩΜΑ </a:t>
            </a:r>
            <a:r>
              <a:rPr lang="en-US" sz="2800" b="1">
                <a:solidFill>
                  <a:srgbClr val="FFFF00"/>
                </a:solidFill>
              </a:rPr>
              <a:t>HODGKIN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152400" y="1773238"/>
            <a:ext cx="8991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K</a:t>
            </a:r>
            <a:r>
              <a:rPr lang="el-GR" b="1">
                <a:solidFill>
                  <a:srgbClr val="FFFF00"/>
                </a:solidFill>
              </a:rPr>
              <a:t>λινικά χαρακτηριστικά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30% όλων των λεμφωμάτων που διαγιγνώσκονται στο Δυτικό Κόσμο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Προσβάλλει λεμφαδένες (συνήθως τραχηλικούς-μεσοθωρακίου)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C000"/>
                </a:solidFill>
              </a:rPr>
              <a:t>Εξαιρετικά ασυνήθης η πρωτοπαθής προσβολή εξωλεμφαδενικών θέσεων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Φύλο: άρρεν&gt;θήλυ (εξαίρεση η οζώδης σκλήρυνση-συχνότερη σε θήλεα άτομα)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C000"/>
                </a:solidFill>
              </a:rPr>
              <a:t>Ηλικία: Δύο αιχμές</a:t>
            </a:r>
            <a:r>
              <a:rPr lang="el-GR">
                <a:solidFill>
                  <a:srgbClr val="FFFFCC"/>
                </a:solidFill>
              </a:rPr>
              <a:t>-15 έως 35 έτη και &gt;50 ετών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Κλινική εικόνα: </a:t>
            </a:r>
          </a:p>
          <a:p>
            <a:pPr marL="290513" indent="-290513">
              <a:buClr>
                <a:srgbClr val="FFFF00"/>
              </a:buClr>
            </a:pPr>
            <a:r>
              <a:rPr lang="el-GR">
                <a:solidFill>
                  <a:srgbClr val="FFFFCC"/>
                </a:solidFill>
              </a:rPr>
              <a:t> 	- Συμπτωματική (ανώδυνη λεμφαδενοπάθεια)</a:t>
            </a:r>
          </a:p>
          <a:p>
            <a:pPr marL="290513" indent="-290513">
              <a:buClr>
                <a:srgbClr val="FFFF00"/>
              </a:buClr>
            </a:pPr>
            <a:r>
              <a:rPr lang="el-GR">
                <a:solidFill>
                  <a:srgbClr val="FFFFCC"/>
                </a:solidFill>
              </a:rPr>
              <a:t>	- Β συμπτώματα (απώλεια βάρους, πυρετός, κνησμός, νυκτερινοί ιδρώτες)</a:t>
            </a:r>
            <a:endParaRPr lang="el-GR" i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143000" y="228600"/>
            <a:ext cx="6781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>
                <a:solidFill>
                  <a:srgbClr val="FFFF00"/>
                </a:solidFill>
              </a:rPr>
              <a:t>ΣΤΑΔΙΟΠΟΙΗΣΗ Λ. </a:t>
            </a:r>
            <a:r>
              <a:rPr lang="en-US" sz="2800" b="1">
                <a:solidFill>
                  <a:srgbClr val="FFFF00"/>
                </a:solidFill>
              </a:rPr>
              <a:t>HODGKIN KATA ANN-ARBOR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8763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1013" indent="-481013"/>
            <a:r>
              <a:rPr lang="el-GR" b="1">
                <a:solidFill>
                  <a:schemeClr val="accent1"/>
                </a:solidFill>
              </a:rPr>
              <a:t>Στάδιο</a:t>
            </a:r>
            <a:r>
              <a:rPr lang="el-GR" b="1">
                <a:solidFill>
                  <a:srgbClr val="660033"/>
                </a:solidFill>
              </a:rPr>
              <a:t> </a:t>
            </a:r>
          </a:p>
          <a:p>
            <a:pPr marL="481013" indent="-481013"/>
            <a:endParaRPr lang="el-GR" b="1">
              <a:solidFill>
                <a:srgbClr val="660033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	Προσβολή </a:t>
            </a:r>
            <a:r>
              <a:rPr lang="el-GR" b="1">
                <a:solidFill>
                  <a:srgbClr val="FFFF00"/>
                </a:solidFill>
              </a:rPr>
              <a:t>ενός</a:t>
            </a:r>
            <a:r>
              <a:rPr lang="el-GR">
                <a:solidFill>
                  <a:srgbClr val="FFFFCC"/>
                </a:solidFill>
              </a:rPr>
              <a:t> λεμφαδένα</a:t>
            </a:r>
          </a:p>
          <a:p>
            <a:pPr marL="481013" indent="-481013">
              <a:buClr>
                <a:srgbClr val="660033"/>
              </a:buClr>
            </a:pPr>
            <a:endParaRPr lang="el-GR">
              <a:solidFill>
                <a:srgbClr val="FFFFCC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	Προσβολή </a:t>
            </a:r>
            <a:r>
              <a:rPr lang="el-GR" u="sng">
                <a:solidFill>
                  <a:srgbClr val="FFFFCC"/>
                </a:solidFill>
              </a:rPr>
              <a:t>&gt;</a:t>
            </a:r>
            <a:r>
              <a:rPr lang="el-GR">
                <a:solidFill>
                  <a:srgbClr val="FFFFCC"/>
                </a:solidFill>
              </a:rPr>
              <a:t>2 λεμφαδένων </a:t>
            </a:r>
            <a:r>
              <a:rPr lang="el-GR" b="1">
                <a:solidFill>
                  <a:srgbClr val="FFFF00"/>
                </a:solidFill>
              </a:rPr>
              <a:t>στην ίδια πλευρά</a:t>
            </a:r>
            <a:r>
              <a:rPr lang="el-GR">
                <a:solidFill>
                  <a:srgbClr val="FFFFCC"/>
                </a:solidFill>
              </a:rPr>
              <a:t> του διαφράγματος</a:t>
            </a:r>
          </a:p>
          <a:p>
            <a:pPr marL="481013" indent="-481013">
              <a:buClr>
                <a:srgbClr val="660033"/>
              </a:buClr>
            </a:pPr>
            <a:endParaRPr lang="el-GR">
              <a:solidFill>
                <a:srgbClr val="FFFFCC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ΙΙΙ	Προσβολή λεμφαδένων </a:t>
            </a:r>
            <a:r>
              <a:rPr lang="el-GR" b="1">
                <a:solidFill>
                  <a:srgbClr val="FFFF00"/>
                </a:solidFill>
              </a:rPr>
              <a:t>άνωθεν και κάτωθεν</a:t>
            </a:r>
            <a:r>
              <a:rPr lang="el-GR">
                <a:solidFill>
                  <a:srgbClr val="FFFFCC"/>
                </a:solidFill>
              </a:rPr>
              <a:t> του διαφράγματος</a:t>
            </a: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ΙΙΙ</a:t>
            </a:r>
            <a:r>
              <a:rPr lang="el-GR" baseline="-25000">
                <a:solidFill>
                  <a:srgbClr val="FFFFCC"/>
                </a:solidFill>
              </a:rPr>
              <a:t>1</a:t>
            </a:r>
            <a:r>
              <a:rPr lang="el-GR">
                <a:solidFill>
                  <a:srgbClr val="FFFFCC"/>
                </a:solidFill>
              </a:rPr>
              <a:t>	Με/χωρίς λεμφαδένες πλην ήπατος/σπληνός/περί την κοιλιακή αρτηρία</a:t>
            </a:r>
          </a:p>
          <a:p>
            <a:pPr marL="481013" indent="-481013">
              <a:buClr>
                <a:srgbClr val="660033"/>
              </a:buClr>
            </a:pPr>
            <a:r>
              <a:rPr lang="el-GR">
                <a:solidFill>
                  <a:srgbClr val="FFFFCC"/>
                </a:solidFill>
              </a:rPr>
              <a:t>ΙΙΙ</a:t>
            </a:r>
            <a:r>
              <a:rPr lang="el-GR" baseline="-25000">
                <a:solidFill>
                  <a:srgbClr val="FFFFCC"/>
                </a:solidFill>
              </a:rPr>
              <a:t>2</a:t>
            </a:r>
            <a:r>
              <a:rPr lang="el-GR">
                <a:solidFill>
                  <a:srgbClr val="FFFFCC"/>
                </a:solidFill>
              </a:rPr>
              <a:t>	Με παρααορτικούς λαγόνιους ή μεσεντέριους λεμφαδένες</a:t>
            </a:r>
          </a:p>
          <a:p>
            <a:pPr marL="481013" indent="-481013">
              <a:buClr>
                <a:srgbClr val="660033"/>
              </a:buClr>
            </a:pPr>
            <a:endParaRPr lang="el-GR">
              <a:solidFill>
                <a:srgbClr val="FFFFCC"/>
              </a:solidFill>
            </a:endParaRPr>
          </a:p>
          <a:p>
            <a:pPr marL="481013" indent="-481013">
              <a:buClr>
                <a:srgbClr val="660033"/>
              </a:buClr>
            </a:pPr>
            <a:r>
              <a:rPr lang="en-US">
                <a:solidFill>
                  <a:srgbClr val="FFFFCC"/>
                </a:solidFill>
              </a:rPr>
              <a:t>IV	</a:t>
            </a:r>
            <a:r>
              <a:rPr lang="el-GR">
                <a:solidFill>
                  <a:srgbClr val="FFFFCC"/>
                </a:solidFill>
              </a:rPr>
              <a:t>Προσβολή </a:t>
            </a:r>
            <a:r>
              <a:rPr lang="el-GR" b="1">
                <a:solidFill>
                  <a:srgbClr val="FFFF00"/>
                </a:solidFill>
              </a:rPr>
              <a:t>εξωλεμφαδενικών</a:t>
            </a:r>
            <a:r>
              <a:rPr lang="el-GR">
                <a:solidFill>
                  <a:srgbClr val="FFFFCC"/>
                </a:solidFill>
              </a:rPr>
              <a:t> θέσεων (μη συνεχόμενων με προσβεβλημένους λεμφαδένες)</a:t>
            </a:r>
            <a:endParaRPr lang="el-GR" i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845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>
                <a:solidFill>
                  <a:srgbClr val="FFFF00"/>
                </a:solidFill>
              </a:rPr>
              <a:t>ΙΣΤΟΛΟΓΙΚΗ ΤΑΞΙΝΟΜΗΣΗ Λ. </a:t>
            </a:r>
            <a:r>
              <a:rPr lang="en-US" sz="2800" b="1">
                <a:solidFill>
                  <a:srgbClr val="FFFF00"/>
                </a:solidFill>
              </a:rPr>
              <a:t>HODGKIN</a:t>
            </a:r>
            <a:r>
              <a:rPr lang="en-US" sz="2800" b="1">
                <a:solidFill>
                  <a:srgbClr val="000066"/>
                </a:solidFill>
              </a:rPr>
              <a:t> </a:t>
            </a:r>
            <a:endParaRPr lang="el-GR" b="1">
              <a:solidFill>
                <a:srgbClr val="000066"/>
              </a:solidFill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84213" y="1557338"/>
            <a:ext cx="79248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1013" indent="-481013"/>
            <a:r>
              <a:rPr lang="el-GR" b="1">
                <a:solidFill>
                  <a:srgbClr val="FFC000"/>
                </a:solidFill>
              </a:rPr>
              <a:t>Οζώδης λεμφοεπικρατών τύπος</a:t>
            </a:r>
            <a:r>
              <a:rPr lang="el-GR">
                <a:solidFill>
                  <a:srgbClr val="FFC000"/>
                </a:solidFill>
              </a:rPr>
              <a:t> </a:t>
            </a:r>
            <a:r>
              <a:rPr lang="el-GR">
                <a:solidFill>
                  <a:srgbClr val="FFFFCC"/>
                </a:solidFill>
                <a:sym typeface="Wingdings 3" pitchFamily="18" charset="2"/>
              </a:rPr>
              <a:t> </a:t>
            </a:r>
            <a:r>
              <a:rPr lang="el-GR">
                <a:solidFill>
                  <a:srgbClr val="FFFFCC"/>
                </a:solidFill>
              </a:rPr>
              <a:t>Β λέμφωμα </a:t>
            </a:r>
          </a:p>
          <a:p>
            <a:pPr marL="481013" indent="-481013"/>
            <a:endParaRPr lang="el-GR">
              <a:solidFill>
                <a:srgbClr val="FFFFCC"/>
              </a:solidFill>
            </a:endParaRPr>
          </a:p>
          <a:p>
            <a:pPr marL="481013" indent="-481013">
              <a:lnSpc>
                <a:spcPct val="250000"/>
              </a:lnSpc>
            </a:pPr>
            <a:r>
              <a:rPr lang="el-GR">
                <a:solidFill>
                  <a:srgbClr val="FFFFCC"/>
                </a:solidFill>
              </a:rPr>
              <a:t>Πλούσιο σε λεμφοκύτταρα</a:t>
            </a:r>
          </a:p>
          <a:p>
            <a:pPr marL="481013" indent="-481013">
              <a:lnSpc>
                <a:spcPct val="250000"/>
              </a:lnSpc>
            </a:pPr>
            <a:r>
              <a:rPr lang="el-GR">
                <a:solidFill>
                  <a:srgbClr val="FFFFCC"/>
                </a:solidFill>
              </a:rPr>
              <a:t>Οζώδης σκλήρυνση                         </a:t>
            </a:r>
            <a:r>
              <a:rPr lang="el-GR" b="1">
                <a:solidFill>
                  <a:srgbClr val="FFFF00"/>
                </a:solidFill>
              </a:rPr>
              <a:t>Κλασικό λ. </a:t>
            </a:r>
            <a:r>
              <a:rPr lang="en-US" b="1">
                <a:solidFill>
                  <a:srgbClr val="FFFF00"/>
                </a:solidFill>
              </a:rPr>
              <a:t>Hodgkin</a:t>
            </a:r>
            <a:endParaRPr lang="el-GR" b="1">
              <a:solidFill>
                <a:srgbClr val="FFFF00"/>
              </a:solidFill>
            </a:endParaRPr>
          </a:p>
          <a:p>
            <a:pPr marL="481013" indent="-481013">
              <a:lnSpc>
                <a:spcPct val="250000"/>
              </a:lnSpc>
            </a:pPr>
            <a:r>
              <a:rPr lang="el-GR">
                <a:solidFill>
                  <a:srgbClr val="FFFFCC"/>
                </a:solidFill>
              </a:rPr>
              <a:t>Μικτή κυτταροβρίθεια</a:t>
            </a:r>
          </a:p>
          <a:p>
            <a:pPr marL="481013" indent="-481013">
              <a:lnSpc>
                <a:spcPct val="250000"/>
              </a:lnSpc>
            </a:pPr>
            <a:r>
              <a:rPr lang="el-GR">
                <a:solidFill>
                  <a:srgbClr val="FFFFCC"/>
                </a:solidFill>
              </a:rPr>
              <a:t>Λεμφοπενικός τύπος</a:t>
            </a:r>
          </a:p>
          <a:p>
            <a:pPr marL="481013" indent="-481013"/>
            <a:endParaRPr lang="el-GR" i="1">
              <a:solidFill>
                <a:srgbClr val="000066"/>
              </a:solidFill>
            </a:endParaRPr>
          </a:p>
        </p:txBody>
      </p:sp>
      <p:sp>
        <p:nvSpPr>
          <p:cNvPr id="58372" name="AutoShape 4"/>
          <p:cNvSpPr>
            <a:spLocks/>
          </p:cNvSpPr>
          <p:nvPr/>
        </p:nvSpPr>
        <p:spPr bwMode="auto">
          <a:xfrm>
            <a:off x="3635375" y="2276475"/>
            <a:ext cx="431800" cy="2736850"/>
          </a:xfrm>
          <a:prstGeom prst="rightBrace">
            <a:avLst>
              <a:gd name="adj1" fmla="val 35036"/>
              <a:gd name="adj2" fmla="val 50000"/>
            </a:avLst>
          </a:prstGeom>
          <a:noFill/>
          <a:ln w="3492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8373" name="4 - TextBox"/>
          <p:cNvSpPr txBox="1">
            <a:spLocks noChangeArrowheads="1"/>
          </p:cNvSpPr>
          <p:nvPr/>
        </p:nvSpPr>
        <p:spPr bwMode="auto">
          <a:xfrm>
            <a:off x="468313" y="5534025"/>
            <a:ext cx="8280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</a:pPr>
            <a:r>
              <a:rPr lang="el-GR" sz="1600" b="1">
                <a:solidFill>
                  <a:srgbClr val="FFFF00"/>
                </a:solidFill>
              </a:rPr>
              <a:t>Πρόγνωση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1600">
                <a:solidFill>
                  <a:srgbClr val="FFC000"/>
                </a:solidFill>
              </a:rPr>
              <a:t>Στάδιο</a:t>
            </a:r>
            <a:r>
              <a:rPr lang="el-GR" sz="1600">
                <a:solidFill>
                  <a:srgbClr val="FFFFCC"/>
                </a:solidFill>
              </a:rPr>
              <a:t> (στάδια Ι/ΙΙ καλύτερη πρόγνωση από τα στάδια ΙΙΙ/</a:t>
            </a:r>
            <a:r>
              <a:rPr lang="en-US" sz="1600">
                <a:solidFill>
                  <a:srgbClr val="FFFFCC"/>
                </a:solidFill>
              </a:rPr>
              <a:t>IV)</a:t>
            </a:r>
            <a:endParaRPr lang="el-GR" sz="1600">
              <a:solidFill>
                <a:srgbClr val="FFFFCC"/>
              </a:solidFill>
            </a:endParaRP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1600">
                <a:solidFill>
                  <a:srgbClr val="FFC000"/>
                </a:solidFill>
              </a:rPr>
              <a:t>Ιστολογικός τύπος </a:t>
            </a:r>
            <a:r>
              <a:rPr lang="el-GR" sz="1600">
                <a:solidFill>
                  <a:srgbClr val="FFFFCC"/>
                </a:solidFill>
              </a:rPr>
              <a:t>(οζώδης λεμφοεπικρατών καλύτερη πρόγνωση από το λεμφοπενικό τύπο)</a:t>
            </a:r>
            <a:endParaRPr lang="el-GR" sz="1600" i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04800" y="7620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>
                <a:solidFill>
                  <a:srgbClr val="FFFF00"/>
                </a:solidFill>
              </a:rPr>
              <a:t>ΛΕΜΦΩΜΑ </a:t>
            </a:r>
            <a:r>
              <a:rPr lang="en-US" b="1">
                <a:solidFill>
                  <a:srgbClr val="FFFF00"/>
                </a:solidFill>
              </a:rPr>
              <a:t>HODGKIN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60419" name="Text Box 7"/>
          <p:cNvSpPr txBox="1">
            <a:spLocks noChangeArrowheads="1"/>
          </p:cNvSpPr>
          <p:nvPr/>
        </p:nvSpPr>
        <p:spPr bwMode="auto">
          <a:xfrm>
            <a:off x="304800" y="1981200"/>
            <a:ext cx="85344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Ιστολογικά ευρήματα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Παρουσία </a:t>
            </a:r>
            <a:r>
              <a:rPr lang="el-GR">
                <a:solidFill>
                  <a:srgbClr val="FFC000"/>
                </a:solidFill>
              </a:rPr>
              <a:t>(μικρού συνήθως αριθμού</a:t>
            </a:r>
            <a:r>
              <a:rPr lang="el-GR">
                <a:solidFill>
                  <a:srgbClr val="FFFFCC"/>
                </a:solidFill>
              </a:rPr>
              <a:t>) νεοπλασματικών κυττάρων </a:t>
            </a:r>
            <a:r>
              <a:rPr lang="en-US">
                <a:solidFill>
                  <a:srgbClr val="FFFFCC"/>
                </a:solidFill>
              </a:rPr>
              <a:t>Hodgkin &amp; Reed-Sternberg (RS)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Παρουσία (μεγάλου συνήθως αριθμού) φλεγμονωδών στοιχείων (ουδετερόφιλα, </a:t>
            </a:r>
            <a:r>
              <a:rPr lang="el-GR" b="1">
                <a:solidFill>
                  <a:srgbClr val="FFFF00"/>
                </a:solidFill>
              </a:rPr>
              <a:t>ηωσινόφιλα</a:t>
            </a:r>
            <a:r>
              <a:rPr lang="el-GR">
                <a:solidFill>
                  <a:srgbClr val="FFFFCC"/>
                </a:solidFill>
              </a:rPr>
              <a:t>, λεμφοκύτταρα, πλασματοκύτταρα, </a:t>
            </a:r>
            <a:r>
              <a:rPr lang="el-GR" b="1">
                <a:solidFill>
                  <a:srgbClr val="FFFF00"/>
                </a:solidFill>
              </a:rPr>
              <a:t>επιθηλιοειδή ιστιοκύτταρα</a:t>
            </a:r>
            <a:r>
              <a:rPr lang="el-GR">
                <a:solidFill>
                  <a:srgbClr val="FFFFCC"/>
                </a:solidFill>
              </a:rPr>
              <a:t>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>
                <a:solidFill>
                  <a:srgbClr val="FFFFCC"/>
                </a:solidFill>
              </a:rPr>
              <a:t>Το είδος των φλεγμονωδών κυττάρων και ο τύπος των </a:t>
            </a:r>
            <a:r>
              <a:rPr lang="en-US">
                <a:solidFill>
                  <a:srgbClr val="FFFFCC"/>
                </a:solidFill>
              </a:rPr>
              <a:t>RS</a:t>
            </a:r>
            <a:r>
              <a:rPr lang="el-GR">
                <a:solidFill>
                  <a:srgbClr val="FFFFCC"/>
                </a:solidFill>
              </a:rPr>
              <a:t> κυττάρων καθορίζουν τον ιστολογικό τύπο του λ.</a:t>
            </a:r>
            <a:r>
              <a:rPr lang="en-US">
                <a:solidFill>
                  <a:srgbClr val="FFFFCC"/>
                </a:solidFill>
              </a:rPr>
              <a:t>Hodgkin</a:t>
            </a:r>
            <a:endParaRPr lang="el-GR" i="1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827088" y="0"/>
            <a:ext cx="7543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>
                <a:solidFill>
                  <a:srgbClr val="FFFF00"/>
                </a:solidFill>
              </a:rPr>
              <a:t>ΠΟΙΚΙΛΙΕΣ ΚΥΤΤΑΡΩΝ </a:t>
            </a:r>
            <a:r>
              <a:rPr lang="en-US" b="1">
                <a:solidFill>
                  <a:srgbClr val="FFFF00"/>
                </a:solidFill>
              </a:rPr>
              <a:t>REED-STERNBERG (</a:t>
            </a:r>
            <a:r>
              <a:rPr lang="el-GR" b="1">
                <a:solidFill>
                  <a:srgbClr val="FFFF00"/>
                </a:solidFill>
              </a:rPr>
              <a:t>συνέχεια)</a:t>
            </a: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2984500" y="280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62468" name="Picture 4" descr="msotw9_temp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327275"/>
            <a:ext cx="3152775" cy="19431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2469" name="Picture 6" descr="C:\Users\user\AppData\Local\Temp\~AUT000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567238"/>
            <a:ext cx="3130550" cy="1985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2470" name="Picture 7" descr="C:\Users\user\AppData\Local\Temp\~AUT0003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1888" y="2327275"/>
            <a:ext cx="3252787" cy="19780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2471" name="Picture 8" descr="C:\Users\user\AppData\Local\Temp\~AUT0004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0300" y="4567238"/>
            <a:ext cx="3252788" cy="20129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62472" name="Text Box 9"/>
          <p:cNvSpPr txBox="1">
            <a:spLocks noChangeArrowheads="1"/>
          </p:cNvSpPr>
          <p:nvPr/>
        </p:nvSpPr>
        <p:spPr bwMode="auto">
          <a:xfrm>
            <a:off x="750888" y="4232275"/>
            <a:ext cx="6553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solidFill>
                  <a:srgbClr val="FFFF00"/>
                </a:solidFill>
              </a:rPr>
              <a:t>              </a:t>
            </a:r>
            <a:r>
              <a:rPr lang="en-US" sz="1600">
                <a:solidFill>
                  <a:srgbClr val="FFFF00"/>
                </a:solidFill>
              </a:rPr>
              <a:t>K</a:t>
            </a:r>
            <a:r>
              <a:rPr lang="el-GR" sz="1600">
                <a:solidFill>
                  <a:srgbClr val="FFFF00"/>
                </a:solidFill>
              </a:rPr>
              <a:t>λασικό                                                                      Βοθρωτό</a:t>
            </a:r>
          </a:p>
        </p:txBody>
      </p:sp>
      <p:sp>
        <p:nvSpPr>
          <p:cNvPr id="62473" name="Text Box 10"/>
          <p:cNvSpPr txBox="1">
            <a:spLocks noChangeArrowheads="1"/>
          </p:cNvSpPr>
          <p:nvPr/>
        </p:nvSpPr>
        <p:spPr bwMode="auto">
          <a:xfrm>
            <a:off x="979488" y="6521450"/>
            <a:ext cx="739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/>
              <a:t>                     </a:t>
            </a:r>
            <a:r>
              <a:rPr lang="en-US" sz="1600">
                <a:solidFill>
                  <a:srgbClr val="FFFF00"/>
                </a:solidFill>
              </a:rPr>
              <a:t>LH/LP</a:t>
            </a:r>
            <a:r>
              <a:rPr lang="el-GR" sz="1600">
                <a:solidFill>
                  <a:srgbClr val="FFFF00"/>
                </a:solidFill>
              </a:rPr>
              <a:t>         </a:t>
            </a:r>
            <a:r>
              <a:rPr lang="el-GR" sz="1600">
                <a:solidFill>
                  <a:srgbClr val="FFFFCC"/>
                </a:solidFill>
              </a:rPr>
              <a:t>                                                   </a:t>
            </a:r>
            <a:r>
              <a:rPr lang="el-GR" sz="1600">
                <a:solidFill>
                  <a:srgbClr val="FFFF00"/>
                </a:solidFill>
              </a:rPr>
              <a:t>Πλειόμορφο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611188" y="692150"/>
            <a:ext cx="8208962" cy="16938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Κλασικό </a:t>
            </a:r>
            <a:r>
              <a:rPr lang="en-US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RS </a:t>
            </a:r>
            <a:r>
              <a:rPr lang="en-US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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 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Μικτή </a:t>
            </a:r>
            <a:r>
              <a:rPr lang="el-GR" sz="1600" b="1" dirty="0" err="1">
                <a:solidFill>
                  <a:schemeClr val="accent1"/>
                </a:solidFill>
                <a:latin typeface="+mn-lt"/>
                <a:cs typeface="Arial" pitchFamily="34" charset="0"/>
              </a:rPr>
              <a:t>κυτταροβρίθεια</a:t>
            </a:r>
            <a:r>
              <a:rPr lang="el-GR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(οζώδης σκλήρυνση-</a:t>
            </a:r>
            <a:r>
              <a:rPr lang="el-GR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λεμφοπενικός</a:t>
            </a:r>
            <a:r>
              <a:rPr lang="el-GR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1600" b="1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Βοθρωτό</a:t>
            </a:r>
            <a:r>
              <a:rPr lang="el-GR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(</a:t>
            </a:r>
            <a:r>
              <a:rPr lang="en-US" sz="1600" b="1" dirty="0" err="1">
                <a:solidFill>
                  <a:srgbClr val="FFFF00"/>
                </a:solidFill>
                <a:latin typeface="+mn-lt"/>
                <a:cs typeface="Arial" pitchFamily="34" charset="0"/>
              </a:rPr>
              <a:t>lacunar</a:t>
            </a:r>
            <a:r>
              <a:rPr lang="en-US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) </a:t>
            </a:r>
            <a:r>
              <a:rPr lang="en-US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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 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Οζώδης σκλήρυνση</a:t>
            </a:r>
            <a:r>
              <a:rPr lang="el-GR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(μικτή </a:t>
            </a:r>
            <a:r>
              <a:rPr lang="el-GR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κυτταροβρίθεια</a:t>
            </a:r>
            <a:r>
              <a:rPr lang="el-GR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-κλασικός </a:t>
            </a:r>
            <a:r>
              <a:rPr lang="el-GR" sz="16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λεμφοεπικρατών</a:t>
            </a:r>
            <a:r>
              <a:rPr lang="el-GR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τύπος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L-H (“popcorn”)</a:t>
            </a:r>
            <a:r>
              <a:rPr lang="el-GR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/</a:t>
            </a:r>
            <a:r>
              <a:rPr lang="en-US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LP </a:t>
            </a:r>
            <a:r>
              <a:rPr lang="en-US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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 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Οζώδης </a:t>
            </a:r>
            <a:r>
              <a:rPr lang="el-GR" sz="1600" b="1" dirty="0" err="1">
                <a:solidFill>
                  <a:schemeClr val="accent1"/>
                </a:solidFill>
                <a:latin typeface="+mn-lt"/>
                <a:cs typeface="Arial" pitchFamily="34" charset="0"/>
              </a:rPr>
              <a:t>λεμφοεπικρατών</a:t>
            </a:r>
            <a:endParaRPr lang="el-GR" sz="160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16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Πλειόμορφο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 </a:t>
            </a:r>
            <a:r>
              <a:rPr lang="el-GR" sz="1600" b="1" dirty="0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 </a:t>
            </a:r>
            <a:r>
              <a:rPr lang="el-GR" sz="1600" b="1" dirty="0" err="1">
                <a:solidFill>
                  <a:schemeClr val="accent1"/>
                </a:solidFill>
                <a:latin typeface="+mn-lt"/>
                <a:cs typeface="Arial" pitchFamily="34" charset="0"/>
              </a:rPr>
              <a:t>Λεμφοπενικός</a:t>
            </a:r>
            <a:endParaRPr lang="el-GR" sz="1600" b="1" i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762000" y="685800"/>
            <a:ext cx="7543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>
                <a:solidFill>
                  <a:srgbClr val="FFFF00"/>
                </a:solidFill>
              </a:rPr>
              <a:t>ΑΝΟΣΟΦΑΙΝΟΤΥΠΟΣ ΝΕΟΠΛΑΣΜΑΤΙΚΩΝ ΚΥΤΤΑΡΩΝ ΣΤΟΥΣ ΔΙΑΦΟΡΟΥΣ ΤΥΠΟΥΣ Λ. </a:t>
            </a:r>
            <a:r>
              <a:rPr lang="en-US" b="1">
                <a:solidFill>
                  <a:srgbClr val="FFFF00"/>
                </a:solidFill>
              </a:rPr>
              <a:t>HODGKIN 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04800" y="2514600"/>
            <a:ext cx="8458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C000"/>
                </a:solidFill>
                <a:latin typeface="+mn-lt"/>
                <a:cs typeface="Arial" pitchFamily="34" charset="0"/>
              </a:rPr>
              <a:t>	</a:t>
            </a:r>
            <a:r>
              <a:rPr lang="el-GR" sz="2800" dirty="0">
                <a:solidFill>
                  <a:srgbClr val="FFC000"/>
                </a:solidFill>
                <a:latin typeface="+mn-lt"/>
                <a:cs typeface="Arial" pitchFamily="34" charset="0"/>
              </a:rPr>
              <a:t>      </a:t>
            </a:r>
            <a:r>
              <a:rPr lang="en-US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K</a:t>
            </a:r>
            <a:r>
              <a:rPr lang="el-GR" b="1" dirty="0" err="1">
                <a:solidFill>
                  <a:srgbClr val="FFC000"/>
                </a:solidFill>
                <a:latin typeface="+mn-lt"/>
                <a:cs typeface="Arial" pitchFamily="34" charset="0"/>
              </a:rPr>
              <a:t>λασικό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 λ. </a:t>
            </a:r>
            <a:r>
              <a:rPr lang="en-US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Hodgkin 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	         </a:t>
            </a:r>
            <a:r>
              <a:rPr lang="en-US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 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Οζώδης </a:t>
            </a:r>
            <a:r>
              <a:rPr lang="el-GR" b="1" dirty="0" err="1">
                <a:solidFill>
                  <a:srgbClr val="FFC000"/>
                </a:solidFill>
                <a:latin typeface="+mn-lt"/>
                <a:cs typeface="Arial" pitchFamily="34" charset="0"/>
              </a:rPr>
              <a:t>λεμφοεπικρατών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 τύπος</a:t>
            </a:r>
            <a:endParaRPr lang="en-US" b="1" dirty="0">
              <a:solidFill>
                <a:srgbClr val="FFC00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CD45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		     -				+</a:t>
            </a:r>
            <a:endParaRPr lang="en-US" sz="2800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CD15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		     +				-</a:t>
            </a:r>
            <a:endParaRPr lang="en-US" sz="2800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CD30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		     +				-</a:t>
            </a:r>
            <a:endParaRPr lang="en-US" sz="2800" dirty="0">
              <a:solidFill>
                <a:srgbClr val="FFFF00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B-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δείκτες	   - (+)			           +</a:t>
            </a:r>
          </a:p>
          <a:p>
            <a:pPr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Τ-δείκτες	     -				-</a:t>
            </a:r>
          </a:p>
          <a:p>
            <a:pPr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ΕΜΑ		     -			          + (-)</a:t>
            </a:r>
          </a:p>
          <a:p>
            <a:pPr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ΕΒ</a:t>
            </a:r>
            <a:r>
              <a:rPr lang="en-US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V</a:t>
            </a: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		   +/-				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381000" y="685800"/>
            <a:ext cx="838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FFFF00"/>
                </a:solidFill>
              </a:rPr>
              <a:t>Οζώδης λεμφοεπικρατών τύπος  </a:t>
            </a:r>
            <a:r>
              <a:rPr lang="en-US">
                <a:solidFill>
                  <a:srgbClr val="FFFF00"/>
                </a:solidFill>
              </a:rPr>
              <a:t>    </a:t>
            </a:r>
            <a:r>
              <a:rPr lang="el-GR">
                <a:solidFill>
                  <a:srgbClr val="FFFF00"/>
                </a:solidFill>
              </a:rPr>
              <a:t>		     Κλασικό λ. </a:t>
            </a:r>
            <a:r>
              <a:rPr lang="en-US">
                <a:solidFill>
                  <a:srgbClr val="FFFF00"/>
                </a:solidFill>
              </a:rPr>
              <a:t>Hodgkin</a:t>
            </a:r>
            <a:endParaRPr lang="el-GR">
              <a:solidFill>
                <a:srgbClr val="FFFF00"/>
              </a:solidFill>
            </a:endParaRPr>
          </a:p>
        </p:txBody>
      </p:sp>
      <p:pic>
        <p:nvPicPr>
          <p:cNvPr id="66563" name="Picture 5" descr="C:\Users\user\AppData\Local\Temp\~AUT000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71600"/>
            <a:ext cx="2339975" cy="1419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6564" name="Picture 6" descr="C:\Users\user\AppData\Local\Temp\~AUT0006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971800"/>
            <a:ext cx="2343150" cy="1476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6565" name="Picture 7" descr="C:\Users\user\AppData\Local\Temp\~AUT000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648200"/>
            <a:ext cx="2357438" cy="147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3429000" y="2133600"/>
            <a:ext cx="9144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CD20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CD20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EMA</a:t>
            </a:r>
            <a:endParaRPr lang="el-GR">
              <a:solidFill>
                <a:srgbClr val="FFFFCC"/>
              </a:solidFill>
            </a:endParaRPr>
          </a:p>
        </p:txBody>
      </p:sp>
      <p:pic>
        <p:nvPicPr>
          <p:cNvPr id="66567" name="Picture 9" descr="C:\Users\user\AppData\Local\Temp\~AUT000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371600"/>
            <a:ext cx="2411413" cy="147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6568" name="Picture 10" descr="C:\Users\user\AppData\Local\Temp\~AUT0009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2971800"/>
            <a:ext cx="2400300" cy="1471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6569" name="Picture 11" descr="C:\Users\user\AppData\Local\Temp\~AUT0010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572000"/>
            <a:ext cx="2382838" cy="1617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6570" name="Text Box 12"/>
          <p:cNvSpPr txBox="1">
            <a:spLocks noChangeArrowheads="1"/>
          </p:cNvSpPr>
          <p:nvPr/>
        </p:nvSpPr>
        <p:spPr bwMode="auto">
          <a:xfrm>
            <a:off x="7543800" y="2133600"/>
            <a:ext cx="9144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CD15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CD30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rgbClr val="FFFFCC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CD45</a:t>
            </a:r>
            <a:endParaRPr lang="el-GR">
              <a:solidFill>
                <a:srgbClr val="FFFFCC"/>
              </a:solidFill>
            </a:endParaRPr>
          </a:p>
        </p:txBody>
      </p:sp>
      <p:sp>
        <p:nvSpPr>
          <p:cNvPr id="66571" name="Line 13"/>
          <p:cNvSpPr>
            <a:spLocks noChangeShapeType="1"/>
          </p:cNvSpPr>
          <p:nvPr/>
        </p:nvSpPr>
        <p:spPr bwMode="auto">
          <a:xfrm>
            <a:off x="4495800" y="0"/>
            <a:ext cx="0" cy="685800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371600" y="4572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O</a:t>
            </a:r>
            <a:r>
              <a:rPr lang="el-GR" b="1">
                <a:solidFill>
                  <a:srgbClr val="FFFF00"/>
                </a:solidFill>
              </a:rPr>
              <a:t>ΖΩΔΗΣ ΣΚΛΗΡΥΝΣΗ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7950" y="1052513"/>
            <a:ext cx="56388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Συχνότητα: 60-80% όλων των περιπτώσεων κλασικού  λ. </a:t>
            </a:r>
            <a:r>
              <a:rPr lang="en-US" dirty="0">
                <a:solidFill>
                  <a:schemeClr val="bg1"/>
                </a:solidFill>
                <a:latin typeface="+mn-lt"/>
                <a:cs typeface="Arial" pitchFamily="34" charset="0"/>
              </a:rPr>
              <a:t>Hodgkin </a:t>
            </a:r>
            <a:endParaRPr lang="el-GR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rgbClr val="FFC000"/>
                </a:solidFill>
                <a:latin typeface="+mn-lt"/>
                <a:cs typeface="Arial" pitchFamily="34" charset="0"/>
              </a:rPr>
              <a:t>Γυναίκες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&gt; άνδρες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Μέση ηλικία 28 έτη </a:t>
            </a:r>
            <a:r>
              <a:rPr lang="el-GR" dirty="0">
                <a:solidFill>
                  <a:srgbClr val="FFC000"/>
                </a:solidFill>
                <a:latin typeface="+mn-lt"/>
                <a:cs typeface="Arial" pitchFamily="34" charset="0"/>
              </a:rPr>
              <a:t>(</a:t>
            </a:r>
            <a:r>
              <a:rPr lang="el-GR" dirty="0" err="1">
                <a:solidFill>
                  <a:srgbClr val="FFC000"/>
                </a:solidFill>
                <a:latin typeface="+mn-lt"/>
                <a:cs typeface="Arial" pitchFamily="34" charset="0"/>
              </a:rPr>
              <a:t>δικόρυφη</a:t>
            </a:r>
            <a:r>
              <a:rPr lang="el-GR" dirty="0">
                <a:solidFill>
                  <a:srgbClr val="FFC000"/>
                </a:solidFill>
                <a:latin typeface="+mn-lt"/>
                <a:cs typeface="Arial" pitchFamily="34" charset="0"/>
              </a:rPr>
              <a:t> ηλικιακή κατανομή)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Κλινική εμφάνιση: διόγκωση </a:t>
            </a:r>
            <a:r>
              <a:rPr lang="el-GR" dirty="0" err="1">
                <a:solidFill>
                  <a:srgbClr val="FFC000"/>
                </a:solidFill>
                <a:latin typeface="+mn-lt"/>
                <a:cs typeface="Arial" pitchFamily="34" charset="0"/>
              </a:rPr>
              <a:t>μεσοθωρακίου</a:t>
            </a:r>
            <a:r>
              <a:rPr lang="el-GR" dirty="0">
                <a:solidFill>
                  <a:srgbClr val="FFC000"/>
                </a:solidFill>
                <a:latin typeface="+mn-lt"/>
                <a:cs typeface="Arial" pitchFamily="34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(80%) (συνήθως στάδιο ΙΙ) – Β συμπτώματα (40%)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Πρόγνωση: ανάλογη του σταδίου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Ιστολογική εικόνα: 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ινώδη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διαφραγμάτια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που περιβάλλουν </a:t>
            </a:r>
            <a:r>
              <a:rPr lang="el-GR" b="1" dirty="0">
                <a:solidFill>
                  <a:srgbClr val="FFC000"/>
                </a:solidFill>
                <a:latin typeface="+mn-lt"/>
                <a:cs typeface="Arial" pitchFamily="34" charset="0"/>
              </a:rPr>
              <a:t>όζους</a:t>
            </a:r>
            <a:r>
              <a:rPr lang="el-GR" dirty="0">
                <a:solidFill>
                  <a:srgbClr val="FFC000"/>
                </a:solidFill>
                <a:latin typeface="+mn-lt"/>
                <a:cs typeface="Arial" pitchFamily="34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αποτελούμενους από φλεγμονώδη κύτταρα </a:t>
            </a:r>
            <a:r>
              <a:rPr lang="el-GR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(</a:t>
            </a:r>
            <a:r>
              <a:rPr lang="el-GR" b="1" dirty="0" err="1">
                <a:solidFill>
                  <a:schemeClr val="accent1"/>
                </a:solidFill>
                <a:latin typeface="+mn-lt"/>
                <a:cs typeface="Arial" pitchFamily="34" charset="0"/>
                <a:sym typeface="Wingdings 3" pitchFamily="18" charset="2"/>
              </a:rPr>
              <a:t></a:t>
            </a:r>
            <a:r>
              <a:rPr lang="el-GR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 </a:t>
            </a:r>
            <a:r>
              <a:rPr lang="el-GR" b="1" dirty="0" err="1">
                <a:solidFill>
                  <a:schemeClr val="accent1"/>
                </a:solidFill>
                <a:latin typeface="+mn-lt"/>
                <a:cs typeface="Arial" pitchFamily="34" charset="0"/>
              </a:rPr>
              <a:t>ηωσινόφιλα</a:t>
            </a:r>
            <a:r>
              <a:rPr lang="el-GR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)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και </a:t>
            </a:r>
            <a:r>
              <a:rPr lang="en-US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RS</a:t>
            </a: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 κύτταρα τύπου </a:t>
            </a:r>
            <a:r>
              <a:rPr lang="el-GR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«</a:t>
            </a:r>
            <a:r>
              <a:rPr lang="en-US" b="1" dirty="0" err="1">
                <a:solidFill>
                  <a:schemeClr val="accent1"/>
                </a:solidFill>
                <a:latin typeface="+mn-lt"/>
                <a:cs typeface="Arial" pitchFamily="34" charset="0"/>
              </a:rPr>
              <a:t>lacunar</a:t>
            </a:r>
            <a:r>
              <a:rPr lang="el-GR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»</a:t>
            </a:r>
          </a:p>
        </p:txBody>
      </p:sp>
      <p:pic>
        <p:nvPicPr>
          <p:cNvPr id="68612" name="Picture 5" descr="C:\Users\user\AppData\Local\Temp\~AUT001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196975"/>
            <a:ext cx="3122612" cy="19526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8613" name="Picture 6" descr="C:\Users\user\AppData\Local\Temp\~AUT001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357563"/>
            <a:ext cx="3065463" cy="19018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8614" name="Picture 7" descr="C:\Users\user\AppData\Local\Temp\~AUT0016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4724400"/>
            <a:ext cx="3144838" cy="19446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371600" y="4572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ΜΙΚΤΗ ΚΥΤΤΑΡΟΒΡΙΘΕΙΑ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50825" y="1484313"/>
            <a:ext cx="41148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Συχνότητα: 20-25% όλων των περιπτώσεων κλασικού λ.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Hodgkin </a:t>
            </a:r>
            <a:endParaRPr lang="el-GR" sz="20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Ανδρες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&gt; Γυναίκες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Μέση ηλικία: 37 έτη 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Κλινική εμφάνιση: περιφερική </a:t>
            </a:r>
            <a:r>
              <a:rPr lang="el-GR" sz="20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λεμφαδενοπάθεια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 (</a:t>
            </a:r>
            <a:r>
              <a:rPr lang="el-GR" sz="2000" dirty="0">
                <a:solidFill>
                  <a:srgbClr val="FFC000"/>
                </a:solidFill>
                <a:latin typeface="+mn-lt"/>
                <a:cs typeface="Arial" pitchFamily="34" charset="0"/>
              </a:rPr>
              <a:t>συχνά σταδίου ΙΙΙ/Ι</a:t>
            </a:r>
            <a:r>
              <a:rPr lang="en-US" sz="2000" dirty="0">
                <a:solidFill>
                  <a:srgbClr val="FFC000"/>
                </a:solidFill>
                <a:latin typeface="+mn-lt"/>
                <a:cs typeface="Arial" pitchFamily="34" charset="0"/>
              </a:rPr>
              <a:t>V)-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συχνά Β συμπτώματα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Συχνά </a:t>
            </a:r>
            <a:r>
              <a:rPr lang="el-GR" sz="2000" dirty="0">
                <a:solidFill>
                  <a:srgbClr val="FFC000"/>
                </a:solidFill>
                <a:latin typeface="+mn-lt"/>
                <a:cs typeface="Arial" pitchFamily="34" charset="0"/>
              </a:rPr>
              <a:t>σε ΗΙ</a:t>
            </a:r>
            <a:r>
              <a:rPr lang="en-US" sz="2000" dirty="0">
                <a:solidFill>
                  <a:srgbClr val="FFC000"/>
                </a:solidFill>
                <a:latin typeface="+mn-lt"/>
                <a:cs typeface="Arial" pitchFamily="34" charset="0"/>
              </a:rPr>
              <a:t>V+ </a:t>
            </a:r>
            <a:r>
              <a:rPr lang="el-GR" sz="2000" dirty="0">
                <a:solidFill>
                  <a:srgbClr val="FFC000"/>
                </a:solidFill>
                <a:latin typeface="+mn-lt"/>
                <a:cs typeface="Arial" pitchFamily="34" charset="0"/>
              </a:rPr>
              <a:t>ασθενείς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Πρόγνωση: ανάλογη του σταδίου</a:t>
            </a:r>
          </a:p>
          <a:p>
            <a:pPr marL="290513" indent="-290513">
              <a:spcBef>
                <a:spcPct val="5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Ιστολογική εικόνα: διάσπαρτα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R-S </a:t>
            </a:r>
            <a:r>
              <a:rPr lang="el-GR" sz="2000" dirty="0">
                <a:solidFill>
                  <a:schemeClr val="bg1"/>
                </a:solidFill>
                <a:latin typeface="+mn-lt"/>
                <a:cs typeface="Arial" pitchFamily="34" charset="0"/>
              </a:rPr>
              <a:t>κύτταρα (συνήθως κλασικού τύπου) σε αντιδραστικό υπόστρωμα</a:t>
            </a:r>
          </a:p>
        </p:txBody>
      </p:sp>
      <p:pic>
        <p:nvPicPr>
          <p:cNvPr id="70660" name="Picture 4" descr="C:\Users\user\AppData\Local\Temp\~AUT001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349500"/>
            <a:ext cx="3919537" cy="24511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349500"/>
            <a:ext cx="5975350" cy="2420938"/>
          </a:xfrm>
          <a:solidFill>
            <a:schemeClr val="bg1"/>
          </a:solidFill>
        </p:spPr>
        <p:txBody>
          <a:bodyPr lIns="90488" tIns="44450" rIns="90488" bIns="44450"/>
          <a:lstStyle/>
          <a:p>
            <a:pPr algn="ctr"/>
            <a:r>
              <a:rPr lang="el-GR" sz="2800" smtClean="0">
                <a:solidFill>
                  <a:schemeClr val="tx1"/>
                </a:solidFill>
              </a:rPr>
              <a:t>ΧΛΛ </a:t>
            </a:r>
            <a:br>
              <a:rPr lang="el-GR" sz="2800" smtClean="0">
                <a:solidFill>
                  <a:schemeClr val="tx1"/>
                </a:solidFill>
              </a:rPr>
            </a:br>
            <a:r>
              <a:rPr lang="el-GR" sz="2800" smtClean="0">
                <a:solidFill>
                  <a:schemeClr val="tx1"/>
                </a:solidFill>
              </a:rPr>
              <a:t>Λέμφωμα μανδύα </a:t>
            </a:r>
            <a:br>
              <a:rPr lang="el-GR" sz="2800" smtClean="0">
                <a:solidFill>
                  <a:schemeClr val="tx1"/>
                </a:solidFill>
              </a:rPr>
            </a:br>
            <a:r>
              <a:rPr lang="el-GR" sz="2800" smtClean="0">
                <a:solidFill>
                  <a:schemeClr val="tx1"/>
                </a:solidFill>
              </a:rPr>
              <a:t>Λεμφοζιδιακό</a:t>
            </a:r>
            <a:br>
              <a:rPr lang="el-GR" sz="2800" smtClean="0">
                <a:solidFill>
                  <a:schemeClr val="tx1"/>
                </a:solidFill>
              </a:rPr>
            </a:br>
            <a:r>
              <a:rPr lang="el-GR" sz="2800" smtClean="0">
                <a:solidFill>
                  <a:schemeClr val="tx1"/>
                </a:solidFill>
              </a:rPr>
              <a:t>Οριακής ζώνης</a:t>
            </a:r>
            <a:br>
              <a:rPr lang="el-GR" sz="2800" smtClean="0">
                <a:solidFill>
                  <a:schemeClr val="tx1"/>
                </a:solidFill>
              </a:rPr>
            </a:br>
            <a:r>
              <a:rPr lang="el-GR" sz="2800" smtClean="0">
                <a:solidFill>
                  <a:schemeClr val="tx1"/>
                </a:solidFill>
              </a:rPr>
              <a:t>Λεμφοπλασματοκυτταρικό</a:t>
            </a:r>
            <a:endParaRPr lang="en-US" sz="2800" i="1" smtClean="0">
              <a:solidFill>
                <a:schemeClr val="tx1"/>
              </a:solidFill>
            </a:endParaRPr>
          </a:p>
        </p:txBody>
      </p:sp>
      <p:sp>
        <p:nvSpPr>
          <p:cNvPr id="72707" name="2 - TextBox"/>
          <p:cNvSpPr txBox="1">
            <a:spLocks noChangeArrowheads="1"/>
          </p:cNvSpPr>
          <p:nvPr/>
        </p:nvSpPr>
        <p:spPr bwMode="auto">
          <a:xfrm>
            <a:off x="0" y="3810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>
                <a:solidFill>
                  <a:srgbClr val="FFFF00"/>
                </a:solidFill>
              </a:rPr>
              <a:t>ΛΕΜΦΩΜΑΤΑ ΑΠΟ ΜΙΚΡΑ Β ΚΥΤΤΑΡΑ</a:t>
            </a:r>
            <a:r>
              <a:rPr lang="en-US" sz="2800">
                <a:solidFill>
                  <a:srgbClr val="FFFF00"/>
                </a:solidFill>
              </a:rPr>
              <a:t/>
            </a:r>
            <a:br>
              <a:rPr lang="en-US" sz="2800">
                <a:solidFill>
                  <a:srgbClr val="FFFF00"/>
                </a:solidFill>
              </a:rPr>
            </a:br>
            <a:endParaRPr lang="el-GR" sz="2800"/>
          </a:p>
        </p:txBody>
      </p:sp>
      <p:cxnSp>
        <p:nvCxnSpPr>
          <p:cNvPr id="5" name="Straight Connector 4"/>
          <p:cNvCxnSpPr/>
          <p:nvPr/>
        </p:nvCxnSpPr>
        <p:spPr>
          <a:xfrm>
            <a:off x="755650" y="1052513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34400" cy="950913"/>
          </a:xfrm>
        </p:spPr>
        <p:txBody>
          <a:bodyPr lIns="90488" tIns="44450" rIns="90488" bIns="44450"/>
          <a:lstStyle/>
          <a:p>
            <a:pPr algn="ctr"/>
            <a:r>
              <a:rPr lang="el-GR" sz="2800" smtClean="0">
                <a:solidFill>
                  <a:srgbClr val="FFFF00"/>
                </a:solidFill>
              </a:rPr>
              <a:t>ΧΡΟΝΙΑ ΛΕΜΦΟΓΕΝΗΣ ΛΕΥΧΑΙΜΙΑ (ΧΛΛ) /ΛΕΜΦΟΚΥΤΤΑΡΙΚΟ ΛΕΜΦΩΜΑ</a:t>
            </a:r>
            <a:endParaRPr lang="en-US" sz="2800" i="1" smtClean="0">
              <a:solidFill>
                <a:srgbClr val="FFFF00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667000"/>
            <a:ext cx="7994650" cy="3048000"/>
          </a:xfrm>
        </p:spPr>
        <p:txBody>
          <a:bodyPr/>
          <a:lstStyle/>
          <a:p>
            <a:pPr>
              <a:buClr>
                <a:srgbClr val="00FFCC"/>
              </a:buClr>
            </a:pPr>
            <a:r>
              <a:rPr lang="el-GR" sz="2800" smtClean="0">
                <a:solidFill>
                  <a:schemeClr val="bg1"/>
                </a:solidFill>
              </a:rPr>
              <a:t>Νεόπλασμα από μονόμορφα μικρά στρογγυλά               Β λεμφοκύτταρα, με προλεμφοκύτταρα και παραανοσοβλάστες σε ψευδοόζους</a:t>
            </a:r>
          </a:p>
          <a:p>
            <a:pPr>
              <a:buClr>
                <a:srgbClr val="00FFCC"/>
              </a:buClr>
            </a:pPr>
            <a:r>
              <a:rPr lang="el-GR" sz="2800" smtClean="0">
                <a:solidFill>
                  <a:schemeClr val="bg1"/>
                </a:solidFill>
              </a:rPr>
              <a:t>Στην πλειοψηφία </a:t>
            </a:r>
            <a:r>
              <a:rPr lang="el-GR" sz="2800" smtClean="0">
                <a:solidFill>
                  <a:srgbClr val="FFC000"/>
                </a:solidFill>
              </a:rPr>
              <a:t>έκφραση </a:t>
            </a:r>
            <a:r>
              <a:rPr lang="en-US" sz="2800" smtClean="0">
                <a:solidFill>
                  <a:srgbClr val="FFC000"/>
                </a:solidFill>
              </a:rPr>
              <a:t>CD5 </a:t>
            </a:r>
            <a:r>
              <a:rPr lang="el-GR" sz="2800" smtClean="0">
                <a:solidFill>
                  <a:srgbClr val="FFC000"/>
                </a:solidFill>
              </a:rPr>
              <a:t>και </a:t>
            </a:r>
            <a:r>
              <a:rPr lang="en-US" sz="2800" smtClean="0">
                <a:solidFill>
                  <a:srgbClr val="FFC000"/>
                </a:solidFill>
              </a:rPr>
              <a:t>CD23</a:t>
            </a:r>
          </a:p>
          <a:p>
            <a:pPr>
              <a:buClr>
                <a:srgbClr val="00FFCC"/>
              </a:buClr>
            </a:pPr>
            <a:r>
              <a:rPr lang="el-GR" sz="2800" smtClean="0">
                <a:solidFill>
                  <a:srgbClr val="FFC000"/>
                </a:solidFill>
              </a:rPr>
              <a:t>Λεμφοκυτταρικό λέμφωμα </a:t>
            </a:r>
            <a:r>
              <a:rPr lang="el-GR" sz="2800" smtClean="0">
                <a:solidFill>
                  <a:schemeClr val="bg1"/>
                </a:solidFill>
                <a:sym typeface="Wingdings 3" pitchFamily="18" charset="2"/>
              </a:rPr>
              <a:t> </a:t>
            </a:r>
            <a:r>
              <a:rPr lang="el-GR" sz="2800" smtClean="0">
                <a:solidFill>
                  <a:schemeClr val="bg1"/>
                </a:solidFill>
              </a:rPr>
              <a:t>μορφολογία και φαινότυπος ΧΛΛ, </a:t>
            </a:r>
            <a:r>
              <a:rPr lang="el-GR" sz="2800" smtClean="0">
                <a:solidFill>
                  <a:srgbClr val="FFC000"/>
                </a:solidFill>
              </a:rPr>
              <a:t>χωρίς λευχαιμική διήθηση </a:t>
            </a:r>
            <a:r>
              <a:rPr lang="el-GR" sz="2800" smtClean="0">
                <a:solidFill>
                  <a:schemeClr val="bg1"/>
                </a:solidFill>
              </a:rPr>
              <a:t>περιφερικού αίματος</a:t>
            </a:r>
            <a:endParaRPr lang="en-US" sz="2800" smtClean="0">
              <a:solidFill>
                <a:schemeClr val="bg1"/>
              </a:solidFill>
            </a:endParaRP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2987675" y="2060575"/>
            <a:ext cx="3097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>
                <a:solidFill>
                  <a:srgbClr val="FFFF00"/>
                </a:solidFill>
              </a:rPr>
              <a:t>ΟΡΙΣΜΟΣ (Π.Ο.Υ.)</a:t>
            </a:r>
            <a:endParaRPr lang="el-GR" sz="2400"/>
          </a:p>
        </p:txBody>
      </p:sp>
      <p:cxnSp>
        <p:nvCxnSpPr>
          <p:cNvPr id="5" name="Straight Connector 4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609600" y="2209800"/>
            <a:ext cx="79232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defRPr/>
            </a:pPr>
            <a:r>
              <a:rPr lang="el-GR" sz="2800" dirty="0">
                <a:solidFill>
                  <a:srgbClr val="FFFF00"/>
                </a:solidFill>
                <a:latin typeface="+mn-lt"/>
                <a:cs typeface="Arial" pitchFamily="34" charset="0"/>
              </a:rPr>
              <a:t>ΕΠΙΔΗΜΙΟΛΟΓΙΑ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90% των περιπτώσεων χρόνιων λευχαιμιών που οφείλονται σε λεμφώματα 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6,7% των μη </a:t>
            </a:r>
            <a:r>
              <a:rPr lang="en-US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Hodgkin </a:t>
            </a: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λεμφωμάτων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Ηλικία συνήθως &gt;50 ετών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  <a:defRPr/>
            </a:pPr>
            <a:r>
              <a:rPr lang="el-GR" sz="2800" dirty="0">
                <a:solidFill>
                  <a:schemeClr val="bg1"/>
                </a:solidFill>
                <a:latin typeface="+mn-lt"/>
                <a:cs typeface="Arial" pitchFamily="34" charset="0"/>
              </a:rPr>
              <a:t>Α/Γ: 2/1</a:t>
            </a:r>
            <a:endParaRPr lang="en-US" sz="28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533400"/>
            <a:ext cx="8534400" cy="95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eaLnBrk="0" hangingPunct="0">
              <a:defRPr/>
            </a:pPr>
            <a:r>
              <a:rPr lang="el-GR" sz="28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ΧΡΟΝΙΑ ΛΕΜΦΟΓΕΝΗΣ ΛΕΥΧΑΙΜΙΑ (ΧΛΛ) /ΛΕΜΦΟΚΥΤΤΑΡΙΚΟ ΛΕΜΦΩΜΑ</a:t>
            </a:r>
            <a:endParaRPr lang="en-US" sz="2800" i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467600" cy="1266825"/>
          </a:xfrm>
        </p:spPr>
        <p:txBody>
          <a:bodyPr/>
          <a:lstStyle/>
          <a:p>
            <a:pPr>
              <a:defRPr/>
            </a:pPr>
            <a:r>
              <a:rPr lang="el-GR" sz="3200" dirty="0" smtClean="0">
                <a:solidFill>
                  <a:srgbClr val="FFFF00"/>
                </a:solidFill>
              </a:rPr>
              <a:t>ΧΛΛ</a:t>
            </a:r>
            <a:r>
              <a:rPr lang="en-US" sz="3200" dirty="0" smtClean="0">
                <a:solidFill>
                  <a:srgbClr val="FFFF00"/>
                </a:solidFill>
              </a:rPr>
              <a:t>: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l-GR" sz="3200" dirty="0" smtClean="0">
                <a:solidFill>
                  <a:srgbClr val="FFFF00"/>
                </a:solidFill>
              </a:rPr>
              <a:t>Ψευδοοζώδες πρότυπο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77827" name="Picture 3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4676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467600" cy="5445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mtClean="0">
                <a:solidFill>
                  <a:srgbClr val="FFFF00"/>
                </a:solidFill>
              </a:rPr>
              <a:t>ΧΛΛ: Ψευδοόζοι</a:t>
            </a:r>
            <a:endParaRPr lang="en-US" smtClean="0">
              <a:solidFill>
                <a:srgbClr val="FFFF00"/>
              </a:solidFill>
            </a:endParaRPr>
          </a:p>
        </p:txBody>
      </p:sp>
      <p:pic>
        <p:nvPicPr>
          <p:cNvPr id="78851" name="Picture 3" descr="CLL-2B-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066800"/>
            <a:ext cx="54864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 descr="CLL-1B-Giemsa from WH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00400"/>
            <a:ext cx="527685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533400" y="1828800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PAS Stain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5791200" y="4876800"/>
            <a:ext cx="3048000" cy="15700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Giemsa</a:t>
            </a:r>
            <a:r>
              <a:rPr lang="el-GR">
                <a:solidFill>
                  <a:srgbClr val="FFFF00"/>
                </a:solidFill>
              </a:rPr>
              <a:t>: Προλεμφοκύτταρα και παραανοσοβλάστες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smtClean="0"/>
              <a:t>ΛΕΜΦΑΔΕΝΙΤΙΔΕΣ</a:t>
            </a:r>
          </a:p>
        </p:txBody>
      </p:sp>
      <p:sp>
        <p:nvSpPr>
          <p:cNvPr id="21506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l-GR" smtClean="0"/>
              <a:t>Τύποι φλεγμονώδους αντίδρασης</a:t>
            </a:r>
          </a:p>
          <a:p>
            <a:pPr eaLnBrk="1" hangingPunct="1"/>
            <a:r>
              <a:rPr lang="el-GR" smtClean="0">
                <a:solidFill>
                  <a:srgbClr val="C00000"/>
                </a:solidFill>
              </a:rPr>
              <a:t>Οξεία</a:t>
            </a:r>
            <a:r>
              <a:rPr lang="el-GR" smtClean="0"/>
              <a:t> λεμφαδενίτιδα</a:t>
            </a:r>
          </a:p>
          <a:p>
            <a:pPr lvl="1" eaLnBrk="1" hangingPunct="1"/>
            <a:r>
              <a:rPr lang="el-GR" smtClean="0"/>
              <a:t>Πυώδης</a:t>
            </a:r>
          </a:p>
          <a:p>
            <a:pPr lvl="1" eaLnBrk="1" hangingPunct="1"/>
            <a:r>
              <a:rPr lang="el-GR" smtClean="0"/>
              <a:t>Νεκρωτική</a:t>
            </a:r>
          </a:p>
          <a:p>
            <a:pPr lvl="1" eaLnBrk="1" hangingPunct="1"/>
            <a:r>
              <a:rPr lang="el-GR" smtClean="0"/>
              <a:t>Ιστιοκυτταρική νεκρωτική χωρίς κοκκιοκύτταρα (λεμφαδενοπάθεια </a:t>
            </a:r>
            <a:r>
              <a:rPr lang="en-US" smtClean="0"/>
              <a:t>Kikuchi)</a:t>
            </a:r>
            <a:endParaRPr lang="el-GR" smtClean="0"/>
          </a:p>
          <a:p>
            <a:pPr eaLnBrk="1" hangingPunct="1"/>
            <a:r>
              <a:rPr lang="el-GR" smtClean="0">
                <a:solidFill>
                  <a:srgbClr val="C00000"/>
                </a:solidFill>
              </a:rPr>
              <a:t>Χρόνια</a:t>
            </a:r>
            <a:r>
              <a:rPr lang="el-GR" smtClean="0"/>
              <a:t> λεμφαδενίτιδα</a:t>
            </a:r>
            <a:endParaRPr lang="en-US" smtClean="0"/>
          </a:p>
          <a:p>
            <a:pPr lvl="1" eaLnBrk="1" hangingPunct="1"/>
            <a:r>
              <a:rPr lang="el-GR" smtClean="0"/>
              <a:t>Κοκκιωματώδης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LL-PL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29718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 descr="CLL-PL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90600"/>
            <a:ext cx="31242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 descr="CLL-PL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990600"/>
            <a:ext cx="31242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 descr="PLL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760788"/>
            <a:ext cx="320040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 descr="CLL-PL 1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17950"/>
            <a:ext cx="32004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 descr="CLL-PL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3905250"/>
            <a:ext cx="30718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0" y="1066800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rgbClr val="000000"/>
                </a:solidFill>
                <a:latin typeface="Tahoma" pitchFamily="34" charset="0"/>
              </a:rPr>
              <a:t>Μικρό λεμφοκύτταρο</a:t>
            </a:r>
            <a:endParaRPr lang="en-US">
              <a:latin typeface="Tahoma" pitchFamily="34" charset="0"/>
            </a:endParaRP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6400800" y="6248400"/>
            <a:ext cx="267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rgbClr val="000000"/>
                </a:solidFill>
                <a:latin typeface="Tahoma" pitchFamily="34" charset="0"/>
              </a:rPr>
              <a:t>Προλεμφοκύτταρο</a:t>
            </a:r>
            <a:endParaRPr lang="en-US">
              <a:latin typeface="Tahoma" pitchFamily="34" charset="0"/>
            </a:endParaRPr>
          </a:p>
        </p:txBody>
      </p:sp>
      <p:sp>
        <p:nvSpPr>
          <p:cNvPr id="29706" name="Rectangle 10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467600" cy="5445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mtClean="0">
                <a:solidFill>
                  <a:srgbClr val="FFFF00"/>
                </a:solidFill>
              </a:rPr>
              <a:t>Προλεμφοκύτταρα σε ΧΛΛ</a:t>
            </a:r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23888"/>
            <a:ext cx="7467600" cy="982662"/>
          </a:xfrm>
        </p:spPr>
        <p:txBody>
          <a:bodyPr/>
          <a:lstStyle/>
          <a:p>
            <a:r>
              <a:rPr lang="el-GR" sz="3600" smtClean="0">
                <a:solidFill>
                  <a:srgbClr val="FFFF00"/>
                </a:solidFill>
              </a:rPr>
              <a:t>Ετερογένεια ΧΛΛ</a:t>
            </a:r>
            <a:r>
              <a:rPr lang="el-GR" sz="4800" smtClean="0">
                <a:solidFill>
                  <a:srgbClr val="FFFF00"/>
                </a:solidFill>
              </a:rPr>
              <a:t/>
            </a:r>
            <a:br>
              <a:rPr lang="el-GR" sz="4800" smtClean="0">
                <a:solidFill>
                  <a:srgbClr val="FFFF00"/>
                </a:solidFill>
              </a:rPr>
            </a:br>
            <a:r>
              <a:rPr lang="el-GR" sz="3200" i="1" smtClean="0">
                <a:solidFill>
                  <a:srgbClr val="FFFF00"/>
                </a:solidFill>
              </a:rPr>
              <a:t>Ανοσοφαινότυπος</a:t>
            </a:r>
            <a:endParaRPr lang="en-US" sz="3200" i="1" smtClean="0">
              <a:solidFill>
                <a:srgbClr val="FFFF00"/>
              </a:solidFill>
            </a:endParaRPr>
          </a:p>
        </p:txBody>
      </p: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1981200" y="21336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Επιφανειακή ανοσοσφαιρίνη: συνήθως αχνή, σπάνια έντονη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CD23: +95%</a:t>
            </a:r>
            <a:endParaRPr lang="el-GR" sz="2800">
              <a:solidFill>
                <a:srgbClr val="FFC000"/>
              </a:solidFill>
            </a:endParaRP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LEF1 + </a:t>
            </a:r>
            <a:r>
              <a:rPr lang="en-US" sz="2400">
                <a:solidFill>
                  <a:srgbClr val="FFC000"/>
                </a:solidFill>
              </a:rPr>
              <a:t>(lymphoid enhancing factor-1): 100%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CD11c, FMC7: </a:t>
            </a:r>
            <a:r>
              <a:rPr lang="el-GR" sz="2800">
                <a:solidFill>
                  <a:srgbClr val="FFFFCC"/>
                </a:solidFill>
              </a:rPr>
              <a:t>	σπάνια+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CD38 (</a:t>
            </a:r>
            <a:r>
              <a:rPr lang="el-GR" sz="2800">
                <a:solidFill>
                  <a:srgbClr val="FFFFCC"/>
                </a:solidFill>
              </a:rPr>
              <a:t>&gt;30%): 	40%+</a:t>
            </a: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>
                <a:solidFill>
                  <a:srgbClr val="FFC000"/>
                </a:solidFill>
              </a:rPr>
              <a:t>ΖΑΡ70 (&gt;20%): 40%+</a:t>
            </a:r>
            <a:endParaRPr lang="en-US" sz="2800">
              <a:solidFill>
                <a:srgbClr val="FFC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467600" cy="544513"/>
          </a:xfrm>
        </p:spPr>
        <p:txBody>
          <a:bodyPr/>
          <a:lstStyle/>
          <a:p>
            <a:r>
              <a:rPr lang="el-GR" sz="3200" smtClean="0">
                <a:solidFill>
                  <a:srgbClr val="FFFF00"/>
                </a:solidFill>
              </a:rPr>
              <a:t>Ετερογένεια ΧΛΛ</a:t>
            </a:r>
            <a:endParaRPr lang="en-US" sz="3200" i="1" smtClean="0">
              <a:solidFill>
                <a:srgbClr val="FFFF00"/>
              </a:solidFill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609600" y="2209800"/>
            <a:ext cx="8382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Μεταλλάξεις μεταβλητής περιοχής γονιδίου ανοσοσφαιρινών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FFCC"/>
                </a:solidFill>
              </a:rPr>
              <a:t>	</a:t>
            </a:r>
            <a:r>
              <a:rPr lang="el-GR" sz="2800">
                <a:solidFill>
                  <a:srgbClr val="FFC000"/>
                </a:solidFill>
              </a:rPr>
              <a:t>- Μη-μεταλλαγμένα γονίδια: ~50%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C000"/>
                </a:solidFill>
              </a:rPr>
              <a:t>	- Μεταλλαγμένα γονίδια: ~50%</a:t>
            </a:r>
          </a:p>
          <a:p>
            <a:pPr marL="285750" indent="-285750">
              <a:buClr>
                <a:srgbClr val="00FFCC"/>
              </a:buClr>
              <a:buSzPct val="100000"/>
            </a:pPr>
            <a:endParaRPr lang="el-GR" sz="2800">
              <a:solidFill>
                <a:srgbClr val="FFFFCC"/>
              </a:solidFill>
            </a:endParaRPr>
          </a:p>
          <a:p>
            <a:pPr marL="285750" indent="-285750">
              <a:spcBef>
                <a:spcPct val="30000"/>
              </a:spcBef>
              <a:buClr>
                <a:srgbClr val="00FFCC"/>
              </a:buClr>
              <a:buSzPct val="100000"/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Η μετάλλαξη υποδηλώνει έκθεση στο αντιγόνο: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FFCC"/>
                </a:solidFill>
              </a:rPr>
              <a:t>	- Εντός του βλαστικού κέντρου (Τ-εξαρτώμενη)</a:t>
            </a:r>
          </a:p>
          <a:p>
            <a:pPr marL="285750" indent="-285750">
              <a:buClr>
                <a:srgbClr val="00FFCC"/>
              </a:buClr>
              <a:buSzPct val="100000"/>
            </a:pPr>
            <a:r>
              <a:rPr lang="el-GR" sz="2800">
                <a:solidFill>
                  <a:srgbClr val="FFFFCC"/>
                </a:solidFill>
              </a:rPr>
              <a:t>	- Εκτός του βλαστικού κέντρου (Τ-ανεξάρτητη)</a:t>
            </a:r>
            <a:endParaRPr lang="en-US" sz="2800">
              <a:solidFill>
                <a:srgbClr val="FFFFCC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623888"/>
            <a:ext cx="7467600" cy="1038225"/>
          </a:xfrm>
        </p:spPr>
        <p:txBody>
          <a:bodyPr/>
          <a:lstStyle/>
          <a:p>
            <a:r>
              <a:rPr lang="el-GR" sz="3200" smtClean="0">
                <a:solidFill>
                  <a:srgbClr val="FFFF00"/>
                </a:solidFill>
              </a:rPr>
              <a:t>Ετερογένεια ΧΛΛ</a:t>
            </a:r>
            <a:br>
              <a:rPr lang="el-GR" sz="3200" smtClean="0">
                <a:solidFill>
                  <a:srgbClr val="FFFF00"/>
                </a:solidFill>
              </a:rPr>
            </a:br>
            <a:r>
              <a:rPr lang="el-GR" sz="3200" i="1" smtClean="0">
                <a:solidFill>
                  <a:srgbClr val="FFFF00"/>
                </a:solidFill>
              </a:rPr>
              <a:t>Γονιδιακό προφίλ</a:t>
            </a:r>
            <a:endParaRPr lang="en-US" sz="3200" smtClean="0">
              <a:solidFill>
                <a:srgbClr val="FFFF00"/>
              </a:solidFill>
            </a:endParaRPr>
          </a:p>
        </p:txBody>
      </p:sp>
      <p:pic>
        <p:nvPicPr>
          <p:cNvPr id="83971" name="Picture 10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2209800"/>
            <a:ext cx="5745163" cy="2462213"/>
          </a:xfrm>
        </p:spPr>
      </p:pic>
      <p:sp>
        <p:nvSpPr>
          <p:cNvPr id="83972" name="Text Box 1028"/>
          <p:cNvSpPr txBox="1">
            <a:spLocks noChangeArrowheads="1"/>
          </p:cNvSpPr>
          <p:nvPr/>
        </p:nvSpPr>
        <p:spPr bwMode="auto">
          <a:xfrm>
            <a:off x="4572000" y="60198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CC"/>
                </a:solidFill>
              </a:rPr>
              <a:t>Rosenwald, JEM 2001</a:t>
            </a:r>
          </a:p>
        </p:txBody>
      </p:sp>
      <p:sp>
        <p:nvSpPr>
          <p:cNvPr id="83973" name="Text Box 1029"/>
          <p:cNvSpPr txBox="1">
            <a:spLocks noChangeArrowheads="1"/>
          </p:cNvSpPr>
          <p:nvPr/>
        </p:nvSpPr>
        <p:spPr bwMode="auto">
          <a:xfrm>
            <a:off x="838200" y="5029200"/>
            <a:ext cx="769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rgbClr val="FFFFCC"/>
                </a:solidFill>
              </a:rPr>
              <a:t>Υπερέκφραση ΖΑΡ-70 σε μη μεταλλαγμένη ΧΛΛ</a:t>
            </a:r>
            <a:endParaRPr lang="en-US" sz="2800">
              <a:solidFill>
                <a:srgbClr val="FFFF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55650" y="1628775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23888"/>
            <a:ext cx="7467600" cy="654050"/>
          </a:xfrm>
        </p:spPr>
        <p:txBody>
          <a:bodyPr/>
          <a:lstStyle/>
          <a:p>
            <a:r>
              <a:rPr lang="el-GR" sz="3200" smtClean="0">
                <a:solidFill>
                  <a:srgbClr val="FFFF00"/>
                </a:solidFill>
              </a:rPr>
              <a:t>Κλινική ετερογένεια ΧΛΛ</a:t>
            </a:r>
            <a:endParaRPr lang="en-US" sz="3200" smtClean="0">
              <a:solidFill>
                <a:srgbClr val="FFFF00"/>
              </a:solidFill>
            </a:endParaRPr>
          </a:p>
        </p:txBody>
      </p:sp>
      <p:graphicFrame>
        <p:nvGraphicFramePr>
          <p:cNvPr id="373788" name="Group 28"/>
          <p:cNvGraphicFramePr>
            <a:graphicFrameLocks noGrp="1"/>
          </p:cNvGraphicFramePr>
          <p:nvPr/>
        </p:nvGraphicFramePr>
        <p:xfrm>
          <a:off x="304800" y="1828800"/>
          <a:ext cx="8534400" cy="4495800"/>
        </p:xfrm>
        <a:graphic>
          <a:graphicData uri="http://schemas.openxmlformats.org/drawingml/2006/table">
            <a:tbl>
              <a:tblPr/>
              <a:tblGrid>
                <a:gridCol w="4336217"/>
                <a:gridCol w="4198183"/>
              </a:tblGrid>
              <a:tr h="8278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Ευνοϊκή πρόγνωση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Πτωχή  πρόγνωση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</a:tr>
              <a:tr h="36679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Τυπική μορφολογία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CD38- (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&lt;30%)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Στάδιο 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Μεταλλαγμένη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IgV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Φυσιολογικός </a:t>
                      </a:r>
                      <a:r>
                        <a:rPr kumimoji="0" 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καρυότυπος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ή ανωμαλίες 13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Όχι </a:t>
                      </a:r>
                      <a:r>
                        <a:rPr kumimoji="0" 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υπερέκφραση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 ΖΑΡ-70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Ατυπη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μορφολογία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CD38+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Στάδιο Β ή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Μη μεταλλαγμένη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IgV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T</a:t>
                      </a:r>
                      <a:r>
                        <a:rPr kumimoji="0" 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ρισωμία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12, απώλεια 11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Απώλεια 17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p/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μετάλλαξη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p53/BIRC3</a:t>
                      </a:r>
                      <a:endParaRPr kumimoji="0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Υπερέκφραση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</a:rPr>
                        <a:t> ΖΑΡ-70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684213" y="1341438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 smtClean="0">
                <a:solidFill>
                  <a:srgbClr val="FFFF00"/>
                </a:solidFill>
              </a:rPr>
              <a:t>Λέμφωμα του μανδύα</a:t>
            </a:r>
            <a:endParaRPr lang="en-US" sz="4000" smtClean="0">
              <a:solidFill>
                <a:srgbClr val="FFFF00"/>
              </a:solidFill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8229600" cy="3108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rgbClr val="FFC000"/>
                </a:solidFill>
              </a:rPr>
              <a:t>Ορισμός</a:t>
            </a:r>
            <a:r>
              <a:rPr lang="el-GR" sz="2800">
                <a:solidFill>
                  <a:schemeClr val="bg1"/>
                </a:solidFill>
              </a:rPr>
              <a:t>: Β λέμφωμα αποτελούμενο από </a:t>
            </a:r>
            <a:r>
              <a:rPr lang="el-GR" sz="2800">
                <a:solidFill>
                  <a:srgbClr val="FFC000"/>
                </a:solidFill>
              </a:rPr>
              <a:t>μονόμορφ</a:t>
            </a:r>
            <a:r>
              <a:rPr lang="el-GR" sz="2800">
                <a:solidFill>
                  <a:schemeClr val="bg1"/>
                </a:solidFill>
              </a:rPr>
              <a:t>ο πληθυσμό μικρού/μέσου μεγέθους κυττάρων με ανώμαλους πυρήνες</a:t>
            </a:r>
          </a:p>
          <a:p>
            <a:pPr>
              <a:spcBef>
                <a:spcPct val="50000"/>
              </a:spcBef>
            </a:pPr>
            <a:endParaRPr lang="el-GR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l-GR" sz="2800">
                <a:solidFill>
                  <a:schemeClr val="bg1"/>
                </a:solidFill>
              </a:rPr>
              <a:t>** Τροποποιημένα (βλαστικά) κύτταρα ή ψευδοόζοι</a:t>
            </a:r>
          </a:p>
          <a:p>
            <a:r>
              <a:rPr lang="el-GR" sz="2800">
                <a:solidFill>
                  <a:schemeClr val="bg1"/>
                </a:solidFill>
              </a:rPr>
              <a:t>    απουσιάζουν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 smtClean="0">
                <a:solidFill>
                  <a:srgbClr val="FFFF00"/>
                </a:solidFill>
              </a:rPr>
              <a:t>Λέμφωμα του μανδύα</a:t>
            </a:r>
            <a:endParaRPr lang="en-US" sz="4000" smtClean="0">
              <a:solidFill>
                <a:srgbClr val="FFFF00"/>
              </a:solidFill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8229600" cy="50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</a:pPr>
            <a:r>
              <a:rPr lang="el-GR" sz="2800">
                <a:solidFill>
                  <a:srgbClr val="FFFF00"/>
                </a:solidFill>
              </a:rPr>
              <a:t>Επιδημιολογία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3-10% των μη </a:t>
            </a:r>
            <a:r>
              <a:rPr lang="en-US" sz="2800">
                <a:solidFill>
                  <a:schemeClr val="bg1"/>
                </a:solidFill>
              </a:rPr>
              <a:t>Hodgkin </a:t>
            </a:r>
            <a:r>
              <a:rPr lang="el-GR" sz="2800">
                <a:solidFill>
                  <a:schemeClr val="bg1"/>
                </a:solidFill>
              </a:rPr>
              <a:t>λεμφωμάτων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Μέσης-μεγάλης ηλικίας άτομα (~60 έτη)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Α&gt;Γ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Συνήθως προσβάλλονται λεμφαδένες, σπλήνας και μυελός των οστών (+/- λευχαιμική εικόνα)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Εξωλεμφαδενικές εντοπίσεις</a:t>
            </a:r>
            <a:r>
              <a:rPr lang="el-GR" sz="2800">
                <a:solidFill>
                  <a:srgbClr val="FFC000"/>
                </a:solidFill>
              </a:rPr>
              <a:t>: γαστρεντερικός σωλήνας (</a:t>
            </a:r>
            <a:r>
              <a:rPr lang="el-GR" sz="2800">
                <a:solidFill>
                  <a:srgbClr val="FFC000"/>
                </a:solidFill>
                <a:sym typeface="Wingdings 3" pitchFamily="18" charset="2"/>
              </a:rPr>
              <a:t></a:t>
            </a:r>
            <a:r>
              <a:rPr lang="el-GR" sz="2800">
                <a:solidFill>
                  <a:srgbClr val="FFC000"/>
                </a:solidFill>
              </a:rPr>
              <a:t>λεμφωματώδης πολυποδίαση) και δακτύλιος </a:t>
            </a:r>
            <a:r>
              <a:rPr lang="en-US" sz="2800">
                <a:solidFill>
                  <a:srgbClr val="FFC000"/>
                </a:solidFill>
              </a:rPr>
              <a:t>Waldeyer</a:t>
            </a:r>
            <a:endParaRPr lang="el-GR" sz="280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 smtClean="0">
                <a:solidFill>
                  <a:srgbClr val="FFFF00"/>
                </a:solidFill>
              </a:rPr>
              <a:t>Λέμφωμα του μανδύα</a:t>
            </a:r>
            <a:endParaRPr lang="en-US" sz="4000" smtClean="0">
              <a:solidFill>
                <a:srgbClr val="FFFF00"/>
              </a:solidFill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990600" y="1676400"/>
            <a:ext cx="7467600" cy="440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</a:pPr>
            <a:r>
              <a:rPr lang="el-GR" sz="2800">
                <a:solidFill>
                  <a:srgbClr val="FFFFCC"/>
                </a:solidFill>
              </a:rPr>
              <a:t>Κλινική εικόνα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Συνήθως </a:t>
            </a:r>
            <a:r>
              <a:rPr lang="el-GR" sz="2800">
                <a:solidFill>
                  <a:srgbClr val="FFC000"/>
                </a:solidFill>
              </a:rPr>
              <a:t>στάδιο ΙΙΙ/</a:t>
            </a:r>
            <a:r>
              <a:rPr lang="en-US" sz="2800">
                <a:solidFill>
                  <a:srgbClr val="FFC000"/>
                </a:solidFill>
              </a:rPr>
              <a:t>IV</a:t>
            </a:r>
            <a:r>
              <a:rPr lang="el-GR" sz="2800">
                <a:solidFill>
                  <a:srgbClr val="FFC000"/>
                </a:solidFill>
              </a:rPr>
              <a:t> </a:t>
            </a:r>
            <a:r>
              <a:rPr lang="el-GR" sz="2800">
                <a:solidFill>
                  <a:srgbClr val="FFFFCC"/>
                </a:solidFill>
              </a:rPr>
              <a:t>κατά τη διάγνωση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Λεμφαδενοπάθεια (μαζική) σπληνομεγαλία, διήθηση μυελού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Λευχαιμική διήθηση περιφερικού αίματος 25% των περιπτώσεων κατά τη διάγνωση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FFCC"/>
                </a:solidFill>
              </a:rPr>
              <a:t>Σπάνια εμφάνιση της εξωλεμφαδενικής νόσου κατά τη διάγνωση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lIns="92075" tIns="46038" rIns="92075" bIns="46038"/>
          <a:lstStyle/>
          <a:p>
            <a:pPr defTabSz="762000">
              <a:defRPr/>
            </a:pPr>
            <a:r>
              <a:rPr lang="el-GR" sz="4000" smtClean="0">
                <a:solidFill>
                  <a:srgbClr val="FFFF00"/>
                </a:solidFill>
              </a:rPr>
              <a:t>Λέμφωμα του μανδύα</a:t>
            </a:r>
            <a:endParaRPr lang="en-US" sz="4000" smtClean="0">
              <a:solidFill>
                <a:srgbClr val="FFFF00"/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71463" y="1219200"/>
            <a:ext cx="8872537" cy="526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Ιστολογική εικόνα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Αρχιτεκτονικό πρότυπο: τύπου μανδύα, οζώδες, διάχυτο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Μικρού/μέσου μεγέθους λεμφοκύτταρα με ανώμαλου σχήματος πυρήνες-</a:t>
            </a:r>
            <a:r>
              <a:rPr lang="el-GR" sz="2400" u="sng" dirty="0">
                <a:solidFill>
                  <a:srgbClr val="FFFFCC"/>
                </a:solidFill>
                <a:latin typeface="+mn-lt"/>
                <a:cs typeface="Arial" pitchFamily="34" charset="0"/>
              </a:rPr>
              <a:t>όχι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 εμφανές πυρήνιο </a:t>
            </a: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(κλασικός τύπος)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Υαλοειδοποιημένα αγγεία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Επιθηλιοειδή ιστιοκύτταρα</a:t>
            </a:r>
          </a:p>
          <a:p>
            <a:pPr marL="285750" indent="-285750">
              <a:buClr>
                <a:srgbClr val="000066"/>
              </a:buClr>
              <a:buFontTx/>
              <a:buChar char="•"/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Ποικιλίες:</a:t>
            </a: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	- </a:t>
            </a: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βλαστοειδής τύπος 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(ομοιότητα με λεμφοβλαστικό λέμφωμα – 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  <a:sym typeface="Wingdings 3" pitchFamily="18" charset="2"/>
              </a:rPr>
              <a:t>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μιτώσεις)</a:t>
            </a: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	- </a:t>
            </a:r>
            <a:r>
              <a:rPr lang="el-GR" sz="2400" dirty="0">
                <a:solidFill>
                  <a:srgbClr val="FFC000"/>
                </a:solidFill>
                <a:latin typeface="+mn-lt"/>
                <a:cs typeface="Arial" pitchFamily="34" charset="0"/>
              </a:rPr>
              <a:t>πλειόμορφος τύπος </a:t>
            </a: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(μεγάλα κύτταρα με εντομή και πυρήνιο)</a:t>
            </a: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	- μικροκυτταρικός τύπος (ομοιότητα με Β-ΧΛΛ – όχι ψευδοόζοι)</a:t>
            </a:r>
          </a:p>
          <a:p>
            <a:pPr marL="285750" indent="-285750">
              <a:buClr>
                <a:srgbClr val="000066"/>
              </a:buClr>
              <a:defRPr/>
            </a:pPr>
            <a:endParaRPr lang="el-GR" sz="2400" dirty="0">
              <a:solidFill>
                <a:srgbClr val="FFFFCC"/>
              </a:solidFill>
              <a:latin typeface="+mn-lt"/>
              <a:cs typeface="Arial" pitchFamily="34" charset="0"/>
            </a:endParaRPr>
          </a:p>
          <a:p>
            <a:pPr marL="285750" indent="-285750">
              <a:buClr>
                <a:srgbClr val="000066"/>
              </a:buClr>
              <a:defRPr/>
            </a:pPr>
            <a:r>
              <a:rPr lang="el-GR" sz="2400" dirty="0">
                <a:solidFill>
                  <a:srgbClr val="FFFFCC"/>
                </a:solidFill>
                <a:latin typeface="+mn-lt"/>
                <a:cs typeface="Arial" pitchFamily="34" charset="0"/>
              </a:rPr>
              <a:t>** </a:t>
            </a:r>
            <a:r>
              <a:rPr lang="el-GR" sz="2400" i="1" dirty="0">
                <a:solidFill>
                  <a:srgbClr val="F42CF9"/>
                </a:solidFill>
                <a:latin typeface="+mn-lt"/>
                <a:cs typeface="Arial" pitchFamily="34" charset="0"/>
              </a:rPr>
              <a:t>Εκτροπή συνήθως σε βλαστοειδή τύπο παρά σε μεγαλοκυτταρικό λέμφωμα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 t="6616" b="7899"/>
          <a:stretch>
            <a:fillRect/>
          </a:stretch>
        </p:blipFill>
        <p:spPr bwMode="auto">
          <a:xfrm>
            <a:off x="3109913" y="1412875"/>
            <a:ext cx="2952750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482600" y="-171450"/>
            <a:ext cx="8456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defTabSz="762000"/>
            <a:r>
              <a:rPr lang="el-GR" sz="3200">
                <a:solidFill>
                  <a:srgbClr val="FFFF00"/>
                </a:solidFill>
              </a:rPr>
              <a:t>Λέμφωμα μανδύα: Αρχιτεκτονικά πρότυπα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>
            <a:off x="339725" y="819150"/>
            <a:ext cx="8466138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39750" y="908050"/>
            <a:ext cx="2173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Τύπου μανδύα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952875" y="908050"/>
            <a:ext cx="1217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Οζώδες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7092950" y="950913"/>
            <a:ext cx="1262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Διάχυτο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0120" name="Picture 8" descr="MCLMZ2"/>
          <p:cNvPicPr>
            <a:picLocks noChangeAspect="1" noChangeArrowheads="1"/>
          </p:cNvPicPr>
          <p:nvPr/>
        </p:nvPicPr>
        <p:blipFill>
          <a:blip r:embed="rId4" cstate="print">
            <a:lum bright="6000" contrast="-6000"/>
          </a:blip>
          <a:srcRect t="6653" b="7896"/>
          <a:stretch>
            <a:fillRect/>
          </a:stretch>
        </p:blipFill>
        <p:spPr bwMode="auto">
          <a:xfrm>
            <a:off x="34925" y="1412875"/>
            <a:ext cx="2981325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0121" name="Picture 9" descr="Fig1C"/>
          <p:cNvPicPr>
            <a:picLocks noChangeAspect="1" noChangeArrowheads="1"/>
          </p:cNvPicPr>
          <p:nvPr/>
        </p:nvPicPr>
        <p:blipFill>
          <a:blip r:embed="rId5" cstate="print">
            <a:lum bright="-6000" contrast="42000"/>
          </a:blip>
          <a:srcRect l="35574" t="4288" b="40645"/>
          <a:stretch>
            <a:fillRect/>
          </a:stretch>
        </p:blipFill>
        <p:spPr bwMode="auto">
          <a:xfrm>
            <a:off x="6156325" y="1412875"/>
            <a:ext cx="2952750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0122" name="Picture 10" descr="CD21a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 l="16927" t="13634" r="13454" b="19704"/>
          <a:stretch>
            <a:fillRect/>
          </a:stretch>
        </p:blipFill>
        <p:spPr bwMode="auto">
          <a:xfrm>
            <a:off x="323850" y="4914900"/>
            <a:ext cx="247650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3" name="Picture 11" descr="CD21b"/>
          <p:cNvPicPr>
            <a:picLocks noChangeAspect="1" noChangeArrowheads="1"/>
          </p:cNvPicPr>
          <p:nvPr/>
        </p:nvPicPr>
        <p:blipFill>
          <a:blip r:embed="rId7" cstate="print">
            <a:lum bright="6000"/>
          </a:blip>
          <a:srcRect l="7208" t="3227" r="6148" b="1855"/>
          <a:stretch>
            <a:fillRect/>
          </a:stretch>
        </p:blipFill>
        <p:spPr bwMode="auto">
          <a:xfrm>
            <a:off x="3419475" y="4903788"/>
            <a:ext cx="237648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4" name="Picture 12" descr="MCL TIPIC 05B18572  LOPEZ CD23 N4B"/>
          <p:cNvPicPr>
            <a:picLocks noChangeAspect="1" noChangeArrowheads="1"/>
          </p:cNvPicPr>
          <p:nvPr/>
        </p:nvPicPr>
        <p:blipFill>
          <a:blip r:embed="rId8" cstate="print">
            <a:lum contrast="18000"/>
          </a:blip>
          <a:srcRect r="5141"/>
          <a:stretch>
            <a:fillRect/>
          </a:stretch>
        </p:blipFill>
        <p:spPr bwMode="auto">
          <a:xfrm>
            <a:off x="6403975" y="4914900"/>
            <a:ext cx="2401888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- Τίτλος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2800" b="1" smtClean="0"/>
              <a:t>ΚΑΤΑΣΤΑΣΕΙΣ ΣΥΝΟΔΕΥΟΜΕΝΕΣ ΑΠΟ ΤΗΝ ΠΑΡΟΥΣΙΑ ΚΟΚΚΙΩΜΑΤΩΝ ΣΤΟΥΣ ΛΕΜΦΑΔΕΝΕΣ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0" y="1528763"/>
          <a:ext cx="9144000" cy="4815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75856"/>
                <a:gridCol w="2871524"/>
                <a:gridCol w="2996620"/>
              </a:tblGrid>
              <a:tr h="282547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Λοιμώξεις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Νεοπλάσματα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Άλλες καταστάσεις</a:t>
                      </a:r>
                      <a:endParaRPr lang="el-GR" sz="1600" dirty="0"/>
                    </a:p>
                  </a:txBody>
                  <a:tcPr/>
                </a:tc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Φυματίωση και λοιπές </a:t>
                      </a:r>
                      <a:r>
                        <a:rPr lang="el-GR" sz="1600" dirty="0" err="1" smtClean="0"/>
                        <a:t>μυκοβακτηριδιακές</a:t>
                      </a:r>
                      <a:r>
                        <a:rPr lang="el-GR" sz="1600" baseline="0" dirty="0" smtClean="0"/>
                        <a:t> λοιμώξεις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Λέμφωμα</a:t>
                      </a:r>
                      <a:r>
                        <a:rPr lang="el-GR" sz="1600" baseline="0" dirty="0" smtClean="0"/>
                        <a:t> </a:t>
                      </a:r>
                      <a:r>
                        <a:rPr lang="en-US" sz="1600" baseline="0" dirty="0" smtClean="0"/>
                        <a:t>Hodgkin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Σαρκοείδωση</a:t>
                      </a:r>
                      <a:endParaRPr lang="el-GR" sz="1600" dirty="0"/>
                    </a:p>
                  </a:txBody>
                  <a:tcPr/>
                </a:tc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Τουλαραιμία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Αγγειοανοσοβλαστικό</a:t>
                      </a:r>
                      <a:r>
                        <a:rPr lang="el-GR" sz="1600" baseline="0" dirty="0" smtClean="0"/>
                        <a:t> Τ λέμφωμα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Νόσος </a:t>
                      </a:r>
                      <a:r>
                        <a:rPr lang="en-US" sz="1600" dirty="0" err="1" smtClean="0"/>
                        <a:t>Crohn</a:t>
                      </a:r>
                      <a:endParaRPr lang="el-GR" sz="1600" dirty="0"/>
                    </a:p>
                  </a:txBody>
                  <a:tcPr/>
                </a:tc>
              </a:tr>
              <a:tr h="696691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Βρουκέλλωση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Β λεμφώματα (</a:t>
                      </a:r>
                      <a:r>
                        <a:rPr lang="el-GR" sz="1600" dirty="0" err="1" smtClean="0"/>
                        <a:t>λεμφοπλασματοκυτταρικό</a:t>
                      </a:r>
                      <a:r>
                        <a:rPr lang="el-GR" sz="1600" dirty="0" smtClean="0"/>
                        <a:t>,</a:t>
                      </a:r>
                      <a:r>
                        <a:rPr lang="el-GR" sz="1600" baseline="0" dirty="0" smtClean="0"/>
                        <a:t> οριακής ζώνης, </a:t>
                      </a:r>
                      <a:r>
                        <a:rPr lang="en-US" sz="1600" baseline="0" dirty="0" smtClean="0"/>
                        <a:t>DLBCL)</a:t>
                      </a:r>
                      <a:endParaRPr lang="el-G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Πρωτοπαθής</a:t>
                      </a:r>
                      <a:r>
                        <a:rPr lang="el-GR" sz="1600" baseline="0" dirty="0" smtClean="0"/>
                        <a:t> χολική κίρρωση</a:t>
                      </a:r>
                      <a:endParaRPr lang="el-GR" sz="1600" dirty="0"/>
                    </a:p>
                  </a:txBody>
                  <a:tcPr/>
                </a:tc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Σύφιλη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Μεταστατικά</a:t>
                      </a:r>
                      <a:r>
                        <a:rPr lang="el-GR" sz="1600" baseline="0" dirty="0" smtClean="0"/>
                        <a:t> καρκινώματα (μαστού- ρινοφάρυγγα)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Μέταλλα (ζιρκόνιο)</a:t>
                      </a:r>
                      <a:endParaRPr lang="el-GR" sz="1600" dirty="0"/>
                    </a:p>
                  </a:txBody>
                  <a:tcPr/>
                </a:tc>
              </a:tr>
              <a:tr h="487684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Ιστοπλάσμωση</a:t>
                      </a:r>
                      <a:r>
                        <a:rPr lang="el-GR" sz="1600" baseline="0" dirty="0" smtClean="0"/>
                        <a:t> και άλλες </a:t>
                      </a:r>
                      <a:r>
                        <a:rPr lang="el-GR" sz="1600" baseline="0" dirty="0" err="1" smtClean="0"/>
                        <a:t>μυκητιασικές</a:t>
                      </a:r>
                      <a:r>
                        <a:rPr lang="el-GR" sz="1600" baseline="0" dirty="0" smtClean="0"/>
                        <a:t> λοιμώξεις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Μεταστατικό </a:t>
                      </a:r>
                      <a:r>
                        <a:rPr lang="el-GR" sz="1600" dirty="0" err="1" smtClean="0"/>
                        <a:t>σεμίνωμα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Ανοσοκαταστολή</a:t>
                      </a:r>
                      <a:endParaRPr lang="el-GR" sz="1600" dirty="0"/>
                    </a:p>
                  </a:txBody>
                  <a:tcPr/>
                </a:tc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Τοξόπλασμα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Νόσος εξ</a:t>
                      </a:r>
                      <a:r>
                        <a:rPr lang="el-GR" sz="1600" baseline="0" dirty="0" smtClean="0"/>
                        <a:t> ονύχων γαλής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 err="1" smtClean="0"/>
                        <a:t>Λεισμανίαση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 dirty="0"/>
                    </a:p>
                  </a:txBody>
                  <a:tcPr/>
                </a:tc>
              </a:tr>
              <a:tr h="282547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Λοιμώδης μονοπυρήνωση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382588" y="188913"/>
            <a:ext cx="84566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/>
            <a:r>
              <a:rPr lang="el-GR" sz="3200">
                <a:solidFill>
                  <a:srgbClr val="FFFF00"/>
                </a:solidFill>
              </a:rPr>
              <a:t>Λέμφωμα μανδύα: κυτταρολογικοί τύποι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>
            <a:off x="323850" y="698500"/>
            <a:ext cx="8464550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779588" y="728663"/>
            <a:ext cx="144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Κλασικός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5562600" y="685800"/>
            <a:ext cx="2530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Μικροκυτταρικός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2166" name="Picture 6" descr="Pleo1104_1"/>
          <p:cNvPicPr>
            <a:picLocks noChangeAspect="1" noChangeArrowheads="1"/>
          </p:cNvPicPr>
          <p:nvPr/>
        </p:nvPicPr>
        <p:blipFill>
          <a:blip r:embed="rId3" cstate="print"/>
          <a:srcRect l="658" t="11516" r="424" b="5389"/>
          <a:stretch>
            <a:fillRect/>
          </a:stretch>
        </p:blipFill>
        <p:spPr bwMode="auto">
          <a:xfrm>
            <a:off x="5003800" y="4092575"/>
            <a:ext cx="3384550" cy="2520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67" name="Picture 7" descr="LCMblasticox600"/>
          <p:cNvPicPr>
            <a:picLocks noChangeAspect="1" noChangeArrowheads="1"/>
          </p:cNvPicPr>
          <p:nvPr/>
        </p:nvPicPr>
        <p:blipFill>
          <a:blip r:embed="rId4" cstate="print"/>
          <a:srcRect l="20522" t="16634" r="15370" b="32722"/>
          <a:stretch>
            <a:fillRect/>
          </a:stretch>
        </p:blipFill>
        <p:spPr bwMode="auto">
          <a:xfrm>
            <a:off x="900113" y="4076700"/>
            <a:ext cx="3384550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68" name="Picture 8" descr="LCMSMALL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 l="14464" t="10146" r="996" b="281"/>
          <a:stretch>
            <a:fillRect/>
          </a:stretch>
        </p:blipFill>
        <p:spPr bwMode="auto">
          <a:xfrm>
            <a:off x="5003800" y="1106488"/>
            <a:ext cx="3384550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69" name="Picture 9" descr="MCLTYP2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</a:blip>
          <a:srcRect l="10612" t="9586" r="5212" b="841"/>
          <a:stretch>
            <a:fillRect/>
          </a:stretch>
        </p:blipFill>
        <p:spPr bwMode="auto">
          <a:xfrm>
            <a:off x="900113" y="1106488"/>
            <a:ext cx="3384550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1835150" y="3679825"/>
            <a:ext cx="189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Βλαστοειδής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5940425" y="3679825"/>
            <a:ext cx="1982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l-GR">
                <a:solidFill>
                  <a:schemeClr val="bg1"/>
                </a:solidFill>
                <a:latin typeface="Trebuchet MS" pitchFamily="34" charset="0"/>
              </a:rPr>
              <a:t>Πλειόμορφος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Line 2"/>
          <p:cNvSpPr>
            <a:spLocks noChangeShapeType="1"/>
          </p:cNvSpPr>
          <p:nvPr/>
        </p:nvSpPr>
        <p:spPr bwMode="auto">
          <a:xfrm>
            <a:off x="271463" y="1125538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685800" y="304800"/>
            <a:ext cx="77724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/>
            <a:r>
              <a:rPr lang="el-GR" sz="4000">
                <a:solidFill>
                  <a:srgbClr val="FFFF00"/>
                </a:solidFill>
              </a:rPr>
              <a:t>Λέμφωμα του μανδύα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981200" y="1828800"/>
            <a:ext cx="5399088" cy="4832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/>
            <a:r>
              <a:rPr lang="el-GR" sz="2800">
                <a:solidFill>
                  <a:srgbClr val="FFFFCC"/>
                </a:solidFill>
              </a:rPr>
              <a:t>Ανοσοφαινότυπος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CD20+/CD3-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CD5, CD43+ (</a:t>
            </a:r>
            <a:r>
              <a:rPr lang="el-GR" sz="2800">
                <a:solidFill>
                  <a:srgbClr val="FFC000"/>
                </a:solidFill>
              </a:rPr>
              <a:t>συνήθως)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CD23- </a:t>
            </a:r>
            <a:r>
              <a:rPr lang="el-GR" sz="2800">
                <a:solidFill>
                  <a:srgbClr val="FFC000"/>
                </a:solidFill>
              </a:rPr>
              <a:t>(συνήθως)</a:t>
            </a:r>
            <a:endParaRPr lang="en-US" sz="2800">
              <a:solidFill>
                <a:srgbClr val="FFC000"/>
              </a:solidFill>
            </a:endParaRP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LEF-1-</a:t>
            </a:r>
            <a:endParaRPr lang="el-GR" sz="2800">
              <a:solidFill>
                <a:srgbClr val="FFC000"/>
              </a:solidFill>
            </a:endParaRP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Bcl-6-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CD10- (</a:t>
            </a:r>
            <a:r>
              <a:rPr lang="el-GR" sz="2800">
                <a:solidFill>
                  <a:srgbClr val="FFFFCC"/>
                </a:solidFill>
              </a:rPr>
              <a:t>συνήθως)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FMC-7+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FFCC"/>
                </a:solidFill>
              </a:rPr>
              <a:t>Bcl-2+</a:t>
            </a: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l-GR" sz="2800">
                <a:solidFill>
                  <a:srgbClr val="FFC000"/>
                </a:solidFill>
              </a:rPr>
              <a:t>Κυκλίνη </a:t>
            </a:r>
            <a:r>
              <a:rPr lang="en-US" sz="2800">
                <a:solidFill>
                  <a:srgbClr val="FFC000"/>
                </a:solidFill>
              </a:rPr>
              <a:t>D1+ (95%)</a:t>
            </a:r>
            <a:endParaRPr lang="el-GR" sz="2800">
              <a:solidFill>
                <a:srgbClr val="FFC000"/>
              </a:solidFill>
            </a:endParaRPr>
          </a:p>
          <a:p>
            <a:pPr marL="285750" indent="-285750">
              <a:buClr>
                <a:srgbClr val="000066"/>
              </a:buClr>
              <a:buFontTx/>
              <a:buChar char="•"/>
            </a:pPr>
            <a:r>
              <a:rPr lang="en-US" sz="2800">
                <a:solidFill>
                  <a:srgbClr val="FFC000"/>
                </a:solidFill>
              </a:rPr>
              <a:t>SOX-11+</a:t>
            </a:r>
            <a:r>
              <a:rPr lang="el-GR" sz="2800">
                <a:solidFill>
                  <a:srgbClr val="FFC000"/>
                </a:solidFill>
              </a:rPr>
              <a:t>(πυρήνας) (85-90%)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44538" y="228600"/>
            <a:ext cx="7772400" cy="434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_tradnl" altLang="zh-TW" sz="3200" smtClean="0">
                <a:solidFill>
                  <a:srgbClr val="FFFF00"/>
                </a:solidFill>
              </a:rPr>
              <a:t> </a:t>
            </a:r>
            <a:r>
              <a:rPr lang="el-GR" altLang="zh-TW" sz="3200" smtClean="0">
                <a:solidFill>
                  <a:srgbClr val="FFFF00"/>
                </a:solidFill>
              </a:rPr>
              <a:t>Λέμφωμα μανδύα: Ανοσοφαινότυπος</a:t>
            </a:r>
            <a:endParaRPr lang="es-ES_tradnl" altLang="zh-TW" sz="3200" smtClean="0">
              <a:solidFill>
                <a:srgbClr val="FFFF00"/>
              </a:solidFill>
            </a:endParaRPr>
          </a:p>
        </p:txBody>
      </p:sp>
      <p:sp>
        <p:nvSpPr>
          <p:cNvPr id="96259" name="Line 3"/>
          <p:cNvSpPr>
            <a:spLocks noChangeShapeType="1"/>
          </p:cNvSpPr>
          <p:nvPr/>
        </p:nvSpPr>
        <p:spPr bwMode="auto">
          <a:xfrm>
            <a:off x="338138" y="914400"/>
            <a:ext cx="8534400" cy="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pic>
        <p:nvPicPr>
          <p:cNvPr id="96260" name="Picture 4" descr="cd3(99b2036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2988" y="1066800"/>
            <a:ext cx="33194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5" descr="cd5(99b20365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738" y="3708400"/>
            <a:ext cx="3338512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6" descr="cd20(99b20365)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813" y="1066800"/>
            <a:ext cx="33194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ccnd1(99b2036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3724275"/>
            <a:ext cx="331946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539750" y="1052513"/>
            <a:ext cx="1054100" cy="5191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 sz="2800">
                <a:solidFill>
                  <a:schemeClr val="bg1"/>
                </a:solidFill>
              </a:rPr>
              <a:t>CD20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2805113" y="6067425"/>
            <a:ext cx="1479550" cy="4572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>
                <a:solidFill>
                  <a:schemeClr val="bg1"/>
                </a:solidFill>
              </a:rPr>
              <a:t>Cyclin D1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7727950" y="6005513"/>
            <a:ext cx="876300" cy="5191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 sz="2800">
                <a:solidFill>
                  <a:schemeClr val="bg1"/>
                </a:solidFill>
              </a:rPr>
              <a:t>CD5</a:t>
            </a:r>
            <a:endParaRPr lang="es-ES_tradnl" altLang="zh-TW">
              <a:solidFill>
                <a:schemeClr val="bg1"/>
              </a:solidFill>
            </a:endParaRP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7235825" y="1109663"/>
            <a:ext cx="876300" cy="5191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es-ES_tradnl" altLang="zh-TW" sz="2800">
                <a:solidFill>
                  <a:schemeClr val="bg1"/>
                </a:solidFill>
              </a:rPr>
              <a:t>CD3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981200" y="609600"/>
            <a:ext cx="525780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000">
                <a:solidFill>
                  <a:srgbClr val="FFFF00"/>
                </a:solidFill>
              </a:rPr>
              <a:t>Μοριακή παθογένεια</a:t>
            </a:r>
          </a:p>
        </p:txBody>
      </p:sp>
      <p:sp>
        <p:nvSpPr>
          <p:cNvPr id="97283" name="Line 3"/>
          <p:cNvSpPr>
            <a:spLocks noChangeShapeType="1"/>
          </p:cNvSpPr>
          <p:nvPr/>
        </p:nvSpPr>
        <p:spPr bwMode="auto">
          <a:xfrm>
            <a:off x="395288" y="1412875"/>
            <a:ext cx="8466137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pic>
        <p:nvPicPr>
          <p:cNvPr id="97284" name="Picture 4" descr="IMG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275263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Line 2"/>
          <p:cNvSpPr>
            <a:spLocks noChangeShapeType="1"/>
          </p:cNvSpPr>
          <p:nvPr/>
        </p:nvSpPr>
        <p:spPr bwMode="auto">
          <a:xfrm>
            <a:off x="271463" y="1905000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066800"/>
          </a:xfrm>
        </p:spPr>
        <p:txBody>
          <a:bodyPr lIns="92075" tIns="46038" rIns="92075" bIns="46038"/>
          <a:lstStyle/>
          <a:p>
            <a:pPr defTabSz="762000"/>
            <a:r>
              <a:rPr lang="el-GR" sz="3600" smtClean="0">
                <a:solidFill>
                  <a:srgbClr val="FFFF00"/>
                </a:solidFill>
              </a:rPr>
              <a:t>Λέμφωμα μανδύα ήπιας βιολογικής συμπεριφοράς</a:t>
            </a:r>
            <a:endParaRPr lang="en-US" sz="3600" smtClean="0">
              <a:solidFill>
                <a:srgbClr val="FFFF00"/>
              </a:solidFill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95288" y="2057400"/>
            <a:ext cx="8280400" cy="397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Μορφή λεμφώματος του μανδύα που χαρακτηρίζεται από μακρά επιβίωση χωρίς θεραπεία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Ελάχιστη διήθηση λεμφαδένα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Κλινική εικόνα: συστηματική νόσος, λευχαιμική εικόνα, υπερμεταλλάξεις Ι</a:t>
            </a: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g</a:t>
            </a: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 γονιδίου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t(11;14) </a:t>
            </a:r>
            <a:r>
              <a:rPr lang="el-GR" sz="2800" dirty="0">
                <a:solidFill>
                  <a:srgbClr val="FFFFCC"/>
                </a:solidFill>
                <a:latin typeface="+mn-lt"/>
                <a:cs typeface="Arial" pitchFamily="34" charset="0"/>
              </a:rPr>
              <a:t>η μοναδική γονιδιακή ανωμαλία</a:t>
            </a:r>
          </a:p>
          <a:p>
            <a:pPr marL="285750" indent="-285750">
              <a:spcBef>
                <a:spcPct val="5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l-GR" sz="2800" dirty="0">
                <a:solidFill>
                  <a:srgbClr val="FFC000"/>
                </a:solidFill>
                <a:latin typeface="+mn-lt"/>
                <a:cs typeface="Arial" pitchFamily="34" charset="0"/>
              </a:rPr>
              <a:t>Απουσία πυρηνικής έκφρασης </a:t>
            </a:r>
            <a:r>
              <a:rPr lang="en-US" sz="2800" dirty="0">
                <a:solidFill>
                  <a:srgbClr val="FFC000"/>
                </a:solidFill>
                <a:latin typeface="+mn-lt"/>
                <a:cs typeface="Arial" pitchFamily="34" charset="0"/>
              </a:rPr>
              <a:t>SOX-11</a:t>
            </a:r>
            <a:endParaRPr lang="el-GR" sz="2800" dirty="0">
              <a:solidFill>
                <a:srgbClr val="FFC00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>
              <a:defRPr/>
            </a:pPr>
            <a:endParaRPr lang="el-GR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R="0"/>
            <a:endParaRPr lang="el-GR" smtClean="0"/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9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24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99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34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11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44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938"/>
            <a:ext cx="9144000" cy="6850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smtClean="0"/>
              <a:t>Ειδικοί τύποι λεμφαδενίτιδας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  <a:defRPr/>
            </a:pPr>
            <a:r>
              <a:rPr lang="el-GR" sz="3000" b="1" u="sng" dirty="0" smtClean="0">
                <a:solidFill>
                  <a:schemeClr val="accent2"/>
                </a:solidFill>
              </a:rPr>
              <a:t>Νεκρωτική λεμφαδενίτιδα με αστεροειδή </a:t>
            </a:r>
            <a:r>
              <a:rPr lang="el-GR" sz="3000" b="1" u="sng" dirty="0" err="1" smtClean="0">
                <a:solidFill>
                  <a:schemeClr val="accent2"/>
                </a:solidFill>
              </a:rPr>
              <a:t>αποστημάτια</a:t>
            </a:r>
            <a:endParaRPr lang="el-GR" sz="3000" b="1" u="sng" dirty="0" smtClean="0">
              <a:solidFill>
                <a:schemeClr val="accent2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l-GR" dirty="0" smtClean="0"/>
              <a:t>Παρατηρείται σε: λοίμωξη από </a:t>
            </a:r>
            <a:r>
              <a:rPr lang="en-US" dirty="0" err="1" smtClean="0">
                <a:solidFill>
                  <a:srgbClr val="C00000"/>
                </a:solidFill>
              </a:rPr>
              <a:t>Yersinia</a:t>
            </a:r>
            <a:r>
              <a:rPr lang="en-US" dirty="0" smtClean="0"/>
              <a:t> (</a:t>
            </a:r>
            <a:r>
              <a:rPr lang="en-US" dirty="0" err="1" smtClean="0"/>
              <a:t>Pseudotyberculosis</a:t>
            </a:r>
            <a:r>
              <a:rPr lang="en-US" dirty="0" smtClean="0"/>
              <a:t>, </a:t>
            </a:r>
            <a:r>
              <a:rPr lang="en-US" dirty="0" err="1" smtClean="0"/>
              <a:t>enterocolitica</a:t>
            </a:r>
            <a:r>
              <a:rPr lang="en-US" dirty="0" smtClean="0"/>
              <a:t>), </a:t>
            </a:r>
            <a:r>
              <a:rPr lang="el-GR" dirty="0" smtClean="0"/>
              <a:t>νόσο </a:t>
            </a:r>
            <a:r>
              <a:rPr lang="el-GR" dirty="0" smtClean="0">
                <a:solidFill>
                  <a:srgbClr val="C00000"/>
                </a:solidFill>
              </a:rPr>
              <a:t>εκ ονύχων γαλής</a:t>
            </a:r>
            <a:r>
              <a:rPr lang="el-GR" dirty="0" smtClean="0"/>
              <a:t>, αφροδίσιο λεμφοκοκκίωμα (</a:t>
            </a:r>
            <a:r>
              <a:rPr lang="el-GR" dirty="0" smtClean="0">
                <a:solidFill>
                  <a:srgbClr val="C00000"/>
                </a:solidFill>
              </a:rPr>
              <a:t>νόσος </a:t>
            </a:r>
            <a:r>
              <a:rPr lang="en-US" dirty="0" smtClean="0">
                <a:solidFill>
                  <a:srgbClr val="C00000"/>
                </a:solidFill>
              </a:rPr>
              <a:t>Nicolas</a:t>
            </a:r>
            <a:r>
              <a:rPr lang="el-GR" dirty="0" smtClean="0">
                <a:solidFill>
                  <a:srgbClr val="C00000"/>
                </a:solidFill>
              </a:rPr>
              <a:t>-</a:t>
            </a:r>
            <a:r>
              <a:rPr lang="en-US" dirty="0" smtClean="0">
                <a:solidFill>
                  <a:srgbClr val="C00000"/>
                </a:solidFill>
              </a:rPr>
              <a:t>Favre</a:t>
            </a:r>
            <a:r>
              <a:rPr lang="en-US" dirty="0" smtClean="0"/>
              <a:t>)</a:t>
            </a:r>
            <a:endParaRPr lang="el-GR" dirty="0" smtClean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Ιστολογικά ευρήματα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>
                <a:solidFill>
                  <a:srgbClr val="C00000"/>
                </a:solidFill>
              </a:rPr>
              <a:t>Υπερπλασία </a:t>
            </a:r>
            <a:r>
              <a:rPr lang="el-GR" dirty="0" err="1" smtClean="0">
                <a:solidFill>
                  <a:srgbClr val="C00000"/>
                </a:solidFill>
              </a:rPr>
              <a:t>λεμφοζιδίων</a:t>
            </a:r>
            <a:r>
              <a:rPr lang="el-GR" dirty="0" smtClean="0">
                <a:solidFill>
                  <a:srgbClr val="C00000"/>
                </a:solidFill>
              </a:rPr>
              <a:t> </a:t>
            </a:r>
            <a:r>
              <a:rPr lang="el-GR" dirty="0" smtClean="0"/>
              <a:t>με εμφανή βλαστικά κέντρα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Περιοχές νεκρώσεως με ακανόνιστο σχήμα, στο κέντρο των οποίων ανευρίσκονται </a:t>
            </a:r>
            <a:r>
              <a:rPr lang="el-GR" dirty="0" smtClean="0">
                <a:solidFill>
                  <a:srgbClr val="C00000"/>
                </a:solidFill>
              </a:rPr>
              <a:t>υπολείμματα πυρήνων και πολυμορφοπύρηνα</a:t>
            </a:r>
            <a:r>
              <a:rPr lang="el-GR" dirty="0" smtClean="0"/>
              <a:t>, και οι οποίες περιβάλλονται από </a:t>
            </a:r>
            <a:r>
              <a:rPr lang="el-GR" dirty="0" err="1" smtClean="0"/>
              <a:t>ιστιοκύτταρα</a:t>
            </a:r>
            <a:r>
              <a:rPr lang="el-GR" dirty="0" smtClean="0"/>
              <a:t> και λίγα </a:t>
            </a:r>
            <a:r>
              <a:rPr lang="el-GR" dirty="0" err="1" smtClean="0"/>
              <a:t>γιγαντοκύτταρα</a:t>
            </a:r>
            <a:r>
              <a:rPr lang="el-GR" dirty="0" smtClean="0"/>
              <a:t>.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Περιαδενίτιδα και επέκταση φλεγμονής στο </a:t>
            </a:r>
            <a:r>
              <a:rPr lang="el-GR" dirty="0" err="1" smtClean="0"/>
              <a:t>περιλεμφαδενικό</a:t>
            </a:r>
            <a:r>
              <a:rPr lang="el-GR" dirty="0" smtClean="0"/>
              <a:t> λίπος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54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75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1064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65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467600" cy="960438"/>
          </a:xfrm>
        </p:spPr>
        <p:txBody>
          <a:bodyPr/>
          <a:lstStyle/>
          <a:p>
            <a:r>
              <a:rPr lang="el-GR" sz="3200" smtClean="0">
                <a:solidFill>
                  <a:srgbClr val="FFFF00"/>
                </a:solidFill>
              </a:rPr>
              <a:t>Λεμφοζιδιακό λέμφωμα- Μοριακή Βιολογία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221163"/>
          </a:xfrm>
        </p:spPr>
        <p:txBody>
          <a:bodyPr/>
          <a:lstStyle/>
          <a:p>
            <a:r>
              <a:rPr lang="el-GR" sz="2800" smtClean="0">
                <a:solidFill>
                  <a:srgbClr val="FFFFCC"/>
                </a:solidFill>
              </a:rPr>
              <a:t>Το 85-90% των περιπτώσεων παρουσιάζει τη διαμετάθεση </a:t>
            </a:r>
            <a:r>
              <a:rPr lang="el-GR" sz="2800" smtClean="0">
                <a:solidFill>
                  <a:srgbClr val="FFC000"/>
                </a:solidFill>
              </a:rPr>
              <a:t>t(14;18)</a:t>
            </a:r>
            <a:r>
              <a:rPr lang="el-GR" sz="2800" smtClean="0">
                <a:solidFill>
                  <a:srgbClr val="FFFFCC"/>
                </a:solidFill>
              </a:rPr>
              <a:t> </a:t>
            </a:r>
            <a:r>
              <a:rPr lang="el-GR" sz="2800" smtClean="0">
                <a:solidFill>
                  <a:srgbClr val="FFFFCC"/>
                </a:solidFill>
                <a:sym typeface="Wingdings" pitchFamily="2" charset="2"/>
              </a:rPr>
              <a:t> υπερέκφραση της πρωτεΐνης </a:t>
            </a:r>
            <a:r>
              <a:rPr lang="en-US" sz="2800" smtClean="0">
                <a:solidFill>
                  <a:srgbClr val="FFC000"/>
                </a:solidFill>
                <a:sym typeface="Wingdings" pitchFamily="2" charset="2"/>
              </a:rPr>
              <a:t>bcl-2</a:t>
            </a:r>
            <a:endParaRPr lang="el-GR" sz="2800" smtClean="0">
              <a:solidFill>
                <a:srgbClr val="FFC000"/>
              </a:solidFill>
            </a:endParaRPr>
          </a:p>
          <a:p>
            <a:r>
              <a:rPr lang="el-GR" sz="2800" smtClean="0">
                <a:solidFill>
                  <a:srgbClr val="FFFFCC"/>
                </a:solidFill>
              </a:rPr>
              <a:t>Δεν αρκεί για τη διάγνωση λεμφοζιδιακού λεμφώματος- υπάρχει και σε μερικές φυσιολογικές καταστάσεις</a:t>
            </a:r>
            <a:endParaRPr lang="en-US" sz="2800" smtClean="0">
              <a:solidFill>
                <a:srgbClr val="FFFFCC"/>
              </a:solidFill>
            </a:endParaRPr>
          </a:p>
          <a:p>
            <a:r>
              <a:rPr lang="el-GR" sz="2800" smtClean="0">
                <a:solidFill>
                  <a:srgbClr val="FFFFCC"/>
                </a:solidFill>
              </a:rPr>
              <a:t>Συχνή η αναδιάταξη του γονιδίου του </a:t>
            </a:r>
            <a:r>
              <a:rPr lang="en-US" sz="2800" smtClean="0">
                <a:solidFill>
                  <a:srgbClr val="FFFFCC"/>
                </a:solidFill>
              </a:rPr>
              <a:t>BCL-6 </a:t>
            </a:r>
            <a:r>
              <a:rPr lang="el-GR" sz="2800" smtClean="0">
                <a:solidFill>
                  <a:srgbClr val="FFFFCC"/>
                </a:solidFill>
              </a:rPr>
              <a:t>(πιο συχνή σε περιπτώσεις που δεν υπάρχει η διαμετάθεση </a:t>
            </a:r>
            <a:r>
              <a:rPr lang="en-US" sz="2800" smtClean="0">
                <a:solidFill>
                  <a:srgbClr val="FFFFCC"/>
                </a:solidFill>
              </a:rPr>
              <a:t>t(14;18)</a:t>
            </a:r>
          </a:p>
          <a:p>
            <a:r>
              <a:rPr lang="el-GR" sz="2800" smtClean="0">
                <a:solidFill>
                  <a:srgbClr val="FFFFCC"/>
                </a:solidFill>
              </a:rPr>
              <a:t>Στις περιπτώσεις που δεν υπάρχει η διαμετάθεση </a:t>
            </a:r>
            <a:r>
              <a:rPr lang="en-US" sz="2800" smtClean="0">
                <a:solidFill>
                  <a:srgbClr val="FFFFCC"/>
                </a:solidFill>
              </a:rPr>
              <a:t>t(14-;18)</a:t>
            </a:r>
            <a:r>
              <a:rPr lang="el-GR" sz="2800" smtClean="0">
                <a:solidFill>
                  <a:srgbClr val="FFFFCC"/>
                </a:solidFill>
              </a:rPr>
              <a:t>: ρόλος της μεταλλαγής του </a:t>
            </a:r>
            <a:r>
              <a:rPr lang="en-US" sz="2800" smtClean="0">
                <a:solidFill>
                  <a:srgbClr val="FFFFCC"/>
                </a:solidFill>
              </a:rPr>
              <a:t>P53</a:t>
            </a:r>
            <a:endParaRPr lang="el-GR" sz="2800" smtClean="0">
              <a:solidFill>
                <a:srgbClr val="FFFFCC"/>
              </a:solidFill>
            </a:endParaRPr>
          </a:p>
        </p:txBody>
      </p:sp>
      <p:sp>
        <p:nvSpPr>
          <p:cNvPr id="107524" name="Line 3"/>
          <p:cNvSpPr>
            <a:spLocks noChangeShapeType="1"/>
          </p:cNvSpPr>
          <p:nvPr/>
        </p:nvSpPr>
        <p:spPr bwMode="auto">
          <a:xfrm>
            <a:off x="395288" y="1412875"/>
            <a:ext cx="8466137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533400" y="1066800"/>
            <a:ext cx="7981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Β-ΛΕΜΦΩΜΑ ΑΠO ΤΟ ΚΥΤΤΑΡΟ ΤΗΣ ΟΡΙΑΚΗΣ ΖΩΝΗΣ (</a:t>
            </a: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MZL) </a:t>
            </a:r>
            <a:b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(WHO 200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8</a:t>
            </a:r>
            <a:r>
              <a:rPr lang="en-US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)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endParaRPr lang="el-GR" sz="3200" b="1" dirty="0">
              <a:solidFill>
                <a:srgbClr val="FFCC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762000" y="3048000"/>
            <a:ext cx="7772400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350" indent="-6350">
              <a:spcBef>
                <a:spcPct val="4000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l-GR" sz="2400" dirty="0">
                <a:latin typeface="+mn-lt"/>
                <a:cs typeface="Times New Roman" charset="0"/>
              </a:rPr>
              <a:t>Tρεις τύποι λεμφωμάτων τα οποία αποτελούν συγκεκριμένες κλινικοπαθολογοανατομικές οντότητες</a:t>
            </a:r>
          </a:p>
          <a:p>
            <a:pPr marL="6350" indent="-6350"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el-GR" sz="2400" dirty="0">
                <a:latin typeface="+mn-lt"/>
                <a:cs typeface="Times New Roman" charset="0"/>
              </a:rPr>
              <a:t> Εξωλεμφαδενικό </a:t>
            </a:r>
            <a:r>
              <a:rPr lang="en-US" sz="2400" dirty="0">
                <a:latin typeface="+mn-lt"/>
                <a:cs typeface="Times New Roman" charset="0"/>
              </a:rPr>
              <a:t>MZL </a:t>
            </a:r>
            <a:r>
              <a:rPr lang="el-GR" sz="2400" dirty="0">
                <a:latin typeface="+mn-lt"/>
                <a:cs typeface="Times New Roman" charset="0"/>
              </a:rPr>
              <a:t>τύπου </a:t>
            </a:r>
            <a:r>
              <a:rPr lang="en-US" sz="2400" dirty="0">
                <a:latin typeface="+mn-lt"/>
                <a:cs typeface="Times New Roman" charset="0"/>
              </a:rPr>
              <a:t>MALT</a:t>
            </a:r>
          </a:p>
          <a:p>
            <a:pPr marL="6350" indent="-6350"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el-GR" sz="2400" dirty="0">
                <a:latin typeface="+mn-lt"/>
                <a:cs typeface="Times New Roman" charset="0"/>
              </a:rPr>
              <a:t> Λεμφαδενικό </a:t>
            </a:r>
            <a:r>
              <a:rPr lang="en-US" sz="2400" dirty="0">
                <a:latin typeface="+mn-lt"/>
                <a:cs typeface="Times New Roman" charset="0"/>
              </a:rPr>
              <a:t>MZL (</a:t>
            </a:r>
            <a:r>
              <a:rPr lang="en-US" sz="2400" u="sng" dirty="0">
                <a:latin typeface="+mn-lt"/>
                <a:cs typeface="Times New Roman" charset="0"/>
              </a:rPr>
              <a:t>+</a:t>
            </a:r>
            <a:r>
              <a:rPr lang="en-US" sz="2400" dirty="0">
                <a:latin typeface="+mn-lt"/>
                <a:cs typeface="Times New Roman" charset="0"/>
              </a:rPr>
              <a:t>MBCs)</a:t>
            </a:r>
          </a:p>
          <a:p>
            <a:pPr marL="6350" indent="-6350"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el-GR" sz="2400" dirty="0">
                <a:latin typeface="+mn-lt"/>
                <a:cs typeface="Times New Roman" charset="0"/>
              </a:rPr>
              <a:t>Σπληνικό </a:t>
            </a:r>
            <a:r>
              <a:rPr lang="en-US" sz="2400" dirty="0">
                <a:latin typeface="+mn-lt"/>
                <a:cs typeface="Times New Roman" charset="0"/>
              </a:rPr>
              <a:t>MZL (</a:t>
            </a:r>
            <a:r>
              <a:rPr lang="en-US" sz="2400" u="sng" dirty="0">
                <a:latin typeface="+mn-lt"/>
                <a:cs typeface="Times New Roman" charset="0"/>
              </a:rPr>
              <a:t>+</a:t>
            </a:r>
            <a:r>
              <a:rPr lang="el-GR" sz="2400" dirty="0">
                <a:latin typeface="+mn-lt"/>
                <a:cs typeface="Times New Roman" charset="0"/>
              </a:rPr>
              <a:t>λαχνωτά κύτταρα)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762000"/>
            <a:ext cx="88931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ΛΕΜΦΑΔΕΝΙΚΟ Β-ΛΕΜΦΩΜΑ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l-G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/>
            </a:r>
            <a:br>
              <a:rPr lang="el-G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</a:t>
            </a:r>
            <a:r>
              <a:rPr lang="el-G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ΠΟ ΤΟ ΚΥΤΤΑΡΟ ΤΗΣ ΟΡΙΑΚΗΣ ΖΩΝΗΣ (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NMZL)</a:t>
            </a:r>
            <a:endParaRPr lang="el-GR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mtClean="0">
                <a:solidFill>
                  <a:srgbClr val="FFCC00"/>
                </a:solidFill>
              </a:rPr>
              <a:t>Η διάγνωσή του προϋποθέτει: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 smtClean="0">
                <a:solidFill>
                  <a:schemeClr val="bg1"/>
                </a:solidFill>
              </a:rPr>
              <a:t>Λεμφαδενική προσβολή από </a:t>
            </a:r>
            <a:r>
              <a:rPr lang="en-US" sz="2400" smtClean="0">
                <a:solidFill>
                  <a:schemeClr val="bg1"/>
                </a:solidFill>
              </a:rPr>
              <a:t>MZL </a:t>
            </a:r>
            <a:r>
              <a:rPr lang="el-GR" sz="2400" smtClean="0">
                <a:solidFill>
                  <a:schemeClr val="bg1"/>
                </a:solidFill>
              </a:rPr>
              <a:t>με χαρακτηριστικά εξωλεμφαδενικού (</a:t>
            </a:r>
            <a:r>
              <a:rPr lang="en-US" sz="2400" smtClean="0">
                <a:solidFill>
                  <a:schemeClr val="bg1"/>
                </a:solidFill>
              </a:rPr>
              <a:t>MALT) </a:t>
            </a:r>
            <a:r>
              <a:rPr lang="el-GR" sz="2400" smtClean="0">
                <a:solidFill>
                  <a:schemeClr val="bg1"/>
                </a:solidFill>
              </a:rPr>
              <a:t>ή σπληνικού τύπου</a:t>
            </a:r>
            <a:r>
              <a:rPr lang="el-GR" sz="2400" i="1" smtClean="0">
                <a:solidFill>
                  <a:schemeClr val="bg1"/>
                </a:solidFill>
              </a:rPr>
              <a:t>, </a:t>
            </a:r>
            <a:r>
              <a:rPr lang="el-GR" sz="2400" i="1" u="sng" smtClean="0">
                <a:solidFill>
                  <a:schemeClr val="bg1"/>
                </a:solidFill>
              </a:rPr>
              <a:t>επί απουσίας</a:t>
            </a:r>
            <a:r>
              <a:rPr lang="el-GR" sz="2400" i="1" smtClean="0">
                <a:solidFill>
                  <a:schemeClr val="bg1"/>
                </a:solidFill>
              </a:rPr>
              <a:t> προγενέστερης ή σύγχρονης εξωλεμφαδενικής ή σπληνικής νόσου</a:t>
            </a:r>
            <a:r>
              <a:rPr lang="el-GR" sz="2400" smtClean="0">
                <a:solidFill>
                  <a:schemeClr val="bg1"/>
                </a:solidFill>
              </a:rPr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400" smtClean="0">
              <a:solidFill>
                <a:srgbClr val="FFCC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 smtClean="0">
                <a:solidFill>
                  <a:srgbClr val="FFCC66"/>
                </a:solidFill>
              </a:rPr>
              <a:t>Αποτελεί 1,8% των λεμφωμάτων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400" b="1" smtClean="0">
              <a:solidFill>
                <a:srgbClr val="FF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400" b="1" smtClean="0">
                <a:solidFill>
                  <a:srgbClr val="FF00FF"/>
                </a:solidFill>
              </a:rPr>
              <a:t>Η έλλειψη ιδιαίτερων</a:t>
            </a:r>
            <a:r>
              <a:rPr lang="en-US" sz="2400" b="1" smtClean="0">
                <a:solidFill>
                  <a:srgbClr val="FF00FF"/>
                </a:solidFill>
              </a:rPr>
              <a:t> </a:t>
            </a:r>
            <a:r>
              <a:rPr lang="el-GR" sz="2400" b="1" smtClean="0">
                <a:solidFill>
                  <a:srgbClr val="FF00FF"/>
                </a:solidFill>
              </a:rPr>
              <a:t>φαινοτυπικών και μοριακών</a:t>
            </a:r>
            <a:r>
              <a:rPr lang="en-US" sz="2400" b="1" smtClean="0">
                <a:solidFill>
                  <a:srgbClr val="FF00FF"/>
                </a:solidFill>
              </a:rPr>
              <a:t> </a:t>
            </a:r>
            <a:r>
              <a:rPr lang="el-GR" sz="2400" b="1" smtClean="0">
                <a:solidFill>
                  <a:srgbClr val="FF00FF"/>
                </a:solidFill>
              </a:rPr>
              <a:t/>
            </a:r>
            <a:br>
              <a:rPr lang="el-GR" sz="2400" b="1" smtClean="0">
                <a:solidFill>
                  <a:srgbClr val="FF00FF"/>
                </a:solidFill>
              </a:rPr>
            </a:br>
            <a:r>
              <a:rPr lang="el-GR" sz="2400" b="1" smtClean="0">
                <a:solidFill>
                  <a:srgbClr val="FF00FF"/>
                </a:solidFill>
              </a:rPr>
              <a:t> χαρακτηριστικών δυσχεραίνει την</a:t>
            </a:r>
            <a:r>
              <a:rPr lang="en-US" sz="2400" b="1" smtClean="0">
                <a:solidFill>
                  <a:srgbClr val="FF00FF"/>
                </a:solidFill>
              </a:rPr>
              <a:t> </a:t>
            </a:r>
            <a:r>
              <a:rPr lang="el-GR" sz="2400" b="1" smtClean="0">
                <a:solidFill>
                  <a:srgbClr val="FF00FF"/>
                </a:solidFill>
              </a:rPr>
              <a:t>ταυτοποίησή του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408363"/>
            <a:ext cx="5105400" cy="33988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8600" y="446088"/>
            <a:ext cx="3733800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1000" indent="-381000">
              <a:lnSpc>
                <a:spcPct val="105000"/>
              </a:lnSpc>
              <a:spcBef>
                <a:spcPct val="5000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  <a:cs typeface="Times New Roman" charset="0"/>
              </a:rPr>
              <a:t>ΜΟΡΦΟΛΟΓ</a:t>
            </a:r>
            <a: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  <a:t>ΙΑ</a:t>
            </a:r>
            <a:b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</a:br>
            <a:r>
              <a:rPr lang="el-GR" sz="3200" dirty="0">
                <a:solidFill>
                  <a:srgbClr val="FFFF00"/>
                </a:solidFill>
                <a:latin typeface="+mn-lt"/>
                <a:cs typeface="Times New Roman" charset="0"/>
              </a:rPr>
              <a:t> 		   </a:t>
            </a:r>
            <a:endParaRPr lang="en-US" sz="3200" dirty="0">
              <a:solidFill>
                <a:srgbClr val="FFFF00"/>
              </a:solidFill>
              <a:latin typeface="+mn-lt"/>
              <a:cs typeface="Times New Roman" charset="0"/>
            </a:endParaRPr>
          </a:p>
          <a:p>
            <a:pPr marL="381000" indent="-381000">
              <a:lnSpc>
                <a:spcPct val="105000"/>
              </a:lnSpc>
              <a:spcBef>
                <a:spcPct val="50000"/>
              </a:spcBef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Πολύμορφο διήθημα:</a:t>
            </a:r>
            <a:b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</a:b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μικρά λεμφοκύτταρα με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κεντροκυτταροειδή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ή/και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μονοκυτταροειδή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εμφάνιση ή/και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πλασματοκυτταρική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διαφοροποίηση, </a:t>
            </a:r>
            <a:b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</a:b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καθώς και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διάσπαρτα μεγάλα λεμφοειδή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 κύτταρα (βλάστες) 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(&lt;</a:t>
            </a:r>
            <a:r>
              <a:rPr lang="en-US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1</a:t>
            </a:r>
            <a:r>
              <a:rPr lang="el-GR" sz="2400" i="1" dirty="0">
                <a:solidFill>
                  <a:srgbClr val="FFCC66"/>
                </a:solidFill>
                <a:latin typeface="+mn-lt"/>
                <a:cs typeface="Times New Roman" charset="0"/>
              </a:rPr>
              <a:t>0%)</a:t>
            </a:r>
            <a:endParaRPr lang="en-US" sz="2400" i="1" dirty="0">
              <a:solidFill>
                <a:srgbClr val="FFCC66"/>
              </a:solidFill>
              <a:latin typeface="+mn-lt"/>
              <a:cs typeface="Times New Roman" charset="0"/>
            </a:endParaRPr>
          </a:p>
        </p:txBody>
      </p:sp>
      <p:pic>
        <p:nvPicPr>
          <p:cNvPr id="1126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38600" y="0"/>
            <a:ext cx="5105400" cy="3382963"/>
          </a:xfrm>
          <a:ln>
            <a:solidFill>
              <a:srgbClr val="0000FF"/>
            </a:solidFill>
          </a:ln>
        </p:spPr>
      </p:pic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7315200" y="762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μονοκυτταροειδή</a:t>
            </a:r>
            <a:br>
              <a:rPr lang="el-GR" sz="1600">
                <a:solidFill>
                  <a:srgbClr val="0000FF"/>
                </a:solidFill>
                <a:latin typeface="Comic Sans MS" pitchFamily="66" charset="0"/>
              </a:rPr>
            </a:br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χαρακτηριστικά</a:t>
            </a: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7162800" y="6248400"/>
            <a:ext cx="19050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πλασματοκυτταρική </a:t>
            </a:r>
            <a:br>
              <a:rPr lang="el-GR" sz="1600">
                <a:solidFill>
                  <a:srgbClr val="0000FF"/>
                </a:solidFill>
                <a:latin typeface="Comic Sans MS" pitchFamily="66" charset="0"/>
              </a:rPr>
            </a:br>
            <a:r>
              <a:rPr lang="el-GR" sz="1600">
                <a:solidFill>
                  <a:srgbClr val="0000FF"/>
                </a:solidFill>
                <a:latin typeface="Comic Sans MS" pitchFamily="66" charset="0"/>
              </a:rPr>
              <a:t>διαφοροποίηση</a:t>
            </a: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038600" y="3429000"/>
            <a:ext cx="2819400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i="1">
                <a:solidFill>
                  <a:srgbClr val="0000FF"/>
                </a:solidFill>
                <a:latin typeface="Comic Sans MS" pitchFamily="66" charset="0"/>
              </a:rPr>
              <a:t>Histopathology 2006;48:162-173</a:t>
            </a:r>
            <a:endParaRPr lang="el-GR" sz="1400" i="1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400050" y="3048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defRPr/>
            </a:pPr>
            <a:r>
              <a:rPr lang="el-GR" sz="3600" dirty="0">
                <a:solidFill>
                  <a:srgbClr val="FFFF00"/>
                </a:solidFill>
                <a:latin typeface="+mn-lt"/>
                <a:cs typeface="Arial" pitchFamily="34" charset="0"/>
              </a:rPr>
              <a:t>MALT λεμφώματα - Γενικά</a:t>
            </a:r>
            <a:endParaRPr lang="el-GR" sz="4000" b="1" dirty="0">
              <a:solidFill>
                <a:srgbClr val="FF9933"/>
              </a:solidFill>
              <a:latin typeface="+mn-lt"/>
              <a:cs typeface="Arial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81000" y="1589088"/>
            <a:ext cx="82296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Αναπτύσσονται και υποτροπιάζουν σε περιοχές όπου υπάρχει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MALT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, φυσιολογικά ή επίκτητα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Παραμένουν </a:t>
            </a:r>
            <a:r>
              <a:rPr lang="el-GR" sz="2400" dirty="0">
                <a:solidFill>
                  <a:srgbClr val="FFFF00"/>
                </a:solidFill>
                <a:latin typeface="+mn-lt"/>
                <a:cs typeface="Arial" pitchFamily="34" charset="0"/>
              </a:rPr>
              <a:t>εντοπισμένα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στη θέση όπου αναπτύχθηκαν για μεγάλο χρονικό διάστημα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Μιμούνται την οργάνωση και τη δομή των πλακών του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Peyer</a:t>
            </a:r>
            <a:endParaRPr lang="en-US" sz="24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Συνήθως υπάρχει κλινικό υπόστρωμα </a:t>
            </a:r>
            <a:r>
              <a:rPr lang="el-GR" sz="2400" dirty="0">
                <a:solidFill>
                  <a:srgbClr val="FFFF00"/>
                </a:solidFill>
                <a:latin typeface="+mn-lt"/>
                <a:cs typeface="Arial" pitchFamily="34" charset="0"/>
              </a:rPr>
              <a:t>αυτοανοσίας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(44 φορές μεγαλύτερος σχετικός κίνδυνος σε σύνδρομο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Sjogren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και 70 φορές σε θυρεοειδίτιδα Η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ashimoto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rgbClr val="FFFF00"/>
                </a:solidFill>
                <a:latin typeface="+mn-lt"/>
                <a:cs typeface="Arial" pitchFamily="34" charset="0"/>
              </a:rPr>
              <a:t>Πρόδρομες αλλοιώσεις: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H.p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γαστρίτις, σ.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Sjogren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, 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θυρεοειδίτιδα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Hashimoto,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ηπατίτιδα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C,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λεμφοζιδιακή βρογχιολίτις, λοίμωξη με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Borrellia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burgdorferi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(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δέρμα)       ή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Campylobacter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jejuni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(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λεπτό έντερο)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400050" y="3048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l-GR" sz="3600">
                <a:solidFill>
                  <a:srgbClr val="FFFF00"/>
                </a:solidFill>
                <a:latin typeface="Calibri" pitchFamily="34" charset="0"/>
              </a:rPr>
              <a:t>Εντόπιση MALT λεμφώματος</a:t>
            </a:r>
            <a:endParaRPr lang="el-GR" sz="4000" b="1">
              <a:solidFill>
                <a:srgbClr val="FF9933"/>
              </a:solidFill>
              <a:latin typeface="Calibri" pitchFamily="34" charset="0"/>
            </a:endParaRP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533400" y="1600200"/>
            <a:ext cx="8229600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ΓΕΣ (στόμαχος, έντερο/συμπεριλαμβάνεται το 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IPSID)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Σιελογόνοι αδένες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Ανανευστικό σύστημα (πνεύμονες, φάρυγγας, τραχεία)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Οφθαλμός (επιπεφυκότας, δακρυικός αδένας, κόγχος)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Θυρεοειδής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Ηπαρ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Ουροποιογεννητικό σύστημα (ουροδόχος, προστάτης, νεφρός)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Μαστός</a:t>
            </a:r>
          </a:p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Θύμος</a:t>
            </a:r>
          </a:p>
          <a:p>
            <a:pPr marL="342900" indent="-342900" algn="r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None/>
            </a:pPr>
            <a:r>
              <a:rPr lang="en-US" sz="2400" i="1">
                <a:solidFill>
                  <a:srgbClr val="FFCC66"/>
                </a:solidFill>
                <a:latin typeface="Calibri" pitchFamily="34" charset="0"/>
              </a:rPr>
              <a:t>Isaacson 2005</a:t>
            </a:r>
            <a:endParaRPr lang="el-GR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381000" y="838200"/>
            <a:ext cx="8210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Επιδημιολογικά χαρακτηριστικά     </a:t>
            </a:r>
            <a:endParaRPr lang="en-US" sz="320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 MALT λεμφώματος</a:t>
            </a:r>
            <a:endParaRPr lang="el-GR" sz="3200" b="1">
              <a:solidFill>
                <a:srgbClr val="FF9933"/>
              </a:solidFill>
              <a:latin typeface="Calibri" pitchFamily="34" charset="0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762000" y="2286000"/>
            <a:ext cx="79248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5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Αποτελεί το 7-8% των Β λεμφωμάτων και το 50% των πρωτοπαθών λεμφωμάτων του στομάχου</a:t>
            </a:r>
          </a:p>
          <a:p>
            <a:pPr marL="342900" indent="-342900">
              <a:lnSpc>
                <a:spcPct val="95000"/>
              </a:lnSpc>
              <a:spcBef>
                <a:spcPct val="5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Συνήθως σε ενήλικες (μέση ηλικία 60 έτη)</a:t>
            </a:r>
          </a:p>
          <a:p>
            <a:pPr marL="342900" indent="-342900">
              <a:lnSpc>
                <a:spcPct val="95000"/>
              </a:lnSpc>
              <a:spcBef>
                <a:spcPct val="5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Γυναίκες &gt; άνδρες (ιδιαίτερα το 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MALT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λέμφωμα των σιελογόνων αδένων)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400050" y="457200"/>
            <a:ext cx="8439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l-GR" sz="3600">
                <a:solidFill>
                  <a:srgbClr val="FFFF00"/>
                </a:solidFill>
                <a:latin typeface="Calibri" pitchFamily="34" charset="0"/>
              </a:rPr>
              <a:t>ΕΞΩΛΕΜΦΑΔΕΝΙΚΟ ΛΕΜΦΩΜΑ ΟΡΙΑΚΗΣ ΖΩΝΗΣ ΤΥΠΟΥ </a:t>
            </a:r>
            <a:r>
              <a:rPr lang="en-US" sz="3600">
                <a:solidFill>
                  <a:srgbClr val="FFFF00"/>
                </a:solidFill>
                <a:latin typeface="Calibri" pitchFamily="34" charset="0"/>
              </a:rPr>
              <a:t>MALT</a:t>
            </a:r>
            <a:br>
              <a:rPr lang="en-US" sz="3600">
                <a:solidFill>
                  <a:srgbClr val="FFFF00"/>
                </a:solidFill>
                <a:latin typeface="Calibri" pitchFamily="34" charset="0"/>
              </a:rPr>
            </a:br>
            <a:r>
              <a:rPr lang="el-GR" sz="3600">
                <a:solidFill>
                  <a:srgbClr val="FFFF00"/>
                </a:solidFill>
                <a:latin typeface="Calibri" pitchFamily="34" charset="0"/>
              </a:rPr>
              <a:t>Κοινά μικροσκοπικά χαρακτηριστικά</a:t>
            </a:r>
            <a:endParaRPr lang="el-GR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762000" y="21336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Κυτταρική πολυμορφία: διάσπαρτα βλαστικά κύτταρα (ανοσοβλάστες-κεντροβλάστες)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Κεντροκυτταροειδούς τύπου κύτταρα (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CCL)                                   [μονοκυτταροειδή κύτταρα]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Διήθηση οριακής ζώνης και διαλεμφοζιδιακού χώρου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Πλασματοκυτταρική διαφοροποίηση (35%)	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Λεμφοεπιθηλιακές βλάβες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Εποικισμός αντιδραστικών λεμφοζιδίων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Πολυκλωνικά πλασματοκύτταρα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rgbClr val="FFCC66"/>
                </a:solidFill>
                <a:latin typeface="Calibri" pitchFamily="34" charset="0"/>
              </a:rPr>
              <a:t>**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Βλάστες &gt; 5-10% 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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πιθανότητα μετάπτωσης σε λέμφωμα από μεγάλα κύτταρα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- Τίτλος"/>
          <p:cNvSpPr>
            <a:spLocks noGrp="1"/>
          </p:cNvSpPr>
          <p:nvPr>
            <p:ph type="title"/>
          </p:nvPr>
        </p:nvSpPr>
        <p:spPr>
          <a:xfrm>
            <a:off x="611188" y="981075"/>
            <a:ext cx="7499350" cy="579438"/>
          </a:xfrm>
        </p:spPr>
        <p:txBody>
          <a:bodyPr/>
          <a:lstStyle/>
          <a:p>
            <a:pPr algn="ctr" eaLnBrk="1" hangingPunct="1"/>
            <a:r>
              <a:rPr lang="el-GR" sz="2400" smtClean="0"/>
              <a:t>Νόσος εξ ονύχων γαλής</a:t>
            </a:r>
          </a:p>
        </p:txBody>
      </p:sp>
      <p:pic>
        <p:nvPicPr>
          <p:cNvPr id="24578" name="Picture 3" descr="File:Cat scratch disease - intermed m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700213"/>
            <a:ext cx="574833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4 - TextBox"/>
          <p:cNvSpPr txBox="1">
            <a:spLocks noChangeArrowheads="1"/>
          </p:cNvSpPr>
          <p:nvPr/>
        </p:nvSpPr>
        <p:spPr bwMode="auto">
          <a:xfrm>
            <a:off x="2555875" y="5949950"/>
            <a:ext cx="3960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αστεροειδές αποστημάτιο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rot="16200000" flipV="1">
            <a:off x="2159000" y="4473576"/>
            <a:ext cx="2376487" cy="5762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 flipV="1">
            <a:off x="3635375" y="4076700"/>
            <a:ext cx="2808288" cy="18732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DSCN41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58213" cy="55848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0" y="609600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Αποικισμός λεμφοζιδίων σε MALT 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λέμφωμα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DSCN41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8439150" cy="54689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0" y="609600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ΜΑLT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 λέμφωμα - μονοκυτταροειδής μορφολογία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DSCN4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685800"/>
            <a:ext cx="8882063" cy="5602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Λεμφοεπιθηλιακή αλλοίωση - Οξυφιλία επιθηλίου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 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λέμφωμα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DSCN41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8521700" cy="5702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Λεμφοεπιθηλιακή αλλοίωση - H.pylori +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 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λέμφωμα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DSCN41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14400"/>
            <a:ext cx="6842125" cy="4537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304800" y="5562600"/>
            <a:ext cx="861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Πλασματοκυτταροειδής διαφοροποίηση - Λεμφοεπιθηλιακή βλάβη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8915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 λέμφωμα στομάχου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457200" y="4876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Μονοκλωνική κυτταροπλασματική</a:t>
            </a:r>
          </a:p>
          <a:p>
            <a:pPr algn="ctr"/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κ ελαφρά άλυσος</a:t>
            </a:r>
            <a:endParaRPr lang="el-GR" sz="32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822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  <a:latin typeface="Comic Sans MS" pitchFamily="66" charset="0"/>
              </a:rPr>
              <a:t>MALT</a:t>
            </a:r>
            <a:r>
              <a:rPr lang="el-GR" sz="3000">
                <a:solidFill>
                  <a:srgbClr val="FFFF00"/>
                </a:solidFill>
                <a:latin typeface="Comic Sans MS" pitchFamily="66" charset="0"/>
              </a:rPr>
              <a:t> λέμφωμα στομάχου</a:t>
            </a:r>
            <a:endParaRPr lang="el-GR">
              <a:solidFill>
                <a:srgbClr val="FFCC00"/>
              </a:solidFill>
              <a:latin typeface="Comic Sans MS" pitchFamily="66" charset="0"/>
            </a:endParaRPr>
          </a:p>
        </p:txBody>
      </p:sp>
      <p:pic>
        <p:nvPicPr>
          <p:cNvPr id="133124" name="Picture 4" descr="DSCN4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0"/>
            <a:ext cx="3771900" cy="2519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905000"/>
            <a:ext cx="37973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161925" y="228600"/>
            <a:ext cx="883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ΣΠΛΗΝΙΚΟ ΛΕΜΦΩΜΑ ΟΡΙΑΚΗΣ ΖΩΝΗΣ (ΣΛΟΖ)</a:t>
            </a: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196850" y="1676400"/>
            <a:ext cx="8839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rgbClr val="FF9966"/>
                </a:solidFill>
                <a:latin typeface="Calibri" pitchFamily="34" charset="0"/>
              </a:rPr>
              <a:t>Ορισμός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Schmid 1992): 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Χαμηλής κακοήθειας πρωτοπαθές Β-λέμφωμα του σπληνός από μικρά λεμφοκύτταρα, με </a:t>
            </a:r>
            <a:r>
              <a:rPr lang="el-GR" sz="2400">
                <a:solidFill>
                  <a:srgbClr val="FFC000"/>
                </a:solidFill>
                <a:latin typeface="Calibri" pitchFamily="34" charset="0"/>
              </a:rPr>
              <a:t>διφασικό πρότυπο ανάπτυξης 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και διήθηση, πέραν του σπληνός, των λεμφαδένων της πύλης και του μυελού των οστών</a:t>
            </a:r>
            <a:r>
              <a:rPr lang="el-GR" sz="2400">
                <a:solidFill>
                  <a:srgbClr val="FFC000"/>
                </a:solidFill>
                <a:latin typeface="Calibri" pitchFamily="34" charset="0"/>
              </a:rPr>
              <a:t>, χωρίς περιφερική λεμφαδενοπάθεια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Δύο υπότυποι: α) με λαχνωτά λεμφοκύτταρα, </a:t>
            </a:r>
          </a:p>
          <a:p>
            <a:pPr marL="342900" indent="-342900">
              <a:lnSpc>
                <a:spcPct val="105000"/>
              </a:lnSpc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	β) χωρίς λαχνωτά λεμφοκύτταρα στο </a:t>
            </a:r>
          </a:p>
          <a:p>
            <a:pPr marL="342900" indent="-342900">
              <a:lnSpc>
                <a:spcPct val="105000"/>
              </a:lnSpc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	περιφερικό αίμα.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Κύτταρο προέλευσης προς το παρόν </a:t>
            </a:r>
          </a:p>
          <a:p>
            <a:pPr marL="342900" indent="-342900">
              <a:lnSpc>
                <a:spcPct val="105000"/>
              </a:lnSpc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	αδιευκρίνιστο.</a:t>
            </a: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3789363"/>
            <a:ext cx="19907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0" y="533400"/>
            <a:ext cx="883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ΣΛΟΖ -ΠΑΘΟΛΟΓΟΑΝΑΤΟΜΙΚΑ ΕΥΡΗΜΑΤΑ (1)</a:t>
            </a:r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157163" y="2057400"/>
            <a:ext cx="5105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rgbClr val="FF9966"/>
                </a:solidFill>
                <a:latin typeface="Calibri" pitchFamily="34" charset="0"/>
              </a:rPr>
              <a:t>Μικροσκοπική εικόνα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Αξι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ό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λ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ο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γη αύξηση του βάρους του σπληνός (συνήθως &gt;1000 γρ)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Διάχυτη ομοιογενής διήθηση του σπληνικού παρεγχύματος χωρίς παρουσία εμφανών νεοπλασματικών όζων</a:t>
            </a:r>
            <a:endParaRPr lang="el-GR" sz="240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362200"/>
            <a:ext cx="3621088" cy="2519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0" y="228600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>
                <a:solidFill>
                  <a:srgbClr val="FFFF00"/>
                </a:solidFill>
                <a:latin typeface="Calibri" pitchFamily="34" charset="0"/>
              </a:rPr>
              <a:t>ΣΛΟΖ -ΠΑΘΟΛΟΓΟΑΝΑΤΟΜΙΚΑ ΕΥΡΗΜΑΤΑ (2)</a:t>
            </a: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1270000"/>
            <a:ext cx="510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rgbClr val="FF9966"/>
                </a:solidFill>
                <a:latin typeface="Calibri" pitchFamily="34" charset="0"/>
              </a:rPr>
              <a:t>Ιστολογική εικόνα σπληνός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Οζοειδείς λεμφοκυτταρικές αθροίσεις αντίστοιχα προς το </a:t>
            </a: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λευκό πολφό.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Διφασικός πληθυσμός: κεντρικά μικρά λεμφοκύτταρα τύπου μανδύα, περιφερικά μικρού/μέσου μεγέθους λεμφοκύτταρα με άφθονο διαυγές πρωτόπλασμα και σπάνιες ανοσοβλάστες.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rgbClr val="FFFF00"/>
                </a:solidFill>
                <a:latin typeface="Calibri" pitchFamily="34" charset="0"/>
              </a:rPr>
              <a:t>Πάντοτε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 ποικίλου βαθμού διήθηση </a:t>
            </a: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ερυθρού πολφού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Σπανιότερα: αθροίσεις επιθηλιο-ειδών ιστιοκυττάρων και πλασμα-τοκυτταρική διαφοροποίηση.</a:t>
            </a:r>
            <a:endParaRPr lang="el-GR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175" y="4114800"/>
            <a:ext cx="3860800" cy="2517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443038"/>
            <a:ext cx="3905250" cy="24828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0" y="228600"/>
            <a:ext cx="883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Calibri" pitchFamily="34" charset="0"/>
              </a:rPr>
              <a:t>ΣΛΟΖ -ΠΑΘΟΛΟΓΟΑΝΑΤΟΜΙΚΑ ΕΥΡΗΜΑΤΑ (3)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107950" y="137795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l-GR" sz="2400">
                <a:solidFill>
                  <a:srgbClr val="FF9966"/>
                </a:solidFill>
                <a:latin typeface="Calibri" pitchFamily="34" charset="0"/>
              </a:rPr>
              <a:t>Ιστολογική εικόνα λεμφαδένων πύλης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Οζώδης διήθηση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Διάταση λεμφοκόλπων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Παρουσία (ενίοτε) υπολειμματικών λεμφοζιδίων 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None/>
            </a:pPr>
            <a:r>
              <a:rPr lang="en-US" sz="2400">
                <a:solidFill>
                  <a:srgbClr val="FF9966"/>
                </a:solidFill>
                <a:latin typeface="Calibri" pitchFamily="34" charset="0"/>
              </a:rPr>
              <a:t>Ιστολογική εικόνα μυελού των οστών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Διήθηση στην πλειονότητα των περιπτώσεων, συχνά μη ορατή στην αιματοξυλίνη-ηωσίνη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Πρότυπο: οζώδες, ενδιάμεσο, ενδοκολποειδικό</a:t>
            </a:r>
          </a:p>
          <a:p>
            <a:pPr marL="342900" indent="-342900">
              <a:buClr>
                <a:srgbClr val="FFCC66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Παρουσία βλαστικών κέντρων λεμφοζιδίων στο κέντρο των οζοειδών αθροίσεων</a:t>
            </a:r>
            <a:endParaRPr lang="el-GR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292475" cy="2159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038600"/>
            <a:ext cx="3300413" cy="21605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3 - Τίτλος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38213"/>
          </a:xfrm>
        </p:spPr>
        <p:txBody>
          <a:bodyPr/>
          <a:lstStyle/>
          <a:p>
            <a:pPr eaLnBrk="1" hangingPunct="1"/>
            <a:r>
              <a:rPr lang="el-GR" sz="3200" b="1" u="sng" smtClean="0">
                <a:solidFill>
                  <a:schemeClr val="accent2"/>
                </a:solidFill>
              </a:rPr>
              <a:t>2. Τοξοπλασμική λεμφαδενίτιδα</a:t>
            </a:r>
            <a:endParaRPr lang="el-GR" sz="3200" smtClean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Αίτιο: </a:t>
            </a:r>
            <a:r>
              <a:rPr lang="en-US" dirty="0" err="1" smtClean="0"/>
              <a:t>Toxoplasma</a:t>
            </a:r>
            <a:r>
              <a:rPr lang="en-US" dirty="0" smtClean="0"/>
              <a:t> </a:t>
            </a:r>
            <a:r>
              <a:rPr lang="en-US" dirty="0" err="1" smtClean="0"/>
              <a:t>gondii</a:t>
            </a:r>
            <a:endParaRPr lang="el-GR" dirty="0" smtClean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Μετάδοση στον άνθρωπο: μόλυνση τροφής από κόπρανα θηλαστικών (γάτες)- </a:t>
            </a:r>
            <a:r>
              <a:rPr lang="el-GR" dirty="0" err="1" smtClean="0"/>
              <a:t>διαπλακουντιακή</a:t>
            </a:r>
            <a:r>
              <a:rPr lang="el-GR" dirty="0" smtClean="0"/>
              <a:t> μετάδοση (συγγενής τοξοπλάσμωση)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Κλινική εικόνα: </a:t>
            </a:r>
            <a:r>
              <a:rPr lang="el-GR" dirty="0" smtClean="0"/>
              <a:t>νόσος ελαφρά (επίκτητη τοξοπλάσμωση), εκτός από την περίπτωση </a:t>
            </a:r>
            <a:r>
              <a:rPr lang="el-GR" dirty="0" err="1" smtClean="0"/>
              <a:t>ανοσοκατεσταλμένων</a:t>
            </a:r>
            <a:r>
              <a:rPr lang="el-GR" dirty="0" smtClean="0"/>
              <a:t> ασθενών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l-GR" b="1" u="sng" dirty="0" smtClean="0"/>
              <a:t>Ιστολογική εικόνα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err="1" smtClean="0">
                <a:solidFill>
                  <a:srgbClr val="C00000"/>
                </a:solidFill>
              </a:rPr>
              <a:t>Λεμφοζιδιακή</a:t>
            </a:r>
            <a:r>
              <a:rPr lang="el-GR" dirty="0" smtClean="0"/>
              <a:t> </a:t>
            </a:r>
            <a:r>
              <a:rPr lang="el-GR" dirty="0" smtClean="0">
                <a:solidFill>
                  <a:srgbClr val="FF0000"/>
                </a:solidFill>
              </a:rPr>
              <a:t>υπερπλασία</a:t>
            </a:r>
            <a:r>
              <a:rPr lang="el-GR" dirty="0" smtClean="0"/>
              <a:t> με εμφανή βλαστικά κέντρα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Αθροίσεις </a:t>
            </a:r>
            <a:r>
              <a:rPr lang="el-GR" dirty="0" err="1" smtClean="0">
                <a:solidFill>
                  <a:srgbClr val="C00000"/>
                </a:solidFill>
              </a:rPr>
              <a:t>επιθηλιοειδών</a:t>
            </a:r>
            <a:r>
              <a:rPr lang="el-GR" dirty="0" smtClean="0"/>
              <a:t> κυττάρων εντός των βλαστικών κέντρων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>
                <a:solidFill>
                  <a:srgbClr val="FF0000"/>
                </a:solidFill>
              </a:rPr>
              <a:t>«</a:t>
            </a:r>
            <a:r>
              <a:rPr lang="el-GR" dirty="0" err="1" smtClean="0">
                <a:solidFill>
                  <a:srgbClr val="FF0000"/>
                </a:solidFill>
              </a:rPr>
              <a:t>Άωρη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ιστιοκυττάρωση</a:t>
            </a:r>
            <a:r>
              <a:rPr lang="el-GR" dirty="0" smtClean="0">
                <a:solidFill>
                  <a:srgbClr val="FF0000"/>
                </a:solidFill>
              </a:rPr>
              <a:t>» των </a:t>
            </a:r>
            <a:r>
              <a:rPr lang="el-GR" dirty="0" err="1" smtClean="0">
                <a:solidFill>
                  <a:srgbClr val="FF0000"/>
                </a:solidFill>
              </a:rPr>
              <a:t>λεμφοκόλπων</a:t>
            </a:r>
            <a:endParaRPr lang="el-GR" dirty="0" smtClean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l-GR" dirty="0" smtClean="0"/>
              <a:t>Περιαδενίτιδα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522288" y="279400"/>
            <a:ext cx="8621712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l-GR" sz="2400" dirty="0">
                <a:solidFill>
                  <a:srgbClr val="FFFF00"/>
                </a:solidFill>
                <a:latin typeface="+mn-lt"/>
                <a:cs typeface="Times New Roman" charset="0"/>
              </a:rPr>
              <a:t>ΛΕΜΦΟΠΛΑΣΜΑΤΟΚΥΤΤΑΡΙΚΟ  ΛΕΜΦΩΜΑ : ΜΟΡΦΟΛΟΓΙΑ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</a:rPr>
              <a:t> 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l-GR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Μικρά λεμφοκύτταρα με πλασματοκυττοειδή διαφοροποίηση και πλασματοκύτταρα</a:t>
            </a:r>
            <a:r>
              <a:rPr lang="el-GR" sz="2000">
                <a:latin typeface="Calibri" pitchFamily="34" charset="0"/>
                <a:cs typeface="Arial" pitchFamily="34" charset="0"/>
              </a:rPr>
              <a:t> </a:t>
            </a:r>
            <a:r>
              <a:rPr lang="el-GR">
                <a:latin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3364" name="Picture 5" descr="H &amp; E WA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341438"/>
            <a:ext cx="4857750" cy="530066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43365" name="Line 6"/>
          <p:cNvSpPr>
            <a:spLocks noChangeShapeType="1"/>
          </p:cNvSpPr>
          <p:nvPr/>
        </p:nvSpPr>
        <p:spPr bwMode="auto">
          <a:xfrm flipH="1">
            <a:off x="2459038" y="2133600"/>
            <a:ext cx="3071812" cy="215900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366" name="Line 7"/>
          <p:cNvSpPr>
            <a:spLocks noChangeShapeType="1"/>
          </p:cNvSpPr>
          <p:nvPr/>
        </p:nvSpPr>
        <p:spPr bwMode="auto">
          <a:xfrm flipH="1">
            <a:off x="2779713" y="2133600"/>
            <a:ext cx="2751137" cy="280828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367" name="Line 8"/>
          <p:cNvSpPr>
            <a:spLocks noChangeShapeType="1"/>
          </p:cNvSpPr>
          <p:nvPr/>
        </p:nvSpPr>
        <p:spPr bwMode="auto">
          <a:xfrm flipH="1">
            <a:off x="2779713" y="2205038"/>
            <a:ext cx="2751137" cy="273685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5578475" y="1839913"/>
            <a:ext cx="2657475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Times New Roman" charset="0"/>
              </a:rPr>
              <a:t>Πλασματοκύτταρα </a:t>
            </a:r>
          </a:p>
        </p:txBody>
      </p:sp>
      <p:sp>
        <p:nvSpPr>
          <p:cNvPr id="143369" name="Line 10"/>
          <p:cNvSpPr>
            <a:spLocks noChangeShapeType="1"/>
          </p:cNvSpPr>
          <p:nvPr/>
        </p:nvSpPr>
        <p:spPr bwMode="auto">
          <a:xfrm flipV="1">
            <a:off x="4191000" y="3786188"/>
            <a:ext cx="3200400" cy="2160587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370" name="Line 11"/>
          <p:cNvSpPr>
            <a:spLocks noChangeShapeType="1"/>
          </p:cNvSpPr>
          <p:nvPr/>
        </p:nvSpPr>
        <p:spPr bwMode="auto">
          <a:xfrm>
            <a:off x="1651000" y="3286125"/>
            <a:ext cx="5695950" cy="576263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arrow" w="med" len="med"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6659563" y="2819400"/>
            <a:ext cx="2484437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Μικρά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+mn-lt"/>
                <a:cs typeface="Arial" pitchFamily="34" charset="0"/>
              </a:rPr>
              <a:t>λεμφοκύτταρα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4888" y="5013325"/>
            <a:ext cx="25193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+mn-lt"/>
                <a:cs typeface="Arial" pitchFamily="34" charset="0"/>
              </a:rPr>
              <a:t>Μυελός των οστών , σπανιότερα λεμφαδένες /σπλήνα  (15 -30%) </a:t>
            </a:r>
          </a:p>
          <a:p>
            <a:pPr>
              <a:defRPr/>
            </a:pPr>
            <a:endParaRPr lang="el-GR" dirty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4 - Εικόνα" descr="W-138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44500" y="1000125"/>
            <a:ext cx="8001000" cy="5500688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476250" y="282575"/>
            <a:ext cx="766445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3200" dirty="0">
                <a:solidFill>
                  <a:srgbClr val="FFFF00"/>
                </a:solidFill>
                <a:latin typeface="+mj-lt"/>
                <a:cs typeface="Times New Roman" charset="0"/>
              </a:rPr>
              <a:t>ΛΕΜΦΟΠΛΑΣΜΑΤΟΚΥΤΤΑΡΙΚΟ ΛΕΜΦΩΜΑ </a:t>
            </a:r>
          </a:p>
        </p:txBody>
      </p:sp>
      <p:sp>
        <p:nvSpPr>
          <p:cNvPr id="144388" name="Text Box 8"/>
          <p:cNvSpPr txBox="1">
            <a:spLocks noChangeArrowheads="1"/>
          </p:cNvSpPr>
          <p:nvPr/>
        </p:nvSpPr>
        <p:spPr bwMode="auto">
          <a:xfrm>
            <a:off x="444500" y="6000750"/>
            <a:ext cx="1247775" cy="461963"/>
          </a:xfrm>
          <a:prstGeom prst="rect">
            <a:avLst/>
          </a:prstGeom>
          <a:solidFill>
            <a:schemeClr val="tx1"/>
          </a:solidFill>
          <a:ln w="38100" algn="ctr">
            <a:solidFill>
              <a:srgbClr val="00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>
                <a:solidFill>
                  <a:schemeClr val="bg1"/>
                </a:solidFill>
              </a:rPr>
              <a:t>CD138+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44389" name="5 - Εικόνα" descr="W-1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1000125"/>
            <a:ext cx="2159000" cy="185737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12 - Εικόνα" descr="post mf23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0" y="1500188"/>
            <a:ext cx="3937000" cy="4857750"/>
          </a:xfrm>
          <a:prstGeom prst="rect">
            <a:avLst/>
          </a:prstGeom>
          <a:noFill/>
          <a:ln w="28575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145411" name="9 - Εικόνα" descr="post mf21.tif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81000" y="1500188"/>
            <a:ext cx="4064000" cy="4875212"/>
          </a:xfrm>
          <a:prstGeom prst="rect">
            <a:avLst/>
          </a:prstGeom>
          <a:noFill/>
          <a:ln w="9525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476250" y="282575"/>
            <a:ext cx="7443788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3200" dirty="0">
                <a:solidFill>
                  <a:srgbClr val="FFFF00"/>
                </a:solidFill>
                <a:latin typeface="+mj-lt"/>
                <a:cs typeface="Times New Roman" charset="0"/>
              </a:rPr>
              <a:t>ΛΕΜΦΟΠΛΑΣΜΑΤΟΚΥΤΤΑΡΙΚΟ ΛΕΜΦΩΜΑ </a:t>
            </a: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585788" y="1000125"/>
            <a:ext cx="237172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sz="2800" dirty="0">
                <a:solidFill>
                  <a:schemeClr val="bg1"/>
                </a:solidFill>
                <a:latin typeface="+mj-lt"/>
                <a:cs typeface="Times New Roman" charset="0"/>
              </a:rPr>
              <a:t>ΚΛΩΝΙΚΟΤΗΤΑ </a:t>
            </a:r>
          </a:p>
        </p:txBody>
      </p:sp>
      <p:sp>
        <p:nvSpPr>
          <p:cNvPr id="145414" name="Text Box 11"/>
          <p:cNvSpPr txBox="1">
            <a:spLocks noChangeArrowheads="1"/>
          </p:cNvSpPr>
          <p:nvPr/>
        </p:nvSpPr>
        <p:spPr bwMode="auto">
          <a:xfrm>
            <a:off x="381000" y="5929313"/>
            <a:ext cx="811213" cy="830262"/>
          </a:xfrm>
          <a:prstGeom prst="rect">
            <a:avLst/>
          </a:prstGeom>
          <a:solidFill>
            <a:schemeClr val="tx1"/>
          </a:solidFill>
          <a:ln w="19050" algn="ctr">
            <a:solidFill>
              <a:srgbClr val="8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>
                <a:solidFill>
                  <a:schemeClr val="bg1"/>
                </a:solidFill>
              </a:rPr>
              <a:t>CIgM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45415" name="Text Box 12"/>
          <p:cNvSpPr txBox="1">
            <a:spLocks noChangeArrowheads="1"/>
          </p:cNvSpPr>
          <p:nvPr/>
        </p:nvSpPr>
        <p:spPr bwMode="auto">
          <a:xfrm>
            <a:off x="4699000" y="5929313"/>
            <a:ext cx="720725" cy="830262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8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>
                <a:solidFill>
                  <a:schemeClr val="bg1"/>
                </a:solidFill>
              </a:rPr>
              <a:t>CIg</a:t>
            </a:r>
            <a:r>
              <a:rPr lang="el-GR">
                <a:solidFill>
                  <a:schemeClr val="bg1"/>
                </a:solidFill>
              </a:rPr>
              <a:t>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 descr="Untitled-53"/>
          <p:cNvPicPr>
            <a:picLocks noChangeAspect="1" noChangeArrowheads="1"/>
          </p:cNvPicPr>
          <p:nvPr/>
        </p:nvPicPr>
        <p:blipFill>
          <a:blip r:embed="rId3" cstate="print"/>
          <a:srcRect r="2234"/>
          <a:stretch>
            <a:fillRect/>
          </a:stretch>
        </p:blipFill>
        <p:spPr bwMode="auto">
          <a:xfrm>
            <a:off x="-36513" y="0"/>
            <a:ext cx="4200526" cy="5680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4276725" y="396875"/>
            <a:ext cx="48672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4000" dirty="0">
                <a:solidFill>
                  <a:srgbClr val="FFFF00"/>
                </a:solidFill>
                <a:latin typeface="+mj-lt"/>
                <a:cs typeface="Times New Roman" charset="0"/>
              </a:rPr>
              <a:t>ΕΠΙΘΕΤΙΚΑ Β ΛΕΜΦΩΜΑΤΑ</a:t>
            </a:r>
          </a:p>
          <a:p>
            <a:pPr>
              <a:defRPr/>
            </a:pPr>
            <a:endParaRPr lang="el-GR" sz="2800" dirty="0">
              <a:latin typeface="+mj-lt"/>
              <a:cs typeface="Times New Roman" charset="0"/>
            </a:endParaRPr>
          </a:p>
          <a:p>
            <a:pPr>
              <a:defRPr/>
            </a:pPr>
            <a:r>
              <a:rPr lang="el-GR" sz="2400" dirty="0">
                <a:solidFill>
                  <a:srgbClr val="FFC000"/>
                </a:solidFill>
                <a:latin typeface="+mj-lt"/>
                <a:cs typeface="Times New Roman" charset="0"/>
              </a:rPr>
              <a:t>Βιολογική, </a:t>
            </a:r>
            <a:r>
              <a:rPr lang="el-GR" sz="2400" dirty="0" err="1">
                <a:solidFill>
                  <a:srgbClr val="FFC000"/>
                </a:solidFill>
                <a:latin typeface="+mj-lt"/>
                <a:cs typeface="Times New Roman" charset="0"/>
              </a:rPr>
              <a:t>ιστοπαθολογική</a:t>
            </a:r>
            <a:r>
              <a:rPr lang="el-GR" sz="2400" dirty="0">
                <a:solidFill>
                  <a:srgbClr val="FFC000"/>
                </a:solidFill>
                <a:latin typeface="+mj-lt"/>
                <a:cs typeface="Times New Roman" charset="0"/>
              </a:rPr>
              <a:t> &amp; </a:t>
            </a:r>
          </a:p>
          <a:p>
            <a:pPr>
              <a:defRPr/>
            </a:pPr>
            <a:r>
              <a:rPr lang="el-GR" sz="2400" dirty="0" err="1">
                <a:solidFill>
                  <a:srgbClr val="FFC000"/>
                </a:solidFill>
                <a:latin typeface="+mj-lt"/>
                <a:cs typeface="Times New Roman" charset="0"/>
              </a:rPr>
              <a:t>κλινικοπρογνωστική</a:t>
            </a:r>
            <a:r>
              <a:rPr lang="el-GR" sz="2400" dirty="0">
                <a:solidFill>
                  <a:srgbClr val="FFC000"/>
                </a:solidFill>
                <a:latin typeface="+mj-lt"/>
                <a:cs typeface="Times New Roman" charset="0"/>
              </a:rPr>
              <a:t> ετερογένεια</a:t>
            </a:r>
          </a:p>
          <a:p>
            <a:pPr>
              <a:defRPr/>
            </a:pPr>
            <a:endParaRPr lang="el-GR" sz="2800" dirty="0">
              <a:solidFill>
                <a:srgbClr val="FFFFCC"/>
              </a:solidFill>
              <a:latin typeface="+mj-lt"/>
              <a:cs typeface="Times New Roman" charset="0"/>
            </a:endParaRPr>
          </a:p>
          <a:p>
            <a:pPr marL="571500" indent="-571500">
              <a:buFont typeface="+mj-lt"/>
              <a:buAutoNum type="romanUcPeriod"/>
              <a:defRPr/>
            </a:pPr>
            <a:endParaRPr lang="el-GR" sz="2800" dirty="0">
              <a:solidFill>
                <a:srgbClr val="FFFFCC"/>
              </a:solidFill>
              <a:latin typeface="+mj-lt"/>
              <a:cs typeface="Times New Roman" charset="0"/>
            </a:endParaRPr>
          </a:p>
          <a:p>
            <a:pPr marL="571500" indent="-571500">
              <a:buFont typeface="+mj-lt"/>
              <a:buAutoNum type="romanUcPeriod"/>
              <a:defRPr/>
            </a:pPr>
            <a:endParaRPr lang="el-GR" sz="2800" dirty="0">
              <a:solidFill>
                <a:srgbClr val="FFFFCC"/>
              </a:solidFill>
              <a:latin typeface="+mj-lt"/>
              <a:cs typeface="Times New Roman" charset="0"/>
            </a:endParaRPr>
          </a:p>
          <a:p>
            <a:pPr marL="571500" indent="-571500">
              <a:buFont typeface="+mj-lt"/>
              <a:buAutoNum type="romanUcPeriod"/>
              <a:defRPr/>
            </a:pPr>
            <a:r>
              <a:rPr lang="el-GR" sz="2800" dirty="0">
                <a:solidFill>
                  <a:srgbClr val="FFFFCC"/>
                </a:solidFill>
                <a:latin typeface="+mj-lt"/>
                <a:cs typeface="Times New Roman" charset="0"/>
              </a:rPr>
              <a:t>Διάχυτα </a:t>
            </a:r>
            <a:r>
              <a:rPr lang="el-GR" sz="2800" dirty="0" err="1">
                <a:solidFill>
                  <a:srgbClr val="FFFFCC"/>
                </a:solidFill>
                <a:latin typeface="+mj-lt"/>
                <a:cs typeface="Times New Roman" charset="0"/>
              </a:rPr>
              <a:t>μεγαλοκυτταρικά</a:t>
            </a:r>
            <a:r>
              <a:rPr lang="el-GR" sz="2800" dirty="0">
                <a:solidFill>
                  <a:srgbClr val="FFFFCC"/>
                </a:solidFill>
                <a:latin typeface="+mj-lt"/>
                <a:cs typeface="Times New Roman" charset="0"/>
              </a:rPr>
              <a:t> Β λεμφώματα</a:t>
            </a:r>
          </a:p>
          <a:p>
            <a:pPr marL="571500" indent="-571500">
              <a:buFont typeface="+mj-lt"/>
              <a:buAutoNum type="romanUcPeriod"/>
              <a:defRPr/>
            </a:pPr>
            <a:r>
              <a:rPr lang="el-GR" sz="2800" dirty="0">
                <a:solidFill>
                  <a:srgbClr val="FFFFCC"/>
                </a:solidFill>
                <a:latin typeface="+mj-lt"/>
                <a:cs typeface="Times New Roman" charset="0"/>
              </a:rPr>
              <a:t>Λέμφωμα </a:t>
            </a:r>
            <a:r>
              <a:rPr lang="en-US" sz="2800" dirty="0" err="1">
                <a:solidFill>
                  <a:srgbClr val="FFFFCC"/>
                </a:solidFill>
                <a:latin typeface="+mj-lt"/>
                <a:cs typeface="Times New Roman" charset="0"/>
              </a:rPr>
              <a:t>Burkitt</a:t>
            </a:r>
            <a:endParaRPr lang="en-US" sz="2800" dirty="0">
              <a:solidFill>
                <a:srgbClr val="FFFFCC"/>
              </a:solidFill>
              <a:latin typeface="+mj-lt"/>
              <a:cs typeface="Times New Roman" charset="0"/>
            </a:endParaRPr>
          </a:p>
          <a:p>
            <a:pPr marL="571500" indent="-571500">
              <a:buFont typeface="+mj-lt"/>
              <a:buAutoNum type="romanUcPeriod"/>
              <a:defRPr/>
            </a:pPr>
            <a:r>
              <a:rPr lang="el-GR" sz="2800" dirty="0">
                <a:solidFill>
                  <a:srgbClr val="FFFFCC"/>
                </a:solidFill>
                <a:latin typeface="+mj-lt"/>
                <a:cs typeface="Times New Roman" charset="0"/>
              </a:rPr>
              <a:t>Αταξινόμητα Β λεμφώματα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en-US" sz="3400" smtClean="0">
                <a:solidFill>
                  <a:srgbClr val="FFFF00"/>
                </a:solidFill>
              </a:rPr>
              <a:t>I</a:t>
            </a:r>
            <a:r>
              <a:rPr lang="en-US" sz="3600" smtClean="0">
                <a:solidFill>
                  <a:srgbClr val="FFFF00"/>
                </a:solidFill>
              </a:rPr>
              <a:t>.</a:t>
            </a:r>
            <a:r>
              <a:rPr lang="el-GR" sz="3600" smtClean="0">
                <a:solidFill>
                  <a:srgbClr val="FFFF00"/>
                </a:solidFill>
              </a:rPr>
              <a:t> Διάχυτα μεγαλοκυτταρικά Β λεμφώματα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5875"/>
            <a:ext cx="8229600" cy="5073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ü"/>
            </a:pPr>
            <a:r>
              <a:rPr lang="en-US" sz="2400" b="1" u="sng" smtClean="0">
                <a:solidFill>
                  <a:srgbClr val="FFFF00"/>
                </a:solidFill>
              </a:rPr>
              <a:t>O</a:t>
            </a:r>
            <a:r>
              <a:rPr lang="el-GR" sz="2400" b="1" u="sng" smtClean="0">
                <a:solidFill>
                  <a:srgbClr val="FFFF00"/>
                </a:solidFill>
              </a:rPr>
              <a:t>ρισμός</a:t>
            </a:r>
            <a:r>
              <a:rPr lang="el-GR" sz="2400" b="1" smtClean="0"/>
              <a:t> </a:t>
            </a:r>
            <a:r>
              <a:rPr lang="el-GR" sz="2400" b="1" smtClean="0">
                <a:solidFill>
                  <a:schemeClr val="bg1"/>
                </a:solidFill>
              </a:rPr>
              <a:t>(</a:t>
            </a:r>
            <a:r>
              <a:rPr lang="el-GR" sz="2400" b="1" smtClean="0">
                <a:solidFill>
                  <a:srgbClr val="FFFFCC"/>
                </a:solidFill>
              </a:rPr>
              <a:t>Π.Ο.Υ. 2008)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     </a:t>
            </a:r>
            <a:r>
              <a:rPr lang="el-GR" sz="2400" b="1" smtClean="0">
                <a:solidFill>
                  <a:srgbClr val="F42CF9"/>
                </a:solidFill>
              </a:rPr>
              <a:t>Διάχυτη</a:t>
            </a:r>
            <a:r>
              <a:rPr lang="el-GR" sz="2400" b="1" smtClean="0">
                <a:solidFill>
                  <a:srgbClr val="FFFFCC"/>
                </a:solidFill>
              </a:rPr>
              <a:t> ανάπτυξη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     </a:t>
            </a:r>
            <a:r>
              <a:rPr lang="el-GR" sz="2400" b="1" smtClean="0">
                <a:solidFill>
                  <a:srgbClr val="FFFFCC"/>
                </a:solidFill>
              </a:rPr>
              <a:t>Μέγεθος πυρήνα νεοπλασματικών κυττάρων </a:t>
            </a:r>
            <a:r>
              <a:rPr lang="el-GR" sz="2400" b="1" smtClean="0">
                <a:solidFill>
                  <a:srgbClr val="F42CF9"/>
                </a:solidFill>
              </a:rPr>
              <a:t>τουλάχιστον ίσο με εκείνο φυσιολογικού μακροφάγου ή διπλάσιο εκείνου φυσιολογικού λεμφοκυττάρου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ü"/>
            </a:pPr>
            <a:r>
              <a:rPr lang="el-GR" sz="2400" b="1" u="sng" smtClean="0">
                <a:solidFill>
                  <a:srgbClr val="FFFF00"/>
                </a:solidFill>
              </a:rPr>
              <a:t>Ετερογένεια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chemeClr val="bg1"/>
                </a:solidFill>
              </a:rPr>
              <a:t>	</a:t>
            </a:r>
            <a:r>
              <a:rPr lang="en-US" sz="2400" b="1" smtClean="0">
                <a:solidFill>
                  <a:schemeClr val="bg1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Κλινική εμφάνιση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rgbClr val="FFFFCC"/>
                </a:solidFill>
              </a:rPr>
              <a:t>	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Εντόπιση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rgbClr val="FFFFCC"/>
                </a:solidFill>
              </a:rPr>
              <a:t>	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Πρόγνωση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rgbClr val="FFFFCC"/>
                </a:solidFill>
              </a:rPr>
              <a:t>	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Μορφολογία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rgbClr val="FFFFCC"/>
                </a:solidFill>
              </a:rPr>
              <a:t>	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Παθογενετικοί μηχανισμοί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smtClean="0">
                <a:solidFill>
                  <a:srgbClr val="FFFFCC"/>
                </a:solidFill>
              </a:rPr>
              <a:t>	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 </a:t>
            </a:r>
            <a:r>
              <a:rPr lang="el-GR" sz="2400" b="1" smtClean="0">
                <a:solidFill>
                  <a:srgbClr val="FFFFCC"/>
                </a:solidFill>
              </a:rPr>
              <a:t>Ανοσοφαινότυπος / Γονότυπος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 smtClean="0">
                <a:solidFill>
                  <a:srgbClr val="FFFF00"/>
                </a:solidFill>
              </a:rPr>
              <a:t>ΔΙΑΧΥΤΑ ΜΕΓΑΛΟΚΥΤΤΑΡΙΚΑ Β ΛΕΜΦΩΜΑΤΑ </a:t>
            </a:r>
            <a:r>
              <a:rPr lang="en-US" sz="3600" smtClean="0">
                <a:solidFill>
                  <a:srgbClr val="FFFF00"/>
                </a:solidFill>
              </a:rPr>
              <a:t>(DLBCL) </a:t>
            </a:r>
            <a:r>
              <a:rPr lang="el-GR" sz="3600" smtClean="0">
                <a:solidFill>
                  <a:srgbClr val="FFFF00"/>
                </a:solidFill>
              </a:rPr>
              <a:t>(Π.Ο.Υ. 2008)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b="1" smtClean="0">
                <a:solidFill>
                  <a:srgbClr val="FFC000"/>
                </a:solidFill>
              </a:rPr>
              <a:t>Μορφολογικές</a:t>
            </a:r>
            <a:r>
              <a:rPr lang="el-GR" sz="2800" b="1" smtClean="0">
                <a:solidFill>
                  <a:srgbClr val="FFFFCC"/>
                </a:solidFill>
              </a:rPr>
              <a:t> ποικιλίες</a:t>
            </a:r>
          </a:p>
          <a:p>
            <a:pPr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b="1" smtClean="0">
                <a:solidFill>
                  <a:srgbClr val="FFC000"/>
                </a:solidFill>
              </a:rPr>
              <a:t>Μοριακές</a:t>
            </a:r>
            <a:r>
              <a:rPr lang="el-GR" sz="2800" b="1" smtClean="0">
                <a:solidFill>
                  <a:srgbClr val="FFFFCC"/>
                </a:solidFill>
              </a:rPr>
              <a:t> και </a:t>
            </a:r>
            <a:r>
              <a:rPr lang="el-GR" sz="2800" b="1" smtClean="0">
                <a:solidFill>
                  <a:srgbClr val="FFC000"/>
                </a:solidFill>
              </a:rPr>
              <a:t>ανοσοφαινοτυπικές</a:t>
            </a:r>
            <a:r>
              <a:rPr lang="el-GR" sz="2800" b="1" smtClean="0">
                <a:solidFill>
                  <a:srgbClr val="FFFFCC"/>
                </a:solidFill>
              </a:rPr>
              <a:t> υποομάδες</a:t>
            </a:r>
          </a:p>
          <a:p>
            <a:pPr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b="1" smtClean="0">
                <a:solidFill>
                  <a:srgbClr val="FFFFCC"/>
                </a:solidFill>
              </a:rPr>
              <a:t>Διακριτές νοσολογικές οντότητες</a:t>
            </a:r>
          </a:p>
          <a:p>
            <a:pPr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800" b="1" smtClean="0">
                <a:solidFill>
                  <a:srgbClr val="FFFFCC"/>
                </a:solidFill>
              </a:rPr>
              <a:t>Περιπτώσεις χωρίς αποδεκτά κριτήρια για υποκατηγοριοποίηση </a:t>
            </a:r>
            <a:r>
              <a:rPr lang="el-GR" sz="2800" b="1" smtClean="0">
                <a:solidFill>
                  <a:srgbClr val="FFFFCC"/>
                </a:solidFill>
                <a:sym typeface="Wingdings" pitchFamily="2" charset="2"/>
              </a:rPr>
              <a:t> </a:t>
            </a:r>
            <a:r>
              <a:rPr lang="el-GR" sz="2800" b="1" i="1" smtClean="0">
                <a:solidFill>
                  <a:srgbClr val="FFFF00"/>
                </a:solidFill>
                <a:sym typeface="Wingdings" pitchFamily="2" charset="2"/>
              </a:rPr>
              <a:t>«διάχυτο μεγαλοκυτταρικό Β λέμφωμα μη περαιτέρω προσδιοριζόμενο (</a:t>
            </a:r>
            <a:r>
              <a:rPr lang="en-US" sz="2800" b="1" i="1" smtClean="0">
                <a:solidFill>
                  <a:srgbClr val="FFFF00"/>
                </a:solidFill>
                <a:sym typeface="Wingdings" pitchFamily="2" charset="2"/>
              </a:rPr>
              <a:t>DLBCL-NOS)</a:t>
            </a:r>
            <a:endParaRPr lang="el-GR" sz="2800" b="1" i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sz="2800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  <a:sym typeface="Wingdings" pitchFamily="2" charset="2"/>
              </a:rPr>
              <a:t>DLBCL-NOS</a:t>
            </a:r>
            <a:endParaRPr lang="el-GR" smtClean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1263"/>
            <a:ext cx="8229600" cy="507365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E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πιδημιολογία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25-30% των 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NHL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των ενηλίκων - Συνηθέστερο σε μεγαλύτερης ηλικίας άτομα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Αναπτύσσεται 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de novo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(πρωτοπαθές) ή δευτεροπαθώς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Επί εδάφους </a:t>
            </a:r>
            <a:r>
              <a:rPr lang="el-GR" sz="2400" b="1" smtClean="0">
                <a:solidFill>
                  <a:srgbClr val="FFC000"/>
                </a:solidFill>
                <a:sym typeface="Wingdings" pitchFamily="2" charset="2"/>
              </a:rPr>
              <a:t>ανοσοανεπάρκειας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είναι κατά κανόνα </a:t>
            </a:r>
            <a:r>
              <a:rPr lang="en-US" sz="2400" b="1" smtClean="0">
                <a:solidFill>
                  <a:srgbClr val="FFC000"/>
                </a:solidFill>
                <a:sym typeface="Wingdings" pitchFamily="2" charset="2"/>
              </a:rPr>
              <a:t>EBV+</a:t>
            </a:r>
            <a:endParaRPr lang="el-GR" sz="2400" b="1" smtClean="0">
              <a:solidFill>
                <a:srgbClr val="FFC000"/>
              </a:solidFill>
              <a:sym typeface="Wingdings" pitchFamily="2" charset="2"/>
            </a:endParaRP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Εντόπιση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Λεμφαδενική (60%) ή εξωλεμφαδενική νόσος (συνήθως ΓΕΣ)</a:t>
            </a:r>
          </a:p>
          <a:p>
            <a:pPr eaLnBrk="1" hangingPunct="1"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Συμπτώματα</a:t>
            </a:r>
            <a:r>
              <a:rPr lang="en-US" sz="2400" b="1" smtClean="0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 Ταχέως αυξανόμενη μάζα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			      Νόσος αρχικού σταδίου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 smtClean="0">
                <a:solidFill>
                  <a:srgbClr val="FFFFCC"/>
                </a:solidFill>
                <a:sym typeface="Wingdings" pitchFamily="2" charset="2"/>
              </a:rPr>
              <a:t>			     Διήθηση μυελού  &lt;1/3 των περιπτώσεων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 smtClean="0">
                <a:sym typeface="Symbol" pitchFamily="18" charset="2"/>
              </a:rPr>
              <a:t>				</a:t>
            </a:r>
            <a:r>
              <a:rPr lang="el-GR" sz="2400" b="1" smtClean="0">
                <a:sym typeface="Symbol" pitchFamily="18" charset="2"/>
              </a:rPr>
              <a:t>  </a:t>
            </a:r>
            <a:r>
              <a:rPr lang="el-GR" b="1" smtClean="0">
                <a:solidFill>
                  <a:srgbClr val="FFFF00"/>
                </a:solidFill>
                <a:sym typeface="Symbol" pitchFamily="18" charset="2"/>
              </a:rPr>
              <a:t></a:t>
            </a:r>
            <a:r>
              <a:rPr lang="en-US" b="1" smtClean="0">
                <a:solidFill>
                  <a:srgbClr val="FFFF00"/>
                </a:solidFill>
                <a:sym typeface="Symbol" pitchFamily="18" charset="2"/>
              </a:rPr>
              <a:t>                                 </a:t>
            </a:r>
            <a:r>
              <a:rPr lang="el-GR" b="1" smtClean="0">
                <a:solidFill>
                  <a:srgbClr val="FFFF00"/>
                </a:solidFill>
                <a:sym typeface="Symbol" pitchFamily="18" charset="2"/>
              </a:rPr>
              <a:t>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 smtClean="0">
                <a:solidFill>
                  <a:srgbClr val="FFFF00"/>
                </a:solidFill>
                <a:sym typeface="Wingdings" pitchFamily="2" charset="2"/>
              </a:rPr>
              <a:t>                                 σύγχρονη                          </a:t>
            </a:r>
            <a:r>
              <a:rPr lang="en-US" sz="2400" b="1" smtClean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l-GR" sz="2400" b="1" smtClean="0">
                <a:solidFill>
                  <a:srgbClr val="FFFF00"/>
                </a:solidFill>
                <a:sym typeface="Wingdings" pitchFamily="2" charset="2"/>
              </a:rPr>
              <a:t>ασύγχρονη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b="1" smtClean="0">
                <a:solidFill>
                  <a:srgbClr val="FFFF00"/>
                </a:solidFill>
                <a:sym typeface="Wingdings" pitchFamily="2" charset="2"/>
              </a:rPr>
              <a:t>                              (</a:t>
            </a:r>
            <a:r>
              <a:rPr lang="en-US" sz="2400" b="1" smtClean="0">
                <a:solidFill>
                  <a:srgbClr val="FFFF00"/>
                </a:solidFill>
                <a:sym typeface="Wingdings" pitchFamily="2" charset="2"/>
              </a:rPr>
              <a:t>concordant)               </a:t>
            </a:r>
            <a:r>
              <a:rPr lang="el-GR" sz="2400" b="1" smtClean="0">
                <a:solidFill>
                  <a:srgbClr val="FFFF00"/>
                </a:solidFill>
                <a:sym typeface="Wingdings" pitchFamily="2" charset="2"/>
              </a:rPr>
              <a:t>       </a:t>
            </a:r>
            <a:r>
              <a:rPr lang="en-US" sz="2400" b="1" smtClean="0">
                <a:solidFill>
                  <a:srgbClr val="FFFF00"/>
                </a:solidFill>
                <a:sym typeface="Wingdings" pitchFamily="2" charset="2"/>
              </a:rPr>
              <a:t> (discordant)</a:t>
            </a:r>
            <a:r>
              <a:rPr lang="el-GR" sz="2400" b="1" smtClean="0">
                <a:solidFill>
                  <a:srgbClr val="FFFF00"/>
                </a:solidFill>
                <a:sym typeface="Wingdings" pitchFamily="2" charset="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Rectangle 7"/>
          <p:cNvSpPr>
            <a:spLocks noRot="1"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DLBCL-NOS</a:t>
            </a:r>
            <a:endParaRPr lang="el-G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96975"/>
            <a:ext cx="8458200" cy="49291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n-US" b="1" smtClean="0">
                <a:solidFill>
                  <a:srgbClr val="FFC000"/>
                </a:solidFill>
                <a:sym typeface="Wingdings" pitchFamily="2" charset="2"/>
              </a:rPr>
              <a:t>A</a:t>
            </a:r>
            <a:r>
              <a:rPr lang="el-GR" b="1" smtClean="0">
                <a:solidFill>
                  <a:srgbClr val="FFC000"/>
                </a:solidFill>
                <a:sym typeface="Wingdings" pitchFamily="2" charset="2"/>
              </a:rPr>
              <a:t>ρχιτεκτονικό πρότυπο σε λεμφαδένες</a:t>
            </a:r>
            <a:r>
              <a:rPr lang="en-US" b="1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b="1" smtClean="0">
                <a:solidFill>
                  <a:schemeClr val="bg1"/>
                </a:solidFill>
                <a:sym typeface="Wingdings" pitchFamily="2" charset="2"/>
              </a:rPr>
              <a:t> διάχυτο, διαλεμφοζιδιακό, κολποειδικό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b="1" smtClean="0">
                <a:solidFill>
                  <a:srgbClr val="FFC000"/>
                </a:solidFill>
                <a:sym typeface="Wingdings" pitchFamily="2" charset="2"/>
              </a:rPr>
              <a:t>Μορφολογικές ποικιλίες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l-GR" b="1" smtClean="0">
                <a:solidFill>
                  <a:schemeClr val="bg1"/>
                </a:solidFill>
                <a:sym typeface="Wingdings" pitchFamily="2" charset="2"/>
              </a:rPr>
              <a:t>     Κεντροβλαστική      Ανοσοβλαστική         Αναπλαστική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None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endParaRPr lang="el-GR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90000"/>
              <a:buFont typeface="Wingdings" pitchFamily="2" charset="2"/>
              <a:buChar char="l"/>
            </a:pPr>
            <a:r>
              <a:rPr lang="el-GR" sz="2000" smtClean="0">
                <a:solidFill>
                  <a:schemeClr val="bg1"/>
                </a:solidFill>
                <a:sym typeface="Wingdings" pitchFamily="2" charset="2"/>
              </a:rPr>
              <a:t>Σπάνιες ποικιλίες</a:t>
            </a:r>
            <a:r>
              <a:rPr lang="en-US" sz="2000" smtClean="0">
                <a:solidFill>
                  <a:schemeClr val="bg1"/>
                </a:solidFill>
                <a:sym typeface="Wingdings" pitchFamily="2" charset="2"/>
              </a:rPr>
              <a:t>:</a:t>
            </a:r>
            <a:r>
              <a:rPr lang="el-GR" sz="2000" smtClean="0">
                <a:solidFill>
                  <a:schemeClr val="bg1"/>
                </a:solidFill>
                <a:sym typeface="Wingdings" pitchFamily="2" charset="2"/>
              </a:rPr>
              <a:t> μυξοειδές στρώμα, ψευδοροζέττες, ατρακτοκυτταρική μορφολογία, δίκην «σφραγιστήρος δακτυλίου»</a:t>
            </a:r>
          </a:p>
        </p:txBody>
      </p:sp>
      <p:pic>
        <p:nvPicPr>
          <p:cNvPr id="154628" name="Picture 10"/>
          <p:cNvPicPr>
            <a:picLocks noChangeAspect="1" noChangeArrowheads="1"/>
          </p:cNvPicPr>
          <p:nvPr/>
        </p:nvPicPr>
        <p:blipFill>
          <a:blip r:embed="rId3" cstate="print"/>
          <a:srcRect l="967"/>
          <a:stretch>
            <a:fillRect/>
          </a:stretch>
        </p:blipFill>
        <p:spPr bwMode="auto">
          <a:xfrm>
            <a:off x="6294438" y="2940050"/>
            <a:ext cx="2601912" cy="179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4629" name="Picture 11"/>
          <p:cNvPicPr>
            <a:picLocks noChangeAspect="1" noChangeArrowheads="1"/>
          </p:cNvPicPr>
          <p:nvPr/>
        </p:nvPicPr>
        <p:blipFill>
          <a:blip r:embed="rId4" cstate="print"/>
          <a:srcRect l="49680" r="702"/>
          <a:stretch>
            <a:fillRect/>
          </a:stretch>
        </p:blipFill>
        <p:spPr bwMode="auto">
          <a:xfrm>
            <a:off x="3375025" y="2949575"/>
            <a:ext cx="2811463" cy="1798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4630" name="Picture 12" descr="Untitled-2"/>
          <p:cNvPicPr>
            <a:picLocks noChangeAspect="1" noChangeArrowheads="1"/>
          </p:cNvPicPr>
          <p:nvPr/>
        </p:nvPicPr>
        <p:blipFill>
          <a:blip r:embed="rId5" cstate="print"/>
          <a:srcRect r="50197"/>
          <a:stretch>
            <a:fillRect/>
          </a:stretch>
        </p:blipFill>
        <p:spPr bwMode="auto">
          <a:xfrm>
            <a:off x="476250" y="2947988"/>
            <a:ext cx="2795588" cy="1798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4631" name="Text Box 13"/>
          <p:cNvSpPr txBox="1">
            <a:spLocks noChangeArrowheads="1"/>
          </p:cNvSpPr>
          <p:nvPr/>
        </p:nvSpPr>
        <p:spPr bwMode="auto">
          <a:xfrm>
            <a:off x="6313488" y="4811713"/>
            <a:ext cx="1058862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CD 30</a:t>
            </a:r>
            <a:endParaRPr lang="el-GR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A</a:t>
            </a:r>
            <a:r>
              <a:rPr lang="el-GR" sz="3600" smtClean="0">
                <a:solidFill>
                  <a:srgbClr val="FFFF00"/>
                </a:solidFill>
                <a:sym typeface="Wingdings" pitchFamily="2" charset="2"/>
              </a:rPr>
              <a:t>νοσοφαινοτυπικές ποικιλίες </a:t>
            </a:r>
            <a:br>
              <a:rPr lang="el-GR" sz="3600" smtClean="0">
                <a:solidFill>
                  <a:srgbClr val="FFFF00"/>
                </a:solidFill>
                <a:sym typeface="Wingdings" pitchFamily="2" charset="2"/>
              </a:rPr>
            </a:br>
            <a:r>
              <a:rPr lang="en-US" sz="3600" smtClean="0">
                <a:solidFill>
                  <a:srgbClr val="FFFF00"/>
                </a:solidFill>
                <a:sym typeface="Wingdings" pitchFamily="2" charset="2"/>
              </a:rPr>
              <a:t>DLBCL-NOS</a:t>
            </a:r>
            <a:endParaRPr lang="el-GR" sz="3600" smtClean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3603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2800" b="1" smtClean="0">
                <a:solidFill>
                  <a:schemeClr val="bg1"/>
                </a:solidFill>
                <a:sym typeface="Wingdings" pitchFamily="2" charset="2"/>
              </a:rPr>
              <a:t>Παρουσία ή μη προφίλ κυττάρου βλαστικού κέντρου</a:t>
            </a:r>
            <a:endParaRPr lang="en-US" sz="2800" b="1" smtClean="0">
              <a:solidFill>
                <a:schemeClr val="bg1"/>
              </a:solidFill>
              <a:sym typeface="Wingdings" pitchFamily="2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800" b="1" smtClean="0">
                <a:solidFill>
                  <a:srgbClr val="FFC000"/>
                </a:solidFill>
                <a:sym typeface="Wingdings" pitchFamily="2" charset="2"/>
              </a:rPr>
              <a:t>Αλγόριθμος </a:t>
            </a:r>
            <a:r>
              <a:rPr lang="en-US" sz="2800" b="1" smtClean="0">
                <a:solidFill>
                  <a:srgbClr val="FFC000"/>
                </a:solidFill>
                <a:sym typeface="Wingdings" pitchFamily="2" charset="2"/>
              </a:rPr>
              <a:t>Hans</a:t>
            </a:r>
            <a:r>
              <a:rPr lang="el-GR" sz="2800" b="1" smtClean="0">
                <a:solidFill>
                  <a:srgbClr val="FFC000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334000" y="2963863"/>
            <a:ext cx="3638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	</a:t>
            </a:r>
            <a:r>
              <a:rPr lang="el-GR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Απουσία </a:t>
            </a:r>
            <a:r>
              <a:rPr lang="el-GR" sz="20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κλινικοπρογνωστικής</a:t>
            </a:r>
            <a:r>
              <a:rPr lang="el-GR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  <a:sym typeface="Wingdings" pitchFamily="2" charset="2"/>
              </a:rPr>
              <a:t> συσχέτισης ή συσχέτισης με γονιδιακό προφίλ</a:t>
            </a: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357188" y="3790950"/>
            <a:ext cx="10795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CD10</a:t>
            </a:r>
            <a:endParaRPr lang="el-G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1852613" y="2738438"/>
            <a:ext cx="741362" cy="3794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B</a:t>
            </a: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ΛΚ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3597275" y="2633663"/>
            <a:ext cx="742950" cy="407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ΒΛΚ</a:t>
            </a: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4167188" y="3714750"/>
            <a:ext cx="1209675" cy="4095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Μη ΒΛΚ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3103563" y="4791075"/>
            <a:ext cx="1223962" cy="412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Μη ΒΛΚ</a:t>
            </a: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 rot="1236622">
            <a:off x="461963" y="4368800"/>
            <a:ext cx="151606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Arial" pitchFamily="34" charset="0"/>
                <a:sym typeface="Wingdings" pitchFamily="2" charset="2"/>
              </a:rPr>
              <a:t>±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(&lt;30%)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156683" name="Line 11"/>
          <p:cNvSpPr>
            <a:spLocks noChangeShapeType="1"/>
          </p:cNvSpPr>
          <p:nvPr/>
        </p:nvSpPr>
        <p:spPr bwMode="auto">
          <a:xfrm flipV="1">
            <a:off x="836613" y="3073400"/>
            <a:ext cx="946150" cy="731838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4" name="Line 12"/>
          <p:cNvSpPr>
            <a:spLocks noChangeShapeType="1"/>
          </p:cNvSpPr>
          <p:nvPr/>
        </p:nvSpPr>
        <p:spPr bwMode="auto">
          <a:xfrm>
            <a:off x="890588" y="4224338"/>
            <a:ext cx="1041400" cy="382587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5" name="Line 13"/>
          <p:cNvSpPr>
            <a:spLocks noChangeShapeType="1"/>
          </p:cNvSpPr>
          <p:nvPr/>
        </p:nvSpPr>
        <p:spPr bwMode="auto">
          <a:xfrm>
            <a:off x="2084388" y="4656138"/>
            <a:ext cx="936625" cy="360362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6" name="Line 14"/>
          <p:cNvSpPr>
            <a:spLocks noChangeShapeType="1"/>
          </p:cNvSpPr>
          <p:nvPr/>
        </p:nvSpPr>
        <p:spPr bwMode="auto">
          <a:xfrm flipV="1">
            <a:off x="2084388" y="3935413"/>
            <a:ext cx="576262" cy="576262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7" name="Line 15"/>
          <p:cNvSpPr>
            <a:spLocks noChangeShapeType="1"/>
          </p:cNvSpPr>
          <p:nvPr/>
        </p:nvSpPr>
        <p:spPr bwMode="auto">
          <a:xfrm flipV="1">
            <a:off x="2732088" y="3111500"/>
            <a:ext cx="936625" cy="681038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6688" name="Line 16"/>
          <p:cNvSpPr>
            <a:spLocks noChangeShapeType="1"/>
          </p:cNvSpPr>
          <p:nvPr/>
        </p:nvSpPr>
        <p:spPr bwMode="auto">
          <a:xfrm>
            <a:off x="2732088" y="3935413"/>
            <a:ext cx="1439862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 rot="1313835">
            <a:off x="1920875" y="4819650"/>
            <a:ext cx="10080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Bcl-6-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 rot="-2544023">
            <a:off x="1722438" y="3860800"/>
            <a:ext cx="111283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Bcl-6+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2755900" y="3913188"/>
            <a:ext cx="158750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UM-1+</a:t>
            </a: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6" name="Rectangle 20"/>
          <p:cNvSpPr>
            <a:spLocks noChangeArrowheads="1"/>
          </p:cNvSpPr>
          <p:nvPr/>
        </p:nvSpPr>
        <p:spPr bwMode="auto">
          <a:xfrm rot="-2127756">
            <a:off x="2409825" y="3005138"/>
            <a:ext cx="15525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Μ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UM 1-</a:t>
            </a: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80917" name="Rectangle 21"/>
          <p:cNvSpPr>
            <a:spLocks noChangeArrowheads="1"/>
          </p:cNvSpPr>
          <p:nvPr/>
        </p:nvSpPr>
        <p:spPr bwMode="auto">
          <a:xfrm rot="-2246083">
            <a:off x="320675" y="3111500"/>
            <a:ext cx="16160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Arial" pitchFamily="34" charset="0"/>
                <a:sym typeface="Wingdings" pitchFamily="2" charset="2"/>
              </a:rPr>
              <a:t>+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  <a:sym typeface="Wingdings" pitchFamily="2" charset="2"/>
              </a:rPr>
              <a:t>(&gt;30%)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  <a:sym typeface="Wingdings" pitchFamily="2" charset="2"/>
            </a:endParaRPr>
          </a:p>
        </p:txBody>
      </p:sp>
      <p:sp>
        <p:nvSpPr>
          <p:cNvPr id="156694" name="Line 22"/>
          <p:cNvSpPr>
            <a:spLocks noChangeShapeType="1"/>
          </p:cNvSpPr>
          <p:nvPr/>
        </p:nvSpPr>
        <p:spPr bwMode="auto">
          <a:xfrm>
            <a:off x="5562600" y="2971800"/>
            <a:ext cx="0" cy="2805113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Text Box 2"/>
          <p:cNvSpPr txBox="1">
            <a:spLocks noChangeArrowheads="1"/>
          </p:cNvSpPr>
          <p:nvPr/>
        </p:nvSpPr>
        <p:spPr bwMode="auto">
          <a:xfrm>
            <a:off x="219075" y="417513"/>
            <a:ext cx="8770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l-G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ΠΟΥ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2008: DCBCL, NOS: </a:t>
            </a:r>
            <a:r>
              <a:rPr lang="el-G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Ποικιλίες</a:t>
            </a:r>
            <a:endParaRPr lang="el-GR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14" name="Text Box 6"/>
          <p:cNvSpPr txBox="1">
            <a:spLocks noChangeArrowheads="1"/>
          </p:cNvSpPr>
          <p:nvPr/>
        </p:nvSpPr>
        <p:spPr bwMode="auto">
          <a:xfrm>
            <a:off x="5659438" y="792163"/>
            <a:ext cx="262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M</a:t>
            </a:r>
            <a:r>
              <a:rPr lang="el-GR" sz="2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οριακές</a:t>
            </a:r>
            <a:r>
              <a:rPr lang="en-US" sz="2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</a:t>
            </a: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(GEP)</a:t>
            </a:r>
            <a:endParaRPr lang="el-GR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16" name="Text Box 8"/>
          <p:cNvSpPr txBox="1">
            <a:spLocks noChangeArrowheads="1"/>
          </p:cNvSpPr>
          <p:nvPr/>
        </p:nvSpPr>
        <p:spPr bwMode="auto">
          <a:xfrm>
            <a:off x="5530850" y="2212975"/>
            <a:ext cx="160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Activated</a:t>
            </a:r>
            <a:b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B-cell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(ABC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)</a:t>
            </a:r>
          </a:p>
        </p:txBody>
      </p:sp>
      <p:sp>
        <p:nvSpPr>
          <p:cNvPr id="401419" name="Text Box 11"/>
          <p:cNvSpPr txBox="1">
            <a:spLocks noChangeArrowheads="1"/>
          </p:cNvSpPr>
          <p:nvPr/>
        </p:nvSpPr>
        <p:spPr bwMode="auto">
          <a:xfrm>
            <a:off x="4419600" y="4919663"/>
            <a:ext cx="47244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l-GR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Παρουσία </a:t>
            </a:r>
          </a:p>
          <a:p>
            <a:pPr algn="ctr">
              <a:defRPr/>
            </a:pPr>
            <a:r>
              <a:rPr lang="el-GR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Κλινικοπρογνωστικής</a:t>
            </a:r>
            <a:r>
              <a:rPr lang="el-GR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Συσχέτισης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 algn="ctr">
              <a:defRPr/>
            </a:pPr>
            <a:endParaRPr lang="el-GR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 algn="ctr">
              <a:defRPr/>
            </a:pPr>
            <a:endParaRPr lang="el-G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Προ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Mabthera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         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Μετά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Mabthera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20" name="Text Box 12"/>
          <p:cNvSpPr txBox="1">
            <a:spLocks noChangeArrowheads="1"/>
          </p:cNvSpPr>
          <p:nvPr/>
        </p:nvSpPr>
        <p:spPr bwMode="auto">
          <a:xfrm>
            <a:off x="0" y="60960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269875" algn="ctr">
              <a:buClr>
                <a:srgbClr val="FFFF00"/>
              </a:buClr>
              <a:defRPr/>
            </a:pP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Lenz G. N. Engl. J. Med. 2008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Times New Roman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/>
        </p:nvSpPr>
        <p:spPr bwMode="auto">
          <a:xfrm>
            <a:off x="6967538" y="2212975"/>
            <a:ext cx="16367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Germinal </a:t>
            </a:r>
          </a:p>
          <a:p>
            <a:pPr algn="ctr">
              <a:defRPr/>
            </a:pP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Center </a:t>
            </a:r>
          </a:p>
          <a:p>
            <a:pPr algn="ctr">
              <a:defRPr/>
            </a:pP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B-cell like</a:t>
            </a: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charset="0"/>
              </a:rPr>
              <a:t> (GCB)</a:t>
            </a:r>
          </a:p>
        </p:txBody>
      </p:sp>
      <p:sp>
        <p:nvSpPr>
          <p:cNvPr id="158728" name="Line 16"/>
          <p:cNvSpPr>
            <a:spLocks noChangeShapeType="1"/>
          </p:cNvSpPr>
          <p:nvPr/>
        </p:nvSpPr>
        <p:spPr bwMode="auto">
          <a:xfrm flipH="1">
            <a:off x="6172200" y="5791200"/>
            <a:ext cx="457200" cy="15240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8729" name="Line 17"/>
          <p:cNvSpPr>
            <a:spLocks noChangeShapeType="1"/>
          </p:cNvSpPr>
          <p:nvPr/>
        </p:nvSpPr>
        <p:spPr bwMode="auto">
          <a:xfrm>
            <a:off x="6705600" y="5791200"/>
            <a:ext cx="457200" cy="22860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pic>
        <p:nvPicPr>
          <p:cNvPr id="158730" name="Picture 40"/>
          <p:cNvPicPr>
            <a:picLocks noChangeAspect="1" noChangeArrowheads="1"/>
          </p:cNvPicPr>
          <p:nvPr/>
        </p:nvPicPr>
        <p:blipFill>
          <a:blip r:embed="rId3" cstate="print"/>
          <a:srcRect l="55363" t="3810" r="3232" b="63474"/>
          <a:stretch>
            <a:fillRect/>
          </a:stretch>
        </p:blipFill>
        <p:spPr bwMode="auto">
          <a:xfrm>
            <a:off x="196850" y="1693863"/>
            <a:ext cx="4965700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1" name="Picture 41" descr="Ship reinterpreted PNA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88025" y="1204913"/>
            <a:ext cx="2816225" cy="1008062"/>
          </a:xfrm>
        </p:spPr>
      </p:pic>
      <p:sp>
        <p:nvSpPr>
          <p:cNvPr id="158732" name="Line 42"/>
          <p:cNvSpPr>
            <a:spLocks noChangeShapeType="1"/>
          </p:cNvSpPr>
          <p:nvPr/>
        </p:nvSpPr>
        <p:spPr bwMode="auto">
          <a:xfrm flipH="1">
            <a:off x="2476500" y="2706688"/>
            <a:ext cx="3195638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8733" name="Line 43"/>
          <p:cNvSpPr>
            <a:spLocks noChangeShapeType="1"/>
          </p:cNvSpPr>
          <p:nvPr/>
        </p:nvSpPr>
        <p:spPr bwMode="auto">
          <a:xfrm flipH="1" flipV="1">
            <a:off x="2846388" y="2379663"/>
            <a:ext cx="4462462" cy="83343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8734" name="Line 44"/>
          <p:cNvSpPr>
            <a:spLocks noChangeShapeType="1"/>
          </p:cNvSpPr>
          <p:nvPr/>
        </p:nvSpPr>
        <p:spPr bwMode="auto">
          <a:xfrm>
            <a:off x="4911725" y="3903663"/>
            <a:ext cx="1531938" cy="1125537"/>
          </a:xfrm>
          <a:prstGeom prst="line">
            <a:avLst/>
          </a:prstGeom>
          <a:noFill/>
          <a:ln w="34925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01461" name="Rectangle 53"/>
          <p:cNvSpPr>
            <a:spLocks noRot="1" noChangeArrowheads="1"/>
          </p:cNvSpPr>
          <p:nvPr/>
        </p:nvSpPr>
        <p:spPr bwMode="auto">
          <a:xfrm>
            <a:off x="468313" y="-3159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MO</a:t>
            </a:r>
            <a:r>
              <a:rPr lang="el-G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ΡΙΑΚΕΣ ΥΠΟΟΜΑΔΕΣ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Times New Roman" charset="0"/>
                <a:sym typeface="Wingdings" pitchFamily="2" charset="2"/>
              </a:rPr>
              <a:t>DLBCL-NOS</a:t>
            </a:r>
            <a:endParaRPr lang="el-GR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Times New Roman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Διάμεσος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Διάμεσος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800</TotalTime>
  <Words>5230</Words>
  <Application>Microsoft Office PowerPoint</Application>
  <PresentationFormat>Προβολή στην οθόνη (4:3)</PresentationFormat>
  <Paragraphs>1217</Paragraphs>
  <Slides>163</Slides>
  <Notes>87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163</vt:i4>
      </vt:variant>
    </vt:vector>
  </HeadingPairs>
  <TitlesOfParts>
    <vt:vector size="164" baseType="lpstr">
      <vt:lpstr>Ροή</vt:lpstr>
      <vt:lpstr>Αιμοποιητικό Σύστημα</vt:lpstr>
      <vt:lpstr>Διαφάνεια 2</vt:lpstr>
      <vt:lpstr>Διαφάνεια 3</vt:lpstr>
      <vt:lpstr>Διαφάνεια 4</vt:lpstr>
      <vt:lpstr>ΛΕΜΦΑΔΕΝΙΤΙΔΕΣ</vt:lpstr>
      <vt:lpstr>ΚΑΤΑΣΤΑΣΕΙΣ ΣΥΝΟΔΕΥΟΜΕΝΕΣ ΑΠΟ ΤΗΝ ΠΑΡΟΥΣΙΑ ΚΟΚΚΙΩΜΑΤΩΝ ΣΤΟΥΣ ΛΕΜΦΑΔΕΝΕΣ</vt:lpstr>
      <vt:lpstr>Ειδικοί τύποι λεμφαδενίτιδας</vt:lpstr>
      <vt:lpstr>Νόσος εξ ονύχων γαλής</vt:lpstr>
      <vt:lpstr>2. Τοξοπλασμική λεμφαδενίτιδα</vt:lpstr>
      <vt:lpstr>Τοξοπλάσμωση- Μονοκυτταροειδή Β κύτταρα</vt:lpstr>
      <vt:lpstr>3. Λοιμώδης μονοπυρήνωση</vt:lpstr>
      <vt:lpstr>Λοιμώδης μονοπυρήνωση</vt:lpstr>
      <vt:lpstr>4. Λεισμανίαση</vt:lpstr>
      <vt:lpstr>Λεϊσμανίαση</vt:lpstr>
      <vt:lpstr>5. Ακτινομυκητιασική λεμφαδενίτιδα</vt:lpstr>
      <vt:lpstr>6. Φυματιώδης λεμφαδενίτιδα</vt:lpstr>
      <vt:lpstr>Φυματιώδης λεμφαδενίτιδα- κοκκίωμα με τυροειδή νέκρωση</vt:lpstr>
      <vt:lpstr>7. Ιστιοκυτταρική νεκρωτική λεμφαδενίτιδα χωρίς κοκκιοκύτταρα (Kikuchi)</vt:lpstr>
      <vt:lpstr>Λεμφαδενίτιδα Kikuchi</vt:lpstr>
      <vt:lpstr>Λεμφαδενοπάθεια σε ανοσολογικά νοσήματα</vt:lpstr>
      <vt:lpstr>Ρευματοειδής αρθρίτιδα- λεμφοζιδιακή υπερπλασία</vt:lpstr>
      <vt:lpstr>2. Συστηματικός ερυθηματώδης λύκος</vt:lpstr>
      <vt:lpstr>Συστηματικός ερυθηματώδης λύκος- νέκρωση και αγγειίτιδα</vt:lpstr>
      <vt:lpstr>Νόσος Castleman</vt:lpstr>
      <vt:lpstr>Νόσος Castleman</vt:lpstr>
      <vt:lpstr>Νόσος Castleman</vt:lpstr>
      <vt:lpstr>Νόσος Castleman- υαλοειδής αγγειακός τύπος</vt:lpstr>
      <vt:lpstr>Νόσος Castleman- Πλασματοκυτταρικός τύπος</vt:lpstr>
      <vt:lpstr>Κοκκιωματώδεις βλάβες- σαρκοείδωση</vt:lpstr>
      <vt:lpstr>Σαρκοείδωση</vt:lpstr>
      <vt:lpstr>Σαρκοείδωση</vt:lpstr>
      <vt:lpstr>Διαφάνεια 32</vt:lpstr>
      <vt:lpstr>Ταξινόμηση λεμφωμάτων (ΠΟΥ 2008)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ΧΛΛ  Λέμφωμα μανδύα  Λεμφοζιδιακό Οριακής ζώνης Λεμφοπλασματοκυτταρικό</vt:lpstr>
      <vt:lpstr>ΧΡΟΝΙΑ ΛΕΜΦΟΓΕΝΗΣ ΛΕΥΧΑΙΜΙΑ (ΧΛΛ) /ΛΕΜΦΟΚΥΤΤΑΡΙΚΟ ΛΕΜΦΩΜΑ</vt:lpstr>
      <vt:lpstr>Διαφάνεια 47</vt:lpstr>
      <vt:lpstr>ΧΛΛ:  Ψευδοοζώδες πρότυπο</vt:lpstr>
      <vt:lpstr>ΧΛΛ: Ψευδοόζοι</vt:lpstr>
      <vt:lpstr>Προλεμφοκύτταρα σε ΧΛΛ</vt:lpstr>
      <vt:lpstr>Ετερογένεια ΧΛΛ Ανοσοφαινότυπος</vt:lpstr>
      <vt:lpstr>Ετερογένεια ΧΛΛ</vt:lpstr>
      <vt:lpstr>Ετερογένεια ΧΛΛ Γονιδιακό προφίλ</vt:lpstr>
      <vt:lpstr>Κλινική ετερογένεια ΧΛΛ</vt:lpstr>
      <vt:lpstr>Λέμφωμα του μανδύα</vt:lpstr>
      <vt:lpstr>Λέμφωμα του μανδύα</vt:lpstr>
      <vt:lpstr>Λέμφωμα του μανδύα</vt:lpstr>
      <vt:lpstr>Λέμφωμα του μανδύα</vt:lpstr>
      <vt:lpstr>Διαφάνεια 59</vt:lpstr>
      <vt:lpstr>Διαφάνεια 60</vt:lpstr>
      <vt:lpstr>Διαφάνεια 61</vt:lpstr>
      <vt:lpstr> Λέμφωμα μανδύα: Ανοσοφαινότυπος</vt:lpstr>
      <vt:lpstr>Διαφάνεια 63</vt:lpstr>
      <vt:lpstr>Λέμφωμα μανδύα ήπιας βιολογικής συμπεριφοράς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Λεμφοζιδιακό λέμφωμα- Μοριακή Βιολογία</vt:lpstr>
      <vt:lpstr>Διαφάνεια 73</vt:lpstr>
      <vt:lpstr>ΛΕΜΦΑΔΕΝΙΚΟ Β-ΛΕΜΦΩΜΑ  AΠΟ ΤΟ ΚΥΤΤΑΡΟ ΤΗΣ ΟΡΙΑΚΗΣ ΖΩΝΗΣ (NMZL)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I. Διάχυτα μεγαλοκυτταρικά Β λεμφώματα</vt:lpstr>
      <vt:lpstr>ΔΙΑΧΥΤΑ ΜΕΓΑΛΟΚΥΤΤΑΡΙΚΑ Β ΛΕΜΦΩΜΑΤΑ (DLBCL) (Π.Ο.Υ. 2008)</vt:lpstr>
      <vt:lpstr>DLBCL-NOS</vt:lpstr>
      <vt:lpstr>Διαφάνεια 97</vt:lpstr>
      <vt:lpstr>Aνοσοφαινοτυπικές ποικιλίες  DLBCL-NOS</vt:lpstr>
      <vt:lpstr>Διαφάνεια 99</vt:lpstr>
      <vt:lpstr>Διαφάνεια 100</vt:lpstr>
      <vt:lpstr>Διαφάνεια 101</vt:lpstr>
      <vt:lpstr>Διαφάνεια 102</vt:lpstr>
      <vt:lpstr>DLBCL με διαταραχή άνοσης επιτήρησης (χωρίς έκδηλη ανοσοανεπάρκεια)</vt:lpstr>
      <vt:lpstr>Διαφάνεια 104</vt:lpstr>
      <vt:lpstr>Διαφάνεια 105</vt:lpstr>
      <vt:lpstr>Διαφάνεια 106</vt:lpstr>
      <vt:lpstr>Ειδικές νοσολογικές οντότητες Eνδαγγειακό DLBCL</vt:lpstr>
      <vt:lpstr>Διαφάνεια 108</vt:lpstr>
      <vt:lpstr>ΕΙΔΙΚΕΣ ΝΟΣΟΛΟΓΙΚΕΣ ΟΝΤΟΤΗΤΕΣ ΛΕΜΦΩΜΑΤΟΕΙΔΗΣ ΚΟΚΚΙΩΜΑΤΩΣΗ</vt:lpstr>
      <vt:lpstr>Διαφάνεια 110</vt:lpstr>
      <vt:lpstr>ΛΕΜΦΩΜΑΤΟΕΙΔΗΣ  ΚΟΚΚΙΩΜΑΤΩΣΗ</vt:lpstr>
      <vt:lpstr>Διαφάνεια 112</vt:lpstr>
      <vt:lpstr>Διαφάνεια 113</vt:lpstr>
      <vt:lpstr>Διαφάνεια 114</vt:lpstr>
      <vt:lpstr>DLBCL - Ειδικές νοσολογικές οντότητες </vt:lpstr>
      <vt:lpstr>Διαφάνεια 116</vt:lpstr>
      <vt:lpstr>Διαφάνεια 117</vt:lpstr>
      <vt:lpstr>Διαφάνεια 118</vt:lpstr>
      <vt:lpstr>ΙΙ. ΛΕΜΦΩΜΑ BURKITT </vt:lpstr>
      <vt:lpstr>Διαφάνεια 120</vt:lpstr>
      <vt:lpstr>Διαφάνεια 121</vt:lpstr>
      <vt:lpstr>ΙΙΙ.  ΚΑΤΗΓΟΡΙΕΣ ΜΕ ΕΝΔΙΑΜΕΣΑ ΧΑΡΑΚΤΗΡΙΣΤΙΚΑ</vt:lpstr>
      <vt:lpstr>ΙΙΙ. ΚΑΤΗΓΟΡΙΕΣ ΜΕ ΕΝΔΙΑΜΕΣΑ ΧΑΡΑΚΤΗΡΙΣΤΙΚΑ Β λέμφωμα αταξινόμητο με χαρακτηριστικά ενδιάμεσα  μεταξύ DLBCL και λεμφώματος Burkitt (λΒ)</vt:lpstr>
      <vt:lpstr>Διαφάνεια 124</vt:lpstr>
      <vt:lpstr>“Double hit” λεμφώματα</vt:lpstr>
      <vt:lpstr>Υψηλής κακοήθειας Β Λέμφωμα, Μη Ειδικού  Τύπου (High grade B-cell lymphoma, NOS WHO 2016)</vt:lpstr>
      <vt:lpstr>Αταξινόμητο Β-Λέμφωμα με Ενδιάμεσα Χαρακτηριστικά Μεταξύ  DLBCL και Κλασικού Λεμφώματος Hodgkin (ΚΛΗ)</vt:lpstr>
      <vt:lpstr>Νεοπλάσματα από ώριμα Τ και ΝΚ λεμφοκύτταρα</vt:lpstr>
      <vt:lpstr>Περιφερικά Τ και ΝΚ λεμφώματα</vt:lpstr>
      <vt:lpstr>Χαρακτηριστικά που θέτουν την υπόνοια Τ-λεμφώματος</vt:lpstr>
      <vt:lpstr>Διαφάνεια 131</vt:lpstr>
      <vt:lpstr>T-λέμφωμα τύπου εντεροπάθειας (EATL) - Γενικά</vt:lpstr>
      <vt:lpstr>EATL – Ιστολογική εικόνα</vt:lpstr>
      <vt:lpstr>Τ Λεμφώματα λεπτού εντέρου – Τύποι</vt:lpstr>
      <vt:lpstr>Τ Λεμφώματα λεπτού εντέρου– Κυτταρική μορφολογία</vt:lpstr>
      <vt:lpstr>Τ Λεμφώματα λεπτού εντέρου - Ανοσοφαινότυπος</vt:lpstr>
      <vt:lpstr>Διαφάνεια 137</vt:lpstr>
      <vt:lpstr>Διαφάνεια 138</vt:lpstr>
      <vt:lpstr>Διαφάνεια 139</vt:lpstr>
      <vt:lpstr>Διαφάνεια 140</vt:lpstr>
      <vt:lpstr>Διαφάνεια 141</vt:lpstr>
      <vt:lpstr>Διαφάνεια 142</vt:lpstr>
      <vt:lpstr>Διαφάνεια 143</vt:lpstr>
      <vt:lpstr>Διαφάνεια 144</vt:lpstr>
      <vt:lpstr>ΑΝΑΠΛΑΣΤΙΚΟ ΛΕΜΦΩΜΑ ΑΠΟ ΜΕΓΑΛΑ ΚΥΤΤΑΡΑ</vt:lpstr>
      <vt:lpstr>Η έκφραση της ALK σχετίζεται με καλύτερη πρόγνωση </vt:lpstr>
      <vt:lpstr>ALK+ Αναπλαστικό λέμφωμα από μεγάλα κύτταρα (ΑΛΜΚ)</vt:lpstr>
      <vt:lpstr>Διαφάνεια 148</vt:lpstr>
      <vt:lpstr>Διαφάνεια 149</vt:lpstr>
      <vt:lpstr>Διαφάνεια 150</vt:lpstr>
      <vt:lpstr>ΑΛΜΚ: Ανοσοφαινότυπος</vt:lpstr>
      <vt:lpstr>Διαφάνεια 152</vt:lpstr>
      <vt:lpstr>Διαφάνεια 153</vt:lpstr>
      <vt:lpstr>ALK</vt:lpstr>
      <vt:lpstr>Πρωτοπαθή δερματικά Τ-λεμφώματα</vt:lpstr>
      <vt:lpstr>Σπογγοειδής μυκητίαση</vt:lpstr>
      <vt:lpstr>Σπογγοειδής μυκητίαση                                Ιστολογική εικόνα (συνέχεια)</vt:lpstr>
      <vt:lpstr>Σύνδρομο Sézary</vt:lpstr>
      <vt:lpstr>Πρωτοπαθές δερματικό αναπλαστικό                   Τ-λέμφωμα (C-ALCL)</vt:lpstr>
      <vt:lpstr>C-ALCL</vt:lpstr>
      <vt:lpstr>C-ALCL</vt:lpstr>
      <vt:lpstr>C-ALCL</vt:lpstr>
      <vt:lpstr>Διαφάνεια 163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Λεμφαδενίτιδες</dc:title>
  <dc:creator>Lenovo User</dc:creator>
  <cp:lastModifiedBy>User</cp:lastModifiedBy>
  <cp:revision>82</cp:revision>
  <dcterms:created xsi:type="dcterms:W3CDTF">2013-09-02T07:26:57Z</dcterms:created>
  <dcterms:modified xsi:type="dcterms:W3CDTF">2022-04-08T10:10:24Z</dcterms:modified>
</cp:coreProperties>
</file>