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320" r:id="rId4"/>
    <p:sldId id="321" r:id="rId5"/>
    <p:sldId id="323" r:id="rId6"/>
    <p:sldId id="324" r:id="rId7"/>
    <p:sldId id="325" r:id="rId8"/>
    <p:sldId id="326" r:id="rId9"/>
    <p:sldId id="328" r:id="rId10"/>
    <p:sldId id="329" r:id="rId11"/>
    <p:sldId id="327" r:id="rId12"/>
    <p:sldId id="331" r:id="rId13"/>
    <p:sldId id="330" r:id="rId14"/>
    <p:sldId id="332" r:id="rId15"/>
    <p:sldId id="334" r:id="rId16"/>
    <p:sldId id="336" r:id="rId17"/>
    <p:sldId id="335" r:id="rId18"/>
    <p:sldId id="337" r:id="rId19"/>
    <p:sldId id="338" r:id="rId20"/>
    <p:sldId id="339" r:id="rId21"/>
    <p:sldId id="341" r:id="rId22"/>
    <p:sldId id="343" r:id="rId23"/>
    <p:sldId id="344" r:id="rId24"/>
    <p:sldId id="342" r:id="rId25"/>
    <p:sldId id="345" r:id="rId26"/>
    <p:sldId id="285" r:id="rId27"/>
    <p:sldId id="346" r:id="rId28"/>
  </p:sldIdLst>
  <p:sldSz cx="9753600" cy="7315200"/>
  <p:notesSz cx="6669088" cy="9926638"/>
  <p:embeddedFontLst>
    <p:embeddedFont>
      <p:font typeface="Verdana" panose="020B060403050404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34" autoAdjust="0"/>
    <p:restoredTop sz="94622" autoAdjust="0"/>
  </p:normalViewPr>
  <p:slideViewPr>
    <p:cSldViewPr>
      <p:cViewPr varScale="1">
        <p:scale>
          <a:sx n="78" d="100"/>
          <a:sy n="78" d="100"/>
        </p:scale>
        <p:origin x="816"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Rechthoek 7"/>
          <p:cNvSpPr/>
          <p:nvPr userDrawn="1"/>
        </p:nvSpPr>
        <p:spPr>
          <a:xfrm>
            <a:off x="0" y="0"/>
            <a:ext cx="9753600" cy="7315200"/>
          </a:xfrm>
          <a:prstGeom prst="rect">
            <a:avLst/>
          </a:prstGeom>
          <a:solidFill>
            <a:srgbClr val="C3082B"/>
          </a:solidFill>
          <a:ln>
            <a:solidFill>
              <a:srgbClr val="FFFFF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920"/>
          </a:p>
        </p:txBody>
      </p:sp>
      <p:sp>
        <p:nvSpPr>
          <p:cNvPr id="10" name="Title 1"/>
          <p:cNvSpPr>
            <a:spLocks noGrp="1"/>
          </p:cNvSpPr>
          <p:nvPr>
            <p:ph type="ctrTitle" hasCustomPrompt="1"/>
          </p:nvPr>
        </p:nvSpPr>
        <p:spPr>
          <a:xfrm>
            <a:off x="805948" y="892493"/>
            <a:ext cx="7450428" cy="673047"/>
          </a:xfrm>
        </p:spPr>
        <p:txBody>
          <a:bodyPr>
            <a:normAutofit/>
          </a:bodyPr>
          <a:lstStyle>
            <a:lvl1pPr algn="l">
              <a:defRPr sz="3413" b="1">
                <a:solidFill>
                  <a:schemeClr val="bg1"/>
                </a:solidFill>
                <a:latin typeface="Verdana" pitchFamily="34" charset="0"/>
                <a:ea typeface="Verdana" pitchFamily="34" charset="0"/>
                <a:cs typeface="Verdana" pitchFamily="34" charset="0"/>
              </a:defRPr>
            </a:lvl1pPr>
          </a:lstStyle>
          <a:p>
            <a:r>
              <a:rPr lang="en-US" dirty="0" err="1" smtClean="0"/>
              <a:t>Titel</a:t>
            </a:r>
            <a:r>
              <a:rPr lang="en-US" dirty="0" smtClean="0"/>
              <a:t> </a:t>
            </a:r>
            <a:r>
              <a:rPr lang="en-US" dirty="0" err="1" smtClean="0"/>
              <a:t>tussenslide</a:t>
            </a:r>
            <a:endParaRPr lang="nl-BE" dirty="0"/>
          </a:p>
        </p:txBody>
      </p:sp>
      <p:sp>
        <p:nvSpPr>
          <p:cNvPr id="11" name="Subtitle 2"/>
          <p:cNvSpPr>
            <a:spLocks noGrp="1"/>
          </p:cNvSpPr>
          <p:nvPr>
            <p:ph type="subTitle" idx="1" hasCustomPrompt="1"/>
          </p:nvPr>
        </p:nvSpPr>
        <p:spPr>
          <a:xfrm>
            <a:off x="805948" y="1583721"/>
            <a:ext cx="7450428" cy="460851"/>
          </a:xfrm>
        </p:spPr>
        <p:txBody>
          <a:bodyPr>
            <a:normAutofit/>
          </a:bodyPr>
          <a:lstStyle>
            <a:lvl1pPr marL="0" indent="0" algn="l">
              <a:buNone/>
              <a:defRPr sz="2133">
                <a:solidFill>
                  <a:schemeClr val="bg1"/>
                </a:solidFill>
                <a:latin typeface="Verdana" pitchFamily="34" charset="0"/>
                <a:ea typeface="Verdana" pitchFamily="34" charset="0"/>
                <a:cs typeface="Verdana" pitchFamily="34" charset="0"/>
              </a:defRPr>
            </a:lvl1pPr>
            <a:lvl2pPr marL="487695" indent="0" algn="ctr">
              <a:buNone/>
              <a:defRPr>
                <a:solidFill>
                  <a:schemeClr val="tx1">
                    <a:tint val="75000"/>
                  </a:schemeClr>
                </a:solidFill>
              </a:defRPr>
            </a:lvl2pPr>
            <a:lvl3pPr marL="975390" indent="0" algn="ctr">
              <a:buNone/>
              <a:defRPr>
                <a:solidFill>
                  <a:schemeClr val="tx1">
                    <a:tint val="75000"/>
                  </a:schemeClr>
                </a:solidFill>
              </a:defRPr>
            </a:lvl3pPr>
            <a:lvl4pPr marL="1463086" indent="0" algn="ctr">
              <a:buNone/>
              <a:defRPr>
                <a:solidFill>
                  <a:schemeClr val="tx1">
                    <a:tint val="75000"/>
                  </a:schemeClr>
                </a:solidFill>
              </a:defRPr>
            </a:lvl4pPr>
            <a:lvl5pPr marL="1950781" indent="0" algn="ctr">
              <a:buNone/>
              <a:defRPr>
                <a:solidFill>
                  <a:schemeClr val="tx1">
                    <a:tint val="75000"/>
                  </a:schemeClr>
                </a:solidFill>
              </a:defRPr>
            </a:lvl5pPr>
            <a:lvl6pPr marL="2438476" indent="0" algn="ctr">
              <a:buNone/>
              <a:defRPr>
                <a:solidFill>
                  <a:schemeClr val="tx1">
                    <a:tint val="75000"/>
                  </a:schemeClr>
                </a:solidFill>
              </a:defRPr>
            </a:lvl6pPr>
            <a:lvl7pPr marL="2926171" indent="0" algn="ctr">
              <a:buNone/>
              <a:defRPr>
                <a:solidFill>
                  <a:schemeClr val="tx1">
                    <a:tint val="75000"/>
                  </a:schemeClr>
                </a:solidFill>
              </a:defRPr>
            </a:lvl7pPr>
            <a:lvl8pPr marL="3413867" indent="0" algn="ctr">
              <a:buNone/>
              <a:defRPr>
                <a:solidFill>
                  <a:schemeClr val="tx1">
                    <a:tint val="75000"/>
                  </a:schemeClr>
                </a:solidFill>
              </a:defRPr>
            </a:lvl8pPr>
            <a:lvl9pPr marL="3901562" indent="0" algn="ctr">
              <a:buNone/>
              <a:defRPr>
                <a:solidFill>
                  <a:schemeClr val="tx1">
                    <a:tint val="75000"/>
                  </a:schemeClr>
                </a:solidFill>
              </a:defRPr>
            </a:lvl9pPr>
          </a:lstStyle>
          <a:p>
            <a:r>
              <a:rPr lang="en-US" dirty="0" err="1" smtClean="0"/>
              <a:t>Ondertitel</a:t>
            </a:r>
            <a:r>
              <a:rPr lang="en-US" dirty="0" smtClean="0"/>
              <a:t> </a:t>
            </a:r>
            <a:r>
              <a:rPr lang="en-US" dirty="0" err="1" smtClean="0"/>
              <a:t>tussenslide</a:t>
            </a:r>
            <a:endParaRPr lang="nl-BE" dirty="0"/>
          </a:p>
        </p:txBody>
      </p:sp>
      <p:pic>
        <p:nvPicPr>
          <p:cNvPr id="2" name="Afbeelding 1" descr="logo-slide-titel-wit-rechte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52087" y="201216"/>
            <a:ext cx="9249427" cy="6885865"/>
          </a:xfrm>
          <a:prstGeom prst="rect">
            <a:avLst/>
          </a:prstGeom>
        </p:spPr>
      </p:pic>
    </p:spTree>
    <p:extLst>
      <p:ext uri="{BB962C8B-B14F-4D97-AF65-F5344CB8AC3E}">
        <p14:creationId xmlns:p14="http://schemas.microsoft.com/office/powerpoint/2010/main" val="739111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mailto:thiliopoulos@law.uoa.gr" TargetMode="External"/><Relationship Id="rId2" Type="http://schemas.openxmlformats.org/officeDocument/2006/relationships/hyperlink" Target="mailto:theodoros.iliopoulos@uhasselt.be"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268288" y="2312213"/>
            <a:ext cx="6637674" cy="4762804"/>
          </a:xfrm>
          <a:custGeom>
            <a:avLst/>
            <a:gdLst/>
            <a:ahLst/>
            <a:cxnLst/>
            <a:rect l="l" t="t" r="r" b="b"/>
            <a:pathLst>
              <a:path w="6637674" h="4762804">
                <a:moveTo>
                  <a:pt x="0" y="0"/>
                </a:moveTo>
                <a:lnTo>
                  <a:pt x="6637674" y="0"/>
                </a:lnTo>
                <a:lnTo>
                  <a:pt x="6637674" y="4762805"/>
                </a:lnTo>
                <a:lnTo>
                  <a:pt x="0" y="4762805"/>
                </a:lnTo>
                <a:lnTo>
                  <a:pt x="0" y="0"/>
                </a:lnTo>
                <a:close/>
              </a:path>
            </a:pathLst>
          </a:custGeom>
          <a:blipFill>
            <a:blip r:embed="rId2"/>
            <a:stretch>
              <a:fillRect t="-10467" r="-6462" b="-116"/>
            </a:stretch>
          </a:blipFill>
        </p:spPr>
      </p:sp>
      <p:sp>
        <p:nvSpPr>
          <p:cNvPr id="2" name="Freeform 2"/>
          <p:cNvSpPr/>
          <p:nvPr/>
        </p:nvSpPr>
        <p:spPr>
          <a:xfrm>
            <a:off x="0" y="0"/>
            <a:ext cx="9861186" cy="4468725"/>
          </a:xfrm>
          <a:custGeom>
            <a:avLst/>
            <a:gdLst/>
            <a:ahLst/>
            <a:cxnLst/>
            <a:rect l="l" t="t" r="r" b="b"/>
            <a:pathLst>
              <a:path w="9861186" h="4468725">
                <a:moveTo>
                  <a:pt x="0" y="0"/>
                </a:moveTo>
                <a:lnTo>
                  <a:pt x="9861186" y="0"/>
                </a:lnTo>
                <a:lnTo>
                  <a:pt x="9861186" y="4468725"/>
                </a:lnTo>
                <a:lnTo>
                  <a:pt x="0" y="4468725"/>
                </a:lnTo>
                <a:lnTo>
                  <a:pt x="0" y="0"/>
                </a:lnTo>
                <a:close/>
              </a:path>
            </a:pathLst>
          </a:custGeom>
          <a:blipFill>
            <a:blip r:embed="rId3"/>
            <a:stretch>
              <a:fillRect t="-10091" r="-370" b="-37188"/>
            </a:stretch>
          </a:blipFill>
        </p:spPr>
      </p:sp>
      <p:sp>
        <p:nvSpPr>
          <p:cNvPr id="4" name="Freeform 4"/>
          <p:cNvSpPr/>
          <p:nvPr/>
        </p:nvSpPr>
        <p:spPr>
          <a:xfrm>
            <a:off x="268288" y="201216"/>
            <a:ext cx="6334029" cy="3699186"/>
          </a:xfrm>
          <a:custGeom>
            <a:avLst/>
            <a:gdLst/>
            <a:ahLst/>
            <a:cxnLst/>
            <a:rect l="l" t="t" r="r" b="b"/>
            <a:pathLst>
              <a:path w="6334029" h="3699186">
                <a:moveTo>
                  <a:pt x="0" y="0"/>
                </a:moveTo>
                <a:lnTo>
                  <a:pt x="6334029" y="0"/>
                </a:lnTo>
                <a:lnTo>
                  <a:pt x="6334029" y="3699186"/>
                </a:lnTo>
                <a:lnTo>
                  <a:pt x="0" y="3699186"/>
                </a:lnTo>
                <a:lnTo>
                  <a:pt x="0" y="0"/>
                </a:lnTo>
                <a:close/>
              </a:path>
            </a:pathLst>
          </a:custGeom>
          <a:blipFill>
            <a:blip r:embed="rId2"/>
            <a:stretch>
              <a:fillRect r="-11566" b="-42380"/>
            </a:stretch>
          </a:blipFill>
        </p:spPr>
      </p:sp>
      <p:sp>
        <p:nvSpPr>
          <p:cNvPr id="5" name="Freeform 5"/>
          <p:cNvSpPr/>
          <p:nvPr/>
        </p:nvSpPr>
        <p:spPr>
          <a:xfrm>
            <a:off x="2935228" y="201216"/>
            <a:ext cx="6627102" cy="3753682"/>
          </a:xfrm>
          <a:custGeom>
            <a:avLst/>
            <a:gdLst/>
            <a:ahLst/>
            <a:cxnLst/>
            <a:rect l="l" t="t" r="r" b="b"/>
            <a:pathLst>
              <a:path w="6627102" h="3753682">
                <a:moveTo>
                  <a:pt x="0" y="0"/>
                </a:moveTo>
                <a:lnTo>
                  <a:pt x="6627102" y="0"/>
                </a:lnTo>
                <a:lnTo>
                  <a:pt x="6627102" y="3753682"/>
                </a:lnTo>
                <a:lnTo>
                  <a:pt x="0" y="3753682"/>
                </a:lnTo>
                <a:lnTo>
                  <a:pt x="0" y="0"/>
                </a:lnTo>
                <a:close/>
              </a:path>
            </a:pathLst>
          </a:custGeom>
          <a:blipFill>
            <a:blip r:embed="rId2"/>
            <a:stretch>
              <a:fillRect l="-6632" b="-40313"/>
            </a:stretch>
          </a:blipFill>
        </p:spPr>
      </p:sp>
      <p:sp>
        <p:nvSpPr>
          <p:cNvPr id="6" name="Freeform 6"/>
          <p:cNvSpPr/>
          <p:nvPr/>
        </p:nvSpPr>
        <p:spPr>
          <a:xfrm>
            <a:off x="5917171" y="2327785"/>
            <a:ext cx="3645158" cy="4747234"/>
          </a:xfrm>
          <a:custGeom>
            <a:avLst/>
            <a:gdLst/>
            <a:ahLst/>
            <a:cxnLst/>
            <a:rect l="l" t="t" r="r" b="b"/>
            <a:pathLst>
              <a:path w="3645158" h="4747234">
                <a:moveTo>
                  <a:pt x="0" y="0"/>
                </a:moveTo>
                <a:lnTo>
                  <a:pt x="3645159" y="0"/>
                </a:lnTo>
                <a:lnTo>
                  <a:pt x="3645159" y="4747234"/>
                </a:lnTo>
                <a:lnTo>
                  <a:pt x="0" y="4747234"/>
                </a:lnTo>
                <a:lnTo>
                  <a:pt x="0" y="0"/>
                </a:lnTo>
                <a:close/>
              </a:path>
            </a:pathLst>
          </a:custGeom>
          <a:blipFill>
            <a:blip r:embed="rId2"/>
            <a:stretch>
              <a:fillRect l="-93862" t="-10830" b="-116"/>
            </a:stretch>
          </a:blipFill>
        </p:spPr>
      </p:sp>
      <p:sp>
        <p:nvSpPr>
          <p:cNvPr id="7" name="TextBox 6">
            <a:extLst>
              <a:ext uri="{FF2B5EF4-FFF2-40B4-BE49-F238E27FC236}">
                <a16:creationId xmlns:a16="http://schemas.microsoft.com/office/drawing/2014/main" id="{326D1434-57E4-4BCF-9355-B549A03DB505}"/>
              </a:ext>
            </a:extLst>
          </p:cNvPr>
          <p:cNvSpPr txBox="1"/>
          <p:nvPr/>
        </p:nvSpPr>
        <p:spPr>
          <a:xfrm>
            <a:off x="1143000" y="4572000"/>
            <a:ext cx="8001000" cy="830997"/>
          </a:xfrm>
          <a:prstGeom prst="rect">
            <a:avLst/>
          </a:prstGeom>
          <a:noFill/>
        </p:spPr>
        <p:txBody>
          <a:bodyPr wrap="square" rtlCol="0">
            <a:spAutoFit/>
          </a:bodyPr>
          <a:lstStyle/>
          <a:p>
            <a:pPr algn="ctr"/>
            <a:r>
              <a:rPr lang="el-GR" sz="2400" b="1" dirty="0" smtClean="0">
                <a:latin typeface="Verdana" panose="020B0604030504040204" pitchFamily="34" charset="0"/>
                <a:ea typeface="Verdana" panose="020B0604030504040204" pitchFamily="34" charset="0"/>
              </a:rPr>
              <a:t>Το Δίκαιο της ΕΕ για την Περιβαλλοντική Ευθύνη</a:t>
            </a:r>
            <a:endParaRPr lang="el-GR" sz="2400" b="1" dirty="0">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6F64B3B7-F4D9-43A0-AEAC-8B8995DB7944}"/>
              </a:ext>
            </a:extLst>
          </p:cNvPr>
          <p:cNvSpPr txBox="1"/>
          <p:nvPr/>
        </p:nvSpPr>
        <p:spPr>
          <a:xfrm>
            <a:off x="1144621" y="5316691"/>
            <a:ext cx="5486400" cy="646331"/>
          </a:xfrm>
          <a:prstGeom prst="rect">
            <a:avLst/>
          </a:prstGeom>
          <a:noFill/>
        </p:spPr>
        <p:txBody>
          <a:bodyPr wrap="square" rtlCol="0">
            <a:spAutoFit/>
          </a:bodyPr>
          <a:lstStyle/>
          <a:p>
            <a:r>
              <a:rPr lang="el-GR" dirty="0" smtClean="0"/>
              <a:t>Θοδωρής Γ. Ηλιόπουλος</a:t>
            </a:r>
            <a:endParaRPr lang="en-US" dirty="0"/>
          </a:p>
          <a:p>
            <a:r>
              <a:rPr lang="el-GR" dirty="0" smtClean="0"/>
              <a:t>16 Νοεμβρίου</a:t>
            </a:r>
            <a:r>
              <a:rPr lang="en-US" dirty="0" smtClean="0"/>
              <a:t> </a:t>
            </a:r>
            <a:r>
              <a:rPr lang="en-US" dirty="0"/>
              <a:t>2023</a:t>
            </a:r>
            <a:endParaRPr lang="en-AU"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l-GR" sz="2000" b="1" dirty="0" smtClean="0"/>
              <a:t>– η σημασία της ζημίας (Παράρτημα Ι)</a:t>
            </a:r>
            <a:endParaRPr lang="el-GR" sz="2000" b="1" dirty="0"/>
          </a:p>
        </p:txBody>
      </p:sp>
      <p:sp>
        <p:nvSpPr>
          <p:cNvPr id="18" name="TextBox 17"/>
          <p:cNvSpPr txBox="1"/>
          <p:nvPr/>
        </p:nvSpPr>
        <p:spPr>
          <a:xfrm>
            <a:off x="457200" y="810402"/>
            <a:ext cx="8991600" cy="5509200"/>
          </a:xfrm>
          <a:prstGeom prst="rect">
            <a:avLst/>
          </a:prstGeom>
          <a:noFill/>
        </p:spPr>
        <p:txBody>
          <a:bodyPr wrap="square" rtlCol="0">
            <a:spAutoFit/>
          </a:bodyPr>
          <a:lstStyle/>
          <a:p>
            <a:pPr marL="285750" indent="-285750">
              <a:buFont typeface="Wingdings" panose="05000000000000000000" pitchFamily="2" charset="2"/>
              <a:buChar char="Ø"/>
            </a:pPr>
            <a:r>
              <a:rPr lang="el-GR" sz="1600" dirty="0" smtClean="0"/>
              <a:t>Εκτιµάται </a:t>
            </a:r>
            <a:r>
              <a:rPr lang="el-GR" sz="1600" dirty="0"/>
              <a:t>σε σχέση µε την κατάσταση διατήρησης κατά τη στιγµή που επήλθε η ζηµία, τις υπηρεσίες που προσπορίζουν και την ικανότητά τους για φυσική </a:t>
            </a:r>
            <a:r>
              <a:rPr lang="el-GR" sz="1600" dirty="0" smtClean="0"/>
              <a:t>αναγέννηση.</a:t>
            </a:r>
          </a:p>
          <a:p>
            <a:pPr marL="285750" indent="-285750">
              <a:buFont typeface="Wingdings" panose="05000000000000000000" pitchFamily="2" charset="2"/>
              <a:buChar char="Ø"/>
            </a:pPr>
            <a:endParaRPr lang="el-GR" sz="1600" dirty="0" smtClean="0"/>
          </a:p>
          <a:p>
            <a:pPr marL="285750" indent="-285750">
              <a:buFont typeface="Wingdings" panose="05000000000000000000" pitchFamily="2" charset="2"/>
              <a:buChar char="Ø"/>
            </a:pPr>
            <a:r>
              <a:rPr lang="el-GR" sz="1600" b="1" dirty="0" smtClean="0"/>
              <a:t>Οι </a:t>
            </a:r>
            <a:r>
              <a:rPr lang="el-GR" sz="1600" b="1" dirty="0"/>
              <a:t>σηµαντικά δυσµενείς µεταβολές </a:t>
            </a:r>
            <a:r>
              <a:rPr lang="el-GR" sz="1600" dirty="0"/>
              <a:t>σε σχέση µε την αρχική κατάσταση θα πρέπει να καθορίζονται </a:t>
            </a:r>
            <a:r>
              <a:rPr lang="el-GR" sz="1600" b="1" dirty="0"/>
              <a:t>βάσει µετρήσιµων δεδοµένων, όπως</a:t>
            </a:r>
            <a:r>
              <a:rPr lang="el-GR" sz="1600" dirty="0" smtClean="0"/>
              <a:t>:</a:t>
            </a:r>
          </a:p>
          <a:p>
            <a:pPr marL="742950" lvl="1" indent="-285750">
              <a:buFont typeface="Wingdings" panose="05000000000000000000" pitchFamily="2" charset="2"/>
              <a:buChar char="§"/>
            </a:pPr>
            <a:r>
              <a:rPr lang="el-GR" sz="1600" dirty="0" smtClean="0"/>
              <a:t>αριθµός </a:t>
            </a:r>
            <a:r>
              <a:rPr lang="el-GR" sz="1600" dirty="0"/>
              <a:t>ατόµων, πυκνότητά τους ή καλυπτόµενη </a:t>
            </a:r>
            <a:r>
              <a:rPr lang="el-GR" sz="1600" dirty="0" smtClean="0"/>
              <a:t>περιοχή,</a:t>
            </a:r>
          </a:p>
          <a:p>
            <a:pPr marL="742950" lvl="1" indent="-285750">
              <a:buFont typeface="Wingdings" panose="05000000000000000000" pitchFamily="2" charset="2"/>
              <a:buChar char="§"/>
            </a:pPr>
            <a:r>
              <a:rPr lang="el-GR" sz="1600" dirty="0" smtClean="0"/>
              <a:t>ρόλος </a:t>
            </a:r>
            <a:r>
              <a:rPr lang="el-GR" sz="1600" dirty="0"/>
              <a:t>των συγκεκριµένων ατόµων ή της πληγείσας περιοχής σε σχέση µε τη διατήρηση του είδους ή του οικοτόπου, σπανιότητα του είδους ή του </a:t>
            </a:r>
            <a:r>
              <a:rPr lang="el-GR" sz="1600" dirty="0" smtClean="0"/>
              <a:t>οικοτόπου</a:t>
            </a:r>
          </a:p>
          <a:p>
            <a:pPr marL="742950" lvl="1" indent="-285750">
              <a:buFont typeface="Wingdings" panose="05000000000000000000" pitchFamily="2" charset="2"/>
              <a:buChar char="§"/>
            </a:pPr>
            <a:r>
              <a:rPr lang="el-GR" sz="1600" dirty="0" smtClean="0"/>
              <a:t>ικανότητα </a:t>
            </a:r>
            <a:r>
              <a:rPr lang="el-GR" sz="1600" dirty="0"/>
              <a:t>πολλαπλασιασµού του </a:t>
            </a:r>
            <a:r>
              <a:rPr lang="el-GR" sz="1600" dirty="0" smtClean="0"/>
              <a:t>είδους, </a:t>
            </a:r>
            <a:r>
              <a:rPr lang="el-GR" sz="1600" dirty="0"/>
              <a:t>η βιωσιµότητά του ή η ικανότητα του οικοτόπου για φυσική </a:t>
            </a:r>
            <a:r>
              <a:rPr lang="el-GR" sz="1600" dirty="0" smtClean="0"/>
              <a:t>αναγέννηση</a:t>
            </a:r>
          </a:p>
          <a:p>
            <a:pPr marL="742950" lvl="1" indent="-285750">
              <a:buFont typeface="Wingdings" panose="05000000000000000000" pitchFamily="2" charset="2"/>
              <a:buChar char="§"/>
            </a:pPr>
            <a:r>
              <a:rPr lang="el-GR" sz="1600" dirty="0" smtClean="0"/>
              <a:t>ικανότητα </a:t>
            </a:r>
            <a:r>
              <a:rPr lang="el-GR" sz="1600" dirty="0"/>
              <a:t>σύντοµης ανάκαµψης του είδους ή του οικοτόπου µετά τη ζηµία, χωρίς άλλη παρέµβαση πέραν ενισχυµένων µέτρων </a:t>
            </a:r>
            <a:r>
              <a:rPr lang="el-GR" sz="1600" dirty="0" smtClean="0"/>
              <a:t>προστασίας</a:t>
            </a:r>
          </a:p>
          <a:p>
            <a:pPr marL="285750" indent="-285750">
              <a:buFont typeface="Wingdings" panose="05000000000000000000" pitchFamily="2" charset="2"/>
              <a:buChar char="Ø"/>
            </a:pPr>
            <a:endParaRPr lang="el-GR" sz="1600" dirty="0" smtClean="0"/>
          </a:p>
          <a:p>
            <a:pPr marL="285750" indent="-285750">
              <a:buFont typeface="Wingdings" panose="05000000000000000000" pitchFamily="2" charset="2"/>
              <a:buChar char="Ø"/>
            </a:pPr>
            <a:r>
              <a:rPr lang="el-GR" sz="1600" b="1" dirty="0" smtClean="0"/>
              <a:t>Ζηµία </a:t>
            </a:r>
            <a:r>
              <a:rPr lang="el-GR" sz="1600" b="1" dirty="0"/>
              <a:t>µε αποδεδειγµένη επίπτωση στην ανθρώπινη υγεία πρέπει να χαρακτηρίζεται ως </a:t>
            </a:r>
            <a:r>
              <a:rPr lang="el-GR" sz="1600" b="1" dirty="0" smtClean="0"/>
              <a:t>σηµαντική</a:t>
            </a:r>
            <a:r>
              <a:rPr lang="el-GR" sz="1600" dirty="0" smtClean="0"/>
              <a:t>.</a:t>
            </a:r>
          </a:p>
          <a:p>
            <a:pPr marL="285750" indent="-285750">
              <a:buFont typeface="Wingdings" panose="05000000000000000000" pitchFamily="2" charset="2"/>
              <a:buChar char="Ø"/>
            </a:pPr>
            <a:endParaRPr lang="el-GR" sz="1600" dirty="0" smtClean="0"/>
          </a:p>
          <a:p>
            <a:pPr marL="285750" indent="-285750">
              <a:buFont typeface="Wingdings" panose="05000000000000000000" pitchFamily="2" charset="2"/>
              <a:buChar char="Ø"/>
            </a:pPr>
            <a:r>
              <a:rPr lang="el-GR" sz="1600" dirty="0" smtClean="0"/>
              <a:t>Οι </a:t>
            </a:r>
            <a:r>
              <a:rPr lang="el-GR" sz="1600" dirty="0"/>
              <a:t>ακόλουθες ζηµίες </a:t>
            </a:r>
            <a:r>
              <a:rPr lang="el-GR" sz="1600" b="1" dirty="0"/>
              <a:t>δεν πρέπει να χαρακτηρίζονται ως </a:t>
            </a:r>
            <a:r>
              <a:rPr lang="el-GR" sz="1600" b="1" dirty="0" smtClean="0"/>
              <a:t>σηµαντικές</a:t>
            </a:r>
            <a:r>
              <a:rPr lang="el-GR" sz="1600" dirty="0" smtClean="0"/>
              <a:t>:</a:t>
            </a:r>
          </a:p>
          <a:p>
            <a:pPr marL="742950" lvl="1" indent="-285750">
              <a:buFont typeface="Wingdings" panose="05000000000000000000" pitchFamily="2" charset="2"/>
              <a:buChar char="§"/>
            </a:pPr>
            <a:r>
              <a:rPr lang="el-GR" sz="1600" dirty="0" smtClean="0"/>
              <a:t>αρνητικές </a:t>
            </a:r>
            <a:r>
              <a:rPr lang="el-GR" sz="1600" dirty="0"/>
              <a:t>διακυµάνσεις χαµηλότερες από τις φυσικές διακυµάνσεις που θεωρούνται κανονικές για το συγκεκριµένο οικότοπο ή </a:t>
            </a:r>
            <a:r>
              <a:rPr lang="el-GR" sz="1600" dirty="0" smtClean="0"/>
              <a:t>είδος,</a:t>
            </a:r>
          </a:p>
          <a:p>
            <a:pPr marL="742950" lvl="1" indent="-285750">
              <a:buFont typeface="Wingdings" panose="05000000000000000000" pitchFamily="2" charset="2"/>
              <a:buChar char="§"/>
            </a:pPr>
            <a:r>
              <a:rPr lang="el-GR" sz="1600" dirty="0" smtClean="0"/>
              <a:t>αρνητικές </a:t>
            </a:r>
            <a:r>
              <a:rPr lang="el-GR" sz="1600" dirty="0"/>
              <a:t>διακυµάνσεις οφειλόµενες σε φυσικά αίτια ή σε παρέµβαση σχετική µε τη συνήθη διαχείριση των </a:t>
            </a:r>
            <a:r>
              <a:rPr lang="el-GR" sz="1600" dirty="0" smtClean="0"/>
              <a:t>τοποθεσιών</a:t>
            </a:r>
          </a:p>
          <a:p>
            <a:pPr marL="742950" lvl="1" indent="-285750">
              <a:buFont typeface="Wingdings" panose="05000000000000000000" pitchFamily="2" charset="2"/>
              <a:buChar char="§"/>
            </a:pPr>
            <a:r>
              <a:rPr lang="el-GR" sz="1600" dirty="0" smtClean="0"/>
              <a:t>ζηµία </a:t>
            </a:r>
            <a:r>
              <a:rPr lang="el-GR" sz="1600" dirty="0"/>
              <a:t>ειδών ή οικοτόπων για τα οποία είναι βέβαιο ότι θα ανακάµψουν, σύντοµα και χωρίς παρέµβαση, είτε στην αρχική κατάσταση είτε σε </a:t>
            </a:r>
            <a:r>
              <a:rPr lang="el-GR" sz="1600" dirty="0" smtClean="0"/>
              <a:t>κατάσταση ισοδύναµη </a:t>
            </a:r>
            <a:r>
              <a:rPr lang="el-GR" sz="1600" dirty="0"/>
              <a:t>ή ανώτερη της αρχικής.</a:t>
            </a:r>
            <a:endParaRPr lang="el-GR" sz="1600" dirty="0" smtClean="0"/>
          </a:p>
        </p:txBody>
      </p:sp>
    </p:spTree>
    <p:extLst>
      <p:ext uri="{BB962C8B-B14F-4D97-AF65-F5344CB8AC3E}">
        <p14:creationId xmlns:p14="http://schemas.microsoft.com/office/powerpoint/2010/main" val="119171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600" y="14591"/>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Επαγγελματικές Δραστηριότητες του άρθ. 3(1) (Παράρτημα ΙΙΙ)</a:t>
            </a:r>
            <a:r>
              <a:rPr lang="en-US" sz="2000" b="1" dirty="0" smtClean="0"/>
              <a:t> </a:t>
            </a:r>
            <a:endParaRPr lang="el-GR" sz="2000" b="1" dirty="0"/>
          </a:p>
        </p:txBody>
      </p:sp>
      <p:sp>
        <p:nvSpPr>
          <p:cNvPr id="3" name="TextBox 2"/>
          <p:cNvSpPr txBox="1"/>
          <p:nvPr/>
        </p:nvSpPr>
        <p:spPr>
          <a:xfrm>
            <a:off x="768934" y="1295400"/>
            <a:ext cx="8534400" cy="3693319"/>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Λειτουργία </a:t>
            </a:r>
            <a:r>
              <a:rPr lang="el-GR" dirty="0"/>
              <a:t>εγκαταστάσεων που προϋποθέτουν άδεια, βιομηχανικές δραστηριότητες</a:t>
            </a:r>
            <a:r>
              <a:rPr lang="el-GR" dirty="0" smtClean="0"/>
              <a:t>.</a:t>
            </a:r>
          </a:p>
          <a:p>
            <a:pPr marL="285750" indent="-285750">
              <a:buFont typeface="Arial" panose="020B0604020202020204" pitchFamily="34" charset="0"/>
              <a:buChar char="•"/>
            </a:pPr>
            <a:r>
              <a:rPr lang="el-GR" dirty="0" smtClean="0"/>
              <a:t>∆</a:t>
            </a:r>
            <a:r>
              <a:rPr lang="el-GR" dirty="0"/>
              <a:t>ιαδικασίες διαχείρισης αποβλήτων. </a:t>
            </a:r>
            <a:endParaRPr lang="el-GR" dirty="0" smtClean="0"/>
          </a:p>
          <a:p>
            <a:pPr marL="285750" indent="-285750">
              <a:buFont typeface="Arial" panose="020B0604020202020204" pitchFamily="34" charset="0"/>
              <a:buChar char="•"/>
            </a:pPr>
            <a:r>
              <a:rPr lang="el-GR" dirty="0" smtClean="0"/>
              <a:t>Η </a:t>
            </a:r>
            <a:r>
              <a:rPr lang="el-GR" dirty="0"/>
              <a:t>απόρριψη ή διοχέτευση ρυπαντών σε επιφανειακά ή υπόγεια ύδατα, για την οποία απαιτείται άδεια, εξουσιοδότηση ή </a:t>
            </a:r>
            <a:r>
              <a:rPr lang="el-GR" dirty="0" smtClean="0"/>
              <a:t>καταχώρηση.</a:t>
            </a:r>
          </a:p>
          <a:p>
            <a:pPr marL="285750" indent="-285750">
              <a:buFont typeface="Arial" panose="020B0604020202020204" pitchFamily="34" charset="0"/>
              <a:buChar char="•"/>
            </a:pPr>
            <a:r>
              <a:rPr lang="el-GR" dirty="0" smtClean="0"/>
              <a:t>Άντληση </a:t>
            </a:r>
            <a:r>
              <a:rPr lang="el-GR" dirty="0"/>
              <a:t>και κατακράτηση ύδατος που υπόκειται σε προηγούµενη </a:t>
            </a:r>
            <a:r>
              <a:rPr lang="el-GR" dirty="0" smtClean="0"/>
              <a:t>εξουσιοδότηση.</a:t>
            </a:r>
          </a:p>
          <a:p>
            <a:pPr marL="285750" indent="-285750">
              <a:buFont typeface="Arial" panose="020B0604020202020204" pitchFamily="34" charset="0"/>
              <a:buChar char="•"/>
            </a:pPr>
            <a:r>
              <a:rPr lang="el-GR" dirty="0" smtClean="0"/>
              <a:t>Παραγωγή</a:t>
            </a:r>
            <a:r>
              <a:rPr lang="el-GR" dirty="0"/>
              <a:t>, χρήση, αποθήκευση, κατεργασία, ταφή, απελευθέρωση στο περιβάλλον και µεταφορά εντός της περιµέτρου της επιχείρησης επικινδύνων ουσιών, επικινδύνων παρασκευασµάτων, φυτοπροστατευτικών προϊόντων, βιοκτόνων </a:t>
            </a:r>
            <a:r>
              <a:rPr lang="el-GR" dirty="0" smtClean="0"/>
              <a:t>προϊόντων.</a:t>
            </a:r>
          </a:p>
          <a:p>
            <a:pPr marL="285750" indent="-285750">
              <a:buFont typeface="Arial" panose="020B0604020202020204" pitchFamily="34" charset="0"/>
              <a:buChar char="•"/>
            </a:pPr>
            <a:r>
              <a:rPr lang="el-GR" dirty="0" smtClean="0"/>
              <a:t>Μεταφορές επικινδύνων </a:t>
            </a:r>
            <a:r>
              <a:rPr lang="el-GR" dirty="0"/>
              <a:t>ή ρυπογόνων </a:t>
            </a:r>
            <a:r>
              <a:rPr lang="el-GR" dirty="0" smtClean="0"/>
              <a:t>εµπορευµάτων.</a:t>
            </a:r>
          </a:p>
          <a:p>
            <a:pPr marL="285750" indent="-285750">
              <a:buFont typeface="Arial" panose="020B0604020202020204" pitchFamily="34" charset="0"/>
              <a:buChar char="•"/>
            </a:pPr>
            <a:r>
              <a:rPr lang="el-GR" dirty="0" smtClean="0"/>
              <a:t>Οιαδήποτε </a:t>
            </a:r>
            <a:r>
              <a:rPr lang="el-GR" dirty="0"/>
              <a:t>περιοριζόµενη χρήση, σκόπιµη ελευθέρωση στο περιβάλλον, µεταφορά και διάθεση στην αγορά γενετικώς τροποποιηµένων οργανισµών</a:t>
            </a:r>
            <a:r>
              <a:rPr lang="el-GR" dirty="0" smtClean="0"/>
              <a:t>.</a:t>
            </a:r>
          </a:p>
          <a:p>
            <a:pPr marL="285750" indent="-285750">
              <a:buFont typeface="Arial" panose="020B0604020202020204" pitchFamily="34" charset="0"/>
              <a:buChar char="•"/>
            </a:pPr>
            <a:r>
              <a:rPr lang="el-GR" dirty="0" smtClean="0"/>
              <a:t>∆</a:t>
            </a:r>
            <a:r>
              <a:rPr lang="el-GR" dirty="0"/>
              <a:t>ιασυνοριακή αποστολή αποβλήτων</a:t>
            </a:r>
            <a:endParaRPr lang="en-GB" dirty="0"/>
          </a:p>
        </p:txBody>
      </p:sp>
    </p:spTree>
    <p:extLst>
      <p:ext uri="{BB962C8B-B14F-4D97-AF65-F5344CB8AC3E}">
        <p14:creationId xmlns:p14="http://schemas.microsoft.com/office/powerpoint/2010/main" val="127769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600" y="14591"/>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Προληπτική δράση</a:t>
            </a:r>
            <a:r>
              <a:rPr lang="en-US" sz="2000" b="1" dirty="0" smtClean="0"/>
              <a:t> </a:t>
            </a:r>
            <a:r>
              <a:rPr lang="el-GR" sz="2000" b="1" dirty="0" smtClean="0"/>
              <a:t>και δράση αποκατάστασης</a:t>
            </a:r>
            <a:endParaRPr lang="el-GR" sz="2000" b="1" dirty="0"/>
          </a:p>
        </p:txBody>
      </p:sp>
      <p:sp>
        <p:nvSpPr>
          <p:cNvPr id="3" name="TextBox 2"/>
          <p:cNvSpPr txBox="1"/>
          <p:nvPr/>
        </p:nvSpPr>
        <p:spPr>
          <a:xfrm>
            <a:off x="467287" y="1011407"/>
            <a:ext cx="8819023" cy="5909310"/>
          </a:xfrm>
          <a:prstGeom prst="rect">
            <a:avLst/>
          </a:prstGeom>
          <a:noFill/>
        </p:spPr>
        <p:txBody>
          <a:bodyPr wrap="square" rtlCol="0">
            <a:spAutoFit/>
          </a:bodyPr>
          <a:lstStyle/>
          <a:p>
            <a:pPr marL="285750" indent="-285750">
              <a:buFont typeface="Arial" panose="020B0604020202020204" pitchFamily="34" charset="0"/>
              <a:buChar char="•"/>
            </a:pPr>
            <a:r>
              <a:rPr lang="el-GR" u="sng" dirty="0" smtClean="0"/>
              <a:t>Προληπτική Δράση (άρθ. 5) </a:t>
            </a:r>
          </a:p>
          <a:p>
            <a:pPr marL="285750" indent="-285750">
              <a:buFont typeface="Arial" panose="020B0604020202020204" pitchFamily="34" charset="0"/>
              <a:buChar char="•"/>
            </a:pPr>
            <a:r>
              <a:rPr lang="el-GR" dirty="0" smtClean="0"/>
              <a:t>1. Στις </a:t>
            </a:r>
            <a:r>
              <a:rPr lang="el-GR" dirty="0"/>
              <a:t>περιπτώσεις κατά τις οποίες δεν έχει ακόμη συμβεί περιβαλλοντική ζημία αλλά υπάρχει </a:t>
            </a:r>
            <a:r>
              <a:rPr lang="el-GR" b="1" dirty="0"/>
              <a:t>επικείμενη απειλή </a:t>
            </a:r>
            <a:r>
              <a:rPr lang="el-GR" dirty="0"/>
              <a:t>να προκληθεί τέτοια ζημία, </a:t>
            </a:r>
            <a:r>
              <a:rPr lang="el-GR" b="1" dirty="0"/>
              <a:t>ο φορέας εκμετάλλευσης λαμβάνει αμελλητί τα απαραίτητα προληπτικά μέτρα</a:t>
            </a:r>
            <a:r>
              <a:rPr lang="el-GR" dirty="0" smtClean="0"/>
              <a:t>.</a:t>
            </a:r>
          </a:p>
          <a:p>
            <a:pPr marL="285750" indent="-285750">
              <a:buFont typeface="Arial" panose="020B0604020202020204" pitchFamily="34" charset="0"/>
              <a:buChar char="•"/>
            </a:pPr>
            <a:r>
              <a:rPr lang="el-GR" dirty="0"/>
              <a:t>3. Η </a:t>
            </a:r>
            <a:r>
              <a:rPr lang="el-GR" b="1" dirty="0"/>
              <a:t>αρμόδια αρχή μπορεί, ανά πάσα στιγμή</a:t>
            </a:r>
            <a:r>
              <a:rPr lang="el-GR" dirty="0"/>
              <a:t>: α) </a:t>
            </a:r>
            <a:r>
              <a:rPr lang="el-GR" b="1" dirty="0"/>
              <a:t>να απαιτήσει </a:t>
            </a:r>
            <a:r>
              <a:rPr lang="el-GR" dirty="0"/>
              <a:t>από τον φορέα εκμετάλλευσης </a:t>
            </a:r>
            <a:r>
              <a:rPr lang="el-GR" b="1" dirty="0"/>
              <a:t>την παροχή πληροφοριών </a:t>
            </a:r>
            <a:r>
              <a:rPr lang="el-GR" dirty="0"/>
              <a:t>για τυχόν επικείμενη απειλή περιβαλλοντικής ζημίας ή για περιπτώσεις που υπάρχουν υποψίες για τέτοια επικείμενη απειλή, β) να </a:t>
            </a:r>
            <a:r>
              <a:rPr lang="el-GR" b="1" dirty="0"/>
              <a:t>απαιτήσει από τον φορέα εκμετάλλευσης να λάβει τα αναγκαία προληπτικά μέτρα</a:t>
            </a:r>
            <a:r>
              <a:rPr lang="el-GR" dirty="0"/>
              <a:t>, γ) </a:t>
            </a:r>
            <a:r>
              <a:rPr lang="el-GR" b="1" dirty="0"/>
              <a:t>να δώσει εντολές στον φορέα εκμετάλλευσης</a:t>
            </a:r>
            <a:r>
              <a:rPr lang="el-GR" dirty="0"/>
              <a:t>, οι οποίες πρέπει να τηρηθούν για τα αναγκαία προληπτικά μέτρα που πρέπει να ληφθούν, ή δ) </a:t>
            </a:r>
            <a:r>
              <a:rPr lang="el-GR" b="1" dirty="0"/>
              <a:t>να λάβει η ίδια τα αναγκαία </a:t>
            </a:r>
            <a:r>
              <a:rPr lang="el-GR" dirty="0"/>
              <a:t>προληπτικά μέτρα</a:t>
            </a:r>
            <a:r>
              <a:rPr lang="el-GR" dirty="0" smtClean="0"/>
              <a:t>.</a:t>
            </a:r>
            <a:endParaRPr lang="en-US" dirty="0" smtClean="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l-GR" u="sng" dirty="0"/>
              <a:t>Θέσπιση μέτρων αποκατάστασης (άρθ. 7 + Παράρτημα ΙΙ)</a:t>
            </a:r>
          </a:p>
          <a:p>
            <a:pPr marL="285750" indent="-285750">
              <a:buFont typeface="Arial" panose="020B0604020202020204" pitchFamily="34" charset="0"/>
              <a:buChar char="•"/>
            </a:pPr>
            <a:r>
              <a:rPr lang="el-GR" dirty="0"/>
              <a:t>Οι φορείς εκμετάλλευσης καθορίζουν πιθανά μέτρα αποκατάστασης και τα υποβάλλουν στην αρμόδια αρχή προς έγκριση (εκτός εάν η αρμόδια αρχή έχει αναλάβει δράση). </a:t>
            </a:r>
          </a:p>
          <a:p>
            <a:pPr marL="285750" indent="-285750">
              <a:buFont typeface="Arial" panose="020B0604020202020204" pitchFamily="34" charset="0"/>
              <a:buChar char="•"/>
            </a:pPr>
            <a:r>
              <a:rPr lang="el-GR" dirty="0"/>
              <a:t>Η αρμόδια αρχή αποφασίζει ποια μέτρα αποκατάστασης εφαρμόζονται.</a:t>
            </a:r>
          </a:p>
          <a:p>
            <a:pPr marL="285750" indent="-285750">
              <a:buFont typeface="Arial" panose="020B0604020202020204" pitchFamily="34" charset="0"/>
              <a:buChar char="•"/>
            </a:pPr>
            <a:r>
              <a:rPr lang="el-GR" dirty="0"/>
              <a:t>Εάν συντρέχουν πλείονες περιπτώσεις περιβαλλοντική ζημίας, η αρμόδια αρχή έχει το δικαίωμα να αποφασίζει ποια περίπτωση περιβαλλοντικής ζημίας πρέπει να αποκατασταθεί πρώτη.</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endParaRPr lang="el-GR" dirty="0"/>
          </a:p>
        </p:txBody>
      </p:sp>
    </p:spTree>
    <p:extLst>
      <p:ext uri="{BB962C8B-B14F-4D97-AF65-F5344CB8AC3E}">
        <p14:creationId xmlns:p14="http://schemas.microsoft.com/office/powerpoint/2010/main" val="53863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28600" y="76200"/>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Κόστος πρόληψης και αποκατάστασης (άρθ. 8)</a:t>
            </a:r>
            <a:endParaRPr lang="el-GR" sz="2000" b="1" dirty="0"/>
          </a:p>
        </p:txBody>
      </p:sp>
      <p:sp>
        <p:nvSpPr>
          <p:cNvPr id="3" name="TextBox 2"/>
          <p:cNvSpPr txBox="1"/>
          <p:nvPr/>
        </p:nvSpPr>
        <p:spPr>
          <a:xfrm>
            <a:off x="450264" y="779126"/>
            <a:ext cx="8819023" cy="5047536"/>
          </a:xfrm>
          <a:prstGeom prst="rect">
            <a:avLst/>
          </a:prstGeom>
          <a:noFill/>
        </p:spPr>
        <p:txBody>
          <a:bodyPr wrap="square" rtlCol="0">
            <a:spAutoFit/>
          </a:bodyPr>
          <a:lstStyle/>
          <a:p>
            <a:pPr marL="285750" indent="-285750">
              <a:buFont typeface="Arial" panose="020B0604020202020204" pitchFamily="34" charset="0"/>
              <a:buChar char="•"/>
            </a:pPr>
            <a:r>
              <a:rPr lang="el-GR" dirty="0" smtClean="0"/>
              <a:t>Το κόστος επιβαρύνει τον</a:t>
            </a:r>
            <a:r>
              <a:rPr lang="el-GR" b="1" dirty="0" smtClean="0"/>
              <a:t> φορέα εκμετάλλευσης, </a:t>
            </a:r>
            <a:r>
              <a:rPr lang="el-GR" dirty="0" smtClean="0"/>
              <a:t>και</a:t>
            </a:r>
            <a:r>
              <a:rPr lang="el-GR" b="1" dirty="0" smtClean="0"/>
              <a:t> </a:t>
            </a:r>
            <a:r>
              <a:rPr lang="el-GR" b="1" dirty="0"/>
              <a:t>η αρμόδια αρχή ανακτά από </a:t>
            </a:r>
            <a:r>
              <a:rPr lang="el-GR" b="1" dirty="0" smtClean="0"/>
              <a:t>αυτόν </a:t>
            </a:r>
            <a:r>
              <a:rPr lang="el-GR" dirty="0" smtClean="0"/>
              <a:t>το </a:t>
            </a:r>
            <a:r>
              <a:rPr lang="el-GR" dirty="0"/>
              <a:t>κόστος με το οποίο επιβαρύνθηκε για την ανάληψη δράσεων πρόληψης ή </a:t>
            </a:r>
            <a:r>
              <a:rPr lang="el-GR" dirty="0" smtClean="0"/>
              <a:t>αποκατάστασης.</a:t>
            </a:r>
          </a:p>
          <a:p>
            <a:pPr marL="742950" lvl="1" indent="-285750">
              <a:buFont typeface="Arial" panose="020B0604020202020204" pitchFamily="34" charset="0"/>
              <a:buChar char="•"/>
            </a:pPr>
            <a:endParaRPr lang="el-GR" sz="1600" dirty="0" smtClean="0"/>
          </a:p>
          <a:p>
            <a:pPr marL="285750" indent="-285750">
              <a:buFont typeface="Arial" panose="020B0604020202020204" pitchFamily="34" charset="0"/>
              <a:buChar char="•"/>
            </a:pPr>
            <a:r>
              <a:rPr lang="el-GR" dirty="0" smtClean="0"/>
              <a:t>Εξαίρεση 1: ο </a:t>
            </a:r>
            <a:r>
              <a:rPr lang="el-GR" b="1" dirty="0" smtClean="0"/>
              <a:t>φορέας </a:t>
            </a:r>
            <a:r>
              <a:rPr lang="el-GR" b="1" dirty="0"/>
              <a:t>εκμετάλλευσης δεν υποχρεούται </a:t>
            </a:r>
            <a:r>
              <a:rPr lang="el-GR" dirty="0"/>
              <a:t>να επωμισθεί το κόστος </a:t>
            </a:r>
            <a:r>
              <a:rPr lang="el-GR" dirty="0" smtClean="0"/>
              <a:t>εάν </a:t>
            </a:r>
            <a:r>
              <a:rPr lang="el-GR" dirty="0"/>
              <a:t>μπορεί να αποδείξει ότι η περιβαλλοντική ζημία ή η επικείμενη απειλή </a:t>
            </a:r>
            <a:r>
              <a:rPr lang="el-GR" dirty="0" smtClean="0"/>
              <a:t>: </a:t>
            </a:r>
            <a:r>
              <a:rPr lang="el-GR" dirty="0"/>
              <a:t>α) </a:t>
            </a:r>
            <a:r>
              <a:rPr lang="el-GR" b="1" dirty="0"/>
              <a:t>προκλήθηκε από τρίτο</a:t>
            </a:r>
            <a:r>
              <a:rPr lang="el-GR" dirty="0"/>
              <a:t>, </a:t>
            </a:r>
            <a:r>
              <a:rPr lang="el-GR" dirty="0" smtClean="0"/>
              <a:t>και </a:t>
            </a:r>
            <a:r>
              <a:rPr lang="el-GR" b="1" dirty="0" smtClean="0"/>
              <a:t>παρά </a:t>
            </a:r>
            <a:r>
              <a:rPr lang="el-GR" b="1" dirty="0"/>
              <a:t>την ύπαρξη των ενδεδειγμένων μέτρων </a:t>
            </a:r>
            <a:r>
              <a:rPr lang="el-GR" dirty="0"/>
              <a:t>ασφαλείας, ή β) </a:t>
            </a:r>
            <a:r>
              <a:rPr lang="el-GR" b="1" dirty="0"/>
              <a:t>οφείλεται σε συμμόρφωση </a:t>
            </a:r>
            <a:r>
              <a:rPr lang="el-GR" dirty="0"/>
              <a:t>προς υποχρεωτική διαταγή ή εντολή δημόσιας </a:t>
            </a:r>
            <a:r>
              <a:rPr lang="el-GR" dirty="0" smtClean="0"/>
              <a:t>αρχής, μη προκληθείσης λόγω της δράσης του ίδιου</a:t>
            </a:r>
          </a:p>
          <a:p>
            <a:pPr marL="285750" indent="-285750">
              <a:buFont typeface="Arial" panose="020B0604020202020204" pitchFamily="34" charset="0"/>
              <a:buChar char="•"/>
            </a:pPr>
            <a:endParaRPr lang="el-GR" dirty="0" smtClean="0"/>
          </a:p>
          <a:p>
            <a:pPr marL="285750" indent="-285750">
              <a:buFont typeface="Arial" panose="020B0604020202020204" pitchFamily="34" charset="0"/>
              <a:buChar char="•"/>
            </a:pPr>
            <a:r>
              <a:rPr lang="el-GR" dirty="0" smtClean="0"/>
              <a:t>Εξαίρεση 2. </a:t>
            </a:r>
            <a:r>
              <a:rPr lang="el-GR" b="1" dirty="0"/>
              <a:t>Τα </a:t>
            </a:r>
            <a:r>
              <a:rPr lang="el-GR" b="1" dirty="0" smtClean="0"/>
              <a:t>ΚΜ μπορούν </a:t>
            </a:r>
            <a:r>
              <a:rPr lang="el-GR" b="1" dirty="0"/>
              <a:t>να επιτρέψουν στον φορέα εκμετάλλευσης να μην επωμισθεί </a:t>
            </a:r>
            <a:r>
              <a:rPr lang="el-GR" dirty="0"/>
              <a:t>το </a:t>
            </a:r>
            <a:r>
              <a:rPr lang="el-GR" dirty="0" smtClean="0"/>
              <a:t>κόστος, </a:t>
            </a:r>
            <a:r>
              <a:rPr lang="el-GR" dirty="0"/>
              <a:t>εφόσον αποδείξει ότι </a:t>
            </a:r>
            <a:r>
              <a:rPr lang="el-GR" b="1" dirty="0"/>
              <a:t>δεν ενήργησε εκ δόλου ή εξ αμελείας </a:t>
            </a:r>
            <a:r>
              <a:rPr lang="el-GR" dirty="0"/>
              <a:t>και ότι η </a:t>
            </a:r>
            <a:r>
              <a:rPr lang="el-GR" b="1" dirty="0"/>
              <a:t>περιβαλλοντική ζημία προκλήθηκε από</a:t>
            </a:r>
            <a:r>
              <a:rPr lang="el-GR" dirty="0"/>
              <a:t>: α) </a:t>
            </a:r>
            <a:r>
              <a:rPr lang="el-GR" b="1" dirty="0"/>
              <a:t>εκπομπή ή συμβάν που επιτρέπονται ρητά από </a:t>
            </a:r>
            <a:r>
              <a:rPr lang="el-GR" b="1" dirty="0" smtClean="0"/>
              <a:t>εξουσιοδότηση</a:t>
            </a:r>
            <a:r>
              <a:rPr lang="el-GR" dirty="0" smtClean="0"/>
              <a:t>, </a:t>
            </a:r>
            <a:r>
              <a:rPr lang="el-GR" dirty="0"/>
              <a:t>β) εκπομπή ή δραστηριότητα ή οιονδήποτε τρόπο χρήσης προϊόντος στο πλαίσιο δραστηριότητας, εφόσον ο φορέας εκμετάλλευσης αποδεικνύει ότι </a:t>
            </a:r>
            <a:r>
              <a:rPr lang="el-GR" b="1" dirty="0"/>
              <a:t>δεν είχε πιθανολογηθεί ότι θα προκαλούσαν περιβαλλοντική ζημία σύμφωνα με τις επιστημονικές και τεχνικές γνώσεις που ήταν διαθέσιμες </a:t>
            </a:r>
            <a:r>
              <a:rPr lang="el-GR" dirty="0"/>
              <a:t>κατά το χρόνο που έλαβε χώρα η εκπομπή ή η δραστηριότητα.</a:t>
            </a:r>
            <a:endParaRPr lang="en-GB" b="1" dirty="0"/>
          </a:p>
        </p:txBody>
      </p:sp>
    </p:spTree>
    <p:extLst>
      <p:ext uri="{BB962C8B-B14F-4D97-AF65-F5344CB8AC3E}">
        <p14:creationId xmlns:p14="http://schemas.microsoft.com/office/powerpoint/2010/main" val="355309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60488"/>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Αιτιώδης σύνδεσμος</a:t>
            </a:r>
            <a:endParaRPr lang="el-GR" sz="2000" b="1" dirty="0"/>
          </a:p>
        </p:txBody>
      </p:sp>
      <p:sp>
        <p:nvSpPr>
          <p:cNvPr id="3" name="TextBox 2"/>
          <p:cNvSpPr txBox="1"/>
          <p:nvPr/>
        </p:nvSpPr>
        <p:spPr>
          <a:xfrm>
            <a:off x="450264" y="779126"/>
            <a:ext cx="8819023" cy="5909310"/>
          </a:xfrm>
          <a:prstGeom prst="rect">
            <a:avLst/>
          </a:prstGeom>
          <a:noFill/>
        </p:spPr>
        <p:txBody>
          <a:bodyPr wrap="square" rtlCol="0">
            <a:spAutoFit/>
          </a:bodyPr>
          <a:lstStyle/>
          <a:p>
            <a:pPr marL="285750" indent="-285750">
              <a:buFont typeface="Arial" panose="020B0604020202020204" pitchFamily="34" charset="0"/>
              <a:buChar char="•"/>
            </a:pPr>
            <a:r>
              <a:rPr lang="el-GR" b="1" dirty="0" smtClean="0"/>
              <a:t>Άρθρο 4(5)</a:t>
            </a:r>
          </a:p>
          <a:p>
            <a:pPr marL="285750" indent="-285750">
              <a:buFont typeface="Arial" panose="020B0604020202020204" pitchFamily="34" charset="0"/>
              <a:buChar char="•"/>
            </a:pPr>
            <a:r>
              <a:rPr lang="el-GR" dirty="0" smtClean="0"/>
              <a:t>Η </a:t>
            </a:r>
            <a:r>
              <a:rPr lang="el-GR" dirty="0"/>
              <a:t>παρούσα οδηγία εφαρμόζεται σε περιβαλλοντική ζημία ή επικείμενη απειλή τέτοιας ζημίας, λόγω ρύπανσης διάχυτου χαρακτήρα, </a:t>
            </a:r>
            <a:r>
              <a:rPr lang="el-GR" b="1" dirty="0"/>
              <a:t>μόνον εφόσον είναι δυνατόν να αποδειχθεί η αιτιώδης συνάφεια</a:t>
            </a:r>
            <a:r>
              <a:rPr lang="el-GR" dirty="0"/>
              <a:t> μεταξύ της ζημίας και των δραστηριοτήτων μεμονωμένων φορέων εκμετάλλευσης</a:t>
            </a:r>
            <a:r>
              <a:rPr lang="el-GR" dirty="0" smtClean="0"/>
              <a:t>.</a:t>
            </a:r>
          </a:p>
          <a:p>
            <a:endParaRPr lang="el-GR" dirty="0"/>
          </a:p>
          <a:p>
            <a:pPr marL="285750" indent="-285750">
              <a:buFont typeface="Arial" panose="020B0604020202020204" pitchFamily="34" charset="0"/>
              <a:buChar char="•"/>
            </a:pPr>
            <a:r>
              <a:rPr lang="el-GR" b="1" dirty="0" smtClean="0"/>
              <a:t>Αιτ. σκέψη 13</a:t>
            </a:r>
            <a:endParaRPr lang="el-GR" b="1" dirty="0"/>
          </a:p>
          <a:p>
            <a:pPr marL="285750" indent="-285750">
              <a:buFont typeface="Arial" panose="020B0604020202020204" pitchFamily="34" charset="0"/>
              <a:buChar char="•"/>
            </a:pPr>
            <a:r>
              <a:rPr lang="el-GR" dirty="0" smtClean="0"/>
              <a:t>Δεν </a:t>
            </a:r>
            <a:r>
              <a:rPr lang="el-GR" dirty="0"/>
              <a:t>είναι δυνατό να αποκατασταθούν όλες οι μορφές περιβαλλοντικής ζημίας μέσω του μηχανισμού της </a:t>
            </a:r>
            <a:r>
              <a:rPr lang="el-GR" dirty="0" smtClean="0"/>
              <a:t>ευθύνης.</a:t>
            </a:r>
          </a:p>
          <a:p>
            <a:pPr marL="285750" indent="-285750">
              <a:buFont typeface="Arial" panose="020B0604020202020204" pitchFamily="34" charset="0"/>
              <a:buChar char="•"/>
            </a:pPr>
            <a:r>
              <a:rPr lang="el-GR" dirty="0" smtClean="0"/>
              <a:t>Η </a:t>
            </a:r>
            <a:r>
              <a:rPr lang="el-GR" dirty="0"/>
              <a:t>αποτελεσματική χρήση του μηχανισμού αυτού προϋποθέτει ότι θα πρέπει να υφίστανται ένας ή περισσότεροι </a:t>
            </a:r>
            <a:r>
              <a:rPr lang="el-GR" b="1" dirty="0"/>
              <a:t>ρυπαντές οι οποίοι να μπορούν να εντοπισθούν</a:t>
            </a:r>
            <a:r>
              <a:rPr lang="el-GR" dirty="0"/>
              <a:t>, η </a:t>
            </a:r>
            <a:r>
              <a:rPr lang="el-GR" b="1" dirty="0"/>
              <a:t>ζημία θα πρέπει να είναι συγκεκριμένη και να μπορεί να προσδιορισθεί ποσοτικά </a:t>
            </a:r>
            <a:r>
              <a:rPr lang="el-GR" dirty="0"/>
              <a:t>και θα πρέπει να μπορεί </a:t>
            </a:r>
            <a:r>
              <a:rPr lang="el-GR" b="1" dirty="0" smtClean="0"/>
              <a:t>να αποδειχθεί </a:t>
            </a:r>
            <a:r>
              <a:rPr lang="el-GR" b="1" dirty="0"/>
              <a:t>η αιτιώδης συνάφεια </a:t>
            </a:r>
            <a:r>
              <a:rPr lang="el-GR" dirty="0"/>
              <a:t>μεταξύ της ζημίας και του ή των εντοπισθέντων </a:t>
            </a:r>
            <a:r>
              <a:rPr lang="el-GR" dirty="0" smtClean="0"/>
              <a:t>ρυπαντών.</a:t>
            </a:r>
          </a:p>
          <a:p>
            <a:pPr marL="285750" indent="-285750">
              <a:buFont typeface="Arial" panose="020B0604020202020204" pitchFamily="34" charset="0"/>
              <a:buChar char="•"/>
            </a:pPr>
            <a:r>
              <a:rPr lang="el-GR" dirty="0" smtClean="0"/>
              <a:t>Κατά </a:t>
            </a:r>
            <a:r>
              <a:rPr lang="el-GR" dirty="0"/>
              <a:t>συνέπεια, η ευθύνη δεν αποτελεί το κατάλληλο μέσο για την αντιμετώπιση της ευρέως διαδεδομένης και διάχυτης ρύπανσης, εφόσον είναι αδύνατον να συνδεθούν οι αρνητικές περιβαλλοντικές επιπτώσεις με πράξεις ή παραλείψεις συγκεκριμένων εξατομικευμένων παραγόντων.</a:t>
            </a:r>
          </a:p>
          <a:p>
            <a:pPr marL="285750" indent="-285750">
              <a:buFont typeface="Arial" panose="020B0604020202020204" pitchFamily="34" charset="0"/>
              <a:buChar char="•"/>
            </a:pPr>
            <a:endParaRPr lang="el-GR" dirty="0"/>
          </a:p>
          <a:p>
            <a:r>
              <a:rPr lang="el-GR" dirty="0"/>
              <a:t/>
            </a:r>
            <a:br>
              <a:rPr lang="el-GR" dirty="0"/>
            </a:br>
            <a:endParaRPr lang="en-GB" b="1" dirty="0"/>
          </a:p>
        </p:txBody>
      </p:sp>
    </p:spTree>
    <p:extLst>
      <p:ext uri="{BB962C8B-B14F-4D97-AF65-F5344CB8AC3E}">
        <p14:creationId xmlns:p14="http://schemas.microsoft.com/office/powerpoint/2010/main" val="193785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60488"/>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Αιτιώδης σύνδεσμος</a:t>
            </a:r>
            <a:endParaRPr lang="el-GR" sz="2000" b="1" dirty="0"/>
          </a:p>
        </p:txBody>
      </p:sp>
      <p:sp>
        <p:nvSpPr>
          <p:cNvPr id="3" name="TextBox 2"/>
          <p:cNvSpPr txBox="1"/>
          <p:nvPr/>
        </p:nvSpPr>
        <p:spPr>
          <a:xfrm>
            <a:off x="609600" y="779126"/>
            <a:ext cx="8659687" cy="6001643"/>
          </a:xfrm>
          <a:prstGeom prst="rect">
            <a:avLst/>
          </a:prstGeom>
          <a:noFill/>
        </p:spPr>
        <p:txBody>
          <a:bodyPr wrap="square" rtlCol="0">
            <a:spAutoFit/>
          </a:bodyPr>
          <a:lstStyle/>
          <a:p>
            <a:pPr marL="285750" indent="-285750">
              <a:buFont typeface="Arial" panose="020B0604020202020204" pitchFamily="34" charset="0"/>
              <a:buChar char="•"/>
            </a:pPr>
            <a:r>
              <a:rPr lang="el-GR" b="1" dirty="0"/>
              <a:t>Η οδηγία 2004/35 δεν ορίζει τον τρόπο με τον οποίο πρέπει να αποδειχθεί </a:t>
            </a:r>
            <a:r>
              <a:rPr lang="el-GR" b="1" dirty="0" smtClean="0"/>
              <a:t>η </a:t>
            </a:r>
            <a:r>
              <a:rPr lang="el-GR" b="1" dirty="0"/>
              <a:t>αιτιώδης συνάφεια</a:t>
            </a:r>
            <a:endParaRPr lang="en-GB" b="1" dirty="0"/>
          </a:p>
          <a:p>
            <a:pPr marL="285750" indent="-285750">
              <a:buFont typeface="Arial" panose="020B0604020202020204" pitchFamily="34" charset="0"/>
              <a:buChar char="•"/>
            </a:pPr>
            <a:endParaRPr lang="en-GB" b="1" dirty="0"/>
          </a:p>
          <a:p>
            <a:pPr marL="285750" indent="-285750">
              <a:buFont typeface="Arial" panose="020B0604020202020204" pitchFamily="34" charset="0"/>
              <a:buChar char="•"/>
            </a:pPr>
            <a:r>
              <a:rPr lang="el-GR" b="1" dirty="0" smtClean="0"/>
              <a:t>Νομολογία;</a:t>
            </a:r>
          </a:p>
          <a:p>
            <a:pPr marL="285750" indent="-285750">
              <a:buFont typeface="Arial" panose="020B0604020202020204" pitchFamily="34" charset="0"/>
              <a:buChar char="•"/>
            </a:pPr>
            <a:r>
              <a:rPr lang="el-GR" dirty="0" smtClean="0"/>
              <a:t>Πλουσίότερη η νομολογία σε σχέση με την Οδηγία – Πλαίσιο για </a:t>
            </a:r>
            <a:r>
              <a:rPr lang="el-GR" dirty="0"/>
              <a:t>τα </a:t>
            </a:r>
            <a:r>
              <a:rPr lang="el-GR" dirty="0" smtClean="0"/>
              <a:t>απόβλητα, η οποία επιτρέπει την μετακύλιση της ευθύνης στα μέρη που συνέβαλαν στην παραγωγή των αποβλήτων:  Τα πρόσωπα που συνέβαλαν στη ρύπανση (δημιούργία των αποβλήτων) ή την απειλή τέτοιας ρύπανσης φέρουν το κόστος της διαθέσεως των αποβλήτων.</a:t>
            </a:r>
            <a:endParaRPr lang="en-GB" dirty="0" smtClean="0"/>
          </a:p>
          <a:p>
            <a:pPr marL="1200150" lvl="2" indent="-285750">
              <a:buFont typeface="Arial" panose="020B0604020202020204" pitchFamily="34" charset="0"/>
              <a:buChar char="•"/>
            </a:pPr>
            <a:r>
              <a:rPr lang="en-GB" dirty="0" smtClean="0"/>
              <a:t>C-1/03 Van de </a:t>
            </a:r>
            <a:r>
              <a:rPr lang="en-GB" dirty="0" err="1" smtClean="0"/>
              <a:t>Walle</a:t>
            </a:r>
            <a:r>
              <a:rPr lang="en-GB" dirty="0" smtClean="0"/>
              <a:t> [2004], 57 - 60  </a:t>
            </a:r>
          </a:p>
          <a:p>
            <a:pPr marL="1200150" lvl="2" indent="-285750">
              <a:buFont typeface="Arial" panose="020B0604020202020204" pitchFamily="34" charset="0"/>
              <a:buChar char="•"/>
            </a:pPr>
            <a:r>
              <a:rPr lang="en-GB" dirty="0" smtClean="0"/>
              <a:t>C-188/07 </a:t>
            </a:r>
            <a:r>
              <a:rPr lang="en-GB" dirty="0"/>
              <a:t>Commune de </a:t>
            </a:r>
            <a:r>
              <a:rPr lang="en-GB" dirty="0" err="1"/>
              <a:t>Mesquer</a:t>
            </a:r>
            <a:r>
              <a:rPr lang="en-GB" dirty="0"/>
              <a:t> [2008], </a:t>
            </a:r>
            <a:r>
              <a:rPr lang="en-GB" dirty="0" smtClean="0"/>
              <a:t>77 </a:t>
            </a:r>
            <a:r>
              <a:rPr lang="en-GB" dirty="0"/>
              <a:t>– 82</a:t>
            </a:r>
          </a:p>
          <a:p>
            <a:pPr marL="1200150" lvl="2" indent="-285750">
              <a:buFont typeface="Arial" panose="020B0604020202020204" pitchFamily="34" charset="0"/>
              <a:buChar char="•"/>
            </a:pPr>
            <a:r>
              <a:rPr lang="en-GB" dirty="0"/>
              <a:t>C-254/08 </a:t>
            </a:r>
            <a:r>
              <a:rPr lang="en-GB" dirty="0" err="1"/>
              <a:t>Futura</a:t>
            </a:r>
            <a:r>
              <a:rPr lang="en-GB" dirty="0"/>
              <a:t> </a:t>
            </a:r>
            <a:r>
              <a:rPr lang="en-GB" dirty="0" err="1"/>
              <a:t>Immobiliare</a:t>
            </a:r>
            <a:r>
              <a:rPr lang="en-GB" dirty="0"/>
              <a:t> </a:t>
            </a:r>
            <a:r>
              <a:rPr lang="en-GB" dirty="0" smtClean="0"/>
              <a:t>[</a:t>
            </a:r>
            <a:r>
              <a:rPr lang="en-GB" dirty="0"/>
              <a:t>2009], </a:t>
            </a:r>
            <a:r>
              <a:rPr lang="en-GB" dirty="0" smtClean="0"/>
              <a:t>45</a:t>
            </a:r>
            <a:endParaRPr lang="en-GB" dirty="0"/>
          </a:p>
          <a:p>
            <a:pPr marL="1200150" lvl="2" indent="-285750">
              <a:buFont typeface="Arial" panose="020B0604020202020204" pitchFamily="34" charset="0"/>
              <a:buChar char="•"/>
            </a:pPr>
            <a:r>
              <a:rPr lang="en-GB" dirty="0"/>
              <a:t>C-335/16 VG </a:t>
            </a:r>
            <a:r>
              <a:rPr lang="en-GB" dirty="0" err="1"/>
              <a:t>Čistoća</a:t>
            </a:r>
            <a:r>
              <a:rPr lang="en-GB" dirty="0"/>
              <a:t> [2017], </a:t>
            </a:r>
            <a:r>
              <a:rPr lang="en-GB" dirty="0" smtClean="0"/>
              <a:t>24</a:t>
            </a:r>
          </a:p>
          <a:p>
            <a:pPr marL="1200150" lvl="2"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C-293/97 </a:t>
            </a:r>
            <a:r>
              <a:rPr lang="en-GB" i="1" dirty="0" err="1"/>
              <a:t>Standley</a:t>
            </a:r>
            <a:r>
              <a:rPr lang="en-GB" dirty="0"/>
              <a:t> [1999], </a:t>
            </a:r>
            <a:r>
              <a:rPr lang="en-GB" dirty="0" smtClean="0"/>
              <a:t>52: </a:t>
            </a:r>
            <a:r>
              <a:rPr lang="el-GR" dirty="0" smtClean="0"/>
              <a:t>«η </a:t>
            </a:r>
            <a:r>
              <a:rPr lang="el-GR" dirty="0"/>
              <a:t>αρχή ότι ο ρυπαίνων πληρώνει αποτελεί έκφανση της αρχής </a:t>
            </a:r>
            <a:r>
              <a:rPr lang="el-GR" dirty="0" smtClean="0"/>
              <a:t>της </a:t>
            </a:r>
            <a:r>
              <a:rPr lang="en-US" dirty="0" smtClean="0"/>
              <a:t> </a:t>
            </a:r>
            <a:r>
              <a:rPr lang="el-GR" dirty="0" smtClean="0"/>
              <a:t>αναλογικότητας»</a:t>
            </a:r>
            <a:endParaRPr lang="el-GR" dirty="0"/>
          </a:p>
          <a:p>
            <a:pPr marL="285750" indent="-285750">
              <a:buFont typeface="Arial" panose="020B0604020202020204" pitchFamily="34" charset="0"/>
              <a:buChar char="•"/>
            </a:pPr>
            <a:endParaRPr lang="el-GR" sz="1200" dirty="0"/>
          </a:p>
          <a:p>
            <a:pPr lvl="2">
              <a:buFont typeface="Wingdings" panose="05000000000000000000" pitchFamily="2" charset="2"/>
              <a:buChar char="Ø"/>
            </a:pPr>
            <a:endParaRPr lang="en-US" sz="1200" dirty="0"/>
          </a:p>
          <a:p>
            <a:pPr>
              <a:buFont typeface="Wingdings" panose="05000000000000000000" pitchFamily="2" charset="2"/>
              <a:buChar char="Ø"/>
            </a:pPr>
            <a:r>
              <a:rPr lang="el-GR" dirty="0" smtClean="0"/>
              <a:t> Πλείονες αιτίες ρύπανσης, πλείονες ρυπαίνοντες;</a:t>
            </a:r>
            <a:r>
              <a:rPr lang="en-US" dirty="0" smtClean="0"/>
              <a:t> </a:t>
            </a:r>
            <a:endParaRPr lang="en-US" dirty="0"/>
          </a:p>
          <a:p>
            <a:r>
              <a:rPr lang="el-GR" dirty="0" smtClean="0"/>
              <a:t>Ο ρυπαίνων πρέπει να φέρει το κόστος για την αποκατάσταση της ρύπανσης (ή την πρόληψη της απειλής) που προκάλεσε, και στο βαθμό που που την προκάλεσε. Δεν φέρει </a:t>
            </a:r>
            <a:r>
              <a:rPr lang="el-GR" dirty="0"/>
              <a:t>τις επιβαρύνσεις που συνεπάγεται η εξάλειψη μιας ρυπάνσεως </a:t>
            </a:r>
            <a:r>
              <a:rPr lang="el-GR" dirty="0" smtClean="0"/>
              <a:t>στην οποία </a:t>
            </a:r>
            <a:r>
              <a:rPr lang="el-GR" dirty="0"/>
              <a:t>δεν </a:t>
            </a:r>
            <a:r>
              <a:rPr lang="el-GR" dirty="0" smtClean="0"/>
              <a:t>συνέβαλε.</a:t>
            </a:r>
            <a:r>
              <a:rPr lang="el-GR" dirty="0"/>
              <a:t/>
            </a:r>
            <a:br>
              <a:rPr lang="el-GR" dirty="0"/>
            </a:br>
            <a:endParaRPr lang="en-GB" b="1" dirty="0"/>
          </a:p>
        </p:txBody>
      </p:sp>
    </p:spTree>
    <p:extLst>
      <p:ext uri="{BB962C8B-B14F-4D97-AF65-F5344CB8AC3E}">
        <p14:creationId xmlns:p14="http://schemas.microsoft.com/office/powerpoint/2010/main" val="2957464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60488"/>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Αιτιώδης σύνδεσμος</a:t>
            </a:r>
          </a:p>
          <a:p>
            <a:endParaRPr lang="el-GR" sz="2000" b="1" dirty="0"/>
          </a:p>
          <a:p>
            <a:endParaRPr lang="el-GR" sz="2000" b="1" dirty="0" smtClean="0"/>
          </a:p>
          <a:p>
            <a:r>
              <a:rPr lang="en-GB" sz="2000" b="1" dirty="0"/>
              <a:t>C-378/08 </a:t>
            </a:r>
            <a:r>
              <a:rPr lang="en-GB" sz="2000" b="1" i="1" dirty="0"/>
              <a:t>ERG </a:t>
            </a:r>
            <a:r>
              <a:rPr lang="el-GR" sz="2000" b="1" i="1" dirty="0"/>
              <a:t>κ.λπ. </a:t>
            </a:r>
            <a:r>
              <a:rPr lang="en-GB" sz="2000" b="1" dirty="0"/>
              <a:t>[2010]</a:t>
            </a:r>
            <a:endParaRPr lang="en-GB" sz="2400" b="1" dirty="0"/>
          </a:p>
          <a:p>
            <a:endParaRPr lang="el-GR" sz="2000" b="1" dirty="0"/>
          </a:p>
        </p:txBody>
      </p:sp>
      <p:sp>
        <p:nvSpPr>
          <p:cNvPr id="3" name="TextBox 2"/>
          <p:cNvSpPr txBox="1"/>
          <p:nvPr/>
        </p:nvSpPr>
        <p:spPr>
          <a:xfrm>
            <a:off x="484311" y="1987963"/>
            <a:ext cx="8819023" cy="4247317"/>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Από τη δεκαετία του ‘60, </a:t>
            </a:r>
            <a:r>
              <a:rPr lang="el-GR" dirty="0"/>
              <a:t>πλείονες επιχειρήσεις, δραστηριοποιούμενες στον τομέα των υδρογονανθράκων και των πετροχημικών, </a:t>
            </a:r>
            <a:r>
              <a:rPr lang="el-GR" dirty="0" smtClean="0"/>
              <a:t>εγκαταστάθηκαν και λειτούργησαν διαδοχικά </a:t>
            </a:r>
            <a:r>
              <a:rPr lang="el-GR" dirty="0"/>
              <a:t>στην περιοχή </a:t>
            </a:r>
            <a:r>
              <a:rPr lang="el-GR" dirty="0" smtClean="0"/>
              <a:t>γύρω από τον όρμο της </a:t>
            </a:r>
            <a:r>
              <a:rPr lang="en-US" dirty="0" smtClean="0"/>
              <a:t>Augusta</a:t>
            </a:r>
            <a:r>
              <a:rPr lang="el-GR" dirty="0" smtClean="0"/>
              <a:t>, η οποία και</a:t>
            </a:r>
            <a:r>
              <a:rPr lang="en-US" dirty="0" smtClean="0"/>
              <a:t> </a:t>
            </a:r>
            <a:r>
              <a:rPr lang="el-GR" dirty="0" smtClean="0"/>
              <a:t>αποτελούσε για </a:t>
            </a:r>
            <a:r>
              <a:rPr lang="el-GR" dirty="0"/>
              <a:t>πολλά χρόνια πετρελαϊκό </a:t>
            </a:r>
            <a:r>
              <a:rPr lang="el-GR" dirty="0" smtClean="0"/>
              <a:t>σταθμό.</a:t>
            </a:r>
            <a:endParaRPr lang="en-US" dirty="0" smtClean="0"/>
          </a:p>
          <a:p>
            <a:pPr marL="285750" indent="-285750">
              <a:buFont typeface="Arial" panose="020B0604020202020204" pitchFamily="34" charset="0"/>
              <a:buChar char="•"/>
            </a:pPr>
            <a:r>
              <a:rPr lang="el-GR" dirty="0" smtClean="0"/>
              <a:t>Κατά τη δεκαετία του ‘90 ο όρμος κηρύχθηκε</a:t>
            </a:r>
            <a:r>
              <a:rPr lang="el-GR" dirty="0"/>
              <a:t> «τοποθεσία εθνικού ενδιαφέροντος προς </a:t>
            </a:r>
            <a:r>
              <a:rPr lang="el-GR" dirty="0" smtClean="0"/>
              <a:t>εξυγίανση».</a:t>
            </a:r>
          </a:p>
          <a:p>
            <a:pPr marL="285750" indent="-285750">
              <a:buFont typeface="Arial" panose="020B0604020202020204" pitchFamily="34" charset="0"/>
              <a:buChar char="•"/>
            </a:pPr>
            <a:r>
              <a:rPr lang="el-GR" dirty="0"/>
              <a:t>Τ</a:t>
            </a:r>
            <a:r>
              <a:rPr lang="el-GR" dirty="0" smtClean="0"/>
              <a:t>ο 2006 </a:t>
            </a:r>
            <a:r>
              <a:rPr lang="el-GR" dirty="0"/>
              <a:t>οι αρχές απαίοτησαν από τις επιχειρήσεις που ήταν </a:t>
            </a:r>
            <a:r>
              <a:rPr lang="el-GR" dirty="0" smtClean="0"/>
              <a:t>εγκατεστημένες εκεί, ως </a:t>
            </a:r>
            <a:r>
              <a:rPr lang="el-GR" dirty="0"/>
              <a:t>ιδιοκτήτες βιομηχανικών χερσαίων εκτάσεων εντός του όρμου, να προβούν στην </a:t>
            </a:r>
            <a:r>
              <a:rPr lang="el-GR" dirty="0" smtClean="0"/>
              <a:t>«εξυγίανση</a:t>
            </a:r>
            <a:r>
              <a:rPr lang="el-GR" dirty="0"/>
              <a:t>» και στην αποκατάσταση του θαλάσσιου βυθού </a:t>
            </a:r>
            <a:r>
              <a:rPr lang="el-GR" dirty="0" smtClean="0"/>
              <a:t>και</a:t>
            </a:r>
            <a:r>
              <a:rPr lang="el-GR" dirty="0"/>
              <a:t>, ιδίως, στην ανέλκυση των μολυσμένων ιζημάτων που βρίσκονται σε βάθος </a:t>
            </a:r>
            <a:r>
              <a:rPr lang="el-GR" dirty="0" smtClean="0"/>
              <a:t>2 </a:t>
            </a:r>
            <a:r>
              <a:rPr lang="el-GR" dirty="0"/>
              <a:t>μέτρων, η μη συμμόρφωση δε των εν λόγω επιχειρήσεων συνεπαγόταν τη δι’ αυτεπιστασίας εκτέλεση των εργασιών αυτών, υπ’ ευθύνη και με έξοδα </a:t>
            </a:r>
            <a:r>
              <a:rPr lang="el-GR" dirty="0" smtClean="0"/>
              <a:t>αυτών.</a:t>
            </a:r>
            <a:endParaRPr lang="en-GB" dirty="0"/>
          </a:p>
          <a:p>
            <a:pPr marL="285750" indent="-285750">
              <a:buFont typeface="Arial" panose="020B0604020202020204" pitchFamily="34" charset="0"/>
              <a:buChar char="•"/>
            </a:pPr>
            <a:r>
              <a:rPr lang="el-GR" dirty="0"/>
              <a:t>Οι ενδιαφερόμενες επιχειρήσεις </a:t>
            </a:r>
            <a:r>
              <a:rPr lang="el-GR" dirty="0" smtClean="0"/>
              <a:t>δήλωσαν ότι </a:t>
            </a:r>
            <a:r>
              <a:rPr lang="el-GR" dirty="0"/>
              <a:t>ένα τέτοιο έργο δεν ήταν εφικτό και ότι τις εξέθετε σε δυσανάλογες δαπάνες κα υπέβαλαν προσφυγές κατά των σχετικών διοικητικών </a:t>
            </a:r>
            <a:r>
              <a:rPr lang="el-GR" dirty="0" smtClean="0"/>
              <a:t>αποφάσεων</a:t>
            </a:r>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6228" y="-31955"/>
            <a:ext cx="2015668" cy="1970649"/>
          </a:xfrm>
          <a:prstGeom prst="rect">
            <a:avLst/>
          </a:prstGeom>
        </p:spPr>
      </p:pic>
      <p:sp>
        <p:nvSpPr>
          <p:cNvPr id="7" name="Oval 6"/>
          <p:cNvSpPr/>
          <p:nvPr/>
        </p:nvSpPr>
        <p:spPr>
          <a:xfrm flipH="1" flipV="1">
            <a:off x="9146580" y="1524000"/>
            <a:ext cx="156754" cy="884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89335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60488"/>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smtClean="0"/>
              <a:t>C-378/08 </a:t>
            </a:r>
            <a:r>
              <a:rPr lang="en-GB" sz="2000" b="1" i="1" dirty="0" smtClean="0"/>
              <a:t>ERG </a:t>
            </a:r>
            <a:r>
              <a:rPr lang="el-GR" sz="2000" b="1" i="1" dirty="0" smtClean="0"/>
              <a:t>κ.λπ. </a:t>
            </a:r>
            <a:r>
              <a:rPr lang="en-GB" sz="2000" b="1" dirty="0" smtClean="0"/>
              <a:t>[2010]</a:t>
            </a:r>
            <a:r>
              <a:rPr lang="el-GR" sz="2000" b="1" dirty="0"/>
              <a:t> σκ. 55 – 57, 67 – 68 </a:t>
            </a:r>
            <a:endParaRPr lang="en-GB" sz="2400" b="1" dirty="0" smtClean="0"/>
          </a:p>
          <a:p>
            <a:endParaRPr lang="el-GR" sz="2000" b="1" dirty="0"/>
          </a:p>
        </p:txBody>
      </p:sp>
      <p:sp>
        <p:nvSpPr>
          <p:cNvPr id="3" name="TextBox 2"/>
          <p:cNvSpPr txBox="1"/>
          <p:nvPr/>
        </p:nvSpPr>
        <p:spPr>
          <a:xfrm>
            <a:off x="162488" y="1066800"/>
            <a:ext cx="8819023" cy="5078313"/>
          </a:xfrm>
          <a:prstGeom prst="rect">
            <a:avLst/>
          </a:prstGeom>
          <a:noFill/>
        </p:spPr>
        <p:txBody>
          <a:bodyPr wrap="square" rtlCol="0">
            <a:spAutoFit/>
          </a:bodyPr>
          <a:lstStyle/>
          <a:p>
            <a:pPr marL="285750" indent="-285750">
              <a:buFont typeface="Arial" panose="020B0604020202020204" pitchFamily="34" charset="0"/>
              <a:buChar char="•"/>
            </a:pPr>
            <a:r>
              <a:rPr lang="el-GR" dirty="0" smtClean="0"/>
              <a:t>Προσκρούει στην αρχή ο ρυπαίνων πληρώνει της οδηγίας εθνική ρύθμιση</a:t>
            </a:r>
          </a:p>
          <a:p>
            <a:r>
              <a:rPr lang="el-GR" dirty="0" smtClean="0"/>
              <a:t>που επιτρέπει την επιβολή μέτρων αποκατάστασης περιβαλλοντικής</a:t>
            </a:r>
          </a:p>
          <a:p>
            <a:r>
              <a:rPr lang="el-GR" dirty="0" smtClean="0"/>
              <a:t>ζημίας στους φορείς εκμεταλλεύσεως, λόγω της εγγύτητας των εγκαταστάσεών</a:t>
            </a:r>
          </a:p>
          <a:p>
            <a:r>
              <a:rPr lang="el-GR" dirty="0" smtClean="0"/>
              <a:t>τους με τη μολυσμένη ζώνη, χωρίς προηγουμένως να έχει εξεταστεί το γεγονός που προκάλεσε τη ρύπανση ούτε να έχει διαπιστωθεί η ύπαρξη αιτιώδους συνάφειας ή πλήρωση των υποκειμενικών προϋποθέσεων δόλου ή πταίσματος των εν λόγω φορέων;</a:t>
            </a:r>
          </a:p>
          <a:p>
            <a:pPr marL="285750" indent="-285750">
              <a:buFont typeface="Arial" panose="020B0604020202020204" pitchFamily="34" charset="0"/>
              <a:buChar char="•"/>
            </a:pPr>
            <a:endParaRPr lang="el-GR" dirty="0" smtClean="0"/>
          </a:p>
          <a:p>
            <a:pPr marL="285750" indent="-285750">
              <a:buFont typeface="Wingdings" panose="05000000000000000000" pitchFamily="2" charset="2"/>
              <a:buChar char="v"/>
            </a:pPr>
            <a:r>
              <a:rPr lang="el-GR" dirty="0" smtClean="0"/>
              <a:t>Η οδηγία δεν </a:t>
            </a:r>
            <a:r>
              <a:rPr lang="el-GR" dirty="0"/>
              <a:t>ορίζει τον τρόπο με τον οποίο πρέπει να αποδειχθεί </a:t>
            </a:r>
            <a:r>
              <a:rPr lang="el-GR" dirty="0" smtClean="0"/>
              <a:t>αιτιώδης συνάφεια</a:t>
            </a:r>
            <a:r>
              <a:rPr lang="en-US" dirty="0" smtClean="0"/>
              <a:t>.</a:t>
            </a:r>
          </a:p>
          <a:p>
            <a:pPr marL="285750" indent="-285750">
              <a:buFont typeface="Wingdings" panose="05000000000000000000" pitchFamily="2" charset="2"/>
              <a:buChar char="v"/>
            </a:pPr>
            <a:r>
              <a:rPr lang="el-GR" dirty="0" smtClean="0"/>
              <a:t>Στο πλαίσιο της συντρέχουσας αρμοδιότητας, ο καθορισμός </a:t>
            </a:r>
            <a:r>
              <a:rPr lang="el-GR" dirty="0"/>
              <a:t>ανήκει στην αρμοδιότητα των </a:t>
            </a:r>
            <a:r>
              <a:rPr lang="el-GR" dirty="0" smtClean="0"/>
              <a:t>ΚΜ, τα οποία διαθέτουν ευρεία </a:t>
            </a:r>
            <a:r>
              <a:rPr lang="el-GR" dirty="0"/>
              <a:t>διακριτική </a:t>
            </a:r>
            <a:r>
              <a:rPr lang="el-GR" dirty="0" smtClean="0"/>
              <a:t>ευχέρεια ως </a:t>
            </a:r>
            <a:r>
              <a:rPr lang="el-GR" dirty="0"/>
              <a:t>προς </a:t>
            </a:r>
            <a:r>
              <a:rPr lang="el-GR" dirty="0" smtClean="0"/>
              <a:t>τη</a:t>
            </a:r>
            <a:r>
              <a:rPr lang="en-US" dirty="0" smtClean="0"/>
              <a:t> </a:t>
            </a:r>
            <a:r>
              <a:rPr lang="el-GR" dirty="0" smtClean="0"/>
              <a:t>συγκεκριμενοποίηση </a:t>
            </a:r>
            <a:r>
              <a:rPr lang="el-GR" dirty="0"/>
              <a:t>της αρχής «ο ρυπαίνων </a:t>
            </a:r>
            <a:r>
              <a:rPr lang="el-GR" dirty="0" smtClean="0"/>
              <a:t>πληρώνει».</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l-GR" i="1" dirty="0" smtClean="0"/>
              <a:t>ΚΜ μπορεί </a:t>
            </a:r>
            <a:r>
              <a:rPr lang="el-GR" i="1" dirty="0"/>
              <a:t>να προβλέπει ότι η αρμόδια αρχή έχει τη δυνατότητα να επιβάλλει μέτρα αποκαταστάσεως περιβαλλοντικής ζημίας </a:t>
            </a:r>
            <a:r>
              <a:rPr lang="el-GR" b="1" i="1" dirty="0"/>
              <a:t>τεκμαίροντας αιτιώδη συνάφεια </a:t>
            </a:r>
            <a:r>
              <a:rPr lang="el-GR" i="1" dirty="0"/>
              <a:t>μεταξύ της </a:t>
            </a:r>
            <a:r>
              <a:rPr lang="el-GR" i="1" dirty="0" smtClean="0"/>
              <a:t>ρυπάνσεως </a:t>
            </a:r>
            <a:r>
              <a:rPr lang="el-GR" i="1" dirty="0"/>
              <a:t>και των δραστηριοτήτων </a:t>
            </a:r>
            <a:r>
              <a:rPr lang="el-GR" i="1" dirty="0" smtClean="0"/>
              <a:t>των </a:t>
            </a:r>
            <a:r>
              <a:rPr lang="el-GR" i="1" dirty="0"/>
              <a:t>φορέων εκμεταλλεύσεως, </a:t>
            </a:r>
            <a:r>
              <a:rPr lang="el-GR" b="1" i="1" dirty="0"/>
              <a:t>λόγω ακριβώς της εγγύτητας των εγκαταστάσεων </a:t>
            </a:r>
            <a:r>
              <a:rPr lang="el-GR" i="1" dirty="0"/>
              <a:t>των φορέων αυτών με την εν λόγω ρύπανση</a:t>
            </a:r>
            <a:r>
              <a:rPr lang="el-GR" i="1" dirty="0" smtClean="0"/>
              <a:t>.</a:t>
            </a:r>
            <a:r>
              <a:rPr lang="el-GR" i="1" dirty="0"/>
              <a:t> </a:t>
            </a:r>
            <a:endParaRPr lang="el-GR" i="1" dirty="0" smtClean="0"/>
          </a:p>
          <a:p>
            <a:r>
              <a:rPr lang="el-GR" dirty="0"/>
              <a:t/>
            </a:r>
            <a:br>
              <a:rPr lang="el-GR" dirty="0"/>
            </a:b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6228" y="-31955"/>
            <a:ext cx="2015668" cy="1784555"/>
          </a:xfrm>
          <a:prstGeom prst="rect">
            <a:avLst/>
          </a:prstGeom>
        </p:spPr>
      </p:pic>
      <p:sp>
        <p:nvSpPr>
          <p:cNvPr id="7" name="Oval 6"/>
          <p:cNvSpPr/>
          <p:nvPr/>
        </p:nvSpPr>
        <p:spPr>
          <a:xfrm flipH="1" flipV="1">
            <a:off x="9114688" y="1371600"/>
            <a:ext cx="156754" cy="884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882313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60488"/>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a:t>C-378/08 </a:t>
            </a:r>
            <a:r>
              <a:rPr lang="en-GB" sz="2000" b="1" i="1" dirty="0"/>
              <a:t>ERG </a:t>
            </a:r>
            <a:r>
              <a:rPr lang="el-GR" sz="2000" b="1" i="1" dirty="0"/>
              <a:t>κ.λπ. </a:t>
            </a:r>
            <a:r>
              <a:rPr lang="en-GB" sz="2000" b="1" dirty="0"/>
              <a:t>[2010</a:t>
            </a:r>
            <a:r>
              <a:rPr lang="en-GB" sz="2000" b="1" dirty="0" smtClean="0"/>
              <a:t>]</a:t>
            </a:r>
            <a:r>
              <a:rPr lang="el-GR" sz="2000" b="1" dirty="0" smtClean="0"/>
              <a:t>, σκ. 55 – 57, 67 – 68 </a:t>
            </a:r>
            <a:endParaRPr lang="en-GB" sz="2400" b="1" dirty="0"/>
          </a:p>
          <a:p>
            <a:endParaRPr lang="el-GR" sz="2000" b="1" dirty="0"/>
          </a:p>
        </p:txBody>
      </p:sp>
      <p:sp>
        <p:nvSpPr>
          <p:cNvPr id="3" name="TextBox 2"/>
          <p:cNvSpPr txBox="1"/>
          <p:nvPr/>
        </p:nvSpPr>
        <p:spPr>
          <a:xfrm>
            <a:off x="295665" y="1143000"/>
            <a:ext cx="8819023" cy="5632311"/>
          </a:xfrm>
          <a:prstGeom prst="rect">
            <a:avLst/>
          </a:prstGeom>
          <a:noFill/>
        </p:spPr>
        <p:txBody>
          <a:bodyPr wrap="square" rtlCol="0">
            <a:spAutoFit/>
          </a:bodyPr>
          <a:lstStyle/>
          <a:p>
            <a:pPr marL="285750" indent="-285750">
              <a:buFont typeface="Wingdings" panose="05000000000000000000" pitchFamily="2" charset="2"/>
              <a:buChar char="v"/>
            </a:pPr>
            <a:r>
              <a:rPr lang="el-GR" dirty="0" smtClean="0"/>
              <a:t>Όμως</a:t>
            </a:r>
            <a:r>
              <a:rPr lang="el-GR" dirty="0"/>
              <a:t>, </a:t>
            </a:r>
            <a:r>
              <a:rPr lang="en-US" dirty="0" smtClean="0"/>
              <a:t>[…]</a:t>
            </a:r>
            <a:r>
              <a:rPr lang="el-GR" dirty="0" smtClean="0"/>
              <a:t>, </a:t>
            </a:r>
            <a:r>
              <a:rPr lang="el-GR" dirty="0"/>
              <a:t>η αρμόδια αρχή οφείλει να διαθέτει </a:t>
            </a:r>
            <a:r>
              <a:rPr lang="el-GR" b="1" dirty="0"/>
              <a:t>ευλογοφανείς </a:t>
            </a:r>
            <a:r>
              <a:rPr lang="el-GR" b="1" dirty="0" smtClean="0"/>
              <a:t>ενδείξεις</a:t>
            </a:r>
          </a:p>
          <a:p>
            <a:r>
              <a:rPr lang="el-GR" b="1" dirty="0" smtClean="0"/>
              <a:t>ικανές </a:t>
            </a:r>
            <a:r>
              <a:rPr lang="el-GR" b="1" dirty="0"/>
              <a:t>να στηρίζουν την υπόθεσή </a:t>
            </a:r>
            <a:r>
              <a:rPr lang="el-GR" dirty="0" smtClean="0"/>
              <a:t>της</a:t>
            </a:r>
            <a:r>
              <a:rPr lang="en-US" dirty="0" smtClean="0"/>
              <a:t> [</a:t>
            </a:r>
            <a:r>
              <a:rPr lang="el-GR" dirty="0" smtClean="0"/>
              <a:t>το τεκμήριο], </a:t>
            </a:r>
            <a:r>
              <a:rPr lang="el-GR" b="1" dirty="0"/>
              <a:t>όπως είναι η </a:t>
            </a:r>
            <a:r>
              <a:rPr lang="el-GR" b="1" dirty="0" smtClean="0"/>
              <a:t>εγγύτητα</a:t>
            </a:r>
          </a:p>
          <a:p>
            <a:r>
              <a:rPr lang="el-GR" b="1" dirty="0" smtClean="0"/>
              <a:t>της </a:t>
            </a:r>
            <a:r>
              <a:rPr lang="el-GR" b="1" dirty="0"/>
              <a:t>εγκαταστάσεως </a:t>
            </a:r>
            <a:r>
              <a:rPr lang="el-GR" dirty="0"/>
              <a:t>του φορέα εκμεταλλεύσεως με τη διαπιστωθείσα </a:t>
            </a:r>
            <a:r>
              <a:rPr lang="el-GR" dirty="0" smtClean="0"/>
              <a:t>ρύπανση</a:t>
            </a:r>
          </a:p>
          <a:p>
            <a:r>
              <a:rPr lang="el-GR" dirty="0" smtClean="0"/>
              <a:t>και </a:t>
            </a:r>
            <a:r>
              <a:rPr lang="el-GR" b="1" dirty="0"/>
              <a:t>αντιστοιχία μεταξύ των ρυπογόνων ουσιών που ανευρέθηκαν και των συστατικών που χρησιμοποιεί ο εν λόγω φορέας </a:t>
            </a:r>
            <a:r>
              <a:rPr lang="el-GR" dirty="0"/>
              <a:t>εκμεταλλεύσεως στο πλαίσιο των δραστηριοτήτων </a:t>
            </a:r>
            <a:r>
              <a:rPr lang="el-GR" dirty="0" smtClean="0"/>
              <a:t>του.</a:t>
            </a:r>
          </a:p>
          <a:p>
            <a:pPr marL="285750" indent="-285750">
              <a:buFont typeface="Wingdings" panose="05000000000000000000" pitchFamily="2" charset="2"/>
              <a:buChar char="v"/>
            </a:pPr>
            <a:endParaRPr lang="el-GR" dirty="0" smtClean="0"/>
          </a:p>
          <a:p>
            <a:pPr marL="285750" indent="-285750">
              <a:buFont typeface="Wingdings" panose="05000000000000000000" pitchFamily="2" charset="2"/>
              <a:buChar char="v"/>
            </a:pPr>
            <a:r>
              <a:rPr lang="el-GR" dirty="0" smtClean="0"/>
              <a:t>Άρθ. 16(1), </a:t>
            </a:r>
            <a:r>
              <a:rPr lang="el-GR" dirty="0"/>
              <a:t>της οδηγίας </a:t>
            </a:r>
            <a:r>
              <a:rPr lang="el-GR" dirty="0" smtClean="0"/>
              <a:t>2004/35 (+ άρθ. </a:t>
            </a:r>
            <a:r>
              <a:rPr lang="el-GR" b="1" dirty="0" smtClean="0"/>
              <a:t>193 ΣΛΕΕ)</a:t>
            </a:r>
            <a:r>
              <a:rPr lang="el-GR" dirty="0" smtClean="0"/>
              <a:t>: η </a:t>
            </a:r>
            <a:r>
              <a:rPr lang="el-GR" dirty="0"/>
              <a:t>οδηγία δεν εμποδίζει τα </a:t>
            </a:r>
            <a:r>
              <a:rPr lang="el-GR" dirty="0" smtClean="0"/>
              <a:t>ΚΜ </a:t>
            </a:r>
            <a:r>
              <a:rPr lang="el-GR" dirty="0"/>
              <a:t>να διατηρούν ή να θεσπίζουν αυστηρότερες διατάξεις σχετικά με την πρόληψη και την αποκατάσταση περιβαλλοντικής </a:t>
            </a:r>
            <a:r>
              <a:rPr lang="el-GR" dirty="0" smtClean="0"/>
              <a:t>ζημίας</a:t>
            </a:r>
            <a:r>
              <a:rPr lang="el-GR" dirty="0"/>
              <a:t> </a:t>
            </a:r>
            <a:r>
              <a:rPr lang="el-GR" dirty="0" smtClean="0">
                <a:sym typeface="Wingdings" panose="05000000000000000000" pitchFamily="2" charset="2"/>
              </a:rPr>
              <a:t> </a:t>
            </a:r>
            <a:endParaRPr lang="el-GR" dirty="0" smtClean="0"/>
          </a:p>
          <a:p>
            <a:pPr marL="742950" lvl="1" indent="-285750">
              <a:buFont typeface="Arial" panose="020B0604020202020204" pitchFamily="34" charset="0"/>
              <a:buChar char="•"/>
            </a:pPr>
            <a:r>
              <a:rPr lang="el-GR" dirty="0" smtClean="0"/>
              <a:t>προσδιορισμός </a:t>
            </a:r>
            <a:r>
              <a:rPr lang="el-GR" dirty="0"/>
              <a:t>πρόσθετων δραστηριοτήτων που είναι δυνατόν να αποτελέσουν αντικείμενο των απαιτήσεων της </a:t>
            </a:r>
            <a:r>
              <a:rPr lang="el-GR" dirty="0" smtClean="0"/>
              <a:t>οδηγίας</a:t>
            </a:r>
          </a:p>
          <a:p>
            <a:pPr marL="742950" lvl="1" indent="-285750">
              <a:buFont typeface="Arial" panose="020B0604020202020204" pitchFamily="34" charset="0"/>
              <a:buChar char="•"/>
            </a:pPr>
            <a:r>
              <a:rPr lang="el-GR" dirty="0" smtClean="0"/>
              <a:t>Εντοπισμός πρόσθετων </a:t>
            </a:r>
            <a:r>
              <a:rPr lang="el-GR" dirty="0"/>
              <a:t>υπευθύνων</a:t>
            </a:r>
            <a:r>
              <a:rPr lang="el-GR" dirty="0" smtClean="0"/>
              <a:t>.</a:t>
            </a:r>
          </a:p>
          <a:p>
            <a:pPr marL="742950" lvl="1" indent="-285750">
              <a:buFont typeface="Arial" panose="020B0604020202020204" pitchFamily="34" charset="0"/>
              <a:buChar char="•"/>
            </a:pPr>
            <a:endParaRPr lang="el-GR" dirty="0" smtClean="0"/>
          </a:p>
          <a:p>
            <a:pPr marL="285750" indent="-285750">
              <a:buFont typeface="Wingdings" panose="05000000000000000000" pitchFamily="2" charset="2"/>
              <a:buChar char="v"/>
            </a:pPr>
            <a:r>
              <a:rPr lang="el-GR" dirty="0"/>
              <a:t>Συνεπώς, </a:t>
            </a:r>
            <a:r>
              <a:rPr lang="el-GR" dirty="0" smtClean="0"/>
              <a:t>ΚΜ μπορεί </a:t>
            </a:r>
            <a:r>
              <a:rPr lang="el-GR" dirty="0"/>
              <a:t>να αποφασίζει ότι και άλλοι φορείς εκμεταλλεύσεως, πέραν των προβλεπομένων στο παράρτημα ΙΙΙ της οδηγίας, είναι δυνατό να φέρουν αντικειμενική ευθύνη για περιβαλλοντική ζημία, </a:t>
            </a:r>
            <a:r>
              <a:rPr lang="el-GR" dirty="0" smtClean="0"/>
              <a:t>όχι </a:t>
            </a:r>
            <a:r>
              <a:rPr lang="el-GR" dirty="0"/>
              <a:t>μόνο για ζημία προκληθείσα σε προστατευόμενα είδη και φυσικούς οικοτόπους αλλά και σε ζημία που επηρεάζει τα ύδατα και τα εδάφη.</a:t>
            </a:r>
            <a:endParaRPr lang="el-GR" dirty="0"/>
          </a:p>
          <a:p>
            <a:r>
              <a:rPr lang="el-GR" dirty="0"/>
              <a:t/>
            </a:r>
            <a:br>
              <a:rPr lang="el-GR" dirty="0"/>
            </a:b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6228" y="-31955"/>
            <a:ext cx="2015668" cy="1784555"/>
          </a:xfrm>
          <a:prstGeom prst="rect">
            <a:avLst/>
          </a:prstGeom>
        </p:spPr>
      </p:pic>
      <p:sp>
        <p:nvSpPr>
          <p:cNvPr id="7" name="Oval 6"/>
          <p:cNvSpPr/>
          <p:nvPr/>
        </p:nvSpPr>
        <p:spPr>
          <a:xfrm flipH="1" flipV="1">
            <a:off x="9114688" y="1371600"/>
            <a:ext cx="156754" cy="884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30665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31955"/>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smtClean="0"/>
              <a:t>C-534/13 </a:t>
            </a:r>
            <a:r>
              <a:rPr lang="en-GB" sz="2000" b="1" i="1" dirty="0" smtClean="0"/>
              <a:t>FIPA </a:t>
            </a:r>
            <a:r>
              <a:rPr lang="el-GR" sz="2000" b="1" i="1" dirty="0"/>
              <a:t>κ.λπ. </a:t>
            </a:r>
            <a:r>
              <a:rPr lang="en-GB" sz="2000" b="1" dirty="0"/>
              <a:t>[2010</a:t>
            </a:r>
            <a:r>
              <a:rPr lang="en-GB" sz="2000" b="1" dirty="0" smtClean="0"/>
              <a:t>]</a:t>
            </a:r>
            <a:endParaRPr lang="en-GB" sz="2400" b="1" dirty="0"/>
          </a:p>
          <a:p>
            <a:endParaRPr lang="el-GR" sz="2000" b="1" dirty="0"/>
          </a:p>
        </p:txBody>
      </p:sp>
      <p:sp>
        <p:nvSpPr>
          <p:cNvPr id="3" name="TextBox 2"/>
          <p:cNvSpPr txBox="1"/>
          <p:nvPr/>
        </p:nvSpPr>
        <p:spPr>
          <a:xfrm>
            <a:off x="172065" y="1132329"/>
            <a:ext cx="9276735" cy="5078313"/>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t>Από </a:t>
            </a:r>
            <a:r>
              <a:rPr lang="el-GR" dirty="0"/>
              <a:t>τη δεκαετία του </a:t>
            </a:r>
            <a:r>
              <a:rPr lang="el-GR" dirty="0" smtClean="0"/>
              <a:t>1960, 2 εταιρίες </a:t>
            </a:r>
            <a:r>
              <a:rPr lang="el-GR" dirty="0"/>
              <a:t>του </a:t>
            </a:r>
            <a:r>
              <a:rPr lang="el-GR" dirty="0" smtClean="0"/>
              <a:t>νυν ομίλου Edison SpA ήταν </a:t>
            </a:r>
          </a:p>
          <a:p>
            <a:r>
              <a:rPr lang="el-GR" dirty="0" smtClean="0"/>
              <a:t>φορείς </a:t>
            </a:r>
            <a:r>
              <a:rPr lang="el-GR" dirty="0"/>
              <a:t>εκμεταλλεύσεως εργοστασίου </a:t>
            </a:r>
            <a:r>
              <a:rPr lang="el-GR" dirty="0" smtClean="0"/>
              <a:t>παραγωγής εντομοκτόνων και</a:t>
            </a:r>
          </a:p>
          <a:p>
            <a:r>
              <a:rPr lang="el-GR" dirty="0" smtClean="0"/>
              <a:t>ζιζανιοκτόνων στον νομό Massa Carrara.</a:t>
            </a:r>
          </a:p>
          <a:p>
            <a:pPr marL="285750" indent="-285750">
              <a:buFont typeface="Wingdings" panose="05000000000000000000" pitchFamily="2" charset="2"/>
              <a:buChar char="Ø"/>
            </a:pPr>
            <a:r>
              <a:rPr lang="el-GR" dirty="0" smtClean="0"/>
              <a:t>Το ‘90 διαπιστώθηκε σοβαρή </a:t>
            </a:r>
            <a:r>
              <a:rPr lang="el-GR" dirty="0"/>
              <a:t>μόλυνση από </a:t>
            </a:r>
            <a:r>
              <a:rPr lang="el-GR" dirty="0" smtClean="0"/>
              <a:t>χημικές ουσίες κι έτσι η έκταση χαρακτηρίσθηκε </a:t>
            </a:r>
            <a:r>
              <a:rPr lang="el-GR" dirty="0"/>
              <a:t>το 1998 ως «τοποθεσία εθνικού </a:t>
            </a:r>
            <a:r>
              <a:rPr lang="el-GR" dirty="0" smtClean="0"/>
              <a:t>ενδιαφέροντος» για να εξυγιανθεί.</a:t>
            </a:r>
          </a:p>
          <a:p>
            <a:pPr marL="285750" indent="-285750">
              <a:buFont typeface="Wingdings" panose="05000000000000000000" pitchFamily="2" charset="2"/>
              <a:buChar char="Ø"/>
            </a:pPr>
            <a:r>
              <a:rPr lang="el-GR" dirty="0"/>
              <a:t>Το </a:t>
            </a:r>
            <a:r>
              <a:rPr lang="el-GR" dirty="0" smtClean="0"/>
              <a:t>2006, 2008 και 2011 </a:t>
            </a:r>
            <a:r>
              <a:rPr lang="el-GR" dirty="0"/>
              <a:t>οι Tws </a:t>
            </a:r>
            <a:r>
              <a:rPr lang="el-GR" dirty="0" smtClean="0"/>
              <a:t>Automation, Ivan, και </a:t>
            </a:r>
            <a:r>
              <a:rPr lang="el-GR" dirty="0"/>
              <a:t>Fipa Group</a:t>
            </a:r>
            <a:r>
              <a:rPr lang="el-GR" dirty="0" smtClean="0"/>
              <a:t> απέκτησαν </a:t>
            </a:r>
            <a:r>
              <a:rPr lang="el-GR" dirty="0"/>
              <a:t>την κυριότητα διαφόρων γηπέδων που ανήκαν στην έκταση αυτή</a:t>
            </a:r>
            <a:r>
              <a:rPr lang="el-GR" dirty="0" smtClean="0"/>
              <a:t>.</a:t>
            </a:r>
          </a:p>
          <a:p>
            <a:pPr marL="285750" indent="-285750">
              <a:buFont typeface="Wingdings" panose="05000000000000000000" pitchFamily="2" charset="2"/>
              <a:buChar char="Ø"/>
            </a:pPr>
            <a:r>
              <a:rPr lang="el-GR" dirty="0" smtClean="0"/>
              <a:t>Τα Υπουργεία Περιβάλλοντος και Υγείας απαίτησαν από τις 3 εταιρείες, ως νομείς των γηπέδων, να </a:t>
            </a:r>
            <a:r>
              <a:rPr lang="el-GR" dirty="0"/>
              <a:t>εφαρμόσουν ειδικά μέτρα «επείγουσας </a:t>
            </a:r>
            <a:r>
              <a:rPr lang="el-GR" dirty="0" smtClean="0"/>
              <a:t>προστασίας» (κατασκευή </a:t>
            </a:r>
            <a:r>
              <a:rPr lang="el-GR" dirty="0"/>
              <a:t>υδραυλικού φράγματος λήψεως με σκοπό την προστασία του υδροφόρου ορίζοντα και την υποβολή τροποποιήσεως σχεδίου εξυγιάνσεως του </a:t>
            </a:r>
            <a:r>
              <a:rPr lang="el-GR" dirty="0" smtClean="0"/>
              <a:t>γηπέδου).</a:t>
            </a:r>
          </a:p>
          <a:p>
            <a:pPr marL="285750" indent="-285750">
              <a:buFont typeface="Wingdings" panose="05000000000000000000" pitchFamily="2" charset="2"/>
              <a:buChar char="Ø"/>
            </a:pPr>
            <a:r>
              <a:rPr lang="el-GR" dirty="0" smtClean="0"/>
              <a:t>Οι εταιρείες </a:t>
            </a:r>
            <a:r>
              <a:rPr lang="el-GR" dirty="0"/>
              <a:t>άσκησαν προσφυγές ενώπιον </a:t>
            </a:r>
            <a:r>
              <a:rPr lang="el-GR" dirty="0" smtClean="0"/>
              <a:t>του διοικ. Πρωτ. Τοσκάνης, το οποίο ακύρωσε </a:t>
            </a:r>
            <a:r>
              <a:rPr lang="el-GR" dirty="0"/>
              <a:t>τις εν λόγω διοικητικές πράξεις </a:t>
            </a:r>
            <a:r>
              <a:rPr lang="el-GR" dirty="0" smtClean="0"/>
              <a:t>διότι το ιταλικό δίκαιο, βάσει της αρχής «ο </a:t>
            </a:r>
            <a:r>
              <a:rPr lang="el-GR" dirty="0"/>
              <a:t>ρυπαίνων </a:t>
            </a:r>
            <a:r>
              <a:rPr lang="el-GR" dirty="0" smtClean="0"/>
              <a:t>πληρώνει», δεν επιτρέπει την επιβολή μέτρων στον κύριο γηπέδου που δεν ευθύνεται για τη ρύπανση, ακόμη και αν είναι αδύνατος ο προσδιορισμός του υπευθύνου ή η λήψη μέτρων αποκατάστασης από τον υπεύθυνο.</a:t>
            </a:r>
          </a:p>
          <a:p>
            <a:pPr marL="285750" indent="-285750">
              <a:buFont typeface="Wingdings" panose="05000000000000000000" pitchFamily="2" charset="2"/>
              <a:buChar char="Ø"/>
            </a:pPr>
            <a:r>
              <a:rPr lang="el-GR" dirty="0" smtClean="0"/>
              <a:t>Τα Υπουργεία άσκησαν έφεση.</a:t>
            </a:r>
          </a:p>
          <a:p>
            <a:pPr marL="285750" indent="-285750">
              <a:buFont typeface="Wingdings" panose="05000000000000000000" pitchFamily="2" charset="2"/>
              <a:buChar char="Ø"/>
            </a:pPr>
            <a:endParaRPr lang="el-GR"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6228" y="-31955"/>
            <a:ext cx="2015668" cy="1784555"/>
          </a:xfrm>
          <a:prstGeom prst="rect">
            <a:avLst/>
          </a:prstGeom>
        </p:spPr>
      </p:pic>
      <p:sp>
        <p:nvSpPr>
          <p:cNvPr id="7" name="Oval 6"/>
          <p:cNvSpPr/>
          <p:nvPr/>
        </p:nvSpPr>
        <p:spPr>
          <a:xfrm flipH="1" flipV="1">
            <a:off x="8153400" y="380999"/>
            <a:ext cx="152400" cy="7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0995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280" y="381000"/>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smtClean="0">
                <a:solidFill>
                  <a:schemeClr val="tx1">
                    <a:lumMod val="50000"/>
                    <a:lumOff val="50000"/>
                  </a:schemeClr>
                </a:solidFill>
                <a:latin typeface="Verdana" panose="020B0604030504040204" pitchFamily="34" charset="0"/>
                <a:ea typeface="Verdana" panose="020B0604030504040204" pitchFamily="34" charset="0"/>
              </a:rPr>
              <a:t>ΣΛΕΕ 191 </a:t>
            </a:r>
            <a:endParaRPr lang="en-GB" sz="2800" b="1"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3" name="TextBox 2"/>
          <p:cNvSpPr txBox="1"/>
          <p:nvPr/>
        </p:nvSpPr>
        <p:spPr>
          <a:xfrm>
            <a:off x="609600" y="1371600"/>
            <a:ext cx="8534400" cy="5355312"/>
          </a:xfrm>
          <a:prstGeom prst="rect">
            <a:avLst/>
          </a:prstGeom>
          <a:noFill/>
        </p:spPr>
        <p:txBody>
          <a:bodyPr wrap="square" rtlCol="0">
            <a:spAutoFit/>
          </a:bodyPr>
          <a:lstStyle/>
          <a:p>
            <a:r>
              <a:rPr lang="el-GR" b="1" dirty="0" smtClean="0"/>
              <a:t>1. </a:t>
            </a:r>
            <a:r>
              <a:rPr lang="el-GR" dirty="0" smtClean="0"/>
              <a:t>Οι στόχοι της πολιτικής </a:t>
            </a:r>
            <a:r>
              <a:rPr lang="el-GR" dirty="0"/>
              <a:t>της Ένωσης στον τομέα του περιβάλλοντος </a:t>
            </a:r>
            <a:endParaRPr lang="el-GR" dirty="0" smtClean="0"/>
          </a:p>
          <a:p>
            <a:pPr lvl="1"/>
            <a:r>
              <a:rPr lang="el-GR" dirty="0"/>
              <a:t>— </a:t>
            </a:r>
            <a:r>
              <a:rPr lang="el-GR" dirty="0" smtClean="0"/>
              <a:t>διατήρηση</a:t>
            </a:r>
            <a:r>
              <a:rPr lang="el-GR" dirty="0"/>
              <a:t>, προστασία και βελτίωση της ποιότητας του </a:t>
            </a:r>
            <a:r>
              <a:rPr lang="el-GR" dirty="0" smtClean="0"/>
              <a:t>περιβάλλοντος</a:t>
            </a:r>
            <a:endParaRPr lang="el-GR" dirty="0"/>
          </a:p>
          <a:p>
            <a:pPr lvl="1"/>
            <a:r>
              <a:rPr lang="el-GR" dirty="0" smtClean="0"/>
              <a:t>— προστασία </a:t>
            </a:r>
            <a:r>
              <a:rPr lang="el-GR" dirty="0"/>
              <a:t>της υγείας του </a:t>
            </a:r>
            <a:r>
              <a:rPr lang="el-GR" dirty="0" smtClean="0"/>
              <a:t>ανθρώπου</a:t>
            </a:r>
          </a:p>
          <a:p>
            <a:pPr lvl="1"/>
            <a:r>
              <a:rPr lang="el-GR" dirty="0" smtClean="0"/>
              <a:t>— </a:t>
            </a:r>
            <a:r>
              <a:rPr lang="el-GR" dirty="0"/>
              <a:t>συνετή και ορθολογική χρησιμοποίηση των φυσικών </a:t>
            </a:r>
            <a:r>
              <a:rPr lang="el-GR" dirty="0" smtClean="0"/>
              <a:t>πόρων</a:t>
            </a:r>
          </a:p>
          <a:p>
            <a:pPr lvl="1"/>
            <a:r>
              <a:rPr lang="el-GR" dirty="0" smtClean="0"/>
              <a:t>— προώθηση</a:t>
            </a:r>
            <a:r>
              <a:rPr lang="el-GR" dirty="0"/>
              <a:t>, σε διεθνές επίπεδο, μέτρων για την αντιμετώπιση των περιφερειακών ή παγκόσμιων περιβαλλοντικών προβλημάτων, και ιδίως την καταπολέμηση της αλλαγής του κλίματος.</a:t>
            </a:r>
            <a:endParaRPr lang="el-GR" dirty="0" smtClean="0"/>
          </a:p>
          <a:p>
            <a:endParaRPr lang="el-GR" b="1" dirty="0" smtClean="0"/>
          </a:p>
          <a:p>
            <a:endParaRPr lang="el-GR" b="1" dirty="0" smtClean="0"/>
          </a:p>
          <a:p>
            <a:r>
              <a:rPr lang="el-GR" b="1" dirty="0" smtClean="0"/>
              <a:t>2</a:t>
            </a:r>
            <a:r>
              <a:rPr lang="el-GR" dirty="0" smtClean="0"/>
              <a:t>.</a:t>
            </a:r>
            <a:r>
              <a:rPr lang="el-GR" dirty="0"/>
              <a:t>   </a:t>
            </a:r>
            <a:r>
              <a:rPr lang="el-GR" dirty="0" smtClean="0"/>
              <a:t>Οι αρχές </a:t>
            </a:r>
            <a:r>
              <a:rPr lang="el-GR" dirty="0"/>
              <a:t>της πολιτικής της Ένωσης στον τομέα του </a:t>
            </a:r>
            <a:r>
              <a:rPr lang="el-GR" dirty="0" smtClean="0"/>
              <a:t>περιβάλλοντος</a:t>
            </a:r>
          </a:p>
          <a:p>
            <a:endParaRPr lang="el-GR" dirty="0"/>
          </a:p>
          <a:p>
            <a:r>
              <a:rPr lang="el-GR" dirty="0" smtClean="0"/>
              <a:t>«Η </a:t>
            </a:r>
            <a:r>
              <a:rPr lang="el-GR" dirty="0"/>
              <a:t>πολιτική της Ένωσης στον τομέα του περιβάλλοντος αποβλέπει σε υψηλό επίπεδο προστασίας και λαμβάνει υπόψη την ποικιλομορφία των καταστάσεων στις διάφορες περιοχές της Ένωσης. Στηρίζεται στις </a:t>
            </a:r>
            <a:r>
              <a:rPr lang="el-GR" b="1" dirty="0"/>
              <a:t>αρχές της προφύλαξης </a:t>
            </a:r>
            <a:r>
              <a:rPr lang="el-GR" dirty="0"/>
              <a:t>και </a:t>
            </a:r>
            <a:r>
              <a:rPr lang="el-GR" b="1" dirty="0"/>
              <a:t>της προληπτικής δράσης</a:t>
            </a:r>
            <a:r>
              <a:rPr lang="el-GR" dirty="0"/>
              <a:t>, </a:t>
            </a:r>
            <a:r>
              <a:rPr lang="el-GR" b="1" dirty="0"/>
              <a:t>της επανόρθωσης των καταστροφών του περιβάλλοντος, κατά προτεραιότητα στην πηγή</a:t>
            </a:r>
            <a:r>
              <a:rPr lang="el-GR" dirty="0"/>
              <a:t>, καθώς </a:t>
            </a:r>
            <a:r>
              <a:rPr lang="el-GR" b="1" dirty="0"/>
              <a:t>και στην αρχή «ο ρυπαίνων πληρώνει</a:t>
            </a:r>
            <a:r>
              <a:rPr lang="el-GR" dirty="0" smtClean="0"/>
              <a:t>»</a:t>
            </a:r>
          </a:p>
          <a:p>
            <a:endParaRPr lang="el-GR" b="1" dirty="0"/>
          </a:p>
          <a:p>
            <a:r>
              <a:rPr lang="el-GR" dirty="0"/>
              <a:t/>
            </a:r>
            <a:br>
              <a:rPr lang="el-GR" dirty="0"/>
            </a:br>
            <a:endParaRPr lang="en-GB"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52400" y="-31955"/>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smtClean="0"/>
              <a:t>C-534/13 </a:t>
            </a:r>
            <a:r>
              <a:rPr lang="en-GB" sz="2000" b="1" i="1" dirty="0" smtClean="0"/>
              <a:t>FIPA </a:t>
            </a:r>
            <a:r>
              <a:rPr lang="el-GR" sz="2000" b="1" i="1" dirty="0"/>
              <a:t>κ.λπ. </a:t>
            </a:r>
            <a:r>
              <a:rPr lang="en-GB" sz="2000" b="1" dirty="0"/>
              <a:t>[2010</a:t>
            </a:r>
            <a:r>
              <a:rPr lang="en-GB" sz="2000" b="1" dirty="0" smtClean="0"/>
              <a:t>]</a:t>
            </a:r>
            <a:r>
              <a:rPr lang="el-GR" sz="2000" b="1" dirty="0" smtClean="0"/>
              <a:t>, σκ. 58 επ.</a:t>
            </a:r>
            <a:endParaRPr lang="en-GB" sz="2400" b="1" dirty="0"/>
          </a:p>
          <a:p>
            <a:endParaRPr lang="el-GR" sz="2000" b="1" dirty="0"/>
          </a:p>
        </p:txBody>
      </p:sp>
      <p:sp>
        <p:nvSpPr>
          <p:cNvPr id="3" name="TextBox 2"/>
          <p:cNvSpPr txBox="1"/>
          <p:nvPr/>
        </p:nvSpPr>
        <p:spPr>
          <a:xfrm>
            <a:off x="284638" y="2438400"/>
            <a:ext cx="9276735" cy="3139321"/>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t>Ο </a:t>
            </a:r>
            <a:r>
              <a:rPr lang="el-GR" dirty="0"/>
              <a:t>φορέας εκμεταλλεύσεως δεν υποχρεούται να φέρει τις δαπάνες για τις δράσεις αποκαταστάσεως που αναλαμβάνονται κατ’ εφαρμογήν της εν λόγω οδηγίας εφόσον δύναται να αποδείξει ότι οι ζημίες που προκλήθηκαν </a:t>
            </a:r>
            <a:r>
              <a:rPr lang="el-GR" dirty="0" smtClean="0"/>
              <a:t>οφείλονται </a:t>
            </a:r>
            <a:r>
              <a:rPr lang="el-GR" dirty="0"/>
              <a:t>σε </a:t>
            </a:r>
            <a:r>
              <a:rPr lang="el-GR" dirty="0" smtClean="0"/>
              <a:t>τρίτο</a:t>
            </a:r>
          </a:p>
          <a:p>
            <a:pPr marL="285750" indent="-285750">
              <a:buFont typeface="Wingdings" panose="05000000000000000000" pitchFamily="2" charset="2"/>
              <a:buChar char="Ø"/>
            </a:pPr>
            <a:r>
              <a:rPr lang="el-GR" dirty="0" smtClean="0"/>
              <a:t> </a:t>
            </a:r>
            <a:r>
              <a:rPr lang="el-GR" dirty="0"/>
              <a:t>Οσάκις ουδόλως δύναται να αποδειχθεί αιτιώδης συνάφεια μεταξύ της περιβαλλοντικής ζημίας και της δραστηριότητας του φορέα εκμεταλλεύσεως, η περίπτωση αυτή εμπίπτει στο πεδίο εφαρμογής του εθνικού δικαίου υπό </a:t>
            </a:r>
            <a:r>
              <a:rPr lang="el-GR" dirty="0" smtClean="0"/>
              <a:t>τον όρο της τήρησης του δικαίου της ΕΕ.</a:t>
            </a:r>
          </a:p>
          <a:p>
            <a:pPr marL="285750" indent="-285750">
              <a:buFont typeface="Wingdings" panose="05000000000000000000" pitchFamily="2" charset="2"/>
              <a:buChar char="Ø"/>
            </a:pPr>
            <a:r>
              <a:rPr lang="el-GR" dirty="0"/>
              <a:t>Τ</a:t>
            </a:r>
            <a:r>
              <a:rPr lang="el-GR" dirty="0" smtClean="0"/>
              <a:t>ο άρθ. </a:t>
            </a:r>
            <a:r>
              <a:rPr lang="el-GR" dirty="0"/>
              <a:t>16 της οδηγίας 2004/35 </a:t>
            </a:r>
            <a:r>
              <a:rPr lang="el-GR" dirty="0" smtClean="0"/>
              <a:t>και το άρθ. 193</a:t>
            </a:r>
            <a:r>
              <a:rPr lang="el-GR" dirty="0"/>
              <a:t> </a:t>
            </a:r>
            <a:r>
              <a:rPr lang="el-GR" dirty="0" smtClean="0"/>
              <a:t>ΣΛΕΕ προβλέποουν τη </a:t>
            </a:r>
            <a:r>
              <a:rPr lang="el-GR" dirty="0"/>
              <a:t>δυνατότητα των </a:t>
            </a:r>
            <a:r>
              <a:rPr lang="el-GR" dirty="0" smtClean="0"/>
              <a:t>ΚΜ να </a:t>
            </a:r>
            <a:r>
              <a:rPr lang="el-GR" dirty="0"/>
              <a:t>διατηρήσουν σε ισχύ ή να θεσπίσουν αυστηρότερα μέτρα </a:t>
            </a:r>
            <a:r>
              <a:rPr lang="el-GR" dirty="0" smtClean="0"/>
              <a:t>- αλλά δεν υποχρεώνουν τα ΚΜ να λάβουν ή να διατηρήσουν σε ισχύ τέτοια μέτρα</a:t>
            </a:r>
          </a:p>
          <a:p>
            <a:pPr marL="285750" indent="-285750">
              <a:buFont typeface="Wingdings" panose="05000000000000000000" pitchFamily="2" charset="2"/>
              <a:buChar char="Ø"/>
            </a:pPr>
            <a:r>
              <a:rPr lang="el-GR" dirty="0" smtClean="0"/>
              <a:t>Η επίμαχη ρύθμιση δεν είναι αντίθετη με το δίκαιο της ΕΕ.</a:t>
            </a:r>
          </a:p>
          <a:p>
            <a:pPr marL="285750" indent="-285750">
              <a:buFont typeface="Wingdings" panose="05000000000000000000" pitchFamily="2" charset="2"/>
              <a:buChar char="Ø"/>
            </a:pPr>
            <a:endParaRPr lang="el-GR" dirty="0" smtClean="0"/>
          </a:p>
        </p:txBody>
      </p:sp>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56228" y="-31955"/>
            <a:ext cx="2015668" cy="1784555"/>
          </a:xfrm>
          <a:prstGeom prst="rect">
            <a:avLst/>
          </a:prstGeom>
        </p:spPr>
      </p:pic>
      <p:sp>
        <p:nvSpPr>
          <p:cNvPr id="7" name="Oval 6"/>
          <p:cNvSpPr/>
          <p:nvPr/>
        </p:nvSpPr>
        <p:spPr>
          <a:xfrm flipH="1" flipV="1">
            <a:off x="8153400" y="380999"/>
            <a:ext cx="152400" cy="7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Rectangle 7"/>
          <p:cNvSpPr/>
          <p:nvPr/>
        </p:nvSpPr>
        <p:spPr>
          <a:xfrm>
            <a:off x="284638" y="1213536"/>
            <a:ext cx="6858000" cy="1078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t>Αντιβαίνει μια τέτοια εθνικής διάταξη στις αρχές </a:t>
            </a:r>
            <a:r>
              <a:rPr lang="el-GR" b="1" dirty="0"/>
              <a:t>του </a:t>
            </a:r>
            <a:r>
              <a:rPr lang="el-GR" b="1" dirty="0" smtClean="0"/>
              <a:t>δικαίου </a:t>
            </a:r>
            <a:r>
              <a:rPr lang="el-GR" b="1" dirty="0"/>
              <a:t>της </a:t>
            </a:r>
            <a:r>
              <a:rPr lang="el-GR" b="1" dirty="0" smtClean="0"/>
              <a:t>ΕΕ </a:t>
            </a:r>
            <a:r>
              <a:rPr lang="el-GR" b="1" dirty="0"/>
              <a:t>στον τομέα του </a:t>
            </a:r>
            <a:r>
              <a:rPr lang="el-GR" b="1" dirty="0" smtClean="0"/>
              <a:t>περιβάλλοντος, </a:t>
            </a:r>
            <a:r>
              <a:rPr lang="el-GR" b="1" dirty="0"/>
              <a:t>ιδίως </a:t>
            </a:r>
            <a:r>
              <a:rPr lang="el-GR" b="1" dirty="0" smtClean="0"/>
              <a:t>δε στην </a:t>
            </a:r>
            <a:r>
              <a:rPr lang="el-GR" b="1" dirty="0"/>
              <a:t>αρχή «ο ρυπαίνων πληρώνει</a:t>
            </a:r>
            <a:r>
              <a:rPr lang="el-GR" b="1" dirty="0" smtClean="0"/>
              <a:t>» (άρθ. 191 ΣΛΕΕ + οδηγία 2004/35);</a:t>
            </a:r>
            <a:endParaRPr lang="en-GB" b="1" dirty="0"/>
          </a:p>
        </p:txBody>
      </p:sp>
      <p:sp>
        <p:nvSpPr>
          <p:cNvPr id="9" name="Rectangle 8"/>
          <p:cNvSpPr/>
          <p:nvPr/>
        </p:nvSpPr>
        <p:spPr>
          <a:xfrm>
            <a:off x="2703373" y="5410200"/>
            <a:ext cx="6858000" cy="10781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i="1" dirty="0" smtClean="0"/>
              <a:t>Τί θα γινόταν όμως αν η εθνική ρύθμιση επέτρεπε την επέκταση της ευθύνης;</a:t>
            </a:r>
            <a:endParaRPr lang="en-GB" b="1" i="1" dirty="0"/>
          </a:p>
        </p:txBody>
      </p:sp>
    </p:spTree>
    <p:extLst>
      <p:ext uri="{BB962C8B-B14F-4D97-AF65-F5344CB8AC3E}">
        <p14:creationId xmlns:p14="http://schemas.microsoft.com/office/powerpoint/2010/main" val="222096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945" y="137026"/>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smtClean="0"/>
              <a:t>C-129/16 </a:t>
            </a:r>
            <a:r>
              <a:rPr lang="en-US" sz="2000" b="1" i="1" dirty="0" smtClean="0"/>
              <a:t>TTK</a:t>
            </a:r>
            <a:r>
              <a:rPr lang="el-GR" sz="2000" b="1" i="1" dirty="0" smtClean="0"/>
              <a:t> </a:t>
            </a:r>
            <a:r>
              <a:rPr lang="en-GB" sz="2000" b="1" dirty="0"/>
              <a:t>[</a:t>
            </a:r>
            <a:r>
              <a:rPr lang="en-GB" sz="2000" b="1" dirty="0" smtClean="0"/>
              <a:t>2017]</a:t>
            </a:r>
            <a:endParaRPr lang="en-GB" sz="2400" b="1" dirty="0"/>
          </a:p>
          <a:p>
            <a:endParaRPr lang="el-GR" sz="2000" b="1" dirty="0"/>
          </a:p>
        </p:txBody>
      </p:sp>
      <p:sp>
        <p:nvSpPr>
          <p:cNvPr id="3" name="TextBox 2"/>
          <p:cNvSpPr txBox="1"/>
          <p:nvPr/>
        </p:nvSpPr>
        <p:spPr>
          <a:xfrm>
            <a:off x="172063" y="1371600"/>
            <a:ext cx="9276735" cy="3970318"/>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t>Τον Ιούλιο του</a:t>
            </a:r>
            <a:r>
              <a:rPr lang="en-US" dirty="0" smtClean="0"/>
              <a:t> 2014 </a:t>
            </a:r>
            <a:r>
              <a:rPr lang="el-GR" dirty="0" smtClean="0"/>
              <a:t>οι Ουγγρικές αρχές διαπίστωσαην την </a:t>
            </a:r>
            <a:r>
              <a:rPr lang="el-GR" dirty="0"/>
              <a:t>αποτέφρωση </a:t>
            </a:r>
            <a:r>
              <a:rPr lang="el-GR" dirty="0" smtClean="0"/>
              <a:t>αποβλήτων</a:t>
            </a:r>
            <a:r>
              <a:rPr lang="el-GR" dirty="0"/>
              <a:t> </a:t>
            </a:r>
            <a:r>
              <a:rPr lang="el-GR" dirty="0" smtClean="0"/>
              <a:t>σε ακίνητο της ΤΤΚ στο </a:t>
            </a:r>
            <a:r>
              <a:rPr lang="en-US" dirty="0" err="1" smtClean="0"/>
              <a:t>Túrkeve</a:t>
            </a:r>
            <a:r>
              <a:rPr lang="en-US" dirty="0"/>
              <a:t>. </a:t>
            </a:r>
            <a:endParaRPr lang="el-GR" dirty="0" smtClean="0"/>
          </a:p>
          <a:p>
            <a:pPr marL="285750" indent="-285750">
              <a:buFont typeface="Wingdings" panose="05000000000000000000" pitchFamily="2" charset="2"/>
              <a:buChar char="Ø"/>
            </a:pPr>
            <a:r>
              <a:rPr lang="el-GR" dirty="0"/>
              <a:t>Η ΤΤΚ δήλωσε </a:t>
            </a:r>
            <a:r>
              <a:rPr lang="el-GR" dirty="0" smtClean="0"/>
              <a:t>ότι </a:t>
            </a:r>
            <a:r>
              <a:rPr lang="el-GR" dirty="0"/>
              <a:t>είχε εκμισθώσει το ακίνητο αυτό σε φυσικό πρόσωπο στις 15 Μαρτίου 2014. Αποδείχθηκε, ωστόσο, ότι το πρόσωπο αυτό είχε αποβιώσει την 1η Απριλίου 2014</a:t>
            </a:r>
            <a:r>
              <a:rPr lang="el-GR" dirty="0" smtClean="0"/>
              <a:t>.</a:t>
            </a:r>
          </a:p>
          <a:p>
            <a:pPr marL="285750" indent="-285750">
              <a:buFont typeface="Wingdings" panose="05000000000000000000" pitchFamily="2" charset="2"/>
              <a:buChar char="Ø"/>
            </a:pPr>
            <a:r>
              <a:rPr lang="el-GR" dirty="0"/>
              <a:t>Η </a:t>
            </a:r>
            <a:r>
              <a:rPr lang="el-GR" dirty="0" smtClean="0"/>
              <a:t>αρμόδια </a:t>
            </a:r>
            <a:r>
              <a:rPr lang="el-GR" dirty="0"/>
              <a:t>αρχή </a:t>
            </a:r>
            <a:r>
              <a:rPr lang="el-GR" dirty="0" smtClean="0"/>
              <a:t>επέβαλε στην </a:t>
            </a:r>
            <a:r>
              <a:rPr lang="el-GR" dirty="0"/>
              <a:t>ΤΤΚ, ως κυρία του ακινήτου, πρόστιμο ύψους </a:t>
            </a:r>
            <a:r>
              <a:rPr lang="el-GR" dirty="0" smtClean="0"/>
              <a:t>1</a:t>
            </a:r>
            <a:r>
              <a:rPr lang="el-GR" dirty="0"/>
              <a:t> 630 </a:t>
            </a:r>
            <a:r>
              <a:rPr lang="el-GR" dirty="0" smtClean="0"/>
              <a:t>ευρώ, βάσει ουγγρικού νόμου ότι για περιβαλλοντικό κίνδυνο </a:t>
            </a:r>
            <a:r>
              <a:rPr lang="el-GR" u="sng" dirty="0" smtClean="0"/>
              <a:t>ευθύνονται </a:t>
            </a:r>
            <a:r>
              <a:rPr lang="el-GR" u="sng" dirty="0"/>
              <a:t>από κοινού και εις </a:t>
            </a:r>
            <a:r>
              <a:rPr lang="el-GR" u="sng" dirty="0" smtClean="0"/>
              <a:t>ολόκληρον, πέραν του φορέα της εκμετάλλευσης, και </a:t>
            </a:r>
            <a:r>
              <a:rPr lang="el-GR" u="sng" dirty="0"/>
              <a:t>ο κύριος και ο κάτοχος του </a:t>
            </a:r>
            <a:r>
              <a:rPr lang="el-GR" u="sng" dirty="0" smtClean="0"/>
              <a:t>ακινήτου </a:t>
            </a:r>
            <a:r>
              <a:rPr lang="el-GR" u="sng" dirty="0"/>
              <a:t>κατά τον χρόνο των πραγματικών περιστατικών</a:t>
            </a:r>
            <a:r>
              <a:rPr lang="el-GR" u="sng" dirty="0" smtClean="0"/>
              <a:t>,</a:t>
            </a:r>
            <a:r>
              <a:rPr lang="el-GR" u="sng" dirty="0"/>
              <a:t> </a:t>
            </a:r>
            <a:r>
              <a:rPr lang="el-GR" u="sng" dirty="0" smtClean="0"/>
              <a:t>και χωρίς </a:t>
            </a:r>
            <a:r>
              <a:rPr lang="el-GR" u="sng" dirty="0"/>
              <a:t>να χρειάζεται να αποδειχθεί η ύπαρξη αιτιώδους συνάφειας μεταξύ της συμπεριφοράς των εν λόγω κυρίων και της διαπιστωθείσας </a:t>
            </a:r>
            <a:r>
              <a:rPr lang="el-GR" u="sng" dirty="0" smtClean="0"/>
              <a:t>ρύπανσης, εκτός </a:t>
            </a:r>
            <a:r>
              <a:rPr lang="el-GR" u="sng" dirty="0"/>
              <a:t>εάν </a:t>
            </a:r>
            <a:r>
              <a:rPr lang="el-GR" u="sng" dirty="0" smtClean="0"/>
              <a:t>αποδείξουν, </a:t>
            </a:r>
            <a:r>
              <a:rPr lang="el-GR" u="sng" dirty="0"/>
              <a:t>πέραν πάσης αμφιβολίας, ότι δεν είναι </a:t>
            </a:r>
            <a:r>
              <a:rPr lang="el-GR" u="sng" dirty="0" smtClean="0"/>
              <a:t>υπεύθυνοι. </a:t>
            </a:r>
            <a:r>
              <a:rPr lang="el-GR" dirty="0"/>
              <a:t>Κατά </a:t>
            </a:r>
            <a:r>
              <a:rPr lang="el-GR" dirty="0" smtClean="0"/>
              <a:t>την ουγγρική αρχή, </a:t>
            </a:r>
            <a:r>
              <a:rPr lang="el-GR" dirty="0"/>
              <a:t>δεδομένου ότι ο μισθωτής του ακινήτου είχε αποβιώσει, </a:t>
            </a:r>
            <a:r>
              <a:rPr lang="el-GR" dirty="0" smtClean="0"/>
              <a:t>έπρεπε </a:t>
            </a:r>
            <a:r>
              <a:rPr lang="el-GR" dirty="0"/>
              <a:t>να θεωρηθεί υπεύθυνη η ΤΤΚ.</a:t>
            </a:r>
            <a:endParaRPr lang="el-GR" dirty="0"/>
          </a:p>
          <a:p>
            <a:pPr marL="285750" indent="-285750">
              <a:buFont typeface="Wingdings" panose="05000000000000000000" pitchFamily="2" charset="2"/>
              <a:buChar char="Ø"/>
            </a:pPr>
            <a:endParaRPr lang="el-GR" dirty="0" smtClean="0"/>
          </a:p>
          <a:p>
            <a:pPr marL="285750" indent="-285750">
              <a:buFont typeface="Wingdings" panose="05000000000000000000" pitchFamily="2" charset="2"/>
              <a:buChar char="Ø"/>
            </a:pPr>
            <a:endParaRPr lang="en-US"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04305" y="0"/>
            <a:ext cx="2349295" cy="1132329"/>
          </a:xfrm>
          <a:prstGeom prst="rect">
            <a:avLst/>
          </a:prstGeom>
        </p:spPr>
      </p:pic>
      <p:sp>
        <p:nvSpPr>
          <p:cNvPr id="7" name="Oval 6"/>
          <p:cNvSpPr/>
          <p:nvPr/>
        </p:nvSpPr>
        <p:spPr>
          <a:xfrm flipH="1">
            <a:off x="8991600" y="495567"/>
            <a:ext cx="76200" cy="11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674325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945" y="137026"/>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smtClean="0"/>
              <a:t>C-129/16 </a:t>
            </a:r>
            <a:r>
              <a:rPr lang="en-US" sz="2000" b="1" i="1" dirty="0" smtClean="0"/>
              <a:t>TTK</a:t>
            </a:r>
            <a:r>
              <a:rPr lang="el-GR" sz="2000" b="1" i="1" dirty="0" smtClean="0"/>
              <a:t> </a:t>
            </a:r>
            <a:r>
              <a:rPr lang="en-GB" sz="2000" b="1" dirty="0"/>
              <a:t>[</a:t>
            </a:r>
            <a:r>
              <a:rPr lang="en-GB" sz="2000" b="1" dirty="0" smtClean="0"/>
              <a:t>2017]</a:t>
            </a:r>
            <a:endParaRPr lang="en-GB" sz="2400" b="1" dirty="0"/>
          </a:p>
          <a:p>
            <a:endParaRPr lang="el-GR" sz="2000" b="1" dirty="0"/>
          </a:p>
        </p:txBody>
      </p:sp>
      <p:sp>
        <p:nvSpPr>
          <p:cNvPr id="3" name="TextBox 2"/>
          <p:cNvSpPr txBox="1"/>
          <p:nvPr/>
        </p:nvSpPr>
        <p:spPr>
          <a:xfrm>
            <a:off x="172063" y="1371600"/>
            <a:ext cx="9276735" cy="4524315"/>
          </a:xfrm>
          <a:prstGeom prst="rect">
            <a:avLst/>
          </a:prstGeom>
          <a:noFill/>
        </p:spPr>
        <p:txBody>
          <a:bodyPr wrap="square" rtlCol="0">
            <a:spAutoFit/>
          </a:bodyPr>
          <a:lstStyle/>
          <a:p>
            <a:pPr algn="ctr"/>
            <a:r>
              <a:rPr lang="el-GR" b="1" dirty="0"/>
              <a:t>Αντιβαίνει μια τέτοια εθνικής διάταξη στις αρχές του δικαίου της ΕΕ στον τομέα του περιβάλλοντος, ιδίως δε στην αρχή «ο ρυπαίνων πληρώνει» (άρθ. 191 ΣΛΕΕ + οδηγία 2004/35);</a:t>
            </a:r>
            <a:endParaRPr lang="en-GB" b="1" dirty="0"/>
          </a:p>
          <a:p>
            <a:pPr marL="285750" indent="-285750">
              <a:buFont typeface="Wingdings" panose="05000000000000000000" pitchFamily="2" charset="2"/>
              <a:buChar char="Ø"/>
            </a:pPr>
            <a:endParaRPr lang="el-GR" dirty="0" smtClean="0"/>
          </a:p>
          <a:p>
            <a:pPr marL="285750" indent="-285750">
              <a:buFont typeface="Wingdings" panose="05000000000000000000" pitchFamily="2" charset="2"/>
              <a:buChar char="Ø"/>
            </a:pPr>
            <a:endParaRPr lang="el-GR" dirty="0" smtClean="0"/>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smtClean="0"/>
              <a:t>Εφαρμόζεται η οδηγία 2004/35;</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v"/>
            </a:pPr>
            <a:r>
              <a:rPr lang="el-GR" dirty="0" smtClean="0"/>
              <a:t>Η </a:t>
            </a:r>
            <a:r>
              <a:rPr lang="el-GR" dirty="0"/>
              <a:t>ατμοσφαιρική ρύπανση δεν συνιστά αυτή καθαυτήν περιβαλλοντική ζημία εμπίπτουσα στην οδηγία </a:t>
            </a:r>
            <a:r>
              <a:rPr lang="el-GR" dirty="0" smtClean="0"/>
              <a:t>2004/35.</a:t>
            </a:r>
          </a:p>
          <a:p>
            <a:pPr marL="285750" indent="-285750">
              <a:buFont typeface="Wingdings" panose="05000000000000000000" pitchFamily="2" charset="2"/>
              <a:buChar char="v"/>
            </a:pPr>
            <a:r>
              <a:rPr lang="el-GR" dirty="0" smtClean="0"/>
              <a:t>42      Εντούτοις, η αιτιολογική σκέψη 4 της οδηγίας αυτής διευκρινίζει ότι η περιβαλλοντική ζημία περιλαμβάνει επίσης τη ζημία που προκαλείται από αεροφερόμενα στοιχεία, στο μέτρο που αυτά μπορούν να προκαλέσουν ζημία στα ύδατα, στο έδαφος ή σε προστατευόμενα είδη και φυσικούς οικοτόπους.</a:t>
            </a:r>
          </a:p>
          <a:p>
            <a:pPr marL="285750" indent="-285750">
              <a:buFont typeface="Wingdings" panose="05000000000000000000" pitchFamily="2" charset="2"/>
              <a:buChar char="Ø"/>
            </a:pPr>
            <a:endParaRPr lang="el-GR" dirty="0" smtClean="0"/>
          </a:p>
          <a:p>
            <a:pPr marL="285750" indent="-285750">
              <a:buFont typeface="Wingdings" panose="05000000000000000000" pitchFamily="2" charset="2"/>
              <a:buChar char="Ø"/>
            </a:pPr>
            <a:endParaRPr lang="el-GR"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04305" y="0"/>
            <a:ext cx="2349295" cy="1132329"/>
          </a:xfrm>
          <a:prstGeom prst="rect">
            <a:avLst/>
          </a:prstGeom>
        </p:spPr>
      </p:pic>
      <p:sp>
        <p:nvSpPr>
          <p:cNvPr id="7" name="Oval 6"/>
          <p:cNvSpPr/>
          <p:nvPr/>
        </p:nvSpPr>
        <p:spPr>
          <a:xfrm flipH="1">
            <a:off x="8991600" y="495567"/>
            <a:ext cx="76200" cy="11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2252675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5945" y="137026"/>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smtClean="0"/>
              <a:t>C-129/16 </a:t>
            </a:r>
            <a:r>
              <a:rPr lang="en-US" sz="2000" b="1" i="1" dirty="0" smtClean="0"/>
              <a:t>TTK</a:t>
            </a:r>
            <a:r>
              <a:rPr lang="el-GR" sz="2000" b="1" i="1" dirty="0" smtClean="0"/>
              <a:t> </a:t>
            </a:r>
            <a:r>
              <a:rPr lang="en-GB" sz="2000" b="1" dirty="0"/>
              <a:t>[</a:t>
            </a:r>
            <a:r>
              <a:rPr lang="en-GB" sz="2000" b="1" dirty="0" smtClean="0"/>
              <a:t>2017]</a:t>
            </a:r>
            <a:endParaRPr lang="en-GB" sz="2400" b="1" dirty="0"/>
          </a:p>
          <a:p>
            <a:endParaRPr lang="el-GR" sz="2000" b="1" dirty="0"/>
          </a:p>
        </p:txBody>
      </p:sp>
      <p:sp>
        <p:nvSpPr>
          <p:cNvPr id="3" name="TextBox 2"/>
          <p:cNvSpPr txBox="1"/>
          <p:nvPr/>
        </p:nvSpPr>
        <p:spPr>
          <a:xfrm>
            <a:off x="172063" y="1239723"/>
            <a:ext cx="9276735" cy="5355312"/>
          </a:xfrm>
          <a:prstGeom prst="rect">
            <a:avLst/>
          </a:prstGeom>
          <a:noFill/>
        </p:spPr>
        <p:txBody>
          <a:bodyPr wrap="square" rtlCol="0">
            <a:spAutoFit/>
          </a:bodyPr>
          <a:lstStyle/>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smtClean="0"/>
              <a:t>Άρθ. 16 της οδηγία + ΣΛΕΕ 193: αυστηρότερα μέτρα...</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dirty="0"/>
              <a:t>58      Στο μέτρο που, χωρίς να επηρεάζει την κατ’ αρχήν ευθύνη του φορέα εκμετάλλευσης, </a:t>
            </a:r>
            <a:r>
              <a:rPr lang="el-GR" b="1" dirty="0"/>
              <a:t>αποβλέπει στο να προλάβει τυχόν αμέλεια εκ μέρους του κυρίου του ακινήτου, καθώς και στο να τον παρακινήσει να λάβει μέτρα και να αναπτύξει πρακτικές ικανές να ελαχιστοποιήσουν τον κίνδυνο να πληγεί το περιβάλλον</a:t>
            </a:r>
            <a:r>
              <a:rPr lang="el-GR" dirty="0"/>
              <a:t>, μια τέτοια εθνική κανονιστική ρύθμιση </a:t>
            </a:r>
            <a:r>
              <a:rPr lang="el-GR" b="1" dirty="0"/>
              <a:t>συμβάλλει στην πρόληψη </a:t>
            </a:r>
            <a:r>
              <a:rPr lang="el-GR" dirty="0"/>
              <a:t>των περιβαλλοντικών ζημιών και, κατά συνέπεια, στην </a:t>
            </a:r>
            <a:r>
              <a:rPr lang="el-GR" b="1" dirty="0"/>
              <a:t>επίτευξη των σκοπών της οδηγίας 2004/35</a:t>
            </a:r>
            <a:r>
              <a:rPr lang="el-GR" dirty="0"/>
              <a:t>. </a:t>
            </a:r>
            <a:endParaRPr lang="el-GR" dirty="0" smtClean="0"/>
          </a:p>
          <a:p>
            <a:pPr marL="285750" indent="-285750">
              <a:buFont typeface="Wingdings" panose="05000000000000000000" pitchFamily="2" charset="2"/>
              <a:buChar char="Ø"/>
            </a:pPr>
            <a:r>
              <a:rPr lang="el-GR" dirty="0"/>
              <a:t>66    </a:t>
            </a:r>
            <a:r>
              <a:rPr lang="el-GR" b="1" dirty="0"/>
              <a:t>  Διοικητικό πρόστιμο που επιβάλλεται στον κύριο ακινήτου </a:t>
            </a:r>
            <a:r>
              <a:rPr lang="el-GR" dirty="0"/>
              <a:t>εξαιτίας παράνομης ρύπανσης την οποία αυτός δεν απέτρεψε και της οποίας δεν προσδιορίζει τον αυτουργό μπορεί ως εκ τούτου να περιλαμβάνεται στο καθεστώς ευθύνης του άρθρου 16 της οδηγίας 2004/35 και του άρθρου 193 ΣΛΕΕ, </a:t>
            </a:r>
            <a:r>
              <a:rPr lang="el-GR" b="1" dirty="0"/>
              <a:t>εφόσον η προβλέπουσα το πρόστιμο αυτό νομοθεσία είναι, σύμφωνα με την αρχή της αναλογικότητας, ικανή να συμβάλει στην επίτευξη του σκοπού περί ενισχυμένης προστασίας </a:t>
            </a:r>
            <a:r>
              <a:rPr lang="el-GR" dirty="0"/>
              <a:t>τον οποίο επιδιώκει η νομοθεσία που καθιερώνει την εις ολόκληρον ευθύνη </a:t>
            </a:r>
            <a:r>
              <a:rPr lang="el-GR" b="1" dirty="0"/>
              <a:t>και εφόσον ο τρόπος καθορισμού του ύψους του προστίμου δεν υπερβαίνει τα αναγκαία όρια για την επίτευξη του σκοπού αυτού </a:t>
            </a:r>
            <a:r>
              <a:rPr lang="el-GR" dirty="0"/>
              <a:t>(βλ., κατ’ αναλογία, απόφαση της 9ης Ιουνίου 2016, Nutrivet, C-69/15, EU:C:2016:425, σκέψη 51 και εκεί παρατιθέμενη νομολογία).</a:t>
            </a:r>
            <a:endParaRPr lang="el-GR" dirty="0" smtClean="0"/>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404305" y="0"/>
            <a:ext cx="2349295" cy="1132329"/>
          </a:xfrm>
          <a:prstGeom prst="rect">
            <a:avLst/>
          </a:prstGeom>
        </p:spPr>
      </p:pic>
      <p:sp>
        <p:nvSpPr>
          <p:cNvPr id="7" name="Oval 6"/>
          <p:cNvSpPr/>
          <p:nvPr/>
        </p:nvSpPr>
        <p:spPr>
          <a:xfrm flipH="1">
            <a:off x="8991600" y="495567"/>
            <a:ext cx="76200" cy="11403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69393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065" y="106544"/>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smtClean="0"/>
              <a:t>C-529//15 </a:t>
            </a:r>
            <a:r>
              <a:rPr lang="en-GB" sz="2000" b="1" i="1" dirty="0" err="1"/>
              <a:t>Gert</a:t>
            </a:r>
            <a:r>
              <a:rPr lang="en-GB" sz="2000" b="1" i="1" dirty="0"/>
              <a:t> </a:t>
            </a:r>
            <a:r>
              <a:rPr lang="en-GB" sz="2000" b="1" i="1" dirty="0" smtClean="0"/>
              <a:t>Folk</a:t>
            </a:r>
            <a:r>
              <a:rPr lang="el-GR" sz="2000" b="1" i="1" dirty="0" smtClean="0"/>
              <a:t> </a:t>
            </a:r>
            <a:r>
              <a:rPr lang="en-GB" sz="2000" b="1" dirty="0"/>
              <a:t>[</a:t>
            </a:r>
            <a:r>
              <a:rPr lang="en-GB" sz="2000" b="1" dirty="0" smtClean="0"/>
              <a:t>2017]</a:t>
            </a:r>
            <a:endParaRPr lang="en-GB" sz="2400" b="1" dirty="0"/>
          </a:p>
          <a:p>
            <a:endParaRPr lang="el-GR" sz="2000" b="1" dirty="0"/>
          </a:p>
        </p:txBody>
      </p:sp>
      <p:sp>
        <p:nvSpPr>
          <p:cNvPr id="3" name="TextBox 2"/>
          <p:cNvSpPr txBox="1"/>
          <p:nvPr/>
        </p:nvSpPr>
        <p:spPr>
          <a:xfrm>
            <a:off x="172065" y="1132329"/>
            <a:ext cx="9276735" cy="4524315"/>
          </a:xfrm>
          <a:prstGeom prst="rect">
            <a:avLst/>
          </a:prstGeom>
          <a:noFill/>
        </p:spPr>
        <p:txBody>
          <a:bodyPr wrap="square" rtlCol="0">
            <a:spAutoFit/>
          </a:bodyPr>
          <a:lstStyle/>
          <a:p>
            <a:pPr marL="285750" indent="-285750">
              <a:buFont typeface="Wingdings" panose="05000000000000000000" pitchFamily="2" charset="2"/>
              <a:buChar char="Ø"/>
            </a:pPr>
            <a:r>
              <a:rPr lang="en-US" dirty="0"/>
              <a:t>Y</a:t>
            </a:r>
            <a:r>
              <a:rPr lang="el-GR" dirty="0" smtClean="0"/>
              <a:t>δροηλεκτρικό σταθμό επί </a:t>
            </a:r>
            <a:r>
              <a:rPr lang="el-GR" dirty="0"/>
              <a:t>του ποταμού </a:t>
            </a:r>
            <a:r>
              <a:rPr lang="en-GB" dirty="0" err="1" smtClean="0"/>
              <a:t>Mürz</a:t>
            </a:r>
            <a:r>
              <a:rPr lang="en-GB" dirty="0" smtClean="0"/>
              <a:t> </a:t>
            </a:r>
            <a:r>
              <a:rPr lang="el-GR" dirty="0" smtClean="0"/>
              <a:t>παίρνει άδεια το </a:t>
            </a:r>
          </a:p>
          <a:p>
            <a:r>
              <a:rPr lang="el-GR" dirty="0" smtClean="0"/>
              <a:t>1998 και τίθεται σε λειτουργία το 2002</a:t>
            </a:r>
          </a:p>
          <a:p>
            <a:pPr marL="285750" indent="-285750">
              <a:buFont typeface="Wingdings" panose="05000000000000000000" pitchFamily="2" charset="2"/>
              <a:buChar char="Ø"/>
            </a:pPr>
            <a:r>
              <a:rPr lang="el-GR" dirty="0"/>
              <a:t>Ο G. Folk έχει άδεια αλιείας στον </a:t>
            </a:r>
            <a:r>
              <a:rPr lang="el-GR" dirty="0" smtClean="0"/>
              <a:t>ποταμό και ισχυρίζεται όιτ η λειτουργία του υδροηλεκτρικού σταθμού προξενεί </a:t>
            </a:r>
            <a:r>
              <a:rPr lang="el-GR" dirty="0"/>
              <a:t>σοβαρή περιβαλλοντική ζημία που διαταράσσει τη φυσική αναπαραγωγή των ιχθύων και προκαλεί αυξημένη θνησιμότητά </a:t>
            </a:r>
            <a:r>
              <a:rPr lang="el-GR" dirty="0" smtClean="0"/>
              <a:t>τους. </a:t>
            </a:r>
          </a:p>
          <a:p>
            <a:pPr marL="285750" indent="-285750">
              <a:buFont typeface="Wingdings" panose="05000000000000000000" pitchFamily="2" charset="2"/>
              <a:buChar char="Ø"/>
            </a:pPr>
            <a:r>
              <a:rPr lang="el-GR" dirty="0"/>
              <a:t>Ο G. Folk </a:t>
            </a:r>
            <a:r>
              <a:rPr lang="el-GR" dirty="0" smtClean="0"/>
              <a:t>ασκεί προσφυγή </a:t>
            </a:r>
            <a:r>
              <a:rPr lang="el-GR" dirty="0"/>
              <a:t>ενώπιον ανεξάρτητου διοικητικού οργάνου της Στυρίας </a:t>
            </a:r>
            <a:r>
              <a:rPr lang="el-GR" dirty="0" smtClean="0"/>
              <a:t>για την </a:t>
            </a:r>
            <a:r>
              <a:rPr lang="el-GR" dirty="0"/>
              <a:t>περιβαλλοντική ζημία βάσει του σχετικού ομοσπονδιακού νόμου, η οποία απορρίπτεται με αιτιολογία ότι ο υδροηλεκτρικός σταθμός είχε </a:t>
            </a:r>
            <a:r>
              <a:rPr lang="el-GR" dirty="0" smtClean="0"/>
              <a:t>άδεια, με </a:t>
            </a:r>
            <a:r>
              <a:rPr lang="el-GR" dirty="0"/>
              <a:t>την έκδοση αποφάσεως σύμφωνης προς τη νομοθεσία περί </a:t>
            </a:r>
            <a:r>
              <a:rPr lang="el-GR" dirty="0" smtClean="0"/>
              <a:t>υδάτων </a:t>
            </a:r>
            <a:r>
              <a:rPr lang="el-GR" dirty="0"/>
              <a:t>και τυχόν ζημία καλύπτεται από τη νομοθεσία για τα ύδατα, </a:t>
            </a:r>
            <a:r>
              <a:rPr lang="el-GR" dirty="0" smtClean="0"/>
              <a:t>και δεν </a:t>
            </a:r>
            <a:r>
              <a:rPr lang="el-GR" dirty="0"/>
              <a:t>εγείρει ζητήματα περιβαλλοντικής </a:t>
            </a:r>
            <a:r>
              <a:rPr lang="el-GR" dirty="0" smtClean="0"/>
              <a:t>ζημίας.</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endParaRPr lang="el-GR" dirty="0" smtClean="0"/>
          </a:p>
          <a:p>
            <a:pPr marL="285750" indent="-285750">
              <a:buFont typeface="Wingdings" panose="05000000000000000000" pitchFamily="2" charset="2"/>
              <a:buChar char="v"/>
            </a:pPr>
            <a:r>
              <a:rPr lang="el-GR" dirty="0" smtClean="0"/>
              <a:t>Εφαρμογή της οδηγίας 2004/35 </a:t>
            </a:r>
            <a:r>
              <a:rPr lang="en-GB" dirty="0"/>
              <a:t> </a:t>
            </a:r>
            <a:r>
              <a:rPr lang="en-GB" dirty="0" err="1"/>
              <a:t>ratione</a:t>
            </a:r>
            <a:r>
              <a:rPr lang="en-GB" dirty="0"/>
              <a:t> </a:t>
            </a:r>
            <a:r>
              <a:rPr lang="en-GB" dirty="0" err="1"/>
              <a:t>temporis</a:t>
            </a:r>
            <a:r>
              <a:rPr lang="en-GB" dirty="0"/>
              <a:t> </a:t>
            </a:r>
            <a:r>
              <a:rPr lang="el-GR" dirty="0" smtClean="0"/>
              <a:t>;</a:t>
            </a:r>
          </a:p>
          <a:p>
            <a:pPr marL="285750" indent="-285750">
              <a:buFont typeface="Wingdings" panose="05000000000000000000" pitchFamily="2" charset="2"/>
              <a:buChar char="v"/>
            </a:pPr>
            <a:endParaRPr lang="el-GR" dirty="0"/>
          </a:p>
          <a:p>
            <a:pPr marL="285750" indent="-285750">
              <a:buFont typeface="Wingdings" panose="05000000000000000000" pitchFamily="2" charset="2"/>
              <a:buChar char="v"/>
            </a:pPr>
            <a:r>
              <a:rPr lang="el-GR" dirty="0" smtClean="0"/>
              <a:t>Κρίσιμο γεγονός η ημερομηνία της άδειας, της λειτουργίας του σταθμού ή της εκπομπής ή επέλευσης γεγονότος ή ατυχήματος;.</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546" y="-49776"/>
            <a:ext cx="2857500" cy="1600200"/>
          </a:xfrm>
          <a:prstGeom prst="rect">
            <a:avLst/>
          </a:prstGeom>
        </p:spPr>
      </p:pic>
      <p:sp>
        <p:nvSpPr>
          <p:cNvPr id="7" name="Oval 6"/>
          <p:cNvSpPr/>
          <p:nvPr/>
        </p:nvSpPr>
        <p:spPr>
          <a:xfrm flipH="1" flipV="1">
            <a:off x="8839200" y="886249"/>
            <a:ext cx="152400" cy="7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Oval 7"/>
          <p:cNvSpPr/>
          <p:nvPr/>
        </p:nvSpPr>
        <p:spPr>
          <a:xfrm>
            <a:off x="484311" y="5105400"/>
            <a:ext cx="3630489"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196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065" y="106544"/>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5764089"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n-US" sz="2000" b="1" dirty="0" smtClean="0"/>
              <a:t>– </a:t>
            </a:r>
            <a:r>
              <a:rPr lang="el-GR" sz="2000" b="1" dirty="0" smtClean="0"/>
              <a:t>Ποιός είναι ο ρυπαίνων; </a:t>
            </a:r>
          </a:p>
          <a:p>
            <a:r>
              <a:rPr lang="en-GB" sz="2000" b="1" dirty="0" smtClean="0"/>
              <a:t>C-529//15 </a:t>
            </a:r>
            <a:r>
              <a:rPr lang="en-GB" sz="2000" b="1" i="1" dirty="0" err="1"/>
              <a:t>Gert</a:t>
            </a:r>
            <a:r>
              <a:rPr lang="en-GB" sz="2000" b="1" i="1" dirty="0"/>
              <a:t> </a:t>
            </a:r>
            <a:r>
              <a:rPr lang="en-GB" sz="2000" b="1" i="1" dirty="0" smtClean="0"/>
              <a:t>Folk</a:t>
            </a:r>
            <a:r>
              <a:rPr lang="el-GR" sz="2000" b="1" i="1" dirty="0" smtClean="0"/>
              <a:t> </a:t>
            </a:r>
            <a:r>
              <a:rPr lang="en-GB" sz="2000" b="1" dirty="0"/>
              <a:t>[</a:t>
            </a:r>
            <a:r>
              <a:rPr lang="en-GB" sz="2000" b="1" dirty="0" smtClean="0"/>
              <a:t>2017]</a:t>
            </a:r>
            <a:endParaRPr lang="en-GB" sz="2400" b="1" dirty="0"/>
          </a:p>
          <a:p>
            <a:endParaRPr lang="el-GR" sz="2000" b="1" dirty="0"/>
          </a:p>
        </p:txBody>
      </p:sp>
      <p:sp>
        <p:nvSpPr>
          <p:cNvPr id="3" name="TextBox 2"/>
          <p:cNvSpPr txBox="1"/>
          <p:nvPr/>
        </p:nvSpPr>
        <p:spPr>
          <a:xfrm>
            <a:off x="172065" y="1447800"/>
            <a:ext cx="9276735" cy="4801314"/>
          </a:xfrm>
          <a:prstGeom prst="rect">
            <a:avLst/>
          </a:prstGeom>
          <a:noFill/>
        </p:spPr>
        <p:txBody>
          <a:bodyPr wrap="square" rtlCol="0">
            <a:spAutoFit/>
          </a:bodyPr>
          <a:lstStyle/>
          <a:p>
            <a:pPr marL="285750" indent="-285750">
              <a:buFont typeface="Wingdings" panose="05000000000000000000" pitchFamily="2" charset="2"/>
              <a:buChar char="Ø"/>
            </a:pPr>
            <a:r>
              <a:rPr lang="el-GR" dirty="0" smtClean="0"/>
              <a:t>Αντιβαίνει στην οδηγία 2004/35 εθνική διάταξη που εξαιρεί</a:t>
            </a:r>
          </a:p>
          <a:p>
            <a:r>
              <a:rPr lang="el-GR" dirty="0" smtClean="0"/>
              <a:t>από </a:t>
            </a:r>
            <a:r>
              <a:rPr lang="el-GR" dirty="0"/>
              <a:t>την </a:t>
            </a:r>
            <a:r>
              <a:rPr lang="el-GR" dirty="0" smtClean="0"/>
              <a:t>έννοια της «περιβαλλοντικής ζημίας», </a:t>
            </a:r>
            <a:r>
              <a:rPr lang="el-GR" dirty="0"/>
              <a:t>γενικώς και </a:t>
            </a:r>
            <a:r>
              <a:rPr lang="el-GR" dirty="0" smtClean="0"/>
              <a:t>αυτοδικαίως, οποιαδήποτε ζημία επηρεάζει δυσμενώς, σε σημαντικό βαθμό, την οικολογική, χημική ή ποσοτική κατάσταση ή το οικολογικό δυναμικό συγκεκριμένων υδάτων, απλώς και μόνον λόγω του ότι η ζημία αυτή καλύπτεται από άδεια χορηγηθείσα κατ’ εφαρμογήν του εν λόγω εθνικού δικαίου.</a:t>
            </a:r>
          </a:p>
          <a:p>
            <a:pPr marL="285750" indent="-285750">
              <a:buFont typeface="Wingdings" panose="05000000000000000000" pitchFamily="2" charset="2"/>
              <a:buChar char="Ø"/>
            </a:pPr>
            <a:endParaRPr lang="el-GR" dirty="0"/>
          </a:p>
          <a:p>
            <a:pPr marL="285750" indent="-285750">
              <a:buFont typeface="Wingdings" panose="05000000000000000000" pitchFamily="2" charset="2"/>
              <a:buChar char="Ø"/>
            </a:pPr>
            <a:r>
              <a:rPr lang="el-GR" b="1" i="1" dirty="0" smtClean="0"/>
              <a:t>Ποιός δικαιούται να ασκήσει </a:t>
            </a:r>
            <a:r>
              <a:rPr lang="el-GR" b="1" i="1" dirty="0"/>
              <a:t>προσφυγή για περιβαλλοντική </a:t>
            </a:r>
            <a:r>
              <a:rPr lang="el-GR" b="1" i="1" dirty="0" smtClean="0"/>
              <a:t>ζημία;</a:t>
            </a:r>
          </a:p>
          <a:p>
            <a:pPr marL="285750" indent="-285750">
              <a:buFont typeface="Wingdings" panose="05000000000000000000" pitchFamily="2" charset="2"/>
              <a:buChar char="Ø"/>
            </a:pPr>
            <a:endParaRPr lang="en-US" dirty="0" smtClean="0"/>
          </a:p>
          <a:p>
            <a:pPr marL="285750" indent="-285750">
              <a:buFont typeface="Wingdings" panose="05000000000000000000" pitchFamily="2" charset="2"/>
              <a:buChar char="Ø"/>
            </a:pPr>
            <a:r>
              <a:rPr lang="el-GR" b="1" dirty="0" smtClean="0"/>
              <a:t>Άρθ. 12 (και 13) της οδηγίας</a:t>
            </a:r>
          </a:p>
          <a:p>
            <a:r>
              <a:rPr lang="el-GR" dirty="0"/>
              <a:t>1. Κάθε φυσικό ή νομικό πρόσωπο το οποίο:</a:t>
            </a:r>
          </a:p>
          <a:p>
            <a:r>
              <a:rPr lang="el-GR" dirty="0"/>
              <a:t>α) επηρεάζεται ή ενδέχεται να επηρεασθεί από περιβαλλοντική ζημία, ή</a:t>
            </a:r>
          </a:p>
          <a:p>
            <a:r>
              <a:rPr lang="el-GR" dirty="0"/>
              <a:t>β) έχει επαρκές συμφέρον από τη λήψη περιβαλλοντικής απόφασης σχετικά με τη ζημία ή, εναλλακτικά,</a:t>
            </a:r>
          </a:p>
          <a:p>
            <a:r>
              <a:rPr lang="el-GR" dirty="0"/>
              <a:t>γ) υποστηρίζει ότι επέρχεται προσβολή δικαιώματος, όταν αυτό απαιτείται </a:t>
            </a:r>
            <a:r>
              <a:rPr lang="el-GR" dirty="0" smtClean="0"/>
              <a:t>ως προϋπόθεση από </a:t>
            </a:r>
            <a:r>
              <a:rPr lang="el-GR" dirty="0"/>
              <a:t>το διοικητικό δικονομικό δίκαιο ενός κράτους μέλους</a:t>
            </a:r>
            <a:r>
              <a:rPr lang="el-GR" dirty="0" smtClean="0"/>
              <a:t>,</a:t>
            </a:r>
          </a:p>
          <a:p>
            <a:endParaRPr lang="el-GR" dirty="0" smtClean="0"/>
          </a:p>
          <a:p>
            <a:pPr marL="285750" indent="-285750">
              <a:buFont typeface="Arial" panose="020B0604020202020204" pitchFamily="34" charset="0"/>
              <a:buChar char="•"/>
            </a:pPr>
            <a:r>
              <a:rPr lang="el-GR" b="1" dirty="0" smtClean="0"/>
              <a:t>Βλ. σκ. 47</a:t>
            </a:r>
            <a:r>
              <a:rPr lang="el-GR" b="1" dirty="0"/>
              <a:t>      </a:t>
            </a:r>
            <a:endParaRPr lang="el-GR" b="1"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546" y="-49776"/>
            <a:ext cx="2857500" cy="1600200"/>
          </a:xfrm>
          <a:prstGeom prst="rect">
            <a:avLst/>
          </a:prstGeom>
        </p:spPr>
      </p:pic>
      <p:sp>
        <p:nvSpPr>
          <p:cNvPr id="7" name="Oval 6"/>
          <p:cNvSpPr/>
          <p:nvPr/>
        </p:nvSpPr>
        <p:spPr>
          <a:xfrm flipH="1" flipV="1">
            <a:off x="8839200" y="886249"/>
            <a:ext cx="152400" cy="7619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
        <p:nvSpPr>
          <p:cNvPr id="8" name="Oval 7"/>
          <p:cNvSpPr/>
          <p:nvPr/>
        </p:nvSpPr>
        <p:spPr>
          <a:xfrm>
            <a:off x="-7943" y="4114800"/>
            <a:ext cx="42672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5338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280" y="381000"/>
            <a:ext cx="8784976"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smtClean="0">
                <a:solidFill>
                  <a:schemeClr val="tx1">
                    <a:lumMod val="50000"/>
                    <a:lumOff val="50000"/>
                  </a:schemeClr>
                </a:solidFill>
                <a:latin typeface="Verdana" panose="020B0604030504040204" pitchFamily="34" charset="0"/>
                <a:ea typeface="Verdana" panose="020B0604030504040204" pitchFamily="34" charset="0"/>
              </a:rPr>
              <a:t>«Σήμερα»</a:t>
            </a:r>
            <a:endParaRPr lang="en-GB" sz="2800" b="1" dirty="0">
              <a:solidFill>
                <a:schemeClr val="tx1">
                  <a:lumMod val="50000"/>
                  <a:lumOff val="50000"/>
                </a:schemeClr>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5C0CE4AE-BBFE-4F4B-ABEE-1A5D6167859D}"/>
              </a:ext>
            </a:extLst>
          </p:cNvPr>
          <p:cNvSpPr txBox="1"/>
          <p:nvPr/>
        </p:nvSpPr>
        <p:spPr>
          <a:xfrm>
            <a:off x="590502" y="1062798"/>
            <a:ext cx="8572532" cy="4585871"/>
          </a:xfrm>
          <a:prstGeom prst="rect">
            <a:avLst/>
          </a:prstGeom>
          <a:noFill/>
        </p:spPr>
        <p:txBody>
          <a:bodyPr wrap="square" rtlCol="0">
            <a:spAutoFit/>
          </a:bodyPr>
          <a:lstStyle/>
          <a:p>
            <a:pPr lvl="0" eaLnBrk="0" fontAlgn="base" hangingPunct="0">
              <a:spcAft>
                <a:spcPct val="0"/>
              </a:spcAft>
            </a:pPr>
            <a:r>
              <a:rPr lang="el-GR" sz="1400" dirty="0" smtClean="0">
                <a:latin typeface="Verdana" pitchFamily="34" charset="0"/>
                <a:ea typeface="Verdana" pitchFamily="34" charset="0"/>
              </a:rPr>
              <a:t>Ψήφισμα </a:t>
            </a:r>
            <a:r>
              <a:rPr lang="el-GR" sz="1400" dirty="0">
                <a:latin typeface="Verdana" pitchFamily="34" charset="0"/>
                <a:ea typeface="Verdana" pitchFamily="34" charset="0"/>
              </a:rPr>
              <a:t>του Ευρωπαϊκού Κοινοβουλίου της 26ης Οκτωβρίου 2017 σχετικά με την εφαρμογή της οδηγίας 2004/35/ΕΚ του Ευρωπαϊκού Κοινοβουλίου και του Συμβουλίου, της 21ης Απριλίου 2004, σχετικά με την περιβαλλοντική ευθύνη όσον αφορά την πρόληψη και την αποκατάσταση περιβαλλοντικής ζημίας (2016/2251(INI))</a:t>
            </a:r>
          </a:p>
          <a:p>
            <a:pPr lvl="0" eaLnBrk="0" fontAlgn="base" hangingPunct="0">
              <a:spcAft>
                <a:spcPct val="0"/>
              </a:spcAft>
            </a:pPr>
            <a:r>
              <a:rPr lang="el-GR" sz="1400" dirty="0" smtClean="0">
                <a:latin typeface="Verdana" pitchFamily="34" charset="0"/>
                <a:ea typeface="Verdana" pitchFamily="34" charset="0"/>
              </a:rPr>
              <a:t>(</a:t>
            </a:r>
            <a:r>
              <a:rPr lang="el-GR" sz="1400" dirty="0">
                <a:latin typeface="Verdana" pitchFamily="34" charset="0"/>
                <a:ea typeface="Verdana" pitchFamily="34" charset="0"/>
              </a:rPr>
              <a:t>2018/C 346/24)</a:t>
            </a:r>
            <a:endParaRPr lang="el-GR" sz="1400" dirty="0">
              <a:latin typeface="Verdana" pitchFamily="34" charset="0"/>
              <a:ea typeface="Verdana" pitchFamily="34" charset="0"/>
            </a:endParaRPr>
          </a:p>
          <a:p>
            <a:pPr lvl="0" eaLnBrk="0" fontAlgn="base" hangingPunct="0">
              <a:spcAft>
                <a:spcPct val="0"/>
              </a:spcAft>
            </a:pPr>
            <a:endParaRPr lang="el-GR" sz="1400" dirty="0" smtClean="0">
              <a:latin typeface="Verdana" pitchFamily="34" charset="0"/>
              <a:ea typeface="Verdana" pitchFamily="34" charset="0"/>
            </a:endParaRPr>
          </a:p>
          <a:p>
            <a:pPr marL="285750" lvl="0" indent="-285750" eaLnBrk="0" fontAlgn="base" hangingPunct="0">
              <a:spcAft>
                <a:spcPct val="0"/>
              </a:spcAft>
              <a:buFont typeface="Arial" panose="020B0604020202020204" pitchFamily="34" charset="0"/>
              <a:buChar char="•"/>
            </a:pPr>
            <a:endParaRPr lang="el-GR" sz="1400" b="1" dirty="0">
              <a:latin typeface="Verdana" pitchFamily="34" charset="0"/>
              <a:ea typeface="Verdana" pitchFamily="34" charset="0"/>
            </a:endParaRPr>
          </a:p>
          <a:p>
            <a:r>
              <a:rPr lang="el-GR" b="1" dirty="0"/>
              <a:t>Κανονισμός (ΕΕ) 2019/1010, άρθ. 3: Η Επιτροπή συλλέγει πληροφορίες από τα ΚΜ σχετικά με την πείρα που αποκτήθηκε από την εφαρμογή της οδηγίας ανά 5ετία. Βάσει των πληροφοριών αυτών η Επιτροπή προβαίνει σε αξιολόγηση της οδηγίας ανά 5ετία</a:t>
            </a:r>
            <a:r>
              <a:rPr lang="el-GR" b="1" dirty="0" smtClean="0"/>
              <a:t>.</a:t>
            </a:r>
          </a:p>
          <a:p>
            <a:endParaRPr lang="el-GR" b="1" dirty="0"/>
          </a:p>
          <a:p>
            <a:r>
              <a:rPr lang="el-GR" b="1" dirty="0" smtClean="0"/>
              <a:t>ΑΝΑΚΟΙΝΩΣΗ </a:t>
            </a:r>
            <a:r>
              <a:rPr lang="el-GR" b="1" dirty="0"/>
              <a:t>ΤΗΣ ΕΠΙΤΡΟΠΗΣ</a:t>
            </a:r>
          </a:p>
          <a:p>
            <a:r>
              <a:rPr lang="el-GR" b="1" dirty="0"/>
              <a:t>Κατευθυντήριες γραμμές που παρέχουν μια κοινή ερμηνεία του όρου «περιβαλλοντική ζημία» που ορίζεται στο άρθρο 2 της οδηγίας 2004/35/ΕΚ του Ευρωπαϊκού Κοινοβουλίου και του Συμβουλίου σχετικά με την περιβαλλοντική ευθύνη όσον αφορά την πρόληψη και την αποκατάσταση περιβαλλοντικής ζημίας</a:t>
            </a:r>
          </a:p>
          <a:p>
            <a:r>
              <a:rPr lang="el-GR" dirty="0"/>
              <a:t>(2021/C 118/01)</a:t>
            </a:r>
          </a:p>
          <a:p>
            <a:pPr marL="285750" indent="-285750" algn="l">
              <a:buFont typeface="Arial" panose="020B0604020202020204" pitchFamily="34" charset="0"/>
              <a:buChar char="•"/>
            </a:pPr>
            <a:endParaRPr lang="en-AU"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12299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1343607" y="3811217"/>
            <a:ext cx="7450428" cy="442622"/>
          </a:xfrm>
        </p:spPr>
        <p:txBody>
          <a:bodyPr>
            <a:noAutofit/>
          </a:bodyPr>
          <a:lstStyle/>
          <a:p>
            <a:r>
              <a:rPr lang="el-GR" sz="2347" dirty="0" smtClean="0"/>
              <a:t>Σας ευχαριστώ!</a:t>
            </a:r>
            <a:br>
              <a:rPr lang="el-GR" sz="2347" dirty="0" smtClean="0"/>
            </a:br>
            <a:r>
              <a:rPr lang="el-GR" sz="2347" dirty="0" smtClean="0"/>
              <a:t>Ερωτήσεις, σχόλια, σκέψεις.... ;</a:t>
            </a:r>
            <a:endParaRPr lang="nl-NL" sz="2347" dirty="0"/>
          </a:p>
        </p:txBody>
      </p:sp>
      <p:sp>
        <p:nvSpPr>
          <p:cNvPr id="2" name="AutoShape 2" descr="The end on vintage cinema screen vector illustration. The end on ..."/>
          <p:cNvSpPr>
            <a:spLocks noChangeAspect="1" noChangeArrowheads="1"/>
          </p:cNvSpPr>
          <p:nvPr/>
        </p:nvSpPr>
        <p:spPr bwMode="auto">
          <a:xfrm>
            <a:off x="165947" y="-154093"/>
            <a:ext cx="325120" cy="3251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7536" tIns="48768" rIns="97536" bIns="48768" numCol="1" anchor="t" anchorCtr="0" compatLnSpc="1">
            <a:prstTxWarp prst="textNoShape">
              <a:avLst/>
            </a:prstTxWarp>
          </a:bodyPr>
          <a:lstStyle/>
          <a:p>
            <a:endParaRPr lang="en-GB" sz="1920"/>
          </a:p>
        </p:txBody>
      </p:sp>
      <p:sp>
        <p:nvSpPr>
          <p:cNvPr id="9" name="Titel 2"/>
          <p:cNvSpPr txBox="1">
            <a:spLocks/>
          </p:cNvSpPr>
          <p:nvPr/>
        </p:nvSpPr>
        <p:spPr bwMode="auto">
          <a:xfrm>
            <a:off x="3494246" y="5501005"/>
            <a:ext cx="7450428" cy="58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7536" tIns="48768" rIns="97536" bIns="48768" numCol="1" anchor="ctr" anchorCtr="0" compatLnSpc="1">
            <a:prstTxWarp prst="textNoShape">
              <a:avLst/>
            </a:prstTxWarp>
            <a:noAutofit/>
          </a:bodyPr>
          <a:lstStyle>
            <a:lvl1pPr algn="l" rtl="0" eaLnBrk="0" fontAlgn="base" hangingPunct="0">
              <a:spcBef>
                <a:spcPct val="0"/>
              </a:spcBef>
              <a:spcAft>
                <a:spcPct val="0"/>
              </a:spcAft>
              <a:defRPr sz="3200" b="1" kern="1200">
                <a:solidFill>
                  <a:schemeClr val="bg1"/>
                </a:solidFill>
                <a:latin typeface="Verdana" pitchFamily="34" charset="0"/>
                <a:ea typeface="Verdana" pitchFamily="34" charset="0"/>
                <a:cs typeface="Verdana" pitchFamily="34" charset="0"/>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endParaRPr lang="en-US" sz="2347" dirty="0"/>
          </a:p>
          <a:p>
            <a:r>
              <a:rPr lang="en-US" sz="2347" dirty="0" smtClean="0">
                <a:hlinkClick r:id="rId2"/>
              </a:rPr>
              <a:t>theodoros.iliopoulos@uhasselt.be</a:t>
            </a:r>
            <a:endParaRPr lang="el-GR" sz="2347" dirty="0" smtClean="0"/>
          </a:p>
          <a:p>
            <a:r>
              <a:rPr lang="nl-NL" sz="2347" dirty="0" smtClean="0">
                <a:hlinkClick r:id="rId3"/>
              </a:rPr>
              <a:t>thiliopoulos@law.uoa.gr</a:t>
            </a:r>
            <a:endParaRPr lang="nl-NL" sz="2347" dirty="0" smtClean="0"/>
          </a:p>
          <a:p>
            <a:endParaRPr lang="nl-NL" sz="2347" dirty="0"/>
          </a:p>
        </p:txBody>
      </p:sp>
    </p:spTree>
    <p:extLst>
      <p:ext uri="{BB962C8B-B14F-4D97-AF65-F5344CB8AC3E}">
        <p14:creationId xmlns:p14="http://schemas.microsoft.com/office/powerpoint/2010/main" val="7792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280" y="381000"/>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του Ευρωπαϊκού Κοινοβουλίου και του Συμβουλίου, της 21ης Απριλίου 2004, σχετικά με την περιβαλλοντική ευθύνη όσον αφορά την πρόληψη και την αποκατάσταση περιβαλλοντικής ζημίας</a:t>
            </a:r>
          </a:p>
        </p:txBody>
      </p:sp>
      <p:sp>
        <p:nvSpPr>
          <p:cNvPr id="3" name="TextBox 2"/>
          <p:cNvSpPr txBox="1"/>
          <p:nvPr/>
        </p:nvSpPr>
        <p:spPr>
          <a:xfrm>
            <a:off x="609600" y="1371600"/>
            <a:ext cx="8534400" cy="5909310"/>
          </a:xfrm>
          <a:prstGeom prst="rect">
            <a:avLst/>
          </a:prstGeom>
          <a:noFill/>
        </p:spPr>
        <p:txBody>
          <a:bodyPr wrap="square" rtlCol="0">
            <a:spAutoFit/>
          </a:bodyPr>
          <a:lstStyle/>
          <a:p>
            <a:r>
              <a:rPr lang="el-GR" b="1" dirty="0"/>
              <a:t>Αιτ. </a:t>
            </a:r>
            <a:r>
              <a:rPr lang="el-GR" b="1" dirty="0" smtClean="0"/>
              <a:t>σκέψη 1. </a:t>
            </a:r>
            <a:endParaRPr lang="el-GR" b="1" dirty="0"/>
          </a:p>
          <a:p>
            <a:pPr marL="285750" indent="-285750">
              <a:buFont typeface="Arial" panose="020B0604020202020204" pitchFamily="34" charset="0"/>
              <a:buChar char="•"/>
            </a:pPr>
            <a:r>
              <a:rPr lang="el-GR" dirty="0" smtClean="0"/>
              <a:t>Ρύπανση σε πολυάριθμες τοποθεσίες </a:t>
            </a:r>
            <a:r>
              <a:rPr lang="el-GR" dirty="0" smtClean="0">
                <a:sym typeface="Wingdings" panose="05000000000000000000" pitchFamily="2" charset="2"/>
              </a:rPr>
              <a:t> </a:t>
            </a:r>
            <a:r>
              <a:rPr lang="el-GR" dirty="0" smtClean="0"/>
              <a:t>σοβαροί κινδύνοι </a:t>
            </a:r>
            <a:r>
              <a:rPr lang="el-GR" dirty="0"/>
              <a:t>για την </a:t>
            </a:r>
            <a:r>
              <a:rPr lang="el-GR" dirty="0" smtClean="0"/>
              <a:t>υγεία</a:t>
            </a:r>
          </a:p>
          <a:p>
            <a:r>
              <a:rPr lang="el-GR" dirty="0" smtClean="0"/>
              <a:t>       + επιτάχυνση </a:t>
            </a:r>
            <a:r>
              <a:rPr lang="el-GR" dirty="0"/>
              <a:t>της απώλειας της βιοποικιλότητας </a:t>
            </a:r>
          </a:p>
          <a:p>
            <a:endParaRPr lang="el-GR" dirty="0" smtClean="0"/>
          </a:p>
          <a:p>
            <a:pPr marL="285750" indent="-285750">
              <a:buFont typeface="Arial" panose="020B0604020202020204" pitchFamily="34" charset="0"/>
              <a:buChar char="•"/>
            </a:pPr>
            <a:r>
              <a:rPr lang="el-GR" dirty="0" smtClean="0"/>
              <a:t>Πρόληψη </a:t>
            </a:r>
            <a:r>
              <a:rPr lang="el-GR" dirty="0"/>
              <a:t>και η </a:t>
            </a:r>
            <a:r>
              <a:rPr lang="el-GR" dirty="0" smtClean="0"/>
              <a:t>αποκατάσταση των </a:t>
            </a:r>
            <a:r>
              <a:rPr lang="el-GR" dirty="0"/>
              <a:t>περιβαλλοντικών ζημιών </a:t>
            </a:r>
            <a:r>
              <a:rPr lang="el-GR" dirty="0" smtClean="0">
                <a:sym typeface="Symbol" panose="05050102010706020507" pitchFamily="18" charset="2"/>
              </a:rPr>
              <a:t> 191 ΣΛΕΕ</a:t>
            </a:r>
            <a:endParaRPr lang="el-GR" dirty="0" smtClean="0"/>
          </a:p>
          <a:p>
            <a:endParaRPr lang="el-GR" b="1" dirty="0"/>
          </a:p>
          <a:p>
            <a:r>
              <a:rPr lang="el-GR" b="1" dirty="0" smtClean="0"/>
              <a:t>Αιτ. σκέψη 2. </a:t>
            </a:r>
            <a:endParaRPr lang="el-GR" b="1" dirty="0"/>
          </a:p>
          <a:p>
            <a:endParaRPr lang="el-GR" dirty="0"/>
          </a:p>
          <a:p>
            <a:pPr marL="285750" indent="-285750">
              <a:buFont typeface="Arial" panose="020B0604020202020204" pitchFamily="34" charset="0"/>
              <a:buChar char="•"/>
            </a:pPr>
            <a:r>
              <a:rPr lang="el-GR" b="1" dirty="0" smtClean="0"/>
              <a:t>Η </a:t>
            </a:r>
            <a:r>
              <a:rPr lang="el-GR" b="1" dirty="0"/>
              <a:t>πρόληψη και αποκατάσταση των περιβαλλοντικών ζημιών θα πρέπει να επιτυγχάνεται μέσω της προώθησης της αρχής </a:t>
            </a:r>
            <a:r>
              <a:rPr lang="el-GR" b="1" dirty="0" smtClean="0"/>
              <a:t>«ο </a:t>
            </a:r>
            <a:r>
              <a:rPr lang="el-GR" b="1" dirty="0"/>
              <a:t>ρυπαίνων </a:t>
            </a:r>
            <a:r>
              <a:rPr lang="el-GR" b="1" dirty="0" smtClean="0"/>
              <a:t>πληρώνει»,</a:t>
            </a:r>
            <a:r>
              <a:rPr lang="el-GR" dirty="0" smtClean="0"/>
              <a:t> </a:t>
            </a:r>
            <a:r>
              <a:rPr lang="el-GR" dirty="0"/>
              <a:t>όπως αναφέρεται στη Συνθήκη και σύμφωνα με την αρχή της αειφόρου ανάπτυξης</a:t>
            </a:r>
            <a:r>
              <a:rPr lang="el-GR" b="1" dirty="0"/>
              <a:t>. </a:t>
            </a:r>
            <a:endParaRPr lang="el-GR" b="1" dirty="0" smtClean="0"/>
          </a:p>
          <a:p>
            <a:pPr marL="285750" indent="-285750">
              <a:buFont typeface="Arial" panose="020B0604020202020204" pitchFamily="34" charset="0"/>
              <a:buChar char="•"/>
            </a:pPr>
            <a:endParaRPr lang="el-GR" b="1" dirty="0" smtClean="0"/>
          </a:p>
          <a:p>
            <a:pPr marL="285750" indent="-285750">
              <a:buFont typeface="Arial" panose="020B0604020202020204" pitchFamily="34" charset="0"/>
              <a:buChar char="•"/>
            </a:pPr>
            <a:r>
              <a:rPr lang="el-GR" dirty="0" smtClean="0"/>
              <a:t>Η </a:t>
            </a:r>
            <a:r>
              <a:rPr lang="el-GR" dirty="0"/>
              <a:t>θεμελιώδης αρχή της παρούσας οδηγίας θα πρέπει, ως εκ τούτου, να είναι ότι ο φορέας εκμετάλλευσης η δραστηριότητα του οποίου προκάλεσε την περιβαλλοντική ζημία ή τον άμεσο κίνδυνο ανάλογης ζημίας, είναι οικονομικά υπεύθυνος, έτσι ώστε να παρακινούνται οι φορείς εκμετάλλευσης να λαμβάνουν μέτρα και να αναπτύσσουν πρακτικές που να αποσκοπούν στην ελαχιστοποίηση των κινδύνων περιβαλλοντικής ζημίας προκειμένου να μειώνεται η έκθεσή τους σε οικονομικές ευθύνες.</a:t>
            </a:r>
            <a:endParaRPr lang="el-GR" b="1" dirty="0" smtClean="0"/>
          </a:p>
          <a:p>
            <a:r>
              <a:rPr lang="el-GR" dirty="0"/>
              <a:t/>
            </a:r>
            <a:br>
              <a:rPr lang="el-GR" dirty="0"/>
            </a:br>
            <a:endParaRPr lang="en-GB" dirty="0"/>
          </a:p>
        </p:txBody>
      </p:sp>
    </p:spTree>
    <p:extLst>
      <p:ext uri="{BB962C8B-B14F-4D97-AF65-F5344CB8AC3E}">
        <p14:creationId xmlns:p14="http://schemas.microsoft.com/office/powerpoint/2010/main" val="145643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280" y="381000"/>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smtClean="0"/>
              <a:t>Η αρχή «ο ρυπαίνων πληρώνει»</a:t>
            </a:r>
            <a:endParaRPr lang="el-GR" sz="2000" b="1" dirty="0"/>
          </a:p>
        </p:txBody>
      </p:sp>
      <p:sp>
        <p:nvSpPr>
          <p:cNvPr id="18" name="TextBox 17"/>
          <p:cNvSpPr txBox="1"/>
          <p:nvPr/>
        </p:nvSpPr>
        <p:spPr>
          <a:xfrm>
            <a:off x="304800" y="1560504"/>
            <a:ext cx="3733800" cy="4924425"/>
          </a:xfrm>
          <a:prstGeom prst="rect">
            <a:avLst/>
          </a:prstGeom>
          <a:noFill/>
        </p:spPr>
        <p:txBody>
          <a:bodyPr wrap="square" rtlCol="0">
            <a:spAutoFit/>
          </a:bodyPr>
          <a:lstStyle/>
          <a:p>
            <a:pPr marL="285750" indent="-285750">
              <a:buFont typeface="Arial" panose="020B0604020202020204" pitchFamily="34" charset="0"/>
              <a:buChar char="•"/>
            </a:pPr>
            <a:r>
              <a:rPr lang="el-GR" dirty="0" smtClean="0"/>
              <a:t>Αρχή της επιστήμης των οικονομικών του περιβάλλοντος</a:t>
            </a:r>
          </a:p>
          <a:p>
            <a:pPr marL="285750" indent="-285750">
              <a:buFont typeface="Arial" panose="020B0604020202020204" pitchFamily="34" charset="0"/>
              <a:buChar char="•"/>
            </a:pPr>
            <a:r>
              <a:rPr lang="el-GR" dirty="0" smtClean="0"/>
              <a:t>Σύνδεση με «αρνητικές εξωτερικότητες»</a:t>
            </a:r>
          </a:p>
          <a:p>
            <a:pPr lvl="1">
              <a:buFont typeface="Wingdings" panose="05000000000000000000" pitchFamily="2" charset="2"/>
              <a:buChar char="v"/>
            </a:pPr>
            <a:r>
              <a:rPr lang="el-GR" sz="1600" dirty="0" smtClean="0"/>
              <a:t> </a:t>
            </a:r>
            <a:r>
              <a:rPr lang="en-GB" sz="1600" dirty="0" smtClean="0"/>
              <a:t>A.C</a:t>
            </a:r>
            <a:r>
              <a:rPr lang="en-GB" sz="1600" dirty="0"/>
              <a:t>. Pigou, </a:t>
            </a:r>
            <a:r>
              <a:rPr lang="en-GB" sz="1600" i="1" dirty="0"/>
              <a:t>Economics of Welfare</a:t>
            </a:r>
            <a:r>
              <a:rPr lang="en-GB" sz="1600" dirty="0"/>
              <a:t>, 1920</a:t>
            </a:r>
          </a:p>
          <a:p>
            <a:pPr lvl="1">
              <a:buFont typeface="Wingdings" panose="05000000000000000000" pitchFamily="2" charset="2"/>
              <a:buChar char="v"/>
            </a:pPr>
            <a:r>
              <a:rPr lang="en-GB" sz="1600" dirty="0"/>
              <a:t> H.R. </a:t>
            </a:r>
            <a:r>
              <a:rPr lang="en-GB" sz="1600" dirty="0" err="1"/>
              <a:t>Coase</a:t>
            </a:r>
            <a:r>
              <a:rPr lang="en-GB" sz="1600" dirty="0"/>
              <a:t>, The Problem of Social Cost, Journal of Law and Economics, 1/1960</a:t>
            </a:r>
          </a:p>
          <a:p>
            <a:endParaRPr lang="en-GB" dirty="0"/>
          </a:p>
          <a:p>
            <a:pPr marL="285750" indent="-285750">
              <a:buFont typeface="Arial" panose="020B0604020202020204" pitchFamily="34" charset="0"/>
              <a:buChar char="•"/>
            </a:pPr>
            <a:r>
              <a:rPr lang="el-GR" dirty="0" smtClean="0"/>
              <a:t>Μη επιδιωκόμενα αρνητικά αποτελέσματα που οικονομική δραστηριότητα συνεπάγεται για τρίτα πρόσωπα και το κοινωνικό σύνολο, και τα οποία δεν λαμβάνονται προσηκόντως υπ’ όψιν κατά τη λειτουργία της αγοράς.</a:t>
            </a:r>
            <a:endParaRPr lang="en-GB" sz="2000" dirty="0"/>
          </a:p>
        </p:txBody>
      </p:sp>
      <p:pic>
        <p:nvPicPr>
          <p:cNvPr id="19" name="Picture 18"/>
          <p:cNvPicPr/>
          <p:nvPr/>
        </p:nvPicPr>
        <p:blipFill>
          <a:blip r:embed="rId3">
            <a:extLst>
              <a:ext uri="{28A0092B-C50C-407E-A947-70E740481C1C}">
                <a14:useLocalDpi xmlns:a14="http://schemas.microsoft.com/office/drawing/2010/main" val="0"/>
              </a:ext>
            </a:extLst>
          </a:blip>
          <a:stretch>
            <a:fillRect/>
          </a:stretch>
        </p:blipFill>
        <p:spPr>
          <a:xfrm>
            <a:off x="3913568" y="696686"/>
            <a:ext cx="5840032" cy="4908984"/>
          </a:xfrm>
          <a:prstGeom prst="rect">
            <a:avLst/>
          </a:prstGeom>
        </p:spPr>
      </p:pic>
      <p:sp>
        <p:nvSpPr>
          <p:cNvPr id="20" name="Rectangle 19"/>
          <p:cNvSpPr/>
          <p:nvPr/>
        </p:nvSpPr>
        <p:spPr>
          <a:xfrm>
            <a:off x="6828041" y="5138531"/>
            <a:ext cx="2932044" cy="467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Negative externalities</a:t>
            </a:r>
            <a:endParaRPr lang="en-GB" dirty="0"/>
          </a:p>
        </p:txBody>
      </p:sp>
    </p:spTree>
    <p:extLst>
      <p:ext uri="{BB962C8B-B14F-4D97-AF65-F5344CB8AC3E}">
        <p14:creationId xmlns:p14="http://schemas.microsoft.com/office/powerpoint/2010/main" val="134231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smtClean="0"/>
              <a:t>Η αρχή «ο ρυπαίνων πληρώνει»</a:t>
            </a:r>
            <a:endParaRPr lang="el-GR" sz="2000" b="1" dirty="0"/>
          </a:p>
        </p:txBody>
      </p:sp>
      <p:sp>
        <p:nvSpPr>
          <p:cNvPr id="18" name="TextBox 17"/>
          <p:cNvSpPr txBox="1"/>
          <p:nvPr/>
        </p:nvSpPr>
        <p:spPr>
          <a:xfrm>
            <a:off x="430087" y="685800"/>
            <a:ext cx="8839200" cy="7017306"/>
          </a:xfrm>
          <a:prstGeom prst="rect">
            <a:avLst/>
          </a:prstGeom>
          <a:noFill/>
        </p:spPr>
        <p:txBody>
          <a:bodyPr wrap="square" rtlCol="0">
            <a:spAutoFit/>
          </a:bodyPr>
          <a:lstStyle/>
          <a:p>
            <a:pPr marL="285750" indent="-285750">
              <a:buFont typeface="Wingdings" panose="05000000000000000000" pitchFamily="2" charset="2"/>
              <a:buChar char="Ø"/>
            </a:pPr>
            <a:r>
              <a:rPr lang="el-GR" b="1" dirty="0" smtClean="0"/>
              <a:t>Πρόληψη ή αποκατάσταση;</a:t>
            </a:r>
          </a:p>
          <a:p>
            <a:pPr marL="742950" lvl="1" indent="-285750">
              <a:buFont typeface="Arial" panose="020B0604020202020204" pitchFamily="34" charset="0"/>
              <a:buChar char="•"/>
            </a:pPr>
            <a:r>
              <a:rPr lang="el-GR" b="1" dirty="0" smtClean="0"/>
              <a:t>Αιτ</a:t>
            </a:r>
            <a:r>
              <a:rPr lang="el-GR" b="1" dirty="0"/>
              <a:t>. σκέψη </a:t>
            </a:r>
            <a:r>
              <a:rPr lang="el-GR" b="1" dirty="0" smtClean="0"/>
              <a:t>18 της Οδηγίας 2004/35 </a:t>
            </a:r>
          </a:p>
          <a:p>
            <a:pPr marL="742950" lvl="1" indent="-285750">
              <a:buFont typeface="Arial" panose="020B0604020202020204" pitchFamily="34" charset="0"/>
              <a:buChar char="•"/>
            </a:pPr>
            <a:r>
              <a:rPr lang="el-GR" dirty="0" smtClean="0"/>
              <a:t>Ο  προκαλών </a:t>
            </a:r>
            <a:r>
              <a:rPr lang="el-GR" dirty="0"/>
              <a:t>περιβαλλοντική ζημία ή άμεσο κίνδυνο ανάλογης </a:t>
            </a:r>
            <a:r>
              <a:rPr lang="el-GR" dirty="0" smtClean="0"/>
              <a:t>ζημίας θα </a:t>
            </a:r>
            <a:r>
              <a:rPr lang="el-GR" dirty="0"/>
              <a:t>πρέπει, κατ' αρχήν, να επωμίζεται το κόστος των απαραίτητων μέτρων πρόληψης ή αποκατάστασης</a:t>
            </a:r>
            <a:endParaRPr lang="el-GR" dirty="0" smtClean="0"/>
          </a:p>
          <a:p>
            <a:pPr>
              <a:buFont typeface="Wingdings" panose="05000000000000000000" pitchFamily="2" charset="2"/>
              <a:buChar char="Ø"/>
            </a:pPr>
            <a:endParaRPr lang="el-GR" b="1" dirty="0" smtClean="0"/>
          </a:p>
          <a:p>
            <a:pPr>
              <a:buFont typeface="Wingdings" panose="05000000000000000000" pitchFamily="2" charset="2"/>
              <a:buChar char="Ø"/>
            </a:pPr>
            <a:r>
              <a:rPr lang="el-GR" b="1" dirty="0" smtClean="0"/>
              <a:t>Ποιός είναι ο ρυπαίνων;</a:t>
            </a:r>
          </a:p>
          <a:p>
            <a:pPr>
              <a:buFont typeface="Wingdings" panose="05000000000000000000" pitchFamily="2" charset="2"/>
              <a:buChar char="Ø"/>
            </a:pPr>
            <a:r>
              <a:rPr lang="el-GR" b="1" dirty="0" smtClean="0"/>
              <a:t> Δικαίωμα στη ρύπανση;</a:t>
            </a:r>
          </a:p>
          <a:p>
            <a:pPr>
              <a:buFont typeface="Wingdings" panose="05000000000000000000" pitchFamily="2" charset="2"/>
              <a:buChar char="Ø"/>
            </a:pPr>
            <a:r>
              <a:rPr lang="el-GR" b="1" dirty="0"/>
              <a:t> </a:t>
            </a:r>
            <a:r>
              <a:rPr lang="el-GR" b="1" dirty="0" smtClean="0"/>
              <a:t>Εκτίμηση της ζημίας;</a:t>
            </a:r>
          </a:p>
          <a:p>
            <a:pPr>
              <a:buFont typeface="Wingdings" panose="05000000000000000000" pitchFamily="2" charset="2"/>
              <a:buChar char="Ø"/>
            </a:pPr>
            <a:r>
              <a:rPr lang="el-GR" b="1" dirty="0"/>
              <a:t> </a:t>
            </a:r>
            <a:r>
              <a:rPr lang="el-GR" b="1" dirty="0" smtClean="0"/>
              <a:t>Δυνατότητα επαρκούς πρόληψης ή αποκατάστασης; </a:t>
            </a:r>
          </a:p>
          <a:p>
            <a:pPr>
              <a:buFont typeface="Wingdings" panose="05000000000000000000" pitchFamily="2" charset="2"/>
              <a:buChar char="Ø"/>
            </a:pPr>
            <a:r>
              <a:rPr lang="en-US" b="1" dirty="0"/>
              <a:t> </a:t>
            </a:r>
            <a:r>
              <a:rPr lang="el-GR" b="1" dirty="0"/>
              <a:t>Πρόληψη, άμβλυνση, αποκατάσταση της ζημίας, ή κατανομή του κόστους </a:t>
            </a:r>
            <a:r>
              <a:rPr lang="el-GR" b="1" dirty="0" smtClean="0"/>
              <a:t>;</a:t>
            </a:r>
          </a:p>
          <a:p>
            <a:pPr>
              <a:buFont typeface="Wingdings" panose="05000000000000000000" pitchFamily="2" charset="2"/>
              <a:buChar char="Ø"/>
            </a:pPr>
            <a:endParaRPr lang="el-GR" b="1" dirty="0"/>
          </a:p>
          <a:p>
            <a:pPr>
              <a:buFont typeface="Wingdings" panose="05000000000000000000" pitchFamily="2" charset="2"/>
              <a:buChar char="Ø"/>
            </a:pPr>
            <a:r>
              <a:rPr lang="el-GR" b="1" dirty="0" smtClean="0"/>
              <a:t>Εναλλακτικές προσεγγίσεις;</a:t>
            </a:r>
          </a:p>
          <a:p>
            <a:pPr lvl="1">
              <a:buFont typeface="Wingdings" panose="05000000000000000000" pitchFamily="2" charset="2"/>
              <a:buChar char="Ø"/>
            </a:pPr>
            <a:r>
              <a:rPr lang="el-GR" dirty="0" smtClean="0"/>
              <a:t>Ο επωφελούμενος πληρώνει. </a:t>
            </a:r>
          </a:p>
          <a:p>
            <a:pPr lvl="1">
              <a:buFont typeface="Wingdings" panose="05000000000000000000" pitchFamily="2" charset="2"/>
              <a:buChar char="Ø"/>
            </a:pPr>
            <a:r>
              <a:rPr lang="el-GR" dirty="0" smtClean="0"/>
              <a:t>Η </a:t>
            </a:r>
            <a:r>
              <a:rPr lang="el-GR" dirty="0"/>
              <a:t>κοινότητα πληρώνει.</a:t>
            </a:r>
          </a:p>
          <a:p>
            <a:pPr lvl="1">
              <a:buFont typeface="Wingdings" panose="05000000000000000000" pitchFamily="2" charset="2"/>
              <a:buChar char="Ø"/>
            </a:pPr>
            <a:r>
              <a:rPr lang="el-GR" dirty="0"/>
              <a:t>Ο έχων τους πόρους πληρώνει. </a:t>
            </a:r>
          </a:p>
          <a:p>
            <a:pPr>
              <a:buFont typeface="Wingdings" panose="05000000000000000000" pitchFamily="2" charset="2"/>
              <a:buChar char="Ø"/>
            </a:pPr>
            <a:endParaRPr lang="el-GR" b="1" dirty="0"/>
          </a:p>
          <a:p>
            <a:pPr>
              <a:buFont typeface="Wingdings" panose="05000000000000000000" pitchFamily="2" charset="2"/>
              <a:buChar char="Ø"/>
            </a:pPr>
            <a:r>
              <a:rPr lang="el-GR" b="1" dirty="0" smtClean="0"/>
              <a:t>Πώς εφαρμόζεται;</a:t>
            </a:r>
          </a:p>
          <a:p>
            <a:pPr lvl="1">
              <a:buFont typeface="Wingdings" panose="05000000000000000000" pitchFamily="2" charset="2"/>
              <a:buChar char="Ø"/>
            </a:pPr>
            <a:r>
              <a:rPr lang="el-GR" dirty="0" smtClean="0"/>
              <a:t>Ρύθμιση</a:t>
            </a:r>
            <a:r>
              <a:rPr lang="el-GR" dirty="0"/>
              <a:t>, παρέμβαση στην αγορά: Φόροι, χρηματοδότηση, διαδικασίες αδειοδότησης</a:t>
            </a:r>
          </a:p>
          <a:p>
            <a:pPr lvl="1">
              <a:buFont typeface="Wingdings" panose="05000000000000000000" pitchFamily="2" charset="2"/>
              <a:buChar char="Ø"/>
            </a:pPr>
            <a:r>
              <a:rPr lang="el-GR" dirty="0"/>
              <a:t> Συμβατική προσέγγιση: Δικαιώματα κυριότητας, διαχείρισης + διαπραγματεύσεις</a:t>
            </a:r>
            <a:endParaRPr lang="en-US" dirty="0"/>
          </a:p>
          <a:p>
            <a:pPr>
              <a:buFont typeface="Wingdings" panose="05000000000000000000" pitchFamily="2" charset="2"/>
              <a:buChar char="Ø"/>
            </a:pPr>
            <a:endParaRPr lang="el-GR" b="1" dirty="0" smtClean="0"/>
          </a:p>
          <a:p>
            <a:pPr>
              <a:buFont typeface="Wingdings" panose="05000000000000000000" pitchFamily="2" charset="2"/>
              <a:buChar char="Ø"/>
            </a:pPr>
            <a:endParaRPr lang="el-GR" b="1" dirty="0" smtClean="0"/>
          </a:p>
          <a:p>
            <a:pPr>
              <a:buFont typeface="Wingdings" panose="05000000000000000000" pitchFamily="2" charset="2"/>
              <a:buChar char="Ø"/>
            </a:pPr>
            <a:endParaRPr lang="en-US" dirty="0"/>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99878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smtClean="0"/>
              <a:t>Η αρχή «ο ρυπαίνων πληρώνει» στο δίκαιο</a:t>
            </a:r>
            <a:endParaRPr lang="el-GR" sz="2000" b="1" dirty="0"/>
          </a:p>
        </p:txBody>
      </p:sp>
      <p:sp>
        <p:nvSpPr>
          <p:cNvPr id="18" name="TextBox 17"/>
          <p:cNvSpPr txBox="1"/>
          <p:nvPr/>
        </p:nvSpPr>
        <p:spPr>
          <a:xfrm>
            <a:off x="304800" y="685800"/>
            <a:ext cx="9144000" cy="6186309"/>
          </a:xfrm>
          <a:prstGeom prst="rect">
            <a:avLst/>
          </a:prstGeom>
          <a:noFill/>
        </p:spPr>
        <p:txBody>
          <a:bodyPr wrap="square" rtlCol="0">
            <a:spAutoFit/>
          </a:bodyPr>
          <a:lstStyle/>
          <a:p>
            <a:pPr>
              <a:buFont typeface="Wingdings" panose="05000000000000000000" pitchFamily="2" charset="2"/>
              <a:buChar char="Ø"/>
            </a:pPr>
            <a:r>
              <a:rPr lang="el-GR" b="1" dirty="0" smtClean="0"/>
              <a:t>Διεθνές δίκαιο</a:t>
            </a:r>
          </a:p>
          <a:p>
            <a:pPr lvl="1">
              <a:buFont typeface="Wingdings" panose="05000000000000000000" pitchFamily="2" charset="2"/>
              <a:buChar char="Ø"/>
            </a:pPr>
            <a:endParaRPr lang="el-GR" dirty="0"/>
          </a:p>
          <a:p>
            <a:pPr lvl="1">
              <a:buFont typeface="Wingdings" panose="05000000000000000000" pitchFamily="2" charset="2"/>
              <a:buChar char="Ø"/>
            </a:pPr>
            <a:r>
              <a:rPr lang="el-GR" b="1" dirty="0" smtClean="0"/>
              <a:t>Συνδιάσκεψη της Στοκχόλμης</a:t>
            </a:r>
            <a:r>
              <a:rPr lang="en-US" b="1" dirty="0" smtClean="0"/>
              <a:t> </a:t>
            </a:r>
            <a:r>
              <a:rPr lang="el-GR" b="1" dirty="0" smtClean="0"/>
              <a:t>για το Ανθρώπινο Περιβάλλον, 1972</a:t>
            </a:r>
          </a:p>
          <a:p>
            <a:pPr lvl="2">
              <a:buFont typeface="Wingdings" panose="05000000000000000000" pitchFamily="2" charset="2"/>
              <a:buChar char="Ø"/>
            </a:pPr>
            <a:r>
              <a:rPr lang="el-GR" dirty="0" smtClean="0"/>
              <a:t> Αρχή 22: </a:t>
            </a:r>
            <a:r>
              <a:rPr lang="en-GB" dirty="0"/>
              <a:t>States shall co-operate to develop further the international law </a:t>
            </a:r>
            <a:r>
              <a:rPr lang="en-GB" dirty="0" smtClean="0"/>
              <a:t>r</a:t>
            </a:r>
            <a:r>
              <a:rPr lang="en-GB" dirty="0"/>
              <a:t>e</a:t>
            </a:r>
            <a:r>
              <a:rPr lang="en-GB" dirty="0" smtClean="0"/>
              <a:t>garding </a:t>
            </a:r>
            <a:r>
              <a:rPr lang="en-GB" dirty="0"/>
              <a:t>liability and compensation for the victims of pollution and </a:t>
            </a:r>
            <a:r>
              <a:rPr lang="en-GB" dirty="0" smtClean="0"/>
              <a:t>oth</a:t>
            </a:r>
            <a:r>
              <a:rPr lang="en-GB" dirty="0"/>
              <a:t>e</a:t>
            </a:r>
            <a:r>
              <a:rPr lang="en-GB" dirty="0" smtClean="0"/>
              <a:t>r </a:t>
            </a:r>
            <a:r>
              <a:rPr lang="en-GB" dirty="0"/>
              <a:t>environmental damage caused by activities within the jurisdiction or control of such States to areas beyond their jurisdiction.</a:t>
            </a:r>
            <a:endParaRPr lang="el-GR" dirty="0" smtClean="0"/>
          </a:p>
          <a:p>
            <a:pPr lvl="1">
              <a:buFont typeface="Wingdings" panose="05000000000000000000" pitchFamily="2" charset="2"/>
              <a:buChar char="Ø"/>
            </a:pPr>
            <a:endParaRPr lang="en-US" b="1" dirty="0" smtClean="0"/>
          </a:p>
          <a:p>
            <a:pPr lvl="1">
              <a:buFont typeface="Wingdings" panose="05000000000000000000" pitchFamily="2" charset="2"/>
              <a:buChar char="Ø"/>
            </a:pPr>
            <a:r>
              <a:rPr lang="el-GR" b="1" dirty="0" smtClean="0"/>
              <a:t> Συνδιάσκεψη των Ηνωμένων Εθνών για το Περιβάλλον και την Ανάπτυξη (Ρίο 1992)</a:t>
            </a:r>
            <a:endParaRPr lang="en-US" b="1" dirty="0" smtClean="0"/>
          </a:p>
          <a:p>
            <a:pPr lvl="2"/>
            <a:r>
              <a:rPr lang="el-GR" dirty="0" smtClean="0"/>
              <a:t>Αρχή</a:t>
            </a:r>
            <a:r>
              <a:rPr lang="en-GB" dirty="0" smtClean="0"/>
              <a:t> 13</a:t>
            </a:r>
            <a:r>
              <a:rPr lang="el-GR" dirty="0"/>
              <a:t>:</a:t>
            </a:r>
            <a:r>
              <a:rPr lang="en-GB" dirty="0" smtClean="0"/>
              <a:t> </a:t>
            </a:r>
            <a:r>
              <a:rPr lang="en-GB" dirty="0"/>
              <a:t>States shall develop national law regarding liability and compensation for the victims of pollution and other environmental damage. States shall also cooperate in an expeditious and more determined manner to develop further international law regarding liability and compensation for adverse effects of environmental damage caused by activities within their jurisdiction or control to areas beyond their jurisdiction.</a:t>
            </a:r>
            <a:r>
              <a:rPr lang="el-GR" dirty="0"/>
              <a:t/>
            </a:r>
            <a:br>
              <a:rPr lang="el-GR" dirty="0"/>
            </a:br>
            <a:endParaRPr lang="el-GR" dirty="0" smtClean="0"/>
          </a:p>
          <a:p>
            <a:pPr marL="742950" lvl="1" indent="-285750">
              <a:buFont typeface="Wingdings" panose="05000000000000000000" pitchFamily="2" charset="2"/>
              <a:buChar char="Ø"/>
            </a:pPr>
            <a:r>
              <a:rPr lang="el-GR" dirty="0" smtClean="0"/>
              <a:t>Διεθνής </a:t>
            </a:r>
            <a:r>
              <a:rPr lang="el-GR" dirty="0"/>
              <a:t>Σύμβαση </a:t>
            </a:r>
            <a:r>
              <a:rPr lang="el-GR" dirty="0" smtClean="0"/>
              <a:t>των Βρυξελλών για </a:t>
            </a:r>
            <a:r>
              <a:rPr lang="el-GR" dirty="0"/>
              <a:t>την Αστική Ευθύνη από Πετρελαϊκή </a:t>
            </a:r>
            <a:r>
              <a:rPr lang="el-GR" dirty="0" smtClean="0"/>
              <a:t>Ρύπανση</a:t>
            </a:r>
            <a:r>
              <a:rPr lang="el-GR" dirty="0"/>
              <a:t>, 1992 και </a:t>
            </a:r>
            <a:r>
              <a:rPr lang="el-GR" dirty="0" smtClean="0"/>
              <a:t>Διεθνής </a:t>
            </a:r>
            <a:r>
              <a:rPr lang="el-GR" dirty="0"/>
              <a:t>Σύμβαση περί Ιδρύσεως Διεθνούς Ταμείου Αποζημίωσης Ζημιών από Πετρελαϊκή Ρύπανση, του 1992</a:t>
            </a:r>
            <a:endParaRPr lang="el-GR" dirty="0" smtClean="0"/>
          </a:p>
          <a:p>
            <a:pPr marL="742950" lvl="1" indent="-285750">
              <a:buFont typeface="Wingdings" panose="05000000000000000000" pitchFamily="2" charset="2"/>
              <a:buChar char="Ø"/>
            </a:pPr>
            <a:r>
              <a:rPr lang="el-GR" dirty="0"/>
              <a:t>Σύμβαση για την προστασία του θαλάσσιου περιβάλλοντος της περιοχής της Βαλτικής Θάλασσας - (αναθεωρημένη σύμβαση του Ελσίνκι, 1992)</a:t>
            </a:r>
            <a:endParaRPr lang="en-US"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72154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el-GR" sz="2000" b="1" dirty="0" smtClean="0"/>
              <a:t>σχετικά </a:t>
            </a:r>
            <a:r>
              <a:rPr lang="el-GR" sz="2000" b="1" dirty="0"/>
              <a:t>με την περιβαλλοντική ευθύνη όσον αφορά την πρόληψη και την αποκατάσταση περιβαλλοντικής ζημίας</a:t>
            </a:r>
            <a:endParaRPr lang="el-GR" sz="2000" b="1" dirty="0"/>
          </a:p>
        </p:txBody>
      </p:sp>
      <p:sp>
        <p:nvSpPr>
          <p:cNvPr id="18" name="TextBox 17"/>
          <p:cNvSpPr txBox="1"/>
          <p:nvPr/>
        </p:nvSpPr>
        <p:spPr>
          <a:xfrm>
            <a:off x="516737" y="1447800"/>
            <a:ext cx="8839200" cy="4247317"/>
          </a:xfrm>
          <a:prstGeom prst="rect">
            <a:avLst/>
          </a:prstGeom>
          <a:noFill/>
        </p:spPr>
        <p:txBody>
          <a:bodyPr wrap="square" rtlCol="0">
            <a:spAutoFit/>
          </a:bodyPr>
          <a:lstStyle/>
          <a:p>
            <a:pPr>
              <a:buFont typeface="Wingdings" panose="05000000000000000000" pitchFamily="2" charset="2"/>
              <a:buChar char="Ø"/>
            </a:pPr>
            <a:r>
              <a:rPr lang="el-GR" b="1" dirty="0" smtClean="0"/>
              <a:t>Άρθρο 1</a:t>
            </a:r>
          </a:p>
          <a:p>
            <a:pPr lvl="1">
              <a:buFont typeface="Wingdings" panose="05000000000000000000" pitchFamily="2" charset="2"/>
              <a:buChar char="Ø"/>
            </a:pPr>
            <a:r>
              <a:rPr lang="el-GR" dirty="0" smtClean="0"/>
              <a:t>Σκοπός </a:t>
            </a:r>
            <a:r>
              <a:rPr lang="el-GR" dirty="0"/>
              <a:t>της </a:t>
            </a:r>
            <a:r>
              <a:rPr lang="el-GR" dirty="0" smtClean="0"/>
              <a:t>οδηγίας </a:t>
            </a:r>
            <a:r>
              <a:rPr lang="el-GR" dirty="0"/>
              <a:t>είναι να διαμορφώσει ένα πλαίσιο για την περιβαλλοντική ευθύνη βάσει της αρχής "ο ρυπαίνων πληρώνει", με σκοπό την πρόληψη και την αποκατάσταση περιβαλλοντικής ζημίας</a:t>
            </a:r>
            <a:r>
              <a:rPr lang="el-GR" dirty="0" smtClean="0"/>
              <a:t>.</a:t>
            </a:r>
          </a:p>
          <a:p>
            <a:pPr lvl="1">
              <a:buFont typeface="Wingdings" panose="05000000000000000000" pitchFamily="2" charset="2"/>
              <a:buChar char="Ø"/>
            </a:pPr>
            <a:endParaRPr lang="el-GR" dirty="0" smtClean="0"/>
          </a:p>
          <a:p>
            <a:pPr lvl="1">
              <a:buFont typeface="Wingdings" panose="05000000000000000000" pitchFamily="2" charset="2"/>
              <a:buChar char="Ø"/>
            </a:pPr>
            <a:endParaRPr lang="el-GR" dirty="0"/>
          </a:p>
          <a:p>
            <a:pPr>
              <a:buFont typeface="Wingdings" panose="05000000000000000000" pitchFamily="2" charset="2"/>
              <a:buChar char="Ø"/>
            </a:pPr>
            <a:r>
              <a:rPr lang="en-US" dirty="0"/>
              <a:t> </a:t>
            </a:r>
            <a:r>
              <a:rPr lang="el-GR" dirty="0" smtClean="0"/>
              <a:t>Αποτελέσματα;</a:t>
            </a:r>
          </a:p>
          <a:p>
            <a:pPr lvl="1">
              <a:buFont typeface="Wingdings" panose="05000000000000000000" pitchFamily="2" charset="2"/>
              <a:buChar char="Ø"/>
            </a:pPr>
            <a:r>
              <a:rPr lang="el-GR" dirty="0" smtClean="0"/>
              <a:t> Μεταφορά στα εθνικά δίκαια με καθυστέρηση (η μεταφορά ολοκληρώθηκε το 2010 αντί για το 2007)</a:t>
            </a:r>
          </a:p>
          <a:p>
            <a:pPr lvl="1">
              <a:buFont typeface="Wingdings" panose="05000000000000000000" pitchFamily="2" charset="2"/>
              <a:buChar char="Ø"/>
            </a:pPr>
            <a:r>
              <a:rPr lang="el-GR" dirty="0" smtClean="0"/>
              <a:t> Περιορισμένη εφαρμογή της οδηγίας, λίγες οι υποθέσεις και οι νομικές διαφορές</a:t>
            </a:r>
            <a:endParaRPr lang="el-GR" dirty="0"/>
          </a:p>
          <a:p>
            <a:pPr lvl="1">
              <a:buFont typeface="Wingdings" panose="05000000000000000000" pitchFamily="2" charset="2"/>
              <a:buChar char="Ø"/>
            </a:pPr>
            <a:endParaRPr lang="el-GR" dirty="0" smtClean="0"/>
          </a:p>
          <a:p>
            <a:pPr lvl="1">
              <a:buFont typeface="Wingdings" panose="05000000000000000000" pitchFamily="2" charset="2"/>
              <a:buChar char="Ø"/>
            </a:pPr>
            <a:r>
              <a:rPr lang="el-GR" dirty="0"/>
              <a:t> </a:t>
            </a:r>
            <a:r>
              <a:rPr lang="el-GR" dirty="0" smtClean="0"/>
              <a:t>Επίτευξη του σκοπού της πρόληψης; </a:t>
            </a:r>
          </a:p>
          <a:p>
            <a:pPr lvl="1">
              <a:buFont typeface="Wingdings" panose="05000000000000000000" pitchFamily="2" charset="2"/>
              <a:buChar char="Ø"/>
            </a:pPr>
            <a:r>
              <a:rPr lang="el-GR" dirty="0" smtClean="0"/>
              <a:t> Ελλειπής παρακολούθηση, ελλειπείς εκθέσεις;</a:t>
            </a:r>
          </a:p>
          <a:p>
            <a:pPr lvl="1">
              <a:buFont typeface="Wingdings" panose="05000000000000000000" pitchFamily="2" charset="2"/>
              <a:buChar char="Ø"/>
            </a:pPr>
            <a:r>
              <a:rPr lang="el-GR" dirty="0"/>
              <a:t> </a:t>
            </a:r>
            <a:r>
              <a:rPr lang="el-GR" dirty="0" smtClean="0"/>
              <a:t>Γενικό και ασαφές νομικό πλαίσιο;</a:t>
            </a:r>
          </a:p>
          <a:p>
            <a:pPr lvl="1">
              <a:buFont typeface="Wingdings" panose="05000000000000000000" pitchFamily="2" charset="2"/>
              <a:buChar char="Ø"/>
            </a:pPr>
            <a:r>
              <a:rPr lang="el-GR" dirty="0" smtClean="0"/>
              <a:t>  Αποτυχία στην εφαρμογή;</a:t>
            </a:r>
            <a:endParaRPr lang="el-GR" dirty="0"/>
          </a:p>
        </p:txBody>
      </p:sp>
    </p:spTree>
    <p:extLst>
      <p:ext uri="{BB962C8B-B14F-4D97-AF65-F5344CB8AC3E}">
        <p14:creationId xmlns:p14="http://schemas.microsoft.com/office/powerpoint/2010/main" val="54846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259168"/>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2004/35/ΕΚ </a:t>
            </a:r>
            <a:r>
              <a:rPr lang="nl-BE" sz="2000" b="1" dirty="0" smtClean="0"/>
              <a:t>- </a:t>
            </a:r>
            <a:r>
              <a:rPr lang="el-GR" sz="2000" b="1" dirty="0" smtClean="0"/>
              <a:t>Άρθρο </a:t>
            </a:r>
            <a:r>
              <a:rPr lang="el-GR" sz="2000" b="1" dirty="0"/>
              <a:t>3, Πεδίο εφαρμογής </a:t>
            </a:r>
          </a:p>
        </p:txBody>
      </p:sp>
      <p:sp>
        <p:nvSpPr>
          <p:cNvPr id="18" name="TextBox 17"/>
          <p:cNvSpPr txBox="1"/>
          <p:nvPr/>
        </p:nvSpPr>
        <p:spPr>
          <a:xfrm>
            <a:off x="430087" y="1194642"/>
            <a:ext cx="8839200" cy="5355312"/>
          </a:xfrm>
          <a:prstGeom prst="rect">
            <a:avLst/>
          </a:prstGeom>
          <a:noFill/>
        </p:spPr>
        <p:txBody>
          <a:bodyPr wrap="square" rtlCol="0">
            <a:spAutoFit/>
          </a:bodyPr>
          <a:lstStyle/>
          <a:p>
            <a:pPr marL="342900" indent="-342900">
              <a:buFont typeface="+mj-lt"/>
              <a:buAutoNum type="arabicPeriod"/>
            </a:pPr>
            <a:r>
              <a:rPr lang="el-GR" dirty="0" smtClean="0"/>
              <a:t>Η </a:t>
            </a:r>
            <a:r>
              <a:rPr lang="el-GR" dirty="0"/>
              <a:t>παρούσα οδηγία </a:t>
            </a:r>
            <a:r>
              <a:rPr lang="el-GR" dirty="0" smtClean="0"/>
              <a:t>εφαρμόζεται:</a:t>
            </a:r>
          </a:p>
          <a:p>
            <a:pPr lvl="1"/>
            <a:r>
              <a:rPr lang="el-GR" dirty="0" smtClean="0"/>
              <a:t>	α</a:t>
            </a:r>
            <a:r>
              <a:rPr lang="el-GR" dirty="0"/>
              <a:t>) </a:t>
            </a:r>
            <a:r>
              <a:rPr lang="el-GR" b="1" dirty="0"/>
              <a:t>στην περιβαλλοντική ζημία που προκαλεί η άσκηση οιασδήποτε από τις επαγγελματικές δραστηριότητες </a:t>
            </a:r>
            <a:r>
              <a:rPr lang="el-GR" dirty="0"/>
              <a:t>που απαριθμούνται στο </a:t>
            </a:r>
            <a:r>
              <a:rPr lang="el-GR" b="1" dirty="0"/>
              <a:t>Παράρτημα III </a:t>
            </a:r>
            <a:r>
              <a:rPr lang="el-GR" dirty="0"/>
              <a:t>και </a:t>
            </a:r>
            <a:r>
              <a:rPr lang="el-GR" b="1" dirty="0"/>
              <a:t>σε οιαδήποτε επικείμενη απειλή τέτοιας </a:t>
            </a:r>
            <a:r>
              <a:rPr lang="el-GR" dirty="0"/>
              <a:t>ζημίας συνεπεία οιασδήποτε εκ των δραστηριοτήτων </a:t>
            </a:r>
            <a:r>
              <a:rPr lang="el-GR" dirty="0" smtClean="0"/>
              <a:t>αυτών,</a:t>
            </a:r>
          </a:p>
          <a:p>
            <a:pPr lvl="1"/>
            <a:r>
              <a:rPr lang="el-GR" dirty="0"/>
              <a:t>	</a:t>
            </a:r>
            <a:r>
              <a:rPr lang="el-GR" dirty="0" smtClean="0"/>
              <a:t>β</a:t>
            </a:r>
            <a:r>
              <a:rPr lang="el-GR" dirty="0"/>
              <a:t>) </a:t>
            </a:r>
            <a:r>
              <a:rPr lang="el-GR" b="1" dirty="0"/>
              <a:t>στη ζημία προστατευόμενων ειδών και φυσικών οικοτόπων που προκαλεί η άσκηση οιασδήποτε </a:t>
            </a:r>
            <a:r>
              <a:rPr lang="el-GR" dirty="0"/>
              <a:t>από τις επαγγελματικές δραστηριότητες πλην εκείνων οι οποίες απαριθμούνται στο Παράρτημα III, και σε οιαδήποτε επικείμενη απειλή τέτοιας ζημίας συνεπεία οιασδήποτε εκ των δραστηριοτήτων αυτών, </a:t>
            </a:r>
            <a:r>
              <a:rPr lang="el-GR" b="1" dirty="0"/>
              <a:t>οσάκις ο φορέας εκμετάλλευσης ενήργησε εκ δόλου ή εξ αμελείας.</a:t>
            </a:r>
          </a:p>
          <a:p>
            <a:pPr marL="342900" indent="-342900">
              <a:buFont typeface="+mj-lt"/>
              <a:buAutoNum type="arabicPeriod"/>
            </a:pPr>
            <a:r>
              <a:rPr lang="el-GR" dirty="0" smtClean="0"/>
              <a:t>Η </a:t>
            </a:r>
            <a:r>
              <a:rPr lang="el-GR" dirty="0"/>
              <a:t>παρούσα οδηγία εφαρμόζεται υπό την επιφύλαξη τυχόν αυστηρότερων διατάξεων της κοινοτικής νομοθεσίας για την κανονιστική ρύθμιση της άσκησης οιασδήποτε από τις δραστηριότητες που εμπίπτουν στο πεδίο εφαρμογής της παρούσας οδηγίας και υπό την επιφύλαξη της κοινοτικής νομοθεσίας που θεσπίζει κανόνες σχετικά με τη σύγκρουση δικαιοδοσιών.</a:t>
            </a:r>
          </a:p>
          <a:p>
            <a:pPr marL="342900" indent="-342900">
              <a:buFont typeface="+mj-lt"/>
              <a:buAutoNum type="arabicPeriod"/>
            </a:pPr>
            <a:r>
              <a:rPr lang="el-GR" dirty="0" smtClean="0"/>
              <a:t>Υπό </a:t>
            </a:r>
            <a:r>
              <a:rPr lang="el-GR" dirty="0"/>
              <a:t>την επιφύλαξη της σχετικής εθνικής νομοθεσίας</a:t>
            </a:r>
            <a:r>
              <a:rPr lang="el-GR" b="1" dirty="0"/>
              <a:t>, η παρούσα οδηγία δεν παρέχει το δικαίωμα σε ιδιώτες να διεκδικήσουν αποζημίωση</a:t>
            </a:r>
            <a:r>
              <a:rPr lang="el-GR" dirty="0"/>
              <a:t> συνεπεία περιβαλλοντικής ζημίας ή επικείμενης απειλής τέτοιας ζημίας.</a:t>
            </a:r>
          </a:p>
          <a:p>
            <a:pPr lvl="2"/>
            <a:endParaRPr lang="el-GR" dirty="0"/>
          </a:p>
        </p:txBody>
      </p:sp>
    </p:spTree>
    <p:extLst>
      <p:ext uri="{BB962C8B-B14F-4D97-AF65-F5344CB8AC3E}">
        <p14:creationId xmlns:p14="http://schemas.microsoft.com/office/powerpoint/2010/main" val="1751556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72313" y="92659"/>
            <a:ext cx="9408973" cy="7129882"/>
          </a:xfrm>
          <a:custGeom>
            <a:avLst/>
            <a:gdLst/>
            <a:ahLst/>
            <a:cxnLst/>
            <a:rect l="l" t="t" r="r" b="b"/>
            <a:pathLst>
              <a:path w="9408973" h="7129882">
                <a:moveTo>
                  <a:pt x="0" y="0"/>
                </a:moveTo>
                <a:lnTo>
                  <a:pt x="9408973" y="0"/>
                </a:lnTo>
                <a:lnTo>
                  <a:pt x="9408973" y="7129882"/>
                </a:lnTo>
                <a:lnTo>
                  <a:pt x="0" y="7129882"/>
                </a:lnTo>
                <a:lnTo>
                  <a:pt x="0" y="0"/>
                </a:lnTo>
                <a:close/>
              </a:path>
            </a:pathLst>
          </a:custGeom>
          <a:blipFill>
            <a:blip r:embed="rId2"/>
            <a:stretch>
              <a:fillRect t="-21" b="-21"/>
            </a:stretch>
          </a:blipFill>
        </p:spPr>
      </p:sp>
      <p:sp>
        <p:nvSpPr>
          <p:cNvPr id="5" name="Titel 3">
            <a:extLst>
              <a:ext uri="{FF2B5EF4-FFF2-40B4-BE49-F238E27FC236}">
                <a16:creationId xmlns:a16="http://schemas.microsoft.com/office/drawing/2014/main" id="{0D63D6F5-926A-4013-B9D2-A9F87B28F8B0}"/>
              </a:ext>
            </a:extLst>
          </p:cNvPr>
          <p:cNvSpPr txBox="1">
            <a:spLocks/>
          </p:cNvSpPr>
          <p:nvPr/>
        </p:nvSpPr>
        <p:spPr>
          <a:xfrm>
            <a:off x="484311" y="152400"/>
            <a:ext cx="8784976"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000" b="1" dirty="0"/>
              <a:t>Οδηγία </a:t>
            </a:r>
            <a:r>
              <a:rPr lang="el-GR" sz="2000" b="1" dirty="0" smtClean="0"/>
              <a:t>2004/35/ΕΚ</a:t>
            </a:r>
            <a:r>
              <a:rPr lang="nl-BE" sz="2000" b="1" dirty="0" smtClean="0"/>
              <a:t> – </a:t>
            </a:r>
            <a:r>
              <a:rPr lang="el-GR" sz="2000" b="1" dirty="0" smtClean="0"/>
              <a:t>η έννοια της «περιβαλλοντικής ζημίας»</a:t>
            </a:r>
            <a:r>
              <a:rPr lang="nl-BE" sz="2000" b="1" dirty="0" smtClean="0"/>
              <a:t>  </a:t>
            </a:r>
            <a:endParaRPr lang="el-GR" sz="2000" b="1" dirty="0"/>
          </a:p>
        </p:txBody>
      </p:sp>
      <p:sp>
        <p:nvSpPr>
          <p:cNvPr id="18" name="TextBox 17"/>
          <p:cNvSpPr txBox="1"/>
          <p:nvPr/>
        </p:nvSpPr>
        <p:spPr>
          <a:xfrm>
            <a:off x="685800" y="685800"/>
            <a:ext cx="8763000" cy="5909310"/>
          </a:xfrm>
          <a:prstGeom prst="rect">
            <a:avLst/>
          </a:prstGeom>
          <a:noFill/>
        </p:spPr>
        <p:txBody>
          <a:bodyPr wrap="square" rtlCol="0">
            <a:spAutoFit/>
          </a:bodyPr>
          <a:lstStyle/>
          <a:p>
            <a:pPr algn="just"/>
            <a:r>
              <a:rPr lang="nl-BE" dirty="0" smtClean="0"/>
              <a:t>	</a:t>
            </a:r>
            <a:r>
              <a:rPr lang="el-GR" dirty="0" smtClean="0"/>
              <a:t>α</a:t>
            </a:r>
            <a:r>
              <a:rPr lang="el-GR" dirty="0"/>
              <a:t>) </a:t>
            </a:r>
            <a:r>
              <a:rPr lang="el-GR" b="1" dirty="0"/>
              <a:t>Ζημία προστατευόμενων ειδών και φυσικών οικοτόπων</a:t>
            </a:r>
            <a:r>
              <a:rPr lang="el-GR" dirty="0"/>
              <a:t>, ήτοι οποιαδήποτε ζημία έχει </a:t>
            </a:r>
            <a:r>
              <a:rPr lang="el-GR" b="1" dirty="0"/>
              <a:t>σημαντικά δυσμενείς συνέπειες </a:t>
            </a:r>
            <a:r>
              <a:rPr lang="el-GR" dirty="0"/>
              <a:t>για την επίτευξη ή τη συντήρηση της ευνοϊκής κατάστασης διατήρησης αυτών των οικοτόπων ή ειδών. Η σημασία αυτών των συνεπειών πρέπει να αξιολογείται σε σχέση με την αρχική κατάσταση, λαμβάνοντας υπόψη τα </a:t>
            </a:r>
            <a:r>
              <a:rPr lang="el-GR" b="1" dirty="0"/>
              <a:t>κριτήρια που περιλαμβάνονται στο Παράρτημα </a:t>
            </a:r>
            <a:r>
              <a:rPr lang="el-GR" b="1" dirty="0" smtClean="0"/>
              <a:t>I.</a:t>
            </a:r>
            <a:r>
              <a:rPr lang="nl-BE" b="1" dirty="0" smtClean="0"/>
              <a:t> </a:t>
            </a:r>
            <a:r>
              <a:rPr lang="nl-BE" dirty="0" smtClean="0"/>
              <a:t>[…]</a:t>
            </a:r>
            <a:endParaRPr lang="el-GR" dirty="0"/>
          </a:p>
          <a:p>
            <a:pPr algn="just"/>
            <a:r>
              <a:rPr lang="nl-BE" dirty="0" smtClean="0"/>
              <a:t>	</a:t>
            </a:r>
            <a:r>
              <a:rPr lang="el-GR" dirty="0" smtClean="0"/>
              <a:t>β</a:t>
            </a:r>
            <a:r>
              <a:rPr lang="el-GR" dirty="0"/>
              <a:t>) </a:t>
            </a:r>
            <a:r>
              <a:rPr lang="el-GR" b="1" dirty="0"/>
              <a:t>Ζημία των υδάτων</a:t>
            </a:r>
            <a:r>
              <a:rPr lang="el-GR" dirty="0"/>
              <a:t>, ήτοι οιαδήποτε ζημία </a:t>
            </a:r>
            <a:r>
              <a:rPr lang="el-GR" b="1" dirty="0"/>
              <a:t>επηρεάζει δυσμενώς, σε σημαντικό βαθμό</a:t>
            </a:r>
            <a:r>
              <a:rPr lang="el-GR" dirty="0"/>
              <a:t>, την οικολογική, χημική ή/και ποσοτική κατάσταση, ή/και το οικολογικό </a:t>
            </a:r>
            <a:r>
              <a:rPr lang="el-GR" dirty="0" smtClean="0"/>
              <a:t>δυναμικό [των </a:t>
            </a:r>
            <a:r>
              <a:rPr lang="el-GR" dirty="0"/>
              <a:t>συγκεκριμένων </a:t>
            </a:r>
            <a:r>
              <a:rPr lang="el-GR" dirty="0" smtClean="0"/>
              <a:t>υδάτων] [....]</a:t>
            </a:r>
            <a:endParaRPr lang="el-GR" dirty="0"/>
          </a:p>
          <a:p>
            <a:pPr algn="just"/>
            <a:r>
              <a:rPr lang="nl-BE" dirty="0" smtClean="0"/>
              <a:t>	</a:t>
            </a:r>
            <a:r>
              <a:rPr lang="el-GR" dirty="0" smtClean="0"/>
              <a:t>γ</a:t>
            </a:r>
            <a:r>
              <a:rPr lang="el-GR" dirty="0"/>
              <a:t>) </a:t>
            </a:r>
            <a:r>
              <a:rPr lang="el-GR" b="1" dirty="0"/>
              <a:t>Ζημία του εδάφους</a:t>
            </a:r>
            <a:r>
              <a:rPr lang="el-GR" dirty="0"/>
              <a:t>, ήτοι οιαδήποτε </a:t>
            </a:r>
            <a:r>
              <a:rPr lang="el-GR" b="1" dirty="0"/>
              <a:t>ρύπανση του εδάφους η οποία δημιουργεί σοβαρό κίνδυνο δυσμενών συνεπειών για την ανθρώπινη υγεία</a:t>
            </a:r>
            <a:r>
              <a:rPr lang="el-GR" dirty="0"/>
              <a:t>, ως αποτέλεσμα της άμεσης ή έμμεσης εισαγωγής εντός του εδάφους, επί του εδάφους ή στο υπέδαφος, ουσιών, παρασκευασμάτων, οργανισμών ή μικροοργανισμών</a:t>
            </a:r>
            <a:r>
              <a:rPr lang="el-GR" dirty="0" smtClean="0"/>
              <a:t>.</a:t>
            </a:r>
          </a:p>
          <a:p>
            <a:pPr algn="just"/>
            <a:endParaRPr lang="el-GR" dirty="0"/>
          </a:p>
          <a:p>
            <a:r>
              <a:rPr lang="el-GR" dirty="0" smtClean="0"/>
              <a:t>	«</a:t>
            </a:r>
            <a:r>
              <a:rPr lang="el-GR" b="1" dirty="0" smtClean="0"/>
              <a:t>φορέας εκμετάλλευσης</a:t>
            </a:r>
            <a:r>
              <a:rPr lang="el-GR" dirty="0" smtClean="0"/>
              <a:t>» = </a:t>
            </a:r>
            <a:r>
              <a:rPr lang="el-GR" dirty="0"/>
              <a:t>οιοδήποτε </a:t>
            </a:r>
            <a:r>
              <a:rPr lang="el-GR" dirty="0" smtClean="0"/>
              <a:t>φ.π. ή ν.π., ιδ.δ. ή δ</a:t>
            </a:r>
            <a:r>
              <a:rPr lang="en-US" dirty="0" smtClean="0"/>
              <a:t>.</a:t>
            </a:r>
            <a:r>
              <a:rPr lang="el-GR" dirty="0" smtClean="0"/>
              <a:t>δ., </a:t>
            </a:r>
            <a:r>
              <a:rPr lang="el-GR" dirty="0"/>
              <a:t>το οποίο εκμεταλλεύεται ή ελέγχει την επαγγελματική </a:t>
            </a:r>
            <a:r>
              <a:rPr lang="el-GR" dirty="0" smtClean="0"/>
              <a:t>[«οικονομική»] δραστηριότητα </a:t>
            </a:r>
            <a:r>
              <a:rPr lang="el-GR" dirty="0"/>
              <a:t>ή, όταν αυτό προβλέπεται από την εθνική νομοθεσία, στο οποίο έχει μεταβιβασθεί αποφασιστική οικονομική αρμοδιότητα όσον αφορά την τεχνική λειτουργία τέτοιας δραστηριότητας, συμπεριλαμβανομένου του κατόχου σχετικής αδείας ή εξουσιοδότησης ή οποιουδήποτε προσώπου καταχωρεί ή κοινοποιεί τέτοια δραστηριότητα</a:t>
            </a:r>
            <a:r>
              <a:rPr lang="el-GR" dirty="0" smtClean="0"/>
              <a:t>.</a:t>
            </a:r>
          </a:p>
          <a:p>
            <a:r>
              <a:rPr lang="el-GR" dirty="0" smtClean="0"/>
              <a:t>	«</a:t>
            </a:r>
            <a:r>
              <a:rPr lang="el-GR" b="1" dirty="0" smtClean="0"/>
              <a:t>επικείμενη </a:t>
            </a:r>
            <a:r>
              <a:rPr lang="el-GR" b="1" dirty="0"/>
              <a:t>απειλή </a:t>
            </a:r>
            <a:r>
              <a:rPr lang="el-GR" b="1" dirty="0" smtClean="0"/>
              <a:t>ζημίας</a:t>
            </a:r>
            <a:r>
              <a:rPr lang="el-GR" dirty="0" smtClean="0"/>
              <a:t>» = η </a:t>
            </a:r>
            <a:r>
              <a:rPr lang="el-GR" dirty="0"/>
              <a:t>επαρκής πιθανότητα να προκληθεί περιβαλλοντική </a:t>
            </a:r>
            <a:r>
              <a:rPr lang="el-GR" dirty="0" smtClean="0"/>
              <a:t>  ζημία </a:t>
            </a:r>
            <a:r>
              <a:rPr lang="el-GR" dirty="0"/>
              <a:t>στο άμεσο μέλλον</a:t>
            </a:r>
            <a:r>
              <a:rPr lang="el-GR" dirty="0" smtClean="0"/>
              <a:t>.</a:t>
            </a:r>
            <a:endParaRPr lang="el-GR" dirty="0"/>
          </a:p>
        </p:txBody>
      </p:sp>
    </p:spTree>
    <p:extLst>
      <p:ext uri="{BB962C8B-B14F-4D97-AF65-F5344CB8AC3E}">
        <p14:creationId xmlns:p14="http://schemas.microsoft.com/office/powerpoint/2010/main" val="332964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5874</TotalTime>
  <Words>3285</Words>
  <Application>Microsoft Office PowerPoint</Application>
  <PresentationFormat>Custom</PresentationFormat>
  <Paragraphs>270</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Wingdings</vt:lpstr>
      <vt:lpstr>Verdana</vt:lpstr>
      <vt:lpstr>Calibri</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Σας ευχαριστώ! Ερωτήσεις, σχόλια, σκέψεις....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RECHTEN-onderzoekers.pptx</dc:title>
  <dc:creator>WORTMANN Claudia</dc:creator>
  <cp:lastModifiedBy>Theodoros Iliopoulos</cp:lastModifiedBy>
  <cp:revision>204</cp:revision>
  <cp:lastPrinted>2023-10-10T10:14:55Z</cp:lastPrinted>
  <dcterms:created xsi:type="dcterms:W3CDTF">2006-08-16T00:00:00Z</dcterms:created>
  <dcterms:modified xsi:type="dcterms:W3CDTF">2023-11-15T12:22:28Z</dcterms:modified>
  <dc:identifier>DAFdFHnyWUA</dc:identifier>
</cp:coreProperties>
</file>