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9.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0.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1.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12" r:id="rId2"/>
    <p:sldMasterId id="2147483924" r:id="rId3"/>
    <p:sldMasterId id="2147483936" r:id="rId4"/>
  </p:sldMasterIdLst>
  <p:notesMasterIdLst>
    <p:notesMasterId r:id="rId33"/>
  </p:notesMasterIdLst>
  <p:sldIdLst>
    <p:sldId id="314" r:id="rId5"/>
    <p:sldId id="261" r:id="rId6"/>
    <p:sldId id="316" r:id="rId7"/>
    <p:sldId id="317" r:id="rId8"/>
    <p:sldId id="319" r:id="rId9"/>
    <p:sldId id="291" r:id="rId10"/>
    <p:sldId id="320" r:id="rId11"/>
    <p:sldId id="321" r:id="rId12"/>
    <p:sldId id="322" r:id="rId13"/>
    <p:sldId id="264" r:id="rId14"/>
    <p:sldId id="299" r:id="rId15"/>
    <p:sldId id="301" r:id="rId16"/>
    <p:sldId id="328" r:id="rId17"/>
    <p:sldId id="329" r:id="rId18"/>
    <p:sldId id="272" r:id="rId19"/>
    <p:sldId id="262" r:id="rId20"/>
    <p:sldId id="286" r:id="rId21"/>
    <p:sldId id="273" r:id="rId22"/>
    <p:sldId id="271" r:id="rId23"/>
    <p:sldId id="266" r:id="rId24"/>
    <p:sldId id="280" r:id="rId25"/>
    <p:sldId id="281" r:id="rId26"/>
    <p:sldId id="287" r:id="rId27"/>
    <p:sldId id="276" r:id="rId28"/>
    <p:sldId id="267" r:id="rId29"/>
    <p:sldId id="282" r:id="rId30"/>
    <p:sldId id="268" r:id="rId31"/>
    <p:sldId id="303" r:id="rId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2D9"/>
    <a:srgbClr val="4651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2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rakatsouli" userId="d7ec0d07f17b5ab2" providerId="LiveId" clId="{15144CF9-A190-46CA-9411-E6E6808644EE}"/>
    <pc:docChg chg="delSld">
      <pc:chgData name="Anna Karakatsouli" userId="d7ec0d07f17b5ab2" providerId="LiveId" clId="{15144CF9-A190-46CA-9411-E6E6808644EE}" dt="2024-02-07T15:37:32.598" v="14" actId="47"/>
      <pc:docMkLst>
        <pc:docMk/>
      </pc:docMkLst>
      <pc:sldChg chg="del">
        <pc:chgData name="Anna Karakatsouli" userId="d7ec0d07f17b5ab2" providerId="LiveId" clId="{15144CF9-A190-46CA-9411-E6E6808644EE}" dt="2024-02-07T15:37:05.259" v="9" actId="47"/>
        <pc:sldMkLst>
          <pc:docMk/>
          <pc:sldMk cId="0" sldId="257"/>
        </pc:sldMkLst>
      </pc:sldChg>
      <pc:sldChg chg="del">
        <pc:chgData name="Anna Karakatsouli" userId="d7ec0d07f17b5ab2" providerId="LiveId" clId="{15144CF9-A190-46CA-9411-E6E6808644EE}" dt="2024-02-07T15:36:49.506" v="8" actId="47"/>
        <pc:sldMkLst>
          <pc:docMk/>
          <pc:sldMk cId="0" sldId="258"/>
        </pc:sldMkLst>
      </pc:sldChg>
      <pc:sldChg chg="del">
        <pc:chgData name="Anna Karakatsouli" userId="d7ec0d07f17b5ab2" providerId="LiveId" clId="{15144CF9-A190-46CA-9411-E6E6808644EE}" dt="2024-02-07T15:37:05.259" v="9" actId="47"/>
        <pc:sldMkLst>
          <pc:docMk/>
          <pc:sldMk cId="0" sldId="259"/>
        </pc:sldMkLst>
      </pc:sldChg>
      <pc:sldChg chg="del">
        <pc:chgData name="Anna Karakatsouli" userId="d7ec0d07f17b5ab2" providerId="LiveId" clId="{15144CF9-A190-46CA-9411-E6E6808644EE}" dt="2024-02-07T15:37:05.259" v="9" actId="47"/>
        <pc:sldMkLst>
          <pc:docMk/>
          <pc:sldMk cId="0" sldId="260"/>
        </pc:sldMkLst>
      </pc:sldChg>
      <pc:sldChg chg="del">
        <pc:chgData name="Anna Karakatsouli" userId="d7ec0d07f17b5ab2" providerId="LiveId" clId="{15144CF9-A190-46CA-9411-E6E6808644EE}" dt="2024-02-07T15:36:25.249" v="5" actId="47"/>
        <pc:sldMkLst>
          <pc:docMk/>
          <pc:sldMk cId="0" sldId="265"/>
        </pc:sldMkLst>
      </pc:sldChg>
      <pc:sldChg chg="del">
        <pc:chgData name="Anna Karakatsouli" userId="d7ec0d07f17b5ab2" providerId="LiveId" clId="{15144CF9-A190-46CA-9411-E6E6808644EE}" dt="2024-02-07T15:36:42.491" v="7" actId="47"/>
        <pc:sldMkLst>
          <pc:docMk/>
          <pc:sldMk cId="0" sldId="269"/>
        </pc:sldMkLst>
      </pc:sldChg>
      <pc:sldChg chg="del">
        <pc:chgData name="Anna Karakatsouli" userId="d7ec0d07f17b5ab2" providerId="LiveId" clId="{15144CF9-A190-46CA-9411-E6E6808644EE}" dt="2024-02-07T15:37:16.909" v="11" actId="47"/>
        <pc:sldMkLst>
          <pc:docMk/>
          <pc:sldMk cId="0" sldId="270"/>
        </pc:sldMkLst>
      </pc:sldChg>
      <pc:sldChg chg="del">
        <pc:chgData name="Anna Karakatsouli" userId="d7ec0d07f17b5ab2" providerId="LiveId" clId="{15144CF9-A190-46CA-9411-E6E6808644EE}" dt="2024-02-07T15:37:05.259" v="9" actId="47"/>
        <pc:sldMkLst>
          <pc:docMk/>
          <pc:sldMk cId="0" sldId="274"/>
        </pc:sldMkLst>
      </pc:sldChg>
      <pc:sldChg chg="del">
        <pc:chgData name="Anna Karakatsouli" userId="d7ec0d07f17b5ab2" providerId="LiveId" clId="{15144CF9-A190-46CA-9411-E6E6808644EE}" dt="2024-02-07T15:37:09.648" v="10" actId="47"/>
        <pc:sldMkLst>
          <pc:docMk/>
          <pc:sldMk cId="0" sldId="275"/>
        </pc:sldMkLst>
      </pc:sldChg>
      <pc:sldChg chg="del">
        <pc:chgData name="Anna Karakatsouli" userId="d7ec0d07f17b5ab2" providerId="LiveId" clId="{15144CF9-A190-46CA-9411-E6E6808644EE}" dt="2024-02-07T15:37:27.821" v="12" actId="47"/>
        <pc:sldMkLst>
          <pc:docMk/>
          <pc:sldMk cId="0" sldId="277"/>
        </pc:sldMkLst>
      </pc:sldChg>
      <pc:sldChg chg="del">
        <pc:chgData name="Anna Karakatsouli" userId="d7ec0d07f17b5ab2" providerId="LiveId" clId="{15144CF9-A190-46CA-9411-E6E6808644EE}" dt="2024-02-07T15:37:27.821" v="12" actId="47"/>
        <pc:sldMkLst>
          <pc:docMk/>
          <pc:sldMk cId="0" sldId="278"/>
        </pc:sldMkLst>
      </pc:sldChg>
      <pc:sldChg chg="del">
        <pc:chgData name="Anna Karakatsouli" userId="d7ec0d07f17b5ab2" providerId="LiveId" clId="{15144CF9-A190-46CA-9411-E6E6808644EE}" dt="2024-02-07T15:36:49.506" v="8" actId="47"/>
        <pc:sldMkLst>
          <pc:docMk/>
          <pc:sldMk cId="0" sldId="279"/>
        </pc:sldMkLst>
      </pc:sldChg>
      <pc:sldChg chg="del">
        <pc:chgData name="Anna Karakatsouli" userId="d7ec0d07f17b5ab2" providerId="LiveId" clId="{15144CF9-A190-46CA-9411-E6E6808644EE}" dt="2024-02-07T15:37:32.598" v="14" actId="47"/>
        <pc:sldMkLst>
          <pc:docMk/>
          <pc:sldMk cId="0" sldId="283"/>
        </pc:sldMkLst>
      </pc:sldChg>
      <pc:sldChg chg="del">
        <pc:chgData name="Anna Karakatsouli" userId="d7ec0d07f17b5ab2" providerId="LiveId" clId="{15144CF9-A190-46CA-9411-E6E6808644EE}" dt="2024-02-07T15:37:16.909" v="11" actId="47"/>
        <pc:sldMkLst>
          <pc:docMk/>
          <pc:sldMk cId="0" sldId="284"/>
        </pc:sldMkLst>
      </pc:sldChg>
      <pc:sldChg chg="del">
        <pc:chgData name="Anna Karakatsouli" userId="d7ec0d07f17b5ab2" providerId="LiveId" clId="{15144CF9-A190-46CA-9411-E6E6808644EE}" dt="2024-02-07T15:37:16.909" v="11" actId="47"/>
        <pc:sldMkLst>
          <pc:docMk/>
          <pc:sldMk cId="0" sldId="285"/>
        </pc:sldMkLst>
      </pc:sldChg>
      <pc:sldChg chg="del">
        <pc:chgData name="Anna Karakatsouli" userId="d7ec0d07f17b5ab2" providerId="LiveId" clId="{15144CF9-A190-46CA-9411-E6E6808644EE}" dt="2024-02-07T15:37:27.821" v="12" actId="47"/>
        <pc:sldMkLst>
          <pc:docMk/>
          <pc:sldMk cId="1331826439" sldId="288"/>
        </pc:sldMkLst>
      </pc:sldChg>
      <pc:sldChg chg="del">
        <pc:chgData name="Anna Karakatsouli" userId="d7ec0d07f17b5ab2" providerId="LiveId" clId="{15144CF9-A190-46CA-9411-E6E6808644EE}" dt="2024-02-07T15:36:25.249" v="5" actId="47"/>
        <pc:sldMkLst>
          <pc:docMk/>
          <pc:sldMk cId="1621832658" sldId="289"/>
        </pc:sldMkLst>
      </pc:sldChg>
      <pc:sldChg chg="del">
        <pc:chgData name="Anna Karakatsouli" userId="d7ec0d07f17b5ab2" providerId="LiveId" clId="{15144CF9-A190-46CA-9411-E6E6808644EE}" dt="2024-02-07T15:37:05.259" v="9" actId="47"/>
        <pc:sldMkLst>
          <pc:docMk/>
          <pc:sldMk cId="530330378" sldId="290"/>
        </pc:sldMkLst>
      </pc:sldChg>
      <pc:sldChg chg="del">
        <pc:chgData name="Anna Karakatsouli" userId="d7ec0d07f17b5ab2" providerId="LiveId" clId="{15144CF9-A190-46CA-9411-E6E6808644EE}" dt="2024-02-07T15:36:06.230" v="4" actId="47"/>
        <pc:sldMkLst>
          <pc:docMk/>
          <pc:sldMk cId="1899602090" sldId="292"/>
        </pc:sldMkLst>
      </pc:sldChg>
      <pc:sldChg chg="del">
        <pc:chgData name="Anna Karakatsouli" userId="d7ec0d07f17b5ab2" providerId="LiveId" clId="{15144CF9-A190-46CA-9411-E6E6808644EE}" dt="2024-02-07T15:37:27.821" v="12" actId="47"/>
        <pc:sldMkLst>
          <pc:docMk/>
          <pc:sldMk cId="2615089914" sldId="293"/>
        </pc:sldMkLst>
      </pc:sldChg>
      <pc:sldChg chg="del">
        <pc:chgData name="Anna Karakatsouli" userId="d7ec0d07f17b5ab2" providerId="LiveId" clId="{15144CF9-A190-46CA-9411-E6E6808644EE}" dt="2024-02-07T15:37:27.821" v="12" actId="47"/>
        <pc:sldMkLst>
          <pc:docMk/>
          <pc:sldMk cId="555496738" sldId="294"/>
        </pc:sldMkLst>
      </pc:sldChg>
      <pc:sldChg chg="del">
        <pc:chgData name="Anna Karakatsouli" userId="d7ec0d07f17b5ab2" providerId="LiveId" clId="{15144CF9-A190-46CA-9411-E6E6808644EE}" dt="2024-02-07T15:35:46.767" v="0" actId="47"/>
        <pc:sldMkLst>
          <pc:docMk/>
          <pc:sldMk cId="2326198775" sldId="295"/>
        </pc:sldMkLst>
      </pc:sldChg>
      <pc:sldChg chg="del">
        <pc:chgData name="Anna Karakatsouli" userId="d7ec0d07f17b5ab2" providerId="LiveId" clId="{15144CF9-A190-46CA-9411-E6E6808644EE}" dt="2024-02-07T15:37:31.111" v="13" actId="47"/>
        <pc:sldMkLst>
          <pc:docMk/>
          <pc:sldMk cId="1821586902" sldId="296"/>
        </pc:sldMkLst>
      </pc:sldChg>
      <pc:sldChg chg="del">
        <pc:chgData name="Anna Karakatsouli" userId="d7ec0d07f17b5ab2" providerId="LiveId" clId="{15144CF9-A190-46CA-9411-E6E6808644EE}" dt="2024-02-07T15:36:42.491" v="7" actId="47"/>
        <pc:sldMkLst>
          <pc:docMk/>
          <pc:sldMk cId="2495960148" sldId="298"/>
        </pc:sldMkLst>
      </pc:sldChg>
      <pc:sldChg chg="del">
        <pc:chgData name="Anna Karakatsouli" userId="d7ec0d07f17b5ab2" providerId="LiveId" clId="{15144CF9-A190-46CA-9411-E6E6808644EE}" dt="2024-02-07T15:36:25.249" v="5" actId="47"/>
        <pc:sldMkLst>
          <pc:docMk/>
          <pc:sldMk cId="3736905135" sldId="300"/>
        </pc:sldMkLst>
      </pc:sldChg>
      <pc:sldChg chg="del">
        <pc:chgData name="Anna Karakatsouli" userId="d7ec0d07f17b5ab2" providerId="LiveId" clId="{15144CF9-A190-46CA-9411-E6E6808644EE}" dt="2024-02-07T15:36:49.506" v="8" actId="47"/>
        <pc:sldMkLst>
          <pc:docMk/>
          <pc:sldMk cId="3031219446" sldId="302"/>
        </pc:sldMkLst>
      </pc:sldChg>
      <pc:sldChg chg="del">
        <pc:chgData name="Anna Karakatsouli" userId="d7ec0d07f17b5ab2" providerId="LiveId" clId="{15144CF9-A190-46CA-9411-E6E6808644EE}" dt="2024-02-07T15:36:35.417" v="6" actId="47"/>
        <pc:sldMkLst>
          <pc:docMk/>
          <pc:sldMk cId="985716290" sldId="305"/>
        </pc:sldMkLst>
      </pc:sldChg>
      <pc:sldChg chg="del">
        <pc:chgData name="Anna Karakatsouli" userId="d7ec0d07f17b5ab2" providerId="LiveId" clId="{15144CF9-A190-46CA-9411-E6E6808644EE}" dt="2024-02-07T15:35:55.133" v="2" actId="47"/>
        <pc:sldMkLst>
          <pc:docMk/>
          <pc:sldMk cId="3259468903" sldId="306"/>
        </pc:sldMkLst>
      </pc:sldChg>
      <pc:sldChg chg="del">
        <pc:chgData name="Anna Karakatsouli" userId="d7ec0d07f17b5ab2" providerId="LiveId" clId="{15144CF9-A190-46CA-9411-E6E6808644EE}" dt="2024-02-07T15:37:27.821" v="12" actId="47"/>
        <pc:sldMkLst>
          <pc:docMk/>
          <pc:sldMk cId="3818885506" sldId="315"/>
        </pc:sldMkLst>
      </pc:sldChg>
      <pc:sldChg chg="del">
        <pc:chgData name="Anna Karakatsouli" userId="d7ec0d07f17b5ab2" providerId="LiveId" clId="{15144CF9-A190-46CA-9411-E6E6808644EE}" dt="2024-02-07T15:35:53.898" v="1" actId="47"/>
        <pc:sldMkLst>
          <pc:docMk/>
          <pc:sldMk cId="3960519795" sldId="318"/>
        </pc:sldMkLst>
      </pc:sldChg>
      <pc:sldChg chg="del">
        <pc:chgData name="Anna Karakatsouli" userId="d7ec0d07f17b5ab2" providerId="LiveId" clId="{15144CF9-A190-46CA-9411-E6E6808644EE}" dt="2024-02-07T15:36:25.249" v="5" actId="47"/>
        <pc:sldMkLst>
          <pc:docMk/>
          <pc:sldMk cId="0" sldId="323"/>
        </pc:sldMkLst>
      </pc:sldChg>
      <pc:sldChg chg="del">
        <pc:chgData name="Anna Karakatsouli" userId="d7ec0d07f17b5ab2" providerId="LiveId" clId="{15144CF9-A190-46CA-9411-E6E6808644EE}" dt="2024-02-07T15:36:35.417" v="6" actId="47"/>
        <pc:sldMkLst>
          <pc:docMk/>
          <pc:sldMk cId="2670610937" sldId="324"/>
        </pc:sldMkLst>
      </pc:sldChg>
      <pc:sldChg chg="del">
        <pc:chgData name="Anna Karakatsouli" userId="d7ec0d07f17b5ab2" providerId="LiveId" clId="{15144CF9-A190-46CA-9411-E6E6808644EE}" dt="2024-02-07T15:36:35.417" v="6" actId="47"/>
        <pc:sldMkLst>
          <pc:docMk/>
          <pc:sldMk cId="2498521384" sldId="325"/>
        </pc:sldMkLst>
      </pc:sldChg>
      <pc:sldChg chg="del">
        <pc:chgData name="Anna Karakatsouli" userId="d7ec0d07f17b5ab2" providerId="LiveId" clId="{15144CF9-A190-46CA-9411-E6E6808644EE}" dt="2024-02-07T15:36:35.417" v="6" actId="47"/>
        <pc:sldMkLst>
          <pc:docMk/>
          <pc:sldMk cId="3353745512" sldId="326"/>
        </pc:sldMkLst>
      </pc:sldChg>
      <pc:sldChg chg="del">
        <pc:chgData name="Anna Karakatsouli" userId="d7ec0d07f17b5ab2" providerId="LiveId" clId="{15144CF9-A190-46CA-9411-E6E6808644EE}" dt="2024-02-07T15:36:35.417" v="6" actId="47"/>
        <pc:sldMkLst>
          <pc:docMk/>
          <pc:sldMk cId="0" sldId="327"/>
        </pc:sldMkLst>
      </pc:sldChg>
      <pc:sldChg chg="del">
        <pc:chgData name="Anna Karakatsouli" userId="d7ec0d07f17b5ab2" providerId="LiveId" clId="{15144CF9-A190-46CA-9411-E6E6808644EE}" dt="2024-02-07T15:36:42.491" v="7" actId="47"/>
        <pc:sldMkLst>
          <pc:docMk/>
          <pc:sldMk cId="0" sldId="330"/>
        </pc:sldMkLst>
      </pc:sldChg>
      <pc:sldChg chg="del">
        <pc:chgData name="Anna Karakatsouli" userId="d7ec0d07f17b5ab2" providerId="LiveId" clId="{15144CF9-A190-46CA-9411-E6E6808644EE}" dt="2024-02-07T15:36:05.024" v="3" actId="47"/>
        <pc:sldMkLst>
          <pc:docMk/>
          <pc:sldMk cId="607034980"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0388F6-7515-441A-A9C5-29DB862CEC36}" type="datetimeFigureOut">
              <a:rPr lang="el-GR" smtClean="0"/>
              <a:pPr/>
              <a:t>7/2/2024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8370B-64A5-4F3F-8205-4003CCFD31F9}" type="slidenum">
              <a:rPr lang="el-GR" smtClean="0"/>
              <a:pPr/>
              <a:t>‹#›</a:t>
            </a:fld>
            <a:endParaRPr lang="el-GR"/>
          </a:p>
        </p:txBody>
      </p:sp>
    </p:spTree>
    <p:extLst>
      <p:ext uri="{BB962C8B-B14F-4D97-AF65-F5344CB8AC3E}">
        <p14:creationId xmlns:p14="http://schemas.microsoft.com/office/powerpoint/2010/main" val="3306768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17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0409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3450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15</a:t>
            </a:fld>
            <a:endParaRPr lang="el-GR"/>
          </a:p>
        </p:txBody>
      </p:sp>
    </p:spTree>
    <p:extLst>
      <p:ext uri="{BB962C8B-B14F-4D97-AF65-F5344CB8AC3E}">
        <p14:creationId xmlns:p14="http://schemas.microsoft.com/office/powerpoint/2010/main" val="1046523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16</a:t>
            </a:fld>
            <a:endParaRPr lang="el-GR"/>
          </a:p>
        </p:txBody>
      </p:sp>
    </p:spTree>
    <p:extLst>
      <p:ext uri="{BB962C8B-B14F-4D97-AF65-F5344CB8AC3E}">
        <p14:creationId xmlns:p14="http://schemas.microsoft.com/office/powerpoint/2010/main" val="3646536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18</a:t>
            </a:fld>
            <a:endParaRPr lang="el-GR"/>
          </a:p>
        </p:txBody>
      </p:sp>
    </p:spTree>
    <p:extLst>
      <p:ext uri="{BB962C8B-B14F-4D97-AF65-F5344CB8AC3E}">
        <p14:creationId xmlns:p14="http://schemas.microsoft.com/office/powerpoint/2010/main" val="145623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19</a:t>
            </a:fld>
            <a:endParaRPr lang="el-GR"/>
          </a:p>
        </p:txBody>
      </p:sp>
    </p:spTree>
    <p:extLst>
      <p:ext uri="{BB962C8B-B14F-4D97-AF65-F5344CB8AC3E}">
        <p14:creationId xmlns:p14="http://schemas.microsoft.com/office/powerpoint/2010/main" val="3185670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20</a:t>
            </a:fld>
            <a:endParaRPr lang="el-GR"/>
          </a:p>
        </p:txBody>
      </p:sp>
    </p:spTree>
    <p:extLst>
      <p:ext uri="{BB962C8B-B14F-4D97-AF65-F5344CB8AC3E}">
        <p14:creationId xmlns:p14="http://schemas.microsoft.com/office/powerpoint/2010/main" val="922312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21</a:t>
            </a:fld>
            <a:endParaRPr lang="el-GR"/>
          </a:p>
        </p:txBody>
      </p:sp>
    </p:spTree>
    <p:extLst>
      <p:ext uri="{BB962C8B-B14F-4D97-AF65-F5344CB8AC3E}">
        <p14:creationId xmlns:p14="http://schemas.microsoft.com/office/powerpoint/2010/main" val="2671838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22</a:t>
            </a:fld>
            <a:endParaRPr lang="el-GR"/>
          </a:p>
        </p:txBody>
      </p:sp>
    </p:spTree>
    <p:extLst>
      <p:ext uri="{BB962C8B-B14F-4D97-AF65-F5344CB8AC3E}">
        <p14:creationId xmlns:p14="http://schemas.microsoft.com/office/powerpoint/2010/main" val="1142915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AD8370B-64A5-4F3F-8205-4003CCFD31F9}" type="slidenum">
              <a:rPr lang="el-GR" smtClean="0"/>
              <a:pPr/>
              <a:t>23</a:t>
            </a:fld>
            <a:endParaRPr lang="el-GR"/>
          </a:p>
        </p:txBody>
      </p:sp>
    </p:spTree>
    <p:extLst>
      <p:ext uri="{BB962C8B-B14F-4D97-AF65-F5344CB8AC3E}">
        <p14:creationId xmlns:p14="http://schemas.microsoft.com/office/powerpoint/2010/main" val="187930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3AD8370B-64A5-4F3F-8205-4003CCFD31F9}" type="slidenum">
              <a:rPr lang="el-GR" smtClean="0"/>
              <a:pPr/>
              <a:t>2</a:t>
            </a:fld>
            <a:endParaRPr lang="el-GR"/>
          </a:p>
        </p:txBody>
      </p:sp>
    </p:spTree>
    <p:extLst>
      <p:ext uri="{BB962C8B-B14F-4D97-AF65-F5344CB8AC3E}">
        <p14:creationId xmlns:p14="http://schemas.microsoft.com/office/powerpoint/2010/main" val="301499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24</a:t>
            </a:fld>
            <a:endParaRPr lang="el-GR"/>
          </a:p>
        </p:txBody>
      </p:sp>
    </p:spTree>
    <p:extLst>
      <p:ext uri="{BB962C8B-B14F-4D97-AF65-F5344CB8AC3E}">
        <p14:creationId xmlns:p14="http://schemas.microsoft.com/office/powerpoint/2010/main" val="789415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25</a:t>
            </a:fld>
            <a:endParaRPr lang="el-GR"/>
          </a:p>
        </p:txBody>
      </p:sp>
    </p:spTree>
    <p:extLst>
      <p:ext uri="{BB962C8B-B14F-4D97-AF65-F5344CB8AC3E}">
        <p14:creationId xmlns:p14="http://schemas.microsoft.com/office/powerpoint/2010/main" val="1366941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26</a:t>
            </a:fld>
            <a:endParaRPr lang="el-GR"/>
          </a:p>
        </p:txBody>
      </p:sp>
    </p:spTree>
    <p:extLst>
      <p:ext uri="{BB962C8B-B14F-4D97-AF65-F5344CB8AC3E}">
        <p14:creationId xmlns:p14="http://schemas.microsoft.com/office/powerpoint/2010/main" val="1285332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27</a:t>
            </a:fld>
            <a:endParaRPr lang="el-GR"/>
          </a:p>
        </p:txBody>
      </p:sp>
    </p:spTree>
    <p:extLst>
      <p:ext uri="{BB962C8B-B14F-4D97-AF65-F5344CB8AC3E}">
        <p14:creationId xmlns:p14="http://schemas.microsoft.com/office/powerpoint/2010/main" val="339490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93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019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7879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92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813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D8370B-64A5-4F3F-8205-4003CCFD31F9}"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5307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10</a:t>
            </a:fld>
            <a:endParaRPr lang="el-GR"/>
          </a:p>
        </p:txBody>
      </p:sp>
    </p:spTree>
    <p:extLst>
      <p:ext uri="{BB962C8B-B14F-4D97-AF65-F5344CB8AC3E}">
        <p14:creationId xmlns:p14="http://schemas.microsoft.com/office/powerpoint/2010/main" val="2404178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775204-CC83-4950-922E-17DA99CCB0D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67375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EE3B-012F-4673-AB8F-B8D8CC8D368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89766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509F5-21A5-45B8-B2C2-DEC281D680B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04312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775204-CC83-4950-922E-17DA99CCB0D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018278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C320-5C61-4415-9955-3C04E896D346}"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747473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4FEBD-88B1-40B2-91AB-E4DB53B0300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48611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9DDB59-B6AA-4282-BDFB-2640DA70AA9E}"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614492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020CB-5B12-4747-8D6A-CB00E01B8793}" type="datetime1">
              <a:rPr lang="el-GR" smtClean="0">
                <a:solidFill>
                  <a:srgbClr val="FFFFFF">
                    <a:alpha val="75000"/>
                  </a:srgbClr>
                </a:solidFill>
              </a:rPr>
              <a:pPr/>
              <a:t>7/2/2024</a:t>
            </a:fld>
            <a:endParaRPr lang="el-GR">
              <a:solidFill>
                <a:srgbClr val="FFFFFF">
                  <a:alpha val="75000"/>
                </a:srgbClr>
              </a:solidFill>
            </a:endParaRPr>
          </a:p>
        </p:txBody>
      </p:sp>
      <p:sp>
        <p:nvSpPr>
          <p:cNvPr id="8" name="Footer Placeholder 7"/>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9" name="Slide Number Placeholder 8"/>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139098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81D482-E00B-45C8-837E-70C2965D01BC}" type="datetime1">
              <a:rPr lang="el-GR" smtClean="0">
                <a:solidFill>
                  <a:srgbClr val="FFFFFF">
                    <a:alpha val="75000"/>
                  </a:srgbClr>
                </a:solidFill>
              </a:rPr>
              <a:pPr/>
              <a:t>7/2/2024</a:t>
            </a:fld>
            <a:endParaRPr lang="el-GR">
              <a:solidFill>
                <a:srgbClr val="FFFFFF">
                  <a:alpha val="75000"/>
                </a:srgbClr>
              </a:solidFill>
            </a:endParaRPr>
          </a:p>
        </p:txBody>
      </p:sp>
      <p:sp>
        <p:nvSpPr>
          <p:cNvPr id="4" name="Footer Placeholder 3"/>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5" name="Slide Number Placeholder 4"/>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442524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BAFA-9720-4E78-B8CF-612BA2D0E694}" type="datetime1">
              <a:rPr lang="el-GR" smtClean="0">
                <a:solidFill>
                  <a:srgbClr val="FFFFFF">
                    <a:alpha val="75000"/>
                  </a:srgbClr>
                </a:solidFill>
              </a:rPr>
              <a:pPr/>
              <a:t>7/2/2024</a:t>
            </a:fld>
            <a:endParaRPr lang="el-GR">
              <a:solidFill>
                <a:srgbClr val="FFFFFF">
                  <a:alpha val="75000"/>
                </a:srgbClr>
              </a:solidFill>
            </a:endParaRPr>
          </a:p>
        </p:txBody>
      </p:sp>
      <p:sp>
        <p:nvSpPr>
          <p:cNvPr id="3" name="Footer Placeholder 2"/>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4" name="Slide Number Placeholder 3"/>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679516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F22AF-CF8D-4BDB-B07C-28CFE821A527}"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pPr/>
              <a:t>‹#›</a:t>
            </a:fld>
            <a:endParaRPr lang="el-GR"/>
          </a:p>
        </p:txBody>
      </p:sp>
    </p:spTree>
    <p:extLst>
      <p:ext uri="{BB962C8B-B14F-4D97-AF65-F5344CB8AC3E}">
        <p14:creationId xmlns:p14="http://schemas.microsoft.com/office/powerpoint/2010/main" val="283351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C320-5C61-4415-9955-3C04E896D346}"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451166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13D311-2730-4DCE-AD3B-52277046672D}"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449010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EE3B-012F-4673-AB8F-B8D8CC8D368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382996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509F5-21A5-45B8-B2C2-DEC281D680B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609245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775204-CC83-4950-922E-17DA99CCB0D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948617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C320-5C61-4415-9955-3C04E896D346}"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916368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4FEBD-88B1-40B2-91AB-E4DB53B0300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444664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9DDB59-B6AA-4282-BDFB-2640DA70AA9E}"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286685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020CB-5B12-4747-8D6A-CB00E01B8793}" type="datetime1">
              <a:rPr lang="el-GR" smtClean="0">
                <a:solidFill>
                  <a:srgbClr val="FFFFFF">
                    <a:alpha val="75000"/>
                  </a:srgbClr>
                </a:solidFill>
              </a:rPr>
              <a:pPr/>
              <a:t>7/2/2024</a:t>
            </a:fld>
            <a:endParaRPr lang="el-GR">
              <a:solidFill>
                <a:srgbClr val="FFFFFF">
                  <a:alpha val="75000"/>
                </a:srgbClr>
              </a:solidFill>
            </a:endParaRPr>
          </a:p>
        </p:txBody>
      </p:sp>
      <p:sp>
        <p:nvSpPr>
          <p:cNvPr id="8" name="Footer Placeholder 7"/>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9" name="Slide Number Placeholder 8"/>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939587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81D482-E00B-45C8-837E-70C2965D01BC}" type="datetime1">
              <a:rPr lang="el-GR" smtClean="0">
                <a:solidFill>
                  <a:srgbClr val="FFFFFF">
                    <a:alpha val="75000"/>
                  </a:srgbClr>
                </a:solidFill>
              </a:rPr>
              <a:pPr/>
              <a:t>7/2/2024</a:t>
            </a:fld>
            <a:endParaRPr lang="el-GR">
              <a:solidFill>
                <a:srgbClr val="FFFFFF">
                  <a:alpha val="75000"/>
                </a:srgbClr>
              </a:solidFill>
            </a:endParaRPr>
          </a:p>
        </p:txBody>
      </p:sp>
      <p:sp>
        <p:nvSpPr>
          <p:cNvPr id="4" name="Footer Placeholder 3"/>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5" name="Slide Number Placeholder 4"/>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910292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BAFA-9720-4E78-B8CF-612BA2D0E694}" type="datetime1">
              <a:rPr lang="el-GR" smtClean="0">
                <a:solidFill>
                  <a:srgbClr val="FFFFFF">
                    <a:alpha val="75000"/>
                  </a:srgbClr>
                </a:solidFill>
              </a:rPr>
              <a:pPr/>
              <a:t>7/2/2024</a:t>
            </a:fld>
            <a:endParaRPr lang="el-GR">
              <a:solidFill>
                <a:srgbClr val="FFFFFF">
                  <a:alpha val="75000"/>
                </a:srgbClr>
              </a:solidFill>
            </a:endParaRPr>
          </a:p>
        </p:txBody>
      </p:sp>
      <p:sp>
        <p:nvSpPr>
          <p:cNvPr id="3" name="Footer Placeholder 2"/>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4" name="Slide Number Placeholder 3"/>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202268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4FEBD-88B1-40B2-91AB-E4DB53B0300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7932034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AF22AF-CF8D-4BDB-B07C-28CFE821A527}"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pPr/>
              <a:t>‹#›</a:t>
            </a:fld>
            <a:endParaRPr lang="el-GR"/>
          </a:p>
        </p:txBody>
      </p:sp>
    </p:spTree>
    <p:extLst>
      <p:ext uri="{BB962C8B-B14F-4D97-AF65-F5344CB8AC3E}">
        <p14:creationId xmlns:p14="http://schemas.microsoft.com/office/powerpoint/2010/main" val="663300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13D311-2730-4DCE-AD3B-52277046672D}"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73739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EE3B-012F-4673-AB8F-B8D8CC8D368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585828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509F5-21A5-45B8-B2C2-DEC281D680B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502052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775204-CC83-4950-922E-17DA99CCB0D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497790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F9C320-5C61-4415-9955-3C04E896D346}"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741979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4FEBD-88B1-40B2-91AB-E4DB53B0300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4129681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9DDB59-B6AA-4282-BDFB-2640DA70AA9E}"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680732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020CB-5B12-4747-8D6A-CB00E01B8793}" type="datetime1">
              <a:rPr lang="el-GR" smtClean="0">
                <a:solidFill>
                  <a:srgbClr val="FFFFFF">
                    <a:alpha val="75000"/>
                  </a:srgbClr>
                </a:solidFill>
              </a:rPr>
              <a:pPr/>
              <a:t>7/2/2024</a:t>
            </a:fld>
            <a:endParaRPr lang="el-GR">
              <a:solidFill>
                <a:srgbClr val="FFFFFF">
                  <a:alpha val="75000"/>
                </a:srgbClr>
              </a:solidFill>
            </a:endParaRPr>
          </a:p>
        </p:txBody>
      </p:sp>
      <p:sp>
        <p:nvSpPr>
          <p:cNvPr id="8" name="Footer Placeholder 7"/>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9" name="Slide Number Placeholder 8"/>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097946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81D482-E00B-45C8-837E-70C2965D01BC}" type="datetime1">
              <a:rPr lang="el-GR" smtClean="0">
                <a:solidFill>
                  <a:srgbClr val="FFFFFF">
                    <a:alpha val="75000"/>
                  </a:srgbClr>
                </a:solidFill>
              </a:rPr>
              <a:pPr/>
              <a:t>7/2/2024</a:t>
            </a:fld>
            <a:endParaRPr lang="el-GR">
              <a:solidFill>
                <a:srgbClr val="FFFFFF">
                  <a:alpha val="75000"/>
                </a:srgbClr>
              </a:solidFill>
            </a:endParaRPr>
          </a:p>
        </p:txBody>
      </p:sp>
      <p:sp>
        <p:nvSpPr>
          <p:cNvPr id="4" name="Footer Placeholder 3"/>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5" name="Slide Number Placeholder 4"/>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957694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29DDB59-B6AA-4282-BDFB-2640DA70AA9E}"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67234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BAFA-9720-4E78-B8CF-612BA2D0E694}" type="datetime1">
              <a:rPr lang="el-GR" smtClean="0">
                <a:solidFill>
                  <a:srgbClr val="FFFFFF">
                    <a:alpha val="75000"/>
                  </a:srgbClr>
                </a:solidFill>
              </a:rPr>
              <a:pPr/>
              <a:t>7/2/2024</a:t>
            </a:fld>
            <a:endParaRPr lang="el-GR">
              <a:solidFill>
                <a:srgbClr val="FFFFFF">
                  <a:alpha val="75000"/>
                </a:srgbClr>
              </a:solidFill>
            </a:endParaRPr>
          </a:p>
        </p:txBody>
      </p:sp>
      <p:sp>
        <p:nvSpPr>
          <p:cNvPr id="3" name="Footer Placeholder 2"/>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4" name="Slide Number Placeholder 3"/>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2775580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8AF22AF-CF8D-4BDB-B07C-28CFE821A527}"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pPr/>
              <a:t>‹#›</a:t>
            </a:fld>
            <a:endParaRPr lang="el-GR"/>
          </a:p>
        </p:txBody>
      </p:sp>
    </p:spTree>
    <p:extLst>
      <p:ext uri="{BB962C8B-B14F-4D97-AF65-F5344CB8AC3E}">
        <p14:creationId xmlns:p14="http://schemas.microsoft.com/office/powerpoint/2010/main" val="25365559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13D311-2730-4DCE-AD3B-52277046672D}"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039528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06EE3B-012F-4673-AB8F-B8D8CC8D3685}"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313871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F509F5-21A5-45B8-B2C2-DEC281D680B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429857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E020CB-5B12-4747-8D6A-CB00E01B8793}" type="datetime1">
              <a:rPr lang="el-GR" smtClean="0">
                <a:solidFill>
                  <a:srgbClr val="FFFFFF">
                    <a:alpha val="75000"/>
                  </a:srgbClr>
                </a:solidFill>
              </a:rPr>
              <a:pPr/>
              <a:t>7/2/2024</a:t>
            </a:fld>
            <a:endParaRPr lang="el-GR">
              <a:solidFill>
                <a:srgbClr val="FFFFFF">
                  <a:alpha val="75000"/>
                </a:srgbClr>
              </a:solidFill>
            </a:endParaRPr>
          </a:p>
        </p:txBody>
      </p:sp>
      <p:sp>
        <p:nvSpPr>
          <p:cNvPr id="8" name="Footer Placeholder 7"/>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9" name="Slide Number Placeholder 8"/>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636857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81D482-E00B-45C8-837E-70C2965D01BC}" type="datetime1">
              <a:rPr lang="el-GR" smtClean="0">
                <a:solidFill>
                  <a:srgbClr val="FFFFFF">
                    <a:alpha val="75000"/>
                  </a:srgbClr>
                </a:solidFill>
              </a:rPr>
              <a:pPr/>
              <a:t>7/2/2024</a:t>
            </a:fld>
            <a:endParaRPr lang="el-GR">
              <a:solidFill>
                <a:srgbClr val="FFFFFF">
                  <a:alpha val="75000"/>
                </a:srgbClr>
              </a:solidFill>
            </a:endParaRPr>
          </a:p>
        </p:txBody>
      </p:sp>
      <p:sp>
        <p:nvSpPr>
          <p:cNvPr id="4" name="Footer Placeholder 3"/>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5" name="Slide Number Placeholder 4"/>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65653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EBAFA-9720-4E78-B8CF-612BA2D0E694}" type="datetime1">
              <a:rPr lang="el-GR" smtClean="0">
                <a:solidFill>
                  <a:srgbClr val="FFFFFF">
                    <a:alpha val="75000"/>
                  </a:srgbClr>
                </a:solidFill>
              </a:rPr>
              <a:pPr/>
              <a:t>7/2/2024</a:t>
            </a:fld>
            <a:endParaRPr lang="el-GR">
              <a:solidFill>
                <a:srgbClr val="FFFFFF">
                  <a:alpha val="75000"/>
                </a:srgbClr>
              </a:solidFill>
            </a:endParaRPr>
          </a:p>
        </p:txBody>
      </p:sp>
      <p:sp>
        <p:nvSpPr>
          <p:cNvPr id="3" name="Footer Placeholder 2"/>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4" name="Slide Number Placeholder 3"/>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16888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AF22AF-CF8D-4BDB-B07C-28CFE821A527}"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pPr/>
              <a:t>‹#›</a:t>
            </a:fld>
            <a:endParaRPr lang="el-GR"/>
          </a:p>
        </p:txBody>
      </p:sp>
    </p:spTree>
    <p:extLst>
      <p:ext uri="{BB962C8B-B14F-4D97-AF65-F5344CB8AC3E}">
        <p14:creationId xmlns:p14="http://schemas.microsoft.com/office/powerpoint/2010/main" val="209010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13D311-2730-4DCE-AD3B-52277046672D}" type="datetime1">
              <a:rPr lang="el-GR" smtClean="0">
                <a:solidFill>
                  <a:srgbClr val="FFFFFF">
                    <a:alpha val="75000"/>
                  </a:srgbClr>
                </a:solidFill>
              </a:rPr>
              <a:pPr/>
              <a:t>7/2/2024</a:t>
            </a:fld>
            <a:endParaRPr lang="el-GR">
              <a:solidFill>
                <a:srgbClr val="FFFFFF">
                  <a:alpha val="75000"/>
                </a:srgbClr>
              </a:solidFill>
            </a:endParaRPr>
          </a:p>
        </p:txBody>
      </p:sp>
      <p:sp>
        <p:nvSpPr>
          <p:cNvPr id="6" name="Footer Placeholder 5"/>
          <p:cNvSpPr>
            <a:spLocks noGrp="1"/>
          </p:cNvSpPr>
          <p:nvPr>
            <p:ph type="ftr" sz="quarter" idx="11"/>
          </p:nvPr>
        </p:nvSpPr>
        <p:spPr/>
        <p:txBody>
          <a:body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21616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7CF0A-5BF2-4B87-821E-92356793F032}" type="datetime1">
              <a:rPr lang="el-GR" smtClean="0"/>
              <a:pPr/>
              <a:t>7/2/2024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Άννα Καρακατσούλη - Τ.Θ.Σ. / Μάθημα 1ο</a:t>
            </a:r>
            <a:endParaRPr lang="el-G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9BFEA-A0A6-470B-9C1A-C222B6B00C5D}" type="slidenum">
              <a:rPr lang="el-GR" smtClean="0"/>
              <a:pPr/>
              <a:t>‹#›</a:t>
            </a:fld>
            <a:endParaRPr lang="el-GR"/>
          </a:p>
        </p:txBody>
      </p:sp>
    </p:spTree>
    <p:extLst>
      <p:ext uri="{BB962C8B-B14F-4D97-AF65-F5344CB8AC3E}">
        <p14:creationId xmlns:p14="http://schemas.microsoft.com/office/powerpoint/2010/main" val="1542097221"/>
      </p:ext>
    </p:extLst>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7CF0A-5BF2-4B87-821E-92356793F032}" type="datetime1">
              <a:rPr lang="el-GR" smtClean="0"/>
              <a:pPr/>
              <a:t>7/2/2024</a:t>
            </a:fld>
            <a:endParaRPr lang="el-G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Άννα Καρακατσούλη - Τ.Θ.Σ. / Μάθημα 1ο</a:t>
            </a:r>
            <a:endParaRPr lang="el-G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9BFEA-A0A6-470B-9C1A-C222B6B00C5D}" type="slidenum">
              <a:rPr lang="el-GR" smtClean="0"/>
              <a:pPr/>
              <a:t>‹#›</a:t>
            </a:fld>
            <a:endParaRPr lang="el-GR"/>
          </a:p>
        </p:txBody>
      </p:sp>
    </p:spTree>
    <p:extLst>
      <p:ext uri="{BB962C8B-B14F-4D97-AF65-F5344CB8AC3E}">
        <p14:creationId xmlns:p14="http://schemas.microsoft.com/office/powerpoint/2010/main" val="3130163774"/>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07CF0A-5BF2-4B87-821E-92356793F03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360320663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107CF0A-5BF2-4B87-821E-92356793F032}" type="datetime1">
              <a:rPr lang="el-GR" smtClean="0">
                <a:solidFill>
                  <a:srgbClr val="FFFFFF">
                    <a:alpha val="75000"/>
                  </a:srgbClr>
                </a:solidFill>
              </a:rPr>
              <a:pPr/>
              <a:t>7/2/2024</a:t>
            </a:fld>
            <a:endParaRPr lang="el-GR">
              <a:solidFill>
                <a:srgbClr val="FFFFFF">
                  <a:alpha val="75000"/>
                </a:srgb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solidFill>
                  <a:srgbClr val="FFFFFF">
                    <a:alpha val="75000"/>
                  </a:srgbClr>
                </a:solidFill>
              </a:rPr>
              <a:t>Άννα Καρακατσούλη - Τ.Θ.Σ. / Μάθημα 1ο</a:t>
            </a:r>
            <a:endParaRPr lang="el-GR" dirty="0">
              <a:solidFill>
                <a:srgbClr val="FFFFFF">
                  <a:alpha val="75000"/>
                </a:srgb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D9BFEA-A0A6-470B-9C1A-C222B6B00C5D}" type="slidenum">
              <a:rPr lang="el-GR" smtClean="0">
                <a:solidFill>
                  <a:srgbClr val="FFFFFF">
                    <a:alpha val="20000"/>
                  </a:srgbClr>
                </a:solidFill>
              </a:rPr>
              <a:pPr/>
              <a:t>‹#›</a:t>
            </a:fld>
            <a:endParaRPr lang="el-GR">
              <a:solidFill>
                <a:srgbClr val="FFFFFF">
                  <a:alpha val="20000"/>
                </a:srgbClr>
              </a:solidFill>
            </a:endParaRPr>
          </a:p>
        </p:txBody>
      </p:sp>
    </p:spTree>
    <p:extLst>
      <p:ext uri="{BB962C8B-B14F-4D97-AF65-F5344CB8AC3E}">
        <p14:creationId xmlns:p14="http://schemas.microsoft.com/office/powerpoint/2010/main" val="4100999854"/>
      </p:ext>
    </p:extLst>
  </p:cSld>
  <p:clrMap bg1="dk1" tx1="lt1" bg2="dk2"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hemeOverride" Target="../theme/themeOverride7.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hemeOverride" Target="../theme/themeOverride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upload.wikimedia.org/wikipedia/commons/2/2a/Europe_map_Napoleon_Blocus.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8.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hyperlink" Target="http://en.wikipedia.org/wiki/File:Minard.p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8.xml"/><Relationship Id="rId1" Type="http://schemas.openxmlformats.org/officeDocument/2006/relationships/themeOverride" Target="../theme/themeOverride10.xml"/><Relationship Id="rId5" Type="http://schemas.openxmlformats.org/officeDocument/2006/relationships/image" Target="../media/image10.jpeg"/><Relationship Id="rId4" Type="http://schemas.openxmlformats.org/officeDocument/2006/relationships/hyperlink" Target="//upload.wikimedia.org/wikipedia/commons/c/c7/Ascension_Island_Location2.jp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8.xml"/><Relationship Id="rId1" Type="http://schemas.openxmlformats.org/officeDocument/2006/relationships/themeOverride" Target="../theme/themeOverride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0.xml"/><Relationship Id="rId1" Type="http://schemas.openxmlformats.org/officeDocument/2006/relationships/themeOverride" Target="../theme/themeOverride1.xml"/><Relationship Id="rId5" Type="http://schemas.openxmlformats.org/officeDocument/2006/relationships/image" Target="../media/image1.jpeg"/><Relationship Id="rId4" Type="http://schemas.openxmlformats.org/officeDocument/2006/relationships/hyperlink" Target="//upload.wikimedia.org/wikipedia/commons/0/0e/Napoleon4.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 y="-478"/>
            <a:ext cx="7101525"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 y="-478"/>
            <a:ext cx="6058539"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03504" y="2600324"/>
            <a:ext cx="3793777" cy="3320973"/>
          </a:xfrm>
        </p:spPr>
        <p:txBody>
          <a:bodyPr anchor="t">
            <a:normAutofit/>
          </a:bodyPr>
          <a:lstStyle/>
          <a:p>
            <a:pPr algn="l"/>
            <a:r>
              <a:rPr lang="el-GR" sz="4700" b="1"/>
              <a:t>Ιστορία και Πολιτισμός της </a:t>
            </a:r>
            <a:br>
              <a:rPr lang="el-GR" sz="4700" b="1"/>
            </a:br>
            <a:r>
              <a:rPr lang="el-GR" sz="4700" b="1"/>
              <a:t>Νεώτερης Ευρώπης</a:t>
            </a:r>
            <a:br>
              <a:rPr lang="el-GR" sz="4700" b="1"/>
            </a:br>
            <a:r>
              <a:rPr lang="el-GR" sz="4700" b="1"/>
              <a:t>1492-1789</a:t>
            </a:r>
          </a:p>
        </p:txBody>
      </p:sp>
      <p:sp>
        <p:nvSpPr>
          <p:cNvPr id="6" name="TextBox 5"/>
          <p:cNvSpPr txBox="1"/>
          <p:nvPr/>
        </p:nvSpPr>
        <p:spPr>
          <a:xfrm>
            <a:off x="603504" y="1300450"/>
            <a:ext cx="3125532" cy="1155525"/>
          </a:xfrm>
          <a:prstGeom prst="rect">
            <a:avLst/>
          </a:prstGeom>
        </p:spPr>
        <p:txBody>
          <a:bodyPr rtlCol="0" anchor="b">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l-GR" sz="1700" b="0" i="0" u="none" strike="noStrike" kern="1200" cap="none" spc="0" normalizeH="0" baseline="0" noProof="0" dirty="0">
                <a:ln>
                  <a:noFill/>
                </a:ln>
                <a:solidFill>
                  <a:prstClr val="white"/>
                </a:solidFill>
                <a:effectLst/>
                <a:uLnTx/>
                <a:uFillTx/>
                <a:latin typeface="Calibri" panose="020F0502020204030204"/>
                <a:ea typeface="+mn-ea"/>
                <a:cs typeface="+mn-cs"/>
              </a:rPr>
              <a:t>Άννα </a:t>
            </a:r>
            <a:r>
              <a:rPr kumimoji="0" lang="el-GR" sz="1700" b="0" i="0" u="none" strike="noStrike" kern="1200" cap="none" spc="0" normalizeH="0" baseline="0" noProof="0" dirty="0" err="1">
                <a:ln>
                  <a:noFill/>
                </a:ln>
                <a:solidFill>
                  <a:prstClr val="white"/>
                </a:solidFill>
                <a:effectLst/>
                <a:uLnTx/>
                <a:uFillTx/>
                <a:latin typeface="Calibri" panose="020F0502020204030204"/>
                <a:ea typeface="+mn-ea"/>
                <a:cs typeface="+mn-cs"/>
              </a:rPr>
              <a:t>Καρακατσούλη</a:t>
            </a:r>
            <a:endParaRPr kumimoji="0" lang="el-GR" sz="17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l-GR" sz="1700" b="0" i="0" u="none" strike="noStrike" kern="1200" cap="none" spc="0" normalizeH="0" baseline="0" noProof="0" dirty="0">
                <a:ln>
                  <a:noFill/>
                </a:ln>
                <a:solidFill>
                  <a:prstClr val="white"/>
                </a:solidFill>
                <a:effectLst/>
                <a:uLnTx/>
                <a:uFillTx/>
                <a:latin typeface="Calibri" panose="020F0502020204030204"/>
                <a:ea typeface="+mn-ea"/>
                <a:cs typeface="+mn-cs"/>
              </a:rPr>
              <a:t>Μάθημα 1</a:t>
            </a:r>
            <a:r>
              <a:rPr kumimoji="0" lang="en-US" sz="1700" b="0" i="0" u="none" strike="noStrike" kern="1200" cap="none" spc="0" normalizeH="0" baseline="0" noProof="0" dirty="0">
                <a:ln>
                  <a:noFill/>
                </a:ln>
                <a:solidFill>
                  <a:prstClr val="white"/>
                </a:solidFill>
                <a:effectLst/>
                <a:uLnTx/>
                <a:uFillTx/>
                <a:latin typeface="Calibri" panose="020F0502020204030204"/>
                <a:ea typeface="+mn-ea"/>
                <a:cs typeface="+mn-cs"/>
              </a:rPr>
              <a:t>2</a:t>
            </a:r>
            <a:r>
              <a:rPr kumimoji="0" lang="el-GR" sz="1700" b="0" i="0" u="none" strike="noStrike" kern="1200" cap="none" spc="0" normalizeH="0" baseline="30000" noProof="0" dirty="0">
                <a:ln>
                  <a:noFill/>
                </a:ln>
                <a:solidFill>
                  <a:prstClr val="white"/>
                </a:solidFill>
                <a:effectLst/>
                <a:uLnTx/>
                <a:uFillTx/>
                <a:latin typeface="Calibri" panose="020F0502020204030204"/>
                <a:ea typeface="+mn-ea"/>
                <a:cs typeface="+mn-cs"/>
              </a:rPr>
              <a:t>ο</a:t>
            </a:r>
          </a:p>
        </p:txBody>
      </p:sp>
      <p:sp>
        <p:nvSpPr>
          <p:cNvPr id="5" name="Slide Number Placeholder 4"/>
          <p:cNvSpPr>
            <a:spLocks noGrp="1"/>
          </p:cNvSpPr>
          <p:nvPr>
            <p:ph type="sldNum" sz="quarter" idx="12"/>
          </p:nvPr>
        </p:nvSpPr>
        <p:spPr>
          <a:xfrm>
            <a:off x="8172450" y="6356350"/>
            <a:ext cx="3429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9D9BFEA-A0A6-470B-9C1A-C222B6B00C5D}" type="slidenum">
              <a:rPr kumimoji="0" lang="el-GR"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l-GR"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73854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500">
                <a:solidFill>
                  <a:srgbClr val="FFFFFF"/>
                </a:solidFill>
              </a:rPr>
              <a:t>Ναπολέων στρατηγός</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dirty="0"/>
              <a:t>Νικηφόρα εκστρατεία Ιταλίας </a:t>
            </a:r>
            <a:r>
              <a:rPr lang="el-GR" sz="1700" dirty="0">
                <a:sym typeface="Wingdings"/>
              </a:rPr>
              <a:t> άνοδος επιρροής Ναπολέοντα σε γαλλική πολιτική</a:t>
            </a:r>
            <a:endParaRPr lang="el-GR" sz="1700" dirty="0"/>
          </a:p>
          <a:p>
            <a:r>
              <a:rPr lang="el-GR" sz="1700" dirty="0"/>
              <a:t>1798-1801, εκστρατεία Αιγύπτου</a:t>
            </a:r>
          </a:p>
          <a:p>
            <a:pPr lvl="1"/>
            <a:r>
              <a:rPr lang="el-GR" sz="1700" dirty="0"/>
              <a:t>21.7.1798, νίκη σε Μάχη των Πυραμίδων</a:t>
            </a:r>
          </a:p>
          <a:p>
            <a:pPr lvl="1"/>
            <a:r>
              <a:rPr lang="el-GR" sz="1700" dirty="0"/>
              <a:t>1-3.8.1798, ήττα γαλλικού στόλου σε </a:t>
            </a:r>
            <a:r>
              <a:rPr lang="el-GR" sz="1700" dirty="0" err="1"/>
              <a:t>Αμπουκίρ</a:t>
            </a:r>
            <a:r>
              <a:rPr lang="el-GR" sz="1700" dirty="0"/>
              <a:t>. 2</a:t>
            </a:r>
            <a:r>
              <a:rPr lang="el-GR" sz="1700" baseline="30000" dirty="0"/>
              <a:t>ος</a:t>
            </a:r>
            <a:r>
              <a:rPr lang="el-GR" sz="1700" dirty="0"/>
              <a:t> συνασπισμός κατά Γαλλίας υπό </a:t>
            </a:r>
            <a:r>
              <a:rPr lang="el-GR" sz="1700" dirty="0" err="1"/>
              <a:t>Μεγ</a:t>
            </a:r>
            <a:r>
              <a:rPr lang="el-GR" sz="1700" dirty="0"/>
              <a:t>. Βρετανία (1798-1800) </a:t>
            </a:r>
          </a:p>
          <a:p>
            <a:pPr lvl="1"/>
            <a:r>
              <a:rPr lang="el-GR" sz="1700" dirty="0"/>
              <a:t>1799, επίθεση σε Συρία</a:t>
            </a:r>
          </a:p>
          <a:p>
            <a:pPr lvl="1"/>
            <a:r>
              <a:rPr lang="el-GR" sz="1700" dirty="0"/>
              <a:t>Αδαμάντιος Κοραής</a:t>
            </a:r>
          </a:p>
          <a:p>
            <a:pPr lvl="2"/>
            <a:r>
              <a:rPr lang="el-GR" sz="1700" i="1" dirty="0"/>
              <a:t>Άσμα </a:t>
            </a:r>
            <a:r>
              <a:rPr lang="el-GR" sz="1700" i="1" dirty="0" err="1"/>
              <a:t>πολεμιστήριον</a:t>
            </a:r>
            <a:r>
              <a:rPr lang="el-GR" sz="1700" i="1" dirty="0"/>
              <a:t> των εν </a:t>
            </a:r>
            <a:r>
              <a:rPr lang="el-GR" sz="1700" i="1" dirty="0" err="1"/>
              <a:t>Αιγύπτω</a:t>
            </a:r>
            <a:r>
              <a:rPr lang="el-GR" sz="1700" i="1" dirty="0"/>
              <a:t> περί ελευθερίας </a:t>
            </a:r>
            <a:r>
              <a:rPr lang="el-GR" sz="1700" i="1" dirty="0" err="1"/>
              <a:t>μαχομένων</a:t>
            </a:r>
            <a:r>
              <a:rPr lang="el-GR" sz="1700" i="1" dirty="0"/>
              <a:t> Γραικών</a:t>
            </a:r>
            <a:r>
              <a:rPr lang="el-GR" sz="1700" dirty="0"/>
              <a:t>, Παρίσι, 1800</a:t>
            </a:r>
          </a:p>
          <a:p>
            <a:pPr lvl="2"/>
            <a:r>
              <a:rPr lang="el-GR" sz="1700" i="1" dirty="0"/>
              <a:t>Σάλπισμα πολεμιστήριο</a:t>
            </a:r>
            <a:r>
              <a:rPr lang="el-GR" sz="1700" dirty="0"/>
              <a:t>, Παρίσι, 1801 (επαυξημένη έκδοση, 1821)</a:t>
            </a:r>
          </a:p>
          <a:p>
            <a:endParaRPr lang="el-GR" sz="1700" dirty="0"/>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10</a:t>
            </a:fld>
            <a:endParaRPr lang="el-GR" sz="1000">
              <a:solidFill>
                <a:schemeClr val="tx1">
                  <a:lumMod val="50000"/>
                  <a:lumOff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b="1" dirty="0"/>
              <a:t>Κοραής,</a:t>
            </a:r>
            <a:r>
              <a:rPr lang="el-GR" sz="4000" b="1" i="1" dirty="0"/>
              <a:t> Άσμα </a:t>
            </a:r>
            <a:r>
              <a:rPr lang="el-GR" sz="4000" b="1" i="1" dirty="0" err="1"/>
              <a:t>Πολεμιστήριον</a:t>
            </a:r>
            <a:r>
              <a:rPr lang="el-GR" sz="4000" b="1" i="1" dirty="0"/>
              <a:t> </a:t>
            </a:r>
            <a:r>
              <a:rPr lang="el-GR" sz="4000" b="1" dirty="0"/>
              <a:t>(1800)</a:t>
            </a:r>
            <a:endParaRPr lang="en-US" sz="4000" i="1" dirty="0"/>
          </a:p>
        </p:txBody>
      </p:sp>
      <p:sp>
        <p:nvSpPr>
          <p:cNvPr id="4" name="Content Placeholder 3"/>
          <p:cNvSpPr>
            <a:spLocks noGrp="1"/>
          </p:cNvSpPr>
          <p:nvPr>
            <p:ph idx="1"/>
          </p:nvPr>
        </p:nvSpPr>
        <p:spPr/>
        <p:txBody>
          <a:bodyPr>
            <a:normAutofit fontScale="92500" lnSpcReduction="10000"/>
          </a:bodyPr>
          <a:lstStyle/>
          <a:p>
            <a:pPr marL="0" indent="0">
              <a:buNone/>
            </a:pPr>
            <a:r>
              <a:rPr lang="el-GR" sz="2200" dirty="0"/>
              <a:t>Φίλοι μου </a:t>
            </a:r>
            <a:r>
              <a:rPr lang="el-GR" sz="2200" dirty="0" err="1"/>
              <a:t>συμπατριώται</a:t>
            </a:r>
            <a:r>
              <a:rPr lang="el-GR" sz="2200" dirty="0"/>
              <a:t>,</a:t>
            </a:r>
            <a:br>
              <a:rPr lang="el-GR" sz="2200" dirty="0"/>
            </a:br>
            <a:r>
              <a:rPr lang="el-GR" sz="2200" dirty="0"/>
              <a:t>Δούλοι </a:t>
            </a:r>
            <a:r>
              <a:rPr lang="el-GR" sz="2200" dirty="0" err="1"/>
              <a:t>νά</a:t>
            </a:r>
            <a:r>
              <a:rPr lang="el-GR" sz="2200" dirty="0"/>
              <a:t> '</a:t>
            </a:r>
            <a:r>
              <a:rPr lang="el-GR" sz="2200" dirty="0" err="1"/>
              <a:t>μεθα</a:t>
            </a:r>
            <a:r>
              <a:rPr lang="el-GR" sz="2200" dirty="0"/>
              <a:t> </a:t>
            </a:r>
            <a:r>
              <a:rPr lang="el-GR" sz="2200" dirty="0" err="1"/>
              <a:t>ώς</a:t>
            </a:r>
            <a:r>
              <a:rPr lang="el-GR" sz="2200" dirty="0"/>
              <a:t> πότε</a:t>
            </a:r>
            <a:br>
              <a:rPr lang="el-GR" sz="2200" dirty="0"/>
            </a:br>
            <a:r>
              <a:rPr lang="el-GR" sz="2200" dirty="0"/>
              <a:t>Των αχρείων Μουσουλμάνων,</a:t>
            </a:r>
            <a:br>
              <a:rPr lang="el-GR" sz="2200" dirty="0"/>
            </a:br>
            <a:r>
              <a:rPr lang="el-GR" sz="2200" dirty="0"/>
              <a:t>Της Ελλάδος των τυράννων;</a:t>
            </a:r>
            <a:br>
              <a:rPr lang="el-GR" sz="2200" dirty="0"/>
            </a:br>
            <a:r>
              <a:rPr lang="el-GR" sz="2200" dirty="0"/>
              <a:t>Εκδικήσεως η ώρα</a:t>
            </a:r>
            <a:br>
              <a:rPr lang="el-GR" sz="2200" dirty="0"/>
            </a:br>
            <a:r>
              <a:rPr lang="el-GR" sz="2200" dirty="0" err="1"/>
              <a:t>Έφθασεν</a:t>
            </a:r>
            <a:r>
              <a:rPr lang="el-GR" sz="2200" dirty="0"/>
              <a:t>, ω φίλοι, τώρα·</a:t>
            </a:r>
            <a:br>
              <a:rPr lang="el-GR" sz="2200" dirty="0"/>
            </a:br>
            <a:r>
              <a:rPr lang="el-GR" sz="2200" dirty="0"/>
              <a:t>H κοινή ΠΑΤΡΙΣ φωνάζει,</a:t>
            </a:r>
            <a:br>
              <a:rPr lang="el-GR" sz="2200" dirty="0"/>
            </a:br>
            <a:r>
              <a:rPr lang="el-GR" sz="2200" dirty="0"/>
              <a:t>Με τα δάκρυα μας κράζει:</a:t>
            </a:r>
            <a:br>
              <a:rPr lang="el-GR" sz="2200" dirty="0"/>
            </a:br>
            <a:r>
              <a:rPr lang="el-GR" sz="2200" dirty="0"/>
              <a:t>«Τέκνα μου, Γραικοί γενναίοι,</a:t>
            </a:r>
            <a:br>
              <a:rPr lang="el-GR" sz="2200" dirty="0"/>
            </a:br>
            <a:r>
              <a:rPr lang="el-GR" sz="2200" dirty="0" err="1"/>
              <a:t>Δράμετ</a:t>
            </a:r>
            <a:r>
              <a:rPr lang="el-GR" sz="2200" dirty="0"/>
              <a:t>' άνδρες τε και νέοι·</a:t>
            </a:r>
            <a:br>
              <a:rPr lang="el-GR" sz="2200" dirty="0"/>
            </a:br>
            <a:r>
              <a:rPr lang="el-GR" sz="2200" dirty="0"/>
              <a:t>K' είπατε μεγαλοφώνως,</a:t>
            </a:r>
            <a:br>
              <a:rPr lang="el-GR" sz="2200" dirty="0"/>
            </a:br>
            <a:r>
              <a:rPr lang="el-GR" sz="2200" dirty="0"/>
              <a:t>Είπατε τ' όλοι συμφώνως,</a:t>
            </a:r>
            <a:br>
              <a:rPr lang="el-GR" sz="2200" dirty="0"/>
            </a:br>
            <a:r>
              <a:rPr lang="el-GR" sz="2200" dirty="0" err="1"/>
              <a:t>Ασπαζόμεν</a:t>
            </a:r>
            <a:r>
              <a:rPr lang="el-GR" sz="2200" dirty="0"/>
              <a:t>' </a:t>
            </a:r>
            <a:r>
              <a:rPr lang="el-GR" sz="2200" dirty="0" err="1"/>
              <a:t>είς</a:t>
            </a:r>
            <a:r>
              <a:rPr lang="el-GR" sz="2200" dirty="0"/>
              <a:t> τον άλλον</a:t>
            </a:r>
            <a:br>
              <a:rPr lang="el-GR" sz="2200" dirty="0"/>
            </a:br>
            <a:r>
              <a:rPr lang="el-GR" sz="2200" dirty="0"/>
              <a:t>M' </a:t>
            </a:r>
            <a:r>
              <a:rPr lang="el-GR" sz="2200" dirty="0" err="1"/>
              <a:t>ενθουσιασμόν</a:t>
            </a:r>
            <a:r>
              <a:rPr lang="el-GR" sz="2200" dirty="0"/>
              <a:t> </a:t>
            </a:r>
            <a:r>
              <a:rPr lang="el-GR" sz="2200" dirty="0" err="1"/>
              <a:t>μεγάλον</a:t>
            </a:r>
            <a:r>
              <a:rPr lang="el-GR" sz="2200" dirty="0"/>
              <a:t>:</a:t>
            </a:r>
            <a:br>
              <a:rPr lang="el-GR" sz="2200" dirty="0"/>
            </a:br>
            <a:r>
              <a:rPr lang="el-GR" sz="2200" dirty="0"/>
              <a:t>Έως </a:t>
            </a:r>
            <a:r>
              <a:rPr lang="el-GR" sz="2200" dirty="0" err="1"/>
              <a:t>πότ</a:t>
            </a:r>
            <a:r>
              <a:rPr lang="el-GR" sz="2200" dirty="0"/>
              <a:t>' η τυραννία;</a:t>
            </a:r>
            <a:br>
              <a:rPr lang="el-GR" sz="2200" dirty="0"/>
            </a:br>
            <a:r>
              <a:rPr lang="el-GR" sz="2200" dirty="0"/>
              <a:t>ΖΗΤΩ Η ΕΛΕΥΘΕΡΙΑ» […]</a:t>
            </a:r>
            <a:endParaRPr lang="en-US" sz="2200" dirty="0"/>
          </a:p>
        </p:txBody>
      </p:sp>
      <p:sp>
        <p:nvSpPr>
          <p:cNvPr id="7" name="Slide Number Placeholder 6"/>
          <p:cNvSpPr>
            <a:spLocks noGrp="1"/>
          </p:cNvSpPr>
          <p:nvPr>
            <p:ph type="sldNum" sz="quarter" idx="12"/>
          </p:nvPr>
        </p:nvSpPr>
        <p:spPr/>
        <p:txBody>
          <a:bodyPr/>
          <a:lstStyle/>
          <a:p>
            <a:fld id="{F9D9BFEA-A0A6-470B-9C1A-C222B6B00C5D}" type="slidenum">
              <a:rPr lang="el-GR" smtClean="0">
                <a:solidFill>
                  <a:srgbClr val="FFFFFF">
                    <a:alpha val="20000"/>
                  </a:srgbClr>
                </a:solidFill>
              </a:rPr>
              <a:pPr/>
              <a:t>11</a:t>
            </a:fld>
            <a:endParaRPr lang="el-GR">
              <a:solidFill>
                <a:srgbClr val="FFFFFF">
                  <a:alpha val="20000"/>
                </a:srgbClr>
              </a:solidFill>
            </a:endParaRPr>
          </a:p>
        </p:txBody>
      </p:sp>
      <p:sp>
        <p:nvSpPr>
          <p:cNvPr id="6" name="Content Placeholder 5"/>
          <p:cNvSpPr>
            <a:spLocks noGrp="1"/>
          </p:cNvSpPr>
          <p:nvPr>
            <p:ph sz="quarter" idx="4294967295"/>
          </p:nvPr>
        </p:nvSpPr>
        <p:spPr>
          <a:xfrm>
            <a:off x="4932041" y="1825625"/>
            <a:ext cx="4211960" cy="4772025"/>
          </a:xfrm>
        </p:spPr>
        <p:txBody>
          <a:bodyPr>
            <a:normAutofit/>
          </a:bodyPr>
          <a:lstStyle/>
          <a:p>
            <a:pPr marL="0" indent="0">
              <a:buNone/>
            </a:pPr>
            <a:r>
              <a:rPr lang="el-GR" sz="2000" dirty="0"/>
              <a:t>Θαυμαστοί Γενναίοι Γάλλοι,</a:t>
            </a:r>
            <a:br>
              <a:rPr lang="el-GR" sz="2000" dirty="0"/>
            </a:br>
            <a:r>
              <a:rPr lang="el-GR" sz="2000" dirty="0"/>
              <a:t>Κατ' εσάς δεν είναι άλλοι,</a:t>
            </a:r>
            <a:br>
              <a:rPr lang="el-GR" sz="2000" dirty="0"/>
            </a:br>
            <a:r>
              <a:rPr lang="el-GR" sz="2000" dirty="0"/>
              <a:t>Πλην Γραικών, ανδρειωμένοι,</a:t>
            </a:r>
            <a:br>
              <a:rPr lang="el-GR" sz="2000" dirty="0"/>
            </a:br>
            <a:r>
              <a:rPr lang="el-GR" sz="2000" dirty="0"/>
              <a:t>K' εις τους κόπους γυμνασμένοι.</a:t>
            </a:r>
            <a:br>
              <a:rPr lang="el-GR" sz="2000" dirty="0"/>
            </a:br>
            <a:r>
              <a:rPr lang="el-GR" sz="2000" dirty="0"/>
              <a:t>Φίλους της ελευθερίας,</a:t>
            </a:r>
            <a:br>
              <a:rPr lang="el-GR" sz="2000" dirty="0"/>
            </a:br>
            <a:r>
              <a:rPr lang="el-GR" sz="2000" dirty="0"/>
              <a:t>Των Γραικών της σωτηρίας,</a:t>
            </a:r>
            <a:br>
              <a:rPr lang="el-GR" sz="2000" dirty="0"/>
            </a:br>
            <a:r>
              <a:rPr lang="el-GR" sz="2000" dirty="0"/>
              <a:t>Όταν </a:t>
            </a:r>
            <a:r>
              <a:rPr lang="el-GR" sz="2000" dirty="0" err="1"/>
              <a:t>έχωμεν</a:t>
            </a:r>
            <a:r>
              <a:rPr lang="el-GR" sz="2000" dirty="0"/>
              <a:t> τους Γάλλους,</a:t>
            </a:r>
            <a:br>
              <a:rPr lang="el-GR" sz="2000" dirty="0"/>
            </a:br>
            <a:r>
              <a:rPr lang="el-GR" sz="2000" dirty="0"/>
              <a:t>Τίς η χρεία από άλλους;</a:t>
            </a:r>
            <a:br>
              <a:rPr lang="el-GR" sz="2000" dirty="0"/>
            </a:br>
            <a:r>
              <a:rPr lang="el-GR" sz="2000" dirty="0"/>
              <a:t>Γάλλοι και Γραικοί δεμένοι,</a:t>
            </a:r>
            <a:br>
              <a:rPr lang="el-GR" sz="2000" dirty="0"/>
            </a:br>
            <a:r>
              <a:rPr lang="el-GR" sz="2000" dirty="0"/>
              <a:t>Με </a:t>
            </a:r>
            <a:r>
              <a:rPr lang="el-GR" sz="2000" dirty="0" err="1"/>
              <a:t>φιλίαν</a:t>
            </a:r>
            <a:r>
              <a:rPr lang="el-GR" sz="2000" dirty="0"/>
              <a:t> ενωμένοι,</a:t>
            </a:r>
            <a:br>
              <a:rPr lang="el-GR" sz="2000" dirty="0"/>
            </a:br>
            <a:r>
              <a:rPr lang="el-GR" sz="2000" dirty="0"/>
              <a:t>Δεν είναι Γραικοί ή Γάλλοι,</a:t>
            </a:r>
            <a:br>
              <a:rPr lang="el-GR" sz="2000" dirty="0"/>
            </a:br>
            <a:r>
              <a:rPr lang="el-GR" sz="2000" dirty="0"/>
              <a:t>Αλλ' </a:t>
            </a:r>
            <a:r>
              <a:rPr lang="el-GR" sz="2000" dirty="0" err="1"/>
              <a:t>έν</a:t>
            </a:r>
            <a:r>
              <a:rPr lang="el-GR" sz="2000" dirty="0"/>
              <a:t> έθνος </a:t>
            </a:r>
            <a:r>
              <a:rPr lang="el-GR" sz="2000" dirty="0" err="1"/>
              <a:t>Γραικογάλλοι</a:t>
            </a:r>
            <a:r>
              <a:rPr lang="el-GR" sz="2000" dirty="0"/>
              <a:t>,</a:t>
            </a:r>
            <a:br>
              <a:rPr lang="el-GR" sz="2000" dirty="0"/>
            </a:br>
            <a:r>
              <a:rPr lang="el-GR" sz="2000" dirty="0" err="1"/>
              <a:t>Κράζοντες</a:t>
            </a:r>
            <a:r>
              <a:rPr lang="el-GR" sz="2000" dirty="0"/>
              <a:t>, «</a:t>
            </a:r>
            <a:r>
              <a:rPr lang="el-GR" sz="2000" dirty="0" err="1"/>
              <a:t>Αφανισθήτω</a:t>
            </a:r>
            <a:r>
              <a:rPr lang="el-GR" sz="2000" dirty="0"/>
              <a:t>,</a:t>
            </a:r>
            <a:br>
              <a:rPr lang="el-GR" sz="2000" dirty="0"/>
            </a:br>
            <a:r>
              <a:rPr lang="el-GR" sz="2000" dirty="0"/>
              <a:t>K' εκ της γης </a:t>
            </a:r>
            <a:r>
              <a:rPr lang="el-GR" sz="2000" dirty="0" err="1"/>
              <a:t>εξαλειφθήτω</a:t>
            </a:r>
            <a:br>
              <a:rPr lang="el-GR" sz="2000" dirty="0"/>
            </a:br>
            <a:r>
              <a:rPr lang="el-GR" sz="2000" dirty="0"/>
              <a:t>H κατάρατος δουλεία!</a:t>
            </a:r>
            <a:br>
              <a:rPr lang="el-GR" sz="2000" dirty="0"/>
            </a:br>
            <a:r>
              <a:rPr lang="el-GR" sz="2000" dirty="0"/>
              <a:t>ΖΗΤΩ Η ΕΛΕΥΘΕΡΙΑ!»</a:t>
            </a:r>
            <a:endParaRPr lang="en-US" sz="2000" dirty="0"/>
          </a:p>
        </p:txBody>
      </p:sp>
    </p:spTree>
    <p:extLst>
      <p:ext uri="{BB962C8B-B14F-4D97-AF65-F5344CB8AC3E}">
        <p14:creationId xmlns:p14="http://schemas.microsoft.com/office/powerpoint/2010/main" val="139149667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solidFill>
                  <a:srgbClr val="FFFFFF">
                    <a:alpha val="20000"/>
                  </a:srgbClr>
                </a:solidFill>
              </a:rPr>
              <a:pPr/>
              <a:t>12</a:t>
            </a:fld>
            <a:endParaRPr lang="el-GR">
              <a:solidFill>
                <a:srgbClr val="FFFFFF">
                  <a:alpha val="20000"/>
                </a:srgbClr>
              </a:solidFill>
            </a:endParaRPr>
          </a:p>
        </p:txBody>
      </p:sp>
      <p:pic>
        <p:nvPicPr>
          <p:cNvPr id="3" name="Picture 2"/>
          <p:cNvPicPr>
            <a:picLocks noChangeAspect="1"/>
          </p:cNvPicPr>
          <p:nvPr/>
        </p:nvPicPr>
        <p:blipFill>
          <a:blip r:embed="rId3"/>
          <a:stretch>
            <a:fillRect/>
          </a:stretch>
        </p:blipFill>
        <p:spPr>
          <a:xfrm>
            <a:off x="1043608" y="141779"/>
            <a:ext cx="6840760" cy="6543336"/>
          </a:xfrm>
          <a:prstGeom prst="rect">
            <a:avLst/>
          </a:prstGeom>
        </p:spPr>
      </p:pic>
    </p:spTree>
    <p:extLst>
      <p:ext uri="{BB962C8B-B14F-4D97-AF65-F5344CB8AC3E}">
        <p14:creationId xmlns:p14="http://schemas.microsoft.com/office/powerpoint/2010/main" val="372316119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2</a:t>
            </a:r>
            <a:r>
              <a:rPr lang="el-GR" sz="3000" baseline="30000">
                <a:solidFill>
                  <a:srgbClr val="FFFFFF"/>
                </a:solidFill>
              </a:rPr>
              <a:t>ο</a:t>
            </a:r>
            <a:r>
              <a:rPr lang="el-GR" sz="3000">
                <a:solidFill>
                  <a:srgbClr val="FFFFFF"/>
                </a:solidFill>
              </a:rPr>
              <a:t> Διευθυντήριο</a:t>
            </a:r>
            <a:r>
              <a:rPr lang="en-US" sz="3000">
                <a:solidFill>
                  <a:srgbClr val="FFFFFF"/>
                </a:solidFill>
              </a:rPr>
              <a:t> (</a:t>
            </a:r>
            <a:r>
              <a:rPr lang="el-GR" sz="3000">
                <a:solidFill>
                  <a:srgbClr val="FFFFFF"/>
                </a:solidFill>
              </a:rPr>
              <a:t>4</a:t>
            </a:r>
            <a:r>
              <a:rPr lang="en-US" sz="3000">
                <a:solidFill>
                  <a:srgbClr val="FFFFFF"/>
                </a:solidFill>
              </a:rPr>
              <a:t>)</a:t>
            </a:r>
            <a:endParaRPr lang="el-GR" sz="3000">
              <a:solidFill>
                <a:srgbClr val="FFFFFF"/>
              </a:solidFill>
            </a:endParaRPr>
          </a:p>
        </p:txBody>
      </p:sp>
      <p:sp>
        <p:nvSpPr>
          <p:cNvPr id="4" name="Content Placeholder 3"/>
          <p:cNvSpPr>
            <a:spLocks noGrp="1"/>
          </p:cNvSpPr>
          <p:nvPr>
            <p:ph idx="1"/>
          </p:nvPr>
        </p:nvSpPr>
        <p:spPr>
          <a:xfrm>
            <a:off x="3607694" y="649480"/>
            <a:ext cx="4916510" cy="5546047"/>
          </a:xfrm>
        </p:spPr>
        <p:txBody>
          <a:bodyPr anchor="ctr">
            <a:normAutofit/>
          </a:bodyPr>
          <a:lstStyle/>
          <a:p>
            <a:pPr marL="214313" lvl="1" indent="-214313">
              <a:spcBef>
                <a:spcPts val="525"/>
              </a:spcBef>
              <a:buSzPct val="100000"/>
            </a:pPr>
            <a:r>
              <a:rPr lang="el-GR" sz="1700"/>
              <a:t>Ισχυρό ρεύμα υπέρ αναθεώρησης Συντάγματος Έτους 3 (κυρίως κατά της ετήσιας ανανέωσης του 1/3 των βουλευτών)</a:t>
            </a:r>
            <a:endParaRPr lang="en-US" sz="1700"/>
          </a:p>
          <a:p>
            <a:pPr marL="214313" lvl="1" indent="-214313">
              <a:spcBef>
                <a:spcPts val="525"/>
              </a:spcBef>
              <a:buSzPct val="100000"/>
            </a:pPr>
            <a:r>
              <a:rPr lang="en-US" sz="1700"/>
              <a:t>30 </a:t>
            </a:r>
            <a:r>
              <a:rPr lang="fr-FR" sz="1700"/>
              <a:t>prairial an VII </a:t>
            </a:r>
            <a:r>
              <a:rPr lang="el-GR" sz="1700"/>
              <a:t>(18.6.1799)</a:t>
            </a:r>
          </a:p>
          <a:p>
            <a:pPr marL="462915" lvl="2" indent="-257175">
              <a:spcBef>
                <a:spcPts val="525"/>
              </a:spcBef>
              <a:buSzPct val="100000"/>
            </a:pPr>
            <a:r>
              <a:rPr lang="el-GR" sz="1700"/>
              <a:t>Κρίσιμη κατάσταση σε μέτωπο (Ρώσοι στις Άλπεις)</a:t>
            </a:r>
          </a:p>
          <a:p>
            <a:pPr marL="462915" lvl="2" indent="-257175">
              <a:spcBef>
                <a:spcPts val="525"/>
              </a:spcBef>
              <a:buSzPct val="100000"/>
            </a:pPr>
            <a:r>
              <a:rPr lang="el-GR" sz="1700"/>
              <a:t>Αποκάλυψη φιλοβασιλικής συνομωσίας</a:t>
            </a:r>
          </a:p>
          <a:p>
            <a:pPr marL="462915" lvl="2" indent="-257175">
              <a:spcBef>
                <a:spcPts val="525"/>
              </a:spcBef>
              <a:buSzPct val="100000"/>
            </a:pPr>
            <a:r>
              <a:rPr lang="el-GR" sz="1700"/>
              <a:t>Αντίδραση Ιακωβίνων βουλευτών κατά Διευθυντηρίου, εξαναγκασμός Διευθυντών σε παραίτηση</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defTabSz="685800">
              <a:spcAft>
                <a:spcPts val="450"/>
              </a:spcAft>
            </a:pPr>
            <a:fld id="{F9D9BFEA-A0A6-470B-9C1A-C222B6B00C5D}" type="slidenum">
              <a:rPr lang="el-GR" sz="1000">
                <a:solidFill>
                  <a:schemeClr val="tx1">
                    <a:lumMod val="50000"/>
                    <a:lumOff val="50000"/>
                  </a:schemeClr>
                </a:solidFill>
                <a:latin typeface="Calibri" panose="020F0502020204030204"/>
              </a:rPr>
              <a:pPr defTabSz="685800">
                <a:spcAft>
                  <a:spcPts val="450"/>
                </a:spcAft>
              </a:pPr>
              <a:t>13</a:t>
            </a:fld>
            <a:endParaRPr lang="el-GR" sz="1000">
              <a:solidFill>
                <a:schemeClr val="tx1">
                  <a:lumMod val="50000"/>
                  <a:lumOff val="50000"/>
                </a:schemeClr>
              </a:solidFill>
              <a:latin typeface="Calibri" panose="020F0502020204030204"/>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2</a:t>
            </a:r>
            <a:r>
              <a:rPr lang="el-GR" sz="3000" baseline="30000">
                <a:solidFill>
                  <a:srgbClr val="FFFFFF"/>
                </a:solidFill>
              </a:rPr>
              <a:t>ο</a:t>
            </a:r>
            <a:r>
              <a:rPr lang="el-GR" sz="3000">
                <a:solidFill>
                  <a:srgbClr val="FFFFFF"/>
                </a:solidFill>
              </a:rPr>
              <a:t> Διευθυντήριο</a:t>
            </a:r>
            <a:r>
              <a:rPr lang="en-US" sz="3000">
                <a:solidFill>
                  <a:srgbClr val="FFFFFF"/>
                </a:solidFill>
              </a:rPr>
              <a:t> (</a:t>
            </a:r>
            <a:r>
              <a:rPr lang="el-GR" sz="3000">
                <a:solidFill>
                  <a:srgbClr val="FFFFFF"/>
                </a:solidFill>
              </a:rPr>
              <a:t>5</a:t>
            </a:r>
            <a:r>
              <a:rPr lang="en-US" sz="3000">
                <a:solidFill>
                  <a:srgbClr val="FFFFFF"/>
                </a:solidFill>
              </a:rPr>
              <a:t>)</a:t>
            </a:r>
            <a:endParaRPr lang="el-GR" sz="3000">
              <a:solidFill>
                <a:srgbClr val="FFFFFF"/>
              </a:solidFill>
            </a:endParaRPr>
          </a:p>
        </p:txBody>
      </p:sp>
      <p:sp>
        <p:nvSpPr>
          <p:cNvPr id="4" name="Content Placeholder 3"/>
          <p:cNvSpPr>
            <a:spLocks noGrp="1"/>
          </p:cNvSpPr>
          <p:nvPr>
            <p:ph idx="1"/>
          </p:nvPr>
        </p:nvSpPr>
        <p:spPr>
          <a:xfrm>
            <a:off x="3607694" y="649480"/>
            <a:ext cx="4916510" cy="5546047"/>
          </a:xfrm>
        </p:spPr>
        <p:txBody>
          <a:bodyPr anchor="ctr">
            <a:normAutofit/>
          </a:bodyPr>
          <a:lstStyle/>
          <a:p>
            <a:pPr marL="0" lvl="1" indent="0">
              <a:spcBef>
                <a:spcPts val="525"/>
              </a:spcBef>
              <a:buSzPct val="100000"/>
              <a:buNone/>
            </a:pPr>
            <a:r>
              <a:rPr lang="el-GR" dirty="0"/>
              <a:t>Συντηρητική στροφή, υπερίσχυση αστικής τάξης και γαιοκτημόνων</a:t>
            </a:r>
            <a:endParaRPr lang="en-US" dirty="0"/>
          </a:p>
          <a:p>
            <a:pPr lvl="1"/>
            <a:r>
              <a:rPr lang="el-GR" sz="1600" dirty="0"/>
              <a:t>Απώλεια κύρους Διευθυντηρίου, απειλή 2</a:t>
            </a:r>
            <a:r>
              <a:rPr lang="el-GR" sz="1600" baseline="30000" dirty="0"/>
              <a:t>ου</a:t>
            </a:r>
            <a:r>
              <a:rPr lang="el-GR" sz="1600" dirty="0"/>
              <a:t> Συνασπισμού για Γαλλία</a:t>
            </a:r>
          </a:p>
          <a:p>
            <a:pPr lvl="1">
              <a:spcAft>
                <a:spcPts val="1200"/>
              </a:spcAft>
            </a:pPr>
            <a:r>
              <a:rPr lang="el-GR" sz="1600" dirty="0"/>
              <a:t>Αιφνιδιαστική επιστροφή Ναπολέοντα από Αίγυπτο</a:t>
            </a:r>
          </a:p>
          <a:p>
            <a:pPr marL="0" indent="0">
              <a:buNone/>
            </a:pPr>
            <a:r>
              <a:rPr lang="el-GR" sz="1800" dirty="0"/>
              <a:t>Πραξικόπημα 18</a:t>
            </a:r>
            <a:r>
              <a:rPr lang="el-GR" sz="1800" baseline="30000" dirty="0"/>
              <a:t>ης</a:t>
            </a:r>
            <a:r>
              <a:rPr lang="el-GR" sz="1800" dirty="0"/>
              <a:t> </a:t>
            </a:r>
            <a:r>
              <a:rPr lang="en-US" sz="1800" dirty="0" err="1"/>
              <a:t>brumaire</a:t>
            </a:r>
            <a:r>
              <a:rPr lang="en-US" sz="1800" dirty="0"/>
              <a:t> an VII </a:t>
            </a:r>
            <a:r>
              <a:rPr lang="el-GR" sz="1800" dirty="0"/>
              <a:t>(9.11.1799) με συνενοχή </a:t>
            </a:r>
            <a:r>
              <a:rPr lang="en-US" sz="1800" dirty="0"/>
              <a:t>Sie</a:t>
            </a:r>
            <a:r>
              <a:rPr lang="fr-FR" sz="1800" dirty="0" err="1"/>
              <a:t>yès</a:t>
            </a:r>
            <a:r>
              <a:rPr lang="fr-FR" sz="1800" dirty="0"/>
              <a:t> </a:t>
            </a:r>
            <a:r>
              <a:rPr lang="el-GR" sz="1800" dirty="0">
                <a:sym typeface="Wingdings"/>
              </a:rPr>
              <a:t> ΥΠΑΤΕΙΑ</a:t>
            </a:r>
            <a:endParaRPr lang="el-GR" sz="1800" dirty="0"/>
          </a:p>
          <a:p>
            <a:pPr lvl="1"/>
            <a:r>
              <a:rPr lang="el-GR" sz="1600" dirty="0">
                <a:sym typeface="Wingdings"/>
              </a:rPr>
              <a:t>Αιφνιδιαστική επιστροφή Ναπολέοντα από Αίγυπτο </a:t>
            </a:r>
            <a:endParaRPr lang="en-US" sz="1600" dirty="0">
              <a:sym typeface="Wingdings"/>
            </a:endParaRPr>
          </a:p>
          <a:p>
            <a:pPr lvl="1"/>
            <a:r>
              <a:rPr lang="el-GR" sz="1600" dirty="0"/>
              <a:t>Εκτελεστική εξουσία σε 3 Υπάτους διορισμένους για 10 χρόνια (Ναπολέων, </a:t>
            </a:r>
            <a:r>
              <a:rPr lang="en-US" sz="1600" dirty="0" err="1"/>
              <a:t>Cambacérès</a:t>
            </a:r>
            <a:r>
              <a:rPr lang="en-US" sz="1600" dirty="0"/>
              <a:t> </a:t>
            </a:r>
            <a:r>
              <a:rPr lang="el-GR" sz="1600" dirty="0"/>
              <a:t>και</a:t>
            </a:r>
            <a:r>
              <a:rPr lang="en-US" sz="1600" dirty="0"/>
              <a:t> Lebrun)</a:t>
            </a:r>
            <a:r>
              <a:rPr lang="fr-FR" sz="1600" dirty="0"/>
              <a:t> </a:t>
            </a:r>
            <a:endParaRPr lang="el-GR" sz="1600" dirty="0"/>
          </a:p>
          <a:p>
            <a:pPr lvl="2"/>
            <a:r>
              <a:rPr lang="el-GR" sz="1600" dirty="0"/>
              <a:t>Μόνον ο πρώτος (Ναπολέων) έχει πραγματικές δικαιοδοσίες</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defTabSz="685800">
              <a:spcAft>
                <a:spcPts val="450"/>
              </a:spcAft>
            </a:pPr>
            <a:fld id="{F9D9BFEA-A0A6-470B-9C1A-C222B6B00C5D}" type="slidenum">
              <a:rPr lang="el-GR" sz="1000">
                <a:solidFill>
                  <a:schemeClr val="tx1">
                    <a:lumMod val="50000"/>
                    <a:lumOff val="50000"/>
                  </a:schemeClr>
                </a:solidFill>
                <a:latin typeface="Calibri" panose="020F0502020204030204"/>
              </a:rPr>
              <a:pPr defTabSz="685800">
                <a:spcAft>
                  <a:spcPts val="450"/>
                </a:spcAft>
              </a:pPr>
              <a:t>14</a:t>
            </a:fld>
            <a:endParaRPr lang="el-GR" sz="1000">
              <a:solidFill>
                <a:schemeClr val="tx1">
                  <a:lumMod val="50000"/>
                  <a:lumOff val="50000"/>
                </a:schemeClr>
              </a:solidFill>
              <a:latin typeface="Calibri" panose="020F050202020403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200">
                <a:solidFill>
                  <a:srgbClr val="FFFFFF"/>
                </a:solidFill>
              </a:rPr>
              <a:t>Ναπολέων Αυτοκράτωρ</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dirty="0"/>
              <a:t>1801, Κονκορδάτο (</a:t>
            </a:r>
            <a:r>
              <a:rPr lang="en-US" sz="1700" dirty="0"/>
              <a:t>Concordat) </a:t>
            </a:r>
            <a:r>
              <a:rPr lang="el-GR" sz="1700" dirty="0"/>
              <a:t>με πάπα </a:t>
            </a:r>
            <a:r>
              <a:rPr lang="el-GR" sz="1700" dirty="0" err="1"/>
              <a:t>Πίο</a:t>
            </a:r>
            <a:r>
              <a:rPr lang="el-GR" sz="1700" dirty="0"/>
              <a:t> Ζ΄</a:t>
            </a:r>
          </a:p>
          <a:p>
            <a:pPr lvl="1"/>
            <a:r>
              <a:rPr lang="el-GR" sz="1700" dirty="0"/>
              <a:t>Αναγνώριση καθολικισμού ως τη θρησκεία της πλειονότητας των Γάλλων αλλά όχι ως επίσημη θρησκεία του κράτους</a:t>
            </a:r>
          </a:p>
          <a:p>
            <a:pPr lvl="1"/>
            <a:r>
              <a:rPr lang="el-GR" sz="1700" dirty="0"/>
              <a:t>Πάπας καθαιρεί επισκόπους αλλά γαλλικό κράτος τους διορίζει</a:t>
            </a:r>
          </a:p>
          <a:p>
            <a:pPr lvl="1"/>
            <a:r>
              <a:rPr lang="el-GR" sz="1700" dirty="0"/>
              <a:t>Κληρικοί αμείβονται από το κράτος και ορκίζονται πίστη σε αυτό</a:t>
            </a:r>
          </a:p>
          <a:p>
            <a:pPr lvl="1"/>
            <a:r>
              <a:rPr lang="el-GR" sz="1700" dirty="0"/>
              <a:t>Η Εκκλησία παραιτείται από κτήσεις της που κατασχέθηκαν μετά το 1790</a:t>
            </a:r>
          </a:p>
          <a:p>
            <a:r>
              <a:rPr lang="el-GR" sz="1700" dirty="0"/>
              <a:t>1802, Ναπολέων ανακηρύσσεται ισόβιος ύπατος</a:t>
            </a:r>
          </a:p>
          <a:p>
            <a:r>
              <a:rPr lang="el-GR" sz="1700" b="1" dirty="0"/>
              <a:t>1804, κληρονομικός Αυτοκράτωρ</a:t>
            </a:r>
          </a:p>
          <a:p>
            <a:endParaRPr lang="el-GR" sz="1700" dirty="0"/>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15</a:t>
            </a:fld>
            <a:endParaRPr lang="el-GR" sz="1000">
              <a:solidFill>
                <a:schemeClr val="tx1">
                  <a:lumMod val="50000"/>
                  <a:lumOff val="5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2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200">
                <a:solidFill>
                  <a:srgbClr val="FFFFFF"/>
                </a:solidFill>
              </a:rPr>
              <a:t>Ναπολέων αυτοκράτωρ (2)</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dirty="0"/>
              <a:t>1805-1815 </a:t>
            </a:r>
            <a:r>
              <a:rPr lang="el-GR" sz="1700" dirty="0">
                <a:sym typeface="Symbol" pitchFamily="18" charset="2"/>
              </a:rPr>
              <a:t> σειρά νικηφόρων εκστρατειών Ναπολέοντα κατά ευρωπαϊκών συνασπισμών</a:t>
            </a:r>
          </a:p>
          <a:p>
            <a:r>
              <a:rPr lang="el-GR" sz="1700" b="1" dirty="0">
                <a:sym typeface="Symbol" pitchFamily="18" charset="2"/>
              </a:rPr>
              <a:t>1803-1806, 3</a:t>
            </a:r>
            <a:r>
              <a:rPr lang="el-GR" sz="1700" b="1" baseline="30000" dirty="0">
                <a:sym typeface="Symbol" pitchFamily="18" charset="2"/>
              </a:rPr>
              <a:t>ος </a:t>
            </a:r>
            <a:r>
              <a:rPr lang="el-GR" sz="1700" b="1" dirty="0">
                <a:sym typeface="Symbol" pitchFamily="18" charset="2"/>
              </a:rPr>
              <a:t>ευρωπαϊκός συνασπισμός </a:t>
            </a:r>
            <a:r>
              <a:rPr lang="el-GR" sz="1700" dirty="0">
                <a:sym typeface="Symbol" pitchFamily="18" charset="2"/>
              </a:rPr>
              <a:t>(Ρωσία, Αυστρία, Σουηδία, Αγγλία)</a:t>
            </a:r>
          </a:p>
          <a:p>
            <a:pPr lvl="1"/>
            <a:r>
              <a:rPr lang="el-GR" sz="1700" dirty="0">
                <a:sym typeface="Symbol" pitchFamily="18" charset="2"/>
              </a:rPr>
              <a:t>21 Οκτωβρίου 1805, ήττα σε ναυμαχία </a:t>
            </a:r>
            <a:r>
              <a:rPr lang="el-GR" sz="1700" dirty="0" err="1">
                <a:sym typeface="Symbol" pitchFamily="18" charset="2"/>
              </a:rPr>
              <a:t>Τραφάλγκαρ</a:t>
            </a:r>
            <a:endParaRPr lang="el-GR" sz="1700" dirty="0">
              <a:sym typeface="Symbol" pitchFamily="18" charset="2"/>
            </a:endParaRPr>
          </a:p>
          <a:p>
            <a:pPr lvl="1"/>
            <a:r>
              <a:rPr lang="el-GR" sz="1700" dirty="0">
                <a:sym typeface="Symbol" pitchFamily="18" charset="2"/>
              </a:rPr>
              <a:t>2 Δεκ. 1805, νίκη σε Αούστερλιτς («Μάχη των Τριών Αυτοκρατόρων»)</a:t>
            </a:r>
          </a:p>
          <a:p>
            <a:pPr lvl="1"/>
            <a:r>
              <a:rPr lang="el-GR" sz="1700" dirty="0">
                <a:sym typeface="Symbol" pitchFamily="18" charset="2"/>
              </a:rPr>
              <a:t>14 Οκτωβρίου 1806, νίκη σε </a:t>
            </a:r>
            <a:r>
              <a:rPr lang="el-GR" sz="1700" dirty="0" err="1">
                <a:sym typeface="Symbol" pitchFamily="18" charset="2"/>
              </a:rPr>
              <a:t>Ιένα</a:t>
            </a:r>
            <a:r>
              <a:rPr lang="el-GR" sz="1700" dirty="0">
                <a:sym typeface="Symbol" pitchFamily="18" charset="2"/>
              </a:rPr>
              <a:t> κατά Πρωσίας</a:t>
            </a:r>
          </a:p>
          <a:p>
            <a:r>
              <a:rPr lang="el-GR" sz="1700" dirty="0">
                <a:sym typeface="Symbol" pitchFamily="18" charset="2"/>
              </a:rPr>
              <a:t>1806, διάλυση Αγίας Ρωμαϊκής Αυτοκρατορίας. Δημιουργία «Συνομοσπονδίας Ρήνου» (1806-13)</a:t>
            </a:r>
          </a:p>
          <a:p>
            <a:pPr lvl="1"/>
            <a:r>
              <a:rPr lang="el-GR" sz="1700" dirty="0">
                <a:sym typeface="Symbol" pitchFamily="18" charset="2"/>
              </a:rPr>
              <a:t>Ένωση γερμανικών κρατών υπό την προστασία του Ναπολέοντα και κατά το γαλλικό διοικητικό πρότυπο</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16</a:t>
            </a:fld>
            <a:endParaRPr lang="el-GR" sz="1000">
              <a:solidFill>
                <a:schemeClr val="tx1">
                  <a:lumMod val="50000"/>
                  <a:lumOff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pPr/>
              <a:t>17</a:t>
            </a:fld>
            <a:endParaRPr lang="el-G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4000"/>
                    </a14:imgEffect>
                  </a14:imgLayer>
                </a14:imgProps>
              </a:ext>
              <a:ext uri="{28A0092B-C50C-407E-A947-70E740481C1C}">
                <a14:useLocalDpi xmlns:a14="http://schemas.microsoft.com/office/drawing/2010/main" val="0"/>
              </a:ext>
            </a:extLst>
          </a:blip>
          <a:stretch>
            <a:fillRect/>
          </a:stretch>
        </p:blipFill>
        <p:spPr>
          <a:xfrm>
            <a:off x="755576" y="44624"/>
            <a:ext cx="7992888" cy="6749015"/>
          </a:xfrm>
          <a:prstGeom prst="rect">
            <a:avLst/>
          </a:prstGeom>
        </p:spPr>
      </p:pic>
    </p:spTree>
    <p:extLst>
      <p:ext uri="{BB962C8B-B14F-4D97-AF65-F5344CB8AC3E}">
        <p14:creationId xmlns:p14="http://schemas.microsoft.com/office/powerpoint/2010/main" val="102087359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2617" y="962166"/>
            <a:ext cx="2327856" cy="4421876"/>
          </a:xfrm>
        </p:spPr>
        <p:txBody>
          <a:bodyPr anchor="t">
            <a:normAutofit/>
          </a:bodyPr>
          <a:lstStyle/>
          <a:p>
            <a:pPr algn="r"/>
            <a:r>
              <a:rPr lang="el-GR" sz="3200"/>
              <a:t>«Ηπειρωτικό σύστημα»</a:t>
            </a:r>
          </a:p>
        </p:txBody>
      </p:sp>
      <p:sp>
        <p:nvSpPr>
          <p:cNvPr id="4" name="Content Placeholder 3"/>
          <p:cNvSpPr>
            <a:spLocks noGrp="1"/>
          </p:cNvSpPr>
          <p:nvPr>
            <p:ph idx="1"/>
          </p:nvPr>
        </p:nvSpPr>
        <p:spPr>
          <a:xfrm>
            <a:off x="3066696" y="962167"/>
            <a:ext cx="5143585" cy="4743174"/>
          </a:xfrm>
        </p:spPr>
        <p:txBody>
          <a:bodyPr anchor="t">
            <a:normAutofit/>
          </a:bodyPr>
          <a:lstStyle/>
          <a:p>
            <a:r>
              <a:rPr lang="el-GR" sz="1700">
                <a:sym typeface="Symbol" pitchFamily="18" charset="2"/>
              </a:rPr>
              <a:t>1806-1811, «ηπειρωτικό σύστημα» κατά</a:t>
            </a:r>
            <a:r>
              <a:rPr lang="en-US" sz="1700">
                <a:sym typeface="Symbol" pitchFamily="18" charset="2"/>
              </a:rPr>
              <a:t> </a:t>
            </a:r>
            <a:r>
              <a:rPr lang="el-GR" sz="1700">
                <a:sym typeface="Symbol" pitchFamily="18" charset="2"/>
              </a:rPr>
              <a:t>αγγλικού αποκλεισμού</a:t>
            </a:r>
          </a:p>
          <a:p>
            <a:pPr lvl="1"/>
            <a:r>
              <a:rPr lang="el-GR" sz="1700">
                <a:sym typeface="Symbol" pitchFamily="18" charset="2"/>
              </a:rPr>
              <a:t>Απαγόρευση προσέγγισης βρετ. πλοίων σε λιμάνια Αυτοκρατορίας και συμμάχων της</a:t>
            </a:r>
          </a:p>
          <a:p>
            <a:pPr lvl="1"/>
            <a:r>
              <a:rPr lang="el-GR" sz="1700">
                <a:sym typeface="Symbol" pitchFamily="18" charset="2"/>
              </a:rPr>
              <a:t>Διάρρηξη παραδοσιακών εμπορικών δικτύων, λαθρεμπόριο</a:t>
            </a:r>
          </a:p>
          <a:p>
            <a:pPr lvl="1"/>
            <a:r>
              <a:rPr lang="el-GR" sz="1700">
                <a:sym typeface="Symbol" pitchFamily="18" charset="2"/>
              </a:rPr>
              <a:t>Πλήρης αναδιοργάνωση ευρωπαϊκής αγοράς γύρω από Γαλλία, προστασία από βρετανικό ανταγωνισμό</a:t>
            </a:r>
          </a:p>
          <a:p>
            <a:pPr lvl="1"/>
            <a:r>
              <a:rPr lang="el-GR" sz="1700">
                <a:sym typeface="Symbol" pitchFamily="18" charset="2"/>
              </a:rPr>
              <a:t>Πλήγμα για λιμάνια και αγροτικές χώρες Ανατ. Ευρώπης</a:t>
            </a:r>
          </a:p>
          <a:p>
            <a:r>
              <a:rPr lang="el-GR" sz="1700">
                <a:sym typeface="Symbol" pitchFamily="18" charset="2"/>
              </a:rPr>
              <a:t>Επιβολή γαλλικής γλώσσας και γαλλικού διοικητικού προτύπου, θέληση για ομοιομορφία</a:t>
            </a:r>
          </a:p>
          <a:p>
            <a:pPr>
              <a:buNone/>
            </a:pPr>
            <a:endParaRPr lang="el-GR" sz="1700"/>
          </a:p>
        </p:txBody>
      </p:sp>
      <p:sp>
        <p:nvSpPr>
          <p:cNvPr id="29" name="Rectangle 1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a:spcAft>
                <a:spcPts val="600"/>
              </a:spcAft>
            </a:pPr>
            <a:fld id="{F9D9BFEA-A0A6-470B-9C1A-C222B6B00C5D}" type="slidenum">
              <a:rPr lang="el-GR" sz="1000">
                <a:solidFill>
                  <a:srgbClr val="FFFFFF"/>
                </a:solidFill>
              </a:rPr>
              <a:pPr>
                <a:spcAft>
                  <a:spcPts val="600"/>
                </a:spcAft>
              </a:pPr>
              <a:t>18</a:t>
            </a:fld>
            <a:endParaRPr lang="el-GR" sz="10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pPr/>
              <a:t>19</a:t>
            </a:fld>
            <a:endParaRPr lang="el-GR"/>
          </a:p>
        </p:txBody>
      </p:sp>
      <p:pic>
        <p:nvPicPr>
          <p:cNvPr id="46082" name="Picture 2" descr="Fichier:Europe map Napoleon Blocus.png">
            <a:hlinkClick r:id="rId4"/>
          </p:cNvPr>
          <p:cNvPicPr>
            <a:picLocks noChangeAspect="1" noChangeArrowheads="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179512" y="188640"/>
            <a:ext cx="4107186" cy="4176464"/>
          </a:xfrm>
          <a:prstGeom prst="rect">
            <a:avLst/>
          </a:prstGeom>
          <a:noFill/>
        </p:spPr>
      </p:pic>
      <p:sp>
        <p:nvSpPr>
          <p:cNvPr id="4" name="TextBox 3"/>
          <p:cNvSpPr txBox="1"/>
          <p:nvPr/>
        </p:nvSpPr>
        <p:spPr>
          <a:xfrm>
            <a:off x="1331640" y="4653136"/>
            <a:ext cx="3168352" cy="1692771"/>
          </a:xfrm>
          <a:prstGeom prst="rect">
            <a:avLst/>
          </a:prstGeom>
          <a:noFill/>
        </p:spPr>
        <p:txBody>
          <a:bodyPr wrap="square" rtlCol="0">
            <a:spAutoFit/>
          </a:bodyPr>
          <a:lstStyle/>
          <a:p>
            <a:r>
              <a:rPr lang="el-GR" sz="2400" b="1" dirty="0"/>
              <a:t>Η Ευρώπη το </a:t>
            </a:r>
            <a:r>
              <a:rPr lang="fr-FR" sz="2400" b="1" dirty="0"/>
              <a:t>1811</a:t>
            </a:r>
            <a:endParaRPr lang="el-GR" sz="2400" dirty="0"/>
          </a:p>
          <a:p>
            <a:r>
              <a:rPr lang="el-GR" sz="2000" dirty="0"/>
              <a:t>Μέλη της Αυτοκρατορίας</a:t>
            </a:r>
          </a:p>
          <a:p>
            <a:r>
              <a:rPr lang="el-GR" sz="2000" dirty="0"/>
              <a:t>Κράτη-δορυφόροι</a:t>
            </a:r>
          </a:p>
          <a:p>
            <a:r>
              <a:rPr lang="el-GR" sz="2000" dirty="0"/>
              <a:t>Κράτη που εφαρμόζουν τον ηπειρωτικό αποκλεισμό</a:t>
            </a:r>
            <a:endParaRPr lang="fr-FR" sz="2000" dirty="0"/>
          </a:p>
        </p:txBody>
      </p:sp>
      <p:sp>
        <p:nvSpPr>
          <p:cNvPr id="5" name="Rectangle 4"/>
          <p:cNvSpPr/>
          <p:nvPr/>
        </p:nvSpPr>
        <p:spPr>
          <a:xfrm>
            <a:off x="899592" y="5085184"/>
            <a:ext cx="360040" cy="216024"/>
          </a:xfrm>
          <a:prstGeom prst="rect">
            <a:avLst/>
          </a:prstGeom>
          <a:solidFill>
            <a:srgbClr val="4651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899592" y="5445224"/>
            <a:ext cx="360040"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899592" y="5733256"/>
            <a:ext cx="360040" cy="216024"/>
          </a:xfrm>
          <a:prstGeom prst="rect">
            <a:avLst/>
          </a:prstGeom>
          <a:solidFill>
            <a:srgbClr val="BDC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Picture 2"/>
          <p:cNvPicPr>
            <a:picLocks noChangeAspect="1"/>
          </p:cNvPicPr>
          <p:nvPr/>
        </p:nvPicPr>
        <p:blipFill>
          <a:blip r:embed="rId6"/>
          <a:stretch>
            <a:fillRect/>
          </a:stretch>
        </p:blipFill>
        <p:spPr>
          <a:xfrm>
            <a:off x="4415386" y="1700809"/>
            <a:ext cx="4720594" cy="5201756"/>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Rectangle 3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ΝΑΠΟΛΕΩΝ ΒΟΝΑΠΑΡΤΗΣ</a:t>
            </a:r>
            <a:br>
              <a:rPr lang="el-GR" sz="3000">
                <a:solidFill>
                  <a:srgbClr val="FFFFFF"/>
                </a:solidFill>
              </a:rPr>
            </a:br>
            <a:r>
              <a:rPr lang="el-GR" sz="3000">
                <a:solidFill>
                  <a:srgbClr val="FFFFFF"/>
                </a:solidFill>
              </a:rPr>
              <a:t>(1769-1821) </a:t>
            </a:r>
          </a:p>
        </p:txBody>
      </p:sp>
      <p:sp>
        <p:nvSpPr>
          <p:cNvPr id="4" name="Content Placeholder 3"/>
          <p:cNvSpPr>
            <a:spLocks noGrp="1"/>
          </p:cNvSpPr>
          <p:nvPr>
            <p:ph idx="1"/>
          </p:nvPr>
        </p:nvSpPr>
        <p:spPr>
          <a:xfrm>
            <a:off x="3607694" y="649480"/>
            <a:ext cx="4916510" cy="5546047"/>
          </a:xfrm>
        </p:spPr>
        <p:txBody>
          <a:bodyPr anchor="ctr">
            <a:normAutofit/>
          </a:bodyPr>
          <a:lstStyle/>
          <a:p>
            <a:r>
              <a:rPr lang="en-US" sz="1700"/>
              <a:t>Napoleone di Buonaparte</a:t>
            </a:r>
            <a:r>
              <a:rPr lang="el-GR" sz="1700"/>
              <a:t>, με ήσσονα βαθμό ευγένειας</a:t>
            </a:r>
          </a:p>
          <a:p>
            <a:r>
              <a:rPr lang="el-GR" sz="1700"/>
              <a:t>1789, αξιωματικός γαλλικού πυροβολικού</a:t>
            </a:r>
          </a:p>
          <a:p>
            <a:r>
              <a:rPr lang="el-GR" sz="1700">
                <a:sym typeface="Symbol" pitchFamily="18" charset="2"/>
              </a:rPr>
              <a:t>1793, κατάληψη Τουλόν</a:t>
            </a:r>
          </a:p>
          <a:p>
            <a:r>
              <a:rPr lang="el-GR" sz="1700">
                <a:sym typeface="Symbol" pitchFamily="18" charset="2"/>
              </a:rPr>
              <a:t>1794, κατάληψη Σαρδηνίας</a:t>
            </a:r>
          </a:p>
          <a:p>
            <a:r>
              <a:rPr lang="en-US" sz="1700">
                <a:sym typeface="Symbol" pitchFamily="18" charset="2"/>
              </a:rPr>
              <a:t>13 Vendémiaire An IV (</a:t>
            </a:r>
            <a:r>
              <a:rPr lang="el-GR" sz="1700">
                <a:sym typeface="Symbol" pitchFamily="18" charset="2"/>
              </a:rPr>
              <a:t>5.10.1795</a:t>
            </a:r>
            <a:r>
              <a:rPr lang="en-US" sz="1700">
                <a:sym typeface="Symbol" pitchFamily="18" charset="2"/>
              </a:rPr>
              <a:t>)</a:t>
            </a:r>
            <a:r>
              <a:rPr lang="el-GR" sz="1700">
                <a:sym typeface="Symbol" pitchFamily="18" charset="2"/>
              </a:rPr>
              <a:t>, καταστολή φιλοβασιλικής εξέγερσης σε Παρίσι. Επικεφαλής στρατιάς Ιταλίας</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2</a:t>
            </a:fld>
            <a:endParaRPr lang="el-GR" sz="1000">
              <a:solidFill>
                <a:schemeClr val="tx1">
                  <a:lumMod val="50000"/>
                  <a:lumOff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Ναπολεόντεια Ευρώπη</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a:t>Γαλλική Αυτοκρατορία με 130 νομούς και ενιαίο θεσμικό πλαίσιο</a:t>
            </a:r>
          </a:p>
          <a:p>
            <a:r>
              <a:rPr lang="el-GR" sz="1700"/>
              <a:t>Τοποθέτηση μελών της οικογένειάς του επικεφαλής των ευρωπαϊκών βασιλείων </a:t>
            </a:r>
          </a:p>
          <a:p>
            <a:r>
              <a:rPr lang="el-GR" sz="1700"/>
              <a:t>Εφαρμογή γαλλικού επαναστατικού προτύπου, οικονομικός εκσυγχρονισμός και κοινωνικές μεταρρυθμίσεις</a:t>
            </a:r>
          </a:p>
          <a:p>
            <a:r>
              <a:rPr lang="el-GR" sz="1700"/>
              <a:t>Δημιουργία ενιαίου ευρωπαϊκού χώρου με κοινό δίκαιο και όμοιες διοικητικές δομές</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20</a:t>
            </a:fld>
            <a:endParaRPr lang="el-GR" sz="1000">
              <a:solidFill>
                <a:schemeClr val="tx1">
                  <a:lumMod val="50000"/>
                  <a:lumOff val="5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l-GR" sz="3500">
                <a:solidFill>
                  <a:srgbClr val="FFFFFF"/>
                </a:solidFill>
              </a:rPr>
              <a:t>Πολεμική τακτική Ναπολέοντα</a:t>
            </a:r>
          </a:p>
        </p:txBody>
      </p:sp>
      <p:sp>
        <p:nvSpPr>
          <p:cNvPr id="4" name="Content Placeholder 3"/>
          <p:cNvSpPr>
            <a:spLocks noGrp="1"/>
          </p:cNvSpPr>
          <p:nvPr>
            <p:ph idx="1"/>
          </p:nvPr>
        </p:nvSpPr>
        <p:spPr>
          <a:xfrm>
            <a:off x="1028699" y="2318197"/>
            <a:ext cx="7293023" cy="3683358"/>
          </a:xfrm>
        </p:spPr>
        <p:txBody>
          <a:bodyPr anchor="ctr">
            <a:normAutofit/>
          </a:bodyPr>
          <a:lstStyle/>
          <a:p>
            <a:r>
              <a:rPr lang="el-GR" sz="1700"/>
              <a:t>Επαναστατικός στρατός</a:t>
            </a:r>
          </a:p>
          <a:p>
            <a:pPr lvl="1"/>
            <a:r>
              <a:rPr lang="el-GR" sz="1700"/>
              <a:t>Μαζική επιστράτευση </a:t>
            </a:r>
            <a:r>
              <a:rPr lang="el-GR" sz="1700">
                <a:sym typeface="Wingdings"/>
              </a:rPr>
              <a:t> μαζικές λιποταξίες</a:t>
            </a:r>
          </a:p>
          <a:p>
            <a:pPr lvl="1"/>
            <a:r>
              <a:rPr lang="el-GR" sz="1700">
                <a:sym typeface="Wingdings"/>
              </a:rPr>
              <a:t>Γενική κινητοποίηση πληθυσμού σε εργοστάσια και ναυπηγεία</a:t>
            </a:r>
          </a:p>
          <a:p>
            <a:pPr lvl="1"/>
            <a:r>
              <a:rPr lang="el-GR" sz="1700">
                <a:sym typeface="Wingdings"/>
              </a:rPr>
              <a:t>Μαζική παραγωγή όπλων, πυρομαχικών και στολών</a:t>
            </a:r>
          </a:p>
          <a:p>
            <a:pPr lvl="1"/>
            <a:r>
              <a:rPr lang="el-GR" sz="1700">
                <a:sym typeface="Wingdings"/>
              </a:rPr>
              <a:t>Εντατική προπαγάνδα (κομισάριοι)</a:t>
            </a:r>
          </a:p>
          <a:p>
            <a:r>
              <a:rPr lang="el-GR" sz="1700"/>
              <a:t>Μεγάλη ταχύτητα μετακίνησης στρατευμάτων</a:t>
            </a:r>
          </a:p>
          <a:p>
            <a:r>
              <a:rPr lang="el-GR" sz="1700"/>
              <a:t>Απουσία επιμελητείας, λεηλασία υπαίθρου και αμάχων</a:t>
            </a:r>
          </a:p>
          <a:p>
            <a:r>
              <a:rPr lang="el-GR" sz="1700"/>
              <a:t>Ραγδαίες και ευέλικτες επιθέσεις, αιφνιδιασμός και περικύκλωση αντιπάλου</a:t>
            </a:r>
          </a:p>
        </p:txBody>
      </p:sp>
      <p:sp>
        <p:nvSpPr>
          <p:cNvPr id="3" name="Slide Number Placeholder 2"/>
          <p:cNvSpPr>
            <a:spLocks noGrp="1"/>
          </p:cNvSpPr>
          <p:nvPr>
            <p:ph type="sldNum" sz="quarter" idx="12"/>
          </p:nvPr>
        </p:nvSpPr>
        <p:spPr>
          <a:xfrm>
            <a:off x="8778240" y="6455431"/>
            <a:ext cx="334434"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21</a:t>
            </a:fld>
            <a:endParaRPr lang="el-GR" sz="1000">
              <a:solidFill>
                <a:schemeClr val="tx1">
                  <a:lumMod val="50000"/>
                  <a:lumOff val="5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l-GR" sz="3500">
                <a:solidFill>
                  <a:srgbClr val="FFFFFF"/>
                </a:solidFill>
              </a:rPr>
              <a:t>Πολεμική τακτική Ναπολέοντα (2)</a:t>
            </a:r>
          </a:p>
        </p:txBody>
      </p:sp>
      <p:sp>
        <p:nvSpPr>
          <p:cNvPr id="4" name="Content Placeholder 3"/>
          <p:cNvSpPr>
            <a:spLocks noGrp="1"/>
          </p:cNvSpPr>
          <p:nvPr>
            <p:ph idx="1"/>
          </p:nvPr>
        </p:nvSpPr>
        <p:spPr>
          <a:xfrm>
            <a:off x="1028699" y="2318197"/>
            <a:ext cx="7293023" cy="3683358"/>
          </a:xfrm>
        </p:spPr>
        <p:txBody>
          <a:bodyPr anchor="ctr">
            <a:normAutofit/>
          </a:bodyPr>
          <a:lstStyle/>
          <a:p>
            <a:r>
              <a:rPr lang="el-GR" sz="1700" dirty="0"/>
              <a:t>Μεγάλη αύξηση πυροβολικού</a:t>
            </a:r>
          </a:p>
          <a:p>
            <a:r>
              <a:rPr lang="el-GR" sz="1700" dirty="0"/>
              <a:t>Μετακίνηση κανονιών ανάλογα με ανάγκες επίθεσης</a:t>
            </a:r>
          </a:p>
          <a:p>
            <a:r>
              <a:rPr lang="el-GR" sz="1700" dirty="0"/>
              <a:t>Επίθεση με όλες τις συνθήκες και σε όλες τις εποχές</a:t>
            </a:r>
          </a:p>
          <a:p>
            <a:r>
              <a:rPr lang="el-GR" sz="1700" dirty="0"/>
              <a:t>Ευρωπαϊκοί συνασπισμοί επιμένουν σε τακτικές 18</a:t>
            </a:r>
            <a:r>
              <a:rPr lang="el-GR" sz="1700" baseline="30000" dirty="0"/>
              <a:t>ου</a:t>
            </a:r>
            <a:r>
              <a:rPr lang="el-GR" sz="1700" dirty="0"/>
              <a:t> αι.</a:t>
            </a:r>
            <a:r>
              <a:rPr lang="en-US" sz="1700" dirty="0"/>
              <a:t>  </a:t>
            </a:r>
            <a:r>
              <a:rPr lang="el-GR" sz="1700" dirty="0">
                <a:sym typeface="Wingdings"/>
              </a:rPr>
              <a:t> σειρά συντριπτικών ηττών μέχρι τη ριζική μεταρρύθμιση του αυστριακού και του πρωσικού στρατού</a:t>
            </a:r>
            <a:endParaRPr lang="en-US" sz="1700" dirty="0">
              <a:sym typeface="Wingdings"/>
            </a:endParaRPr>
          </a:p>
          <a:p>
            <a:pPr lvl="1"/>
            <a:r>
              <a:rPr lang="en-US" sz="1700" dirty="0">
                <a:latin typeface="Calibri" panose="020F0502020204030204" pitchFamily="34" charset="0"/>
                <a:cs typeface="Calibri" panose="020F0502020204030204" pitchFamily="34" charset="0"/>
                <a:sym typeface="Wingdings"/>
              </a:rPr>
              <a:t>Karl von Clausewitz (1780-1831)</a:t>
            </a:r>
          </a:p>
        </p:txBody>
      </p:sp>
      <p:sp>
        <p:nvSpPr>
          <p:cNvPr id="3" name="Slide Number Placeholder 2"/>
          <p:cNvSpPr>
            <a:spLocks noGrp="1"/>
          </p:cNvSpPr>
          <p:nvPr>
            <p:ph type="sldNum" sz="quarter" idx="12"/>
          </p:nvPr>
        </p:nvSpPr>
        <p:spPr>
          <a:xfrm>
            <a:off x="8778240" y="6455431"/>
            <a:ext cx="334434"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22</a:t>
            </a:fld>
            <a:endParaRPr lang="el-GR" sz="1000">
              <a:solidFill>
                <a:schemeClr val="tx1">
                  <a:lumMod val="50000"/>
                  <a:lumOff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3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369" y="238539"/>
            <a:ext cx="8263890" cy="1434415"/>
          </a:xfrm>
        </p:spPr>
        <p:txBody>
          <a:bodyPr anchor="b">
            <a:normAutofit/>
          </a:bodyPr>
          <a:lstStyle/>
          <a:p>
            <a:r>
              <a:rPr lang="el-GR" sz="4700"/>
              <a:t>Ναπολέων αυτοκράτωρ (3)</a:t>
            </a:r>
          </a:p>
        </p:txBody>
      </p:sp>
      <p:sp>
        <p:nvSpPr>
          <p:cNvPr id="7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429369" y="2071316"/>
            <a:ext cx="5035164" cy="4119172"/>
          </a:xfrm>
        </p:spPr>
        <p:txBody>
          <a:bodyPr anchor="t">
            <a:normAutofit/>
          </a:bodyPr>
          <a:lstStyle/>
          <a:p>
            <a:r>
              <a:rPr lang="el-GR" sz="1600" b="1" dirty="0">
                <a:sym typeface="Symbol" pitchFamily="18" charset="2"/>
              </a:rPr>
              <a:t>1806-1807, 4</a:t>
            </a:r>
            <a:r>
              <a:rPr lang="el-GR" sz="1600" b="1" baseline="30000" dirty="0">
                <a:sym typeface="Symbol" pitchFamily="18" charset="2"/>
              </a:rPr>
              <a:t>ος</a:t>
            </a:r>
            <a:r>
              <a:rPr lang="el-GR" sz="1600" b="1" dirty="0">
                <a:sym typeface="Symbol" pitchFamily="18" charset="2"/>
              </a:rPr>
              <a:t> συνασπισμός </a:t>
            </a:r>
            <a:r>
              <a:rPr lang="el-GR" sz="1600" dirty="0">
                <a:sym typeface="Symbol" pitchFamily="18" charset="2"/>
              </a:rPr>
              <a:t>(Αγγλία, Ρωσία, Σουηδία, Πρωσία)</a:t>
            </a:r>
          </a:p>
          <a:p>
            <a:r>
              <a:rPr lang="el-GR" sz="1600" dirty="0">
                <a:sym typeface="Symbol" pitchFamily="18" charset="2"/>
              </a:rPr>
              <a:t>1807, εκστρατεία Πολωνίας. Ειρήνη του </a:t>
            </a:r>
            <a:r>
              <a:rPr lang="el-GR" sz="1600" dirty="0" err="1">
                <a:sym typeface="Symbol" pitchFamily="18" charset="2"/>
              </a:rPr>
              <a:t>Τιλσίτ</a:t>
            </a:r>
            <a:r>
              <a:rPr lang="el-GR" sz="1600" dirty="0">
                <a:sym typeface="Symbol" pitchFamily="18" charset="2"/>
              </a:rPr>
              <a:t> με τσάρο Αλέξανδρο Α΄</a:t>
            </a:r>
          </a:p>
          <a:p>
            <a:pPr lvl="1"/>
            <a:r>
              <a:rPr lang="el-GR" sz="1600" dirty="0">
                <a:sym typeface="Symbol" pitchFamily="18" charset="2"/>
              </a:rPr>
              <a:t>Διαμελισμός και ταπείνωση Πρωσίας</a:t>
            </a:r>
          </a:p>
          <a:p>
            <a:pPr lvl="1"/>
            <a:r>
              <a:rPr lang="el-GR" sz="1600" dirty="0">
                <a:sym typeface="Symbol" pitchFamily="18" charset="2"/>
              </a:rPr>
              <a:t>Δημιουργία δουκάτου Βαρσοβίας</a:t>
            </a:r>
          </a:p>
          <a:p>
            <a:pPr lvl="1"/>
            <a:r>
              <a:rPr lang="el-GR" sz="1600" dirty="0">
                <a:sym typeface="Symbol" pitchFamily="18" charset="2"/>
              </a:rPr>
              <a:t>Κατάλυση Επτανήσου Πολιτείας [1800-1807, υπό </a:t>
            </a:r>
            <a:r>
              <a:rPr lang="el-GR" sz="1600" dirty="0" err="1">
                <a:sym typeface="Symbol" pitchFamily="18" charset="2"/>
              </a:rPr>
              <a:t>ρωσοτουρκική</a:t>
            </a:r>
            <a:r>
              <a:rPr lang="el-GR" sz="1600" dirty="0">
                <a:sym typeface="Symbol" pitchFamily="18" charset="2"/>
              </a:rPr>
              <a:t> επικυριαρχία]  και προσάρτηση Επτανήσων</a:t>
            </a:r>
          </a:p>
          <a:p>
            <a:r>
              <a:rPr lang="el-GR" sz="1600" dirty="0">
                <a:sym typeface="Symbol" pitchFamily="18" charset="2"/>
              </a:rPr>
              <a:t>1808, εκθρόνιση Βουρβόνων Ισπανίας</a:t>
            </a:r>
          </a:p>
          <a:p>
            <a:r>
              <a:rPr lang="el-GR" sz="1600" b="1" dirty="0">
                <a:sym typeface="Symbol" pitchFamily="18" charset="2"/>
              </a:rPr>
              <a:t>1809, 5ος συνασπισμός </a:t>
            </a:r>
            <a:r>
              <a:rPr lang="el-GR" sz="1600" dirty="0">
                <a:sym typeface="Symbol" pitchFamily="18" charset="2"/>
              </a:rPr>
              <a:t>(Αγγλία, Αυστρία)</a:t>
            </a:r>
          </a:p>
          <a:p>
            <a:pPr lvl="1"/>
            <a:r>
              <a:rPr lang="el-GR" sz="1600" dirty="0">
                <a:sym typeface="Symbol" pitchFamily="18" charset="2"/>
              </a:rPr>
              <a:t>Νίκη Ναπολέοντα στη μάχη του </a:t>
            </a:r>
            <a:r>
              <a:rPr lang="en-US" sz="1600" dirty="0">
                <a:sym typeface="Symbol" pitchFamily="18" charset="2"/>
              </a:rPr>
              <a:t>Wagram</a:t>
            </a:r>
            <a:endParaRPr lang="el-GR" sz="1600" dirty="0">
              <a:sym typeface="Symbol" pitchFamily="18" charset="2"/>
            </a:endParaRPr>
          </a:p>
          <a:p>
            <a:pPr lvl="1"/>
            <a:r>
              <a:rPr lang="el-GR" sz="1600" dirty="0">
                <a:sym typeface="Symbol" pitchFamily="18" charset="2"/>
              </a:rPr>
              <a:t>1812, εισβολή σε Ρωσία και καταστροφική υποχώρηση</a:t>
            </a:r>
          </a:p>
          <a:p>
            <a:endParaRPr lang="el-GR" sz="16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val="0"/>
              </a:ext>
            </a:extLst>
          </a:blip>
          <a:srcRect l="17830" r="33825" b="-3"/>
          <a:stretch/>
        </p:blipFill>
        <p:spPr>
          <a:xfrm>
            <a:off x="5756743" y="2093976"/>
            <a:ext cx="2955798" cy="4096512"/>
          </a:xfrm>
          <a:prstGeom prst="rect">
            <a:avLst/>
          </a:prstGeom>
        </p:spPr>
      </p:pic>
      <p:sp>
        <p:nvSpPr>
          <p:cNvPr id="3" name="Slide Number Placeholder 2"/>
          <p:cNvSpPr>
            <a:spLocks noGrp="1"/>
          </p:cNvSpPr>
          <p:nvPr>
            <p:ph type="sldNum" sz="quarter" idx="12"/>
          </p:nvPr>
        </p:nvSpPr>
        <p:spPr>
          <a:xfrm>
            <a:off x="6457950" y="6356350"/>
            <a:ext cx="2057400" cy="365125"/>
          </a:xfrm>
        </p:spPr>
        <p:txBody>
          <a:bodyPr>
            <a:normAutofit/>
          </a:bodyPr>
          <a:lstStyle/>
          <a:p>
            <a:pPr>
              <a:spcAft>
                <a:spcPts val="600"/>
              </a:spcAft>
            </a:pPr>
            <a:fld id="{F9D9BFEA-A0A6-470B-9C1A-C222B6B00C5D}" type="slidenum">
              <a:rPr lang="el-GR"/>
              <a:pPr>
                <a:spcAft>
                  <a:spcPts val="600"/>
                </a:spcAft>
              </a:pPr>
              <a:t>23</a:t>
            </a:fld>
            <a:endParaRPr lang="el-GR"/>
          </a:p>
        </p:txBody>
      </p:sp>
    </p:spTree>
    <p:extLst>
      <p:ext uri="{BB962C8B-B14F-4D97-AF65-F5344CB8AC3E}">
        <p14:creationId xmlns:p14="http://schemas.microsoft.com/office/powerpoint/2010/main" val="176037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pPr/>
              <a:t>24</a:t>
            </a:fld>
            <a:endParaRPr lang="el-GR"/>
          </a:p>
        </p:txBody>
      </p:sp>
      <p:pic>
        <p:nvPicPr>
          <p:cNvPr id="56322" name="Picture 2" descr="http://upload.wikimedia.org/wikipedia/commons/thumb/2/29/Minard.png/1000px-Minard.png">
            <a:hlinkClick r:id="rId4" tooltip="Charles Joseph Minard's famous graph showing the decreasing size of the Grande Armée as it marches to Moscow (brown line, from left to right) and back (black line, from right to left) with the size of the army equal to the width of the line.  Temperature is plotted on the lower graph for the return journey (Multiply Réaumur temperatures by 1¼ to get Celsius, e.g. −30 °R = −37.5 °C)"/>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50896" y="908720"/>
            <a:ext cx="9057608" cy="4320480"/>
          </a:xfrm>
          <a:prstGeom prst="rect">
            <a:avLst/>
          </a:prstGeom>
          <a:noFill/>
        </p:spPr>
      </p:pic>
      <p:sp>
        <p:nvSpPr>
          <p:cNvPr id="4" name="TextBox 3"/>
          <p:cNvSpPr txBox="1"/>
          <p:nvPr/>
        </p:nvSpPr>
        <p:spPr>
          <a:xfrm>
            <a:off x="1403648" y="5301208"/>
            <a:ext cx="6408712" cy="707886"/>
          </a:xfrm>
          <a:prstGeom prst="rect">
            <a:avLst/>
          </a:prstGeom>
          <a:noFill/>
        </p:spPr>
        <p:txBody>
          <a:bodyPr wrap="square" rtlCol="0">
            <a:spAutoFit/>
          </a:bodyPr>
          <a:lstStyle/>
          <a:p>
            <a:pPr algn="ctr"/>
            <a:r>
              <a:rPr lang="el-GR" sz="2000" dirty="0"/>
              <a:t>Γράφημα του </a:t>
            </a:r>
            <a:r>
              <a:rPr lang="en-US" sz="2000" dirty="0"/>
              <a:t>Charles Joseph </a:t>
            </a:r>
            <a:r>
              <a:rPr lang="en-US" sz="2000" dirty="0" err="1"/>
              <a:t>Minard</a:t>
            </a:r>
            <a:r>
              <a:rPr lang="en-US" sz="2000" dirty="0"/>
              <a:t> </a:t>
            </a:r>
            <a:r>
              <a:rPr lang="el-GR" sz="2000" dirty="0"/>
              <a:t>για το μέγεθος της Μεγάλης Στρατιάς κατά την εκστρατεία της Ρωσίας (1869)</a:t>
            </a: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8699" y="294538"/>
            <a:ext cx="7421963" cy="1033669"/>
          </a:xfrm>
        </p:spPr>
        <p:txBody>
          <a:bodyPr>
            <a:normAutofit/>
          </a:bodyPr>
          <a:lstStyle/>
          <a:p>
            <a:r>
              <a:rPr lang="el-GR" sz="3500">
                <a:solidFill>
                  <a:srgbClr val="FFFFFF"/>
                </a:solidFill>
              </a:rPr>
              <a:t>Ναπολέων αυτοκράτωρ (4)</a:t>
            </a:r>
          </a:p>
        </p:txBody>
      </p:sp>
      <p:sp>
        <p:nvSpPr>
          <p:cNvPr id="4" name="Content Placeholder 3"/>
          <p:cNvSpPr>
            <a:spLocks noGrp="1"/>
          </p:cNvSpPr>
          <p:nvPr>
            <p:ph idx="1"/>
          </p:nvPr>
        </p:nvSpPr>
        <p:spPr>
          <a:xfrm>
            <a:off x="1028699" y="2318197"/>
            <a:ext cx="7293023" cy="3683358"/>
          </a:xfrm>
        </p:spPr>
        <p:txBody>
          <a:bodyPr anchor="ctr">
            <a:normAutofit/>
          </a:bodyPr>
          <a:lstStyle/>
          <a:p>
            <a:r>
              <a:rPr lang="el-GR" sz="1700" b="1" dirty="0">
                <a:sym typeface="Symbol" pitchFamily="18" charset="2"/>
              </a:rPr>
              <a:t>1813-1814, 6</a:t>
            </a:r>
            <a:r>
              <a:rPr lang="el-GR" sz="1700" b="1" baseline="30000" dirty="0">
                <a:sym typeface="Symbol" pitchFamily="18" charset="2"/>
              </a:rPr>
              <a:t>ος</a:t>
            </a:r>
            <a:r>
              <a:rPr lang="el-GR" sz="1700" b="1" dirty="0">
                <a:sym typeface="Symbol" pitchFamily="18" charset="2"/>
              </a:rPr>
              <a:t> συνασπισμός</a:t>
            </a:r>
          </a:p>
          <a:p>
            <a:r>
              <a:rPr lang="el-GR" sz="1700" dirty="0">
                <a:sym typeface="Symbol" pitchFamily="18" charset="2"/>
              </a:rPr>
              <a:t>Οκτ. 1813, συντριβή γαλλικού στρατού στη «Μάχη των Εθνών» στη Λειψία, εξορία Ναπολέοντα σε νήσο Έλβα</a:t>
            </a:r>
            <a:endParaRPr lang="en-US" sz="1700" dirty="0">
              <a:sym typeface="Symbol" pitchFamily="18" charset="2"/>
            </a:endParaRPr>
          </a:p>
          <a:p>
            <a:r>
              <a:rPr lang="el-GR" sz="1700" dirty="0">
                <a:sym typeface="Symbol" pitchFamily="18" charset="2"/>
              </a:rPr>
              <a:t>30-31.3.1814, Μάχη του Παρισιού. Ήττα και εξορία Ναπολέοντα</a:t>
            </a:r>
          </a:p>
          <a:p>
            <a:r>
              <a:rPr lang="el-GR" sz="1700" dirty="0">
                <a:sym typeface="Symbol" pitchFamily="18" charset="2"/>
              </a:rPr>
              <a:t>20.3-22.6.1815, απόδραση και επανάκαμψη. «Εκατό Ημέρες». </a:t>
            </a:r>
            <a:r>
              <a:rPr lang="el-GR" sz="1700" b="1" dirty="0">
                <a:sym typeface="Symbol" pitchFamily="18" charset="2"/>
              </a:rPr>
              <a:t>7</a:t>
            </a:r>
            <a:r>
              <a:rPr lang="el-GR" sz="1700" b="1" baseline="30000" dirty="0">
                <a:sym typeface="Symbol" pitchFamily="18" charset="2"/>
              </a:rPr>
              <a:t>ος</a:t>
            </a:r>
            <a:r>
              <a:rPr lang="el-GR" sz="1700" b="1" dirty="0">
                <a:sym typeface="Symbol" pitchFamily="18" charset="2"/>
              </a:rPr>
              <a:t> συνασπισμός</a:t>
            </a:r>
          </a:p>
          <a:p>
            <a:r>
              <a:rPr lang="el-GR" sz="1700" dirty="0">
                <a:sym typeface="Symbol" pitchFamily="18" charset="2"/>
              </a:rPr>
              <a:t>18.6.1815, ήττα </a:t>
            </a:r>
            <a:r>
              <a:rPr lang="el-GR" sz="1700" dirty="0" err="1">
                <a:sym typeface="Symbol" pitchFamily="18" charset="2"/>
              </a:rPr>
              <a:t>Βατερλώ</a:t>
            </a:r>
            <a:r>
              <a:rPr lang="el-GR" sz="1700" dirty="0">
                <a:sym typeface="Symbol" pitchFamily="18" charset="2"/>
              </a:rPr>
              <a:t>, εξορία σε Αγία Ελένη</a:t>
            </a:r>
          </a:p>
          <a:p>
            <a:r>
              <a:rPr lang="el-GR" sz="1700" dirty="0">
                <a:sym typeface="Symbol" pitchFamily="18" charset="2"/>
              </a:rPr>
              <a:t>8.7.1815, παλινόρθωση Λουδοβίκου ΙΗ΄</a:t>
            </a:r>
          </a:p>
          <a:p>
            <a:r>
              <a:rPr lang="el-GR" sz="1700" dirty="0">
                <a:sym typeface="Symbol" pitchFamily="18" charset="2"/>
              </a:rPr>
              <a:t>1821, θάνατος Ναπολέοντα στην εξορία</a:t>
            </a:r>
          </a:p>
        </p:txBody>
      </p:sp>
      <p:sp>
        <p:nvSpPr>
          <p:cNvPr id="3" name="Slide Number Placeholder 2"/>
          <p:cNvSpPr>
            <a:spLocks noGrp="1"/>
          </p:cNvSpPr>
          <p:nvPr>
            <p:ph type="sldNum" sz="quarter" idx="12"/>
          </p:nvPr>
        </p:nvSpPr>
        <p:spPr>
          <a:xfrm>
            <a:off x="8778240" y="6455431"/>
            <a:ext cx="334434" cy="365125"/>
          </a:xfrm>
        </p:spPr>
        <p:txBody>
          <a:bodyPr>
            <a:normAutofit/>
          </a:bodyPr>
          <a:lstStyle/>
          <a:p>
            <a:pPr>
              <a:spcAft>
                <a:spcPts val="600"/>
              </a:spcAft>
            </a:pPr>
            <a:fld id="{F9D9BFEA-A0A6-470B-9C1A-C222B6B00C5D}" type="slidenum">
              <a:rPr lang="el-GR" sz="1000">
                <a:solidFill>
                  <a:schemeClr val="tx1">
                    <a:lumMod val="50000"/>
                    <a:lumOff val="50000"/>
                  </a:schemeClr>
                </a:solidFill>
              </a:rPr>
              <a:pPr>
                <a:spcAft>
                  <a:spcPts val="600"/>
                </a:spcAft>
              </a:pPr>
              <a:t>25</a:t>
            </a:fld>
            <a:endParaRPr lang="el-GR" sz="1000">
              <a:solidFill>
                <a:schemeClr val="tx1">
                  <a:lumMod val="50000"/>
                  <a:lumOff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pPr/>
              <a:t>26</a:t>
            </a:fld>
            <a:endParaRPr lang="el-GR"/>
          </a:p>
        </p:txBody>
      </p:sp>
      <p:pic>
        <p:nvPicPr>
          <p:cNvPr id="64516" name="Picture 4" descr="File:Ascension Island Location2.jpg">
            <a:hlinkClick r:id="rId4"/>
          </p:cNvPr>
          <p:cNvPicPr>
            <a:picLocks noChangeAspect="1" noChangeArrowheads="1"/>
          </p:cNvPicPr>
          <p:nvPr/>
        </p:nvPicPr>
        <p:blipFill>
          <a:blip r:embed="rId5" cstate="print">
            <a:lum bright="-10000" contrast="10000"/>
            <a:extLst>
              <a:ext uri="{28A0092B-C50C-407E-A947-70E740481C1C}">
                <a14:useLocalDpi xmlns:a14="http://schemas.microsoft.com/office/drawing/2010/main" val="0"/>
              </a:ext>
            </a:extLst>
          </a:blip>
          <a:srcRect/>
          <a:stretch>
            <a:fillRect/>
          </a:stretch>
        </p:blipFill>
        <p:spPr bwMode="auto">
          <a:xfrm>
            <a:off x="467544" y="260647"/>
            <a:ext cx="8133826" cy="6240787"/>
          </a:xfrm>
          <a:prstGeom prst="rect">
            <a:avLst/>
          </a:prstGeom>
          <a:noFill/>
        </p:spPr>
      </p:pic>
    </p:spTree>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1008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621792"/>
            <a:ext cx="3596367" cy="5413248"/>
          </a:xfrm>
        </p:spPr>
        <p:txBody>
          <a:bodyPr>
            <a:normAutofit/>
          </a:bodyPr>
          <a:lstStyle/>
          <a:p>
            <a:r>
              <a:rPr lang="el-GR" sz="4500">
                <a:solidFill>
                  <a:schemeClr val="bg1"/>
                </a:solidFill>
              </a:rPr>
              <a:t>Ερμηνεία αποτυχίας</a:t>
            </a:r>
          </a:p>
        </p:txBody>
      </p:sp>
      <p:sp>
        <p:nvSpPr>
          <p:cNvPr id="4" name="Content Placeholder 3"/>
          <p:cNvSpPr>
            <a:spLocks noGrp="1"/>
          </p:cNvSpPr>
          <p:nvPr>
            <p:ph idx="1"/>
          </p:nvPr>
        </p:nvSpPr>
        <p:spPr>
          <a:xfrm>
            <a:off x="4891087" y="621792"/>
            <a:ext cx="3624262" cy="5413248"/>
          </a:xfrm>
        </p:spPr>
        <p:txBody>
          <a:bodyPr anchor="ctr">
            <a:normAutofit/>
          </a:bodyPr>
          <a:lstStyle/>
          <a:p>
            <a:r>
              <a:rPr lang="el-GR" sz="2100">
                <a:sym typeface="Symbol" pitchFamily="18" charset="2"/>
              </a:rPr>
              <a:t>Άσκηση αποικιοκρατικής πολιτικής εντός της Ευρώπης</a:t>
            </a:r>
            <a:endParaRPr lang="en-US" sz="2100">
              <a:sym typeface="Symbol" pitchFamily="18" charset="2"/>
            </a:endParaRPr>
          </a:p>
          <a:p>
            <a:r>
              <a:rPr lang="el-GR" sz="2100">
                <a:sym typeface="Symbol" pitchFamily="18" charset="2"/>
              </a:rPr>
              <a:t>Αδυναμία καθυπόταξης ευρωπαϊκής ηπείρου με τα όπλα για μεγάλο διάστημα</a:t>
            </a:r>
          </a:p>
          <a:p>
            <a:r>
              <a:rPr lang="el-GR" sz="2100">
                <a:sym typeface="Symbol" pitchFamily="18" charset="2"/>
              </a:rPr>
              <a:t>Ισχύς πνευματικού στοιχείου</a:t>
            </a:r>
          </a:p>
          <a:p>
            <a:r>
              <a:rPr lang="el-GR" sz="2100">
                <a:sym typeface="Symbol" pitchFamily="18" charset="2"/>
              </a:rPr>
              <a:t>Οικονομική κρίση</a:t>
            </a:r>
          </a:p>
          <a:p>
            <a:r>
              <a:rPr lang="el-GR" sz="2100">
                <a:sym typeface="Symbol" pitchFamily="18" charset="2"/>
              </a:rPr>
              <a:t>Δυναμισμός εθνικής ιδέας</a:t>
            </a:r>
            <a:endParaRPr lang="en-US" sz="2100">
              <a:sym typeface="Symbol" pitchFamily="18" charset="2"/>
            </a:endParaRPr>
          </a:p>
          <a:p>
            <a:endParaRPr lang="el-GR" sz="2100">
              <a:sym typeface="Symbol" pitchFamily="18" charset="2"/>
            </a:endParaRPr>
          </a:p>
          <a:p>
            <a:pPr>
              <a:buNone/>
            </a:pPr>
            <a:r>
              <a:rPr lang="el-GR" sz="2100">
                <a:sym typeface="Symbol" pitchFamily="18" charset="2"/>
              </a:rPr>
              <a:t> ! Πολλές από τις διοικητικές και κοινωνικές μεταρρυθμίσεις του διατηρούνται</a:t>
            </a:r>
          </a:p>
          <a:p>
            <a:pPr>
              <a:buNone/>
            </a:pPr>
            <a:endParaRPr lang="el-GR" sz="2100"/>
          </a:p>
        </p:txBody>
      </p:sp>
      <p:sp>
        <p:nvSpPr>
          <p:cNvPr id="3" name="Slide Number Placeholder 2"/>
          <p:cNvSpPr>
            <a:spLocks noGrp="1"/>
          </p:cNvSpPr>
          <p:nvPr>
            <p:ph type="sldNum" sz="quarter" idx="12"/>
          </p:nvPr>
        </p:nvSpPr>
        <p:spPr>
          <a:xfrm>
            <a:off x="7934325" y="6356350"/>
            <a:ext cx="581025" cy="365125"/>
          </a:xfrm>
        </p:spPr>
        <p:txBody>
          <a:bodyPr>
            <a:normAutofit/>
          </a:bodyPr>
          <a:lstStyle/>
          <a:p>
            <a:pPr>
              <a:spcAft>
                <a:spcPts val="600"/>
              </a:spcAft>
            </a:pPr>
            <a:fld id="{F9D9BFEA-A0A6-470B-9C1A-C222B6B00C5D}" type="slidenum">
              <a:rPr lang="el-GR" smtClean="0"/>
              <a:pPr>
                <a:spcAft>
                  <a:spcPts val="600"/>
                </a:spcAft>
              </a:pPr>
              <a:t>27</a:t>
            </a:fld>
            <a:endParaRPr lang="el-G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solidFill>
                  <a:srgbClr val="FFFFFF">
                    <a:alpha val="20000"/>
                  </a:srgbClr>
                </a:solidFill>
              </a:rPr>
              <a:pPr/>
              <a:t>28</a:t>
            </a:fld>
            <a:endParaRPr lang="el-GR">
              <a:solidFill>
                <a:srgbClr val="FFFFFF">
                  <a:alpha val="20000"/>
                </a:srgbClr>
              </a:solidFill>
            </a:endParaRPr>
          </a:p>
        </p:txBody>
      </p:sp>
      <p:pic>
        <p:nvPicPr>
          <p:cNvPr id="3" name="Picture 2"/>
          <p:cNvPicPr>
            <a:picLocks noChangeAspect="1"/>
          </p:cNvPicPr>
          <p:nvPr/>
        </p:nvPicPr>
        <p:blipFill>
          <a:blip r:embed="rId3"/>
          <a:stretch>
            <a:fillRect/>
          </a:stretch>
        </p:blipFill>
        <p:spPr>
          <a:xfrm>
            <a:off x="2195736" y="-45622"/>
            <a:ext cx="4864398" cy="6903622"/>
          </a:xfrm>
          <a:prstGeom prst="rect">
            <a:avLst/>
          </a:prstGeom>
        </p:spPr>
      </p:pic>
    </p:spTree>
    <p:extLst>
      <p:ext uri="{BB962C8B-B14F-4D97-AF65-F5344CB8AC3E}">
        <p14:creationId xmlns:p14="http://schemas.microsoft.com/office/powerpoint/2010/main" val="42065870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1ο Διευθυντήριο (1795-1797)</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a:t>1796-1797: κατακτητικοί πόλεμοι</a:t>
            </a:r>
          </a:p>
          <a:p>
            <a:pPr lvl="1"/>
            <a:r>
              <a:rPr lang="el-GR" sz="1700"/>
              <a:t>Νικηφόρα και ταχεία προέλαση Ναπολέοντα σε Ιταλία (αρπαγή έργων τέχνης σε Γαλλία), ήττες και στασιμότητα σε Γερμανία και Ιρλανδία</a:t>
            </a:r>
          </a:p>
          <a:p>
            <a:r>
              <a:rPr lang="el-GR" sz="1700"/>
              <a:t>1797, εκλογές </a:t>
            </a:r>
            <a:r>
              <a:rPr lang="en-US" sz="1700"/>
              <a:t>germinal </a:t>
            </a:r>
            <a:r>
              <a:rPr lang="el-GR" sz="1700"/>
              <a:t>Έτους 5</a:t>
            </a:r>
          </a:p>
          <a:p>
            <a:pPr lvl="1"/>
            <a:r>
              <a:rPr lang="el-GR" sz="1700"/>
              <a:t>Συντριπτική ήττα μελών Διευθυντηρίου</a:t>
            </a:r>
          </a:p>
          <a:p>
            <a:pPr lvl="1"/>
            <a:r>
              <a:rPr lang="el-GR" sz="1700"/>
              <a:t>Άνοδος φιλοβασιλικών</a:t>
            </a:r>
          </a:p>
          <a:p>
            <a:r>
              <a:rPr lang="el-GR" sz="1700"/>
              <a:t>18 </a:t>
            </a:r>
            <a:r>
              <a:rPr lang="en-US" sz="1700"/>
              <a:t>fructidor </a:t>
            </a:r>
            <a:r>
              <a:rPr lang="el-GR" sz="1700"/>
              <a:t>(4.9.1797), πραξικόπημα και είσοδος στρατευμάτων Ναπολέοντα στο Παρίσι</a:t>
            </a:r>
          </a:p>
          <a:p>
            <a:pPr lvl="1"/>
            <a:r>
              <a:rPr lang="el-GR" sz="1700"/>
              <a:t>Μέτρα κατά </a:t>
            </a:r>
            <a:r>
              <a:rPr lang="fr-FR" sz="1700"/>
              <a:t>émigrés</a:t>
            </a:r>
            <a:r>
              <a:rPr lang="el-GR" sz="1700"/>
              <a:t> και</a:t>
            </a:r>
            <a:r>
              <a:rPr lang="fr-FR" sz="1700"/>
              <a:t> </a:t>
            </a:r>
            <a:r>
              <a:rPr lang="el-GR" sz="1700"/>
              <a:t>κλήρου, εξουδετέρωση δεξιάς παράταξης</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defTabSz="685800">
              <a:spcAft>
                <a:spcPts val="450"/>
              </a:spcAft>
            </a:pPr>
            <a:fld id="{F9D9BFEA-A0A6-470B-9C1A-C222B6B00C5D}" type="slidenum">
              <a:rPr lang="el-GR" sz="1000">
                <a:solidFill>
                  <a:schemeClr val="tx1">
                    <a:lumMod val="50000"/>
                    <a:lumOff val="50000"/>
                  </a:schemeClr>
                </a:solidFill>
                <a:latin typeface="Calibri" panose="020F0502020204030204"/>
              </a:rPr>
              <a:pPr defTabSz="685800">
                <a:spcAft>
                  <a:spcPts val="450"/>
                </a:spcAft>
              </a:pPr>
              <a:t>3</a:t>
            </a:fld>
            <a:endParaRPr lang="el-GR" sz="1000">
              <a:solidFill>
                <a:schemeClr val="tx1">
                  <a:lumMod val="50000"/>
                  <a:lumOff val="50000"/>
                </a:schemeClr>
              </a:solidFill>
              <a:latin typeface="Calibri" panose="020F05020202040302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fld id="{F9D9BFEA-A0A6-470B-9C1A-C222B6B00C5D}" type="slidenum">
              <a:rPr lang="el-GR">
                <a:solidFill>
                  <a:prstClr val="white">
                    <a:tint val="75000"/>
                  </a:prstClr>
                </a:solidFill>
                <a:latin typeface="Calibri" panose="020F0502020204030204"/>
              </a:rPr>
              <a:pPr defTabSz="685800"/>
              <a:t>4</a:t>
            </a:fld>
            <a:endParaRPr lang="el-GR">
              <a:solidFill>
                <a:prstClr val="white">
                  <a:tint val="75000"/>
                </a:prstClr>
              </a:solidFill>
              <a:latin typeface="Calibri" panose="020F0502020204030204"/>
            </a:endParaRPr>
          </a:p>
        </p:txBody>
      </p:sp>
      <p:sp>
        <p:nvSpPr>
          <p:cNvPr id="4" name="TextBox 3"/>
          <p:cNvSpPr txBox="1"/>
          <p:nvPr/>
        </p:nvSpPr>
        <p:spPr>
          <a:xfrm>
            <a:off x="1305018" y="4779150"/>
            <a:ext cx="2240868" cy="553998"/>
          </a:xfrm>
          <a:prstGeom prst="rect">
            <a:avLst/>
          </a:prstGeom>
          <a:noFill/>
        </p:spPr>
        <p:txBody>
          <a:bodyPr wrap="square" rtlCol="0">
            <a:spAutoFit/>
          </a:bodyPr>
          <a:lstStyle/>
          <a:p>
            <a:pPr algn="r" defTabSz="685800"/>
            <a:r>
              <a:rPr lang="en-US" sz="1500" dirty="0">
                <a:solidFill>
                  <a:prstClr val="white"/>
                </a:solidFill>
                <a:latin typeface="Calibri" panose="020F0502020204030204" pitchFamily="34" charset="0"/>
              </a:rPr>
              <a:t>J.-L. David</a:t>
            </a:r>
            <a:r>
              <a:rPr lang="en-US" sz="1500" dirty="0">
                <a:solidFill>
                  <a:prstClr val="white"/>
                </a:solidFill>
                <a:latin typeface="Calibri" panose="020F0502020204030204"/>
              </a:rPr>
              <a:t>, </a:t>
            </a:r>
            <a:r>
              <a:rPr lang="el-GR" sz="1500" i="1" dirty="0">
                <a:solidFill>
                  <a:prstClr val="white"/>
                </a:solidFill>
                <a:latin typeface="Calibri" panose="020F0502020204030204"/>
              </a:rPr>
              <a:t>Ο Ναπολέων διασχίζει τις Άλπεις </a:t>
            </a:r>
            <a:r>
              <a:rPr lang="el-GR" sz="1500" dirty="0">
                <a:solidFill>
                  <a:prstClr val="white"/>
                </a:solidFill>
                <a:latin typeface="Calibri" panose="020F0502020204030204"/>
              </a:rPr>
              <a:t>(1800)</a:t>
            </a:r>
          </a:p>
        </p:txBody>
      </p:sp>
      <p:pic>
        <p:nvPicPr>
          <p:cNvPr id="54276" name="Picture 4" descr="File:Napoleon4.jpg">
            <a:hlinkClick r:id="rId4"/>
          </p:cNvPr>
          <p:cNvPicPr>
            <a:picLocks noChangeAspect="1" noChangeArrowheads="1"/>
          </p:cNvPicPr>
          <p:nvPr/>
        </p:nvPicPr>
        <p:blipFill>
          <a:blip r:embed="rId5" cstate="print">
            <a:lum contrast="-10000"/>
            <a:extLst>
              <a:ext uri="{28A0092B-C50C-407E-A947-70E740481C1C}">
                <a14:useLocalDpi xmlns:a14="http://schemas.microsoft.com/office/drawing/2010/main"/>
              </a:ext>
            </a:extLst>
          </a:blip>
          <a:srcRect/>
          <a:stretch>
            <a:fillRect/>
          </a:stretch>
        </p:blipFill>
        <p:spPr bwMode="auto">
          <a:xfrm>
            <a:off x="3545886" y="902766"/>
            <a:ext cx="4320480" cy="5064517"/>
          </a:xfrm>
          <a:prstGeom prst="rect">
            <a:avLst/>
          </a:prstGeom>
          <a:noFill/>
        </p:spPr>
      </p:pic>
    </p:spTree>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2ο Διευθυντήριο (1797-1799)</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a:t>1797-1799 , 2ο Διευθυντήριο</a:t>
            </a:r>
          </a:p>
          <a:p>
            <a:r>
              <a:rPr lang="el-GR" sz="1700"/>
              <a:t>Ενίσχυση κρατικής εξουσίας με βοήθεια στρατού</a:t>
            </a:r>
          </a:p>
          <a:p>
            <a:r>
              <a:rPr lang="el-GR" sz="1700"/>
              <a:t>Ένταση αστυνομικής καταστολής</a:t>
            </a:r>
          </a:p>
          <a:p>
            <a:pPr lvl="1"/>
            <a:r>
              <a:rPr lang="el-GR" sz="1700"/>
              <a:t>Κλείσιμο εφημερίδων, λογοκρισία, έλεγχος αλληλογραφίας, εκκαθαρίσεις δημοσίων υπαλλήλων</a:t>
            </a:r>
          </a:p>
          <a:p>
            <a:r>
              <a:rPr lang="el-GR" sz="1700"/>
              <a:t>Βίαιη αντικληρική πολιτική</a:t>
            </a:r>
          </a:p>
          <a:p>
            <a:r>
              <a:rPr lang="el-GR" sz="1700"/>
              <a:t>Έλεγχος και παρεμβάσεις σε εκλογές Έτους </a:t>
            </a:r>
            <a:r>
              <a:rPr lang="en-US" sz="1700"/>
              <a:t>VI</a:t>
            </a:r>
          </a:p>
          <a:p>
            <a:r>
              <a:rPr lang="el-GR" sz="1700"/>
              <a:t>18.10.1797, συνθήκη </a:t>
            </a:r>
            <a:r>
              <a:rPr lang="fr-FR" sz="1700"/>
              <a:t>Campoformio</a:t>
            </a:r>
            <a:r>
              <a:rPr lang="el-GR" sz="1700"/>
              <a:t>. Εκχώρηση Βενετίας σε Αυστρία</a:t>
            </a:r>
            <a:endParaRPr lang="en-US" sz="1700"/>
          </a:p>
          <a:p>
            <a:r>
              <a:rPr lang="el-GR" sz="1700"/>
              <a:t>22 </a:t>
            </a:r>
            <a:r>
              <a:rPr lang="en-US" sz="1700"/>
              <a:t>floréal (</a:t>
            </a:r>
            <a:r>
              <a:rPr lang="el-GR" sz="1700"/>
              <a:t>11.5.1798), νομοθετική ακύρωση εκλογής 106 Ιακωβίνων βουλευτών</a:t>
            </a:r>
          </a:p>
          <a:p>
            <a:endParaRPr lang="el-GR" sz="1700"/>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defTabSz="685800">
              <a:spcAft>
                <a:spcPts val="450"/>
              </a:spcAft>
            </a:pPr>
            <a:fld id="{F9D9BFEA-A0A6-470B-9C1A-C222B6B00C5D}" type="slidenum">
              <a:rPr lang="el-GR" sz="1000">
                <a:solidFill>
                  <a:schemeClr val="tx1">
                    <a:lumMod val="50000"/>
                    <a:lumOff val="50000"/>
                  </a:schemeClr>
                </a:solidFill>
                <a:latin typeface="Calibri" panose="020F0502020204030204"/>
              </a:rPr>
              <a:pPr defTabSz="685800">
                <a:spcAft>
                  <a:spcPts val="450"/>
                </a:spcAft>
              </a:pPr>
              <a:t>5</a:t>
            </a:fld>
            <a:endParaRPr lang="el-GR" sz="1000">
              <a:solidFill>
                <a:schemeClr val="tx1">
                  <a:lumMod val="50000"/>
                  <a:lumOff val="50000"/>
                </a:schemeClr>
              </a:solidFill>
              <a:latin typeface="Calibri" panose="020F050202020403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10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9D9BFEA-A0A6-470B-9C1A-C222B6B00C5D}" type="slidenum">
              <a:rPr lang="el-GR" smtClean="0"/>
              <a:pPr/>
              <a:t>6</a:t>
            </a:fld>
            <a:endParaRPr lang="el-G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6559"/>
          <a:stretch/>
        </p:blipFill>
        <p:spPr>
          <a:xfrm>
            <a:off x="1043608" y="41733"/>
            <a:ext cx="7418348" cy="6816267"/>
          </a:xfrm>
          <a:prstGeom prst="rect">
            <a:avLst/>
          </a:prstGeom>
        </p:spPr>
      </p:pic>
      <p:cxnSp>
        <p:nvCxnSpPr>
          <p:cNvPr id="5" name="Straight Connector 4">
            <a:extLst>
              <a:ext uri="{FF2B5EF4-FFF2-40B4-BE49-F238E27FC236}">
                <a16:creationId xmlns:a16="http://schemas.microsoft.com/office/drawing/2014/main" id="{A4F684ED-DA0D-C095-1AA2-C037DBD9A2FD}"/>
              </a:ext>
            </a:extLst>
          </p:cNvPr>
          <p:cNvCxnSpPr>
            <a:cxnSpLocks/>
          </p:cNvCxnSpPr>
          <p:nvPr/>
        </p:nvCxnSpPr>
        <p:spPr>
          <a:xfrm>
            <a:off x="4860032" y="620688"/>
            <a:ext cx="864096" cy="0"/>
          </a:xfrm>
          <a:prstGeom prst="line">
            <a:avLst/>
          </a:prstGeom>
          <a:ln w="285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6491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2</a:t>
            </a:r>
            <a:r>
              <a:rPr lang="el-GR" sz="3000" baseline="30000">
                <a:solidFill>
                  <a:srgbClr val="FFFFFF"/>
                </a:solidFill>
              </a:rPr>
              <a:t>ο</a:t>
            </a:r>
            <a:r>
              <a:rPr lang="el-GR" sz="3000">
                <a:solidFill>
                  <a:srgbClr val="FFFFFF"/>
                </a:solidFill>
              </a:rPr>
              <a:t> Διευθυντήριο (2)</a:t>
            </a: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a:t>Πολιτική ηπειρωτικής επέκτασης, πολλαπλασιασμός «Αδελφών Δημοκρατιών»</a:t>
            </a:r>
            <a:endParaRPr lang="en-US" sz="1700"/>
          </a:p>
          <a:p>
            <a:pPr lvl="1"/>
            <a:r>
              <a:rPr lang="fr-FR" sz="1700"/>
              <a:t>République batave (</a:t>
            </a:r>
            <a:r>
              <a:rPr lang="el-GR" sz="1700"/>
              <a:t>= Ολλανδία,</a:t>
            </a:r>
            <a:r>
              <a:rPr lang="fr-FR" sz="1700"/>
              <a:t>1795-1806)</a:t>
            </a:r>
          </a:p>
          <a:p>
            <a:pPr lvl="1"/>
            <a:r>
              <a:rPr lang="fr-FR" sz="1700"/>
              <a:t>République ligurienne (</a:t>
            </a:r>
            <a:r>
              <a:rPr lang="el-GR" sz="1700"/>
              <a:t>= Γένοβα, </a:t>
            </a:r>
            <a:r>
              <a:rPr lang="fr-FR" sz="1700"/>
              <a:t>1796-1805)</a:t>
            </a:r>
            <a:endParaRPr lang="el-GR" sz="1700"/>
          </a:p>
          <a:p>
            <a:pPr lvl="1"/>
            <a:r>
              <a:rPr lang="fr-FR" sz="1700"/>
              <a:t>République cisalpine </a:t>
            </a:r>
            <a:r>
              <a:rPr lang="el-GR" sz="1700"/>
              <a:t>(= Λομβαρδία,</a:t>
            </a:r>
            <a:r>
              <a:rPr lang="fr-FR" sz="1700"/>
              <a:t>1797-1802)</a:t>
            </a:r>
            <a:endParaRPr lang="el-GR" sz="1700"/>
          </a:p>
          <a:p>
            <a:pPr lvl="1"/>
            <a:r>
              <a:rPr lang="fr-FR" sz="1700"/>
              <a:t>République helvétique </a:t>
            </a:r>
            <a:r>
              <a:rPr lang="en-US" sz="1700"/>
              <a:t>(1798-1803)</a:t>
            </a:r>
            <a:endParaRPr lang="el-GR" sz="1700"/>
          </a:p>
          <a:p>
            <a:pPr lvl="1"/>
            <a:r>
              <a:rPr lang="fr-FR" sz="1700"/>
              <a:t>République romaine (</a:t>
            </a:r>
            <a:r>
              <a:rPr lang="el-GR" sz="1700"/>
              <a:t>= παπικά κράτη,</a:t>
            </a:r>
            <a:r>
              <a:rPr lang="fr-FR" sz="1700"/>
              <a:t>1798-1800)</a:t>
            </a:r>
            <a:r>
              <a:rPr lang="el-GR" sz="1700"/>
              <a:t>,</a:t>
            </a:r>
            <a:r>
              <a:rPr lang="en-US" sz="1700"/>
              <a:t> </a:t>
            </a:r>
            <a:r>
              <a:rPr lang="el-GR" sz="1700"/>
              <a:t>κ.ο.κ.</a:t>
            </a:r>
            <a:endParaRPr lang="en-US" sz="1700"/>
          </a:p>
          <a:p>
            <a:r>
              <a:rPr lang="el-GR" sz="1700"/>
              <a:t>Δημιουργία ζώνης προστασίας από εξωτερικές επιθέσεις, χώρες υπό τον έλεγχο της Γαλλίας</a:t>
            </a:r>
            <a:endParaRPr lang="fr-FR" sz="1700"/>
          </a:p>
          <a:p>
            <a:pPr>
              <a:buNone/>
            </a:pPr>
            <a:endParaRPr lang="el-GR" sz="1700"/>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defTabSz="685800">
              <a:spcAft>
                <a:spcPts val="450"/>
              </a:spcAft>
            </a:pPr>
            <a:fld id="{F9D9BFEA-A0A6-470B-9C1A-C222B6B00C5D}" type="slidenum">
              <a:rPr lang="el-GR" sz="1000">
                <a:solidFill>
                  <a:schemeClr val="tx1">
                    <a:lumMod val="50000"/>
                    <a:lumOff val="50000"/>
                  </a:schemeClr>
                </a:solidFill>
                <a:latin typeface="Calibri" panose="020F0502020204030204"/>
              </a:rPr>
              <a:pPr defTabSz="685800">
                <a:spcAft>
                  <a:spcPts val="450"/>
                </a:spcAft>
              </a:pPr>
              <a:t>7</a:t>
            </a:fld>
            <a:endParaRPr lang="el-GR" sz="1000">
              <a:solidFill>
                <a:schemeClr val="tx1">
                  <a:lumMod val="50000"/>
                  <a:lumOff val="50000"/>
                </a:schemeClr>
              </a:solidFill>
              <a:latin typeface="Calibri" panose="020F050202020403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13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8950" y="0"/>
            <a:ext cx="6118093"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4"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5902" y="1839884"/>
            <a:ext cx="6118095"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5"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90134" y="832294"/>
            <a:ext cx="6857999" cy="5192552"/>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0" name="Picture 2" descr="http://pm.lasseron.free.fr/repsoeur.jpg"/>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2298573" y="457200"/>
            <a:ext cx="4546854" cy="5943600"/>
          </a:xfrm>
          <a:prstGeom prst="rect">
            <a:avLst/>
          </a:prstGeom>
          <a:noFill/>
        </p:spPr>
      </p:pic>
      <p:sp>
        <p:nvSpPr>
          <p:cNvPr id="2" name="Slide Number Placeholder 1"/>
          <p:cNvSpPr>
            <a:spLocks noGrp="1"/>
          </p:cNvSpPr>
          <p:nvPr>
            <p:ph type="sldNum" sz="quarter" idx="12"/>
          </p:nvPr>
        </p:nvSpPr>
        <p:spPr>
          <a:xfrm>
            <a:off x="8778240" y="6455664"/>
            <a:ext cx="336042" cy="365125"/>
          </a:xfrm>
        </p:spPr>
        <p:txBody>
          <a:bodyPr>
            <a:normAutofit/>
          </a:bodyPr>
          <a:lstStyle/>
          <a:p>
            <a:pPr defTabSz="685800">
              <a:spcAft>
                <a:spcPts val="600"/>
              </a:spcAft>
            </a:pPr>
            <a:fld id="{F9D9BFEA-A0A6-470B-9C1A-C222B6B00C5D}" type="slidenum">
              <a:rPr lang="el-GR" sz="1000">
                <a:solidFill>
                  <a:srgbClr val="FFFFFF"/>
                </a:solidFill>
                <a:latin typeface="Calibri" panose="020F0502020204030204"/>
              </a:rPr>
              <a:pPr defTabSz="685800">
                <a:spcAft>
                  <a:spcPts val="600"/>
                </a:spcAft>
              </a:pPr>
              <a:t>8</a:t>
            </a:fld>
            <a:endParaRPr lang="el-GR" sz="1000">
              <a:solidFill>
                <a:srgbClr val="FFFFFF"/>
              </a:solidFill>
              <a:latin typeface="Calibri" panose="020F050202020403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Rectangle 4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l-GR" sz="3000">
                <a:solidFill>
                  <a:srgbClr val="FFFFFF"/>
                </a:solidFill>
              </a:rPr>
              <a:t>2</a:t>
            </a:r>
            <a:r>
              <a:rPr lang="el-GR" sz="3000" baseline="30000">
                <a:solidFill>
                  <a:srgbClr val="FFFFFF"/>
                </a:solidFill>
              </a:rPr>
              <a:t>ο</a:t>
            </a:r>
            <a:r>
              <a:rPr lang="el-GR" sz="3000">
                <a:solidFill>
                  <a:srgbClr val="FFFFFF"/>
                </a:solidFill>
              </a:rPr>
              <a:t> Διευθυντήριο</a:t>
            </a:r>
            <a:r>
              <a:rPr lang="en-US" sz="3000">
                <a:solidFill>
                  <a:srgbClr val="FFFFFF"/>
                </a:solidFill>
              </a:rPr>
              <a:t> (</a:t>
            </a:r>
            <a:r>
              <a:rPr lang="el-GR" sz="3000">
                <a:solidFill>
                  <a:srgbClr val="FFFFFF"/>
                </a:solidFill>
              </a:rPr>
              <a:t>3</a:t>
            </a:r>
            <a:r>
              <a:rPr lang="en-US" sz="3000">
                <a:solidFill>
                  <a:srgbClr val="FFFFFF"/>
                </a:solidFill>
              </a:rPr>
              <a:t>)</a:t>
            </a:r>
            <a:endParaRPr lang="el-GR" sz="3000">
              <a:solidFill>
                <a:srgbClr val="FFFFFF"/>
              </a:solidFill>
            </a:endParaRPr>
          </a:p>
        </p:txBody>
      </p:sp>
      <p:sp>
        <p:nvSpPr>
          <p:cNvPr id="4" name="Content Placeholder 3"/>
          <p:cNvSpPr>
            <a:spLocks noGrp="1"/>
          </p:cNvSpPr>
          <p:nvPr>
            <p:ph idx="1"/>
          </p:nvPr>
        </p:nvSpPr>
        <p:spPr>
          <a:xfrm>
            <a:off x="3607694" y="649480"/>
            <a:ext cx="4916510" cy="5546047"/>
          </a:xfrm>
        </p:spPr>
        <p:txBody>
          <a:bodyPr anchor="ctr">
            <a:normAutofit/>
          </a:bodyPr>
          <a:lstStyle/>
          <a:p>
            <a:r>
              <a:rPr lang="el-GR" sz="1700" dirty="0"/>
              <a:t>Σύγκρουση με Αγγλία</a:t>
            </a:r>
          </a:p>
          <a:p>
            <a:pPr lvl="1"/>
            <a:r>
              <a:rPr lang="el-GR" sz="1700" dirty="0"/>
              <a:t>Πλήρης απαγόρευση βρετανικών προϊόντων και αυστηροί έλεγχοι</a:t>
            </a:r>
          </a:p>
          <a:p>
            <a:r>
              <a:rPr lang="el-GR" sz="1700" dirty="0"/>
              <a:t>Αναβίωση επαναστατικού ενθουσιασμού</a:t>
            </a:r>
          </a:p>
          <a:p>
            <a:r>
              <a:rPr lang="el-GR" sz="1700" b="1" dirty="0"/>
              <a:t>2ος συνασπισμός κατά Γαλλίας </a:t>
            </a:r>
            <a:r>
              <a:rPr lang="el-GR" sz="1700" dirty="0"/>
              <a:t>με βρετανική χρηματοδότηση</a:t>
            </a:r>
          </a:p>
          <a:p>
            <a:pPr lvl="1"/>
            <a:r>
              <a:rPr lang="el-GR" sz="1700" dirty="0"/>
              <a:t>Αγγλία, Ρωσία, Τουρκία, Νάπολη, Αυστρία, Σουηδία</a:t>
            </a:r>
          </a:p>
          <a:p>
            <a:pPr lvl="1"/>
            <a:r>
              <a:rPr lang="el-GR" sz="1700" dirty="0"/>
              <a:t>Γενική επιστράτευση και υποχρεωτική θητεία</a:t>
            </a:r>
          </a:p>
        </p:txBody>
      </p:sp>
      <p:sp>
        <p:nvSpPr>
          <p:cNvPr id="3" name="Slide Number Placeholder 2"/>
          <p:cNvSpPr>
            <a:spLocks noGrp="1"/>
          </p:cNvSpPr>
          <p:nvPr>
            <p:ph type="sldNum" sz="quarter" idx="12"/>
          </p:nvPr>
        </p:nvSpPr>
        <p:spPr>
          <a:xfrm>
            <a:off x="8778240" y="6455664"/>
            <a:ext cx="336042" cy="365125"/>
          </a:xfrm>
        </p:spPr>
        <p:txBody>
          <a:bodyPr>
            <a:normAutofit/>
          </a:bodyPr>
          <a:lstStyle/>
          <a:p>
            <a:pPr defTabSz="685800">
              <a:spcAft>
                <a:spcPts val="450"/>
              </a:spcAft>
            </a:pPr>
            <a:fld id="{F9D9BFEA-A0A6-470B-9C1A-C222B6B00C5D}" type="slidenum">
              <a:rPr lang="el-GR" sz="1000">
                <a:solidFill>
                  <a:schemeClr val="tx1">
                    <a:lumMod val="50000"/>
                    <a:lumOff val="50000"/>
                  </a:schemeClr>
                </a:solidFill>
                <a:latin typeface="Calibri" panose="020F0502020204030204"/>
              </a:rPr>
              <a:pPr defTabSz="685800">
                <a:spcAft>
                  <a:spcPts val="450"/>
                </a:spcAft>
              </a:pPr>
              <a:t>9</a:t>
            </a:fld>
            <a:endParaRPr lang="el-GR" sz="1000">
              <a:solidFill>
                <a:schemeClr val="tx1">
                  <a:lumMod val="50000"/>
                  <a:lumOff val="50000"/>
                </a:schemeClr>
              </a:solidFill>
              <a:latin typeface="Calibri" panose="020F0502020204030204"/>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10.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1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ppt/theme/themeOverride9.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53</TotalTime>
  <Words>1343</Words>
  <Application>Microsoft Office PowerPoint</Application>
  <PresentationFormat>On-screen Show (4:3)</PresentationFormat>
  <Paragraphs>193</Paragraphs>
  <Slides>28</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Arial</vt:lpstr>
      <vt:lpstr>Calibri</vt:lpstr>
      <vt:lpstr>Calibri Light</vt:lpstr>
      <vt:lpstr>Symbol</vt:lpstr>
      <vt:lpstr>Wingdings</vt:lpstr>
      <vt:lpstr>Office Theme</vt:lpstr>
      <vt:lpstr>2_Office Theme</vt:lpstr>
      <vt:lpstr>1_Office Theme</vt:lpstr>
      <vt:lpstr>3_Office Theme</vt:lpstr>
      <vt:lpstr>Ιστορία και Πολιτισμός της  Νεώτερης Ευρώπης 1492-1789</vt:lpstr>
      <vt:lpstr>ΝΑΠΟΛΕΩΝ ΒΟΝΑΠΑΡΤΗΣ (1769-1821) </vt:lpstr>
      <vt:lpstr>1ο Διευθυντήριο (1795-1797)</vt:lpstr>
      <vt:lpstr>PowerPoint Presentation</vt:lpstr>
      <vt:lpstr>2ο Διευθυντήριο (1797-1799)</vt:lpstr>
      <vt:lpstr>PowerPoint Presentation</vt:lpstr>
      <vt:lpstr>2ο Διευθυντήριο (2)</vt:lpstr>
      <vt:lpstr>PowerPoint Presentation</vt:lpstr>
      <vt:lpstr>2ο Διευθυντήριο (3)</vt:lpstr>
      <vt:lpstr>Ναπολέων στρατηγός</vt:lpstr>
      <vt:lpstr>Κοραής, Άσμα Πολεμιστήριον (1800)</vt:lpstr>
      <vt:lpstr>PowerPoint Presentation</vt:lpstr>
      <vt:lpstr>2ο Διευθυντήριο (4)</vt:lpstr>
      <vt:lpstr>2ο Διευθυντήριο (5)</vt:lpstr>
      <vt:lpstr>Ναπολέων Αυτοκράτωρ</vt:lpstr>
      <vt:lpstr>Ναπολέων αυτοκράτωρ (2)</vt:lpstr>
      <vt:lpstr>PowerPoint Presentation</vt:lpstr>
      <vt:lpstr>«Ηπειρωτικό σύστημα»</vt:lpstr>
      <vt:lpstr>PowerPoint Presentation</vt:lpstr>
      <vt:lpstr>Ναπολεόντεια Ευρώπη</vt:lpstr>
      <vt:lpstr>Πολεμική τακτική Ναπολέοντα</vt:lpstr>
      <vt:lpstr>Πολεμική τακτική Ναπολέοντα (2)</vt:lpstr>
      <vt:lpstr>Ναπολέων αυτοκράτωρ (3)</vt:lpstr>
      <vt:lpstr>PowerPoint Presentation</vt:lpstr>
      <vt:lpstr>Ναπολέων αυτοκράτωρ (4)</vt:lpstr>
      <vt:lpstr>PowerPoint Presentation</vt:lpstr>
      <vt:lpstr>Ερμηνεία αποτυχίας</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Ιστορία και Πολιτισμός της  Νεώτερης Ευρώπης 1492-1789</dc:title>
  <dc:creator>Anna Karakatsouli</dc:creator>
  <cp:lastModifiedBy>Anna Karakatsouli</cp:lastModifiedBy>
  <cp:revision>2</cp:revision>
  <dcterms:created xsi:type="dcterms:W3CDTF">2021-01-04T15:56:30Z</dcterms:created>
  <dcterms:modified xsi:type="dcterms:W3CDTF">2024-02-07T15:37:34Z</dcterms:modified>
</cp:coreProperties>
</file>