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</p:sldMasterIdLst>
  <p:notesMasterIdLst>
    <p:notesMasterId r:id="rId35"/>
  </p:notesMasterIdLst>
  <p:sldIdLst>
    <p:sldId id="256" r:id="rId5"/>
    <p:sldId id="399" r:id="rId6"/>
    <p:sldId id="259" r:id="rId7"/>
    <p:sldId id="290" r:id="rId8"/>
    <p:sldId id="291" r:id="rId9"/>
    <p:sldId id="29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1" r:id="rId18"/>
    <p:sldId id="269" r:id="rId19"/>
    <p:sldId id="270" r:id="rId20"/>
    <p:sldId id="272" r:id="rId21"/>
    <p:sldId id="276" r:id="rId22"/>
    <p:sldId id="277" r:id="rId23"/>
    <p:sldId id="274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8" r:id="rId32"/>
    <p:sldId id="285" r:id="rId33"/>
    <p:sldId id="289" r:id="rId3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9FC276-29EF-4259-862C-D06B2918BC68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2614B2A-1414-4283-8FD6-92F5783A15C2}">
      <dgm:prSet phldrT="[Κείμενο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MHXANIKH</a:t>
          </a:r>
          <a:endParaRPr lang="el-GR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2BC4975-0FDA-4FB7-88EC-F312490AE6BF}" type="parTrans" cxnId="{C9BCD97A-83AD-449A-90D4-6F42943F1EB1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DD17A48-7527-4623-A320-113CFA662F0C}" type="sibTrans" cxnId="{C9BCD97A-83AD-449A-90D4-6F42943F1EB1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BCD5266-5CE1-4EFF-A887-5693987F28F8}">
      <dgm:prSet phldrT="[Κείμενο]"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Πόνος που συσχετίζεται με τις κινήσεις</a:t>
          </a:r>
        </a:p>
      </dgm:t>
    </dgm:pt>
    <dgm:pt modelId="{8072C1C6-18FA-454A-B547-CC19E2D970B8}" type="parTrans" cxnId="{24D4BB3E-62E9-4CB1-B2C1-CC9DD4F96A6B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09506F-CB7C-47FC-95FC-CDB4260F1C45}" type="sibTrans" cxnId="{24D4BB3E-62E9-4CB1-B2C1-CC9DD4F96A6B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4DAD26-74D0-430F-B43D-349525D19774}">
      <dgm:prSet phldrT="[Κείμενο]"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Συχνότερα αίτια: διάταση μυών και συνδέσμων</a:t>
          </a:r>
        </a:p>
      </dgm:t>
    </dgm:pt>
    <dgm:pt modelId="{0FD6286F-5378-4141-90FA-43A573031A8E}" type="parTrans" cxnId="{530200D3-A24A-42CC-A648-62A7C871622F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00E11A-09BB-4EE3-B2C7-E06BA3EEED1C}" type="sibTrans" cxnId="{530200D3-A24A-42CC-A648-62A7C871622F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D9BAAB-452C-4038-8536-418D229BBA90}">
      <dgm:prSet phldrT="[Κείμενο]" custT="1"/>
      <dgm:spPr/>
      <dgm:t>
        <a:bodyPr/>
        <a:lstStyle/>
        <a:p>
          <a:r>
            <a:rPr lang="el-GR" sz="1600" b="1" dirty="0">
              <a:latin typeface="Calibri" panose="020F0502020204030204" pitchFamily="34" charset="0"/>
              <a:cs typeface="Calibri" panose="020F0502020204030204" pitchFamily="34" charset="0"/>
            </a:rPr>
            <a:t>ΝΕΥΡΟΓΕΝΗΣ</a:t>
          </a:r>
        </a:p>
      </dgm:t>
    </dgm:pt>
    <dgm:pt modelId="{DA5C550E-3D2C-4497-A336-41AE074AC2A9}" type="parTrans" cxnId="{14FDF1D8-3569-47CA-BCFA-2FE6F7FAD698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9E8A9E-C285-4944-9C05-366AADC4D202}" type="sibTrans" cxnId="{14FDF1D8-3569-47CA-BCFA-2FE6F7FAD698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20816B-ADCD-486D-849C-6450FD8F306C}">
      <dgm:prSet phldrT="[Κείμενο]"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Διαξιφιστικό ή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καυσώδες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άλγος με αντανάκλαση στα κάτω άκρα (κατανομή νεύρου).</a:t>
          </a:r>
        </a:p>
      </dgm:t>
    </dgm:pt>
    <dgm:pt modelId="{CFB675F3-838A-4E1F-A274-F1841C5FE53E}" type="parTrans" cxnId="{FC197AB4-3BB3-4118-8321-B742372108ED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184506-6BF4-434C-8A11-5DEA667A7BB2}" type="sibTrans" cxnId="{FC197AB4-3BB3-4118-8321-B742372108ED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539260-28A3-494C-81C0-C865A721EDEF}">
      <dgm:prSet custT="1"/>
      <dgm:spPr/>
      <dgm:t>
        <a:bodyPr/>
        <a:lstStyle/>
        <a:p>
          <a:r>
            <a:rPr lang="el-GR" sz="1600" b="1" dirty="0">
              <a:latin typeface="Calibri" panose="020F0502020204030204" pitchFamily="34" charset="0"/>
              <a:cs typeface="Calibri" panose="020F0502020204030204" pitchFamily="34" charset="0"/>
            </a:rPr>
            <a:t>ΦΛΕΓΜΟΝΩΔΗΣ</a:t>
          </a:r>
        </a:p>
      </dgm:t>
    </dgm:pt>
    <dgm:pt modelId="{CB2F46B6-F070-454C-A1CD-E665D003F716}" type="parTrans" cxnId="{A7D4B375-929E-4EF6-9BF2-B6E83CAC5289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A0D18F-3C81-4D14-9BCB-97A55BE093E7}" type="sibTrans" cxnId="{A7D4B375-929E-4EF6-9BF2-B6E83CAC5289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3535B03-D7CB-412D-AD3A-0F3E20314324}">
      <dgm:prSet custT="1"/>
      <dgm:spPr/>
      <dgm:t>
        <a:bodyPr/>
        <a:lstStyle/>
        <a:p>
          <a:r>
            <a:rPr lang="el-GR" sz="1600" b="1" dirty="0">
              <a:latin typeface="Calibri" panose="020F0502020204030204" pitchFamily="34" charset="0"/>
              <a:cs typeface="Calibri" panose="020F0502020204030204" pitchFamily="34" charset="0"/>
            </a:rPr>
            <a:t>ΣΥΣΤΗΜΑΤΙΚΗ/ΣΥΝΑΦΗΣ</a:t>
          </a:r>
        </a:p>
      </dgm:t>
    </dgm:pt>
    <dgm:pt modelId="{411C9CD5-AD51-4C03-81A6-5A128A576D40}" type="parTrans" cxnId="{7F39FA97-8072-4E1C-9872-A5396353DD97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2F29B87-C7EE-4BCF-B438-D5F7B8B8B749}" type="sibTrans" cxnId="{7F39FA97-8072-4E1C-9872-A5396353DD97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D5575E9-FA47-4D80-AAF9-BE885464C6C4}">
      <dgm:prSet custT="1"/>
      <dgm:spPr/>
      <dgm:t>
        <a:bodyPr/>
        <a:lstStyle/>
        <a:p>
          <a:r>
            <a:rPr lang="el-GR" sz="1600" b="1" dirty="0">
              <a:latin typeface="Calibri" panose="020F0502020204030204" pitchFamily="34" charset="0"/>
              <a:cs typeface="Calibri" panose="020F0502020204030204" pitchFamily="34" charset="0"/>
            </a:rPr>
            <a:t>ΥΠΕΡΒΑΛΟΥΣΑ/ΨΥΧΟΓΕΝΗΣ</a:t>
          </a:r>
        </a:p>
      </dgm:t>
    </dgm:pt>
    <dgm:pt modelId="{6F8C80A8-812B-413B-8A85-1511866FFBF1}" type="parTrans" cxnId="{5416A15D-05AF-440A-900F-D2452BAAAEDC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0C9741-0333-4727-85FA-FC54A6AFD0D9}" type="sibTrans" cxnId="{5416A15D-05AF-440A-900F-D2452BAAAEDC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CFAEF4-5AF3-41AB-9469-094BA22C64D1}">
      <dgm:prSet phldrT="[Κείμενο]"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Υποχωρεί με την ανάπαυση</a:t>
          </a:r>
        </a:p>
      </dgm:t>
    </dgm:pt>
    <dgm:pt modelId="{642D2790-3BFD-4B06-8D8C-DFBD326A76C6}" type="parTrans" cxnId="{D2229FA8-0B70-4078-AF52-8B1BFD7B156F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3D35B22-C1D6-41B5-B77B-2AB1716FF6F9}" type="sibTrans" cxnId="{D2229FA8-0B70-4078-AF52-8B1BFD7B156F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563264-E582-435A-AF6F-5D109616E344}">
      <dgm:prSet phldrT="[Κείμενο]"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Μπορεί να συνοδεύεται από μυϊκό σπασμό και παραισθησίες</a:t>
          </a:r>
        </a:p>
      </dgm:t>
    </dgm:pt>
    <dgm:pt modelId="{AED4DB2F-B4B9-4B25-9E24-465E5660E65C}" type="parTrans" cxnId="{A6434B3C-06F7-4DC8-A333-35902A926D40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DCE665-F9A7-4667-8126-69B81BDF7815}" type="sibTrans" cxnId="{A6434B3C-06F7-4DC8-A333-35902A926D40}">
      <dgm:prSet/>
      <dgm:spPr/>
      <dgm:t>
        <a:bodyPr/>
        <a:lstStyle/>
        <a:p>
          <a:endParaRPr lang="el-GR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928E7B8-09EA-4B35-B466-291FA7B7EE74}">
      <dgm:prSet phldrT="[Κείμενο]"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Πρόπτωση μεσοσπονδυλίου δίσκου, στένωση ΣΣ, κάταγμα, λοιμώξεις, νεοπλάσματα</a:t>
          </a:r>
        </a:p>
      </dgm:t>
    </dgm:pt>
    <dgm:pt modelId="{6E7BD62B-0C07-4A4D-B344-FF8B13B22E8E}" type="parTrans" cxnId="{E0E6BCC1-2770-46A0-B467-703EA22B11A0}">
      <dgm:prSet/>
      <dgm:spPr/>
      <dgm:t>
        <a:bodyPr/>
        <a:lstStyle/>
        <a:p>
          <a:endParaRPr lang="el-GR"/>
        </a:p>
      </dgm:t>
    </dgm:pt>
    <dgm:pt modelId="{851BD9BC-306C-428B-BFC1-067270E3BE68}" type="sibTrans" cxnId="{E0E6BCC1-2770-46A0-B467-703EA22B11A0}">
      <dgm:prSet/>
      <dgm:spPr/>
      <dgm:t>
        <a:bodyPr/>
        <a:lstStyle/>
        <a:p>
          <a:endParaRPr lang="el-GR"/>
        </a:p>
      </dgm:t>
    </dgm:pt>
    <dgm:pt modelId="{9DF9FBB0-67FC-4E25-8FD2-4735F5EBF45E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Πρωινή δυσκαμψία και πόνος που υποχωρεί με την άσκηση</a:t>
          </a:r>
        </a:p>
      </dgm:t>
    </dgm:pt>
    <dgm:pt modelId="{DA185784-7440-4A42-8D51-A079A023B939}" type="parTrans" cxnId="{5E9CD21A-0F20-477B-81F1-A7462A50187B}">
      <dgm:prSet/>
      <dgm:spPr/>
      <dgm:t>
        <a:bodyPr/>
        <a:lstStyle/>
        <a:p>
          <a:endParaRPr lang="el-GR"/>
        </a:p>
      </dgm:t>
    </dgm:pt>
    <dgm:pt modelId="{0BB6E208-F0C6-45D0-A4E4-3773CA86DCFE}" type="sibTrans" cxnId="{5E9CD21A-0F20-477B-81F1-A7462A50187B}">
      <dgm:prSet/>
      <dgm:spPr/>
      <dgm:t>
        <a:bodyPr/>
        <a:lstStyle/>
        <a:p>
          <a:endParaRPr lang="el-GR"/>
        </a:p>
      </dgm:t>
    </dgm:pt>
    <dgm:pt modelId="{DE2A726E-01A7-412E-B45D-5E01AE7CA484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Φλεγμονώδεις σπονδυλοαρθροπάθειες (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αγκυλοποιητική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ψωριασική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, αντιδραστική,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εντεροπαθητική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51D6CC3B-0869-40F7-B934-9D92C0210396}" type="parTrans" cxnId="{867EED9C-3B9F-41BB-A2DC-3FC757AA24A4}">
      <dgm:prSet/>
      <dgm:spPr/>
      <dgm:t>
        <a:bodyPr/>
        <a:lstStyle/>
        <a:p>
          <a:endParaRPr lang="el-GR"/>
        </a:p>
      </dgm:t>
    </dgm:pt>
    <dgm:pt modelId="{EBD02AAF-1B69-41B5-9504-B5FC5023592D}" type="sibTrans" cxnId="{867EED9C-3B9F-41BB-A2DC-3FC757AA24A4}">
      <dgm:prSet/>
      <dgm:spPr/>
      <dgm:t>
        <a:bodyPr/>
        <a:lstStyle/>
        <a:p>
          <a:endParaRPr lang="el-GR"/>
        </a:p>
      </dgm:t>
    </dgm:pt>
    <dgm:pt modelId="{DA0AE787-7EDB-4090-A1BB-D47A0F2AE8ED}">
      <dgm:prSet custT="1"/>
      <dgm:spPr/>
      <dgm:t>
        <a:bodyPr/>
        <a:lstStyle/>
        <a:p>
          <a:endParaRPr lang="el-GR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2BE4D1-EAE8-44BF-AC5B-3EA011093039}" type="parTrans" cxnId="{0012AC37-3E96-453E-A163-32EA68FF4C60}">
      <dgm:prSet/>
      <dgm:spPr/>
      <dgm:t>
        <a:bodyPr/>
        <a:lstStyle/>
        <a:p>
          <a:endParaRPr lang="el-GR"/>
        </a:p>
      </dgm:t>
    </dgm:pt>
    <dgm:pt modelId="{2AD875E3-18C7-4ECB-A876-4A51ACAC7D31}" type="sibTrans" cxnId="{0012AC37-3E96-453E-A163-32EA68FF4C60}">
      <dgm:prSet/>
      <dgm:spPr/>
      <dgm:t>
        <a:bodyPr/>
        <a:lstStyle/>
        <a:p>
          <a:endParaRPr lang="el-GR"/>
        </a:p>
      </dgm:t>
    </dgm:pt>
    <dgm:pt modelId="{77999520-EE4B-434A-A7FA-C81FF4A8BF7A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Συχνότερα λανθάνουσα έναρξη, νυχτερινός πόνος, περιορισμός κινητικότητας σε όλα τα επίπεδα ΟΜΣΣ, συχνά μειωμένη έκπτυξη θωρακικού κλωβού, σπάνια νευρολογικό έλλειμμα</a:t>
          </a:r>
        </a:p>
      </dgm:t>
    </dgm:pt>
    <dgm:pt modelId="{6B450A4F-3A62-48AC-ABE4-B6346ED6342C}" type="parTrans" cxnId="{D8179789-D318-415A-BEF8-B07162411909}">
      <dgm:prSet/>
      <dgm:spPr/>
      <dgm:t>
        <a:bodyPr/>
        <a:lstStyle/>
        <a:p>
          <a:endParaRPr lang="el-GR"/>
        </a:p>
      </dgm:t>
    </dgm:pt>
    <dgm:pt modelId="{996ADE46-4BE1-433F-A1CB-1D4ECAA2359F}" type="sibTrans" cxnId="{D8179789-D318-415A-BEF8-B07162411909}">
      <dgm:prSet/>
      <dgm:spPr/>
      <dgm:t>
        <a:bodyPr/>
        <a:lstStyle/>
        <a:p>
          <a:endParaRPr lang="el-GR"/>
        </a:p>
      </dgm:t>
    </dgm:pt>
    <dgm:pt modelId="{C72914B7-7785-4C17-8AD2-96D4C56C23BC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Λοιμώξεις οστών και ΜΔ, Νεοπλάσματα, ανεύρυσμα κοιλιακής αορτής με ή χωρίς ρήξη.</a:t>
          </a:r>
        </a:p>
      </dgm:t>
    </dgm:pt>
    <dgm:pt modelId="{A09ABA13-1E58-49FB-92C6-283A54F457B7}" type="parTrans" cxnId="{1877C0DA-B1EE-40CD-AFD8-E02D37A91A27}">
      <dgm:prSet/>
      <dgm:spPr/>
      <dgm:t>
        <a:bodyPr/>
        <a:lstStyle/>
        <a:p>
          <a:endParaRPr lang="el-GR"/>
        </a:p>
      </dgm:t>
    </dgm:pt>
    <dgm:pt modelId="{099128F9-C757-449A-A369-12A4EED1311E}" type="sibTrans" cxnId="{1877C0DA-B1EE-40CD-AFD8-E02D37A91A27}">
      <dgm:prSet/>
      <dgm:spPr/>
      <dgm:t>
        <a:bodyPr/>
        <a:lstStyle/>
        <a:p>
          <a:endParaRPr lang="el-GR"/>
        </a:p>
      </dgm:t>
    </dgm:pt>
    <dgm:pt modelId="{3B026B7C-F5B5-4C05-9C2F-034685952057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Συχνότερα λανθάνουσα έναρξη</a:t>
          </a:r>
        </a:p>
      </dgm:t>
    </dgm:pt>
    <dgm:pt modelId="{277DFBF9-E145-4B9E-AB8E-773435F68454}" type="parTrans" cxnId="{276202D3-B5AE-4F6E-878B-C9887BDF4284}">
      <dgm:prSet/>
      <dgm:spPr/>
      <dgm:t>
        <a:bodyPr/>
        <a:lstStyle/>
        <a:p>
          <a:endParaRPr lang="el-GR"/>
        </a:p>
      </dgm:t>
    </dgm:pt>
    <dgm:pt modelId="{DB21F4D3-1EDA-4B8B-9E53-0EDFFA860FD5}" type="sibTrans" cxnId="{276202D3-B5AE-4F6E-878B-C9887BDF4284}">
      <dgm:prSet/>
      <dgm:spPr/>
      <dgm:t>
        <a:bodyPr/>
        <a:lstStyle/>
        <a:p>
          <a:endParaRPr lang="el-GR"/>
        </a:p>
      </dgm:t>
    </dgm:pt>
    <dgm:pt modelId="{40E320A5-1E43-4B7F-9A6A-489A2398E9D7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Συστηματικές εκδηλώσεις: πυρετός, απώλεια βάρους, τοπική ευαισθησία, δεν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υφίεται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στην ύπτια θέση.</a:t>
          </a:r>
        </a:p>
      </dgm:t>
    </dgm:pt>
    <dgm:pt modelId="{CCCCDD1B-4FC0-4E18-9C03-609ABEC262AF}" type="parTrans" cxnId="{BDCF53D1-21A1-4CC6-BF6E-79280F1F37F5}">
      <dgm:prSet/>
      <dgm:spPr/>
      <dgm:t>
        <a:bodyPr/>
        <a:lstStyle/>
        <a:p>
          <a:endParaRPr lang="el-GR"/>
        </a:p>
      </dgm:t>
    </dgm:pt>
    <dgm:pt modelId="{4ABBCFCC-0A67-41B8-89DE-33FD110D848F}" type="sibTrans" cxnId="{BDCF53D1-21A1-4CC6-BF6E-79280F1F37F5}">
      <dgm:prSet/>
      <dgm:spPr/>
      <dgm:t>
        <a:bodyPr/>
        <a:lstStyle/>
        <a:p>
          <a:endParaRPr lang="el-GR"/>
        </a:p>
      </dgm:t>
    </dgm:pt>
    <dgm:pt modelId="{9E926999-94A3-4CF1-9579-8E07E9CA05DE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Κατάθλιψη</a:t>
          </a:r>
        </a:p>
      </dgm:t>
    </dgm:pt>
    <dgm:pt modelId="{29B4544F-F1DB-4EA3-B3F9-033BC9DE9DD3}" type="parTrans" cxnId="{69937343-63A3-4B16-955A-5ECE786D11B4}">
      <dgm:prSet/>
      <dgm:spPr/>
      <dgm:t>
        <a:bodyPr/>
        <a:lstStyle/>
        <a:p>
          <a:endParaRPr lang="el-GR"/>
        </a:p>
      </dgm:t>
    </dgm:pt>
    <dgm:pt modelId="{E901AC16-FF17-4384-B4CA-36428F453796}" type="sibTrans" cxnId="{69937343-63A3-4B16-955A-5ECE786D11B4}">
      <dgm:prSet/>
      <dgm:spPr/>
      <dgm:t>
        <a:bodyPr/>
        <a:lstStyle/>
        <a:p>
          <a:endParaRPr lang="el-GR"/>
        </a:p>
      </dgm:t>
    </dgm:pt>
    <dgm:pt modelId="{AFF53F06-D7A2-4B34-8E8F-D5818BC86D7F}">
      <dgm:prSet custT="1"/>
      <dgm:spPr/>
      <dgm:t>
        <a:bodyPr/>
        <a:lstStyle/>
        <a:p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Ιστορικό και φυσική εξέταση</a:t>
          </a:r>
        </a:p>
      </dgm:t>
    </dgm:pt>
    <dgm:pt modelId="{A8BF8FD3-094B-4641-9C51-BED8CAFFEA19}" type="parTrans" cxnId="{13D33BD0-4B2F-4CE8-9894-AE99E7E64019}">
      <dgm:prSet/>
      <dgm:spPr/>
      <dgm:t>
        <a:bodyPr/>
        <a:lstStyle/>
        <a:p>
          <a:endParaRPr lang="el-GR"/>
        </a:p>
      </dgm:t>
    </dgm:pt>
    <dgm:pt modelId="{5ADA45FC-9CF5-4A8F-AEF5-DB9BDEB1EC68}" type="sibTrans" cxnId="{13D33BD0-4B2F-4CE8-9894-AE99E7E64019}">
      <dgm:prSet/>
      <dgm:spPr/>
      <dgm:t>
        <a:bodyPr/>
        <a:lstStyle/>
        <a:p>
          <a:endParaRPr lang="el-GR"/>
        </a:p>
      </dgm:t>
    </dgm:pt>
    <dgm:pt modelId="{6B415217-FB67-4461-93A5-7E19C670A6FB}">
      <dgm:prSet custT="1"/>
      <dgm:spPr/>
      <dgm:t>
        <a:bodyPr/>
        <a:lstStyle/>
        <a:p>
          <a:endParaRPr lang="el-GR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A8F5A3-3564-4AF1-9DE4-65DDE24E50E4}" type="parTrans" cxnId="{F4124323-8F63-433E-8D13-67BE2AA51F76}">
      <dgm:prSet/>
      <dgm:spPr/>
      <dgm:t>
        <a:bodyPr/>
        <a:lstStyle/>
        <a:p>
          <a:endParaRPr lang="el-GR"/>
        </a:p>
      </dgm:t>
    </dgm:pt>
    <dgm:pt modelId="{6FC62467-613C-418E-A02D-DB1EECE67ECD}" type="sibTrans" cxnId="{F4124323-8F63-433E-8D13-67BE2AA51F76}">
      <dgm:prSet/>
      <dgm:spPr/>
      <dgm:t>
        <a:bodyPr/>
        <a:lstStyle/>
        <a:p>
          <a:endParaRPr lang="el-GR"/>
        </a:p>
      </dgm:t>
    </dgm:pt>
    <dgm:pt modelId="{4313C2B0-7074-484A-8B3C-6D8C3D557EDF}" type="pres">
      <dgm:prSet presAssocID="{E39FC276-29EF-4259-862C-D06B2918BC68}" presName="Name0" presStyleCnt="0">
        <dgm:presLayoutVars>
          <dgm:dir/>
          <dgm:animLvl val="lvl"/>
          <dgm:resizeHandles/>
        </dgm:presLayoutVars>
      </dgm:prSet>
      <dgm:spPr/>
    </dgm:pt>
    <dgm:pt modelId="{0C150F91-B20E-43BD-8269-CA5CCAEA1430}" type="pres">
      <dgm:prSet presAssocID="{A2614B2A-1414-4283-8FD6-92F5783A15C2}" presName="linNode" presStyleCnt="0"/>
      <dgm:spPr/>
    </dgm:pt>
    <dgm:pt modelId="{9993FEF6-5F7B-40D6-B273-B910756268A9}" type="pres">
      <dgm:prSet presAssocID="{A2614B2A-1414-4283-8FD6-92F5783A15C2}" presName="parentShp" presStyleLbl="node1" presStyleIdx="0" presStyleCnt="5" custScaleX="58916">
        <dgm:presLayoutVars>
          <dgm:bulletEnabled val="1"/>
        </dgm:presLayoutVars>
      </dgm:prSet>
      <dgm:spPr/>
    </dgm:pt>
    <dgm:pt modelId="{27C01361-227D-4161-844E-CA67CA123B2F}" type="pres">
      <dgm:prSet presAssocID="{A2614B2A-1414-4283-8FD6-92F5783A15C2}" presName="childShp" presStyleLbl="bgAccFollowNode1" presStyleIdx="0" presStyleCnt="5" custScaleX="127552" custScaleY="310601">
        <dgm:presLayoutVars>
          <dgm:bulletEnabled val="1"/>
        </dgm:presLayoutVars>
      </dgm:prSet>
      <dgm:spPr/>
    </dgm:pt>
    <dgm:pt modelId="{F249B241-44B0-47D9-BD5B-1043133B8F59}" type="pres">
      <dgm:prSet presAssocID="{0DD17A48-7527-4623-A320-113CFA662F0C}" presName="spacing" presStyleCnt="0"/>
      <dgm:spPr/>
    </dgm:pt>
    <dgm:pt modelId="{10A4BDB3-3E2B-4C2F-90C6-C03ACFD6E242}" type="pres">
      <dgm:prSet presAssocID="{9AD9BAAB-452C-4038-8536-418D229BBA90}" presName="linNode" presStyleCnt="0"/>
      <dgm:spPr/>
    </dgm:pt>
    <dgm:pt modelId="{0DF27592-942A-4996-8418-1B5E9667D151}" type="pres">
      <dgm:prSet presAssocID="{9AD9BAAB-452C-4038-8536-418D229BBA90}" presName="parentShp" presStyleLbl="node1" presStyleIdx="1" presStyleCnt="5" custScaleX="59441" custLinFactNeighborY="-15491">
        <dgm:presLayoutVars>
          <dgm:bulletEnabled val="1"/>
        </dgm:presLayoutVars>
      </dgm:prSet>
      <dgm:spPr/>
    </dgm:pt>
    <dgm:pt modelId="{ECE8DAA2-4C0F-4749-A457-9CB6DD325C21}" type="pres">
      <dgm:prSet presAssocID="{9AD9BAAB-452C-4038-8536-418D229BBA90}" presName="childShp" presStyleLbl="bgAccFollowNode1" presStyleIdx="1" presStyleCnt="5" custScaleX="127202" custScaleY="299982" custLinFactNeighborY="-3384">
        <dgm:presLayoutVars>
          <dgm:bulletEnabled val="1"/>
        </dgm:presLayoutVars>
      </dgm:prSet>
      <dgm:spPr/>
    </dgm:pt>
    <dgm:pt modelId="{2C207617-B2D4-487B-BE20-C9251F28DFC3}" type="pres">
      <dgm:prSet presAssocID="{079E8A9E-C285-4944-9C05-366AADC4D202}" presName="spacing" presStyleCnt="0"/>
      <dgm:spPr/>
    </dgm:pt>
    <dgm:pt modelId="{4C445753-89B6-4632-93A9-089DD4F1B39F}" type="pres">
      <dgm:prSet presAssocID="{7A539260-28A3-494C-81C0-C865A721EDEF}" presName="linNode" presStyleCnt="0"/>
      <dgm:spPr/>
    </dgm:pt>
    <dgm:pt modelId="{92C0A64B-C966-4C41-B973-69DD1A2C0263}" type="pres">
      <dgm:prSet presAssocID="{7A539260-28A3-494C-81C0-C865A721EDEF}" presName="parentShp" presStyleLbl="node1" presStyleIdx="2" presStyleCnt="5" custScaleX="59468" custLinFactNeighborY="-28771">
        <dgm:presLayoutVars>
          <dgm:bulletEnabled val="1"/>
        </dgm:presLayoutVars>
      </dgm:prSet>
      <dgm:spPr/>
    </dgm:pt>
    <dgm:pt modelId="{9AE50FF5-72E1-4F94-B739-1096B5F1EC3C}" type="pres">
      <dgm:prSet presAssocID="{7A539260-28A3-494C-81C0-C865A721EDEF}" presName="childShp" presStyleLbl="bgAccFollowNode1" presStyleIdx="2" presStyleCnt="5" custScaleX="132454" custScaleY="506977" custLinFactNeighborX="4627" custLinFactNeighborY="-15180">
        <dgm:presLayoutVars>
          <dgm:bulletEnabled val="1"/>
        </dgm:presLayoutVars>
      </dgm:prSet>
      <dgm:spPr/>
    </dgm:pt>
    <dgm:pt modelId="{08983799-0B7C-401B-B8E4-A713FEA477FF}" type="pres">
      <dgm:prSet presAssocID="{A6A0D18F-3C81-4D14-9BCB-97A55BE093E7}" presName="spacing" presStyleCnt="0"/>
      <dgm:spPr/>
    </dgm:pt>
    <dgm:pt modelId="{909E9FB9-8BB9-40BC-AA20-C0BC39211C16}" type="pres">
      <dgm:prSet presAssocID="{E3535B03-D7CB-412D-AD3A-0F3E20314324}" presName="linNode" presStyleCnt="0"/>
      <dgm:spPr/>
    </dgm:pt>
    <dgm:pt modelId="{B904A1D4-E4CB-42D6-8167-55A54C94DFDA}" type="pres">
      <dgm:prSet presAssocID="{E3535B03-D7CB-412D-AD3A-0F3E20314324}" presName="parentShp" presStyleLbl="node1" presStyleIdx="3" presStyleCnt="5" custScaleX="59587" custLinFactNeighborY="-40254">
        <dgm:presLayoutVars>
          <dgm:bulletEnabled val="1"/>
        </dgm:presLayoutVars>
      </dgm:prSet>
      <dgm:spPr/>
    </dgm:pt>
    <dgm:pt modelId="{CC537663-8446-4E5D-AFC0-EFEC7D74A2A6}" type="pres">
      <dgm:prSet presAssocID="{E3535B03-D7CB-412D-AD3A-0F3E20314324}" presName="childShp" presStyleLbl="bgAccFollowNode1" presStyleIdx="3" presStyleCnt="5" custScaleX="126552" custScaleY="395863" custLinFactNeighborY="-36693">
        <dgm:presLayoutVars>
          <dgm:bulletEnabled val="1"/>
        </dgm:presLayoutVars>
      </dgm:prSet>
      <dgm:spPr/>
    </dgm:pt>
    <dgm:pt modelId="{0DCC62FF-DCC2-45E5-BA68-9667C2240BF9}" type="pres">
      <dgm:prSet presAssocID="{B2F29B87-C7EE-4BCF-B438-D5F7B8B8B749}" presName="spacing" presStyleCnt="0"/>
      <dgm:spPr/>
    </dgm:pt>
    <dgm:pt modelId="{EE58A3E7-EBC2-4A7E-8A2E-5A21CE4130D7}" type="pres">
      <dgm:prSet presAssocID="{0D5575E9-FA47-4D80-AAF9-BE885464C6C4}" presName="linNode" presStyleCnt="0"/>
      <dgm:spPr/>
    </dgm:pt>
    <dgm:pt modelId="{2ECE6572-8EFE-4390-ADC9-EAE7703E1E0D}" type="pres">
      <dgm:prSet presAssocID="{0D5575E9-FA47-4D80-AAF9-BE885464C6C4}" presName="parentShp" presStyleLbl="node1" presStyleIdx="4" presStyleCnt="5" custScaleX="60047" custLinFactNeighborY="-18495">
        <dgm:presLayoutVars>
          <dgm:bulletEnabled val="1"/>
        </dgm:presLayoutVars>
      </dgm:prSet>
      <dgm:spPr/>
    </dgm:pt>
    <dgm:pt modelId="{9BD39C60-283F-454D-B6D9-0AFB3199EBA3}" type="pres">
      <dgm:prSet presAssocID="{0D5575E9-FA47-4D80-AAF9-BE885464C6C4}" presName="childShp" presStyleLbl="bgAccFollowNode1" presStyleIdx="4" presStyleCnt="5" custScaleX="128753" custScaleY="200521" custLinFactNeighborY="-19105">
        <dgm:presLayoutVars>
          <dgm:bulletEnabled val="1"/>
        </dgm:presLayoutVars>
      </dgm:prSet>
      <dgm:spPr/>
    </dgm:pt>
  </dgm:ptLst>
  <dgm:cxnLst>
    <dgm:cxn modelId="{93ADF40F-60D6-4602-93E5-90C78B1342C4}" type="presOf" srcId="{E3535B03-D7CB-412D-AD3A-0F3E20314324}" destId="{B904A1D4-E4CB-42D6-8167-55A54C94DFDA}" srcOrd="0" destOrd="0" presId="urn:microsoft.com/office/officeart/2005/8/layout/vList6"/>
    <dgm:cxn modelId="{D462F513-244E-4B79-8892-0D74EF5F676A}" type="presOf" srcId="{7A539260-28A3-494C-81C0-C865A721EDEF}" destId="{92C0A64B-C966-4C41-B973-69DD1A2C0263}" srcOrd="0" destOrd="0" presId="urn:microsoft.com/office/officeart/2005/8/layout/vList6"/>
    <dgm:cxn modelId="{729A7117-9756-42A7-9538-3FF7B3CD6A73}" type="presOf" srcId="{AFF53F06-D7A2-4B34-8E8F-D5818BC86D7F}" destId="{9BD39C60-283F-454D-B6D9-0AFB3199EBA3}" srcOrd="0" destOrd="1" presId="urn:microsoft.com/office/officeart/2005/8/layout/vList6"/>
    <dgm:cxn modelId="{5E9CD21A-0F20-477B-81F1-A7462A50187B}" srcId="{7A539260-28A3-494C-81C0-C865A721EDEF}" destId="{9DF9FBB0-67FC-4E25-8FD2-4735F5EBF45E}" srcOrd="0" destOrd="0" parTransId="{DA185784-7440-4A42-8D51-A079A023B939}" sibTransId="{0BB6E208-F0C6-45D0-A4E4-3773CA86DCFE}"/>
    <dgm:cxn modelId="{A0465921-3272-454B-9CA4-5DD83B2B3DB0}" type="presOf" srcId="{2920816B-ADCD-486D-849C-6450FD8F306C}" destId="{ECE8DAA2-4C0F-4749-A457-9CB6DD325C21}" srcOrd="0" destOrd="0" presId="urn:microsoft.com/office/officeart/2005/8/layout/vList6"/>
    <dgm:cxn modelId="{F4124323-8F63-433E-8D13-67BE2AA51F76}" srcId="{9AD9BAAB-452C-4038-8536-418D229BBA90}" destId="{6B415217-FB67-4461-93A5-7E19C670A6FB}" srcOrd="3" destOrd="0" parTransId="{B8A8F5A3-3564-4AF1-9DE4-65DDE24E50E4}" sibTransId="{6FC62467-613C-418E-A02D-DB1EECE67ECD}"/>
    <dgm:cxn modelId="{0012AC37-3E96-453E-A163-32EA68FF4C60}" srcId="{7A539260-28A3-494C-81C0-C865A721EDEF}" destId="{DA0AE787-7EDB-4090-A1BB-D47A0F2AE8ED}" srcOrd="3" destOrd="0" parTransId="{612BE4D1-EAE8-44BF-AC5B-3EA011093039}" sibTransId="{2AD875E3-18C7-4ECB-A876-4A51ACAC7D31}"/>
    <dgm:cxn modelId="{A6434B3C-06F7-4DC8-A333-35902A926D40}" srcId="{9AD9BAAB-452C-4038-8536-418D229BBA90}" destId="{29563264-E582-435A-AF6F-5D109616E344}" srcOrd="1" destOrd="0" parTransId="{AED4DB2F-B4B9-4B25-9E24-465E5660E65C}" sibTransId="{58DCE665-F9A7-4667-8126-69B81BDF7815}"/>
    <dgm:cxn modelId="{24D4BB3E-62E9-4CB1-B2C1-CC9DD4F96A6B}" srcId="{A2614B2A-1414-4283-8FD6-92F5783A15C2}" destId="{BBCD5266-5CE1-4EFF-A887-5693987F28F8}" srcOrd="0" destOrd="0" parTransId="{8072C1C6-18FA-454A-B547-CC19E2D970B8}" sibTransId="{8709506F-CB7C-47FC-95FC-CDB4260F1C45}"/>
    <dgm:cxn modelId="{B7ED945B-69AD-4CCB-99EF-62C6D26AAD62}" type="presOf" srcId="{0D5575E9-FA47-4D80-AAF9-BE885464C6C4}" destId="{2ECE6572-8EFE-4390-ADC9-EAE7703E1E0D}" srcOrd="0" destOrd="0" presId="urn:microsoft.com/office/officeart/2005/8/layout/vList6"/>
    <dgm:cxn modelId="{5416A15D-05AF-440A-900F-D2452BAAAEDC}" srcId="{E39FC276-29EF-4259-862C-D06B2918BC68}" destId="{0D5575E9-FA47-4D80-AAF9-BE885464C6C4}" srcOrd="4" destOrd="0" parTransId="{6F8C80A8-812B-413B-8A85-1511866FFBF1}" sibTransId="{A10C9741-0333-4727-85FA-FC54A6AFD0D9}"/>
    <dgm:cxn modelId="{69937343-63A3-4B16-955A-5ECE786D11B4}" srcId="{0D5575E9-FA47-4D80-AAF9-BE885464C6C4}" destId="{9E926999-94A3-4CF1-9579-8E07E9CA05DE}" srcOrd="0" destOrd="0" parTransId="{29B4544F-F1DB-4EA3-B3F9-033BC9DE9DD3}" sibTransId="{E901AC16-FF17-4384-B4CA-36428F453796}"/>
    <dgm:cxn modelId="{E73F5948-C78C-43FC-B51B-82F060B1F85A}" type="presOf" srcId="{B928E7B8-09EA-4B35-B466-291FA7B7EE74}" destId="{ECE8DAA2-4C0F-4749-A457-9CB6DD325C21}" srcOrd="0" destOrd="2" presId="urn:microsoft.com/office/officeart/2005/8/layout/vList6"/>
    <dgm:cxn modelId="{294A734A-571B-4383-B8D6-F6BD89CB2B87}" type="presOf" srcId="{DE2A726E-01A7-412E-B45D-5E01AE7CA484}" destId="{9AE50FF5-72E1-4F94-B739-1096B5F1EC3C}" srcOrd="0" destOrd="1" presId="urn:microsoft.com/office/officeart/2005/8/layout/vList6"/>
    <dgm:cxn modelId="{58140551-5D83-49F3-B7BC-F5BFA125B65C}" type="presOf" srcId="{9E926999-94A3-4CF1-9579-8E07E9CA05DE}" destId="{9BD39C60-283F-454D-B6D9-0AFB3199EBA3}" srcOrd="0" destOrd="0" presId="urn:microsoft.com/office/officeart/2005/8/layout/vList6"/>
    <dgm:cxn modelId="{A7D4B375-929E-4EF6-9BF2-B6E83CAC5289}" srcId="{E39FC276-29EF-4259-862C-D06B2918BC68}" destId="{7A539260-28A3-494C-81C0-C865A721EDEF}" srcOrd="2" destOrd="0" parTransId="{CB2F46B6-F070-454C-A1CD-E665D003F716}" sibTransId="{A6A0D18F-3C81-4D14-9BCB-97A55BE093E7}"/>
    <dgm:cxn modelId="{A5391076-E474-4C7F-A958-C880093E21A9}" type="presOf" srcId="{064DAD26-74D0-430F-B43D-349525D19774}" destId="{27C01361-227D-4161-844E-CA67CA123B2F}" srcOrd="0" destOrd="2" presId="urn:microsoft.com/office/officeart/2005/8/layout/vList6"/>
    <dgm:cxn modelId="{C9BCD97A-83AD-449A-90D4-6F42943F1EB1}" srcId="{E39FC276-29EF-4259-862C-D06B2918BC68}" destId="{A2614B2A-1414-4283-8FD6-92F5783A15C2}" srcOrd="0" destOrd="0" parTransId="{32BC4975-0FDA-4FB7-88EC-F312490AE6BF}" sibTransId="{0DD17A48-7527-4623-A320-113CFA662F0C}"/>
    <dgm:cxn modelId="{413FE37E-97D2-4F39-866D-2EC635C9D25E}" type="presOf" srcId="{9DF9FBB0-67FC-4E25-8FD2-4735F5EBF45E}" destId="{9AE50FF5-72E1-4F94-B739-1096B5F1EC3C}" srcOrd="0" destOrd="0" presId="urn:microsoft.com/office/officeart/2005/8/layout/vList6"/>
    <dgm:cxn modelId="{CF7C6E86-9D3B-4B3D-AF7B-986FD2FD6D24}" type="presOf" srcId="{DA0AE787-7EDB-4090-A1BB-D47A0F2AE8ED}" destId="{9AE50FF5-72E1-4F94-B739-1096B5F1EC3C}" srcOrd="0" destOrd="3" presId="urn:microsoft.com/office/officeart/2005/8/layout/vList6"/>
    <dgm:cxn modelId="{D8179789-D318-415A-BEF8-B07162411909}" srcId="{7A539260-28A3-494C-81C0-C865A721EDEF}" destId="{77999520-EE4B-434A-A7FA-C81FF4A8BF7A}" srcOrd="2" destOrd="0" parTransId="{6B450A4F-3A62-48AC-ABE4-B6346ED6342C}" sibTransId="{996ADE46-4BE1-433F-A1CB-1D4ECAA2359F}"/>
    <dgm:cxn modelId="{C28C7E8C-D4DA-4510-A2E7-95D6372FA8E0}" type="presOf" srcId="{77999520-EE4B-434A-A7FA-C81FF4A8BF7A}" destId="{9AE50FF5-72E1-4F94-B739-1096B5F1EC3C}" srcOrd="0" destOrd="2" presId="urn:microsoft.com/office/officeart/2005/8/layout/vList6"/>
    <dgm:cxn modelId="{7A7F5A8E-6323-4DAF-BA74-813672A11008}" type="presOf" srcId="{9AD9BAAB-452C-4038-8536-418D229BBA90}" destId="{0DF27592-942A-4996-8418-1B5E9667D151}" srcOrd="0" destOrd="0" presId="urn:microsoft.com/office/officeart/2005/8/layout/vList6"/>
    <dgm:cxn modelId="{7F39FA97-8072-4E1C-9872-A5396353DD97}" srcId="{E39FC276-29EF-4259-862C-D06B2918BC68}" destId="{E3535B03-D7CB-412D-AD3A-0F3E20314324}" srcOrd="3" destOrd="0" parTransId="{411C9CD5-AD51-4C03-81A6-5A128A576D40}" sibTransId="{B2F29B87-C7EE-4BCF-B438-D5F7B8B8B749}"/>
    <dgm:cxn modelId="{867EED9C-3B9F-41BB-A2DC-3FC757AA24A4}" srcId="{7A539260-28A3-494C-81C0-C865A721EDEF}" destId="{DE2A726E-01A7-412E-B45D-5E01AE7CA484}" srcOrd="1" destOrd="0" parTransId="{51D6CC3B-0869-40F7-B934-9D92C0210396}" sibTransId="{EBD02AAF-1B69-41B5-9504-B5FC5023592D}"/>
    <dgm:cxn modelId="{D2229FA8-0B70-4078-AF52-8B1BFD7B156F}" srcId="{A2614B2A-1414-4283-8FD6-92F5783A15C2}" destId="{65CFAEF4-5AF3-41AB-9469-094BA22C64D1}" srcOrd="1" destOrd="0" parTransId="{642D2790-3BFD-4B06-8D8C-DFBD326A76C6}" sibTransId="{13D35B22-C1D6-41B5-B77B-2AB1716FF6F9}"/>
    <dgm:cxn modelId="{FC197AB4-3BB3-4118-8321-B742372108ED}" srcId="{9AD9BAAB-452C-4038-8536-418D229BBA90}" destId="{2920816B-ADCD-486D-849C-6450FD8F306C}" srcOrd="0" destOrd="0" parTransId="{CFB675F3-838A-4E1F-A274-F1841C5FE53E}" sibTransId="{9C184506-6BF4-434C-8A11-5DEA667A7BB2}"/>
    <dgm:cxn modelId="{064AC2B6-BDA6-40A5-A17D-8C93621E3893}" type="presOf" srcId="{E39FC276-29EF-4259-862C-D06B2918BC68}" destId="{4313C2B0-7074-484A-8B3C-6D8C3D557EDF}" srcOrd="0" destOrd="0" presId="urn:microsoft.com/office/officeart/2005/8/layout/vList6"/>
    <dgm:cxn modelId="{7C0F26BC-C2A2-481C-9126-488AA97BE70A}" type="presOf" srcId="{29563264-E582-435A-AF6F-5D109616E344}" destId="{ECE8DAA2-4C0F-4749-A457-9CB6DD325C21}" srcOrd="0" destOrd="1" presId="urn:microsoft.com/office/officeart/2005/8/layout/vList6"/>
    <dgm:cxn modelId="{78010BBD-E91F-440E-8AE7-61F95B6C10D6}" type="presOf" srcId="{40E320A5-1E43-4B7F-9A6A-489A2398E9D7}" destId="{CC537663-8446-4E5D-AFC0-EFEC7D74A2A6}" srcOrd="0" destOrd="2" presId="urn:microsoft.com/office/officeart/2005/8/layout/vList6"/>
    <dgm:cxn modelId="{4B72BEBD-FAAC-4ED9-98DE-06E7283A1FEF}" type="presOf" srcId="{BBCD5266-5CE1-4EFF-A887-5693987F28F8}" destId="{27C01361-227D-4161-844E-CA67CA123B2F}" srcOrd="0" destOrd="0" presId="urn:microsoft.com/office/officeart/2005/8/layout/vList6"/>
    <dgm:cxn modelId="{E0E6BCC1-2770-46A0-B467-703EA22B11A0}" srcId="{9AD9BAAB-452C-4038-8536-418D229BBA90}" destId="{B928E7B8-09EA-4B35-B466-291FA7B7EE74}" srcOrd="2" destOrd="0" parTransId="{6E7BD62B-0C07-4A4D-B344-FF8B13B22E8E}" sibTransId="{851BD9BC-306C-428B-BFC1-067270E3BE68}"/>
    <dgm:cxn modelId="{052C11C2-5D9D-4055-83CA-B4A4637E7703}" type="presOf" srcId="{C72914B7-7785-4C17-8AD2-96D4C56C23BC}" destId="{CC537663-8446-4E5D-AFC0-EFEC7D74A2A6}" srcOrd="0" destOrd="0" presId="urn:microsoft.com/office/officeart/2005/8/layout/vList6"/>
    <dgm:cxn modelId="{BA51D2C2-44D3-4D06-8C9C-B94EB1546B27}" type="presOf" srcId="{A2614B2A-1414-4283-8FD6-92F5783A15C2}" destId="{9993FEF6-5F7B-40D6-B273-B910756268A9}" srcOrd="0" destOrd="0" presId="urn:microsoft.com/office/officeart/2005/8/layout/vList6"/>
    <dgm:cxn modelId="{F78BB2C4-D576-4B55-999C-78FA64F00B31}" type="presOf" srcId="{6B415217-FB67-4461-93A5-7E19C670A6FB}" destId="{ECE8DAA2-4C0F-4749-A457-9CB6DD325C21}" srcOrd="0" destOrd="3" presId="urn:microsoft.com/office/officeart/2005/8/layout/vList6"/>
    <dgm:cxn modelId="{13D33BD0-4B2F-4CE8-9894-AE99E7E64019}" srcId="{0D5575E9-FA47-4D80-AAF9-BE885464C6C4}" destId="{AFF53F06-D7A2-4B34-8E8F-D5818BC86D7F}" srcOrd="1" destOrd="0" parTransId="{A8BF8FD3-094B-4641-9C51-BED8CAFFEA19}" sibTransId="{5ADA45FC-9CF5-4A8F-AEF5-DB9BDEB1EC68}"/>
    <dgm:cxn modelId="{BDCF53D1-21A1-4CC6-BF6E-79280F1F37F5}" srcId="{E3535B03-D7CB-412D-AD3A-0F3E20314324}" destId="{40E320A5-1E43-4B7F-9A6A-489A2398E9D7}" srcOrd="2" destOrd="0" parTransId="{CCCCDD1B-4FC0-4E18-9C03-609ABEC262AF}" sibTransId="{4ABBCFCC-0A67-41B8-89DE-33FD110D848F}"/>
    <dgm:cxn modelId="{530200D3-A24A-42CC-A648-62A7C871622F}" srcId="{A2614B2A-1414-4283-8FD6-92F5783A15C2}" destId="{064DAD26-74D0-430F-B43D-349525D19774}" srcOrd="2" destOrd="0" parTransId="{0FD6286F-5378-4141-90FA-43A573031A8E}" sibTransId="{0100E11A-09BB-4EE3-B2C7-E06BA3EEED1C}"/>
    <dgm:cxn modelId="{276202D3-B5AE-4F6E-878B-C9887BDF4284}" srcId="{E3535B03-D7CB-412D-AD3A-0F3E20314324}" destId="{3B026B7C-F5B5-4C05-9C2F-034685952057}" srcOrd="1" destOrd="0" parTransId="{277DFBF9-E145-4B9E-AB8E-773435F68454}" sibTransId="{DB21F4D3-1EDA-4B8B-9E53-0EDFFA860FD5}"/>
    <dgm:cxn modelId="{14FDF1D8-3569-47CA-BCFA-2FE6F7FAD698}" srcId="{E39FC276-29EF-4259-862C-D06B2918BC68}" destId="{9AD9BAAB-452C-4038-8536-418D229BBA90}" srcOrd="1" destOrd="0" parTransId="{DA5C550E-3D2C-4497-A336-41AE074AC2A9}" sibTransId="{079E8A9E-C285-4944-9C05-366AADC4D202}"/>
    <dgm:cxn modelId="{86C44FDA-7C74-420B-9AC4-0C80EE61ED8D}" type="presOf" srcId="{3B026B7C-F5B5-4C05-9C2F-034685952057}" destId="{CC537663-8446-4E5D-AFC0-EFEC7D74A2A6}" srcOrd="0" destOrd="1" presId="urn:microsoft.com/office/officeart/2005/8/layout/vList6"/>
    <dgm:cxn modelId="{1877C0DA-B1EE-40CD-AFD8-E02D37A91A27}" srcId="{E3535B03-D7CB-412D-AD3A-0F3E20314324}" destId="{C72914B7-7785-4C17-8AD2-96D4C56C23BC}" srcOrd="0" destOrd="0" parTransId="{A09ABA13-1E58-49FB-92C6-283A54F457B7}" sibTransId="{099128F9-C757-449A-A369-12A4EED1311E}"/>
    <dgm:cxn modelId="{4C33F0E6-4B47-4BD3-BAD8-2AF2567ABF45}" type="presOf" srcId="{65CFAEF4-5AF3-41AB-9469-094BA22C64D1}" destId="{27C01361-227D-4161-844E-CA67CA123B2F}" srcOrd="0" destOrd="1" presId="urn:microsoft.com/office/officeart/2005/8/layout/vList6"/>
    <dgm:cxn modelId="{9BEE5A9D-B7E2-4682-A84B-8B0545109F27}" type="presParOf" srcId="{4313C2B0-7074-484A-8B3C-6D8C3D557EDF}" destId="{0C150F91-B20E-43BD-8269-CA5CCAEA1430}" srcOrd="0" destOrd="0" presId="urn:microsoft.com/office/officeart/2005/8/layout/vList6"/>
    <dgm:cxn modelId="{A3DA5B98-614E-44FD-8E32-D178004C8137}" type="presParOf" srcId="{0C150F91-B20E-43BD-8269-CA5CCAEA1430}" destId="{9993FEF6-5F7B-40D6-B273-B910756268A9}" srcOrd="0" destOrd="0" presId="urn:microsoft.com/office/officeart/2005/8/layout/vList6"/>
    <dgm:cxn modelId="{174C7238-CA16-4E6A-9728-894575BF32F4}" type="presParOf" srcId="{0C150F91-B20E-43BD-8269-CA5CCAEA1430}" destId="{27C01361-227D-4161-844E-CA67CA123B2F}" srcOrd="1" destOrd="0" presId="urn:microsoft.com/office/officeart/2005/8/layout/vList6"/>
    <dgm:cxn modelId="{E737278F-C3D0-4121-B619-4D70FDE26912}" type="presParOf" srcId="{4313C2B0-7074-484A-8B3C-6D8C3D557EDF}" destId="{F249B241-44B0-47D9-BD5B-1043133B8F59}" srcOrd="1" destOrd="0" presId="urn:microsoft.com/office/officeart/2005/8/layout/vList6"/>
    <dgm:cxn modelId="{406875ED-0B40-4D53-AC14-48A809BED137}" type="presParOf" srcId="{4313C2B0-7074-484A-8B3C-6D8C3D557EDF}" destId="{10A4BDB3-3E2B-4C2F-90C6-C03ACFD6E242}" srcOrd="2" destOrd="0" presId="urn:microsoft.com/office/officeart/2005/8/layout/vList6"/>
    <dgm:cxn modelId="{FBD29963-E748-4E78-82FD-EB5F2846EAB1}" type="presParOf" srcId="{10A4BDB3-3E2B-4C2F-90C6-C03ACFD6E242}" destId="{0DF27592-942A-4996-8418-1B5E9667D151}" srcOrd="0" destOrd="0" presId="urn:microsoft.com/office/officeart/2005/8/layout/vList6"/>
    <dgm:cxn modelId="{24B3FA88-CE11-4486-8CA2-69EFB70AB2FE}" type="presParOf" srcId="{10A4BDB3-3E2B-4C2F-90C6-C03ACFD6E242}" destId="{ECE8DAA2-4C0F-4749-A457-9CB6DD325C21}" srcOrd="1" destOrd="0" presId="urn:microsoft.com/office/officeart/2005/8/layout/vList6"/>
    <dgm:cxn modelId="{E3253DFE-0C00-4F10-8FEA-4E05C4DCE1F0}" type="presParOf" srcId="{4313C2B0-7074-484A-8B3C-6D8C3D557EDF}" destId="{2C207617-B2D4-487B-BE20-C9251F28DFC3}" srcOrd="3" destOrd="0" presId="urn:microsoft.com/office/officeart/2005/8/layout/vList6"/>
    <dgm:cxn modelId="{A786FBC5-3B8A-46BA-B897-826AD7ADF249}" type="presParOf" srcId="{4313C2B0-7074-484A-8B3C-6D8C3D557EDF}" destId="{4C445753-89B6-4632-93A9-089DD4F1B39F}" srcOrd="4" destOrd="0" presId="urn:microsoft.com/office/officeart/2005/8/layout/vList6"/>
    <dgm:cxn modelId="{FDBCA940-6E59-4672-BAF1-938151A34713}" type="presParOf" srcId="{4C445753-89B6-4632-93A9-089DD4F1B39F}" destId="{92C0A64B-C966-4C41-B973-69DD1A2C0263}" srcOrd="0" destOrd="0" presId="urn:microsoft.com/office/officeart/2005/8/layout/vList6"/>
    <dgm:cxn modelId="{D7855F5E-602B-4522-959D-38382B003E3F}" type="presParOf" srcId="{4C445753-89B6-4632-93A9-089DD4F1B39F}" destId="{9AE50FF5-72E1-4F94-B739-1096B5F1EC3C}" srcOrd="1" destOrd="0" presId="urn:microsoft.com/office/officeart/2005/8/layout/vList6"/>
    <dgm:cxn modelId="{B57D2BFB-4BB3-4F45-B673-17F0FE4B8C33}" type="presParOf" srcId="{4313C2B0-7074-484A-8B3C-6D8C3D557EDF}" destId="{08983799-0B7C-401B-B8E4-A713FEA477FF}" srcOrd="5" destOrd="0" presId="urn:microsoft.com/office/officeart/2005/8/layout/vList6"/>
    <dgm:cxn modelId="{AB1F1F48-54E3-4327-96D8-FE7EE9792607}" type="presParOf" srcId="{4313C2B0-7074-484A-8B3C-6D8C3D557EDF}" destId="{909E9FB9-8BB9-40BC-AA20-C0BC39211C16}" srcOrd="6" destOrd="0" presId="urn:microsoft.com/office/officeart/2005/8/layout/vList6"/>
    <dgm:cxn modelId="{3D587614-3D4C-4356-A48D-3F797F3D06CC}" type="presParOf" srcId="{909E9FB9-8BB9-40BC-AA20-C0BC39211C16}" destId="{B904A1D4-E4CB-42D6-8167-55A54C94DFDA}" srcOrd="0" destOrd="0" presId="urn:microsoft.com/office/officeart/2005/8/layout/vList6"/>
    <dgm:cxn modelId="{B1A42702-9F0D-47EB-AA28-F19C34650E1A}" type="presParOf" srcId="{909E9FB9-8BB9-40BC-AA20-C0BC39211C16}" destId="{CC537663-8446-4E5D-AFC0-EFEC7D74A2A6}" srcOrd="1" destOrd="0" presId="urn:microsoft.com/office/officeart/2005/8/layout/vList6"/>
    <dgm:cxn modelId="{0C598CF2-8355-4D83-87B1-ECD90C961CA4}" type="presParOf" srcId="{4313C2B0-7074-484A-8B3C-6D8C3D557EDF}" destId="{0DCC62FF-DCC2-45E5-BA68-9667C2240BF9}" srcOrd="7" destOrd="0" presId="urn:microsoft.com/office/officeart/2005/8/layout/vList6"/>
    <dgm:cxn modelId="{533C11AA-546D-43A8-A774-B9CA8B2BC27C}" type="presParOf" srcId="{4313C2B0-7074-484A-8B3C-6D8C3D557EDF}" destId="{EE58A3E7-EBC2-4A7E-8A2E-5A21CE4130D7}" srcOrd="8" destOrd="0" presId="urn:microsoft.com/office/officeart/2005/8/layout/vList6"/>
    <dgm:cxn modelId="{AF0A7311-07C8-4DB5-AC14-133CCB39320C}" type="presParOf" srcId="{EE58A3E7-EBC2-4A7E-8A2E-5A21CE4130D7}" destId="{2ECE6572-8EFE-4390-ADC9-EAE7703E1E0D}" srcOrd="0" destOrd="0" presId="urn:microsoft.com/office/officeart/2005/8/layout/vList6"/>
    <dgm:cxn modelId="{6B427838-A7A7-4A08-97F0-6F684E123A97}" type="presParOf" srcId="{EE58A3E7-EBC2-4A7E-8A2E-5A21CE4130D7}" destId="{9BD39C60-283F-454D-B6D9-0AFB3199EBA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CA81B3-EFB4-42EF-8438-F730F9C1AE84}" type="doc">
      <dgm:prSet loTypeId="urn:microsoft.com/office/officeart/2005/8/layout/hList9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BD3D0FF-0348-460D-936C-2FC3361C2F0E}">
      <dgm:prSet phldrT="[Text]" custT="1"/>
      <dgm:spPr>
        <a:solidFill>
          <a:srgbClr val="C00000"/>
        </a:solidFill>
      </dgm:spPr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Οξεία</a:t>
          </a:r>
        </a:p>
      </dgm:t>
    </dgm:pt>
    <dgm:pt modelId="{088C20FB-5847-4D1E-9D11-671EE6298863}" type="parTrans" cxnId="{47DE725A-DFEE-482D-85A4-4CA821420BBF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D0FFDE-3A51-4630-9EEE-5AAC2F659853}" type="sibTrans" cxnId="{47DE725A-DFEE-482D-85A4-4CA821420BBF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572194-536F-4B4E-BF13-B897621E73CF}">
      <dgm:prSet phldrT="[Text]" custT="1"/>
      <dgm:spPr>
        <a:noFill/>
        <a:ln>
          <a:solidFill>
            <a:srgbClr val="FF0000"/>
          </a:solidFill>
        </a:ln>
      </dgm:spPr>
      <dgm:t>
        <a:bodyPr/>
        <a:lstStyle/>
        <a:p>
          <a:pPr>
            <a:buNone/>
          </a:pPr>
          <a:r>
            <a:rPr lang="el-GR" sz="16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Λοιμώξεις:</a:t>
          </a:r>
        </a:p>
        <a:p>
          <a:pPr>
            <a:buFont typeface="Arial" panose="020B0604020202020204" pitchFamily="34" charset="0"/>
            <a:buChar char="•"/>
          </a:pPr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Γονόκοκκος</a:t>
          </a:r>
        </a:p>
        <a:p>
          <a:pPr>
            <a:buFont typeface="Arial" panose="020B0604020202020204" pitchFamily="34" charset="0"/>
            <a:buChar char="•"/>
          </a:pPr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Μηνιγγιτιδόκοκκος</a:t>
          </a:r>
        </a:p>
        <a:p>
          <a:pPr>
            <a:buFont typeface="Arial" panose="020B0604020202020204" pitchFamily="34" charset="0"/>
            <a:buChar char="•"/>
          </a:pPr>
          <a:r>
            <a: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Lyme</a:t>
          </a:r>
        </a:p>
        <a:p>
          <a:pPr>
            <a:buFont typeface="Arial" panose="020B0604020202020204" pitchFamily="34" charset="0"/>
            <a:buChar char="•"/>
          </a:pPr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Ρευματικός πυρετός</a:t>
          </a:r>
        </a:p>
        <a:p>
          <a:pPr>
            <a:buFont typeface="Arial" panose="020B0604020202020204" pitchFamily="34" charset="0"/>
            <a:buChar char="•"/>
          </a:pPr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Ενδοκαρδίτιδα</a:t>
          </a:r>
        </a:p>
        <a:p>
          <a:pPr>
            <a:buFont typeface="Arial" panose="020B0604020202020204" pitchFamily="34" charset="0"/>
            <a:buChar char="•"/>
          </a:pPr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Ιοί (π.χ. ερυθρά, ηπατίτιδα Β &amp;</a:t>
          </a:r>
          <a:r>
            <a: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C, parvoB19, EBV, HIV)</a:t>
          </a:r>
          <a:endParaRPr lang="el-GR" sz="1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5F4230-AB60-42FF-84C3-D5FA7C47B9DB}" type="parTrans" cxnId="{7BAA3C9B-4F14-4FC3-A22D-F970140D122F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B7D712-8EAF-4007-A9D7-32D94C380A67}" type="sibTrans" cxnId="{7BAA3C9B-4F14-4FC3-A22D-F970140D122F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BEB1E7F-05BE-45F6-A0B6-E487DBB29A13}">
      <dgm:prSet phldrT="[Text]" custT="1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el-GR" sz="16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Άλλες φλεγμονώδεις παθήσεις: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Ρευματοειδής αρθρίτιδα (ΡΑ)</a:t>
          </a:r>
        </a:p>
        <a:p>
          <a:r>
            <a:rPr lang="el-GR" sz="1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Πολυαρθρική</a:t>
          </a:r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και συστηματική νεανική ΡΑ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Συστηματικός ερυθηματώδης λύκος (ΣΕΛ)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Αντιδραστική αρθρίτιδα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Ψωριασική αρθρίτιδα</a:t>
          </a:r>
        </a:p>
        <a:p>
          <a:r>
            <a:rPr lang="el-GR" sz="1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Πολυαρθρική</a:t>
          </a:r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ουρική αρθρίτιδα</a:t>
          </a:r>
        </a:p>
        <a:p>
          <a:endParaRPr lang="el-GR" sz="1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8B2303-C14E-431E-8D2A-A08591A9AF4F}" type="parTrans" cxnId="{A2471256-F991-4834-8715-5B09BA0DD723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5EB659-48C6-426B-A079-F248043F5B4E}" type="sibTrans" cxnId="{A2471256-F991-4834-8715-5B09BA0DD723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5FFB02-AE9E-4FED-81B7-6D2A6610C9FC}">
      <dgm:prSet phldrT="[Text]" custT="1"/>
      <dgm:spPr>
        <a:solidFill>
          <a:srgbClr val="00B050"/>
        </a:solidFill>
      </dgm:spPr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Χρόνια</a:t>
          </a:r>
        </a:p>
      </dgm:t>
    </dgm:pt>
    <dgm:pt modelId="{D3C02F5B-F7D3-477F-8883-2FF66B6656FD}" type="parTrans" cxnId="{ED645752-D3D5-4696-9A4D-66588374598C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BF4819-BF54-4EBB-B14A-C88E1AE2CB9B}" type="sibTrans" cxnId="{ED645752-D3D5-4696-9A4D-66588374598C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783BD5-E3E9-48BD-9802-8209BF6028F1}">
      <dgm:prSet phldrT="[Text]" custT="1"/>
      <dgm:spPr>
        <a:noFill/>
        <a:ln>
          <a:solidFill>
            <a:srgbClr val="00B050"/>
          </a:solidFill>
        </a:ln>
      </dgm:spPr>
      <dgm:t>
        <a:bodyPr/>
        <a:lstStyle/>
        <a:p>
          <a:endParaRPr lang="el-GR" sz="1800" b="1" u="sng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endParaRPr lang="el-GR" sz="1800" b="1" u="sng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endParaRPr lang="el-GR" sz="1800" b="1" u="sng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l-GR" sz="16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Φλεγμονώδη: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ΡΑ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ΣΕΛ</a:t>
          </a:r>
        </a:p>
        <a:p>
          <a:r>
            <a:rPr lang="el-GR" sz="1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Πολυαρθρική</a:t>
          </a:r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ουρική αρθρίτιδα</a:t>
          </a:r>
        </a:p>
        <a:p>
          <a:r>
            <a: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JRA</a:t>
          </a:r>
          <a:endParaRPr lang="el-GR" sz="14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Συστηματική σκλήρυνση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Ψευδοουρική αρθρίτιδα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Ψωριασική αρθρίτιδα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Ρευματική πολυμυαλγία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Αγγειίτιδες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Αντιδραστική αρθρίτιδα</a:t>
          </a:r>
        </a:p>
        <a:p>
          <a:r>
            <a:rPr lang="el-GR" sz="14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Εντεροπαθειτική</a:t>
          </a:r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αρθρίτιδα</a:t>
          </a:r>
        </a:p>
        <a:p>
          <a:r>
            <a:rPr lang="el-G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Σαρκοείδωση</a:t>
          </a:r>
        </a:p>
        <a:p>
          <a:endParaRPr lang="el-GR" sz="16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endParaRPr lang="el-GR" sz="16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endParaRPr lang="el-GR" sz="16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671D3D-3F01-4E0E-B447-4DDDC5E7DBE0}" type="parTrans" cxnId="{4EF8CCCC-DD74-40DB-AFED-07F9C37D2191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37E779-C9B5-422E-B29F-CDB23930D28F}" type="sibTrans" cxnId="{4EF8CCCC-DD74-40DB-AFED-07F9C37D2191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17E15C-0B42-41B7-81E3-90943C2A3BA8}">
      <dgm:prSet phldrT="[Text]" custT="1"/>
      <dgm:spPr>
        <a:noFill/>
        <a:ln>
          <a:solidFill>
            <a:srgbClr val="00B050"/>
          </a:solidFill>
        </a:ln>
      </dgm:spPr>
      <dgm:t>
        <a:bodyPr/>
        <a:lstStyle/>
        <a:p>
          <a:r>
            <a:rPr lang="el-GR" sz="18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Μη φλεγμονώδη:</a:t>
          </a:r>
          <a:endParaRPr lang="el-GR" sz="1400" b="0" u="none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l-GR" sz="1400" b="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Οστεοαρθρίτιδα</a:t>
          </a:r>
        </a:p>
        <a:p>
          <a:r>
            <a:rPr lang="el-GR" sz="1400" b="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Χρόνια </a:t>
          </a:r>
          <a:r>
            <a:rPr lang="el-GR" sz="1400" b="0" u="none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ψευδοουρική</a:t>
          </a:r>
          <a:endParaRPr lang="el-GR" sz="1400" b="0" u="none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l-GR" sz="1400" b="0" u="none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Ινομυαλγία</a:t>
          </a:r>
          <a:endParaRPr lang="el-GR" sz="1400" b="0" u="none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l-GR" sz="1400" b="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Αιμοχρωμάτωση</a:t>
          </a:r>
        </a:p>
        <a:p>
          <a:r>
            <a:rPr lang="el-GR" sz="1400" b="0" u="none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Καλόηθες</a:t>
          </a:r>
          <a:r>
            <a:rPr lang="el-GR" sz="1400" b="0" u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υπερκινητικό σύνδρομο</a:t>
          </a:r>
          <a:endParaRPr lang="el-GR" sz="1800" b="1" u="sng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2C9969-FF39-4E2E-B913-39DAFC07B884}" type="parTrans" cxnId="{61EE5204-5A7D-41E7-BCF8-7A868F530A72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6F4C4E-0C7E-406F-95CF-E0B4E523C05E}" type="sibTrans" cxnId="{61EE5204-5A7D-41E7-BCF8-7A868F530A72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3874C7-6E85-449A-89CF-7A23FF721EDB}" type="pres">
      <dgm:prSet presAssocID="{34CA81B3-EFB4-42EF-8438-F730F9C1AE84}" presName="list" presStyleCnt="0">
        <dgm:presLayoutVars>
          <dgm:dir/>
          <dgm:animLvl val="lvl"/>
        </dgm:presLayoutVars>
      </dgm:prSet>
      <dgm:spPr/>
    </dgm:pt>
    <dgm:pt modelId="{81EAC583-6390-47C8-80B6-8FD21B05D4E8}" type="pres">
      <dgm:prSet presAssocID="{DBD3D0FF-0348-460D-936C-2FC3361C2F0E}" presName="posSpace" presStyleCnt="0"/>
      <dgm:spPr/>
    </dgm:pt>
    <dgm:pt modelId="{2843FC61-3DD5-44EF-AD8F-79604DAE59A2}" type="pres">
      <dgm:prSet presAssocID="{DBD3D0FF-0348-460D-936C-2FC3361C2F0E}" presName="vertFlow" presStyleCnt="0"/>
      <dgm:spPr/>
    </dgm:pt>
    <dgm:pt modelId="{E882DE50-AA23-4835-A70E-C1C111EB1944}" type="pres">
      <dgm:prSet presAssocID="{DBD3D0FF-0348-460D-936C-2FC3361C2F0E}" presName="topSpace" presStyleCnt="0"/>
      <dgm:spPr/>
    </dgm:pt>
    <dgm:pt modelId="{2CC40010-469C-44C9-9F1F-00957A138592}" type="pres">
      <dgm:prSet presAssocID="{DBD3D0FF-0348-460D-936C-2FC3361C2F0E}" presName="firstComp" presStyleCnt="0"/>
      <dgm:spPr/>
    </dgm:pt>
    <dgm:pt modelId="{149866A2-4CBE-48CB-86A9-95317D351501}" type="pres">
      <dgm:prSet presAssocID="{DBD3D0FF-0348-460D-936C-2FC3361C2F0E}" presName="firstChild" presStyleLbl="bgAccFollowNode1" presStyleIdx="0" presStyleCnt="4" custScaleX="141270" custScaleY="188509" custLinFactNeighborX="-29466" custLinFactNeighborY="-29202"/>
      <dgm:spPr/>
    </dgm:pt>
    <dgm:pt modelId="{FFB97626-E53C-4B15-BC3B-913A687BB668}" type="pres">
      <dgm:prSet presAssocID="{DBD3D0FF-0348-460D-936C-2FC3361C2F0E}" presName="firstChildTx" presStyleLbl="bgAccFollowNode1" presStyleIdx="0" presStyleCnt="4">
        <dgm:presLayoutVars>
          <dgm:bulletEnabled val="1"/>
        </dgm:presLayoutVars>
      </dgm:prSet>
      <dgm:spPr/>
    </dgm:pt>
    <dgm:pt modelId="{10E5762F-1E80-42A4-8554-AC3D2F748CA7}" type="pres">
      <dgm:prSet presAssocID="{CBEB1E7F-05BE-45F6-A0B6-E487DBB29A13}" presName="comp" presStyleCnt="0"/>
      <dgm:spPr/>
    </dgm:pt>
    <dgm:pt modelId="{CDD75586-4496-401E-80B4-B6ACAD370DEB}" type="pres">
      <dgm:prSet presAssocID="{CBEB1E7F-05BE-45F6-A0B6-E487DBB29A13}" presName="child" presStyleLbl="bgAccFollowNode1" presStyleIdx="1" presStyleCnt="4" custScaleX="141241" custScaleY="234996" custLinFactNeighborX="-29547" custLinFactNeighborY="-13733"/>
      <dgm:spPr/>
    </dgm:pt>
    <dgm:pt modelId="{EF6FDB11-6D9A-47CB-8EFF-8CF46EAD8446}" type="pres">
      <dgm:prSet presAssocID="{CBEB1E7F-05BE-45F6-A0B6-E487DBB29A13}" presName="childTx" presStyleLbl="bgAccFollowNode1" presStyleIdx="1" presStyleCnt="4">
        <dgm:presLayoutVars>
          <dgm:bulletEnabled val="1"/>
        </dgm:presLayoutVars>
      </dgm:prSet>
      <dgm:spPr/>
    </dgm:pt>
    <dgm:pt modelId="{FE045811-85EF-45C8-A5EC-1496F84AA59B}" type="pres">
      <dgm:prSet presAssocID="{DBD3D0FF-0348-460D-936C-2FC3361C2F0E}" presName="negSpace" presStyleCnt="0"/>
      <dgm:spPr/>
    </dgm:pt>
    <dgm:pt modelId="{AF845A74-A1D6-4FEC-8FB0-FF73C2C24C53}" type="pres">
      <dgm:prSet presAssocID="{DBD3D0FF-0348-460D-936C-2FC3361C2F0E}" presName="circle" presStyleLbl="node1" presStyleIdx="0" presStyleCnt="2" custLinFactX="-55159" custLinFactNeighborX="-100000" custLinFactNeighborY="3267"/>
      <dgm:spPr/>
    </dgm:pt>
    <dgm:pt modelId="{3C2E57FC-3FCE-4CD9-B5A7-3948A499FB5E}" type="pres">
      <dgm:prSet presAssocID="{B6D0FFDE-3A51-4630-9EEE-5AAC2F659853}" presName="transSpace" presStyleCnt="0"/>
      <dgm:spPr/>
    </dgm:pt>
    <dgm:pt modelId="{AE80749C-B705-4D95-AD60-EB583F522719}" type="pres">
      <dgm:prSet presAssocID="{745FFB02-AE9E-4FED-81B7-6D2A6610C9FC}" presName="posSpace" presStyleCnt="0"/>
      <dgm:spPr/>
    </dgm:pt>
    <dgm:pt modelId="{2CD86D0E-2468-4E91-A818-341DDF517714}" type="pres">
      <dgm:prSet presAssocID="{745FFB02-AE9E-4FED-81B7-6D2A6610C9FC}" presName="vertFlow" presStyleCnt="0"/>
      <dgm:spPr/>
    </dgm:pt>
    <dgm:pt modelId="{E0EE98CA-3162-449D-9FA4-0FE1036E053F}" type="pres">
      <dgm:prSet presAssocID="{745FFB02-AE9E-4FED-81B7-6D2A6610C9FC}" presName="topSpace" presStyleCnt="0"/>
      <dgm:spPr/>
    </dgm:pt>
    <dgm:pt modelId="{7E14D514-B62E-4B0B-92E3-6B1F5F5F32E6}" type="pres">
      <dgm:prSet presAssocID="{745FFB02-AE9E-4FED-81B7-6D2A6610C9FC}" presName="firstComp" presStyleCnt="0"/>
      <dgm:spPr/>
    </dgm:pt>
    <dgm:pt modelId="{EDF3D5BD-5998-4CE4-BE76-A9D197F44741}" type="pres">
      <dgm:prSet presAssocID="{745FFB02-AE9E-4FED-81B7-6D2A6610C9FC}" presName="firstChild" presStyleLbl="bgAccFollowNode1" presStyleIdx="2" presStyleCnt="4" custScaleX="140721" custScaleY="309674" custLinFactNeighborX="-8376" custLinFactNeighborY="-37038"/>
      <dgm:spPr/>
    </dgm:pt>
    <dgm:pt modelId="{935602D3-A09E-40C0-B516-B1C126F284CC}" type="pres">
      <dgm:prSet presAssocID="{745FFB02-AE9E-4FED-81B7-6D2A6610C9FC}" presName="firstChildTx" presStyleLbl="bgAccFollowNode1" presStyleIdx="2" presStyleCnt="4">
        <dgm:presLayoutVars>
          <dgm:bulletEnabled val="1"/>
        </dgm:presLayoutVars>
      </dgm:prSet>
      <dgm:spPr/>
    </dgm:pt>
    <dgm:pt modelId="{D56A698B-A018-4640-AF7E-3E6B03952CD9}" type="pres">
      <dgm:prSet presAssocID="{4F17E15C-0B42-41B7-81E3-90943C2A3BA8}" presName="comp" presStyleCnt="0"/>
      <dgm:spPr/>
    </dgm:pt>
    <dgm:pt modelId="{553E133E-A64D-4B13-B76C-FE300E042E84}" type="pres">
      <dgm:prSet presAssocID="{4F17E15C-0B42-41B7-81E3-90943C2A3BA8}" presName="child" presStyleLbl="bgAccFollowNode1" presStyleIdx="3" presStyleCnt="4" custScaleX="140092" custScaleY="156932" custLinFactNeighborX="-7951" custLinFactNeighborY="-29187"/>
      <dgm:spPr/>
    </dgm:pt>
    <dgm:pt modelId="{C0F75AE3-C375-4C3B-9D48-4859968D47C9}" type="pres">
      <dgm:prSet presAssocID="{4F17E15C-0B42-41B7-81E3-90943C2A3BA8}" presName="childTx" presStyleLbl="bgAccFollowNode1" presStyleIdx="3" presStyleCnt="4">
        <dgm:presLayoutVars>
          <dgm:bulletEnabled val="1"/>
        </dgm:presLayoutVars>
      </dgm:prSet>
      <dgm:spPr/>
    </dgm:pt>
    <dgm:pt modelId="{8C842E35-D9E3-4D9F-A409-8483EDB55E18}" type="pres">
      <dgm:prSet presAssocID="{745FFB02-AE9E-4FED-81B7-6D2A6610C9FC}" presName="negSpace" presStyleCnt="0"/>
      <dgm:spPr/>
    </dgm:pt>
    <dgm:pt modelId="{87755DBC-16ED-47BF-A7AB-C8034DA69DC3}" type="pres">
      <dgm:prSet presAssocID="{745FFB02-AE9E-4FED-81B7-6D2A6610C9FC}" presName="circle" presStyleLbl="node1" presStyleIdx="1" presStyleCnt="2" custLinFactNeighborX="-62393" custLinFactNeighborY="-987"/>
      <dgm:spPr/>
    </dgm:pt>
  </dgm:ptLst>
  <dgm:cxnLst>
    <dgm:cxn modelId="{61EE5204-5A7D-41E7-BCF8-7A868F530A72}" srcId="{745FFB02-AE9E-4FED-81B7-6D2A6610C9FC}" destId="{4F17E15C-0B42-41B7-81E3-90943C2A3BA8}" srcOrd="1" destOrd="0" parTransId="{1B2C9969-FF39-4E2E-B913-39DAFC07B884}" sibTransId="{266F4C4E-0C7E-406F-95CF-E0B4E523C05E}"/>
    <dgm:cxn modelId="{3C248C0D-F2F6-4A70-AEF1-A706878D7B2D}" type="presOf" srcId="{CBEB1E7F-05BE-45F6-A0B6-E487DBB29A13}" destId="{CDD75586-4496-401E-80B4-B6ACAD370DEB}" srcOrd="0" destOrd="0" presId="urn:microsoft.com/office/officeart/2005/8/layout/hList9"/>
    <dgm:cxn modelId="{6631E621-F3F9-481C-805E-97A96C1F2506}" type="presOf" srcId="{CBEB1E7F-05BE-45F6-A0B6-E487DBB29A13}" destId="{EF6FDB11-6D9A-47CB-8EFF-8CF46EAD8446}" srcOrd="1" destOrd="0" presId="urn:microsoft.com/office/officeart/2005/8/layout/hList9"/>
    <dgm:cxn modelId="{66787F25-5CC5-4DEC-BCDE-DAD8FD76A92B}" type="presOf" srcId="{F3572194-536F-4B4E-BF13-B897621E73CF}" destId="{FFB97626-E53C-4B15-BC3B-913A687BB668}" srcOrd="1" destOrd="0" presId="urn:microsoft.com/office/officeart/2005/8/layout/hList9"/>
    <dgm:cxn modelId="{BE33A669-AED2-4650-B2D0-BB971097265F}" type="presOf" srcId="{745FFB02-AE9E-4FED-81B7-6D2A6610C9FC}" destId="{87755DBC-16ED-47BF-A7AB-C8034DA69DC3}" srcOrd="0" destOrd="0" presId="urn:microsoft.com/office/officeart/2005/8/layout/hList9"/>
    <dgm:cxn modelId="{889BB66D-1991-4EFD-BA32-9378BFEA4FBC}" type="presOf" srcId="{DBD3D0FF-0348-460D-936C-2FC3361C2F0E}" destId="{AF845A74-A1D6-4FEC-8FB0-FF73C2C24C53}" srcOrd="0" destOrd="0" presId="urn:microsoft.com/office/officeart/2005/8/layout/hList9"/>
    <dgm:cxn modelId="{AEBDB771-C2E0-4CF5-9C27-7CF1AEAC787F}" type="presOf" srcId="{34CA81B3-EFB4-42EF-8438-F730F9C1AE84}" destId="{3E3874C7-6E85-449A-89CF-7A23FF721EDB}" srcOrd="0" destOrd="0" presId="urn:microsoft.com/office/officeart/2005/8/layout/hList9"/>
    <dgm:cxn modelId="{ED645752-D3D5-4696-9A4D-66588374598C}" srcId="{34CA81B3-EFB4-42EF-8438-F730F9C1AE84}" destId="{745FFB02-AE9E-4FED-81B7-6D2A6610C9FC}" srcOrd="1" destOrd="0" parTransId="{D3C02F5B-F7D3-477F-8883-2FF66B6656FD}" sibTransId="{87BF4819-BF54-4EBB-B14A-C88E1AE2CB9B}"/>
    <dgm:cxn modelId="{65545774-D1AA-4F6B-A52A-C990274A69DA}" type="presOf" srcId="{4F17E15C-0B42-41B7-81E3-90943C2A3BA8}" destId="{553E133E-A64D-4B13-B76C-FE300E042E84}" srcOrd="0" destOrd="0" presId="urn:microsoft.com/office/officeart/2005/8/layout/hList9"/>
    <dgm:cxn modelId="{A2471256-F991-4834-8715-5B09BA0DD723}" srcId="{DBD3D0FF-0348-460D-936C-2FC3361C2F0E}" destId="{CBEB1E7F-05BE-45F6-A0B6-E487DBB29A13}" srcOrd="1" destOrd="0" parTransId="{508B2303-C14E-431E-8D2A-A08591A9AF4F}" sibTransId="{1F5EB659-48C6-426B-A079-F248043F5B4E}"/>
    <dgm:cxn modelId="{47DE725A-DFEE-482D-85A4-4CA821420BBF}" srcId="{34CA81B3-EFB4-42EF-8438-F730F9C1AE84}" destId="{DBD3D0FF-0348-460D-936C-2FC3361C2F0E}" srcOrd="0" destOrd="0" parTransId="{088C20FB-5847-4D1E-9D11-671EE6298863}" sibTransId="{B6D0FFDE-3A51-4630-9EEE-5AAC2F659853}"/>
    <dgm:cxn modelId="{AC4E807E-CE88-4941-AA78-D8E70797AAE3}" type="presOf" srcId="{E6783BD5-E3E9-48BD-9802-8209BF6028F1}" destId="{935602D3-A09E-40C0-B516-B1C126F284CC}" srcOrd="1" destOrd="0" presId="urn:microsoft.com/office/officeart/2005/8/layout/hList9"/>
    <dgm:cxn modelId="{E059199B-0819-4F0B-9780-23C02B9C5E32}" type="presOf" srcId="{E6783BD5-E3E9-48BD-9802-8209BF6028F1}" destId="{EDF3D5BD-5998-4CE4-BE76-A9D197F44741}" srcOrd="0" destOrd="0" presId="urn:microsoft.com/office/officeart/2005/8/layout/hList9"/>
    <dgm:cxn modelId="{7BAA3C9B-4F14-4FC3-A22D-F970140D122F}" srcId="{DBD3D0FF-0348-460D-936C-2FC3361C2F0E}" destId="{F3572194-536F-4B4E-BF13-B897621E73CF}" srcOrd="0" destOrd="0" parTransId="{AF5F4230-AB60-42FF-84C3-D5FA7C47B9DB}" sibTransId="{11B7D712-8EAF-4007-A9D7-32D94C380A67}"/>
    <dgm:cxn modelId="{4EF8CCCC-DD74-40DB-AFED-07F9C37D2191}" srcId="{745FFB02-AE9E-4FED-81B7-6D2A6610C9FC}" destId="{E6783BD5-E3E9-48BD-9802-8209BF6028F1}" srcOrd="0" destOrd="0" parTransId="{FC671D3D-3F01-4E0E-B447-4DDDC5E7DBE0}" sibTransId="{F337E779-C9B5-422E-B29F-CDB23930D28F}"/>
    <dgm:cxn modelId="{D6DE74CD-21DB-414A-8C6C-1B0893786E86}" type="presOf" srcId="{4F17E15C-0B42-41B7-81E3-90943C2A3BA8}" destId="{C0F75AE3-C375-4C3B-9D48-4859968D47C9}" srcOrd="1" destOrd="0" presId="urn:microsoft.com/office/officeart/2005/8/layout/hList9"/>
    <dgm:cxn modelId="{779F39E6-E9C9-4173-9044-1FC67F1C0411}" type="presOf" srcId="{F3572194-536F-4B4E-BF13-B897621E73CF}" destId="{149866A2-4CBE-48CB-86A9-95317D351501}" srcOrd="0" destOrd="0" presId="urn:microsoft.com/office/officeart/2005/8/layout/hList9"/>
    <dgm:cxn modelId="{5CA2CADE-3662-410D-ADE7-32AF0E038A88}" type="presParOf" srcId="{3E3874C7-6E85-449A-89CF-7A23FF721EDB}" destId="{81EAC583-6390-47C8-80B6-8FD21B05D4E8}" srcOrd="0" destOrd="0" presId="urn:microsoft.com/office/officeart/2005/8/layout/hList9"/>
    <dgm:cxn modelId="{F74C1C0B-A821-4B49-9404-A35BCFAAA8CD}" type="presParOf" srcId="{3E3874C7-6E85-449A-89CF-7A23FF721EDB}" destId="{2843FC61-3DD5-44EF-AD8F-79604DAE59A2}" srcOrd="1" destOrd="0" presId="urn:microsoft.com/office/officeart/2005/8/layout/hList9"/>
    <dgm:cxn modelId="{BDECEB5A-E54D-45B3-AAF6-2268434472B3}" type="presParOf" srcId="{2843FC61-3DD5-44EF-AD8F-79604DAE59A2}" destId="{E882DE50-AA23-4835-A70E-C1C111EB1944}" srcOrd="0" destOrd="0" presId="urn:microsoft.com/office/officeart/2005/8/layout/hList9"/>
    <dgm:cxn modelId="{737A6974-902D-4D1D-92F1-87837639C53A}" type="presParOf" srcId="{2843FC61-3DD5-44EF-AD8F-79604DAE59A2}" destId="{2CC40010-469C-44C9-9F1F-00957A138592}" srcOrd="1" destOrd="0" presId="urn:microsoft.com/office/officeart/2005/8/layout/hList9"/>
    <dgm:cxn modelId="{1B0F928E-1CC1-4394-B960-C4C04BF471B0}" type="presParOf" srcId="{2CC40010-469C-44C9-9F1F-00957A138592}" destId="{149866A2-4CBE-48CB-86A9-95317D351501}" srcOrd="0" destOrd="0" presId="urn:microsoft.com/office/officeart/2005/8/layout/hList9"/>
    <dgm:cxn modelId="{C4A09933-3CA6-4155-9E85-910C93DDF07F}" type="presParOf" srcId="{2CC40010-469C-44C9-9F1F-00957A138592}" destId="{FFB97626-E53C-4B15-BC3B-913A687BB668}" srcOrd="1" destOrd="0" presId="urn:microsoft.com/office/officeart/2005/8/layout/hList9"/>
    <dgm:cxn modelId="{C018B97F-F3DE-4601-BBB1-479BB8A05AC2}" type="presParOf" srcId="{2843FC61-3DD5-44EF-AD8F-79604DAE59A2}" destId="{10E5762F-1E80-42A4-8554-AC3D2F748CA7}" srcOrd="2" destOrd="0" presId="urn:microsoft.com/office/officeart/2005/8/layout/hList9"/>
    <dgm:cxn modelId="{101001B4-887C-4D49-83C1-1938747369BC}" type="presParOf" srcId="{10E5762F-1E80-42A4-8554-AC3D2F748CA7}" destId="{CDD75586-4496-401E-80B4-B6ACAD370DEB}" srcOrd="0" destOrd="0" presId="urn:microsoft.com/office/officeart/2005/8/layout/hList9"/>
    <dgm:cxn modelId="{398DD286-3DE4-450A-9ED8-06EED9E0C47C}" type="presParOf" srcId="{10E5762F-1E80-42A4-8554-AC3D2F748CA7}" destId="{EF6FDB11-6D9A-47CB-8EFF-8CF46EAD8446}" srcOrd="1" destOrd="0" presId="urn:microsoft.com/office/officeart/2005/8/layout/hList9"/>
    <dgm:cxn modelId="{857E0CDF-FF48-4854-B7A4-2687853872D4}" type="presParOf" srcId="{3E3874C7-6E85-449A-89CF-7A23FF721EDB}" destId="{FE045811-85EF-45C8-A5EC-1496F84AA59B}" srcOrd="2" destOrd="0" presId="urn:microsoft.com/office/officeart/2005/8/layout/hList9"/>
    <dgm:cxn modelId="{487EAF46-533B-4577-A9CD-BA0BB9F32D46}" type="presParOf" srcId="{3E3874C7-6E85-449A-89CF-7A23FF721EDB}" destId="{AF845A74-A1D6-4FEC-8FB0-FF73C2C24C53}" srcOrd="3" destOrd="0" presId="urn:microsoft.com/office/officeart/2005/8/layout/hList9"/>
    <dgm:cxn modelId="{ECDD7978-312D-4856-9676-42199211A157}" type="presParOf" srcId="{3E3874C7-6E85-449A-89CF-7A23FF721EDB}" destId="{3C2E57FC-3FCE-4CD9-B5A7-3948A499FB5E}" srcOrd="4" destOrd="0" presId="urn:microsoft.com/office/officeart/2005/8/layout/hList9"/>
    <dgm:cxn modelId="{59ED12F4-F3AC-4A46-A3D6-248A5D3BAEFC}" type="presParOf" srcId="{3E3874C7-6E85-449A-89CF-7A23FF721EDB}" destId="{AE80749C-B705-4D95-AD60-EB583F522719}" srcOrd="5" destOrd="0" presId="urn:microsoft.com/office/officeart/2005/8/layout/hList9"/>
    <dgm:cxn modelId="{2D6BA16A-B9DB-4AC9-9CAE-4D52F9BBAF39}" type="presParOf" srcId="{3E3874C7-6E85-449A-89CF-7A23FF721EDB}" destId="{2CD86D0E-2468-4E91-A818-341DDF517714}" srcOrd="6" destOrd="0" presId="urn:microsoft.com/office/officeart/2005/8/layout/hList9"/>
    <dgm:cxn modelId="{065E35B6-6399-4512-A40F-7C7D1F43CB1E}" type="presParOf" srcId="{2CD86D0E-2468-4E91-A818-341DDF517714}" destId="{E0EE98CA-3162-449D-9FA4-0FE1036E053F}" srcOrd="0" destOrd="0" presId="urn:microsoft.com/office/officeart/2005/8/layout/hList9"/>
    <dgm:cxn modelId="{B6A5A23F-CBB5-42E2-9482-361D1A61339C}" type="presParOf" srcId="{2CD86D0E-2468-4E91-A818-341DDF517714}" destId="{7E14D514-B62E-4B0B-92E3-6B1F5F5F32E6}" srcOrd="1" destOrd="0" presId="urn:microsoft.com/office/officeart/2005/8/layout/hList9"/>
    <dgm:cxn modelId="{44367FBF-DAA1-48CD-A718-DEB6E9698E1C}" type="presParOf" srcId="{7E14D514-B62E-4B0B-92E3-6B1F5F5F32E6}" destId="{EDF3D5BD-5998-4CE4-BE76-A9D197F44741}" srcOrd="0" destOrd="0" presId="urn:microsoft.com/office/officeart/2005/8/layout/hList9"/>
    <dgm:cxn modelId="{46D8485A-C591-441C-AB76-49F15D32D114}" type="presParOf" srcId="{7E14D514-B62E-4B0B-92E3-6B1F5F5F32E6}" destId="{935602D3-A09E-40C0-B516-B1C126F284CC}" srcOrd="1" destOrd="0" presId="urn:microsoft.com/office/officeart/2005/8/layout/hList9"/>
    <dgm:cxn modelId="{33994A82-6D42-4A61-93AB-584B7A2C8A9D}" type="presParOf" srcId="{2CD86D0E-2468-4E91-A818-341DDF517714}" destId="{D56A698B-A018-4640-AF7E-3E6B03952CD9}" srcOrd="2" destOrd="0" presId="urn:microsoft.com/office/officeart/2005/8/layout/hList9"/>
    <dgm:cxn modelId="{19B736C8-5AE9-4E05-B8F6-C30FC5CC658E}" type="presParOf" srcId="{D56A698B-A018-4640-AF7E-3E6B03952CD9}" destId="{553E133E-A64D-4B13-B76C-FE300E042E84}" srcOrd="0" destOrd="0" presId="urn:microsoft.com/office/officeart/2005/8/layout/hList9"/>
    <dgm:cxn modelId="{D03A594F-48C4-43C2-9339-EE6A338A4C74}" type="presParOf" srcId="{D56A698B-A018-4640-AF7E-3E6B03952CD9}" destId="{C0F75AE3-C375-4C3B-9D48-4859968D47C9}" srcOrd="1" destOrd="0" presId="urn:microsoft.com/office/officeart/2005/8/layout/hList9"/>
    <dgm:cxn modelId="{97C27E2D-45BF-4556-810B-A5D1A04634CB}" type="presParOf" srcId="{3E3874C7-6E85-449A-89CF-7A23FF721EDB}" destId="{8C842E35-D9E3-4D9F-A409-8483EDB55E18}" srcOrd="7" destOrd="0" presId="urn:microsoft.com/office/officeart/2005/8/layout/hList9"/>
    <dgm:cxn modelId="{2F344437-3BC8-4E12-8B76-6FB8AE5CFEB2}" type="presParOf" srcId="{3E3874C7-6E85-449A-89CF-7A23FF721EDB}" destId="{87755DBC-16ED-47BF-A7AB-C8034DA69DC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DFF5FF-9BF1-4FD1-93AD-1BB75A5CAAC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4EF4A102-5F40-4796-AB98-3FA464B47F7C}">
      <dgm:prSet phldrT="[Κείμενο]" custT="1"/>
      <dgm:spPr>
        <a:noFill/>
        <a:ln>
          <a:solidFill>
            <a:srgbClr val="FF0000"/>
          </a:solidFill>
        </a:ln>
      </dgm:spPr>
      <dgm:t>
        <a:bodyPr/>
        <a:lstStyle/>
        <a:p>
          <a:pPr algn="ctr"/>
          <a:r>
            <a:rPr lang="el-GR" sz="1600" b="0" dirty="0">
              <a:latin typeface="Calibri" panose="020F0502020204030204" pitchFamily="34" charset="0"/>
              <a:cs typeface="Calibri" panose="020F0502020204030204" pitchFamily="34" charset="0"/>
            </a:rPr>
            <a:t>Προσβάλλεται  περίπου το 1% πληθυσμού παγκοσμίως</a:t>
          </a:r>
          <a:r>
            <a:rPr lang="el-GR" sz="16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                               </a:t>
          </a:r>
        </a:p>
      </dgm:t>
    </dgm:pt>
    <dgm:pt modelId="{80B80B24-0E1D-4E48-95C1-82094B42A1C3}" type="parTrans" cxnId="{6165FB2B-959E-4D34-899B-CF0A2861BF1C}">
      <dgm:prSet/>
      <dgm:spPr/>
      <dgm:t>
        <a:bodyPr/>
        <a:lstStyle/>
        <a:p>
          <a:endParaRPr lang="el-GR"/>
        </a:p>
      </dgm:t>
    </dgm:pt>
    <dgm:pt modelId="{C5281CF2-452A-4EE8-9B05-DBC94FB4810A}" type="sibTrans" cxnId="{6165FB2B-959E-4D34-899B-CF0A2861BF1C}">
      <dgm:prSet/>
      <dgm:spPr/>
      <dgm:t>
        <a:bodyPr/>
        <a:lstStyle/>
        <a:p>
          <a:endParaRPr lang="el-GR"/>
        </a:p>
      </dgm:t>
    </dgm:pt>
    <dgm:pt modelId="{86B937CB-75D5-4C21-A7B8-4B429B9F28F0}">
      <dgm:prSet phldrT="[Κείμενο]" custT="1"/>
      <dgm:spPr>
        <a:noFill/>
        <a:ln>
          <a:solidFill>
            <a:srgbClr val="FF0000"/>
          </a:solidFill>
        </a:ln>
      </dgm:spPr>
      <dgm:t>
        <a:bodyPr/>
        <a:lstStyle/>
        <a:p>
          <a:pPr algn="ctr"/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Συχνότερα προσβάλλονται ευρωπαίοι και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ασιάτες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(6% του λευκού πληθυσμού </a:t>
          </a:r>
          <a:r>
            <a:rPr lang="el-GR" sz="1600" dirty="0" err="1">
              <a:latin typeface="Calibri" panose="020F0502020204030204" pitchFamily="34" charset="0"/>
              <a:cs typeface="Calibri" panose="020F0502020204030204" pitchFamily="34" charset="0"/>
            </a:rPr>
            <a:t>ανω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των 65 ετών</a:t>
          </a:r>
        </a:p>
      </dgm:t>
    </dgm:pt>
    <dgm:pt modelId="{E2A92CA6-944E-4C0A-A52A-099E8A2D43EB}" type="parTrans" cxnId="{0144CAD6-2684-4C6A-BF44-42EC009EC6F1}">
      <dgm:prSet/>
      <dgm:spPr/>
      <dgm:t>
        <a:bodyPr/>
        <a:lstStyle/>
        <a:p>
          <a:endParaRPr lang="el-GR"/>
        </a:p>
      </dgm:t>
    </dgm:pt>
    <dgm:pt modelId="{9C8C9C68-73AD-4AD9-9932-D8CAA98F6156}" type="sibTrans" cxnId="{0144CAD6-2684-4C6A-BF44-42EC009EC6F1}">
      <dgm:prSet/>
      <dgm:spPr/>
      <dgm:t>
        <a:bodyPr/>
        <a:lstStyle/>
        <a:p>
          <a:endParaRPr lang="el-GR"/>
        </a:p>
      </dgm:t>
    </dgm:pt>
    <dgm:pt modelId="{FD19E88F-7AED-494D-A53C-FE4609B64718}">
      <dgm:prSet phldrT="[Κείμενο]" custT="1"/>
      <dgm:spPr>
        <a:noFill/>
        <a:ln>
          <a:solidFill>
            <a:srgbClr val="00B050"/>
          </a:solidFill>
        </a:ln>
      </dgm:spPr>
      <dgm:t>
        <a:bodyPr/>
        <a:lstStyle/>
        <a:p>
          <a:endParaRPr lang="el-GR" sz="16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l-GR" sz="1600" b="0" dirty="0">
              <a:latin typeface="Calibri" panose="020F0502020204030204" pitchFamily="34" charset="0"/>
              <a:cs typeface="Calibri" panose="020F0502020204030204" pitchFamily="34" charset="0"/>
            </a:rPr>
            <a:t>Γυναίκες</a:t>
          </a:r>
          <a:r>
            <a:rPr lang="el-GR" sz="1600" b="1" dirty="0">
              <a:latin typeface="Calibri" panose="020F0502020204030204" pitchFamily="34" charset="0"/>
              <a:cs typeface="Calibri" panose="020F0502020204030204" pitchFamily="34" charset="0"/>
            </a:rPr>
            <a:t> : Ά</a:t>
          </a:r>
          <a:r>
            <a:rPr lang="el-GR" sz="1600" b="0" dirty="0">
              <a:latin typeface="Calibri" panose="020F0502020204030204" pitchFamily="34" charset="0"/>
              <a:cs typeface="Calibri" panose="020F0502020204030204" pitchFamily="34" charset="0"/>
            </a:rPr>
            <a:t>νδρες</a:t>
          </a:r>
        </a:p>
        <a:p>
          <a:r>
            <a:rPr lang="el-GR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3:1</a:t>
          </a:r>
        </a:p>
        <a:p>
          <a:endParaRPr lang="el-GR" sz="1600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A09F6D-69FB-4F52-AE2B-5FF2A83C3EEC}" type="parTrans" cxnId="{3528F2C3-542A-419F-8352-D3BF7A0C518D}">
      <dgm:prSet/>
      <dgm:spPr/>
      <dgm:t>
        <a:bodyPr/>
        <a:lstStyle/>
        <a:p>
          <a:endParaRPr lang="el-GR"/>
        </a:p>
      </dgm:t>
    </dgm:pt>
    <dgm:pt modelId="{22A5F845-9DBF-45BE-9047-5DFE8EA9E078}" type="sibTrans" cxnId="{3528F2C3-542A-419F-8352-D3BF7A0C518D}">
      <dgm:prSet/>
      <dgm:spPr/>
      <dgm:t>
        <a:bodyPr/>
        <a:lstStyle/>
        <a:p>
          <a:endParaRPr lang="el-GR"/>
        </a:p>
      </dgm:t>
    </dgm:pt>
    <dgm:pt modelId="{CDA9B503-3692-4267-B147-D1E198BDD7FB}">
      <dgm:prSet phldrT="[Κείμενο]"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endParaRPr lang="el-GR" sz="16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algn="ctr"/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Γυναίκες 4</a:t>
          </a:r>
          <a:r>
            <a:rPr lang="el-GR" sz="1600" baseline="30000" dirty="0">
              <a:latin typeface="Calibri" panose="020F0502020204030204" pitchFamily="34" charset="0"/>
              <a:cs typeface="Calibri" panose="020F0502020204030204" pitchFamily="34" charset="0"/>
            </a:rPr>
            <a:t>ης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– 6</a:t>
          </a:r>
          <a:r>
            <a:rPr lang="el-GR" sz="1600" baseline="30000" dirty="0">
              <a:latin typeface="Calibri" panose="020F0502020204030204" pitchFamily="34" charset="0"/>
              <a:cs typeface="Calibri" panose="020F0502020204030204" pitchFamily="34" charset="0"/>
            </a:rPr>
            <a:t>ης</a:t>
          </a:r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δεκαετίας (μέση ηλικία έναρξης 55 έτη)</a:t>
          </a:r>
        </a:p>
        <a:p>
          <a:pPr algn="ctr"/>
          <a:r>
            <a:rPr lang="el-GR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7BFDFFB2-496A-412B-B282-0EDE1862CDEB}" type="parTrans" cxnId="{7BF09BA5-6A03-48A9-9F56-80FCAE2E94D2}">
      <dgm:prSet/>
      <dgm:spPr/>
      <dgm:t>
        <a:bodyPr/>
        <a:lstStyle/>
        <a:p>
          <a:endParaRPr lang="el-GR"/>
        </a:p>
      </dgm:t>
    </dgm:pt>
    <dgm:pt modelId="{059B7D52-FB40-44C0-B95F-EAEC9D3F370F}" type="sibTrans" cxnId="{7BF09BA5-6A03-48A9-9F56-80FCAE2E94D2}">
      <dgm:prSet/>
      <dgm:spPr/>
      <dgm:t>
        <a:bodyPr/>
        <a:lstStyle/>
        <a:p>
          <a:endParaRPr lang="el-GR"/>
        </a:p>
      </dgm:t>
    </dgm:pt>
    <dgm:pt modelId="{A5023209-DF1E-4311-8043-89C323A0AC38}" type="pres">
      <dgm:prSet presAssocID="{99DFF5FF-9BF1-4FD1-93AD-1BB75A5CAAC8}" presName="diagram" presStyleCnt="0">
        <dgm:presLayoutVars>
          <dgm:dir/>
          <dgm:resizeHandles val="exact"/>
        </dgm:presLayoutVars>
      </dgm:prSet>
      <dgm:spPr/>
    </dgm:pt>
    <dgm:pt modelId="{D988E764-A2B3-4DD8-BF2A-D871151C225B}" type="pres">
      <dgm:prSet presAssocID="{4EF4A102-5F40-4796-AB98-3FA464B47F7C}" presName="node" presStyleLbl="node1" presStyleIdx="0" presStyleCnt="4" custScaleX="71496" custScaleY="67842" custLinFactNeighborX="-39000" custLinFactNeighborY="-23281">
        <dgm:presLayoutVars>
          <dgm:bulletEnabled val="1"/>
        </dgm:presLayoutVars>
      </dgm:prSet>
      <dgm:spPr/>
    </dgm:pt>
    <dgm:pt modelId="{48CA6DDC-5264-4991-85DA-6FB880B96DF6}" type="pres">
      <dgm:prSet presAssocID="{C5281CF2-452A-4EE8-9B05-DBC94FB4810A}" presName="sibTrans" presStyleCnt="0"/>
      <dgm:spPr/>
    </dgm:pt>
    <dgm:pt modelId="{29F948E7-3E06-49D1-B896-34E61BC548A8}" type="pres">
      <dgm:prSet presAssocID="{86B937CB-75D5-4C21-A7B8-4B429B9F28F0}" presName="node" presStyleLbl="node1" presStyleIdx="1" presStyleCnt="4" custAng="0" custScaleX="72340" custScaleY="66475" custLinFactY="-7399" custLinFactNeighborX="40248" custLinFactNeighborY="-100000">
        <dgm:presLayoutVars>
          <dgm:bulletEnabled val="1"/>
        </dgm:presLayoutVars>
      </dgm:prSet>
      <dgm:spPr/>
    </dgm:pt>
    <dgm:pt modelId="{DD0FD3AD-A2E1-4762-A591-91F5E6A73933}" type="pres">
      <dgm:prSet presAssocID="{9C8C9C68-73AD-4AD9-9932-D8CAA98F6156}" presName="sibTrans" presStyleCnt="0"/>
      <dgm:spPr/>
    </dgm:pt>
    <dgm:pt modelId="{AFE3476C-8377-4852-8A56-BB326F2D6C7A}" type="pres">
      <dgm:prSet presAssocID="{FD19E88F-7AED-494D-A53C-FE4609B64718}" presName="node" presStyleLbl="node1" presStyleIdx="2" presStyleCnt="4" custScaleX="72832" custScaleY="56909" custLinFactY="-20408" custLinFactNeighborX="79963" custLinFactNeighborY="-100000">
        <dgm:presLayoutVars>
          <dgm:bulletEnabled val="1"/>
        </dgm:presLayoutVars>
      </dgm:prSet>
      <dgm:spPr/>
    </dgm:pt>
    <dgm:pt modelId="{08442E11-A402-4FC6-86EA-9DF4D7B68579}" type="pres">
      <dgm:prSet presAssocID="{22A5F845-9DBF-45BE-9047-5DFE8EA9E078}" presName="sibTrans" presStyleCnt="0"/>
      <dgm:spPr/>
    </dgm:pt>
    <dgm:pt modelId="{AF88F811-84C8-4C04-8A5C-A6577F288E92}" type="pres">
      <dgm:prSet presAssocID="{CDA9B503-3692-4267-B147-D1E198BDD7FB}" presName="node" presStyleLbl="node1" presStyleIdx="3" presStyleCnt="4" custScaleX="69923" custScaleY="56524" custLinFactY="-20602" custLinFactNeighborX="-80839" custLinFactNeighborY="-100000">
        <dgm:presLayoutVars>
          <dgm:bulletEnabled val="1"/>
        </dgm:presLayoutVars>
      </dgm:prSet>
      <dgm:spPr/>
    </dgm:pt>
  </dgm:ptLst>
  <dgm:cxnLst>
    <dgm:cxn modelId="{6165FB2B-959E-4D34-899B-CF0A2861BF1C}" srcId="{99DFF5FF-9BF1-4FD1-93AD-1BB75A5CAAC8}" destId="{4EF4A102-5F40-4796-AB98-3FA464B47F7C}" srcOrd="0" destOrd="0" parTransId="{80B80B24-0E1D-4E48-95C1-82094B42A1C3}" sibTransId="{C5281CF2-452A-4EE8-9B05-DBC94FB4810A}"/>
    <dgm:cxn modelId="{73943B2C-870E-4038-BA42-44606BCD25E3}" type="presOf" srcId="{86B937CB-75D5-4C21-A7B8-4B429B9F28F0}" destId="{29F948E7-3E06-49D1-B896-34E61BC548A8}" srcOrd="0" destOrd="0" presId="urn:microsoft.com/office/officeart/2005/8/layout/default"/>
    <dgm:cxn modelId="{BC36E85E-BB82-4B38-A643-E645E048543D}" type="presOf" srcId="{FD19E88F-7AED-494D-A53C-FE4609B64718}" destId="{AFE3476C-8377-4852-8A56-BB326F2D6C7A}" srcOrd="0" destOrd="0" presId="urn:microsoft.com/office/officeart/2005/8/layout/default"/>
    <dgm:cxn modelId="{39915E82-931F-46E8-BA8B-D29B85DD31E9}" type="presOf" srcId="{CDA9B503-3692-4267-B147-D1E198BDD7FB}" destId="{AF88F811-84C8-4C04-8A5C-A6577F288E92}" srcOrd="0" destOrd="0" presId="urn:microsoft.com/office/officeart/2005/8/layout/default"/>
    <dgm:cxn modelId="{7BF09BA5-6A03-48A9-9F56-80FCAE2E94D2}" srcId="{99DFF5FF-9BF1-4FD1-93AD-1BB75A5CAAC8}" destId="{CDA9B503-3692-4267-B147-D1E198BDD7FB}" srcOrd="3" destOrd="0" parTransId="{7BFDFFB2-496A-412B-B282-0EDE1862CDEB}" sibTransId="{059B7D52-FB40-44C0-B95F-EAEC9D3F370F}"/>
    <dgm:cxn modelId="{E32300BB-4EA2-4B80-A584-1067D11BB607}" type="presOf" srcId="{99DFF5FF-9BF1-4FD1-93AD-1BB75A5CAAC8}" destId="{A5023209-DF1E-4311-8043-89C323A0AC38}" srcOrd="0" destOrd="0" presId="urn:microsoft.com/office/officeart/2005/8/layout/default"/>
    <dgm:cxn modelId="{3528F2C3-542A-419F-8352-D3BF7A0C518D}" srcId="{99DFF5FF-9BF1-4FD1-93AD-1BB75A5CAAC8}" destId="{FD19E88F-7AED-494D-A53C-FE4609B64718}" srcOrd="2" destOrd="0" parTransId="{DDA09F6D-69FB-4F52-AE2B-5FF2A83C3EEC}" sibTransId="{22A5F845-9DBF-45BE-9047-5DFE8EA9E078}"/>
    <dgm:cxn modelId="{0144CAD6-2684-4C6A-BF44-42EC009EC6F1}" srcId="{99DFF5FF-9BF1-4FD1-93AD-1BB75A5CAAC8}" destId="{86B937CB-75D5-4C21-A7B8-4B429B9F28F0}" srcOrd="1" destOrd="0" parTransId="{E2A92CA6-944E-4C0A-A52A-099E8A2D43EB}" sibTransId="{9C8C9C68-73AD-4AD9-9932-D8CAA98F6156}"/>
    <dgm:cxn modelId="{D31485F4-FF9A-4688-BA6B-FF258276C9B8}" type="presOf" srcId="{4EF4A102-5F40-4796-AB98-3FA464B47F7C}" destId="{D988E764-A2B3-4DD8-BF2A-D871151C225B}" srcOrd="0" destOrd="0" presId="urn:microsoft.com/office/officeart/2005/8/layout/default"/>
    <dgm:cxn modelId="{5E20294B-5EE4-47B3-93B0-D2FF2A6D49DD}" type="presParOf" srcId="{A5023209-DF1E-4311-8043-89C323A0AC38}" destId="{D988E764-A2B3-4DD8-BF2A-D871151C225B}" srcOrd="0" destOrd="0" presId="urn:microsoft.com/office/officeart/2005/8/layout/default"/>
    <dgm:cxn modelId="{3CE827C4-C4A5-40D2-BE9B-4AB0BC36FEE7}" type="presParOf" srcId="{A5023209-DF1E-4311-8043-89C323A0AC38}" destId="{48CA6DDC-5264-4991-85DA-6FB880B96DF6}" srcOrd="1" destOrd="0" presId="urn:microsoft.com/office/officeart/2005/8/layout/default"/>
    <dgm:cxn modelId="{AA461856-0651-42D9-B03B-7BB637A31FCB}" type="presParOf" srcId="{A5023209-DF1E-4311-8043-89C323A0AC38}" destId="{29F948E7-3E06-49D1-B896-34E61BC548A8}" srcOrd="2" destOrd="0" presId="urn:microsoft.com/office/officeart/2005/8/layout/default"/>
    <dgm:cxn modelId="{69A9338D-BD91-432C-9F5C-42E148B54B0E}" type="presParOf" srcId="{A5023209-DF1E-4311-8043-89C323A0AC38}" destId="{DD0FD3AD-A2E1-4762-A591-91F5E6A73933}" srcOrd="3" destOrd="0" presId="urn:microsoft.com/office/officeart/2005/8/layout/default"/>
    <dgm:cxn modelId="{2546F55C-951B-4D6A-BD5D-FB638EEEDD71}" type="presParOf" srcId="{A5023209-DF1E-4311-8043-89C323A0AC38}" destId="{AFE3476C-8377-4852-8A56-BB326F2D6C7A}" srcOrd="4" destOrd="0" presId="urn:microsoft.com/office/officeart/2005/8/layout/default"/>
    <dgm:cxn modelId="{42A4FFA6-9D02-4BEB-BD3B-AB6CECD25089}" type="presParOf" srcId="{A5023209-DF1E-4311-8043-89C323A0AC38}" destId="{08442E11-A402-4FC6-86EA-9DF4D7B68579}" srcOrd="5" destOrd="0" presId="urn:microsoft.com/office/officeart/2005/8/layout/default"/>
    <dgm:cxn modelId="{7600BAFF-ED11-466A-8A37-CEB98688D22A}" type="presParOf" srcId="{A5023209-DF1E-4311-8043-89C323A0AC38}" destId="{AF88F811-84C8-4C04-8A5C-A6577F288E9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A39AE4-061F-477F-A1F0-66EBAB737A63}" type="doc">
      <dgm:prSet loTypeId="urn:microsoft.com/office/officeart/2005/8/layout/venn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4EDAF92-D63C-4D41-B1A7-3033E586FF2A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Αγκυλοποιητική σπονδυλίτιδα</a:t>
          </a:r>
        </a:p>
      </dgm:t>
    </dgm:pt>
    <dgm:pt modelId="{BDCF0761-23FC-4A01-9CA3-620BEAA88FB5}" type="parTrans" cxnId="{A42EBF44-9D5D-4574-BBDB-D862EA602020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255A2DB-A5D0-43A4-BD85-BC39144811A1}" type="sibTrans" cxnId="{A42EBF44-9D5D-4574-BBDB-D862EA602020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77371E-8579-4B10-8981-00B7E2315EFD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l-GR" sz="1800" dirty="0" err="1">
              <a:latin typeface="Calibri" panose="020F0502020204030204" pitchFamily="34" charset="0"/>
              <a:cs typeface="Calibri" panose="020F0502020204030204" pitchFamily="34" charset="0"/>
            </a:rPr>
            <a:t>Εντεροπαθητικές</a:t>
          </a:r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 αρθρίτιδες</a:t>
          </a:r>
        </a:p>
      </dgm:t>
    </dgm:pt>
    <dgm:pt modelId="{BAECC5E3-7C55-4A98-BA27-617D9C417F62}" type="parTrans" cxnId="{F7E3EDD1-9BEE-4FE6-BDA7-CA90366024F1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7F1783-AC60-4AFC-A0DA-68E8AF16E298}" type="sibTrans" cxnId="{F7E3EDD1-9BEE-4FE6-BDA7-CA90366024F1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05B131B-C8C2-4398-89A3-1F8E3C388E69}">
      <dgm:prSet phldrT="[Text]" custT="1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Αντιδραστική αρθρίτιδα</a:t>
          </a:r>
        </a:p>
      </dgm:t>
    </dgm:pt>
    <dgm:pt modelId="{A0950EB2-B087-4199-A9D0-1164A0CCE55D}" type="parTrans" cxnId="{E7CA6C3D-4E70-49C3-8159-07BE55332B42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5370A9-E6EA-4B46-AD33-0AC6F7F64A8A}" type="sibTrans" cxnId="{E7CA6C3D-4E70-49C3-8159-07BE55332B42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F0A3BD-A6C1-49D2-B774-F59F54521F79}">
      <dgm:prSet phldrT="[Text]" custT="1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el-GR" sz="1800" dirty="0">
              <a:latin typeface="Calibri" panose="020F0502020204030204" pitchFamily="34" charset="0"/>
              <a:cs typeface="Calibri" panose="020F0502020204030204" pitchFamily="34" charset="0"/>
            </a:rPr>
            <a:t>Ψωριασική αρθρίτιδα</a:t>
          </a:r>
        </a:p>
      </dgm:t>
    </dgm:pt>
    <dgm:pt modelId="{856F7FB4-15DF-44A3-B9F8-C365A164B078}" type="parTrans" cxnId="{A381257E-0B4F-49BE-922B-1E88F1AC362C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9DF655F-BE68-4C1D-9A66-7104647ADEC7}" type="sibTrans" cxnId="{A381257E-0B4F-49BE-922B-1E88F1AC362C}">
      <dgm:prSet/>
      <dgm:spPr/>
      <dgm:t>
        <a:bodyPr/>
        <a:lstStyle/>
        <a:p>
          <a:endParaRPr lang="el-GR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BBD8B3-E731-4C79-AE37-A3418ED1CB4A}" type="pres">
      <dgm:prSet presAssocID="{12A39AE4-061F-477F-A1F0-66EBAB737A63}" presName="Name0" presStyleCnt="0">
        <dgm:presLayoutVars>
          <dgm:dir/>
          <dgm:resizeHandles val="exact"/>
        </dgm:presLayoutVars>
      </dgm:prSet>
      <dgm:spPr/>
    </dgm:pt>
    <dgm:pt modelId="{D1991D29-831C-4EA8-B154-71C825402E0C}" type="pres">
      <dgm:prSet presAssocID="{A4EDAF92-D63C-4D41-B1A7-3033E586FF2A}" presName="Name5" presStyleLbl="vennNode1" presStyleIdx="0" presStyleCnt="4">
        <dgm:presLayoutVars>
          <dgm:bulletEnabled val="1"/>
        </dgm:presLayoutVars>
      </dgm:prSet>
      <dgm:spPr/>
    </dgm:pt>
    <dgm:pt modelId="{ACCF043F-44E6-43E4-9A39-4C4FD43BECB0}" type="pres">
      <dgm:prSet presAssocID="{5255A2DB-A5D0-43A4-BD85-BC39144811A1}" presName="space" presStyleCnt="0"/>
      <dgm:spPr/>
    </dgm:pt>
    <dgm:pt modelId="{070232B5-220A-429E-B057-7D5F3CBA3BA9}" type="pres">
      <dgm:prSet presAssocID="{0277371E-8579-4B10-8981-00B7E2315EFD}" presName="Name5" presStyleLbl="vennNode1" presStyleIdx="1" presStyleCnt="4">
        <dgm:presLayoutVars>
          <dgm:bulletEnabled val="1"/>
        </dgm:presLayoutVars>
      </dgm:prSet>
      <dgm:spPr/>
    </dgm:pt>
    <dgm:pt modelId="{11395170-D070-475C-893A-1AF8F8C40102}" type="pres">
      <dgm:prSet presAssocID="{C77F1783-AC60-4AFC-A0DA-68E8AF16E298}" presName="space" presStyleCnt="0"/>
      <dgm:spPr/>
    </dgm:pt>
    <dgm:pt modelId="{4CE17763-66DB-44F7-9107-8D5B86B6DFA9}" type="pres">
      <dgm:prSet presAssocID="{705B131B-C8C2-4398-89A3-1F8E3C388E69}" presName="Name5" presStyleLbl="vennNode1" presStyleIdx="2" presStyleCnt="4">
        <dgm:presLayoutVars>
          <dgm:bulletEnabled val="1"/>
        </dgm:presLayoutVars>
      </dgm:prSet>
      <dgm:spPr/>
    </dgm:pt>
    <dgm:pt modelId="{C19F2992-DB47-4B1E-9568-37F01A1FD749}" type="pres">
      <dgm:prSet presAssocID="{015370A9-E6EA-4B46-AD33-0AC6F7F64A8A}" presName="space" presStyleCnt="0"/>
      <dgm:spPr/>
    </dgm:pt>
    <dgm:pt modelId="{6318082A-84E9-4021-B028-35B028B7FB0E}" type="pres">
      <dgm:prSet presAssocID="{36F0A3BD-A6C1-49D2-B774-F59F54521F79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9E1D6D30-F6C8-421F-A75E-E76F62B2918E}" type="presOf" srcId="{12A39AE4-061F-477F-A1F0-66EBAB737A63}" destId="{61BBD8B3-E731-4C79-AE37-A3418ED1CB4A}" srcOrd="0" destOrd="0" presId="urn:microsoft.com/office/officeart/2005/8/layout/venn3"/>
    <dgm:cxn modelId="{E7CA6C3D-4E70-49C3-8159-07BE55332B42}" srcId="{12A39AE4-061F-477F-A1F0-66EBAB737A63}" destId="{705B131B-C8C2-4398-89A3-1F8E3C388E69}" srcOrd="2" destOrd="0" parTransId="{A0950EB2-B087-4199-A9D0-1164A0CCE55D}" sibTransId="{015370A9-E6EA-4B46-AD33-0AC6F7F64A8A}"/>
    <dgm:cxn modelId="{A42EBF44-9D5D-4574-BBDB-D862EA602020}" srcId="{12A39AE4-061F-477F-A1F0-66EBAB737A63}" destId="{A4EDAF92-D63C-4D41-B1A7-3033E586FF2A}" srcOrd="0" destOrd="0" parTransId="{BDCF0761-23FC-4A01-9CA3-620BEAA88FB5}" sibTransId="{5255A2DB-A5D0-43A4-BD85-BC39144811A1}"/>
    <dgm:cxn modelId="{D5B42950-2FEF-47FD-B45B-381E02693627}" type="presOf" srcId="{705B131B-C8C2-4398-89A3-1F8E3C388E69}" destId="{4CE17763-66DB-44F7-9107-8D5B86B6DFA9}" srcOrd="0" destOrd="0" presId="urn:microsoft.com/office/officeart/2005/8/layout/venn3"/>
    <dgm:cxn modelId="{FC506E7A-A203-423B-B7A4-5F00D36763BC}" type="presOf" srcId="{A4EDAF92-D63C-4D41-B1A7-3033E586FF2A}" destId="{D1991D29-831C-4EA8-B154-71C825402E0C}" srcOrd="0" destOrd="0" presId="urn:microsoft.com/office/officeart/2005/8/layout/venn3"/>
    <dgm:cxn modelId="{A381257E-0B4F-49BE-922B-1E88F1AC362C}" srcId="{12A39AE4-061F-477F-A1F0-66EBAB737A63}" destId="{36F0A3BD-A6C1-49D2-B774-F59F54521F79}" srcOrd="3" destOrd="0" parTransId="{856F7FB4-15DF-44A3-B9F8-C365A164B078}" sibTransId="{F9DF655F-BE68-4C1D-9A66-7104647ADEC7}"/>
    <dgm:cxn modelId="{02409FAB-415B-4CA2-A73C-69EE0851CCAB}" type="presOf" srcId="{36F0A3BD-A6C1-49D2-B774-F59F54521F79}" destId="{6318082A-84E9-4021-B028-35B028B7FB0E}" srcOrd="0" destOrd="0" presId="urn:microsoft.com/office/officeart/2005/8/layout/venn3"/>
    <dgm:cxn modelId="{F7E3EDD1-9BEE-4FE6-BDA7-CA90366024F1}" srcId="{12A39AE4-061F-477F-A1F0-66EBAB737A63}" destId="{0277371E-8579-4B10-8981-00B7E2315EFD}" srcOrd="1" destOrd="0" parTransId="{BAECC5E3-7C55-4A98-BA27-617D9C417F62}" sibTransId="{C77F1783-AC60-4AFC-A0DA-68E8AF16E298}"/>
    <dgm:cxn modelId="{E66937FB-FFE6-4D43-9A82-01D00F4B3D92}" type="presOf" srcId="{0277371E-8579-4B10-8981-00B7E2315EFD}" destId="{070232B5-220A-429E-B057-7D5F3CBA3BA9}" srcOrd="0" destOrd="0" presId="urn:microsoft.com/office/officeart/2005/8/layout/venn3"/>
    <dgm:cxn modelId="{541CF78E-84FE-4919-A472-F4E5DF1DDB50}" type="presParOf" srcId="{61BBD8B3-E731-4C79-AE37-A3418ED1CB4A}" destId="{D1991D29-831C-4EA8-B154-71C825402E0C}" srcOrd="0" destOrd="0" presId="urn:microsoft.com/office/officeart/2005/8/layout/venn3"/>
    <dgm:cxn modelId="{A5894032-7F69-4052-90BA-603D7F9144B6}" type="presParOf" srcId="{61BBD8B3-E731-4C79-AE37-A3418ED1CB4A}" destId="{ACCF043F-44E6-43E4-9A39-4C4FD43BECB0}" srcOrd="1" destOrd="0" presId="urn:microsoft.com/office/officeart/2005/8/layout/venn3"/>
    <dgm:cxn modelId="{9514653B-57FC-442E-86C0-B6C5A3E841C8}" type="presParOf" srcId="{61BBD8B3-E731-4C79-AE37-A3418ED1CB4A}" destId="{070232B5-220A-429E-B057-7D5F3CBA3BA9}" srcOrd="2" destOrd="0" presId="urn:microsoft.com/office/officeart/2005/8/layout/venn3"/>
    <dgm:cxn modelId="{38B1442E-3438-4250-994C-E1C4CD1264D9}" type="presParOf" srcId="{61BBD8B3-E731-4C79-AE37-A3418ED1CB4A}" destId="{11395170-D070-475C-893A-1AF8F8C40102}" srcOrd="3" destOrd="0" presId="urn:microsoft.com/office/officeart/2005/8/layout/venn3"/>
    <dgm:cxn modelId="{D186ADE0-E732-49AE-A2D6-5BB12DCF63C3}" type="presParOf" srcId="{61BBD8B3-E731-4C79-AE37-A3418ED1CB4A}" destId="{4CE17763-66DB-44F7-9107-8D5B86B6DFA9}" srcOrd="4" destOrd="0" presId="urn:microsoft.com/office/officeart/2005/8/layout/venn3"/>
    <dgm:cxn modelId="{E4F5F37A-30B3-4B2E-BC12-0D3A81229B4A}" type="presParOf" srcId="{61BBD8B3-E731-4C79-AE37-A3418ED1CB4A}" destId="{C19F2992-DB47-4B1E-9568-37F01A1FD749}" srcOrd="5" destOrd="0" presId="urn:microsoft.com/office/officeart/2005/8/layout/venn3"/>
    <dgm:cxn modelId="{CED13E45-C9CA-4392-81B3-F1FA3F485E6D}" type="presParOf" srcId="{61BBD8B3-E731-4C79-AE37-A3418ED1CB4A}" destId="{6318082A-84E9-4021-B028-35B028B7FB0E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01361-227D-4161-844E-CA67CA123B2F}">
      <dsp:nvSpPr>
        <dsp:cNvPr id="0" name=""/>
        <dsp:cNvSpPr/>
      </dsp:nvSpPr>
      <dsp:spPr>
        <a:xfrm>
          <a:off x="2663457" y="375"/>
          <a:ext cx="8649472" cy="100709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Πόνος που συσχετίζεται με τις κινήσεις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Υποχωρεί με την ανάπαυση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Συχνότερα αίτια: διάταση μυών και συνδέσμων</a:t>
          </a:r>
        </a:p>
      </dsp:txBody>
      <dsp:txXfrm>
        <a:off x="2663457" y="126262"/>
        <a:ext cx="8271811" cy="755322"/>
      </dsp:txXfrm>
    </dsp:sp>
    <dsp:sp modelId="{9993FEF6-5F7B-40D6-B273-B910756268A9}">
      <dsp:nvSpPr>
        <dsp:cNvPr id="0" name=""/>
        <dsp:cNvSpPr/>
      </dsp:nvSpPr>
      <dsp:spPr>
        <a:xfrm>
          <a:off x="8" y="341802"/>
          <a:ext cx="2663448" cy="3242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MHXANIKH</a:t>
          </a:r>
          <a:endParaRPr lang="el-GR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836" y="357630"/>
        <a:ext cx="2631792" cy="292585"/>
      </dsp:txXfrm>
    </dsp:sp>
    <dsp:sp modelId="{ECE8DAA2-4C0F-4749-A457-9CB6DD325C21}">
      <dsp:nvSpPr>
        <dsp:cNvPr id="0" name=""/>
        <dsp:cNvSpPr/>
      </dsp:nvSpPr>
      <dsp:spPr>
        <a:xfrm>
          <a:off x="2687191" y="1028923"/>
          <a:ext cx="8625738" cy="9726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Διαξιφιστικό ή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καυσώδες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άλγος με αντανάκλαση στα κάτω άκρα (κατανομή νεύρου).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Μπορεί να συνοδεύεται από μυϊκό σπασμό και παραισθησίες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Πρόπτωση μεσοσπονδυλίου δίσκου, στένωση ΣΣ, κάταγμα, λοιμώξεις, νεοπλάσματα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l-GR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87191" y="1150506"/>
        <a:ext cx="8260989" cy="729499"/>
      </dsp:txXfrm>
    </dsp:sp>
    <dsp:sp modelId="{0DF27592-942A-4996-8418-1B5E9667D151}">
      <dsp:nvSpPr>
        <dsp:cNvPr id="0" name=""/>
        <dsp:cNvSpPr/>
      </dsp:nvSpPr>
      <dsp:spPr>
        <a:xfrm>
          <a:off x="8" y="1313879"/>
          <a:ext cx="2687182" cy="3242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ΝΕΥΡΟΓΕΝΗΣ</a:t>
          </a:r>
        </a:p>
      </dsp:txBody>
      <dsp:txXfrm>
        <a:off x="15836" y="1329707"/>
        <a:ext cx="2655526" cy="292585"/>
      </dsp:txXfrm>
    </dsp:sp>
    <dsp:sp modelId="{9AE50FF5-72E1-4F94-B739-1096B5F1EC3C}">
      <dsp:nvSpPr>
        <dsp:cNvPr id="0" name=""/>
        <dsp:cNvSpPr/>
      </dsp:nvSpPr>
      <dsp:spPr>
        <a:xfrm>
          <a:off x="2612012" y="1995765"/>
          <a:ext cx="8700925" cy="16438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Πρωινή δυσκαμψία και πόνος που υποχωρεί με την άσκηση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Φλεγμονώδεις σπονδυλοαρθροπάθειες (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αγκυλοποιητική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ψωριασική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, αντιδραστική,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εντεροπαθητική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Συχνότερα λανθάνουσα έναρξη, νυχτερινός πόνος, περιορισμός κινητικότητας σε όλα τα επίπεδα ΟΜΣΣ, συχνά μειωμένη έκπτυξη θωρακικού κλωβού, σπάνια νευρολογικό έλλειμμα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l-GR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12012" y="2201244"/>
        <a:ext cx="8084490" cy="1232871"/>
      </dsp:txXfrm>
    </dsp:sp>
    <dsp:sp modelId="{92C0A64B-C966-4C41-B973-69DD1A2C0263}">
      <dsp:nvSpPr>
        <dsp:cNvPr id="0" name=""/>
        <dsp:cNvSpPr/>
      </dsp:nvSpPr>
      <dsp:spPr>
        <a:xfrm>
          <a:off x="3852" y="2611491"/>
          <a:ext cx="2604308" cy="3242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ΦΛΕΓΜΟΝΩΔΗΣ</a:t>
          </a:r>
        </a:p>
      </dsp:txBody>
      <dsp:txXfrm>
        <a:off x="19680" y="2627319"/>
        <a:ext cx="2572652" cy="292585"/>
      </dsp:txXfrm>
    </dsp:sp>
    <dsp:sp modelId="{CC537663-8446-4E5D-AFC0-EFEC7D74A2A6}">
      <dsp:nvSpPr>
        <dsp:cNvPr id="0" name=""/>
        <dsp:cNvSpPr/>
      </dsp:nvSpPr>
      <dsp:spPr>
        <a:xfrm>
          <a:off x="2712530" y="3602263"/>
          <a:ext cx="8581660" cy="12835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Λοιμώξεις οστών και ΜΔ, Νεοπλάσματα, ανεύρυσμα κοιλιακής αορτής με ή χωρίς ρήξη.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Συχνότερα λανθάνουσα έναρξη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Συστηματικές εκδηλώσεις: πυρετός, απώλεια βάρους, τοπική ευαισθησία, δεν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υφίεται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στην ύπτια θέση.</a:t>
          </a:r>
        </a:p>
      </dsp:txBody>
      <dsp:txXfrm>
        <a:off x="2712530" y="3762707"/>
        <a:ext cx="8100329" cy="962662"/>
      </dsp:txXfrm>
    </dsp:sp>
    <dsp:sp modelId="{B904A1D4-E4CB-42D6-8167-55A54C94DFDA}">
      <dsp:nvSpPr>
        <dsp:cNvPr id="0" name=""/>
        <dsp:cNvSpPr/>
      </dsp:nvSpPr>
      <dsp:spPr>
        <a:xfrm>
          <a:off x="18747" y="4070371"/>
          <a:ext cx="2693782" cy="3242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ΣΥΣΤΗΜΑΤΙΚΗ/ΣΥΝΑΦΗΣ</a:t>
          </a:r>
        </a:p>
      </dsp:txBody>
      <dsp:txXfrm>
        <a:off x="34575" y="4086199"/>
        <a:ext cx="2662126" cy="292585"/>
      </dsp:txXfrm>
    </dsp:sp>
    <dsp:sp modelId="{9BD39C60-283F-454D-B6D9-0AFB3199EBA3}">
      <dsp:nvSpPr>
        <dsp:cNvPr id="0" name=""/>
        <dsp:cNvSpPr/>
      </dsp:nvSpPr>
      <dsp:spPr>
        <a:xfrm>
          <a:off x="2683587" y="4975265"/>
          <a:ext cx="8628498" cy="65017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Κατάθλιψη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Ιστορικό και φυσική εξέταση</a:t>
          </a:r>
        </a:p>
      </dsp:txBody>
      <dsp:txXfrm>
        <a:off x="2683587" y="5056536"/>
        <a:ext cx="8384684" cy="487629"/>
      </dsp:txXfrm>
    </dsp:sp>
    <dsp:sp modelId="{2ECE6572-8EFE-4390-ADC9-EAE7703E1E0D}">
      <dsp:nvSpPr>
        <dsp:cNvPr id="0" name=""/>
        <dsp:cNvSpPr/>
      </dsp:nvSpPr>
      <dsp:spPr>
        <a:xfrm>
          <a:off x="851" y="5140208"/>
          <a:ext cx="2682735" cy="3242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ΥΠΕΡΒΑΛΟΥΣΑ/ΨΥΧΟΓΕΝΗΣ</a:t>
          </a:r>
        </a:p>
      </dsp:txBody>
      <dsp:txXfrm>
        <a:off x="16679" y="5156036"/>
        <a:ext cx="2651079" cy="2925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866A2-4CBE-48CB-86A9-95317D351501}">
      <dsp:nvSpPr>
        <dsp:cNvPr id="0" name=""/>
        <dsp:cNvSpPr/>
      </dsp:nvSpPr>
      <dsp:spPr>
        <a:xfrm>
          <a:off x="1180742" y="125612"/>
          <a:ext cx="3472265" cy="2187615"/>
        </a:xfrm>
        <a:prstGeom prst="rect">
          <a:avLst/>
        </a:prstGeom>
        <a:noFill/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u="sng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Λοιμώξεις: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Γονόκοκκος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Μηνιγγιτιδόκοκκος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Lyme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Ρευματικός πυρετός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Ενδοκαρδίτιδα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Ιοί (π.χ. ερυθρά, ηπατίτιδα Β &amp;</a:t>
          </a:r>
          <a:r>
            <a:rPr lang="en-U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C, parvoB19, EBV, HIV)</a:t>
          </a:r>
          <a:endParaRPr lang="el-GR" sz="1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36305" y="125612"/>
        <a:ext cx="2916702" cy="2187615"/>
      </dsp:txXfrm>
    </dsp:sp>
    <dsp:sp modelId="{CDD75586-4496-401E-80B4-B6ACAD370DEB}">
      <dsp:nvSpPr>
        <dsp:cNvPr id="0" name=""/>
        <dsp:cNvSpPr/>
      </dsp:nvSpPr>
      <dsp:spPr>
        <a:xfrm>
          <a:off x="1179108" y="2492743"/>
          <a:ext cx="3471552" cy="2727089"/>
        </a:xfrm>
        <a:prstGeom prst="rect">
          <a:avLst/>
        </a:prstGeom>
        <a:noFill/>
        <a:ln>
          <a:solidFill>
            <a:srgbClr val="FF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u="sng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Άλλες φλεγμονώδεις παθήσεις: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Ρευματοειδής αρθρίτιδα (ΡΑ)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Πολυαρθρική</a:t>
          </a: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και συστηματική νεανική ΡΑ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Συστηματικός ερυθηματώδης λύκος (ΣΕΛ)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Αντιδραστική αρθρίτιδα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Ψωριασική αρθρίτιδα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Πολυαρθρική</a:t>
          </a: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ουρική αρθρίτιδα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34556" y="2492743"/>
        <a:ext cx="2916104" cy="2727089"/>
      </dsp:txXfrm>
    </dsp:sp>
    <dsp:sp modelId="{AF845A74-A1D6-4FEC-8FB0-FF73C2C24C53}">
      <dsp:nvSpPr>
        <dsp:cNvPr id="0" name=""/>
        <dsp:cNvSpPr/>
      </dsp:nvSpPr>
      <dsp:spPr>
        <a:xfrm>
          <a:off x="329827" y="38429"/>
          <a:ext cx="1159903" cy="1159903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Οξεία</a:t>
          </a:r>
        </a:p>
      </dsp:txBody>
      <dsp:txXfrm>
        <a:off x="499691" y="208293"/>
        <a:ext cx="820175" cy="820175"/>
      </dsp:txXfrm>
    </dsp:sp>
    <dsp:sp modelId="{EDF3D5BD-5998-4CE4-BE76-A9D197F44741}">
      <dsp:nvSpPr>
        <dsp:cNvPr id="0" name=""/>
        <dsp:cNvSpPr/>
      </dsp:nvSpPr>
      <dsp:spPr>
        <a:xfrm>
          <a:off x="6332080" y="34677"/>
          <a:ext cx="3445330" cy="3593714"/>
        </a:xfrm>
        <a:prstGeom prst="rect">
          <a:avLst/>
        </a:prstGeom>
        <a:noFill/>
        <a:ln>
          <a:solidFill>
            <a:srgbClr val="00B05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b="1" u="sng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b="1" u="sng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800" b="1" u="sng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u="sng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Φλεγμονώδη: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ΡΑ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ΣΕΛ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Πολυαρθρική</a:t>
          </a: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ουρική αρθρίτιδα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JRA</a:t>
          </a:r>
          <a:endParaRPr lang="el-GR" sz="14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Συστηματική σκλήρυνση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Ψευδοουρική αρθρίτιδα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Ψωριασική αρθρίτιδα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Ρευματική πολυμυαλγία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Αγγειίτιδες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Αντιδραστική αρθρίτιδα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Εντεροπαθειτική</a:t>
          </a: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αρθρίτιδα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Σαρκοείδωση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6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6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6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883333" y="34677"/>
        <a:ext cx="2894077" cy="3593714"/>
      </dsp:txXfrm>
    </dsp:sp>
    <dsp:sp modelId="{553E133E-A64D-4B13-B76C-FE300E042E84}">
      <dsp:nvSpPr>
        <dsp:cNvPr id="0" name=""/>
        <dsp:cNvSpPr/>
      </dsp:nvSpPr>
      <dsp:spPr>
        <a:xfrm>
          <a:off x="6350186" y="3719501"/>
          <a:ext cx="3429930" cy="1821169"/>
        </a:xfrm>
        <a:prstGeom prst="rect">
          <a:avLst/>
        </a:prstGeom>
        <a:noFill/>
        <a:ln>
          <a:solidFill>
            <a:srgbClr val="00B05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u="sng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Μη φλεγμονώδη:</a:t>
          </a:r>
          <a:endParaRPr lang="el-GR" sz="1400" b="0" u="none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0" u="none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Οστεοαρθρίτιδα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0" u="none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Χρόνια </a:t>
          </a:r>
          <a:r>
            <a:rPr lang="el-GR" sz="1400" b="0" u="none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ψευδοουρική</a:t>
          </a:r>
          <a:endParaRPr lang="el-GR" sz="1400" b="0" u="none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0" u="none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Ινομυαλγία</a:t>
          </a:r>
          <a:endParaRPr lang="el-GR" sz="1400" b="0" u="none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0" u="none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Αιμοχρωμάτωση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0" u="none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Καλόηθες</a:t>
          </a:r>
          <a:r>
            <a:rPr lang="el-GR" sz="1400" b="0" u="none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υπερκινητικό σύνδρομο</a:t>
          </a:r>
          <a:endParaRPr lang="el-GR" sz="1800" b="1" u="sng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898975" y="3719501"/>
        <a:ext cx="2881141" cy="1821169"/>
      </dsp:txXfrm>
    </dsp:sp>
    <dsp:sp modelId="{87755DBC-16ED-47BF-A7AB-C8034DA69DC3}">
      <dsp:nvSpPr>
        <dsp:cNvPr id="0" name=""/>
        <dsp:cNvSpPr/>
      </dsp:nvSpPr>
      <dsp:spPr>
        <a:xfrm>
          <a:off x="5650200" y="0"/>
          <a:ext cx="1159903" cy="1159903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Χρόνια</a:t>
          </a:r>
        </a:p>
      </dsp:txBody>
      <dsp:txXfrm>
        <a:off x="5820064" y="169864"/>
        <a:ext cx="820175" cy="8201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8E764-A2B3-4DD8-BF2A-D871151C225B}">
      <dsp:nvSpPr>
        <dsp:cNvPr id="0" name=""/>
        <dsp:cNvSpPr/>
      </dsp:nvSpPr>
      <dsp:spPr>
        <a:xfrm>
          <a:off x="60847" y="99389"/>
          <a:ext cx="2605133" cy="1483194"/>
        </a:xfrm>
        <a:prstGeom prst="rect">
          <a:avLst/>
        </a:prstGeom>
        <a:noFill/>
        <a:ln w="15875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Προσβάλλεται  περίπου το 1% πληθυσμού παγκοσμίως</a:t>
          </a: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                               </a:t>
          </a:r>
        </a:p>
      </dsp:txBody>
      <dsp:txXfrm>
        <a:off x="60847" y="99389"/>
        <a:ext cx="2605133" cy="1483194"/>
      </dsp:txXfrm>
    </dsp:sp>
    <dsp:sp modelId="{29F948E7-3E06-49D1-B896-34E61BC548A8}">
      <dsp:nvSpPr>
        <dsp:cNvPr id="0" name=""/>
        <dsp:cNvSpPr/>
      </dsp:nvSpPr>
      <dsp:spPr>
        <a:xfrm>
          <a:off x="2933063" y="107930"/>
          <a:ext cx="2635886" cy="1453308"/>
        </a:xfrm>
        <a:prstGeom prst="rect">
          <a:avLst/>
        </a:prstGeom>
        <a:noFill/>
        <a:ln w="15875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Συχνότερα προσβάλλονται ευρωπαίοι και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ασιάτες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(6% του λευκού πληθυσμού </a:t>
          </a:r>
          <a:r>
            <a:rPr lang="el-GR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ανω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των 65 ετών</a:t>
          </a:r>
        </a:p>
      </dsp:txBody>
      <dsp:txXfrm>
        <a:off x="2933063" y="107930"/>
        <a:ext cx="2635886" cy="1453308"/>
      </dsp:txXfrm>
    </dsp:sp>
    <dsp:sp modelId="{AFE3476C-8377-4852-8A56-BB326F2D6C7A}">
      <dsp:nvSpPr>
        <dsp:cNvPr id="0" name=""/>
        <dsp:cNvSpPr/>
      </dsp:nvSpPr>
      <dsp:spPr>
        <a:xfrm>
          <a:off x="2915121" y="1641204"/>
          <a:ext cx="2653813" cy="1244171"/>
        </a:xfrm>
        <a:prstGeom prst="rect">
          <a:avLst/>
        </a:prstGeom>
        <a:noFill/>
        <a:ln w="15875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Γυναίκες</a:t>
          </a:r>
          <a:r>
            <a:rPr lang="el-GR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 : Ά</a:t>
          </a:r>
          <a:r>
            <a:rPr lang="el-GR" sz="1600" b="0" kern="1200" dirty="0">
              <a:latin typeface="Calibri" panose="020F0502020204030204" pitchFamily="34" charset="0"/>
              <a:cs typeface="Calibri" panose="020F0502020204030204" pitchFamily="34" charset="0"/>
            </a:rPr>
            <a:t>νδρες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3:1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600" kern="1200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15121" y="1641204"/>
        <a:ext cx="2653813" cy="1244171"/>
      </dsp:txXfrm>
    </dsp:sp>
    <dsp:sp modelId="{AF88F811-84C8-4C04-8A5C-A6577F288E92}">
      <dsp:nvSpPr>
        <dsp:cNvPr id="0" name=""/>
        <dsp:cNvSpPr/>
      </dsp:nvSpPr>
      <dsp:spPr>
        <a:xfrm>
          <a:off x="74092" y="1641171"/>
          <a:ext cx="2547816" cy="1235754"/>
        </a:xfrm>
        <a:prstGeom prst="rect">
          <a:avLst/>
        </a:prstGeom>
        <a:noFill/>
        <a:ln w="15875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Γυναίκες 4</a:t>
          </a:r>
          <a:r>
            <a:rPr lang="el-GR" sz="1600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ης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– 6</a:t>
          </a:r>
          <a:r>
            <a:rPr lang="el-GR" sz="1600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ης</a:t>
          </a: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δεκαετίας (μέση ηλικία έναρξης 55 έτη)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74092" y="1641171"/>
        <a:ext cx="2547816" cy="12357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91D29-831C-4EA8-B154-71C825402E0C}">
      <dsp:nvSpPr>
        <dsp:cNvPr id="0" name=""/>
        <dsp:cNvSpPr/>
      </dsp:nvSpPr>
      <dsp:spPr>
        <a:xfrm>
          <a:off x="2665" y="280626"/>
          <a:ext cx="2674851" cy="2674851"/>
        </a:xfrm>
        <a:prstGeom prst="ellipse">
          <a:avLst/>
        </a:prstGeom>
        <a:solidFill>
          <a:srgbClr val="FF00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206" tIns="22860" rIns="14720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Αγκυλοποιητική σπονδυλίτιδα</a:t>
          </a:r>
        </a:p>
      </dsp:txBody>
      <dsp:txXfrm>
        <a:off x="394388" y="672349"/>
        <a:ext cx="1891405" cy="1891405"/>
      </dsp:txXfrm>
    </dsp:sp>
    <dsp:sp modelId="{070232B5-220A-429E-B057-7D5F3CBA3BA9}">
      <dsp:nvSpPr>
        <dsp:cNvPr id="0" name=""/>
        <dsp:cNvSpPr/>
      </dsp:nvSpPr>
      <dsp:spPr>
        <a:xfrm>
          <a:off x="2142546" y="280626"/>
          <a:ext cx="2674851" cy="2674851"/>
        </a:xfrm>
        <a:prstGeom prst="ellipse">
          <a:avLst/>
        </a:prstGeom>
        <a:solidFill>
          <a:srgbClr val="FF00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206" tIns="22860" rIns="14720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Εντεροπαθητικές</a:t>
          </a: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 αρθρίτιδες</a:t>
          </a:r>
        </a:p>
      </dsp:txBody>
      <dsp:txXfrm>
        <a:off x="2534269" y="672349"/>
        <a:ext cx="1891405" cy="1891405"/>
      </dsp:txXfrm>
    </dsp:sp>
    <dsp:sp modelId="{4CE17763-66DB-44F7-9107-8D5B86B6DFA9}">
      <dsp:nvSpPr>
        <dsp:cNvPr id="0" name=""/>
        <dsp:cNvSpPr/>
      </dsp:nvSpPr>
      <dsp:spPr>
        <a:xfrm>
          <a:off x="4282427" y="280626"/>
          <a:ext cx="2674851" cy="2674851"/>
        </a:xfrm>
        <a:prstGeom prst="ellipse">
          <a:avLst/>
        </a:prstGeom>
        <a:solidFill>
          <a:srgbClr val="FFFF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206" tIns="22860" rIns="14720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Αντιδραστική αρθρίτιδα</a:t>
          </a:r>
        </a:p>
      </dsp:txBody>
      <dsp:txXfrm>
        <a:off x="4674150" y="672349"/>
        <a:ext cx="1891405" cy="1891405"/>
      </dsp:txXfrm>
    </dsp:sp>
    <dsp:sp modelId="{6318082A-84E9-4021-B028-35B028B7FB0E}">
      <dsp:nvSpPr>
        <dsp:cNvPr id="0" name=""/>
        <dsp:cNvSpPr/>
      </dsp:nvSpPr>
      <dsp:spPr>
        <a:xfrm>
          <a:off x="6422308" y="280626"/>
          <a:ext cx="2674851" cy="2674851"/>
        </a:xfrm>
        <a:prstGeom prst="ellipse">
          <a:avLst/>
        </a:prstGeom>
        <a:solidFill>
          <a:srgbClr val="FFFF00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206" tIns="22860" rIns="14720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Calibri" panose="020F0502020204030204" pitchFamily="34" charset="0"/>
              <a:cs typeface="Calibri" panose="020F0502020204030204" pitchFamily="34" charset="0"/>
            </a:rPr>
            <a:t>Ψωριασική αρθρίτιδα</a:t>
          </a:r>
        </a:p>
      </dsp:txBody>
      <dsp:txXfrm>
        <a:off x="6814031" y="672349"/>
        <a:ext cx="1891405" cy="1891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27C45-7603-459A-8112-68D0373B36D3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1340B-7D43-438B-B970-7C64884C19A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270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Θέση εικόνας διαφάνειας 1">
            <a:extLst>
              <a:ext uri="{FF2B5EF4-FFF2-40B4-BE49-F238E27FC236}">
                <a16:creationId xmlns:a16="http://schemas.microsoft.com/office/drawing/2014/main" id="{51A48F85-0DEA-4530-8790-18A93CF055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Θέση σημειώσεων 2">
            <a:extLst>
              <a:ext uri="{FF2B5EF4-FFF2-40B4-BE49-F238E27FC236}">
                <a16:creationId xmlns:a16="http://schemas.microsoft.com/office/drawing/2014/main" id="{6EEC2C21-FB49-4ADC-AB82-364B657A4D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21508" name="Θέση αριθμού διαφάνειας 3">
            <a:extLst>
              <a:ext uri="{FF2B5EF4-FFF2-40B4-BE49-F238E27FC236}">
                <a16:creationId xmlns:a16="http://schemas.microsoft.com/office/drawing/2014/main" id="{E3EA0613-BDC1-445B-B1B4-BB4EAC264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11A91C-5487-44C1-A008-BF212ADBF295}" type="slidenum">
              <a:rPr kumimoji="0" lang="el-GR" alt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l-GR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C1786-87C7-4E3F-BD8A-CB319D689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89F5E8-AAFA-4EE0-8B74-4ED59B7CD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F08E4-CA4A-490D-A9E3-D75AE9F65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4EE74-EAAD-4A15-B3D8-6FF2F4F3C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C892E-74CF-4804-9403-98E49D886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585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6E2A-AD41-4D92-AB0D-A14A1978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BA5C82-0337-4AFA-B5A9-2F793FDA2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922C7-1788-46EA-8037-8629821FD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73671-C8B9-47D9-B575-96DC063B6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98CB-A837-4876-9715-95F6ED6F4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708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00DE71-55F4-4B87-98EA-029ADDA77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306A41-5EA9-4998-8582-31CDCA87D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CDC5-5A3E-4A61-96B8-10273981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03A67-55F4-431E-86F6-7C069B27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C3849-1A9D-4CD0-9127-5B900F94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8161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7832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500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4867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3710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8697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7589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7046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239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3AFF-8C11-4C12-9799-02D1565C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B11D7-8E29-4AF3-A0C9-587A56DE7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DCA79-082F-4E6F-BE2B-D0740E20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CDE2E-3FBD-4AC2-B401-5E63AB6E7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DA349-4E3B-4706-94F8-0D78B4A7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1154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1961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8427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2742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3481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4994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7433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2675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599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9461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λεύθερη σχεδίαση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Ελεύθερη σχεδίαση 7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Τίτλος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17" name="Υπότιτλος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Στυλ κύριου υπότιτλου</a:t>
            </a:r>
            <a:endParaRPr kumimoji="0" lang="en-US"/>
          </a:p>
        </p:txBody>
      </p:sp>
      <p:sp>
        <p:nvSpPr>
          <p:cNvPr id="30" name="Θέση ημερομηνίας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 smtClean="0"/>
              <a:pPr/>
              <a:t>October 19, 2023</a:t>
            </a:fld>
            <a:endParaRPr lang="en-US" dirty="0"/>
          </a:p>
        </p:txBody>
      </p:sp>
      <p:sp>
        <p:nvSpPr>
          <p:cNvPr id="19" name="Θέση υποσέλιδου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Θέση αριθμού διαφάνειας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8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D194-212B-45E0-94D1-26A632611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11652-56D2-4BFB-A269-A95D9C623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8DE49-47A2-4586-9007-D6976FB1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FBB38-849D-42EB-9212-75A8290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50C3D-C71E-4D63-A971-C6005274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1564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08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λεύθερη σχεδίαση 6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Ελεύθερη σχεδίαση 8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94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3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86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54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23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46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/>
          <a:lstStyle/>
          <a:p>
            <a:fld id="{CA861222-2C8B-4501-BE87-6797EC025925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34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39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4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35AAB-6153-40D3-A745-4686F1E0B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9F051-40E1-4849-886B-A739E67D9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A5C2B-2AEB-4D25-B245-623A6FC05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738DF-F410-4738-AB94-735264699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73C2D-1EF5-4F88-BA05-6CC2B84D2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A4D71-C9D5-4DE5-9D45-92224DD2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938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370693" y="359833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l-GR" noProof="1"/>
              <a:t>Κάντε κλικ για να επεξεργαστείτε το Στυλ κύριου υποτίτλου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D2F450-ABC9-4E53-AA86-88154DA216FD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1447768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1"/>
              <a:t>Δεύτερου επιπέδου</a:t>
            </a:r>
          </a:p>
          <a:p>
            <a:pPr lvl="2" rtl="0"/>
            <a:r>
              <a:rPr lang="el-GR" noProof="1"/>
              <a:t>Τρίτου επιπέδου</a:t>
            </a:r>
          </a:p>
          <a:p>
            <a:pPr lvl="3" rtl="0"/>
            <a:r>
              <a:rPr lang="el-GR" noProof="1"/>
              <a:t>Τέταρτου επιπέδου</a:t>
            </a:r>
          </a:p>
          <a:p>
            <a:pPr lvl="4" rtl="0"/>
            <a:r>
              <a:rPr lang="el-GR" noProof="1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20BEB3-56FA-49AA-9D44-4FB5DF705FC8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1966856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1295401" y="3589879"/>
            <a:ext cx="9590550" cy="150705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7A02AF-AD82-4F13-ACD7-E4F3347B8C58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2581429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 hasCustomPrompt="1"/>
          </p:nvPr>
        </p:nvSpPr>
        <p:spPr>
          <a:xfrm>
            <a:off x="913795" y="1732449"/>
            <a:ext cx="5060497" cy="4058750"/>
          </a:xfrm>
        </p:spPr>
        <p:txBody>
          <a:bodyPr rtlCol="0" anchor="t">
            <a:normAutofit/>
          </a:bodyPr>
          <a:lstStyle/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1"/>
              <a:t>Δεύτερου επιπέδου</a:t>
            </a:r>
          </a:p>
          <a:p>
            <a:pPr lvl="2" rtl="0"/>
            <a:r>
              <a:rPr lang="el-GR" noProof="1"/>
              <a:t>Τρίτου επιπέδου</a:t>
            </a:r>
          </a:p>
          <a:p>
            <a:pPr lvl="3" rtl="0"/>
            <a:r>
              <a:rPr lang="el-GR" noProof="1"/>
              <a:t>Τέταρτου επιπέδου</a:t>
            </a:r>
          </a:p>
          <a:p>
            <a:pPr lvl="4" rtl="0"/>
            <a:r>
              <a:rPr lang="el-GR" noProof="1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6202892" y="1732449"/>
            <a:ext cx="5064665" cy="4058751"/>
          </a:xfrm>
        </p:spPr>
        <p:txBody>
          <a:bodyPr rtlCol="0" anchor="t">
            <a:normAutofit/>
          </a:bodyPr>
          <a:lstStyle/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1"/>
              <a:t>Δεύτερου επιπέδου</a:t>
            </a:r>
          </a:p>
          <a:p>
            <a:pPr lvl="2" rtl="0"/>
            <a:r>
              <a:rPr lang="el-GR" noProof="1"/>
              <a:t>Τρίτου επιπέδου</a:t>
            </a:r>
          </a:p>
          <a:p>
            <a:pPr lvl="3" rtl="0"/>
            <a:r>
              <a:rPr lang="el-GR" noProof="1"/>
              <a:t>Τέταρτου επιπέδου</a:t>
            </a:r>
          </a:p>
          <a:p>
            <a:pPr lvl="4" rtl="0"/>
            <a:r>
              <a:rPr lang="el-GR" noProof="1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BDA14C-15DB-4039-A8B0-7EA468DBDEB7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1044129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Εικόνα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Εικόνα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1005872" y="1835254"/>
            <a:ext cx="4876344" cy="54488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1005872" y="2380137"/>
            <a:ext cx="4876344" cy="341106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1"/>
              <a:t>Δεύτερου επιπέδου</a:t>
            </a:r>
          </a:p>
          <a:p>
            <a:pPr lvl="2" rtl="0"/>
            <a:r>
              <a:rPr lang="el-GR" noProof="1"/>
              <a:t>Τρίτου επιπέδου</a:t>
            </a:r>
          </a:p>
          <a:p>
            <a:pPr lvl="3" rtl="0"/>
            <a:r>
              <a:rPr lang="el-GR" noProof="1"/>
              <a:t>Τέταρτου επιπέδου</a:t>
            </a:r>
          </a:p>
          <a:p>
            <a:pPr lvl="4" rtl="0"/>
            <a:r>
              <a:rPr lang="el-GR" noProof="1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6294967" y="1835254"/>
            <a:ext cx="4895330" cy="5448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 hasCustomPrompt="1"/>
          </p:nvPr>
        </p:nvSpPr>
        <p:spPr>
          <a:xfrm>
            <a:off x="6294967" y="2380137"/>
            <a:ext cx="4895330" cy="341106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1"/>
              <a:t>Δεύτερου επιπέδου</a:t>
            </a:r>
          </a:p>
          <a:p>
            <a:pPr lvl="2" rtl="0"/>
            <a:r>
              <a:rPr lang="el-GR" noProof="1"/>
              <a:t>Τρίτου επιπέδου</a:t>
            </a:r>
          </a:p>
          <a:p>
            <a:pPr lvl="3" rtl="0"/>
            <a:r>
              <a:rPr lang="el-GR" noProof="1"/>
              <a:t>Τέταρτου επιπέδου</a:t>
            </a:r>
          </a:p>
          <a:p>
            <a:pPr lvl="4" rtl="0"/>
            <a:r>
              <a:rPr lang="el-GR" noProof="1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762C4D-2737-4E32-A90B-5AAC27900574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527760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A121DF-A166-4E23-891D-5DB1900A2DF8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989976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B02D5B-B1E7-47D0-80CE-4F61EE4FF9F9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2001546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4855633" y="609600"/>
            <a:ext cx="6411924" cy="5181600"/>
          </a:xfrm>
        </p:spPr>
        <p:txBody>
          <a:bodyPr rtlCol="0">
            <a:normAutofit/>
          </a:bodyPr>
          <a:lstStyle/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1"/>
              <a:t>Δεύτερου επιπέδου</a:t>
            </a:r>
          </a:p>
          <a:p>
            <a:pPr lvl="2" rtl="0"/>
            <a:r>
              <a:rPr lang="el-GR" noProof="1"/>
              <a:t>Τρίτου επιπέδου</a:t>
            </a:r>
          </a:p>
          <a:p>
            <a:pPr lvl="3" rtl="0"/>
            <a:r>
              <a:rPr lang="el-GR" noProof="1"/>
              <a:t>Τέταρτου επιπέδου</a:t>
            </a:r>
          </a:p>
          <a:p>
            <a:pPr lvl="4" rtl="0"/>
            <a:r>
              <a:rPr lang="el-GR" noProof="1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2431518"/>
            <a:ext cx="3706889" cy="335968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FAB860-4A0A-4CF5-9E75-4408B81064E0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997484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Εικόνα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5" y="609923"/>
            <a:ext cx="5934949" cy="1829338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1"/>
              <a:t>Κάντε κλικ στο εικονίδιο για να προσθέσετε μια εικόνα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2439261"/>
            <a:ext cx="5934949" cy="337613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6CDD89-85EA-4C1A-923E-731EE9AC1FF6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24982753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1"/>
              <a:t>Κάντε κλικ στο εικονίδιο για να προσθέσετε μια εικόνα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53762" cy="682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1"/>
              <a:t>Κάντε κλικ, για να επεξεργαστείτε τα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627EA5-6DA2-4FFB-ACD4-DFD037DB63DD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l-GR" noProof="1" dirty="0" smtClean="0"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10432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6F1B-459B-4DBC-B67B-D3F7ADE8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500A7-1F6C-49AC-AD70-3C18EA6FC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1F106-F207-445D-AEC8-8D383EB59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A61BB-496F-4BC6-A051-2C8919ECF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DAF1AE-F272-4449-9E05-6383DA2AD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C72E3B-410F-4F26-BC2C-DDEBF095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7A11C-A1DA-4E67-AD24-1943A18E6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7592E3-D613-423A-8852-C874B2C1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33003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5" y="608437"/>
            <a:ext cx="10353762" cy="353434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1"/>
              <a:t>Κάντε κλικ, για να επεξεργαστείτε τα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5F1B01-B02E-45DA-9B66-4559CDF69ABE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l-GR" noProof="1" dirty="0" smtClean="0"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2906205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Απόσπασμ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12" name="Θέση κειμένου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1"/>
              <a:t>Κάντε κλικ, για να επεξεργαστείτε τα 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1"/>
              <a:t>Κάντε κλικ, για να επεξεργαστείτε τα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741FDA-DAD8-4AA2-A951-8B4BCFC73161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l-GR" noProof="1" dirty="0" smtClean="0"/>
              <a:t>‹#›</a:t>
            </a:fld>
            <a:endParaRPr lang="el-GR" noProof="1"/>
          </a:p>
        </p:txBody>
      </p:sp>
      <p:sp>
        <p:nvSpPr>
          <p:cNvPr id="11" name="Πλαίσιο κειμένου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l-GR" sz="8000" noProof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“</a:t>
            </a:r>
          </a:p>
        </p:txBody>
      </p:sp>
      <p:sp>
        <p:nvSpPr>
          <p:cNvPr id="13" name="Πλαίσιο κειμένου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l-GR" sz="8000" noProof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4238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1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2CFCC1-E09A-4CCE-981D-835CED05B0BE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l-GR" noProof="1" dirty="0" smtClean="0"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858534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ηλώ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7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913795" y="1885950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15" hasCustomPrompt="1"/>
          </p:nvPr>
        </p:nvSpPr>
        <p:spPr>
          <a:xfrm>
            <a:off x="913795" y="2571750"/>
            <a:ext cx="3300984" cy="32194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1"/>
              <a:t>Κάντε κλικ, για να επεξεργαστείτε τα Στυλ υποδείγματος κειμένου</a:t>
            </a:r>
          </a:p>
        </p:txBody>
      </p:sp>
      <p:sp>
        <p:nvSpPr>
          <p:cNvPr id="9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4446711" y="1885950"/>
            <a:ext cx="3300984" cy="576262"/>
          </a:xfrm>
        </p:spPr>
        <p:txBody>
          <a:bodyPr rtlCol="0" anchor="b">
            <a:noAutofit/>
          </a:bodyPr>
          <a:lstStyle>
            <a:lvl1pPr marL="0" indent="0" algn="ctr" rtl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10" name="Θέση κειμένου 3"/>
          <p:cNvSpPr>
            <a:spLocks noGrp="1"/>
          </p:cNvSpPr>
          <p:nvPr>
            <p:ph type="body" sz="half" idx="16" hasCustomPrompt="1"/>
          </p:nvPr>
        </p:nvSpPr>
        <p:spPr>
          <a:xfrm>
            <a:off x="4441435" y="2571750"/>
            <a:ext cx="3300984" cy="32194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1"/>
              <a:t>Κάντε κλικ, για να επεξεργαστείτε τα Στυλ υποδείγματος κειμένου</a:t>
            </a:r>
          </a:p>
        </p:txBody>
      </p:sp>
      <p:sp>
        <p:nvSpPr>
          <p:cNvPr id="11" name="Θέση κειμένου 4"/>
          <p:cNvSpPr>
            <a:spLocks noGrp="1"/>
          </p:cNvSpPr>
          <p:nvPr>
            <p:ph type="body" sz="quarter" idx="13" hasCustomPrompt="1"/>
          </p:nvPr>
        </p:nvSpPr>
        <p:spPr>
          <a:xfrm>
            <a:off x="7966572" y="1885950"/>
            <a:ext cx="3300984" cy="576262"/>
          </a:xfrm>
        </p:spPr>
        <p:txBody>
          <a:bodyPr rtlCol="0" anchor="b">
            <a:noAutofit/>
          </a:bodyPr>
          <a:lstStyle>
            <a:lvl1pPr marL="0" indent="0" algn="ctr" rtl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12" name="Θέση κειμένου 3"/>
          <p:cNvSpPr>
            <a:spLocks noGrp="1"/>
          </p:cNvSpPr>
          <p:nvPr>
            <p:ph type="body" sz="half" idx="17" hasCustomPrompt="1"/>
          </p:nvPr>
        </p:nvSpPr>
        <p:spPr>
          <a:xfrm>
            <a:off x="7966572" y="2571750"/>
            <a:ext cx="3300984" cy="32194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1"/>
              <a:t>Κάντε κλικ, για να επεξεργαστείτε τα Στυλ υποδείγματος κειμένου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93BE7A-E504-436A-BEF2-0045AADCF5D6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l-GR" noProof="1" dirty="0" smtClean="0"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3775278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Εικόνα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Εικόνα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Τίτλος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19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20" name="Θέση εικόνας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1"/>
              <a:t>Κάντε κλικ στο εικονίδιο για να προσθέσετε μια εικόνα</a:t>
            </a:r>
          </a:p>
        </p:txBody>
      </p:sp>
      <p:sp>
        <p:nvSpPr>
          <p:cNvPr id="21" name="Θέση κειμένου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480368"/>
            <a:ext cx="3300984" cy="131083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1"/>
              <a:t>Κάντε κλικ, για να επεξεργαστείτε τα Στυλ υποδείγματος κειμένου</a:t>
            </a:r>
          </a:p>
        </p:txBody>
      </p:sp>
      <p:sp>
        <p:nvSpPr>
          <p:cNvPr id="22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 rtl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23" name="Θέση εικόνας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1"/>
              <a:t>Κάντε κλικ στο εικονίδιο για να προσθέσετε μια εικόνα</a:t>
            </a:r>
          </a:p>
        </p:txBody>
      </p:sp>
      <p:sp>
        <p:nvSpPr>
          <p:cNvPr id="24" name="Θέση κειμένου 3"/>
          <p:cNvSpPr>
            <a:spLocks noGrp="1"/>
          </p:cNvSpPr>
          <p:nvPr>
            <p:ph type="body" sz="half" idx="19" hasCustomPrompt="1"/>
          </p:nvPr>
        </p:nvSpPr>
        <p:spPr>
          <a:xfrm>
            <a:off x="4441435" y="4480367"/>
            <a:ext cx="3300984" cy="131083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1"/>
              <a:t>Κάντε κλικ, για να επεξεργαστείτε τα Στυλ υποδείγματος κειμένου</a:t>
            </a:r>
          </a:p>
        </p:txBody>
      </p:sp>
      <p:sp>
        <p:nvSpPr>
          <p:cNvPr id="25" name="Θέση κειμένου 4"/>
          <p:cNvSpPr>
            <a:spLocks noGrp="1"/>
          </p:cNvSpPr>
          <p:nvPr>
            <p:ph type="body" sz="quarter" idx="13" hasCustomPrompt="1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 rtl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</p:txBody>
      </p:sp>
      <p:sp>
        <p:nvSpPr>
          <p:cNvPr id="26" name="Θέση εικόνας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1"/>
              <a:t>Κάντε κλικ στο εικονίδιο για να προσθέσετε μια εικόνα</a:t>
            </a:r>
          </a:p>
        </p:txBody>
      </p:sp>
      <p:sp>
        <p:nvSpPr>
          <p:cNvPr id="27" name="Θέση κειμένου 3"/>
          <p:cNvSpPr>
            <a:spLocks noGrp="1"/>
          </p:cNvSpPr>
          <p:nvPr>
            <p:ph type="body" sz="half" idx="20" hasCustomPrompt="1"/>
          </p:nvPr>
        </p:nvSpPr>
        <p:spPr>
          <a:xfrm>
            <a:off x="7966572" y="4480365"/>
            <a:ext cx="3300984" cy="131083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1"/>
              <a:t>Κάντε κλικ, για να επεξεργαστείτε τα Στυλ υποδείγματος κειμένου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FD0278-B084-4CE1-A303-B8CF9C1E9B01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l-GR" noProof="1" dirty="0" smtClean="0"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32420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1"/>
              <a:t>Δεύτερου επιπέδου</a:t>
            </a:r>
          </a:p>
          <a:p>
            <a:pPr lvl="2" rtl="0"/>
            <a:r>
              <a:rPr lang="el-GR" noProof="1"/>
              <a:t>Τρίτου επιπέδου</a:t>
            </a:r>
          </a:p>
          <a:p>
            <a:pPr lvl="3" rtl="0"/>
            <a:r>
              <a:rPr lang="el-GR" noProof="1"/>
              <a:t>Τέταρτου επιπέδου</a:t>
            </a:r>
          </a:p>
          <a:p>
            <a:pPr lvl="4" rtl="0"/>
            <a:r>
              <a:rPr lang="el-GR" noProof="1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278FBB-233C-4DCA-9F1A-84F51F9B1EFF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1025191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1"/>
              <a:t>Δεύτερου επιπέδου</a:t>
            </a:r>
          </a:p>
          <a:p>
            <a:pPr lvl="2" rtl="0"/>
            <a:r>
              <a:rPr lang="el-GR" noProof="1"/>
              <a:t>Τρίτου επιπέδου</a:t>
            </a:r>
          </a:p>
          <a:p>
            <a:pPr lvl="3" rtl="0"/>
            <a:r>
              <a:rPr lang="el-GR" noProof="1"/>
              <a:t>Τέταρτου επιπέδου</a:t>
            </a:r>
          </a:p>
          <a:p>
            <a:pPr lvl="4" rtl="0"/>
            <a:r>
              <a:rPr lang="el-GR" noProof="1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1DB990-2FC3-4EDA-ADF3-D5A6360C8A0E}" type="datetime1">
              <a:rPr lang="el-GR" noProof="1" smtClean="0"/>
              <a:t>19/10/2023</a:t>
            </a:fld>
            <a:endParaRPr lang="el-GR" noProof="1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1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 noProof="1" dirty="0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195874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66E7-BC75-4ED8-AF03-789F62A84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64864-2E29-4041-835C-02CC006F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2DB89-5F5C-40E2-BB29-559D8550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41690-0E16-407F-BCA0-529B7BB3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49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335C2A-DF20-4305-BD7B-B63F6FFC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D1B59-073B-4DDC-9D41-9650FECBD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3F1FD-71F9-419F-93BC-79A9F1AD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939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9B4B7-7F4A-4107-A7EE-6D7404CC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64A7E-1FCA-4CBF-B916-DB6F53042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29C65-BFCC-430D-9B00-89ECD5A25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3DB33-E255-4E69-A78A-008C27FC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9B176-6DCE-4C39-89C9-DCA32449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CA18D-790C-4005-B7DA-02CA079D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2126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2666C-477B-42E5-B5CC-9B5407D1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4A7C24-583F-4B8D-B2E3-6570117FAF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C1514-D832-422B-BE0D-EE4E14758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E48AD-96CB-4C7E-84B7-46A2D61C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94896-F0A8-48DF-AAAD-34B46A72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04385-5EB1-423D-8B8C-B6AAE30B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01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8DBC6A-52F1-41B9-B06F-41A21C7B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A643A-BE22-4822-8308-93F5CA7DB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3FAD3-1B81-4051-AB9F-B4B37D9D9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92B80-DB2D-46CD-B890-E17DC8712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374E2-02A7-48F6-AA38-28633C657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24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DBA361E-6449-4ADA-9FE1-5D8DD6C428D4}" type="datetimeFigureOut">
              <a:rPr lang="el-GR" smtClean="0"/>
              <a:t>19/10/2023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005C55-45B7-44EB-80B8-50144A0011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01461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Ελεύθερη σχεδίαση 11"/>
          <p:cNvSpPr>
            <a:spLocks/>
          </p:cNvSpPr>
          <p:nvPr/>
        </p:nvSpPr>
        <p:spPr bwMode="auto">
          <a:xfrm>
            <a:off x="0" y="4752126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Ελεύθερη σχεδίαση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Θέση τίτλου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0" name="Θέση κειμένου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995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Στυλ υποδείγματος κειμένου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0" name="Θέση ημερομηνίας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October 19, 2023</a:t>
            </a:fld>
            <a:endParaRPr lang="en-US"/>
          </a:p>
        </p:txBody>
      </p:sp>
      <p:sp>
        <p:nvSpPr>
          <p:cNvPr id="22" name="Θέση υποσέλιδου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Θέση αριθμού διαφάνειας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744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l-GR" noProof="1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el-GR" noProof="1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1"/>
              <a:t>Δεύτερου επιπέδου</a:t>
            </a:r>
          </a:p>
          <a:p>
            <a:pPr lvl="2" rtl="0"/>
            <a:r>
              <a:rPr lang="el-GR" noProof="1"/>
              <a:t>Τρίτου επιπέδου</a:t>
            </a:r>
          </a:p>
          <a:p>
            <a:pPr lvl="3" rtl="0"/>
            <a:r>
              <a:rPr lang="el-GR" noProof="1"/>
              <a:t>Τέταρτου επιπέδου</a:t>
            </a:r>
          </a:p>
          <a:p>
            <a:pPr lvl="4" rtl="0"/>
            <a:r>
              <a:rPr lang="el-GR" noProof="1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B70A310A-15C9-4B79-872F-243CD0EC2CB3}" type="datetime1">
              <a:rPr lang="el-GR" noProof="1" smtClean="0"/>
              <a:pPr/>
              <a:t>19/10/2023</a:t>
            </a:fld>
            <a:endParaRPr lang="el-GR" noProof="1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endParaRPr lang="el-GR" noProof="1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DF28FB93-0A08-4E7D-8E63-9EFA29F1E093}" type="slidenum">
              <a:rPr lang="el-GR" noProof="1" smtClean="0"/>
              <a:pPr/>
              <a:t>‹#›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342771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44C57-2F53-4099-B0C7-3813B2E3E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anchor="ctr">
            <a:normAutofit fontScale="90000"/>
          </a:bodyPr>
          <a:lstStyle/>
          <a:p>
            <a:r>
              <a:rPr lang="el-GR" sz="3600" dirty="0">
                <a:solidFill>
                  <a:schemeClr val="bg2"/>
                </a:solidFill>
                <a:latin typeface="+mn-lt"/>
              </a:rPr>
              <a:t>ΑΤΡΑΥΜΑΤΙΚΟΣ ΠΟΝΟΣ ΟΜΣΣ, ΟΞΕΙΑ ΜΟΝΟΑΡΘΡΙΤΙΔΑ-ΟΞΕΙΑ ΠΟΛΥΑΡΘΡΙΤΙΔΑ ΔΙΑΦΟΡΙΚΗ ΔΙΑΓΝΩΣΗ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0E7EF-7267-4BE4-8CCF-1571BEEF7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1635" y="5671930"/>
            <a:ext cx="3750365" cy="1080053"/>
          </a:xfrm>
        </p:spPr>
        <p:txBody>
          <a:bodyPr>
            <a:noAutofit/>
          </a:bodyPr>
          <a:lstStyle/>
          <a:p>
            <a:r>
              <a:rPr lang="el-GR" sz="1400" b="1" dirty="0"/>
              <a:t>Ουρανία Δ. Αργυροπούλου</a:t>
            </a:r>
          </a:p>
          <a:p>
            <a:r>
              <a:rPr lang="el-GR" sz="1400" dirty="0"/>
              <a:t>Ρευματολόγος, Ακαδημαϊκός Υπότροφος, ΕΚΠΑ, </a:t>
            </a:r>
          </a:p>
          <a:p>
            <a:r>
              <a:rPr lang="el-GR" sz="1400" dirty="0"/>
              <a:t>Κλινική &amp; Εργαστήριο Παθολογικής Φυσιολογίας, Γ.Ν.Α Λαϊκό</a:t>
            </a:r>
          </a:p>
          <a:p>
            <a:endParaRPr lang="el-GR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75048-C2A3-4B9E-B09D-711241819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6" y="164675"/>
            <a:ext cx="646232" cy="1041273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9D566635-1F69-4270-BBAD-60C038A33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2221"/>
            <a:ext cx="13985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Pct val="50000"/>
              <a:buFont typeface="Wingdings" pitchFamily="2" charset="2"/>
              <a:buNone/>
            </a:pPr>
            <a:r>
              <a:rPr lang="en-US" altLang="el-GR" sz="1000" b="1" dirty="0">
                <a:solidFill>
                  <a:srgbClr val="FFFFFF"/>
                </a:solidFill>
                <a:latin typeface="Tahoma" pitchFamily="34" charset="0"/>
              </a:rPr>
              <a:t>National University of Athens</a:t>
            </a:r>
            <a:r>
              <a:rPr lang="el-GR" altLang="el-GR" sz="10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endParaRPr lang="en-US" altLang="el-GR" sz="1000" b="1" dirty="0">
              <a:solidFill>
                <a:srgbClr val="FFFFFF"/>
              </a:solidFill>
              <a:latin typeface="Tahom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Pct val="50000"/>
              <a:buFont typeface="Wingdings" pitchFamily="2" charset="2"/>
              <a:buNone/>
            </a:pPr>
            <a:r>
              <a:rPr lang="en-US" altLang="el-GR" sz="1000" b="1" dirty="0">
                <a:solidFill>
                  <a:srgbClr val="FFFFFF"/>
                </a:solidFill>
                <a:latin typeface="Tahoma" pitchFamily="34" charset="0"/>
              </a:rPr>
              <a:t>Greece</a:t>
            </a:r>
            <a:endParaRPr lang="el-GR" altLang="el-GR" sz="10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1EDBD-D489-41B9-BE0D-381E96446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9880"/>
            <a:ext cx="171922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15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156E24-FC2E-4607-98B7-1AB85FA88414}"/>
              </a:ext>
            </a:extLst>
          </p:cNvPr>
          <p:cNvSpPr/>
          <p:nvPr/>
        </p:nvSpPr>
        <p:spPr>
          <a:xfrm>
            <a:off x="92765" y="198783"/>
            <a:ext cx="3869635" cy="55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Αρθρικό υγρό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411105-D402-4825-A90E-3BC60AD93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458305"/>
              </p:ext>
            </p:extLst>
          </p:nvPr>
        </p:nvGraphicFramePr>
        <p:xfrm>
          <a:off x="304801" y="1325217"/>
          <a:ext cx="11622157" cy="4830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765">
                  <a:extLst>
                    <a:ext uri="{9D8B030D-6E8A-4147-A177-3AD203B41FA5}">
                      <a16:colId xmlns:a16="http://schemas.microsoft.com/office/drawing/2014/main" val="1522583493"/>
                    </a:ext>
                  </a:extLst>
                </a:gridCol>
                <a:gridCol w="1510748">
                  <a:extLst>
                    <a:ext uri="{9D8B030D-6E8A-4147-A177-3AD203B41FA5}">
                      <a16:colId xmlns:a16="http://schemas.microsoft.com/office/drawing/2014/main" val="3113789872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777043789"/>
                    </a:ext>
                  </a:extLst>
                </a:gridCol>
                <a:gridCol w="1656522">
                  <a:extLst>
                    <a:ext uri="{9D8B030D-6E8A-4147-A177-3AD203B41FA5}">
                      <a16:colId xmlns:a16="http://schemas.microsoft.com/office/drawing/2014/main" val="3226398217"/>
                    </a:ext>
                  </a:extLst>
                </a:gridCol>
                <a:gridCol w="1139687">
                  <a:extLst>
                    <a:ext uri="{9D8B030D-6E8A-4147-A177-3AD203B41FA5}">
                      <a16:colId xmlns:a16="http://schemas.microsoft.com/office/drawing/2014/main" val="4177335665"/>
                    </a:ext>
                  </a:extLst>
                </a:gridCol>
                <a:gridCol w="1577008">
                  <a:extLst>
                    <a:ext uri="{9D8B030D-6E8A-4147-A177-3AD203B41FA5}">
                      <a16:colId xmlns:a16="http://schemas.microsoft.com/office/drawing/2014/main" val="3942183942"/>
                    </a:ext>
                  </a:extLst>
                </a:gridCol>
                <a:gridCol w="1325218">
                  <a:extLst>
                    <a:ext uri="{9D8B030D-6E8A-4147-A177-3AD203B41FA5}">
                      <a16:colId xmlns:a16="http://schemas.microsoft.com/office/drawing/2014/main" val="1448897263"/>
                    </a:ext>
                  </a:extLst>
                </a:gridCol>
                <a:gridCol w="1484244">
                  <a:extLst>
                    <a:ext uri="{9D8B030D-6E8A-4147-A177-3AD203B41FA5}">
                      <a16:colId xmlns:a16="http://schemas.microsoft.com/office/drawing/2014/main" val="1799252524"/>
                    </a:ext>
                  </a:extLst>
                </a:gridCol>
              </a:tblGrid>
              <a:tr h="658884"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Τύπος αρθρικού υγρού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Χρώμα-Διαύγεια-Ιξώδες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Κύτταρα/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mm3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Πολυμορφοπύρηνα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Ολικές πρωτεΐνες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Σάκχαρο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Καλλιέργεια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Κρύσταλλοι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234931"/>
                  </a:ext>
                </a:extLst>
              </a:tr>
              <a:tr h="759098"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Φυσιολογικό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Καθαρό, υψηλή </a:t>
                      </a:r>
                      <a:r>
                        <a:rPr lang="el-GR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γλοιότητα</a:t>
                      </a: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ανοιχτό κίτρινο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0-200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1-2 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gr/dl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Σχεδόν όσο το σάκχαρο αίματος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Αρνητική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Αρνητικό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480174"/>
                  </a:ext>
                </a:extLst>
              </a:tr>
              <a:tr h="68619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1 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μη φλεγμονώδες)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Καθαρό προς ελαφρώς θολό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200-2000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1-3 gr/dl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Σχεδόν όσο το σάκχαρο αίματος</a:t>
                      </a:r>
                    </a:p>
                    <a:p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Αρνητική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Αρνητικό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476284"/>
                  </a:ext>
                </a:extLst>
              </a:tr>
              <a:tr h="83419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2 (</a:t>
                      </a: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φλεγμονώδες)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Θολό, χαμηλής </a:t>
                      </a:r>
                      <a:r>
                        <a:rPr lang="el-GR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γλοιότητας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2000-50000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20%-75%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3-5 gr/dl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25 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mg/dl, </a:t>
                      </a: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χαμηλότερο από του αίματος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Συνήθως αρνητική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Πιθανά θετικό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356006"/>
                  </a:ext>
                </a:extLst>
              </a:tr>
              <a:tr h="89856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3 (</a:t>
                      </a:r>
                      <a:r>
                        <a:rPr lang="el-GR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πυάρθρωση</a:t>
                      </a: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Πυώδες, γαλακτοειδές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50000-100000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3-5 gr/dl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25 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mg/dl, </a:t>
                      </a: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πολύ χαμηλότερο από την τιμή του αίματος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Συνήθως θετική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Πιθανά θετικό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393789"/>
                  </a:ext>
                </a:extLst>
              </a:tr>
              <a:tr h="90220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4 (</a:t>
                      </a: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αιμορραγικό)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Κόκκινο με ποικίλη </a:t>
                      </a:r>
                      <a:r>
                        <a:rPr lang="el-GR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γλοιότητα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4-6 gr/dl</a:t>
                      </a:r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Σχεδόν όσο το σάκχαρο αίματος</a:t>
                      </a:r>
                    </a:p>
                    <a:p>
                      <a:endParaRPr lang="el-G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Αρνητική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Αρνητικό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294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3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5C9353-8437-431A-B254-176E250CF61E}"/>
              </a:ext>
            </a:extLst>
          </p:cNvPr>
          <p:cNvSpPr/>
          <p:nvPr/>
        </p:nvSpPr>
        <p:spPr>
          <a:xfrm>
            <a:off x="92765" y="198783"/>
            <a:ext cx="3869635" cy="55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Αρθρικό υγρό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3DE5E-80CD-4153-B021-5C7865D4F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54" t="5114" r="5362" b="2795"/>
          <a:stretch/>
        </p:blipFill>
        <p:spPr>
          <a:xfrm>
            <a:off x="1868558" y="1046923"/>
            <a:ext cx="1603512" cy="2491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20E3EA-1551-4AB6-BB85-9C32FF90B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04"/>
          <a:stretch/>
        </p:blipFill>
        <p:spPr>
          <a:xfrm>
            <a:off x="119270" y="1046924"/>
            <a:ext cx="1563756" cy="2478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551355-844E-411E-A10E-33CA8654F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0" t="14237"/>
          <a:stretch/>
        </p:blipFill>
        <p:spPr>
          <a:xfrm>
            <a:off x="4280453" y="3869635"/>
            <a:ext cx="4492487" cy="2875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A80EA9-784E-47A1-B0FD-42344783E9EA}"/>
              </a:ext>
            </a:extLst>
          </p:cNvPr>
          <p:cNvSpPr/>
          <p:nvPr/>
        </p:nvSpPr>
        <p:spPr>
          <a:xfrm>
            <a:off x="9170505" y="3922645"/>
            <a:ext cx="3021495" cy="2504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Αίτια </a:t>
            </a:r>
            <a:r>
              <a:rPr lang="el-GR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αιμάρθωσης</a:t>
            </a:r>
            <a:r>
              <a:rPr lang="el-G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Τραύμα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Αιμορραγική διάθεση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Όγκοι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Λαχνοοδώδης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υμενίτιδα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Αιμαγγειώματα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Σκορβούρτο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Ιατρογενή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Αρτηριοφλεβώδες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συρίγγιο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Άρθρωση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Charcot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5F509D-7A93-420F-BB2D-D02DA22CD92C}"/>
              </a:ext>
            </a:extLst>
          </p:cNvPr>
          <p:cNvSpPr/>
          <p:nvPr/>
        </p:nvSpPr>
        <p:spPr>
          <a:xfrm>
            <a:off x="119269" y="4227444"/>
            <a:ext cx="4028661" cy="1762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Αίτια μη φλεγμονώδους αρθρικής συλλογής: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Οστεοαρθρίτιδα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Τραύμα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Μηχανική αποδιοργάνωση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Άσηπτη νέκρωση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D202DB-6793-42EF-8D10-AE3F3F6ADA68}"/>
              </a:ext>
            </a:extLst>
          </p:cNvPr>
          <p:cNvSpPr/>
          <p:nvPr/>
        </p:nvSpPr>
        <p:spPr>
          <a:xfrm>
            <a:off x="8733182" y="649356"/>
            <a:ext cx="3273287" cy="1510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Αίτια μη λοιμώδους </a:t>
            </a:r>
            <a:r>
              <a:rPr lang="el-GR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πυάρθρωσης</a:t>
            </a:r>
            <a:r>
              <a:rPr lang="el-G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Ουρική αρθρίτιδα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Αντιδραστική αρθρίτιδα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Ρευματοειδής αρθρίτιδα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EC28E4-C72E-478B-AFBA-82B8C73D0295}"/>
              </a:ext>
            </a:extLst>
          </p:cNvPr>
          <p:cNvSpPr/>
          <p:nvPr/>
        </p:nvSpPr>
        <p:spPr>
          <a:xfrm>
            <a:off x="4306957" y="145774"/>
            <a:ext cx="4426226" cy="3538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Αίτια φλεγμονώδους αρθρικού υγρού: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Ρευματοειδής αρθρίτιδα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Ουρική αρθρίτιδα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Ψευδοουρική αρθρίτιδα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Αγκυλοποιητική σπονδυλίτιδα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Αντιδραστική αρθρίτιδα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Νεανική ρευματοειδής αρθρίτιδα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Ρευματικός πυρετός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Συστηματικός ερυθηματώδης λύκος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Ρευματική πολυμυαλγία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Αγγειίτιδες (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GCA, GPA, HSP, PAN)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Οικογενής μεσογειακός  πυρετός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Σαρκοείδωση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Λοιμώδεις αρθρίτιδες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Υποξεία βακτηριακή ενδοκαρδίτιδα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Παλίνδρομος ρευματισμός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3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CC62A-727D-412A-850D-B8370953BEBF}"/>
              </a:ext>
            </a:extLst>
          </p:cNvPr>
          <p:cNvSpPr/>
          <p:nvPr/>
        </p:nvSpPr>
        <p:spPr>
          <a:xfrm>
            <a:off x="490330" y="410818"/>
            <a:ext cx="386963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Οξεία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μονοαρθρίτιδα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Content Placeholder 10">
            <a:extLst>
              <a:ext uri="{FF2B5EF4-FFF2-40B4-BE49-F238E27FC236}">
                <a16:creationId xmlns:a16="http://schemas.microsoft.com/office/drawing/2014/main" id="{169FDF22-B2D5-4CBD-A382-08CFB32C65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550803"/>
              </p:ext>
            </p:extLst>
          </p:nvPr>
        </p:nvGraphicFramePr>
        <p:xfrm>
          <a:off x="737157" y="1132206"/>
          <a:ext cx="4948024" cy="5509643"/>
        </p:xfrm>
        <a:graphic>
          <a:graphicData uri="http://schemas.openxmlformats.org/drawingml/2006/table">
            <a:tbl>
              <a:tblPr/>
              <a:tblGrid>
                <a:gridCol w="4948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253">
                <a:tc>
                  <a:txBody>
                    <a:bodyPr/>
                    <a:lstStyle/>
                    <a:p>
                      <a:r>
                        <a:rPr lang="el-GR" sz="1800" b="1" i="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Λοίμωξη</a:t>
                      </a:r>
                      <a:endParaRPr lang="en-US" sz="1800" b="1" i="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Βακτηριακή (</a:t>
                      </a:r>
                      <a:r>
                        <a:rPr lang="en-US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staphylococcus aureus, Gonococcus,</a:t>
                      </a:r>
                    </a:p>
                    <a:p>
                      <a:r>
                        <a:rPr lang="en-US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Streptococcus, Salmonella, Hemophilus, brucella)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Μυκητιασική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Μυκοβακτηρίδια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878">
                <a:tc>
                  <a:txBody>
                    <a:bodyPr/>
                    <a:lstStyle/>
                    <a:p>
                      <a:r>
                        <a:rPr lang="el-GR" sz="1800" b="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Ιογενενής</a:t>
                      </a:r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(ηπατίτιδα Β, ερυθρά, </a:t>
                      </a:r>
                      <a:r>
                        <a:rPr lang="en-US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HIV, parvoB19 </a:t>
                      </a:r>
                      <a:r>
                        <a:rPr lang="el-GR" sz="1800" b="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κ.α</a:t>
                      </a:r>
                      <a:r>
                        <a:rPr lang="en-US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Σπιροχέτες (</a:t>
                      </a:r>
                      <a:r>
                        <a:rPr lang="en-US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Lyme</a:t>
                      </a:r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σύφιλη)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1" i="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Κρυσταλλογενείς</a:t>
                      </a:r>
                      <a:endParaRPr lang="en-US" sz="1800" b="1" i="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Ουρικού μονονατρίου (ουρική αρθρίτιδα)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049">
                <a:tc>
                  <a:txBody>
                    <a:bodyPr/>
                    <a:lstStyle/>
                    <a:p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Πυροφωσφορικού ασβεστίου (</a:t>
                      </a:r>
                      <a:r>
                        <a:rPr lang="el-GR" sz="1800" b="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ψευδοουρική</a:t>
                      </a:r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Υδροξυαπατίτη</a:t>
                      </a:r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Οξαλικού ασβεστίου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6729">
                <a:tc>
                  <a:txBody>
                    <a:bodyPr/>
                    <a:lstStyle/>
                    <a:p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Λιπίδια (κατάγματα, </a:t>
                      </a:r>
                      <a:r>
                        <a:rPr lang="el-GR" sz="1800" b="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αίμαρθρο</a:t>
                      </a:r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φλεγμονή)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1" i="0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Τραύμα</a:t>
                      </a:r>
                      <a:endParaRPr lang="en-US" sz="1800" b="1" i="0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Κάταγμα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Εσωτερική αποδιοργάνωση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5253">
                <a:tc>
                  <a:txBody>
                    <a:bodyPr/>
                    <a:lstStyle/>
                    <a:p>
                      <a:r>
                        <a:rPr lang="el-GR" sz="1800" b="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Αιμάρθρωση</a:t>
                      </a:r>
                      <a:endParaRPr lang="en-US" sz="18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4" name="Content Placeholder 11">
            <a:extLst>
              <a:ext uri="{FF2B5EF4-FFF2-40B4-BE49-F238E27FC236}">
                <a16:creationId xmlns:a16="http://schemas.microsoft.com/office/drawing/2014/main" id="{DB8DE470-76BD-420C-8005-90C5D5FA92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650266"/>
              </p:ext>
            </p:extLst>
          </p:nvPr>
        </p:nvGraphicFramePr>
        <p:xfrm>
          <a:off x="6325274" y="1763078"/>
          <a:ext cx="5588429" cy="4904734"/>
        </p:xfrm>
        <a:graphic>
          <a:graphicData uri="http://schemas.openxmlformats.org/drawingml/2006/table">
            <a:tbl>
              <a:tblPr/>
              <a:tblGrid>
                <a:gridCol w="5588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700">
                <a:tc>
                  <a:txBody>
                    <a:bodyPr/>
                    <a:lstStyle/>
                    <a:p>
                      <a:r>
                        <a:rPr lang="el-GR" sz="1800" b="1" i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Όγκοι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380">
                <a:tc>
                  <a:txBody>
                    <a:bodyPr/>
                    <a:lstStyle/>
                    <a:p>
                      <a:r>
                        <a:rPr lang="el-GR" sz="18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Μελαγχρωματική</a:t>
                      </a:r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8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λαχνοοζώδης</a:t>
                      </a:r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υμενίτιδα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Χονδροσάρκωμα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Οστεοειδές οστέωμα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Μεταστατική νόσος/λεμφώματα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b="1" i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Συστηματικές </a:t>
                      </a:r>
                      <a:r>
                        <a:rPr lang="el-GR" sz="1800" b="1" i="1" dirty="0" err="1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αυτοάνοσες</a:t>
                      </a:r>
                      <a:r>
                        <a:rPr lang="el-GR" sz="1800" b="1" i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ρευματικές παθήσεις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Ρευματοειδής αρθρίτιδα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Σπονδυλοαρθροπάθειες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832">
                <a:tc>
                  <a:txBody>
                    <a:bodyPr/>
                    <a:lstStyle/>
                    <a:p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Συστηματικός ερυθηματώδης λύκος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Σαρκοείδωση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b="1" i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Οστεοαρθρίτιδα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Διαβρωτική μορφή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b="1" i="1" dirty="0" err="1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Ενδοαρθρική</a:t>
                      </a:r>
                      <a:r>
                        <a:rPr lang="el-GR" sz="1800" b="1" i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αποδιοργάνωση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Μηνισκικό</a:t>
                      </a:r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δάκρυ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7700">
                <a:tc>
                  <a:txBody>
                    <a:bodyPr/>
                    <a:lstStyle/>
                    <a:p>
                      <a:r>
                        <a:rPr lang="el-GR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Οστεονέκρωση</a:t>
                      </a:r>
                      <a:endParaRPr lang="en-US" sz="18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575820E-5966-42A6-B56F-FEFA57FB2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184" y="104098"/>
            <a:ext cx="2577538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2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95F9EA-6C1E-40DE-ACD4-200DFC6D70D9}"/>
              </a:ext>
            </a:extLst>
          </p:cNvPr>
          <p:cNvSpPr/>
          <p:nvPr/>
        </p:nvSpPr>
        <p:spPr>
          <a:xfrm>
            <a:off x="238538" y="344557"/>
            <a:ext cx="7301949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Κρυσταλλογενείς αρθροπάθειες: Ουρική αρθρίτιδα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A9BA0A-4BD2-4360-993B-B42578D14BC0}"/>
              </a:ext>
            </a:extLst>
          </p:cNvPr>
          <p:cNvSpPr/>
          <p:nvPr/>
        </p:nvSpPr>
        <p:spPr>
          <a:xfrm>
            <a:off x="410816" y="1537251"/>
            <a:ext cx="3949148" cy="4797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Συχνότερη αιτία φλεγμονώδους αρθρίτιδας σε άνδρες &gt; 40 ετών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Δεν εμφανίζεται σε προ-εμμηνοπαυσιακές γυναίκες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Εμφάνιση σε ηλικία &lt; 25 ετών σχετίζεται με κληρονομική διαταραχή του καταβολισμού των πουρινών, αλκοολισμό, οικογενή νεανική υπερουριχαιμική νεφροπάθεια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μυελική κυστική νεφροπάθεια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Χαρακτηρίζεται από ιστική εναπόθεση κρυστάλλων ουρικού μονονατρίου  η οποία σχετίζεται με υπερουριχαιμία (υπερπαραγωγή ή μειωμένη νεφρική απέκκριση ουρικού οξέος)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1A86C-6162-4EAC-BBBF-C567A452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512" y="1024438"/>
            <a:ext cx="4115723" cy="199966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DFBE87F-A008-4DB7-A721-8C37DD244261}"/>
              </a:ext>
            </a:extLst>
          </p:cNvPr>
          <p:cNvSpPr/>
          <p:nvPr/>
        </p:nvSpPr>
        <p:spPr>
          <a:xfrm rot="19446740">
            <a:off x="3785800" y="4174590"/>
            <a:ext cx="3419061" cy="590080"/>
          </a:xfrm>
          <a:prstGeom prst="rightArrow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Υπερπαραγωγή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4A02B-22ED-4B20-8C4F-9FEC3BFF0C1A}"/>
              </a:ext>
            </a:extLst>
          </p:cNvPr>
          <p:cNvSpPr/>
          <p:nvPr/>
        </p:nvSpPr>
        <p:spPr>
          <a:xfrm>
            <a:off x="7633252" y="3140766"/>
            <a:ext cx="4068417" cy="1046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Επιταχυνόμενη ηπατική αποδόμηση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ATP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(κατάχρηση αλκοόλ, φρουκτόζης)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Μυελοϋπερπλαστικά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νοσήματα</a:t>
            </a:r>
          </a:p>
          <a:p>
            <a:pPr algn="ctr"/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6F56B6-2DE8-4DF1-BC6E-44BD24AE7EF8}"/>
              </a:ext>
            </a:extLst>
          </p:cNvPr>
          <p:cNvSpPr/>
          <p:nvPr/>
        </p:nvSpPr>
        <p:spPr>
          <a:xfrm>
            <a:off x="7673010" y="728870"/>
            <a:ext cx="3856382" cy="212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Διαιτητική υπερκατανάλωση πουρινών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395C043-9924-42F2-80B6-59130EF1D844}"/>
              </a:ext>
            </a:extLst>
          </p:cNvPr>
          <p:cNvSpPr/>
          <p:nvPr/>
        </p:nvSpPr>
        <p:spPr>
          <a:xfrm>
            <a:off x="4187687" y="5459895"/>
            <a:ext cx="3326296" cy="662609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Μειωμένη απέκκριση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7935B5-5528-4B5E-9C62-D7B88EC45C9B}"/>
              </a:ext>
            </a:extLst>
          </p:cNvPr>
          <p:cNvSpPr/>
          <p:nvPr/>
        </p:nvSpPr>
        <p:spPr>
          <a:xfrm>
            <a:off x="7653130" y="4465983"/>
            <a:ext cx="4432853" cy="2392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Νεφρική ανεπάρκεια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Κετοξέωση/γαλακτική οξέωση (αναστολή σωληναριακής απέκκρισης)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Υπερπαραθυρεοειδισμός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Υποθυρεοειδισμός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Αναπνευστική οξέωση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Φάρμακα: κυκλοσπορίνη, νικοτινικό οξύ, θειαζίδες, φουροσεμίδη, χαμηλή δόση ασπιρίνης, πυραζιναμίδη</a:t>
            </a:r>
          </a:p>
          <a:p>
            <a:pPr algn="ctr"/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val="3524231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C0BE6-827D-4226-A864-CDD939C908E4}"/>
              </a:ext>
            </a:extLst>
          </p:cNvPr>
          <p:cNvSpPr/>
          <p:nvPr/>
        </p:nvSpPr>
        <p:spPr>
          <a:xfrm>
            <a:off x="145773" y="185531"/>
            <a:ext cx="7301949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Κρυσταλλογενείς αρθροπάθειες: Ουρική αρθρίτιδα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642F7-F561-4307-8733-EBAE57138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1" y="1537252"/>
            <a:ext cx="3379304" cy="23853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8D81CF-8B85-40D8-9EAE-476BF691A1FA}"/>
              </a:ext>
            </a:extLst>
          </p:cNvPr>
          <p:cNvSpPr/>
          <p:nvPr/>
        </p:nvSpPr>
        <p:spPr>
          <a:xfrm>
            <a:off x="132521" y="3776869"/>
            <a:ext cx="3803375" cy="2027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Φλεγμονώδες αρθρικό με παρουσία ενδοκυττάριων (παθογνωμονικοί) και εξωκυττάριων κρυστάλλων ουρικού μονονατρίου: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Βελονοειδούς σχήματος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Αρνητικά </a:t>
            </a:r>
            <a:r>
              <a:rPr lang="el-G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διπλοθλαστικοί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 στο πολωμένο φως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0C950-FE51-4F0E-8C90-AD3221F20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43" y="1259370"/>
            <a:ext cx="8109295" cy="50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88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FCC62A-727D-412A-850D-B8370953BEBF}"/>
              </a:ext>
            </a:extLst>
          </p:cNvPr>
          <p:cNvSpPr/>
          <p:nvPr/>
        </p:nvSpPr>
        <p:spPr>
          <a:xfrm>
            <a:off x="145774" y="132522"/>
            <a:ext cx="311281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Ουρική αρθρίτιδα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31" y="1288913"/>
            <a:ext cx="2809875" cy="16287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835" y="1152939"/>
            <a:ext cx="3442998" cy="234093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32" y="3089619"/>
            <a:ext cx="2810290" cy="168592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57" y="4884892"/>
            <a:ext cx="2811317" cy="1743075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674" y="1271177"/>
            <a:ext cx="2609850" cy="1644301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7"/>
          <a:srcRect t="5804"/>
          <a:stretch/>
        </p:blipFill>
        <p:spPr>
          <a:xfrm>
            <a:off x="3313042" y="3087757"/>
            <a:ext cx="2597428" cy="35250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0E8D22-1B4F-4D77-A716-30836FE6AB30}"/>
              </a:ext>
            </a:extLst>
          </p:cNvPr>
          <p:cNvSpPr/>
          <p:nvPr/>
        </p:nvSpPr>
        <p:spPr>
          <a:xfrm>
            <a:off x="1802296" y="848139"/>
            <a:ext cx="2504661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Οξεία ουρική αρθρίτιδα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1E0231-EB2D-46B9-996D-F95055FBC80E}"/>
              </a:ext>
            </a:extLst>
          </p:cNvPr>
          <p:cNvSpPr/>
          <p:nvPr/>
        </p:nvSpPr>
        <p:spPr>
          <a:xfrm>
            <a:off x="7832035" y="742122"/>
            <a:ext cx="3558211" cy="284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Χρόνια τοφώδης ουρική αρθρίτιδα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0DB57-4A5D-44C0-90FF-90A6B702C8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597"/>
          <a:stretch/>
        </p:blipFill>
        <p:spPr>
          <a:xfrm>
            <a:off x="5976731" y="3776869"/>
            <a:ext cx="2849218" cy="2831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033C0C-0932-462F-BDB2-187F592430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159" t="2669" r="3188" b="57981"/>
          <a:stretch/>
        </p:blipFill>
        <p:spPr>
          <a:xfrm>
            <a:off x="8905462" y="3803373"/>
            <a:ext cx="3180522" cy="280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59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593808-2AB8-4C07-A595-74B95160E9E9}"/>
              </a:ext>
            </a:extLst>
          </p:cNvPr>
          <p:cNvSpPr/>
          <p:nvPr/>
        </p:nvSpPr>
        <p:spPr>
          <a:xfrm>
            <a:off x="145773" y="185531"/>
            <a:ext cx="8971723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Κρυσταλλογενείς αρθροπάθειες: Ψευδοουρική αρθρίτιδα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143455-E66A-41D1-A499-D0D58662B429}"/>
              </a:ext>
            </a:extLst>
          </p:cNvPr>
          <p:cNvSpPr/>
          <p:nvPr/>
        </p:nvSpPr>
        <p:spPr>
          <a:xfrm>
            <a:off x="304797" y="1099929"/>
            <a:ext cx="3326299" cy="5420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Συχνότερα σε άτομα &gt; 50 ετών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Παράγοντες κινδύνου: προχωρημένη ηλικία, οστεοαρθρίτιδα αλλά όχι το φύλο  ή η παχυσαρκία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Άτομα &lt; 55 ετών με χονδρασβέστωση: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Οικογενής μορφή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Μεταβολικές παθήσεις (υπερπαραθυρεοειδισμός, αιμοχρωμάτωση, υπομαγνησιαιμία, μηνισκεκτομή, τραύμα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C000"/>
              </a:buClr>
              <a:buSzPct val="124000"/>
              <a:buFont typeface="Wingdings" panose="05000000000000000000" pitchFamily="2" charset="2"/>
              <a:buChar char="Ø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Συχνότερα προσβάλλονται  τα γόνατα και οι καρποί</a:t>
            </a:r>
          </a:p>
          <a:p>
            <a:pPr marL="285750" indent="-285750">
              <a:buClr>
                <a:srgbClr val="FFC000"/>
              </a:buClr>
              <a:buSzPct val="124000"/>
              <a:buFont typeface="Wingdings" panose="05000000000000000000" pitchFamily="2" charset="2"/>
              <a:buChar char="Ø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Μπορεί να προσβάλλει τον αξονικό σκελετό (κυρίως ΑΜΣΣ)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C000"/>
              </a:buClr>
              <a:buSzPct val="124000"/>
              <a:buFont typeface="Wingdings" panose="05000000000000000000" pitchFamily="2" charset="2"/>
              <a:buChar char="Ø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C000"/>
              </a:buClr>
              <a:buSzPct val="124000"/>
              <a:buFont typeface="Wingdings" panose="05000000000000000000" pitchFamily="2" charset="2"/>
              <a:buChar char="Ø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Φλεγμονώδες αρθρικό υγρό με παρουσία κρυστάλλων </a:t>
            </a:r>
            <a:r>
              <a:rPr lang="el-G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διυδρικού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  πυροφωσφορικού ασβεστίου (ρομβοειδές σχήμα, ασθενώς θετικά </a:t>
            </a:r>
            <a:r>
              <a:rPr lang="el-G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διπλοθλαστικοί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 στο πολωμένο φως)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4B9D8-ED01-4678-82F0-096DE94FC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1152938"/>
            <a:ext cx="2570921" cy="2319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F9415-F4B3-4A63-8A8B-D5737AC01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6" t="59439" r="58435" b="2389"/>
          <a:stretch/>
        </p:blipFill>
        <p:spPr>
          <a:xfrm>
            <a:off x="6904382" y="4041914"/>
            <a:ext cx="2478157" cy="2372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34B70C-5018-45A5-B84C-BDF9A040A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24" t="820" r="1310" b="43898"/>
          <a:stretch/>
        </p:blipFill>
        <p:spPr>
          <a:xfrm>
            <a:off x="4240695" y="1166192"/>
            <a:ext cx="2557670" cy="2319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97D359-87F1-430B-98C1-AE66EDCA2F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65" t="3553" r="3049" b="7035"/>
          <a:stretch/>
        </p:blipFill>
        <p:spPr>
          <a:xfrm>
            <a:off x="9448800" y="4041913"/>
            <a:ext cx="2650434" cy="2345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DADBDD-F823-4EA4-BA27-1D430AB23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1" y="4041913"/>
            <a:ext cx="2569058" cy="238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E09389-A588-498F-99C6-E09CA562E3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951" t="3344" r="14583" b="3010"/>
          <a:stretch/>
        </p:blipFill>
        <p:spPr>
          <a:xfrm>
            <a:off x="9448800" y="1139687"/>
            <a:ext cx="2637183" cy="23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50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DC2DFF-084E-4CA6-A424-C6D22CC5FBD3}"/>
              </a:ext>
            </a:extLst>
          </p:cNvPr>
          <p:cNvSpPr/>
          <p:nvPr/>
        </p:nvSpPr>
        <p:spPr>
          <a:xfrm>
            <a:off x="145774" y="185531"/>
            <a:ext cx="402866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Πολυαρθρικά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σύνδρομα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3FA1D0-A865-48FE-9BC2-A3CFD06D5A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4358364"/>
              </p:ext>
            </p:extLst>
          </p:nvPr>
        </p:nvGraphicFramePr>
        <p:xfrm>
          <a:off x="662609" y="978083"/>
          <a:ext cx="10959547" cy="587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9470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45933C72-B14B-4BA1-AE3B-7AC43C4BBF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632932"/>
              </p:ext>
            </p:extLst>
          </p:nvPr>
        </p:nvGraphicFramePr>
        <p:xfrm>
          <a:off x="6503781" y="0"/>
          <a:ext cx="5568950" cy="612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5" name="Picture 6" descr="C:\Users\user\Pictures\understanding-lupus-s11-photo-of-collage-of-women[1].jpg">
            <a:extLst>
              <a:ext uri="{FF2B5EF4-FFF2-40B4-BE49-F238E27FC236}">
                <a16:creationId xmlns:a16="http://schemas.microsoft.com/office/drawing/2014/main" id="{52331E36-A836-4CC2-9D77-1EA2E3B18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2963"/>
            <a:ext cx="511175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9DE3A3-F885-426D-B18A-14BA93653D19}"/>
              </a:ext>
            </a:extLst>
          </p:cNvPr>
          <p:cNvSpPr/>
          <p:nvPr/>
        </p:nvSpPr>
        <p:spPr>
          <a:xfrm>
            <a:off x="145773" y="185531"/>
            <a:ext cx="539363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Ρευματοειδής αρθρίτιδα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FCDB3-A8FA-49F2-9327-AD831701A141}"/>
              </a:ext>
            </a:extLst>
          </p:cNvPr>
          <p:cNvSpPr/>
          <p:nvPr/>
        </p:nvSpPr>
        <p:spPr>
          <a:xfrm>
            <a:off x="119268" y="1139687"/>
            <a:ext cx="5194854" cy="1643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Clr>
                <a:srgbClr val="FFC000"/>
              </a:buClr>
              <a:buSzPct val="157000"/>
              <a:buFont typeface="Wingdings" panose="05000000000000000000" pitchFamily="2" charset="2"/>
              <a:buChar char="Ø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Πρόκειται για τη συχνότερη χρόνια, συμμετρική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πολυαρθρική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αλλά και συστηματική φλεγμονώδη νόσο, η οποία προσβάλλει κυρίως των αρθρικό υμένα των μικρών αρθρώσεων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1182C9-57D5-4ED6-9200-7303CB2602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495"/>
          <a:stretch/>
        </p:blipFill>
        <p:spPr>
          <a:xfrm>
            <a:off x="5777120" y="3167271"/>
            <a:ext cx="6308862" cy="35913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6E77FB-C1A1-4F20-9823-83EE1608F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51722"/>
            <a:ext cx="9144000" cy="48105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9B6EA5-469A-490C-8353-CFCFC526AAD8}"/>
              </a:ext>
            </a:extLst>
          </p:cNvPr>
          <p:cNvSpPr/>
          <p:nvPr/>
        </p:nvSpPr>
        <p:spPr>
          <a:xfrm>
            <a:off x="145773" y="331305"/>
            <a:ext cx="11383618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Ρευματοειδής αρθρίτιδα: Αναθεωρημένα κριτήρια ταξινόμησης κατά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ACR/EULAR 2010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C80439B-34F1-4BDC-A901-B40E22FF6A03}"/>
              </a:ext>
            </a:extLst>
          </p:cNvPr>
          <p:cNvSpPr/>
          <p:nvPr/>
        </p:nvSpPr>
        <p:spPr>
          <a:xfrm>
            <a:off x="887895" y="357806"/>
            <a:ext cx="10641496" cy="2186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4000"/>
              <a:buFont typeface="Wingdings" panose="05000000000000000000" pitchFamily="2" charset="2"/>
              <a:buChar char="q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4000"/>
              <a:buFont typeface="Wingdings" panose="05000000000000000000" pitchFamily="2" charset="2"/>
              <a:buChar char="q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F2610C4-A1C3-C556-B490-534D5B70A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29" b="92476" l="9845" r="89896">
                        <a14:foregroundMark x1="14249" y1="31034" x2="82902" y2="40125"/>
                        <a14:foregroundMark x1="50259" y1="5329" x2="53109" y2="92476"/>
                        <a14:foregroundMark x1="17098" y1="25078" x2="17098" y2="25078"/>
                      </a14:backgroundRemoval>
                    </a14:imgEffect>
                  </a14:imgLayer>
                </a14:imgProps>
              </a:ext>
            </a:extLst>
          </a:blip>
          <a:srcRect l="8438" r="12599" b="3103"/>
          <a:stretch/>
        </p:blipFill>
        <p:spPr>
          <a:xfrm>
            <a:off x="198783" y="1895063"/>
            <a:ext cx="3737114" cy="372386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B7D841A-5864-9E66-DDFB-CB6A60C037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4" b="94330" l="3475" r="98069">
                        <a14:foregroundMark x1="3861" y1="69588" x2="3861" y2="69588"/>
                        <a14:foregroundMark x1="10039" y1="87113" x2="10039" y2="87113"/>
                        <a14:foregroundMark x1="10811" y1="94845" x2="10811" y2="94845"/>
                        <a14:foregroundMark x1="45560" y1="62887" x2="45560" y2="62887"/>
                        <a14:foregroundMark x1="44015" y1="58247" x2="44015" y2="58247"/>
                        <a14:foregroundMark x1="37066" y1="72165" x2="37066" y2="72165"/>
                        <a14:foregroundMark x1="41699" y1="73711" x2="41699" y2="73711"/>
                        <a14:foregroundMark x1="69112" y1="60309" x2="69112" y2="60309"/>
                        <a14:foregroundMark x1="66795" y1="67010" x2="70656" y2="55155"/>
                        <a14:foregroundMark x1="70656" y1="55155" x2="70656" y2="54639"/>
                        <a14:foregroundMark x1="66409" y1="46907" x2="66409" y2="46907"/>
                        <a14:foregroundMark x1="89961" y1="61340" x2="98069" y2="70619"/>
                        <a14:foregroundMark x1="96139" y1="94330" x2="96139" y2="9433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41422"/>
          <a:stretch/>
        </p:blipFill>
        <p:spPr>
          <a:xfrm>
            <a:off x="4598504" y="3326296"/>
            <a:ext cx="6904383" cy="3286537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E6DD05-19C9-DA48-E745-7B5EDB6B2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461" y="212035"/>
            <a:ext cx="2345634" cy="28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63935D1-E6C1-4AC4-A0D9-B4F215818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904" y="4558747"/>
            <a:ext cx="3538330" cy="21866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1DE8DB-5C79-4400-9830-3C08BB36B66A}"/>
              </a:ext>
            </a:extLst>
          </p:cNvPr>
          <p:cNvSpPr/>
          <p:nvPr/>
        </p:nvSpPr>
        <p:spPr>
          <a:xfrm>
            <a:off x="145774" y="185531"/>
            <a:ext cx="5380383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Ρευματοειδής αρθρίτιδα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Παθογένεια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5C37D-DA21-4AA7-B2E8-0E9E81257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" t="11014" r="5990" b="2028"/>
          <a:stretch/>
        </p:blipFill>
        <p:spPr>
          <a:xfrm>
            <a:off x="106018" y="954157"/>
            <a:ext cx="5234609" cy="579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1A63A-847D-4C68-8826-60A3752B14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6" t="2809" r="2458" b="2426"/>
          <a:stretch/>
        </p:blipFill>
        <p:spPr>
          <a:xfrm>
            <a:off x="6387549" y="516835"/>
            <a:ext cx="5698433" cy="39756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8826E3-9606-4597-9138-393CE0CABF17}"/>
              </a:ext>
            </a:extLst>
          </p:cNvPr>
          <p:cNvSpPr/>
          <p:nvPr/>
        </p:nvSpPr>
        <p:spPr>
          <a:xfrm>
            <a:off x="9912627" y="0"/>
            <a:ext cx="2160103" cy="357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McInnes IB et al. 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Eng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J Med 2011</a:t>
            </a: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824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4C5A3-57C3-40B0-8BE5-D1078BA65602}"/>
              </a:ext>
            </a:extLst>
          </p:cNvPr>
          <p:cNvSpPr/>
          <p:nvPr/>
        </p:nvSpPr>
        <p:spPr>
          <a:xfrm>
            <a:off x="145775" y="185531"/>
            <a:ext cx="4426226" cy="1020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Ρευματοειδής αρθρίτιδα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αρθρική προσβολή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B8FCF-51C2-4C82-9D56-7774DDA04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503"/>
            <a:ext cx="2306424" cy="5035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FD2DD9-4F9A-4EA4-939A-85A5BCC3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74" y="212033"/>
            <a:ext cx="6145090" cy="2133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8C5A32-1070-4976-ADAE-6C5338FCC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0" t="3101" r="2012" b="2015"/>
          <a:stretch/>
        </p:blipFill>
        <p:spPr>
          <a:xfrm>
            <a:off x="5923722" y="2517914"/>
            <a:ext cx="6268278" cy="40551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26457A-3FA9-4016-99E5-46801C77AF16}"/>
              </a:ext>
            </a:extLst>
          </p:cNvPr>
          <p:cNvSpPr/>
          <p:nvPr/>
        </p:nvSpPr>
        <p:spPr>
          <a:xfrm>
            <a:off x="2425149" y="2319129"/>
            <a:ext cx="3458816" cy="3882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Ακτινογραφικά ευρήματα:</a:t>
            </a: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Οίδημα μαλακών μορίων</a:t>
            </a: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Περιαρθρική οστεοπόρωση</a:t>
            </a: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Στένωση μεσάρθριων διαστημάτων</a:t>
            </a: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Χειλικές διαβρώσεις</a:t>
            </a: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Παραμορφώσεις</a:t>
            </a:r>
          </a:p>
        </p:txBody>
      </p:sp>
    </p:spTree>
    <p:extLst>
      <p:ext uri="{BB962C8B-B14F-4D97-AF65-F5344CB8AC3E}">
        <p14:creationId xmlns:p14="http://schemas.microsoft.com/office/powerpoint/2010/main" val="2254504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02165B-664B-4793-A455-3A4792392495}"/>
              </a:ext>
            </a:extLst>
          </p:cNvPr>
          <p:cNvSpPr/>
          <p:nvPr/>
        </p:nvSpPr>
        <p:spPr>
          <a:xfrm>
            <a:off x="145775" y="185531"/>
            <a:ext cx="6215268" cy="1020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Ρευματοειδής αρθρίτιδα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παραμορφώσεις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70C69-C2D6-4F69-AC49-348DF72AA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45" y="1439208"/>
            <a:ext cx="3532677" cy="225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192E9-A4FA-4687-9366-4E0606F0C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43" y="1446146"/>
            <a:ext cx="3949148" cy="2251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ECAB6-9ABA-4455-9258-2148AD71D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565" y="3988904"/>
            <a:ext cx="3975653" cy="2623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EA64D1-6DE2-4AA6-9A58-1165E62ED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71" y="4028661"/>
            <a:ext cx="3503751" cy="2610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26B84D-50DF-495C-B583-5358CFA01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643" y="4028661"/>
            <a:ext cx="3962400" cy="2623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16798B-EB4B-4F01-BE52-7AF2E8FE6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809" y="1404730"/>
            <a:ext cx="4081669" cy="23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89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2A6A1E-E187-4EE0-AA43-296C6A7369DF}"/>
              </a:ext>
            </a:extLst>
          </p:cNvPr>
          <p:cNvSpPr/>
          <p:nvPr/>
        </p:nvSpPr>
        <p:spPr>
          <a:xfrm>
            <a:off x="145775" y="185532"/>
            <a:ext cx="3140764" cy="821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Οστεοαρθρίτιδα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04DF26-7FE5-4085-80C1-182200610702}"/>
              </a:ext>
            </a:extLst>
          </p:cNvPr>
          <p:cNvSpPr/>
          <p:nvPr/>
        </p:nvSpPr>
        <p:spPr>
          <a:xfrm>
            <a:off x="185531" y="1239078"/>
            <a:ext cx="5141842" cy="5320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Συχνότερη διαταραχή των αρθρώσεων</a:t>
            </a: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Παράγοντες κινδύνου: ηλικία, παχυσαρκία, κάπνισμα, γυναικείο φύλο, κληρονομικότητα κ.α.</a:t>
            </a: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endParaRPr lang="el-GR" sz="14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r>
              <a:rPr lang="el-GR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Διακρίνεται σε πρωτοπαθή:</a:t>
            </a: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Ø"/>
            </a:pPr>
            <a:r>
              <a:rPr lang="el-GR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Εντοπισμένη: </a:t>
            </a:r>
            <a:endParaRPr lang="en-US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Άκρες χείρες: α) οζώδης (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DIPs, PIPs, 1</a:t>
            </a:r>
            <a:r>
              <a:rPr lang="el-GR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CMC), b) 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διαβρωτική φλεγμονώδη (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DIPs, PIPs, 1</a:t>
            </a:r>
            <a:r>
              <a:rPr lang="el-GR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CMC)</a:t>
            </a: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Πόδια (1</a:t>
            </a:r>
            <a:r>
              <a:rPr lang="el-GR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MTP)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Ισχία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Γόνατα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Σπονδυλική στήλη</a:t>
            </a: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Ø"/>
            </a:pPr>
            <a:r>
              <a:rPr lang="el-GR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Γενικευμένη: 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≥ 4  αρθρώσεις</a:t>
            </a: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Ø"/>
            </a:pP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Wingdings" panose="05000000000000000000" pitchFamily="2" charset="2"/>
              <a:buChar char="ü"/>
            </a:pPr>
            <a:r>
              <a:rPr lang="el-GR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Δευτεροπαθή:</a:t>
            </a: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Συγγενή αίτια (π.χ. αβαθής κοτύλη)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Δυσπλασίες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Μηχανικές διαταραχές (π.χ. σκολίωση)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Τραύμα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Μεταβολικές διαταραχές (π.χ. αιμοχρωμάτωση)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Υποθυρεοειδισμός,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υπερπαραθυρεοειδισμός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Σακχαρώδης διαβήτης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Οστεονέκρωση</a:t>
            </a:r>
          </a:p>
          <a:p>
            <a:pPr marL="285750" indent="-285750">
              <a:buClr>
                <a:srgbClr val="FF0000"/>
              </a:buClr>
              <a:buSzPct val="124000"/>
              <a:buFont typeface="Arial" panose="020B0604020202020204" pitchFamily="34" charset="0"/>
              <a:buChar char="•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Νόσος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Paget</a:t>
            </a: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SzPct val="124000"/>
            </a:pP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buSzPct val="124000"/>
            </a:pP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A2C93-D920-497D-8309-395C1B1BD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652" y="304799"/>
            <a:ext cx="6480313" cy="3056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57ABA-303E-4AC4-8D7C-F6C40C435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09" y="3498574"/>
            <a:ext cx="6440556" cy="28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06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B9DB17-1A94-4475-BCB5-9BF17EDC6849}"/>
              </a:ext>
            </a:extLst>
          </p:cNvPr>
          <p:cNvSpPr/>
          <p:nvPr/>
        </p:nvSpPr>
        <p:spPr>
          <a:xfrm>
            <a:off x="145774" y="185532"/>
            <a:ext cx="6533321" cy="821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Οστεοαρθρίτιδα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vs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Ρευματοειδής αρθρίτιδα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E3ED7-697A-45E3-BD74-D08026560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1812442"/>
            <a:ext cx="4061791" cy="3895725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CCE0134-2FDE-43A7-910D-350F377C0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231618"/>
              </p:ext>
            </p:extLst>
          </p:nvPr>
        </p:nvGraphicFramePr>
        <p:xfrm>
          <a:off x="5287617" y="1828800"/>
          <a:ext cx="6639339" cy="3824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225306477"/>
                    </a:ext>
                  </a:extLst>
                </a:gridCol>
                <a:gridCol w="2107096">
                  <a:extLst>
                    <a:ext uri="{9D8B030D-6E8A-4147-A177-3AD203B41FA5}">
                      <a16:colId xmlns:a16="http://schemas.microsoft.com/office/drawing/2014/main" val="694331305"/>
                    </a:ext>
                  </a:extLst>
                </a:gridCol>
                <a:gridCol w="2093843">
                  <a:extLst>
                    <a:ext uri="{9D8B030D-6E8A-4147-A177-3AD203B41FA5}">
                      <a16:colId xmlns:a16="http://schemas.microsoft.com/office/drawing/2014/main" val="4008021976"/>
                    </a:ext>
                  </a:extLst>
                </a:gridCol>
              </a:tblGrid>
              <a:tr h="654670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Ακτινογραφικά χαρακτηριστικά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Οστεοαρθρίτιδα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Ρευματοειδής αρθρίτιδα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75510"/>
                  </a:ext>
                </a:extLst>
              </a:tr>
              <a:tr h="419218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Σκλήρυνση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+/-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544918"/>
                  </a:ext>
                </a:extLst>
              </a:tr>
              <a:tr h="419218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Οστεόφυτα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+/-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796754"/>
                  </a:ext>
                </a:extLst>
              </a:tr>
              <a:tr h="419218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Οστεοπενία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636795"/>
                  </a:ext>
                </a:extLst>
              </a:tr>
              <a:tr h="419218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Συμμετρία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0049"/>
                  </a:ext>
                </a:extLst>
              </a:tr>
              <a:tr h="419218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Διαβρώσεις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024487"/>
                  </a:ext>
                </a:extLst>
              </a:tr>
              <a:tr h="419218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Κύστες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115902"/>
                  </a:ext>
                </a:extLst>
              </a:tr>
              <a:tr h="654670"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Στένωση μεσάρθριου διαστήματος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678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5646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CE1BBC-9BDF-4B36-96A8-0324E2AB0A7A}"/>
              </a:ext>
            </a:extLst>
          </p:cNvPr>
          <p:cNvSpPr/>
          <p:nvPr/>
        </p:nvSpPr>
        <p:spPr>
          <a:xfrm>
            <a:off x="145774" y="185532"/>
            <a:ext cx="8666922" cy="821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Οστεοαρθρίτιδα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vs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διαβρωτική (φλεγμονώδης οστεοαρθρίτιδα)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6F2CD-EBD5-4739-8FE5-419696E98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7" y="1357293"/>
            <a:ext cx="3625260" cy="2737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2D03E1-98A0-494D-B18E-35FE726B8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40" y="1360203"/>
            <a:ext cx="2994991" cy="2761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B54CC-8F74-4515-9422-B7575A4A6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165" y="3757529"/>
            <a:ext cx="4976416" cy="2981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AF2FAC-F4FD-4CC5-87BA-4506F848C3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4188" t="23361" r="6240" b="36476"/>
          <a:stretch/>
        </p:blipFill>
        <p:spPr>
          <a:xfrm rot="1612544">
            <a:off x="9077740" y="2756452"/>
            <a:ext cx="3233530" cy="12987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AC5478-C221-46E8-81D7-478888FBDF2B}"/>
              </a:ext>
            </a:extLst>
          </p:cNvPr>
          <p:cNvSpPr/>
          <p:nvPr/>
        </p:nvSpPr>
        <p:spPr>
          <a:xfrm>
            <a:off x="1431234" y="4505738"/>
            <a:ext cx="5287617" cy="18420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Προσβάλλει συχνότερα μετεμμηνοπαυσιακές γυναίκες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Αμφοτερόπλευρη εντόπιση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Σημείο του γλάρου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Δυσλιπιδαιμία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Αγκύλωση</a:t>
            </a:r>
          </a:p>
        </p:txBody>
      </p:sp>
    </p:spTree>
    <p:extLst>
      <p:ext uri="{BB962C8B-B14F-4D97-AF65-F5344CB8AC3E}">
        <p14:creationId xmlns:p14="http://schemas.microsoft.com/office/powerpoint/2010/main" val="2678307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10D6EC-6FCB-4371-80EE-A65C43CE6936}"/>
              </a:ext>
            </a:extLst>
          </p:cNvPr>
          <p:cNvSpPr/>
          <p:nvPr/>
        </p:nvSpPr>
        <p:spPr>
          <a:xfrm>
            <a:off x="145774" y="185532"/>
            <a:ext cx="5804452" cy="821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Οροαρνητικές σπονδυλοαρθροπάθειες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14E6B24-8670-4EA9-91E0-4BA3D0099A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4366936"/>
              </p:ext>
            </p:extLst>
          </p:nvPr>
        </p:nvGraphicFramePr>
        <p:xfrm>
          <a:off x="1634435" y="3061252"/>
          <a:ext cx="9099826" cy="3236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93C994B-C580-45FE-B42F-013221760DA3}"/>
              </a:ext>
            </a:extLst>
          </p:cNvPr>
          <p:cNvSpPr/>
          <p:nvPr/>
        </p:nvSpPr>
        <p:spPr>
          <a:xfrm>
            <a:off x="6930887" y="344557"/>
            <a:ext cx="5155097" cy="1842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Κοινά ακτινογραφικά χαρακτηριστικά:</a:t>
            </a:r>
            <a:endParaRPr lang="el-G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Προσβολή αξονικού σκελετού και περιφερικών αρθρώσεων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Αγκύλωση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Οστική αντίδραση και υπερπλασία στις ενθέσεις (</a:t>
            </a:r>
            <a:r>
              <a:rPr lang="el-G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ενθεσίτιδα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Περιαρθρική Οστεοπενία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Ασβεστοποίηση τενόντων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Συμμετρική στένωση μεσάρθριων διαστημάτων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Δακτυλίτιδα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A6D08DB-0225-4449-81E8-33A93062DEFF}"/>
              </a:ext>
            </a:extLst>
          </p:cNvPr>
          <p:cNvSpPr/>
          <p:nvPr/>
        </p:nvSpPr>
        <p:spPr>
          <a:xfrm rot="16200000">
            <a:off x="3839819" y="1328530"/>
            <a:ext cx="205409" cy="3432316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B250B-8F88-4A5A-AE66-6CD99956C851}"/>
              </a:ext>
            </a:extLst>
          </p:cNvPr>
          <p:cNvSpPr/>
          <p:nvPr/>
        </p:nvSpPr>
        <p:spPr>
          <a:xfrm>
            <a:off x="2107096" y="2372140"/>
            <a:ext cx="3790121" cy="477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Συμμετρική ιερολαγονίτιδα, αμφοτερόπλευρα, λεπτά χειλικά συνδεσμόφυτα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F970EA2-0D3E-4D38-9C99-E2AC5D79F911}"/>
              </a:ext>
            </a:extLst>
          </p:cNvPr>
          <p:cNvSpPr/>
          <p:nvPr/>
        </p:nvSpPr>
        <p:spPr>
          <a:xfrm rot="16200000">
            <a:off x="8189847" y="1404728"/>
            <a:ext cx="185530" cy="3392559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71534-E1C1-4AC5-ADF1-70C78DD2F51B}"/>
              </a:ext>
            </a:extLst>
          </p:cNvPr>
          <p:cNvSpPr/>
          <p:nvPr/>
        </p:nvSpPr>
        <p:spPr>
          <a:xfrm>
            <a:off x="6566452" y="2511287"/>
            <a:ext cx="3790121" cy="477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Ασύμμετρη ιερολαγονίτιδα,  ασύμμετρα, μη χειλικά (σαν χερούλι κανάτας) συνδεσμόφυτα</a:t>
            </a:r>
          </a:p>
        </p:txBody>
      </p:sp>
    </p:spTree>
    <p:extLst>
      <p:ext uri="{BB962C8B-B14F-4D97-AF65-F5344CB8AC3E}">
        <p14:creationId xmlns:p14="http://schemas.microsoft.com/office/powerpoint/2010/main" val="551822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C81760-4151-4A9E-8285-A2C40FD3CACA}"/>
              </a:ext>
            </a:extLst>
          </p:cNvPr>
          <p:cNvSpPr/>
          <p:nvPr/>
        </p:nvSpPr>
        <p:spPr>
          <a:xfrm>
            <a:off x="145774" y="185532"/>
            <a:ext cx="5804452" cy="821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Οροαρνητικές σπονδυλοαρθροπάθειες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7887F1-5FED-4038-8397-2DC6BD3D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937" y="1053962"/>
            <a:ext cx="2462419" cy="2762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5E914-6354-4C0E-AF21-B33BC60E0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547" y="3962400"/>
            <a:ext cx="4174435" cy="2797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E9683-4A13-4253-AF97-FD95DFAE9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45" y="4740084"/>
            <a:ext cx="4651645" cy="1963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C3B81-009F-49E7-BD98-D1FF51A4A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1" y="1431816"/>
            <a:ext cx="5767856" cy="32064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7281A2-8B3F-49DE-9E4C-3C20AABAE3CF}"/>
              </a:ext>
            </a:extLst>
          </p:cNvPr>
          <p:cNvSpPr/>
          <p:nvPr/>
        </p:nvSpPr>
        <p:spPr>
          <a:xfrm>
            <a:off x="967409" y="1126435"/>
            <a:ext cx="3869635" cy="265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Ψωριασική αρθρίτιδα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9BE6BD-DC3B-471C-A3D7-EC5D3093CD0E}"/>
              </a:ext>
            </a:extLst>
          </p:cNvPr>
          <p:cNvSpPr/>
          <p:nvPr/>
        </p:nvSpPr>
        <p:spPr>
          <a:xfrm>
            <a:off x="8169965" y="470452"/>
            <a:ext cx="3869635" cy="265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Αγκυλοποιητική σπονδυλίτιδα</a:t>
            </a:r>
          </a:p>
        </p:txBody>
      </p:sp>
    </p:spTree>
    <p:extLst>
      <p:ext uri="{BB962C8B-B14F-4D97-AF65-F5344CB8AC3E}">
        <p14:creationId xmlns:p14="http://schemas.microsoft.com/office/powerpoint/2010/main" val="2911781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F22B4E-84C2-4D72-B596-E2695F8E874C}"/>
              </a:ext>
            </a:extLst>
          </p:cNvPr>
          <p:cNvSpPr/>
          <p:nvPr/>
        </p:nvSpPr>
        <p:spPr>
          <a:xfrm>
            <a:off x="254955" y="212828"/>
            <a:ext cx="11195517" cy="455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Συστηματικές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αυτοάνοσες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ρευματικές παθήσεις με αρθρίτιδα και εκδηλώσεις από τη στοματική κοιλότητα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6571F-017C-468D-834F-A3CB70F6D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480" r="61744" b="2150"/>
          <a:stretch/>
        </p:blipFill>
        <p:spPr>
          <a:xfrm>
            <a:off x="369201" y="1091822"/>
            <a:ext cx="2742490" cy="13374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C3EA39-50C0-4611-B142-EA1D46DF0BA1}"/>
              </a:ext>
            </a:extLst>
          </p:cNvPr>
          <p:cNvSpPr/>
          <p:nvPr/>
        </p:nvSpPr>
        <p:spPr>
          <a:xfrm>
            <a:off x="4558349" y="1064528"/>
            <a:ext cx="5431812" cy="12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Ρευματοειδής αρθρίτιδα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Νεανική ρευματοειδής αρθρίτιδα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Οροαρνητικές σπονδυλοαρθροπάθειες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Χωλότητα γνάθου (Γιγαντοκυτταρική αρτηρίτιδα)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6F17B6-0D03-4E5E-905A-38EF5B0801A5}"/>
              </a:ext>
            </a:extLst>
          </p:cNvPr>
          <p:cNvCxnSpPr/>
          <p:nvPr/>
        </p:nvCxnSpPr>
        <p:spPr>
          <a:xfrm>
            <a:off x="3248168" y="1705970"/>
            <a:ext cx="118735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3C0B8D0-21B5-4E01-A838-0B533BF7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33" y="2503511"/>
            <a:ext cx="2067067" cy="1276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3926E4-E976-41E6-9BCD-47074E3B3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045" y="2503513"/>
            <a:ext cx="2021716" cy="127691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B83E88F-7C94-485D-AABF-271D2F25A793}"/>
              </a:ext>
            </a:extLst>
          </p:cNvPr>
          <p:cNvSpPr/>
          <p:nvPr/>
        </p:nvSpPr>
        <p:spPr>
          <a:xfrm>
            <a:off x="4612942" y="2743199"/>
            <a:ext cx="2320119" cy="68238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Σύνδρομο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Sjögren’s 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83735C-0F9E-48A6-9607-F719FA75D62A}"/>
              </a:ext>
            </a:extLst>
          </p:cNvPr>
          <p:cNvSpPr/>
          <p:nvPr/>
        </p:nvSpPr>
        <p:spPr>
          <a:xfrm>
            <a:off x="6960360" y="2552133"/>
            <a:ext cx="5076966" cy="941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Αρθραλγίες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Ήπια μη διαβρωτική συμμετρική πολυαρθρίτιδα ΡΑ-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Αρθροπάθεια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Jaccoud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3E3CB4-85FB-4157-ABB7-BD233DD2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29" y="3826702"/>
            <a:ext cx="2096922" cy="1195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82EF84-BEDD-420B-89D7-9C455F8A0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956" y="3835021"/>
            <a:ext cx="1924050" cy="1201003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85E4012-D05C-431D-A957-A52FB6B5BE99}"/>
              </a:ext>
            </a:extLst>
          </p:cNvPr>
          <p:cNvSpPr/>
          <p:nvPr/>
        </p:nvSpPr>
        <p:spPr>
          <a:xfrm>
            <a:off x="4533330" y="3973773"/>
            <a:ext cx="2320119" cy="68238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ΣΕΛ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CAA523-0A16-41BD-9C47-855EB657E97F}"/>
              </a:ext>
            </a:extLst>
          </p:cNvPr>
          <p:cNvSpPr/>
          <p:nvPr/>
        </p:nvSpPr>
        <p:spPr>
          <a:xfrm>
            <a:off x="6948987" y="3782705"/>
            <a:ext cx="5076966" cy="941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Αρθραλγίες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Αρθροπάθεια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Jaccoud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Διαβρωτική συμμετρική πολυαρθρίτιδα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Rhupus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2111C2-F96C-4482-8735-E3CEB756E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44" y="5074408"/>
            <a:ext cx="3086100" cy="1485900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CC503404-4532-43BC-94FB-7D00DBA7115D}"/>
              </a:ext>
            </a:extLst>
          </p:cNvPr>
          <p:cNvSpPr/>
          <p:nvPr/>
        </p:nvSpPr>
        <p:spPr>
          <a:xfrm>
            <a:off x="3539318" y="5381767"/>
            <a:ext cx="2320119" cy="68238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Behcet’s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disease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D1E724-4830-404D-8467-BFBC39A58D8C}"/>
              </a:ext>
            </a:extLst>
          </p:cNvPr>
          <p:cNvSpPr/>
          <p:nvPr/>
        </p:nvSpPr>
        <p:spPr>
          <a:xfrm>
            <a:off x="6146042" y="4972335"/>
            <a:ext cx="5618327" cy="1442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Μεταναστευτική ασύμμετρη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-ή όλιγο αρθρίτιδα η οποία αφορά κυρίως γόνατα,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ποδοκνημικές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, αγκώνες, καρπούς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Ενθεσίτιδα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Προσβολή αξονικού σκελετού (ιερολαγονίτιδα) (σπάνια)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0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FAC8B5-3058-4A9E-A5D9-A4EA4F5BB3D2}"/>
              </a:ext>
            </a:extLst>
          </p:cNvPr>
          <p:cNvSpPr/>
          <p:nvPr/>
        </p:nvSpPr>
        <p:spPr>
          <a:xfrm>
            <a:off x="254955" y="212828"/>
            <a:ext cx="11195517" cy="455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Συστηματικές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αυτοάνοσες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ρευματικές παθήσεις με αρθρίτιδα και εκδηλώσεις από τη στοματική κοιλότητα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6EFF5-DD20-4CF2-8129-F4448E596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33" r="68867" b="1738"/>
          <a:stretch/>
        </p:blipFill>
        <p:spPr>
          <a:xfrm>
            <a:off x="426990" y="1009935"/>
            <a:ext cx="1906778" cy="107817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CE953A43-76DB-4B85-8752-679A66B1495A}"/>
              </a:ext>
            </a:extLst>
          </p:cNvPr>
          <p:cNvSpPr/>
          <p:nvPr/>
        </p:nvSpPr>
        <p:spPr>
          <a:xfrm>
            <a:off x="2442948" y="1160058"/>
            <a:ext cx="3029805" cy="68238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Συστηματική σκλήρυνση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529C31-38E5-413E-9101-48204710E8F7}"/>
              </a:ext>
            </a:extLst>
          </p:cNvPr>
          <p:cNvSpPr/>
          <p:nvPr/>
        </p:nvSpPr>
        <p:spPr>
          <a:xfrm>
            <a:off x="2306468" y="5213445"/>
            <a:ext cx="2688613" cy="12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Κορτικοστεροειδή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Διφωσφονικά</a:t>
            </a:r>
            <a:endParaRPr lang="el-G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ECA2D1-2791-464C-8DD2-A582FB0CF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" r="19061" b="17867"/>
          <a:stretch/>
        </p:blipFill>
        <p:spPr>
          <a:xfrm>
            <a:off x="423080" y="2157200"/>
            <a:ext cx="1897039" cy="121379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CCCE362-E3C3-4A8E-8EC5-034859214A60}"/>
              </a:ext>
            </a:extLst>
          </p:cNvPr>
          <p:cNvSpPr/>
          <p:nvPr/>
        </p:nvSpPr>
        <p:spPr>
          <a:xfrm>
            <a:off x="2431575" y="2349688"/>
            <a:ext cx="3029805" cy="68238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Νόσος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Kawasaki 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82FB76-44E7-4725-8B92-B49FF68D22D8}"/>
              </a:ext>
            </a:extLst>
          </p:cNvPr>
          <p:cNvSpPr/>
          <p:nvPr/>
        </p:nvSpPr>
        <p:spPr>
          <a:xfrm>
            <a:off x="5584206" y="2349692"/>
            <a:ext cx="5431812" cy="884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Μη διαβρωτική πολυαρθρίτιδα μικρών αρθρώσεων άκρων χειρών και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ποδών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7FC67A-473D-410A-8ACD-4604C62A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94" y="3443642"/>
            <a:ext cx="1930020" cy="1264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FD1FBF-7E1A-4450-9A3E-B70996E481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1" t="2055" r="6111" b="6096"/>
          <a:stretch/>
        </p:blipFill>
        <p:spPr>
          <a:xfrm>
            <a:off x="2388358" y="3425587"/>
            <a:ext cx="1937982" cy="128289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78EA22C6-F3C1-492F-9EA0-72FC263B2244}"/>
              </a:ext>
            </a:extLst>
          </p:cNvPr>
          <p:cNvSpPr/>
          <p:nvPr/>
        </p:nvSpPr>
        <p:spPr>
          <a:xfrm>
            <a:off x="4426424" y="3634852"/>
            <a:ext cx="3270914" cy="68238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Κοκκιωμάτωση με πολυαγγειίτιδα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D180CF-0529-4056-A6F6-92A0F990C6D9}"/>
              </a:ext>
            </a:extLst>
          </p:cNvPr>
          <p:cNvSpPr/>
          <p:nvPr/>
        </p:nvSpPr>
        <p:spPr>
          <a:xfrm>
            <a:off x="7756473" y="3662152"/>
            <a:ext cx="3434690" cy="59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Αρθραλγίες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Μη διαβρωτική υμενίτιδα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4B2311-E099-439B-A199-D899888D7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185" y="5549249"/>
            <a:ext cx="1469263" cy="4816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992E0C9-EE3C-4B8E-9E3A-18214B37DF9E}"/>
              </a:ext>
            </a:extLst>
          </p:cNvPr>
          <p:cNvSpPr/>
          <p:nvPr/>
        </p:nvSpPr>
        <p:spPr>
          <a:xfrm>
            <a:off x="7062711" y="5493225"/>
            <a:ext cx="3434690" cy="59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Οστεονέκρωση γνάθου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1D82FB76-44E7-4725-8B92-B49FF68D22D8}"/>
              </a:ext>
            </a:extLst>
          </p:cNvPr>
          <p:cNvSpPr/>
          <p:nvPr/>
        </p:nvSpPr>
        <p:spPr>
          <a:xfrm>
            <a:off x="5686730" y="1037232"/>
            <a:ext cx="5431812" cy="884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Αρθραλγίες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Πειροδακτυλία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Τενοντοπάθειες/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συγκάμψεις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89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49874C-4DC2-4434-B30D-6F8795A1BB54}"/>
              </a:ext>
            </a:extLst>
          </p:cNvPr>
          <p:cNvSpPr/>
          <p:nvPr/>
        </p:nvSpPr>
        <p:spPr>
          <a:xfrm>
            <a:off x="450575" y="437322"/>
            <a:ext cx="3326296" cy="927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ΟΣΦΥΑΛΓΙΑ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0CF5D-DD20-4785-8D1B-599FFFC0C7A1}"/>
              </a:ext>
            </a:extLst>
          </p:cNvPr>
          <p:cNvSpPr/>
          <p:nvPr/>
        </p:nvSpPr>
        <p:spPr>
          <a:xfrm>
            <a:off x="597928" y="1643665"/>
            <a:ext cx="6107671" cy="4478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συχνότερο νόσημα μετά το κοινό κρυολόγημα (ΗΠΑ: 2,8% του συνόλου των ιατρικών επισκέψεων)</a:t>
            </a:r>
            <a:r>
              <a:rPr 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l-GR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30-50 έτη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Συνηθέστερα εμφανίζεται ως οξύ επεισόδιο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90% αυτόματη υποχώρηση σε ≤ 6-8 εβδομάδες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2F034D-F805-6F9E-1325-45AEE47B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191" y="1836047"/>
            <a:ext cx="4262852" cy="31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25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998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9FA165-EE4E-06D8-47F7-9AC44605A959}"/>
              </a:ext>
            </a:extLst>
          </p:cNvPr>
          <p:cNvSpPr/>
          <p:nvPr/>
        </p:nvSpPr>
        <p:spPr>
          <a:xfrm>
            <a:off x="503584" y="238539"/>
            <a:ext cx="3326296" cy="927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ΤΥΠΟΙ ΟΣΦΥΑΛΓΙΑΣ</a:t>
            </a:r>
          </a:p>
        </p:txBody>
      </p:sp>
      <p:graphicFrame>
        <p:nvGraphicFramePr>
          <p:cNvPr id="4" name="Διάγραμμα 3">
            <a:extLst>
              <a:ext uri="{FF2B5EF4-FFF2-40B4-BE49-F238E27FC236}">
                <a16:creationId xmlns:a16="http://schemas.microsoft.com/office/drawing/2014/main" id="{9B3526AD-287C-DEA2-FFC0-6517B4477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393913"/>
              </p:ext>
            </p:extLst>
          </p:nvPr>
        </p:nvGraphicFramePr>
        <p:xfrm>
          <a:off x="441740" y="980661"/>
          <a:ext cx="11312938" cy="5687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8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93FEF6-5F7B-40D6-B273-B9107562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993FEF6-5F7B-40D6-B273-B910756268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F27592-942A-4996-8418-1B5E9667D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DF27592-942A-4996-8418-1B5E9667D1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C0A64B-C966-4C41-B973-69DD1A2C0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92C0A64B-C966-4C41-B973-69DD1A2C0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04A1D4-E4CB-42D6-8167-55A54C94D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B904A1D4-E4CB-42D6-8167-55A54C94D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CE6572-8EFE-4390-ADC9-EAE7703E1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2ECE6572-8EFE-4390-ADC9-EAE7703E1E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C01361-227D-4161-844E-CA67CA123B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27C01361-227D-4161-844E-CA67CA123B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E8DAA2-4C0F-4749-A457-9CB6DD325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ECE8DAA2-4C0F-4749-A457-9CB6DD325C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50FF5-72E1-4F94-B739-1096B5F1EC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9AE50FF5-72E1-4F94-B739-1096B5F1EC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537663-8446-4E5D-AFC0-EFEC7D74A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CC537663-8446-4E5D-AFC0-EFEC7D74A2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D39C60-283F-454D-B6D9-0AFB3199E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9BD39C60-283F-454D-B6D9-0AFB3199E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AtOnc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916D9C-8876-3D08-3C0A-E60EA34D0522}"/>
              </a:ext>
            </a:extLst>
          </p:cNvPr>
          <p:cNvSpPr/>
          <p:nvPr/>
        </p:nvSpPr>
        <p:spPr>
          <a:xfrm>
            <a:off x="503583" y="238539"/>
            <a:ext cx="5234607" cy="927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ΑΝΗΣΥΧΗΤΙΚΑ ΣΗΜΕΙΑ ΟΣΦΥΑΛΓΙΑΣ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1CC1458-A5FA-ADEA-0591-5D2574675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3" t="5991" r="64927" b="6472"/>
          <a:stretch/>
        </p:blipFill>
        <p:spPr>
          <a:xfrm>
            <a:off x="10058399" y="1974574"/>
            <a:ext cx="1974575" cy="445273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AB0B9AC3-7803-FF84-7DC9-70C6EDB41577}"/>
              </a:ext>
            </a:extLst>
          </p:cNvPr>
          <p:cNvSpPr/>
          <p:nvPr/>
        </p:nvSpPr>
        <p:spPr>
          <a:xfrm>
            <a:off x="279876" y="1060174"/>
            <a:ext cx="9738768" cy="56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επεισόδιο &lt; 30 έτη ή &gt; 50 έτη (λοίμωξη, όγκος, μεταβολική νόσος).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Συστηματικά συμπτώματα (λοίμωξη, όγκος).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Οξύς σοβαρός πόνος χωρίς μηχανική αιτία (ανεύρυσμα κοιλιακής αορτής, συμπιεστικό κάταγμα, κήλη δίσκου).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Πόνος και δυσκαμψία που επιδεινώνονται το πρωί και υποχωρούν με την κινητοποίηση (φλεγμονώδης σπονδυλοαρθροπάθεια).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Πόνος με επιδείνωση στη βάδιση και κατά την υπερέκταση της ΣΣ (στένωση σπονδυλικού σωλήνα).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Πόνος που ακτινοβολεί χαμηλότερα από το γόνατο, επιδεινώνεται με το βήχα, πταρμό και περιγράφεται ως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παροξυσμικός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ή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καυσώδης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(πίεση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νωτιαίας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ρίζας).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Ακτινοβολία του πόνου σε αμφότερα τα κάτω άκρα (κεντρική κήλη δίσκου, όγκος).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Προβλήματα από τους σφιγκτήρες του εντέρου ή την ουροδόχο κύστη (στένωση ΣΣ, σύνδρομο υπουρίδας, όγκος).</a:t>
            </a:r>
          </a:p>
          <a:p>
            <a:pPr>
              <a:buClr>
                <a:srgbClr val="FF0000"/>
              </a:buClr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Πόνος που δεν υποχωρεί σε ύπτια θέση και τα γόνατα σε κάμψη ή επιμένει &gt; 2μήνες (λοίμωξη, όγκος)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Πρόσφατος τραυματισμός (κάταγμα, σπονδυλολίσθηση,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κορτικοστεροειδή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(συμπιεστικό κάταγμα), χρήση ναρκωτικών ουσιών (λοίμωξη).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51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916D9C-8876-3D08-3C0A-E60EA34D0522}"/>
              </a:ext>
            </a:extLst>
          </p:cNvPr>
          <p:cNvSpPr/>
          <p:nvPr/>
        </p:nvSpPr>
        <p:spPr>
          <a:xfrm>
            <a:off x="450574" y="649356"/>
            <a:ext cx="4757530" cy="927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ΠΟΤΕ ΘΑ ΖΗΤΗΣΟΥ</a:t>
            </a:r>
            <a:r>
              <a:rPr lang="el-GR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Ε  ΕΛΕΓΧΟ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0B9AC3-7803-FF84-7DC9-70C6EDB41577}"/>
              </a:ext>
            </a:extLst>
          </p:cNvPr>
          <p:cNvSpPr/>
          <p:nvPr/>
        </p:nvSpPr>
        <p:spPr>
          <a:xfrm>
            <a:off x="478660" y="1895061"/>
            <a:ext cx="4530662" cy="34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Ακτινογραφία: επί υποψίας καταγμάτων, σπουνδυλολίσθησης, νόσου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Paget,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φλεγμονωδους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σπονδυλοαρθροπάθειας</a:t>
            </a: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σε μερικούς όγκους.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el-GR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MRI: </a:t>
            </a: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πρόπτωση μεσοσπονδυλίων δίσκων, στένωση σπονδυλικού σωλήνα, συμπίεση </a:t>
            </a:r>
            <a:r>
              <a:rPr lang="el-GR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ιπουρίδας</a:t>
            </a:r>
            <a:r>
              <a:rPr lang="el-GR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2FB5660-48F8-01B6-4E64-AF3A0A463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18" y="3962401"/>
            <a:ext cx="3286538" cy="271462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9315870-8A3B-63DC-436A-BF094EC61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696" y="3935896"/>
            <a:ext cx="3074504" cy="272083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662FD53-1A15-F67D-07DC-FFD1A38E6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451" y="344557"/>
            <a:ext cx="2974079" cy="316726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9BE1DF3-FCC6-C82D-81A6-0913EFAD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386" y="265665"/>
            <a:ext cx="2650021" cy="345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4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02E926-B21E-45CE-A2C5-7DB6EF116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5" y="1661887"/>
            <a:ext cx="1969228" cy="1572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7D602D-A291-4B69-B7E7-799287383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822" y="1639490"/>
            <a:ext cx="2029136" cy="1591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7786CF-EC7C-441F-AE45-87A90F4E5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70" y="3304095"/>
            <a:ext cx="1948821" cy="1612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EC434-87C0-45F6-8379-A6DA14566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033" y="3277051"/>
            <a:ext cx="2042671" cy="1613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DE0A2-8D4E-4AE1-84A8-1EC8841B0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12" y="4952705"/>
            <a:ext cx="2822693" cy="16336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13D8B70B-844D-4861-B22B-70BA094A3D1E}"/>
              </a:ext>
            </a:extLst>
          </p:cNvPr>
          <p:cNvSpPr/>
          <p:nvPr/>
        </p:nvSpPr>
        <p:spPr>
          <a:xfrm>
            <a:off x="437320" y="198782"/>
            <a:ext cx="3260035" cy="1033272"/>
          </a:xfrm>
          <a:prstGeom prst="horizontalScroll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5 Σημεία φλεγμονής</a:t>
            </a:r>
          </a:p>
        </p:txBody>
      </p: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71E71B16-FF64-4D8B-B3C5-0A9C6A705080}"/>
              </a:ext>
            </a:extLst>
          </p:cNvPr>
          <p:cNvSpPr/>
          <p:nvPr/>
        </p:nvSpPr>
        <p:spPr>
          <a:xfrm>
            <a:off x="4704522" y="3114261"/>
            <a:ext cx="1232452" cy="596348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Πόνος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B76D1B-A145-461A-9635-19D5A937A4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1043" y="437323"/>
            <a:ext cx="5393635" cy="24118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80CD04A-9BDF-4306-BB23-9CAB8F9E2DF9}"/>
              </a:ext>
            </a:extLst>
          </p:cNvPr>
          <p:cNvSpPr/>
          <p:nvPr/>
        </p:nvSpPr>
        <p:spPr>
          <a:xfrm>
            <a:off x="6109252" y="2875723"/>
            <a:ext cx="2809461" cy="3697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Βελτιώνεται με την άσκηση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Επιδεινώνεται με την ανάπαυση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Πρωινή δυσκαμψία &gt;30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Οίδημα αρθρικού υμένα με θερμότητα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Φλεγμονώδης αρθρική συλλογή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CC39FF-B5D9-45B4-A829-560ACED3DC12}"/>
              </a:ext>
            </a:extLst>
          </p:cNvPr>
          <p:cNvSpPr/>
          <p:nvPr/>
        </p:nvSpPr>
        <p:spPr>
          <a:xfrm>
            <a:off x="9144000" y="2610677"/>
            <a:ext cx="3048000" cy="3684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Επιδεινώνεται με την άσκηση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Βελτιώνεται με την ανάπαυση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Ήπια δυσκαμψία &lt; 20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Οστική διόγκωση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Κριγμός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, αστάθεια</a:t>
            </a:r>
          </a:p>
        </p:txBody>
      </p:sp>
    </p:spTree>
    <p:extLst>
      <p:ext uri="{BB962C8B-B14F-4D97-AF65-F5344CB8AC3E}">
        <p14:creationId xmlns:p14="http://schemas.microsoft.com/office/powerpoint/2010/main" val="2719454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C6AFB-253D-4D31-AF62-8BFA710B5261}"/>
              </a:ext>
            </a:extLst>
          </p:cNvPr>
          <p:cNvSpPr/>
          <p:nvPr/>
        </p:nvSpPr>
        <p:spPr>
          <a:xfrm>
            <a:off x="132522" y="185530"/>
            <a:ext cx="6824870" cy="927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Αρθροπάθειες: Ηλικία (παιδιά, έφηβοι, ενήλικες)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7AAC6-228C-4B44-BC9B-C3D98642C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" t="2977" r="4070" b="4469"/>
          <a:stretch/>
        </p:blipFill>
        <p:spPr>
          <a:xfrm>
            <a:off x="132520" y="2001079"/>
            <a:ext cx="2703445" cy="1815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BA7653-B98B-4BE3-A570-D3A3830B0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1" r="757" b="4615"/>
          <a:stretch/>
        </p:blipFill>
        <p:spPr>
          <a:xfrm>
            <a:off x="2928730" y="2001079"/>
            <a:ext cx="2411897" cy="180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CF1DF3-D50D-48A1-B727-BB640715F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8" t="12960" r="7971" b="3668"/>
          <a:stretch/>
        </p:blipFill>
        <p:spPr>
          <a:xfrm>
            <a:off x="92766" y="4359964"/>
            <a:ext cx="2597425" cy="1736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72FD1-612E-49B3-B4D4-83E5D9A1F7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73"/>
          <a:stretch/>
        </p:blipFill>
        <p:spPr>
          <a:xfrm>
            <a:off x="2955234" y="4377359"/>
            <a:ext cx="2411897" cy="16921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1E5928-E3BD-4F39-8F01-E2F191B8C7B2}"/>
              </a:ext>
            </a:extLst>
          </p:cNvPr>
          <p:cNvSpPr/>
          <p:nvPr/>
        </p:nvSpPr>
        <p:spPr>
          <a:xfrm>
            <a:off x="212035" y="1590261"/>
            <a:ext cx="2703443" cy="357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Συγγενής δυσπλασία του ισχίου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78830-9FC9-459B-8EBA-48064F4F4766}"/>
              </a:ext>
            </a:extLst>
          </p:cNvPr>
          <p:cNvSpPr/>
          <p:nvPr/>
        </p:nvSpPr>
        <p:spPr>
          <a:xfrm>
            <a:off x="2743199" y="1669774"/>
            <a:ext cx="2888976" cy="225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Επιφυσιολίσθηση μηριαίας κεφαλής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D5E74D-D943-4642-8EDA-1BEBAD7B442E}"/>
              </a:ext>
            </a:extLst>
          </p:cNvPr>
          <p:cNvSpPr/>
          <p:nvPr/>
        </p:nvSpPr>
        <p:spPr>
          <a:xfrm>
            <a:off x="0" y="3949148"/>
            <a:ext cx="5910470" cy="357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Μονοαρθρικός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ή </a:t>
            </a:r>
            <a:r>
              <a:rPr lang="el-G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ολιγοαρθρικός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τύπος Νεανικής ΡΑ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9CA835-00B0-424E-8F67-4B10920950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89722" l="3299" r="95155"/>
                    </a14:imgEffect>
                  </a14:imgLayer>
                </a14:imgProps>
              </a:ext>
            </a:extLst>
          </a:blip>
          <a:srcRect l="4186" t="2542" r="5412" b="10546"/>
          <a:stretch/>
        </p:blipFill>
        <p:spPr>
          <a:xfrm>
            <a:off x="6533322" y="980662"/>
            <a:ext cx="5486400" cy="25709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19D424-0C9C-4D85-B672-89A8C1FF2C23}"/>
              </a:ext>
            </a:extLst>
          </p:cNvPr>
          <p:cNvSpPr/>
          <p:nvPr/>
        </p:nvSpPr>
        <p:spPr>
          <a:xfrm>
            <a:off x="7633252" y="1"/>
            <a:ext cx="3763617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Οροαρνητικές σπονδυλοαρθροπάθειες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Ρευματοειδής αρθρίτιδα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Εσωτερική αποδιοργάνωση (βλάβη συνδέσμων από τραυματισμό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κ.α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Γονοκκοκική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αρθρίτιδα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35F0D3-9450-4449-84E3-199B93BAC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999" y="3803373"/>
            <a:ext cx="3843130" cy="152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D11188-4BA6-4E51-BD67-0AEB0635EE17}"/>
              </a:ext>
            </a:extLst>
          </p:cNvPr>
          <p:cNvSpPr/>
          <p:nvPr/>
        </p:nvSpPr>
        <p:spPr>
          <a:xfrm>
            <a:off x="8150086" y="5340626"/>
            <a:ext cx="3326296" cy="1311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Κρυσταλλογενείς αρθρίτιδες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Οστεοαρθρίτιδα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Οστεονέκρωση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Εσωτερική αποδιοργάνωση</a:t>
            </a:r>
          </a:p>
        </p:txBody>
      </p:sp>
    </p:spTree>
    <p:extLst>
      <p:ext uri="{BB962C8B-B14F-4D97-AF65-F5344CB8AC3E}">
        <p14:creationId xmlns:p14="http://schemas.microsoft.com/office/powerpoint/2010/main" val="4195651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54CC5E-6BE7-4771-8DAF-F62D7B77E37A}"/>
              </a:ext>
            </a:extLst>
          </p:cNvPr>
          <p:cNvSpPr/>
          <p:nvPr/>
        </p:nvSpPr>
        <p:spPr>
          <a:xfrm>
            <a:off x="92765" y="198783"/>
            <a:ext cx="3869635" cy="927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SzPct val="164000"/>
              <a:buFont typeface="Wingdings" panose="05000000000000000000" pitchFamily="2" charset="2"/>
              <a:buChar char="ü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Οξεία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μονοαρθρίτιδα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14F953-B0F7-4DAD-8762-DDE9F7CC1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392" y="3246783"/>
            <a:ext cx="4115644" cy="3200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33E865-B76B-4A80-82DB-711F8FE63279}"/>
              </a:ext>
            </a:extLst>
          </p:cNvPr>
          <p:cNvSpPr/>
          <p:nvPr/>
        </p:nvSpPr>
        <p:spPr>
          <a:xfrm>
            <a:off x="5658680" y="278295"/>
            <a:ext cx="6414052" cy="2875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Πρώτη σκέψη πρέπει να είναι ο αποκλεισμός:</a:t>
            </a: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Α) Σηπτικής αρθρίτιδας</a:t>
            </a: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Β) Κρυσταλλογενούς αρθροπάθειας</a:t>
            </a: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ΠΑΡΑΚΕΝΤΗΣΗ ΑΡΘΡΩΣΗΣ ΚΑΙ ΑΝΑΛΥΣΗ ΤΟΥ ΑΡΘΡΙΚΟΥ ΥΓΡΟΥ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D1EF79-5B42-4F84-B577-1FADF5DD4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2182" r="13706"/>
          <a:stretch/>
        </p:blipFill>
        <p:spPr>
          <a:xfrm>
            <a:off x="530087" y="1842051"/>
            <a:ext cx="3670853" cy="2610679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3FF613F8-A0A5-4BB4-BBCB-217570DDC370}"/>
              </a:ext>
            </a:extLst>
          </p:cNvPr>
          <p:cNvSpPr/>
          <p:nvPr/>
        </p:nvSpPr>
        <p:spPr>
          <a:xfrm rot="1537748">
            <a:off x="4304852" y="4156940"/>
            <a:ext cx="2266122" cy="571787"/>
          </a:xfrm>
          <a:prstGeom prst="rightArrow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32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Τεχνικό">
  <a:themeElements>
    <a:clrScheme name="Τεχνικό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Τεχνικό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Τεχν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Σχιστόλιθος">
  <a:themeElements>
    <a:clrScheme name="Custom 18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967263_TF55991576" id="{0561687F-C6A4-4280-A16A-E324232CADC2}" vid="{310BBB8A-1F6C-46E4-9558-231C0C76822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1572</TotalTime>
  <Words>1662</Words>
  <Application>Microsoft Office PowerPoint</Application>
  <PresentationFormat>Ευρεία οθόνη</PresentationFormat>
  <Paragraphs>433</Paragraphs>
  <Slides>30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30</vt:i4>
      </vt:variant>
    </vt:vector>
  </HeadingPairs>
  <TitlesOfParts>
    <vt:vector size="44" baseType="lpstr">
      <vt:lpstr>Arial</vt:lpstr>
      <vt:lpstr>Calibri</vt:lpstr>
      <vt:lpstr>Calibri Light</vt:lpstr>
      <vt:lpstr>Calisto MT</vt:lpstr>
      <vt:lpstr>Courier New</vt:lpstr>
      <vt:lpstr>Franklin Gothic Book</vt:lpstr>
      <vt:lpstr>Tahoma</vt:lpstr>
      <vt:lpstr>Times New Roman</vt:lpstr>
      <vt:lpstr>Wingdings</vt:lpstr>
      <vt:lpstr>Wingdings 2</vt:lpstr>
      <vt:lpstr>Office Theme</vt:lpstr>
      <vt:lpstr>Slate</vt:lpstr>
      <vt:lpstr>Τεχνικό</vt:lpstr>
      <vt:lpstr>Σχιστόλιθος</vt:lpstr>
      <vt:lpstr>ΑΤΡΑΥΜΑΤΙΚΟΣ ΠΟΝΟΣ ΟΜΣΣ, ΟΞΕΙΑ ΜΟΝΟΑΡΘΡΙΤΙΔΑ-ΟΞΕΙΑ ΠΟΛΥΑΡΘΡΙΤΙΔΑ ΔΙΑΦΟΡΙΚΗ ΔΙΑΓΝΩΣΗ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Ariel1</dc:creator>
  <cp:lastModifiedBy>Ariel Argyropoulou</cp:lastModifiedBy>
  <cp:revision>180</cp:revision>
  <dcterms:created xsi:type="dcterms:W3CDTF">2020-11-22T10:13:07Z</dcterms:created>
  <dcterms:modified xsi:type="dcterms:W3CDTF">2023-10-19T14:46:34Z</dcterms:modified>
</cp:coreProperties>
</file>