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diagrams/layout2.xml" ContentType="application/vnd.openxmlformats-officedocument.drawingml.diagram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40" r:id="rId3"/>
    <p:sldId id="342" r:id="rId4"/>
    <p:sldId id="343" r:id="rId5"/>
    <p:sldId id="344" r:id="rId6"/>
    <p:sldId id="389" r:id="rId7"/>
    <p:sldId id="390" r:id="rId8"/>
    <p:sldId id="391" r:id="rId9"/>
    <p:sldId id="345" r:id="rId10"/>
    <p:sldId id="346" r:id="rId11"/>
    <p:sldId id="347" r:id="rId12"/>
    <p:sldId id="348" r:id="rId13"/>
    <p:sldId id="349" r:id="rId14"/>
    <p:sldId id="350" r:id="rId15"/>
    <p:sldId id="263" r:id="rId16"/>
    <p:sldId id="259" r:id="rId17"/>
    <p:sldId id="260" r:id="rId18"/>
    <p:sldId id="352" r:id="rId19"/>
    <p:sldId id="261" r:id="rId20"/>
    <p:sldId id="351" r:id="rId21"/>
    <p:sldId id="262" r:id="rId22"/>
    <p:sldId id="356" r:id="rId23"/>
    <p:sldId id="357" r:id="rId24"/>
    <p:sldId id="358" r:id="rId25"/>
    <p:sldId id="359" r:id="rId26"/>
    <p:sldId id="360" r:id="rId27"/>
    <p:sldId id="361" r:id="rId28"/>
    <p:sldId id="362" r:id="rId29"/>
    <p:sldId id="363" r:id="rId30"/>
    <p:sldId id="364" r:id="rId31"/>
    <p:sldId id="365" r:id="rId32"/>
    <p:sldId id="366" r:id="rId33"/>
    <p:sldId id="264" r:id="rId34"/>
    <p:sldId id="265" r:id="rId35"/>
    <p:sldId id="266" r:id="rId36"/>
    <p:sldId id="338" r:id="rId37"/>
    <p:sldId id="367" r:id="rId38"/>
    <p:sldId id="267" r:id="rId39"/>
    <p:sldId id="268" r:id="rId40"/>
    <p:sldId id="269" r:id="rId41"/>
    <p:sldId id="270" r:id="rId42"/>
    <p:sldId id="271" r:id="rId43"/>
    <p:sldId id="272" r:id="rId44"/>
    <p:sldId id="273" r:id="rId45"/>
    <p:sldId id="274" r:id="rId46"/>
    <p:sldId id="275" r:id="rId47"/>
    <p:sldId id="276" r:id="rId48"/>
    <p:sldId id="277" r:id="rId49"/>
    <p:sldId id="278" r:id="rId50"/>
    <p:sldId id="279" r:id="rId51"/>
    <p:sldId id="280" r:id="rId52"/>
    <p:sldId id="281" r:id="rId53"/>
    <p:sldId id="282" r:id="rId54"/>
    <p:sldId id="283" r:id="rId55"/>
    <p:sldId id="284" r:id="rId56"/>
    <p:sldId id="285" r:id="rId57"/>
    <p:sldId id="286" r:id="rId58"/>
    <p:sldId id="288" r:id="rId59"/>
    <p:sldId id="287" r:id="rId60"/>
    <p:sldId id="289" r:id="rId61"/>
    <p:sldId id="290" r:id="rId62"/>
    <p:sldId id="291" r:id="rId63"/>
    <p:sldId id="292" r:id="rId64"/>
    <p:sldId id="293" r:id="rId65"/>
    <p:sldId id="294" r:id="rId66"/>
    <p:sldId id="295" r:id="rId67"/>
    <p:sldId id="296" r:id="rId68"/>
    <p:sldId id="297" r:id="rId69"/>
    <p:sldId id="298" r:id="rId70"/>
    <p:sldId id="299" r:id="rId71"/>
    <p:sldId id="300" r:id="rId72"/>
    <p:sldId id="301" r:id="rId73"/>
    <p:sldId id="302" r:id="rId74"/>
    <p:sldId id="303" r:id="rId75"/>
    <p:sldId id="304" r:id="rId76"/>
    <p:sldId id="305" r:id="rId77"/>
    <p:sldId id="306" r:id="rId78"/>
    <p:sldId id="307" r:id="rId79"/>
    <p:sldId id="308" r:id="rId80"/>
    <p:sldId id="309" r:id="rId81"/>
    <p:sldId id="310" r:id="rId82"/>
    <p:sldId id="311" r:id="rId83"/>
    <p:sldId id="312" r:id="rId84"/>
    <p:sldId id="313" r:id="rId85"/>
    <p:sldId id="314" r:id="rId86"/>
    <p:sldId id="315" r:id="rId87"/>
    <p:sldId id="316" r:id="rId88"/>
    <p:sldId id="317" r:id="rId89"/>
    <p:sldId id="382" r:id="rId90"/>
    <p:sldId id="383" r:id="rId91"/>
    <p:sldId id="384" r:id="rId92"/>
    <p:sldId id="385" r:id="rId93"/>
    <p:sldId id="386" r:id="rId94"/>
    <p:sldId id="387" r:id="rId95"/>
    <p:sldId id="388" r:id="rId96"/>
    <p:sldId id="326" r:id="rId97"/>
    <p:sldId id="327" r:id="rId98"/>
    <p:sldId id="328" r:id="rId99"/>
    <p:sldId id="329" r:id="rId100"/>
    <p:sldId id="330" r:id="rId101"/>
    <p:sldId id="331" r:id="rId102"/>
    <p:sldId id="332" r:id="rId103"/>
    <p:sldId id="333" r:id="rId104"/>
    <p:sldId id="334" r:id="rId105"/>
    <p:sldId id="335" r:id="rId106"/>
    <p:sldId id="336" r:id="rId107"/>
    <p:sldId id="339" r:id="rId108"/>
    <p:sldId id="258" r:id="rId10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616"/>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0E81C2-7EF9-4EB1-8599-7A0B7909300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l-GR"/>
        </a:p>
      </dgm:t>
    </dgm:pt>
    <dgm:pt modelId="{CFBD4DAD-456E-46D4-86E0-0D0D5D39848F}">
      <dgm:prSet phldrT="[Κείμενο]"/>
      <dgm:spPr/>
      <dgm:t>
        <a:bodyPr/>
        <a:lstStyle/>
        <a:p>
          <a:r>
            <a:rPr lang="el-GR" dirty="0" smtClean="0"/>
            <a:t>Όλα τα σωληνάρια </a:t>
          </a:r>
          <a:r>
            <a:rPr lang="el-GR" dirty="0" err="1" smtClean="0"/>
            <a:t>υαλοειδοποιημένα</a:t>
          </a:r>
          <a:r>
            <a:rPr lang="el-GR" dirty="0" smtClean="0"/>
            <a:t> και </a:t>
          </a:r>
          <a:r>
            <a:rPr lang="el-GR" dirty="0" err="1" smtClean="0"/>
            <a:t>ακυτταρικά</a:t>
          </a:r>
          <a:endParaRPr lang="el-GR" dirty="0"/>
        </a:p>
      </dgm:t>
    </dgm:pt>
    <dgm:pt modelId="{F0F46322-1A41-4126-A81C-3C2C060B4F42}" type="parTrans" cxnId="{61D763FD-4BAF-4732-B158-5AAFB4FB8265}">
      <dgm:prSet/>
      <dgm:spPr/>
      <dgm:t>
        <a:bodyPr/>
        <a:lstStyle/>
        <a:p>
          <a:endParaRPr lang="el-GR"/>
        </a:p>
      </dgm:t>
    </dgm:pt>
    <dgm:pt modelId="{79AF8A23-BD21-4ABB-B624-1151557AF533}" type="sibTrans" cxnId="{61D763FD-4BAF-4732-B158-5AAFB4FB8265}">
      <dgm:prSet/>
      <dgm:spPr/>
      <dgm:t>
        <a:bodyPr/>
        <a:lstStyle/>
        <a:p>
          <a:endParaRPr lang="el-GR"/>
        </a:p>
      </dgm:t>
    </dgm:pt>
    <dgm:pt modelId="{631372C5-B156-4319-B3BB-860240D78411}">
      <dgm:prSet phldrT="[Κείμενο]"/>
      <dgm:spPr/>
      <dgm:t>
        <a:bodyPr/>
        <a:lstStyle/>
        <a:p>
          <a:r>
            <a:rPr lang="el-GR" dirty="0" err="1" smtClean="0"/>
            <a:t>Υαλοειδοποίηση</a:t>
          </a:r>
          <a:r>
            <a:rPr lang="el-GR" dirty="0" smtClean="0"/>
            <a:t> σπερματικών σωληναρίων</a:t>
          </a:r>
          <a:endParaRPr lang="el-GR" dirty="0"/>
        </a:p>
      </dgm:t>
    </dgm:pt>
    <dgm:pt modelId="{1D3E53AC-875C-491A-9FCD-76047BCFF1BA}" type="parTrans" cxnId="{EDB3D1F3-270D-48AA-B778-55286CB7DD0C}">
      <dgm:prSet/>
      <dgm:spPr/>
      <dgm:t>
        <a:bodyPr/>
        <a:lstStyle/>
        <a:p>
          <a:endParaRPr lang="el-GR"/>
        </a:p>
      </dgm:t>
    </dgm:pt>
    <dgm:pt modelId="{3B87C6F2-0335-4DA2-A45A-01F5F900BE6E}" type="sibTrans" cxnId="{EDB3D1F3-270D-48AA-B778-55286CB7DD0C}">
      <dgm:prSet/>
      <dgm:spPr/>
      <dgm:t>
        <a:bodyPr/>
        <a:lstStyle/>
        <a:p>
          <a:endParaRPr lang="el-GR"/>
        </a:p>
      </dgm:t>
    </dgm:pt>
    <dgm:pt modelId="{E735A3CF-39D5-43CB-93FD-87D1E4C315EE}">
      <dgm:prSet phldrT="[Κείμενο]"/>
      <dgm:spPr/>
      <dgm:t>
        <a:bodyPr/>
        <a:lstStyle/>
        <a:p>
          <a:r>
            <a:rPr lang="el-GR" dirty="0" smtClean="0"/>
            <a:t>Όλα τα σωληνάρια χωρίς  ωριμάζοντα γεννητικά κύτταρα, παρά μόνο με κύτταρα του </a:t>
          </a:r>
          <a:r>
            <a:rPr lang="en-US" dirty="0" err="1" smtClean="0"/>
            <a:t>Sertoli</a:t>
          </a:r>
          <a:endParaRPr lang="el-GR" dirty="0"/>
        </a:p>
      </dgm:t>
    </dgm:pt>
    <dgm:pt modelId="{8CE42190-8F55-4705-AA64-48AF41ED66A5}" type="parTrans" cxnId="{E44EA08E-F7F3-480C-BC20-FEE1E3679B30}">
      <dgm:prSet/>
      <dgm:spPr/>
      <dgm:t>
        <a:bodyPr/>
        <a:lstStyle/>
        <a:p>
          <a:endParaRPr lang="el-GR"/>
        </a:p>
      </dgm:t>
    </dgm:pt>
    <dgm:pt modelId="{4B596DE7-7D9C-4D69-8EAC-235FB59B31F3}" type="sibTrans" cxnId="{E44EA08E-F7F3-480C-BC20-FEE1E3679B30}">
      <dgm:prSet/>
      <dgm:spPr/>
      <dgm:t>
        <a:bodyPr/>
        <a:lstStyle/>
        <a:p>
          <a:endParaRPr lang="el-GR"/>
        </a:p>
      </dgm:t>
    </dgm:pt>
    <dgm:pt modelId="{9372AA15-CF69-428A-A58F-2F028177496A}">
      <dgm:prSet phldrT="[Κείμενο]"/>
      <dgm:spPr/>
      <dgm:t>
        <a:bodyPr/>
        <a:lstStyle/>
        <a:p>
          <a:r>
            <a:rPr lang="el-GR" dirty="0" smtClean="0"/>
            <a:t>Σύνδρομο από κύτταρα </a:t>
          </a:r>
          <a:r>
            <a:rPr lang="en-US" dirty="0" err="1" smtClean="0"/>
            <a:t>Sertoli</a:t>
          </a:r>
          <a:r>
            <a:rPr lang="en-US" dirty="0" smtClean="0"/>
            <a:t> </a:t>
          </a:r>
          <a:r>
            <a:rPr lang="el-GR" dirty="0" smtClean="0"/>
            <a:t>μόνο</a:t>
          </a:r>
          <a:endParaRPr lang="el-GR" dirty="0"/>
        </a:p>
      </dgm:t>
    </dgm:pt>
    <dgm:pt modelId="{6A2E7ADE-6FA7-47AF-8259-B83A9AFA86D8}" type="parTrans" cxnId="{04F11803-AEE8-4095-A49E-FF386467008E}">
      <dgm:prSet/>
      <dgm:spPr/>
      <dgm:t>
        <a:bodyPr/>
        <a:lstStyle/>
        <a:p>
          <a:endParaRPr lang="el-GR"/>
        </a:p>
      </dgm:t>
    </dgm:pt>
    <dgm:pt modelId="{144E78EB-169E-42BA-8FE6-D613404A04CC}" type="sibTrans" cxnId="{04F11803-AEE8-4095-A49E-FF386467008E}">
      <dgm:prSet/>
      <dgm:spPr/>
      <dgm:t>
        <a:bodyPr/>
        <a:lstStyle/>
        <a:p>
          <a:endParaRPr lang="el-GR"/>
        </a:p>
      </dgm:t>
    </dgm:pt>
    <dgm:pt modelId="{7FBFE6F9-8265-4E40-8866-3A8A3E769E12}">
      <dgm:prSet phldrT="[Κείμενο]"/>
      <dgm:spPr/>
      <dgm:t>
        <a:bodyPr/>
        <a:lstStyle/>
        <a:p>
          <a:r>
            <a:rPr lang="el-GR" dirty="0" smtClean="0"/>
            <a:t>Ώριμες μορφές σπερματικού επιθηλίου απούσες</a:t>
          </a:r>
          <a:endParaRPr lang="el-GR" dirty="0"/>
        </a:p>
      </dgm:t>
    </dgm:pt>
    <dgm:pt modelId="{A1D60653-1825-4B7B-99E6-23892D37B2D0}" type="parTrans" cxnId="{55400469-BD5F-42CA-A699-239F5299727A}">
      <dgm:prSet/>
      <dgm:spPr/>
      <dgm:t>
        <a:bodyPr/>
        <a:lstStyle/>
        <a:p>
          <a:endParaRPr lang="el-GR"/>
        </a:p>
      </dgm:t>
    </dgm:pt>
    <dgm:pt modelId="{B0871645-C323-4762-B2B1-89054DF9779A}" type="sibTrans" cxnId="{55400469-BD5F-42CA-A699-239F5299727A}">
      <dgm:prSet/>
      <dgm:spPr/>
      <dgm:t>
        <a:bodyPr/>
        <a:lstStyle/>
        <a:p>
          <a:endParaRPr lang="el-GR"/>
        </a:p>
      </dgm:t>
    </dgm:pt>
    <dgm:pt modelId="{80F40DA8-A25B-4A89-BDDB-0595B67391AD}">
      <dgm:prSet phldrT="[Κείμενο]"/>
      <dgm:spPr/>
      <dgm:t>
        <a:bodyPr/>
        <a:lstStyle/>
        <a:p>
          <a:r>
            <a:rPr lang="el-GR" dirty="0" smtClean="0"/>
            <a:t>Αναστολή της ωρίμανσης</a:t>
          </a:r>
          <a:endParaRPr lang="el-GR" dirty="0"/>
        </a:p>
      </dgm:t>
    </dgm:pt>
    <dgm:pt modelId="{2E8DA76D-88C5-4419-AF07-8D7416A75FE8}" type="parTrans" cxnId="{D0CEC958-71B1-48FD-BC2D-93B8998E9563}">
      <dgm:prSet/>
      <dgm:spPr/>
      <dgm:t>
        <a:bodyPr/>
        <a:lstStyle/>
        <a:p>
          <a:endParaRPr lang="el-GR"/>
        </a:p>
      </dgm:t>
    </dgm:pt>
    <dgm:pt modelId="{723CC786-45E4-47D0-9FE8-4A346B7A400C}" type="sibTrans" cxnId="{D0CEC958-71B1-48FD-BC2D-93B8998E9563}">
      <dgm:prSet/>
      <dgm:spPr/>
      <dgm:t>
        <a:bodyPr/>
        <a:lstStyle/>
        <a:p>
          <a:endParaRPr lang="el-GR"/>
        </a:p>
      </dgm:t>
    </dgm:pt>
    <dgm:pt modelId="{E3AA9442-ACC9-4B54-B2E6-EBE2874FAD75}" type="pres">
      <dgm:prSet presAssocID="{430E81C2-7EF9-4EB1-8599-7A0B79093007}" presName="diagram" presStyleCnt="0">
        <dgm:presLayoutVars>
          <dgm:dir/>
          <dgm:resizeHandles val="exact"/>
        </dgm:presLayoutVars>
      </dgm:prSet>
      <dgm:spPr/>
      <dgm:t>
        <a:bodyPr/>
        <a:lstStyle/>
        <a:p>
          <a:endParaRPr lang="el-GR"/>
        </a:p>
      </dgm:t>
    </dgm:pt>
    <dgm:pt modelId="{D8B65D55-3F31-49EE-BAD2-1C7D6F2543F4}" type="pres">
      <dgm:prSet presAssocID="{CFBD4DAD-456E-46D4-86E0-0D0D5D39848F}" presName="node" presStyleLbl="node1" presStyleIdx="0" presStyleCnt="6">
        <dgm:presLayoutVars>
          <dgm:bulletEnabled val="1"/>
        </dgm:presLayoutVars>
      </dgm:prSet>
      <dgm:spPr/>
      <dgm:t>
        <a:bodyPr/>
        <a:lstStyle/>
        <a:p>
          <a:endParaRPr lang="el-GR"/>
        </a:p>
      </dgm:t>
    </dgm:pt>
    <dgm:pt modelId="{411E85E7-B1FB-4175-A6A9-B812B50A4C60}" type="pres">
      <dgm:prSet presAssocID="{79AF8A23-BD21-4ABB-B624-1151557AF533}" presName="sibTrans" presStyleCnt="0"/>
      <dgm:spPr/>
    </dgm:pt>
    <dgm:pt modelId="{4F6C56C0-FB3F-4A2E-A259-2D4FA2EF82FE}" type="pres">
      <dgm:prSet presAssocID="{631372C5-B156-4319-B3BB-860240D78411}" presName="node" presStyleLbl="node1" presStyleIdx="1" presStyleCnt="6" custLinFactNeighborX="37566" custLinFactNeighborY="-4780">
        <dgm:presLayoutVars>
          <dgm:bulletEnabled val="1"/>
        </dgm:presLayoutVars>
      </dgm:prSet>
      <dgm:spPr/>
      <dgm:t>
        <a:bodyPr/>
        <a:lstStyle/>
        <a:p>
          <a:endParaRPr lang="el-GR"/>
        </a:p>
      </dgm:t>
    </dgm:pt>
    <dgm:pt modelId="{3B222D4B-1E3D-4A05-B82B-42E09A4253B6}" type="pres">
      <dgm:prSet presAssocID="{3B87C6F2-0335-4DA2-A45A-01F5F900BE6E}" presName="sibTrans" presStyleCnt="0"/>
      <dgm:spPr/>
    </dgm:pt>
    <dgm:pt modelId="{70C73BCF-04D8-4D0E-8B58-A1661981EE60}" type="pres">
      <dgm:prSet presAssocID="{E735A3CF-39D5-43CB-93FD-87D1E4C315EE}" presName="node" presStyleLbl="node1" presStyleIdx="2" presStyleCnt="6">
        <dgm:presLayoutVars>
          <dgm:bulletEnabled val="1"/>
        </dgm:presLayoutVars>
      </dgm:prSet>
      <dgm:spPr/>
      <dgm:t>
        <a:bodyPr/>
        <a:lstStyle/>
        <a:p>
          <a:endParaRPr lang="el-GR"/>
        </a:p>
      </dgm:t>
    </dgm:pt>
    <dgm:pt modelId="{ECDB8855-81BE-4612-B802-2B3ACB1A9520}" type="pres">
      <dgm:prSet presAssocID="{4B596DE7-7D9C-4D69-8EAC-235FB59B31F3}" presName="sibTrans" presStyleCnt="0"/>
      <dgm:spPr/>
    </dgm:pt>
    <dgm:pt modelId="{5326BF0E-868A-4D71-A76C-F083A438D680}" type="pres">
      <dgm:prSet presAssocID="{9372AA15-CF69-428A-A58F-2F028177496A}" presName="node" presStyleLbl="node1" presStyleIdx="3" presStyleCnt="6" custLinFactNeighborX="37566" custLinFactNeighborY="2704">
        <dgm:presLayoutVars>
          <dgm:bulletEnabled val="1"/>
        </dgm:presLayoutVars>
      </dgm:prSet>
      <dgm:spPr/>
      <dgm:t>
        <a:bodyPr/>
        <a:lstStyle/>
        <a:p>
          <a:endParaRPr lang="el-GR"/>
        </a:p>
      </dgm:t>
    </dgm:pt>
    <dgm:pt modelId="{5D81A75B-59D9-4B55-B78B-BF7F931A06F0}" type="pres">
      <dgm:prSet presAssocID="{144E78EB-169E-42BA-8FE6-D613404A04CC}" presName="sibTrans" presStyleCnt="0"/>
      <dgm:spPr/>
    </dgm:pt>
    <dgm:pt modelId="{4F15F7BA-7745-4B0C-9005-58457A95AC07}" type="pres">
      <dgm:prSet presAssocID="{7FBFE6F9-8265-4E40-8866-3A8A3E769E12}" presName="node" presStyleLbl="node1" presStyleIdx="4" presStyleCnt="6">
        <dgm:presLayoutVars>
          <dgm:bulletEnabled val="1"/>
        </dgm:presLayoutVars>
      </dgm:prSet>
      <dgm:spPr/>
      <dgm:t>
        <a:bodyPr/>
        <a:lstStyle/>
        <a:p>
          <a:endParaRPr lang="el-GR"/>
        </a:p>
      </dgm:t>
    </dgm:pt>
    <dgm:pt modelId="{8520D371-16CD-4D0B-9FCE-0FFC323F3A1A}" type="pres">
      <dgm:prSet presAssocID="{B0871645-C323-4762-B2B1-89054DF9779A}" presName="sibTrans" presStyleCnt="0"/>
      <dgm:spPr/>
    </dgm:pt>
    <dgm:pt modelId="{4B1A7D4B-375B-48E8-9C83-8EA6FBBA0B69}" type="pres">
      <dgm:prSet presAssocID="{80F40DA8-A25B-4A89-BDDB-0595B67391AD}" presName="node" presStyleLbl="node1" presStyleIdx="5" presStyleCnt="6" custLinFactNeighborX="37566" custLinFactNeighborY="-7547">
        <dgm:presLayoutVars>
          <dgm:bulletEnabled val="1"/>
        </dgm:presLayoutVars>
      </dgm:prSet>
      <dgm:spPr/>
      <dgm:t>
        <a:bodyPr/>
        <a:lstStyle/>
        <a:p>
          <a:endParaRPr lang="el-GR"/>
        </a:p>
      </dgm:t>
    </dgm:pt>
  </dgm:ptLst>
  <dgm:cxnLst>
    <dgm:cxn modelId="{EDB3D1F3-270D-48AA-B778-55286CB7DD0C}" srcId="{430E81C2-7EF9-4EB1-8599-7A0B79093007}" destId="{631372C5-B156-4319-B3BB-860240D78411}" srcOrd="1" destOrd="0" parTransId="{1D3E53AC-875C-491A-9FCD-76047BCFF1BA}" sibTransId="{3B87C6F2-0335-4DA2-A45A-01F5F900BE6E}"/>
    <dgm:cxn modelId="{E7D7C575-F364-43E9-8C7E-1B51BEA52F06}" type="presOf" srcId="{CFBD4DAD-456E-46D4-86E0-0D0D5D39848F}" destId="{D8B65D55-3F31-49EE-BAD2-1C7D6F2543F4}" srcOrd="0" destOrd="0" presId="urn:microsoft.com/office/officeart/2005/8/layout/default"/>
    <dgm:cxn modelId="{120FA510-581C-40E8-938D-5F68DF39BE55}" type="presOf" srcId="{9372AA15-CF69-428A-A58F-2F028177496A}" destId="{5326BF0E-868A-4D71-A76C-F083A438D680}" srcOrd="0" destOrd="0" presId="urn:microsoft.com/office/officeart/2005/8/layout/default"/>
    <dgm:cxn modelId="{B4F1CAEC-A7E3-4ADF-BC4B-B3C59DF28289}" type="presOf" srcId="{7FBFE6F9-8265-4E40-8866-3A8A3E769E12}" destId="{4F15F7BA-7745-4B0C-9005-58457A95AC07}" srcOrd="0" destOrd="0" presId="urn:microsoft.com/office/officeart/2005/8/layout/default"/>
    <dgm:cxn modelId="{E44EA08E-F7F3-480C-BC20-FEE1E3679B30}" srcId="{430E81C2-7EF9-4EB1-8599-7A0B79093007}" destId="{E735A3CF-39D5-43CB-93FD-87D1E4C315EE}" srcOrd="2" destOrd="0" parTransId="{8CE42190-8F55-4705-AA64-48AF41ED66A5}" sibTransId="{4B596DE7-7D9C-4D69-8EAC-235FB59B31F3}"/>
    <dgm:cxn modelId="{04F11803-AEE8-4095-A49E-FF386467008E}" srcId="{430E81C2-7EF9-4EB1-8599-7A0B79093007}" destId="{9372AA15-CF69-428A-A58F-2F028177496A}" srcOrd="3" destOrd="0" parTransId="{6A2E7ADE-6FA7-47AF-8259-B83A9AFA86D8}" sibTransId="{144E78EB-169E-42BA-8FE6-D613404A04CC}"/>
    <dgm:cxn modelId="{CA6C6DE2-C786-4D71-B63F-178C72C214FA}" type="presOf" srcId="{631372C5-B156-4319-B3BB-860240D78411}" destId="{4F6C56C0-FB3F-4A2E-A259-2D4FA2EF82FE}" srcOrd="0" destOrd="0" presId="urn:microsoft.com/office/officeart/2005/8/layout/default"/>
    <dgm:cxn modelId="{8305CD04-B3DE-4CE1-AB0D-796C7852073C}" type="presOf" srcId="{E735A3CF-39D5-43CB-93FD-87D1E4C315EE}" destId="{70C73BCF-04D8-4D0E-8B58-A1661981EE60}" srcOrd="0" destOrd="0" presId="urn:microsoft.com/office/officeart/2005/8/layout/default"/>
    <dgm:cxn modelId="{16781B7C-55FB-4BE1-B192-1BFFA878CAC9}" type="presOf" srcId="{80F40DA8-A25B-4A89-BDDB-0595B67391AD}" destId="{4B1A7D4B-375B-48E8-9C83-8EA6FBBA0B69}" srcOrd="0" destOrd="0" presId="urn:microsoft.com/office/officeart/2005/8/layout/default"/>
    <dgm:cxn modelId="{D0CEC958-71B1-48FD-BC2D-93B8998E9563}" srcId="{430E81C2-7EF9-4EB1-8599-7A0B79093007}" destId="{80F40DA8-A25B-4A89-BDDB-0595B67391AD}" srcOrd="5" destOrd="0" parTransId="{2E8DA76D-88C5-4419-AF07-8D7416A75FE8}" sibTransId="{723CC786-45E4-47D0-9FE8-4A346B7A400C}"/>
    <dgm:cxn modelId="{61D763FD-4BAF-4732-B158-5AAFB4FB8265}" srcId="{430E81C2-7EF9-4EB1-8599-7A0B79093007}" destId="{CFBD4DAD-456E-46D4-86E0-0D0D5D39848F}" srcOrd="0" destOrd="0" parTransId="{F0F46322-1A41-4126-A81C-3C2C060B4F42}" sibTransId="{79AF8A23-BD21-4ABB-B624-1151557AF533}"/>
    <dgm:cxn modelId="{55400469-BD5F-42CA-A699-239F5299727A}" srcId="{430E81C2-7EF9-4EB1-8599-7A0B79093007}" destId="{7FBFE6F9-8265-4E40-8866-3A8A3E769E12}" srcOrd="4" destOrd="0" parTransId="{A1D60653-1825-4B7B-99E6-23892D37B2D0}" sibTransId="{B0871645-C323-4762-B2B1-89054DF9779A}"/>
    <dgm:cxn modelId="{F24F8E7C-E563-46AB-969B-8CFF2FD8C1AC}" type="presOf" srcId="{430E81C2-7EF9-4EB1-8599-7A0B79093007}" destId="{E3AA9442-ACC9-4B54-B2E6-EBE2874FAD75}" srcOrd="0" destOrd="0" presId="urn:microsoft.com/office/officeart/2005/8/layout/default"/>
    <dgm:cxn modelId="{79F894B2-B367-4295-984B-55A45F991BBA}" type="presParOf" srcId="{E3AA9442-ACC9-4B54-B2E6-EBE2874FAD75}" destId="{D8B65D55-3F31-49EE-BAD2-1C7D6F2543F4}" srcOrd="0" destOrd="0" presId="urn:microsoft.com/office/officeart/2005/8/layout/default"/>
    <dgm:cxn modelId="{D577A540-DCB7-436F-943B-219F7890DB51}" type="presParOf" srcId="{E3AA9442-ACC9-4B54-B2E6-EBE2874FAD75}" destId="{411E85E7-B1FB-4175-A6A9-B812B50A4C60}" srcOrd="1" destOrd="0" presId="urn:microsoft.com/office/officeart/2005/8/layout/default"/>
    <dgm:cxn modelId="{CD3A7D2F-76E3-4760-A622-CEC32B099E98}" type="presParOf" srcId="{E3AA9442-ACC9-4B54-B2E6-EBE2874FAD75}" destId="{4F6C56C0-FB3F-4A2E-A259-2D4FA2EF82FE}" srcOrd="2" destOrd="0" presId="urn:microsoft.com/office/officeart/2005/8/layout/default"/>
    <dgm:cxn modelId="{6A2A1905-06E1-4576-A6F6-3502772E006A}" type="presParOf" srcId="{E3AA9442-ACC9-4B54-B2E6-EBE2874FAD75}" destId="{3B222D4B-1E3D-4A05-B82B-42E09A4253B6}" srcOrd="3" destOrd="0" presId="urn:microsoft.com/office/officeart/2005/8/layout/default"/>
    <dgm:cxn modelId="{2500CCDA-4C46-4F06-90DB-AAC564543C7A}" type="presParOf" srcId="{E3AA9442-ACC9-4B54-B2E6-EBE2874FAD75}" destId="{70C73BCF-04D8-4D0E-8B58-A1661981EE60}" srcOrd="4" destOrd="0" presId="urn:microsoft.com/office/officeart/2005/8/layout/default"/>
    <dgm:cxn modelId="{7B05B54F-DA62-495B-80B0-D2B13D5785B7}" type="presParOf" srcId="{E3AA9442-ACC9-4B54-B2E6-EBE2874FAD75}" destId="{ECDB8855-81BE-4612-B802-2B3ACB1A9520}" srcOrd="5" destOrd="0" presId="urn:microsoft.com/office/officeart/2005/8/layout/default"/>
    <dgm:cxn modelId="{6E1A8842-CD7D-4DF7-AF19-23B4017D4A8A}" type="presParOf" srcId="{E3AA9442-ACC9-4B54-B2E6-EBE2874FAD75}" destId="{5326BF0E-868A-4D71-A76C-F083A438D680}" srcOrd="6" destOrd="0" presId="urn:microsoft.com/office/officeart/2005/8/layout/default"/>
    <dgm:cxn modelId="{0AD772C9-8C6D-499C-872D-D6BB3F5C04B5}" type="presParOf" srcId="{E3AA9442-ACC9-4B54-B2E6-EBE2874FAD75}" destId="{5D81A75B-59D9-4B55-B78B-BF7F931A06F0}" srcOrd="7" destOrd="0" presId="urn:microsoft.com/office/officeart/2005/8/layout/default"/>
    <dgm:cxn modelId="{18FC3DE9-18DE-4007-8D8F-79D1232C1698}" type="presParOf" srcId="{E3AA9442-ACC9-4B54-B2E6-EBE2874FAD75}" destId="{4F15F7BA-7745-4B0C-9005-58457A95AC07}" srcOrd="8" destOrd="0" presId="urn:microsoft.com/office/officeart/2005/8/layout/default"/>
    <dgm:cxn modelId="{F64727CF-D91E-40D4-B55F-03C8403F1769}" type="presParOf" srcId="{E3AA9442-ACC9-4B54-B2E6-EBE2874FAD75}" destId="{8520D371-16CD-4D0B-9FCE-0FFC323F3A1A}" srcOrd="9" destOrd="0" presId="urn:microsoft.com/office/officeart/2005/8/layout/default"/>
    <dgm:cxn modelId="{7F1FC3F9-3665-4ED2-BE32-5AD85EBB0735}" type="presParOf" srcId="{E3AA9442-ACC9-4B54-B2E6-EBE2874FAD75}" destId="{4B1A7D4B-375B-48E8-9C83-8EA6FBBA0B69}" srcOrd="10" destOrd="0" presId="urn:microsoft.com/office/officeart/2005/8/layout/defaul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0E81C2-7EF9-4EB1-8599-7A0B7909300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l-GR"/>
        </a:p>
      </dgm:t>
    </dgm:pt>
    <dgm:pt modelId="{CFBD4DAD-456E-46D4-86E0-0D0D5D39848F}">
      <dgm:prSet phldrT="[Κείμενο]"/>
      <dgm:spPr/>
      <dgm:t>
        <a:bodyPr/>
        <a:lstStyle/>
        <a:p>
          <a:r>
            <a:rPr lang="el-GR" dirty="0" smtClean="0"/>
            <a:t>Συμβατό</a:t>
          </a:r>
          <a:r>
            <a:rPr lang="el-GR" baseline="0" dirty="0" smtClean="0"/>
            <a:t> με προχωρημένη ηλικία</a:t>
          </a:r>
          <a:endParaRPr lang="el-GR" dirty="0"/>
        </a:p>
      </dgm:t>
    </dgm:pt>
    <dgm:pt modelId="{F0F46322-1A41-4126-A81C-3C2C060B4F42}" type="parTrans" cxnId="{61D763FD-4BAF-4732-B158-5AAFB4FB8265}">
      <dgm:prSet/>
      <dgm:spPr/>
      <dgm:t>
        <a:bodyPr/>
        <a:lstStyle/>
        <a:p>
          <a:endParaRPr lang="el-GR"/>
        </a:p>
      </dgm:t>
    </dgm:pt>
    <dgm:pt modelId="{79AF8A23-BD21-4ABB-B624-1151557AF533}" type="sibTrans" cxnId="{61D763FD-4BAF-4732-B158-5AAFB4FB8265}">
      <dgm:prSet/>
      <dgm:spPr/>
      <dgm:t>
        <a:bodyPr/>
        <a:lstStyle/>
        <a:p>
          <a:endParaRPr lang="el-GR"/>
        </a:p>
      </dgm:t>
    </dgm:pt>
    <dgm:pt modelId="{631372C5-B156-4319-B3BB-860240D78411}">
      <dgm:prSet phldrT="[Κείμενο]"/>
      <dgm:spPr/>
      <dgm:t>
        <a:bodyPr/>
        <a:lstStyle/>
        <a:p>
          <a:r>
            <a:rPr lang="el-GR" dirty="0" smtClean="0"/>
            <a:t>Διάσπαρτα</a:t>
          </a:r>
          <a:r>
            <a:rPr lang="el-GR" baseline="0" dirty="0" smtClean="0"/>
            <a:t> σωληνάρια με </a:t>
          </a:r>
          <a:r>
            <a:rPr lang="el-GR" baseline="0" dirty="0" err="1" smtClean="0"/>
            <a:t>υαλοειδοποίηση</a:t>
          </a:r>
          <a:r>
            <a:rPr lang="el-GR" baseline="0" dirty="0" smtClean="0"/>
            <a:t> σε ένα κατά τα άλλα φυσιολογικό υπόβαθρο</a:t>
          </a:r>
          <a:endParaRPr lang="el-GR" dirty="0"/>
        </a:p>
      </dgm:t>
    </dgm:pt>
    <dgm:pt modelId="{1D3E53AC-875C-491A-9FCD-76047BCFF1BA}" type="parTrans" cxnId="{EDB3D1F3-270D-48AA-B778-55286CB7DD0C}">
      <dgm:prSet/>
      <dgm:spPr/>
      <dgm:t>
        <a:bodyPr/>
        <a:lstStyle/>
        <a:p>
          <a:endParaRPr lang="el-GR"/>
        </a:p>
      </dgm:t>
    </dgm:pt>
    <dgm:pt modelId="{3B87C6F2-0335-4DA2-A45A-01F5F900BE6E}" type="sibTrans" cxnId="{EDB3D1F3-270D-48AA-B778-55286CB7DD0C}">
      <dgm:prSet/>
      <dgm:spPr/>
      <dgm:t>
        <a:bodyPr/>
        <a:lstStyle/>
        <a:p>
          <a:endParaRPr lang="el-GR"/>
        </a:p>
      </dgm:t>
    </dgm:pt>
    <dgm:pt modelId="{E735A3CF-39D5-43CB-93FD-87D1E4C315EE}">
      <dgm:prSet phldrT="[Κείμενο]"/>
      <dgm:spPr/>
      <dgm:t>
        <a:bodyPr/>
        <a:lstStyle/>
        <a:p>
          <a:r>
            <a:rPr lang="el-GR" dirty="0" err="1" smtClean="0"/>
            <a:t>Υπο</a:t>
          </a:r>
          <a:r>
            <a:rPr lang="el-GR" baseline="0" dirty="0" err="1" smtClean="0"/>
            <a:t>σπερματογένεση</a:t>
          </a:r>
          <a:r>
            <a:rPr lang="el-GR" baseline="0" dirty="0" smtClean="0"/>
            <a:t> μικτού τύπου</a:t>
          </a:r>
          <a:endParaRPr lang="el-GR" dirty="0"/>
        </a:p>
      </dgm:t>
    </dgm:pt>
    <dgm:pt modelId="{8CE42190-8F55-4705-AA64-48AF41ED66A5}" type="parTrans" cxnId="{E44EA08E-F7F3-480C-BC20-FEE1E3679B30}">
      <dgm:prSet/>
      <dgm:spPr/>
      <dgm:t>
        <a:bodyPr/>
        <a:lstStyle/>
        <a:p>
          <a:endParaRPr lang="el-GR"/>
        </a:p>
      </dgm:t>
    </dgm:pt>
    <dgm:pt modelId="{4B596DE7-7D9C-4D69-8EAC-235FB59B31F3}" type="sibTrans" cxnId="{E44EA08E-F7F3-480C-BC20-FEE1E3679B30}">
      <dgm:prSet/>
      <dgm:spPr/>
      <dgm:t>
        <a:bodyPr/>
        <a:lstStyle/>
        <a:p>
          <a:endParaRPr lang="el-GR"/>
        </a:p>
      </dgm:t>
    </dgm:pt>
    <dgm:pt modelId="{9372AA15-CF69-428A-A58F-2F028177496A}">
      <dgm:prSet phldrT="[Κείμενο]"/>
      <dgm:spPr/>
      <dgm:t>
        <a:bodyPr/>
        <a:lstStyle/>
        <a:p>
          <a:r>
            <a:rPr lang="el-GR" dirty="0" smtClean="0"/>
            <a:t>Συρρέοντα</a:t>
          </a:r>
          <a:r>
            <a:rPr lang="el-GR" baseline="0" dirty="0" smtClean="0"/>
            <a:t> σωληνάρια με </a:t>
          </a:r>
          <a:r>
            <a:rPr lang="el-GR" baseline="0" dirty="0" err="1" smtClean="0"/>
            <a:t>υαλοειδοποίηση</a:t>
          </a:r>
          <a:r>
            <a:rPr lang="el-GR" baseline="0" dirty="0" smtClean="0"/>
            <a:t> ή διάσπαρτα σωληνάρια με κύτταρα </a:t>
          </a:r>
          <a:r>
            <a:rPr lang="en-US" baseline="0" dirty="0" err="1" smtClean="0"/>
            <a:t>Sertoli</a:t>
          </a:r>
          <a:r>
            <a:rPr lang="en-US" baseline="0" dirty="0" smtClean="0"/>
            <a:t> </a:t>
          </a:r>
          <a:r>
            <a:rPr lang="el-GR" baseline="0" dirty="0" smtClean="0"/>
            <a:t>μόνο, σε ένα κατά τα άλλα φυσιολογικό υπόβαθρο </a:t>
          </a:r>
          <a:endParaRPr lang="el-GR" dirty="0"/>
        </a:p>
      </dgm:t>
    </dgm:pt>
    <dgm:pt modelId="{6A2E7ADE-6FA7-47AF-8259-B83A9AFA86D8}" type="parTrans" cxnId="{04F11803-AEE8-4095-A49E-FF386467008E}">
      <dgm:prSet/>
      <dgm:spPr/>
      <dgm:t>
        <a:bodyPr/>
        <a:lstStyle/>
        <a:p>
          <a:endParaRPr lang="el-GR"/>
        </a:p>
      </dgm:t>
    </dgm:pt>
    <dgm:pt modelId="{144E78EB-169E-42BA-8FE6-D613404A04CC}" type="sibTrans" cxnId="{04F11803-AEE8-4095-A49E-FF386467008E}">
      <dgm:prSet/>
      <dgm:spPr/>
      <dgm:t>
        <a:bodyPr/>
        <a:lstStyle/>
        <a:p>
          <a:endParaRPr lang="el-GR"/>
        </a:p>
      </dgm:t>
    </dgm:pt>
    <dgm:pt modelId="{7FBFE6F9-8265-4E40-8866-3A8A3E769E12}">
      <dgm:prSet phldrT="[Κείμενο]"/>
      <dgm:spPr/>
      <dgm:t>
        <a:bodyPr/>
        <a:lstStyle/>
        <a:p>
          <a:endParaRPr lang="el-GR" dirty="0"/>
        </a:p>
      </dgm:t>
    </dgm:pt>
    <dgm:pt modelId="{A1D60653-1825-4B7B-99E6-23892D37B2D0}" type="parTrans" cxnId="{55400469-BD5F-42CA-A699-239F5299727A}">
      <dgm:prSet/>
      <dgm:spPr/>
      <dgm:t>
        <a:bodyPr/>
        <a:lstStyle/>
        <a:p>
          <a:endParaRPr lang="el-GR"/>
        </a:p>
      </dgm:t>
    </dgm:pt>
    <dgm:pt modelId="{B0871645-C323-4762-B2B1-89054DF9779A}" type="sibTrans" cxnId="{55400469-BD5F-42CA-A699-239F5299727A}">
      <dgm:prSet/>
      <dgm:spPr/>
      <dgm:t>
        <a:bodyPr/>
        <a:lstStyle/>
        <a:p>
          <a:endParaRPr lang="el-GR"/>
        </a:p>
      </dgm:t>
    </dgm:pt>
    <dgm:pt modelId="{80F40DA8-A25B-4A89-BDDB-0595B67391AD}">
      <dgm:prSet phldrT="[Κείμενο]"/>
      <dgm:spPr/>
      <dgm:t>
        <a:bodyPr/>
        <a:lstStyle/>
        <a:p>
          <a:r>
            <a:rPr lang="el-GR" dirty="0" err="1" smtClean="0"/>
            <a:t>Υπερχρωμικοί</a:t>
          </a:r>
          <a:r>
            <a:rPr lang="el-GR" dirty="0" smtClean="0"/>
            <a:t> </a:t>
          </a:r>
          <a:r>
            <a:rPr lang="el-GR" baseline="0" dirty="0" smtClean="0"/>
            <a:t>γωνιώδεις ή συνθλιμμένοι πυρήνες σε κύτταρα  της περιφέρειας των </a:t>
          </a:r>
          <a:r>
            <a:rPr lang="el-GR" baseline="0" dirty="0" err="1" smtClean="0"/>
            <a:t>ιστοτεμαχίων</a:t>
          </a:r>
          <a:endParaRPr lang="el-GR" dirty="0"/>
        </a:p>
      </dgm:t>
    </dgm:pt>
    <dgm:pt modelId="{2E8DA76D-88C5-4419-AF07-8D7416A75FE8}" type="parTrans" cxnId="{D0CEC958-71B1-48FD-BC2D-93B8998E9563}">
      <dgm:prSet/>
      <dgm:spPr/>
      <dgm:t>
        <a:bodyPr/>
        <a:lstStyle/>
        <a:p>
          <a:endParaRPr lang="el-GR"/>
        </a:p>
      </dgm:t>
    </dgm:pt>
    <dgm:pt modelId="{723CC786-45E4-47D0-9FE8-4A346B7A400C}" type="sibTrans" cxnId="{D0CEC958-71B1-48FD-BC2D-93B8998E9563}">
      <dgm:prSet/>
      <dgm:spPr/>
      <dgm:t>
        <a:bodyPr/>
        <a:lstStyle/>
        <a:p>
          <a:endParaRPr lang="el-GR"/>
        </a:p>
      </dgm:t>
    </dgm:pt>
    <dgm:pt modelId="{E3AA9442-ACC9-4B54-B2E6-EBE2874FAD75}" type="pres">
      <dgm:prSet presAssocID="{430E81C2-7EF9-4EB1-8599-7A0B79093007}" presName="diagram" presStyleCnt="0">
        <dgm:presLayoutVars>
          <dgm:dir/>
          <dgm:resizeHandles val="exact"/>
        </dgm:presLayoutVars>
      </dgm:prSet>
      <dgm:spPr/>
      <dgm:t>
        <a:bodyPr/>
        <a:lstStyle/>
        <a:p>
          <a:endParaRPr lang="el-GR"/>
        </a:p>
      </dgm:t>
    </dgm:pt>
    <dgm:pt modelId="{D8B65D55-3F31-49EE-BAD2-1C7D6F2543F4}" type="pres">
      <dgm:prSet presAssocID="{CFBD4DAD-456E-46D4-86E0-0D0D5D39848F}" presName="node" presStyleLbl="node1" presStyleIdx="0" presStyleCnt="6">
        <dgm:presLayoutVars>
          <dgm:bulletEnabled val="1"/>
        </dgm:presLayoutVars>
      </dgm:prSet>
      <dgm:spPr/>
      <dgm:t>
        <a:bodyPr/>
        <a:lstStyle/>
        <a:p>
          <a:endParaRPr lang="el-GR"/>
        </a:p>
      </dgm:t>
    </dgm:pt>
    <dgm:pt modelId="{411E85E7-B1FB-4175-A6A9-B812B50A4C60}" type="pres">
      <dgm:prSet presAssocID="{79AF8A23-BD21-4ABB-B624-1151557AF533}" presName="sibTrans" presStyleCnt="0"/>
      <dgm:spPr/>
    </dgm:pt>
    <dgm:pt modelId="{4F6C56C0-FB3F-4A2E-A259-2D4FA2EF82FE}" type="pres">
      <dgm:prSet presAssocID="{631372C5-B156-4319-B3BB-860240D78411}" presName="node" presStyleLbl="node1" presStyleIdx="1" presStyleCnt="6" custLinFactNeighborX="37566" custLinFactNeighborY="-4780">
        <dgm:presLayoutVars>
          <dgm:bulletEnabled val="1"/>
        </dgm:presLayoutVars>
      </dgm:prSet>
      <dgm:spPr/>
      <dgm:t>
        <a:bodyPr/>
        <a:lstStyle/>
        <a:p>
          <a:endParaRPr lang="el-GR"/>
        </a:p>
      </dgm:t>
    </dgm:pt>
    <dgm:pt modelId="{3B222D4B-1E3D-4A05-B82B-42E09A4253B6}" type="pres">
      <dgm:prSet presAssocID="{3B87C6F2-0335-4DA2-A45A-01F5F900BE6E}" presName="sibTrans" presStyleCnt="0"/>
      <dgm:spPr/>
    </dgm:pt>
    <dgm:pt modelId="{70C73BCF-04D8-4D0E-8B58-A1661981EE60}" type="pres">
      <dgm:prSet presAssocID="{E735A3CF-39D5-43CB-93FD-87D1E4C315EE}" presName="node" presStyleLbl="node1" presStyleIdx="2" presStyleCnt="6">
        <dgm:presLayoutVars>
          <dgm:bulletEnabled val="1"/>
        </dgm:presLayoutVars>
      </dgm:prSet>
      <dgm:spPr/>
      <dgm:t>
        <a:bodyPr/>
        <a:lstStyle/>
        <a:p>
          <a:endParaRPr lang="el-GR"/>
        </a:p>
      </dgm:t>
    </dgm:pt>
    <dgm:pt modelId="{ECDB8855-81BE-4612-B802-2B3ACB1A9520}" type="pres">
      <dgm:prSet presAssocID="{4B596DE7-7D9C-4D69-8EAC-235FB59B31F3}" presName="sibTrans" presStyleCnt="0"/>
      <dgm:spPr/>
    </dgm:pt>
    <dgm:pt modelId="{5326BF0E-868A-4D71-A76C-F083A438D680}" type="pres">
      <dgm:prSet presAssocID="{9372AA15-CF69-428A-A58F-2F028177496A}" presName="node" presStyleLbl="node1" presStyleIdx="3" presStyleCnt="6" custLinFactNeighborX="37566" custLinFactNeighborY="2704">
        <dgm:presLayoutVars>
          <dgm:bulletEnabled val="1"/>
        </dgm:presLayoutVars>
      </dgm:prSet>
      <dgm:spPr/>
      <dgm:t>
        <a:bodyPr/>
        <a:lstStyle/>
        <a:p>
          <a:endParaRPr lang="el-GR"/>
        </a:p>
      </dgm:t>
    </dgm:pt>
    <dgm:pt modelId="{5D81A75B-59D9-4B55-B78B-BF7F931A06F0}" type="pres">
      <dgm:prSet presAssocID="{144E78EB-169E-42BA-8FE6-D613404A04CC}" presName="sibTrans" presStyleCnt="0"/>
      <dgm:spPr/>
    </dgm:pt>
    <dgm:pt modelId="{4F15F7BA-7745-4B0C-9005-58457A95AC07}" type="pres">
      <dgm:prSet presAssocID="{7FBFE6F9-8265-4E40-8866-3A8A3E769E12}" presName="node" presStyleLbl="node1" presStyleIdx="4" presStyleCnt="6">
        <dgm:presLayoutVars>
          <dgm:bulletEnabled val="1"/>
        </dgm:presLayoutVars>
      </dgm:prSet>
      <dgm:spPr/>
      <dgm:t>
        <a:bodyPr/>
        <a:lstStyle/>
        <a:p>
          <a:endParaRPr lang="el-GR"/>
        </a:p>
      </dgm:t>
    </dgm:pt>
    <dgm:pt modelId="{8520D371-16CD-4D0B-9FCE-0FFC323F3A1A}" type="pres">
      <dgm:prSet presAssocID="{B0871645-C323-4762-B2B1-89054DF9779A}" presName="sibTrans" presStyleCnt="0"/>
      <dgm:spPr/>
    </dgm:pt>
    <dgm:pt modelId="{4B1A7D4B-375B-48E8-9C83-8EA6FBBA0B69}" type="pres">
      <dgm:prSet presAssocID="{80F40DA8-A25B-4A89-BDDB-0595B67391AD}" presName="node" presStyleLbl="node1" presStyleIdx="5" presStyleCnt="6" custLinFactNeighborX="37566" custLinFactNeighborY="-7547">
        <dgm:presLayoutVars>
          <dgm:bulletEnabled val="1"/>
        </dgm:presLayoutVars>
      </dgm:prSet>
      <dgm:spPr/>
      <dgm:t>
        <a:bodyPr/>
        <a:lstStyle/>
        <a:p>
          <a:endParaRPr lang="el-GR"/>
        </a:p>
      </dgm:t>
    </dgm:pt>
  </dgm:ptLst>
  <dgm:cxnLst>
    <dgm:cxn modelId="{EDB3D1F3-270D-48AA-B778-55286CB7DD0C}" srcId="{430E81C2-7EF9-4EB1-8599-7A0B79093007}" destId="{631372C5-B156-4319-B3BB-860240D78411}" srcOrd="1" destOrd="0" parTransId="{1D3E53AC-875C-491A-9FCD-76047BCFF1BA}" sibTransId="{3B87C6F2-0335-4DA2-A45A-01F5F900BE6E}"/>
    <dgm:cxn modelId="{A2F3EF9A-B5D0-4834-A652-C37FEF99EF2C}" type="presOf" srcId="{CFBD4DAD-456E-46D4-86E0-0D0D5D39848F}" destId="{D8B65D55-3F31-49EE-BAD2-1C7D6F2543F4}" srcOrd="0" destOrd="0" presId="urn:microsoft.com/office/officeart/2005/8/layout/default"/>
    <dgm:cxn modelId="{CC9322DF-AB7D-4FA5-8498-1239122742AB}" type="presOf" srcId="{430E81C2-7EF9-4EB1-8599-7A0B79093007}" destId="{E3AA9442-ACC9-4B54-B2E6-EBE2874FAD75}" srcOrd="0" destOrd="0" presId="urn:microsoft.com/office/officeart/2005/8/layout/default"/>
    <dgm:cxn modelId="{E44EA08E-F7F3-480C-BC20-FEE1E3679B30}" srcId="{430E81C2-7EF9-4EB1-8599-7A0B79093007}" destId="{E735A3CF-39D5-43CB-93FD-87D1E4C315EE}" srcOrd="2" destOrd="0" parTransId="{8CE42190-8F55-4705-AA64-48AF41ED66A5}" sibTransId="{4B596DE7-7D9C-4D69-8EAC-235FB59B31F3}"/>
    <dgm:cxn modelId="{04F11803-AEE8-4095-A49E-FF386467008E}" srcId="{430E81C2-7EF9-4EB1-8599-7A0B79093007}" destId="{9372AA15-CF69-428A-A58F-2F028177496A}" srcOrd="3" destOrd="0" parTransId="{6A2E7ADE-6FA7-47AF-8259-B83A9AFA86D8}" sibTransId="{144E78EB-169E-42BA-8FE6-D613404A04CC}"/>
    <dgm:cxn modelId="{DCF024B0-7661-4FD6-AAB3-39970EF4ABB7}" type="presOf" srcId="{E735A3CF-39D5-43CB-93FD-87D1E4C315EE}" destId="{70C73BCF-04D8-4D0E-8B58-A1661981EE60}" srcOrd="0" destOrd="0" presId="urn:microsoft.com/office/officeart/2005/8/layout/default"/>
    <dgm:cxn modelId="{A2A14D1F-50B7-4195-92BE-0BF47FBF3813}" type="presOf" srcId="{7FBFE6F9-8265-4E40-8866-3A8A3E769E12}" destId="{4F15F7BA-7745-4B0C-9005-58457A95AC07}" srcOrd="0" destOrd="0" presId="urn:microsoft.com/office/officeart/2005/8/layout/default"/>
    <dgm:cxn modelId="{6EADC296-E306-4FAC-9E91-A23F352BC3DC}" type="presOf" srcId="{9372AA15-CF69-428A-A58F-2F028177496A}" destId="{5326BF0E-868A-4D71-A76C-F083A438D680}" srcOrd="0" destOrd="0" presId="urn:microsoft.com/office/officeart/2005/8/layout/default"/>
    <dgm:cxn modelId="{D0CEC958-71B1-48FD-BC2D-93B8998E9563}" srcId="{430E81C2-7EF9-4EB1-8599-7A0B79093007}" destId="{80F40DA8-A25B-4A89-BDDB-0595B67391AD}" srcOrd="5" destOrd="0" parTransId="{2E8DA76D-88C5-4419-AF07-8D7416A75FE8}" sibTransId="{723CC786-45E4-47D0-9FE8-4A346B7A400C}"/>
    <dgm:cxn modelId="{B0F0F8FD-30B6-41AC-8F66-999AC7B599A2}" type="presOf" srcId="{80F40DA8-A25B-4A89-BDDB-0595B67391AD}" destId="{4B1A7D4B-375B-48E8-9C83-8EA6FBBA0B69}" srcOrd="0" destOrd="0" presId="urn:microsoft.com/office/officeart/2005/8/layout/default"/>
    <dgm:cxn modelId="{61D763FD-4BAF-4732-B158-5AAFB4FB8265}" srcId="{430E81C2-7EF9-4EB1-8599-7A0B79093007}" destId="{CFBD4DAD-456E-46D4-86E0-0D0D5D39848F}" srcOrd="0" destOrd="0" parTransId="{F0F46322-1A41-4126-A81C-3C2C060B4F42}" sibTransId="{79AF8A23-BD21-4ABB-B624-1151557AF533}"/>
    <dgm:cxn modelId="{55400469-BD5F-42CA-A699-239F5299727A}" srcId="{430E81C2-7EF9-4EB1-8599-7A0B79093007}" destId="{7FBFE6F9-8265-4E40-8866-3A8A3E769E12}" srcOrd="4" destOrd="0" parTransId="{A1D60653-1825-4B7B-99E6-23892D37B2D0}" sibTransId="{B0871645-C323-4762-B2B1-89054DF9779A}"/>
    <dgm:cxn modelId="{DA780E90-C232-4D6D-8D06-341D8D09DC5F}" type="presOf" srcId="{631372C5-B156-4319-B3BB-860240D78411}" destId="{4F6C56C0-FB3F-4A2E-A259-2D4FA2EF82FE}" srcOrd="0" destOrd="0" presId="urn:microsoft.com/office/officeart/2005/8/layout/default"/>
    <dgm:cxn modelId="{25E205C4-7869-4F6D-84F1-8CA4A19FA210}" type="presParOf" srcId="{E3AA9442-ACC9-4B54-B2E6-EBE2874FAD75}" destId="{D8B65D55-3F31-49EE-BAD2-1C7D6F2543F4}" srcOrd="0" destOrd="0" presId="urn:microsoft.com/office/officeart/2005/8/layout/default"/>
    <dgm:cxn modelId="{C5167767-F014-4D49-A175-65751334FBB1}" type="presParOf" srcId="{E3AA9442-ACC9-4B54-B2E6-EBE2874FAD75}" destId="{411E85E7-B1FB-4175-A6A9-B812B50A4C60}" srcOrd="1" destOrd="0" presId="urn:microsoft.com/office/officeart/2005/8/layout/default"/>
    <dgm:cxn modelId="{872B7CE9-6D04-4497-921D-24C8BFCB6134}" type="presParOf" srcId="{E3AA9442-ACC9-4B54-B2E6-EBE2874FAD75}" destId="{4F6C56C0-FB3F-4A2E-A259-2D4FA2EF82FE}" srcOrd="2" destOrd="0" presId="urn:microsoft.com/office/officeart/2005/8/layout/default"/>
    <dgm:cxn modelId="{F1B718C6-D5CA-4D83-BD00-3470D7108197}" type="presParOf" srcId="{E3AA9442-ACC9-4B54-B2E6-EBE2874FAD75}" destId="{3B222D4B-1E3D-4A05-B82B-42E09A4253B6}" srcOrd="3" destOrd="0" presId="urn:microsoft.com/office/officeart/2005/8/layout/default"/>
    <dgm:cxn modelId="{0F328F14-467C-4485-AC80-4A58834E621F}" type="presParOf" srcId="{E3AA9442-ACC9-4B54-B2E6-EBE2874FAD75}" destId="{70C73BCF-04D8-4D0E-8B58-A1661981EE60}" srcOrd="4" destOrd="0" presId="urn:microsoft.com/office/officeart/2005/8/layout/default"/>
    <dgm:cxn modelId="{F48586FE-E567-4478-B35E-86FAE28A83E1}" type="presParOf" srcId="{E3AA9442-ACC9-4B54-B2E6-EBE2874FAD75}" destId="{ECDB8855-81BE-4612-B802-2B3ACB1A9520}" srcOrd="5" destOrd="0" presId="urn:microsoft.com/office/officeart/2005/8/layout/default"/>
    <dgm:cxn modelId="{F73B96D1-E71F-4D26-A2B9-4B471AF6D01B}" type="presParOf" srcId="{E3AA9442-ACC9-4B54-B2E6-EBE2874FAD75}" destId="{5326BF0E-868A-4D71-A76C-F083A438D680}" srcOrd="6" destOrd="0" presId="urn:microsoft.com/office/officeart/2005/8/layout/default"/>
    <dgm:cxn modelId="{9F0141AD-169A-4657-BD89-875724A953AF}" type="presParOf" srcId="{E3AA9442-ACC9-4B54-B2E6-EBE2874FAD75}" destId="{5D81A75B-59D9-4B55-B78B-BF7F931A06F0}" srcOrd="7" destOrd="0" presId="urn:microsoft.com/office/officeart/2005/8/layout/default"/>
    <dgm:cxn modelId="{99F4A9B0-987A-443F-A73D-9A4DD4A246B9}" type="presParOf" srcId="{E3AA9442-ACC9-4B54-B2E6-EBE2874FAD75}" destId="{4F15F7BA-7745-4B0C-9005-58457A95AC07}" srcOrd="8" destOrd="0" presId="urn:microsoft.com/office/officeart/2005/8/layout/default"/>
    <dgm:cxn modelId="{FDF3B4D9-12BB-4624-9462-F41554709921}" type="presParOf" srcId="{E3AA9442-ACC9-4B54-B2E6-EBE2874FAD75}" destId="{8520D371-16CD-4D0B-9FCE-0FFC323F3A1A}" srcOrd="9" destOrd="0" presId="urn:microsoft.com/office/officeart/2005/8/layout/default"/>
    <dgm:cxn modelId="{B78B6520-8344-4903-BBE6-D41BDC1D6B37}" type="presParOf" srcId="{E3AA9442-ACC9-4B54-B2E6-EBE2874FAD75}" destId="{4B1A7D4B-375B-48E8-9C83-8EA6FBBA0B69}" srcOrd="10" destOrd="0" presId="urn:microsoft.com/office/officeart/2005/8/layout/defaul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8B65D55-3F31-49EE-BAD2-1C7D6F2543F4}">
      <dsp:nvSpPr>
        <dsp:cNvPr id="0" name=""/>
        <dsp:cNvSpPr/>
      </dsp:nvSpPr>
      <dsp:spPr>
        <a:xfrm>
          <a:off x="916483" y="1984"/>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kern="1200" dirty="0" smtClean="0"/>
            <a:t>Όλα τα σωληνάρια </a:t>
          </a:r>
          <a:r>
            <a:rPr lang="el-GR" sz="1500" kern="1200" dirty="0" err="1" smtClean="0"/>
            <a:t>υαλοειδοποιημένα</a:t>
          </a:r>
          <a:r>
            <a:rPr lang="el-GR" sz="1500" kern="1200" dirty="0" smtClean="0"/>
            <a:t> και </a:t>
          </a:r>
          <a:r>
            <a:rPr lang="el-GR" sz="1500" kern="1200" dirty="0" err="1" smtClean="0"/>
            <a:t>ακυτταρικά</a:t>
          </a:r>
          <a:endParaRPr lang="el-GR" sz="1500" kern="1200" dirty="0"/>
        </a:p>
      </dsp:txBody>
      <dsp:txXfrm>
        <a:off x="916483" y="1984"/>
        <a:ext cx="2030015" cy="1218009"/>
      </dsp:txXfrm>
    </dsp:sp>
    <dsp:sp modelId="{4F6C56C0-FB3F-4A2E-A259-2D4FA2EF82FE}">
      <dsp:nvSpPr>
        <dsp:cNvPr id="0" name=""/>
        <dsp:cNvSpPr/>
      </dsp:nvSpPr>
      <dsp:spPr>
        <a:xfrm>
          <a:off x="3912096" y="0"/>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kern="1200" dirty="0" err="1" smtClean="0"/>
            <a:t>Υαλοειδοποίηση</a:t>
          </a:r>
          <a:r>
            <a:rPr lang="el-GR" sz="1500" kern="1200" dirty="0" smtClean="0"/>
            <a:t> σπερματικών σωληναρίων</a:t>
          </a:r>
          <a:endParaRPr lang="el-GR" sz="1500" kern="1200" dirty="0"/>
        </a:p>
      </dsp:txBody>
      <dsp:txXfrm>
        <a:off x="3912096" y="0"/>
        <a:ext cx="2030015" cy="1218009"/>
      </dsp:txXfrm>
    </dsp:sp>
    <dsp:sp modelId="{70C73BCF-04D8-4D0E-8B58-A1661981EE60}">
      <dsp:nvSpPr>
        <dsp:cNvPr id="0" name=""/>
        <dsp:cNvSpPr/>
      </dsp:nvSpPr>
      <dsp:spPr>
        <a:xfrm>
          <a:off x="916483" y="1422995"/>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kern="1200" dirty="0" smtClean="0"/>
            <a:t>Όλα τα σωληνάρια χωρίς  ωριμάζοντα γεννητικά κύτταρα, παρά μόνο με κύτταρα του </a:t>
          </a:r>
          <a:r>
            <a:rPr lang="en-US" sz="1500" kern="1200" dirty="0" err="1" smtClean="0"/>
            <a:t>Sertoli</a:t>
          </a:r>
          <a:endParaRPr lang="el-GR" sz="1500" kern="1200" dirty="0"/>
        </a:p>
      </dsp:txBody>
      <dsp:txXfrm>
        <a:off x="916483" y="1422995"/>
        <a:ext cx="2030015" cy="1218009"/>
      </dsp:txXfrm>
    </dsp:sp>
    <dsp:sp modelId="{5326BF0E-868A-4D71-A76C-F083A438D680}">
      <dsp:nvSpPr>
        <dsp:cNvPr id="0" name=""/>
        <dsp:cNvSpPr/>
      </dsp:nvSpPr>
      <dsp:spPr>
        <a:xfrm>
          <a:off x="3912096" y="1455930"/>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kern="1200" dirty="0" smtClean="0"/>
            <a:t>Σύνδρομο από κύτταρα </a:t>
          </a:r>
          <a:r>
            <a:rPr lang="en-US" sz="1500" kern="1200" dirty="0" err="1" smtClean="0"/>
            <a:t>Sertoli</a:t>
          </a:r>
          <a:r>
            <a:rPr lang="en-US" sz="1500" kern="1200" dirty="0" smtClean="0"/>
            <a:t> </a:t>
          </a:r>
          <a:r>
            <a:rPr lang="el-GR" sz="1500" kern="1200" dirty="0" smtClean="0"/>
            <a:t>μόνο</a:t>
          </a:r>
          <a:endParaRPr lang="el-GR" sz="1500" kern="1200" dirty="0"/>
        </a:p>
      </dsp:txBody>
      <dsp:txXfrm>
        <a:off x="3912096" y="1455930"/>
        <a:ext cx="2030015" cy="1218009"/>
      </dsp:txXfrm>
    </dsp:sp>
    <dsp:sp modelId="{4F15F7BA-7745-4B0C-9005-58457A95AC07}">
      <dsp:nvSpPr>
        <dsp:cNvPr id="0" name=""/>
        <dsp:cNvSpPr/>
      </dsp:nvSpPr>
      <dsp:spPr>
        <a:xfrm>
          <a:off x="916483" y="2844006"/>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kern="1200" dirty="0" smtClean="0"/>
            <a:t>Ώριμες μορφές σπερματικού επιθηλίου απούσες</a:t>
          </a:r>
          <a:endParaRPr lang="el-GR" sz="1500" kern="1200" dirty="0"/>
        </a:p>
      </dsp:txBody>
      <dsp:txXfrm>
        <a:off x="916483" y="2844006"/>
        <a:ext cx="2030015" cy="1218009"/>
      </dsp:txXfrm>
    </dsp:sp>
    <dsp:sp modelId="{4B1A7D4B-375B-48E8-9C83-8EA6FBBA0B69}">
      <dsp:nvSpPr>
        <dsp:cNvPr id="0" name=""/>
        <dsp:cNvSpPr/>
      </dsp:nvSpPr>
      <dsp:spPr>
        <a:xfrm>
          <a:off x="3912096" y="2752083"/>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kern="1200" dirty="0" smtClean="0"/>
            <a:t>Αναστολή της ωρίμανσης</a:t>
          </a:r>
          <a:endParaRPr lang="el-GR" sz="1500" kern="1200" dirty="0"/>
        </a:p>
      </dsp:txBody>
      <dsp:txXfrm>
        <a:off x="3912096" y="2752083"/>
        <a:ext cx="2030015" cy="121800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8B65D55-3F31-49EE-BAD2-1C7D6F2543F4}">
      <dsp:nvSpPr>
        <dsp:cNvPr id="0" name=""/>
        <dsp:cNvSpPr/>
      </dsp:nvSpPr>
      <dsp:spPr>
        <a:xfrm>
          <a:off x="916483" y="1984"/>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l-GR" sz="1300" kern="1200" dirty="0" smtClean="0"/>
            <a:t>Συμβατό</a:t>
          </a:r>
          <a:r>
            <a:rPr lang="el-GR" sz="1300" kern="1200" baseline="0" dirty="0" smtClean="0"/>
            <a:t> με προχωρημένη ηλικία</a:t>
          </a:r>
          <a:endParaRPr lang="el-GR" sz="1300" kern="1200" dirty="0"/>
        </a:p>
      </dsp:txBody>
      <dsp:txXfrm>
        <a:off x="916483" y="1984"/>
        <a:ext cx="2030015" cy="1218009"/>
      </dsp:txXfrm>
    </dsp:sp>
    <dsp:sp modelId="{4F6C56C0-FB3F-4A2E-A259-2D4FA2EF82FE}">
      <dsp:nvSpPr>
        <dsp:cNvPr id="0" name=""/>
        <dsp:cNvSpPr/>
      </dsp:nvSpPr>
      <dsp:spPr>
        <a:xfrm>
          <a:off x="3912096" y="0"/>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l-GR" sz="1300" kern="1200" dirty="0" smtClean="0"/>
            <a:t>Διάσπαρτα</a:t>
          </a:r>
          <a:r>
            <a:rPr lang="el-GR" sz="1300" kern="1200" baseline="0" dirty="0" smtClean="0"/>
            <a:t> σωληνάρια με </a:t>
          </a:r>
          <a:r>
            <a:rPr lang="el-GR" sz="1300" kern="1200" baseline="0" dirty="0" err="1" smtClean="0"/>
            <a:t>υαλοειδοποίηση</a:t>
          </a:r>
          <a:r>
            <a:rPr lang="el-GR" sz="1300" kern="1200" baseline="0" dirty="0" smtClean="0"/>
            <a:t> σε ένα κατά τα άλλα φυσιολογικό υπόβαθρο</a:t>
          </a:r>
          <a:endParaRPr lang="el-GR" sz="1300" kern="1200" dirty="0"/>
        </a:p>
      </dsp:txBody>
      <dsp:txXfrm>
        <a:off x="3912096" y="0"/>
        <a:ext cx="2030015" cy="1218009"/>
      </dsp:txXfrm>
    </dsp:sp>
    <dsp:sp modelId="{70C73BCF-04D8-4D0E-8B58-A1661981EE60}">
      <dsp:nvSpPr>
        <dsp:cNvPr id="0" name=""/>
        <dsp:cNvSpPr/>
      </dsp:nvSpPr>
      <dsp:spPr>
        <a:xfrm>
          <a:off x="916483" y="1422995"/>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l-GR" sz="1300" kern="1200" dirty="0" err="1" smtClean="0"/>
            <a:t>Υπο</a:t>
          </a:r>
          <a:r>
            <a:rPr lang="el-GR" sz="1300" kern="1200" baseline="0" dirty="0" err="1" smtClean="0"/>
            <a:t>σπερματογένεση</a:t>
          </a:r>
          <a:r>
            <a:rPr lang="el-GR" sz="1300" kern="1200" baseline="0" dirty="0" smtClean="0"/>
            <a:t> μικτού τύπου</a:t>
          </a:r>
          <a:endParaRPr lang="el-GR" sz="1300" kern="1200" dirty="0"/>
        </a:p>
      </dsp:txBody>
      <dsp:txXfrm>
        <a:off x="916483" y="1422995"/>
        <a:ext cx="2030015" cy="1218009"/>
      </dsp:txXfrm>
    </dsp:sp>
    <dsp:sp modelId="{5326BF0E-868A-4D71-A76C-F083A438D680}">
      <dsp:nvSpPr>
        <dsp:cNvPr id="0" name=""/>
        <dsp:cNvSpPr/>
      </dsp:nvSpPr>
      <dsp:spPr>
        <a:xfrm>
          <a:off x="3912096" y="1455930"/>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l-GR" sz="1300" kern="1200" dirty="0" smtClean="0"/>
            <a:t>Συρρέοντα</a:t>
          </a:r>
          <a:r>
            <a:rPr lang="el-GR" sz="1300" kern="1200" baseline="0" dirty="0" smtClean="0"/>
            <a:t> σωληνάρια με </a:t>
          </a:r>
          <a:r>
            <a:rPr lang="el-GR" sz="1300" kern="1200" baseline="0" dirty="0" err="1" smtClean="0"/>
            <a:t>υαλοειδοποίηση</a:t>
          </a:r>
          <a:r>
            <a:rPr lang="el-GR" sz="1300" kern="1200" baseline="0" dirty="0" smtClean="0"/>
            <a:t> ή διάσπαρτα σωληνάρια με κύτταρα </a:t>
          </a:r>
          <a:r>
            <a:rPr lang="en-US" sz="1300" kern="1200" baseline="0" dirty="0" err="1" smtClean="0"/>
            <a:t>Sertoli</a:t>
          </a:r>
          <a:r>
            <a:rPr lang="en-US" sz="1300" kern="1200" baseline="0" dirty="0" smtClean="0"/>
            <a:t> </a:t>
          </a:r>
          <a:r>
            <a:rPr lang="el-GR" sz="1300" kern="1200" baseline="0" dirty="0" smtClean="0"/>
            <a:t>μόνο, σε ένα κατά τα άλλα φυσιολογικό υπόβαθρο </a:t>
          </a:r>
          <a:endParaRPr lang="el-GR" sz="1300" kern="1200" dirty="0"/>
        </a:p>
      </dsp:txBody>
      <dsp:txXfrm>
        <a:off x="3912096" y="1455930"/>
        <a:ext cx="2030015" cy="1218009"/>
      </dsp:txXfrm>
    </dsp:sp>
    <dsp:sp modelId="{4F15F7BA-7745-4B0C-9005-58457A95AC07}">
      <dsp:nvSpPr>
        <dsp:cNvPr id="0" name=""/>
        <dsp:cNvSpPr/>
      </dsp:nvSpPr>
      <dsp:spPr>
        <a:xfrm>
          <a:off x="916483" y="2844006"/>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l-GR" sz="1300" kern="1200" dirty="0"/>
        </a:p>
      </dsp:txBody>
      <dsp:txXfrm>
        <a:off x="916483" y="2844006"/>
        <a:ext cx="2030015" cy="1218009"/>
      </dsp:txXfrm>
    </dsp:sp>
    <dsp:sp modelId="{4B1A7D4B-375B-48E8-9C83-8EA6FBBA0B69}">
      <dsp:nvSpPr>
        <dsp:cNvPr id="0" name=""/>
        <dsp:cNvSpPr/>
      </dsp:nvSpPr>
      <dsp:spPr>
        <a:xfrm>
          <a:off x="3912096" y="2752083"/>
          <a:ext cx="2030015" cy="1218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l-GR" sz="1300" kern="1200" dirty="0" err="1" smtClean="0"/>
            <a:t>Υπερχρωμικοί</a:t>
          </a:r>
          <a:r>
            <a:rPr lang="el-GR" sz="1300" kern="1200" dirty="0" smtClean="0"/>
            <a:t> </a:t>
          </a:r>
          <a:r>
            <a:rPr lang="el-GR" sz="1300" kern="1200" baseline="0" dirty="0" smtClean="0"/>
            <a:t>γωνιώδεις ή συνθλιμμένοι πυρήνες σε κύτταρα  της περιφέρειας των </a:t>
          </a:r>
          <a:r>
            <a:rPr lang="el-GR" sz="1300" kern="1200" baseline="0" dirty="0" err="1" smtClean="0"/>
            <a:t>ιστοτεμαχίων</a:t>
          </a:r>
          <a:endParaRPr lang="el-GR" sz="1300" kern="1200" dirty="0"/>
        </a:p>
      </dsp:txBody>
      <dsp:txXfrm>
        <a:off x="3912096" y="2752083"/>
        <a:ext cx="2030015" cy="121800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126BBB98-BA0D-45BB-9289-46114DA053DA}" type="datetimeFigureOut">
              <a:rPr lang="el-GR" smtClean="0"/>
              <a:pPr/>
              <a:t>14/5/2016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8FD6C90-473A-4CB3-AFE5-4355DEA8BDA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126BBB98-BA0D-45BB-9289-46114DA053DA}" type="datetimeFigureOut">
              <a:rPr lang="el-GR" smtClean="0"/>
              <a:pPr/>
              <a:t>14/5/2016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8FD6C90-473A-4CB3-AFE5-4355DEA8BDA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126BBB98-BA0D-45BB-9289-46114DA053DA}" type="datetimeFigureOut">
              <a:rPr lang="el-GR" smtClean="0"/>
              <a:pPr/>
              <a:t>14/5/2016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8FD6C90-473A-4CB3-AFE5-4355DEA8BDA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126BBB98-BA0D-45BB-9289-46114DA053DA}" type="datetimeFigureOut">
              <a:rPr lang="el-GR" smtClean="0"/>
              <a:pPr/>
              <a:t>14/5/2016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8FD6C90-473A-4CB3-AFE5-4355DEA8BDA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6BBB98-BA0D-45BB-9289-46114DA053DA}" type="datetimeFigureOut">
              <a:rPr lang="el-GR" smtClean="0"/>
              <a:pPr/>
              <a:t>14/5/2016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68FD6C90-473A-4CB3-AFE5-4355DEA8BDA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126BBB98-BA0D-45BB-9289-46114DA053DA}" type="datetimeFigureOut">
              <a:rPr lang="el-GR" smtClean="0"/>
              <a:pPr/>
              <a:t>14/5/2016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8FD6C90-473A-4CB3-AFE5-4355DEA8BDA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126BBB98-BA0D-45BB-9289-46114DA053DA}" type="datetimeFigureOut">
              <a:rPr lang="el-GR" smtClean="0"/>
              <a:pPr/>
              <a:t>14/5/2016</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68FD6C90-473A-4CB3-AFE5-4355DEA8BDA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126BBB98-BA0D-45BB-9289-46114DA053DA}" type="datetimeFigureOut">
              <a:rPr lang="el-GR" smtClean="0"/>
              <a:pPr/>
              <a:t>14/5/2016</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68FD6C90-473A-4CB3-AFE5-4355DEA8BDA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6BBB98-BA0D-45BB-9289-46114DA053DA}" type="datetimeFigureOut">
              <a:rPr lang="el-GR" smtClean="0"/>
              <a:pPr/>
              <a:t>14/5/2016</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68FD6C90-473A-4CB3-AFE5-4355DEA8BDA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6BBB98-BA0D-45BB-9289-46114DA053DA}" type="datetimeFigureOut">
              <a:rPr lang="el-GR" smtClean="0"/>
              <a:pPr/>
              <a:t>14/5/2016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8FD6C90-473A-4CB3-AFE5-4355DEA8BDA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6BBB98-BA0D-45BB-9289-46114DA053DA}" type="datetimeFigureOut">
              <a:rPr lang="el-GR" smtClean="0"/>
              <a:pPr/>
              <a:t>14/5/2016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68FD6C90-473A-4CB3-AFE5-4355DEA8BDA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60000"/>
                <a:lumOff val="40000"/>
              </a:schemeClr>
            </a:gs>
            <a:gs pos="53000">
              <a:srgbClr val="D4DEFF"/>
            </a:gs>
            <a:gs pos="83000">
              <a:srgbClr val="D4DEFF"/>
            </a:gs>
            <a:gs pos="100000">
              <a:srgbClr val="96AB94"/>
            </a:gs>
          </a:gsLst>
          <a:lin ang="5400000" scaled="0"/>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6BBB98-BA0D-45BB-9289-46114DA053DA}" type="datetimeFigureOut">
              <a:rPr lang="el-GR" smtClean="0"/>
              <a:pPr/>
              <a:t>14/5/2016</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D6C90-473A-4CB3-AFE5-4355DEA8BDA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6.jpeg"/></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6.xml"/><Relationship Id="rId1" Type="http://schemas.openxmlformats.org/officeDocument/2006/relationships/vmlDrawing" Target="../drawings/vmlDrawing28.vml"/></Relationships>
</file>

<file path=ppt/slides/_rels/slide10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8.xml"/><Relationship Id="rId1" Type="http://schemas.openxmlformats.org/officeDocument/2006/relationships/vmlDrawing" Target="../drawings/vmlDrawing3.v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6.xml"/><Relationship Id="rId1" Type="http://schemas.openxmlformats.org/officeDocument/2006/relationships/vmlDrawing" Target="../drawings/vmlDrawing9.v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6.xml"/><Relationship Id="rId1" Type="http://schemas.openxmlformats.org/officeDocument/2006/relationships/vmlDrawing" Target="../drawings/vmlDrawing10.v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12.v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6.xml"/><Relationship Id="rId1" Type="http://schemas.openxmlformats.org/officeDocument/2006/relationships/vmlDrawing" Target="../drawings/vmlDrawing13.v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6.xml"/><Relationship Id="rId1" Type="http://schemas.openxmlformats.org/officeDocument/2006/relationships/vmlDrawing" Target="../drawings/vmlDrawing14.v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6.xml"/><Relationship Id="rId1" Type="http://schemas.openxmlformats.org/officeDocument/2006/relationships/vmlDrawing" Target="../drawings/vmlDrawing15.vml"/></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vmlDrawing" Target="../drawings/vmlDrawing16.v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17.v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18.v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6.xml"/><Relationship Id="rId1" Type="http://schemas.openxmlformats.org/officeDocument/2006/relationships/vmlDrawing" Target="../drawings/vmlDrawing19.v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0.vml"/></Relationships>
</file>

<file path=ppt/slides/_rels/slide6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slideLayout" Target="../slideLayouts/slideLayout6.xml"/><Relationship Id="rId1" Type="http://schemas.openxmlformats.org/officeDocument/2006/relationships/vmlDrawing" Target="../drawings/vmlDrawing21.vml"/><Relationship Id="rId4" Type="http://schemas.openxmlformats.org/officeDocument/2006/relationships/image" Target="../media/image49.jpeg"/></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6.xml"/><Relationship Id="rId1" Type="http://schemas.openxmlformats.org/officeDocument/2006/relationships/vmlDrawing" Target="../drawings/vmlDrawing22.v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vmlDrawing" Target="../drawings/vmlDrawing23.vml"/></Relationships>
</file>

<file path=ppt/slides/_rels/slide8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6.xml"/><Relationship Id="rId1" Type="http://schemas.openxmlformats.org/officeDocument/2006/relationships/vmlDrawing" Target="../drawings/vmlDrawing24.v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5.v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73.jpeg"/></Relationships>
</file>

<file path=ppt/slides/_rels/slide9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6.v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6.xml"/><Relationship Id="rId1" Type="http://schemas.openxmlformats.org/officeDocument/2006/relationships/vmlDrawing" Target="../drawings/vmlDrawing27.v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179512" y="1071546"/>
            <a:ext cx="8784976" cy="4357718"/>
          </a:xfrm>
        </p:spPr>
        <p:txBody>
          <a:bodyPr>
            <a:normAutofit/>
          </a:bodyPr>
          <a:lstStyle/>
          <a:p>
            <a:r>
              <a:rPr lang="el-GR" sz="3200" dirty="0" smtClean="0">
                <a:solidFill>
                  <a:srgbClr val="002060"/>
                </a:solidFill>
                <a:latin typeface="Arial" pitchFamily="34" charset="0"/>
                <a:cs typeface="Arial" pitchFamily="34" charset="0"/>
              </a:rPr>
              <a:t>ΜΑΘΗΜΑΤΑ ΕΡΓΑΣΤΗΡΙΑΚΗΣ ΑΝΔΡΟΛΟΓΙΑΣ </a:t>
            </a:r>
            <a:br>
              <a:rPr lang="el-GR" sz="3200" dirty="0" smtClean="0">
                <a:solidFill>
                  <a:srgbClr val="002060"/>
                </a:solidFill>
                <a:latin typeface="Arial" pitchFamily="34" charset="0"/>
                <a:cs typeface="Arial" pitchFamily="34" charset="0"/>
              </a:rPr>
            </a:br>
            <a:r>
              <a:rPr lang="el-GR" sz="2000" dirty="0" smtClean="0">
                <a:solidFill>
                  <a:srgbClr val="002060"/>
                </a:solidFill>
                <a:latin typeface="Arial" pitchFamily="34" charset="0"/>
                <a:cs typeface="Arial" pitchFamily="34" charset="0"/>
              </a:rPr>
              <a:t/>
            </a:r>
            <a:br>
              <a:rPr lang="el-GR" sz="2000" dirty="0" smtClean="0">
                <a:solidFill>
                  <a:srgbClr val="002060"/>
                </a:solidFill>
                <a:latin typeface="Arial" pitchFamily="34" charset="0"/>
                <a:cs typeface="Arial" pitchFamily="34" charset="0"/>
              </a:rPr>
            </a:br>
            <a:r>
              <a:rPr lang="el-GR" sz="3100" b="1" spc="6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Βιοψία όρχεως.</a:t>
            </a:r>
            <a:br>
              <a:rPr lang="el-GR" sz="3100" b="1" spc="6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br>
            <a:r>
              <a:rPr lang="el-GR" sz="3100" b="1" spc="6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Μορφολογικά πρότυπα </a:t>
            </a:r>
            <a:br>
              <a:rPr lang="el-GR" sz="3100" b="1" spc="6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br>
            <a:r>
              <a:rPr lang="el-GR" sz="3100" b="1" spc="6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συνοδά υπογονιμότητας. </a:t>
            </a:r>
            <a:r>
              <a:rPr lang="el-GR" sz="3100" b="1" dirty="0" smtClean="0">
                <a:solidFill>
                  <a:srgbClr val="002060"/>
                </a:solidFill>
              </a:rPr>
              <a:t/>
            </a:r>
            <a:br>
              <a:rPr lang="el-GR" sz="3100" b="1" dirty="0" smtClean="0">
                <a:solidFill>
                  <a:srgbClr val="002060"/>
                </a:solidFill>
              </a:rPr>
            </a:br>
            <a:endParaRPr lang="el-GR" sz="3100" b="1" dirty="0">
              <a:solidFill>
                <a:srgbClr val="002060"/>
              </a:solidFill>
            </a:endParaRPr>
          </a:p>
        </p:txBody>
      </p:sp>
      <p:sp>
        <p:nvSpPr>
          <p:cNvPr id="3" name="2 - Υπότιτλος"/>
          <p:cNvSpPr>
            <a:spLocks noGrp="1"/>
          </p:cNvSpPr>
          <p:nvPr>
            <p:ph type="subTitle" idx="1"/>
          </p:nvPr>
        </p:nvSpPr>
        <p:spPr>
          <a:xfrm>
            <a:off x="1371600" y="5572140"/>
            <a:ext cx="6400800" cy="809188"/>
          </a:xfrm>
        </p:spPr>
        <p:txBody>
          <a:bodyPr>
            <a:normAutofit/>
          </a:bodyPr>
          <a:lstStyle/>
          <a:p>
            <a:r>
              <a:rPr lang="el-GR" sz="2000" dirty="0" smtClean="0">
                <a:solidFill>
                  <a:srgbClr val="002060"/>
                </a:solidFill>
                <a:latin typeface="Arial" pitchFamily="34" charset="0"/>
                <a:cs typeface="Arial" pitchFamily="34" charset="0"/>
              </a:rPr>
              <a:t>Ανδρέας  Χ.  </a:t>
            </a:r>
            <a:r>
              <a:rPr lang="el-GR" sz="2000" dirty="0" err="1" smtClean="0">
                <a:solidFill>
                  <a:srgbClr val="002060"/>
                </a:solidFill>
                <a:latin typeface="Arial" pitchFamily="34" charset="0"/>
                <a:cs typeface="Arial" pitchFamily="34" charset="0"/>
              </a:rPr>
              <a:t>Λάζαρης</a:t>
            </a:r>
            <a:endParaRPr lang="el-GR" sz="2000" dirty="0" smtClean="0">
              <a:solidFill>
                <a:srgbClr val="002060"/>
              </a:solidFill>
              <a:latin typeface="Arial" pitchFamily="34" charset="0"/>
              <a:cs typeface="Arial" pitchFamily="34" charset="0"/>
            </a:endParaRPr>
          </a:p>
          <a:p>
            <a:r>
              <a:rPr lang="el-GR" sz="2000" dirty="0" smtClean="0">
                <a:solidFill>
                  <a:srgbClr val="002060"/>
                </a:solidFill>
                <a:latin typeface="Arial" pitchFamily="34" charset="0"/>
                <a:cs typeface="Arial" pitchFamily="34" charset="0"/>
              </a:rPr>
              <a:t>Ιατρός-Παθολογοανατόμος</a:t>
            </a:r>
            <a:endParaRPr lang="el-GR" sz="2000" dirty="0">
              <a:solidFill>
                <a:srgbClr val="002060"/>
              </a:solidFill>
              <a:latin typeface="Arial" pitchFamily="34" charset="0"/>
              <a:cs typeface="Arial" pitchFamily="34" charset="0"/>
            </a:endParaRPr>
          </a:p>
        </p:txBody>
      </p:sp>
      <p:sp>
        <p:nvSpPr>
          <p:cNvPr id="1026" name="AutoShape 2" descr="https://webmail01.uoa.gr/src/download.php?passed_id=28089&amp;mailbox=INBOX&amp;ent_id=1.2.2&amp;absolute_dl=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new\yaratilis183.jpg"/>
          <p:cNvPicPr>
            <a:picLocks noChangeAspect="1" noChangeArrowheads="1"/>
          </p:cNvPicPr>
          <p:nvPr/>
        </p:nvPicPr>
        <p:blipFill>
          <a:blip r:embed="rId3" cstate="print"/>
          <a:srcRect/>
          <a:stretch>
            <a:fillRect/>
          </a:stretch>
        </p:blipFill>
        <p:spPr bwMode="auto">
          <a:xfrm>
            <a:off x="179512" y="188640"/>
            <a:ext cx="4918215" cy="3168352"/>
          </a:xfrm>
          <a:prstGeom prst="rect">
            <a:avLst/>
          </a:prstGeom>
          <a:noFill/>
          <a:ln w="9525">
            <a:noFill/>
            <a:miter lim="800000"/>
            <a:headEnd/>
            <a:tailEnd/>
          </a:ln>
        </p:spPr>
      </p:pic>
      <p:pic>
        <p:nvPicPr>
          <p:cNvPr id="3" name="Picture 2" descr="E:\new\boar_testis.jpg"/>
          <p:cNvPicPr>
            <a:picLocks noChangeAspect="1" noChangeArrowheads="1"/>
          </p:cNvPicPr>
          <p:nvPr/>
        </p:nvPicPr>
        <p:blipFill>
          <a:blip r:embed="rId4" cstate="print"/>
          <a:srcRect/>
          <a:stretch>
            <a:fillRect/>
          </a:stretch>
        </p:blipFill>
        <p:spPr bwMode="auto">
          <a:xfrm>
            <a:off x="4355976" y="3501008"/>
            <a:ext cx="4567932" cy="30633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32656"/>
            <a:ext cx="9144000" cy="706090"/>
          </a:xfrm>
        </p:spPr>
        <p:txBody>
          <a:bodyPr>
            <a:noAutofit/>
          </a:bodyPr>
          <a:lstStyle/>
          <a:p>
            <a:r>
              <a:rPr lang="el-GR" sz="2800" dirty="0" smtClean="0"/>
              <a:t>Υπό μέτρια ή μεγάλη μεγέθυνση (Χ200-Χ400)</a:t>
            </a:r>
            <a:br>
              <a:rPr lang="el-GR" sz="2800" dirty="0" smtClean="0"/>
            </a:br>
            <a:r>
              <a:rPr lang="el-GR" sz="2800" dirty="0" smtClean="0"/>
              <a:t>καθορισμός τύπων και αναλογιών γεννητικών κυττάρων.</a:t>
            </a:r>
            <a:br>
              <a:rPr lang="el-GR" sz="2800" dirty="0" smtClean="0"/>
            </a:br>
            <a:r>
              <a:rPr lang="el-GR" sz="2800" b="1" dirty="0" smtClean="0"/>
              <a:t> Μη </a:t>
            </a:r>
            <a:r>
              <a:rPr lang="el-GR" sz="2800" dirty="0" smtClean="0">
                <a:effectLst>
                  <a:outerShdw blurRad="38100" dist="38100" dir="2700000" algn="tl">
                    <a:srgbClr val="000000">
                      <a:alpha val="43137"/>
                    </a:srgbClr>
                  </a:outerShdw>
                </a:effectLst>
              </a:rPr>
              <a:t>ομοιογενές </a:t>
            </a:r>
            <a:r>
              <a:rPr lang="el-GR" sz="2800" dirty="0" smtClean="0"/>
              <a:t>πρότυπο</a:t>
            </a:r>
            <a:endParaRPr lang="el-GR" sz="2800" dirty="0"/>
          </a:p>
        </p:txBody>
      </p:sp>
      <p:graphicFrame>
        <p:nvGraphicFramePr>
          <p:cNvPr id="5" name="4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 Δεξιό βέλος"/>
          <p:cNvSpPr/>
          <p:nvPr/>
        </p:nvSpPr>
        <p:spPr>
          <a:xfrm rot="10800000">
            <a:off x="4427984" y="1916832"/>
            <a:ext cx="1080000" cy="216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TextBox"/>
          <p:cNvSpPr txBox="1"/>
          <p:nvPr/>
        </p:nvSpPr>
        <p:spPr>
          <a:xfrm>
            <a:off x="4572000" y="1628800"/>
            <a:ext cx="576064" cy="369332"/>
          </a:xfrm>
          <a:prstGeom prst="rect">
            <a:avLst/>
          </a:prstGeom>
          <a:noFill/>
        </p:spPr>
        <p:txBody>
          <a:bodyPr wrap="square" rtlCol="0">
            <a:spAutoFit/>
          </a:bodyPr>
          <a:lstStyle/>
          <a:p>
            <a:r>
              <a:rPr lang="el-GR" dirty="0" smtClean="0"/>
              <a:t>ΝΑΙ</a:t>
            </a:r>
            <a:endParaRPr lang="el-GR" dirty="0"/>
          </a:p>
        </p:txBody>
      </p:sp>
      <p:sp>
        <p:nvSpPr>
          <p:cNvPr id="10" name="9 - Δεξιό βέλος"/>
          <p:cNvSpPr/>
          <p:nvPr/>
        </p:nvSpPr>
        <p:spPr>
          <a:xfrm rot="10800000">
            <a:off x="4427984" y="3140968"/>
            <a:ext cx="1080000" cy="216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TextBox"/>
          <p:cNvSpPr txBox="1"/>
          <p:nvPr/>
        </p:nvSpPr>
        <p:spPr>
          <a:xfrm>
            <a:off x="4572000" y="2852936"/>
            <a:ext cx="648072" cy="369332"/>
          </a:xfrm>
          <a:prstGeom prst="rect">
            <a:avLst/>
          </a:prstGeom>
          <a:noFill/>
        </p:spPr>
        <p:txBody>
          <a:bodyPr wrap="square" rtlCol="0">
            <a:spAutoFit/>
          </a:bodyPr>
          <a:lstStyle/>
          <a:p>
            <a:r>
              <a:rPr lang="el-GR" dirty="0" smtClean="0"/>
              <a:t>ΝΑΙ</a:t>
            </a:r>
            <a:endParaRPr lang="el-GR" dirty="0"/>
          </a:p>
        </p:txBody>
      </p:sp>
      <p:sp>
        <p:nvSpPr>
          <p:cNvPr id="15" name="14 - Δεξιό βέλος"/>
          <p:cNvSpPr/>
          <p:nvPr/>
        </p:nvSpPr>
        <p:spPr>
          <a:xfrm rot="10800000">
            <a:off x="4427984" y="4797152"/>
            <a:ext cx="108012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TextBox"/>
          <p:cNvSpPr txBox="1"/>
          <p:nvPr/>
        </p:nvSpPr>
        <p:spPr>
          <a:xfrm>
            <a:off x="4572000" y="4365104"/>
            <a:ext cx="1656184" cy="369332"/>
          </a:xfrm>
          <a:prstGeom prst="rect">
            <a:avLst/>
          </a:prstGeom>
          <a:noFill/>
        </p:spPr>
        <p:txBody>
          <a:bodyPr wrap="square" rtlCol="0">
            <a:spAutoFit/>
          </a:bodyPr>
          <a:lstStyle/>
          <a:p>
            <a:r>
              <a:rPr lang="el-GR" dirty="0" smtClean="0"/>
              <a:t>ΝΑΙ</a:t>
            </a:r>
            <a:endParaRPr lang="el-GR" dirty="0"/>
          </a:p>
        </p:txBody>
      </p:sp>
      <p:sp>
        <p:nvSpPr>
          <p:cNvPr id="19" name="18 - Δεξιό βέλος"/>
          <p:cNvSpPr/>
          <p:nvPr/>
        </p:nvSpPr>
        <p:spPr>
          <a:xfrm rot="5400000">
            <a:off x="6158375" y="5227495"/>
            <a:ext cx="359618" cy="2296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Διάγραμμα ροής: Διεργασία"/>
          <p:cNvSpPr/>
          <p:nvPr/>
        </p:nvSpPr>
        <p:spPr>
          <a:xfrm>
            <a:off x="5436096" y="5517232"/>
            <a:ext cx="2088232" cy="115212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20 - TextBox"/>
          <p:cNvSpPr txBox="1"/>
          <p:nvPr/>
        </p:nvSpPr>
        <p:spPr>
          <a:xfrm>
            <a:off x="5508104" y="5733256"/>
            <a:ext cx="1872208" cy="954107"/>
          </a:xfrm>
          <a:prstGeom prst="rect">
            <a:avLst/>
          </a:prstGeom>
          <a:noFill/>
        </p:spPr>
        <p:txBody>
          <a:bodyPr wrap="square" rtlCol="0">
            <a:spAutoFit/>
          </a:bodyPr>
          <a:lstStyle/>
          <a:p>
            <a:r>
              <a:rPr lang="el-GR" sz="1400" dirty="0" smtClean="0">
                <a:solidFill>
                  <a:schemeClr val="bg1">
                    <a:lumMod val="95000"/>
                  </a:schemeClr>
                </a:solidFill>
              </a:rPr>
              <a:t>Αποκλεισμός εστιακής </a:t>
            </a:r>
            <a:r>
              <a:rPr lang="el-GR" sz="1400" dirty="0" err="1" smtClean="0">
                <a:solidFill>
                  <a:schemeClr val="bg1">
                    <a:lumMod val="95000"/>
                  </a:schemeClr>
                </a:solidFill>
              </a:rPr>
              <a:t>ενδοσωληναριακής</a:t>
            </a:r>
            <a:r>
              <a:rPr lang="el-GR" sz="1400" dirty="0" smtClean="0">
                <a:solidFill>
                  <a:schemeClr val="bg1">
                    <a:lumMod val="95000"/>
                  </a:schemeClr>
                </a:solidFill>
              </a:rPr>
              <a:t> νεοπλασίας γεννητικών κυττάρων</a:t>
            </a:r>
            <a:endParaRPr lang="el-GR" sz="1400" dirty="0">
              <a:solidFill>
                <a:schemeClr val="bg1">
                  <a:lumMod val="95000"/>
                </a:schemeClr>
              </a:solidFill>
            </a:endParaRPr>
          </a:p>
        </p:txBody>
      </p:sp>
      <p:sp>
        <p:nvSpPr>
          <p:cNvPr id="29" name="28 - TextBox"/>
          <p:cNvSpPr txBox="1"/>
          <p:nvPr/>
        </p:nvSpPr>
        <p:spPr>
          <a:xfrm>
            <a:off x="2411760" y="4437112"/>
            <a:ext cx="2376264" cy="954107"/>
          </a:xfrm>
          <a:prstGeom prst="rect">
            <a:avLst/>
          </a:prstGeom>
          <a:noFill/>
        </p:spPr>
        <p:txBody>
          <a:bodyPr wrap="square" rtlCol="0">
            <a:spAutoFit/>
          </a:bodyPr>
          <a:lstStyle/>
          <a:p>
            <a:r>
              <a:rPr lang="el-GR" sz="1400" dirty="0" smtClean="0">
                <a:solidFill>
                  <a:schemeClr val="bg1">
                    <a:lumMod val="95000"/>
                  </a:schemeClr>
                </a:solidFill>
              </a:rPr>
              <a:t>Λαμβάνουμε </a:t>
            </a:r>
            <a:r>
              <a:rPr lang="el-GR" sz="1400" dirty="0" err="1" smtClean="0">
                <a:solidFill>
                  <a:schemeClr val="bg1">
                    <a:lumMod val="95000"/>
                  </a:schemeClr>
                </a:solidFill>
              </a:rPr>
              <a:t>υπόψιν</a:t>
            </a:r>
            <a:r>
              <a:rPr lang="el-GR" sz="1400" dirty="0" smtClean="0">
                <a:solidFill>
                  <a:schemeClr val="bg1">
                    <a:lumMod val="95000"/>
                  </a:schemeClr>
                </a:solidFill>
              </a:rPr>
              <a:t> την τεχνητή σύνθλιψη και εκτιμούμε τα ανέπαφα σωληνάρια </a:t>
            </a:r>
            <a:endParaRPr lang="el-GR" sz="1400" dirty="0">
              <a:solidFill>
                <a:schemeClr val="bg1">
                  <a:lumMod val="95000"/>
                </a:schemeClr>
              </a:solidFill>
            </a:endParaRPr>
          </a:p>
        </p:txBody>
      </p:sp>
      <p:sp>
        <p:nvSpPr>
          <p:cNvPr id="30" name="29 - TextBox"/>
          <p:cNvSpPr txBox="1"/>
          <p:nvPr/>
        </p:nvSpPr>
        <p:spPr>
          <a:xfrm>
            <a:off x="6444208" y="5229200"/>
            <a:ext cx="2376264" cy="369332"/>
          </a:xfrm>
          <a:prstGeom prst="rect">
            <a:avLst/>
          </a:prstGeom>
          <a:noFill/>
        </p:spPr>
        <p:txBody>
          <a:bodyPr wrap="square" rtlCol="0">
            <a:spAutoFit/>
          </a:bodyPr>
          <a:lstStyle/>
          <a:p>
            <a:r>
              <a:rPr lang="el-GR" dirty="0" smtClean="0"/>
              <a:t>ΝΑΙ</a:t>
            </a:r>
            <a:endParaRPr lang="el-GR"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20688"/>
          </a:xfrm>
        </p:spPr>
        <p:txBody>
          <a:bodyPr>
            <a:normAutofit fontScale="90000"/>
          </a:bodyPr>
          <a:lstStyle/>
          <a:p>
            <a:r>
              <a:rPr lang="el-GR" dirty="0" smtClean="0"/>
              <a:t> </a:t>
            </a:r>
            <a:r>
              <a:rPr lang="el-GR" i="1" dirty="0" smtClean="0">
                <a:effectLst>
                  <a:outerShdw blurRad="38100" dist="38100" dir="2700000" algn="tl">
                    <a:srgbClr val="000000">
                      <a:alpha val="43137"/>
                    </a:srgbClr>
                  </a:outerShdw>
                </a:effectLst>
              </a:rPr>
              <a:t>Διατύπωση</a:t>
            </a:r>
            <a:r>
              <a:rPr lang="el-GR" dirty="0" smtClean="0"/>
              <a:t> τελικής διάγνωσης</a:t>
            </a:r>
            <a:endParaRPr lang="el-GR" dirty="0"/>
          </a:p>
        </p:txBody>
      </p:sp>
      <p:sp>
        <p:nvSpPr>
          <p:cNvPr id="3" name="2 - Θέση περιεχομένου"/>
          <p:cNvSpPr>
            <a:spLocks noGrp="1"/>
          </p:cNvSpPr>
          <p:nvPr>
            <p:ph idx="1"/>
          </p:nvPr>
        </p:nvSpPr>
        <p:spPr>
          <a:xfrm>
            <a:off x="0" y="620688"/>
            <a:ext cx="8964488" cy="6237312"/>
          </a:xfrm>
        </p:spPr>
        <p:txBody>
          <a:bodyPr>
            <a:normAutofit fontScale="85000" lnSpcReduction="20000"/>
          </a:bodyPr>
          <a:lstStyle/>
          <a:p>
            <a:r>
              <a:rPr lang="el-GR" b="1" dirty="0" smtClean="0"/>
              <a:t>Διαβάθμιση της σοβαρότητας </a:t>
            </a:r>
            <a:r>
              <a:rPr lang="el-GR" dirty="0" smtClean="0"/>
              <a:t>της παρατηρούμενης ορχικής ανωμαλίας και αναφορά του </a:t>
            </a:r>
            <a:r>
              <a:rPr lang="el-GR" b="1" dirty="0" smtClean="0"/>
              <a:t>ομοιογενούς ή ετερογενούς χαρακτήρα </a:t>
            </a:r>
            <a:r>
              <a:rPr lang="el-GR" dirty="0" smtClean="0"/>
              <a:t>της.</a:t>
            </a:r>
          </a:p>
          <a:p>
            <a:pPr>
              <a:buNone/>
            </a:pPr>
            <a:r>
              <a:rPr lang="el-GR" dirty="0" smtClean="0"/>
              <a:t>                                   ΠΑΡΑΔΕΙΓΜΑΤΑ ΔΙΑΓΝΩΣΕΩΝ </a:t>
            </a:r>
          </a:p>
          <a:p>
            <a:r>
              <a:rPr lang="el-GR" dirty="0" smtClean="0"/>
              <a:t>«Ελαφρά έως μέτρια </a:t>
            </a:r>
            <a:r>
              <a:rPr lang="el-GR" dirty="0" err="1" smtClean="0"/>
              <a:t>υποσπερματογένεση</a:t>
            </a:r>
            <a:r>
              <a:rPr lang="el-GR" dirty="0" smtClean="0"/>
              <a:t> με ετερογενή μείωση των ώριμων </a:t>
            </a:r>
            <a:r>
              <a:rPr lang="el-GR" dirty="0" err="1" smtClean="0"/>
              <a:t>σπερματίδων</a:t>
            </a:r>
            <a:r>
              <a:rPr lang="el-GR" dirty="0" smtClean="0"/>
              <a:t>· ώριμες </a:t>
            </a:r>
            <a:r>
              <a:rPr lang="el-GR" dirty="0" err="1" smtClean="0"/>
              <a:t>σπερματίδες</a:t>
            </a:r>
            <a:r>
              <a:rPr lang="el-GR" dirty="0" smtClean="0"/>
              <a:t> αναγνωρίζονται εστιακά». Κλινική σημασία</a:t>
            </a:r>
            <a:r>
              <a:rPr lang="en-US" dirty="0" smtClean="0"/>
              <a:t>: </a:t>
            </a:r>
            <a:r>
              <a:rPr lang="el-GR" dirty="0" smtClean="0"/>
              <a:t>καλές πιθανότητες για γονιμοποίηση.</a:t>
            </a:r>
          </a:p>
          <a:p>
            <a:r>
              <a:rPr lang="el-GR" dirty="0" smtClean="0"/>
              <a:t>« Αναστολή ωρίμανσης με μόνο πρωτογενή σπερματοκύτταρα σε </a:t>
            </a:r>
            <a:r>
              <a:rPr lang="el-GR" b="1" dirty="0" smtClean="0"/>
              <a:t>όλα</a:t>
            </a:r>
            <a:r>
              <a:rPr lang="el-GR" dirty="0" smtClean="0"/>
              <a:t> τα </a:t>
            </a:r>
            <a:r>
              <a:rPr lang="el-GR" dirty="0" err="1" smtClean="0"/>
              <a:t>εξετασθέντα</a:t>
            </a:r>
            <a:r>
              <a:rPr lang="el-GR" dirty="0" smtClean="0"/>
              <a:t> σωληνάρια». Κλινική σημασία</a:t>
            </a:r>
            <a:r>
              <a:rPr lang="en-US" dirty="0" smtClean="0"/>
              <a:t>: </a:t>
            </a:r>
            <a:r>
              <a:rPr lang="el-GR" dirty="0" smtClean="0"/>
              <a:t>σαφώς λιγότερο καλές πιθανότητες για γονιμοποίηση.</a:t>
            </a:r>
          </a:p>
          <a:p>
            <a:r>
              <a:rPr lang="el-GR" dirty="0" smtClean="0"/>
              <a:t>« Αναστολή της ωρίμανσης σε ορισμένα σωληνάρια,  ενώ ώριμες μορφές αναγνωρίζονται  σε τόσο % των </a:t>
            </a:r>
            <a:r>
              <a:rPr lang="el-GR" dirty="0" err="1" smtClean="0"/>
              <a:t>εξετασθέντων</a:t>
            </a:r>
            <a:r>
              <a:rPr lang="el-GR" dirty="0" smtClean="0"/>
              <a:t> σωληναρίων· άρα μικτός φαινότυπος». Κλινική σημασία</a:t>
            </a:r>
            <a:r>
              <a:rPr lang="en-US" dirty="0" smtClean="0"/>
              <a:t>: </a:t>
            </a:r>
            <a:r>
              <a:rPr lang="el-GR" dirty="0" smtClean="0"/>
              <a:t> καλύτερες  πιθανότητες για γονιμοποίηση.</a:t>
            </a:r>
            <a:endParaRPr lang="el-GR"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32656"/>
            <a:ext cx="8229600" cy="1368152"/>
          </a:xfrm>
        </p:spPr>
        <p:txBody>
          <a:bodyPr>
            <a:normAutofit fontScale="90000"/>
          </a:bodyPr>
          <a:lstStyle/>
          <a:p>
            <a:r>
              <a:rPr lang="el-GR" sz="2800" dirty="0" smtClean="0">
                <a:effectLst>
                  <a:outerShdw blurRad="38100" dist="38100" dir="2700000" algn="tl">
                    <a:srgbClr val="000000">
                      <a:alpha val="43137"/>
                    </a:srgbClr>
                  </a:outerShdw>
                </a:effectLst>
              </a:rPr>
              <a:t>ΕΡΩΤΗΣΕΙΣ ΕΜΠΕΔΩΣΗΣ ΓΝΩΣΕΩΝ </a:t>
            </a:r>
            <a:r>
              <a:rPr lang="el-GR" sz="2800" dirty="0" smtClean="0"/>
              <a:t/>
            </a:r>
            <a:br>
              <a:rPr lang="el-GR" sz="2800" dirty="0" smtClean="0"/>
            </a:br>
            <a:r>
              <a:rPr lang="el-GR" sz="2800" dirty="0" smtClean="0"/>
              <a:t>Περιγράψτε την παρακάτω εικόνα του ορχικού παρεγχύματος από </a:t>
            </a:r>
            <a:r>
              <a:rPr lang="el-GR" sz="2800" dirty="0" err="1" smtClean="0"/>
              <a:t>κρύψορχι</a:t>
            </a:r>
            <a:r>
              <a:rPr lang="el-GR" sz="2800" dirty="0" smtClean="0"/>
              <a:t>.</a:t>
            </a:r>
            <a:br>
              <a:rPr lang="el-GR" sz="2800" dirty="0" smtClean="0"/>
            </a:br>
            <a:r>
              <a:rPr lang="el-GR" sz="2800" dirty="0"/>
              <a:t/>
            </a:r>
            <a:br>
              <a:rPr lang="el-GR" sz="2800" dirty="0"/>
            </a:br>
            <a:endParaRPr lang="el-GR" sz="2800" dirty="0"/>
          </a:p>
        </p:txBody>
      </p:sp>
      <p:pic>
        <p:nvPicPr>
          <p:cNvPr id="1026" name="Picture 2" descr="C:\Users\KAV-AGRO\Desktop\8005641.jpg"/>
          <p:cNvPicPr>
            <a:picLocks noChangeAspect="1" noChangeArrowheads="1"/>
          </p:cNvPicPr>
          <p:nvPr/>
        </p:nvPicPr>
        <p:blipFill>
          <a:blip r:embed="rId2" cstate="print"/>
          <a:srcRect/>
          <a:stretch>
            <a:fillRect/>
          </a:stretch>
        </p:blipFill>
        <p:spPr bwMode="auto">
          <a:xfrm>
            <a:off x="-214346" y="2214554"/>
            <a:ext cx="9358346" cy="6124572"/>
          </a:xfrm>
          <a:prstGeom prst="rect">
            <a:avLst/>
          </a:prstGeom>
          <a:noFill/>
        </p:spPr>
      </p:pic>
      <p:sp>
        <p:nvSpPr>
          <p:cNvPr id="4" name="1 - Τίτλος"/>
          <p:cNvSpPr txBox="1">
            <a:spLocks/>
          </p:cNvSpPr>
          <p:nvPr/>
        </p:nvSpPr>
        <p:spPr>
          <a:xfrm>
            <a:off x="609600" y="928670"/>
            <a:ext cx="8229600" cy="1214447"/>
          </a:xfrm>
          <a:prstGeom prst="rect">
            <a:avLst/>
          </a:prstGeom>
        </p:spPr>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0" i="0" u="none" strike="noStrike" kern="1200" cap="none" spc="0" normalizeH="0" baseline="0" noProof="0" dirty="0" smtClean="0">
                <a:ln>
                  <a:noFill/>
                </a:ln>
                <a:solidFill>
                  <a:schemeClr val="tx1"/>
                </a:solidFill>
                <a:effectLst/>
                <a:uLnTx/>
                <a:uFillTx/>
                <a:latin typeface="+mj-lt"/>
                <a:ea typeface="+mj-ea"/>
                <a:cs typeface="+mj-cs"/>
              </a:rPr>
              <a:t/>
            </a:r>
            <a:br>
              <a:rPr kumimoji="0" lang="el-GR" sz="2800" b="0" i="0" u="none" strike="noStrike" kern="1200" cap="none" spc="0" normalizeH="0" baseline="0" noProof="0" dirty="0" smtClean="0">
                <a:ln>
                  <a:noFill/>
                </a:ln>
                <a:solidFill>
                  <a:schemeClr val="tx1"/>
                </a:solidFill>
                <a:effectLst/>
                <a:uLnTx/>
                <a:uFillTx/>
                <a:latin typeface="+mj-lt"/>
                <a:ea typeface="+mj-ea"/>
                <a:cs typeface="+mj-cs"/>
              </a:rPr>
            </a:br>
            <a:r>
              <a:rPr kumimoji="0" lang="el-GR" sz="2800" b="0" i="0" u="none" strike="noStrike" kern="1200" cap="none" spc="0" normalizeH="0" baseline="0" noProof="0" dirty="0" smtClean="0">
                <a:ln>
                  <a:noFill/>
                </a:ln>
                <a:solidFill>
                  <a:schemeClr val="tx1"/>
                </a:solidFill>
                <a:effectLst/>
                <a:uLnTx/>
                <a:uFillTx/>
                <a:latin typeface="+mj-lt"/>
                <a:ea typeface="+mj-ea"/>
                <a:cs typeface="+mj-cs"/>
              </a:rPr>
              <a:t/>
            </a:r>
            <a:br>
              <a:rPr kumimoji="0" lang="el-GR" sz="2800" b="0" i="0" u="none" strike="noStrike" kern="1200" cap="none" spc="0" normalizeH="0" baseline="0" noProof="0" dirty="0" smtClean="0">
                <a:ln>
                  <a:noFill/>
                </a:ln>
                <a:solidFill>
                  <a:schemeClr val="tx1"/>
                </a:solidFill>
                <a:effectLst/>
                <a:uLnTx/>
                <a:uFillTx/>
                <a:latin typeface="+mj-lt"/>
                <a:ea typeface="+mj-ea"/>
                <a:cs typeface="+mj-cs"/>
              </a:rPr>
            </a:br>
            <a:r>
              <a:rPr kumimoji="0" lang="el-GR" sz="2800" b="0" i="0" u="none" strike="noStrike" kern="1200" cap="none" spc="0" normalizeH="0" baseline="0" noProof="0" dirty="0" smtClean="0">
                <a:ln>
                  <a:noFill/>
                </a:ln>
                <a:solidFill>
                  <a:schemeClr val="tx1"/>
                </a:solidFill>
                <a:effectLst/>
                <a:uLnTx/>
                <a:uFillTx/>
                <a:latin typeface="+mj-lt"/>
                <a:ea typeface="+mj-ea"/>
                <a:cs typeface="+mj-cs"/>
              </a:rPr>
              <a:t>Όρχις (μικρός) ατροφικός, κατά το ήμισυ υαλοειδοποιημένος.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3448"/>
            <a:ext cx="9144000" cy="2160240"/>
          </a:xfrm>
        </p:spPr>
        <p:txBody>
          <a:bodyPr>
            <a:noAutofit/>
          </a:bodyPr>
          <a:lstStyle/>
          <a:p>
            <a:r>
              <a:rPr lang="el-GR" sz="2400" dirty="0" smtClean="0"/>
              <a:t>Σύνδρομο </a:t>
            </a:r>
            <a:r>
              <a:rPr lang="en-US" sz="2400" dirty="0" err="1" smtClean="0"/>
              <a:t>Prader</a:t>
            </a:r>
            <a:r>
              <a:rPr lang="en-US" sz="2400" dirty="0" smtClean="0"/>
              <a:t> – </a:t>
            </a:r>
            <a:r>
              <a:rPr lang="en-US" sz="2400" dirty="0" err="1" smtClean="0"/>
              <a:t>Willi</a:t>
            </a:r>
            <a:r>
              <a:rPr lang="el-GR" sz="2400" dirty="0" smtClean="0"/>
              <a:t> σε ενήλικα άρρενα</a:t>
            </a:r>
            <a:br>
              <a:rPr lang="el-GR" sz="2400" dirty="0" smtClean="0"/>
            </a:br>
            <a:r>
              <a:rPr lang="el-GR" sz="2400" dirty="0" smtClean="0"/>
              <a:t>( νευροαναπτυξιακή γενετική διαταραχή ).</a:t>
            </a:r>
            <a:r>
              <a:rPr lang="en-US" sz="2400" dirty="0" smtClean="0"/>
              <a:t/>
            </a:r>
            <a:br>
              <a:rPr lang="en-US" sz="2400" dirty="0" smtClean="0"/>
            </a:br>
            <a:r>
              <a:rPr lang="el-GR" sz="2400" dirty="0" err="1" smtClean="0"/>
              <a:t>Ταυτοποιήστε</a:t>
            </a:r>
            <a:r>
              <a:rPr lang="el-GR" sz="2400" dirty="0" smtClean="0"/>
              <a:t> το εικονιζόμενο πρότυπο (σε </a:t>
            </a:r>
            <a:r>
              <a:rPr lang="el-GR" sz="2400" dirty="0" err="1" smtClean="0"/>
              <a:t>μετεφηβικό</a:t>
            </a:r>
            <a:r>
              <a:rPr lang="el-GR" sz="2400" dirty="0" smtClean="0"/>
              <a:t> </a:t>
            </a:r>
            <a:r>
              <a:rPr lang="el-GR" sz="2400" dirty="0" err="1" smtClean="0"/>
              <a:t>όρχι</a:t>
            </a:r>
            <a:r>
              <a:rPr lang="el-GR" sz="2400" dirty="0" smtClean="0"/>
              <a:t>)</a:t>
            </a:r>
            <a:endParaRPr lang="el-GR" sz="2400" dirty="0"/>
          </a:p>
        </p:txBody>
      </p:sp>
      <p:pic>
        <p:nvPicPr>
          <p:cNvPr id="2050" name="Picture 2" descr="C:\Users\KAV-AGRO\Desktop\8005723.jpg"/>
          <p:cNvPicPr>
            <a:picLocks noChangeAspect="1" noChangeArrowheads="1"/>
          </p:cNvPicPr>
          <p:nvPr/>
        </p:nvPicPr>
        <p:blipFill>
          <a:blip r:embed="rId2" cstate="print"/>
          <a:srcRect/>
          <a:stretch>
            <a:fillRect/>
          </a:stretch>
        </p:blipFill>
        <p:spPr bwMode="auto">
          <a:xfrm>
            <a:off x="1142976" y="2204864"/>
            <a:ext cx="6858048" cy="4653136"/>
          </a:xfrm>
          <a:prstGeom prst="rect">
            <a:avLst/>
          </a:prstGeom>
          <a:noFill/>
        </p:spPr>
      </p:pic>
      <p:sp>
        <p:nvSpPr>
          <p:cNvPr id="4" name="1 - Τίτλος"/>
          <p:cNvSpPr txBox="1">
            <a:spLocks/>
          </p:cNvSpPr>
          <p:nvPr/>
        </p:nvSpPr>
        <p:spPr>
          <a:xfrm rot="10800000" flipV="1">
            <a:off x="0" y="980728"/>
            <a:ext cx="9144000" cy="129614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Αναστολή</a:t>
            </a:r>
            <a:r>
              <a:rPr kumimoji="0" lang="el-GR" b="1"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ωρίμανσης γεννητικών κυττάρων</a:t>
            </a:r>
            <a:r>
              <a:rPr kumimoji="0" lang="el-GR" b="0" i="0" u="none" strike="noStrike" kern="1200" cap="none" spc="0" normalizeH="0" noProof="0" dirty="0" smtClean="0">
                <a:ln>
                  <a:noFill/>
                </a:ln>
                <a:solidFill>
                  <a:schemeClr val="tx1"/>
                </a:solidFill>
                <a:effectLst/>
                <a:uLnTx/>
                <a:uFillTx/>
                <a:latin typeface="+mj-lt"/>
                <a:ea typeface="+mj-ea"/>
                <a:cs typeface="+mj-cs"/>
              </a:rPr>
              <a:t>. Αρκετά τα </a:t>
            </a:r>
            <a:r>
              <a:rPr lang="el-GR" dirty="0" smtClean="0">
                <a:solidFill>
                  <a:srgbClr val="00B050"/>
                </a:solidFill>
                <a:effectLst>
                  <a:outerShdw blurRad="38100" dist="38100" dir="2700000" algn="tl">
                    <a:srgbClr val="000000">
                      <a:alpha val="43137"/>
                    </a:srgbClr>
                  </a:outerShdw>
                </a:effectLst>
                <a:latin typeface="+mj-lt"/>
                <a:ea typeface="+mj-ea"/>
                <a:cs typeface="+mj-cs"/>
              </a:rPr>
              <a:t>α</a:t>
            </a:r>
            <a:r>
              <a:rPr kumimoji="0" lang="el-GR" b="0" i="0" u="none" strike="noStrike" kern="1200" cap="none" spc="0" normalizeH="0" noProof="0" dirty="0" err="1" smtClean="0">
                <a:ln>
                  <a:noFill/>
                </a:ln>
                <a:solidFill>
                  <a:srgbClr val="00B050"/>
                </a:solidFill>
                <a:effectLst>
                  <a:outerShdw blurRad="38100" dist="38100" dir="2700000" algn="tl">
                    <a:srgbClr val="000000">
                      <a:alpha val="43137"/>
                    </a:srgbClr>
                  </a:outerShdw>
                </a:effectLst>
                <a:uLnTx/>
                <a:uFillTx/>
                <a:latin typeface="+mj-lt"/>
                <a:ea typeface="+mj-ea"/>
                <a:cs typeface="+mj-cs"/>
              </a:rPr>
              <a:t>ναγνωρίσιμα</a:t>
            </a:r>
            <a:r>
              <a:rPr kumimoji="0" lang="el-GR" b="0" i="0" u="none" strike="noStrike" kern="1200" cap="none" spc="0" normalizeH="0" noProof="0" dirty="0" smtClean="0">
                <a:ln>
                  <a:noFill/>
                </a:ln>
                <a:solidFill>
                  <a:srgbClr val="00B050"/>
                </a:solidFill>
                <a:effectLst>
                  <a:outerShdw blurRad="38100" dist="38100" dir="2700000" algn="tl">
                    <a:srgbClr val="000000">
                      <a:alpha val="43137"/>
                    </a:srgbClr>
                  </a:outerShdw>
                </a:effectLst>
                <a:uLnTx/>
                <a:uFillTx/>
                <a:latin typeface="+mj-lt"/>
                <a:ea typeface="+mj-ea"/>
                <a:cs typeface="+mj-cs"/>
              </a:rPr>
              <a:t> γεννητικά κύτταρα </a:t>
            </a:r>
            <a:r>
              <a:rPr kumimoji="0" lang="el-GR" b="0" i="0" u="none" strike="noStrike" kern="1200" cap="none" spc="0" normalizeH="0" noProof="0" dirty="0" smtClean="0">
                <a:ln>
                  <a:noFill/>
                </a:ln>
                <a:solidFill>
                  <a:schemeClr val="tx1"/>
                </a:solidFill>
                <a:effectLst/>
                <a:uLnTx/>
                <a:uFillTx/>
                <a:latin typeface="+mj-lt"/>
                <a:ea typeface="+mj-ea"/>
                <a:cs typeface="+mj-cs"/>
              </a:rPr>
              <a:t>με </a:t>
            </a:r>
            <a:r>
              <a:rPr kumimoji="0" lang="el-GR" b="0" i="0" u="none" strike="noStrike" kern="1200" cap="none" spc="0" normalizeH="0" noProof="0" dirty="0" err="1" smtClean="0">
                <a:ln>
                  <a:noFill/>
                </a:ln>
                <a:solidFill>
                  <a:schemeClr val="tx1"/>
                </a:solidFill>
                <a:effectLst/>
                <a:uLnTx/>
                <a:uFillTx/>
                <a:latin typeface="+mj-lt"/>
                <a:ea typeface="+mj-ea"/>
                <a:cs typeface="+mj-cs"/>
              </a:rPr>
              <a:t>υποσημαινόμενα</a:t>
            </a:r>
            <a:r>
              <a:rPr kumimoji="0" lang="el-GR" b="0" i="0" u="none" strike="noStrike" kern="1200" cap="none" spc="0" normalizeH="0" noProof="0" dirty="0" smtClean="0">
                <a:ln>
                  <a:noFill/>
                </a:ln>
                <a:solidFill>
                  <a:schemeClr val="tx1"/>
                </a:solidFill>
                <a:effectLst/>
                <a:uLnTx/>
                <a:uFillTx/>
                <a:latin typeface="+mj-lt"/>
                <a:ea typeface="+mj-ea"/>
                <a:cs typeface="+mj-cs"/>
              </a:rPr>
              <a:t> ίχνη ατελούς ωρίμανσης,</a:t>
            </a:r>
            <a:r>
              <a:rPr kumimoji="0" lang="en-US" b="0" i="0" u="none" strike="noStrike" kern="1200" cap="none" spc="0" normalizeH="0" noProof="0" dirty="0" smtClean="0">
                <a:ln>
                  <a:noFill/>
                </a:ln>
                <a:solidFill>
                  <a:schemeClr val="tx1"/>
                </a:solidFill>
                <a:effectLst/>
                <a:uLnTx/>
                <a:uFillTx/>
                <a:latin typeface="+mj-lt"/>
                <a:ea typeface="+mj-ea"/>
                <a:cs typeface="+mj-cs"/>
              </a:rPr>
              <a:t> </a:t>
            </a:r>
            <a:r>
              <a:rPr kumimoji="0" lang="el-GR" b="0" i="0" u="none" strike="noStrike" kern="1200" cap="none" spc="0" normalizeH="0" noProof="0" dirty="0" smtClean="0">
                <a:ln>
                  <a:noFill/>
                </a:ln>
                <a:solidFill>
                  <a:schemeClr val="tx1"/>
                </a:solidFill>
                <a:effectLst/>
                <a:uLnTx/>
                <a:uFillTx/>
                <a:latin typeface="+mj-lt"/>
                <a:ea typeface="+mj-ea"/>
                <a:cs typeface="+mj-cs"/>
              </a:rPr>
              <a:t>οπ</a:t>
            </a:r>
            <a:r>
              <a:rPr lang="el-GR" dirty="0" smtClean="0">
                <a:latin typeface="+mj-lt"/>
                <a:ea typeface="+mj-ea"/>
                <a:cs typeface="+mj-cs"/>
              </a:rPr>
              <a:t>ό</a:t>
            </a:r>
            <a:r>
              <a:rPr kumimoji="0" lang="el-GR" b="0" i="0" u="none" strike="noStrike" kern="1200" cap="none" spc="0" normalizeH="0" noProof="0" dirty="0" smtClean="0">
                <a:ln>
                  <a:noFill/>
                </a:ln>
                <a:solidFill>
                  <a:schemeClr val="tx1"/>
                </a:solidFill>
                <a:effectLst/>
                <a:uLnTx/>
                <a:uFillTx/>
                <a:latin typeface="+mj-lt"/>
                <a:ea typeface="+mj-ea"/>
                <a:cs typeface="+mj-cs"/>
              </a:rPr>
              <a:t>τε δεν διαγιγνώσκουμε σύνδρομο από κύτταρα </a:t>
            </a:r>
            <a:r>
              <a:rPr lang="en-US" dirty="0" smtClean="0">
                <a:latin typeface="+mj-lt"/>
                <a:ea typeface="+mj-ea"/>
                <a:cs typeface="+mj-cs"/>
              </a:rPr>
              <a:t>S</a:t>
            </a:r>
            <a:r>
              <a:rPr kumimoji="0" lang="en-US" b="0" i="0" u="none" strike="noStrike" kern="1200" cap="none" spc="0" normalizeH="0" noProof="0" dirty="0" err="1" smtClean="0">
                <a:ln>
                  <a:noFill/>
                </a:ln>
                <a:solidFill>
                  <a:schemeClr val="tx1"/>
                </a:solidFill>
                <a:effectLst/>
                <a:uLnTx/>
                <a:uFillTx/>
                <a:latin typeface="+mj-lt"/>
                <a:ea typeface="+mj-ea"/>
                <a:cs typeface="+mj-cs"/>
              </a:rPr>
              <a:t>ertoli</a:t>
            </a:r>
            <a:r>
              <a:rPr kumimoji="0" lang="en-US" b="0" i="0" u="none" strike="noStrike" kern="1200" cap="none" spc="0" normalizeH="0" noProof="0" dirty="0" smtClean="0">
                <a:ln>
                  <a:noFill/>
                </a:ln>
                <a:solidFill>
                  <a:schemeClr val="tx1"/>
                </a:solidFill>
                <a:effectLst/>
                <a:uLnTx/>
                <a:uFillTx/>
                <a:latin typeface="+mj-lt"/>
                <a:ea typeface="+mj-ea"/>
                <a:cs typeface="+mj-cs"/>
              </a:rPr>
              <a:t> </a:t>
            </a:r>
            <a:r>
              <a:rPr lang="el-GR" noProof="0" dirty="0" smtClean="0">
                <a:latin typeface="+mj-lt"/>
                <a:ea typeface="+mj-ea"/>
                <a:cs typeface="+mj-cs"/>
              </a:rPr>
              <a:t>μόνο, παρά την αφθονία των </a:t>
            </a:r>
            <a:r>
              <a:rPr lang="el-GR" noProof="0" dirty="0" err="1" smtClean="0">
                <a:latin typeface="+mj-lt"/>
                <a:ea typeface="+mj-ea"/>
                <a:cs typeface="+mj-cs"/>
              </a:rPr>
              <a:t>ανευρισκόμενων</a:t>
            </a:r>
            <a:r>
              <a:rPr lang="el-GR" noProof="0" dirty="0" smtClean="0">
                <a:latin typeface="+mj-lt"/>
                <a:ea typeface="+mj-ea"/>
                <a:cs typeface="+mj-cs"/>
              </a:rPr>
              <a:t>  (</a:t>
            </a:r>
            <a:r>
              <a:rPr lang="el-GR" b="1" noProof="0" dirty="0" smtClean="0">
                <a:latin typeface="+mj-lt"/>
                <a:ea typeface="+mj-ea"/>
                <a:cs typeface="+mj-cs"/>
              </a:rPr>
              <a:t>ανώριμων</a:t>
            </a:r>
            <a:r>
              <a:rPr lang="el-GR" noProof="0" dirty="0" smtClean="0">
                <a:latin typeface="+mj-lt"/>
                <a:ea typeface="+mj-ea"/>
                <a:cs typeface="+mj-cs"/>
              </a:rPr>
              <a:t>) κυττάρων </a:t>
            </a:r>
            <a:r>
              <a:rPr lang="en-US" noProof="0" dirty="0" err="1" smtClean="0">
                <a:latin typeface="+mj-lt"/>
                <a:ea typeface="+mj-ea"/>
                <a:cs typeface="+mj-cs"/>
              </a:rPr>
              <a:t>Sertoli</a:t>
            </a:r>
            <a:r>
              <a:rPr lang="en-US" noProof="0" dirty="0" smtClean="0">
                <a:latin typeface="+mj-lt"/>
                <a:ea typeface="+mj-ea"/>
                <a:cs typeface="+mj-cs"/>
              </a:rPr>
              <a:t>.</a:t>
            </a:r>
            <a:r>
              <a:rPr lang="el-GR" noProof="0" dirty="0" smtClean="0">
                <a:latin typeface="+mj-lt"/>
                <a:ea typeface="+mj-ea"/>
                <a:cs typeface="+mj-cs"/>
              </a:rPr>
              <a:t> Εξάλλου, στη γενική εικόνα </a:t>
            </a:r>
            <a:r>
              <a:rPr lang="el-GR" b="1" dirty="0" smtClean="0">
                <a:latin typeface="+mj-lt"/>
                <a:ea typeface="+mj-ea"/>
                <a:cs typeface="+mj-cs"/>
              </a:rPr>
              <a:t>δ</a:t>
            </a:r>
            <a:r>
              <a:rPr lang="el-GR" b="1" noProof="0" dirty="0" smtClean="0">
                <a:latin typeface="+mj-lt"/>
                <a:ea typeface="+mj-ea"/>
                <a:cs typeface="+mj-cs"/>
              </a:rPr>
              <a:t>εν</a:t>
            </a:r>
            <a:r>
              <a:rPr lang="el-GR" noProof="0" dirty="0" smtClean="0">
                <a:latin typeface="+mj-lt"/>
                <a:ea typeface="+mj-ea"/>
                <a:cs typeface="+mj-cs"/>
              </a:rPr>
              <a:t> επικρατούν </a:t>
            </a:r>
            <a:r>
              <a:rPr lang="el-GR" dirty="0" smtClean="0">
                <a:latin typeface="+mj-lt"/>
                <a:ea typeface="+mj-ea"/>
                <a:cs typeface="+mj-cs"/>
              </a:rPr>
              <a:t>τα </a:t>
            </a:r>
            <a:r>
              <a:rPr lang="el-GR" noProof="0" dirty="0" smtClean="0">
                <a:latin typeface="+mj-lt"/>
                <a:ea typeface="+mj-ea"/>
                <a:cs typeface="+mj-cs"/>
              </a:rPr>
              <a:t>σωληνάρια με κύτταρα </a:t>
            </a:r>
            <a:r>
              <a:rPr lang="en-US" dirty="0" err="1" smtClean="0">
                <a:latin typeface="+mj-lt"/>
                <a:ea typeface="+mj-ea"/>
                <a:cs typeface="+mj-cs"/>
              </a:rPr>
              <a:t>S</a:t>
            </a:r>
            <a:r>
              <a:rPr lang="en-US" noProof="0" dirty="0" err="1" smtClean="0">
                <a:latin typeface="+mj-lt"/>
                <a:ea typeface="+mj-ea"/>
                <a:cs typeface="+mj-cs"/>
              </a:rPr>
              <a:t>ertoli</a:t>
            </a:r>
            <a:r>
              <a:rPr lang="en-US" noProof="0" dirty="0" smtClean="0">
                <a:latin typeface="+mj-lt"/>
                <a:ea typeface="+mj-ea"/>
                <a:cs typeface="+mj-cs"/>
              </a:rPr>
              <a:t> </a:t>
            </a:r>
            <a:r>
              <a:rPr lang="el-GR" noProof="0" dirty="0" smtClean="0">
                <a:effectLst>
                  <a:outerShdw blurRad="38100" dist="38100" dir="2700000" algn="tl">
                    <a:srgbClr val="000000">
                      <a:alpha val="43137"/>
                    </a:srgbClr>
                  </a:outerShdw>
                </a:effectLst>
                <a:latin typeface="+mj-lt"/>
                <a:ea typeface="+mj-ea"/>
                <a:cs typeface="+mj-cs"/>
              </a:rPr>
              <a:t>μόνο</a:t>
            </a:r>
            <a:r>
              <a:rPr lang="el-GR" noProof="0" dirty="0" smtClean="0">
                <a:latin typeface="+mj-lt"/>
                <a:ea typeface="+mj-ea"/>
                <a:cs typeface="+mj-cs"/>
              </a:rPr>
              <a:t>.</a:t>
            </a:r>
            <a:endParaRPr kumimoji="0" lang="el-GR"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5" name="4 - Δεξιό βέλος"/>
          <p:cNvSpPr/>
          <p:nvPr/>
        </p:nvSpPr>
        <p:spPr>
          <a:xfrm>
            <a:off x="6372200" y="3501008"/>
            <a:ext cx="576064" cy="2880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Δεξιό βέλος"/>
          <p:cNvSpPr/>
          <p:nvPr/>
        </p:nvSpPr>
        <p:spPr>
          <a:xfrm rot="19056433">
            <a:off x="6826036" y="3657548"/>
            <a:ext cx="576064" cy="2880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5 - Δεξιό βέλος"/>
          <p:cNvSpPr/>
          <p:nvPr/>
        </p:nvSpPr>
        <p:spPr>
          <a:xfrm rot="19056433">
            <a:off x="4093722" y="6014432"/>
            <a:ext cx="576064" cy="2880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5 - Δεξιό βέλος"/>
          <p:cNvSpPr/>
          <p:nvPr/>
        </p:nvSpPr>
        <p:spPr>
          <a:xfrm rot="19056433">
            <a:off x="4740919" y="6155657"/>
            <a:ext cx="576064" cy="30065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142984"/>
          </a:xfrm>
        </p:spPr>
        <p:txBody>
          <a:bodyPr>
            <a:normAutofit fontScale="90000"/>
          </a:bodyPr>
          <a:lstStyle/>
          <a:p>
            <a:r>
              <a:rPr lang="el-GR" dirty="0" smtClean="0"/>
              <a:t>Σύνδρομο </a:t>
            </a:r>
            <a:r>
              <a:rPr lang="en-US" dirty="0" smtClean="0"/>
              <a:t>del Castillo. T</a:t>
            </a:r>
            <a:r>
              <a:rPr lang="el-GR" dirty="0" err="1" smtClean="0"/>
              <a:t>αυτοποιήστε</a:t>
            </a:r>
            <a:r>
              <a:rPr lang="el-GR" dirty="0" smtClean="0"/>
              <a:t> το εικονιζόμενο πρότυπο.</a:t>
            </a:r>
            <a:endParaRPr lang="el-GR" dirty="0"/>
          </a:p>
        </p:txBody>
      </p:sp>
      <p:pic>
        <p:nvPicPr>
          <p:cNvPr id="3074" name="Picture 2" descr="C:\Users\KAV-AGRO\Desktop\8005788.jpg"/>
          <p:cNvPicPr>
            <a:picLocks noChangeAspect="1" noChangeArrowheads="1"/>
          </p:cNvPicPr>
          <p:nvPr/>
        </p:nvPicPr>
        <p:blipFill>
          <a:blip r:embed="rId2" cstate="print"/>
          <a:srcRect/>
          <a:stretch>
            <a:fillRect/>
          </a:stretch>
        </p:blipFill>
        <p:spPr bwMode="auto">
          <a:xfrm>
            <a:off x="1000100" y="2043629"/>
            <a:ext cx="7215238" cy="4814371"/>
          </a:xfrm>
          <a:prstGeom prst="rect">
            <a:avLst/>
          </a:prstGeom>
          <a:noFill/>
        </p:spPr>
      </p:pic>
      <p:sp>
        <p:nvSpPr>
          <p:cNvPr id="4" name="1 - Τίτλος"/>
          <p:cNvSpPr txBox="1">
            <a:spLocks/>
          </p:cNvSpPr>
          <p:nvPr/>
        </p:nvSpPr>
        <p:spPr>
          <a:xfrm>
            <a:off x="609600" y="1214422"/>
            <a:ext cx="8229600" cy="857256"/>
          </a:xfrm>
          <a:prstGeom prst="rect">
            <a:avLst/>
          </a:prstGeom>
        </p:spPr>
        <p:txBody>
          <a:bodyPr vert="horz" lIns="91440" tIns="45720" rIns="91440" bIns="45720" rtlCol="0" anchor="ctr">
            <a:normAutofit fontScale="4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Σύνδρομο</a:t>
            </a:r>
            <a:r>
              <a:rPr kumimoji="0" lang="el-GR" sz="4400" b="0" i="0" u="none" strike="noStrike" kern="1200" cap="none" spc="0" normalizeH="0" noProof="0" dirty="0" smtClean="0">
                <a:ln>
                  <a:noFill/>
                </a:ln>
                <a:solidFill>
                  <a:schemeClr val="tx1"/>
                </a:solidFill>
                <a:effectLst/>
                <a:uLnTx/>
                <a:uFillTx/>
                <a:latin typeface="+mj-lt"/>
                <a:ea typeface="+mj-ea"/>
                <a:cs typeface="+mj-cs"/>
              </a:rPr>
              <a:t> από κύτταρα </a:t>
            </a:r>
            <a:r>
              <a:rPr kumimoji="0" lang="en-US" sz="4400" b="0" i="0" u="none" strike="noStrike" kern="1200" cap="none" spc="0" normalizeH="0" noProof="0" dirty="0" err="1" smtClean="0">
                <a:ln>
                  <a:noFill/>
                </a:ln>
                <a:solidFill>
                  <a:schemeClr val="tx1"/>
                </a:solidFill>
                <a:effectLst/>
                <a:uLnTx/>
                <a:uFillTx/>
                <a:latin typeface="+mj-lt"/>
                <a:ea typeface="+mj-ea"/>
                <a:cs typeface="+mj-cs"/>
              </a:rPr>
              <a:t>Sertoli</a:t>
            </a:r>
            <a:r>
              <a:rPr kumimoji="0" lang="en-US" sz="4400" b="0" i="0" u="none" strike="noStrike" kern="1200" cap="none" spc="0" normalizeH="0" noProof="0" dirty="0" smtClean="0">
                <a:ln>
                  <a:noFill/>
                </a:ln>
                <a:solidFill>
                  <a:schemeClr val="tx1"/>
                </a:solidFill>
                <a:effectLst/>
                <a:uLnTx/>
                <a:uFillTx/>
                <a:latin typeface="+mj-lt"/>
                <a:ea typeface="+mj-ea"/>
                <a:cs typeface="+mj-cs"/>
              </a:rPr>
              <a:t> </a:t>
            </a:r>
            <a:r>
              <a:rPr kumimoji="0" lang="el-GR" sz="4400" b="1"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μόνο, </a:t>
            </a:r>
            <a:r>
              <a:rPr kumimoji="0" lang="el-GR" sz="4400"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του τύπου του ενήλικα</a:t>
            </a:r>
            <a:r>
              <a:rPr kumimoji="0" lang="el-GR" sz="4400" b="0" i="0" u="none" strike="noStrike" kern="1200" cap="none" spc="0" normalizeH="0" noProof="0" dirty="0" smtClean="0">
                <a:ln>
                  <a:noFill/>
                </a:ln>
                <a:solidFill>
                  <a:schemeClr val="tx1"/>
                </a:solidFill>
                <a:effectLst/>
                <a:uLnTx/>
                <a:uFillTx/>
                <a:latin typeface="+mj-lt"/>
                <a:ea typeface="+mj-ea"/>
                <a:cs typeface="+mj-cs"/>
              </a:rPr>
              <a:t>. </a:t>
            </a:r>
            <a:r>
              <a:rPr kumimoji="0" lang="el-GR" sz="4400" b="0"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Παντελής απουσία  εδώ τόσο των </a:t>
            </a:r>
            <a:r>
              <a:rPr kumimoji="0" lang="el-GR" sz="4400" b="0" i="0" u="none" strike="noStrike" kern="1200" cap="none" spc="0" normalizeH="0" noProof="0" dirty="0" err="1" smtClean="0">
                <a:ln>
                  <a:noFill/>
                </a:ln>
                <a:solidFill>
                  <a:schemeClr val="tx1"/>
                </a:solidFill>
                <a:effectLst/>
                <a:uLnTx/>
                <a:uFillTx/>
                <a:latin typeface="+mj-lt"/>
                <a:ea typeface="+mj-ea"/>
                <a:cs typeface="+mj-cs"/>
              </a:rPr>
              <a:t>σπερματογονίων</a:t>
            </a:r>
            <a:r>
              <a:rPr kumimoji="0" lang="el-GR" sz="4400" b="0" i="0" u="none" strike="noStrike" kern="1200" cap="none" spc="0" normalizeH="0" noProof="0" dirty="0" smtClean="0">
                <a:ln>
                  <a:noFill/>
                </a:ln>
                <a:solidFill>
                  <a:schemeClr val="tx1"/>
                </a:solidFill>
                <a:effectLst/>
                <a:uLnTx/>
                <a:uFillTx/>
                <a:latin typeface="+mj-lt"/>
                <a:ea typeface="+mj-ea"/>
                <a:cs typeface="+mj-cs"/>
              </a:rPr>
              <a:t> όσο και κάθε μορφής ωριμάζοντος γεννητικού κυττάρου. </a:t>
            </a:r>
            <a:endParaRPr kumimoji="0" lang="el-GR" sz="44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500306"/>
            <a:ext cx="8229600" cy="3071834"/>
          </a:xfrm>
        </p:spPr>
        <p:txBody>
          <a:bodyPr>
            <a:normAutofit/>
          </a:bodyPr>
          <a:lstStyle/>
          <a:p>
            <a:r>
              <a:rPr lang="en-US" sz="2000" dirty="0" smtClean="0"/>
              <a:t>T</a:t>
            </a:r>
            <a:r>
              <a:rPr lang="el-GR" sz="2000" dirty="0" err="1" smtClean="0"/>
              <a:t>αυτοποιήστε</a:t>
            </a:r>
            <a:r>
              <a:rPr lang="el-GR" sz="2000" dirty="0" smtClean="0"/>
              <a:t> το εικονιζόμενο πρότυπο</a:t>
            </a:r>
            <a:endParaRPr lang="el-GR" sz="2000" dirty="0"/>
          </a:p>
        </p:txBody>
      </p:sp>
      <p:pic>
        <p:nvPicPr>
          <p:cNvPr id="4098" name="Picture 2" descr="C:\Users\KAV-AGRO\Desktop\8005804.jpg"/>
          <p:cNvPicPr>
            <a:picLocks noChangeAspect="1" noChangeArrowheads="1"/>
          </p:cNvPicPr>
          <p:nvPr/>
        </p:nvPicPr>
        <p:blipFill>
          <a:blip r:embed="rId2" cstate="print"/>
          <a:srcRect/>
          <a:stretch>
            <a:fillRect/>
          </a:stretch>
        </p:blipFill>
        <p:spPr bwMode="auto">
          <a:xfrm>
            <a:off x="857224" y="1829073"/>
            <a:ext cx="7358114" cy="5028927"/>
          </a:xfrm>
          <a:prstGeom prst="rect">
            <a:avLst/>
          </a:prstGeom>
          <a:noFill/>
        </p:spPr>
      </p:pic>
      <p:sp>
        <p:nvSpPr>
          <p:cNvPr id="4" name="1 - Τίτλος"/>
          <p:cNvSpPr txBox="1">
            <a:spLocks/>
          </p:cNvSpPr>
          <p:nvPr/>
        </p:nvSpPr>
        <p:spPr>
          <a:xfrm>
            <a:off x="609600" y="0"/>
            <a:ext cx="8229600" cy="114298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j-lt"/>
                <a:ea typeface="+mj-ea"/>
                <a:cs typeface="+mj-cs"/>
              </a:rPr>
              <a:t>T</a:t>
            </a:r>
            <a:r>
              <a:rPr kumimoji="0" lang="el-GR" sz="2800" b="0" i="0" u="none" strike="noStrike" kern="1200" cap="none" spc="0" normalizeH="0" baseline="0" noProof="0" dirty="0" err="1" smtClean="0">
                <a:ln>
                  <a:noFill/>
                </a:ln>
                <a:solidFill>
                  <a:schemeClr val="tx1"/>
                </a:solidFill>
                <a:effectLst/>
                <a:uLnTx/>
                <a:uFillTx/>
                <a:latin typeface="+mj-lt"/>
                <a:ea typeface="+mj-ea"/>
                <a:cs typeface="+mj-cs"/>
              </a:rPr>
              <a:t>αυτοποιήστε</a:t>
            </a:r>
            <a:r>
              <a:rPr kumimoji="0" lang="el-GR" sz="2800" b="0" i="0" u="none" strike="noStrike" kern="1200" cap="none" spc="0" normalizeH="0" baseline="0" noProof="0" dirty="0" smtClean="0">
                <a:ln>
                  <a:noFill/>
                </a:ln>
                <a:solidFill>
                  <a:schemeClr val="tx1"/>
                </a:solidFill>
                <a:effectLst/>
                <a:uLnTx/>
                <a:uFillTx/>
                <a:latin typeface="+mj-lt"/>
                <a:ea typeface="+mj-ea"/>
                <a:cs typeface="+mj-cs"/>
              </a:rPr>
              <a:t> το εικονιζόμενο πρότυπο.</a:t>
            </a:r>
          </a:p>
        </p:txBody>
      </p:sp>
      <p:sp>
        <p:nvSpPr>
          <p:cNvPr id="5" name="1 - Τίτλος"/>
          <p:cNvSpPr txBox="1">
            <a:spLocks/>
          </p:cNvSpPr>
          <p:nvPr/>
        </p:nvSpPr>
        <p:spPr>
          <a:xfrm>
            <a:off x="762000" y="1000108"/>
            <a:ext cx="8229600" cy="785818"/>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800" dirty="0" smtClean="0">
                <a:latin typeface="+mj-lt"/>
                <a:ea typeface="+mj-ea"/>
                <a:cs typeface="+mj-cs"/>
              </a:rPr>
              <a:t>Αναστολή της ωρίμανσης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800" dirty="0" smtClean="0">
                <a:latin typeface="+mj-lt"/>
                <a:ea typeface="+mj-ea"/>
                <a:cs typeface="+mj-cs"/>
              </a:rPr>
              <a:t>στο επίπεδο του σπερματοκυττάρου.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71400"/>
            <a:ext cx="9144000" cy="864096"/>
          </a:xfrm>
        </p:spPr>
        <p:txBody>
          <a:bodyPr>
            <a:normAutofit fontScale="90000"/>
          </a:bodyPr>
          <a:lstStyle/>
          <a:p>
            <a:pPr lvl="0"/>
            <a:r>
              <a:rPr lang="el-GR" sz="2400" dirty="0" smtClean="0"/>
              <a:t>Μη αποφρακτική </a:t>
            </a:r>
            <a:r>
              <a:rPr lang="el-GR" sz="2400" dirty="0" err="1" smtClean="0"/>
              <a:t>αζωοσπερμία</a:t>
            </a:r>
            <a:r>
              <a:rPr lang="el-GR" sz="2400" dirty="0" smtClean="0"/>
              <a:t>. </a:t>
            </a:r>
            <a:r>
              <a:rPr lang="en-US" sz="2400" dirty="0" smtClean="0"/>
              <a:t>T</a:t>
            </a:r>
            <a:r>
              <a:rPr lang="el-GR" sz="2400" dirty="0" err="1"/>
              <a:t>αυτοποιήστε</a:t>
            </a:r>
            <a:r>
              <a:rPr lang="el-GR" sz="2400" dirty="0"/>
              <a:t> το εικονιζόμενο </a:t>
            </a:r>
            <a:r>
              <a:rPr lang="el-GR" sz="2400" dirty="0" smtClean="0"/>
              <a:t>πρότυπο.</a:t>
            </a:r>
            <a:r>
              <a:rPr lang="el-GR" sz="2400" dirty="0"/>
              <a:t/>
            </a:r>
            <a:br>
              <a:rPr lang="el-GR" sz="2400" dirty="0"/>
            </a:br>
            <a:endParaRPr lang="el-GR" sz="2400" dirty="0"/>
          </a:p>
        </p:txBody>
      </p:sp>
      <p:pic>
        <p:nvPicPr>
          <p:cNvPr id="5122" name="Picture 2" descr="C:\Users\KAV-AGRO\Desktop\8005810.jpg"/>
          <p:cNvPicPr>
            <a:picLocks noChangeAspect="1" noChangeArrowheads="1"/>
          </p:cNvPicPr>
          <p:nvPr/>
        </p:nvPicPr>
        <p:blipFill>
          <a:blip r:embed="rId2" cstate="print"/>
          <a:srcRect/>
          <a:stretch>
            <a:fillRect/>
          </a:stretch>
        </p:blipFill>
        <p:spPr bwMode="auto">
          <a:xfrm>
            <a:off x="714348" y="1714488"/>
            <a:ext cx="7929618" cy="5291041"/>
          </a:xfrm>
          <a:prstGeom prst="rect">
            <a:avLst/>
          </a:prstGeom>
          <a:noFill/>
        </p:spPr>
      </p:pic>
      <p:sp>
        <p:nvSpPr>
          <p:cNvPr id="4" name="1 - Τίτλος"/>
          <p:cNvSpPr txBox="1">
            <a:spLocks/>
          </p:cNvSpPr>
          <p:nvPr/>
        </p:nvSpPr>
        <p:spPr>
          <a:xfrm>
            <a:off x="0" y="260648"/>
            <a:ext cx="9144000" cy="1525278"/>
          </a:xfrm>
          <a:prstGeom prst="rect">
            <a:avLst/>
          </a:prstGeom>
        </p:spPr>
        <p:txBody>
          <a:bodyPr vert="horz" lIns="91440" tIns="45720" rIns="91440" bIns="45720" rtlCol="0"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800" dirty="0" smtClean="0">
                <a:latin typeface="+mj-lt"/>
                <a:ea typeface="+mj-ea"/>
                <a:cs typeface="+mj-cs"/>
              </a:rPr>
              <a:t>Αναστολή της ωρίμανσης στο επίπεδο της </a:t>
            </a:r>
            <a:r>
              <a:rPr lang="el-GR" sz="2800" spc="300" dirty="0" smtClean="0">
                <a:effectLst>
                  <a:outerShdw blurRad="38100" dist="38100" dir="2700000" algn="tl">
                    <a:srgbClr val="000000">
                      <a:alpha val="43137"/>
                    </a:srgbClr>
                  </a:outerShdw>
                </a:effectLst>
                <a:latin typeface="+mj-lt"/>
                <a:ea typeface="+mj-ea"/>
                <a:cs typeface="+mj-cs"/>
              </a:rPr>
              <a:t>στρογγυλής</a:t>
            </a:r>
            <a:r>
              <a:rPr lang="el-GR" sz="2800" dirty="0" smtClean="0">
                <a:latin typeface="+mj-lt"/>
                <a:ea typeface="+mj-ea"/>
                <a:cs typeface="+mj-cs"/>
              </a:rPr>
              <a:t> σπερματίδης.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800" dirty="0" smtClean="0">
                <a:latin typeface="+mj-lt"/>
                <a:ea typeface="+mj-ea"/>
                <a:cs typeface="+mj-cs"/>
              </a:rPr>
              <a:t>Παρακείμενο σωληνάριο με κύτταρα </a:t>
            </a:r>
            <a:r>
              <a:rPr lang="en-US" sz="2800" dirty="0" err="1" smtClean="0">
                <a:latin typeface="+mj-lt"/>
                <a:ea typeface="+mj-ea"/>
                <a:cs typeface="+mj-cs"/>
              </a:rPr>
              <a:t>Sertoli</a:t>
            </a:r>
            <a:r>
              <a:rPr lang="en-US" sz="2800" dirty="0" smtClean="0">
                <a:latin typeface="+mj-lt"/>
                <a:ea typeface="+mj-ea"/>
                <a:cs typeface="+mj-cs"/>
              </a:rPr>
              <a:t>  </a:t>
            </a:r>
            <a:r>
              <a:rPr lang="el-GR" sz="2800" dirty="0" smtClean="0">
                <a:latin typeface="+mj-lt"/>
                <a:ea typeface="+mj-ea"/>
                <a:cs typeface="+mj-cs"/>
              </a:rPr>
              <a:t>μόνο.</a:t>
            </a:r>
            <a:r>
              <a:rPr lang="en-US" sz="2800" dirty="0" smtClean="0">
                <a:latin typeface="+mj-lt"/>
                <a:ea typeface="+mj-ea"/>
                <a:cs typeface="+mj-cs"/>
              </a:rPr>
              <a:t> </a:t>
            </a:r>
            <a:r>
              <a:rPr lang="el-GR" sz="2800" dirty="0" smtClean="0">
                <a:latin typeface="+mj-lt"/>
                <a:ea typeface="+mj-ea"/>
                <a:cs typeface="+mj-cs"/>
              </a:rPr>
              <a:t>Σωληνάρια σαν το τελευταίο κυριαρχούν στη συγκεκριμένη βιοψία. </a:t>
            </a:r>
            <a:r>
              <a:rPr lang="el-GR" sz="2800" dirty="0" smtClean="0">
                <a:effectLst>
                  <a:outerShdw blurRad="38100" dist="38100" dir="2700000" algn="tl">
                    <a:srgbClr val="000000">
                      <a:alpha val="43137"/>
                    </a:srgbClr>
                  </a:outerShdw>
                </a:effectLst>
                <a:latin typeface="+mj-lt"/>
                <a:ea typeface="+mj-ea"/>
                <a:cs typeface="+mj-cs"/>
              </a:rPr>
              <a:t>Άρα</a:t>
            </a:r>
            <a:r>
              <a:rPr lang="en-US" sz="2800" dirty="0" smtClean="0">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800" b="1" spc="600" dirty="0" smtClean="0">
                <a:latin typeface="+mj-lt"/>
                <a:ea typeface="+mj-ea"/>
                <a:cs typeface="+mj-cs"/>
              </a:rPr>
              <a:t>ΜΙΚΤΗ ΕΙΚΟΝΑ-</a:t>
            </a:r>
            <a:r>
              <a:rPr lang="en-US" sz="2800" b="1" spc="600" dirty="0" smtClean="0">
                <a:effectLst>
                  <a:outerShdw blurRad="38100" dist="38100" dir="2700000" algn="tl">
                    <a:srgbClr val="000000">
                      <a:alpha val="43137"/>
                    </a:srgbClr>
                  </a:outerShdw>
                </a:effectLst>
                <a:latin typeface="+mj-lt"/>
                <a:ea typeface="+mj-ea"/>
                <a:cs typeface="+mj-cs"/>
              </a:rPr>
              <a:t>Y</a:t>
            </a:r>
            <a:r>
              <a:rPr lang="el-GR" sz="2800" b="1" spc="600" dirty="0" smtClean="0">
                <a:effectLst>
                  <a:outerShdw blurRad="38100" dist="38100" dir="2700000" algn="tl">
                    <a:srgbClr val="000000">
                      <a:alpha val="43137"/>
                    </a:srgbClr>
                  </a:outerShdw>
                </a:effectLst>
                <a:latin typeface="+mj-lt"/>
                <a:ea typeface="+mj-ea"/>
                <a:cs typeface="+mj-cs"/>
              </a:rPr>
              <a:t>ΠΟΠΛΑΣΙΑ </a:t>
            </a:r>
            <a:r>
              <a:rPr lang="el-GR" sz="2800" b="1" spc="600" dirty="0" smtClean="0">
                <a:latin typeface="+mj-lt"/>
                <a:ea typeface="+mj-ea"/>
                <a:cs typeface="+mj-cs"/>
              </a:rPr>
              <a:t>ΓΕΝΝΗΤΙΚΩΝ ΚΥΤΤΑΡΩΝ</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600" spc="600" dirty="0" smtClean="0">
                <a:latin typeface="+mj-lt"/>
                <a:ea typeface="+mj-ea"/>
                <a:cs typeface="+mj-cs"/>
              </a:rPr>
              <a:t>(</a:t>
            </a:r>
            <a:r>
              <a:rPr lang="el-GR" sz="2600" u="sng" spc="600" dirty="0" smtClean="0">
                <a:latin typeface="+mj-lt"/>
                <a:ea typeface="+mj-ea"/>
                <a:cs typeface="+mj-cs"/>
              </a:rPr>
              <a:t>Δεν</a:t>
            </a:r>
            <a:r>
              <a:rPr lang="el-GR" sz="2600" spc="600" dirty="0" smtClean="0">
                <a:latin typeface="+mj-lt"/>
                <a:ea typeface="+mj-ea"/>
                <a:cs typeface="+mj-cs"/>
              </a:rPr>
              <a:t> πρόκειται για </a:t>
            </a:r>
            <a:r>
              <a:rPr lang="el-GR" sz="2600" spc="600" dirty="0" err="1" smtClean="0">
                <a:latin typeface="+mj-lt"/>
                <a:ea typeface="+mj-ea"/>
                <a:cs typeface="+mj-cs"/>
              </a:rPr>
              <a:t>υποσπερματογένεση</a:t>
            </a:r>
            <a:r>
              <a:rPr lang="el-GR" sz="2600" spc="600" dirty="0" smtClean="0">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600" spc="600" dirty="0" smtClean="0">
                <a:latin typeface="+mj-lt"/>
                <a:ea typeface="+mj-ea"/>
                <a:cs typeface="+mj-cs"/>
              </a:rPr>
              <a:t> καθώς </a:t>
            </a:r>
            <a:r>
              <a:rPr lang="el-GR" sz="2600" b="1" u="sng" spc="600" dirty="0" smtClean="0">
                <a:latin typeface="+mj-lt"/>
                <a:ea typeface="+mj-ea"/>
                <a:cs typeface="+mj-cs"/>
              </a:rPr>
              <a:t>δεν</a:t>
            </a:r>
            <a:r>
              <a:rPr lang="el-GR" sz="2600" spc="600" dirty="0" smtClean="0">
                <a:latin typeface="+mj-lt"/>
                <a:ea typeface="+mj-ea"/>
                <a:cs typeface="+mj-cs"/>
              </a:rPr>
              <a:t> αναγνωρίζονται </a:t>
            </a:r>
            <a:r>
              <a:rPr lang="el-GR" sz="2600" spc="600" dirty="0" smtClean="0">
                <a:effectLst>
                  <a:outerShdw blurRad="38100" dist="38100" dir="2700000" algn="tl">
                    <a:srgbClr val="000000">
                      <a:alpha val="43137"/>
                    </a:srgbClr>
                  </a:outerShdw>
                </a:effectLst>
                <a:latin typeface="+mj-lt"/>
                <a:ea typeface="+mj-ea"/>
                <a:cs typeface="+mj-cs"/>
              </a:rPr>
              <a:t>με σιγουριά</a:t>
            </a:r>
            <a:r>
              <a:rPr lang="el-GR" sz="2600" spc="600" dirty="0" smtClean="0">
                <a:latin typeface="+mj-lt"/>
                <a:ea typeface="+mj-ea"/>
                <a:cs typeface="+mj-cs"/>
              </a:rPr>
              <a:t>  </a:t>
            </a:r>
            <a:r>
              <a:rPr lang="el-GR" sz="2600" spc="600" dirty="0" smtClean="0">
                <a:effectLst>
                  <a:outerShdw blurRad="38100" dist="38100" dir="2700000" algn="tl">
                    <a:srgbClr val="000000">
                      <a:alpha val="43137"/>
                    </a:srgbClr>
                  </a:outerShdw>
                </a:effectLst>
                <a:latin typeface="+mj-lt"/>
                <a:ea typeface="+mj-ea"/>
                <a:cs typeface="+mj-cs"/>
              </a:rPr>
              <a:t>ώριμες σπερματίδες</a:t>
            </a:r>
            <a:r>
              <a:rPr lang="el-GR" sz="2600" spc="600" dirty="0" smtClean="0">
                <a:latin typeface="+mj-lt"/>
                <a:ea typeface="+mj-ea"/>
                <a:cs typeface="+mj-cs"/>
              </a:rPr>
              <a:t>). </a:t>
            </a:r>
            <a:endParaRPr kumimoji="0" lang="el-GR" sz="2600" i="0" u="none" strike="noStrike" kern="1200" cap="none" spc="60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lide(fromBottom)">
                                      <p:cBhvr>
                                        <p:cTn id="7" dur="500"/>
                                        <p:tgtEl>
                                          <p:spTgt spid="4">
                                            <p:txEl>
                                              <p:pRg st="0" end="0"/>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slide(fromBottom)">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slide(fromBottom)">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slide(fromBottom)">
                                      <p:cBhvr>
                                        <p:cTn id="20" dur="500"/>
                                        <p:tgtEl>
                                          <p:spTgt spid="4">
                                            <p:txEl>
                                              <p:pRg st="3" end="3"/>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slide(fromBottom)">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42918"/>
          </a:xfrm>
        </p:spPr>
        <p:txBody>
          <a:bodyPr>
            <a:noAutofit/>
          </a:bodyPr>
          <a:lstStyle/>
          <a:p>
            <a:pPr>
              <a:defRPr/>
            </a:pPr>
            <a:r>
              <a:rPr lang="el-GR" sz="2000" dirty="0" smtClean="0"/>
              <a:t>Όρχις ενήλικα . Αποκατάσταση </a:t>
            </a:r>
            <a:r>
              <a:rPr lang="el-GR" sz="2000" b="1" dirty="0" smtClean="0"/>
              <a:t>κρυψορχίας </a:t>
            </a:r>
            <a:r>
              <a:rPr lang="el-GR" sz="2000" dirty="0" smtClean="0"/>
              <a:t>στην ηλικία των 2 ετών. </a:t>
            </a:r>
            <a:br>
              <a:rPr lang="el-GR" sz="2000" dirty="0" smtClean="0"/>
            </a:br>
            <a:endParaRPr lang="el-GR" sz="2000" dirty="0"/>
          </a:p>
        </p:txBody>
      </p:sp>
      <p:pic>
        <p:nvPicPr>
          <p:cNvPr id="7171" name="Picture 2" descr="http://coursewareobjects.elsevier.com/objects/elr/ExpertConsult/Bostwick/urologic2e/IC/images/012055.jpg"/>
          <p:cNvPicPr>
            <a:picLocks noChangeAspect="1" noChangeArrowheads="1"/>
          </p:cNvPicPr>
          <p:nvPr/>
        </p:nvPicPr>
        <p:blipFill>
          <a:blip r:embed="rId3" cstate="print"/>
          <a:srcRect/>
          <a:stretch>
            <a:fillRect/>
          </a:stretch>
        </p:blipFill>
        <p:spPr bwMode="auto">
          <a:xfrm>
            <a:off x="785813" y="1143000"/>
            <a:ext cx="7572375" cy="5888038"/>
          </a:xfrm>
          <a:prstGeom prst="rect">
            <a:avLst/>
          </a:prstGeom>
          <a:noFill/>
          <a:ln w="9525">
            <a:noFill/>
            <a:miter lim="800000"/>
            <a:headEnd/>
            <a:tailEnd/>
          </a:ln>
        </p:spPr>
      </p:pic>
      <p:sp>
        <p:nvSpPr>
          <p:cNvPr id="5" name="4 - Ορθογώνιο"/>
          <p:cNvSpPr/>
          <p:nvPr/>
        </p:nvSpPr>
        <p:spPr>
          <a:xfrm>
            <a:off x="0" y="428604"/>
            <a:ext cx="9144000" cy="646331"/>
          </a:xfrm>
          <a:prstGeom prst="rect">
            <a:avLst/>
          </a:prstGeom>
        </p:spPr>
        <p:txBody>
          <a:bodyPr wrap="square">
            <a:spAutoFit/>
          </a:bodyPr>
          <a:lstStyle/>
          <a:p>
            <a:pPr algn="ctr"/>
            <a:r>
              <a:rPr lang="el-GR" dirty="0" smtClean="0"/>
              <a:t>Συνύπαρξη αναστολής της ωρίμανσης στο επίπεδο του </a:t>
            </a:r>
            <a:r>
              <a:rPr lang="el-GR" dirty="0" err="1" smtClean="0"/>
              <a:t>σπερματοκυττάρου</a:t>
            </a:r>
            <a:r>
              <a:rPr lang="el-GR" dirty="0" smtClean="0"/>
              <a:t> </a:t>
            </a:r>
            <a:r>
              <a:rPr lang="el-GR" b="1" dirty="0" smtClean="0"/>
              <a:t>και</a:t>
            </a:r>
            <a:r>
              <a:rPr lang="el-GR" dirty="0" smtClean="0"/>
              <a:t> </a:t>
            </a:r>
            <a:r>
              <a:rPr lang="el-GR" u="sng" dirty="0" smtClean="0"/>
              <a:t>πλήρους</a:t>
            </a:r>
            <a:r>
              <a:rPr lang="el-GR" dirty="0" smtClean="0"/>
              <a:t>,</a:t>
            </a:r>
            <a:r>
              <a:rPr lang="en-US" dirty="0" smtClean="0"/>
              <a:t> </a:t>
            </a:r>
            <a:r>
              <a:rPr lang="el-GR" dirty="0" smtClean="0"/>
              <a:t>αν και μειωμένης</a:t>
            </a:r>
            <a:r>
              <a:rPr lang="en-US" dirty="0" smtClean="0"/>
              <a:t>,</a:t>
            </a:r>
            <a:r>
              <a:rPr lang="el-GR" dirty="0" smtClean="0"/>
              <a:t> σπερματογένεσης·</a:t>
            </a:r>
            <a:r>
              <a:rPr lang="en-US" dirty="0" smtClean="0"/>
              <a:t> </a:t>
            </a:r>
            <a:r>
              <a:rPr lang="el-GR" dirty="0" smtClean="0"/>
              <a:t>άρα, </a:t>
            </a:r>
            <a:r>
              <a:rPr lang="el-GR" u="sng" dirty="0" err="1" smtClean="0"/>
              <a:t>υποσπερματογένεση</a:t>
            </a:r>
            <a:r>
              <a:rPr lang="el-GR" u="sng" dirty="0" smtClean="0"/>
              <a:t>.</a:t>
            </a:r>
            <a:endParaRPr lang="el-G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elds in the Month of June - Daubigny Charles-Francois "/>
          <p:cNvPicPr>
            <a:picLocks noChangeAspect="1" noChangeArrowheads="1"/>
          </p:cNvPicPr>
          <p:nvPr/>
        </p:nvPicPr>
        <p:blipFill>
          <a:blip r:embed="rId2" cstate="print"/>
          <a:srcRect/>
          <a:stretch>
            <a:fillRect/>
          </a:stretch>
        </p:blipFill>
        <p:spPr bwMode="auto">
          <a:xfrm>
            <a:off x="285720" y="1000108"/>
            <a:ext cx="8532406" cy="4857784"/>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E:\new\tey041he.jpg"/>
          <p:cNvPicPr>
            <a:picLocks noChangeAspect="1" noChangeArrowheads="1"/>
          </p:cNvPicPr>
          <p:nvPr/>
        </p:nvPicPr>
        <p:blipFill>
          <a:blip r:embed="rId2" cstate="print"/>
          <a:srcRect/>
          <a:stretch>
            <a:fillRect/>
          </a:stretch>
        </p:blipFill>
        <p:spPr bwMode="auto">
          <a:xfrm>
            <a:off x="1908175" y="98425"/>
            <a:ext cx="5313363" cy="6643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476672"/>
          </a:xfrm>
        </p:spPr>
        <p:txBody>
          <a:bodyPr>
            <a:noAutofit/>
          </a:bodyPr>
          <a:lstStyle/>
          <a:p>
            <a:r>
              <a:rPr lang="el-GR" sz="3200" b="1" dirty="0" smtClean="0">
                <a:effectLst>
                  <a:outerShdw blurRad="38100" dist="38100" dir="2700000" algn="tl">
                    <a:srgbClr val="000000">
                      <a:alpha val="43137"/>
                    </a:srgbClr>
                  </a:outerShdw>
                </a:effectLst>
              </a:rPr>
              <a:t>ΣΠΕΡΜΑΤΟΓΟΝΙΑ</a:t>
            </a:r>
            <a:endParaRPr lang="el-GR" sz="3200" b="1"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0" y="476672"/>
            <a:ext cx="9144000" cy="6381328"/>
          </a:xfrm>
        </p:spPr>
        <p:txBody>
          <a:bodyPr>
            <a:normAutofit fontScale="92500"/>
          </a:bodyPr>
          <a:lstStyle/>
          <a:p>
            <a:r>
              <a:rPr lang="el-GR" dirty="0" smtClean="0"/>
              <a:t> </a:t>
            </a:r>
            <a:r>
              <a:rPr lang="el-GR" dirty="0" err="1" smtClean="0"/>
              <a:t>Διπλοειδικά</a:t>
            </a:r>
            <a:r>
              <a:rPr lang="el-GR" dirty="0" smtClean="0"/>
              <a:t> κύτταρα ( 22 ζεύγη </a:t>
            </a:r>
            <a:r>
              <a:rPr lang="el-GR" dirty="0" err="1" smtClean="0"/>
              <a:t>αυτοσωμικών</a:t>
            </a:r>
            <a:r>
              <a:rPr lang="el-GR" dirty="0" smtClean="0"/>
              <a:t> χρωμοσωμάτων συν ένα ζεύγος φυλετικών, ΧΧ ή ΧΥ). Καταλαμβάνουν τη βασική στοιβάδα του σπερματικού «επιθηλίου» και τμήμα τους έρχεται σε άμεση επαφή με τη βασική μεμβράνη. Διαιρούμενα με μίτωση δίνουν δύο τύπους γεννητικών κυττάρων</a:t>
            </a:r>
            <a:r>
              <a:rPr lang="en-US" dirty="0" smtClean="0"/>
              <a:t>:</a:t>
            </a:r>
            <a:endParaRPr lang="el-GR" dirty="0" smtClean="0"/>
          </a:p>
          <a:p>
            <a:r>
              <a:rPr lang="el-GR" dirty="0" smtClean="0"/>
              <a:t>Τα </a:t>
            </a:r>
            <a:r>
              <a:rPr lang="el-GR" dirty="0" err="1" smtClean="0"/>
              <a:t>σπερματογόνια</a:t>
            </a:r>
            <a:r>
              <a:rPr lang="el-GR" dirty="0" smtClean="0"/>
              <a:t> τύπου Α . Ευμεγέθης, ωοειδής ή στρογγυλός πυρήνας με συμπυκνωμένη χρωματίνη.</a:t>
            </a:r>
          </a:p>
          <a:p>
            <a:r>
              <a:rPr lang="el-GR" dirty="0" smtClean="0"/>
              <a:t>Τα </a:t>
            </a:r>
            <a:r>
              <a:rPr lang="el-GR" dirty="0" err="1" smtClean="0"/>
              <a:t>σπερματογόνια</a:t>
            </a:r>
            <a:r>
              <a:rPr lang="el-GR" dirty="0" smtClean="0"/>
              <a:t> τύπου Β τα οποία εισέρχονται άμεσα σε μειωτική διαίρεση. Η χρωματίνη στον πυρήνα τους είναι </a:t>
            </a:r>
            <a:r>
              <a:rPr lang="el-GR" dirty="0" err="1" smtClean="0"/>
              <a:t>αραιοχρωματική</a:t>
            </a:r>
            <a:r>
              <a:rPr lang="el-GR" dirty="0" smtClean="0"/>
              <a:t>, τα </a:t>
            </a:r>
            <a:r>
              <a:rPr lang="el-GR" dirty="0" err="1" smtClean="0"/>
              <a:t>πυρήνια</a:t>
            </a:r>
            <a:r>
              <a:rPr lang="el-GR" dirty="0" smtClean="0"/>
              <a:t> εντοπίζονται στο κέντρο του πυρήνα και δεν υπάρχει πυρηνικό </a:t>
            </a:r>
            <a:r>
              <a:rPr lang="el-GR" dirty="0" err="1" smtClean="0"/>
              <a:t>κενοτόπιο</a:t>
            </a:r>
            <a:r>
              <a:rPr lang="el-GR" dirty="0" smtClean="0"/>
              <a:t>.</a:t>
            </a:r>
            <a:endParaRPr lang="el-G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normAutofit/>
          </a:bodyPr>
          <a:lstStyle/>
          <a:p>
            <a:r>
              <a:rPr lang="el-GR" sz="3200" dirty="0" smtClean="0">
                <a:effectLst>
                  <a:outerShdw blurRad="38100" dist="38100" dir="2700000" algn="tl">
                    <a:srgbClr val="000000">
                      <a:alpha val="43137"/>
                    </a:srgbClr>
                  </a:outerShdw>
                </a:effectLst>
              </a:rPr>
              <a:t>ΣΠΕΡΜΑΤΟΚΥΤΤΑΡΑ-ΣΠΕΡΜΑΤΙΔΕΣ-ΣΠΕΡΜΑΤΟΖΩΑΡΙΑ</a:t>
            </a:r>
            <a:endParaRPr lang="el-GR" sz="3200"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0" y="548680"/>
            <a:ext cx="9144000" cy="6309320"/>
          </a:xfrm>
        </p:spPr>
        <p:txBody>
          <a:bodyPr>
            <a:normAutofit fontScale="70000" lnSpcReduction="20000"/>
          </a:bodyPr>
          <a:lstStyle/>
          <a:p>
            <a:pPr>
              <a:buNone/>
            </a:pPr>
            <a:r>
              <a:rPr lang="el-GR" dirty="0" smtClean="0"/>
              <a:t>    Τα </a:t>
            </a:r>
            <a:r>
              <a:rPr lang="el-GR" dirty="0" err="1" smtClean="0"/>
              <a:t>σπερματογόνια</a:t>
            </a:r>
            <a:r>
              <a:rPr lang="el-GR" dirty="0" smtClean="0"/>
              <a:t> τύπου Β εισέρχονται στα πρώτα στάδια της μειωτικής διαίρεσης οπότε και χαρακτηρίζονται πλέον ως </a:t>
            </a:r>
            <a:r>
              <a:rPr lang="el-GR" dirty="0" smtClean="0">
                <a:effectLst>
                  <a:outerShdw blurRad="38100" dist="38100" dir="2700000" algn="tl">
                    <a:srgbClr val="000000">
                      <a:alpha val="43137"/>
                    </a:srgbClr>
                  </a:outerShdw>
                </a:effectLst>
              </a:rPr>
              <a:t>πρωτογενή </a:t>
            </a:r>
            <a:r>
              <a:rPr lang="el-GR" b="1" dirty="0" smtClean="0"/>
              <a:t>σπερματοκύτταρα</a:t>
            </a:r>
            <a:r>
              <a:rPr lang="el-GR" dirty="0" smtClean="0"/>
              <a:t>. Είναι τα </a:t>
            </a:r>
            <a:r>
              <a:rPr lang="el-GR" dirty="0" smtClean="0">
                <a:effectLst>
                  <a:outerShdw blurRad="38100" dist="38100" dir="2700000" algn="tl">
                    <a:srgbClr val="000000">
                      <a:alpha val="43137"/>
                    </a:srgbClr>
                  </a:outerShdw>
                </a:effectLst>
              </a:rPr>
              <a:t>μεγαλύτερα σε μέγεθος </a:t>
            </a:r>
            <a:r>
              <a:rPr lang="el-GR" dirty="0" smtClean="0"/>
              <a:t>γεννητικά κύτταρα του ορχικού σωληναρίου. Τα τελευταία εισέρχονται στην πρώτη μειωτική διαίρεση περνώντας από τα </a:t>
            </a:r>
            <a:r>
              <a:rPr lang="el-GR" dirty="0" smtClean="0">
                <a:effectLst>
                  <a:outerShdw blurRad="38100" dist="38100" dir="2700000" algn="tl">
                    <a:srgbClr val="000000">
                      <a:alpha val="43137"/>
                    </a:srgbClr>
                  </a:outerShdw>
                </a:effectLst>
              </a:rPr>
              <a:t>4 στάδια της πρόφασης </a:t>
            </a:r>
            <a:r>
              <a:rPr lang="el-GR" dirty="0" smtClean="0"/>
              <a:t>( </a:t>
            </a:r>
            <a:r>
              <a:rPr lang="el-GR" dirty="0" err="1" smtClean="0"/>
              <a:t>λεπτοταινίας</a:t>
            </a:r>
            <a:r>
              <a:rPr lang="el-GR" dirty="0" smtClean="0"/>
              <a:t>, </a:t>
            </a:r>
            <a:r>
              <a:rPr lang="el-GR" dirty="0" err="1" smtClean="0">
                <a:effectLst>
                  <a:outerShdw blurRad="38100" dist="38100" dir="2700000" algn="tl">
                    <a:srgbClr val="000000">
                      <a:alpha val="43137"/>
                    </a:srgbClr>
                  </a:outerShdw>
                </a:effectLst>
              </a:rPr>
              <a:t>ζυγοταινίας</a:t>
            </a:r>
            <a:r>
              <a:rPr lang="el-GR" dirty="0" smtClean="0">
                <a:effectLst>
                  <a:outerShdw blurRad="38100" dist="38100" dir="2700000" algn="tl">
                    <a:srgbClr val="000000">
                      <a:alpha val="43137"/>
                    </a:srgbClr>
                  </a:outerShdw>
                </a:effectLst>
              </a:rPr>
              <a:t>, </a:t>
            </a:r>
            <a:r>
              <a:rPr lang="el-GR" dirty="0" err="1" smtClean="0">
                <a:effectLst>
                  <a:outerShdw blurRad="38100" dist="38100" dir="2700000" algn="tl">
                    <a:srgbClr val="000000">
                      <a:alpha val="43137"/>
                    </a:srgbClr>
                  </a:outerShdw>
                </a:effectLst>
              </a:rPr>
              <a:t>παχυταινίας</a:t>
            </a:r>
            <a:r>
              <a:rPr lang="el-GR" dirty="0" smtClean="0"/>
              <a:t>, </a:t>
            </a:r>
            <a:r>
              <a:rPr lang="el-GR" dirty="0" err="1" smtClean="0"/>
              <a:t>διπλοταινίας</a:t>
            </a:r>
            <a:r>
              <a:rPr lang="el-GR" dirty="0" smtClean="0"/>
              <a:t>)</a:t>
            </a:r>
            <a:r>
              <a:rPr lang="en-US" dirty="0" smtClean="0"/>
              <a:t>.</a:t>
            </a:r>
            <a:r>
              <a:rPr lang="el-GR" dirty="0" smtClean="0"/>
              <a:t>Τα </a:t>
            </a:r>
            <a:r>
              <a:rPr lang="el-GR" dirty="0" err="1" smtClean="0"/>
              <a:t>παχυταινιακά</a:t>
            </a:r>
            <a:r>
              <a:rPr lang="el-GR" dirty="0" smtClean="0"/>
              <a:t> και </a:t>
            </a:r>
            <a:r>
              <a:rPr lang="el-GR" dirty="0" err="1" smtClean="0"/>
              <a:t>διπλοταινιακά</a:t>
            </a:r>
            <a:r>
              <a:rPr lang="el-GR" dirty="0" smtClean="0"/>
              <a:t> σπερματοκύτταρα είναι τα πιο αναγνωρίσιμα πρωτογενή σπερματοκύτταρα. Ακολουθεί η μειωτική </a:t>
            </a:r>
            <a:r>
              <a:rPr lang="el-GR" dirty="0" err="1" smtClean="0"/>
              <a:t>μετάφαση</a:t>
            </a:r>
            <a:r>
              <a:rPr lang="el-GR" dirty="0" smtClean="0"/>
              <a:t>. Μετά τρεις βδομάδες, με την ολοκλήρωση της πρώτης μειωτικής διαίρεσης, προκύπτουν τα </a:t>
            </a:r>
            <a:r>
              <a:rPr lang="el-GR" dirty="0" smtClean="0">
                <a:effectLst>
                  <a:outerShdw blurRad="38100" dist="38100" dir="2700000" algn="tl">
                    <a:srgbClr val="000000">
                      <a:alpha val="43137"/>
                    </a:srgbClr>
                  </a:outerShdw>
                </a:effectLst>
              </a:rPr>
              <a:t>δευτερογενή</a:t>
            </a:r>
            <a:r>
              <a:rPr lang="el-GR" dirty="0" smtClean="0"/>
              <a:t> σπερματοκύτταρα ( με απλοειδή αριθμό χρωμοσωμάτων ήτοι 22 διπλασιασμένα </a:t>
            </a:r>
            <a:r>
              <a:rPr lang="el-GR" dirty="0" err="1" smtClean="0"/>
              <a:t>αυτοσωμικά</a:t>
            </a:r>
            <a:r>
              <a:rPr lang="el-GR" dirty="0" smtClean="0"/>
              <a:t> και είτε ένα διπλασιασμένο φυλετικό Χ είτε ένα διπλασιασμένο φυλετικό Υ χρωμόσωμα)  με  μικρότερο κυτταρικό μέγεθος τα οποία εισέρχονται </a:t>
            </a:r>
            <a:r>
              <a:rPr lang="el-GR" dirty="0" smtClean="0">
                <a:effectLst>
                  <a:outerShdw blurRad="38100" dist="38100" dir="2700000" algn="tl">
                    <a:srgbClr val="000000">
                      <a:alpha val="43137"/>
                    </a:srgbClr>
                  </a:outerShdw>
                </a:effectLst>
              </a:rPr>
              <a:t>άμεσα</a:t>
            </a:r>
            <a:r>
              <a:rPr lang="el-GR" dirty="0" smtClean="0"/>
              <a:t> στη δεύτερη μειωτική διαίρεση·  οι γαμέτες που προκύπτουν με τον τρόπο αυτό καλούνται </a:t>
            </a:r>
            <a:r>
              <a:rPr lang="el-GR" b="1" dirty="0" err="1" smtClean="0"/>
              <a:t>σπερματίδες</a:t>
            </a:r>
            <a:r>
              <a:rPr lang="el-GR" dirty="0" smtClean="0"/>
              <a:t> κι έχουν απλοειδή αριθμό μη διπλασιασμένων χρωμοσωμάτων. Οι </a:t>
            </a:r>
            <a:r>
              <a:rPr lang="el-GR" b="1" dirty="0" err="1" smtClean="0"/>
              <a:t>σπερματίδες</a:t>
            </a:r>
            <a:r>
              <a:rPr lang="el-GR" dirty="0" smtClean="0"/>
              <a:t> </a:t>
            </a:r>
            <a:r>
              <a:rPr lang="el-GR" dirty="0" smtClean="0">
                <a:effectLst>
                  <a:outerShdw blurRad="38100" dist="38100" dir="2700000" algn="tl">
                    <a:srgbClr val="000000">
                      <a:alpha val="43137"/>
                    </a:srgbClr>
                  </a:outerShdw>
                </a:effectLst>
              </a:rPr>
              <a:t>παρατάσσονται </a:t>
            </a:r>
            <a:r>
              <a:rPr lang="el-GR" dirty="0" err="1" smtClean="0">
                <a:effectLst>
                  <a:outerShdw blurRad="38100" dist="38100" dir="2700000" algn="tl">
                    <a:srgbClr val="000000">
                      <a:alpha val="43137"/>
                    </a:srgbClr>
                  </a:outerShdw>
                </a:effectLst>
              </a:rPr>
              <a:t>παρααυλικά</a:t>
            </a:r>
            <a:r>
              <a:rPr lang="el-GR" dirty="0" smtClean="0">
                <a:effectLst>
                  <a:outerShdw blurRad="38100" dist="38100" dir="2700000" algn="tl">
                    <a:srgbClr val="000000">
                      <a:alpha val="43137"/>
                    </a:srgbClr>
                  </a:outerShdw>
                </a:effectLst>
              </a:rPr>
              <a:t>, έχουν μικρότερο μέγεθος από τις πιο ανώριμες μορφές γεννητικών κυττάρων και </a:t>
            </a:r>
            <a:r>
              <a:rPr lang="el-GR" dirty="0" err="1" smtClean="0">
                <a:effectLst>
                  <a:outerShdw blurRad="38100" dist="38100" dir="2700000" algn="tl">
                    <a:srgbClr val="000000">
                      <a:alpha val="43137"/>
                    </a:srgbClr>
                  </a:outerShdw>
                </a:effectLst>
              </a:rPr>
              <a:t>βαθυχρωματική</a:t>
            </a:r>
            <a:r>
              <a:rPr lang="el-GR" dirty="0" smtClean="0">
                <a:effectLst>
                  <a:outerShdw blurRad="38100" dist="38100" dir="2700000" algn="tl">
                    <a:srgbClr val="000000">
                      <a:alpha val="43137"/>
                    </a:srgbClr>
                  </a:outerShdw>
                </a:effectLst>
              </a:rPr>
              <a:t> συμπυκνωμένη χρωματίνη· </a:t>
            </a:r>
            <a:r>
              <a:rPr lang="el-GR" dirty="0" smtClean="0"/>
              <a:t> εισέρχονται δε σε μια διαδικασία </a:t>
            </a:r>
            <a:r>
              <a:rPr lang="el-GR" dirty="0" smtClean="0">
                <a:effectLst>
                  <a:outerShdw blurRad="38100" dist="38100" dir="2700000" algn="tl">
                    <a:srgbClr val="000000">
                      <a:alpha val="43137"/>
                    </a:srgbClr>
                  </a:outerShdw>
                </a:effectLst>
              </a:rPr>
              <a:t>ωρίμανσης</a:t>
            </a:r>
            <a:r>
              <a:rPr lang="el-GR" dirty="0" smtClean="0"/>
              <a:t>, τη «</a:t>
            </a:r>
            <a:r>
              <a:rPr lang="el-GR" dirty="0" err="1" smtClean="0"/>
              <a:t>σπερμ</a:t>
            </a:r>
            <a:r>
              <a:rPr lang="el-GR" b="1" dirty="0" err="1" smtClean="0"/>
              <a:t>ι</a:t>
            </a:r>
            <a:r>
              <a:rPr lang="el-GR" dirty="0" err="1" smtClean="0"/>
              <a:t>ογένεση</a:t>
            </a:r>
            <a:r>
              <a:rPr lang="el-GR" dirty="0" smtClean="0"/>
              <a:t>», κατά την οποία μεταβάλλεται η εμφάνισή τους από  </a:t>
            </a:r>
            <a:r>
              <a:rPr lang="el-GR" dirty="0" smtClean="0">
                <a:effectLst>
                  <a:outerShdw blurRad="38100" dist="38100" dir="2700000" algn="tl">
                    <a:srgbClr val="000000">
                      <a:alpha val="43137"/>
                    </a:srgbClr>
                  </a:outerShdw>
                </a:effectLst>
              </a:rPr>
              <a:t>στρογγυλή σε </a:t>
            </a:r>
            <a:r>
              <a:rPr lang="el-GR" dirty="0" err="1" smtClean="0">
                <a:effectLst>
                  <a:outerShdw blurRad="38100" dist="38100" dir="2700000" algn="tl">
                    <a:srgbClr val="000000">
                      <a:alpha val="43137"/>
                    </a:srgbClr>
                  </a:outerShdw>
                </a:effectLst>
              </a:rPr>
              <a:t>μαστιγοειδή</a:t>
            </a:r>
            <a:r>
              <a:rPr lang="el-GR" dirty="0" smtClean="0">
                <a:effectLst>
                  <a:outerShdw blurRad="38100" dist="38100" dir="2700000" algn="tl">
                    <a:srgbClr val="000000">
                      <a:alpha val="43137"/>
                    </a:srgbClr>
                  </a:outerShdw>
                </a:effectLst>
              </a:rPr>
              <a:t> </a:t>
            </a:r>
            <a:r>
              <a:rPr lang="el-GR" dirty="0" smtClean="0"/>
              <a:t>, </a:t>
            </a:r>
            <a:r>
              <a:rPr lang="el-GR" dirty="0" smtClean="0">
                <a:effectLst>
                  <a:outerShdw blurRad="38100" dist="38100" dir="2700000" algn="tl">
                    <a:srgbClr val="000000">
                      <a:alpha val="43137"/>
                    </a:srgbClr>
                  </a:outerShdw>
                </a:effectLst>
              </a:rPr>
              <a:t>χάνουν περαιτέρω κυτταρόπλασμα και επιμηκύνουν τους πυρήνες τους</a:t>
            </a:r>
            <a:r>
              <a:rPr lang="el-GR" dirty="0" smtClean="0"/>
              <a:t> έτσι ώστε προκύπτουν τα ώριμα </a:t>
            </a:r>
            <a:r>
              <a:rPr lang="el-GR" b="1" dirty="0" smtClean="0"/>
              <a:t>σπερματοζωάρια</a:t>
            </a:r>
            <a:r>
              <a:rPr lang="el-GR" dirty="0" smtClean="0"/>
              <a:t> που μετατοπίζονται προς τον αυλό του σωληναρίου, </a:t>
            </a:r>
            <a:r>
              <a:rPr lang="el-GR" dirty="0" err="1" smtClean="0"/>
              <a:t>απελευθερωνόμενα</a:t>
            </a:r>
            <a:r>
              <a:rPr lang="el-GR" dirty="0" smtClean="0"/>
              <a:t> στο σπέρμα.</a:t>
            </a:r>
            <a:endParaRPr lang="el-G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6632"/>
            <a:ext cx="8229600" cy="576064"/>
          </a:xfrm>
        </p:spPr>
        <p:txBody>
          <a:bodyPr>
            <a:normAutofit fontScale="90000"/>
          </a:bodyPr>
          <a:lstStyle/>
          <a:p>
            <a:r>
              <a:rPr lang="el-GR" dirty="0" smtClean="0"/>
              <a:t>Κύτταρα του </a:t>
            </a:r>
            <a:r>
              <a:rPr lang="en-US" dirty="0" err="1" smtClean="0"/>
              <a:t>Sertoli</a:t>
            </a:r>
            <a:endParaRPr lang="el-GR" dirty="0"/>
          </a:p>
        </p:txBody>
      </p:sp>
      <p:sp>
        <p:nvSpPr>
          <p:cNvPr id="3" name="2 - Θέση περιεχομένου"/>
          <p:cNvSpPr>
            <a:spLocks noGrp="1"/>
          </p:cNvSpPr>
          <p:nvPr>
            <p:ph idx="1"/>
          </p:nvPr>
        </p:nvSpPr>
        <p:spPr>
          <a:xfrm>
            <a:off x="0" y="764704"/>
            <a:ext cx="9144000" cy="5976664"/>
          </a:xfrm>
        </p:spPr>
        <p:txBody>
          <a:bodyPr>
            <a:normAutofit fontScale="85000" lnSpcReduction="20000"/>
          </a:bodyPr>
          <a:lstStyle/>
          <a:p>
            <a:r>
              <a:rPr lang="en-US" sz="2800" dirty="0" smtClean="0"/>
              <a:t>K</a:t>
            </a:r>
            <a:r>
              <a:rPr lang="el-GR" sz="2800" dirty="0" err="1" smtClean="0"/>
              <a:t>υλινδρικά</a:t>
            </a:r>
            <a:r>
              <a:rPr lang="el-GR" sz="2800" dirty="0" smtClean="0"/>
              <a:t>, μη διαιρούμενα, </a:t>
            </a:r>
            <a:r>
              <a:rPr lang="el-GR" sz="2800" dirty="0" smtClean="0">
                <a:solidFill>
                  <a:srgbClr val="FF0000"/>
                </a:solidFill>
              </a:rPr>
              <a:t>επιθηλιακά</a:t>
            </a:r>
            <a:r>
              <a:rPr lang="el-GR" sz="2800" dirty="0" smtClean="0"/>
              <a:t> κύτταρα στηριζόμενα στη βασική μεμβράνη που περιβάλλει το σπερματικό σωληνάριο. Συνήθως</a:t>
            </a:r>
            <a:r>
              <a:rPr lang="en-US" sz="2800" dirty="0" smtClean="0"/>
              <a:t> </a:t>
            </a:r>
            <a:r>
              <a:rPr lang="el-GR" sz="2800" dirty="0" smtClean="0"/>
              <a:t>10-12 ανά τομή σωληναρίου.</a:t>
            </a:r>
          </a:p>
          <a:p>
            <a:r>
              <a:rPr lang="el-GR" sz="2800" dirty="0" smtClean="0"/>
              <a:t>Άφθονο κυτταρόπλασμα με δεσμίδες ινιδίων ( κρυσταλλοειδή </a:t>
            </a:r>
            <a:r>
              <a:rPr lang="en-US" sz="2800" dirty="0" smtClean="0"/>
              <a:t>Charcot-</a:t>
            </a:r>
            <a:r>
              <a:rPr lang="en-US" sz="2800" dirty="0" err="1" smtClean="0"/>
              <a:t>Bottcher</a:t>
            </a:r>
            <a:r>
              <a:rPr lang="en-US" sz="2800" dirty="0" smtClean="0"/>
              <a:t>) </a:t>
            </a:r>
            <a:r>
              <a:rPr lang="el-GR" sz="2800" dirty="0" smtClean="0"/>
              <a:t>και προεκβολές ώστε να περιβάλλουν τα γεννητικά κύτταρα. Τραχύ περίγραμμα. Η κορυφή του κυττάρου του </a:t>
            </a:r>
            <a:r>
              <a:rPr lang="en-US" sz="2800" dirty="0" err="1" smtClean="0"/>
              <a:t>Sertoli</a:t>
            </a:r>
            <a:r>
              <a:rPr lang="en-US" sz="2800" dirty="0" smtClean="0"/>
              <a:t> </a:t>
            </a:r>
            <a:r>
              <a:rPr lang="el-GR" sz="2800" dirty="0" smtClean="0"/>
              <a:t>στρέφεται προς τον αυλό και εκεί </a:t>
            </a:r>
            <a:r>
              <a:rPr lang="el-GR" sz="2800" dirty="0" smtClean="0">
                <a:effectLst>
                  <a:outerShdw blurRad="38100" dist="38100" dir="2700000" algn="tl">
                    <a:srgbClr val="000000">
                      <a:alpha val="43137"/>
                    </a:srgbClr>
                  </a:outerShdw>
                </a:effectLst>
              </a:rPr>
              <a:t>εφάπτονται</a:t>
            </a:r>
            <a:r>
              <a:rPr lang="el-GR" sz="2800" dirty="0" smtClean="0"/>
              <a:t> οι ώριμες </a:t>
            </a:r>
            <a:r>
              <a:rPr lang="el-GR" sz="2800" dirty="0" err="1" smtClean="0">
                <a:effectLst>
                  <a:outerShdw blurRad="38100" dist="38100" dir="2700000" algn="tl">
                    <a:srgbClr val="000000">
                      <a:alpha val="43137"/>
                    </a:srgbClr>
                  </a:outerShdw>
                </a:effectLst>
              </a:rPr>
              <a:t>σπερματίδες</a:t>
            </a:r>
            <a:r>
              <a:rPr lang="el-GR" sz="2800" dirty="0" smtClean="0"/>
              <a:t>. Υποστηρικτικός και </a:t>
            </a:r>
            <a:r>
              <a:rPr lang="el-GR" sz="2800" dirty="0" err="1" smtClean="0"/>
              <a:t>τροφοφόρος</a:t>
            </a:r>
            <a:r>
              <a:rPr lang="el-GR" sz="2800" dirty="0" smtClean="0"/>
              <a:t> ρόλος έναντι των τελευταίων.</a:t>
            </a:r>
          </a:p>
          <a:p>
            <a:r>
              <a:rPr lang="el-GR" sz="2800" dirty="0" smtClean="0"/>
              <a:t>Πυρήνας</a:t>
            </a:r>
            <a:r>
              <a:rPr lang="en-US" sz="2800" dirty="0" smtClean="0"/>
              <a:t>: </a:t>
            </a:r>
            <a:r>
              <a:rPr lang="el-GR" sz="2800" dirty="0" smtClean="0"/>
              <a:t>λίγο κεντρικότερα από τους πυρήνες των </a:t>
            </a:r>
            <a:r>
              <a:rPr lang="el-GR" sz="2800" dirty="0" err="1" smtClean="0"/>
              <a:t>σπερματογονίων</a:t>
            </a:r>
            <a:r>
              <a:rPr lang="el-GR" sz="2800" dirty="0" smtClean="0"/>
              <a:t>, σε ορθή γωνία με τη βασική μεμβράνη, μεγάλος , ωοειδής, με διάχυτη χρωματίνη και προβάλλον </a:t>
            </a:r>
            <a:r>
              <a:rPr lang="el-GR" sz="2800" b="1" dirty="0" smtClean="0"/>
              <a:t>κεντρικό </a:t>
            </a:r>
            <a:r>
              <a:rPr lang="el-GR" sz="2800" b="1" dirty="0" err="1" smtClean="0"/>
              <a:t>πυρήνιο</a:t>
            </a:r>
            <a:r>
              <a:rPr lang="el-GR" sz="2800" dirty="0" smtClean="0"/>
              <a:t>. Το τελευταίο κάνει τα </a:t>
            </a:r>
            <a:r>
              <a:rPr lang="el-GR" sz="2800" b="1" dirty="0" smtClean="0"/>
              <a:t>ώριμα</a:t>
            </a:r>
            <a:r>
              <a:rPr lang="el-GR" sz="2800" dirty="0" smtClean="0"/>
              <a:t> κύτταρα </a:t>
            </a:r>
            <a:r>
              <a:rPr lang="en-US" sz="2800" dirty="0" err="1" smtClean="0"/>
              <a:t>Sertoli</a:t>
            </a:r>
            <a:r>
              <a:rPr lang="en-US" sz="2800" dirty="0" smtClean="0"/>
              <a:t> </a:t>
            </a:r>
            <a:r>
              <a:rPr lang="el-GR" sz="2800" dirty="0" smtClean="0"/>
              <a:t>να </a:t>
            </a:r>
            <a:r>
              <a:rPr lang="en-US" sz="2800" dirty="0" smtClean="0"/>
              <a:t> </a:t>
            </a:r>
            <a:r>
              <a:rPr lang="el-GR" sz="2800" spc="600" dirty="0" smtClean="0"/>
              <a:t>ξεχωρίζουν</a:t>
            </a:r>
            <a:r>
              <a:rPr lang="el-GR" sz="2800" dirty="0" smtClean="0"/>
              <a:t> από τα γεννητικά κύτταρα.</a:t>
            </a:r>
            <a:r>
              <a:rPr lang="en-US" sz="2800" dirty="0" smtClean="0"/>
              <a:t> </a:t>
            </a:r>
            <a:r>
              <a:rPr lang="el-GR" sz="2800" dirty="0" smtClean="0"/>
              <a:t>Ο πυρήνας μπορεί να φέρει βαθιά εντομή.</a:t>
            </a:r>
          </a:p>
          <a:p>
            <a:r>
              <a:rPr lang="el-GR" sz="2800" dirty="0" smtClean="0"/>
              <a:t>Διατροφικός και στηρικτικός ο ρόλος τους απέναντι στους αναπτυσσόμενους γαμέτες. Κατά τη «</a:t>
            </a:r>
            <a:r>
              <a:rPr lang="el-GR" sz="2800" dirty="0" err="1" smtClean="0"/>
              <a:t>σπερμ</a:t>
            </a:r>
            <a:r>
              <a:rPr lang="el-GR" sz="2800" b="1" dirty="0" err="1" smtClean="0"/>
              <a:t>ι</a:t>
            </a:r>
            <a:r>
              <a:rPr lang="el-GR" sz="2800" dirty="0" err="1" smtClean="0"/>
              <a:t>ογένεση</a:t>
            </a:r>
            <a:r>
              <a:rPr lang="el-GR" sz="2800" dirty="0" smtClean="0"/>
              <a:t>»,  τα κύτταρα του </a:t>
            </a:r>
            <a:r>
              <a:rPr lang="en-US" sz="2800" dirty="0" err="1" smtClean="0"/>
              <a:t>Sertoli</a:t>
            </a:r>
            <a:r>
              <a:rPr lang="en-US" sz="2800" dirty="0" smtClean="0"/>
              <a:t> </a:t>
            </a:r>
            <a:r>
              <a:rPr lang="el-GR" sz="2800" dirty="0" err="1" smtClean="0"/>
              <a:t>φαγοκυτταρώνουν</a:t>
            </a:r>
            <a:r>
              <a:rPr lang="el-GR" sz="2800" dirty="0" smtClean="0"/>
              <a:t> το πλεονάζον κυτταρόπλασμα της </a:t>
            </a:r>
            <a:r>
              <a:rPr lang="el-GR" sz="2800" dirty="0" err="1" smtClean="0"/>
              <a:t>σπερματίδας</a:t>
            </a:r>
            <a:r>
              <a:rPr lang="el-GR" sz="2800" dirty="0" smtClean="0"/>
              <a:t>.</a:t>
            </a:r>
          </a:p>
          <a:p>
            <a:endParaRPr lang="el-GR" sz="2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936104"/>
          </a:xfrm>
        </p:spPr>
        <p:txBody>
          <a:bodyPr>
            <a:normAutofit/>
          </a:bodyPr>
          <a:lstStyle/>
          <a:p>
            <a:r>
              <a:rPr lang="en-US" dirty="0" smtClean="0"/>
              <a:t>O</a:t>
            </a:r>
            <a:r>
              <a:rPr lang="el-GR" dirty="0" smtClean="0"/>
              <a:t>ΡΧΙΚΕΣ ΛΕΙΤΟΥΡΓΙΕΣ</a:t>
            </a:r>
            <a:endParaRPr lang="el-GR" dirty="0"/>
          </a:p>
        </p:txBody>
      </p:sp>
      <p:sp>
        <p:nvSpPr>
          <p:cNvPr id="3" name="2 - Θέση περιεχομένου"/>
          <p:cNvSpPr>
            <a:spLocks noGrp="1"/>
          </p:cNvSpPr>
          <p:nvPr>
            <p:ph idx="1"/>
          </p:nvPr>
        </p:nvSpPr>
        <p:spPr>
          <a:xfrm>
            <a:off x="0" y="1196752"/>
            <a:ext cx="9144000" cy="5661248"/>
          </a:xfrm>
        </p:spPr>
        <p:txBody>
          <a:bodyPr/>
          <a:lstStyle/>
          <a:p>
            <a:r>
              <a:rPr lang="el-GR" dirty="0" smtClean="0">
                <a:solidFill>
                  <a:srgbClr val="0070C0"/>
                </a:solidFill>
              </a:rPr>
              <a:t>Παραγωγή γαμετών (σπερματογένεση) από τα ορχικά (σπερματικά) σωληνάρια</a:t>
            </a:r>
          </a:p>
          <a:p>
            <a:r>
              <a:rPr lang="el-GR" dirty="0" smtClean="0">
                <a:solidFill>
                  <a:srgbClr val="FF0000"/>
                </a:solidFill>
              </a:rPr>
              <a:t>Σύνθεση ανδρογόνων από τα κύτταρα του </a:t>
            </a:r>
            <a:r>
              <a:rPr lang="en-US" dirty="0" err="1" smtClean="0">
                <a:solidFill>
                  <a:srgbClr val="FF0000"/>
                </a:solidFill>
              </a:rPr>
              <a:t>Leydig</a:t>
            </a:r>
            <a:endParaRPr lang="en-US" dirty="0" smtClean="0">
              <a:solidFill>
                <a:srgbClr val="FF0000"/>
              </a:solidFill>
            </a:endParaRPr>
          </a:p>
          <a:p>
            <a:r>
              <a:rPr lang="en-US" dirty="0" smtClean="0"/>
              <a:t>A</a:t>
            </a:r>
            <a:r>
              <a:rPr lang="el-GR" dirty="0" err="1" smtClean="0"/>
              <a:t>μφότερες</a:t>
            </a:r>
            <a:r>
              <a:rPr lang="el-GR" dirty="0" smtClean="0"/>
              <a:t> οι ως άνω λειτουργίες υπό τον έλεγχο του </a:t>
            </a:r>
            <a:r>
              <a:rPr lang="el-GR" dirty="0" err="1" smtClean="0">
                <a:solidFill>
                  <a:srgbClr val="7030A0"/>
                </a:solidFill>
              </a:rPr>
              <a:t>υποθαλαμο</a:t>
            </a:r>
            <a:r>
              <a:rPr lang="el-GR" dirty="0" err="1" smtClean="0"/>
              <a:t>ϋποφυσιακού</a:t>
            </a:r>
            <a:r>
              <a:rPr lang="el-GR" dirty="0" smtClean="0"/>
              <a:t> συστήματος.</a:t>
            </a:r>
          </a:p>
          <a:p>
            <a:r>
              <a:rPr lang="en-US" dirty="0" err="1" smtClean="0">
                <a:solidFill>
                  <a:srgbClr val="7030A0"/>
                </a:solidFill>
              </a:rPr>
              <a:t>GnRH</a:t>
            </a:r>
            <a:r>
              <a:rPr lang="en-US" dirty="0" smtClean="0">
                <a:solidFill>
                  <a:srgbClr val="7030A0"/>
                </a:solidFill>
              </a:rPr>
              <a:t> (LHRH)</a:t>
            </a:r>
            <a:r>
              <a:rPr lang="en-US" dirty="0" smtClean="0"/>
              <a:t>       </a:t>
            </a:r>
            <a:r>
              <a:rPr lang="el-GR" dirty="0" err="1" smtClean="0">
                <a:solidFill>
                  <a:srgbClr val="FF0000"/>
                </a:solidFill>
              </a:rPr>
              <a:t>ωχρινοτρόπος</a:t>
            </a:r>
            <a:r>
              <a:rPr lang="el-GR" dirty="0" smtClean="0">
                <a:solidFill>
                  <a:srgbClr val="FF0000"/>
                </a:solidFill>
              </a:rPr>
              <a:t> ορμόνη </a:t>
            </a:r>
            <a:r>
              <a:rPr lang="el-GR" dirty="0" smtClean="0"/>
              <a:t>(</a:t>
            </a:r>
            <a:r>
              <a:rPr lang="en-US" dirty="0" smtClean="0">
                <a:solidFill>
                  <a:srgbClr val="FF0000"/>
                </a:solidFill>
              </a:rPr>
              <a:t>LH</a:t>
            </a:r>
            <a:r>
              <a:rPr lang="en-US" dirty="0" smtClean="0"/>
              <a:t>) &amp; </a:t>
            </a:r>
            <a:r>
              <a:rPr lang="el-GR" dirty="0" err="1" smtClean="0">
                <a:solidFill>
                  <a:srgbClr val="0070C0"/>
                </a:solidFill>
              </a:rPr>
              <a:t>θυλακιοτρόπος</a:t>
            </a:r>
            <a:r>
              <a:rPr lang="el-GR" dirty="0" smtClean="0">
                <a:solidFill>
                  <a:srgbClr val="0070C0"/>
                </a:solidFill>
              </a:rPr>
              <a:t> ορμόνη </a:t>
            </a:r>
            <a:r>
              <a:rPr lang="el-GR" dirty="0" smtClean="0"/>
              <a:t>(</a:t>
            </a:r>
            <a:r>
              <a:rPr lang="en-US" dirty="0" smtClean="0">
                <a:solidFill>
                  <a:srgbClr val="0070C0"/>
                </a:solidFill>
              </a:rPr>
              <a:t>FSH</a:t>
            </a:r>
            <a:r>
              <a:rPr lang="en-US" dirty="0" smtClean="0"/>
              <a:t>)        </a:t>
            </a:r>
            <a:r>
              <a:rPr lang="el-GR" dirty="0" smtClean="0"/>
              <a:t>δρουν στα </a:t>
            </a:r>
            <a:r>
              <a:rPr lang="el-GR" dirty="0" smtClean="0">
                <a:solidFill>
                  <a:srgbClr val="FF0000"/>
                </a:solidFill>
              </a:rPr>
              <a:t>κύτταρα </a:t>
            </a:r>
            <a:r>
              <a:rPr lang="en-US" dirty="0" err="1" smtClean="0">
                <a:solidFill>
                  <a:srgbClr val="FF0000"/>
                </a:solidFill>
              </a:rPr>
              <a:t>Leydig</a:t>
            </a:r>
            <a:r>
              <a:rPr lang="en-US" dirty="0" smtClean="0">
                <a:solidFill>
                  <a:srgbClr val="FF0000"/>
                </a:solidFill>
              </a:rPr>
              <a:t> </a:t>
            </a:r>
            <a:r>
              <a:rPr lang="el-GR" dirty="0" smtClean="0"/>
              <a:t>και </a:t>
            </a:r>
            <a:r>
              <a:rPr lang="en-US" dirty="0" err="1" smtClean="0">
                <a:solidFill>
                  <a:srgbClr val="0070C0"/>
                </a:solidFill>
              </a:rPr>
              <a:t>Sertoli</a:t>
            </a:r>
            <a:r>
              <a:rPr lang="en-US" dirty="0" smtClean="0"/>
              <a:t> </a:t>
            </a:r>
            <a:r>
              <a:rPr lang="el-GR" dirty="0" smtClean="0"/>
              <a:t>αντίστοιχα             </a:t>
            </a:r>
            <a:r>
              <a:rPr lang="el-GR" dirty="0" smtClean="0">
                <a:solidFill>
                  <a:srgbClr val="FF0000"/>
                </a:solidFill>
              </a:rPr>
              <a:t>βιοσύνθεση τεστοστερόνης</a:t>
            </a:r>
            <a:r>
              <a:rPr lang="el-GR" dirty="0" smtClean="0"/>
              <a:t> και </a:t>
            </a:r>
            <a:r>
              <a:rPr lang="el-GR" dirty="0" smtClean="0">
                <a:solidFill>
                  <a:srgbClr val="0070C0"/>
                </a:solidFill>
              </a:rPr>
              <a:t>προαγωγή μεταγραφής γονιδίων</a:t>
            </a:r>
            <a:r>
              <a:rPr lang="el-GR" dirty="0" smtClean="0"/>
              <a:t>, αντίστοιχα.</a:t>
            </a:r>
            <a:endParaRPr lang="el-GR" dirty="0"/>
          </a:p>
        </p:txBody>
      </p:sp>
      <p:sp>
        <p:nvSpPr>
          <p:cNvPr id="4" name="3 - Δεξιό βέλος"/>
          <p:cNvSpPr/>
          <p:nvPr/>
        </p:nvSpPr>
        <p:spPr>
          <a:xfrm>
            <a:off x="2699792" y="4149080"/>
            <a:ext cx="50405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Δεξιό βέλος"/>
          <p:cNvSpPr/>
          <p:nvPr/>
        </p:nvSpPr>
        <p:spPr>
          <a:xfrm>
            <a:off x="5364088" y="4581128"/>
            <a:ext cx="50405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Δεξιό βέλος"/>
          <p:cNvSpPr/>
          <p:nvPr/>
        </p:nvSpPr>
        <p:spPr>
          <a:xfrm>
            <a:off x="6588224" y="5085184"/>
            <a:ext cx="50405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l-GR" dirty="0" smtClean="0"/>
              <a:t>ΙΣΤΟΛΟΓΙΑ </a:t>
            </a:r>
            <a:br>
              <a:rPr lang="el-GR" dirty="0" smtClean="0"/>
            </a:br>
            <a:r>
              <a:rPr lang="el-GR" dirty="0" smtClean="0"/>
              <a:t>ΟΡΧΙΚΩΝ-ΣΠΕΡΜΑΤΙΚΩΝ ΣΩΛΗΝΑΡΙΩΝ</a:t>
            </a:r>
            <a:endParaRPr lang="el-GR" dirty="0"/>
          </a:p>
        </p:txBody>
      </p:sp>
      <p:pic>
        <p:nvPicPr>
          <p:cNvPr id="1026" name="Picture 2" descr="http://faculty.une.edu/com/abell/histo/spermatog.jpg"/>
          <p:cNvPicPr>
            <a:picLocks noChangeAspect="1" noChangeArrowheads="1"/>
          </p:cNvPicPr>
          <p:nvPr/>
        </p:nvPicPr>
        <p:blipFill>
          <a:blip r:embed="rId2" cstate="print"/>
          <a:srcRect/>
          <a:stretch>
            <a:fillRect/>
          </a:stretch>
        </p:blipFill>
        <p:spPr bwMode="auto">
          <a:xfrm>
            <a:off x="-180528" y="1916832"/>
            <a:ext cx="4800532" cy="3600400"/>
          </a:xfrm>
          <a:prstGeom prst="rect">
            <a:avLst/>
          </a:prstGeom>
          <a:noFill/>
        </p:spPr>
      </p:pic>
      <p:pic>
        <p:nvPicPr>
          <p:cNvPr id="1028" name="Picture 4" descr="https://instruction.cvhs.okstate.edu/histology/images/Cells3L.jpg"/>
          <p:cNvPicPr>
            <a:picLocks noChangeAspect="1" noChangeArrowheads="1"/>
          </p:cNvPicPr>
          <p:nvPr/>
        </p:nvPicPr>
        <p:blipFill>
          <a:blip r:embed="rId3" cstate="print"/>
          <a:srcRect/>
          <a:stretch>
            <a:fillRect/>
          </a:stretch>
        </p:blipFill>
        <p:spPr bwMode="auto">
          <a:xfrm>
            <a:off x="4644008" y="1916832"/>
            <a:ext cx="4881505" cy="3672408"/>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9144000" cy="1156990"/>
          </a:xfrm>
        </p:spPr>
        <p:txBody>
          <a:bodyPr>
            <a:normAutofit fontScale="90000"/>
          </a:bodyPr>
          <a:lstStyle/>
          <a:p>
            <a:r>
              <a:rPr lang="el-GR" sz="1200" dirty="0" smtClean="0"/>
              <a:t/>
            </a:r>
            <a:br>
              <a:rPr lang="el-GR" sz="1200" dirty="0" smtClean="0"/>
            </a:br>
            <a:r>
              <a:rPr lang="el-GR" sz="2400" b="1" dirty="0" smtClean="0"/>
              <a:t>Τακτική ωρίμανση </a:t>
            </a:r>
            <a:r>
              <a:rPr lang="el-GR" sz="2400" dirty="0" smtClean="0"/>
              <a:t>των γεννητικών κυττάρων (σπερματικού «επιθηλίου»)</a:t>
            </a:r>
            <a:br>
              <a:rPr lang="el-GR" sz="2400" dirty="0" smtClean="0"/>
            </a:br>
            <a:r>
              <a:rPr lang="el-GR" sz="2400" dirty="0" smtClean="0"/>
              <a:t>από τη βάση προς τον κεντρικό αυλό του ορχικού σωληναρίου.</a:t>
            </a:r>
            <a:br>
              <a:rPr lang="el-GR" sz="2400" dirty="0" smtClean="0"/>
            </a:br>
            <a:r>
              <a:rPr lang="el-GR" sz="2400" dirty="0" err="1" smtClean="0"/>
              <a:t>Σπερματογόνια</a:t>
            </a:r>
            <a:r>
              <a:rPr lang="el-GR" sz="2400" dirty="0" smtClean="0"/>
              <a:t> κατά μήκος της βασικής μεμβράνης, </a:t>
            </a:r>
            <a:br>
              <a:rPr lang="el-GR" sz="2400" dirty="0" smtClean="0"/>
            </a:br>
            <a:r>
              <a:rPr lang="en-US" sz="2400" dirty="0" smtClean="0"/>
              <a:t>(</a:t>
            </a:r>
            <a:r>
              <a:rPr lang="el-GR" sz="2400" dirty="0" smtClean="0"/>
              <a:t>πρωτογενή και δευτερογενή</a:t>
            </a:r>
            <a:r>
              <a:rPr lang="en-US" sz="2400" dirty="0" smtClean="0"/>
              <a:t>)</a:t>
            </a:r>
            <a:r>
              <a:rPr lang="el-GR" sz="2400" dirty="0" smtClean="0"/>
              <a:t> σπερματοκύτταρα , </a:t>
            </a:r>
            <a:br>
              <a:rPr lang="el-GR" sz="2400" dirty="0" smtClean="0"/>
            </a:br>
            <a:r>
              <a:rPr lang="el-GR" sz="2400" dirty="0" err="1" smtClean="0"/>
              <a:t>σπερματίδες</a:t>
            </a:r>
            <a:r>
              <a:rPr lang="el-GR" sz="2400" dirty="0" smtClean="0"/>
              <a:t> και σπερματοζωάρια.</a:t>
            </a:r>
            <a:endParaRPr lang="el-GR" sz="2400" dirty="0"/>
          </a:p>
        </p:txBody>
      </p:sp>
      <p:pic>
        <p:nvPicPr>
          <p:cNvPr id="97282" name="Picture 2" descr="C:\Users\ΤΑΝΙΑ\Desktop\Καταγραφή.JPG"/>
          <p:cNvPicPr>
            <a:picLocks noChangeAspect="1" noChangeArrowheads="1"/>
          </p:cNvPicPr>
          <p:nvPr/>
        </p:nvPicPr>
        <p:blipFill>
          <a:blip r:embed="rId2" cstate="print"/>
          <a:srcRect/>
          <a:stretch>
            <a:fillRect/>
          </a:stretch>
        </p:blipFill>
        <p:spPr bwMode="auto">
          <a:xfrm>
            <a:off x="1043608" y="1820358"/>
            <a:ext cx="6984776" cy="5037642"/>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a:bodyPr>
          <a:lstStyle/>
          <a:p>
            <a:r>
              <a:rPr lang="el-GR" sz="3200" dirty="0" smtClean="0"/>
              <a:t>Φυσιολογική ωρίμανση </a:t>
            </a:r>
            <a:br>
              <a:rPr lang="el-GR" sz="3200" dirty="0" smtClean="0"/>
            </a:br>
            <a:r>
              <a:rPr lang="el-GR" sz="3200" dirty="0" smtClean="0"/>
              <a:t>σπερματικού «επιθηλίου»</a:t>
            </a:r>
            <a:endParaRPr lang="el-GR" sz="3200" dirty="0"/>
          </a:p>
        </p:txBody>
      </p:sp>
      <p:pic>
        <p:nvPicPr>
          <p:cNvPr id="98306" name="Picture 2" descr="C:\Users\ΤΑΝΙΑ\Desktop\Καταγραφή.JPG"/>
          <p:cNvPicPr>
            <a:picLocks noChangeAspect="1" noChangeArrowheads="1"/>
          </p:cNvPicPr>
          <p:nvPr/>
        </p:nvPicPr>
        <p:blipFill>
          <a:blip r:embed="rId2" cstate="print"/>
          <a:srcRect/>
          <a:stretch>
            <a:fillRect/>
          </a:stretch>
        </p:blipFill>
        <p:spPr bwMode="auto">
          <a:xfrm>
            <a:off x="1115616" y="1340768"/>
            <a:ext cx="6864611" cy="5256584"/>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800" dirty="0" smtClean="0"/>
              <a:t>Φυσιολογική σπερματογένεση σε άτομο 34 ετών.</a:t>
            </a:r>
            <a:endParaRPr lang="el-GR" sz="2800" dirty="0"/>
          </a:p>
        </p:txBody>
      </p:sp>
      <p:pic>
        <p:nvPicPr>
          <p:cNvPr id="24578" name="Picture 2" descr="C:\Documents and Settings\Administrator\Επιφάνεια εργασίας\LAZARIS\scan0004.jpg"/>
          <p:cNvPicPr>
            <a:picLocks noGrp="1" noChangeAspect="1" noChangeArrowheads="1"/>
          </p:cNvPicPr>
          <p:nvPr>
            <p:ph idx="1"/>
          </p:nvPr>
        </p:nvPicPr>
        <p:blipFill>
          <a:blip r:embed="rId2" cstate="print"/>
          <a:srcRect/>
          <a:stretch>
            <a:fillRect/>
          </a:stretch>
        </p:blipFill>
        <p:spPr bwMode="auto">
          <a:xfrm>
            <a:off x="971600" y="1340768"/>
            <a:ext cx="7281499" cy="496855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new\FG27_03.jpg"/>
          <p:cNvPicPr>
            <a:picLocks noChangeAspect="1" noChangeArrowheads="1"/>
          </p:cNvPicPr>
          <p:nvPr/>
        </p:nvPicPr>
        <p:blipFill>
          <a:blip r:embed="rId2" cstate="print"/>
          <a:srcRect/>
          <a:stretch>
            <a:fillRect/>
          </a:stretch>
        </p:blipFill>
        <p:spPr bwMode="auto">
          <a:xfrm>
            <a:off x="142844" y="1071546"/>
            <a:ext cx="5430079" cy="4071966"/>
          </a:xfrm>
          <a:prstGeom prst="rect">
            <a:avLst/>
          </a:prstGeom>
          <a:noFill/>
          <a:ln w="9525">
            <a:noFill/>
            <a:miter lim="800000"/>
            <a:headEnd/>
            <a:tailEnd/>
          </a:ln>
        </p:spPr>
      </p:pic>
      <p:pic>
        <p:nvPicPr>
          <p:cNvPr id="3" name="Picture 2" descr="E:\new\Testis-descent_end.jpg"/>
          <p:cNvPicPr>
            <a:picLocks noChangeAspect="1" noChangeArrowheads="1"/>
          </p:cNvPicPr>
          <p:nvPr/>
        </p:nvPicPr>
        <p:blipFill>
          <a:blip r:embed="rId3" cstate="print"/>
          <a:srcRect/>
          <a:stretch>
            <a:fillRect/>
          </a:stretch>
        </p:blipFill>
        <p:spPr bwMode="auto">
          <a:xfrm>
            <a:off x="6643702" y="214290"/>
            <a:ext cx="2286016" cy="1828813"/>
          </a:xfrm>
          <a:prstGeom prst="rect">
            <a:avLst/>
          </a:prstGeom>
          <a:noFill/>
          <a:ln w="9525">
            <a:noFill/>
            <a:miter lim="800000"/>
            <a:headEnd/>
            <a:tailEnd/>
          </a:ln>
        </p:spPr>
      </p:pic>
      <p:pic>
        <p:nvPicPr>
          <p:cNvPr id="4" name="Picture 2" descr="E:\new\f28-15a_duct_system_in__c.jpg"/>
          <p:cNvPicPr>
            <a:picLocks noChangeAspect="1" noChangeArrowheads="1"/>
          </p:cNvPicPr>
          <p:nvPr/>
        </p:nvPicPr>
        <p:blipFill>
          <a:blip r:embed="rId4" cstate="print"/>
          <a:srcRect/>
          <a:stretch>
            <a:fillRect/>
          </a:stretch>
        </p:blipFill>
        <p:spPr bwMode="auto">
          <a:xfrm>
            <a:off x="5786445" y="2357430"/>
            <a:ext cx="3148897" cy="4286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80728"/>
          </a:xfrm>
        </p:spPr>
        <p:txBody>
          <a:bodyPr/>
          <a:lstStyle/>
          <a:p>
            <a:r>
              <a:rPr lang="el-GR" dirty="0" err="1" smtClean="0"/>
              <a:t>Αιματο</a:t>
            </a:r>
            <a:r>
              <a:rPr lang="el-GR" dirty="0" smtClean="0"/>
              <a:t>-ορχικός </a:t>
            </a:r>
            <a:r>
              <a:rPr lang="el-GR" dirty="0" smtClean="0">
                <a:effectLst>
                  <a:outerShdw blurRad="38100" dist="38100" dir="2700000" algn="tl">
                    <a:srgbClr val="000000">
                      <a:alpha val="43137"/>
                    </a:srgbClr>
                  </a:outerShdw>
                </a:effectLst>
              </a:rPr>
              <a:t>φραγμός</a:t>
            </a:r>
            <a:endParaRPr lang="el-GR"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457200" y="908720"/>
            <a:ext cx="8229600" cy="5949280"/>
          </a:xfrm>
        </p:spPr>
        <p:txBody>
          <a:bodyPr>
            <a:normAutofit fontScale="77500" lnSpcReduction="20000"/>
          </a:bodyPr>
          <a:lstStyle/>
          <a:p>
            <a:r>
              <a:rPr lang="el-GR" dirty="0" smtClean="0"/>
              <a:t>Τα κύτταρα του </a:t>
            </a:r>
            <a:r>
              <a:rPr lang="en-US" dirty="0" err="1" smtClean="0"/>
              <a:t>Sertoli</a:t>
            </a:r>
            <a:r>
              <a:rPr lang="el-GR" dirty="0" smtClean="0"/>
              <a:t> συνδέονται μεταξύ τους και με τα γεννητικά κύτταρα με εκτεταμένες, στενές συνάψεις-διασυνδέσεις, οι οποίες εντοπίζονται προς τη βασική στοιβάδα του σπερματικού «επιθηλίου». </a:t>
            </a:r>
          </a:p>
          <a:p>
            <a:r>
              <a:rPr lang="el-GR" dirty="0" smtClean="0"/>
              <a:t>Αυτό οδηγεί στο διαχωρισμό του σωληναρίου σε </a:t>
            </a:r>
            <a:r>
              <a:rPr lang="el-GR" b="1" dirty="0" smtClean="0">
                <a:solidFill>
                  <a:schemeClr val="accent6">
                    <a:lumMod val="75000"/>
                  </a:schemeClr>
                </a:solidFill>
              </a:rPr>
              <a:t>βασικό</a:t>
            </a:r>
            <a:r>
              <a:rPr lang="el-GR" dirty="0" smtClean="0"/>
              <a:t> και </a:t>
            </a:r>
            <a:r>
              <a:rPr lang="el-GR" b="1" dirty="0" err="1" smtClean="0">
                <a:solidFill>
                  <a:srgbClr val="92D050"/>
                </a:solidFill>
              </a:rPr>
              <a:t>παρααυλικό</a:t>
            </a:r>
            <a:r>
              <a:rPr lang="el-GR" b="1" dirty="0" smtClean="0">
                <a:solidFill>
                  <a:srgbClr val="92D050"/>
                </a:solidFill>
              </a:rPr>
              <a:t> ( ή προαύλιο) </a:t>
            </a:r>
            <a:r>
              <a:rPr lang="el-GR" dirty="0" smtClean="0"/>
              <a:t>διαμέρισμα.  </a:t>
            </a:r>
          </a:p>
          <a:p>
            <a:pPr>
              <a:buNone/>
            </a:pPr>
            <a:r>
              <a:rPr lang="el-GR" dirty="0" smtClean="0"/>
              <a:t>     Στο </a:t>
            </a:r>
            <a:r>
              <a:rPr lang="el-GR" dirty="0" smtClean="0">
                <a:solidFill>
                  <a:schemeClr val="accent6">
                    <a:lumMod val="75000"/>
                  </a:schemeClr>
                </a:solidFill>
              </a:rPr>
              <a:t>πρώτο</a:t>
            </a:r>
            <a:r>
              <a:rPr lang="el-GR" dirty="0" smtClean="0"/>
              <a:t> εντοπίζονται τα </a:t>
            </a:r>
            <a:r>
              <a:rPr lang="el-GR" dirty="0" err="1" smtClean="0"/>
              <a:t>σπερματογόνια</a:t>
            </a:r>
            <a:r>
              <a:rPr lang="el-GR" dirty="0" smtClean="0"/>
              <a:t> και τα </a:t>
            </a:r>
            <a:r>
              <a:rPr lang="el-GR" dirty="0" err="1" smtClean="0"/>
              <a:t>προλεπτοταινιακά</a:t>
            </a:r>
            <a:r>
              <a:rPr lang="el-GR" dirty="0" smtClean="0"/>
              <a:t> πρωτογενή σπερματοκύτταρα. </a:t>
            </a:r>
          </a:p>
          <a:p>
            <a:pPr>
              <a:buNone/>
            </a:pPr>
            <a:r>
              <a:rPr lang="el-GR" dirty="0" smtClean="0"/>
              <a:t>     Το </a:t>
            </a:r>
            <a:r>
              <a:rPr lang="el-GR" dirty="0" smtClean="0">
                <a:solidFill>
                  <a:srgbClr val="92D050"/>
                </a:solidFill>
              </a:rPr>
              <a:t>δεύτερο</a:t>
            </a:r>
            <a:r>
              <a:rPr lang="el-GR" dirty="0" smtClean="0"/>
              <a:t> περιέχει τα υπόλοιπα πρωτογενή σπερματοκύτταρα, τα δευτερογενή σπερματοκύτταρα και  τις </a:t>
            </a:r>
            <a:r>
              <a:rPr lang="el-GR" dirty="0" err="1" smtClean="0"/>
              <a:t>σπερματίδες</a:t>
            </a:r>
            <a:r>
              <a:rPr lang="el-GR" dirty="0" smtClean="0"/>
              <a:t>, οι οποίες με τον τρόπο αυτό απομονώνονται από τη συστηματική κυκλοφορία μέσω ενός </a:t>
            </a:r>
            <a:r>
              <a:rPr lang="el-GR" dirty="0" err="1" smtClean="0"/>
              <a:t>αιματο</a:t>
            </a:r>
            <a:r>
              <a:rPr lang="el-GR" dirty="0" smtClean="0"/>
              <a:t>-ορχικού φραγμού. </a:t>
            </a:r>
          </a:p>
          <a:p>
            <a:r>
              <a:rPr lang="el-GR" dirty="0" smtClean="0"/>
              <a:t>Ο </a:t>
            </a:r>
            <a:r>
              <a:rPr lang="el-GR" dirty="0" err="1" smtClean="0"/>
              <a:t>αιματο</a:t>
            </a:r>
            <a:r>
              <a:rPr lang="el-GR" dirty="0" smtClean="0"/>
              <a:t>-ορχικός φραγμός εμποδίζει την έκθεση των γαμετών ( οι οποίοι είναι </a:t>
            </a:r>
            <a:r>
              <a:rPr lang="el-GR" dirty="0" err="1" smtClean="0"/>
              <a:t>αντιγονικά</a:t>
            </a:r>
            <a:r>
              <a:rPr lang="el-GR" dirty="0" smtClean="0"/>
              <a:t> διαφορετικοί από τα σωματικά κύτταρα) στη δράση του ανοσοποιητικού συστήματος, παρεμποδίζοντας έτσι </a:t>
            </a:r>
            <a:r>
              <a:rPr lang="el-GR" dirty="0" err="1" smtClean="0"/>
              <a:t>αυτοάνοσες</a:t>
            </a:r>
            <a:r>
              <a:rPr lang="el-GR" dirty="0" smtClean="0"/>
              <a:t> αντιδράσεις.</a:t>
            </a:r>
          </a:p>
          <a:p>
            <a:endParaRPr lang="el-G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image.slidesharecdn.com/testicularbiopsyslides-131126095946-phpapp01/95/testicular-biopsy-slides-10-1024.jpg?cb=1385481708"/>
          <p:cNvPicPr>
            <a:picLocks noChangeAspect="1" noChangeArrowheads="1"/>
          </p:cNvPicPr>
          <p:nvPr/>
        </p:nvPicPr>
        <p:blipFill>
          <a:blip r:embed="rId2" cstate="print"/>
          <a:srcRect/>
          <a:stretch>
            <a:fillRect/>
          </a:stretch>
        </p:blipFill>
        <p:spPr bwMode="auto">
          <a:xfrm>
            <a:off x="1000100" y="1142984"/>
            <a:ext cx="7164288" cy="5229200"/>
          </a:xfrm>
          <a:prstGeom prst="rect">
            <a:avLst/>
          </a:prstGeom>
          <a:noFill/>
        </p:spPr>
      </p:pic>
      <p:sp>
        <p:nvSpPr>
          <p:cNvPr id="3" name="1 - Τίτλος"/>
          <p:cNvSpPr>
            <a:spLocks noGrp="1"/>
          </p:cNvSpPr>
          <p:nvPr>
            <p:ph type="title"/>
          </p:nvPr>
        </p:nvSpPr>
        <p:spPr>
          <a:xfrm>
            <a:off x="0" y="0"/>
            <a:ext cx="9144000" cy="980728"/>
          </a:xfrm>
        </p:spPr>
        <p:txBody>
          <a:bodyPr>
            <a:normAutofit fontScale="90000"/>
          </a:bodyPr>
          <a:lstStyle/>
          <a:p>
            <a:r>
              <a:rPr lang="en-US" dirty="0" smtClean="0"/>
              <a:t>0 </a:t>
            </a:r>
            <a:r>
              <a:rPr lang="el-GR" b="1" dirty="0" smtClean="0"/>
              <a:t>αιματο-ορχικός</a:t>
            </a:r>
            <a:r>
              <a:rPr lang="el-GR" dirty="0" smtClean="0"/>
              <a:t> </a:t>
            </a:r>
            <a:r>
              <a:rPr lang="el-GR" dirty="0" smtClean="0">
                <a:effectLst>
                  <a:outerShdw blurRad="38100" dist="38100" dir="2700000" algn="tl">
                    <a:srgbClr val="000000">
                      <a:alpha val="43137"/>
                    </a:srgbClr>
                  </a:outerShdw>
                </a:effectLst>
              </a:rPr>
              <a:t>φραγμός αφορίζει το βασικό από το προαύλιο διαμέρισμα.</a:t>
            </a:r>
            <a:endParaRPr lang="el-G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new\Testes_Histology_Retetestis2.jpg"/>
          <p:cNvPicPr>
            <a:picLocks noChangeAspect="1" noChangeArrowheads="1"/>
          </p:cNvPicPr>
          <p:nvPr/>
        </p:nvPicPr>
        <p:blipFill>
          <a:blip r:embed="rId2" cstate="print"/>
          <a:srcRect/>
          <a:stretch>
            <a:fillRect/>
          </a:stretch>
        </p:blipFill>
        <p:spPr bwMode="auto">
          <a:xfrm>
            <a:off x="395536" y="-171400"/>
            <a:ext cx="8450086" cy="6336704"/>
          </a:xfrm>
          <a:prstGeom prst="rect">
            <a:avLst/>
          </a:prstGeom>
          <a:noFill/>
          <a:ln w="9525">
            <a:noFill/>
            <a:miter lim="800000"/>
            <a:headEnd/>
            <a:tailEnd/>
          </a:ln>
        </p:spPr>
      </p:pic>
      <p:sp>
        <p:nvSpPr>
          <p:cNvPr id="20483" name="TextBox 2"/>
          <p:cNvSpPr txBox="1">
            <a:spLocks noChangeArrowheads="1"/>
          </p:cNvSpPr>
          <p:nvPr/>
        </p:nvSpPr>
        <p:spPr bwMode="auto">
          <a:xfrm>
            <a:off x="2339752" y="6381750"/>
            <a:ext cx="4824536" cy="369332"/>
          </a:xfrm>
          <a:prstGeom prst="rect">
            <a:avLst/>
          </a:prstGeom>
          <a:noFill/>
          <a:ln w="9525">
            <a:noFill/>
            <a:miter lim="800000"/>
            <a:headEnd/>
            <a:tailEnd/>
          </a:ln>
        </p:spPr>
        <p:txBody>
          <a:bodyPr wrap="square">
            <a:spAutoFit/>
          </a:bodyPr>
          <a:lstStyle/>
          <a:p>
            <a:pPr algn="ctr"/>
            <a:r>
              <a:rPr lang="el-GR" b="1" dirty="0" smtClean="0">
                <a:latin typeface="Comic Sans MS" pitchFamily="66" charset="0"/>
              </a:rPr>
              <a:t>ΑΛΛΗΡΕΙΟ ΔΙΚΤΥΟ-</a:t>
            </a:r>
            <a:r>
              <a:rPr lang="en-US" b="1" dirty="0" smtClean="0">
                <a:latin typeface="Comic Sans MS" pitchFamily="66" charset="0"/>
              </a:rPr>
              <a:t>RETE </a:t>
            </a:r>
            <a:r>
              <a:rPr lang="en-US" b="1" dirty="0">
                <a:latin typeface="Comic Sans MS" pitchFamily="66" charset="0"/>
              </a:rPr>
              <a:t>TESTIS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2"/>
          <p:cNvSpPr txBox="1">
            <a:spLocks noChangeArrowheads="1"/>
          </p:cNvSpPr>
          <p:nvPr/>
        </p:nvSpPr>
        <p:spPr bwMode="auto">
          <a:xfrm>
            <a:off x="395536" y="6021288"/>
            <a:ext cx="3168352" cy="923330"/>
          </a:xfrm>
          <a:prstGeom prst="rect">
            <a:avLst/>
          </a:prstGeom>
          <a:noFill/>
          <a:ln w="9525">
            <a:noFill/>
            <a:miter lim="800000"/>
            <a:headEnd/>
            <a:tailEnd/>
          </a:ln>
        </p:spPr>
        <p:txBody>
          <a:bodyPr wrap="square">
            <a:spAutoFit/>
          </a:bodyPr>
          <a:lstStyle/>
          <a:p>
            <a:pPr algn="ctr"/>
            <a:r>
              <a:rPr lang="en-US" b="1" spc="300" dirty="0" smtClean="0">
                <a:effectLst>
                  <a:outerShdw blurRad="38100" dist="38100" dir="2700000" algn="tl">
                    <a:srgbClr val="000000">
                      <a:alpha val="43137"/>
                    </a:srgbClr>
                  </a:outerShdw>
                </a:effectLst>
                <a:latin typeface="Comic Sans MS" pitchFamily="66" charset="0"/>
              </a:rPr>
              <a:t>E</a:t>
            </a:r>
            <a:r>
              <a:rPr lang="el-GR" b="1" spc="300" dirty="0" smtClean="0">
                <a:effectLst>
                  <a:outerShdw blurRad="38100" dist="38100" dir="2700000" algn="tl">
                    <a:srgbClr val="000000">
                      <a:alpha val="43137"/>
                    </a:srgbClr>
                  </a:outerShdw>
                </a:effectLst>
                <a:latin typeface="Comic Sans MS" pitchFamily="66" charset="0"/>
              </a:rPr>
              <a:t>ΠΙΔΙΔΥΜΙΔΑ-</a:t>
            </a:r>
            <a:endParaRPr lang="en-US" b="1" spc="300" dirty="0" smtClean="0">
              <a:effectLst>
                <a:outerShdw blurRad="38100" dist="38100" dir="2700000" algn="tl">
                  <a:srgbClr val="000000">
                    <a:alpha val="43137"/>
                  </a:srgbClr>
                </a:outerShdw>
              </a:effectLst>
              <a:latin typeface="Comic Sans MS" pitchFamily="66" charset="0"/>
            </a:endParaRPr>
          </a:p>
          <a:p>
            <a:pPr algn="ctr"/>
            <a:r>
              <a:rPr lang="en-US" b="1" spc="300" dirty="0" smtClean="0">
                <a:effectLst>
                  <a:outerShdw blurRad="38100" dist="38100" dir="2700000" algn="tl">
                    <a:srgbClr val="000000">
                      <a:alpha val="43137"/>
                    </a:srgbClr>
                  </a:outerShdw>
                </a:effectLst>
                <a:latin typeface="Comic Sans MS" pitchFamily="66" charset="0"/>
              </a:rPr>
              <a:t>A</a:t>
            </a:r>
            <a:r>
              <a:rPr lang="el-GR" b="1" spc="300" dirty="0" smtClean="0">
                <a:effectLst>
                  <a:outerShdw blurRad="38100" dist="38100" dir="2700000" algn="tl">
                    <a:srgbClr val="000000">
                      <a:alpha val="43137"/>
                    </a:srgbClr>
                  </a:outerShdw>
                </a:effectLst>
                <a:latin typeface="Comic Sans MS" pitchFamily="66" charset="0"/>
              </a:rPr>
              <a:t>ΠΑΓΩΓΑ ΣΩΛΗΝΑΡΙΑ</a:t>
            </a:r>
            <a:endParaRPr lang="en-US" b="1" spc="300" dirty="0">
              <a:effectLst>
                <a:outerShdw blurRad="38100" dist="38100" dir="2700000" algn="tl">
                  <a:srgbClr val="000000">
                    <a:alpha val="43137"/>
                  </a:srgbClr>
                </a:outerShdw>
              </a:effectLst>
              <a:latin typeface="Comic Sans MS" pitchFamily="66" charset="0"/>
            </a:endParaRPr>
          </a:p>
        </p:txBody>
      </p:sp>
      <p:pic>
        <p:nvPicPr>
          <p:cNvPr id="4" name="Picture 2" descr="E:\new\M%20can%20epi%20NAF%20YB117575%2001sgwl.jpg"/>
          <p:cNvPicPr>
            <a:picLocks noChangeAspect="1" noChangeArrowheads="1"/>
          </p:cNvPicPr>
          <p:nvPr/>
        </p:nvPicPr>
        <p:blipFill>
          <a:blip r:embed="rId2" cstate="print"/>
          <a:srcRect/>
          <a:stretch>
            <a:fillRect/>
          </a:stretch>
        </p:blipFill>
        <p:spPr bwMode="auto">
          <a:xfrm rot="16200000">
            <a:off x="2938859" y="309614"/>
            <a:ext cx="4994475" cy="3744416"/>
          </a:xfrm>
          <a:prstGeom prst="rect">
            <a:avLst/>
          </a:prstGeom>
          <a:noFill/>
          <a:ln w="9525">
            <a:noFill/>
            <a:miter lim="800000"/>
            <a:headEnd/>
            <a:tailEnd/>
          </a:ln>
        </p:spPr>
      </p:pic>
      <p:pic>
        <p:nvPicPr>
          <p:cNvPr id="7" name="Picture 2" descr="E:\new\Testes_Histology_Epididymis2.jpg"/>
          <p:cNvPicPr>
            <a:picLocks noChangeAspect="1" noChangeArrowheads="1"/>
          </p:cNvPicPr>
          <p:nvPr/>
        </p:nvPicPr>
        <p:blipFill>
          <a:blip r:embed="rId3" cstate="print"/>
          <a:srcRect/>
          <a:stretch>
            <a:fillRect/>
          </a:stretch>
        </p:blipFill>
        <p:spPr bwMode="auto">
          <a:xfrm rot="16200000">
            <a:off x="-950711" y="598784"/>
            <a:ext cx="6165304" cy="4624937"/>
          </a:xfrm>
          <a:prstGeom prst="rect">
            <a:avLst/>
          </a:prstGeom>
          <a:noFill/>
          <a:ln w="9525">
            <a:noFill/>
            <a:miter lim="800000"/>
            <a:headEnd/>
            <a:tailEnd/>
          </a:ln>
        </p:spPr>
      </p:pic>
      <p:pic>
        <p:nvPicPr>
          <p:cNvPr id="8" name="Picture 2" descr="E:\new\M%20can%20epi%20normal%20YB058561%2001wl.jpg"/>
          <p:cNvPicPr>
            <a:picLocks noChangeAspect="1" noChangeArrowheads="1"/>
          </p:cNvPicPr>
          <p:nvPr/>
        </p:nvPicPr>
        <p:blipFill>
          <a:blip r:embed="rId4" cstate="print"/>
          <a:srcRect/>
          <a:stretch>
            <a:fillRect/>
          </a:stretch>
        </p:blipFill>
        <p:spPr bwMode="auto">
          <a:xfrm rot="10800000">
            <a:off x="4427984" y="4653136"/>
            <a:ext cx="4896544" cy="39166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E:\new\epididymis_40x.jpg"/>
          <p:cNvPicPr>
            <a:picLocks noChangeAspect="1" noChangeArrowheads="1"/>
          </p:cNvPicPr>
          <p:nvPr/>
        </p:nvPicPr>
        <p:blipFill>
          <a:blip r:embed="rId2" cstate="print"/>
          <a:srcRect/>
          <a:stretch>
            <a:fillRect/>
          </a:stretch>
        </p:blipFill>
        <p:spPr bwMode="auto">
          <a:xfrm>
            <a:off x="-1" y="3359311"/>
            <a:ext cx="5006149" cy="3742097"/>
          </a:xfrm>
          <a:prstGeom prst="rect">
            <a:avLst/>
          </a:prstGeom>
          <a:noFill/>
          <a:ln w="9525">
            <a:noFill/>
            <a:miter lim="800000"/>
            <a:headEnd/>
            <a:tailEnd/>
          </a:ln>
        </p:spPr>
      </p:pic>
      <p:pic>
        <p:nvPicPr>
          <p:cNvPr id="3" name="Picture 2" descr="E:\new\Plate269.jpg"/>
          <p:cNvPicPr>
            <a:picLocks noChangeAspect="1" noChangeArrowheads="1"/>
          </p:cNvPicPr>
          <p:nvPr/>
        </p:nvPicPr>
        <p:blipFill>
          <a:blip r:embed="rId3" cstate="print"/>
          <a:srcRect/>
          <a:stretch>
            <a:fillRect/>
          </a:stretch>
        </p:blipFill>
        <p:spPr bwMode="auto">
          <a:xfrm>
            <a:off x="2975314" y="0"/>
            <a:ext cx="6168686" cy="3384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E:\new\vas deferens.jpg"/>
          <p:cNvPicPr>
            <a:picLocks noChangeAspect="1" noChangeArrowheads="1"/>
          </p:cNvPicPr>
          <p:nvPr/>
        </p:nvPicPr>
        <p:blipFill>
          <a:blip r:embed="rId2" cstate="print"/>
          <a:srcRect/>
          <a:stretch>
            <a:fillRect/>
          </a:stretch>
        </p:blipFill>
        <p:spPr bwMode="auto">
          <a:xfrm>
            <a:off x="323528" y="260648"/>
            <a:ext cx="8333048" cy="5589240"/>
          </a:xfrm>
          <a:prstGeom prst="rect">
            <a:avLst/>
          </a:prstGeom>
          <a:noFill/>
          <a:ln w="9525">
            <a:noFill/>
            <a:miter lim="800000"/>
            <a:headEnd/>
            <a:tailEnd/>
          </a:ln>
        </p:spPr>
      </p:pic>
      <p:sp>
        <p:nvSpPr>
          <p:cNvPr id="25603" name="TextBox 2"/>
          <p:cNvSpPr txBox="1">
            <a:spLocks noChangeArrowheads="1"/>
          </p:cNvSpPr>
          <p:nvPr/>
        </p:nvSpPr>
        <p:spPr bwMode="auto">
          <a:xfrm>
            <a:off x="3276600" y="6039326"/>
            <a:ext cx="2663825" cy="646331"/>
          </a:xfrm>
          <a:prstGeom prst="rect">
            <a:avLst/>
          </a:prstGeom>
          <a:noFill/>
          <a:ln w="9525">
            <a:noFill/>
            <a:miter lim="800000"/>
            <a:headEnd/>
            <a:tailEnd/>
          </a:ln>
        </p:spPr>
        <p:txBody>
          <a:bodyPr wrap="square">
            <a:spAutoFit/>
          </a:bodyPr>
          <a:lstStyle/>
          <a:p>
            <a:pPr algn="ctr"/>
            <a:r>
              <a:rPr lang="el-GR" b="1" dirty="0" smtClean="0">
                <a:latin typeface="Comic Sans MS" pitchFamily="66" charset="0"/>
              </a:rPr>
              <a:t>ΣΠΕΡΜΑΤΙΚΟΣ ΠΟΡΟΣ </a:t>
            </a:r>
            <a:endParaRPr lang="en-US" b="1" dirty="0">
              <a:latin typeface="Comic Sans MS" pitchFamily="66"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Τίτλος"/>
          <p:cNvSpPr>
            <a:spLocks noGrp="1"/>
          </p:cNvSpPr>
          <p:nvPr>
            <p:ph type="title"/>
          </p:nvPr>
        </p:nvSpPr>
        <p:spPr>
          <a:xfrm>
            <a:off x="612775" y="228600"/>
            <a:ext cx="8153400" cy="990600"/>
          </a:xfrm>
        </p:spPr>
        <p:txBody>
          <a:bodyPr>
            <a:normAutofit fontScale="90000"/>
          </a:bodyPr>
          <a:lstStyle/>
          <a:p>
            <a:r>
              <a:rPr lang="el-GR" sz="3200" b="1" smtClean="0"/>
              <a:t>Ανάπτυξη του γεννητικού συστήματος κατά τους πρώτους μήνες της ενδομήτριας ζωής</a:t>
            </a:r>
          </a:p>
        </p:txBody>
      </p:sp>
      <p:pic>
        <p:nvPicPr>
          <p:cNvPr id="12291" name="Picture 2" descr="C:\Documents and Settings\Administrator\Επιφάνεια εργασίας\012005.jpg"/>
          <p:cNvPicPr>
            <a:picLocks noGrp="1" noChangeAspect="1" noChangeArrowheads="1"/>
          </p:cNvPicPr>
          <p:nvPr>
            <p:ph sz="quarter" idx="1"/>
          </p:nvPr>
        </p:nvPicPr>
        <p:blipFill>
          <a:blip r:embed="rId2" cstate="print"/>
          <a:srcRect/>
          <a:stretch>
            <a:fillRect/>
          </a:stretch>
        </p:blipFill>
        <p:spPr>
          <a:xfrm>
            <a:off x="0" y="1772816"/>
            <a:ext cx="9113838" cy="5286375"/>
          </a:xfr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4 - TextBox"/>
          <p:cNvSpPr txBox="1">
            <a:spLocks noChangeArrowheads="1"/>
          </p:cNvSpPr>
          <p:nvPr/>
        </p:nvSpPr>
        <p:spPr bwMode="auto">
          <a:xfrm>
            <a:off x="0" y="6488113"/>
            <a:ext cx="9144000" cy="646112"/>
          </a:xfrm>
          <a:prstGeom prst="rect">
            <a:avLst/>
          </a:prstGeom>
          <a:noFill/>
          <a:ln w="9525">
            <a:noFill/>
            <a:miter lim="800000"/>
            <a:headEnd/>
            <a:tailEnd/>
          </a:ln>
        </p:spPr>
        <p:txBody>
          <a:bodyPr>
            <a:spAutoFit/>
          </a:bodyPr>
          <a:lstStyle/>
          <a:p>
            <a:r>
              <a:rPr lang="el-GR" b="1" dirty="0">
                <a:solidFill>
                  <a:srgbClr val="002060"/>
                </a:solidFill>
              </a:rPr>
              <a:t>										</a:t>
            </a:r>
          </a:p>
        </p:txBody>
      </p:sp>
      <p:sp>
        <p:nvSpPr>
          <p:cNvPr id="5" name="Title 1"/>
          <p:cNvSpPr txBox="1">
            <a:spLocks/>
          </p:cNvSpPr>
          <p:nvPr/>
        </p:nvSpPr>
        <p:spPr>
          <a:xfrm>
            <a:off x="457200" y="704850"/>
            <a:ext cx="8229600" cy="1143000"/>
          </a:xfrm>
          <a:prstGeom prst="rect">
            <a:avLst/>
          </a:prstGeom>
        </p:spPr>
        <p:txBody>
          <a:bodyPr>
            <a:normAutofit/>
          </a:bodyPr>
          <a:lstStyle/>
          <a:p>
            <a:pPr algn="ctr" fontAlgn="auto">
              <a:spcAft>
                <a:spcPts val="0"/>
              </a:spcAft>
              <a:defRPr/>
            </a:pPr>
            <a:r>
              <a:rPr lang="el-GR" sz="5000" b="1" dirty="0">
                <a:solidFill>
                  <a:schemeClr val="tx2"/>
                </a:solidFill>
                <a:latin typeface="Comic Sans MS" pitchFamily="66" charset="0"/>
                <a:ea typeface="+mj-ea"/>
                <a:cs typeface="+mj-cs"/>
              </a:rPr>
              <a:t> </a:t>
            </a:r>
            <a:endParaRPr lang="el-GR" sz="5000" dirty="0">
              <a:solidFill>
                <a:schemeClr val="tx2"/>
              </a:solidFill>
              <a:latin typeface="Comic Sans MS" pitchFamily="66" charset="0"/>
              <a:ea typeface="+mj-ea"/>
              <a:cs typeface="+mj-cs"/>
            </a:endParaRPr>
          </a:p>
        </p:txBody>
      </p:sp>
      <p:sp>
        <p:nvSpPr>
          <p:cNvPr id="6" name="Rectangle 2"/>
          <p:cNvSpPr txBox="1">
            <a:spLocks noChangeArrowheads="1"/>
          </p:cNvSpPr>
          <p:nvPr/>
        </p:nvSpPr>
        <p:spPr>
          <a:xfrm>
            <a:off x="250825" y="404813"/>
            <a:ext cx="8229600" cy="779462"/>
          </a:xfrm>
          <a:prstGeom prst="rect">
            <a:avLst/>
          </a:prstGeom>
          <a:noFill/>
        </p:spPr>
        <p:txBody>
          <a:bodyPr anchor="ctr">
            <a:normAutofit/>
          </a:bodyPr>
          <a:lstStyle/>
          <a:p>
            <a:pPr fontAlgn="auto">
              <a:spcAft>
                <a:spcPts val="0"/>
              </a:spcAft>
              <a:defRPr/>
            </a:pPr>
            <a:endParaRPr lang="el-GR" sz="3200" b="1" dirty="0">
              <a:solidFill>
                <a:schemeClr val="accent4">
                  <a:lumMod val="75000"/>
                </a:schemeClr>
              </a:solidFill>
              <a:latin typeface="+mj-lt"/>
              <a:ea typeface="+mj-ea"/>
              <a:cs typeface="+mj-cs"/>
            </a:endParaRPr>
          </a:p>
        </p:txBody>
      </p:sp>
      <p:pic>
        <p:nvPicPr>
          <p:cNvPr id="13317" name="Picture 2"/>
          <p:cNvPicPr>
            <a:picLocks noChangeAspect="1" noChangeArrowheads="1"/>
          </p:cNvPicPr>
          <p:nvPr/>
        </p:nvPicPr>
        <p:blipFill>
          <a:blip r:embed="rId2" cstate="print"/>
          <a:srcRect/>
          <a:stretch>
            <a:fillRect/>
          </a:stretch>
        </p:blipFill>
        <p:spPr bwMode="auto">
          <a:xfrm>
            <a:off x="0" y="1125538"/>
            <a:ext cx="9166225" cy="5375275"/>
          </a:xfrm>
          <a:prstGeom prst="rect">
            <a:avLst/>
          </a:prstGeom>
          <a:noFill/>
          <a:ln w="9525">
            <a:noFill/>
            <a:miter lim="800000"/>
            <a:headEnd/>
            <a:tailEnd/>
          </a:ln>
        </p:spPr>
      </p:pic>
      <p:sp>
        <p:nvSpPr>
          <p:cNvPr id="7" name="Rectangle 2"/>
          <p:cNvSpPr txBox="1">
            <a:spLocks noChangeArrowheads="1"/>
          </p:cNvSpPr>
          <p:nvPr/>
        </p:nvSpPr>
        <p:spPr>
          <a:xfrm>
            <a:off x="457200" y="0"/>
            <a:ext cx="8229600" cy="1268413"/>
          </a:xfrm>
          <a:prstGeom prst="rect">
            <a:avLst/>
          </a:prstGeom>
        </p:spPr>
        <p:txBody>
          <a:bodyPr>
            <a:normAutofit fontScale="90000" lnSpcReduction="20000"/>
          </a:bodyPr>
          <a:lstStyle/>
          <a:p>
            <a:pPr algn="ctr" fontAlgn="auto">
              <a:spcAft>
                <a:spcPts val="0"/>
              </a:spcAft>
              <a:defRPr/>
            </a:pPr>
            <a:r>
              <a:rPr lang="el-GR" sz="3200" b="1" dirty="0">
                <a:solidFill>
                  <a:schemeClr val="accent4">
                    <a:lumMod val="75000"/>
                  </a:schemeClr>
                </a:solidFill>
                <a:latin typeface="+mj-lt"/>
                <a:ea typeface="+mj-ea"/>
                <a:cs typeface="+mj-cs"/>
              </a:rPr>
              <a:t>ΑΛΛΗΛΕΠΙΔΡΑΣΗ </a:t>
            </a:r>
            <a:endParaRPr lang="el-GR" sz="3200" b="1" dirty="0" smtClean="0">
              <a:solidFill>
                <a:schemeClr val="accent4">
                  <a:lumMod val="75000"/>
                </a:schemeClr>
              </a:solidFill>
              <a:latin typeface="+mj-lt"/>
              <a:ea typeface="+mj-ea"/>
              <a:cs typeface="+mj-cs"/>
            </a:endParaRPr>
          </a:p>
          <a:p>
            <a:pPr algn="ctr" fontAlgn="auto">
              <a:spcAft>
                <a:spcPts val="0"/>
              </a:spcAft>
              <a:defRPr/>
            </a:pPr>
            <a:r>
              <a:rPr lang="el-GR" sz="3200" b="1" dirty="0" smtClean="0">
                <a:solidFill>
                  <a:schemeClr val="accent4">
                    <a:lumMod val="75000"/>
                  </a:schemeClr>
                </a:solidFill>
                <a:latin typeface="+mj-lt"/>
                <a:ea typeface="+mj-ea"/>
                <a:cs typeface="+mj-cs"/>
              </a:rPr>
              <a:t>ΠΕΡΙΒΑΛΛΟΝΤΙΚΩΝ </a:t>
            </a:r>
            <a:r>
              <a:rPr lang="el-GR" sz="3200" b="1" dirty="0">
                <a:solidFill>
                  <a:schemeClr val="accent4">
                    <a:lumMod val="75000"/>
                  </a:schemeClr>
                </a:solidFill>
                <a:latin typeface="+mj-lt"/>
                <a:ea typeface="+mj-ea"/>
                <a:cs typeface="+mj-cs"/>
              </a:rPr>
              <a:t>ΡΥΠΩΝ ΚΑΙ ΓΟΝΙΔΙΩΝ: </a:t>
            </a:r>
            <a:endParaRPr lang="el-GR" sz="3200" b="1" dirty="0" smtClean="0">
              <a:solidFill>
                <a:schemeClr val="accent4">
                  <a:lumMod val="75000"/>
                </a:schemeClr>
              </a:solidFill>
              <a:latin typeface="+mj-lt"/>
              <a:ea typeface="+mj-ea"/>
              <a:cs typeface="+mj-cs"/>
            </a:endParaRPr>
          </a:p>
          <a:p>
            <a:pPr algn="ctr" fontAlgn="auto">
              <a:spcAft>
                <a:spcPts val="0"/>
              </a:spcAft>
              <a:defRPr/>
            </a:pPr>
            <a:r>
              <a:rPr lang="el-GR" sz="3200" b="1" dirty="0" smtClean="0">
                <a:solidFill>
                  <a:schemeClr val="accent4">
                    <a:lumMod val="75000"/>
                  </a:schemeClr>
                </a:solidFill>
                <a:latin typeface="+mj-lt"/>
                <a:ea typeface="+mj-ea"/>
                <a:cs typeface="+mj-cs"/>
              </a:rPr>
              <a:t>ΓΕΝΕΤΙΚΗ </a:t>
            </a:r>
            <a:r>
              <a:rPr lang="el-GR" sz="3200" b="1" dirty="0">
                <a:solidFill>
                  <a:schemeClr val="accent4">
                    <a:lumMod val="75000"/>
                  </a:schemeClr>
                </a:solidFill>
                <a:latin typeface="+mj-lt"/>
                <a:ea typeface="+mj-ea"/>
                <a:cs typeface="+mj-cs"/>
              </a:rPr>
              <a:t>ΠΡΟΔΙΑΘΕΣΗ</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2 - Θέση περιεχομένου"/>
          <p:cNvSpPr>
            <a:spLocks noGrp="1"/>
          </p:cNvSpPr>
          <p:nvPr>
            <p:ph sz="quarter" idx="1"/>
          </p:nvPr>
        </p:nvSpPr>
        <p:spPr>
          <a:xfrm>
            <a:off x="612775" y="1340768"/>
            <a:ext cx="8153400" cy="5517232"/>
          </a:xfrm>
        </p:spPr>
        <p:txBody>
          <a:bodyPr>
            <a:normAutofit fontScale="70000" lnSpcReduction="20000"/>
          </a:bodyPr>
          <a:lstStyle/>
          <a:p>
            <a:pPr marL="320040" indent="-320040" eaLnBrk="1" fontAlgn="auto" hangingPunct="1">
              <a:spcBef>
                <a:spcPts val="0"/>
              </a:spcBef>
              <a:spcAft>
                <a:spcPts val="0"/>
              </a:spcAft>
              <a:buFont typeface="Wingdings"/>
              <a:buNone/>
              <a:defRPr/>
            </a:pPr>
            <a:r>
              <a:rPr lang="el-GR" sz="3200" dirty="0" smtClean="0"/>
              <a:t>	Ιδιαίτερο ενδιαφέρον έχουν τα αποτελέσματα τελευταίων μελετών σχετικά με το ρόλο της </a:t>
            </a:r>
            <a:r>
              <a:rPr lang="el-GR" sz="3200" dirty="0" smtClean="0">
                <a:effectLst>
                  <a:outerShdw blurRad="38100" dist="38100" dir="2700000" algn="tl">
                    <a:srgbClr val="000000">
                      <a:alpha val="43137"/>
                    </a:srgbClr>
                  </a:outerShdw>
                </a:effectLst>
              </a:rPr>
              <a:t>γενετικής προδιάθεσης </a:t>
            </a:r>
            <a:r>
              <a:rPr lang="el-GR" sz="3200" dirty="0" smtClean="0"/>
              <a:t>στις </a:t>
            </a:r>
            <a:r>
              <a:rPr lang="el-GR" sz="3200" dirty="0" smtClean="0">
                <a:effectLst>
                  <a:outerShdw blurRad="38100" dist="38100" dir="2700000" algn="tl">
                    <a:srgbClr val="000000">
                      <a:alpha val="43137"/>
                    </a:srgbClr>
                  </a:outerShdw>
                </a:effectLst>
              </a:rPr>
              <a:t>απώτερες επιπτώσεις </a:t>
            </a:r>
            <a:r>
              <a:rPr lang="el-GR" sz="3200" dirty="0" smtClean="0"/>
              <a:t>ορισμένων </a:t>
            </a:r>
            <a:r>
              <a:rPr lang="el-GR" sz="3200" b="1" dirty="0" smtClean="0"/>
              <a:t>περιβαλλοντικών ρύπων </a:t>
            </a:r>
            <a:r>
              <a:rPr lang="el-GR" sz="3200" dirty="0" smtClean="0"/>
              <a:t>και κυρίως συστατικών του καπνού, όπως τα </a:t>
            </a:r>
            <a:r>
              <a:rPr lang="el-GR" sz="3200" dirty="0" err="1" smtClean="0">
                <a:effectLst>
                  <a:outerShdw blurRad="38100" dist="38100" dir="2700000" algn="tl">
                    <a:srgbClr val="000000">
                      <a:alpha val="43137"/>
                    </a:srgbClr>
                  </a:outerShdw>
                </a:effectLst>
              </a:rPr>
              <a:t>PAHs</a:t>
            </a:r>
            <a:r>
              <a:rPr lang="el-GR" sz="3200" dirty="0" smtClean="0"/>
              <a:t> στις </a:t>
            </a:r>
            <a:r>
              <a:rPr lang="el-GR" sz="3200" dirty="0" err="1" smtClean="0"/>
              <a:t>γονάδες</a:t>
            </a:r>
            <a:r>
              <a:rPr lang="el-GR" sz="3200" dirty="0" smtClean="0"/>
              <a:t> του εμβρύου. </a:t>
            </a:r>
          </a:p>
          <a:p>
            <a:pPr marL="320040" indent="-320040" eaLnBrk="1" fontAlgn="auto" hangingPunct="1">
              <a:spcBef>
                <a:spcPts val="0"/>
              </a:spcBef>
              <a:spcAft>
                <a:spcPts val="0"/>
              </a:spcAft>
              <a:buFont typeface="Wingdings"/>
              <a:buNone/>
              <a:defRPr/>
            </a:pPr>
            <a:endParaRPr lang="el-GR" sz="3200" dirty="0" smtClean="0"/>
          </a:p>
          <a:p>
            <a:pPr marL="320040" indent="-320040" eaLnBrk="1" fontAlgn="auto" hangingPunct="1">
              <a:spcBef>
                <a:spcPts val="0"/>
              </a:spcBef>
              <a:spcAft>
                <a:spcPts val="0"/>
              </a:spcAft>
              <a:buFont typeface="Wingdings"/>
              <a:buNone/>
              <a:defRPr/>
            </a:pPr>
            <a:r>
              <a:rPr lang="el-GR" sz="3200" dirty="0" smtClean="0"/>
              <a:t>	Ο μηχανισμός δράσης των </a:t>
            </a:r>
            <a:r>
              <a:rPr lang="el-GR" sz="3200" dirty="0" err="1" smtClean="0"/>
              <a:t>PAHs</a:t>
            </a:r>
            <a:r>
              <a:rPr lang="el-GR" sz="3200" dirty="0" smtClean="0"/>
              <a:t> στα γαμετοκύτταρα έγκειται στη διαταραχή της απαραίτητης για την επιβίωσή τους (τόσο </a:t>
            </a:r>
            <a:r>
              <a:rPr lang="el-GR" sz="3200" dirty="0" err="1" smtClean="0"/>
              <a:t>προγεννητικώς</a:t>
            </a:r>
            <a:r>
              <a:rPr lang="el-GR" sz="3200" dirty="0" smtClean="0"/>
              <a:t>, όσο και μετά τη γέννηση) </a:t>
            </a:r>
            <a:r>
              <a:rPr lang="el-GR" sz="3200" b="1" dirty="0" smtClean="0"/>
              <a:t>ισορροπίας</a:t>
            </a:r>
            <a:r>
              <a:rPr lang="el-GR" sz="3200" dirty="0" smtClean="0"/>
              <a:t> μεταξύ </a:t>
            </a:r>
            <a:r>
              <a:rPr lang="el-GR" sz="3200" dirty="0" err="1" smtClean="0"/>
              <a:t>αντι</a:t>
            </a:r>
            <a:r>
              <a:rPr lang="el-GR" sz="3200" dirty="0" smtClean="0"/>
              <a:t>-</a:t>
            </a:r>
            <a:r>
              <a:rPr lang="el-GR" sz="3200" dirty="0" err="1" smtClean="0"/>
              <a:t>αποπτωτικών</a:t>
            </a:r>
            <a:r>
              <a:rPr lang="el-GR" sz="3200" dirty="0" smtClean="0"/>
              <a:t> παραγόντων (</a:t>
            </a:r>
            <a:r>
              <a:rPr lang="el-GR" sz="3200" dirty="0" err="1" smtClean="0"/>
              <a:t>Bclx</a:t>
            </a:r>
            <a:r>
              <a:rPr lang="el-GR" sz="3200" dirty="0" smtClean="0"/>
              <a:t>) και προ-</a:t>
            </a:r>
            <a:r>
              <a:rPr lang="el-GR" sz="3200" dirty="0" err="1" smtClean="0"/>
              <a:t>αποπτωτικών</a:t>
            </a:r>
            <a:r>
              <a:rPr lang="el-GR" sz="3200" dirty="0" smtClean="0"/>
              <a:t> πρωτεϊνών (</a:t>
            </a:r>
            <a:r>
              <a:rPr lang="el-GR" sz="3200" dirty="0" err="1" smtClean="0"/>
              <a:t>Bax</a:t>
            </a:r>
            <a:r>
              <a:rPr lang="el-GR" sz="3200" dirty="0" smtClean="0"/>
              <a:t>). </a:t>
            </a:r>
          </a:p>
          <a:p>
            <a:pPr marL="320040" indent="-320040" eaLnBrk="1" fontAlgn="auto" hangingPunct="1">
              <a:spcBef>
                <a:spcPts val="0"/>
              </a:spcBef>
              <a:spcAft>
                <a:spcPts val="0"/>
              </a:spcAft>
              <a:buFont typeface="Wingdings"/>
              <a:buNone/>
              <a:defRPr/>
            </a:pPr>
            <a:r>
              <a:rPr lang="el-GR" sz="3200" dirty="0" smtClean="0"/>
              <a:t>	</a:t>
            </a:r>
            <a:r>
              <a:rPr lang="el-GR" sz="3200" dirty="0" err="1" smtClean="0"/>
              <a:t>Εκλυτικό</a:t>
            </a:r>
            <a:r>
              <a:rPr lang="el-GR" sz="3200" dirty="0" smtClean="0"/>
              <a:t> αίτιο για αυτή τη διαταραχή αποτελεί η περίσσεια των </a:t>
            </a:r>
            <a:r>
              <a:rPr lang="el-GR" sz="3200" dirty="0" err="1" smtClean="0"/>
              <a:t>PAHs</a:t>
            </a:r>
            <a:r>
              <a:rPr lang="el-GR" sz="3200" dirty="0" smtClean="0"/>
              <a:t>, τα οποία μέσω πρόσδεσης στον υποδοχέα </a:t>
            </a:r>
            <a:r>
              <a:rPr lang="el-GR" sz="3200" dirty="0" err="1" smtClean="0"/>
              <a:t>Ahr</a:t>
            </a:r>
            <a:r>
              <a:rPr lang="el-GR" sz="3200" dirty="0" smtClean="0"/>
              <a:t>, ενεργοποιούν την υπερέκκριση του </a:t>
            </a:r>
            <a:r>
              <a:rPr lang="el-GR" sz="3200" b="1" dirty="0" err="1" smtClean="0"/>
              <a:t>Bax</a:t>
            </a:r>
            <a:r>
              <a:rPr lang="el-GR" sz="3200" dirty="0" smtClean="0"/>
              <a:t> . </a:t>
            </a:r>
          </a:p>
          <a:p>
            <a:pPr marL="320040" indent="-320040" eaLnBrk="1" fontAlgn="auto" hangingPunct="1">
              <a:spcBef>
                <a:spcPts val="0"/>
              </a:spcBef>
              <a:spcAft>
                <a:spcPts val="0"/>
              </a:spcAft>
              <a:buFont typeface="Wingdings"/>
              <a:buNone/>
              <a:defRPr/>
            </a:pPr>
            <a:r>
              <a:rPr lang="el-GR" sz="3200" dirty="0" smtClean="0"/>
              <a:t>	Επακόλουθο της συσσώρευσης της πρωτεΐνης </a:t>
            </a:r>
            <a:r>
              <a:rPr lang="el-GR" sz="3200" dirty="0" err="1" smtClean="0"/>
              <a:t>Bax</a:t>
            </a:r>
            <a:r>
              <a:rPr lang="el-GR" sz="3200" dirty="0" smtClean="0"/>
              <a:t> στα εμβρυϊκά γαμετοκύτταρα είναι η απώλεια μεγάλου αριθμού τους μέσω μηχανισμού απόπτωσης. </a:t>
            </a:r>
          </a:p>
          <a:p>
            <a:pPr marL="320040" indent="-320040" eaLnBrk="1" fontAlgn="auto" hangingPunct="1">
              <a:spcBef>
                <a:spcPts val="0"/>
              </a:spcBef>
              <a:spcAft>
                <a:spcPts val="0"/>
              </a:spcAft>
              <a:buFont typeface="Wingdings"/>
              <a:buNone/>
              <a:defRPr/>
            </a:pPr>
            <a:r>
              <a:rPr lang="el-GR" sz="3200" dirty="0" smtClean="0"/>
              <a:t>	Τα ανωτέρω αποτελούν μια πρόσθετη επιβεβαίωση ότι το περιβάλλον και εν προκειμένω τα </a:t>
            </a:r>
            <a:r>
              <a:rPr lang="el-GR" sz="3200" dirty="0" err="1" smtClean="0"/>
              <a:t>PAHs</a:t>
            </a:r>
            <a:r>
              <a:rPr lang="el-GR" sz="3200" dirty="0" smtClean="0"/>
              <a:t>, μπορεί να επηρεάσει την εκφραστικότητα γονιδίων.</a:t>
            </a:r>
          </a:p>
          <a:p>
            <a:pPr marL="320040" indent="-320040" eaLnBrk="1" fontAlgn="auto" hangingPunct="1">
              <a:spcAft>
                <a:spcPts val="0"/>
              </a:spcAft>
              <a:buFont typeface="Wingdings 2" pitchFamily="18" charset="2"/>
              <a:buNone/>
              <a:defRPr/>
            </a:pPr>
            <a:endParaRPr lang="el-GR" dirty="0" smtClean="0">
              <a:latin typeface="Comic Sans MS" pitchFamily="66" charset="0"/>
            </a:endParaRPr>
          </a:p>
        </p:txBody>
      </p:sp>
      <p:sp>
        <p:nvSpPr>
          <p:cNvPr id="14339" name="4 - TextBox"/>
          <p:cNvSpPr txBox="1">
            <a:spLocks noChangeArrowheads="1"/>
          </p:cNvSpPr>
          <p:nvPr/>
        </p:nvSpPr>
        <p:spPr bwMode="auto">
          <a:xfrm>
            <a:off x="0" y="6488113"/>
            <a:ext cx="9144000" cy="646112"/>
          </a:xfrm>
          <a:prstGeom prst="rect">
            <a:avLst/>
          </a:prstGeom>
          <a:noFill/>
          <a:ln w="9525">
            <a:noFill/>
            <a:miter lim="800000"/>
            <a:headEnd/>
            <a:tailEnd/>
          </a:ln>
        </p:spPr>
        <p:txBody>
          <a:bodyPr>
            <a:spAutoFit/>
          </a:bodyPr>
          <a:lstStyle/>
          <a:p>
            <a:r>
              <a:rPr lang="el-GR" b="1" dirty="0">
                <a:solidFill>
                  <a:srgbClr val="002060"/>
                </a:solidFill>
              </a:rPr>
              <a:t>										</a:t>
            </a:r>
          </a:p>
        </p:txBody>
      </p:sp>
      <p:sp>
        <p:nvSpPr>
          <p:cNvPr id="5" name="Rectangle 2"/>
          <p:cNvSpPr txBox="1">
            <a:spLocks noGrp="1" noChangeArrowheads="1"/>
          </p:cNvSpPr>
          <p:nvPr>
            <p:ph type="title"/>
          </p:nvPr>
        </p:nvSpPr>
        <p:spPr>
          <a:xfrm>
            <a:off x="457200" y="0"/>
            <a:ext cx="8229600" cy="1268413"/>
          </a:xfrm>
        </p:spPr>
        <p:txBody>
          <a:bodyPr>
            <a:normAutofit fontScale="90000"/>
          </a:bodyPr>
          <a:lstStyle/>
          <a:p>
            <a:pPr eaLnBrk="1" fontAlgn="auto" hangingPunct="1">
              <a:spcAft>
                <a:spcPts val="0"/>
              </a:spcAft>
              <a:defRPr/>
            </a:pPr>
            <a:r>
              <a:rPr lang="el-GR" sz="3200" b="1" dirty="0" smtClean="0">
                <a:solidFill>
                  <a:schemeClr val="accent4">
                    <a:lumMod val="75000"/>
                  </a:schemeClr>
                </a:solidFill>
              </a:rPr>
              <a:t>ΑΛΛΗΛΕΠΙΔΡΑΣΗ </a:t>
            </a:r>
            <a:br>
              <a:rPr lang="el-GR" sz="3200" b="1" dirty="0" smtClean="0">
                <a:solidFill>
                  <a:schemeClr val="accent4">
                    <a:lumMod val="75000"/>
                  </a:schemeClr>
                </a:solidFill>
              </a:rPr>
            </a:br>
            <a:r>
              <a:rPr lang="el-GR" sz="3200" b="1" dirty="0" smtClean="0">
                <a:solidFill>
                  <a:schemeClr val="accent4">
                    <a:lumMod val="75000"/>
                  </a:schemeClr>
                </a:solidFill>
              </a:rPr>
              <a:t>ΠΕΡΙΒΑΛΛΟΝΤΙΚΩΝ ΡΥΠΩΝ ΚΑΙ ΓΟΝΙΔΙΩΝ: ΓΕΝΕΤΙΚΗ ΠΡΟΔΙΑΘΕΣΗ</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4 - TextBox"/>
          <p:cNvSpPr txBox="1">
            <a:spLocks noChangeArrowheads="1"/>
          </p:cNvSpPr>
          <p:nvPr/>
        </p:nvSpPr>
        <p:spPr bwMode="auto">
          <a:xfrm>
            <a:off x="0" y="6488113"/>
            <a:ext cx="9144000" cy="646112"/>
          </a:xfrm>
          <a:prstGeom prst="rect">
            <a:avLst/>
          </a:prstGeom>
          <a:noFill/>
          <a:ln w="9525">
            <a:noFill/>
            <a:miter lim="800000"/>
            <a:headEnd/>
            <a:tailEnd/>
          </a:ln>
        </p:spPr>
        <p:txBody>
          <a:bodyPr>
            <a:spAutoFit/>
          </a:bodyPr>
          <a:lstStyle/>
          <a:p>
            <a:r>
              <a:rPr lang="el-GR" b="1" dirty="0">
                <a:solidFill>
                  <a:srgbClr val="002060"/>
                </a:solidFill>
              </a:rPr>
              <a:t>										</a:t>
            </a:r>
          </a:p>
        </p:txBody>
      </p:sp>
      <p:sp>
        <p:nvSpPr>
          <p:cNvPr id="5" name="Title 1"/>
          <p:cNvSpPr txBox="1">
            <a:spLocks/>
          </p:cNvSpPr>
          <p:nvPr/>
        </p:nvSpPr>
        <p:spPr>
          <a:xfrm>
            <a:off x="457200" y="404813"/>
            <a:ext cx="8229600" cy="1443037"/>
          </a:xfrm>
          <a:prstGeom prst="rect">
            <a:avLst/>
          </a:prstGeom>
        </p:spPr>
        <p:txBody>
          <a:bodyPr>
            <a:normAutofit fontScale="97500"/>
          </a:bodyPr>
          <a:lstStyle/>
          <a:p>
            <a:pPr algn="ctr" fontAlgn="auto">
              <a:spcAft>
                <a:spcPts val="0"/>
              </a:spcAft>
              <a:defRPr/>
            </a:pPr>
            <a:endParaRPr lang="el-GR" sz="5000" dirty="0">
              <a:solidFill>
                <a:schemeClr val="tx2"/>
              </a:solidFill>
              <a:latin typeface="Comic Sans MS" pitchFamily="66" charset="0"/>
              <a:ea typeface="+mj-ea"/>
              <a:cs typeface="+mj-cs"/>
            </a:endParaRPr>
          </a:p>
        </p:txBody>
      </p:sp>
      <p:sp>
        <p:nvSpPr>
          <p:cNvPr id="6" name="Rectangle 2"/>
          <p:cNvSpPr txBox="1">
            <a:spLocks noChangeArrowheads="1"/>
          </p:cNvSpPr>
          <p:nvPr/>
        </p:nvSpPr>
        <p:spPr>
          <a:xfrm>
            <a:off x="457200" y="404813"/>
            <a:ext cx="8229600" cy="936625"/>
          </a:xfrm>
          <a:prstGeom prst="rect">
            <a:avLst/>
          </a:prstGeom>
          <a:noFill/>
        </p:spPr>
        <p:txBody>
          <a:bodyPr anchor="ctr">
            <a:normAutofit fontScale="97500"/>
          </a:bodyPr>
          <a:lstStyle/>
          <a:p>
            <a:pPr fontAlgn="auto">
              <a:spcAft>
                <a:spcPts val="0"/>
              </a:spcAft>
              <a:defRPr/>
            </a:pPr>
            <a:endParaRPr lang="el-GR" sz="3200" b="1" dirty="0">
              <a:solidFill>
                <a:schemeClr val="accent4">
                  <a:lumMod val="75000"/>
                </a:schemeClr>
              </a:solidFill>
              <a:latin typeface="+mj-lt"/>
              <a:ea typeface="+mj-ea"/>
              <a:cs typeface="+mj-cs"/>
            </a:endParaRPr>
          </a:p>
        </p:txBody>
      </p:sp>
      <p:sp>
        <p:nvSpPr>
          <p:cNvPr id="7" name="6 - Ορθογώνιο"/>
          <p:cNvSpPr/>
          <p:nvPr/>
        </p:nvSpPr>
        <p:spPr>
          <a:xfrm>
            <a:off x="395288" y="1268412"/>
            <a:ext cx="8208962" cy="5016758"/>
          </a:xfrm>
          <a:prstGeom prst="rect">
            <a:avLst/>
          </a:prstGeom>
        </p:spPr>
        <p:txBody>
          <a:bodyPr wrap="square">
            <a:spAutoFit/>
          </a:bodyPr>
          <a:lstStyle/>
          <a:p>
            <a:pPr fontAlgn="auto">
              <a:spcBef>
                <a:spcPts val="0"/>
              </a:spcBef>
              <a:spcAft>
                <a:spcPts val="0"/>
              </a:spcAft>
              <a:defRPr/>
            </a:pPr>
            <a:r>
              <a:rPr lang="el-GR" sz="2000" dirty="0">
                <a:latin typeface="+mn-lt"/>
              </a:rPr>
              <a:t>Εκτός από το κάπνισμα κατά την κύηση, σε θηλαστικά πειραματόζωα (ποντίκια) έχει διαπιστωθεί ότι και άλλες τοξικές ουσίες του περιβάλλοντος, όπως η </a:t>
            </a:r>
            <a:r>
              <a:rPr lang="el-GR" sz="2000" b="1" dirty="0">
                <a:latin typeface="+mn-lt"/>
              </a:rPr>
              <a:t>διοξίνη</a:t>
            </a:r>
            <a:r>
              <a:rPr lang="el-GR" sz="2000" dirty="0">
                <a:latin typeface="+mn-lt"/>
              </a:rPr>
              <a:t>, δρουν με τον ίδιο τρόπο και συσχετίζονται με τη </a:t>
            </a:r>
            <a:r>
              <a:rPr lang="el-GR" sz="2000" b="1" dirty="0">
                <a:latin typeface="+mn-lt"/>
              </a:rPr>
              <a:t>γέννηση θήλεων που έχουν μειωμένο αριθμό ωοκυττάρων </a:t>
            </a:r>
            <a:r>
              <a:rPr lang="el-GR" sz="2000" dirty="0">
                <a:latin typeface="+mn-lt"/>
              </a:rPr>
              <a:t>και </a:t>
            </a:r>
            <a:r>
              <a:rPr lang="el-GR" sz="2000" b="1" dirty="0">
                <a:latin typeface="+mn-lt"/>
              </a:rPr>
              <a:t>αρρένων με μειωμένο αριθμό κυττάρων </a:t>
            </a:r>
            <a:r>
              <a:rPr lang="el-GR" sz="2000" b="1" dirty="0" err="1">
                <a:latin typeface="+mn-lt"/>
              </a:rPr>
              <a:t>Sertoli</a:t>
            </a:r>
            <a:r>
              <a:rPr lang="el-GR" sz="2000" dirty="0">
                <a:latin typeface="+mn-lt"/>
              </a:rPr>
              <a:t>. </a:t>
            </a:r>
          </a:p>
          <a:p>
            <a:pPr fontAlgn="auto">
              <a:spcBef>
                <a:spcPts val="0"/>
              </a:spcBef>
              <a:spcAft>
                <a:spcPts val="0"/>
              </a:spcAft>
              <a:defRPr/>
            </a:pPr>
            <a:endParaRPr lang="el-GR" sz="2000" dirty="0">
              <a:latin typeface="+mn-lt"/>
            </a:endParaRPr>
          </a:p>
          <a:p>
            <a:pPr fontAlgn="auto">
              <a:spcBef>
                <a:spcPts val="0"/>
              </a:spcBef>
              <a:spcAft>
                <a:spcPts val="0"/>
              </a:spcAft>
              <a:defRPr/>
            </a:pPr>
            <a:r>
              <a:rPr lang="el-GR" sz="2000" dirty="0">
                <a:latin typeface="+mn-lt"/>
              </a:rPr>
              <a:t>Και στις δύο περιπτώσεις προσδιοριστικός είναι o ρόλος της </a:t>
            </a:r>
            <a:r>
              <a:rPr lang="el-GR" sz="2000" dirty="0">
                <a:effectLst>
                  <a:outerShdw blurRad="38100" dist="38100" dir="2700000" algn="tl">
                    <a:srgbClr val="000000">
                      <a:alpha val="43137"/>
                    </a:srgbClr>
                  </a:outerShdw>
                </a:effectLst>
                <a:latin typeface="+mn-lt"/>
              </a:rPr>
              <a:t>γενετικής προδιάθεσης</a:t>
            </a:r>
            <a:r>
              <a:rPr lang="el-GR" sz="2000" dirty="0">
                <a:latin typeface="+mn-lt"/>
              </a:rPr>
              <a:t>, αφού σε </a:t>
            </a:r>
            <a:r>
              <a:rPr lang="el-GR" sz="2000" dirty="0" err="1">
                <a:latin typeface="+mn-lt"/>
              </a:rPr>
              <a:t>διαγονιδιακά</a:t>
            </a:r>
            <a:r>
              <a:rPr lang="el-GR" sz="2000" dirty="0">
                <a:latin typeface="+mn-lt"/>
              </a:rPr>
              <a:t> θηλαστικά πειραματόζωα φάνηκε ότι η πρόκληση </a:t>
            </a:r>
            <a:r>
              <a:rPr lang="el-GR" sz="2000" b="1" dirty="0">
                <a:latin typeface="+mn-lt"/>
              </a:rPr>
              <a:t>ανεπάρκειας του </a:t>
            </a:r>
            <a:r>
              <a:rPr lang="el-GR" sz="2000" b="1" dirty="0" err="1">
                <a:latin typeface="+mn-lt"/>
              </a:rPr>
              <a:t>Bclx</a:t>
            </a:r>
            <a:r>
              <a:rPr lang="el-GR" sz="2000" b="1" dirty="0">
                <a:latin typeface="+mn-lt"/>
              </a:rPr>
              <a:t> </a:t>
            </a:r>
            <a:r>
              <a:rPr lang="el-GR" sz="2000" dirty="0">
                <a:latin typeface="+mn-lt"/>
              </a:rPr>
              <a:t>«διευκολύνει» την καταστροφική δράση του καπνίσματος (και άλλων περιβαλλοντικών ρύπων) στα γαμετικά κύτταρα, ενώ η </a:t>
            </a:r>
            <a:r>
              <a:rPr lang="el-GR" sz="2000" b="1" dirty="0">
                <a:latin typeface="+mn-lt"/>
              </a:rPr>
              <a:t>ανεπάρκεια </a:t>
            </a:r>
            <a:r>
              <a:rPr lang="el-GR" sz="2000" b="1" dirty="0" err="1">
                <a:latin typeface="+mn-lt"/>
              </a:rPr>
              <a:t>Ahr</a:t>
            </a:r>
            <a:r>
              <a:rPr lang="el-GR" sz="2000" b="1" dirty="0">
                <a:latin typeface="+mn-lt"/>
              </a:rPr>
              <a:t> ή </a:t>
            </a:r>
            <a:r>
              <a:rPr lang="en-US" sz="2000" b="1" dirty="0" err="1">
                <a:latin typeface="+mn-lt"/>
              </a:rPr>
              <a:t>Bax</a:t>
            </a:r>
            <a:r>
              <a:rPr lang="en-US" sz="2000" b="1" dirty="0">
                <a:latin typeface="+mn-lt"/>
              </a:rPr>
              <a:t> </a:t>
            </a:r>
            <a:r>
              <a:rPr lang="el-GR" sz="2000" dirty="0">
                <a:latin typeface="+mn-lt"/>
              </a:rPr>
              <a:t>την «αποτρέπει». Τη σημασία του γενετικού υποστρώματος επαυξάνει η γνώση ότι ο μεταβολισμός και η κάθαρση των </a:t>
            </a:r>
            <a:r>
              <a:rPr lang="el-GR" sz="2000" dirty="0" err="1">
                <a:latin typeface="+mn-lt"/>
              </a:rPr>
              <a:t>PAHs</a:t>
            </a:r>
            <a:r>
              <a:rPr lang="el-GR" sz="2000" dirty="0">
                <a:latin typeface="+mn-lt"/>
              </a:rPr>
              <a:t>, αλλά και άλλων </a:t>
            </a:r>
            <a:r>
              <a:rPr lang="el-GR" sz="2000" dirty="0" err="1">
                <a:latin typeface="+mn-lt"/>
              </a:rPr>
              <a:t>ξενοβιοτικών</a:t>
            </a:r>
            <a:r>
              <a:rPr lang="el-GR" sz="2000" dirty="0">
                <a:latin typeface="+mn-lt"/>
              </a:rPr>
              <a:t> παραγόντων όπως </a:t>
            </a:r>
            <a:r>
              <a:rPr lang="el-GR" sz="2000" dirty="0" err="1">
                <a:latin typeface="+mn-lt"/>
              </a:rPr>
              <a:t>PCBs</a:t>
            </a:r>
            <a:r>
              <a:rPr lang="el-GR" sz="2000" dirty="0">
                <a:latin typeface="+mn-lt"/>
              </a:rPr>
              <a:t>, διοξίνες, </a:t>
            </a:r>
            <a:r>
              <a:rPr lang="el-GR" sz="2000" dirty="0" err="1">
                <a:latin typeface="+mn-lt"/>
              </a:rPr>
              <a:t>οργανοχλωριωμένες</a:t>
            </a:r>
            <a:r>
              <a:rPr lang="el-GR" sz="2000" dirty="0">
                <a:latin typeface="+mn-lt"/>
              </a:rPr>
              <a:t> ενώσεις κ.ά., προϋποθέτει την </a:t>
            </a:r>
            <a:r>
              <a:rPr lang="el-GR" sz="2000" b="1" dirty="0">
                <a:latin typeface="+mn-lt"/>
              </a:rPr>
              <a:t>επάρκεια ενζύμων </a:t>
            </a:r>
            <a:r>
              <a:rPr lang="el-GR" sz="2000" dirty="0">
                <a:latin typeface="+mn-lt"/>
              </a:rPr>
              <a:t>(κυτόχρωμα Ρ450, GSTM,SUIT 1E1 κ.ά.) η οποία καθορίζεται από </a:t>
            </a:r>
            <a:r>
              <a:rPr lang="el-GR" sz="2000" b="1" dirty="0">
                <a:latin typeface="+mn-lt"/>
              </a:rPr>
              <a:t>γενετικούς πολυμορφισμούς.</a:t>
            </a:r>
            <a:endParaRPr lang="el-GR" sz="2000" dirty="0">
              <a:latin typeface="+mn-lt"/>
            </a:endParaRPr>
          </a:p>
        </p:txBody>
      </p:sp>
      <p:sp>
        <p:nvSpPr>
          <p:cNvPr id="8" name="Rectangle 2"/>
          <p:cNvSpPr txBox="1">
            <a:spLocks noChangeArrowheads="1"/>
          </p:cNvSpPr>
          <p:nvPr/>
        </p:nvSpPr>
        <p:spPr>
          <a:xfrm>
            <a:off x="609600" y="557213"/>
            <a:ext cx="8229600" cy="936625"/>
          </a:xfrm>
          <a:prstGeom prst="rect">
            <a:avLst/>
          </a:prstGeom>
          <a:noFill/>
        </p:spPr>
        <p:txBody>
          <a:bodyPr anchor="ctr">
            <a:normAutofit fontScale="97500"/>
          </a:bodyPr>
          <a:lstStyle/>
          <a:p>
            <a:pPr fontAlgn="auto">
              <a:spcAft>
                <a:spcPts val="0"/>
              </a:spcAft>
              <a:defRPr/>
            </a:pPr>
            <a:endParaRPr lang="el-GR" sz="3200" b="1" dirty="0">
              <a:solidFill>
                <a:schemeClr val="accent4">
                  <a:lumMod val="75000"/>
                </a:schemeClr>
              </a:solidFill>
              <a:latin typeface="+mj-lt"/>
              <a:ea typeface="+mj-ea"/>
              <a:cs typeface="+mj-cs"/>
            </a:endParaRPr>
          </a:p>
        </p:txBody>
      </p:sp>
      <p:sp>
        <p:nvSpPr>
          <p:cNvPr id="9" name="Rectangle 2"/>
          <p:cNvSpPr txBox="1">
            <a:spLocks noChangeArrowheads="1"/>
          </p:cNvSpPr>
          <p:nvPr/>
        </p:nvSpPr>
        <p:spPr>
          <a:xfrm>
            <a:off x="250825" y="404813"/>
            <a:ext cx="8229600" cy="779462"/>
          </a:xfrm>
          <a:prstGeom prst="rect">
            <a:avLst/>
          </a:prstGeom>
          <a:noFill/>
        </p:spPr>
        <p:txBody>
          <a:bodyPr anchor="ctr">
            <a:normAutofit/>
          </a:bodyPr>
          <a:lstStyle/>
          <a:p>
            <a:pPr fontAlgn="auto">
              <a:spcAft>
                <a:spcPts val="0"/>
              </a:spcAft>
              <a:defRPr/>
            </a:pPr>
            <a:endParaRPr lang="el-GR" sz="3200" b="1" dirty="0">
              <a:solidFill>
                <a:schemeClr val="accent4">
                  <a:lumMod val="75000"/>
                </a:schemeClr>
              </a:solidFill>
              <a:latin typeface="+mj-lt"/>
              <a:ea typeface="+mj-ea"/>
              <a:cs typeface="+mj-cs"/>
            </a:endParaRPr>
          </a:p>
        </p:txBody>
      </p:sp>
      <p:sp>
        <p:nvSpPr>
          <p:cNvPr id="10" name="Rectangle 2"/>
          <p:cNvSpPr txBox="1">
            <a:spLocks noChangeArrowheads="1"/>
          </p:cNvSpPr>
          <p:nvPr/>
        </p:nvSpPr>
        <p:spPr>
          <a:xfrm>
            <a:off x="457200" y="0"/>
            <a:ext cx="8229600" cy="1268413"/>
          </a:xfrm>
          <a:prstGeom prst="rect">
            <a:avLst/>
          </a:prstGeom>
        </p:spPr>
        <p:txBody>
          <a:bodyPr>
            <a:normAutofit fontScale="90000" lnSpcReduction="20000"/>
          </a:bodyPr>
          <a:lstStyle/>
          <a:p>
            <a:pPr algn="ctr" fontAlgn="auto">
              <a:spcAft>
                <a:spcPts val="0"/>
              </a:spcAft>
              <a:defRPr/>
            </a:pPr>
            <a:r>
              <a:rPr lang="el-GR" sz="3200" b="1" dirty="0">
                <a:solidFill>
                  <a:schemeClr val="accent4">
                    <a:lumMod val="75000"/>
                  </a:schemeClr>
                </a:solidFill>
                <a:latin typeface="+mj-lt"/>
                <a:ea typeface="+mj-ea"/>
                <a:cs typeface="+mj-cs"/>
              </a:rPr>
              <a:t>ΑΛΛΗΛΕΠΙΔΡΑΣΗ </a:t>
            </a:r>
            <a:endParaRPr lang="el-GR" sz="3200" b="1" dirty="0" smtClean="0">
              <a:solidFill>
                <a:schemeClr val="accent4">
                  <a:lumMod val="75000"/>
                </a:schemeClr>
              </a:solidFill>
              <a:latin typeface="+mj-lt"/>
              <a:ea typeface="+mj-ea"/>
              <a:cs typeface="+mj-cs"/>
            </a:endParaRPr>
          </a:p>
          <a:p>
            <a:pPr algn="ctr" fontAlgn="auto">
              <a:spcAft>
                <a:spcPts val="0"/>
              </a:spcAft>
              <a:defRPr/>
            </a:pPr>
            <a:r>
              <a:rPr lang="el-GR" sz="3200" b="1" dirty="0" smtClean="0">
                <a:solidFill>
                  <a:schemeClr val="accent4">
                    <a:lumMod val="75000"/>
                  </a:schemeClr>
                </a:solidFill>
                <a:latin typeface="+mj-lt"/>
                <a:ea typeface="+mj-ea"/>
                <a:cs typeface="+mj-cs"/>
              </a:rPr>
              <a:t>ΠΕΡΙΒΑΛΛΟΝΤΙΚΩΝ </a:t>
            </a:r>
            <a:r>
              <a:rPr lang="el-GR" sz="3200" b="1" dirty="0">
                <a:solidFill>
                  <a:schemeClr val="accent4">
                    <a:lumMod val="75000"/>
                  </a:schemeClr>
                </a:solidFill>
                <a:latin typeface="+mj-lt"/>
                <a:ea typeface="+mj-ea"/>
                <a:cs typeface="+mj-cs"/>
              </a:rPr>
              <a:t>ΡΥΠΩΝ ΚΑΙ ΓΟΝΙΔΙΩΝ: ΓΕΝΕΤΙΚΗ ΠΡΟΔΙΑΘΕΣΗ</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new\FG27_01a.jpg"/>
          <p:cNvPicPr>
            <a:picLocks noChangeAspect="1" noChangeArrowheads="1"/>
          </p:cNvPicPr>
          <p:nvPr/>
        </p:nvPicPr>
        <p:blipFill>
          <a:blip r:embed="rId2" cstate="print"/>
          <a:srcRect/>
          <a:stretch>
            <a:fillRect/>
          </a:stretch>
        </p:blipFill>
        <p:spPr bwMode="auto">
          <a:xfrm>
            <a:off x="0" y="1"/>
            <a:ext cx="4429124" cy="3321843"/>
          </a:xfrm>
          <a:prstGeom prst="rect">
            <a:avLst/>
          </a:prstGeom>
          <a:noFill/>
          <a:ln w="9525">
            <a:noFill/>
            <a:miter lim="800000"/>
            <a:headEnd/>
            <a:tailEnd/>
          </a:ln>
        </p:spPr>
      </p:pic>
      <p:pic>
        <p:nvPicPr>
          <p:cNvPr id="3" name="Picture 2" descr="E:\new\55697-004-A05CF41A.jpg"/>
          <p:cNvPicPr>
            <a:picLocks noChangeAspect="1" noChangeArrowheads="1"/>
          </p:cNvPicPr>
          <p:nvPr/>
        </p:nvPicPr>
        <p:blipFill>
          <a:blip r:embed="rId3" cstate="print"/>
          <a:srcRect/>
          <a:stretch>
            <a:fillRect/>
          </a:stretch>
        </p:blipFill>
        <p:spPr bwMode="auto">
          <a:xfrm>
            <a:off x="4429124" y="2759210"/>
            <a:ext cx="4714876" cy="40987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sz="quarter" idx="1"/>
          </p:nvPr>
        </p:nvSpPr>
        <p:spPr>
          <a:xfrm>
            <a:off x="468313" y="1700213"/>
            <a:ext cx="7467600" cy="4349750"/>
          </a:xfrm>
        </p:spPr>
        <p:txBody>
          <a:bodyPr/>
          <a:lstStyle/>
          <a:p>
            <a:pPr eaLnBrk="1" hangingPunct="1">
              <a:buFont typeface="Wingdings" pitchFamily="2" charset="2"/>
              <a:buNone/>
            </a:pPr>
            <a:r>
              <a:rPr lang="el-GR" sz="3200" smtClean="0"/>
              <a:t>	</a:t>
            </a:r>
            <a:r>
              <a:rPr lang="el-GR" sz="2400" smtClean="0"/>
              <a:t>Ανάλογα δηλαδή με τους γενετικούς πολυμορφισμούς που διαθέτει κάθε άτομο, καθίσταται λιγότερο ή περισσότερο ευάλωτο στους ξενοβιοτικούς παράγοντες.</a:t>
            </a:r>
          </a:p>
          <a:p>
            <a:pPr eaLnBrk="1" hangingPunct="1">
              <a:buFont typeface="Wingdings" pitchFamily="2" charset="2"/>
              <a:buNone/>
            </a:pPr>
            <a:r>
              <a:rPr lang="el-GR" sz="2400" smtClean="0"/>
              <a:t>	Επίσης, ένζυμα επιδιόρθωσης της βλάβης του DNA, πρωτεΐνες διακυτταρικής μεταβίβασης μηνυμάτων και υποδοχής πρωτεϊνών ρυθμίζονται με βάση το γενετικό μας κώδικα. Επομένως, αποφασιστικής σημασίας για  τις </a:t>
            </a:r>
            <a:r>
              <a:rPr lang="el-GR" sz="2400" b="1" smtClean="0"/>
              <a:t>επιπτώσεις των περιβαλλοντικών ρύπων </a:t>
            </a:r>
            <a:r>
              <a:rPr lang="el-GR" sz="2400" smtClean="0"/>
              <a:t>είναι και οι ποικιλομορφίες άλλων γονιδίων και πρωτεϊνών.</a:t>
            </a:r>
            <a:endParaRPr lang="el-GR" sz="2400" smtClean="0">
              <a:latin typeface="Comic Sans MS" pitchFamily="66" charset="0"/>
            </a:endParaRPr>
          </a:p>
        </p:txBody>
      </p:sp>
      <p:sp>
        <p:nvSpPr>
          <p:cNvPr id="16387" name="4 - TextBox"/>
          <p:cNvSpPr txBox="1">
            <a:spLocks noChangeArrowheads="1"/>
          </p:cNvSpPr>
          <p:nvPr/>
        </p:nvSpPr>
        <p:spPr bwMode="auto">
          <a:xfrm>
            <a:off x="0" y="6488113"/>
            <a:ext cx="9144000" cy="646112"/>
          </a:xfrm>
          <a:prstGeom prst="rect">
            <a:avLst/>
          </a:prstGeom>
          <a:noFill/>
          <a:ln w="9525">
            <a:noFill/>
            <a:miter lim="800000"/>
            <a:headEnd/>
            <a:tailEnd/>
          </a:ln>
        </p:spPr>
        <p:txBody>
          <a:bodyPr>
            <a:spAutoFit/>
          </a:bodyPr>
          <a:lstStyle/>
          <a:p>
            <a:r>
              <a:rPr lang="el-GR" b="1" dirty="0">
                <a:solidFill>
                  <a:srgbClr val="002060"/>
                </a:solidFill>
              </a:rPr>
              <a:t>										</a:t>
            </a:r>
          </a:p>
        </p:txBody>
      </p:sp>
      <p:sp>
        <p:nvSpPr>
          <p:cNvPr id="6" name="Rectangle 2"/>
          <p:cNvSpPr txBox="1">
            <a:spLocks noGrp="1" noChangeArrowheads="1"/>
          </p:cNvSpPr>
          <p:nvPr>
            <p:ph type="title"/>
          </p:nvPr>
        </p:nvSpPr>
        <p:spPr>
          <a:xfrm>
            <a:off x="612775" y="228600"/>
            <a:ext cx="8153400" cy="990600"/>
          </a:xfrm>
        </p:spPr>
        <p:txBody>
          <a:bodyPr>
            <a:normAutofit fontScale="90000"/>
          </a:bodyPr>
          <a:lstStyle/>
          <a:p>
            <a:pPr eaLnBrk="1" fontAlgn="auto" hangingPunct="1">
              <a:spcAft>
                <a:spcPts val="0"/>
              </a:spcAft>
              <a:defRPr/>
            </a:pPr>
            <a:r>
              <a:rPr lang="el-GR" sz="3200" b="1" dirty="0" smtClean="0">
                <a:solidFill>
                  <a:schemeClr val="accent4">
                    <a:lumMod val="75000"/>
                  </a:schemeClr>
                </a:solidFill>
              </a:rPr>
              <a:t>ΑΛΛΗΛΕΠΙΔΡΑΣΗ </a:t>
            </a:r>
            <a:br>
              <a:rPr lang="el-GR" sz="3200" b="1" dirty="0" smtClean="0">
                <a:solidFill>
                  <a:schemeClr val="accent4">
                    <a:lumMod val="75000"/>
                  </a:schemeClr>
                </a:solidFill>
              </a:rPr>
            </a:br>
            <a:r>
              <a:rPr lang="el-GR" sz="3200" b="1" dirty="0" smtClean="0">
                <a:solidFill>
                  <a:schemeClr val="accent4">
                    <a:lumMod val="75000"/>
                  </a:schemeClr>
                </a:solidFill>
              </a:rPr>
              <a:t>ΠΕΡΙΒΑΛΛΟΝΤΙΚΩΝ ΡΥΠΩΝ ΚΑΙ ΓΟΝΙΔΙΩΝ: ΓΕΝΕΤΙΚΗ ΠΡΟΔΙΑΘΕΣΗ</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4 - TextBox"/>
          <p:cNvSpPr txBox="1">
            <a:spLocks noChangeArrowheads="1"/>
          </p:cNvSpPr>
          <p:nvPr/>
        </p:nvSpPr>
        <p:spPr bwMode="auto">
          <a:xfrm>
            <a:off x="0" y="6488113"/>
            <a:ext cx="9144000" cy="646112"/>
          </a:xfrm>
          <a:prstGeom prst="rect">
            <a:avLst/>
          </a:prstGeom>
          <a:noFill/>
          <a:ln w="9525">
            <a:noFill/>
            <a:miter lim="800000"/>
            <a:headEnd/>
            <a:tailEnd/>
          </a:ln>
        </p:spPr>
        <p:txBody>
          <a:bodyPr>
            <a:spAutoFit/>
          </a:bodyPr>
          <a:lstStyle/>
          <a:p>
            <a:r>
              <a:rPr lang="el-GR" b="1" dirty="0">
                <a:solidFill>
                  <a:srgbClr val="002060"/>
                </a:solidFill>
              </a:rPr>
              <a:t>										</a:t>
            </a:r>
          </a:p>
        </p:txBody>
      </p:sp>
      <p:sp>
        <p:nvSpPr>
          <p:cNvPr id="5" name="Title 1"/>
          <p:cNvSpPr txBox="1">
            <a:spLocks/>
          </p:cNvSpPr>
          <p:nvPr/>
        </p:nvSpPr>
        <p:spPr>
          <a:xfrm>
            <a:off x="457200" y="404813"/>
            <a:ext cx="8229600" cy="1443037"/>
          </a:xfrm>
          <a:prstGeom prst="rect">
            <a:avLst/>
          </a:prstGeom>
        </p:spPr>
        <p:txBody>
          <a:bodyPr>
            <a:normAutofit fontScale="97500"/>
          </a:bodyPr>
          <a:lstStyle/>
          <a:p>
            <a:pPr algn="ctr" fontAlgn="auto">
              <a:spcAft>
                <a:spcPts val="0"/>
              </a:spcAft>
              <a:defRPr/>
            </a:pPr>
            <a:endParaRPr lang="el-GR" sz="5000" dirty="0">
              <a:solidFill>
                <a:schemeClr val="tx2"/>
              </a:solidFill>
              <a:latin typeface="Comic Sans MS" pitchFamily="66" charset="0"/>
              <a:ea typeface="+mj-ea"/>
              <a:cs typeface="+mj-cs"/>
            </a:endParaRPr>
          </a:p>
        </p:txBody>
      </p:sp>
      <p:sp>
        <p:nvSpPr>
          <p:cNvPr id="6" name="Rectangle 2"/>
          <p:cNvSpPr txBox="1">
            <a:spLocks noChangeArrowheads="1"/>
          </p:cNvSpPr>
          <p:nvPr/>
        </p:nvSpPr>
        <p:spPr>
          <a:xfrm>
            <a:off x="612775" y="228600"/>
            <a:ext cx="8153400" cy="990600"/>
          </a:xfrm>
          <a:prstGeom prst="rect">
            <a:avLst/>
          </a:prstGeom>
          <a:noFill/>
        </p:spPr>
        <p:txBody>
          <a:bodyPr anchor="ctr">
            <a:normAutofit/>
          </a:bodyPr>
          <a:lstStyle/>
          <a:p>
            <a:pPr fontAlgn="auto">
              <a:spcAft>
                <a:spcPts val="0"/>
              </a:spcAft>
              <a:defRPr/>
            </a:pPr>
            <a:endParaRPr lang="el-GR" sz="3200" b="1" dirty="0">
              <a:solidFill>
                <a:schemeClr val="accent4">
                  <a:lumMod val="75000"/>
                </a:schemeClr>
              </a:solidFill>
              <a:latin typeface="+mj-lt"/>
              <a:ea typeface="+mj-ea"/>
              <a:cs typeface="+mj-cs"/>
            </a:endParaRPr>
          </a:p>
        </p:txBody>
      </p:sp>
      <p:pic>
        <p:nvPicPr>
          <p:cNvPr id="17413" name="Picture 2"/>
          <p:cNvPicPr>
            <a:picLocks noChangeAspect="1" noChangeArrowheads="1"/>
          </p:cNvPicPr>
          <p:nvPr/>
        </p:nvPicPr>
        <p:blipFill>
          <a:blip r:embed="rId2" cstate="print"/>
          <a:srcRect/>
          <a:stretch>
            <a:fillRect/>
          </a:stretch>
        </p:blipFill>
        <p:spPr bwMode="auto">
          <a:xfrm>
            <a:off x="0" y="1052513"/>
            <a:ext cx="9144000" cy="5159375"/>
          </a:xfrm>
          <a:prstGeom prst="rect">
            <a:avLst/>
          </a:prstGeom>
          <a:noFill/>
          <a:ln w="9525">
            <a:noFill/>
            <a:miter lim="800000"/>
            <a:headEnd/>
            <a:tailEnd/>
          </a:ln>
        </p:spPr>
      </p:pic>
      <p:sp>
        <p:nvSpPr>
          <p:cNvPr id="7" name="Rectangle 2"/>
          <p:cNvSpPr txBox="1">
            <a:spLocks noChangeArrowheads="1"/>
          </p:cNvSpPr>
          <p:nvPr/>
        </p:nvSpPr>
        <p:spPr>
          <a:xfrm>
            <a:off x="457200" y="0"/>
            <a:ext cx="8229600" cy="1268413"/>
          </a:xfrm>
          <a:prstGeom prst="rect">
            <a:avLst/>
          </a:prstGeom>
        </p:spPr>
        <p:txBody>
          <a:bodyPr>
            <a:normAutofit fontScale="90000" lnSpcReduction="20000"/>
          </a:bodyPr>
          <a:lstStyle/>
          <a:p>
            <a:pPr algn="ctr" fontAlgn="auto">
              <a:spcAft>
                <a:spcPts val="0"/>
              </a:spcAft>
              <a:defRPr/>
            </a:pPr>
            <a:r>
              <a:rPr lang="el-GR" sz="3200" b="1" dirty="0">
                <a:solidFill>
                  <a:schemeClr val="accent4">
                    <a:lumMod val="75000"/>
                  </a:schemeClr>
                </a:solidFill>
                <a:latin typeface="+mj-lt"/>
                <a:ea typeface="+mj-ea"/>
                <a:cs typeface="+mj-cs"/>
              </a:rPr>
              <a:t>ΑΛΛΗΛΕΠΙΔΡΑΣΗ </a:t>
            </a:r>
            <a:endParaRPr lang="el-GR" sz="3200" b="1" dirty="0" smtClean="0">
              <a:solidFill>
                <a:schemeClr val="accent4">
                  <a:lumMod val="75000"/>
                </a:schemeClr>
              </a:solidFill>
              <a:latin typeface="+mj-lt"/>
              <a:ea typeface="+mj-ea"/>
              <a:cs typeface="+mj-cs"/>
            </a:endParaRPr>
          </a:p>
          <a:p>
            <a:pPr algn="ctr" fontAlgn="auto">
              <a:spcAft>
                <a:spcPts val="0"/>
              </a:spcAft>
              <a:defRPr/>
            </a:pPr>
            <a:r>
              <a:rPr lang="el-GR" sz="3200" b="1" dirty="0" smtClean="0">
                <a:solidFill>
                  <a:schemeClr val="accent4">
                    <a:lumMod val="75000"/>
                  </a:schemeClr>
                </a:solidFill>
                <a:latin typeface="+mj-lt"/>
                <a:ea typeface="+mj-ea"/>
                <a:cs typeface="+mj-cs"/>
              </a:rPr>
              <a:t>ΠΕΡΙΒΑΛΛΟΝΤΙΚΩΝ </a:t>
            </a:r>
            <a:r>
              <a:rPr lang="el-GR" sz="3200" b="1" dirty="0">
                <a:solidFill>
                  <a:schemeClr val="accent4">
                    <a:lumMod val="75000"/>
                  </a:schemeClr>
                </a:solidFill>
                <a:latin typeface="+mj-lt"/>
                <a:ea typeface="+mj-ea"/>
                <a:cs typeface="+mj-cs"/>
              </a:rPr>
              <a:t>ΡΥΠΩΝ ΚΑΙ ΓΟΝΙΔΙΩΝ: ΓΕΝΕΤΙΚΗ ΠΡΟΔΙΑΘΕΣΗ</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4 - TextBox"/>
          <p:cNvSpPr txBox="1">
            <a:spLocks noChangeArrowheads="1"/>
          </p:cNvSpPr>
          <p:nvPr/>
        </p:nvSpPr>
        <p:spPr bwMode="auto">
          <a:xfrm>
            <a:off x="0" y="6488113"/>
            <a:ext cx="9144000" cy="646112"/>
          </a:xfrm>
          <a:prstGeom prst="rect">
            <a:avLst/>
          </a:prstGeom>
          <a:noFill/>
          <a:ln w="9525">
            <a:noFill/>
            <a:miter lim="800000"/>
            <a:headEnd/>
            <a:tailEnd/>
          </a:ln>
        </p:spPr>
        <p:txBody>
          <a:bodyPr>
            <a:spAutoFit/>
          </a:bodyPr>
          <a:lstStyle/>
          <a:p>
            <a:r>
              <a:rPr lang="el-GR" b="1" dirty="0">
                <a:solidFill>
                  <a:srgbClr val="002060"/>
                </a:solidFill>
              </a:rPr>
              <a:t>										</a:t>
            </a:r>
          </a:p>
        </p:txBody>
      </p:sp>
      <p:pic>
        <p:nvPicPr>
          <p:cNvPr id="18435" name="Picture 2"/>
          <p:cNvPicPr>
            <a:picLocks noChangeAspect="1" noChangeArrowheads="1"/>
          </p:cNvPicPr>
          <p:nvPr/>
        </p:nvPicPr>
        <p:blipFill>
          <a:blip r:embed="rId2" cstate="print"/>
          <a:srcRect/>
          <a:stretch>
            <a:fillRect/>
          </a:stretch>
        </p:blipFill>
        <p:spPr bwMode="auto">
          <a:xfrm>
            <a:off x="0" y="692696"/>
            <a:ext cx="9136062" cy="5519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 Τίτλος"/>
          <p:cNvSpPr>
            <a:spLocks noGrp="1"/>
          </p:cNvSpPr>
          <p:nvPr>
            <p:ph type="title"/>
          </p:nvPr>
        </p:nvSpPr>
        <p:spPr>
          <a:xfrm>
            <a:off x="0" y="260648"/>
            <a:ext cx="9144000" cy="958552"/>
          </a:xfrm>
        </p:spPr>
        <p:txBody>
          <a:bodyPr>
            <a:normAutofit fontScale="90000"/>
          </a:bodyPr>
          <a:lstStyle/>
          <a:p>
            <a:pPr algn="ctr"/>
            <a:r>
              <a:rPr lang="el-GR" dirty="0" smtClean="0"/>
              <a:t>ΒΛΑΠΤΙΚΟΙ </a:t>
            </a:r>
            <a:r>
              <a:rPr lang="el-GR" spc="600" dirty="0" smtClean="0">
                <a:effectLst>
                  <a:outerShdw blurRad="38100" dist="38100" dir="2700000" algn="tl">
                    <a:srgbClr val="000000">
                      <a:alpha val="43137"/>
                    </a:srgbClr>
                  </a:outerShdw>
                </a:effectLst>
              </a:rPr>
              <a:t>ΕΞΩΓΕΝΕΙΣ</a:t>
            </a:r>
            <a:r>
              <a:rPr lang="el-GR" dirty="0" smtClean="0"/>
              <a:t> ΠΑΡΑΓΟΝΤΕΣ </a:t>
            </a:r>
            <a:br>
              <a:rPr lang="el-GR" dirty="0" smtClean="0"/>
            </a:br>
            <a:r>
              <a:rPr lang="el-GR" dirty="0" smtClean="0"/>
              <a:t>ΓΙΑ ΤΑ ΣΠΕΡΜΑΤΟΖΩΑΡΙΑ</a:t>
            </a:r>
          </a:p>
        </p:txBody>
      </p:sp>
      <p:sp>
        <p:nvSpPr>
          <p:cNvPr id="10243" name="2 - Θέση περιεχομένου"/>
          <p:cNvSpPr>
            <a:spLocks noGrp="1"/>
          </p:cNvSpPr>
          <p:nvPr>
            <p:ph sz="quarter" idx="1"/>
          </p:nvPr>
        </p:nvSpPr>
        <p:spPr>
          <a:xfrm>
            <a:off x="0" y="1628800"/>
            <a:ext cx="9144000" cy="5229200"/>
          </a:xfrm>
        </p:spPr>
        <p:txBody>
          <a:bodyPr>
            <a:normAutofit/>
          </a:bodyPr>
          <a:lstStyle/>
          <a:p>
            <a:r>
              <a:rPr lang="el-GR" sz="2000" dirty="0" smtClean="0">
                <a:effectLst>
                  <a:outerShdw blurRad="38100" dist="38100" dir="2700000" algn="tl">
                    <a:srgbClr val="000000">
                      <a:alpha val="43137"/>
                    </a:srgbClr>
                  </a:outerShdw>
                </a:effectLst>
              </a:rPr>
              <a:t>ΧΗΜΕΙΟΘΕΡΑΠΕΙΑ &amp; ΙΟΝΙΖΟΥΣΑ ΑΚΤΙΝΟΒΟΛΙΑ </a:t>
            </a:r>
            <a:r>
              <a:rPr lang="el-GR" sz="2000" dirty="0" smtClean="0"/>
              <a:t>(Αύξηση </a:t>
            </a:r>
            <a:r>
              <a:rPr lang="en-US" sz="2000" dirty="0" smtClean="0"/>
              <a:t>FSH </a:t>
            </a:r>
            <a:r>
              <a:rPr lang="el-GR" sz="2000" dirty="0" smtClean="0"/>
              <a:t>ορού λόγω της εμφανιζόμενης </a:t>
            </a:r>
            <a:r>
              <a:rPr lang="el-GR" sz="2000" dirty="0" err="1" smtClean="0"/>
              <a:t>αζωοσπερμίας</a:t>
            </a:r>
            <a:r>
              <a:rPr lang="el-GR" sz="2000" dirty="0" smtClean="0"/>
              <a:t>) </a:t>
            </a:r>
            <a:r>
              <a:rPr lang="el-GR" sz="2000" dirty="0" err="1" smtClean="0"/>
              <a:t>Κρυοσυντήρηση</a:t>
            </a:r>
            <a:r>
              <a:rPr lang="el-GR" sz="2000" dirty="0" smtClean="0"/>
              <a:t> σπέρματος πριν την έναρξη της χημειοθεραπείας.</a:t>
            </a:r>
          </a:p>
          <a:p>
            <a:r>
              <a:rPr lang="el-GR" sz="2000" dirty="0" smtClean="0">
                <a:effectLst>
                  <a:outerShdw blurRad="38100" dist="38100" dir="2700000" algn="tl">
                    <a:srgbClr val="000000">
                      <a:alpha val="43137"/>
                    </a:srgbClr>
                  </a:outerShdw>
                </a:effectLst>
              </a:rPr>
              <a:t>ΘΕΡΜΟΤΗΤΑ</a:t>
            </a:r>
          </a:p>
          <a:p>
            <a:r>
              <a:rPr lang="el-GR" sz="2000" dirty="0" smtClean="0">
                <a:effectLst>
                  <a:outerShdw blurRad="38100" dist="38100" dir="2700000" algn="tl">
                    <a:srgbClr val="000000">
                      <a:alpha val="43137"/>
                    </a:srgbClr>
                  </a:outerShdw>
                </a:effectLst>
              </a:rPr>
              <a:t>ΠΕΡΙΒΑΛΛΟΝΤΙΚΕΣ ΤΟΞΙΝΕΣ &amp; ΕΠΑΓΓΕΛΜΑΤΙΚΟΙ ΚΙΝΔΥΝΟΙ</a:t>
            </a:r>
            <a:r>
              <a:rPr lang="en-US" sz="2000" dirty="0" smtClean="0"/>
              <a:t>:</a:t>
            </a:r>
            <a:r>
              <a:rPr lang="el-GR" sz="2000" dirty="0" smtClean="0"/>
              <a:t>Μόλυβδος, αρσενικό, </a:t>
            </a:r>
            <a:r>
              <a:rPr lang="el-GR" sz="2000" dirty="0" err="1" smtClean="0"/>
              <a:t>κάδμιο,υδρογονάνθρακες</a:t>
            </a:r>
            <a:r>
              <a:rPr lang="el-GR" sz="2000" dirty="0" smtClean="0"/>
              <a:t>, </a:t>
            </a:r>
            <a:r>
              <a:rPr lang="el-GR" sz="2000" dirty="0" err="1" smtClean="0"/>
              <a:t>βρωμιούχο</a:t>
            </a:r>
            <a:r>
              <a:rPr lang="el-GR" sz="2000" dirty="0" smtClean="0"/>
              <a:t> προπάνιο, </a:t>
            </a:r>
            <a:r>
              <a:rPr lang="el-GR" sz="2000" dirty="0" err="1" smtClean="0"/>
              <a:t>οργανοχλωρίδια</a:t>
            </a:r>
            <a:r>
              <a:rPr lang="el-GR" sz="2000" dirty="0" smtClean="0"/>
              <a:t>, φυτοφάρμακα, </a:t>
            </a:r>
            <a:r>
              <a:rPr lang="el-GR" sz="2000" dirty="0" err="1" smtClean="0"/>
              <a:t>φθαλικά</a:t>
            </a:r>
            <a:r>
              <a:rPr lang="el-GR" sz="2000" dirty="0" smtClean="0"/>
              <a:t> άλατα, εστέρες. Έκθεση σε οιστρογόνα (αυξημένη παραγωγή </a:t>
            </a:r>
            <a:r>
              <a:rPr lang="el-GR" sz="2000" dirty="0" err="1" smtClean="0"/>
              <a:t>ενδοοιστρογόνων</a:t>
            </a:r>
            <a:r>
              <a:rPr lang="el-GR" sz="2000" dirty="0" smtClean="0"/>
              <a:t> λόγω παχυσαρκίας, </a:t>
            </a:r>
            <a:r>
              <a:rPr lang="el-GR" sz="2000" dirty="0" err="1" smtClean="0"/>
              <a:t>φυτοοιστρογόνα</a:t>
            </a:r>
            <a:r>
              <a:rPr lang="el-GR" sz="2000" dirty="0" smtClean="0"/>
              <a:t>, </a:t>
            </a:r>
            <a:r>
              <a:rPr lang="el-GR" sz="2000" dirty="0" err="1" smtClean="0"/>
              <a:t>μυκητο</a:t>
            </a:r>
            <a:r>
              <a:rPr lang="el-GR" sz="2000" dirty="0" smtClean="0"/>
              <a:t>-οιστρογόνα , χημικές ουσίες ( </a:t>
            </a:r>
            <a:r>
              <a:rPr lang="en-US" sz="2000" dirty="0" smtClean="0">
                <a:latin typeface="Calibri" pitchFamily="34" charset="0"/>
              </a:rPr>
              <a:t>DDT, </a:t>
            </a:r>
            <a:r>
              <a:rPr lang="en-US" sz="2000" dirty="0" err="1" smtClean="0">
                <a:latin typeface="Calibri" pitchFamily="34" charset="0"/>
              </a:rPr>
              <a:t>bisphenol</a:t>
            </a:r>
            <a:r>
              <a:rPr lang="en-US" sz="2000" dirty="0" smtClean="0">
                <a:latin typeface="Calibri" pitchFamily="34" charset="0"/>
              </a:rPr>
              <a:t> A). </a:t>
            </a:r>
            <a:r>
              <a:rPr lang="el-GR" sz="2000" dirty="0" smtClean="0"/>
              <a:t>Σύνδρομο ορχικής δυσγενεσίας.</a:t>
            </a:r>
          </a:p>
          <a:p>
            <a:r>
              <a:rPr lang="el-GR" sz="2000" dirty="0" smtClean="0">
                <a:effectLst>
                  <a:outerShdw blurRad="38100" dist="38100" dir="2700000" algn="tl">
                    <a:srgbClr val="000000">
                      <a:alpha val="43137"/>
                    </a:srgbClr>
                  </a:outerShdw>
                </a:effectLst>
              </a:rPr>
              <a:t>ΓΟΝΑΔΟΤΟΞΙΝΕΣ-ΦΑΡΜΑΚΑ</a:t>
            </a:r>
            <a:r>
              <a:rPr lang="en-US" sz="2000" dirty="0" smtClean="0">
                <a:latin typeface="Calibri" pitchFamily="34" charset="0"/>
              </a:rPr>
              <a:t>: </a:t>
            </a:r>
            <a:r>
              <a:rPr lang="el-GR" sz="2000" dirty="0" err="1" smtClean="0"/>
              <a:t>κοκαϊνη</a:t>
            </a:r>
            <a:r>
              <a:rPr lang="el-GR" sz="2000" dirty="0" smtClean="0"/>
              <a:t> , μαριχουάνα, </a:t>
            </a:r>
            <a:r>
              <a:rPr lang="el-GR" sz="2000" dirty="0" err="1" smtClean="0"/>
              <a:t>νιτροφουραντοϊνη</a:t>
            </a:r>
            <a:r>
              <a:rPr lang="el-GR" sz="2000" dirty="0" smtClean="0"/>
              <a:t>, </a:t>
            </a:r>
            <a:r>
              <a:rPr lang="el-GR" sz="2000" dirty="0" err="1" smtClean="0"/>
              <a:t>σουλφασαλαζίνη</a:t>
            </a:r>
            <a:r>
              <a:rPr lang="el-GR" sz="2000" dirty="0" smtClean="0"/>
              <a:t>, </a:t>
            </a:r>
            <a:r>
              <a:rPr lang="el-GR" sz="2000" dirty="0" err="1" smtClean="0"/>
              <a:t>αποκλειστές</a:t>
            </a:r>
            <a:r>
              <a:rPr lang="el-GR" sz="2000" dirty="0" smtClean="0"/>
              <a:t> διαύλων ασβεστίου. Αλκοόλ.</a:t>
            </a:r>
            <a:r>
              <a:rPr lang="en-US" sz="2000" dirty="0" smtClean="0">
                <a:latin typeface="Calibri" pitchFamily="34" charset="0"/>
              </a:rPr>
              <a:t> </a:t>
            </a:r>
            <a:r>
              <a:rPr lang="el-GR" sz="2000" dirty="0" smtClean="0"/>
              <a:t>Έκθεση στον καπνό του τσιγάρου κατά την ενδομήτρια ζωή.</a:t>
            </a:r>
          </a:p>
          <a:p>
            <a:r>
              <a:rPr lang="el-GR" sz="2000" dirty="0" smtClean="0">
                <a:effectLst>
                  <a:outerShdw blurRad="38100" dist="38100" dir="2700000" algn="tl">
                    <a:srgbClr val="000000">
                      <a:alpha val="43137"/>
                    </a:srgbClr>
                  </a:outerShdw>
                </a:effectLst>
              </a:rPr>
              <a:t>ΦΛΕΓΜΟΝΕΣ</a:t>
            </a:r>
            <a:r>
              <a:rPr lang="el-GR" sz="2000" dirty="0" smtClean="0"/>
              <a:t>. Χρόνιες λοιμώξεις του ουρογεννητικού συστήματος με παρουσία αυξημένων λευκοκυττάρων στο σπέρμα</a:t>
            </a:r>
            <a:r>
              <a:rPr lang="en-US" sz="2000" dirty="0" smtClean="0">
                <a:latin typeface="Calibri" pitchFamily="34" charset="0"/>
              </a:rPr>
              <a:t>:</a:t>
            </a:r>
            <a:r>
              <a:rPr lang="el-GR" sz="2000" dirty="0" smtClean="0"/>
              <a:t>Χρόνια προστατίτιδα.</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ΑΝΔΡΙΚΗ ΥΠΟΓΟΝΙΜΟΤΗΤΑ</a:t>
            </a:r>
            <a:endParaRPr lang="el-GR" dirty="0"/>
          </a:p>
        </p:txBody>
      </p:sp>
      <p:sp>
        <p:nvSpPr>
          <p:cNvPr id="3" name="2 - Θέση περιεχομένου"/>
          <p:cNvSpPr>
            <a:spLocks noGrp="1"/>
          </p:cNvSpPr>
          <p:nvPr>
            <p:ph idx="1"/>
          </p:nvPr>
        </p:nvSpPr>
        <p:spPr>
          <a:xfrm>
            <a:off x="457200" y="1196752"/>
            <a:ext cx="8229600" cy="5661248"/>
          </a:xfrm>
        </p:spPr>
        <p:txBody>
          <a:bodyPr>
            <a:normAutofit fontScale="77500" lnSpcReduction="20000"/>
          </a:bodyPr>
          <a:lstStyle/>
          <a:p>
            <a:pPr>
              <a:buNone/>
            </a:pPr>
            <a:r>
              <a:rPr lang="el-GR" b="1" i="1" dirty="0" smtClean="0"/>
              <a:t>Αίτια</a:t>
            </a:r>
            <a:r>
              <a:rPr lang="en-US" dirty="0" smtClean="0"/>
              <a:t>:</a:t>
            </a:r>
          </a:p>
          <a:p>
            <a:r>
              <a:rPr lang="el-GR" dirty="0" err="1" smtClean="0"/>
              <a:t>Προορχικά</a:t>
            </a:r>
            <a:r>
              <a:rPr lang="el-GR" dirty="0" smtClean="0"/>
              <a:t> ( </a:t>
            </a:r>
            <a:r>
              <a:rPr lang="el-GR" dirty="0" err="1" smtClean="0"/>
              <a:t>εξωγοναδικές</a:t>
            </a:r>
            <a:r>
              <a:rPr lang="el-GR" dirty="0" smtClean="0"/>
              <a:t> ενδοκρινικές διαταραχές υποθαλάμου, υπόφυσης, επινεφριδίων )</a:t>
            </a:r>
          </a:p>
          <a:p>
            <a:r>
              <a:rPr lang="el-GR" dirty="0" smtClean="0"/>
              <a:t>Ορχικά ( πρωτοπαθείς βλάβες του ορχικού παρεγχύματος )</a:t>
            </a:r>
          </a:p>
          <a:p>
            <a:r>
              <a:rPr lang="el-GR" dirty="0" err="1" smtClean="0"/>
              <a:t>Μεταορχικά</a:t>
            </a:r>
            <a:r>
              <a:rPr lang="el-GR" dirty="0" smtClean="0"/>
              <a:t> ( πρωτίστως αποφράξεις πόρων προς χειρουργική αποκατάσταση, διερεύνηση κυστικής </a:t>
            </a:r>
            <a:r>
              <a:rPr lang="el-GR" dirty="0" err="1" smtClean="0"/>
              <a:t>ίνωσης</a:t>
            </a:r>
            <a:r>
              <a:rPr lang="el-GR" dirty="0" smtClean="0"/>
              <a:t>)</a:t>
            </a:r>
          </a:p>
          <a:p>
            <a:endParaRPr lang="el-GR" dirty="0" smtClean="0"/>
          </a:p>
          <a:p>
            <a:pPr>
              <a:buNone/>
            </a:pPr>
            <a:r>
              <a:rPr lang="el-GR" dirty="0" smtClean="0"/>
              <a:t>    Τα επίπεδα των </a:t>
            </a:r>
            <a:r>
              <a:rPr lang="el-GR" dirty="0" err="1" smtClean="0"/>
              <a:t>γοναδοτροπινών</a:t>
            </a:r>
            <a:r>
              <a:rPr lang="el-GR" dirty="0" smtClean="0"/>
              <a:t> στο πλάσμα και ο όγκος των όρχεων </a:t>
            </a:r>
            <a:r>
              <a:rPr lang="el-GR" dirty="0" smtClean="0">
                <a:effectLst>
                  <a:outerShdw blurRad="38100" dist="38100" dir="2700000" algn="tl">
                    <a:srgbClr val="000000">
                      <a:alpha val="43137"/>
                    </a:srgbClr>
                  </a:outerShdw>
                </a:effectLst>
              </a:rPr>
              <a:t>δεν </a:t>
            </a:r>
            <a:r>
              <a:rPr lang="el-GR" dirty="0" smtClean="0"/>
              <a:t>ξεχωρίζουν τις ποικίλες βλάβες του όρχεως.  Η  ανίχνευση ώριμων </a:t>
            </a:r>
            <a:r>
              <a:rPr lang="el-GR" dirty="0" err="1" smtClean="0"/>
              <a:t>σπερματίδων</a:t>
            </a:r>
            <a:r>
              <a:rPr lang="el-GR" dirty="0" smtClean="0"/>
              <a:t> ή και σπερματοζωαρίων σε ιστολογικό επίπεδο σε υλικό ορχικής βιοψίας καθίσταται συχνά χρήσιμη καθώς, μετά  τη συλλογή σπέρματος από την ορχική </a:t>
            </a:r>
            <a:r>
              <a:rPr lang="el-GR" dirty="0" err="1" smtClean="0"/>
              <a:t>μικροανατομή</a:t>
            </a:r>
            <a:r>
              <a:rPr lang="el-GR" dirty="0" smtClean="0"/>
              <a:t>, μέχρι και  </a:t>
            </a:r>
            <a:r>
              <a:rPr lang="el-GR" b="1" dirty="0" smtClean="0"/>
              <a:t>ένα</a:t>
            </a:r>
            <a:r>
              <a:rPr lang="el-GR" dirty="0" smtClean="0"/>
              <a:t> </a:t>
            </a:r>
            <a:r>
              <a:rPr lang="el-GR" b="1" dirty="0" smtClean="0"/>
              <a:t>βιώσιμο σπερματοζωάριο  </a:t>
            </a:r>
            <a:r>
              <a:rPr lang="el-GR" dirty="0" smtClean="0">
                <a:effectLst>
                  <a:outerShdw blurRad="38100" dist="38100" dir="2700000" algn="tl">
                    <a:srgbClr val="000000">
                      <a:alpha val="43137"/>
                    </a:srgbClr>
                  </a:outerShdw>
                </a:effectLst>
              </a:rPr>
              <a:t>ανά ωοκύτταρο </a:t>
            </a:r>
            <a:r>
              <a:rPr lang="el-GR" dirty="0" smtClean="0"/>
              <a:t>είναι επαρκές για την </a:t>
            </a:r>
            <a:r>
              <a:rPr lang="el-GR" dirty="0" err="1" smtClean="0"/>
              <a:t>ενδοκυτταροπλασματική</a:t>
            </a:r>
            <a:r>
              <a:rPr lang="el-GR" dirty="0" smtClean="0"/>
              <a:t> ένεση σπέρματος  προς γονιμοποίηση.</a:t>
            </a:r>
            <a:endParaRPr lang="el-G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15416"/>
            <a:ext cx="8229600" cy="1080120"/>
          </a:xfrm>
        </p:spPr>
        <p:txBody>
          <a:bodyPr/>
          <a:lstStyle/>
          <a:p>
            <a:r>
              <a:rPr lang="el-GR" dirty="0" smtClean="0"/>
              <a:t>ΕΝΔΕΙΞΕΙΣ ΒΙΟΨΙΑΣ ΟΡΧΕΩΣ </a:t>
            </a:r>
            <a:endParaRPr lang="el-GR" dirty="0"/>
          </a:p>
        </p:txBody>
      </p:sp>
      <p:sp>
        <p:nvSpPr>
          <p:cNvPr id="3" name="2 - Θέση περιεχομένου"/>
          <p:cNvSpPr>
            <a:spLocks noGrp="1"/>
          </p:cNvSpPr>
          <p:nvPr>
            <p:ph idx="1"/>
          </p:nvPr>
        </p:nvSpPr>
        <p:spPr>
          <a:xfrm>
            <a:off x="0" y="428604"/>
            <a:ext cx="9144000" cy="6429396"/>
          </a:xfrm>
        </p:spPr>
        <p:txBody>
          <a:bodyPr>
            <a:normAutofit fontScale="62500" lnSpcReduction="20000"/>
          </a:bodyPr>
          <a:lstStyle/>
          <a:p>
            <a:r>
              <a:rPr lang="el-GR" dirty="0" smtClean="0"/>
              <a:t>Εκτίμηση </a:t>
            </a:r>
            <a:r>
              <a:rPr lang="el-GR" dirty="0" err="1" smtClean="0"/>
              <a:t>υπογονιμότητας</a:t>
            </a:r>
            <a:r>
              <a:rPr lang="en-US" dirty="0" smtClean="0"/>
              <a:t> </a:t>
            </a:r>
            <a:r>
              <a:rPr lang="el-GR" dirty="0" smtClean="0"/>
              <a:t>σε περιπτώσεις  </a:t>
            </a:r>
            <a:r>
              <a:rPr lang="el-GR" b="1" spc="600" dirty="0" smtClean="0"/>
              <a:t>αζωοσπερμίας  ή απουσίας σπέρματος στο υλικό της εκσπερμάτισης</a:t>
            </a:r>
            <a:r>
              <a:rPr lang="el-GR" dirty="0" smtClean="0"/>
              <a:t> ( ποσοστό 5-10% των διερευνούμενων για υπογονιμότητα ανδρών ).  </a:t>
            </a:r>
          </a:p>
          <a:p>
            <a:pPr>
              <a:buNone/>
            </a:pPr>
            <a:r>
              <a:rPr lang="el-GR" dirty="0" smtClean="0"/>
              <a:t>      Όταν σε δύο διαδοχικά σπερμοδιαγράμματα  μετρώνται κάτω από 20 εκατομμύρια σπερματοζωαρίων σπέρματος  ανά χιλιοστόλιτρο υλικού εκσπερμάτισης, τίθεται υπό σκέψη το ενδεχόμενο διενέργειας ορχικής βιοψίας. </a:t>
            </a:r>
          </a:p>
          <a:p>
            <a:pPr>
              <a:buNone/>
            </a:pPr>
            <a:r>
              <a:rPr lang="el-GR" dirty="0" smtClean="0"/>
              <a:t>      Ο  </a:t>
            </a:r>
            <a:r>
              <a:rPr lang="el-GR" b="1" u="sng" spc="600" dirty="0" smtClean="0"/>
              <a:t>κύριος ρόλος</a:t>
            </a:r>
            <a:r>
              <a:rPr lang="el-GR" b="1" spc="600" dirty="0" smtClean="0"/>
              <a:t> </a:t>
            </a:r>
            <a:r>
              <a:rPr lang="el-GR" dirty="0" smtClean="0"/>
              <a:t>της ορχικής βιοψίας είναι να  </a:t>
            </a:r>
            <a:r>
              <a:rPr lang="el-GR" b="1" spc="600" dirty="0" smtClean="0">
                <a:effectLst>
                  <a:outerShdw blurRad="38100" dist="38100" dir="2700000" algn="tl">
                    <a:srgbClr val="000000">
                      <a:alpha val="43137"/>
                    </a:srgbClr>
                  </a:outerShdw>
                </a:effectLst>
              </a:rPr>
              <a:t>ξεχωρίσει</a:t>
            </a:r>
            <a:r>
              <a:rPr lang="el-GR" dirty="0" smtClean="0"/>
              <a:t> </a:t>
            </a:r>
          </a:p>
          <a:p>
            <a:pPr>
              <a:buNone/>
            </a:pPr>
            <a:r>
              <a:rPr lang="el-GR" dirty="0" smtClean="0"/>
              <a:t>      την </a:t>
            </a:r>
            <a:r>
              <a:rPr lang="el-GR" spc="300" dirty="0" smtClean="0">
                <a:effectLst>
                  <a:outerShdw blurRad="38100" dist="38100" dir="2700000" algn="tl">
                    <a:srgbClr val="000000">
                      <a:alpha val="43137"/>
                    </a:srgbClr>
                  </a:outerShdw>
                </a:effectLst>
              </a:rPr>
              <a:t>αζωοσπερμία</a:t>
            </a:r>
            <a:r>
              <a:rPr lang="el-GR" dirty="0" smtClean="0">
                <a:effectLst>
                  <a:outerShdw blurRad="38100" dist="38100" dir="2700000" algn="tl">
                    <a:srgbClr val="000000">
                      <a:alpha val="43137"/>
                    </a:srgbClr>
                  </a:outerShdw>
                </a:effectLst>
              </a:rPr>
              <a:t>   λόγω </a:t>
            </a:r>
            <a:r>
              <a:rPr lang="el-GR" u="sng" dirty="0" smtClean="0">
                <a:effectLst>
                  <a:outerShdw blurRad="38100" dist="38100" dir="2700000" algn="tl">
                    <a:srgbClr val="000000">
                      <a:alpha val="43137"/>
                    </a:srgbClr>
                  </a:outerShdw>
                </a:effectLst>
              </a:rPr>
              <a:t>απόφραξης πόρων </a:t>
            </a:r>
          </a:p>
          <a:p>
            <a:pPr>
              <a:buNone/>
            </a:pPr>
            <a:r>
              <a:rPr lang="el-GR" dirty="0" smtClean="0"/>
              <a:t>      από </a:t>
            </a:r>
            <a:r>
              <a:rPr lang="el-GR" u="sng" dirty="0" smtClean="0">
                <a:effectLst>
                  <a:outerShdw blurRad="38100" dist="38100" dir="2700000" algn="tl">
                    <a:srgbClr val="000000">
                      <a:alpha val="43137"/>
                    </a:srgbClr>
                  </a:outerShdw>
                </a:effectLst>
              </a:rPr>
              <a:t>εκείνη που οφείλεται στην </a:t>
            </a:r>
            <a:r>
              <a:rPr lang="el-GR" u="sng" dirty="0" err="1" smtClean="0">
                <a:effectLst>
                  <a:outerShdw blurRad="38100" dist="38100" dir="2700000" algn="tl">
                    <a:srgbClr val="000000">
                      <a:alpha val="43137"/>
                    </a:srgbClr>
                  </a:outerShdw>
                </a:effectLst>
              </a:rPr>
              <a:t>ιστοπαθολογία</a:t>
            </a:r>
            <a:r>
              <a:rPr lang="el-GR" u="sng" dirty="0" smtClean="0">
                <a:effectLst>
                  <a:outerShdw blurRad="38100" dist="38100" dir="2700000" algn="tl">
                    <a:srgbClr val="000000">
                      <a:alpha val="43137"/>
                    </a:srgbClr>
                  </a:outerShdw>
                </a:effectLst>
              </a:rPr>
              <a:t> του ορχικού παρεγχύματος</a:t>
            </a:r>
            <a:r>
              <a:rPr lang="el-GR" dirty="0" smtClean="0"/>
              <a:t>.</a:t>
            </a:r>
          </a:p>
          <a:p>
            <a:pPr>
              <a:buNone/>
            </a:pPr>
            <a:r>
              <a:rPr lang="el-GR" dirty="0" smtClean="0"/>
              <a:t>      [Αξίζει να επισημανθεί ότι υπάρχουν </a:t>
            </a:r>
            <a:r>
              <a:rPr lang="el-GR" dirty="0" smtClean="0">
                <a:effectLst>
                  <a:outerShdw blurRad="38100" dist="38100" dir="2700000" algn="tl">
                    <a:srgbClr val="000000">
                      <a:alpha val="43137"/>
                    </a:srgbClr>
                  </a:outerShdw>
                </a:effectLst>
              </a:rPr>
              <a:t>λίγες</a:t>
            </a:r>
            <a:r>
              <a:rPr lang="el-GR" dirty="0" smtClean="0"/>
              <a:t> περιπτώσεις μη αποφρακτικής </a:t>
            </a:r>
            <a:r>
              <a:rPr lang="el-GR" dirty="0" err="1" smtClean="0"/>
              <a:t>αζωοσπερμίας</a:t>
            </a:r>
            <a:r>
              <a:rPr lang="el-GR" dirty="0" smtClean="0"/>
              <a:t> με </a:t>
            </a:r>
            <a:r>
              <a:rPr lang="el-GR" dirty="0" err="1" smtClean="0"/>
              <a:t>ιστολογικώς</a:t>
            </a:r>
            <a:r>
              <a:rPr lang="el-GR" dirty="0" smtClean="0"/>
              <a:t> </a:t>
            </a:r>
            <a:r>
              <a:rPr lang="el-GR" dirty="0" err="1" smtClean="0"/>
              <a:t>ανευρισκόμενη</a:t>
            </a:r>
            <a:r>
              <a:rPr lang="el-GR" dirty="0" smtClean="0"/>
              <a:t> ομοιόμορφη ωρίμανση του σπερματικού επιθηλίου, φυσιολογικό όγκο όρχεων και φυσιολογικές τιμές </a:t>
            </a:r>
            <a:r>
              <a:rPr lang="en-US" dirty="0" smtClean="0"/>
              <a:t>FSH· </a:t>
            </a:r>
            <a:r>
              <a:rPr lang="el-GR" dirty="0" smtClean="0"/>
              <a:t>πρόκειται για άντρες με υψηλή επίπτωση </a:t>
            </a:r>
            <a:r>
              <a:rPr lang="el-GR" dirty="0" err="1" smtClean="0"/>
              <a:t>χρωμοσωμικών</a:t>
            </a:r>
            <a:r>
              <a:rPr lang="el-GR" dirty="0" smtClean="0"/>
              <a:t> ανωμαλιών και </a:t>
            </a:r>
            <a:r>
              <a:rPr lang="el-GR" dirty="0" err="1" smtClean="0"/>
              <a:t>μικροαπαλείψεων</a:t>
            </a:r>
            <a:r>
              <a:rPr lang="el-GR" dirty="0" smtClean="0"/>
              <a:t> στο χρωμόσωμα Υ συγκριτικά με άλλους άντρες με μη αποφρακτική </a:t>
            </a:r>
            <a:r>
              <a:rPr lang="el-GR" dirty="0" err="1" smtClean="0"/>
              <a:t>αζωοσπερμία</a:t>
            </a:r>
            <a:r>
              <a:rPr lang="el-GR" dirty="0" smtClean="0"/>
              <a:t>. Η πιθανότητες γονιμοποίησης  στους εν λόγω άντρες είναι μικρή].</a:t>
            </a:r>
          </a:p>
          <a:p>
            <a:r>
              <a:rPr lang="el-GR" dirty="0" smtClean="0"/>
              <a:t>Εκτίμηση βιωσιμότητας σε περιπτώσεις συστροφής  (κυρίως μερικής, παροδικής) </a:t>
            </a:r>
          </a:p>
          <a:p>
            <a:r>
              <a:rPr lang="el-GR" dirty="0" smtClean="0"/>
              <a:t>Ανακάλυψη κακοήθων γεννητικών κυττάρων σε ασθενείς με υψηλό κίνδυνο ανάπτυξης κακοήθειας</a:t>
            </a:r>
          </a:p>
          <a:p>
            <a:r>
              <a:rPr lang="el-GR" dirty="0" smtClean="0"/>
              <a:t>Ταυτοποίηση παρουσίας </a:t>
            </a:r>
            <a:r>
              <a:rPr lang="el-GR" dirty="0" err="1" smtClean="0"/>
              <a:t>λεμφωματωδών</a:t>
            </a:r>
            <a:r>
              <a:rPr lang="el-GR" dirty="0" smtClean="0"/>
              <a:t> – λευχαιμικών κυττάρων μετά χημειοθεραπεία</a:t>
            </a:r>
          </a:p>
          <a:p>
            <a:r>
              <a:rPr lang="el-GR" dirty="0" smtClean="0"/>
              <a:t>(Διάγνωση αγγειίτιδας)</a:t>
            </a:r>
            <a:endParaRPr lang="el-G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3000"/>
          </a:xfrm>
        </p:spPr>
        <p:txBody>
          <a:bodyPr>
            <a:normAutofit fontScale="90000"/>
          </a:bodyPr>
          <a:lstStyle/>
          <a:p>
            <a:pPr>
              <a:defRPr/>
            </a:pPr>
            <a:r>
              <a:rPr lang="el-GR" sz="2000" b="1" spc="300" dirty="0" smtClean="0"/>
              <a:t>Κρυψορχία </a:t>
            </a:r>
            <a:r>
              <a:rPr lang="en-US" sz="2000" dirty="0" smtClean="0"/>
              <a:t>: </a:t>
            </a:r>
            <a:r>
              <a:rPr lang="el-GR" sz="2000" dirty="0" smtClean="0"/>
              <a:t> </a:t>
            </a:r>
            <a:r>
              <a:rPr lang="en-US" sz="2000" dirty="0" smtClean="0"/>
              <a:t>M</a:t>
            </a:r>
            <a:r>
              <a:rPr lang="el-GR" sz="2000" dirty="0" smtClean="0"/>
              <a:t>η κάθοδος του όρχεως στο όσχεο και παραμονή του εντός της κοιλίας στη βουβωνική χώρα ή στο βουβωνικό πόρο. Έγκαιρη </a:t>
            </a:r>
            <a:r>
              <a:rPr lang="el-GR" sz="2000" dirty="0" err="1" smtClean="0"/>
              <a:t>ορχεοπηξία</a:t>
            </a:r>
            <a:r>
              <a:rPr lang="el-GR" sz="2000" dirty="0" smtClean="0"/>
              <a:t>. 35 φορές αυξημένος κίνδυνος νεοπλασίας. Εδώ, βιοψία όρχεως ενήλικα με ιστορικό κρυψορχίας. </a:t>
            </a:r>
            <a:r>
              <a:rPr lang="el-GR" sz="2000" dirty="0" smtClean="0">
                <a:solidFill>
                  <a:srgbClr val="CC0000"/>
                </a:solidFill>
              </a:rPr>
              <a:t>Κακοήθη κύτταρα ΕΝΓΚΑ</a:t>
            </a:r>
            <a:r>
              <a:rPr lang="el-GR" sz="2000" dirty="0" smtClean="0"/>
              <a:t>.</a:t>
            </a:r>
            <a:endParaRPr lang="el-GR" sz="2000" dirty="0"/>
          </a:p>
        </p:txBody>
      </p:sp>
      <p:pic>
        <p:nvPicPr>
          <p:cNvPr id="7171" name="Picture 4" descr="f012-057-A01970"/>
          <p:cNvPicPr>
            <a:picLocks noChangeAspect="1" noChangeArrowheads="1"/>
          </p:cNvPicPr>
          <p:nvPr/>
        </p:nvPicPr>
        <p:blipFill>
          <a:blip r:embed="rId2" cstate="print"/>
          <a:srcRect/>
          <a:stretch>
            <a:fillRect/>
          </a:stretch>
        </p:blipFill>
        <p:spPr bwMode="auto">
          <a:xfrm>
            <a:off x="-214313" y="1214438"/>
            <a:ext cx="9880601" cy="6143625"/>
          </a:xfrm>
          <a:prstGeom prst="rect">
            <a:avLst/>
          </a:prstGeom>
          <a:noFill/>
          <a:ln w="9525">
            <a:noFill/>
            <a:miter lim="800000"/>
            <a:headEnd/>
            <a:tailEnd/>
          </a:ln>
        </p:spPr>
      </p:pic>
      <p:sp>
        <p:nvSpPr>
          <p:cNvPr id="4" name="3 - Δεξιό βέλος"/>
          <p:cNvSpPr/>
          <p:nvPr/>
        </p:nvSpPr>
        <p:spPr>
          <a:xfrm>
            <a:off x="6588224" y="4509120"/>
            <a:ext cx="576064" cy="360040"/>
          </a:xfrm>
          <a:prstGeom prst="rightArrow">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Δεξιό βέλος"/>
          <p:cNvSpPr/>
          <p:nvPr/>
        </p:nvSpPr>
        <p:spPr>
          <a:xfrm>
            <a:off x="7524328" y="6093296"/>
            <a:ext cx="576064" cy="360040"/>
          </a:xfrm>
          <a:prstGeom prst="rightArrow">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9144000" cy="639515"/>
          </a:xfrm>
        </p:spPr>
        <p:txBody>
          <a:bodyPr>
            <a:normAutofit fontScale="90000"/>
          </a:bodyPr>
          <a:lstStyle/>
          <a:p>
            <a:pPr>
              <a:defRPr/>
            </a:pPr>
            <a:r>
              <a:rPr lang="el-GR" sz="2800" dirty="0" smtClean="0">
                <a:effectLst>
                  <a:outerShdw blurRad="38100" dist="38100" dir="2700000" algn="tl">
                    <a:srgbClr val="000000">
                      <a:alpha val="43137"/>
                    </a:srgbClr>
                  </a:outerShdw>
                </a:effectLst>
              </a:rPr>
              <a:t>Συστροφή</a:t>
            </a:r>
            <a:r>
              <a:rPr lang="el-GR" sz="2800" dirty="0" smtClean="0"/>
              <a:t> όρχεως. Οξεία κατάσταση. Αιφνίδιος αφόρητος πόνος και διόγκωση – Συστροφή του σπερματικού τόνου, στραγγαλισμός αιμοφόρων αγγείων      Αιμορραγικό </a:t>
            </a:r>
            <a:r>
              <a:rPr lang="el-GR" sz="2800" dirty="0" err="1" smtClean="0"/>
              <a:t>έμφρακτο</a:t>
            </a:r>
            <a:r>
              <a:rPr lang="en-US" sz="2800" dirty="0" smtClean="0"/>
              <a:t>, </a:t>
            </a:r>
            <a:r>
              <a:rPr lang="el-GR" sz="2800" dirty="0" smtClean="0"/>
              <a:t>τελική εξέλιξη.</a:t>
            </a:r>
            <a:endParaRPr lang="el-GR" sz="2800" dirty="0"/>
          </a:p>
        </p:txBody>
      </p:sp>
      <p:pic>
        <p:nvPicPr>
          <p:cNvPr id="3075" name="Picture 2" descr="F:\ΠΑΡΟΥΣΙΑΣΕΙΣ ΑΝΤΡΕΑ-ΕΞΕΤΑΣEΙΣ\ΠΜΣ\ΕΙΚΟΝΕΣ ΕΞΕΤΑΣΗΣ ΠΜΣ ΡΟΜΠΟΤΙΚΗΣ ΧΕΙΡΟΥΡΓΙΚΗΣ\27.jpg"/>
          <p:cNvPicPr>
            <a:picLocks noChangeAspect="1" noChangeArrowheads="1"/>
          </p:cNvPicPr>
          <p:nvPr/>
        </p:nvPicPr>
        <p:blipFill>
          <a:blip r:embed="rId2" cstate="print"/>
          <a:srcRect/>
          <a:stretch>
            <a:fillRect/>
          </a:stretch>
        </p:blipFill>
        <p:spPr bwMode="auto">
          <a:xfrm>
            <a:off x="179512" y="1143000"/>
            <a:ext cx="8726487" cy="5715000"/>
          </a:xfrm>
          <a:prstGeom prst="rect">
            <a:avLst/>
          </a:prstGeom>
          <a:noFill/>
          <a:ln w="9525">
            <a:noFill/>
            <a:miter lim="800000"/>
            <a:headEnd/>
            <a:tailEnd/>
          </a:ln>
        </p:spPr>
      </p:pic>
      <p:sp>
        <p:nvSpPr>
          <p:cNvPr id="4" name="3 - Δεξιό βέλος"/>
          <p:cNvSpPr/>
          <p:nvPr/>
        </p:nvSpPr>
        <p:spPr>
          <a:xfrm>
            <a:off x="3131840" y="836712"/>
            <a:ext cx="36004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0" y="1"/>
            <a:ext cx="9144000" cy="3284983"/>
          </a:xfrm>
        </p:spPr>
        <p:txBody>
          <a:bodyPr>
            <a:normAutofit fontScale="92500" lnSpcReduction="20000"/>
          </a:bodyPr>
          <a:lstStyle/>
          <a:p>
            <a:endParaRPr lang="el-GR" dirty="0" smtClean="0"/>
          </a:p>
          <a:p>
            <a:pPr algn="ctr"/>
            <a:r>
              <a:rPr lang="el-GR" sz="2600" b="1" dirty="0" smtClean="0"/>
              <a:t>Τεχνικές ατέλειες </a:t>
            </a:r>
            <a:r>
              <a:rPr lang="el-GR" sz="2600" dirty="0" smtClean="0"/>
              <a:t>στην επεξεργασία υλικού ορχικής βιοψίας </a:t>
            </a:r>
          </a:p>
          <a:p>
            <a:pPr algn="ctr"/>
            <a:r>
              <a:rPr lang="el-GR" sz="2600" dirty="0" smtClean="0"/>
              <a:t>με </a:t>
            </a:r>
            <a:r>
              <a:rPr lang="el-GR" sz="2600" dirty="0" smtClean="0">
                <a:effectLst>
                  <a:outerShdw blurRad="38100" dist="38100" dir="2700000" algn="tl">
                    <a:srgbClr val="000000">
                      <a:alpha val="43137"/>
                    </a:srgbClr>
                  </a:outerShdw>
                </a:effectLst>
              </a:rPr>
              <a:t>φυσιολογική</a:t>
            </a:r>
            <a:r>
              <a:rPr lang="el-GR" sz="2600" dirty="0" smtClean="0"/>
              <a:t> σπερματογένεση.</a:t>
            </a:r>
          </a:p>
          <a:p>
            <a:r>
              <a:rPr lang="el-GR" sz="2000" dirty="0" smtClean="0"/>
              <a:t>Α. Η άμεση μονιμοποίηση σε </a:t>
            </a:r>
            <a:r>
              <a:rPr lang="el-GR" sz="2000" b="1" dirty="0" smtClean="0"/>
              <a:t>διάλυμα </a:t>
            </a:r>
            <a:r>
              <a:rPr lang="en-US" sz="2000" b="1" dirty="0" err="1" smtClean="0"/>
              <a:t>Bouin</a:t>
            </a:r>
            <a:r>
              <a:rPr lang="el-GR" sz="2000" b="1" dirty="0" smtClean="0"/>
              <a:t> </a:t>
            </a:r>
            <a:r>
              <a:rPr lang="el-GR" sz="2000" dirty="0" smtClean="0"/>
              <a:t>συνεπάγεται τις ελάχιστες αλλοιώσεις λόγω επεξεργασίας.</a:t>
            </a:r>
          </a:p>
          <a:p>
            <a:r>
              <a:rPr lang="el-GR" sz="2000" dirty="0" smtClean="0"/>
              <a:t>Β. Η μονιμοποίηση σε φορμόλη προκαλεί τεχνητή συρρίκνωση και πτωχή κυτταρική μορφολογία με </a:t>
            </a:r>
            <a:r>
              <a:rPr lang="el-GR" sz="2000" dirty="0" err="1" smtClean="0"/>
              <a:t>αποφολίδωση</a:t>
            </a:r>
            <a:r>
              <a:rPr lang="el-GR" sz="2000" dirty="0" smtClean="0"/>
              <a:t> κυττάρων στον αυλό.</a:t>
            </a:r>
          </a:p>
          <a:p>
            <a:r>
              <a:rPr lang="en-US" sz="2000" dirty="0" smtClean="0"/>
              <a:t>C. </a:t>
            </a:r>
            <a:r>
              <a:rPr lang="el-GR" sz="2000" dirty="0" smtClean="0"/>
              <a:t>Ορχικά σωληνάρια με τεχνητή σύνθλιψη κατά την επεξεργασία, απόφραξη του αυλού και συγκεχυμένη κυτταρική μορφολογία με γωνιώδεις, </a:t>
            </a:r>
            <a:r>
              <a:rPr lang="el-GR" sz="2000" dirty="0" err="1" smtClean="0"/>
              <a:t>υπερχρωμικούς</a:t>
            </a:r>
            <a:r>
              <a:rPr lang="el-GR" sz="2000" dirty="0" smtClean="0"/>
              <a:t> πυρήνες να κρύβουν τις ώριμες </a:t>
            </a:r>
            <a:r>
              <a:rPr lang="el-GR" sz="2000" dirty="0" err="1" smtClean="0"/>
              <a:t>σπερματίδες</a:t>
            </a:r>
            <a:r>
              <a:rPr lang="el-GR" sz="2000" dirty="0" smtClean="0"/>
              <a:t>.</a:t>
            </a:r>
          </a:p>
          <a:p>
            <a:r>
              <a:rPr lang="el-GR" sz="2000" dirty="0" smtClean="0"/>
              <a:t>                                                                        Α-Η, Χ400</a:t>
            </a:r>
            <a:endParaRPr lang="el-GR" sz="2000" dirty="0"/>
          </a:p>
        </p:txBody>
      </p:sp>
      <p:pic>
        <p:nvPicPr>
          <p:cNvPr id="101378" name="Picture 2" descr="C:\Users\ΤΑΝΙΑ\Desktop\i1543-2165-134-8-1197-f01.jpeg"/>
          <p:cNvPicPr>
            <a:picLocks noGrp="1" noChangeAspect="1" noChangeArrowheads="1"/>
          </p:cNvPicPr>
          <p:nvPr>
            <p:ph idx="1"/>
          </p:nvPr>
        </p:nvPicPr>
        <p:blipFill>
          <a:blip r:embed="rId3" cstate="print"/>
          <a:srcRect/>
          <a:stretch>
            <a:fillRect/>
          </a:stretch>
        </p:blipFill>
        <p:spPr bwMode="auto">
          <a:xfrm rot="16200000">
            <a:off x="3048003" y="285329"/>
            <a:ext cx="3048000" cy="9143999"/>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normAutofit fontScale="90000"/>
          </a:bodyPr>
          <a:lstStyle/>
          <a:p>
            <a:r>
              <a:rPr lang="en-US" sz="3200" dirty="0" smtClean="0"/>
              <a:t>I</a:t>
            </a:r>
            <a:r>
              <a:rPr lang="el-GR" sz="3200" dirty="0" smtClean="0"/>
              <a:t>ΣΤΟΠΑΘΟΛΟΓΙΚΕΣ ΑΛΛΟΙΩΣΕΙΣ </a:t>
            </a:r>
            <a:r>
              <a:rPr lang="en-US" sz="3200" dirty="0" smtClean="0"/>
              <a:t/>
            </a:r>
            <a:br>
              <a:rPr lang="en-US" sz="3200" dirty="0" smtClean="0"/>
            </a:br>
            <a:r>
              <a:rPr lang="el-GR" sz="3200" dirty="0" smtClean="0"/>
              <a:t>ΣΥΝΔΕΟΜΕΝΕΣ ΜΕ ΥΠΟΓΟΝΙΜΟΤΗΤΑ</a:t>
            </a:r>
            <a:endParaRPr lang="el-GR" sz="3200" dirty="0"/>
          </a:p>
        </p:txBody>
      </p:sp>
      <p:sp>
        <p:nvSpPr>
          <p:cNvPr id="3" name="2 - Θέση περιεχομένου"/>
          <p:cNvSpPr>
            <a:spLocks noGrp="1"/>
          </p:cNvSpPr>
          <p:nvPr>
            <p:ph idx="1"/>
          </p:nvPr>
        </p:nvSpPr>
        <p:spPr>
          <a:xfrm>
            <a:off x="0" y="908720"/>
            <a:ext cx="9144000" cy="5949280"/>
          </a:xfrm>
        </p:spPr>
        <p:txBody>
          <a:bodyPr>
            <a:normAutofit lnSpcReduction="10000"/>
          </a:bodyPr>
          <a:lstStyle/>
          <a:p>
            <a:r>
              <a:rPr lang="el-GR" sz="2600" dirty="0" smtClean="0"/>
              <a:t>Μικρά ορχικά σωληνάρια </a:t>
            </a:r>
          </a:p>
          <a:p>
            <a:r>
              <a:rPr lang="el-GR" sz="2600" dirty="0" smtClean="0"/>
              <a:t>Πάχυνση της βασικής μεμβράνης</a:t>
            </a:r>
          </a:p>
          <a:p>
            <a:r>
              <a:rPr lang="el-GR" sz="2600" dirty="0" smtClean="0"/>
              <a:t>Απώλεια, μερική ή πλήρης, των γεννητικών κυττάρων</a:t>
            </a:r>
          </a:p>
          <a:p>
            <a:r>
              <a:rPr lang="el-GR" sz="2600" dirty="0" err="1" smtClean="0"/>
              <a:t>Ίνωση</a:t>
            </a:r>
            <a:r>
              <a:rPr lang="el-GR" sz="2600" dirty="0" smtClean="0"/>
              <a:t> του διάμεσου υποστρώματος</a:t>
            </a:r>
          </a:p>
          <a:p>
            <a:r>
              <a:rPr lang="el-GR" sz="2600" dirty="0" smtClean="0"/>
              <a:t>Υπερπλασία των διάμεσων κυττάρων του </a:t>
            </a:r>
            <a:r>
              <a:rPr lang="en-US" sz="2600" dirty="0" err="1" smtClean="0"/>
              <a:t>Leydig</a:t>
            </a:r>
            <a:r>
              <a:rPr lang="en-US" sz="2600" dirty="0" smtClean="0"/>
              <a:t>.</a:t>
            </a:r>
            <a:endParaRPr lang="el-GR" sz="2600" dirty="0" smtClean="0"/>
          </a:p>
          <a:p>
            <a:pPr>
              <a:buNone/>
            </a:pPr>
            <a:r>
              <a:rPr lang="el-GR" sz="2000" dirty="0" smtClean="0"/>
              <a:t>Ερμηνεία ιστολογικών ευρημάτων </a:t>
            </a:r>
            <a:r>
              <a:rPr lang="el-GR" sz="2000" b="1" dirty="0" smtClean="0"/>
              <a:t>σε συνάρτηση </a:t>
            </a:r>
            <a:r>
              <a:rPr lang="el-GR" sz="2000" dirty="0" smtClean="0"/>
              <a:t>με </a:t>
            </a:r>
            <a:r>
              <a:rPr lang="en-US" sz="2000" dirty="0" smtClean="0"/>
              <a:t>:</a:t>
            </a:r>
          </a:p>
          <a:p>
            <a:pPr>
              <a:buNone/>
            </a:pPr>
            <a:r>
              <a:rPr lang="el-GR" sz="2000" dirty="0" smtClean="0"/>
              <a:t>προηγούμενο ιατρικό ιστορικό,</a:t>
            </a:r>
          </a:p>
          <a:p>
            <a:pPr>
              <a:buNone/>
            </a:pPr>
            <a:r>
              <a:rPr lang="el-GR" sz="2000" dirty="0" smtClean="0"/>
              <a:t>ανάλυση σπέρματος,</a:t>
            </a:r>
          </a:p>
          <a:p>
            <a:pPr>
              <a:buNone/>
            </a:pPr>
            <a:r>
              <a:rPr lang="el-GR" sz="2000" dirty="0" smtClean="0"/>
              <a:t>ευρήματα φυσικής εξέτασης &amp;</a:t>
            </a:r>
          </a:p>
          <a:p>
            <a:pPr>
              <a:buNone/>
            </a:pPr>
            <a:r>
              <a:rPr lang="el-GR" sz="2000" dirty="0" smtClean="0"/>
              <a:t>έλεγχο </a:t>
            </a:r>
            <a:r>
              <a:rPr lang="el-GR" sz="2000" dirty="0" err="1" smtClean="0"/>
              <a:t>γοναδοτροπινών</a:t>
            </a:r>
            <a:r>
              <a:rPr lang="el-GR" sz="2000" dirty="0" smtClean="0"/>
              <a:t> ορού.</a:t>
            </a:r>
          </a:p>
          <a:p>
            <a:pPr>
              <a:buNone/>
            </a:pPr>
            <a:endParaRPr lang="el-GR" sz="2000" dirty="0" smtClean="0"/>
          </a:p>
          <a:p>
            <a:pPr>
              <a:buNone/>
            </a:pPr>
            <a:r>
              <a:rPr lang="el-GR" sz="2000" dirty="0" smtClean="0"/>
              <a:t>Χρήσιμη η </a:t>
            </a:r>
            <a:r>
              <a:rPr lang="el-GR" sz="2000" b="1" dirty="0" err="1" smtClean="0"/>
              <a:t>αμφοτερόπλευρη</a:t>
            </a:r>
            <a:r>
              <a:rPr lang="el-GR" sz="2000" dirty="0" smtClean="0"/>
              <a:t> βιοψία. Λήψη </a:t>
            </a:r>
            <a:r>
              <a:rPr lang="el-GR" sz="2000" dirty="0" err="1" smtClean="0"/>
              <a:t>ιστοτεμαχίων</a:t>
            </a:r>
            <a:r>
              <a:rPr lang="el-GR" sz="2000" dirty="0" smtClean="0"/>
              <a:t> 3 Χ 3 Χ 3 χιλ. από κάθε όρχι και, κατευθείαν από το ψαλίδι ( χωρίς να συμπιεστούν τα ιστοτεμάχια ), </a:t>
            </a:r>
          </a:p>
          <a:p>
            <a:pPr>
              <a:buNone/>
            </a:pPr>
            <a:r>
              <a:rPr lang="el-GR" sz="2000" b="1" spc="300" dirty="0" smtClean="0"/>
              <a:t>άμεση </a:t>
            </a:r>
            <a:r>
              <a:rPr lang="el-GR" sz="2000" dirty="0" smtClean="0"/>
              <a:t>μονιμοποίηση  του υλικού ορχικής βιοψίας σε διάλυμα του </a:t>
            </a:r>
            <a:r>
              <a:rPr lang="en-US" sz="2000" dirty="0" err="1" smtClean="0"/>
              <a:t>Bouin</a:t>
            </a:r>
            <a:r>
              <a:rPr lang="el-GR" sz="2000" dirty="0" smtClean="0"/>
              <a:t> επί 24ωρο</a:t>
            </a:r>
            <a:r>
              <a:rPr lang="en-US" sz="2000" dirty="0" smtClean="0"/>
              <a:t>.</a:t>
            </a:r>
            <a:endParaRPr lang="el-GR" sz="2000" dirty="0" smtClean="0"/>
          </a:p>
          <a:p>
            <a:pPr>
              <a:buNone/>
            </a:pPr>
            <a:r>
              <a:rPr lang="el-GR" sz="2000" dirty="0" smtClean="0"/>
              <a:t>Λήψη τουλάχιστον 5 τομών πάχους 4-5 μ</a:t>
            </a:r>
            <a:r>
              <a:rPr lang="en-US" sz="2000" dirty="0" smtClean="0"/>
              <a:t>m</a:t>
            </a:r>
            <a:r>
              <a:rPr lang="el-GR" sz="2000" dirty="0" smtClean="0"/>
              <a:t> από κάθε </a:t>
            </a:r>
            <a:r>
              <a:rPr lang="el-GR" sz="2000" dirty="0" err="1" smtClean="0"/>
              <a:t>ιστοτεμάχιο</a:t>
            </a:r>
            <a:r>
              <a:rPr lang="el-GR" sz="2000" dirty="0" smtClean="0"/>
              <a:t> και χρώση με </a:t>
            </a:r>
            <a:r>
              <a:rPr lang="en-US" sz="2000" dirty="0" smtClean="0"/>
              <a:t>A</a:t>
            </a:r>
            <a:r>
              <a:rPr lang="el-GR" sz="2000" dirty="0" smtClean="0"/>
              <a:t>-Η και πιθανώς </a:t>
            </a:r>
            <a:r>
              <a:rPr lang="en-US" sz="2000" dirty="0" smtClean="0"/>
              <a:t>PAS.</a:t>
            </a:r>
            <a:endParaRPr lang="el-GR" sz="2000" dirty="0" smtClean="0"/>
          </a:p>
          <a:p>
            <a:pPr>
              <a:buNone/>
            </a:pPr>
            <a:endParaRPr lang="el-GR" sz="2000" dirty="0" smtClean="0"/>
          </a:p>
          <a:p>
            <a:pPr>
              <a:buNone/>
            </a:pPr>
            <a:endParaRPr lang="el-GR" sz="2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new\MALE130.jpg"/>
          <p:cNvPicPr>
            <a:picLocks noChangeAspect="1" noChangeArrowheads="1"/>
          </p:cNvPicPr>
          <p:nvPr/>
        </p:nvPicPr>
        <p:blipFill>
          <a:blip r:embed="rId2" cstate="print"/>
          <a:srcRect/>
          <a:stretch>
            <a:fillRect/>
          </a:stretch>
        </p:blipFill>
        <p:spPr bwMode="auto">
          <a:xfrm>
            <a:off x="4940300" y="188640"/>
            <a:ext cx="4203700" cy="6400800"/>
          </a:xfrm>
          <a:prstGeom prst="rect">
            <a:avLst/>
          </a:prstGeom>
          <a:noFill/>
          <a:ln w="9525">
            <a:noFill/>
            <a:miter lim="800000"/>
            <a:headEnd/>
            <a:tailEnd/>
          </a:ln>
        </p:spPr>
      </p:pic>
      <p:pic>
        <p:nvPicPr>
          <p:cNvPr id="3" name="Picture 2" descr="E:\new\scrot.jpg"/>
          <p:cNvPicPr>
            <a:picLocks noChangeAspect="1" noChangeArrowheads="1"/>
          </p:cNvPicPr>
          <p:nvPr/>
        </p:nvPicPr>
        <p:blipFill>
          <a:blip r:embed="rId3" cstate="print"/>
          <a:srcRect/>
          <a:stretch>
            <a:fillRect/>
          </a:stretch>
        </p:blipFill>
        <p:spPr bwMode="auto">
          <a:xfrm>
            <a:off x="0" y="1556792"/>
            <a:ext cx="4913895" cy="36724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980728"/>
            <a:ext cx="9144000" cy="1152128"/>
          </a:xfrm>
        </p:spPr>
        <p:txBody>
          <a:bodyPr>
            <a:normAutofit fontScale="90000"/>
          </a:bodyPr>
          <a:lstStyle/>
          <a:p>
            <a:r>
              <a:rPr lang="en-US" sz="2400" b="1" dirty="0" smtClean="0"/>
              <a:t>A</a:t>
            </a:r>
            <a:r>
              <a:rPr lang="el-GR" sz="2400" b="1" dirty="0" smtClean="0"/>
              <a:t>ΛΛΟΙΩΣΕΙΣ ΣΤΟ ΣΠΕΡΜΑΤΙΚΟ ΕΠΙΘΗΛΙΟ </a:t>
            </a:r>
            <a:r>
              <a:rPr lang="en-US" sz="2400" b="1" dirty="0" smtClean="0"/>
              <a:t>:</a:t>
            </a:r>
            <a:r>
              <a:rPr lang="el-GR" sz="2400" b="1" dirty="0" smtClean="0"/>
              <a:t/>
            </a:r>
            <a:br>
              <a:rPr lang="el-GR" sz="2400" b="1" dirty="0" smtClean="0"/>
            </a:br>
            <a:r>
              <a:rPr lang="el-GR" sz="2400" b="1" spc="600" dirty="0" smtClean="0">
                <a:solidFill>
                  <a:srgbClr val="FF0000"/>
                </a:solidFill>
              </a:rPr>
              <a:t>ΔΙΑΧΥΤΕΣ </a:t>
            </a:r>
            <a:r>
              <a:rPr lang="el-GR" sz="2400" b="1" spc="600" dirty="0" smtClean="0"/>
              <a:t> Η  </a:t>
            </a:r>
            <a:r>
              <a:rPr lang="el-GR" sz="2400" b="1" spc="600" dirty="0" smtClean="0">
                <a:solidFill>
                  <a:srgbClr val="00B050"/>
                </a:solidFill>
              </a:rPr>
              <a:t>ΕΣΤΙΑΚΕΣ</a:t>
            </a:r>
            <a:r>
              <a:rPr lang="el-GR" sz="2400" b="1" spc="600" dirty="0" smtClean="0"/>
              <a:t> </a:t>
            </a:r>
            <a:r>
              <a:rPr lang="en-US" sz="2400" b="1" spc="600" dirty="0" smtClean="0"/>
              <a:t>= </a:t>
            </a:r>
            <a:r>
              <a:rPr lang="el-GR" sz="2400" b="1" spc="600" dirty="0" smtClean="0"/>
              <a:t/>
            </a:r>
            <a:br>
              <a:rPr lang="el-GR" sz="2400" b="1" spc="600" dirty="0" smtClean="0"/>
            </a:br>
            <a:r>
              <a:rPr lang="en-US" sz="2400" b="1" spc="600" dirty="0" smtClean="0">
                <a:solidFill>
                  <a:srgbClr val="FF0000"/>
                </a:solidFill>
              </a:rPr>
              <a:t>O</a:t>
            </a:r>
            <a:r>
              <a:rPr lang="el-GR" sz="2400" b="1" spc="600" dirty="0" smtClean="0">
                <a:solidFill>
                  <a:srgbClr val="FF0000"/>
                </a:solidFill>
              </a:rPr>
              <a:t>ΜΟΙΟΓΕΝΗΣ  </a:t>
            </a:r>
            <a:r>
              <a:rPr lang="el-GR" sz="2400" b="1" spc="600" dirty="0" smtClean="0"/>
              <a:t>Η </a:t>
            </a:r>
            <a:r>
              <a:rPr lang="el-GR" sz="2400" b="1" spc="600" dirty="0" smtClean="0">
                <a:solidFill>
                  <a:srgbClr val="00B050"/>
                </a:solidFill>
              </a:rPr>
              <a:t>ΑΝΟΜΟΙΟΓΕΝΗΣ</a:t>
            </a:r>
            <a:r>
              <a:rPr lang="el-GR" sz="2400" b="1" spc="600" dirty="0" smtClean="0"/>
              <a:t> </a:t>
            </a:r>
            <a:br>
              <a:rPr lang="el-GR" sz="2400" b="1" spc="600" dirty="0" smtClean="0"/>
            </a:br>
            <a:r>
              <a:rPr lang="el-GR" sz="2400" b="1" spc="600" dirty="0" smtClean="0"/>
              <a:t> Η ΙΣΤΙΚΗ ΚΑΤΑΝΟΜΗ ΤΟΥΣ</a:t>
            </a:r>
            <a:r>
              <a:rPr lang="el-GR" sz="2400" b="1" dirty="0" smtClean="0"/>
              <a:t/>
            </a:r>
            <a:br>
              <a:rPr lang="el-GR" sz="2400" b="1" dirty="0" smtClean="0"/>
            </a:br>
            <a:r>
              <a:rPr lang="el-GR" sz="2400" b="1" dirty="0" smtClean="0"/>
              <a:t/>
            </a:r>
            <a:br>
              <a:rPr lang="el-GR" sz="2400" b="1" dirty="0" smtClean="0"/>
            </a:br>
            <a:r>
              <a:rPr lang="el-GR" sz="2400" dirty="0" smtClean="0"/>
              <a:t>Στις</a:t>
            </a:r>
            <a:r>
              <a:rPr lang="el-GR" sz="2400" b="1" dirty="0" smtClean="0"/>
              <a:t>  </a:t>
            </a:r>
            <a:r>
              <a:rPr lang="el-GR" sz="2400" dirty="0" smtClean="0">
                <a:solidFill>
                  <a:srgbClr val="00B050"/>
                </a:solidFill>
                <a:effectLst>
                  <a:outerShdw blurRad="38100" dist="38100" dir="2700000" algn="tl">
                    <a:srgbClr val="000000">
                      <a:alpha val="43137"/>
                    </a:srgbClr>
                  </a:outerShdw>
                </a:effectLst>
              </a:rPr>
              <a:t>εστιακές</a:t>
            </a:r>
            <a:r>
              <a:rPr lang="el-GR" sz="2400" dirty="0" smtClean="0"/>
              <a:t> αλλοιώσεις καθορίζεται η </a:t>
            </a:r>
            <a:r>
              <a:rPr lang="el-GR" sz="2400" dirty="0" smtClean="0">
                <a:effectLst>
                  <a:outerShdw blurRad="38100" dist="38100" dir="2700000" algn="tl">
                    <a:srgbClr val="000000">
                      <a:alpha val="43137"/>
                    </a:srgbClr>
                  </a:outerShdw>
                </a:effectLst>
              </a:rPr>
              <a:t>αναλογία</a:t>
            </a:r>
            <a:r>
              <a:rPr lang="el-GR" sz="2400" dirty="0" smtClean="0"/>
              <a:t> τους στο σύνολο των περικλειομένων σωληναρίων (π.χ. 20%)</a:t>
            </a:r>
            <a:r>
              <a:rPr lang="el-GR" sz="2400" b="1" dirty="0" smtClean="0"/>
              <a:t/>
            </a:r>
            <a:br>
              <a:rPr lang="el-GR" sz="2400" b="1" dirty="0" smtClean="0"/>
            </a:br>
            <a:r>
              <a:rPr lang="el-GR" sz="2400" dirty="0" smtClean="0"/>
              <a:t/>
            </a:r>
            <a:br>
              <a:rPr lang="el-GR" sz="2400" dirty="0" smtClean="0"/>
            </a:br>
            <a:r>
              <a:rPr lang="el-GR" sz="2400" dirty="0" smtClean="0"/>
              <a:t>ΠΙΘΑΝΗ </a:t>
            </a:r>
            <a:r>
              <a:rPr lang="el-GR" sz="2400" dirty="0" smtClean="0">
                <a:effectLst>
                  <a:outerShdw blurRad="38100" dist="38100" dir="2700000" algn="tl">
                    <a:srgbClr val="000000">
                      <a:alpha val="43137"/>
                    </a:srgbClr>
                  </a:outerShdw>
                </a:effectLst>
              </a:rPr>
              <a:t>ΔΙΑΚΡΙΣΗ  </a:t>
            </a:r>
            <a:r>
              <a:rPr lang="el-GR" sz="2400" b="1" spc="600" dirty="0" smtClean="0">
                <a:solidFill>
                  <a:srgbClr val="FF0000"/>
                </a:solidFill>
                <a:effectLst>
                  <a:outerShdw blurRad="38100" dist="38100" dir="2700000" algn="tl">
                    <a:srgbClr val="000000">
                      <a:alpha val="43137"/>
                    </a:srgbClr>
                  </a:outerShdw>
                </a:effectLst>
              </a:rPr>
              <a:t>ΔΙΑΧΥΤΩΝ</a:t>
            </a:r>
            <a:r>
              <a:rPr lang="el-GR" sz="2400" dirty="0" smtClean="0">
                <a:effectLst>
                  <a:outerShdw blurRad="38100" dist="38100" dir="2700000" algn="tl">
                    <a:srgbClr val="000000">
                      <a:alpha val="43137"/>
                    </a:srgbClr>
                  </a:outerShdw>
                </a:effectLst>
              </a:rPr>
              <a:t> ΑΛΛΟΙΩΣΕΩΝ</a:t>
            </a:r>
            <a:endParaRPr lang="el-GR" sz="2400"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0" y="3140968"/>
            <a:ext cx="9144000" cy="3717032"/>
          </a:xfrm>
        </p:spPr>
        <p:txBody>
          <a:bodyPr>
            <a:normAutofit fontScale="85000" lnSpcReduction="20000"/>
          </a:bodyPr>
          <a:lstStyle/>
          <a:p>
            <a:r>
              <a:rPr lang="el-GR" dirty="0" smtClean="0"/>
              <a:t>Εντοπιζόμενες στο </a:t>
            </a:r>
            <a:r>
              <a:rPr lang="el-GR" dirty="0" smtClean="0">
                <a:effectLst>
                  <a:outerShdw blurRad="38100" dist="38100" dir="2700000" algn="tl">
                    <a:srgbClr val="000000">
                      <a:alpha val="43137"/>
                    </a:srgbClr>
                  </a:outerShdw>
                </a:effectLst>
              </a:rPr>
              <a:t>βασικό</a:t>
            </a:r>
            <a:r>
              <a:rPr lang="el-GR" dirty="0" smtClean="0"/>
              <a:t> διαμέρισμα του σπερματικού «επιθηλίου» και χαρακτηριζόμενες από </a:t>
            </a:r>
            <a:r>
              <a:rPr lang="el-GR" dirty="0" err="1" smtClean="0"/>
              <a:t>αποφολίδωση</a:t>
            </a:r>
            <a:r>
              <a:rPr lang="el-GR" dirty="0" smtClean="0"/>
              <a:t> ανώριμων γεννητικών κυττάρων.</a:t>
            </a:r>
          </a:p>
          <a:p>
            <a:r>
              <a:rPr lang="el-GR" dirty="0" smtClean="0"/>
              <a:t>Εντοπιζόμενες στο </a:t>
            </a:r>
            <a:r>
              <a:rPr lang="el-GR" dirty="0" smtClean="0">
                <a:effectLst>
                  <a:outerShdw blurRad="38100" dist="38100" dir="2700000" algn="tl">
                    <a:srgbClr val="000000">
                      <a:alpha val="43137"/>
                    </a:srgbClr>
                  </a:outerShdw>
                </a:effectLst>
              </a:rPr>
              <a:t>προαύλιο</a:t>
            </a:r>
            <a:r>
              <a:rPr lang="el-GR" dirty="0" smtClean="0"/>
              <a:t> διαμέρισμα και χαρακτηριζόμενες από εικόνα μωσαϊκού και </a:t>
            </a:r>
            <a:r>
              <a:rPr lang="el-GR" dirty="0" err="1" smtClean="0"/>
              <a:t>αποφολίδωση</a:t>
            </a:r>
            <a:r>
              <a:rPr lang="el-GR" dirty="0" smtClean="0"/>
              <a:t> </a:t>
            </a:r>
            <a:r>
              <a:rPr lang="el-GR" dirty="0" err="1" smtClean="0"/>
              <a:t>σπερματίδων</a:t>
            </a:r>
            <a:r>
              <a:rPr lang="el-GR" dirty="0" smtClean="0"/>
              <a:t> και </a:t>
            </a:r>
            <a:r>
              <a:rPr lang="el-GR" dirty="0" err="1" smtClean="0"/>
              <a:t>σπερματοκυττάρων</a:t>
            </a:r>
            <a:r>
              <a:rPr lang="el-GR" dirty="0" smtClean="0"/>
              <a:t>.</a:t>
            </a:r>
          </a:p>
          <a:p>
            <a:r>
              <a:rPr lang="el-GR" dirty="0" smtClean="0"/>
              <a:t>Εντοπιζόμενες σε </a:t>
            </a:r>
            <a:r>
              <a:rPr lang="el-GR" dirty="0" smtClean="0">
                <a:effectLst>
                  <a:outerShdw blurRad="38100" dist="38100" dir="2700000" algn="tl">
                    <a:srgbClr val="000000">
                      <a:alpha val="43137"/>
                    </a:srgbClr>
                  </a:outerShdw>
                </a:effectLst>
              </a:rPr>
              <a:t>αμφότερα</a:t>
            </a:r>
            <a:r>
              <a:rPr lang="el-GR" dirty="0" smtClean="0"/>
              <a:t> τα διαμερίσματα και χαρακτηριζόμενες  είτε από </a:t>
            </a:r>
            <a:r>
              <a:rPr lang="el-GR" dirty="0" err="1" smtClean="0"/>
              <a:t>υποσπερματογένεση</a:t>
            </a:r>
            <a:r>
              <a:rPr lang="el-GR" dirty="0" smtClean="0"/>
              <a:t> είτε  από </a:t>
            </a:r>
            <a:r>
              <a:rPr lang="el-GR" dirty="0" err="1" smtClean="0"/>
              <a:t>σπερματογενετική</a:t>
            </a:r>
            <a:r>
              <a:rPr lang="el-GR" dirty="0" smtClean="0"/>
              <a:t> στάση (αναστολή της ωρίμανσης) στο επίπεδο/στάδιο των </a:t>
            </a:r>
            <a:r>
              <a:rPr lang="el-GR" dirty="0" err="1" smtClean="0"/>
              <a:t>σπερματογονίων</a:t>
            </a:r>
            <a:r>
              <a:rPr lang="el-GR" dirty="0" smtClean="0"/>
              <a:t>.</a:t>
            </a:r>
            <a:endParaRPr lang="el-GR"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124744"/>
          </a:xfrm>
        </p:spPr>
        <p:txBody>
          <a:bodyPr>
            <a:normAutofit fontScale="90000"/>
          </a:bodyPr>
          <a:lstStyle/>
          <a:p>
            <a:r>
              <a:rPr lang="el-GR" dirty="0" smtClean="0"/>
              <a:t>ΚΛΑΣΙΚΗ ΙΣΤΟΛΟΓΙΚΗ ΕΞΕΤΑΣΗ </a:t>
            </a:r>
            <a:br>
              <a:rPr lang="el-GR" dirty="0" smtClean="0"/>
            </a:br>
            <a:r>
              <a:rPr lang="el-GR" dirty="0" smtClean="0"/>
              <a:t>ΟΡΧΙΚΟΥ ΠΑΡΕΓΧΥΜΑΤΟΣ</a:t>
            </a:r>
            <a:endParaRPr lang="el-GR" dirty="0"/>
          </a:p>
        </p:txBody>
      </p:sp>
      <p:sp>
        <p:nvSpPr>
          <p:cNvPr id="3" name="2 - Θέση περιεχομένου"/>
          <p:cNvSpPr>
            <a:spLocks noGrp="1"/>
          </p:cNvSpPr>
          <p:nvPr>
            <p:ph idx="1"/>
          </p:nvPr>
        </p:nvSpPr>
        <p:spPr>
          <a:xfrm>
            <a:off x="0" y="1196752"/>
            <a:ext cx="9144000" cy="5661248"/>
          </a:xfrm>
        </p:spPr>
        <p:txBody>
          <a:bodyPr>
            <a:normAutofit fontScale="77500" lnSpcReduction="20000"/>
          </a:bodyPr>
          <a:lstStyle/>
          <a:p>
            <a:r>
              <a:rPr lang="el-GR" b="1" dirty="0" smtClean="0"/>
              <a:t>Απαραίτητη</a:t>
            </a:r>
            <a:r>
              <a:rPr lang="el-GR" dirty="0" smtClean="0"/>
              <a:t> η γνώση του ιστορικού του ανδρός , τα αποτελέσματα του </a:t>
            </a:r>
            <a:r>
              <a:rPr lang="el-GR" dirty="0" err="1" smtClean="0"/>
              <a:t>σπερμοδιαγράμματος</a:t>
            </a:r>
            <a:r>
              <a:rPr lang="el-GR" dirty="0" smtClean="0"/>
              <a:t> και του προηγηθέντος ορμονικού ελέγχου.</a:t>
            </a:r>
          </a:p>
          <a:p>
            <a:r>
              <a:rPr lang="el-GR" dirty="0" smtClean="0"/>
              <a:t>Καταμέτρηση κάθετων-εγκάρσιων τομών των ορχικών σωληναρίων</a:t>
            </a:r>
            <a:r>
              <a:rPr lang="en-US" dirty="0" smtClean="0"/>
              <a:t>.</a:t>
            </a:r>
            <a:r>
              <a:rPr lang="el-GR" dirty="0" smtClean="0"/>
              <a:t> Δυνατή η εφαρμογή μεθόδου </a:t>
            </a:r>
            <a:r>
              <a:rPr lang="el-GR" dirty="0" err="1" smtClean="0"/>
              <a:t>μορφομετρίας</a:t>
            </a:r>
            <a:r>
              <a:rPr lang="el-GR" dirty="0" smtClean="0"/>
              <a:t> του σπερματικού «επιθηλίου» τουλάχιστον σε 20-30 σωληνάρια</a:t>
            </a:r>
            <a:r>
              <a:rPr lang="el-GR" dirty="0" smtClean="0">
                <a:effectLst>
                  <a:outerShdw blurRad="38100" dist="38100" dir="2700000" algn="tl">
                    <a:srgbClr val="000000">
                      <a:alpha val="43137"/>
                    </a:srgbClr>
                  </a:outerShdw>
                </a:effectLst>
              </a:rPr>
              <a:t>. Φυσιολογικά, όλα τα στάδια διαφοροποίησης του σπερματικού επιθηλίου οφείλουν να διακρίνονται ταυτόχρονα,  με ανεύρεση </a:t>
            </a:r>
            <a:r>
              <a:rPr lang="el-GR" spc="300" dirty="0" smtClean="0">
                <a:effectLst>
                  <a:outerShdw blurRad="38100" dist="38100" dir="2700000" algn="tl">
                    <a:srgbClr val="000000">
                      <a:alpha val="43137"/>
                    </a:srgbClr>
                  </a:outerShdw>
                </a:effectLst>
              </a:rPr>
              <a:t>ώριμων</a:t>
            </a:r>
            <a:r>
              <a:rPr lang="el-GR" dirty="0" smtClean="0">
                <a:effectLst>
                  <a:outerShdw blurRad="38100" dist="38100" dir="2700000" algn="tl">
                    <a:srgbClr val="000000">
                      <a:alpha val="43137"/>
                    </a:srgbClr>
                  </a:outerShdw>
                </a:effectLst>
              </a:rPr>
              <a:t> (επιμήκων) σπερματίδων </a:t>
            </a:r>
            <a:r>
              <a:rPr lang="el-GR" dirty="0" smtClean="0"/>
              <a:t>στη μεγάλη πλειονότητα  των  ορχικών σωληναρίων της βιοψίας ( όχι απαραίτητα σε όλα ).</a:t>
            </a:r>
          </a:p>
          <a:p>
            <a:r>
              <a:rPr lang="el-GR" dirty="0" smtClean="0"/>
              <a:t>Εκτίμηση διαμέτρου, πάχους της βασικής τους μεμβράνης, εικόνας, μορφολογίας και βαθμού ωρίμανσης των γεννητικών κυττάρων</a:t>
            </a:r>
            <a:r>
              <a:rPr lang="en-US" dirty="0" smtClean="0"/>
              <a:t>.</a:t>
            </a:r>
            <a:endParaRPr lang="el-GR" dirty="0" smtClean="0"/>
          </a:p>
          <a:p>
            <a:r>
              <a:rPr lang="el-GR" dirty="0" smtClean="0"/>
              <a:t>Εκτίμηση παρουσίας, μορφολογίας και πληθυσμού κυττάρων </a:t>
            </a:r>
            <a:r>
              <a:rPr lang="en-US" dirty="0" err="1" smtClean="0"/>
              <a:t>Sertoli</a:t>
            </a:r>
            <a:r>
              <a:rPr lang="en-US" dirty="0" smtClean="0"/>
              <a:t> &amp; </a:t>
            </a:r>
            <a:r>
              <a:rPr lang="en-US" dirty="0" err="1" smtClean="0"/>
              <a:t>Leydig</a:t>
            </a:r>
            <a:r>
              <a:rPr lang="en-US" dirty="0" smtClean="0"/>
              <a:t>.</a:t>
            </a:r>
            <a:r>
              <a:rPr lang="el-GR" dirty="0" smtClean="0"/>
              <a:t> </a:t>
            </a:r>
            <a:endParaRPr lang="en-US" dirty="0" smtClean="0"/>
          </a:p>
          <a:p>
            <a:r>
              <a:rPr lang="en-US" dirty="0" smtClean="0"/>
              <a:t>T</a:t>
            </a:r>
            <a:r>
              <a:rPr lang="el-GR" dirty="0" err="1" smtClean="0"/>
              <a:t>υχόν</a:t>
            </a:r>
            <a:r>
              <a:rPr lang="el-GR" dirty="0" smtClean="0"/>
              <a:t>  </a:t>
            </a:r>
            <a:r>
              <a:rPr lang="el-GR" dirty="0" err="1" smtClean="0"/>
              <a:t>ίνωση</a:t>
            </a:r>
            <a:r>
              <a:rPr lang="el-GR" dirty="0" smtClean="0"/>
              <a:t> του διαμέσου υποστρώματος.</a:t>
            </a:r>
          </a:p>
          <a:p>
            <a:r>
              <a:rPr lang="el-GR" dirty="0" smtClean="0"/>
              <a:t>Κατάσταση του αγγειακού δικτύου.</a:t>
            </a:r>
            <a:endParaRPr lang="el-G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rmAutofit/>
          </a:bodyPr>
          <a:lstStyle/>
          <a:p>
            <a:r>
              <a:rPr lang="el-GR" sz="2400" dirty="0" smtClean="0"/>
              <a:t>ΙΣΤΟΛΟΓΙΚΑ ΠΡΟΤΥΠΑ ΟΡΧΙΚΟΥ ΠΑΡΕΓΧΥΜΑΤΟΣ </a:t>
            </a:r>
            <a:br>
              <a:rPr lang="el-GR" sz="2400" dirty="0" smtClean="0"/>
            </a:br>
            <a:r>
              <a:rPr lang="el-GR" sz="2400" dirty="0" smtClean="0"/>
              <a:t>ΑΝΔΡΩΝ ΜΕ </a:t>
            </a:r>
            <a:r>
              <a:rPr lang="el-GR" sz="2400" dirty="0" smtClean="0">
                <a:effectLst>
                  <a:outerShdw blurRad="38100" dist="38100" dir="2700000" algn="tl">
                    <a:srgbClr val="000000">
                      <a:alpha val="43137"/>
                    </a:srgbClr>
                  </a:outerShdw>
                </a:effectLst>
              </a:rPr>
              <a:t>ΥΠΟ</a:t>
            </a:r>
            <a:r>
              <a:rPr lang="el-GR" sz="2400" dirty="0" smtClean="0"/>
              <a:t>ΓΟΝΙΜΟΤΗΤΑ - </a:t>
            </a:r>
            <a:r>
              <a:rPr lang="el-GR" sz="2400" b="1" dirty="0" smtClean="0">
                <a:solidFill>
                  <a:schemeClr val="accent6">
                    <a:lumMod val="50000"/>
                  </a:schemeClr>
                </a:solidFill>
              </a:rPr>
              <a:t>Ι</a:t>
            </a:r>
            <a:endParaRPr lang="el-GR" sz="2400" b="1" dirty="0">
              <a:solidFill>
                <a:schemeClr val="accent6">
                  <a:lumMod val="50000"/>
                </a:schemeClr>
              </a:solidFill>
            </a:endParaRPr>
          </a:p>
        </p:txBody>
      </p:sp>
      <p:sp>
        <p:nvSpPr>
          <p:cNvPr id="3" name="2 - Θέση περιεχομένου"/>
          <p:cNvSpPr>
            <a:spLocks noGrp="1"/>
          </p:cNvSpPr>
          <p:nvPr>
            <p:ph idx="1"/>
          </p:nvPr>
        </p:nvSpPr>
        <p:spPr>
          <a:xfrm>
            <a:off x="457200" y="1052736"/>
            <a:ext cx="8229600" cy="5616624"/>
          </a:xfrm>
        </p:spPr>
        <p:txBody>
          <a:bodyPr>
            <a:normAutofit fontScale="92500" lnSpcReduction="20000"/>
          </a:bodyPr>
          <a:lstStyle/>
          <a:p>
            <a:r>
              <a:rPr lang="el-GR" b="1" dirty="0" smtClean="0"/>
              <a:t>ΦΥΣΙΟΛΟΓΙΚΗ ΣΠΕΡΜΑΤΟΓΕΝΕΣΗ </a:t>
            </a:r>
            <a:r>
              <a:rPr lang="el-GR" dirty="0" smtClean="0"/>
              <a:t>ΚΑΙ ΦΥΣΙΟΛΟΓΙΚΟ ΔΙΑΜΕΣΟ ΥΠΟΣΤΡΩΜΑ</a:t>
            </a:r>
          </a:p>
          <a:p>
            <a:pPr>
              <a:buNone/>
            </a:pPr>
            <a:r>
              <a:rPr lang="el-GR" dirty="0" smtClean="0"/>
              <a:t>    Είτε ενεργός σπερματογένεση σε όλα τα σωληνάρια είτε εμφάνιση μωσαϊκού στο ορχικό παρέγχυμα οπότε λόγω τομής </a:t>
            </a:r>
            <a:r>
              <a:rPr lang="el-GR" u="sng" dirty="0" smtClean="0"/>
              <a:t>δε </a:t>
            </a:r>
            <a:r>
              <a:rPr lang="el-GR" dirty="0" smtClean="0"/>
              <a:t>φαίνεται πλήρης σπερματογένεση σε </a:t>
            </a:r>
            <a:r>
              <a:rPr lang="el-GR" b="1" dirty="0" smtClean="0"/>
              <a:t>κάθε</a:t>
            </a:r>
            <a:r>
              <a:rPr lang="el-GR" dirty="0" smtClean="0"/>
              <a:t> σωληνάριο </a:t>
            </a:r>
          </a:p>
          <a:p>
            <a:pPr>
              <a:buNone/>
            </a:pPr>
            <a:r>
              <a:rPr lang="el-GR" dirty="0" smtClean="0"/>
              <a:t>    ( φυσιολογικό εύρημα ).</a:t>
            </a:r>
          </a:p>
          <a:p>
            <a:pPr>
              <a:buNone/>
            </a:pPr>
            <a:r>
              <a:rPr lang="el-GR" dirty="0" smtClean="0"/>
              <a:t>    Ο αριθμός των </a:t>
            </a:r>
            <a:r>
              <a:rPr lang="el-GR" dirty="0" err="1" smtClean="0"/>
              <a:t>ιστολογικώς</a:t>
            </a:r>
            <a:r>
              <a:rPr lang="el-GR" dirty="0" smtClean="0"/>
              <a:t> αναγνωριζόμενων </a:t>
            </a:r>
            <a:r>
              <a:rPr lang="el-GR" spc="600" dirty="0" smtClean="0">
                <a:effectLst>
                  <a:outerShdw blurRad="38100" dist="38100" dir="2700000" algn="tl">
                    <a:srgbClr val="000000">
                      <a:alpha val="43137"/>
                    </a:srgbClr>
                  </a:outerShdw>
                </a:effectLst>
              </a:rPr>
              <a:t>ώριμων</a:t>
            </a:r>
            <a:r>
              <a:rPr lang="el-GR" dirty="0" smtClean="0">
                <a:effectLst>
                  <a:outerShdw blurRad="38100" dist="38100" dir="2700000" algn="tl">
                    <a:srgbClr val="000000">
                      <a:alpha val="43137"/>
                    </a:srgbClr>
                  </a:outerShdw>
                </a:effectLst>
              </a:rPr>
              <a:t> </a:t>
            </a:r>
            <a:r>
              <a:rPr lang="el-GR" dirty="0" err="1" smtClean="0">
                <a:effectLst>
                  <a:outerShdw blurRad="38100" dist="38100" dir="2700000" algn="tl">
                    <a:srgbClr val="000000">
                      <a:alpha val="43137"/>
                    </a:srgbClr>
                  </a:outerShdw>
                </a:effectLst>
              </a:rPr>
              <a:t>σπερματίδων</a:t>
            </a:r>
            <a:r>
              <a:rPr lang="el-GR" dirty="0" smtClean="0">
                <a:effectLst>
                  <a:outerShdw blurRad="38100" dist="38100" dir="2700000" algn="tl">
                    <a:srgbClr val="000000">
                      <a:alpha val="43137"/>
                    </a:srgbClr>
                  </a:outerShdw>
                </a:effectLst>
              </a:rPr>
              <a:t> </a:t>
            </a:r>
            <a:r>
              <a:rPr lang="el-GR" dirty="0" smtClean="0"/>
              <a:t>είναι εκείνος που συσχετίζεται καλά με το </a:t>
            </a:r>
            <a:r>
              <a:rPr lang="el-GR" dirty="0" err="1" smtClean="0"/>
              <a:t>σπερμοδιάγραμμα</a:t>
            </a:r>
            <a:r>
              <a:rPr lang="el-GR" dirty="0" smtClean="0"/>
              <a:t>.</a:t>
            </a:r>
          </a:p>
          <a:p>
            <a:pPr>
              <a:buNone/>
            </a:pPr>
            <a:r>
              <a:rPr lang="el-GR" dirty="0" smtClean="0"/>
              <a:t>   Το εν λόγω πρότυπο συσχετίζεται με </a:t>
            </a:r>
            <a:r>
              <a:rPr lang="el-GR" i="1" dirty="0" smtClean="0"/>
              <a:t>απόφραξη</a:t>
            </a:r>
            <a:r>
              <a:rPr lang="el-GR" dirty="0" smtClean="0"/>
              <a:t> </a:t>
            </a:r>
            <a:r>
              <a:rPr lang="el-GR" i="1" dirty="0" err="1" smtClean="0"/>
              <a:t>απαγωγού</a:t>
            </a:r>
            <a:r>
              <a:rPr lang="el-GR" i="1" dirty="0" smtClean="0"/>
              <a:t> πόρου </a:t>
            </a:r>
            <a:r>
              <a:rPr lang="el-GR" dirty="0" smtClean="0"/>
              <a:t>ή </a:t>
            </a:r>
            <a:r>
              <a:rPr lang="el-GR" i="1" dirty="0" smtClean="0"/>
              <a:t>χαμηλή κινητικότητα των σπερματοζωαρίων. </a:t>
            </a:r>
            <a:endParaRPr lang="el-GR" i="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p:cNvSpPr>
          <p:nvPr>
            <p:ph type="title" idx="4294967295"/>
          </p:nvPr>
        </p:nvSpPr>
        <p:spPr>
          <a:xfrm>
            <a:off x="457200" y="-458788"/>
            <a:ext cx="8229600" cy="1800226"/>
          </a:xfrm>
        </p:spPr>
        <p:txBody>
          <a:bodyPr/>
          <a:lstStyle/>
          <a:p>
            <a:pPr eaLnBrk="1" hangingPunct="1">
              <a:defRPr/>
            </a:pPr>
            <a:r>
              <a:rPr lang="el-GR" sz="4000" dirty="0" smtClean="0">
                <a:latin typeface="Arial" charset="0"/>
              </a:rPr>
              <a:t>Φυσιολογική σπερματογένεση</a:t>
            </a:r>
          </a:p>
        </p:txBody>
      </p:sp>
      <p:pic>
        <p:nvPicPr>
          <p:cNvPr id="5123" name="Picture 6" descr="Testes_Histology_Spermatogenesis1"/>
          <p:cNvPicPr>
            <a:picLocks noGrp="1" noChangeAspect="1" noChangeArrowheads="1"/>
          </p:cNvPicPr>
          <p:nvPr>
            <p:ph idx="4294967295"/>
          </p:nvPr>
        </p:nvPicPr>
        <p:blipFill>
          <a:blip r:embed="rId3" cstate="print"/>
          <a:srcRect/>
          <a:stretch>
            <a:fillRect/>
          </a:stretch>
        </p:blipFill>
        <p:spPr>
          <a:xfrm>
            <a:off x="0" y="908050"/>
            <a:ext cx="9144000" cy="6400800"/>
          </a:xfrm>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08720"/>
          </a:xfrm>
        </p:spPr>
        <p:txBody>
          <a:bodyPr>
            <a:normAutofit fontScale="90000"/>
          </a:bodyPr>
          <a:lstStyle/>
          <a:p>
            <a:r>
              <a:rPr lang="el-GR" sz="2400" dirty="0" smtClean="0"/>
              <a:t>ΙΣΤΟΛΟΓΙΚΑ ΠΡΟΤΥΠΑ ΟΡΧΙΚΟΥ ΠΑΡΕΓΧΥΜΑΤΟΣ </a:t>
            </a:r>
            <a:br>
              <a:rPr lang="el-GR" sz="2400" dirty="0" smtClean="0"/>
            </a:br>
            <a:r>
              <a:rPr lang="el-GR" sz="2400" dirty="0" smtClean="0"/>
              <a:t>ΑΝΔΡΩΝ ΜΕ ΥΠΟΓΟΝΙΜΟΤΗΤΑ – </a:t>
            </a:r>
            <a:r>
              <a:rPr lang="el-GR" sz="2400" b="1" dirty="0" smtClean="0">
                <a:solidFill>
                  <a:schemeClr val="accent6">
                    <a:lumMod val="50000"/>
                  </a:schemeClr>
                </a:solidFill>
              </a:rPr>
              <a:t>Ι</a:t>
            </a:r>
            <a:br>
              <a:rPr lang="el-GR" sz="2400" b="1" dirty="0" smtClean="0">
                <a:solidFill>
                  <a:schemeClr val="accent6">
                    <a:lumMod val="50000"/>
                  </a:schemeClr>
                </a:solidFill>
              </a:rPr>
            </a:br>
            <a:r>
              <a:rPr lang="el-GR" sz="2400" b="1" spc="300" dirty="0" smtClean="0"/>
              <a:t>ΕΝΕΡΓΟΣ (ΦΥΣΙΟΛΟΓΙΚΗ) ΣΠΕΡΜΑΤΟΓΕΝΕΣΗ </a:t>
            </a:r>
            <a:endParaRPr lang="el-GR" sz="2400" b="1" spc="300" dirty="0"/>
          </a:p>
        </p:txBody>
      </p:sp>
      <p:sp>
        <p:nvSpPr>
          <p:cNvPr id="3" name="2 - Θέση περιεχομένου"/>
          <p:cNvSpPr>
            <a:spLocks noGrp="1"/>
          </p:cNvSpPr>
          <p:nvPr>
            <p:ph idx="1"/>
          </p:nvPr>
        </p:nvSpPr>
        <p:spPr>
          <a:xfrm>
            <a:off x="0" y="908720"/>
            <a:ext cx="9144000" cy="5949280"/>
          </a:xfrm>
        </p:spPr>
        <p:txBody>
          <a:bodyPr/>
          <a:lstStyle/>
          <a:p>
            <a:r>
              <a:rPr lang="el-GR" sz="2000" b="1" dirty="0" smtClean="0"/>
              <a:t>Απόφραξη του συστήματος απαγωγών πόρων</a:t>
            </a:r>
          </a:p>
          <a:p>
            <a:r>
              <a:rPr lang="el-GR" sz="2000" b="1" dirty="0" smtClean="0"/>
              <a:t>Συνήθως </a:t>
            </a:r>
            <a:r>
              <a:rPr lang="el-GR" sz="2000" b="1" dirty="0" err="1" smtClean="0"/>
              <a:t>μετα</a:t>
            </a:r>
            <a:r>
              <a:rPr lang="el-GR" sz="2000" b="1" dirty="0" smtClean="0"/>
              <a:t>-ορχικές αιτίες </a:t>
            </a:r>
            <a:r>
              <a:rPr lang="el-GR" sz="2000" b="1" dirty="0" err="1" smtClean="0"/>
              <a:t>αζωοσπερμίας</a:t>
            </a:r>
            <a:r>
              <a:rPr lang="el-GR" sz="2000" b="1" dirty="0" smtClean="0"/>
              <a:t> . Άριστες προοπτικές γονιμοποίησης.</a:t>
            </a:r>
          </a:p>
          <a:p>
            <a:r>
              <a:rPr lang="el-GR" sz="2000" dirty="0" smtClean="0"/>
              <a:t>Απόφραξη μετά το </a:t>
            </a:r>
            <a:r>
              <a:rPr lang="el-GR" sz="2000" dirty="0" err="1" smtClean="0"/>
              <a:t>αλλήρειο</a:t>
            </a:r>
            <a:r>
              <a:rPr lang="el-GR" sz="2000" dirty="0" smtClean="0"/>
              <a:t> δίκτυο</a:t>
            </a:r>
            <a:r>
              <a:rPr lang="en-US" sz="2000" dirty="0" smtClean="0"/>
              <a:t>: </a:t>
            </a:r>
            <a:r>
              <a:rPr lang="el-GR" sz="2000" dirty="0" smtClean="0"/>
              <a:t>σε 10% των ανδρών με </a:t>
            </a:r>
            <a:r>
              <a:rPr lang="el-GR" sz="2000" dirty="0" err="1" smtClean="0"/>
              <a:t>υπογονιμότητα</a:t>
            </a:r>
            <a:r>
              <a:rPr lang="el-GR" sz="2000" dirty="0" smtClean="0"/>
              <a:t>.</a:t>
            </a:r>
          </a:p>
          <a:p>
            <a:r>
              <a:rPr lang="el-GR" sz="2000" dirty="0" smtClean="0"/>
              <a:t>Αίτια απόφραξης</a:t>
            </a:r>
            <a:r>
              <a:rPr lang="en-US" sz="2000" dirty="0" smtClean="0"/>
              <a:t>:</a:t>
            </a:r>
            <a:r>
              <a:rPr lang="el-GR" sz="2000" dirty="0" smtClean="0"/>
              <a:t> Συγγενή ( </a:t>
            </a:r>
            <a:r>
              <a:rPr lang="el-GR" sz="2000" dirty="0" err="1" smtClean="0"/>
              <a:t>αγενεσία</a:t>
            </a:r>
            <a:r>
              <a:rPr lang="el-GR" sz="2000" dirty="0" smtClean="0"/>
              <a:t> ή ατρησία μέρους του συστήματος των απαγωγών πόρων π.χ. της επιδιδυμίδας) Επίκτητα ( λόγω λοίμωξης ή εθελούσιας στειροποίησης)</a:t>
            </a:r>
          </a:p>
          <a:p>
            <a:r>
              <a:rPr lang="el-GR" sz="2000" dirty="0" err="1" smtClean="0"/>
              <a:t>Κλινικοϊστοπαθολογική</a:t>
            </a:r>
            <a:r>
              <a:rPr lang="el-GR" sz="2000" dirty="0" smtClean="0"/>
              <a:t> τριάδα</a:t>
            </a:r>
            <a:r>
              <a:rPr lang="en-US" sz="2000" dirty="0" smtClean="0"/>
              <a:t>: </a:t>
            </a:r>
            <a:r>
              <a:rPr lang="el-GR" sz="2000" dirty="0" err="1" smtClean="0"/>
              <a:t>αζωοσπερμία</a:t>
            </a:r>
            <a:r>
              <a:rPr lang="el-GR" sz="2000" dirty="0" smtClean="0"/>
              <a:t>, όρχις φυσιολογικού μεγέθους , </a:t>
            </a:r>
            <a:r>
              <a:rPr lang="el-GR" sz="2000" dirty="0" smtClean="0">
                <a:effectLst>
                  <a:outerShdw blurRad="38100" dist="38100" dir="2700000" algn="tl">
                    <a:srgbClr val="000000">
                      <a:alpha val="43137"/>
                    </a:srgbClr>
                  </a:outerShdw>
                </a:effectLst>
              </a:rPr>
              <a:t>ενεργός</a:t>
            </a:r>
            <a:r>
              <a:rPr lang="el-GR" sz="2000" dirty="0" smtClean="0"/>
              <a:t>-αν και όχι απαραίτητα παντού εντελώς φυσιολογική- </a:t>
            </a:r>
            <a:r>
              <a:rPr lang="el-GR" sz="2000" dirty="0" smtClean="0">
                <a:effectLst>
                  <a:outerShdw blurRad="38100" dist="38100" dir="2700000" algn="tl">
                    <a:srgbClr val="000000">
                      <a:alpha val="43137"/>
                    </a:srgbClr>
                  </a:outerShdw>
                </a:effectLst>
              </a:rPr>
              <a:t>σπερματογένεση</a:t>
            </a:r>
            <a:r>
              <a:rPr lang="el-GR" sz="2000" dirty="0" smtClean="0"/>
              <a:t>.</a:t>
            </a:r>
          </a:p>
          <a:p>
            <a:r>
              <a:rPr lang="el-GR" sz="2000" dirty="0" smtClean="0"/>
              <a:t>Ποικίλου βαθμού </a:t>
            </a:r>
            <a:r>
              <a:rPr lang="el-GR" sz="2000" dirty="0" err="1" smtClean="0"/>
              <a:t>οζοειδής</a:t>
            </a:r>
            <a:r>
              <a:rPr lang="el-GR" sz="2000" dirty="0" smtClean="0"/>
              <a:t> διαμόρφωση του </a:t>
            </a:r>
            <a:r>
              <a:rPr lang="el-GR" sz="2000" dirty="0" err="1" smtClean="0"/>
              <a:t>φλεγμαίνοντος</a:t>
            </a:r>
            <a:r>
              <a:rPr lang="el-GR" sz="2000" dirty="0" smtClean="0"/>
              <a:t> σπερματικού πόρου· επί </a:t>
            </a:r>
            <a:r>
              <a:rPr lang="el-GR" sz="2000" dirty="0" err="1" smtClean="0"/>
              <a:t>ψευδοδιηθητικής</a:t>
            </a:r>
            <a:r>
              <a:rPr lang="el-GR" sz="2000" dirty="0" smtClean="0"/>
              <a:t> ανάπτυξης, σύγχυση με </a:t>
            </a:r>
            <a:r>
              <a:rPr lang="el-GR" sz="2000" dirty="0" err="1" smtClean="0"/>
              <a:t>αδενοκαρκίνωμα</a:t>
            </a:r>
            <a:r>
              <a:rPr lang="el-GR" sz="2000" dirty="0" smtClean="0"/>
              <a:t>.</a:t>
            </a:r>
          </a:p>
          <a:p>
            <a:r>
              <a:rPr lang="el-GR" sz="2000" dirty="0" smtClean="0"/>
              <a:t>Ιστορικό προηγούμενης χειρουργικής επέμβασης ή τραυματισμού.</a:t>
            </a:r>
          </a:p>
          <a:p>
            <a:r>
              <a:rPr lang="el-GR" sz="2000" dirty="0" smtClean="0"/>
              <a:t>Πιθανώς η απόφραξη του </a:t>
            </a:r>
            <a:r>
              <a:rPr lang="el-GR" sz="2000" dirty="0" err="1" smtClean="0"/>
              <a:t>απαγωγού</a:t>
            </a:r>
            <a:r>
              <a:rPr lang="el-GR" sz="2000" dirty="0" smtClean="0"/>
              <a:t> συστήματος να είναι μερική. Τότε το </a:t>
            </a:r>
            <a:r>
              <a:rPr lang="el-GR" sz="2000" dirty="0" err="1" smtClean="0"/>
              <a:t>σπερμοδιάγραμμα</a:t>
            </a:r>
            <a:r>
              <a:rPr lang="el-GR" sz="2000" dirty="0" smtClean="0"/>
              <a:t> αναδεικνύει κάποιον αριθμό σπερματοζωαρίων, αλλά σαφώς μικρότερο αυτού που αναμένεται με βάση τα ιστολογικά ευρήματα της βιοψίας </a:t>
            </a:r>
          </a:p>
          <a:p>
            <a:pPr>
              <a:buNone/>
            </a:pPr>
            <a:r>
              <a:rPr lang="el-GR" sz="2000" dirty="0" smtClean="0"/>
              <a:t>     (μετά από εκτίμηση </a:t>
            </a:r>
            <a:r>
              <a:rPr lang="el-GR" sz="2000" i="1" dirty="0" smtClean="0"/>
              <a:t>τουλάχιστον 20 </a:t>
            </a:r>
            <a:r>
              <a:rPr lang="el-GR" sz="2000" dirty="0" smtClean="0"/>
              <a:t>σωστά οριοθετημένων σωληναρίων στο υλικό της βιοψίας).</a:t>
            </a:r>
          </a:p>
          <a:p>
            <a:endParaRPr lang="el-GR" sz="2800" dirty="0" smtClean="0"/>
          </a:p>
          <a:p>
            <a:endParaRPr lang="el-GR"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052736"/>
          </a:xfrm>
        </p:spPr>
        <p:txBody>
          <a:bodyPr>
            <a:normAutofit fontScale="90000"/>
          </a:bodyPr>
          <a:lstStyle/>
          <a:p>
            <a:r>
              <a:rPr lang="el-GR" sz="2400" dirty="0" smtClean="0"/>
              <a:t>Άρρην</a:t>
            </a:r>
            <a:r>
              <a:rPr lang="el-GR" dirty="0" smtClean="0"/>
              <a:t> </a:t>
            </a:r>
            <a:r>
              <a:rPr lang="el-GR" sz="2400" dirty="0" smtClean="0"/>
              <a:t>28 ετών με </a:t>
            </a:r>
            <a:r>
              <a:rPr lang="el-GR" sz="2400" dirty="0" err="1" smtClean="0">
                <a:effectLst>
                  <a:outerShdw blurRad="38100" dist="38100" dir="2700000" algn="tl">
                    <a:srgbClr val="000000">
                      <a:alpha val="43137"/>
                    </a:srgbClr>
                  </a:outerShdw>
                </a:effectLst>
              </a:rPr>
              <a:t>αγενεσία</a:t>
            </a:r>
            <a:r>
              <a:rPr lang="el-GR" sz="2400" dirty="0" smtClean="0">
                <a:effectLst>
                  <a:outerShdw blurRad="38100" dist="38100" dir="2700000" algn="tl">
                    <a:srgbClr val="000000">
                      <a:alpha val="43137"/>
                    </a:srgbClr>
                  </a:outerShdw>
                </a:effectLst>
              </a:rPr>
              <a:t> σπερματικού πόρου</a:t>
            </a:r>
            <a:r>
              <a:rPr lang="el-GR" sz="2400" dirty="0" smtClean="0"/>
              <a:t>.</a:t>
            </a:r>
            <a:br>
              <a:rPr lang="el-GR" sz="2400" dirty="0" smtClean="0"/>
            </a:br>
            <a:r>
              <a:rPr lang="el-GR" sz="2400" b="1" dirty="0" smtClean="0"/>
              <a:t>Ενεργός  (φυσιολογική) σπερματογένεση</a:t>
            </a:r>
            <a:r>
              <a:rPr lang="el-GR" sz="2400" dirty="0" smtClean="0"/>
              <a:t>.</a:t>
            </a:r>
            <a:endParaRPr lang="el-GR" sz="2400" dirty="0"/>
          </a:p>
        </p:txBody>
      </p:sp>
      <p:pic>
        <p:nvPicPr>
          <p:cNvPr id="27650" name="Picture 2" descr="C:\Documents and Settings\Administrator\Επιφάνεια εργασίας\LAZARIS\scan0007.jpg"/>
          <p:cNvPicPr>
            <a:picLocks noGrp="1" noChangeAspect="1" noChangeArrowheads="1"/>
          </p:cNvPicPr>
          <p:nvPr>
            <p:ph idx="1"/>
          </p:nvPr>
        </p:nvPicPr>
        <p:blipFill>
          <a:blip r:embed="rId3" cstate="print"/>
          <a:srcRect/>
          <a:stretch>
            <a:fillRect/>
          </a:stretch>
        </p:blipFill>
        <p:spPr bwMode="auto">
          <a:xfrm>
            <a:off x="683568" y="1124744"/>
            <a:ext cx="7776864" cy="5405624"/>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l-GR" u="sng" dirty="0" smtClean="0"/>
              <a:t>ΙΣΤΟ</a:t>
            </a:r>
            <a:r>
              <a:rPr lang="el-GR" u="sng" spc="600" dirty="0" smtClean="0">
                <a:effectLst>
                  <a:outerShdw blurRad="38100" dist="38100" dir="2700000" algn="tl">
                    <a:srgbClr val="000000">
                      <a:alpha val="43137"/>
                    </a:srgbClr>
                  </a:outerShdw>
                </a:effectLst>
              </a:rPr>
              <a:t>ΠΑΘΟ</a:t>
            </a:r>
            <a:r>
              <a:rPr lang="el-GR" u="sng" dirty="0" smtClean="0"/>
              <a:t>ΛΟΓΙΚΑ ΠΡΟΤΥΠΑ </a:t>
            </a:r>
            <a:r>
              <a:rPr lang="el-GR" dirty="0" smtClean="0"/>
              <a:t>ΟΡΧΙΚΟΥ ΠΑΡΕΓΧΥΜΑΤΟΣ ΑΝΔΡΩΝ ΜΕ ΥΠΟΓΟΝΙΜΟΤΗΤΑ</a:t>
            </a:r>
            <a:endParaRPr lang="el-GR" dirty="0"/>
          </a:p>
        </p:txBody>
      </p:sp>
      <p:sp>
        <p:nvSpPr>
          <p:cNvPr id="3" name="2 - Θέση περιεχομένου"/>
          <p:cNvSpPr>
            <a:spLocks noGrp="1"/>
          </p:cNvSpPr>
          <p:nvPr>
            <p:ph idx="1"/>
          </p:nvPr>
        </p:nvSpPr>
        <p:spPr>
          <a:xfrm>
            <a:off x="0" y="1844824"/>
            <a:ext cx="9144000" cy="5013176"/>
          </a:xfrm>
        </p:spPr>
        <p:txBody>
          <a:bodyPr>
            <a:normAutofit fontScale="92500" lnSpcReduction="20000"/>
          </a:bodyPr>
          <a:lstStyle/>
          <a:p>
            <a:r>
              <a:rPr lang="el-GR" dirty="0" err="1" smtClean="0"/>
              <a:t>Υποσπερματογένεση</a:t>
            </a:r>
            <a:r>
              <a:rPr lang="el-GR" dirty="0" smtClean="0"/>
              <a:t> ( όλες οι μορφές κυττάρων έως και τις ώριμες </a:t>
            </a:r>
            <a:r>
              <a:rPr lang="el-GR" dirty="0" err="1" smtClean="0"/>
              <a:t>σπερματίδες</a:t>
            </a:r>
            <a:r>
              <a:rPr lang="el-GR" dirty="0" smtClean="0"/>
              <a:t>/σπερματοζωάρια αναγνωρίζονται, αλλά διακρίνεται σαφώς </a:t>
            </a:r>
            <a:r>
              <a:rPr lang="el-GR" b="1" dirty="0" smtClean="0"/>
              <a:t>μείωση</a:t>
            </a:r>
            <a:r>
              <a:rPr lang="el-GR" dirty="0" smtClean="0"/>
              <a:t> στον αριθμό των </a:t>
            </a:r>
            <a:r>
              <a:rPr lang="el-GR" spc="300" dirty="0" smtClean="0">
                <a:effectLst>
                  <a:outerShdw blurRad="38100" dist="38100" dir="2700000" algn="tl">
                    <a:srgbClr val="000000">
                      <a:alpha val="43137"/>
                    </a:srgbClr>
                  </a:outerShdw>
                </a:effectLst>
              </a:rPr>
              <a:t>πολλαπλασιαζόμενων</a:t>
            </a:r>
            <a:r>
              <a:rPr lang="el-GR" dirty="0" smtClean="0"/>
              <a:t> </a:t>
            </a:r>
            <a:r>
              <a:rPr lang="el-GR" dirty="0" err="1" smtClean="0"/>
              <a:t>σπερματογονίων</a:t>
            </a:r>
            <a:r>
              <a:rPr lang="el-GR" dirty="0" smtClean="0"/>
              <a:t>)</a:t>
            </a:r>
            <a:r>
              <a:rPr lang="en-US" dirty="0" smtClean="0"/>
              <a:t>.</a:t>
            </a:r>
            <a:endParaRPr lang="el-GR" dirty="0" smtClean="0"/>
          </a:p>
          <a:p>
            <a:r>
              <a:rPr lang="el-GR" dirty="0" smtClean="0"/>
              <a:t>Αναστολή της ωρίμανσης ( ατελής σπερματογένεση, απουσία ωρίμανσης πέραν του σταδίου του σπερματογονίου ή του σπερματοκυττάρου ή, κατά ορισμένους ειδικούς , της ανώριμης (στρογγυλής) σπερματίδης.</a:t>
            </a:r>
          </a:p>
          <a:p>
            <a:r>
              <a:rPr lang="el-GR" dirty="0" smtClean="0"/>
              <a:t>Σύνδρομο παρουσίας κυττάρων </a:t>
            </a:r>
            <a:r>
              <a:rPr lang="en-US" dirty="0" err="1" smtClean="0"/>
              <a:t>Sertoli</a:t>
            </a:r>
            <a:r>
              <a:rPr lang="en-US" dirty="0" smtClean="0"/>
              <a:t> </a:t>
            </a:r>
            <a:r>
              <a:rPr lang="el-GR" dirty="0" smtClean="0">
                <a:effectLst>
                  <a:outerShdw blurRad="38100" dist="38100" dir="2700000" algn="tl">
                    <a:srgbClr val="000000">
                      <a:alpha val="43137"/>
                    </a:srgbClr>
                  </a:outerShdw>
                </a:effectLst>
              </a:rPr>
              <a:t>μόνο</a:t>
            </a:r>
          </a:p>
          <a:p>
            <a:r>
              <a:rPr lang="el-GR" dirty="0" smtClean="0"/>
              <a:t>Απουσία ορχικών σωληναρίων-</a:t>
            </a:r>
            <a:r>
              <a:rPr lang="el-GR" dirty="0" err="1" smtClean="0"/>
              <a:t>υαλοειδοποίηση</a:t>
            </a:r>
            <a:r>
              <a:rPr lang="el-GR" dirty="0" smtClean="0"/>
              <a:t>. </a:t>
            </a:r>
            <a:endParaRPr lang="el-GR"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rmAutofit/>
          </a:bodyPr>
          <a:lstStyle/>
          <a:p>
            <a:r>
              <a:rPr lang="el-GR" sz="2400" dirty="0" smtClean="0"/>
              <a:t>ΙΣΤΟΛΟΓΙΚΑ ΠΡΟΤΥΠΑ ΟΡΧΙΚΟΥ ΠΑΡΕΓΧΥΜΑΤΟΣ </a:t>
            </a:r>
            <a:br>
              <a:rPr lang="el-GR" sz="2400" dirty="0" smtClean="0"/>
            </a:br>
            <a:r>
              <a:rPr lang="el-GR" sz="2400" dirty="0" smtClean="0"/>
              <a:t>ΑΝΔΡΩΝ ΜΕ ΥΠΟΓΟΝΙΜΟΤΗΤΑ - </a:t>
            </a:r>
            <a:r>
              <a:rPr lang="el-GR" sz="2400" b="1" dirty="0" smtClean="0">
                <a:solidFill>
                  <a:schemeClr val="accent6">
                    <a:lumMod val="50000"/>
                  </a:schemeClr>
                </a:solidFill>
              </a:rPr>
              <a:t>ΙΙ</a:t>
            </a:r>
            <a:endParaRPr lang="el-GR" sz="2400" b="1" dirty="0">
              <a:solidFill>
                <a:schemeClr val="accent6">
                  <a:lumMod val="50000"/>
                </a:schemeClr>
              </a:solidFill>
            </a:endParaRPr>
          </a:p>
        </p:txBody>
      </p:sp>
      <p:sp>
        <p:nvSpPr>
          <p:cNvPr id="3" name="2 - Θέση περιεχομένου"/>
          <p:cNvSpPr>
            <a:spLocks noGrp="1"/>
          </p:cNvSpPr>
          <p:nvPr>
            <p:ph idx="1"/>
          </p:nvPr>
        </p:nvSpPr>
        <p:spPr>
          <a:xfrm>
            <a:off x="0" y="980728"/>
            <a:ext cx="9144000" cy="5877272"/>
          </a:xfrm>
        </p:spPr>
        <p:txBody>
          <a:bodyPr>
            <a:normAutofit fontScale="55000" lnSpcReduction="20000"/>
          </a:bodyPr>
          <a:lstStyle/>
          <a:p>
            <a:r>
              <a:rPr lang="el-GR" b="1" dirty="0" err="1" smtClean="0"/>
              <a:t>Υποσπερματογένεση</a:t>
            </a:r>
            <a:r>
              <a:rPr lang="el-GR" b="1" dirty="0" smtClean="0"/>
              <a:t>= Όλα τα στάδια σπερματογένεσης παρόντα, αλλά ποικίλου βαθμού μείωσή τους. Πιθανότατη η ανάκτηση  γόνιμου σπέρματος.</a:t>
            </a:r>
          </a:p>
          <a:p>
            <a:r>
              <a:rPr lang="el-GR" dirty="0" smtClean="0"/>
              <a:t>Συνοδό</a:t>
            </a:r>
            <a:r>
              <a:rPr lang="en-US" dirty="0" smtClean="0"/>
              <a:t>: </a:t>
            </a:r>
            <a:r>
              <a:rPr lang="el-GR" b="1" dirty="0" smtClean="0"/>
              <a:t>έκθεσης σε τοξίνες ή υπερβολική θερμότητα, αγγειακές ανωμαλίες </a:t>
            </a:r>
          </a:p>
          <a:p>
            <a:pPr>
              <a:buNone/>
            </a:pPr>
            <a:r>
              <a:rPr lang="el-GR" b="1" dirty="0" smtClean="0"/>
              <a:t>      (διαβήτης, </a:t>
            </a:r>
            <a:r>
              <a:rPr lang="el-GR" b="1" dirty="0" err="1" smtClean="0"/>
              <a:t>κιρσοκήλη</a:t>
            </a:r>
            <a:r>
              <a:rPr lang="el-GR" b="1" dirty="0" smtClean="0"/>
              <a:t>), ορμονικές διαταραχές (</a:t>
            </a:r>
            <a:r>
              <a:rPr lang="el-GR" b="1" dirty="0" err="1" smtClean="0"/>
              <a:t>π.χ.υποθυρεοειδισμός</a:t>
            </a:r>
            <a:r>
              <a:rPr lang="el-GR" b="1" dirty="0" smtClean="0"/>
              <a:t>), συγγενείς διαταραχές στη λειτουργία των γεννητικών κυττάρων, δυσλειτουργίες των κυττάρων </a:t>
            </a:r>
            <a:r>
              <a:rPr lang="en-US" b="1" dirty="0" err="1" smtClean="0"/>
              <a:t>Sertoli</a:t>
            </a:r>
            <a:r>
              <a:rPr lang="en-US" b="1" dirty="0" smtClean="0"/>
              <a:t> &amp; </a:t>
            </a:r>
            <a:r>
              <a:rPr lang="en-US" b="1" dirty="0" err="1" smtClean="0"/>
              <a:t>Leydig</a:t>
            </a:r>
            <a:r>
              <a:rPr lang="el-GR" b="1" dirty="0" smtClean="0"/>
              <a:t>.</a:t>
            </a:r>
          </a:p>
          <a:p>
            <a:pPr>
              <a:buNone/>
            </a:pPr>
            <a:r>
              <a:rPr lang="el-GR" dirty="0" smtClean="0"/>
              <a:t>    </a:t>
            </a:r>
            <a:r>
              <a:rPr lang="el-GR" b="1" u="sng" dirty="0" smtClean="0"/>
              <a:t>Μειωμένος βαθμός</a:t>
            </a:r>
            <a:r>
              <a:rPr lang="el-GR" b="1" dirty="0" smtClean="0"/>
              <a:t> σπερματογένεσης αλλά </a:t>
            </a:r>
            <a:r>
              <a:rPr lang="el-GR" b="1" u="sng" dirty="0" smtClean="0"/>
              <a:t>όχι σταμάτημα </a:t>
            </a:r>
            <a:r>
              <a:rPr lang="el-GR" b="1" dirty="0" smtClean="0"/>
              <a:t>σε ένα συγκεκριμένο στάδιο της διαδικασίας της σπερματογένεσης. </a:t>
            </a:r>
            <a:r>
              <a:rPr lang="el-GR" b="1" spc="300" dirty="0" smtClean="0"/>
              <a:t>Μείωση στον αριθμό των γεννητικών κυττάρων</a:t>
            </a:r>
            <a:r>
              <a:rPr lang="el-GR" b="1" dirty="0" smtClean="0"/>
              <a:t>. Επακόλουθη  </a:t>
            </a:r>
            <a:r>
              <a:rPr lang="el-GR" b="1" spc="300" dirty="0" smtClean="0"/>
              <a:t>λέπτυνση  των στοιβάδων τους</a:t>
            </a:r>
            <a:r>
              <a:rPr lang="el-GR" b="1" dirty="0" smtClean="0"/>
              <a:t>.</a:t>
            </a:r>
          </a:p>
          <a:p>
            <a:pPr>
              <a:buNone/>
            </a:pPr>
            <a:endParaRPr lang="el-GR" b="1" dirty="0" smtClean="0"/>
          </a:p>
          <a:p>
            <a:pPr>
              <a:buNone/>
            </a:pPr>
            <a:r>
              <a:rPr lang="el-GR" dirty="0" smtClean="0"/>
              <a:t>      ΠΡΟΣΟΧΗ</a:t>
            </a:r>
            <a:r>
              <a:rPr lang="en-US" dirty="0" smtClean="0"/>
              <a:t>: </a:t>
            </a:r>
            <a:r>
              <a:rPr lang="el-GR" dirty="0" smtClean="0"/>
              <a:t>Σε βιοψία ενός </a:t>
            </a:r>
            <a:r>
              <a:rPr lang="el-GR" b="1" dirty="0" smtClean="0"/>
              <a:t>πλήρως φυσιολογικού </a:t>
            </a:r>
            <a:r>
              <a:rPr lang="el-GR" dirty="0" smtClean="0"/>
              <a:t>όρχεως, η </a:t>
            </a:r>
            <a:r>
              <a:rPr lang="el-GR" u="sng" dirty="0" smtClean="0"/>
              <a:t>σπερματογένεση δεν εμφανίζεται απαραίτητα πλήρης σε </a:t>
            </a:r>
            <a:r>
              <a:rPr lang="el-GR" u="sng" dirty="0" smtClean="0">
                <a:effectLst>
                  <a:outerShdw blurRad="38100" dist="38100" dir="2700000" algn="tl">
                    <a:srgbClr val="000000">
                      <a:alpha val="43137"/>
                    </a:srgbClr>
                  </a:outerShdw>
                </a:effectLst>
              </a:rPr>
              <a:t>κάθε</a:t>
            </a:r>
            <a:r>
              <a:rPr lang="el-GR" u="sng" dirty="0" smtClean="0"/>
              <a:t> </a:t>
            </a:r>
            <a:r>
              <a:rPr lang="el-GR" u="sng" dirty="0" err="1" smtClean="0"/>
              <a:t>διατμηθέν</a:t>
            </a:r>
            <a:r>
              <a:rPr lang="el-GR" u="sng" dirty="0" smtClean="0"/>
              <a:t> ορχικό σωληνάριο.</a:t>
            </a:r>
          </a:p>
          <a:p>
            <a:pPr>
              <a:buNone/>
            </a:pPr>
            <a:endParaRPr lang="el-GR" u="sng" dirty="0" smtClean="0"/>
          </a:p>
          <a:p>
            <a:pPr>
              <a:buNone/>
            </a:pPr>
            <a:r>
              <a:rPr lang="el-GR" dirty="0" smtClean="0"/>
              <a:t>     Διαβάθμιση βαρύτητας των αλλοιώσεων </a:t>
            </a:r>
            <a:r>
              <a:rPr lang="en-US" dirty="0" smtClean="0"/>
              <a:t>: </a:t>
            </a:r>
            <a:r>
              <a:rPr lang="el-GR" dirty="0" smtClean="0"/>
              <a:t>σε λίγα σωληνάρια (ήπια</a:t>
            </a:r>
            <a:r>
              <a:rPr lang="en-US" dirty="0" smtClean="0"/>
              <a:t>, </a:t>
            </a:r>
            <a:r>
              <a:rPr lang="el-GR" dirty="0" smtClean="0"/>
              <a:t>εστιακή) , σχεδόν σε όλα ( βαριά, διάχυτη).</a:t>
            </a:r>
          </a:p>
          <a:p>
            <a:pPr>
              <a:buNone/>
            </a:pPr>
            <a:r>
              <a:rPr lang="el-GR" dirty="0" smtClean="0"/>
              <a:t>     Πιθανά </a:t>
            </a:r>
            <a:r>
              <a:rPr lang="el-GR" dirty="0" smtClean="0">
                <a:effectLst>
                  <a:outerShdw blurRad="38100" dist="38100" dir="2700000" algn="tl">
                    <a:srgbClr val="000000">
                      <a:alpha val="43137"/>
                    </a:srgbClr>
                  </a:outerShdw>
                </a:effectLst>
              </a:rPr>
              <a:t>επιπρόσθετα</a:t>
            </a:r>
            <a:r>
              <a:rPr lang="el-GR" dirty="0" smtClean="0"/>
              <a:t> ευρήματα</a:t>
            </a:r>
            <a:r>
              <a:rPr lang="en-US" dirty="0" smtClean="0"/>
              <a:t>:</a:t>
            </a:r>
            <a:r>
              <a:rPr lang="el-GR" dirty="0" smtClean="0"/>
              <a:t> </a:t>
            </a:r>
          </a:p>
          <a:p>
            <a:pPr>
              <a:buNone/>
            </a:pPr>
            <a:r>
              <a:rPr lang="el-GR" dirty="0" smtClean="0"/>
              <a:t>     πάχυνση βασικών μεμβρανών σωληναρίων, διάμεση </a:t>
            </a:r>
            <a:r>
              <a:rPr lang="el-GR" dirty="0" err="1" smtClean="0"/>
              <a:t>ίνωση</a:t>
            </a:r>
            <a:r>
              <a:rPr lang="el-GR" dirty="0" smtClean="0"/>
              <a:t>, σκλήρυνση σωληναρίων, διαταραχή στην οργάνωση του σπερματικού επιθηλίου και </a:t>
            </a:r>
            <a:r>
              <a:rPr lang="el-GR" dirty="0" err="1" smtClean="0"/>
              <a:t>εσχαροποίηση</a:t>
            </a:r>
            <a:r>
              <a:rPr lang="el-GR" dirty="0" smtClean="0"/>
              <a:t>/</a:t>
            </a:r>
            <a:r>
              <a:rPr lang="el-GR" dirty="0" err="1" smtClean="0"/>
              <a:t>αποφολίδωση</a:t>
            </a:r>
            <a:r>
              <a:rPr lang="el-GR" dirty="0" smtClean="0"/>
              <a:t>  </a:t>
            </a:r>
            <a:r>
              <a:rPr lang="el-GR" dirty="0" smtClean="0">
                <a:effectLst>
                  <a:outerShdw blurRad="38100" dist="38100" dir="2700000" algn="tl">
                    <a:srgbClr val="000000">
                      <a:alpha val="43137"/>
                    </a:srgbClr>
                  </a:outerShdw>
                </a:effectLst>
              </a:rPr>
              <a:t>αώρων</a:t>
            </a:r>
            <a:r>
              <a:rPr lang="el-GR" dirty="0" smtClean="0"/>
              <a:t> γεννητικών κυττάρων </a:t>
            </a:r>
            <a:r>
              <a:rPr lang="el-GR" dirty="0" smtClean="0">
                <a:effectLst>
                  <a:outerShdw blurRad="38100" dist="38100" dir="2700000" algn="tl">
                    <a:srgbClr val="000000">
                      <a:alpha val="43137"/>
                    </a:srgbClr>
                  </a:outerShdw>
                </a:effectLst>
              </a:rPr>
              <a:t>εντός των αυλών </a:t>
            </a:r>
            <a:r>
              <a:rPr lang="el-GR" dirty="0" smtClean="0"/>
              <a:t>των σωληναρίων. </a:t>
            </a:r>
          </a:p>
          <a:p>
            <a:pPr>
              <a:buNone/>
            </a:pPr>
            <a:r>
              <a:rPr lang="el-GR" dirty="0" smtClean="0"/>
              <a:t>     Τα κύτταρα του </a:t>
            </a:r>
            <a:r>
              <a:rPr lang="en-US" dirty="0" err="1" smtClean="0"/>
              <a:t>Leydig</a:t>
            </a:r>
            <a:r>
              <a:rPr lang="en-US" dirty="0" smtClean="0"/>
              <a:t> </a:t>
            </a:r>
            <a:r>
              <a:rPr lang="el-GR" dirty="0" smtClean="0"/>
              <a:t> πρέπει να αναγνωρίζονται στις γωνίες ανάμεσα στα σωληνάρια. Όταν  τα κύτταρα του </a:t>
            </a:r>
            <a:r>
              <a:rPr lang="en-US" dirty="0" err="1" smtClean="0"/>
              <a:t>Leydig</a:t>
            </a:r>
            <a:r>
              <a:rPr lang="en-US" dirty="0" smtClean="0"/>
              <a:t> </a:t>
            </a:r>
            <a:r>
              <a:rPr lang="el-GR" dirty="0" smtClean="0"/>
              <a:t>είναι ελάχιστα, η τεστοστερόνη του ορού είναι ελαττωμένη. Όταν τα κύτταρα του </a:t>
            </a:r>
            <a:r>
              <a:rPr lang="en-US" dirty="0" err="1" smtClean="0"/>
              <a:t>Leydig</a:t>
            </a:r>
            <a:r>
              <a:rPr lang="en-US" dirty="0" smtClean="0"/>
              <a:t> </a:t>
            </a:r>
            <a:r>
              <a:rPr lang="el-GR" dirty="0" smtClean="0"/>
              <a:t>συσσωματώνονται σε </a:t>
            </a:r>
            <a:r>
              <a:rPr lang="el-GR" dirty="0" err="1" smtClean="0"/>
              <a:t>οζία</a:t>
            </a:r>
            <a:r>
              <a:rPr lang="el-GR" dirty="0" smtClean="0"/>
              <a:t>, η </a:t>
            </a:r>
            <a:r>
              <a:rPr lang="en-US" dirty="0" smtClean="0"/>
              <a:t>LH </a:t>
            </a:r>
            <a:r>
              <a:rPr lang="el-GR" dirty="0" smtClean="0"/>
              <a:t>ορού είναι αυξημένη.</a:t>
            </a:r>
            <a:endParaRPr lang="el-GR"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90066"/>
          </a:xfrm>
        </p:spPr>
        <p:txBody>
          <a:bodyPr>
            <a:normAutofit fontScale="90000"/>
          </a:bodyPr>
          <a:lstStyle/>
          <a:p>
            <a:r>
              <a:rPr lang="el-GR" dirty="0" smtClean="0"/>
              <a:t>ΥΠΟΣΠΕΡΜΑΤΟΓΕΝΕΣΗ</a:t>
            </a:r>
            <a:endParaRPr lang="el-GR" dirty="0"/>
          </a:p>
        </p:txBody>
      </p:sp>
      <p:sp>
        <p:nvSpPr>
          <p:cNvPr id="3" name="2 - Θέση περιεχομένου"/>
          <p:cNvSpPr>
            <a:spLocks noGrp="1"/>
          </p:cNvSpPr>
          <p:nvPr>
            <p:ph idx="1"/>
          </p:nvPr>
        </p:nvSpPr>
        <p:spPr>
          <a:xfrm>
            <a:off x="0" y="836712"/>
            <a:ext cx="9144000" cy="6021288"/>
          </a:xfrm>
        </p:spPr>
        <p:txBody>
          <a:bodyPr/>
          <a:lstStyle/>
          <a:p>
            <a:r>
              <a:rPr lang="el-GR" dirty="0" smtClean="0"/>
              <a:t>Ορισμός</a:t>
            </a:r>
            <a:r>
              <a:rPr lang="en-US" dirty="0" smtClean="0"/>
              <a:t>: K</a:t>
            </a:r>
            <a:r>
              <a:rPr lang="el-GR" dirty="0" err="1" smtClean="0"/>
              <a:t>ατάσταση</a:t>
            </a:r>
            <a:r>
              <a:rPr lang="el-GR" dirty="0" smtClean="0"/>
              <a:t> κατά την οποία παρατηρείται ιστολογικά μειωμένος αριθμός </a:t>
            </a:r>
            <a:r>
              <a:rPr lang="el-GR" dirty="0" err="1" smtClean="0"/>
              <a:t>σπερματογονίων</a:t>
            </a:r>
            <a:r>
              <a:rPr lang="el-GR" dirty="0" smtClean="0"/>
              <a:t> και πρωτογενών </a:t>
            </a:r>
            <a:r>
              <a:rPr lang="el-GR" dirty="0" err="1" smtClean="0"/>
              <a:t>σπερματοκυττάρων</a:t>
            </a:r>
            <a:r>
              <a:rPr lang="el-GR" dirty="0" smtClean="0"/>
              <a:t>, με τα σπερματοκύτταρα να υπερισχύουν αριθμητικά. Τα </a:t>
            </a:r>
            <a:r>
              <a:rPr lang="el-GR" dirty="0" smtClean="0">
                <a:effectLst>
                  <a:outerShdw blurRad="38100" dist="38100" dir="2700000" algn="tl">
                    <a:srgbClr val="000000">
                      <a:alpha val="43137"/>
                    </a:srgbClr>
                  </a:outerShdw>
                </a:effectLst>
              </a:rPr>
              <a:t>περισσότερα</a:t>
            </a:r>
            <a:r>
              <a:rPr lang="el-GR" dirty="0" smtClean="0"/>
              <a:t> σπερματικά σωληνάρια περιέχουν και λίγες τουλάχιστον </a:t>
            </a:r>
            <a:r>
              <a:rPr lang="el-GR" dirty="0" smtClean="0">
                <a:effectLst>
                  <a:outerShdw blurRad="38100" dist="38100" dir="2700000" algn="tl">
                    <a:srgbClr val="000000">
                      <a:alpha val="43137"/>
                    </a:srgbClr>
                  </a:outerShdw>
                </a:effectLst>
              </a:rPr>
              <a:t>ώριμες </a:t>
            </a:r>
            <a:r>
              <a:rPr lang="el-GR" dirty="0" err="1" smtClean="0">
                <a:effectLst>
                  <a:outerShdw blurRad="38100" dist="38100" dir="2700000" algn="tl">
                    <a:srgbClr val="000000">
                      <a:alpha val="43137"/>
                    </a:srgbClr>
                  </a:outerShdw>
                </a:effectLst>
              </a:rPr>
              <a:t>σπερματίδες</a:t>
            </a:r>
            <a:r>
              <a:rPr lang="el-GR" dirty="0" smtClean="0"/>
              <a:t>. Στο 8% των ασθενών</a:t>
            </a:r>
            <a:r>
              <a:rPr lang="en-US" dirty="0" smtClean="0"/>
              <a:t>: </a:t>
            </a:r>
            <a:r>
              <a:rPr lang="el-GR" dirty="0" smtClean="0"/>
              <a:t>εστιακές </a:t>
            </a:r>
            <a:r>
              <a:rPr lang="el-GR" dirty="0" err="1" smtClean="0"/>
              <a:t>υαλοειδοποιήσεις</a:t>
            </a:r>
            <a:r>
              <a:rPr lang="el-GR" dirty="0" smtClean="0"/>
              <a:t> σωληναρίων.</a:t>
            </a:r>
          </a:p>
          <a:p>
            <a:r>
              <a:rPr lang="el-GR" dirty="0" smtClean="0"/>
              <a:t>Κατά την </a:t>
            </a:r>
            <a:r>
              <a:rPr lang="el-GR" b="1" dirty="0" smtClean="0"/>
              <a:t>αμιγή</a:t>
            </a:r>
            <a:r>
              <a:rPr lang="el-GR" dirty="0" smtClean="0"/>
              <a:t> </a:t>
            </a:r>
            <a:r>
              <a:rPr lang="el-GR" dirty="0" err="1" smtClean="0"/>
              <a:t>υποσπερματογένεση</a:t>
            </a:r>
            <a:r>
              <a:rPr lang="el-GR" dirty="0" smtClean="0"/>
              <a:t> παρατηρείται μείωση του αριθμού </a:t>
            </a:r>
            <a:r>
              <a:rPr lang="el-GR" b="1" dirty="0" smtClean="0"/>
              <a:t>όλων</a:t>
            </a:r>
            <a:r>
              <a:rPr lang="el-GR" dirty="0" smtClean="0"/>
              <a:t> των μορφών των γεννητικών κυττάρων.</a:t>
            </a:r>
            <a:endParaRPr lang="el-GR"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defRPr/>
            </a:pPr>
            <a:r>
              <a:rPr lang="el-GR" sz="3200" b="1" dirty="0" smtClean="0"/>
              <a:t>Αμιγής</a:t>
            </a:r>
            <a:r>
              <a:rPr lang="el-GR" sz="3200" dirty="0" smtClean="0"/>
              <a:t> </a:t>
            </a:r>
            <a:r>
              <a:rPr lang="el-GR" sz="3200" dirty="0" err="1" smtClean="0"/>
              <a:t>υποσπερματογένεση</a:t>
            </a:r>
            <a:r>
              <a:rPr lang="el-GR" sz="3200" dirty="0" smtClean="0"/>
              <a:t>. </a:t>
            </a:r>
            <a:br>
              <a:rPr lang="el-GR" sz="3200" dirty="0" smtClean="0"/>
            </a:br>
            <a:r>
              <a:rPr lang="el-GR" sz="3200" dirty="0" smtClean="0"/>
              <a:t>Μείωση </a:t>
            </a:r>
            <a:r>
              <a:rPr lang="el-GR" sz="3200" b="1" dirty="0" smtClean="0"/>
              <a:t>όλων</a:t>
            </a:r>
            <a:r>
              <a:rPr lang="el-GR" sz="3200" dirty="0" smtClean="0"/>
              <a:t> των μορφών γεννητικών κυττάρων</a:t>
            </a:r>
            <a:endParaRPr lang="el-GR" sz="3200" dirty="0"/>
          </a:p>
        </p:txBody>
      </p:sp>
      <p:pic>
        <p:nvPicPr>
          <p:cNvPr id="10243" name="Picture 4" descr="f012-104-A01970"/>
          <p:cNvPicPr>
            <a:picLocks noChangeAspect="1" noChangeArrowheads="1"/>
          </p:cNvPicPr>
          <p:nvPr/>
        </p:nvPicPr>
        <p:blipFill>
          <a:blip r:embed="rId3" cstate="print"/>
          <a:srcRect/>
          <a:stretch>
            <a:fillRect/>
          </a:stretch>
        </p:blipFill>
        <p:spPr bwMode="auto">
          <a:xfrm>
            <a:off x="-214313" y="1500188"/>
            <a:ext cx="9474201"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new\anatomy_Testis_midsagital.jpg"/>
          <p:cNvPicPr>
            <a:picLocks noChangeAspect="1" noChangeArrowheads="1"/>
          </p:cNvPicPr>
          <p:nvPr/>
        </p:nvPicPr>
        <p:blipFill>
          <a:blip r:embed="rId2" cstate="print"/>
          <a:srcRect/>
          <a:stretch>
            <a:fillRect/>
          </a:stretch>
        </p:blipFill>
        <p:spPr bwMode="auto">
          <a:xfrm>
            <a:off x="285720" y="3429000"/>
            <a:ext cx="3095010" cy="3240906"/>
          </a:xfrm>
          <a:prstGeom prst="rect">
            <a:avLst/>
          </a:prstGeom>
          <a:noFill/>
          <a:ln w="9525">
            <a:noFill/>
            <a:miter lim="800000"/>
            <a:headEnd/>
            <a:tailEnd/>
          </a:ln>
        </p:spPr>
      </p:pic>
      <p:pic>
        <p:nvPicPr>
          <p:cNvPr id="3" name="Picture 2" descr="E:\new\FG27_04a.jpg"/>
          <p:cNvPicPr>
            <a:picLocks noChangeAspect="1" noChangeArrowheads="1"/>
          </p:cNvPicPr>
          <p:nvPr/>
        </p:nvPicPr>
        <p:blipFill>
          <a:blip r:embed="rId3" cstate="print"/>
          <a:srcRect/>
          <a:stretch>
            <a:fillRect/>
          </a:stretch>
        </p:blipFill>
        <p:spPr bwMode="auto">
          <a:xfrm>
            <a:off x="3643306" y="1428736"/>
            <a:ext cx="5377416" cy="4032448"/>
          </a:xfrm>
          <a:prstGeom prst="rect">
            <a:avLst/>
          </a:prstGeom>
          <a:noFill/>
          <a:ln w="9525">
            <a:noFill/>
            <a:miter lim="800000"/>
            <a:headEnd/>
            <a:tailEnd/>
          </a:ln>
        </p:spPr>
      </p:pic>
      <p:pic>
        <p:nvPicPr>
          <p:cNvPr id="4" name="Picture 2" descr="E:\new\yaratilis199.jpg"/>
          <p:cNvPicPr>
            <a:picLocks noChangeAspect="1" noChangeArrowheads="1"/>
          </p:cNvPicPr>
          <p:nvPr/>
        </p:nvPicPr>
        <p:blipFill>
          <a:blip r:embed="rId4" cstate="print"/>
          <a:srcRect/>
          <a:stretch>
            <a:fillRect/>
          </a:stretch>
        </p:blipFill>
        <p:spPr bwMode="auto">
          <a:xfrm>
            <a:off x="714348" y="142852"/>
            <a:ext cx="2326783" cy="316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2984"/>
          </a:xfrm>
        </p:spPr>
        <p:txBody>
          <a:bodyPr>
            <a:noAutofit/>
          </a:bodyPr>
          <a:lstStyle/>
          <a:p>
            <a:r>
              <a:rPr lang="el-GR" sz="2800" dirty="0" smtClean="0"/>
              <a:t>Υποσπερματογένεση με τάση αποβολής/αποφολίδωσης  </a:t>
            </a:r>
            <a:br>
              <a:rPr lang="el-GR" sz="2800" dirty="0" smtClean="0"/>
            </a:br>
            <a:r>
              <a:rPr lang="el-GR" sz="2800" dirty="0" smtClean="0"/>
              <a:t>των πρωτογενών σπερματοκυττάρων</a:t>
            </a:r>
            <a:r>
              <a:rPr lang="el-GR" sz="3200" dirty="0" smtClean="0"/>
              <a:t>.</a:t>
            </a:r>
            <a:endParaRPr lang="el-GR" sz="3200" dirty="0"/>
          </a:p>
        </p:txBody>
      </p:sp>
      <p:pic>
        <p:nvPicPr>
          <p:cNvPr id="76802" name="Picture 2" descr="http://www.expertconsultbook.com/expertconsult/b/bbmapAsset?appID=NGE&amp;isbn=978-0-323-01970-5&amp;eid=4-u1.0-B978-0-323-01970-5..50014-2..gr105&amp;assetType=full"/>
          <p:cNvPicPr>
            <a:picLocks noChangeAspect="1" noChangeArrowheads="1"/>
          </p:cNvPicPr>
          <p:nvPr/>
        </p:nvPicPr>
        <p:blipFill>
          <a:blip r:embed="rId3" cstate="print"/>
          <a:srcRect/>
          <a:stretch>
            <a:fillRect/>
          </a:stretch>
        </p:blipFill>
        <p:spPr bwMode="auto">
          <a:xfrm>
            <a:off x="857224" y="1125100"/>
            <a:ext cx="7643866" cy="57329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04664"/>
            <a:ext cx="8229600" cy="5721499"/>
          </a:xfrm>
        </p:spPr>
        <p:txBody>
          <a:bodyPr>
            <a:noAutofit/>
          </a:bodyPr>
          <a:lstStyle/>
          <a:p>
            <a:r>
              <a:rPr lang="el-GR" sz="2800" dirty="0" smtClean="0"/>
              <a:t>Παρά τις ώριμες μορφές του σπερματικού «επιθηλίου»</a:t>
            </a:r>
          </a:p>
          <a:p>
            <a:pPr>
              <a:buNone/>
            </a:pPr>
            <a:r>
              <a:rPr lang="el-GR" sz="2800" dirty="0" smtClean="0"/>
              <a:t>     τα  ορχικά σωληνάρια που εμφανίζουν  </a:t>
            </a:r>
          </a:p>
          <a:p>
            <a:pPr>
              <a:buNone/>
            </a:pPr>
            <a:r>
              <a:rPr lang="el-GR" sz="2800" dirty="0" smtClean="0"/>
              <a:t>    (ικανού βαθμού)  </a:t>
            </a:r>
            <a:r>
              <a:rPr lang="el-GR" sz="2800" b="1" dirty="0" smtClean="0">
                <a:effectLst>
                  <a:outerShdw blurRad="38100" dist="38100" dir="2700000" algn="tl">
                    <a:srgbClr val="000000">
                      <a:alpha val="43137"/>
                    </a:srgbClr>
                  </a:outerShdw>
                </a:effectLst>
              </a:rPr>
              <a:t>υποσπερματογένεση</a:t>
            </a:r>
            <a:r>
              <a:rPr lang="el-GR" sz="2800" dirty="0" smtClean="0"/>
              <a:t> </a:t>
            </a:r>
          </a:p>
          <a:p>
            <a:pPr>
              <a:buNone/>
            </a:pPr>
            <a:r>
              <a:rPr lang="el-GR" sz="2800" dirty="0" smtClean="0"/>
              <a:t>    χαρακτηρίζονται από  σημαντική μείωση των γεννητικών κυττάρων σε πολλά σωληνάρια , </a:t>
            </a:r>
          </a:p>
          <a:p>
            <a:pPr>
              <a:buNone/>
            </a:pPr>
            <a:r>
              <a:rPr lang="el-GR" sz="2800" dirty="0" smtClean="0"/>
              <a:t>    λέπτυνση των στοιβάδων των γεννητικών κυττάρων  και εσχαροποίηση / αποφολίδωση  στον αυλό άωρων γεννητικών κυττάρων.</a:t>
            </a:r>
          </a:p>
          <a:p>
            <a:pPr>
              <a:buNone/>
            </a:pPr>
            <a:r>
              <a:rPr lang="el-GR" sz="2800" dirty="0" smtClean="0"/>
              <a:t>    Η ιστολογική  εικόνα της </a:t>
            </a:r>
            <a:r>
              <a:rPr lang="el-GR" sz="2800" b="1" dirty="0" smtClean="0">
                <a:effectLst>
                  <a:outerShdw blurRad="38100" dist="38100" dir="2700000" algn="tl">
                    <a:srgbClr val="000000">
                      <a:alpha val="43137"/>
                    </a:srgbClr>
                  </a:outerShdw>
                </a:effectLst>
              </a:rPr>
              <a:t>υποσπερματογένεσης</a:t>
            </a:r>
            <a:r>
              <a:rPr lang="el-GR" sz="2800" dirty="0" smtClean="0"/>
              <a:t>  μπορεί, όπως προαναφέρθηκε, να συνοδεύει έκθεση σε τοξίνες ή υπερβολική θερμότητα, υποθυρεοειδισμό ή  κιρσοκήλη.</a:t>
            </a:r>
          </a:p>
          <a:p>
            <a:pPr>
              <a:buNone/>
            </a:pPr>
            <a:endParaRPr lang="el-GR" sz="28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43408"/>
            <a:ext cx="9144000" cy="1661046"/>
          </a:xfrm>
        </p:spPr>
        <p:txBody>
          <a:bodyPr>
            <a:normAutofit/>
          </a:bodyPr>
          <a:lstStyle/>
          <a:p>
            <a:r>
              <a:rPr lang="el-GR" sz="2400" b="1" spc="300" dirty="0" smtClean="0">
                <a:effectLst>
                  <a:outerShdw blurRad="38100" dist="38100" dir="2700000" algn="tl">
                    <a:srgbClr val="000000">
                      <a:alpha val="43137"/>
                    </a:srgbClr>
                  </a:outerShdw>
                </a:effectLst>
              </a:rPr>
              <a:t>ΔΙΑΧΥΤΕΣ</a:t>
            </a:r>
            <a:r>
              <a:rPr lang="el-GR" sz="2400" b="1" dirty="0" smtClean="0"/>
              <a:t> ΑΛΛΟΙΩΣΕΙΣ ΕΠΙ ΔΙΑΤΑΡΑΧΩΝ ΤΗΣ ΣΠΕΡΜΑΤΟΓΕΝΕΣΗΣ</a:t>
            </a:r>
            <a:br>
              <a:rPr lang="el-GR" sz="2400" b="1" dirty="0" smtClean="0"/>
            </a:br>
            <a:r>
              <a:rPr lang="el-GR" sz="2400" b="1" dirty="0" smtClean="0"/>
              <a:t/>
            </a:r>
            <a:br>
              <a:rPr lang="el-GR" sz="2400" b="1" dirty="0" smtClean="0"/>
            </a:br>
            <a:r>
              <a:rPr lang="el-GR" sz="2400" b="1" dirty="0" smtClean="0"/>
              <a:t>ΑΛΛΟΙΩΣΕΙΣ ΣΤΟ </a:t>
            </a:r>
            <a:r>
              <a:rPr lang="el-GR" sz="2400" b="1" u="sng" spc="300" dirty="0" smtClean="0"/>
              <a:t>ΒΑΣΙΚΟ</a:t>
            </a:r>
            <a:r>
              <a:rPr lang="el-GR" sz="2400" b="1" dirty="0" smtClean="0"/>
              <a:t> ΔΙΑΜΕΡΙΣΜΑ </a:t>
            </a:r>
            <a:endParaRPr lang="el-GR" sz="2400" b="1" dirty="0"/>
          </a:p>
        </p:txBody>
      </p:sp>
      <p:sp>
        <p:nvSpPr>
          <p:cNvPr id="3" name="2 - Θέση περιεχομένου"/>
          <p:cNvSpPr>
            <a:spLocks noGrp="1"/>
          </p:cNvSpPr>
          <p:nvPr>
            <p:ph idx="1"/>
          </p:nvPr>
        </p:nvSpPr>
        <p:spPr>
          <a:xfrm>
            <a:off x="0" y="1628800"/>
            <a:ext cx="9144000" cy="5229200"/>
          </a:xfrm>
        </p:spPr>
        <p:txBody>
          <a:bodyPr/>
          <a:lstStyle/>
          <a:p>
            <a:r>
              <a:rPr lang="el-GR" dirty="0" smtClean="0"/>
              <a:t>Σπερματικά σωληνάρια πιθανώς με φυσιολογικό αριθμό </a:t>
            </a:r>
            <a:r>
              <a:rPr lang="el-GR" dirty="0" err="1" smtClean="0"/>
              <a:t>σπερματογονίων</a:t>
            </a:r>
            <a:r>
              <a:rPr lang="el-GR" dirty="0" smtClean="0"/>
              <a:t> ανά σωληνάριο αλλά με </a:t>
            </a:r>
            <a:r>
              <a:rPr lang="el-GR" b="1" dirty="0" smtClean="0"/>
              <a:t>μειωμένο</a:t>
            </a:r>
            <a:r>
              <a:rPr lang="el-GR" dirty="0" smtClean="0"/>
              <a:t> αριθμό </a:t>
            </a:r>
            <a:r>
              <a:rPr lang="el-GR" b="1" dirty="0" smtClean="0"/>
              <a:t>όλων</a:t>
            </a:r>
            <a:r>
              <a:rPr lang="el-GR" dirty="0" smtClean="0"/>
              <a:t> των </a:t>
            </a:r>
            <a:r>
              <a:rPr lang="el-GR" b="1" dirty="0" smtClean="0"/>
              <a:t>άλλων</a:t>
            </a:r>
            <a:r>
              <a:rPr lang="el-GR" dirty="0" smtClean="0"/>
              <a:t> γεννητικών κυττάρων.</a:t>
            </a:r>
          </a:p>
          <a:p>
            <a:r>
              <a:rPr lang="el-GR" dirty="0" smtClean="0"/>
              <a:t>[Αυξημένος αριθμός αποφολιδούμενων ανώριμων μορφών γεννητικών κυττάρων, κυρίως ανώριμων σπερματίδων και, λιγότερο, σπερματοκυττάρων.] </a:t>
            </a:r>
          </a:p>
          <a:p>
            <a:endParaRPr lang="el-G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43408"/>
            <a:ext cx="9144000" cy="1661046"/>
          </a:xfrm>
        </p:spPr>
        <p:txBody>
          <a:bodyPr>
            <a:normAutofit/>
          </a:bodyPr>
          <a:lstStyle/>
          <a:p>
            <a:r>
              <a:rPr lang="el-GR" sz="2400" b="1" spc="300" dirty="0" smtClean="0"/>
              <a:t>ΔΙΑΧΥΤΕΣ </a:t>
            </a:r>
            <a:r>
              <a:rPr lang="el-GR" sz="2400" b="1" dirty="0" smtClean="0"/>
              <a:t>ΑΛΛΟΙΩΣΕΙΣ ΕΠΙ ΔΙΑΤΑΡΑΧΩΝ ΤΗΣ ΣΠΕΡΜΑΤΟΓΕΝΕΣΗΣ</a:t>
            </a:r>
            <a:br>
              <a:rPr lang="el-GR" sz="2400" b="1" dirty="0" smtClean="0"/>
            </a:br>
            <a:r>
              <a:rPr lang="el-GR" sz="2400" b="1" dirty="0" smtClean="0"/>
              <a:t/>
            </a:r>
            <a:br>
              <a:rPr lang="el-GR" sz="2400" b="1" dirty="0" smtClean="0"/>
            </a:br>
            <a:r>
              <a:rPr lang="el-GR" sz="2400" b="1" dirty="0" smtClean="0"/>
              <a:t>ΑΛΛΟΙΩΣΕΙΣ ΣΤΟ </a:t>
            </a:r>
            <a:r>
              <a:rPr lang="el-GR" sz="2400" b="1" u="sng" spc="300" dirty="0" smtClean="0"/>
              <a:t>ΠΡΟΑΥΛΙΟ</a:t>
            </a:r>
            <a:r>
              <a:rPr lang="el-GR" sz="2400" b="1" dirty="0" smtClean="0"/>
              <a:t> ΔΙΑΜΕΡΙΣΜΑ </a:t>
            </a:r>
            <a:endParaRPr lang="el-GR" sz="2400" b="1" dirty="0"/>
          </a:p>
        </p:txBody>
      </p:sp>
      <p:sp>
        <p:nvSpPr>
          <p:cNvPr id="3" name="2 - Θέση περιεχομένου"/>
          <p:cNvSpPr>
            <a:spLocks noGrp="1"/>
          </p:cNvSpPr>
          <p:nvPr>
            <p:ph idx="1"/>
          </p:nvPr>
        </p:nvSpPr>
        <p:spPr>
          <a:xfrm>
            <a:off x="0" y="1142984"/>
            <a:ext cx="9144000" cy="5715016"/>
          </a:xfrm>
        </p:spPr>
        <p:txBody>
          <a:bodyPr>
            <a:normAutofit fontScale="85000" lnSpcReduction="20000"/>
          </a:bodyPr>
          <a:lstStyle/>
          <a:p>
            <a:r>
              <a:rPr lang="el-GR" dirty="0" smtClean="0"/>
              <a:t>Αποφολίδωση  κυρίως πρωίμων αλλά και ωρίμων σπερματίδων, αλλά και πρωίμων μορφών πρωτογενών σπερματοκυττάρων. Ανάλογα με το ποια κυτταρική μορφή κυριαρχεί στον αποφολιδωμένο πληθυσμό διακρίνουμε αποφολίδωση α) πρώιμων, στρογγυλών σπερματίδων, β) όψιμων πρωτογενών σπερματοκυττάρων και γ) πρώιμων πρωτογενών σπερματοκυττάρων.</a:t>
            </a:r>
          </a:p>
          <a:p>
            <a:r>
              <a:rPr lang="el-GR" dirty="0" smtClean="0"/>
              <a:t>Συχνά οι εν λόγω αλλοιώσεις ποικίλουν από λόβιο σε λόβιο.  Εικόνα </a:t>
            </a:r>
            <a:r>
              <a:rPr lang="el-GR" dirty="0" smtClean="0">
                <a:effectLst>
                  <a:outerShdw blurRad="38100" dist="38100" dir="2700000" algn="tl">
                    <a:srgbClr val="000000">
                      <a:alpha val="43137"/>
                    </a:srgbClr>
                  </a:outerShdw>
                </a:effectLst>
              </a:rPr>
              <a:t>μωσαϊκού</a:t>
            </a:r>
            <a:r>
              <a:rPr lang="en-US" dirty="0" smtClean="0"/>
              <a:t>:</a:t>
            </a:r>
            <a:r>
              <a:rPr lang="el-GR" dirty="0" smtClean="0"/>
              <a:t> </a:t>
            </a:r>
            <a:r>
              <a:rPr lang="en-US" dirty="0" smtClean="0"/>
              <a:t>o</a:t>
            </a:r>
            <a:r>
              <a:rPr lang="el-GR" dirty="0" smtClean="0"/>
              <a:t>μάδες σωληναρίων εμφανίζουν </a:t>
            </a:r>
            <a:r>
              <a:rPr lang="el-GR" dirty="0" smtClean="0">
                <a:effectLst>
                  <a:outerShdw blurRad="38100" dist="38100" dir="2700000" algn="tl">
                    <a:srgbClr val="000000">
                      <a:alpha val="43137"/>
                    </a:srgbClr>
                  </a:outerShdw>
                </a:effectLst>
              </a:rPr>
              <a:t>άλλοτε άλλη εικόνα </a:t>
            </a:r>
            <a:r>
              <a:rPr lang="el-GR" dirty="0" smtClean="0"/>
              <a:t>απόφραξης λόγω αποφολίδωσης και σε διάφορα επίπεδα. </a:t>
            </a:r>
          </a:p>
          <a:p>
            <a:r>
              <a:rPr lang="el-GR" dirty="0" smtClean="0"/>
              <a:t>Επί </a:t>
            </a:r>
            <a:r>
              <a:rPr lang="el-GR" dirty="0" err="1" smtClean="0">
                <a:effectLst>
                  <a:outerShdw blurRad="38100" dist="38100" dir="2700000" algn="tl">
                    <a:srgbClr val="000000">
                      <a:alpha val="43137"/>
                    </a:srgbClr>
                  </a:outerShdw>
                </a:effectLst>
              </a:rPr>
              <a:t>κιρσοκήλης</a:t>
            </a:r>
            <a:r>
              <a:rPr lang="el-GR" dirty="0" smtClean="0"/>
              <a:t>, η εικόνα μωσαϊκού συνδυάζεται με </a:t>
            </a:r>
            <a:r>
              <a:rPr lang="el-GR" dirty="0" smtClean="0">
                <a:effectLst>
                  <a:outerShdw blurRad="38100" dist="38100" dir="2700000" algn="tl">
                    <a:srgbClr val="000000">
                      <a:alpha val="43137"/>
                    </a:srgbClr>
                  </a:outerShdw>
                </a:effectLst>
              </a:rPr>
              <a:t>διάταση</a:t>
            </a:r>
            <a:r>
              <a:rPr lang="el-GR" dirty="0" smtClean="0"/>
              <a:t> και </a:t>
            </a:r>
            <a:r>
              <a:rPr lang="el-GR" dirty="0" smtClean="0">
                <a:effectLst>
                  <a:outerShdw blurRad="38100" dist="38100" dir="2700000" algn="tl">
                    <a:srgbClr val="000000">
                      <a:alpha val="43137"/>
                    </a:srgbClr>
                  </a:outerShdw>
                </a:effectLst>
              </a:rPr>
              <a:t>τοιχωματική </a:t>
            </a:r>
            <a:r>
              <a:rPr lang="el-GR" dirty="0" err="1" smtClean="0">
                <a:effectLst>
                  <a:outerShdw blurRad="38100" dist="38100" dir="2700000" algn="tl">
                    <a:srgbClr val="000000">
                      <a:alpha val="43137"/>
                    </a:srgbClr>
                  </a:outerShdw>
                </a:effectLst>
              </a:rPr>
              <a:t>ίνωση</a:t>
            </a:r>
            <a:r>
              <a:rPr lang="el-GR" dirty="0" smtClean="0">
                <a:effectLst>
                  <a:outerShdw blurRad="38100" dist="38100" dir="2700000" algn="tl">
                    <a:srgbClr val="000000">
                      <a:alpha val="43137"/>
                    </a:srgbClr>
                  </a:outerShdw>
                </a:effectLst>
              </a:rPr>
              <a:t> </a:t>
            </a:r>
            <a:r>
              <a:rPr lang="el-GR" dirty="0" smtClean="0"/>
              <a:t>του </a:t>
            </a:r>
            <a:r>
              <a:rPr lang="el-GR" dirty="0" err="1" smtClean="0">
                <a:effectLst>
                  <a:outerShdw blurRad="38100" dist="38100" dir="2700000" algn="tl">
                    <a:srgbClr val="000000">
                      <a:alpha val="43137"/>
                    </a:srgbClr>
                  </a:outerShdw>
                </a:effectLst>
              </a:rPr>
              <a:t>ενδοορχικού</a:t>
            </a:r>
            <a:r>
              <a:rPr lang="el-GR" dirty="0" smtClean="0">
                <a:effectLst>
                  <a:outerShdw blurRad="38100" dist="38100" dir="2700000" algn="tl">
                    <a:srgbClr val="000000">
                      <a:alpha val="43137"/>
                    </a:srgbClr>
                  </a:outerShdw>
                </a:effectLst>
              </a:rPr>
              <a:t> αγγειακού δικτύου</a:t>
            </a:r>
            <a:r>
              <a:rPr lang="el-GR" dirty="0" smtClean="0"/>
              <a:t>.</a:t>
            </a:r>
            <a:endParaRPr lang="en-US" dirty="0" smtClean="0"/>
          </a:p>
          <a:p>
            <a:r>
              <a:rPr lang="el-GR" dirty="0" smtClean="0"/>
              <a:t>Πλην της </a:t>
            </a:r>
            <a:r>
              <a:rPr lang="el-GR" dirty="0" err="1" smtClean="0"/>
              <a:t>κιρσοκήλης</a:t>
            </a:r>
            <a:r>
              <a:rPr lang="el-GR" dirty="0" smtClean="0"/>
              <a:t>, η απόφραξη στα σπερματικά σωληνάρια μπορεί να είναι </a:t>
            </a:r>
            <a:r>
              <a:rPr lang="el-GR" dirty="0" err="1" smtClean="0"/>
              <a:t>δυσγενετικής</a:t>
            </a:r>
            <a:r>
              <a:rPr lang="el-GR" dirty="0" smtClean="0"/>
              <a:t> ή </a:t>
            </a:r>
            <a:r>
              <a:rPr lang="el-GR" dirty="0" err="1" smtClean="0"/>
              <a:t>μεταορχιτιδικής</a:t>
            </a:r>
            <a:r>
              <a:rPr lang="el-GR" dirty="0" smtClean="0"/>
              <a:t> αιτιολογίας.</a:t>
            </a:r>
          </a:p>
          <a:p>
            <a:endParaRPr lang="el-GR"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43408"/>
            <a:ext cx="9144000" cy="1368152"/>
          </a:xfrm>
        </p:spPr>
        <p:txBody>
          <a:bodyPr>
            <a:noAutofit/>
          </a:bodyPr>
          <a:lstStyle/>
          <a:p>
            <a:r>
              <a:rPr lang="el-GR" sz="1800" dirty="0" smtClean="0"/>
              <a:t/>
            </a:r>
            <a:br>
              <a:rPr lang="el-GR" sz="1800" dirty="0" smtClean="0"/>
            </a:br>
            <a:r>
              <a:rPr lang="el-GR" sz="1800" dirty="0" smtClean="0"/>
              <a:t/>
            </a:r>
            <a:br>
              <a:rPr lang="el-GR" sz="1800" dirty="0" smtClean="0"/>
            </a:br>
            <a:r>
              <a:rPr lang="el-GR" sz="1800" dirty="0" smtClean="0"/>
              <a:t/>
            </a:r>
            <a:br>
              <a:rPr lang="el-GR" sz="1800" dirty="0" smtClean="0"/>
            </a:br>
            <a:r>
              <a:rPr lang="el-GR" sz="1800" b="1" spc="300" dirty="0" smtClean="0">
                <a:effectLst>
                  <a:outerShdw blurRad="38100" dist="38100" dir="2700000" algn="tl">
                    <a:srgbClr val="000000">
                      <a:alpha val="43137"/>
                    </a:srgbClr>
                  </a:outerShdw>
                </a:effectLst>
              </a:rPr>
              <a:t>Υποσπερματογένεση</a:t>
            </a:r>
            <a:r>
              <a:rPr lang="en-US" sz="1800" b="1" spc="300" dirty="0" smtClean="0">
                <a:effectLst>
                  <a:outerShdw blurRad="38100" dist="38100" dir="2700000" algn="tl">
                    <a:srgbClr val="000000">
                      <a:alpha val="43137"/>
                    </a:srgbClr>
                  </a:outerShdw>
                </a:effectLst>
              </a:rPr>
              <a:t>:</a:t>
            </a:r>
            <a:r>
              <a:rPr lang="el-GR" sz="1800" dirty="0" smtClean="0"/>
              <a:t>Ποικίλου βαθμού </a:t>
            </a:r>
            <a:r>
              <a:rPr lang="el-GR" sz="1800" b="1" dirty="0" smtClean="0"/>
              <a:t>μείωση </a:t>
            </a:r>
            <a:r>
              <a:rPr lang="el-GR" sz="1800" dirty="0" smtClean="0"/>
              <a:t>της διαμέτρου σωληναρίων και αυλών και γενική </a:t>
            </a:r>
            <a:r>
              <a:rPr lang="el-GR" sz="1800" b="1" dirty="0" smtClean="0"/>
              <a:t>μείωση</a:t>
            </a:r>
            <a:r>
              <a:rPr lang="el-GR" sz="1800" dirty="0" smtClean="0"/>
              <a:t> των γεννητικών κυττάρων παρά την οποία, </a:t>
            </a:r>
            <a:r>
              <a:rPr lang="el-GR" sz="1800" b="1" dirty="0" smtClean="0"/>
              <a:t>όλα</a:t>
            </a:r>
            <a:r>
              <a:rPr lang="el-GR" sz="1800" dirty="0" smtClean="0"/>
              <a:t>  τα τελευταία είναι </a:t>
            </a:r>
            <a:r>
              <a:rPr lang="el-GR" sz="1800" b="1" dirty="0" smtClean="0"/>
              <a:t>αναγνωρίσιμα</a:t>
            </a:r>
            <a:r>
              <a:rPr lang="el-GR" sz="1800" dirty="0" smtClean="0"/>
              <a:t>, συμπεριλαμβανομένων σπανίων </a:t>
            </a:r>
            <a:r>
              <a:rPr lang="el-GR" sz="1800" b="1" dirty="0" smtClean="0"/>
              <a:t>ώριμων </a:t>
            </a:r>
            <a:r>
              <a:rPr lang="el-GR" sz="1800" dirty="0" smtClean="0"/>
              <a:t>σπερματίδων. Οι τελευταίες διακρίνονται υπό μεγάλη μεγέθυνση με τους </a:t>
            </a:r>
            <a:r>
              <a:rPr lang="el-GR" sz="1800" dirty="0" err="1" smtClean="0"/>
              <a:t>βαθυχρωματικούς</a:t>
            </a:r>
            <a:r>
              <a:rPr lang="el-GR" sz="1800" dirty="0" smtClean="0"/>
              <a:t>, γωνιώδεις πυρήνες τους. (Συχνά μπορεί να συνυπάρχουν σκληρυσμένα σωληνάρια ή /και σωληνάρια περιέχοντα κύτταρα του </a:t>
            </a:r>
            <a:r>
              <a:rPr lang="en-US" sz="1800" dirty="0" err="1" smtClean="0"/>
              <a:t>Sertoli</a:t>
            </a:r>
            <a:r>
              <a:rPr lang="en-US" sz="1800" dirty="0" smtClean="0"/>
              <a:t>  </a:t>
            </a:r>
            <a:r>
              <a:rPr lang="el-GR" sz="1800" dirty="0" smtClean="0"/>
              <a:t>μόνο.)(Α-Η, Χ200)</a:t>
            </a:r>
            <a:endParaRPr lang="el-GR" sz="1800" dirty="0"/>
          </a:p>
        </p:txBody>
      </p:sp>
      <p:pic>
        <p:nvPicPr>
          <p:cNvPr id="105474" name="Picture 2" descr="C:\Users\ΤΑΝΙΑ\Desktop\Καταγραφή.JPG"/>
          <p:cNvPicPr>
            <a:picLocks noChangeAspect="1" noChangeArrowheads="1"/>
          </p:cNvPicPr>
          <p:nvPr/>
        </p:nvPicPr>
        <p:blipFill>
          <a:blip r:embed="rId3" cstate="print"/>
          <a:srcRect/>
          <a:stretch>
            <a:fillRect/>
          </a:stretch>
        </p:blipFill>
        <p:spPr bwMode="auto">
          <a:xfrm>
            <a:off x="1331640" y="1700808"/>
            <a:ext cx="6409000" cy="5157192"/>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normAutofit fontScale="90000"/>
          </a:bodyPr>
          <a:lstStyle/>
          <a:p>
            <a:r>
              <a:rPr lang="el-GR" sz="1100" dirty="0" smtClean="0"/>
              <a:t/>
            </a:r>
            <a:br>
              <a:rPr lang="el-GR" sz="1100" dirty="0" smtClean="0"/>
            </a:br>
            <a:r>
              <a:rPr lang="el-GR" sz="1100" dirty="0" smtClean="0"/>
              <a:t/>
            </a:r>
            <a:br>
              <a:rPr lang="el-GR" sz="1100" dirty="0" smtClean="0"/>
            </a:br>
            <a:r>
              <a:rPr lang="el-GR" sz="1100" dirty="0" smtClean="0"/>
              <a:t/>
            </a:r>
            <a:br>
              <a:rPr lang="el-GR" sz="1100" dirty="0" smtClean="0"/>
            </a:br>
            <a:r>
              <a:rPr lang="el-GR" sz="1100" dirty="0" smtClean="0"/>
              <a:t/>
            </a:r>
            <a:br>
              <a:rPr lang="el-GR" sz="1100" dirty="0" smtClean="0"/>
            </a:br>
            <a:r>
              <a:rPr lang="el-GR" sz="1100" dirty="0" smtClean="0"/>
              <a:t/>
            </a:r>
            <a:br>
              <a:rPr lang="el-GR" sz="1100" dirty="0" smtClean="0"/>
            </a:br>
            <a:r>
              <a:rPr lang="el-GR" sz="1100" dirty="0" smtClean="0"/>
              <a:t/>
            </a:r>
            <a:br>
              <a:rPr lang="el-GR" sz="1100" dirty="0" smtClean="0"/>
            </a:br>
            <a:r>
              <a:rPr lang="el-GR" sz="2200" dirty="0" smtClean="0">
                <a:effectLst>
                  <a:outerShdw blurRad="38100" dist="38100" dir="2700000" algn="tl">
                    <a:srgbClr val="000000">
                      <a:alpha val="43137"/>
                    </a:srgbClr>
                  </a:outerShdw>
                </a:effectLst>
              </a:rPr>
              <a:t>Εστιακή παρουσία </a:t>
            </a:r>
            <a:r>
              <a:rPr lang="el-GR" sz="2200" dirty="0" smtClean="0">
                <a:solidFill>
                  <a:schemeClr val="tx2">
                    <a:lumMod val="60000"/>
                    <a:lumOff val="40000"/>
                  </a:schemeClr>
                </a:solidFill>
                <a:effectLst>
                  <a:outerShdw blurRad="38100" dist="38100" dir="2700000" algn="tl">
                    <a:srgbClr val="000000">
                      <a:alpha val="43137"/>
                    </a:srgbClr>
                  </a:outerShdw>
                </a:effectLst>
              </a:rPr>
              <a:t>σωληναρίου με προβάλλουσα παρουσία κυττάρων </a:t>
            </a:r>
            <a:r>
              <a:rPr lang="en-US" sz="2200" dirty="0" err="1" smtClean="0">
                <a:solidFill>
                  <a:schemeClr val="tx2">
                    <a:lumMod val="60000"/>
                    <a:lumOff val="40000"/>
                  </a:schemeClr>
                </a:solidFill>
                <a:effectLst>
                  <a:outerShdw blurRad="38100" dist="38100" dir="2700000" algn="tl">
                    <a:srgbClr val="000000">
                      <a:alpha val="43137"/>
                    </a:srgbClr>
                  </a:outerShdw>
                </a:effectLst>
              </a:rPr>
              <a:t>Sertoli</a:t>
            </a:r>
            <a:r>
              <a:rPr lang="en-US" sz="2200" dirty="0" smtClean="0">
                <a:solidFill>
                  <a:schemeClr val="tx2">
                    <a:lumMod val="60000"/>
                    <a:lumOff val="40000"/>
                  </a:schemeClr>
                </a:solidFill>
                <a:effectLst>
                  <a:outerShdw blurRad="38100" dist="38100" dir="2700000" algn="tl">
                    <a:srgbClr val="000000">
                      <a:alpha val="43137"/>
                    </a:srgbClr>
                  </a:outerShdw>
                </a:effectLst>
              </a:rPr>
              <a:t> </a:t>
            </a:r>
            <a:r>
              <a:rPr lang="el-GR" sz="2200" dirty="0" smtClean="0">
                <a:solidFill>
                  <a:schemeClr val="tx2">
                    <a:lumMod val="60000"/>
                    <a:lumOff val="40000"/>
                  </a:schemeClr>
                </a:solidFill>
                <a:effectLst>
                  <a:outerShdw blurRad="38100" dist="38100" dir="2700000" algn="tl">
                    <a:srgbClr val="000000">
                      <a:alpha val="43137"/>
                    </a:srgbClr>
                  </a:outerShdw>
                </a:effectLst>
              </a:rPr>
              <a:t>  </a:t>
            </a:r>
            <a:r>
              <a:rPr lang="el-GR" sz="2200" dirty="0" smtClean="0">
                <a:effectLst>
                  <a:outerShdw blurRad="38100" dist="38100" dir="2700000" algn="tl">
                    <a:srgbClr val="000000">
                      <a:alpha val="43137"/>
                    </a:srgbClr>
                  </a:outerShdw>
                </a:effectLst>
              </a:rPr>
              <a:t>σε φυσιολογικό λοιπό ορχικό παρέγχυμα </a:t>
            </a:r>
            <a:r>
              <a:rPr lang="en-US" sz="2200" dirty="0" smtClean="0">
                <a:effectLst>
                  <a:outerShdw blurRad="38100" dist="38100" dir="2700000" algn="tl">
                    <a:srgbClr val="000000">
                      <a:alpha val="43137"/>
                    </a:srgbClr>
                  </a:outerShdw>
                </a:effectLst>
              </a:rPr>
              <a:t>(</a:t>
            </a:r>
            <a:r>
              <a:rPr lang="el-GR" sz="2200" dirty="0" smtClean="0">
                <a:effectLst>
                  <a:outerShdw blurRad="38100" dist="38100" dir="2700000" algn="tl">
                    <a:srgbClr val="000000">
                      <a:alpha val="43137"/>
                    </a:srgbClr>
                  </a:outerShdw>
                </a:effectLst>
              </a:rPr>
              <a:t>με φυσιολογική</a:t>
            </a:r>
            <a:r>
              <a:rPr lang="en-US" sz="2200" dirty="0" smtClean="0">
                <a:effectLst>
                  <a:outerShdw blurRad="38100" dist="38100" dir="2700000" algn="tl">
                    <a:srgbClr val="000000">
                      <a:alpha val="43137"/>
                    </a:srgbClr>
                  </a:outerShdw>
                </a:effectLst>
              </a:rPr>
              <a:t>, </a:t>
            </a:r>
            <a:r>
              <a:rPr lang="el-GR" sz="2200" dirty="0" smtClean="0">
                <a:effectLst>
                  <a:outerShdw blurRad="38100" dist="38100" dir="2700000" algn="tl">
                    <a:srgbClr val="000000">
                      <a:alpha val="43137"/>
                    </a:srgbClr>
                  </a:outerShdw>
                </a:effectLst>
              </a:rPr>
              <a:t>πλήρη σπερματογένεση</a:t>
            </a:r>
            <a:r>
              <a:rPr lang="en-US" sz="2200" dirty="0" smtClean="0">
                <a:effectLst>
                  <a:outerShdw blurRad="38100" dist="38100" dir="2700000" algn="tl">
                    <a:srgbClr val="000000">
                      <a:alpha val="43137"/>
                    </a:srgbClr>
                  </a:outerShdw>
                </a:effectLst>
              </a:rPr>
              <a:t>)</a:t>
            </a:r>
            <a:r>
              <a:rPr lang="el-GR" sz="2200" dirty="0" smtClean="0">
                <a:effectLst>
                  <a:outerShdw blurRad="38100" dist="38100" dir="2700000" algn="tl">
                    <a:srgbClr val="000000">
                      <a:alpha val="43137"/>
                    </a:srgbClr>
                  </a:outerShdw>
                </a:effectLst>
              </a:rPr>
              <a:t>. </a:t>
            </a:r>
            <a:r>
              <a:rPr lang="el-GR" sz="2200" dirty="0" smtClean="0"/>
              <a:t>Τίθεται υπό σκέψη  ένα </a:t>
            </a:r>
            <a:r>
              <a:rPr lang="el-GR" sz="2200" b="1" dirty="0" smtClean="0">
                <a:effectLst>
                  <a:outerShdw blurRad="38100" dist="38100" dir="2700000" algn="tl">
                    <a:srgbClr val="000000">
                      <a:alpha val="43137"/>
                    </a:srgbClr>
                  </a:outerShdw>
                </a:effectLst>
              </a:rPr>
              <a:t>μικτό</a:t>
            </a:r>
            <a:r>
              <a:rPr lang="el-GR" sz="2200" dirty="0" smtClean="0"/>
              <a:t> πρότυπο </a:t>
            </a:r>
            <a:r>
              <a:rPr lang="el-GR" sz="2200" b="1" dirty="0" smtClean="0"/>
              <a:t>υποσπερματογένεσης</a:t>
            </a:r>
            <a:r>
              <a:rPr lang="el-GR" sz="2200" dirty="0" smtClean="0"/>
              <a:t> στο οποίο  πρέπει να αναφερθεί η παρουσία των σωληναρίων με κύτταρα </a:t>
            </a:r>
            <a:r>
              <a:rPr lang="en-US" sz="2200" dirty="0" err="1" smtClean="0"/>
              <a:t>Sertoli</a:t>
            </a:r>
            <a:r>
              <a:rPr lang="en-US" sz="2200" dirty="0" smtClean="0"/>
              <a:t> </a:t>
            </a:r>
            <a:r>
              <a:rPr lang="el-GR" sz="2200" dirty="0" smtClean="0"/>
              <a:t>μόνο καθώς και να εξαχθεί  ένα σχετικό ποσοστό. ( Α-Η, Χ 200)</a:t>
            </a:r>
            <a:endParaRPr lang="el-GR" sz="2200" dirty="0"/>
          </a:p>
        </p:txBody>
      </p:sp>
      <p:pic>
        <p:nvPicPr>
          <p:cNvPr id="106498" name="Picture 2" descr="C:\Users\ΤΑΝΙΑ\Desktop\Καταγραφή.JPG"/>
          <p:cNvPicPr>
            <a:picLocks noChangeAspect="1" noChangeArrowheads="1"/>
          </p:cNvPicPr>
          <p:nvPr/>
        </p:nvPicPr>
        <p:blipFill>
          <a:blip r:embed="rId3" cstate="print"/>
          <a:srcRect/>
          <a:stretch>
            <a:fillRect/>
          </a:stretch>
        </p:blipFill>
        <p:spPr bwMode="auto">
          <a:xfrm>
            <a:off x="1475656" y="1628800"/>
            <a:ext cx="6295024" cy="5229200"/>
          </a:xfrm>
          <a:prstGeom prst="rect">
            <a:avLst/>
          </a:prstGeom>
          <a:noFill/>
        </p:spPr>
      </p:pic>
      <p:sp>
        <p:nvSpPr>
          <p:cNvPr id="4" name="3 - Αστέρι 4 ακτινών"/>
          <p:cNvSpPr/>
          <p:nvPr/>
        </p:nvSpPr>
        <p:spPr>
          <a:xfrm rot="19783416">
            <a:off x="2125465" y="2171200"/>
            <a:ext cx="249510" cy="360040"/>
          </a:xfrm>
          <a:prstGeom prst="star4">
            <a:avLst>
              <a:gd name="adj" fmla="val 243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2984"/>
          </a:xfrm>
        </p:spPr>
        <p:txBody>
          <a:bodyPr>
            <a:noAutofit/>
          </a:bodyPr>
          <a:lstStyle/>
          <a:p>
            <a:r>
              <a:rPr lang="el-GR" sz="3200" dirty="0" smtClean="0">
                <a:effectLst>
                  <a:outerShdw blurRad="38100" dist="38100" dir="2700000" algn="tl">
                    <a:srgbClr val="000000">
                      <a:alpha val="43137"/>
                    </a:srgbClr>
                  </a:outerShdw>
                </a:effectLst>
              </a:rPr>
              <a:t>Παθολογικές</a:t>
            </a:r>
            <a:r>
              <a:rPr lang="el-GR" sz="3200" dirty="0" smtClean="0"/>
              <a:t>  </a:t>
            </a:r>
            <a:r>
              <a:rPr lang="el-GR" sz="3200" dirty="0" err="1" smtClean="0"/>
              <a:t>σπερματίδες</a:t>
            </a:r>
            <a:r>
              <a:rPr lang="el-GR" sz="3200" dirty="0" smtClean="0"/>
              <a:t>, με στοιχεία ωρίμανσης  μεν, αλλά  με  ανώμαλα </a:t>
            </a:r>
            <a:r>
              <a:rPr lang="el-GR" sz="3200" dirty="0" err="1" smtClean="0"/>
              <a:t>επιμηκυσμένες</a:t>
            </a:r>
            <a:r>
              <a:rPr lang="el-GR" sz="3200" dirty="0" smtClean="0"/>
              <a:t> </a:t>
            </a:r>
            <a:r>
              <a:rPr lang="el-GR" sz="3200" b="1" dirty="0" smtClean="0"/>
              <a:t>κεφαλές</a:t>
            </a:r>
            <a:r>
              <a:rPr lang="el-GR" sz="3200" dirty="0" smtClean="0"/>
              <a:t>. </a:t>
            </a:r>
            <a:endParaRPr lang="el-GR" sz="3200" dirty="0"/>
          </a:p>
        </p:txBody>
      </p:sp>
      <p:pic>
        <p:nvPicPr>
          <p:cNvPr id="77826" name="Picture 2" descr="http://www.expertconsultbook.com/expertconsult/b/bbmapAsset?appID=NGE&amp;isbn=978-0-323-01970-5&amp;eid=4-u1.0-B978-0-323-01970-5..50014-2..gr113&amp;assetType=full"/>
          <p:cNvPicPr>
            <a:picLocks noChangeAspect="1" noChangeArrowheads="1"/>
          </p:cNvPicPr>
          <p:nvPr/>
        </p:nvPicPr>
        <p:blipFill>
          <a:blip r:embed="rId3" cstate="print"/>
          <a:srcRect/>
          <a:stretch>
            <a:fillRect/>
          </a:stretch>
        </p:blipFill>
        <p:spPr bwMode="auto">
          <a:xfrm>
            <a:off x="1071538" y="1214422"/>
            <a:ext cx="7334269" cy="5500702"/>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6752"/>
          </a:xfrm>
        </p:spPr>
        <p:txBody>
          <a:bodyPr>
            <a:normAutofit/>
          </a:bodyPr>
          <a:lstStyle/>
          <a:p>
            <a:r>
              <a:rPr lang="el-GR" sz="2400" dirty="0" smtClean="0"/>
              <a:t>Ασθενής 30 ετών με </a:t>
            </a:r>
            <a:r>
              <a:rPr lang="el-GR" sz="2400" dirty="0" err="1" smtClean="0"/>
              <a:t>κιρσοκήλη</a:t>
            </a:r>
            <a:r>
              <a:rPr lang="el-GR" sz="2400" dirty="0" smtClean="0"/>
              <a:t>. </a:t>
            </a:r>
            <a:r>
              <a:rPr lang="el-GR" sz="2400" dirty="0" err="1" smtClean="0"/>
              <a:t>Υποσπερματογένεση</a:t>
            </a:r>
            <a:r>
              <a:rPr lang="el-GR" sz="2400" dirty="0" smtClean="0"/>
              <a:t>.</a:t>
            </a:r>
            <a:br>
              <a:rPr lang="el-GR" sz="2400" dirty="0" smtClean="0"/>
            </a:br>
            <a:r>
              <a:rPr lang="el-GR" sz="2400" dirty="0" smtClean="0"/>
              <a:t> Ήπια πάχυνση της βασικής μεμβράνης, </a:t>
            </a:r>
            <a:r>
              <a:rPr lang="el-GR" sz="2400" dirty="0" err="1" smtClean="0"/>
              <a:t>αποφολίδωση</a:t>
            </a:r>
            <a:r>
              <a:rPr lang="el-GR" sz="2400" dirty="0" smtClean="0"/>
              <a:t>, </a:t>
            </a:r>
            <a:br>
              <a:rPr lang="el-GR" sz="2400" dirty="0" smtClean="0"/>
            </a:br>
            <a:r>
              <a:rPr lang="el-GR" sz="2400" dirty="0" smtClean="0"/>
              <a:t>αταξία στην ωρίμανση.</a:t>
            </a:r>
            <a:endParaRPr lang="el-GR" sz="2400" dirty="0"/>
          </a:p>
        </p:txBody>
      </p:sp>
      <p:pic>
        <p:nvPicPr>
          <p:cNvPr id="23554" name="Picture 2" descr="C:\Documents and Settings\Administrator\Επιφάνεια εργασίας\LAZARIS\scan0003.jpg"/>
          <p:cNvPicPr>
            <a:picLocks noGrp="1" noChangeAspect="1" noChangeArrowheads="1"/>
          </p:cNvPicPr>
          <p:nvPr>
            <p:ph idx="1"/>
          </p:nvPr>
        </p:nvPicPr>
        <p:blipFill>
          <a:blip r:embed="rId3" cstate="print"/>
          <a:srcRect/>
          <a:stretch>
            <a:fillRect/>
          </a:stretch>
        </p:blipFill>
        <p:spPr bwMode="auto">
          <a:xfrm>
            <a:off x="683568" y="1196752"/>
            <a:ext cx="7806507" cy="54006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36712"/>
          </a:xfrm>
        </p:spPr>
        <p:txBody>
          <a:bodyPr>
            <a:normAutofit/>
          </a:bodyPr>
          <a:lstStyle/>
          <a:p>
            <a:r>
              <a:rPr lang="el-GR" sz="3200" dirty="0" smtClean="0"/>
              <a:t>ΥΠΟΣΠΕΡΜΑΤΟΓΕΝΕΣΗ  </a:t>
            </a:r>
            <a:r>
              <a:rPr lang="en-US" sz="3200" dirty="0" smtClean="0"/>
              <a:t>: </a:t>
            </a:r>
            <a:r>
              <a:rPr lang="el-GR" sz="3200" dirty="0" smtClean="0"/>
              <a:t> </a:t>
            </a:r>
            <a:r>
              <a:rPr lang="el-GR" sz="3200" dirty="0" smtClean="0">
                <a:effectLst>
                  <a:outerShdw blurRad="38100" dist="38100" dir="2700000" algn="tl">
                    <a:srgbClr val="000000">
                      <a:alpha val="43137"/>
                    </a:srgbClr>
                  </a:outerShdw>
                </a:effectLst>
              </a:rPr>
              <a:t>ΒΑΣΙΚΑ</a:t>
            </a:r>
            <a:r>
              <a:rPr lang="el-GR" sz="3200" dirty="0" smtClean="0"/>
              <a:t> ΣΗΜΕΙΑ</a:t>
            </a:r>
            <a:endParaRPr lang="el-GR" sz="3200" dirty="0"/>
          </a:p>
        </p:txBody>
      </p:sp>
      <p:sp>
        <p:nvSpPr>
          <p:cNvPr id="3" name="2 - Θέση περιεχομένου"/>
          <p:cNvSpPr>
            <a:spLocks noGrp="1"/>
          </p:cNvSpPr>
          <p:nvPr>
            <p:ph idx="1"/>
          </p:nvPr>
        </p:nvSpPr>
        <p:spPr>
          <a:xfrm>
            <a:off x="0" y="692696"/>
            <a:ext cx="9144000" cy="6165304"/>
          </a:xfrm>
        </p:spPr>
        <p:txBody>
          <a:bodyPr>
            <a:normAutofit fontScale="85000" lnSpcReduction="10000"/>
          </a:bodyPr>
          <a:lstStyle/>
          <a:p>
            <a:r>
              <a:rPr lang="el-GR" dirty="0" smtClean="0"/>
              <a:t>Η ανεύρεση </a:t>
            </a:r>
            <a:r>
              <a:rPr lang="el-GR" b="1" spc="600" dirty="0" smtClean="0"/>
              <a:t>ώριμης</a:t>
            </a:r>
            <a:r>
              <a:rPr lang="el-GR" dirty="0" smtClean="0"/>
              <a:t> ( όχι στρογγυλής ) σπερματίδης σε οποιοδήποτε ορχικό σωληνάριο  υποδηλώνει συμπλήρωση της σπερματογένεσης και συνιστά κομβικό σημείο για τη διάγνωση του προτύπου της υποσπερματογένεσης, μιας διαταραχής όπου παρατηρείται έστω εστιακά </a:t>
            </a:r>
            <a:r>
              <a:rPr lang="el-GR" dirty="0" smtClean="0">
                <a:effectLst>
                  <a:outerShdw blurRad="38100" dist="38100" dir="2700000" algn="tl">
                    <a:srgbClr val="000000">
                      <a:alpha val="43137"/>
                    </a:srgbClr>
                  </a:outerShdw>
                </a:effectLst>
              </a:rPr>
              <a:t>πλήρης ωρίμ</a:t>
            </a:r>
            <a:r>
              <a:rPr lang="el-GR" dirty="0" smtClean="0"/>
              <a:t>ανση αλλά ο </a:t>
            </a:r>
            <a:r>
              <a:rPr lang="el-GR" dirty="0" smtClean="0">
                <a:effectLst>
                  <a:outerShdw blurRad="38100" dist="38100" dir="2700000" algn="tl">
                    <a:srgbClr val="000000">
                      <a:alpha val="43137"/>
                    </a:srgbClr>
                  </a:outerShdw>
                </a:effectLst>
              </a:rPr>
              <a:t>ολικός αριθμός των γεννητικών κυττάρων είναι μειωμένος</a:t>
            </a:r>
            <a:r>
              <a:rPr lang="el-GR" dirty="0" smtClean="0"/>
              <a:t>.</a:t>
            </a:r>
          </a:p>
          <a:p>
            <a:r>
              <a:rPr lang="el-GR" dirty="0" smtClean="0"/>
              <a:t>Συνήθως το πρότυπο της υποσπερματογένεσης δεν αφορά ομοιόμορφα τα σωληνάρια αλλά </a:t>
            </a:r>
            <a:r>
              <a:rPr lang="el-GR" dirty="0" smtClean="0">
                <a:effectLst>
                  <a:outerShdw blurRad="38100" dist="38100" dir="2700000" algn="tl">
                    <a:srgbClr val="000000">
                      <a:alpha val="43137"/>
                    </a:srgbClr>
                  </a:outerShdw>
                </a:effectLst>
              </a:rPr>
              <a:t>ποικιλόμορφα,</a:t>
            </a:r>
            <a:r>
              <a:rPr lang="el-GR" dirty="0" smtClean="0"/>
              <a:t> με ορισμένα σωληνάρια είτε μόνο με κύτταρα </a:t>
            </a:r>
            <a:r>
              <a:rPr lang="en-US" dirty="0" err="1" smtClean="0"/>
              <a:t>Sertoli</a:t>
            </a:r>
            <a:r>
              <a:rPr lang="en-US" dirty="0" smtClean="0"/>
              <a:t> </a:t>
            </a:r>
            <a:r>
              <a:rPr lang="el-GR" dirty="0" smtClean="0"/>
              <a:t>είτε </a:t>
            </a:r>
            <a:r>
              <a:rPr lang="el-GR" dirty="0" err="1" smtClean="0"/>
              <a:t>υαλοειδοποιημένα</a:t>
            </a:r>
            <a:r>
              <a:rPr lang="el-GR" dirty="0" smtClean="0"/>
              <a:t>. Επίσης στο πρότυπο αυτό παρατηρείται αυξημένος αριθμός σωληναρίων μικρού διαμετρήματος και, λόγω των συμπαρομαρτουσών διαταραχών στην αρχιτεκτονική της ωρίμανσης των γεννητικών κυττάρων, </a:t>
            </a:r>
            <a:r>
              <a:rPr lang="el-GR" dirty="0" smtClean="0">
                <a:effectLst>
                  <a:outerShdw blurRad="38100" dist="38100" dir="2700000" algn="tl">
                    <a:srgbClr val="000000">
                      <a:alpha val="43137"/>
                    </a:srgbClr>
                  </a:outerShdw>
                </a:effectLst>
              </a:rPr>
              <a:t>πρώιμες μορφές </a:t>
            </a:r>
            <a:r>
              <a:rPr lang="el-GR" dirty="0" smtClean="0"/>
              <a:t>γεννητικών κυττάρων μπορεί να </a:t>
            </a:r>
            <a:r>
              <a:rPr lang="el-GR" dirty="0" smtClean="0">
                <a:effectLst>
                  <a:outerShdw blurRad="38100" dist="38100" dir="2700000" algn="tl">
                    <a:srgbClr val="000000">
                      <a:alpha val="43137"/>
                    </a:srgbClr>
                  </a:outerShdw>
                </a:effectLst>
              </a:rPr>
              <a:t>αποφολιδώνονται </a:t>
            </a:r>
            <a:r>
              <a:rPr lang="el-GR" dirty="0" smtClean="0"/>
              <a:t>στους </a:t>
            </a:r>
            <a:r>
              <a:rPr lang="el-GR" dirty="0" smtClean="0">
                <a:effectLst>
                  <a:outerShdw blurRad="38100" dist="38100" dir="2700000" algn="tl">
                    <a:srgbClr val="000000">
                      <a:alpha val="43137"/>
                    </a:srgbClr>
                  </a:outerShdw>
                </a:effectLst>
              </a:rPr>
              <a:t>αυλούς</a:t>
            </a:r>
            <a:r>
              <a:rPr lang="el-GR" dirty="0" smtClean="0"/>
              <a:t> των σωληναρίων.</a:t>
            </a:r>
            <a:endParaRPr lang="el-GR"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3600" dirty="0" smtClean="0"/>
              <a:t>ΑΛΛΟΙΩΣΕΙΣ ΤΟΣΟ ΣΤΟ ΒΑΣΙΚΟ ΟΣΟ ΚΑΙ ΣΤΟ ΠΡΟΑΥΛΙΟ ΔΙΑΜΕΡΙΣΜΑ </a:t>
            </a:r>
            <a:endParaRPr lang="el-GR" sz="3600" dirty="0"/>
          </a:p>
        </p:txBody>
      </p:sp>
      <p:sp>
        <p:nvSpPr>
          <p:cNvPr id="3" name="2 - Θέση περιεχομένου"/>
          <p:cNvSpPr>
            <a:spLocks noGrp="1"/>
          </p:cNvSpPr>
          <p:nvPr>
            <p:ph idx="1"/>
          </p:nvPr>
        </p:nvSpPr>
        <p:spPr>
          <a:xfrm>
            <a:off x="214282" y="1600200"/>
            <a:ext cx="8643998" cy="4525963"/>
          </a:xfrm>
        </p:spPr>
        <p:txBody>
          <a:bodyPr>
            <a:normAutofit fontScale="92500" lnSpcReduction="10000"/>
          </a:bodyPr>
          <a:lstStyle/>
          <a:p>
            <a:r>
              <a:rPr lang="el-GR" dirty="0" smtClean="0"/>
              <a:t>Είναι οι συνηθέστερα αποκαλυπτόμενες σε όρχεις ανδρών με </a:t>
            </a:r>
            <a:r>
              <a:rPr lang="el-GR" dirty="0" err="1" smtClean="0"/>
              <a:t>υπογονιμότητα</a:t>
            </a:r>
            <a:r>
              <a:rPr lang="el-GR" dirty="0" smtClean="0"/>
              <a:t>.</a:t>
            </a:r>
          </a:p>
          <a:p>
            <a:endParaRPr lang="el-GR" dirty="0" smtClean="0"/>
          </a:p>
          <a:p>
            <a:r>
              <a:rPr lang="el-GR" dirty="0" smtClean="0"/>
              <a:t>ΔΥΟ </a:t>
            </a:r>
            <a:r>
              <a:rPr lang="el-GR" b="1" dirty="0" smtClean="0"/>
              <a:t>ΚΥΡΙΕΣ </a:t>
            </a:r>
            <a:r>
              <a:rPr lang="el-GR" dirty="0" smtClean="0"/>
              <a:t>ΔΙΑΓΝΩΣΕΙΣ </a:t>
            </a:r>
          </a:p>
          <a:p>
            <a:endParaRPr lang="el-GR" dirty="0" smtClean="0"/>
          </a:p>
          <a:p>
            <a:r>
              <a:rPr lang="el-GR" dirty="0" smtClean="0"/>
              <a:t>ΥΠΟΣΠΕΡΜΑΤΟΓΕΝΕΣΗ ( πρότυπο </a:t>
            </a:r>
            <a:r>
              <a:rPr lang="el-GR" dirty="0" smtClean="0">
                <a:solidFill>
                  <a:schemeClr val="accent6">
                    <a:lumMod val="50000"/>
                  </a:schemeClr>
                </a:solidFill>
              </a:rPr>
              <a:t>ΙΙ</a:t>
            </a:r>
            <a:r>
              <a:rPr lang="el-GR" dirty="0" smtClean="0"/>
              <a:t> ) </a:t>
            </a:r>
          </a:p>
          <a:p>
            <a:r>
              <a:rPr lang="el-GR" dirty="0" smtClean="0"/>
              <a:t>ΣΠΕΡΜΑΤΟΓΕΝΕΤΙΚΗ ΣΤΑΣΗ  ΣΥΧΝΑ ΣΤΟ ΕΠΙΠΕΔΟ ΤΩΝ ΣΠΕΡΜΑΤΟΓΟΝΙΩΝ Η ΤΩΝ ΠΡΩΤΟΓΕΝΩΝ ΣΠΕΡΜΑΤΟΚΥΤΤΑΡΩΝ [  βλ. επόμενο πρότυπο (</a:t>
            </a:r>
            <a:r>
              <a:rPr lang="el-GR" dirty="0" smtClean="0">
                <a:solidFill>
                  <a:schemeClr val="accent6">
                    <a:lumMod val="50000"/>
                  </a:schemeClr>
                </a:solidFill>
              </a:rPr>
              <a:t>ΙΙΙ</a:t>
            </a:r>
            <a:r>
              <a:rPr lang="el-GR" dirty="0" smtClean="0"/>
              <a:t>) ].</a:t>
            </a:r>
            <a:endParaRPr lang="el-G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 Τίτλος"/>
          <p:cNvSpPr>
            <a:spLocks noGrp="1"/>
          </p:cNvSpPr>
          <p:nvPr>
            <p:ph type="title"/>
          </p:nvPr>
        </p:nvSpPr>
        <p:spPr>
          <a:xfrm>
            <a:off x="0" y="274638"/>
            <a:ext cx="9144000" cy="1143000"/>
          </a:xfrm>
        </p:spPr>
        <p:txBody>
          <a:bodyPr>
            <a:normAutofit fontScale="90000"/>
          </a:bodyPr>
          <a:lstStyle/>
          <a:p>
            <a:r>
              <a:rPr lang="en-US" sz="3600" dirty="0" smtClean="0">
                <a:solidFill>
                  <a:srgbClr val="00B050"/>
                </a:solidFill>
              </a:rPr>
              <a:t>(</a:t>
            </a:r>
            <a:r>
              <a:rPr lang="el-GR" sz="3600" dirty="0" smtClean="0">
                <a:solidFill>
                  <a:srgbClr val="00B050"/>
                </a:solidFill>
              </a:rPr>
              <a:t>Ανώριμα) κύτταρα </a:t>
            </a:r>
            <a:r>
              <a:rPr lang="en-US" sz="3600" dirty="0" err="1" smtClean="0">
                <a:solidFill>
                  <a:srgbClr val="00B050"/>
                </a:solidFill>
              </a:rPr>
              <a:t>Sertoli</a:t>
            </a:r>
            <a:r>
              <a:rPr lang="el-GR" sz="3600" dirty="0" smtClean="0"/>
              <a:t>, </a:t>
            </a:r>
            <a:r>
              <a:rPr lang="el-GR" sz="3600" dirty="0" err="1" smtClean="0">
                <a:solidFill>
                  <a:srgbClr val="FFC000"/>
                </a:solidFill>
                <a:effectLst>
                  <a:outerShdw blurRad="38100" dist="38100" dir="2700000" algn="tl">
                    <a:srgbClr val="000000">
                      <a:alpha val="43137"/>
                    </a:srgbClr>
                  </a:outerShdw>
                </a:effectLst>
              </a:rPr>
              <a:t>γονοκύτταρα</a:t>
            </a:r>
            <a:r>
              <a:rPr lang="el-GR" sz="3600" dirty="0" smtClean="0"/>
              <a:t> και </a:t>
            </a:r>
            <a:r>
              <a:rPr lang="el-GR" sz="3600" dirty="0" smtClean="0">
                <a:solidFill>
                  <a:srgbClr val="C00000"/>
                </a:solidFill>
              </a:rPr>
              <a:t>διάμεσα κύτταρα </a:t>
            </a:r>
            <a:r>
              <a:rPr lang="en-US" sz="3600" dirty="0" err="1" smtClean="0">
                <a:solidFill>
                  <a:srgbClr val="C00000"/>
                </a:solidFill>
              </a:rPr>
              <a:t>Leydig</a:t>
            </a:r>
            <a:r>
              <a:rPr lang="el-GR" sz="3600" dirty="0" smtClean="0"/>
              <a:t> σε </a:t>
            </a:r>
            <a:r>
              <a:rPr lang="el-GR" sz="3600" dirty="0" err="1" smtClean="0"/>
              <a:t>όρχι</a:t>
            </a:r>
            <a:r>
              <a:rPr lang="el-GR" sz="3600" dirty="0" smtClean="0"/>
              <a:t> </a:t>
            </a:r>
            <a:r>
              <a:rPr lang="el-GR" sz="3600" spc="300" dirty="0" smtClean="0">
                <a:effectLst>
                  <a:outerShdw blurRad="38100" dist="38100" dir="2700000" algn="tl">
                    <a:srgbClr val="000000">
                      <a:alpha val="43137"/>
                    </a:srgbClr>
                  </a:outerShdw>
                </a:effectLst>
              </a:rPr>
              <a:t>εμβρύου</a:t>
            </a:r>
            <a:r>
              <a:rPr lang="el-GR" sz="3600" dirty="0" smtClean="0"/>
              <a:t> 24 εβδομάδων</a:t>
            </a:r>
          </a:p>
        </p:txBody>
      </p:sp>
      <p:pic>
        <p:nvPicPr>
          <p:cNvPr id="19459" name="Picture 2" descr="C:\Documents and Settings\p0pathol_ad\Επιφάνεια εργασίας\012007.jpg"/>
          <p:cNvPicPr>
            <a:picLocks noChangeAspect="1" noChangeArrowheads="1"/>
          </p:cNvPicPr>
          <p:nvPr/>
        </p:nvPicPr>
        <p:blipFill>
          <a:blip r:embed="rId2" cstate="print"/>
          <a:srcRect/>
          <a:stretch>
            <a:fillRect/>
          </a:stretch>
        </p:blipFill>
        <p:spPr bwMode="auto">
          <a:xfrm>
            <a:off x="755576" y="1412776"/>
            <a:ext cx="7620000" cy="5715000"/>
          </a:xfrm>
          <a:prstGeom prst="rect">
            <a:avLst/>
          </a:prstGeom>
          <a:noFill/>
          <a:ln w="9525">
            <a:noFill/>
            <a:miter lim="800000"/>
            <a:headEnd/>
            <a:tailEnd/>
          </a:ln>
        </p:spPr>
      </p:pic>
      <p:sp>
        <p:nvSpPr>
          <p:cNvPr id="4" name="3 - Δεξιό βέλος"/>
          <p:cNvSpPr/>
          <p:nvPr/>
        </p:nvSpPr>
        <p:spPr>
          <a:xfrm>
            <a:off x="3786182" y="3429000"/>
            <a:ext cx="714380" cy="35719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00B050"/>
              </a:solidFill>
            </a:endParaRPr>
          </a:p>
        </p:txBody>
      </p:sp>
      <p:sp>
        <p:nvSpPr>
          <p:cNvPr id="5" name="4 - Δεξιό βέλος"/>
          <p:cNvSpPr/>
          <p:nvPr/>
        </p:nvSpPr>
        <p:spPr>
          <a:xfrm rot="16716285">
            <a:off x="4087647" y="4630427"/>
            <a:ext cx="714380" cy="35719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FFC000"/>
              </a:solidFill>
            </a:endParaRPr>
          </a:p>
        </p:txBody>
      </p:sp>
      <p:sp>
        <p:nvSpPr>
          <p:cNvPr id="6" name="5 - Δεξιό βέλος"/>
          <p:cNvSpPr/>
          <p:nvPr/>
        </p:nvSpPr>
        <p:spPr>
          <a:xfrm rot="8559599">
            <a:off x="7321764" y="2251727"/>
            <a:ext cx="714380" cy="35719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normAutofit fontScale="90000"/>
          </a:bodyPr>
          <a:lstStyle/>
          <a:p>
            <a:r>
              <a:rPr lang="el-GR" sz="2400" dirty="0" smtClean="0"/>
              <a:t>ΙΣΤΟΛΟΓΙΚΑ ΠΡΟΤΥΠΑ ΟΡΧΙΚΟΥ ΠΑΡΕΓΧΥΜΑΤΟΣ </a:t>
            </a:r>
            <a:br>
              <a:rPr lang="el-GR" sz="2400" dirty="0" smtClean="0"/>
            </a:br>
            <a:r>
              <a:rPr lang="el-GR" sz="2400" dirty="0" smtClean="0"/>
              <a:t>ΑΝΔΡΩΝ ΜΕ ΥΠΟΓΟΝΙΜΟΤΗΤΑ - </a:t>
            </a:r>
            <a:r>
              <a:rPr lang="el-GR" sz="2400" b="1" dirty="0" smtClean="0">
                <a:solidFill>
                  <a:schemeClr val="accent6">
                    <a:lumMod val="50000"/>
                  </a:schemeClr>
                </a:solidFill>
              </a:rPr>
              <a:t>ΙΙΙ</a:t>
            </a:r>
            <a:endParaRPr lang="el-GR" sz="2400" b="1" dirty="0">
              <a:solidFill>
                <a:schemeClr val="accent6">
                  <a:lumMod val="50000"/>
                </a:schemeClr>
              </a:solidFill>
            </a:endParaRPr>
          </a:p>
        </p:txBody>
      </p:sp>
      <p:sp>
        <p:nvSpPr>
          <p:cNvPr id="3" name="2 - Θέση περιεχομένου"/>
          <p:cNvSpPr>
            <a:spLocks noGrp="1"/>
          </p:cNvSpPr>
          <p:nvPr>
            <p:ph idx="1"/>
          </p:nvPr>
        </p:nvSpPr>
        <p:spPr>
          <a:xfrm>
            <a:off x="0" y="692696"/>
            <a:ext cx="9144000" cy="6165304"/>
          </a:xfrm>
        </p:spPr>
        <p:txBody>
          <a:bodyPr>
            <a:normAutofit fontScale="62500" lnSpcReduction="20000"/>
          </a:bodyPr>
          <a:lstStyle/>
          <a:p>
            <a:r>
              <a:rPr lang="el-GR" b="1" dirty="0" smtClean="0"/>
              <a:t>Αναστολή της ωρίμανσης του σπερματικού επιθηλίου ή αναστολή των γεννητικών κυττάρων  ή στάση της σπερματογένεσης </a:t>
            </a:r>
            <a:r>
              <a:rPr lang="el-GR" dirty="0" smtClean="0"/>
              <a:t>= τα γεννητικά κύτταρα στα σπερματικά σωληνάρια ωριμάζουν </a:t>
            </a:r>
            <a:r>
              <a:rPr lang="el-GR" b="1" spc="600" dirty="0" smtClean="0"/>
              <a:t>μόνο</a:t>
            </a:r>
            <a:r>
              <a:rPr lang="el-GR" b="1" dirty="0" smtClean="0"/>
              <a:t> μέχρις ενός σταδίου, αναλόγως του οποίου η ανάκτηση γόνιμου σπέρματος κυμαίνεται από 14% ( για το επίπεδο πρωτογενούς σπερματοκυττάρου) έως  46 %  [ για το επίπεδο ωριμότερων μορφών π.χ. στρογγυλών  (ανώριμων) σπερματίδων]</a:t>
            </a:r>
            <a:r>
              <a:rPr lang="el-GR" dirty="0" smtClean="0"/>
              <a:t>.</a:t>
            </a:r>
          </a:p>
          <a:p>
            <a:r>
              <a:rPr lang="el-GR" dirty="0" smtClean="0"/>
              <a:t>Το πρότυπο αυτό δυνητικώς </a:t>
            </a:r>
            <a:r>
              <a:rPr lang="el-GR" b="1" dirty="0" smtClean="0"/>
              <a:t>συνοδεύει</a:t>
            </a:r>
            <a:r>
              <a:rPr lang="el-GR" dirty="0" smtClean="0"/>
              <a:t>, εκτός από τις </a:t>
            </a:r>
            <a:r>
              <a:rPr lang="el-GR" b="1" dirty="0" smtClean="0"/>
              <a:t>προαναφερθείσες κλινικές καταστάσεις τις σχετιζόμενες με </a:t>
            </a:r>
            <a:r>
              <a:rPr lang="el-GR" b="1" dirty="0" err="1" smtClean="0"/>
              <a:t>υποσπερματογένεση</a:t>
            </a:r>
            <a:r>
              <a:rPr lang="el-GR" dirty="0" smtClean="0"/>
              <a:t>, επί πλέον, </a:t>
            </a:r>
          </a:p>
          <a:p>
            <a:pPr>
              <a:buNone/>
            </a:pPr>
            <a:r>
              <a:rPr lang="el-GR" dirty="0" smtClean="0"/>
              <a:t>    -  </a:t>
            </a:r>
            <a:r>
              <a:rPr lang="el-GR" b="1" dirty="0" smtClean="0"/>
              <a:t>μετεφηβική ανεπάρκεια γοναδοτροπινών </a:t>
            </a:r>
            <a:r>
              <a:rPr lang="en-US" dirty="0" smtClean="0"/>
              <a:t>(FSH, LH) </a:t>
            </a:r>
            <a:r>
              <a:rPr lang="el-GR" dirty="0" smtClean="0"/>
              <a:t>π.χ. λόγω </a:t>
            </a:r>
            <a:r>
              <a:rPr lang="el-GR" b="1" spc="300" dirty="0" smtClean="0"/>
              <a:t>εξωγενών ή ενδογενών οιστρογόνων ή ανδρογόνων</a:t>
            </a:r>
          </a:p>
          <a:p>
            <a:pPr>
              <a:buNone/>
            </a:pPr>
            <a:r>
              <a:rPr lang="el-GR" dirty="0" smtClean="0"/>
              <a:t>    -  </a:t>
            </a:r>
            <a:r>
              <a:rPr lang="el-GR" b="1" dirty="0" smtClean="0"/>
              <a:t>θεραπεία με αλκυλιούντες παράγοντες </a:t>
            </a:r>
            <a:r>
              <a:rPr lang="el-GR" dirty="0" smtClean="0"/>
              <a:t>ή </a:t>
            </a:r>
            <a:r>
              <a:rPr lang="el-GR" b="1" dirty="0" smtClean="0"/>
              <a:t>ακτινοθεραπεία.</a:t>
            </a:r>
          </a:p>
          <a:p>
            <a:pPr>
              <a:buNone/>
            </a:pPr>
            <a:r>
              <a:rPr lang="el-GR" dirty="0" smtClean="0"/>
              <a:t>    </a:t>
            </a:r>
          </a:p>
          <a:p>
            <a:pPr>
              <a:buNone/>
            </a:pPr>
            <a:r>
              <a:rPr lang="el-GR" dirty="0" smtClean="0"/>
              <a:t>     Κύτταρα με ακανόνιστους πυκνωτικούς πυρήνες μπορεί να παρατηρούνται στους αυλούς, </a:t>
            </a:r>
            <a:r>
              <a:rPr lang="el-GR" dirty="0" smtClean="0">
                <a:effectLst>
                  <a:outerShdw blurRad="38100" dist="38100" dir="2700000" algn="tl">
                    <a:srgbClr val="000000">
                      <a:alpha val="43137"/>
                    </a:srgbClr>
                  </a:outerShdw>
                </a:effectLst>
              </a:rPr>
              <a:t>μειωμένη</a:t>
            </a:r>
            <a:r>
              <a:rPr lang="el-GR" dirty="0" smtClean="0"/>
              <a:t> διάμετρος σωληναρίων.</a:t>
            </a:r>
          </a:p>
          <a:p>
            <a:pPr>
              <a:buNone/>
            </a:pPr>
            <a:endParaRPr lang="el-GR" dirty="0" smtClean="0"/>
          </a:p>
          <a:p>
            <a:pPr>
              <a:buNone/>
            </a:pPr>
            <a:r>
              <a:rPr lang="el-GR" dirty="0" smtClean="0"/>
              <a:t>     Στην (πλήρη)</a:t>
            </a:r>
            <a:r>
              <a:rPr lang="el-GR" b="1" dirty="0" smtClean="0"/>
              <a:t> αναστολή</a:t>
            </a:r>
            <a:r>
              <a:rPr lang="en-US" dirty="0" smtClean="0"/>
              <a:t>:</a:t>
            </a:r>
            <a:r>
              <a:rPr lang="el-GR" dirty="0" smtClean="0"/>
              <a:t> καθόλου σπερματοζωάρια στο </a:t>
            </a:r>
            <a:r>
              <a:rPr lang="el-GR" dirty="0" err="1" smtClean="0"/>
              <a:t>σπερμοδιάγραμμα</a:t>
            </a:r>
            <a:r>
              <a:rPr lang="el-GR" dirty="0" smtClean="0"/>
              <a:t>.</a:t>
            </a:r>
          </a:p>
          <a:p>
            <a:pPr>
              <a:buNone/>
            </a:pPr>
            <a:endParaRPr lang="el-GR" dirty="0" smtClean="0"/>
          </a:p>
          <a:p>
            <a:pPr>
              <a:buNone/>
            </a:pPr>
            <a:r>
              <a:rPr lang="el-GR" dirty="0" smtClean="0"/>
              <a:t>     Στην «</a:t>
            </a:r>
            <a:r>
              <a:rPr lang="el-GR" dirty="0" smtClean="0">
                <a:effectLst>
                  <a:outerShdw blurRad="38100" dist="38100" dir="2700000" algn="tl">
                    <a:srgbClr val="000000">
                      <a:alpha val="43137"/>
                    </a:srgbClr>
                  </a:outerShdw>
                </a:effectLst>
              </a:rPr>
              <a:t>ατελή</a:t>
            </a:r>
            <a:r>
              <a:rPr lang="en-US" dirty="0" smtClean="0">
                <a:effectLst>
                  <a:outerShdw blurRad="38100" dist="38100" dir="2700000" algn="tl">
                    <a:srgbClr val="000000">
                      <a:alpha val="43137"/>
                    </a:srgbClr>
                  </a:outerShdw>
                </a:effectLst>
              </a:rPr>
              <a:t>(;)</a:t>
            </a:r>
            <a:r>
              <a:rPr lang="el-GR" dirty="0" smtClean="0">
                <a:effectLst>
                  <a:outerShdw blurRad="38100" dist="38100" dir="2700000" algn="tl">
                    <a:srgbClr val="000000">
                      <a:alpha val="43137"/>
                    </a:srgbClr>
                  </a:outerShdw>
                </a:effectLst>
              </a:rPr>
              <a:t>» αναστολή </a:t>
            </a:r>
            <a:r>
              <a:rPr lang="el-GR" dirty="0" smtClean="0"/>
              <a:t>αναγνωρίζονται ιστολογικώς λίγες  </a:t>
            </a:r>
            <a:r>
              <a:rPr lang="el-GR" b="1" spc="600" dirty="0" smtClean="0"/>
              <a:t>ώριμες ( όχι στρογγυλές)</a:t>
            </a:r>
            <a:r>
              <a:rPr lang="el-GR" dirty="0" smtClean="0"/>
              <a:t> </a:t>
            </a:r>
            <a:r>
              <a:rPr lang="el-GR" dirty="0" smtClean="0">
                <a:effectLst>
                  <a:outerShdw blurRad="38100" dist="38100" dir="2700000" algn="tl">
                    <a:srgbClr val="000000">
                      <a:alpha val="43137"/>
                    </a:srgbClr>
                  </a:outerShdw>
                </a:effectLst>
              </a:rPr>
              <a:t>σπερματίδες</a:t>
            </a:r>
            <a:r>
              <a:rPr lang="el-GR" dirty="0" smtClean="0"/>
              <a:t> κατά την προαύλια επιφάνεια ορισμένων σπερματικών σωληναρίων (εστιακά). Ανευρίσκεται ολιγοσπερμία. </a:t>
            </a:r>
            <a:r>
              <a:rPr lang="el-GR" b="1" dirty="0" smtClean="0"/>
              <a:t>Καλύτερα λοιπόν η εν λόγω εικόνα να εντάσσεται στην «</a:t>
            </a:r>
            <a:r>
              <a:rPr lang="el-GR" b="1" dirty="0" err="1" smtClean="0"/>
              <a:t>υποσπερματογένεση</a:t>
            </a:r>
            <a:r>
              <a:rPr lang="el-GR" b="1" dirty="0" smtClean="0"/>
              <a:t>» .</a:t>
            </a:r>
            <a:endParaRPr lang="el-GR" b="1"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42875"/>
            <a:ext cx="9144000" cy="785813"/>
          </a:xfrm>
        </p:spPr>
        <p:txBody>
          <a:bodyPr>
            <a:noAutofit/>
          </a:bodyPr>
          <a:lstStyle/>
          <a:p>
            <a:pPr>
              <a:defRPr/>
            </a:pPr>
            <a:r>
              <a:rPr lang="el-GR" sz="2000" dirty="0" smtClean="0"/>
              <a:t>Όρχις ενήλικα . Αποκατάσταση κρυψορχίας στην ηλικία των 2 ετών. </a:t>
            </a:r>
            <a:r>
              <a:rPr lang="el-GR" sz="2000" dirty="0" smtClean="0">
                <a:effectLst>
                  <a:outerShdw blurRad="38100" dist="38100" dir="2700000" algn="tl">
                    <a:srgbClr val="000000">
                      <a:alpha val="43137"/>
                    </a:srgbClr>
                  </a:outerShdw>
                </a:effectLst>
              </a:rPr>
              <a:t>Συν</a:t>
            </a:r>
            <a:r>
              <a:rPr lang="el-GR" sz="2000" dirty="0" smtClean="0"/>
              <a:t>ύπαρξη αναστολής της ωρίμανσης στο επίπεδο του </a:t>
            </a:r>
            <a:r>
              <a:rPr lang="el-GR" sz="2000" dirty="0" smtClean="0"/>
              <a:t>σπερματοκυττάρου </a:t>
            </a:r>
            <a:r>
              <a:rPr lang="el-GR" sz="2000" dirty="0" smtClean="0"/>
              <a:t>και </a:t>
            </a:r>
            <a:r>
              <a:rPr lang="el-GR" sz="2000" b="1" dirty="0" smtClean="0"/>
              <a:t>πλήρους</a:t>
            </a:r>
            <a:r>
              <a:rPr lang="el-GR" sz="2000" dirty="0" smtClean="0"/>
              <a:t>, αν και μειωμένης σπερματογένεσης με ώριμες, </a:t>
            </a:r>
            <a:r>
              <a:rPr lang="el-GR" sz="2000" dirty="0" smtClean="0">
                <a:solidFill>
                  <a:srgbClr val="0070C0"/>
                </a:solidFill>
                <a:effectLst>
                  <a:outerShdw blurRad="38100" dist="38100" dir="2700000" algn="tl">
                    <a:srgbClr val="000000">
                      <a:alpha val="43137"/>
                    </a:srgbClr>
                  </a:outerShdw>
                </a:effectLst>
              </a:rPr>
              <a:t>επιμήκεις </a:t>
            </a:r>
            <a:r>
              <a:rPr lang="el-GR" sz="2000" dirty="0" smtClean="0">
                <a:solidFill>
                  <a:srgbClr val="0070C0"/>
                </a:solidFill>
              </a:rPr>
              <a:t>σπερματίδες</a:t>
            </a:r>
            <a:r>
              <a:rPr lang="en-US" sz="2000" dirty="0" smtClean="0"/>
              <a:t>. </a:t>
            </a:r>
            <a:r>
              <a:rPr lang="el-GR" sz="2000" dirty="0" smtClean="0"/>
              <a:t> Άρα</a:t>
            </a:r>
            <a:r>
              <a:rPr lang="en-US" sz="2000" dirty="0" smtClean="0"/>
              <a:t>: </a:t>
            </a:r>
            <a:r>
              <a:rPr lang="el-GR" sz="2000" b="1" dirty="0" smtClean="0"/>
              <a:t>ΥΠΟΣΠΕΡΜΑΤΟΓΕΝΕΣΗ</a:t>
            </a:r>
            <a:r>
              <a:rPr lang="el-GR" sz="2000" dirty="0" smtClean="0"/>
              <a:t>.</a:t>
            </a:r>
            <a:endParaRPr lang="el-GR" sz="2000" dirty="0"/>
          </a:p>
        </p:txBody>
      </p:sp>
      <p:pic>
        <p:nvPicPr>
          <p:cNvPr id="6147" name="Picture 2" descr="http://coursewareobjects.elsevier.com/objects/elr/ExpertConsult/Bostwick/urologic2e/IC/images/012055.jpg"/>
          <p:cNvPicPr>
            <a:picLocks noChangeAspect="1" noChangeArrowheads="1"/>
          </p:cNvPicPr>
          <p:nvPr/>
        </p:nvPicPr>
        <p:blipFill>
          <a:blip r:embed="rId3" cstate="print"/>
          <a:srcRect/>
          <a:stretch>
            <a:fillRect/>
          </a:stretch>
        </p:blipFill>
        <p:spPr bwMode="auto">
          <a:xfrm>
            <a:off x="785813" y="1143000"/>
            <a:ext cx="7572375" cy="5888038"/>
          </a:xfrm>
          <a:prstGeom prst="rect">
            <a:avLst/>
          </a:prstGeom>
          <a:noFill/>
          <a:ln w="9525">
            <a:noFill/>
            <a:miter lim="800000"/>
            <a:headEnd/>
            <a:tailEnd/>
          </a:ln>
        </p:spPr>
      </p:pic>
      <p:sp>
        <p:nvSpPr>
          <p:cNvPr id="4" name="3 - Αριστερό βέλος"/>
          <p:cNvSpPr/>
          <p:nvPr/>
        </p:nvSpPr>
        <p:spPr>
          <a:xfrm rot="6407414">
            <a:off x="1705932" y="2943160"/>
            <a:ext cx="549482" cy="2834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rmAutofit/>
          </a:bodyPr>
          <a:lstStyle/>
          <a:p>
            <a:r>
              <a:rPr lang="el-GR" sz="2800" b="1" dirty="0" smtClean="0"/>
              <a:t>Σπερματογενετική στάση ( αναστολή της ωρίμανσης )</a:t>
            </a:r>
            <a:br>
              <a:rPr lang="el-GR" sz="2800" b="1" dirty="0" smtClean="0"/>
            </a:br>
            <a:r>
              <a:rPr lang="el-GR" sz="2800" b="1" dirty="0" smtClean="0"/>
              <a:t>στο επίπεδο/στάδιο  των σπερματογονίων</a:t>
            </a:r>
            <a:endParaRPr lang="el-GR" sz="2800" b="1" dirty="0"/>
          </a:p>
        </p:txBody>
      </p:sp>
      <p:sp>
        <p:nvSpPr>
          <p:cNvPr id="3" name="2 - Θέση περιεχομένου"/>
          <p:cNvSpPr>
            <a:spLocks noGrp="1"/>
          </p:cNvSpPr>
          <p:nvPr>
            <p:ph idx="1"/>
          </p:nvPr>
        </p:nvSpPr>
        <p:spPr>
          <a:xfrm>
            <a:off x="0" y="857232"/>
            <a:ext cx="9144000" cy="6000768"/>
          </a:xfrm>
        </p:spPr>
        <p:txBody>
          <a:bodyPr>
            <a:normAutofit lnSpcReduction="10000"/>
          </a:bodyPr>
          <a:lstStyle/>
          <a:p>
            <a:r>
              <a:rPr lang="el-GR" sz="2400" dirty="0" smtClean="0"/>
              <a:t>Θεωρητικός ορισμός</a:t>
            </a:r>
            <a:r>
              <a:rPr lang="en-US" sz="2400" dirty="0" smtClean="0"/>
              <a:t>: </a:t>
            </a:r>
            <a:r>
              <a:rPr lang="el-GR" sz="2400" dirty="0" smtClean="0"/>
              <a:t>ανά τομή σπερματικού σωληναρίου μετρώνται λιγότερα από 17 σπερματογόνια, ενώ παράλληλα τα πρωτογενή σπερματοκύτταρα είναι λιγότερα από τα σπερματογόνια. Οι ανώριμες σπερματίδες συνήθως, όχι πάντα, απουσιάζουν∙ οι ώριμες σπερματίδες απουσιάζουν  παντελώς, εξορισμού σε αυτό το πρότυπο.</a:t>
            </a:r>
          </a:p>
          <a:p>
            <a:r>
              <a:rPr lang="el-GR" sz="2400" dirty="0" smtClean="0"/>
              <a:t>Συχνότερες αιτίες</a:t>
            </a:r>
            <a:r>
              <a:rPr lang="en-US" sz="2400" dirty="0" smtClean="0"/>
              <a:t>:</a:t>
            </a:r>
            <a:endParaRPr lang="el-GR" sz="2400" dirty="0" smtClean="0"/>
          </a:p>
          <a:p>
            <a:pPr>
              <a:buNone/>
            </a:pPr>
            <a:r>
              <a:rPr lang="en-US" sz="2400" dirty="0" smtClean="0"/>
              <a:t>     -</a:t>
            </a:r>
            <a:r>
              <a:rPr lang="el-GR" sz="2400" dirty="0" smtClean="0"/>
              <a:t>Κρυψορχία ( χαρακτηριστικά μειωμένος αριθμός </a:t>
            </a:r>
            <a:r>
              <a:rPr lang="el-GR" sz="2400" dirty="0" err="1" smtClean="0"/>
              <a:t>σπερματογονίων</a:t>
            </a:r>
            <a:r>
              <a:rPr lang="el-GR" sz="2400" dirty="0" smtClean="0"/>
              <a:t>, παρουσία γιγάντιων </a:t>
            </a:r>
            <a:r>
              <a:rPr lang="el-GR" sz="2400" dirty="0" err="1" smtClean="0"/>
              <a:t>σπερματογονίων</a:t>
            </a:r>
            <a:r>
              <a:rPr lang="el-GR" sz="2400" dirty="0" smtClean="0"/>
              <a:t>, </a:t>
            </a:r>
            <a:r>
              <a:rPr lang="el-GR" sz="2400" dirty="0" err="1" smtClean="0"/>
              <a:t>ψευδοϋπερπλασία</a:t>
            </a:r>
            <a:r>
              <a:rPr lang="el-GR" sz="2400" dirty="0" smtClean="0"/>
              <a:t> των κυττάρων </a:t>
            </a:r>
            <a:r>
              <a:rPr lang="en-US" sz="2400" dirty="0" err="1" smtClean="0"/>
              <a:t>Leydig</a:t>
            </a:r>
            <a:r>
              <a:rPr lang="el-GR" sz="2400" dirty="0" smtClean="0"/>
              <a:t> και μείωση των ελαστικών ινών στα </a:t>
            </a:r>
            <a:r>
              <a:rPr lang="el-GR" sz="2400" dirty="0" err="1" smtClean="0"/>
              <a:t>σωληναριακά</a:t>
            </a:r>
            <a:r>
              <a:rPr lang="el-GR" sz="2400" dirty="0" smtClean="0"/>
              <a:t> τοιχώματα).</a:t>
            </a:r>
            <a:endParaRPr lang="en-US" sz="2400" dirty="0" smtClean="0"/>
          </a:p>
          <a:p>
            <a:pPr>
              <a:buNone/>
            </a:pPr>
            <a:r>
              <a:rPr lang="en-US" sz="2400" dirty="0" smtClean="0"/>
              <a:t>     -</a:t>
            </a:r>
            <a:r>
              <a:rPr lang="el-GR" sz="2400" dirty="0" smtClean="0"/>
              <a:t>Χρόνιος αλκοολισμός ( κάπως περισσότερα τα </a:t>
            </a:r>
            <a:r>
              <a:rPr lang="el-GR" sz="2400" dirty="0" err="1" smtClean="0"/>
              <a:t>σπερματογόνια</a:t>
            </a:r>
            <a:r>
              <a:rPr lang="el-GR" sz="2400" dirty="0" smtClean="0"/>
              <a:t> συγκριτικά με την κρυψορχία, σμίκρυνση διαμέτρου σωληναρίων, πάχυνση βασικής μεμβράνης).</a:t>
            </a:r>
          </a:p>
          <a:p>
            <a:pPr>
              <a:buNone/>
            </a:pPr>
            <a:r>
              <a:rPr lang="en-US" sz="2400" dirty="0" smtClean="0"/>
              <a:t>     -</a:t>
            </a:r>
            <a:r>
              <a:rPr lang="el-GR" sz="2400" dirty="0" smtClean="0"/>
              <a:t>Χημειοθεραπεία ( έντονες αλλοιώσεις στα κύτταρα </a:t>
            </a:r>
            <a:r>
              <a:rPr lang="en-US" sz="2400" dirty="0" err="1" smtClean="0"/>
              <a:t>Sertoli</a:t>
            </a:r>
            <a:r>
              <a:rPr lang="en-US" sz="2400" dirty="0" smtClean="0"/>
              <a:t>, </a:t>
            </a:r>
            <a:r>
              <a:rPr lang="el-GR" sz="2400" dirty="0" smtClean="0"/>
              <a:t>πάχυνση του τοιχώματος των σωληναρίων και μεγάλη μείωση των </a:t>
            </a:r>
            <a:r>
              <a:rPr lang="el-GR" sz="2400" dirty="0" err="1" smtClean="0"/>
              <a:t>σπερματογονίων</a:t>
            </a:r>
            <a:r>
              <a:rPr lang="el-GR" sz="2400" dirty="0" smtClean="0"/>
              <a:t>)</a:t>
            </a:r>
            <a:r>
              <a:rPr lang="en-US" sz="2400" dirty="0" smtClean="0"/>
              <a:t>.</a:t>
            </a:r>
            <a:endParaRPr lang="el-GR" sz="24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Autofit/>
          </a:bodyPr>
          <a:lstStyle/>
          <a:p>
            <a:pPr>
              <a:defRPr/>
            </a:pPr>
            <a:r>
              <a:rPr lang="en-US" sz="2400" dirty="0" smtClean="0"/>
              <a:t>(</a:t>
            </a:r>
            <a:r>
              <a:rPr lang="el-GR" sz="2400" dirty="0" smtClean="0"/>
              <a:t>Πλήρης</a:t>
            </a:r>
            <a:r>
              <a:rPr lang="en-US" sz="2400" dirty="0" smtClean="0"/>
              <a:t>) </a:t>
            </a:r>
            <a:r>
              <a:rPr lang="el-GR" sz="2400" dirty="0" smtClean="0"/>
              <a:t>Αναστολή ωρίμανσης στο στάδιο των </a:t>
            </a:r>
            <a:r>
              <a:rPr lang="el-GR" sz="2400" dirty="0" err="1" smtClean="0">
                <a:solidFill>
                  <a:srgbClr val="FF0000"/>
                </a:solidFill>
              </a:rPr>
              <a:t>σπερματογονίων</a:t>
            </a:r>
            <a:r>
              <a:rPr lang="el-GR" sz="2400" dirty="0" smtClean="0"/>
              <a:t> </a:t>
            </a:r>
            <a:br>
              <a:rPr lang="el-GR" sz="2400" dirty="0" smtClean="0"/>
            </a:br>
            <a:r>
              <a:rPr lang="el-GR" sz="2400" dirty="0" smtClean="0"/>
              <a:t>( αίτια</a:t>
            </a:r>
            <a:r>
              <a:rPr lang="en-US" sz="2400" dirty="0" smtClean="0"/>
              <a:t>: </a:t>
            </a:r>
            <a:r>
              <a:rPr lang="el-GR" sz="2400" dirty="0" smtClean="0"/>
              <a:t>ανεπάρκεια </a:t>
            </a:r>
            <a:r>
              <a:rPr lang="el-GR" sz="2400" dirty="0" err="1" smtClean="0"/>
              <a:t>γοναδοτροπινών</a:t>
            </a:r>
            <a:r>
              <a:rPr lang="el-GR" sz="2400" dirty="0" smtClean="0"/>
              <a:t>, βλάβη γεννητικών κυττάρων από </a:t>
            </a:r>
            <a:r>
              <a:rPr lang="el-GR" sz="2400" dirty="0" err="1" smtClean="0"/>
              <a:t>χημειο</a:t>
            </a:r>
            <a:r>
              <a:rPr lang="el-GR" sz="2400" dirty="0" smtClean="0"/>
              <a:t>- ή </a:t>
            </a:r>
            <a:r>
              <a:rPr lang="el-GR" sz="2400" dirty="0" err="1" smtClean="0"/>
              <a:t>ακτινο</a:t>
            </a:r>
            <a:r>
              <a:rPr lang="el-GR" sz="2400" dirty="0" smtClean="0"/>
              <a:t>-θεραπεία)</a:t>
            </a:r>
            <a:r>
              <a:rPr lang="en-US" sz="2400" dirty="0" smtClean="0"/>
              <a:t>.</a:t>
            </a:r>
            <a:endParaRPr lang="el-GR" sz="2400" dirty="0"/>
          </a:p>
        </p:txBody>
      </p:sp>
      <p:pic>
        <p:nvPicPr>
          <p:cNvPr id="11267" name="Picture 4" descr="f012-107-A01970"/>
          <p:cNvPicPr>
            <a:picLocks noChangeAspect="1" noChangeArrowheads="1"/>
          </p:cNvPicPr>
          <p:nvPr/>
        </p:nvPicPr>
        <p:blipFill>
          <a:blip r:embed="rId2" cstate="print"/>
          <a:srcRect/>
          <a:stretch>
            <a:fillRect/>
          </a:stretch>
        </p:blipFill>
        <p:spPr bwMode="auto">
          <a:xfrm>
            <a:off x="-285750" y="1357313"/>
            <a:ext cx="9696450" cy="5929312"/>
          </a:xfrm>
          <a:prstGeom prst="rect">
            <a:avLst/>
          </a:prstGeom>
          <a:noFill/>
          <a:ln w="9525">
            <a:noFill/>
            <a:miter lim="800000"/>
            <a:headEnd/>
            <a:tailEnd/>
          </a:ln>
        </p:spPr>
      </p:pic>
      <p:sp>
        <p:nvSpPr>
          <p:cNvPr id="4" name="3 - Βέλος προς τα επάνω"/>
          <p:cNvSpPr/>
          <p:nvPr/>
        </p:nvSpPr>
        <p:spPr>
          <a:xfrm>
            <a:off x="6084168" y="5877272"/>
            <a:ext cx="216024" cy="43204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Βέλος προς τα επάνω"/>
          <p:cNvSpPr/>
          <p:nvPr/>
        </p:nvSpPr>
        <p:spPr>
          <a:xfrm>
            <a:off x="2987824" y="5373216"/>
            <a:ext cx="216024" cy="43204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Ορθογώνιο"/>
          <p:cNvSpPr/>
          <p:nvPr/>
        </p:nvSpPr>
        <p:spPr>
          <a:xfrm>
            <a:off x="5652120" y="4869160"/>
            <a:ext cx="2160240" cy="369332"/>
          </a:xfrm>
          <a:prstGeom prst="rect">
            <a:avLst/>
          </a:prstGeom>
        </p:spPr>
        <p:txBody>
          <a:bodyPr wrap="square">
            <a:spAutoFit/>
          </a:bodyPr>
          <a:lstStyle/>
          <a:p>
            <a:r>
              <a:rPr lang="el-GR" b="1" dirty="0" smtClean="0">
                <a:solidFill>
                  <a:srgbClr val="00B050"/>
                </a:solidFill>
              </a:rPr>
              <a:t>Κύτταρα </a:t>
            </a:r>
            <a:r>
              <a:rPr lang="en-US" b="1" dirty="0" err="1" smtClean="0">
                <a:solidFill>
                  <a:srgbClr val="00B050"/>
                </a:solidFill>
              </a:rPr>
              <a:t>Sertoli</a:t>
            </a:r>
            <a:endParaRPr lang="el-GR" b="1" dirty="0">
              <a:solidFill>
                <a:srgbClr val="00B050"/>
              </a:solidFill>
            </a:endParaRPr>
          </a:p>
        </p:txBody>
      </p:sp>
      <p:sp>
        <p:nvSpPr>
          <p:cNvPr id="7" name="6 - Αριστερό βέλος"/>
          <p:cNvSpPr/>
          <p:nvPr/>
        </p:nvSpPr>
        <p:spPr>
          <a:xfrm rot="18652911">
            <a:off x="5169873" y="5009952"/>
            <a:ext cx="504056" cy="288032"/>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8892480" cy="1124744"/>
          </a:xfrm>
        </p:spPr>
        <p:txBody>
          <a:bodyPr>
            <a:noAutofit/>
          </a:bodyPr>
          <a:lstStyle/>
          <a:p>
            <a:r>
              <a:rPr lang="el-GR" sz="1800" dirty="0" smtClean="0"/>
              <a:t/>
            </a:r>
            <a:br>
              <a:rPr lang="el-GR" sz="1800" dirty="0" smtClean="0"/>
            </a:br>
            <a:r>
              <a:rPr lang="el-GR" sz="1800" dirty="0" smtClean="0"/>
              <a:t/>
            </a:r>
            <a:br>
              <a:rPr lang="el-GR" sz="1800" dirty="0" smtClean="0"/>
            </a:br>
            <a:r>
              <a:rPr lang="el-GR" sz="2400" dirty="0" smtClean="0"/>
              <a:t>( Πλήρης) </a:t>
            </a:r>
            <a:r>
              <a:rPr lang="el-GR" sz="2400" b="1" dirty="0" smtClean="0"/>
              <a:t>Στάση της σπερματογένεσης </a:t>
            </a:r>
            <a:r>
              <a:rPr lang="el-GR" sz="2400" dirty="0" smtClean="0"/>
              <a:t>σε νεαρό άρρενα διερευνούμενο για </a:t>
            </a:r>
            <a:r>
              <a:rPr lang="el-GR" sz="2400" dirty="0" err="1" smtClean="0"/>
              <a:t>υπογονιμότητα</a:t>
            </a:r>
            <a:r>
              <a:rPr lang="el-GR" sz="2400" dirty="0" smtClean="0"/>
              <a:t>. Πολυάριθμα </a:t>
            </a:r>
            <a:r>
              <a:rPr lang="el-GR" sz="2400" dirty="0" err="1" smtClean="0"/>
              <a:t>σπερματογόνια</a:t>
            </a:r>
            <a:r>
              <a:rPr lang="el-GR" sz="2400" dirty="0" smtClean="0"/>
              <a:t> εγγύς της βασικής μεμβράνης, λίγα σπερματοκύτταρα . </a:t>
            </a:r>
            <a:br>
              <a:rPr lang="el-GR" sz="2400" dirty="0" smtClean="0"/>
            </a:br>
            <a:r>
              <a:rPr lang="el-GR" sz="2400" dirty="0" smtClean="0"/>
              <a:t>Απουσία ωρίμων </a:t>
            </a:r>
            <a:r>
              <a:rPr lang="el-GR" sz="2400" dirty="0" err="1" smtClean="0"/>
              <a:t>σπερματίδων</a:t>
            </a:r>
            <a:r>
              <a:rPr lang="el-GR" sz="2400" dirty="0" smtClean="0"/>
              <a:t>-σπερματοζωαρίων.</a:t>
            </a:r>
            <a:endParaRPr lang="el-GR" sz="2400" dirty="0"/>
          </a:p>
        </p:txBody>
      </p:sp>
      <p:pic>
        <p:nvPicPr>
          <p:cNvPr id="87042" name="Picture 2" descr="http://www.webpathology.com/images/noimage.gif"/>
          <p:cNvPicPr>
            <a:picLocks noChangeAspect="1" noChangeArrowheads="1"/>
          </p:cNvPicPr>
          <p:nvPr/>
        </p:nvPicPr>
        <p:blipFill>
          <a:blip r:embed="rId3"/>
          <a:srcRect/>
          <a:stretch>
            <a:fillRect/>
          </a:stretch>
        </p:blipFill>
        <p:spPr bwMode="auto">
          <a:xfrm>
            <a:off x="155575" y="-136525"/>
            <a:ext cx="9525" cy="76200"/>
          </a:xfrm>
          <a:prstGeom prst="rect">
            <a:avLst/>
          </a:prstGeom>
          <a:noFill/>
        </p:spPr>
      </p:pic>
      <p:pic>
        <p:nvPicPr>
          <p:cNvPr id="87043" name="Picture 3" descr="C:\Users\ΤΑΝΙΑ\Desktop\Καταγραφή.JPG"/>
          <p:cNvPicPr>
            <a:picLocks noChangeAspect="1" noChangeArrowheads="1"/>
          </p:cNvPicPr>
          <p:nvPr/>
        </p:nvPicPr>
        <p:blipFill>
          <a:blip r:embed="rId4" cstate="print"/>
          <a:srcRect/>
          <a:stretch>
            <a:fillRect/>
          </a:stretch>
        </p:blipFill>
        <p:spPr bwMode="auto">
          <a:xfrm>
            <a:off x="899592" y="1628433"/>
            <a:ext cx="7200800" cy="5229567"/>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8964488" cy="1340768"/>
          </a:xfrm>
        </p:spPr>
        <p:txBody>
          <a:bodyPr>
            <a:normAutofit fontScale="90000"/>
          </a:bodyPr>
          <a:lstStyle/>
          <a:p>
            <a:r>
              <a:rPr lang="el-GR" sz="1600" dirty="0" smtClean="0"/>
              <a:t/>
            </a:r>
            <a:br>
              <a:rPr lang="el-GR" sz="1600" dirty="0" smtClean="0"/>
            </a:br>
            <a:r>
              <a:rPr lang="el-GR" sz="2000" dirty="0" smtClean="0"/>
              <a:t>Τα κύτταρα εγγύς της προαύλιας επιφάνειας του εν λόγω σωληναρίου είναι </a:t>
            </a:r>
            <a:r>
              <a:rPr lang="el-GR" sz="2000" dirty="0" smtClean="0">
                <a:solidFill>
                  <a:schemeClr val="accent6">
                    <a:lumMod val="50000"/>
                  </a:schemeClr>
                </a:solidFill>
              </a:rPr>
              <a:t>κύτταρα του </a:t>
            </a:r>
            <a:r>
              <a:rPr lang="en-US" sz="2000" dirty="0" err="1" smtClean="0">
                <a:solidFill>
                  <a:schemeClr val="accent6">
                    <a:lumMod val="50000"/>
                  </a:schemeClr>
                </a:solidFill>
              </a:rPr>
              <a:t>Sertoli</a:t>
            </a:r>
            <a:r>
              <a:rPr lang="el-GR" sz="2000" dirty="0" smtClean="0"/>
              <a:t>. Το εν λόγω πρότυπο ( της </a:t>
            </a:r>
            <a:r>
              <a:rPr lang="el-GR" sz="2000" b="1" dirty="0" smtClean="0">
                <a:effectLst>
                  <a:outerShdw blurRad="38100" dist="38100" dir="2700000" algn="tl">
                    <a:srgbClr val="000000">
                      <a:alpha val="43137"/>
                    </a:srgbClr>
                  </a:outerShdw>
                </a:effectLst>
              </a:rPr>
              <a:t>στάσης της σπερματογένεσης </a:t>
            </a:r>
            <a:r>
              <a:rPr lang="el-GR" sz="2000" dirty="0" smtClean="0"/>
              <a:t>) δυνητικώς προκαλείται και από τα αίτια της υποσπερματογένεσης όπως ακτινοβόληση, αλκυλιούντες παράγοντες, ανεπάρκεια γοναδοτροπινών. Σε </a:t>
            </a:r>
            <a:r>
              <a:rPr lang="el-GR" sz="2000" dirty="0" err="1" smtClean="0"/>
              <a:t>αμφοτερόπλευρη</a:t>
            </a:r>
            <a:r>
              <a:rPr lang="el-GR" sz="2000" dirty="0" smtClean="0"/>
              <a:t> </a:t>
            </a:r>
            <a:r>
              <a:rPr lang="en-US" sz="2000" dirty="0" smtClean="0"/>
              <a:t> (</a:t>
            </a:r>
            <a:r>
              <a:rPr lang="el-GR" sz="2000" dirty="0" smtClean="0"/>
              <a:t>πλήρη</a:t>
            </a:r>
            <a:r>
              <a:rPr lang="en-US" sz="2000" dirty="0" smtClean="0"/>
              <a:t>)</a:t>
            </a:r>
            <a:r>
              <a:rPr lang="el-GR" sz="2000" dirty="0" smtClean="0"/>
              <a:t> αναστολή της ωρίμανσης, στο </a:t>
            </a:r>
            <a:r>
              <a:rPr lang="el-GR" sz="2000" dirty="0" err="1" smtClean="0"/>
              <a:t>σπερμοδιάγραμμα</a:t>
            </a:r>
            <a:r>
              <a:rPr lang="el-GR" sz="2000" dirty="0" smtClean="0"/>
              <a:t> ανευρίσκεται συνήθως </a:t>
            </a:r>
            <a:r>
              <a:rPr lang="el-GR" sz="2000" dirty="0" err="1" smtClean="0"/>
              <a:t>αζωοσπερμία</a:t>
            </a:r>
            <a:r>
              <a:rPr lang="el-GR" sz="2000" dirty="0" smtClean="0"/>
              <a:t>.</a:t>
            </a:r>
            <a:endParaRPr lang="el-GR" sz="2000" dirty="0"/>
          </a:p>
        </p:txBody>
      </p:sp>
      <p:pic>
        <p:nvPicPr>
          <p:cNvPr id="88066" name="Picture 2" descr="C:\Users\ΤΑΝΙΑ\Desktop\Καταγραφή.JPG"/>
          <p:cNvPicPr>
            <a:picLocks noChangeAspect="1" noChangeArrowheads="1"/>
          </p:cNvPicPr>
          <p:nvPr/>
        </p:nvPicPr>
        <p:blipFill>
          <a:blip r:embed="rId2" cstate="print"/>
          <a:srcRect/>
          <a:stretch>
            <a:fillRect/>
          </a:stretch>
        </p:blipFill>
        <p:spPr bwMode="auto">
          <a:xfrm>
            <a:off x="1115616" y="1484784"/>
            <a:ext cx="6696744" cy="5224567"/>
          </a:xfrm>
          <a:prstGeom prst="rect">
            <a:avLst/>
          </a:prstGeom>
          <a:noFill/>
        </p:spPr>
      </p:pic>
      <p:sp>
        <p:nvSpPr>
          <p:cNvPr id="4" name="3 - Αριστερό βέλος"/>
          <p:cNvSpPr/>
          <p:nvPr/>
        </p:nvSpPr>
        <p:spPr>
          <a:xfrm>
            <a:off x="2195736" y="4293096"/>
            <a:ext cx="43204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Αριστερό βέλος"/>
          <p:cNvSpPr/>
          <p:nvPr/>
        </p:nvSpPr>
        <p:spPr>
          <a:xfrm>
            <a:off x="4499992" y="5733256"/>
            <a:ext cx="432048" cy="216024"/>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slide(fromBottom)">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rmAutofit fontScale="90000"/>
          </a:bodyPr>
          <a:lstStyle/>
          <a:p>
            <a:r>
              <a:rPr lang="el-GR" sz="2400" dirty="0" smtClean="0"/>
              <a:t>(Πλήρης) </a:t>
            </a:r>
            <a:r>
              <a:rPr lang="el-GR" sz="2400" b="1" dirty="0" smtClean="0"/>
              <a:t>Αναστολή ωρίμανσης</a:t>
            </a:r>
            <a:r>
              <a:rPr lang="el-GR" sz="2400" dirty="0" smtClean="0"/>
              <a:t>. Μικρά σωληνάρια. Διακρίνονται μόνο </a:t>
            </a:r>
            <a:r>
              <a:rPr lang="el-GR" sz="2400" dirty="0" err="1" smtClean="0"/>
              <a:t>σπερματογόνια</a:t>
            </a:r>
            <a:r>
              <a:rPr lang="el-GR" sz="2400" dirty="0" smtClean="0"/>
              <a:t> και </a:t>
            </a:r>
            <a:r>
              <a:rPr lang="el-GR" sz="2400" dirty="0" smtClean="0">
                <a:solidFill>
                  <a:srgbClr val="0070C0"/>
                </a:solidFill>
              </a:rPr>
              <a:t>σπερματοκύτταρα α’ τάξης (πρωτογενή)</a:t>
            </a:r>
            <a:r>
              <a:rPr lang="el-GR" sz="2400" dirty="0" smtClean="0"/>
              <a:t>.</a:t>
            </a:r>
            <a:br>
              <a:rPr lang="el-GR" sz="2400" dirty="0" smtClean="0"/>
            </a:br>
            <a:r>
              <a:rPr lang="el-GR" sz="2400" dirty="0" smtClean="0"/>
              <a:t> Εκφυλισμένα κύτταρα, </a:t>
            </a:r>
            <a:r>
              <a:rPr lang="el-GR" sz="2400" dirty="0" err="1" smtClean="0"/>
              <a:t>ενδοσωληναριακά</a:t>
            </a:r>
            <a:r>
              <a:rPr lang="el-GR" sz="2400" dirty="0" smtClean="0"/>
              <a:t>.</a:t>
            </a:r>
            <a:endParaRPr lang="el-GR" sz="2400" dirty="0"/>
          </a:p>
        </p:txBody>
      </p:sp>
      <p:pic>
        <p:nvPicPr>
          <p:cNvPr id="22530" name="Picture 2" descr="C:\Documents and Settings\Administrator\Επιφάνεια εργασίας\LAZARIS\scan0002.jpg"/>
          <p:cNvPicPr>
            <a:picLocks noGrp="1" noChangeAspect="1" noChangeArrowheads="1"/>
          </p:cNvPicPr>
          <p:nvPr>
            <p:ph idx="1"/>
          </p:nvPr>
        </p:nvPicPr>
        <p:blipFill>
          <a:blip r:embed="rId2" cstate="print"/>
          <a:srcRect/>
          <a:stretch>
            <a:fillRect/>
          </a:stretch>
        </p:blipFill>
        <p:spPr bwMode="auto">
          <a:xfrm>
            <a:off x="683568" y="1124744"/>
            <a:ext cx="7812360" cy="5454298"/>
          </a:xfrm>
          <a:prstGeom prst="rect">
            <a:avLst/>
          </a:prstGeom>
          <a:noFill/>
        </p:spPr>
      </p:pic>
      <p:sp>
        <p:nvSpPr>
          <p:cNvPr id="9" name="8 - Δεξιό βέλος"/>
          <p:cNvSpPr/>
          <p:nvPr/>
        </p:nvSpPr>
        <p:spPr>
          <a:xfrm>
            <a:off x="3563888" y="4221088"/>
            <a:ext cx="57606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rmAutofit fontScale="90000"/>
          </a:bodyPr>
          <a:lstStyle/>
          <a:p>
            <a:r>
              <a:rPr lang="el-GR" sz="1200" dirty="0" smtClean="0"/>
              <a:t/>
            </a:r>
            <a:br>
              <a:rPr lang="el-GR" sz="1200" dirty="0" smtClean="0"/>
            </a:br>
            <a:r>
              <a:rPr lang="el-GR" sz="2700" dirty="0" smtClean="0"/>
              <a:t>(Πλήρης) </a:t>
            </a:r>
            <a:r>
              <a:rPr lang="el-GR" sz="2400" b="1" dirty="0" err="1" smtClean="0"/>
              <a:t>Σπερματογενετική</a:t>
            </a:r>
            <a:r>
              <a:rPr lang="el-GR" sz="2400" b="1" dirty="0" smtClean="0"/>
              <a:t> στάση/αναστολή της ωρίμανσης</a:t>
            </a:r>
            <a:r>
              <a:rPr lang="el-GR" sz="2400" dirty="0" smtClean="0"/>
              <a:t>. Ποικιλία στη διάμετρο των σωληναρίων και των αυλών. </a:t>
            </a:r>
            <a:r>
              <a:rPr lang="el-GR" sz="2400" b="1" dirty="0" smtClean="0"/>
              <a:t>Απουσία ωρίμων </a:t>
            </a:r>
            <a:r>
              <a:rPr lang="el-GR" sz="2400" b="1" dirty="0" err="1" smtClean="0"/>
              <a:t>σπερματίδων</a:t>
            </a:r>
            <a:r>
              <a:rPr lang="el-GR" sz="2400" dirty="0" smtClean="0"/>
              <a:t>. Τα πρωτογενή σπερματοκύτταρα εξακολουθούν να προβάλλουν. ( Α-Η, Χ400).</a:t>
            </a:r>
            <a:endParaRPr lang="el-GR" sz="2400" dirty="0"/>
          </a:p>
        </p:txBody>
      </p:sp>
      <p:pic>
        <p:nvPicPr>
          <p:cNvPr id="104450" name="Picture 2" descr="C:\Users\ΤΑΝΙΑ\Desktop\Καταγραφή.JPG"/>
          <p:cNvPicPr>
            <a:picLocks noChangeAspect="1" noChangeArrowheads="1"/>
          </p:cNvPicPr>
          <p:nvPr/>
        </p:nvPicPr>
        <p:blipFill>
          <a:blip r:embed="rId3" cstate="print"/>
          <a:srcRect/>
          <a:stretch>
            <a:fillRect/>
          </a:stretch>
        </p:blipFill>
        <p:spPr bwMode="auto">
          <a:xfrm>
            <a:off x="1043607" y="1124744"/>
            <a:ext cx="6852639" cy="5733256"/>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ΑΝΑΣΤΟΛΗ ΤΗΣ ΩΡΙΜΑΝΣΗΣ </a:t>
            </a:r>
            <a:br>
              <a:rPr lang="el-GR" dirty="0" smtClean="0"/>
            </a:br>
            <a:r>
              <a:rPr lang="el-GR" dirty="0" smtClean="0"/>
              <a:t>ΒΑΣΙΚΑ ΣΗΜΕΙΑ</a:t>
            </a:r>
            <a:endParaRPr lang="el-GR" dirty="0"/>
          </a:p>
        </p:txBody>
      </p:sp>
      <p:sp>
        <p:nvSpPr>
          <p:cNvPr id="3" name="2 - Θέση περιεχομένου"/>
          <p:cNvSpPr>
            <a:spLocks noGrp="1"/>
          </p:cNvSpPr>
          <p:nvPr>
            <p:ph idx="1"/>
          </p:nvPr>
        </p:nvSpPr>
        <p:spPr>
          <a:xfrm>
            <a:off x="0" y="1600200"/>
            <a:ext cx="9144000" cy="5257800"/>
          </a:xfrm>
        </p:spPr>
        <p:txBody>
          <a:bodyPr>
            <a:normAutofit fontScale="85000" lnSpcReduction="10000"/>
          </a:bodyPr>
          <a:lstStyle/>
          <a:p>
            <a:r>
              <a:rPr lang="el-GR" dirty="0" smtClean="0"/>
              <a:t>Χρήση του όρου </a:t>
            </a:r>
            <a:r>
              <a:rPr lang="el-GR" u="sng" dirty="0" smtClean="0"/>
              <a:t>μόνο</a:t>
            </a:r>
            <a:r>
              <a:rPr lang="el-GR" dirty="0" smtClean="0"/>
              <a:t> σε περιπτώσεις </a:t>
            </a:r>
            <a:r>
              <a:rPr lang="el-GR" b="1" dirty="0" smtClean="0"/>
              <a:t>πλήρους διακοπής </a:t>
            </a:r>
            <a:r>
              <a:rPr lang="el-GR" dirty="0" smtClean="0"/>
              <a:t>της σπερματογένεσης </a:t>
            </a:r>
            <a:r>
              <a:rPr lang="el-GR" b="1" dirty="0" smtClean="0"/>
              <a:t>ομοιόμορφα</a:t>
            </a:r>
            <a:r>
              <a:rPr lang="el-GR" dirty="0" smtClean="0"/>
              <a:t> σε </a:t>
            </a:r>
            <a:r>
              <a:rPr lang="el-GR" b="1" dirty="0" smtClean="0"/>
              <a:t>όλα </a:t>
            </a:r>
            <a:r>
              <a:rPr lang="el-GR" dirty="0" smtClean="0"/>
              <a:t>τα σωληνάρια.</a:t>
            </a:r>
          </a:p>
          <a:p>
            <a:r>
              <a:rPr lang="el-GR" dirty="0" smtClean="0"/>
              <a:t>Συνήθως η στάση γίνεται στο επίπεδο του πρωτογενούς </a:t>
            </a:r>
            <a:r>
              <a:rPr lang="el-GR" dirty="0" err="1" smtClean="0">
                <a:effectLst>
                  <a:outerShdw blurRad="38100" dist="38100" dir="2700000" algn="tl">
                    <a:srgbClr val="000000">
                      <a:alpha val="43137"/>
                    </a:srgbClr>
                  </a:outerShdw>
                </a:effectLst>
              </a:rPr>
              <a:t>σπερματοκυττάρου</a:t>
            </a:r>
            <a:r>
              <a:rPr lang="el-GR" dirty="0" smtClean="0"/>
              <a:t>, οπότε ευθύνεται το ατελές ζευγάρωμα χρωμοσωμάτων κατά τη μείωση. Η αναστρέψιμη αναστολή στο εν λόγω επίπεδο μπορεί να οφείλεται σε θερμότητα, λοιμώξεις, ορμονικούς και διατροφικούς παράγοντες ενώ η μη αναστρέψιμη αναστολή τόσο στο επίπεδο του πρωτογενούς σπερματοκυττάρου ή  στο επίπεδο των στρογγυλών (ανώριμων) σπερματίδων συχνότατα οφείλεται σε χρωμοσωμικές ανωμαλίες είτε σε σωματικά κύτταρα είτε σε γεννητικά κύτταρα με μετέπειτα βλάβη στη μείωση.</a:t>
            </a:r>
            <a:endParaRPr lang="el-GR"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43408"/>
            <a:ext cx="9144000" cy="1224136"/>
          </a:xfrm>
        </p:spPr>
        <p:txBody>
          <a:bodyPr>
            <a:normAutofit/>
          </a:bodyPr>
          <a:lstStyle/>
          <a:p>
            <a:r>
              <a:rPr lang="el-GR" sz="2400" dirty="0" smtClean="0"/>
              <a:t>ΙΣΤΟΛΟΓΙΚΑ ΠΡΟΤΥΠΑ ΟΡΧΙΚΟΥ ΠΑΡΕΓΧΥΜΑΤΟΣ </a:t>
            </a:r>
            <a:br>
              <a:rPr lang="el-GR" sz="2400" dirty="0" smtClean="0"/>
            </a:br>
            <a:r>
              <a:rPr lang="el-GR" sz="2400" dirty="0" smtClean="0"/>
              <a:t>ΑΝΔΡΩΝ ΜΕ ΥΠΟΓΟΝΙΜΟΤΗΤΑ - </a:t>
            </a:r>
            <a:r>
              <a:rPr lang="el-GR" sz="2400" b="1" dirty="0" smtClean="0">
                <a:solidFill>
                  <a:schemeClr val="accent6">
                    <a:lumMod val="50000"/>
                  </a:schemeClr>
                </a:solidFill>
              </a:rPr>
              <a:t>Ι</a:t>
            </a:r>
            <a:r>
              <a:rPr lang="en-US" sz="2400" b="1" dirty="0" smtClean="0">
                <a:solidFill>
                  <a:schemeClr val="accent6">
                    <a:lumMod val="50000"/>
                  </a:schemeClr>
                </a:solidFill>
              </a:rPr>
              <a:t>V</a:t>
            </a:r>
            <a:endParaRPr lang="el-GR" sz="2400" b="1" dirty="0">
              <a:solidFill>
                <a:schemeClr val="accent6">
                  <a:lumMod val="50000"/>
                </a:schemeClr>
              </a:solidFill>
            </a:endParaRPr>
          </a:p>
        </p:txBody>
      </p:sp>
      <p:sp>
        <p:nvSpPr>
          <p:cNvPr id="3" name="2 - Θέση περιεχομένου"/>
          <p:cNvSpPr>
            <a:spLocks noGrp="1"/>
          </p:cNvSpPr>
          <p:nvPr>
            <p:ph idx="1"/>
          </p:nvPr>
        </p:nvSpPr>
        <p:spPr>
          <a:xfrm>
            <a:off x="0" y="980728"/>
            <a:ext cx="9144000" cy="5877272"/>
          </a:xfrm>
        </p:spPr>
        <p:txBody>
          <a:bodyPr>
            <a:normAutofit fontScale="77500" lnSpcReduction="20000"/>
          </a:bodyPr>
          <a:lstStyle/>
          <a:p>
            <a:r>
              <a:rPr lang="en-US" sz="2000" b="1" dirty="0" smtClean="0"/>
              <a:t>A</a:t>
            </a:r>
            <a:r>
              <a:rPr lang="el-GR" sz="2000" b="1" dirty="0" err="1" smtClean="0"/>
              <a:t>πλασία</a:t>
            </a:r>
            <a:r>
              <a:rPr lang="el-GR" sz="2000" b="1" dirty="0" smtClean="0"/>
              <a:t> γεννητικών κυττάρων</a:t>
            </a:r>
            <a:r>
              <a:rPr lang="en-US" sz="2000" b="1" dirty="0" smtClean="0"/>
              <a:t> </a:t>
            </a:r>
            <a:r>
              <a:rPr lang="el-GR" sz="2000" b="1" dirty="0" smtClean="0"/>
              <a:t>= </a:t>
            </a:r>
            <a:r>
              <a:rPr lang="el-GR" sz="2000" b="1" spc="600" dirty="0" smtClean="0"/>
              <a:t>Σύνδρομο από κύτταρα </a:t>
            </a:r>
            <a:r>
              <a:rPr lang="en-US" sz="2000" b="1" spc="600" dirty="0" err="1" smtClean="0"/>
              <a:t>Sertoli</a:t>
            </a:r>
            <a:r>
              <a:rPr lang="en-US" sz="2000" b="1" spc="600" dirty="0" smtClean="0"/>
              <a:t> </a:t>
            </a:r>
            <a:r>
              <a:rPr lang="el-GR" sz="2000" b="1" spc="600" dirty="0" smtClean="0"/>
              <a:t>μόνο</a:t>
            </a:r>
            <a:r>
              <a:rPr lang="en-US" sz="2000" b="1" dirty="0" smtClean="0"/>
              <a:t>.</a:t>
            </a:r>
            <a:r>
              <a:rPr lang="el-GR" sz="2000" b="1" dirty="0" smtClean="0"/>
              <a:t> Ανάκτηση γόνιμου σπέρματος στο 45%  των ασθενών και ποσοστό επίτευξης κύησης με  </a:t>
            </a:r>
            <a:r>
              <a:rPr lang="en-US" sz="2000" b="1" dirty="0" smtClean="0"/>
              <a:t>in vitro </a:t>
            </a:r>
            <a:r>
              <a:rPr lang="el-GR" sz="2000" b="1" dirty="0" smtClean="0"/>
              <a:t>γονιμοποίηση / </a:t>
            </a:r>
            <a:r>
              <a:rPr lang="el-GR" sz="2000" b="1" dirty="0" err="1" smtClean="0"/>
              <a:t>ενδοκυτταροπλασματική</a:t>
            </a:r>
            <a:r>
              <a:rPr lang="el-GR" sz="2000" b="1" dirty="0" smtClean="0"/>
              <a:t> ένεση σπέρματος  (</a:t>
            </a:r>
            <a:r>
              <a:rPr lang="en-US" sz="2000" b="1" dirty="0" smtClean="0"/>
              <a:t>IVF/ICSI</a:t>
            </a:r>
            <a:r>
              <a:rPr lang="el-GR" sz="2000" b="1" dirty="0" smtClean="0"/>
              <a:t>) </a:t>
            </a:r>
            <a:r>
              <a:rPr lang="en-US" sz="2000" b="1" dirty="0" smtClean="0"/>
              <a:t>: 50%</a:t>
            </a:r>
            <a:endParaRPr lang="el-GR" sz="2000" b="1" dirty="0" smtClean="0"/>
          </a:p>
          <a:p>
            <a:r>
              <a:rPr lang="el-GR" sz="2000" dirty="0" smtClean="0"/>
              <a:t>Καθόλου έως ελάχιστη μείωση διαμέτρου σωληναρίων</a:t>
            </a:r>
            <a:r>
              <a:rPr lang="el-GR" sz="2000" b="1" dirty="0" smtClean="0"/>
              <a:t>, επένδυσή τους αποκλειστικά από κύτταρα του </a:t>
            </a:r>
            <a:r>
              <a:rPr lang="en-US" sz="2000" b="1" dirty="0" err="1" smtClean="0"/>
              <a:t>Sertoli</a:t>
            </a:r>
            <a:r>
              <a:rPr lang="el-GR" sz="2000" b="1" dirty="0" smtClean="0"/>
              <a:t> </a:t>
            </a:r>
            <a:r>
              <a:rPr lang="en-US" sz="2000" b="1" dirty="0" smtClean="0"/>
              <a:t> </a:t>
            </a:r>
            <a:r>
              <a:rPr lang="el-GR" sz="2000" b="1" spc="300" dirty="0" err="1" smtClean="0"/>
              <a:t>μετεφηβικής</a:t>
            </a:r>
            <a:r>
              <a:rPr lang="el-GR" sz="2000" b="1" dirty="0" smtClean="0"/>
              <a:t>  (ώριμης) ποικιλίας </a:t>
            </a:r>
            <a:r>
              <a:rPr lang="el-GR" sz="2000" dirty="0" smtClean="0"/>
              <a:t>( με οδοντωτούς πυρήνες και εμφανή </a:t>
            </a:r>
            <a:r>
              <a:rPr lang="el-GR" sz="2000" dirty="0" err="1" smtClean="0">
                <a:effectLst>
                  <a:outerShdw blurRad="38100" dist="38100" dir="2700000" algn="tl">
                    <a:srgbClr val="000000">
                      <a:alpha val="43137"/>
                    </a:srgbClr>
                  </a:outerShdw>
                </a:effectLst>
              </a:rPr>
              <a:t>πυρήνια</a:t>
            </a:r>
            <a:r>
              <a:rPr lang="el-GR" sz="2000" dirty="0" smtClean="0"/>
              <a:t>) με γραμμοειδείς κρυστάλλους </a:t>
            </a:r>
            <a:r>
              <a:rPr lang="en-US" sz="2000" dirty="0" smtClean="0"/>
              <a:t>Charcot-B</a:t>
            </a:r>
            <a:r>
              <a:rPr lang="el-GR" sz="2000" dirty="0" smtClean="0"/>
              <a:t>ο</a:t>
            </a:r>
            <a:r>
              <a:rPr lang="en-US" sz="2000" dirty="0" err="1" smtClean="0"/>
              <a:t>ttcher</a:t>
            </a:r>
            <a:r>
              <a:rPr lang="en-US" sz="2000" dirty="0" smtClean="0"/>
              <a:t>. </a:t>
            </a:r>
            <a:r>
              <a:rPr lang="el-GR" sz="2000" dirty="0" smtClean="0"/>
              <a:t>Τα κύτταρα </a:t>
            </a:r>
            <a:r>
              <a:rPr lang="en-US" sz="2000" dirty="0" err="1" smtClean="0"/>
              <a:t>Sertoli</a:t>
            </a:r>
            <a:r>
              <a:rPr lang="en-US" sz="2000" dirty="0" smtClean="0"/>
              <a:t> </a:t>
            </a:r>
            <a:r>
              <a:rPr lang="el-GR" sz="2000" dirty="0" smtClean="0"/>
              <a:t>διατάσσονται </a:t>
            </a:r>
            <a:r>
              <a:rPr lang="el-GR" sz="2000" b="1" dirty="0" smtClean="0"/>
              <a:t>κάθετα </a:t>
            </a:r>
            <a:r>
              <a:rPr lang="el-GR" sz="2000" dirty="0" smtClean="0"/>
              <a:t>στη βασική μεμβράνη και συχνά σχηματίζουν μικρές ομάδες </a:t>
            </a:r>
            <a:r>
              <a:rPr lang="el-GR" sz="2000" dirty="0" smtClean="0">
                <a:effectLst>
                  <a:outerShdw blurRad="38100" dist="38100" dir="2700000" algn="tl">
                    <a:srgbClr val="000000">
                      <a:alpha val="43137"/>
                    </a:srgbClr>
                  </a:outerShdw>
                </a:effectLst>
              </a:rPr>
              <a:t>σα «φυλλώματα φοινίκων που κυματίζουν στην αύρα» ή «σαν να παρασύρονται από τον άνεμο»</a:t>
            </a:r>
            <a:r>
              <a:rPr lang="el-GR" sz="2000" dirty="0" smtClean="0"/>
              <a:t> δηλ. παράλληλα το ένα κύτταρο με το άλλο κατά μήκος των σωληναρίων. Τα κύτταρα του </a:t>
            </a:r>
            <a:r>
              <a:rPr lang="en-US" sz="2000" dirty="0" err="1" smtClean="0"/>
              <a:t>Leydig</a:t>
            </a:r>
            <a:r>
              <a:rPr lang="en-US" sz="2000" dirty="0" smtClean="0"/>
              <a:t> </a:t>
            </a:r>
            <a:r>
              <a:rPr lang="el-GR" sz="2000" dirty="0" smtClean="0"/>
              <a:t>μπορεί να φαίνονται αυξημένα κι εν γένει παρατηρούνται σε ποικίλες ποσότητες. Ουσιώδης </a:t>
            </a:r>
            <a:r>
              <a:rPr lang="el-GR" sz="2000" dirty="0" err="1" smtClean="0"/>
              <a:t>υαλοειδοποίηση</a:t>
            </a:r>
            <a:r>
              <a:rPr lang="el-GR" sz="2000" dirty="0" smtClean="0"/>
              <a:t> απουσιάζει.</a:t>
            </a:r>
          </a:p>
          <a:p>
            <a:r>
              <a:rPr lang="el-GR" sz="2000" dirty="0" smtClean="0"/>
              <a:t>Το εν λόγω πρότυπο </a:t>
            </a:r>
            <a:r>
              <a:rPr lang="el-GR" sz="2000" b="1" dirty="0" smtClean="0"/>
              <a:t>μπορεί να συνοδεύει, </a:t>
            </a:r>
            <a:r>
              <a:rPr lang="el-GR" sz="2000" dirty="0" smtClean="0"/>
              <a:t>μεταξύ άλλων</a:t>
            </a:r>
            <a:r>
              <a:rPr lang="en-US" sz="2000" dirty="0" smtClean="0"/>
              <a:t>:</a:t>
            </a:r>
          </a:p>
          <a:p>
            <a:r>
              <a:rPr lang="el-GR" sz="2000" dirty="0" smtClean="0"/>
              <a:t>α) </a:t>
            </a:r>
            <a:r>
              <a:rPr lang="el-GR" sz="2000" b="1" dirty="0" smtClean="0"/>
              <a:t>το σύνδρομο </a:t>
            </a:r>
            <a:r>
              <a:rPr lang="en-US" sz="2000" b="1" dirty="0" smtClean="0"/>
              <a:t>del Castillo </a:t>
            </a:r>
            <a:r>
              <a:rPr lang="en-US" sz="2000" dirty="0" smtClean="0"/>
              <a:t>(=</a:t>
            </a:r>
            <a:r>
              <a:rPr lang="el-GR" sz="2000" dirty="0" err="1" smtClean="0"/>
              <a:t>φαινοτυπικώς</a:t>
            </a:r>
            <a:r>
              <a:rPr lang="el-GR" sz="2000" dirty="0" smtClean="0"/>
              <a:t> φυσιολογικά αρσενικά άτομα με μικρούς όρχεις , φυσιολογικά δευτερογενή φυλετικά χαρακτηριστικά, φυσιολογικά επίπεδα τεστοστερόνης ορού, </a:t>
            </a:r>
            <a:r>
              <a:rPr lang="el-GR" sz="2000" dirty="0" err="1" smtClean="0"/>
              <a:t>αζωοσπερμία</a:t>
            </a:r>
            <a:r>
              <a:rPr lang="el-GR" sz="2000" dirty="0" smtClean="0"/>
              <a:t> και αυξημένα επίπεδα </a:t>
            </a:r>
            <a:r>
              <a:rPr lang="en-US" sz="2000" dirty="0" smtClean="0"/>
              <a:t>FSH </a:t>
            </a:r>
            <a:r>
              <a:rPr lang="el-GR" sz="2000" dirty="0" smtClean="0"/>
              <a:t>ορού).</a:t>
            </a:r>
          </a:p>
          <a:p>
            <a:r>
              <a:rPr lang="el-GR" sz="2000" dirty="0" smtClean="0"/>
              <a:t>β) την </a:t>
            </a:r>
            <a:r>
              <a:rPr lang="el-GR" sz="2000" b="1" dirty="0" smtClean="0"/>
              <a:t>παρατεταμένη χορήγηση αλκυλιούντων παραγόντων ή ακτινοθεραπείας </a:t>
            </a:r>
            <a:r>
              <a:rPr lang="el-GR" sz="2000" dirty="0" smtClean="0"/>
              <a:t>(οπότε οι αλλοιώσεις πιθανώς είναι αναστρέψιμες).</a:t>
            </a:r>
          </a:p>
          <a:p>
            <a:endParaRPr lang="el-GR" sz="2000" dirty="0" smtClean="0"/>
          </a:p>
          <a:p>
            <a:r>
              <a:rPr lang="el-GR" sz="2000" dirty="0" smtClean="0"/>
              <a:t>Αν, </a:t>
            </a:r>
            <a:r>
              <a:rPr lang="el-GR" sz="2000" spc="300" dirty="0" smtClean="0"/>
              <a:t>παρά την </a:t>
            </a:r>
            <a:r>
              <a:rPr lang="el-GR" sz="2000" b="1" spc="300" dirty="0" smtClean="0"/>
              <a:t>κυριαρχία </a:t>
            </a:r>
            <a:r>
              <a:rPr lang="el-GR" sz="2000" b="1" dirty="0" smtClean="0"/>
              <a:t>των σωληναρίων με κύτταρα </a:t>
            </a:r>
            <a:r>
              <a:rPr lang="en-US" sz="2000" b="1" dirty="0" err="1" smtClean="0"/>
              <a:t>Sertoli</a:t>
            </a:r>
            <a:r>
              <a:rPr lang="en-US" sz="2000" b="1" dirty="0" smtClean="0"/>
              <a:t> </a:t>
            </a:r>
            <a:r>
              <a:rPr lang="el-GR" sz="2000" b="1" dirty="0" smtClean="0"/>
              <a:t>μόνο</a:t>
            </a:r>
            <a:r>
              <a:rPr lang="en-US" sz="2000" dirty="0" smtClean="0"/>
              <a:t>,</a:t>
            </a:r>
            <a:r>
              <a:rPr lang="el-GR" sz="2000" dirty="0" smtClean="0"/>
              <a:t> </a:t>
            </a:r>
            <a:r>
              <a:rPr lang="el-GR" sz="2000" b="1" dirty="0" smtClean="0"/>
              <a:t>διάσπαρτα</a:t>
            </a:r>
            <a:r>
              <a:rPr lang="el-GR" sz="2000" dirty="0" smtClean="0"/>
              <a:t>, σε κάποια σωληνάρια, αναγνωρίζονται  </a:t>
            </a:r>
            <a:r>
              <a:rPr lang="el-GR" sz="2000" dirty="0" smtClean="0">
                <a:effectLst>
                  <a:outerShdw blurRad="38100" dist="38100" dir="2700000" algn="tl">
                    <a:srgbClr val="000000">
                      <a:alpha val="43137"/>
                    </a:srgbClr>
                  </a:outerShdw>
                </a:effectLst>
              </a:rPr>
              <a:t>κάμποσα </a:t>
            </a:r>
            <a:r>
              <a:rPr lang="el-GR" sz="2000" b="1" dirty="0" smtClean="0"/>
              <a:t>σπερματογόνια  και υποσημαίνεται τάση ωρίμανσής τους  ή  παρατηρείται εν στάσει σπερματογένεση </a:t>
            </a:r>
            <a:r>
              <a:rPr lang="el-GR" sz="2000" dirty="0" smtClean="0"/>
              <a:t>=  </a:t>
            </a:r>
            <a:r>
              <a:rPr lang="el-GR" sz="2000" b="1" u="sng" spc="600" dirty="0" smtClean="0">
                <a:effectLst>
                  <a:outerShdw blurRad="38100" dist="38100" dir="2700000" algn="tl">
                    <a:srgbClr val="000000">
                      <a:alpha val="43137"/>
                    </a:srgbClr>
                  </a:outerShdw>
                </a:effectLst>
              </a:rPr>
              <a:t>υποπλασία</a:t>
            </a:r>
            <a:r>
              <a:rPr lang="el-GR" sz="2000" b="1" spc="600" dirty="0" smtClean="0"/>
              <a:t> </a:t>
            </a:r>
            <a:r>
              <a:rPr lang="el-GR" sz="2000" b="1" dirty="0" smtClean="0"/>
              <a:t>των γεννητικών κυττάρων. </a:t>
            </a:r>
          </a:p>
          <a:p>
            <a:pPr>
              <a:buNone/>
            </a:pPr>
            <a:r>
              <a:rPr lang="el-GR" sz="2000" b="1" dirty="0" smtClean="0"/>
              <a:t>      (</a:t>
            </a:r>
            <a:r>
              <a:rPr lang="el-GR" sz="2000" dirty="0" smtClean="0"/>
              <a:t>Η </a:t>
            </a:r>
            <a:r>
              <a:rPr lang="el-GR" sz="2000" b="1" dirty="0" smtClean="0"/>
              <a:t>διάγνωση</a:t>
            </a:r>
            <a:r>
              <a:rPr lang="el-GR" sz="2000" dirty="0" smtClean="0"/>
              <a:t> του συνδρόμου από κύτταρα </a:t>
            </a:r>
            <a:r>
              <a:rPr lang="en-US" sz="2000" dirty="0" err="1" smtClean="0"/>
              <a:t>Sertoli</a:t>
            </a:r>
            <a:r>
              <a:rPr lang="en-US" sz="2000" dirty="0" smtClean="0"/>
              <a:t> </a:t>
            </a:r>
            <a:r>
              <a:rPr lang="el-GR" sz="2000" dirty="0" smtClean="0"/>
              <a:t>μόνο προϋποθέτει την </a:t>
            </a:r>
            <a:r>
              <a:rPr lang="el-GR" sz="2000" b="1" spc="300" dirty="0" smtClean="0"/>
              <a:t>παντελή απουσία ωριμαζόντων γεννητικών κυττάρων </a:t>
            </a:r>
            <a:r>
              <a:rPr lang="el-GR" sz="2000" spc="300" dirty="0" smtClean="0"/>
              <a:t>από </a:t>
            </a:r>
            <a:r>
              <a:rPr lang="el-GR" sz="2000" b="1" spc="300" dirty="0" smtClean="0"/>
              <a:t>όλα</a:t>
            </a:r>
            <a:r>
              <a:rPr lang="el-GR" sz="2000" spc="300" dirty="0" smtClean="0"/>
              <a:t> τα ορχικά σωληνάρια της βιοψίας</a:t>
            </a:r>
            <a:r>
              <a:rPr lang="el-GR" sz="2000" dirty="0" smtClean="0"/>
              <a:t> και τότε μόνο έχει κλινική αξία.</a:t>
            </a:r>
            <a:r>
              <a:rPr lang="el-GR" sz="2000" b="1" dirty="0" smtClean="0"/>
              <a:t>)</a:t>
            </a:r>
          </a:p>
          <a:p>
            <a:r>
              <a:rPr lang="el-GR" sz="2000" dirty="0" smtClean="0"/>
              <a:t>Στα πρότυπα της </a:t>
            </a:r>
            <a:r>
              <a:rPr lang="el-GR" sz="2000" b="1" dirty="0" smtClean="0"/>
              <a:t>απλασίας ή υποπλασίας</a:t>
            </a:r>
            <a:r>
              <a:rPr lang="el-GR" sz="2000" dirty="0" smtClean="0"/>
              <a:t>, προσοχή μήπως ανευρεθούν </a:t>
            </a:r>
            <a:r>
              <a:rPr lang="el-GR" sz="2000" dirty="0" smtClean="0">
                <a:effectLst>
                  <a:outerShdw blurRad="38100" dist="38100" dir="2700000" algn="tl">
                    <a:srgbClr val="000000">
                      <a:alpha val="43137"/>
                    </a:srgbClr>
                  </a:outerShdw>
                </a:effectLst>
              </a:rPr>
              <a:t>ενδοσωληναριακά κακοήθη γεννητικά κύτταρα </a:t>
            </a:r>
            <a:r>
              <a:rPr lang="el-GR" sz="2000" dirty="0" smtClean="0"/>
              <a:t>[Ενδοσωληναριακή Νεοπλασία γεννητικών Κυττάρων Αταξινόμητου Τύπου  </a:t>
            </a:r>
          </a:p>
          <a:p>
            <a:pPr>
              <a:buNone/>
            </a:pPr>
            <a:r>
              <a:rPr lang="el-GR" sz="2000" dirty="0" smtClean="0"/>
              <a:t>       (ΕΝΓΚΑ) – «</a:t>
            </a:r>
            <a:r>
              <a:rPr lang="en-US" sz="2000" dirty="0" smtClean="0"/>
              <a:t>in situ</a:t>
            </a:r>
            <a:r>
              <a:rPr lang="el-GR" sz="2000" dirty="0" smtClean="0"/>
              <a:t>» κακοήθεια].</a:t>
            </a:r>
          </a:p>
          <a:p>
            <a:endParaRPr lang="en-US" sz="2000" dirty="0" smtClean="0"/>
          </a:p>
          <a:p>
            <a:endParaRPr lang="el-GR" sz="2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 Τίτλος"/>
          <p:cNvSpPr>
            <a:spLocks noGrp="1"/>
          </p:cNvSpPr>
          <p:nvPr>
            <p:ph type="title"/>
          </p:nvPr>
        </p:nvSpPr>
        <p:spPr>
          <a:xfrm>
            <a:off x="609600" y="142875"/>
            <a:ext cx="8153400" cy="1076325"/>
          </a:xfrm>
        </p:spPr>
        <p:txBody>
          <a:bodyPr>
            <a:normAutofit fontScale="90000"/>
          </a:bodyPr>
          <a:lstStyle/>
          <a:p>
            <a:pPr algn="ctr"/>
            <a:r>
              <a:rPr lang="el-GR" sz="3600" dirty="0" err="1" smtClean="0">
                <a:solidFill>
                  <a:srgbClr val="FFC000"/>
                </a:solidFill>
                <a:effectLst>
                  <a:outerShdw blurRad="38100" dist="38100" dir="2700000" algn="tl">
                    <a:srgbClr val="000000">
                      <a:alpha val="43137"/>
                    </a:srgbClr>
                  </a:outerShdw>
                </a:effectLst>
              </a:rPr>
              <a:t>Γονοκύτταρα</a:t>
            </a:r>
            <a:r>
              <a:rPr lang="el-GR" sz="3600" dirty="0" smtClean="0"/>
              <a:t>, </a:t>
            </a:r>
            <a:r>
              <a:rPr lang="el-GR" sz="3600" dirty="0" err="1" smtClean="0">
                <a:solidFill>
                  <a:schemeClr val="bg1">
                    <a:lumMod val="50000"/>
                  </a:schemeClr>
                </a:solidFill>
              </a:rPr>
              <a:t>σπερματογόνια</a:t>
            </a:r>
            <a:r>
              <a:rPr lang="el-GR" sz="3600" dirty="0" smtClean="0">
                <a:solidFill>
                  <a:schemeClr val="bg1">
                    <a:lumMod val="50000"/>
                  </a:schemeClr>
                </a:solidFill>
              </a:rPr>
              <a:t> </a:t>
            </a:r>
            <a:r>
              <a:rPr lang="el-GR" sz="3600" dirty="0" smtClean="0"/>
              <a:t>και </a:t>
            </a:r>
            <a:r>
              <a:rPr lang="el-GR" sz="3600" dirty="0" smtClean="0">
                <a:solidFill>
                  <a:srgbClr val="C00000"/>
                </a:solidFill>
              </a:rPr>
              <a:t>διάμεσα κύτταρα </a:t>
            </a:r>
            <a:r>
              <a:rPr lang="en-US" sz="3600" dirty="0" err="1" smtClean="0">
                <a:solidFill>
                  <a:srgbClr val="C00000"/>
                </a:solidFill>
              </a:rPr>
              <a:t>Leydig</a:t>
            </a:r>
            <a:r>
              <a:rPr lang="en-US" sz="3600" dirty="0" smtClean="0"/>
              <a:t> </a:t>
            </a:r>
            <a:r>
              <a:rPr lang="el-GR" sz="3600" dirty="0" smtClean="0"/>
              <a:t>σε </a:t>
            </a:r>
            <a:r>
              <a:rPr lang="el-GR" sz="3600" dirty="0" err="1" smtClean="0"/>
              <a:t>όρχι</a:t>
            </a:r>
            <a:r>
              <a:rPr lang="el-GR" sz="3600" dirty="0" smtClean="0"/>
              <a:t> νεογνού</a:t>
            </a:r>
          </a:p>
        </p:txBody>
      </p:sp>
      <p:pic>
        <p:nvPicPr>
          <p:cNvPr id="20483" name="Picture 2" descr="C:\Documents and Settings\p0pathol_ad\Επιφάνεια εργασίας\012009.jpg"/>
          <p:cNvPicPr>
            <a:picLocks noChangeAspect="1" noChangeArrowheads="1"/>
          </p:cNvPicPr>
          <p:nvPr/>
        </p:nvPicPr>
        <p:blipFill>
          <a:blip r:embed="rId2" cstate="print"/>
          <a:srcRect/>
          <a:stretch>
            <a:fillRect/>
          </a:stretch>
        </p:blipFill>
        <p:spPr bwMode="auto">
          <a:xfrm>
            <a:off x="755576" y="1196752"/>
            <a:ext cx="7620000" cy="5905500"/>
          </a:xfrm>
          <a:prstGeom prst="rect">
            <a:avLst/>
          </a:prstGeom>
          <a:noFill/>
          <a:ln w="9525">
            <a:noFill/>
            <a:miter lim="800000"/>
            <a:headEnd/>
            <a:tailEnd/>
          </a:ln>
        </p:spPr>
      </p:pic>
      <p:sp>
        <p:nvSpPr>
          <p:cNvPr id="4" name="3 - Δεξιό βέλος"/>
          <p:cNvSpPr/>
          <p:nvPr/>
        </p:nvSpPr>
        <p:spPr>
          <a:xfrm>
            <a:off x="500034" y="2428868"/>
            <a:ext cx="642942" cy="35719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Δεξιό βέλος"/>
          <p:cNvSpPr/>
          <p:nvPr/>
        </p:nvSpPr>
        <p:spPr>
          <a:xfrm rot="8080551">
            <a:off x="6460939" y="2675877"/>
            <a:ext cx="642942" cy="35719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Δεξιό βέλος"/>
          <p:cNvSpPr/>
          <p:nvPr/>
        </p:nvSpPr>
        <p:spPr>
          <a:xfrm rot="18928082">
            <a:off x="3390497" y="5317680"/>
            <a:ext cx="642942" cy="357190"/>
          </a:xfrm>
          <a:prstGeom prst="righ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rmAutofit fontScale="90000"/>
          </a:bodyPr>
          <a:lstStyle/>
          <a:p>
            <a:r>
              <a:rPr lang="el-GR" sz="2000" dirty="0" smtClean="0"/>
              <a:t>17χρονος </a:t>
            </a:r>
            <a:r>
              <a:rPr lang="el-GR" sz="2000" dirty="0" err="1" smtClean="0"/>
              <a:t>κρύψορχις</a:t>
            </a:r>
            <a:r>
              <a:rPr lang="en-US" sz="2000" dirty="0" smtClean="0"/>
              <a:t> . </a:t>
            </a:r>
            <a:r>
              <a:rPr lang="el-GR" sz="2000" dirty="0" smtClean="0">
                <a:solidFill>
                  <a:srgbClr val="00B050"/>
                </a:solidFill>
              </a:rPr>
              <a:t>Σωληνάρια μόνο με ώριμα κύτταρα του </a:t>
            </a:r>
            <a:r>
              <a:rPr lang="en-US" sz="2000" dirty="0" err="1" smtClean="0">
                <a:solidFill>
                  <a:srgbClr val="00B050"/>
                </a:solidFill>
              </a:rPr>
              <a:t>Sertoli</a:t>
            </a:r>
            <a:r>
              <a:rPr lang="en-US" sz="2000" dirty="0" smtClean="0">
                <a:solidFill>
                  <a:srgbClr val="00B050"/>
                </a:solidFill>
              </a:rPr>
              <a:t> </a:t>
            </a:r>
            <a:r>
              <a:rPr lang="el-GR" sz="2000" dirty="0" smtClean="0"/>
              <a:t>ή </a:t>
            </a:r>
            <a:br>
              <a:rPr lang="el-GR" sz="2000" dirty="0" smtClean="0"/>
            </a:br>
            <a:r>
              <a:rPr lang="el-GR" sz="2000" dirty="0" smtClean="0"/>
              <a:t>άλλα </a:t>
            </a:r>
            <a:r>
              <a:rPr lang="el-GR" sz="2000" u="sng" dirty="0" smtClean="0"/>
              <a:t>και</a:t>
            </a:r>
            <a:r>
              <a:rPr lang="el-GR" sz="2000" dirty="0" smtClean="0"/>
              <a:t> με </a:t>
            </a:r>
            <a:r>
              <a:rPr lang="el-GR" sz="2200" spc="300" dirty="0" smtClean="0">
                <a:solidFill>
                  <a:srgbClr val="7030A0"/>
                </a:solidFill>
                <a:effectLst>
                  <a:outerShdw blurRad="38100" dist="38100" dir="2700000" algn="tl">
                    <a:srgbClr val="000000">
                      <a:alpha val="43137"/>
                    </a:srgbClr>
                  </a:outerShdw>
                </a:effectLst>
              </a:rPr>
              <a:t>σπερματοκύτταρα</a:t>
            </a:r>
            <a:r>
              <a:rPr lang="el-GR" sz="2000" dirty="0" smtClean="0">
                <a:solidFill>
                  <a:srgbClr val="7030A0"/>
                </a:solidFill>
                <a:effectLst>
                  <a:outerShdw blurRad="38100" dist="38100" dir="2700000" algn="tl">
                    <a:srgbClr val="000000">
                      <a:alpha val="43137"/>
                    </a:srgbClr>
                  </a:outerShdw>
                </a:effectLst>
              </a:rPr>
              <a:t> α’ τάξης (πρωτογενή)</a:t>
            </a:r>
            <a:r>
              <a:rPr lang="el-GR" sz="2000" dirty="0" smtClean="0"/>
              <a:t>[δηλ. με (πλήρη) αναστολή ωρίμανσης )] . Άρα </a:t>
            </a:r>
            <a:r>
              <a:rPr lang="el-GR" sz="2000" b="1" dirty="0" smtClean="0"/>
              <a:t>μικτή</a:t>
            </a:r>
            <a:r>
              <a:rPr lang="el-GR" sz="2000" dirty="0" smtClean="0"/>
              <a:t> εικόνα </a:t>
            </a:r>
            <a:r>
              <a:rPr lang="en-US" sz="2000" dirty="0" smtClean="0"/>
              <a:t>: </a:t>
            </a:r>
            <a:r>
              <a:rPr lang="el-GR" sz="2000" dirty="0" smtClean="0"/>
              <a:t> </a:t>
            </a:r>
            <a:r>
              <a:rPr lang="el-GR" sz="2000" b="1" spc="600" dirty="0" smtClean="0"/>
              <a:t>ΥΠΟΠΛΑΣΙΑ</a:t>
            </a:r>
            <a:r>
              <a:rPr lang="el-GR" sz="2000" dirty="0" smtClean="0"/>
              <a:t> .  </a:t>
            </a:r>
            <a:br>
              <a:rPr lang="el-GR" sz="2000" dirty="0" smtClean="0"/>
            </a:br>
            <a:r>
              <a:rPr lang="el-GR" sz="2000" dirty="0" smtClean="0"/>
              <a:t>Επιπρόσθετα, σχηματισμός </a:t>
            </a:r>
            <a:r>
              <a:rPr lang="el-GR" sz="2000" dirty="0" smtClean="0">
                <a:solidFill>
                  <a:schemeClr val="tx1">
                    <a:lumMod val="50000"/>
                    <a:lumOff val="50000"/>
                  </a:schemeClr>
                </a:solidFill>
              </a:rPr>
              <a:t>«αδενώματος» του </a:t>
            </a:r>
            <a:r>
              <a:rPr lang="en-US" sz="2000" dirty="0" smtClean="0">
                <a:solidFill>
                  <a:schemeClr val="tx1">
                    <a:lumMod val="50000"/>
                    <a:lumOff val="50000"/>
                  </a:schemeClr>
                </a:solidFill>
              </a:rPr>
              <a:t>Pick </a:t>
            </a:r>
            <a:r>
              <a:rPr lang="el-GR" sz="2000" dirty="0" smtClean="0">
                <a:solidFill>
                  <a:schemeClr val="tx1">
                    <a:lumMod val="50000"/>
                    <a:lumOff val="50000"/>
                  </a:schemeClr>
                </a:solidFill>
              </a:rPr>
              <a:t> </a:t>
            </a:r>
            <a:r>
              <a:rPr lang="el-GR" sz="2000" dirty="0" smtClean="0"/>
              <a:t>(από </a:t>
            </a:r>
            <a:r>
              <a:rPr lang="el-GR" sz="2000" i="1" dirty="0" smtClean="0">
                <a:effectLst>
                  <a:outerShdw blurRad="38100" dist="38100" dir="2700000" algn="tl">
                    <a:srgbClr val="000000">
                      <a:alpha val="43137"/>
                    </a:srgbClr>
                  </a:outerShdw>
                </a:effectLst>
              </a:rPr>
              <a:t>άωρα </a:t>
            </a:r>
            <a:r>
              <a:rPr lang="el-GR" sz="2000" dirty="0" smtClean="0"/>
              <a:t>κύτταρα του </a:t>
            </a:r>
            <a:r>
              <a:rPr lang="en-US" sz="2000" dirty="0" err="1" smtClean="0"/>
              <a:t>Sertoli</a:t>
            </a:r>
            <a:r>
              <a:rPr lang="el-GR" sz="2000" dirty="0" smtClean="0"/>
              <a:t>)</a:t>
            </a:r>
            <a:r>
              <a:rPr lang="en-US" sz="2000" dirty="0" smtClean="0"/>
              <a:t>.</a:t>
            </a:r>
            <a:endParaRPr lang="el-GR" sz="2000" dirty="0"/>
          </a:p>
        </p:txBody>
      </p:sp>
      <p:pic>
        <p:nvPicPr>
          <p:cNvPr id="28674" name="Picture 2" descr="C:\Documents and Settings\Administrator\Επιφάνεια εργασίας\LAZARIS\scan0008.jpg"/>
          <p:cNvPicPr>
            <a:picLocks noGrp="1" noChangeAspect="1" noChangeArrowheads="1"/>
          </p:cNvPicPr>
          <p:nvPr>
            <p:ph idx="1"/>
          </p:nvPr>
        </p:nvPicPr>
        <p:blipFill>
          <a:blip r:embed="rId2" cstate="print"/>
          <a:srcRect/>
          <a:stretch>
            <a:fillRect/>
          </a:stretch>
        </p:blipFill>
        <p:spPr bwMode="auto">
          <a:xfrm>
            <a:off x="539552" y="1124744"/>
            <a:ext cx="7992888" cy="5506449"/>
          </a:xfrm>
          <a:prstGeom prst="rect">
            <a:avLst/>
          </a:prstGeom>
          <a:noFill/>
        </p:spPr>
      </p:pic>
      <p:sp>
        <p:nvSpPr>
          <p:cNvPr id="9" name="8 - Αστέρι 4 ακτινών"/>
          <p:cNvSpPr/>
          <p:nvPr/>
        </p:nvSpPr>
        <p:spPr>
          <a:xfrm>
            <a:off x="4572000" y="2276872"/>
            <a:ext cx="504056" cy="432048"/>
          </a:xfrm>
          <a:prstGeom prst="star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Αστέρι 4 ακτινών"/>
          <p:cNvSpPr/>
          <p:nvPr/>
        </p:nvSpPr>
        <p:spPr>
          <a:xfrm>
            <a:off x="1547664" y="4437112"/>
            <a:ext cx="504056" cy="432048"/>
          </a:xfrm>
          <a:prstGeom prst="star4">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Αστέρι 4 ακτινών"/>
          <p:cNvSpPr/>
          <p:nvPr/>
        </p:nvSpPr>
        <p:spPr>
          <a:xfrm>
            <a:off x="6660232" y="4437112"/>
            <a:ext cx="504056" cy="432048"/>
          </a:xfrm>
          <a:prstGeom prst="star4">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9144000" cy="792088"/>
          </a:xfrm>
        </p:spPr>
        <p:txBody>
          <a:bodyPr>
            <a:normAutofit fontScale="90000"/>
          </a:bodyPr>
          <a:lstStyle/>
          <a:p>
            <a:r>
              <a:rPr lang="el-GR" sz="1200" dirty="0" smtClean="0"/>
              <a:t/>
            </a:r>
            <a:br>
              <a:rPr lang="el-GR" sz="1200" dirty="0" smtClean="0"/>
            </a:br>
            <a:r>
              <a:rPr lang="el-GR" sz="1200" dirty="0" smtClean="0"/>
              <a:t/>
            </a:r>
            <a:br>
              <a:rPr lang="el-GR" sz="1200" dirty="0" smtClean="0"/>
            </a:br>
            <a:r>
              <a:rPr lang="el-GR" sz="1200" dirty="0" smtClean="0"/>
              <a:t>«   </a:t>
            </a:r>
            <a:r>
              <a:rPr lang="el-GR" sz="1600" b="1" spc="600" dirty="0" smtClean="0"/>
              <a:t>Αδένωμα» του </a:t>
            </a:r>
            <a:r>
              <a:rPr lang="en-US" sz="1600" b="1" spc="600" dirty="0" smtClean="0"/>
              <a:t>Pick </a:t>
            </a:r>
            <a:r>
              <a:rPr lang="el-GR" sz="1600" b="1" dirty="0" smtClean="0"/>
              <a:t>επί κρυψορχίας</a:t>
            </a:r>
            <a:r>
              <a:rPr lang="el-GR" sz="1600" dirty="0" smtClean="0"/>
              <a:t>.  </a:t>
            </a:r>
            <a:r>
              <a:rPr lang="el-GR" sz="1600" b="1" i="1" u="sng" dirty="0" smtClean="0"/>
              <a:t>Δεν</a:t>
            </a:r>
            <a:r>
              <a:rPr lang="el-GR" sz="1600" dirty="0" smtClean="0"/>
              <a:t> πρόκειται για το υπό μελέτη σύνδρομο.</a:t>
            </a:r>
            <a:br>
              <a:rPr lang="el-GR" sz="1600" dirty="0" smtClean="0"/>
            </a:br>
            <a:r>
              <a:rPr lang="el-GR" sz="1600" dirty="0" smtClean="0"/>
              <a:t/>
            </a:r>
            <a:br>
              <a:rPr lang="el-GR" sz="1600" dirty="0" smtClean="0"/>
            </a:br>
            <a:r>
              <a:rPr lang="el-GR" sz="1600" dirty="0" smtClean="0"/>
              <a:t>Μετά την ήβη, ο όρχις της παρατεινόμενης  κρυψορχίας αποτελείται από μικρά σκληρυσμένα σωληνάρια με </a:t>
            </a:r>
            <a:r>
              <a:rPr lang="el-GR" sz="1600" dirty="0" err="1" smtClean="0"/>
              <a:t>παχυσμένες</a:t>
            </a:r>
            <a:r>
              <a:rPr lang="el-GR" sz="1600" dirty="0" smtClean="0"/>
              <a:t> βασικές μεμβράνες και </a:t>
            </a:r>
            <a:r>
              <a:rPr lang="el-GR" sz="1600" dirty="0" err="1" smtClean="0"/>
              <a:t>ίνωση</a:t>
            </a:r>
            <a:r>
              <a:rPr lang="el-GR" sz="1600" dirty="0" smtClean="0"/>
              <a:t> στο διάμεσο υπόστρωμα. Συχνά σε τέτοιους όρχεις ανευρίσκονται </a:t>
            </a:r>
            <a:r>
              <a:rPr lang="el-GR" sz="1600" b="1" dirty="0" err="1" smtClean="0"/>
              <a:t>οζία</a:t>
            </a:r>
            <a:r>
              <a:rPr lang="el-GR" sz="1600" b="1" dirty="0" smtClean="0"/>
              <a:t> </a:t>
            </a:r>
            <a:r>
              <a:rPr lang="el-GR" sz="1600" dirty="0" smtClean="0"/>
              <a:t>μικρών σωληναρίων που </a:t>
            </a:r>
            <a:r>
              <a:rPr lang="el-GR" sz="1600" b="1" dirty="0" smtClean="0"/>
              <a:t>αποτελούνται από κύτταρα του </a:t>
            </a:r>
            <a:r>
              <a:rPr lang="en-US" sz="1600" b="1" dirty="0" err="1" smtClean="0"/>
              <a:t>Sertoli</a:t>
            </a:r>
            <a:r>
              <a:rPr lang="en-US" sz="1600" dirty="0" smtClean="0"/>
              <a:t>, </a:t>
            </a:r>
            <a:r>
              <a:rPr lang="el-GR" sz="1600" dirty="0" smtClean="0"/>
              <a:t>γνωστά ως «αδενώματα» του </a:t>
            </a:r>
            <a:r>
              <a:rPr lang="en-US" sz="1600" dirty="0" smtClean="0"/>
              <a:t>Pick. </a:t>
            </a:r>
            <a:r>
              <a:rPr lang="el-GR" sz="1600" dirty="0" smtClean="0">
                <a:effectLst>
                  <a:outerShdw blurRad="38100" dist="38100" dir="2700000" algn="tl">
                    <a:srgbClr val="000000">
                      <a:alpha val="43137"/>
                    </a:srgbClr>
                  </a:outerShdw>
                </a:effectLst>
              </a:rPr>
              <a:t>Δεν</a:t>
            </a:r>
            <a:r>
              <a:rPr lang="el-GR" sz="1600" dirty="0" smtClean="0"/>
              <a:t> πρόκειται για γνήσια νεοπλάσματα. Σε μεγάλη μεγέθυνση διακρίνονται οι </a:t>
            </a:r>
            <a:r>
              <a:rPr lang="el-GR" sz="1600" dirty="0" err="1" smtClean="0"/>
              <a:t>υπερχρωμικοί</a:t>
            </a:r>
            <a:r>
              <a:rPr lang="el-GR" sz="1600" dirty="0" smtClean="0"/>
              <a:t> πυρήνες των κυττάρων </a:t>
            </a:r>
            <a:r>
              <a:rPr lang="en-US" sz="1600" dirty="0" err="1" smtClean="0"/>
              <a:t>Sertoli</a:t>
            </a:r>
            <a:r>
              <a:rPr lang="en-US" sz="1600" dirty="0" smtClean="0"/>
              <a:t>,  </a:t>
            </a:r>
            <a:r>
              <a:rPr lang="el-GR" sz="1600" dirty="0" smtClean="0"/>
              <a:t>κάθετα οριοθετημένοι ως προς τη βασική μεμβράνη.</a:t>
            </a:r>
            <a:endParaRPr lang="el-GR" sz="1600" dirty="0"/>
          </a:p>
        </p:txBody>
      </p:sp>
      <p:pic>
        <p:nvPicPr>
          <p:cNvPr id="94210" name="Picture 2"/>
          <p:cNvPicPr>
            <a:picLocks noChangeAspect="1" noChangeArrowheads="1"/>
          </p:cNvPicPr>
          <p:nvPr/>
        </p:nvPicPr>
        <p:blipFill>
          <a:blip r:embed="rId2" cstate="print"/>
          <a:srcRect/>
          <a:stretch>
            <a:fillRect/>
          </a:stretch>
        </p:blipFill>
        <p:spPr bwMode="auto">
          <a:xfrm rot="16200000">
            <a:off x="-343686" y="2296016"/>
            <a:ext cx="5589239" cy="4110794"/>
          </a:xfrm>
          <a:prstGeom prst="rect">
            <a:avLst/>
          </a:prstGeom>
          <a:noFill/>
          <a:ln w="9525">
            <a:noFill/>
            <a:miter lim="800000"/>
            <a:headEnd/>
            <a:tailEnd/>
          </a:ln>
        </p:spPr>
      </p:pic>
      <p:pic>
        <p:nvPicPr>
          <p:cNvPr id="94211" name="Picture 3" descr="C:\Users\ΤΑΝΙΑ\Desktop\Καταγραφή.JPG"/>
          <p:cNvPicPr>
            <a:picLocks noChangeAspect="1" noChangeArrowheads="1"/>
          </p:cNvPicPr>
          <p:nvPr/>
        </p:nvPicPr>
        <p:blipFill>
          <a:blip r:embed="rId3" cstate="print"/>
          <a:srcRect/>
          <a:stretch>
            <a:fillRect/>
          </a:stretch>
        </p:blipFill>
        <p:spPr bwMode="auto">
          <a:xfrm rot="16200000">
            <a:off x="3859923" y="2340879"/>
            <a:ext cx="5600620" cy="4032447"/>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normAutofit/>
          </a:bodyPr>
          <a:lstStyle/>
          <a:p>
            <a:r>
              <a:rPr lang="el-GR" sz="3200" b="1" dirty="0" smtClean="0"/>
              <a:t>Υποποικιλίες</a:t>
            </a:r>
            <a:r>
              <a:rPr lang="el-GR" sz="3200" dirty="0" smtClean="0"/>
              <a:t> συνδρόμου από κύτταρα </a:t>
            </a:r>
            <a:r>
              <a:rPr lang="en-US" sz="3200" dirty="0" err="1" smtClean="0"/>
              <a:t>Sertoli</a:t>
            </a:r>
            <a:r>
              <a:rPr lang="en-US" sz="3200" dirty="0" smtClean="0"/>
              <a:t> </a:t>
            </a:r>
            <a:r>
              <a:rPr lang="el-GR" sz="3200" dirty="0" smtClean="0"/>
              <a:t>μόνο </a:t>
            </a:r>
            <a:endParaRPr lang="el-GR" sz="3200" dirty="0"/>
          </a:p>
        </p:txBody>
      </p:sp>
      <p:sp>
        <p:nvSpPr>
          <p:cNvPr id="3" name="2 - Θέση περιεχομένου"/>
          <p:cNvSpPr>
            <a:spLocks noGrp="1"/>
          </p:cNvSpPr>
          <p:nvPr>
            <p:ph idx="1"/>
          </p:nvPr>
        </p:nvSpPr>
        <p:spPr>
          <a:xfrm>
            <a:off x="0" y="692696"/>
            <a:ext cx="9144000" cy="6165304"/>
          </a:xfrm>
        </p:spPr>
        <p:txBody>
          <a:bodyPr>
            <a:normAutofit fontScale="92500"/>
          </a:bodyPr>
          <a:lstStyle/>
          <a:p>
            <a:r>
              <a:rPr lang="el-GR" sz="2400" dirty="0" smtClean="0"/>
              <a:t>Με ανώριμα κύτταρα (όπως στον παιδικό </a:t>
            </a:r>
            <a:r>
              <a:rPr lang="el-GR" sz="2400" dirty="0" err="1" smtClean="0"/>
              <a:t>όρχι</a:t>
            </a:r>
            <a:r>
              <a:rPr lang="el-GR" sz="2400" dirty="0" smtClean="0"/>
              <a:t> και σε </a:t>
            </a:r>
            <a:r>
              <a:rPr lang="el-GR" sz="2400" dirty="0" err="1" smtClean="0"/>
              <a:t>ψευδοπολυστοιβάδωση</a:t>
            </a:r>
            <a:r>
              <a:rPr lang="el-GR" sz="2400" dirty="0" smtClean="0"/>
              <a:t>) Αιτία</a:t>
            </a:r>
            <a:r>
              <a:rPr lang="en-US" sz="2400" dirty="0" smtClean="0"/>
              <a:t>: o</a:t>
            </a:r>
            <a:r>
              <a:rPr lang="el-GR" sz="2400" dirty="0" err="1" smtClean="0"/>
              <a:t>ρμονική</a:t>
            </a:r>
            <a:r>
              <a:rPr lang="el-GR" sz="2400" dirty="0" smtClean="0"/>
              <a:t> ανεπάρκεια </a:t>
            </a:r>
            <a:r>
              <a:rPr lang="en-US" sz="2400" dirty="0" smtClean="0"/>
              <a:t>FSH-LH. E</a:t>
            </a:r>
            <a:r>
              <a:rPr lang="el-GR" sz="2400" dirty="0" err="1" smtClean="0"/>
              <a:t>νίοτε</a:t>
            </a:r>
            <a:r>
              <a:rPr lang="el-GR" sz="2400" dirty="0" smtClean="0"/>
              <a:t> παρατηρούνται μεμονωμένα </a:t>
            </a:r>
            <a:r>
              <a:rPr lang="el-GR" sz="2400" dirty="0" err="1" smtClean="0"/>
              <a:t>σπερματογόνια</a:t>
            </a:r>
            <a:r>
              <a:rPr lang="el-GR" sz="2400" dirty="0" smtClean="0"/>
              <a:t> (!), </a:t>
            </a:r>
            <a:r>
              <a:rPr lang="el-GR" sz="2400" dirty="0" smtClean="0">
                <a:effectLst>
                  <a:outerShdw blurRad="38100" dist="38100" dir="2700000" algn="tl">
                    <a:srgbClr val="000000">
                      <a:alpha val="43137"/>
                    </a:srgbClr>
                  </a:outerShdw>
                </a:effectLst>
              </a:rPr>
              <a:t>χωρίς όμως ικανότητα εξέλιξης.</a:t>
            </a:r>
          </a:p>
          <a:p>
            <a:r>
              <a:rPr lang="el-GR" sz="2400" dirty="0" smtClean="0"/>
              <a:t>Με </a:t>
            </a:r>
            <a:r>
              <a:rPr lang="el-GR" sz="2400" dirty="0" err="1" smtClean="0"/>
              <a:t>δυσγενετικά</a:t>
            </a:r>
            <a:r>
              <a:rPr lang="el-GR" sz="2400" dirty="0" smtClean="0"/>
              <a:t> κύτταρα. Οι περισσότεροι ασθενείς παρουσιάζουν ελαφρώς χαμηλά επίπεδα τεστοστερόνης και υψηλά επίπεδα </a:t>
            </a:r>
            <a:r>
              <a:rPr lang="en-US" sz="2400" dirty="0" smtClean="0"/>
              <a:t>FSH &amp; LH.</a:t>
            </a:r>
            <a:r>
              <a:rPr lang="el-GR" sz="2400" dirty="0" smtClean="0"/>
              <a:t>Αιτίες</a:t>
            </a:r>
            <a:r>
              <a:rPr lang="en-US" sz="2400" dirty="0" smtClean="0"/>
              <a:t>:</a:t>
            </a:r>
            <a:r>
              <a:rPr lang="el-GR" sz="2400" dirty="0" smtClean="0"/>
              <a:t>κρυψορχία, ιδιοπαθής </a:t>
            </a:r>
            <a:r>
              <a:rPr lang="el-GR" sz="2400" dirty="0" err="1" smtClean="0"/>
              <a:t>υπογονιμότητα</a:t>
            </a:r>
            <a:r>
              <a:rPr lang="el-GR" sz="2400" dirty="0" smtClean="0"/>
              <a:t>, ανωμαλίες του χρωμοσώματος Υ</a:t>
            </a:r>
          </a:p>
          <a:p>
            <a:r>
              <a:rPr lang="el-GR" sz="2400" dirty="0" smtClean="0"/>
              <a:t> Με ώριμα κύτταρα τύπου ενήλικα. </a:t>
            </a:r>
            <a:r>
              <a:rPr lang="en-US" sz="2400" dirty="0" smtClean="0"/>
              <a:t>FSH &amp; LH </a:t>
            </a:r>
            <a:r>
              <a:rPr lang="el-GR" sz="2400" dirty="0" smtClean="0"/>
              <a:t>σε υψηλά επίπεδα. Αιτίες</a:t>
            </a:r>
            <a:r>
              <a:rPr lang="en-US" sz="2400" dirty="0" smtClean="0"/>
              <a:t>:</a:t>
            </a:r>
            <a:r>
              <a:rPr lang="el-GR" sz="2400" dirty="0" smtClean="0"/>
              <a:t> διαταραχή μετανάστευσης αρχεγόνων γεννητικών κυττάρων, ιογενής αιτιολογία.</a:t>
            </a:r>
          </a:p>
          <a:p>
            <a:r>
              <a:rPr lang="el-GR" sz="2400" dirty="0" smtClean="0"/>
              <a:t>Με συνεστραμμένα κύτταρα. Ο όρχις έχει ήδη υποστεί μια διαδικασία ατροφίας. Αιτίες</a:t>
            </a:r>
            <a:r>
              <a:rPr lang="en-US" sz="2400" dirty="0" smtClean="0"/>
              <a:t>:</a:t>
            </a:r>
            <a:r>
              <a:rPr lang="el-GR" sz="2400" dirty="0" smtClean="0"/>
              <a:t> μετά από ακτινοβολίες και τοξικές χημειοθεραπείες.</a:t>
            </a:r>
          </a:p>
          <a:p>
            <a:r>
              <a:rPr lang="el-GR" sz="2400" dirty="0" smtClean="0"/>
              <a:t>Με </a:t>
            </a:r>
            <a:r>
              <a:rPr lang="el-GR" sz="2400" dirty="0" err="1" smtClean="0"/>
              <a:t>αποδιαφοροποιημένα</a:t>
            </a:r>
            <a:r>
              <a:rPr lang="el-GR" sz="2400" dirty="0" smtClean="0"/>
              <a:t> κύτταρα. Παρουσία ανώριμων κυττάρων </a:t>
            </a:r>
            <a:r>
              <a:rPr lang="en-US" sz="2400" dirty="0" err="1" smtClean="0"/>
              <a:t>Sertoli</a:t>
            </a:r>
            <a:r>
              <a:rPr lang="en-US" sz="2400" dirty="0" smtClean="0"/>
              <a:t> </a:t>
            </a:r>
            <a:r>
              <a:rPr lang="el-GR" sz="2400" dirty="0" smtClean="0"/>
              <a:t>σε κατά τα λοιπά ωρίμου τύπου σπερματικά σωληνάρια. Αιτίες</a:t>
            </a:r>
            <a:r>
              <a:rPr lang="en-US" sz="2400" dirty="0" smtClean="0"/>
              <a:t>:</a:t>
            </a:r>
            <a:r>
              <a:rPr lang="el-GR" sz="2400" dirty="0" smtClean="0"/>
              <a:t> Θεραπεία με οιστρογόνα , χημειοθεραπεία με σκευάσματα πλατίνας.</a:t>
            </a:r>
          </a:p>
          <a:p>
            <a:endParaRPr lang="el-GR" sz="2400" dirty="0" smtClean="0"/>
          </a:p>
          <a:p>
            <a:endParaRPr lang="el-GR" sz="24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rmAutofit fontScale="90000"/>
          </a:bodyPr>
          <a:lstStyle/>
          <a:p>
            <a:r>
              <a:rPr lang="el-GR" sz="1200" dirty="0" smtClean="0"/>
              <a:t/>
            </a:r>
            <a:br>
              <a:rPr lang="el-GR" sz="1200" dirty="0" smtClean="0"/>
            </a:br>
            <a:r>
              <a:rPr lang="el-GR" sz="1200" dirty="0" smtClean="0"/>
              <a:t/>
            </a:r>
            <a:br>
              <a:rPr lang="el-GR" sz="1200" dirty="0" smtClean="0"/>
            </a:br>
            <a:r>
              <a:rPr lang="el-GR" sz="2700" dirty="0" smtClean="0"/>
              <a:t>Σύνδρομο από (</a:t>
            </a:r>
            <a:r>
              <a:rPr lang="el-GR" sz="2700" spc="300" dirty="0" smtClean="0"/>
              <a:t>ανώριμα)</a:t>
            </a:r>
            <a:r>
              <a:rPr lang="el-GR" sz="2700" dirty="0" smtClean="0"/>
              <a:t> κύτταρα </a:t>
            </a:r>
            <a:r>
              <a:rPr lang="en-US" sz="2700" dirty="0" err="1" smtClean="0"/>
              <a:t>Sertoli</a:t>
            </a:r>
            <a:r>
              <a:rPr lang="en-US" sz="2700" dirty="0" smtClean="0"/>
              <a:t> </a:t>
            </a:r>
            <a:r>
              <a:rPr lang="el-GR" sz="2700" spc="300" dirty="0" smtClean="0"/>
              <a:t>μόνο</a:t>
            </a:r>
            <a:r>
              <a:rPr lang="el-GR" sz="1200" dirty="0" smtClean="0"/>
              <a:t>.</a:t>
            </a:r>
            <a:br>
              <a:rPr lang="el-GR" sz="1200" dirty="0" smtClean="0"/>
            </a:br>
            <a:r>
              <a:rPr lang="el-GR" sz="1600" dirty="0" smtClean="0"/>
              <a:t>Εικόνα ανώριμου ορχικού παρεγχύματος  όπως προ της ήβης. Τα ανώριμα σωληνάρια περιέχουν </a:t>
            </a:r>
            <a:r>
              <a:rPr lang="el-GR" sz="1600" dirty="0" smtClean="0">
                <a:effectLst>
                  <a:outerShdw blurRad="38100" dist="38100" dir="2700000" algn="tl">
                    <a:srgbClr val="000000">
                      <a:alpha val="43137"/>
                    </a:srgbClr>
                  </a:outerShdw>
                </a:effectLst>
              </a:rPr>
              <a:t>προεφηβικής ποικιλίας, </a:t>
            </a:r>
            <a:r>
              <a:rPr lang="en-US" sz="1600" dirty="0" smtClean="0">
                <a:effectLst>
                  <a:outerShdw blurRad="38100" dist="38100" dir="2700000" algn="tl">
                    <a:srgbClr val="000000">
                      <a:alpha val="43137"/>
                    </a:srgbClr>
                  </a:outerShdw>
                </a:effectLst>
              </a:rPr>
              <a:t> </a:t>
            </a:r>
            <a:r>
              <a:rPr lang="el-GR" sz="1600" dirty="0" smtClean="0">
                <a:effectLst>
                  <a:outerShdw blurRad="38100" dist="38100" dir="2700000" algn="tl">
                    <a:srgbClr val="000000">
                      <a:alpha val="43137"/>
                    </a:srgbClr>
                  </a:outerShdw>
                </a:effectLst>
              </a:rPr>
              <a:t>ανώριμα κύτταρα του </a:t>
            </a:r>
            <a:r>
              <a:rPr lang="en-US" sz="1600" dirty="0" err="1" smtClean="0">
                <a:effectLst>
                  <a:outerShdw blurRad="38100" dist="38100" dir="2700000" algn="tl">
                    <a:srgbClr val="000000">
                      <a:alpha val="43137"/>
                    </a:srgbClr>
                  </a:outerShdw>
                </a:effectLst>
              </a:rPr>
              <a:t>Sertoli</a:t>
            </a:r>
            <a:r>
              <a:rPr lang="el-GR" sz="1600" dirty="0" smtClean="0">
                <a:effectLst>
                  <a:outerShdw blurRad="38100" dist="38100" dir="2700000" algn="tl">
                    <a:srgbClr val="000000">
                      <a:alpha val="43137"/>
                    </a:srgbClr>
                  </a:outerShdw>
                </a:effectLst>
              </a:rPr>
              <a:t> </a:t>
            </a:r>
            <a:r>
              <a:rPr lang="el-GR" sz="1600" dirty="0" smtClean="0"/>
              <a:t>με μικρότερα, τυχαία κατανεμημένα </a:t>
            </a:r>
            <a:r>
              <a:rPr lang="el-GR" sz="1600" dirty="0" err="1" smtClean="0"/>
              <a:t>πυρήνια</a:t>
            </a:r>
            <a:r>
              <a:rPr lang="el-GR" sz="1600" dirty="0" smtClean="0"/>
              <a:t>. </a:t>
            </a:r>
            <a:br>
              <a:rPr lang="el-GR" sz="1600" dirty="0" smtClean="0"/>
            </a:br>
            <a:r>
              <a:rPr lang="el-GR" sz="1600" dirty="0" smtClean="0"/>
              <a:t>Τα  </a:t>
            </a:r>
            <a:r>
              <a:rPr lang="el-GR" sz="1600" spc="300" dirty="0" err="1" smtClean="0"/>
              <a:t>σπερματογόνια</a:t>
            </a:r>
            <a:r>
              <a:rPr lang="el-GR" sz="1600" dirty="0" smtClean="0"/>
              <a:t>  </a:t>
            </a:r>
            <a:r>
              <a:rPr lang="el-GR" sz="1600" i="1" spc="600" dirty="0" smtClean="0">
                <a:effectLst>
                  <a:outerShdw blurRad="38100" dist="38100" dir="2700000" algn="tl">
                    <a:srgbClr val="000000">
                      <a:alpha val="43137"/>
                    </a:srgbClr>
                  </a:outerShdw>
                </a:effectLst>
              </a:rPr>
              <a:t>δεν </a:t>
            </a:r>
            <a:r>
              <a:rPr lang="el-GR" sz="1600" spc="600" dirty="0" smtClean="0"/>
              <a:t>προβάλλουν</a:t>
            </a:r>
            <a:r>
              <a:rPr lang="en-US" sz="1600" dirty="0" smtClean="0"/>
              <a:t>, </a:t>
            </a:r>
            <a:r>
              <a:rPr lang="el-GR" sz="1600" dirty="0" smtClean="0"/>
              <a:t>σχεδόν δε διακρίνονται, </a:t>
            </a:r>
            <a:r>
              <a:rPr lang="el-GR" sz="1600" i="1" dirty="0" smtClean="0">
                <a:effectLst>
                  <a:outerShdw blurRad="38100" dist="38100" dir="2700000" algn="tl">
                    <a:srgbClr val="000000">
                      <a:alpha val="43137"/>
                    </a:srgbClr>
                  </a:outerShdw>
                </a:effectLst>
              </a:rPr>
              <a:t>απουσιάζει  δε κάθε ωρίμανση</a:t>
            </a:r>
            <a:r>
              <a:rPr lang="el-GR" sz="1600" dirty="0" smtClean="0"/>
              <a:t>.  </a:t>
            </a:r>
            <a:br>
              <a:rPr lang="el-GR" sz="1600" dirty="0" smtClean="0"/>
            </a:br>
            <a:r>
              <a:rPr lang="el-GR" sz="1600" dirty="0" smtClean="0"/>
              <a:t>Μόνο διάσπαρτα, τα κύτταρα του </a:t>
            </a:r>
            <a:r>
              <a:rPr lang="en-US" sz="1600" dirty="0" err="1" smtClean="0"/>
              <a:t>Leydig</a:t>
            </a:r>
            <a:r>
              <a:rPr lang="el-GR" sz="1600" dirty="0" smtClean="0"/>
              <a:t> διακρίνονται στο διάμεσο υπόστρωμα. Α-Η Χ200.</a:t>
            </a:r>
            <a:endParaRPr lang="el-GR" sz="1600" dirty="0"/>
          </a:p>
        </p:txBody>
      </p:sp>
      <p:pic>
        <p:nvPicPr>
          <p:cNvPr id="102402" name="Picture 2" descr="C:\Users\ΤΑΝΙΑ\Desktop\Καταγραφή.JPG"/>
          <p:cNvPicPr>
            <a:picLocks noChangeAspect="1" noChangeArrowheads="1"/>
          </p:cNvPicPr>
          <p:nvPr/>
        </p:nvPicPr>
        <p:blipFill>
          <a:blip r:embed="rId2" cstate="print"/>
          <a:srcRect/>
          <a:stretch>
            <a:fillRect/>
          </a:stretch>
        </p:blipFill>
        <p:spPr bwMode="auto">
          <a:xfrm>
            <a:off x="611560" y="1308719"/>
            <a:ext cx="7776864" cy="5549281"/>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20688"/>
          </a:xfrm>
        </p:spPr>
        <p:txBody>
          <a:bodyPr>
            <a:normAutofit fontScale="90000"/>
          </a:bodyPr>
          <a:lstStyle/>
          <a:p>
            <a:r>
              <a:rPr lang="el-GR" sz="1800" dirty="0" smtClean="0"/>
              <a:t/>
            </a:r>
            <a:br>
              <a:rPr lang="el-GR" sz="1800" dirty="0" smtClean="0"/>
            </a:br>
            <a:r>
              <a:rPr lang="el-GR" sz="1800" dirty="0" smtClean="0"/>
              <a:t/>
            </a:r>
            <a:br>
              <a:rPr lang="el-GR" sz="1800" dirty="0" smtClean="0"/>
            </a:br>
            <a:r>
              <a:rPr lang="el-GR" sz="2200" dirty="0" smtClean="0"/>
              <a:t>Βιοψία όρχεως από ασθενή με  υψηλά επίπεδα </a:t>
            </a:r>
            <a:r>
              <a:rPr lang="en-US" sz="2200" dirty="0" smtClean="0"/>
              <a:t>FSH</a:t>
            </a:r>
            <a:r>
              <a:rPr lang="el-GR" sz="2200" dirty="0" smtClean="0"/>
              <a:t>, φυσιολογικό όγκο σπέρματος και </a:t>
            </a:r>
            <a:r>
              <a:rPr lang="el-GR" sz="2200" dirty="0" err="1" smtClean="0"/>
              <a:t>αζωοσπερμία</a:t>
            </a:r>
            <a:r>
              <a:rPr lang="el-GR" sz="2200" dirty="0" smtClean="0"/>
              <a:t>. Αναγνωρίζονται ορχικά σωληνάρια επενδυόμενα από (ώριμα) </a:t>
            </a:r>
            <a:r>
              <a:rPr lang="el-GR" sz="2200" b="1" dirty="0" smtClean="0"/>
              <a:t>κύτταρα </a:t>
            </a:r>
            <a:r>
              <a:rPr lang="en-US" sz="2200" b="1" dirty="0" err="1" smtClean="0"/>
              <a:t>Sertoli</a:t>
            </a:r>
            <a:r>
              <a:rPr lang="en-US" sz="2200" b="1" dirty="0" smtClean="0"/>
              <a:t> </a:t>
            </a:r>
            <a:r>
              <a:rPr lang="el-GR" sz="2200" b="1" dirty="0" smtClean="0"/>
              <a:t>μόνο, </a:t>
            </a:r>
            <a:r>
              <a:rPr lang="el-GR" sz="2200" dirty="0" smtClean="0"/>
              <a:t>με εμφάνιση  «σαν να παρασύρονται από τον άνεμο».</a:t>
            </a:r>
            <a:endParaRPr lang="el-GR" sz="2200" dirty="0"/>
          </a:p>
        </p:txBody>
      </p:sp>
      <p:pic>
        <p:nvPicPr>
          <p:cNvPr id="89090" name="Picture 2" descr="C:\Users\ΤΑΝΙΑ\Desktop\Καταγραφή.JPG"/>
          <p:cNvPicPr>
            <a:picLocks noChangeAspect="1" noChangeArrowheads="1"/>
          </p:cNvPicPr>
          <p:nvPr/>
        </p:nvPicPr>
        <p:blipFill>
          <a:blip r:embed="rId2" cstate="print"/>
          <a:srcRect/>
          <a:stretch>
            <a:fillRect/>
          </a:stretch>
        </p:blipFill>
        <p:spPr bwMode="auto">
          <a:xfrm>
            <a:off x="755576" y="1052736"/>
            <a:ext cx="7687212" cy="5616624"/>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556792"/>
          </a:xfrm>
        </p:spPr>
        <p:txBody>
          <a:bodyPr>
            <a:normAutofit fontScale="90000"/>
          </a:bodyPr>
          <a:lstStyle/>
          <a:p>
            <a:r>
              <a:rPr lang="el-GR" sz="1600" dirty="0" smtClean="0"/>
              <a:t/>
            </a:r>
            <a:br>
              <a:rPr lang="el-GR" sz="1600" dirty="0" smtClean="0"/>
            </a:br>
            <a:r>
              <a:rPr lang="el-GR" sz="1600" dirty="0" smtClean="0"/>
              <a:t/>
            </a:r>
            <a:br>
              <a:rPr lang="el-GR" sz="1600" dirty="0" smtClean="0"/>
            </a:br>
            <a:r>
              <a:rPr lang="el-GR" sz="2000" dirty="0" smtClean="0"/>
              <a:t>Τα  ώριμα </a:t>
            </a:r>
            <a:r>
              <a:rPr lang="el-GR" sz="2000" dirty="0" smtClean="0">
                <a:effectLst>
                  <a:outerShdw blurRad="38100" dist="38100" dir="2700000" algn="tl">
                    <a:srgbClr val="000000">
                      <a:alpha val="43137"/>
                    </a:srgbClr>
                  </a:outerShdw>
                </a:effectLst>
              </a:rPr>
              <a:t>κύτταρα του </a:t>
            </a:r>
            <a:r>
              <a:rPr lang="en-US" sz="2000" dirty="0" err="1" smtClean="0">
                <a:effectLst>
                  <a:outerShdw blurRad="38100" dist="38100" dir="2700000" algn="tl">
                    <a:srgbClr val="000000">
                      <a:alpha val="43137"/>
                    </a:srgbClr>
                  </a:outerShdw>
                </a:effectLst>
              </a:rPr>
              <a:t>Sertoli</a:t>
            </a:r>
            <a:r>
              <a:rPr lang="en-US" sz="2000" dirty="0" smtClean="0">
                <a:effectLst>
                  <a:outerShdw blurRad="38100" dist="38100" dir="2700000" algn="tl">
                    <a:srgbClr val="000000">
                      <a:alpha val="43137"/>
                    </a:srgbClr>
                  </a:outerShdw>
                </a:effectLst>
              </a:rPr>
              <a:t> </a:t>
            </a:r>
            <a:r>
              <a:rPr lang="el-GR" sz="2000" dirty="0" smtClean="0">
                <a:effectLst>
                  <a:outerShdw blurRad="38100" dist="38100" dir="2700000" algn="tl">
                    <a:srgbClr val="000000">
                      <a:alpha val="43137"/>
                    </a:srgbClr>
                  </a:outerShdw>
                </a:effectLst>
              </a:rPr>
              <a:t> </a:t>
            </a:r>
            <a:r>
              <a:rPr lang="el-GR" sz="2000" dirty="0" smtClean="0"/>
              <a:t>έχουν  </a:t>
            </a:r>
            <a:r>
              <a:rPr lang="el-GR" sz="2000" dirty="0" smtClean="0">
                <a:effectLst>
                  <a:outerShdw blurRad="38100" dist="38100" dir="2700000" algn="tl">
                    <a:srgbClr val="000000">
                      <a:alpha val="43137"/>
                    </a:srgbClr>
                  </a:outerShdw>
                </a:effectLst>
              </a:rPr>
              <a:t>ωοειδείς πυρήνες και στικτά πυρήνια</a:t>
            </a:r>
            <a:r>
              <a:rPr lang="el-GR" sz="2000" dirty="0" smtClean="0"/>
              <a:t>. </a:t>
            </a:r>
            <a:br>
              <a:rPr lang="el-GR" sz="2000" dirty="0" smtClean="0"/>
            </a:br>
            <a:r>
              <a:rPr lang="el-GR" sz="2000" dirty="0" smtClean="0"/>
              <a:t>Στο εν λόγω σύνδρομο, τα κύτταρα του </a:t>
            </a:r>
            <a:r>
              <a:rPr lang="en-US" sz="2000" dirty="0" err="1" smtClean="0"/>
              <a:t>Leydig</a:t>
            </a:r>
            <a:r>
              <a:rPr lang="el-GR" sz="2000" dirty="0" smtClean="0"/>
              <a:t>  είναι συνήθως φυσιολογικά σε εμφάνιση, αλλά μπορεί να δείχνουν περισσότερα  λόγω της ελαττωμένης διαμέτρου των σωληναρίων . </a:t>
            </a:r>
            <a:br>
              <a:rPr lang="el-GR" sz="2000" dirty="0" smtClean="0"/>
            </a:br>
            <a:r>
              <a:rPr lang="el-GR" sz="2000" dirty="0" smtClean="0"/>
              <a:t>Στα  αίτια του </a:t>
            </a:r>
            <a:r>
              <a:rPr lang="el-GR" sz="2000" b="1" dirty="0" smtClean="0"/>
              <a:t>συνδρόμου από κύτταρα </a:t>
            </a:r>
            <a:r>
              <a:rPr lang="en-US" sz="2000" b="1" dirty="0" err="1" smtClean="0"/>
              <a:t>Sertoli</a:t>
            </a:r>
            <a:r>
              <a:rPr lang="en-US" sz="2000" b="1" dirty="0" smtClean="0"/>
              <a:t> </a:t>
            </a:r>
            <a:r>
              <a:rPr lang="el-GR" sz="2000" b="1" dirty="0" smtClean="0"/>
              <a:t>μόνο  </a:t>
            </a:r>
            <a:r>
              <a:rPr lang="el-GR" sz="2000" dirty="0" smtClean="0"/>
              <a:t>περιλαμβάνονται  η ανεπάρκεια </a:t>
            </a:r>
            <a:r>
              <a:rPr lang="el-GR" sz="2000" dirty="0" err="1" smtClean="0"/>
              <a:t>γοναδοτροπινών</a:t>
            </a:r>
            <a:r>
              <a:rPr lang="el-GR" sz="2000" dirty="0" smtClean="0"/>
              <a:t>,  η κρυψορχία,  η ιογενής </a:t>
            </a:r>
            <a:r>
              <a:rPr lang="el-GR" sz="2000" dirty="0" err="1" smtClean="0"/>
              <a:t>ορχίτις</a:t>
            </a:r>
            <a:r>
              <a:rPr lang="el-GR" sz="2000" dirty="0" smtClean="0"/>
              <a:t>, η ακτινοβόληση, η λήψη </a:t>
            </a:r>
            <a:r>
              <a:rPr lang="el-GR" sz="2000" dirty="0" err="1" smtClean="0"/>
              <a:t>αλκυλιούντων</a:t>
            </a:r>
            <a:r>
              <a:rPr lang="el-GR" sz="2000" dirty="0" smtClean="0"/>
              <a:t> παραγόντων και η ορμονοθεραπεία για καρκίνο του προστάτη αδένα.</a:t>
            </a:r>
            <a:endParaRPr lang="el-GR" sz="2000" dirty="0"/>
          </a:p>
        </p:txBody>
      </p:sp>
      <p:pic>
        <p:nvPicPr>
          <p:cNvPr id="90114" name="Picture 2" descr="C:\Users\ΤΑΝΙΑ\Desktop\Καταγραφή.JPG"/>
          <p:cNvPicPr>
            <a:picLocks noChangeAspect="1" noChangeArrowheads="1"/>
          </p:cNvPicPr>
          <p:nvPr/>
        </p:nvPicPr>
        <p:blipFill>
          <a:blip r:embed="rId2" cstate="print"/>
          <a:srcRect/>
          <a:stretch>
            <a:fillRect/>
          </a:stretch>
        </p:blipFill>
        <p:spPr bwMode="auto">
          <a:xfrm>
            <a:off x="1187624" y="1844824"/>
            <a:ext cx="6942183" cy="5013176"/>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24744"/>
          </a:xfrm>
        </p:spPr>
        <p:txBody>
          <a:bodyPr>
            <a:normAutofit fontScale="90000"/>
          </a:bodyPr>
          <a:lstStyle/>
          <a:p>
            <a:r>
              <a:rPr lang="el-GR" sz="1200" dirty="0" smtClean="0"/>
              <a:t/>
            </a:r>
            <a:br>
              <a:rPr lang="el-GR" sz="1200" dirty="0" smtClean="0"/>
            </a:br>
            <a:r>
              <a:rPr lang="el-GR" sz="1800" b="1" dirty="0" smtClean="0">
                <a:effectLst>
                  <a:outerShdw blurRad="38100" dist="38100" dir="2700000" algn="tl">
                    <a:srgbClr val="000000">
                      <a:alpha val="43137"/>
                    </a:srgbClr>
                  </a:outerShdw>
                </a:effectLst>
              </a:rPr>
              <a:t>Σύνδρομο από κύτταρα </a:t>
            </a:r>
            <a:r>
              <a:rPr lang="en-US" sz="1800" b="1" dirty="0" err="1" smtClean="0">
                <a:effectLst>
                  <a:outerShdw blurRad="38100" dist="38100" dir="2700000" algn="tl">
                    <a:srgbClr val="000000">
                      <a:alpha val="43137"/>
                    </a:srgbClr>
                  </a:outerShdw>
                </a:effectLst>
              </a:rPr>
              <a:t>Sertoli</a:t>
            </a:r>
            <a:r>
              <a:rPr lang="en-US" sz="1800" b="1" dirty="0" smtClean="0">
                <a:effectLst>
                  <a:outerShdw blurRad="38100" dist="38100" dir="2700000" algn="tl">
                    <a:srgbClr val="000000">
                      <a:alpha val="43137"/>
                    </a:srgbClr>
                  </a:outerShdw>
                </a:effectLst>
              </a:rPr>
              <a:t> </a:t>
            </a:r>
            <a:r>
              <a:rPr lang="el-GR" sz="1800" b="1" dirty="0" smtClean="0">
                <a:effectLst>
                  <a:outerShdw blurRad="38100" dist="38100" dir="2700000" algn="tl">
                    <a:srgbClr val="000000">
                      <a:alpha val="43137"/>
                    </a:srgbClr>
                  </a:outerShdw>
                </a:effectLst>
              </a:rPr>
              <a:t>μόνο. </a:t>
            </a:r>
            <a:r>
              <a:rPr lang="el-GR" sz="1800" dirty="0" smtClean="0"/>
              <a:t/>
            </a:r>
            <a:br>
              <a:rPr lang="el-GR" sz="1800" dirty="0" smtClean="0"/>
            </a:br>
            <a:r>
              <a:rPr lang="el-GR" sz="1800" dirty="0" smtClean="0"/>
              <a:t>Τα σωληνάρια έχουν μειωμένη διάμετρο και σε αυτά απουσιάζουν τα γεννητικά κύτταρα και παρατηρούνται </a:t>
            </a:r>
            <a:r>
              <a:rPr lang="el-GR" sz="1800" dirty="0" smtClean="0">
                <a:effectLst>
                  <a:outerShdw blurRad="38100" dist="38100" dir="2700000" algn="tl">
                    <a:srgbClr val="000000">
                      <a:alpha val="43137"/>
                    </a:srgbClr>
                  </a:outerShdw>
                </a:effectLst>
              </a:rPr>
              <a:t>μεγάλα ώριμα κύτταρα </a:t>
            </a:r>
            <a:r>
              <a:rPr lang="en-US" sz="1800" dirty="0" err="1" smtClean="0">
                <a:effectLst>
                  <a:outerShdw blurRad="38100" dist="38100" dir="2700000" algn="tl">
                    <a:srgbClr val="000000">
                      <a:alpha val="43137"/>
                    </a:srgbClr>
                  </a:outerShdw>
                </a:effectLst>
              </a:rPr>
              <a:t>Sertoli</a:t>
            </a:r>
            <a:r>
              <a:rPr lang="en-US" sz="1800" dirty="0" smtClean="0">
                <a:effectLst>
                  <a:outerShdw blurRad="38100" dist="38100" dir="2700000" algn="tl">
                    <a:srgbClr val="000000">
                      <a:alpha val="43137"/>
                    </a:srgbClr>
                  </a:outerShdw>
                </a:effectLst>
              </a:rPr>
              <a:t>.</a:t>
            </a:r>
            <a:r>
              <a:rPr lang="el-GR" sz="1800" dirty="0" smtClean="0">
                <a:effectLst>
                  <a:outerShdw blurRad="38100" dist="38100" dir="2700000" algn="tl">
                    <a:srgbClr val="000000">
                      <a:alpha val="43137"/>
                    </a:srgbClr>
                  </a:outerShdw>
                </a:effectLst>
              </a:rPr>
              <a:t/>
            </a:r>
            <a:br>
              <a:rPr lang="el-GR" sz="1800" dirty="0" smtClean="0">
                <a:effectLst>
                  <a:outerShdw blurRad="38100" dist="38100" dir="2700000" algn="tl">
                    <a:srgbClr val="000000">
                      <a:alpha val="43137"/>
                    </a:srgbClr>
                  </a:outerShdw>
                </a:effectLst>
              </a:rPr>
            </a:br>
            <a:r>
              <a:rPr lang="el-GR" sz="1800" dirty="0" smtClean="0"/>
              <a:t>Τα κύτταρα του </a:t>
            </a:r>
            <a:r>
              <a:rPr lang="en-US" sz="1800" dirty="0" err="1" smtClean="0"/>
              <a:t>Leydig</a:t>
            </a:r>
            <a:r>
              <a:rPr lang="en-US" sz="1800" dirty="0" smtClean="0"/>
              <a:t> </a:t>
            </a:r>
            <a:r>
              <a:rPr lang="el-GR" sz="1800" dirty="0" smtClean="0"/>
              <a:t>προβάλλουν στο διάμεσο υπόστρωμα  με εντονότατη παρουσία·</a:t>
            </a:r>
            <a:br>
              <a:rPr lang="el-GR" sz="1800" dirty="0" smtClean="0"/>
            </a:br>
            <a:r>
              <a:rPr lang="el-GR" sz="1800" dirty="0" smtClean="0"/>
              <a:t>ένα εύρημα </a:t>
            </a:r>
            <a:r>
              <a:rPr lang="el-GR" sz="1800" dirty="0" err="1" smtClean="0"/>
              <a:t>απαντώμενο</a:t>
            </a:r>
            <a:r>
              <a:rPr lang="el-GR" sz="1800" dirty="0" smtClean="0"/>
              <a:t>  σε ενήλικες με σύνδρομο </a:t>
            </a:r>
            <a:r>
              <a:rPr lang="en-US" sz="1800" dirty="0" err="1" smtClean="0"/>
              <a:t>Klinefelter</a:t>
            </a:r>
            <a:r>
              <a:rPr lang="en-US" sz="1800" dirty="0" smtClean="0"/>
              <a:t> , </a:t>
            </a:r>
            <a:r>
              <a:rPr lang="el-GR" sz="1800" dirty="0" smtClean="0"/>
              <a:t>χωρίς ειδική σημασία. Α-Η Χ100.</a:t>
            </a:r>
            <a:endParaRPr lang="el-GR" sz="1800" dirty="0"/>
          </a:p>
        </p:txBody>
      </p:sp>
      <p:pic>
        <p:nvPicPr>
          <p:cNvPr id="103426" name="Picture 2" descr="C:\Users\ΤΑΝΙΑ\Desktop\Καταγραφή.JPG"/>
          <p:cNvPicPr>
            <a:picLocks noGrp="1" noChangeAspect="1" noChangeArrowheads="1"/>
          </p:cNvPicPr>
          <p:nvPr>
            <p:ph idx="1"/>
          </p:nvPr>
        </p:nvPicPr>
        <p:blipFill>
          <a:blip r:embed="rId2" cstate="print"/>
          <a:srcRect/>
          <a:stretch>
            <a:fillRect/>
          </a:stretch>
        </p:blipFill>
        <p:spPr bwMode="auto">
          <a:xfrm>
            <a:off x="1115616" y="1247403"/>
            <a:ext cx="6984776" cy="5610597"/>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pPr>
              <a:defRPr/>
            </a:pPr>
            <a:r>
              <a:rPr lang="el-GR" sz="3200" dirty="0" smtClean="0"/>
              <a:t>Σύνδρομο με κύτταρα </a:t>
            </a:r>
            <a:r>
              <a:rPr lang="en-US" sz="3200" dirty="0" err="1" smtClean="0"/>
              <a:t>Sertoli</a:t>
            </a:r>
            <a:r>
              <a:rPr lang="en-US" sz="3200" dirty="0" smtClean="0"/>
              <a:t> </a:t>
            </a:r>
            <a:r>
              <a:rPr lang="el-GR" sz="3200" dirty="0" smtClean="0"/>
              <a:t>μόνο</a:t>
            </a:r>
            <a:r>
              <a:rPr lang="en-US" sz="3200" dirty="0" smtClean="0"/>
              <a:t> </a:t>
            </a:r>
            <a:r>
              <a:rPr lang="el-GR" sz="3200" dirty="0" smtClean="0"/>
              <a:t>(Σύνδρομο με αποκλειστική παρουσία ώριμων κυττάρων του </a:t>
            </a:r>
            <a:r>
              <a:rPr lang="en-US" sz="3200" dirty="0" err="1" smtClean="0"/>
              <a:t>Sertoli</a:t>
            </a:r>
            <a:r>
              <a:rPr lang="el-GR" sz="3200" dirty="0" smtClean="0"/>
              <a:t>)</a:t>
            </a:r>
            <a:r>
              <a:rPr lang="en-US" sz="3200" dirty="0" smtClean="0"/>
              <a:t>.</a:t>
            </a:r>
            <a:endParaRPr lang="el-GR" sz="3200" dirty="0"/>
          </a:p>
        </p:txBody>
      </p:sp>
      <p:pic>
        <p:nvPicPr>
          <p:cNvPr id="8195" name="Picture 4" descr="f012-089-A01970"/>
          <p:cNvPicPr>
            <a:picLocks noChangeAspect="1" noChangeArrowheads="1"/>
          </p:cNvPicPr>
          <p:nvPr/>
        </p:nvPicPr>
        <p:blipFill>
          <a:blip r:embed="rId2" cstate="print"/>
          <a:srcRect/>
          <a:stretch>
            <a:fillRect/>
          </a:stretch>
        </p:blipFill>
        <p:spPr bwMode="auto">
          <a:xfrm>
            <a:off x="0" y="1428750"/>
            <a:ext cx="9251950"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2200" dirty="0" smtClean="0"/>
              <a:t>Απλασία γεννητικών κυττάρων μετά θεραπεία για ΟΛΛ (αριστερά). </a:t>
            </a:r>
            <a:br>
              <a:rPr lang="el-GR" sz="2200" dirty="0" smtClean="0"/>
            </a:br>
            <a:r>
              <a:rPr lang="el-GR" sz="2200" dirty="0" smtClean="0"/>
              <a:t>Δεξιά ιδιοπαθής.</a:t>
            </a:r>
            <a:br>
              <a:rPr lang="el-GR" sz="2200" dirty="0" smtClean="0"/>
            </a:br>
            <a:r>
              <a:rPr lang="el-GR" sz="2200" dirty="0" smtClean="0"/>
              <a:t>Προβάλλοντα </a:t>
            </a:r>
            <a:r>
              <a:rPr lang="el-GR" sz="2200" dirty="0" smtClean="0">
                <a:solidFill>
                  <a:schemeClr val="accent2">
                    <a:lumMod val="50000"/>
                  </a:schemeClr>
                </a:solidFill>
              </a:rPr>
              <a:t>πυρήνια </a:t>
            </a:r>
            <a:r>
              <a:rPr lang="el-GR" sz="2200" dirty="0" smtClean="0"/>
              <a:t> (ώριμων) κυττάρων του </a:t>
            </a:r>
            <a:r>
              <a:rPr lang="en-US" sz="2200" dirty="0" err="1" smtClean="0"/>
              <a:t>Sertoli</a:t>
            </a:r>
            <a:r>
              <a:rPr lang="en-US" sz="2200" dirty="0" smtClean="0"/>
              <a:t>. </a:t>
            </a:r>
            <a:r>
              <a:rPr lang="el-GR" sz="2200" dirty="0" smtClean="0"/>
              <a:t/>
            </a:r>
            <a:br>
              <a:rPr lang="el-GR" sz="2200" dirty="0" smtClean="0"/>
            </a:br>
            <a:r>
              <a:rPr lang="el-GR" sz="2200" dirty="0" smtClean="0"/>
              <a:t>Κυματιστά πυρηνικά όρια. </a:t>
            </a:r>
            <a:r>
              <a:rPr lang="el-GR" sz="2200" b="1" dirty="0" smtClean="0"/>
              <a:t>Κάθετη</a:t>
            </a:r>
            <a:r>
              <a:rPr lang="el-GR" sz="2200" dirty="0" smtClean="0"/>
              <a:t> διάταξή τους </a:t>
            </a:r>
            <a:r>
              <a:rPr lang="el-GR" sz="2200" dirty="0" smtClean="0">
                <a:effectLst>
                  <a:outerShdw blurRad="38100" dist="38100" dir="2700000" algn="tl">
                    <a:srgbClr val="000000">
                      <a:alpha val="43137"/>
                    </a:srgbClr>
                  </a:outerShdw>
                </a:effectLst>
              </a:rPr>
              <a:t>προς τη βασική μεμβράνη</a:t>
            </a:r>
            <a:r>
              <a:rPr lang="el-GR" sz="2800" dirty="0" smtClean="0"/>
              <a:t>.</a:t>
            </a:r>
            <a:endParaRPr lang="el-GR" sz="2800" dirty="0"/>
          </a:p>
        </p:txBody>
      </p:sp>
      <p:sp>
        <p:nvSpPr>
          <p:cNvPr id="7" name="6 - Βέλος προς τα κάτω"/>
          <p:cNvSpPr/>
          <p:nvPr/>
        </p:nvSpPr>
        <p:spPr>
          <a:xfrm>
            <a:off x="3779912" y="3645024"/>
            <a:ext cx="288032" cy="504056"/>
          </a:xfrm>
          <a:prstGeom prst="down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1506" name="Picture 2" descr="C:\Documents and Settings\Administrator\Επιφάνεια εργασίας\LAZARIS\scan0001.jpg"/>
          <p:cNvPicPr>
            <a:picLocks noGrp="1" noChangeAspect="1" noChangeArrowheads="1"/>
          </p:cNvPicPr>
          <p:nvPr>
            <p:ph idx="1"/>
          </p:nvPr>
        </p:nvPicPr>
        <p:blipFill>
          <a:blip r:embed="rId2" cstate="print"/>
          <a:srcRect/>
          <a:stretch>
            <a:fillRect/>
          </a:stretch>
        </p:blipFill>
        <p:spPr bwMode="auto">
          <a:xfrm>
            <a:off x="0" y="3140968"/>
            <a:ext cx="9237308" cy="3312368"/>
          </a:xfrm>
          <a:prstGeom prst="rect">
            <a:avLst/>
          </a:prstGeom>
          <a:noFill/>
        </p:spPr>
      </p:pic>
      <p:sp>
        <p:nvSpPr>
          <p:cNvPr id="10" name="9 - Βέλος προς τα κάτω"/>
          <p:cNvSpPr/>
          <p:nvPr/>
        </p:nvSpPr>
        <p:spPr>
          <a:xfrm>
            <a:off x="3779912" y="3645024"/>
            <a:ext cx="288032" cy="504056"/>
          </a:xfrm>
          <a:prstGeom prst="down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Βέλος προς τα κάτω"/>
          <p:cNvSpPr/>
          <p:nvPr/>
        </p:nvSpPr>
        <p:spPr>
          <a:xfrm>
            <a:off x="2699792" y="5229200"/>
            <a:ext cx="288032" cy="504056"/>
          </a:xfrm>
          <a:prstGeom prst="down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Βέλος προς τα κάτω"/>
          <p:cNvSpPr/>
          <p:nvPr/>
        </p:nvSpPr>
        <p:spPr>
          <a:xfrm>
            <a:off x="1763688" y="3429000"/>
            <a:ext cx="288032" cy="504056"/>
          </a:xfrm>
          <a:prstGeom prst="down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Βέλος προς τα κάτω"/>
          <p:cNvSpPr/>
          <p:nvPr/>
        </p:nvSpPr>
        <p:spPr>
          <a:xfrm>
            <a:off x="1331640" y="3861048"/>
            <a:ext cx="288032" cy="504056"/>
          </a:xfrm>
          <a:prstGeom prst="down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a:bodyPr>
          <a:lstStyle/>
          <a:p>
            <a:r>
              <a:rPr lang="el-GR" sz="3600" dirty="0" smtClean="0"/>
              <a:t>ΣΥΝΔΡΟΜΟ ΑΠΟ ΚΥΤΤΑΡΑ </a:t>
            </a:r>
            <a:r>
              <a:rPr lang="en-US" sz="3600" dirty="0" smtClean="0"/>
              <a:t>SERTOLI </a:t>
            </a:r>
            <a:r>
              <a:rPr lang="el-GR" sz="3600" dirty="0" smtClean="0"/>
              <a:t>ΜΟΝΟ.</a:t>
            </a:r>
            <a:br>
              <a:rPr lang="el-GR" sz="3600" dirty="0" smtClean="0"/>
            </a:br>
            <a:r>
              <a:rPr lang="el-GR" sz="3600" dirty="0" smtClean="0"/>
              <a:t>ΒΑΣΙΚΑ ΣΗΜΕΙΑ</a:t>
            </a:r>
            <a:endParaRPr lang="el-GR" sz="3600" dirty="0"/>
          </a:p>
        </p:txBody>
      </p:sp>
      <p:sp>
        <p:nvSpPr>
          <p:cNvPr id="3" name="2 - Θέση περιεχομένου"/>
          <p:cNvSpPr>
            <a:spLocks noGrp="1"/>
          </p:cNvSpPr>
          <p:nvPr>
            <p:ph idx="1"/>
          </p:nvPr>
        </p:nvSpPr>
        <p:spPr>
          <a:xfrm>
            <a:off x="0" y="1772816"/>
            <a:ext cx="8964488" cy="5085184"/>
          </a:xfrm>
        </p:spPr>
        <p:txBody>
          <a:bodyPr/>
          <a:lstStyle/>
          <a:p>
            <a:r>
              <a:rPr lang="el-GR" dirty="0" smtClean="0"/>
              <a:t>Συνώνυμο</a:t>
            </a:r>
            <a:r>
              <a:rPr lang="en-US" dirty="0" smtClean="0"/>
              <a:t>: </a:t>
            </a:r>
            <a:r>
              <a:rPr lang="el-GR" dirty="0" smtClean="0"/>
              <a:t>Απλασία γεννητικών κυττάρων</a:t>
            </a:r>
          </a:p>
          <a:p>
            <a:r>
              <a:rPr lang="el-GR" dirty="0" smtClean="0"/>
              <a:t>Όρχις με </a:t>
            </a:r>
            <a:r>
              <a:rPr lang="el-GR" b="1" dirty="0" smtClean="0">
                <a:effectLst>
                  <a:outerShdw blurRad="38100" dist="38100" dir="2700000" algn="tl">
                    <a:srgbClr val="000000">
                      <a:alpha val="43137"/>
                    </a:srgbClr>
                  </a:outerShdw>
                </a:effectLst>
              </a:rPr>
              <a:t>απουσία</a:t>
            </a:r>
            <a:r>
              <a:rPr lang="el-GR" dirty="0" smtClean="0">
                <a:effectLst>
                  <a:outerShdw blurRad="38100" dist="38100" dir="2700000" algn="tl">
                    <a:srgbClr val="000000">
                      <a:alpha val="43137"/>
                    </a:srgbClr>
                  </a:outerShdw>
                </a:effectLst>
              </a:rPr>
              <a:t> γεννητικών κυττάρων σε οποιοδήποτε στάδιο ωρίμανσης </a:t>
            </a:r>
            <a:r>
              <a:rPr lang="el-GR" dirty="0" smtClean="0"/>
              <a:t>αλλά με τη σωληναριακή αρχιτεκτονική να </a:t>
            </a:r>
            <a:r>
              <a:rPr lang="el-GR" dirty="0" smtClean="0">
                <a:effectLst>
                  <a:outerShdw blurRad="38100" dist="38100" dir="2700000" algn="tl">
                    <a:srgbClr val="000000">
                      <a:alpha val="43137"/>
                    </a:srgbClr>
                  </a:outerShdw>
                </a:effectLst>
              </a:rPr>
              <a:t>μην</a:t>
            </a:r>
            <a:r>
              <a:rPr lang="el-GR" dirty="0" smtClean="0"/>
              <a:t> εξαλείφεται από ίνωση, τα δε </a:t>
            </a:r>
            <a:r>
              <a:rPr lang="el-GR" dirty="0" smtClean="0">
                <a:effectLst>
                  <a:outerShdw blurRad="38100" dist="38100" dir="2700000" algn="tl">
                    <a:srgbClr val="000000">
                      <a:alpha val="43137"/>
                    </a:srgbClr>
                  </a:outerShdw>
                </a:effectLst>
              </a:rPr>
              <a:t>υποστηρικτικά κύτταρα  ( ήτοι τα κύτταρα του </a:t>
            </a:r>
            <a:r>
              <a:rPr lang="en-US" dirty="0" err="1" smtClean="0">
                <a:effectLst>
                  <a:outerShdw blurRad="38100" dist="38100" dir="2700000" algn="tl">
                    <a:srgbClr val="000000">
                      <a:alpha val="43137"/>
                    </a:srgbClr>
                  </a:outerShdw>
                </a:effectLst>
              </a:rPr>
              <a:t>Sertoli</a:t>
            </a:r>
            <a:r>
              <a:rPr lang="en-US" dirty="0" smtClean="0">
                <a:effectLst>
                  <a:outerShdw blurRad="38100" dist="38100" dir="2700000" algn="tl">
                    <a:srgbClr val="000000">
                      <a:alpha val="43137"/>
                    </a:srgbClr>
                  </a:outerShdw>
                </a:effectLst>
              </a:rPr>
              <a:t> ) </a:t>
            </a:r>
            <a:r>
              <a:rPr lang="el-GR" dirty="0" smtClean="0"/>
              <a:t>να εξακολουθούν να είναι </a:t>
            </a:r>
            <a:r>
              <a:rPr lang="el-GR" dirty="0" smtClean="0">
                <a:effectLst>
                  <a:outerShdw blurRad="38100" dist="38100" dir="2700000" algn="tl">
                    <a:srgbClr val="000000">
                      <a:alpha val="43137"/>
                    </a:srgbClr>
                  </a:outerShdw>
                </a:effectLst>
              </a:rPr>
              <a:t>παρόντα</a:t>
            </a:r>
            <a:r>
              <a:rPr lang="el-GR" dirty="0" smtClean="0"/>
              <a:t>.</a:t>
            </a:r>
          </a:p>
          <a:p>
            <a:r>
              <a:rPr lang="el-GR" dirty="0" smtClean="0"/>
              <a:t>Πιθανή  η επιφανειακή ομοιότητα με τον </a:t>
            </a:r>
            <a:r>
              <a:rPr lang="el-GR" dirty="0" err="1" smtClean="0"/>
              <a:t>όρχι</a:t>
            </a:r>
            <a:r>
              <a:rPr lang="el-GR" dirty="0" smtClean="0"/>
              <a:t> προ της ήβης.</a:t>
            </a:r>
            <a:endParaRPr lang="el-G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Autofit/>
          </a:bodyPr>
          <a:lstStyle/>
          <a:p>
            <a:r>
              <a:rPr lang="el-GR" sz="2800" dirty="0" smtClean="0"/>
              <a:t/>
            </a:r>
            <a:br>
              <a:rPr lang="el-GR" sz="2800" dirty="0" smtClean="0"/>
            </a:br>
            <a:r>
              <a:rPr lang="el-GR" sz="2800" dirty="0" smtClean="0"/>
              <a:t> </a:t>
            </a:r>
            <a:r>
              <a:rPr lang="el-GR" sz="2000" b="1" dirty="0" smtClean="0"/>
              <a:t>Φυσιολογικός όρχις </a:t>
            </a:r>
            <a:r>
              <a:rPr lang="en-US" sz="2000" b="1" dirty="0" smtClean="0"/>
              <a:t> </a:t>
            </a:r>
            <a:r>
              <a:rPr lang="el-GR" sz="2000" b="1" spc="600" dirty="0" smtClean="0"/>
              <a:t>προ της ήβης</a:t>
            </a:r>
            <a:r>
              <a:rPr lang="el-GR" sz="2000" b="1" dirty="0" smtClean="0"/>
              <a:t>, σε 8χρονο αγόρι. </a:t>
            </a:r>
            <a:r>
              <a:rPr lang="el-GR" sz="2000" dirty="0" smtClean="0"/>
              <a:t/>
            </a:r>
            <a:br>
              <a:rPr lang="el-GR" sz="2000" dirty="0" smtClean="0"/>
            </a:br>
            <a:r>
              <a:rPr lang="el-GR" sz="2000" dirty="0" smtClean="0"/>
              <a:t>Τα σωληνάρια αποτελούνται </a:t>
            </a:r>
            <a:br>
              <a:rPr lang="el-GR" sz="2000" dirty="0" smtClean="0"/>
            </a:br>
            <a:r>
              <a:rPr lang="el-GR" sz="2000" dirty="0" smtClean="0"/>
              <a:t>πρωτίστως από  </a:t>
            </a:r>
            <a:r>
              <a:rPr lang="el-GR" sz="2000" b="1" spc="600" dirty="0" smtClean="0"/>
              <a:t>άωρα (ανώριμα) </a:t>
            </a:r>
            <a:r>
              <a:rPr lang="el-GR" sz="2000" b="1" dirty="0" smtClean="0"/>
              <a:t>κύτταρα του </a:t>
            </a:r>
            <a:r>
              <a:rPr lang="en-US" sz="2000" b="1" dirty="0" err="1" smtClean="0"/>
              <a:t>Sertoli</a:t>
            </a:r>
            <a:r>
              <a:rPr lang="el-GR" sz="2000" dirty="0" smtClean="0"/>
              <a:t>.  </a:t>
            </a:r>
            <a:br>
              <a:rPr lang="el-GR" sz="2000" dirty="0" smtClean="0"/>
            </a:br>
            <a:r>
              <a:rPr lang="el-GR" sz="2000" dirty="0" smtClean="0"/>
              <a:t>Μετρώνται </a:t>
            </a:r>
            <a:r>
              <a:rPr lang="el-GR" sz="2000" dirty="0" smtClean="0">
                <a:effectLst>
                  <a:outerShdw blurRad="38100" dist="38100" dir="2700000" algn="tl">
                    <a:srgbClr val="000000">
                      <a:alpha val="43137"/>
                    </a:srgbClr>
                  </a:outerShdw>
                </a:effectLst>
              </a:rPr>
              <a:t>δύο έως τέσσερα γεννητικά κύτταρα (</a:t>
            </a:r>
            <a:r>
              <a:rPr lang="el-GR" sz="2000" dirty="0" err="1" smtClean="0">
                <a:effectLst>
                  <a:outerShdw blurRad="38100" dist="38100" dir="2700000" algn="tl">
                    <a:srgbClr val="000000">
                      <a:alpha val="43137"/>
                    </a:srgbClr>
                  </a:outerShdw>
                </a:effectLst>
              </a:rPr>
              <a:t>σπερματογόνια</a:t>
            </a:r>
            <a:r>
              <a:rPr lang="el-GR" sz="2000" dirty="0" smtClean="0">
                <a:effectLst>
                  <a:outerShdw blurRad="38100" dist="38100" dir="2700000" algn="tl">
                    <a:srgbClr val="000000">
                      <a:alpha val="43137"/>
                    </a:srgbClr>
                  </a:outerShdw>
                </a:effectLst>
              </a:rPr>
              <a:t>)</a:t>
            </a:r>
            <a:r>
              <a:rPr lang="el-GR" sz="2000" dirty="0" smtClean="0"/>
              <a:t> ανά σωληνάριο .</a:t>
            </a:r>
            <a:endParaRPr lang="el-GR" sz="2000" dirty="0"/>
          </a:p>
        </p:txBody>
      </p:sp>
      <p:pic>
        <p:nvPicPr>
          <p:cNvPr id="99330" name="Picture 2" descr="C:\Users\ΤΑΝΙΑ\Desktop\Καταγραφή.JPG"/>
          <p:cNvPicPr>
            <a:picLocks noChangeAspect="1" noChangeArrowheads="1"/>
          </p:cNvPicPr>
          <p:nvPr/>
        </p:nvPicPr>
        <p:blipFill>
          <a:blip r:embed="rId2" cstate="print"/>
          <a:srcRect/>
          <a:stretch>
            <a:fillRect/>
          </a:stretch>
        </p:blipFill>
        <p:spPr bwMode="auto">
          <a:xfrm>
            <a:off x="971600" y="1484784"/>
            <a:ext cx="7128792" cy="5185621"/>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normAutofit fontScale="90000"/>
          </a:bodyPr>
          <a:lstStyle/>
          <a:p>
            <a:r>
              <a:rPr lang="el-GR" sz="2400" dirty="0" smtClean="0"/>
              <a:t>ΙΣΤΟΛΟΓΙΚΑ ΠΡΟΤΥΠΑ ΟΡΧΙΚΟΥ ΠΑΡΕΓΧΥΜΑΤΟΣ </a:t>
            </a:r>
            <a:br>
              <a:rPr lang="el-GR" sz="2400" dirty="0" smtClean="0"/>
            </a:br>
            <a:r>
              <a:rPr lang="el-GR" sz="2400" dirty="0" smtClean="0"/>
              <a:t>ΑΝΔΡΩΝ ΜΕ ΥΠΟΓΟΝΙΜΟΤΗΤΑ - </a:t>
            </a:r>
            <a:r>
              <a:rPr lang="en-US" sz="2400" b="1" dirty="0" smtClean="0">
                <a:solidFill>
                  <a:schemeClr val="accent6">
                    <a:lumMod val="50000"/>
                  </a:schemeClr>
                </a:solidFill>
              </a:rPr>
              <a:t>V</a:t>
            </a:r>
            <a:endParaRPr lang="el-GR" sz="2400" b="1" dirty="0">
              <a:solidFill>
                <a:schemeClr val="accent6">
                  <a:lumMod val="50000"/>
                </a:schemeClr>
              </a:solidFill>
            </a:endParaRPr>
          </a:p>
        </p:txBody>
      </p:sp>
      <p:sp>
        <p:nvSpPr>
          <p:cNvPr id="3" name="2 - Θέση περιεχομένου"/>
          <p:cNvSpPr>
            <a:spLocks noGrp="1"/>
          </p:cNvSpPr>
          <p:nvPr>
            <p:ph idx="1"/>
          </p:nvPr>
        </p:nvSpPr>
        <p:spPr>
          <a:xfrm>
            <a:off x="0" y="692696"/>
            <a:ext cx="9144000" cy="6165304"/>
          </a:xfrm>
        </p:spPr>
        <p:txBody>
          <a:bodyPr>
            <a:normAutofit fontScale="92500"/>
          </a:bodyPr>
          <a:lstStyle/>
          <a:p>
            <a:r>
              <a:rPr lang="en-US" sz="2400" b="1" dirty="0" smtClean="0"/>
              <a:t>A</a:t>
            </a:r>
            <a:r>
              <a:rPr lang="el-GR" sz="2400" b="1" dirty="0" err="1" smtClean="0"/>
              <a:t>πλασία</a:t>
            </a:r>
            <a:r>
              <a:rPr lang="el-GR" sz="2400" b="1" dirty="0" smtClean="0"/>
              <a:t> των γεννητικών κυττάρων  </a:t>
            </a:r>
            <a:r>
              <a:rPr lang="el-GR" sz="2400" b="1" spc="600" dirty="0" smtClean="0"/>
              <a:t>+</a:t>
            </a:r>
            <a:r>
              <a:rPr lang="el-GR" sz="2400" b="1" dirty="0" smtClean="0"/>
              <a:t> εστιακή σπερματογένεση = </a:t>
            </a:r>
            <a:r>
              <a:rPr lang="el-GR" sz="2400" b="1" spc="600" dirty="0" err="1" smtClean="0"/>
              <a:t>υποσπερματογένεση</a:t>
            </a:r>
            <a:r>
              <a:rPr lang="el-GR" sz="2400" dirty="0" smtClean="0"/>
              <a:t>.</a:t>
            </a:r>
          </a:p>
          <a:p>
            <a:r>
              <a:rPr lang="el-GR" sz="2400" b="1" dirty="0" smtClean="0"/>
              <a:t>Δύο πληθυσμοί σωληναρίων</a:t>
            </a:r>
            <a:r>
              <a:rPr lang="en-US" sz="2400" dirty="0" smtClean="0"/>
              <a:t>: </a:t>
            </a:r>
            <a:r>
              <a:rPr lang="el-GR" sz="2400" dirty="0" smtClean="0"/>
              <a:t>τα μικρότερα, με απλασία των γεννητικών κυττάρων- τα μεγαλύτερα δείχνουν σπερματογένεση, συνήθως μειωμένη ( </a:t>
            </a:r>
            <a:r>
              <a:rPr lang="el-GR" sz="2400" dirty="0" err="1" smtClean="0"/>
              <a:t>υποσπερματογένεση</a:t>
            </a:r>
            <a:r>
              <a:rPr lang="el-GR" sz="2400" dirty="0" smtClean="0"/>
              <a:t> ). Και τα δύο πρότυπα μπορεί να συνυπάρχουν στο </a:t>
            </a:r>
            <a:r>
              <a:rPr lang="el-GR" sz="2400" dirty="0" smtClean="0">
                <a:effectLst>
                  <a:outerShdw blurRad="38100" dist="38100" dir="2700000" algn="tl">
                    <a:srgbClr val="000000">
                      <a:alpha val="43137"/>
                    </a:srgbClr>
                  </a:outerShdw>
                </a:effectLst>
              </a:rPr>
              <a:t>ίδιο</a:t>
            </a:r>
            <a:r>
              <a:rPr lang="el-GR" sz="2400" dirty="0" smtClean="0"/>
              <a:t> σωληνάριο.</a:t>
            </a:r>
          </a:p>
          <a:p>
            <a:r>
              <a:rPr lang="el-GR" sz="2400" dirty="0" smtClean="0"/>
              <a:t>Σε ασθενείς με </a:t>
            </a:r>
            <a:r>
              <a:rPr lang="el-GR" sz="2400" dirty="0" err="1" smtClean="0"/>
              <a:t>αμφοτερόπλευρες</a:t>
            </a:r>
            <a:r>
              <a:rPr lang="el-GR" sz="2400" dirty="0" smtClean="0"/>
              <a:t> βιοψίες , πιθανώς στον ένα </a:t>
            </a:r>
            <a:r>
              <a:rPr lang="el-GR" sz="2400" dirty="0" err="1" smtClean="0"/>
              <a:t>όρχι</a:t>
            </a:r>
            <a:r>
              <a:rPr lang="el-GR" sz="2400" dirty="0" smtClean="0"/>
              <a:t> απλασία και στον άλλο πιθανώς απλασία με εστιακή σπερματογένεση. Πολύ μειωμένο το </a:t>
            </a:r>
            <a:r>
              <a:rPr lang="el-GR" sz="2400" dirty="0" err="1" smtClean="0"/>
              <a:t>σπερμοδιάγραμμα</a:t>
            </a:r>
            <a:r>
              <a:rPr lang="el-GR" sz="2400" dirty="0" smtClean="0"/>
              <a:t> των εν λόγω ασθενών.</a:t>
            </a:r>
          </a:p>
          <a:p>
            <a:r>
              <a:rPr lang="el-GR" sz="2400" dirty="0" smtClean="0">
                <a:effectLst>
                  <a:outerShdw blurRad="38100" dist="38100" dir="2700000" algn="tl">
                    <a:srgbClr val="000000">
                      <a:alpha val="43137"/>
                    </a:srgbClr>
                  </a:outerShdw>
                </a:effectLst>
              </a:rPr>
              <a:t>Αιτιολογία </a:t>
            </a:r>
            <a:r>
              <a:rPr lang="el-GR" sz="2400" dirty="0" smtClean="0"/>
              <a:t>του προτύπου αυτού</a:t>
            </a:r>
          </a:p>
          <a:p>
            <a:pPr>
              <a:buNone/>
            </a:pPr>
            <a:r>
              <a:rPr lang="el-GR" sz="2400" dirty="0" smtClean="0"/>
              <a:t>      είτε σωληνάρια σε ορισμένες περιοχές του όρχεως δεν αποικίστηκαν από γεννητικά κύτταρα κατά την ενδομήτρια οργανογένεση του όρχεως</a:t>
            </a:r>
          </a:p>
          <a:p>
            <a:pPr>
              <a:buNone/>
            </a:pPr>
            <a:r>
              <a:rPr lang="el-GR" sz="2400" dirty="0" smtClean="0"/>
              <a:t>      είτε, μετά τη γέννηση, απωλέσθησαν γεννητικά κύτταρα σε έναν αριθμό σπερματικών σωληναρίων, οπότε η κατάσταση εξελίχθηκε σε πλήρη απλασία των γεννητικών κυττάρων στα συγκεκριμένα σωληνάρια.</a:t>
            </a:r>
            <a:endParaRPr lang="el-GR" sz="24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268760"/>
          </a:xfrm>
        </p:spPr>
        <p:txBody>
          <a:bodyPr>
            <a:normAutofit fontScale="90000"/>
          </a:bodyPr>
          <a:lstStyle/>
          <a:p>
            <a:r>
              <a:rPr lang="el-GR" sz="2400" dirty="0" smtClean="0"/>
              <a:t>Απλασία γεννητικών κυττάρων και εστιακή σπερματογένεση.</a:t>
            </a:r>
            <a:br>
              <a:rPr lang="el-GR" sz="2400" dirty="0" smtClean="0"/>
            </a:br>
            <a:r>
              <a:rPr lang="el-GR" sz="2400" b="1" dirty="0" smtClean="0">
                <a:solidFill>
                  <a:srgbClr val="00B050"/>
                </a:solidFill>
              </a:rPr>
              <a:t>Ένα</a:t>
            </a:r>
            <a:r>
              <a:rPr lang="el-GR" sz="2400" dirty="0" smtClean="0"/>
              <a:t> </a:t>
            </a:r>
            <a:r>
              <a:rPr lang="el-GR" sz="2400" dirty="0" smtClean="0">
                <a:solidFill>
                  <a:srgbClr val="00B050"/>
                </a:solidFill>
              </a:rPr>
              <a:t>σωληνάριο επενδύεται </a:t>
            </a:r>
            <a:r>
              <a:rPr lang="el-GR" sz="2400" b="1" dirty="0" smtClean="0">
                <a:solidFill>
                  <a:srgbClr val="00B050"/>
                </a:solidFill>
              </a:rPr>
              <a:t>μόνο από κύτταρα του </a:t>
            </a:r>
            <a:r>
              <a:rPr lang="en-US" sz="2400" b="1" dirty="0" err="1" smtClean="0">
                <a:solidFill>
                  <a:srgbClr val="00B050"/>
                </a:solidFill>
              </a:rPr>
              <a:t>Sertoli</a:t>
            </a:r>
            <a:r>
              <a:rPr lang="en-US" sz="2400" dirty="0" smtClean="0">
                <a:solidFill>
                  <a:srgbClr val="00B050"/>
                </a:solidFill>
              </a:rPr>
              <a:t>. </a:t>
            </a:r>
            <a:r>
              <a:rPr lang="el-GR" sz="2400" dirty="0" smtClean="0"/>
              <a:t/>
            </a:r>
            <a:br>
              <a:rPr lang="el-GR" sz="2400" dirty="0" smtClean="0"/>
            </a:br>
            <a:r>
              <a:rPr lang="el-GR" sz="2400" dirty="0" smtClean="0"/>
              <a:t>Στα </a:t>
            </a:r>
            <a:r>
              <a:rPr lang="el-GR" sz="2400" dirty="0" smtClean="0">
                <a:effectLst>
                  <a:outerShdw blurRad="38100" dist="38100" dir="2700000" algn="tl">
                    <a:srgbClr val="000000">
                      <a:alpha val="43137"/>
                    </a:srgbClr>
                  </a:outerShdw>
                </a:effectLst>
              </a:rPr>
              <a:t>άλλα</a:t>
            </a:r>
            <a:r>
              <a:rPr lang="el-GR" sz="2400" dirty="0" smtClean="0"/>
              <a:t> διακρίνεται σπερματογένεση με </a:t>
            </a:r>
            <a:r>
              <a:rPr lang="el-GR" sz="2400" b="1" dirty="0" smtClean="0"/>
              <a:t>ώριμες</a:t>
            </a:r>
            <a:r>
              <a:rPr lang="el-GR" sz="2400" dirty="0" smtClean="0"/>
              <a:t> μορφές. </a:t>
            </a:r>
            <a:br>
              <a:rPr lang="el-GR" sz="2400" dirty="0" smtClean="0"/>
            </a:br>
            <a:r>
              <a:rPr lang="el-GR" sz="2400" dirty="0" smtClean="0"/>
              <a:t>Άρα πρόκειται για </a:t>
            </a:r>
            <a:r>
              <a:rPr lang="el-GR" sz="2400" b="1" spc="300" dirty="0" err="1" smtClean="0"/>
              <a:t>υποσπερματογένεση</a:t>
            </a:r>
            <a:r>
              <a:rPr lang="el-GR" sz="2400" b="1" spc="300" dirty="0" smtClean="0"/>
              <a:t>.</a:t>
            </a:r>
            <a:endParaRPr lang="el-GR" sz="2400" b="1" spc="300" dirty="0"/>
          </a:p>
        </p:txBody>
      </p:sp>
      <p:pic>
        <p:nvPicPr>
          <p:cNvPr id="25602" name="Picture 2" descr="C:\Documents and Settings\Administrator\Επιφάνεια εργασίας\LAZARIS\scan0005.jpg"/>
          <p:cNvPicPr>
            <a:picLocks noGrp="1" noChangeAspect="1" noChangeArrowheads="1"/>
          </p:cNvPicPr>
          <p:nvPr>
            <p:ph idx="1"/>
          </p:nvPr>
        </p:nvPicPr>
        <p:blipFill>
          <a:blip r:embed="rId3" cstate="print"/>
          <a:srcRect/>
          <a:stretch>
            <a:fillRect/>
          </a:stretch>
        </p:blipFill>
        <p:spPr bwMode="auto">
          <a:xfrm>
            <a:off x="755576" y="1340768"/>
            <a:ext cx="7628938" cy="5256584"/>
          </a:xfrm>
          <a:prstGeom prst="rect">
            <a:avLst/>
          </a:prstGeom>
          <a:noFill/>
        </p:spPr>
      </p:pic>
      <p:sp>
        <p:nvSpPr>
          <p:cNvPr id="7" name="6 - Αστέρι 5 ακτινών"/>
          <p:cNvSpPr/>
          <p:nvPr/>
        </p:nvSpPr>
        <p:spPr>
          <a:xfrm>
            <a:off x="4427984" y="2564904"/>
            <a:ext cx="576064" cy="504056"/>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normAutofit fontScale="90000"/>
          </a:bodyPr>
          <a:lstStyle/>
          <a:p>
            <a:r>
              <a:rPr lang="el-GR" sz="1100" dirty="0" smtClean="0"/>
              <a:t/>
            </a:r>
            <a:br>
              <a:rPr lang="el-GR" sz="1100" dirty="0" smtClean="0"/>
            </a:br>
            <a:r>
              <a:rPr lang="el-GR" sz="1100" dirty="0" smtClean="0"/>
              <a:t/>
            </a:r>
            <a:br>
              <a:rPr lang="el-GR" sz="1100" dirty="0" smtClean="0"/>
            </a:br>
            <a:r>
              <a:rPr lang="el-GR" sz="1100" dirty="0" smtClean="0"/>
              <a:t/>
            </a:r>
            <a:br>
              <a:rPr lang="el-GR" sz="1100" dirty="0" smtClean="0"/>
            </a:br>
            <a:r>
              <a:rPr lang="el-GR" sz="1100" dirty="0" smtClean="0"/>
              <a:t/>
            </a:r>
            <a:br>
              <a:rPr lang="el-GR" sz="1100" dirty="0" smtClean="0"/>
            </a:br>
            <a:r>
              <a:rPr lang="el-GR" sz="1100" dirty="0" smtClean="0"/>
              <a:t/>
            </a:r>
            <a:br>
              <a:rPr lang="el-GR" sz="1100" dirty="0" smtClean="0"/>
            </a:br>
            <a:r>
              <a:rPr lang="el-GR" sz="1100" dirty="0" smtClean="0"/>
              <a:t/>
            </a:r>
            <a:br>
              <a:rPr lang="el-GR" sz="1100" dirty="0" smtClean="0"/>
            </a:br>
            <a:r>
              <a:rPr lang="el-GR" sz="2200" dirty="0" smtClean="0">
                <a:effectLst>
                  <a:outerShdw blurRad="38100" dist="38100" dir="2700000" algn="tl">
                    <a:srgbClr val="000000">
                      <a:alpha val="43137"/>
                    </a:srgbClr>
                  </a:outerShdw>
                </a:effectLst>
              </a:rPr>
              <a:t>Εστιακή παρουσία </a:t>
            </a:r>
            <a:r>
              <a:rPr lang="el-GR" sz="2200" dirty="0" smtClean="0">
                <a:solidFill>
                  <a:schemeClr val="tx2">
                    <a:lumMod val="60000"/>
                    <a:lumOff val="40000"/>
                  </a:schemeClr>
                </a:solidFill>
                <a:effectLst>
                  <a:outerShdw blurRad="38100" dist="38100" dir="2700000" algn="tl">
                    <a:srgbClr val="000000">
                      <a:alpha val="43137"/>
                    </a:srgbClr>
                  </a:outerShdw>
                </a:effectLst>
              </a:rPr>
              <a:t>σωληναρίου με προβάλλουσα παρουσία κυττάρων </a:t>
            </a:r>
            <a:r>
              <a:rPr lang="en-US" sz="2200" dirty="0" err="1" smtClean="0">
                <a:solidFill>
                  <a:schemeClr val="tx2">
                    <a:lumMod val="60000"/>
                    <a:lumOff val="40000"/>
                  </a:schemeClr>
                </a:solidFill>
                <a:effectLst>
                  <a:outerShdw blurRad="38100" dist="38100" dir="2700000" algn="tl">
                    <a:srgbClr val="000000">
                      <a:alpha val="43137"/>
                    </a:srgbClr>
                  </a:outerShdw>
                </a:effectLst>
              </a:rPr>
              <a:t>Sertoli</a:t>
            </a:r>
            <a:r>
              <a:rPr lang="en-US" sz="2200" dirty="0" smtClean="0">
                <a:solidFill>
                  <a:schemeClr val="tx2">
                    <a:lumMod val="60000"/>
                    <a:lumOff val="40000"/>
                  </a:schemeClr>
                </a:solidFill>
                <a:effectLst>
                  <a:outerShdw blurRad="38100" dist="38100" dir="2700000" algn="tl">
                    <a:srgbClr val="000000">
                      <a:alpha val="43137"/>
                    </a:srgbClr>
                  </a:outerShdw>
                </a:effectLst>
              </a:rPr>
              <a:t> </a:t>
            </a:r>
            <a:r>
              <a:rPr lang="el-GR" sz="2200" dirty="0" smtClean="0">
                <a:solidFill>
                  <a:schemeClr val="tx2">
                    <a:lumMod val="60000"/>
                    <a:lumOff val="40000"/>
                  </a:schemeClr>
                </a:solidFill>
                <a:effectLst>
                  <a:outerShdw blurRad="38100" dist="38100" dir="2700000" algn="tl">
                    <a:srgbClr val="000000">
                      <a:alpha val="43137"/>
                    </a:srgbClr>
                  </a:outerShdw>
                </a:effectLst>
              </a:rPr>
              <a:t>  </a:t>
            </a:r>
            <a:r>
              <a:rPr lang="el-GR" sz="2200" dirty="0" smtClean="0">
                <a:effectLst>
                  <a:outerShdw blurRad="38100" dist="38100" dir="2700000" algn="tl">
                    <a:srgbClr val="000000">
                      <a:alpha val="43137"/>
                    </a:srgbClr>
                  </a:outerShdw>
                </a:effectLst>
              </a:rPr>
              <a:t>σε φυσιολογικό λοιπό ορχικό παρέγχυμα με φυσιολογική, πλήρη σπερματογένεση. </a:t>
            </a:r>
            <a:r>
              <a:rPr lang="el-GR" sz="2200" dirty="0" smtClean="0"/>
              <a:t>Τίθεται υπό σκέψη  ένα </a:t>
            </a:r>
            <a:r>
              <a:rPr lang="el-GR" sz="2200" b="1" dirty="0" smtClean="0">
                <a:effectLst>
                  <a:outerShdw blurRad="38100" dist="38100" dir="2700000" algn="tl">
                    <a:srgbClr val="000000">
                      <a:alpha val="43137"/>
                    </a:srgbClr>
                  </a:outerShdw>
                </a:effectLst>
              </a:rPr>
              <a:t>μικτό</a:t>
            </a:r>
            <a:r>
              <a:rPr lang="el-GR" sz="2200" dirty="0" smtClean="0"/>
              <a:t> πρότυπο </a:t>
            </a:r>
            <a:r>
              <a:rPr lang="el-GR" sz="2200" b="1" spc="600" dirty="0" smtClean="0"/>
              <a:t>υποσπερματογένεσης</a:t>
            </a:r>
            <a:r>
              <a:rPr lang="el-GR" sz="2200" dirty="0" smtClean="0"/>
              <a:t> στο οποίο  πρέπει να αναφερθεί η παρουσία  των σωληναρίων με κύτταρα </a:t>
            </a:r>
            <a:r>
              <a:rPr lang="en-US" sz="2200" dirty="0" err="1" smtClean="0"/>
              <a:t>Sertoli</a:t>
            </a:r>
            <a:r>
              <a:rPr lang="en-US" sz="2200" dirty="0" smtClean="0"/>
              <a:t> </a:t>
            </a:r>
            <a:r>
              <a:rPr lang="el-GR" sz="2200" dirty="0" smtClean="0"/>
              <a:t>μόνο, καθώς και να εξαχθεί  ένα σχετικό ποσοστό τους. ( Α-Η, Χ 200)</a:t>
            </a:r>
            <a:endParaRPr lang="el-GR" sz="2200" dirty="0"/>
          </a:p>
        </p:txBody>
      </p:sp>
      <p:pic>
        <p:nvPicPr>
          <p:cNvPr id="106498" name="Picture 2" descr="C:\Users\ΤΑΝΙΑ\Desktop\Καταγραφή.JPG"/>
          <p:cNvPicPr>
            <a:picLocks noChangeAspect="1" noChangeArrowheads="1"/>
          </p:cNvPicPr>
          <p:nvPr/>
        </p:nvPicPr>
        <p:blipFill>
          <a:blip r:embed="rId3" cstate="print"/>
          <a:srcRect/>
          <a:stretch>
            <a:fillRect/>
          </a:stretch>
        </p:blipFill>
        <p:spPr bwMode="auto">
          <a:xfrm>
            <a:off x="1475656" y="1628800"/>
            <a:ext cx="6295024" cy="5229200"/>
          </a:xfrm>
          <a:prstGeom prst="rect">
            <a:avLst/>
          </a:prstGeom>
          <a:noFill/>
        </p:spPr>
      </p:pic>
      <p:sp>
        <p:nvSpPr>
          <p:cNvPr id="4" name="3 - Αστέρι 4 ακτινών"/>
          <p:cNvSpPr/>
          <p:nvPr/>
        </p:nvSpPr>
        <p:spPr>
          <a:xfrm rot="19783416">
            <a:off x="2125465" y="2171200"/>
            <a:ext cx="249510" cy="360040"/>
          </a:xfrm>
          <a:prstGeom prst="star4">
            <a:avLst>
              <a:gd name="adj" fmla="val 243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rmAutofit/>
          </a:bodyPr>
          <a:lstStyle/>
          <a:p>
            <a:r>
              <a:rPr lang="el-GR" sz="2400" dirty="0" smtClean="0"/>
              <a:t>ΙΣΤΟΛΟΓΙΚΑ ΠΡΟΤΥΠΑ ΟΡΧΙΚΟΥ ΠΑΡΕΓΧΥΜΑΤΟΣ </a:t>
            </a:r>
            <a:br>
              <a:rPr lang="el-GR" sz="2400" dirty="0" smtClean="0"/>
            </a:br>
            <a:r>
              <a:rPr lang="el-GR" sz="2400" dirty="0" smtClean="0"/>
              <a:t>ΑΝΔΡΩΝ ΜΕ ΥΠΟΓΟΝΙΜΟΤΗΤΑ - </a:t>
            </a:r>
            <a:r>
              <a:rPr lang="en-US" sz="2400" b="1" dirty="0" smtClean="0">
                <a:solidFill>
                  <a:schemeClr val="accent6">
                    <a:lumMod val="50000"/>
                  </a:schemeClr>
                </a:solidFill>
              </a:rPr>
              <a:t>VI</a:t>
            </a:r>
            <a:endParaRPr lang="el-GR" sz="2400" b="1" dirty="0">
              <a:solidFill>
                <a:schemeClr val="accent6">
                  <a:lumMod val="50000"/>
                </a:schemeClr>
              </a:solidFill>
            </a:endParaRPr>
          </a:p>
        </p:txBody>
      </p:sp>
      <p:sp>
        <p:nvSpPr>
          <p:cNvPr id="3" name="2 - Θέση περιεχομένου"/>
          <p:cNvSpPr>
            <a:spLocks noGrp="1"/>
          </p:cNvSpPr>
          <p:nvPr>
            <p:ph idx="1"/>
          </p:nvPr>
        </p:nvSpPr>
        <p:spPr>
          <a:xfrm>
            <a:off x="457200" y="1268760"/>
            <a:ext cx="8229600" cy="5400600"/>
          </a:xfrm>
        </p:spPr>
        <p:txBody>
          <a:bodyPr>
            <a:normAutofit fontScale="70000" lnSpcReduction="20000"/>
          </a:bodyPr>
          <a:lstStyle/>
          <a:p>
            <a:r>
              <a:rPr lang="el-GR" b="1" dirty="0" smtClean="0"/>
              <a:t>Σκλήρυνση / </a:t>
            </a:r>
            <a:r>
              <a:rPr lang="el-GR" b="1" dirty="0" err="1" smtClean="0"/>
              <a:t>υαλοειδοποίηση</a:t>
            </a:r>
            <a:r>
              <a:rPr lang="el-GR" b="1" dirty="0" smtClean="0"/>
              <a:t> σωληναρίων και διάμεση </a:t>
            </a:r>
            <a:r>
              <a:rPr lang="el-GR" b="1" dirty="0" err="1" smtClean="0"/>
              <a:t>ίνωση</a:t>
            </a:r>
            <a:r>
              <a:rPr lang="el-GR" b="1" dirty="0" smtClean="0"/>
              <a:t> </a:t>
            </a:r>
          </a:p>
          <a:p>
            <a:pPr>
              <a:buNone/>
            </a:pPr>
            <a:r>
              <a:rPr lang="el-GR" dirty="0" smtClean="0"/>
              <a:t>Σπάνια σε ορχικές βιοψίες παρατηρούμε </a:t>
            </a:r>
            <a:r>
              <a:rPr lang="el-GR" b="1" dirty="0" smtClean="0"/>
              <a:t>αποκλειστικά </a:t>
            </a:r>
            <a:r>
              <a:rPr lang="el-GR" dirty="0" smtClean="0"/>
              <a:t>σκληρυσμένα σωληνάρια οπότε πρόκειται για «</a:t>
            </a:r>
            <a:r>
              <a:rPr lang="el-GR" dirty="0" err="1" smtClean="0"/>
              <a:t>όρχι</a:t>
            </a:r>
            <a:r>
              <a:rPr lang="el-GR" dirty="0" smtClean="0"/>
              <a:t> </a:t>
            </a:r>
            <a:r>
              <a:rPr lang="el-GR" dirty="0" smtClean="0">
                <a:effectLst>
                  <a:outerShdw blurRad="38100" dist="38100" dir="2700000" algn="tl">
                    <a:srgbClr val="000000">
                      <a:alpha val="43137"/>
                    </a:srgbClr>
                  </a:outerShdw>
                </a:effectLst>
              </a:rPr>
              <a:t>τελικού σταδίου</a:t>
            </a:r>
            <a:r>
              <a:rPr lang="el-GR" dirty="0" smtClean="0"/>
              <a:t>».</a:t>
            </a:r>
          </a:p>
          <a:p>
            <a:pPr>
              <a:buNone/>
            </a:pPr>
            <a:r>
              <a:rPr lang="el-GR" dirty="0" smtClean="0">
                <a:effectLst>
                  <a:outerShdw blurRad="38100" dist="38100" dir="2700000" algn="tl">
                    <a:srgbClr val="000000">
                      <a:alpha val="43137"/>
                    </a:srgbClr>
                  </a:outerShdw>
                </a:effectLst>
              </a:rPr>
              <a:t>Αιτιολογία</a:t>
            </a:r>
            <a:r>
              <a:rPr lang="en-US" dirty="0" smtClean="0"/>
              <a:t>:</a:t>
            </a:r>
          </a:p>
          <a:p>
            <a:pPr>
              <a:buFontTx/>
              <a:buChar char="-"/>
            </a:pPr>
            <a:r>
              <a:rPr lang="el-GR" dirty="0" smtClean="0"/>
              <a:t>Επίκτητη ανεπάρκεια </a:t>
            </a:r>
            <a:r>
              <a:rPr lang="el-GR" dirty="0" err="1" smtClean="0"/>
              <a:t>γοναδοτροπινών</a:t>
            </a:r>
            <a:r>
              <a:rPr lang="el-GR" dirty="0" smtClean="0"/>
              <a:t> </a:t>
            </a:r>
          </a:p>
          <a:p>
            <a:pPr>
              <a:buFontTx/>
              <a:buChar char="-"/>
            </a:pPr>
            <a:r>
              <a:rPr lang="el-GR" dirty="0" smtClean="0"/>
              <a:t>Χρόνια ορχίτιδα</a:t>
            </a:r>
          </a:p>
          <a:p>
            <a:pPr>
              <a:buNone/>
            </a:pPr>
            <a:r>
              <a:rPr lang="el-GR" dirty="0" smtClean="0"/>
              <a:t>      </a:t>
            </a:r>
            <a:r>
              <a:rPr lang="en-US" dirty="0" smtClean="0"/>
              <a:t>[</a:t>
            </a:r>
            <a:r>
              <a:rPr lang="el-GR" dirty="0" smtClean="0"/>
              <a:t> </a:t>
            </a:r>
            <a:r>
              <a:rPr lang="en-US" dirty="0" smtClean="0"/>
              <a:t>Gram (-) </a:t>
            </a:r>
            <a:r>
              <a:rPr lang="el-GR" dirty="0" smtClean="0"/>
              <a:t>μικρόβια, ιός παρωτίτιδας κ.α.]</a:t>
            </a:r>
          </a:p>
          <a:p>
            <a:pPr>
              <a:buFontTx/>
              <a:buChar char="-"/>
            </a:pPr>
            <a:r>
              <a:rPr lang="el-GR" dirty="0" smtClean="0"/>
              <a:t>Πιθανώς σε ενήλικες με σύνδρομο </a:t>
            </a:r>
            <a:r>
              <a:rPr lang="en-US" dirty="0" err="1" smtClean="0"/>
              <a:t>Klinefelter</a:t>
            </a:r>
            <a:r>
              <a:rPr lang="en-US" dirty="0" smtClean="0"/>
              <a:t> (</a:t>
            </a:r>
            <a:r>
              <a:rPr lang="el-GR" dirty="0" smtClean="0"/>
              <a:t>οι οποίοι δεν υφίστανται συχνά βιοψία όρχεων)</a:t>
            </a:r>
          </a:p>
          <a:p>
            <a:pPr>
              <a:buFontTx/>
              <a:buChar char="-"/>
            </a:pPr>
            <a:r>
              <a:rPr lang="el-GR" dirty="0" smtClean="0"/>
              <a:t>Ιδιοπαθής</a:t>
            </a:r>
          </a:p>
          <a:p>
            <a:pPr>
              <a:buNone/>
            </a:pPr>
            <a:r>
              <a:rPr lang="el-GR" dirty="0" smtClean="0"/>
              <a:t>Πιθανές </a:t>
            </a:r>
            <a:r>
              <a:rPr lang="el-GR" dirty="0" err="1" smtClean="0">
                <a:effectLst>
                  <a:outerShdw blurRad="38100" dist="38100" dir="2700000" algn="tl">
                    <a:srgbClr val="000000">
                      <a:alpha val="43137"/>
                    </a:srgbClr>
                  </a:outerShdw>
                </a:effectLst>
              </a:rPr>
              <a:t>συνοδές</a:t>
            </a:r>
            <a:r>
              <a:rPr lang="el-GR" dirty="0" smtClean="0">
                <a:effectLst>
                  <a:outerShdw blurRad="38100" dist="38100" dir="2700000" algn="tl">
                    <a:srgbClr val="000000">
                      <a:alpha val="43137"/>
                    </a:srgbClr>
                  </a:outerShdw>
                </a:effectLst>
              </a:rPr>
              <a:t> αλλοιώσεις</a:t>
            </a:r>
            <a:r>
              <a:rPr lang="en-US" dirty="0" smtClean="0"/>
              <a:t>:</a:t>
            </a:r>
          </a:p>
          <a:p>
            <a:pPr>
              <a:buNone/>
            </a:pPr>
            <a:r>
              <a:rPr lang="en-US" dirty="0" smtClean="0"/>
              <a:t>-</a:t>
            </a:r>
            <a:r>
              <a:rPr lang="el-GR" dirty="0" err="1" smtClean="0"/>
              <a:t>Ίνωση</a:t>
            </a:r>
            <a:r>
              <a:rPr lang="el-GR" dirty="0" smtClean="0"/>
              <a:t> διαμέσου υποστρώματος</a:t>
            </a:r>
          </a:p>
          <a:p>
            <a:pPr>
              <a:buNone/>
            </a:pPr>
            <a:r>
              <a:rPr lang="el-GR" dirty="0" smtClean="0"/>
              <a:t>-Απώλεια κυττάρων του </a:t>
            </a:r>
            <a:r>
              <a:rPr lang="en-US" dirty="0" err="1" smtClean="0"/>
              <a:t>Leydig</a:t>
            </a:r>
            <a:endParaRPr lang="en-US" dirty="0" smtClean="0"/>
          </a:p>
          <a:p>
            <a:pPr>
              <a:buNone/>
            </a:pPr>
            <a:r>
              <a:rPr lang="en-US" dirty="0" smtClean="0"/>
              <a:t>E</a:t>
            </a:r>
            <a:r>
              <a:rPr lang="el-GR" dirty="0" err="1" smtClean="0"/>
              <a:t>άν</a:t>
            </a:r>
            <a:r>
              <a:rPr lang="el-GR" dirty="0" smtClean="0"/>
              <a:t> η βλάβη είναι </a:t>
            </a:r>
            <a:r>
              <a:rPr lang="el-GR" dirty="0" err="1" smtClean="0"/>
              <a:t>αμφοτερόπλευρη</a:t>
            </a:r>
            <a:r>
              <a:rPr lang="el-GR" dirty="0" smtClean="0"/>
              <a:t> και σε όλο το ορχικό παρέγχυμα</a:t>
            </a:r>
            <a:r>
              <a:rPr lang="en-US" dirty="0" smtClean="0"/>
              <a:t>: </a:t>
            </a:r>
            <a:r>
              <a:rPr lang="el-GR" dirty="0" smtClean="0"/>
              <a:t>όρχις </a:t>
            </a:r>
            <a:r>
              <a:rPr lang="el-GR" dirty="0" smtClean="0">
                <a:effectLst>
                  <a:outerShdw blurRad="38100" dist="38100" dir="2700000" algn="tl">
                    <a:srgbClr val="000000">
                      <a:alpha val="43137"/>
                    </a:srgbClr>
                  </a:outerShdw>
                </a:effectLst>
              </a:rPr>
              <a:t>τελικού σταδίου</a:t>
            </a:r>
            <a:r>
              <a:rPr lang="el-GR" dirty="0" smtClean="0"/>
              <a:t>. Ελάχιστες οι πιθανότητες γονιμοποίησης.</a:t>
            </a:r>
            <a:endParaRPr lang="el-GR"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1228998"/>
          </a:xfrm>
        </p:spPr>
        <p:txBody>
          <a:bodyPr>
            <a:normAutofit fontScale="90000"/>
          </a:bodyPr>
          <a:lstStyle/>
          <a:p>
            <a:r>
              <a:rPr lang="el-GR" sz="1400" dirty="0" smtClean="0"/>
              <a:t/>
            </a:r>
            <a:br>
              <a:rPr lang="el-GR" sz="1400" dirty="0" smtClean="0"/>
            </a:br>
            <a:r>
              <a:rPr lang="el-GR" sz="2000" b="1" dirty="0" smtClean="0"/>
              <a:t>Πλήρης</a:t>
            </a:r>
            <a:r>
              <a:rPr lang="el-GR" sz="1400" dirty="0" smtClean="0"/>
              <a:t>  </a:t>
            </a:r>
            <a:r>
              <a:rPr lang="el-GR" sz="2000" b="1" dirty="0" smtClean="0"/>
              <a:t>ατροφία και ίνωση</a:t>
            </a:r>
            <a:r>
              <a:rPr lang="el-GR" sz="2000" dirty="0" smtClean="0"/>
              <a:t>. </a:t>
            </a:r>
            <a:br>
              <a:rPr lang="el-GR" sz="2000" dirty="0" smtClean="0"/>
            </a:br>
            <a:r>
              <a:rPr lang="el-GR" sz="2000" dirty="0" smtClean="0"/>
              <a:t>Τα ατροφικά σωληνάρια διαθέτουν μια </a:t>
            </a:r>
            <a:r>
              <a:rPr lang="el-GR" sz="2000" dirty="0" err="1" smtClean="0"/>
              <a:t>παχυσμένη</a:t>
            </a:r>
            <a:r>
              <a:rPr lang="el-GR" sz="2000" dirty="0" smtClean="0"/>
              <a:t>, </a:t>
            </a:r>
            <a:r>
              <a:rPr lang="el-GR" sz="2000" dirty="0" err="1" smtClean="0"/>
              <a:t>εσπειραμένη</a:t>
            </a:r>
            <a:r>
              <a:rPr lang="el-GR" sz="2000" dirty="0" smtClean="0"/>
              <a:t> βασική μεμβράνη με </a:t>
            </a:r>
            <a:r>
              <a:rPr lang="el-GR" sz="2000" dirty="0" err="1" smtClean="0"/>
              <a:t>υαλινώδη</a:t>
            </a:r>
            <a:r>
              <a:rPr lang="el-GR" sz="2000" dirty="0" smtClean="0"/>
              <a:t> εμφάνιση πέριξ ενός αυλού που εν πολλοίς έχει αποφραχθεί από ινώδη ιστό. Πρόκειται για το τελικό στάδιο μιας πλειάδας διεργασιών  </a:t>
            </a:r>
            <a:br>
              <a:rPr lang="el-GR" sz="2000" dirty="0" smtClean="0"/>
            </a:br>
            <a:r>
              <a:rPr lang="el-GR" sz="2000" dirty="0" smtClean="0"/>
              <a:t>που προκαλούν βλάβη στα ορχικά σωληνάρια. (Α-Η, Χ200)</a:t>
            </a:r>
            <a:r>
              <a:rPr lang="en-US" sz="1400" dirty="0" smtClean="0"/>
              <a:t/>
            </a:r>
            <a:br>
              <a:rPr lang="en-US" sz="1400" dirty="0" smtClean="0"/>
            </a:br>
            <a:r>
              <a:rPr lang="en-US" sz="1400" dirty="0" smtClean="0"/>
              <a:t/>
            </a:r>
            <a:br>
              <a:rPr lang="en-US" sz="1400" dirty="0" smtClean="0"/>
            </a:br>
            <a:r>
              <a:rPr lang="el-GR" sz="1400" dirty="0" smtClean="0"/>
              <a:t> </a:t>
            </a:r>
            <a:endParaRPr lang="el-GR" sz="1400" dirty="0"/>
          </a:p>
        </p:txBody>
      </p:sp>
      <p:pic>
        <p:nvPicPr>
          <p:cNvPr id="107522" name="Picture 2" descr="C:\Users\ΤΑΝΙΑ\Desktop\Καταγραφή.JPG"/>
          <p:cNvPicPr>
            <a:picLocks noChangeAspect="1" noChangeArrowheads="1"/>
          </p:cNvPicPr>
          <p:nvPr/>
        </p:nvPicPr>
        <p:blipFill>
          <a:blip r:embed="rId2" cstate="print"/>
          <a:srcRect/>
          <a:stretch>
            <a:fillRect/>
          </a:stretch>
        </p:blipFill>
        <p:spPr bwMode="auto">
          <a:xfrm>
            <a:off x="1547664" y="1508855"/>
            <a:ext cx="6192688" cy="5349145"/>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54050"/>
          </a:xfrm>
        </p:spPr>
        <p:txBody>
          <a:bodyPr>
            <a:normAutofit fontScale="90000"/>
          </a:bodyPr>
          <a:lstStyle/>
          <a:p>
            <a:pPr>
              <a:defRPr/>
            </a:pPr>
            <a:r>
              <a:rPr lang="el-GR" dirty="0" smtClean="0"/>
              <a:t>Υαλοειδοποίηση αρκετών ορχικών σωληναρίων</a:t>
            </a:r>
            <a:endParaRPr lang="el-GR" dirty="0"/>
          </a:p>
        </p:txBody>
      </p:sp>
      <p:pic>
        <p:nvPicPr>
          <p:cNvPr id="9219" name="Picture 4" descr="f012-094-A01970"/>
          <p:cNvPicPr>
            <a:picLocks noChangeAspect="1" noChangeArrowheads="1"/>
          </p:cNvPicPr>
          <p:nvPr/>
        </p:nvPicPr>
        <p:blipFill>
          <a:blip r:embed="rId2" cstate="print"/>
          <a:srcRect/>
          <a:stretch>
            <a:fillRect/>
          </a:stretch>
        </p:blipFill>
        <p:spPr bwMode="auto">
          <a:xfrm>
            <a:off x="-500063" y="1214438"/>
            <a:ext cx="9947276" cy="6143625"/>
          </a:xfrm>
          <a:prstGeom prst="rect">
            <a:avLst/>
          </a:prstGeom>
          <a:noFill/>
          <a:ln w="9525">
            <a:noFill/>
            <a:miter lim="800000"/>
            <a:headEnd/>
            <a:tailEnd/>
          </a:ln>
        </p:spPr>
      </p:pic>
      <p:sp>
        <p:nvSpPr>
          <p:cNvPr id="4" name="3 - Δεξιό βέλος"/>
          <p:cNvSpPr/>
          <p:nvPr/>
        </p:nvSpPr>
        <p:spPr>
          <a:xfrm rot="2395516">
            <a:off x="6387449" y="4391421"/>
            <a:ext cx="631369" cy="2768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Δεξιό βέλος"/>
          <p:cNvSpPr/>
          <p:nvPr/>
        </p:nvSpPr>
        <p:spPr>
          <a:xfrm rot="2395516">
            <a:off x="6099416" y="1871142"/>
            <a:ext cx="631369" cy="2768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8964488" cy="476672"/>
          </a:xfrm>
        </p:spPr>
        <p:txBody>
          <a:bodyPr>
            <a:noAutofit/>
          </a:bodyPr>
          <a:lstStyle/>
          <a:p>
            <a:r>
              <a:rPr lang="el-GR" sz="3600" dirty="0" err="1" smtClean="0"/>
              <a:t>Υαλοειδοποίηση</a:t>
            </a:r>
            <a:r>
              <a:rPr lang="el-GR" sz="3600" dirty="0" smtClean="0"/>
              <a:t> σπερματικών σωληναρίων</a:t>
            </a:r>
            <a:endParaRPr lang="el-GR" sz="3600" dirty="0"/>
          </a:p>
        </p:txBody>
      </p:sp>
      <p:sp>
        <p:nvSpPr>
          <p:cNvPr id="3" name="2 - Θέση περιεχομένου"/>
          <p:cNvSpPr>
            <a:spLocks noGrp="1"/>
          </p:cNvSpPr>
          <p:nvPr>
            <p:ph idx="1"/>
          </p:nvPr>
        </p:nvSpPr>
        <p:spPr>
          <a:xfrm>
            <a:off x="457200" y="1000108"/>
            <a:ext cx="8229600" cy="5857892"/>
          </a:xfrm>
        </p:spPr>
        <p:txBody>
          <a:bodyPr>
            <a:normAutofit fontScale="77500" lnSpcReduction="20000"/>
          </a:bodyPr>
          <a:lstStyle/>
          <a:p>
            <a:r>
              <a:rPr lang="el-GR" dirty="0" smtClean="0"/>
              <a:t>Τελικό στάδιο ατροφίας των σωληναρίων. Απουσία γεννητικών κυττάρων και συχνά και κυττάρων του </a:t>
            </a:r>
            <a:r>
              <a:rPr lang="en-US" dirty="0" err="1" smtClean="0"/>
              <a:t>Sertoli</a:t>
            </a:r>
            <a:r>
              <a:rPr lang="el-GR" dirty="0" smtClean="0"/>
              <a:t>. </a:t>
            </a:r>
          </a:p>
          <a:p>
            <a:r>
              <a:rPr lang="el-GR" dirty="0" smtClean="0"/>
              <a:t>Εκτενής </a:t>
            </a:r>
            <a:r>
              <a:rPr lang="el-GR" dirty="0" err="1" smtClean="0"/>
              <a:t>ενδοσωληναριακή</a:t>
            </a:r>
            <a:r>
              <a:rPr lang="el-GR" dirty="0" smtClean="0"/>
              <a:t> και </a:t>
            </a:r>
            <a:r>
              <a:rPr lang="el-GR" dirty="0" err="1" smtClean="0"/>
              <a:t>περισωληναριακή</a:t>
            </a:r>
            <a:r>
              <a:rPr lang="el-GR" dirty="0" smtClean="0"/>
              <a:t> </a:t>
            </a:r>
            <a:r>
              <a:rPr lang="el-GR" dirty="0" err="1" smtClean="0"/>
              <a:t>υαλοδοποίηση</a:t>
            </a:r>
            <a:r>
              <a:rPr lang="el-GR" dirty="0" smtClean="0"/>
              <a:t>/σκλήρυνση. Αλλοιώσεις στα τοιχώματα των σωληναρίων και πιθανώς στα κύτταρα του </a:t>
            </a:r>
            <a:r>
              <a:rPr lang="en-US" dirty="0" err="1" smtClean="0"/>
              <a:t>Leydig</a:t>
            </a:r>
            <a:r>
              <a:rPr lang="en-US" dirty="0" smtClean="0"/>
              <a:t>.</a:t>
            </a:r>
          </a:p>
          <a:p>
            <a:r>
              <a:rPr lang="en-US" b="1" dirty="0" smtClean="0"/>
              <a:t>Mo</a:t>
            </a:r>
            <a:r>
              <a:rPr lang="el-GR" b="1" dirty="0" err="1" smtClean="0"/>
              <a:t>ρφές</a:t>
            </a:r>
            <a:r>
              <a:rPr lang="en-US" dirty="0" smtClean="0"/>
              <a:t>:</a:t>
            </a:r>
          </a:p>
          <a:p>
            <a:pPr>
              <a:buFontTx/>
              <a:buChar char="-"/>
            </a:pPr>
            <a:r>
              <a:rPr lang="el-GR" dirty="0" err="1" smtClean="0"/>
              <a:t>Δυσγενετική</a:t>
            </a:r>
            <a:r>
              <a:rPr lang="el-GR" dirty="0" smtClean="0"/>
              <a:t> ( τυπική του συνδρόμου </a:t>
            </a:r>
            <a:r>
              <a:rPr lang="en-US" dirty="0" err="1" smtClean="0"/>
              <a:t>Klinefelter</a:t>
            </a:r>
            <a:r>
              <a:rPr lang="en-US" dirty="0" smtClean="0"/>
              <a:t> </a:t>
            </a:r>
            <a:r>
              <a:rPr lang="el-GR" dirty="0" smtClean="0"/>
              <a:t>και της κρυψορχίας που έχει διαρκέσει μέχρι την εφηβεία).</a:t>
            </a:r>
          </a:p>
          <a:p>
            <a:pPr>
              <a:buFontTx/>
              <a:buChar char="-"/>
            </a:pPr>
            <a:r>
              <a:rPr lang="el-GR" dirty="0" smtClean="0"/>
              <a:t>Λόγω ορμονικής ανεπάρκειας ( νεοπλάσματα που καταστρέφουν την υπόφυση)</a:t>
            </a:r>
          </a:p>
          <a:p>
            <a:pPr>
              <a:buFontTx/>
              <a:buChar char="-"/>
            </a:pPr>
            <a:r>
              <a:rPr lang="el-GR" dirty="0" smtClean="0"/>
              <a:t>Ισχαιμική  (συνηθέστερα λόγω συστροφής)</a:t>
            </a:r>
          </a:p>
          <a:p>
            <a:pPr>
              <a:buFontTx/>
              <a:buChar char="-"/>
            </a:pPr>
            <a:r>
              <a:rPr lang="el-GR" dirty="0" err="1" smtClean="0"/>
              <a:t>Μεταφλεγμονώδης</a:t>
            </a:r>
            <a:r>
              <a:rPr lang="el-GR" dirty="0" smtClean="0"/>
              <a:t> ( </a:t>
            </a:r>
            <a:r>
              <a:rPr lang="el-GR" dirty="0" err="1" smtClean="0"/>
              <a:t>μεταορχιτιδική</a:t>
            </a:r>
            <a:r>
              <a:rPr lang="el-GR" dirty="0" smtClean="0"/>
              <a:t> εικόνα μωσαϊκού)</a:t>
            </a:r>
          </a:p>
          <a:p>
            <a:pPr>
              <a:buFontTx/>
              <a:buChar char="-"/>
            </a:pPr>
            <a:r>
              <a:rPr lang="el-GR" dirty="0" err="1" smtClean="0"/>
              <a:t>Αυτοάνοση</a:t>
            </a:r>
            <a:endParaRPr lang="el-GR" dirty="0" smtClean="0"/>
          </a:p>
          <a:p>
            <a:pPr>
              <a:buFontTx/>
              <a:buChar char="-"/>
            </a:pPr>
            <a:r>
              <a:rPr lang="el-GR" dirty="0" smtClean="0"/>
              <a:t>Από ακτινοβολία και </a:t>
            </a:r>
            <a:r>
              <a:rPr lang="el-GR" dirty="0" err="1" smtClean="0"/>
              <a:t>χημειοθεραπευτικά</a:t>
            </a:r>
            <a:r>
              <a:rPr lang="el-GR" dirty="0" smtClean="0"/>
              <a:t> φάρμακα.</a:t>
            </a:r>
            <a:endParaRPr lang="el-GR"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80728"/>
          </a:xfrm>
        </p:spPr>
        <p:txBody>
          <a:bodyPr>
            <a:normAutofit fontScale="90000"/>
          </a:bodyPr>
          <a:lstStyle/>
          <a:p>
            <a:r>
              <a:rPr lang="el-GR" sz="2400" dirty="0" smtClean="0"/>
              <a:t>ΙΣΤΟΛΟΓΙΚΑ ΠΡΟΤΥΠΑ ΟΡΧΙΚΟΥ ΠΑΡΕΓΧΥΜΑΤΟΣ </a:t>
            </a:r>
            <a:br>
              <a:rPr lang="el-GR" sz="2400" dirty="0" smtClean="0"/>
            </a:br>
            <a:r>
              <a:rPr lang="el-GR" sz="2400" dirty="0" smtClean="0"/>
              <a:t>ΑΝΔΡΩΝ ΜΕ ΥΠΟΓΟΝΙΜΟΤΗΤΑ -  </a:t>
            </a:r>
            <a:br>
              <a:rPr lang="el-GR" sz="2400" dirty="0" smtClean="0"/>
            </a:br>
            <a:r>
              <a:rPr lang="el-GR" sz="2400" b="1" u="sng" spc="600" dirty="0" smtClean="0">
                <a:effectLst>
                  <a:outerShdw blurRad="38100" dist="38100" dir="2700000" algn="tl">
                    <a:srgbClr val="000000">
                      <a:alpha val="43137"/>
                    </a:srgbClr>
                  </a:outerShdw>
                </a:effectLst>
              </a:rPr>
              <a:t>ΜΙΚΤΑ</a:t>
            </a:r>
            <a:r>
              <a:rPr lang="el-GR" sz="2400" dirty="0" smtClean="0"/>
              <a:t> ΠΡΟΤΥΠΑ</a:t>
            </a:r>
            <a:endParaRPr lang="el-GR" sz="2400" dirty="0"/>
          </a:p>
        </p:txBody>
      </p:sp>
      <p:sp>
        <p:nvSpPr>
          <p:cNvPr id="3" name="2 - Θέση περιεχομένου"/>
          <p:cNvSpPr>
            <a:spLocks noGrp="1"/>
          </p:cNvSpPr>
          <p:nvPr>
            <p:ph idx="1"/>
          </p:nvPr>
        </p:nvSpPr>
        <p:spPr>
          <a:xfrm>
            <a:off x="0" y="980728"/>
            <a:ext cx="9144000" cy="5877272"/>
          </a:xfrm>
        </p:spPr>
        <p:txBody>
          <a:bodyPr>
            <a:normAutofit fontScale="92500" lnSpcReduction="20000"/>
          </a:bodyPr>
          <a:lstStyle/>
          <a:p>
            <a:r>
              <a:rPr lang="el-GR" sz="2600" spc="600" dirty="0" smtClean="0"/>
              <a:t>Συχνότερα</a:t>
            </a:r>
            <a:r>
              <a:rPr lang="el-GR" sz="2600" dirty="0" smtClean="0"/>
              <a:t> από τα αμιγή. </a:t>
            </a:r>
          </a:p>
          <a:p>
            <a:r>
              <a:rPr lang="el-GR" sz="2600" dirty="0" smtClean="0"/>
              <a:t>Σύνδρομο από κύτταρα </a:t>
            </a:r>
            <a:r>
              <a:rPr lang="en-US" sz="2600" dirty="0" err="1" smtClean="0"/>
              <a:t>Sertoli</a:t>
            </a:r>
            <a:r>
              <a:rPr lang="en-US" sz="2600" dirty="0" smtClean="0"/>
              <a:t> </a:t>
            </a:r>
            <a:r>
              <a:rPr lang="el-GR" sz="2600" dirty="0" smtClean="0"/>
              <a:t>μόνο ή </a:t>
            </a:r>
            <a:r>
              <a:rPr lang="el-GR" sz="2600" dirty="0" err="1" smtClean="0"/>
              <a:t>υαλοειδοποιημένα</a:t>
            </a:r>
            <a:r>
              <a:rPr lang="el-GR" sz="2600" dirty="0" smtClean="0"/>
              <a:t> σωληνάρια σε υπόβαθρο σπερματικών σωληναρίων με φυσιολογική ή μειωμένη ωρίμανση.</a:t>
            </a:r>
            <a:endParaRPr lang="en-US" sz="2600" dirty="0" smtClean="0"/>
          </a:p>
          <a:p>
            <a:r>
              <a:rPr lang="en-US" sz="2600" dirty="0" smtClean="0"/>
              <a:t>K</a:t>
            </a:r>
            <a:r>
              <a:rPr lang="el-GR" sz="2600" dirty="0" err="1" smtClean="0"/>
              <a:t>ατηγοριοποιούνται</a:t>
            </a:r>
            <a:r>
              <a:rPr lang="el-GR" sz="2600" dirty="0" smtClean="0"/>
              <a:t> στην «</a:t>
            </a:r>
            <a:r>
              <a:rPr lang="el-GR" sz="2600" b="1" dirty="0" err="1" smtClean="0"/>
              <a:t>υποσπερματογένεση</a:t>
            </a:r>
            <a:r>
              <a:rPr lang="el-GR" sz="2600" dirty="0" smtClean="0"/>
              <a:t>» , εφόσον αναγνωρίζονται  </a:t>
            </a:r>
            <a:r>
              <a:rPr lang="el-GR" sz="2600" b="1" dirty="0" smtClean="0"/>
              <a:t>ώριμες </a:t>
            </a:r>
            <a:r>
              <a:rPr lang="el-GR" sz="2600" b="1" dirty="0" err="1" smtClean="0"/>
              <a:t>σπερματίδες</a:t>
            </a:r>
            <a:r>
              <a:rPr lang="el-GR" sz="2600" b="1" dirty="0" smtClean="0"/>
              <a:t> </a:t>
            </a:r>
            <a:r>
              <a:rPr lang="el-GR" sz="2600" dirty="0" smtClean="0"/>
              <a:t>και εκτιμάται το ποσοστό του κάθε επιμέρους προτύπου.</a:t>
            </a:r>
          </a:p>
          <a:p>
            <a:r>
              <a:rPr lang="el-GR" sz="2600" dirty="0" smtClean="0"/>
              <a:t>Ένα ετερογενές πρότυπο αποκλείει τη διάγνωση αναστολής ωρίμανσης η οποία εξορισμού είναι ομοιόμορφη σε όλα τα σωληνάρια.</a:t>
            </a:r>
          </a:p>
          <a:p>
            <a:r>
              <a:rPr lang="el-GR" sz="2600" dirty="0" smtClean="0"/>
              <a:t>Ένα μικτό πρότυπο από </a:t>
            </a:r>
            <a:r>
              <a:rPr lang="el-GR" sz="2600" dirty="0" err="1" smtClean="0"/>
              <a:t>υαλοειδοποιημένα</a:t>
            </a:r>
            <a:r>
              <a:rPr lang="el-GR" sz="2600" dirty="0" smtClean="0"/>
              <a:t> σωληνάρια και σωληνάρια με κύτταρα </a:t>
            </a:r>
            <a:r>
              <a:rPr lang="en-US" sz="2600" dirty="0" err="1" smtClean="0"/>
              <a:t>Sertoli</a:t>
            </a:r>
            <a:r>
              <a:rPr lang="en-US" sz="2600" dirty="0" smtClean="0"/>
              <a:t> </a:t>
            </a:r>
            <a:r>
              <a:rPr lang="el-GR" sz="2600" dirty="0" smtClean="0"/>
              <a:t>μόνο, με ορισμένα σωληνάρια με ανώριμα (προ της ήβης) κύτταρα </a:t>
            </a:r>
            <a:r>
              <a:rPr lang="en-US" sz="2600" dirty="0" err="1" smtClean="0"/>
              <a:t>Sertoli</a:t>
            </a:r>
            <a:r>
              <a:rPr lang="en-US" sz="2600" dirty="0" smtClean="0"/>
              <a:t> </a:t>
            </a:r>
            <a:r>
              <a:rPr lang="el-GR" sz="2600" dirty="0" smtClean="0"/>
              <a:t>απαντάται στο </a:t>
            </a:r>
            <a:r>
              <a:rPr lang="el-GR" sz="2600" dirty="0" smtClean="0">
                <a:effectLst>
                  <a:outerShdw blurRad="38100" dist="38100" dir="2700000" algn="tl">
                    <a:srgbClr val="000000">
                      <a:alpha val="43137"/>
                    </a:srgbClr>
                  </a:outerShdw>
                </a:effectLst>
              </a:rPr>
              <a:t>σύνδρομο </a:t>
            </a:r>
            <a:r>
              <a:rPr lang="en-US" sz="2600" dirty="0" err="1" smtClean="0">
                <a:effectLst>
                  <a:outerShdw blurRad="38100" dist="38100" dir="2700000" algn="tl">
                    <a:srgbClr val="000000">
                      <a:alpha val="43137"/>
                    </a:srgbClr>
                  </a:outerShdw>
                </a:effectLst>
              </a:rPr>
              <a:t>Klinefelter</a:t>
            </a:r>
            <a:r>
              <a:rPr lang="en-US" sz="2600" dirty="0" smtClean="0">
                <a:effectLst>
                  <a:outerShdw blurRad="38100" dist="38100" dir="2700000" algn="tl">
                    <a:srgbClr val="000000">
                      <a:alpha val="43137"/>
                    </a:srgbClr>
                  </a:outerShdw>
                </a:effectLst>
              </a:rPr>
              <a:t>,</a:t>
            </a:r>
            <a:r>
              <a:rPr lang="en-US" sz="2600" dirty="0" smtClean="0"/>
              <a:t> </a:t>
            </a:r>
            <a:r>
              <a:rPr lang="el-GR" sz="2600" dirty="0" smtClean="0"/>
              <a:t>αλλά στερείται </a:t>
            </a:r>
            <a:r>
              <a:rPr lang="el-GR" sz="2600" dirty="0" err="1" smtClean="0"/>
              <a:t>παθογνωμονικού</a:t>
            </a:r>
            <a:r>
              <a:rPr lang="el-GR" sz="2600" dirty="0" smtClean="0"/>
              <a:t> χαρακτήρα.</a:t>
            </a:r>
          </a:p>
          <a:p>
            <a:r>
              <a:rPr lang="el-GR" sz="2600" dirty="0" smtClean="0"/>
              <a:t>Με το γήρας είναι συμβατά  τα μικτά πρότυπα αρκεί τα σκληρυσμένα/</a:t>
            </a:r>
            <a:r>
              <a:rPr lang="el-GR" sz="2600" dirty="0" err="1" smtClean="0"/>
              <a:t>υαλοειδοποιημένα</a:t>
            </a:r>
            <a:r>
              <a:rPr lang="el-GR" sz="2600" dirty="0" smtClean="0"/>
              <a:t>  σωληνάρια να </a:t>
            </a:r>
            <a:r>
              <a:rPr lang="el-GR" sz="2600" u="sng" dirty="0" smtClean="0"/>
              <a:t>μην</a:t>
            </a:r>
            <a:r>
              <a:rPr lang="el-GR" sz="2600" dirty="0" smtClean="0"/>
              <a:t> κυριαρχούν. Στην τελευταία περίπτωση υποκρύπτεται πάντοτε παθολογική οντότητα.</a:t>
            </a:r>
          </a:p>
          <a:p>
            <a:endParaRPr lang="el-GR" dirty="0" smtClean="0"/>
          </a:p>
          <a:p>
            <a:endParaRPr lang="el-GR"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196752"/>
          </a:xfrm>
        </p:spPr>
        <p:txBody>
          <a:bodyPr>
            <a:normAutofit fontScale="90000"/>
          </a:bodyPr>
          <a:lstStyle/>
          <a:p>
            <a:r>
              <a:rPr lang="el-GR" sz="3200" spc="600" dirty="0" smtClean="0">
                <a:effectLst>
                  <a:outerShdw blurRad="38100" dist="38100" dir="2700000" algn="tl">
                    <a:srgbClr val="000000">
                      <a:alpha val="43137"/>
                    </a:srgbClr>
                  </a:outerShdw>
                </a:effectLst>
              </a:rPr>
              <a:t>ΕΣΤΙΑΚΕΣ (ΑΝΟΜΟΙΟΓΕΝΕΙΣ)</a:t>
            </a:r>
            <a:r>
              <a:rPr lang="el-GR" sz="3200" dirty="0" smtClean="0"/>
              <a:t> ΑΛΛΟΙΩΣΕΙΣ ΕΠΙ ΔΙΑΤΑΡΑΧΩΝ ΤΗΣ ΣΠΕΡΜΑΤΟΓΕΝΕΣΗΣ = </a:t>
            </a:r>
            <a:br>
              <a:rPr lang="el-GR" sz="3200" dirty="0" smtClean="0"/>
            </a:br>
            <a:r>
              <a:rPr lang="el-GR" sz="3200" dirty="0" smtClean="0">
                <a:effectLst>
                  <a:outerShdw blurRad="38100" dist="38100" dir="2700000" algn="tl">
                    <a:srgbClr val="000000">
                      <a:alpha val="43137"/>
                    </a:srgbClr>
                  </a:outerShdw>
                </a:effectLst>
              </a:rPr>
              <a:t>ΜΙΚΤΗ</a:t>
            </a:r>
            <a:r>
              <a:rPr lang="el-GR" sz="3200" dirty="0" smtClean="0"/>
              <a:t> ΑΤΡΟΦΙΑ</a:t>
            </a:r>
            <a:endParaRPr lang="el-GR" sz="3200" dirty="0"/>
          </a:p>
        </p:txBody>
      </p:sp>
      <p:sp>
        <p:nvSpPr>
          <p:cNvPr id="3" name="2 - Θέση περιεχομένου"/>
          <p:cNvSpPr>
            <a:spLocks noGrp="1"/>
          </p:cNvSpPr>
          <p:nvPr>
            <p:ph idx="1"/>
          </p:nvPr>
        </p:nvSpPr>
        <p:spPr>
          <a:xfrm>
            <a:off x="0" y="1268760"/>
            <a:ext cx="9144000" cy="5589240"/>
          </a:xfrm>
        </p:spPr>
        <p:txBody>
          <a:bodyPr>
            <a:normAutofit fontScale="85000" lnSpcReduction="20000"/>
          </a:bodyPr>
          <a:lstStyle/>
          <a:p>
            <a:r>
              <a:rPr lang="el-GR" b="1" dirty="0" smtClean="0"/>
              <a:t>Συν</a:t>
            </a:r>
            <a:r>
              <a:rPr lang="el-GR" dirty="0" smtClean="0"/>
              <a:t>ύπαρξη στον ίδιο </a:t>
            </a:r>
            <a:r>
              <a:rPr lang="el-GR" dirty="0" err="1" smtClean="0"/>
              <a:t>όρχι</a:t>
            </a:r>
            <a:r>
              <a:rPr lang="el-GR" dirty="0" smtClean="0"/>
              <a:t> σπερματικών σωληναρίων με κύτταρα </a:t>
            </a:r>
            <a:r>
              <a:rPr lang="en-US" dirty="0" err="1" smtClean="0"/>
              <a:t>Sertoli</a:t>
            </a:r>
            <a:r>
              <a:rPr lang="en-US" dirty="0" smtClean="0"/>
              <a:t> </a:t>
            </a:r>
            <a:r>
              <a:rPr lang="el-GR" dirty="0" smtClean="0"/>
              <a:t>μόνο, αλλά και σωληναρίων με πλήρη σπερματογένεση  (άρα αναφέρουμε υποσπερματογένεση) ή ανεσταλμένη σπερματογένεση σε κάποιο επίπεδο/στάδιο (άρα αναφέρουμε υποπλασία). </a:t>
            </a:r>
          </a:p>
          <a:p>
            <a:r>
              <a:rPr lang="el-GR" dirty="0" smtClean="0"/>
              <a:t>Τα σωληνάρια που περιέχουν μόνο κύτταρα </a:t>
            </a:r>
            <a:r>
              <a:rPr lang="en-US" dirty="0" err="1" smtClean="0"/>
              <a:t>Sertoli</a:t>
            </a:r>
            <a:r>
              <a:rPr lang="en-US" dirty="0" smtClean="0"/>
              <a:t> </a:t>
            </a:r>
            <a:r>
              <a:rPr lang="el-GR" dirty="0" smtClean="0"/>
              <a:t>μπορεί να ποικίλλουν ευρέως σε αριθμό, όμως συρρέουν σε αθροίσεις, όπως σε αθροίσεις ανευρίσκονται και τα σωληνάρια με την πλήρη σπερματογένεση ή την εν </a:t>
            </a:r>
            <a:r>
              <a:rPr lang="el-GR" dirty="0" err="1" smtClean="0"/>
              <a:t>στάσει</a:t>
            </a:r>
            <a:r>
              <a:rPr lang="el-GR" dirty="0" smtClean="0"/>
              <a:t> σπερματογένεση. Οι αθροίσεις αυτές είναι υπαινικτικές αλλοιώσεων κατά λόβιο. Στα σωληνάρια με σπερματογενετική δραστηριότητα πρέπει να καθορίζεται ο βαθμός της, ιστολογικά.</a:t>
            </a:r>
          </a:p>
          <a:p>
            <a:r>
              <a:rPr lang="el-GR" dirty="0" smtClean="0"/>
              <a:t>Η εν λόγω εικόνα/πρότυπο παρατηρείται επί κρυψορχίας και επί </a:t>
            </a:r>
            <a:r>
              <a:rPr lang="el-GR" dirty="0" err="1" smtClean="0">
                <a:effectLst>
                  <a:outerShdw blurRad="38100" dist="38100" dir="2700000" algn="tl">
                    <a:srgbClr val="000000">
                      <a:alpha val="43137"/>
                    </a:srgbClr>
                  </a:outerShdw>
                </a:effectLst>
              </a:rPr>
              <a:t>χρωμοσωμικών</a:t>
            </a:r>
            <a:r>
              <a:rPr lang="el-GR" dirty="0" smtClean="0">
                <a:effectLst>
                  <a:outerShdw blurRad="38100" dist="38100" dir="2700000" algn="tl">
                    <a:srgbClr val="000000">
                      <a:alpha val="43137"/>
                    </a:srgbClr>
                  </a:outerShdw>
                </a:effectLst>
              </a:rPr>
              <a:t> ανωμαλιών</a:t>
            </a:r>
            <a:r>
              <a:rPr lang="el-GR" dirty="0" smtClean="0"/>
              <a:t>, δευτερογενώς δε, σε ασθενείς με </a:t>
            </a:r>
            <a:r>
              <a:rPr lang="el-GR" dirty="0" err="1" smtClean="0"/>
              <a:t>κιρσοκήλη</a:t>
            </a:r>
            <a:r>
              <a:rPr lang="el-GR" dirty="0" smtClean="0"/>
              <a:t> και σε </a:t>
            </a:r>
            <a:r>
              <a:rPr lang="el-GR" dirty="0" err="1" smtClean="0"/>
              <a:t>χημειοθεραπευθέντες</a:t>
            </a:r>
            <a:r>
              <a:rPr lang="el-GR" dirty="0" smtClean="0"/>
              <a:t>.</a:t>
            </a:r>
            <a:endParaRPr lang="el-GR"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a:bodyPr>
          <a:lstStyle/>
          <a:p>
            <a:pPr>
              <a:buNone/>
            </a:pPr>
            <a:r>
              <a:rPr lang="el-GR" sz="2400" b="1" dirty="0" smtClean="0"/>
              <a:t>                                        </a:t>
            </a:r>
            <a:r>
              <a:rPr lang="el-GR" sz="2400" b="1" u="sng" dirty="0" smtClean="0"/>
              <a:t>ΚΑΡΥΟΤΥΠΙΚΕΣ ΑΝΩΜΑΛΙΕΣ</a:t>
            </a:r>
          </a:p>
          <a:p>
            <a:r>
              <a:rPr lang="el-GR" sz="2400" dirty="0" smtClean="0"/>
              <a:t>Σύνδρομο </a:t>
            </a:r>
            <a:r>
              <a:rPr lang="en-US" sz="2400" dirty="0" err="1" smtClean="0"/>
              <a:t>Klinefelter</a:t>
            </a:r>
            <a:r>
              <a:rPr lang="en-US" sz="2400" dirty="0" smtClean="0"/>
              <a:t> ( </a:t>
            </a:r>
            <a:r>
              <a:rPr lang="el-GR" sz="2400" dirty="0" err="1" smtClean="0"/>
              <a:t>καρυότυπος</a:t>
            </a:r>
            <a:r>
              <a:rPr lang="el-GR" sz="2400" dirty="0" smtClean="0"/>
              <a:t> 47 ΧΧ</a:t>
            </a:r>
            <a:r>
              <a:rPr lang="en-US" sz="2400" dirty="0" smtClean="0"/>
              <a:t>Y)</a:t>
            </a:r>
            <a:r>
              <a:rPr lang="el-GR" sz="2400" dirty="0" smtClean="0"/>
              <a:t> </a:t>
            </a:r>
            <a:r>
              <a:rPr lang="en-US" sz="2400" dirty="0" smtClean="0"/>
              <a:t>: </a:t>
            </a:r>
            <a:r>
              <a:rPr lang="el-GR" sz="2400" dirty="0" err="1" smtClean="0"/>
              <a:t>ευνουχοειδής</a:t>
            </a:r>
            <a:r>
              <a:rPr lang="el-GR" sz="2400" dirty="0" smtClean="0"/>
              <a:t> σωματική κατασκευή , μειωμένη </a:t>
            </a:r>
            <a:r>
              <a:rPr lang="el-GR" sz="2400" dirty="0" err="1" smtClean="0"/>
              <a:t>τριχοφυία</a:t>
            </a:r>
            <a:r>
              <a:rPr lang="el-GR" sz="2400" dirty="0" smtClean="0"/>
              <a:t>, γυναικομαστία, μικρότατοι όρχεις, αύξηση της </a:t>
            </a:r>
            <a:r>
              <a:rPr lang="en-US" sz="2400" dirty="0" smtClean="0"/>
              <a:t>FSH </a:t>
            </a:r>
            <a:r>
              <a:rPr lang="el-GR" sz="2400" dirty="0" smtClean="0"/>
              <a:t>ορού, ίσως και της </a:t>
            </a:r>
            <a:r>
              <a:rPr lang="en-US" sz="2400" dirty="0" smtClean="0"/>
              <a:t>LH. </a:t>
            </a:r>
            <a:r>
              <a:rPr lang="el-GR" sz="2400" dirty="0" smtClean="0"/>
              <a:t>Αυξημένος κίνδυνος ανάπτυξης καρκίνου του μαστού. </a:t>
            </a:r>
          </a:p>
          <a:p>
            <a:r>
              <a:rPr lang="el-GR" sz="2400" dirty="0" smtClean="0"/>
              <a:t>Μετά τη γέννηση η μορφολογία των όρχεως μπορεί να είναι φυσιολογική , αλλά σε βιοψίες από τέτοια παιδιά , ο αριθμός των </a:t>
            </a:r>
            <a:r>
              <a:rPr lang="el-GR" sz="2400" dirty="0" err="1" smtClean="0"/>
              <a:t>ενδοσωληναριακών</a:t>
            </a:r>
            <a:r>
              <a:rPr lang="el-GR" sz="2400" dirty="0" smtClean="0"/>
              <a:t> γεννητικών κυττάρων είναι μειωμένος.</a:t>
            </a:r>
          </a:p>
          <a:p>
            <a:r>
              <a:rPr lang="el-GR" sz="2400" dirty="0" smtClean="0"/>
              <a:t> </a:t>
            </a:r>
            <a:r>
              <a:rPr lang="el-GR" sz="2400" dirty="0" err="1" smtClean="0"/>
              <a:t>Προεφηβικώς</a:t>
            </a:r>
            <a:r>
              <a:rPr lang="el-GR" sz="2400" dirty="0" smtClean="0"/>
              <a:t> </a:t>
            </a:r>
            <a:r>
              <a:rPr lang="en-US" sz="2400" dirty="0" smtClean="0"/>
              <a:t>: </a:t>
            </a:r>
            <a:r>
              <a:rPr lang="el-GR" sz="2400" dirty="0" smtClean="0"/>
              <a:t>πιθανή παρουσία κυττάρων </a:t>
            </a:r>
            <a:r>
              <a:rPr lang="en-US" sz="2400" dirty="0" err="1" smtClean="0"/>
              <a:t>Sertoli</a:t>
            </a:r>
            <a:r>
              <a:rPr lang="en-US" sz="2400" dirty="0" smtClean="0"/>
              <a:t> </a:t>
            </a:r>
            <a:r>
              <a:rPr lang="el-GR" sz="2400" dirty="0" smtClean="0"/>
              <a:t>μόνο.</a:t>
            </a:r>
          </a:p>
          <a:p>
            <a:r>
              <a:rPr lang="el-GR" sz="2400" dirty="0" smtClean="0"/>
              <a:t>Μετά την ήβη</a:t>
            </a:r>
            <a:r>
              <a:rPr lang="en-US" sz="2400" dirty="0" smtClean="0"/>
              <a:t>: </a:t>
            </a:r>
            <a:r>
              <a:rPr lang="el-GR" sz="2400" dirty="0" smtClean="0"/>
              <a:t>σοβαρή μεταβολή στη μορφολογία με μειωμένη σπερματογένεση , σκλήρυνση σωληναρίων  και </a:t>
            </a:r>
            <a:r>
              <a:rPr lang="el-GR" sz="2400" dirty="0" err="1" smtClean="0"/>
              <a:t>οζία</a:t>
            </a:r>
            <a:r>
              <a:rPr lang="el-GR" sz="2400" dirty="0" smtClean="0"/>
              <a:t> κυττάρων του </a:t>
            </a:r>
            <a:r>
              <a:rPr lang="en-US" sz="2400" dirty="0" err="1" smtClean="0"/>
              <a:t>Leydig</a:t>
            </a:r>
            <a:r>
              <a:rPr lang="en-US" sz="2400" dirty="0" smtClean="0"/>
              <a:t>.</a:t>
            </a:r>
            <a:r>
              <a:rPr lang="el-GR" sz="2400" dirty="0" smtClean="0"/>
              <a:t> Ίσως κάποιου βαθμού σπερματογένεση.</a:t>
            </a:r>
          </a:p>
          <a:p>
            <a:endParaRPr lang="el-GR" sz="2400" dirty="0" smtClean="0"/>
          </a:p>
          <a:p>
            <a:pPr>
              <a:buNone/>
            </a:pPr>
            <a:r>
              <a:rPr lang="el-GR" sz="2400" dirty="0" smtClean="0"/>
              <a:t> Τα ως άνω, κλασικά ιστολογικά ευρήματα του συνδρόμου </a:t>
            </a:r>
            <a:r>
              <a:rPr lang="en-US" sz="2400" dirty="0" err="1" smtClean="0"/>
              <a:t>Klinefelter</a:t>
            </a:r>
            <a:r>
              <a:rPr lang="en-US" sz="2400" dirty="0" smtClean="0"/>
              <a:t> </a:t>
            </a:r>
            <a:r>
              <a:rPr lang="el-GR" sz="2400" dirty="0" smtClean="0"/>
              <a:t>δυνητικώς απαντούν  και εν τη απουσία </a:t>
            </a:r>
            <a:r>
              <a:rPr lang="el-GR" sz="2400" dirty="0" err="1" smtClean="0"/>
              <a:t>καρυοτυπικών</a:t>
            </a:r>
            <a:r>
              <a:rPr lang="el-GR" sz="2400" dirty="0" smtClean="0"/>
              <a:t> ανωμαλιών ή με την παρουσία </a:t>
            </a:r>
            <a:r>
              <a:rPr lang="el-GR" sz="2400" dirty="0" err="1" smtClean="0"/>
              <a:t>καρυότυπου</a:t>
            </a:r>
            <a:r>
              <a:rPr lang="el-GR" sz="2400" dirty="0" smtClean="0"/>
              <a:t> 46ΧΧ ( σύνδρομο </a:t>
            </a:r>
            <a:r>
              <a:rPr lang="en-US" sz="2400" dirty="0" smtClean="0"/>
              <a:t>de la </a:t>
            </a:r>
            <a:r>
              <a:rPr lang="en-US" sz="2400" dirty="0" err="1" smtClean="0"/>
              <a:t>Chapelle</a:t>
            </a:r>
            <a:r>
              <a:rPr lang="en-US" sz="2400" dirty="0" smtClean="0"/>
              <a:t>).</a:t>
            </a:r>
            <a:endParaRPr lang="el-GR"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new\M%20can%20testis%20NAD%20YB167055%2002wl.jpg"/>
          <p:cNvPicPr>
            <a:picLocks noChangeAspect="1" noChangeArrowheads="1"/>
          </p:cNvPicPr>
          <p:nvPr/>
        </p:nvPicPr>
        <p:blipFill>
          <a:blip r:embed="rId2" cstate="print"/>
          <a:srcRect/>
          <a:stretch>
            <a:fillRect/>
          </a:stretch>
        </p:blipFill>
        <p:spPr bwMode="auto">
          <a:xfrm>
            <a:off x="1042988" y="404813"/>
            <a:ext cx="7078662" cy="5661025"/>
          </a:xfrm>
          <a:prstGeom prst="rect">
            <a:avLst/>
          </a:prstGeom>
          <a:noFill/>
          <a:ln w="9525">
            <a:noFill/>
            <a:miter lim="800000"/>
            <a:headEnd/>
            <a:tailEnd/>
          </a:ln>
        </p:spPr>
      </p:pic>
      <p:sp>
        <p:nvSpPr>
          <p:cNvPr id="16387" name="TextBox 2"/>
          <p:cNvSpPr txBox="1">
            <a:spLocks noChangeArrowheads="1"/>
          </p:cNvSpPr>
          <p:nvPr/>
        </p:nvSpPr>
        <p:spPr bwMode="auto">
          <a:xfrm>
            <a:off x="467544" y="6165850"/>
            <a:ext cx="8496944" cy="646331"/>
          </a:xfrm>
          <a:prstGeom prst="rect">
            <a:avLst/>
          </a:prstGeom>
          <a:noFill/>
          <a:ln w="9525">
            <a:noFill/>
            <a:miter lim="800000"/>
            <a:headEnd/>
            <a:tailEnd/>
          </a:ln>
        </p:spPr>
        <p:txBody>
          <a:bodyPr wrap="square">
            <a:spAutoFit/>
          </a:bodyPr>
          <a:lstStyle/>
          <a:p>
            <a:pPr algn="ctr"/>
            <a:r>
              <a:rPr lang="el-GR" b="1" dirty="0" smtClean="0">
                <a:latin typeface="Comic Sans MS" pitchFamily="66" charset="0"/>
              </a:rPr>
              <a:t>ΟΡΧΙΚΑ / ΣΠΕΡΜΑΤΙΚΑ ΣΩΛΗΝΑΡΙΑ ΜΕΤΑ ΤΗΝ ΗΒΗ . </a:t>
            </a:r>
          </a:p>
          <a:p>
            <a:pPr algn="ctr"/>
            <a:r>
              <a:rPr lang="el-GR" b="1" spc="600" dirty="0" smtClean="0">
                <a:effectLst>
                  <a:outerShdw blurRad="38100" dist="38100" dir="2700000" algn="tl">
                    <a:srgbClr val="000000">
                      <a:alpha val="43137"/>
                    </a:srgbClr>
                  </a:outerShdw>
                </a:effectLst>
                <a:latin typeface="Comic Sans MS" pitchFamily="66" charset="0"/>
              </a:rPr>
              <a:t>ΩΡΙΜΑΝΣΗ</a:t>
            </a:r>
            <a:r>
              <a:rPr lang="el-GR" b="1" dirty="0" smtClean="0">
                <a:latin typeface="Comic Sans MS" pitchFamily="66" charset="0"/>
              </a:rPr>
              <a:t> ΣΠΕΡΜΑΤΙΚΟΥ «ΕΠΙΘΗΛΙΟΥ»  </a:t>
            </a:r>
            <a:endParaRPr lang="en-US" b="1" dirty="0">
              <a:latin typeface="Broadway" pitchFamily="82"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1944216"/>
          </a:xfrm>
        </p:spPr>
        <p:txBody>
          <a:bodyPr>
            <a:normAutofit fontScale="90000"/>
          </a:bodyPr>
          <a:lstStyle/>
          <a:p>
            <a:r>
              <a:rPr lang="el-GR" sz="1400" dirty="0" smtClean="0"/>
              <a:t/>
            </a:r>
            <a:br>
              <a:rPr lang="el-GR" sz="1400" dirty="0" smtClean="0"/>
            </a:br>
            <a:r>
              <a:rPr lang="el-GR" sz="1800" dirty="0" smtClean="0"/>
              <a:t>Η εικονιζόμενη ορχική βιοψία προέρχεται από ενήλικα άρρενα  με φυσιολογικό όγκο σπέρματος και σοβαρή ολιγοσπερμία. Οι όρχεις ήταν  μικροί και αυξημένης σύστασης ενώ η σωματική διάπλαση του ατόμου υπεδείκνυε </a:t>
            </a:r>
            <a:r>
              <a:rPr lang="el-GR" sz="1800" b="1" dirty="0" smtClean="0"/>
              <a:t>σύνδρομο του </a:t>
            </a:r>
            <a:r>
              <a:rPr lang="en-US" sz="1800" b="1" dirty="0" err="1" smtClean="0"/>
              <a:t>Klinefelter</a:t>
            </a:r>
            <a:r>
              <a:rPr lang="en-US" sz="1800" b="1" dirty="0" smtClean="0"/>
              <a:t>.</a:t>
            </a:r>
            <a:r>
              <a:rPr lang="el-GR" sz="1800" b="1" dirty="0" smtClean="0"/>
              <a:t/>
            </a:r>
            <a:br>
              <a:rPr lang="el-GR" sz="1800" b="1" dirty="0" smtClean="0"/>
            </a:br>
            <a:r>
              <a:rPr lang="el-GR" sz="1800" dirty="0" smtClean="0"/>
              <a:t>Παρατηρούμε μικρά </a:t>
            </a:r>
            <a:r>
              <a:rPr lang="el-GR" sz="1800" dirty="0" err="1" smtClean="0"/>
              <a:t>υαλοειδοποιημένα</a:t>
            </a:r>
            <a:r>
              <a:rPr lang="el-GR" sz="1800" dirty="0" smtClean="0"/>
              <a:t> ορχικά σωληνάρια και </a:t>
            </a:r>
            <a:r>
              <a:rPr lang="el-GR" sz="1800" dirty="0" err="1" smtClean="0"/>
              <a:t>ψευδοαδενωματώδεις</a:t>
            </a:r>
            <a:r>
              <a:rPr lang="el-GR" sz="1800" dirty="0" smtClean="0"/>
              <a:t>  αθροίσεις κυττάρων του </a:t>
            </a:r>
            <a:r>
              <a:rPr lang="en-US" sz="1800" dirty="0" err="1" smtClean="0"/>
              <a:t>Leydig</a:t>
            </a:r>
            <a:r>
              <a:rPr lang="en-US" sz="1800" dirty="0" smtClean="0"/>
              <a:t>.</a:t>
            </a:r>
            <a:r>
              <a:rPr lang="el-GR" sz="1800" dirty="0" smtClean="0"/>
              <a:t>Η ατροφία των ορχικών σωληναρίων και ο μειωμένος όγκος του όρχεως δίνουν την ψευδή εντύπωση υπερπλασίας των κυττάρων του </a:t>
            </a:r>
            <a:r>
              <a:rPr lang="en-US" sz="1800" dirty="0" err="1" smtClean="0"/>
              <a:t>Leydig</a:t>
            </a:r>
            <a:r>
              <a:rPr lang="en-US" sz="1800" dirty="0" smtClean="0"/>
              <a:t> </a:t>
            </a:r>
            <a:r>
              <a:rPr lang="el-GR" sz="1800" dirty="0" smtClean="0"/>
              <a:t>στο σύνδρομο </a:t>
            </a:r>
            <a:r>
              <a:rPr lang="en-US" sz="1800" dirty="0" err="1" smtClean="0"/>
              <a:t>Kleinefelter</a:t>
            </a:r>
            <a:r>
              <a:rPr lang="en-US" sz="1800" dirty="0" smtClean="0"/>
              <a:t>.</a:t>
            </a:r>
            <a:r>
              <a:rPr lang="el-GR" sz="1800" dirty="0" smtClean="0"/>
              <a:t> </a:t>
            </a:r>
            <a:br>
              <a:rPr lang="el-GR" sz="1800" dirty="0" smtClean="0"/>
            </a:br>
            <a:r>
              <a:rPr lang="el-GR" sz="1800" dirty="0" smtClean="0"/>
              <a:t>Στην πραγματικότητα έχει αποδειχθεί ότι τα κύτταρα του </a:t>
            </a:r>
            <a:r>
              <a:rPr lang="en-US" sz="1800" dirty="0" err="1" smtClean="0"/>
              <a:t>Leydig</a:t>
            </a:r>
            <a:r>
              <a:rPr lang="en-US" sz="1800" dirty="0" smtClean="0"/>
              <a:t> </a:t>
            </a:r>
            <a:r>
              <a:rPr lang="el-GR" sz="1800" dirty="0" smtClean="0"/>
              <a:t>είναι μειωμένα.</a:t>
            </a:r>
            <a:br>
              <a:rPr lang="el-GR" sz="1800" dirty="0" smtClean="0"/>
            </a:br>
            <a:r>
              <a:rPr lang="el-GR" sz="1400" dirty="0" smtClean="0"/>
              <a:t/>
            </a:r>
            <a:br>
              <a:rPr lang="el-GR" sz="1400" dirty="0" smtClean="0"/>
            </a:br>
            <a:r>
              <a:rPr lang="el-GR" sz="1400" dirty="0" smtClean="0"/>
              <a:t/>
            </a:r>
            <a:br>
              <a:rPr lang="el-GR" sz="1400" dirty="0" smtClean="0"/>
            </a:br>
            <a:r>
              <a:rPr lang="el-GR" sz="1400" dirty="0" smtClean="0"/>
              <a:t/>
            </a:r>
            <a:br>
              <a:rPr lang="el-GR" sz="1400" dirty="0" smtClean="0"/>
            </a:br>
            <a:endParaRPr lang="el-GR" sz="1400" dirty="0"/>
          </a:p>
        </p:txBody>
      </p:sp>
      <p:pic>
        <p:nvPicPr>
          <p:cNvPr id="91138" name="Picture 2"/>
          <p:cNvPicPr>
            <a:picLocks noChangeAspect="1" noChangeArrowheads="1"/>
          </p:cNvPicPr>
          <p:nvPr/>
        </p:nvPicPr>
        <p:blipFill>
          <a:blip r:embed="rId2" cstate="print"/>
          <a:srcRect/>
          <a:stretch>
            <a:fillRect/>
          </a:stretch>
        </p:blipFill>
        <p:spPr bwMode="auto">
          <a:xfrm rot="16200000">
            <a:off x="-152758" y="2465127"/>
            <a:ext cx="5085184" cy="3700563"/>
          </a:xfrm>
          <a:prstGeom prst="rect">
            <a:avLst/>
          </a:prstGeom>
          <a:noFill/>
          <a:ln w="9525">
            <a:noFill/>
            <a:miter lim="800000"/>
            <a:headEnd/>
            <a:tailEnd/>
          </a:ln>
        </p:spPr>
      </p:pic>
      <p:pic>
        <p:nvPicPr>
          <p:cNvPr id="91139" name="Picture 3" descr="C:\Users\ΤΑΝΙΑ\Desktop\Καταγραφή.JPG"/>
          <p:cNvPicPr>
            <a:picLocks noChangeAspect="1" noChangeArrowheads="1"/>
          </p:cNvPicPr>
          <p:nvPr/>
        </p:nvPicPr>
        <p:blipFill>
          <a:blip r:embed="rId3" cstate="print"/>
          <a:srcRect/>
          <a:stretch>
            <a:fillRect/>
          </a:stretch>
        </p:blipFill>
        <p:spPr bwMode="auto">
          <a:xfrm rot="16200000">
            <a:off x="4227811" y="2477044"/>
            <a:ext cx="5085184" cy="3676727"/>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268760"/>
          </a:xfrm>
        </p:spPr>
        <p:txBody>
          <a:bodyPr>
            <a:normAutofit fontScale="90000"/>
          </a:bodyPr>
          <a:lstStyle/>
          <a:p>
            <a:r>
              <a:rPr lang="el-GR" sz="2400" dirty="0" smtClean="0"/>
              <a:t>Ορχική βιοψία ατόμου με </a:t>
            </a:r>
            <a:r>
              <a:rPr lang="el-GR" sz="2400" b="1" dirty="0" smtClean="0"/>
              <a:t>σύνδρομο </a:t>
            </a:r>
            <a:r>
              <a:rPr lang="en-US" sz="2400" b="1" dirty="0" err="1" smtClean="0"/>
              <a:t>Klinefelter</a:t>
            </a:r>
            <a:r>
              <a:rPr lang="en-US" sz="2400" dirty="0" smtClean="0"/>
              <a:t>.</a:t>
            </a:r>
            <a:r>
              <a:rPr lang="el-GR" sz="2400" dirty="0" smtClean="0"/>
              <a:t/>
            </a:r>
            <a:br>
              <a:rPr lang="el-GR" sz="2400" dirty="0" smtClean="0"/>
            </a:br>
            <a:r>
              <a:rPr lang="el-GR" sz="2400" dirty="0" err="1" smtClean="0"/>
              <a:t>Οζίο</a:t>
            </a:r>
            <a:r>
              <a:rPr lang="el-GR" sz="2400" dirty="0" smtClean="0"/>
              <a:t> / </a:t>
            </a:r>
            <a:r>
              <a:rPr lang="el-GR" sz="2400" dirty="0" err="1" smtClean="0"/>
              <a:t>αδενωματοειδής</a:t>
            </a:r>
            <a:r>
              <a:rPr lang="el-GR" sz="2400" dirty="0" smtClean="0"/>
              <a:t> άθροιση και προβάλλουσα παρουσία </a:t>
            </a:r>
            <a:r>
              <a:rPr lang="el-GR" sz="2400" dirty="0" smtClean="0">
                <a:effectLst>
                  <a:outerShdw blurRad="38100" dist="38100" dir="2700000" algn="tl">
                    <a:srgbClr val="000000">
                      <a:alpha val="43137"/>
                    </a:srgbClr>
                  </a:outerShdw>
                </a:effectLst>
              </a:rPr>
              <a:t>κυττάρων του </a:t>
            </a:r>
            <a:r>
              <a:rPr lang="en-US" sz="2400" dirty="0" err="1" smtClean="0">
                <a:effectLst>
                  <a:outerShdw blurRad="38100" dist="38100" dir="2700000" algn="tl">
                    <a:srgbClr val="000000">
                      <a:alpha val="43137"/>
                    </a:srgbClr>
                  </a:outerShdw>
                </a:effectLst>
              </a:rPr>
              <a:t>Leydig</a:t>
            </a:r>
            <a:r>
              <a:rPr lang="en-US" sz="2400" dirty="0" smtClean="0">
                <a:effectLst>
                  <a:outerShdw blurRad="38100" dist="38100" dir="2700000" algn="tl">
                    <a:srgbClr val="000000">
                      <a:alpha val="43137"/>
                    </a:srgbClr>
                  </a:outerShdw>
                </a:effectLst>
              </a:rPr>
              <a:t> </a:t>
            </a:r>
            <a:r>
              <a:rPr lang="el-GR" sz="2400" dirty="0" smtClean="0"/>
              <a:t>στην περιφέρεια σκληρυσμένων σωληναρίων, </a:t>
            </a:r>
            <a:br>
              <a:rPr lang="el-GR" sz="2400" dirty="0" smtClean="0"/>
            </a:br>
            <a:r>
              <a:rPr lang="el-GR" sz="2400" dirty="0" smtClean="0"/>
              <a:t>παρά τη </a:t>
            </a:r>
            <a:r>
              <a:rPr lang="el-GR" sz="2400" dirty="0" smtClean="0">
                <a:effectLst>
                  <a:outerShdw blurRad="38100" dist="38100" dir="2700000" algn="tl">
                    <a:srgbClr val="000000">
                      <a:alpha val="43137"/>
                    </a:srgbClr>
                  </a:outerShdw>
                </a:effectLst>
              </a:rPr>
              <a:t>μείωση των εν λόγω κυττάρων</a:t>
            </a:r>
            <a:r>
              <a:rPr lang="el-GR" sz="2400" dirty="0" smtClean="0"/>
              <a:t>.</a:t>
            </a:r>
            <a:endParaRPr lang="el-GR" sz="2400" dirty="0"/>
          </a:p>
        </p:txBody>
      </p:sp>
      <p:pic>
        <p:nvPicPr>
          <p:cNvPr id="26626" name="Picture 2" descr="C:\Documents and Settings\Administrator\Επιφάνεια εργασίας\LAZARIS\scan0006.jpg"/>
          <p:cNvPicPr>
            <a:picLocks noGrp="1" noChangeAspect="1" noChangeArrowheads="1"/>
          </p:cNvPicPr>
          <p:nvPr>
            <p:ph idx="1"/>
          </p:nvPr>
        </p:nvPicPr>
        <p:blipFill>
          <a:blip r:embed="rId2" cstate="print"/>
          <a:srcRect/>
          <a:stretch>
            <a:fillRect/>
          </a:stretch>
        </p:blipFill>
        <p:spPr bwMode="auto">
          <a:xfrm>
            <a:off x="899592" y="1412776"/>
            <a:ext cx="7508342" cy="5229200"/>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rmAutofit fontScale="90000"/>
          </a:bodyPr>
          <a:lstStyle/>
          <a:p>
            <a:r>
              <a:rPr lang="el-GR" sz="1600" dirty="0" smtClean="0"/>
              <a:t/>
            </a:r>
            <a:br>
              <a:rPr lang="el-GR" sz="1600" dirty="0" smtClean="0"/>
            </a:br>
            <a:r>
              <a:rPr lang="el-GR" sz="1600" dirty="0" smtClean="0"/>
              <a:t/>
            </a:r>
            <a:br>
              <a:rPr lang="el-GR" sz="1600" dirty="0" smtClean="0"/>
            </a:br>
            <a:r>
              <a:rPr lang="el-GR" sz="1800" dirty="0" smtClean="0"/>
              <a:t>Ορισμένα </a:t>
            </a:r>
            <a:r>
              <a:rPr lang="el-GR" sz="1800" dirty="0" err="1" smtClean="0"/>
              <a:t>υαλοειδοποιημένα</a:t>
            </a:r>
            <a:r>
              <a:rPr lang="el-GR" sz="1800" dirty="0" smtClean="0"/>
              <a:t> ορχικά σωληνάρια  περιβάλλονται από κύτταρα του </a:t>
            </a:r>
            <a:r>
              <a:rPr lang="en-US" sz="1800" dirty="0" err="1" smtClean="0"/>
              <a:t>Leydig</a:t>
            </a:r>
            <a:r>
              <a:rPr lang="en-US" sz="1800" dirty="0" smtClean="0"/>
              <a:t> </a:t>
            </a:r>
            <a:r>
              <a:rPr lang="el-GR" sz="1800" dirty="0" smtClean="0"/>
              <a:t> με άφθονο  </a:t>
            </a:r>
            <a:r>
              <a:rPr lang="el-GR" sz="1800" dirty="0" err="1" smtClean="0"/>
              <a:t>μικρο</a:t>
            </a:r>
            <a:r>
              <a:rPr lang="el-GR" sz="1800" dirty="0" smtClean="0"/>
              <a:t>- </a:t>
            </a:r>
            <a:r>
              <a:rPr lang="el-GR" sz="1800" dirty="0" err="1" smtClean="0"/>
              <a:t>κενοτοποιώδες</a:t>
            </a:r>
            <a:r>
              <a:rPr lang="el-GR" sz="1800" dirty="0" smtClean="0"/>
              <a:t> κυτταρόπλασμα. Αν και τα κύτταρα του </a:t>
            </a:r>
            <a:r>
              <a:rPr lang="en-US" sz="1800" dirty="0" err="1" smtClean="0"/>
              <a:t>Leydig</a:t>
            </a:r>
            <a:r>
              <a:rPr lang="en-US" sz="1800" dirty="0" smtClean="0"/>
              <a:t> </a:t>
            </a:r>
            <a:r>
              <a:rPr lang="el-GR" sz="1800" dirty="0" smtClean="0"/>
              <a:t>μπορεί να δείχνουν φυσιολογικά στο </a:t>
            </a:r>
            <a:r>
              <a:rPr lang="el-GR" sz="1800" b="1" dirty="0" smtClean="0"/>
              <a:t>σύνδρομο του Κ</a:t>
            </a:r>
            <a:r>
              <a:rPr lang="en-US" sz="1800" b="1" dirty="0" err="1" smtClean="0"/>
              <a:t>linefelter</a:t>
            </a:r>
            <a:r>
              <a:rPr lang="en-US" sz="1800" dirty="0" smtClean="0"/>
              <a:t>, </a:t>
            </a:r>
            <a:r>
              <a:rPr lang="el-GR" sz="1800" dirty="0" smtClean="0"/>
              <a:t>συχνά υπολείπονται </a:t>
            </a:r>
            <a:r>
              <a:rPr lang="el-GR" sz="1800" dirty="0" err="1" smtClean="0"/>
              <a:t>λειτουργικώς</a:t>
            </a:r>
            <a:r>
              <a:rPr lang="el-GR" sz="1800" dirty="0" smtClean="0"/>
              <a:t> με συνέπεια τα επίπεδα των ανδρογόνων  συχνά να πέφτουν και να επακολουθεί αύξηση των επιπέδων της </a:t>
            </a:r>
            <a:r>
              <a:rPr lang="en-US" sz="1800" dirty="0" smtClean="0"/>
              <a:t>FSH </a:t>
            </a:r>
            <a:r>
              <a:rPr lang="el-GR" sz="1800" dirty="0" smtClean="0"/>
              <a:t>και της </a:t>
            </a:r>
            <a:r>
              <a:rPr lang="en-US" sz="1800" dirty="0" smtClean="0"/>
              <a:t>LH.</a:t>
            </a:r>
            <a:endParaRPr lang="el-GR" sz="1800" dirty="0"/>
          </a:p>
        </p:txBody>
      </p:sp>
      <p:pic>
        <p:nvPicPr>
          <p:cNvPr id="92162" name="Picture 2" descr="C:\Users\ΤΑΝΙΑ\Desktop\Καταγραφή.JPG"/>
          <p:cNvPicPr>
            <a:picLocks noChangeAspect="1" noChangeArrowheads="1"/>
          </p:cNvPicPr>
          <p:nvPr/>
        </p:nvPicPr>
        <p:blipFill>
          <a:blip r:embed="rId2" cstate="print"/>
          <a:srcRect/>
          <a:stretch>
            <a:fillRect/>
          </a:stretch>
        </p:blipFill>
        <p:spPr bwMode="auto">
          <a:xfrm>
            <a:off x="683568" y="1268760"/>
            <a:ext cx="7767030" cy="5589240"/>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1512168"/>
          </a:xfrm>
        </p:spPr>
        <p:txBody>
          <a:bodyPr>
            <a:normAutofit fontScale="90000"/>
          </a:bodyPr>
          <a:lstStyle/>
          <a:p>
            <a:r>
              <a:rPr lang="en-US" sz="1400" dirty="0" smtClean="0"/>
              <a:t/>
            </a:r>
            <a:br>
              <a:rPr lang="en-US" sz="1400" dirty="0" smtClean="0"/>
            </a:br>
            <a:r>
              <a:rPr lang="el-GR" sz="1800" b="1" dirty="0" smtClean="0"/>
              <a:t>Ορχική  θηλεοποίηση (Σύνδρομο ανθεκτικότητας στα ανδρογόνα) </a:t>
            </a:r>
            <a:br>
              <a:rPr lang="el-GR" sz="1800" b="1" dirty="0" smtClean="0"/>
            </a:br>
            <a:r>
              <a:rPr lang="el-GR" sz="1800" dirty="0" smtClean="0"/>
              <a:t>Ποικιλία  άρρενος </a:t>
            </a:r>
            <a:r>
              <a:rPr lang="el-GR" sz="1800" dirty="0" err="1" smtClean="0"/>
              <a:t>ψευδερμαφροδιτισμού</a:t>
            </a:r>
            <a:r>
              <a:rPr lang="el-GR" sz="1800" dirty="0" smtClean="0"/>
              <a:t>  με γυναικείο φαινότυπο και παρουσία όρχεων. Συνήθης </a:t>
            </a:r>
            <a:r>
              <a:rPr lang="el-GR" sz="1800" dirty="0" err="1" smtClean="0"/>
              <a:t>καρυότυπος</a:t>
            </a:r>
            <a:r>
              <a:rPr lang="el-GR" sz="1800" dirty="0" smtClean="0"/>
              <a:t>  ΧΥ αλλά μπορεί και ΧΧΥ. Τα σπερματικά σωληνάρια  είτε έχουν μικρούς εκτρωτικούς αυλούς  είτε στερούνται παντελώς αυλών και συνήθως περιέχουν  κύτταρα </a:t>
            </a:r>
            <a:r>
              <a:rPr lang="en-US" sz="1800" dirty="0" err="1" smtClean="0"/>
              <a:t>Sertoli</a:t>
            </a:r>
            <a:r>
              <a:rPr lang="en-US" sz="1800" dirty="0" smtClean="0"/>
              <a:t> </a:t>
            </a:r>
            <a:r>
              <a:rPr lang="el-GR" sz="1800" dirty="0" smtClean="0"/>
              <a:t>μόνον. Περί το 10% των ασθενών με ορχική θηλεοποίηση αναπτύσσουν  ορχικό καρκίνο. Αναγνωρίζονται αρκετά κύτταρα του </a:t>
            </a:r>
            <a:r>
              <a:rPr lang="en-US" sz="1800" dirty="0" err="1" smtClean="0"/>
              <a:t>Leydig</a:t>
            </a:r>
            <a:r>
              <a:rPr lang="en-US" sz="1800" dirty="0" smtClean="0"/>
              <a:t> </a:t>
            </a:r>
            <a:r>
              <a:rPr lang="el-GR" sz="1800" dirty="0" smtClean="0"/>
              <a:t>στο διάμεσο υπόστρωμα  τα οποία συχνά στο εν λόγω σύνδρομο στερούνται κρυστάλλων του </a:t>
            </a:r>
            <a:r>
              <a:rPr lang="en-US" sz="1800" dirty="0" err="1" smtClean="0"/>
              <a:t>Reinke</a:t>
            </a:r>
            <a:r>
              <a:rPr lang="en-US" sz="1800" dirty="0" smtClean="0"/>
              <a:t>.</a:t>
            </a:r>
            <a:br>
              <a:rPr lang="en-US" sz="1800" dirty="0" smtClean="0"/>
            </a:br>
            <a:endParaRPr lang="el-GR" sz="1800" dirty="0"/>
          </a:p>
        </p:txBody>
      </p:sp>
      <p:pic>
        <p:nvPicPr>
          <p:cNvPr id="93186" name="Picture 2" descr="C:\Users\ΤΑΝΙΑ\Desktop\Καταγραφή.JPG"/>
          <p:cNvPicPr>
            <a:picLocks noChangeAspect="1" noChangeArrowheads="1"/>
          </p:cNvPicPr>
          <p:nvPr/>
        </p:nvPicPr>
        <p:blipFill>
          <a:blip r:embed="rId2" cstate="print"/>
          <a:srcRect/>
          <a:stretch>
            <a:fillRect/>
          </a:stretch>
        </p:blipFill>
        <p:spPr bwMode="auto">
          <a:xfrm rot="16200000">
            <a:off x="-141650" y="2360373"/>
            <a:ext cx="5178830" cy="3816425"/>
          </a:xfrm>
          <a:prstGeom prst="rect">
            <a:avLst/>
          </a:prstGeom>
          <a:noFill/>
        </p:spPr>
      </p:pic>
      <p:pic>
        <p:nvPicPr>
          <p:cNvPr id="93187" name="Picture 3" descr="C:\Users\ΤΑΝΙΑ\Desktop\Καταγραφή.JPG"/>
          <p:cNvPicPr>
            <a:picLocks noChangeAspect="1" noChangeArrowheads="1"/>
          </p:cNvPicPr>
          <p:nvPr/>
        </p:nvPicPr>
        <p:blipFill>
          <a:blip r:embed="rId3" cstate="print"/>
          <a:srcRect/>
          <a:stretch>
            <a:fillRect/>
          </a:stretch>
        </p:blipFill>
        <p:spPr bwMode="auto">
          <a:xfrm rot="16200000">
            <a:off x="4171574" y="2389267"/>
            <a:ext cx="5157192" cy="3780272"/>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844824"/>
          </a:xfrm>
        </p:spPr>
        <p:txBody>
          <a:bodyPr>
            <a:normAutofit fontScale="90000"/>
          </a:bodyPr>
          <a:lstStyle/>
          <a:p>
            <a:r>
              <a:rPr lang="en-US" sz="1100" dirty="0" smtClean="0"/>
              <a:t/>
            </a:r>
            <a:br>
              <a:rPr lang="en-US" sz="1100" dirty="0" smtClean="0"/>
            </a:br>
            <a:r>
              <a:rPr lang="en-US" sz="1100" dirty="0" smtClean="0"/>
              <a:t/>
            </a:r>
            <a:br>
              <a:rPr lang="en-US" sz="1100" dirty="0" smtClean="0"/>
            </a:br>
            <a:r>
              <a:rPr lang="en-US" sz="1100" dirty="0" smtClean="0"/>
              <a:t/>
            </a:r>
            <a:br>
              <a:rPr lang="en-US" sz="1100" dirty="0" smtClean="0"/>
            </a:br>
            <a:r>
              <a:rPr lang="el-GR" sz="1800" dirty="0" smtClean="0"/>
              <a:t>Στον </a:t>
            </a:r>
            <a:r>
              <a:rPr lang="el-GR" sz="1800" b="1" dirty="0" smtClean="0"/>
              <a:t>αληθή ερμαφροδιτισμό</a:t>
            </a:r>
            <a:r>
              <a:rPr lang="el-GR" sz="1800" dirty="0" smtClean="0"/>
              <a:t>, ο οποίος χαρακτηρίζεται από την ταυτόχρονη παρουσία ωοθηκικού  και ορχικού ιστού, ο συχνότερος τύπος </a:t>
            </a:r>
            <a:r>
              <a:rPr lang="el-GR" sz="1800" dirty="0" err="1" smtClean="0"/>
              <a:t>γονάδας</a:t>
            </a:r>
            <a:r>
              <a:rPr lang="el-GR" sz="1800" dirty="0" smtClean="0"/>
              <a:t> είναι ο </a:t>
            </a:r>
            <a:r>
              <a:rPr lang="el-GR" sz="1800" b="1" dirty="0" err="1" smtClean="0"/>
              <a:t>ωοθηκόρχις</a:t>
            </a:r>
            <a:r>
              <a:rPr lang="el-GR" sz="1800" dirty="0" smtClean="0"/>
              <a:t>. Εδώ συνυπάρχουν ωοθυλάκια με  πολυάριθμα μικρά σπερματικά σωληνάρια με ανώριμα , </a:t>
            </a:r>
            <a:r>
              <a:rPr lang="el-GR" sz="1800" dirty="0" err="1" smtClean="0"/>
              <a:t>υπερχρωμικά</a:t>
            </a:r>
            <a:r>
              <a:rPr lang="el-GR" sz="1800" dirty="0" smtClean="0"/>
              <a:t> κύτταρα του </a:t>
            </a:r>
            <a:r>
              <a:rPr lang="en-US" sz="1800" dirty="0" err="1" smtClean="0"/>
              <a:t>Sertoli</a:t>
            </a:r>
            <a:r>
              <a:rPr lang="en-US" sz="1800" dirty="0" smtClean="0"/>
              <a:t>. </a:t>
            </a:r>
            <a:r>
              <a:rPr lang="el-GR" sz="1800" dirty="0" smtClean="0"/>
              <a:t>Στον </a:t>
            </a:r>
            <a:r>
              <a:rPr lang="el-GR" sz="1800" dirty="0" err="1" smtClean="0"/>
              <a:t>ωοθηκόρχι</a:t>
            </a:r>
            <a:r>
              <a:rPr lang="el-GR" sz="1800" dirty="0" smtClean="0"/>
              <a:t> τα σπερματικά σωληνάρια παραμένουν μικρά και σπανίως μπορεί να επιδείξουν ατελή σπερματογένεση. Οι εν λόγω </a:t>
            </a:r>
            <a:r>
              <a:rPr lang="el-GR" sz="1800" dirty="0" err="1" smtClean="0"/>
              <a:t>δυσγενετικές</a:t>
            </a:r>
            <a:r>
              <a:rPr lang="el-GR" sz="1800" dirty="0" smtClean="0"/>
              <a:t> </a:t>
            </a:r>
            <a:r>
              <a:rPr lang="el-GR" sz="1800" dirty="0" err="1" smtClean="0"/>
              <a:t>γονάδες</a:t>
            </a:r>
            <a:r>
              <a:rPr lang="el-GR" sz="1800" dirty="0" smtClean="0"/>
              <a:t> αποτελούν υπόστρωμα ανάπτυξης  όγκων που περιλαμβάνουν το </a:t>
            </a:r>
            <a:r>
              <a:rPr lang="el-GR" sz="1800" dirty="0" err="1" smtClean="0"/>
              <a:t>γοναδοβλάστωμα</a:t>
            </a:r>
            <a:r>
              <a:rPr lang="el-GR" sz="1800" dirty="0" smtClean="0"/>
              <a:t> , το </a:t>
            </a:r>
            <a:r>
              <a:rPr lang="el-GR" sz="1800" dirty="0" err="1" smtClean="0"/>
              <a:t>δυσγερμίνωμα</a:t>
            </a:r>
            <a:r>
              <a:rPr lang="el-GR" sz="1800" dirty="0" smtClean="0"/>
              <a:t> και τον όγκο λεκιθικού ασκού. Τα ωοθυλάκια στον </a:t>
            </a:r>
            <a:r>
              <a:rPr lang="el-GR" sz="1800" dirty="0" err="1" smtClean="0"/>
              <a:t>ωοθηκόρχι</a:t>
            </a:r>
            <a:r>
              <a:rPr lang="el-GR" sz="1800" dirty="0" smtClean="0"/>
              <a:t> συνήθως σε ωχρά σωμάτια στην ενήλικο ζωή , έτσι μερικοί ερμαφρόδιτοι ασθενείς οι οποίοι ανατράφηκαν ως </a:t>
            </a:r>
            <a:r>
              <a:rPr lang="el-GR" sz="1800" dirty="0" err="1" smtClean="0"/>
              <a:t>θήλεις</a:t>
            </a:r>
            <a:r>
              <a:rPr lang="el-GR" sz="1800" dirty="0" smtClean="0"/>
              <a:t>  γνώρισαν τη μητρότητα.</a:t>
            </a:r>
            <a:endParaRPr lang="el-GR" sz="1800" dirty="0"/>
          </a:p>
        </p:txBody>
      </p:sp>
      <p:pic>
        <p:nvPicPr>
          <p:cNvPr id="95234" name="Picture 2"/>
          <p:cNvPicPr>
            <a:picLocks noChangeAspect="1" noChangeArrowheads="1"/>
          </p:cNvPicPr>
          <p:nvPr/>
        </p:nvPicPr>
        <p:blipFill>
          <a:blip r:embed="rId2" cstate="print"/>
          <a:srcRect/>
          <a:stretch>
            <a:fillRect/>
          </a:stretch>
        </p:blipFill>
        <p:spPr bwMode="auto">
          <a:xfrm rot="5400000">
            <a:off x="2615820" y="2864899"/>
            <a:ext cx="4392489" cy="3216435"/>
          </a:xfrm>
          <a:prstGeom prst="rect">
            <a:avLst/>
          </a:prstGeom>
          <a:noFill/>
          <a:ln w="9525">
            <a:noFill/>
            <a:miter lim="800000"/>
            <a:headEnd/>
            <a:tailEnd/>
          </a:ln>
        </p:spPr>
      </p:pic>
      <p:pic>
        <p:nvPicPr>
          <p:cNvPr id="95235" name="Picture 3" descr="C:\Users\ΤΑΝΙΑ\Desktop\Καταγραφή.JPG"/>
          <p:cNvPicPr>
            <a:picLocks noChangeAspect="1" noChangeArrowheads="1"/>
          </p:cNvPicPr>
          <p:nvPr/>
        </p:nvPicPr>
        <p:blipFill>
          <a:blip r:embed="rId3" cstate="print"/>
          <a:srcRect/>
          <a:stretch>
            <a:fillRect/>
          </a:stretch>
        </p:blipFill>
        <p:spPr bwMode="auto">
          <a:xfrm rot="16200000">
            <a:off x="5780220" y="2863248"/>
            <a:ext cx="4392489" cy="3219737"/>
          </a:xfrm>
          <a:prstGeom prst="rect">
            <a:avLst/>
          </a:prstGeom>
          <a:noFill/>
        </p:spPr>
      </p:pic>
      <p:pic>
        <p:nvPicPr>
          <p:cNvPr id="95236" name="Picture 4" descr="C:\Users\ΤΑΝΙΑ\Desktop\Καταγραφή.JPG"/>
          <p:cNvPicPr>
            <a:picLocks noChangeAspect="1" noChangeArrowheads="1"/>
          </p:cNvPicPr>
          <p:nvPr/>
        </p:nvPicPr>
        <p:blipFill>
          <a:blip r:embed="rId4" cstate="print"/>
          <a:srcRect/>
          <a:stretch>
            <a:fillRect/>
          </a:stretch>
        </p:blipFill>
        <p:spPr bwMode="auto">
          <a:xfrm rot="16200000">
            <a:off x="-600259" y="2877133"/>
            <a:ext cx="4392488" cy="3191969"/>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5436096" cy="2060848"/>
          </a:xfrm>
        </p:spPr>
        <p:txBody>
          <a:bodyPr>
            <a:normAutofit fontScale="90000"/>
          </a:bodyPr>
          <a:lstStyle/>
          <a:p>
            <a:r>
              <a:rPr lang="el-GR" sz="1200" dirty="0" smtClean="0"/>
              <a:t/>
            </a:r>
            <a:br>
              <a:rPr lang="el-GR" sz="1200" dirty="0" smtClean="0"/>
            </a:br>
            <a:r>
              <a:rPr lang="el-GR" sz="1200" dirty="0" smtClean="0"/>
              <a:t/>
            </a:r>
            <a:br>
              <a:rPr lang="el-GR" sz="1200" dirty="0" smtClean="0"/>
            </a:br>
            <a:r>
              <a:rPr lang="el-GR" sz="1800" b="1" dirty="0" smtClean="0"/>
              <a:t>Σύνδρομο ορχικής υποστροφής</a:t>
            </a:r>
            <a:r>
              <a:rPr lang="el-GR" sz="1800" dirty="0" smtClean="0"/>
              <a:t/>
            </a:r>
            <a:br>
              <a:rPr lang="el-GR" sz="1800" dirty="0" smtClean="0"/>
            </a:br>
            <a:r>
              <a:rPr lang="el-GR" sz="1800" dirty="0" err="1" smtClean="0"/>
              <a:t>Αγγειούμενο</a:t>
            </a:r>
            <a:r>
              <a:rPr lang="el-GR" sz="1800" dirty="0" smtClean="0"/>
              <a:t> ινώδες </a:t>
            </a:r>
            <a:r>
              <a:rPr lang="el-GR" sz="1800" dirty="0" err="1" smtClean="0"/>
              <a:t>οζίο</a:t>
            </a:r>
            <a:r>
              <a:rPr lang="el-GR" sz="1800" dirty="0" smtClean="0"/>
              <a:t> με εναποθέσεις </a:t>
            </a:r>
            <a:r>
              <a:rPr lang="el-GR" sz="1800" dirty="0" err="1" smtClean="0"/>
              <a:t>αιμοσιδηρίνης</a:t>
            </a:r>
            <a:r>
              <a:rPr lang="el-GR" sz="1800" dirty="0" smtClean="0"/>
              <a:t> και </a:t>
            </a:r>
            <a:r>
              <a:rPr lang="el-GR" sz="1800" dirty="0" err="1" smtClean="0"/>
              <a:t>δυστροφική</a:t>
            </a:r>
            <a:r>
              <a:rPr lang="el-GR" sz="1800" dirty="0" smtClean="0"/>
              <a:t> </a:t>
            </a:r>
            <a:r>
              <a:rPr lang="el-GR" sz="1800" dirty="0" err="1" smtClean="0"/>
              <a:t>ασβέστωση</a:t>
            </a:r>
            <a:r>
              <a:rPr lang="el-GR" sz="1800" dirty="0" smtClean="0"/>
              <a:t> στο ορχικό υπόλειμμα  στο οποίο, επί πλέον,  μπορεί να ανευρεθούν αρτηριακά και φλεβικά αγγεία, λιπώδης ιστός και νευρικοί κλάδοι. Επισημαίνεται η παρουσία σπερματικού πόρου .</a:t>
            </a:r>
            <a:br>
              <a:rPr lang="el-GR" sz="1800" dirty="0" smtClean="0"/>
            </a:br>
            <a:r>
              <a:rPr lang="el-GR" sz="1800" dirty="0" smtClean="0"/>
              <a:t>Οι περισσότερες περιπτώσεις </a:t>
            </a:r>
            <a:r>
              <a:rPr lang="el-GR" sz="1800" dirty="0" err="1" smtClean="0"/>
              <a:t>μονορχίας</a:t>
            </a:r>
            <a:r>
              <a:rPr lang="el-GR" sz="1800" dirty="0" smtClean="0"/>
              <a:t>  αποτελούν συνέπεια αγγειακής βλάβης ή ενδομήτριας συστροφής που θέτει σε κίνδυνο την κυκλοφορία στις αναπτυσσόμενες </a:t>
            </a:r>
            <a:r>
              <a:rPr lang="el-GR" sz="1800" dirty="0" err="1" smtClean="0"/>
              <a:t>γονάδες</a:t>
            </a:r>
            <a:r>
              <a:rPr lang="el-GR" sz="1800" dirty="0" smtClean="0"/>
              <a:t>.</a:t>
            </a:r>
            <a:endParaRPr lang="el-GR" sz="1800" dirty="0"/>
          </a:p>
        </p:txBody>
      </p:sp>
      <p:pic>
        <p:nvPicPr>
          <p:cNvPr id="96258" name="Picture 2" descr="C:\Users\ΤΑΝΙΑ\Desktop\Καταγραφή.JPG"/>
          <p:cNvPicPr>
            <a:picLocks noChangeAspect="1" noChangeArrowheads="1"/>
          </p:cNvPicPr>
          <p:nvPr/>
        </p:nvPicPr>
        <p:blipFill>
          <a:blip r:embed="rId2" cstate="print"/>
          <a:srcRect/>
          <a:stretch>
            <a:fillRect/>
          </a:stretch>
        </p:blipFill>
        <p:spPr bwMode="auto">
          <a:xfrm rot="16200000">
            <a:off x="4798610" y="1661722"/>
            <a:ext cx="5026384" cy="3664396"/>
          </a:xfrm>
          <a:prstGeom prst="rect">
            <a:avLst/>
          </a:prstGeom>
          <a:noFill/>
        </p:spPr>
      </p:pic>
      <p:pic>
        <p:nvPicPr>
          <p:cNvPr id="96259" name="Picture 3" descr="C:\Users\ΤΑΝΙΑ\Desktop\Καταγραφή.JPG"/>
          <p:cNvPicPr>
            <a:picLocks noChangeAspect="1" noChangeArrowheads="1"/>
          </p:cNvPicPr>
          <p:nvPr/>
        </p:nvPicPr>
        <p:blipFill>
          <a:blip r:embed="rId3" cstate="print"/>
          <a:srcRect/>
          <a:stretch>
            <a:fillRect/>
          </a:stretch>
        </p:blipFill>
        <p:spPr bwMode="auto">
          <a:xfrm>
            <a:off x="251520" y="2420888"/>
            <a:ext cx="5087342" cy="4104456"/>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654164"/>
          </a:xfrm>
        </p:spPr>
        <p:txBody>
          <a:bodyPr>
            <a:normAutofit fontScale="90000"/>
          </a:bodyPr>
          <a:lstStyle/>
          <a:p>
            <a:r>
              <a:rPr lang="el-GR" u="sng" dirty="0" smtClean="0">
                <a:effectLst>
                  <a:outerShdw blurRad="38100" dist="38100" dir="2700000" algn="tl">
                    <a:srgbClr val="000000">
                      <a:alpha val="43137"/>
                    </a:srgbClr>
                  </a:outerShdw>
                </a:effectLst>
              </a:rPr>
              <a:t>ΣΥΝΟΨΗ-ΒΑΣΙΚΑ ΣΗΜΕΙΑ  </a:t>
            </a:r>
            <a:r>
              <a:rPr lang="el-GR" u="sng" dirty="0" smtClean="0"/>
              <a:t/>
            </a:r>
            <a:br>
              <a:rPr lang="el-GR" u="sng" dirty="0" smtClean="0"/>
            </a:br>
            <a:r>
              <a:rPr lang="el-GR" dirty="0" smtClean="0"/>
              <a:t>ΑΡΧΕΣ ΜΙΚΡΟΣΚΟΠΗΣΗΣ</a:t>
            </a:r>
            <a:r>
              <a:rPr lang="en-US" dirty="0" smtClean="0"/>
              <a:t>:</a:t>
            </a:r>
            <a:r>
              <a:rPr lang="el-GR" dirty="0" smtClean="0"/>
              <a:t/>
            </a:r>
            <a:br>
              <a:rPr lang="el-GR" dirty="0" smtClean="0"/>
            </a:br>
            <a:r>
              <a:rPr lang="el-GR" dirty="0" smtClean="0">
                <a:effectLst>
                  <a:outerShdw blurRad="38100" dist="38100" dir="2700000" algn="tl">
                    <a:srgbClr val="000000">
                      <a:alpha val="43137"/>
                    </a:srgbClr>
                  </a:outerShdw>
                </a:effectLst>
              </a:rPr>
              <a:t>ΜΙΚΡΗ</a:t>
            </a:r>
            <a:r>
              <a:rPr lang="el-GR" dirty="0" smtClean="0"/>
              <a:t> ΜΕΓΕΘΥΝΣΗ</a:t>
            </a:r>
            <a:endParaRPr lang="el-GR" dirty="0"/>
          </a:p>
        </p:txBody>
      </p:sp>
      <p:sp>
        <p:nvSpPr>
          <p:cNvPr id="3" name="2 - Θέση περιεχομένου"/>
          <p:cNvSpPr>
            <a:spLocks noGrp="1"/>
          </p:cNvSpPr>
          <p:nvPr>
            <p:ph idx="1"/>
          </p:nvPr>
        </p:nvSpPr>
        <p:spPr>
          <a:xfrm>
            <a:off x="0" y="2000240"/>
            <a:ext cx="9144000" cy="4857760"/>
          </a:xfrm>
        </p:spPr>
        <p:txBody>
          <a:bodyPr>
            <a:normAutofit fontScale="85000" lnSpcReduction="20000"/>
          </a:bodyPr>
          <a:lstStyle/>
          <a:p>
            <a:r>
              <a:rPr lang="el-GR" dirty="0" smtClean="0"/>
              <a:t>Καθορισμός ομοιομορφίας ιστολογικών χαρακτηριστικών. Επί ετερογένειας, καθορισμός ποσοστού ιστού με συγκεκριμένο πρότυπο.</a:t>
            </a:r>
          </a:p>
          <a:p>
            <a:r>
              <a:rPr lang="el-GR" dirty="0" smtClean="0"/>
              <a:t>Εκτίμηση ωριμότητας ή </a:t>
            </a:r>
            <a:r>
              <a:rPr lang="el-GR" dirty="0" err="1" smtClean="0"/>
              <a:t>αωρότητας</a:t>
            </a:r>
            <a:r>
              <a:rPr lang="el-GR" dirty="0" smtClean="0"/>
              <a:t> του ορχικού παρεγχύματος, αδρή εκτίμηση διαμέτρου σωληναρίων</a:t>
            </a:r>
          </a:p>
          <a:p>
            <a:r>
              <a:rPr lang="el-GR" dirty="0" smtClean="0"/>
              <a:t>Ανίχνευση οιδήματος στο διάμεσο υπόστρωμα, </a:t>
            </a:r>
            <a:r>
              <a:rPr lang="el-GR" dirty="0" err="1" smtClean="0"/>
              <a:t>ίνωσης</a:t>
            </a:r>
            <a:r>
              <a:rPr lang="el-GR" dirty="0" smtClean="0"/>
              <a:t>, κοκκιωμάτων ή φλεγμονής, πιθανώς </a:t>
            </a:r>
            <a:r>
              <a:rPr lang="el-GR" dirty="0" err="1" smtClean="0"/>
              <a:t>συσχετιζομένων</a:t>
            </a:r>
            <a:r>
              <a:rPr lang="el-GR" dirty="0" smtClean="0"/>
              <a:t> με </a:t>
            </a:r>
            <a:r>
              <a:rPr lang="el-GR" dirty="0" err="1" smtClean="0"/>
              <a:t>κιρσοκήλη</a:t>
            </a:r>
            <a:r>
              <a:rPr lang="el-GR" dirty="0" smtClean="0"/>
              <a:t> ή ορχίτιδα.</a:t>
            </a:r>
          </a:p>
          <a:p>
            <a:r>
              <a:rPr lang="el-GR" dirty="0" smtClean="0"/>
              <a:t>Εκτίμηση της παρουσίας ή συσσώρευσης κυττάρων του </a:t>
            </a:r>
            <a:r>
              <a:rPr lang="en-US" dirty="0" err="1" smtClean="0"/>
              <a:t>Leydig</a:t>
            </a:r>
            <a:r>
              <a:rPr lang="en-US" dirty="0" smtClean="0"/>
              <a:t>.</a:t>
            </a:r>
            <a:endParaRPr lang="el-GR" dirty="0" smtClean="0"/>
          </a:p>
          <a:p>
            <a:r>
              <a:rPr lang="el-GR" dirty="0" smtClean="0"/>
              <a:t>Αναγνώριση εστιών κυτταρικής δυσπλασίας </a:t>
            </a:r>
          </a:p>
          <a:p>
            <a:pPr>
              <a:buNone/>
            </a:pPr>
            <a:r>
              <a:rPr lang="el-GR" dirty="0" smtClean="0"/>
              <a:t>    ( </a:t>
            </a:r>
            <a:r>
              <a:rPr lang="el-GR" dirty="0" err="1" smtClean="0"/>
              <a:t>ενδοσωληναριακής</a:t>
            </a:r>
            <a:r>
              <a:rPr lang="el-GR" dirty="0" smtClean="0"/>
              <a:t> νεοπλασίας γεννητικών κυττάρων αταξινόμητου τύπου-ΕΝΓΚΑ)</a:t>
            </a:r>
          </a:p>
          <a:p>
            <a:pPr>
              <a:buNone/>
            </a:pPr>
            <a:endParaRPr lang="el-GR"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76672"/>
            <a:ext cx="9144000" cy="6381328"/>
          </a:xfrm>
        </p:spPr>
        <p:txBody>
          <a:bodyPr>
            <a:normAutofit fontScale="92500" lnSpcReduction="10000"/>
          </a:bodyPr>
          <a:lstStyle/>
          <a:p>
            <a:r>
              <a:rPr lang="el-GR" sz="2000" dirty="0" smtClean="0"/>
              <a:t>Καθορισμός τύπων και αναλογιών γεννητικών κυττάρων στα σωληνάρια. </a:t>
            </a:r>
          </a:p>
          <a:p>
            <a:r>
              <a:rPr lang="el-GR" sz="2000" dirty="0" smtClean="0"/>
              <a:t>Η αναγνώριση </a:t>
            </a:r>
            <a:r>
              <a:rPr lang="el-GR" sz="2000" dirty="0" smtClean="0">
                <a:effectLst>
                  <a:outerShdw blurRad="38100" dist="38100" dir="2700000" algn="tl">
                    <a:srgbClr val="000000">
                      <a:alpha val="43137"/>
                    </a:srgbClr>
                  </a:outerShdw>
                </a:effectLst>
              </a:rPr>
              <a:t>αναστολής ωρίμανσης </a:t>
            </a:r>
            <a:r>
              <a:rPr lang="el-GR" sz="2000" dirty="0" smtClean="0"/>
              <a:t>επιβάλλει την εκτίμηση κατά πόσον η σπερματογένεση δεν προχωρά στην πλήρη διαφοροποίηση των σπερματίδων ήτοι στη </a:t>
            </a:r>
            <a:r>
              <a:rPr lang="el-GR" sz="2000" dirty="0" smtClean="0">
                <a:effectLst>
                  <a:outerShdw blurRad="38100" dist="38100" dir="2700000" algn="tl">
                    <a:srgbClr val="000000">
                      <a:alpha val="43137"/>
                    </a:srgbClr>
                  </a:outerShdw>
                </a:effectLst>
              </a:rPr>
              <a:t>μη ανίχνευση επιμηκυσμένων  ( ώριμων</a:t>
            </a:r>
            <a:r>
              <a:rPr lang="en-US" sz="2000" dirty="0" smtClean="0">
                <a:effectLst>
                  <a:outerShdw blurRad="38100" dist="38100" dir="2700000" algn="tl">
                    <a:srgbClr val="000000">
                      <a:alpha val="43137"/>
                    </a:srgbClr>
                  </a:outerShdw>
                </a:effectLst>
              </a:rPr>
              <a:t> </a:t>
            </a:r>
            <a:r>
              <a:rPr lang="el-GR" sz="2000" dirty="0" smtClean="0">
                <a:effectLst>
                  <a:outerShdw blurRad="38100" dist="38100" dir="2700000" algn="tl">
                    <a:srgbClr val="000000">
                      <a:alpha val="43137"/>
                    </a:srgbClr>
                  </a:outerShdw>
                </a:effectLst>
              </a:rPr>
              <a:t>) σπερματίδων </a:t>
            </a:r>
            <a:r>
              <a:rPr lang="el-GR" sz="2000" dirty="0" smtClean="0"/>
              <a:t>σε </a:t>
            </a:r>
            <a:r>
              <a:rPr lang="el-GR" sz="2000" dirty="0" smtClean="0">
                <a:effectLst>
                  <a:outerShdw blurRad="38100" dist="38100" dir="2700000" algn="tl">
                    <a:srgbClr val="000000">
                      <a:alpha val="43137"/>
                    </a:srgbClr>
                  </a:outerShdw>
                </a:effectLst>
              </a:rPr>
              <a:t>κανένα</a:t>
            </a:r>
            <a:r>
              <a:rPr lang="el-GR" sz="2000" dirty="0" smtClean="0"/>
              <a:t> από τα περικλειόμενα προς εξέταση σωληνάρια. Μετά καθορίζεται το επίπεδο της αναστολής.</a:t>
            </a:r>
          </a:p>
          <a:p>
            <a:r>
              <a:rPr lang="el-GR" sz="2000" dirty="0" smtClean="0"/>
              <a:t>Στην περίπτωση που η απουσία πλήρους διαφοροποίησης  αφορά μέρος των σωληναρίων (ετερογενής εικόνα),  </a:t>
            </a:r>
            <a:r>
              <a:rPr lang="el-GR" sz="2000" dirty="0" err="1" smtClean="0"/>
              <a:t>ποσοτικοποιούνται</a:t>
            </a:r>
            <a:r>
              <a:rPr lang="el-GR" sz="2000" dirty="0" smtClean="0"/>
              <a:t> τα σωληνάρια με την πλήρη ωρίμανση και η εικόνα ερμηνεύεται  ως </a:t>
            </a:r>
            <a:r>
              <a:rPr lang="el-GR" sz="2000" dirty="0" err="1" smtClean="0">
                <a:effectLst>
                  <a:outerShdw blurRad="38100" dist="38100" dir="2700000" algn="tl">
                    <a:srgbClr val="000000">
                      <a:alpha val="43137"/>
                    </a:srgbClr>
                  </a:outerShdw>
                </a:effectLst>
              </a:rPr>
              <a:t>υποσπερματογένεση</a:t>
            </a:r>
            <a:r>
              <a:rPr lang="el-GR" sz="2000" dirty="0" smtClean="0"/>
              <a:t>.</a:t>
            </a:r>
          </a:p>
          <a:p>
            <a:r>
              <a:rPr lang="el-GR" sz="2000" dirty="0" smtClean="0"/>
              <a:t>Η επικράτηση κυττάρων </a:t>
            </a:r>
            <a:r>
              <a:rPr lang="en-US" sz="2000" dirty="0" err="1" smtClean="0"/>
              <a:t>Sertoli</a:t>
            </a:r>
            <a:r>
              <a:rPr lang="el-GR" sz="2000" dirty="0" smtClean="0"/>
              <a:t>  με σχετική συνολική μείωση της ποσότητας των γεννητικών κυττάρων  απαντά συχνά στην </a:t>
            </a:r>
            <a:r>
              <a:rPr lang="el-GR" sz="2000" dirty="0" err="1" smtClean="0"/>
              <a:t>υποσπερματογένεση</a:t>
            </a:r>
            <a:r>
              <a:rPr lang="el-GR" sz="2000" dirty="0" smtClean="0"/>
              <a:t>, ιδίως όταν η τελευταία είναι ομοιόμορφη, αλλά τονίζεται ότι για τη διάγνωση </a:t>
            </a:r>
            <a:r>
              <a:rPr lang="el-GR" sz="2000" dirty="0" err="1" smtClean="0">
                <a:effectLst>
                  <a:outerShdw blurRad="38100" dist="38100" dir="2700000" algn="tl">
                    <a:srgbClr val="000000">
                      <a:alpha val="43137"/>
                    </a:srgbClr>
                  </a:outerShdw>
                </a:effectLst>
              </a:rPr>
              <a:t>υποσπερματογένεσης</a:t>
            </a:r>
            <a:r>
              <a:rPr lang="el-GR" sz="2000" dirty="0" smtClean="0"/>
              <a:t> απαιτείται η ανεύρεση </a:t>
            </a:r>
            <a:r>
              <a:rPr lang="el-GR" sz="2000" b="1" dirty="0" smtClean="0"/>
              <a:t>ώριμων</a:t>
            </a:r>
            <a:r>
              <a:rPr lang="el-GR" sz="2000" dirty="0" smtClean="0"/>
              <a:t> </a:t>
            </a:r>
            <a:r>
              <a:rPr lang="el-GR" sz="2000" b="1" dirty="0" err="1" smtClean="0"/>
              <a:t>σπερματίδων</a:t>
            </a:r>
            <a:r>
              <a:rPr lang="el-GR" sz="2000" dirty="0" smtClean="0"/>
              <a:t>.</a:t>
            </a:r>
          </a:p>
          <a:p>
            <a:r>
              <a:rPr lang="el-GR" sz="2000" dirty="0" smtClean="0"/>
              <a:t>Όταν η </a:t>
            </a:r>
            <a:r>
              <a:rPr lang="el-GR" sz="2000" dirty="0" err="1" smtClean="0">
                <a:effectLst>
                  <a:outerShdw blurRad="38100" dist="38100" dir="2700000" algn="tl">
                    <a:srgbClr val="000000">
                      <a:alpha val="43137"/>
                    </a:srgbClr>
                  </a:outerShdw>
                </a:effectLst>
              </a:rPr>
              <a:t>υποσπερματογένεση</a:t>
            </a:r>
            <a:r>
              <a:rPr lang="el-GR" sz="2000" dirty="0" smtClean="0"/>
              <a:t> είναι </a:t>
            </a:r>
            <a:r>
              <a:rPr lang="el-GR" sz="2000" dirty="0" smtClean="0">
                <a:effectLst>
                  <a:outerShdw blurRad="38100" dist="38100" dir="2700000" algn="tl">
                    <a:srgbClr val="000000">
                      <a:alpha val="43137"/>
                    </a:srgbClr>
                  </a:outerShdw>
                </a:effectLst>
              </a:rPr>
              <a:t>ανομοιογενής</a:t>
            </a:r>
            <a:r>
              <a:rPr lang="el-GR" sz="2000" dirty="0" smtClean="0"/>
              <a:t>, παρατηρείται ένα μικτό πρότυπο με σωληνάρια με πλήρη ωρίμανση να γειτονεύουν με σωληνάρια με περιέχουν μόνο κύτταρα </a:t>
            </a:r>
            <a:r>
              <a:rPr lang="en-US" sz="2000" dirty="0" err="1" smtClean="0"/>
              <a:t>Sertoli</a:t>
            </a:r>
            <a:r>
              <a:rPr lang="el-GR" sz="2000" dirty="0" smtClean="0"/>
              <a:t> ή είναι </a:t>
            </a:r>
            <a:r>
              <a:rPr lang="el-GR" sz="2000" dirty="0" err="1" smtClean="0"/>
              <a:t>υαλοειδοποιημένα</a:t>
            </a:r>
            <a:r>
              <a:rPr lang="el-GR" sz="2000" dirty="0" smtClean="0"/>
              <a:t>/σκληρυσμένα.</a:t>
            </a:r>
          </a:p>
          <a:p>
            <a:r>
              <a:rPr lang="el-GR" sz="2000" dirty="0" smtClean="0"/>
              <a:t>Ο όρος « σύνδρομο από κύτταρα </a:t>
            </a:r>
            <a:r>
              <a:rPr lang="en-US" sz="2000" dirty="0" err="1" smtClean="0"/>
              <a:t>Sertoli</a:t>
            </a:r>
            <a:r>
              <a:rPr lang="en-US" sz="2000" dirty="0" smtClean="0"/>
              <a:t> </a:t>
            </a:r>
            <a:r>
              <a:rPr lang="el-GR" sz="2000" dirty="0" smtClean="0"/>
              <a:t>μόνο» χρησιμοποιείται </a:t>
            </a:r>
            <a:r>
              <a:rPr lang="el-GR" sz="2000" b="1" dirty="0" smtClean="0"/>
              <a:t>μόνο </a:t>
            </a:r>
            <a:r>
              <a:rPr lang="el-GR" sz="2000" dirty="0" smtClean="0"/>
              <a:t>στις περιπτώσεις όπου σε </a:t>
            </a:r>
            <a:r>
              <a:rPr lang="el-GR" sz="2000" b="1" dirty="0" smtClean="0"/>
              <a:t>όλα</a:t>
            </a:r>
            <a:r>
              <a:rPr lang="el-GR" sz="2000" dirty="0" smtClean="0"/>
              <a:t> τα σωληνάρια </a:t>
            </a:r>
            <a:r>
              <a:rPr lang="el-GR" sz="2000" b="1" dirty="0" smtClean="0"/>
              <a:t>απουσιάζουν (ωριμάζοντα) γεννητικά κύτταρα</a:t>
            </a:r>
            <a:r>
              <a:rPr lang="el-GR" sz="2000" dirty="0" smtClean="0"/>
              <a:t>. Εάν ορισμένα σωληνάρια περιέχουν μόνο κύτταρα </a:t>
            </a:r>
            <a:r>
              <a:rPr lang="en-US" sz="2000" dirty="0" err="1" smtClean="0"/>
              <a:t>Sertoli</a:t>
            </a:r>
            <a:r>
              <a:rPr lang="el-GR" sz="2000" dirty="0" smtClean="0"/>
              <a:t>, ενώ σε άλλα αναγνωρίζονται </a:t>
            </a:r>
            <a:r>
              <a:rPr lang="el-GR" sz="2000" dirty="0" smtClean="0">
                <a:effectLst>
                  <a:outerShdw blurRad="38100" dist="38100" dir="2700000" algn="tl">
                    <a:srgbClr val="000000">
                      <a:alpha val="43137"/>
                    </a:srgbClr>
                  </a:outerShdw>
                </a:effectLst>
              </a:rPr>
              <a:t>ώριμες</a:t>
            </a:r>
            <a:r>
              <a:rPr lang="el-GR" sz="2000" dirty="0" smtClean="0"/>
              <a:t> </a:t>
            </a:r>
            <a:r>
              <a:rPr lang="el-GR" sz="2000" dirty="0" err="1" smtClean="0"/>
              <a:t>σπερματίδες</a:t>
            </a:r>
            <a:r>
              <a:rPr lang="el-GR" sz="2000" dirty="0" smtClean="0"/>
              <a:t>, διαγιγνώσκουμε «</a:t>
            </a:r>
            <a:r>
              <a:rPr lang="el-GR" sz="2000" dirty="0" err="1" smtClean="0">
                <a:effectLst>
                  <a:outerShdw blurRad="38100" dist="38100" dir="2700000" algn="tl">
                    <a:srgbClr val="000000">
                      <a:alpha val="43137"/>
                    </a:srgbClr>
                  </a:outerShdw>
                </a:effectLst>
              </a:rPr>
              <a:t>υποσπερματογένεση</a:t>
            </a:r>
            <a:r>
              <a:rPr lang="el-GR" sz="2000" dirty="0" smtClean="0">
                <a:effectLst>
                  <a:outerShdw blurRad="38100" dist="38100" dir="2700000" algn="tl">
                    <a:srgbClr val="000000">
                      <a:alpha val="43137"/>
                    </a:srgbClr>
                  </a:outerShdw>
                </a:effectLst>
              </a:rPr>
              <a:t> μικτού προτύπου</a:t>
            </a:r>
            <a:r>
              <a:rPr lang="el-GR" sz="2000" dirty="0" smtClean="0"/>
              <a:t>».</a:t>
            </a:r>
          </a:p>
          <a:p>
            <a:r>
              <a:rPr lang="el-GR" sz="2000" dirty="0" smtClean="0"/>
              <a:t>Στην περίπτωση </a:t>
            </a:r>
            <a:r>
              <a:rPr lang="el-GR" sz="2000" dirty="0" err="1" smtClean="0"/>
              <a:t>παχυσμένων</a:t>
            </a:r>
            <a:r>
              <a:rPr lang="el-GR" sz="2000" dirty="0" smtClean="0"/>
              <a:t>, ρυτιδιασμένων βασικών μεμβρανών με απουσία γεννητικών κυττάρων και συρρικνωμένους αυλούς, τίθεται η διάγνωση της </a:t>
            </a:r>
            <a:r>
              <a:rPr lang="el-GR" sz="2000" dirty="0" err="1" smtClean="0"/>
              <a:t>υαλοειδοποίησης</a:t>
            </a:r>
            <a:r>
              <a:rPr lang="el-GR" sz="2000" dirty="0" smtClean="0"/>
              <a:t> σωληναρίων.</a:t>
            </a:r>
          </a:p>
          <a:p>
            <a:endParaRPr lang="el-GR" sz="2400" dirty="0"/>
          </a:p>
        </p:txBody>
      </p:sp>
      <p:sp>
        <p:nvSpPr>
          <p:cNvPr id="4" name="1 - Τίτλος"/>
          <p:cNvSpPr>
            <a:spLocks noGrp="1"/>
          </p:cNvSpPr>
          <p:nvPr>
            <p:ph type="title"/>
          </p:nvPr>
        </p:nvSpPr>
        <p:spPr>
          <a:xfrm>
            <a:off x="0" y="0"/>
            <a:ext cx="9144000" cy="548680"/>
          </a:xfrm>
        </p:spPr>
        <p:txBody>
          <a:bodyPr>
            <a:normAutofit/>
          </a:bodyPr>
          <a:lstStyle/>
          <a:p>
            <a:r>
              <a:rPr lang="el-GR" sz="2800" dirty="0" smtClean="0"/>
              <a:t>ΑΡΧΕΣ ΜΙΚΡΟΣΚΟΠΗΣΗΣ</a:t>
            </a:r>
            <a:r>
              <a:rPr lang="en-US" sz="2800" dirty="0" smtClean="0"/>
              <a:t>:ME</a:t>
            </a:r>
            <a:r>
              <a:rPr lang="el-GR" sz="2800" dirty="0" smtClean="0"/>
              <a:t>ΓΑΛΥΤΕΡΕΣ  ΜΕΓΕΘΥΝΣΕΙΣ</a:t>
            </a:r>
            <a:endParaRPr lang="el-GR" sz="2800"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ΔΙΑΓΝΩΣΤΙΚΟΣ ΑΛΓΟΡΙΘΜΟΣ </a:t>
            </a:r>
            <a:r>
              <a:rPr lang="el-GR" dirty="0" smtClean="0"/>
              <a:t/>
            </a:r>
            <a:br>
              <a:rPr lang="el-GR" dirty="0" smtClean="0"/>
            </a:br>
            <a:r>
              <a:rPr lang="el-GR" dirty="0" smtClean="0"/>
              <a:t>ΣΤΗ ΜΕΛΕΤΗ ΟΡΧΙΚΩΝ ΒΙΟΨΙΩΝ</a:t>
            </a:r>
            <a:endParaRPr lang="el-GR" dirty="0"/>
          </a:p>
        </p:txBody>
      </p:sp>
      <p:sp>
        <p:nvSpPr>
          <p:cNvPr id="3" name="2 - Θέση περιεχομένου"/>
          <p:cNvSpPr>
            <a:spLocks noGrp="1"/>
          </p:cNvSpPr>
          <p:nvPr>
            <p:ph idx="1"/>
          </p:nvPr>
        </p:nvSpPr>
        <p:spPr>
          <a:xfrm>
            <a:off x="457200" y="1916832"/>
            <a:ext cx="8229600" cy="4464496"/>
          </a:xfrm>
        </p:spPr>
        <p:txBody>
          <a:bodyPr/>
          <a:lstStyle/>
          <a:p>
            <a:r>
              <a:rPr lang="el-GR" dirty="0" smtClean="0"/>
              <a:t> Στη </a:t>
            </a:r>
            <a:r>
              <a:rPr lang="el-GR" b="1" dirty="0" smtClean="0"/>
              <a:t>μικρή</a:t>
            </a:r>
            <a:r>
              <a:rPr lang="el-GR" dirty="0" smtClean="0"/>
              <a:t> μεγέθυνση ( Χ40)</a:t>
            </a:r>
          </a:p>
          <a:p>
            <a:r>
              <a:rPr lang="el-GR" dirty="0" smtClean="0"/>
              <a:t>Επιβεβαίωση καταλληλότητας ιστού ( &gt;75 εγκάρσιες τομές σωληναρίων )</a:t>
            </a:r>
          </a:p>
          <a:p>
            <a:r>
              <a:rPr lang="el-GR" dirty="0" smtClean="0"/>
              <a:t>Αρχική εντύπωση εν γένει ετερογένειας , ανεύρεση εστιών </a:t>
            </a:r>
            <a:r>
              <a:rPr lang="el-GR" dirty="0" err="1" smtClean="0"/>
              <a:t>ενδοσωληναριακής</a:t>
            </a:r>
            <a:r>
              <a:rPr lang="el-GR" dirty="0" smtClean="0"/>
              <a:t> νεοπλασίας γεννητικών κυττάρων, κοκκιωμάτων, διάμεσης </a:t>
            </a:r>
            <a:r>
              <a:rPr lang="el-GR" dirty="0" err="1" smtClean="0"/>
              <a:t>ίνωσης</a:t>
            </a:r>
            <a:r>
              <a:rPr lang="el-GR" dirty="0" smtClean="0"/>
              <a:t> ή φλεγμονής.</a:t>
            </a:r>
          </a:p>
          <a:p>
            <a:endParaRPr lang="el-GR"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32656"/>
            <a:ext cx="9144000" cy="706090"/>
          </a:xfrm>
        </p:spPr>
        <p:txBody>
          <a:bodyPr>
            <a:noAutofit/>
          </a:bodyPr>
          <a:lstStyle/>
          <a:p>
            <a:r>
              <a:rPr lang="el-GR" sz="2800" dirty="0" smtClean="0"/>
              <a:t>Υπό μέτρια ή μεγάλη μεγέθυνση ( Χ200-Χ400)</a:t>
            </a:r>
            <a:br>
              <a:rPr lang="el-GR" sz="2800" dirty="0" smtClean="0"/>
            </a:br>
            <a:r>
              <a:rPr lang="el-GR" sz="2800" dirty="0" smtClean="0"/>
              <a:t>καθορισμός τύπων και αναλογιών γεννητικών κυττάρων.</a:t>
            </a:r>
            <a:br>
              <a:rPr lang="el-GR" sz="2800" dirty="0" smtClean="0"/>
            </a:br>
            <a:r>
              <a:rPr lang="el-GR" sz="2800" b="1" dirty="0" smtClean="0"/>
              <a:t>Ομοιογενές</a:t>
            </a:r>
            <a:r>
              <a:rPr lang="el-GR" sz="2800" dirty="0" smtClean="0"/>
              <a:t> πρότυπο</a:t>
            </a:r>
            <a:endParaRPr lang="el-GR" sz="2800" dirty="0"/>
          </a:p>
        </p:txBody>
      </p:sp>
      <p:graphicFrame>
        <p:nvGraphicFramePr>
          <p:cNvPr id="5" name="4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 Δεξιό βέλος"/>
          <p:cNvSpPr/>
          <p:nvPr/>
        </p:nvSpPr>
        <p:spPr>
          <a:xfrm>
            <a:off x="4427984" y="1916832"/>
            <a:ext cx="1080000" cy="216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TextBox"/>
          <p:cNvSpPr txBox="1"/>
          <p:nvPr/>
        </p:nvSpPr>
        <p:spPr>
          <a:xfrm>
            <a:off x="4572000" y="1628800"/>
            <a:ext cx="576064" cy="369332"/>
          </a:xfrm>
          <a:prstGeom prst="rect">
            <a:avLst/>
          </a:prstGeom>
          <a:noFill/>
        </p:spPr>
        <p:txBody>
          <a:bodyPr wrap="square" rtlCol="0">
            <a:spAutoFit/>
          </a:bodyPr>
          <a:lstStyle/>
          <a:p>
            <a:r>
              <a:rPr lang="el-GR" dirty="0" smtClean="0"/>
              <a:t>ΝΑΙ</a:t>
            </a:r>
            <a:endParaRPr lang="el-GR" dirty="0"/>
          </a:p>
        </p:txBody>
      </p:sp>
      <p:sp>
        <p:nvSpPr>
          <p:cNvPr id="8" name="7 - Βέλος προς τα κάτω"/>
          <p:cNvSpPr/>
          <p:nvPr/>
        </p:nvSpPr>
        <p:spPr>
          <a:xfrm>
            <a:off x="3419872" y="2564904"/>
            <a:ext cx="144016"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TextBox"/>
          <p:cNvSpPr txBox="1"/>
          <p:nvPr/>
        </p:nvSpPr>
        <p:spPr>
          <a:xfrm>
            <a:off x="3563888" y="2564904"/>
            <a:ext cx="504056" cy="369332"/>
          </a:xfrm>
          <a:prstGeom prst="rect">
            <a:avLst/>
          </a:prstGeom>
          <a:noFill/>
        </p:spPr>
        <p:txBody>
          <a:bodyPr wrap="square" rtlCol="0">
            <a:spAutoFit/>
          </a:bodyPr>
          <a:lstStyle/>
          <a:p>
            <a:r>
              <a:rPr lang="el-GR" dirty="0" smtClean="0"/>
              <a:t>ΟΧΙ</a:t>
            </a:r>
            <a:endParaRPr lang="el-GR" dirty="0"/>
          </a:p>
        </p:txBody>
      </p:sp>
      <p:sp>
        <p:nvSpPr>
          <p:cNvPr id="10" name="9 - Δεξιό βέλος"/>
          <p:cNvSpPr/>
          <p:nvPr/>
        </p:nvSpPr>
        <p:spPr>
          <a:xfrm>
            <a:off x="4427984" y="3140968"/>
            <a:ext cx="1080000" cy="216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TextBox"/>
          <p:cNvSpPr txBox="1"/>
          <p:nvPr/>
        </p:nvSpPr>
        <p:spPr>
          <a:xfrm>
            <a:off x="4572000" y="2852936"/>
            <a:ext cx="648072" cy="369332"/>
          </a:xfrm>
          <a:prstGeom prst="rect">
            <a:avLst/>
          </a:prstGeom>
          <a:noFill/>
        </p:spPr>
        <p:txBody>
          <a:bodyPr wrap="square" rtlCol="0">
            <a:spAutoFit/>
          </a:bodyPr>
          <a:lstStyle/>
          <a:p>
            <a:r>
              <a:rPr lang="el-GR" dirty="0" smtClean="0"/>
              <a:t>ΝΑΙ</a:t>
            </a:r>
            <a:endParaRPr lang="el-GR" dirty="0"/>
          </a:p>
        </p:txBody>
      </p:sp>
      <p:sp>
        <p:nvSpPr>
          <p:cNvPr id="13" name="12 - Βέλος προς τα κάτω"/>
          <p:cNvSpPr/>
          <p:nvPr/>
        </p:nvSpPr>
        <p:spPr>
          <a:xfrm>
            <a:off x="3419872" y="3933056"/>
            <a:ext cx="144016"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TextBox"/>
          <p:cNvSpPr txBox="1"/>
          <p:nvPr/>
        </p:nvSpPr>
        <p:spPr>
          <a:xfrm>
            <a:off x="3707904" y="3933056"/>
            <a:ext cx="576064" cy="369332"/>
          </a:xfrm>
          <a:prstGeom prst="rect">
            <a:avLst/>
          </a:prstGeom>
          <a:noFill/>
        </p:spPr>
        <p:txBody>
          <a:bodyPr wrap="square" rtlCol="0">
            <a:spAutoFit/>
          </a:bodyPr>
          <a:lstStyle/>
          <a:p>
            <a:r>
              <a:rPr lang="el-GR" dirty="0" smtClean="0"/>
              <a:t>ΟΧΙ</a:t>
            </a:r>
            <a:endParaRPr lang="el-GR" dirty="0"/>
          </a:p>
        </p:txBody>
      </p:sp>
      <p:sp>
        <p:nvSpPr>
          <p:cNvPr id="15" name="14 - Δεξιό βέλος"/>
          <p:cNvSpPr/>
          <p:nvPr/>
        </p:nvSpPr>
        <p:spPr>
          <a:xfrm>
            <a:off x="4427984" y="4797152"/>
            <a:ext cx="108012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TextBox"/>
          <p:cNvSpPr txBox="1"/>
          <p:nvPr/>
        </p:nvSpPr>
        <p:spPr>
          <a:xfrm>
            <a:off x="4572000" y="4365104"/>
            <a:ext cx="1656184" cy="369332"/>
          </a:xfrm>
          <a:prstGeom prst="rect">
            <a:avLst/>
          </a:prstGeom>
          <a:noFill/>
        </p:spPr>
        <p:txBody>
          <a:bodyPr wrap="square" rtlCol="0">
            <a:spAutoFit/>
          </a:bodyPr>
          <a:lstStyle/>
          <a:p>
            <a:r>
              <a:rPr lang="el-GR" dirty="0" smtClean="0"/>
              <a:t>ΝΑΙ</a:t>
            </a:r>
            <a:endParaRPr lang="el-GR" dirty="0"/>
          </a:p>
        </p:txBody>
      </p:sp>
      <p:sp>
        <p:nvSpPr>
          <p:cNvPr id="17" name="16 - Διάγραμμα ροής: Διεργασία"/>
          <p:cNvSpPr/>
          <p:nvPr/>
        </p:nvSpPr>
        <p:spPr>
          <a:xfrm>
            <a:off x="2483768" y="5777880"/>
            <a:ext cx="1944216" cy="108012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17 - TextBox"/>
          <p:cNvSpPr txBox="1"/>
          <p:nvPr/>
        </p:nvSpPr>
        <p:spPr>
          <a:xfrm>
            <a:off x="2411760" y="5796171"/>
            <a:ext cx="2016224" cy="1061829"/>
          </a:xfrm>
          <a:prstGeom prst="rect">
            <a:avLst/>
          </a:prstGeom>
          <a:noFill/>
        </p:spPr>
        <p:txBody>
          <a:bodyPr wrap="square" rtlCol="0">
            <a:spAutoFit/>
          </a:bodyPr>
          <a:lstStyle/>
          <a:p>
            <a:r>
              <a:rPr lang="el-GR" sz="1050" dirty="0" smtClean="0">
                <a:solidFill>
                  <a:schemeClr val="bg1">
                    <a:lumMod val="95000"/>
                  </a:schemeClr>
                </a:solidFill>
              </a:rPr>
              <a:t>Ώριμες μορφές σπερματικού επιθηλίου σε αναμενόμενα μειωμένες ποσότητες με ή χωρίς κυριαρχία των κυττάρων </a:t>
            </a:r>
            <a:r>
              <a:rPr lang="en-US" sz="1050" dirty="0" err="1" smtClean="0">
                <a:solidFill>
                  <a:schemeClr val="bg1">
                    <a:lumMod val="95000"/>
                  </a:schemeClr>
                </a:solidFill>
              </a:rPr>
              <a:t>Sertoli</a:t>
            </a:r>
            <a:r>
              <a:rPr lang="en-US" sz="1050" dirty="0" smtClean="0">
                <a:solidFill>
                  <a:schemeClr val="bg1">
                    <a:lumMod val="95000"/>
                  </a:schemeClr>
                </a:solidFill>
              </a:rPr>
              <a:t> </a:t>
            </a:r>
            <a:r>
              <a:rPr lang="el-GR" sz="1050" dirty="0" smtClean="0">
                <a:solidFill>
                  <a:schemeClr val="bg1">
                    <a:lumMod val="95000"/>
                  </a:schemeClr>
                </a:solidFill>
              </a:rPr>
              <a:t>και αυξημένο αριθμό σωληναρίων μικρής διαμέτρου</a:t>
            </a:r>
            <a:endParaRPr lang="el-GR" sz="1050" dirty="0">
              <a:solidFill>
                <a:schemeClr val="bg1">
                  <a:lumMod val="95000"/>
                </a:schemeClr>
              </a:solidFill>
            </a:endParaRPr>
          </a:p>
        </p:txBody>
      </p:sp>
      <p:sp>
        <p:nvSpPr>
          <p:cNvPr id="19" name="18 - Δεξιό βέλος"/>
          <p:cNvSpPr/>
          <p:nvPr/>
        </p:nvSpPr>
        <p:spPr>
          <a:xfrm>
            <a:off x="4355976" y="6093296"/>
            <a:ext cx="108000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Διάγραμμα ροής: Διεργασία"/>
          <p:cNvSpPr/>
          <p:nvPr/>
        </p:nvSpPr>
        <p:spPr>
          <a:xfrm>
            <a:off x="5436096" y="5517232"/>
            <a:ext cx="2088232" cy="115212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20 - TextBox"/>
          <p:cNvSpPr txBox="1"/>
          <p:nvPr/>
        </p:nvSpPr>
        <p:spPr>
          <a:xfrm>
            <a:off x="5580112" y="5589240"/>
            <a:ext cx="1944216" cy="584775"/>
          </a:xfrm>
          <a:prstGeom prst="rect">
            <a:avLst/>
          </a:prstGeom>
          <a:noFill/>
        </p:spPr>
        <p:txBody>
          <a:bodyPr wrap="square" rtlCol="0">
            <a:spAutoFit/>
          </a:bodyPr>
          <a:lstStyle/>
          <a:p>
            <a:r>
              <a:rPr lang="el-GR" sz="1600" dirty="0" err="1" smtClean="0">
                <a:solidFill>
                  <a:schemeClr val="bg1">
                    <a:lumMod val="95000"/>
                  </a:schemeClr>
                </a:solidFill>
              </a:rPr>
              <a:t>Υποσπερματογένεση</a:t>
            </a:r>
            <a:r>
              <a:rPr lang="el-GR" sz="1600" dirty="0" smtClean="0">
                <a:solidFill>
                  <a:schemeClr val="bg1">
                    <a:lumMod val="95000"/>
                  </a:schemeClr>
                </a:solidFill>
              </a:rPr>
              <a:t> ομοιόμορφου τύπου</a:t>
            </a:r>
            <a:endParaRPr lang="el-GR" sz="1600" dirty="0">
              <a:solidFill>
                <a:schemeClr val="bg1">
                  <a:lumMod val="95000"/>
                </a:schemeClr>
              </a:solidFill>
            </a:endParaRPr>
          </a:p>
        </p:txBody>
      </p:sp>
      <p:sp>
        <p:nvSpPr>
          <p:cNvPr id="22" name="21 - TextBox"/>
          <p:cNvSpPr txBox="1"/>
          <p:nvPr/>
        </p:nvSpPr>
        <p:spPr>
          <a:xfrm>
            <a:off x="4572000" y="5877272"/>
            <a:ext cx="648072" cy="369332"/>
          </a:xfrm>
          <a:prstGeom prst="rect">
            <a:avLst/>
          </a:prstGeom>
          <a:noFill/>
        </p:spPr>
        <p:txBody>
          <a:bodyPr wrap="square" rtlCol="0">
            <a:spAutoFit/>
          </a:bodyPr>
          <a:lstStyle/>
          <a:p>
            <a:r>
              <a:rPr lang="el-GR" dirty="0" smtClean="0"/>
              <a:t>ΝΑΙ</a:t>
            </a:r>
            <a:endParaRPr lang="el-GR" dirty="0"/>
          </a:p>
        </p:txBody>
      </p:sp>
      <p:sp>
        <p:nvSpPr>
          <p:cNvPr id="23" name="22 - Αριστερό βέλος"/>
          <p:cNvSpPr/>
          <p:nvPr/>
        </p:nvSpPr>
        <p:spPr>
          <a:xfrm>
            <a:off x="1547664" y="6093296"/>
            <a:ext cx="936000"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23 - TextBox"/>
          <p:cNvSpPr txBox="1"/>
          <p:nvPr/>
        </p:nvSpPr>
        <p:spPr>
          <a:xfrm>
            <a:off x="1619672" y="5805264"/>
            <a:ext cx="648072" cy="369332"/>
          </a:xfrm>
          <a:prstGeom prst="rect">
            <a:avLst/>
          </a:prstGeom>
          <a:noFill/>
        </p:spPr>
        <p:txBody>
          <a:bodyPr wrap="square" rtlCol="0">
            <a:spAutoFit/>
          </a:bodyPr>
          <a:lstStyle/>
          <a:p>
            <a:r>
              <a:rPr lang="el-GR" dirty="0" smtClean="0"/>
              <a:t>ΟΧΙ</a:t>
            </a:r>
            <a:endParaRPr lang="el-GR" dirty="0"/>
          </a:p>
        </p:txBody>
      </p:sp>
      <p:sp>
        <p:nvSpPr>
          <p:cNvPr id="25" name="24 - Διάγραμμα ροής: Διεργασία"/>
          <p:cNvSpPr/>
          <p:nvPr/>
        </p:nvSpPr>
        <p:spPr>
          <a:xfrm>
            <a:off x="0" y="5445224"/>
            <a:ext cx="1547664" cy="141277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25 - TextBox"/>
          <p:cNvSpPr txBox="1"/>
          <p:nvPr/>
        </p:nvSpPr>
        <p:spPr>
          <a:xfrm>
            <a:off x="0" y="5733256"/>
            <a:ext cx="1547664" cy="923330"/>
          </a:xfrm>
          <a:prstGeom prst="rect">
            <a:avLst/>
          </a:prstGeom>
          <a:noFill/>
        </p:spPr>
        <p:txBody>
          <a:bodyPr wrap="square" rtlCol="0">
            <a:spAutoFit/>
          </a:bodyPr>
          <a:lstStyle/>
          <a:p>
            <a:r>
              <a:rPr lang="el-GR" dirty="0" smtClean="0">
                <a:solidFill>
                  <a:schemeClr val="bg1">
                    <a:lumMod val="95000"/>
                  </a:schemeClr>
                </a:solidFill>
              </a:rPr>
              <a:t>Φυσιολογική </a:t>
            </a:r>
            <a:r>
              <a:rPr lang="el-GR" dirty="0" err="1" smtClean="0">
                <a:solidFill>
                  <a:schemeClr val="bg1">
                    <a:lumMod val="95000"/>
                  </a:schemeClr>
                </a:solidFill>
              </a:rPr>
              <a:t>σπερματογέ</a:t>
            </a:r>
            <a:r>
              <a:rPr lang="el-GR" dirty="0" smtClean="0">
                <a:solidFill>
                  <a:schemeClr val="bg1">
                    <a:lumMod val="95000"/>
                  </a:schemeClr>
                </a:solidFill>
              </a:rPr>
              <a:t>-</a:t>
            </a:r>
            <a:r>
              <a:rPr lang="el-GR" dirty="0" err="1" smtClean="0">
                <a:solidFill>
                  <a:schemeClr val="bg1">
                    <a:lumMod val="95000"/>
                  </a:schemeClr>
                </a:solidFill>
              </a:rPr>
              <a:t>νεση</a:t>
            </a:r>
            <a:endParaRPr lang="el-GR" dirty="0">
              <a:solidFill>
                <a:schemeClr val="bg1">
                  <a:lumMod val="95000"/>
                </a:schemeClr>
              </a:solidFill>
            </a:endParaRPr>
          </a:p>
        </p:txBody>
      </p:sp>
      <p:sp>
        <p:nvSpPr>
          <p:cNvPr id="27" name="26 - Βέλος προς τα κάτω"/>
          <p:cNvSpPr/>
          <p:nvPr/>
        </p:nvSpPr>
        <p:spPr>
          <a:xfrm>
            <a:off x="3347864" y="5445224"/>
            <a:ext cx="144016"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27 - TextBox"/>
          <p:cNvSpPr txBox="1"/>
          <p:nvPr/>
        </p:nvSpPr>
        <p:spPr>
          <a:xfrm>
            <a:off x="3635896" y="5373216"/>
            <a:ext cx="1224136" cy="369332"/>
          </a:xfrm>
          <a:prstGeom prst="rect">
            <a:avLst/>
          </a:prstGeom>
          <a:noFill/>
        </p:spPr>
        <p:txBody>
          <a:bodyPr wrap="square" rtlCol="0">
            <a:spAutoFit/>
          </a:bodyPr>
          <a:lstStyle/>
          <a:p>
            <a:r>
              <a:rPr lang="el-GR" dirty="0" smtClean="0"/>
              <a:t>ΟΧΙ</a:t>
            </a:r>
            <a:endParaRPr lang="el-G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TotalTime>
  <Words>5259</Words>
  <Application>Microsoft Office PowerPoint</Application>
  <PresentationFormat>On-screen Show (4:3)</PresentationFormat>
  <Paragraphs>381</Paragraphs>
  <Slides>108</Slides>
  <Notes>0</Notes>
  <HiddenSlides>0</HiddenSlides>
  <MMClips>0</MMClips>
  <ScaleCrop>false</ScaleCrop>
  <HeadingPairs>
    <vt:vector size="4" baseType="variant">
      <vt:variant>
        <vt:lpstr>Theme</vt:lpstr>
      </vt:variant>
      <vt:variant>
        <vt:i4>1</vt:i4>
      </vt:variant>
      <vt:variant>
        <vt:lpstr>Slide Titles</vt:lpstr>
      </vt:variant>
      <vt:variant>
        <vt:i4>108</vt:i4>
      </vt:variant>
    </vt:vector>
  </HeadingPairs>
  <TitlesOfParts>
    <vt:vector size="109" baseType="lpstr">
      <vt:lpstr>Office Theme</vt:lpstr>
      <vt:lpstr>ΜΑΘΗΜΑΤΑ ΕΡΓΑΣΤΗΡΙΑΚΗΣ ΑΝΔΡΟΛΟΓΙΑΣ   Βιοψία όρχεως. Μορφολογικά πρότυπα  συνοδά υπογονιμότητας.  </vt:lpstr>
      <vt:lpstr>Slide 2</vt:lpstr>
      <vt:lpstr>Slide 3</vt:lpstr>
      <vt:lpstr>Slide 4</vt:lpstr>
      <vt:lpstr>Slide 5</vt:lpstr>
      <vt:lpstr>(Ανώριμα) κύτταρα Sertoli, γονοκύτταρα και διάμεσα κύτταρα Leydig σε όρχι εμβρύου 24 εβδομάδων</vt:lpstr>
      <vt:lpstr>Γονοκύτταρα, σπερματογόνια και διάμεσα κύτταρα Leydig σε όρχι νεογνού</vt:lpstr>
      <vt:lpstr>  Φυσιολογικός όρχις  προ της ήβης, σε 8χρονο αγόρι.  Τα σωληνάρια αποτελούνται  πρωτίστως από  άωρα (ανώριμα) κύτταρα του Sertoli.   Μετρώνται δύο έως τέσσερα γεννητικά κύτταρα (σπερματογόνια) ανά σωληνάριο .</vt:lpstr>
      <vt:lpstr>Slide 9</vt:lpstr>
      <vt:lpstr>Slide 10</vt:lpstr>
      <vt:lpstr>Slide 11</vt:lpstr>
      <vt:lpstr>ΣΠΕΡΜΑΤΟΓΟΝΙΑ</vt:lpstr>
      <vt:lpstr>ΣΠΕΡΜΑΤΟΚΥΤΤΑΡΑ-ΣΠΕΡΜΑΤΙΔΕΣ-ΣΠΕΡΜΑΤΟΖΩΑΡΙΑ</vt:lpstr>
      <vt:lpstr>Κύτταρα του Sertoli</vt:lpstr>
      <vt:lpstr>OΡΧΙΚΕΣ ΛΕΙΤΟΥΡΓΙΕΣ</vt:lpstr>
      <vt:lpstr>ΙΣΤΟΛΟΓΙΑ  ΟΡΧΙΚΩΝ-ΣΠΕΡΜΑΤΙΚΩΝ ΣΩΛΗΝΑΡΙΩΝ</vt:lpstr>
      <vt:lpstr> Τακτική ωρίμανση των γεννητικών κυττάρων (σπερματικού «επιθηλίου») από τη βάση προς τον κεντρικό αυλό του ορχικού σωληναρίου. Σπερματογόνια κατά μήκος της βασικής μεμβράνης,  (πρωτογενή και δευτερογενή) σπερματοκύτταρα ,  σπερματίδες και σπερματοζωάρια.</vt:lpstr>
      <vt:lpstr>Φυσιολογική ωρίμανση  σπερματικού «επιθηλίου»</vt:lpstr>
      <vt:lpstr>Φυσιολογική σπερματογένεση σε άτομο 34 ετών.</vt:lpstr>
      <vt:lpstr>Αιματο-ορχικός φραγμός</vt:lpstr>
      <vt:lpstr>0 αιματο-ορχικός φραγμός αφορίζει το βασικό από το προαύλιο διαμέρισμα.</vt:lpstr>
      <vt:lpstr>Slide 22</vt:lpstr>
      <vt:lpstr>Slide 23</vt:lpstr>
      <vt:lpstr>Slide 24</vt:lpstr>
      <vt:lpstr>Slide 25</vt:lpstr>
      <vt:lpstr>Ανάπτυξη του γεννητικού συστήματος κατά τους πρώτους μήνες της ενδομήτριας ζωής</vt:lpstr>
      <vt:lpstr>Slide 27</vt:lpstr>
      <vt:lpstr>ΑΛΛΗΛΕΠΙΔΡΑΣΗ  ΠΕΡΙΒΑΛΛΟΝΤΙΚΩΝ ΡΥΠΩΝ ΚΑΙ ΓΟΝΙΔΙΩΝ: ΓΕΝΕΤΙΚΗ ΠΡΟΔΙΑΘΕΣΗ</vt:lpstr>
      <vt:lpstr>Slide 29</vt:lpstr>
      <vt:lpstr>ΑΛΛΗΛΕΠΙΔΡΑΣΗ  ΠΕΡΙΒΑΛΛΟΝΤΙΚΩΝ ΡΥΠΩΝ ΚΑΙ ΓΟΝΙΔΙΩΝ: ΓΕΝΕΤΙΚΗ ΠΡΟΔΙΑΘΕΣΗ</vt:lpstr>
      <vt:lpstr>Slide 31</vt:lpstr>
      <vt:lpstr>Slide 32</vt:lpstr>
      <vt:lpstr>ΒΛΑΠΤΙΚΟΙ ΕΞΩΓΕΝΕΙΣ ΠΑΡΑΓΟΝΤΕΣ  ΓΙΑ ΤΑ ΣΠΕΡΜΑΤΟΖΩΑΡΙΑ</vt:lpstr>
      <vt:lpstr>ΑΝΔΡΙΚΗ ΥΠΟΓΟΝΙΜΟΤΗΤΑ</vt:lpstr>
      <vt:lpstr>ΕΝΔΕΙΞΕΙΣ ΒΙΟΨΙΑΣ ΟΡΧΕΩΣ </vt:lpstr>
      <vt:lpstr>Κρυψορχία :  Mη κάθοδος του όρχεως στο όσχεο και παραμονή του εντός της κοιλίας στη βουβωνική χώρα ή στο βουβωνικό πόρο. Έγκαιρη ορχεοπηξία. 35 φορές αυξημένος κίνδυνος νεοπλασίας. Εδώ, βιοψία όρχεως ενήλικα με ιστορικό κρυψορχίας. Κακοήθη κύτταρα ΕΝΓΚΑ.</vt:lpstr>
      <vt:lpstr>Συστροφή όρχεως. Οξεία κατάσταση. Αιφνίδιος αφόρητος πόνος και διόγκωση – Συστροφή του σπερματικού τόνου, στραγγαλισμός αιμοφόρων αγγείων      Αιμορραγικό έμφρακτο, τελική εξέλιξη.</vt:lpstr>
      <vt:lpstr>Slide 38</vt:lpstr>
      <vt:lpstr>IΣΤΟΠΑΘΟΛΟΓΙΚΕΣ ΑΛΛΟΙΩΣΕΙΣ  ΣΥΝΔΕΟΜΕΝΕΣ ΜΕ ΥΠΟΓΟΝΙΜΟΤΗΤΑ</vt:lpstr>
      <vt:lpstr>AΛΛΟΙΩΣΕΙΣ ΣΤΟ ΣΠΕΡΜΑΤΙΚΟ ΕΠΙΘΗΛΙΟ : ΔΙΑΧΥΤΕΣ  Η  ΕΣΤΙΑΚΕΣ =  OΜΟΙΟΓΕΝΗΣ  Η ΑΝΟΜΟΙΟΓΕΝΗΣ   Η ΙΣΤΙΚΗ ΚΑΤΑΝΟΜΗ ΤΟΥΣ  Στις  εστιακές αλλοιώσεις καθορίζεται η αναλογία τους στο σύνολο των περικλειομένων σωληναρίων (π.χ. 20%)  ΠΙΘΑΝΗ ΔΙΑΚΡΙΣΗ  ΔΙΑΧΥΤΩΝ ΑΛΛΟΙΩΣΕΩΝ</vt:lpstr>
      <vt:lpstr>ΚΛΑΣΙΚΗ ΙΣΤΟΛΟΓΙΚΗ ΕΞΕΤΑΣΗ  ΟΡΧΙΚΟΥ ΠΑΡΕΓΧΥΜΑΤΟΣ</vt:lpstr>
      <vt:lpstr>ΙΣΤΟΛΟΓΙΚΑ ΠΡΟΤΥΠΑ ΟΡΧΙΚΟΥ ΠΑΡΕΓΧΥΜΑΤΟΣ  ΑΝΔΡΩΝ ΜΕ ΥΠΟΓΟΝΙΜΟΤΗΤΑ - Ι</vt:lpstr>
      <vt:lpstr>Φυσιολογική σπερματογένεση</vt:lpstr>
      <vt:lpstr>ΙΣΤΟΛΟΓΙΚΑ ΠΡΟΤΥΠΑ ΟΡΧΙΚΟΥ ΠΑΡΕΓΧΥΜΑΤΟΣ  ΑΝΔΡΩΝ ΜΕ ΥΠΟΓΟΝΙΜΟΤΗΤΑ – Ι ΕΝΕΡΓΟΣ (ΦΥΣΙΟΛΟΓΙΚΗ) ΣΠΕΡΜΑΤΟΓΕΝΕΣΗ </vt:lpstr>
      <vt:lpstr>Άρρην 28 ετών με αγενεσία σπερματικού πόρου. Ενεργός  (φυσιολογική) σπερματογένεση.</vt:lpstr>
      <vt:lpstr>ΙΣΤΟΠΑΘΟΛΟΓΙΚΑ ΠΡΟΤΥΠΑ ΟΡΧΙΚΟΥ ΠΑΡΕΓΧΥΜΑΤΟΣ ΑΝΔΡΩΝ ΜΕ ΥΠΟΓΟΝΙΜΟΤΗΤΑ</vt:lpstr>
      <vt:lpstr>ΙΣΤΟΛΟΓΙΚΑ ΠΡΟΤΥΠΑ ΟΡΧΙΚΟΥ ΠΑΡΕΓΧΥΜΑΤΟΣ  ΑΝΔΡΩΝ ΜΕ ΥΠΟΓΟΝΙΜΟΤΗΤΑ - ΙΙ</vt:lpstr>
      <vt:lpstr>ΥΠΟΣΠΕΡΜΑΤΟΓΕΝΕΣΗ</vt:lpstr>
      <vt:lpstr>Αμιγής υποσπερματογένεση.  Μείωση όλων των μορφών γεννητικών κυττάρων</vt:lpstr>
      <vt:lpstr>Υποσπερματογένεση με τάση αποβολής/αποφολίδωσης   των πρωτογενών σπερματοκυττάρων.</vt:lpstr>
      <vt:lpstr>Slide 51</vt:lpstr>
      <vt:lpstr>ΔΙΑΧΥΤΕΣ ΑΛΛΟΙΩΣΕΙΣ ΕΠΙ ΔΙΑΤΑΡΑΧΩΝ ΤΗΣ ΣΠΕΡΜΑΤΟΓΕΝΕΣΗΣ  ΑΛΛΟΙΩΣΕΙΣ ΣΤΟ ΒΑΣΙΚΟ ΔΙΑΜΕΡΙΣΜΑ </vt:lpstr>
      <vt:lpstr>ΔΙΑΧΥΤΕΣ ΑΛΛΟΙΩΣΕΙΣ ΕΠΙ ΔΙΑΤΑΡΑΧΩΝ ΤΗΣ ΣΠΕΡΜΑΤΟΓΕΝΕΣΗΣ  ΑΛΛΟΙΩΣΕΙΣ ΣΤΟ ΠΡΟΑΥΛΙΟ ΔΙΑΜΕΡΙΣΜΑ </vt:lpstr>
      <vt:lpstr>   Υποσπερματογένεση:Ποικίλου βαθμού μείωση της διαμέτρου σωληναρίων και αυλών και γενική μείωση των γεννητικών κυττάρων παρά την οποία, όλα  τα τελευταία είναι αναγνωρίσιμα, συμπεριλαμβανομένων σπανίων ώριμων σπερματίδων. Οι τελευταίες διακρίνονται υπό μεγάλη μεγέθυνση με τους βαθυχρωματικούς, γωνιώδεις πυρήνες τους. (Συχνά μπορεί να συνυπάρχουν σκληρυσμένα σωληνάρια ή /και σωληνάρια περιέχοντα κύτταρα του Sertoli  μόνο.)(Α-Η, Χ200)</vt:lpstr>
      <vt:lpstr>      Εστιακή παρουσία σωληναρίου με προβάλλουσα παρουσία κυττάρων Sertoli   σε φυσιολογικό λοιπό ορχικό παρέγχυμα (με φυσιολογική, πλήρη σπερματογένεση). Τίθεται υπό σκέψη  ένα μικτό πρότυπο υποσπερματογένεσης στο οποίο  πρέπει να αναφερθεί η παρουσία των σωληναρίων με κύτταρα Sertoli μόνο καθώς και να εξαχθεί  ένα σχετικό ποσοστό. ( Α-Η, Χ 200)</vt:lpstr>
      <vt:lpstr>Παθολογικές  σπερματίδες, με στοιχεία ωρίμανσης  μεν, αλλά  με  ανώμαλα επιμηκυσμένες κεφαλές. </vt:lpstr>
      <vt:lpstr>Ασθενής 30 ετών με κιρσοκήλη. Υποσπερματογένεση.  Ήπια πάχυνση της βασικής μεμβράνης, αποφολίδωση,  αταξία στην ωρίμανση.</vt:lpstr>
      <vt:lpstr>ΥΠΟΣΠΕΡΜΑΤΟΓΕΝΕΣΗ  :  ΒΑΣΙΚΑ ΣΗΜΕΙΑ</vt:lpstr>
      <vt:lpstr>ΑΛΛΟΙΩΣΕΙΣ ΤΟΣΟ ΣΤΟ ΒΑΣΙΚΟ ΟΣΟ ΚΑΙ ΣΤΟ ΠΡΟΑΥΛΙΟ ΔΙΑΜΕΡΙΣΜΑ </vt:lpstr>
      <vt:lpstr>ΙΣΤΟΛΟΓΙΚΑ ΠΡΟΤΥΠΑ ΟΡΧΙΚΟΥ ΠΑΡΕΓΧΥΜΑΤΟΣ  ΑΝΔΡΩΝ ΜΕ ΥΠΟΓΟΝΙΜΟΤΗΤΑ - ΙΙΙ</vt:lpstr>
      <vt:lpstr>Όρχις ενήλικα . Αποκατάσταση κρυψορχίας στην ηλικία των 2 ετών. Συνύπαρξη αναστολής της ωρίμανσης στο επίπεδο του σπερματοκυττάρου και πλήρους, αν και μειωμένης σπερματογένεσης με ώριμες, επιμήκεις σπερματίδες.  Άρα: ΥΠΟΣΠΕΡΜΑΤΟΓΕΝΕΣΗ.</vt:lpstr>
      <vt:lpstr>Σπερματογενετική στάση ( αναστολή της ωρίμανσης ) στο επίπεδο/στάδιο  των σπερματογονίων</vt:lpstr>
      <vt:lpstr>(Πλήρης) Αναστολή ωρίμανσης στο στάδιο των σπερματογονίων  ( αίτια: ανεπάρκεια γοναδοτροπινών, βλάβη γεννητικών κυττάρων από χημειο- ή ακτινο-θεραπεία).</vt:lpstr>
      <vt:lpstr>  ( Πλήρης) Στάση της σπερματογένεσης σε νεαρό άρρενα διερευνούμενο για υπογονιμότητα. Πολυάριθμα σπερματογόνια εγγύς της βασικής μεμβράνης, λίγα σπερματοκύτταρα .  Απουσία ωρίμων σπερματίδων-σπερματοζωαρίων.</vt:lpstr>
      <vt:lpstr> Τα κύτταρα εγγύς της προαύλιας επιφάνειας του εν λόγω σωληναρίου είναι κύτταρα του Sertoli. Το εν λόγω πρότυπο ( της στάσης της σπερματογένεσης ) δυνητικώς προκαλείται και από τα αίτια της υποσπερματογένεσης όπως ακτινοβόληση, αλκυλιούντες παράγοντες, ανεπάρκεια γοναδοτροπινών. Σε αμφοτερόπλευρη  (πλήρη) αναστολή της ωρίμανσης, στο σπερμοδιάγραμμα ανευρίσκεται συνήθως αζωοσπερμία.</vt:lpstr>
      <vt:lpstr>(Πλήρης) Αναστολή ωρίμανσης. Μικρά σωληνάρια. Διακρίνονται μόνο σπερματογόνια και σπερματοκύτταρα α’ τάξης (πρωτογενή).  Εκφυλισμένα κύτταρα, ενδοσωληναριακά.</vt:lpstr>
      <vt:lpstr> (Πλήρης) Σπερματογενετική στάση/αναστολή της ωρίμανσης. Ποικιλία στη διάμετρο των σωληναρίων και των αυλών. Απουσία ωρίμων σπερματίδων. Τα πρωτογενή σπερματοκύτταρα εξακολουθούν να προβάλλουν. ( Α-Η, Χ400).</vt:lpstr>
      <vt:lpstr>ΑΝΑΣΤΟΛΗ ΤΗΣ ΩΡΙΜΑΝΣΗΣ  ΒΑΣΙΚΑ ΣΗΜΕΙΑ</vt:lpstr>
      <vt:lpstr>ΙΣΤΟΛΟΓΙΚΑ ΠΡΟΤΥΠΑ ΟΡΧΙΚΟΥ ΠΑΡΕΓΧΥΜΑΤΟΣ  ΑΝΔΡΩΝ ΜΕ ΥΠΟΓΟΝΙΜΟΤΗΤΑ - ΙV</vt:lpstr>
      <vt:lpstr>17χρονος κρύψορχις . Σωληνάρια μόνο με ώριμα κύτταρα του Sertoli ή  άλλα και με σπερματοκύτταρα α’ τάξης (πρωτογενή)[δηλ. με (πλήρη) αναστολή ωρίμανσης )] . Άρα μικτή εικόνα :  ΥΠΟΠΛΑΣΙΑ .   Επιπρόσθετα, σχηματισμός «αδενώματος» του Pick  (από άωρα κύτταρα του Sertoli).</vt:lpstr>
      <vt:lpstr>  «   Αδένωμα» του Pick επί κρυψορχίας.  Δεν πρόκειται για το υπό μελέτη σύνδρομο.  Μετά την ήβη, ο όρχις της παρατεινόμενης  κρυψορχίας αποτελείται από μικρά σκληρυσμένα σωληνάρια με παχυσμένες βασικές μεμβράνες και ίνωση στο διάμεσο υπόστρωμα. Συχνά σε τέτοιους όρχεις ανευρίσκονται οζία μικρών σωληναρίων που αποτελούνται από κύτταρα του Sertoli, γνωστά ως «αδενώματα» του Pick. Δεν πρόκειται για γνήσια νεοπλάσματα. Σε μεγάλη μεγέθυνση διακρίνονται οι υπερχρωμικοί πυρήνες των κυττάρων Sertoli,  κάθετα οριοθετημένοι ως προς τη βασική μεμβράνη.</vt:lpstr>
      <vt:lpstr>Υποποικιλίες συνδρόμου από κύτταρα Sertoli μόνο </vt:lpstr>
      <vt:lpstr>  Σύνδρομο από (ανώριμα) κύτταρα Sertoli μόνο. Εικόνα ανώριμου ορχικού παρεγχύματος  όπως προ της ήβης. Τα ανώριμα σωληνάρια περιέχουν προεφηβικής ποικιλίας,  ανώριμα κύτταρα του Sertoli με μικρότερα, τυχαία κατανεμημένα πυρήνια.  Τα  σπερματογόνια  δεν προβάλλουν, σχεδόν δε διακρίνονται, απουσιάζει  δε κάθε ωρίμανση.   Μόνο διάσπαρτα, τα κύτταρα του Leydig διακρίνονται στο διάμεσο υπόστρωμα. Α-Η Χ200.</vt:lpstr>
      <vt:lpstr>  Βιοψία όρχεως από ασθενή με  υψηλά επίπεδα FSH, φυσιολογικό όγκο σπέρματος και αζωοσπερμία. Αναγνωρίζονται ορχικά σωληνάρια επενδυόμενα από (ώριμα) κύτταρα Sertoli μόνο, με εμφάνιση  «σαν να παρασύρονται από τον άνεμο».</vt:lpstr>
      <vt:lpstr>  Τα  ώριμα κύτταρα του Sertoli  έχουν  ωοειδείς πυρήνες και στικτά πυρήνια.  Στο εν λόγω σύνδρομο, τα κύτταρα του Leydig  είναι συνήθως φυσιολογικά σε εμφάνιση, αλλά μπορεί να δείχνουν περισσότερα  λόγω της ελαττωμένης διαμέτρου των σωληναρίων .  Στα  αίτια του συνδρόμου από κύτταρα Sertoli μόνο  περιλαμβάνονται  η ανεπάρκεια γοναδοτροπινών,  η κρυψορχία,  η ιογενής ορχίτις, η ακτινοβόληση, η λήψη αλκυλιούντων παραγόντων και η ορμονοθεραπεία για καρκίνο του προστάτη αδένα.</vt:lpstr>
      <vt:lpstr> Σύνδρομο από κύτταρα Sertoli μόνο.  Τα σωληνάρια έχουν μειωμένη διάμετρο και σε αυτά απουσιάζουν τα γεννητικά κύτταρα και παρατηρούνται μεγάλα ώριμα κύτταρα Sertoli. Τα κύτταρα του Leydig προβάλλουν στο διάμεσο υπόστρωμα  με εντονότατη παρουσία· ένα εύρημα απαντώμενο  σε ενήλικες με σύνδρομο Klinefelter , χωρίς ειδική σημασία. Α-Η Χ100.</vt:lpstr>
      <vt:lpstr>Σύνδρομο με κύτταρα Sertoli μόνο (Σύνδρομο με αποκλειστική παρουσία ώριμων κυττάρων του Sertoli).</vt:lpstr>
      <vt:lpstr>Απλασία γεννητικών κυττάρων μετά θεραπεία για ΟΛΛ (αριστερά).  Δεξιά ιδιοπαθής. Προβάλλοντα πυρήνια  (ώριμων) κυττάρων του Sertoli.  Κυματιστά πυρηνικά όρια. Κάθετη διάταξή τους προς τη βασική μεμβράνη.</vt:lpstr>
      <vt:lpstr>ΣΥΝΔΡΟΜΟ ΑΠΟ ΚΥΤΤΑΡΑ SERTOLI ΜΟΝΟ. ΒΑΣΙΚΑ ΣΗΜΕΙΑ</vt:lpstr>
      <vt:lpstr>ΙΣΤΟΛΟΓΙΚΑ ΠΡΟΤΥΠΑ ΟΡΧΙΚΟΥ ΠΑΡΕΓΧΥΜΑΤΟΣ  ΑΝΔΡΩΝ ΜΕ ΥΠΟΓΟΝΙΜΟΤΗΤΑ - V</vt:lpstr>
      <vt:lpstr>Απλασία γεννητικών κυττάρων και εστιακή σπερματογένεση. Ένα σωληνάριο επενδύεται μόνο από κύτταρα του Sertoli.  Στα άλλα διακρίνεται σπερματογένεση με ώριμες μορφές.  Άρα πρόκειται για υποσπερματογένεση.</vt:lpstr>
      <vt:lpstr>      Εστιακή παρουσία σωληναρίου με προβάλλουσα παρουσία κυττάρων Sertoli   σε φυσιολογικό λοιπό ορχικό παρέγχυμα με φυσιολογική, πλήρη σπερματογένεση. Τίθεται υπό σκέψη  ένα μικτό πρότυπο υποσπερματογένεσης στο οποίο  πρέπει να αναφερθεί η παρουσία  των σωληναρίων με κύτταρα Sertoli μόνο, καθώς και να εξαχθεί  ένα σχετικό ποσοστό τους. ( Α-Η, Χ 200)</vt:lpstr>
      <vt:lpstr>ΙΣΤΟΛΟΓΙΚΑ ΠΡΟΤΥΠΑ ΟΡΧΙΚΟΥ ΠΑΡΕΓΧΥΜΑΤΟΣ  ΑΝΔΡΩΝ ΜΕ ΥΠΟΓΟΝΙΜΟΤΗΤΑ - VI</vt:lpstr>
      <vt:lpstr> Πλήρης  ατροφία και ίνωση.  Τα ατροφικά σωληνάρια διαθέτουν μια παχυσμένη, εσπειραμένη βασική μεμβράνη με υαλινώδη εμφάνιση πέριξ ενός αυλού που εν πολλοίς έχει αποφραχθεί από ινώδη ιστό. Πρόκειται για το τελικό στάδιο μιας πλειάδας διεργασιών   που προκαλούν βλάβη στα ορχικά σωληνάρια. (Α-Η, Χ200)   </vt:lpstr>
      <vt:lpstr>Υαλοειδοποίηση αρκετών ορχικών σωληναρίων</vt:lpstr>
      <vt:lpstr>Υαλοειδοποίηση σπερματικών σωληναρίων</vt:lpstr>
      <vt:lpstr>ΙΣΤΟΛΟΓΙΚΑ ΠΡΟΤΥΠΑ ΟΡΧΙΚΟΥ ΠΑΡΕΓΧΥΜΑΤΟΣ  ΑΝΔΡΩΝ ΜΕ ΥΠΟΓΟΝΙΜΟΤΗΤΑ -   ΜΙΚΤΑ ΠΡΟΤΥΠΑ</vt:lpstr>
      <vt:lpstr>ΕΣΤΙΑΚΕΣ (ΑΝΟΜΟΙΟΓΕΝΕΙΣ) ΑΛΛΟΙΩΣΕΙΣ ΕΠΙ ΔΙΑΤΑΡΑΧΩΝ ΤΗΣ ΣΠΕΡΜΑΤΟΓΕΝΕΣΗΣ =  ΜΙΚΤΗ ΑΤΡΟΦΙΑ</vt:lpstr>
      <vt:lpstr>Slide 89</vt:lpstr>
      <vt:lpstr> Η εικονιζόμενη ορχική βιοψία προέρχεται από ενήλικα άρρενα  με φυσιολογικό όγκο σπέρματος και σοβαρή ολιγοσπερμία. Οι όρχεις ήταν  μικροί και αυξημένης σύστασης ενώ η σωματική διάπλαση του ατόμου υπεδείκνυε σύνδρομο του Klinefelter. Παρατηρούμε μικρά υαλοειδοποιημένα ορχικά σωληνάρια και ψευδοαδενωματώδεις  αθροίσεις κυττάρων του Leydig.Η ατροφία των ορχικών σωληναρίων και ο μειωμένος όγκος του όρχεως δίνουν την ψευδή εντύπωση υπερπλασίας των κυττάρων του Leydig στο σύνδρομο Kleinefelter.  Στην πραγματικότητα έχει αποδειχθεί ότι τα κύτταρα του Leydig είναι μειωμένα.    </vt:lpstr>
      <vt:lpstr>Ορχική βιοψία ατόμου με σύνδρομο Klinefelter. Οζίο / αδενωματοειδής άθροιση και προβάλλουσα παρουσία κυττάρων του Leydig στην περιφέρεια σκληρυσμένων σωληναρίων,  παρά τη μείωση των εν λόγω κυττάρων.</vt:lpstr>
      <vt:lpstr>  Ορισμένα υαλοειδοποιημένα ορχικά σωληνάρια  περιβάλλονται από κύτταρα του Leydig  με άφθονο  μικρο- κενοτοποιώδες κυτταρόπλασμα. Αν και τα κύτταρα του Leydig μπορεί να δείχνουν φυσιολογικά στο σύνδρομο του Κlinefelter, συχνά υπολείπονται λειτουργικώς με συνέπεια τα επίπεδα των ανδρογόνων  συχνά να πέφτουν και να επακολουθεί αύξηση των επιπέδων της FSH και της LH.</vt:lpstr>
      <vt:lpstr> Ορχική  θηλεοποίηση (Σύνδρομο ανθεκτικότητας στα ανδρογόνα)  Ποικιλία  άρρενος ψευδερμαφροδιτισμού  με γυναικείο φαινότυπο και παρουσία όρχεων. Συνήθης καρυότυπος  ΧΥ αλλά μπορεί και ΧΧΥ. Τα σπερματικά σωληνάρια  είτε έχουν μικρούς εκτρωτικούς αυλούς  είτε στερούνται παντελώς αυλών και συνήθως περιέχουν  κύτταρα Sertoli μόνον. Περί το 10% των ασθενών με ορχική θηλεοποίηση αναπτύσσουν  ορχικό καρκίνο. Αναγνωρίζονται αρκετά κύτταρα του Leydig στο διάμεσο υπόστρωμα  τα οποία συχνά στο εν λόγω σύνδρομο στερούνται κρυστάλλων του Reinke. </vt:lpstr>
      <vt:lpstr>   Στον αληθή ερμαφροδιτισμό, ο οποίος χαρακτηρίζεται από την ταυτόχρονη παρουσία ωοθηκικού  και ορχικού ιστού, ο συχνότερος τύπος γονάδας είναι ο ωοθηκόρχις. Εδώ συνυπάρχουν ωοθυλάκια με  πολυάριθμα μικρά σπερματικά σωληνάρια με ανώριμα , υπερχρωμικά κύτταρα του Sertoli. Στον ωοθηκόρχι τα σπερματικά σωληνάρια παραμένουν μικρά και σπανίως μπορεί να επιδείξουν ατελή σπερματογένεση. Οι εν λόγω δυσγενετικές γονάδες αποτελούν υπόστρωμα ανάπτυξης  όγκων που περιλαμβάνουν το γοναδοβλάστωμα , το δυσγερμίνωμα και τον όγκο λεκιθικού ασκού. Τα ωοθυλάκια στον ωοθηκόρχι συνήθως σε ωχρά σωμάτια στην ενήλικο ζωή , έτσι μερικοί ερμαφρόδιτοι ασθενείς οι οποίοι ανατράφηκαν ως θήλεις  γνώρισαν τη μητρότητα.</vt:lpstr>
      <vt:lpstr>  Σύνδρομο ορχικής υποστροφής Αγγειούμενο ινώδες οζίο με εναποθέσεις αιμοσιδηρίνης και δυστροφική ασβέστωση στο ορχικό υπόλειμμα  στο οποίο, επί πλέον,  μπορεί να ανευρεθούν αρτηριακά και φλεβικά αγγεία, λιπώδης ιστός και νευρικοί κλάδοι. Επισημαίνεται η παρουσία σπερματικού πόρου . Οι περισσότερες περιπτώσεις μονορχίας  αποτελούν συνέπεια αγγειακής βλάβης ή ενδομήτριας συστροφής που θέτει σε κίνδυνο την κυκλοφορία στις αναπτυσσόμενες γονάδες.</vt:lpstr>
      <vt:lpstr>ΣΥΝΟΨΗ-ΒΑΣΙΚΑ ΣΗΜΕΙΑ   ΑΡΧΕΣ ΜΙΚΡΟΣΚΟΠΗΣΗΣ: ΜΙΚΡΗ ΜΕΓΕΘΥΝΣΗ</vt:lpstr>
      <vt:lpstr>ΑΡΧΕΣ ΜΙΚΡΟΣΚΟΠΗΣΗΣ:MEΓΑΛΥΤΕΡΕΣ  ΜΕΓΕΘΥΝΣΕΙΣ</vt:lpstr>
      <vt:lpstr>ΔΙΑΓΝΩΣΤΙΚΟΣ ΑΛΓΟΡΙΘΜΟΣ  ΣΤΗ ΜΕΛΕΤΗ ΟΡΧΙΚΩΝ ΒΙΟΨΙΩΝ</vt:lpstr>
      <vt:lpstr>Υπό μέτρια ή μεγάλη μεγέθυνση ( Χ200-Χ400) καθορισμός τύπων και αναλογιών γεννητικών κυττάρων. Ομοιογενές πρότυπο</vt:lpstr>
      <vt:lpstr>Υπό μέτρια ή μεγάλη μεγέθυνση (Χ200-Χ400) καθορισμός τύπων και αναλογιών γεννητικών κυττάρων.  Μη ομοιογενές πρότυπο</vt:lpstr>
      <vt:lpstr> Διατύπωση τελικής διάγνωσης</vt:lpstr>
      <vt:lpstr>ΕΡΩΤΗΣΕΙΣ ΕΜΠΕΔΩΣΗΣ ΓΝΩΣΕΩΝ  Περιγράψτε την παρακάτω εικόνα του ορχικού παρεγχύματος από κρύψορχι.  </vt:lpstr>
      <vt:lpstr>Σύνδρομο Prader – Willi σε ενήλικα άρρενα ( νευροαναπτυξιακή γενετική διαταραχή ). Ταυτοποιήστε το εικονιζόμενο πρότυπο (σε μετεφηβικό όρχι)</vt:lpstr>
      <vt:lpstr>Σύνδρομο del Castillo. Tαυτοποιήστε το εικονιζόμενο πρότυπο.</vt:lpstr>
      <vt:lpstr>Tαυτοποιήστε το εικονιζόμενο πρότυπο</vt:lpstr>
      <vt:lpstr>Μη αποφρακτική αζωοσπερμία. Tαυτοποιήστε το εικονιζόμενο πρότυπο. </vt:lpstr>
      <vt:lpstr>Όρχις ενήλικα . Αποκατάσταση κρυψορχίας στην ηλικία των 2 ετών.  </vt:lpstr>
      <vt:lpstr>Slide 108</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αγαπουλακι</dc:creator>
  <cp:lastModifiedBy>αγαπουλακι</cp:lastModifiedBy>
  <cp:revision>44</cp:revision>
  <dcterms:created xsi:type="dcterms:W3CDTF">2016-04-28T15:11:53Z</dcterms:created>
  <dcterms:modified xsi:type="dcterms:W3CDTF">2016-05-14T13:53:46Z</dcterms:modified>
</cp:coreProperties>
</file>