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82" r:id="rId3"/>
    <p:sldId id="283" r:id="rId4"/>
    <p:sldId id="284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67C72-A4DC-3E42-92B3-B4BF97AB1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97655"/>
            <a:ext cx="11282779" cy="914399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r>
              <a:rPr lang="el-GR" b="1" dirty="0"/>
              <a:t>ΤΟ ΠΡΟΣΩΠΙΚΟ ΣΤΟΙΧΕΙΟ ΣΤΗΝ ΕΚΚΛΗΣΙΑΣΤΙΚΗ  ΡΗΤΟΡΙΚΗ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F916-8B63-6E4A-BBAC-3D0C8B876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145219"/>
            <a:ext cx="11922711" cy="554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dotted" dirty="0"/>
              <a:t>(α) </a:t>
            </a:r>
            <a:r>
              <a:rPr lang="el-GR" sz="3200" u="dotted" dirty="0" err="1"/>
              <a:t>Ἡ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ἱεροκήρυκα</a:t>
            </a:r>
            <a:r>
              <a:rPr lang="el-GR" sz="3200" u="dotted" dirty="0"/>
              <a:t> </a:t>
            </a:r>
            <a:r>
              <a:rPr lang="el-GR" sz="3200" u="dotted" dirty="0" err="1"/>
              <a:t>καὶ</a:t>
            </a:r>
            <a:r>
              <a:rPr lang="el-GR" sz="3200" u="dotted" dirty="0"/>
              <a:t> </a:t>
            </a:r>
            <a:r>
              <a:rPr lang="el-GR" sz="3200" u="dotted" dirty="0" err="1"/>
              <a:t>ἐκείνου</a:t>
            </a:r>
            <a:r>
              <a:rPr lang="el-GR" sz="3200" u="dotted" dirty="0"/>
              <a:t> </a:t>
            </a:r>
            <a:r>
              <a:rPr lang="el-GR" sz="3200" u="dotted" dirty="0" err="1"/>
              <a:t>ποὺ</a:t>
            </a:r>
            <a:r>
              <a:rPr lang="el-GR" sz="3200" u="dotted" dirty="0"/>
              <a:t> </a:t>
            </a:r>
            <a:r>
              <a:rPr lang="el-GR" sz="3200" u="dotted" dirty="0" err="1"/>
              <a:t>ἐκφέρει</a:t>
            </a:r>
            <a:r>
              <a:rPr lang="el-GR" sz="3200" u="dotted" dirty="0"/>
              <a:t> </a:t>
            </a:r>
            <a:r>
              <a:rPr lang="el-GR" sz="3200" u="dotted" dirty="0" err="1"/>
              <a:t>τὸ</a:t>
            </a:r>
            <a:r>
              <a:rPr lang="el-GR" sz="3200" u="dotted" dirty="0"/>
              <a:t> σύγχρονο </a:t>
            </a:r>
            <a:r>
              <a:rPr lang="el-GR" sz="3200" u="dotted" dirty="0" err="1"/>
              <a:t>θεολογικὸ</a:t>
            </a:r>
            <a:r>
              <a:rPr lang="el-GR" sz="3200" u="dotted" dirty="0"/>
              <a:t> λόγο.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ἰδιαιτερότητα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ἀπαραίτητα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φορέα του.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ὑπάρξεως</a:t>
            </a:r>
            <a:r>
              <a:rPr lang="el-GR" sz="3200" dirty="0"/>
              <a:t> τόσο </a:t>
            </a:r>
            <a:r>
              <a:rPr lang="el-GR" sz="3200" dirty="0" err="1"/>
              <a:t>σωματικῶν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ψυχικῶν</a:t>
            </a:r>
            <a:r>
              <a:rPr lang="el-GR" sz="3200" dirty="0"/>
              <a:t> προτερημάτων.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σωματικὰ</a:t>
            </a:r>
            <a:r>
              <a:rPr lang="el-GR" sz="3200" dirty="0"/>
              <a:t> προσόντα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ἐξωτερικὰ</a:t>
            </a:r>
            <a:r>
              <a:rPr lang="el-GR" sz="3200" dirty="0"/>
              <a:t> </a:t>
            </a:r>
            <a:r>
              <a:rPr lang="el-GR" sz="3200" dirty="0" err="1"/>
              <a:t>χαρακτηριστικὰ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ἀλλὰ</a:t>
            </a:r>
            <a:r>
              <a:rPr lang="el-GR" sz="3200" dirty="0"/>
              <a:t> κυρίως </a:t>
            </a:r>
            <a:r>
              <a:rPr lang="el-GR" sz="3200" dirty="0" err="1"/>
              <a:t>σὲ</a:t>
            </a:r>
            <a:r>
              <a:rPr lang="el-GR" sz="3200" dirty="0"/>
              <a:t> θέματα </a:t>
            </a:r>
            <a:r>
              <a:rPr lang="el-GR" sz="3200" dirty="0" err="1"/>
              <a:t>προσωπικῆς</a:t>
            </a:r>
            <a:r>
              <a:rPr lang="el-GR" sz="3200" dirty="0"/>
              <a:t> του </a:t>
            </a:r>
            <a:r>
              <a:rPr lang="el-GR" sz="3200" dirty="0" err="1"/>
              <a:t>ὑγείας</a:t>
            </a:r>
            <a:r>
              <a:rPr lang="el-GR" sz="3200" dirty="0"/>
              <a:t> (</a:t>
            </a:r>
            <a:r>
              <a:rPr lang="el-GR" sz="3200" dirty="0" err="1"/>
              <a:t>νοητικὲς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ἀναπνευστικὲς</a:t>
            </a:r>
            <a:r>
              <a:rPr lang="el-GR" sz="3200" dirty="0"/>
              <a:t> δυνάμεις) </a:t>
            </a:r>
            <a:r>
              <a:rPr lang="el-GR" sz="3200" dirty="0" err="1"/>
              <a:t>καὶ</a:t>
            </a:r>
            <a:r>
              <a:rPr lang="el-GR" sz="3200" dirty="0"/>
              <a:t> προτερημάτων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του (</a:t>
            </a:r>
            <a:r>
              <a:rPr lang="el-GR" sz="3200" dirty="0" err="1"/>
              <a:t>καθαρὸ</a:t>
            </a:r>
            <a:r>
              <a:rPr lang="el-GR" sz="3200" dirty="0"/>
              <a:t> μέταλλο, </a:t>
            </a:r>
            <a:r>
              <a:rPr lang="el-GR" sz="3200" dirty="0" err="1"/>
              <a:t>ὀρθοφωνία</a:t>
            </a:r>
            <a:r>
              <a:rPr lang="el-GR" sz="3200" dirty="0"/>
              <a:t>, </a:t>
            </a:r>
            <a:r>
              <a:rPr lang="el-GR" sz="3200" dirty="0" err="1"/>
              <a:t>φωνητικὴ</a:t>
            </a:r>
            <a:r>
              <a:rPr lang="el-GR" sz="3200" dirty="0"/>
              <a:t> γλυκύτητα).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925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408F-85BE-B947-ABC6-283BCC50C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242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D022-B628-3C4D-A6CE-12100D60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48574"/>
            <a:ext cx="11931588" cy="6525088"/>
          </a:xfrm>
        </p:spPr>
        <p:txBody>
          <a:bodyPr/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ἀντίθετες</a:t>
            </a:r>
            <a:r>
              <a:rPr lang="el-GR" sz="3200" dirty="0"/>
              <a:t> περιπτώσεις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σωματικὰ</a:t>
            </a:r>
            <a:r>
              <a:rPr lang="el-GR" sz="3200" dirty="0"/>
              <a:t> προτερήματα </a:t>
            </a:r>
            <a:r>
              <a:rPr lang="el-GR" sz="3200" dirty="0" err="1"/>
              <a:t>ἀποβαίνουν</a:t>
            </a:r>
            <a:r>
              <a:rPr lang="el-GR" sz="3200" dirty="0"/>
              <a:t> </a:t>
            </a:r>
            <a:r>
              <a:rPr lang="el-GR" sz="3200" dirty="0" err="1"/>
              <a:t>ἀρνητικὲς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ἐπίτευξη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στόχων </a:t>
            </a:r>
            <a:r>
              <a:rPr lang="el-GR" sz="3200" dirty="0" err="1"/>
              <a:t>ἑνὸς</a:t>
            </a:r>
            <a:r>
              <a:rPr lang="el-GR" sz="3200" dirty="0"/>
              <a:t> κηρύγματος, </a:t>
            </a:r>
            <a:r>
              <a:rPr lang="el-GR" sz="3200" dirty="0" err="1"/>
              <a:t>μιᾶς</a:t>
            </a:r>
            <a:r>
              <a:rPr lang="el-GR" sz="3200" dirty="0"/>
              <a:t> κατηχήσεως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μαθήματος </a:t>
            </a:r>
            <a:r>
              <a:rPr lang="el-GR" sz="3200" dirty="0" err="1"/>
              <a:t>θρησκευτικῶν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Συμφωνοῦμε</a:t>
            </a:r>
            <a:r>
              <a:rPr lang="el-GR" sz="3200" dirty="0"/>
              <a:t>, βεβαίως,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νοητικὲς</a:t>
            </a:r>
            <a:r>
              <a:rPr lang="el-GR" sz="3200" dirty="0"/>
              <a:t> δυνάμεις (πίσω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ὑποκρύπτονται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</a:t>
            </a:r>
            <a:r>
              <a:rPr lang="el-GR" sz="3200" dirty="0" err="1"/>
              <a:t>ψυχικὲς</a:t>
            </a:r>
            <a:r>
              <a:rPr lang="el-GR" sz="3200" dirty="0"/>
              <a:t>)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σημαντικότερο παράγοντα -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ἀνθρώπινης</a:t>
            </a:r>
            <a:r>
              <a:rPr lang="el-GR" sz="3200" dirty="0"/>
              <a:t> φύσεως-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ἐπιτυχία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εὐφυΐα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μνημονικὸ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βασικὰ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κήρυγμα, </a:t>
            </a:r>
            <a:r>
              <a:rPr lang="el-GR" sz="3200" dirty="0" err="1"/>
              <a:t>τὴν</a:t>
            </a:r>
            <a:r>
              <a:rPr lang="el-GR" sz="3200" dirty="0"/>
              <a:t> κατήχηση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μάθημα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ἄλλο</a:t>
            </a:r>
            <a:r>
              <a:rPr lang="el-GR" sz="3200" dirty="0"/>
              <a:t> </a:t>
            </a:r>
            <a:r>
              <a:rPr lang="el-GR" sz="3200" dirty="0" err="1"/>
              <a:t>σημαντικὸ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μόρφωσή του.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πρωτίστως διότι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ὑψηλῶν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ποικίλων </a:t>
            </a:r>
            <a:r>
              <a:rPr lang="el-GR" sz="3200" dirty="0" err="1"/>
              <a:t>πνευματικῶν</a:t>
            </a:r>
            <a:r>
              <a:rPr lang="el-GR" sz="3200" dirty="0"/>
              <a:t> </a:t>
            </a:r>
            <a:r>
              <a:rPr lang="el-GR" sz="3200" dirty="0" err="1"/>
              <a:t>ἀναγκῶν</a:t>
            </a:r>
            <a:r>
              <a:rPr lang="el-GR" sz="3200" dirty="0"/>
              <a:t>.</a:t>
            </a:r>
            <a:r>
              <a:rPr lang="el-GR" dirty="0"/>
              <a:t>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243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5902-1423-D446-AF53-07EEBBB9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4"/>
            <a:ext cx="11282780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CDED-8A2A-234D-9E62-24A4C1D9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33166"/>
            <a:ext cx="12011488" cy="6591670"/>
          </a:xfrm>
        </p:spPr>
        <p:txBody>
          <a:bodyPr>
            <a:noAutofit/>
          </a:bodyPr>
          <a:lstStyle/>
          <a:p>
            <a:r>
              <a:rPr lang="el-GR" sz="3200" dirty="0" err="1"/>
              <a:t>Ἀπαιτεῖται</a:t>
            </a:r>
            <a:r>
              <a:rPr lang="el-GR" sz="3200" dirty="0"/>
              <a:t> </a:t>
            </a:r>
            <a:r>
              <a:rPr lang="el-GR" sz="3200" dirty="0" err="1"/>
              <a:t>συστηματικὴ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γνώση,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κατάρτιση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βασικοὺς</a:t>
            </a:r>
            <a:r>
              <a:rPr lang="el-GR" sz="3200" dirty="0"/>
              <a:t> </a:t>
            </a:r>
            <a:r>
              <a:rPr lang="el-GR" sz="3200" dirty="0" err="1"/>
              <a:t>ἄξονες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φιλοσοφίας,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κοινωνιολογίας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δικαίου.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ὀφείλει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ἐνήμερος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προβλημάτων </a:t>
            </a:r>
            <a:r>
              <a:rPr lang="el-GR" sz="3200" dirty="0" err="1"/>
              <a:t>τῆς</a:t>
            </a:r>
            <a:r>
              <a:rPr lang="el-GR" sz="3200" dirty="0"/>
              <a:t> κοινωνίας,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ἀναπτύσσει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κηρυκτικό</a:t>
            </a:r>
            <a:r>
              <a:rPr lang="el-GR" sz="3200" dirty="0"/>
              <a:t> του </a:t>
            </a:r>
            <a:r>
              <a:rPr lang="el-GR" sz="3200" dirty="0" err="1"/>
              <a:t>ἔργο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Σὲ</a:t>
            </a:r>
            <a:r>
              <a:rPr lang="el-GR" sz="3200" dirty="0"/>
              <a:t> θέματα πολιτειακά,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σαφὴ</a:t>
            </a:r>
            <a:r>
              <a:rPr lang="el-GR" sz="3200" dirty="0"/>
              <a:t> συνείδηση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σέβεται </a:t>
            </a:r>
            <a:r>
              <a:rPr lang="el-GR" sz="3200" dirty="0" err="1"/>
              <a:t>ἀπολύτως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πολιτικῆς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κομματικῆς</a:t>
            </a:r>
            <a:r>
              <a:rPr lang="el-GR" sz="3200" dirty="0"/>
              <a:t> τοποθετήσεως (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ἐπιτρεπτή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δεύτερη </a:t>
            </a:r>
            <a:r>
              <a:rPr lang="el-GR" sz="3200" dirty="0" err="1"/>
              <a:t>ἀνεπίτρεπτη</a:t>
            </a:r>
            <a:r>
              <a:rPr lang="el-GR" sz="3200" dirty="0"/>
              <a:t>).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διακρίνεται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κοινωνικῆς</a:t>
            </a:r>
            <a:r>
              <a:rPr lang="el-GR" sz="3200" dirty="0"/>
              <a:t> </a:t>
            </a:r>
            <a:r>
              <a:rPr lang="el-GR" sz="3200" dirty="0" err="1"/>
              <a:t>ἠθικῆς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12494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EF0F-18EE-1C4D-B2E5-4856EEE51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5"/>
            <a:ext cx="11282780" cy="6214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F262-273D-B04A-9021-D7B9A0636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275205"/>
            <a:ext cx="12002609" cy="6391926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Ἔτσι</a:t>
            </a:r>
            <a:r>
              <a:rPr lang="el-GR" sz="3200" dirty="0"/>
              <a:t>,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δευτεροβάθμιας </a:t>
            </a:r>
            <a:r>
              <a:rPr lang="el-GR" sz="3200" dirty="0" err="1"/>
              <a:t>ἐκπαιδεύσεως</a:t>
            </a:r>
            <a:r>
              <a:rPr lang="el-GR" sz="3200" dirty="0"/>
              <a:t>,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σεμνός, </a:t>
            </a:r>
            <a:r>
              <a:rPr lang="el-GR" sz="3200" dirty="0" err="1"/>
              <a:t>ἐγκρατὴς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σώφρων. </a:t>
            </a:r>
            <a:endParaRPr lang="en-GR" sz="3200" dirty="0"/>
          </a:p>
          <a:p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συνοδεύουν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οἱ</a:t>
            </a:r>
            <a:r>
              <a:rPr lang="el-GR" sz="3200" dirty="0"/>
              <a:t> συγκεκριμένες </a:t>
            </a:r>
            <a:r>
              <a:rPr lang="el-GR" sz="3200" dirty="0" err="1"/>
              <a:t>ἀρετές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παράγωγές του: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σοβαρότητα.</a:t>
            </a:r>
          </a:p>
          <a:p>
            <a:r>
              <a:rPr lang="el-GR" sz="3200" dirty="0" err="1"/>
              <a:t>Ὑπεράνω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</a:t>
            </a:r>
            <a:r>
              <a:rPr lang="el-GR" sz="3200" dirty="0" err="1"/>
              <a:t>ἀρετῶν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διαπνέεται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πνευματικότητα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πίστεώς</a:t>
            </a:r>
            <a:r>
              <a:rPr lang="el-GR" sz="3200" dirty="0"/>
              <a:t> του.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πνευματικότητα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φθάσει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ζωή του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ἀνθρώπινης</a:t>
            </a:r>
            <a:r>
              <a:rPr lang="el-GR" sz="3200" dirty="0"/>
              <a:t> πρωτοβουλίας· </a:t>
            </a:r>
            <a:r>
              <a:rPr lang="el-GR" sz="3200" dirty="0" err="1"/>
              <a:t>ὅταν</a:t>
            </a:r>
            <a:r>
              <a:rPr lang="el-GR" sz="3200" dirty="0"/>
              <a:t>, δηλαδή,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ἀποδεχθεῖ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ζωή του </a:t>
            </a:r>
            <a:r>
              <a:rPr lang="el-GR" sz="3200" dirty="0" err="1"/>
              <a:t>τὴ</a:t>
            </a:r>
            <a:r>
              <a:rPr lang="el-GR" sz="3200" dirty="0"/>
              <a:t> μεγάλη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παύλειας</a:t>
            </a:r>
            <a:r>
              <a:rPr lang="el-GR" sz="3200" dirty="0"/>
              <a:t> διαπιστώσεως: «</a:t>
            </a:r>
            <a:r>
              <a:rPr lang="el-GR" sz="3200" dirty="0" err="1"/>
              <a:t>Ζῶ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οὐκέτι</a:t>
            </a:r>
            <a:r>
              <a:rPr lang="el-GR" sz="3200" dirty="0"/>
              <a:t> </a:t>
            </a:r>
            <a:r>
              <a:rPr lang="el-GR" sz="3200" dirty="0" err="1"/>
              <a:t>ἐγώ</a:t>
            </a:r>
            <a:r>
              <a:rPr lang="el-GR" sz="3200" dirty="0"/>
              <a:t>, </a:t>
            </a:r>
            <a:r>
              <a:rPr lang="el-GR" sz="3200" dirty="0" err="1"/>
              <a:t>ζῇ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ἐμοῖ</a:t>
            </a:r>
            <a:r>
              <a:rPr lang="el-GR" sz="3200" dirty="0"/>
              <a:t> Χριστός» (</a:t>
            </a:r>
            <a:r>
              <a:rPr lang="el-GR" sz="3200" dirty="0" err="1"/>
              <a:t>Γαλ</a:t>
            </a:r>
            <a:r>
              <a:rPr lang="el-GR" sz="3200" dirty="0"/>
              <a:t>. 2, 20).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2922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444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ΤΟ ΠΡΟΣΩΠΙΚΟ ΣΤΟΙΧΕΙΟ ΣΤΗΝ ΕΚΚΛΗΣΙΑΣΤΙΚΗ  ΡΗΤΟΡΙΚΗ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155</cp:revision>
  <dcterms:created xsi:type="dcterms:W3CDTF">2020-11-05T13:23:08Z</dcterms:created>
  <dcterms:modified xsi:type="dcterms:W3CDTF">2020-12-04T06:36:19Z</dcterms:modified>
</cp:coreProperties>
</file>