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50"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ED4FC24-F577-4CE0-9D96-C28980C34117}" type="datetimeFigureOut">
              <a:rPr lang="el-GR" smtClean="0"/>
              <a:pPr/>
              <a:t>12/4/2024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25CA273-B575-460D-B280-4531BFF691B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4FC24-F577-4CE0-9D96-C28980C34117}" type="datetimeFigureOut">
              <a:rPr lang="el-GR" smtClean="0"/>
              <a:pPr/>
              <a:t>12/4/2024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CA273-B575-460D-B280-4531BFF691B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ubmed.ncbi.nlm.nih.gov/17219125/" TargetMode="External"/><Relationship Id="rId2" Type="http://schemas.openxmlformats.org/officeDocument/2006/relationships/hyperlink" Target="https://www.ncbi.nlm.nih.gov/books/NBK580542/"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357166"/>
            <a:ext cx="8929718" cy="1470025"/>
          </a:xfrm>
        </p:spPr>
        <p:txBody>
          <a:bodyPr>
            <a:normAutofit/>
          </a:bodyPr>
          <a:lstStyle/>
          <a:p>
            <a:r>
              <a:rPr lang="en-US" sz="3600" dirty="0" smtClean="0">
                <a:solidFill>
                  <a:schemeClr val="tx2"/>
                </a:solidFill>
              </a:rPr>
              <a:t>Contrast Sensitivity Measurement Methods</a:t>
            </a:r>
            <a:endParaRPr lang="el-GR" sz="3600" dirty="0">
              <a:solidFill>
                <a:schemeClr val="tx2"/>
              </a:solidFill>
            </a:endParaRPr>
          </a:p>
        </p:txBody>
      </p:sp>
      <p:sp>
        <p:nvSpPr>
          <p:cNvPr id="5" name="4 - Ορθογώνιο"/>
          <p:cNvSpPr/>
          <p:nvPr/>
        </p:nvSpPr>
        <p:spPr>
          <a:xfrm>
            <a:off x="2214546" y="2357430"/>
            <a:ext cx="4000528" cy="2857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TextBox"/>
          <p:cNvSpPr txBox="1"/>
          <p:nvPr/>
        </p:nvSpPr>
        <p:spPr>
          <a:xfrm>
            <a:off x="285720" y="1500174"/>
            <a:ext cx="8572528" cy="1477328"/>
          </a:xfrm>
          <a:prstGeom prst="rect">
            <a:avLst/>
          </a:prstGeom>
          <a:noFill/>
        </p:spPr>
        <p:txBody>
          <a:bodyPr wrap="square" rtlCol="0">
            <a:spAutoFit/>
          </a:bodyPr>
          <a:lstStyle/>
          <a:p>
            <a:r>
              <a:rPr lang="en-US" b="1" dirty="0" smtClean="0"/>
              <a:t>Contrast threshold</a:t>
            </a:r>
            <a:r>
              <a:rPr lang="en-US" dirty="0" smtClean="0"/>
              <a:t>: the smallest notable amount of difference in lightness and darkness, between an object and its background</a:t>
            </a:r>
          </a:p>
          <a:p>
            <a:r>
              <a:rPr lang="en-US" b="1" dirty="0" smtClean="0"/>
              <a:t>Contrast sensitivity</a:t>
            </a:r>
            <a:r>
              <a:rPr lang="en-US" dirty="0" smtClean="0"/>
              <a:t>: the sensitivity to this difference in luminance</a:t>
            </a:r>
          </a:p>
          <a:p>
            <a:r>
              <a:rPr lang="en-US" dirty="0" smtClean="0"/>
              <a:t>		 Contrast sensitivity= 1/ contrast threshold</a:t>
            </a:r>
          </a:p>
          <a:p>
            <a:r>
              <a:rPr lang="en-US" dirty="0"/>
              <a:t>	</a:t>
            </a:r>
            <a:r>
              <a:rPr lang="en-US" dirty="0" smtClean="0"/>
              <a:t>	 frequently, </a:t>
            </a:r>
            <a:r>
              <a:rPr lang="en-US" dirty="0" err="1" smtClean="0"/>
              <a:t>cs</a:t>
            </a:r>
            <a:r>
              <a:rPr lang="en-US" dirty="0" smtClean="0"/>
              <a:t> is articulated in log units</a:t>
            </a:r>
            <a:endParaRPr lang="el-GR" dirty="0"/>
          </a:p>
        </p:txBody>
      </p:sp>
      <p:sp>
        <p:nvSpPr>
          <p:cNvPr id="13" name="12 - Στρογγυλεμένο ορθογώνιο"/>
          <p:cNvSpPr/>
          <p:nvPr/>
        </p:nvSpPr>
        <p:spPr>
          <a:xfrm>
            <a:off x="642910" y="2928934"/>
            <a:ext cx="7786742" cy="14287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6" name="Picture 2"/>
          <p:cNvPicPr>
            <a:picLocks noChangeAspect="1" noChangeArrowheads="1"/>
          </p:cNvPicPr>
          <p:nvPr/>
        </p:nvPicPr>
        <p:blipFill>
          <a:blip r:embed="rId2"/>
          <a:srcRect/>
          <a:stretch>
            <a:fillRect/>
          </a:stretch>
        </p:blipFill>
        <p:spPr bwMode="auto">
          <a:xfrm>
            <a:off x="5929322" y="3000372"/>
            <a:ext cx="2286016" cy="1285884"/>
          </a:xfrm>
          <a:prstGeom prst="rect">
            <a:avLst/>
          </a:prstGeom>
          <a:noFill/>
          <a:ln w="9525">
            <a:noFill/>
            <a:miter lim="800000"/>
            <a:headEnd/>
            <a:tailEnd/>
          </a:ln>
          <a:effectLst/>
        </p:spPr>
      </p:pic>
      <p:sp>
        <p:nvSpPr>
          <p:cNvPr id="8" name="7 - TextBox"/>
          <p:cNvSpPr txBox="1"/>
          <p:nvPr/>
        </p:nvSpPr>
        <p:spPr>
          <a:xfrm>
            <a:off x="642910" y="3071810"/>
            <a:ext cx="5286412" cy="1200329"/>
          </a:xfrm>
          <a:prstGeom prst="rect">
            <a:avLst/>
          </a:prstGeom>
          <a:noFill/>
        </p:spPr>
        <p:txBody>
          <a:bodyPr wrap="square" rtlCol="0">
            <a:spAutoFit/>
          </a:bodyPr>
          <a:lstStyle/>
          <a:p>
            <a:pPr>
              <a:buFont typeface="Arial" pitchFamily="34" charset="0"/>
              <a:buChar char="•"/>
            </a:pPr>
            <a:r>
              <a:rPr lang="en-US" dirty="0" smtClean="0"/>
              <a:t>While the background luminance remains constant, is better to use the </a:t>
            </a:r>
            <a:r>
              <a:rPr lang="en-US" b="1" dirty="0" smtClean="0"/>
              <a:t>Weber</a:t>
            </a:r>
            <a:r>
              <a:rPr lang="en-US" dirty="0" smtClean="0"/>
              <a:t> principle</a:t>
            </a:r>
          </a:p>
          <a:p>
            <a:pPr>
              <a:buFont typeface="Arial" pitchFamily="34" charset="0"/>
              <a:buChar char="•"/>
            </a:pPr>
            <a:r>
              <a:rPr lang="en-US" dirty="0" smtClean="0"/>
              <a:t>In case that both light and dark components change, should be used the </a:t>
            </a:r>
            <a:r>
              <a:rPr lang="en-US" b="1" dirty="0" smtClean="0"/>
              <a:t>Michelson</a:t>
            </a:r>
            <a:r>
              <a:rPr lang="en-US" dirty="0" smtClean="0"/>
              <a:t> procedure</a:t>
            </a:r>
            <a:endParaRPr lang="el-GR" dirty="0"/>
          </a:p>
        </p:txBody>
      </p:sp>
      <p:sp>
        <p:nvSpPr>
          <p:cNvPr id="9" name="8 - TextBox"/>
          <p:cNvSpPr txBox="1"/>
          <p:nvPr/>
        </p:nvSpPr>
        <p:spPr>
          <a:xfrm>
            <a:off x="285720" y="4357694"/>
            <a:ext cx="5143536" cy="923330"/>
          </a:xfrm>
          <a:prstGeom prst="rect">
            <a:avLst/>
          </a:prstGeom>
          <a:noFill/>
        </p:spPr>
        <p:txBody>
          <a:bodyPr wrap="square" rtlCol="0">
            <a:spAutoFit/>
          </a:bodyPr>
          <a:lstStyle/>
          <a:p>
            <a:r>
              <a:rPr lang="en-US" dirty="0" smtClean="0"/>
              <a:t>The </a:t>
            </a:r>
            <a:r>
              <a:rPr lang="en-US" b="1" dirty="0" smtClean="0"/>
              <a:t>contrast sensitivity function </a:t>
            </a:r>
            <a:r>
              <a:rPr lang="en-US" dirty="0" smtClean="0"/>
              <a:t>represents the relationship  between contrast sensitivity and spatial frequency</a:t>
            </a:r>
            <a:endParaRPr lang="el-GR" dirty="0"/>
          </a:p>
        </p:txBody>
      </p:sp>
      <p:pic>
        <p:nvPicPr>
          <p:cNvPr id="1027" name="Picture 3"/>
          <p:cNvPicPr>
            <a:picLocks noChangeAspect="1" noChangeArrowheads="1"/>
          </p:cNvPicPr>
          <p:nvPr/>
        </p:nvPicPr>
        <p:blipFill>
          <a:blip r:embed="rId3"/>
          <a:srcRect/>
          <a:stretch>
            <a:fillRect/>
          </a:stretch>
        </p:blipFill>
        <p:spPr bwMode="auto">
          <a:xfrm>
            <a:off x="5715008" y="4429132"/>
            <a:ext cx="3071834" cy="2214578"/>
          </a:xfrm>
          <a:prstGeom prst="rect">
            <a:avLst/>
          </a:prstGeom>
          <a:noFill/>
          <a:ln w="9525">
            <a:noFill/>
            <a:miter lim="800000"/>
            <a:headEnd/>
            <a:tailEnd/>
          </a:ln>
          <a:effectLst/>
        </p:spPr>
      </p:pic>
      <p:sp>
        <p:nvSpPr>
          <p:cNvPr id="11" name="10 - TextBox"/>
          <p:cNvSpPr txBox="1"/>
          <p:nvPr/>
        </p:nvSpPr>
        <p:spPr>
          <a:xfrm>
            <a:off x="357158" y="5288340"/>
            <a:ext cx="5286412" cy="1569660"/>
          </a:xfrm>
          <a:prstGeom prst="rect">
            <a:avLst/>
          </a:prstGeom>
          <a:noFill/>
        </p:spPr>
        <p:txBody>
          <a:bodyPr wrap="square" rtlCol="0">
            <a:spAutoFit/>
          </a:bodyPr>
          <a:lstStyle/>
          <a:p>
            <a:r>
              <a:rPr lang="en-US" sz="1600" i="1" dirty="0" smtClean="0"/>
              <a:t>e.g.: The human eye’s ability to discriminate between objects and or lines of similar contrast is higher at the middle spatial frequencies (3 to 6 cycles per degree [</a:t>
            </a:r>
            <a:r>
              <a:rPr lang="en-US" sz="1600" i="1" dirty="0" err="1" smtClean="0"/>
              <a:t>cpd</a:t>
            </a:r>
            <a:r>
              <a:rPr lang="en-US" sz="1600" i="1" dirty="0" smtClean="0"/>
              <a:t>]) and reduced at the low and high frequencies. For 3 to 6 </a:t>
            </a:r>
            <a:r>
              <a:rPr lang="en-US" sz="1600" i="1" dirty="0" err="1" smtClean="0"/>
              <a:t>cpd</a:t>
            </a:r>
            <a:r>
              <a:rPr lang="en-US" sz="1600" i="1" dirty="0" smtClean="0"/>
              <a:t>, a contrast of 0.5% can be detected in normal patients, whereas at 30 </a:t>
            </a:r>
            <a:r>
              <a:rPr lang="en-US" sz="1600" i="1" dirty="0" err="1" smtClean="0"/>
              <a:t>cpd</a:t>
            </a:r>
            <a:r>
              <a:rPr lang="en-US" sz="1600" i="1" dirty="0" smtClean="0"/>
              <a:t>, 100% black and white contrast is required</a:t>
            </a:r>
            <a:endParaRPr lang="el-GR" sz="1600" i="1" dirty="0"/>
          </a:p>
        </p:txBody>
      </p:sp>
      <p:sp>
        <p:nvSpPr>
          <p:cNvPr id="12" name="11 - TextBox"/>
          <p:cNvSpPr txBox="1"/>
          <p:nvPr/>
        </p:nvSpPr>
        <p:spPr>
          <a:xfrm>
            <a:off x="5214942" y="428604"/>
            <a:ext cx="3714776" cy="369332"/>
          </a:xfrm>
          <a:prstGeom prst="rect">
            <a:avLst/>
          </a:prstGeom>
          <a:noFill/>
        </p:spPr>
        <p:txBody>
          <a:bodyPr wrap="square" rtlCol="0">
            <a:spAutoFit/>
          </a:bodyPr>
          <a:lstStyle/>
          <a:p>
            <a:r>
              <a:rPr lang="el-GR" i="1" dirty="0" smtClean="0">
                <a:solidFill>
                  <a:schemeClr val="tx2"/>
                </a:solidFill>
              </a:rPr>
              <a:t>Ονοματεπώνυμο: Έλενα Μαραγκού</a:t>
            </a:r>
            <a:endParaRPr lang="el-GR" i="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215206" y="357166"/>
            <a:ext cx="1544749" cy="15144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481654" y="4857760"/>
            <a:ext cx="2662346" cy="1714512"/>
          </a:xfrm>
          <a:prstGeom prst="rect">
            <a:avLst/>
          </a:prstGeom>
          <a:noFill/>
          <a:ln w="9525">
            <a:noFill/>
            <a:miter lim="800000"/>
            <a:headEnd/>
            <a:tailEnd/>
          </a:ln>
          <a:effectLst/>
        </p:spPr>
      </p:pic>
      <p:sp>
        <p:nvSpPr>
          <p:cNvPr id="11" name="10 - TextBox"/>
          <p:cNvSpPr txBox="1"/>
          <p:nvPr/>
        </p:nvSpPr>
        <p:spPr>
          <a:xfrm>
            <a:off x="214282" y="500042"/>
            <a:ext cx="6929486" cy="923330"/>
          </a:xfrm>
          <a:prstGeom prst="rect">
            <a:avLst/>
          </a:prstGeom>
          <a:noFill/>
        </p:spPr>
        <p:txBody>
          <a:bodyPr wrap="square" rtlCol="0">
            <a:spAutoFit/>
          </a:bodyPr>
          <a:lstStyle/>
          <a:p>
            <a:pPr>
              <a:buFont typeface="Wingdings" pitchFamily="2" charset="2"/>
              <a:buChar char="q"/>
            </a:pPr>
            <a:r>
              <a:rPr lang="en-US" b="1" dirty="0" err="1" smtClean="0">
                <a:solidFill>
                  <a:schemeClr val="tx2"/>
                </a:solidFill>
              </a:rPr>
              <a:t>Pelli</a:t>
            </a:r>
            <a:r>
              <a:rPr lang="en-US" b="1" dirty="0" smtClean="0">
                <a:solidFill>
                  <a:schemeClr val="tx2"/>
                </a:solidFill>
              </a:rPr>
              <a:t>- Robson</a:t>
            </a:r>
            <a:r>
              <a:rPr lang="en-US" dirty="0" smtClean="0"/>
              <a:t>: From left to right, the contrast of each letter will decrease. The patient starts from the top of the chart and reads each row until they can no longer see any letter against the white background </a:t>
            </a:r>
            <a:endParaRPr lang="el-GR" dirty="0"/>
          </a:p>
        </p:txBody>
      </p:sp>
      <p:sp>
        <p:nvSpPr>
          <p:cNvPr id="12" name="11 - TextBox"/>
          <p:cNvSpPr txBox="1"/>
          <p:nvPr/>
        </p:nvSpPr>
        <p:spPr>
          <a:xfrm>
            <a:off x="214282" y="4857760"/>
            <a:ext cx="6429420" cy="1754326"/>
          </a:xfrm>
          <a:prstGeom prst="rect">
            <a:avLst/>
          </a:prstGeom>
          <a:noFill/>
        </p:spPr>
        <p:txBody>
          <a:bodyPr wrap="square" rtlCol="0">
            <a:spAutoFit/>
          </a:bodyPr>
          <a:lstStyle/>
          <a:p>
            <a:pPr>
              <a:buFont typeface="Wingdings" pitchFamily="2" charset="2"/>
              <a:buChar char="q"/>
            </a:pPr>
            <a:r>
              <a:rPr lang="en-US" dirty="0" smtClean="0"/>
              <a:t>To evaluate the entire range of spatial vision, </a:t>
            </a:r>
            <a:r>
              <a:rPr lang="en-US" b="1" dirty="0" smtClean="0">
                <a:solidFill>
                  <a:schemeClr val="tx2"/>
                </a:solidFill>
              </a:rPr>
              <a:t>Sinusoidal Grating Patterns </a:t>
            </a:r>
            <a:r>
              <a:rPr lang="en-US" dirty="0" smtClean="0"/>
              <a:t>are typically used as stimuli and the luminance of grating is varied from 0.5% to 90% contrast. Contrast sensitivity determines the lowest contrast level, which can be detected by patient for a given size of grating pattern. The different size gratings are called spatial frequencies</a:t>
            </a:r>
            <a:endParaRPr lang="el-GR" dirty="0"/>
          </a:p>
        </p:txBody>
      </p:sp>
      <p:sp>
        <p:nvSpPr>
          <p:cNvPr id="13" name="12 - TextBox"/>
          <p:cNvSpPr txBox="1"/>
          <p:nvPr/>
        </p:nvSpPr>
        <p:spPr>
          <a:xfrm>
            <a:off x="2643174" y="2143116"/>
            <a:ext cx="6286544" cy="2308324"/>
          </a:xfrm>
          <a:prstGeom prst="rect">
            <a:avLst/>
          </a:prstGeom>
          <a:noFill/>
        </p:spPr>
        <p:txBody>
          <a:bodyPr wrap="square" rtlCol="0">
            <a:spAutoFit/>
          </a:bodyPr>
          <a:lstStyle/>
          <a:p>
            <a:pPr marL="342900" indent="-342900">
              <a:buFont typeface="Wingdings" pitchFamily="2" charset="2"/>
              <a:buChar char="q"/>
            </a:pPr>
            <a:r>
              <a:rPr lang="en-US" b="1" dirty="0" smtClean="0">
                <a:solidFill>
                  <a:schemeClr val="tx2"/>
                </a:solidFill>
              </a:rPr>
              <a:t>Bailey- </a:t>
            </a:r>
            <a:r>
              <a:rPr lang="en-US" b="1" dirty="0" err="1" smtClean="0">
                <a:solidFill>
                  <a:schemeClr val="tx2"/>
                </a:solidFill>
              </a:rPr>
              <a:t>Lovie</a:t>
            </a:r>
            <a:r>
              <a:rPr lang="en-US" b="1" dirty="0" smtClean="0">
                <a:solidFill>
                  <a:schemeClr val="tx2"/>
                </a:solidFill>
              </a:rPr>
              <a:t> Chart</a:t>
            </a:r>
            <a:r>
              <a:rPr lang="en-US" dirty="0" smtClean="0"/>
              <a:t>: the charts standardized the task so that the size is the only significant variable from one row to the next. The between- letter and between- row spacing is equal to letter size. The charts come as a set of two panels each with a high contrast chart one side and low contrast chart (18% Weber or 10% Michelson) on the other. The difference in the number of letters read on the high and low contrast charts provides a measure of the slope of the CSF.</a:t>
            </a:r>
          </a:p>
        </p:txBody>
      </p:sp>
      <p:pic>
        <p:nvPicPr>
          <p:cNvPr id="14" name="Picture 4"/>
          <p:cNvPicPr>
            <a:picLocks noChangeAspect="1" noChangeArrowheads="1"/>
          </p:cNvPicPr>
          <p:nvPr/>
        </p:nvPicPr>
        <p:blipFill>
          <a:blip r:embed="rId4"/>
          <a:srcRect/>
          <a:stretch>
            <a:fillRect/>
          </a:stretch>
        </p:blipFill>
        <p:spPr bwMode="auto">
          <a:xfrm>
            <a:off x="214281" y="2143116"/>
            <a:ext cx="2444767" cy="207170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6"/>
          <p:cNvPicPr>
            <a:picLocks noChangeAspect="1" noChangeArrowheads="1"/>
          </p:cNvPicPr>
          <p:nvPr/>
        </p:nvPicPr>
        <p:blipFill>
          <a:blip r:embed="rId2"/>
          <a:srcRect/>
          <a:stretch>
            <a:fillRect/>
          </a:stretch>
        </p:blipFill>
        <p:spPr bwMode="auto">
          <a:xfrm>
            <a:off x="5572132" y="3429000"/>
            <a:ext cx="3286148" cy="2571768"/>
          </a:xfrm>
          <a:prstGeom prst="rect">
            <a:avLst/>
          </a:prstGeom>
          <a:noFill/>
          <a:ln w="9525">
            <a:noFill/>
            <a:miter lim="800000"/>
            <a:headEnd/>
            <a:tailEnd/>
          </a:ln>
          <a:effectLst/>
        </p:spPr>
      </p:pic>
      <p:pic>
        <p:nvPicPr>
          <p:cNvPr id="11" name="Picture 5"/>
          <p:cNvPicPr>
            <a:picLocks noChangeAspect="1" noChangeArrowheads="1"/>
          </p:cNvPicPr>
          <p:nvPr/>
        </p:nvPicPr>
        <p:blipFill>
          <a:blip r:embed="rId3"/>
          <a:srcRect/>
          <a:stretch>
            <a:fillRect/>
          </a:stretch>
        </p:blipFill>
        <p:spPr bwMode="auto">
          <a:xfrm>
            <a:off x="6072198" y="285728"/>
            <a:ext cx="2857488" cy="2286016"/>
          </a:xfrm>
          <a:prstGeom prst="rect">
            <a:avLst/>
          </a:prstGeom>
          <a:noFill/>
          <a:ln w="9525">
            <a:noFill/>
            <a:miter lim="800000"/>
            <a:headEnd/>
            <a:tailEnd/>
          </a:ln>
          <a:effectLst/>
        </p:spPr>
      </p:pic>
      <p:sp>
        <p:nvSpPr>
          <p:cNvPr id="12" name="11 - TextBox"/>
          <p:cNvSpPr txBox="1"/>
          <p:nvPr/>
        </p:nvSpPr>
        <p:spPr>
          <a:xfrm>
            <a:off x="214282" y="285728"/>
            <a:ext cx="5929354" cy="2308324"/>
          </a:xfrm>
          <a:prstGeom prst="rect">
            <a:avLst/>
          </a:prstGeom>
          <a:noFill/>
        </p:spPr>
        <p:txBody>
          <a:bodyPr wrap="square" rtlCol="0">
            <a:spAutoFit/>
          </a:bodyPr>
          <a:lstStyle/>
          <a:p>
            <a:pPr>
              <a:buFont typeface="Wingdings" pitchFamily="2" charset="2"/>
              <a:buChar char="q"/>
            </a:pPr>
            <a:r>
              <a:rPr lang="en-US" b="1" dirty="0" smtClean="0">
                <a:solidFill>
                  <a:schemeClr val="tx2"/>
                </a:solidFill>
              </a:rPr>
              <a:t>Visual Contrast Sensitivity</a:t>
            </a:r>
            <a:r>
              <a:rPr lang="en-US" dirty="0" smtClean="0"/>
              <a:t>: This test involves the presentation of series of images of decreasing contrast to the test subject and the recording of the contrast levels where patterns, shapes, or objects can or cannot be identified.  The results of the test can be used as an aid in the diagnosis of visual system dysfunction.</a:t>
            </a:r>
          </a:p>
          <a:p>
            <a:r>
              <a:rPr lang="en-US" sz="1700" i="1" dirty="0" smtClean="0"/>
              <a:t>Fig.: The VCS sine- wave grating chart tests five spatial frequencies (sizes) and nine levels of contrasts</a:t>
            </a:r>
          </a:p>
        </p:txBody>
      </p:sp>
      <p:sp>
        <p:nvSpPr>
          <p:cNvPr id="13" name="12 - TextBox"/>
          <p:cNvSpPr txBox="1"/>
          <p:nvPr/>
        </p:nvSpPr>
        <p:spPr>
          <a:xfrm>
            <a:off x="214282" y="3000372"/>
            <a:ext cx="5286412" cy="3139321"/>
          </a:xfrm>
          <a:prstGeom prst="rect">
            <a:avLst/>
          </a:prstGeom>
          <a:noFill/>
        </p:spPr>
        <p:txBody>
          <a:bodyPr wrap="square" rtlCol="0">
            <a:spAutoFit/>
          </a:bodyPr>
          <a:lstStyle/>
          <a:p>
            <a:pPr>
              <a:buFont typeface="Wingdings" pitchFamily="2" charset="2"/>
              <a:buChar char="q"/>
            </a:pPr>
            <a:r>
              <a:rPr lang="en-US" b="1" dirty="0" smtClean="0">
                <a:solidFill>
                  <a:schemeClr val="tx2"/>
                </a:solidFill>
              </a:rPr>
              <a:t>Functional Acuity Contrast Test (FACT): </a:t>
            </a:r>
            <a:r>
              <a:rPr lang="en-US" dirty="0" smtClean="0"/>
              <a:t>This includes a chart of sine- wave grating with five spatial frequencies and nine levels of contrast that can be tested. The contrast of the grating changes in the row and decreases from left to right. The spatial frequency increases from top to bottom and the test is performed at the distance of 10 feet. The patient sees the grating in each row like A, B, C and D and then reports the orientation right, up, or left. The last grating for each spatial frequency is then plotted for CS curve</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14282" y="5429265"/>
            <a:ext cx="8929718" cy="1400383"/>
          </a:xfrm>
          <a:prstGeom prst="rect">
            <a:avLst/>
          </a:prstGeom>
          <a:noFill/>
        </p:spPr>
        <p:txBody>
          <a:bodyPr wrap="square" rtlCol="0">
            <a:spAutoFit/>
          </a:bodyPr>
          <a:lstStyle/>
          <a:p>
            <a:r>
              <a:rPr lang="en-US" sz="1700" dirty="0" smtClean="0">
                <a:hlinkClick r:id="rId2"/>
              </a:rPr>
              <a:t>https://www.researchgate.net/publication/355394042_Contrast_Sensitivity_Measurement_Tests_and_Methods</a:t>
            </a:r>
          </a:p>
          <a:p>
            <a:r>
              <a:rPr lang="en-US" sz="1700" dirty="0" smtClean="0">
                <a:hlinkClick r:id="rId2"/>
              </a:rPr>
              <a:t>https://www.ncbi.nlm.nih.gov/books/NBK580542/</a:t>
            </a:r>
            <a:endParaRPr lang="en-US" sz="1700" dirty="0" smtClean="0"/>
          </a:p>
          <a:p>
            <a:r>
              <a:rPr lang="en-US" sz="1700" dirty="0" smtClean="0">
                <a:hlinkClick r:id="rId3"/>
              </a:rPr>
              <a:t>https://pubmed.ncbi.nlm.nih.gov/17219125/</a:t>
            </a:r>
            <a:endParaRPr lang="en-US" sz="1700" dirty="0" smtClean="0"/>
          </a:p>
          <a:p>
            <a:endParaRPr lang="en-US" sz="1700" dirty="0" smtClean="0"/>
          </a:p>
        </p:txBody>
      </p:sp>
      <p:pic>
        <p:nvPicPr>
          <p:cNvPr id="5" name="Picture 8"/>
          <p:cNvPicPr>
            <a:picLocks noChangeAspect="1" noChangeArrowheads="1"/>
          </p:cNvPicPr>
          <p:nvPr/>
        </p:nvPicPr>
        <p:blipFill>
          <a:blip r:embed="rId4"/>
          <a:srcRect/>
          <a:stretch>
            <a:fillRect/>
          </a:stretch>
        </p:blipFill>
        <p:spPr bwMode="auto">
          <a:xfrm>
            <a:off x="6286512" y="500042"/>
            <a:ext cx="2437359" cy="1500174"/>
          </a:xfrm>
          <a:prstGeom prst="rect">
            <a:avLst/>
          </a:prstGeom>
          <a:noFill/>
          <a:ln w="9525">
            <a:noFill/>
            <a:miter lim="800000"/>
            <a:headEnd/>
            <a:tailEnd/>
          </a:ln>
          <a:effectLst/>
        </p:spPr>
      </p:pic>
      <p:sp>
        <p:nvSpPr>
          <p:cNvPr id="6" name="5 - TextBox"/>
          <p:cNvSpPr txBox="1"/>
          <p:nvPr/>
        </p:nvSpPr>
        <p:spPr>
          <a:xfrm>
            <a:off x="285720" y="500042"/>
            <a:ext cx="5857916" cy="1200329"/>
          </a:xfrm>
          <a:prstGeom prst="rect">
            <a:avLst/>
          </a:prstGeom>
          <a:noFill/>
        </p:spPr>
        <p:txBody>
          <a:bodyPr wrap="square" rtlCol="0">
            <a:spAutoFit/>
          </a:bodyPr>
          <a:lstStyle/>
          <a:p>
            <a:pPr>
              <a:buFont typeface="Wingdings" pitchFamily="2" charset="2"/>
              <a:buChar char="q"/>
            </a:pPr>
            <a:r>
              <a:rPr lang="en-US" b="1" dirty="0" smtClean="0">
                <a:solidFill>
                  <a:schemeClr val="tx2"/>
                </a:solidFill>
              </a:rPr>
              <a:t>Medication Adherence Report Scale (MARS) test: </a:t>
            </a:r>
            <a:r>
              <a:rPr lang="en-US" dirty="0" smtClean="0"/>
              <a:t>evaluates visual acuity using low contrast targets. It is the contrast and not the letter or numeral size that reduces from the beginning to the end of the chart.</a:t>
            </a:r>
            <a:endParaRPr lang="el-GR" dirty="0"/>
          </a:p>
        </p:txBody>
      </p:sp>
      <p:sp>
        <p:nvSpPr>
          <p:cNvPr id="7" name="6 - TextBox"/>
          <p:cNvSpPr txBox="1"/>
          <p:nvPr/>
        </p:nvSpPr>
        <p:spPr>
          <a:xfrm>
            <a:off x="285720" y="3857628"/>
            <a:ext cx="8501122" cy="646331"/>
          </a:xfrm>
          <a:prstGeom prst="rect">
            <a:avLst/>
          </a:prstGeom>
          <a:noFill/>
        </p:spPr>
        <p:txBody>
          <a:bodyPr wrap="square" rtlCol="0">
            <a:spAutoFit/>
          </a:bodyPr>
          <a:lstStyle/>
          <a:p>
            <a:pPr>
              <a:buFont typeface="Wingdings" pitchFamily="2" charset="2"/>
              <a:buChar char="q"/>
            </a:pPr>
            <a:r>
              <a:rPr lang="en-US" b="1" dirty="0" smtClean="0">
                <a:solidFill>
                  <a:schemeClr val="tx2"/>
                </a:solidFill>
              </a:rPr>
              <a:t>Freiburg Visual Acuity and Contrast Test (</a:t>
            </a:r>
            <a:r>
              <a:rPr lang="en-US" b="1" dirty="0" err="1" smtClean="0">
                <a:solidFill>
                  <a:schemeClr val="tx2"/>
                </a:solidFill>
              </a:rPr>
              <a:t>FrACT</a:t>
            </a:r>
            <a:r>
              <a:rPr lang="en-US" b="1" dirty="0" smtClean="0">
                <a:solidFill>
                  <a:schemeClr val="tx2"/>
                </a:solidFill>
              </a:rPr>
              <a:t>): </a:t>
            </a:r>
            <a:r>
              <a:rPr lang="en-US" dirty="0" smtClean="0"/>
              <a:t>employs advanced computer graphics to present </a:t>
            </a:r>
            <a:r>
              <a:rPr lang="en-US" dirty="0" err="1" smtClean="0"/>
              <a:t>Landolt</a:t>
            </a:r>
            <a:r>
              <a:rPr lang="en-US" dirty="0" smtClean="0"/>
              <a:t> Cs over the full range of visual acuity.</a:t>
            </a:r>
            <a:endParaRPr lang="el-GR" dirty="0"/>
          </a:p>
        </p:txBody>
      </p:sp>
      <p:sp>
        <p:nvSpPr>
          <p:cNvPr id="8" name="7 - TextBox"/>
          <p:cNvSpPr txBox="1"/>
          <p:nvPr/>
        </p:nvSpPr>
        <p:spPr>
          <a:xfrm>
            <a:off x="2857488" y="2214554"/>
            <a:ext cx="6072230" cy="1200329"/>
          </a:xfrm>
          <a:prstGeom prst="rect">
            <a:avLst/>
          </a:prstGeom>
          <a:noFill/>
        </p:spPr>
        <p:txBody>
          <a:bodyPr wrap="square" rtlCol="0">
            <a:spAutoFit/>
          </a:bodyPr>
          <a:lstStyle/>
          <a:p>
            <a:pPr>
              <a:buFont typeface="Wingdings" pitchFamily="2" charset="2"/>
              <a:buChar char="q"/>
            </a:pPr>
            <a:r>
              <a:rPr lang="en-US" b="1" dirty="0" smtClean="0">
                <a:solidFill>
                  <a:schemeClr val="tx2"/>
                </a:solidFill>
              </a:rPr>
              <a:t>Contrast Sensitivity Test Chart 2000</a:t>
            </a:r>
            <a:r>
              <a:rPr lang="en-US" dirty="0" smtClean="0"/>
              <a:t>: patients are required to read triplets of letters decreasing contrast and the minimum contrast required for patient to read 2 out of 3 letters is recorded as contrast sensitivity</a:t>
            </a:r>
            <a:endParaRPr lang="el-GR" dirty="0"/>
          </a:p>
        </p:txBody>
      </p:sp>
      <p:pic>
        <p:nvPicPr>
          <p:cNvPr id="9" name="Picture 7"/>
          <p:cNvPicPr>
            <a:picLocks noChangeAspect="1" noChangeArrowheads="1"/>
          </p:cNvPicPr>
          <p:nvPr/>
        </p:nvPicPr>
        <p:blipFill>
          <a:blip r:embed="rId5"/>
          <a:srcRect/>
          <a:stretch>
            <a:fillRect/>
          </a:stretch>
        </p:blipFill>
        <p:spPr bwMode="auto">
          <a:xfrm>
            <a:off x="428596" y="2000240"/>
            <a:ext cx="2286016" cy="157162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650</Words>
  <Application>Microsoft Office PowerPoint</Application>
  <PresentationFormat>Προβολή στην οθόνη (4:3)</PresentationFormat>
  <Paragraphs>22</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Contrast Sensitivity Measurement Methods</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elena</dc:creator>
  <cp:lastModifiedBy>elena</cp:lastModifiedBy>
  <cp:revision>22</cp:revision>
  <dcterms:created xsi:type="dcterms:W3CDTF">2024-04-11T08:17:36Z</dcterms:created>
  <dcterms:modified xsi:type="dcterms:W3CDTF">2024-04-11T22:40:33Z</dcterms:modified>
</cp:coreProperties>
</file>