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336" r:id="rId2"/>
    <p:sldId id="338" r:id="rId3"/>
    <p:sldId id="337" r:id="rId4"/>
    <p:sldId id="295" r:id="rId5"/>
    <p:sldId id="341" r:id="rId6"/>
    <p:sldId id="288" r:id="rId7"/>
    <p:sldId id="321" r:id="rId8"/>
    <p:sldId id="292" r:id="rId9"/>
    <p:sldId id="340" r:id="rId10"/>
    <p:sldId id="339" r:id="rId11"/>
    <p:sldId id="323" r:id="rId12"/>
    <p:sldId id="268" r:id="rId13"/>
    <p:sldId id="257" r:id="rId14"/>
    <p:sldId id="299" r:id="rId15"/>
    <p:sldId id="298" r:id="rId16"/>
    <p:sldId id="314" r:id="rId17"/>
    <p:sldId id="325" r:id="rId18"/>
    <p:sldId id="297" r:id="rId19"/>
    <p:sldId id="265" r:id="rId20"/>
    <p:sldId id="262" r:id="rId21"/>
    <p:sldId id="302" r:id="rId22"/>
    <p:sldId id="263" r:id="rId23"/>
    <p:sldId id="273" r:id="rId24"/>
    <p:sldId id="275" r:id="rId25"/>
    <p:sldId id="279" r:id="rId26"/>
    <p:sldId id="281" r:id="rId27"/>
    <p:sldId id="346" r:id="rId28"/>
    <p:sldId id="303" r:id="rId29"/>
    <p:sldId id="266" r:id="rId30"/>
    <p:sldId id="270" r:id="rId31"/>
    <p:sldId id="344" r:id="rId32"/>
    <p:sldId id="305" r:id="rId33"/>
    <p:sldId id="343" r:id="rId34"/>
    <p:sldId id="327" r:id="rId35"/>
    <p:sldId id="326" r:id="rId36"/>
    <p:sldId id="267" r:id="rId37"/>
    <p:sldId id="269" r:id="rId38"/>
    <p:sldId id="329" r:id="rId39"/>
    <p:sldId id="260" r:id="rId40"/>
    <p:sldId id="287" r:id="rId41"/>
    <p:sldId id="311" r:id="rId42"/>
    <p:sldId id="312" r:id="rId43"/>
    <p:sldId id="313" r:id="rId44"/>
    <p:sldId id="351" r:id="rId45"/>
    <p:sldId id="307" r:id="rId46"/>
    <p:sldId id="306" r:id="rId47"/>
    <p:sldId id="308" r:id="rId48"/>
    <p:sldId id="309" r:id="rId49"/>
    <p:sldId id="345" r:id="rId50"/>
    <p:sldId id="333" r:id="rId51"/>
    <p:sldId id="332" r:id="rId52"/>
    <p:sldId id="315" r:id="rId53"/>
    <p:sldId id="328" r:id="rId54"/>
    <p:sldId id="348" r:id="rId55"/>
    <p:sldId id="350" r:id="rId56"/>
    <p:sldId id="349" r:id="rId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E1B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7" d="100"/>
          <a:sy n="67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3AEAC-FB2F-4502-9851-50F639831BB9}" type="datetimeFigureOut">
              <a:rPr lang="el-GR" smtClean="0"/>
              <a:pPr/>
              <a:t>25/5/2016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90C4F-F224-46CE-A7E0-1AFE917DDB5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0C4F-F224-46CE-A7E0-1AFE917DDB50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Nefelometro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0C4F-F224-46CE-A7E0-1AFE917DDB50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Υπερβητασφαιριναιμια</a:t>
            </a:r>
            <a:r>
              <a:rPr lang="el-GR" dirty="0" smtClean="0"/>
              <a:t>//</a:t>
            </a:r>
            <a:r>
              <a:rPr lang="el-GR" dirty="0" err="1" smtClean="0"/>
              <a:t>μονοκλωνικη</a:t>
            </a:r>
            <a:r>
              <a:rPr lang="el-GR" dirty="0" smtClean="0"/>
              <a:t> </a:t>
            </a:r>
            <a:r>
              <a:rPr lang="el-GR" dirty="0" err="1" smtClean="0"/>
              <a:t>γαμμασφαιριναιμια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0C4F-F224-46CE-A7E0-1AFE917DDB50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l-GR" dirty="0" err="1" smtClean="0"/>
              <a:t>Χρονια</a:t>
            </a:r>
            <a:r>
              <a:rPr lang="el-GR" dirty="0" smtClean="0"/>
              <a:t> </a:t>
            </a:r>
            <a:r>
              <a:rPr lang="el-GR" dirty="0" err="1" smtClean="0"/>
              <a:t>φλεγμονη</a:t>
            </a:r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0C4F-F224-46CE-A7E0-1AFE917DDB50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Ασθενες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οξυ+βαση</a:t>
            </a:r>
            <a:r>
              <a:rPr lang="el-GR" baseline="0" dirty="0" smtClean="0"/>
              <a:t> ή </a:t>
            </a:r>
            <a:r>
              <a:rPr lang="el-GR" baseline="0" dirty="0" err="1" smtClean="0"/>
              <a:t>ασθενης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βαση+οξυ</a:t>
            </a:r>
            <a:r>
              <a:rPr lang="el-GR" baseline="0" dirty="0" smtClean="0"/>
              <a:t> εάν </a:t>
            </a:r>
            <a:r>
              <a:rPr lang="el-GR" baseline="0" dirty="0" err="1" smtClean="0"/>
              <a:t>προστεθει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ισχυρο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οξυ</a:t>
            </a:r>
            <a:r>
              <a:rPr lang="el-GR" baseline="0" dirty="0" smtClean="0"/>
              <a:t> ή </a:t>
            </a:r>
            <a:r>
              <a:rPr lang="el-GR" baseline="0" dirty="0" err="1" smtClean="0"/>
              <a:t>ισχυρη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βαση</a:t>
            </a:r>
            <a:r>
              <a:rPr lang="el-GR" baseline="0" dirty="0" smtClean="0"/>
              <a:t> το ρΗ </a:t>
            </a:r>
            <a:r>
              <a:rPr lang="el-GR" baseline="0" dirty="0" err="1" smtClean="0"/>
              <a:t>αλλαζει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λιγο</a:t>
            </a:r>
            <a:r>
              <a:rPr lang="el-GR" baseline="0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0C4F-F224-46CE-A7E0-1AFE917DDB50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Για να μην </a:t>
            </a:r>
            <a:r>
              <a:rPr lang="el-GR" dirty="0" err="1" smtClean="0"/>
              <a:t>αντιδρα</a:t>
            </a:r>
            <a:r>
              <a:rPr lang="el-GR" dirty="0" smtClean="0"/>
              <a:t> με την </a:t>
            </a:r>
            <a:r>
              <a:rPr lang="el-GR" dirty="0" err="1" smtClean="0"/>
              <a:t>ουσια</a:t>
            </a:r>
            <a:r>
              <a:rPr lang="el-GR" dirty="0" smtClean="0"/>
              <a:t>, </a:t>
            </a:r>
            <a:r>
              <a:rPr lang="el-GR" dirty="0" err="1" smtClean="0"/>
              <a:t>παιζει</a:t>
            </a:r>
            <a:r>
              <a:rPr lang="el-GR" dirty="0" smtClean="0"/>
              <a:t> </a:t>
            </a:r>
            <a:r>
              <a:rPr lang="el-GR" dirty="0" err="1" smtClean="0"/>
              <a:t>ρολο</a:t>
            </a:r>
            <a:r>
              <a:rPr lang="el-GR" dirty="0" smtClean="0"/>
              <a:t> το </a:t>
            </a:r>
            <a:r>
              <a:rPr lang="el-GR" dirty="0" err="1" smtClean="0"/>
              <a:t>μοριακο</a:t>
            </a:r>
            <a:r>
              <a:rPr lang="el-GR" dirty="0" smtClean="0"/>
              <a:t> του </a:t>
            </a:r>
            <a:r>
              <a:rPr lang="el-GR" dirty="0" err="1" smtClean="0"/>
              <a:t>μεγεθος</a:t>
            </a:r>
            <a:r>
              <a:rPr lang="el-GR" dirty="0" smtClean="0"/>
              <a:t>//</a:t>
            </a:r>
            <a:r>
              <a:rPr lang="en-US" dirty="0" smtClean="0"/>
              <a:t>gel</a:t>
            </a:r>
            <a:r>
              <a:rPr lang="el-GR" dirty="0" smtClean="0"/>
              <a:t>/</a:t>
            </a:r>
            <a:r>
              <a:rPr lang="el-GR" dirty="0" err="1" smtClean="0"/>
              <a:t>διαφορετικο</a:t>
            </a:r>
            <a:r>
              <a:rPr lang="el-GR" dirty="0" smtClean="0"/>
              <a:t> </a:t>
            </a:r>
            <a:r>
              <a:rPr lang="el-GR" dirty="0" err="1" smtClean="0"/>
              <a:t>παχος</a:t>
            </a:r>
            <a:r>
              <a:rPr lang="el-GR" dirty="0" smtClean="0"/>
              <a:t>/</a:t>
            </a:r>
            <a:r>
              <a:rPr lang="el-GR" dirty="0" err="1" smtClean="0"/>
              <a:t>διαφορετικους</a:t>
            </a:r>
            <a:r>
              <a:rPr lang="el-GR" dirty="0" smtClean="0"/>
              <a:t> </a:t>
            </a:r>
            <a:r>
              <a:rPr lang="el-GR" dirty="0" err="1" smtClean="0"/>
              <a:t>πορους</a:t>
            </a:r>
            <a:r>
              <a:rPr lang="el-GR" dirty="0" smtClean="0"/>
              <a:t> //100</a:t>
            </a:r>
            <a:r>
              <a:rPr lang="en-US" dirty="0" smtClean="0"/>
              <a:t>volts=20min  1000volts=2-3min//</a:t>
            </a:r>
            <a:r>
              <a:rPr lang="el-GR" dirty="0" err="1" smtClean="0"/>
              <a:t>οριζοντια</a:t>
            </a:r>
            <a:r>
              <a:rPr lang="el-GR" dirty="0" smtClean="0"/>
              <a:t>-</a:t>
            </a:r>
            <a:r>
              <a:rPr lang="el-GR" dirty="0" err="1" smtClean="0"/>
              <a:t>καθετη</a:t>
            </a:r>
            <a:r>
              <a:rPr lang="el-GR" dirty="0" smtClean="0"/>
              <a:t>-</a:t>
            </a:r>
            <a:r>
              <a:rPr lang="el-GR" dirty="0" err="1" smtClean="0"/>
              <a:t>υποβρυχια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0C4F-F224-46CE-A7E0-1AFE917DDB50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Θετικές σε </a:t>
            </a:r>
            <a:r>
              <a:rPr lang="el-GR" dirty="0" err="1" smtClean="0"/>
              <a:t>χαμηλο</a:t>
            </a:r>
            <a:r>
              <a:rPr lang="el-GR" dirty="0" smtClean="0"/>
              <a:t> ρΗ</a:t>
            </a:r>
            <a:r>
              <a:rPr lang="el-GR" baseline="0" dirty="0" smtClean="0"/>
              <a:t> </a:t>
            </a:r>
            <a:r>
              <a:rPr lang="el-GR" baseline="0" dirty="0" err="1" smtClean="0"/>
              <a:t>οξινο</a:t>
            </a:r>
            <a:r>
              <a:rPr lang="el-GR" baseline="0" dirty="0" smtClean="0"/>
              <a:t>, </a:t>
            </a:r>
            <a:r>
              <a:rPr lang="el-GR" baseline="0" dirty="0" err="1" smtClean="0"/>
              <a:t>ουδετερες</a:t>
            </a:r>
            <a:r>
              <a:rPr lang="el-GR" baseline="0" dirty="0" smtClean="0"/>
              <a:t> σε </a:t>
            </a:r>
            <a:r>
              <a:rPr lang="el-GR" baseline="0" dirty="0" err="1" smtClean="0"/>
              <a:t>ψηλοτερα</a:t>
            </a:r>
            <a:r>
              <a:rPr lang="el-GR" baseline="0" dirty="0" smtClean="0"/>
              <a:t> ρΗ, </a:t>
            </a:r>
            <a:r>
              <a:rPr lang="el-GR" baseline="0" dirty="0" err="1" smtClean="0"/>
              <a:t>αρνητικες</a:t>
            </a:r>
            <a:r>
              <a:rPr lang="el-GR" baseline="0" dirty="0" smtClean="0"/>
              <a:t> σε </a:t>
            </a:r>
            <a:r>
              <a:rPr lang="el-GR" baseline="0" dirty="0" err="1" smtClean="0"/>
              <a:t>αλκαλικο</a:t>
            </a:r>
            <a:r>
              <a:rPr lang="el-GR" baseline="0" dirty="0" smtClean="0"/>
              <a:t> ρΗ /</a:t>
            </a:r>
            <a:r>
              <a:rPr lang="el-GR" baseline="0" dirty="0" err="1" smtClean="0"/>
              <a:t>αποκτηση</a:t>
            </a:r>
            <a:r>
              <a:rPr lang="el-GR" baseline="0" dirty="0" smtClean="0"/>
              <a:t> </a:t>
            </a:r>
            <a:r>
              <a:rPr lang="en-US" baseline="0" dirty="0" smtClean="0"/>
              <a:t>e=</a:t>
            </a:r>
            <a:r>
              <a:rPr lang="el-GR" baseline="0" dirty="0" err="1" smtClean="0"/>
              <a:t>αρνητικα=ανιοντα</a:t>
            </a:r>
            <a:r>
              <a:rPr lang="el-GR" baseline="0" dirty="0" smtClean="0"/>
              <a:t>    </a:t>
            </a:r>
            <a:r>
              <a:rPr lang="el-GR" baseline="0" dirty="0" err="1" smtClean="0"/>
              <a:t>απωλεια</a:t>
            </a:r>
            <a:r>
              <a:rPr lang="el-GR" baseline="0" dirty="0" smtClean="0"/>
              <a:t> </a:t>
            </a:r>
            <a:r>
              <a:rPr lang="en-US" baseline="0" dirty="0" smtClean="0"/>
              <a:t>e</a:t>
            </a:r>
            <a:r>
              <a:rPr lang="el-GR" baseline="0" dirty="0" smtClean="0"/>
              <a:t>=</a:t>
            </a:r>
            <a:r>
              <a:rPr lang="el-GR" baseline="0" dirty="0" err="1" smtClean="0"/>
              <a:t>θετικα=κατιοντα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0C4F-F224-46CE-A7E0-1AFE917DDB50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Σκληρυνση</a:t>
            </a:r>
            <a:r>
              <a:rPr lang="el-GR" baseline="0" dirty="0" smtClean="0"/>
              <a:t> κατά </a:t>
            </a:r>
            <a:r>
              <a:rPr lang="el-GR" baseline="0" dirty="0" err="1" smtClean="0"/>
              <a:t>πλακας</a:t>
            </a:r>
            <a:r>
              <a:rPr lang="el-GR" baseline="0" dirty="0" smtClean="0"/>
              <a:t>, </a:t>
            </a:r>
            <a:r>
              <a:rPr lang="el-GR" baseline="0" dirty="0" err="1" smtClean="0"/>
              <a:t>ενυ</a:t>
            </a:r>
            <a:r>
              <a:rPr lang="el-GR" baseline="0" dirty="0" smtClean="0"/>
              <a:t>,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90C4F-F224-46CE-A7E0-1AFE917DDB50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9A88-08BB-4F26-95C6-E782F0BE0620}" type="datetimeFigureOut">
              <a:rPr lang="el-GR" smtClean="0"/>
              <a:pPr/>
              <a:t>25/5/2016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BB20-E2AE-4466-BCE4-3B5ED93B2F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9A88-08BB-4F26-95C6-E782F0BE0620}" type="datetimeFigureOut">
              <a:rPr lang="el-GR" smtClean="0"/>
              <a:pPr/>
              <a:t>25/5/2016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BB20-E2AE-4466-BCE4-3B5ED93B2F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9A88-08BB-4F26-95C6-E782F0BE0620}" type="datetimeFigureOut">
              <a:rPr lang="el-GR" smtClean="0"/>
              <a:pPr/>
              <a:t>25/5/2016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BB20-E2AE-4466-BCE4-3B5ED93B2F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B0690095-FC86-4562-94EF-7DEECF1FF6F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5025" y="1600200"/>
            <a:ext cx="4037013" cy="452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886575B8-DC57-4A80-8471-107D7988E81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4838" cy="1433512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4838" cy="2184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3937000"/>
            <a:ext cx="8224838" cy="2184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0838" cy="471488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A79AF8E3-A509-4AD7-8375-B6203A828A0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9A88-08BB-4F26-95C6-E782F0BE0620}" type="datetimeFigureOut">
              <a:rPr lang="el-GR" smtClean="0"/>
              <a:pPr/>
              <a:t>25/5/2016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BB20-E2AE-4466-BCE4-3B5ED93B2F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9A88-08BB-4F26-95C6-E782F0BE0620}" type="datetimeFigureOut">
              <a:rPr lang="el-GR" smtClean="0"/>
              <a:pPr/>
              <a:t>25/5/2016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BB20-E2AE-4466-BCE4-3B5ED93B2F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9A88-08BB-4F26-95C6-E782F0BE0620}" type="datetimeFigureOut">
              <a:rPr lang="el-GR" smtClean="0"/>
              <a:pPr/>
              <a:t>25/5/2016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BB20-E2AE-4466-BCE4-3B5ED93B2F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9A88-08BB-4F26-95C6-E782F0BE0620}" type="datetimeFigureOut">
              <a:rPr lang="el-GR" smtClean="0"/>
              <a:pPr/>
              <a:t>25/5/2016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BB20-E2AE-4466-BCE4-3B5ED93B2F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9A88-08BB-4F26-95C6-E782F0BE0620}" type="datetimeFigureOut">
              <a:rPr lang="el-GR" smtClean="0"/>
              <a:pPr/>
              <a:t>25/5/2016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BB20-E2AE-4466-BCE4-3B5ED93B2F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9A88-08BB-4F26-95C6-E782F0BE0620}" type="datetimeFigureOut">
              <a:rPr lang="el-GR" smtClean="0"/>
              <a:pPr/>
              <a:t>25/5/2016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BB20-E2AE-4466-BCE4-3B5ED93B2F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9A88-08BB-4F26-95C6-E782F0BE0620}" type="datetimeFigureOut">
              <a:rPr lang="el-GR" smtClean="0"/>
              <a:pPr/>
              <a:t>25/5/2016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BB20-E2AE-4466-BCE4-3B5ED93B2F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9A88-08BB-4F26-95C6-E782F0BE0620}" type="datetimeFigureOut">
              <a:rPr lang="el-GR" smtClean="0"/>
              <a:pPr/>
              <a:t>25/5/2016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BB20-E2AE-4466-BCE4-3B5ED93B2F3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B9A88-08BB-4F26-95C6-E782F0BE0620}" type="datetimeFigureOut">
              <a:rPr lang="el-GR" smtClean="0"/>
              <a:pPr/>
              <a:t>25/5/2016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2BB20-E2AE-4466-BCE4-3B5ED93B2F3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285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l-GR" b="1" dirty="0" smtClean="0">
                <a:latin typeface="Comic Sans MS" pitchFamily="66" charset="0"/>
              </a:rPr>
              <a:t>ΗΛΕΚΤΡΟΦΟΡΗΣΗ ΑΝΟΣΟΚΑΘΗΛΩΣΗ </a:t>
            </a:r>
            <a:br>
              <a:rPr lang="el-GR" b="1" dirty="0" smtClean="0">
                <a:latin typeface="Comic Sans MS" pitchFamily="66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lvl="0">
              <a:defRPr/>
            </a:pPr>
            <a:r>
              <a:rPr lang="el-GR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Δήμα Κλεάνθη </a:t>
            </a:r>
            <a:r>
              <a:rPr lang="en-US" b="1" dirty="0" err="1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Ph.D</a:t>
            </a:r>
            <a:endParaRPr lang="el-GR" b="1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lvl="0">
              <a:defRPr/>
            </a:pPr>
            <a:r>
              <a:rPr lang="el-GR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Κλινική Βιοχημικός-Αναπληρώτρια Καθηγήτρια ΕΚΠΑ</a:t>
            </a:r>
          </a:p>
          <a:p>
            <a:pPr lvl="0">
              <a:defRPr/>
            </a:pPr>
            <a:endParaRPr lang="el-GR" b="1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pPr lvl="0">
              <a:defRPr/>
            </a:pP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TMHMA </a:t>
            </a:r>
            <a:r>
              <a:rPr lang="el-GR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ΚΛΙΝΙΚΗΣ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ΒΙΟΧΗΜΕΙΑΣ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 </a:t>
            </a:r>
            <a:r>
              <a:rPr lang="el-GR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ΙΑΤΡΙΚΗΣ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ΣΧΟΛΗΣ  Ε.Κ.Π.Α</a:t>
            </a:r>
          </a:p>
          <a:p>
            <a:pPr lvl="0">
              <a:defRPr/>
            </a:pPr>
            <a:r>
              <a:rPr lang="el-GR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ΠΑΝΕΠΙΣΤΗΜΙΑΚΟ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ΓΕΝΙΚΟ 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ΝΟΣΟΚΟΜΕΙΟ</a:t>
            </a:r>
            <a:r>
              <a:rPr lang="en-US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</a:rPr>
              <a:t> «ΑΤΤΙΚΟΝ»</a:t>
            </a:r>
            <a:endParaRPr lang="el-GR" dirty="0" smtClean="0">
              <a:solidFill>
                <a:schemeClr val="tx1">
                  <a:lumMod val="95000"/>
                </a:schemeClr>
              </a:solidFill>
              <a:latin typeface="Comic Sans MS" pitchFamily="66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el-GR" dirty="0"/>
          </a:p>
        </p:txBody>
      </p:sp>
      <p:pic>
        <p:nvPicPr>
          <p:cNvPr id="4" name="Picture 4" descr="http://labs.mmg.pitt.edu/gjoerup/silver_stai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57" t="2632" r="53400" b="4737"/>
          <a:stretch>
            <a:fillRect/>
          </a:stretch>
        </p:blipFill>
        <p:spPr bwMode="auto">
          <a:xfrm>
            <a:off x="179512" y="260648"/>
            <a:ext cx="2376264" cy="532859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http://www.lonza.com/~/media/Images/bioscience/molecular-biology/syproruby-stain.ashx?h=188&amp;w=2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0648"/>
            <a:ext cx="2214578" cy="235745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uvp.com/images/CoomassieBlue.jpg"/>
          <p:cNvPicPr>
            <a:picLocks noChangeAspect="1" noChangeArrowheads="1"/>
          </p:cNvPicPr>
          <p:nvPr/>
        </p:nvPicPr>
        <p:blipFill>
          <a:blip r:embed="rId4" cstate="print"/>
          <a:srcRect l="6818" t="5263" r="6818" b="5263"/>
          <a:stretch>
            <a:fillRect/>
          </a:stretch>
        </p:blipFill>
        <p:spPr bwMode="auto">
          <a:xfrm>
            <a:off x="2915816" y="332656"/>
            <a:ext cx="2522692" cy="238627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https://encrypted-tbn0.gstatic.com/images?q=tbn:ANd9GcSE4ZIEYUfdySWIrtvbDZTWxhs66KdP0a1NQjn7dxVMnKqquZce"/>
          <p:cNvPicPr>
            <a:picLocks noChangeAspect="1" noChangeArrowheads="1"/>
          </p:cNvPicPr>
          <p:nvPr/>
        </p:nvPicPr>
        <p:blipFill>
          <a:blip r:embed="rId5" cstate="print"/>
          <a:srcRect t="8696" r="-4298"/>
          <a:stretch>
            <a:fillRect/>
          </a:stretch>
        </p:blipFill>
        <p:spPr bwMode="auto">
          <a:xfrm>
            <a:off x="2699792" y="3573016"/>
            <a:ext cx="3744416" cy="23831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- Ορθογώνιο"/>
          <p:cNvSpPr/>
          <p:nvPr/>
        </p:nvSpPr>
        <p:spPr>
          <a:xfrm>
            <a:off x="2915817" y="2852937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omic Sans MS" pitchFamily="66" charset="0"/>
              </a:rPr>
              <a:t>Coomassie</a:t>
            </a:r>
            <a:r>
              <a:rPr lang="en-US" b="1" dirty="0" smtClean="0">
                <a:latin typeface="Comic Sans MS" pitchFamily="66" charset="0"/>
              </a:rPr>
              <a:t>  Brilliant Blue 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6156177" y="2708920"/>
            <a:ext cx="2232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omic Sans MS" pitchFamily="66" charset="0"/>
              </a:rPr>
              <a:t>Ponceau</a:t>
            </a:r>
            <a:r>
              <a:rPr lang="el-GR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S </a:t>
            </a:r>
          </a:p>
        </p:txBody>
      </p:sp>
      <p:sp>
        <p:nvSpPr>
          <p:cNvPr id="10" name="9 - Ορθογώνιο"/>
          <p:cNvSpPr/>
          <p:nvPr/>
        </p:nvSpPr>
        <p:spPr>
          <a:xfrm>
            <a:off x="0" y="5733256"/>
            <a:ext cx="2555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omic Sans MS" pitchFamily="66" charset="0"/>
              </a:rPr>
              <a:t>Νιτρικού  Αργύρου</a:t>
            </a:r>
            <a:endParaRPr lang="en-US" b="1" dirty="0" smtClean="0">
              <a:latin typeface="Comic Sans MS" pitchFamily="66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203848" y="6198990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Comic Sans MS" pitchFamily="66" charset="0"/>
              </a:rPr>
              <a:t>Amido</a:t>
            </a:r>
            <a:r>
              <a:rPr lang="en-US" b="1" dirty="0" smtClean="0">
                <a:latin typeface="Comic Sans MS" pitchFamily="66" charset="0"/>
              </a:rPr>
              <a:t> Black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FF0000"/>
          </a:solidFill>
        </p:spPr>
        <p:txBody>
          <a:bodyPr/>
          <a:lstStyle/>
          <a:p>
            <a:r>
              <a:rPr lang="el-GR" b="1" dirty="0" smtClean="0"/>
              <a:t>Πυκνόμετρο</a:t>
            </a:r>
            <a:endParaRPr lang="el-GR" b="1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4000" cy="58772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01725"/>
          </a:xfrm>
          <a:solidFill>
            <a:srgbClr val="FF0000"/>
          </a:solidFill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800" b="1" dirty="0" smtClean="0">
                <a:latin typeface="Comic Sans MS" pitchFamily="66" charset="0"/>
              </a:rPr>
              <a:t>Μέτρηση των κλασμάτων των </a:t>
            </a:r>
            <a:r>
              <a:rPr lang="el-GR" sz="2800" b="1" dirty="0" err="1" smtClean="0">
                <a:latin typeface="Comic Sans MS" pitchFamily="66" charset="0"/>
              </a:rPr>
              <a:t>πρωτεινών</a:t>
            </a:r>
            <a:r>
              <a:rPr lang="el-GR" sz="2800" b="1" dirty="0" smtClean="0">
                <a:latin typeface="Comic Sans MS" pitchFamily="66" charset="0"/>
              </a:rPr>
              <a:t> </a:t>
            </a:r>
            <a:r>
              <a:rPr lang="el-GR" sz="2800" b="1" dirty="0" err="1" smtClean="0">
                <a:latin typeface="Comic Sans MS" pitchFamily="66" charset="0"/>
              </a:rPr>
              <a:t>Πυκνομετρία</a:t>
            </a:r>
            <a:endParaRPr lang="cs-CZ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 flipV="1">
            <a:off x="441325" y="6848475"/>
            <a:ext cx="8229600" cy="45719"/>
          </a:xfrm>
          <a:ln/>
        </p:spPr>
        <p:txBody>
          <a:bodyPr>
            <a:normAutofit fontScale="25000" lnSpcReduction="20000"/>
          </a:bodyPr>
          <a:lstStyle/>
          <a:p>
            <a:pPr>
              <a:spcBef>
                <a:spcPts val="4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dirty="0">
                <a:latin typeface="Comic Sans MS" pitchFamily="66" charset="0"/>
              </a:rPr>
              <a:t>     </a:t>
            </a:r>
            <a:endParaRPr lang="cs-CZ" sz="1600" dirty="0">
              <a:latin typeface="Comic Sans MS" pitchFamily="66" charset="0"/>
            </a:endParaRPr>
          </a:p>
          <a:p>
            <a:pPr>
              <a:spcBef>
                <a:spcPts val="4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600" dirty="0">
              <a:latin typeface="Comic Sans MS" pitchFamily="66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7332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827088" y="6092825"/>
            <a:ext cx="3395662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4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400" i="1">
                <a:solidFill>
                  <a:srgbClr val="000000"/>
                </a:solidFill>
                <a:latin typeface="Comic Sans MS" pitchFamily="66" charset="0"/>
              </a:rPr>
              <a:t>Figure is found at http://www.aafg.org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rgbClr val="FF0000"/>
          </a:solidFill>
        </p:spPr>
        <p:txBody>
          <a:bodyPr/>
          <a:lstStyle/>
          <a:p>
            <a:r>
              <a:rPr lang="el-GR" b="1" dirty="0" smtClean="0"/>
              <a:t>ΗΛΕΚΤΡΟΦΟΡΗΣΗ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l-GR" sz="2400" dirty="0" smtClean="0">
                <a:latin typeface="Comic Sans MS" pitchFamily="66" charset="0"/>
              </a:rPr>
              <a:t>Οι </a:t>
            </a:r>
            <a:r>
              <a:rPr lang="el-GR" sz="2400" dirty="0" err="1" smtClean="0">
                <a:latin typeface="Comic Sans MS" pitchFamily="66" charset="0"/>
              </a:rPr>
              <a:t>πρωτείνες</a:t>
            </a:r>
            <a:r>
              <a:rPr lang="el-GR" sz="2400" dirty="0" smtClean="0">
                <a:latin typeface="Comic Sans MS" pitchFamily="66" charset="0"/>
              </a:rPr>
              <a:t> του ορού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άλλοτε  εμφανίζονται  με  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θετικό  φορτίο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 και  άλλοτε εμφανίζονται με  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αρνητικό φορτίο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 </a:t>
            </a:r>
          </a:p>
          <a:p>
            <a:pPr algn="just">
              <a:buNone/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 (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ανάλογα με το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pH</a:t>
            </a:r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του ρυθμιστικού  διαλύματος (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buffer) </a:t>
            </a:r>
            <a:endParaRPr lang="el-G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charset="0"/>
            </a:endParaRPr>
          </a:p>
          <a:p>
            <a:pPr algn="just">
              <a:buNone/>
            </a:pP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  μέσα στο οποίο θα κινηθούν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)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l-GR" sz="2400" dirty="0" smtClean="0">
                <a:latin typeface="Comic Sans MS" pitchFamily="66" charset="0"/>
              </a:rPr>
              <a:t>σε ρΗ αλκαλικό είναι αρνητικά φορτισμένες(-) και όταν εφαρμοσθεί ηλεκτρικό ρεύμα κινούνται προς την άνοδο( +)</a:t>
            </a:r>
          </a:p>
          <a:p>
            <a:pPr algn="just">
              <a:buFont typeface="Wingdings" pitchFamily="2" charset="2"/>
              <a:buChar char="§"/>
            </a:pPr>
            <a:r>
              <a:rPr lang="el-GR" sz="2400" b="1" dirty="0" smtClean="0">
                <a:latin typeface="Comic Sans MS" pitchFamily="66" charset="0"/>
                <a:cs typeface="Arial" charset="0"/>
              </a:rPr>
              <a:t>Για </a:t>
            </a:r>
            <a:r>
              <a:rPr lang="en-US" sz="24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l-GR" sz="2400" b="1" dirty="0" smtClean="0">
                <a:latin typeface="Comic Sans MS" pitchFamily="66" charset="0"/>
                <a:cs typeface="Arial" charset="0"/>
              </a:rPr>
              <a:t>κάθε </a:t>
            </a:r>
            <a:r>
              <a:rPr lang="en-US" sz="24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l-GR" sz="2400" b="1" dirty="0" smtClean="0">
                <a:latin typeface="Comic Sans MS" pitchFamily="66" charset="0"/>
                <a:cs typeface="Arial" charset="0"/>
              </a:rPr>
              <a:t>πρωτεΐνη </a:t>
            </a:r>
            <a:r>
              <a:rPr lang="en-US" sz="24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l-GR" sz="2400" b="1" dirty="0" smtClean="0">
                <a:latin typeface="Comic Sans MS" pitchFamily="66" charset="0"/>
                <a:cs typeface="Arial" charset="0"/>
              </a:rPr>
              <a:t>υπάρχει </a:t>
            </a:r>
            <a:r>
              <a:rPr lang="en-US" sz="24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l-GR" sz="2400" b="1" dirty="0" smtClean="0">
                <a:latin typeface="Comic Sans MS" pitchFamily="66" charset="0"/>
                <a:cs typeface="Arial" charset="0"/>
              </a:rPr>
              <a:t>μία τιμή </a:t>
            </a:r>
            <a:r>
              <a:rPr lang="en-US" sz="2400" b="1" dirty="0" smtClean="0">
                <a:latin typeface="Comic Sans MS" pitchFamily="66" charset="0"/>
                <a:cs typeface="Arial" charset="0"/>
              </a:rPr>
              <a:t> p</a:t>
            </a:r>
            <a:r>
              <a:rPr lang="el-GR" sz="2400" b="1" dirty="0" smtClean="0">
                <a:latin typeface="Comic Sans MS" pitchFamily="66" charset="0"/>
                <a:cs typeface="Arial" charset="0"/>
              </a:rPr>
              <a:t>Η</a:t>
            </a:r>
            <a:r>
              <a:rPr lang="en-US" sz="2400" b="1" dirty="0" smtClean="0">
                <a:latin typeface="Comic Sans MS" pitchFamily="66" charset="0"/>
                <a:cs typeface="Arial" charset="0"/>
              </a:rPr>
              <a:t> </a:t>
            </a:r>
            <a:r>
              <a:rPr lang="el-GR" sz="2400" b="1" dirty="0" smtClean="0">
                <a:latin typeface="Comic Sans MS" pitchFamily="66" charset="0"/>
                <a:cs typeface="Arial" charset="0"/>
              </a:rPr>
              <a:t>στην οποία </a:t>
            </a:r>
          </a:p>
          <a:p>
            <a:pPr>
              <a:buNone/>
            </a:pPr>
            <a:r>
              <a:rPr lang="el-GR" sz="2400" b="1" dirty="0" smtClean="0">
                <a:latin typeface="Comic Sans MS" pitchFamily="66" charset="0"/>
                <a:cs typeface="Arial" charset="0"/>
              </a:rPr>
              <a:t>  η πρωτεΐνη έχει  </a:t>
            </a:r>
            <a:r>
              <a:rPr lang="el-GR" sz="2400" b="1" u="sng" dirty="0" smtClean="0">
                <a:latin typeface="Comic Sans MS" pitchFamily="66" charset="0"/>
                <a:cs typeface="Arial" charset="0"/>
              </a:rPr>
              <a:t>ουδέτερο φορτίο  </a:t>
            </a:r>
            <a:r>
              <a:rPr lang="el-GR" sz="2400" b="1" dirty="0" smtClean="0">
                <a:latin typeface="Comic Sans MS" pitchFamily="66" charset="0"/>
                <a:cs typeface="Arial" charset="0"/>
              </a:rPr>
              <a:t>και καλείται  </a:t>
            </a:r>
          </a:p>
          <a:p>
            <a:pPr>
              <a:buNone/>
            </a:pPr>
            <a:r>
              <a:rPr lang="el-GR" sz="2400" b="1" dirty="0" smtClean="0">
                <a:latin typeface="Comic Sans MS" pitchFamily="66" charset="0"/>
                <a:cs typeface="Arial" charset="0"/>
              </a:rPr>
              <a:t>  </a:t>
            </a:r>
            <a:r>
              <a:rPr lang="el-GR" sz="2400" b="1" u="sng" dirty="0" err="1" smtClean="0">
                <a:latin typeface="Comic Sans MS" pitchFamily="66" charset="0"/>
                <a:cs typeface="Arial" charset="0"/>
              </a:rPr>
              <a:t>ισοηλεκτρικό</a:t>
            </a:r>
            <a:r>
              <a:rPr lang="el-GR" sz="2400" b="1" u="sng" dirty="0" smtClean="0">
                <a:latin typeface="Comic Sans MS" pitchFamily="66" charset="0"/>
                <a:cs typeface="Arial" charset="0"/>
              </a:rPr>
              <a:t> σημείο</a:t>
            </a:r>
            <a:r>
              <a:rPr lang="en-US" sz="2400" b="1" u="sng" dirty="0" smtClean="0">
                <a:latin typeface="Comic Sans MS" pitchFamily="66" charset="0"/>
                <a:cs typeface="Arial" charset="0"/>
              </a:rPr>
              <a:t> (</a:t>
            </a:r>
            <a:r>
              <a:rPr lang="en-US" sz="2400" b="1" u="sng" dirty="0" err="1" smtClean="0">
                <a:latin typeface="Comic Sans MS" pitchFamily="66" charset="0"/>
                <a:cs typeface="Arial" charset="0"/>
              </a:rPr>
              <a:t>pI</a:t>
            </a:r>
            <a:r>
              <a:rPr lang="en-US" sz="2400" b="1" u="sng" dirty="0" smtClean="0">
                <a:latin typeface="Comic Sans MS" pitchFamily="66" charset="0"/>
                <a:cs typeface="Arial" charset="0"/>
              </a:rPr>
              <a:t>) </a:t>
            </a:r>
            <a:r>
              <a:rPr lang="el-GR" sz="2400" b="1" u="sng" dirty="0" smtClean="0">
                <a:latin typeface="Comic Sans MS" pitchFamily="66" charset="0"/>
                <a:cs typeface="Arial" charset="0"/>
              </a:rPr>
              <a:t> </a:t>
            </a:r>
            <a:r>
              <a:rPr lang="el-GR" sz="2400" b="1" dirty="0" smtClean="0">
                <a:latin typeface="Comic Sans MS" pitchFamily="66" charset="0"/>
                <a:cs typeface="Arial" charset="0"/>
              </a:rPr>
              <a:t>και εξαρτάται από  την περιεκτικότητα της πρωτεΐνης σε αριθμό και είδος  αμινοξέων</a:t>
            </a:r>
          </a:p>
          <a:p>
            <a:pPr algn="just">
              <a:buNone/>
            </a:pPr>
            <a:r>
              <a:rPr lang="el-GR" sz="2400" dirty="0" smtClean="0">
                <a:latin typeface="Comic Sans MS" pitchFamily="66" charset="0"/>
              </a:rPr>
              <a:t>Η ταχύτητα επομένως εξαρτάται από το καθαρό φορτίο του μορίου, το σχήμα και το μέγεθος, την τάση του ρεύματος που εφαρμόζεται, το υπόστρωμα, το ρΗ του ρυθμιστικού διαλύματος. </a:t>
            </a:r>
            <a:endParaRPr lang="cs-CZ" sz="2400" dirty="0" smtClean="0">
              <a:latin typeface="Comic Sans MS" pitchFamily="66" charset="0"/>
            </a:endParaRPr>
          </a:p>
          <a:p>
            <a:pPr marL="0" indent="0">
              <a:lnSpc>
                <a:spcPct val="90000"/>
              </a:lnSpc>
              <a:spcBef>
                <a:spcPts val="600"/>
              </a:spcBef>
              <a:buClr>
                <a:srgbClr val="FF0000"/>
              </a:buClr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cs-CZ" sz="24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l-GR" sz="3600" b="1" u="sng" dirty="0" smtClean="0">
                <a:latin typeface="Comic Sans MS" pitchFamily="66" charset="0"/>
              </a:rPr>
              <a:t>ΤΡΙΧΟΕΙΔΙΚΗ    ΗΛΕΚΤΡΟΦΟΡΗΣΗ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algn="ctr"/>
            <a:endParaRPr lang="el-GR" b="1" u="sng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Η/Φ σε μικρά τριχοειδή τα οποία γεμίζουν μόνο με </a:t>
            </a:r>
            <a:r>
              <a:rPr lang="el-GR" b="1" dirty="0" err="1" smtClean="0">
                <a:latin typeface="Comic Sans MS" pitchFamily="66" charset="0"/>
              </a:rPr>
              <a:t>buffer</a:t>
            </a:r>
            <a:r>
              <a:rPr lang="el-GR" b="1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 smtClean="0">
                <a:latin typeface="Comic Sans MS" pitchFamily="66" charset="0"/>
              </a:rPr>
              <a:t> Κάθε τριχοειδές έχει διάμετρο 25-100 </a:t>
            </a:r>
            <a:r>
              <a:rPr lang="el-GR" b="1" dirty="0" err="1" smtClean="0">
                <a:latin typeface="Comic Sans MS" pitchFamily="66" charset="0"/>
              </a:rPr>
              <a:t>μm</a:t>
            </a:r>
            <a:endParaRPr lang="el-GR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 smtClean="0">
                <a:latin typeface="Comic Sans MS" pitchFamily="66" charset="0"/>
              </a:rPr>
              <a:t> Εφαρμογή υψηλής τάσης (9000 V) με μεγάλη διακριτική  </a:t>
            </a:r>
          </a:p>
          <a:p>
            <a:pPr>
              <a:lnSpc>
                <a:spcPct val="150000"/>
              </a:lnSpc>
              <a:buNone/>
            </a:pPr>
            <a:r>
              <a:rPr lang="el-GR" b="1" dirty="0" smtClean="0">
                <a:latin typeface="Comic Sans MS" pitchFamily="66" charset="0"/>
              </a:rPr>
              <a:t>   ικανότητα.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 smtClean="0">
                <a:latin typeface="Comic Sans MS" pitchFamily="66" charset="0"/>
              </a:rPr>
              <a:t> Διαχωρισμός πρωτεϊνών με βάση το φορτίο και το μέγεθος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 smtClean="0">
                <a:latin typeface="Comic Sans MS" pitchFamily="66" charset="0"/>
              </a:rPr>
              <a:t> Ταυτόχρονη ανάλυση μεγάλου αριθμού δειγμάτων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 smtClean="0">
                <a:latin typeface="Comic Sans MS" pitchFamily="66" charset="0"/>
              </a:rPr>
              <a:t> Μικρό κόστος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b="1" dirty="0" smtClean="0">
                <a:latin typeface="Comic Sans MS" pitchFamily="66" charset="0"/>
              </a:rPr>
              <a:t/>
            </a:r>
            <a:br>
              <a:rPr lang="el-GR" b="1" dirty="0" smtClean="0">
                <a:latin typeface="Comic Sans MS" pitchFamily="66" charset="0"/>
              </a:rPr>
            </a:br>
            <a:r>
              <a:rPr lang="el-GR" b="1" dirty="0" smtClean="0">
                <a:latin typeface="Comic Sans MS" pitchFamily="66" charset="0"/>
              </a:rPr>
              <a:t>ΙΣΟΗΛΕΚΤΡΙΚΗ   ΕΣΤΙΑΣΗ</a:t>
            </a:r>
            <a:br>
              <a:rPr lang="el-GR" b="1" dirty="0" smtClean="0">
                <a:latin typeface="Comic Sans MS" pitchFamily="66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l-GR" sz="2400" b="1" dirty="0" smtClean="0">
                <a:latin typeface="Comic Sans MS" pitchFamily="66" charset="0"/>
              </a:rPr>
              <a:t>Η </a:t>
            </a:r>
            <a:r>
              <a:rPr lang="el-GR" sz="2400" b="1" dirty="0" err="1" smtClean="0">
                <a:latin typeface="Comic Sans MS" pitchFamily="66" charset="0"/>
              </a:rPr>
              <a:t>πρωτεϊνη</a:t>
            </a:r>
            <a:r>
              <a:rPr lang="el-GR" sz="2400" b="1" dirty="0" smtClean="0">
                <a:latin typeface="Comic Sans MS" pitchFamily="66" charset="0"/>
              </a:rPr>
              <a:t> μετακινείται προς τη ζώνη εκείνη, όπου το </a:t>
            </a:r>
            <a:r>
              <a:rPr lang="el-GR" sz="2400" b="1" dirty="0" err="1" smtClean="0">
                <a:latin typeface="Comic Sans MS" pitchFamily="66" charset="0"/>
              </a:rPr>
              <a:t>pH</a:t>
            </a:r>
            <a:r>
              <a:rPr lang="el-GR" sz="2400" b="1" dirty="0" smtClean="0">
                <a:latin typeface="Comic Sans MS" pitchFamily="66" charset="0"/>
              </a:rPr>
              <a:t>  είναι ίσο με το </a:t>
            </a:r>
            <a:r>
              <a:rPr lang="el-GR" sz="2400" b="1" dirty="0" err="1" smtClean="0">
                <a:latin typeface="Comic Sans MS" pitchFamily="66" charset="0"/>
              </a:rPr>
              <a:t>ισοηλεκτρικό</a:t>
            </a:r>
            <a:r>
              <a:rPr lang="el-GR" sz="2400" b="1" dirty="0" smtClean="0">
                <a:latin typeface="Comic Sans MS" pitchFamily="66" charset="0"/>
              </a:rPr>
              <a:t> της σημείο (</a:t>
            </a:r>
            <a:r>
              <a:rPr lang="el-GR" sz="2400" b="1" dirty="0" err="1" smtClean="0">
                <a:latin typeface="Comic Sans MS" pitchFamily="66" charset="0"/>
              </a:rPr>
              <a:t>pΙ</a:t>
            </a:r>
            <a:r>
              <a:rPr lang="el-GR" sz="2400" b="1" dirty="0" smtClean="0">
                <a:latin typeface="Comic Sans MS" pitchFamily="66" charset="0"/>
              </a:rPr>
              <a:t>).  Σε αυτό το </a:t>
            </a:r>
            <a:r>
              <a:rPr lang="el-GR" sz="2400" b="1" dirty="0" err="1" smtClean="0">
                <a:latin typeface="Comic Sans MS" pitchFamily="66" charset="0"/>
              </a:rPr>
              <a:t>pΗ</a:t>
            </a:r>
            <a:r>
              <a:rPr lang="el-GR" sz="2400" b="1" dirty="0" smtClean="0">
                <a:latin typeface="Comic Sans MS" pitchFamily="66" charset="0"/>
              </a:rPr>
              <a:t> το συνολικό φορτίο των </a:t>
            </a:r>
            <a:r>
              <a:rPr lang="el-GR" sz="2400" b="1" dirty="0" err="1" smtClean="0">
                <a:latin typeface="Comic Sans MS" pitchFamily="66" charset="0"/>
              </a:rPr>
              <a:t>πρωτεϊνης</a:t>
            </a:r>
            <a:r>
              <a:rPr lang="el-GR" sz="2400" b="1" dirty="0" smtClean="0">
                <a:latin typeface="Comic Sans MS" pitchFamily="66" charset="0"/>
              </a:rPr>
              <a:t> ουδετεροποιείται και η μετακίνηση σταματά. </a:t>
            </a:r>
          </a:p>
          <a:p>
            <a:endParaRPr lang="el-GR" dirty="0"/>
          </a:p>
        </p:txBody>
      </p:sp>
      <p:pic>
        <p:nvPicPr>
          <p:cNvPr id="4" name="Picture 3" descr="~AUT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ΗΛΕΚΤΡΟΦΟΡΗΣΗ  ΠΡΩΤΕΙΝΩΝ   ΕΝΥ</a:t>
            </a:r>
            <a: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l-G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000924" cy="48577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5715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l-GR" sz="3600" b="1" dirty="0" smtClean="0">
                <a:latin typeface="Comic Sans MS" pitchFamily="66" charset="0"/>
              </a:rPr>
              <a:t>ΚΥΡΙΕΣ  ΕΝΔΕΙΞΕΙΣ ΔΙΕΝΕΡΓΕΙΑΣ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l-GR" sz="6000" b="1" dirty="0" smtClean="0">
                <a:latin typeface="Comic Sans MS" pitchFamily="66" charset="0"/>
              </a:rPr>
              <a:t>Σε περιπτώσεις σταθερά αυξημένης τιμής των ολικών λευκωμάτων του </a:t>
            </a:r>
          </a:p>
          <a:p>
            <a:pPr>
              <a:buNone/>
            </a:pPr>
            <a:r>
              <a:rPr lang="el-GR" sz="6000" b="1" dirty="0" smtClean="0">
                <a:latin typeface="Comic Sans MS" pitchFamily="66" charset="0"/>
              </a:rPr>
              <a:t>  αίματος</a:t>
            </a:r>
          </a:p>
          <a:p>
            <a:pPr>
              <a:buFont typeface="Wingdings" pitchFamily="2" charset="2"/>
              <a:buChar char="§"/>
            </a:pPr>
            <a:endParaRPr lang="el-GR" sz="6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6000" b="1" dirty="0" smtClean="0">
                <a:latin typeface="Comic Sans MS" pitchFamily="66" charset="0"/>
              </a:rPr>
              <a:t> Σε περιπτώσεις διαταραχής των επιπέδων των </a:t>
            </a:r>
            <a:r>
              <a:rPr lang="el-GR" sz="6000" b="1" dirty="0" err="1" smtClean="0">
                <a:latin typeface="Comic Sans MS" pitchFamily="66" charset="0"/>
              </a:rPr>
              <a:t>σφαιρινών</a:t>
            </a:r>
            <a:r>
              <a:rPr lang="el-GR" sz="6000" b="1" dirty="0" smtClean="0">
                <a:latin typeface="Comic Sans MS" pitchFamily="66" charset="0"/>
              </a:rPr>
              <a:t> του αίματος </a:t>
            </a:r>
          </a:p>
          <a:p>
            <a:pPr>
              <a:buFont typeface="Wingdings" pitchFamily="2" charset="2"/>
              <a:buChar char="§"/>
            </a:pPr>
            <a:endParaRPr lang="el-GR" sz="6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6000" b="1" dirty="0" smtClean="0">
                <a:latin typeface="Comic Sans MS" pitchFamily="66" charset="0"/>
              </a:rPr>
              <a:t> Σε περιπτώσεις  ανεξήγητης αναιμίας</a:t>
            </a:r>
          </a:p>
          <a:p>
            <a:pPr>
              <a:buFont typeface="Wingdings" pitchFamily="2" charset="2"/>
              <a:buChar char="§"/>
            </a:pPr>
            <a:endParaRPr lang="el-GR" sz="6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6000" b="1" dirty="0" smtClean="0">
                <a:latin typeface="Comic Sans MS" pitchFamily="66" charset="0"/>
              </a:rPr>
              <a:t> Σε περιπτώσεις εμφάνισης </a:t>
            </a:r>
            <a:r>
              <a:rPr lang="el-GR" sz="6000" b="1" dirty="0" err="1" smtClean="0">
                <a:latin typeface="Comic Sans MS" pitchFamily="66" charset="0"/>
              </a:rPr>
              <a:t>Rouleaux</a:t>
            </a:r>
            <a:r>
              <a:rPr lang="el-GR" sz="6000" b="1" dirty="0" smtClean="0">
                <a:latin typeface="Comic Sans MS" pitchFamily="66" charset="0"/>
              </a:rPr>
              <a:t> ερυθρών στο επίχρισμα του αίματος </a:t>
            </a:r>
          </a:p>
          <a:p>
            <a:pPr>
              <a:buFont typeface="Wingdings" pitchFamily="2" charset="2"/>
              <a:buChar char="§"/>
            </a:pPr>
            <a:endParaRPr lang="el-GR" sz="6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6000" b="1" dirty="0" smtClean="0">
                <a:latin typeface="Comic Sans MS" pitchFamily="66" charset="0"/>
              </a:rPr>
              <a:t> Σε περιπτώσεις </a:t>
            </a:r>
            <a:r>
              <a:rPr lang="el-GR" sz="6000" b="1" dirty="0" err="1" smtClean="0">
                <a:latin typeface="Comic Sans MS" pitchFamily="66" charset="0"/>
              </a:rPr>
              <a:t>πρωτεϊνουρίας</a:t>
            </a:r>
            <a:r>
              <a:rPr lang="el-GR" sz="6000" b="1" dirty="0" smtClean="0">
                <a:latin typeface="Comic Sans MS" pitchFamily="66" charset="0"/>
              </a:rPr>
              <a:t>. </a:t>
            </a:r>
          </a:p>
          <a:p>
            <a:endParaRPr lang="el-GR" sz="6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6000" b="1" dirty="0" smtClean="0">
                <a:latin typeface="Comic Sans MS" pitchFamily="66" charset="0"/>
              </a:rPr>
              <a:t> Σε ύποπτες οστεολυτικές βλάβες</a:t>
            </a:r>
          </a:p>
          <a:p>
            <a:pPr>
              <a:buFont typeface="Wingdings" pitchFamily="2" charset="2"/>
              <a:buChar char="§"/>
            </a:pPr>
            <a:endParaRPr lang="el-GR" sz="6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6000" b="1" dirty="0" smtClean="0">
                <a:latin typeface="Comic Sans MS" pitchFamily="66" charset="0"/>
              </a:rPr>
              <a:t> Σε υποτροπιάζουσες λοιμώξεις  </a:t>
            </a:r>
          </a:p>
          <a:p>
            <a:pPr>
              <a:buFont typeface="Wingdings" pitchFamily="2" charset="2"/>
              <a:buChar char="§"/>
            </a:pPr>
            <a:endParaRPr lang="el-GR" sz="6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l-GR" sz="6000" b="1" dirty="0" smtClean="0">
                <a:latin typeface="Comic Sans MS" pitchFamily="66" charset="0"/>
              </a:rPr>
              <a:t> Σε κλινική υποψία πρωτοπαθούς </a:t>
            </a:r>
            <a:r>
              <a:rPr lang="el-GR" sz="6000" b="1" dirty="0" err="1" smtClean="0">
                <a:latin typeface="Comic Sans MS" pitchFamily="66" charset="0"/>
              </a:rPr>
              <a:t>αμυλοείδωσης</a:t>
            </a:r>
            <a:endParaRPr lang="el-GR" sz="6000" b="1" dirty="0" smtClean="0">
              <a:latin typeface="Comic Sans MS" pitchFamily="66" charset="0"/>
            </a:endParaRPr>
          </a:p>
          <a:p>
            <a:endParaRPr lang="el-G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l-GR" sz="3200" b="1" dirty="0" smtClean="0">
                <a:latin typeface="Comic Sans MS" pitchFamily="66" charset="0"/>
              </a:rPr>
              <a:t/>
            </a:r>
            <a:br>
              <a:rPr lang="el-GR" sz="3200" b="1" dirty="0" smtClean="0">
                <a:latin typeface="Comic Sans MS" pitchFamily="66" charset="0"/>
              </a:rPr>
            </a:br>
            <a:r>
              <a:rPr lang="el-GR" sz="3200" b="1" dirty="0" smtClean="0">
                <a:latin typeface="Comic Sans MS" pitchFamily="66" charset="0"/>
              </a:rPr>
              <a:t>ΚΥΡΙΕΣ  ΚΛΙΝΙΚΕΣ  ΕΦΑΡΜΟΓΕΣ </a:t>
            </a:r>
            <a:br>
              <a:rPr lang="el-GR" sz="3200" b="1" dirty="0" smtClean="0">
                <a:latin typeface="Comic Sans MS" pitchFamily="66" charset="0"/>
              </a:rPr>
            </a:br>
            <a:r>
              <a:rPr lang="el-GR" sz="3200" b="1" dirty="0" smtClean="0">
                <a:latin typeface="Comic Sans MS" pitchFamily="66" charset="0"/>
              </a:rPr>
              <a:t>ΤΗΣ ΗΛΕΚΤΡΟΦΟΡΗΣΗΣ</a:t>
            </a:r>
            <a:br>
              <a:rPr lang="el-GR" sz="3200" b="1" dirty="0" smtClean="0">
                <a:latin typeface="Comic Sans MS" pitchFamily="66" charset="0"/>
              </a:rPr>
            </a:b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l-GR" sz="8600" b="1" dirty="0" smtClean="0">
                <a:solidFill>
                  <a:srgbClr val="FFFF00"/>
                </a:solidFill>
                <a:latin typeface="Comic Sans MS" pitchFamily="66" charset="0"/>
              </a:rPr>
              <a:t>Μέτρηση </a:t>
            </a:r>
            <a:r>
              <a:rPr lang="en-US" sz="8600" b="1" dirty="0" smtClean="0">
                <a:solidFill>
                  <a:srgbClr val="FFFF00"/>
                </a:solidFill>
                <a:latin typeface="Comic Sans MS" pitchFamily="66" charset="0"/>
              </a:rPr>
              <a:t>: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6000" b="1" dirty="0" smtClean="0">
                <a:latin typeface="Comic Sans MS" pitchFamily="66" charset="0"/>
              </a:rPr>
              <a:t>Πρωτεΐνες  αίματος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6000" b="1" dirty="0" smtClean="0">
                <a:latin typeface="Comic Sans MS" pitchFamily="66" charset="0"/>
              </a:rPr>
              <a:t>Πρωτεΐνες  ούρων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6000" b="1" dirty="0" smtClean="0">
                <a:latin typeface="Comic Sans MS" pitchFamily="66" charset="0"/>
              </a:rPr>
              <a:t>Πρωτεΐνες  Ε.Ν.Υ      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3800" b="1" dirty="0" smtClean="0">
                <a:latin typeface="Comic Sans MS" pitchFamily="66" charset="0"/>
              </a:rPr>
              <a:t> </a:t>
            </a:r>
            <a:r>
              <a:rPr lang="el-GR" sz="6000" b="1" dirty="0" err="1" smtClean="0">
                <a:latin typeface="Comic Sans MS" pitchFamily="66" charset="0"/>
              </a:rPr>
              <a:t>Λιποπρωτεΐνες</a:t>
            </a:r>
            <a:r>
              <a:rPr lang="el-GR" sz="6000" b="1" dirty="0" smtClean="0">
                <a:latin typeface="Comic Sans MS" pitchFamily="66" charset="0"/>
              </a:rPr>
              <a:t>  αίματος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5100" b="1" dirty="0" smtClean="0">
                <a:latin typeface="Comic Sans MS" pitchFamily="66" charset="0"/>
              </a:rPr>
              <a:t> </a:t>
            </a:r>
            <a:r>
              <a:rPr lang="el-GR" sz="6000" b="1" dirty="0" err="1" smtClean="0">
                <a:latin typeface="Comic Sans MS" pitchFamily="66" charset="0"/>
              </a:rPr>
              <a:t>Ισοένζυμα</a:t>
            </a:r>
            <a:r>
              <a:rPr lang="el-GR" sz="6000" b="1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3800" b="1" dirty="0" smtClean="0">
                <a:latin typeface="Comic Sans MS" pitchFamily="66" charset="0"/>
              </a:rPr>
              <a:t> </a:t>
            </a:r>
            <a:r>
              <a:rPr lang="el-GR" sz="6000" b="1" dirty="0" err="1" smtClean="0">
                <a:latin typeface="Comic Sans MS" pitchFamily="66" charset="0"/>
              </a:rPr>
              <a:t>Αιμοσφαιρίνες</a:t>
            </a:r>
            <a:r>
              <a:rPr lang="el-GR" sz="6000" b="1" dirty="0" smtClean="0">
                <a:latin typeface="Comic Sans MS" pitchFamily="66" charset="0"/>
              </a:rPr>
              <a:t>  ερυθρών</a:t>
            </a:r>
            <a:endParaRPr lang="en-US" sz="60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800" b="1" dirty="0" smtClean="0">
                <a:latin typeface="Comic Sans MS" pitchFamily="66" charset="0"/>
              </a:rPr>
              <a:t> </a:t>
            </a:r>
            <a:r>
              <a:rPr lang="el-GR" sz="6000" b="1" dirty="0" smtClean="0">
                <a:latin typeface="Comic Sans MS" pitchFamily="66" charset="0"/>
              </a:rPr>
              <a:t>Πρωτεΐνες</a:t>
            </a:r>
            <a:r>
              <a:rPr lang="en-US" sz="6000" b="1" dirty="0" smtClean="0">
                <a:latin typeface="Comic Sans MS" pitchFamily="66" charset="0"/>
              </a:rPr>
              <a:t> </a:t>
            </a:r>
            <a:r>
              <a:rPr lang="el-GR" sz="6000" b="1" dirty="0" smtClean="0">
                <a:latin typeface="Comic Sans MS" pitchFamily="66" charset="0"/>
              </a:rPr>
              <a:t>αρθρικού, σιέλου, γάλακτος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6000" b="1" dirty="0" smtClean="0">
                <a:latin typeface="Comic Sans MS" pitchFamily="66" charset="0"/>
              </a:rPr>
              <a:t>DNA</a:t>
            </a:r>
            <a:endParaRPr lang="el-GR" sz="60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3800" b="1" dirty="0" smtClean="0">
                <a:latin typeface="Comic Sans MS" pitchFamily="66" charset="0"/>
              </a:rPr>
              <a:t> </a:t>
            </a:r>
            <a:r>
              <a:rPr lang="en-US" sz="7400" b="1" dirty="0" smtClean="0">
                <a:latin typeface="Comic Sans MS" pitchFamily="66" charset="0"/>
              </a:rPr>
              <a:t>RNA</a:t>
            </a:r>
            <a:endParaRPr lang="el-GR" sz="7400" b="1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l-GR" sz="7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sz="7400" b="1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(</a:t>
            </a:r>
            <a:r>
              <a:rPr lang="el-GR" sz="7400" b="1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προϊόντα τεχνικών</a:t>
            </a:r>
            <a:r>
              <a:rPr lang="en-US" sz="7400" b="1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PCR)</a:t>
            </a:r>
            <a:r>
              <a:rPr lang="el-GR" sz="7400" b="1" dirty="0" smtClean="0">
                <a:solidFill>
                  <a:schemeClr val="tx2">
                    <a:lumMod val="90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l-GR" b="1" dirty="0" smtClean="0">
                <a:latin typeface="Comic Sans MS" pitchFamily="66" charset="0"/>
              </a:rPr>
              <a:t>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142983"/>
          </a:xfrm>
          <a:solidFill>
            <a:srgbClr val="FF0000"/>
          </a:solidFill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800" b="1" dirty="0" err="1" smtClean="0">
                <a:latin typeface="Comic Sans MS" pitchFamily="66" charset="0"/>
              </a:rPr>
              <a:t>Πρωτείνες</a:t>
            </a:r>
            <a:r>
              <a:rPr lang="el-GR" sz="2800" b="1" dirty="0" smtClean="0">
                <a:latin typeface="Comic Sans MS" pitchFamily="66" charset="0"/>
              </a:rPr>
              <a:t> ορού </a:t>
            </a:r>
            <a:br>
              <a:rPr lang="el-GR" sz="2800" b="1" dirty="0" smtClean="0">
                <a:latin typeface="Comic Sans MS" pitchFamily="66" charset="0"/>
              </a:rPr>
            </a:br>
            <a:r>
              <a:rPr lang="el-GR" sz="2800" b="1" dirty="0" smtClean="0">
                <a:latin typeface="Comic Sans MS" pitchFamily="66" charset="0"/>
              </a:rPr>
              <a:t>Φυσιολογικό προφίλ</a:t>
            </a:r>
            <a:endParaRPr lang="cs-CZ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5357818" cy="5214973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1600200"/>
            <a:ext cx="4038600" cy="4525963"/>
          </a:xfrm>
          <a:ln/>
        </p:spPr>
        <p:txBody>
          <a:bodyPr/>
          <a:lstStyle/>
          <a:p>
            <a:pPr>
              <a:spcBef>
                <a:spcPts val="7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/>
              <a:t>     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22263" y="6357938"/>
            <a:ext cx="611822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400" i="1">
                <a:solidFill>
                  <a:srgbClr val="000000"/>
                </a:solidFill>
                <a:latin typeface="Comic Sans MS" pitchFamily="66" charset="0"/>
              </a:rPr>
              <a:t>Figure is found at http://erl.pathology.iupui.edu/LABMED/INDEX.HTM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500694" y="2643182"/>
            <a:ext cx="3643305" cy="231050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Reference ranges: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Total protein   6.0 – 8.0 g/dL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Albumin           3.5 – 5.0 g/dL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α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1-globulins     0.1 – 0.4 g/dL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>
                <a:solidFill>
                  <a:srgbClr val="000000"/>
                </a:solidFill>
                <a:latin typeface="Comic Sans MS" pitchFamily="66" charset="0"/>
              </a:rPr>
              <a:t>α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2-globulins    0.4 – 1.3 g/dL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β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-globulins       0.6 – 1.3 g/dL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γ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  <a:cs typeface="Arial" charset="0"/>
              </a:rPr>
              <a:t>-globulins       0.6 – 1.5 g/dL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0000"/>
          </a:solidFill>
        </p:spPr>
        <p:txBody>
          <a:bodyPr/>
          <a:lstStyle/>
          <a:p>
            <a:r>
              <a:rPr lang="el-GR" b="1" dirty="0" smtClean="0"/>
              <a:t>ΗΛΕΚΤΡΟΦΟΡΗΣΗ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l-GR" sz="2400" b="1" dirty="0" smtClean="0">
                <a:latin typeface="Comic Sans MS" pitchFamily="66" charset="0"/>
              </a:rPr>
              <a:t>Η </a:t>
            </a:r>
            <a:r>
              <a:rPr lang="el-GR" sz="2400" b="1" dirty="0" err="1" smtClean="0">
                <a:latin typeface="Comic Sans MS" pitchFamily="66" charset="0"/>
              </a:rPr>
              <a:t>ηλεκτροφόρηση</a:t>
            </a:r>
            <a:r>
              <a:rPr lang="el-GR" sz="2400" b="1" dirty="0" smtClean="0">
                <a:latin typeface="Comic Sans MS" pitchFamily="66" charset="0"/>
              </a:rPr>
              <a:t> είναι μία 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μέθοδος διαχωρισμού ενός μίγματος  συστατικών με την εφαρμογή ηλεκτρικού πεδίου.</a:t>
            </a:r>
          </a:p>
          <a:p>
            <a:pPr>
              <a:buNone/>
            </a:pPr>
            <a:r>
              <a:rPr lang="el-GR" sz="2400" b="1" dirty="0" smtClean="0">
                <a:latin typeface="Comic Sans MS" pitchFamily="66" charset="0"/>
              </a:rPr>
              <a:t>Κατιόν</a:t>
            </a:r>
            <a:r>
              <a:rPr lang="cs-CZ" sz="2400" dirty="0" smtClean="0">
                <a:latin typeface="Comic Sans MS" pitchFamily="66" charset="0"/>
              </a:rPr>
              <a:t>= </a:t>
            </a:r>
            <a:r>
              <a:rPr lang="el-GR" sz="2400" dirty="0" smtClean="0">
                <a:latin typeface="Comic Sans MS" pitchFamily="66" charset="0"/>
              </a:rPr>
              <a:t>ιόν θετικά φορτισμένο κινείται προς την κάθοδο</a:t>
            </a:r>
            <a:r>
              <a:rPr lang="cs-CZ" sz="2400" dirty="0" smtClean="0">
                <a:latin typeface="Comic Sans MS" pitchFamily="66" charset="0"/>
              </a:rPr>
              <a:t> (-)</a:t>
            </a:r>
          </a:p>
          <a:p>
            <a:pPr>
              <a:buNone/>
            </a:pPr>
            <a:r>
              <a:rPr lang="el-GR" sz="2400" b="1" dirty="0" smtClean="0">
                <a:latin typeface="Comic Sans MS" pitchFamily="66" charset="0"/>
              </a:rPr>
              <a:t>Ανιόν</a:t>
            </a:r>
            <a:r>
              <a:rPr lang="cs-CZ" sz="2400" dirty="0" smtClean="0">
                <a:latin typeface="Comic Sans MS" pitchFamily="66" charset="0"/>
              </a:rPr>
              <a:t> = </a:t>
            </a:r>
            <a:r>
              <a:rPr lang="el-GR" sz="2400" dirty="0" smtClean="0">
                <a:latin typeface="Comic Sans MS" pitchFamily="66" charset="0"/>
              </a:rPr>
              <a:t>ιόν αρνητικά φορτισμένο κινείται προς την άνοδο </a:t>
            </a:r>
            <a:r>
              <a:rPr lang="cs-CZ" sz="2400" dirty="0" smtClean="0">
                <a:latin typeface="Comic Sans MS" pitchFamily="66" charset="0"/>
              </a:rPr>
              <a:t>(+)</a:t>
            </a:r>
            <a:endParaRPr lang="el-GR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l-GR" sz="2400" b="1" dirty="0" err="1" smtClean="0">
                <a:latin typeface="Comic Sans MS" pitchFamily="66" charset="0"/>
              </a:rPr>
              <a:t>Ήλεκτρον</a:t>
            </a:r>
            <a:r>
              <a:rPr lang="el-GR" sz="2400" b="1" dirty="0" smtClean="0">
                <a:latin typeface="Comic Sans MS" pitchFamily="66" charset="0"/>
              </a:rPr>
              <a:t> φέρον</a:t>
            </a:r>
          </a:p>
          <a:p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996952"/>
            <a:ext cx="5904656" cy="386104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0000"/>
          </a:solidFill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800" b="1" dirty="0" smtClean="0">
                <a:latin typeface="Comic Sans MS" pitchFamily="66" charset="0"/>
              </a:rPr>
              <a:t>H</a:t>
            </a:r>
            <a:r>
              <a:rPr lang="el-GR" sz="2800" b="1" dirty="0" smtClean="0">
                <a:latin typeface="Comic Sans MS" pitchFamily="66" charset="0"/>
              </a:rPr>
              <a:t>ΛΕΚΤΡΟΦΟΡΗΣΗ ΠΡΩΤΕΙΝΩΝ ΣΕ </a:t>
            </a:r>
            <a:r>
              <a:rPr lang="en-US" sz="2800" b="1" dirty="0" smtClean="0">
                <a:latin typeface="Comic Sans MS" pitchFamily="66" charset="0"/>
              </a:rPr>
              <a:t>GEL </a:t>
            </a:r>
            <a:r>
              <a:rPr lang="el-GR" sz="2800" b="1" dirty="0" smtClean="0">
                <a:latin typeface="Comic Sans MS" pitchFamily="66" charset="0"/>
              </a:rPr>
              <a:t>ΑΓΑΡΟΖΗΣ</a:t>
            </a:r>
            <a:endParaRPr lang="cs-CZ" sz="2800" b="1" dirty="0"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3635375" cy="6165304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211960" y="1484784"/>
            <a:ext cx="4932040" cy="5373216"/>
          </a:xfrm>
          <a:solidFill>
            <a:schemeClr val="tx2">
              <a:lumMod val="40000"/>
              <a:lumOff val="60000"/>
            </a:schemeClr>
          </a:solidFill>
          <a:ln/>
        </p:spPr>
        <p:txBody>
          <a:bodyPr/>
          <a:lstStyle/>
          <a:p>
            <a:pPr marL="0" inden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2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2400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dirty="0" smtClean="0">
                <a:latin typeface="Comic Sans MS" pitchFamily="66" charset="0"/>
              </a:rPr>
              <a:t>Albumin</a:t>
            </a:r>
            <a:endParaRPr lang="cs-CZ" sz="2400" dirty="0">
              <a:latin typeface="Comic Sans MS" pitchFamily="66" charset="0"/>
            </a:endParaRPr>
          </a:p>
          <a:p>
            <a:pPr marL="0" inden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dirty="0">
                <a:latin typeface="Comic Sans MS" pitchFamily="66" charset="0"/>
                <a:cs typeface="Arial" charset="0"/>
              </a:rPr>
              <a:t>α</a:t>
            </a:r>
            <a:r>
              <a:rPr lang="cs-CZ" sz="2400" dirty="0">
                <a:latin typeface="Comic Sans MS" pitchFamily="66" charset="0"/>
                <a:cs typeface="Arial" charset="0"/>
              </a:rPr>
              <a:t>1 - globulins</a:t>
            </a:r>
          </a:p>
          <a:p>
            <a:pPr marL="0" inden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dirty="0">
                <a:latin typeface="Comic Sans MS" pitchFamily="66" charset="0"/>
                <a:cs typeface="Arial" charset="0"/>
              </a:rPr>
              <a:t>α</a:t>
            </a:r>
            <a:r>
              <a:rPr lang="cs-CZ" sz="2400" dirty="0">
                <a:latin typeface="Comic Sans MS" pitchFamily="66" charset="0"/>
                <a:cs typeface="Arial" charset="0"/>
              </a:rPr>
              <a:t>2 - globulins</a:t>
            </a:r>
          </a:p>
          <a:p>
            <a:pPr marL="0" inden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dirty="0">
                <a:latin typeface="Comic Sans MS" pitchFamily="66" charset="0"/>
                <a:cs typeface="Arial" charset="0"/>
              </a:rPr>
              <a:t>β</a:t>
            </a:r>
            <a:r>
              <a:rPr lang="cs-CZ" sz="2400" dirty="0">
                <a:latin typeface="Comic Sans MS" pitchFamily="66" charset="0"/>
                <a:cs typeface="Arial" charset="0"/>
              </a:rPr>
              <a:t>1 - globulins</a:t>
            </a:r>
          </a:p>
          <a:p>
            <a:pPr marL="0" inden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dirty="0">
                <a:latin typeface="Comic Sans MS" pitchFamily="66" charset="0"/>
                <a:cs typeface="Arial" charset="0"/>
              </a:rPr>
              <a:t>β</a:t>
            </a:r>
            <a:r>
              <a:rPr lang="cs-CZ" sz="2400" dirty="0">
                <a:latin typeface="Comic Sans MS" pitchFamily="66" charset="0"/>
                <a:cs typeface="Arial" charset="0"/>
              </a:rPr>
              <a:t>2 - globulins</a:t>
            </a:r>
          </a:p>
          <a:p>
            <a:pPr marL="0" inden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400" dirty="0">
                <a:latin typeface="Comic Sans MS" pitchFamily="66" charset="0"/>
                <a:cs typeface="Arial" charset="0"/>
              </a:rPr>
              <a:t>γ</a:t>
            </a:r>
            <a:r>
              <a:rPr lang="cs-CZ" sz="2400" dirty="0">
                <a:latin typeface="Comic Sans MS" pitchFamily="66" charset="0"/>
                <a:cs typeface="Arial" charset="0"/>
              </a:rPr>
              <a:t> - globulins</a:t>
            </a:r>
          </a:p>
          <a:p>
            <a:pPr marL="0" inden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2800" dirty="0">
              <a:cs typeface="Arial" charset="0"/>
            </a:endParaRPr>
          </a:p>
          <a:p>
            <a:pPr marL="0" inden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2800" dirty="0">
              <a:cs typeface="Arial" charset="0"/>
            </a:endParaRPr>
          </a:p>
          <a:p>
            <a:pPr marL="0" inden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800" dirty="0">
              <a:cs typeface="Arial" charset="0"/>
            </a:endParaRPr>
          </a:p>
          <a:p>
            <a:pPr marL="0" inden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800" dirty="0">
              <a:cs typeface="Arial" charset="0"/>
            </a:endParaRPr>
          </a:p>
          <a:p>
            <a:pPr marL="0" inden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800" dirty="0">
              <a:cs typeface="Arial" charset="0"/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3348038" y="2703513"/>
            <a:ext cx="863600" cy="58578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3348038" y="3063875"/>
            <a:ext cx="863600" cy="3698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3348038" y="3495675"/>
            <a:ext cx="863600" cy="825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3348038" y="3716338"/>
            <a:ext cx="863600" cy="1444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348038" y="3860800"/>
            <a:ext cx="863600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3348038" y="4076700"/>
            <a:ext cx="863600" cy="6477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5985" r="1639" b="2273"/>
          <a:stretch>
            <a:fillRect/>
          </a:stretch>
        </p:blipFill>
        <p:spPr bwMode="auto">
          <a:xfrm>
            <a:off x="0" y="1571612"/>
            <a:ext cx="4853083" cy="2398065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5985" r="1639" b="2273"/>
          <a:stretch>
            <a:fillRect/>
          </a:stretch>
        </p:blipFill>
        <p:spPr bwMode="auto">
          <a:xfrm>
            <a:off x="5323016" y="3286124"/>
            <a:ext cx="3820984" cy="3240360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86256"/>
            <a:ext cx="38576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0000"/>
          </a:solidFill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latin typeface="Comic Sans MS" pitchFamily="66" charset="0"/>
              </a:rPr>
              <a:t>Hydragel 15/30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4495800" cy="5949280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9992" y="908720"/>
            <a:ext cx="4644008" cy="5949280"/>
          </a:xfrm>
          <a:solidFill>
            <a:schemeClr val="tx2">
              <a:lumMod val="40000"/>
              <a:lumOff val="60000"/>
            </a:schemeClr>
          </a:solidFill>
          <a:ln/>
        </p:spPr>
        <p:txBody>
          <a:bodyPr/>
          <a:lstStyle/>
          <a:p>
            <a:pPr marL="338138" indent="-338138"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sz="2400" dirty="0">
                <a:latin typeface="Comic Sans MS" pitchFamily="66" charset="0"/>
              </a:rPr>
              <a:t>Gels </a:t>
            </a:r>
            <a:r>
              <a:rPr lang="el-GR" sz="2400" dirty="0" err="1" smtClean="0">
                <a:latin typeface="Comic Sans MS" pitchFamily="66" charset="0"/>
              </a:rPr>
              <a:t>αγαρόζης</a:t>
            </a:r>
            <a:r>
              <a:rPr lang="el-GR" sz="2400" dirty="0" smtClean="0">
                <a:latin typeface="Comic Sans MS" pitchFamily="66" charset="0"/>
              </a:rPr>
              <a:t> με </a:t>
            </a:r>
            <a:r>
              <a:rPr lang="cs-CZ" sz="2400" dirty="0" smtClean="0">
                <a:latin typeface="Comic Sans MS" pitchFamily="66" charset="0"/>
              </a:rPr>
              <a:t>15 </a:t>
            </a:r>
            <a:r>
              <a:rPr lang="cs-CZ" sz="2400" dirty="0">
                <a:latin typeface="Comic Sans MS" pitchFamily="66" charset="0"/>
              </a:rPr>
              <a:t>or 30 </a:t>
            </a:r>
            <a:r>
              <a:rPr lang="el-GR" sz="2400" dirty="0" smtClean="0">
                <a:latin typeface="Comic Sans MS" pitchFamily="66" charset="0"/>
              </a:rPr>
              <a:t>πηγαδάκια </a:t>
            </a:r>
            <a:r>
              <a:rPr lang="cs-CZ" sz="2400" dirty="0" smtClean="0">
                <a:latin typeface="Comic Sans MS" pitchFamily="66" charset="0"/>
              </a:rPr>
              <a:t>(</a:t>
            </a:r>
            <a:r>
              <a:rPr lang="el-GR" sz="2400" dirty="0" smtClean="0">
                <a:latin typeface="Comic Sans MS" pitchFamily="66" charset="0"/>
              </a:rPr>
              <a:t>δείγματα ορού</a:t>
            </a:r>
            <a:r>
              <a:rPr lang="cs-CZ" sz="2400" dirty="0" smtClean="0">
                <a:latin typeface="Comic Sans MS" pitchFamily="66" charset="0"/>
              </a:rPr>
              <a:t>)</a:t>
            </a:r>
            <a:endParaRPr lang="cs-CZ" sz="2400" dirty="0">
              <a:latin typeface="Comic Sans MS" pitchFamily="66" charset="0"/>
            </a:endParaRP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l-GR" sz="2400" dirty="0" smtClean="0">
              <a:latin typeface="Comic Sans MS" pitchFamily="66" charset="0"/>
            </a:endParaRP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l-GR" sz="2400" dirty="0" smtClean="0">
              <a:latin typeface="Comic Sans MS" pitchFamily="66" charset="0"/>
            </a:endParaRP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l-GR" sz="2400" dirty="0" smtClean="0">
              <a:latin typeface="Comic Sans MS" pitchFamily="66" charset="0"/>
            </a:endParaRP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l-GR" sz="2400" dirty="0" smtClean="0">
              <a:latin typeface="Comic Sans MS" pitchFamily="66" charset="0"/>
            </a:endParaRPr>
          </a:p>
          <a:p>
            <a:pPr marL="338138" indent="-338138">
              <a:buFont typeface="Arial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el-GR" sz="2400" dirty="0" smtClean="0">
                <a:latin typeface="Comic Sans MS" pitchFamily="66" charset="0"/>
              </a:rPr>
              <a:t>Η </a:t>
            </a:r>
            <a:r>
              <a:rPr lang="el-GR" sz="2400" dirty="0" err="1" smtClean="0">
                <a:latin typeface="Comic Sans MS" pitchFamily="66" charset="0"/>
              </a:rPr>
              <a:t>ηλεκτροφόρηση</a:t>
            </a:r>
            <a:r>
              <a:rPr lang="el-GR" sz="2400" dirty="0" smtClean="0">
                <a:latin typeface="Comic Sans MS" pitchFamily="66" charset="0"/>
              </a:rPr>
              <a:t> διαχωρίζει επίσης </a:t>
            </a:r>
            <a:r>
              <a:rPr lang="el-GR" sz="2400" dirty="0" err="1" smtClean="0">
                <a:latin typeface="Comic Sans MS" pitchFamily="66" charset="0"/>
              </a:rPr>
              <a:t>ισοένζυμα</a:t>
            </a:r>
            <a:r>
              <a:rPr lang="el-GR" sz="2400" dirty="0" smtClean="0">
                <a:latin typeface="Comic Sans MS" pitchFamily="66" charset="0"/>
              </a:rPr>
              <a:t>, </a:t>
            </a:r>
            <a:r>
              <a:rPr lang="el-GR" sz="2400" dirty="0" err="1" smtClean="0">
                <a:latin typeface="Comic Sans MS" pitchFamily="66" charset="0"/>
              </a:rPr>
              <a:t>νουκλεινικά</a:t>
            </a:r>
            <a:r>
              <a:rPr lang="el-GR" sz="2400" dirty="0" smtClean="0">
                <a:latin typeface="Comic Sans MS" pitchFamily="66" charset="0"/>
              </a:rPr>
              <a:t> οξέα, </a:t>
            </a:r>
            <a:r>
              <a:rPr lang="el-GR" sz="2400" dirty="0" err="1" smtClean="0">
                <a:latin typeface="Comic Sans MS" pitchFamily="66" charset="0"/>
              </a:rPr>
              <a:t>ανοσοσφαιρίνες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cs-CZ" sz="2800" b="1" dirty="0">
                <a:latin typeface="Comic Sans MS" pitchFamily="66" charset="0"/>
              </a:rPr>
              <a:t/>
            </a:r>
            <a:br>
              <a:rPr lang="cs-CZ" sz="2800" b="1" dirty="0">
                <a:latin typeface="Comic Sans MS" pitchFamily="66" charset="0"/>
              </a:rPr>
            </a:br>
            <a:endParaRPr lang="cs-CZ" sz="2800" b="1" dirty="0">
              <a:latin typeface="Comic Sans MS" pitchFamily="66" charset="0"/>
            </a:endParaRPr>
          </a:p>
          <a:p>
            <a:pPr marL="338138" indent="-338138">
              <a:spcBef>
                <a:spcPts val="700"/>
              </a:spcBef>
              <a:spcAft>
                <a:spcPts val="1400"/>
              </a:spcAft>
              <a:buClrTx/>
              <a:buSzTx/>
              <a:buFontTx/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9750" y="6300788"/>
            <a:ext cx="72009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1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400" i="1">
                <a:solidFill>
                  <a:srgbClr val="000000"/>
                </a:solidFill>
                <a:latin typeface="Comic Sans MS" pitchFamily="66" charset="0"/>
              </a:rPr>
              <a:t>Figure is found at http://www.sebia-usa.com/products/proteinBeta.html#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sz="3600" b="1" dirty="0" smtClean="0"/>
              <a:t>ΑΛΒΟΥΜΙΝΗ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3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800" dirty="0" smtClean="0"/>
              <a:t>Είναι η πλέον άφθονη </a:t>
            </a:r>
            <a:r>
              <a:rPr lang="el-GR" sz="2800" dirty="0" err="1" smtClean="0"/>
              <a:t>πρωτείνη</a:t>
            </a:r>
            <a:r>
              <a:rPr lang="el-GR" sz="2800" dirty="0" smtClean="0"/>
              <a:t> στο πλάσμα. </a:t>
            </a:r>
            <a:endParaRPr lang="en-US" sz="2800" dirty="0"/>
          </a:p>
          <a:p>
            <a:r>
              <a:rPr lang="el-GR" sz="2800" dirty="0" smtClean="0"/>
              <a:t>Συντίθεται στο ήπαρ</a:t>
            </a:r>
            <a:endParaRPr lang="en-US" sz="2800" dirty="0"/>
          </a:p>
          <a:p>
            <a:r>
              <a:rPr lang="en-US" sz="2800" dirty="0" smtClean="0"/>
              <a:t> </a:t>
            </a:r>
            <a:r>
              <a:rPr lang="en-US" sz="2800" dirty="0"/>
              <a:t>t½=</a:t>
            </a:r>
            <a:r>
              <a:rPr lang="en-US" sz="2800" dirty="0" smtClean="0"/>
              <a:t>15-19</a:t>
            </a:r>
            <a:r>
              <a:rPr lang="el-GR" sz="2800" dirty="0" smtClean="0"/>
              <a:t> ημέρες</a:t>
            </a:r>
            <a:endParaRPr lang="en-US" sz="2800" dirty="0"/>
          </a:p>
          <a:p>
            <a:r>
              <a:rPr lang="el-GR" sz="2800" dirty="0" smtClean="0"/>
              <a:t>  Διατηρεί την </a:t>
            </a:r>
            <a:r>
              <a:rPr lang="el-GR" sz="2800" dirty="0" err="1" smtClean="0"/>
              <a:t>ομεόσταση</a:t>
            </a:r>
            <a:endParaRPr lang="en-US" sz="2800" dirty="0"/>
          </a:p>
          <a:p>
            <a:r>
              <a:rPr lang="el-GR" sz="2800" dirty="0"/>
              <a:t> </a:t>
            </a:r>
            <a:r>
              <a:rPr lang="el-GR" sz="2800" dirty="0" smtClean="0"/>
              <a:t>Είναι μεταφορέας</a:t>
            </a:r>
            <a:r>
              <a:rPr lang="en-US" sz="2800" dirty="0" smtClean="0"/>
              <a:t> </a:t>
            </a:r>
            <a:r>
              <a:rPr lang="el-GR" sz="2800" dirty="0" smtClean="0"/>
              <a:t>μορίων</a:t>
            </a:r>
          </a:p>
          <a:p>
            <a:r>
              <a:rPr lang="el-GR" sz="2800" dirty="0" smtClean="0"/>
              <a:t> Η </a:t>
            </a:r>
            <a:r>
              <a:rPr lang="el-GR" sz="2800" dirty="0" err="1" smtClean="0"/>
              <a:t>υπεραλβουμιναιμία</a:t>
            </a:r>
            <a:r>
              <a:rPr lang="el-GR" sz="2800" dirty="0" smtClean="0"/>
              <a:t> είναι σπάνια ,χωρίς κλινική σημασία. </a:t>
            </a:r>
            <a:endParaRPr lang="en-US" sz="2800" dirty="0"/>
          </a:p>
          <a:p>
            <a:r>
              <a:rPr lang="en-US" sz="2800" dirty="0" smtClean="0"/>
              <a:t> H</a:t>
            </a:r>
            <a:r>
              <a:rPr lang="el-GR" sz="2800" dirty="0" smtClean="0"/>
              <a:t> </a:t>
            </a:r>
            <a:r>
              <a:rPr lang="el-GR" sz="2800" dirty="0" err="1" smtClean="0"/>
              <a:t>υποαλβουμιναιμία</a:t>
            </a:r>
            <a:r>
              <a:rPr lang="el-GR" sz="2800" dirty="0" smtClean="0"/>
              <a:t> οφείλεται σε αυξημένη απώλεια (</a:t>
            </a:r>
            <a:r>
              <a:rPr lang="el-GR" sz="2800" dirty="0" err="1" smtClean="0"/>
              <a:t>νεφρωσικό</a:t>
            </a:r>
            <a:r>
              <a:rPr lang="el-GR" sz="2800" dirty="0" smtClean="0"/>
              <a:t> σύνδρομο) ή σε ελαττωμένη σύνθεση</a:t>
            </a:r>
            <a:r>
              <a:rPr lang="en-US" sz="2800" dirty="0" smtClean="0"/>
              <a:t> (</a:t>
            </a:r>
            <a:r>
              <a:rPr lang="el-GR" sz="2800" dirty="0" smtClean="0"/>
              <a:t>ασιτία</a:t>
            </a:r>
            <a:r>
              <a:rPr lang="en-US" sz="2800" dirty="0" smtClean="0"/>
              <a:t>, </a:t>
            </a:r>
            <a:r>
              <a:rPr lang="el-GR" sz="2800" dirty="0" smtClean="0"/>
              <a:t>ηπατική ανεπάρκεια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l-GR" sz="2800" dirty="0"/>
              <a:t> </a:t>
            </a:r>
            <a:r>
              <a:rPr lang="el-GR" sz="2800" dirty="0" smtClean="0"/>
              <a:t>Η </a:t>
            </a:r>
            <a:r>
              <a:rPr lang="el-GR" sz="2800" dirty="0" err="1" smtClean="0"/>
              <a:t>δισαλβουμιναιμία</a:t>
            </a:r>
            <a:r>
              <a:rPr lang="el-GR" sz="2800" dirty="0" smtClean="0"/>
              <a:t> </a:t>
            </a:r>
            <a:endParaRPr lang="el-G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24744"/>
            <a:ext cx="349188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l-GR" sz="3600" b="1" dirty="0" smtClean="0"/>
              <a:t>Α1-πρωτείνες</a:t>
            </a:r>
            <a:endParaRPr lang="el-GR" sz="36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2800" b="1" dirty="0" smtClean="0"/>
              <a:t>A1-</a:t>
            </a:r>
            <a:r>
              <a:rPr lang="el-GR" sz="2800" b="1" dirty="0" err="1" smtClean="0"/>
              <a:t>λιποπρωτείνη</a:t>
            </a:r>
            <a:r>
              <a:rPr lang="en-US" sz="2800" b="1" dirty="0" smtClean="0"/>
              <a:t>-HDL</a:t>
            </a:r>
            <a:endParaRPr lang="en-US" sz="2800" b="1" dirty="0"/>
          </a:p>
          <a:p>
            <a:r>
              <a:rPr lang="en-US" sz="2800" b="1" dirty="0" smtClean="0"/>
              <a:t>Alpha1-</a:t>
            </a:r>
            <a:r>
              <a:rPr lang="el-GR" sz="2800" b="1" dirty="0" err="1" smtClean="0"/>
              <a:t>αντιτρυψίνη</a:t>
            </a:r>
            <a:r>
              <a:rPr lang="el-GR" sz="2800" b="1" dirty="0" smtClean="0"/>
              <a:t>-</a:t>
            </a:r>
            <a:r>
              <a:rPr lang="el-GR" sz="2800" b="1" dirty="0" err="1" smtClean="0"/>
              <a:t>πρωτεάση</a:t>
            </a:r>
            <a:r>
              <a:rPr lang="el-GR" sz="2800" b="1" dirty="0"/>
              <a:t> </a:t>
            </a:r>
            <a:r>
              <a:rPr lang="el-GR" sz="2800" b="1" dirty="0" smtClean="0"/>
              <a:t> </a:t>
            </a:r>
            <a:r>
              <a:rPr lang="el-GR" sz="2400" dirty="0" smtClean="0"/>
              <a:t>Αναστολέ</a:t>
            </a:r>
            <a:r>
              <a:rPr lang="el-GR" sz="2400" dirty="0" smtClean="0"/>
              <a:t>ας</a:t>
            </a:r>
            <a:r>
              <a:rPr lang="el-GR" sz="2400" dirty="0" smtClean="0"/>
              <a:t> </a:t>
            </a:r>
            <a:r>
              <a:rPr lang="el-GR" sz="2400" dirty="0" smtClean="0"/>
              <a:t>που αδρανοποιεί την τρυψίνη και συνδέεται με την πνευμονική ανεπάρκεια. Έλλειψη της εντοπίζεται στην κίρρωση.</a:t>
            </a:r>
          </a:p>
          <a:p>
            <a:r>
              <a:rPr lang="el-GR" sz="2800" b="1" dirty="0" smtClean="0"/>
              <a:t>α1-</a:t>
            </a:r>
            <a:r>
              <a:rPr lang="en-US" sz="2800" b="1" dirty="0" smtClean="0"/>
              <a:t>Acid glycoprotein </a:t>
            </a:r>
            <a:r>
              <a:rPr lang="el-GR" sz="2400" dirty="0" err="1" smtClean="0"/>
              <a:t>Πρωτείνη</a:t>
            </a:r>
            <a:r>
              <a:rPr lang="el-GR" sz="2400" dirty="0" smtClean="0"/>
              <a:t> οξείας φάσης</a:t>
            </a:r>
          </a:p>
          <a:p>
            <a:r>
              <a:rPr lang="en-US" sz="2800" b="1" dirty="0" smtClean="0"/>
              <a:t>alpha- 1 anti- </a:t>
            </a:r>
            <a:r>
              <a:rPr lang="en-US" sz="2800" b="1" dirty="0" err="1" smtClean="0"/>
              <a:t>chromotrypsin</a:t>
            </a:r>
            <a:r>
              <a:rPr lang="el-GR" sz="2800" b="1" dirty="0" smtClean="0"/>
              <a:t> </a:t>
            </a:r>
            <a:r>
              <a:rPr lang="el-GR" sz="2800" dirty="0" smtClean="0"/>
              <a:t> </a:t>
            </a:r>
            <a:r>
              <a:rPr lang="el-GR" sz="2800" dirty="0" err="1" smtClean="0"/>
              <a:t>Πρωτείνη</a:t>
            </a:r>
            <a:r>
              <a:rPr lang="el-GR" sz="2800" dirty="0" smtClean="0"/>
              <a:t> οξείας φάσης</a:t>
            </a:r>
            <a:endParaRPr lang="el-GR" sz="2800" b="1" dirty="0" smtClean="0"/>
          </a:p>
          <a:p>
            <a:r>
              <a:rPr lang="el-GR" sz="2800" b="1" dirty="0" smtClean="0"/>
              <a:t>α1-</a:t>
            </a:r>
            <a:r>
              <a:rPr lang="en-US" sz="2800" b="1" dirty="0" smtClean="0"/>
              <a:t>Fetoprotein (AFP)</a:t>
            </a:r>
            <a:r>
              <a:rPr lang="el-GR" sz="2800" b="1" dirty="0" smtClean="0"/>
              <a:t> </a:t>
            </a:r>
            <a:r>
              <a:rPr lang="el-GR" sz="2400" dirty="0" smtClean="0"/>
              <a:t>Καρκινικός Δείκτης και Δείκτης Προγεννητικού ελέγχου</a:t>
            </a:r>
          </a:p>
          <a:p>
            <a:pPr>
              <a:buNone/>
            </a:pPr>
            <a:r>
              <a:rPr lang="el-GR" sz="3600" b="1" dirty="0" smtClean="0"/>
              <a:t>                              Α2 </a:t>
            </a:r>
            <a:r>
              <a:rPr lang="el-GR" sz="3600" b="1" dirty="0" err="1" smtClean="0"/>
              <a:t>Πρωτείνες</a:t>
            </a:r>
            <a:endParaRPr lang="el-GR" sz="3600" b="1" dirty="0" smtClean="0"/>
          </a:p>
          <a:p>
            <a:r>
              <a:rPr lang="en-US" sz="2400" b="1" dirty="0" smtClean="0"/>
              <a:t>Alpha-2-Macroglobulin</a:t>
            </a:r>
            <a:r>
              <a:rPr lang="el-GR" sz="2400" dirty="0" smtClean="0"/>
              <a:t> Συντίθεται στο ήπαρ και αυξάνεται σε </a:t>
            </a:r>
            <a:r>
              <a:rPr lang="el-GR" sz="2400" dirty="0" smtClean="0"/>
              <a:t>νεφρικές βλάβες</a:t>
            </a:r>
            <a:endParaRPr lang="el-GR" sz="2400" dirty="0" smtClean="0"/>
          </a:p>
          <a:p>
            <a:r>
              <a:rPr lang="el-GR" sz="2400" b="1" dirty="0" smtClean="0"/>
              <a:t>(</a:t>
            </a:r>
            <a:r>
              <a:rPr lang="el-GR" sz="2400" b="1" dirty="0" err="1" smtClean="0"/>
              <a:t>α2</a:t>
            </a:r>
            <a:r>
              <a:rPr lang="el-GR" sz="2400" b="1" dirty="0" smtClean="0"/>
              <a:t>) </a:t>
            </a:r>
            <a:r>
              <a:rPr lang="en-US" sz="2400" b="1" dirty="0" err="1" smtClean="0"/>
              <a:t>Haptoglobin</a:t>
            </a:r>
            <a:r>
              <a:rPr lang="el-GR" sz="2400" b="1" dirty="0" smtClean="0"/>
              <a:t> </a:t>
            </a:r>
            <a:r>
              <a:rPr lang="el-GR" sz="2400" dirty="0" smtClean="0"/>
              <a:t>Συντίθεται στο ήπαρ και ενώνεται με την αιμοσφαιρίνη</a:t>
            </a:r>
            <a:endParaRPr lang="en-US" sz="2400" b="1" dirty="0" smtClean="0"/>
          </a:p>
          <a:p>
            <a:endParaRPr lang="en-US" sz="2400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0000"/>
          </a:solidFill>
        </p:spPr>
        <p:txBody>
          <a:bodyPr/>
          <a:lstStyle/>
          <a:p>
            <a:r>
              <a:rPr lang="el-GR" b="1" dirty="0" smtClean="0"/>
              <a:t>β-</a:t>
            </a:r>
            <a:r>
              <a:rPr lang="el-GR" b="1" dirty="0" err="1" smtClean="0"/>
              <a:t>Πρωτείνες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/>
              <a:t>Transferrin</a:t>
            </a:r>
            <a:r>
              <a:rPr lang="el-GR" b="1" dirty="0" smtClean="0"/>
              <a:t> </a:t>
            </a:r>
            <a:r>
              <a:rPr lang="el-GR" dirty="0" smtClean="0"/>
              <a:t>Μεταφέρει τον Σίδηρο και τον Χαλκό</a:t>
            </a:r>
            <a:endParaRPr lang="en-US" dirty="0"/>
          </a:p>
          <a:p>
            <a:pPr>
              <a:buNone/>
            </a:pPr>
            <a:r>
              <a:rPr lang="el-GR" dirty="0" smtClean="0"/>
              <a:t>Αυξάνεται στην σιδηροπενική αναιμία ,την κύηση, την </a:t>
            </a:r>
            <a:r>
              <a:rPr lang="el-GR" dirty="0" err="1" smtClean="0"/>
              <a:t>οιστρογονοθεραπεία</a:t>
            </a:r>
            <a:endParaRPr lang="el-GR" dirty="0" smtClean="0"/>
          </a:p>
          <a:p>
            <a:r>
              <a:rPr lang="en-US" b="1" dirty="0" smtClean="0"/>
              <a:t>Beta-1 Lipoprotein</a:t>
            </a:r>
            <a:r>
              <a:rPr lang="el-GR" b="1" dirty="0" smtClean="0"/>
              <a:t> </a:t>
            </a:r>
            <a:r>
              <a:rPr lang="el-GR" dirty="0" smtClean="0"/>
              <a:t>Αυξάνεται στην νέκρωση και στην </a:t>
            </a:r>
            <a:r>
              <a:rPr lang="el-GR" dirty="0" err="1" smtClean="0"/>
              <a:t>Υπερχοληστεριναιμία</a:t>
            </a:r>
            <a:r>
              <a:rPr lang="el-GR" dirty="0" smtClean="0"/>
              <a:t> </a:t>
            </a:r>
            <a:r>
              <a:rPr lang="el-GR" dirty="0" smtClean="0"/>
              <a:t>τύπου ΙΙ</a:t>
            </a:r>
          </a:p>
          <a:p>
            <a:r>
              <a:rPr lang="en-US" b="1" dirty="0" smtClean="0"/>
              <a:t>C3, C4 </a:t>
            </a:r>
            <a:r>
              <a:rPr lang="el-GR" dirty="0" smtClean="0"/>
              <a:t>αυξάνουν σε φλεγμονές</a:t>
            </a:r>
            <a:endParaRPr lang="en-US" b="1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FF0000"/>
          </a:solidFill>
        </p:spPr>
        <p:txBody>
          <a:bodyPr/>
          <a:lstStyle/>
          <a:p>
            <a:r>
              <a:rPr lang="el-GR" b="1" dirty="0" smtClean="0"/>
              <a:t>γ</a:t>
            </a:r>
            <a:r>
              <a:rPr lang="en-US" b="1" dirty="0" smtClean="0"/>
              <a:t>-</a:t>
            </a:r>
            <a:r>
              <a:rPr lang="el-GR" b="1" dirty="0" smtClean="0"/>
              <a:t> </a:t>
            </a:r>
            <a:r>
              <a:rPr lang="el-GR" b="1" dirty="0" err="1" smtClean="0"/>
              <a:t>Πρωτείνες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08721"/>
            <a:ext cx="9144000" cy="594928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el-GR" dirty="0" smtClean="0"/>
              <a:t>                              </a:t>
            </a:r>
            <a:r>
              <a:rPr lang="el-GR" dirty="0" err="1" smtClean="0"/>
              <a:t>Ανοσοσφαιρίνες</a:t>
            </a:r>
            <a:r>
              <a:rPr lang="el-GR" dirty="0" smtClean="0"/>
              <a:t> </a:t>
            </a:r>
          </a:p>
          <a:p>
            <a:r>
              <a:rPr lang="en-US" dirty="0" err="1" smtClean="0"/>
              <a:t>IgG</a:t>
            </a:r>
            <a:r>
              <a:rPr lang="el-GR" sz="2400" dirty="0" smtClean="0"/>
              <a:t>κινούνται στην β και γ περιοχή Αυξάνονται σε μολύνσεις, ηπατικές παθήσεις 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r>
              <a:rPr lang="el-GR" sz="2400" dirty="0" err="1" smtClean="0"/>
              <a:t>αυτοάνοσα</a:t>
            </a:r>
            <a:r>
              <a:rPr lang="el-GR" sz="2400" dirty="0" smtClean="0"/>
              <a:t> νοσήματα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n-US" dirty="0" err="1" smtClean="0"/>
              <a:t>IgA</a:t>
            </a:r>
            <a:r>
              <a:rPr lang="el-GR" dirty="0" smtClean="0"/>
              <a:t> </a:t>
            </a:r>
            <a:r>
              <a:rPr lang="el-GR" sz="2400" dirty="0" smtClean="0"/>
              <a:t>κινούνται στην β και γ περιοχή </a:t>
            </a:r>
          </a:p>
          <a:p>
            <a:r>
              <a:rPr lang="en-US" dirty="0" err="1" smtClean="0"/>
              <a:t>IgM</a:t>
            </a:r>
            <a:r>
              <a:rPr lang="el-GR" dirty="0" smtClean="0"/>
              <a:t> </a:t>
            </a:r>
            <a:r>
              <a:rPr lang="el-GR" sz="2400" dirty="0" smtClean="0"/>
              <a:t>κινούνται στην α2,β και γ περιοχή</a:t>
            </a:r>
            <a:endParaRPr lang="en-US" dirty="0"/>
          </a:p>
          <a:p>
            <a:pPr>
              <a:buNone/>
            </a:pPr>
            <a:r>
              <a:rPr lang="el-GR" sz="2400" dirty="0" smtClean="0"/>
              <a:t>   </a:t>
            </a:r>
          </a:p>
          <a:p>
            <a:pPr>
              <a:buNone/>
            </a:pPr>
            <a:r>
              <a:rPr lang="el-GR" sz="2400" dirty="0" smtClean="0"/>
              <a:t> Μονή ψηλή ζώνη στην γ περιοχή παραπέμπει στην  ύπαρξη </a:t>
            </a:r>
            <a:r>
              <a:rPr lang="el-GR" sz="2400" dirty="0" err="1" smtClean="0"/>
              <a:t>παραπρωτείνης</a:t>
            </a:r>
            <a:r>
              <a:rPr lang="el-GR" sz="2400" dirty="0" smtClean="0"/>
              <a:t> </a:t>
            </a:r>
          </a:p>
          <a:p>
            <a:pPr>
              <a:buNone/>
            </a:pPr>
            <a:r>
              <a:rPr lang="el-GR" sz="2400" dirty="0" smtClean="0"/>
              <a:t> </a:t>
            </a:r>
            <a:r>
              <a:rPr lang="el-GR" sz="2400" dirty="0" err="1" smtClean="0"/>
              <a:t>Μονοκλωνική</a:t>
            </a:r>
            <a:r>
              <a:rPr lang="el-GR" sz="2400" dirty="0" smtClean="0"/>
              <a:t> </a:t>
            </a:r>
            <a:r>
              <a:rPr lang="el-GR" sz="2400" dirty="0" err="1" smtClean="0"/>
              <a:t>γαμμασφαιρινοπάθεια</a:t>
            </a:r>
            <a:endParaRPr lang="en-US" sz="2400" dirty="0"/>
          </a:p>
          <a:p>
            <a:pPr>
              <a:buNone/>
            </a:pPr>
            <a:r>
              <a:rPr lang="el-GR" sz="2400" dirty="0" smtClean="0"/>
              <a:t> Μικρότερη  ζώνη στην γ περιοχή παραπέμπει σε </a:t>
            </a:r>
            <a:r>
              <a:rPr lang="en-US" sz="2400" dirty="0" smtClean="0"/>
              <a:t>MGUS(Monoclonal </a:t>
            </a:r>
            <a:r>
              <a:rPr lang="en-US" sz="2400" dirty="0" err="1" smtClean="0"/>
              <a:t>gammopathy</a:t>
            </a:r>
            <a:r>
              <a:rPr lang="en-US" sz="2400" dirty="0" smtClean="0"/>
              <a:t> of undetermined significance)</a:t>
            </a:r>
            <a:r>
              <a:rPr lang="el-GR" sz="2400" dirty="0" err="1" smtClean="0"/>
              <a:t>Μονοκλωνική</a:t>
            </a:r>
            <a:r>
              <a:rPr lang="el-GR" sz="2400" dirty="0" smtClean="0"/>
              <a:t> </a:t>
            </a:r>
            <a:r>
              <a:rPr lang="el-GR" sz="2400" dirty="0" err="1" smtClean="0"/>
              <a:t>Γαμμασφαιριναιμία</a:t>
            </a:r>
            <a:r>
              <a:rPr lang="el-GR" sz="2400" dirty="0" smtClean="0"/>
              <a:t>  αγνώστου αιτιολογίας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lvl="6">
              <a:buNone/>
            </a:pPr>
            <a:endParaRPr lang="el-GR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6">
              <a:buNone/>
            </a:pPr>
            <a:endParaRPr lang="el-GR" sz="5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6">
              <a:buNone/>
            </a:pPr>
            <a:endParaRPr lang="el-GR" sz="5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lvl="6">
              <a:buNone/>
            </a:pPr>
            <a:r>
              <a:rPr lang="el-GR" sz="5400" b="1" dirty="0" smtClean="0">
                <a:solidFill>
                  <a:srgbClr val="FF0000"/>
                </a:solidFill>
                <a:latin typeface="Comic Sans MS" pitchFamily="66" charset="0"/>
              </a:rPr>
              <a:t>ΑΞΙΟΛΟΓΗΣΗ</a:t>
            </a:r>
            <a:endParaRPr lang="el-GR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6064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l-GR" b="1" dirty="0" smtClean="0">
                <a:latin typeface="Comic Sans MS" pitchFamily="66" charset="0"/>
              </a:rPr>
              <a:t>  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el-GR" dirty="0"/>
          </a:p>
        </p:txBody>
      </p:sp>
      <p:pic>
        <p:nvPicPr>
          <p:cNvPr id="4" name="Picture 2" descr="http://www.sebia.com/sites/site/files/styles/block_417/public/Hydrage%20prot.jpg?itok=_RAJFjH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7778"/>
          <a:stretch>
            <a:fillRect/>
          </a:stretch>
        </p:blipFill>
        <p:spPr bwMode="auto">
          <a:xfrm>
            <a:off x="179512" y="260648"/>
            <a:ext cx="4221009" cy="3456384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 descr="http://www.sebia.com/sites/site/files/styles/block_417/public/Hydrage%20prot.jpg?itok=_RAJFjH8"/>
          <p:cNvPicPr>
            <a:picLocks noChangeAspect="1" noChangeArrowheads="1"/>
          </p:cNvPicPr>
          <p:nvPr/>
        </p:nvPicPr>
        <p:blipFill>
          <a:blip r:embed="rId3" cstate="print"/>
          <a:srcRect t="7778"/>
          <a:stretch>
            <a:fillRect/>
          </a:stretch>
        </p:blipFill>
        <p:spPr bwMode="auto">
          <a:xfrm>
            <a:off x="4572000" y="260648"/>
            <a:ext cx="4392488" cy="3384376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6 - Ορθογώνιο"/>
          <p:cNvSpPr/>
          <p:nvPr/>
        </p:nvSpPr>
        <p:spPr>
          <a:xfrm>
            <a:off x="0" y="3933056"/>
            <a:ext cx="9144000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endParaRPr lang="el-GR" sz="4000" b="1" dirty="0">
              <a:latin typeface="Comic Sans MS" pitchFamily="66" charset="0"/>
            </a:endParaRPr>
          </a:p>
        </p:txBody>
      </p:sp>
      <p:pic>
        <p:nvPicPr>
          <p:cNvPr id="8" name="Picture 2" descr="http://www.servizio-fotografico-roma.com/interlab/wp-content/uploads/2012/12/SPE5-39-hr.jpg"/>
          <p:cNvPicPr>
            <a:picLocks noChangeAspect="1" noChangeArrowheads="1"/>
          </p:cNvPicPr>
          <p:nvPr/>
        </p:nvPicPr>
        <p:blipFill>
          <a:blip r:embed="rId4" cstate="print"/>
          <a:srcRect l="8164" t="8434" r="44968" b="66304"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FF0000"/>
          </a:solidFill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800" b="1" dirty="0" smtClean="0">
                <a:latin typeface="Comic Sans MS" pitchFamily="66" charset="0"/>
              </a:rPr>
              <a:t>Οξείες Φλεγμονές λόγω μόλυνσης, βλάβης ή χειρουργικού τραύματος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857232"/>
            <a:ext cx="4495800" cy="5268931"/>
          </a:xfrm>
          <a:solidFill>
            <a:schemeClr val="tx2">
              <a:lumMod val="40000"/>
              <a:lumOff val="60000"/>
            </a:schemeClr>
          </a:solidFill>
          <a:ln/>
        </p:spPr>
        <p:txBody>
          <a:bodyPr/>
          <a:lstStyle/>
          <a:p>
            <a:pPr marL="338138" indent="-338138">
              <a:spcBef>
                <a:spcPts val="500"/>
              </a:spcBef>
              <a:buClr>
                <a:srgbClr val="FF0000"/>
              </a:buClr>
              <a:buFont typeface="Comic Sans MS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l-GR" sz="20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marL="338138" indent="-338138">
              <a:spcBef>
                <a:spcPts val="500"/>
              </a:spcBef>
              <a:buClr>
                <a:srgbClr val="FF0000"/>
              </a:buClr>
              <a:buFont typeface="Comic Sans MS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l-GR" sz="20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marL="338138" indent="-338138">
              <a:spcBef>
                <a:spcPts val="500"/>
              </a:spcBef>
              <a:buClr>
                <a:srgbClr val="FF0000"/>
              </a:buClr>
              <a:buFont typeface="Comic Sans MS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sz="2000" dirty="0" smtClean="0">
                <a:latin typeface="Comic Sans MS" pitchFamily="66" charset="0"/>
                <a:cs typeface="Arial" charset="0"/>
              </a:rPr>
              <a:t>normal </a:t>
            </a:r>
            <a:r>
              <a:rPr lang="cs-CZ" sz="2000" dirty="0">
                <a:latin typeface="Comic Sans MS" pitchFamily="66" charset="0"/>
                <a:cs typeface="Arial" charset="0"/>
              </a:rPr>
              <a:t>or ↓ albumin</a:t>
            </a:r>
          </a:p>
          <a:p>
            <a:pPr marL="338138" indent="-338138">
              <a:spcBef>
                <a:spcPts val="500"/>
              </a:spcBef>
              <a:buClr>
                <a:srgbClr val="FF0000"/>
              </a:buClr>
              <a:buFont typeface="Comic Sans MS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r>
              <a:rPr lang="cs-CZ" sz="2000" dirty="0">
                <a:latin typeface="Comic Sans MS" pitchFamily="66" charset="0"/>
                <a:cs typeface="Arial" charset="0"/>
              </a:rPr>
              <a:t>↑ </a:t>
            </a:r>
            <a:r>
              <a:rPr lang="el-GR" sz="2000" dirty="0">
                <a:latin typeface="Comic Sans MS" pitchFamily="66" charset="0"/>
                <a:cs typeface="Arial" charset="0"/>
              </a:rPr>
              <a:t>α</a:t>
            </a:r>
            <a:r>
              <a:rPr lang="cs-CZ" sz="2000" dirty="0">
                <a:latin typeface="Comic Sans MS" pitchFamily="66" charset="0"/>
                <a:cs typeface="Arial" charset="0"/>
              </a:rPr>
              <a:t>1 and </a:t>
            </a:r>
            <a:r>
              <a:rPr lang="el-GR" sz="2000" dirty="0">
                <a:latin typeface="Comic Sans MS" pitchFamily="66" charset="0"/>
                <a:cs typeface="Arial" charset="0"/>
              </a:rPr>
              <a:t>α</a:t>
            </a:r>
            <a:r>
              <a:rPr lang="cs-CZ" sz="2000" dirty="0">
                <a:latin typeface="Comic Sans MS" pitchFamily="66" charset="0"/>
                <a:cs typeface="Arial" charset="0"/>
              </a:rPr>
              <a:t>2 globulins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844675"/>
            <a:ext cx="4392612" cy="3889375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92138" y="6256338"/>
            <a:ext cx="184150" cy="36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1188" y="6213475"/>
            <a:ext cx="611822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400" i="1">
                <a:solidFill>
                  <a:srgbClr val="000000"/>
                </a:solidFill>
                <a:latin typeface="Comic Sans MS" pitchFamily="66" charset="0"/>
              </a:rPr>
              <a:t>Figure is found at http://erl.pathology.iupui.edu/LABMED/INDEX.HTM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04025" y="1220788"/>
            <a:ext cx="1944688" cy="91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>
                <a:solidFill>
                  <a:srgbClr val="000000"/>
                </a:solidFill>
                <a:latin typeface="Comic Sans MS" pitchFamily="66" charset="0"/>
              </a:rPr>
              <a:t>α</a:t>
            </a:r>
            <a:r>
              <a:rPr lang="cs-CZ">
                <a:solidFill>
                  <a:srgbClr val="000000"/>
                </a:solidFill>
                <a:latin typeface="Comic Sans MS" pitchFamily="66" charset="0"/>
              </a:rPr>
              <a:t>1  </a:t>
            </a:r>
            <a:r>
              <a:rPr lang="el-GR" dirty="0">
                <a:solidFill>
                  <a:srgbClr val="000000"/>
                </a:solidFill>
                <a:latin typeface="Comic Sans MS" pitchFamily="66" charset="0"/>
              </a:rPr>
              <a:t>α</a:t>
            </a:r>
            <a:r>
              <a:rPr lang="cs-CZ">
                <a:solidFill>
                  <a:srgbClr val="000000"/>
                </a:solidFill>
                <a:latin typeface="Comic Sans MS" pitchFamily="66" charset="0"/>
              </a:rPr>
              <a:t>2-globulins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>
              <a:solidFill>
                <a:srgbClr val="FF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>
              <a:solidFill>
                <a:srgbClr val="FF0000"/>
              </a:solidFill>
            </a:endParaRP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7019925" y="1557338"/>
            <a:ext cx="1588" cy="863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380288" y="1557338"/>
            <a:ext cx="1587" cy="863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5212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l-GR" sz="3200" b="1" dirty="0" smtClean="0">
                <a:latin typeface="Comic Sans MS" pitchFamily="66" charset="0"/>
              </a:rPr>
              <a:t>Υπόστρωμα</a:t>
            </a:r>
            <a:r>
              <a:rPr lang="el-GR" sz="2400" b="1" dirty="0" smtClean="0">
                <a:solidFill>
                  <a:srgbClr val="FFFF00"/>
                </a:solidFill>
                <a:latin typeface="Comic Sans MS" pitchFamily="66" charset="0"/>
              </a:rPr>
              <a:t> Είναι το υλικό στο οποίο τοποθετούνται και κινούνται τα φορτισμένα μόρια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l-GR" sz="7400" b="1" dirty="0" smtClean="0">
                <a:latin typeface="Comic Sans MS" pitchFamily="66" charset="0"/>
              </a:rPr>
              <a:t>Η καταλληλότητα και η ποιότητα του υποστρώματος εξαρτώνται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5800" b="1" dirty="0" smtClean="0">
                <a:latin typeface="Comic Sans MS" pitchFamily="66" charset="0"/>
              </a:rPr>
              <a:t>Από  την  σταθερότητα  του  ως  υλικού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6200" b="1" dirty="0" smtClean="0">
                <a:latin typeface="Comic Sans MS" pitchFamily="66" charset="0"/>
              </a:rPr>
              <a:t> Από  το  βαθμό  της  ομοιογένειάς  του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6200" b="1" dirty="0" smtClean="0">
                <a:latin typeface="Comic Sans MS" pitchFamily="66" charset="0"/>
              </a:rPr>
              <a:t> Από  το εύρος της  διαπερατότητάς  του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6200" b="1" dirty="0" smtClean="0">
                <a:latin typeface="Comic Sans MS" pitchFamily="66" charset="0"/>
              </a:rPr>
              <a:t> Από  την  ενδεχόμενη  «τοξικότητά»  του στο  αναλυόμενο  δείγμα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6200" b="1" dirty="0" smtClean="0">
                <a:latin typeface="Comic Sans MS" pitchFamily="66" charset="0"/>
              </a:rPr>
              <a:t> Από  τον  βαθμό  της  διαφάνειάς  του </a:t>
            </a:r>
          </a:p>
          <a:p>
            <a:pPr algn="just">
              <a:buNone/>
            </a:pPr>
            <a:r>
              <a:rPr lang="el-GR" sz="6200" b="1" dirty="0" smtClean="0">
                <a:latin typeface="Comic Sans MS" pitchFamily="66" charset="0"/>
              </a:rPr>
              <a:t>										</a:t>
            </a:r>
          </a:p>
          <a:p>
            <a:pPr algn="just">
              <a:buNone/>
            </a:pPr>
            <a:r>
              <a:rPr lang="el-GR" sz="6200" b="1" dirty="0" smtClean="0">
                <a:latin typeface="Comic Sans MS" pitchFamily="66" charset="0"/>
              </a:rPr>
              <a:t>                                               Απλό διηθητικό  					      				χαρτί    </a:t>
            </a:r>
          </a:p>
          <a:p>
            <a:pPr algn="just">
              <a:buNone/>
            </a:pPr>
            <a:r>
              <a:rPr lang="el-GR" sz="6200" b="1" dirty="0" smtClean="0">
                <a:latin typeface="Comic Sans MS" pitchFamily="66" charset="0"/>
              </a:rPr>
              <a:t>                                               Οξική  κυτταρίνη</a:t>
            </a:r>
          </a:p>
          <a:p>
            <a:pPr algn="just">
              <a:buNone/>
            </a:pPr>
            <a:r>
              <a:rPr lang="el-GR" sz="6200" b="1" dirty="0" smtClean="0">
                <a:latin typeface="Comic Sans MS" pitchFamily="66" charset="0"/>
              </a:rPr>
              <a:t>   είδη υποστρώματος          	     Άγαρ                     </a:t>
            </a:r>
          </a:p>
          <a:p>
            <a:pPr algn="just">
              <a:buNone/>
            </a:pPr>
            <a:r>
              <a:rPr lang="el-GR" sz="6200" b="1" dirty="0" smtClean="0">
                <a:latin typeface="Comic Sans MS" pitchFamily="66" charset="0"/>
              </a:rPr>
              <a:t>                                               Πηκτή αμύλου</a:t>
            </a:r>
          </a:p>
          <a:p>
            <a:pPr algn="just">
              <a:buNone/>
            </a:pPr>
            <a:r>
              <a:rPr lang="el-GR" sz="6200" b="1" dirty="0" smtClean="0">
                <a:latin typeface="Comic Sans MS" pitchFamily="66" charset="0"/>
              </a:rPr>
              <a:t>                                               Πηκτή </a:t>
            </a:r>
            <a:r>
              <a:rPr lang="el-GR" sz="6200" b="1" dirty="0" err="1" smtClean="0">
                <a:latin typeface="Comic Sans MS" pitchFamily="66" charset="0"/>
              </a:rPr>
              <a:t>αγαρόζης</a:t>
            </a:r>
            <a:r>
              <a:rPr lang="el-GR" sz="6200" b="1" dirty="0" smtClean="0">
                <a:latin typeface="Comic Sans MS" pitchFamily="66" charset="0"/>
              </a:rPr>
              <a:t>      </a:t>
            </a:r>
          </a:p>
          <a:p>
            <a:pPr algn="just">
              <a:buNone/>
            </a:pPr>
            <a:r>
              <a:rPr lang="el-GR" sz="6200" b="1" dirty="0" smtClean="0">
                <a:latin typeface="Comic Sans MS" pitchFamily="66" charset="0"/>
              </a:rPr>
              <a:t>                                               Πηκτή </a:t>
            </a:r>
            <a:r>
              <a:rPr lang="el-GR" sz="6200" b="1" dirty="0" err="1" smtClean="0">
                <a:latin typeface="Comic Sans MS" pitchFamily="66" charset="0"/>
              </a:rPr>
              <a:t>ακρυλαμίδης</a:t>
            </a:r>
            <a:endParaRPr lang="el-GR" sz="6200" b="1" dirty="0" smtClean="0">
              <a:latin typeface="Comic Sans MS" pitchFamily="66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5538"/>
          </a:xfrm>
          <a:solidFill>
            <a:srgbClr val="FF0000"/>
          </a:solidFill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200" b="1" dirty="0" err="1" smtClean="0">
                <a:latin typeface="Comic Sans MS" pitchFamily="66" charset="0"/>
              </a:rPr>
              <a:t>Μονοκλωνική</a:t>
            </a:r>
            <a:r>
              <a:rPr lang="el-GR" sz="3200" b="1" dirty="0" smtClean="0">
                <a:latin typeface="Comic Sans MS" pitchFamily="66" charset="0"/>
              </a:rPr>
              <a:t> </a:t>
            </a:r>
            <a:r>
              <a:rPr lang="el-GR" sz="3200" b="1" dirty="0" err="1" smtClean="0">
                <a:latin typeface="Comic Sans MS" pitchFamily="66" charset="0"/>
              </a:rPr>
              <a:t>γαμασφαιριναιμία</a:t>
            </a:r>
            <a:endParaRPr lang="cs-CZ" sz="3200" b="1" dirty="0">
              <a:latin typeface="Comic Sans MS" pitchFamily="66" charset="0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000625"/>
          </a:xfrm>
          <a:solidFill>
            <a:schemeClr val="tx2">
              <a:lumMod val="40000"/>
              <a:lumOff val="60000"/>
            </a:schemeClr>
          </a:solidFill>
          <a:ln/>
        </p:spPr>
        <p:txBody>
          <a:bodyPr/>
          <a:lstStyle/>
          <a:p>
            <a:pPr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1800" dirty="0" smtClean="0">
              <a:latin typeface="Comic Sans MS" pitchFamily="66" charset="0"/>
            </a:endParaRPr>
          </a:p>
          <a:p>
            <a:pPr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1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dirty="0" smtClean="0">
                <a:solidFill>
                  <a:schemeClr val="tx1"/>
                </a:solidFill>
                <a:latin typeface="Comic Sans MS" pitchFamily="66" charset="0"/>
              </a:rPr>
              <a:t>Προκαλείται από την </a:t>
            </a:r>
            <a:r>
              <a:rPr lang="el-GR" sz="1800" dirty="0" err="1" smtClean="0">
                <a:solidFill>
                  <a:schemeClr val="tx1"/>
                </a:solidFill>
                <a:latin typeface="Comic Sans MS" pitchFamily="66" charset="0"/>
              </a:rPr>
              <a:t>μονοκλωνική</a:t>
            </a:r>
            <a:r>
              <a:rPr lang="el-GR" sz="1800" dirty="0" smtClean="0">
                <a:solidFill>
                  <a:schemeClr val="tx1"/>
                </a:solidFill>
                <a:latin typeface="Comic Sans MS" pitchFamily="66" charset="0"/>
              </a:rPr>
              <a:t> ανάπτυξη </a:t>
            </a:r>
          </a:p>
          <a:p>
            <a:pPr>
              <a:spcBef>
                <a:spcPts val="45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dirty="0" smtClean="0">
                <a:cs typeface="Arial" charset="0"/>
              </a:rPr>
              <a:t>των κλώνων  των β</a:t>
            </a:r>
            <a:r>
              <a:rPr lang="cs-CZ" sz="1800" dirty="0" smtClean="0">
                <a:latin typeface="Comic Sans MS" pitchFamily="66" charset="0"/>
                <a:cs typeface="Arial" charset="0"/>
              </a:rPr>
              <a:t>-</a:t>
            </a:r>
            <a:r>
              <a:rPr lang="el-GR" sz="1800" dirty="0" smtClean="0">
                <a:latin typeface="Comic Sans MS" pitchFamily="66" charset="0"/>
                <a:cs typeface="Arial" charset="0"/>
              </a:rPr>
              <a:t>λεμφοκυττάρων.</a:t>
            </a:r>
            <a:endParaRPr lang="cs-CZ" sz="1800" dirty="0">
              <a:latin typeface="Comic Sans MS" pitchFamily="66" charset="0"/>
              <a:cs typeface="Arial" charset="0"/>
            </a:endParaRPr>
          </a:p>
          <a:p>
            <a:pPr>
              <a:spcBef>
                <a:spcPts val="45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dirty="0" smtClean="0">
                <a:latin typeface="Comic Sans MS" pitchFamily="66" charset="0"/>
              </a:rPr>
              <a:t>με παραγωγή </a:t>
            </a:r>
            <a:r>
              <a:rPr lang="el-GR" sz="1800" dirty="0" err="1" smtClean="0">
                <a:latin typeface="Comic Sans MS" pitchFamily="66" charset="0"/>
              </a:rPr>
              <a:t>μιάς</a:t>
            </a:r>
            <a:r>
              <a:rPr lang="el-GR" sz="1800" dirty="0" smtClean="0">
                <a:latin typeface="Comic Sans MS" pitchFamily="66" charset="0"/>
              </a:rPr>
              <a:t> </a:t>
            </a:r>
            <a:r>
              <a:rPr lang="el-GR" sz="1800" dirty="0" err="1" smtClean="0">
                <a:latin typeface="Comic Sans MS" pitchFamily="66" charset="0"/>
              </a:rPr>
              <a:t>παραπρωτείνης</a:t>
            </a:r>
            <a:endParaRPr lang="el-GR" sz="1800" dirty="0" smtClean="0">
              <a:latin typeface="Comic Sans MS" pitchFamily="66" charset="0"/>
            </a:endParaRPr>
          </a:p>
          <a:p>
            <a:pPr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800" dirty="0">
              <a:latin typeface="Comic Sans MS" pitchFamily="66" charset="0"/>
            </a:endParaRPr>
          </a:p>
          <a:p>
            <a:pPr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1800" dirty="0" smtClean="0">
              <a:latin typeface="Comic Sans MS" pitchFamily="66" charset="0"/>
            </a:endParaRPr>
          </a:p>
          <a:p>
            <a:pPr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l-GR" sz="1800" dirty="0" smtClean="0">
              <a:latin typeface="Comic Sans MS" pitchFamily="66" charset="0"/>
            </a:endParaRPr>
          </a:p>
          <a:p>
            <a:pPr>
              <a:spcBef>
                <a:spcPts val="45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dirty="0" smtClean="0">
                <a:latin typeface="Comic Sans MS" pitchFamily="66" charset="0"/>
              </a:rPr>
              <a:t>Η παραγωγή της </a:t>
            </a:r>
            <a:r>
              <a:rPr lang="el-GR" sz="1800" dirty="0" err="1" smtClean="0">
                <a:latin typeface="Comic Sans MS" pitchFamily="66" charset="0"/>
              </a:rPr>
              <a:t>παραπρωτείνης</a:t>
            </a:r>
            <a:r>
              <a:rPr lang="el-GR" sz="1800" dirty="0" smtClean="0">
                <a:latin typeface="Comic Sans MS" pitchFamily="66" charset="0"/>
              </a:rPr>
              <a:t> συνδέεται με </a:t>
            </a:r>
          </a:p>
          <a:p>
            <a:pPr>
              <a:spcBef>
                <a:spcPts val="45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dirty="0" smtClean="0">
                <a:latin typeface="Comic Sans MS" pitchFamily="66" charset="0"/>
              </a:rPr>
              <a:t>Καλοήθη </a:t>
            </a:r>
            <a:r>
              <a:rPr lang="el-GR" sz="1800" dirty="0" err="1" smtClean="0">
                <a:latin typeface="Comic Sans MS" pitchFamily="66" charset="0"/>
              </a:rPr>
              <a:t>μονοκλωνική</a:t>
            </a:r>
            <a:r>
              <a:rPr lang="el-GR" sz="1800" dirty="0" smtClean="0">
                <a:latin typeface="Comic Sans MS" pitchFamily="66" charset="0"/>
              </a:rPr>
              <a:t> </a:t>
            </a:r>
            <a:r>
              <a:rPr lang="el-GR" sz="1800" dirty="0" err="1" smtClean="0">
                <a:latin typeface="Comic Sans MS" pitchFamily="66" charset="0"/>
              </a:rPr>
              <a:t>γαμασφαιριναιμία</a:t>
            </a:r>
            <a:endParaRPr lang="cs-CZ" sz="1800" dirty="0">
              <a:latin typeface="Comic Sans MS" pitchFamily="66" charset="0"/>
            </a:endParaRPr>
          </a:p>
          <a:p>
            <a:pPr>
              <a:spcBef>
                <a:spcPts val="45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dirty="0" smtClean="0">
                <a:latin typeface="Comic Sans MS" pitchFamily="66" charset="0"/>
              </a:rPr>
              <a:t>Λευχαιμία</a:t>
            </a:r>
          </a:p>
          <a:p>
            <a:pPr>
              <a:spcBef>
                <a:spcPts val="450"/>
              </a:spcBef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1800" dirty="0" smtClean="0">
                <a:latin typeface="Comic Sans MS" pitchFamily="66" charset="0"/>
              </a:rPr>
              <a:t>Πολλαπλό </a:t>
            </a:r>
            <a:r>
              <a:rPr lang="el-GR" sz="1800" dirty="0" err="1" smtClean="0">
                <a:latin typeface="Comic Sans MS" pitchFamily="66" charset="0"/>
              </a:rPr>
              <a:t>Μυέλωμα</a:t>
            </a:r>
            <a:endParaRPr lang="cs-CZ" sz="1800" dirty="0">
              <a:latin typeface="Comic Sans MS" pitchFamily="66" charset="0"/>
            </a:endParaRPr>
          </a:p>
          <a:p>
            <a:pPr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800" dirty="0">
              <a:latin typeface="Comic Sans MS" pitchFamily="66" charset="0"/>
            </a:endParaRPr>
          </a:p>
          <a:p>
            <a:pPr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800" dirty="0">
              <a:latin typeface="Comic Sans MS" pitchFamily="66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995936" cy="4752527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8163" y="6142038"/>
            <a:ext cx="6118225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400" i="1">
                <a:solidFill>
                  <a:srgbClr val="000000"/>
                </a:solidFill>
                <a:latin typeface="Comic Sans MS" pitchFamily="66" charset="0"/>
              </a:rPr>
              <a:t>Figure is found at http://erl.pathology.iupui.edu/LABMED/INDEX.HTM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1600" i="1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219701" y="1220788"/>
            <a:ext cx="39243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 smtClean="0">
                <a:solidFill>
                  <a:srgbClr val="FF3300"/>
                </a:solidFill>
                <a:latin typeface="Comic Sans MS" pitchFamily="66" charset="0"/>
              </a:rPr>
              <a:t>		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latin typeface="Comic Sans MS" pitchFamily="66" charset="0"/>
              </a:rPr>
              <a:t/>
            </a:r>
            <a:br>
              <a:rPr lang="el-GR" sz="3600" b="1" dirty="0" smtClean="0">
                <a:latin typeface="Comic Sans MS" pitchFamily="66" charset="0"/>
              </a:rPr>
            </a:br>
            <a:r>
              <a:rPr lang="el-GR" sz="3600" b="1" dirty="0" smtClean="0">
                <a:latin typeface="Comic Sans MS" pitchFamily="66" charset="0"/>
              </a:rPr>
              <a:t>ΕΙΚΟΝΑ ΣΥΜΒΑΤΗ  ΜΕ ΕΛΛΕΙΨΗ α1 ΑΝΤΙΘΡΥΨΙΝΗΣ</a:t>
            </a:r>
            <a:r>
              <a:rPr lang="el-GR" b="1" dirty="0" smtClean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el-GR" b="1" dirty="0" smtClean="0">
                <a:solidFill>
                  <a:srgbClr val="FFC000"/>
                </a:solidFill>
                <a:latin typeface="Comic Sans MS" pitchFamily="66" charset="0"/>
              </a:rPr>
            </a:br>
            <a:endParaRPr lang="el-GR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786" b="15213"/>
          <a:stretch>
            <a:fillRect/>
          </a:stretch>
        </p:blipFill>
        <p:spPr bwMode="auto">
          <a:xfrm>
            <a:off x="1979712" y="1628800"/>
            <a:ext cx="5256584" cy="4176463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sz="3200" b="1" dirty="0" smtClean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el-GR" sz="3200" b="1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l-GR" sz="3200" b="1" dirty="0" smtClean="0">
                <a:latin typeface="Comic Sans MS" pitchFamily="66" charset="0"/>
              </a:rPr>
              <a:t>ΕΙΚΟΝΑ ΜΟΝΟΚΛΩΝΙΚΗΣ Η </a:t>
            </a:r>
            <a:br>
              <a:rPr lang="el-GR" sz="3200" b="1" dirty="0" smtClean="0">
                <a:latin typeface="Comic Sans MS" pitchFamily="66" charset="0"/>
              </a:rPr>
            </a:br>
            <a:r>
              <a:rPr lang="el-GR" sz="3200" b="1" dirty="0" smtClean="0">
                <a:latin typeface="Comic Sans MS" pitchFamily="66" charset="0"/>
              </a:rPr>
              <a:t>ΠΟΛΥΚΛΩΝΙΚΗΣ ΓΑΜΜΑΠΑΘΕΙΑΣ</a:t>
            </a:r>
            <a:r>
              <a:rPr lang="el-GR" sz="3200" b="1" dirty="0" smtClean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el-GR" sz="3200" b="1" dirty="0" smtClean="0">
                <a:solidFill>
                  <a:srgbClr val="FFC000"/>
                </a:solidFill>
                <a:latin typeface="Comic Sans MS" pitchFamily="66" charset="0"/>
              </a:rPr>
            </a:br>
            <a:endParaRPr lang="el-GR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143668" cy="2505075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3150" t="27950" r="7476" b="22700"/>
          <a:stretch>
            <a:fillRect/>
          </a:stretch>
        </p:blipFill>
        <p:spPr bwMode="auto">
          <a:xfrm>
            <a:off x="0" y="3929066"/>
            <a:ext cx="471487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9051" t="27950" r="52277" b="26675"/>
          <a:stretch>
            <a:fillRect/>
          </a:stretch>
        </p:blipFill>
        <p:spPr bwMode="auto">
          <a:xfrm>
            <a:off x="4929190" y="3929066"/>
            <a:ext cx="4214810" cy="273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l-GR" sz="3200" b="1" dirty="0" smtClean="0">
                <a:latin typeface="Comic Sans MS" pitchFamily="66" charset="0"/>
              </a:rPr>
              <a:t>ΠΟΛΥΚΛΩΝΙΚΗΣ </a:t>
            </a:r>
            <a:r>
              <a:rPr lang="en-US" sz="3200" b="1" dirty="0" smtClean="0">
                <a:latin typeface="Comic Sans MS" pitchFamily="66" charset="0"/>
              </a:rPr>
              <a:t> </a:t>
            </a:r>
            <a:r>
              <a:rPr lang="el-GR" sz="3200" b="1" dirty="0" smtClean="0">
                <a:latin typeface="Comic Sans MS" pitchFamily="66" charset="0"/>
              </a:rPr>
              <a:t>ΓΑΜΜΑΣΦΑΙΡΙΝΑΙΜΙΑΣ</a:t>
            </a:r>
            <a:endParaRPr lang="el-GR" sz="3200" dirty="0"/>
          </a:p>
        </p:txBody>
      </p:sp>
      <p:pic>
        <p:nvPicPr>
          <p:cNvPr id="4" name="Picture 2" descr="http://image.slidesharecdn.com/serumproteinelectrophpresis-130708084449-phpapp01/95/serum-protein-electrophpresis-45-638.jpg?cb=13732733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79" t="9756" r="52603" b="12195"/>
          <a:stretch>
            <a:fillRect/>
          </a:stretch>
        </p:blipFill>
        <p:spPr bwMode="auto">
          <a:xfrm>
            <a:off x="827584" y="2060848"/>
            <a:ext cx="6768752" cy="40826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6" name="5 - Ευθύγραμμο βέλος σύνδεσης"/>
          <p:cNvCxnSpPr/>
          <p:nvPr/>
        </p:nvCxnSpPr>
        <p:spPr>
          <a:xfrm flipH="1" flipV="1">
            <a:off x="7236296" y="2852936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176" b="14062"/>
          <a:stretch>
            <a:fillRect/>
          </a:stretch>
        </p:blipFill>
        <p:spPr>
          <a:xfrm>
            <a:off x="214282" y="188640"/>
            <a:ext cx="7958118" cy="2304256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- Ορθογώνιο"/>
          <p:cNvSpPr/>
          <p:nvPr/>
        </p:nvSpPr>
        <p:spPr>
          <a:xfrm>
            <a:off x="2286000" y="908721"/>
            <a:ext cx="4572000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omic Sans MS" pitchFamily="66" charset="0"/>
              </a:rPr>
              <a:t>ΕΙΚΟΝΑ ΣΥΜΒΑΤΗ  ΜΕ   ΟΞΕΙΑ ΛΟΙΜΩΞΗ</a:t>
            </a:r>
            <a:endParaRPr lang="el-GR" b="1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r="862" b="12121"/>
          <a:stretch>
            <a:fillRect/>
          </a:stretch>
        </p:blipFill>
        <p:spPr bwMode="auto">
          <a:xfrm>
            <a:off x="251520" y="2708920"/>
            <a:ext cx="7992888" cy="1944216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6 - Ορθογώνιο"/>
          <p:cNvSpPr/>
          <p:nvPr/>
        </p:nvSpPr>
        <p:spPr>
          <a:xfrm>
            <a:off x="2286000" y="3286124"/>
            <a:ext cx="4572000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omic Sans MS" pitchFamily="66" charset="0"/>
              </a:rPr>
              <a:t>ΕΙΚΟΝΑ ΣΥΜΒΑΤΗ ΜΕ   ΧΡΟΝΙΑ  ΛΟΙΜΩΞΗ</a:t>
            </a:r>
            <a:endParaRPr lang="el-GR" b="1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3540" b="13636"/>
          <a:stretch>
            <a:fillRect/>
          </a:stretch>
        </p:blipFill>
        <p:spPr bwMode="auto">
          <a:xfrm>
            <a:off x="251520" y="4857760"/>
            <a:ext cx="8064896" cy="2000240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8 - Ορθογώνιο"/>
          <p:cNvSpPr/>
          <p:nvPr/>
        </p:nvSpPr>
        <p:spPr>
          <a:xfrm>
            <a:off x="2286000" y="3105835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endParaRPr lang="el-GR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endParaRPr lang="el-GR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endParaRPr lang="el-GR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endParaRPr lang="el-GR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endParaRPr lang="el-GR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endParaRPr lang="el-GR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endParaRPr lang="el-GR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r>
              <a:rPr lang="el-GR" b="1" dirty="0" smtClean="0">
                <a:latin typeface="Comic Sans MS" pitchFamily="66" charset="0"/>
              </a:rPr>
              <a:t>ΕΙΚΟΝΑ ΣΥΜΒΑΤΗ ΜΕ   ΝΕΦΡΩΣΙΚΟ ΣΥΝΔΡΟΜΟ</a:t>
            </a:r>
            <a:endParaRPr lang="el-G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1506"/>
          <a:stretch>
            <a:fillRect/>
          </a:stretch>
        </p:blipFill>
        <p:spPr>
          <a:xfrm>
            <a:off x="0" y="0"/>
            <a:ext cx="9144000" cy="3717032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- Ορθογώνιο"/>
          <p:cNvSpPr/>
          <p:nvPr/>
        </p:nvSpPr>
        <p:spPr>
          <a:xfrm>
            <a:off x="3923928" y="1412776"/>
            <a:ext cx="3744416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omic Sans MS" pitchFamily="66" charset="0"/>
              </a:rPr>
              <a:t>ΕΙΚΟΝΑ ΣΥΜΒΑΤΗ ΜΕ ΚΙΡΡΩΣΗ ΤΟΥ ΗΠΑΤΟΣ</a:t>
            </a:r>
            <a:endParaRPr lang="el-GR" b="1" dirty="0"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b="14253"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6 - Ορθογώνιο"/>
          <p:cNvSpPr/>
          <p:nvPr/>
        </p:nvSpPr>
        <p:spPr>
          <a:xfrm>
            <a:off x="2857488" y="4398496"/>
            <a:ext cx="4000512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omic Sans MS" pitchFamily="66" charset="0"/>
              </a:rPr>
              <a:t>ΕΙΚΟΝΑ ΣΥΜΒΑΤΗ  ΜΕ ΥΠΟΓΑΜΜΑΣΦΑΙΡΙΝΑΙΜΙΑ</a:t>
            </a:r>
            <a:endParaRPr lang="el-GR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FF0000"/>
          </a:solidFill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2800" b="1" dirty="0" smtClean="0">
                <a:latin typeface="Comic Sans MS" pitchFamily="66" charset="0"/>
              </a:rPr>
              <a:t>Χρόνια Φλεγμονή(</a:t>
            </a:r>
            <a:r>
              <a:rPr lang="el-GR" sz="2800" b="1" dirty="0" err="1" smtClean="0">
                <a:latin typeface="Comic Sans MS" pitchFamily="66" charset="0"/>
              </a:rPr>
              <a:t>αυτοάνοσα</a:t>
            </a:r>
            <a:r>
              <a:rPr lang="el-GR" sz="2800" b="1" dirty="0" smtClean="0">
                <a:latin typeface="Comic Sans MS" pitchFamily="66" charset="0"/>
              </a:rPr>
              <a:t>, χρόνιες ηπατικές </a:t>
            </a:r>
            <a:r>
              <a:rPr lang="el-GR" sz="2800" b="1" dirty="0" err="1" smtClean="0">
                <a:latin typeface="Comic Sans MS" pitchFamily="66" charset="0"/>
              </a:rPr>
              <a:t>παθήσεις,καρκίνος</a:t>
            </a:r>
            <a:r>
              <a:rPr lang="el-GR" sz="2800" b="1" dirty="0" smtClean="0">
                <a:latin typeface="Comic Sans MS" pitchFamily="66" charset="0"/>
              </a:rPr>
              <a:t>)</a:t>
            </a:r>
            <a:endParaRPr lang="cs-CZ" sz="2800" b="1" dirty="0">
              <a:latin typeface="Comic Sans MS" pitchFamily="66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661248"/>
          </a:xfrm>
          <a:solidFill>
            <a:schemeClr val="tx2">
              <a:lumMod val="40000"/>
              <a:lumOff val="60000"/>
            </a:schemeClr>
          </a:solidFill>
          <a:ln/>
        </p:spPr>
        <p:txBody>
          <a:bodyPr/>
          <a:lstStyle/>
          <a:p>
            <a:pPr marL="0" indent="0">
              <a:spcBef>
                <a:spcPts val="500"/>
              </a:spcBef>
              <a:buFont typeface="Comic Sans MS" pitchFamily="66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l-GR" sz="20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marL="0" indent="0">
              <a:spcBef>
                <a:spcPts val="500"/>
              </a:spcBef>
              <a:buFont typeface="Comic Sans MS" pitchFamily="66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l-GR" sz="20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marL="0" indent="0">
              <a:spcBef>
                <a:spcPts val="500"/>
              </a:spcBef>
              <a:buFont typeface="Comic Sans MS" pitchFamily="66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l-GR" sz="20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4413" y="2636912"/>
            <a:ext cx="4319587" cy="3403600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11188" y="6142038"/>
            <a:ext cx="611822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400" i="1">
                <a:solidFill>
                  <a:srgbClr val="000000"/>
                </a:solidFill>
                <a:latin typeface="Comic Sans MS" pitchFamily="66" charset="0"/>
              </a:rPr>
              <a:t>Figure is found at http://erl.pathology.iupui.edu/LABMED/INDEX.HTM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372225" y="1220788"/>
            <a:ext cx="259238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l-GR" dirty="0">
                <a:solidFill>
                  <a:srgbClr val="000000"/>
                </a:solidFill>
                <a:latin typeface="Comic Sans MS" pitchFamily="66" charset="0"/>
              </a:rPr>
              <a:t>α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1  </a:t>
            </a:r>
            <a:r>
              <a:rPr lang="el-GR" dirty="0">
                <a:solidFill>
                  <a:srgbClr val="000000"/>
                </a:solidFill>
                <a:latin typeface="Comic Sans MS" pitchFamily="66" charset="0"/>
              </a:rPr>
              <a:t>α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2    </a:t>
            </a:r>
            <a:r>
              <a:rPr lang="el-GR" dirty="0">
                <a:solidFill>
                  <a:srgbClr val="000000"/>
                </a:solidFill>
                <a:latin typeface="Comic Sans MS" pitchFamily="66" charset="0"/>
              </a:rPr>
              <a:t>γ</a:t>
            </a:r>
            <a:r>
              <a:rPr lang="cs-CZ" dirty="0">
                <a:solidFill>
                  <a:srgbClr val="000000"/>
                </a:solidFill>
                <a:latin typeface="Comic Sans MS" pitchFamily="66" charset="0"/>
              </a:rPr>
              <a:t>-globulins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6804025" y="1628775"/>
            <a:ext cx="1588" cy="10080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7164388" y="1557338"/>
            <a:ext cx="71437" cy="1150937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8167688" y="1557338"/>
            <a:ext cx="80962" cy="10795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  <a:solidFill>
            <a:srgbClr val="FF0000"/>
          </a:solidFill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3200" b="1" dirty="0" smtClean="0">
                <a:latin typeface="Comic Sans MS" pitchFamily="66" charset="0"/>
              </a:rPr>
              <a:t>Κίρρωση του ήπατος λόγω αλκοόλ ή ηπατίτιδας</a:t>
            </a:r>
            <a:endParaRPr lang="en-US" sz="3200" b="1" dirty="0">
              <a:latin typeface="Comic Sans MS" pitchFamily="66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14422"/>
            <a:ext cx="9144000" cy="4911741"/>
          </a:xfrm>
          <a:solidFill>
            <a:schemeClr val="tx2">
              <a:lumMod val="40000"/>
              <a:lumOff val="60000"/>
            </a:schemeClr>
          </a:solidFill>
          <a:ln/>
        </p:spPr>
        <p:txBody>
          <a:bodyPr/>
          <a:lstStyle/>
          <a:p>
            <a:pPr marL="338138" indent="-338138">
              <a:spcBef>
                <a:spcPts val="500"/>
              </a:spcBef>
              <a:buClr>
                <a:srgbClr val="FF0000"/>
              </a:buClr>
              <a:buFont typeface="Comic Sans MS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l-GR" sz="20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marL="338138" indent="-338138">
              <a:spcBef>
                <a:spcPts val="500"/>
              </a:spcBef>
              <a:buClr>
                <a:srgbClr val="FF0000"/>
              </a:buClr>
              <a:buFont typeface="Comic Sans MS" pitchFamily="66" charset="0"/>
              <a:buChar char="•"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l-GR" sz="20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  <a:p>
            <a:pPr marL="338138" indent="-338138">
              <a:spcBef>
                <a:spcPts val="500"/>
              </a:spcBef>
              <a:buClr>
                <a:srgbClr val="FF0000"/>
              </a:buClr>
              <a:buNone/>
              <a:tabLst>
                <a:tab pos="338138" algn="l"/>
                <a:tab pos="442913" algn="l"/>
                <a:tab pos="892175" algn="l"/>
                <a:tab pos="1341438" algn="l"/>
                <a:tab pos="1790700" algn="l"/>
                <a:tab pos="2239963" algn="l"/>
                <a:tab pos="2689225" algn="l"/>
                <a:tab pos="3138488" algn="l"/>
                <a:tab pos="3587750" algn="l"/>
                <a:tab pos="4037013" algn="l"/>
                <a:tab pos="4486275" algn="l"/>
                <a:tab pos="4935538" algn="l"/>
                <a:tab pos="5384800" algn="l"/>
                <a:tab pos="5834063" algn="l"/>
                <a:tab pos="6283325" algn="l"/>
                <a:tab pos="6732588" algn="l"/>
                <a:tab pos="7181850" algn="l"/>
                <a:tab pos="7631113" algn="l"/>
                <a:tab pos="8080375" algn="l"/>
                <a:tab pos="8529638" algn="l"/>
                <a:tab pos="8978900" algn="l"/>
              </a:tabLst>
            </a:pPr>
            <a:endParaRPr lang="el-GR" sz="2000" dirty="0" smtClean="0">
              <a:solidFill>
                <a:srgbClr val="FF00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132856"/>
            <a:ext cx="3744416" cy="3614737"/>
          </a:xfrm>
          <a:prstGeom prst="rect">
            <a:avLst/>
          </a:prstGeom>
          <a:noFill/>
          <a:ln w="648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1188" y="6142038"/>
            <a:ext cx="6118225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1400" i="1">
                <a:solidFill>
                  <a:srgbClr val="000000"/>
                </a:solidFill>
                <a:latin typeface="Comic Sans MS" pitchFamily="66" charset="0"/>
              </a:rPr>
              <a:t>Figure is found at http://erl.pathology.iupui.edu/LABMED/INDEX.HTM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235825" y="1268413"/>
            <a:ext cx="1303338" cy="642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dirty="0">
                <a:solidFill>
                  <a:srgbClr val="000000"/>
                </a:solidFill>
                <a:latin typeface="Comic Sans MS" pitchFamily="66" charset="0"/>
              </a:rPr>
              <a:t>γ</a:t>
            </a:r>
            <a:r>
              <a:rPr lang="cs-CZ">
                <a:solidFill>
                  <a:srgbClr val="000000"/>
                </a:solidFill>
                <a:latin typeface="Comic Sans MS" pitchFamily="66" charset="0"/>
              </a:rPr>
              <a:t>-globulins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8027988" y="1700213"/>
            <a:ext cx="215900" cy="7207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 dirty="0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H="1">
            <a:off x="7662863" y="1700213"/>
            <a:ext cx="227012" cy="25209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l-G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FF0000"/>
          </a:solidFill>
        </p:spPr>
        <p:txBody>
          <a:bodyPr/>
          <a:lstStyle/>
          <a:p>
            <a:r>
              <a:rPr lang="el-GR" b="1" dirty="0" err="1" smtClean="0"/>
              <a:t>Πολλαπλούν</a:t>
            </a:r>
            <a:r>
              <a:rPr lang="el-GR" b="1" dirty="0" smtClean="0"/>
              <a:t>      </a:t>
            </a:r>
            <a:r>
              <a:rPr lang="el-GR" b="1" dirty="0" err="1" smtClean="0"/>
              <a:t>Μυέλωμα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fontAlgn="ctr">
              <a:buNone/>
            </a:pPr>
            <a:r>
              <a:rPr lang="el-GR" sz="2400" dirty="0" err="1" smtClean="0"/>
              <a:t>To</a:t>
            </a:r>
            <a:r>
              <a:rPr lang="el-GR" sz="2400" dirty="0" smtClean="0"/>
              <a:t>  πολλαπλό </a:t>
            </a:r>
            <a:r>
              <a:rPr lang="el-GR" sz="2400" dirty="0" err="1" smtClean="0"/>
              <a:t>μυέλωμα</a:t>
            </a:r>
            <a:r>
              <a:rPr lang="el-GR" sz="2400" dirty="0" smtClean="0"/>
              <a:t> είναι ένας από τους   πιο διαδεδομένους αιματολογικούς καρκίνους. Τα πλασματικά κύτταρα πολλαπλασιάζονται ανεξέλεγκτα και συσσωρεύονται στον μυελό των οστών. Προκαλούν υπερπαραγωγή </a:t>
            </a:r>
            <a:r>
              <a:rPr lang="el-GR" sz="2400" dirty="0" err="1" smtClean="0"/>
              <a:t>ανοσοσφαιρινών</a:t>
            </a:r>
            <a:r>
              <a:rPr lang="el-GR" sz="2400" dirty="0" smtClean="0"/>
              <a:t>.</a:t>
            </a:r>
          </a:p>
          <a:p>
            <a:pPr fontAlgn="ctr">
              <a:buNone/>
            </a:pPr>
            <a:r>
              <a:rPr lang="el-GR" sz="2400" dirty="0" smtClean="0"/>
              <a:t>Η αύξηση του </a:t>
            </a:r>
            <a:r>
              <a:rPr lang="el-GR" sz="2400" dirty="0" err="1" smtClean="0"/>
              <a:t>νεοπλασματικού</a:t>
            </a:r>
            <a:r>
              <a:rPr lang="el-GR" sz="2400" dirty="0" smtClean="0"/>
              <a:t> κλώνου στον μυελό των οστών δημιουργεί </a:t>
            </a:r>
            <a:r>
              <a:rPr lang="el-GR" sz="2400" dirty="0" err="1" smtClean="0"/>
              <a:t>μιά</a:t>
            </a:r>
            <a:r>
              <a:rPr lang="el-GR" sz="2400" dirty="0" smtClean="0"/>
              <a:t>  </a:t>
            </a:r>
            <a:r>
              <a:rPr lang="el-GR" sz="2400" dirty="0" err="1" smtClean="0"/>
              <a:t>μονοκλωνική</a:t>
            </a:r>
            <a:r>
              <a:rPr lang="el-GR" sz="2400" dirty="0" smtClean="0"/>
              <a:t>  </a:t>
            </a:r>
            <a:r>
              <a:rPr lang="el-GR" sz="2400" dirty="0" err="1" smtClean="0"/>
              <a:t>πρωτείνη</a:t>
            </a:r>
            <a:r>
              <a:rPr lang="el-GR" sz="2400" dirty="0" smtClean="0"/>
              <a:t> την </a:t>
            </a:r>
            <a:r>
              <a:rPr lang="en-US" sz="2400" dirty="0" smtClean="0"/>
              <a:t>M-protein </a:t>
            </a:r>
            <a:r>
              <a:rPr lang="el-GR" sz="2400" dirty="0" smtClean="0"/>
              <a:t>. Η </a:t>
            </a:r>
            <a:r>
              <a:rPr lang="el-GR" sz="2400" dirty="0" err="1" smtClean="0"/>
              <a:t>πρωτείνη</a:t>
            </a:r>
            <a:r>
              <a:rPr lang="el-GR" sz="2400" dirty="0" smtClean="0"/>
              <a:t> αυτή είναι ο καλύτερος και αρχαιότερος καρκινικός δείκτης για το ΠΜ. Χαρακτηρίζεται από μια στενή ζώνη στην περιοχή των γ-</a:t>
            </a:r>
            <a:r>
              <a:rPr lang="el-GR" sz="2400" dirty="0" err="1" smtClean="0"/>
              <a:t>σφαιρινών</a:t>
            </a:r>
            <a:r>
              <a:rPr lang="el-GR" sz="2400" dirty="0" smtClean="0"/>
              <a:t>. Για τον ανοσολογικό προσδιορισμό της  γίνεται </a:t>
            </a:r>
            <a:r>
              <a:rPr lang="el-GR" sz="2400" dirty="0" err="1" smtClean="0"/>
              <a:t>ανοσοκαθήλωση</a:t>
            </a:r>
            <a:r>
              <a:rPr lang="el-GR" sz="2400" dirty="0" smtClean="0"/>
              <a:t> στον ορό και στα ούρα Η εξέταση αυτή ανιχνεύει τις βαριές αλυσίδες </a:t>
            </a:r>
            <a:r>
              <a:rPr lang="en-US" sz="2400" dirty="0" smtClean="0"/>
              <a:t>(</a:t>
            </a:r>
            <a:r>
              <a:rPr lang="en-US" sz="2400" dirty="0" err="1" smtClean="0"/>
              <a:t>IgG</a:t>
            </a:r>
            <a:r>
              <a:rPr lang="en-US" sz="2400" dirty="0" smtClean="0"/>
              <a:t>, </a:t>
            </a:r>
            <a:r>
              <a:rPr lang="en-US" sz="2400" dirty="0" err="1" smtClean="0"/>
              <a:t>IgA</a:t>
            </a:r>
            <a:r>
              <a:rPr lang="en-US" sz="2400" dirty="0" smtClean="0"/>
              <a:t>, </a:t>
            </a:r>
            <a:r>
              <a:rPr lang="en-US" sz="2400" dirty="0" err="1" smtClean="0"/>
              <a:t>IgM</a:t>
            </a:r>
            <a:r>
              <a:rPr lang="en-US" sz="2400" dirty="0" smtClean="0"/>
              <a:t>, </a:t>
            </a:r>
            <a:r>
              <a:rPr lang="en-US" sz="2400" dirty="0" err="1" smtClean="0"/>
              <a:t>IgD</a:t>
            </a:r>
            <a:r>
              <a:rPr lang="en-US" sz="2400" dirty="0" smtClean="0"/>
              <a:t> or </a:t>
            </a:r>
            <a:r>
              <a:rPr lang="en-US" sz="2400" dirty="0" err="1" smtClean="0"/>
              <a:t>IgE</a:t>
            </a:r>
            <a:r>
              <a:rPr lang="en-US" sz="2400" dirty="0" smtClean="0"/>
              <a:t>) </a:t>
            </a:r>
            <a:r>
              <a:rPr lang="el-GR" sz="2400" dirty="0" smtClean="0"/>
              <a:t>και τις ελαφρές αλυσίδες </a:t>
            </a:r>
            <a:r>
              <a:rPr lang="en-US" sz="2400" dirty="0" smtClean="0"/>
              <a:t>(kappa or lambda</a:t>
            </a:r>
            <a:r>
              <a:rPr lang="el-GR" sz="2400" dirty="0" smtClean="0"/>
              <a:t>)</a:t>
            </a:r>
            <a:r>
              <a:rPr lang="en-US" sz="2400" dirty="0" smtClean="0"/>
              <a:t>. </a:t>
            </a:r>
          </a:p>
          <a:p>
            <a:pPr fontAlgn="ctr">
              <a:buNone/>
            </a:pPr>
            <a:r>
              <a:rPr lang="el-GR" sz="2400" dirty="0" smtClean="0"/>
              <a:t>Η βασική αιτία που προκαλεί το ΠΜ είναι άγνωστη και η συνήθης ηλικία διάγνωσης είναι τα 70 χρόνια.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l-GR" sz="4000" b="1" dirty="0" err="1" smtClean="0"/>
              <a:t>Πολλαπλούν</a:t>
            </a:r>
            <a:r>
              <a:rPr lang="el-GR" sz="4000" b="1" dirty="0" smtClean="0"/>
              <a:t>     </a:t>
            </a:r>
            <a:r>
              <a:rPr lang="el-GR" sz="4000" b="1" dirty="0" err="1" smtClean="0"/>
              <a:t>Μυέλωμα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endParaRPr lang="el-GR" dirty="0" smtClean="0"/>
          </a:p>
          <a:p>
            <a:pPr>
              <a:buNone/>
            </a:pPr>
            <a:r>
              <a:rPr lang="en-US" dirty="0" smtClean="0"/>
              <a:t>4 </a:t>
            </a:r>
            <a:r>
              <a:rPr lang="el-GR" dirty="0" smtClean="0"/>
              <a:t>/</a:t>
            </a:r>
            <a:r>
              <a:rPr lang="en-US" dirty="0" smtClean="0"/>
              <a:t>100,000</a:t>
            </a:r>
            <a:r>
              <a:rPr lang="el-GR" dirty="0" smtClean="0"/>
              <a:t> περιπτώσεις τον χρόνο</a:t>
            </a:r>
            <a:endParaRPr lang="en-US" dirty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/>
              <a:t>% </a:t>
            </a:r>
            <a:r>
              <a:rPr lang="el-GR" dirty="0" smtClean="0"/>
              <a:t>όλων των κακοηθειών</a:t>
            </a:r>
            <a:endParaRPr lang="en-US" b="1" dirty="0"/>
          </a:p>
          <a:p>
            <a:pPr>
              <a:buNone/>
            </a:pPr>
            <a:r>
              <a:rPr lang="el-GR" b="1" dirty="0" smtClean="0"/>
              <a:t>Μέση ηλικία διάγνωσης </a:t>
            </a:r>
            <a:r>
              <a:rPr lang="en-US" b="1" dirty="0" smtClean="0"/>
              <a:t>– 65</a:t>
            </a:r>
            <a:r>
              <a:rPr lang="el-GR" b="1" dirty="0" smtClean="0"/>
              <a:t> χρόνια</a:t>
            </a:r>
            <a:endParaRPr lang="en-US" b="1" dirty="0"/>
          </a:p>
          <a:p>
            <a:pPr>
              <a:buNone/>
            </a:pPr>
            <a:r>
              <a:rPr lang="el-GR" dirty="0" smtClean="0"/>
              <a:t>Μέση επιβίωση-</a:t>
            </a:r>
            <a:r>
              <a:rPr lang="en-US" dirty="0" smtClean="0"/>
              <a:t>3</a:t>
            </a:r>
            <a:r>
              <a:rPr lang="el-GR" dirty="0" smtClean="0"/>
              <a:t>χρόνια</a:t>
            </a:r>
          </a:p>
          <a:p>
            <a:r>
              <a:rPr lang="en-US" dirty="0" smtClean="0"/>
              <a:t>IgG-58%</a:t>
            </a:r>
          </a:p>
          <a:p>
            <a:r>
              <a:rPr lang="en-US" dirty="0" err="1" smtClean="0"/>
              <a:t>IgA</a:t>
            </a:r>
            <a:r>
              <a:rPr lang="en-US" dirty="0" smtClean="0"/>
              <a:t>- 24%</a:t>
            </a:r>
          </a:p>
          <a:p>
            <a:r>
              <a:rPr lang="en-US" dirty="0" smtClean="0"/>
              <a:t>Light Chains- 15%</a:t>
            </a:r>
            <a:r>
              <a:rPr lang="el-GR" dirty="0" smtClean="0"/>
              <a:t>         </a:t>
            </a:r>
            <a:r>
              <a:rPr lang="el-GR" b="1" dirty="0" smtClean="0"/>
              <a:t>Συχνότητα</a:t>
            </a:r>
            <a:endParaRPr lang="en-US" b="1" dirty="0" smtClean="0"/>
          </a:p>
          <a:p>
            <a:r>
              <a:rPr lang="en-US" dirty="0" err="1" smtClean="0"/>
              <a:t>Biclonal</a:t>
            </a:r>
            <a:r>
              <a:rPr lang="en-US" dirty="0" smtClean="0"/>
              <a:t>- 2%</a:t>
            </a:r>
          </a:p>
          <a:p>
            <a:r>
              <a:rPr lang="en-US" dirty="0" err="1" smtClean="0"/>
              <a:t>IgD</a:t>
            </a:r>
            <a:r>
              <a:rPr lang="en-US" dirty="0" smtClean="0"/>
              <a:t>- 1%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el-GR" b="1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l-GR" sz="4000" b="1" dirty="0" smtClean="0">
                <a:latin typeface="Comic Sans MS" pitchFamily="66" charset="0"/>
              </a:rPr>
              <a:t>ΡΥΘΜΙΣΤΙΚΑ  ΔΙΑΛΥΜΑΤΑ(</a:t>
            </a:r>
            <a:r>
              <a:rPr lang="en-US" sz="4000" b="1" dirty="0" smtClean="0">
                <a:latin typeface="Comic Sans MS" pitchFamily="66" charset="0"/>
              </a:rPr>
              <a:t>buffers)</a:t>
            </a:r>
            <a:r>
              <a:rPr lang="el-GR" sz="4000" b="1" dirty="0" smtClean="0">
                <a:latin typeface="Comic Sans MS" pitchFamily="66" charset="0"/>
              </a:rPr>
              <a:t/>
            </a:r>
            <a:br>
              <a:rPr lang="el-GR" sz="4000" b="1" dirty="0" smtClean="0">
                <a:latin typeface="Comic Sans MS" pitchFamily="66" charset="0"/>
              </a:rPr>
            </a:b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1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 smtClean="0">
                <a:latin typeface="Comic Sans MS" pitchFamily="66" charset="0"/>
              </a:rPr>
              <a:t>Καλοί  αγωγοί του ηλεκτρισμού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Διασφαλίζουν 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συνθήκες 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σταθερού 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l-GR" b="1" dirty="0" smtClean="0">
                <a:latin typeface="Comic Sans MS" pitchFamily="66" charset="0"/>
              </a:rPr>
              <a:t>(προεπιλεγόμενου) </a:t>
            </a:r>
            <a:r>
              <a:rPr lang="en-US" b="1" dirty="0" smtClean="0">
                <a:latin typeface="Comic Sans MS" pitchFamily="66" charset="0"/>
              </a:rPr>
              <a:t> pH</a:t>
            </a:r>
            <a:r>
              <a:rPr lang="el-GR" b="1" dirty="0" smtClean="0">
                <a:latin typeface="Comic Sans MS" pitchFamily="66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 smtClean="0">
                <a:latin typeface="Comic Sans MS" pitchFamily="66" charset="0"/>
              </a:rPr>
              <a:t> Βαρβιτουρικά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latin typeface="Comic Sans MS" pitchFamily="66" charset="0"/>
              </a:rPr>
              <a:t>TRIS-EDTA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mic Sans MS" pitchFamily="66" charset="0"/>
              </a:rPr>
              <a:t> TAE (TRIS/ACE</a:t>
            </a:r>
            <a:r>
              <a:rPr lang="el-GR" b="1" dirty="0" smtClean="0">
                <a:latin typeface="Comic Sans MS" pitchFamily="66" charset="0"/>
              </a:rPr>
              <a:t>Τ</a:t>
            </a:r>
            <a:r>
              <a:rPr lang="en-US" b="1" dirty="0" smtClean="0">
                <a:latin typeface="Comic Sans MS" pitchFamily="66" charset="0"/>
              </a:rPr>
              <a:t>ATE/EDTA)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omic Sans MS" pitchFamily="66" charset="0"/>
              </a:rPr>
              <a:t> TBE (TRIS/BORATE/EDTA)</a:t>
            </a:r>
            <a:endParaRPr lang="el-GR" b="1" dirty="0" smtClean="0">
              <a:latin typeface="Comic Sans MS" pitchFamily="66" charset="0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b="1" dirty="0" err="1" smtClean="0">
                <a:latin typeface="Comic Sans MS" pitchFamily="66" charset="0"/>
              </a:rPr>
              <a:t>Μονοκλωνική</a:t>
            </a:r>
            <a:r>
              <a:rPr lang="el-GR" b="1" dirty="0" smtClean="0">
                <a:latin typeface="Comic Sans MS" pitchFamily="66" charset="0"/>
              </a:rPr>
              <a:t> </a:t>
            </a:r>
            <a:r>
              <a:rPr lang="el-GR" b="1" dirty="0" err="1" smtClean="0">
                <a:latin typeface="Comic Sans MS" pitchFamily="66" charset="0"/>
              </a:rPr>
              <a:t>γαμασφαιριναιμία</a:t>
            </a:r>
            <a:r>
              <a:rPr lang="el-GR" b="1" dirty="0" smtClean="0">
                <a:latin typeface="Comic Sans MS" pitchFamily="66" charset="0"/>
              </a:rPr>
              <a:t> αγνώστου αιτιολογίας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l-GR" dirty="0" err="1" smtClean="0"/>
              <a:t>Μονοκλωνική</a:t>
            </a:r>
            <a:r>
              <a:rPr lang="el-GR" dirty="0" smtClean="0"/>
              <a:t> </a:t>
            </a:r>
            <a:r>
              <a:rPr lang="el-GR" dirty="0" err="1" smtClean="0"/>
              <a:t>Πρωτείνη</a:t>
            </a:r>
            <a:r>
              <a:rPr lang="el-GR" dirty="0" smtClean="0"/>
              <a:t> ορού </a:t>
            </a:r>
            <a:r>
              <a:rPr lang="en-US" dirty="0" smtClean="0"/>
              <a:t>&lt;3.0 g/</a:t>
            </a:r>
            <a:r>
              <a:rPr lang="en-US" dirty="0" err="1" smtClean="0"/>
              <a:t>dL</a:t>
            </a:r>
            <a:r>
              <a:rPr lang="el-GR" dirty="0" smtClean="0"/>
              <a:t>  Σταθερότητα</a:t>
            </a:r>
          </a:p>
          <a:p>
            <a:r>
              <a:rPr lang="en-US" dirty="0" smtClean="0"/>
              <a:t>&lt;10</a:t>
            </a:r>
            <a:r>
              <a:rPr lang="en-US" dirty="0"/>
              <a:t>% </a:t>
            </a:r>
            <a:r>
              <a:rPr lang="el-GR" dirty="0" smtClean="0"/>
              <a:t>κύτταρα πλάσματος στον μυελό των οστών</a:t>
            </a:r>
            <a:endParaRPr lang="en-US" dirty="0"/>
          </a:p>
          <a:p>
            <a:r>
              <a:rPr lang="el-GR" dirty="0" smtClean="0"/>
              <a:t>Καθόλου ή ελάχιστες </a:t>
            </a:r>
            <a:r>
              <a:rPr lang="en-US" dirty="0" err="1" smtClean="0"/>
              <a:t>Bence</a:t>
            </a:r>
            <a:r>
              <a:rPr lang="en-US" dirty="0" smtClean="0"/>
              <a:t>-Jones </a:t>
            </a:r>
            <a:r>
              <a:rPr lang="el-GR" dirty="0" err="1" smtClean="0"/>
              <a:t>πρωτείνες</a:t>
            </a:r>
            <a:r>
              <a:rPr lang="el-GR" dirty="0" smtClean="0"/>
              <a:t> στα ούρα</a:t>
            </a:r>
          </a:p>
          <a:p>
            <a:r>
              <a:rPr lang="el-GR" dirty="0" smtClean="0"/>
              <a:t>Παρουσία </a:t>
            </a:r>
            <a:r>
              <a:rPr lang="el-GR" dirty="0" err="1" smtClean="0"/>
              <a:t>μονοκλωνικής</a:t>
            </a:r>
            <a:r>
              <a:rPr lang="el-GR" dirty="0" smtClean="0"/>
              <a:t> </a:t>
            </a:r>
            <a:r>
              <a:rPr lang="el-GR" dirty="0" err="1" smtClean="0"/>
              <a:t>πρωτείνης</a:t>
            </a:r>
            <a:r>
              <a:rPr lang="el-GR" dirty="0" smtClean="0"/>
              <a:t> στον ορό σε χαμηλά επίπεδα </a:t>
            </a:r>
          </a:p>
          <a:p>
            <a:r>
              <a:rPr lang="en-US" dirty="0" smtClean="0"/>
              <a:t> 750,000-1,000,000</a:t>
            </a:r>
            <a:r>
              <a:rPr lang="el-GR" dirty="0" smtClean="0"/>
              <a:t> περιπτώσεις /χρόνο</a:t>
            </a:r>
            <a:endParaRPr lang="en-US" dirty="0" smtClean="0"/>
          </a:p>
          <a:p>
            <a:endParaRPr lang="el-GR" dirty="0" smtClean="0"/>
          </a:p>
          <a:p>
            <a:r>
              <a:rPr lang="en-US" dirty="0" smtClean="0"/>
              <a:t>54% </a:t>
            </a:r>
            <a:r>
              <a:rPr lang="el-GR" dirty="0" smtClean="0"/>
              <a:t>άνδρες </a:t>
            </a:r>
            <a:r>
              <a:rPr lang="en-US" dirty="0" smtClean="0"/>
              <a:t>46%</a:t>
            </a:r>
            <a:r>
              <a:rPr lang="el-GR" dirty="0" smtClean="0"/>
              <a:t> γυναίκες</a:t>
            </a:r>
            <a:endParaRPr lang="en-US" dirty="0" smtClean="0"/>
          </a:p>
          <a:p>
            <a:r>
              <a:rPr lang="en-US" dirty="0" smtClean="0"/>
              <a:t>2% </a:t>
            </a:r>
            <a:r>
              <a:rPr lang="el-GR" dirty="0" smtClean="0"/>
              <a:t>άτομα &gt;</a:t>
            </a:r>
            <a:r>
              <a:rPr lang="en-US" dirty="0" smtClean="0"/>
              <a:t>50</a:t>
            </a:r>
            <a:r>
              <a:rPr lang="el-GR" dirty="0" smtClean="0"/>
              <a:t> ετών</a:t>
            </a:r>
            <a:r>
              <a:rPr lang="en-US" dirty="0" smtClean="0"/>
              <a:t>, 3% </a:t>
            </a:r>
            <a:r>
              <a:rPr lang="el-GR" dirty="0" smtClean="0"/>
              <a:t>άτομα &gt;</a:t>
            </a:r>
            <a:r>
              <a:rPr lang="en-US" dirty="0" smtClean="0"/>
              <a:t>70</a:t>
            </a:r>
            <a:r>
              <a:rPr lang="el-GR" dirty="0" smtClean="0"/>
              <a:t> ετών</a:t>
            </a:r>
            <a:endParaRPr lang="en-US" dirty="0" smtClean="0"/>
          </a:p>
          <a:p>
            <a:r>
              <a:rPr lang="el-GR" dirty="0" smtClean="0"/>
              <a:t>Μέση ηλικία στην διάγνωση </a:t>
            </a:r>
            <a:r>
              <a:rPr lang="en-US" dirty="0" smtClean="0"/>
              <a:t>72</a:t>
            </a:r>
            <a:r>
              <a:rPr lang="el-GR" dirty="0" smtClean="0"/>
              <a:t> χρόνια</a:t>
            </a:r>
            <a:endParaRPr lang="en-US" dirty="0" smtClean="0"/>
          </a:p>
          <a:p>
            <a:r>
              <a:rPr lang="el-GR" dirty="0" smtClean="0"/>
              <a:t>Μέση επιβίωση </a:t>
            </a:r>
            <a:r>
              <a:rPr lang="en-US" dirty="0" smtClean="0"/>
              <a:t>12 years</a:t>
            </a:r>
            <a:endParaRPr lang="el-GR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ΗΛΕΚΤΡΟΦΟΡΗΣΗ ΙΣΟΕΝΖΥΜΩΝ </a:t>
            </a:r>
            <a:r>
              <a:rPr lang="en-US" sz="2400" b="1" dirty="0" smtClean="0">
                <a:latin typeface="Comic Sans MS" pitchFamily="66" charset="0"/>
              </a:rPr>
              <a:t>AL</a:t>
            </a:r>
            <a:r>
              <a:rPr lang="el-GR" sz="2400" b="1" dirty="0" smtClean="0">
                <a:latin typeface="Comic Sans MS" pitchFamily="66" charset="0"/>
              </a:rPr>
              <a:t>Ρ</a:t>
            </a:r>
            <a:br>
              <a:rPr lang="el-GR" sz="2400" b="1" dirty="0" smtClean="0">
                <a:latin typeface="Comic Sans MS" pitchFamily="66" charset="0"/>
              </a:rPr>
            </a:br>
            <a:endParaRPr lang="el-GR" sz="2400" dirty="0"/>
          </a:p>
        </p:txBody>
      </p:sp>
      <p:pic>
        <p:nvPicPr>
          <p:cNvPr id="4" name="Picture 2" descr="http://acb.sagepub.com/content/49/4/405/F1.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428992" cy="564360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2" descr="http://www.sebia.com/sites/site/files/styles/block_417/public/Gel%20ISO%20PAL.png?itok=aV5eZuI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000108"/>
            <a:ext cx="5357818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sz="2200" b="1" dirty="0" smtClean="0">
                <a:latin typeface="Comic Sans MS" pitchFamily="66" charset="0"/>
              </a:rPr>
              <a:t/>
            </a:r>
            <a:br>
              <a:rPr lang="el-GR" sz="2200" b="1" dirty="0" smtClean="0">
                <a:latin typeface="Comic Sans MS" pitchFamily="66" charset="0"/>
              </a:rPr>
            </a:br>
            <a:r>
              <a:rPr lang="el-GR" sz="2200" b="1" dirty="0" smtClean="0">
                <a:latin typeface="Comic Sans MS" pitchFamily="66" charset="0"/>
              </a:rPr>
              <a:t/>
            </a:r>
            <a:br>
              <a:rPr lang="el-GR" sz="2200" b="1" dirty="0" smtClean="0">
                <a:latin typeface="Comic Sans MS" pitchFamily="66" charset="0"/>
              </a:rPr>
            </a:br>
            <a:r>
              <a:rPr lang="el-GR" sz="2200" b="1" dirty="0" smtClean="0">
                <a:latin typeface="Comic Sans MS" pitchFamily="66" charset="0"/>
              </a:rPr>
              <a:t>ΗΛΕΚΤΡΟΦΟΡΗΣΗ ΙΣΟΕΝΖΥΜΩΝ </a:t>
            </a:r>
            <a:r>
              <a:rPr lang="en-US" sz="2200" b="1" dirty="0" smtClean="0">
                <a:latin typeface="Comic Sans MS" pitchFamily="66" charset="0"/>
              </a:rPr>
              <a:t>LDH</a:t>
            </a:r>
            <a:r>
              <a:rPr lang="el-GR" b="1" dirty="0" smtClean="0">
                <a:latin typeface="Comic Sans MS" pitchFamily="66" charset="0"/>
              </a:rPr>
              <a:t/>
            </a:r>
            <a:br>
              <a:rPr lang="el-GR" b="1" dirty="0" smtClean="0">
                <a:latin typeface="Comic Sans MS" pitchFamily="66" charset="0"/>
              </a:rPr>
            </a:br>
            <a:endParaRPr lang="el-GR" dirty="0"/>
          </a:p>
        </p:txBody>
      </p:sp>
      <p:pic>
        <p:nvPicPr>
          <p:cNvPr id="4" name="Picture 2" descr="http://pro2services.com/lectures/Fall/CardEnz/isos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5616" b="28767"/>
          <a:stretch>
            <a:fillRect/>
          </a:stretch>
        </p:blipFill>
        <p:spPr bwMode="auto">
          <a:xfrm>
            <a:off x="0" y="1142984"/>
            <a:ext cx="2962275" cy="118738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http://pro2services.com/lectures/Fall/CardEnz/a6ck&amp;ld.gif"/>
          <p:cNvPicPr>
            <a:picLocks noChangeAspect="1" noChangeArrowheads="1"/>
          </p:cNvPicPr>
          <p:nvPr/>
        </p:nvPicPr>
        <p:blipFill>
          <a:blip r:embed="rId4" cstate="print"/>
          <a:srcRect l="44444" t="16981" b="1887"/>
          <a:stretch>
            <a:fillRect/>
          </a:stretch>
        </p:blipFill>
        <p:spPr bwMode="auto">
          <a:xfrm>
            <a:off x="3571868" y="1071546"/>
            <a:ext cx="5000628" cy="207170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lagranja-bioquimica-ldc.wikispaces.com/file/view/ldh-sotto.gif/295292154/ldh-sott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57430"/>
            <a:ext cx="3428992" cy="4500570"/>
          </a:xfrm>
          <a:prstGeom prst="rect">
            <a:avLst/>
          </a:prstGeom>
          <a:noFill/>
        </p:spPr>
      </p:pic>
      <p:pic>
        <p:nvPicPr>
          <p:cNvPr id="7" name="Picture 2" descr="http://medind.nic.in/ibi/t12/i5/Indian%20J%20Pharmacol_2012_44_5_602_100385_u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714752"/>
            <a:ext cx="5392050" cy="28826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sz="2200" b="1" dirty="0" smtClean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el-GR" sz="2200" b="1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l-GR" sz="2200" b="1" dirty="0" smtClean="0">
                <a:solidFill>
                  <a:srgbClr val="FFC000"/>
                </a:solidFill>
                <a:latin typeface="Comic Sans MS" pitchFamily="66" charset="0"/>
              </a:rPr>
              <a:t/>
            </a:r>
            <a:br>
              <a:rPr lang="el-GR" sz="2200" b="1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l-GR" sz="2200" b="1" dirty="0" smtClean="0">
                <a:latin typeface="Comic Sans MS" pitchFamily="66" charset="0"/>
              </a:rPr>
              <a:t>ΗΛΕΚΤΡΟΦΟΡΗΣΗ  ΙΣΟΕΝΖΥΜΩΝ  </a:t>
            </a:r>
            <a:r>
              <a:rPr lang="en-US" sz="2200" b="1" dirty="0" smtClean="0">
                <a:latin typeface="Comic Sans MS" pitchFamily="66" charset="0"/>
              </a:rPr>
              <a:t>CPK</a:t>
            </a:r>
            <a:r>
              <a:rPr lang="el-GR" b="1" dirty="0" smtClean="0">
                <a:latin typeface="Comic Sans MS" pitchFamily="66" charset="0"/>
              </a:rPr>
              <a:t/>
            </a:r>
            <a:br>
              <a:rPr lang="el-GR" b="1" dirty="0" smtClean="0">
                <a:latin typeface="Comic Sans MS" pitchFamily="66" charset="0"/>
              </a:rPr>
            </a:br>
            <a:endParaRPr lang="el-GR" dirty="0"/>
          </a:p>
        </p:txBody>
      </p:sp>
      <p:pic>
        <p:nvPicPr>
          <p:cNvPr id="4" name="Picture 2" descr="http://pro2services.com/lectures/Fall/CardEnz/iso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2222" r="893"/>
          <a:stretch>
            <a:fillRect/>
          </a:stretch>
        </p:blipFill>
        <p:spPr bwMode="auto">
          <a:xfrm>
            <a:off x="0" y="1142984"/>
            <a:ext cx="2935822" cy="926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4" descr="http://pro2services.com/lectures/Fall/CardEnz/a6ck&amp;ld.gif"/>
          <p:cNvPicPr>
            <a:picLocks noChangeAspect="1" noChangeArrowheads="1"/>
          </p:cNvPicPr>
          <p:nvPr/>
        </p:nvPicPr>
        <p:blipFill>
          <a:blip r:embed="rId3" cstate="print"/>
          <a:srcRect t="17284" r="50943" b="-1235"/>
          <a:stretch>
            <a:fillRect/>
          </a:stretch>
        </p:blipFill>
        <p:spPr bwMode="auto">
          <a:xfrm>
            <a:off x="4071934" y="2143116"/>
            <a:ext cx="5072066" cy="45365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http://www.servizio-fotografico-roma.com/interlab/wp-content/uploads/2012/12/CK-graph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6058"/>
            <a:ext cx="3357554" cy="366727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Ανοσοηλεκτροφόρηση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πρωτεινών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b="1" dirty="0" smtClean="0">
                <a:latin typeface="Comic Sans MS" pitchFamily="66" charset="0"/>
              </a:rPr>
              <a:t>Πότε ζητείται</a:t>
            </a:r>
          </a:p>
          <a:p>
            <a:endParaRPr lang="el-GR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l-GR" b="1" dirty="0" smtClean="0">
                <a:latin typeface="Comic Sans MS" pitchFamily="66" charset="0"/>
              </a:rPr>
              <a:t>όταν  </a:t>
            </a:r>
            <a:r>
              <a:rPr lang="el-GR" b="1" dirty="0" smtClean="0">
                <a:latin typeface="Comic Sans MS" pitchFamily="66" charset="0"/>
              </a:rPr>
              <a:t>στην </a:t>
            </a:r>
            <a:r>
              <a:rPr lang="el-GR" b="1" dirty="0" err="1" smtClean="0">
                <a:latin typeface="Comic Sans MS" pitchFamily="66" charset="0"/>
              </a:rPr>
              <a:t>ηλεκτροφόρηση</a:t>
            </a:r>
            <a:r>
              <a:rPr lang="el-GR" b="1" dirty="0" smtClean="0">
                <a:latin typeface="Comic Sans MS" pitchFamily="66" charset="0"/>
              </a:rPr>
              <a:t> εμφανίζεται εικόνα  ύποπτης </a:t>
            </a:r>
            <a:r>
              <a:rPr lang="el-GR" b="1" dirty="0" err="1" smtClean="0">
                <a:latin typeface="Comic Sans MS" pitchFamily="66" charset="0"/>
              </a:rPr>
              <a:t>μονοκλωνικής</a:t>
            </a:r>
            <a:r>
              <a:rPr lang="el-GR" b="1" dirty="0" smtClean="0">
                <a:latin typeface="Comic Sans MS" pitchFamily="66" charset="0"/>
              </a:rPr>
              <a:t> ζώνης κυρίως στην </a:t>
            </a:r>
            <a:r>
              <a:rPr lang="el-GR" b="1" dirty="0" smtClean="0">
                <a:latin typeface="Comic Sans MS" pitchFamily="66" charset="0"/>
              </a:rPr>
              <a:t>γ περιοχή ή </a:t>
            </a:r>
            <a:r>
              <a:rPr lang="el-GR" b="1" dirty="0" err="1" smtClean="0">
                <a:latin typeface="Comic Sans MS" pitchFamily="66" charset="0"/>
              </a:rPr>
              <a:t>πρωτείνες</a:t>
            </a:r>
            <a:r>
              <a:rPr lang="el-GR" b="1" dirty="0" smtClean="0">
                <a:latin typeface="Comic Sans MS" pitchFamily="66" charset="0"/>
              </a:rPr>
              <a:t> στα ούρα</a:t>
            </a:r>
            <a:endParaRPr lang="el-GR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rgbClr val="FF0000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Ανοσοηλεκτροφόρηση</a:t>
            </a:r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πρωτεινών</a:t>
            </a:r>
            <a:endParaRPr lang="el-GR" sz="4000" b="1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400" b="1" dirty="0" smtClean="0">
                <a:latin typeface="Comic Sans MS" pitchFamily="66" charset="0"/>
              </a:rPr>
              <a:t>Διερευνάται  η  πιθανότητα  ύπαρξης ομοιογενούς  ανοσολογικά  πρωτεΐνης </a:t>
            </a:r>
          </a:p>
          <a:p>
            <a:pPr algn="ctr">
              <a:buNone/>
            </a:pPr>
            <a:r>
              <a:rPr lang="el-GR" sz="2400" b="1" dirty="0" smtClean="0">
                <a:latin typeface="Comic Sans MS" pitchFamily="66" charset="0"/>
              </a:rPr>
              <a:t>που παράγεται από έναν </a:t>
            </a:r>
            <a:r>
              <a:rPr lang="el-GR" sz="2400" b="1" dirty="0" err="1" smtClean="0">
                <a:latin typeface="Comic Sans MS" pitchFamily="66" charset="0"/>
              </a:rPr>
              <a:t>πλασματοκυτταρικό</a:t>
            </a:r>
            <a:r>
              <a:rPr lang="el-GR" sz="2400" b="1" dirty="0" smtClean="0">
                <a:latin typeface="Comic Sans MS" pitchFamily="66" charset="0"/>
              </a:rPr>
              <a:t> κλώνο</a:t>
            </a:r>
          </a:p>
          <a:p>
            <a:pPr algn="ctr">
              <a:lnSpc>
                <a:spcPct val="150000"/>
              </a:lnSpc>
            </a:pPr>
            <a:r>
              <a:rPr lang="el-GR" sz="2400" b="1" dirty="0" err="1" smtClean="0">
                <a:latin typeface="Comic Sans MS" pitchFamily="66" charset="0"/>
              </a:rPr>
              <a:t>Εφaρμόζονται</a:t>
            </a:r>
            <a:r>
              <a:rPr lang="el-GR" sz="2400" b="1" dirty="0" smtClean="0">
                <a:latin typeface="Comic Sans MS" pitchFamily="66" charset="0"/>
              </a:rPr>
              <a:t> με τη βοήθεια  ειδικής μάσκας συγκεκριμένοι </a:t>
            </a:r>
            <a:r>
              <a:rPr lang="el-GR" sz="2400" b="1" u="sng" dirty="0" err="1" smtClean="0">
                <a:latin typeface="Comic Sans MS" pitchFamily="66" charset="0"/>
              </a:rPr>
              <a:t>αντιοροί</a:t>
            </a:r>
            <a:r>
              <a:rPr lang="el-GR" sz="2400" b="1" u="sng" dirty="0" smtClean="0">
                <a:latin typeface="Comic Sans MS" pitchFamily="66" charset="0"/>
              </a:rPr>
              <a:t> </a:t>
            </a:r>
            <a:r>
              <a:rPr lang="el-GR" sz="2400" b="1" dirty="0" smtClean="0">
                <a:latin typeface="Comic Sans MS" pitchFamily="66" charset="0"/>
              </a:rPr>
              <a:t>έναντι βαρέων και ελαφρών αλυσίδων των </a:t>
            </a:r>
            <a:r>
              <a:rPr lang="el-GR" sz="2400" b="1" dirty="0" err="1" smtClean="0">
                <a:latin typeface="Comic Sans MS" pitchFamily="66" charset="0"/>
              </a:rPr>
              <a:t>ανοσοσφαιρινών</a:t>
            </a:r>
            <a:endParaRPr lang="el-GR" sz="2400" b="1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el-GR" sz="2400" b="1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endParaRPr lang="el-GR" sz="2400" b="1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buNone/>
            </a:pPr>
            <a:r>
              <a:rPr lang="el-GR" sz="2000" b="1" dirty="0" smtClean="0">
                <a:latin typeface="Comic Sans MS" pitchFamily="66" charset="0"/>
              </a:rPr>
              <a:t>  Βαριές αλυσίδες</a:t>
            </a:r>
          </a:p>
          <a:p>
            <a:pPr algn="ctr">
              <a:lnSpc>
                <a:spcPct val="150000"/>
              </a:lnSpc>
              <a:buNone/>
            </a:pPr>
            <a:endParaRPr lang="el-GR" sz="2000" b="1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endParaRPr lang="el-GR" sz="2000" b="1" dirty="0" smtClean="0">
              <a:latin typeface="Comic Sans MS" pitchFamily="66" charset="0"/>
            </a:endParaRPr>
          </a:p>
          <a:p>
            <a:pPr algn="ctr"/>
            <a:endParaRPr lang="el-GR" sz="2000" b="1" dirty="0" smtClean="0">
              <a:latin typeface="Comic Sans MS" pitchFamily="66" charset="0"/>
            </a:endParaRPr>
          </a:p>
          <a:p>
            <a:endParaRPr lang="el-GR" dirty="0"/>
          </a:p>
        </p:txBody>
      </p:sp>
      <p:sp>
        <p:nvSpPr>
          <p:cNvPr id="5" name="4 - Αστέρι 7 ακτινών"/>
          <p:cNvSpPr/>
          <p:nvPr/>
        </p:nvSpPr>
        <p:spPr>
          <a:xfrm>
            <a:off x="5724128" y="5085184"/>
            <a:ext cx="1008112" cy="936104"/>
          </a:xfrm>
          <a:prstGeom prst="star7">
            <a:avLst/>
          </a:prstGeom>
          <a:solidFill>
            <a:schemeClr val="tx2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lang="el-GR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5 - Αστέρι 7 ακτινών"/>
          <p:cNvSpPr/>
          <p:nvPr/>
        </p:nvSpPr>
        <p:spPr>
          <a:xfrm>
            <a:off x="5724128" y="3861048"/>
            <a:ext cx="936104" cy="936104"/>
          </a:xfrm>
          <a:prstGeom prst="star7">
            <a:avLst/>
          </a:prstGeom>
          <a:solidFill>
            <a:schemeClr val="tx2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M</a:t>
            </a:r>
            <a:endParaRPr lang="el-GR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6 - Αστέρι 7 ακτινών"/>
          <p:cNvSpPr/>
          <p:nvPr/>
        </p:nvSpPr>
        <p:spPr>
          <a:xfrm>
            <a:off x="3000364" y="4500570"/>
            <a:ext cx="936104" cy="1008112"/>
          </a:xfrm>
          <a:prstGeom prst="star7">
            <a:avLst/>
          </a:prstGeom>
          <a:solidFill>
            <a:schemeClr val="tx2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G</a:t>
            </a:r>
            <a:endParaRPr lang="el-GR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7 - Αστέρι 7 ακτινών"/>
          <p:cNvSpPr/>
          <p:nvPr/>
        </p:nvSpPr>
        <p:spPr>
          <a:xfrm>
            <a:off x="4644008" y="5877272"/>
            <a:ext cx="936104" cy="720080"/>
          </a:xfrm>
          <a:prstGeom prst="star7">
            <a:avLst/>
          </a:prstGeom>
          <a:solidFill>
            <a:schemeClr val="tx2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E</a:t>
            </a:r>
            <a:endParaRPr lang="el-GR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8 - Αστέρι 4 ακτινών"/>
          <p:cNvSpPr/>
          <p:nvPr/>
        </p:nvSpPr>
        <p:spPr>
          <a:xfrm>
            <a:off x="7308304" y="4429132"/>
            <a:ext cx="1080120" cy="642942"/>
          </a:xfrm>
          <a:prstGeom prst="star4">
            <a:avLst>
              <a:gd name="adj" fmla="val 19414"/>
            </a:avLst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itchFamily="66" charset="0"/>
              </a:rPr>
              <a:t>K</a:t>
            </a:r>
            <a:endParaRPr lang="el-GR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9 - Αστέρι 4 ακτινών"/>
          <p:cNvSpPr/>
          <p:nvPr/>
        </p:nvSpPr>
        <p:spPr>
          <a:xfrm>
            <a:off x="7308304" y="5229200"/>
            <a:ext cx="1080120" cy="1152128"/>
          </a:xfrm>
          <a:prstGeom prst="star4">
            <a:avLst>
              <a:gd name="adj" fmla="val 19414"/>
            </a:avLst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L</a:t>
            </a:r>
            <a:endParaRPr lang="el-GR" sz="2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958786" y="3714752"/>
            <a:ext cx="218521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latin typeface="Comic Sans MS" pitchFamily="66" charset="0"/>
              </a:rPr>
              <a:t>ελαφρές  αλυσίδες</a:t>
            </a:r>
            <a:endParaRPr lang="el-GR" sz="2000" b="1" dirty="0">
              <a:latin typeface="Comic Sans MS" pitchFamily="66" charset="0"/>
            </a:endParaRPr>
          </a:p>
        </p:txBody>
      </p:sp>
      <p:sp>
        <p:nvSpPr>
          <p:cNvPr id="12" name="11 - Αστέρι 7 ακτινών"/>
          <p:cNvSpPr/>
          <p:nvPr/>
        </p:nvSpPr>
        <p:spPr>
          <a:xfrm flipH="1">
            <a:off x="4355976" y="4365104"/>
            <a:ext cx="1000132" cy="857256"/>
          </a:xfrm>
          <a:prstGeom prst="star7">
            <a:avLst>
              <a:gd name="adj" fmla="val 45172"/>
              <a:gd name="hf" fmla="val 102572"/>
              <a:gd name="vf" fmla="val 105210"/>
            </a:avLst>
          </a:prstGeom>
          <a:solidFill>
            <a:schemeClr val="tx2">
              <a:lumMod val="2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omic Sans MS" pitchFamily="66" charset="0"/>
              </a:rPr>
              <a:t>A</a:t>
            </a:r>
            <a:endParaRPr lang="el-GR" sz="32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86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Ανοσοηλεκτροφόρηση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πρωτεινών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l-GR" b="1" dirty="0" smtClean="0">
                <a:latin typeface="Comic Sans MS" pitchFamily="66" charset="0"/>
              </a:rPr>
              <a:t>Αρχικά  διενεργείται </a:t>
            </a:r>
            <a:r>
              <a:rPr lang="el-GR" b="1" dirty="0" err="1" smtClean="0">
                <a:latin typeface="Comic Sans MS" pitchFamily="66" charset="0"/>
              </a:rPr>
              <a:t>ηλεκτροφόρηση</a:t>
            </a:r>
            <a:r>
              <a:rPr lang="el-GR" b="1" dirty="0" smtClean="0">
                <a:latin typeface="Comic Sans MS" pitchFamily="66" charset="0"/>
              </a:rPr>
              <a:t>  πρωτεϊνών</a:t>
            </a:r>
          </a:p>
          <a:p>
            <a:pPr algn="just">
              <a:lnSpc>
                <a:spcPct val="150000"/>
              </a:lnSpc>
              <a:buNone/>
              <a:defRPr/>
            </a:pPr>
            <a:r>
              <a:rPr lang="el-GR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el-GR" b="1" dirty="0" smtClean="0">
                <a:latin typeface="Comic Sans MS" pitchFamily="66" charset="0"/>
              </a:rPr>
              <a:t>Εν συνεχεία προστίθενται αντισώματα (</a:t>
            </a:r>
            <a:r>
              <a:rPr lang="el-GR" b="1" dirty="0" err="1" smtClean="0">
                <a:latin typeface="Comic Sans MS" pitchFamily="66" charset="0"/>
              </a:rPr>
              <a:t>αντιοροί</a:t>
            </a:r>
            <a:r>
              <a:rPr lang="el-GR" b="1" dirty="0" smtClean="0">
                <a:latin typeface="Comic Sans MS" pitchFamily="66" charset="0"/>
              </a:rPr>
              <a:t>)</a:t>
            </a:r>
            <a:r>
              <a:rPr lang="el-GR" b="1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endParaRPr lang="el-GR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l-GR" b="1" dirty="0" smtClean="0">
                <a:latin typeface="Comic Sans MS" pitchFamily="66" charset="0"/>
              </a:rPr>
              <a:t>Δημιουργούνται πιθανά  </a:t>
            </a:r>
            <a:r>
              <a:rPr lang="el-GR" b="1" dirty="0" err="1" smtClean="0">
                <a:latin typeface="Comic Sans MS" pitchFamily="66" charset="0"/>
              </a:rPr>
              <a:t>ανοσοσυμπλέγματα</a:t>
            </a:r>
            <a:r>
              <a:rPr lang="el-GR" b="1" dirty="0" smtClean="0">
                <a:latin typeface="Comic Sans MS" pitchFamily="66" charset="0"/>
              </a:rPr>
              <a:t>  με </a:t>
            </a:r>
          </a:p>
          <a:p>
            <a:pPr algn="just">
              <a:lnSpc>
                <a:spcPct val="150000"/>
              </a:lnSpc>
              <a:buNone/>
              <a:defRPr/>
            </a:pPr>
            <a:r>
              <a:rPr lang="el-GR" b="1" dirty="0" smtClean="0">
                <a:latin typeface="Comic Sans MS" pitchFamily="66" charset="0"/>
              </a:rPr>
              <a:t>τις  πρωτεΐνες  που  διαχωρίστηκαν</a:t>
            </a:r>
          </a:p>
          <a:p>
            <a:pPr algn="just">
              <a:lnSpc>
                <a:spcPct val="150000"/>
              </a:lnSpc>
              <a:defRPr/>
            </a:pPr>
            <a:endParaRPr lang="el-GR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l-GR" b="1" dirty="0" err="1" smtClean="0">
                <a:latin typeface="Comic Sans MS" pitchFamily="66" charset="0"/>
              </a:rPr>
              <a:t>Οπτικοποιούνται</a:t>
            </a:r>
            <a:r>
              <a:rPr lang="el-GR" b="1" dirty="0" smtClean="0">
                <a:latin typeface="Comic Sans MS" pitchFamily="66" charset="0"/>
              </a:rPr>
              <a:t>  με  κατάλληλη  χρώση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Ανοσοηλεκτροφόρηση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πρωτεινών</a:t>
            </a:r>
            <a:endParaRPr lang="el-GR" dirty="0"/>
          </a:p>
        </p:txBody>
      </p:sp>
      <p:pic>
        <p:nvPicPr>
          <p:cNvPr id="4" name="Picture 2" descr="http://www.sebia.com/sites/site/files/styles/block_417/public/TEST-H-%20Hydragel%20IF%202-4_0.jpg?itok=eq3P-Kx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  <p:cxnSp>
        <p:nvCxnSpPr>
          <p:cNvPr id="6" name="5 - Ευθύγραμμο βέλος σύνδεσης"/>
          <p:cNvCxnSpPr/>
          <p:nvPr/>
        </p:nvCxnSpPr>
        <p:spPr>
          <a:xfrm flipV="1">
            <a:off x="1403648" y="5877272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flipV="1">
            <a:off x="3059832" y="5805264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flipV="1">
            <a:off x="2627784" y="5157192"/>
            <a:ext cx="36004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flipV="1">
            <a:off x="3779912" y="5229200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flipV="1">
            <a:off x="2411760" y="3140968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flipV="1">
            <a:off x="2483768" y="3356992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flipV="1">
            <a:off x="3203848" y="3212976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flipV="1">
            <a:off x="3779912" y="3356992"/>
            <a:ext cx="2160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flipV="1">
            <a:off x="6084168" y="5301208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flipV="1">
            <a:off x="7020272" y="5301208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/>
          <p:cNvCxnSpPr/>
          <p:nvPr/>
        </p:nvCxnSpPr>
        <p:spPr>
          <a:xfrm flipV="1">
            <a:off x="5436096" y="3284984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 flipV="1">
            <a:off x="7452320" y="3284984"/>
            <a:ext cx="21602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 flipV="1">
            <a:off x="7524328" y="5733256"/>
            <a:ext cx="1440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l-G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ΗΛΕΚΤΡΟΦΟΡΗΣΗ ΑΝΟΣΟΗΛΕΚΤΡΟΦΟΡΗΣΗ ΠΡΩΤΕΙΝΩΝ ΟΥΡΩΝ</a:t>
            </a:r>
            <a:endParaRPr lang="el-GR" sz="2000" dirty="0"/>
          </a:p>
        </p:txBody>
      </p:sp>
      <p:pic>
        <p:nvPicPr>
          <p:cNvPr id="4" name="Picture 2" descr="Σχετική εικόν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357454" cy="2286016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4 - Ορθογώνιο"/>
          <p:cNvSpPr/>
          <p:nvPr/>
        </p:nvSpPr>
        <p:spPr>
          <a:xfrm>
            <a:off x="3286116" y="1052737"/>
            <a:ext cx="5857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latin typeface="Comic Sans MS" pitchFamily="66" charset="0"/>
              </a:rPr>
              <a:t>Κατά προτίμηση σε  24ωρη συλλογή </a:t>
            </a:r>
            <a:endParaRPr lang="el-GR" sz="2400" b="1" dirty="0">
              <a:latin typeface="Comic Sans MS" pitchFamily="66" charset="0"/>
            </a:endParaRPr>
          </a:p>
        </p:txBody>
      </p:sp>
      <p:pic>
        <p:nvPicPr>
          <p:cNvPr id="6" name="Picture 4" descr="http://goldenpharm.gr/media/catalog/product/cache/1/image/400x400/9df78eab33525d08d6e5fb8d27136e95/a/_/a_doxei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3707904" cy="3143248"/>
          </a:xfrm>
          <a:prstGeom prst="rect">
            <a:avLst/>
          </a:prstGeom>
          <a:noFill/>
        </p:spPr>
      </p:pic>
      <p:sp>
        <p:nvSpPr>
          <p:cNvPr id="7" name="6 - Ορθογώνιο"/>
          <p:cNvSpPr/>
          <p:nvPr/>
        </p:nvSpPr>
        <p:spPr>
          <a:xfrm>
            <a:off x="3714744" y="1484784"/>
            <a:ext cx="5429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 err="1" smtClean="0">
                <a:latin typeface="Comic Sans MS" pitchFamily="66" charset="0"/>
              </a:rPr>
              <a:t>Μονοκλωνικής</a:t>
            </a:r>
            <a:r>
              <a:rPr lang="el-GR" sz="2400" b="1" dirty="0" smtClean="0">
                <a:latin typeface="Comic Sans MS" pitchFamily="66" charset="0"/>
              </a:rPr>
              <a:t> </a:t>
            </a:r>
            <a:r>
              <a:rPr lang="el-GR" sz="2400" b="1" dirty="0" err="1" smtClean="0">
                <a:latin typeface="Comic Sans MS" pitchFamily="66" charset="0"/>
              </a:rPr>
              <a:t>Παραπρωτεΐνης</a:t>
            </a:r>
            <a:endParaRPr lang="el-GR" sz="2400" b="1" u="sng" dirty="0" smtClean="0">
              <a:latin typeface="Comic Sans MS" pitchFamily="66" charset="0"/>
            </a:endParaRPr>
          </a:p>
        </p:txBody>
      </p:sp>
      <p:pic>
        <p:nvPicPr>
          <p:cNvPr id="8" name="Picture 2" descr="http://www.sebia.com/sites/site/files/styles/block_417/public/TEST-H-%20Hydragel%20urine%20profile%202-4.jpg?itok=uPHTjMIB"/>
          <p:cNvPicPr>
            <a:picLocks noChangeAspect="1" noChangeArrowheads="1"/>
          </p:cNvPicPr>
          <p:nvPr/>
        </p:nvPicPr>
        <p:blipFill>
          <a:blip r:embed="rId4" cstate="print"/>
          <a:srcRect t="5901"/>
          <a:stretch>
            <a:fillRect/>
          </a:stretch>
        </p:blipFill>
        <p:spPr bwMode="auto">
          <a:xfrm>
            <a:off x="3214678" y="2214554"/>
            <a:ext cx="5929322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4" descr="http://www.sebia.com/sites/site/files/styles/block_417/public/TEST-H-%20Hydragel%20BJ.jpg?itok=8yTWM9v_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67" t="8889" r="4167" b="4444"/>
          <a:stretch>
            <a:fillRect/>
          </a:stretch>
        </p:blipFill>
        <p:spPr bwMode="auto">
          <a:xfrm>
            <a:off x="467544" y="1484784"/>
            <a:ext cx="8208911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sz="4800" b="1" dirty="0" smtClean="0">
                <a:latin typeface="Comic Sans MS" pitchFamily="66" charset="0"/>
              </a:rPr>
              <a:t/>
            </a:r>
            <a:br>
              <a:rPr lang="el-GR" sz="4800" b="1" dirty="0" smtClean="0">
                <a:latin typeface="Comic Sans MS" pitchFamily="66" charset="0"/>
              </a:rPr>
            </a:br>
            <a:r>
              <a:rPr lang="el-GR" sz="4800" b="1" dirty="0" smtClean="0">
                <a:latin typeface="Comic Sans MS" pitchFamily="66" charset="0"/>
              </a:rPr>
              <a:t>ΘΕΡΜΟΚΡΑΣΙΑ </a:t>
            </a:r>
            <a:r>
              <a:rPr lang="el-GR" b="1" dirty="0" smtClean="0">
                <a:latin typeface="Comic Sans MS" pitchFamily="66" charset="0"/>
              </a:rPr>
              <a:t/>
            </a:r>
            <a:br>
              <a:rPr lang="el-GR" b="1" dirty="0" smtClean="0">
                <a:latin typeface="Comic Sans MS" pitchFamily="66" charset="0"/>
              </a:rPr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Η  θερμοκρασία  πρέπει  να  είναι απόλυτα </a:t>
            </a:r>
          </a:p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ελεγχόμενη. </a:t>
            </a:r>
          </a:p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 Η  αύξηση της  θερμοκρασίας αποτελεί σοβαρό </a:t>
            </a:r>
          </a:p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  κίνδυνο διότι μπορεί να προκαλέσει μετουσίωση των  </a:t>
            </a:r>
            <a:r>
              <a:rPr lang="el-GR" dirty="0" err="1" smtClean="0">
                <a:latin typeface="Comic Sans MS" pitchFamily="66" charset="0"/>
              </a:rPr>
              <a:t>βιομορίων</a:t>
            </a:r>
            <a:r>
              <a:rPr lang="el-GR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el-GR" dirty="0" smtClean="0">
                <a:latin typeface="Comic Sans MS" pitchFamily="66" charset="0"/>
              </a:rPr>
              <a:t>  Τα σύγχρονα  συστήματα </a:t>
            </a:r>
            <a:r>
              <a:rPr lang="el-GR" dirty="0" err="1" smtClean="0">
                <a:latin typeface="Comic Sans MS" pitchFamily="66" charset="0"/>
              </a:rPr>
              <a:t>ηλεκτροφόρησης</a:t>
            </a:r>
            <a:r>
              <a:rPr lang="el-GR" dirty="0" smtClean="0">
                <a:latin typeface="Comic Sans MS" pitchFamily="66" charset="0"/>
              </a:rPr>
              <a:t>, διαθέτουν συστήματα  ψύξης. 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l-GR" sz="4000" b="1" dirty="0" smtClean="0"/>
              <a:t>ΗΛΕΚΤΡΟΦΟΡΗΣΗ ΑΙΜΟΣΦΑΙΡΙΝΗΣ</a:t>
            </a:r>
            <a:endParaRPr lang="el-GR" sz="40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928670"/>
            <a:ext cx="9501158" cy="592933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fontAlgn="ctr">
              <a:buNone/>
            </a:pPr>
            <a:r>
              <a:rPr lang="el-GR" dirty="0" smtClean="0"/>
              <a:t>Η  </a:t>
            </a:r>
            <a:r>
              <a:rPr lang="el-GR" dirty="0" err="1" smtClean="0"/>
              <a:t>ηλεκτροφόρηση</a:t>
            </a:r>
            <a:r>
              <a:rPr lang="el-GR" dirty="0" smtClean="0"/>
              <a:t> αιμοσφαιρίνης  χρησιμοποιείται για  την ανίχνευση των κλασμάτων της αιμοσφαιρίνης</a:t>
            </a:r>
            <a:r>
              <a:rPr lang="en-US" dirty="0" smtClean="0"/>
              <a:t>. </a:t>
            </a:r>
            <a:r>
              <a:rPr lang="el-GR" dirty="0" smtClean="0"/>
              <a:t>Τα κλάσματα της φυσιολογικής  αιμοσφαιρίνης είναι</a:t>
            </a:r>
            <a:r>
              <a:rPr lang="en-US" dirty="0" smtClean="0"/>
              <a:t>:, </a:t>
            </a:r>
            <a:r>
              <a:rPr lang="en-US" dirty="0" err="1" smtClean="0"/>
              <a:t>Hb</a:t>
            </a:r>
            <a:r>
              <a:rPr lang="en-US" dirty="0" smtClean="0"/>
              <a:t> F and </a:t>
            </a:r>
            <a:r>
              <a:rPr lang="en-US" dirty="0" err="1" smtClean="0"/>
              <a:t>Hb</a:t>
            </a:r>
            <a:r>
              <a:rPr lang="en-US" dirty="0" smtClean="0"/>
              <a:t> A </a:t>
            </a:r>
            <a:r>
              <a:rPr lang="en-US" dirty="0" err="1" smtClean="0"/>
              <a:t>Hb</a:t>
            </a:r>
            <a:r>
              <a:rPr lang="en-US" dirty="0" smtClean="0"/>
              <a:t> A2.</a:t>
            </a:r>
          </a:p>
          <a:p>
            <a:pPr fontAlgn="ctr">
              <a:buNone/>
            </a:pPr>
            <a:r>
              <a:rPr lang="en-US" dirty="0" smtClean="0"/>
              <a:t>H </a:t>
            </a:r>
            <a:r>
              <a:rPr lang="el-GR" dirty="0" smtClean="0"/>
              <a:t>αιμοσφαιρίνη είναι ένα σύνθετο μόριο που αποτελείται από 2 ζεύγη </a:t>
            </a:r>
            <a:r>
              <a:rPr lang="el-GR" dirty="0" err="1" smtClean="0"/>
              <a:t>πολυπεπτιδικών</a:t>
            </a:r>
            <a:r>
              <a:rPr lang="el-GR" dirty="0" smtClean="0"/>
              <a:t> αλυσίδων </a:t>
            </a:r>
            <a:r>
              <a:rPr lang="en-US" dirty="0" smtClean="0"/>
              <a:t>:</a:t>
            </a:r>
          </a:p>
          <a:p>
            <a:pPr fontAlgn="ctr"/>
            <a:r>
              <a:rPr lang="en-US" dirty="0" err="1" smtClean="0"/>
              <a:t>Hb</a:t>
            </a:r>
            <a:r>
              <a:rPr lang="en-US" dirty="0" smtClean="0"/>
              <a:t> A = α2β2</a:t>
            </a:r>
          </a:p>
          <a:p>
            <a:pPr fontAlgn="ctr"/>
            <a:r>
              <a:rPr lang="en-US" dirty="0" err="1" smtClean="0"/>
              <a:t>Hb</a:t>
            </a:r>
            <a:r>
              <a:rPr lang="en-US" dirty="0" smtClean="0"/>
              <a:t> F = α2γ2</a:t>
            </a:r>
          </a:p>
          <a:p>
            <a:pPr fontAlgn="ctr"/>
            <a:r>
              <a:rPr lang="en-US" dirty="0" err="1" smtClean="0"/>
              <a:t>Hb</a:t>
            </a:r>
            <a:r>
              <a:rPr lang="en-US" dirty="0" smtClean="0"/>
              <a:t> A2 = α2δ2</a:t>
            </a:r>
          </a:p>
          <a:p>
            <a:pPr fontAlgn="ctr">
              <a:buNone/>
            </a:pPr>
            <a:r>
              <a:rPr lang="el-GR" dirty="0" smtClean="0"/>
              <a:t>Λόγω αντικαταστάσεων αμινοξέων από μεταλλάξεις δημιουργούνται τα κλάσματα </a:t>
            </a:r>
            <a:r>
              <a:rPr lang="en-US" dirty="0" err="1" smtClean="0"/>
              <a:t>Hb</a:t>
            </a:r>
            <a:r>
              <a:rPr lang="en-US" dirty="0" smtClean="0"/>
              <a:t> S, </a:t>
            </a:r>
            <a:r>
              <a:rPr lang="en-US" dirty="0" err="1" smtClean="0"/>
              <a:t>Hb</a:t>
            </a:r>
            <a:r>
              <a:rPr lang="en-US" dirty="0" smtClean="0"/>
              <a:t> C, </a:t>
            </a:r>
            <a:r>
              <a:rPr lang="en-US" dirty="0" err="1" smtClean="0"/>
              <a:t>Hb</a:t>
            </a:r>
            <a:r>
              <a:rPr lang="en-US" dirty="0" smtClean="0"/>
              <a:t> D and </a:t>
            </a:r>
            <a:r>
              <a:rPr lang="en-US" dirty="0" err="1" smtClean="0"/>
              <a:t>Hb</a:t>
            </a:r>
            <a:r>
              <a:rPr lang="en-US" dirty="0" smtClean="0"/>
              <a:t> E</a:t>
            </a:r>
            <a:endParaRPr lang="el-GR" dirty="0" smtClean="0"/>
          </a:p>
          <a:p>
            <a:pPr fontAlgn="ctr">
              <a:buNone/>
            </a:pPr>
            <a:endParaRPr lang="el-GR" dirty="0" smtClean="0"/>
          </a:p>
          <a:p>
            <a:pPr fontAlgn="ctr">
              <a:buNone/>
            </a:pPr>
            <a:r>
              <a:rPr lang="en-US" dirty="0" smtClean="0"/>
              <a:t>capillary electrophoresis</a:t>
            </a:r>
            <a:endParaRPr lang="el-GR" dirty="0" smtClean="0"/>
          </a:p>
          <a:p>
            <a:pPr fontAlgn="ctr">
              <a:buNone/>
            </a:pPr>
            <a:endParaRPr lang="en-US" dirty="0" smtClean="0"/>
          </a:p>
          <a:p>
            <a:pPr fontAlgn="ctr">
              <a:buNone/>
            </a:pPr>
            <a:r>
              <a:rPr lang="en-US" cap="all" dirty="0" smtClean="0"/>
              <a:t> 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b="1" dirty="0" err="1" smtClean="0"/>
              <a:t>Αιμοσφαιρινοπάθειες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sz="2400" dirty="0" smtClean="0"/>
              <a:t>Περίπου </a:t>
            </a:r>
            <a:r>
              <a:rPr lang="en-US" sz="2400" dirty="0" smtClean="0"/>
              <a:t>7 % </a:t>
            </a:r>
            <a:r>
              <a:rPr lang="el-GR" sz="2400" dirty="0" smtClean="0"/>
              <a:t>του συνολικού πληθυσμού είναι φορείς και </a:t>
            </a:r>
            <a:r>
              <a:rPr lang="en-US" sz="2400" dirty="0" smtClean="0"/>
              <a:t>2.7 ‰ </a:t>
            </a:r>
            <a:r>
              <a:rPr lang="el-GR" sz="2400" dirty="0" smtClean="0"/>
              <a:t>γεννήσεις φέρουν </a:t>
            </a:r>
            <a:r>
              <a:rPr lang="el-GR" sz="2400" dirty="0" err="1" smtClean="0"/>
              <a:t>αιμοσφαιρινοπάθειες</a:t>
            </a:r>
            <a:r>
              <a:rPr lang="el-GR" sz="2400" dirty="0" smtClean="0"/>
              <a:t>. </a:t>
            </a:r>
            <a:endParaRPr lang="en-US" sz="2400" dirty="0" smtClean="0"/>
          </a:p>
          <a:p>
            <a:r>
              <a:rPr lang="el-GR" sz="2400" dirty="0" smtClean="0"/>
              <a:t>Στις θαλασσαιμίες συμβαίνει ελαττωμένη σύνθεση της φυσιολογικής σφαιρίνης, α και β θαλασσαιμίες. </a:t>
            </a:r>
            <a:r>
              <a:rPr lang="en-US" sz="2400" dirty="0" smtClean="0"/>
              <a:t>: </a:t>
            </a:r>
            <a:r>
              <a:rPr lang="en-US" sz="2400" dirty="0" err="1" smtClean="0"/>
              <a:t>Hb</a:t>
            </a:r>
            <a:r>
              <a:rPr lang="en-US" sz="2400" dirty="0" smtClean="0"/>
              <a:t> S, </a:t>
            </a:r>
            <a:r>
              <a:rPr lang="en-US" sz="2400" dirty="0" err="1" smtClean="0"/>
              <a:t>Hb</a:t>
            </a:r>
            <a:r>
              <a:rPr lang="en-US" sz="2400" dirty="0" smtClean="0"/>
              <a:t> C, </a:t>
            </a:r>
            <a:r>
              <a:rPr lang="en-US" sz="2400" dirty="0" err="1" smtClean="0"/>
              <a:t>Hb</a:t>
            </a:r>
            <a:r>
              <a:rPr lang="en-US" sz="2400" dirty="0" smtClean="0"/>
              <a:t> E and </a:t>
            </a:r>
            <a:r>
              <a:rPr lang="en-US" sz="2400" dirty="0" err="1" smtClean="0"/>
              <a:t>Hb</a:t>
            </a:r>
            <a:r>
              <a:rPr lang="en-US" sz="2400" dirty="0" smtClean="0"/>
              <a:t> D.</a:t>
            </a:r>
          </a:p>
          <a:p>
            <a:r>
              <a:rPr lang="el-GR" sz="2400" dirty="0" smtClean="0"/>
              <a:t>Οι </a:t>
            </a:r>
            <a:r>
              <a:rPr lang="el-GR" sz="2400" dirty="0" err="1" smtClean="0"/>
              <a:t>αιμοσφαιρινοπάθειες</a:t>
            </a:r>
            <a:r>
              <a:rPr lang="el-GR" sz="2400" dirty="0" smtClean="0"/>
              <a:t> παρουσιάζουν ποικίλα κλινικά συμπτώματα με βλάβη πολλαπλών οργάνων  και εφ όρου ζωής μεταγγίσεις.</a:t>
            </a:r>
            <a:r>
              <a:rPr lang="en-US" sz="2400" dirty="0" smtClean="0"/>
              <a:t> </a:t>
            </a:r>
            <a:endParaRPr lang="en-US" sz="2400" dirty="0"/>
          </a:p>
        </p:txBody>
      </p:sp>
      <p:pic>
        <p:nvPicPr>
          <p:cNvPr id="4" name="Picture 2" descr="C:\Users\kdima\Desktop\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284984"/>
            <a:ext cx="6336704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el-GR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ΗΛΕΚΤΡΟΦΟΡΗΣΗ  ΛΙΠΟΠΡΩΤΕΙΝΩΝ ΑΙΜΑΤΟΣ</a:t>
            </a:r>
            <a:r>
              <a:rPr lang="el-GR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l-GR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endParaRPr lang="el-GR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5072066" cy="22140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000496" y="785795"/>
            <a:ext cx="5143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u="sng" dirty="0" smtClean="0">
                <a:latin typeface="Comic Sans MS" pitchFamily="66" charset="0"/>
              </a:rPr>
              <a:t>Παρατηρούμε  4 οπτικά ευδιάκριτες περιοχές</a:t>
            </a:r>
          </a:p>
          <a:p>
            <a:pPr algn="ctr"/>
            <a:endParaRPr lang="el-GR" b="1" u="sng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l-GR" b="1" dirty="0" smtClean="0">
                <a:latin typeface="Comic Sans MS" pitchFamily="66" charset="0"/>
              </a:rPr>
              <a:t>Αρχή </a:t>
            </a:r>
            <a:r>
              <a:rPr lang="en-US" b="1" dirty="0" smtClean="0">
                <a:solidFill>
                  <a:srgbClr val="FFC000"/>
                </a:solidFill>
                <a:latin typeface="Comic Sans MS" pitchFamily="66" charset="0"/>
              </a:rPr>
              <a:t>(</a:t>
            </a:r>
            <a:r>
              <a:rPr lang="el-GR" b="1" dirty="0" err="1" smtClean="0">
                <a:solidFill>
                  <a:srgbClr val="FFC000"/>
                </a:solidFill>
                <a:latin typeface="Comic Sans MS" pitchFamily="66" charset="0"/>
              </a:rPr>
              <a:t>χυλομικρά</a:t>
            </a:r>
            <a:r>
              <a:rPr lang="en-US" b="1" dirty="0" smtClean="0">
                <a:solidFill>
                  <a:srgbClr val="FFC000"/>
                </a:solidFill>
                <a:latin typeface="Comic Sans MS" pitchFamily="66" charset="0"/>
              </a:rPr>
              <a:t>)</a:t>
            </a:r>
            <a:endParaRPr lang="el-GR" b="1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algn="ctr"/>
            <a:endParaRPr lang="el-GR" b="1" dirty="0" smtClean="0">
              <a:latin typeface="Comic Sans MS" pitchFamily="66" charset="0"/>
            </a:endParaRPr>
          </a:p>
          <a:p>
            <a:pPr algn="ctr"/>
            <a:r>
              <a:rPr lang="el-GR" b="1" dirty="0" smtClean="0">
                <a:latin typeface="Comic Sans MS" pitchFamily="66" charset="0"/>
              </a:rPr>
              <a:t>  Περιοχή </a:t>
            </a:r>
            <a:r>
              <a:rPr lang="en-US" b="1" dirty="0" smtClean="0">
                <a:latin typeface="Comic Sans MS" pitchFamily="66" charset="0"/>
              </a:rPr>
              <a:t>beta</a:t>
            </a:r>
            <a:r>
              <a:rPr lang="el-GR" b="1" dirty="0" smtClean="0"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srgbClr val="FFC000"/>
                </a:solidFill>
                <a:latin typeface="Comic Sans MS" pitchFamily="66" charset="0"/>
              </a:rPr>
              <a:t>(</a:t>
            </a:r>
            <a:r>
              <a:rPr lang="en-US" b="1" dirty="0" smtClean="0">
                <a:solidFill>
                  <a:srgbClr val="FFC000"/>
                </a:solidFill>
                <a:latin typeface="Comic Sans MS" pitchFamily="66" charset="0"/>
              </a:rPr>
              <a:t>LDL)</a:t>
            </a:r>
          </a:p>
          <a:p>
            <a:pPr algn="ctr"/>
            <a:endParaRPr lang="en-US" b="1" dirty="0" smtClean="0">
              <a:latin typeface="Comic Sans MS" pitchFamily="66" charset="0"/>
            </a:endParaRPr>
          </a:p>
          <a:p>
            <a:pPr algn="ctr"/>
            <a:r>
              <a:rPr lang="el-GR" b="1" dirty="0" smtClean="0">
                <a:latin typeface="Comic Sans MS" pitchFamily="66" charset="0"/>
              </a:rPr>
              <a:t>Περιοχή </a:t>
            </a:r>
            <a:r>
              <a:rPr lang="en-US" b="1" dirty="0" err="1" smtClean="0">
                <a:latin typeface="Comic Sans MS" pitchFamily="66" charset="0"/>
              </a:rPr>
              <a:t>prebeta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Comic Sans MS" pitchFamily="66" charset="0"/>
              </a:rPr>
              <a:t>(VLDL)</a:t>
            </a:r>
          </a:p>
          <a:p>
            <a:pPr algn="ctr"/>
            <a:endParaRPr lang="en-US" b="1" dirty="0" smtClean="0">
              <a:latin typeface="Comic Sans MS" pitchFamily="66" charset="0"/>
            </a:endParaRPr>
          </a:p>
          <a:p>
            <a:pPr algn="ctr"/>
            <a:r>
              <a:rPr lang="el-GR" b="1" dirty="0" smtClean="0">
                <a:latin typeface="Comic Sans MS" pitchFamily="66" charset="0"/>
              </a:rPr>
              <a:t>Περιοχή </a:t>
            </a:r>
            <a:r>
              <a:rPr lang="en-US" b="1" dirty="0" smtClean="0">
                <a:latin typeface="Comic Sans MS" pitchFamily="66" charset="0"/>
              </a:rPr>
              <a:t>alpha </a:t>
            </a:r>
            <a:r>
              <a:rPr lang="en-US" b="1" dirty="0" smtClean="0">
                <a:solidFill>
                  <a:srgbClr val="FFC000"/>
                </a:solidFill>
                <a:latin typeface="Comic Sans MS" pitchFamily="66" charset="0"/>
              </a:rPr>
              <a:t>(HDL)</a:t>
            </a:r>
            <a:endParaRPr lang="el-GR" dirty="0"/>
          </a:p>
        </p:txBody>
      </p:sp>
      <p:pic>
        <p:nvPicPr>
          <p:cNvPr id="6" name="Picture 2" descr="http://www.sebia.com/sites/site/files/styles/block_417/public/Gel%20LIPO.png?itok=rqNKnF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9144000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l-G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ΗΛΕΚΤΡΟΦΟΡΗΣΗ  ΛΙΠΟΠΡΩΤΕΙΝΩΝ ΑΙΜΑΤΟΣ</a:t>
            </a:r>
            <a:endParaRPr lang="el-GR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b="1" dirty="0" smtClean="0">
                <a:latin typeface="Comic Sans MS" pitchFamily="66" charset="0"/>
                <a:cs typeface="Trebuchet MS" pitchFamily="34" charset="0"/>
              </a:rPr>
              <a:t>ΗΛΕΚΤΡΟΦΟΡΗΣΗ ΔΥΟ ΔΙΑΣΤΑΣΕΩΝ (</a:t>
            </a:r>
            <a:r>
              <a:rPr lang="en-US" b="1" dirty="0" smtClean="0">
                <a:latin typeface="Comic Sans MS" pitchFamily="66" charset="0"/>
                <a:cs typeface="Trebuchet MS" pitchFamily="34" charset="0"/>
              </a:rPr>
              <a:t>2D)</a:t>
            </a:r>
            <a:r>
              <a:rPr lang="el-GR" b="1" dirty="0" smtClean="0">
                <a:latin typeface="Comic Sans MS" pitchFamily="66" charset="0"/>
                <a:cs typeface="Trebuchet MS" pitchFamily="34" charset="0"/>
              </a:rPr>
              <a:t> </a:t>
            </a:r>
            <a:endParaRPr lang="el-G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3999" cy="5445125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b="1" dirty="0" smtClean="0">
                <a:latin typeface="Comic Sans MS" pitchFamily="66" charset="0"/>
              </a:rPr>
              <a:t/>
            </a:r>
            <a:br>
              <a:rPr lang="el-GR" b="1" dirty="0" smtClean="0">
                <a:latin typeface="Comic Sans MS" pitchFamily="66" charset="0"/>
              </a:rPr>
            </a:br>
            <a:r>
              <a:rPr lang="el-GR" b="1" dirty="0" err="1" smtClean="0">
                <a:latin typeface="Comic Sans MS" pitchFamily="66" charset="0"/>
              </a:rPr>
              <a:t>Υποπληθυσμοί</a:t>
            </a:r>
            <a:r>
              <a:rPr lang="el-GR" b="1" dirty="0" smtClean="0">
                <a:latin typeface="Comic Sans MS" pitchFamily="66" charset="0"/>
              </a:rPr>
              <a:t>  </a:t>
            </a:r>
            <a:r>
              <a:rPr lang="el-GR" b="1" dirty="0" err="1" smtClean="0">
                <a:latin typeface="Comic Sans MS" pitchFamily="66" charset="0"/>
              </a:rPr>
              <a:t>λιποπρωτεϊνικών</a:t>
            </a:r>
            <a:r>
              <a:rPr lang="el-GR" b="1" dirty="0" smtClean="0">
                <a:latin typeface="Comic Sans MS" pitchFamily="66" charset="0"/>
              </a:rPr>
              <a:t> σωματιδίων της</a:t>
            </a:r>
            <a:r>
              <a:rPr lang="en-US" b="1" dirty="0" smtClean="0">
                <a:latin typeface="Comic Sans MS" pitchFamily="66" charset="0"/>
              </a:rPr>
              <a:t> HDL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l-GR" b="1" dirty="0" smtClean="0">
              <a:latin typeface="Comic Sans MS" pitchFamily="66" charset="0"/>
            </a:endParaRPr>
          </a:p>
          <a:p>
            <a:endParaRPr lang="el-GR" b="1" dirty="0"/>
          </a:p>
        </p:txBody>
      </p:sp>
      <p:pic>
        <p:nvPicPr>
          <p:cNvPr id="4" name="Picture 4" descr="http://www.bostonheartdiagnostics.com/images/figure-1-from-b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6588224" cy="5445224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310" b="-2290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b="1" dirty="0" smtClean="0"/>
              <a:t>ΜΕΘΟΔΟΛΟΓΙΑ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ClrTx/>
              <a:buSz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l-GR" dirty="0" smtClean="0">
                <a:latin typeface="Comic Sans MS" pitchFamily="66" charset="0"/>
              </a:rPr>
              <a:t>Τοποθέτηση των δειγμάτων στο υπόστρωμα.</a:t>
            </a:r>
          </a:p>
          <a:p>
            <a:pPr marL="0" indent="0">
              <a:spcBef>
                <a:spcPts val="600"/>
              </a:spcBef>
              <a:buClrTx/>
              <a:buSz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l-GR" dirty="0" smtClean="0">
              <a:latin typeface="Comic Sans MS" pitchFamily="66" charset="0"/>
            </a:endParaRPr>
          </a:p>
          <a:p>
            <a:pPr marL="0" indent="0">
              <a:spcBef>
                <a:spcPts val="600"/>
              </a:spcBef>
              <a:buClrTx/>
              <a:buSz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l-GR" dirty="0" smtClean="0">
                <a:latin typeface="Comic Sans MS" pitchFamily="66" charset="0"/>
              </a:rPr>
              <a:t>Εφαρμογή ρεύματος 70-100 </a:t>
            </a:r>
            <a:r>
              <a:rPr lang="el-GR" dirty="0" err="1" smtClean="0">
                <a:latin typeface="Comic Sans MS" pitchFamily="66" charset="0"/>
              </a:rPr>
              <a:t>volts</a:t>
            </a:r>
            <a:endParaRPr lang="el-GR" dirty="0" smtClean="0">
              <a:latin typeface="Comic Sans MS" pitchFamily="66" charset="0"/>
            </a:endParaRPr>
          </a:p>
          <a:p>
            <a:pPr marL="0" indent="0">
              <a:spcBef>
                <a:spcPts val="600"/>
              </a:spcBef>
              <a:buClrTx/>
              <a:buSz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l-GR" dirty="0" smtClean="0">
              <a:latin typeface="Comic Sans MS" pitchFamily="66" charset="0"/>
            </a:endParaRPr>
          </a:p>
          <a:p>
            <a:pPr marL="0" indent="0">
              <a:spcBef>
                <a:spcPts val="600"/>
              </a:spcBef>
              <a:buClrTx/>
              <a:buSz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l-GR" dirty="0" smtClean="0">
                <a:latin typeface="Comic Sans MS" pitchFamily="66" charset="0"/>
              </a:rPr>
              <a:t>Διαχωρισμός των </a:t>
            </a:r>
            <a:r>
              <a:rPr lang="el-GR" dirty="0" err="1" smtClean="0">
                <a:latin typeface="Comic Sans MS" pitchFamily="66" charset="0"/>
              </a:rPr>
              <a:t>πρωτεινών</a:t>
            </a:r>
            <a:r>
              <a:rPr lang="el-GR" dirty="0" smtClean="0">
                <a:latin typeface="Comic Sans MS" pitchFamily="66" charset="0"/>
              </a:rPr>
              <a:t> σε χρόνο 30 λεπτών</a:t>
            </a:r>
          </a:p>
          <a:p>
            <a:pPr marL="0" indent="0">
              <a:spcBef>
                <a:spcPts val="600"/>
              </a:spcBef>
              <a:buClrTx/>
              <a:buSz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l-GR" dirty="0" smtClean="0">
              <a:latin typeface="Comic Sans MS" pitchFamily="66" charset="0"/>
            </a:endParaRPr>
          </a:p>
          <a:p>
            <a:pPr marL="0" indent="0">
              <a:spcBef>
                <a:spcPts val="600"/>
              </a:spcBef>
              <a:buClrTx/>
              <a:buSz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l-GR" dirty="0" smtClean="0">
                <a:latin typeface="Comic Sans MS" pitchFamily="66" charset="0"/>
              </a:rPr>
              <a:t>Σταθεροποίηση</a:t>
            </a:r>
            <a:r>
              <a:rPr lang="en-US" dirty="0" smtClean="0">
                <a:latin typeface="Comic Sans MS" pitchFamily="66" charset="0"/>
              </a:rPr>
              <a:t>-</a:t>
            </a:r>
            <a:r>
              <a:rPr lang="el-GR" dirty="0" smtClean="0">
                <a:latin typeface="Comic Sans MS" pitchFamily="66" charset="0"/>
              </a:rPr>
              <a:t>Βαφή-Στέγνωμα-</a:t>
            </a:r>
            <a:r>
              <a:rPr lang="el-GR" dirty="0" err="1" smtClean="0">
                <a:latin typeface="Comic Sans MS" pitchFamily="66" charset="0"/>
              </a:rPr>
              <a:t>Διαφανοποίηση</a:t>
            </a:r>
            <a:endParaRPr lang="el-GR" dirty="0" smtClean="0">
              <a:latin typeface="Comic Sans MS" pitchFamily="66" charset="0"/>
            </a:endParaRPr>
          </a:p>
          <a:p>
            <a:pPr marL="0" indent="0">
              <a:spcBef>
                <a:spcPts val="600"/>
              </a:spcBef>
              <a:buClrTx/>
              <a:buSz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endParaRPr lang="el-GR" dirty="0" smtClean="0">
              <a:latin typeface="Comic Sans MS" pitchFamily="66" charset="0"/>
            </a:endParaRPr>
          </a:p>
          <a:p>
            <a:pPr marL="0" indent="0">
              <a:spcBef>
                <a:spcPts val="600"/>
              </a:spcBef>
              <a:buClrTx/>
              <a:buSz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el-GR" dirty="0" smtClean="0">
                <a:latin typeface="Comic Sans MS" pitchFamily="66" charset="0"/>
              </a:rPr>
              <a:t>Μέτρηση</a:t>
            </a:r>
            <a:r>
              <a:rPr lang="el-GR" dirty="0">
                <a:latin typeface="Comic Sans MS" pitchFamily="66" charset="0"/>
              </a:rPr>
              <a:t>-</a:t>
            </a:r>
            <a:r>
              <a:rPr lang="el-GR" dirty="0" smtClean="0">
                <a:latin typeface="Comic Sans MS" pitchFamily="66" charset="0"/>
              </a:rPr>
              <a:t>Αξιολόγηση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rgbClr val="FF0000"/>
          </a:solidFill>
        </p:spPr>
        <p:txBody>
          <a:bodyPr/>
          <a:lstStyle/>
          <a:p>
            <a:r>
              <a:rPr lang="el-GR" dirty="0" smtClean="0"/>
              <a:t>ΕΞΟΠΛΙΣΜΟΣ</a:t>
            </a:r>
            <a:endParaRPr lang="el-G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000108"/>
            <a:ext cx="5000627" cy="5857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</p:pic>
      <p:pic>
        <p:nvPicPr>
          <p:cNvPr id="1026" name="Picture 2" descr="C:\Users\toshiba\Desktop\seb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4139952" cy="5877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323512" cy="620688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l-GR" sz="3200" b="1" dirty="0" smtClean="0"/>
              <a:t>ΗΛΕΚΤΡΟΦΟΡΗΣΗ</a:t>
            </a:r>
            <a:endParaRPr lang="el-GR" sz="32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endParaRPr lang="el-GR" sz="2400" b="1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None/>
            </a:pPr>
            <a:endParaRPr lang="el-GR" sz="20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el-GR" sz="2000" b="1" dirty="0" smtClean="0">
                <a:latin typeface="Comic Sans MS" pitchFamily="66" charset="0"/>
              </a:rPr>
              <a:t>Το  εύρος  της   κίνησης  και  η  ταχύτητα  της  κίνησης  των φορτισμένων μορίων επί του υποστρώματος εξαρτάται</a:t>
            </a:r>
            <a:r>
              <a:rPr lang="el-GR" sz="2000" dirty="0" smtClean="0">
                <a:latin typeface="Comic Sans MS" pitchFamily="66" charset="0"/>
              </a:rPr>
              <a:t>:</a:t>
            </a:r>
          </a:p>
          <a:p>
            <a:endParaRPr lang="el-GR" sz="20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latin typeface="Comic Sans MS" pitchFamily="66" charset="0"/>
              </a:rPr>
              <a:t> Από  τη  φύση  και το  μέγεθος των κινούμενων φορτισμένων  μορίων</a:t>
            </a:r>
            <a:r>
              <a:rPr lang="el-GR" sz="2000" b="1" dirty="0" smtClean="0"/>
              <a:t> 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dirty="0" smtClean="0">
                <a:latin typeface="Comic Sans MS" pitchFamily="66" charset="0"/>
              </a:rPr>
              <a:t> </a:t>
            </a:r>
            <a:r>
              <a:rPr lang="el-GR" sz="2000" b="1" dirty="0" smtClean="0">
                <a:latin typeface="Comic Sans MS" pitchFamily="66" charset="0"/>
              </a:rPr>
              <a:t>Από  την  ισχύ  του ηλεκτρικού πεδίου που εφαρμόζεται και το χρονικό  διάστημα  της  εφαρμογής  του.</a:t>
            </a:r>
          </a:p>
          <a:p>
            <a:pPr>
              <a:buNone/>
            </a:pPr>
            <a:r>
              <a:rPr lang="el-GR" sz="2000" dirty="0" smtClean="0">
                <a:latin typeface="Comic Sans MS" pitchFamily="66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latin typeface="Comic Sans MS" pitchFamily="66" charset="0"/>
              </a:rPr>
              <a:t>Από  το  είδος  του  υποστρώματος  που  χρησιμοποιείται. </a:t>
            </a:r>
          </a:p>
          <a:p>
            <a:pPr>
              <a:buFont typeface="Wingdings" pitchFamily="2" charset="2"/>
              <a:buChar char="Ø"/>
            </a:pPr>
            <a:endParaRPr lang="el-GR" sz="20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latin typeface="Comic Sans MS" pitchFamily="66" charset="0"/>
              </a:rPr>
              <a:t> Από  το  </a:t>
            </a:r>
            <a:r>
              <a:rPr lang="en-US" sz="2000" b="1" dirty="0" smtClean="0">
                <a:latin typeface="Comic Sans MS" pitchFamily="66" charset="0"/>
              </a:rPr>
              <a:t>Ph </a:t>
            </a:r>
            <a:r>
              <a:rPr lang="el-GR" sz="2000" b="1" dirty="0" smtClean="0">
                <a:latin typeface="Comic Sans MS" pitchFamily="66" charset="0"/>
              </a:rPr>
              <a:t> του  ρυθμιστικού  διαλύματος</a:t>
            </a:r>
          </a:p>
          <a:p>
            <a:pPr>
              <a:buFont typeface="Wingdings" pitchFamily="2" charset="2"/>
              <a:buChar char="Ø"/>
            </a:pPr>
            <a:r>
              <a:rPr lang="el-GR" sz="2000" b="1" dirty="0" smtClean="0">
                <a:latin typeface="Comic Sans MS" pitchFamily="66" charset="0"/>
              </a:rPr>
              <a:t> Από  τη  θερμοκρασία  του  άμεσου  περιβάλλοντος  και  τις μεταβολές  της.  </a:t>
            </a:r>
            <a:endParaRPr lang="el-GR" sz="2000" b="1" dirty="0" smtClean="0"/>
          </a:p>
          <a:p>
            <a:pPr algn="ctr">
              <a:buNone/>
            </a:pPr>
            <a:endParaRPr lang="el-GR" sz="1800" b="1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el-GR" sz="1800" b="1" dirty="0" smtClean="0">
                <a:latin typeface="Comic Sans MS" pitchFamily="66" charset="0"/>
              </a:rPr>
              <a:t>          </a:t>
            </a:r>
            <a:endParaRPr lang="el-G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l-GR" sz="3600" b="1" dirty="0" smtClean="0">
                <a:latin typeface="Comic Sans MS" pitchFamily="66" charset="0"/>
              </a:rPr>
              <a:t/>
            </a:r>
            <a:br>
              <a:rPr lang="el-GR" sz="3600" b="1" dirty="0" smtClean="0">
                <a:latin typeface="Comic Sans MS" pitchFamily="66" charset="0"/>
              </a:rPr>
            </a:br>
            <a:r>
              <a:rPr lang="el-GR" sz="4000" b="1" dirty="0" smtClean="0">
                <a:latin typeface="Comic Sans MS" pitchFamily="66" charset="0"/>
              </a:rPr>
              <a:t>Ανίχνευση </a:t>
            </a:r>
            <a:r>
              <a:rPr lang="el-GR" sz="4000" b="1" u="sng" dirty="0" smtClean="0">
                <a:latin typeface="Comic Sans MS" pitchFamily="66" charset="0"/>
              </a:rPr>
              <a:t/>
            </a:r>
            <a:br>
              <a:rPr lang="el-GR" sz="4000" b="1" u="sng" dirty="0" smtClean="0">
                <a:latin typeface="Comic Sans MS" pitchFamily="66" charset="0"/>
              </a:rPr>
            </a:br>
            <a:endParaRPr lang="en-US" sz="4000" b="1" u="sng" dirty="0" smtClean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Τα κλάσματα (ζώνες) της </a:t>
            </a:r>
            <a:r>
              <a:rPr lang="el-GR" dirty="0" err="1" smtClean="0">
                <a:solidFill>
                  <a:srgbClr val="FFFF00"/>
                </a:solidFill>
                <a:latin typeface="Comic Sans MS" pitchFamily="66" charset="0"/>
              </a:rPr>
              <a:t>ηλεκτροφόρησης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l-GR" b="1" dirty="0" smtClean="0">
                <a:solidFill>
                  <a:srgbClr val="FFFF00"/>
                </a:solidFill>
                <a:latin typeface="Comic Sans MS" pitchFamily="66" charset="0"/>
              </a:rPr>
              <a:t>Μονιμοποιούνται και βάφονται </a:t>
            </a:r>
            <a:r>
              <a:rPr lang="el-GR" dirty="0" smtClean="0">
                <a:solidFill>
                  <a:srgbClr val="FFFF00"/>
                </a:solidFill>
                <a:latin typeface="Comic Sans MS" pitchFamily="66" charset="0"/>
              </a:rPr>
              <a:t>ώστε το αποτέλεσμα  να καθίσταται </a:t>
            </a:r>
            <a:r>
              <a:rPr lang="el-GR" u="sng" dirty="0" smtClean="0">
                <a:solidFill>
                  <a:srgbClr val="FFFF00"/>
                </a:solidFill>
                <a:latin typeface="Comic Sans MS" pitchFamily="66" charset="0"/>
              </a:rPr>
              <a:t>οπτικά ορατό.</a:t>
            </a:r>
            <a:endParaRPr lang="el-GR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l-GR" sz="2800" dirty="0" smtClean="0"/>
              <a:t>Για τη χρώση των πρωτεϊνών ορού 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</a:p>
          <a:p>
            <a:pPr>
              <a:buNone/>
            </a:pPr>
            <a:r>
              <a:rPr lang="en-US" sz="2800" b="1" dirty="0" err="1" smtClean="0"/>
              <a:t>Amidoblack</a:t>
            </a:r>
            <a:r>
              <a:rPr lang="el-GR" sz="2800" dirty="0" smtClean="0"/>
              <a:t> απορρόφηση στα  640 </a:t>
            </a:r>
            <a:r>
              <a:rPr lang="en-US" sz="2800" dirty="0" smtClean="0"/>
              <a:t>nm</a:t>
            </a:r>
            <a:r>
              <a:rPr lang="el-GR" sz="2800" dirty="0" smtClean="0"/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PonceauS</a:t>
            </a:r>
            <a:r>
              <a:rPr lang="el-GR" sz="2800" dirty="0" smtClean="0"/>
              <a:t> στα </a:t>
            </a:r>
            <a:r>
              <a:rPr lang="en-US" sz="2800" dirty="0" smtClean="0"/>
              <a:t>520 nm</a:t>
            </a:r>
            <a:r>
              <a:rPr lang="el-GR" sz="2800" dirty="0" smtClean="0"/>
              <a:t>,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Coomassie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Brilliant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Blue</a:t>
            </a:r>
            <a:r>
              <a:rPr lang="el-GR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595 nm</a:t>
            </a:r>
            <a:r>
              <a:rPr lang="el-GR" sz="2800" dirty="0" smtClean="0"/>
              <a:t>,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Bromophenol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Blue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600 nm</a:t>
            </a:r>
          </a:p>
          <a:p>
            <a:pPr>
              <a:buNone/>
            </a:pPr>
            <a:r>
              <a:rPr lang="el-GR" sz="2800" dirty="0" smtClean="0"/>
              <a:t>Για τη χρώση </a:t>
            </a:r>
            <a:r>
              <a:rPr lang="en-US" sz="2800" dirty="0" smtClean="0"/>
              <a:t>DNA:</a:t>
            </a:r>
            <a:r>
              <a:rPr lang="el-GR" sz="2800" dirty="0" smtClean="0"/>
              <a:t> </a:t>
            </a:r>
            <a:r>
              <a:rPr lang="el-GR" sz="2800" b="1" dirty="0" err="1" smtClean="0"/>
              <a:t>Βρωμιούχο</a:t>
            </a:r>
            <a:r>
              <a:rPr lang="el-GR" sz="2800" b="1" dirty="0" smtClean="0"/>
              <a:t> </a:t>
            </a:r>
            <a:r>
              <a:rPr lang="el-GR" sz="2800" b="1" dirty="0" err="1" smtClean="0"/>
              <a:t>αιθίδιο</a:t>
            </a:r>
            <a:r>
              <a:rPr lang="el-GR" sz="2800" b="1" dirty="0" smtClean="0"/>
              <a:t>,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</a:rPr>
              <a:t>Bromophenol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blue</a:t>
            </a:r>
          </a:p>
          <a:p>
            <a:pPr>
              <a:buNone/>
            </a:pPr>
            <a:r>
              <a:rPr lang="el-GR" sz="2800" dirty="0" smtClean="0"/>
              <a:t>  </a:t>
            </a: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Νιτρικός άργυρος</a:t>
            </a:r>
          </a:p>
          <a:p>
            <a:pPr>
              <a:buNone/>
            </a:pPr>
            <a:r>
              <a:rPr lang="el-GR" sz="2800" dirty="0" smtClean="0"/>
              <a:t>Για τη χρώση των </a:t>
            </a:r>
            <a:r>
              <a:rPr lang="el-GR" sz="2800" dirty="0" err="1" smtClean="0"/>
              <a:t>Λιποπρωτεϊνών</a:t>
            </a:r>
            <a:r>
              <a:rPr lang="en-US" sz="2800" dirty="0" smtClean="0"/>
              <a:t>:</a:t>
            </a:r>
            <a:r>
              <a:rPr lang="el-GR" sz="2800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OilRed</a:t>
            </a:r>
            <a:r>
              <a:rPr lang="el-GR" sz="2800" b="1" dirty="0" smtClean="0">
                <a:solidFill>
                  <a:srgbClr val="FF0000"/>
                </a:solidFill>
              </a:rPr>
              <a:t>,</a:t>
            </a:r>
            <a:r>
              <a:rPr lang="en-US" sz="2800" b="1" dirty="0" err="1" smtClean="0"/>
              <a:t>SudanBlack</a:t>
            </a:r>
            <a:endParaRPr lang="el-GR" sz="2800" b="1" dirty="0" smtClean="0"/>
          </a:p>
          <a:p>
            <a:pPr>
              <a:buNone/>
            </a:pPr>
            <a:r>
              <a:rPr lang="el-GR" sz="2800" b="1" dirty="0" smtClean="0"/>
              <a:t>Ραδιογραφία-Φθορισμός</a:t>
            </a:r>
            <a:endParaRPr lang="en-US" sz="2800" b="1" dirty="0" smtClean="0"/>
          </a:p>
          <a:p>
            <a:endParaRPr lang="el-GR" sz="2800" b="1" dirty="0" smtClean="0"/>
          </a:p>
          <a:p>
            <a:pPr>
              <a:buNone/>
            </a:pPr>
            <a:endParaRPr lang="el-GR" sz="2800" dirty="0" smtClean="0"/>
          </a:p>
          <a:p>
            <a:endParaRPr lang="en-US" sz="2800" dirty="0" smtClean="0"/>
          </a:p>
          <a:p>
            <a:pPr>
              <a:buNone/>
            </a:pPr>
            <a:endParaRPr lang="el-GR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en-US" sz="2800" dirty="0" smtClean="0"/>
          </a:p>
          <a:p>
            <a:endParaRPr lang="en-US" dirty="0" smtClean="0"/>
          </a:p>
          <a:p>
            <a:pPr>
              <a:buNone/>
            </a:pPr>
            <a:endParaRPr lang="en-US" sz="8000" dirty="0" smtClean="0"/>
          </a:p>
          <a:p>
            <a:endParaRPr lang="en-US" sz="8000" dirty="0" smtClean="0"/>
          </a:p>
          <a:p>
            <a:endParaRPr lang="el-GR" dirty="0" smtClean="0"/>
          </a:p>
          <a:p>
            <a:pPr algn="ctr">
              <a:buNone/>
            </a:pPr>
            <a:endParaRPr lang="en-US" u="sng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endParaRPr lang="el-GR" b="1" dirty="0" smtClean="0">
              <a:latin typeface="Comic Sans MS" pitchFamily="66" charset="0"/>
            </a:endParaRPr>
          </a:p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11185</TotalTime>
  <Words>1635</Words>
  <Application>Microsoft Office PowerPoint</Application>
  <PresentationFormat>Προβολή στην οθόνη (4:3)</PresentationFormat>
  <Paragraphs>364</Paragraphs>
  <Slides>56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57" baseType="lpstr">
      <vt:lpstr>Θέμα του Office</vt:lpstr>
      <vt:lpstr> ΗΛΕΚΤΡΟΦΟΡΗΣΗ ΑΝΟΣΟΚΑΘΗΛΩΣΗ  </vt:lpstr>
      <vt:lpstr>ΗΛΕΚΤΡΟΦΟΡΗΣΗ</vt:lpstr>
      <vt:lpstr>Υπόστρωμα Είναι το υλικό στο οποίο τοποθετούνται και κινούνται τα φορτισμένα μόρια </vt:lpstr>
      <vt:lpstr> ΡΥΘΜΙΣΤΙΚΑ  ΔΙΑΛΥΜΑΤΑ(buffers) </vt:lpstr>
      <vt:lpstr> ΘΕΡΜΟΚΡΑΣΙΑ  </vt:lpstr>
      <vt:lpstr>ΜΕΘΟΔΟΛΟΓΙΑ</vt:lpstr>
      <vt:lpstr>ΕΞΟΠΛΙΣΜΟΣ</vt:lpstr>
      <vt:lpstr>ΗΛΕΚΤΡΟΦΟΡΗΣΗ</vt:lpstr>
      <vt:lpstr> Ανίχνευση  </vt:lpstr>
      <vt:lpstr>Διαφάνεια 10</vt:lpstr>
      <vt:lpstr>Πυκνόμετρο</vt:lpstr>
      <vt:lpstr>Μέτρηση των κλασμάτων των πρωτεινών Πυκνομετρία</vt:lpstr>
      <vt:lpstr>ΗΛΕΚΤΡΟΦΟΡΗΣΗ</vt:lpstr>
      <vt:lpstr>ΤΡΙΧΟΕΙΔΙΚΗ    ΗΛΕΚΤΡΟΦΟΡΗΣΗ</vt:lpstr>
      <vt:lpstr> ΙΣΟΗΛΕΚΤΡΙΚΗ   ΕΣΤΙΑΣΗ </vt:lpstr>
      <vt:lpstr>  ΗΛΕΚΤΡΟΦΟΡΗΣΗ  ΠΡΩΤΕΙΝΩΝ   ΕΝΥ </vt:lpstr>
      <vt:lpstr>ΚΥΡΙΕΣ  ΕΝΔΕΙΞΕΙΣ ΔΙΕΝΕΡΓΕΙΑΣ</vt:lpstr>
      <vt:lpstr> ΚΥΡΙΕΣ  ΚΛΙΝΙΚΕΣ  ΕΦΑΡΜΟΓΕΣ  ΤΗΣ ΗΛΕΚΤΡΟΦΟΡΗΣΗΣ </vt:lpstr>
      <vt:lpstr>Πρωτείνες ορού  Φυσιολογικό προφίλ</vt:lpstr>
      <vt:lpstr>HΛΕΚΤΡΟΦΟΡΗΣΗ ΠΡΩΤΕΙΝΩΝ ΣΕ GEL ΑΓΑΡΟΖΗΣ</vt:lpstr>
      <vt:lpstr>Διαφάνεια 21</vt:lpstr>
      <vt:lpstr>Hydragel 15/30</vt:lpstr>
      <vt:lpstr>ΑΛΒΟΥΜΙΝΗ</vt:lpstr>
      <vt:lpstr>Α1-πρωτείνες</vt:lpstr>
      <vt:lpstr>β-Πρωτείνες</vt:lpstr>
      <vt:lpstr>γ- Πρωτείνες</vt:lpstr>
      <vt:lpstr>Διαφάνεια 27</vt:lpstr>
      <vt:lpstr>    </vt:lpstr>
      <vt:lpstr>Οξείες Φλεγμονές λόγω μόλυνσης, βλάβης ή χειρουργικού τραύματος</vt:lpstr>
      <vt:lpstr>Μονοκλωνική γαμασφαιριναιμία</vt:lpstr>
      <vt:lpstr> ΕΙΚΟΝΑ ΣΥΜΒΑΤΗ  ΜΕ ΕΛΛΕΙΨΗ α1 ΑΝΤΙΘΡΥΨΙΝΗΣ </vt:lpstr>
      <vt:lpstr> ΕΙΚΟΝΑ ΜΟΝΟΚΛΩΝΙΚΗΣ Η  ΠΟΛΥΚΛΩΝΙΚΗΣ ΓΑΜΜΑΠΑΘΕΙΑΣ </vt:lpstr>
      <vt:lpstr>ΠΟΛΥΚΛΩΝΙΚΗΣ  ΓΑΜΜΑΣΦΑΙΡΙΝΑΙΜΙΑΣ</vt:lpstr>
      <vt:lpstr>Διαφάνεια 34</vt:lpstr>
      <vt:lpstr>Διαφάνεια 35</vt:lpstr>
      <vt:lpstr>Χρόνια Φλεγμονή(αυτοάνοσα, χρόνιες ηπατικές παθήσεις,καρκίνος)</vt:lpstr>
      <vt:lpstr>Κίρρωση του ήπατος λόγω αλκοόλ ή ηπατίτιδας</vt:lpstr>
      <vt:lpstr>Πολλαπλούν      Μυέλωμα</vt:lpstr>
      <vt:lpstr>Πολλαπλούν     Μυέλωμα</vt:lpstr>
      <vt:lpstr>Μονοκλωνική γαμασφαιριναιμία αγνώστου αιτιολογίας</vt:lpstr>
      <vt:lpstr>ΗΛΕΚΤΡΟΦΟΡΗΣΗ ΙΣΟΕΝΖΥΜΩΝ ALΡ </vt:lpstr>
      <vt:lpstr>  ΗΛΕΚΤΡΟΦΟΡΗΣΗ ΙΣΟΕΝΖΥΜΩΝ LDH </vt:lpstr>
      <vt:lpstr>  ΗΛΕΚΤΡΟΦΟΡΗΣΗ  ΙΣΟΕΝΖΥΜΩΝ  CPK </vt:lpstr>
      <vt:lpstr>Ανοσοηλεκτροφόρηση πρωτεινών</vt:lpstr>
      <vt:lpstr>Ανοσοηλεκτροφόρηση πρωτεινών</vt:lpstr>
      <vt:lpstr>   Ανοσοηλεκτροφόρηση πρωτεινών   </vt:lpstr>
      <vt:lpstr>Ανοσοηλεκτροφόρηση πρωτεινών</vt:lpstr>
      <vt:lpstr>ΗΛΕΚΤΡΟΦΟΡΗΣΗ ΑΝΟΣΟΗΛΕΚΤΡΟΦΟΡΗΣΗ ΠΡΩΤΕΙΝΩΝ ΟΥΡΩΝ</vt:lpstr>
      <vt:lpstr>Διαφάνεια 49</vt:lpstr>
      <vt:lpstr>ΗΛΕΚΤΡΟΦΟΡΗΣΗ ΑΙΜΟΣΦΑΙΡΙΝΗΣ</vt:lpstr>
      <vt:lpstr>Αιμοσφαιρινοπάθειες</vt:lpstr>
      <vt:lpstr>  ΗΛΕΚΤΡΟΦΟΡΗΣΗ  ΛΙΠΟΠΡΩΤΕΙΝΩΝ ΑΙΜΑΤΟΣ </vt:lpstr>
      <vt:lpstr>ΗΛΕΚΤΡΟΦΟΡΗΣΗ  ΛΙΠΟΠΡΩΤΕΙΝΩΝ ΑΙΜΑΤΟΣ</vt:lpstr>
      <vt:lpstr>ΗΛΕΚΤΡΟΦΟΡΗΣΗ ΔΥΟ ΔΙΑΣΤΑΣΕΩΝ (2D) </vt:lpstr>
      <vt:lpstr> Υποπληθυσμοί  λιποπρωτεϊνικών σωματιδίων της HDL </vt:lpstr>
      <vt:lpstr>Διαφάνεια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1η ΠΡΑΚΤΙΚΗ ΑΣΚΗΣΗ ΤΟΥ ΕΠΙΛΕΓΟΜΕΝΟΥ ΜΑΘΗΜΑΤΟΣ ΚΛΙΝΙΚΗΣ ΒΙΟΧΗΜΕΙΑΣ Συντονίστρια  Καθ. Π Μ Μουτσάτσου Διευθύντρια Εργ.Κλινικής Βιοχημείας ΠΓΝ Αττικον</dc:title>
  <dc:creator>toshiba</dc:creator>
  <cp:lastModifiedBy>toshiba</cp:lastModifiedBy>
  <cp:revision>173</cp:revision>
  <dcterms:created xsi:type="dcterms:W3CDTF">2015-12-11T16:36:26Z</dcterms:created>
  <dcterms:modified xsi:type="dcterms:W3CDTF">2016-05-25T20:21:59Z</dcterms:modified>
</cp:coreProperties>
</file>