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73"/>
  </p:notesMasterIdLst>
  <p:sldIdLst>
    <p:sldId id="257" r:id="rId2"/>
    <p:sldId id="258" r:id="rId3"/>
    <p:sldId id="259" r:id="rId4"/>
    <p:sldId id="261" r:id="rId5"/>
    <p:sldId id="262" r:id="rId6"/>
    <p:sldId id="314"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7" r:id="rId28"/>
    <p:sldId id="315" r:id="rId29"/>
    <p:sldId id="289" r:id="rId30"/>
    <p:sldId id="294" r:id="rId31"/>
    <p:sldId id="348" r:id="rId32"/>
    <p:sldId id="295" r:id="rId33"/>
    <p:sldId id="296" r:id="rId34"/>
    <p:sldId id="297" r:id="rId35"/>
    <p:sldId id="298" r:id="rId36"/>
    <p:sldId id="299" r:id="rId37"/>
    <p:sldId id="346" r:id="rId38"/>
    <p:sldId id="300" r:id="rId39"/>
    <p:sldId id="301" r:id="rId40"/>
    <p:sldId id="302" r:id="rId41"/>
    <p:sldId id="303" r:id="rId42"/>
    <p:sldId id="304" r:id="rId43"/>
    <p:sldId id="305" r:id="rId44"/>
    <p:sldId id="349" r:id="rId45"/>
    <p:sldId id="350" r:id="rId46"/>
    <p:sldId id="320" r:id="rId47"/>
    <p:sldId id="321" r:id="rId48"/>
    <p:sldId id="322" r:id="rId49"/>
    <p:sldId id="306" r:id="rId50"/>
    <p:sldId id="347" r:id="rId51"/>
    <p:sldId id="308" r:id="rId52"/>
    <p:sldId id="307" r:id="rId53"/>
    <p:sldId id="323" r:id="rId54"/>
    <p:sldId id="324" r:id="rId55"/>
    <p:sldId id="326" r:id="rId56"/>
    <p:sldId id="329" r:id="rId57"/>
    <p:sldId id="330" r:id="rId58"/>
    <p:sldId id="332" r:id="rId59"/>
    <p:sldId id="333" r:id="rId60"/>
    <p:sldId id="334" r:id="rId61"/>
    <p:sldId id="309" r:id="rId62"/>
    <p:sldId id="343" r:id="rId63"/>
    <p:sldId id="344" r:id="rId64"/>
    <p:sldId id="335" r:id="rId65"/>
    <p:sldId id="336" r:id="rId66"/>
    <p:sldId id="338" r:id="rId67"/>
    <p:sldId id="339" r:id="rId68"/>
    <p:sldId id="340" r:id="rId69"/>
    <p:sldId id="341" r:id="rId70"/>
    <p:sldId id="342" r:id="rId71"/>
    <p:sldId id="345" r:id="rId72"/>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6" d="100"/>
          <a:sy n="156" d="100"/>
        </p:scale>
        <p:origin x="324" y="1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DC816-A5FF-4C26-8A8D-0E0B4E0776F3}" type="datetimeFigureOut">
              <a:rPr lang="el-GR" smtClean="0"/>
              <a:pPr/>
              <a:t>31/1/2022</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1BF9A-01EA-4729-B695-B230CC700BAB}" type="slidenum">
              <a:rPr lang="el-GR" smtClean="0"/>
              <a:pPr/>
              <a:t>‹#›</a:t>
            </a:fld>
            <a:endParaRPr lang="el-GR"/>
          </a:p>
        </p:txBody>
      </p:sp>
    </p:spTree>
    <p:extLst>
      <p:ext uri="{BB962C8B-B14F-4D97-AF65-F5344CB8AC3E}">
        <p14:creationId xmlns:p14="http://schemas.microsoft.com/office/powerpoint/2010/main" val="102093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FFE0A58-F58A-44C9-A158-E0A418B760A2}" type="slidenum">
              <a:rPr lang="el-GR" altLang="en-US" sz="1200"/>
              <a:pPr eaLnBrk="1" hangingPunct="1"/>
              <a:t>7</a:t>
            </a:fld>
            <a:endParaRPr lang="el-GR" altLang="en-US" sz="1200"/>
          </a:p>
        </p:txBody>
      </p:sp>
      <p:sp>
        <p:nvSpPr>
          <p:cNvPr id="271363" name="Rectangle 2"/>
          <p:cNvSpPr>
            <a:spLocks noGrp="1" noRot="1" noChangeAspect="1" noChangeArrowheads="1" noTextEdit="1"/>
          </p:cNvSpPr>
          <p:nvPr>
            <p:ph type="sldImg"/>
          </p:nvPr>
        </p:nvSpPr>
        <p:spPr>
          <a:xfrm>
            <a:off x="381000" y="685800"/>
            <a:ext cx="6096000" cy="3429000"/>
          </a:xfrm>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46648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F9F1CD7-7226-48E9-A1F6-E1CD1F5F2A79}" type="slidenum">
              <a:rPr lang="el-GR" altLang="en-US" sz="1200"/>
              <a:pPr eaLnBrk="1" hangingPunct="1"/>
              <a:t>16</a:t>
            </a:fld>
            <a:endParaRPr lang="el-GR" altLang="en-US" sz="1200"/>
          </a:p>
        </p:txBody>
      </p:sp>
      <p:sp>
        <p:nvSpPr>
          <p:cNvPr id="281603" name="Rectangle 2"/>
          <p:cNvSpPr>
            <a:spLocks noGrp="1" noRot="1" noChangeAspect="1" noChangeArrowheads="1" noTextEdit="1"/>
          </p:cNvSpPr>
          <p:nvPr>
            <p:ph type="sldImg"/>
          </p:nvPr>
        </p:nvSpPr>
        <p:spPr>
          <a:xfrm>
            <a:off x="381000" y="685800"/>
            <a:ext cx="6096000" cy="3429000"/>
          </a:xfrm>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7947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75F2CBE-DCD2-46FD-AD76-F70ADFA08284}" type="slidenum">
              <a:rPr lang="el-GR" altLang="en-US" sz="1200"/>
              <a:pPr eaLnBrk="1" hangingPunct="1"/>
              <a:t>17</a:t>
            </a:fld>
            <a:endParaRPr lang="el-GR" altLang="en-US" sz="1200"/>
          </a:p>
        </p:txBody>
      </p:sp>
      <p:sp>
        <p:nvSpPr>
          <p:cNvPr id="282627" name="Rectangle 2"/>
          <p:cNvSpPr>
            <a:spLocks noGrp="1" noRot="1" noChangeAspect="1" noChangeArrowheads="1" noTextEdit="1"/>
          </p:cNvSpPr>
          <p:nvPr>
            <p:ph type="sldImg"/>
          </p:nvPr>
        </p:nvSpPr>
        <p:spPr>
          <a:xfrm>
            <a:off x="381000" y="685800"/>
            <a:ext cx="6096000" cy="3429000"/>
          </a:xfrm>
          <a:ln/>
        </p:spPr>
      </p:sp>
      <p:sp>
        <p:nvSpPr>
          <p:cNvPr id="282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17159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A66786C-F2A7-4C73-BA1B-018C8CA2E00E}" type="slidenum">
              <a:rPr lang="el-GR" altLang="en-US" sz="1200"/>
              <a:pPr eaLnBrk="1" hangingPunct="1"/>
              <a:t>18</a:t>
            </a:fld>
            <a:endParaRPr lang="el-GR" altLang="en-US" sz="1200"/>
          </a:p>
        </p:txBody>
      </p:sp>
      <p:sp>
        <p:nvSpPr>
          <p:cNvPr id="283651" name="Rectangle 2"/>
          <p:cNvSpPr>
            <a:spLocks noGrp="1" noRot="1" noChangeAspect="1" noChangeArrowheads="1" noTextEdit="1"/>
          </p:cNvSpPr>
          <p:nvPr>
            <p:ph type="sldImg"/>
          </p:nvPr>
        </p:nvSpPr>
        <p:spPr>
          <a:xfrm>
            <a:off x="381000" y="685800"/>
            <a:ext cx="6096000" cy="3429000"/>
          </a:xfrm>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53643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EB4E17F-A088-497C-AAA4-5A88A7CEBDC8}" type="slidenum">
              <a:rPr lang="el-GR" altLang="en-US" sz="1200"/>
              <a:pPr eaLnBrk="1" hangingPunct="1"/>
              <a:t>19</a:t>
            </a:fld>
            <a:endParaRPr lang="el-GR" altLang="en-US" sz="1200"/>
          </a:p>
        </p:txBody>
      </p:sp>
      <p:sp>
        <p:nvSpPr>
          <p:cNvPr id="284675" name="Rectangle 2"/>
          <p:cNvSpPr>
            <a:spLocks noGrp="1" noRot="1" noChangeAspect="1" noChangeArrowheads="1" noTextEdit="1"/>
          </p:cNvSpPr>
          <p:nvPr>
            <p:ph type="sldImg"/>
          </p:nvPr>
        </p:nvSpPr>
        <p:spPr>
          <a:xfrm>
            <a:off x="381000" y="685800"/>
            <a:ext cx="6096000" cy="3429000"/>
          </a:xfrm>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61171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B30BCAA-BE01-45C1-8D9F-067C99DB5BAD}" type="slidenum">
              <a:rPr lang="el-GR" altLang="en-US" sz="1200"/>
              <a:pPr eaLnBrk="1" hangingPunct="1"/>
              <a:t>20</a:t>
            </a:fld>
            <a:endParaRPr lang="el-GR" altLang="en-US" sz="1200"/>
          </a:p>
        </p:txBody>
      </p:sp>
      <p:sp>
        <p:nvSpPr>
          <p:cNvPr id="285699" name="Rectangle 2"/>
          <p:cNvSpPr>
            <a:spLocks noGrp="1" noRot="1" noChangeAspect="1" noChangeArrowheads="1" noTextEdit="1"/>
          </p:cNvSpPr>
          <p:nvPr>
            <p:ph type="sldImg"/>
          </p:nvPr>
        </p:nvSpPr>
        <p:spPr>
          <a:xfrm>
            <a:off x="381000" y="685800"/>
            <a:ext cx="6096000" cy="3429000"/>
          </a:xfrm>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64160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8363848-98FE-4B25-AE6B-A3C4307A638D}" type="slidenum">
              <a:rPr lang="el-GR" altLang="en-US" sz="1200"/>
              <a:pPr eaLnBrk="1" hangingPunct="1"/>
              <a:t>21</a:t>
            </a:fld>
            <a:endParaRPr lang="el-GR" altLang="en-US" sz="1200"/>
          </a:p>
        </p:txBody>
      </p:sp>
      <p:sp>
        <p:nvSpPr>
          <p:cNvPr id="286723" name="Rectangle 2"/>
          <p:cNvSpPr>
            <a:spLocks noGrp="1" noRot="1" noChangeAspect="1" noChangeArrowheads="1" noTextEdit="1"/>
          </p:cNvSpPr>
          <p:nvPr>
            <p:ph type="sldImg"/>
          </p:nvPr>
        </p:nvSpPr>
        <p:spPr>
          <a:xfrm>
            <a:off x="381000" y="685800"/>
            <a:ext cx="6096000" cy="3429000"/>
          </a:xfrm>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78029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8B5BFC8-1467-4EAF-B1EF-1327BC59729E}" type="slidenum">
              <a:rPr lang="el-GR" altLang="en-US" sz="1200"/>
              <a:pPr eaLnBrk="1" hangingPunct="1"/>
              <a:t>22</a:t>
            </a:fld>
            <a:endParaRPr lang="el-GR" altLang="en-US" sz="1200"/>
          </a:p>
        </p:txBody>
      </p:sp>
      <p:sp>
        <p:nvSpPr>
          <p:cNvPr id="287747" name="Rectangle 2"/>
          <p:cNvSpPr>
            <a:spLocks noGrp="1" noRot="1" noChangeAspect="1" noChangeArrowheads="1" noTextEdit="1"/>
          </p:cNvSpPr>
          <p:nvPr>
            <p:ph type="sldImg"/>
          </p:nvPr>
        </p:nvSpPr>
        <p:spPr>
          <a:xfrm>
            <a:off x="381000" y="685800"/>
            <a:ext cx="6096000" cy="3429000"/>
          </a:xfrm>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3836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7C8116C-2236-4170-9A8D-9061CD2FACE8}" type="slidenum">
              <a:rPr lang="el-GR" altLang="en-US" sz="1200"/>
              <a:pPr eaLnBrk="1" hangingPunct="1"/>
              <a:t>23</a:t>
            </a:fld>
            <a:endParaRPr lang="el-GR" altLang="en-US" sz="1200"/>
          </a:p>
        </p:txBody>
      </p:sp>
      <p:sp>
        <p:nvSpPr>
          <p:cNvPr id="288771" name="Rectangle 2"/>
          <p:cNvSpPr>
            <a:spLocks noGrp="1" noRot="1" noChangeAspect="1" noChangeArrowheads="1" noTextEdit="1"/>
          </p:cNvSpPr>
          <p:nvPr>
            <p:ph type="sldImg"/>
          </p:nvPr>
        </p:nvSpPr>
        <p:spPr>
          <a:xfrm>
            <a:off x="381000" y="685800"/>
            <a:ext cx="6096000" cy="3429000"/>
          </a:xfrm>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82138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641718D-818D-4FEB-B05F-1A9FDB6F962D}" type="slidenum">
              <a:rPr lang="el-GR" altLang="en-US" sz="1200"/>
              <a:pPr eaLnBrk="1" hangingPunct="1"/>
              <a:t>25</a:t>
            </a:fld>
            <a:endParaRPr lang="el-GR" altLang="en-US" sz="1200"/>
          </a:p>
        </p:txBody>
      </p:sp>
      <p:sp>
        <p:nvSpPr>
          <p:cNvPr id="289795" name="Rectangle 2"/>
          <p:cNvSpPr>
            <a:spLocks noGrp="1" noRot="1" noChangeAspect="1" noChangeArrowheads="1" noTextEdit="1"/>
          </p:cNvSpPr>
          <p:nvPr>
            <p:ph type="sldImg"/>
          </p:nvPr>
        </p:nvSpPr>
        <p:spPr>
          <a:xfrm>
            <a:off x="381000" y="685800"/>
            <a:ext cx="6096000" cy="3429000"/>
          </a:xfrm>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1917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02834C4-AC33-4DBB-8735-DA78389FF820}" type="slidenum">
              <a:rPr lang="el-GR" altLang="en-US" sz="1200"/>
              <a:pPr eaLnBrk="1" hangingPunct="1"/>
              <a:t>26</a:t>
            </a:fld>
            <a:endParaRPr lang="el-GR" altLang="en-US" sz="1200"/>
          </a:p>
        </p:txBody>
      </p:sp>
      <p:sp>
        <p:nvSpPr>
          <p:cNvPr id="324611" name="Rectangle 2"/>
          <p:cNvSpPr>
            <a:spLocks noGrp="1" noRot="1" noChangeAspect="1" noChangeArrowheads="1" noTextEdit="1"/>
          </p:cNvSpPr>
          <p:nvPr>
            <p:ph type="sldImg"/>
          </p:nvPr>
        </p:nvSpPr>
        <p:spPr>
          <a:xfrm>
            <a:off x="381000" y="685800"/>
            <a:ext cx="6096000" cy="3429000"/>
          </a:xfrm>
          <a:ln/>
        </p:spPr>
      </p:sp>
      <p:sp>
        <p:nvSpPr>
          <p:cNvPr id="324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1405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88F79C8-F127-41FE-8EA7-CE441F8AF858}" type="slidenum">
              <a:rPr lang="el-GR" altLang="en-US" sz="1200"/>
              <a:pPr eaLnBrk="1" hangingPunct="1"/>
              <a:t>8</a:t>
            </a:fld>
            <a:endParaRPr lang="el-GR" altLang="en-US" sz="1200"/>
          </a:p>
        </p:txBody>
      </p:sp>
      <p:sp>
        <p:nvSpPr>
          <p:cNvPr id="272387" name="Rectangle 2"/>
          <p:cNvSpPr>
            <a:spLocks noGrp="1" noRot="1" noChangeAspect="1" noChangeArrowheads="1" noTextEdit="1"/>
          </p:cNvSpPr>
          <p:nvPr>
            <p:ph type="sldImg"/>
          </p:nvPr>
        </p:nvSpPr>
        <p:spPr>
          <a:xfrm>
            <a:off x="381000" y="685800"/>
            <a:ext cx="6096000" cy="3429000"/>
          </a:xfrm>
          <a:ln/>
        </p:spPr>
      </p:sp>
      <p:sp>
        <p:nvSpPr>
          <p:cNvPr id="272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5798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1AB44FF-9285-465E-B642-C293AEEA0BA4}" type="slidenum">
              <a:rPr lang="el-GR" altLang="en-US" sz="1200"/>
              <a:pPr eaLnBrk="1" hangingPunct="1"/>
              <a:t>27</a:t>
            </a:fld>
            <a:endParaRPr lang="el-GR" altLang="en-US" sz="1200"/>
          </a:p>
        </p:txBody>
      </p:sp>
      <p:sp>
        <p:nvSpPr>
          <p:cNvPr id="325635" name="Rectangle 2"/>
          <p:cNvSpPr>
            <a:spLocks noChangeArrowheads="1"/>
          </p:cNvSpPr>
          <p:nvPr/>
        </p:nvSpPr>
        <p:spPr bwMode="auto">
          <a:xfrm>
            <a:off x="3886200" y="7938"/>
            <a:ext cx="2971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36" name="Rectangle 3"/>
          <p:cNvSpPr>
            <a:spLocks noChangeArrowheads="1"/>
          </p:cNvSpPr>
          <p:nvPr/>
        </p:nvSpPr>
        <p:spPr bwMode="auto">
          <a:xfrm>
            <a:off x="3886200" y="8705850"/>
            <a:ext cx="2971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5" tIns="0" rIns="19045" bIns="0" anchor="b"/>
          <a:lstStyle>
            <a:lvl1pPr defTabSz="763588" eaLnBrk="0" hangingPunct="0">
              <a:defRPr sz="2400">
                <a:solidFill>
                  <a:schemeClr val="tx1"/>
                </a:solidFill>
                <a:latin typeface="Arial" panose="020B0604020202020204" pitchFamily="34" charset="0"/>
              </a:defRPr>
            </a:lvl1pPr>
            <a:lvl2pPr marL="742950" indent="-285750" defTabSz="763588" eaLnBrk="0" hangingPunct="0">
              <a:defRPr sz="2400">
                <a:solidFill>
                  <a:schemeClr val="tx1"/>
                </a:solidFill>
                <a:latin typeface="Arial" panose="020B0604020202020204" pitchFamily="34" charset="0"/>
              </a:defRPr>
            </a:lvl2pPr>
            <a:lvl3pPr marL="1143000" indent="-228600" defTabSz="763588" eaLnBrk="0" hangingPunct="0">
              <a:defRPr sz="2400">
                <a:solidFill>
                  <a:schemeClr val="tx1"/>
                </a:solidFill>
                <a:latin typeface="Arial" panose="020B0604020202020204" pitchFamily="34" charset="0"/>
              </a:defRPr>
            </a:lvl3pPr>
            <a:lvl4pPr marL="1600200" indent="-228600" defTabSz="763588" eaLnBrk="0" hangingPunct="0">
              <a:defRPr sz="2400">
                <a:solidFill>
                  <a:schemeClr val="tx1"/>
                </a:solidFill>
                <a:latin typeface="Arial" panose="020B0604020202020204" pitchFamily="34" charset="0"/>
              </a:defRPr>
            </a:lvl4pPr>
            <a:lvl5pPr marL="2057400" indent="-228600" defTabSz="763588" eaLnBrk="0" hangingPunct="0">
              <a:defRPr sz="2400">
                <a:solidFill>
                  <a:schemeClr val="tx1"/>
                </a:solidFill>
                <a:latin typeface="Arial" panose="020B0604020202020204" pitchFamily="34" charset="0"/>
              </a:defRPr>
            </a:lvl5pPr>
            <a:lvl6pPr marL="2514600" indent="-228600" defTabSz="7635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35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35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3588"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1000" i="1"/>
              <a:t>13</a:t>
            </a:r>
          </a:p>
        </p:txBody>
      </p:sp>
      <p:sp>
        <p:nvSpPr>
          <p:cNvPr id="325637" name="Rectangle 4"/>
          <p:cNvSpPr>
            <a:spLocks noChangeArrowheads="1"/>
          </p:cNvSpPr>
          <p:nvPr/>
        </p:nvSpPr>
        <p:spPr bwMode="auto">
          <a:xfrm>
            <a:off x="0" y="8705850"/>
            <a:ext cx="2971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38" name="Rectangle 5"/>
          <p:cNvSpPr>
            <a:spLocks noChangeArrowheads="1"/>
          </p:cNvSpPr>
          <p:nvPr/>
        </p:nvSpPr>
        <p:spPr bwMode="auto">
          <a:xfrm>
            <a:off x="0" y="7938"/>
            <a:ext cx="2971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39" name="Rectangle 6"/>
          <p:cNvSpPr>
            <a:spLocks noChangeArrowheads="1"/>
          </p:cNvSpPr>
          <p:nvPr/>
        </p:nvSpPr>
        <p:spPr bwMode="auto">
          <a:xfrm>
            <a:off x="3884613" y="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0" name="Rectangle 7"/>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1" name="Rectangle 8"/>
          <p:cNvSpPr>
            <a:spLocks noChangeArrowheads="1"/>
          </p:cNvSpPr>
          <p:nvPr/>
        </p:nvSpPr>
        <p:spPr bwMode="auto">
          <a:xfrm>
            <a:off x="3883025" y="0"/>
            <a:ext cx="297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2" name="Rectangle 9"/>
          <p:cNvSpPr>
            <a:spLocks noChangeArrowheads="1"/>
          </p:cNvSpPr>
          <p:nvPr/>
        </p:nvSpPr>
        <p:spPr bwMode="auto">
          <a:xfrm>
            <a:off x="3883025" y="8680450"/>
            <a:ext cx="297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5" tIns="0" rIns="19045" bIns="0" anchor="b"/>
          <a:lstStyle>
            <a:lvl1pPr defTabSz="763588" eaLnBrk="0" hangingPunct="0">
              <a:defRPr sz="2400">
                <a:solidFill>
                  <a:schemeClr val="tx1"/>
                </a:solidFill>
                <a:latin typeface="Arial" panose="020B0604020202020204" pitchFamily="34" charset="0"/>
              </a:defRPr>
            </a:lvl1pPr>
            <a:lvl2pPr marL="742950" indent="-285750" defTabSz="763588" eaLnBrk="0" hangingPunct="0">
              <a:defRPr sz="2400">
                <a:solidFill>
                  <a:schemeClr val="tx1"/>
                </a:solidFill>
                <a:latin typeface="Arial" panose="020B0604020202020204" pitchFamily="34" charset="0"/>
              </a:defRPr>
            </a:lvl2pPr>
            <a:lvl3pPr marL="1143000" indent="-228600" defTabSz="763588" eaLnBrk="0" hangingPunct="0">
              <a:defRPr sz="2400">
                <a:solidFill>
                  <a:schemeClr val="tx1"/>
                </a:solidFill>
                <a:latin typeface="Arial" panose="020B0604020202020204" pitchFamily="34" charset="0"/>
              </a:defRPr>
            </a:lvl3pPr>
            <a:lvl4pPr marL="1600200" indent="-228600" defTabSz="763588" eaLnBrk="0" hangingPunct="0">
              <a:defRPr sz="2400">
                <a:solidFill>
                  <a:schemeClr val="tx1"/>
                </a:solidFill>
                <a:latin typeface="Arial" panose="020B0604020202020204" pitchFamily="34" charset="0"/>
              </a:defRPr>
            </a:lvl4pPr>
            <a:lvl5pPr marL="2057400" indent="-228600" defTabSz="763588" eaLnBrk="0" hangingPunct="0">
              <a:defRPr sz="2400">
                <a:solidFill>
                  <a:schemeClr val="tx1"/>
                </a:solidFill>
                <a:latin typeface="Arial" panose="020B0604020202020204" pitchFamily="34" charset="0"/>
              </a:defRPr>
            </a:lvl5pPr>
            <a:lvl6pPr marL="2514600" indent="-228600" defTabSz="7635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35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35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3588"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1200"/>
              <a:t>13</a:t>
            </a:r>
          </a:p>
        </p:txBody>
      </p:sp>
      <p:sp>
        <p:nvSpPr>
          <p:cNvPr id="325643" name="Rectangle 10"/>
          <p:cNvSpPr>
            <a:spLocks noChangeArrowheads="1"/>
          </p:cNvSpPr>
          <p:nvPr/>
        </p:nvSpPr>
        <p:spPr bwMode="auto">
          <a:xfrm>
            <a:off x="0" y="868045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4" name="Rectangle 11"/>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5" name="Rectangle 12"/>
          <p:cNvSpPr>
            <a:spLocks noChangeArrowheads="1"/>
          </p:cNvSpPr>
          <p:nvPr/>
        </p:nvSpPr>
        <p:spPr bwMode="auto">
          <a:xfrm>
            <a:off x="3881438" y="0"/>
            <a:ext cx="29765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6" name="Rectangle 13"/>
          <p:cNvSpPr>
            <a:spLocks noChangeArrowheads="1"/>
          </p:cNvSpPr>
          <p:nvPr/>
        </p:nvSpPr>
        <p:spPr bwMode="auto">
          <a:xfrm>
            <a:off x="3881438" y="8699500"/>
            <a:ext cx="29765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7" name="Rectangle 14"/>
          <p:cNvSpPr>
            <a:spLocks noChangeArrowheads="1"/>
          </p:cNvSpPr>
          <p:nvPr/>
        </p:nvSpPr>
        <p:spPr bwMode="auto">
          <a:xfrm>
            <a:off x="-1588" y="8699500"/>
            <a:ext cx="29702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8" name="Rectangle 15"/>
          <p:cNvSpPr>
            <a:spLocks noChangeArrowheads="1"/>
          </p:cNvSpPr>
          <p:nvPr/>
        </p:nvSpPr>
        <p:spPr bwMode="auto">
          <a:xfrm>
            <a:off x="-1588" y="0"/>
            <a:ext cx="29702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9" name="Rectangle 16"/>
          <p:cNvSpPr>
            <a:spLocks noGrp="1" noRot="1" noChangeAspect="1" noChangeArrowheads="1" noTextEdit="1"/>
          </p:cNvSpPr>
          <p:nvPr>
            <p:ph type="sldImg"/>
          </p:nvPr>
        </p:nvSpPr>
        <p:spPr>
          <a:xfrm>
            <a:off x="485775" y="800100"/>
            <a:ext cx="5892800" cy="3314700"/>
          </a:xfrm>
          <a:ln w="12700" cap="flat">
            <a:solidFill>
              <a:schemeClr val="tx1"/>
            </a:solidFill>
          </a:ln>
        </p:spPr>
      </p:sp>
      <p:sp>
        <p:nvSpPr>
          <p:cNvPr id="325650" name="Rectangle 17"/>
          <p:cNvSpPr>
            <a:spLocks noChangeArrowheads="1"/>
          </p:cNvSpPr>
          <p:nvPr/>
        </p:nvSpPr>
        <p:spPr bwMode="auto">
          <a:xfrm>
            <a:off x="1065213" y="4191000"/>
            <a:ext cx="50307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30000"/>
              </a:spcBef>
            </a:pPr>
            <a:r>
              <a:rPr lang="en-US" altLang="en-US" sz="1100"/>
              <a:t>Obesity is associated with complications involving many organ systems. The most common medical complications include coronary heart disease, hypertension, diabetes, dyslipidemia, liver disease, gall bladder disease, pulmonary abnormalities, and osteoarthritis. The complications associated with obesity lead to impaired quality of life, considerable morbidity, and premature death.  The mechanisms responsible for many of these complications are not completely understood but probably involve the mechanical burden from excess bulk; signaling proteins produced and secreted by adipocytes; and abnormalities in lipid metabolism within adipose tissue, cardiac and skeletal muscle, and the liver and pancreas.</a:t>
            </a:r>
          </a:p>
        </p:txBody>
      </p:sp>
    </p:spTree>
    <p:extLst>
      <p:ext uri="{BB962C8B-B14F-4D97-AF65-F5344CB8AC3E}">
        <p14:creationId xmlns:p14="http://schemas.microsoft.com/office/powerpoint/2010/main" val="571691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CC98CAD-1880-478A-9E23-7AB27982F490}" type="slidenum">
              <a:rPr lang="el-GR" altLang="en-US" sz="1200"/>
              <a:pPr eaLnBrk="1" hangingPunct="1"/>
              <a:t>29</a:t>
            </a:fld>
            <a:endParaRPr lang="el-GR" altLang="en-US" sz="1200"/>
          </a:p>
        </p:txBody>
      </p:sp>
      <p:sp>
        <p:nvSpPr>
          <p:cNvPr id="354307" name="Rectangle 2"/>
          <p:cNvSpPr>
            <a:spLocks noGrp="1" noRot="1" noChangeAspect="1" noChangeArrowheads="1" noTextEdit="1"/>
          </p:cNvSpPr>
          <p:nvPr>
            <p:ph type="sldImg"/>
          </p:nvPr>
        </p:nvSpPr>
        <p:spPr>
          <a:xfrm>
            <a:off x="381000" y="685800"/>
            <a:ext cx="6096000" cy="3429000"/>
          </a:xfrm>
          <a:ln/>
        </p:spPr>
      </p:sp>
      <p:sp>
        <p:nvSpPr>
          <p:cNvPr id="354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80728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0508E43-859B-4275-AC0E-6841F824A898}" type="slidenum">
              <a:rPr lang="el-GR" altLang="en-US" sz="1200"/>
              <a:pPr eaLnBrk="1" hangingPunct="1"/>
              <a:t>30</a:t>
            </a:fld>
            <a:endParaRPr lang="el-GR" altLang="en-US" sz="1200"/>
          </a:p>
        </p:txBody>
      </p:sp>
      <p:sp>
        <p:nvSpPr>
          <p:cNvPr id="360451" name="Rectangle 2"/>
          <p:cNvSpPr>
            <a:spLocks noGrp="1" noRot="1" noChangeAspect="1" noChangeArrowheads="1" noTextEdit="1"/>
          </p:cNvSpPr>
          <p:nvPr>
            <p:ph type="sldImg"/>
          </p:nvPr>
        </p:nvSpPr>
        <p:spPr>
          <a:xfrm>
            <a:off x="381000" y="685800"/>
            <a:ext cx="6096000" cy="3429000"/>
          </a:xfrm>
          <a:ln/>
        </p:spPr>
      </p:sp>
      <p:sp>
        <p:nvSpPr>
          <p:cNvPr id="360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93279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CEB353E-ED61-4FBE-984A-52EF21BDE6B4}" type="slidenum">
              <a:rPr lang="el-GR" altLang="en-US" sz="1200"/>
              <a:pPr eaLnBrk="1" hangingPunct="1"/>
              <a:t>32</a:t>
            </a:fld>
            <a:endParaRPr lang="el-GR" altLang="en-US" sz="1200"/>
          </a:p>
        </p:txBody>
      </p:sp>
      <p:sp>
        <p:nvSpPr>
          <p:cNvPr id="368643" name="Rectangle 2"/>
          <p:cNvSpPr>
            <a:spLocks noGrp="1" noRot="1" noChangeAspect="1" noChangeArrowheads="1" noTextEdit="1"/>
          </p:cNvSpPr>
          <p:nvPr>
            <p:ph type="sldImg"/>
          </p:nvPr>
        </p:nvSpPr>
        <p:spPr>
          <a:xfrm>
            <a:off x="381000" y="685800"/>
            <a:ext cx="6096000" cy="3429000"/>
          </a:xfrm>
          <a:ln/>
        </p:spPr>
      </p:sp>
      <p:sp>
        <p:nvSpPr>
          <p:cNvPr id="368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44618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0E1049D-F401-49F5-916D-563FABFF63A3}" type="slidenum">
              <a:rPr lang="el-GR" altLang="en-US" sz="1200"/>
              <a:pPr eaLnBrk="1" hangingPunct="1"/>
              <a:t>33</a:t>
            </a:fld>
            <a:endParaRPr lang="el-GR" altLang="en-US" sz="1200"/>
          </a:p>
        </p:txBody>
      </p:sp>
      <p:sp>
        <p:nvSpPr>
          <p:cNvPr id="369667" name="Rectangle 2"/>
          <p:cNvSpPr>
            <a:spLocks noGrp="1" noRot="1" noChangeAspect="1" noChangeArrowheads="1" noTextEdit="1"/>
          </p:cNvSpPr>
          <p:nvPr>
            <p:ph type="sldImg"/>
          </p:nvPr>
        </p:nvSpPr>
        <p:spPr>
          <a:xfrm>
            <a:off x="381000" y="685800"/>
            <a:ext cx="6096000" cy="3429000"/>
          </a:xfrm>
          <a:ln/>
        </p:spPr>
      </p:sp>
      <p:sp>
        <p:nvSpPr>
          <p:cNvPr id="369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94823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8060BC7-1D97-45C1-8FCA-30EA7EF3F471}" type="slidenum">
              <a:rPr lang="el-GR" altLang="en-US" sz="1200"/>
              <a:pPr eaLnBrk="1" hangingPunct="1"/>
              <a:t>34</a:t>
            </a:fld>
            <a:endParaRPr lang="el-GR" altLang="en-US" sz="1200"/>
          </a:p>
        </p:txBody>
      </p:sp>
      <p:sp>
        <p:nvSpPr>
          <p:cNvPr id="373763" name="Rectangle 2"/>
          <p:cNvSpPr>
            <a:spLocks noGrp="1" noRot="1" noChangeAspect="1" noChangeArrowheads="1" noTextEdit="1"/>
          </p:cNvSpPr>
          <p:nvPr>
            <p:ph type="sldImg"/>
          </p:nvPr>
        </p:nvSpPr>
        <p:spPr>
          <a:xfrm>
            <a:off x="381000" y="685800"/>
            <a:ext cx="6096000" cy="3429000"/>
          </a:xfrm>
          <a:ln/>
        </p:spPr>
      </p:sp>
      <p:sp>
        <p:nvSpPr>
          <p:cNvPr id="373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13427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FE74458-74FD-4017-A971-DE3263C925EC}" type="slidenum">
              <a:rPr lang="el-GR" altLang="en-US" sz="1200"/>
              <a:pPr eaLnBrk="1" hangingPunct="1"/>
              <a:t>35</a:t>
            </a:fld>
            <a:endParaRPr lang="el-GR" altLang="en-US" sz="1200"/>
          </a:p>
        </p:txBody>
      </p:sp>
      <p:sp>
        <p:nvSpPr>
          <p:cNvPr id="387075" name="Rectangle 2"/>
          <p:cNvSpPr>
            <a:spLocks noGrp="1" noRot="1" noChangeAspect="1" noChangeArrowheads="1" noTextEdit="1"/>
          </p:cNvSpPr>
          <p:nvPr>
            <p:ph type="sldImg"/>
          </p:nvPr>
        </p:nvSpPr>
        <p:spPr>
          <a:xfrm>
            <a:off x="381000" y="685800"/>
            <a:ext cx="6096000" cy="3429000"/>
          </a:xfrm>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82423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AEFBC40-E7ED-4079-B76F-C6D1C47FAD5F}" type="slidenum">
              <a:rPr lang="el-GR" altLang="en-US" sz="1200"/>
              <a:pPr eaLnBrk="1" hangingPunct="1"/>
              <a:t>36</a:t>
            </a:fld>
            <a:endParaRPr lang="el-GR" altLang="en-US" sz="1200"/>
          </a:p>
        </p:txBody>
      </p:sp>
      <p:sp>
        <p:nvSpPr>
          <p:cNvPr id="400387" name="Rectangle 2"/>
          <p:cNvSpPr>
            <a:spLocks noGrp="1" noRot="1" noChangeAspect="1" noChangeArrowheads="1" noTextEdit="1"/>
          </p:cNvSpPr>
          <p:nvPr>
            <p:ph type="sldImg"/>
          </p:nvPr>
        </p:nvSpPr>
        <p:spPr>
          <a:xfrm>
            <a:off x="381000" y="685800"/>
            <a:ext cx="6096000" cy="3429000"/>
          </a:xfrm>
          <a:ln/>
        </p:spPr>
      </p:sp>
      <p:sp>
        <p:nvSpPr>
          <p:cNvPr id="400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49907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AAF11B4-92A6-45D7-8B05-BD0001753AD8}" type="slidenum">
              <a:rPr lang="el-GR" altLang="en-US" sz="1200"/>
              <a:pPr eaLnBrk="1" hangingPunct="1"/>
              <a:t>38</a:t>
            </a:fld>
            <a:endParaRPr lang="el-GR" altLang="en-US" sz="1200"/>
          </a:p>
        </p:txBody>
      </p:sp>
      <p:sp>
        <p:nvSpPr>
          <p:cNvPr id="398339" name="Rectangle 2"/>
          <p:cNvSpPr>
            <a:spLocks noGrp="1" noRot="1" noChangeAspect="1" noChangeArrowheads="1" noTextEdit="1"/>
          </p:cNvSpPr>
          <p:nvPr>
            <p:ph type="sldImg"/>
          </p:nvPr>
        </p:nvSpPr>
        <p:spPr>
          <a:xfrm>
            <a:off x="381000" y="685800"/>
            <a:ext cx="6096000" cy="3429000"/>
          </a:xfrm>
          <a:ln/>
        </p:spPr>
      </p:sp>
      <p:sp>
        <p:nvSpPr>
          <p:cNvPr id="398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18328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8F9B3A4-A626-4AF1-8E65-49D0D9E60420}" type="slidenum">
              <a:rPr lang="el-GR" altLang="en-US" sz="1200"/>
              <a:pPr eaLnBrk="1" hangingPunct="1"/>
              <a:t>39</a:t>
            </a:fld>
            <a:endParaRPr lang="el-GR" altLang="en-US" sz="1200"/>
          </a:p>
        </p:txBody>
      </p:sp>
      <p:sp>
        <p:nvSpPr>
          <p:cNvPr id="399363" name="Rectangle 2"/>
          <p:cNvSpPr>
            <a:spLocks noGrp="1" noRot="1" noChangeAspect="1" noChangeArrowheads="1" noTextEdit="1"/>
          </p:cNvSpPr>
          <p:nvPr>
            <p:ph type="sldImg"/>
          </p:nvPr>
        </p:nvSpPr>
        <p:spPr>
          <a:xfrm>
            <a:off x="381000" y="685800"/>
            <a:ext cx="6096000" cy="3429000"/>
          </a:xfrm>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1434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0BFFF21-584E-4790-B219-72041B6453B9}" type="slidenum">
              <a:rPr lang="el-GR" altLang="en-US" sz="1200"/>
              <a:pPr eaLnBrk="1" hangingPunct="1"/>
              <a:t>9</a:t>
            </a:fld>
            <a:endParaRPr lang="el-GR" altLang="en-US" sz="1200"/>
          </a:p>
        </p:txBody>
      </p:sp>
      <p:sp>
        <p:nvSpPr>
          <p:cNvPr id="273411" name="Rectangle 2"/>
          <p:cNvSpPr>
            <a:spLocks noGrp="1" noRot="1" noChangeAspect="1" noChangeArrowheads="1" noTextEdit="1"/>
          </p:cNvSpPr>
          <p:nvPr>
            <p:ph type="sldImg"/>
          </p:nvPr>
        </p:nvSpPr>
        <p:spPr>
          <a:xfrm>
            <a:off x="381000" y="685800"/>
            <a:ext cx="6096000" cy="3429000"/>
          </a:xfrm>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29860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9420664-5F56-4011-87EA-5001DE940A9E}" type="slidenum">
              <a:rPr lang="el-GR" altLang="en-US" sz="1200"/>
              <a:pPr eaLnBrk="1" hangingPunct="1"/>
              <a:t>40</a:t>
            </a:fld>
            <a:endParaRPr lang="el-GR" altLang="en-US" sz="1200"/>
          </a:p>
        </p:txBody>
      </p:sp>
      <p:sp>
        <p:nvSpPr>
          <p:cNvPr id="415747" name="Rectangle 2"/>
          <p:cNvSpPr>
            <a:spLocks noGrp="1" noRot="1" noChangeAspect="1" noChangeArrowheads="1" noTextEdit="1"/>
          </p:cNvSpPr>
          <p:nvPr>
            <p:ph type="sldImg"/>
          </p:nvPr>
        </p:nvSpPr>
        <p:spPr>
          <a:xfrm>
            <a:off x="381000" y="685800"/>
            <a:ext cx="6096000" cy="3429000"/>
          </a:xfrm>
          <a:ln/>
        </p:spPr>
      </p:sp>
      <p:sp>
        <p:nvSpPr>
          <p:cNvPr id="415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87756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5BFF633-44DD-486F-8BAE-B011B99FAA68}" type="slidenum">
              <a:rPr lang="el-GR" altLang="en-US" sz="1200"/>
              <a:pPr eaLnBrk="1" hangingPunct="1"/>
              <a:t>41</a:t>
            </a:fld>
            <a:endParaRPr lang="el-GR" altLang="en-US" sz="1200"/>
          </a:p>
        </p:txBody>
      </p:sp>
      <p:sp>
        <p:nvSpPr>
          <p:cNvPr id="416771" name="Rectangle 2"/>
          <p:cNvSpPr>
            <a:spLocks noGrp="1" noRot="1" noChangeAspect="1" noChangeArrowheads="1" noTextEdit="1"/>
          </p:cNvSpPr>
          <p:nvPr>
            <p:ph type="sldImg"/>
          </p:nvPr>
        </p:nvSpPr>
        <p:spPr>
          <a:xfrm>
            <a:off x="381000" y="685800"/>
            <a:ext cx="6096000" cy="3429000"/>
          </a:xfrm>
          <a:ln/>
        </p:spPr>
      </p:sp>
      <p:sp>
        <p:nvSpPr>
          <p:cNvPr id="416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28580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E8FA677-D4C3-421B-A86E-8A90F469FA4F}" type="slidenum">
              <a:rPr lang="el-GR" altLang="en-US" sz="1200"/>
              <a:pPr eaLnBrk="1" hangingPunct="1"/>
              <a:t>42</a:t>
            </a:fld>
            <a:endParaRPr lang="el-GR" altLang="en-US" sz="1200"/>
          </a:p>
        </p:txBody>
      </p:sp>
      <p:sp>
        <p:nvSpPr>
          <p:cNvPr id="419843" name="Rectangle 2"/>
          <p:cNvSpPr>
            <a:spLocks noGrp="1" noRot="1" noChangeAspect="1" noChangeArrowheads="1" noTextEdit="1"/>
          </p:cNvSpPr>
          <p:nvPr>
            <p:ph type="sldImg"/>
          </p:nvPr>
        </p:nvSpPr>
        <p:spPr>
          <a:xfrm>
            <a:off x="381000" y="685800"/>
            <a:ext cx="6096000" cy="3429000"/>
          </a:xfrm>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15261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3A9AA88-B72C-4AB8-8E9E-1AF3D9498606}" type="slidenum">
              <a:rPr lang="el-GR" altLang="en-US" sz="1200"/>
              <a:pPr eaLnBrk="1" hangingPunct="1"/>
              <a:t>43</a:t>
            </a:fld>
            <a:endParaRPr lang="el-GR" altLang="en-US" sz="1200"/>
          </a:p>
        </p:txBody>
      </p:sp>
      <p:sp>
        <p:nvSpPr>
          <p:cNvPr id="420867" name="Rectangle 2"/>
          <p:cNvSpPr>
            <a:spLocks noGrp="1" noRot="1" noChangeAspect="1" noChangeArrowheads="1" noTextEdit="1"/>
          </p:cNvSpPr>
          <p:nvPr>
            <p:ph type="sldImg"/>
          </p:nvPr>
        </p:nvSpPr>
        <p:spPr>
          <a:xfrm>
            <a:off x="381000" y="685800"/>
            <a:ext cx="6096000" cy="3429000"/>
          </a:xfrm>
          <a:ln/>
        </p:spPr>
      </p:sp>
      <p:sp>
        <p:nvSpPr>
          <p:cNvPr id="420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64755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F08CB60-7656-40BA-AC4D-79A6B0023A6C}" type="slidenum">
              <a:rPr lang="el-GR" altLang="en-US" sz="1200"/>
              <a:pPr eaLnBrk="1" hangingPunct="1"/>
              <a:t>49</a:t>
            </a:fld>
            <a:endParaRPr lang="el-GR" altLang="en-US" sz="1200"/>
          </a:p>
        </p:txBody>
      </p:sp>
      <p:sp>
        <p:nvSpPr>
          <p:cNvPr id="427011" name="Rectangle 2"/>
          <p:cNvSpPr>
            <a:spLocks noGrp="1" noRot="1" noChangeAspect="1" noChangeArrowheads="1" noTextEdit="1"/>
          </p:cNvSpPr>
          <p:nvPr>
            <p:ph type="sldImg"/>
          </p:nvPr>
        </p:nvSpPr>
        <p:spPr>
          <a:xfrm>
            <a:off x="381000" y="685800"/>
            <a:ext cx="6096000" cy="3429000"/>
          </a:xfrm>
          <a:ln/>
        </p:spPr>
      </p:sp>
      <p:sp>
        <p:nvSpPr>
          <p:cNvPr id="427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87177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12FE48C-25BB-4DFB-A1A1-B792FB6C4A08}" type="slidenum">
              <a:rPr lang="el-GR" altLang="en-US" sz="1200"/>
              <a:pPr eaLnBrk="1" hangingPunct="1"/>
              <a:t>51</a:t>
            </a:fld>
            <a:endParaRPr lang="el-GR" altLang="en-US" sz="1200"/>
          </a:p>
        </p:txBody>
      </p:sp>
      <p:sp>
        <p:nvSpPr>
          <p:cNvPr id="452611" name="Rectangle 2"/>
          <p:cNvSpPr>
            <a:spLocks noGrp="1" noRot="1" noChangeAspect="1" noChangeArrowheads="1" noTextEdit="1"/>
          </p:cNvSpPr>
          <p:nvPr>
            <p:ph type="sldImg"/>
          </p:nvPr>
        </p:nvSpPr>
        <p:spPr>
          <a:xfrm>
            <a:off x="381000" y="685800"/>
            <a:ext cx="6096000" cy="3429000"/>
          </a:xfrm>
          <a:ln/>
        </p:spPr>
      </p:sp>
      <p:sp>
        <p:nvSpPr>
          <p:cNvPr id="452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78775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96FCBA-463E-40CB-B667-4BDD5D0B89D1}" type="slidenum">
              <a:rPr lang="el-GR" altLang="en-US" sz="1200"/>
              <a:pPr eaLnBrk="1" hangingPunct="1"/>
              <a:t>52</a:t>
            </a:fld>
            <a:endParaRPr lang="el-GR" altLang="en-US" sz="1200"/>
          </a:p>
        </p:txBody>
      </p:sp>
      <p:sp>
        <p:nvSpPr>
          <p:cNvPr id="435203" name="Rectangle 2"/>
          <p:cNvSpPr>
            <a:spLocks noGrp="1" noRot="1" noChangeAspect="1" noChangeArrowheads="1" noTextEdit="1"/>
          </p:cNvSpPr>
          <p:nvPr>
            <p:ph type="sldImg"/>
          </p:nvPr>
        </p:nvSpPr>
        <p:spPr>
          <a:xfrm>
            <a:off x="381000" y="685800"/>
            <a:ext cx="6096000" cy="3429000"/>
          </a:xfrm>
          <a:ln/>
        </p:spPr>
      </p:sp>
      <p:sp>
        <p:nvSpPr>
          <p:cNvPr id="435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60684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C96B865-3C9A-4808-930E-A0C300D00EFB}" type="slidenum">
              <a:rPr lang="el-GR" altLang="en-US" sz="1200"/>
              <a:pPr eaLnBrk="1" hangingPunct="1"/>
              <a:t>53</a:t>
            </a:fld>
            <a:endParaRPr lang="el-GR" altLang="en-US" sz="1200"/>
          </a:p>
        </p:txBody>
      </p:sp>
      <p:sp>
        <p:nvSpPr>
          <p:cNvPr id="444419" name="Rectangle 2"/>
          <p:cNvSpPr>
            <a:spLocks noGrp="1" noRot="1" noChangeAspect="1" noChangeArrowheads="1" noTextEdit="1"/>
          </p:cNvSpPr>
          <p:nvPr>
            <p:ph type="sldImg"/>
          </p:nvPr>
        </p:nvSpPr>
        <p:spPr>
          <a:ln/>
        </p:spPr>
      </p:sp>
      <p:sp>
        <p:nvSpPr>
          <p:cNvPr id="444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28549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26D212F-AA02-4832-93DE-206E7ECAA7D5}" type="slidenum">
              <a:rPr lang="el-GR" altLang="en-US" sz="1200"/>
              <a:pPr eaLnBrk="1" hangingPunct="1"/>
              <a:t>54</a:t>
            </a:fld>
            <a:endParaRPr lang="el-GR" altLang="en-US" sz="1200"/>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35547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D7D4AE0-7EDE-430A-AC79-2EFC0079A500}" type="slidenum">
              <a:rPr lang="el-GR" altLang="en-US" sz="1200"/>
              <a:pPr eaLnBrk="1" hangingPunct="1"/>
              <a:t>55</a:t>
            </a:fld>
            <a:endParaRPr lang="el-GR" altLang="en-US" sz="1200"/>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7314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A7E9FED-459A-4E07-AA0E-1E0C48CE24DA}" type="slidenum">
              <a:rPr lang="el-GR" altLang="en-US" sz="1200"/>
              <a:pPr eaLnBrk="1" hangingPunct="1"/>
              <a:t>10</a:t>
            </a:fld>
            <a:endParaRPr lang="el-GR" altLang="en-US" sz="1200"/>
          </a:p>
        </p:txBody>
      </p:sp>
      <p:sp>
        <p:nvSpPr>
          <p:cNvPr id="275459" name="Rectangle 2"/>
          <p:cNvSpPr>
            <a:spLocks noGrp="1" noRot="1" noChangeAspect="1" noChangeArrowheads="1" noTextEdit="1"/>
          </p:cNvSpPr>
          <p:nvPr>
            <p:ph type="sldImg"/>
          </p:nvPr>
        </p:nvSpPr>
        <p:spPr>
          <a:xfrm>
            <a:off x="381000" y="685800"/>
            <a:ext cx="6096000" cy="3429000"/>
          </a:xfrm>
          <a:ln/>
        </p:spPr>
      </p:sp>
      <p:sp>
        <p:nvSpPr>
          <p:cNvPr id="275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25257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F2C4B36-070E-45AD-B823-BAD42CEB0430}" type="slidenum">
              <a:rPr lang="el-GR" altLang="en-US" sz="1200"/>
              <a:pPr eaLnBrk="1" hangingPunct="1"/>
              <a:t>56</a:t>
            </a:fld>
            <a:endParaRPr lang="el-GR" altLang="en-US" sz="1200"/>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14571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D0193FC-4051-4B77-9A1D-40D091CD2207}" type="slidenum">
              <a:rPr lang="el-GR" altLang="en-US" sz="1200"/>
              <a:pPr eaLnBrk="1" hangingPunct="1"/>
              <a:t>57</a:t>
            </a:fld>
            <a:endParaRPr lang="el-GR" altLang="en-US" sz="1200"/>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11357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079D1DE-DE11-4F57-AE43-77199193BC5E}" type="slidenum">
              <a:rPr lang="el-GR" altLang="en-US" sz="1200"/>
              <a:pPr eaLnBrk="1" hangingPunct="1"/>
              <a:t>58</a:t>
            </a:fld>
            <a:endParaRPr lang="el-GR" altLang="en-US" sz="1200"/>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223878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A5F8D73-D696-4727-8AC6-4DFF0194C70F}" type="slidenum">
              <a:rPr lang="el-GR" altLang="en-US" sz="1200"/>
              <a:pPr eaLnBrk="1" hangingPunct="1"/>
              <a:t>59</a:t>
            </a:fld>
            <a:endParaRPr lang="el-GR" altLang="en-US" sz="1200"/>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40041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50405FE-45E2-4C00-B8B6-0D94475FC43F}" type="slidenum">
              <a:rPr lang="el-GR" altLang="en-US" sz="1200"/>
              <a:pPr eaLnBrk="1" hangingPunct="1"/>
              <a:t>60</a:t>
            </a:fld>
            <a:endParaRPr lang="el-GR" altLang="en-US" sz="1200"/>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699877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0675FA1-1332-4627-A0A8-FD15D5CE779E}" type="slidenum">
              <a:rPr lang="el-GR" altLang="en-US" sz="1200"/>
              <a:pPr eaLnBrk="1" hangingPunct="1"/>
              <a:t>61</a:t>
            </a:fld>
            <a:endParaRPr lang="el-GR" altLang="en-US" sz="1200"/>
          </a:p>
        </p:txBody>
      </p:sp>
      <p:sp>
        <p:nvSpPr>
          <p:cNvPr id="457731" name="Rectangle 2"/>
          <p:cNvSpPr>
            <a:spLocks noGrp="1" noRot="1" noChangeAspect="1" noChangeArrowheads="1" noTextEdit="1"/>
          </p:cNvSpPr>
          <p:nvPr>
            <p:ph type="sldImg"/>
          </p:nvPr>
        </p:nvSpPr>
        <p:spPr>
          <a:xfrm>
            <a:off x="381000" y="685800"/>
            <a:ext cx="6096000" cy="3429000"/>
          </a:xfrm>
          <a:ln/>
        </p:spPr>
      </p:sp>
      <p:sp>
        <p:nvSpPr>
          <p:cNvPr id="457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55027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F60C48C-5CF7-4F83-9010-C0C782CEB85C}" type="slidenum">
              <a:rPr lang="el-GR" altLang="en-US" sz="1200"/>
              <a:pPr eaLnBrk="1" hangingPunct="1"/>
              <a:t>64</a:t>
            </a:fld>
            <a:endParaRPr lang="el-GR" altLang="en-US" sz="1200"/>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038512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32EC0DF-2FF0-44F0-91C0-98FBF931D156}" type="slidenum">
              <a:rPr lang="el-GR" altLang="en-US" sz="1200"/>
              <a:pPr eaLnBrk="1" hangingPunct="1"/>
              <a:t>65</a:t>
            </a:fld>
            <a:endParaRPr lang="el-GR" altLang="en-US" sz="1200"/>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42389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41ACA22-7859-4938-8DAC-D7ABB2C5852E}" type="slidenum">
              <a:rPr lang="el-GR" altLang="en-US" sz="1200"/>
              <a:pPr eaLnBrk="1" hangingPunct="1"/>
              <a:t>66</a:t>
            </a:fld>
            <a:endParaRPr lang="el-GR" altLang="en-US" sz="1200"/>
          </a:p>
        </p:txBody>
      </p:sp>
      <p:sp>
        <p:nvSpPr>
          <p:cNvPr id="466947" name="Rectangle 2"/>
          <p:cNvSpPr>
            <a:spLocks noGrp="1" noRot="1" noChangeAspect="1" noChangeArrowheads="1" noTextEdit="1"/>
          </p:cNvSpPr>
          <p:nvPr>
            <p:ph type="sldImg"/>
          </p:nvPr>
        </p:nvSpPr>
        <p:spPr>
          <a:ln/>
        </p:spPr>
      </p:sp>
      <p:sp>
        <p:nvSpPr>
          <p:cNvPr id="466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5089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8935085-05AC-4D34-9E0C-482E0B0FC34D}" type="slidenum">
              <a:rPr lang="el-GR" altLang="en-US" sz="1200"/>
              <a:pPr eaLnBrk="1" hangingPunct="1"/>
              <a:t>11</a:t>
            </a:fld>
            <a:endParaRPr lang="el-GR" altLang="en-US" sz="1200"/>
          </a:p>
        </p:txBody>
      </p:sp>
      <p:sp>
        <p:nvSpPr>
          <p:cNvPr id="276483" name="Rectangle 2"/>
          <p:cNvSpPr>
            <a:spLocks noGrp="1" noRot="1" noChangeAspect="1" noChangeArrowheads="1" noTextEdit="1"/>
          </p:cNvSpPr>
          <p:nvPr>
            <p:ph type="sldImg"/>
          </p:nvPr>
        </p:nvSpPr>
        <p:spPr>
          <a:xfrm>
            <a:off x="381000" y="685800"/>
            <a:ext cx="6096000" cy="3429000"/>
          </a:xfrm>
          <a:ln/>
        </p:spPr>
      </p:sp>
      <p:sp>
        <p:nvSpPr>
          <p:cNvPr id="276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3642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4791F7C-F10F-4931-89E2-E28963820FB4}" type="slidenum">
              <a:rPr lang="el-GR" altLang="en-US" sz="1200"/>
              <a:pPr eaLnBrk="1" hangingPunct="1"/>
              <a:t>12</a:t>
            </a:fld>
            <a:endParaRPr lang="el-GR" altLang="en-US" sz="1200"/>
          </a:p>
        </p:txBody>
      </p:sp>
      <p:sp>
        <p:nvSpPr>
          <p:cNvPr id="277507" name="Rectangle 2"/>
          <p:cNvSpPr>
            <a:spLocks noGrp="1" noRot="1" noChangeAspect="1" noChangeArrowheads="1" noTextEdit="1"/>
          </p:cNvSpPr>
          <p:nvPr>
            <p:ph type="sldImg"/>
          </p:nvPr>
        </p:nvSpPr>
        <p:spPr>
          <a:xfrm>
            <a:off x="381000" y="685800"/>
            <a:ext cx="6096000" cy="3429000"/>
          </a:xfrm>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7917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B5DC3C3-9F02-487B-92F4-C805A5205C3F}" type="slidenum">
              <a:rPr lang="el-GR" altLang="en-US" sz="1200"/>
              <a:pPr eaLnBrk="1" hangingPunct="1"/>
              <a:t>13</a:t>
            </a:fld>
            <a:endParaRPr lang="el-GR" altLang="en-US" sz="1200"/>
          </a:p>
        </p:txBody>
      </p:sp>
      <p:sp>
        <p:nvSpPr>
          <p:cNvPr id="278531" name="Rectangle 2"/>
          <p:cNvSpPr>
            <a:spLocks noGrp="1" noRot="1" noChangeAspect="1" noChangeArrowheads="1" noTextEdit="1"/>
          </p:cNvSpPr>
          <p:nvPr>
            <p:ph type="sldImg"/>
          </p:nvPr>
        </p:nvSpPr>
        <p:spPr>
          <a:xfrm>
            <a:off x="381000" y="685800"/>
            <a:ext cx="6096000" cy="3429000"/>
          </a:xfrm>
          <a:ln/>
        </p:spPr>
      </p:sp>
      <p:sp>
        <p:nvSpPr>
          <p:cNvPr id="278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3091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8E46C77-E4CC-4EEB-ABE4-C4F02142A546}" type="slidenum">
              <a:rPr lang="el-GR" altLang="en-US" sz="1200"/>
              <a:pPr eaLnBrk="1" hangingPunct="1"/>
              <a:t>14</a:t>
            </a:fld>
            <a:endParaRPr lang="el-GR" altLang="en-US" sz="1200"/>
          </a:p>
        </p:txBody>
      </p:sp>
      <p:sp>
        <p:nvSpPr>
          <p:cNvPr id="279555" name="Rectangle 2"/>
          <p:cNvSpPr>
            <a:spLocks noGrp="1" noRot="1" noChangeAspect="1" noChangeArrowheads="1" noTextEdit="1"/>
          </p:cNvSpPr>
          <p:nvPr>
            <p:ph type="sldImg"/>
          </p:nvPr>
        </p:nvSpPr>
        <p:spPr>
          <a:xfrm>
            <a:off x="381000" y="685800"/>
            <a:ext cx="6096000" cy="3429000"/>
          </a:xfrm>
          <a:ln/>
        </p:spPr>
      </p:sp>
      <p:sp>
        <p:nvSpPr>
          <p:cNvPr id="27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639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02C65D7-C34E-479B-B95B-C1FFB100C2FB}" type="slidenum">
              <a:rPr lang="el-GR" altLang="en-US" sz="1200"/>
              <a:pPr eaLnBrk="1" hangingPunct="1"/>
              <a:t>15</a:t>
            </a:fld>
            <a:endParaRPr lang="el-GR" altLang="en-US" sz="1200"/>
          </a:p>
        </p:txBody>
      </p:sp>
      <p:sp>
        <p:nvSpPr>
          <p:cNvPr id="280579" name="Rectangle 2"/>
          <p:cNvSpPr>
            <a:spLocks noGrp="1" noRot="1" noChangeAspect="1" noChangeArrowheads="1" noTextEdit="1"/>
          </p:cNvSpPr>
          <p:nvPr>
            <p:ph type="sldImg"/>
          </p:nvPr>
        </p:nvSpPr>
        <p:spPr>
          <a:xfrm>
            <a:off x="381000" y="685800"/>
            <a:ext cx="6096000" cy="3429000"/>
          </a:xfrm>
          <a:ln/>
        </p:spPr>
      </p:sp>
      <p:sp>
        <p:nvSpPr>
          <p:cNvPr id="280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2565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a:t>Στυλ κύριου τίτλου</a:t>
            </a:r>
            <a:endParaRPr kumimoji="0" lang="en-US"/>
          </a:p>
        </p:txBody>
      </p:sp>
      <p:sp>
        <p:nvSpPr>
          <p:cNvPr id="28" name="Θέση ημερομηνίας 27"/>
          <p:cNvSpPr>
            <a:spLocks noGrp="1"/>
          </p:cNvSpPr>
          <p:nvPr>
            <p:ph type="dt" sz="half" idx="10"/>
          </p:nvPr>
        </p:nvSpPr>
        <p:spPr/>
        <p:txBody>
          <a:bodyPr/>
          <a:lstStyle/>
          <a:p>
            <a:fld id="{8A999374-A0EC-416D-B62E-F3255974FDD5}" type="datetimeFigureOut">
              <a:rPr lang="el-GR" smtClean="0"/>
              <a:pPr/>
              <a:t>31/1/2022</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a:lstStyle/>
          <a:p>
            <a:fld id="{C581BC96-E7A8-40A7-B60F-E2396D231BD3}" type="slidenum">
              <a:rPr lang="el-GR" smtClean="0"/>
              <a:pPr/>
              <a:t>‹#›</a:t>
            </a:fld>
            <a:endParaRPr lang="el-GR"/>
          </a:p>
        </p:txBody>
      </p:sp>
      <p:sp>
        <p:nvSpPr>
          <p:cNvPr id="9" name="Υπότιτλος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8A999374-A0EC-416D-B62E-F3255974FDD5}" type="datetimeFigureOut">
              <a:rPr lang="el-GR" smtClean="0"/>
              <a:pPr/>
              <a:t>31/1/2022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05979"/>
            <a:ext cx="2057400" cy="4388644"/>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205979"/>
            <a:ext cx="6019800" cy="4388644"/>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8A999374-A0EC-416D-B62E-F3255974FDD5}" type="datetimeFigureOut">
              <a:rPr lang="el-GR" smtClean="0"/>
              <a:pPr/>
              <a:t>31/1/2022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05980"/>
            <a:ext cx="8229600" cy="4388644"/>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0DEC70DC-5415-40BB-BDFC-51622193E235}" type="slidenum">
              <a:rPr lang="el-GR" altLang="en-US"/>
              <a:pPr/>
              <a:t>‹#›</a:t>
            </a:fld>
            <a:endParaRPr lang="el-GR" altLang="en-US"/>
          </a:p>
        </p:txBody>
      </p:sp>
    </p:spTree>
    <p:extLst>
      <p:ext uri="{BB962C8B-B14F-4D97-AF65-F5344CB8AC3E}">
        <p14:creationId xmlns:p14="http://schemas.microsoft.com/office/powerpoint/2010/main" val="103234764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05979"/>
            <a:ext cx="8229600" cy="857250"/>
          </a:xfrm>
        </p:spPr>
        <p:txBody>
          <a:bodyPr/>
          <a:lstStyle/>
          <a:p>
            <a:r>
              <a:rPr lang="el-GR"/>
              <a:t>Kλικ για επεξεργασία του τίτλου</a:t>
            </a:r>
          </a:p>
        </p:txBody>
      </p:sp>
      <p:sp>
        <p:nvSpPr>
          <p:cNvPr id="3" name="2 - Θέση περιεχομένου"/>
          <p:cNvSpPr>
            <a:spLocks noGrp="1"/>
          </p:cNvSpPr>
          <p:nvPr>
            <p:ph sz="quarter" idx="1"/>
          </p:nvPr>
        </p:nvSpPr>
        <p:spPr>
          <a:xfrm>
            <a:off x="457200" y="1200150"/>
            <a:ext cx="4038600" cy="163949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1200150"/>
            <a:ext cx="4038600" cy="163949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57200" y="2953943"/>
            <a:ext cx="4038600" cy="164068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περιεχομένου"/>
          <p:cNvSpPr>
            <a:spLocks noGrp="1"/>
          </p:cNvSpPr>
          <p:nvPr>
            <p:ph sz="quarter" idx="4"/>
          </p:nvPr>
        </p:nvSpPr>
        <p:spPr>
          <a:xfrm>
            <a:off x="4648200" y="2953943"/>
            <a:ext cx="4038600" cy="164068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C3A0DB29-4113-4203-AB0C-A85C5B6AAC5B}" type="slidenum">
              <a:rPr lang="el-GR" altLang="en-US"/>
              <a:pPr/>
              <a:t>‹#›</a:t>
            </a:fld>
            <a:endParaRPr lang="el-GR" altLang="en-US"/>
          </a:p>
        </p:txBody>
      </p:sp>
    </p:spTree>
    <p:extLst>
      <p:ext uri="{BB962C8B-B14F-4D97-AF65-F5344CB8AC3E}">
        <p14:creationId xmlns:p14="http://schemas.microsoft.com/office/powerpoint/2010/main" val="73250759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5979"/>
            <a:ext cx="8229600" cy="857250"/>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200152"/>
            <a:ext cx="4038600" cy="339447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1200150"/>
            <a:ext cx="4038600" cy="163949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648200" y="2953943"/>
            <a:ext cx="4038600" cy="164068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fld id="{CAC04C20-46C1-4D8E-8DD3-FCF94E79B7DB}" type="slidenum">
              <a:rPr lang="el-GR" altLang="en-US"/>
              <a:pPr/>
              <a:t>‹#›</a:t>
            </a:fld>
            <a:endParaRPr lang="el-GR" altLang="en-US"/>
          </a:p>
        </p:txBody>
      </p:sp>
    </p:spTree>
    <p:extLst>
      <p:ext uri="{BB962C8B-B14F-4D97-AF65-F5344CB8AC3E}">
        <p14:creationId xmlns:p14="http://schemas.microsoft.com/office/powerpoint/2010/main" val="260569813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5979"/>
            <a:ext cx="8229600" cy="85725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457200" y="1200151"/>
            <a:ext cx="8229600" cy="3394472"/>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20FF5155-D447-4CD3-9548-06365C600830}" type="slidenum">
              <a:rPr lang="el-GR" altLang="en-US"/>
              <a:pPr/>
              <a:t>‹#›</a:t>
            </a:fld>
            <a:endParaRPr lang="el-GR" altLang="en-US"/>
          </a:p>
        </p:txBody>
      </p:sp>
    </p:spTree>
    <p:extLst>
      <p:ext uri="{BB962C8B-B14F-4D97-AF65-F5344CB8AC3E}">
        <p14:creationId xmlns:p14="http://schemas.microsoft.com/office/powerpoint/2010/main" val="123989617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8A999374-A0EC-416D-B62E-F3255974FDD5}" type="datetimeFigureOut">
              <a:rPr lang="el-GR" smtClean="0"/>
              <a:pPr/>
              <a:t>31/1/2022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p:txBody>
          <a:bodyPr/>
          <a:lstStyle/>
          <a:p>
            <a:fld id="{8A999374-A0EC-416D-B62E-F3255974FDD5}" type="datetimeFigureOut">
              <a:rPr lang="el-GR" smtClean="0"/>
              <a:pPr/>
              <a:t>31/1/2022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7924800" y="4812507"/>
            <a:ext cx="762000" cy="273844"/>
          </a:xfrm>
        </p:spPr>
        <p:txBody>
          <a:bodyPr/>
          <a:lstStyle/>
          <a:p>
            <a:fld id="{C581BC96-E7A8-40A7-B60F-E2396D231BD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περιεχομένου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8A999374-A0EC-416D-B62E-F3255974FDD5}" type="datetimeFigureOut">
              <a:rPr lang="el-GR" smtClean="0"/>
              <a:pPr/>
              <a:t>31/1/2022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04788"/>
            <a:ext cx="8229600" cy="857250"/>
          </a:xfrm>
        </p:spPr>
        <p:txBody>
          <a:bodyPr anchor="ctr"/>
          <a:lstStyle>
            <a:lvl1pPr>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5" name="Θέση περιεχομένου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Θέση περιεχομένου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Θέση ημερομηνίας 6"/>
          <p:cNvSpPr>
            <a:spLocks noGrp="1"/>
          </p:cNvSpPr>
          <p:nvPr>
            <p:ph type="dt" sz="half" idx="10"/>
          </p:nvPr>
        </p:nvSpPr>
        <p:spPr/>
        <p:txBody>
          <a:bodyPr/>
          <a:lstStyle/>
          <a:p>
            <a:fld id="{8A999374-A0EC-416D-B62E-F3255974FDD5}" type="datetimeFigureOut">
              <a:rPr lang="el-GR" smtClean="0"/>
              <a:pPr/>
              <a:t>31/1/2022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ημερομηνίας 2"/>
          <p:cNvSpPr>
            <a:spLocks noGrp="1"/>
          </p:cNvSpPr>
          <p:nvPr>
            <p:ph type="dt" sz="half" idx="10"/>
          </p:nvPr>
        </p:nvSpPr>
        <p:spPr/>
        <p:txBody>
          <a:bodyPr/>
          <a:lstStyle/>
          <a:p>
            <a:fld id="{8A999374-A0EC-416D-B62E-F3255974FDD5}" type="datetimeFigureOut">
              <a:rPr lang="el-GR" smtClean="0"/>
              <a:pPr/>
              <a:t>31/1/2022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A999374-A0EC-416D-B62E-F3255974FDD5}" type="datetimeFigureOut">
              <a:rPr lang="el-GR" smtClean="0"/>
              <a:pPr/>
              <a:t>31/1/2022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a:t>Στυλ κύριου τίτλου</a:t>
            </a:r>
            <a:endParaRPr kumimoji="0" lang="en-US"/>
          </a:p>
        </p:txBody>
      </p:sp>
      <p:sp>
        <p:nvSpPr>
          <p:cNvPr id="3" name="Θέση κειμένου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4" name="Θέση περιεχομένου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8A999374-A0EC-416D-B62E-F3255974FDD5}" type="datetimeFigureOut">
              <a:rPr lang="el-GR" smtClean="0"/>
              <a:pPr/>
              <a:t>31/1/2022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l-GR"/>
              <a:t>Στυλ κύριου τίτλου</a:t>
            </a:r>
            <a:endParaRPr kumimoji="0" lang="en-US"/>
          </a:p>
        </p:txBody>
      </p:sp>
      <p:sp>
        <p:nvSpPr>
          <p:cNvPr id="3" name="Θέση εικόνας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a:t>Στυλ υποδείγματος κειμένου</a:t>
            </a:r>
          </a:p>
        </p:txBody>
      </p:sp>
      <p:sp>
        <p:nvSpPr>
          <p:cNvPr id="5" name="Θέση ημερομηνίας 4"/>
          <p:cNvSpPr>
            <a:spLocks noGrp="1"/>
          </p:cNvSpPr>
          <p:nvPr>
            <p:ph type="dt" sz="half" idx="10"/>
          </p:nvPr>
        </p:nvSpPr>
        <p:spPr/>
        <p:txBody>
          <a:bodyPr/>
          <a:lstStyle/>
          <a:p>
            <a:fld id="{8A999374-A0EC-416D-B62E-F3255974FDD5}" type="datetimeFigureOut">
              <a:rPr lang="el-GR" smtClean="0"/>
              <a:pPr/>
              <a:t>31/1/2022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a:t>Στυλ κύριου τίτλου</a:t>
            </a:r>
            <a:endParaRPr kumimoji="0" lang="en-US"/>
          </a:p>
        </p:txBody>
      </p:sp>
      <p:sp>
        <p:nvSpPr>
          <p:cNvPr id="13" name="Θέση κειμένου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Θέση ημερομηνίας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8A999374-A0EC-416D-B62E-F3255974FDD5}" type="datetimeFigureOut">
              <a:rPr lang="el-GR" smtClean="0"/>
              <a:pPr/>
              <a:t>31/1/2022</a:t>
            </a:fld>
            <a:endParaRPr lang="el-GR"/>
          </a:p>
        </p:txBody>
      </p:sp>
      <p:sp>
        <p:nvSpPr>
          <p:cNvPr id="3" name="Θέση υποσέλιδου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Θέση αριθμού διαφάνειας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581BC96-E7A8-40A7-B60F-E2396D231BD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2" Type="http://schemas.openxmlformats.org/officeDocument/2006/relationships/hyperlink" Target="https://www.ncbi.nlm.nih.gov/pubmed/7938225"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50.w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47096" y="4011910"/>
            <a:ext cx="3347864" cy="1131590"/>
          </a:xfrm>
        </p:spPr>
        <p:txBody>
          <a:bodyPr>
            <a:normAutofit fontScale="92500" lnSpcReduction="10000"/>
          </a:bodyPr>
          <a:lstStyle/>
          <a:p>
            <a:pPr algn="r"/>
            <a:endParaRPr lang="el-GR" dirty="0"/>
          </a:p>
          <a:p>
            <a:pPr algn="r"/>
            <a:r>
              <a:rPr lang="el-GR" sz="1900" dirty="0"/>
              <a:t>Ανδρέας Αλεξάνδρου</a:t>
            </a:r>
          </a:p>
          <a:p>
            <a:pPr algn="r"/>
            <a:r>
              <a:rPr lang="el-GR" sz="1900" dirty="0"/>
              <a:t>Αν. Καθ. Χειρουργικής</a:t>
            </a:r>
          </a:p>
          <a:p>
            <a:pPr algn="r"/>
            <a:endParaRPr lang="en-US" dirty="0"/>
          </a:p>
        </p:txBody>
      </p:sp>
      <p:sp>
        <p:nvSpPr>
          <p:cNvPr id="4" name="TextBox 3"/>
          <p:cNvSpPr txBox="1"/>
          <p:nvPr/>
        </p:nvSpPr>
        <p:spPr>
          <a:xfrm>
            <a:off x="107503" y="4750574"/>
            <a:ext cx="6642483" cy="369332"/>
          </a:xfrm>
          <a:prstGeom prst="rect">
            <a:avLst/>
          </a:prstGeom>
          <a:noFill/>
        </p:spPr>
        <p:txBody>
          <a:bodyPr wrap="square" rtlCol="0">
            <a:spAutoFit/>
          </a:bodyPr>
          <a:lstStyle/>
          <a:p>
            <a:r>
              <a:rPr lang="el-GR" dirty="0"/>
              <a:t>                     Δ/</a:t>
            </a:r>
            <a:r>
              <a:rPr lang="el-GR" dirty="0" err="1"/>
              <a:t>ντης</a:t>
            </a:r>
            <a:r>
              <a:rPr lang="en-US" dirty="0"/>
              <a:t>: </a:t>
            </a:r>
            <a:r>
              <a:rPr lang="el-GR" dirty="0"/>
              <a:t>Καθ. Χειρουργικής</a:t>
            </a:r>
            <a:r>
              <a:rPr lang="en-US" dirty="0"/>
              <a:t>: </a:t>
            </a:r>
            <a:r>
              <a:rPr lang="el-GR" dirty="0"/>
              <a:t>Ευάγγελος </a:t>
            </a:r>
            <a:r>
              <a:rPr lang="el-GR" dirty="0" err="1"/>
              <a:t>Φελέκουρας</a:t>
            </a:r>
            <a:endParaRPr lang="el-G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8246"/>
            <a:ext cx="2984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228246"/>
            <a:ext cx="2952328" cy="1477328"/>
          </a:xfrm>
          <a:prstGeom prst="rect">
            <a:avLst/>
          </a:prstGeom>
          <a:noFill/>
        </p:spPr>
        <p:txBody>
          <a:bodyPr wrap="square" rtlCol="0">
            <a:spAutoFit/>
          </a:bodyPr>
          <a:lstStyle/>
          <a:p>
            <a:r>
              <a:rPr lang="el-GR" dirty="0"/>
              <a:t>Α’ Χειρουργική Κλινική</a:t>
            </a:r>
          </a:p>
          <a:p>
            <a:r>
              <a:rPr lang="el-GR" dirty="0"/>
              <a:t>Λαϊκό Νοσοκομείο</a:t>
            </a:r>
          </a:p>
          <a:p>
            <a:r>
              <a:rPr lang="el-GR" dirty="0"/>
              <a:t>Εθνικό και Καποδιστριακό Πανεπιστήμιο Αθήνας</a:t>
            </a:r>
          </a:p>
          <a:p>
            <a:endParaRPr lang="el-GR" dirty="0"/>
          </a:p>
        </p:txBody>
      </p:sp>
      <p:sp>
        <p:nvSpPr>
          <p:cNvPr id="7" name="TextBox 6"/>
          <p:cNvSpPr txBox="1"/>
          <p:nvPr/>
        </p:nvSpPr>
        <p:spPr>
          <a:xfrm>
            <a:off x="1043608" y="2071684"/>
            <a:ext cx="7128792" cy="707886"/>
          </a:xfrm>
          <a:prstGeom prst="rect">
            <a:avLst/>
          </a:prstGeom>
          <a:noFill/>
        </p:spPr>
        <p:txBody>
          <a:bodyPr wrap="square" rtlCol="0">
            <a:spAutoFit/>
          </a:bodyPr>
          <a:lstStyle/>
          <a:p>
            <a:r>
              <a:rPr lang="el-GR" sz="4000" dirty="0"/>
              <a:t>Επεμβάσεις </a:t>
            </a:r>
            <a:r>
              <a:rPr lang="el-GR" sz="4000" dirty="0" err="1"/>
              <a:t>Βαριατρικής</a:t>
            </a:r>
            <a:endParaRPr lang="el-GR" sz="4000" dirty="0"/>
          </a:p>
        </p:txBody>
      </p:sp>
    </p:spTree>
    <p:extLst>
      <p:ext uri="{BB962C8B-B14F-4D97-AF65-F5344CB8AC3E}">
        <p14:creationId xmlns:p14="http://schemas.microsoft.com/office/powerpoint/2010/main" val="1036455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1"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7412"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9461"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9462"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19465"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102197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5"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8436"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0485"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0486"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0489"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83373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59"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9460"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1509"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1510"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1513"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254332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9"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4340"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2533"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2534"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2537" name="Picture 1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72088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3"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0484"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3557"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3558"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3561"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415125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7"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1508"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4581"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4582"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4585"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3071598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1"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2532"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5605"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5606"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5609"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939" y="1200150"/>
            <a:ext cx="4752121" cy="3532188"/>
          </a:xfrm>
        </p:spPr>
      </p:pic>
    </p:spTree>
    <p:extLst>
      <p:ext uri="{BB962C8B-B14F-4D97-AF65-F5344CB8AC3E}">
        <p14:creationId xmlns:p14="http://schemas.microsoft.com/office/powerpoint/2010/main" val="3124303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5"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3556"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6629"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6630"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6633"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939" y="1200150"/>
            <a:ext cx="4752121" cy="3532188"/>
          </a:xfrm>
        </p:spPr>
      </p:pic>
    </p:spTree>
    <p:extLst>
      <p:ext uri="{BB962C8B-B14F-4D97-AF65-F5344CB8AC3E}">
        <p14:creationId xmlns:p14="http://schemas.microsoft.com/office/powerpoint/2010/main" val="743437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1"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2292"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7653"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7654"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7657" name="Picture 1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424931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79"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4580"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8677"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8678"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8681" name="Picture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428916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2281284" y="1179572"/>
            <a:ext cx="6447501" cy="2910580"/>
          </a:xfrm>
        </p:spPr>
        <p:txBody>
          <a:bodyPr>
            <a:normAutofit lnSpcReduction="10000"/>
          </a:bodyPr>
          <a:lstStyle/>
          <a:p>
            <a:pPr marL="0" indent="0">
              <a:buNone/>
            </a:pPr>
            <a:endParaRPr lang="el-GR" dirty="0"/>
          </a:p>
          <a:p>
            <a:endParaRPr lang="el-GR" dirty="0"/>
          </a:p>
          <a:p>
            <a:pPr>
              <a:buNone/>
            </a:pPr>
            <a:r>
              <a:rPr lang="el-GR" sz="3200" dirty="0"/>
              <a:t>   Πότε η </a:t>
            </a:r>
            <a:r>
              <a:rPr lang="el-GR" sz="3200" dirty="0" err="1"/>
              <a:t>βαρϊατρική</a:t>
            </a:r>
            <a:r>
              <a:rPr lang="el-GR" sz="3200" dirty="0"/>
              <a:t> χειρουργική είναι απαραίτητη για την αντιμετώπιση της νοσογόνου παχυσαρκίας ;</a:t>
            </a:r>
            <a:endParaRPr lang="en-US" sz="3200" dirty="0"/>
          </a:p>
        </p:txBody>
      </p:sp>
      <p:pic>
        <p:nvPicPr>
          <p:cNvPr id="43010" name="Picture 2" descr="Αποτέλεσμα εικόνας"/>
          <p:cNvPicPr>
            <a:picLocks noChangeAspect="1" noChangeArrowheads="1"/>
          </p:cNvPicPr>
          <p:nvPr/>
        </p:nvPicPr>
        <p:blipFill>
          <a:blip r:embed="rId2" cstate="print"/>
          <a:srcRect/>
          <a:stretch>
            <a:fillRect/>
          </a:stretch>
        </p:blipFill>
        <p:spPr bwMode="auto">
          <a:xfrm>
            <a:off x="0" y="1"/>
            <a:ext cx="2449286" cy="5143500"/>
          </a:xfrm>
          <a:prstGeom prst="rect">
            <a:avLst/>
          </a:prstGeom>
          <a:noFill/>
        </p:spPr>
      </p:pic>
    </p:spTree>
    <p:extLst>
      <p:ext uri="{BB962C8B-B14F-4D97-AF65-F5344CB8AC3E}">
        <p14:creationId xmlns:p14="http://schemas.microsoft.com/office/powerpoint/2010/main" val="331419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p:cTn id="7" dur="1000" fill="hold"/>
                                        <p:tgtEl>
                                          <p:spTgt spid="1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3"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5604"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9701"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9702"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9705" name="Picture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2280670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1"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7652"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30725"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30726"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30729" name="Picture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379981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7"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6628"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31749"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31750"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31753" name="Picture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328409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5"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8676"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32773"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32774" name="Rectangle 6"/>
          <p:cNvSpPr>
            <a:spLocks noGrp="1" noChangeArrowheads="1"/>
          </p:cNvSpPr>
          <p:nvPr>
            <p:ph type="title"/>
          </p:nvPr>
        </p:nvSpPr>
        <p:spPr/>
        <p:txBody>
          <a:bodyPr>
            <a:normAutofit fontScale="90000"/>
          </a:bodyPr>
          <a:lstStyle/>
          <a:p>
            <a:pPr eaLnBrk="1" hangingPunct="1"/>
            <a:r>
              <a:rPr lang="el-GR" altLang="en-US" sz="4000" b="1" dirty="0">
                <a:latin typeface="Times New Roman" panose="02020603050405020304" pitchFamily="18" charset="0"/>
              </a:rPr>
              <a:t>Παχυσαρκία</a:t>
            </a:r>
            <a:r>
              <a:rPr lang="el-GR" altLang="en-US" sz="4000" dirty="0">
                <a:latin typeface="Times New Roman" panose="02020603050405020304" pitchFamily="18" charset="0"/>
              </a:rPr>
              <a:t> </a:t>
            </a:r>
            <a:br>
              <a:rPr lang="el-GR" altLang="en-US" sz="4000" dirty="0">
                <a:latin typeface="Times New Roman" panose="02020603050405020304" pitchFamily="18" charset="0"/>
              </a:rPr>
            </a:br>
            <a:r>
              <a:rPr lang="el-GR" altLang="en-US" sz="4000" dirty="0">
                <a:latin typeface="Times New Roman" panose="02020603050405020304" pitchFamily="18" charset="0"/>
              </a:rPr>
              <a:t>Παγκόσμια επιδημία</a:t>
            </a:r>
          </a:p>
        </p:txBody>
      </p:sp>
      <p:pic>
        <p:nvPicPr>
          <p:cNvPr id="32777"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474334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b="1" dirty="0">
                <a:latin typeface="Times New Roman" panose="02020603050405020304" pitchFamily="18" charset="0"/>
              </a:rPr>
              <a:t>Παχυσαρκία</a:t>
            </a:r>
            <a:r>
              <a:rPr lang="el-GR" altLang="en-US" dirty="0">
                <a:latin typeface="Times New Roman" panose="02020603050405020304" pitchFamily="18" charset="0"/>
              </a:rPr>
              <a:t> </a:t>
            </a:r>
            <a:br>
              <a:rPr lang="el-GR" altLang="en-US" dirty="0">
                <a:latin typeface="Times New Roman" panose="02020603050405020304" pitchFamily="18" charset="0"/>
              </a:rPr>
            </a:br>
            <a:r>
              <a:rPr lang="el-GR" altLang="en-US" dirty="0">
                <a:latin typeface="Times New Roman" panose="02020603050405020304" pitchFamily="18" charset="0"/>
              </a:rPr>
              <a:t>Παγκόσμια επιδημία</a:t>
            </a:r>
            <a:endParaRPr lang="en-US" dirty="0"/>
          </a:p>
        </p:txBody>
      </p:sp>
      <p:sp>
        <p:nvSpPr>
          <p:cNvPr id="3" name="Content Placeholder 2"/>
          <p:cNvSpPr>
            <a:spLocks noGrp="1"/>
          </p:cNvSpPr>
          <p:nvPr>
            <p:ph idx="1"/>
          </p:nvPr>
        </p:nvSpPr>
        <p:spPr/>
        <p:txBody>
          <a:bodyPr>
            <a:normAutofit fontScale="85000" lnSpcReduction="20000"/>
          </a:bodyPr>
          <a:lstStyle/>
          <a:p>
            <a:r>
              <a:rPr lang="el-GR" dirty="0"/>
              <a:t>Όλες οι πολιτείες πλην Κολοράντο έχουν πια ποσοστά παχυσαρκίας &gt;20% , και 6 έχουν &gt;30%.</a:t>
            </a:r>
          </a:p>
          <a:p>
            <a:r>
              <a:rPr lang="el-GR" dirty="0"/>
              <a:t>Η παχυσαρκία εκτιμάται ότι ευθύνεται για 300.000 θανάτους το χρόνο στις Ηνωμένες Πολιτείες , όταν οι θάνατοι από καρκίνο του παχέως εντέρου και του μαστού δε ξεπερνούν τους 90.000 ετησίως.</a:t>
            </a:r>
          </a:p>
          <a:p>
            <a:r>
              <a:rPr lang="el-GR" dirty="0"/>
              <a:t>Σύντομα η παχυσαρκία αναμένεται να γίνει η πρώτη «αυτοκαταστροφική» αιτία θανάτου στις Ηνωμένες Πολιτείες ξεπερνώντας τη χρήση καπνού.</a:t>
            </a:r>
          </a:p>
          <a:p>
            <a:r>
              <a:rPr lang="el-GR" dirty="0"/>
              <a:t>Ενδεικτικά αναμένεται ένας νοσογόνα παχύσαρκος να ζήσει 12 έτη λιγότερα από ένα συνομήλικό του.</a:t>
            </a:r>
          </a:p>
          <a:p>
            <a:endParaRPr lang="en-US" dirty="0"/>
          </a:p>
        </p:txBody>
      </p:sp>
    </p:spTree>
    <p:extLst>
      <p:ext uri="{BB962C8B-B14F-4D97-AF65-F5344CB8AC3E}">
        <p14:creationId xmlns:p14="http://schemas.microsoft.com/office/powerpoint/2010/main" val="182282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9"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9700"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33797"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33798" name="Rectangle 6"/>
          <p:cNvSpPr>
            <a:spLocks noGrp="1" noChangeArrowheads="1"/>
          </p:cNvSpPr>
          <p:nvPr>
            <p:ph type="title" idx="4294967295"/>
          </p:nvPr>
        </p:nvSpPr>
        <p:spPr>
          <a:xfrm>
            <a:off x="0" y="123825"/>
            <a:ext cx="6172200" cy="857250"/>
          </a:xfrm>
        </p:spPr>
        <p:txBody>
          <a:bodyPr>
            <a:normAutofit fontScale="90000"/>
          </a:bodyPr>
          <a:lstStyle/>
          <a:p>
            <a:pPr eaLnBrk="1" hangingPunct="1"/>
            <a:r>
              <a:rPr lang="el-GR" altLang="en-US" sz="4000" b="1" dirty="0">
                <a:latin typeface="Times New Roman" panose="02020603050405020304" pitchFamily="18" charset="0"/>
              </a:rPr>
              <a:t>Παχυσαρκία</a:t>
            </a:r>
            <a:r>
              <a:rPr lang="el-GR" altLang="en-US" sz="4000" dirty="0">
                <a:latin typeface="Times New Roman" panose="02020603050405020304" pitchFamily="18" charset="0"/>
              </a:rPr>
              <a:t> </a:t>
            </a:r>
            <a:br>
              <a:rPr lang="el-GR" altLang="en-US" sz="4000" dirty="0">
                <a:latin typeface="Times New Roman" panose="02020603050405020304" pitchFamily="18" charset="0"/>
              </a:rPr>
            </a:br>
            <a:r>
              <a:rPr lang="el-GR" altLang="en-US" sz="4000" dirty="0">
                <a:latin typeface="Times New Roman" panose="02020603050405020304" pitchFamily="18" charset="0"/>
              </a:rPr>
              <a:t>Παγκόσμια επιδημία</a:t>
            </a:r>
          </a:p>
        </p:txBody>
      </p:sp>
      <p:pic>
        <p:nvPicPr>
          <p:cNvPr id="3380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84687"/>
            <a:ext cx="5535216" cy="345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Rectangle 13"/>
          <p:cNvSpPr>
            <a:spLocks noChangeArrowheads="1"/>
          </p:cNvSpPr>
          <p:nvPr/>
        </p:nvSpPr>
        <p:spPr bwMode="auto">
          <a:xfrm>
            <a:off x="1331119" y="4731544"/>
            <a:ext cx="5724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200" dirty="0" err="1"/>
              <a:t>Kopelman</a:t>
            </a:r>
            <a:r>
              <a:rPr lang="en-US" altLang="en-US" sz="1200" dirty="0"/>
              <a:t>, P. G., Obesity as a medical problem. </a:t>
            </a:r>
            <a:r>
              <a:rPr lang="en-US" altLang="en-US" sz="1200" i="1" dirty="0"/>
              <a:t>Nature</a:t>
            </a:r>
            <a:r>
              <a:rPr lang="en-US" altLang="en-US" sz="1200" dirty="0"/>
              <a:t>, </a:t>
            </a:r>
            <a:r>
              <a:rPr lang="en-US" altLang="en-US" sz="1200" b="1" dirty="0"/>
              <a:t>404</a:t>
            </a:r>
            <a:r>
              <a:rPr lang="en-US" altLang="en-US" sz="1200" dirty="0"/>
              <a:t>, April 6 2000, pp. 635-643)</a:t>
            </a:r>
            <a:endParaRPr lang="el-GR" altLang="en-US" sz="1200" dirty="0"/>
          </a:p>
        </p:txBody>
      </p:sp>
    </p:spTree>
    <p:extLst>
      <p:ext uri="{BB962C8B-B14F-4D97-AF65-F5344CB8AC3E}">
        <p14:creationId xmlns:p14="http://schemas.microsoft.com/office/powerpoint/2010/main" val="716663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Line 2"/>
          <p:cNvSpPr>
            <a:spLocks noChangeShapeType="1"/>
          </p:cNvSpPr>
          <p:nvPr/>
        </p:nvSpPr>
        <p:spPr bwMode="auto">
          <a:xfrm flipV="1">
            <a:off x="450543" y="1048943"/>
            <a:ext cx="5912159" cy="890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79"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01380"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68613"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pic>
        <p:nvPicPr>
          <p:cNvPr id="68619" name="Picture 25" descr="Image9"/>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0" y="1851025"/>
            <a:ext cx="4464050" cy="2154238"/>
          </a:xfrm>
          <a:noFill/>
        </p:spPr>
      </p:pic>
      <p:pic>
        <p:nvPicPr>
          <p:cNvPr id="68616" name="Picture 21" descr="Picture7"/>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6783388" y="1419225"/>
            <a:ext cx="2360612" cy="3389313"/>
          </a:xfrm>
          <a:noFill/>
        </p:spPr>
      </p:pic>
      <p:sp>
        <p:nvSpPr>
          <p:cNvPr id="68618" name="Rectangle 11"/>
          <p:cNvSpPr>
            <a:spLocks noChangeArrowheads="1"/>
          </p:cNvSpPr>
          <p:nvPr/>
        </p:nvSpPr>
        <p:spPr bwMode="auto">
          <a:xfrm>
            <a:off x="1979712" y="0"/>
            <a:ext cx="43064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l-GR" altLang="en-US" sz="3200" b="1" u="sng" dirty="0">
                <a:solidFill>
                  <a:schemeClr val="folHlink"/>
                </a:solidFill>
              </a:rPr>
              <a:t>Κύρια αιτία</a:t>
            </a:r>
            <a:endParaRPr lang="el-GR" altLang="en-US" sz="1800" dirty="0"/>
          </a:p>
        </p:txBody>
      </p:sp>
      <p:sp>
        <p:nvSpPr>
          <p:cNvPr id="12" name="11 - Ορθογώνιο"/>
          <p:cNvSpPr/>
          <p:nvPr/>
        </p:nvSpPr>
        <p:spPr>
          <a:xfrm rot="1745269">
            <a:off x="1888085" y="2575216"/>
            <a:ext cx="5882619" cy="92445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Way of life</a:t>
            </a:r>
            <a:endParaRPr lang="el-GR" sz="5400" b="1" dirty="0">
              <a:ln/>
              <a:solidFill>
                <a:schemeClr val="accent3"/>
              </a:solidFill>
            </a:endParaRPr>
          </a:p>
        </p:txBody>
      </p:sp>
    </p:spTree>
    <p:extLst>
      <p:ext uri="{BB962C8B-B14F-4D97-AF65-F5344CB8AC3E}">
        <p14:creationId xmlns:p14="http://schemas.microsoft.com/office/powerpoint/2010/main" val="1316219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47625"/>
            <a:ext cx="7467600" cy="879475"/>
          </a:xfrm>
        </p:spPr>
        <p:txBody>
          <a:bodyPr>
            <a:normAutofit/>
          </a:bodyPr>
          <a:lstStyle/>
          <a:p>
            <a:pPr eaLnBrk="1" hangingPunct="1"/>
            <a:r>
              <a:rPr lang="en-US" altLang="en-US" sz="2000" dirty="0"/>
              <a:t>Medical Complications of Obesity: Almost every organ system is affected</a:t>
            </a:r>
          </a:p>
        </p:txBody>
      </p:sp>
      <p:sp>
        <p:nvSpPr>
          <p:cNvPr id="69635" name="Rectangle 3"/>
          <p:cNvSpPr>
            <a:spLocks noChangeArrowheads="1"/>
          </p:cNvSpPr>
          <p:nvPr/>
        </p:nvSpPr>
        <p:spPr bwMode="auto">
          <a:xfrm>
            <a:off x="5829301" y="4572002"/>
            <a:ext cx="1288256"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solidFill>
                  <a:srgbClr val="FF3300"/>
                </a:solidFill>
              </a:rPr>
              <a:t>Phlebitis</a:t>
            </a:r>
          </a:p>
          <a:p>
            <a:r>
              <a:rPr lang="en-US" altLang="en-US" sz="1100" dirty="0"/>
              <a:t>venous stasis</a:t>
            </a:r>
          </a:p>
          <a:p>
            <a:endParaRPr lang="en-US" altLang="en-US" sz="1400" dirty="0"/>
          </a:p>
        </p:txBody>
      </p:sp>
      <p:sp>
        <p:nvSpPr>
          <p:cNvPr id="69636" name="Rectangle 4"/>
          <p:cNvSpPr>
            <a:spLocks noChangeArrowheads="1"/>
          </p:cNvSpPr>
          <p:nvPr/>
        </p:nvSpPr>
        <p:spPr bwMode="auto">
          <a:xfrm>
            <a:off x="1676402" y="4769644"/>
            <a:ext cx="142279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000"/>
          </a:p>
        </p:txBody>
      </p:sp>
      <p:sp>
        <p:nvSpPr>
          <p:cNvPr id="69637" name="Rectangle 5"/>
          <p:cNvSpPr>
            <a:spLocks noChangeArrowheads="1"/>
          </p:cNvSpPr>
          <p:nvPr/>
        </p:nvSpPr>
        <p:spPr bwMode="auto">
          <a:xfrm>
            <a:off x="3505200" y="4769644"/>
            <a:ext cx="2133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000"/>
          </a:p>
        </p:txBody>
      </p:sp>
      <p:sp>
        <p:nvSpPr>
          <p:cNvPr id="69638" name="Freeform 6"/>
          <p:cNvSpPr>
            <a:spLocks/>
          </p:cNvSpPr>
          <p:nvPr/>
        </p:nvSpPr>
        <p:spPr bwMode="auto">
          <a:xfrm>
            <a:off x="4493420" y="4702969"/>
            <a:ext cx="36910" cy="66675"/>
          </a:xfrm>
          <a:custGeom>
            <a:avLst/>
            <a:gdLst>
              <a:gd name="T0" fmla="*/ 2147483647 w 35"/>
              <a:gd name="T1" fmla="*/ 0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0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56"/>
              <a:gd name="T68" fmla="*/ 35 w 35"/>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56">
                <a:moveTo>
                  <a:pt x="34" y="0"/>
                </a:moveTo>
                <a:lnTo>
                  <a:pt x="21" y="20"/>
                </a:lnTo>
                <a:lnTo>
                  <a:pt x="20" y="23"/>
                </a:lnTo>
                <a:lnTo>
                  <a:pt x="16" y="31"/>
                </a:lnTo>
                <a:lnTo>
                  <a:pt x="11" y="38"/>
                </a:lnTo>
                <a:lnTo>
                  <a:pt x="9" y="41"/>
                </a:lnTo>
                <a:lnTo>
                  <a:pt x="6" y="45"/>
                </a:lnTo>
                <a:lnTo>
                  <a:pt x="5" y="48"/>
                </a:lnTo>
                <a:lnTo>
                  <a:pt x="3" y="50"/>
                </a:lnTo>
                <a:lnTo>
                  <a:pt x="2" y="52"/>
                </a:lnTo>
                <a:lnTo>
                  <a:pt x="0" y="54"/>
                </a:lnTo>
                <a:lnTo>
                  <a:pt x="1" y="55"/>
                </a:lnTo>
                <a:lnTo>
                  <a:pt x="2" y="53"/>
                </a:lnTo>
                <a:lnTo>
                  <a:pt x="3" y="51"/>
                </a:lnTo>
                <a:lnTo>
                  <a:pt x="5" y="48"/>
                </a:lnTo>
                <a:lnTo>
                  <a:pt x="7" y="46"/>
                </a:lnTo>
                <a:lnTo>
                  <a:pt x="9" y="42"/>
                </a:lnTo>
                <a:lnTo>
                  <a:pt x="12" y="39"/>
                </a:lnTo>
                <a:lnTo>
                  <a:pt x="16" y="32"/>
                </a:lnTo>
                <a:lnTo>
                  <a:pt x="20" y="25"/>
                </a:lnTo>
                <a:lnTo>
                  <a:pt x="21" y="22"/>
                </a:lnTo>
                <a:lnTo>
                  <a:pt x="34"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39" name="Freeform 7"/>
          <p:cNvSpPr>
            <a:spLocks/>
          </p:cNvSpPr>
          <p:nvPr/>
        </p:nvSpPr>
        <p:spPr bwMode="auto">
          <a:xfrm>
            <a:off x="4475561" y="4758931"/>
            <a:ext cx="32147" cy="30956"/>
          </a:xfrm>
          <a:custGeom>
            <a:avLst/>
            <a:gdLst>
              <a:gd name="T0" fmla="*/ 2147483647 w 30"/>
              <a:gd name="T1" fmla="*/ 0 h 26"/>
              <a:gd name="T2" fmla="*/ 2147483647 w 30"/>
              <a:gd name="T3" fmla="*/ 2147483647 h 26"/>
              <a:gd name="T4" fmla="*/ 2147483647 w 30"/>
              <a:gd name="T5" fmla="*/ 2147483647 h 26"/>
              <a:gd name="T6" fmla="*/ 2147483647 w 30"/>
              <a:gd name="T7" fmla="*/ 2147483647 h 26"/>
              <a:gd name="T8" fmla="*/ 2147483647 w 30"/>
              <a:gd name="T9" fmla="*/ 2147483647 h 26"/>
              <a:gd name="T10" fmla="*/ 2147483647 w 30"/>
              <a:gd name="T11" fmla="*/ 2147483647 h 26"/>
              <a:gd name="T12" fmla="*/ 2147483647 w 30"/>
              <a:gd name="T13" fmla="*/ 2147483647 h 26"/>
              <a:gd name="T14" fmla="*/ 2147483647 w 30"/>
              <a:gd name="T15" fmla="*/ 2147483647 h 26"/>
              <a:gd name="T16" fmla="*/ 2147483647 w 30"/>
              <a:gd name="T17" fmla="*/ 2147483647 h 26"/>
              <a:gd name="T18" fmla="*/ 0 w 30"/>
              <a:gd name="T19" fmla="*/ 2147483647 h 26"/>
              <a:gd name="T20" fmla="*/ 0 w 30"/>
              <a:gd name="T21" fmla="*/ 2147483647 h 26"/>
              <a:gd name="T22" fmla="*/ 2147483647 w 30"/>
              <a:gd name="T23" fmla="*/ 2147483647 h 26"/>
              <a:gd name="T24" fmla="*/ 2147483647 w 30"/>
              <a:gd name="T25" fmla="*/ 2147483647 h 26"/>
              <a:gd name="T26" fmla="*/ 2147483647 w 30"/>
              <a:gd name="T27" fmla="*/ 2147483647 h 26"/>
              <a:gd name="T28" fmla="*/ 2147483647 w 30"/>
              <a:gd name="T29" fmla="*/ 2147483647 h 26"/>
              <a:gd name="T30" fmla="*/ 2147483647 w 30"/>
              <a:gd name="T31" fmla="*/ 2147483647 h 26"/>
              <a:gd name="T32" fmla="*/ 2147483647 w 30"/>
              <a:gd name="T33" fmla="*/ 2147483647 h 26"/>
              <a:gd name="T34" fmla="*/ 2147483647 w 30"/>
              <a:gd name="T35" fmla="*/ 2147483647 h 26"/>
              <a:gd name="T36" fmla="*/ 2147483647 w 30"/>
              <a:gd name="T37" fmla="*/ 2147483647 h 26"/>
              <a:gd name="T38" fmla="*/ 2147483647 w 30"/>
              <a:gd name="T39" fmla="*/ 2147483647 h 26"/>
              <a:gd name="T40" fmla="*/ 2147483647 w 30"/>
              <a:gd name="T41" fmla="*/ 0 h 26"/>
              <a:gd name="T42" fmla="*/ 2147483647 w 30"/>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26"/>
              <a:gd name="T68" fmla="*/ 30 w 30"/>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26">
                <a:moveTo>
                  <a:pt x="28" y="0"/>
                </a:moveTo>
                <a:lnTo>
                  <a:pt x="25" y="3"/>
                </a:lnTo>
                <a:lnTo>
                  <a:pt x="22" y="6"/>
                </a:lnTo>
                <a:lnTo>
                  <a:pt x="18" y="8"/>
                </a:lnTo>
                <a:lnTo>
                  <a:pt x="9" y="16"/>
                </a:lnTo>
                <a:lnTo>
                  <a:pt x="7" y="19"/>
                </a:lnTo>
                <a:lnTo>
                  <a:pt x="4" y="20"/>
                </a:lnTo>
                <a:lnTo>
                  <a:pt x="2" y="22"/>
                </a:lnTo>
                <a:lnTo>
                  <a:pt x="1" y="23"/>
                </a:lnTo>
                <a:lnTo>
                  <a:pt x="0" y="24"/>
                </a:lnTo>
                <a:lnTo>
                  <a:pt x="0" y="25"/>
                </a:lnTo>
                <a:lnTo>
                  <a:pt x="1" y="24"/>
                </a:lnTo>
                <a:lnTo>
                  <a:pt x="3" y="23"/>
                </a:lnTo>
                <a:lnTo>
                  <a:pt x="4" y="21"/>
                </a:lnTo>
                <a:lnTo>
                  <a:pt x="7" y="19"/>
                </a:lnTo>
                <a:lnTo>
                  <a:pt x="10" y="17"/>
                </a:lnTo>
                <a:lnTo>
                  <a:pt x="19" y="9"/>
                </a:lnTo>
                <a:lnTo>
                  <a:pt x="22" y="7"/>
                </a:lnTo>
                <a:lnTo>
                  <a:pt x="25" y="4"/>
                </a:lnTo>
                <a:lnTo>
                  <a:pt x="28" y="1"/>
                </a:lnTo>
                <a:lnTo>
                  <a:pt x="29" y="0"/>
                </a:lnTo>
                <a:lnTo>
                  <a:pt x="28"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40" name="Rectangle 8"/>
          <p:cNvSpPr>
            <a:spLocks noChangeArrowheads="1"/>
          </p:cNvSpPr>
          <p:nvPr/>
        </p:nvSpPr>
        <p:spPr bwMode="auto">
          <a:xfrm>
            <a:off x="1796655" y="4725591"/>
            <a:ext cx="142160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000"/>
          </a:p>
        </p:txBody>
      </p:sp>
      <p:sp>
        <p:nvSpPr>
          <p:cNvPr id="69641" name="Freeform 9"/>
          <p:cNvSpPr>
            <a:spLocks/>
          </p:cNvSpPr>
          <p:nvPr/>
        </p:nvSpPr>
        <p:spPr bwMode="auto">
          <a:xfrm>
            <a:off x="3902870" y="1226346"/>
            <a:ext cx="1516856" cy="3655219"/>
          </a:xfrm>
          <a:custGeom>
            <a:avLst/>
            <a:gdLst>
              <a:gd name="T0" fmla="*/ 2147483647 w 1433"/>
              <a:gd name="T1" fmla="*/ 2147483647 h 3070"/>
              <a:gd name="T2" fmla="*/ 2147483647 w 1433"/>
              <a:gd name="T3" fmla="*/ 2147483647 h 3070"/>
              <a:gd name="T4" fmla="*/ 2147483647 w 1433"/>
              <a:gd name="T5" fmla="*/ 2147483647 h 3070"/>
              <a:gd name="T6" fmla="*/ 2147483647 w 1433"/>
              <a:gd name="T7" fmla="*/ 2147483647 h 3070"/>
              <a:gd name="T8" fmla="*/ 2147483647 w 1433"/>
              <a:gd name="T9" fmla="*/ 2147483647 h 3070"/>
              <a:gd name="T10" fmla="*/ 2147483647 w 1433"/>
              <a:gd name="T11" fmla="*/ 2147483647 h 3070"/>
              <a:gd name="T12" fmla="*/ 2147483647 w 1433"/>
              <a:gd name="T13" fmla="*/ 2147483647 h 3070"/>
              <a:gd name="T14" fmla="*/ 2147483647 w 1433"/>
              <a:gd name="T15" fmla="*/ 2147483647 h 3070"/>
              <a:gd name="T16" fmla="*/ 2147483647 w 1433"/>
              <a:gd name="T17" fmla="*/ 2147483647 h 3070"/>
              <a:gd name="T18" fmla="*/ 2147483647 w 1433"/>
              <a:gd name="T19" fmla="*/ 2147483647 h 3070"/>
              <a:gd name="T20" fmla="*/ 2147483647 w 1433"/>
              <a:gd name="T21" fmla="*/ 2147483647 h 3070"/>
              <a:gd name="T22" fmla="*/ 2147483647 w 1433"/>
              <a:gd name="T23" fmla="*/ 2147483647 h 3070"/>
              <a:gd name="T24" fmla="*/ 2147483647 w 1433"/>
              <a:gd name="T25" fmla="*/ 2147483647 h 3070"/>
              <a:gd name="T26" fmla="*/ 2147483647 w 1433"/>
              <a:gd name="T27" fmla="*/ 2147483647 h 3070"/>
              <a:gd name="T28" fmla="*/ 2147483647 w 1433"/>
              <a:gd name="T29" fmla="*/ 2147483647 h 3070"/>
              <a:gd name="T30" fmla="*/ 2147483647 w 1433"/>
              <a:gd name="T31" fmla="*/ 2147483647 h 3070"/>
              <a:gd name="T32" fmla="*/ 2147483647 w 1433"/>
              <a:gd name="T33" fmla="*/ 2147483647 h 3070"/>
              <a:gd name="T34" fmla="*/ 2147483647 w 1433"/>
              <a:gd name="T35" fmla="*/ 2147483647 h 3070"/>
              <a:gd name="T36" fmla="*/ 2147483647 w 1433"/>
              <a:gd name="T37" fmla="*/ 2147483647 h 3070"/>
              <a:gd name="T38" fmla="*/ 2147483647 w 1433"/>
              <a:gd name="T39" fmla="*/ 2147483647 h 3070"/>
              <a:gd name="T40" fmla="*/ 2147483647 w 1433"/>
              <a:gd name="T41" fmla="*/ 2147483647 h 3070"/>
              <a:gd name="T42" fmla="*/ 2147483647 w 1433"/>
              <a:gd name="T43" fmla="*/ 2147483647 h 3070"/>
              <a:gd name="T44" fmla="*/ 2147483647 w 1433"/>
              <a:gd name="T45" fmla="*/ 2147483647 h 3070"/>
              <a:gd name="T46" fmla="*/ 2147483647 w 1433"/>
              <a:gd name="T47" fmla="*/ 2147483647 h 3070"/>
              <a:gd name="T48" fmla="*/ 2147483647 w 1433"/>
              <a:gd name="T49" fmla="*/ 2147483647 h 3070"/>
              <a:gd name="T50" fmla="*/ 2147483647 w 1433"/>
              <a:gd name="T51" fmla="*/ 2147483647 h 3070"/>
              <a:gd name="T52" fmla="*/ 2147483647 w 1433"/>
              <a:gd name="T53" fmla="*/ 2147483647 h 3070"/>
              <a:gd name="T54" fmla="*/ 2147483647 w 1433"/>
              <a:gd name="T55" fmla="*/ 2147483647 h 3070"/>
              <a:gd name="T56" fmla="*/ 2147483647 w 1433"/>
              <a:gd name="T57" fmla="*/ 2147483647 h 3070"/>
              <a:gd name="T58" fmla="*/ 2147483647 w 1433"/>
              <a:gd name="T59" fmla="*/ 2147483647 h 3070"/>
              <a:gd name="T60" fmla="*/ 2147483647 w 1433"/>
              <a:gd name="T61" fmla="*/ 2147483647 h 3070"/>
              <a:gd name="T62" fmla="*/ 2147483647 w 1433"/>
              <a:gd name="T63" fmla="*/ 2147483647 h 3070"/>
              <a:gd name="T64" fmla="*/ 2147483647 w 1433"/>
              <a:gd name="T65" fmla="*/ 2147483647 h 3070"/>
              <a:gd name="T66" fmla="*/ 2147483647 w 1433"/>
              <a:gd name="T67" fmla="*/ 2147483647 h 3070"/>
              <a:gd name="T68" fmla="*/ 2147483647 w 1433"/>
              <a:gd name="T69" fmla="*/ 2147483647 h 3070"/>
              <a:gd name="T70" fmla="*/ 2147483647 w 1433"/>
              <a:gd name="T71" fmla="*/ 2147483647 h 3070"/>
              <a:gd name="T72" fmla="*/ 2147483647 w 1433"/>
              <a:gd name="T73" fmla="*/ 2147483647 h 3070"/>
              <a:gd name="T74" fmla="*/ 2147483647 w 1433"/>
              <a:gd name="T75" fmla="*/ 2147483647 h 3070"/>
              <a:gd name="T76" fmla="*/ 2147483647 w 1433"/>
              <a:gd name="T77" fmla="*/ 2147483647 h 3070"/>
              <a:gd name="T78" fmla="*/ 2147483647 w 1433"/>
              <a:gd name="T79" fmla="*/ 2147483647 h 3070"/>
              <a:gd name="T80" fmla="*/ 2147483647 w 1433"/>
              <a:gd name="T81" fmla="*/ 2147483647 h 3070"/>
              <a:gd name="T82" fmla="*/ 2147483647 w 1433"/>
              <a:gd name="T83" fmla="*/ 2147483647 h 3070"/>
              <a:gd name="T84" fmla="*/ 2147483647 w 1433"/>
              <a:gd name="T85" fmla="*/ 2147483647 h 3070"/>
              <a:gd name="T86" fmla="*/ 2147483647 w 1433"/>
              <a:gd name="T87" fmla="*/ 2147483647 h 3070"/>
              <a:gd name="T88" fmla="*/ 2147483647 w 1433"/>
              <a:gd name="T89" fmla="*/ 2147483647 h 3070"/>
              <a:gd name="T90" fmla="*/ 2147483647 w 1433"/>
              <a:gd name="T91" fmla="*/ 2147483647 h 3070"/>
              <a:gd name="T92" fmla="*/ 2147483647 w 1433"/>
              <a:gd name="T93" fmla="*/ 2147483647 h 3070"/>
              <a:gd name="T94" fmla="*/ 2147483647 w 1433"/>
              <a:gd name="T95" fmla="*/ 2147483647 h 3070"/>
              <a:gd name="T96" fmla="*/ 2147483647 w 1433"/>
              <a:gd name="T97" fmla="*/ 2147483647 h 3070"/>
              <a:gd name="T98" fmla="*/ 2147483647 w 1433"/>
              <a:gd name="T99" fmla="*/ 2147483647 h 3070"/>
              <a:gd name="T100" fmla="*/ 2147483647 w 1433"/>
              <a:gd name="T101" fmla="*/ 2147483647 h 3070"/>
              <a:gd name="T102" fmla="*/ 2147483647 w 1433"/>
              <a:gd name="T103" fmla="*/ 2147483647 h 3070"/>
              <a:gd name="T104" fmla="*/ 2147483647 w 1433"/>
              <a:gd name="T105" fmla="*/ 2147483647 h 3070"/>
              <a:gd name="T106" fmla="*/ 2147483647 w 1433"/>
              <a:gd name="T107" fmla="*/ 2147483647 h 3070"/>
              <a:gd name="T108" fmla="*/ 2147483647 w 1433"/>
              <a:gd name="T109" fmla="*/ 2147483647 h 3070"/>
              <a:gd name="T110" fmla="*/ 2147483647 w 1433"/>
              <a:gd name="T111" fmla="*/ 2147483647 h 3070"/>
              <a:gd name="T112" fmla="*/ 2147483647 w 1433"/>
              <a:gd name="T113" fmla="*/ 2147483647 h 3070"/>
              <a:gd name="T114" fmla="*/ 2147483647 w 1433"/>
              <a:gd name="T115" fmla="*/ 2147483647 h 3070"/>
              <a:gd name="T116" fmla="*/ 2147483647 w 1433"/>
              <a:gd name="T117" fmla="*/ 2147483647 h 3070"/>
              <a:gd name="T118" fmla="*/ 2147483647 w 1433"/>
              <a:gd name="T119" fmla="*/ 2147483647 h 3070"/>
              <a:gd name="T120" fmla="*/ 2147483647 w 1433"/>
              <a:gd name="T121" fmla="*/ 2147483647 h 3070"/>
              <a:gd name="T122" fmla="*/ 2147483647 w 1433"/>
              <a:gd name="T123" fmla="*/ 2147483647 h 30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3"/>
              <a:gd name="T187" fmla="*/ 0 h 3070"/>
              <a:gd name="T188" fmla="*/ 1433 w 1433"/>
              <a:gd name="T189" fmla="*/ 3070 h 30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3" h="3070">
                <a:moveTo>
                  <a:pt x="579" y="439"/>
                </a:moveTo>
                <a:lnTo>
                  <a:pt x="570" y="443"/>
                </a:lnTo>
                <a:lnTo>
                  <a:pt x="563" y="447"/>
                </a:lnTo>
                <a:lnTo>
                  <a:pt x="555" y="451"/>
                </a:lnTo>
                <a:lnTo>
                  <a:pt x="548" y="454"/>
                </a:lnTo>
                <a:lnTo>
                  <a:pt x="541" y="457"/>
                </a:lnTo>
                <a:lnTo>
                  <a:pt x="534" y="460"/>
                </a:lnTo>
                <a:lnTo>
                  <a:pt x="528" y="463"/>
                </a:lnTo>
                <a:lnTo>
                  <a:pt x="522" y="466"/>
                </a:lnTo>
                <a:lnTo>
                  <a:pt x="516" y="468"/>
                </a:lnTo>
                <a:lnTo>
                  <a:pt x="510" y="471"/>
                </a:lnTo>
                <a:lnTo>
                  <a:pt x="504" y="473"/>
                </a:lnTo>
                <a:lnTo>
                  <a:pt x="498" y="476"/>
                </a:lnTo>
                <a:lnTo>
                  <a:pt x="493" y="479"/>
                </a:lnTo>
                <a:lnTo>
                  <a:pt x="487" y="481"/>
                </a:lnTo>
                <a:lnTo>
                  <a:pt x="481" y="484"/>
                </a:lnTo>
                <a:lnTo>
                  <a:pt x="475" y="487"/>
                </a:lnTo>
                <a:lnTo>
                  <a:pt x="469" y="490"/>
                </a:lnTo>
                <a:lnTo>
                  <a:pt x="462" y="494"/>
                </a:lnTo>
                <a:lnTo>
                  <a:pt x="454" y="498"/>
                </a:lnTo>
                <a:lnTo>
                  <a:pt x="446" y="502"/>
                </a:lnTo>
                <a:lnTo>
                  <a:pt x="438" y="507"/>
                </a:lnTo>
                <a:lnTo>
                  <a:pt x="429" y="512"/>
                </a:lnTo>
                <a:lnTo>
                  <a:pt x="421" y="517"/>
                </a:lnTo>
                <a:lnTo>
                  <a:pt x="412" y="522"/>
                </a:lnTo>
                <a:lnTo>
                  <a:pt x="404" y="527"/>
                </a:lnTo>
                <a:lnTo>
                  <a:pt x="397" y="532"/>
                </a:lnTo>
                <a:lnTo>
                  <a:pt x="390" y="537"/>
                </a:lnTo>
                <a:lnTo>
                  <a:pt x="383" y="542"/>
                </a:lnTo>
                <a:lnTo>
                  <a:pt x="378" y="547"/>
                </a:lnTo>
                <a:lnTo>
                  <a:pt x="373" y="551"/>
                </a:lnTo>
                <a:lnTo>
                  <a:pt x="370" y="555"/>
                </a:lnTo>
                <a:lnTo>
                  <a:pt x="368" y="559"/>
                </a:lnTo>
                <a:lnTo>
                  <a:pt x="366" y="563"/>
                </a:lnTo>
                <a:lnTo>
                  <a:pt x="363" y="568"/>
                </a:lnTo>
                <a:lnTo>
                  <a:pt x="360" y="573"/>
                </a:lnTo>
                <a:lnTo>
                  <a:pt x="357" y="578"/>
                </a:lnTo>
                <a:lnTo>
                  <a:pt x="353" y="584"/>
                </a:lnTo>
                <a:lnTo>
                  <a:pt x="349" y="591"/>
                </a:lnTo>
                <a:lnTo>
                  <a:pt x="344" y="597"/>
                </a:lnTo>
                <a:lnTo>
                  <a:pt x="340" y="604"/>
                </a:lnTo>
                <a:lnTo>
                  <a:pt x="336" y="611"/>
                </a:lnTo>
                <a:lnTo>
                  <a:pt x="332" y="619"/>
                </a:lnTo>
                <a:lnTo>
                  <a:pt x="328" y="627"/>
                </a:lnTo>
                <a:lnTo>
                  <a:pt x="324" y="634"/>
                </a:lnTo>
                <a:lnTo>
                  <a:pt x="321" y="643"/>
                </a:lnTo>
                <a:lnTo>
                  <a:pt x="319" y="651"/>
                </a:lnTo>
                <a:lnTo>
                  <a:pt x="317" y="659"/>
                </a:lnTo>
                <a:lnTo>
                  <a:pt x="316" y="667"/>
                </a:lnTo>
                <a:lnTo>
                  <a:pt x="315" y="676"/>
                </a:lnTo>
                <a:lnTo>
                  <a:pt x="315" y="685"/>
                </a:lnTo>
                <a:lnTo>
                  <a:pt x="315" y="695"/>
                </a:lnTo>
                <a:lnTo>
                  <a:pt x="315" y="706"/>
                </a:lnTo>
                <a:lnTo>
                  <a:pt x="315" y="717"/>
                </a:lnTo>
                <a:lnTo>
                  <a:pt x="315" y="728"/>
                </a:lnTo>
                <a:lnTo>
                  <a:pt x="316" y="740"/>
                </a:lnTo>
                <a:lnTo>
                  <a:pt x="316" y="751"/>
                </a:lnTo>
                <a:lnTo>
                  <a:pt x="317" y="763"/>
                </a:lnTo>
                <a:lnTo>
                  <a:pt x="317" y="774"/>
                </a:lnTo>
                <a:lnTo>
                  <a:pt x="318" y="784"/>
                </a:lnTo>
                <a:lnTo>
                  <a:pt x="318" y="795"/>
                </a:lnTo>
                <a:lnTo>
                  <a:pt x="319" y="804"/>
                </a:lnTo>
                <a:lnTo>
                  <a:pt x="319" y="813"/>
                </a:lnTo>
                <a:lnTo>
                  <a:pt x="320" y="820"/>
                </a:lnTo>
                <a:lnTo>
                  <a:pt x="320" y="827"/>
                </a:lnTo>
                <a:lnTo>
                  <a:pt x="320" y="833"/>
                </a:lnTo>
                <a:lnTo>
                  <a:pt x="320" y="840"/>
                </a:lnTo>
                <a:lnTo>
                  <a:pt x="320" y="847"/>
                </a:lnTo>
                <a:lnTo>
                  <a:pt x="320" y="854"/>
                </a:lnTo>
                <a:lnTo>
                  <a:pt x="319" y="861"/>
                </a:lnTo>
                <a:lnTo>
                  <a:pt x="319" y="869"/>
                </a:lnTo>
                <a:lnTo>
                  <a:pt x="319" y="877"/>
                </a:lnTo>
                <a:lnTo>
                  <a:pt x="319" y="884"/>
                </a:lnTo>
                <a:lnTo>
                  <a:pt x="318" y="892"/>
                </a:lnTo>
                <a:lnTo>
                  <a:pt x="318" y="899"/>
                </a:lnTo>
                <a:lnTo>
                  <a:pt x="317" y="907"/>
                </a:lnTo>
                <a:lnTo>
                  <a:pt x="316" y="914"/>
                </a:lnTo>
                <a:lnTo>
                  <a:pt x="315" y="921"/>
                </a:lnTo>
                <a:lnTo>
                  <a:pt x="314" y="927"/>
                </a:lnTo>
                <a:lnTo>
                  <a:pt x="313" y="933"/>
                </a:lnTo>
                <a:lnTo>
                  <a:pt x="312" y="939"/>
                </a:lnTo>
                <a:lnTo>
                  <a:pt x="310" y="944"/>
                </a:lnTo>
                <a:lnTo>
                  <a:pt x="309" y="950"/>
                </a:lnTo>
                <a:lnTo>
                  <a:pt x="307" y="955"/>
                </a:lnTo>
                <a:lnTo>
                  <a:pt x="305" y="962"/>
                </a:lnTo>
                <a:lnTo>
                  <a:pt x="304" y="968"/>
                </a:lnTo>
                <a:lnTo>
                  <a:pt x="302" y="974"/>
                </a:lnTo>
                <a:lnTo>
                  <a:pt x="301" y="980"/>
                </a:lnTo>
                <a:lnTo>
                  <a:pt x="299" y="986"/>
                </a:lnTo>
                <a:lnTo>
                  <a:pt x="297" y="992"/>
                </a:lnTo>
                <a:lnTo>
                  <a:pt x="295" y="998"/>
                </a:lnTo>
                <a:lnTo>
                  <a:pt x="293" y="1004"/>
                </a:lnTo>
                <a:lnTo>
                  <a:pt x="290" y="1010"/>
                </a:lnTo>
                <a:lnTo>
                  <a:pt x="288" y="1016"/>
                </a:lnTo>
                <a:lnTo>
                  <a:pt x="285" y="1021"/>
                </a:lnTo>
                <a:lnTo>
                  <a:pt x="283" y="1026"/>
                </a:lnTo>
                <a:lnTo>
                  <a:pt x="280" y="1031"/>
                </a:lnTo>
                <a:lnTo>
                  <a:pt x="277" y="1035"/>
                </a:lnTo>
                <a:lnTo>
                  <a:pt x="274" y="1040"/>
                </a:lnTo>
                <a:lnTo>
                  <a:pt x="271" y="1045"/>
                </a:lnTo>
                <a:lnTo>
                  <a:pt x="268" y="1049"/>
                </a:lnTo>
                <a:lnTo>
                  <a:pt x="265" y="1054"/>
                </a:lnTo>
                <a:lnTo>
                  <a:pt x="262" y="1059"/>
                </a:lnTo>
                <a:lnTo>
                  <a:pt x="259" y="1065"/>
                </a:lnTo>
                <a:lnTo>
                  <a:pt x="256" y="1070"/>
                </a:lnTo>
                <a:lnTo>
                  <a:pt x="254" y="1076"/>
                </a:lnTo>
                <a:lnTo>
                  <a:pt x="251" y="1081"/>
                </a:lnTo>
                <a:lnTo>
                  <a:pt x="248" y="1087"/>
                </a:lnTo>
                <a:lnTo>
                  <a:pt x="246" y="1093"/>
                </a:lnTo>
                <a:lnTo>
                  <a:pt x="243" y="1099"/>
                </a:lnTo>
                <a:lnTo>
                  <a:pt x="241" y="1105"/>
                </a:lnTo>
                <a:lnTo>
                  <a:pt x="238" y="1112"/>
                </a:lnTo>
                <a:lnTo>
                  <a:pt x="236" y="1119"/>
                </a:lnTo>
                <a:lnTo>
                  <a:pt x="233" y="1126"/>
                </a:lnTo>
                <a:lnTo>
                  <a:pt x="230" y="1135"/>
                </a:lnTo>
                <a:lnTo>
                  <a:pt x="227" y="1145"/>
                </a:lnTo>
                <a:lnTo>
                  <a:pt x="224" y="1156"/>
                </a:lnTo>
                <a:lnTo>
                  <a:pt x="220" y="1167"/>
                </a:lnTo>
                <a:lnTo>
                  <a:pt x="216" y="1179"/>
                </a:lnTo>
                <a:lnTo>
                  <a:pt x="212" y="1192"/>
                </a:lnTo>
                <a:lnTo>
                  <a:pt x="209" y="1205"/>
                </a:lnTo>
                <a:lnTo>
                  <a:pt x="205" y="1217"/>
                </a:lnTo>
                <a:lnTo>
                  <a:pt x="201" y="1230"/>
                </a:lnTo>
                <a:lnTo>
                  <a:pt x="197" y="1242"/>
                </a:lnTo>
                <a:lnTo>
                  <a:pt x="194" y="1253"/>
                </a:lnTo>
                <a:lnTo>
                  <a:pt x="191" y="1264"/>
                </a:lnTo>
                <a:lnTo>
                  <a:pt x="188" y="1274"/>
                </a:lnTo>
                <a:lnTo>
                  <a:pt x="186" y="1283"/>
                </a:lnTo>
                <a:lnTo>
                  <a:pt x="184" y="1290"/>
                </a:lnTo>
                <a:lnTo>
                  <a:pt x="183" y="1297"/>
                </a:lnTo>
                <a:lnTo>
                  <a:pt x="181" y="1304"/>
                </a:lnTo>
                <a:lnTo>
                  <a:pt x="179" y="1311"/>
                </a:lnTo>
                <a:lnTo>
                  <a:pt x="178" y="1318"/>
                </a:lnTo>
                <a:lnTo>
                  <a:pt x="176" y="1326"/>
                </a:lnTo>
                <a:lnTo>
                  <a:pt x="174" y="1333"/>
                </a:lnTo>
                <a:lnTo>
                  <a:pt x="172" y="1340"/>
                </a:lnTo>
                <a:lnTo>
                  <a:pt x="170" y="1347"/>
                </a:lnTo>
                <a:lnTo>
                  <a:pt x="168" y="1354"/>
                </a:lnTo>
                <a:lnTo>
                  <a:pt x="166" y="1360"/>
                </a:lnTo>
                <a:lnTo>
                  <a:pt x="165" y="1367"/>
                </a:lnTo>
                <a:lnTo>
                  <a:pt x="163" y="1373"/>
                </a:lnTo>
                <a:lnTo>
                  <a:pt x="161" y="1379"/>
                </a:lnTo>
                <a:lnTo>
                  <a:pt x="159" y="1384"/>
                </a:lnTo>
                <a:lnTo>
                  <a:pt x="158" y="1389"/>
                </a:lnTo>
                <a:lnTo>
                  <a:pt x="156" y="1394"/>
                </a:lnTo>
                <a:lnTo>
                  <a:pt x="155" y="1399"/>
                </a:lnTo>
                <a:lnTo>
                  <a:pt x="154" y="1403"/>
                </a:lnTo>
                <a:lnTo>
                  <a:pt x="152" y="1407"/>
                </a:lnTo>
                <a:lnTo>
                  <a:pt x="151" y="1411"/>
                </a:lnTo>
                <a:lnTo>
                  <a:pt x="151" y="1414"/>
                </a:lnTo>
                <a:lnTo>
                  <a:pt x="149" y="1418"/>
                </a:lnTo>
                <a:lnTo>
                  <a:pt x="148" y="1421"/>
                </a:lnTo>
                <a:lnTo>
                  <a:pt x="147" y="1425"/>
                </a:lnTo>
                <a:lnTo>
                  <a:pt x="146" y="1428"/>
                </a:lnTo>
                <a:lnTo>
                  <a:pt x="145" y="1431"/>
                </a:lnTo>
                <a:lnTo>
                  <a:pt x="143" y="1434"/>
                </a:lnTo>
                <a:lnTo>
                  <a:pt x="142" y="1436"/>
                </a:lnTo>
                <a:lnTo>
                  <a:pt x="140" y="1439"/>
                </a:lnTo>
                <a:lnTo>
                  <a:pt x="138" y="1442"/>
                </a:lnTo>
                <a:lnTo>
                  <a:pt x="135" y="1444"/>
                </a:lnTo>
                <a:lnTo>
                  <a:pt x="132" y="1446"/>
                </a:lnTo>
                <a:lnTo>
                  <a:pt x="129" y="1448"/>
                </a:lnTo>
                <a:lnTo>
                  <a:pt x="127" y="1450"/>
                </a:lnTo>
                <a:lnTo>
                  <a:pt x="124" y="1451"/>
                </a:lnTo>
                <a:lnTo>
                  <a:pt x="122" y="1453"/>
                </a:lnTo>
                <a:lnTo>
                  <a:pt x="119" y="1454"/>
                </a:lnTo>
                <a:lnTo>
                  <a:pt x="117" y="1455"/>
                </a:lnTo>
                <a:lnTo>
                  <a:pt x="114" y="1456"/>
                </a:lnTo>
                <a:lnTo>
                  <a:pt x="112" y="1457"/>
                </a:lnTo>
                <a:lnTo>
                  <a:pt x="109" y="1458"/>
                </a:lnTo>
                <a:lnTo>
                  <a:pt x="107" y="1459"/>
                </a:lnTo>
                <a:lnTo>
                  <a:pt x="104" y="1460"/>
                </a:lnTo>
                <a:lnTo>
                  <a:pt x="102" y="1461"/>
                </a:lnTo>
                <a:lnTo>
                  <a:pt x="99" y="1463"/>
                </a:lnTo>
                <a:lnTo>
                  <a:pt x="95" y="1465"/>
                </a:lnTo>
                <a:lnTo>
                  <a:pt x="92" y="1467"/>
                </a:lnTo>
                <a:lnTo>
                  <a:pt x="89" y="1470"/>
                </a:lnTo>
                <a:lnTo>
                  <a:pt x="85" y="1473"/>
                </a:lnTo>
                <a:lnTo>
                  <a:pt x="80" y="1476"/>
                </a:lnTo>
                <a:lnTo>
                  <a:pt x="76" y="1480"/>
                </a:lnTo>
                <a:lnTo>
                  <a:pt x="71" y="1483"/>
                </a:lnTo>
                <a:lnTo>
                  <a:pt x="66" y="1486"/>
                </a:lnTo>
                <a:lnTo>
                  <a:pt x="61" y="1490"/>
                </a:lnTo>
                <a:lnTo>
                  <a:pt x="57" y="1493"/>
                </a:lnTo>
                <a:lnTo>
                  <a:pt x="52" y="1497"/>
                </a:lnTo>
                <a:lnTo>
                  <a:pt x="47" y="1501"/>
                </a:lnTo>
                <a:lnTo>
                  <a:pt x="42" y="1505"/>
                </a:lnTo>
                <a:lnTo>
                  <a:pt x="38" y="1509"/>
                </a:lnTo>
                <a:lnTo>
                  <a:pt x="34" y="1513"/>
                </a:lnTo>
                <a:lnTo>
                  <a:pt x="30" y="1517"/>
                </a:lnTo>
                <a:lnTo>
                  <a:pt x="26" y="1521"/>
                </a:lnTo>
                <a:lnTo>
                  <a:pt x="23" y="1525"/>
                </a:lnTo>
                <a:lnTo>
                  <a:pt x="21" y="1530"/>
                </a:lnTo>
                <a:lnTo>
                  <a:pt x="18" y="1534"/>
                </a:lnTo>
                <a:lnTo>
                  <a:pt x="16" y="1538"/>
                </a:lnTo>
                <a:lnTo>
                  <a:pt x="14" y="1542"/>
                </a:lnTo>
                <a:lnTo>
                  <a:pt x="12" y="1546"/>
                </a:lnTo>
                <a:lnTo>
                  <a:pt x="10" y="1549"/>
                </a:lnTo>
                <a:lnTo>
                  <a:pt x="8" y="1553"/>
                </a:lnTo>
                <a:lnTo>
                  <a:pt x="6" y="1556"/>
                </a:lnTo>
                <a:lnTo>
                  <a:pt x="5" y="1558"/>
                </a:lnTo>
                <a:lnTo>
                  <a:pt x="3" y="1561"/>
                </a:lnTo>
                <a:lnTo>
                  <a:pt x="2" y="1564"/>
                </a:lnTo>
                <a:lnTo>
                  <a:pt x="1" y="1566"/>
                </a:lnTo>
                <a:lnTo>
                  <a:pt x="1" y="1569"/>
                </a:lnTo>
                <a:lnTo>
                  <a:pt x="0" y="1571"/>
                </a:lnTo>
                <a:lnTo>
                  <a:pt x="0" y="1573"/>
                </a:lnTo>
                <a:lnTo>
                  <a:pt x="0" y="1576"/>
                </a:lnTo>
                <a:lnTo>
                  <a:pt x="1" y="1578"/>
                </a:lnTo>
                <a:lnTo>
                  <a:pt x="1" y="1580"/>
                </a:lnTo>
                <a:lnTo>
                  <a:pt x="2" y="1582"/>
                </a:lnTo>
                <a:lnTo>
                  <a:pt x="3" y="1584"/>
                </a:lnTo>
                <a:lnTo>
                  <a:pt x="3" y="1586"/>
                </a:lnTo>
                <a:lnTo>
                  <a:pt x="4" y="1588"/>
                </a:lnTo>
                <a:lnTo>
                  <a:pt x="5" y="1589"/>
                </a:lnTo>
                <a:lnTo>
                  <a:pt x="5" y="1591"/>
                </a:lnTo>
                <a:lnTo>
                  <a:pt x="6" y="1592"/>
                </a:lnTo>
                <a:lnTo>
                  <a:pt x="7" y="1593"/>
                </a:lnTo>
                <a:lnTo>
                  <a:pt x="8" y="1594"/>
                </a:lnTo>
                <a:lnTo>
                  <a:pt x="10" y="1594"/>
                </a:lnTo>
                <a:lnTo>
                  <a:pt x="11" y="1595"/>
                </a:lnTo>
                <a:lnTo>
                  <a:pt x="13" y="1595"/>
                </a:lnTo>
                <a:lnTo>
                  <a:pt x="15" y="1595"/>
                </a:lnTo>
                <a:lnTo>
                  <a:pt x="18" y="1595"/>
                </a:lnTo>
                <a:lnTo>
                  <a:pt x="21" y="1594"/>
                </a:lnTo>
                <a:lnTo>
                  <a:pt x="22" y="1593"/>
                </a:lnTo>
                <a:lnTo>
                  <a:pt x="23" y="1593"/>
                </a:lnTo>
                <a:lnTo>
                  <a:pt x="24" y="1592"/>
                </a:lnTo>
                <a:lnTo>
                  <a:pt x="26" y="1590"/>
                </a:lnTo>
                <a:lnTo>
                  <a:pt x="27" y="1589"/>
                </a:lnTo>
                <a:lnTo>
                  <a:pt x="28" y="1587"/>
                </a:lnTo>
                <a:lnTo>
                  <a:pt x="29" y="1586"/>
                </a:lnTo>
                <a:lnTo>
                  <a:pt x="30" y="1584"/>
                </a:lnTo>
                <a:lnTo>
                  <a:pt x="31" y="1582"/>
                </a:lnTo>
                <a:lnTo>
                  <a:pt x="32" y="1580"/>
                </a:lnTo>
                <a:lnTo>
                  <a:pt x="33" y="1577"/>
                </a:lnTo>
                <a:lnTo>
                  <a:pt x="34" y="1575"/>
                </a:lnTo>
                <a:lnTo>
                  <a:pt x="36" y="1573"/>
                </a:lnTo>
                <a:lnTo>
                  <a:pt x="37" y="1571"/>
                </a:lnTo>
                <a:lnTo>
                  <a:pt x="39" y="1568"/>
                </a:lnTo>
                <a:lnTo>
                  <a:pt x="41" y="1566"/>
                </a:lnTo>
                <a:lnTo>
                  <a:pt x="43" y="1563"/>
                </a:lnTo>
                <a:lnTo>
                  <a:pt x="45" y="1561"/>
                </a:lnTo>
                <a:lnTo>
                  <a:pt x="48" y="1558"/>
                </a:lnTo>
                <a:lnTo>
                  <a:pt x="50" y="1556"/>
                </a:lnTo>
                <a:lnTo>
                  <a:pt x="52" y="1554"/>
                </a:lnTo>
                <a:lnTo>
                  <a:pt x="54" y="1551"/>
                </a:lnTo>
                <a:lnTo>
                  <a:pt x="57" y="1550"/>
                </a:lnTo>
                <a:lnTo>
                  <a:pt x="59" y="1548"/>
                </a:lnTo>
                <a:lnTo>
                  <a:pt x="61" y="1546"/>
                </a:lnTo>
                <a:lnTo>
                  <a:pt x="63" y="1545"/>
                </a:lnTo>
                <a:lnTo>
                  <a:pt x="66" y="1543"/>
                </a:lnTo>
                <a:lnTo>
                  <a:pt x="68" y="1542"/>
                </a:lnTo>
                <a:lnTo>
                  <a:pt x="70" y="1541"/>
                </a:lnTo>
                <a:lnTo>
                  <a:pt x="72" y="1540"/>
                </a:lnTo>
                <a:lnTo>
                  <a:pt x="74" y="1539"/>
                </a:lnTo>
                <a:lnTo>
                  <a:pt x="77" y="1538"/>
                </a:lnTo>
                <a:lnTo>
                  <a:pt x="79" y="1538"/>
                </a:lnTo>
                <a:lnTo>
                  <a:pt x="81" y="1537"/>
                </a:lnTo>
                <a:lnTo>
                  <a:pt x="82" y="1537"/>
                </a:lnTo>
                <a:lnTo>
                  <a:pt x="84" y="1538"/>
                </a:lnTo>
                <a:lnTo>
                  <a:pt x="85" y="1538"/>
                </a:lnTo>
                <a:lnTo>
                  <a:pt x="86" y="1539"/>
                </a:lnTo>
                <a:lnTo>
                  <a:pt x="87" y="1541"/>
                </a:lnTo>
                <a:lnTo>
                  <a:pt x="87" y="1542"/>
                </a:lnTo>
                <a:lnTo>
                  <a:pt x="88" y="1544"/>
                </a:lnTo>
                <a:lnTo>
                  <a:pt x="88" y="1545"/>
                </a:lnTo>
                <a:lnTo>
                  <a:pt x="87" y="1547"/>
                </a:lnTo>
                <a:lnTo>
                  <a:pt x="87" y="1549"/>
                </a:lnTo>
                <a:lnTo>
                  <a:pt x="86" y="1551"/>
                </a:lnTo>
                <a:lnTo>
                  <a:pt x="84" y="1554"/>
                </a:lnTo>
                <a:lnTo>
                  <a:pt x="83" y="1556"/>
                </a:lnTo>
                <a:lnTo>
                  <a:pt x="81" y="1558"/>
                </a:lnTo>
                <a:lnTo>
                  <a:pt x="78" y="1560"/>
                </a:lnTo>
                <a:lnTo>
                  <a:pt x="76" y="1562"/>
                </a:lnTo>
                <a:lnTo>
                  <a:pt x="74" y="1564"/>
                </a:lnTo>
                <a:lnTo>
                  <a:pt x="72" y="1565"/>
                </a:lnTo>
                <a:lnTo>
                  <a:pt x="70" y="1567"/>
                </a:lnTo>
                <a:lnTo>
                  <a:pt x="69" y="1568"/>
                </a:lnTo>
                <a:lnTo>
                  <a:pt x="67" y="1569"/>
                </a:lnTo>
                <a:lnTo>
                  <a:pt x="65" y="1571"/>
                </a:lnTo>
                <a:lnTo>
                  <a:pt x="63" y="1572"/>
                </a:lnTo>
                <a:lnTo>
                  <a:pt x="62" y="1573"/>
                </a:lnTo>
                <a:lnTo>
                  <a:pt x="60" y="1575"/>
                </a:lnTo>
                <a:lnTo>
                  <a:pt x="59" y="1577"/>
                </a:lnTo>
                <a:lnTo>
                  <a:pt x="57" y="1578"/>
                </a:lnTo>
                <a:lnTo>
                  <a:pt x="56" y="1581"/>
                </a:lnTo>
                <a:lnTo>
                  <a:pt x="54" y="1583"/>
                </a:lnTo>
                <a:lnTo>
                  <a:pt x="53" y="1586"/>
                </a:lnTo>
                <a:lnTo>
                  <a:pt x="51" y="1589"/>
                </a:lnTo>
                <a:lnTo>
                  <a:pt x="49" y="1592"/>
                </a:lnTo>
                <a:lnTo>
                  <a:pt x="47" y="1596"/>
                </a:lnTo>
                <a:lnTo>
                  <a:pt x="46" y="1600"/>
                </a:lnTo>
                <a:lnTo>
                  <a:pt x="44" y="1604"/>
                </a:lnTo>
                <a:lnTo>
                  <a:pt x="42" y="1608"/>
                </a:lnTo>
                <a:lnTo>
                  <a:pt x="40" y="1612"/>
                </a:lnTo>
                <a:lnTo>
                  <a:pt x="38" y="1617"/>
                </a:lnTo>
                <a:lnTo>
                  <a:pt x="36" y="1621"/>
                </a:lnTo>
                <a:lnTo>
                  <a:pt x="34" y="1626"/>
                </a:lnTo>
                <a:lnTo>
                  <a:pt x="33" y="1631"/>
                </a:lnTo>
                <a:lnTo>
                  <a:pt x="31" y="1635"/>
                </a:lnTo>
                <a:lnTo>
                  <a:pt x="30" y="1640"/>
                </a:lnTo>
                <a:lnTo>
                  <a:pt x="29" y="1645"/>
                </a:lnTo>
                <a:lnTo>
                  <a:pt x="29" y="1649"/>
                </a:lnTo>
                <a:lnTo>
                  <a:pt x="29" y="1654"/>
                </a:lnTo>
                <a:lnTo>
                  <a:pt x="28" y="1658"/>
                </a:lnTo>
                <a:lnTo>
                  <a:pt x="28" y="1663"/>
                </a:lnTo>
                <a:lnTo>
                  <a:pt x="28" y="1667"/>
                </a:lnTo>
                <a:lnTo>
                  <a:pt x="28" y="1671"/>
                </a:lnTo>
                <a:lnTo>
                  <a:pt x="28" y="1674"/>
                </a:lnTo>
                <a:lnTo>
                  <a:pt x="27" y="1678"/>
                </a:lnTo>
                <a:lnTo>
                  <a:pt x="27" y="1682"/>
                </a:lnTo>
                <a:lnTo>
                  <a:pt x="27" y="1685"/>
                </a:lnTo>
                <a:lnTo>
                  <a:pt x="27" y="1689"/>
                </a:lnTo>
                <a:lnTo>
                  <a:pt x="27" y="1692"/>
                </a:lnTo>
                <a:lnTo>
                  <a:pt x="27" y="1696"/>
                </a:lnTo>
                <a:lnTo>
                  <a:pt x="27" y="1699"/>
                </a:lnTo>
                <a:lnTo>
                  <a:pt x="27" y="1703"/>
                </a:lnTo>
                <a:lnTo>
                  <a:pt x="27" y="1707"/>
                </a:lnTo>
                <a:lnTo>
                  <a:pt x="28" y="1710"/>
                </a:lnTo>
                <a:lnTo>
                  <a:pt x="29" y="1714"/>
                </a:lnTo>
                <a:lnTo>
                  <a:pt x="29" y="1717"/>
                </a:lnTo>
                <a:lnTo>
                  <a:pt x="30" y="1721"/>
                </a:lnTo>
                <a:lnTo>
                  <a:pt x="31" y="1724"/>
                </a:lnTo>
                <a:lnTo>
                  <a:pt x="32" y="1727"/>
                </a:lnTo>
                <a:lnTo>
                  <a:pt x="33" y="1730"/>
                </a:lnTo>
                <a:lnTo>
                  <a:pt x="34" y="1733"/>
                </a:lnTo>
                <a:lnTo>
                  <a:pt x="35" y="1736"/>
                </a:lnTo>
                <a:lnTo>
                  <a:pt x="36" y="1738"/>
                </a:lnTo>
                <a:lnTo>
                  <a:pt x="38" y="1741"/>
                </a:lnTo>
                <a:lnTo>
                  <a:pt x="39" y="1743"/>
                </a:lnTo>
                <a:lnTo>
                  <a:pt x="41" y="1745"/>
                </a:lnTo>
                <a:lnTo>
                  <a:pt x="43" y="1747"/>
                </a:lnTo>
                <a:lnTo>
                  <a:pt x="45" y="1749"/>
                </a:lnTo>
                <a:lnTo>
                  <a:pt x="47" y="1751"/>
                </a:lnTo>
                <a:lnTo>
                  <a:pt x="50" y="1752"/>
                </a:lnTo>
                <a:lnTo>
                  <a:pt x="53" y="1754"/>
                </a:lnTo>
                <a:lnTo>
                  <a:pt x="56" y="1755"/>
                </a:lnTo>
                <a:lnTo>
                  <a:pt x="59" y="1756"/>
                </a:lnTo>
                <a:lnTo>
                  <a:pt x="62" y="1756"/>
                </a:lnTo>
                <a:lnTo>
                  <a:pt x="65" y="1756"/>
                </a:lnTo>
                <a:lnTo>
                  <a:pt x="68" y="1756"/>
                </a:lnTo>
                <a:lnTo>
                  <a:pt x="71" y="1755"/>
                </a:lnTo>
                <a:lnTo>
                  <a:pt x="75" y="1754"/>
                </a:lnTo>
                <a:lnTo>
                  <a:pt x="78" y="1752"/>
                </a:lnTo>
                <a:lnTo>
                  <a:pt x="82" y="1751"/>
                </a:lnTo>
                <a:lnTo>
                  <a:pt x="85" y="1748"/>
                </a:lnTo>
                <a:lnTo>
                  <a:pt x="89" y="1746"/>
                </a:lnTo>
                <a:lnTo>
                  <a:pt x="93" y="1743"/>
                </a:lnTo>
                <a:lnTo>
                  <a:pt x="98" y="1740"/>
                </a:lnTo>
                <a:lnTo>
                  <a:pt x="102" y="1737"/>
                </a:lnTo>
                <a:lnTo>
                  <a:pt x="107" y="1733"/>
                </a:lnTo>
                <a:lnTo>
                  <a:pt x="112" y="1730"/>
                </a:lnTo>
                <a:lnTo>
                  <a:pt x="118" y="1726"/>
                </a:lnTo>
                <a:lnTo>
                  <a:pt x="123" y="1721"/>
                </a:lnTo>
                <a:lnTo>
                  <a:pt x="129" y="1717"/>
                </a:lnTo>
                <a:lnTo>
                  <a:pt x="134" y="1711"/>
                </a:lnTo>
                <a:lnTo>
                  <a:pt x="140" y="1706"/>
                </a:lnTo>
                <a:lnTo>
                  <a:pt x="145" y="1701"/>
                </a:lnTo>
                <a:lnTo>
                  <a:pt x="151" y="1695"/>
                </a:lnTo>
                <a:lnTo>
                  <a:pt x="156" y="1689"/>
                </a:lnTo>
                <a:lnTo>
                  <a:pt x="161" y="1683"/>
                </a:lnTo>
                <a:lnTo>
                  <a:pt x="166" y="1678"/>
                </a:lnTo>
                <a:lnTo>
                  <a:pt x="171" y="1672"/>
                </a:lnTo>
                <a:lnTo>
                  <a:pt x="175" y="1666"/>
                </a:lnTo>
                <a:lnTo>
                  <a:pt x="179" y="1661"/>
                </a:lnTo>
                <a:lnTo>
                  <a:pt x="183" y="1656"/>
                </a:lnTo>
                <a:lnTo>
                  <a:pt x="186" y="1651"/>
                </a:lnTo>
                <a:lnTo>
                  <a:pt x="188" y="1646"/>
                </a:lnTo>
                <a:lnTo>
                  <a:pt x="191" y="1641"/>
                </a:lnTo>
                <a:lnTo>
                  <a:pt x="193" y="1636"/>
                </a:lnTo>
                <a:lnTo>
                  <a:pt x="196" y="1630"/>
                </a:lnTo>
                <a:lnTo>
                  <a:pt x="199" y="1624"/>
                </a:lnTo>
                <a:lnTo>
                  <a:pt x="202" y="1618"/>
                </a:lnTo>
                <a:lnTo>
                  <a:pt x="205" y="1612"/>
                </a:lnTo>
                <a:lnTo>
                  <a:pt x="208" y="1605"/>
                </a:lnTo>
                <a:lnTo>
                  <a:pt x="211" y="1599"/>
                </a:lnTo>
                <a:lnTo>
                  <a:pt x="214" y="1593"/>
                </a:lnTo>
                <a:lnTo>
                  <a:pt x="217" y="1587"/>
                </a:lnTo>
                <a:lnTo>
                  <a:pt x="219" y="1581"/>
                </a:lnTo>
                <a:lnTo>
                  <a:pt x="222" y="1575"/>
                </a:lnTo>
                <a:lnTo>
                  <a:pt x="224" y="1570"/>
                </a:lnTo>
                <a:lnTo>
                  <a:pt x="226" y="1565"/>
                </a:lnTo>
                <a:lnTo>
                  <a:pt x="227" y="1561"/>
                </a:lnTo>
                <a:lnTo>
                  <a:pt x="228" y="1558"/>
                </a:lnTo>
                <a:lnTo>
                  <a:pt x="229" y="1555"/>
                </a:lnTo>
                <a:lnTo>
                  <a:pt x="229" y="1551"/>
                </a:lnTo>
                <a:lnTo>
                  <a:pt x="230" y="1546"/>
                </a:lnTo>
                <a:lnTo>
                  <a:pt x="230" y="1541"/>
                </a:lnTo>
                <a:lnTo>
                  <a:pt x="230" y="1536"/>
                </a:lnTo>
                <a:lnTo>
                  <a:pt x="230" y="1531"/>
                </a:lnTo>
                <a:lnTo>
                  <a:pt x="230" y="1525"/>
                </a:lnTo>
                <a:lnTo>
                  <a:pt x="230" y="1519"/>
                </a:lnTo>
                <a:lnTo>
                  <a:pt x="231" y="1513"/>
                </a:lnTo>
                <a:lnTo>
                  <a:pt x="231" y="1507"/>
                </a:lnTo>
                <a:lnTo>
                  <a:pt x="231" y="1501"/>
                </a:lnTo>
                <a:lnTo>
                  <a:pt x="232" y="1495"/>
                </a:lnTo>
                <a:lnTo>
                  <a:pt x="233" y="1489"/>
                </a:lnTo>
                <a:lnTo>
                  <a:pt x="233" y="1484"/>
                </a:lnTo>
                <a:lnTo>
                  <a:pt x="234" y="1479"/>
                </a:lnTo>
                <a:lnTo>
                  <a:pt x="236" y="1474"/>
                </a:lnTo>
                <a:lnTo>
                  <a:pt x="238" y="1470"/>
                </a:lnTo>
                <a:lnTo>
                  <a:pt x="240" y="1464"/>
                </a:lnTo>
                <a:lnTo>
                  <a:pt x="242" y="1459"/>
                </a:lnTo>
                <a:lnTo>
                  <a:pt x="245" y="1454"/>
                </a:lnTo>
                <a:lnTo>
                  <a:pt x="247" y="1448"/>
                </a:lnTo>
                <a:lnTo>
                  <a:pt x="251" y="1442"/>
                </a:lnTo>
                <a:lnTo>
                  <a:pt x="254" y="1436"/>
                </a:lnTo>
                <a:lnTo>
                  <a:pt x="257" y="1431"/>
                </a:lnTo>
                <a:lnTo>
                  <a:pt x="261" y="1425"/>
                </a:lnTo>
                <a:lnTo>
                  <a:pt x="265" y="1419"/>
                </a:lnTo>
                <a:lnTo>
                  <a:pt x="269" y="1414"/>
                </a:lnTo>
                <a:lnTo>
                  <a:pt x="272" y="1408"/>
                </a:lnTo>
                <a:lnTo>
                  <a:pt x="276" y="1403"/>
                </a:lnTo>
                <a:lnTo>
                  <a:pt x="280" y="1399"/>
                </a:lnTo>
                <a:lnTo>
                  <a:pt x="284" y="1394"/>
                </a:lnTo>
                <a:lnTo>
                  <a:pt x="288" y="1390"/>
                </a:lnTo>
                <a:lnTo>
                  <a:pt x="292" y="1386"/>
                </a:lnTo>
                <a:lnTo>
                  <a:pt x="295" y="1382"/>
                </a:lnTo>
                <a:lnTo>
                  <a:pt x="299" y="1378"/>
                </a:lnTo>
                <a:lnTo>
                  <a:pt x="303" y="1374"/>
                </a:lnTo>
                <a:lnTo>
                  <a:pt x="306" y="1370"/>
                </a:lnTo>
                <a:lnTo>
                  <a:pt x="310" y="1365"/>
                </a:lnTo>
                <a:lnTo>
                  <a:pt x="313" y="1361"/>
                </a:lnTo>
                <a:lnTo>
                  <a:pt x="317" y="1357"/>
                </a:lnTo>
                <a:lnTo>
                  <a:pt x="320" y="1352"/>
                </a:lnTo>
                <a:lnTo>
                  <a:pt x="323" y="1348"/>
                </a:lnTo>
                <a:lnTo>
                  <a:pt x="326" y="1344"/>
                </a:lnTo>
                <a:lnTo>
                  <a:pt x="329" y="1340"/>
                </a:lnTo>
                <a:lnTo>
                  <a:pt x="332" y="1336"/>
                </a:lnTo>
                <a:lnTo>
                  <a:pt x="335" y="1333"/>
                </a:lnTo>
                <a:lnTo>
                  <a:pt x="337" y="1329"/>
                </a:lnTo>
                <a:lnTo>
                  <a:pt x="340" y="1326"/>
                </a:lnTo>
                <a:lnTo>
                  <a:pt x="342" y="1323"/>
                </a:lnTo>
                <a:lnTo>
                  <a:pt x="344" y="1319"/>
                </a:lnTo>
                <a:lnTo>
                  <a:pt x="347" y="1315"/>
                </a:lnTo>
                <a:lnTo>
                  <a:pt x="350" y="1311"/>
                </a:lnTo>
                <a:lnTo>
                  <a:pt x="353" y="1307"/>
                </a:lnTo>
                <a:lnTo>
                  <a:pt x="357" y="1302"/>
                </a:lnTo>
                <a:lnTo>
                  <a:pt x="360" y="1297"/>
                </a:lnTo>
                <a:lnTo>
                  <a:pt x="363" y="1293"/>
                </a:lnTo>
                <a:lnTo>
                  <a:pt x="366" y="1288"/>
                </a:lnTo>
                <a:lnTo>
                  <a:pt x="369" y="1284"/>
                </a:lnTo>
                <a:lnTo>
                  <a:pt x="372" y="1279"/>
                </a:lnTo>
                <a:lnTo>
                  <a:pt x="375" y="1275"/>
                </a:lnTo>
                <a:lnTo>
                  <a:pt x="377" y="1271"/>
                </a:lnTo>
                <a:lnTo>
                  <a:pt x="380" y="1268"/>
                </a:lnTo>
                <a:lnTo>
                  <a:pt x="382" y="1265"/>
                </a:lnTo>
                <a:lnTo>
                  <a:pt x="384" y="1263"/>
                </a:lnTo>
                <a:lnTo>
                  <a:pt x="385" y="1260"/>
                </a:lnTo>
                <a:lnTo>
                  <a:pt x="386" y="1258"/>
                </a:lnTo>
                <a:lnTo>
                  <a:pt x="387" y="1255"/>
                </a:lnTo>
                <a:lnTo>
                  <a:pt x="389" y="1253"/>
                </a:lnTo>
                <a:lnTo>
                  <a:pt x="390" y="1250"/>
                </a:lnTo>
                <a:lnTo>
                  <a:pt x="391" y="1247"/>
                </a:lnTo>
                <a:lnTo>
                  <a:pt x="392" y="1245"/>
                </a:lnTo>
                <a:lnTo>
                  <a:pt x="393" y="1242"/>
                </a:lnTo>
                <a:lnTo>
                  <a:pt x="393" y="1240"/>
                </a:lnTo>
                <a:lnTo>
                  <a:pt x="394" y="1237"/>
                </a:lnTo>
                <a:lnTo>
                  <a:pt x="394" y="1236"/>
                </a:lnTo>
                <a:lnTo>
                  <a:pt x="395" y="1234"/>
                </a:lnTo>
                <a:lnTo>
                  <a:pt x="395" y="1232"/>
                </a:lnTo>
                <a:lnTo>
                  <a:pt x="395" y="1231"/>
                </a:lnTo>
                <a:lnTo>
                  <a:pt x="396" y="1231"/>
                </a:lnTo>
                <a:lnTo>
                  <a:pt x="395" y="1231"/>
                </a:lnTo>
                <a:lnTo>
                  <a:pt x="395" y="1232"/>
                </a:lnTo>
                <a:lnTo>
                  <a:pt x="395" y="1234"/>
                </a:lnTo>
                <a:lnTo>
                  <a:pt x="394" y="1236"/>
                </a:lnTo>
                <a:lnTo>
                  <a:pt x="394" y="1239"/>
                </a:lnTo>
                <a:lnTo>
                  <a:pt x="393" y="1243"/>
                </a:lnTo>
                <a:lnTo>
                  <a:pt x="393" y="1246"/>
                </a:lnTo>
                <a:lnTo>
                  <a:pt x="392" y="1250"/>
                </a:lnTo>
                <a:lnTo>
                  <a:pt x="391" y="1255"/>
                </a:lnTo>
                <a:lnTo>
                  <a:pt x="391" y="1259"/>
                </a:lnTo>
                <a:lnTo>
                  <a:pt x="391" y="1263"/>
                </a:lnTo>
                <a:lnTo>
                  <a:pt x="390" y="1267"/>
                </a:lnTo>
                <a:lnTo>
                  <a:pt x="390" y="1272"/>
                </a:lnTo>
                <a:lnTo>
                  <a:pt x="390" y="1276"/>
                </a:lnTo>
                <a:lnTo>
                  <a:pt x="391" y="1279"/>
                </a:lnTo>
                <a:lnTo>
                  <a:pt x="392" y="1282"/>
                </a:lnTo>
                <a:lnTo>
                  <a:pt x="392" y="1286"/>
                </a:lnTo>
                <a:lnTo>
                  <a:pt x="393" y="1289"/>
                </a:lnTo>
                <a:lnTo>
                  <a:pt x="394" y="1293"/>
                </a:lnTo>
                <a:lnTo>
                  <a:pt x="395" y="1298"/>
                </a:lnTo>
                <a:lnTo>
                  <a:pt x="396" y="1302"/>
                </a:lnTo>
                <a:lnTo>
                  <a:pt x="397" y="1307"/>
                </a:lnTo>
                <a:lnTo>
                  <a:pt x="398" y="1313"/>
                </a:lnTo>
                <a:lnTo>
                  <a:pt x="399" y="1318"/>
                </a:lnTo>
                <a:lnTo>
                  <a:pt x="400" y="1324"/>
                </a:lnTo>
                <a:lnTo>
                  <a:pt x="402" y="1330"/>
                </a:lnTo>
                <a:lnTo>
                  <a:pt x="403" y="1336"/>
                </a:lnTo>
                <a:lnTo>
                  <a:pt x="405" y="1342"/>
                </a:lnTo>
                <a:lnTo>
                  <a:pt x="407" y="1348"/>
                </a:lnTo>
                <a:lnTo>
                  <a:pt x="410" y="1354"/>
                </a:lnTo>
                <a:lnTo>
                  <a:pt x="412" y="1360"/>
                </a:lnTo>
                <a:lnTo>
                  <a:pt x="415" y="1366"/>
                </a:lnTo>
                <a:lnTo>
                  <a:pt x="418" y="1372"/>
                </a:lnTo>
                <a:lnTo>
                  <a:pt x="421" y="1377"/>
                </a:lnTo>
                <a:lnTo>
                  <a:pt x="423" y="1382"/>
                </a:lnTo>
                <a:lnTo>
                  <a:pt x="425" y="1386"/>
                </a:lnTo>
                <a:lnTo>
                  <a:pt x="427" y="1390"/>
                </a:lnTo>
                <a:lnTo>
                  <a:pt x="429" y="1394"/>
                </a:lnTo>
                <a:lnTo>
                  <a:pt x="430" y="1397"/>
                </a:lnTo>
                <a:lnTo>
                  <a:pt x="432" y="1401"/>
                </a:lnTo>
                <a:lnTo>
                  <a:pt x="433" y="1404"/>
                </a:lnTo>
                <a:lnTo>
                  <a:pt x="434" y="1407"/>
                </a:lnTo>
                <a:lnTo>
                  <a:pt x="435" y="1410"/>
                </a:lnTo>
                <a:lnTo>
                  <a:pt x="436" y="1413"/>
                </a:lnTo>
                <a:lnTo>
                  <a:pt x="437" y="1416"/>
                </a:lnTo>
                <a:lnTo>
                  <a:pt x="438" y="1419"/>
                </a:lnTo>
                <a:lnTo>
                  <a:pt x="439" y="1422"/>
                </a:lnTo>
                <a:lnTo>
                  <a:pt x="439" y="1426"/>
                </a:lnTo>
                <a:lnTo>
                  <a:pt x="440" y="1430"/>
                </a:lnTo>
                <a:lnTo>
                  <a:pt x="440" y="1435"/>
                </a:lnTo>
                <a:lnTo>
                  <a:pt x="439" y="1439"/>
                </a:lnTo>
                <a:lnTo>
                  <a:pt x="439" y="1445"/>
                </a:lnTo>
                <a:lnTo>
                  <a:pt x="438" y="1451"/>
                </a:lnTo>
                <a:lnTo>
                  <a:pt x="437" y="1457"/>
                </a:lnTo>
                <a:lnTo>
                  <a:pt x="436" y="1463"/>
                </a:lnTo>
                <a:lnTo>
                  <a:pt x="434" y="1469"/>
                </a:lnTo>
                <a:lnTo>
                  <a:pt x="433" y="1476"/>
                </a:lnTo>
                <a:lnTo>
                  <a:pt x="431" y="1482"/>
                </a:lnTo>
                <a:lnTo>
                  <a:pt x="429" y="1488"/>
                </a:lnTo>
                <a:lnTo>
                  <a:pt x="428" y="1495"/>
                </a:lnTo>
                <a:lnTo>
                  <a:pt x="426" y="1501"/>
                </a:lnTo>
                <a:lnTo>
                  <a:pt x="425" y="1507"/>
                </a:lnTo>
                <a:lnTo>
                  <a:pt x="424" y="1513"/>
                </a:lnTo>
                <a:lnTo>
                  <a:pt x="423" y="1518"/>
                </a:lnTo>
                <a:lnTo>
                  <a:pt x="422" y="1523"/>
                </a:lnTo>
                <a:lnTo>
                  <a:pt x="421" y="1529"/>
                </a:lnTo>
                <a:lnTo>
                  <a:pt x="420" y="1535"/>
                </a:lnTo>
                <a:lnTo>
                  <a:pt x="419" y="1541"/>
                </a:lnTo>
                <a:lnTo>
                  <a:pt x="418" y="1548"/>
                </a:lnTo>
                <a:lnTo>
                  <a:pt x="416" y="1555"/>
                </a:lnTo>
                <a:lnTo>
                  <a:pt x="415" y="1561"/>
                </a:lnTo>
                <a:lnTo>
                  <a:pt x="414" y="1568"/>
                </a:lnTo>
                <a:lnTo>
                  <a:pt x="413" y="1575"/>
                </a:lnTo>
                <a:lnTo>
                  <a:pt x="411" y="1581"/>
                </a:lnTo>
                <a:lnTo>
                  <a:pt x="410" y="1588"/>
                </a:lnTo>
                <a:lnTo>
                  <a:pt x="409" y="1594"/>
                </a:lnTo>
                <a:lnTo>
                  <a:pt x="408" y="1601"/>
                </a:lnTo>
                <a:lnTo>
                  <a:pt x="408" y="1607"/>
                </a:lnTo>
                <a:lnTo>
                  <a:pt x="407" y="1612"/>
                </a:lnTo>
                <a:lnTo>
                  <a:pt x="407" y="1618"/>
                </a:lnTo>
                <a:lnTo>
                  <a:pt x="408" y="1624"/>
                </a:lnTo>
                <a:lnTo>
                  <a:pt x="408" y="1633"/>
                </a:lnTo>
                <a:lnTo>
                  <a:pt x="410" y="1643"/>
                </a:lnTo>
                <a:lnTo>
                  <a:pt x="411" y="1654"/>
                </a:lnTo>
                <a:lnTo>
                  <a:pt x="413" y="1667"/>
                </a:lnTo>
                <a:lnTo>
                  <a:pt x="416" y="1680"/>
                </a:lnTo>
                <a:lnTo>
                  <a:pt x="418" y="1694"/>
                </a:lnTo>
                <a:lnTo>
                  <a:pt x="421" y="1709"/>
                </a:lnTo>
                <a:lnTo>
                  <a:pt x="424" y="1723"/>
                </a:lnTo>
                <a:lnTo>
                  <a:pt x="427" y="1738"/>
                </a:lnTo>
                <a:lnTo>
                  <a:pt x="430" y="1752"/>
                </a:lnTo>
                <a:lnTo>
                  <a:pt x="433" y="1765"/>
                </a:lnTo>
                <a:lnTo>
                  <a:pt x="436" y="1777"/>
                </a:lnTo>
                <a:lnTo>
                  <a:pt x="438" y="1788"/>
                </a:lnTo>
                <a:lnTo>
                  <a:pt x="441" y="1798"/>
                </a:lnTo>
                <a:lnTo>
                  <a:pt x="443" y="1806"/>
                </a:lnTo>
                <a:lnTo>
                  <a:pt x="446" y="1813"/>
                </a:lnTo>
                <a:lnTo>
                  <a:pt x="448" y="1823"/>
                </a:lnTo>
                <a:lnTo>
                  <a:pt x="450" y="1835"/>
                </a:lnTo>
                <a:lnTo>
                  <a:pt x="453" y="1848"/>
                </a:lnTo>
                <a:lnTo>
                  <a:pt x="455" y="1862"/>
                </a:lnTo>
                <a:lnTo>
                  <a:pt x="458" y="1878"/>
                </a:lnTo>
                <a:lnTo>
                  <a:pt x="461" y="1894"/>
                </a:lnTo>
                <a:lnTo>
                  <a:pt x="463" y="1911"/>
                </a:lnTo>
                <a:lnTo>
                  <a:pt x="466" y="1928"/>
                </a:lnTo>
                <a:lnTo>
                  <a:pt x="469" y="1944"/>
                </a:lnTo>
                <a:lnTo>
                  <a:pt x="471" y="1961"/>
                </a:lnTo>
                <a:lnTo>
                  <a:pt x="474" y="1978"/>
                </a:lnTo>
                <a:lnTo>
                  <a:pt x="476" y="1993"/>
                </a:lnTo>
                <a:lnTo>
                  <a:pt x="478" y="2008"/>
                </a:lnTo>
                <a:lnTo>
                  <a:pt x="481" y="2021"/>
                </a:lnTo>
                <a:lnTo>
                  <a:pt x="483" y="2033"/>
                </a:lnTo>
                <a:lnTo>
                  <a:pt x="485" y="2045"/>
                </a:lnTo>
                <a:lnTo>
                  <a:pt x="487" y="2056"/>
                </a:lnTo>
                <a:lnTo>
                  <a:pt x="489" y="2067"/>
                </a:lnTo>
                <a:lnTo>
                  <a:pt x="491" y="2077"/>
                </a:lnTo>
                <a:lnTo>
                  <a:pt x="493" y="2088"/>
                </a:lnTo>
                <a:lnTo>
                  <a:pt x="495" y="2098"/>
                </a:lnTo>
                <a:lnTo>
                  <a:pt x="496" y="2108"/>
                </a:lnTo>
                <a:lnTo>
                  <a:pt x="497" y="2117"/>
                </a:lnTo>
                <a:lnTo>
                  <a:pt x="499" y="2127"/>
                </a:lnTo>
                <a:lnTo>
                  <a:pt x="500" y="2135"/>
                </a:lnTo>
                <a:lnTo>
                  <a:pt x="501" y="2144"/>
                </a:lnTo>
                <a:lnTo>
                  <a:pt x="502" y="2151"/>
                </a:lnTo>
                <a:lnTo>
                  <a:pt x="502" y="2159"/>
                </a:lnTo>
                <a:lnTo>
                  <a:pt x="503" y="2166"/>
                </a:lnTo>
                <a:lnTo>
                  <a:pt x="503" y="2172"/>
                </a:lnTo>
                <a:lnTo>
                  <a:pt x="503" y="2178"/>
                </a:lnTo>
                <a:lnTo>
                  <a:pt x="503" y="2183"/>
                </a:lnTo>
                <a:lnTo>
                  <a:pt x="502" y="2190"/>
                </a:lnTo>
                <a:lnTo>
                  <a:pt x="502" y="2198"/>
                </a:lnTo>
                <a:lnTo>
                  <a:pt x="500" y="2207"/>
                </a:lnTo>
                <a:lnTo>
                  <a:pt x="499" y="2217"/>
                </a:lnTo>
                <a:lnTo>
                  <a:pt x="498" y="2227"/>
                </a:lnTo>
                <a:lnTo>
                  <a:pt x="496" y="2238"/>
                </a:lnTo>
                <a:lnTo>
                  <a:pt x="495" y="2249"/>
                </a:lnTo>
                <a:lnTo>
                  <a:pt x="493" y="2260"/>
                </a:lnTo>
                <a:lnTo>
                  <a:pt x="492" y="2271"/>
                </a:lnTo>
                <a:lnTo>
                  <a:pt x="491" y="2282"/>
                </a:lnTo>
                <a:lnTo>
                  <a:pt x="489" y="2293"/>
                </a:lnTo>
                <a:lnTo>
                  <a:pt x="488" y="2303"/>
                </a:lnTo>
                <a:lnTo>
                  <a:pt x="488" y="2312"/>
                </a:lnTo>
                <a:lnTo>
                  <a:pt x="487" y="2321"/>
                </a:lnTo>
                <a:lnTo>
                  <a:pt x="487" y="2329"/>
                </a:lnTo>
                <a:lnTo>
                  <a:pt x="487" y="2338"/>
                </a:lnTo>
                <a:lnTo>
                  <a:pt x="488" y="2349"/>
                </a:lnTo>
                <a:lnTo>
                  <a:pt x="490" y="2362"/>
                </a:lnTo>
                <a:lnTo>
                  <a:pt x="492" y="2377"/>
                </a:lnTo>
                <a:lnTo>
                  <a:pt x="494" y="2393"/>
                </a:lnTo>
                <a:lnTo>
                  <a:pt x="497" y="2410"/>
                </a:lnTo>
                <a:lnTo>
                  <a:pt x="500" y="2428"/>
                </a:lnTo>
                <a:lnTo>
                  <a:pt x="503" y="2446"/>
                </a:lnTo>
                <a:lnTo>
                  <a:pt x="506" y="2464"/>
                </a:lnTo>
                <a:lnTo>
                  <a:pt x="510" y="2482"/>
                </a:lnTo>
                <a:lnTo>
                  <a:pt x="513" y="2499"/>
                </a:lnTo>
                <a:lnTo>
                  <a:pt x="515" y="2515"/>
                </a:lnTo>
                <a:lnTo>
                  <a:pt x="518" y="2529"/>
                </a:lnTo>
                <a:lnTo>
                  <a:pt x="520" y="2542"/>
                </a:lnTo>
                <a:lnTo>
                  <a:pt x="522" y="2553"/>
                </a:lnTo>
                <a:lnTo>
                  <a:pt x="523" y="2561"/>
                </a:lnTo>
                <a:lnTo>
                  <a:pt x="524" y="2568"/>
                </a:lnTo>
                <a:lnTo>
                  <a:pt x="525" y="2577"/>
                </a:lnTo>
                <a:lnTo>
                  <a:pt x="527" y="2588"/>
                </a:lnTo>
                <a:lnTo>
                  <a:pt x="529" y="2599"/>
                </a:lnTo>
                <a:lnTo>
                  <a:pt x="532" y="2611"/>
                </a:lnTo>
                <a:lnTo>
                  <a:pt x="535" y="2623"/>
                </a:lnTo>
                <a:lnTo>
                  <a:pt x="537" y="2636"/>
                </a:lnTo>
                <a:lnTo>
                  <a:pt x="540" y="2649"/>
                </a:lnTo>
                <a:lnTo>
                  <a:pt x="543" y="2662"/>
                </a:lnTo>
                <a:lnTo>
                  <a:pt x="546" y="2674"/>
                </a:lnTo>
                <a:lnTo>
                  <a:pt x="548" y="2686"/>
                </a:lnTo>
                <a:lnTo>
                  <a:pt x="550" y="2697"/>
                </a:lnTo>
                <a:lnTo>
                  <a:pt x="552" y="2707"/>
                </a:lnTo>
                <a:lnTo>
                  <a:pt x="554" y="2716"/>
                </a:lnTo>
                <a:lnTo>
                  <a:pt x="554" y="2723"/>
                </a:lnTo>
                <a:lnTo>
                  <a:pt x="555" y="2729"/>
                </a:lnTo>
                <a:lnTo>
                  <a:pt x="555" y="2733"/>
                </a:lnTo>
                <a:lnTo>
                  <a:pt x="555" y="2738"/>
                </a:lnTo>
                <a:lnTo>
                  <a:pt x="556" y="2742"/>
                </a:lnTo>
                <a:lnTo>
                  <a:pt x="557" y="2747"/>
                </a:lnTo>
                <a:lnTo>
                  <a:pt x="558" y="2751"/>
                </a:lnTo>
                <a:lnTo>
                  <a:pt x="559" y="2755"/>
                </a:lnTo>
                <a:lnTo>
                  <a:pt x="560" y="2760"/>
                </a:lnTo>
                <a:lnTo>
                  <a:pt x="561" y="2765"/>
                </a:lnTo>
                <a:lnTo>
                  <a:pt x="561" y="2769"/>
                </a:lnTo>
                <a:lnTo>
                  <a:pt x="562" y="2774"/>
                </a:lnTo>
                <a:lnTo>
                  <a:pt x="562" y="2778"/>
                </a:lnTo>
                <a:lnTo>
                  <a:pt x="561" y="2782"/>
                </a:lnTo>
                <a:lnTo>
                  <a:pt x="561" y="2787"/>
                </a:lnTo>
                <a:lnTo>
                  <a:pt x="559" y="2792"/>
                </a:lnTo>
                <a:lnTo>
                  <a:pt x="557" y="2796"/>
                </a:lnTo>
                <a:lnTo>
                  <a:pt x="555" y="2801"/>
                </a:lnTo>
                <a:lnTo>
                  <a:pt x="552" y="2805"/>
                </a:lnTo>
                <a:lnTo>
                  <a:pt x="549" y="2809"/>
                </a:lnTo>
                <a:lnTo>
                  <a:pt x="546" y="2814"/>
                </a:lnTo>
                <a:lnTo>
                  <a:pt x="543" y="2818"/>
                </a:lnTo>
                <a:lnTo>
                  <a:pt x="540" y="2823"/>
                </a:lnTo>
                <a:lnTo>
                  <a:pt x="537" y="2827"/>
                </a:lnTo>
                <a:lnTo>
                  <a:pt x="534" y="2832"/>
                </a:lnTo>
                <a:lnTo>
                  <a:pt x="531" y="2836"/>
                </a:lnTo>
                <a:lnTo>
                  <a:pt x="528" y="2840"/>
                </a:lnTo>
                <a:lnTo>
                  <a:pt x="525" y="2844"/>
                </a:lnTo>
                <a:lnTo>
                  <a:pt x="522" y="2849"/>
                </a:lnTo>
                <a:lnTo>
                  <a:pt x="519" y="2853"/>
                </a:lnTo>
                <a:lnTo>
                  <a:pt x="516" y="2857"/>
                </a:lnTo>
                <a:lnTo>
                  <a:pt x="513" y="2861"/>
                </a:lnTo>
                <a:lnTo>
                  <a:pt x="510" y="2864"/>
                </a:lnTo>
                <a:lnTo>
                  <a:pt x="507" y="2868"/>
                </a:lnTo>
                <a:lnTo>
                  <a:pt x="504" y="2872"/>
                </a:lnTo>
                <a:lnTo>
                  <a:pt x="500" y="2876"/>
                </a:lnTo>
                <a:lnTo>
                  <a:pt x="496" y="2880"/>
                </a:lnTo>
                <a:lnTo>
                  <a:pt x="492" y="2883"/>
                </a:lnTo>
                <a:lnTo>
                  <a:pt x="489" y="2887"/>
                </a:lnTo>
                <a:lnTo>
                  <a:pt x="484" y="2891"/>
                </a:lnTo>
                <a:lnTo>
                  <a:pt x="480" y="2895"/>
                </a:lnTo>
                <a:lnTo>
                  <a:pt x="476" y="2898"/>
                </a:lnTo>
                <a:lnTo>
                  <a:pt x="472" y="2902"/>
                </a:lnTo>
                <a:lnTo>
                  <a:pt x="468" y="2906"/>
                </a:lnTo>
                <a:lnTo>
                  <a:pt x="465" y="2910"/>
                </a:lnTo>
                <a:lnTo>
                  <a:pt x="461" y="2913"/>
                </a:lnTo>
                <a:lnTo>
                  <a:pt x="458" y="2917"/>
                </a:lnTo>
                <a:lnTo>
                  <a:pt x="455" y="2921"/>
                </a:lnTo>
                <a:lnTo>
                  <a:pt x="453" y="2925"/>
                </a:lnTo>
                <a:lnTo>
                  <a:pt x="451" y="2928"/>
                </a:lnTo>
                <a:lnTo>
                  <a:pt x="450" y="2932"/>
                </a:lnTo>
                <a:lnTo>
                  <a:pt x="448" y="2935"/>
                </a:lnTo>
                <a:lnTo>
                  <a:pt x="447" y="2938"/>
                </a:lnTo>
                <a:lnTo>
                  <a:pt x="445" y="2941"/>
                </a:lnTo>
                <a:lnTo>
                  <a:pt x="444" y="2944"/>
                </a:lnTo>
                <a:lnTo>
                  <a:pt x="443" y="2947"/>
                </a:lnTo>
                <a:lnTo>
                  <a:pt x="441" y="2950"/>
                </a:lnTo>
                <a:lnTo>
                  <a:pt x="440" y="2953"/>
                </a:lnTo>
                <a:lnTo>
                  <a:pt x="439" y="2955"/>
                </a:lnTo>
                <a:lnTo>
                  <a:pt x="438" y="2958"/>
                </a:lnTo>
                <a:lnTo>
                  <a:pt x="437" y="2961"/>
                </a:lnTo>
                <a:lnTo>
                  <a:pt x="437" y="2965"/>
                </a:lnTo>
                <a:lnTo>
                  <a:pt x="436" y="2968"/>
                </a:lnTo>
                <a:lnTo>
                  <a:pt x="436" y="2972"/>
                </a:lnTo>
                <a:lnTo>
                  <a:pt x="435" y="2976"/>
                </a:lnTo>
                <a:lnTo>
                  <a:pt x="435" y="2980"/>
                </a:lnTo>
                <a:lnTo>
                  <a:pt x="435" y="2985"/>
                </a:lnTo>
                <a:lnTo>
                  <a:pt x="435" y="2989"/>
                </a:lnTo>
                <a:lnTo>
                  <a:pt x="435" y="2994"/>
                </a:lnTo>
                <a:lnTo>
                  <a:pt x="435" y="2999"/>
                </a:lnTo>
                <a:lnTo>
                  <a:pt x="435" y="3004"/>
                </a:lnTo>
                <a:lnTo>
                  <a:pt x="434" y="3009"/>
                </a:lnTo>
                <a:lnTo>
                  <a:pt x="434" y="3014"/>
                </a:lnTo>
                <a:lnTo>
                  <a:pt x="434" y="3019"/>
                </a:lnTo>
                <a:lnTo>
                  <a:pt x="434" y="3023"/>
                </a:lnTo>
                <a:lnTo>
                  <a:pt x="434" y="3028"/>
                </a:lnTo>
                <a:lnTo>
                  <a:pt x="435" y="3032"/>
                </a:lnTo>
                <a:lnTo>
                  <a:pt x="435" y="3036"/>
                </a:lnTo>
                <a:lnTo>
                  <a:pt x="436" y="3039"/>
                </a:lnTo>
                <a:lnTo>
                  <a:pt x="437" y="3043"/>
                </a:lnTo>
                <a:lnTo>
                  <a:pt x="438" y="3046"/>
                </a:lnTo>
                <a:lnTo>
                  <a:pt x="439" y="3048"/>
                </a:lnTo>
                <a:lnTo>
                  <a:pt x="441" y="3050"/>
                </a:lnTo>
                <a:lnTo>
                  <a:pt x="442" y="3053"/>
                </a:lnTo>
                <a:lnTo>
                  <a:pt x="444" y="3055"/>
                </a:lnTo>
                <a:lnTo>
                  <a:pt x="445" y="3057"/>
                </a:lnTo>
                <a:lnTo>
                  <a:pt x="447" y="3059"/>
                </a:lnTo>
                <a:lnTo>
                  <a:pt x="449" y="3061"/>
                </a:lnTo>
                <a:lnTo>
                  <a:pt x="450" y="3063"/>
                </a:lnTo>
                <a:lnTo>
                  <a:pt x="452" y="3064"/>
                </a:lnTo>
                <a:lnTo>
                  <a:pt x="453" y="3065"/>
                </a:lnTo>
                <a:lnTo>
                  <a:pt x="455" y="3067"/>
                </a:lnTo>
                <a:lnTo>
                  <a:pt x="457" y="3068"/>
                </a:lnTo>
                <a:lnTo>
                  <a:pt x="459" y="3068"/>
                </a:lnTo>
                <a:lnTo>
                  <a:pt x="461" y="3069"/>
                </a:lnTo>
                <a:lnTo>
                  <a:pt x="463" y="3069"/>
                </a:lnTo>
                <a:lnTo>
                  <a:pt x="465" y="3069"/>
                </a:lnTo>
                <a:lnTo>
                  <a:pt x="467" y="3068"/>
                </a:lnTo>
                <a:lnTo>
                  <a:pt x="470" y="3067"/>
                </a:lnTo>
                <a:lnTo>
                  <a:pt x="473" y="3065"/>
                </a:lnTo>
                <a:lnTo>
                  <a:pt x="477" y="3062"/>
                </a:lnTo>
                <a:lnTo>
                  <a:pt x="480" y="3059"/>
                </a:lnTo>
                <a:lnTo>
                  <a:pt x="485" y="3056"/>
                </a:lnTo>
                <a:lnTo>
                  <a:pt x="489" y="3052"/>
                </a:lnTo>
                <a:lnTo>
                  <a:pt x="494" y="3047"/>
                </a:lnTo>
                <a:lnTo>
                  <a:pt x="499" y="3043"/>
                </a:lnTo>
                <a:lnTo>
                  <a:pt x="504" y="3038"/>
                </a:lnTo>
                <a:lnTo>
                  <a:pt x="508" y="3033"/>
                </a:lnTo>
                <a:lnTo>
                  <a:pt x="513" y="3028"/>
                </a:lnTo>
                <a:lnTo>
                  <a:pt x="517" y="3024"/>
                </a:lnTo>
                <a:lnTo>
                  <a:pt x="521" y="3019"/>
                </a:lnTo>
                <a:lnTo>
                  <a:pt x="525" y="3015"/>
                </a:lnTo>
                <a:lnTo>
                  <a:pt x="528" y="3012"/>
                </a:lnTo>
                <a:lnTo>
                  <a:pt x="531" y="3008"/>
                </a:lnTo>
                <a:lnTo>
                  <a:pt x="533" y="3005"/>
                </a:lnTo>
                <a:lnTo>
                  <a:pt x="537" y="3001"/>
                </a:lnTo>
                <a:lnTo>
                  <a:pt x="540" y="2996"/>
                </a:lnTo>
                <a:lnTo>
                  <a:pt x="545" y="2991"/>
                </a:lnTo>
                <a:lnTo>
                  <a:pt x="550" y="2986"/>
                </a:lnTo>
                <a:lnTo>
                  <a:pt x="555" y="2980"/>
                </a:lnTo>
                <a:lnTo>
                  <a:pt x="560" y="2975"/>
                </a:lnTo>
                <a:lnTo>
                  <a:pt x="566" y="2969"/>
                </a:lnTo>
                <a:lnTo>
                  <a:pt x="571" y="2963"/>
                </a:lnTo>
                <a:lnTo>
                  <a:pt x="577" y="2957"/>
                </a:lnTo>
                <a:lnTo>
                  <a:pt x="583" y="2952"/>
                </a:lnTo>
                <a:lnTo>
                  <a:pt x="588" y="2947"/>
                </a:lnTo>
                <a:lnTo>
                  <a:pt x="593" y="2942"/>
                </a:lnTo>
                <a:lnTo>
                  <a:pt x="598" y="2938"/>
                </a:lnTo>
                <a:lnTo>
                  <a:pt x="603" y="2935"/>
                </a:lnTo>
                <a:lnTo>
                  <a:pt x="607" y="2932"/>
                </a:lnTo>
                <a:lnTo>
                  <a:pt x="610" y="2930"/>
                </a:lnTo>
                <a:lnTo>
                  <a:pt x="613" y="2927"/>
                </a:lnTo>
                <a:lnTo>
                  <a:pt x="617" y="2925"/>
                </a:lnTo>
                <a:lnTo>
                  <a:pt x="620" y="2922"/>
                </a:lnTo>
                <a:lnTo>
                  <a:pt x="623" y="2919"/>
                </a:lnTo>
                <a:lnTo>
                  <a:pt x="625" y="2916"/>
                </a:lnTo>
                <a:lnTo>
                  <a:pt x="628" y="2913"/>
                </a:lnTo>
                <a:lnTo>
                  <a:pt x="631" y="2910"/>
                </a:lnTo>
                <a:lnTo>
                  <a:pt x="634" y="2907"/>
                </a:lnTo>
                <a:lnTo>
                  <a:pt x="637" y="2904"/>
                </a:lnTo>
                <a:lnTo>
                  <a:pt x="640" y="2901"/>
                </a:lnTo>
                <a:lnTo>
                  <a:pt x="643" y="2899"/>
                </a:lnTo>
                <a:lnTo>
                  <a:pt x="646" y="2896"/>
                </a:lnTo>
                <a:lnTo>
                  <a:pt x="650" y="2893"/>
                </a:lnTo>
                <a:lnTo>
                  <a:pt x="654" y="2891"/>
                </a:lnTo>
                <a:lnTo>
                  <a:pt x="659" y="2889"/>
                </a:lnTo>
                <a:lnTo>
                  <a:pt x="663" y="2886"/>
                </a:lnTo>
                <a:lnTo>
                  <a:pt x="667" y="2884"/>
                </a:lnTo>
                <a:lnTo>
                  <a:pt x="670" y="2883"/>
                </a:lnTo>
                <a:lnTo>
                  <a:pt x="673" y="2881"/>
                </a:lnTo>
                <a:lnTo>
                  <a:pt x="676" y="2880"/>
                </a:lnTo>
                <a:lnTo>
                  <a:pt x="679" y="2879"/>
                </a:lnTo>
                <a:lnTo>
                  <a:pt x="681" y="2877"/>
                </a:lnTo>
                <a:lnTo>
                  <a:pt x="683" y="2876"/>
                </a:lnTo>
                <a:lnTo>
                  <a:pt x="685" y="2875"/>
                </a:lnTo>
                <a:lnTo>
                  <a:pt x="687" y="2874"/>
                </a:lnTo>
                <a:lnTo>
                  <a:pt x="688" y="2873"/>
                </a:lnTo>
                <a:lnTo>
                  <a:pt x="689" y="2871"/>
                </a:lnTo>
                <a:lnTo>
                  <a:pt x="689" y="2870"/>
                </a:lnTo>
                <a:lnTo>
                  <a:pt x="690" y="2868"/>
                </a:lnTo>
                <a:lnTo>
                  <a:pt x="690" y="2866"/>
                </a:lnTo>
                <a:lnTo>
                  <a:pt x="690" y="2864"/>
                </a:lnTo>
                <a:lnTo>
                  <a:pt x="690" y="2862"/>
                </a:lnTo>
                <a:lnTo>
                  <a:pt x="690" y="2859"/>
                </a:lnTo>
                <a:lnTo>
                  <a:pt x="690" y="2856"/>
                </a:lnTo>
                <a:lnTo>
                  <a:pt x="690" y="2853"/>
                </a:lnTo>
                <a:lnTo>
                  <a:pt x="689" y="2849"/>
                </a:lnTo>
                <a:lnTo>
                  <a:pt x="689" y="2846"/>
                </a:lnTo>
                <a:lnTo>
                  <a:pt x="688" y="2842"/>
                </a:lnTo>
                <a:lnTo>
                  <a:pt x="687" y="2837"/>
                </a:lnTo>
                <a:lnTo>
                  <a:pt x="687" y="2833"/>
                </a:lnTo>
                <a:lnTo>
                  <a:pt x="686" y="2828"/>
                </a:lnTo>
                <a:lnTo>
                  <a:pt x="685" y="2823"/>
                </a:lnTo>
                <a:lnTo>
                  <a:pt x="684" y="2817"/>
                </a:lnTo>
                <a:lnTo>
                  <a:pt x="682" y="2812"/>
                </a:lnTo>
                <a:lnTo>
                  <a:pt x="681" y="2805"/>
                </a:lnTo>
                <a:lnTo>
                  <a:pt x="680" y="2799"/>
                </a:lnTo>
                <a:lnTo>
                  <a:pt x="678" y="2793"/>
                </a:lnTo>
                <a:lnTo>
                  <a:pt x="677" y="2786"/>
                </a:lnTo>
                <a:lnTo>
                  <a:pt x="675" y="2778"/>
                </a:lnTo>
                <a:lnTo>
                  <a:pt x="674" y="2771"/>
                </a:lnTo>
                <a:lnTo>
                  <a:pt x="672" y="2764"/>
                </a:lnTo>
                <a:lnTo>
                  <a:pt x="671" y="2756"/>
                </a:lnTo>
                <a:lnTo>
                  <a:pt x="670" y="2749"/>
                </a:lnTo>
                <a:lnTo>
                  <a:pt x="669" y="2741"/>
                </a:lnTo>
                <a:lnTo>
                  <a:pt x="668" y="2734"/>
                </a:lnTo>
                <a:lnTo>
                  <a:pt x="667" y="2727"/>
                </a:lnTo>
                <a:lnTo>
                  <a:pt x="666" y="2720"/>
                </a:lnTo>
                <a:lnTo>
                  <a:pt x="666" y="2713"/>
                </a:lnTo>
                <a:lnTo>
                  <a:pt x="665" y="2707"/>
                </a:lnTo>
                <a:lnTo>
                  <a:pt x="665" y="2700"/>
                </a:lnTo>
                <a:lnTo>
                  <a:pt x="665" y="2695"/>
                </a:lnTo>
                <a:lnTo>
                  <a:pt x="666" y="2690"/>
                </a:lnTo>
                <a:lnTo>
                  <a:pt x="666" y="2685"/>
                </a:lnTo>
                <a:lnTo>
                  <a:pt x="667" y="2679"/>
                </a:lnTo>
                <a:lnTo>
                  <a:pt x="669" y="2670"/>
                </a:lnTo>
                <a:lnTo>
                  <a:pt x="672" y="2658"/>
                </a:lnTo>
                <a:lnTo>
                  <a:pt x="674" y="2644"/>
                </a:lnTo>
                <a:lnTo>
                  <a:pt x="677" y="2628"/>
                </a:lnTo>
                <a:lnTo>
                  <a:pt x="681" y="2611"/>
                </a:lnTo>
                <a:lnTo>
                  <a:pt x="684" y="2593"/>
                </a:lnTo>
                <a:lnTo>
                  <a:pt x="688" y="2575"/>
                </a:lnTo>
                <a:lnTo>
                  <a:pt x="691" y="2556"/>
                </a:lnTo>
                <a:lnTo>
                  <a:pt x="695" y="2537"/>
                </a:lnTo>
                <a:lnTo>
                  <a:pt x="698" y="2519"/>
                </a:lnTo>
                <a:lnTo>
                  <a:pt x="700" y="2503"/>
                </a:lnTo>
                <a:lnTo>
                  <a:pt x="703" y="2487"/>
                </a:lnTo>
                <a:lnTo>
                  <a:pt x="704" y="2473"/>
                </a:lnTo>
                <a:lnTo>
                  <a:pt x="706" y="2462"/>
                </a:lnTo>
                <a:lnTo>
                  <a:pt x="706" y="2453"/>
                </a:lnTo>
                <a:lnTo>
                  <a:pt x="706" y="2444"/>
                </a:lnTo>
                <a:lnTo>
                  <a:pt x="706" y="2434"/>
                </a:lnTo>
                <a:lnTo>
                  <a:pt x="705" y="2423"/>
                </a:lnTo>
                <a:lnTo>
                  <a:pt x="705" y="2411"/>
                </a:lnTo>
                <a:lnTo>
                  <a:pt x="704" y="2397"/>
                </a:lnTo>
                <a:lnTo>
                  <a:pt x="704" y="2383"/>
                </a:lnTo>
                <a:lnTo>
                  <a:pt x="703" y="2369"/>
                </a:lnTo>
                <a:lnTo>
                  <a:pt x="702" y="2354"/>
                </a:lnTo>
                <a:lnTo>
                  <a:pt x="701" y="2340"/>
                </a:lnTo>
                <a:lnTo>
                  <a:pt x="701" y="2326"/>
                </a:lnTo>
                <a:lnTo>
                  <a:pt x="700" y="2313"/>
                </a:lnTo>
                <a:lnTo>
                  <a:pt x="699" y="2301"/>
                </a:lnTo>
                <a:lnTo>
                  <a:pt x="699" y="2290"/>
                </a:lnTo>
                <a:lnTo>
                  <a:pt x="698" y="2280"/>
                </a:lnTo>
                <a:lnTo>
                  <a:pt x="698" y="2272"/>
                </a:lnTo>
                <a:lnTo>
                  <a:pt x="698" y="2265"/>
                </a:lnTo>
                <a:lnTo>
                  <a:pt x="698" y="2259"/>
                </a:lnTo>
                <a:lnTo>
                  <a:pt x="698" y="2251"/>
                </a:lnTo>
                <a:lnTo>
                  <a:pt x="699" y="2241"/>
                </a:lnTo>
                <a:lnTo>
                  <a:pt x="699" y="2229"/>
                </a:lnTo>
                <a:lnTo>
                  <a:pt x="700" y="2216"/>
                </a:lnTo>
                <a:lnTo>
                  <a:pt x="701" y="2203"/>
                </a:lnTo>
                <a:lnTo>
                  <a:pt x="702" y="2188"/>
                </a:lnTo>
                <a:lnTo>
                  <a:pt x="703" y="2174"/>
                </a:lnTo>
                <a:lnTo>
                  <a:pt x="704" y="2159"/>
                </a:lnTo>
                <a:lnTo>
                  <a:pt x="705" y="2144"/>
                </a:lnTo>
                <a:lnTo>
                  <a:pt x="706" y="2130"/>
                </a:lnTo>
                <a:lnTo>
                  <a:pt x="707" y="2116"/>
                </a:lnTo>
                <a:lnTo>
                  <a:pt x="708" y="2104"/>
                </a:lnTo>
                <a:lnTo>
                  <a:pt x="708" y="2092"/>
                </a:lnTo>
                <a:lnTo>
                  <a:pt x="709" y="2082"/>
                </a:lnTo>
                <a:lnTo>
                  <a:pt x="710" y="2074"/>
                </a:lnTo>
                <a:lnTo>
                  <a:pt x="711" y="2065"/>
                </a:lnTo>
                <a:lnTo>
                  <a:pt x="712" y="2053"/>
                </a:lnTo>
                <a:lnTo>
                  <a:pt x="713" y="2039"/>
                </a:lnTo>
                <a:lnTo>
                  <a:pt x="714" y="2024"/>
                </a:lnTo>
                <a:lnTo>
                  <a:pt x="716" y="2007"/>
                </a:lnTo>
                <a:lnTo>
                  <a:pt x="717" y="1989"/>
                </a:lnTo>
                <a:lnTo>
                  <a:pt x="718" y="1971"/>
                </a:lnTo>
                <a:lnTo>
                  <a:pt x="720" y="1952"/>
                </a:lnTo>
                <a:lnTo>
                  <a:pt x="721" y="1934"/>
                </a:lnTo>
                <a:lnTo>
                  <a:pt x="722" y="1916"/>
                </a:lnTo>
                <a:lnTo>
                  <a:pt x="723" y="1899"/>
                </a:lnTo>
                <a:lnTo>
                  <a:pt x="724" y="1884"/>
                </a:lnTo>
                <a:lnTo>
                  <a:pt x="725" y="1870"/>
                </a:lnTo>
                <a:lnTo>
                  <a:pt x="726" y="1859"/>
                </a:lnTo>
                <a:lnTo>
                  <a:pt x="726" y="1851"/>
                </a:lnTo>
                <a:lnTo>
                  <a:pt x="726" y="1846"/>
                </a:lnTo>
                <a:lnTo>
                  <a:pt x="726" y="1841"/>
                </a:lnTo>
                <a:lnTo>
                  <a:pt x="726" y="1835"/>
                </a:lnTo>
                <a:lnTo>
                  <a:pt x="726" y="1827"/>
                </a:lnTo>
                <a:lnTo>
                  <a:pt x="725" y="1818"/>
                </a:lnTo>
                <a:lnTo>
                  <a:pt x="725" y="1809"/>
                </a:lnTo>
                <a:lnTo>
                  <a:pt x="725" y="1799"/>
                </a:lnTo>
                <a:lnTo>
                  <a:pt x="724" y="1789"/>
                </a:lnTo>
                <a:lnTo>
                  <a:pt x="724" y="1778"/>
                </a:lnTo>
                <a:lnTo>
                  <a:pt x="724" y="1768"/>
                </a:lnTo>
                <a:lnTo>
                  <a:pt x="723" y="1758"/>
                </a:lnTo>
                <a:lnTo>
                  <a:pt x="723" y="1749"/>
                </a:lnTo>
                <a:lnTo>
                  <a:pt x="723" y="1742"/>
                </a:lnTo>
                <a:lnTo>
                  <a:pt x="722" y="1735"/>
                </a:lnTo>
                <a:lnTo>
                  <a:pt x="722" y="1730"/>
                </a:lnTo>
                <a:lnTo>
                  <a:pt x="722" y="1727"/>
                </a:lnTo>
                <a:lnTo>
                  <a:pt x="722" y="1726"/>
                </a:lnTo>
                <a:lnTo>
                  <a:pt x="722" y="1729"/>
                </a:lnTo>
                <a:lnTo>
                  <a:pt x="723" y="1740"/>
                </a:lnTo>
                <a:lnTo>
                  <a:pt x="724" y="1756"/>
                </a:lnTo>
                <a:lnTo>
                  <a:pt x="725" y="1777"/>
                </a:lnTo>
                <a:lnTo>
                  <a:pt x="726" y="1802"/>
                </a:lnTo>
                <a:lnTo>
                  <a:pt x="727" y="1831"/>
                </a:lnTo>
                <a:lnTo>
                  <a:pt x="729" y="1861"/>
                </a:lnTo>
                <a:lnTo>
                  <a:pt x="731" y="1893"/>
                </a:lnTo>
                <a:lnTo>
                  <a:pt x="733" y="1924"/>
                </a:lnTo>
                <a:lnTo>
                  <a:pt x="735" y="1956"/>
                </a:lnTo>
                <a:lnTo>
                  <a:pt x="737" y="1985"/>
                </a:lnTo>
                <a:lnTo>
                  <a:pt x="739" y="2012"/>
                </a:lnTo>
                <a:lnTo>
                  <a:pt x="741" y="2036"/>
                </a:lnTo>
                <a:lnTo>
                  <a:pt x="743" y="2056"/>
                </a:lnTo>
                <a:lnTo>
                  <a:pt x="744" y="2070"/>
                </a:lnTo>
                <a:lnTo>
                  <a:pt x="746" y="2078"/>
                </a:lnTo>
                <a:lnTo>
                  <a:pt x="748" y="2083"/>
                </a:lnTo>
                <a:lnTo>
                  <a:pt x="749" y="2089"/>
                </a:lnTo>
                <a:lnTo>
                  <a:pt x="751" y="2095"/>
                </a:lnTo>
                <a:lnTo>
                  <a:pt x="753" y="2103"/>
                </a:lnTo>
                <a:lnTo>
                  <a:pt x="754" y="2111"/>
                </a:lnTo>
                <a:lnTo>
                  <a:pt x="756" y="2120"/>
                </a:lnTo>
                <a:lnTo>
                  <a:pt x="758" y="2129"/>
                </a:lnTo>
                <a:lnTo>
                  <a:pt x="760" y="2138"/>
                </a:lnTo>
                <a:lnTo>
                  <a:pt x="761" y="2148"/>
                </a:lnTo>
                <a:lnTo>
                  <a:pt x="763" y="2157"/>
                </a:lnTo>
                <a:lnTo>
                  <a:pt x="764" y="2166"/>
                </a:lnTo>
                <a:lnTo>
                  <a:pt x="766" y="2175"/>
                </a:lnTo>
                <a:lnTo>
                  <a:pt x="767" y="2184"/>
                </a:lnTo>
                <a:lnTo>
                  <a:pt x="768" y="2192"/>
                </a:lnTo>
                <a:lnTo>
                  <a:pt x="769" y="2199"/>
                </a:lnTo>
                <a:lnTo>
                  <a:pt x="770" y="2205"/>
                </a:lnTo>
                <a:lnTo>
                  <a:pt x="771" y="2211"/>
                </a:lnTo>
                <a:lnTo>
                  <a:pt x="771" y="2217"/>
                </a:lnTo>
                <a:lnTo>
                  <a:pt x="772" y="2223"/>
                </a:lnTo>
                <a:lnTo>
                  <a:pt x="773" y="2229"/>
                </a:lnTo>
                <a:lnTo>
                  <a:pt x="774" y="2235"/>
                </a:lnTo>
                <a:lnTo>
                  <a:pt x="774" y="2240"/>
                </a:lnTo>
                <a:lnTo>
                  <a:pt x="775" y="2246"/>
                </a:lnTo>
                <a:lnTo>
                  <a:pt x="775" y="2251"/>
                </a:lnTo>
                <a:lnTo>
                  <a:pt x="776" y="2256"/>
                </a:lnTo>
                <a:lnTo>
                  <a:pt x="776" y="2261"/>
                </a:lnTo>
                <a:lnTo>
                  <a:pt x="777" y="2266"/>
                </a:lnTo>
                <a:lnTo>
                  <a:pt x="777" y="2270"/>
                </a:lnTo>
                <a:lnTo>
                  <a:pt x="777" y="2275"/>
                </a:lnTo>
                <a:lnTo>
                  <a:pt x="778" y="2279"/>
                </a:lnTo>
                <a:lnTo>
                  <a:pt x="778" y="2282"/>
                </a:lnTo>
                <a:lnTo>
                  <a:pt x="778" y="2285"/>
                </a:lnTo>
                <a:lnTo>
                  <a:pt x="778" y="2289"/>
                </a:lnTo>
                <a:lnTo>
                  <a:pt x="777" y="2295"/>
                </a:lnTo>
                <a:lnTo>
                  <a:pt x="775" y="2303"/>
                </a:lnTo>
                <a:lnTo>
                  <a:pt x="774" y="2313"/>
                </a:lnTo>
                <a:lnTo>
                  <a:pt x="772" y="2323"/>
                </a:lnTo>
                <a:lnTo>
                  <a:pt x="769" y="2335"/>
                </a:lnTo>
                <a:lnTo>
                  <a:pt x="767" y="2347"/>
                </a:lnTo>
                <a:lnTo>
                  <a:pt x="764" y="2360"/>
                </a:lnTo>
                <a:lnTo>
                  <a:pt x="762" y="2373"/>
                </a:lnTo>
                <a:lnTo>
                  <a:pt x="760" y="2386"/>
                </a:lnTo>
                <a:lnTo>
                  <a:pt x="758" y="2399"/>
                </a:lnTo>
                <a:lnTo>
                  <a:pt x="756" y="2412"/>
                </a:lnTo>
                <a:lnTo>
                  <a:pt x="755" y="2424"/>
                </a:lnTo>
                <a:lnTo>
                  <a:pt x="754" y="2435"/>
                </a:lnTo>
                <a:lnTo>
                  <a:pt x="754" y="2445"/>
                </a:lnTo>
                <a:lnTo>
                  <a:pt x="754" y="2453"/>
                </a:lnTo>
                <a:lnTo>
                  <a:pt x="755" y="2462"/>
                </a:lnTo>
                <a:lnTo>
                  <a:pt x="757" y="2473"/>
                </a:lnTo>
                <a:lnTo>
                  <a:pt x="759" y="2486"/>
                </a:lnTo>
                <a:lnTo>
                  <a:pt x="761" y="2502"/>
                </a:lnTo>
                <a:lnTo>
                  <a:pt x="764" y="2518"/>
                </a:lnTo>
                <a:lnTo>
                  <a:pt x="767" y="2536"/>
                </a:lnTo>
                <a:lnTo>
                  <a:pt x="770" y="2554"/>
                </a:lnTo>
                <a:lnTo>
                  <a:pt x="773" y="2573"/>
                </a:lnTo>
                <a:lnTo>
                  <a:pt x="777" y="2591"/>
                </a:lnTo>
                <a:lnTo>
                  <a:pt x="780" y="2610"/>
                </a:lnTo>
                <a:lnTo>
                  <a:pt x="783" y="2627"/>
                </a:lnTo>
                <a:lnTo>
                  <a:pt x="785" y="2644"/>
                </a:lnTo>
                <a:lnTo>
                  <a:pt x="787" y="2659"/>
                </a:lnTo>
                <a:lnTo>
                  <a:pt x="789" y="2673"/>
                </a:lnTo>
                <a:lnTo>
                  <a:pt x="790" y="2684"/>
                </a:lnTo>
                <a:lnTo>
                  <a:pt x="790" y="2693"/>
                </a:lnTo>
                <a:lnTo>
                  <a:pt x="790" y="2700"/>
                </a:lnTo>
                <a:lnTo>
                  <a:pt x="790" y="2708"/>
                </a:lnTo>
                <a:lnTo>
                  <a:pt x="790" y="2715"/>
                </a:lnTo>
                <a:lnTo>
                  <a:pt x="790" y="2722"/>
                </a:lnTo>
                <a:lnTo>
                  <a:pt x="790" y="2730"/>
                </a:lnTo>
                <a:lnTo>
                  <a:pt x="790" y="2737"/>
                </a:lnTo>
                <a:lnTo>
                  <a:pt x="790" y="2744"/>
                </a:lnTo>
                <a:lnTo>
                  <a:pt x="789" y="2751"/>
                </a:lnTo>
                <a:lnTo>
                  <a:pt x="789" y="2758"/>
                </a:lnTo>
                <a:lnTo>
                  <a:pt x="789" y="2765"/>
                </a:lnTo>
                <a:lnTo>
                  <a:pt x="789" y="2772"/>
                </a:lnTo>
                <a:lnTo>
                  <a:pt x="788" y="2779"/>
                </a:lnTo>
                <a:lnTo>
                  <a:pt x="788" y="2786"/>
                </a:lnTo>
                <a:lnTo>
                  <a:pt x="787" y="2792"/>
                </a:lnTo>
                <a:lnTo>
                  <a:pt x="787" y="2798"/>
                </a:lnTo>
                <a:lnTo>
                  <a:pt x="786" y="2805"/>
                </a:lnTo>
                <a:lnTo>
                  <a:pt x="785" y="2810"/>
                </a:lnTo>
                <a:lnTo>
                  <a:pt x="784" y="2816"/>
                </a:lnTo>
                <a:lnTo>
                  <a:pt x="782" y="2821"/>
                </a:lnTo>
                <a:lnTo>
                  <a:pt x="781" y="2826"/>
                </a:lnTo>
                <a:lnTo>
                  <a:pt x="779" y="2830"/>
                </a:lnTo>
                <a:lnTo>
                  <a:pt x="777" y="2835"/>
                </a:lnTo>
                <a:lnTo>
                  <a:pt x="776" y="2839"/>
                </a:lnTo>
                <a:lnTo>
                  <a:pt x="774" y="2843"/>
                </a:lnTo>
                <a:lnTo>
                  <a:pt x="773" y="2847"/>
                </a:lnTo>
                <a:lnTo>
                  <a:pt x="772" y="2850"/>
                </a:lnTo>
                <a:lnTo>
                  <a:pt x="771" y="2854"/>
                </a:lnTo>
                <a:lnTo>
                  <a:pt x="770" y="2858"/>
                </a:lnTo>
                <a:lnTo>
                  <a:pt x="770" y="2861"/>
                </a:lnTo>
                <a:lnTo>
                  <a:pt x="771" y="2865"/>
                </a:lnTo>
                <a:lnTo>
                  <a:pt x="772" y="2869"/>
                </a:lnTo>
                <a:lnTo>
                  <a:pt x="774" y="2872"/>
                </a:lnTo>
                <a:lnTo>
                  <a:pt x="776" y="2876"/>
                </a:lnTo>
                <a:lnTo>
                  <a:pt x="779" y="2880"/>
                </a:lnTo>
                <a:lnTo>
                  <a:pt x="781" y="2883"/>
                </a:lnTo>
                <a:lnTo>
                  <a:pt x="784" y="2887"/>
                </a:lnTo>
                <a:lnTo>
                  <a:pt x="787" y="2891"/>
                </a:lnTo>
                <a:lnTo>
                  <a:pt x="790" y="2894"/>
                </a:lnTo>
                <a:lnTo>
                  <a:pt x="793" y="2898"/>
                </a:lnTo>
                <a:lnTo>
                  <a:pt x="796" y="2901"/>
                </a:lnTo>
                <a:lnTo>
                  <a:pt x="800" y="2905"/>
                </a:lnTo>
                <a:lnTo>
                  <a:pt x="804" y="2908"/>
                </a:lnTo>
                <a:lnTo>
                  <a:pt x="808" y="2911"/>
                </a:lnTo>
                <a:lnTo>
                  <a:pt x="813" y="2914"/>
                </a:lnTo>
                <a:lnTo>
                  <a:pt x="817" y="2917"/>
                </a:lnTo>
                <a:lnTo>
                  <a:pt x="822" y="2920"/>
                </a:lnTo>
                <a:lnTo>
                  <a:pt x="828" y="2922"/>
                </a:lnTo>
                <a:lnTo>
                  <a:pt x="834" y="2924"/>
                </a:lnTo>
                <a:lnTo>
                  <a:pt x="840" y="2927"/>
                </a:lnTo>
                <a:lnTo>
                  <a:pt x="848" y="2931"/>
                </a:lnTo>
                <a:lnTo>
                  <a:pt x="858" y="2936"/>
                </a:lnTo>
                <a:lnTo>
                  <a:pt x="868" y="2942"/>
                </a:lnTo>
                <a:lnTo>
                  <a:pt x="878" y="2948"/>
                </a:lnTo>
                <a:lnTo>
                  <a:pt x="889" y="2955"/>
                </a:lnTo>
                <a:lnTo>
                  <a:pt x="901" y="2962"/>
                </a:lnTo>
                <a:lnTo>
                  <a:pt x="912" y="2970"/>
                </a:lnTo>
                <a:lnTo>
                  <a:pt x="923" y="2977"/>
                </a:lnTo>
                <a:lnTo>
                  <a:pt x="934" y="2984"/>
                </a:lnTo>
                <a:lnTo>
                  <a:pt x="945" y="2991"/>
                </a:lnTo>
                <a:lnTo>
                  <a:pt x="954" y="2997"/>
                </a:lnTo>
                <a:lnTo>
                  <a:pt x="963" y="3002"/>
                </a:lnTo>
                <a:lnTo>
                  <a:pt x="970" y="3007"/>
                </a:lnTo>
                <a:lnTo>
                  <a:pt x="976" y="3010"/>
                </a:lnTo>
                <a:lnTo>
                  <a:pt x="981" y="3012"/>
                </a:lnTo>
                <a:lnTo>
                  <a:pt x="985" y="3014"/>
                </a:lnTo>
                <a:lnTo>
                  <a:pt x="988" y="3015"/>
                </a:lnTo>
                <a:lnTo>
                  <a:pt x="991" y="3017"/>
                </a:lnTo>
                <a:lnTo>
                  <a:pt x="994" y="3019"/>
                </a:lnTo>
                <a:lnTo>
                  <a:pt x="997" y="3020"/>
                </a:lnTo>
                <a:lnTo>
                  <a:pt x="999" y="3022"/>
                </a:lnTo>
                <a:lnTo>
                  <a:pt x="1002" y="3023"/>
                </a:lnTo>
                <a:lnTo>
                  <a:pt x="1004" y="3024"/>
                </a:lnTo>
                <a:lnTo>
                  <a:pt x="1006" y="3025"/>
                </a:lnTo>
                <a:lnTo>
                  <a:pt x="1008" y="3026"/>
                </a:lnTo>
                <a:lnTo>
                  <a:pt x="1010" y="3026"/>
                </a:lnTo>
                <a:lnTo>
                  <a:pt x="1012" y="3027"/>
                </a:lnTo>
                <a:lnTo>
                  <a:pt x="1015" y="3027"/>
                </a:lnTo>
                <a:lnTo>
                  <a:pt x="1017" y="3026"/>
                </a:lnTo>
                <a:lnTo>
                  <a:pt x="1019" y="3025"/>
                </a:lnTo>
                <a:lnTo>
                  <a:pt x="1021" y="3024"/>
                </a:lnTo>
                <a:lnTo>
                  <a:pt x="1023" y="3022"/>
                </a:lnTo>
                <a:lnTo>
                  <a:pt x="1026" y="3019"/>
                </a:lnTo>
                <a:lnTo>
                  <a:pt x="1028" y="3016"/>
                </a:lnTo>
                <a:lnTo>
                  <a:pt x="1031" y="3012"/>
                </a:lnTo>
                <a:lnTo>
                  <a:pt x="1033" y="3007"/>
                </a:lnTo>
                <a:lnTo>
                  <a:pt x="1036" y="3002"/>
                </a:lnTo>
                <a:lnTo>
                  <a:pt x="1038" y="2996"/>
                </a:lnTo>
                <a:lnTo>
                  <a:pt x="1040" y="2991"/>
                </a:lnTo>
                <a:lnTo>
                  <a:pt x="1041" y="2985"/>
                </a:lnTo>
                <a:lnTo>
                  <a:pt x="1043" y="2979"/>
                </a:lnTo>
                <a:lnTo>
                  <a:pt x="1044" y="2973"/>
                </a:lnTo>
                <a:lnTo>
                  <a:pt x="1045" y="2967"/>
                </a:lnTo>
                <a:lnTo>
                  <a:pt x="1045" y="2962"/>
                </a:lnTo>
                <a:lnTo>
                  <a:pt x="1044" y="2957"/>
                </a:lnTo>
                <a:lnTo>
                  <a:pt x="1043" y="2952"/>
                </a:lnTo>
                <a:lnTo>
                  <a:pt x="1041" y="2948"/>
                </a:lnTo>
                <a:lnTo>
                  <a:pt x="1038" y="2944"/>
                </a:lnTo>
                <a:lnTo>
                  <a:pt x="1036" y="2940"/>
                </a:lnTo>
                <a:lnTo>
                  <a:pt x="1033" y="2936"/>
                </a:lnTo>
                <a:lnTo>
                  <a:pt x="1029" y="2932"/>
                </a:lnTo>
                <a:lnTo>
                  <a:pt x="1026" y="2928"/>
                </a:lnTo>
                <a:lnTo>
                  <a:pt x="1022" y="2924"/>
                </a:lnTo>
                <a:lnTo>
                  <a:pt x="1019" y="2919"/>
                </a:lnTo>
                <a:lnTo>
                  <a:pt x="1015" y="2915"/>
                </a:lnTo>
                <a:lnTo>
                  <a:pt x="1011" y="2910"/>
                </a:lnTo>
                <a:lnTo>
                  <a:pt x="1008" y="2906"/>
                </a:lnTo>
                <a:lnTo>
                  <a:pt x="1004" y="2902"/>
                </a:lnTo>
                <a:lnTo>
                  <a:pt x="1000" y="2898"/>
                </a:lnTo>
                <a:lnTo>
                  <a:pt x="997" y="2894"/>
                </a:lnTo>
                <a:lnTo>
                  <a:pt x="994" y="2891"/>
                </a:lnTo>
                <a:lnTo>
                  <a:pt x="991" y="2887"/>
                </a:lnTo>
                <a:lnTo>
                  <a:pt x="989" y="2884"/>
                </a:lnTo>
                <a:lnTo>
                  <a:pt x="986" y="2881"/>
                </a:lnTo>
                <a:lnTo>
                  <a:pt x="983" y="2877"/>
                </a:lnTo>
                <a:lnTo>
                  <a:pt x="978" y="2873"/>
                </a:lnTo>
                <a:lnTo>
                  <a:pt x="973" y="2869"/>
                </a:lnTo>
                <a:lnTo>
                  <a:pt x="968" y="2865"/>
                </a:lnTo>
                <a:lnTo>
                  <a:pt x="962" y="2860"/>
                </a:lnTo>
                <a:lnTo>
                  <a:pt x="956" y="2855"/>
                </a:lnTo>
                <a:lnTo>
                  <a:pt x="950" y="2850"/>
                </a:lnTo>
                <a:lnTo>
                  <a:pt x="944" y="2846"/>
                </a:lnTo>
                <a:lnTo>
                  <a:pt x="938" y="2841"/>
                </a:lnTo>
                <a:lnTo>
                  <a:pt x="932" y="2836"/>
                </a:lnTo>
                <a:lnTo>
                  <a:pt x="927" y="2832"/>
                </a:lnTo>
                <a:lnTo>
                  <a:pt x="922" y="2827"/>
                </a:lnTo>
                <a:lnTo>
                  <a:pt x="918" y="2823"/>
                </a:lnTo>
                <a:lnTo>
                  <a:pt x="915" y="2820"/>
                </a:lnTo>
                <a:lnTo>
                  <a:pt x="914" y="2816"/>
                </a:lnTo>
                <a:lnTo>
                  <a:pt x="912" y="2813"/>
                </a:lnTo>
                <a:lnTo>
                  <a:pt x="910" y="2810"/>
                </a:lnTo>
                <a:lnTo>
                  <a:pt x="909" y="2807"/>
                </a:lnTo>
                <a:lnTo>
                  <a:pt x="907" y="2804"/>
                </a:lnTo>
                <a:lnTo>
                  <a:pt x="905" y="2801"/>
                </a:lnTo>
                <a:lnTo>
                  <a:pt x="904" y="2798"/>
                </a:lnTo>
                <a:lnTo>
                  <a:pt x="902" y="2795"/>
                </a:lnTo>
                <a:lnTo>
                  <a:pt x="901" y="2791"/>
                </a:lnTo>
                <a:lnTo>
                  <a:pt x="899" y="2787"/>
                </a:lnTo>
                <a:lnTo>
                  <a:pt x="898" y="2784"/>
                </a:lnTo>
                <a:lnTo>
                  <a:pt x="897" y="2780"/>
                </a:lnTo>
                <a:lnTo>
                  <a:pt x="896" y="2775"/>
                </a:lnTo>
                <a:lnTo>
                  <a:pt x="895" y="2771"/>
                </a:lnTo>
                <a:lnTo>
                  <a:pt x="894" y="2766"/>
                </a:lnTo>
                <a:lnTo>
                  <a:pt x="894" y="2762"/>
                </a:lnTo>
                <a:lnTo>
                  <a:pt x="894" y="2757"/>
                </a:lnTo>
                <a:lnTo>
                  <a:pt x="894" y="2750"/>
                </a:lnTo>
                <a:lnTo>
                  <a:pt x="895" y="2740"/>
                </a:lnTo>
                <a:lnTo>
                  <a:pt x="897" y="2727"/>
                </a:lnTo>
                <a:lnTo>
                  <a:pt x="899" y="2713"/>
                </a:lnTo>
                <a:lnTo>
                  <a:pt x="902" y="2696"/>
                </a:lnTo>
                <a:lnTo>
                  <a:pt x="905" y="2679"/>
                </a:lnTo>
                <a:lnTo>
                  <a:pt x="909" y="2660"/>
                </a:lnTo>
                <a:lnTo>
                  <a:pt x="913" y="2642"/>
                </a:lnTo>
                <a:lnTo>
                  <a:pt x="916" y="2623"/>
                </a:lnTo>
                <a:lnTo>
                  <a:pt x="920" y="2605"/>
                </a:lnTo>
                <a:lnTo>
                  <a:pt x="924" y="2588"/>
                </a:lnTo>
                <a:lnTo>
                  <a:pt x="927" y="2572"/>
                </a:lnTo>
                <a:lnTo>
                  <a:pt x="930" y="2558"/>
                </a:lnTo>
                <a:lnTo>
                  <a:pt x="933" y="2547"/>
                </a:lnTo>
                <a:lnTo>
                  <a:pt x="936" y="2538"/>
                </a:lnTo>
                <a:lnTo>
                  <a:pt x="937" y="2533"/>
                </a:lnTo>
                <a:lnTo>
                  <a:pt x="939" y="2527"/>
                </a:lnTo>
                <a:lnTo>
                  <a:pt x="941" y="2518"/>
                </a:lnTo>
                <a:lnTo>
                  <a:pt x="944" y="2507"/>
                </a:lnTo>
                <a:lnTo>
                  <a:pt x="946" y="2493"/>
                </a:lnTo>
                <a:lnTo>
                  <a:pt x="949" y="2477"/>
                </a:lnTo>
                <a:lnTo>
                  <a:pt x="952" y="2459"/>
                </a:lnTo>
                <a:lnTo>
                  <a:pt x="955" y="2441"/>
                </a:lnTo>
                <a:lnTo>
                  <a:pt x="958" y="2422"/>
                </a:lnTo>
                <a:lnTo>
                  <a:pt x="960" y="2403"/>
                </a:lnTo>
                <a:lnTo>
                  <a:pt x="963" y="2384"/>
                </a:lnTo>
                <a:lnTo>
                  <a:pt x="965" y="2366"/>
                </a:lnTo>
                <a:lnTo>
                  <a:pt x="967" y="2350"/>
                </a:lnTo>
                <a:lnTo>
                  <a:pt x="968" y="2335"/>
                </a:lnTo>
                <a:lnTo>
                  <a:pt x="969" y="2322"/>
                </a:lnTo>
                <a:lnTo>
                  <a:pt x="970" y="2312"/>
                </a:lnTo>
                <a:lnTo>
                  <a:pt x="969" y="2305"/>
                </a:lnTo>
                <a:lnTo>
                  <a:pt x="968" y="2299"/>
                </a:lnTo>
                <a:lnTo>
                  <a:pt x="967" y="2292"/>
                </a:lnTo>
                <a:lnTo>
                  <a:pt x="966" y="2285"/>
                </a:lnTo>
                <a:lnTo>
                  <a:pt x="964" y="2276"/>
                </a:lnTo>
                <a:lnTo>
                  <a:pt x="963" y="2267"/>
                </a:lnTo>
                <a:lnTo>
                  <a:pt x="961" y="2258"/>
                </a:lnTo>
                <a:lnTo>
                  <a:pt x="960" y="2248"/>
                </a:lnTo>
                <a:lnTo>
                  <a:pt x="958" y="2238"/>
                </a:lnTo>
                <a:lnTo>
                  <a:pt x="957" y="2229"/>
                </a:lnTo>
                <a:lnTo>
                  <a:pt x="955" y="2219"/>
                </a:lnTo>
                <a:lnTo>
                  <a:pt x="954" y="2210"/>
                </a:lnTo>
                <a:lnTo>
                  <a:pt x="953" y="2202"/>
                </a:lnTo>
                <a:lnTo>
                  <a:pt x="953" y="2194"/>
                </a:lnTo>
                <a:lnTo>
                  <a:pt x="953" y="2188"/>
                </a:lnTo>
                <a:lnTo>
                  <a:pt x="953" y="2182"/>
                </a:lnTo>
                <a:lnTo>
                  <a:pt x="953" y="2178"/>
                </a:lnTo>
                <a:lnTo>
                  <a:pt x="954" y="2173"/>
                </a:lnTo>
                <a:lnTo>
                  <a:pt x="955" y="2166"/>
                </a:lnTo>
                <a:lnTo>
                  <a:pt x="955" y="2158"/>
                </a:lnTo>
                <a:lnTo>
                  <a:pt x="956" y="2148"/>
                </a:lnTo>
                <a:lnTo>
                  <a:pt x="957" y="2137"/>
                </a:lnTo>
                <a:lnTo>
                  <a:pt x="958" y="2126"/>
                </a:lnTo>
                <a:lnTo>
                  <a:pt x="958" y="2113"/>
                </a:lnTo>
                <a:lnTo>
                  <a:pt x="959" y="2100"/>
                </a:lnTo>
                <a:lnTo>
                  <a:pt x="960" y="2087"/>
                </a:lnTo>
                <a:lnTo>
                  <a:pt x="961" y="2073"/>
                </a:lnTo>
                <a:lnTo>
                  <a:pt x="961" y="2059"/>
                </a:lnTo>
                <a:lnTo>
                  <a:pt x="962" y="2046"/>
                </a:lnTo>
                <a:lnTo>
                  <a:pt x="963" y="2034"/>
                </a:lnTo>
                <a:lnTo>
                  <a:pt x="964" y="2022"/>
                </a:lnTo>
                <a:lnTo>
                  <a:pt x="965" y="2011"/>
                </a:lnTo>
                <a:lnTo>
                  <a:pt x="965" y="2002"/>
                </a:lnTo>
                <a:lnTo>
                  <a:pt x="967" y="1990"/>
                </a:lnTo>
                <a:lnTo>
                  <a:pt x="970" y="1973"/>
                </a:lnTo>
                <a:lnTo>
                  <a:pt x="974" y="1953"/>
                </a:lnTo>
                <a:lnTo>
                  <a:pt x="979" y="1929"/>
                </a:lnTo>
                <a:lnTo>
                  <a:pt x="986" y="1902"/>
                </a:lnTo>
                <a:lnTo>
                  <a:pt x="992" y="1873"/>
                </a:lnTo>
                <a:lnTo>
                  <a:pt x="999" y="1843"/>
                </a:lnTo>
                <a:lnTo>
                  <a:pt x="1006" y="1813"/>
                </a:lnTo>
                <a:lnTo>
                  <a:pt x="1014" y="1782"/>
                </a:lnTo>
                <a:lnTo>
                  <a:pt x="1021" y="1752"/>
                </a:lnTo>
                <a:lnTo>
                  <a:pt x="1027" y="1724"/>
                </a:lnTo>
                <a:lnTo>
                  <a:pt x="1033" y="1698"/>
                </a:lnTo>
                <a:lnTo>
                  <a:pt x="1038" y="1675"/>
                </a:lnTo>
                <a:lnTo>
                  <a:pt x="1041" y="1655"/>
                </a:lnTo>
                <a:lnTo>
                  <a:pt x="1044" y="1640"/>
                </a:lnTo>
                <a:lnTo>
                  <a:pt x="1045" y="1630"/>
                </a:lnTo>
                <a:lnTo>
                  <a:pt x="1045" y="1622"/>
                </a:lnTo>
                <a:lnTo>
                  <a:pt x="1044" y="1615"/>
                </a:lnTo>
                <a:lnTo>
                  <a:pt x="1044" y="1607"/>
                </a:lnTo>
                <a:lnTo>
                  <a:pt x="1043" y="1599"/>
                </a:lnTo>
                <a:lnTo>
                  <a:pt x="1042" y="1591"/>
                </a:lnTo>
                <a:lnTo>
                  <a:pt x="1041" y="1584"/>
                </a:lnTo>
                <a:lnTo>
                  <a:pt x="1039" y="1577"/>
                </a:lnTo>
                <a:lnTo>
                  <a:pt x="1038" y="1569"/>
                </a:lnTo>
                <a:lnTo>
                  <a:pt x="1036" y="1563"/>
                </a:lnTo>
                <a:lnTo>
                  <a:pt x="1035" y="1556"/>
                </a:lnTo>
                <a:lnTo>
                  <a:pt x="1033" y="1550"/>
                </a:lnTo>
                <a:lnTo>
                  <a:pt x="1031" y="1545"/>
                </a:lnTo>
                <a:lnTo>
                  <a:pt x="1030" y="1540"/>
                </a:lnTo>
                <a:lnTo>
                  <a:pt x="1028" y="1536"/>
                </a:lnTo>
                <a:lnTo>
                  <a:pt x="1026" y="1533"/>
                </a:lnTo>
                <a:lnTo>
                  <a:pt x="1025" y="1530"/>
                </a:lnTo>
                <a:lnTo>
                  <a:pt x="1023" y="1527"/>
                </a:lnTo>
                <a:lnTo>
                  <a:pt x="1022" y="1523"/>
                </a:lnTo>
                <a:lnTo>
                  <a:pt x="1020" y="1517"/>
                </a:lnTo>
                <a:lnTo>
                  <a:pt x="1019" y="1511"/>
                </a:lnTo>
                <a:lnTo>
                  <a:pt x="1017" y="1504"/>
                </a:lnTo>
                <a:lnTo>
                  <a:pt x="1015" y="1497"/>
                </a:lnTo>
                <a:lnTo>
                  <a:pt x="1014" y="1489"/>
                </a:lnTo>
                <a:lnTo>
                  <a:pt x="1012" y="1480"/>
                </a:lnTo>
                <a:lnTo>
                  <a:pt x="1011" y="1472"/>
                </a:lnTo>
                <a:lnTo>
                  <a:pt x="1010" y="1464"/>
                </a:lnTo>
                <a:lnTo>
                  <a:pt x="1009" y="1455"/>
                </a:lnTo>
                <a:lnTo>
                  <a:pt x="1009" y="1447"/>
                </a:lnTo>
                <a:lnTo>
                  <a:pt x="1008" y="1440"/>
                </a:lnTo>
                <a:lnTo>
                  <a:pt x="1008" y="1433"/>
                </a:lnTo>
                <a:lnTo>
                  <a:pt x="1009" y="1427"/>
                </a:lnTo>
                <a:lnTo>
                  <a:pt x="1009" y="1422"/>
                </a:lnTo>
                <a:lnTo>
                  <a:pt x="1010" y="1417"/>
                </a:lnTo>
                <a:lnTo>
                  <a:pt x="1012" y="1412"/>
                </a:lnTo>
                <a:lnTo>
                  <a:pt x="1014" y="1406"/>
                </a:lnTo>
                <a:lnTo>
                  <a:pt x="1016" y="1399"/>
                </a:lnTo>
                <a:lnTo>
                  <a:pt x="1019" y="1392"/>
                </a:lnTo>
                <a:lnTo>
                  <a:pt x="1022" y="1385"/>
                </a:lnTo>
                <a:lnTo>
                  <a:pt x="1025" y="1378"/>
                </a:lnTo>
                <a:lnTo>
                  <a:pt x="1029" y="1370"/>
                </a:lnTo>
                <a:lnTo>
                  <a:pt x="1032" y="1363"/>
                </a:lnTo>
                <a:lnTo>
                  <a:pt x="1035" y="1355"/>
                </a:lnTo>
                <a:lnTo>
                  <a:pt x="1038" y="1348"/>
                </a:lnTo>
                <a:lnTo>
                  <a:pt x="1041" y="1341"/>
                </a:lnTo>
                <a:lnTo>
                  <a:pt x="1044" y="1335"/>
                </a:lnTo>
                <a:lnTo>
                  <a:pt x="1046" y="1329"/>
                </a:lnTo>
                <a:lnTo>
                  <a:pt x="1048" y="1323"/>
                </a:lnTo>
                <a:lnTo>
                  <a:pt x="1049" y="1318"/>
                </a:lnTo>
                <a:lnTo>
                  <a:pt x="1050" y="1313"/>
                </a:lnTo>
                <a:lnTo>
                  <a:pt x="1050" y="1307"/>
                </a:lnTo>
                <a:lnTo>
                  <a:pt x="1051" y="1299"/>
                </a:lnTo>
                <a:lnTo>
                  <a:pt x="1052" y="1290"/>
                </a:lnTo>
                <a:lnTo>
                  <a:pt x="1053" y="1281"/>
                </a:lnTo>
                <a:lnTo>
                  <a:pt x="1054" y="1271"/>
                </a:lnTo>
                <a:lnTo>
                  <a:pt x="1055" y="1261"/>
                </a:lnTo>
                <a:lnTo>
                  <a:pt x="1055" y="1251"/>
                </a:lnTo>
                <a:lnTo>
                  <a:pt x="1056" y="1241"/>
                </a:lnTo>
                <a:lnTo>
                  <a:pt x="1056" y="1232"/>
                </a:lnTo>
                <a:lnTo>
                  <a:pt x="1056" y="1222"/>
                </a:lnTo>
                <a:lnTo>
                  <a:pt x="1056" y="1214"/>
                </a:lnTo>
                <a:lnTo>
                  <a:pt x="1056" y="1206"/>
                </a:lnTo>
                <a:lnTo>
                  <a:pt x="1055" y="1199"/>
                </a:lnTo>
                <a:lnTo>
                  <a:pt x="1054" y="1194"/>
                </a:lnTo>
                <a:lnTo>
                  <a:pt x="1053" y="1191"/>
                </a:lnTo>
                <a:lnTo>
                  <a:pt x="1051" y="1188"/>
                </a:lnTo>
                <a:lnTo>
                  <a:pt x="1050" y="1190"/>
                </a:lnTo>
                <a:lnTo>
                  <a:pt x="1050" y="1193"/>
                </a:lnTo>
                <a:lnTo>
                  <a:pt x="1051" y="1197"/>
                </a:lnTo>
                <a:lnTo>
                  <a:pt x="1051" y="1202"/>
                </a:lnTo>
                <a:lnTo>
                  <a:pt x="1052" y="1209"/>
                </a:lnTo>
                <a:lnTo>
                  <a:pt x="1053" y="1215"/>
                </a:lnTo>
                <a:lnTo>
                  <a:pt x="1055" y="1223"/>
                </a:lnTo>
                <a:lnTo>
                  <a:pt x="1056" y="1230"/>
                </a:lnTo>
                <a:lnTo>
                  <a:pt x="1058" y="1238"/>
                </a:lnTo>
                <a:lnTo>
                  <a:pt x="1060" y="1246"/>
                </a:lnTo>
                <a:lnTo>
                  <a:pt x="1062" y="1253"/>
                </a:lnTo>
                <a:lnTo>
                  <a:pt x="1064" y="1259"/>
                </a:lnTo>
                <a:lnTo>
                  <a:pt x="1067" y="1265"/>
                </a:lnTo>
                <a:lnTo>
                  <a:pt x="1069" y="1270"/>
                </a:lnTo>
                <a:lnTo>
                  <a:pt x="1072" y="1275"/>
                </a:lnTo>
                <a:lnTo>
                  <a:pt x="1075" y="1281"/>
                </a:lnTo>
                <a:lnTo>
                  <a:pt x="1080" y="1287"/>
                </a:lnTo>
                <a:lnTo>
                  <a:pt x="1085" y="1293"/>
                </a:lnTo>
                <a:lnTo>
                  <a:pt x="1090" y="1300"/>
                </a:lnTo>
                <a:lnTo>
                  <a:pt x="1096" y="1307"/>
                </a:lnTo>
                <a:lnTo>
                  <a:pt x="1102" y="1314"/>
                </a:lnTo>
                <a:lnTo>
                  <a:pt x="1109" y="1322"/>
                </a:lnTo>
                <a:lnTo>
                  <a:pt x="1115" y="1329"/>
                </a:lnTo>
                <a:lnTo>
                  <a:pt x="1121" y="1336"/>
                </a:lnTo>
                <a:lnTo>
                  <a:pt x="1127" y="1343"/>
                </a:lnTo>
                <a:lnTo>
                  <a:pt x="1133" y="1350"/>
                </a:lnTo>
                <a:lnTo>
                  <a:pt x="1138" y="1356"/>
                </a:lnTo>
                <a:lnTo>
                  <a:pt x="1142" y="1361"/>
                </a:lnTo>
                <a:lnTo>
                  <a:pt x="1146" y="1366"/>
                </a:lnTo>
                <a:lnTo>
                  <a:pt x="1149" y="1370"/>
                </a:lnTo>
                <a:lnTo>
                  <a:pt x="1151" y="1374"/>
                </a:lnTo>
                <a:lnTo>
                  <a:pt x="1153" y="1378"/>
                </a:lnTo>
                <a:lnTo>
                  <a:pt x="1156" y="1383"/>
                </a:lnTo>
                <a:lnTo>
                  <a:pt x="1158" y="1388"/>
                </a:lnTo>
                <a:lnTo>
                  <a:pt x="1160" y="1394"/>
                </a:lnTo>
                <a:lnTo>
                  <a:pt x="1163" y="1399"/>
                </a:lnTo>
                <a:lnTo>
                  <a:pt x="1166" y="1405"/>
                </a:lnTo>
                <a:lnTo>
                  <a:pt x="1168" y="1410"/>
                </a:lnTo>
                <a:lnTo>
                  <a:pt x="1170" y="1416"/>
                </a:lnTo>
                <a:lnTo>
                  <a:pt x="1173" y="1421"/>
                </a:lnTo>
                <a:lnTo>
                  <a:pt x="1175" y="1427"/>
                </a:lnTo>
                <a:lnTo>
                  <a:pt x="1177" y="1432"/>
                </a:lnTo>
                <a:lnTo>
                  <a:pt x="1179" y="1437"/>
                </a:lnTo>
                <a:lnTo>
                  <a:pt x="1181" y="1442"/>
                </a:lnTo>
                <a:lnTo>
                  <a:pt x="1183" y="1446"/>
                </a:lnTo>
                <a:lnTo>
                  <a:pt x="1185" y="1450"/>
                </a:lnTo>
                <a:lnTo>
                  <a:pt x="1186" y="1454"/>
                </a:lnTo>
                <a:lnTo>
                  <a:pt x="1188" y="1459"/>
                </a:lnTo>
                <a:lnTo>
                  <a:pt x="1189" y="1464"/>
                </a:lnTo>
                <a:lnTo>
                  <a:pt x="1191" y="1470"/>
                </a:lnTo>
                <a:lnTo>
                  <a:pt x="1193" y="1476"/>
                </a:lnTo>
                <a:lnTo>
                  <a:pt x="1194" y="1482"/>
                </a:lnTo>
                <a:lnTo>
                  <a:pt x="1196" y="1488"/>
                </a:lnTo>
                <a:lnTo>
                  <a:pt x="1198" y="1495"/>
                </a:lnTo>
                <a:lnTo>
                  <a:pt x="1199" y="1502"/>
                </a:lnTo>
                <a:lnTo>
                  <a:pt x="1201" y="1509"/>
                </a:lnTo>
                <a:lnTo>
                  <a:pt x="1203" y="1515"/>
                </a:lnTo>
                <a:lnTo>
                  <a:pt x="1204" y="1522"/>
                </a:lnTo>
                <a:lnTo>
                  <a:pt x="1205" y="1528"/>
                </a:lnTo>
                <a:lnTo>
                  <a:pt x="1206" y="1535"/>
                </a:lnTo>
                <a:lnTo>
                  <a:pt x="1208" y="1541"/>
                </a:lnTo>
                <a:lnTo>
                  <a:pt x="1208" y="1546"/>
                </a:lnTo>
                <a:lnTo>
                  <a:pt x="1209" y="1552"/>
                </a:lnTo>
                <a:lnTo>
                  <a:pt x="1211" y="1558"/>
                </a:lnTo>
                <a:lnTo>
                  <a:pt x="1212" y="1564"/>
                </a:lnTo>
                <a:lnTo>
                  <a:pt x="1214" y="1571"/>
                </a:lnTo>
                <a:lnTo>
                  <a:pt x="1216" y="1579"/>
                </a:lnTo>
                <a:lnTo>
                  <a:pt x="1218" y="1586"/>
                </a:lnTo>
                <a:lnTo>
                  <a:pt x="1221" y="1594"/>
                </a:lnTo>
                <a:lnTo>
                  <a:pt x="1223" y="1602"/>
                </a:lnTo>
                <a:lnTo>
                  <a:pt x="1226" y="1609"/>
                </a:lnTo>
                <a:lnTo>
                  <a:pt x="1229" y="1617"/>
                </a:lnTo>
                <a:lnTo>
                  <a:pt x="1231" y="1624"/>
                </a:lnTo>
                <a:lnTo>
                  <a:pt x="1234" y="1631"/>
                </a:lnTo>
                <a:lnTo>
                  <a:pt x="1237" y="1637"/>
                </a:lnTo>
                <a:lnTo>
                  <a:pt x="1239" y="1643"/>
                </a:lnTo>
                <a:lnTo>
                  <a:pt x="1242" y="1649"/>
                </a:lnTo>
                <a:lnTo>
                  <a:pt x="1244" y="1654"/>
                </a:lnTo>
                <a:lnTo>
                  <a:pt x="1247" y="1659"/>
                </a:lnTo>
                <a:lnTo>
                  <a:pt x="1251" y="1664"/>
                </a:lnTo>
                <a:lnTo>
                  <a:pt x="1255" y="1669"/>
                </a:lnTo>
                <a:lnTo>
                  <a:pt x="1261" y="1675"/>
                </a:lnTo>
                <a:lnTo>
                  <a:pt x="1267" y="1680"/>
                </a:lnTo>
                <a:lnTo>
                  <a:pt x="1273" y="1686"/>
                </a:lnTo>
                <a:lnTo>
                  <a:pt x="1280" y="1692"/>
                </a:lnTo>
                <a:lnTo>
                  <a:pt x="1287" y="1697"/>
                </a:lnTo>
                <a:lnTo>
                  <a:pt x="1294" y="1703"/>
                </a:lnTo>
                <a:lnTo>
                  <a:pt x="1301" y="1708"/>
                </a:lnTo>
                <a:lnTo>
                  <a:pt x="1308" y="1712"/>
                </a:lnTo>
                <a:lnTo>
                  <a:pt x="1315" y="1716"/>
                </a:lnTo>
                <a:lnTo>
                  <a:pt x="1321" y="1720"/>
                </a:lnTo>
                <a:lnTo>
                  <a:pt x="1327" y="1722"/>
                </a:lnTo>
                <a:lnTo>
                  <a:pt x="1332" y="1724"/>
                </a:lnTo>
                <a:lnTo>
                  <a:pt x="1336" y="1726"/>
                </a:lnTo>
                <a:lnTo>
                  <a:pt x="1339" y="1726"/>
                </a:lnTo>
                <a:lnTo>
                  <a:pt x="1343" y="1727"/>
                </a:lnTo>
                <a:lnTo>
                  <a:pt x="1346" y="1727"/>
                </a:lnTo>
                <a:lnTo>
                  <a:pt x="1349" y="1728"/>
                </a:lnTo>
                <a:lnTo>
                  <a:pt x="1352" y="1728"/>
                </a:lnTo>
                <a:lnTo>
                  <a:pt x="1354" y="1728"/>
                </a:lnTo>
                <a:lnTo>
                  <a:pt x="1356" y="1728"/>
                </a:lnTo>
                <a:lnTo>
                  <a:pt x="1359" y="1727"/>
                </a:lnTo>
                <a:lnTo>
                  <a:pt x="1361" y="1727"/>
                </a:lnTo>
                <a:lnTo>
                  <a:pt x="1363" y="1726"/>
                </a:lnTo>
                <a:lnTo>
                  <a:pt x="1365" y="1724"/>
                </a:lnTo>
                <a:lnTo>
                  <a:pt x="1367" y="1723"/>
                </a:lnTo>
                <a:lnTo>
                  <a:pt x="1369" y="1721"/>
                </a:lnTo>
                <a:lnTo>
                  <a:pt x="1371" y="1719"/>
                </a:lnTo>
                <a:lnTo>
                  <a:pt x="1374" y="1717"/>
                </a:lnTo>
                <a:lnTo>
                  <a:pt x="1376" y="1714"/>
                </a:lnTo>
                <a:lnTo>
                  <a:pt x="1378" y="1711"/>
                </a:lnTo>
                <a:lnTo>
                  <a:pt x="1380" y="1706"/>
                </a:lnTo>
                <a:lnTo>
                  <a:pt x="1382" y="1702"/>
                </a:lnTo>
                <a:lnTo>
                  <a:pt x="1383" y="1697"/>
                </a:lnTo>
                <a:lnTo>
                  <a:pt x="1385" y="1691"/>
                </a:lnTo>
                <a:lnTo>
                  <a:pt x="1386" y="1685"/>
                </a:lnTo>
                <a:lnTo>
                  <a:pt x="1387" y="1679"/>
                </a:lnTo>
                <a:lnTo>
                  <a:pt x="1388" y="1672"/>
                </a:lnTo>
                <a:lnTo>
                  <a:pt x="1388" y="1666"/>
                </a:lnTo>
                <a:lnTo>
                  <a:pt x="1389" y="1659"/>
                </a:lnTo>
                <a:lnTo>
                  <a:pt x="1389" y="1652"/>
                </a:lnTo>
                <a:lnTo>
                  <a:pt x="1389" y="1646"/>
                </a:lnTo>
                <a:lnTo>
                  <a:pt x="1389" y="1639"/>
                </a:lnTo>
                <a:lnTo>
                  <a:pt x="1389" y="1633"/>
                </a:lnTo>
                <a:lnTo>
                  <a:pt x="1388" y="1627"/>
                </a:lnTo>
                <a:lnTo>
                  <a:pt x="1388" y="1622"/>
                </a:lnTo>
                <a:lnTo>
                  <a:pt x="1387" y="1616"/>
                </a:lnTo>
                <a:lnTo>
                  <a:pt x="1386" y="1611"/>
                </a:lnTo>
                <a:lnTo>
                  <a:pt x="1384" y="1605"/>
                </a:lnTo>
                <a:lnTo>
                  <a:pt x="1383" y="1599"/>
                </a:lnTo>
                <a:lnTo>
                  <a:pt x="1381" y="1593"/>
                </a:lnTo>
                <a:lnTo>
                  <a:pt x="1380" y="1587"/>
                </a:lnTo>
                <a:lnTo>
                  <a:pt x="1378" y="1581"/>
                </a:lnTo>
                <a:lnTo>
                  <a:pt x="1376" y="1575"/>
                </a:lnTo>
                <a:lnTo>
                  <a:pt x="1375" y="1570"/>
                </a:lnTo>
                <a:lnTo>
                  <a:pt x="1373" y="1565"/>
                </a:lnTo>
                <a:lnTo>
                  <a:pt x="1372" y="1561"/>
                </a:lnTo>
                <a:lnTo>
                  <a:pt x="1370" y="1557"/>
                </a:lnTo>
                <a:lnTo>
                  <a:pt x="1369" y="1554"/>
                </a:lnTo>
                <a:lnTo>
                  <a:pt x="1368" y="1552"/>
                </a:lnTo>
                <a:lnTo>
                  <a:pt x="1368" y="1551"/>
                </a:lnTo>
                <a:lnTo>
                  <a:pt x="1368" y="1550"/>
                </a:lnTo>
                <a:lnTo>
                  <a:pt x="1368" y="1551"/>
                </a:lnTo>
                <a:lnTo>
                  <a:pt x="1370" y="1552"/>
                </a:lnTo>
                <a:lnTo>
                  <a:pt x="1371" y="1553"/>
                </a:lnTo>
                <a:lnTo>
                  <a:pt x="1373" y="1554"/>
                </a:lnTo>
                <a:lnTo>
                  <a:pt x="1375" y="1556"/>
                </a:lnTo>
                <a:lnTo>
                  <a:pt x="1377" y="1558"/>
                </a:lnTo>
                <a:lnTo>
                  <a:pt x="1379" y="1560"/>
                </a:lnTo>
                <a:lnTo>
                  <a:pt x="1381" y="1562"/>
                </a:lnTo>
                <a:lnTo>
                  <a:pt x="1383" y="1565"/>
                </a:lnTo>
                <a:lnTo>
                  <a:pt x="1386" y="1568"/>
                </a:lnTo>
                <a:lnTo>
                  <a:pt x="1388" y="1570"/>
                </a:lnTo>
                <a:lnTo>
                  <a:pt x="1390" y="1573"/>
                </a:lnTo>
                <a:lnTo>
                  <a:pt x="1392" y="1576"/>
                </a:lnTo>
                <a:lnTo>
                  <a:pt x="1394" y="1579"/>
                </a:lnTo>
                <a:lnTo>
                  <a:pt x="1396" y="1582"/>
                </a:lnTo>
                <a:lnTo>
                  <a:pt x="1397" y="1585"/>
                </a:lnTo>
                <a:lnTo>
                  <a:pt x="1398" y="1588"/>
                </a:lnTo>
                <a:lnTo>
                  <a:pt x="1398" y="1592"/>
                </a:lnTo>
                <a:lnTo>
                  <a:pt x="1399" y="1596"/>
                </a:lnTo>
                <a:lnTo>
                  <a:pt x="1399" y="1599"/>
                </a:lnTo>
                <a:lnTo>
                  <a:pt x="1399" y="1603"/>
                </a:lnTo>
                <a:lnTo>
                  <a:pt x="1398" y="1607"/>
                </a:lnTo>
                <a:lnTo>
                  <a:pt x="1398" y="1610"/>
                </a:lnTo>
                <a:lnTo>
                  <a:pt x="1398" y="1614"/>
                </a:lnTo>
                <a:lnTo>
                  <a:pt x="1398" y="1617"/>
                </a:lnTo>
                <a:lnTo>
                  <a:pt x="1398" y="1620"/>
                </a:lnTo>
                <a:lnTo>
                  <a:pt x="1398" y="1623"/>
                </a:lnTo>
                <a:lnTo>
                  <a:pt x="1399" y="1625"/>
                </a:lnTo>
                <a:lnTo>
                  <a:pt x="1400" y="1627"/>
                </a:lnTo>
                <a:lnTo>
                  <a:pt x="1402" y="1629"/>
                </a:lnTo>
                <a:lnTo>
                  <a:pt x="1404" y="1630"/>
                </a:lnTo>
                <a:lnTo>
                  <a:pt x="1406" y="1630"/>
                </a:lnTo>
                <a:lnTo>
                  <a:pt x="1408" y="1629"/>
                </a:lnTo>
                <a:lnTo>
                  <a:pt x="1411" y="1628"/>
                </a:lnTo>
                <a:lnTo>
                  <a:pt x="1414" y="1626"/>
                </a:lnTo>
                <a:lnTo>
                  <a:pt x="1416" y="1624"/>
                </a:lnTo>
                <a:lnTo>
                  <a:pt x="1419" y="1621"/>
                </a:lnTo>
                <a:lnTo>
                  <a:pt x="1421" y="1617"/>
                </a:lnTo>
                <a:lnTo>
                  <a:pt x="1424" y="1613"/>
                </a:lnTo>
                <a:lnTo>
                  <a:pt x="1426" y="1609"/>
                </a:lnTo>
                <a:lnTo>
                  <a:pt x="1428" y="1605"/>
                </a:lnTo>
                <a:lnTo>
                  <a:pt x="1429" y="1601"/>
                </a:lnTo>
                <a:lnTo>
                  <a:pt x="1431" y="1597"/>
                </a:lnTo>
                <a:lnTo>
                  <a:pt x="1431" y="1593"/>
                </a:lnTo>
                <a:lnTo>
                  <a:pt x="1432" y="1589"/>
                </a:lnTo>
                <a:lnTo>
                  <a:pt x="1432" y="1585"/>
                </a:lnTo>
                <a:lnTo>
                  <a:pt x="1432" y="1582"/>
                </a:lnTo>
                <a:lnTo>
                  <a:pt x="1431" y="1578"/>
                </a:lnTo>
                <a:lnTo>
                  <a:pt x="1429" y="1574"/>
                </a:lnTo>
                <a:lnTo>
                  <a:pt x="1427" y="1570"/>
                </a:lnTo>
                <a:lnTo>
                  <a:pt x="1424" y="1564"/>
                </a:lnTo>
                <a:lnTo>
                  <a:pt x="1422" y="1558"/>
                </a:lnTo>
                <a:lnTo>
                  <a:pt x="1418" y="1552"/>
                </a:lnTo>
                <a:lnTo>
                  <a:pt x="1415" y="1546"/>
                </a:lnTo>
                <a:lnTo>
                  <a:pt x="1411" y="1539"/>
                </a:lnTo>
                <a:lnTo>
                  <a:pt x="1407" y="1533"/>
                </a:lnTo>
                <a:lnTo>
                  <a:pt x="1403" y="1526"/>
                </a:lnTo>
                <a:lnTo>
                  <a:pt x="1398" y="1520"/>
                </a:lnTo>
                <a:lnTo>
                  <a:pt x="1394" y="1514"/>
                </a:lnTo>
                <a:lnTo>
                  <a:pt x="1389" y="1508"/>
                </a:lnTo>
                <a:lnTo>
                  <a:pt x="1385" y="1503"/>
                </a:lnTo>
                <a:lnTo>
                  <a:pt x="1380" y="1498"/>
                </a:lnTo>
                <a:lnTo>
                  <a:pt x="1376" y="1494"/>
                </a:lnTo>
                <a:lnTo>
                  <a:pt x="1371" y="1490"/>
                </a:lnTo>
                <a:lnTo>
                  <a:pt x="1366" y="1485"/>
                </a:lnTo>
                <a:lnTo>
                  <a:pt x="1361" y="1480"/>
                </a:lnTo>
                <a:lnTo>
                  <a:pt x="1355" y="1475"/>
                </a:lnTo>
                <a:lnTo>
                  <a:pt x="1350" y="1469"/>
                </a:lnTo>
                <a:lnTo>
                  <a:pt x="1344" y="1462"/>
                </a:lnTo>
                <a:lnTo>
                  <a:pt x="1339" y="1456"/>
                </a:lnTo>
                <a:lnTo>
                  <a:pt x="1333" y="1449"/>
                </a:lnTo>
                <a:lnTo>
                  <a:pt x="1327" y="1442"/>
                </a:lnTo>
                <a:lnTo>
                  <a:pt x="1322" y="1436"/>
                </a:lnTo>
                <a:lnTo>
                  <a:pt x="1317" y="1429"/>
                </a:lnTo>
                <a:lnTo>
                  <a:pt x="1312" y="1422"/>
                </a:lnTo>
                <a:lnTo>
                  <a:pt x="1307" y="1416"/>
                </a:lnTo>
                <a:lnTo>
                  <a:pt x="1303" y="1409"/>
                </a:lnTo>
                <a:lnTo>
                  <a:pt x="1299" y="1404"/>
                </a:lnTo>
                <a:lnTo>
                  <a:pt x="1296" y="1398"/>
                </a:lnTo>
                <a:lnTo>
                  <a:pt x="1293" y="1391"/>
                </a:lnTo>
                <a:lnTo>
                  <a:pt x="1289" y="1381"/>
                </a:lnTo>
                <a:lnTo>
                  <a:pt x="1284" y="1368"/>
                </a:lnTo>
                <a:lnTo>
                  <a:pt x="1280" y="1353"/>
                </a:lnTo>
                <a:lnTo>
                  <a:pt x="1275" y="1335"/>
                </a:lnTo>
                <a:lnTo>
                  <a:pt x="1269" y="1316"/>
                </a:lnTo>
                <a:lnTo>
                  <a:pt x="1264" y="1297"/>
                </a:lnTo>
                <a:lnTo>
                  <a:pt x="1258" y="1276"/>
                </a:lnTo>
                <a:lnTo>
                  <a:pt x="1253" y="1255"/>
                </a:lnTo>
                <a:lnTo>
                  <a:pt x="1247" y="1234"/>
                </a:lnTo>
                <a:lnTo>
                  <a:pt x="1242" y="1214"/>
                </a:lnTo>
                <a:lnTo>
                  <a:pt x="1237" y="1195"/>
                </a:lnTo>
                <a:lnTo>
                  <a:pt x="1232" y="1178"/>
                </a:lnTo>
                <a:lnTo>
                  <a:pt x="1227" y="1162"/>
                </a:lnTo>
                <a:lnTo>
                  <a:pt x="1224" y="1149"/>
                </a:lnTo>
                <a:lnTo>
                  <a:pt x="1220" y="1139"/>
                </a:lnTo>
                <a:lnTo>
                  <a:pt x="1220" y="1137"/>
                </a:lnTo>
                <a:lnTo>
                  <a:pt x="1219" y="1135"/>
                </a:lnTo>
                <a:lnTo>
                  <a:pt x="1217" y="1131"/>
                </a:lnTo>
                <a:lnTo>
                  <a:pt x="1215" y="1125"/>
                </a:lnTo>
                <a:lnTo>
                  <a:pt x="1212" y="1119"/>
                </a:lnTo>
                <a:lnTo>
                  <a:pt x="1208" y="1111"/>
                </a:lnTo>
                <a:lnTo>
                  <a:pt x="1205" y="1103"/>
                </a:lnTo>
                <a:lnTo>
                  <a:pt x="1201" y="1095"/>
                </a:lnTo>
                <a:lnTo>
                  <a:pt x="1198" y="1086"/>
                </a:lnTo>
                <a:lnTo>
                  <a:pt x="1194" y="1077"/>
                </a:lnTo>
                <a:lnTo>
                  <a:pt x="1190" y="1069"/>
                </a:lnTo>
                <a:lnTo>
                  <a:pt x="1187" y="1061"/>
                </a:lnTo>
                <a:lnTo>
                  <a:pt x="1184" y="1054"/>
                </a:lnTo>
                <a:lnTo>
                  <a:pt x="1181" y="1048"/>
                </a:lnTo>
                <a:lnTo>
                  <a:pt x="1178" y="1043"/>
                </a:lnTo>
                <a:lnTo>
                  <a:pt x="1177" y="1039"/>
                </a:lnTo>
                <a:lnTo>
                  <a:pt x="1175" y="1036"/>
                </a:lnTo>
                <a:lnTo>
                  <a:pt x="1173" y="1032"/>
                </a:lnTo>
                <a:lnTo>
                  <a:pt x="1171" y="1029"/>
                </a:lnTo>
                <a:lnTo>
                  <a:pt x="1169" y="1025"/>
                </a:lnTo>
                <a:lnTo>
                  <a:pt x="1167" y="1022"/>
                </a:lnTo>
                <a:lnTo>
                  <a:pt x="1165" y="1018"/>
                </a:lnTo>
                <a:lnTo>
                  <a:pt x="1163" y="1014"/>
                </a:lnTo>
                <a:lnTo>
                  <a:pt x="1161" y="1009"/>
                </a:lnTo>
                <a:lnTo>
                  <a:pt x="1160" y="1005"/>
                </a:lnTo>
                <a:lnTo>
                  <a:pt x="1158" y="1001"/>
                </a:lnTo>
                <a:lnTo>
                  <a:pt x="1156" y="997"/>
                </a:lnTo>
                <a:lnTo>
                  <a:pt x="1155" y="992"/>
                </a:lnTo>
                <a:lnTo>
                  <a:pt x="1154" y="988"/>
                </a:lnTo>
                <a:lnTo>
                  <a:pt x="1153" y="984"/>
                </a:lnTo>
                <a:lnTo>
                  <a:pt x="1153" y="979"/>
                </a:lnTo>
                <a:lnTo>
                  <a:pt x="1153" y="975"/>
                </a:lnTo>
                <a:lnTo>
                  <a:pt x="1152" y="969"/>
                </a:lnTo>
                <a:lnTo>
                  <a:pt x="1152" y="961"/>
                </a:lnTo>
                <a:lnTo>
                  <a:pt x="1151" y="950"/>
                </a:lnTo>
                <a:lnTo>
                  <a:pt x="1151" y="938"/>
                </a:lnTo>
                <a:lnTo>
                  <a:pt x="1150" y="924"/>
                </a:lnTo>
                <a:lnTo>
                  <a:pt x="1149" y="910"/>
                </a:lnTo>
                <a:lnTo>
                  <a:pt x="1148" y="895"/>
                </a:lnTo>
                <a:lnTo>
                  <a:pt x="1146" y="879"/>
                </a:lnTo>
                <a:lnTo>
                  <a:pt x="1145" y="864"/>
                </a:lnTo>
                <a:lnTo>
                  <a:pt x="1144" y="849"/>
                </a:lnTo>
                <a:lnTo>
                  <a:pt x="1143" y="834"/>
                </a:lnTo>
                <a:lnTo>
                  <a:pt x="1142" y="821"/>
                </a:lnTo>
                <a:lnTo>
                  <a:pt x="1142" y="809"/>
                </a:lnTo>
                <a:lnTo>
                  <a:pt x="1141" y="800"/>
                </a:lnTo>
                <a:lnTo>
                  <a:pt x="1141" y="792"/>
                </a:lnTo>
                <a:lnTo>
                  <a:pt x="1141" y="787"/>
                </a:lnTo>
                <a:lnTo>
                  <a:pt x="1141" y="782"/>
                </a:lnTo>
                <a:lnTo>
                  <a:pt x="1141" y="777"/>
                </a:lnTo>
                <a:lnTo>
                  <a:pt x="1142" y="770"/>
                </a:lnTo>
                <a:lnTo>
                  <a:pt x="1142" y="762"/>
                </a:lnTo>
                <a:lnTo>
                  <a:pt x="1143" y="754"/>
                </a:lnTo>
                <a:lnTo>
                  <a:pt x="1144" y="744"/>
                </a:lnTo>
                <a:lnTo>
                  <a:pt x="1145" y="735"/>
                </a:lnTo>
                <a:lnTo>
                  <a:pt x="1146" y="724"/>
                </a:lnTo>
                <a:lnTo>
                  <a:pt x="1146" y="714"/>
                </a:lnTo>
                <a:lnTo>
                  <a:pt x="1147" y="704"/>
                </a:lnTo>
                <a:lnTo>
                  <a:pt x="1147" y="693"/>
                </a:lnTo>
                <a:lnTo>
                  <a:pt x="1147" y="683"/>
                </a:lnTo>
                <a:lnTo>
                  <a:pt x="1147" y="673"/>
                </a:lnTo>
                <a:lnTo>
                  <a:pt x="1147" y="664"/>
                </a:lnTo>
                <a:lnTo>
                  <a:pt x="1146" y="655"/>
                </a:lnTo>
                <a:lnTo>
                  <a:pt x="1145" y="647"/>
                </a:lnTo>
                <a:lnTo>
                  <a:pt x="1143" y="639"/>
                </a:lnTo>
                <a:lnTo>
                  <a:pt x="1140" y="631"/>
                </a:lnTo>
                <a:lnTo>
                  <a:pt x="1136" y="622"/>
                </a:lnTo>
                <a:lnTo>
                  <a:pt x="1131" y="612"/>
                </a:lnTo>
                <a:lnTo>
                  <a:pt x="1126" y="603"/>
                </a:lnTo>
                <a:lnTo>
                  <a:pt x="1120" y="593"/>
                </a:lnTo>
                <a:lnTo>
                  <a:pt x="1114" y="584"/>
                </a:lnTo>
                <a:lnTo>
                  <a:pt x="1107" y="574"/>
                </a:lnTo>
                <a:lnTo>
                  <a:pt x="1100" y="565"/>
                </a:lnTo>
                <a:lnTo>
                  <a:pt x="1094" y="556"/>
                </a:lnTo>
                <a:lnTo>
                  <a:pt x="1087" y="548"/>
                </a:lnTo>
                <a:lnTo>
                  <a:pt x="1081" y="540"/>
                </a:lnTo>
                <a:lnTo>
                  <a:pt x="1075" y="534"/>
                </a:lnTo>
                <a:lnTo>
                  <a:pt x="1070" y="528"/>
                </a:lnTo>
                <a:lnTo>
                  <a:pt x="1065" y="523"/>
                </a:lnTo>
                <a:lnTo>
                  <a:pt x="1061" y="519"/>
                </a:lnTo>
                <a:lnTo>
                  <a:pt x="1056" y="516"/>
                </a:lnTo>
                <a:lnTo>
                  <a:pt x="1050" y="513"/>
                </a:lnTo>
                <a:lnTo>
                  <a:pt x="1042" y="509"/>
                </a:lnTo>
                <a:lnTo>
                  <a:pt x="1033" y="505"/>
                </a:lnTo>
                <a:lnTo>
                  <a:pt x="1024" y="502"/>
                </a:lnTo>
                <a:lnTo>
                  <a:pt x="1013" y="498"/>
                </a:lnTo>
                <a:lnTo>
                  <a:pt x="1002" y="494"/>
                </a:lnTo>
                <a:lnTo>
                  <a:pt x="991" y="490"/>
                </a:lnTo>
                <a:lnTo>
                  <a:pt x="980" y="486"/>
                </a:lnTo>
                <a:lnTo>
                  <a:pt x="969" y="482"/>
                </a:lnTo>
                <a:lnTo>
                  <a:pt x="958" y="478"/>
                </a:lnTo>
                <a:lnTo>
                  <a:pt x="949" y="475"/>
                </a:lnTo>
                <a:lnTo>
                  <a:pt x="940" y="471"/>
                </a:lnTo>
                <a:lnTo>
                  <a:pt x="932" y="468"/>
                </a:lnTo>
                <a:lnTo>
                  <a:pt x="926" y="466"/>
                </a:lnTo>
                <a:lnTo>
                  <a:pt x="921" y="463"/>
                </a:lnTo>
                <a:lnTo>
                  <a:pt x="917" y="461"/>
                </a:lnTo>
                <a:lnTo>
                  <a:pt x="913" y="459"/>
                </a:lnTo>
                <a:lnTo>
                  <a:pt x="908" y="456"/>
                </a:lnTo>
                <a:lnTo>
                  <a:pt x="903" y="454"/>
                </a:lnTo>
                <a:lnTo>
                  <a:pt x="897" y="451"/>
                </a:lnTo>
                <a:lnTo>
                  <a:pt x="892" y="448"/>
                </a:lnTo>
                <a:lnTo>
                  <a:pt x="887" y="446"/>
                </a:lnTo>
                <a:lnTo>
                  <a:pt x="881" y="443"/>
                </a:lnTo>
                <a:lnTo>
                  <a:pt x="876" y="440"/>
                </a:lnTo>
                <a:lnTo>
                  <a:pt x="871" y="437"/>
                </a:lnTo>
                <a:lnTo>
                  <a:pt x="866" y="434"/>
                </a:lnTo>
                <a:lnTo>
                  <a:pt x="861" y="431"/>
                </a:lnTo>
                <a:lnTo>
                  <a:pt x="858" y="428"/>
                </a:lnTo>
                <a:lnTo>
                  <a:pt x="854" y="425"/>
                </a:lnTo>
                <a:lnTo>
                  <a:pt x="851" y="422"/>
                </a:lnTo>
                <a:lnTo>
                  <a:pt x="850" y="419"/>
                </a:lnTo>
                <a:lnTo>
                  <a:pt x="848" y="416"/>
                </a:lnTo>
                <a:lnTo>
                  <a:pt x="846" y="413"/>
                </a:lnTo>
                <a:lnTo>
                  <a:pt x="844" y="409"/>
                </a:lnTo>
                <a:lnTo>
                  <a:pt x="842" y="405"/>
                </a:lnTo>
                <a:lnTo>
                  <a:pt x="840" y="402"/>
                </a:lnTo>
                <a:lnTo>
                  <a:pt x="837" y="397"/>
                </a:lnTo>
                <a:lnTo>
                  <a:pt x="835" y="393"/>
                </a:lnTo>
                <a:lnTo>
                  <a:pt x="833" y="389"/>
                </a:lnTo>
                <a:lnTo>
                  <a:pt x="831" y="385"/>
                </a:lnTo>
                <a:lnTo>
                  <a:pt x="829" y="380"/>
                </a:lnTo>
                <a:lnTo>
                  <a:pt x="827" y="376"/>
                </a:lnTo>
                <a:lnTo>
                  <a:pt x="825" y="372"/>
                </a:lnTo>
                <a:lnTo>
                  <a:pt x="824" y="367"/>
                </a:lnTo>
                <a:lnTo>
                  <a:pt x="823" y="363"/>
                </a:lnTo>
                <a:lnTo>
                  <a:pt x="822" y="359"/>
                </a:lnTo>
                <a:lnTo>
                  <a:pt x="822" y="355"/>
                </a:lnTo>
                <a:lnTo>
                  <a:pt x="822" y="352"/>
                </a:lnTo>
                <a:lnTo>
                  <a:pt x="822" y="348"/>
                </a:lnTo>
                <a:lnTo>
                  <a:pt x="823" y="344"/>
                </a:lnTo>
                <a:lnTo>
                  <a:pt x="825" y="340"/>
                </a:lnTo>
                <a:lnTo>
                  <a:pt x="826" y="336"/>
                </a:lnTo>
                <a:lnTo>
                  <a:pt x="828" y="332"/>
                </a:lnTo>
                <a:lnTo>
                  <a:pt x="830" y="328"/>
                </a:lnTo>
                <a:lnTo>
                  <a:pt x="832" y="324"/>
                </a:lnTo>
                <a:lnTo>
                  <a:pt x="834" y="321"/>
                </a:lnTo>
                <a:lnTo>
                  <a:pt x="837" y="317"/>
                </a:lnTo>
                <a:lnTo>
                  <a:pt x="840" y="313"/>
                </a:lnTo>
                <a:lnTo>
                  <a:pt x="843" y="310"/>
                </a:lnTo>
                <a:lnTo>
                  <a:pt x="846" y="306"/>
                </a:lnTo>
                <a:lnTo>
                  <a:pt x="849" y="303"/>
                </a:lnTo>
                <a:lnTo>
                  <a:pt x="853" y="300"/>
                </a:lnTo>
                <a:lnTo>
                  <a:pt x="857" y="297"/>
                </a:lnTo>
                <a:lnTo>
                  <a:pt x="860" y="294"/>
                </a:lnTo>
                <a:lnTo>
                  <a:pt x="862" y="291"/>
                </a:lnTo>
                <a:lnTo>
                  <a:pt x="865" y="287"/>
                </a:lnTo>
                <a:lnTo>
                  <a:pt x="867" y="283"/>
                </a:lnTo>
                <a:lnTo>
                  <a:pt x="869" y="279"/>
                </a:lnTo>
                <a:lnTo>
                  <a:pt x="871" y="274"/>
                </a:lnTo>
                <a:lnTo>
                  <a:pt x="872" y="269"/>
                </a:lnTo>
                <a:lnTo>
                  <a:pt x="874" y="264"/>
                </a:lnTo>
                <a:lnTo>
                  <a:pt x="875" y="259"/>
                </a:lnTo>
                <a:lnTo>
                  <a:pt x="876" y="253"/>
                </a:lnTo>
                <a:lnTo>
                  <a:pt x="877" y="247"/>
                </a:lnTo>
                <a:lnTo>
                  <a:pt x="878" y="241"/>
                </a:lnTo>
                <a:lnTo>
                  <a:pt x="878" y="236"/>
                </a:lnTo>
                <a:lnTo>
                  <a:pt x="879" y="229"/>
                </a:lnTo>
                <a:lnTo>
                  <a:pt x="879" y="224"/>
                </a:lnTo>
                <a:lnTo>
                  <a:pt x="879" y="218"/>
                </a:lnTo>
                <a:lnTo>
                  <a:pt x="879" y="216"/>
                </a:lnTo>
                <a:lnTo>
                  <a:pt x="880" y="215"/>
                </a:lnTo>
                <a:lnTo>
                  <a:pt x="880" y="213"/>
                </a:lnTo>
                <a:lnTo>
                  <a:pt x="881" y="211"/>
                </a:lnTo>
                <a:lnTo>
                  <a:pt x="881" y="209"/>
                </a:lnTo>
                <a:lnTo>
                  <a:pt x="882" y="208"/>
                </a:lnTo>
                <a:lnTo>
                  <a:pt x="883" y="206"/>
                </a:lnTo>
                <a:lnTo>
                  <a:pt x="884" y="204"/>
                </a:lnTo>
                <a:lnTo>
                  <a:pt x="884" y="202"/>
                </a:lnTo>
                <a:lnTo>
                  <a:pt x="885" y="200"/>
                </a:lnTo>
                <a:lnTo>
                  <a:pt x="886" y="199"/>
                </a:lnTo>
                <a:lnTo>
                  <a:pt x="887" y="197"/>
                </a:lnTo>
                <a:lnTo>
                  <a:pt x="887" y="195"/>
                </a:lnTo>
                <a:lnTo>
                  <a:pt x="888" y="194"/>
                </a:lnTo>
                <a:lnTo>
                  <a:pt x="888" y="193"/>
                </a:lnTo>
                <a:lnTo>
                  <a:pt x="889" y="192"/>
                </a:lnTo>
                <a:lnTo>
                  <a:pt x="889" y="190"/>
                </a:lnTo>
                <a:lnTo>
                  <a:pt x="889" y="189"/>
                </a:lnTo>
                <a:lnTo>
                  <a:pt x="889" y="187"/>
                </a:lnTo>
                <a:lnTo>
                  <a:pt x="889" y="184"/>
                </a:lnTo>
                <a:lnTo>
                  <a:pt x="890" y="182"/>
                </a:lnTo>
                <a:lnTo>
                  <a:pt x="890" y="179"/>
                </a:lnTo>
                <a:lnTo>
                  <a:pt x="890" y="176"/>
                </a:lnTo>
                <a:lnTo>
                  <a:pt x="890" y="173"/>
                </a:lnTo>
                <a:lnTo>
                  <a:pt x="891" y="169"/>
                </a:lnTo>
                <a:lnTo>
                  <a:pt x="891" y="166"/>
                </a:lnTo>
                <a:lnTo>
                  <a:pt x="891" y="163"/>
                </a:lnTo>
                <a:lnTo>
                  <a:pt x="891" y="160"/>
                </a:lnTo>
                <a:lnTo>
                  <a:pt x="891" y="157"/>
                </a:lnTo>
                <a:lnTo>
                  <a:pt x="891" y="154"/>
                </a:lnTo>
                <a:lnTo>
                  <a:pt x="891" y="151"/>
                </a:lnTo>
                <a:lnTo>
                  <a:pt x="891" y="149"/>
                </a:lnTo>
                <a:lnTo>
                  <a:pt x="891" y="148"/>
                </a:lnTo>
                <a:lnTo>
                  <a:pt x="890" y="148"/>
                </a:lnTo>
                <a:lnTo>
                  <a:pt x="889" y="147"/>
                </a:lnTo>
                <a:lnTo>
                  <a:pt x="888" y="147"/>
                </a:lnTo>
                <a:lnTo>
                  <a:pt x="887" y="147"/>
                </a:lnTo>
                <a:lnTo>
                  <a:pt x="886" y="147"/>
                </a:lnTo>
                <a:lnTo>
                  <a:pt x="885" y="147"/>
                </a:lnTo>
                <a:lnTo>
                  <a:pt x="884" y="147"/>
                </a:lnTo>
                <a:lnTo>
                  <a:pt x="884" y="146"/>
                </a:lnTo>
                <a:lnTo>
                  <a:pt x="883" y="146"/>
                </a:lnTo>
                <a:lnTo>
                  <a:pt x="882" y="146"/>
                </a:lnTo>
                <a:lnTo>
                  <a:pt x="881" y="145"/>
                </a:lnTo>
                <a:lnTo>
                  <a:pt x="880" y="134"/>
                </a:lnTo>
                <a:lnTo>
                  <a:pt x="878" y="123"/>
                </a:lnTo>
                <a:lnTo>
                  <a:pt x="875" y="111"/>
                </a:lnTo>
                <a:lnTo>
                  <a:pt x="871" y="98"/>
                </a:lnTo>
                <a:lnTo>
                  <a:pt x="867" y="86"/>
                </a:lnTo>
                <a:lnTo>
                  <a:pt x="861" y="74"/>
                </a:lnTo>
                <a:lnTo>
                  <a:pt x="854" y="62"/>
                </a:lnTo>
                <a:lnTo>
                  <a:pt x="846" y="51"/>
                </a:lnTo>
                <a:lnTo>
                  <a:pt x="836" y="40"/>
                </a:lnTo>
                <a:lnTo>
                  <a:pt x="825" y="30"/>
                </a:lnTo>
                <a:lnTo>
                  <a:pt x="813" y="21"/>
                </a:lnTo>
                <a:lnTo>
                  <a:pt x="798" y="14"/>
                </a:lnTo>
                <a:lnTo>
                  <a:pt x="782" y="7"/>
                </a:lnTo>
                <a:lnTo>
                  <a:pt x="764" y="3"/>
                </a:lnTo>
                <a:lnTo>
                  <a:pt x="744" y="0"/>
                </a:lnTo>
                <a:lnTo>
                  <a:pt x="722" y="0"/>
                </a:lnTo>
                <a:lnTo>
                  <a:pt x="699" y="2"/>
                </a:lnTo>
                <a:lnTo>
                  <a:pt x="679" y="5"/>
                </a:lnTo>
                <a:lnTo>
                  <a:pt x="661" y="10"/>
                </a:lnTo>
                <a:lnTo>
                  <a:pt x="645" y="17"/>
                </a:lnTo>
                <a:lnTo>
                  <a:pt x="632" y="25"/>
                </a:lnTo>
                <a:lnTo>
                  <a:pt x="621" y="34"/>
                </a:lnTo>
                <a:lnTo>
                  <a:pt x="611" y="44"/>
                </a:lnTo>
                <a:lnTo>
                  <a:pt x="603" y="55"/>
                </a:lnTo>
                <a:lnTo>
                  <a:pt x="597" y="66"/>
                </a:lnTo>
                <a:lnTo>
                  <a:pt x="592" y="78"/>
                </a:lnTo>
                <a:lnTo>
                  <a:pt x="588" y="90"/>
                </a:lnTo>
                <a:lnTo>
                  <a:pt x="585" y="102"/>
                </a:lnTo>
                <a:lnTo>
                  <a:pt x="583" y="114"/>
                </a:lnTo>
                <a:lnTo>
                  <a:pt x="582" y="125"/>
                </a:lnTo>
                <a:lnTo>
                  <a:pt x="581" y="136"/>
                </a:lnTo>
                <a:lnTo>
                  <a:pt x="581" y="147"/>
                </a:lnTo>
                <a:lnTo>
                  <a:pt x="580" y="148"/>
                </a:lnTo>
                <a:lnTo>
                  <a:pt x="579" y="148"/>
                </a:lnTo>
                <a:lnTo>
                  <a:pt x="578" y="148"/>
                </a:lnTo>
                <a:lnTo>
                  <a:pt x="577" y="149"/>
                </a:lnTo>
                <a:lnTo>
                  <a:pt x="576" y="149"/>
                </a:lnTo>
                <a:lnTo>
                  <a:pt x="575" y="149"/>
                </a:lnTo>
                <a:lnTo>
                  <a:pt x="574" y="149"/>
                </a:lnTo>
                <a:lnTo>
                  <a:pt x="572" y="150"/>
                </a:lnTo>
                <a:lnTo>
                  <a:pt x="571" y="150"/>
                </a:lnTo>
                <a:lnTo>
                  <a:pt x="570" y="150"/>
                </a:lnTo>
                <a:lnTo>
                  <a:pt x="570" y="151"/>
                </a:lnTo>
                <a:lnTo>
                  <a:pt x="569" y="151"/>
                </a:lnTo>
                <a:lnTo>
                  <a:pt x="569" y="152"/>
                </a:lnTo>
                <a:lnTo>
                  <a:pt x="568" y="154"/>
                </a:lnTo>
                <a:lnTo>
                  <a:pt x="569" y="157"/>
                </a:lnTo>
                <a:lnTo>
                  <a:pt x="569" y="160"/>
                </a:lnTo>
                <a:lnTo>
                  <a:pt x="569" y="163"/>
                </a:lnTo>
                <a:lnTo>
                  <a:pt x="569" y="166"/>
                </a:lnTo>
                <a:lnTo>
                  <a:pt x="569" y="169"/>
                </a:lnTo>
                <a:lnTo>
                  <a:pt x="570" y="173"/>
                </a:lnTo>
                <a:lnTo>
                  <a:pt x="570" y="176"/>
                </a:lnTo>
                <a:lnTo>
                  <a:pt x="570" y="179"/>
                </a:lnTo>
                <a:lnTo>
                  <a:pt x="570" y="182"/>
                </a:lnTo>
                <a:lnTo>
                  <a:pt x="570" y="185"/>
                </a:lnTo>
                <a:lnTo>
                  <a:pt x="571" y="188"/>
                </a:lnTo>
                <a:lnTo>
                  <a:pt x="571" y="191"/>
                </a:lnTo>
                <a:lnTo>
                  <a:pt x="571" y="193"/>
                </a:lnTo>
                <a:lnTo>
                  <a:pt x="571" y="194"/>
                </a:lnTo>
                <a:lnTo>
                  <a:pt x="571" y="196"/>
                </a:lnTo>
                <a:lnTo>
                  <a:pt x="571" y="197"/>
                </a:lnTo>
                <a:lnTo>
                  <a:pt x="571" y="199"/>
                </a:lnTo>
                <a:lnTo>
                  <a:pt x="571" y="201"/>
                </a:lnTo>
                <a:lnTo>
                  <a:pt x="572" y="203"/>
                </a:lnTo>
                <a:lnTo>
                  <a:pt x="572" y="205"/>
                </a:lnTo>
                <a:lnTo>
                  <a:pt x="573" y="207"/>
                </a:lnTo>
                <a:lnTo>
                  <a:pt x="574" y="209"/>
                </a:lnTo>
                <a:lnTo>
                  <a:pt x="574" y="211"/>
                </a:lnTo>
                <a:lnTo>
                  <a:pt x="575" y="213"/>
                </a:lnTo>
                <a:lnTo>
                  <a:pt x="576" y="215"/>
                </a:lnTo>
                <a:lnTo>
                  <a:pt x="577" y="217"/>
                </a:lnTo>
                <a:lnTo>
                  <a:pt x="577" y="219"/>
                </a:lnTo>
                <a:lnTo>
                  <a:pt x="578" y="221"/>
                </a:lnTo>
                <a:lnTo>
                  <a:pt x="578" y="223"/>
                </a:lnTo>
                <a:lnTo>
                  <a:pt x="578" y="225"/>
                </a:lnTo>
                <a:lnTo>
                  <a:pt x="579" y="227"/>
                </a:lnTo>
                <a:lnTo>
                  <a:pt x="579" y="232"/>
                </a:lnTo>
                <a:lnTo>
                  <a:pt x="579" y="237"/>
                </a:lnTo>
                <a:lnTo>
                  <a:pt x="579" y="242"/>
                </a:lnTo>
                <a:lnTo>
                  <a:pt x="580" y="247"/>
                </a:lnTo>
                <a:lnTo>
                  <a:pt x="581" y="253"/>
                </a:lnTo>
                <a:lnTo>
                  <a:pt x="582" y="258"/>
                </a:lnTo>
                <a:lnTo>
                  <a:pt x="583" y="263"/>
                </a:lnTo>
                <a:lnTo>
                  <a:pt x="585" y="268"/>
                </a:lnTo>
                <a:lnTo>
                  <a:pt x="587" y="273"/>
                </a:lnTo>
                <a:lnTo>
                  <a:pt x="589" y="278"/>
                </a:lnTo>
                <a:lnTo>
                  <a:pt x="590" y="283"/>
                </a:lnTo>
                <a:lnTo>
                  <a:pt x="593" y="288"/>
                </a:lnTo>
                <a:lnTo>
                  <a:pt x="595" y="292"/>
                </a:lnTo>
                <a:lnTo>
                  <a:pt x="597" y="296"/>
                </a:lnTo>
                <a:lnTo>
                  <a:pt x="600" y="300"/>
                </a:lnTo>
                <a:lnTo>
                  <a:pt x="603" y="304"/>
                </a:lnTo>
                <a:lnTo>
                  <a:pt x="606" y="308"/>
                </a:lnTo>
                <a:lnTo>
                  <a:pt x="610" y="311"/>
                </a:lnTo>
                <a:lnTo>
                  <a:pt x="613" y="315"/>
                </a:lnTo>
                <a:lnTo>
                  <a:pt x="616" y="317"/>
                </a:lnTo>
                <a:lnTo>
                  <a:pt x="619" y="320"/>
                </a:lnTo>
                <a:lnTo>
                  <a:pt x="621" y="322"/>
                </a:lnTo>
                <a:lnTo>
                  <a:pt x="624" y="324"/>
                </a:lnTo>
                <a:lnTo>
                  <a:pt x="626" y="326"/>
                </a:lnTo>
                <a:lnTo>
                  <a:pt x="628" y="328"/>
                </a:lnTo>
                <a:lnTo>
                  <a:pt x="630" y="330"/>
                </a:lnTo>
                <a:lnTo>
                  <a:pt x="632" y="332"/>
                </a:lnTo>
                <a:lnTo>
                  <a:pt x="634" y="335"/>
                </a:lnTo>
                <a:lnTo>
                  <a:pt x="636" y="338"/>
                </a:lnTo>
                <a:lnTo>
                  <a:pt x="637" y="341"/>
                </a:lnTo>
                <a:lnTo>
                  <a:pt x="639" y="344"/>
                </a:lnTo>
                <a:lnTo>
                  <a:pt x="640" y="348"/>
                </a:lnTo>
                <a:lnTo>
                  <a:pt x="642" y="353"/>
                </a:lnTo>
                <a:lnTo>
                  <a:pt x="642" y="357"/>
                </a:lnTo>
                <a:lnTo>
                  <a:pt x="643" y="361"/>
                </a:lnTo>
                <a:lnTo>
                  <a:pt x="643" y="365"/>
                </a:lnTo>
                <a:lnTo>
                  <a:pt x="643" y="368"/>
                </a:lnTo>
                <a:lnTo>
                  <a:pt x="643" y="372"/>
                </a:lnTo>
                <a:lnTo>
                  <a:pt x="642" y="375"/>
                </a:lnTo>
                <a:lnTo>
                  <a:pt x="641" y="379"/>
                </a:lnTo>
                <a:lnTo>
                  <a:pt x="641" y="382"/>
                </a:lnTo>
                <a:lnTo>
                  <a:pt x="640" y="385"/>
                </a:lnTo>
                <a:lnTo>
                  <a:pt x="639" y="388"/>
                </a:lnTo>
                <a:lnTo>
                  <a:pt x="638" y="391"/>
                </a:lnTo>
                <a:lnTo>
                  <a:pt x="637" y="395"/>
                </a:lnTo>
                <a:lnTo>
                  <a:pt x="636" y="397"/>
                </a:lnTo>
                <a:lnTo>
                  <a:pt x="635" y="400"/>
                </a:lnTo>
                <a:lnTo>
                  <a:pt x="634" y="404"/>
                </a:lnTo>
                <a:lnTo>
                  <a:pt x="634" y="406"/>
                </a:lnTo>
                <a:lnTo>
                  <a:pt x="632" y="409"/>
                </a:lnTo>
                <a:lnTo>
                  <a:pt x="631" y="411"/>
                </a:lnTo>
                <a:lnTo>
                  <a:pt x="629" y="413"/>
                </a:lnTo>
                <a:lnTo>
                  <a:pt x="627" y="415"/>
                </a:lnTo>
                <a:lnTo>
                  <a:pt x="624" y="417"/>
                </a:lnTo>
                <a:lnTo>
                  <a:pt x="622" y="419"/>
                </a:lnTo>
                <a:lnTo>
                  <a:pt x="618" y="420"/>
                </a:lnTo>
                <a:lnTo>
                  <a:pt x="614" y="422"/>
                </a:lnTo>
                <a:lnTo>
                  <a:pt x="610" y="424"/>
                </a:lnTo>
                <a:lnTo>
                  <a:pt x="606" y="426"/>
                </a:lnTo>
                <a:lnTo>
                  <a:pt x="601" y="429"/>
                </a:lnTo>
                <a:lnTo>
                  <a:pt x="596" y="431"/>
                </a:lnTo>
                <a:lnTo>
                  <a:pt x="591" y="434"/>
                </a:lnTo>
                <a:lnTo>
                  <a:pt x="585" y="436"/>
                </a:lnTo>
                <a:lnTo>
                  <a:pt x="579" y="43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sz="1000"/>
          </a:p>
        </p:txBody>
      </p:sp>
      <p:sp>
        <p:nvSpPr>
          <p:cNvPr id="69642" name="Freeform 10"/>
          <p:cNvSpPr>
            <a:spLocks/>
          </p:cNvSpPr>
          <p:nvPr/>
        </p:nvSpPr>
        <p:spPr bwMode="auto">
          <a:xfrm>
            <a:off x="4319589" y="2208610"/>
            <a:ext cx="98822" cy="475059"/>
          </a:xfrm>
          <a:custGeom>
            <a:avLst/>
            <a:gdLst>
              <a:gd name="T0" fmla="*/ 0 w 94"/>
              <a:gd name="T1" fmla="*/ 2147483647 h 399"/>
              <a:gd name="T2" fmla="*/ 2147483647 w 94"/>
              <a:gd name="T3" fmla="*/ 2147483647 h 399"/>
              <a:gd name="T4" fmla="*/ 2147483647 w 94"/>
              <a:gd name="T5" fmla="*/ 2147483647 h 399"/>
              <a:gd name="T6" fmla="*/ 2147483647 w 94"/>
              <a:gd name="T7" fmla="*/ 2147483647 h 399"/>
              <a:gd name="T8" fmla="*/ 2147483647 w 94"/>
              <a:gd name="T9" fmla="*/ 2147483647 h 399"/>
              <a:gd name="T10" fmla="*/ 2147483647 w 94"/>
              <a:gd name="T11" fmla="*/ 2147483647 h 399"/>
              <a:gd name="T12" fmla="*/ 2147483647 w 94"/>
              <a:gd name="T13" fmla="*/ 2147483647 h 399"/>
              <a:gd name="T14" fmla="*/ 2147483647 w 94"/>
              <a:gd name="T15" fmla="*/ 2147483647 h 399"/>
              <a:gd name="T16" fmla="*/ 2147483647 w 94"/>
              <a:gd name="T17" fmla="*/ 2147483647 h 399"/>
              <a:gd name="T18" fmla="*/ 2147483647 w 94"/>
              <a:gd name="T19" fmla="*/ 2147483647 h 399"/>
              <a:gd name="T20" fmla="*/ 2147483647 w 94"/>
              <a:gd name="T21" fmla="*/ 2147483647 h 399"/>
              <a:gd name="T22" fmla="*/ 2147483647 w 94"/>
              <a:gd name="T23" fmla="*/ 2147483647 h 399"/>
              <a:gd name="T24" fmla="*/ 2147483647 w 94"/>
              <a:gd name="T25" fmla="*/ 2147483647 h 399"/>
              <a:gd name="T26" fmla="*/ 2147483647 w 94"/>
              <a:gd name="T27" fmla="*/ 2147483647 h 399"/>
              <a:gd name="T28" fmla="*/ 2147483647 w 94"/>
              <a:gd name="T29" fmla="*/ 2147483647 h 399"/>
              <a:gd name="T30" fmla="*/ 2147483647 w 94"/>
              <a:gd name="T31" fmla="*/ 2147483647 h 399"/>
              <a:gd name="T32" fmla="*/ 2147483647 w 94"/>
              <a:gd name="T33" fmla="*/ 2147483647 h 399"/>
              <a:gd name="T34" fmla="*/ 2147483647 w 94"/>
              <a:gd name="T35" fmla="*/ 2147483647 h 399"/>
              <a:gd name="T36" fmla="*/ 2147483647 w 94"/>
              <a:gd name="T37" fmla="*/ 2147483647 h 399"/>
              <a:gd name="T38" fmla="*/ 2147483647 w 94"/>
              <a:gd name="T39" fmla="*/ 2147483647 h 399"/>
              <a:gd name="T40" fmla="*/ 2147483647 w 94"/>
              <a:gd name="T41" fmla="*/ 2147483647 h 399"/>
              <a:gd name="T42" fmla="*/ 2147483647 w 94"/>
              <a:gd name="T43" fmla="*/ 2147483647 h 399"/>
              <a:gd name="T44" fmla="*/ 2147483647 w 94"/>
              <a:gd name="T45" fmla="*/ 2147483647 h 399"/>
              <a:gd name="T46" fmla="*/ 2147483647 w 94"/>
              <a:gd name="T47" fmla="*/ 2147483647 h 399"/>
              <a:gd name="T48" fmla="*/ 2147483647 w 94"/>
              <a:gd name="T49" fmla="*/ 2147483647 h 399"/>
              <a:gd name="T50" fmla="*/ 2147483647 w 94"/>
              <a:gd name="T51" fmla="*/ 2147483647 h 399"/>
              <a:gd name="T52" fmla="*/ 2147483647 w 94"/>
              <a:gd name="T53" fmla="*/ 2147483647 h 399"/>
              <a:gd name="T54" fmla="*/ 2147483647 w 94"/>
              <a:gd name="T55" fmla="*/ 2147483647 h 399"/>
              <a:gd name="T56" fmla="*/ 2147483647 w 94"/>
              <a:gd name="T57" fmla="*/ 2147483647 h 399"/>
              <a:gd name="T58" fmla="*/ 2147483647 w 94"/>
              <a:gd name="T59" fmla="*/ 2147483647 h 399"/>
              <a:gd name="T60" fmla="*/ 2147483647 w 94"/>
              <a:gd name="T61" fmla="*/ 2147483647 h 399"/>
              <a:gd name="T62" fmla="*/ 2147483647 w 94"/>
              <a:gd name="T63" fmla="*/ 2147483647 h 399"/>
              <a:gd name="T64" fmla="*/ 2147483647 w 94"/>
              <a:gd name="T65" fmla="*/ 2147483647 h 399"/>
              <a:gd name="T66" fmla="*/ 2147483647 w 94"/>
              <a:gd name="T67" fmla="*/ 2147483647 h 399"/>
              <a:gd name="T68" fmla="*/ 2147483647 w 94"/>
              <a:gd name="T69" fmla="*/ 2147483647 h 399"/>
              <a:gd name="T70" fmla="*/ 2147483647 w 94"/>
              <a:gd name="T71" fmla="*/ 2147483647 h 399"/>
              <a:gd name="T72" fmla="*/ 2147483647 w 94"/>
              <a:gd name="T73" fmla="*/ 2147483647 h 399"/>
              <a:gd name="T74" fmla="*/ 2147483647 w 94"/>
              <a:gd name="T75" fmla="*/ 2147483647 h 399"/>
              <a:gd name="T76" fmla="*/ 2147483647 w 94"/>
              <a:gd name="T77" fmla="*/ 2147483647 h 399"/>
              <a:gd name="T78" fmla="*/ 2147483647 w 94"/>
              <a:gd name="T79" fmla="*/ 2147483647 h 399"/>
              <a:gd name="T80" fmla="*/ 0 w 94"/>
              <a:gd name="T81" fmla="*/ 2147483647 h 3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399"/>
              <a:gd name="T125" fmla="*/ 94 w 94"/>
              <a:gd name="T126" fmla="*/ 399 h 3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399">
                <a:moveTo>
                  <a:pt x="0" y="398"/>
                </a:moveTo>
                <a:lnTo>
                  <a:pt x="0" y="397"/>
                </a:lnTo>
                <a:lnTo>
                  <a:pt x="0" y="394"/>
                </a:lnTo>
                <a:lnTo>
                  <a:pt x="1" y="390"/>
                </a:lnTo>
                <a:lnTo>
                  <a:pt x="1" y="384"/>
                </a:lnTo>
                <a:lnTo>
                  <a:pt x="2" y="377"/>
                </a:lnTo>
                <a:lnTo>
                  <a:pt x="2" y="369"/>
                </a:lnTo>
                <a:lnTo>
                  <a:pt x="3" y="360"/>
                </a:lnTo>
                <a:lnTo>
                  <a:pt x="4" y="351"/>
                </a:lnTo>
                <a:lnTo>
                  <a:pt x="6" y="341"/>
                </a:lnTo>
                <a:lnTo>
                  <a:pt x="7" y="331"/>
                </a:lnTo>
                <a:lnTo>
                  <a:pt x="8" y="322"/>
                </a:lnTo>
                <a:lnTo>
                  <a:pt x="10" y="313"/>
                </a:lnTo>
                <a:lnTo>
                  <a:pt x="12" y="304"/>
                </a:lnTo>
                <a:lnTo>
                  <a:pt x="14" y="296"/>
                </a:lnTo>
                <a:lnTo>
                  <a:pt x="15" y="289"/>
                </a:lnTo>
                <a:lnTo>
                  <a:pt x="18" y="284"/>
                </a:lnTo>
                <a:lnTo>
                  <a:pt x="20" y="279"/>
                </a:lnTo>
                <a:lnTo>
                  <a:pt x="22" y="273"/>
                </a:lnTo>
                <a:lnTo>
                  <a:pt x="25" y="266"/>
                </a:lnTo>
                <a:lnTo>
                  <a:pt x="28" y="259"/>
                </a:lnTo>
                <a:lnTo>
                  <a:pt x="30" y="252"/>
                </a:lnTo>
                <a:lnTo>
                  <a:pt x="33" y="245"/>
                </a:lnTo>
                <a:lnTo>
                  <a:pt x="35" y="237"/>
                </a:lnTo>
                <a:lnTo>
                  <a:pt x="38" y="230"/>
                </a:lnTo>
                <a:lnTo>
                  <a:pt x="41" y="222"/>
                </a:lnTo>
                <a:lnTo>
                  <a:pt x="43" y="215"/>
                </a:lnTo>
                <a:lnTo>
                  <a:pt x="46" y="208"/>
                </a:lnTo>
                <a:lnTo>
                  <a:pt x="48" y="202"/>
                </a:lnTo>
                <a:lnTo>
                  <a:pt x="51" y="196"/>
                </a:lnTo>
                <a:lnTo>
                  <a:pt x="53" y="191"/>
                </a:lnTo>
                <a:lnTo>
                  <a:pt x="55" y="187"/>
                </a:lnTo>
                <a:lnTo>
                  <a:pt x="57" y="184"/>
                </a:lnTo>
                <a:lnTo>
                  <a:pt x="59" y="181"/>
                </a:lnTo>
                <a:lnTo>
                  <a:pt x="61" y="178"/>
                </a:lnTo>
                <a:lnTo>
                  <a:pt x="63" y="176"/>
                </a:lnTo>
                <a:lnTo>
                  <a:pt x="66" y="173"/>
                </a:lnTo>
                <a:lnTo>
                  <a:pt x="68" y="170"/>
                </a:lnTo>
                <a:lnTo>
                  <a:pt x="71" y="168"/>
                </a:lnTo>
                <a:lnTo>
                  <a:pt x="73" y="165"/>
                </a:lnTo>
                <a:lnTo>
                  <a:pt x="75" y="162"/>
                </a:lnTo>
                <a:lnTo>
                  <a:pt x="77" y="160"/>
                </a:lnTo>
                <a:lnTo>
                  <a:pt x="80" y="157"/>
                </a:lnTo>
                <a:lnTo>
                  <a:pt x="82" y="155"/>
                </a:lnTo>
                <a:lnTo>
                  <a:pt x="84" y="152"/>
                </a:lnTo>
                <a:lnTo>
                  <a:pt x="85" y="150"/>
                </a:lnTo>
                <a:lnTo>
                  <a:pt x="87" y="148"/>
                </a:lnTo>
                <a:lnTo>
                  <a:pt x="88" y="146"/>
                </a:lnTo>
                <a:lnTo>
                  <a:pt x="89" y="144"/>
                </a:lnTo>
                <a:lnTo>
                  <a:pt x="89" y="142"/>
                </a:lnTo>
                <a:lnTo>
                  <a:pt x="90" y="140"/>
                </a:lnTo>
                <a:lnTo>
                  <a:pt x="91" y="137"/>
                </a:lnTo>
                <a:lnTo>
                  <a:pt x="91" y="135"/>
                </a:lnTo>
                <a:lnTo>
                  <a:pt x="92" y="132"/>
                </a:lnTo>
                <a:lnTo>
                  <a:pt x="92" y="129"/>
                </a:lnTo>
                <a:lnTo>
                  <a:pt x="92" y="127"/>
                </a:lnTo>
                <a:lnTo>
                  <a:pt x="93" y="124"/>
                </a:lnTo>
                <a:lnTo>
                  <a:pt x="93" y="121"/>
                </a:lnTo>
                <a:lnTo>
                  <a:pt x="93" y="118"/>
                </a:lnTo>
                <a:lnTo>
                  <a:pt x="93" y="115"/>
                </a:lnTo>
                <a:lnTo>
                  <a:pt x="93" y="112"/>
                </a:lnTo>
                <a:lnTo>
                  <a:pt x="92" y="110"/>
                </a:lnTo>
                <a:lnTo>
                  <a:pt x="92" y="107"/>
                </a:lnTo>
                <a:lnTo>
                  <a:pt x="92" y="105"/>
                </a:lnTo>
                <a:lnTo>
                  <a:pt x="91" y="102"/>
                </a:lnTo>
                <a:lnTo>
                  <a:pt x="90" y="99"/>
                </a:lnTo>
                <a:lnTo>
                  <a:pt x="88" y="95"/>
                </a:lnTo>
                <a:lnTo>
                  <a:pt x="87" y="90"/>
                </a:lnTo>
                <a:lnTo>
                  <a:pt x="85" y="85"/>
                </a:lnTo>
                <a:lnTo>
                  <a:pt x="82" y="78"/>
                </a:lnTo>
                <a:lnTo>
                  <a:pt x="79" y="71"/>
                </a:lnTo>
                <a:lnTo>
                  <a:pt x="77" y="64"/>
                </a:lnTo>
                <a:lnTo>
                  <a:pt x="74" y="56"/>
                </a:lnTo>
                <a:lnTo>
                  <a:pt x="72" y="48"/>
                </a:lnTo>
                <a:lnTo>
                  <a:pt x="69" y="41"/>
                </a:lnTo>
                <a:lnTo>
                  <a:pt x="67" y="33"/>
                </a:lnTo>
                <a:lnTo>
                  <a:pt x="64" y="25"/>
                </a:lnTo>
                <a:lnTo>
                  <a:pt x="62" y="18"/>
                </a:lnTo>
                <a:lnTo>
                  <a:pt x="61" y="11"/>
                </a:lnTo>
                <a:lnTo>
                  <a:pt x="60" y="5"/>
                </a:lnTo>
                <a:lnTo>
                  <a:pt x="59" y="0"/>
                </a:lnTo>
                <a:lnTo>
                  <a:pt x="0" y="398"/>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sz="1000"/>
          </a:p>
        </p:txBody>
      </p:sp>
      <p:sp>
        <p:nvSpPr>
          <p:cNvPr id="69643" name="Freeform 11"/>
          <p:cNvSpPr>
            <a:spLocks/>
          </p:cNvSpPr>
          <p:nvPr/>
        </p:nvSpPr>
        <p:spPr bwMode="auto">
          <a:xfrm>
            <a:off x="4920853" y="2187181"/>
            <a:ext cx="98822" cy="458390"/>
          </a:xfrm>
          <a:custGeom>
            <a:avLst/>
            <a:gdLst>
              <a:gd name="T0" fmla="*/ 2147483647 w 94"/>
              <a:gd name="T1" fmla="*/ 2147483647 h 385"/>
              <a:gd name="T2" fmla="*/ 2147483647 w 94"/>
              <a:gd name="T3" fmla="*/ 2147483647 h 385"/>
              <a:gd name="T4" fmla="*/ 2147483647 w 94"/>
              <a:gd name="T5" fmla="*/ 2147483647 h 385"/>
              <a:gd name="T6" fmla="*/ 2147483647 w 94"/>
              <a:gd name="T7" fmla="*/ 2147483647 h 385"/>
              <a:gd name="T8" fmla="*/ 2147483647 w 94"/>
              <a:gd name="T9" fmla="*/ 2147483647 h 385"/>
              <a:gd name="T10" fmla="*/ 2147483647 w 94"/>
              <a:gd name="T11" fmla="*/ 2147483647 h 385"/>
              <a:gd name="T12" fmla="*/ 2147483647 w 94"/>
              <a:gd name="T13" fmla="*/ 2147483647 h 385"/>
              <a:gd name="T14" fmla="*/ 2147483647 w 94"/>
              <a:gd name="T15" fmla="*/ 2147483647 h 385"/>
              <a:gd name="T16" fmla="*/ 2147483647 w 94"/>
              <a:gd name="T17" fmla="*/ 2147483647 h 385"/>
              <a:gd name="T18" fmla="*/ 2147483647 w 94"/>
              <a:gd name="T19" fmla="*/ 2147483647 h 385"/>
              <a:gd name="T20" fmla="*/ 2147483647 w 94"/>
              <a:gd name="T21" fmla="*/ 2147483647 h 385"/>
              <a:gd name="T22" fmla="*/ 2147483647 w 94"/>
              <a:gd name="T23" fmla="*/ 2147483647 h 385"/>
              <a:gd name="T24" fmla="*/ 2147483647 w 94"/>
              <a:gd name="T25" fmla="*/ 2147483647 h 385"/>
              <a:gd name="T26" fmla="*/ 2147483647 w 94"/>
              <a:gd name="T27" fmla="*/ 2147483647 h 385"/>
              <a:gd name="T28" fmla="*/ 2147483647 w 94"/>
              <a:gd name="T29" fmla="*/ 2147483647 h 385"/>
              <a:gd name="T30" fmla="*/ 2147483647 w 94"/>
              <a:gd name="T31" fmla="*/ 2147483647 h 385"/>
              <a:gd name="T32" fmla="*/ 2147483647 w 94"/>
              <a:gd name="T33" fmla="*/ 2147483647 h 385"/>
              <a:gd name="T34" fmla="*/ 2147483647 w 94"/>
              <a:gd name="T35" fmla="*/ 2147483647 h 385"/>
              <a:gd name="T36" fmla="*/ 2147483647 w 94"/>
              <a:gd name="T37" fmla="*/ 2147483647 h 385"/>
              <a:gd name="T38" fmla="*/ 2147483647 w 94"/>
              <a:gd name="T39" fmla="*/ 2147483647 h 385"/>
              <a:gd name="T40" fmla="*/ 2147483647 w 94"/>
              <a:gd name="T41" fmla="*/ 2147483647 h 385"/>
              <a:gd name="T42" fmla="*/ 2147483647 w 94"/>
              <a:gd name="T43" fmla="*/ 2147483647 h 385"/>
              <a:gd name="T44" fmla="*/ 0 w 94"/>
              <a:gd name="T45" fmla="*/ 2147483647 h 385"/>
              <a:gd name="T46" fmla="*/ 0 w 94"/>
              <a:gd name="T47" fmla="*/ 2147483647 h 385"/>
              <a:gd name="T48" fmla="*/ 0 w 94"/>
              <a:gd name="T49" fmla="*/ 2147483647 h 385"/>
              <a:gd name="T50" fmla="*/ 0 w 94"/>
              <a:gd name="T51" fmla="*/ 2147483647 h 385"/>
              <a:gd name="T52" fmla="*/ 2147483647 w 94"/>
              <a:gd name="T53" fmla="*/ 2147483647 h 385"/>
              <a:gd name="T54" fmla="*/ 2147483647 w 94"/>
              <a:gd name="T55" fmla="*/ 2147483647 h 385"/>
              <a:gd name="T56" fmla="*/ 2147483647 w 94"/>
              <a:gd name="T57" fmla="*/ 2147483647 h 385"/>
              <a:gd name="T58" fmla="*/ 2147483647 w 94"/>
              <a:gd name="T59" fmla="*/ 2147483647 h 385"/>
              <a:gd name="T60" fmla="*/ 2147483647 w 94"/>
              <a:gd name="T61" fmla="*/ 2147483647 h 385"/>
              <a:gd name="T62" fmla="*/ 2147483647 w 94"/>
              <a:gd name="T63" fmla="*/ 2147483647 h 385"/>
              <a:gd name="T64" fmla="*/ 2147483647 w 94"/>
              <a:gd name="T65" fmla="*/ 2147483647 h 385"/>
              <a:gd name="T66" fmla="*/ 2147483647 w 94"/>
              <a:gd name="T67" fmla="*/ 2147483647 h 385"/>
              <a:gd name="T68" fmla="*/ 2147483647 w 94"/>
              <a:gd name="T69" fmla="*/ 2147483647 h 385"/>
              <a:gd name="T70" fmla="*/ 2147483647 w 94"/>
              <a:gd name="T71" fmla="*/ 2147483647 h 385"/>
              <a:gd name="T72" fmla="*/ 2147483647 w 94"/>
              <a:gd name="T73" fmla="*/ 2147483647 h 385"/>
              <a:gd name="T74" fmla="*/ 2147483647 w 94"/>
              <a:gd name="T75" fmla="*/ 2147483647 h 385"/>
              <a:gd name="T76" fmla="*/ 2147483647 w 94"/>
              <a:gd name="T77" fmla="*/ 2147483647 h 385"/>
              <a:gd name="T78" fmla="*/ 2147483647 w 94"/>
              <a:gd name="T79" fmla="*/ 2147483647 h 385"/>
              <a:gd name="T80" fmla="*/ 2147483647 w 94"/>
              <a:gd name="T81" fmla="*/ 2147483647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385"/>
              <a:gd name="T125" fmla="*/ 94 w 94"/>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385">
                <a:moveTo>
                  <a:pt x="93" y="384"/>
                </a:moveTo>
                <a:lnTo>
                  <a:pt x="93" y="383"/>
                </a:lnTo>
                <a:lnTo>
                  <a:pt x="93" y="382"/>
                </a:lnTo>
                <a:lnTo>
                  <a:pt x="92" y="379"/>
                </a:lnTo>
                <a:lnTo>
                  <a:pt x="92" y="376"/>
                </a:lnTo>
                <a:lnTo>
                  <a:pt x="91" y="372"/>
                </a:lnTo>
                <a:lnTo>
                  <a:pt x="90" y="367"/>
                </a:lnTo>
                <a:lnTo>
                  <a:pt x="89" y="361"/>
                </a:lnTo>
                <a:lnTo>
                  <a:pt x="89" y="355"/>
                </a:lnTo>
                <a:lnTo>
                  <a:pt x="87" y="349"/>
                </a:lnTo>
                <a:lnTo>
                  <a:pt x="86" y="342"/>
                </a:lnTo>
                <a:lnTo>
                  <a:pt x="84" y="335"/>
                </a:lnTo>
                <a:lnTo>
                  <a:pt x="83" y="328"/>
                </a:lnTo>
                <a:lnTo>
                  <a:pt x="81" y="321"/>
                </a:lnTo>
                <a:lnTo>
                  <a:pt x="79" y="314"/>
                </a:lnTo>
                <a:lnTo>
                  <a:pt x="77" y="307"/>
                </a:lnTo>
                <a:lnTo>
                  <a:pt x="75" y="300"/>
                </a:lnTo>
                <a:lnTo>
                  <a:pt x="73" y="293"/>
                </a:lnTo>
                <a:lnTo>
                  <a:pt x="70" y="284"/>
                </a:lnTo>
                <a:lnTo>
                  <a:pt x="66" y="275"/>
                </a:lnTo>
                <a:lnTo>
                  <a:pt x="63" y="266"/>
                </a:lnTo>
                <a:lnTo>
                  <a:pt x="59" y="255"/>
                </a:lnTo>
                <a:lnTo>
                  <a:pt x="55" y="245"/>
                </a:lnTo>
                <a:lnTo>
                  <a:pt x="51" y="234"/>
                </a:lnTo>
                <a:lnTo>
                  <a:pt x="46" y="224"/>
                </a:lnTo>
                <a:lnTo>
                  <a:pt x="42" y="213"/>
                </a:lnTo>
                <a:lnTo>
                  <a:pt x="38" y="203"/>
                </a:lnTo>
                <a:lnTo>
                  <a:pt x="34" y="193"/>
                </a:lnTo>
                <a:lnTo>
                  <a:pt x="30" y="184"/>
                </a:lnTo>
                <a:lnTo>
                  <a:pt x="26" y="176"/>
                </a:lnTo>
                <a:lnTo>
                  <a:pt x="23" y="169"/>
                </a:lnTo>
                <a:lnTo>
                  <a:pt x="20" y="163"/>
                </a:lnTo>
                <a:lnTo>
                  <a:pt x="18" y="158"/>
                </a:lnTo>
                <a:lnTo>
                  <a:pt x="16" y="154"/>
                </a:lnTo>
                <a:lnTo>
                  <a:pt x="13" y="150"/>
                </a:lnTo>
                <a:lnTo>
                  <a:pt x="12" y="146"/>
                </a:lnTo>
                <a:lnTo>
                  <a:pt x="10" y="143"/>
                </a:lnTo>
                <a:lnTo>
                  <a:pt x="8" y="139"/>
                </a:lnTo>
                <a:lnTo>
                  <a:pt x="7" y="136"/>
                </a:lnTo>
                <a:lnTo>
                  <a:pt x="5" y="133"/>
                </a:lnTo>
                <a:lnTo>
                  <a:pt x="4" y="129"/>
                </a:lnTo>
                <a:lnTo>
                  <a:pt x="3" y="127"/>
                </a:lnTo>
                <a:lnTo>
                  <a:pt x="2" y="124"/>
                </a:lnTo>
                <a:lnTo>
                  <a:pt x="2" y="121"/>
                </a:lnTo>
                <a:lnTo>
                  <a:pt x="1" y="119"/>
                </a:lnTo>
                <a:lnTo>
                  <a:pt x="0" y="116"/>
                </a:lnTo>
                <a:lnTo>
                  <a:pt x="0" y="114"/>
                </a:lnTo>
                <a:lnTo>
                  <a:pt x="0" y="112"/>
                </a:lnTo>
                <a:lnTo>
                  <a:pt x="0" y="110"/>
                </a:lnTo>
                <a:lnTo>
                  <a:pt x="0" y="108"/>
                </a:lnTo>
                <a:lnTo>
                  <a:pt x="0" y="106"/>
                </a:lnTo>
                <a:lnTo>
                  <a:pt x="0" y="103"/>
                </a:lnTo>
                <a:lnTo>
                  <a:pt x="1" y="101"/>
                </a:lnTo>
                <a:lnTo>
                  <a:pt x="1" y="98"/>
                </a:lnTo>
                <a:lnTo>
                  <a:pt x="2" y="95"/>
                </a:lnTo>
                <a:lnTo>
                  <a:pt x="3" y="91"/>
                </a:lnTo>
                <a:lnTo>
                  <a:pt x="3" y="88"/>
                </a:lnTo>
                <a:lnTo>
                  <a:pt x="4" y="85"/>
                </a:lnTo>
                <a:lnTo>
                  <a:pt x="5" y="81"/>
                </a:lnTo>
                <a:lnTo>
                  <a:pt x="6" y="78"/>
                </a:lnTo>
                <a:lnTo>
                  <a:pt x="7" y="74"/>
                </a:lnTo>
                <a:lnTo>
                  <a:pt x="8" y="71"/>
                </a:lnTo>
                <a:lnTo>
                  <a:pt x="10" y="67"/>
                </a:lnTo>
                <a:lnTo>
                  <a:pt x="11" y="64"/>
                </a:lnTo>
                <a:lnTo>
                  <a:pt x="12" y="60"/>
                </a:lnTo>
                <a:lnTo>
                  <a:pt x="13" y="57"/>
                </a:lnTo>
                <a:lnTo>
                  <a:pt x="14" y="53"/>
                </a:lnTo>
                <a:lnTo>
                  <a:pt x="15" y="49"/>
                </a:lnTo>
                <a:lnTo>
                  <a:pt x="16" y="45"/>
                </a:lnTo>
                <a:lnTo>
                  <a:pt x="18" y="41"/>
                </a:lnTo>
                <a:lnTo>
                  <a:pt x="19" y="38"/>
                </a:lnTo>
                <a:lnTo>
                  <a:pt x="20" y="33"/>
                </a:lnTo>
                <a:lnTo>
                  <a:pt x="21" y="29"/>
                </a:lnTo>
                <a:lnTo>
                  <a:pt x="23" y="25"/>
                </a:lnTo>
                <a:lnTo>
                  <a:pt x="24" y="21"/>
                </a:lnTo>
                <a:lnTo>
                  <a:pt x="25" y="18"/>
                </a:lnTo>
                <a:lnTo>
                  <a:pt x="26" y="14"/>
                </a:lnTo>
                <a:lnTo>
                  <a:pt x="27" y="10"/>
                </a:lnTo>
                <a:lnTo>
                  <a:pt x="28" y="7"/>
                </a:lnTo>
                <a:lnTo>
                  <a:pt x="29" y="3"/>
                </a:lnTo>
                <a:lnTo>
                  <a:pt x="30" y="0"/>
                </a:lnTo>
                <a:lnTo>
                  <a:pt x="93" y="384"/>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sz="1000"/>
          </a:p>
        </p:txBody>
      </p:sp>
      <p:sp>
        <p:nvSpPr>
          <p:cNvPr id="69644" name="Freeform 12"/>
          <p:cNvSpPr>
            <a:spLocks/>
          </p:cNvSpPr>
          <p:nvPr/>
        </p:nvSpPr>
        <p:spPr bwMode="auto">
          <a:xfrm>
            <a:off x="4287443" y="2164556"/>
            <a:ext cx="111919" cy="391716"/>
          </a:xfrm>
          <a:custGeom>
            <a:avLst/>
            <a:gdLst>
              <a:gd name="T0" fmla="*/ 2147483647 w 105"/>
              <a:gd name="T1" fmla="*/ 2147483647 h 329"/>
              <a:gd name="T2" fmla="*/ 2147483647 w 105"/>
              <a:gd name="T3" fmla="*/ 2147483647 h 329"/>
              <a:gd name="T4" fmla="*/ 2147483647 w 105"/>
              <a:gd name="T5" fmla="*/ 2147483647 h 329"/>
              <a:gd name="T6" fmla="*/ 2147483647 w 105"/>
              <a:gd name="T7" fmla="*/ 2147483647 h 329"/>
              <a:gd name="T8" fmla="*/ 2147483647 w 105"/>
              <a:gd name="T9" fmla="*/ 2147483647 h 329"/>
              <a:gd name="T10" fmla="*/ 2147483647 w 105"/>
              <a:gd name="T11" fmla="*/ 2147483647 h 329"/>
              <a:gd name="T12" fmla="*/ 2147483647 w 105"/>
              <a:gd name="T13" fmla="*/ 2147483647 h 329"/>
              <a:gd name="T14" fmla="*/ 2147483647 w 105"/>
              <a:gd name="T15" fmla="*/ 2147483647 h 329"/>
              <a:gd name="T16" fmla="*/ 2147483647 w 105"/>
              <a:gd name="T17" fmla="*/ 2147483647 h 329"/>
              <a:gd name="T18" fmla="*/ 2147483647 w 105"/>
              <a:gd name="T19" fmla="*/ 2147483647 h 329"/>
              <a:gd name="T20" fmla="*/ 2147483647 w 105"/>
              <a:gd name="T21" fmla="*/ 2147483647 h 329"/>
              <a:gd name="T22" fmla="*/ 2147483647 w 105"/>
              <a:gd name="T23" fmla="*/ 2147483647 h 329"/>
              <a:gd name="T24" fmla="*/ 2147483647 w 105"/>
              <a:gd name="T25" fmla="*/ 2147483647 h 329"/>
              <a:gd name="T26" fmla="*/ 0 w 105"/>
              <a:gd name="T27" fmla="*/ 2147483647 h 329"/>
              <a:gd name="T28" fmla="*/ 2147483647 w 105"/>
              <a:gd name="T29" fmla="*/ 2147483647 h 329"/>
              <a:gd name="T30" fmla="*/ 2147483647 w 105"/>
              <a:gd name="T31" fmla="*/ 2147483647 h 329"/>
              <a:gd name="T32" fmla="*/ 2147483647 w 105"/>
              <a:gd name="T33" fmla="*/ 2147483647 h 329"/>
              <a:gd name="T34" fmla="*/ 2147483647 w 105"/>
              <a:gd name="T35" fmla="*/ 2147483647 h 329"/>
              <a:gd name="T36" fmla="*/ 2147483647 w 105"/>
              <a:gd name="T37" fmla="*/ 2147483647 h 329"/>
              <a:gd name="T38" fmla="*/ 2147483647 w 105"/>
              <a:gd name="T39" fmla="*/ 2147483647 h 329"/>
              <a:gd name="T40" fmla="*/ 2147483647 w 105"/>
              <a:gd name="T41" fmla="*/ 0 h 329"/>
              <a:gd name="T42" fmla="*/ 2147483647 w 105"/>
              <a:gd name="T43" fmla="*/ 0 h 329"/>
              <a:gd name="T44" fmla="*/ 2147483647 w 105"/>
              <a:gd name="T45" fmla="*/ 2147483647 h 329"/>
              <a:gd name="T46" fmla="*/ 2147483647 w 105"/>
              <a:gd name="T47" fmla="*/ 2147483647 h 329"/>
              <a:gd name="T48" fmla="*/ 2147483647 w 105"/>
              <a:gd name="T49" fmla="*/ 2147483647 h 329"/>
              <a:gd name="T50" fmla="*/ 2147483647 w 105"/>
              <a:gd name="T51" fmla="*/ 2147483647 h 329"/>
              <a:gd name="T52" fmla="*/ 2147483647 w 105"/>
              <a:gd name="T53" fmla="*/ 2147483647 h 3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5"/>
              <a:gd name="T82" fmla="*/ 0 h 329"/>
              <a:gd name="T83" fmla="*/ 105 w 105"/>
              <a:gd name="T84" fmla="*/ 329 h 3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5" h="329">
                <a:moveTo>
                  <a:pt x="85" y="20"/>
                </a:moveTo>
                <a:lnTo>
                  <a:pt x="95" y="91"/>
                </a:lnTo>
                <a:lnTo>
                  <a:pt x="104" y="159"/>
                </a:lnTo>
                <a:lnTo>
                  <a:pt x="99" y="179"/>
                </a:lnTo>
                <a:lnTo>
                  <a:pt x="95" y="196"/>
                </a:lnTo>
                <a:lnTo>
                  <a:pt x="71" y="227"/>
                </a:lnTo>
                <a:lnTo>
                  <a:pt x="61" y="267"/>
                </a:lnTo>
                <a:lnTo>
                  <a:pt x="47" y="308"/>
                </a:lnTo>
                <a:lnTo>
                  <a:pt x="38" y="321"/>
                </a:lnTo>
                <a:lnTo>
                  <a:pt x="33" y="328"/>
                </a:lnTo>
                <a:lnTo>
                  <a:pt x="28" y="328"/>
                </a:lnTo>
                <a:lnTo>
                  <a:pt x="19" y="308"/>
                </a:lnTo>
                <a:lnTo>
                  <a:pt x="9" y="287"/>
                </a:lnTo>
                <a:lnTo>
                  <a:pt x="0" y="243"/>
                </a:lnTo>
                <a:lnTo>
                  <a:pt x="4" y="206"/>
                </a:lnTo>
                <a:lnTo>
                  <a:pt x="9" y="172"/>
                </a:lnTo>
                <a:lnTo>
                  <a:pt x="4" y="125"/>
                </a:lnTo>
                <a:lnTo>
                  <a:pt x="9" y="78"/>
                </a:lnTo>
                <a:lnTo>
                  <a:pt x="23" y="34"/>
                </a:lnTo>
                <a:lnTo>
                  <a:pt x="38" y="17"/>
                </a:lnTo>
                <a:lnTo>
                  <a:pt x="57" y="0"/>
                </a:lnTo>
                <a:lnTo>
                  <a:pt x="66" y="0"/>
                </a:lnTo>
                <a:lnTo>
                  <a:pt x="80" y="3"/>
                </a:lnTo>
                <a:lnTo>
                  <a:pt x="80" y="7"/>
                </a:lnTo>
                <a:lnTo>
                  <a:pt x="85" y="14"/>
                </a:lnTo>
                <a:lnTo>
                  <a:pt x="85" y="17"/>
                </a:lnTo>
                <a:lnTo>
                  <a:pt x="85" y="20"/>
                </a:lnTo>
              </a:path>
            </a:pathLst>
          </a:custGeom>
          <a:solidFill>
            <a:schemeClr val="bg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45" name="Freeform 13"/>
          <p:cNvSpPr>
            <a:spLocks/>
          </p:cNvSpPr>
          <p:nvPr/>
        </p:nvSpPr>
        <p:spPr bwMode="auto">
          <a:xfrm>
            <a:off x="4945857" y="2160987"/>
            <a:ext cx="110729" cy="420290"/>
          </a:xfrm>
          <a:custGeom>
            <a:avLst/>
            <a:gdLst>
              <a:gd name="T0" fmla="*/ 2147483647 w 104"/>
              <a:gd name="T1" fmla="*/ 2147483647 h 353"/>
              <a:gd name="T2" fmla="*/ 2147483647 w 104"/>
              <a:gd name="T3" fmla="*/ 2147483647 h 353"/>
              <a:gd name="T4" fmla="*/ 2147483647 w 104"/>
              <a:gd name="T5" fmla="*/ 2147483647 h 353"/>
              <a:gd name="T6" fmla="*/ 0 w 104"/>
              <a:gd name="T7" fmla="*/ 2147483647 h 353"/>
              <a:gd name="T8" fmla="*/ 2147483647 w 104"/>
              <a:gd name="T9" fmla="*/ 2147483647 h 353"/>
              <a:gd name="T10" fmla="*/ 2147483647 w 104"/>
              <a:gd name="T11" fmla="*/ 2147483647 h 353"/>
              <a:gd name="T12" fmla="*/ 2147483647 w 104"/>
              <a:gd name="T13" fmla="*/ 2147483647 h 353"/>
              <a:gd name="T14" fmla="*/ 2147483647 w 104"/>
              <a:gd name="T15" fmla="*/ 2147483647 h 353"/>
              <a:gd name="T16" fmla="*/ 2147483647 w 104"/>
              <a:gd name="T17" fmla="*/ 2147483647 h 353"/>
              <a:gd name="T18" fmla="*/ 2147483647 w 104"/>
              <a:gd name="T19" fmla="*/ 2147483647 h 353"/>
              <a:gd name="T20" fmla="*/ 2147483647 w 104"/>
              <a:gd name="T21" fmla="*/ 2147483647 h 353"/>
              <a:gd name="T22" fmla="*/ 2147483647 w 104"/>
              <a:gd name="T23" fmla="*/ 2147483647 h 353"/>
              <a:gd name="T24" fmla="*/ 2147483647 w 104"/>
              <a:gd name="T25" fmla="*/ 2147483647 h 353"/>
              <a:gd name="T26" fmla="*/ 2147483647 w 104"/>
              <a:gd name="T27" fmla="*/ 2147483647 h 353"/>
              <a:gd name="T28" fmla="*/ 2147483647 w 104"/>
              <a:gd name="T29" fmla="*/ 2147483647 h 353"/>
              <a:gd name="T30" fmla="*/ 2147483647 w 104"/>
              <a:gd name="T31" fmla="*/ 2147483647 h 353"/>
              <a:gd name="T32" fmla="*/ 2147483647 w 104"/>
              <a:gd name="T33" fmla="*/ 2147483647 h 353"/>
              <a:gd name="T34" fmla="*/ 2147483647 w 104"/>
              <a:gd name="T35" fmla="*/ 2147483647 h 353"/>
              <a:gd name="T36" fmla="*/ 2147483647 w 104"/>
              <a:gd name="T37" fmla="*/ 2147483647 h 353"/>
              <a:gd name="T38" fmla="*/ 2147483647 w 104"/>
              <a:gd name="T39" fmla="*/ 2147483647 h 353"/>
              <a:gd name="T40" fmla="*/ 2147483647 w 104"/>
              <a:gd name="T41" fmla="*/ 2147483647 h 353"/>
              <a:gd name="T42" fmla="*/ 2147483647 w 104"/>
              <a:gd name="T43" fmla="*/ 2147483647 h 353"/>
              <a:gd name="T44" fmla="*/ 2147483647 w 104"/>
              <a:gd name="T45" fmla="*/ 2147483647 h 353"/>
              <a:gd name="T46" fmla="*/ 2147483647 w 104"/>
              <a:gd name="T47" fmla="*/ 2147483647 h 353"/>
              <a:gd name="T48" fmla="*/ 2147483647 w 104"/>
              <a:gd name="T49" fmla="*/ 2147483647 h 353"/>
              <a:gd name="T50" fmla="*/ 2147483647 w 104"/>
              <a:gd name="T51" fmla="*/ 2147483647 h 353"/>
              <a:gd name="T52" fmla="*/ 2147483647 w 104"/>
              <a:gd name="T53" fmla="*/ 2147483647 h 353"/>
              <a:gd name="T54" fmla="*/ 2147483647 w 104"/>
              <a:gd name="T55" fmla="*/ 2147483647 h 353"/>
              <a:gd name="T56" fmla="*/ 2147483647 w 104"/>
              <a:gd name="T57" fmla="*/ 0 h 353"/>
              <a:gd name="T58" fmla="*/ 2147483647 w 104"/>
              <a:gd name="T59" fmla="*/ 0 h 353"/>
              <a:gd name="T60" fmla="*/ 2147483647 w 104"/>
              <a:gd name="T61" fmla="*/ 2147483647 h 353"/>
              <a:gd name="T62" fmla="*/ 2147483647 w 104"/>
              <a:gd name="T63" fmla="*/ 2147483647 h 353"/>
              <a:gd name="T64" fmla="*/ 2147483647 w 104"/>
              <a:gd name="T65" fmla="*/ 2147483647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353"/>
              <a:gd name="T101" fmla="*/ 104 w 104"/>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353">
                <a:moveTo>
                  <a:pt x="11" y="14"/>
                </a:moveTo>
                <a:lnTo>
                  <a:pt x="6" y="34"/>
                </a:lnTo>
                <a:lnTo>
                  <a:pt x="6" y="55"/>
                </a:lnTo>
                <a:lnTo>
                  <a:pt x="0" y="106"/>
                </a:lnTo>
                <a:lnTo>
                  <a:pt x="6" y="154"/>
                </a:lnTo>
                <a:lnTo>
                  <a:pt x="23" y="192"/>
                </a:lnTo>
                <a:lnTo>
                  <a:pt x="34" y="226"/>
                </a:lnTo>
                <a:lnTo>
                  <a:pt x="34" y="243"/>
                </a:lnTo>
                <a:lnTo>
                  <a:pt x="34" y="260"/>
                </a:lnTo>
                <a:lnTo>
                  <a:pt x="52" y="287"/>
                </a:lnTo>
                <a:lnTo>
                  <a:pt x="57" y="297"/>
                </a:lnTo>
                <a:lnTo>
                  <a:pt x="57" y="308"/>
                </a:lnTo>
                <a:lnTo>
                  <a:pt x="63" y="314"/>
                </a:lnTo>
                <a:lnTo>
                  <a:pt x="69" y="321"/>
                </a:lnTo>
                <a:lnTo>
                  <a:pt x="75" y="338"/>
                </a:lnTo>
                <a:lnTo>
                  <a:pt x="80" y="345"/>
                </a:lnTo>
                <a:lnTo>
                  <a:pt x="92" y="352"/>
                </a:lnTo>
                <a:lnTo>
                  <a:pt x="103" y="335"/>
                </a:lnTo>
                <a:lnTo>
                  <a:pt x="103" y="321"/>
                </a:lnTo>
                <a:lnTo>
                  <a:pt x="103" y="301"/>
                </a:lnTo>
                <a:lnTo>
                  <a:pt x="103" y="277"/>
                </a:lnTo>
                <a:lnTo>
                  <a:pt x="103" y="164"/>
                </a:lnTo>
                <a:lnTo>
                  <a:pt x="98" y="48"/>
                </a:lnTo>
                <a:lnTo>
                  <a:pt x="92" y="31"/>
                </a:lnTo>
                <a:lnTo>
                  <a:pt x="86" y="21"/>
                </a:lnTo>
                <a:lnTo>
                  <a:pt x="75" y="14"/>
                </a:lnTo>
                <a:lnTo>
                  <a:pt x="57" y="11"/>
                </a:lnTo>
                <a:lnTo>
                  <a:pt x="40" y="4"/>
                </a:lnTo>
                <a:lnTo>
                  <a:pt x="34" y="0"/>
                </a:lnTo>
                <a:lnTo>
                  <a:pt x="29" y="0"/>
                </a:lnTo>
                <a:lnTo>
                  <a:pt x="17" y="4"/>
                </a:lnTo>
                <a:lnTo>
                  <a:pt x="11" y="7"/>
                </a:lnTo>
                <a:lnTo>
                  <a:pt x="11" y="14"/>
                </a:lnTo>
              </a:path>
            </a:pathLst>
          </a:custGeom>
          <a:solidFill>
            <a:schemeClr val="bg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46" name="Rectangle 14"/>
          <p:cNvSpPr>
            <a:spLocks noChangeArrowheads="1"/>
          </p:cNvSpPr>
          <p:nvPr/>
        </p:nvSpPr>
        <p:spPr bwMode="auto">
          <a:xfrm>
            <a:off x="5701905" y="1854994"/>
            <a:ext cx="210264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Coronary heart disease</a:t>
            </a:r>
          </a:p>
        </p:txBody>
      </p:sp>
      <p:sp>
        <p:nvSpPr>
          <p:cNvPr id="69647" name="Freeform 15"/>
          <p:cNvSpPr>
            <a:spLocks/>
          </p:cNvSpPr>
          <p:nvPr/>
        </p:nvSpPr>
        <p:spPr bwMode="auto">
          <a:xfrm>
            <a:off x="4972051" y="2015731"/>
            <a:ext cx="1191" cy="20240"/>
          </a:xfrm>
          <a:custGeom>
            <a:avLst/>
            <a:gdLst>
              <a:gd name="T0" fmla="*/ 0 w 1"/>
              <a:gd name="T1" fmla="*/ 2147483647 h 17"/>
              <a:gd name="T2" fmla="*/ 0 w 1"/>
              <a:gd name="T3" fmla="*/ 0 h 17"/>
              <a:gd name="T4" fmla="*/ 0 w 1"/>
              <a:gd name="T5" fmla="*/ 214748364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16"/>
                </a:moveTo>
                <a:lnTo>
                  <a:pt x="0" y="0"/>
                </a:lnTo>
                <a:lnTo>
                  <a:pt x="0"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48" name="Freeform 16"/>
          <p:cNvSpPr>
            <a:spLocks/>
          </p:cNvSpPr>
          <p:nvPr/>
        </p:nvSpPr>
        <p:spPr bwMode="auto">
          <a:xfrm>
            <a:off x="4787505" y="1440656"/>
            <a:ext cx="17859" cy="20241"/>
          </a:xfrm>
          <a:custGeom>
            <a:avLst/>
            <a:gdLst>
              <a:gd name="T0" fmla="*/ 2147483647 w 17"/>
              <a:gd name="T1" fmla="*/ 0 h 17"/>
              <a:gd name="T2" fmla="*/ 0 w 17"/>
              <a:gd name="T3" fmla="*/ 0 h 17"/>
              <a:gd name="T4" fmla="*/ 0 w 17"/>
              <a:gd name="T5" fmla="*/ 2147483647 h 17"/>
              <a:gd name="T6" fmla="*/ 0 w 17"/>
              <a:gd name="T7" fmla="*/ 2147483647 h 17"/>
              <a:gd name="T8" fmla="*/ 2147483647 w 17"/>
              <a:gd name="T9" fmla="*/ 2147483647 h 17"/>
              <a:gd name="T10" fmla="*/ 2147483647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0"/>
                </a:lnTo>
                <a:lnTo>
                  <a:pt x="0" y="8"/>
                </a:lnTo>
                <a:lnTo>
                  <a:pt x="0" y="16"/>
                </a:lnTo>
                <a:lnTo>
                  <a:pt x="16" y="8"/>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49" name="Freeform 17"/>
          <p:cNvSpPr>
            <a:spLocks/>
          </p:cNvSpPr>
          <p:nvPr/>
        </p:nvSpPr>
        <p:spPr bwMode="auto">
          <a:xfrm>
            <a:off x="4436271" y="1849041"/>
            <a:ext cx="192881" cy="427434"/>
          </a:xfrm>
          <a:custGeom>
            <a:avLst/>
            <a:gdLst>
              <a:gd name="T0" fmla="*/ 2147483647 w 183"/>
              <a:gd name="T1" fmla="*/ 2147483647 h 359"/>
              <a:gd name="T2" fmla="*/ 2147483647 w 183"/>
              <a:gd name="T3" fmla="*/ 2147483647 h 359"/>
              <a:gd name="T4" fmla="*/ 2147483647 w 183"/>
              <a:gd name="T5" fmla="*/ 2147483647 h 359"/>
              <a:gd name="T6" fmla="*/ 2147483647 w 183"/>
              <a:gd name="T7" fmla="*/ 2147483647 h 359"/>
              <a:gd name="T8" fmla="*/ 2147483647 w 183"/>
              <a:gd name="T9" fmla="*/ 2147483647 h 359"/>
              <a:gd name="T10" fmla="*/ 2147483647 w 183"/>
              <a:gd name="T11" fmla="*/ 2147483647 h 359"/>
              <a:gd name="T12" fmla="*/ 2147483647 w 183"/>
              <a:gd name="T13" fmla="*/ 2147483647 h 359"/>
              <a:gd name="T14" fmla="*/ 2147483647 w 183"/>
              <a:gd name="T15" fmla="*/ 2147483647 h 359"/>
              <a:gd name="T16" fmla="*/ 2147483647 w 183"/>
              <a:gd name="T17" fmla="*/ 2147483647 h 359"/>
              <a:gd name="T18" fmla="*/ 2147483647 w 183"/>
              <a:gd name="T19" fmla="*/ 2147483647 h 359"/>
              <a:gd name="T20" fmla="*/ 0 w 183"/>
              <a:gd name="T21" fmla="*/ 2147483647 h 359"/>
              <a:gd name="T22" fmla="*/ 2147483647 w 183"/>
              <a:gd name="T23" fmla="*/ 2147483647 h 359"/>
              <a:gd name="T24" fmla="*/ 2147483647 w 183"/>
              <a:gd name="T25" fmla="*/ 2147483647 h 359"/>
              <a:gd name="T26" fmla="*/ 2147483647 w 183"/>
              <a:gd name="T27" fmla="*/ 2147483647 h 359"/>
              <a:gd name="T28" fmla="*/ 2147483647 w 183"/>
              <a:gd name="T29" fmla="*/ 2147483647 h 359"/>
              <a:gd name="T30" fmla="*/ 2147483647 w 183"/>
              <a:gd name="T31" fmla="*/ 2147483647 h 359"/>
              <a:gd name="T32" fmla="*/ 2147483647 w 183"/>
              <a:gd name="T33" fmla="*/ 2147483647 h 359"/>
              <a:gd name="T34" fmla="*/ 2147483647 w 183"/>
              <a:gd name="T35" fmla="*/ 2147483647 h 359"/>
              <a:gd name="T36" fmla="*/ 2147483647 w 183"/>
              <a:gd name="T37" fmla="*/ 2147483647 h 359"/>
              <a:gd name="T38" fmla="*/ 2147483647 w 183"/>
              <a:gd name="T39" fmla="*/ 2147483647 h 359"/>
              <a:gd name="T40" fmla="*/ 2147483647 w 183"/>
              <a:gd name="T41" fmla="*/ 2147483647 h 359"/>
              <a:gd name="T42" fmla="*/ 2147483647 w 183"/>
              <a:gd name="T43" fmla="*/ 2147483647 h 359"/>
              <a:gd name="T44" fmla="*/ 2147483647 w 183"/>
              <a:gd name="T45" fmla="*/ 2147483647 h 359"/>
              <a:gd name="T46" fmla="*/ 2147483647 w 183"/>
              <a:gd name="T47" fmla="*/ 2147483647 h 359"/>
              <a:gd name="T48" fmla="*/ 2147483647 w 183"/>
              <a:gd name="T49" fmla="*/ 2147483647 h 359"/>
              <a:gd name="T50" fmla="*/ 2147483647 w 183"/>
              <a:gd name="T51" fmla="*/ 2147483647 h 359"/>
              <a:gd name="T52" fmla="*/ 2147483647 w 183"/>
              <a:gd name="T53" fmla="*/ 2147483647 h 359"/>
              <a:gd name="T54" fmla="*/ 2147483647 w 183"/>
              <a:gd name="T55" fmla="*/ 2147483647 h 359"/>
              <a:gd name="T56" fmla="*/ 2147483647 w 183"/>
              <a:gd name="T57" fmla="*/ 2147483647 h 359"/>
              <a:gd name="T58" fmla="*/ 2147483647 w 183"/>
              <a:gd name="T59" fmla="*/ 2147483647 h 359"/>
              <a:gd name="T60" fmla="*/ 2147483647 w 183"/>
              <a:gd name="T61" fmla="*/ 2147483647 h 359"/>
              <a:gd name="T62" fmla="*/ 2147483647 w 183"/>
              <a:gd name="T63" fmla="*/ 2147483647 h 359"/>
              <a:gd name="T64" fmla="*/ 2147483647 w 183"/>
              <a:gd name="T65" fmla="*/ 2147483647 h 359"/>
              <a:gd name="T66" fmla="*/ 2147483647 w 183"/>
              <a:gd name="T67" fmla="*/ 2147483647 h 359"/>
              <a:gd name="T68" fmla="*/ 2147483647 w 183"/>
              <a:gd name="T69" fmla="*/ 2147483647 h 359"/>
              <a:gd name="T70" fmla="*/ 2147483647 w 183"/>
              <a:gd name="T71" fmla="*/ 0 h 359"/>
              <a:gd name="T72" fmla="*/ 2147483647 w 183"/>
              <a:gd name="T73" fmla="*/ 2147483647 h 359"/>
              <a:gd name="T74" fmla="*/ 2147483647 w 183"/>
              <a:gd name="T75" fmla="*/ 2147483647 h 359"/>
              <a:gd name="T76" fmla="*/ 2147483647 w 183"/>
              <a:gd name="T77" fmla="*/ 2147483647 h 359"/>
              <a:gd name="T78" fmla="*/ 2147483647 w 183"/>
              <a:gd name="T79" fmla="*/ 2147483647 h 359"/>
              <a:gd name="T80" fmla="*/ 2147483647 w 183"/>
              <a:gd name="T81" fmla="*/ 2147483647 h 359"/>
              <a:gd name="T82" fmla="*/ 2147483647 w 183"/>
              <a:gd name="T83" fmla="*/ 2147483647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3"/>
              <a:gd name="T127" fmla="*/ 0 h 359"/>
              <a:gd name="T128" fmla="*/ 183 w 183"/>
              <a:gd name="T129" fmla="*/ 359 h 3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3" h="359">
                <a:moveTo>
                  <a:pt x="182" y="294"/>
                </a:moveTo>
                <a:lnTo>
                  <a:pt x="182" y="309"/>
                </a:lnTo>
                <a:lnTo>
                  <a:pt x="180" y="320"/>
                </a:lnTo>
                <a:lnTo>
                  <a:pt x="178" y="329"/>
                </a:lnTo>
                <a:lnTo>
                  <a:pt x="173" y="337"/>
                </a:lnTo>
                <a:lnTo>
                  <a:pt x="170" y="342"/>
                </a:lnTo>
                <a:lnTo>
                  <a:pt x="166" y="346"/>
                </a:lnTo>
                <a:lnTo>
                  <a:pt x="162" y="350"/>
                </a:lnTo>
                <a:lnTo>
                  <a:pt x="158" y="352"/>
                </a:lnTo>
                <a:lnTo>
                  <a:pt x="154" y="353"/>
                </a:lnTo>
                <a:lnTo>
                  <a:pt x="152" y="353"/>
                </a:lnTo>
                <a:lnTo>
                  <a:pt x="150" y="354"/>
                </a:lnTo>
                <a:lnTo>
                  <a:pt x="149" y="353"/>
                </a:lnTo>
                <a:lnTo>
                  <a:pt x="20" y="358"/>
                </a:lnTo>
                <a:lnTo>
                  <a:pt x="14" y="357"/>
                </a:lnTo>
                <a:lnTo>
                  <a:pt x="10" y="355"/>
                </a:lnTo>
                <a:lnTo>
                  <a:pt x="6" y="352"/>
                </a:lnTo>
                <a:lnTo>
                  <a:pt x="3" y="347"/>
                </a:lnTo>
                <a:lnTo>
                  <a:pt x="2" y="343"/>
                </a:lnTo>
                <a:lnTo>
                  <a:pt x="1" y="337"/>
                </a:lnTo>
                <a:lnTo>
                  <a:pt x="0" y="332"/>
                </a:lnTo>
                <a:lnTo>
                  <a:pt x="0" y="328"/>
                </a:lnTo>
                <a:lnTo>
                  <a:pt x="1" y="323"/>
                </a:lnTo>
                <a:lnTo>
                  <a:pt x="1" y="320"/>
                </a:lnTo>
                <a:lnTo>
                  <a:pt x="1" y="318"/>
                </a:lnTo>
                <a:lnTo>
                  <a:pt x="1" y="317"/>
                </a:lnTo>
                <a:lnTo>
                  <a:pt x="2" y="312"/>
                </a:lnTo>
                <a:lnTo>
                  <a:pt x="2" y="309"/>
                </a:lnTo>
                <a:lnTo>
                  <a:pt x="3" y="303"/>
                </a:lnTo>
                <a:lnTo>
                  <a:pt x="3" y="300"/>
                </a:lnTo>
                <a:lnTo>
                  <a:pt x="4" y="295"/>
                </a:lnTo>
                <a:lnTo>
                  <a:pt x="5" y="291"/>
                </a:lnTo>
                <a:lnTo>
                  <a:pt x="5" y="287"/>
                </a:lnTo>
                <a:lnTo>
                  <a:pt x="6" y="283"/>
                </a:lnTo>
                <a:lnTo>
                  <a:pt x="7" y="281"/>
                </a:lnTo>
                <a:lnTo>
                  <a:pt x="8" y="278"/>
                </a:lnTo>
                <a:lnTo>
                  <a:pt x="8" y="277"/>
                </a:lnTo>
                <a:lnTo>
                  <a:pt x="8" y="276"/>
                </a:lnTo>
                <a:lnTo>
                  <a:pt x="13" y="255"/>
                </a:lnTo>
                <a:lnTo>
                  <a:pt x="17" y="236"/>
                </a:lnTo>
                <a:lnTo>
                  <a:pt x="20" y="219"/>
                </a:lnTo>
                <a:lnTo>
                  <a:pt x="23" y="205"/>
                </a:lnTo>
                <a:lnTo>
                  <a:pt x="27" y="193"/>
                </a:lnTo>
                <a:lnTo>
                  <a:pt x="29" y="184"/>
                </a:lnTo>
                <a:lnTo>
                  <a:pt x="31" y="175"/>
                </a:lnTo>
                <a:lnTo>
                  <a:pt x="32" y="170"/>
                </a:lnTo>
                <a:lnTo>
                  <a:pt x="33" y="166"/>
                </a:lnTo>
                <a:lnTo>
                  <a:pt x="34" y="162"/>
                </a:lnTo>
                <a:lnTo>
                  <a:pt x="35" y="160"/>
                </a:lnTo>
                <a:lnTo>
                  <a:pt x="44" y="139"/>
                </a:lnTo>
                <a:lnTo>
                  <a:pt x="53" y="121"/>
                </a:lnTo>
                <a:lnTo>
                  <a:pt x="63" y="103"/>
                </a:lnTo>
                <a:lnTo>
                  <a:pt x="71" y="88"/>
                </a:lnTo>
                <a:lnTo>
                  <a:pt x="80" y="74"/>
                </a:lnTo>
                <a:lnTo>
                  <a:pt x="87" y="62"/>
                </a:lnTo>
                <a:lnTo>
                  <a:pt x="94" y="51"/>
                </a:lnTo>
                <a:lnTo>
                  <a:pt x="100" y="43"/>
                </a:lnTo>
                <a:lnTo>
                  <a:pt x="105" y="36"/>
                </a:lnTo>
                <a:lnTo>
                  <a:pt x="109" y="31"/>
                </a:lnTo>
                <a:lnTo>
                  <a:pt x="112" y="28"/>
                </a:lnTo>
                <a:lnTo>
                  <a:pt x="113" y="27"/>
                </a:lnTo>
                <a:lnTo>
                  <a:pt x="117" y="21"/>
                </a:lnTo>
                <a:lnTo>
                  <a:pt x="122" y="16"/>
                </a:lnTo>
                <a:lnTo>
                  <a:pt x="126" y="12"/>
                </a:lnTo>
                <a:lnTo>
                  <a:pt x="130" y="8"/>
                </a:lnTo>
                <a:lnTo>
                  <a:pt x="135" y="5"/>
                </a:lnTo>
                <a:lnTo>
                  <a:pt x="138" y="4"/>
                </a:lnTo>
                <a:lnTo>
                  <a:pt x="142" y="2"/>
                </a:lnTo>
                <a:lnTo>
                  <a:pt x="145" y="1"/>
                </a:lnTo>
                <a:lnTo>
                  <a:pt x="147" y="1"/>
                </a:lnTo>
                <a:lnTo>
                  <a:pt x="150" y="0"/>
                </a:lnTo>
                <a:lnTo>
                  <a:pt x="151" y="0"/>
                </a:lnTo>
                <a:lnTo>
                  <a:pt x="156" y="1"/>
                </a:lnTo>
                <a:lnTo>
                  <a:pt x="159" y="3"/>
                </a:lnTo>
                <a:lnTo>
                  <a:pt x="163" y="6"/>
                </a:lnTo>
                <a:lnTo>
                  <a:pt x="165" y="11"/>
                </a:lnTo>
                <a:lnTo>
                  <a:pt x="167" y="15"/>
                </a:lnTo>
                <a:lnTo>
                  <a:pt x="170" y="20"/>
                </a:lnTo>
                <a:lnTo>
                  <a:pt x="171" y="24"/>
                </a:lnTo>
                <a:lnTo>
                  <a:pt x="173" y="30"/>
                </a:lnTo>
                <a:lnTo>
                  <a:pt x="174" y="33"/>
                </a:lnTo>
                <a:lnTo>
                  <a:pt x="175" y="37"/>
                </a:lnTo>
                <a:lnTo>
                  <a:pt x="175" y="39"/>
                </a:lnTo>
                <a:lnTo>
                  <a:pt x="175" y="40"/>
                </a:lnTo>
                <a:lnTo>
                  <a:pt x="182" y="294"/>
                </a:lnTo>
              </a:path>
            </a:pathLst>
          </a:custGeom>
          <a:solidFill>
            <a:srgbClr val="000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0" name="Freeform 18"/>
          <p:cNvSpPr>
            <a:spLocks/>
          </p:cNvSpPr>
          <p:nvPr/>
        </p:nvSpPr>
        <p:spPr bwMode="auto">
          <a:xfrm>
            <a:off x="4436271" y="1849041"/>
            <a:ext cx="192881" cy="427434"/>
          </a:xfrm>
          <a:custGeom>
            <a:avLst/>
            <a:gdLst>
              <a:gd name="T0" fmla="*/ 2147483647 w 183"/>
              <a:gd name="T1" fmla="*/ 2147483647 h 359"/>
              <a:gd name="T2" fmla="*/ 2147483647 w 183"/>
              <a:gd name="T3" fmla="*/ 2147483647 h 359"/>
              <a:gd name="T4" fmla="*/ 2147483647 w 183"/>
              <a:gd name="T5" fmla="*/ 2147483647 h 359"/>
              <a:gd name="T6" fmla="*/ 2147483647 w 183"/>
              <a:gd name="T7" fmla="*/ 2147483647 h 359"/>
              <a:gd name="T8" fmla="*/ 2147483647 w 183"/>
              <a:gd name="T9" fmla="*/ 2147483647 h 359"/>
              <a:gd name="T10" fmla="*/ 2147483647 w 183"/>
              <a:gd name="T11" fmla="*/ 2147483647 h 359"/>
              <a:gd name="T12" fmla="*/ 2147483647 w 183"/>
              <a:gd name="T13" fmla="*/ 2147483647 h 359"/>
              <a:gd name="T14" fmla="*/ 2147483647 w 183"/>
              <a:gd name="T15" fmla="*/ 2147483647 h 359"/>
              <a:gd name="T16" fmla="*/ 2147483647 w 183"/>
              <a:gd name="T17" fmla="*/ 2147483647 h 359"/>
              <a:gd name="T18" fmla="*/ 2147483647 w 183"/>
              <a:gd name="T19" fmla="*/ 2147483647 h 359"/>
              <a:gd name="T20" fmla="*/ 0 w 183"/>
              <a:gd name="T21" fmla="*/ 2147483647 h 359"/>
              <a:gd name="T22" fmla="*/ 2147483647 w 183"/>
              <a:gd name="T23" fmla="*/ 2147483647 h 359"/>
              <a:gd name="T24" fmla="*/ 2147483647 w 183"/>
              <a:gd name="T25" fmla="*/ 2147483647 h 359"/>
              <a:gd name="T26" fmla="*/ 2147483647 w 183"/>
              <a:gd name="T27" fmla="*/ 2147483647 h 359"/>
              <a:gd name="T28" fmla="*/ 2147483647 w 183"/>
              <a:gd name="T29" fmla="*/ 2147483647 h 359"/>
              <a:gd name="T30" fmla="*/ 2147483647 w 183"/>
              <a:gd name="T31" fmla="*/ 2147483647 h 359"/>
              <a:gd name="T32" fmla="*/ 2147483647 w 183"/>
              <a:gd name="T33" fmla="*/ 2147483647 h 359"/>
              <a:gd name="T34" fmla="*/ 2147483647 w 183"/>
              <a:gd name="T35" fmla="*/ 2147483647 h 359"/>
              <a:gd name="T36" fmla="*/ 2147483647 w 183"/>
              <a:gd name="T37" fmla="*/ 2147483647 h 359"/>
              <a:gd name="T38" fmla="*/ 2147483647 w 183"/>
              <a:gd name="T39" fmla="*/ 2147483647 h 359"/>
              <a:gd name="T40" fmla="*/ 2147483647 w 183"/>
              <a:gd name="T41" fmla="*/ 2147483647 h 359"/>
              <a:gd name="T42" fmla="*/ 2147483647 w 183"/>
              <a:gd name="T43" fmla="*/ 2147483647 h 359"/>
              <a:gd name="T44" fmla="*/ 2147483647 w 183"/>
              <a:gd name="T45" fmla="*/ 2147483647 h 359"/>
              <a:gd name="T46" fmla="*/ 2147483647 w 183"/>
              <a:gd name="T47" fmla="*/ 2147483647 h 359"/>
              <a:gd name="T48" fmla="*/ 2147483647 w 183"/>
              <a:gd name="T49" fmla="*/ 2147483647 h 359"/>
              <a:gd name="T50" fmla="*/ 2147483647 w 183"/>
              <a:gd name="T51" fmla="*/ 2147483647 h 359"/>
              <a:gd name="T52" fmla="*/ 2147483647 w 183"/>
              <a:gd name="T53" fmla="*/ 2147483647 h 359"/>
              <a:gd name="T54" fmla="*/ 2147483647 w 183"/>
              <a:gd name="T55" fmla="*/ 2147483647 h 359"/>
              <a:gd name="T56" fmla="*/ 2147483647 w 183"/>
              <a:gd name="T57" fmla="*/ 2147483647 h 359"/>
              <a:gd name="T58" fmla="*/ 2147483647 w 183"/>
              <a:gd name="T59" fmla="*/ 2147483647 h 359"/>
              <a:gd name="T60" fmla="*/ 2147483647 w 183"/>
              <a:gd name="T61" fmla="*/ 2147483647 h 359"/>
              <a:gd name="T62" fmla="*/ 2147483647 w 183"/>
              <a:gd name="T63" fmla="*/ 2147483647 h 359"/>
              <a:gd name="T64" fmla="*/ 2147483647 w 183"/>
              <a:gd name="T65" fmla="*/ 2147483647 h 359"/>
              <a:gd name="T66" fmla="*/ 2147483647 w 183"/>
              <a:gd name="T67" fmla="*/ 2147483647 h 359"/>
              <a:gd name="T68" fmla="*/ 2147483647 w 183"/>
              <a:gd name="T69" fmla="*/ 2147483647 h 359"/>
              <a:gd name="T70" fmla="*/ 2147483647 w 183"/>
              <a:gd name="T71" fmla="*/ 0 h 359"/>
              <a:gd name="T72" fmla="*/ 2147483647 w 183"/>
              <a:gd name="T73" fmla="*/ 2147483647 h 359"/>
              <a:gd name="T74" fmla="*/ 2147483647 w 183"/>
              <a:gd name="T75" fmla="*/ 2147483647 h 359"/>
              <a:gd name="T76" fmla="*/ 2147483647 w 183"/>
              <a:gd name="T77" fmla="*/ 2147483647 h 359"/>
              <a:gd name="T78" fmla="*/ 2147483647 w 183"/>
              <a:gd name="T79" fmla="*/ 2147483647 h 359"/>
              <a:gd name="T80" fmla="*/ 2147483647 w 183"/>
              <a:gd name="T81" fmla="*/ 2147483647 h 359"/>
              <a:gd name="T82" fmla="*/ 2147483647 w 183"/>
              <a:gd name="T83" fmla="*/ 2147483647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3"/>
              <a:gd name="T127" fmla="*/ 0 h 359"/>
              <a:gd name="T128" fmla="*/ 183 w 183"/>
              <a:gd name="T129" fmla="*/ 359 h 3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3" h="359">
                <a:moveTo>
                  <a:pt x="182" y="294"/>
                </a:moveTo>
                <a:lnTo>
                  <a:pt x="182" y="309"/>
                </a:lnTo>
                <a:lnTo>
                  <a:pt x="180" y="320"/>
                </a:lnTo>
                <a:lnTo>
                  <a:pt x="178" y="329"/>
                </a:lnTo>
                <a:lnTo>
                  <a:pt x="173" y="337"/>
                </a:lnTo>
                <a:lnTo>
                  <a:pt x="170" y="342"/>
                </a:lnTo>
                <a:lnTo>
                  <a:pt x="166" y="346"/>
                </a:lnTo>
                <a:lnTo>
                  <a:pt x="162" y="350"/>
                </a:lnTo>
                <a:lnTo>
                  <a:pt x="158" y="352"/>
                </a:lnTo>
                <a:lnTo>
                  <a:pt x="154" y="353"/>
                </a:lnTo>
                <a:lnTo>
                  <a:pt x="152" y="353"/>
                </a:lnTo>
                <a:lnTo>
                  <a:pt x="150" y="354"/>
                </a:lnTo>
                <a:lnTo>
                  <a:pt x="149" y="353"/>
                </a:lnTo>
                <a:lnTo>
                  <a:pt x="20" y="358"/>
                </a:lnTo>
                <a:lnTo>
                  <a:pt x="14" y="357"/>
                </a:lnTo>
                <a:lnTo>
                  <a:pt x="10" y="355"/>
                </a:lnTo>
                <a:lnTo>
                  <a:pt x="6" y="352"/>
                </a:lnTo>
                <a:lnTo>
                  <a:pt x="3" y="347"/>
                </a:lnTo>
                <a:lnTo>
                  <a:pt x="2" y="343"/>
                </a:lnTo>
                <a:lnTo>
                  <a:pt x="1" y="337"/>
                </a:lnTo>
                <a:lnTo>
                  <a:pt x="0" y="332"/>
                </a:lnTo>
                <a:lnTo>
                  <a:pt x="0" y="328"/>
                </a:lnTo>
                <a:lnTo>
                  <a:pt x="1" y="323"/>
                </a:lnTo>
                <a:lnTo>
                  <a:pt x="1" y="320"/>
                </a:lnTo>
                <a:lnTo>
                  <a:pt x="1" y="318"/>
                </a:lnTo>
                <a:lnTo>
                  <a:pt x="1" y="317"/>
                </a:lnTo>
                <a:lnTo>
                  <a:pt x="2" y="312"/>
                </a:lnTo>
                <a:lnTo>
                  <a:pt x="2" y="309"/>
                </a:lnTo>
                <a:lnTo>
                  <a:pt x="3" y="303"/>
                </a:lnTo>
                <a:lnTo>
                  <a:pt x="3" y="300"/>
                </a:lnTo>
                <a:lnTo>
                  <a:pt x="4" y="295"/>
                </a:lnTo>
                <a:lnTo>
                  <a:pt x="5" y="291"/>
                </a:lnTo>
                <a:lnTo>
                  <a:pt x="5" y="287"/>
                </a:lnTo>
                <a:lnTo>
                  <a:pt x="6" y="283"/>
                </a:lnTo>
                <a:lnTo>
                  <a:pt x="7" y="281"/>
                </a:lnTo>
                <a:lnTo>
                  <a:pt x="8" y="278"/>
                </a:lnTo>
                <a:lnTo>
                  <a:pt x="8" y="277"/>
                </a:lnTo>
                <a:lnTo>
                  <a:pt x="8" y="276"/>
                </a:lnTo>
                <a:lnTo>
                  <a:pt x="13" y="255"/>
                </a:lnTo>
                <a:lnTo>
                  <a:pt x="17" y="236"/>
                </a:lnTo>
                <a:lnTo>
                  <a:pt x="20" y="219"/>
                </a:lnTo>
                <a:lnTo>
                  <a:pt x="23" y="205"/>
                </a:lnTo>
                <a:lnTo>
                  <a:pt x="27" y="193"/>
                </a:lnTo>
                <a:lnTo>
                  <a:pt x="29" y="184"/>
                </a:lnTo>
                <a:lnTo>
                  <a:pt x="31" y="175"/>
                </a:lnTo>
                <a:lnTo>
                  <a:pt x="32" y="170"/>
                </a:lnTo>
                <a:lnTo>
                  <a:pt x="33" y="166"/>
                </a:lnTo>
                <a:lnTo>
                  <a:pt x="34" y="162"/>
                </a:lnTo>
                <a:lnTo>
                  <a:pt x="35" y="160"/>
                </a:lnTo>
                <a:lnTo>
                  <a:pt x="44" y="139"/>
                </a:lnTo>
                <a:lnTo>
                  <a:pt x="53" y="121"/>
                </a:lnTo>
                <a:lnTo>
                  <a:pt x="63" y="103"/>
                </a:lnTo>
                <a:lnTo>
                  <a:pt x="71" y="88"/>
                </a:lnTo>
                <a:lnTo>
                  <a:pt x="80" y="74"/>
                </a:lnTo>
                <a:lnTo>
                  <a:pt x="87" y="62"/>
                </a:lnTo>
                <a:lnTo>
                  <a:pt x="94" y="51"/>
                </a:lnTo>
                <a:lnTo>
                  <a:pt x="100" y="43"/>
                </a:lnTo>
                <a:lnTo>
                  <a:pt x="105" y="36"/>
                </a:lnTo>
                <a:lnTo>
                  <a:pt x="109" y="31"/>
                </a:lnTo>
                <a:lnTo>
                  <a:pt x="112" y="28"/>
                </a:lnTo>
                <a:lnTo>
                  <a:pt x="113" y="27"/>
                </a:lnTo>
                <a:lnTo>
                  <a:pt x="117" y="21"/>
                </a:lnTo>
                <a:lnTo>
                  <a:pt x="122" y="16"/>
                </a:lnTo>
                <a:lnTo>
                  <a:pt x="126" y="12"/>
                </a:lnTo>
                <a:lnTo>
                  <a:pt x="130" y="8"/>
                </a:lnTo>
                <a:lnTo>
                  <a:pt x="135" y="5"/>
                </a:lnTo>
                <a:lnTo>
                  <a:pt x="138" y="4"/>
                </a:lnTo>
                <a:lnTo>
                  <a:pt x="142" y="2"/>
                </a:lnTo>
                <a:lnTo>
                  <a:pt x="145" y="1"/>
                </a:lnTo>
                <a:lnTo>
                  <a:pt x="147" y="1"/>
                </a:lnTo>
                <a:lnTo>
                  <a:pt x="150" y="0"/>
                </a:lnTo>
                <a:lnTo>
                  <a:pt x="151" y="0"/>
                </a:lnTo>
                <a:lnTo>
                  <a:pt x="156" y="1"/>
                </a:lnTo>
                <a:lnTo>
                  <a:pt x="159" y="3"/>
                </a:lnTo>
                <a:lnTo>
                  <a:pt x="163" y="6"/>
                </a:lnTo>
                <a:lnTo>
                  <a:pt x="165" y="11"/>
                </a:lnTo>
                <a:lnTo>
                  <a:pt x="167" y="15"/>
                </a:lnTo>
                <a:lnTo>
                  <a:pt x="170" y="20"/>
                </a:lnTo>
                <a:lnTo>
                  <a:pt x="171" y="24"/>
                </a:lnTo>
                <a:lnTo>
                  <a:pt x="173" y="30"/>
                </a:lnTo>
                <a:lnTo>
                  <a:pt x="174" y="33"/>
                </a:lnTo>
                <a:lnTo>
                  <a:pt x="175" y="37"/>
                </a:lnTo>
                <a:lnTo>
                  <a:pt x="175" y="39"/>
                </a:lnTo>
                <a:lnTo>
                  <a:pt x="175" y="40"/>
                </a:lnTo>
                <a:lnTo>
                  <a:pt x="182" y="294"/>
                </a:lnTo>
              </a:path>
            </a:pathLst>
          </a:custGeom>
          <a:noFill/>
          <a:ln w="12700" cap="rnd" cmpd="sng">
            <a:solidFill>
              <a:srgbClr val="00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69651" name="Freeform 19"/>
          <p:cNvSpPr>
            <a:spLocks/>
          </p:cNvSpPr>
          <p:nvPr/>
        </p:nvSpPr>
        <p:spPr bwMode="auto">
          <a:xfrm>
            <a:off x="4435080" y="2269331"/>
            <a:ext cx="17859" cy="20241"/>
          </a:xfrm>
          <a:custGeom>
            <a:avLst/>
            <a:gdLst>
              <a:gd name="T0" fmla="*/ 2147483647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2147483647 w 17"/>
              <a:gd name="T13" fmla="*/ 2147483647 h 17"/>
              <a:gd name="T14" fmla="*/ 0 w 17"/>
              <a:gd name="T15" fmla="*/ 2147483647 h 17"/>
              <a:gd name="T16" fmla="*/ 2147483647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8" y="6"/>
                </a:moveTo>
                <a:lnTo>
                  <a:pt x="8" y="5"/>
                </a:lnTo>
                <a:lnTo>
                  <a:pt x="16" y="3"/>
                </a:lnTo>
                <a:lnTo>
                  <a:pt x="16" y="0"/>
                </a:lnTo>
                <a:lnTo>
                  <a:pt x="8" y="0"/>
                </a:lnTo>
                <a:lnTo>
                  <a:pt x="8" y="3"/>
                </a:lnTo>
                <a:lnTo>
                  <a:pt x="8" y="5"/>
                </a:lnTo>
                <a:lnTo>
                  <a:pt x="0" y="16"/>
                </a:lnTo>
                <a:lnTo>
                  <a:pt x="8" y="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2" name="Freeform 20"/>
          <p:cNvSpPr>
            <a:spLocks/>
          </p:cNvSpPr>
          <p:nvPr/>
        </p:nvSpPr>
        <p:spPr bwMode="auto">
          <a:xfrm>
            <a:off x="4444605" y="1849041"/>
            <a:ext cx="151209" cy="332184"/>
          </a:xfrm>
          <a:custGeom>
            <a:avLst/>
            <a:gdLst>
              <a:gd name="T0" fmla="*/ 2147483647 w 143"/>
              <a:gd name="T1" fmla="*/ 2147483647 h 279"/>
              <a:gd name="T2" fmla="*/ 2147483647 w 143"/>
              <a:gd name="T3" fmla="*/ 2147483647 h 279"/>
              <a:gd name="T4" fmla="*/ 2147483647 w 143"/>
              <a:gd name="T5" fmla="*/ 2147483647 h 279"/>
              <a:gd name="T6" fmla="*/ 2147483647 w 143"/>
              <a:gd name="T7" fmla="*/ 2147483647 h 279"/>
              <a:gd name="T8" fmla="*/ 2147483647 w 143"/>
              <a:gd name="T9" fmla="*/ 2147483647 h 279"/>
              <a:gd name="T10" fmla="*/ 2147483647 w 143"/>
              <a:gd name="T11" fmla="*/ 2147483647 h 279"/>
              <a:gd name="T12" fmla="*/ 2147483647 w 143"/>
              <a:gd name="T13" fmla="*/ 2147483647 h 279"/>
              <a:gd name="T14" fmla="*/ 2147483647 w 143"/>
              <a:gd name="T15" fmla="*/ 2147483647 h 279"/>
              <a:gd name="T16" fmla="*/ 2147483647 w 143"/>
              <a:gd name="T17" fmla="*/ 2147483647 h 279"/>
              <a:gd name="T18" fmla="*/ 2147483647 w 143"/>
              <a:gd name="T19" fmla="*/ 2147483647 h 279"/>
              <a:gd name="T20" fmla="*/ 2147483647 w 143"/>
              <a:gd name="T21" fmla="*/ 2147483647 h 279"/>
              <a:gd name="T22" fmla="*/ 2147483647 w 143"/>
              <a:gd name="T23" fmla="*/ 2147483647 h 279"/>
              <a:gd name="T24" fmla="*/ 2147483647 w 143"/>
              <a:gd name="T25" fmla="*/ 2147483647 h 279"/>
              <a:gd name="T26" fmla="*/ 2147483647 w 143"/>
              <a:gd name="T27" fmla="*/ 2147483647 h 279"/>
              <a:gd name="T28" fmla="*/ 2147483647 w 143"/>
              <a:gd name="T29" fmla="*/ 2147483647 h 279"/>
              <a:gd name="T30" fmla="*/ 2147483647 w 143"/>
              <a:gd name="T31" fmla="*/ 2147483647 h 279"/>
              <a:gd name="T32" fmla="*/ 2147483647 w 143"/>
              <a:gd name="T33" fmla="*/ 2147483647 h 279"/>
              <a:gd name="T34" fmla="*/ 2147483647 w 143"/>
              <a:gd name="T35" fmla="*/ 2147483647 h 279"/>
              <a:gd name="T36" fmla="*/ 2147483647 w 143"/>
              <a:gd name="T37" fmla="*/ 0 h 279"/>
              <a:gd name="T38" fmla="*/ 2147483647 w 143"/>
              <a:gd name="T39" fmla="*/ 2147483647 h 279"/>
              <a:gd name="T40" fmla="*/ 2147483647 w 143"/>
              <a:gd name="T41" fmla="*/ 2147483647 h 279"/>
              <a:gd name="T42" fmla="*/ 2147483647 w 143"/>
              <a:gd name="T43" fmla="*/ 2147483647 h 279"/>
              <a:gd name="T44" fmla="*/ 2147483647 w 143"/>
              <a:gd name="T45" fmla="*/ 2147483647 h 279"/>
              <a:gd name="T46" fmla="*/ 2147483647 w 143"/>
              <a:gd name="T47" fmla="*/ 2147483647 h 279"/>
              <a:gd name="T48" fmla="*/ 2147483647 w 143"/>
              <a:gd name="T49" fmla="*/ 2147483647 h 279"/>
              <a:gd name="T50" fmla="*/ 2147483647 w 143"/>
              <a:gd name="T51" fmla="*/ 2147483647 h 279"/>
              <a:gd name="T52" fmla="*/ 2147483647 w 143"/>
              <a:gd name="T53" fmla="*/ 2147483647 h 279"/>
              <a:gd name="T54" fmla="*/ 2147483647 w 143"/>
              <a:gd name="T55" fmla="*/ 2147483647 h 279"/>
              <a:gd name="T56" fmla="*/ 2147483647 w 143"/>
              <a:gd name="T57" fmla="*/ 2147483647 h 279"/>
              <a:gd name="T58" fmla="*/ 2147483647 w 143"/>
              <a:gd name="T59" fmla="*/ 2147483647 h 279"/>
              <a:gd name="T60" fmla="*/ 2147483647 w 143"/>
              <a:gd name="T61" fmla="*/ 2147483647 h 279"/>
              <a:gd name="T62" fmla="*/ 2147483647 w 143"/>
              <a:gd name="T63" fmla="*/ 2147483647 h 279"/>
              <a:gd name="T64" fmla="*/ 2147483647 w 143"/>
              <a:gd name="T65" fmla="*/ 2147483647 h 279"/>
              <a:gd name="T66" fmla="*/ 2147483647 w 143"/>
              <a:gd name="T67" fmla="*/ 2147483647 h 279"/>
              <a:gd name="T68" fmla="*/ 2147483647 w 143"/>
              <a:gd name="T69" fmla="*/ 2147483647 h 279"/>
              <a:gd name="T70" fmla="*/ 0 w 143"/>
              <a:gd name="T71" fmla="*/ 2147483647 h 279"/>
              <a:gd name="T72" fmla="*/ 2147483647 w 143"/>
              <a:gd name="T73" fmla="*/ 2147483647 h 2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3"/>
              <a:gd name="T112" fmla="*/ 0 h 279"/>
              <a:gd name="T113" fmla="*/ 143 w 143"/>
              <a:gd name="T114" fmla="*/ 279 h 2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3" h="279">
                <a:moveTo>
                  <a:pt x="1" y="277"/>
                </a:moveTo>
                <a:lnTo>
                  <a:pt x="1" y="276"/>
                </a:lnTo>
                <a:lnTo>
                  <a:pt x="1" y="275"/>
                </a:lnTo>
                <a:lnTo>
                  <a:pt x="5" y="255"/>
                </a:lnTo>
                <a:lnTo>
                  <a:pt x="10" y="236"/>
                </a:lnTo>
                <a:lnTo>
                  <a:pt x="13" y="219"/>
                </a:lnTo>
                <a:lnTo>
                  <a:pt x="16" y="205"/>
                </a:lnTo>
                <a:lnTo>
                  <a:pt x="19" y="193"/>
                </a:lnTo>
                <a:lnTo>
                  <a:pt x="21" y="184"/>
                </a:lnTo>
                <a:lnTo>
                  <a:pt x="23" y="175"/>
                </a:lnTo>
                <a:lnTo>
                  <a:pt x="25" y="170"/>
                </a:lnTo>
                <a:lnTo>
                  <a:pt x="27" y="166"/>
                </a:lnTo>
                <a:lnTo>
                  <a:pt x="27" y="162"/>
                </a:lnTo>
                <a:lnTo>
                  <a:pt x="28" y="160"/>
                </a:lnTo>
                <a:lnTo>
                  <a:pt x="28" y="159"/>
                </a:lnTo>
                <a:lnTo>
                  <a:pt x="37" y="139"/>
                </a:lnTo>
                <a:lnTo>
                  <a:pt x="47" y="121"/>
                </a:lnTo>
                <a:lnTo>
                  <a:pt x="55" y="103"/>
                </a:lnTo>
                <a:lnTo>
                  <a:pt x="62" y="92"/>
                </a:lnTo>
                <a:lnTo>
                  <a:pt x="73" y="75"/>
                </a:lnTo>
                <a:lnTo>
                  <a:pt x="80" y="62"/>
                </a:lnTo>
                <a:lnTo>
                  <a:pt x="88" y="52"/>
                </a:lnTo>
                <a:lnTo>
                  <a:pt x="94" y="43"/>
                </a:lnTo>
                <a:lnTo>
                  <a:pt x="99" y="37"/>
                </a:lnTo>
                <a:lnTo>
                  <a:pt x="102" y="31"/>
                </a:lnTo>
                <a:lnTo>
                  <a:pt x="105" y="29"/>
                </a:lnTo>
                <a:lnTo>
                  <a:pt x="105" y="27"/>
                </a:lnTo>
                <a:lnTo>
                  <a:pt x="110" y="22"/>
                </a:lnTo>
                <a:lnTo>
                  <a:pt x="114" y="16"/>
                </a:lnTo>
                <a:lnTo>
                  <a:pt x="119" y="12"/>
                </a:lnTo>
                <a:lnTo>
                  <a:pt x="123" y="8"/>
                </a:lnTo>
                <a:lnTo>
                  <a:pt x="130" y="4"/>
                </a:lnTo>
                <a:lnTo>
                  <a:pt x="131" y="4"/>
                </a:lnTo>
                <a:lnTo>
                  <a:pt x="135" y="3"/>
                </a:lnTo>
                <a:lnTo>
                  <a:pt x="138" y="2"/>
                </a:lnTo>
                <a:lnTo>
                  <a:pt x="140" y="1"/>
                </a:lnTo>
                <a:lnTo>
                  <a:pt x="142" y="1"/>
                </a:lnTo>
                <a:lnTo>
                  <a:pt x="142" y="0"/>
                </a:lnTo>
                <a:lnTo>
                  <a:pt x="140" y="0"/>
                </a:lnTo>
                <a:lnTo>
                  <a:pt x="138" y="1"/>
                </a:lnTo>
                <a:lnTo>
                  <a:pt x="135" y="2"/>
                </a:lnTo>
                <a:lnTo>
                  <a:pt x="131" y="3"/>
                </a:lnTo>
                <a:lnTo>
                  <a:pt x="125" y="6"/>
                </a:lnTo>
                <a:lnTo>
                  <a:pt x="122" y="8"/>
                </a:lnTo>
                <a:lnTo>
                  <a:pt x="118" y="11"/>
                </a:lnTo>
                <a:lnTo>
                  <a:pt x="114" y="15"/>
                </a:lnTo>
                <a:lnTo>
                  <a:pt x="109" y="21"/>
                </a:lnTo>
                <a:lnTo>
                  <a:pt x="105" y="27"/>
                </a:lnTo>
                <a:lnTo>
                  <a:pt x="104" y="28"/>
                </a:lnTo>
                <a:lnTo>
                  <a:pt x="101" y="31"/>
                </a:lnTo>
                <a:lnTo>
                  <a:pt x="98" y="36"/>
                </a:lnTo>
                <a:lnTo>
                  <a:pt x="93" y="42"/>
                </a:lnTo>
                <a:lnTo>
                  <a:pt x="87" y="51"/>
                </a:lnTo>
                <a:lnTo>
                  <a:pt x="80" y="61"/>
                </a:lnTo>
                <a:lnTo>
                  <a:pt x="72" y="74"/>
                </a:lnTo>
                <a:lnTo>
                  <a:pt x="65" y="85"/>
                </a:lnTo>
                <a:lnTo>
                  <a:pt x="55" y="103"/>
                </a:lnTo>
                <a:lnTo>
                  <a:pt x="46" y="121"/>
                </a:lnTo>
                <a:lnTo>
                  <a:pt x="36" y="139"/>
                </a:lnTo>
                <a:lnTo>
                  <a:pt x="27" y="160"/>
                </a:lnTo>
                <a:lnTo>
                  <a:pt x="27" y="161"/>
                </a:lnTo>
                <a:lnTo>
                  <a:pt x="27" y="162"/>
                </a:lnTo>
                <a:lnTo>
                  <a:pt x="26" y="166"/>
                </a:lnTo>
                <a:lnTo>
                  <a:pt x="25" y="170"/>
                </a:lnTo>
                <a:lnTo>
                  <a:pt x="23" y="175"/>
                </a:lnTo>
                <a:lnTo>
                  <a:pt x="21" y="184"/>
                </a:lnTo>
                <a:lnTo>
                  <a:pt x="18" y="193"/>
                </a:lnTo>
                <a:lnTo>
                  <a:pt x="16" y="205"/>
                </a:lnTo>
                <a:lnTo>
                  <a:pt x="12" y="219"/>
                </a:lnTo>
                <a:lnTo>
                  <a:pt x="9" y="236"/>
                </a:lnTo>
                <a:lnTo>
                  <a:pt x="5" y="255"/>
                </a:lnTo>
                <a:lnTo>
                  <a:pt x="0" y="278"/>
                </a:lnTo>
                <a:lnTo>
                  <a:pt x="0" y="277"/>
                </a:lnTo>
                <a:lnTo>
                  <a:pt x="1" y="277"/>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3" name="Freeform 21"/>
          <p:cNvSpPr>
            <a:spLocks/>
          </p:cNvSpPr>
          <p:nvPr/>
        </p:nvSpPr>
        <p:spPr bwMode="auto">
          <a:xfrm>
            <a:off x="4611292" y="1847850"/>
            <a:ext cx="17859" cy="20241"/>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0 w 17"/>
              <a:gd name="T13" fmla="*/ 0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0" y="16"/>
                </a:lnTo>
                <a:lnTo>
                  <a:pt x="8" y="16"/>
                </a:lnTo>
                <a:lnTo>
                  <a:pt x="8" y="8"/>
                </a:lnTo>
                <a:lnTo>
                  <a:pt x="8" y="0"/>
                </a:lnTo>
                <a:lnTo>
                  <a:pt x="16" y="0"/>
                </a:lnTo>
                <a:lnTo>
                  <a:pt x="0" y="0"/>
                </a:lnTo>
                <a:lnTo>
                  <a:pt x="0"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4" name="Freeform 22"/>
          <p:cNvSpPr>
            <a:spLocks/>
          </p:cNvSpPr>
          <p:nvPr/>
        </p:nvSpPr>
        <p:spPr bwMode="auto">
          <a:xfrm>
            <a:off x="4641057" y="1900237"/>
            <a:ext cx="17860" cy="20241"/>
          </a:xfrm>
          <a:custGeom>
            <a:avLst/>
            <a:gdLst>
              <a:gd name="T0" fmla="*/ 2147483647 w 17"/>
              <a:gd name="T1" fmla="*/ 0 h 17"/>
              <a:gd name="T2" fmla="*/ 0 w 17"/>
              <a:gd name="T3" fmla="*/ 0 h 17"/>
              <a:gd name="T4" fmla="*/ 2147483647 w 17"/>
              <a:gd name="T5" fmla="*/ 2147483647 h 17"/>
              <a:gd name="T6" fmla="*/ 2147483647 w 17"/>
              <a:gd name="T7" fmla="*/ 0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0" y="0"/>
                </a:lnTo>
                <a:lnTo>
                  <a:pt x="16" y="16"/>
                </a:lnTo>
                <a:lnTo>
                  <a:pt x="16" y="0"/>
                </a:lnTo>
                <a:lnTo>
                  <a:pt x="8"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5" name="Freeform 23"/>
          <p:cNvSpPr>
            <a:spLocks/>
          </p:cNvSpPr>
          <p:nvPr/>
        </p:nvSpPr>
        <p:spPr bwMode="auto">
          <a:xfrm>
            <a:off x="4706541" y="1844280"/>
            <a:ext cx="194072" cy="426244"/>
          </a:xfrm>
          <a:custGeom>
            <a:avLst/>
            <a:gdLst>
              <a:gd name="T0" fmla="*/ 2147483647 w 183"/>
              <a:gd name="T1" fmla="*/ 2147483647 h 358"/>
              <a:gd name="T2" fmla="*/ 2147483647 w 183"/>
              <a:gd name="T3" fmla="*/ 2147483647 h 358"/>
              <a:gd name="T4" fmla="*/ 2147483647 w 183"/>
              <a:gd name="T5" fmla="*/ 2147483647 h 358"/>
              <a:gd name="T6" fmla="*/ 2147483647 w 183"/>
              <a:gd name="T7" fmla="*/ 2147483647 h 358"/>
              <a:gd name="T8" fmla="*/ 2147483647 w 183"/>
              <a:gd name="T9" fmla="*/ 0 h 358"/>
              <a:gd name="T10" fmla="*/ 2147483647 w 183"/>
              <a:gd name="T11" fmla="*/ 0 h 358"/>
              <a:gd name="T12" fmla="*/ 2147483647 w 183"/>
              <a:gd name="T13" fmla="*/ 2147483647 h 358"/>
              <a:gd name="T14" fmla="*/ 2147483647 w 183"/>
              <a:gd name="T15" fmla="*/ 2147483647 h 358"/>
              <a:gd name="T16" fmla="*/ 2147483647 w 183"/>
              <a:gd name="T17" fmla="*/ 2147483647 h 358"/>
              <a:gd name="T18" fmla="*/ 2147483647 w 183"/>
              <a:gd name="T19" fmla="*/ 2147483647 h 358"/>
              <a:gd name="T20" fmla="*/ 2147483647 w 183"/>
              <a:gd name="T21" fmla="*/ 2147483647 h 358"/>
              <a:gd name="T22" fmla="*/ 2147483647 w 183"/>
              <a:gd name="T23" fmla="*/ 2147483647 h 358"/>
              <a:gd name="T24" fmla="*/ 2147483647 w 183"/>
              <a:gd name="T25" fmla="*/ 2147483647 h 358"/>
              <a:gd name="T26" fmla="*/ 2147483647 w 183"/>
              <a:gd name="T27" fmla="*/ 2147483647 h 358"/>
              <a:gd name="T28" fmla="*/ 2147483647 w 183"/>
              <a:gd name="T29" fmla="*/ 2147483647 h 358"/>
              <a:gd name="T30" fmla="*/ 2147483647 w 183"/>
              <a:gd name="T31" fmla="*/ 2147483647 h 358"/>
              <a:gd name="T32" fmla="*/ 2147483647 w 183"/>
              <a:gd name="T33" fmla="*/ 2147483647 h 358"/>
              <a:gd name="T34" fmla="*/ 2147483647 w 183"/>
              <a:gd name="T35" fmla="*/ 2147483647 h 358"/>
              <a:gd name="T36" fmla="*/ 2147483647 w 183"/>
              <a:gd name="T37" fmla="*/ 2147483647 h 358"/>
              <a:gd name="T38" fmla="*/ 2147483647 w 183"/>
              <a:gd name="T39" fmla="*/ 2147483647 h 358"/>
              <a:gd name="T40" fmla="*/ 2147483647 w 183"/>
              <a:gd name="T41" fmla="*/ 2147483647 h 358"/>
              <a:gd name="T42" fmla="*/ 2147483647 w 183"/>
              <a:gd name="T43" fmla="*/ 2147483647 h 358"/>
              <a:gd name="T44" fmla="*/ 2147483647 w 183"/>
              <a:gd name="T45" fmla="*/ 2147483647 h 358"/>
              <a:gd name="T46" fmla="*/ 2147483647 w 183"/>
              <a:gd name="T47" fmla="*/ 2147483647 h 358"/>
              <a:gd name="T48" fmla="*/ 2147483647 w 183"/>
              <a:gd name="T49" fmla="*/ 2147483647 h 358"/>
              <a:gd name="T50" fmla="*/ 2147483647 w 183"/>
              <a:gd name="T51" fmla="*/ 2147483647 h 358"/>
              <a:gd name="T52" fmla="*/ 2147483647 w 183"/>
              <a:gd name="T53" fmla="*/ 2147483647 h 358"/>
              <a:gd name="T54" fmla="*/ 2147483647 w 183"/>
              <a:gd name="T55" fmla="*/ 2147483647 h 358"/>
              <a:gd name="T56" fmla="*/ 2147483647 w 183"/>
              <a:gd name="T57" fmla="*/ 2147483647 h 358"/>
              <a:gd name="T58" fmla="*/ 2147483647 w 183"/>
              <a:gd name="T59" fmla="*/ 2147483647 h 358"/>
              <a:gd name="T60" fmla="*/ 2147483647 w 183"/>
              <a:gd name="T61" fmla="*/ 2147483647 h 358"/>
              <a:gd name="T62" fmla="*/ 2147483647 w 183"/>
              <a:gd name="T63" fmla="*/ 2147483647 h 358"/>
              <a:gd name="T64" fmla="*/ 2147483647 w 183"/>
              <a:gd name="T65" fmla="*/ 2147483647 h 358"/>
              <a:gd name="T66" fmla="*/ 2147483647 w 183"/>
              <a:gd name="T67" fmla="*/ 2147483647 h 358"/>
              <a:gd name="T68" fmla="*/ 2147483647 w 183"/>
              <a:gd name="T69" fmla="*/ 2147483647 h 358"/>
              <a:gd name="T70" fmla="*/ 2147483647 w 183"/>
              <a:gd name="T71" fmla="*/ 2147483647 h 358"/>
              <a:gd name="T72" fmla="*/ 2147483647 w 183"/>
              <a:gd name="T73" fmla="*/ 2147483647 h 358"/>
              <a:gd name="T74" fmla="*/ 2147483647 w 183"/>
              <a:gd name="T75" fmla="*/ 2147483647 h 358"/>
              <a:gd name="T76" fmla="*/ 2147483647 w 183"/>
              <a:gd name="T77" fmla="*/ 2147483647 h 358"/>
              <a:gd name="T78" fmla="*/ 2147483647 w 183"/>
              <a:gd name="T79" fmla="*/ 2147483647 h 358"/>
              <a:gd name="T80" fmla="*/ 2147483647 w 183"/>
              <a:gd name="T81" fmla="*/ 2147483647 h 358"/>
              <a:gd name="T82" fmla="*/ 2147483647 w 183"/>
              <a:gd name="T83" fmla="*/ 2147483647 h 358"/>
              <a:gd name="T84" fmla="*/ 2147483647 w 183"/>
              <a:gd name="T85" fmla="*/ 2147483647 h 358"/>
              <a:gd name="T86" fmla="*/ 2147483647 w 183"/>
              <a:gd name="T87" fmla="*/ 2147483647 h 358"/>
              <a:gd name="T88" fmla="*/ 2147483647 w 183"/>
              <a:gd name="T89" fmla="*/ 2147483647 h 358"/>
              <a:gd name="T90" fmla="*/ 2147483647 w 183"/>
              <a:gd name="T91" fmla="*/ 2147483647 h 358"/>
              <a:gd name="T92" fmla="*/ 2147483647 w 183"/>
              <a:gd name="T93" fmla="*/ 2147483647 h 358"/>
              <a:gd name="T94" fmla="*/ 2147483647 w 183"/>
              <a:gd name="T95" fmla="*/ 2147483647 h 358"/>
              <a:gd name="T96" fmla="*/ 2147483647 w 183"/>
              <a:gd name="T97" fmla="*/ 2147483647 h 358"/>
              <a:gd name="T98" fmla="*/ 2147483647 w 183"/>
              <a:gd name="T99" fmla="*/ 2147483647 h 358"/>
              <a:gd name="T100" fmla="*/ 2147483647 w 183"/>
              <a:gd name="T101" fmla="*/ 2147483647 h 358"/>
              <a:gd name="T102" fmla="*/ 0 w 183"/>
              <a:gd name="T103" fmla="*/ 2147483647 h 358"/>
              <a:gd name="T104" fmla="*/ 0 w 183"/>
              <a:gd name="T105" fmla="*/ 2147483647 h 358"/>
              <a:gd name="T106" fmla="*/ 2147483647 w 183"/>
              <a:gd name="T107" fmla="*/ 2147483647 h 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3"/>
              <a:gd name="T163" fmla="*/ 0 h 358"/>
              <a:gd name="T164" fmla="*/ 183 w 183"/>
              <a:gd name="T165" fmla="*/ 358 h 3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3" h="358">
                <a:moveTo>
                  <a:pt x="10" y="43"/>
                </a:moveTo>
                <a:lnTo>
                  <a:pt x="11" y="32"/>
                </a:lnTo>
                <a:lnTo>
                  <a:pt x="12" y="24"/>
                </a:lnTo>
                <a:lnTo>
                  <a:pt x="14" y="17"/>
                </a:lnTo>
                <a:lnTo>
                  <a:pt x="16" y="12"/>
                </a:lnTo>
                <a:lnTo>
                  <a:pt x="18" y="7"/>
                </a:lnTo>
                <a:lnTo>
                  <a:pt x="21" y="4"/>
                </a:lnTo>
                <a:lnTo>
                  <a:pt x="23" y="3"/>
                </a:lnTo>
                <a:lnTo>
                  <a:pt x="26" y="1"/>
                </a:lnTo>
                <a:lnTo>
                  <a:pt x="29" y="0"/>
                </a:lnTo>
                <a:lnTo>
                  <a:pt x="30" y="0"/>
                </a:lnTo>
                <a:lnTo>
                  <a:pt x="31" y="0"/>
                </a:lnTo>
                <a:lnTo>
                  <a:pt x="32" y="0"/>
                </a:lnTo>
                <a:lnTo>
                  <a:pt x="39" y="1"/>
                </a:lnTo>
                <a:lnTo>
                  <a:pt x="45" y="3"/>
                </a:lnTo>
                <a:lnTo>
                  <a:pt x="51" y="4"/>
                </a:lnTo>
                <a:lnTo>
                  <a:pt x="55" y="7"/>
                </a:lnTo>
                <a:lnTo>
                  <a:pt x="59" y="10"/>
                </a:lnTo>
                <a:lnTo>
                  <a:pt x="61" y="13"/>
                </a:lnTo>
                <a:lnTo>
                  <a:pt x="64" y="15"/>
                </a:lnTo>
                <a:lnTo>
                  <a:pt x="65" y="18"/>
                </a:lnTo>
                <a:lnTo>
                  <a:pt x="66" y="20"/>
                </a:lnTo>
                <a:lnTo>
                  <a:pt x="66" y="22"/>
                </a:lnTo>
                <a:lnTo>
                  <a:pt x="67" y="22"/>
                </a:lnTo>
                <a:lnTo>
                  <a:pt x="67" y="23"/>
                </a:lnTo>
                <a:lnTo>
                  <a:pt x="133" y="125"/>
                </a:lnTo>
                <a:lnTo>
                  <a:pt x="135" y="130"/>
                </a:lnTo>
                <a:lnTo>
                  <a:pt x="137" y="135"/>
                </a:lnTo>
                <a:lnTo>
                  <a:pt x="139" y="141"/>
                </a:lnTo>
                <a:lnTo>
                  <a:pt x="141" y="148"/>
                </a:lnTo>
                <a:lnTo>
                  <a:pt x="143" y="156"/>
                </a:lnTo>
                <a:lnTo>
                  <a:pt x="146" y="163"/>
                </a:lnTo>
                <a:lnTo>
                  <a:pt x="148" y="170"/>
                </a:lnTo>
                <a:lnTo>
                  <a:pt x="150" y="176"/>
                </a:lnTo>
                <a:lnTo>
                  <a:pt x="152" y="182"/>
                </a:lnTo>
                <a:lnTo>
                  <a:pt x="153" y="186"/>
                </a:lnTo>
                <a:lnTo>
                  <a:pt x="154" y="189"/>
                </a:lnTo>
                <a:lnTo>
                  <a:pt x="154" y="190"/>
                </a:lnTo>
                <a:lnTo>
                  <a:pt x="156" y="196"/>
                </a:lnTo>
                <a:lnTo>
                  <a:pt x="158" y="204"/>
                </a:lnTo>
                <a:lnTo>
                  <a:pt x="160" y="212"/>
                </a:lnTo>
                <a:lnTo>
                  <a:pt x="163" y="220"/>
                </a:lnTo>
                <a:lnTo>
                  <a:pt x="165" y="228"/>
                </a:lnTo>
                <a:lnTo>
                  <a:pt x="166" y="237"/>
                </a:lnTo>
                <a:lnTo>
                  <a:pt x="168" y="244"/>
                </a:lnTo>
                <a:lnTo>
                  <a:pt x="169" y="250"/>
                </a:lnTo>
                <a:lnTo>
                  <a:pt x="170" y="255"/>
                </a:lnTo>
                <a:lnTo>
                  <a:pt x="171" y="260"/>
                </a:lnTo>
                <a:lnTo>
                  <a:pt x="171" y="263"/>
                </a:lnTo>
                <a:lnTo>
                  <a:pt x="171" y="264"/>
                </a:lnTo>
                <a:lnTo>
                  <a:pt x="173" y="271"/>
                </a:lnTo>
                <a:lnTo>
                  <a:pt x="175" y="278"/>
                </a:lnTo>
                <a:lnTo>
                  <a:pt x="177" y="284"/>
                </a:lnTo>
                <a:lnTo>
                  <a:pt x="178" y="291"/>
                </a:lnTo>
                <a:lnTo>
                  <a:pt x="180" y="296"/>
                </a:lnTo>
                <a:lnTo>
                  <a:pt x="180" y="301"/>
                </a:lnTo>
                <a:lnTo>
                  <a:pt x="181" y="306"/>
                </a:lnTo>
                <a:lnTo>
                  <a:pt x="182" y="309"/>
                </a:lnTo>
                <a:lnTo>
                  <a:pt x="182" y="313"/>
                </a:lnTo>
                <a:lnTo>
                  <a:pt x="182" y="315"/>
                </a:lnTo>
                <a:lnTo>
                  <a:pt x="182" y="317"/>
                </a:lnTo>
                <a:lnTo>
                  <a:pt x="182" y="322"/>
                </a:lnTo>
                <a:lnTo>
                  <a:pt x="182" y="327"/>
                </a:lnTo>
                <a:lnTo>
                  <a:pt x="182" y="330"/>
                </a:lnTo>
                <a:lnTo>
                  <a:pt x="182" y="334"/>
                </a:lnTo>
                <a:lnTo>
                  <a:pt x="182" y="336"/>
                </a:lnTo>
                <a:lnTo>
                  <a:pt x="182" y="338"/>
                </a:lnTo>
                <a:lnTo>
                  <a:pt x="182" y="340"/>
                </a:lnTo>
                <a:lnTo>
                  <a:pt x="182" y="342"/>
                </a:lnTo>
                <a:lnTo>
                  <a:pt x="182" y="343"/>
                </a:lnTo>
                <a:lnTo>
                  <a:pt x="182" y="344"/>
                </a:lnTo>
                <a:lnTo>
                  <a:pt x="181" y="348"/>
                </a:lnTo>
                <a:lnTo>
                  <a:pt x="178" y="351"/>
                </a:lnTo>
                <a:lnTo>
                  <a:pt x="175" y="354"/>
                </a:lnTo>
                <a:lnTo>
                  <a:pt x="171" y="355"/>
                </a:lnTo>
                <a:lnTo>
                  <a:pt x="167" y="356"/>
                </a:lnTo>
                <a:lnTo>
                  <a:pt x="163" y="357"/>
                </a:lnTo>
                <a:lnTo>
                  <a:pt x="159" y="357"/>
                </a:lnTo>
                <a:lnTo>
                  <a:pt x="156" y="357"/>
                </a:lnTo>
                <a:lnTo>
                  <a:pt x="152" y="357"/>
                </a:lnTo>
                <a:lnTo>
                  <a:pt x="150" y="357"/>
                </a:lnTo>
                <a:lnTo>
                  <a:pt x="147" y="357"/>
                </a:lnTo>
                <a:lnTo>
                  <a:pt x="147" y="356"/>
                </a:lnTo>
                <a:lnTo>
                  <a:pt x="135" y="354"/>
                </a:lnTo>
                <a:lnTo>
                  <a:pt x="122" y="351"/>
                </a:lnTo>
                <a:lnTo>
                  <a:pt x="108" y="348"/>
                </a:lnTo>
                <a:lnTo>
                  <a:pt x="94" y="344"/>
                </a:lnTo>
                <a:lnTo>
                  <a:pt x="79" y="340"/>
                </a:lnTo>
                <a:lnTo>
                  <a:pt x="66" y="336"/>
                </a:lnTo>
                <a:lnTo>
                  <a:pt x="53" y="332"/>
                </a:lnTo>
                <a:lnTo>
                  <a:pt x="41" y="328"/>
                </a:lnTo>
                <a:lnTo>
                  <a:pt x="31" y="326"/>
                </a:lnTo>
                <a:lnTo>
                  <a:pt x="24" y="323"/>
                </a:lnTo>
                <a:lnTo>
                  <a:pt x="19" y="321"/>
                </a:lnTo>
                <a:lnTo>
                  <a:pt x="18" y="320"/>
                </a:lnTo>
                <a:lnTo>
                  <a:pt x="13" y="318"/>
                </a:lnTo>
                <a:lnTo>
                  <a:pt x="10" y="314"/>
                </a:lnTo>
                <a:lnTo>
                  <a:pt x="7" y="309"/>
                </a:lnTo>
                <a:lnTo>
                  <a:pt x="4" y="306"/>
                </a:lnTo>
                <a:lnTo>
                  <a:pt x="3" y="301"/>
                </a:lnTo>
                <a:lnTo>
                  <a:pt x="1" y="297"/>
                </a:lnTo>
                <a:lnTo>
                  <a:pt x="1" y="293"/>
                </a:lnTo>
                <a:lnTo>
                  <a:pt x="1" y="290"/>
                </a:lnTo>
                <a:lnTo>
                  <a:pt x="0" y="286"/>
                </a:lnTo>
                <a:lnTo>
                  <a:pt x="0" y="284"/>
                </a:lnTo>
                <a:lnTo>
                  <a:pt x="0" y="282"/>
                </a:lnTo>
                <a:lnTo>
                  <a:pt x="1" y="282"/>
                </a:lnTo>
                <a:lnTo>
                  <a:pt x="10" y="43"/>
                </a:lnTo>
              </a:path>
            </a:pathLst>
          </a:custGeom>
          <a:solidFill>
            <a:srgbClr val="000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6" name="Freeform 24"/>
          <p:cNvSpPr>
            <a:spLocks/>
          </p:cNvSpPr>
          <p:nvPr/>
        </p:nvSpPr>
        <p:spPr bwMode="auto">
          <a:xfrm>
            <a:off x="4706541" y="1844280"/>
            <a:ext cx="194072" cy="426244"/>
          </a:xfrm>
          <a:custGeom>
            <a:avLst/>
            <a:gdLst>
              <a:gd name="T0" fmla="*/ 2147483647 w 183"/>
              <a:gd name="T1" fmla="*/ 2147483647 h 358"/>
              <a:gd name="T2" fmla="*/ 2147483647 w 183"/>
              <a:gd name="T3" fmla="*/ 2147483647 h 358"/>
              <a:gd name="T4" fmla="*/ 2147483647 w 183"/>
              <a:gd name="T5" fmla="*/ 2147483647 h 358"/>
              <a:gd name="T6" fmla="*/ 2147483647 w 183"/>
              <a:gd name="T7" fmla="*/ 2147483647 h 358"/>
              <a:gd name="T8" fmla="*/ 2147483647 w 183"/>
              <a:gd name="T9" fmla="*/ 0 h 358"/>
              <a:gd name="T10" fmla="*/ 2147483647 w 183"/>
              <a:gd name="T11" fmla="*/ 0 h 358"/>
              <a:gd name="T12" fmla="*/ 2147483647 w 183"/>
              <a:gd name="T13" fmla="*/ 2147483647 h 358"/>
              <a:gd name="T14" fmla="*/ 2147483647 w 183"/>
              <a:gd name="T15" fmla="*/ 2147483647 h 358"/>
              <a:gd name="T16" fmla="*/ 2147483647 w 183"/>
              <a:gd name="T17" fmla="*/ 2147483647 h 358"/>
              <a:gd name="T18" fmla="*/ 2147483647 w 183"/>
              <a:gd name="T19" fmla="*/ 2147483647 h 358"/>
              <a:gd name="T20" fmla="*/ 2147483647 w 183"/>
              <a:gd name="T21" fmla="*/ 2147483647 h 358"/>
              <a:gd name="T22" fmla="*/ 2147483647 w 183"/>
              <a:gd name="T23" fmla="*/ 2147483647 h 358"/>
              <a:gd name="T24" fmla="*/ 2147483647 w 183"/>
              <a:gd name="T25" fmla="*/ 2147483647 h 358"/>
              <a:gd name="T26" fmla="*/ 2147483647 w 183"/>
              <a:gd name="T27" fmla="*/ 2147483647 h 358"/>
              <a:gd name="T28" fmla="*/ 2147483647 w 183"/>
              <a:gd name="T29" fmla="*/ 2147483647 h 358"/>
              <a:gd name="T30" fmla="*/ 2147483647 w 183"/>
              <a:gd name="T31" fmla="*/ 2147483647 h 358"/>
              <a:gd name="T32" fmla="*/ 2147483647 w 183"/>
              <a:gd name="T33" fmla="*/ 2147483647 h 358"/>
              <a:gd name="T34" fmla="*/ 2147483647 w 183"/>
              <a:gd name="T35" fmla="*/ 2147483647 h 358"/>
              <a:gd name="T36" fmla="*/ 2147483647 w 183"/>
              <a:gd name="T37" fmla="*/ 2147483647 h 358"/>
              <a:gd name="T38" fmla="*/ 2147483647 w 183"/>
              <a:gd name="T39" fmla="*/ 2147483647 h 358"/>
              <a:gd name="T40" fmla="*/ 2147483647 w 183"/>
              <a:gd name="T41" fmla="*/ 2147483647 h 358"/>
              <a:gd name="T42" fmla="*/ 2147483647 w 183"/>
              <a:gd name="T43" fmla="*/ 2147483647 h 358"/>
              <a:gd name="T44" fmla="*/ 2147483647 w 183"/>
              <a:gd name="T45" fmla="*/ 2147483647 h 358"/>
              <a:gd name="T46" fmla="*/ 2147483647 w 183"/>
              <a:gd name="T47" fmla="*/ 2147483647 h 358"/>
              <a:gd name="T48" fmla="*/ 2147483647 w 183"/>
              <a:gd name="T49" fmla="*/ 2147483647 h 358"/>
              <a:gd name="T50" fmla="*/ 2147483647 w 183"/>
              <a:gd name="T51" fmla="*/ 2147483647 h 358"/>
              <a:gd name="T52" fmla="*/ 2147483647 w 183"/>
              <a:gd name="T53" fmla="*/ 2147483647 h 358"/>
              <a:gd name="T54" fmla="*/ 2147483647 w 183"/>
              <a:gd name="T55" fmla="*/ 2147483647 h 358"/>
              <a:gd name="T56" fmla="*/ 2147483647 w 183"/>
              <a:gd name="T57" fmla="*/ 2147483647 h 358"/>
              <a:gd name="T58" fmla="*/ 2147483647 w 183"/>
              <a:gd name="T59" fmla="*/ 2147483647 h 358"/>
              <a:gd name="T60" fmla="*/ 2147483647 w 183"/>
              <a:gd name="T61" fmla="*/ 2147483647 h 358"/>
              <a:gd name="T62" fmla="*/ 2147483647 w 183"/>
              <a:gd name="T63" fmla="*/ 2147483647 h 358"/>
              <a:gd name="T64" fmla="*/ 2147483647 w 183"/>
              <a:gd name="T65" fmla="*/ 2147483647 h 358"/>
              <a:gd name="T66" fmla="*/ 2147483647 w 183"/>
              <a:gd name="T67" fmla="*/ 2147483647 h 358"/>
              <a:gd name="T68" fmla="*/ 2147483647 w 183"/>
              <a:gd name="T69" fmla="*/ 2147483647 h 358"/>
              <a:gd name="T70" fmla="*/ 2147483647 w 183"/>
              <a:gd name="T71" fmla="*/ 2147483647 h 358"/>
              <a:gd name="T72" fmla="*/ 2147483647 w 183"/>
              <a:gd name="T73" fmla="*/ 2147483647 h 358"/>
              <a:gd name="T74" fmla="*/ 2147483647 w 183"/>
              <a:gd name="T75" fmla="*/ 2147483647 h 358"/>
              <a:gd name="T76" fmla="*/ 2147483647 w 183"/>
              <a:gd name="T77" fmla="*/ 2147483647 h 358"/>
              <a:gd name="T78" fmla="*/ 2147483647 w 183"/>
              <a:gd name="T79" fmla="*/ 2147483647 h 358"/>
              <a:gd name="T80" fmla="*/ 2147483647 w 183"/>
              <a:gd name="T81" fmla="*/ 2147483647 h 358"/>
              <a:gd name="T82" fmla="*/ 2147483647 w 183"/>
              <a:gd name="T83" fmla="*/ 2147483647 h 358"/>
              <a:gd name="T84" fmla="*/ 2147483647 w 183"/>
              <a:gd name="T85" fmla="*/ 2147483647 h 358"/>
              <a:gd name="T86" fmla="*/ 2147483647 w 183"/>
              <a:gd name="T87" fmla="*/ 2147483647 h 358"/>
              <a:gd name="T88" fmla="*/ 2147483647 w 183"/>
              <a:gd name="T89" fmla="*/ 2147483647 h 358"/>
              <a:gd name="T90" fmla="*/ 2147483647 w 183"/>
              <a:gd name="T91" fmla="*/ 2147483647 h 358"/>
              <a:gd name="T92" fmla="*/ 2147483647 w 183"/>
              <a:gd name="T93" fmla="*/ 2147483647 h 358"/>
              <a:gd name="T94" fmla="*/ 2147483647 w 183"/>
              <a:gd name="T95" fmla="*/ 2147483647 h 358"/>
              <a:gd name="T96" fmla="*/ 2147483647 w 183"/>
              <a:gd name="T97" fmla="*/ 2147483647 h 358"/>
              <a:gd name="T98" fmla="*/ 2147483647 w 183"/>
              <a:gd name="T99" fmla="*/ 2147483647 h 358"/>
              <a:gd name="T100" fmla="*/ 2147483647 w 183"/>
              <a:gd name="T101" fmla="*/ 2147483647 h 358"/>
              <a:gd name="T102" fmla="*/ 0 w 183"/>
              <a:gd name="T103" fmla="*/ 2147483647 h 358"/>
              <a:gd name="T104" fmla="*/ 0 w 183"/>
              <a:gd name="T105" fmla="*/ 2147483647 h 358"/>
              <a:gd name="T106" fmla="*/ 2147483647 w 183"/>
              <a:gd name="T107" fmla="*/ 2147483647 h 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3"/>
              <a:gd name="T163" fmla="*/ 0 h 358"/>
              <a:gd name="T164" fmla="*/ 183 w 183"/>
              <a:gd name="T165" fmla="*/ 358 h 3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3" h="358">
                <a:moveTo>
                  <a:pt x="10" y="43"/>
                </a:moveTo>
                <a:lnTo>
                  <a:pt x="11" y="32"/>
                </a:lnTo>
                <a:lnTo>
                  <a:pt x="12" y="24"/>
                </a:lnTo>
                <a:lnTo>
                  <a:pt x="14" y="17"/>
                </a:lnTo>
                <a:lnTo>
                  <a:pt x="16" y="12"/>
                </a:lnTo>
                <a:lnTo>
                  <a:pt x="18" y="7"/>
                </a:lnTo>
                <a:lnTo>
                  <a:pt x="21" y="4"/>
                </a:lnTo>
                <a:lnTo>
                  <a:pt x="23" y="3"/>
                </a:lnTo>
                <a:lnTo>
                  <a:pt x="26" y="1"/>
                </a:lnTo>
                <a:lnTo>
                  <a:pt x="29" y="0"/>
                </a:lnTo>
                <a:lnTo>
                  <a:pt x="30" y="0"/>
                </a:lnTo>
                <a:lnTo>
                  <a:pt x="31" y="0"/>
                </a:lnTo>
                <a:lnTo>
                  <a:pt x="32" y="0"/>
                </a:lnTo>
                <a:lnTo>
                  <a:pt x="39" y="1"/>
                </a:lnTo>
                <a:lnTo>
                  <a:pt x="45" y="3"/>
                </a:lnTo>
                <a:lnTo>
                  <a:pt x="51" y="4"/>
                </a:lnTo>
                <a:lnTo>
                  <a:pt x="55" y="7"/>
                </a:lnTo>
                <a:lnTo>
                  <a:pt x="59" y="10"/>
                </a:lnTo>
                <a:lnTo>
                  <a:pt x="61" y="13"/>
                </a:lnTo>
                <a:lnTo>
                  <a:pt x="64" y="15"/>
                </a:lnTo>
                <a:lnTo>
                  <a:pt x="65" y="18"/>
                </a:lnTo>
                <a:lnTo>
                  <a:pt x="66" y="20"/>
                </a:lnTo>
                <a:lnTo>
                  <a:pt x="66" y="22"/>
                </a:lnTo>
                <a:lnTo>
                  <a:pt x="67" y="22"/>
                </a:lnTo>
                <a:lnTo>
                  <a:pt x="67" y="23"/>
                </a:lnTo>
                <a:lnTo>
                  <a:pt x="133" y="125"/>
                </a:lnTo>
                <a:lnTo>
                  <a:pt x="135" y="130"/>
                </a:lnTo>
                <a:lnTo>
                  <a:pt x="137" y="135"/>
                </a:lnTo>
                <a:lnTo>
                  <a:pt x="139" y="141"/>
                </a:lnTo>
                <a:lnTo>
                  <a:pt x="141" y="148"/>
                </a:lnTo>
                <a:lnTo>
                  <a:pt x="143" y="156"/>
                </a:lnTo>
                <a:lnTo>
                  <a:pt x="146" y="163"/>
                </a:lnTo>
                <a:lnTo>
                  <a:pt x="148" y="170"/>
                </a:lnTo>
                <a:lnTo>
                  <a:pt x="150" y="176"/>
                </a:lnTo>
                <a:lnTo>
                  <a:pt x="152" y="182"/>
                </a:lnTo>
                <a:lnTo>
                  <a:pt x="153" y="186"/>
                </a:lnTo>
                <a:lnTo>
                  <a:pt x="154" y="189"/>
                </a:lnTo>
                <a:lnTo>
                  <a:pt x="154" y="190"/>
                </a:lnTo>
                <a:lnTo>
                  <a:pt x="156" y="196"/>
                </a:lnTo>
                <a:lnTo>
                  <a:pt x="158" y="204"/>
                </a:lnTo>
                <a:lnTo>
                  <a:pt x="160" y="212"/>
                </a:lnTo>
                <a:lnTo>
                  <a:pt x="163" y="220"/>
                </a:lnTo>
                <a:lnTo>
                  <a:pt x="165" y="228"/>
                </a:lnTo>
                <a:lnTo>
                  <a:pt x="166" y="237"/>
                </a:lnTo>
                <a:lnTo>
                  <a:pt x="168" y="244"/>
                </a:lnTo>
                <a:lnTo>
                  <a:pt x="169" y="250"/>
                </a:lnTo>
                <a:lnTo>
                  <a:pt x="170" y="255"/>
                </a:lnTo>
                <a:lnTo>
                  <a:pt x="171" y="260"/>
                </a:lnTo>
                <a:lnTo>
                  <a:pt x="171" y="263"/>
                </a:lnTo>
                <a:lnTo>
                  <a:pt x="171" y="264"/>
                </a:lnTo>
                <a:lnTo>
                  <a:pt x="173" y="271"/>
                </a:lnTo>
                <a:lnTo>
                  <a:pt x="175" y="278"/>
                </a:lnTo>
                <a:lnTo>
                  <a:pt x="177" y="284"/>
                </a:lnTo>
                <a:lnTo>
                  <a:pt x="178" y="291"/>
                </a:lnTo>
                <a:lnTo>
                  <a:pt x="180" y="296"/>
                </a:lnTo>
                <a:lnTo>
                  <a:pt x="180" y="301"/>
                </a:lnTo>
                <a:lnTo>
                  <a:pt x="181" y="306"/>
                </a:lnTo>
                <a:lnTo>
                  <a:pt x="182" y="309"/>
                </a:lnTo>
                <a:lnTo>
                  <a:pt x="182" y="313"/>
                </a:lnTo>
                <a:lnTo>
                  <a:pt x="182" y="315"/>
                </a:lnTo>
                <a:lnTo>
                  <a:pt x="182" y="317"/>
                </a:lnTo>
                <a:lnTo>
                  <a:pt x="182" y="322"/>
                </a:lnTo>
                <a:lnTo>
                  <a:pt x="182" y="327"/>
                </a:lnTo>
                <a:lnTo>
                  <a:pt x="182" y="330"/>
                </a:lnTo>
                <a:lnTo>
                  <a:pt x="182" y="334"/>
                </a:lnTo>
                <a:lnTo>
                  <a:pt x="182" y="336"/>
                </a:lnTo>
                <a:lnTo>
                  <a:pt x="182" y="338"/>
                </a:lnTo>
                <a:lnTo>
                  <a:pt x="182" y="340"/>
                </a:lnTo>
                <a:lnTo>
                  <a:pt x="182" y="342"/>
                </a:lnTo>
                <a:lnTo>
                  <a:pt x="182" y="343"/>
                </a:lnTo>
                <a:lnTo>
                  <a:pt x="182" y="344"/>
                </a:lnTo>
                <a:lnTo>
                  <a:pt x="181" y="348"/>
                </a:lnTo>
                <a:lnTo>
                  <a:pt x="178" y="351"/>
                </a:lnTo>
                <a:lnTo>
                  <a:pt x="175" y="354"/>
                </a:lnTo>
                <a:lnTo>
                  <a:pt x="171" y="355"/>
                </a:lnTo>
                <a:lnTo>
                  <a:pt x="167" y="356"/>
                </a:lnTo>
                <a:lnTo>
                  <a:pt x="163" y="357"/>
                </a:lnTo>
                <a:lnTo>
                  <a:pt x="159" y="357"/>
                </a:lnTo>
                <a:lnTo>
                  <a:pt x="156" y="357"/>
                </a:lnTo>
                <a:lnTo>
                  <a:pt x="152" y="357"/>
                </a:lnTo>
                <a:lnTo>
                  <a:pt x="150" y="357"/>
                </a:lnTo>
                <a:lnTo>
                  <a:pt x="147" y="357"/>
                </a:lnTo>
                <a:lnTo>
                  <a:pt x="147" y="356"/>
                </a:lnTo>
                <a:lnTo>
                  <a:pt x="135" y="354"/>
                </a:lnTo>
                <a:lnTo>
                  <a:pt x="122" y="351"/>
                </a:lnTo>
                <a:lnTo>
                  <a:pt x="108" y="348"/>
                </a:lnTo>
                <a:lnTo>
                  <a:pt x="94" y="344"/>
                </a:lnTo>
                <a:lnTo>
                  <a:pt x="79" y="340"/>
                </a:lnTo>
                <a:lnTo>
                  <a:pt x="66" y="336"/>
                </a:lnTo>
                <a:lnTo>
                  <a:pt x="53" y="332"/>
                </a:lnTo>
                <a:lnTo>
                  <a:pt x="41" y="328"/>
                </a:lnTo>
                <a:lnTo>
                  <a:pt x="31" y="326"/>
                </a:lnTo>
                <a:lnTo>
                  <a:pt x="24" y="323"/>
                </a:lnTo>
                <a:lnTo>
                  <a:pt x="19" y="321"/>
                </a:lnTo>
                <a:lnTo>
                  <a:pt x="18" y="320"/>
                </a:lnTo>
                <a:lnTo>
                  <a:pt x="13" y="318"/>
                </a:lnTo>
                <a:lnTo>
                  <a:pt x="10" y="314"/>
                </a:lnTo>
                <a:lnTo>
                  <a:pt x="7" y="309"/>
                </a:lnTo>
                <a:lnTo>
                  <a:pt x="4" y="306"/>
                </a:lnTo>
                <a:lnTo>
                  <a:pt x="3" y="301"/>
                </a:lnTo>
                <a:lnTo>
                  <a:pt x="1" y="297"/>
                </a:lnTo>
                <a:lnTo>
                  <a:pt x="1" y="293"/>
                </a:lnTo>
                <a:lnTo>
                  <a:pt x="1" y="290"/>
                </a:lnTo>
                <a:lnTo>
                  <a:pt x="0" y="286"/>
                </a:lnTo>
                <a:lnTo>
                  <a:pt x="0" y="284"/>
                </a:lnTo>
                <a:lnTo>
                  <a:pt x="0" y="282"/>
                </a:lnTo>
                <a:lnTo>
                  <a:pt x="1" y="282"/>
                </a:lnTo>
                <a:lnTo>
                  <a:pt x="10" y="43"/>
                </a:lnTo>
              </a:path>
            </a:pathLst>
          </a:custGeom>
          <a:noFill/>
          <a:ln w="12700" cap="rnd" cmpd="sng">
            <a:solidFill>
              <a:srgbClr val="00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69657" name="Freeform 25"/>
          <p:cNvSpPr>
            <a:spLocks/>
          </p:cNvSpPr>
          <p:nvPr/>
        </p:nvSpPr>
        <p:spPr bwMode="auto">
          <a:xfrm>
            <a:off x="4718447" y="1843087"/>
            <a:ext cx="22622" cy="53579"/>
          </a:xfrm>
          <a:custGeom>
            <a:avLst/>
            <a:gdLst>
              <a:gd name="T0" fmla="*/ 0 w 21"/>
              <a:gd name="T1" fmla="*/ 2147483647 h 45"/>
              <a:gd name="T2" fmla="*/ 2147483647 w 21"/>
              <a:gd name="T3" fmla="*/ 2147483647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0 h 45"/>
              <a:gd name="T26" fmla="*/ 2147483647 w 21"/>
              <a:gd name="T27" fmla="*/ 0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0 w 21"/>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45"/>
              <a:gd name="T71" fmla="*/ 21 w 2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45">
                <a:moveTo>
                  <a:pt x="0" y="44"/>
                </a:moveTo>
                <a:lnTo>
                  <a:pt x="1" y="44"/>
                </a:lnTo>
                <a:lnTo>
                  <a:pt x="1" y="33"/>
                </a:lnTo>
                <a:lnTo>
                  <a:pt x="2" y="24"/>
                </a:lnTo>
                <a:lnTo>
                  <a:pt x="4" y="17"/>
                </a:lnTo>
                <a:lnTo>
                  <a:pt x="6" y="13"/>
                </a:lnTo>
                <a:lnTo>
                  <a:pt x="9" y="8"/>
                </a:lnTo>
                <a:lnTo>
                  <a:pt x="11" y="4"/>
                </a:lnTo>
                <a:lnTo>
                  <a:pt x="14" y="3"/>
                </a:lnTo>
                <a:lnTo>
                  <a:pt x="16" y="2"/>
                </a:lnTo>
                <a:lnTo>
                  <a:pt x="19" y="1"/>
                </a:lnTo>
                <a:lnTo>
                  <a:pt x="20" y="1"/>
                </a:lnTo>
                <a:lnTo>
                  <a:pt x="20" y="0"/>
                </a:lnTo>
                <a:lnTo>
                  <a:pt x="19" y="0"/>
                </a:lnTo>
                <a:lnTo>
                  <a:pt x="16" y="1"/>
                </a:lnTo>
                <a:lnTo>
                  <a:pt x="13" y="3"/>
                </a:lnTo>
                <a:lnTo>
                  <a:pt x="10" y="4"/>
                </a:lnTo>
                <a:lnTo>
                  <a:pt x="8" y="7"/>
                </a:lnTo>
                <a:lnTo>
                  <a:pt x="6" y="12"/>
                </a:lnTo>
                <a:lnTo>
                  <a:pt x="3" y="17"/>
                </a:lnTo>
                <a:lnTo>
                  <a:pt x="1" y="24"/>
                </a:lnTo>
                <a:lnTo>
                  <a:pt x="1" y="33"/>
                </a:lnTo>
                <a:lnTo>
                  <a:pt x="0" y="44"/>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8" name="Freeform 26"/>
          <p:cNvSpPr>
            <a:spLocks/>
          </p:cNvSpPr>
          <p:nvPr/>
        </p:nvSpPr>
        <p:spPr bwMode="auto">
          <a:xfrm>
            <a:off x="4741070" y="1843087"/>
            <a:ext cx="164306" cy="377429"/>
          </a:xfrm>
          <a:custGeom>
            <a:avLst/>
            <a:gdLst>
              <a:gd name="T0" fmla="*/ 2147483647 w 155"/>
              <a:gd name="T1" fmla="*/ 2147483647 h 317"/>
              <a:gd name="T2" fmla="*/ 2147483647 w 155"/>
              <a:gd name="T3" fmla="*/ 2147483647 h 317"/>
              <a:gd name="T4" fmla="*/ 2147483647 w 155"/>
              <a:gd name="T5" fmla="*/ 2147483647 h 317"/>
              <a:gd name="T6" fmla="*/ 2147483647 w 155"/>
              <a:gd name="T7" fmla="*/ 2147483647 h 317"/>
              <a:gd name="T8" fmla="*/ 2147483647 w 155"/>
              <a:gd name="T9" fmla="*/ 2147483647 h 317"/>
              <a:gd name="T10" fmla="*/ 2147483647 w 155"/>
              <a:gd name="T11" fmla="*/ 2147483647 h 317"/>
              <a:gd name="T12" fmla="*/ 2147483647 w 155"/>
              <a:gd name="T13" fmla="*/ 2147483647 h 317"/>
              <a:gd name="T14" fmla="*/ 2147483647 w 155"/>
              <a:gd name="T15" fmla="*/ 2147483647 h 317"/>
              <a:gd name="T16" fmla="*/ 2147483647 w 155"/>
              <a:gd name="T17" fmla="*/ 2147483647 h 317"/>
              <a:gd name="T18" fmla="*/ 2147483647 w 155"/>
              <a:gd name="T19" fmla="*/ 2147483647 h 317"/>
              <a:gd name="T20" fmla="*/ 2147483647 w 155"/>
              <a:gd name="T21" fmla="*/ 2147483647 h 317"/>
              <a:gd name="T22" fmla="*/ 2147483647 w 155"/>
              <a:gd name="T23" fmla="*/ 2147483647 h 317"/>
              <a:gd name="T24" fmla="*/ 2147483647 w 155"/>
              <a:gd name="T25" fmla="*/ 2147483647 h 317"/>
              <a:gd name="T26" fmla="*/ 2147483647 w 155"/>
              <a:gd name="T27" fmla="*/ 2147483647 h 317"/>
              <a:gd name="T28" fmla="*/ 2147483647 w 155"/>
              <a:gd name="T29" fmla="*/ 2147483647 h 317"/>
              <a:gd name="T30" fmla="*/ 2147483647 w 155"/>
              <a:gd name="T31" fmla="*/ 2147483647 h 317"/>
              <a:gd name="T32" fmla="*/ 2147483647 w 155"/>
              <a:gd name="T33" fmla="*/ 2147483647 h 317"/>
              <a:gd name="T34" fmla="*/ 2147483647 w 155"/>
              <a:gd name="T35" fmla="*/ 2147483647 h 317"/>
              <a:gd name="T36" fmla="*/ 2147483647 w 155"/>
              <a:gd name="T37" fmla="*/ 2147483647 h 317"/>
              <a:gd name="T38" fmla="*/ 2147483647 w 155"/>
              <a:gd name="T39" fmla="*/ 2147483647 h 317"/>
              <a:gd name="T40" fmla="*/ 2147483647 w 155"/>
              <a:gd name="T41" fmla="*/ 2147483647 h 317"/>
              <a:gd name="T42" fmla="*/ 2147483647 w 155"/>
              <a:gd name="T43" fmla="*/ 2147483647 h 317"/>
              <a:gd name="T44" fmla="*/ 2147483647 w 155"/>
              <a:gd name="T45" fmla="*/ 2147483647 h 317"/>
              <a:gd name="T46" fmla="*/ 2147483647 w 155"/>
              <a:gd name="T47" fmla="*/ 2147483647 h 317"/>
              <a:gd name="T48" fmla="*/ 2147483647 w 155"/>
              <a:gd name="T49" fmla="*/ 2147483647 h 317"/>
              <a:gd name="T50" fmla="*/ 2147483647 w 155"/>
              <a:gd name="T51" fmla="*/ 2147483647 h 317"/>
              <a:gd name="T52" fmla="*/ 2147483647 w 155"/>
              <a:gd name="T53" fmla="*/ 2147483647 h 317"/>
              <a:gd name="T54" fmla="*/ 2147483647 w 155"/>
              <a:gd name="T55" fmla="*/ 2147483647 h 317"/>
              <a:gd name="T56" fmla="*/ 2147483647 w 155"/>
              <a:gd name="T57" fmla="*/ 2147483647 h 317"/>
              <a:gd name="T58" fmla="*/ 2147483647 w 155"/>
              <a:gd name="T59" fmla="*/ 2147483647 h 317"/>
              <a:gd name="T60" fmla="*/ 2147483647 w 155"/>
              <a:gd name="T61" fmla="*/ 2147483647 h 317"/>
              <a:gd name="T62" fmla="*/ 2147483647 w 155"/>
              <a:gd name="T63" fmla="*/ 2147483647 h 317"/>
              <a:gd name="T64" fmla="*/ 2147483647 w 155"/>
              <a:gd name="T65" fmla="*/ 2147483647 h 317"/>
              <a:gd name="T66" fmla="*/ 2147483647 w 155"/>
              <a:gd name="T67" fmla="*/ 2147483647 h 317"/>
              <a:gd name="T68" fmla="*/ 2147483647 w 155"/>
              <a:gd name="T69" fmla="*/ 2147483647 h 317"/>
              <a:gd name="T70" fmla="*/ 2147483647 w 155"/>
              <a:gd name="T71" fmla="*/ 2147483647 h 317"/>
              <a:gd name="T72" fmla="*/ 2147483647 w 155"/>
              <a:gd name="T73" fmla="*/ 2147483647 h 317"/>
              <a:gd name="T74" fmla="*/ 2147483647 w 155"/>
              <a:gd name="T75" fmla="*/ 2147483647 h 317"/>
              <a:gd name="T76" fmla="*/ 2147483647 w 155"/>
              <a:gd name="T77" fmla="*/ 2147483647 h 317"/>
              <a:gd name="T78" fmla="*/ 2147483647 w 155"/>
              <a:gd name="T79" fmla="*/ 2147483647 h 317"/>
              <a:gd name="T80" fmla="*/ 2147483647 w 155"/>
              <a:gd name="T81" fmla="*/ 2147483647 h 317"/>
              <a:gd name="T82" fmla="*/ 2147483647 w 155"/>
              <a:gd name="T83" fmla="*/ 2147483647 h 317"/>
              <a:gd name="T84" fmla="*/ 2147483647 w 155"/>
              <a:gd name="T85" fmla="*/ 2147483647 h 317"/>
              <a:gd name="T86" fmla="*/ 2147483647 w 155"/>
              <a:gd name="T87" fmla="*/ 2147483647 h 317"/>
              <a:gd name="T88" fmla="*/ 0 w 155"/>
              <a:gd name="T89" fmla="*/ 0 h 317"/>
              <a:gd name="T90" fmla="*/ 2147483647 w 155"/>
              <a:gd name="T91" fmla="*/ 2147483647 h 3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5"/>
              <a:gd name="T139" fmla="*/ 0 h 317"/>
              <a:gd name="T140" fmla="*/ 155 w 155"/>
              <a:gd name="T141" fmla="*/ 317 h 3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5" h="317">
                <a:moveTo>
                  <a:pt x="1" y="1"/>
                </a:moveTo>
                <a:lnTo>
                  <a:pt x="1" y="2"/>
                </a:lnTo>
                <a:lnTo>
                  <a:pt x="5" y="2"/>
                </a:lnTo>
                <a:lnTo>
                  <a:pt x="10" y="2"/>
                </a:lnTo>
                <a:lnTo>
                  <a:pt x="16" y="4"/>
                </a:lnTo>
                <a:lnTo>
                  <a:pt x="21" y="6"/>
                </a:lnTo>
                <a:lnTo>
                  <a:pt x="25" y="7"/>
                </a:lnTo>
                <a:lnTo>
                  <a:pt x="29" y="11"/>
                </a:lnTo>
                <a:lnTo>
                  <a:pt x="32" y="14"/>
                </a:lnTo>
                <a:lnTo>
                  <a:pt x="34" y="16"/>
                </a:lnTo>
                <a:lnTo>
                  <a:pt x="36" y="20"/>
                </a:lnTo>
                <a:lnTo>
                  <a:pt x="37" y="21"/>
                </a:lnTo>
                <a:lnTo>
                  <a:pt x="37" y="23"/>
                </a:lnTo>
                <a:lnTo>
                  <a:pt x="37" y="24"/>
                </a:lnTo>
                <a:lnTo>
                  <a:pt x="38" y="24"/>
                </a:lnTo>
                <a:lnTo>
                  <a:pt x="104" y="127"/>
                </a:lnTo>
                <a:lnTo>
                  <a:pt x="106" y="131"/>
                </a:lnTo>
                <a:lnTo>
                  <a:pt x="108" y="136"/>
                </a:lnTo>
                <a:lnTo>
                  <a:pt x="110" y="142"/>
                </a:lnTo>
                <a:lnTo>
                  <a:pt x="117" y="164"/>
                </a:lnTo>
                <a:lnTo>
                  <a:pt x="119" y="171"/>
                </a:lnTo>
                <a:lnTo>
                  <a:pt x="121" y="177"/>
                </a:lnTo>
                <a:lnTo>
                  <a:pt x="123" y="183"/>
                </a:lnTo>
                <a:lnTo>
                  <a:pt x="124" y="186"/>
                </a:lnTo>
                <a:lnTo>
                  <a:pt x="125" y="189"/>
                </a:lnTo>
                <a:lnTo>
                  <a:pt x="125" y="190"/>
                </a:lnTo>
                <a:lnTo>
                  <a:pt x="127" y="197"/>
                </a:lnTo>
                <a:lnTo>
                  <a:pt x="130" y="204"/>
                </a:lnTo>
                <a:lnTo>
                  <a:pt x="134" y="221"/>
                </a:lnTo>
                <a:lnTo>
                  <a:pt x="136" y="230"/>
                </a:lnTo>
                <a:lnTo>
                  <a:pt x="138" y="237"/>
                </a:lnTo>
                <a:lnTo>
                  <a:pt x="139" y="244"/>
                </a:lnTo>
                <a:lnTo>
                  <a:pt x="141" y="251"/>
                </a:lnTo>
                <a:lnTo>
                  <a:pt x="142" y="257"/>
                </a:lnTo>
                <a:lnTo>
                  <a:pt x="143" y="260"/>
                </a:lnTo>
                <a:lnTo>
                  <a:pt x="143" y="263"/>
                </a:lnTo>
                <a:lnTo>
                  <a:pt x="143" y="264"/>
                </a:lnTo>
                <a:lnTo>
                  <a:pt x="145" y="271"/>
                </a:lnTo>
                <a:lnTo>
                  <a:pt x="147" y="278"/>
                </a:lnTo>
                <a:lnTo>
                  <a:pt x="149" y="285"/>
                </a:lnTo>
                <a:lnTo>
                  <a:pt x="150" y="292"/>
                </a:lnTo>
                <a:lnTo>
                  <a:pt x="151" y="297"/>
                </a:lnTo>
                <a:lnTo>
                  <a:pt x="152" y="303"/>
                </a:lnTo>
                <a:lnTo>
                  <a:pt x="153" y="307"/>
                </a:lnTo>
                <a:lnTo>
                  <a:pt x="153" y="311"/>
                </a:lnTo>
                <a:lnTo>
                  <a:pt x="154" y="313"/>
                </a:lnTo>
                <a:lnTo>
                  <a:pt x="154" y="316"/>
                </a:lnTo>
                <a:lnTo>
                  <a:pt x="154" y="313"/>
                </a:lnTo>
                <a:lnTo>
                  <a:pt x="154" y="311"/>
                </a:lnTo>
                <a:lnTo>
                  <a:pt x="154" y="307"/>
                </a:lnTo>
                <a:lnTo>
                  <a:pt x="153" y="303"/>
                </a:lnTo>
                <a:lnTo>
                  <a:pt x="152" y="297"/>
                </a:lnTo>
                <a:lnTo>
                  <a:pt x="151" y="292"/>
                </a:lnTo>
                <a:lnTo>
                  <a:pt x="149" y="285"/>
                </a:lnTo>
                <a:lnTo>
                  <a:pt x="147" y="278"/>
                </a:lnTo>
                <a:lnTo>
                  <a:pt x="146" y="271"/>
                </a:lnTo>
                <a:lnTo>
                  <a:pt x="144" y="264"/>
                </a:lnTo>
                <a:lnTo>
                  <a:pt x="143" y="263"/>
                </a:lnTo>
                <a:lnTo>
                  <a:pt x="143" y="260"/>
                </a:lnTo>
                <a:lnTo>
                  <a:pt x="143" y="257"/>
                </a:lnTo>
                <a:lnTo>
                  <a:pt x="141" y="251"/>
                </a:lnTo>
                <a:lnTo>
                  <a:pt x="140" y="244"/>
                </a:lnTo>
                <a:lnTo>
                  <a:pt x="138" y="237"/>
                </a:lnTo>
                <a:lnTo>
                  <a:pt x="136" y="230"/>
                </a:lnTo>
                <a:lnTo>
                  <a:pt x="134" y="221"/>
                </a:lnTo>
                <a:lnTo>
                  <a:pt x="130" y="204"/>
                </a:lnTo>
                <a:lnTo>
                  <a:pt x="128" y="197"/>
                </a:lnTo>
                <a:lnTo>
                  <a:pt x="126" y="190"/>
                </a:lnTo>
                <a:lnTo>
                  <a:pt x="126" y="189"/>
                </a:lnTo>
                <a:lnTo>
                  <a:pt x="125" y="186"/>
                </a:lnTo>
                <a:lnTo>
                  <a:pt x="124" y="183"/>
                </a:lnTo>
                <a:lnTo>
                  <a:pt x="122" y="177"/>
                </a:lnTo>
                <a:lnTo>
                  <a:pt x="120" y="171"/>
                </a:lnTo>
                <a:lnTo>
                  <a:pt x="118" y="164"/>
                </a:lnTo>
                <a:lnTo>
                  <a:pt x="111" y="142"/>
                </a:lnTo>
                <a:lnTo>
                  <a:pt x="109" y="136"/>
                </a:lnTo>
                <a:lnTo>
                  <a:pt x="107" y="131"/>
                </a:lnTo>
                <a:lnTo>
                  <a:pt x="105" y="125"/>
                </a:lnTo>
                <a:lnTo>
                  <a:pt x="39" y="23"/>
                </a:lnTo>
                <a:lnTo>
                  <a:pt x="38" y="23"/>
                </a:lnTo>
                <a:lnTo>
                  <a:pt x="37" y="21"/>
                </a:lnTo>
                <a:lnTo>
                  <a:pt x="36" y="18"/>
                </a:lnTo>
                <a:lnTo>
                  <a:pt x="34" y="15"/>
                </a:lnTo>
                <a:lnTo>
                  <a:pt x="32" y="13"/>
                </a:lnTo>
                <a:lnTo>
                  <a:pt x="30" y="10"/>
                </a:lnTo>
                <a:lnTo>
                  <a:pt x="27" y="8"/>
                </a:lnTo>
                <a:lnTo>
                  <a:pt x="21" y="5"/>
                </a:lnTo>
                <a:lnTo>
                  <a:pt x="16" y="4"/>
                </a:lnTo>
                <a:lnTo>
                  <a:pt x="10" y="2"/>
                </a:lnTo>
                <a:lnTo>
                  <a:pt x="0" y="0"/>
                </a:lnTo>
                <a:lnTo>
                  <a:pt x="3" y="0"/>
                </a:lnTo>
                <a:lnTo>
                  <a:pt x="1" y="1"/>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9" name="Freeform 27"/>
          <p:cNvSpPr>
            <a:spLocks/>
          </p:cNvSpPr>
          <p:nvPr/>
        </p:nvSpPr>
        <p:spPr bwMode="auto">
          <a:xfrm>
            <a:off x="4920855" y="2297906"/>
            <a:ext cx="1190" cy="20241"/>
          </a:xfrm>
          <a:custGeom>
            <a:avLst/>
            <a:gdLst>
              <a:gd name="T0" fmla="*/ 0 w 1"/>
              <a:gd name="T1" fmla="*/ 0 h 17"/>
              <a:gd name="T2" fmla="*/ 0 w 1"/>
              <a:gd name="T3" fmla="*/ 2147483647 h 17"/>
              <a:gd name="T4" fmla="*/ 0 w 1"/>
              <a:gd name="T5" fmla="*/ 2147483647 h 17"/>
              <a:gd name="T6" fmla="*/ 0 w 1"/>
              <a:gd name="T7" fmla="*/ 0 h 17"/>
              <a:gd name="T8" fmla="*/ 0 w 1"/>
              <a:gd name="T9" fmla="*/ 2147483647 h 17"/>
              <a:gd name="T10" fmla="*/ 0 w 1"/>
              <a:gd name="T11" fmla="*/ 0 h 17"/>
              <a:gd name="T12" fmla="*/ 0 60000 65536"/>
              <a:gd name="T13" fmla="*/ 0 60000 65536"/>
              <a:gd name="T14" fmla="*/ 0 60000 65536"/>
              <a:gd name="T15" fmla="*/ 0 60000 65536"/>
              <a:gd name="T16" fmla="*/ 0 60000 65536"/>
              <a:gd name="T17" fmla="*/ 0 60000 65536"/>
              <a:gd name="T18" fmla="*/ 0 w 1"/>
              <a:gd name="T19" fmla="*/ 0 h 17"/>
              <a:gd name="T20" fmla="*/ 1 w 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 h="17">
                <a:moveTo>
                  <a:pt x="0" y="0"/>
                </a:moveTo>
                <a:lnTo>
                  <a:pt x="0" y="16"/>
                </a:lnTo>
                <a:lnTo>
                  <a:pt x="0" y="8"/>
                </a:lnTo>
                <a:lnTo>
                  <a:pt x="0" y="0"/>
                </a:lnTo>
                <a:lnTo>
                  <a:pt x="0" y="8"/>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0" name="Freeform 28"/>
          <p:cNvSpPr>
            <a:spLocks/>
          </p:cNvSpPr>
          <p:nvPr/>
        </p:nvSpPr>
        <p:spPr bwMode="auto">
          <a:xfrm>
            <a:off x="4705351" y="2218137"/>
            <a:ext cx="17860" cy="20240"/>
          </a:xfrm>
          <a:custGeom>
            <a:avLst/>
            <a:gdLst>
              <a:gd name="T0" fmla="*/ 2147483647 w 17"/>
              <a:gd name="T1" fmla="*/ 2147483647 h 17"/>
              <a:gd name="T2" fmla="*/ 2147483647 w 17"/>
              <a:gd name="T3" fmla="*/ 0 h 17"/>
              <a:gd name="T4" fmla="*/ 0 w 17"/>
              <a:gd name="T5" fmla="*/ 0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4"/>
                </a:lnTo>
                <a:lnTo>
                  <a:pt x="16"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1" name="Freeform 29"/>
          <p:cNvSpPr>
            <a:spLocks/>
          </p:cNvSpPr>
          <p:nvPr/>
        </p:nvSpPr>
        <p:spPr bwMode="auto">
          <a:xfrm>
            <a:off x="4705351" y="1901429"/>
            <a:ext cx="17860" cy="285750"/>
          </a:xfrm>
          <a:custGeom>
            <a:avLst/>
            <a:gdLst>
              <a:gd name="T0" fmla="*/ 2147483647 w 17"/>
              <a:gd name="T1" fmla="*/ 2147483647 h 240"/>
              <a:gd name="T2" fmla="*/ 2147483647 w 17"/>
              <a:gd name="T3" fmla="*/ 0 h 240"/>
              <a:gd name="T4" fmla="*/ 2147483647 w 17"/>
              <a:gd name="T5" fmla="*/ 2147483647 h 240"/>
              <a:gd name="T6" fmla="*/ 0 w 17"/>
              <a:gd name="T7" fmla="*/ 2147483647 h 240"/>
              <a:gd name="T8" fmla="*/ 0 w 17"/>
              <a:gd name="T9" fmla="*/ 2147483647 h 240"/>
              <a:gd name="T10" fmla="*/ 2147483647 w 17"/>
              <a:gd name="T11" fmla="*/ 2147483647 h 240"/>
              <a:gd name="T12" fmla="*/ 0 60000 65536"/>
              <a:gd name="T13" fmla="*/ 0 60000 65536"/>
              <a:gd name="T14" fmla="*/ 0 60000 65536"/>
              <a:gd name="T15" fmla="*/ 0 60000 65536"/>
              <a:gd name="T16" fmla="*/ 0 60000 65536"/>
              <a:gd name="T17" fmla="*/ 0 60000 65536"/>
              <a:gd name="T18" fmla="*/ 0 w 17"/>
              <a:gd name="T19" fmla="*/ 0 h 240"/>
              <a:gd name="T20" fmla="*/ 17 w 17"/>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7" h="240">
                <a:moveTo>
                  <a:pt x="1" y="238"/>
                </a:moveTo>
                <a:lnTo>
                  <a:pt x="16" y="0"/>
                </a:lnTo>
                <a:lnTo>
                  <a:pt x="1" y="238"/>
                </a:lnTo>
                <a:lnTo>
                  <a:pt x="0" y="239"/>
                </a:lnTo>
                <a:lnTo>
                  <a:pt x="0" y="238"/>
                </a:lnTo>
                <a:lnTo>
                  <a:pt x="1" y="23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2" name="Freeform 30"/>
          <p:cNvSpPr>
            <a:spLocks/>
          </p:cNvSpPr>
          <p:nvPr/>
        </p:nvSpPr>
        <p:spPr bwMode="auto">
          <a:xfrm>
            <a:off x="4626770" y="1881187"/>
            <a:ext cx="197644" cy="300038"/>
          </a:xfrm>
          <a:custGeom>
            <a:avLst/>
            <a:gdLst>
              <a:gd name="T0" fmla="*/ 2147483647 w 187"/>
              <a:gd name="T1" fmla="*/ 2147483647 h 252"/>
              <a:gd name="T2" fmla="*/ 2147483647 w 187"/>
              <a:gd name="T3" fmla="*/ 2147483647 h 252"/>
              <a:gd name="T4" fmla="*/ 2147483647 w 187"/>
              <a:gd name="T5" fmla="*/ 2147483647 h 252"/>
              <a:gd name="T6" fmla="*/ 2147483647 w 187"/>
              <a:gd name="T7" fmla="*/ 2147483647 h 252"/>
              <a:gd name="T8" fmla="*/ 2147483647 w 187"/>
              <a:gd name="T9" fmla="*/ 2147483647 h 252"/>
              <a:gd name="T10" fmla="*/ 0 w 187"/>
              <a:gd name="T11" fmla="*/ 2147483647 h 252"/>
              <a:gd name="T12" fmla="*/ 2147483647 w 187"/>
              <a:gd name="T13" fmla="*/ 2147483647 h 252"/>
              <a:gd name="T14" fmla="*/ 2147483647 w 187"/>
              <a:gd name="T15" fmla="*/ 2147483647 h 252"/>
              <a:gd name="T16" fmla="*/ 2147483647 w 187"/>
              <a:gd name="T17" fmla="*/ 2147483647 h 252"/>
              <a:gd name="T18" fmla="*/ 2147483647 w 187"/>
              <a:gd name="T19" fmla="*/ 2147483647 h 252"/>
              <a:gd name="T20" fmla="*/ 2147483647 w 187"/>
              <a:gd name="T21" fmla="*/ 2147483647 h 252"/>
              <a:gd name="T22" fmla="*/ 2147483647 w 187"/>
              <a:gd name="T23" fmla="*/ 2147483647 h 252"/>
              <a:gd name="T24" fmla="*/ 2147483647 w 187"/>
              <a:gd name="T25" fmla="*/ 2147483647 h 252"/>
              <a:gd name="T26" fmla="*/ 2147483647 w 187"/>
              <a:gd name="T27" fmla="*/ 2147483647 h 252"/>
              <a:gd name="T28" fmla="*/ 2147483647 w 187"/>
              <a:gd name="T29" fmla="*/ 2147483647 h 252"/>
              <a:gd name="T30" fmla="*/ 2147483647 w 187"/>
              <a:gd name="T31" fmla="*/ 2147483647 h 252"/>
              <a:gd name="T32" fmla="*/ 2147483647 w 187"/>
              <a:gd name="T33" fmla="*/ 2147483647 h 252"/>
              <a:gd name="T34" fmla="*/ 2147483647 w 187"/>
              <a:gd name="T35" fmla="*/ 2147483647 h 252"/>
              <a:gd name="T36" fmla="*/ 2147483647 w 187"/>
              <a:gd name="T37" fmla="*/ 2147483647 h 252"/>
              <a:gd name="T38" fmla="*/ 2147483647 w 187"/>
              <a:gd name="T39" fmla="*/ 2147483647 h 252"/>
              <a:gd name="T40" fmla="*/ 2147483647 w 187"/>
              <a:gd name="T41" fmla="*/ 2147483647 h 252"/>
              <a:gd name="T42" fmla="*/ 2147483647 w 187"/>
              <a:gd name="T43" fmla="*/ 2147483647 h 252"/>
              <a:gd name="T44" fmla="*/ 2147483647 w 187"/>
              <a:gd name="T45" fmla="*/ 2147483647 h 252"/>
              <a:gd name="T46" fmla="*/ 2147483647 w 187"/>
              <a:gd name="T47" fmla="*/ 2147483647 h 252"/>
              <a:gd name="T48" fmla="*/ 2147483647 w 187"/>
              <a:gd name="T49" fmla="*/ 2147483647 h 252"/>
              <a:gd name="T50" fmla="*/ 2147483647 w 187"/>
              <a:gd name="T51" fmla="*/ 2147483647 h 252"/>
              <a:gd name="T52" fmla="*/ 2147483647 w 187"/>
              <a:gd name="T53" fmla="*/ 2147483647 h 252"/>
              <a:gd name="T54" fmla="*/ 2147483647 w 187"/>
              <a:gd name="T55" fmla="*/ 2147483647 h 252"/>
              <a:gd name="T56" fmla="*/ 2147483647 w 187"/>
              <a:gd name="T57" fmla="*/ 2147483647 h 252"/>
              <a:gd name="T58" fmla="*/ 2147483647 w 187"/>
              <a:gd name="T59" fmla="*/ 2147483647 h 252"/>
              <a:gd name="T60" fmla="*/ 2147483647 w 187"/>
              <a:gd name="T61" fmla="*/ 2147483647 h 252"/>
              <a:gd name="T62" fmla="*/ 2147483647 w 187"/>
              <a:gd name="T63" fmla="*/ 2147483647 h 252"/>
              <a:gd name="T64" fmla="*/ 2147483647 w 187"/>
              <a:gd name="T65" fmla="*/ 2147483647 h 252"/>
              <a:gd name="T66" fmla="*/ 2147483647 w 187"/>
              <a:gd name="T67" fmla="*/ 2147483647 h 252"/>
              <a:gd name="T68" fmla="*/ 2147483647 w 187"/>
              <a:gd name="T69" fmla="*/ 2147483647 h 252"/>
              <a:gd name="T70" fmla="*/ 2147483647 w 187"/>
              <a:gd name="T71" fmla="*/ 2147483647 h 252"/>
              <a:gd name="T72" fmla="*/ 2147483647 w 187"/>
              <a:gd name="T73" fmla="*/ 2147483647 h 252"/>
              <a:gd name="T74" fmla="*/ 2147483647 w 187"/>
              <a:gd name="T75" fmla="*/ 2147483647 h 252"/>
              <a:gd name="T76" fmla="*/ 2147483647 w 187"/>
              <a:gd name="T77" fmla="*/ 2147483647 h 252"/>
              <a:gd name="T78" fmla="*/ 2147483647 w 187"/>
              <a:gd name="T79" fmla="*/ 2147483647 h 252"/>
              <a:gd name="T80" fmla="*/ 2147483647 w 187"/>
              <a:gd name="T81" fmla="*/ 2147483647 h 252"/>
              <a:gd name="T82" fmla="*/ 2147483647 w 187"/>
              <a:gd name="T83" fmla="*/ 2147483647 h 252"/>
              <a:gd name="T84" fmla="*/ 2147483647 w 187"/>
              <a:gd name="T85" fmla="*/ 2147483647 h 252"/>
              <a:gd name="T86" fmla="*/ 2147483647 w 187"/>
              <a:gd name="T87" fmla="*/ 2147483647 h 252"/>
              <a:gd name="T88" fmla="*/ 2147483647 w 187"/>
              <a:gd name="T89" fmla="*/ 2147483647 h 252"/>
              <a:gd name="T90" fmla="*/ 2147483647 w 187"/>
              <a:gd name="T91" fmla="*/ 2147483647 h 252"/>
              <a:gd name="T92" fmla="*/ 2147483647 w 187"/>
              <a:gd name="T93" fmla="*/ 2147483647 h 252"/>
              <a:gd name="T94" fmla="*/ 2147483647 w 187"/>
              <a:gd name="T95" fmla="*/ 2147483647 h 252"/>
              <a:gd name="T96" fmla="*/ 2147483647 w 187"/>
              <a:gd name="T97" fmla="*/ 2147483647 h 252"/>
              <a:gd name="T98" fmla="*/ 2147483647 w 187"/>
              <a:gd name="T99" fmla="*/ 2147483647 h 252"/>
              <a:gd name="T100" fmla="*/ 2147483647 w 187"/>
              <a:gd name="T101" fmla="*/ 2147483647 h 252"/>
              <a:gd name="T102" fmla="*/ 2147483647 w 187"/>
              <a:gd name="T103" fmla="*/ 2147483647 h 252"/>
              <a:gd name="T104" fmla="*/ 2147483647 w 187"/>
              <a:gd name="T105" fmla="*/ 2147483647 h 2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7"/>
              <a:gd name="T160" fmla="*/ 0 h 252"/>
              <a:gd name="T161" fmla="*/ 187 w 187"/>
              <a:gd name="T162" fmla="*/ 252 h 2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7" h="252">
                <a:moveTo>
                  <a:pt x="164" y="250"/>
                </a:moveTo>
                <a:lnTo>
                  <a:pt x="155" y="251"/>
                </a:lnTo>
                <a:lnTo>
                  <a:pt x="147" y="251"/>
                </a:lnTo>
                <a:lnTo>
                  <a:pt x="139" y="251"/>
                </a:lnTo>
                <a:lnTo>
                  <a:pt x="132" y="251"/>
                </a:lnTo>
                <a:lnTo>
                  <a:pt x="126" y="250"/>
                </a:lnTo>
                <a:lnTo>
                  <a:pt x="121" y="249"/>
                </a:lnTo>
                <a:lnTo>
                  <a:pt x="117" y="249"/>
                </a:lnTo>
                <a:lnTo>
                  <a:pt x="114" y="248"/>
                </a:lnTo>
                <a:lnTo>
                  <a:pt x="111" y="247"/>
                </a:lnTo>
                <a:lnTo>
                  <a:pt x="109" y="247"/>
                </a:lnTo>
                <a:lnTo>
                  <a:pt x="108" y="247"/>
                </a:lnTo>
                <a:lnTo>
                  <a:pt x="32" y="198"/>
                </a:lnTo>
                <a:lnTo>
                  <a:pt x="23" y="187"/>
                </a:lnTo>
                <a:lnTo>
                  <a:pt x="17" y="177"/>
                </a:lnTo>
                <a:lnTo>
                  <a:pt x="12" y="168"/>
                </a:lnTo>
                <a:lnTo>
                  <a:pt x="8" y="160"/>
                </a:lnTo>
                <a:lnTo>
                  <a:pt x="5" y="154"/>
                </a:lnTo>
                <a:lnTo>
                  <a:pt x="3" y="148"/>
                </a:lnTo>
                <a:lnTo>
                  <a:pt x="1" y="142"/>
                </a:lnTo>
                <a:lnTo>
                  <a:pt x="1" y="139"/>
                </a:lnTo>
                <a:lnTo>
                  <a:pt x="0" y="136"/>
                </a:lnTo>
                <a:lnTo>
                  <a:pt x="0" y="133"/>
                </a:lnTo>
                <a:lnTo>
                  <a:pt x="0" y="132"/>
                </a:lnTo>
                <a:lnTo>
                  <a:pt x="0" y="131"/>
                </a:lnTo>
                <a:lnTo>
                  <a:pt x="1" y="128"/>
                </a:lnTo>
                <a:lnTo>
                  <a:pt x="1" y="124"/>
                </a:lnTo>
                <a:lnTo>
                  <a:pt x="3" y="121"/>
                </a:lnTo>
                <a:lnTo>
                  <a:pt x="3" y="117"/>
                </a:lnTo>
                <a:lnTo>
                  <a:pt x="5" y="112"/>
                </a:lnTo>
                <a:lnTo>
                  <a:pt x="5" y="110"/>
                </a:lnTo>
                <a:lnTo>
                  <a:pt x="7" y="106"/>
                </a:lnTo>
                <a:lnTo>
                  <a:pt x="8" y="103"/>
                </a:lnTo>
                <a:lnTo>
                  <a:pt x="10" y="101"/>
                </a:lnTo>
                <a:lnTo>
                  <a:pt x="10" y="99"/>
                </a:lnTo>
                <a:lnTo>
                  <a:pt x="11" y="98"/>
                </a:lnTo>
                <a:lnTo>
                  <a:pt x="11" y="97"/>
                </a:lnTo>
                <a:lnTo>
                  <a:pt x="13" y="94"/>
                </a:lnTo>
                <a:lnTo>
                  <a:pt x="14" y="90"/>
                </a:lnTo>
                <a:lnTo>
                  <a:pt x="15" y="85"/>
                </a:lnTo>
                <a:lnTo>
                  <a:pt x="16" y="82"/>
                </a:lnTo>
                <a:lnTo>
                  <a:pt x="16" y="77"/>
                </a:lnTo>
                <a:lnTo>
                  <a:pt x="16" y="74"/>
                </a:lnTo>
                <a:lnTo>
                  <a:pt x="16" y="70"/>
                </a:lnTo>
                <a:lnTo>
                  <a:pt x="15" y="67"/>
                </a:lnTo>
                <a:lnTo>
                  <a:pt x="15" y="64"/>
                </a:lnTo>
                <a:lnTo>
                  <a:pt x="14" y="62"/>
                </a:lnTo>
                <a:lnTo>
                  <a:pt x="14" y="61"/>
                </a:lnTo>
                <a:lnTo>
                  <a:pt x="14" y="60"/>
                </a:lnTo>
                <a:lnTo>
                  <a:pt x="12" y="58"/>
                </a:lnTo>
                <a:lnTo>
                  <a:pt x="10" y="54"/>
                </a:lnTo>
                <a:lnTo>
                  <a:pt x="8" y="50"/>
                </a:lnTo>
                <a:lnTo>
                  <a:pt x="8" y="47"/>
                </a:lnTo>
                <a:lnTo>
                  <a:pt x="7" y="43"/>
                </a:lnTo>
                <a:lnTo>
                  <a:pt x="6" y="40"/>
                </a:lnTo>
                <a:lnTo>
                  <a:pt x="6" y="37"/>
                </a:lnTo>
                <a:lnTo>
                  <a:pt x="6" y="35"/>
                </a:lnTo>
                <a:lnTo>
                  <a:pt x="7" y="32"/>
                </a:lnTo>
                <a:lnTo>
                  <a:pt x="7" y="31"/>
                </a:lnTo>
                <a:lnTo>
                  <a:pt x="7" y="30"/>
                </a:lnTo>
                <a:lnTo>
                  <a:pt x="8" y="26"/>
                </a:lnTo>
                <a:lnTo>
                  <a:pt x="8" y="23"/>
                </a:lnTo>
                <a:lnTo>
                  <a:pt x="10" y="22"/>
                </a:lnTo>
                <a:lnTo>
                  <a:pt x="12" y="20"/>
                </a:lnTo>
                <a:lnTo>
                  <a:pt x="14" y="20"/>
                </a:lnTo>
                <a:lnTo>
                  <a:pt x="16" y="19"/>
                </a:lnTo>
                <a:lnTo>
                  <a:pt x="19" y="20"/>
                </a:lnTo>
                <a:lnTo>
                  <a:pt x="21" y="20"/>
                </a:lnTo>
                <a:lnTo>
                  <a:pt x="23" y="20"/>
                </a:lnTo>
                <a:lnTo>
                  <a:pt x="25" y="21"/>
                </a:lnTo>
                <a:lnTo>
                  <a:pt x="26" y="21"/>
                </a:lnTo>
                <a:lnTo>
                  <a:pt x="36" y="30"/>
                </a:lnTo>
                <a:lnTo>
                  <a:pt x="36" y="34"/>
                </a:lnTo>
                <a:lnTo>
                  <a:pt x="36" y="38"/>
                </a:lnTo>
                <a:lnTo>
                  <a:pt x="36" y="42"/>
                </a:lnTo>
                <a:lnTo>
                  <a:pt x="36" y="46"/>
                </a:lnTo>
                <a:lnTo>
                  <a:pt x="36" y="49"/>
                </a:lnTo>
                <a:lnTo>
                  <a:pt x="36" y="53"/>
                </a:lnTo>
                <a:lnTo>
                  <a:pt x="37" y="56"/>
                </a:lnTo>
                <a:lnTo>
                  <a:pt x="37" y="58"/>
                </a:lnTo>
                <a:lnTo>
                  <a:pt x="37" y="60"/>
                </a:lnTo>
                <a:lnTo>
                  <a:pt x="37" y="62"/>
                </a:lnTo>
                <a:lnTo>
                  <a:pt x="37" y="63"/>
                </a:lnTo>
                <a:lnTo>
                  <a:pt x="39" y="66"/>
                </a:lnTo>
                <a:lnTo>
                  <a:pt x="42" y="67"/>
                </a:lnTo>
                <a:lnTo>
                  <a:pt x="44" y="68"/>
                </a:lnTo>
                <a:lnTo>
                  <a:pt x="47" y="69"/>
                </a:lnTo>
                <a:lnTo>
                  <a:pt x="49" y="70"/>
                </a:lnTo>
                <a:lnTo>
                  <a:pt x="52" y="70"/>
                </a:lnTo>
                <a:lnTo>
                  <a:pt x="55" y="71"/>
                </a:lnTo>
                <a:lnTo>
                  <a:pt x="57" y="71"/>
                </a:lnTo>
                <a:lnTo>
                  <a:pt x="59" y="71"/>
                </a:lnTo>
                <a:lnTo>
                  <a:pt x="61" y="71"/>
                </a:lnTo>
                <a:lnTo>
                  <a:pt x="62" y="71"/>
                </a:lnTo>
                <a:lnTo>
                  <a:pt x="62" y="70"/>
                </a:lnTo>
                <a:lnTo>
                  <a:pt x="64" y="70"/>
                </a:lnTo>
                <a:lnTo>
                  <a:pt x="66" y="68"/>
                </a:lnTo>
                <a:lnTo>
                  <a:pt x="68" y="66"/>
                </a:lnTo>
                <a:lnTo>
                  <a:pt x="70" y="63"/>
                </a:lnTo>
                <a:lnTo>
                  <a:pt x="72" y="59"/>
                </a:lnTo>
                <a:lnTo>
                  <a:pt x="74" y="55"/>
                </a:lnTo>
                <a:lnTo>
                  <a:pt x="75" y="51"/>
                </a:lnTo>
                <a:lnTo>
                  <a:pt x="77" y="47"/>
                </a:lnTo>
                <a:lnTo>
                  <a:pt x="78" y="44"/>
                </a:lnTo>
                <a:lnTo>
                  <a:pt x="79" y="41"/>
                </a:lnTo>
                <a:lnTo>
                  <a:pt x="79" y="40"/>
                </a:lnTo>
                <a:lnTo>
                  <a:pt x="80" y="39"/>
                </a:lnTo>
                <a:lnTo>
                  <a:pt x="79" y="36"/>
                </a:lnTo>
                <a:lnTo>
                  <a:pt x="79" y="31"/>
                </a:lnTo>
                <a:lnTo>
                  <a:pt x="79" y="28"/>
                </a:lnTo>
                <a:lnTo>
                  <a:pt x="80" y="24"/>
                </a:lnTo>
                <a:lnTo>
                  <a:pt x="81" y="20"/>
                </a:lnTo>
                <a:lnTo>
                  <a:pt x="82" y="16"/>
                </a:lnTo>
                <a:lnTo>
                  <a:pt x="82" y="13"/>
                </a:lnTo>
                <a:lnTo>
                  <a:pt x="83" y="10"/>
                </a:lnTo>
                <a:lnTo>
                  <a:pt x="84" y="7"/>
                </a:lnTo>
                <a:lnTo>
                  <a:pt x="84" y="4"/>
                </a:lnTo>
                <a:lnTo>
                  <a:pt x="85" y="4"/>
                </a:lnTo>
                <a:lnTo>
                  <a:pt x="86" y="3"/>
                </a:lnTo>
                <a:lnTo>
                  <a:pt x="89" y="1"/>
                </a:lnTo>
                <a:lnTo>
                  <a:pt x="92" y="0"/>
                </a:lnTo>
                <a:lnTo>
                  <a:pt x="96" y="0"/>
                </a:lnTo>
                <a:lnTo>
                  <a:pt x="99" y="1"/>
                </a:lnTo>
                <a:lnTo>
                  <a:pt x="101" y="2"/>
                </a:lnTo>
                <a:lnTo>
                  <a:pt x="104" y="3"/>
                </a:lnTo>
                <a:lnTo>
                  <a:pt x="106" y="4"/>
                </a:lnTo>
                <a:lnTo>
                  <a:pt x="108" y="6"/>
                </a:lnTo>
                <a:lnTo>
                  <a:pt x="110" y="7"/>
                </a:lnTo>
                <a:lnTo>
                  <a:pt x="111" y="9"/>
                </a:lnTo>
                <a:lnTo>
                  <a:pt x="112" y="10"/>
                </a:lnTo>
                <a:lnTo>
                  <a:pt x="111" y="13"/>
                </a:lnTo>
                <a:lnTo>
                  <a:pt x="110" y="15"/>
                </a:lnTo>
                <a:lnTo>
                  <a:pt x="109" y="18"/>
                </a:lnTo>
                <a:lnTo>
                  <a:pt x="108" y="20"/>
                </a:lnTo>
                <a:lnTo>
                  <a:pt x="108" y="22"/>
                </a:lnTo>
                <a:lnTo>
                  <a:pt x="108" y="23"/>
                </a:lnTo>
                <a:lnTo>
                  <a:pt x="107" y="25"/>
                </a:lnTo>
                <a:lnTo>
                  <a:pt x="107" y="27"/>
                </a:lnTo>
                <a:lnTo>
                  <a:pt x="107" y="28"/>
                </a:lnTo>
                <a:lnTo>
                  <a:pt x="106" y="29"/>
                </a:lnTo>
                <a:lnTo>
                  <a:pt x="106" y="30"/>
                </a:lnTo>
                <a:lnTo>
                  <a:pt x="107" y="30"/>
                </a:lnTo>
                <a:lnTo>
                  <a:pt x="105" y="32"/>
                </a:lnTo>
                <a:lnTo>
                  <a:pt x="105" y="36"/>
                </a:lnTo>
                <a:lnTo>
                  <a:pt x="104" y="39"/>
                </a:lnTo>
                <a:lnTo>
                  <a:pt x="104" y="41"/>
                </a:lnTo>
                <a:lnTo>
                  <a:pt x="104" y="44"/>
                </a:lnTo>
                <a:lnTo>
                  <a:pt x="104" y="47"/>
                </a:lnTo>
                <a:lnTo>
                  <a:pt x="104" y="49"/>
                </a:lnTo>
                <a:lnTo>
                  <a:pt x="104" y="52"/>
                </a:lnTo>
                <a:lnTo>
                  <a:pt x="104" y="54"/>
                </a:lnTo>
                <a:lnTo>
                  <a:pt x="105" y="56"/>
                </a:lnTo>
                <a:lnTo>
                  <a:pt x="105" y="57"/>
                </a:lnTo>
                <a:lnTo>
                  <a:pt x="105" y="59"/>
                </a:lnTo>
                <a:lnTo>
                  <a:pt x="105" y="62"/>
                </a:lnTo>
                <a:lnTo>
                  <a:pt x="105" y="63"/>
                </a:lnTo>
                <a:lnTo>
                  <a:pt x="106" y="65"/>
                </a:lnTo>
                <a:lnTo>
                  <a:pt x="107" y="67"/>
                </a:lnTo>
                <a:lnTo>
                  <a:pt x="108" y="67"/>
                </a:lnTo>
                <a:lnTo>
                  <a:pt x="109" y="68"/>
                </a:lnTo>
                <a:lnTo>
                  <a:pt x="110" y="69"/>
                </a:lnTo>
                <a:lnTo>
                  <a:pt x="110" y="70"/>
                </a:lnTo>
                <a:lnTo>
                  <a:pt x="111" y="70"/>
                </a:lnTo>
                <a:lnTo>
                  <a:pt x="112" y="70"/>
                </a:lnTo>
                <a:lnTo>
                  <a:pt x="112" y="71"/>
                </a:lnTo>
                <a:lnTo>
                  <a:pt x="115" y="72"/>
                </a:lnTo>
                <a:lnTo>
                  <a:pt x="118" y="74"/>
                </a:lnTo>
                <a:lnTo>
                  <a:pt x="123" y="76"/>
                </a:lnTo>
                <a:lnTo>
                  <a:pt x="127" y="78"/>
                </a:lnTo>
                <a:lnTo>
                  <a:pt x="133" y="81"/>
                </a:lnTo>
                <a:lnTo>
                  <a:pt x="138" y="83"/>
                </a:lnTo>
                <a:lnTo>
                  <a:pt x="143" y="85"/>
                </a:lnTo>
                <a:lnTo>
                  <a:pt x="148" y="87"/>
                </a:lnTo>
                <a:lnTo>
                  <a:pt x="151" y="89"/>
                </a:lnTo>
                <a:lnTo>
                  <a:pt x="153" y="90"/>
                </a:lnTo>
                <a:lnTo>
                  <a:pt x="155" y="91"/>
                </a:lnTo>
                <a:lnTo>
                  <a:pt x="161" y="95"/>
                </a:lnTo>
                <a:lnTo>
                  <a:pt x="166" y="101"/>
                </a:lnTo>
                <a:lnTo>
                  <a:pt x="171" y="106"/>
                </a:lnTo>
                <a:lnTo>
                  <a:pt x="175" y="112"/>
                </a:lnTo>
                <a:lnTo>
                  <a:pt x="178" y="117"/>
                </a:lnTo>
                <a:lnTo>
                  <a:pt x="180" y="122"/>
                </a:lnTo>
                <a:lnTo>
                  <a:pt x="182" y="128"/>
                </a:lnTo>
                <a:lnTo>
                  <a:pt x="184" y="132"/>
                </a:lnTo>
                <a:lnTo>
                  <a:pt x="184" y="136"/>
                </a:lnTo>
                <a:lnTo>
                  <a:pt x="185" y="139"/>
                </a:lnTo>
                <a:lnTo>
                  <a:pt x="185" y="140"/>
                </a:lnTo>
                <a:lnTo>
                  <a:pt x="186" y="141"/>
                </a:lnTo>
                <a:lnTo>
                  <a:pt x="186" y="144"/>
                </a:lnTo>
                <a:lnTo>
                  <a:pt x="186" y="148"/>
                </a:lnTo>
                <a:lnTo>
                  <a:pt x="186" y="154"/>
                </a:lnTo>
                <a:lnTo>
                  <a:pt x="186" y="160"/>
                </a:lnTo>
                <a:lnTo>
                  <a:pt x="186" y="166"/>
                </a:lnTo>
                <a:lnTo>
                  <a:pt x="186" y="173"/>
                </a:lnTo>
                <a:lnTo>
                  <a:pt x="186" y="179"/>
                </a:lnTo>
                <a:lnTo>
                  <a:pt x="186" y="185"/>
                </a:lnTo>
                <a:lnTo>
                  <a:pt x="186" y="191"/>
                </a:lnTo>
                <a:lnTo>
                  <a:pt x="186" y="194"/>
                </a:lnTo>
                <a:lnTo>
                  <a:pt x="186" y="197"/>
                </a:lnTo>
                <a:lnTo>
                  <a:pt x="186" y="198"/>
                </a:lnTo>
                <a:lnTo>
                  <a:pt x="185" y="208"/>
                </a:lnTo>
                <a:lnTo>
                  <a:pt x="184" y="217"/>
                </a:lnTo>
                <a:lnTo>
                  <a:pt x="182" y="223"/>
                </a:lnTo>
                <a:lnTo>
                  <a:pt x="180" y="230"/>
                </a:lnTo>
                <a:lnTo>
                  <a:pt x="177" y="236"/>
                </a:lnTo>
                <a:lnTo>
                  <a:pt x="175" y="239"/>
                </a:lnTo>
                <a:lnTo>
                  <a:pt x="172" y="243"/>
                </a:lnTo>
                <a:lnTo>
                  <a:pt x="170" y="246"/>
                </a:lnTo>
                <a:lnTo>
                  <a:pt x="167" y="248"/>
                </a:lnTo>
                <a:lnTo>
                  <a:pt x="166" y="249"/>
                </a:lnTo>
                <a:lnTo>
                  <a:pt x="165" y="250"/>
                </a:lnTo>
                <a:lnTo>
                  <a:pt x="164" y="250"/>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3" name="Freeform 31"/>
          <p:cNvSpPr>
            <a:spLocks/>
          </p:cNvSpPr>
          <p:nvPr/>
        </p:nvSpPr>
        <p:spPr bwMode="auto">
          <a:xfrm>
            <a:off x="4626770" y="1881187"/>
            <a:ext cx="197644" cy="300038"/>
          </a:xfrm>
          <a:custGeom>
            <a:avLst/>
            <a:gdLst>
              <a:gd name="T0" fmla="*/ 2147483647 w 187"/>
              <a:gd name="T1" fmla="*/ 2147483647 h 252"/>
              <a:gd name="T2" fmla="*/ 2147483647 w 187"/>
              <a:gd name="T3" fmla="*/ 2147483647 h 252"/>
              <a:gd name="T4" fmla="*/ 2147483647 w 187"/>
              <a:gd name="T5" fmla="*/ 2147483647 h 252"/>
              <a:gd name="T6" fmla="*/ 2147483647 w 187"/>
              <a:gd name="T7" fmla="*/ 2147483647 h 252"/>
              <a:gd name="T8" fmla="*/ 2147483647 w 187"/>
              <a:gd name="T9" fmla="*/ 2147483647 h 252"/>
              <a:gd name="T10" fmla="*/ 0 w 187"/>
              <a:gd name="T11" fmla="*/ 2147483647 h 252"/>
              <a:gd name="T12" fmla="*/ 2147483647 w 187"/>
              <a:gd name="T13" fmla="*/ 2147483647 h 252"/>
              <a:gd name="T14" fmla="*/ 2147483647 w 187"/>
              <a:gd name="T15" fmla="*/ 2147483647 h 252"/>
              <a:gd name="T16" fmla="*/ 2147483647 w 187"/>
              <a:gd name="T17" fmla="*/ 2147483647 h 252"/>
              <a:gd name="T18" fmla="*/ 2147483647 w 187"/>
              <a:gd name="T19" fmla="*/ 2147483647 h 252"/>
              <a:gd name="T20" fmla="*/ 2147483647 w 187"/>
              <a:gd name="T21" fmla="*/ 2147483647 h 252"/>
              <a:gd name="T22" fmla="*/ 2147483647 w 187"/>
              <a:gd name="T23" fmla="*/ 2147483647 h 252"/>
              <a:gd name="T24" fmla="*/ 2147483647 w 187"/>
              <a:gd name="T25" fmla="*/ 2147483647 h 252"/>
              <a:gd name="T26" fmla="*/ 2147483647 w 187"/>
              <a:gd name="T27" fmla="*/ 2147483647 h 252"/>
              <a:gd name="T28" fmla="*/ 2147483647 w 187"/>
              <a:gd name="T29" fmla="*/ 2147483647 h 252"/>
              <a:gd name="T30" fmla="*/ 2147483647 w 187"/>
              <a:gd name="T31" fmla="*/ 2147483647 h 252"/>
              <a:gd name="T32" fmla="*/ 2147483647 w 187"/>
              <a:gd name="T33" fmla="*/ 2147483647 h 252"/>
              <a:gd name="T34" fmla="*/ 2147483647 w 187"/>
              <a:gd name="T35" fmla="*/ 2147483647 h 252"/>
              <a:gd name="T36" fmla="*/ 2147483647 w 187"/>
              <a:gd name="T37" fmla="*/ 2147483647 h 252"/>
              <a:gd name="T38" fmla="*/ 2147483647 w 187"/>
              <a:gd name="T39" fmla="*/ 2147483647 h 252"/>
              <a:gd name="T40" fmla="*/ 2147483647 w 187"/>
              <a:gd name="T41" fmla="*/ 2147483647 h 252"/>
              <a:gd name="T42" fmla="*/ 2147483647 w 187"/>
              <a:gd name="T43" fmla="*/ 2147483647 h 252"/>
              <a:gd name="T44" fmla="*/ 2147483647 w 187"/>
              <a:gd name="T45" fmla="*/ 2147483647 h 252"/>
              <a:gd name="T46" fmla="*/ 2147483647 w 187"/>
              <a:gd name="T47" fmla="*/ 2147483647 h 252"/>
              <a:gd name="T48" fmla="*/ 2147483647 w 187"/>
              <a:gd name="T49" fmla="*/ 2147483647 h 252"/>
              <a:gd name="T50" fmla="*/ 2147483647 w 187"/>
              <a:gd name="T51" fmla="*/ 2147483647 h 252"/>
              <a:gd name="T52" fmla="*/ 2147483647 w 187"/>
              <a:gd name="T53" fmla="*/ 2147483647 h 252"/>
              <a:gd name="T54" fmla="*/ 2147483647 w 187"/>
              <a:gd name="T55" fmla="*/ 2147483647 h 252"/>
              <a:gd name="T56" fmla="*/ 2147483647 w 187"/>
              <a:gd name="T57" fmla="*/ 2147483647 h 252"/>
              <a:gd name="T58" fmla="*/ 2147483647 w 187"/>
              <a:gd name="T59" fmla="*/ 2147483647 h 252"/>
              <a:gd name="T60" fmla="*/ 2147483647 w 187"/>
              <a:gd name="T61" fmla="*/ 2147483647 h 252"/>
              <a:gd name="T62" fmla="*/ 2147483647 w 187"/>
              <a:gd name="T63" fmla="*/ 2147483647 h 252"/>
              <a:gd name="T64" fmla="*/ 2147483647 w 187"/>
              <a:gd name="T65" fmla="*/ 2147483647 h 252"/>
              <a:gd name="T66" fmla="*/ 2147483647 w 187"/>
              <a:gd name="T67" fmla="*/ 2147483647 h 252"/>
              <a:gd name="T68" fmla="*/ 2147483647 w 187"/>
              <a:gd name="T69" fmla="*/ 2147483647 h 252"/>
              <a:gd name="T70" fmla="*/ 2147483647 w 187"/>
              <a:gd name="T71" fmla="*/ 2147483647 h 252"/>
              <a:gd name="T72" fmla="*/ 2147483647 w 187"/>
              <a:gd name="T73" fmla="*/ 2147483647 h 252"/>
              <a:gd name="T74" fmla="*/ 2147483647 w 187"/>
              <a:gd name="T75" fmla="*/ 2147483647 h 252"/>
              <a:gd name="T76" fmla="*/ 2147483647 w 187"/>
              <a:gd name="T77" fmla="*/ 2147483647 h 252"/>
              <a:gd name="T78" fmla="*/ 2147483647 w 187"/>
              <a:gd name="T79" fmla="*/ 2147483647 h 252"/>
              <a:gd name="T80" fmla="*/ 2147483647 w 187"/>
              <a:gd name="T81" fmla="*/ 2147483647 h 252"/>
              <a:gd name="T82" fmla="*/ 2147483647 w 187"/>
              <a:gd name="T83" fmla="*/ 2147483647 h 252"/>
              <a:gd name="T84" fmla="*/ 2147483647 w 187"/>
              <a:gd name="T85" fmla="*/ 2147483647 h 252"/>
              <a:gd name="T86" fmla="*/ 2147483647 w 187"/>
              <a:gd name="T87" fmla="*/ 2147483647 h 252"/>
              <a:gd name="T88" fmla="*/ 2147483647 w 187"/>
              <a:gd name="T89" fmla="*/ 2147483647 h 252"/>
              <a:gd name="T90" fmla="*/ 2147483647 w 187"/>
              <a:gd name="T91" fmla="*/ 2147483647 h 252"/>
              <a:gd name="T92" fmla="*/ 2147483647 w 187"/>
              <a:gd name="T93" fmla="*/ 2147483647 h 252"/>
              <a:gd name="T94" fmla="*/ 2147483647 w 187"/>
              <a:gd name="T95" fmla="*/ 2147483647 h 252"/>
              <a:gd name="T96" fmla="*/ 2147483647 w 187"/>
              <a:gd name="T97" fmla="*/ 2147483647 h 252"/>
              <a:gd name="T98" fmla="*/ 2147483647 w 187"/>
              <a:gd name="T99" fmla="*/ 2147483647 h 252"/>
              <a:gd name="T100" fmla="*/ 2147483647 w 187"/>
              <a:gd name="T101" fmla="*/ 2147483647 h 252"/>
              <a:gd name="T102" fmla="*/ 2147483647 w 187"/>
              <a:gd name="T103" fmla="*/ 2147483647 h 252"/>
              <a:gd name="T104" fmla="*/ 2147483647 w 187"/>
              <a:gd name="T105" fmla="*/ 2147483647 h 2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7"/>
              <a:gd name="T160" fmla="*/ 0 h 252"/>
              <a:gd name="T161" fmla="*/ 187 w 187"/>
              <a:gd name="T162" fmla="*/ 252 h 2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7" h="252">
                <a:moveTo>
                  <a:pt x="164" y="250"/>
                </a:moveTo>
                <a:lnTo>
                  <a:pt x="155" y="251"/>
                </a:lnTo>
                <a:lnTo>
                  <a:pt x="147" y="251"/>
                </a:lnTo>
                <a:lnTo>
                  <a:pt x="139" y="251"/>
                </a:lnTo>
                <a:lnTo>
                  <a:pt x="132" y="251"/>
                </a:lnTo>
                <a:lnTo>
                  <a:pt x="126" y="250"/>
                </a:lnTo>
                <a:lnTo>
                  <a:pt x="121" y="249"/>
                </a:lnTo>
                <a:lnTo>
                  <a:pt x="117" y="249"/>
                </a:lnTo>
                <a:lnTo>
                  <a:pt x="114" y="248"/>
                </a:lnTo>
                <a:lnTo>
                  <a:pt x="111" y="247"/>
                </a:lnTo>
                <a:lnTo>
                  <a:pt x="109" y="247"/>
                </a:lnTo>
                <a:lnTo>
                  <a:pt x="108" y="247"/>
                </a:lnTo>
                <a:lnTo>
                  <a:pt x="32" y="198"/>
                </a:lnTo>
                <a:lnTo>
                  <a:pt x="23" y="187"/>
                </a:lnTo>
                <a:lnTo>
                  <a:pt x="17" y="177"/>
                </a:lnTo>
                <a:lnTo>
                  <a:pt x="12" y="168"/>
                </a:lnTo>
                <a:lnTo>
                  <a:pt x="8" y="160"/>
                </a:lnTo>
                <a:lnTo>
                  <a:pt x="5" y="154"/>
                </a:lnTo>
                <a:lnTo>
                  <a:pt x="3" y="148"/>
                </a:lnTo>
                <a:lnTo>
                  <a:pt x="1" y="142"/>
                </a:lnTo>
                <a:lnTo>
                  <a:pt x="1" y="139"/>
                </a:lnTo>
                <a:lnTo>
                  <a:pt x="0" y="136"/>
                </a:lnTo>
                <a:lnTo>
                  <a:pt x="0" y="133"/>
                </a:lnTo>
                <a:lnTo>
                  <a:pt x="0" y="132"/>
                </a:lnTo>
                <a:lnTo>
                  <a:pt x="0" y="131"/>
                </a:lnTo>
                <a:lnTo>
                  <a:pt x="1" y="128"/>
                </a:lnTo>
                <a:lnTo>
                  <a:pt x="1" y="124"/>
                </a:lnTo>
                <a:lnTo>
                  <a:pt x="3" y="121"/>
                </a:lnTo>
                <a:lnTo>
                  <a:pt x="3" y="117"/>
                </a:lnTo>
                <a:lnTo>
                  <a:pt x="5" y="112"/>
                </a:lnTo>
                <a:lnTo>
                  <a:pt x="5" y="110"/>
                </a:lnTo>
                <a:lnTo>
                  <a:pt x="7" y="106"/>
                </a:lnTo>
                <a:lnTo>
                  <a:pt x="8" y="103"/>
                </a:lnTo>
                <a:lnTo>
                  <a:pt x="10" y="101"/>
                </a:lnTo>
                <a:lnTo>
                  <a:pt x="10" y="99"/>
                </a:lnTo>
                <a:lnTo>
                  <a:pt x="11" y="98"/>
                </a:lnTo>
                <a:lnTo>
                  <a:pt x="11" y="97"/>
                </a:lnTo>
                <a:lnTo>
                  <a:pt x="13" y="94"/>
                </a:lnTo>
                <a:lnTo>
                  <a:pt x="14" y="90"/>
                </a:lnTo>
                <a:lnTo>
                  <a:pt x="15" y="85"/>
                </a:lnTo>
                <a:lnTo>
                  <a:pt x="16" y="82"/>
                </a:lnTo>
                <a:lnTo>
                  <a:pt x="16" y="77"/>
                </a:lnTo>
                <a:lnTo>
                  <a:pt x="16" y="74"/>
                </a:lnTo>
                <a:lnTo>
                  <a:pt x="16" y="70"/>
                </a:lnTo>
                <a:lnTo>
                  <a:pt x="15" y="67"/>
                </a:lnTo>
                <a:lnTo>
                  <a:pt x="15" y="64"/>
                </a:lnTo>
                <a:lnTo>
                  <a:pt x="14" y="62"/>
                </a:lnTo>
                <a:lnTo>
                  <a:pt x="14" y="61"/>
                </a:lnTo>
                <a:lnTo>
                  <a:pt x="14" y="60"/>
                </a:lnTo>
                <a:lnTo>
                  <a:pt x="12" y="58"/>
                </a:lnTo>
                <a:lnTo>
                  <a:pt x="10" y="54"/>
                </a:lnTo>
                <a:lnTo>
                  <a:pt x="8" y="50"/>
                </a:lnTo>
                <a:lnTo>
                  <a:pt x="8" y="47"/>
                </a:lnTo>
                <a:lnTo>
                  <a:pt x="7" y="43"/>
                </a:lnTo>
                <a:lnTo>
                  <a:pt x="6" y="40"/>
                </a:lnTo>
                <a:lnTo>
                  <a:pt x="6" y="37"/>
                </a:lnTo>
                <a:lnTo>
                  <a:pt x="6" y="35"/>
                </a:lnTo>
                <a:lnTo>
                  <a:pt x="7" y="32"/>
                </a:lnTo>
                <a:lnTo>
                  <a:pt x="7" y="31"/>
                </a:lnTo>
                <a:lnTo>
                  <a:pt x="7" y="30"/>
                </a:lnTo>
                <a:lnTo>
                  <a:pt x="8" y="26"/>
                </a:lnTo>
                <a:lnTo>
                  <a:pt x="8" y="23"/>
                </a:lnTo>
                <a:lnTo>
                  <a:pt x="10" y="22"/>
                </a:lnTo>
                <a:lnTo>
                  <a:pt x="12" y="20"/>
                </a:lnTo>
                <a:lnTo>
                  <a:pt x="14" y="20"/>
                </a:lnTo>
                <a:lnTo>
                  <a:pt x="16" y="19"/>
                </a:lnTo>
                <a:lnTo>
                  <a:pt x="19" y="20"/>
                </a:lnTo>
                <a:lnTo>
                  <a:pt x="21" y="20"/>
                </a:lnTo>
                <a:lnTo>
                  <a:pt x="23" y="20"/>
                </a:lnTo>
                <a:lnTo>
                  <a:pt x="25" y="21"/>
                </a:lnTo>
                <a:lnTo>
                  <a:pt x="26" y="21"/>
                </a:lnTo>
                <a:lnTo>
                  <a:pt x="36" y="30"/>
                </a:lnTo>
                <a:lnTo>
                  <a:pt x="36" y="34"/>
                </a:lnTo>
                <a:lnTo>
                  <a:pt x="36" y="38"/>
                </a:lnTo>
                <a:lnTo>
                  <a:pt x="36" y="42"/>
                </a:lnTo>
                <a:lnTo>
                  <a:pt x="36" y="46"/>
                </a:lnTo>
                <a:lnTo>
                  <a:pt x="36" y="49"/>
                </a:lnTo>
                <a:lnTo>
                  <a:pt x="36" y="53"/>
                </a:lnTo>
                <a:lnTo>
                  <a:pt x="37" y="56"/>
                </a:lnTo>
                <a:lnTo>
                  <a:pt x="37" y="58"/>
                </a:lnTo>
                <a:lnTo>
                  <a:pt x="37" y="60"/>
                </a:lnTo>
                <a:lnTo>
                  <a:pt x="37" y="62"/>
                </a:lnTo>
                <a:lnTo>
                  <a:pt x="37" y="63"/>
                </a:lnTo>
                <a:lnTo>
                  <a:pt x="39" y="66"/>
                </a:lnTo>
                <a:lnTo>
                  <a:pt x="42" y="67"/>
                </a:lnTo>
                <a:lnTo>
                  <a:pt x="44" y="68"/>
                </a:lnTo>
                <a:lnTo>
                  <a:pt x="47" y="69"/>
                </a:lnTo>
                <a:lnTo>
                  <a:pt x="49" y="70"/>
                </a:lnTo>
                <a:lnTo>
                  <a:pt x="52" y="70"/>
                </a:lnTo>
                <a:lnTo>
                  <a:pt x="55" y="71"/>
                </a:lnTo>
                <a:lnTo>
                  <a:pt x="57" y="71"/>
                </a:lnTo>
                <a:lnTo>
                  <a:pt x="59" y="71"/>
                </a:lnTo>
                <a:lnTo>
                  <a:pt x="61" y="71"/>
                </a:lnTo>
                <a:lnTo>
                  <a:pt x="62" y="71"/>
                </a:lnTo>
                <a:lnTo>
                  <a:pt x="62" y="70"/>
                </a:lnTo>
                <a:lnTo>
                  <a:pt x="64" y="70"/>
                </a:lnTo>
                <a:lnTo>
                  <a:pt x="66" y="68"/>
                </a:lnTo>
                <a:lnTo>
                  <a:pt x="68" y="66"/>
                </a:lnTo>
                <a:lnTo>
                  <a:pt x="70" y="63"/>
                </a:lnTo>
                <a:lnTo>
                  <a:pt x="72" y="59"/>
                </a:lnTo>
                <a:lnTo>
                  <a:pt x="74" y="55"/>
                </a:lnTo>
                <a:lnTo>
                  <a:pt x="75" y="51"/>
                </a:lnTo>
                <a:lnTo>
                  <a:pt x="77" y="47"/>
                </a:lnTo>
                <a:lnTo>
                  <a:pt x="78" y="44"/>
                </a:lnTo>
                <a:lnTo>
                  <a:pt x="79" y="41"/>
                </a:lnTo>
                <a:lnTo>
                  <a:pt x="79" y="40"/>
                </a:lnTo>
                <a:lnTo>
                  <a:pt x="80" y="39"/>
                </a:lnTo>
                <a:lnTo>
                  <a:pt x="79" y="36"/>
                </a:lnTo>
                <a:lnTo>
                  <a:pt x="79" y="31"/>
                </a:lnTo>
                <a:lnTo>
                  <a:pt x="79" y="28"/>
                </a:lnTo>
                <a:lnTo>
                  <a:pt x="80" y="24"/>
                </a:lnTo>
                <a:lnTo>
                  <a:pt x="81" y="20"/>
                </a:lnTo>
                <a:lnTo>
                  <a:pt x="82" y="16"/>
                </a:lnTo>
                <a:lnTo>
                  <a:pt x="82" y="13"/>
                </a:lnTo>
                <a:lnTo>
                  <a:pt x="83" y="10"/>
                </a:lnTo>
                <a:lnTo>
                  <a:pt x="84" y="7"/>
                </a:lnTo>
                <a:lnTo>
                  <a:pt x="84" y="4"/>
                </a:lnTo>
                <a:lnTo>
                  <a:pt x="85" y="4"/>
                </a:lnTo>
                <a:lnTo>
                  <a:pt x="86" y="3"/>
                </a:lnTo>
                <a:lnTo>
                  <a:pt x="89" y="1"/>
                </a:lnTo>
                <a:lnTo>
                  <a:pt x="92" y="0"/>
                </a:lnTo>
                <a:lnTo>
                  <a:pt x="96" y="0"/>
                </a:lnTo>
                <a:lnTo>
                  <a:pt x="99" y="1"/>
                </a:lnTo>
                <a:lnTo>
                  <a:pt x="101" y="2"/>
                </a:lnTo>
                <a:lnTo>
                  <a:pt x="104" y="3"/>
                </a:lnTo>
                <a:lnTo>
                  <a:pt x="106" y="4"/>
                </a:lnTo>
                <a:lnTo>
                  <a:pt x="108" y="6"/>
                </a:lnTo>
                <a:lnTo>
                  <a:pt x="110" y="7"/>
                </a:lnTo>
                <a:lnTo>
                  <a:pt x="111" y="9"/>
                </a:lnTo>
                <a:lnTo>
                  <a:pt x="112" y="10"/>
                </a:lnTo>
                <a:lnTo>
                  <a:pt x="111" y="13"/>
                </a:lnTo>
                <a:lnTo>
                  <a:pt x="110" y="15"/>
                </a:lnTo>
                <a:lnTo>
                  <a:pt x="109" y="18"/>
                </a:lnTo>
                <a:lnTo>
                  <a:pt x="108" y="20"/>
                </a:lnTo>
                <a:lnTo>
                  <a:pt x="108" y="22"/>
                </a:lnTo>
                <a:lnTo>
                  <a:pt x="108" y="23"/>
                </a:lnTo>
                <a:lnTo>
                  <a:pt x="107" y="25"/>
                </a:lnTo>
                <a:lnTo>
                  <a:pt x="107" y="27"/>
                </a:lnTo>
                <a:lnTo>
                  <a:pt x="107" y="28"/>
                </a:lnTo>
                <a:lnTo>
                  <a:pt x="106" y="29"/>
                </a:lnTo>
                <a:lnTo>
                  <a:pt x="106" y="30"/>
                </a:lnTo>
                <a:lnTo>
                  <a:pt x="107" y="30"/>
                </a:lnTo>
                <a:lnTo>
                  <a:pt x="105" y="32"/>
                </a:lnTo>
                <a:lnTo>
                  <a:pt x="105" y="36"/>
                </a:lnTo>
                <a:lnTo>
                  <a:pt x="104" y="39"/>
                </a:lnTo>
                <a:lnTo>
                  <a:pt x="104" y="41"/>
                </a:lnTo>
                <a:lnTo>
                  <a:pt x="104" y="44"/>
                </a:lnTo>
                <a:lnTo>
                  <a:pt x="104" y="47"/>
                </a:lnTo>
                <a:lnTo>
                  <a:pt x="104" y="49"/>
                </a:lnTo>
                <a:lnTo>
                  <a:pt x="104" y="52"/>
                </a:lnTo>
                <a:lnTo>
                  <a:pt x="104" y="54"/>
                </a:lnTo>
                <a:lnTo>
                  <a:pt x="105" y="56"/>
                </a:lnTo>
                <a:lnTo>
                  <a:pt x="105" y="57"/>
                </a:lnTo>
                <a:lnTo>
                  <a:pt x="105" y="59"/>
                </a:lnTo>
                <a:lnTo>
                  <a:pt x="105" y="62"/>
                </a:lnTo>
                <a:lnTo>
                  <a:pt x="105" y="63"/>
                </a:lnTo>
                <a:lnTo>
                  <a:pt x="106" y="65"/>
                </a:lnTo>
                <a:lnTo>
                  <a:pt x="107" y="67"/>
                </a:lnTo>
                <a:lnTo>
                  <a:pt x="108" y="67"/>
                </a:lnTo>
                <a:lnTo>
                  <a:pt x="109" y="68"/>
                </a:lnTo>
                <a:lnTo>
                  <a:pt x="110" y="69"/>
                </a:lnTo>
                <a:lnTo>
                  <a:pt x="110" y="70"/>
                </a:lnTo>
                <a:lnTo>
                  <a:pt x="111" y="70"/>
                </a:lnTo>
                <a:lnTo>
                  <a:pt x="112" y="70"/>
                </a:lnTo>
                <a:lnTo>
                  <a:pt x="112" y="71"/>
                </a:lnTo>
                <a:lnTo>
                  <a:pt x="115" y="72"/>
                </a:lnTo>
                <a:lnTo>
                  <a:pt x="118" y="74"/>
                </a:lnTo>
                <a:lnTo>
                  <a:pt x="123" y="76"/>
                </a:lnTo>
                <a:lnTo>
                  <a:pt x="127" y="78"/>
                </a:lnTo>
                <a:lnTo>
                  <a:pt x="133" y="81"/>
                </a:lnTo>
                <a:lnTo>
                  <a:pt x="138" y="83"/>
                </a:lnTo>
                <a:lnTo>
                  <a:pt x="143" y="85"/>
                </a:lnTo>
                <a:lnTo>
                  <a:pt x="148" y="87"/>
                </a:lnTo>
                <a:lnTo>
                  <a:pt x="151" y="89"/>
                </a:lnTo>
                <a:lnTo>
                  <a:pt x="153" y="90"/>
                </a:lnTo>
                <a:lnTo>
                  <a:pt x="155" y="91"/>
                </a:lnTo>
                <a:lnTo>
                  <a:pt x="161" y="95"/>
                </a:lnTo>
                <a:lnTo>
                  <a:pt x="166" y="101"/>
                </a:lnTo>
                <a:lnTo>
                  <a:pt x="171" y="106"/>
                </a:lnTo>
                <a:lnTo>
                  <a:pt x="175" y="112"/>
                </a:lnTo>
                <a:lnTo>
                  <a:pt x="178" y="117"/>
                </a:lnTo>
                <a:lnTo>
                  <a:pt x="180" y="122"/>
                </a:lnTo>
                <a:lnTo>
                  <a:pt x="182" y="128"/>
                </a:lnTo>
                <a:lnTo>
                  <a:pt x="184" y="132"/>
                </a:lnTo>
                <a:lnTo>
                  <a:pt x="184" y="136"/>
                </a:lnTo>
                <a:lnTo>
                  <a:pt x="185" y="139"/>
                </a:lnTo>
                <a:lnTo>
                  <a:pt x="185" y="140"/>
                </a:lnTo>
                <a:lnTo>
                  <a:pt x="186" y="141"/>
                </a:lnTo>
                <a:lnTo>
                  <a:pt x="186" y="144"/>
                </a:lnTo>
                <a:lnTo>
                  <a:pt x="186" y="148"/>
                </a:lnTo>
                <a:lnTo>
                  <a:pt x="186" y="154"/>
                </a:lnTo>
                <a:lnTo>
                  <a:pt x="186" y="160"/>
                </a:lnTo>
                <a:lnTo>
                  <a:pt x="186" y="166"/>
                </a:lnTo>
                <a:lnTo>
                  <a:pt x="186" y="173"/>
                </a:lnTo>
                <a:lnTo>
                  <a:pt x="186" y="179"/>
                </a:lnTo>
                <a:lnTo>
                  <a:pt x="186" y="185"/>
                </a:lnTo>
                <a:lnTo>
                  <a:pt x="186" y="191"/>
                </a:lnTo>
                <a:lnTo>
                  <a:pt x="186" y="194"/>
                </a:lnTo>
                <a:lnTo>
                  <a:pt x="186" y="197"/>
                </a:lnTo>
                <a:lnTo>
                  <a:pt x="186" y="198"/>
                </a:lnTo>
                <a:lnTo>
                  <a:pt x="185" y="208"/>
                </a:lnTo>
                <a:lnTo>
                  <a:pt x="184" y="217"/>
                </a:lnTo>
                <a:lnTo>
                  <a:pt x="182" y="223"/>
                </a:lnTo>
                <a:lnTo>
                  <a:pt x="180" y="230"/>
                </a:lnTo>
                <a:lnTo>
                  <a:pt x="177" y="236"/>
                </a:lnTo>
                <a:lnTo>
                  <a:pt x="175" y="239"/>
                </a:lnTo>
                <a:lnTo>
                  <a:pt x="172" y="243"/>
                </a:lnTo>
                <a:lnTo>
                  <a:pt x="170" y="246"/>
                </a:lnTo>
                <a:lnTo>
                  <a:pt x="167" y="248"/>
                </a:lnTo>
                <a:lnTo>
                  <a:pt x="166" y="249"/>
                </a:lnTo>
                <a:lnTo>
                  <a:pt x="165" y="250"/>
                </a:lnTo>
                <a:lnTo>
                  <a:pt x="164" y="250"/>
                </a:lnTo>
              </a:path>
            </a:pathLst>
          </a:custGeom>
          <a:noFill/>
          <a:ln w="12700" cap="rnd" cmpd="sng">
            <a:solidFill>
              <a:srgbClr val="00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69664" name="Freeform 32"/>
          <p:cNvSpPr>
            <a:spLocks/>
          </p:cNvSpPr>
          <p:nvPr/>
        </p:nvSpPr>
        <p:spPr bwMode="auto">
          <a:xfrm>
            <a:off x="4626770" y="1963341"/>
            <a:ext cx="17860" cy="89297"/>
          </a:xfrm>
          <a:custGeom>
            <a:avLst/>
            <a:gdLst>
              <a:gd name="T0" fmla="*/ 2147483647 w 17"/>
              <a:gd name="T1" fmla="*/ 2147483647 h 75"/>
              <a:gd name="T2" fmla="*/ 2147483647 w 17"/>
              <a:gd name="T3" fmla="*/ 2147483647 h 75"/>
              <a:gd name="T4" fmla="*/ 2147483647 w 17"/>
              <a:gd name="T5" fmla="*/ 2147483647 h 75"/>
              <a:gd name="T6" fmla="*/ 2147483647 w 17"/>
              <a:gd name="T7" fmla="*/ 2147483647 h 75"/>
              <a:gd name="T8" fmla="*/ 2147483647 w 17"/>
              <a:gd name="T9" fmla="*/ 2147483647 h 75"/>
              <a:gd name="T10" fmla="*/ 2147483647 w 17"/>
              <a:gd name="T11" fmla="*/ 2147483647 h 75"/>
              <a:gd name="T12" fmla="*/ 2147483647 w 17"/>
              <a:gd name="T13" fmla="*/ 2147483647 h 75"/>
              <a:gd name="T14" fmla="*/ 2147483647 w 17"/>
              <a:gd name="T15" fmla="*/ 2147483647 h 75"/>
              <a:gd name="T16" fmla="*/ 2147483647 w 17"/>
              <a:gd name="T17" fmla="*/ 2147483647 h 75"/>
              <a:gd name="T18" fmla="*/ 2147483647 w 17"/>
              <a:gd name="T19" fmla="*/ 2147483647 h 75"/>
              <a:gd name="T20" fmla="*/ 2147483647 w 17"/>
              <a:gd name="T21" fmla="*/ 2147483647 h 75"/>
              <a:gd name="T22" fmla="*/ 2147483647 w 17"/>
              <a:gd name="T23" fmla="*/ 2147483647 h 75"/>
              <a:gd name="T24" fmla="*/ 2147483647 w 17"/>
              <a:gd name="T25" fmla="*/ 2147483647 h 75"/>
              <a:gd name="T26" fmla="*/ 2147483647 w 17"/>
              <a:gd name="T27" fmla="*/ 2147483647 h 75"/>
              <a:gd name="T28" fmla="*/ 2147483647 w 17"/>
              <a:gd name="T29" fmla="*/ 2147483647 h 75"/>
              <a:gd name="T30" fmla="*/ 2147483647 w 17"/>
              <a:gd name="T31" fmla="*/ 2147483647 h 75"/>
              <a:gd name="T32" fmla="*/ 2147483647 w 17"/>
              <a:gd name="T33" fmla="*/ 2147483647 h 75"/>
              <a:gd name="T34" fmla="*/ 2147483647 w 17"/>
              <a:gd name="T35" fmla="*/ 2147483647 h 75"/>
              <a:gd name="T36" fmla="*/ 2147483647 w 17"/>
              <a:gd name="T37" fmla="*/ 2147483647 h 75"/>
              <a:gd name="T38" fmla="*/ 2147483647 w 17"/>
              <a:gd name="T39" fmla="*/ 2147483647 h 75"/>
              <a:gd name="T40" fmla="*/ 2147483647 w 17"/>
              <a:gd name="T41" fmla="*/ 0 h 75"/>
              <a:gd name="T42" fmla="*/ 2147483647 w 17"/>
              <a:gd name="T43" fmla="*/ 0 h 75"/>
              <a:gd name="T44" fmla="*/ 2147483647 w 17"/>
              <a:gd name="T45" fmla="*/ 2147483647 h 75"/>
              <a:gd name="T46" fmla="*/ 2147483647 w 17"/>
              <a:gd name="T47" fmla="*/ 2147483647 h 75"/>
              <a:gd name="T48" fmla="*/ 2147483647 w 17"/>
              <a:gd name="T49" fmla="*/ 2147483647 h 75"/>
              <a:gd name="T50" fmla="*/ 2147483647 w 17"/>
              <a:gd name="T51" fmla="*/ 2147483647 h 75"/>
              <a:gd name="T52" fmla="*/ 2147483647 w 17"/>
              <a:gd name="T53" fmla="*/ 2147483647 h 75"/>
              <a:gd name="T54" fmla="*/ 2147483647 w 17"/>
              <a:gd name="T55" fmla="*/ 2147483647 h 75"/>
              <a:gd name="T56" fmla="*/ 2147483647 w 17"/>
              <a:gd name="T57" fmla="*/ 2147483647 h 75"/>
              <a:gd name="T58" fmla="*/ 2147483647 w 17"/>
              <a:gd name="T59" fmla="*/ 2147483647 h 75"/>
              <a:gd name="T60" fmla="*/ 2147483647 w 17"/>
              <a:gd name="T61" fmla="*/ 2147483647 h 75"/>
              <a:gd name="T62" fmla="*/ 2147483647 w 17"/>
              <a:gd name="T63" fmla="*/ 2147483647 h 75"/>
              <a:gd name="T64" fmla="*/ 2147483647 w 17"/>
              <a:gd name="T65" fmla="*/ 2147483647 h 75"/>
              <a:gd name="T66" fmla="*/ 2147483647 w 17"/>
              <a:gd name="T67" fmla="*/ 2147483647 h 75"/>
              <a:gd name="T68" fmla="*/ 2147483647 w 17"/>
              <a:gd name="T69" fmla="*/ 2147483647 h 75"/>
              <a:gd name="T70" fmla="*/ 2147483647 w 17"/>
              <a:gd name="T71" fmla="*/ 2147483647 h 75"/>
              <a:gd name="T72" fmla="*/ 2147483647 w 17"/>
              <a:gd name="T73" fmla="*/ 2147483647 h 75"/>
              <a:gd name="T74" fmla="*/ 2147483647 w 17"/>
              <a:gd name="T75" fmla="*/ 2147483647 h 75"/>
              <a:gd name="T76" fmla="*/ 0 w 17"/>
              <a:gd name="T77" fmla="*/ 2147483647 h 75"/>
              <a:gd name="T78" fmla="*/ 0 w 17"/>
              <a:gd name="T79" fmla="*/ 2147483647 h 75"/>
              <a:gd name="T80" fmla="*/ 2147483647 w 17"/>
              <a:gd name="T81" fmla="*/ 2147483647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75"/>
              <a:gd name="T125" fmla="*/ 17 w 17"/>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75">
                <a:moveTo>
                  <a:pt x="1" y="74"/>
                </a:moveTo>
                <a:lnTo>
                  <a:pt x="1" y="69"/>
                </a:lnTo>
                <a:lnTo>
                  <a:pt x="2" y="62"/>
                </a:lnTo>
                <a:lnTo>
                  <a:pt x="3" y="59"/>
                </a:lnTo>
                <a:lnTo>
                  <a:pt x="4" y="55"/>
                </a:lnTo>
                <a:lnTo>
                  <a:pt x="5" y="51"/>
                </a:lnTo>
                <a:lnTo>
                  <a:pt x="7" y="48"/>
                </a:lnTo>
                <a:lnTo>
                  <a:pt x="8" y="44"/>
                </a:lnTo>
                <a:lnTo>
                  <a:pt x="9" y="42"/>
                </a:lnTo>
                <a:lnTo>
                  <a:pt x="10" y="39"/>
                </a:lnTo>
                <a:lnTo>
                  <a:pt x="10" y="38"/>
                </a:lnTo>
                <a:lnTo>
                  <a:pt x="12" y="36"/>
                </a:lnTo>
                <a:lnTo>
                  <a:pt x="12" y="35"/>
                </a:lnTo>
                <a:lnTo>
                  <a:pt x="14" y="32"/>
                </a:lnTo>
                <a:lnTo>
                  <a:pt x="15" y="28"/>
                </a:lnTo>
                <a:lnTo>
                  <a:pt x="16" y="23"/>
                </a:lnTo>
                <a:lnTo>
                  <a:pt x="16" y="18"/>
                </a:lnTo>
                <a:lnTo>
                  <a:pt x="16" y="11"/>
                </a:lnTo>
                <a:lnTo>
                  <a:pt x="16" y="5"/>
                </a:lnTo>
                <a:lnTo>
                  <a:pt x="16" y="2"/>
                </a:lnTo>
                <a:lnTo>
                  <a:pt x="15" y="0"/>
                </a:lnTo>
                <a:lnTo>
                  <a:pt x="14" y="0"/>
                </a:lnTo>
                <a:lnTo>
                  <a:pt x="15" y="2"/>
                </a:lnTo>
                <a:lnTo>
                  <a:pt x="15" y="5"/>
                </a:lnTo>
                <a:lnTo>
                  <a:pt x="15" y="22"/>
                </a:lnTo>
                <a:lnTo>
                  <a:pt x="15" y="23"/>
                </a:lnTo>
                <a:lnTo>
                  <a:pt x="14" y="28"/>
                </a:lnTo>
                <a:lnTo>
                  <a:pt x="13" y="32"/>
                </a:lnTo>
                <a:lnTo>
                  <a:pt x="10" y="36"/>
                </a:lnTo>
                <a:lnTo>
                  <a:pt x="10" y="37"/>
                </a:lnTo>
                <a:lnTo>
                  <a:pt x="10" y="39"/>
                </a:lnTo>
                <a:lnTo>
                  <a:pt x="8" y="42"/>
                </a:lnTo>
                <a:lnTo>
                  <a:pt x="7" y="44"/>
                </a:lnTo>
                <a:lnTo>
                  <a:pt x="6" y="48"/>
                </a:lnTo>
                <a:lnTo>
                  <a:pt x="5" y="51"/>
                </a:lnTo>
                <a:lnTo>
                  <a:pt x="3" y="55"/>
                </a:lnTo>
                <a:lnTo>
                  <a:pt x="3" y="59"/>
                </a:lnTo>
                <a:lnTo>
                  <a:pt x="1" y="62"/>
                </a:lnTo>
                <a:lnTo>
                  <a:pt x="0" y="71"/>
                </a:lnTo>
                <a:lnTo>
                  <a:pt x="0" y="74"/>
                </a:lnTo>
                <a:lnTo>
                  <a:pt x="1" y="74"/>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5" name="Freeform 33"/>
          <p:cNvSpPr>
            <a:spLocks/>
          </p:cNvSpPr>
          <p:nvPr/>
        </p:nvSpPr>
        <p:spPr bwMode="auto">
          <a:xfrm>
            <a:off x="4643439" y="1960962"/>
            <a:ext cx="17860" cy="20240"/>
          </a:xfrm>
          <a:custGeom>
            <a:avLst/>
            <a:gdLst>
              <a:gd name="T0" fmla="*/ 2147483647 w 17"/>
              <a:gd name="T1" fmla="*/ 2147483647 h 17"/>
              <a:gd name="T2" fmla="*/ 2147483647 w 17"/>
              <a:gd name="T3" fmla="*/ 2147483647 h 17"/>
              <a:gd name="T4" fmla="*/ 0 w 17"/>
              <a:gd name="T5" fmla="*/ 2147483647 h 17"/>
              <a:gd name="T6" fmla="*/ 0 w 17"/>
              <a:gd name="T7" fmla="*/ 0 h 17"/>
              <a:gd name="T8" fmla="*/ 0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8"/>
                </a:lnTo>
                <a:lnTo>
                  <a:pt x="0" y="0"/>
                </a:lnTo>
                <a:lnTo>
                  <a:pt x="0" y="16"/>
                </a:lnTo>
                <a:lnTo>
                  <a:pt x="16"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6" name="Freeform 34"/>
          <p:cNvSpPr>
            <a:spLocks/>
          </p:cNvSpPr>
          <p:nvPr/>
        </p:nvSpPr>
        <p:spPr bwMode="auto">
          <a:xfrm>
            <a:off x="4643439" y="1960962"/>
            <a:ext cx="17860" cy="20240"/>
          </a:xfrm>
          <a:custGeom>
            <a:avLst/>
            <a:gdLst>
              <a:gd name="T0" fmla="*/ 2147483647 w 17"/>
              <a:gd name="T1" fmla="*/ 0 h 17"/>
              <a:gd name="T2" fmla="*/ 2147483647 w 17"/>
              <a:gd name="T3" fmla="*/ 2147483647 h 17"/>
              <a:gd name="T4" fmla="*/ 2147483647 w 17"/>
              <a:gd name="T5" fmla="*/ 0 h 17"/>
              <a:gd name="T6" fmla="*/ 0 w 17"/>
              <a:gd name="T7" fmla="*/ 0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16" y="0"/>
                </a:lnTo>
                <a:lnTo>
                  <a:pt x="0" y="0"/>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7" name="Freeform 35"/>
          <p:cNvSpPr>
            <a:spLocks/>
          </p:cNvSpPr>
          <p:nvPr/>
        </p:nvSpPr>
        <p:spPr bwMode="auto">
          <a:xfrm>
            <a:off x="4633914" y="1934768"/>
            <a:ext cx="17860" cy="25003"/>
          </a:xfrm>
          <a:custGeom>
            <a:avLst/>
            <a:gdLst>
              <a:gd name="T0" fmla="*/ 2147483647 w 17"/>
              <a:gd name="T1" fmla="*/ 2147483647 h 21"/>
              <a:gd name="T2" fmla="*/ 2147483647 w 17"/>
              <a:gd name="T3" fmla="*/ 2147483647 h 21"/>
              <a:gd name="T4" fmla="*/ 2147483647 w 17"/>
              <a:gd name="T5" fmla="*/ 2147483647 h 21"/>
              <a:gd name="T6" fmla="*/ 2147483647 w 17"/>
              <a:gd name="T7" fmla="*/ 2147483647 h 21"/>
              <a:gd name="T8" fmla="*/ 2147483647 w 17"/>
              <a:gd name="T9" fmla="*/ 2147483647 h 21"/>
              <a:gd name="T10" fmla="*/ 2147483647 w 17"/>
              <a:gd name="T11" fmla="*/ 2147483647 h 21"/>
              <a:gd name="T12" fmla="*/ 2147483647 w 17"/>
              <a:gd name="T13" fmla="*/ 2147483647 h 21"/>
              <a:gd name="T14" fmla="*/ 2147483647 w 17"/>
              <a:gd name="T15" fmla="*/ 0 h 21"/>
              <a:gd name="T16" fmla="*/ 0 w 17"/>
              <a:gd name="T17" fmla="*/ 0 h 21"/>
              <a:gd name="T18" fmla="*/ 0 w 17"/>
              <a:gd name="T19" fmla="*/ 2147483647 h 21"/>
              <a:gd name="T20" fmla="*/ 2147483647 w 17"/>
              <a:gd name="T21" fmla="*/ 2147483647 h 21"/>
              <a:gd name="T22" fmla="*/ 2147483647 w 17"/>
              <a:gd name="T23" fmla="*/ 2147483647 h 21"/>
              <a:gd name="T24" fmla="*/ 2147483647 w 17"/>
              <a:gd name="T25" fmla="*/ 2147483647 h 21"/>
              <a:gd name="T26" fmla="*/ 2147483647 w 17"/>
              <a:gd name="T27" fmla="*/ 2147483647 h 21"/>
              <a:gd name="T28" fmla="*/ 2147483647 w 17"/>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1"/>
              <a:gd name="T47" fmla="*/ 17 w 17"/>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1">
                <a:moveTo>
                  <a:pt x="16" y="20"/>
                </a:moveTo>
                <a:lnTo>
                  <a:pt x="16" y="19"/>
                </a:lnTo>
                <a:lnTo>
                  <a:pt x="10" y="16"/>
                </a:lnTo>
                <a:lnTo>
                  <a:pt x="7" y="13"/>
                </a:lnTo>
                <a:lnTo>
                  <a:pt x="5" y="10"/>
                </a:lnTo>
                <a:lnTo>
                  <a:pt x="1" y="6"/>
                </a:lnTo>
                <a:lnTo>
                  <a:pt x="1" y="3"/>
                </a:lnTo>
                <a:lnTo>
                  <a:pt x="1" y="0"/>
                </a:lnTo>
                <a:lnTo>
                  <a:pt x="0" y="0"/>
                </a:lnTo>
                <a:lnTo>
                  <a:pt x="0" y="3"/>
                </a:lnTo>
                <a:lnTo>
                  <a:pt x="1" y="6"/>
                </a:lnTo>
                <a:lnTo>
                  <a:pt x="3" y="10"/>
                </a:lnTo>
                <a:lnTo>
                  <a:pt x="7" y="14"/>
                </a:lnTo>
                <a:lnTo>
                  <a:pt x="10" y="17"/>
                </a:lnTo>
                <a:lnTo>
                  <a:pt x="16" y="2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8" name="Freeform 36"/>
          <p:cNvSpPr>
            <a:spLocks/>
          </p:cNvSpPr>
          <p:nvPr/>
        </p:nvSpPr>
        <p:spPr bwMode="auto">
          <a:xfrm>
            <a:off x="4633914" y="1927624"/>
            <a:ext cx="17860" cy="20240"/>
          </a:xfrm>
          <a:custGeom>
            <a:avLst/>
            <a:gdLst>
              <a:gd name="T0" fmla="*/ 2147483647 w 17"/>
              <a:gd name="T1" fmla="*/ 2147483647 h 17"/>
              <a:gd name="T2" fmla="*/ 2147483647 w 17"/>
              <a:gd name="T3" fmla="*/ 0 h 17"/>
              <a:gd name="T4" fmla="*/ 0 w 17"/>
              <a:gd name="T5" fmla="*/ 0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6"/>
                </a:lnTo>
                <a:lnTo>
                  <a:pt x="16"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9" name="Freeform 37"/>
          <p:cNvSpPr>
            <a:spLocks/>
          </p:cNvSpPr>
          <p:nvPr/>
        </p:nvSpPr>
        <p:spPr bwMode="auto">
          <a:xfrm>
            <a:off x="4633914" y="1924050"/>
            <a:ext cx="17860" cy="20241"/>
          </a:xfrm>
          <a:custGeom>
            <a:avLst/>
            <a:gdLst>
              <a:gd name="T0" fmla="*/ 2147483647 w 17"/>
              <a:gd name="T1" fmla="*/ 2147483647 h 17"/>
              <a:gd name="T2" fmla="*/ 2147483647 w 17"/>
              <a:gd name="T3" fmla="*/ 0 h 17"/>
              <a:gd name="T4" fmla="*/ 0 w 17"/>
              <a:gd name="T5" fmla="*/ 2147483647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16"/>
                </a:lnTo>
                <a:lnTo>
                  <a:pt x="0" y="8"/>
                </a:lnTo>
                <a:lnTo>
                  <a:pt x="16"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0" name="Freeform 38"/>
          <p:cNvSpPr>
            <a:spLocks/>
          </p:cNvSpPr>
          <p:nvPr/>
        </p:nvSpPr>
        <p:spPr bwMode="auto">
          <a:xfrm>
            <a:off x="4633914" y="1920481"/>
            <a:ext cx="17860" cy="20240"/>
          </a:xfrm>
          <a:custGeom>
            <a:avLst/>
            <a:gdLst>
              <a:gd name="T0" fmla="*/ 2147483647 w 17"/>
              <a:gd name="T1" fmla="*/ 2147483647 h 17"/>
              <a:gd name="T2" fmla="*/ 2147483647 w 17"/>
              <a:gd name="T3" fmla="*/ 0 h 17"/>
              <a:gd name="T4" fmla="*/ 2147483647 w 17"/>
              <a:gd name="T5" fmla="*/ 2147483647 h 17"/>
              <a:gd name="T6" fmla="*/ 0 w 17"/>
              <a:gd name="T7" fmla="*/ 2147483647 h 17"/>
              <a:gd name="T8" fmla="*/ 0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16" y="5"/>
                </a:lnTo>
                <a:lnTo>
                  <a:pt x="0" y="5"/>
                </a:lnTo>
                <a:lnTo>
                  <a:pt x="0" y="16"/>
                </a:lnTo>
                <a:lnTo>
                  <a:pt x="16"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1" name="Freeform 39"/>
          <p:cNvSpPr>
            <a:spLocks/>
          </p:cNvSpPr>
          <p:nvPr/>
        </p:nvSpPr>
        <p:spPr bwMode="auto">
          <a:xfrm>
            <a:off x="4633914" y="1920481"/>
            <a:ext cx="17860" cy="20240"/>
          </a:xfrm>
          <a:custGeom>
            <a:avLst/>
            <a:gdLst>
              <a:gd name="T0" fmla="*/ 2147483647 w 17"/>
              <a:gd name="T1" fmla="*/ 2147483647 h 17"/>
              <a:gd name="T2" fmla="*/ 2147483647 w 17"/>
              <a:gd name="T3" fmla="*/ 0 h 17"/>
              <a:gd name="T4" fmla="*/ 0 w 17"/>
              <a:gd name="T5" fmla="*/ 2147483647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16"/>
                </a:lnTo>
                <a:lnTo>
                  <a:pt x="0" y="8"/>
                </a:lnTo>
                <a:lnTo>
                  <a:pt x="16"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2" name="Freeform 40"/>
          <p:cNvSpPr>
            <a:spLocks/>
          </p:cNvSpPr>
          <p:nvPr/>
        </p:nvSpPr>
        <p:spPr bwMode="auto">
          <a:xfrm>
            <a:off x="4633914" y="1919288"/>
            <a:ext cx="17860" cy="20241"/>
          </a:xfrm>
          <a:custGeom>
            <a:avLst/>
            <a:gdLst>
              <a:gd name="T0" fmla="*/ 2147483647 w 17"/>
              <a:gd name="T1" fmla="*/ 2147483647 h 17"/>
              <a:gd name="T2" fmla="*/ 2147483647 w 17"/>
              <a:gd name="T3" fmla="*/ 0 h 17"/>
              <a:gd name="T4" fmla="*/ 2147483647 w 17"/>
              <a:gd name="T5" fmla="*/ 0 h 17"/>
              <a:gd name="T6" fmla="*/ 0 w 17"/>
              <a:gd name="T7" fmla="*/ 0 h 17"/>
              <a:gd name="T8" fmla="*/ 0 w 17"/>
              <a:gd name="T9" fmla="*/ 2147483647 h 17"/>
              <a:gd name="T10" fmla="*/ 2147483647 w 17"/>
              <a:gd name="T11" fmla="*/ 2147483647 h 17"/>
              <a:gd name="T12" fmla="*/ 2147483647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8" y="0"/>
                </a:lnTo>
                <a:lnTo>
                  <a:pt x="0" y="0"/>
                </a:lnTo>
                <a:lnTo>
                  <a:pt x="0" y="16"/>
                </a:lnTo>
                <a:lnTo>
                  <a:pt x="8" y="16"/>
                </a:lnTo>
                <a:lnTo>
                  <a:pt x="16"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3" name="Freeform 41"/>
          <p:cNvSpPr>
            <a:spLocks/>
          </p:cNvSpPr>
          <p:nvPr/>
        </p:nvSpPr>
        <p:spPr bwMode="auto">
          <a:xfrm>
            <a:off x="4633914" y="1905000"/>
            <a:ext cx="17860" cy="20241"/>
          </a:xfrm>
          <a:custGeom>
            <a:avLst/>
            <a:gdLst>
              <a:gd name="T0" fmla="*/ 2147483647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0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w 17"/>
              <a:gd name="T29" fmla="*/ 2147483647 h 17"/>
              <a:gd name="T30" fmla="*/ 2147483647 w 17"/>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1" y="12"/>
                </a:moveTo>
                <a:lnTo>
                  <a:pt x="1" y="8"/>
                </a:lnTo>
                <a:lnTo>
                  <a:pt x="3" y="5"/>
                </a:lnTo>
                <a:lnTo>
                  <a:pt x="6" y="4"/>
                </a:lnTo>
                <a:lnTo>
                  <a:pt x="9" y="2"/>
                </a:lnTo>
                <a:lnTo>
                  <a:pt x="12" y="1"/>
                </a:lnTo>
                <a:lnTo>
                  <a:pt x="16" y="1"/>
                </a:lnTo>
                <a:lnTo>
                  <a:pt x="16" y="0"/>
                </a:lnTo>
                <a:lnTo>
                  <a:pt x="12" y="0"/>
                </a:lnTo>
                <a:lnTo>
                  <a:pt x="8" y="1"/>
                </a:lnTo>
                <a:lnTo>
                  <a:pt x="6" y="3"/>
                </a:lnTo>
                <a:lnTo>
                  <a:pt x="3" y="4"/>
                </a:lnTo>
                <a:lnTo>
                  <a:pt x="1" y="8"/>
                </a:lnTo>
                <a:lnTo>
                  <a:pt x="0" y="16"/>
                </a:lnTo>
                <a:lnTo>
                  <a:pt x="0" y="12"/>
                </a:lnTo>
                <a:lnTo>
                  <a:pt x="1" y="12"/>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4" name="Freeform 42"/>
          <p:cNvSpPr>
            <a:spLocks/>
          </p:cNvSpPr>
          <p:nvPr/>
        </p:nvSpPr>
        <p:spPr bwMode="auto">
          <a:xfrm>
            <a:off x="4645820" y="1905000"/>
            <a:ext cx="17860" cy="20241"/>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0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5"/>
                </a:moveTo>
                <a:lnTo>
                  <a:pt x="8" y="10"/>
                </a:lnTo>
                <a:lnTo>
                  <a:pt x="11" y="10"/>
                </a:lnTo>
                <a:lnTo>
                  <a:pt x="14" y="16"/>
                </a:lnTo>
                <a:lnTo>
                  <a:pt x="16" y="16"/>
                </a:lnTo>
                <a:lnTo>
                  <a:pt x="16" y="10"/>
                </a:lnTo>
                <a:lnTo>
                  <a:pt x="14" y="10"/>
                </a:lnTo>
                <a:lnTo>
                  <a:pt x="11" y="5"/>
                </a:lnTo>
                <a:lnTo>
                  <a:pt x="8" y="5"/>
                </a:lnTo>
                <a:lnTo>
                  <a:pt x="0" y="0"/>
                </a:lnTo>
                <a:lnTo>
                  <a:pt x="0" y="5"/>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5" name="Freeform 43"/>
          <p:cNvSpPr>
            <a:spLocks/>
          </p:cNvSpPr>
          <p:nvPr/>
        </p:nvSpPr>
        <p:spPr bwMode="auto">
          <a:xfrm>
            <a:off x="4656535" y="1907381"/>
            <a:ext cx="19050" cy="20241"/>
          </a:xfrm>
          <a:custGeom>
            <a:avLst/>
            <a:gdLst>
              <a:gd name="T0" fmla="*/ 0 w 17"/>
              <a:gd name="T1" fmla="*/ 2147483647 h 17"/>
              <a:gd name="T2" fmla="*/ 2147483647 w 17"/>
              <a:gd name="T3" fmla="*/ 2147483647 h 17"/>
              <a:gd name="T4" fmla="*/ 0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0 w 17"/>
              <a:gd name="T15" fmla="*/ 0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
                </a:moveTo>
                <a:lnTo>
                  <a:pt x="1" y="1"/>
                </a:lnTo>
                <a:lnTo>
                  <a:pt x="0" y="1"/>
                </a:lnTo>
                <a:lnTo>
                  <a:pt x="14" y="12"/>
                </a:lnTo>
                <a:lnTo>
                  <a:pt x="14" y="16"/>
                </a:lnTo>
                <a:lnTo>
                  <a:pt x="16" y="16"/>
                </a:lnTo>
                <a:lnTo>
                  <a:pt x="16" y="11"/>
                </a:lnTo>
                <a:lnTo>
                  <a:pt x="0" y="0"/>
                </a:lnTo>
                <a:lnTo>
                  <a:pt x="0" y="1"/>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6" name="Freeform 44"/>
          <p:cNvSpPr>
            <a:spLocks/>
          </p:cNvSpPr>
          <p:nvPr/>
        </p:nvSpPr>
        <p:spPr bwMode="auto">
          <a:xfrm>
            <a:off x="4667251" y="1920481"/>
            <a:ext cx="17860" cy="20240"/>
          </a:xfrm>
          <a:custGeom>
            <a:avLst/>
            <a:gdLst>
              <a:gd name="T0" fmla="*/ 0 w 17"/>
              <a:gd name="T1" fmla="*/ 2147483647 h 17"/>
              <a:gd name="T2" fmla="*/ 0 w 17"/>
              <a:gd name="T3" fmla="*/ 0 h 17"/>
              <a:gd name="T4" fmla="*/ 2147483647 w 17"/>
              <a:gd name="T5" fmla="*/ 2147483647 h 17"/>
              <a:gd name="T6" fmla="*/ 2147483647 w 17"/>
              <a:gd name="T7" fmla="*/ 2147483647 h 17"/>
              <a:gd name="T8" fmla="*/ 0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0" y="0"/>
                </a:lnTo>
                <a:lnTo>
                  <a:pt x="16" y="16"/>
                </a:lnTo>
                <a:lnTo>
                  <a:pt x="16" y="8"/>
                </a:lnTo>
                <a:lnTo>
                  <a:pt x="0"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7" name="Freeform 45"/>
          <p:cNvSpPr>
            <a:spLocks/>
          </p:cNvSpPr>
          <p:nvPr/>
        </p:nvSpPr>
        <p:spPr bwMode="auto">
          <a:xfrm>
            <a:off x="4667251" y="1931194"/>
            <a:ext cx="17860" cy="20241"/>
          </a:xfrm>
          <a:custGeom>
            <a:avLst/>
            <a:gdLst>
              <a:gd name="T0" fmla="*/ 2147483647 w 17"/>
              <a:gd name="T1" fmla="*/ 0 h 17"/>
              <a:gd name="T2" fmla="*/ 0 w 17"/>
              <a:gd name="T3" fmla="*/ 0 h 17"/>
              <a:gd name="T4" fmla="*/ 0 w 17"/>
              <a:gd name="T5" fmla="*/ 2147483647 h 17"/>
              <a:gd name="T6" fmla="*/ 2147483647 w 17"/>
              <a:gd name="T7" fmla="*/ 2147483647 h 17"/>
              <a:gd name="T8" fmla="*/ 2147483647 w 17"/>
              <a:gd name="T9" fmla="*/ 2147483647 h 17"/>
              <a:gd name="T10" fmla="*/ 2147483647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0"/>
                </a:lnTo>
                <a:lnTo>
                  <a:pt x="0" y="16"/>
                </a:lnTo>
                <a:lnTo>
                  <a:pt x="16" y="16"/>
                </a:lnTo>
                <a:lnTo>
                  <a:pt x="16" y="8"/>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8" name="Freeform 46"/>
          <p:cNvSpPr>
            <a:spLocks/>
          </p:cNvSpPr>
          <p:nvPr/>
        </p:nvSpPr>
        <p:spPr bwMode="auto">
          <a:xfrm>
            <a:off x="4667251" y="1935956"/>
            <a:ext cx="17860" cy="20241"/>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0" y="0"/>
                </a:lnTo>
                <a:lnTo>
                  <a:pt x="8" y="9"/>
                </a:lnTo>
                <a:lnTo>
                  <a:pt x="8" y="12"/>
                </a:lnTo>
                <a:lnTo>
                  <a:pt x="8" y="16"/>
                </a:lnTo>
                <a:lnTo>
                  <a:pt x="16" y="16"/>
                </a:lnTo>
                <a:lnTo>
                  <a:pt x="16" y="12"/>
                </a:lnTo>
                <a:lnTo>
                  <a:pt x="8" y="9"/>
                </a:lnTo>
                <a:lnTo>
                  <a:pt x="8" y="4"/>
                </a:lnTo>
                <a:lnTo>
                  <a:pt x="0" y="4"/>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9" name="Freeform 47"/>
          <p:cNvSpPr>
            <a:spLocks/>
          </p:cNvSpPr>
          <p:nvPr/>
        </p:nvSpPr>
        <p:spPr bwMode="auto">
          <a:xfrm>
            <a:off x="4668442" y="1955006"/>
            <a:ext cx="17859" cy="20241"/>
          </a:xfrm>
          <a:custGeom>
            <a:avLst/>
            <a:gdLst>
              <a:gd name="T0" fmla="*/ 2147483647 w 17"/>
              <a:gd name="T1" fmla="*/ 0 h 17"/>
              <a:gd name="T2" fmla="*/ 0 w 17"/>
              <a:gd name="T3" fmla="*/ 0 h 17"/>
              <a:gd name="T4" fmla="*/ 0 w 17"/>
              <a:gd name="T5" fmla="*/ 2147483647 h 17"/>
              <a:gd name="T6" fmla="*/ 2147483647 w 17"/>
              <a:gd name="T7" fmla="*/ 2147483647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0" name="Freeform 48"/>
          <p:cNvSpPr>
            <a:spLocks/>
          </p:cNvSpPr>
          <p:nvPr/>
        </p:nvSpPr>
        <p:spPr bwMode="auto">
          <a:xfrm>
            <a:off x="4668442" y="1956199"/>
            <a:ext cx="17859" cy="20240"/>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6"/>
                </a:moveTo>
                <a:lnTo>
                  <a:pt x="0" y="0"/>
                </a:lnTo>
                <a:lnTo>
                  <a:pt x="16" y="9"/>
                </a:lnTo>
                <a:lnTo>
                  <a:pt x="16" y="16"/>
                </a:lnTo>
                <a:lnTo>
                  <a:pt x="16" y="9"/>
                </a:lnTo>
                <a:lnTo>
                  <a:pt x="16" y="6"/>
                </a:lnTo>
                <a:lnTo>
                  <a:pt x="0" y="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1" name="Freeform 49"/>
          <p:cNvSpPr>
            <a:spLocks/>
          </p:cNvSpPr>
          <p:nvPr/>
        </p:nvSpPr>
        <p:spPr bwMode="auto">
          <a:xfrm>
            <a:off x="4669631" y="1963343"/>
            <a:ext cx="19050" cy="20240"/>
          </a:xfrm>
          <a:custGeom>
            <a:avLst/>
            <a:gdLst>
              <a:gd name="T0" fmla="*/ 2147483647 w 18"/>
              <a:gd name="T1" fmla="*/ 0 h 17"/>
              <a:gd name="T2" fmla="*/ 0 w 18"/>
              <a:gd name="T3" fmla="*/ 0 h 17"/>
              <a:gd name="T4" fmla="*/ 0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2147483647 w 18"/>
              <a:gd name="T27" fmla="*/ 2147483647 h 17"/>
              <a:gd name="T28" fmla="*/ 2147483647 w 18"/>
              <a:gd name="T29" fmla="*/ 2147483647 h 17"/>
              <a:gd name="T30" fmla="*/ 2147483647 w 18"/>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7"/>
              <a:gd name="T50" fmla="*/ 18 w 18"/>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7">
                <a:moveTo>
                  <a:pt x="1" y="0"/>
                </a:moveTo>
                <a:lnTo>
                  <a:pt x="0" y="0"/>
                </a:lnTo>
                <a:lnTo>
                  <a:pt x="0" y="1"/>
                </a:lnTo>
                <a:lnTo>
                  <a:pt x="2" y="7"/>
                </a:lnTo>
                <a:lnTo>
                  <a:pt x="7" y="10"/>
                </a:lnTo>
                <a:lnTo>
                  <a:pt x="9" y="14"/>
                </a:lnTo>
                <a:lnTo>
                  <a:pt x="12" y="14"/>
                </a:lnTo>
                <a:lnTo>
                  <a:pt x="17" y="16"/>
                </a:lnTo>
                <a:lnTo>
                  <a:pt x="17" y="14"/>
                </a:lnTo>
                <a:lnTo>
                  <a:pt x="12" y="14"/>
                </a:lnTo>
                <a:lnTo>
                  <a:pt x="9" y="12"/>
                </a:lnTo>
                <a:lnTo>
                  <a:pt x="7" y="10"/>
                </a:lnTo>
                <a:lnTo>
                  <a:pt x="3" y="7"/>
                </a:lnTo>
                <a:lnTo>
                  <a:pt x="1" y="1"/>
                </a:lnTo>
                <a:lnTo>
                  <a:pt x="1" y="3"/>
                </a:lnTo>
                <a:lnTo>
                  <a:pt x="1"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2" name="Freeform 50"/>
          <p:cNvSpPr>
            <a:spLocks/>
          </p:cNvSpPr>
          <p:nvPr/>
        </p:nvSpPr>
        <p:spPr bwMode="auto">
          <a:xfrm>
            <a:off x="4751786" y="1919288"/>
            <a:ext cx="1190" cy="20241"/>
          </a:xfrm>
          <a:custGeom>
            <a:avLst/>
            <a:gdLst>
              <a:gd name="T0" fmla="*/ 0 w 1"/>
              <a:gd name="T1" fmla="*/ 0 h 17"/>
              <a:gd name="T2" fmla="*/ 0 w 1"/>
              <a:gd name="T3" fmla="*/ 2147483647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6"/>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3" name="Freeform 51"/>
          <p:cNvSpPr>
            <a:spLocks/>
          </p:cNvSpPr>
          <p:nvPr/>
        </p:nvSpPr>
        <p:spPr bwMode="auto">
          <a:xfrm>
            <a:off x="4747023" y="1946674"/>
            <a:ext cx="17859" cy="20240"/>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6"/>
                </a:moveTo>
                <a:lnTo>
                  <a:pt x="0" y="0"/>
                </a:lnTo>
                <a:lnTo>
                  <a:pt x="5" y="12"/>
                </a:lnTo>
                <a:lnTo>
                  <a:pt x="10" y="16"/>
                </a:lnTo>
                <a:lnTo>
                  <a:pt x="16" y="16"/>
                </a:lnTo>
                <a:lnTo>
                  <a:pt x="16" y="12"/>
                </a:lnTo>
                <a:lnTo>
                  <a:pt x="10" y="6"/>
                </a:lnTo>
                <a:lnTo>
                  <a:pt x="5" y="6"/>
                </a:lnTo>
                <a:lnTo>
                  <a:pt x="0" y="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4" name="Freeform 52"/>
          <p:cNvSpPr>
            <a:spLocks/>
          </p:cNvSpPr>
          <p:nvPr/>
        </p:nvSpPr>
        <p:spPr bwMode="auto">
          <a:xfrm>
            <a:off x="4748214" y="1955006"/>
            <a:ext cx="17860" cy="20241"/>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16" y="16"/>
                </a:lnTo>
                <a:lnTo>
                  <a:pt x="16" y="0"/>
                </a:lnTo>
                <a:lnTo>
                  <a:pt x="8" y="0"/>
                </a:lnTo>
                <a:lnTo>
                  <a:pt x="8" y="16"/>
                </a:lnTo>
                <a:lnTo>
                  <a:pt x="0"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5" name="Freeform 53"/>
          <p:cNvSpPr>
            <a:spLocks/>
          </p:cNvSpPr>
          <p:nvPr/>
        </p:nvSpPr>
        <p:spPr bwMode="auto">
          <a:xfrm>
            <a:off x="4749405" y="1955006"/>
            <a:ext cx="17859" cy="20241"/>
          </a:xfrm>
          <a:custGeom>
            <a:avLst/>
            <a:gdLst>
              <a:gd name="T0" fmla="*/ 2147483647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2147483647 w 17"/>
              <a:gd name="T25" fmla="*/ 0 h 17"/>
              <a:gd name="T26" fmla="*/ 2147483647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5" y="1"/>
                </a:moveTo>
                <a:lnTo>
                  <a:pt x="0" y="5"/>
                </a:lnTo>
                <a:lnTo>
                  <a:pt x="5" y="8"/>
                </a:lnTo>
                <a:lnTo>
                  <a:pt x="10" y="10"/>
                </a:lnTo>
                <a:lnTo>
                  <a:pt x="10" y="13"/>
                </a:lnTo>
                <a:lnTo>
                  <a:pt x="10" y="16"/>
                </a:lnTo>
                <a:lnTo>
                  <a:pt x="16" y="16"/>
                </a:lnTo>
                <a:lnTo>
                  <a:pt x="10" y="13"/>
                </a:lnTo>
                <a:lnTo>
                  <a:pt x="10" y="10"/>
                </a:lnTo>
                <a:lnTo>
                  <a:pt x="10" y="8"/>
                </a:lnTo>
                <a:lnTo>
                  <a:pt x="5" y="5"/>
                </a:lnTo>
                <a:lnTo>
                  <a:pt x="10" y="0"/>
                </a:lnTo>
                <a:lnTo>
                  <a:pt x="5" y="0"/>
                </a:lnTo>
                <a:lnTo>
                  <a:pt x="5" y="1"/>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6" name="Freeform 54"/>
          <p:cNvSpPr>
            <a:spLocks/>
          </p:cNvSpPr>
          <p:nvPr/>
        </p:nvSpPr>
        <p:spPr bwMode="auto">
          <a:xfrm>
            <a:off x="4479131" y="2247900"/>
            <a:ext cx="300038" cy="176213"/>
          </a:xfrm>
          <a:custGeom>
            <a:avLst/>
            <a:gdLst>
              <a:gd name="T0" fmla="*/ 2147483647 w 284"/>
              <a:gd name="T1" fmla="*/ 2147483647 h 148"/>
              <a:gd name="T2" fmla="*/ 2147483647 w 284"/>
              <a:gd name="T3" fmla="*/ 2147483647 h 148"/>
              <a:gd name="T4" fmla="*/ 2147483647 w 284"/>
              <a:gd name="T5" fmla="*/ 2147483647 h 148"/>
              <a:gd name="T6" fmla="*/ 0 w 284"/>
              <a:gd name="T7" fmla="*/ 2147483647 h 148"/>
              <a:gd name="T8" fmla="*/ 2147483647 w 284"/>
              <a:gd name="T9" fmla="*/ 2147483647 h 148"/>
              <a:gd name="T10" fmla="*/ 2147483647 w 284"/>
              <a:gd name="T11" fmla="*/ 2147483647 h 148"/>
              <a:gd name="T12" fmla="*/ 2147483647 w 284"/>
              <a:gd name="T13" fmla="*/ 2147483647 h 148"/>
              <a:gd name="T14" fmla="*/ 2147483647 w 284"/>
              <a:gd name="T15" fmla="*/ 0 h 148"/>
              <a:gd name="T16" fmla="*/ 2147483647 w 284"/>
              <a:gd name="T17" fmla="*/ 2147483647 h 148"/>
              <a:gd name="T18" fmla="*/ 2147483647 w 284"/>
              <a:gd name="T19" fmla="*/ 2147483647 h 148"/>
              <a:gd name="T20" fmla="*/ 2147483647 w 284"/>
              <a:gd name="T21" fmla="*/ 2147483647 h 148"/>
              <a:gd name="T22" fmla="*/ 2147483647 w 284"/>
              <a:gd name="T23" fmla="*/ 2147483647 h 148"/>
              <a:gd name="T24" fmla="*/ 2147483647 w 284"/>
              <a:gd name="T25" fmla="*/ 2147483647 h 148"/>
              <a:gd name="T26" fmla="*/ 2147483647 w 284"/>
              <a:gd name="T27" fmla="*/ 2147483647 h 148"/>
              <a:gd name="T28" fmla="*/ 2147483647 w 284"/>
              <a:gd name="T29" fmla="*/ 2147483647 h 148"/>
              <a:gd name="T30" fmla="*/ 2147483647 w 284"/>
              <a:gd name="T31" fmla="*/ 2147483647 h 148"/>
              <a:gd name="T32" fmla="*/ 2147483647 w 284"/>
              <a:gd name="T33" fmla="*/ 2147483647 h 148"/>
              <a:gd name="T34" fmla="*/ 2147483647 w 284"/>
              <a:gd name="T35" fmla="*/ 2147483647 h 148"/>
              <a:gd name="T36" fmla="*/ 2147483647 w 284"/>
              <a:gd name="T37" fmla="*/ 2147483647 h 148"/>
              <a:gd name="T38" fmla="*/ 2147483647 w 284"/>
              <a:gd name="T39" fmla="*/ 2147483647 h 148"/>
              <a:gd name="T40" fmla="*/ 2147483647 w 284"/>
              <a:gd name="T41" fmla="*/ 2147483647 h 148"/>
              <a:gd name="T42" fmla="*/ 2147483647 w 284"/>
              <a:gd name="T43" fmla="*/ 2147483647 h 148"/>
              <a:gd name="T44" fmla="*/ 2147483647 w 284"/>
              <a:gd name="T45" fmla="*/ 2147483647 h 148"/>
              <a:gd name="T46" fmla="*/ 2147483647 w 284"/>
              <a:gd name="T47" fmla="*/ 2147483647 h 148"/>
              <a:gd name="T48" fmla="*/ 2147483647 w 284"/>
              <a:gd name="T49" fmla="*/ 2147483647 h 148"/>
              <a:gd name="T50" fmla="*/ 2147483647 w 284"/>
              <a:gd name="T51" fmla="*/ 2147483647 h 148"/>
              <a:gd name="T52" fmla="*/ 2147483647 w 284"/>
              <a:gd name="T53" fmla="*/ 2147483647 h 148"/>
              <a:gd name="T54" fmla="*/ 2147483647 w 284"/>
              <a:gd name="T55" fmla="*/ 2147483647 h 148"/>
              <a:gd name="T56" fmla="*/ 2147483647 w 284"/>
              <a:gd name="T57" fmla="*/ 2147483647 h 148"/>
              <a:gd name="T58" fmla="*/ 2147483647 w 284"/>
              <a:gd name="T59" fmla="*/ 2147483647 h 148"/>
              <a:gd name="T60" fmla="*/ 2147483647 w 284"/>
              <a:gd name="T61" fmla="*/ 2147483647 h 148"/>
              <a:gd name="T62" fmla="*/ 2147483647 w 284"/>
              <a:gd name="T63" fmla="*/ 2147483647 h 148"/>
              <a:gd name="T64" fmla="*/ 2147483647 w 284"/>
              <a:gd name="T65" fmla="*/ 2147483647 h 148"/>
              <a:gd name="T66" fmla="*/ 2147483647 w 284"/>
              <a:gd name="T67" fmla="*/ 2147483647 h 148"/>
              <a:gd name="T68" fmla="*/ 2147483647 w 284"/>
              <a:gd name="T69" fmla="*/ 2147483647 h 148"/>
              <a:gd name="T70" fmla="*/ 2147483647 w 284"/>
              <a:gd name="T71" fmla="*/ 2147483647 h 148"/>
              <a:gd name="T72" fmla="*/ 2147483647 w 284"/>
              <a:gd name="T73" fmla="*/ 2147483647 h 148"/>
              <a:gd name="T74" fmla="*/ 2147483647 w 284"/>
              <a:gd name="T75" fmla="*/ 2147483647 h 148"/>
              <a:gd name="T76" fmla="*/ 2147483647 w 284"/>
              <a:gd name="T77" fmla="*/ 2147483647 h 148"/>
              <a:gd name="T78" fmla="*/ 2147483647 w 284"/>
              <a:gd name="T79" fmla="*/ 2147483647 h 148"/>
              <a:gd name="T80" fmla="*/ 2147483647 w 284"/>
              <a:gd name="T81" fmla="*/ 2147483647 h 148"/>
              <a:gd name="T82" fmla="*/ 2147483647 w 284"/>
              <a:gd name="T83" fmla="*/ 2147483647 h 1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4"/>
              <a:gd name="T127" fmla="*/ 0 h 148"/>
              <a:gd name="T128" fmla="*/ 284 w 284"/>
              <a:gd name="T129" fmla="*/ 148 h 1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4" h="148">
                <a:moveTo>
                  <a:pt x="1" y="137"/>
                </a:moveTo>
                <a:lnTo>
                  <a:pt x="1" y="127"/>
                </a:lnTo>
                <a:lnTo>
                  <a:pt x="1" y="118"/>
                </a:lnTo>
                <a:lnTo>
                  <a:pt x="1" y="109"/>
                </a:lnTo>
                <a:lnTo>
                  <a:pt x="1" y="99"/>
                </a:lnTo>
                <a:lnTo>
                  <a:pt x="1" y="91"/>
                </a:lnTo>
                <a:lnTo>
                  <a:pt x="1" y="83"/>
                </a:lnTo>
                <a:lnTo>
                  <a:pt x="1" y="76"/>
                </a:lnTo>
                <a:lnTo>
                  <a:pt x="1" y="69"/>
                </a:lnTo>
                <a:lnTo>
                  <a:pt x="1" y="65"/>
                </a:lnTo>
                <a:lnTo>
                  <a:pt x="0" y="61"/>
                </a:lnTo>
                <a:lnTo>
                  <a:pt x="0" y="59"/>
                </a:lnTo>
                <a:lnTo>
                  <a:pt x="0" y="58"/>
                </a:lnTo>
                <a:lnTo>
                  <a:pt x="1" y="47"/>
                </a:lnTo>
                <a:lnTo>
                  <a:pt x="4" y="38"/>
                </a:lnTo>
                <a:lnTo>
                  <a:pt x="10" y="30"/>
                </a:lnTo>
                <a:lnTo>
                  <a:pt x="16" y="23"/>
                </a:lnTo>
                <a:lnTo>
                  <a:pt x="23" y="17"/>
                </a:lnTo>
                <a:lnTo>
                  <a:pt x="30" y="12"/>
                </a:lnTo>
                <a:lnTo>
                  <a:pt x="37" y="8"/>
                </a:lnTo>
                <a:lnTo>
                  <a:pt x="44" y="5"/>
                </a:lnTo>
                <a:lnTo>
                  <a:pt x="51" y="3"/>
                </a:lnTo>
                <a:lnTo>
                  <a:pt x="55" y="1"/>
                </a:lnTo>
                <a:lnTo>
                  <a:pt x="59" y="0"/>
                </a:lnTo>
                <a:lnTo>
                  <a:pt x="67" y="0"/>
                </a:lnTo>
                <a:lnTo>
                  <a:pt x="77" y="0"/>
                </a:lnTo>
                <a:lnTo>
                  <a:pt x="89" y="1"/>
                </a:lnTo>
                <a:lnTo>
                  <a:pt x="101" y="2"/>
                </a:lnTo>
                <a:lnTo>
                  <a:pt x="115" y="4"/>
                </a:lnTo>
                <a:lnTo>
                  <a:pt x="128" y="5"/>
                </a:lnTo>
                <a:lnTo>
                  <a:pt x="141" y="6"/>
                </a:lnTo>
                <a:lnTo>
                  <a:pt x="153" y="8"/>
                </a:lnTo>
                <a:lnTo>
                  <a:pt x="163" y="9"/>
                </a:lnTo>
                <a:lnTo>
                  <a:pt x="171" y="10"/>
                </a:lnTo>
                <a:lnTo>
                  <a:pt x="176" y="11"/>
                </a:lnTo>
                <a:lnTo>
                  <a:pt x="178" y="11"/>
                </a:lnTo>
                <a:lnTo>
                  <a:pt x="190" y="11"/>
                </a:lnTo>
                <a:lnTo>
                  <a:pt x="201" y="11"/>
                </a:lnTo>
                <a:lnTo>
                  <a:pt x="212" y="11"/>
                </a:lnTo>
                <a:lnTo>
                  <a:pt x="221" y="12"/>
                </a:lnTo>
                <a:lnTo>
                  <a:pt x="230" y="12"/>
                </a:lnTo>
                <a:lnTo>
                  <a:pt x="238" y="12"/>
                </a:lnTo>
                <a:lnTo>
                  <a:pt x="245" y="12"/>
                </a:lnTo>
                <a:lnTo>
                  <a:pt x="251" y="12"/>
                </a:lnTo>
                <a:lnTo>
                  <a:pt x="256" y="13"/>
                </a:lnTo>
                <a:lnTo>
                  <a:pt x="260" y="13"/>
                </a:lnTo>
                <a:lnTo>
                  <a:pt x="262" y="13"/>
                </a:lnTo>
                <a:lnTo>
                  <a:pt x="263" y="13"/>
                </a:lnTo>
                <a:lnTo>
                  <a:pt x="271" y="14"/>
                </a:lnTo>
                <a:lnTo>
                  <a:pt x="277" y="15"/>
                </a:lnTo>
                <a:lnTo>
                  <a:pt x="281" y="17"/>
                </a:lnTo>
                <a:lnTo>
                  <a:pt x="283" y="20"/>
                </a:lnTo>
                <a:lnTo>
                  <a:pt x="283" y="23"/>
                </a:lnTo>
                <a:lnTo>
                  <a:pt x="283" y="26"/>
                </a:lnTo>
                <a:lnTo>
                  <a:pt x="281" y="29"/>
                </a:lnTo>
                <a:lnTo>
                  <a:pt x="279" y="32"/>
                </a:lnTo>
                <a:lnTo>
                  <a:pt x="277" y="34"/>
                </a:lnTo>
                <a:lnTo>
                  <a:pt x="275" y="36"/>
                </a:lnTo>
                <a:lnTo>
                  <a:pt x="274" y="38"/>
                </a:lnTo>
                <a:lnTo>
                  <a:pt x="270" y="40"/>
                </a:lnTo>
                <a:lnTo>
                  <a:pt x="268" y="42"/>
                </a:lnTo>
                <a:lnTo>
                  <a:pt x="265" y="43"/>
                </a:lnTo>
                <a:lnTo>
                  <a:pt x="263" y="45"/>
                </a:lnTo>
                <a:lnTo>
                  <a:pt x="261" y="46"/>
                </a:lnTo>
                <a:lnTo>
                  <a:pt x="259" y="48"/>
                </a:lnTo>
                <a:lnTo>
                  <a:pt x="257" y="50"/>
                </a:lnTo>
                <a:lnTo>
                  <a:pt x="256" y="51"/>
                </a:lnTo>
                <a:lnTo>
                  <a:pt x="255" y="52"/>
                </a:lnTo>
                <a:lnTo>
                  <a:pt x="255" y="53"/>
                </a:lnTo>
                <a:lnTo>
                  <a:pt x="254" y="54"/>
                </a:lnTo>
                <a:lnTo>
                  <a:pt x="236" y="67"/>
                </a:lnTo>
                <a:lnTo>
                  <a:pt x="231" y="68"/>
                </a:lnTo>
                <a:lnTo>
                  <a:pt x="227" y="69"/>
                </a:lnTo>
                <a:lnTo>
                  <a:pt x="223" y="69"/>
                </a:lnTo>
                <a:lnTo>
                  <a:pt x="221" y="70"/>
                </a:lnTo>
                <a:lnTo>
                  <a:pt x="218" y="72"/>
                </a:lnTo>
                <a:lnTo>
                  <a:pt x="216" y="74"/>
                </a:lnTo>
                <a:lnTo>
                  <a:pt x="214" y="75"/>
                </a:lnTo>
                <a:lnTo>
                  <a:pt x="213" y="77"/>
                </a:lnTo>
                <a:lnTo>
                  <a:pt x="212" y="78"/>
                </a:lnTo>
                <a:lnTo>
                  <a:pt x="212" y="79"/>
                </a:lnTo>
                <a:lnTo>
                  <a:pt x="210" y="83"/>
                </a:lnTo>
                <a:lnTo>
                  <a:pt x="206" y="87"/>
                </a:lnTo>
                <a:lnTo>
                  <a:pt x="203" y="90"/>
                </a:lnTo>
                <a:lnTo>
                  <a:pt x="199" y="92"/>
                </a:lnTo>
                <a:lnTo>
                  <a:pt x="195" y="95"/>
                </a:lnTo>
                <a:lnTo>
                  <a:pt x="191" y="97"/>
                </a:lnTo>
                <a:lnTo>
                  <a:pt x="187" y="97"/>
                </a:lnTo>
                <a:lnTo>
                  <a:pt x="184" y="99"/>
                </a:lnTo>
                <a:lnTo>
                  <a:pt x="181" y="99"/>
                </a:lnTo>
                <a:lnTo>
                  <a:pt x="178" y="100"/>
                </a:lnTo>
                <a:lnTo>
                  <a:pt x="177" y="101"/>
                </a:lnTo>
                <a:lnTo>
                  <a:pt x="176" y="101"/>
                </a:lnTo>
                <a:lnTo>
                  <a:pt x="169" y="105"/>
                </a:lnTo>
                <a:lnTo>
                  <a:pt x="161" y="108"/>
                </a:lnTo>
                <a:lnTo>
                  <a:pt x="153" y="112"/>
                </a:lnTo>
                <a:lnTo>
                  <a:pt x="145" y="116"/>
                </a:lnTo>
                <a:lnTo>
                  <a:pt x="137" y="119"/>
                </a:lnTo>
                <a:lnTo>
                  <a:pt x="130" y="122"/>
                </a:lnTo>
                <a:lnTo>
                  <a:pt x="123" y="125"/>
                </a:lnTo>
                <a:lnTo>
                  <a:pt x="117" y="127"/>
                </a:lnTo>
                <a:lnTo>
                  <a:pt x="111" y="129"/>
                </a:lnTo>
                <a:lnTo>
                  <a:pt x="108" y="131"/>
                </a:lnTo>
                <a:lnTo>
                  <a:pt x="105" y="132"/>
                </a:lnTo>
                <a:lnTo>
                  <a:pt x="104" y="132"/>
                </a:lnTo>
                <a:lnTo>
                  <a:pt x="100" y="134"/>
                </a:lnTo>
                <a:lnTo>
                  <a:pt x="94" y="136"/>
                </a:lnTo>
                <a:lnTo>
                  <a:pt x="87" y="138"/>
                </a:lnTo>
                <a:lnTo>
                  <a:pt x="81" y="140"/>
                </a:lnTo>
                <a:lnTo>
                  <a:pt x="74" y="141"/>
                </a:lnTo>
                <a:lnTo>
                  <a:pt x="67" y="143"/>
                </a:lnTo>
                <a:lnTo>
                  <a:pt x="61" y="144"/>
                </a:lnTo>
                <a:lnTo>
                  <a:pt x="55" y="145"/>
                </a:lnTo>
                <a:lnTo>
                  <a:pt x="50" y="146"/>
                </a:lnTo>
                <a:lnTo>
                  <a:pt x="46" y="147"/>
                </a:lnTo>
                <a:lnTo>
                  <a:pt x="43" y="147"/>
                </a:lnTo>
                <a:lnTo>
                  <a:pt x="42" y="147"/>
                </a:lnTo>
                <a:lnTo>
                  <a:pt x="38" y="147"/>
                </a:lnTo>
                <a:lnTo>
                  <a:pt x="33" y="146"/>
                </a:lnTo>
                <a:lnTo>
                  <a:pt x="28" y="145"/>
                </a:lnTo>
                <a:lnTo>
                  <a:pt x="23" y="143"/>
                </a:lnTo>
                <a:lnTo>
                  <a:pt x="19" y="143"/>
                </a:lnTo>
                <a:lnTo>
                  <a:pt x="15" y="142"/>
                </a:lnTo>
                <a:lnTo>
                  <a:pt x="11" y="141"/>
                </a:lnTo>
                <a:lnTo>
                  <a:pt x="8" y="139"/>
                </a:lnTo>
                <a:lnTo>
                  <a:pt x="5" y="138"/>
                </a:lnTo>
                <a:lnTo>
                  <a:pt x="3" y="138"/>
                </a:lnTo>
                <a:lnTo>
                  <a:pt x="1" y="137"/>
                </a:lnTo>
              </a:path>
            </a:pathLst>
          </a:custGeom>
          <a:solidFill>
            <a:srgbClr val="993300"/>
          </a:solidFill>
          <a:ln w="12700" cap="rnd" cmpd="sng">
            <a:solidFill>
              <a:srgbClr val="00FFFF"/>
            </a:solidFill>
            <a:prstDash val="solid"/>
            <a:round/>
            <a:headEnd type="none" w="med" len="med"/>
            <a:tailEnd type="none" w="med" len="med"/>
          </a:ln>
        </p:spPr>
        <p:txBody>
          <a:bodyPr/>
          <a:lstStyle/>
          <a:p>
            <a:endParaRPr lang="en-US" sz="1000"/>
          </a:p>
        </p:txBody>
      </p:sp>
      <p:sp>
        <p:nvSpPr>
          <p:cNvPr id="69687" name="Freeform 55"/>
          <p:cNvSpPr>
            <a:spLocks/>
          </p:cNvSpPr>
          <p:nvPr/>
        </p:nvSpPr>
        <p:spPr bwMode="auto">
          <a:xfrm>
            <a:off x="4494611" y="2391968"/>
            <a:ext cx="1190" cy="34528"/>
          </a:xfrm>
          <a:custGeom>
            <a:avLst/>
            <a:gdLst>
              <a:gd name="T0" fmla="*/ 0 w 1"/>
              <a:gd name="T1" fmla="*/ 2147483647 h 29"/>
              <a:gd name="T2" fmla="*/ 0 w 1"/>
              <a:gd name="T3" fmla="*/ 0 h 29"/>
              <a:gd name="T4" fmla="*/ 0 w 1"/>
              <a:gd name="T5" fmla="*/ 2147483647 h 29"/>
              <a:gd name="T6" fmla="*/ 0 60000 65536"/>
              <a:gd name="T7" fmla="*/ 0 60000 65536"/>
              <a:gd name="T8" fmla="*/ 0 60000 65536"/>
              <a:gd name="T9" fmla="*/ 0 w 1"/>
              <a:gd name="T10" fmla="*/ 0 h 29"/>
              <a:gd name="T11" fmla="*/ 1 w 1"/>
              <a:gd name="T12" fmla="*/ 29 h 29"/>
            </a:gdLst>
            <a:ahLst/>
            <a:cxnLst>
              <a:cxn ang="T6">
                <a:pos x="T0" y="T1"/>
              </a:cxn>
              <a:cxn ang="T7">
                <a:pos x="T2" y="T3"/>
              </a:cxn>
              <a:cxn ang="T8">
                <a:pos x="T4" y="T5"/>
              </a:cxn>
            </a:cxnLst>
            <a:rect l="T9" t="T10" r="T11" b="T12"/>
            <a:pathLst>
              <a:path w="1" h="29">
                <a:moveTo>
                  <a:pt x="0" y="28"/>
                </a:moveTo>
                <a:lnTo>
                  <a:pt x="0" y="0"/>
                </a:lnTo>
                <a:lnTo>
                  <a:pt x="0" y="2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8" name="Freeform 56"/>
          <p:cNvSpPr>
            <a:spLocks/>
          </p:cNvSpPr>
          <p:nvPr/>
        </p:nvSpPr>
        <p:spPr bwMode="auto">
          <a:xfrm>
            <a:off x="4494611" y="2380060"/>
            <a:ext cx="1190" cy="22622"/>
          </a:xfrm>
          <a:custGeom>
            <a:avLst/>
            <a:gdLst>
              <a:gd name="T0" fmla="*/ 0 w 1"/>
              <a:gd name="T1" fmla="*/ 2147483647 h 19"/>
              <a:gd name="T2" fmla="*/ 0 w 1"/>
              <a:gd name="T3" fmla="*/ 2147483647 h 19"/>
              <a:gd name="T4" fmla="*/ 0 w 1"/>
              <a:gd name="T5" fmla="*/ 0 h 19"/>
              <a:gd name="T6" fmla="*/ 0 w 1"/>
              <a:gd name="T7" fmla="*/ 2147483647 h 19"/>
              <a:gd name="T8" fmla="*/ 0 60000 65536"/>
              <a:gd name="T9" fmla="*/ 0 60000 65536"/>
              <a:gd name="T10" fmla="*/ 0 60000 65536"/>
              <a:gd name="T11" fmla="*/ 0 60000 65536"/>
              <a:gd name="T12" fmla="*/ 0 w 1"/>
              <a:gd name="T13" fmla="*/ 0 h 19"/>
              <a:gd name="T14" fmla="*/ 1 w 1"/>
              <a:gd name="T15" fmla="*/ 19 h 19"/>
            </a:gdLst>
            <a:ahLst/>
            <a:cxnLst>
              <a:cxn ang="T8">
                <a:pos x="T0" y="T1"/>
              </a:cxn>
              <a:cxn ang="T9">
                <a:pos x="T2" y="T3"/>
              </a:cxn>
              <a:cxn ang="T10">
                <a:pos x="T4" y="T5"/>
              </a:cxn>
              <a:cxn ang="T11">
                <a:pos x="T6" y="T7"/>
              </a:cxn>
            </a:cxnLst>
            <a:rect l="T12" t="T13" r="T14" b="T15"/>
            <a:pathLst>
              <a:path w="1" h="19">
                <a:moveTo>
                  <a:pt x="0" y="9"/>
                </a:moveTo>
                <a:lnTo>
                  <a:pt x="0" y="18"/>
                </a:lnTo>
                <a:lnTo>
                  <a:pt x="0" y="0"/>
                </a:lnTo>
                <a:lnTo>
                  <a:pt x="0" y="9"/>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9" name="Freeform 57"/>
          <p:cNvSpPr>
            <a:spLocks/>
          </p:cNvSpPr>
          <p:nvPr/>
        </p:nvSpPr>
        <p:spPr bwMode="auto">
          <a:xfrm>
            <a:off x="4493420" y="2357440"/>
            <a:ext cx="17860" cy="21431"/>
          </a:xfrm>
          <a:custGeom>
            <a:avLst/>
            <a:gdLst>
              <a:gd name="T0" fmla="*/ 2147483647 w 17"/>
              <a:gd name="T1" fmla="*/ 2147483647 h 18"/>
              <a:gd name="T2" fmla="*/ 2147483647 w 17"/>
              <a:gd name="T3" fmla="*/ 0 h 18"/>
              <a:gd name="T4" fmla="*/ 0 w 17"/>
              <a:gd name="T5" fmla="*/ 0 h 18"/>
              <a:gd name="T6" fmla="*/ 0 w 17"/>
              <a:gd name="T7" fmla="*/ 2147483647 h 18"/>
              <a:gd name="T8" fmla="*/ 2147483647 w 17"/>
              <a:gd name="T9" fmla="*/ 2147483647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17"/>
                </a:moveTo>
                <a:lnTo>
                  <a:pt x="16" y="0"/>
                </a:lnTo>
                <a:lnTo>
                  <a:pt x="0" y="0"/>
                </a:lnTo>
                <a:lnTo>
                  <a:pt x="0" y="8"/>
                </a:lnTo>
                <a:lnTo>
                  <a:pt x="16" y="17"/>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0" name="Freeform 58"/>
          <p:cNvSpPr>
            <a:spLocks/>
          </p:cNvSpPr>
          <p:nvPr/>
        </p:nvSpPr>
        <p:spPr bwMode="auto">
          <a:xfrm>
            <a:off x="4493420" y="2347913"/>
            <a:ext cx="17860" cy="20241"/>
          </a:xfrm>
          <a:custGeom>
            <a:avLst/>
            <a:gdLst>
              <a:gd name="T0" fmla="*/ 2147483647 w 17"/>
              <a:gd name="T1" fmla="*/ 2147483647 h 17"/>
              <a:gd name="T2" fmla="*/ 2147483647 w 17"/>
              <a:gd name="T3" fmla="*/ 2147483647 h 17"/>
              <a:gd name="T4" fmla="*/ 2147483647 w 17"/>
              <a:gd name="T5" fmla="*/ 0 h 17"/>
              <a:gd name="T6" fmla="*/ 0 w 17"/>
              <a:gd name="T7" fmla="*/ 0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16"/>
                </a:lnTo>
                <a:lnTo>
                  <a:pt x="16" y="0"/>
                </a:lnTo>
                <a:lnTo>
                  <a:pt x="0" y="0"/>
                </a:lnTo>
                <a:lnTo>
                  <a:pt x="16"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1" name="Freeform 59"/>
          <p:cNvSpPr>
            <a:spLocks/>
          </p:cNvSpPr>
          <p:nvPr/>
        </p:nvSpPr>
        <p:spPr bwMode="auto">
          <a:xfrm>
            <a:off x="4493420" y="2333625"/>
            <a:ext cx="17860" cy="20241"/>
          </a:xfrm>
          <a:custGeom>
            <a:avLst/>
            <a:gdLst>
              <a:gd name="T0" fmla="*/ 2147483647 w 17"/>
              <a:gd name="T1" fmla="*/ 2147483647 h 17"/>
              <a:gd name="T2" fmla="*/ 2147483647 w 17"/>
              <a:gd name="T3" fmla="*/ 0 h 17"/>
              <a:gd name="T4" fmla="*/ 0 w 17"/>
              <a:gd name="T5" fmla="*/ 0 h 17"/>
              <a:gd name="T6" fmla="*/ 0 w 17"/>
              <a:gd name="T7" fmla="*/ 2147483647 h 17"/>
              <a:gd name="T8" fmla="*/ 0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0" y="0"/>
                </a:lnTo>
                <a:lnTo>
                  <a:pt x="0" y="7"/>
                </a:lnTo>
                <a:lnTo>
                  <a:pt x="0" y="16"/>
                </a:lnTo>
                <a:lnTo>
                  <a:pt x="16"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2" name="Freeform 60"/>
          <p:cNvSpPr>
            <a:spLocks/>
          </p:cNvSpPr>
          <p:nvPr/>
        </p:nvSpPr>
        <p:spPr bwMode="auto">
          <a:xfrm>
            <a:off x="4493420" y="2328863"/>
            <a:ext cx="17860" cy="20241"/>
          </a:xfrm>
          <a:custGeom>
            <a:avLst/>
            <a:gdLst>
              <a:gd name="T0" fmla="*/ 2147483647 w 17"/>
              <a:gd name="T1" fmla="*/ 2147483647 h 17"/>
              <a:gd name="T2" fmla="*/ 2147483647 w 17"/>
              <a:gd name="T3" fmla="*/ 2147483647 h 17"/>
              <a:gd name="T4" fmla="*/ 2147483647 w 17"/>
              <a:gd name="T5" fmla="*/ 0 h 17"/>
              <a:gd name="T6" fmla="*/ 0 w 17"/>
              <a:gd name="T7" fmla="*/ 0 h 17"/>
              <a:gd name="T8" fmla="*/ 0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9"/>
                </a:moveTo>
                <a:lnTo>
                  <a:pt x="16" y="16"/>
                </a:lnTo>
                <a:lnTo>
                  <a:pt x="16" y="0"/>
                </a:lnTo>
                <a:lnTo>
                  <a:pt x="0" y="0"/>
                </a:lnTo>
                <a:lnTo>
                  <a:pt x="0" y="9"/>
                </a:lnTo>
                <a:lnTo>
                  <a:pt x="16" y="9"/>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3" name="Freeform 61"/>
          <p:cNvSpPr>
            <a:spLocks/>
          </p:cNvSpPr>
          <p:nvPr/>
        </p:nvSpPr>
        <p:spPr bwMode="auto">
          <a:xfrm>
            <a:off x="4492230" y="2247902"/>
            <a:ext cx="64294" cy="73819"/>
          </a:xfrm>
          <a:custGeom>
            <a:avLst/>
            <a:gdLst>
              <a:gd name="T0" fmla="*/ 2147483647 w 61"/>
              <a:gd name="T1" fmla="*/ 2147483647 h 62"/>
              <a:gd name="T2" fmla="*/ 2147483647 w 61"/>
              <a:gd name="T3" fmla="*/ 2147483647 h 62"/>
              <a:gd name="T4" fmla="*/ 2147483647 w 61"/>
              <a:gd name="T5" fmla="*/ 2147483647 h 62"/>
              <a:gd name="T6" fmla="*/ 2147483647 w 61"/>
              <a:gd name="T7" fmla="*/ 2147483647 h 62"/>
              <a:gd name="T8" fmla="*/ 2147483647 w 61"/>
              <a:gd name="T9" fmla="*/ 2147483647 h 62"/>
              <a:gd name="T10" fmla="*/ 2147483647 w 61"/>
              <a:gd name="T11" fmla="*/ 2147483647 h 62"/>
              <a:gd name="T12" fmla="*/ 2147483647 w 61"/>
              <a:gd name="T13" fmla="*/ 2147483647 h 62"/>
              <a:gd name="T14" fmla="*/ 2147483647 w 61"/>
              <a:gd name="T15" fmla="*/ 2147483647 h 62"/>
              <a:gd name="T16" fmla="*/ 2147483647 w 61"/>
              <a:gd name="T17" fmla="*/ 2147483647 h 62"/>
              <a:gd name="T18" fmla="*/ 2147483647 w 61"/>
              <a:gd name="T19" fmla="*/ 2147483647 h 62"/>
              <a:gd name="T20" fmla="*/ 2147483647 w 61"/>
              <a:gd name="T21" fmla="*/ 2147483647 h 62"/>
              <a:gd name="T22" fmla="*/ 2147483647 w 61"/>
              <a:gd name="T23" fmla="*/ 2147483647 h 62"/>
              <a:gd name="T24" fmla="*/ 2147483647 w 61"/>
              <a:gd name="T25" fmla="*/ 2147483647 h 62"/>
              <a:gd name="T26" fmla="*/ 2147483647 w 61"/>
              <a:gd name="T27" fmla="*/ 2147483647 h 62"/>
              <a:gd name="T28" fmla="*/ 2147483647 w 61"/>
              <a:gd name="T29" fmla="*/ 0 h 62"/>
              <a:gd name="T30" fmla="*/ 2147483647 w 61"/>
              <a:gd name="T31" fmla="*/ 2147483647 h 62"/>
              <a:gd name="T32" fmla="*/ 2147483647 w 61"/>
              <a:gd name="T33" fmla="*/ 2147483647 h 62"/>
              <a:gd name="T34" fmla="*/ 2147483647 w 61"/>
              <a:gd name="T35" fmla="*/ 2147483647 h 62"/>
              <a:gd name="T36" fmla="*/ 2147483647 w 61"/>
              <a:gd name="T37" fmla="*/ 2147483647 h 62"/>
              <a:gd name="T38" fmla="*/ 2147483647 w 61"/>
              <a:gd name="T39" fmla="*/ 2147483647 h 62"/>
              <a:gd name="T40" fmla="*/ 2147483647 w 61"/>
              <a:gd name="T41" fmla="*/ 2147483647 h 62"/>
              <a:gd name="T42" fmla="*/ 2147483647 w 61"/>
              <a:gd name="T43" fmla="*/ 2147483647 h 62"/>
              <a:gd name="T44" fmla="*/ 2147483647 w 61"/>
              <a:gd name="T45" fmla="*/ 2147483647 h 62"/>
              <a:gd name="T46" fmla="*/ 2147483647 w 61"/>
              <a:gd name="T47" fmla="*/ 2147483647 h 62"/>
              <a:gd name="T48" fmla="*/ 2147483647 w 61"/>
              <a:gd name="T49" fmla="*/ 2147483647 h 62"/>
              <a:gd name="T50" fmla="*/ 2147483647 w 61"/>
              <a:gd name="T51" fmla="*/ 2147483647 h 62"/>
              <a:gd name="T52" fmla="*/ 0 w 61"/>
              <a:gd name="T53" fmla="*/ 2147483647 h 62"/>
              <a:gd name="T54" fmla="*/ 0 w 61"/>
              <a:gd name="T55" fmla="*/ 2147483647 h 62"/>
              <a:gd name="T56" fmla="*/ 2147483647 w 61"/>
              <a:gd name="T57" fmla="*/ 2147483647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62"/>
              <a:gd name="T89" fmla="*/ 61 w 61"/>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62">
                <a:moveTo>
                  <a:pt x="1" y="61"/>
                </a:moveTo>
                <a:lnTo>
                  <a:pt x="1" y="56"/>
                </a:lnTo>
                <a:lnTo>
                  <a:pt x="2" y="47"/>
                </a:lnTo>
                <a:lnTo>
                  <a:pt x="5" y="39"/>
                </a:lnTo>
                <a:lnTo>
                  <a:pt x="10" y="31"/>
                </a:lnTo>
                <a:lnTo>
                  <a:pt x="16" y="23"/>
                </a:lnTo>
                <a:lnTo>
                  <a:pt x="23" y="18"/>
                </a:lnTo>
                <a:lnTo>
                  <a:pt x="33" y="12"/>
                </a:lnTo>
                <a:lnTo>
                  <a:pt x="38" y="9"/>
                </a:lnTo>
                <a:lnTo>
                  <a:pt x="45" y="6"/>
                </a:lnTo>
                <a:lnTo>
                  <a:pt x="51" y="4"/>
                </a:lnTo>
                <a:lnTo>
                  <a:pt x="56" y="2"/>
                </a:lnTo>
                <a:lnTo>
                  <a:pt x="59" y="1"/>
                </a:lnTo>
                <a:lnTo>
                  <a:pt x="60" y="1"/>
                </a:lnTo>
                <a:lnTo>
                  <a:pt x="60" y="0"/>
                </a:lnTo>
                <a:lnTo>
                  <a:pt x="59" y="1"/>
                </a:lnTo>
                <a:lnTo>
                  <a:pt x="56" y="2"/>
                </a:lnTo>
                <a:lnTo>
                  <a:pt x="51" y="3"/>
                </a:lnTo>
                <a:lnTo>
                  <a:pt x="45" y="5"/>
                </a:lnTo>
                <a:lnTo>
                  <a:pt x="38" y="8"/>
                </a:lnTo>
                <a:lnTo>
                  <a:pt x="28" y="13"/>
                </a:lnTo>
                <a:lnTo>
                  <a:pt x="23" y="17"/>
                </a:lnTo>
                <a:lnTo>
                  <a:pt x="16" y="22"/>
                </a:lnTo>
                <a:lnTo>
                  <a:pt x="10" y="30"/>
                </a:lnTo>
                <a:lnTo>
                  <a:pt x="5" y="38"/>
                </a:lnTo>
                <a:lnTo>
                  <a:pt x="2" y="47"/>
                </a:lnTo>
                <a:lnTo>
                  <a:pt x="0" y="60"/>
                </a:lnTo>
                <a:lnTo>
                  <a:pt x="0" y="58"/>
                </a:lnTo>
                <a:lnTo>
                  <a:pt x="1" y="61"/>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4" name="Freeform 62"/>
          <p:cNvSpPr>
            <a:spLocks/>
          </p:cNvSpPr>
          <p:nvPr/>
        </p:nvSpPr>
        <p:spPr bwMode="auto">
          <a:xfrm>
            <a:off x="4561285" y="2246712"/>
            <a:ext cx="128588" cy="20240"/>
          </a:xfrm>
          <a:custGeom>
            <a:avLst/>
            <a:gdLst>
              <a:gd name="T0" fmla="*/ 2147483647 w 122"/>
              <a:gd name="T1" fmla="*/ 2147483647 h 17"/>
              <a:gd name="T2" fmla="*/ 2147483647 w 122"/>
              <a:gd name="T3" fmla="*/ 2147483647 h 17"/>
              <a:gd name="T4" fmla="*/ 2147483647 w 122"/>
              <a:gd name="T5" fmla="*/ 2147483647 h 17"/>
              <a:gd name="T6" fmla="*/ 2147483647 w 122"/>
              <a:gd name="T7" fmla="*/ 2147483647 h 17"/>
              <a:gd name="T8" fmla="*/ 2147483647 w 122"/>
              <a:gd name="T9" fmla="*/ 2147483647 h 17"/>
              <a:gd name="T10" fmla="*/ 2147483647 w 122"/>
              <a:gd name="T11" fmla="*/ 2147483647 h 17"/>
              <a:gd name="T12" fmla="*/ 2147483647 w 122"/>
              <a:gd name="T13" fmla="*/ 2147483647 h 17"/>
              <a:gd name="T14" fmla="*/ 2147483647 w 122"/>
              <a:gd name="T15" fmla="*/ 2147483647 h 17"/>
              <a:gd name="T16" fmla="*/ 2147483647 w 122"/>
              <a:gd name="T17" fmla="*/ 2147483647 h 17"/>
              <a:gd name="T18" fmla="*/ 2147483647 w 122"/>
              <a:gd name="T19" fmla="*/ 2147483647 h 17"/>
              <a:gd name="T20" fmla="*/ 2147483647 w 122"/>
              <a:gd name="T21" fmla="*/ 2147483647 h 17"/>
              <a:gd name="T22" fmla="*/ 2147483647 w 122"/>
              <a:gd name="T23" fmla="*/ 2147483647 h 17"/>
              <a:gd name="T24" fmla="*/ 2147483647 w 122"/>
              <a:gd name="T25" fmla="*/ 2147483647 h 17"/>
              <a:gd name="T26" fmla="*/ 2147483647 w 122"/>
              <a:gd name="T27" fmla="*/ 2147483647 h 17"/>
              <a:gd name="T28" fmla="*/ 2147483647 w 122"/>
              <a:gd name="T29" fmla="*/ 2147483647 h 17"/>
              <a:gd name="T30" fmla="*/ 2147483647 w 122"/>
              <a:gd name="T31" fmla="*/ 2147483647 h 17"/>
              <a:gd name="T32" fmla="*/ 2147483647 w 122"/>
              <a:gd name="T33" fmla="*/ 2147483647 h 17"/>
              <a:gd name="T34" fmla="*/ 2147483647 w 122"/>
              <a:gd name="T35" fmla="*/ 2147483647 h 17"/>
              <a:gd name="T36" fmla="*/ 2147483647 w 122"/>
              <a:gd name="T37" fmla="*/ 2147483647 h 17"/>
              <a:gd name="T38" fmla="*/ 2147483647 w 122"/>
              <a:gd name="T39" fmla="*/ 2147483647 h 17"/>
              <a:gd name="T40" fmla="*/ 2147483647 w 122"/>
              <a:gd name="T41" fmla="*/ 2147483647 h 17"/>
              <a:gd name="T42" fmla="*/ 0 w 122"/>
              <a:gd name="T43" fmla="*/ 0 h 17"/>
              <a:gd name="T44" fmla="*/ 2147483647 w 122"/>
              <a:gd name="T45" fmla="*/ 0 h 17"/>
              <a:gd name="T46" fmla="*/ 2147483647 w 122"/>
              <a:gd name="T47" fmla="*/ 2147483647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2"/>
              <a:gd name="T73" fmla="*/ 0 h 17"/>
              <a:gd name="T74" fmla="*/ 122 w 12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2" h="17">
                <a:moveTo>
                  <a:pt x="10" y="1"/>
                </a:moveTo>
                <a:lnTo>
                  <a:pt x="19" y="2"/>
                </a:lnTo>
                <a:lnTo>
                  <a:pt x="31" y="2"/>
                </a:lnTo>
                <a:lnTo>
                  <a:pt x="44" y="4"/>
                </a:lnTo>
                <a:lnTo>
                  <a:pt x="57" y="6"/>
                </a:lnTo>
                <a:lnTo>
                  <a:pt x="71" y="8"/>
                </a:lnTo>
                <a:lnTo>
                  <a:pt x="83" y="9"/>
                </a:lnTo>
                <a:lnTo>
                  <a:pt x="95" y="11"/>
                </a:lnTo>
                <a:lnTo>
                  <a:pt x="106" y="13"/>
                </a:lnTo>
                <a:lnTo>
                  <a:pt x="121" y="16"/>
                </a:lnTo>
                <a:lnTo>
                  <a:pt x="121" y="14"/>
                </a:lnTo>
                <a:lnTo>
                  <a:pt x="121" y="13"/>
                </a:lnTo>
                <a:lnTo>
                  <a:pt x="116" y="13"/>
                </a:lnTo>
                <a:lnTo>
                  <a:pt x="106" y="12"/>
                </a:lnTo>
                <a:lnTo>
                  <a:pt x="95" y="9"/>
                </a:lnTo>
                <a:lnTo>
                  <a:pt x="83" y="8"/>
                </a:lnTo>
                <a:lnTo>
                  <a:pt x="71" y="7"/>
                </a:lnTo>
                <a:lnTo>
                  <a:pt x="57" y="4"/>
                </a:lnTo>
                <a:lnTo>
                  <a:pt x="44" y="3"/>
                </a:lnTo>
                <a:lnTo>
                  <a:pt x="31" y="2"/>
                </a:lnTo>
                <a:lnTo>
                  <a:pt x="19" y="1"/>
                </a:lnTo>
                <a:lnTo>
                  <a:pt x="0" y="0"/>
                </a:lnTo>
                <a:lnTo>
                  <a:pt x="10" y="0"/>
                </a:lnTo>
                <a:lnTo>
                  <a:pt x="10" y="1"/>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5" name="Freeform 63"/>
          <p:cNvSpPr>
            <a:spLocks/>
          </p:cNvSpPr>
          <p:nvPr/>
        </p:nvSpPr>
        <p:spPr bwMode="auto">
          <a:xfrm>
            <a:off x="4754167" y="2262188"/>
            <a:ext cx="26194" cy="20241"/>
          </a:xfrm>
          <a:custGeom>
            <a:avLst/>
            <a:gdLst>
              <a:gd name="T0" fmla="*/ 2147483647 w 24"/>
              <a:gd name="T1" fmla="*/ 2147483647 h 17"/>
              <a:gd name="T2" fmla="*/ 2147483647 w 24"/>
              <a:gd name="T3" fmla="*/ 2147483647 h 17"/>
              <a:gd name="T4" fmla="*/ 2147483647 w 24"/>
              <a:gd name="T5" fmla="*/ 2147483647 h 17"/>
              <a:gd name="T6" fmla="*/ 2147483647 w 24"/>
              <a:gd name="T7" fmla="*/ 2147483647 h 17"/>
              <a:gd name="T8" fmla="*/ 2147483647 w 24"/>
              <a:gd name="T9" fmla="*/ 2147483647 h 17"/>
              <a:gd name="T10" fmla="*/ 0 w 24"/>
              <a:gd name="T11" fmla="*/ 0 h 17"/>
              <a:gd name="T12" fmla="*/ 2147483647 w 24"/>
              <a:gd name="T13" fmla="*/ 0 h 17"/>
              <a:gd name="T14" fmla="*/ 2147483647 w 24"/>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7"/>
              <a:gd name="T26" fmla="*/ 24 w 2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7">
                <a:moveTo>
                  <a:pt x="8" y="8"/>
                </a:moveTo>
                <a:lnTo>
                  <a:pt x="16" y="16"/>
                </a:lnTo>
                <a:lnTo>
                  <a:pt x="23" y="16"/>
                </a:lnTo>
                <a:lnTo>
                  <a:pt x="23" y="8"/>
                </a:lnTo>
                <a:lnTo>
                  <a:pt x="16" y="8"/>
                </a:lnTo>
                <a:lnTo>
                  <a:pt x="0" y="0"/>
                </a:lnTo>
                <a:lnTo>
                  <a:pt x="8" y="0"/>
                </a:lnTo>
                <a:lnTo>
                  <a:pt x="8"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6" name="Freeform 64"/>
          <p:cNvSpPr>
            <a:spLocks/>
          </p:cNvSpPr>
          <p:nvPr/>
        </p:nvSpPr>
        <p:spPr bwMode="auto">
          <a:xfrm>
            <a:off x="4780360" y="2263381"/>
            <a:ext cx="19050" cy="20240"/>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0 w 17"/>
              <a:gd name="T11" fmla="*/ 0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0" y="16"/>
                </a:lnTo>
                <a:lnTo>
                  <a:pt x="16" y="16"/>
                </a:lnTo>
                <a:lnTo>
                  <a:pt x="16" y="0"/>
                </a:lnTo>
                <a:lnTo>
                  <a:pt x="1" y="0"/>
                </a:lnTo>
                <a:lnTo>
                  <a:pt x="0" y="0"/>
                </a:lnTo>
                <a:lnTo>
                  <a:pt x="0"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7" name="Freeform 65"/>
          <p:cNvSpPr>
            <a:spLocks/>
          </p:cNvSpPr>
          <p:nvPr/>
        </p:nvSpPr>
        <p:spPr bwMode="auto">
          <a:xfrm>
            <a:off x="4541045" y="2441974"/>
            <a:ext cx="17860" cy="20240"/>
          </a:xfrm>
          <a:custGeom>
            <a:avLst/>
            <a:gdLst>
              <a:gd name="T0" fmla="*/ 2147483647 w 17"/>
              <a:gd name="T1" fmla="*/ 0 h 17"/>
              <a:gd name="T2" fmla="*/ 2147483647 w 17"/>
              <a:gd name="T3" fmla="*/ 2147483647 h 17"/>
              <a:gd name="T4" fmla="*/ 0 w 17"/>
              <a:gd name="T5" fmla="*/ 2147483647 h 17"/>
              <a:gd name="T6" fmla="*/ 2147483647 w 17"/>
              <a:gd name="T7" fmla="*/ 2147483647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8" name="Freeform 66"/>
          <p:cNvSpPr>
            <a:spLocks/>
          </p:cNvSpPr>
          <p:nvPr/>
        </p:nvSpPr>
        <p:spPr bwMode="auto">
          <a:xfrm>
            <a:off x="5019675" y="2127649"/>
            <a:ext cx="1191" cy="20240"/>
          </a:xfrm>
          <a:custGeom>
            <a:avLst/>
            <a:gdLst>
              <a:gd name="T0" fmla="*/ 0 w 1"/>
              <a:gd name="T1" fmla="*/ 0 h 17"/>
              <a:gd name="T2" fmla="*/ 0 w 1"/>
              <a:gd name="T3" fmla="*/ 2147483647 h 17"/>
              <a:gd name="T4" fmla="*/ 0 w 1"/>
              <a:gd name="T5" fmla="*/ 2147483647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9"/>
                </a:lnTo>
                <a:lnTo>
                  <a:pt x="0" y="16"/>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9" name="Freeform 67"/>
          <p:cNvSpPr>
            <a:spLocks/>
          </p:cNvSpPr>
          <p:nvPr/>
        </p:nvSpPr>
        <p:spPr bwMode="auto">
          <a:xfrm>
            <a:off x="5019675" y="2132412"/>
            <a:ext cx="1191" cy="20240"/>
          </a:xfrm>
          <a:custGeom>
            <a:avLst/>
            <a:gdLst>
              <a:gd name="T0" fmla="*/ 0 w 1"/>
              <a:gd name="T1" fmla="*/ 2147483647 h 17"/>
              <a:gd name="T2" fmla="*/ 0 w 1"/>
              <a:gd name="T3" fmla="*/ 0 h 17"/>
              <a:gd name="T4" fmla="*/ 0 w 1"/>
              <a:gd name="T5" fmla="*/ 2147483647 h 17"/>
              <a:gd name="T6" fmla="*/ 0 w 1"/>
              <a:gd name="T7" fmla="*/ 2147483647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8"/>
                </a:moveTo>
                <a:lnTo>
                  <a:pt x="0" y="0"/>
                </a:lnTo>
                <a:lnTo>
                  <a:pt x="0" y="16"/>
                </a:lnTo>
                <a:lnTo>
                  <a:pt x="0"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0" name="Freeform 68"/>
          <p:cNvSpPr>
            <a:spLocks/>
          </p:cNvSpPr>
          <p:nvPr/>
        </p:nvSpPr>
        <p:spPr bwMode="auto">
          <a:xfrm>
            <a:off x="4592242" y="2487218"/>
            <a:ext cx="17859" cy="26194"/>
          </a:xfrm>
          <a:custGeom>
            <a:avLst/>
            <a:gdLst>
              <a:gd name="T0" fmla="*/ 2147483647 w 17"/>
              <a:gd name="T1" fmla="*/ 2147483647 h 22"/>
              <a:gd name="T2" fmla="*/ 2147483647 w 17"/>
              <a:gd name="T3" fmla="*/ 0 h 22"/>
              <a:gd name="T4" fmla="*/ 2147483647 w 17"/>
              <a:gd name="T5" fmla="*/ 2147483647 h 22"/>
              <a:gd name="T6" fmla="*/ 2147483647 w 17"/>
              <a:gd name="T7" fmla="*/ 2147483647 h 22"/>
              <a:gd name="T8" fmla="*/ 2147483647 w 17"/>
              <a:gd name="T9" fmla="*/ 2147483647 h 22"/>
              <a:gd name="T10" fmla="*/ 2147483647 w 17"/>
              <a:gd name="T11" fmla="*/ 2147483647 h 22"/>
              <a:gd name="T12" fmla="*/ 2147483647 w 17"/>
              <a:gd name="T13" fmla="*/ 2147483647 h 22"/>
              <a:gd name="T14" fmla="*/ 2147483647 w 17"/>
              <a:gd name="T15" fmla="*/ 2147483647 h 22"/>
              <a:gd name="T16" fmla="*/ 2147483647 w 17"/>
              <a:gd name="T17" fmla="*/ 2147483647 h 22"/>
              <a:gd name="T18" fmla="*/ 0 w 17"/>
              <a:gd name="T19" fmla="*/ 2147483647 h 22"/>
              <a:gd name="T20" fmla="*/ 2147483647 w 17"/>
              <a:gd name="T21" fmla="*/ 2147483647 h 22"/>
              <a:gd name="T22" fmla="*/ 2147483647 w 17"/>
              <a:gd name="T23" fmla="*/ 2147483647 h 22"/>
              <a:gd name="T24" fmla="*/ 2147483647 w 17"/>
              <a:gd name="T25" fmla="*/ 2147483647 h 22"/>
              <a:gd name="T26" fmla="*/ 2147483647 w 17"/>
              <a:gd name="T27" fmla="*/ 2147483647 h 22"/>
              <a:gd name="T28" fmla="*/ 2147483647 w 17"/>
              <a:gd name="T29" fmla="*/ 2147483647 h 22"/>
              <a:gd name="T30" fmla="*/ 2147483647 w 17"/>
              <a:gd name="T31" fmla="*/ 2147483647 h 22"/>
              <a:gd name="T32" fmla="*/ 2147483647 w 17"/>
              <a:gd name="T33" fmla="*/ 2147483647 h 22"/>
              <a:gd name="T34" fmla="*/ 2147483647 w 17"/>
              <a:gd name="T35" fmla="*/ 2147483647 h 22"/>
              <a:gd name="T36" fmla="*/ 2147483647 w 17"/>
              <a:gd name="T37" fmla="*/ 2147483647 h 22"/>
              <a:gd name="T38" fmla="*/ 2147483647 w 17"/>
              <a:gd name="T39" fmla="*/ 2147483647 h 22"/>
              <a:gd name="T40" fmla="*/ 2147483647 w 17"/>
              <a:gd name="T41" fmla="*/ 2147483647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2"/>
              <a:gd name="T65" fmla="*/ 17 w 17"/>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2">
                <a:moveTo>
                  <a:pt x="16" y="1"/>
                </a:moveTo>
                <a:lnTo>
                  <a:pt x="16" y="0"/>
                </a:lnTo>
                <a:lnTo>
                  <a:pt x="10" y="3"/>
                </a:lnTo>
                <a:lnTo>
                  <a:pt x="8" y="5"/>
                </a:lnTo>
                <a:lnTo>
                  <a:pt x="5" y="7"/>
                </a:lnTo>
                <a:lnTo>
                  <a:pt x="3" y="9"/>
                </a:lnTo>
                <a:lnTo>
                  <a:pt x="2" y="13"/>
                </a:lnTo>
                <a:lnTo>
                  <a:pt x="1" y="16"/>
                </a:lnTo>
                <a:lnTo>
                  <a:pt x="1" y="18"/>
                </a:lnTo>
                <a:lnTo>
                  <a:pt x="0" y="21"/>
                </a:lnTo>
                <a:lnTo>
                  <a:pt x="1" y="21"/>
                </a:lnTo>
                <a:lnTo>
                  <a:pt x="1" y="18"/>
                </a:lnTo>
                <a:lnTo>
                  <a:pt x="2" y="16"/>
                </a:lnTo>
                <a:lnTo>
                  <a:pt x="3" y="13"/>
                </a:lnTo>
                <a:lnTo>
                  <a:pt x="3" y="10"/>
                </a:lnTo>
                <a:lnTo>
                  <a:pt x="6" y="7"/>
                </a:lnTo>
                <a:lnTo>
                  <a:pt x="8" y="5"/>
                </a:lnTo>
                <a:lnTo>
                  <a:pt x="12" y="3"/>
                </a:lnTo>
                <a:lnTo>
                  <a:pt x="14" y="2"/>
                </a:lnTo>
                <a:lnTo>
                  <a:pt x="15" y="2"/>
                </a:lnTo>
                <a:lnTo>
                  <a:pt x="16" y="1"/>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1" name="Freeform 69"/>
          <p:cNvSpPr>
            <a:spLocks/>
          </p:cNvSpPr>
          <p:nvPr/>
        </p:nvSpPr>
        <p:spPr bwMode="auto">
          <a:xfrm>
            <a:off x="4592242" y="2514600"/>
            <a:ext cx="17859" cy="33338"/>
          </a:xfrm>
          <a:custGeom>
            <a:avLst/>
            <a:gdLst>
              <a:gd name="T0" fmla="*/ 0 w 17"/>
              <a:gd name="T1" fmla="*/ 0 h 28"/>
              <a:gd name="T2" fmla="*/ 0 w 17"/>
              <a:gd name="T3" fmla="*/ 2147483647 h 28"/>
              <a:gd name="T4" fmla="*/ 0 w 17"/>
              <a:gd name="T5" fmla="*/ 2147483647 h 28"/>
              <a:gd name="T6" fmla="*/ 2147483647 w 17"/>
              <a:gd name="T7" fmla="*/ 2147483647 h 28"/>
              <a:gd name="T8" fmla="*/ 2147483647 w 17"/>
              <a:gd name="T9" fmla="*/ 2147483647 h 28"/>
              <a:gd name="T10" fmla="*/ 2147483647 w 17"/>
              <a:gd name="T11" fmla="*/ 2147483647 h 28"/>
              <a:gd name="T12" fmla="*/ 2147483647 w 17"/>
              <a:gd name="T13" fmla="*/ 2147483647 h 28"/>
              <a:gd name="T14" fmla="*/ 2147483647 w 17"/>
              <a:gd name="T15" fmla="*/ 2147483647 h 28"/>
              <a:gd name="T16" fmla="*/ 2147483647 w 17"/>
              <a:gd name="T17" fmla="*/ 2147483647 h 28"/>
              <a:gd name="T18" fmla="*/ 2147483647 w 17"/>
              <a:gd name="T19" fmla="*/ 2147483647 h 28"/>
              <a:gd name="T20" fmla="*/ 2147483647 w 17"/>
              <a:gd name="T21" fmla="*/ 2147483647 h 28"/>
              <a:gd name="T22" fmla="*/ 2147483647 w 17"/>
              <a:gd name="T23" fmla="*/ 2147483647 h 28"/>
              <a:gd name="T24" fmla="*/ 2147483647 w 17"/>
              <a:gd name="T25" fmla="*/ 2147483647 h 28"/>
              <a:gd name="T26" fmla="*/ 2147483647 w 17"/>
              <a:gd name="T27" fmla="*/ 2147483647 h 28"/>
              <a:gd name="T28" fmla="*/ 2147483647 w 17"/>
              <a:gd name="T29" fmla="*/ 2147483647 h 28"/>
              <a:gd name="T30" fmla="*/ 2147483647 w 17"/>
              <a:gd name="T31" fmla="*/ 2147483647 h 28"/>
              <a:gd name="T32" fmla="*/ 2147483647 w 17"/>
              <a:gd name="T33" fmla="*/ 2147483647 h 28"/>
              <a:gd name="T34" fmla="*/ 2147483647 w 17"/>
              <a:gd name="T35" fmla="*/ 2147483647 h 28"/>
              <a:gd name="T36" fmla="*/ 2147483647 w 17"/>
              <a:gd name="T37" fmla="*/ 2147483647 h 28"/>
              <a:gd name="T38" fmla="*/ 2147483647 w 17"/>
              <a:gd name="T39" fmla="*/ 2147483647 h 28"/>
              <a:gd name="T40" fmla="*/ 2147483647 w 17"/>
              <a:gd name="T41" fmla="*/ 0 h 28"/>
              <a:gd name="T42" fmla="*/ 0 w 17"/>
              <a:gd name="T43" fmla="*/ 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28"/>
              <a:gd name="T68" fmla="*/ 17 w 17"/>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28">
                <a:moveTo>
                  <a:pt x="0" y="0"/>
                </a:moveTo>
                <a:lnTo>
                  <a:pt x="0" y="3"/>
                </a:lnTo>
                <a:lnTo>
                  <a:pt x="0" y="5"/>
                </a:lnTo>
                <a:lnTo>
                  <a:pt x="1" y="8"/>
                </a:lnTo>
                <a:lnTo>
                  <a:pt x="3" y="12"/>
                </a:lnTo>
                <a:lnTo>
                  <a:pt x="4" y="14"/>
                </a:lnTo>
                <a:lnTo>
                  <a:pt x="8" y="17"/>
                </a:lnTo>
                <a:lnTo>
                  <a:pt x="9" y="20"/>
                </a:lnTo>
                <a:lnTo>
                  <a:pt x="12" y="23"/>
                </a:lnTo>
                <a:lnTo>
                  <a:pt x="14" y="25"/>
                </a:lnTo>
                <a:lnTo>
                  <a:pt x="16" y="27"/>
                </a:lnTo>
                <a:lnTo>
                  <a:pt x="16" y="26"/>
                </a:lnTo>
                <a:lnTo>
                  <a:pt x="14" y="24"/>
                </a:lnTo>
                <a:lnTo>
                  <a:pt x="12" y="23"/>
                </a:lnTo>
                <a:lnTo>
                  <a:pt x="11" y="20"/>
                </a:lnTo>
                <a:lnTo>
                  <a:pt x="8" y="17"/>
                </a:lnTo>
                <a:lnTo>
                  <a:pt x="6" y="14"/>
                </a:lnTo>
                <a:lnTo>
                  <a:pt x="4" y="12"/>
                </a:lnTo>
                <a:lnTo>
                  <a:pt x="3" y="8"/>
                </a:lnTo>
                <a:lnTo>
                  <a:pt x="1" y="6"/>
                </a:lnTo>
                <a:lnTo>
                  <a:pt x="1" y="0"/>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2" name="Freeform 70"/>
          <p:cNvSpPr>
            <a:spLocks/>
          </p:cNvSpPr>
          <p:nvPr/>
        </p:nvSpPr>
        <p:spPr bwMode="auto">
          <a:xfrm>
            <a:off x="4604148" y="2549131"/>
            <a:ext cx="17859" cy="20240"/>
          </a:xfrm>
          <a:custGeom>
            <a:avLst/>
            <a:gdLst>
              <a:gd name="T0" fmla="*/ 2147483647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0 h 17"/>
              <a:gd name="T14" fmla="*/ 2147483647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8" y="4"/>
                </a:moveTo>
                <a:lnTo>
                  <a:pt x="0" y="4"/>
                </a:lnTo>
                <a:lnTo>
                  <a:pt x="8" y="12"/>
                </a:lnTo>
                <a:lnTo>
                  <a:pt x="16" y="16"/>
                </a:lnTo>
                <a:lnTo>
                  <a:pt x="16" y="12"/>
                </a:lnTo>
                <a:lnTo>
                  <a:pt x="8" y="4"/>
                </a:lnTo>
                <a:lnTo>
                  <a:pt x="0" y="0"/>
                </a:lnTo>
                <a:lnTo>
                  <a:pt x="8" y="4"/>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3" name="Freeform 71"/>
          <p:cNvSpPr>
            <a:spLocks/>
          </p:cNvSpPr>
          <p:nvPr/>
        </p:nvSpPr>
        <p:spPr bwMode="auto">
          <a:xfrm>
            <a:off x="4569620" y="2452689"/>
            <a:ext cx="282179" cy="121444"/>
          </a:xfrm>
          <a:custGeom>
            <a:avLst/>
            <a:gdLst>
              <a:gd name="T0" fmla="*/ 2147483647 w 188"/>
              <a:gd name="T1" fmla="*/ 2147483647 h 82"/>
              <a:gd name="T2" fmla="*/ 2147483647 w 188"/>
              <a:gd name="T3" fmla="*/ 2147483647 h 82"/>
              <a:gd name="T4" fmla="*/ 2147483647 w 188"/>
              <a:gd name="T5" fmla="*/ 2147483647 h 82"/>
              <a:gd name="T6" fmla="*/ 2147483647 w 188"/>
              <a:gd name="T7" fmla="*/ 2147483647 h 82"/>
              <a:gd name="T8" fmla="*/ 2147483647 w 188"/>
              <a:gd name="T9" fmla="*/ 2147483647 h 82"/>
              <a:gd name="T10" fmla="*/ 2147483647 w 188"/>
              <a:gd name="T11" fmla="*/ 2147483647 h 82"/>
              <a:gd name="T12" fmla="*/ 2147483647 w 188"/>
              <a:gd name="T13" fmla="*/ 2147483647 h 82"/>
              <a:gd name="T14" fmla="*/ 2147483647 w 188"/>
              <a:gd name="T15" fmla="*/ 2147483647 h 82"/>
              <a:gd name="T16" fmla="*/ 2147483647 w 188"/>
              <a:gd name="T17" fmla="*/ 2147483647 h 82"/>
              <a:gd name="T18" fmla="*/ 2147483647 w 188"/>
              <a:gd name="T19" fmla="*/ 2147483647 h 82"/>
              <a:gd name="T20" fmla="*/ 0 w 188"/>
              <a:gd name="T21" fmla="*/ 2147483647 h 82"/>
              <a:gd name="T22" fmla="*/ 2147483647 w 188"/>
              <a:gd name="T23" fmla="*/ 2147483647 h 82"/>
              <a:gd name="T24" fmla="*/ 2147483647 w 188"/>
              <a:gd name="T25" fmla="*/ 2147483647 h 82"/>
              <a:gd name="T26" fmla="*/ 2147483647 w 188"/>
              <a:gd name="T27" fmla="*/ 2147483647 h 82"/>
              <a:gd name="T28" fmla="*/ 2147483647 w 188"/>
              <a:gd name="T29" fmla="*/ 2147483647 h 82"/>
              <a:gd name="T30" fmla="*/ 2147483647 w 188"/>
              <a:gd name="T31" fmla="*/ 2147483647 h 82"/>
              <a:gd name="T32" fmla="*/ 2147483647 w 188"/>
              <a:gd name="T33" fmla="*/ 2147483647 h 82"/>
              <a:gd name="T34" fmla="*/ 2147483647 w 188"/>
              <a:gd name="T35" fmla="*/ 2147483647 h 82"/>
              <a:gd name="T36" fmla="*/ 2147483647 w 188"/>
              <a:gd name="T37" fmla="*/ 2147483647 h 82"/>
              <a:gd name="T38" fmla="*/ 2147483647 w 188"/>
              <a:gd name="T39" fmla="*/ 2147483647 h 82"/>
              <a:gd name="T40" fmla="*/ 2147483647 w 188"/>
              <a:gd name="T41" fmla="*/ 2147483647 h 82"/>
              <a:gd name="T42" fmla="*/ 2147483647 w 188"/>
              <a:gd name="T43" fmla="*/ 2147483647 h 82"/>
              <a:gd name="T44" fmla="*/ 2147483647 w 188"/>
              <a:gd name="T45" fmla="*/ 0 h 82"/>
              <a:gd name="T46" fmla="*/ 2147483647 w 188"/>
              <a:gd name="T47" fmla="*/ 0 h 82"/>
              <a:gd name="T48" fmla="*/ 2147483647 w 188"/>
              <a:gd name="T49" fmla="*/ 2147483647 h 82"/>
              <a:gd name="T50" fmla="*/ 2147483647 w 188"/>
              <a:gd name="T51" fmla="*/ 2147483647 h 82"/>
              <a:gd name="T52" fmla="*/ 2147483647 w 188"/>
              <a:gd name="T53" fmla="*/ 2147483647 h 82"/>
              <a:gd name="T54" fmla="*/ 2147483647 w 188"/>
              <a:gd name="T55" fmla="*/ 2147483647 h 82"/>
              <a:gd name="T56" fmla="*/ 2147483647 w 188"/>
              <a:gd name="T57" fmla="*/ 2147483647 h 82"/>
              <a:gd name="T58" fmla="*/ 2147483647 w 188"/>
              <a:gd name="T59" fmla="*/ 2147483647 h 82"/>
              <a:gd name="T60" fmla="*/ 2147483647 w 188"/>
              <a:gd name="T61" fmla="*/ 2147483647 h 82"/>
              <a:gd name="T62" fmla="*/ 2147483647 w 188"/>
              <a:gd name="T63" fmla="*/ 2147483647 h 82"/>
              <a:gd name="T64" fmla="*/ 2147483647 w 188"/>
              <a:gd name="T65" fmla="*/ 2147483647 h 82"/>
              <a:gd name="T66" fmla="*/ 2147483647 w 188"/>
              <a:gd name="T67" fmla="*/ 2147483647 h 82"/>
              <a:gd name="T68" fmla="*/ 2147483647 w 188"/>
              <a:gd name="T69" fmla="*/ 2147483647 h 82"/>
              <a:gd name="T70" fmla="*/ 2147483647 w 188"/>
              <a:gd name="T71" fmla="*/ 2147483647 h 82"/>
              <a:gd name="T72" fmla="*/ 2147483647 w 188"/>
              <a:gd name="T73" fmla="*/ 2147483647 h 82"/>
              <a:gd name="T74" fmla="*/ 2147483647 w 188"/>
              <a:gd name="T75" fmla="*/ 2147483647 h 82"/>
              <a:gd name="T76" fmla="*/ 2147483647 w 188"/>
              <a:gd name="T77" fmla="*/ 2147483647 h 82"/>
              <a:gd name="T78" fmla="*/ 2147483647 w 188"/>
              <a:gd name="T79" fmla="*/ 2147483647 h 82"/>
              <a:gd name="T80" fmla="*/ 2147483647 w 188"/>
              <a:gd name="T81" fmla="*/ 2147483647 h 82"/>
              <a:gd name="T82" fmla="*/ 2147483647 w 188"/>
              <a:gd name="T83" fmla="*/ 2147483647 h 82"/>
              <a:gd name="T84" fmla="*/ 2147483647 w 188"/>
              <a:gd name="T85" fmla="*/ 2147483647 h 82"/>
              <a:gd name="T86" fmla="*/ 2147483647 w 188"/>
              <a:gd name="T87" fmla="*/ 2147483647 h 82"/>
              <a:gd name="T88" fmla="*/ 2147483647 w 188"/>
              <a:gd name="T89" fmla="*/ 2147483647 h 82"/>
              <a:gd name="T90" fmla="*/ 2147483647 w 188"/>
              <a:gd name="T91" fmla="*/ 2147483647 h 82"/>
              <a:gd name="T92" fmla="*/ 2147483647 w 188"/>
              <a:gd name="T93" fmla="*/ 2147483647 h 82"/>
              <a:gd name="T94" fmla="*/ 2147483647 w 188"/>
              <a:gd name="T95" fmla="*/ 2147483647 h 82"/>
              <a:gd name="T96" fmla="*/ 2147483647 w 188"/>
              <a:gd name="T97" fmla="*/ 2147483647 h 82"/>
              <a:gd name="T98" fmla="*/ 2147483647 w 188"/>
              <a:gd name="T99" fmla="*/ 2147483647 h 82"/>
              <a:gd name="T100" fmla="*/ 2147483647 w 188"/>
              <a:gd name="T101" fmla="*/ 2147483647 h 82"/>
              <a:gd name="T102" fmla="*/ 2147483647 w 188"/>
              <a:gd name="T103" fmla="*/ 2147483647 h 82"/>
              <a:gd name="T104" fmla="*/ 2147483647 w 188"/>
              <a:gd name="T105" fmla="*/ 2147483647 h 82"/>
              <a:gd name="T106" fmla="*/ 2147483647 w 188"/>
              <a:gd name="T107" fmla="*/ 2147483647 h 82"/>
              <a:gd name="T108" fmla="*/ 2147483647 w 188"/>
              <a:gd name="T109" fmla="*/ 2147483647 h 82"/>
              <a:gd name="T110" fmla="*/ 2147483647 w 188"/>
              <a:gd name="T111" fmla="*/ 2147483647 h 82"/>
              <a:gd name="T112" fmla="*/ 2147483647 w 188"/>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8"/>
              <a:gd name="T172" fmla="*/ 0 h 82"/>
              <a:gd name="T173" fmla="*/ 188 w 188"/>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8" h="82">
                <a:moveTo>
                  <a:pt x="38" y="81"/>
                </a:moveTo>
                <a:lnTo>
                  <a:pt x="33" y="81"/>
                </a:lnTo>
                <a:lnTo>
                  <a:pt x="29" y="81"/>
                </a:lnTo>
                <a:lnTo>
                  <a:pt x="26" y="80"/>
                </a:lnTo>
                <a:lnTo>
                  <a:pt x="23" y="80"/>
                </a:lnTo>
                <a:lnTo>
                  <a:pt x="21" y="80"/>
                </a:lnTo>
                <a:lnTo>
                  <a:pt x="19" y="79"/>
                </a:lnTo>
                <a:lnTo>
                  <a:pt x="18" y="79"/>
                </a:lnTo>
                <a:lnTo>
                  <a:pt x="17" y="78"/>
                </a:lnTo>
                <a:lnTo>
                  <a:pt x="16" y="78"/>
                </a:lnTo>
                <a:lnTo>
                  <a:pt x="16" y="77"/>
                </a:lnTo>
                <a:lnTo>
                  <a:pt x="13" y="77"/>
                </a:lnTo>
                <a:lnTo>
                  <a:pt x="10" y="77"/>
                </a:lnTo>
                <a:lnTo>
                  <a:pt x="7" y="75"/>
                </a:lnTo>
                <a:lnTo>
                  <a:pt x="5" y="74"/>
                </a:lnTo>
                <a:lnTo>
                  <a:pt x="4" y="71"/>
                </a:lnTo>
                <a:lnTo>
                  <a:pt x="3" y="69"/>
                </a:lnTo>
                <a:lnTo>
                  <a:pt x="1" y="68"/>
                </a:lnTo>
                <a:lnTo>
                  <a:pt x="1" y="66"/>
                </a:lnTo>
                <a:lnTo>
                  <a:pt x="1" y="64"/>
                </a:lnTo>
                <a:lnTo>
                  <a:pt x="0" y="63"/>
                </a:lnTo>
                <a:lnTo>
                  <a:pt x="0" y="61"/>
                </a:lnTo>
                <a:lnTo>
                  <a:pt x="0" y="36"/>
                </a:lnTo>
                <a:lnTo>
                  <a:pt x="1" y="30"/>
                </a:lnTo>
                <a:lnTo>
                  <a:pt x="3" y="23"/>
                </a:lnTo>
                <a:lnTo>
                  <a:pt x="5" y="19"/>
                </a:lnTo>
                <a:lnTo>
                  <a:pt x="9" y="15"/>
                </a:lnTo>
                <a:lnTo>
                  <a:pt x="14" y="13"/>
                </a:lnTo>
                <a:lnTo>
                  <a:pt x="18" y="10"/>
                </a:lnTo>
                <a:lnTo>
                  <a:pt x="22" y="8"/>
                </a:lnTo>
                <a:lnTo>
                  <a:pt x="26" y="7"/>
                </a:lnTo>
                <a:lnTo>
                  <a:pt x="29" y="6"/>
                </a:lnTo>
                <a:lnTo>
                  <a:pt x="32" y="5"/>
                </a:lnTo>
                <a:lnTo>
                  <a:pt x="34" y="5"/>
                </a:lnTo>
                <a:lnTo>
                  <a:pt x="35" y="5"/>
                </a:lnTo>
                <a:lnTo>
                  <a:pt x="37" y="5"/>
                </a:lnTo>
                <a:lnTo>
                  <a:pt x="44" y="5"/>
                </a:lnTo>
                <a:lnTo>
                  <a:pt x="54" y="5"/>
                </a:lnTo>
                <a:lnTo>
                  <a:pt x="67" y="4"/>
                </a:lnTo>
                <a:lnTo>
                  <a:pt x="82" y="4"/>
                </a:lnTo>
                <a:lnTo>
                  <a:pt x="97" y="3"/>
                </a:lnTo>
                <a:lnTo>
                  <a:pt x="113" y="3"/>
                </a:lnTo>
                <a:lnTo>
                  <a:pt x="127" y="2"/>
                </a:lnTo>
                <a:lnTo>
                  <a:pt x="140" y="1"/>
                </a:lnTo>
                <a:lnTo>
                  <a:pt x="151" y="1"/>
                </a:lnTo>
                <a:lnTo>
                  <a:pt x="157" y="0"/>
                </a:lnTo>
                <a:lnTo>
                  <a:pt x="160" y="0"/>
                </a:lnTo>
                <a:lnTo>
                  <a:pt x="171" y="0"/>
                </a:lnTo>
                <a:lnTo>
                  <a:pt x="178" y="1"/>
                </a:lnTo>
                <a:lnTo>
                  <a:pt x="183" y="3"/>
                </a:lnTo>
                <a:lnTo>
                  <a:pt x="187" y="4"/>
                </a:lnTo>
                <a:lnTo>
                  <a:pt x="187" y="5"/>
                </a:lnTo>
                <a:lnTo>
                  <a:pt x="187" y="7"/>
                </a:lnTo>
                <a:lnTo>
                  <a:pt x="186" y="9"/>
                </a:lnTo>
                <a:lnTo>
                  <a:pt x="184" y="11"/>
                </a:lnTo>
                <a:lnTo>
                  <a:pt x="182" y="13"/>
                </a:lnTo>
                <a:lnTo>
                  <a:pt x="180" y="14"/>
                </a:lnTo>
                <a:lnTo>
                  <a:pt x="178" y="14"/>
                </a:lnTo>
                <a:lnTo>
                  <a:pt x="174" y="15"/>
                </a:lnTo>
                <a:lnTo>
                  <a:pt x="170" y="15"/>
                </a:lnTo>
                <a:lnTo>
                  <a:pt x="166" y="15"/>
                </a:lnTo>
                <a:lnTo>
                  <a:pt x="162" y="16"/>
                </a:lnTo>
                <a:lnTo>
                  <a:pt x="158" y="17"/>
                </a:lnTo>
                <a:lnTo>
                  <a:pt x="154" y="17"/>
                </a:lnTo>
                <a:lnTo>
                  <a:pt x="150" y="18"/>
                </a:lnTo>
                <a:lnTo>
                  <a:pt x="146" y="19"/>
                </a:lnTo>
                <a:lnTo>
                  <a:pt x="143" y="19"/>
                </a:lnTo>
                <a:lnTo>
                  <a:pt x="141" y="20"/>
                </a:lnTo>
                <a:lnTo>
                  <a:pt x="140" y="20"/>
                </a:lnTo>
                <a:lnTo>
                  <a:pt x="139" y="20"/>
                </a:lnTo>
                <a:lnTo>
                  <a:pt x="134" y="21"/>
                </a:lnTo>
                <a:lnTo>
                  <a:pt x="129" y="22"/>
                </a:lnTo>
                <a:lnTo>
                  <a:pt x="125" y="23"/>
                </a:lnTo>
                <a:lnTo>
                  <a:pt x="122" y="24"/>
                </a:lnTo>
                <a:lnTo>
                  <a:pt x="119" y="27"/>
                </a:lnTo>
                <a:lnTo>
                  <a:pt x="116" y="29"/>
                </a:lnTo>
                <a:lnTo>
                  <a:pt x="114" y="32"/>
                </a:lnTo>
                <a:lnTo>
                  <a:pt x="112" y="33"/>
                </a:lnTo>
                <a:lnTo>
                  <a:pt x="111" y="35"/>
                </a:lnTo>
                <a:lnTo>
                  <a:pt x="110" y="37"/>
                </a:lnTo>
                <a:lnTo>
                  <a:pt x="109" y="38"/>
                </a:lnTo>
                <a:lnTo>
                  <a:pt x="106" y="40"/>
                </a:lnTo>
                <a:lnTo>
                  <a:pt x="103" y="41"/>
                </a:lnTo>
                <a:lnTo>
                  <a:pt x="99" y="42"/>
                </a:lnTo>
                <a:lnTo>
                  <a:pt x="96" y="43"/>
                </a:lnTo>
                <a:lnTo>
                  <a:pt x="92" y="45"/>
                </a:lnTo>
                <a:lnTo>
                  <a:pt x="88" y="47"/>
                </a:lnTo>
                <a:lnTo>
                  <a:pt x="84" y="48"/>
                </a:lnTo>
                <a:lnTo>
                  <a:pt x="80" y="49"/>
                </a:lnTo>
                <a:lnTo>
                  <a:pt x="78" y="50"/>
                </a:lnTo>
                <a:lnTo>
                  <a:pt x="76" y="50"/>
                </a:lnTo>
                <a:lnTo>
                  <a:pt x="74" y="50"/>
                </a:lnTo>
                <a:lnTo>
                  <a:pt x="70" y="50"/>
                </a:lnTo>
                <a:lnTo>
                  <a:pt x="67" y="51"/>
                </a:lnTo>
                <a:lnTo>
                  <a:pt x="65" y="52"/>
                </a:lnTo>
                <a:lnTo>
                  <a:pt x="63" y="53"/>
                </a:lnTo>
                <a:lnTo>
                  <a:pt x="61" y="55"/>
                </a:lnTo>
                <a:lnTo>
                  <a:pt x="59" y="56"/>
                </a:lnTo>
                <a:lnTo>
                  <a:pt x="57" y="58"/>
                </a:lnTo>
                <a:lnTo>
                  <a:pt x="55" y="59"/>
                </a:lnTo>
                <a:lnTo>
                  <a:pt x="54" y="60"/>
                </a:lnTo>
                <a:lnTo>
                  <a:pt x="53" y="60"/>
                </a:lnTo>
                <a:lnTo>
                  <a:pt x="52" y="61"/>
                </a:lnTo>
                <a:lnTo>
                  <a:pt x="51" y="64"/>
                </a:lnTo>
                <a:lnTo>
                  <a:pt x="50" y="68"/>
                </a:lnTo>
                <a:lnTo>
                  <a:pt x="48" y="69"/>
                </a:lnTo>
                <a:lnTo>
                  <a:pt x="47" y="72"/>
                </a:lnTo>
                <a:lnTo>
                  <a:pt x="46" y="74"/>
                </a:lnTo>
                <a:lnTo>
                  <a:pt x="44" y="76"/>
                </a:lnTo>
                <a:lnTo>
                  <a:pt x="42" y="77"/>
                </a:lnTo>
                <a:lnTo>
                  <a:pt x="41" y="79"/>
                </a:lnTo>
                <a:lnTo>
                  <a:pt x="40" y="80"/>
                </a:lnTo>
                <a:lnTo>
                  <a:pt x="39" y="80"/>
                </a:lnTo>
                <a:lnTo>
                  <a:pt x="38" y="81"/>
                </a:lnTo>
              </a:path>
            </a:pathLst>
          </a:custGeom>
          <a:solidFill>
            <a:srgbClr val="008000"/>
          </a:solidFill>
          <a:ln w="12700" cap="rnd" cmpd="sng">
            <a:solidFill>
              <a:srgbClr val="00FFFF"/>
            </a:solidFill>
            <a:prstDash val="solid"/>
            <a:round/>
            <a:headEnd type="none" w="med" len="med"/>
            <a:tailEnd type="none" w="med" len="med"/>
          </a:ln>
        </p:spPr>
        <p:txBody>
          <a:bodyPr/>
          <a:lstStyle/>
          <a:p>
            <a:endParaRPr lang="en-US" sz="1000"/>
          </a:p>
        </p:txBody>
      </p:sp>
      <p:sp>
        <p:nvSpPr>
          <p:cNvPr id="69704" name="Freeform 72"/>
          <p:cNvSpPr>
            <a:spLocks/>
          </p:cNvSpPr>
          <p:nvPr/>
        </p:nvSpPr>
        <p:spPr bwMode="auto">
          <a:xfrm>
            <a:off x="4688682" y="2512219"/>
            <a:ext cx="17860" cy="20241"/>
          </a:xfrm>
          <a:custGeom>
            <a:avLst/>
            <a:gdLst>
              <a:gd name="T0" fmla="*/ 2147483647 w 17"/>
              <a:gd name="T1" fmla="*/ 0 h 17"/>
              <a:gd name="T2" fmla="*/ 0 w 17"/>
              <a:gd name="T3" fmla="*/ 0 h 17"/>
              <a:gd name="T4" fmla="*/ 0 w 17"/>
              <a:gd name="T5" fmla="*/ 2147483647 h 17"/>
              <a:gd name="T6" fmla="*/ 0 w 17"/>
              <a:gd name="T7" fmla="*/ 0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5" name="Freeform 73"/>
          <p:cNvSpPr>
            <a:spLocks/>
          </p:cNvSpPr>
          <p:nvPr/>
        </p:nvSpPr>
        <p:spPr bwMode="auto">
          <a:xfrm>
            <a:off x="4816080" y="2526508"/>
            <a:ext cx="17859" cy="30956"/>
          </a:xfrm>
          <a:custGeom>
            <a:avLst/>
            <a:gdLst>
              <a:gd name="T0" fmla="*/ 0 w 17"/>
              <a:gd name="T1" fmla="*/ 2147483647 h 26"/>
              <a:gd name="T2" fmla="*/ 2147483647 w 17"/>
              <a:gd name="T3" fmla="*/ 2147483647 h 26"/>
              <a:gd name="T4" fmla="*/ 2147483647 w 17"/>
              <a:gd name="T5" fmla="*/ 2147483647 h 26"/>
              <a:gd name="T6" fmla="*/ 2147483647 w 17"/>
              <a:gd name="T7" fmla="*/ 2147483647 h 26"/>
              <a:gd name="T8" fmla="*/ 2147483647 w 17"/>
              <a:gd name="T9" fmla="*/ 2147483647 h 26"/>
              <a:gd name="T10" fmla="*/ 2147483647 w 17"/>
              <a:gd name="T11" fmla="*/ 2147483647 h 26"/>
              <a:gd name="T12" fmla="*/ 2147483647 w 17"/>
              <a:gd name="T13" fmla="*/ 2147483647 h 26"/>
              <a:gd name="T14" fmla="*/ 2147483647 w 17"/>
              <a:gd name="T15" fmla="*/ 2147483647 h 26"/>
              <a:gd name="T16" fmla="*/ 2147483647 w 17"/>
              <a:gd name="T17" fmla="*/ 2147483647 h 26"/>
              <a:gd name="T18" fmla="*/ 2147483647 w 17"/>
              <a:gd name="T19" fmla="*/ 0 h 26"/>
              <a:gd name="T20" fmla="*/ 2147483647 w 17"/>
              <a:gd name="T21" fmla="*/ 2147483647 h 26"/>
              <a:gd name="T22" fmla="*/ 2147483647 w 17"/>
              <a:gd name="T23" fmla="*/ 2147483647 h 26"/>
              <a:gd name="T24" fmla="*/ 2147483647 w 17"/>
              <a:gd name="T25" fmla="*/ 2147483647 h 26"/>
              <a:gd name="T26" fmla="*/ 2147483647 w 17"/>
              <a:gd name="T27" fmla="*/ 2147483647 h 26"/>
              <a:gd name="T28" fmla="*/ 2147483647 w 17"/>
              <a:gd name="T29" fmla="*/ 2147483647 h 26"/>
              <a:gd name="T30" fmla="*/ 2147483647 w 17"/>
              <a:gd name="T31" fmla="*/ 2147483647 h 26"/>
              <a:gd name="T32" fmla="*/ 2147483647 w 17"/>
              <a:gd name="T33" fmla="*/ 2147483647 h 26"/>
              <a:gd name="T34" fmla="*/ 0 w 17"/>
              <a:gd name="T35" fmla="*/ 2147483647 h 26"/>
              <a:gd name="T36" fmla="*/ 0 w 17"/>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26"/>
              <a:gd name="T59" fmla="*/ 17 w 17"/>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26">
                <a:moveTo>
                  <a:pt x="0" y="25"/>
                </a:moveTo>
                <a:lnTo>
                  <a:pt x="1" y="25"/>
                </a:lnTo>
                <a:lnTo>
                  <a:pt x="4" y="22"/>
                </a:lnTo>
                <a:lnTo>
                  <a:pt x="8" y="20"/>
                </a:lnTo>
                <a:lnTo>
                  <a:pt x="9" y="15"/>
                </a:lnTo>
                <a:lnTo>
                  <a:pt x="12" y="13"/>
                </a:lnTo>
                <a:lnTo>
                  <a:pt x="14" y="9"/>
                </a:lnTo>
                <a:lnTo>
                  <a:pt x="16" y="6"/>
                </a:lnTo>
                <a:lnTo>
                  <a:pt x="16" y="3"/>
                </a:lnTo>
                <a:lnTo>
                  <a:pt x="16" y="0"/>
                </a:lnTo>
                <a:lnTo>
                  <a:pt x="16" y="3"/>
                </a:lnTo>
                <a:lnTo>
                  <a:pt x="14" y="6"/>
                </a:lnTo>
                <a:lnTo>
                  <a:pt x="12" y="9"/>
                </a:lnTo>
                <a:lnTo>
                  <a:pt x="11" y="13"/>
                </a:lnTo>
                <a:lnTo>
                  <a:pt x="9" y="15"/>
                </a:lnTo>
                <a:lnTo>
                  <a:pt x="8" y="19"/>
                </a:lnTo>
                <a:lnTo>
                  <a:pt x="3" y="22"/>
                </a:lnTo>
                <a:lnTo>
                  <a:pt x="0" y="24"/>
                </a:lnTo>
                <a:lnTo>
                  <a:pt x="0" y="25"/>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6" name="Freeform 74"/>
          <p:cNvSpPr>
            <a:spLocks/>
          </p:cNvSpPr>
          <p:nvPr/>
        </p:nvSpPr>
        <p:spPr bwMode="auto">
          <a:xfrm>
            <a:off x="4427936" y="4701781"/>
            <a:ext cx="17859" cy="20240"/>
          </a:xfrm>
          <a:custGeom>
            <a:avLst/>
            <a:gdLst>
              <a:gd name="T0" fmla="*/ 0 w 17"/>
              <a:gd name="T1" fmla="*/ 0 h 17"/>
              <a:gd name="T2" fmla="*/ 0 w 17"/>
              <a:gd name="T3" fmla="*/ 2147483647 h 17"/>
              <a:gd name="T4" fmla="*/ 0 w 17"/>
              <a:gd name="T5" fmla="*/ 0 h 17"/>
              <a:gd name="T6" fmla="*/ 2147483647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0" y="0"/>
                </a:lnTo>
                <a:lnTo>
                  <a:pt x="16" y="0"/>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7" name="Freeform 75"/>
          <p:cNvSpPr>
            <a:spLocks/>
          </p:cNvSpPr>
          <p:nvPr/>
        </p:nvSpPr>
        <p:spPr bwMode="auto">
          <a:xfrm>
            <a:off x="4504136" y="4600575"/>
            <a:ext cx="1190" cy="20241"/>
          </a:xfrm>
          <a:custGeom>
            <a:avLst/>
            <a:gdLst>
              <a:gd name="T0" fmla="*/ 0 w 1"/>
              <a:gd name="T1" fmla="*/ 2147483647 h 17"/>
              <a:gd name="T2" fmla="*/ 0 w 1"/>
              <a:gd name="T3" fmla="*/ 2147483647 h 17"/>
              <a:gd name="T4" fmla="*/ 0 w 1"/>
              <a:gd name="T5" fmla="*/ 2147483647 h 17"/>
              <a:gd name="T6" fmla="*/ 0 w 1"/>
              <a:gd name="T7" fmla="*/ 0 h 17"/>
              <a:gd name="T8" fmla="*/ 0 w 1"/>
              <a:gd name="T9" fmla="*/ 214748364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16"/>
                </a:lnTo>
                <a:lnTo>
                  <a:pt x="0" y="8"/>
                </a:lnTo>
                <a:lnTo>
                  <a:pt x="0" y="0"/>
                </a:lnTo>
                <a:lnTo>
                  <a:pt x="0"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8" name="Freeform 76"/>
          <p:cNvSpPr>
            <a:spLocks/>
          </p:cNvSpPr>
          <p:nvPr/>
        </p:nvSpPr>
        <p:spPr bwMode="auto">
          <a:xfrm>
            <a:off x="4542236" y="4675587"/>
            <a:ext cx="17859" cy="20240"/>
          </a:xfrm>
          <a:custGeom>
            <a:avLst/>
            <a:gdLst>
              <a:gd name="T0" fmla="*/ 2147483647 w 17"/>
              <a:gd name="T1" fmla="*/ 0 h 17"/>
              <a:gd name="T2" fmla="*/ 0 w 17"/>
              <a:gd name="T3" fmla="*/ 2147483647 h 17"/>
              <a:gd name="T4" fmla="*/ 2147483647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9" name="Line 77"/>
          <p:cNvSpPr>
            <a:spLocks noChangeShapeType="1"/>
          </p:cNvSpPr>
          <p:nvPr/>
        </p:nvSpPr>
        <p:spPr bwMode="auto">
          <a:xfrm flipH="1" flipV="1">
            <a:off x="4688683" y="1340643"/>
            <a:ext cx="1083469" cy="14288"/>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10" name="Line 78"/>
          <p:cNvSpPr>
            <a:spLocks noChangeShapeType="1"/>
          </p:cNvSpPr>
          <p:nvPr/>
        </p:nvSpPr>
        <p:spPr bwMode="auto">
          <a:xfrm>
            <a:off x="3419872" y="1419622"/>
            <a:ext cx="1155701" cy="559199"/>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11" name="Line 79"/>
          <p:cNvSpPr>
            <a:spLocks noChangeShapeType="1"/>
          </p:cNvSpPr>
          <p:nvPr/>
        </p:nvSpPr>
        <p:spPr bwMode="auto">
          <a:xfrm flipV="1">
            <a:off x="3203848" y="3181351"/>
            <a:ext cx="1365772" cy="254494"/>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12" name="Line 80"/>
          <p:cNvSpPr>
            <a:spLocks noChangeShapeType="1"/>
          </p:cNvSpPr>
          <p:nvPr/>
        </p:nvSpPr>
        <p:spPr bwMode="auto">
          <a:xfrm>
            <a:off x="3526631" y="4725593"/>
            <a:ext cx="753666" cy="1190"/>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13" name="Line 81"/>
          <p:cNvSpPr>
            <a:spLocks noChangeShapeType="1"/>
          </p:cNvSpPr>
          <p:nvPr/>
        </p:nvSpPr>
        <p:spPr bwMode="auto">
          <a:xfrm flipH="1">
            <a:off x="3386139" y="3956449"/>
            <a:ext cx="1065610" cy="144065"/>
          </a:xfrm>
          <a:prstGeom prst="line">
            <a:avLst/>
          </a:prstGeom>
          <a:noFill/>
          <a:ln w="28575">
            <a:solidFill>
              <a:srgbClr val="00CCF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000"/>
          </a:p>
        </p:txBody>
      </p:sp>
      <p:sp>
        <p:nvSpPr>
          <p:cNvPr id="69714" name="Line 82"/>
          <p:cNvSpPr>
            <a:spLocks noChangeShapeType="1"/>
          </p:cNvSpPr>
          <p:nvPr/>
        </p:nvSpPr>
        <p:spPr bwMode="auto">
          <a:xfrm flipH="1" flipV="1">
            <a:off x="4789887" y="3226596"/>
            <a:ext cx="696515" cy="145256"/>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15" name="Rectangle 83"/>
          <p:cNvSpPr>
            <a:spLocks noChangeArrowheads="1"/>
          </p:cNvSpPr>
          <p:nvPr/>
        </p:nvSpPr>
        <p:spPr bwMode="auto">
          <a:xfrm>
            <a:off x="1835696" y="1059582"/>
            <a:ext cx="1628652"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Pulmonary disease</a:t>
            </a:r>
          </a:p>
          <a:p>
            <a:r>
              <a:rPr lang="en-US" altLang="en-US" sz="1000" dirty="0"/>
              <a:t>abnormal function</a:t>
            </a:r>
          </a:p>
          <a:p>
            <a:r>
              <a:rPr lang="en-US" altLang="en-US" sz="1000" dirty="0"/>
              <a:t>obstructive sleep apnea</a:t>
            </a:r>
          </a:p>
          <a:p>
            <a:r>
              <a:rPr lang="en-US" altLang="en-US" sz="1000" dirty="0"/>
              <a:t>hypoventilation syndrome</a:t>
            </a:r>
            <a:endParaRPr lang="en-US" altLang="en-US" sz="1000" b="1" dirty="0"/>
          </a:p>
        </p:txBody>
      </p:sp>
      <p:sp>
        <p:nvSpPr>
          <p:cNvPr id="69716" name="Rectangle 84"/>
          <p:cNvSpPr>
            <a:spLocks noChangeArrowheads="1"/>
          </p:cNvSpPr>
          <p:nvPr/>
        </p:nvSpPr>
        <p:spPr bwMode="auto">
          <a:xfrm>
            <a:off x="1863328" y="2850356"/>
            <a:ext cx="1908572"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Gall bladder disease</a:t>
            </a:r>
          </a:p>
        </p:txBody>
      </p:sp>
      <p:sp>
        <p:nvSpPr>
          <p:cNvPr id="69717" name="Rectangle 85"/>
          <p:cNvSpPr>
            <a:spLocks noChangeArrowheads="1"/>
          </p:cNvSpPr>
          <p:nvPr/>
        </p:nvSpPr>
        <p:spPr bwMode="auto">
          <a:xfrm>
            <a:off x="1335883" y="3114675"/>
            <a:ext cx="181460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Gynecologic abnormalities</a:t>
            </a:r>
          </a:p>
          <a:p>
            <a:r>
              <a:rPr lang="en-US" altLang="en-US" sz="1000" dirty="0"/>
              <a:t>abnormal menses</a:t>
            </a:r>
          </a:p>
          <a:p>
            <a:r>
              <a:rPr lang="en-US" altLang="en-US" sz="1000" dirty="0"/>
              <a:t>infertility</a:t>
            </a:r>
          </a:p>
          <a:p>
            <a:r>
              <a:rPr lang="en-US" altLang="en-US" sz="1000" dirty="0"/>
              <a:t>polycystic ovarian syndrome</a:t>
            </a:r>
          </a:p>
        </p:txBody>
      </p:sp>
      <p:sp>
        <p:nvSpPr>
          <p:cNvPr id="69718" name="Rectangle 86"/>
          <p:cNvSpPr>
            <a:spLocks noChangeArrowheads="1"/>
          </p:cNvSpPr>
          <p:nvPr/>
        </p:nvSpPr>
        <p:spPr bwMode="auto">
          <a:xfrm>
            <a:off x="2987824" y="4587974"/>
            <a:ext cx="48250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1000" b="1" dirty="0">
                <a:solidFill>
                  <a:srgbClr val="FF3300"/>
                </a:solidFill>
              </a:rPr>
              <a:t>Gout</a:t>
            </a:r>
          </a:p>
        </p:txBody>
      </p:sp>
      <p:sp>
        <p:nvSpPr>
          <p:cNvPr id="69719" name="Rectangle 87"/>
          <p:cNvSpPr>
            <a:spLocks noChangeArrowheads="1"/>
          </p:cNvSpPr>
          <p:nvPr/>
        </p:nvSpPr>
        <p:spPr bwMode="auto">
          <a:xfrm>
            <a:off x="5806681" y="1233490"/>
            <a:ext cx="580288"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Stroke</a:t>
            </a:r>
          </a:p>
        </p:txBody>
      </p:sp>
      <p:sp>
        <p:nvSpPr>
          <p:cNvPr id="69720" name="Rectangle 88"/>
          <p:cNvSpPr>
            <a:spLocks noChangeArrowheads="1"/>
          </p:cNvSpPr>
          <p:nvPr/>
        </p:nvSpPr>
        <p:spPr bwMode="auto">
          <a:xfrm>
            <a:off x="5806681" y="2083596"/>
            <a:ext cx="714940"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a:solidFill>
                  <a:srgbClr val="FF3300"/>
                </a:solidFill>
              </a:rPr>
              <a:t>Diabetes</a:t>
            </a:r>
          </a:p>
        </p:txBody>
      </p:sp>
      <p:sp>
        <p:nvSpPr>
          <p:cNvPr id="69721" name="Rectangle 89"/>
          <p:cNvSpPr>
            <a:spLocks noChangeArrowheads="1"/>
          </p:cNvSpPr>
          <p:nvPr/>
        </p:nvSpPr>
        <p:spPr bwMode="auto">
          <a:xfrm>
            <a:off x="2149078" y="3955258"/>
            <a:ext cx="102111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Osteoarthritis</a:t>
            </a:r>
          </a:p>
        </p:txBody>
      </p:sp>
      <p:sp>
        <p:nvSpPr>
          <p:cNvPr id="69722" name="Rectangle 90"/>
          <p:cNvSpPr>
            <a:spLocks noChangeArrowheads="1"/>
          </p:cNvSpPr>
          <p:nvPr/>
        </p:nvSpPr>
        <p:spPr bwMode="auto">
          <a:xfrm>
            <a:off x="5486402" y="3257550"/>
            <a:ext cx="1774526"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Cancer</a:t>
            </a:r>
          </a:p>
          <a:p>
            <a:r>
              <a:rPr lang="en-US" altLang="en-US" sz="1000" dirty="0"/>
              <a:t>breast, uterus, cervix</a:t>
            </a:r>
          </a:p>
          <a:p>
            <a:r>
              <a:rPr lang="en-US" altLang="en-US" sz="1000" dirty="0"/>
              <a:t>colon, esophagus, pancreas</a:t>
            </a:r>
          </a:p>
          <a:p>
            <a:r>
              <a:rPr lang="en-US" altLang="en-US" sz="1000" dirty="0"/>
              <a:t>kidney, prostate</a:t>
            </a:r>
          </a:p>
        </p:txBody>
      </p:sp>
      <p:sp>
        <p:nvSpPr>
          <p:cNvPr id="69723" name="Line 91"/>
          <p:cNvSpPr>
            <a:spLocks noChangeShapeType="1"/>
          </p:cNvSpPr>
          <p:nvPr/>
        </p:nvSpPr>
        <p:spPr bwMode="auto">
          <a:xfrm flipH="1">
            <a:off x="4688681" y="1995488"/>
            <a:ext cx="1062038" cy="1191"/>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24" name="Text Box 92"/>
          <p:cNvSpPr txBox="1">
            <a:spLocks noChangeArrowheads="1"/>
          </p:cNvSpPr>
          <p:nvPr/>
        </p:nvSpPr>
        <p:spPr bwMode="auto">
          <a:xfrm>
            <a:off x="1464470" y="1812133"/>
            <a:ext cx="2562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Nonalcoholic fatty liver</a:t>
            </a:r>
            <a:r>
              <a:rPr lang="en-US" altLang="en-US" sz="1000" b="1" dirty="0">
                <a:solidFill>
                  <a:srgbClr val="FFFF00"/>
                </a:solidFill>
              </a:rPr>
              <a:t> </a:t>
            </a:r>
            <a:r>
              <a:rPr lang="en-US" altLang="en-US" sz="1000" b="1" dirty="0">
                <a:solidFill>
                  <a:srgbClr val="FF3300"/>
                </a:solidFill>
              </a:rPr>
              <a:t>disease</a:t>
            </a:r>
          </a:p>
          <a:p>
            <a:r>
              <a:rPr lang="en-US" altLang="en-US" sz="1000" dirty="0"/>
              <a:t>steatosis</a:t>
            </a:r>
          </a:p>
          <a:p>
            <a:r>
              <a:rPr lang="en-US" altLang="en-US" sz="1000" dirty="0" err="1"/>
              <a:t>steatohepatitis</a:t>
            </a:r>
            <a:endParaRPr lang="en-US" altLang="en-US" sz="1000" dirty="0"/>
          </a:p>
          <a:p>
            <a:r>
              <a:rPr lang="en-US" altLang="en-US" sz="1000" dirty="0"/>
              <a:t>cirrhosis</a:t>
            </a:r>
          </a:p>
        </p:txBody>
      </p:sp>
      <p:sp>
        <p:nvSpPr>
          <p:cNvPr id="69725" name="Line 93"/>
          <p:cNvSpPr>
            <a:spLocks noChangeShapeType="1"/>
          </p:cNvSpPr>
          <p:nvPr/>
        </p:nvSpPr>
        <p:spPr bwMode="auto">
          <a:xfrm flipV="1">
            <a:off x="3493295" y="2409825"/>
            <a:ext cx="1135856" cy="401241"/>
          </a:xfrm>
          <a:prstGeom prst="line">
            <a:avLst/>
          </a:prstGeom>
          <a:noFill/>
          <a:ln w="28575">
            <a:solidFill>
              <a:srgbClr val="00CCFF"/>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000"/>
          </a:p>
        </p:txBody>
      </p:sp>
      <p:sp>
        <p:nvSpPr>
          <p:cNvPr id="69726" name="Rectangle 94"/>
          <p:cNvSpPr>
            <a:spLocks noChangeArrowheads="1"/>
          </p:cNvSpPr>
          <p:nvPr/>
        </p:nvSpPr>
        <p:spPr bwMode="auto">
          <a:xfrm>
            <a:off x="5806678" y="2540796"/>
            <a:ext cx="1000275"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Hypertension</a:t>
            </a:r>
          </a:p>
        </p:txBody>
      </p:sp>
      <p:sp>
        <p:nvSpPr>
          <p:cNvPr id="69727" name="Rectangle 95"/>
          <p:cNvSpPr>
            <a:spLocks noChangeArrowheads="1"/>
          </p:cNvSpPr>
          <p:nvPr/>
        </p:nvSpPr>
        <p:spPr bwMode="auto">
          <a:xfrm>
            <a:off x="5806678" y="2312196"/>
            <a:ext cx="969818"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err="1">
                <a:solidFill>
                  <a:srgbClr val="FF3300"/>
                </a:solidFill>
              </a:rPr>
              <a:t>Dyslipidemia</a:t>
            </a:r>
            <a:endParaRPr lang="en-US" altLang="en-US" sz="1000" b="1" dirty="0">
              <a:solidFill>
                <a:srgbClr val="FF3300"/>
              </a:solidFill>
            </a:endParaRPr>
          </a:p>
        </p:txBody>
      </p:sp>
      <p:sp>
        <p:nvSpPr>
          <p:cNvPr id="69728" name="Line 96"/>
          <p:cNvSpPr>
            <a:spLocks noChangeShapeType="1"/>
          </p:cNvSpPr>
          <p:nvPr/>
        </p:nvSpPr>
        <p:spPr bwMode="auto">
          <a:xfrm flipH="1" flipV="1">
            <a:off x="4789887" y="4286250"/>
            <a:ext cx="1039415" cy="400050"/>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29" name="Line 97"/>
          <p:cNvSpPr>
            <a:spLocks noChangeShapeType="1"/>
          </p:cNvSpPr>
          <p:nvPr/>
        </p:nvSpPr>
        <p:spPr bwMode="auto">
          <a:xfrm>
            <a:off x="2341961" y="2085975"/>
            <a:ext cx="2265759" cy="238125"/>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30" name="Rectangle 98"/>
          <p:cNvSpPr>
            <a:spLocks noChangeArrowheads="1"/>
          </p:cNvSpPr>
          <p:nvPr/>
        </p:nvSpPr>
        <p:spPr bwMode="auto">
          <a:xfrm>
            <a:off x="5806681" y="1462090"/>
            <a:ext cx="76463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Cataracts</a:t>
            </a:r>
          </a:p>
        </p:txBody>
      </p:sp>
      <p:sp>
        <p:nvSpPr>
          <p:cNvPr id="69731" name="Line 99"/>
          <p:cNvSpPr>
            <a:spLocks noChangeShapeType="1"/>
          </p:cNvSpPr>
          <p:nvPr/>
        </p:nvSpPr>
        <p:spPr bwMode="auto">
          <a:xfrm flipH="1" flipV="1">
            <a:off x="4688681" y="1456135"/>
            <a:ext cx="1047750" cy="122634"/>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32" name="Line 100"/>
          <p:cNvSpPr>
            <a:spLocks noChangeShapeType="1"/>
          </p:cNvSpPr>
          <p:nvPr/>
        </p:nvSpPr>
        <p:spPr bwMode="auto">
          <a:xfrm flipH="1" flipV="1">
            <a:off x="4841083" y="2883696"/>
            <a:ext cx="645319" cy="488156"/>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33" name="Line 101"/>
          <p:cNvSpPr>
            <a:spLocks noChangeShapeType="1"/>
          </p:cNvSpPr>
          <p:nvPr/>
        </p:nvSpPr>
        <p:spPr bwMode="auto">
          <a:xfrm flipH="1" flipV="1">
            <a:off x="4704162" y="2626520"/>
            <a:ext cx="825103" cy="745331"/>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34" name="Text Box 102"/>
          <p:cNvSpPr txBox="1">
            <a:spLocks noChangeArrowheads="1"/>
          </p:cNvSpPr>
          <p:nvPr/>
        </p:nvSpPr>
        <p:spPr bwMode="auto">
          <a:xfrm>
            <a:off x="3164682" y="4239816"/>
            <a:ext cx="4539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000" b="1" dirty="0">
                <a:solidFill>
                  <a:srgbClr val="FF3300"/>
                </a:solidFill>
              </a:rPr>
              <a:t>Skin</a:t>
            </a:r>
          </a:p>
        </p:txBody>
      </p:sp>
      <p:sp>
        <p:nvSpPr>
          <p:cNvPr id="69735" name="Line 103"/>
          <p:cNvSpPr>
            <a:spLocks noChangeShapeType="1"/>
          </p:cNvSpPr>
          <p:nvPr/>
        </p:nvSpPr>
        <p:spPr bwMode="auto">
          <a:xfrm flipV="1">
            <a:off x="3777855" y="4267200"/>
            <a:ext cx="739378" cy="86916"/>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a:lstStyle/>
          <a:p>
            <a:endParaRPr lang="en-US" sz="1000"/>
          </a:p>
        </p:txBody>
      </p:sp>
      <p:sp>
        <p:nvSpPr>
          <p:cNvPr id="69736" name="Line 104"/>
          <p:cNvSpPr>
            <a:spLocks noChangeShapeType="1"/>
          </p:cNvSpPr>
          <p:nvPr/>
        </p:nvSpPr>
        <p:spPr bwMode="auto">
          <a:xfrm>
            <a:off x="5289947" y="2220516"/>
            <a:ext cx="522684" cy="0"/>
          </a:xfrm>
          <a:prstGeom prst="line">
            <a:avLst/>
          </a:prstGeom>
          <a:noFill/>
          <a:ln w="28575">
            <a:solidFill>
              <a:srgbClr val="00CCFF"/>
            </a:solidFill>
            <a:round/>
            <a:headEnd type="triangle" w="med" len="med"/>
            <a:tailEnd/>
          </a:ln>
          <a:extLst>
            <a:ext uri="{909E8E84-426E-40DD-AFC4-6F175D3DCCD1}">
              <a14:hiddenFill xmlns:a14="http://schemas.microsoft.com/office/drawing/2010/main">
                <a:noFill/>
              </a14:hiddenFill>
            </a:ext>
          </a:extLst>
        </p:spPr>
        <p:txBody>
          <a:bodyPr/>
          <a:lstStyle/>
          <a:p>
            <a:endParaRPr lang="en-US" sz="1000"/>
          </a:p>
        </p:txBody>
      </p:sp>
      <p:sp>
        <p:nvSpPr>
          <p:cNvPr id="69737" name="Line 105"/>
          <p:cNvSpPr>
            <a:spLocks noChangeShapeType="1"/>
          </p:cNvSpPr>
          <p:nvPr/>
        </p:nvSpPr>
        <p:spPr bwMode="auto">
          <a:xfrm>
            <a:off x="5291140" y="2452688"/>
            <a:ext cx="522685" cy="0"/>
          </a:xfrm>
          <a:prstGeom prst="line">
            <a:avLst/>
          </a:prstGeom>
          <a:noFill/>
          <a:ln w="28575">
            <a:solidFill>
              <a:srgbClr val="00CCFF"/>
            </a:solidFill>
            <a:round/>
            <a:headEnd type="triangle" w="med" len="med"/>
            <a:tailEnd/>
          </a:ln>
          <a:extLst>
            <a:ext uri="{909E8E84-426E-40DD-AFC4-6F175D3DCCD1}">
              <a14:hiddenFill xmlns:a14="http://schemas.microsoft.com/office/drawing/2010/main">
                <a:noFill/>
              </a14:hiddenFill>
            </a:ext>
          </a:extLst>
        </p:spPr>
        <p:txBody>
          <a:bodyPr/>
          <a:lstStyle/>
          <a:p>
            <a:endParaRPr lang="en-US" sz="1000"/>
          </a:p>
        </p:txBody>
      </p:sp>
      <p:sp>
        <p:nvSpPr>
          <p:cNvPr id="69738" name="Line 106"/>
          <p:cNvSpPr>
            <a:spLocks noChangeShapeType="1"/>
          </p:cNvSpPr>
          <p:nvPr/>
        </p:nvSpPr>
        <p:spPr bwMode="auto">
          <a:xfrm>
            <a:off x="5291140" y="2663429"/>
            <a:ext cx="522685" cy="0"/>
          </a:xfrm>
          <a:prstGeom prst="line">
            <a:avLst/>
          </a:prstGeom>
          <a:noFill/>
          <a:ln w="28575">
            <a:solidFill>
              <a:srgbClr val="00CCFF"/>
            </a:solidFill>
            <a:round/>
            <a:headEnd type="triangle" w="med" len="med"/>
            <a:tailEnd/>
          </a:ln>
          <a:extLst>
            <a:ext uri="{909E8E84-426E-40DD-AFC4-6F175D3DCCD1}">
              <a14:hiddenFill xmlns:a14="http://schemas.microsoft.com/office/drawing/2010/main">
                <a:noFill/>
              </a14:hiddenFill>
            </a:ext>
          </a:extLst>
        </p:spPr>
        <p:txBody>
          <a:bodyPr/>
          <a:lstStyle/>
          <a:p>
            <a:endParaRPr lang="en-US" sz="1000"/>
          </a:p>
        </p:txBody>
      </p:sp>
      <p:sp>
        <p:nvSpPr>
          <p:cNvPr id="69739" name="Rectangle 107"/>
          <p:cNvSpPr>
            <a:spLocks noChangeArrowheads="1"/>
          </p:cNvSpPr>
          <p:nvPr/>
        </p:nvSpPr>
        <p:spPr bwMode="auto">
          <a:xfrm>
            <a:off x="4963716" y="1004890"/>
            <a:ext cx="2348401"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Idiopathic</a:t>
            </a:r>
            <a:r>
              <a:rPr lang="en-US" altLang="en-US" sz="1000" b="1" dirty="0">
                <a:solidFill>
                  <a:srgbClr val="FFFF00"/>
                </a:solidFill>
              </a:rPr>
              <a:t> </a:t>
            </a:r>
            <a:r>
              <a:rPr lang="en-US" altLang="en-US" sz="1000" b="1" dirty="0">
                <a:solidFill>
                  <a:srgbClr val="FF3300"/>
                </a:solidFill>
              </a:rPr>
              <a:t>intracranial hypertension</a:t>
            </a:r>
          </a:p>
        </p:txBody>
      </p:sp>
      <p:sp>
        <p:nvSpPr>
          <p:cNvPr id="69740" name="Line 108"/>
          <p:cNvSpPr>
            <a:spLocks noChangeShapeType="1"/>
          </p:cNvSpPr>
          <p:nvPr/>
        </p:nvSpPr>
        <p:spPr bwMode="auto">
          <a:xfrm flipH="1">
            <a:off x="4674396" y="1203722"/>
            <a:ext cx="283369" cy="65484"/>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41" name="Freeform 109"/>
          <p:cNvSpPr>
            <a:spLocks/>
          </p:cNvSpPr>
          <p:nvPr/>
        </p:nvSpPr>
        <p:spPr bwMode="auto">
          <a:xfrm>
            <a:off x="4589860" y="2366964"/>
            <a:ext cx="84534" cy="75010"/>
          </a:xfrm>
          <a:custGeom>
            <a:avLst/>
            <a:gdLst>
              <a:gd name="T0" fmla="*/ 2147483647 w 135"/>
              <a:gd name="T1" fmla="*/ 2147483647 h 115"/>
              <a:gd name="T2" fmla="*/ 2147483647 w 135"/>
              <a:gd name="T3" fmla="*/ 2147483647 h 115"/>
              <a:gd name="T4" fmla="*/ 2147483647 w 135"/>
              <a:gd name="T5" fmla="*/ 0 h 115"/>
              <a:gd name="T6" fmla="*/ 0 60000 65536"/>
              <a:gd name="T7" fmla="*/ 0 60000 65536"/>
              <a:gd name="T8" fmla="*/ 0 60000 65536"/>
              <a:gd name="T9" fmla="*/ 0 w 135"/>
              <a:gd name="T10" fmla="*/ 0 h 115"/>
              <a:gd name="T11" fmla="*/ 135 w 135"/>
              <a:gd name="T12" fmla="*/ 115 h 115"/>
            </a:gdLst>
            <a:ahLst/>
            <a:cxnLst>
              <a:cxn ang="T6">
                <a:pos x="T0" y="T1"/>
              </a:cxn>
              <a:cxn ang="T7">
                <a:pos x="T2" y="T3"/>
              </a:cxn>
              <a:cxn ang="T8">
                <a:pos x="T4" y="T5"/>
              </a:cxn>
            </a:cxnLst>
            <a:rect l="T9" t="T10" r="T11" b="T12"/>
            <a:pathLst>
              <a:path w="135" h="115">
                <a:moveTo>
                  <a:pt x="49" y="12"/>
                </a:moveTo>
                <a:cubicBezTo>
                  <a:pt x="15" y="115"/>
                  <a:pt x="0" y="87"/>
                  <a:pt x="121" y="72"/>
                </a:cubicBezTo>
                <a:cubicBezTo>
                  <a:pt x="135" y="16"/>
                  <a:pt x="133" y="40"/>
                  <a:pt x="133" y="0"/>
                </a:cubicBezTo>
              </a:path>
            </a:pathLst>
          </a:custGeom>
          <a:solidFill>
            <a:srgbClr val="008000"/>
          </a:solidFill>
          <a:ln w="12700" cap="flat" cmpd="sng">
            <a:solidFill>
              <a:srgbClr val="00FFFF"/>
            </a:solidFill>
            <a:prstDash val="solid"/>
            <a:round/>
            <a:headEnd type="none" w="med" len="med"/>
            <a:tailEnd type="none" w="med" len="med"/>
          </a:ln>
        </p:spPr>
        <p:txBody>
          <a:bodyPr/>
          <a:lstStyle/>
          <a:p>
            <a:endParaRPr lang="en-US" sz="1000"/>
          </a:p>
        </p:txBody>
      </p:sp>
      <p:sp>
        <p:nvSpPr>
          <p:cNvPr id="69742" name="Rectangle 110"/>
          <p:cNvSpPr>
            <a:spLocks noChangeArrowheads="1"/>
          </p:cNvSpPr>
          <p:nvPr/>
        </p:nvSpPr>
        <p:spPr bwMode="auto">
          <a:xfrm>
            <a:off x="5592368" y="2912271"/>
            <a:ext cx="1351333"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Severe pancreatitis</a:t>
            </a:r>
          </a:p>
        </p:txBody>
      </p:sp>
      <p:sp>
        <p:nvSpPr>
          <p:cNvPr id="69743" name="Line 111"/>
          <p:cNvSpPr>
            <a:spLocks noChangeShapeType="1"/>
          </p:cNvSpPr>
          <p:nvPr/>
        </p:nvSpPr>
        <p:spPr bwMode="auto">
          <a:xfrm flipH="1" flipV="1">
            <a:off x="4732737" y="2483646"/>
            <a:ext cx="867965" cy="545306"/>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Tree>
    <p:extLst>
      <p:ext uri="{BB962C8B-B14F-4D97-AF65-F5344CB8AC3E}">
        <p14:creationId xmlns:p14="http://schemas.microsoft.com/office/powerpoint/2010/main" val="14505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9715"/>
                                        </p:tgtEl>
                                        <p:attrNameLst>
                                          <p:attrName>style.visibility</p:attrName>
                                        </p:attrNameLst>
                                      </p:cBhvr>
                                      <p:to>
                                        <p:strVal val="visible"/>
                                      </p:to>
                                    </p:set>
                                    <p:anim calcmode="lin" valueType="num">
                                      <p:cBhvr>
                                        <p:cTn id="7" dur="500" fill="hold"/>
                                        <p:tgtEl>
                                          <p:spTgt spid="69715"/>
                                        </p:tgtEl>
                                        <p:attrNameLst>
                                          <p:attrName>ppt_w</p:attrName>
                                        </p:attrNameLst>
                                      </p:cBhvr>
                                      <p:tavLst>
                                        <p:tav tm="0">
                                          <p:val>
                                            <p:strVal val="#ppt_w*0.70"/>
                                          </p:val>
                                        </p:tav>
                                        <p:tav tm="100000">
                                          <p:val>
                                            <p:strVal val="#ppt_w"/>
                                          </p:val>
                                        </p:tav>
                                      </p:tavLst>
                                    </p:anim>
                                    <p:anim calcmode="lin" valueType="num">
                                      <p:cBhvr>
                                        <p:cTn id="8" dur="500" fill="hold"/>
                                        <p:tgtEl>
                                          <p:spTgt spid="69715"/>
                                        </p:tgtEl>
                                        <p:attrNameLst>
                                          <p:attrName>ppt_h</p:attrName>
                                        </p:attrNameLst>
                                      </p:cBhvr>
                                      <p:tavLst>
                                        <p:tav tm="0">
                                          <p:val>
                                            <p:strVal val="#ppt_h"/>
                                          </p:val>
                                        </p:tav>
                                        <p:tav tm="100000">
                                          <p:val>
                                            <p:strVal val="#ppt_h"/>
                                          </p:val>
                                        </p:tav>
                                      </p:tavLst>
                                    </p:anim>
                                    <p:animEffect transition="in" filter="fade">
                                      <p:cBhvr>
                                        <p:cTn id="9" dur="500"/>
                                        <p:tgtEl>
                                          <p:spTgt spid="6971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9710"/>
                                        </p:tgtEl>
                                        <p:attrNameLst>
                                          <p:attrName>style.visibility</p:attrName>
                                        </p:attrNameLst>
                                      </p:cBhvr>
                                      <p:to>
                                        <p:strVal val="visible"/>
                                      </p:to>
                                    </p:set>
                                    <p:anim calcmode="lin" valueType="num">
                                      <p:cBhvr>
                                        <p:cTn id="12" dur="500" fill="hold"/>
                                        <p:tgtEl>
                                          <p:spTgt spid="69710"/>
                                        </p:tgtEl>
                                        <p:attrNameLst>
                                          <p:attrName>ppt_w</p:attrName>
                                        </p:attrNameLst>
                                      </p:cBhvr>
                                      <p:tavLst>
                                        <p:tav tm="0">
                                          <p:val>
                                            <p:strVal val="#ppt_w*0.70"/>
                                          </p:val>
                                        </p:tav>
                                        <p:tav tm="100000">
                                          <p:val>
                                            <p:strVal val="#ppt_w"/>
                                          </p:val>
                                        </p:tav>
                                      </p:tavLst>
                                    </p:anim>
                                    <p:anim calcmode="lin" valueType="num">
                                      <p:cBhvr>
                                        <p:cTn id="13" dur="500" fill="hold"/>
                                        <p:tgtEl>
                                          <p:spTgt spid="69710"/>
                                        </p:tgtEl>
                                        <p:attrNameLst>
                                          <p:attrName>ppt_h</p:attrName>
                                        </p:attrNameLst>
                                      </p:cBhvr>
                                      <p:tavLst>
                                        <p:tav tm="0">
                                          <p:val>
                                            <p:strVal val="#ppt_h"/>
                                          </p:val>
                                        </p:tav>
                                        <p:tav tm="100000">
                                          <p:val>
                                            <p:strVal val="#ppt_h"/>
                                          </p:val>
                                        </p:tav>
                                      </p:tavLst>
                                    </p:anim>
                                    <p:animEffect transition="in" filter="fade">
                                      <p:cBhvr>
                                        <p:cTn id="14" dur="500"/>
                                        <p:tgtEl>
                                          <p:spTgt spid="6971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9724"/>
                                        </p:tgtEl>
                                        <p:attrNameLst>
                                          <p:attrName>style.visibility</p:attrName>
                                        </p:attrNameLst>
                                      </p:cBhvr>
                                      <p:to>
                                        <p:strVal val="visible"/>
                                      </p:to>
                                    </p:set>
                                    <p:anim calcmode="lin" valueType="num">
                                      <p:cBhvr>
                                        <p:cTn id="19" dur="500" fill="hold"/>
                                        <p:tgtEl>
                                          <p:spTgt spid="69724"/>
                                        </p:tgtEl>
                                        <p:attrNameLst>
                                          <p:attrName>ppt_w</p:attrName>
                                        </p:attrNameLst>
                                      </p:cBhvr>
                                      <p:tavLst>
                                        <p:tav tm="0">
                                          <p:val>
                                            <p:strVal val="#ppt_w*0.70"/>
                                          </p:val>
                                        </p:tav>
                                        <p:tav tm="100000">
                                          <p:val>
                                            <p:strVal val="#ppt_w"/>
                                          </p:val>
                                        </p:tav>
                                      </p:tavLst>
                                    </p:anim>
                                    <p:anim calcmode="lin" valueType="num">
                                      <p:cBhvr>
                                        <p:cTn id="20" dur="500" fill="hold"/>
                                        <p:tgtEl>
                                          <p:spTgt spid="69724"/>
                                        </p:tgtEl>
                                        <p:attrNameLst>
                                          <p:attrName>ppt_h</p:attrName>
                                        </p:attrNameLst>
                                      </p:cBhvr>
                                      <p:tavLst>
                                        <p:tav tm="0">
                                          <p:val>
                                            <p:strVal val="#ppt_h"/>
                                          </p:val>
                                        </p:tav>
                                        <p:tav tm="100000">
                                          <p:val>
                                            <p:strVal val="#ppt_h"/>
                                          </p:val>
                                        </p:tav>
                                      </p:tavLst>
                                    </p:anim>
                                    <p:animEffect transition="in" filter="fade">
                                      <p:cBhvr>
                                        <p:cTn id="21" dur="500"/>
                                        <p:tgtEl>
                                          <p:spTgt spid="6972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69729"/>
                                        </p:tgtEl>
                                        <p:attrNameLst>
                                          <p:attrName>style.visibility</p:attrName>
                                        </p:attrNameLst>
                                      </p:cBhvr>
                                      <p:to>
                                        <p:strVal val="visible"/>
                                      </p:to>
                                    </p:set>
                                    <p:anim calcmode="lin" valueType="num">
                                      <p:cBhvr>
                                        <p:cTn id="24" dur="500" fill="hold"/>
                                        <p:tgtEl>
                                          <p:spTgt spid="69729"/>
                                        </p:tgtEl>
                                        <p:attrNameLst>
                                          <p:attrName>ppt_w</p:attrName>
                                        </p:attrNameLst>
                                      </p:cBhvr>
                                      <p:tavLst>
                                        <p:tav tm="0">
                                          <p:val>
                                            <p:strVal val="#ppt_w*0.70"/>
                                          </p:val>
                                        </p:tav>
                                        <p:tav tm="100000">
                                          <p:val>
                                            <p:strVal val="#ppt_w"/>
                                          </p:val>
                                        </p:tav>
                                      </p:tavLst>
                                    </p:anim>
                                    <p:anim calcmode="lin" valueType="num">
                                      <p:cBhvr>
                                        <p:cTn id="25" dur="500" fill="hold"/>
                                        <p:tgtEl>
                                          <p:spTgt spid="69729"/>
                                        </p:tgtEl>
                                        <p:attrNameLst>
                                          <p:attrName>ppt_h</p:attrName>
                                        </p:attrNameLst>
                                      </p:cBhvr>
                                      <p:tavLst>
                                        <p:tav tm="0">
                                          <p:val>
                                            <p:strVal val="#ppt_h"/>
                                          </p:val>
                                        </p:tav>
                                        <p:tav tm="100000">
                                          <p:val>
                                            <p:strVal val="#ppt_h"/>
                                          </p:val>
                                        </p:tav>
                                      </p:tavLst>
                                    </p:anim>
                                    <p:animEffect transition="in" filter="fade">
                                      <p:cBhvr>
                                        <p:cTn id="26" dur="500"/>
                                        <p:tgtEl>
                                          <p:spTgt spid="6972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69716"/>
                                        </p:tgtEl>
                                        <p:attrNameLst>
                                          <p:attrName>style.visibility</p:attrName>
                                        </p:attrNameLst>
                                      </p:cBhvr>
                                      <p:to>
                                        <p:strVal val="visible"/>
                                      </p:to>
                                    </p:set>
                                    <p:anim calcmode="lin" valueType="num">
                                      <p:cBhvr>
                                        <p:cTn id="31" dur="500" fill="hold"/>
                                        <p:tgtEl>
                                          <p:spTgt spid="69716"/>
                                        </p:tgtEl>
                                        <p:attrNameLst>
                                          <p:attrName>ppt_w</p:attrName>
                                        </p:attrNameLst>
                                      </p:cBhvr>
                                      <p:tavLst>
                                        <p:tav tm="0">
                                          <p:val>
                                            <p:strVal val="#ppt_w*0.70"/>
                                          </p:val>
                                        </p:tav>
                                        <p:tav tm="100000">
                                          <p:val>
                                            <p:strVal val="#ppt_w"/>
                                          </p:val>
                                        </p:tav>
                                      </p:tavLst>
                                    </p:anim>
                                    <p:anim calcmode="lin" valueType="num">
                                      <p:cBhvr>
                                        <p:cTn id="32" dur="500" fill="hold"/>
                                        <p:tgtEl>
                                          <p:spTgt spid="69716"/>
                                        </p:tgtEl>
                                        <p:attrNameLst>
                                          <p:attrName>ppt_h</p:attrName>
                                        </p:attrNameLst>
                                      </p:cBhvr>
                                      <p:tavLst>
                                        <p:tav tm="0">
                                          <p:val>
                                            <p:strVal val="#ppt_h"/>
                                          </p:val>
                                        </p:tav>
                                        <p:tav tm="100000">
                                          <p:val>
                                            <p:strVal val="#ppt_h"/>
                                          </p:val>
                                        </p:tav>
                                      </p:tavLst>
                                    </p:anim>
                                    <p:animEffect transition="in" filter="fade">
                                      <p:cBhvr>
                                        <p:cTn id="33" dur="500"/>
                                        <p:tgtEl>
                                          <p:spTgt spid="69716"/>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69725"/>
                                        </p:tgtEl>
                                        <p:attrNameLst>
                                          <p:attrName>style.visibility</p:attrName>
                                        </p:attrNameLst>
                                      </p:cBhvr>
                                      <p:to>
                                        <p:strVal val="visible"/>
                                      </p:to>
                                    </p:set>
                                    <p:anim calcmode="lin" valueType="num">
                                      <p:cBhvr>
                                        <p:cTn id="36" dur="500" fill="hold"/>
                                        <p:tgtEl>
                                          <p:spTgt spid="69725"/>
                                        </p:tgtEl>
                                        <p:attrNameLst>
                                          <p:attrName>ppt_w</p:attrName>
                                        </p:attrNameLst>
                                      </p:cBhvr>
                                      <p:tavLst>
                                        <p:tav tm="0">
                                          <p:val>
                                            <p:strVal val="#ppt_w*0.70"/>
                                          </p:val>
                                        </p:tav>
                                        <p:tav tm="100000">
                                          <p:val>
                                            <p:strVal val="#ppt_w"/>
                                          </p:val>
                                        </p:tav>
                                      </p:tavLst>
                                    </p:anim>
                                    <p:anim calcmode="lin" valueType="num">
                                      <p:cBhvr>
                                        <p:cTn id="37" dur="500" fill="hold"/>
                                        <p:tgtEl>
                                          <p:spTgt spid="69725"/>
                                        </p:tgtEl>
                                        <p:attrNameLst>
                                          <p:attrName>ppt_h</p:attrName>
                                        </p:attrNameLst>
                                      </p:cBhvr>
                                      <p:tavLst>
                                        <p:tav tm="0">
                                          <p:val>
                                            <p:strVal val="#ppt_h"/>
                                          </p:val>
                                        </p:tav>
                                        <p:tav tm="100000">
                                          <p:val>
                                            <p:strVal val="#ppt_h"/>
                                          </p:val>
                                        </p:tav>
                                      </p:tavLst>
                                    </p:anim>
                                    <p:animEffect transition="in" filter="fade">
                                      <p:cBhvr>
                                        <p:cTn id="38" dur="500"/>
                                        <p:tgtEl>
                                          <p:spTgt spid="69725"/>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69711"/>
                                        </p:tgtEl>
                                        <p:attrNameLst>
                                          <p:attrName>style.visibility</p:attrName>
                                        </p:attrNameLst>
                                      </p:cBhvr>
                                      <p:to>
                                        <p:strVal val="visible"/>
                                      </p:to>
                                    </p:set>
                                    <p:anim calcmode="lin" valueType="num">
                                      <p:cBhvr>
                                        <p:cTn id="43" dur="500" fill="hold"/>
                                        <p:tgtEl>
                                          <p:spTgt spid="69711"/>
                                        </p:tgtEl>
                                        <p:attrNameLst>
                                          <p:attrName>ppt_w</p:attrName>
                                        </p:attrNameLst>
                                      </p:cBhvr>
                                      <p:tavLst>
                                        <p:tav tm="0">
                                          <p:val>
                                            <p:strVal val="#ppt_w*0.70"/>
                                          </p:val>
                                        </p:tav>
                                        <p:tav tm="100000">
                                          <p:val>
                                            <p:strVal val="#ppt_w"/>
                                          </p:val>
                                        </p:tav>
                                      </p:tavLst>
                                    </p:anim>
                                    <p:anim calcmode="lin" valueType="num">
                                      <p:cBhvr>
                                        <p:cTn id="44" dur="500" fill="hold"/>
                                        <p:tgtEl>
                                          <p:spTgt spid="69711"/>
                                        </p:tgtEl>
                                        <p:attrNameLst>
                                          <p:attrName>ppt_h</p:attrName>
                                        </p:attrNameLst>
                                      </p:cBhvr>
                                      <p:tavLst>
                                        <p:tav tm="0">
                                          <p:val>
                                            <p:strVal val="#ppt_h"/>
                                          </p:val>
                                        </p:tav>
                                        <p:tav tm="100000">
                                          <p:val>
                                            <p:strVal val="#ppt_h"/>
                                          </p:val>
                                        </p:tav>
                                      </p:tavLst>
                                    </p:anim>
                                    <p:animEffect transition="in" filter="fade">
                                      <p:cBhvr>
                                        <p:cTn id="45" dur="500"/>
                                        <p:tgtEl>
                                          <p:spTgt spid="69711"/>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69717"/>
                                        </p:tgtEl>
                                        <p:attrNameLst>
                                          <p:attrName>style.visibility</p:attrName>
                                        </p:attrNameLst>
                                      </p:cBhvr>
                                      <p:to>
                                        <p:strVal val="visible"/>
                                      </p:to>
                                    </p:set>
                                    <p:anim calcmode="lin" valueType="num">
                                      <p:cBhvr>
                                        <p:cTn id="48" dur="500" fill="hold"/>
                                        <p:tgtEl>
                                          <p:spTgt spid="69717"/>
                                        </p:tgtEl>
                                        <p:attrNameLst>
                                          <p:attrName>ppt_w</p:attrName>
                                        </p:attrNameLst>
                                      </p:cBhvr>
                                      <p:tavLst>
                                        <p:tav tm="0">
                                          <p:val>
                                            <p:strVal val="#ppt_w*0.70"/>
                                          </p:val>
                                        </p:tav>
                                        <p:tav tm="100000">
                                          <p:val>
                                            <p:strVal val="#ppt_w"/>
                                          </p:val>
                                        </p:tav>
                                      </p:tavLst>
                                    </p:anim>
                                    <p:anim calcmode="lin" valueType="num">
                                      <p:cBhvr>
                                        <p:cTn id="49" dur="500" fill="hold"/>
                                        <p:tgtEl>
                                          <p:spTgt spid="69717"/>
                                        </p:tgtEl>
                                        <p:attrNameLst>
                                          <p:attrName>ppt_h</p:attrName>
                                        </p:attrNameLst>
                                      </p:cBhvr>
                                      <p:tavLst>
                                        <p:tav tm="0">
                                          <p:val>
                                            <p:strVal val="#ppt_h"/>
                                          </p:val>
                                        </p:tav>
                                        <p:tav tm="100000">
                                          <p:val>
                                            <p:strVal val="#ppt_h"/>
                                          </p:val>
                                        </p:tav>
                                      </p:tavLst>
                                    </p:anim>
                                    <p:animEffect transition="in" filter="fade">
                                      <p:cBhvr>
                                        <p:cTn id="50" dur="500"/>
                                        <p:tgtEl>
                                          <p:spTgt spid="69717"/>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69721"/>
                                        </p:tgtEl>
                                        <p:attrNameLst>
                                          <p:attrName>style.visibility</p:attrName>
                                        </p:attrNameLst>
                                      </p:cBhvr>
                                      <p:to>
                                        <p:strVal val="visible"/>
                                      </p:to>
                                    </p:set>
                                    <p:anim calcmode="lin" valueType="num">
                                      <p:cBhvr>
                                        <p:cTn id="55" dur="500" fill="hold"/>
                                        <p:tgtEl>
                                          <p:spTgt spid="69721"/>
                                        </p:tgtEl>
                                        <p:attrNameLst>
                                          <p:attrName>ppt_w</p:attrName>
                                        </p:attrNameLst>
                                      </p:cBhvr>
                                      <p:tavLst>
                                        <p:tav tm="0">
                                          <p:val>
                                            <p:strVal val="#ppt_w*0.70"/>
                                          </p:val>
                                        </p:tav>
                                        <p:tav tm="100000">
                                          <p:val>
                                            <p:strVal val="#ppt_w"/>
                                          </p:val>
                                        </p:tav>
                                      </p:tavLst>
                                    </p:anim>
                                    <p:anim calcmode="lin" valueType="num">
                                      <p:cBhvr>
                                        <p:cTn id="56" dur="500" fill="hold"/>
                                        <p:tgtEl>
                                          <p:spTgt spid="69721"/>
                                        </p:tgtEl>
                                        <p:attrNameLst>
                                          <p:attrName>ppt_h</p:attrName>
                                        </p:attrNameLst>
                                      </p:cBhvr>
                                      <p:tavLst>
                                        <p:tav tm="0">
                                          <p:val>
                                            <p:strVal val="#ppt_h"/>
                                          </p:val>
                                        </p:tav>
                                        <p:tav tm="100000">
                                          <p:val>
                                            <p:strVal val="#ppt_h"/>
                                          </p:val>
                                        </p:tav>
                                      </p:tavLst>
                                    </p:anim>
                                    <p:animEffect transition="in" filter="fade">
                                      <p:cBhvr>
                                        <p:cTn id="57" dur="500"/>
                                        <p:tgtEl>
                                          <p:spTgt spid="69721"/>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69713"/>
                                        </p:tgtEl>
                                        <p:attrNameLst>
                                          <p:attrName>style.visibility</p:attrName>
                                        </p:attrNameLst>
                                      </p:cBhvr>
                                      <p:to>
                                        <p:strVal val="visible"/>
                                      </p:to>
                                    </p:set>
                                    <p:anim calcmode="lin" valueType="num">
                                      <p:cBhvr>
                                        <p:cTn id="60" dur="500" fill="hold"/>
                                        <p:tgtEl>
                                          <p:spTgt spid="69713"/>
                                        </p:tgtEl>
                                        <p:attrNameLst>
                                          <p:attrName>ppt_w</p:attrName>
                                        </p:attrNameLst>
                                      </p:cBhvr>
                                      <p:tavLst>
                                        <p:tav tm="0">
                                          <p:val>
                                            <p:strVal val="#ppt_w*0.70"/>
                                          </p:val>
                                        </p:tav>
                                        <p:tav tm="100000">
                                          <p:val>
                                            <p:strVal val="#ppt_w"/>
                                          </p:val>
                                        </p:tav>
                                      </p:tavLst>
                                    </p:anim>
                                    <p:anim calcmode="lin" valueType="num">
                                      <p:cBhvr>
                                        <p:cTn id="61" dur="500" fill="hold"/>
                                        <p:tgtEl>
                                          <p:spTgt spid="69713"/>
                                        </p:tgtEl>
                                        <p:attrNameLst>
                                          <p:attrName>ppt_h</p:attrName>
                                        </p:attrNameLst>
                                      </p:cBhvr>
                                      <p:tavLst>
                                        <p:tav tm="0">
                                          <p:val>
                                            <p:strVal val="#ppt_h"/>
                                          </p:val>
                                        </p:tav>
                                        <p:tav tm="100000">
                                          <p:val>
                                            <p:strVal val="#ppt_h"/>
                                          </p:val>
                                        </p:tav>
                                      </p:tavLst>
                                    </p:anim>
                                    <p:animEffect transition="in" filter="fade">
                                      <p:cBhvr>
                                        <p:cTn id="62" dur="500"/>
                                        <p:tgtEl>
                                          <p:spTgt spid="69713"/>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69734"/>
                                        </p:tgtEl>
                                        <p:attrNameLst>
                                          <p:attrName>style.visibility</p:attrName>
                                        </p:attrNameLst>
                                      </p:cBhvr>
                                      <p:to>
                                        <p:strVal val="visible"/>
                                      </p:to>
                                    </p:set>
                                    <p:anim calcmode="lin" valueType="num">
                                      <p:cBhvr>
                                        <p:cTn id="67" dur="500" fill="hold"/>
                                        <p:tgtEl>
                                          <p:spTgt spid="69734"/>
                                        </p:tgtEl>
                                        <p:attrNameLst>
                                          <p:attrName>ppt_w</p:attrName>
                                        </p:attrNameLst>
                                      </p:cBhvr>
                                      <p:tavLst>
                                        <p:tav tm="0">
                                          <p:val>
                                            <p:strVal val="#ppt_w*0.70"/>
                                          </p:val>
                                        </p:tav>
                                        <p:tav tm="100000">
                                          <p:val>
                                            <p:strVal val="#ppt_w"/>
                                          </p:val>
                                        </p:tav>
                                      </p:tavLst>
                                    </p:anim>
                                    <p:anim calcmode="lin" valueType="num">
                                      <p:cBhvr>
                                        <p:cTn id="68" dur="500" fill="hold"/>
                                        <p:tgtEl>
                                          <p:spTgt spid="69734"/>
                                        </p:tgtEl>
                                        <p:attrNameLst>
                                          <p:attrName>ppt_h</p:attrName>
                                        </p:attrNameLst>
                                      </p:cBhvr>
                                      <p:tavLst>
                                        <p:tav tm="0">
                                          <p:val>
                                            <p:strVal val="#ppt_h"/>
                                          </p:val>
                                        </p:tav>
                                        <p:tav tm="100000">
                                          <p:val>
                                            <p:strVal val="#ppt_h"/>
                                          </p:val>
                                        </p:tav>
                                      </p:tavLst>
                                    </p:anim>
                                    <p:animEffect transition="in" filter="fade">
                                      <p:cBhvr>
                                        <p:cTn id="69" dur="500"/>
                                        <p:tgtEl>
                                          <p:spTgt spid="69734"/>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69735"/>
                                        </p:tgtEl>
                                        <p:attrNameLst>
                                          <p:attrName>style.visibility</p:attrName>
                                        </p:attrNameLst>
                                      </p:cBhvr>
                                      <p:to>
                                        <p:strVal val="visible"/>
                                      </p:to>
                                    </p:set>
                                    <p:anim calcmode="lin" valueType="num">
                                      <p:cBhvr>
                                        <p:cTn id="72" dur="500" fill="hold"/>
                                        <p:tgtEl>
                                          <p:spTgt spid="69735"/>
                                        </p:tgtEl>
                                        <p:attrNameLst>
                                          <p:attrName>ppt_w</p:attrName>
                                        </p:attrNameLst>
                                      </p:cBhvr>
                                      <p:tavLst>
                                        <p:tav tm="0">
                                          <p:val>
                                            <p:strVal val="#ppt_w*0.70"/>
                                          </p:val>
                                        </p:tav>
                                        <p:tav tm="100000">
                                          <p:val>
                                            <p:strVal val="#ppt_w"/>
                                          </p:val>
                                        </p:tav>
                                      </p:tavLst>
                                    </p:anim>
                                    <p:anim calcmode="lin" valueType="num">
                                      <p:cBhvr>
                                        <p:cTn id="73" dur="500" fill="hold"/>
                                        <p:tgtEl>
                                          <p:spTgt spid="69735"/>
                                        </p:tgtEl>
                                        <p:attrNameLst>
                                          <p:attrName>ppt_h</p:attrName>
                                        </p:attrNameLst>
                                      </p:cBhvr>
                                      <p:tavLst>
                                        <p:tav tm="0">
                                          <p:val>
                                            <p:strVal val="#ppt_h"/>
                                          </p:val>
                                        </p:tav>
                                        <p:tav tm="100000">
                                          <p:val>
                                            <p:strVal val="#ppt_h"/>
                                          </p:val>
                                        </p:tav>
                                      </p:tavLst>
                                    </p:anim>
                                    <p:animEffect transition="in" filter="fade">
                                      <p:cBhvr>
                                        <p:cTn id="74" dur="500"/>
                                        <p:tgtEl>
                                          <p:spTgt spid="69735"/>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grpId="0" nodeType="clickEffect">
                                  <p:stCondLst>
                                    <p:cond delay="0"/>
                                  </p:stCondLst>
                                  <p:childTnLst>
                                    <p:set>
                                      <p:cBhvr>
                                        <p:cTn id="78" dur="1" fill="hold">
                                          <p:stCondLst>
                                            <p:cond delay="0"/>
                                          </p:stCondLst>
                                        </p:cTn>
                                        <p:tgtEl>
                                          <p:spTgt spid="69718"/>
                                        </p:tgtEl>
                                        <p:attrNameLst>
                                          <p:attrName>style.visibility</p:attrName>
                                        </p:attrNameLst>
                                      </p:cBhvr>
                                      <p:to>
                                        <p:strVal val="visible"/>
                                      </p:to>
                                    </p:set>
                                    <p:anim calcmode="lin" valueType="num">
                                      <p:cBhvr>
                                        <p:cTn id="79" dur="500" fill="hold"/>
                                        <p:tgtEl>
                                          <p:spTgt spid="69718"/>
                                        </p:tgtEl>
                                        <p:attrNameLst>
                                          <p:attrName>ppt_w</p:attrName>
                                        </p:attrNameLst>
                                      </p:cBhvr>
                                      <p:tavLst>
                                        <p:tav tm="0">
                                          <p:val>
                                            <p:strVal val="#ppt_w*0.70"/>
                                          </p:val>
                                        </p:tav>
                                        <p:tav tm="100000">
                                          <p:val>
                                            <p:strVal val="#ppt_w"/>
                                          </p:val>
                                        </p:tav>
                                      </p:tavLst>
                                    </p:anim>
                                    <p:anim calcmode="lin" valueType="num">
                                      <p:cBhvr>
                                        <p:cTn id="80" dur="500" fill="hold"/>
                                        <p:tgtEl>
                                          <p:spTgt spid="69718"/>
                                        </p:tgtEl>
                                        <p:attrNameLst>
                                          <p:attrName>ppt_h</p:attrName>
                                        </p:attrNameLst>
                                      </p:cBhvr>
                                      <p:tavLst>
                                        <p:tav tm="0">
                                          <p:val>
                                            <p:strVal val="#ppt_h"/>
                                          </p:val>
                                        </p:tav>
                                        <p:tav tm="100000">
                                          <p:val>
                                            <p:strVal val="#ppt_h"/>
                                          </p:val>
                                        </p:tav>
                                      </p:tavLst>
                                    </p:anim>
                                    <p:animEffect transition="in" filter="fade">
                                      <p:cBhvr>
                                        <p:cTn id="81" dur="500"/>
                                        <p:tgtEl>
                                          <p:spTgt spid="69718"/>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69712"/>
                                        </p:tgtEl>
                                        <p:attrNameLst>
                                          <p:attrName>style.visibility</p:attrName>
                                        </p:attrNameLst>
                                      </p:cBhvr>
                                      <p:to>
                                        <p:strVal val="visible"/>
                                      </p:to>
                                    </p:set>
                                    <p:anim calcmode="lin" valueType="num">
                                      <p:cBhvr>
                                        <p:cTn id="84" dur="500" fill="hold"/>
                                        <p:tgtEl>
                                          <p:spTgt spid="69712"/>
                                        </p:tgtEl>
                                        <p:attrNameLst>
                                          <p:attrName>ppt_w</p:attrName>
                                        </p:attrNameLst>
                                      </p:cBhvr>
                                      <p:tavLst>
                                        <p:tav tm="0">
                                          <p:val>
                                            <p:strVal val="#ppt_w*0.70"/>
                                          </p:val>
                                        </p:tav>
                                        <p:tav tm="100000">
                                          <p:val>
                                            <p:strVal val="#ppt_w"/>
                                          </p:val>
                                        </p:tav>
                                      </p:tavLst>
                                    </p:anim>
                                    <p:anim calcmode="lin" valueType="num">
                                      <p:cBhvr>
                                        <p:cTn id="85" dur="500" fill="hold"/>
                                        <p:tgtEl>
                                          <p:spTgt spid="69712"/>
                                        </p:tgtEl>
                                        <p:attrNameLst>
                                          <p:attrName>ppt_h</p:attrName>
                                        </p:attrNameLst>
                                      </p:cBhvr>
                                      <p:tavLst>
                                        <p:tav tm="0">
                                          <p:val>
                                            <p:strVal val="#ppt_h"/>
                                          </p:val>
                                        </p:tav>
                                        <p:tav tm="100000">
                                          <p:val>
                                            <p:strVal val="#ppt_h"/>
                                          </p:val>
                                        </p:tav>
                                      </p:tavLst>
                                    </p:anim>
                                    <p:animEffect transition="in" filter="fade">
                                      <p:cBhvr>
                                        <p:cTn id="86" dur="500"/>
                                        <p:tgtEl>
                                          <p:spTgt spid="69712"/>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69635"/>
                                        </p:tgtEl>
                                        <p:attrNameLst>
                                          <p:attrName>style.visibility</p:attrName>
                                        </p:attrNameLst>
                                      </p:cBhvr>
                                      <p:to>
                                        <p:strVal val="visible"/>
                                      </p:to>
                                    </p:set>
                                    <p:anim calcmode="lin" valueType="num">
                                      <p:cBhvr>
                                        <p:cTn id="91" dur="500" fill="hold"/>
                                        <p:tgtEl>
                                          <p:spTgt spid="69635"/>
                                        </p:tgtEl>
                                        <p:attrNameLst>
                                          <p:attrName>ppt_w</p:attrName>
                                        </p:attrNameLst>
                                      </p:cBhvr>
                                      <p:tavLst>
                                        <p:tav tm="0">
                                          <p:val>
                                            <p:strVal val="#ppt_w*0.70"/>
                                          </p:val>
                                        </p:tav>
                                        <p:tav tm="100000">
                                          <p:val>
                                            <p:strVal val="#ppt_w"/>
                                          </p:val>
                                        </p:tav>
                                      </p:tavLst>
                                    </p:anim>
                                    <p:anim calcmode="lin" valueType="num">
                                      <p:cBhvr>
                                        <p:cTn id="92" dur="500" fill="hold"/>
                                        <p:tgtEl>
                                          <p:spTgt spid="69635"/>
                                        </p:tgtEl>
                                        <p:attrNameLst>
                                          <p:attrName>ppt_h</p:attrName>
                                        </p:attrNameLst>
                                      </p:cBhvr>
                                      <p:tavLst>
                                        <p:tav tm="0">
                                          <p:val>
                                            <p:strVal val="#ppt_h"/>
                                          </p:val>
                                        </p:tav>
                                        <p:tav tm="100000">
                                          <p:val>
                                            <p:strVal val="#ppt_h"/>
                                          </p:val>
                                        </p:tav>
                                      </p:tavLst>
                                    </p:anim>
                                    <p:animEffect transition="in" filter="fade">
                                      <p:cBhvr>
                                        <p:cTn id="93" dur="500"/>
                                        <p:tgtEl>
                                          <p:spTgt spid="69635"/>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69728"/>
                                        </p:tgtEl>
                                        <p:attrNameLst>
                                          <p:attrName>style.visibility</p:attrName>
                                        </p:attrNameLst>
                                      </p:cBhvr>
                                      <p:to>
                                        <p:strVal val="visible"/>
                                      </p:to>
                                    </p:set>
                                    <p:anim calcmode="lin" valueType="num">
                                      <p:cBhvr>
                                        <p:cTn id="96" dur="500" fill="hold"/>
                                        <p:tgtEl>
                                          <p:spTgt spid="69728"/>
                                        </p:tgtEl>
                                        <p:attrNameLst>
                                          <p:attrName>ppt_w</p:attrName>
                                        </p:attrNameLst>
                                      </p:cBhvr>
                                      <p:tavLst>
                                        <p:tav tm="0">
                                          <p:val>
                                            <p:strVal val="#ppt_w*0.70"/>
                                          </p:val>
                                        </p:tav>
                                        <p:tav tm="100000">
                                          <p:val>
                                            <p:strVal val="#ppt_w"/>
                                          </p:val>
                                        </p:tav>
                                      </p:tavLst>
                                    </p:anim>
                                    <p:anim calcmode="lin" valueType="num">
                                      <p:cBhvr>
                                        <p:cTn id="97" dur="500" fill="hold"/>
                                        <p:tgtEl>
                                          <p:spTgt spid="69728"/>
                                        </p:tgtEl>
                                        <p:attrNameLst>
                                          <p:attrName>ppt_h</p:attrName>
                                        </p:attrNameLst>
                                      </p:cBhvr>
                                      <p:tavLst>
                                        <p:tav tm="0">
                                          <p:val>
                                            <p:strVal val="#ppt_h"/>
                                          </p:val>
                                        </p:tav>
                                        <p:tav tm="100000">
                                          <p:val>
                                            <p:strVal val="#ppt_h"/>
                                          </p:val>
                                        </p:tav>
                                      </p:tavLst>
                                    </p:anim>
                                    <p:animEffect transition="in" filter="fade">
                                      <p:cBhvr>
                                        <p:cTn id="98" dur="500"/>
                                        <p:tgtEl>
                                          <p:spTgt spid="69728"/>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69722"/>
                                        </p:tgtEl>
                                        <p:attrNameLst>
                                          <p:attrName>style.visibility</p:attrName>
                                        </p:attrNameLst>
                                      </p:cBhvr>
                                      <p:to>
                                        <p:strVal val="visible"/>
                                      </p:to>
                                    </p:set>
                                    <p:anim calcmode="lin" valueType="num">
                                      <p:cBhvr>
                                        <p:cTn id="103" dur="500" fill="hold"/>
                                        <p:tgtEl>
                                          <p:spTgt spid="69722"/>
                                        </p:tgtEl>
                                        <p:attrNameLst>
                                          <p:attrName>ppt_w</p:attrName>
                                        </p:attrNameLst>
                                      </p:cBhvr>
                                      <p:tavLst>
                                        <p:tav tm="0">
                                          <p:val>
                                            <p:strVal val="#ppt_w*0.70"/>
                                          </p:val>
                                        </p:tav>
                                        <p:tav tm="100000">
                                          <p:val>
                                            <p:strVal val="#ppt_w"/>
                                          </p:val>
                                        </p:tav>
                                      </p:tavLst>
                                    </p:anim>
                                    <p:anim calcmode="lin" valueType="num">
                                      <p:cBhvr>
                                        <p:cTn id="104" dur="500" fill="hold"/>
                                        <p:tgtEl>
                                          <p:spTgt spid="69722"/>
                                        </p:tgtEl>
                                        <p:attrNameLst>
                                          <p:attrName>ppt_h</p:attrName>
                                        </p:attrNameLst>
                                      </p:cBhvr>
                                      <p:tavLst>
                                        <p:tav tm="0">
                                          <p:val>
                                            <p:strVal val="#ppt_h"/>
                                          </p:val>
                                        </p:tav>
                                        <p:tav tm="100000">
                                          <p:val>
                                            <p:strVal val="#ppt_h"/>
                                          </p:val>
                                        </p:tav>
                                      </p:tavLst>
                                    </p:anim>
                                    <p:animEffect transition="in" filter="fade">
                                      <p:cBhvr>
                                        <p:cTn id="105" dur="500"/>
                                        <p:tgtEl>
                                          <p:spTgt spid="69722"/>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69714"/>
                                        </p:tgtEl>
                                        <p:attrNameLst>
                                          <p:attrName>style.visibility</p:attrName>
                                        </p:attrNameLst>
                                      </p:cBhvr>
                                      <p:to>
                                        <p:strVal val="visible"/>
                                      </p:to>
                                    </p:set>
                                    <p:anim calcmode="lin" valueType="num">
                                      <p:cBhvr>
                                        <p:cTn id="108" dur="500" fill="hold"/>
                                        <p:tgtEl>
                                          <p:spTgt spid="69714"/>
                                        </p:tgtEl>
                                        <p:attrNameLst>
                                          <p:attrName>ppt_w</p:attrName>
                                        </p:attrNameLst>
                                      </p:cBhvr>
                                      <p:tavLst>
                                        <p:tav tm="0">
                                          <p:val>
                                            <p:strVal val="#ppt_w*0.70"/>
                                          </p:val>
                                        </p:tav>
                                        <p:tav tm="100000">
                                          <p:val>
                                            <p:strVal val="#ppt_w"/>
                                          </p:val>
                                        </p:tav>
                                      </p:tavLst>
                                    </p:anim>
                                    <p:anim calcmode="lin" valueType="num">
                                      <p:cBhvr>
                                        <p:cTn id="109" dur="500" fill="hold"/>
                                        <p:tgtEl>
                                          <p:spTgt spid="69714"/>
                                        </p:tgtEl>
                                        <p:attrNameLst>
                                          <p:attrName>ppt_h</p:attrName>
                                        </p:attrNameLst>
                                      </p:cBhvr>
                                      <p:tavLst>
                                        <p:tav tm="0">
                                          <p:val>
                                            <p:strVal val="#ppt_h"/>
                                          </p:val>
                                        </p:tav>
                                        <p:tav tm="100000">
                                          <p:val>
                                            <p:strVal val="#ppt_h"/>
                                          </p:val>
                                        </p:tav>
                                      </p:tavLst>
                                    </p:anim>
                                    <p:animEffect transition="in" filter="fade">
                                      <p:cBhvr>
                                        <p:cTn id="110" dur="500"/>
                                        <p:tgtEl>
                                          <p:spTgt spid="69714"/>
                                        </p:tgtEl>
                                      </p:cBhvr>
                                    </p:animEffect>
                                  </p:childTnLst>
                                </p:cTn>
                              </p:par>
                              <p:par>
                                <p:cTn id="111" presetID="55" presetClass="entr" presetSubtype="0" fill="hold" grpId="0" nodeType="withEffect">
                                  <p:stCondLst>
                                    <p:cond delay="0"/>
                                  </p:stCondLst>
                                  <p:childTnLst>
                                    <p:set>
                                      <p:cBhvr>
                                        <p:cTn id="112" dur="1" fill="hold">
                                          <p:stCondLst>
                                            <p:cond delay="0"/>
                                          </p:stCondLst>
                                        </p:cTn>
                                        <p:tgtEl>
                                          <p:spTgt spid="69732"/>
                                        </p:tgtEl>
                                        <p:attrNameLst>
                                          <p:attrName>style.visibility</p:attrName>
                                        </p:attrNameLst>
                                      </p:cBhvr>
                                      <p:to>
                                        <p:strVal val="visible"/>
                                      </p:to>
                                    </p:set>
                                    <p:anim calcmode="lin" valueType="num">
                                      <p:cBhvr>
                                        <p:cTn id="113" dur="500" fill="hold"/>
                                        <p:tgtEl>
                                          <p:spTgt spid="69732"/>
                                        </p:tgtEl>
                                        <p:attrNameLst>
                                          <p:attrName>ppt_w</p:attrName>
                                        </p:attrNameLst>
                                      </p:cBhvr>
                                      <p:tavLst>
                                        <p:tav tm="0">
                                          <p:val>
                                            <p:strVal val="#ppt_w*0.70"/>
                                          </p:val>
                                        </p:tav>
                                        <p:tav tm="100000">
                                          <p:val>
                                            <p:strVal val="#ppt_w"/>
                                          </p:val>
                                        </p:tav>
                                      </p:tavLst>
                                    </p:anim>
                                    <p:anim calcmode="lin" valueType="num">
                                      <p:cBhvr>
                                        <p:cTn id="114" dur="500" fill="hold"/>
                                        <p:tgtEl>
                                          <p:spTgt spid="69732"/>
                                        </p:tgtEl>
                                        <p:attrNameLst>
                                          <p:attrName>ppt_h</p:attrName>
                                        </p:attrNameLst>
                                      </p:cBhvr>
                                      <p:tavLst>
                                        <p:tav tm="0">
                                          <p:val>
                                            <p:strVal val="#ppt_h"/>
                                          </p:val>
                                        </p:tav>
                                        <p:tav tm="100000">
                                          <p:val>
                                            <p:strVal val="#ppt_h"/>
                                          </p:val>
                                        </p:tav>
                                      </p:tavLst>
                                    </p:anim>
                                    <p:animEffect transition="in" filter="fade">
                                      <p:cBhvr>
                                        <p:cTn id="115" dur="500"/>
                                        <p:tgtEl>
                                          <p:spTgt spid="69732"/>
                                        </p:tgtEl>
                                      </p:cBhvr>
                                    </p:animEffect>
                                  </p:childTnLst>
                                </p:cTn>
                              </p:par>
                              <p:par>
                                <p:cTn id="116" presetID="55" presetClass="entr" presetSubtype="0" fill="hold" grpId="0" nodeType="withEffect">
                                  <p:stCondLst>
                                    <p:cond delay="0"/>
                                  </p:stCondLst>
                                  <p:childTnLst>
                                    <p:set>
                                      <p:cBhvr>
                                        <p:cTn id="117" dur="1" fill="hold">
                                          <p:stCondLst>
                                            <p:cond delay="0"/>
                                          </p:stCondLst>
                                        </p:cTn>
                                        <p:tgtEl>
                                          <p:spTgt spid="69733"/>
                                        </p:tgtEl>
                                        <p:attrNameLst>
                                          <p:attrName>style.visibility</p:attrName>
                                        </p:attrNameLst>
                                      </p:cBhvr>
                                      <p:to>
                                        <p:strVal val="visible"/>
                                      </p:to>
                                    </p:set>
                                    <p:anim calcmode="lin" valueType="num">
                                      <p:cBhvr>
                                        <p:cTn id="118" dur="500" fill="hold"/>
                                        <p:tgtEl>
                                          <p:spTgt spid="69733"/>
                                        </p:tgtEl>
                                        <p:attrNameLst>
                                          <p:attrName>ppt_w</p:attrName>
                                        </p:attrNameLst>
                                      </p:cBhvr>
                                      <p:tavLst>
                                        <p:tav tm="0">
                                          <p:val>
                                            <p:strVal val="#ppt_w*0.70"/>
                                          </p:val>
                                        </p:tav>
                                        <p:tav tm="100000">
                                          <p:val>
                                            <p:strVal val="#ppt_w"/>
                                          </p:val>
                                        </p:tav>
                                      </p:tavLst>
                                    </p:anim>
                                    <p:anim calcmode="lin" valueType="num">
                                      <p:cBhvr>
                                        <p:cTn id="119" dur="500" fill="hold"/>
                                        <p:tgtEl>
                                          <p:spTgt spid="69733"/>
                                        </p:tgtEl>
                                        <p:attrNameLst>
                                          <p:attrName>ppt_h</p:attrName>
                                        </p:attrNameLst>
                                      </p:cBhvr>
                                      <p:tavLst>
                                        <p:tav tm="0">
                                          <p:val>
                                            <p:strVal val="#ppt_h"/>
                                          </p:val>
                                        </p:tav>
                                        <p:tav tm="100000">
                                          <p:val>
                                            <p:strVal val="#ppt_h"/>
                                          </p:val>
                                        </p:tav>
                                      </p:tavLst>
                                    </p:anim>
                                    <p:animEffect transition="in" filter="fade">
                                      <p:cBhvr>
                                        <p:cTn id="120" dur="500"/>
                                        <p:tgtEl>
                                          <p:spTgt spid="69733"/>
                                        </p:tgtEl>
                                      </p:cBhvr>
                                    </p:animEffect>
                                  </p:childTnLst>
                                </p:cTn>
                              </p:par>
                            </p:childTnLst>
                          </p:cTn>
                        </p:par>
                      </p:childTnLst>
                    </p:cTn>
                  </p:par>
                  <p:par>
                    <p:cTn id="121" fill="hold">
                      <p:stCondLst>
                        <p:cond delay="indefinite"/>
                      </p:stCondLst>
                      <p:childTnLst>
                        <p:par>
                          <p:cTn id="122" fill="hold">
                            <p:stCondLst>
                              <p:cond delay="0"/>
                            </p:stCondLst>
                            <p:childTnLst>
                              <p:par>
                                <p:cTn id="123" presetID="55" presetClass="entr" presetSubtype="0" fill="hold" grpId="0" nodeType="clickEffect">
                                  <p:stCondLst>
                                    <p:cond delay="0"/>
                                  </p:stCondLst>
                                  <p:childTnLst>
                                    <p:set>
                                      <p:cBhvr>
                                        <p:cTn id="124" dur="1" fill="hold">
                                          <p:stCondLst>
                                            <p:cond delay="0"/>
                                          </p:stCondLst>
                                        </p:cTn>
                                        <p:tgtEl>
                                          <p:spTgt spid="69742"/>
                                        </p:tgtEl>
                                        <p:attrNameLst>
                                          <p:attrName>style.visibility</p:attrName>
                                        </p:attrNameLst>
                                      </p:cBhvr>
                                      <p:to>
                                        <p:strVal val="visible"/>
                                      </p:to>
                                    </p:set>
                                    <p:anim calcmode="lin" valueType="num">
                                      <p:cBhvr>
                                        <p:cTn id="125" dur="500" fill="hold"/>
                                        <p:tgtEl>
                                          <p:spTgt spid="69742"/>
                                        </p:tgtEl>
                                        <p:attrNameLst>
                                          <p:attrName>ppt_w</p:attrName>
                                        </p:attrNameLst>
                                      </p:cBhvr>
                                      <p:tavLst>
                                        <p:tav tm="0">
                                          <p:val>
                                            <p:strVal val="#ppt_w*0.70"/>
                                          </p:val>
                                        </p:tav>
                                        <p:tav tm="100000">
                                          <p:val>
                                            <p:strVal val="#ppt_w"/>
                                          </p:val>
                                        </p:tav>
                                      </p:tavLst>
                                    </p:anim>
                                    <p:anim calcmode="lin" valueType="num">
                                      <p:cBhvr>
                                        <p:cTn id="126" dur="500" fill="hold"/>
                                        <p:tgtEl>
                                          <p:spTgt spid="69742"/>
                                        </p:tgtEl>
                                        <p:attrNameLst>
                                          <p:attrName>ppt_h</p:attrName>
                                        </p:attrNameLst>
                                      </p:cBhvr>
                                      <p:tavLst>
                                        <p:tav tm="0">
                                          <p:val>
                                            <p:strVal val="#ppt_h"/>
                                          </p:val>
                                        </p:tav>
                                        <p:tav tm="100000">
                                          <p:val>
                                            <p:strVal val="#ppt_h"/>
                                          </p:val>
                                        </p:tav>
                                      </p:tavLst>
                                    </p:anim>
                                    <p:animEffect transition="in" filter="fade">
                                      <p:cBhvr>
                                        <p:cTn id="127" dur="500"/>
                                        <p:tgtEl>
                                          <p:spTgt spid="69742"/>
                                        </p:tgtEl>
                                      </p:cBhvr>
                                    </p:animEffect>
                                  </p:childTnLst>
                                </p:cTn>
                              </p:par>
                              <p:par>
                                <p:cTn id="128" presetID="55" presetClass="entr" presetSubtype="0" fill="hold" grpId="0" nodeType="withEffect">
                                  <p:stCondLst>
                                    <p:cond delay="0"/>
                                  </p:stCondLst>
                                  <p:childTnLst>
                                    <p:set>
                                      <p:cBhvr>
                                        <p:cTn id="129" dur="1" fill="hold">
                                          <p:stCondLst>
                                            <p:cond delay="0"/>
                                          </p:stCondLst>
                                        </p:cTn>
                                        <p:tgtEl>
                                          <p:spTgt spid="69743"/>
                                        </p:tgtEl>
                                        <p:attrNameLst>
                                          <p:attrName>style.visibility</p:attrName>
                                        </p:attrNameLst>
                                      </p:cBhvr>
                                      <p:to>
                                        <p:strVal val="visible"/>
                                      </p:to>
                                    </p:set>
                                    <p:anim calcmode="lin" valueType="num">
                                      <p:cBhvr>
                                        <p:cTn id="130" dur="500" fill="hold"/>
                                        <p:tgtEl>
                                          <p:spTgt spid="69743"/>
                                        </p:tgtEl>
                                        <p:attrNameLst>
                                          <p:attrName>ppt_w</p:attrName>
                                        </p:attrNameLst>
                                      </p:cBhvr>
                                      <p:tavLst>
                                        <p:tav tm="0">
                                          <p:val>
                                            <p:strVal val="#ppt_w*0.70"/>
                                          </p:val>
                                        </p:tav>
                                        <p:tav tm="100000">
                                          <p:val>
                                            <p:strVal val="#ppt_w"/>
                                          </p:val>
                                        </p:tav>
                                      </p:tavLst>
                                    </p:anim>
                                    <p:anim calcmode="lin" valueType="num">
                                      <p:cBhvr>
                                        <p:cTn id="131" dur="500" fill="hold"/>
                                        <p:tgtEl>
                                          <p:spTgt spid="69743"/>
                                        </p:tgtEl>
                                        <p:attrNameLst>
                                          <p:attrName>ppt_h</p:attrName>
                                        </p:attrNameLst>
                                      </p:cBhvr>
                                      <p:tavLst>
                                        <p:tav tm="0">
                                          <p:val>
                                            <p:strVal val="#ppt_h"/>
                                          </p:val>
                                        </p:tav>
                                        <p:tav tm="100000">
                                          <p:val>
                                            <p:strVal val="#ppt_h"/>
                                          </p:val>
                                        </p:tav>
                                      </p:tavLst>
                                    </p:anim>
                                    <p:animEffect transition="in" filter="fade">
                                      <p:cBhvr>
                                        <p:cTn id="132" dur="500"/>
                                        <p:tgtEl>
                                          <p:spTgt spid="69743"/>
                                        </p:tgtEl>
                                      </p:cBhvr>
                                    </p:animEffect>
                                  </p:childTnLst>
                                </p:cTn>
                              </p:par>
                            </p:childTnLst>
                          </p:cTn>
                        </p:par>
                      </p:childTnLst>
                    </p:cTn>
                  </p:par>
                  <p:par>
                    <p:cTn id="133" fill="hold">
                      <p:stCondLst>
                        <p:cond delay="indefinite"/>
                      </p:stCondLst>
                      <p:childTnLst>
                        <p:par>
                          <p:cTn id="134" fill="hold">
                            <p:stCondLst>
                              <p:cond delay="0"/>
                            </p:stCondLst>
                            <p:childTnLst>
                              <p:par>
                                <p:cTn id="135" presetID="55" presetClass="entr" presetSubtype="0" fill="hold" grpId="0" nodeType="clickEffect">
                                  <p:stCondLst>
                                    <p:cond delay="0"/>
                                  </p:stCondLst>
                                  <p:childTnLst>
                                    <p:set>
                                      <p:cBhvr>
                                        <p:cTn id="136" dur="1" fill="hold">
                                          <p:stCondLst>
                                            <p:cond delay="0"/>
                                          </p:stCondLst>
                                        </p:cTn>
                                        <p:tgtEl>
                                          <p:spTgt spid="69646"/>
                                        </p:tgtEl>
                                        <p:attrNameLst>
                                          <p:attrName>style.visibility</p:attrName>
                                        </p:attrNameLst>
                                      </p:cBhvr>
                                      <p:to>
                                        <p:strVal val="visible"/>
                                      </p:to>
                                    </p:set>
                                    <p:anim calcmode="lin" valueType="num">
                                      <p:cBhvr>
                                        <p:cTn id="137" dur="500" fill="hold"/>
                                        <p:tgtEl>
                                          <p:spTgt spid="69646"/>
                                        </p:tgtEl>
                                        <p:attrNameLst>
                                          <p:attrName>ppt_w</p:attrName>
                                        </p:attrNameLst>
                                      </p:cBhvr>
                                      <p:tavLst>
                                        <p:tav tm="0">
                                          <p:val>
                                            <p:strVal val="#ppt_w*0.70"/>
                                          </p:val>
                                        </p:tav>
                                        <p:tav tm="100000">
                                          <p:val>
                                            <p:strVal val="#ppt_w"/>
                                          </p:val>
                                        </p:tav>
                                      </p:tavLst>
                                    </p:anim>
                                    <p:anim calcmode="lin" valueType="num">
                                      <p:cBhvr>
                                        <p:cTn id="138" dur="500" fill="hold"/>
                                        <p:tgtEl>
                                          <p:spTgt spid="69646"/>
                                        </p:tgtEl>
                                        <p:attrNameLst>
                                          <p:attrName>ppt_h</p:attrName>
                                        </p:attrNameLst>
                                      </p:cBhvr>
                                      <p:tavLst>
                                        <p:tav tm="0">
                                          <p:val>
                                            <p:strVal val="#ppt_h"/>
                                          </p:val>
                                        </p:tav>
                                        <p:tav tm="100000">
                                          <p:val>
                                            <p:strVal val="#ppt_h"/>
                                          </p:val>
                                        </p:tav>
                                      </p:tavLst>
                                    </p:anim>
                                    <p:animEffect transition="in" filter="fade">
                                      <p:cBhvr>
                                        <p:cTn id="139" dur="500"/>
                                        <p:tgtEl>
                                          <p:spTgt spid="69646"/>
                                        </p:tgtEl>
                                      </p:cBhvr>
                                    </p:animEffect>
                                  </p:childTnLst>
                                </p:cTn>
                              </p:par>
                              <p:par>
                                <p:cTn id="140" presetID="55" presetClass="entr" presetSubtype="0" fill="hold" grpId="0" nodeType="withEffect">
                                  <p:stCondLst>
                                    <p:cond delay="0"/>
                                  </p:stCondLst>
                                  <p:childTnLst>
                                    <p:set>
                                      <p:cBhvr>
                                        <p:cTn id="141" dur="1" fill="hold">
                                          <p:stCondLst>
                                            <p:cond delay="0"/>
                                          </p:stCondLst>
                                        </p:cTn>
                                        <p:tgtEl>
                                          <p:spTgt spid="69727"/>
                                        </p:tgtEl>
                                        <p:attrNameLst>
                                          <p:attrName>style.visibility</p:attrName>
                                        </p:attrNameLst>
                                      </p:cBhvr>
                                      <p:to>
                                        <p:strVal val="visible"/>
                                      </p:to>
                                    </p:set>
                                    <p:anim calcmode="lin" valueType="num">
                                      <p:cBhvr>
                                        <p:cTn id="142" dur="500" fill="hold"/>
                                        <p:tgtEl>
                                          <p:spTgt spid="69727"/>
                                        </p:tgtEl>
                                        <p:attrNameLst>
                                          <p:attrName>ppt_w</p:attrName>
                                        </p:attrNameLst>
                                      </p:cBhvr>
                                      <p:tavLst>
                                        <p:tav tm="0">
                                          <p:val>
                                            <p:strVal val="#ppt_w*0.70"/>
                                          </p:val>
                                        </p:tav>
                                        <p:tav tm="100000">
                                          <p:val>
                                            <p:strVal val="#ppt_w"/>
                                          </p:val>
                                        </p:tav>
                                      </p:tavLst>
                                    </p:anim>
                                    <p:anim calcmode="lin" valueType="num">
                                      <p:cBhvr>
                                        <p:cTn id="143" dur="500" fill="hold"/>
                                        <p:tgtEl>
                                          <p:spTgt spid="69727"/>
                                        </p:tgtEl>
                                        <p:attrNameLst>
                                          <p:attrName>ppt_h</p:attrName>
                                        </p:attrNameLst>
                                      </p:cBhvr>
                                      <p:tavLst>
                                        <p:tav tm="0">
                                          <p:val>
                                            <p:strVal val="#ppt_h"/>
                                          </p:val>
                                        </p:tav>
                                        <p:tav tm="100000">
                                          <p:val>
                                            <p:strVal val="#ppt_h"/>
                                          </p:val>
                                        </p:tav>
                                      </p:tavLst>
                                    </p:anim>
                                    <p:animEffect transition="in" filter="fade">
                                      <p:cBhvr>
                                        <p:cTn id="144" dur="500"/>
                                        <p:tgtEl>
                                          <p:spTgt spid="69727"/>
                                        </p:tgtEl>
                                      </p:cBhvr>
                                    </p:animEffect>
                                  </p:childTnLst>
                                </p:cTn>
                              </p:par>
                              <p:par>
                                <p:cTn id="145" presetID="55" presetClass="entr" presetSubtype="0" fill="hold" grpId="0" nodeType="withEffect">
                                  <p:stCondLst>
                                    <p:cond delay="0"/>
                                  </p:stCondLst>
                                  <p:childTnLst>
                                    <p:set>
                                      <p:cBhvr>
                                        <p:cTn id="146" dur="1" fill="hold">
                                          <p:stCondLst>
                                            <p:cond delay="0"/>
                                          </p:stCondLst>
                                        </p:cTn>
                                        <p:tgtEl>
                                          <p:spTgt spid="69720"/>
                                        </p:tgtEl>
                                        <p:attrNameLst>
                                          <p:attrName>style.visibility</p:attrName>
                                        </p:attrNameLst>
                                      </p:cBhvr>
                                      <p:to>
                                        <p:strVal val="visible"/>
                                      </p:to>
                                    </p:set>
                                    <p:anim calcmode="lin" valueType="num">
                                      <p:cBhvr>
                                        <p:cTn id="147" dur="500" fill="hold"/>
                                        <p:tgtEl>
                                          <p:spTgt spid="69720"/>
                                        </p:tgtEl>
                                        <p:attrNameLst>
                                          <p:attrName>ppt_w</p:attrName>
                                        </p:attrNameLst>
                                      </p:cBhvr>
                                      <p:tavLst>
                                        <p:tav tm="0">
                                          <p:val>
                                            <p:strVal val="#ppt_w*0.70"/>
                                          </p:val>
                                        </p:tav>
                                        <p:tav tm="100000">
                                          <p:val>
                                            <p:strVal val="#ppt_w"/>
                                          </p:val>
                                        </p:tav>
                                      </p:tavLst>
                                    </p:anim>
                                    <p:anim calcmode="lin" valueType="num">
                                      <p:cBhvr>
                                        <p:cTn id="148" dur="500" fill="hold"/>
                                        <p:tgtEl>
                                          <p:spTgt spid="69720"/>
                                        </p:tgtEl>
                                        <p:attrNameLst>
                                          <p:attrName>ppt_h</p:attrName>
                                        </p:attrNameLst>
                                      </p:cBhvr>
                                      <p:tavLst>
                                        <p:tav tm="0">
                                          <p:val>
                                            <p:strVal val="#ppt_h"/>
                                          </p:val>
                                        </p:tav>
                                        <p:tav tm="100000">
                                          <p:val>
                                            <p:strVal val="#ppt_h"/>
                                          </p:val>
                                        </p:tav>
                                      </p:tavLst>
                                    </p:anim>
                                    <p:animEffect transition="in" filter="fade">
                                      <p:cBhvr>
                                        <p:cTn id="149" dur="500"/>
                                        <p:tgtEl>
                                          <p:spTgt spid="69720"/>
                                        </p:tgtEl>
                                      </p:cBhvr>
                                    </p:animEffect>
                                  </p:childTnLst>
                                </p:cTn>
                              </p:par>
                              <p:par>
                                <p:cTn id="150" presetID="55" presetClass="entr" presetSubtype="0" fill="hold" grpId="0" nodeType="withEffect">
                                  <p:stCondLst>
                                    <p:cond delay="0"/>
                                  </p:stCondLst>
                                  <p:childTnLst>
                                    <p:set>
                                      <p:cBhvr>
                                        <p:cTn id="151" dur="1" fill="hold">
                                          <p:stCondLst>
                                            <p:cond delay="0"/>
                                          </p:stCondLst>
                                        </p:cTn>
                                        <p:tgtEl>
                                          <p:spTgt spid="69726"/>
                                        </p:tgtEl>
                                        <p:attrNameLst>
                                          <p:attrName>style.visibility</p:attrName>
                                        </p:attrNameLst>
                                      </p:cBhvr>
                                      <p:to>
                                        <p:strVal val="visible"/>
                                      </p:to>
                                    </p:set>
                                    <p:anim calcmode="lin" valueType="num">
                                      <p:cBhvr>
                                        <p:cTn id="152" dur="500" fill="hold"/>
                                        <p:tgtEl>
                                          <p:spTgt spid="69726"/>
                                        </p:tgtEl>
                                        <p:attrNameLst>
                                          <p:attrName>ppt_w</p:attrName>
                                        </p:attrNameLst>
                                      </p:cBhvr>
                                      <p:tavLst>
                                        <p:tav tm="0">
                                          <p:val>
                                            <p:strVal val="#ppt_w*0.70"/>
                                          </p:val>
                                        </p:tav>
                                        <p:tav tm="100000">
                                          <p:val>
                                            <p:strVal val="#ppt_w"/>
                                          </p:val>
                                        </p:tav>
                                      </p:tavLst>
                                    </p:anim>
                                    <p:anim calcmode="lin" valueType="num">
                                      <p:cBhvr>
                                        <p:cTn id="153" dur="500" fill="hold"/>
                                        <p:tgtEl>
                                          <p:spTgt spid="69726"/>
                                        </p:tgtEl>
                                        <p:attrNameLst>
                                          <p:attrName>ppt_h</p:attrName>
                                        </p:attrNameLst>
                                      </p:cBhvr>
                                      <p:tavLst>
                                        <p:tav tm="0">
                                          <p:val>
                                            <p:strVal val="#ppt_h"/>
                                          </p:val>
                                        </p:tav>
                                        <p:tav tm="100000">
                                          <p:val>
                                            <p:strVal val="#ppt_h"/>
                                          </p:val>
                                        </p:tav>
                                      </p:tavLst>
                                    </p:anim>
                                    <p:animEffect transition="in" filter="fade">
                                      <p:cBhvr>
                                        <p:cTn id="154" dur="500"/>
                                        <p:tgtEl>
                                          <p:spTgt spid="69726"/>
                                        </p:tgtEl>
                                      </p:cBhvr>
                                    </p:animEffect>
                                  </p:childTnLst>
                                </p:cTn>
                              </p:par>
                              <p:par>
                                <p:cTn id="155" presetID="55" presetClass="entr" presetSubtype="0" fill="hold" grpId="0" nodeType="withEffect">
                                  <p:stCondLst>
                                    <p:cond delay="0"/>
                                  </p:stCondLst>
                                  <p:childTnLst>
                                    <p:set>
                                      <p:cBhvr>
                                        <p:cTn id="156" dur="1" fill="hold">
                                          <p:stCondLst>
                                            <p:cond delay="0"/>
                                          </p:stCondLst>
                                        </p:cTn>
                                        <p:tgtEl>
                                          <p:spTgt spid="69738"/>
                                        </p:tgtEl>
                                        <p:attrNameLst>
                                          <p:attrName>style.visibility</p:attrName>
                                        </p:attrNameLst>
                                      </p:cBhvr>
                                      <p:to>
                                        <p:strVal val="visible"/>
                                      </p:to>
                                    </p:set>
                                    <p:anim calcmode="lin" valueType="num">
                                      <p:cBhvr>
                                        <p:cTn id="157" dur="500" fill="hold"/>
                                        <p:tgtEl>
                                          <p:spTgt spid="69738"/>
                                        </p:tgtEl>
                                        <p:attrNameLst>
                                          <p:attrName>ppt_w</p:attrName>
                                        </p:attrNameLst>
                                      </p:cBhvr>
                                      <p:tavLst>
                                        <p:tav tm="0">
                                          <p:val>
                                            <p:strVal val="#ppt_w*0.70"/>
                                          </p:val>
                                        </p:tav>
                                        <p:tav tm="100000">
                                          <p:val>
                                            <p:strVal val="#ppt_w"/>
                                          </p:val>
                                        </p:tav>
                                      </p:tavLst>
                                    </p:anim>
                                    <p:anim calcmode="lin" valueType="num">
                                      <p:cBhvr>
                                        <p:cTn id="158" dur="500" fill="hold"/>
                                        <p:tgtEl>
                                          <p:spTgt spid="69738"/>
                                        </p:tgtEl>
                                        <p:attrNameLst>
                                          <p:attrName>ppt_h</p:attrName>
                                        </p:attrNameLst>
                                      </p:cBhvr>
                                      <p:tavLst>
                                        <p:tav tm="0">
                                          <p:val>
                                            <p:strVal val="#ppt_h"/>
                                          </p:val>
                                        </p:tav>
                                        <p:tav tm="100000">
                                          <p:val>
                                            <p:strVal val="#ppt_h"/>
                                          </p:val>
                                        </p:tav>
                                      </p:tavLst>
                                    </p:anim>
                                    <p:animEffect transition="in" filter="fade">
                                      <p:cBhvr>
                                        <p:cTn id="159" dur="500"/>
                                        <p:tgtEl>
                                          <p:spTgt spid="69738"/>
                                        </p:tgtEl>
                                      </p:cBhvr>
                                    </p:animEffect>
                                  </p:childTnLst>
                                </p:cTn>
                              </p:par>
                              <p:par>
                                <p:cTn id="160" presetID="55" presetClass="entr" presetSubtype="0" fill="hold" grpId="0" nodeType="withEffect">
                                  <p:stCondLst>
                                    <p:cond delay="0"/>
                                  </p:stCondLst>
                                  <p:childTnLst>
                                    <p:set>
                                      <p:cBhvr>
                                        <p:cTn id="161" dur="1" fill="hold">
                                          <p:stCondLst>
                                            <p:cond delay="0"/>
                                          </p:stCondLst>
                                        </p:cTn>
                                        <p:tgtEl>
                                          <p:spTgt spid="69737"/>
                                        </p:tgtEl>
                                        <p:attrNameLst>
                                          <p:attrName>style.visibility</p:attrName>
                                        </p:attrNameLst>
                                      </p:cBhvr>
                                      <p:to>
                                        <p:strVal val="visible"/>
                                      </p:to>
                                    </p:set>
                                    <p:anim calcmode="lin" valueType="num">
                                      <p:cBhvr>
                                        <p:cTn id="162" dur="500" fill="hold"/>
                                        <p:tgtEl>
                                          <p:spTgt spid="69737"/>
                                        </p:tgtEl>
                                        <p:attrNameLst>
                                          <p:attrName>ppt_w</p:attrName>
                                        </p:attrNameLst>
                                      </p:cBhvr>
                                      <p:tavLst>
                                        <p:tav tm="0">
                                          <p:val>
                                            <p:strVal val="#ppt_w*0.70"/>
                                          </p:val>
                                        </p:tav>
                                        <p:tav tm="100000">
                                          <p:val>
                                            <p:strVal val="#ppt_w"/>
                                          </p:val>
                                        </p:tav>
                                      </p:tavLst>
                                    </p:anim>
                                    <p:anim calcmode="lin" valueType="num">
                                      <p:cBhvr>
                                        <p:cTn id="163" dur="500" fill="hold"/>
                                        <p:tgtEl>
                                          <p:spTgt spid="69737"/>
                                        </p:tgtEl>
                                        <p:attrNameLst>
                                          <p:attrName>ppt_h</p:attrName>
                                        </p:attrNameLst>
                                      </p:cBhvr>
                                      <p:tavLst>
                                        <p:tav tm="0">
                                          <p:val>
                                            <p:strVal val="#ppt_h"/>
                                          </p:val>
                                        </p:tav>
                                        <p:tav tm="100000">
                                          <p:val>
                                            <p:strVal val="#ppt_h"/>
                                          </p:val>
                                        </p:tav>
                                      </p:tavLst>
                                    </p:anim>
                                    <p:animEffect transition="in" filter="fade">
                                      <p:cBhvr>
                                        <p:cTn id="164" dur="500"/>
                                        <p:tgtEl>
                                          <p:spTgt spid="69737"/>
                                        </p:tgtEl>
                                      </p:cBhvr>
                                    </p:animEffect>
                                  </p:childTnLst>
                                </p:cTn>
                              </p:par>
                              <p:par>
                                <p:cTn id="165" presetID="55" presetClass="entr" presetSubtype="0" fill="hold" grpId="0" nodeType="withEffect">
                                  <p:stCondLst>
                                    <p:cond delay="0"/>
                                  </p:stCondLst>
                                  <p:childTnLst>
                                    <p:set>
                                      <p:cBhvr>
                                        <p:cTn id="166" dur="1" fill="hold">
                                          <p:stCondLst>
                                            <p:cond delay="0"/>
                                          </p:stCondLst>
                                        </p:cTn>
                                        <p:tgtEl>
                                          <p:spTgt spid="69736"/>
                                        </p:tgtEl>
                                        <p:attrNameLst>
                                          <p:attrName>style.visibility</p:attrName>
                                        </p:attrNameLst>
                                      </p:cBhvr>
                                      <p:to>
                                        <p:strVal val="visible"/>
                                      </p:to>
                                    </p:set>
                                    <p:anim calcmode="lin" valueType="num">
                                      <p:cBhvr>
                                        <p:cTn id="167" dur="500" fill="hold"/>
                                        <p:tgtEl>
                                          <p:spTgt spid="69736"/>
                                        </p:tgtEl>
                                        <p:attrNameLst>
                                          <p:attrName>ppt_w</p:attrName>
                                        </p:attrNameLst>
                                      </p:cBhvr>
                                      <p:tavLst>
                                        <p:tav tm="0">
                                          <p:val>
                                            <p:strVal val="#ppt_w*0.70"/>
                                          </p:val>
                                        </p:tav>
                                        <p:tav tm="100000">
                                          <p:val>
                                            <p:strVal val="#ppt_w"/>
                                          </p:val>
                                        </p:tav>
                                      </p:tavLst>
                                    </p:anim>
                                    <p:anim calcmode="lin" valueType="num">
                                      <p:cBhvr>
                                        <p:cTn id="168" dur="500" fill="hold"/>
                                        <p:tgtEl>
                                          <p:spTgt spid="69736"/>
                                        </p:tgtEl>
                                        <p:attrNameLst>
                                          <p:attrName>ppt_h</p:attrName>
                                        </p:attrNameLst>
                                      </p:cBhvr>
                                      <p:tavLst>
                                        <p:tav tm="0">
                                          <p:val>
                                            <p:strVal val="#ppt_h"/>
                                          </p:val>
                                        </p:tav>
                                        <p:tav tm="100000">
                                          <p:val>
                                            <p:strVal val="#ppt_h"/>
                                          </p:val>
                                        </p:tav>
                                      </p:tavLst>
                                    </p:anim>
                                    <p:animEffect transition="in" filter="fade">
                                      <p:cBhvr>
                                        <p:cTn id="169" dur="500"/>
                                        <p:tgtEl>
                                          <p:spTgt spid="69736"/>
                                        </p:tgtEl>
                                      </p:cBhvr>
                                    </p:animEffect>
                                  </p:childTnLst>
                                </p:cTn>
                              </p:par>
                              <p:par>
                                <p:cTn id="170" presetID="55" presetClass="entr" presetSubtype="0" fill="hold" grpId="0" nodeType="withEffect">
                                  <p:stCondLst>
                                    <p:cond delay="0"/>
                                  </p:stCondLst>
                                  <p:childTnLst>
                                    <p:set>
                                      <p:cBhvr>
                                        <p:cTn id="171" dur="1" fill="hold">
                                          <p:stCondLst>
                                            <p:cond delay="0"/>
                                          </p:stCondLst>
                                        </p:cTn>
                                        <p:tgtEl>
                                          <p:spTgt spid="69723"/>
                                        </p:tgtEl>
                                        <p:attrNameLst>
                                          <p:attrName>style.visibility</p:attrName>
                                        </p:attrNameLst>
                                      </p:cBhvr>
                                      <p:to>
                                        <p:strVal val="visible"/>
                                      </p:to>
                                    </p:set>
                                    <p:anim calcmode="lin" valueType="num">
                                      <p:cBhvr>
                                        <p:cTn id="172" dur="500" fill="hold"/>
                                        <p:tgtEl>
                                          <p:spTgt spid="69723"/>
                                        </p:tgtEl>
                                        <p:attrNameLst>
                                          <p:attrName>ppt_w</p:attrName>
                                        </p:attrNameLst>
                                      </p:cBhvr>
                                      <p:tavLst>
                                        <p:tav tm="0">
                                          <p:val>
                                            <p:strVal val="#ppt_w*0.70"/>
                                          </p:val>
                                        </p:tav>
                                        <p:tav tm="100000">
                                          <p:val>
                                            <p:strVal val="#ppt_w"/>
                                          </p:val>
                                        </p:tav>
                                      </p:tavLst>
                                    </p:anim>
                                    <p:anim calcmode="lin" valueType="num">
                                      <p:cBhvr>
                                        <p:cTn id="173" dur="500" fill="hold"/>
                                        <p:tgtEl>
                                          <p:spTgt spid="69723"/>
                                        </p:tgtEl>
                                        <p:attrNameLst>
                                          <p:attrName>ppt_h</p:attrName>
                                        </p:attrNameLst>
                                      </p:cBhvr>
                                      <p:tavLst>
                                        <p:tav tm="0">
                                          <p:val>
                                            <p:strVal val="#ppt_h"/>
                                          </p:val>
                                        </p:tav>
                                        <p:tav tm="100000">
                                          <p:val>
                                            <p:strVal val="#ppt_h"/>
                                          </p:val>
                                        </p:tav>
                                      </p:tavLst>
                                    </p:anim>
                                    <p:animEffect transition="in" filter="fade">
                                      <p:cBhvr>
                                        <p:cTn id="174" dur="500"/>
                                        <p:tgtEl>
                                          <p:spTgt spid="69723"/>
                                        </p:tgtEl>
                                      </p:cBhvr>
                                    </p:animEffect>
                                  </p:childTnLst>
                                </p:cTn>
                              </p:par>
                            </p:childTnLst>
                          </p:cTn>
                        </p:par>
                      </p:childTnLst>
                    </p:cTn>
                  </p:par>
                  <p:par>
                    <p:cTn id="175" fill="hold">
                      <p:stCondLst>
                        <p:cond delay="indefinite"/>
                      </p:stCondLst>
                      <p:childTnLst>
                        <p:par>
                          <p:cTn id="176" fill="hold">
                            <p:stCondLst>
                              <p:cond delay="0"/>
                            </p:stCondLst>
                            <p:childTnLst>
                              <p:par>
                                <p:cTn id="177" presetID="55" presetClass="entr" presetSubtype="0" fill="hold" grpId="0" nodeType="clickEffect">
                                  <p:stCondLst>
                                    <p:cond delay="0"/>
                                  </p:stCondLst>
                                  <p:childTnLst>
                                    <p:set>
                                      <p:cBhvr>
                                        <p:cTn id="178" dur="1" fill="hold">
                                          <p:stCondLst>
                                            <p:cond delay="0"/>
                                          </p:stCondLst>
                                        </p:cTn>
                                        <p:tgtEl>
                                          <p:spTgt spid="69730"/>
                                        </p:tgtEl>
                                        <p:attrNameLst>
                                          <p:attrName>style.visibility</p:attrName>
                                        </p:attrNameLst>
                                      </p:cBhvr>
                                      <p:to>
                                        <p:strVal val="visible"/>
                                      </p:to>
                                    </p:set>
                                    <p:anim calcmode="lin" valueType="num">
                                      <p:cBhvr>
                                        <p:cTn id="179" dur="500" fill="hold"/>
                                        <p:tgtEl>
                                          <p:spTgt spid="69730"/>
                                        </p:tgtEl>
                                        <p:attrNameLst>
                                          <p:attrName>ppt_w</p:attrName>
                                        </p:attrNameLst>
                                      </p:cBhvr>
                                      <p:tavLst>
                                        <p:tav tm="0">
                                          <p:val>
                                            <p:strVal val="#ppt_w*0.70"/>
                                          </p:val>
                                        </p:tav>
                                        <p:tav tm="100000">
                                          <p:val>
                                            <p:strVal val="#ppt_w"/>
                                          </p:val>
                                        </p:tav>
                                      </p:tavLst>
                                    </p:anim>
                                    <p:anim calcmode="lin" valueType="num">
                                      <p:cBhvr>
                                        <p:cTn id="180" dur="500" fill="hold"/>
                                        <p:tgtEl>
                                          <p:spTgt spid="69730"/>
                                        </p:tgtEl>
                                        <p:attrNameLst>
                                          <p:attrName>ppt_h</p:attrName>
                                        </p:attrNameLst>
                                      </p:cBhvr>
                                      <p:tavLst>
                                        <p:tav tm="0">
                                          <p:val>
                                            <p:strVal val="#ppt_h"/>
                                          </p:val>
                                        </p:tav>
                                        <p:tav tm="100000">
                                          <p:val>
                                            <p:strVal val="#ppt_h"/>
                                          </p:val>
                                        </p:tav>
                                      </p:tavLst>
                                    </p:anim>
                                    <p:animEffect transition="in" filter="fade">
                                      <p:cBhvr>
                                        <p:cTn id="181" dur="500"/>
                                        <p:tgtEl>
                                          <p:spTgt spid="69730"/>
                                        </p:tgtEl>
                                      </p:cBhvr>
                                    </p:animEffect>
                                  </p:childTnLst>
                                </p:cTn>
                              </p:par>
                              <p:par>
                                <p:cTn id="182" presetID="55" presetClass="entr" presetSubtype="0" fill="hold" grpId="0" nodeType="withEffect">
                                  <p:stCondLst>
                                    <p:cond delay="0"/>
                                  </p:stCondLst>
                                  <p:childTnLst>
                                    <p:set>
                                      <p:cBhvr>
                                        <p:cTn id="183" dur="1" fill="hold">
                                          <p:stCondLst>
                                            <p:cond delay="0"/>
                                          </p:stCondLst>
                                        </p:cTn>
                                        <p:tgtEl>
                                          <p:spTgt spid="69731"/>
                                        </p:tgtEl>
                                        <p:attrNameLst>
                                          <p:attrName>style.visibility</p:attrName>
                                        </p:attrNameLst>
                                      </p:cBhvr>
                                      <p:to>
                                        <p:strVal val="visible"/>
                                      </p:to>
                                    </p:set>
                                    <p:anim calcmode="lin" valueType="num">
                                      <p:cBhvr>
                                        <p:cTn id="184" dur="500" fill="hold"/>
                                        <p:tgtEl>
                                          <p:spTgt spid="69731"/>
                                        </p:tgtEl>
                                        <p:attrNameLst>
                                          <p:attrName>ppt_w</p:attrName>
                                        </p:attrNameLst>
                                      </p:cBhvr>
                                      <p:tavLst>
                                        <p:tav tm="0">
                                          <p:val>
                                            <p:strVal val="#ppt_w*0.70"/>
                                          </p:val>
                                        </p:tav>
                                        <p:tav tm="100000">
                                          <p:val>
                                            <p:strVal val="#ppt_w"/>
                                          </p:val>
                                        </p:tav>
                                      </p:tavLst>
                                    </p:anim>
                                    <p:anim calcmode="lin" valueType="num">
                                      <p:cBhvr>
                                        <p:cTn id="185" dur="500" fill="hold"/>
                                        <p:tgtEl>
                                          <p:spTgt spid="69731"/>
                                        </p:tgtEl>
                                        <p:attrNameLst>
                                          <p:attrName>ppt_h</p:attrName>
                                        </p:attrNameLst>
                                      </p:cBhvr>
                                      <p:tavLst>
                                        <p:tav tm="0">
                                          <p:val>
                                            <p:strVal val="#ppt_h"/>
                                          </p:val>
                                        </p:tav>
                                        <p:tav tm="100000">
                                          <p:val>
                                            <p:strVal val="#ppt_h"/>
                                          </p:val>
                                        </p:tav>
                                      </p:tavLst>
                                    </p:anim>
                                    <p:animEffect transition="in" filter="fade">
                                      <p:cBhvr>
                                        <p:cTn id="186" dur="500"/>
                                        <p:tgtEl>
                                          <p:spTgt spid="69731"/>
                                        </p:tgtEl>
                                      </p:cBhvr>
                                    </p:animEffect>
                                  </p:childTnLst>
                                </p:cTn>
                              </p:par>
                            </p:childTnLst>
                          </p:cTn>
                        </p:par>
                      </p:childTnLst>
                    </p:cTn>
                  </p:par>
                  <p:par>
                    <p:cTn id="187" fill="hold">
                      <p:stCondLst>
                        <p:cond delay="indefinite"/>
                      </p:stCondLst>
                      <p:childTnLst>
                        <p:par>
                          <p:cTn id="188" fill="hold">
                            <p:stCondLst>
                              <p:cond delay="0"/>
                            </p:stCondLst>
                            <p:childTnLst>
                              <p:par>
                                <p:cTn id="189" presetID="55" presetClass="entr" presetSubtype="0" fill="hold" grpId="0" nodeType="clickEffect">
                                  <p:stCondLst>
                                    <p:cond delay="0"/>
                                  </p:stCondLst>
                                  <p:childTnLst>
                                    <p:set>
                                      <p:cBhvr>
                                        <p:cTn id="190" dur="1" fill="hold">
                                          <p:stCondLst>
                                            <p:cond delay="0"/>
                                          </p:stCondLst>
                                        </p:cTn>
                                        <p:tgtEl>
                                          <p:spTgt spid="69719"/>
                                        </p:tgtEl>
                                        <p:attrNameLst>
                                          <p:attrName>style.visibility</p:attrName>
                                        </p:attrNameLst>
                                      </p:cBhvr>
                                      <p:to>
                                        <p:strVal val="visible"/>
                                      </p:to>
                                    </p:set>
                                    <p:anim calcmode="lin" valueType="num">
                                      <p:cBhvr>
                                        <p:cTn id="191" dur="500" fill="hold"/>
                                        <p:tgtEl>
                                          <p:spTgt spid="69719"/>
                                        </p:tgtEl>
                                        <p:attrNameLst>
                                          <p:attrName>ppt_w</p:attrName>
                                        </p:attrNameLst>
                                      </p:cBhvr>
                                      <p:tavLst>
                                        <p:tav tm="0">
                                          <p:val>
                                            <p:strVal val="#ppt_w*0.70"/>
                                          </p:val>
                                        </p:tav>
                                        <p:tav tm="100000">
                                          <p:val>
                                            <p:strVal val="#ppt_w"/>
                                          </p:val>
                                        </p:tav>
                                      </p:tavLst>
                                    </p:anim>
                                    <p:anim calcmode="lin" valueType="num">
                                      <p:cBhvr>
                                        <p:cTn id="192" dur="500" fill="hold"/>
                                        <p:tgtEl>
                                          <p:spTgt spid="69719"/>
                                        </p:tgtEl>
                                        <p:attrNameLst>
                                          <p:attrName>ppt_h</p:attrName>
                                        </p:attrNameLst>
                                      </p:cBhvr>
                                      <p:tavLst>
                                        <p:tav tm="0">
                                          <p:val>
                                            <p:strVal val="#ppt_h"/>
                                          </p:val>
                                        </p:tav>
                                        <p:tav tm="100000">
                                          <p:val>
                                            <p:strVal val="#ppt_h"/>
                                          </p:val>
                                        </p:tav>
                                      </p:tavLst>
                                    </p:anim>
                                    <p:animEffect transition="in" filter="fade">
                                      <p:cBhvr>
                                        <p:cTn id="193" dur="500"/>
                                        <p:tgtEl>
                                          <p:spTgt spid="69719"/>
                                        </p:tgtEl>
                                      </p:cBhvr>
                                    </p:animEffect>
                                  </p:childTnLst>
                                </p:cTn>
                              </p:par>
                              <p:par>
                                <p:cTn id="194" presetID="55" presetClass="entr" presetSubtype="0" fill="hold" grpId="0" nodeType="withEffect">
                                  <p:stCondLst>
                                    <p:cond delay="0"/>
                                  </p:stCondLst>
                                  <p:childTnLst>
                                    <p:set>
                                      <p:cBhvr>
                                        <p:cTn id="195" dur="1" fill="hold">
                                          <p:stCondLst>
                                            <p:cond delay="0"/>
                                          </p:stCondLst>
                                        </p:cTn>
                                        <p:tgtEl>
                                          <p:spTgt spid="69709"/>
                                        </p:tgtEl>
                                        <p:attrNameLst>
                                          <p:attrName>style.visibility</p:attrName>
                                        </p:attrNameLst>
                                      </p:cBhvr>
                                      <p:to>
                                        <p:strVal val="visible"/>
                                      </p:to>
                                    </p:set>
                                    <p:anim calcmode="lin" valueType="num">
                                      <p:cBhvr>
                                        <p:cTn id="196" dur="500" fill="hold"/>
                                        <p:tgtEl>
                                          <p:spTgt spid="69709"/>
                                        </p:tgtEl>
                                        <p:attrNameLst>
                                          <p:attrName>ppt_w</p:attrName>
                                        </p:attrNameLst>
                                      </p:cBhvr>
                                      <p:tavLst>
                                        <p:tav tm="0">
                                          <p:val>
                                            <p:strVal val="#ppt_w*0.70"/>
                                          </p:val>
                                        </p:tav>
                                        <p:tav tm="100000">
                                          <p:val>
                                            <p:strVal val="#ppt_w"/>
                                          </p:val>
                                        </p:tav>
                                      </p:tavLst>
                                    </p:anim>
                                    <p:anim calcmode="lin" valueType="num">
                                      <p:cBhvr>
                                        <p:cTn id="197" dur="500" fill="hold"/>
                                        <p:tgtEl>
                                          <p:spTgt spid="69709"/>
                                        </p:tgtEl>
                                        <p:attrNameLst>
                                          <p:attrName>ppt_h</p:attrName>
                                        </p:attrNameLst>
                                      </p:cBhvr>
                                      <p:tavLst>
                                        <p:tav tm="0">
                                          <p:val>
                                            <p:strVal val="#ppt_h"/>
                                          </p:val>
                                        </p:tav>
                                        <p:tav tm="100000">
                                          <p:val>
                                            <p:strVal val="#ppt_h"/>
                                          </p:val>
                                        </p:tav>
                                      </p:tavLst>
                                    </p:anim>
                                    <p:animEffect transition="in" filter="fade">
                                      <p:cBhvr>
                                        <p:cTn id="198" dur="500"/>
                                        <p:tgtEl>
                                          <p:spTgt spid="69709"/>
                                        </p:tgtEl>
                                      </p:cBhvr>
                                    </p:animEffect>
                                  </p:childTnLst>
                                </p:cTn>
                              </p:par>
                            </p:childTnLst>
                          </p:cTn>
                        </p:par>
                      </p:childTnLst>
                    </p:cTn>
                  </p:par>
                  <p:par>
                    <p:cTn id="199" fill="hold">
                      <p:stCondLst>
                        <p:cond delay="indefinite"/>
                      </p:stCondLst>
                      <p:childTnLst>
                        <p:par>
                          <p:cTn id="200" fill="hold">
                            <p:stCondLst>
                              <p:cond delay="0"/>
                            </p:stCondLst>
                            <p:childTnLst>
                              <p:par>
                                <p:cTn id="201" presetID="55" presetClass="entr" presetSubtype="0" fill="hold" grpId="0" nodeType="clickEffect">
                                  <p:stCondLst>
                                    <p:cond delay="0"/>
                                  </p:stCondLst>
                                  <p:childTnLst>
                                    <p:set>
                                      <p:cBhvr>
                                        <p:cTn id="202" dur="1" fill="hold">
                                          <p:stCondLst>
                                            <p:cond delay="0"/>
                                          </p:stCondLst>
                                        </p:cTn>
                                        <p:tgtEl>
                                          <p:spTgt spid="69739"/>
                                        </p:tgtEl>
                                        <p:attrNameLst>
                                          <p:attrName>style.visibility</p:attrName>
                                        </p:attrNameLst>
                                      </p:cBhvr>
                                      <p:to>
                                        <p:strVal val="visible"/>
                                      </p:to>
                                    </p:set>
                                    <p:anim calcmode="lin" valueType="num">
                                      <p:cBhvr>
                                        <p:cTn id="203" dur="500" fill="hold"/>
                                        <p:tgtEl>
                                          <p:spTgt spid="69739"/>
                                        </p:tgtEl>
                                        <p:attrNameLst>
                                          <p:attrName>ppt_w</p:attrName>
                                        </p:attrNameLst>
                                      </p:cBhvr>
                                      <p:tavLst>
                                        <p:tav tm="0">
                                          <p:val>
                                            <p:strVal val="#ppt_w*0.70"/>
                                          </p:val>
                                        </p:tav>
                                        <p:tav tm="100000">
                                          <p:val>
                                            <p:strVal val="#ppt_w"/>
                                          </p:val>
                                        </p:tav>
                                      </p:tavLst>
                                    </p:anim>
                                    <p:anim calcmode="lin" valueType="num">
                                      <p:cBhvr>
                                        <p:cTn id="204" dur="500" fill="hold"/>
                                        <p:tgtEl>
                                          <p:spTgt spid="69739"/>
                                        </p:tgtEl>
                                        <p:attrNameLst>
                                          <p:attrName>ppt_h</p:attrName>
                                        </p:attrNameLst>
                                      </p:cBhvr>
                                      <p:tavLst>
                                        <p:tav tm="0">
                                          <p:val>
                                            <p:strVal val="#ppt_h"/>
                                          </p:val>
                                        </p:tav>
                                        <p:tav tm="100000">
                                          <p:val>
                                            <p:strVal val="#ppt_h"/>
                                          </p:val>
                                        </p:tav>
                                      </p:tavLst>
                                    </p:anim>
                                    <p:animEffect transition="in" filter="fade">
                                      <p:cBhvr>
                                        <p:cTn id="205" dur="500"/>
                                        <p:tgtEl>
                                          <p:spTgt spid="69739"/>
                                        </p:tgtEl>
                                      </p:cBhvr>
                                    </p:animEffect>
                                  </p:childTnLst>
                                </p:cTn>
                              </p:par>
                              <p:par>
                                <p:cTn id="206" presetID="55" presetClass="entr" presetSubtype="0" fill="hold" grpId="0" nodeType="withEffect">
                                  <p:stCondLst>
                                    <p:cond delay="0"/>
                                  </p:stCondLst>
                                  <p:childTnLst>
                                    <p:set>
                                      <p:cBhvr>
                                        <p:cTn id="207" dur="1" fill="hold">
                                          <p:stCondLst>
                                            <p:cond delay="0"/>
                                          </p:stCondLst>
                                        </p:cTn>
                                        <p:tgtEl>
                                          <p:spTgt spid="69740"/>
                                        </p:tgtEl>
                                        <p:attrNameLst>
                                          <p:attrName>style.visibility</p:attrName>
                                        </p:attrNameLst>
                                      </p:cBhvr>
                                      <p:to>
                                        <p:strVal val="visible"/>
                                      </p:to>
                                    </p:set>
                                    <p:anim calcmode="lin" valueType="num">
                                      <p:cBhvr>
                                        <p:cTn id="208" dur="500" fill="hold"/>
                                        <p:tgtEl>
                                          <p:spTgt spid="69740"/>
                                        </p:tgtEl>
                                        <p:attrNameLst>
                                          <p:attrName>ppt_w</p:attrName>
                                        </p:attrNameLst>
                                      </p:cBhvr>
                                      <p:tavLst>
                                        <p:tav tm="0">
                                          <p:val>
                                            <p:strVal val="#ppt_w*0.70"/>
                                          </p:val>
                                        </p:tav>
                                        <p:tav tm="100000">
                                          <p:val>
                                            <p:strVal val="#ppt_w"/>
                                          </p:val>
                                        </p:tav>
                                      </p:tavLst>
                                    </p:anim>
                                    <p:anim calcmode="lin" valueType="num">
                                      <p:cBhvr>
                                        <p:cTn id="209" dur="500" fill="hold"/>
                                        <p:tgtEl>
                                          <p:spTgt spid="69740"/>
                                        </p:tgtEl>
                                        <p:attrNameLst>
                                          <p:attrName>ppt_h</p:attrName>
                                        </p:attrNameLst>
                                      </p:cBhvr>
                                      <p:tavLst>
                                        <p:tav tm="0">
                                          <p:val>
                                            <p:strVal val="#ppt_h"/>
                                          </p:val>
                                        </p:tav>
                                        <p:tav tm="100000">
                                          <p:val>
                                            <p:strVal val="#ppt_h"/>
                                          </p:val>
                                        </p:tav>
                                      </p:tavLst>
                                    </p:anim>
                                    <p:animEffect transition="in" filter="fade">
                                      <p:cBhvr>
                                        <p:cTn id="210" dur="500"/>
                                        <p:tgtEl>
                                          <p:spTgt spid="69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69646" grpId="0"/>
      <p:bldP spid="69709" grpId="0" animBg="1"/>
      <p:bldP spid="69710" grpId="0" animBg="1"/>
      <p:bldP spid="69711" grpId="0" animBg="1"/>
      <p:bldP spid="69712" grpId="0" animBg="1"/>
      <p:bldP spid="69713" grpId="0" animBg="1"/>
      <p:bldP spid="69714" grpId="0" animBg="1"/>
      <p:bldP spid="69715" grpId="0"/>
      <p:bldP spid="69716" grpId="0"/>
      <p:bldP spid="69717" grpId="0"/>
      <p:bldP spid="69718" grpId="0"/>
      <p:bldP spid="69719" grpId="0"/>
      <p:bldP spid="69720" grpId="0"/>
      <p:bldP spid="69721" grpId="0"/>
      <p:bldP spid="69722" grpId="0"/>
      <p:bldP spid="69723" grpId="0" animBg="1"/>
      <p:bldP spid="69724" grpId="0"/>
      <p:bldP spid="69725" grpId="0" animBg="1"/>
      <p:bldP spid="69726" grpId="0"/>
      <p:bldP spid="69727" grpId="0"/>
      <p:bldP spid="69728" grpId="0" animBg="1"/>
      <p:bldP spid="69729" grpId="0" animBg="1"/>
      <p:bldP spid="69730" grpId="0"/>
      <p:bldP spid="69731" grpId="0" animBg="1"/>
      <p:bldP spid="69732" grpId="0" animBg="1"/>
      <p:bldP spid="69733" grpId="0" animBg="1"/>
      <p:bldP spid="69734" grpId="0"/>
      <p:bldP spid="69735" grpId="0" animBg="1"/>
      <p:bldP spid="69736" grpId="0" animBg="1"/>
      <p:bldP spid="69737" grpId="0" animBg="1"/>
      <p:bldP spid="69738" grpId="0" animBg="1"/>
      <p:bldP spid="69739" grpId="0"/>
      <p:bldP spid="69740" grpId="0" animBg="1"/>
      <p:bldP spid="69742" grpId="0"/>
      <p:bldP spid="697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411510"/>
            <a:ext cx="7467600" cy="4104456"/>
          </a:xfrm>
        </p:spPr>
        <p:txBody>
          <a:bodyPr>
            <a:normAutofit fontScale="85000" lnSpcReduction="20000"/>
          </a:bodyPr>
          <a:lstStyle/>
          <a:p>
            <a:r>
              <a:rPr lang="el-GR" b="1" dirty="0"/>
              <a:t>Η πιθανότητα ένας άρρωστος που πάσχει από νοσογόνο παχυσαρκία να χάσει βάρος και να διατηρήσει ένα ΔΜΣ&lt;35 </a:t>
            </a:r>
            <a:r>
              <a:rPr lang="en-US" b="1" dirty="0"/>
              <a:t>kg/m2 </a:t>
            </a:r>
            <a:r>
              <a:rPr lang="el-GR" b="1" dirty="0"/>
              <a:t>με διατροφικές παρεμβάσεις και αλλαγή τρόπου ζωής είναι περίπου 3%</a:t>
            </a:r>
          </a:p>
          <a:p>
            <a:r>
              <a:rPr lang="el-GR" dirty="0"/>
              <a:t>Κλινική τυχαιοποιημένη μελέτη:</a:t>
            </a:r>
          </a:p>
          <a:p>
            <a:pPr>
              <a:buFont typeface="Wingdings" panose="05000000000000000000" pitchFamily="2" charset="2"/>
              <a:buChar char="Ø"/>
            </a:pPr>
            <a:r>
              <a:rPr lang="el-GR" dirty="0"/>
              <a:t>απώλεια πλεονάζοντος βάρους &gt;50% σε 84% των χειρουργημένων σε σχέση με 12% όσων παρακολουθούνταν συντηρητικά.</a:t>
            </a:r>
          </a:p>
          <a:p>
            <a:pPr>
              <a:buFont typeface="Wingdings" panose="05000000000000000000" pitchFamily="2" charset="2"/>
              <a:buChar char="Ø"/>
            </a:pPr>
            <a:r>
              <a:rPr lang="el-GR" dirty="0"/>
              <a:t>0% στο γκρουπ των χειρουργημένων </a:t>
            </a:r>
            <a:r>
              <a:rPr lang="en-US" dirty="0"/>
              <a:t>vs </a:t>
            </a:r>
            <a:r>
              <a:rPr lang="el-GR" dirty="0"/>
              <a:t>22% στο γκρουπ παρακολούθησης να έχουν μεταβολικό σύνδρομο με τη λήξη της μελέτης</a:t>
            </a:r>
          </a:p>
          <a:p>
            <a:pPr marL="0" indent="0">
              <a:buNone/>
            </a:pPr>
            <a:endParaRPr lang="en-US" dirty="0"/>
          </a:p>
        </p:txBody>
      </p:sp>
      <p:sp>
        <p:nvSpPr>
          <p:cNvPr id="7" name="TextBox 6"/>
          <p:cNvSpPr txBox="1"/>
          <p:nvPr/>
        </p:nvSpPr>
        <p:spPr>
          <a:xfrm>
            <a:off x="1979712" y="4587974"/>
            <a:ext cx="6192688" cy="461665"/>
          </a:xfrm>
          <a:prstGeom prst="rect">
            <a:avLst/>
          </a:prstGeom>
          <a:noFill/>
        </p:spPr>
        <p:txBody>
          <a:bodyPr wrap="square" rtlCol="0">
            <a:spAutoFit/>
          </a:bodyPr>
          <a:lstStyle/>
          <a:p>
            <a:r>
              <a:rPr lang="en-US" sz="1200" dirty="0"/>
              <a:t>Laparoscopic adjustable gastric banding in severely obese adolescents: A randomized trial. JAMA, 2010</a:t>
            </a:r>
            <a:r>
              <a:rPr lang="el-GR" sz="1200" dirty="0"/>
              <a:t>.</a:t>
            </a:r>
            <a:endParaRPr lang="en-US" sz="1200" dirty="0"/>
          </a:p>
        </p:txBody>
      </p:sp>
    </p:spTree>
    <p:extLst>
      <p:ext uri="{BB962C8B-B14F-4D97-AF65-F5344CB8AC3E}">
        <p14:creationId xmlns:p14="http://schemas.microsoft.com/office/powerpoint/2010/main" val="3021331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23528" y="483518"/>
            <a:ext cx="5314950" cy="628650"/>
          </a:xfrm>
          <a:noFill/>
        </p:spPr>
        <p:txBody>
          <a:bodyPr vert="horz" lIns="92075" tIns="46038" rIns="92075" bIns="46038" rtlCol="0" anchor="b">
            <a:normAutofit fontScale="90000"/>
          </a:bodyPr>
          <a:lstStyle/>
          <a:p>
            <a:pPr eaLnBrk="1" hangingPunct="1"/>
            <a:r>
              <a:rPr lang="el-GR" altLang="en-US" sz="4000" b="1" i="1" dirty="0">
                <a:latin typeface="Times New Roman" panose="02020603050405020304" pitchFamily="18" charset="0"/>
              </a:rPr>
              <a:t>Χειρουργική θεραπεία.  Πότε</a:t>
            </a:r>
            <a:r>
              <a:rPr lang="en-US" altLang="en-US" sz="4000" b="1" i="1" dirty="0">
                <a:latin typeface="Times New Roman" panose="02020603050405020304" pitchFamily="18" charset="0"/>
              </a:rPr>
              <a:t> </a:t>
            </a:r>
            <a:r>
              <a:rPr lang="el-GR" altLang="en-US" sz="4000" b="1" i="1" dirty="0">
                <a:latin typeface="Times New Roman" panose="02020603050405020304" pitchFamily="18" charset="0"/>
              </a:rPr>
              <a:t>;</a:t>
            </a:r>
          </a:p>
        </p:txBody>
      </p:sp>
      <p:sp>
        <p:nvSpPr>
          <p:cNvPr id="96259" name="Rectangle 3"/>
          <p:cNvSpPr>
            <a:spLocks noChangeArrowheads="1"/>
          </p:cNvSpPr>
          <p:nvPr/>
        </p:nvSpPr>
        <p:spPr bwMode="auto">
          <a:xfrm>
            <a:off x="1709739" y="951310"/>
            <a:ext cx="57245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endParaRPr lang="en-US" altLang="en-US" sz="3200">
              <a:solidFill>
                <a:srgbClr val="ACA8F6"/>
              </a:solidFill>
            </a:endParaRPr>
          </a:p>
          <a:p>
            <a:pPr>
              <a:spcBef>
                <a:spcPct val="20000"/>
              </a:spcBef>
              <a:buClr>
                <a:schemeClr val="accent2"/>
              </a:buClr>
              <a:buSzPct val="75000"/>
              <a:buFont typeface="Monotype Sorts" pitchFamily="2" charset="2"/>
              <a:buNone/>
            </a:pPr>
            <a:r>
              <a:rPr lang="el-GR" altLang="en-US" sz="3200"/>
              <a:t> </a:t>
            </a:r>
          </a:p>
        </p:txBody>
      </p:sp>
      <p:sp>
        <p:nvSpPr>
          <p:cNvPr id="96263" name="Text Box 7"/>
          <p:cNvSpPr txBox="1">
            <a:spLocks noChangeArrowheads="1"/>
          </p:cNvSpPr>
          <p:nvPr/>
        </p:nvSpPr>
        <p:spPr bwMode="auto">
          <a:xfrm>
            <a:off x="755576" y="1275606"/>
            <a:ext cx="33123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l-GR" altLang="en-US" sz="1400" dirty="0"/>
              <a:t>Δεν έχουν ένδειξη άτομα που είναι έτσι,</a:t>
            </a:r>
          </a:p>
        </p:txBody>
      </p:sp>
      <p:pic>
        <p:nvPicPr>
          <p:cNvPr id="96264" name="Picture 8" descr="Indicatio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635646"/>
            <a:ext cx="1765697" cy="35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Indicatio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635646"/>
            <a:ext cx="1728192" cy="35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 Ορθογώνιο"/>
          <p:cNvSpPr/>
          <p:nvPr/>
        </p:nvSpPr>
        <p:spPr>
          <a:xfrm>
            <a:off x="3707904" y="3075806"/>
            <a:ext cx="1872208" cy="523220"/>
          </a:xfrm>
          <a:prstGeom prst="rect">
            <a:avLst/>
          </a:prstGeom>
        </p:spPr>
        <p:txBody>
          <a:bodyPr wrap="square">
            <a:spAutoFit/>
          </a:bodyPr>
          <a:lstStyle/>
          <a:p>
            <a:pPr algn="ctr"/>
            <a:r>
              <a:rPr lang="el-GR" altLang="en-US" sz="1400" dirty="0"/>
              <a:t>αλλά νομίζουν ότι είναι </a:t>
            </a:r>
            <a:endParaRPr lang="el-GR" altLang="en-US" dirty="0"/>
          </a:p>
        </p:txBody>
      </p:sp>
      <p:sp>
        <p:nvSpPr>
          <p:cNvPr id="9" name="8 - TextBox"/>
          <p:cNvSpPr txBox="1"/>
          <p:nvPr/>
        </p:nvSpPr>
        <p:spPr>
          <a:xfrm>
            <a:off x="6588224" y="1203598"/>
            <a:ext cx="615874" cy="369332"/>
          </a:xfrm>
          <a:prstGeom prst="rect">
            <a:avLst/>
          </a:prstGeom>
          <a:noFill/>
        </p:spPr>
        <p:txBody>
          <a:bodyPr wrap="none" rtlCol="0">
            <a:spAutoFit/>
          </a:bodyPr>
          <a:lstStyle/>
          <a:p>
            <a:r>
              <a:rPr lang="el-GR" dirty="0"/>
              <a:t>έτσι</a:t>
            </a:r>
          </a:p>
        </p:txBody>
      </p:sp>
    </p:spTree>
    <p:extLst>
      <p:ext uri="{BB962C8B-B14F-4D97-AF65-F5344CB8AC3E}">
        <p14:creationId xmlns:p14="http://schemas.microsoft.com/office/powerpoint/2010/main" val="224829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6192688" cy="5143500"/>
          </a:xfrm>
        </p:spPr>
        <p:txBody>
          <a:bodyPr>
            <a:normAutofit/>
          </a:bodyPr>
          <a:lstStyle/>
          <a:p>
            <a:pPr marL="0" indent="0">
              <a:buNone/>
            </a:pPr>
            <a:endParaRPr lang="en-US" dirty="0"/>
          </a:p>
          <a:p>
            <a:endParaRPr lang="en-US" sz="2100" dirty="0"/>
          </a:p>
          <a:p>
            <a:pPr>
              <a:buFont typeface="Wingdings" pitchFamily="2" charset="2"/>
              <a:buChar char="v"/>
            </a:pPr>
            <a:r>
              <a:rPr lang="el-GR" sz="2100" dirty="0"/>
              <a:t>Παχυσαρκία: Υπερβολική εναπόθεση λίπους στο σώμα.</a:t>
            </a:r>
            <a:endParaRPr lang="en-US" sz="2100" dirty="0"/>
          </a:p>
          <a:p>
            <a:pPr>
              <a:buFont typeface="Wingdings" pitchFamily="2" charset="2"/>
              <a:buChar char="v"/>
            </a:pPr>
            <a:endParaRPr lang="el-GR" sz="2100" dirty="0"/>
          </a:p>
          <a:p>
            <a:pPr>
              <a:buFont typeface="Wingdings" pitchFamily="2" charset="2"/>
              <a:buChar char="v"/>
            </a:pPr>
            <a:r>
              <a:rPr lang="el-GR" sz="2100" dirty="0"/>
              <a:t>Νοσογόνος παχυσαρκία: </a:t>
            </a:r>
            <a:r>
              <a:rPr lang="el-GR" sz="1800" dirty="0"/>
              <a:t>Δείκτης Μάζας Σώματος (ΔΜΣ) &gt;40 </a:t>
            </a:r>
            <a:r>
              <a:rPr lang="en-US" sz="1800" dirty="0"/>
              <a:t>kg/m2</a:t>
            </a:r>
            <a:r>
              <a:rPr lang="en-US" sz="3100" dirty="0"/>
              <a:t>.</a:t>
            </a:r>
          </a:p>
          <a:p>
            <a:pPr>
              <a:buFont typeface="Wingdings" panose="05000000000000000000" pitchFamily="2" charset="2"/>
              <a:buChar char="§"/>
            </a:pPr>
            <a:endParaRPr lang="en-US" dirty="0"/>
          </a:p>
        </p:txBody>
      </p:sp>
      <p:pic>
        <p:nvPicPr>
          <p:cNvPr id="118786" name="Picture 2" descr="Αποτέλεσμα εικόνας"/>
          <p:cNvPicPr>
            <a:picLocks noChangeAspect="1" noChangeArrowheads="1"/>
          </p:cNvPicPr>
          <p:nvPr/>
        </p:nvPicPr>
        <p:blipFill>
          <a:blip r:embed="rId2" cstate="print"/>
          <a:srcRect/>
          <a:stretch>
            <a:fillRect/>
          </a:stretch>
        </p:blipFill>
        <p:spPr bwMode="auto">
          <a:xfrm>
            <a:off x="6948264" y="2191172"/>
            <a:ext cx="1763688" cy="2952328"/>
          </a:xfrm>
          <a:prstGeom prst="rect">
            <a:avLst/>
          </a:prstGeom>
          <a:noFill/>
        </p:spPr>
      </p:pic>
    </p:spTree>
    <p:extLst>
      <p:ext uri="{BB962C8B-B14F-4D97-AF65-F5344CB8AC3E}">
        <p14:creationId xmlns:p14="http://schemas.microsoft.com/office/powerpoint/2010/main" val="380155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4" end="4"/>
                                            </p:txEl>
                                          </p:spTgt>
                                        </p:tgtEl>
                                        <p:attrNameLst>
                                          <p:attrName>ppt_y</p:attrName>
                                        </p:attrNameLst>
                                      </p:cBhvr>
                                      <p:tavLst>
                                        <p:tav tm="0">
                                          <p:val>
                                            <p:strVal val="0-#ppt_h/2"/>
                                          </p:val>
                                        </p:tav>
                                        <p:tav tm="100000">
                                          <p:val>
                                            <p:strVal val="#ppt_y"/>
                                          </p:val>
                                        </p:tav>
                                      </p:tavLst>
                                    </p:anim>
                                  </p:childTnLst>
                                </p:cTn>
                              </p:par>
                              <p:par>
                                <p:cTn id="13" presetID="21" presetClass="entr" presetSubtype="4" fill="hold" nodeType="withEffect">
                                  <p:stCondLst>
                                    <p:cond delay="0"/>
                                  </p:stCondLst>
                                  <p:childTnLst>
                                    <p:set>
                                      <p:cBhvr>
                                        <p:cTn id="14" dur="1" fill="hold">
                                          <p:stCondLst>
                                            <p:cond delay="0"/>
                                          </p:stCondLst>
                                        </p:cTn>
                                        <p:tgtEl>
                                          <p:spTgt spid="118786"/>
                                        </p:tgtEl>
                                        <p:attrNameLst>
                                          <p:attrName>style.visibility</p:attrName>
                                        </p:attrNameLst>
                                      </p:cBhvr>
                                      <p:to>
                                        <p:strVal val="visible"/>
                                      </p:to>
                                    </p:set>
                                    <p:animEffect transition="in" filter="wheel(4)">
                                      <p:cBhvr>
                                        <p:cTn id="15" dur="20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212184" y="923926"/>
            <a:ext cx="5266134" cy="38076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rgbClr val="CBCBCB"/>
              </a:buClr>
              <a:buSzPct val="75000"/>
              <a:buFont typeface="Wingdings" panose="05000000000000000000" pitchFamily="2" charset="2"/>
              <a:buChar char="§"/>
            </a:pPr>
            <a:endParaRPr lang="el-GR" altLang="en-US" sz="1400" dirty="0">
              <a:solidFill>
                <a:srgbClr val="C175FF"/>
              </a:solidFill>
            </a:endParaRPr>
          </a:p>
          <a:p>
            <a:pPr>
              <a:spcBef>
                <a:spcPct val="20000"/>
              </a:spcBef>
              <a:buClr>
                <a:srgbClr val="CBCBCB"/>
              </a:buClr>
              <a:buSzPct val="75000"/>
              <a:buFont typeface="Wingdings" panose="05000000000000000000" pitchFamily="2" charset="2"/>
              <a:buChar char="§"/>
            </a:pPr>
            <a:r>
              <a:rPr lang="el-GR" altLang="en-US" sz="1400" dirty="0">
                <a:solidFill>
                  <a:srgbClr val="FFFF00"/>
                </a:solidFill>
              </a:rPr>
              <a:t>Περιοριστικού τύπου</a:t>
            </a:r>
          </a:p>
          <a:p>
            <a:pPr lvl="1">
              <a:spcBef>
                <a:spcPct val="20000"/>
              </a:spcBef>
              <a:buClr>
                <a:srgbClr val="CBCBCB"/>
              </a:buClr>
              <a:buSzPct val="75000"/>
              <a:buFont typeface="Wingdings" panose="05000000000000000000" pitchFamily="2" charset="2"/>
              <a:buChar char="§"/>
            </a:pPr>
            <a:r>
              <a:rPr lang="el-GR" altLang="en-US" sz="1400" dirty="0"/>
              <a:t>Γαστρικό μπαλόνι</a:t>
            </a:r>
          </a:p>
          <a:p>
            <a:pPr lvl="1">
              <a:spcBef>
                <a:spcPct val="20000"/>
              </a:spcBef>
              <a:buClr>
                <a:srgbClr val="CBCBCB"/>
              </a:buClr>
              <a:buSzPct val="75000"/>
              <a:buFont typeface="Wingdings" panose="05000000000000000000" pitchFamily="2" charset="2"/>
              <a:buChar char="§"/>
            </a:pPr>
            <a:r>
              <a:rPr lang="el-GR" altLang="en-US" sz="1400" dirty="0"/>
              <a:t>Γαστρικός δακτύλιος</a:t>
            </a:r>
            <a:r>
              <a:rPr lang="en-US" altLang="en-US" sz="1400" dirty="0"/>
              <a:t> (LAGB)</a:t>
            </a:r>
            <a:endParaRPr lang="el-GR" altLang="en-US" sz="1400" dirty="0"/>
          </a:p>
          <a:p>
            <a:pPr lvl="1">
              <a:spcBef>
                <a:spcPct val="20000"/>
              </a:spcBef>
              <a:buClr>
                <a:srgbClr val="CBCBCB"/>
              </a:buClr>
              <a:buSzPct val="75000"/>
              <a:buFont typeface="Wingdings" panose="05000000000000000000" pitchFamily="2" charset="2"/>
              <a:buChar char="§"/>
            </a:pPr>
            <a:r>
              <a:rPr lang="el-GR" altLang="en-US" sz="1400" dirty="0"/>
              <a:t>Κάθετη </a:t>
            </a:r>
            <a:r>
              <a:rPr lang="el-GR" altLang="en-US" sz="1400" dirty="0" err="1"/>
              <a:t>γαστροπλαστική</a:t>
            </a:r>
            <a:r>
              <a:rPr lang="en-US" altLang="en-US" sz="1400" dirty="0"/>
              <a:t> </a:t>
            </a:r>
            <a:r>
              <a:rPr lang="el-GR" altLang="en-US" sz="1400" dirty="0"/>
              <a:t>(</a:t>
            </a:r>
            <a:r>
              <a:rPr lang="en-US" altLang="en-US" sz="1400" dirty="0"/>
              <a:t>VBG Mason)</a:t>
            </a:r>
            <a:endParaRPr lang="el-GR" altLang="en-US" sz="1400" dirty="0"/>
          </a:p>
          <a:p>
            <a:pPr lvl="1">
              <a:spcBef>
                <a:spcPct val="20000"/>
              </a:spcBef>
              <a:buClr>
                <a:srgbClr val="CBCBCB"/>
              </a:buClr>
              <a:buSzPct val="75000"/>
              <a:buFont typeface="Wingdings" panose="05000000000000000000" pitchFamily="2" charset="2"/>
              <a:buChar char="§"/>
            </a:pPr>
            <a:r>
              <a:rPr lang="el-GR" altLang="en-US" sz="1400" dirty="0"/>
              <a:t>Επιμήκης Γαστρεκτομή</a:t>
            </a:r>
            <a:r>
              <a:rPr lang="en-US" altLang="en-US" sz="1400" dirty="0"/>
              <a:t> (LSG)</a:t>
            </a:r>
          </a:p>
          <a:p>
            <a:pPr>
              <a:spcBef>
                <a:spcPct val="20000"/>
              </a:spcBef>
              <a:buClr>
                <a:srgbClr val="CBCBCB"/>
              </a:buClr>
              <a:buSzPct val="75000"/>
              <a:buFont typeface="Wingdings" panose="05000000000000000000" pitchFamily="2" charset="2"/>
              <a:buChar char="§"/>
            </a:pPr>
            <a:r>
              <a:rPr lang="el-GR" altLang="en-US" sz="1400" dirty="0">
                <a:solidFill>
                  <a:srgbClr val="FFFF00"/>
                </a:solidFill>
              </a:rPr>
              <a:t>Επεμβάσεις δυσαπορρόφησης</a:t>
            </a:r>
          </a:p>
          <a:p>
            <a:pPr lvl="1">
              <a:spcBef>
                <a:spcPct val="20000"/>
              </a:spcBef>
              <a:buClr>
                <a:srgbClr val="CBCBCB"/>
              </a:buClr>
              <a:buSzPct val="75000"/>
              <a:buFont typeface="Wingdings" panose="05000000000000000000" pitchFamily="2" charset="2"/>
              <a:buChar char="§"/>
            </a:pPr>
            <a:r>
              <a:rPr lang="el-GR" altLang="en-US" sz="1400" dirty="0"/>
              <a:t>Εντερεκτομή</a:t>
            </a:r>
          </a:p>
          <a:p>
            <a:pPr lvl="1">
              <a:spcBef>
                <a:spcPct val="20000"/>
              </a:spcBef>
              <a:buClr>
                <a:srgbClr val="CBCBCB"/>
              </a:buClr>
              <a:buSzPct val="75000"/>
              <a:buFont typeface="Wingdings" panose="05000000000000000000" pitchFamily="2" charset="2"/>
              <a:buChar char="§"/>
            </a:pPr>
            <a:r>
              <a:rPr lang="el-GR" altLang="en-US" sz="1400" dirty="0"/>
              <a:t>Εντερική παράκαμψη</a:t>
            </a:r>
          </a:p>
          <a:p>
            <a:pPr>
              <a:spcBef>
                <a:spcPct val="20000"/>
              </a:spcBef>
              <a:buClr>
                <a:srgbClr val="CBCBCB"/>
              </a:buClr>
              <a:buSzPct val="75000"/>
              <a:buFont typeface="Wingdings" panose="05000000000000000000" pitchFamily="2" charset="2"/>
              <a:buChar char="§"/>
            </a:pPr>
            <a:r>
              <a:rPr lang="el-GR" altLang="en-US" sz="1400" dirty="0">
                <a:solidFill>
                  <a:srgbClr val="FFFF00"/>
                </a:solidFill>
              </a:rPr>
              <a:t>Επεμβάσεις συνδυασμού</a:t>
            </a:r>
          </a:p>
          <a:p>
            <a:pPr lvl="1">
              <a:spcBef>
                <a:spcPct val="20000"/>
              </a:spcBef>
              <a:buClr>
                <a:srgbClr val="CBCBCB"/>
              </a:buClr>
              <a:buSzPct val="75000"/>
              <a:buFont typeface="Wingdings" panose="05000000000000000000" pitchFamily="2" charset="2"/>
              <a:buChar char="§"/>
            </a:pPr>
            <a:r>
              <a:rPr lang="el-GR" altLang="en-US" sz="1400" dirty="0"/>
              <a:t>Γαστρική παράκαμψη</a:t>
            </a:r>
            <a:r>
              <a:rPr lang="en-US" altLang="en-US" sz="1400" dirty="0"/>
              <a:t> (RYGBP)</a:t>
            </a:r>
            <a:endParaRPr lang="el-GR" altLang="en-US" sz="1400" dirty="0"/>
          </a:p>
          <a:p>
            <a:pPr lvl="1">
              <a:spcBef>
                <a:spcPct val="20000"/>
              </a:spcBef>
              <a:buClr>
                <a:srgbClr val="CBCBCB"/>
              </a:buClr>
              <a:buSzPct val="75000"/>
              <a:buFont typeface="Wingdings" panose="05000000000000000000" pitchFamily="2" charset="2"/>
              <a:buChar char="§"/>
            </a:pPr>
            <a:r>
              <a:rPr lang="el-GR" altLang="en-US" sz="1400" dirty="0" err="1"/>
              <a:t>Χολο</a:t>
            </a:r>
            <a:r>
              <a:rPr lang="en-US" altLang="en-US" sz="1400" dirty="0"/>
              <a:t>-</a:t>
            </a:r>
            <a:r>
              <a:rPr lang="el-GR" altLang="en-US" sz="1400" dirty="0"/>
              <a:t>παγκρεατική παράκαμψη-δωδεκαδακτυλική εκτροπή (</a:t>
            </a:r>
            <a:r>
              <a:rPr lang="en-US" altLang="en-US" sz="1400" dirty="0"/>
              <a:t>BPD-DS)</a:t>
            </a:r>
            <a:endParaRPr lang="el-GR" altLang="en-US" sz="1400" dirty="0"/>
          </a:p>
          <a:p>
            <a:pPr>
              <a:spcBef>
                <a:spcPct val="20000"/>
              </a:spcBef>
              <a:buClr>
                <a:srgbClr val="CBCBCB"/>
              </a:buClr>
              <a:buSzPct val="75000"/>
              <a:buFont typeface="Wingdings" panose="05000000000000000000" pitchFamily="2" charset="2"/>
              <a:buChar char="§"/>
            </a:pPr>
            <a:r>
              <a:rPr lang="el-GR" altLang="en-US" sz="1400" dirty="0">
                <a:solidFill>
                  <a:srgbClr val="FFFF00"/>
                </a:solidFill>
              </a:rPr>
              <a:t>Επεμβάσεις επί της κινητικότητας</a:t>
            </a:r>
          </a:p>
          <a:p>
            <a:pPr lvl="1">
              <a:spcBef>
                <a:spcPct val="20000"/>
              </a:spcBef>
              <a:buClr>
                <a:srgbClr val="CBCBCB"/>
              </a:buClr>
              <a:buSzPct val="75000"/>
              <a:buFont typeface="Wingdings" panose="05000000000000000000" pitchFamily="2" charset="2"/>
              <a:buChar char="§"/>
            </a:pPr>
            <a:r>
              <a:rPr lang="el-GR" altLang="en-US" sz="1400" dirty="0">
                <a:solidFill>
                  <a:srgbClr val="FFFFFF"/>
                </a:solidFill>
              </a:rPr>
              <a:t> </a:t>
            </a:r>
            <a:r>
              <a:rPr lang="el-GR" altLang="en-US" sz="1400" dirty="0"/>
              <a:t>Βηματοδότης</a:t>
            </a:r>
          </a:p>
        </p:txBody>
      </p:sp>
      <p:sp>
        <p:nvSpPr>
          <p:cNvPr id="102403" name="Rectangle 3"/>
          <p:cNvSpPr>
            <a:spLocks noChangeArrowheads="1"/>
          </p:cNvSpPr>
          <p:nvPr/>
        </p:nvSpPr>
        <p:spPr bwMode="auto">
          <a:xfrm>
            <a:off x="1030285" y="110607"/>
            <a:ext cx="58864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4000" b="1" dirty="0">
                <a:solidFill>
                  <a:srgbClr val="FFC000"/>
                </a:solidFill>
                <a:latin typeface="Times New Roman" panose="02020603050405020304" pitchFamily="18" charset="0"/>
              </a:rPr>
              <a:t>Είδη Επεμβάσεων</a:t>
            </a:r>
            <a:endParaRPr lang="el-GR" altLang="en-US" sz="4000" dirty="0">
              <a:solidFill>
                <a:srgbClr val="FFC000"/>
              </a:solidFill>
              <a:latin typeface="Times New Roman" panose="02020603050405020304" pitchFamily="18" charset="0"/>
            </a:endParaRPr>
          </a:p>
        </p:txBody>
      </p:sp>
      <p:sp>
        <p:nvSpPr>
          <p:cNvPr id="102406" name="Line 6"/>
          <p:cNvSpPr>
            <a:spLocks noChangeShapeType="1"/>
          </p:cNvSpPr>
          <p:nvPr/>
        </p:nvSpPr>
        <p:spPr bwMode="auto">
          <a:xfrm>
            <a:off x="1143000" y="789385"/>
            <a:ext cx="5861482" cy="960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82781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Morb. ob\Pace maker\Pacemake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88024" cy="359101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F:\Morb. ob\Pace maker\Pacemake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42225"/>
            <a:ext cx="4355976" cy="350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310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Line 2"/>
          <p:cNvSpPr>
            <a:spLocks noChangeShapeType="1"/>
          </p:cNvSpPr>
          <p:nvPr/>
        </p:nvSpPr>
        <p:spPr bwMode="auto">
          <a:xfrm flipV="1">
            <a:off x="1143000" y="843558"/>
            <a:ext cx="7605464" cy="5417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3"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51204"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10597"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10598" name="Rectangle 6"/>
          <p:cNvSpPr>
            <a:spLocks noGrp="1" noChangeArrowheads="1"/>
          </p:cNvSpPr>
          <p:nvPr>
            <p:ph type="title" idx="4294967295"/>
          </p:nvPr>
        </p:nvSpPr>
        <p:spPr>
          <a:xfrm>
            <a:off x="2971800" y="0"/>
            <a:ext cx="6172200" cy="857250"/>
          </a:xfrm>
        </p:spPr>
        <p:txBody>
          <a:bodyPr/>
          <a:lstStyle/>
          <a:p>
            <a:pPr eaLnBrk="1" hangingPunct="1"/>
            <a:r>
              <a:rPr lang="el-GR" altLang="en-US" sz="4000" b="1" dirty="0">
                <a:latin typeface="Times New Roman" panose="02020603050405020304" pitchFamily="18" charset="0"/>
              </a:rPr>
              <a:t>Γαστρικό μπαλόνι</a:t>
            </a:r>
          </a:p>
        </p:txBody>
      </p:sp>
      <p:pic>
        <p:nvPicPr>
          <p:cNvPr id="110599" name="Picture 11" descr="BIBFULL"/>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0" y="1492250"/>
            <a:ext cx="3186113" cy="3121025"/>
          </a:xfrm>
        </p:spPr>
      </p:pic>
      <p:pic>
        <p:nvPicPr>
          <p:cNvPr id="110602" name="Picture 12" descr="BIB"/>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6657975" y="1492250"/>
            <a:ext cx="2486025" cy="3152775"/>
          </a:xfrm>
          <a:noFill/>
        </p:spPr>
      </p:pic>
    </p:spTree>
    <p:extLst>
      <p:ext uri="{BB962C8B-B14F-4D97-AF65-F5344CB8AC3E}">
        <p14:creationId xmlns:p14="http://schemas.microsoft.com/office/powerpoint/2010/main" val="27321368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73732"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11621"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11625" name="Rectangle 11"/>
          <p:cNvSpPr>
            <a:spLocks noGrp="1" noChangeArrowheads="1"/>
          </p:cNvSpPr>
          <p:nvPr>
            <p:ph sz="half" idx="4294967295"/>
          </p:nvPr>
        </p:nvSpPr>
        <p:spPr>
          <a:xfrm>
            <a:off x="1871663" y="1131888"/>
            <a:ext cx="7272337" cy="3868737"/>
          </a:xfrm>
        </p:spPr>
        <p:txBody>
          <a:bodyPr>
            <a:normAutofit lnSpcReduction="10000"/>
          </a:bodyPr>
          <a:lstStyle/>
          <a:p>
            <a:pPr lvl="1" eaLnBrk="1" hangingPunct="1">
              <a:buFontTx/>
              <a:buNone/>
            </a:pPr>
            <a:r>
              <a:rPr lang="el-GR" altLang="en-US" dirty="0">
                <a:solidFill>
                  <a:schemeClr val="folHlink"/>
                </a:solidFill>
              </a:rPr>
              <a:t>                  </a:t>
            </a:r>
            <a:r>
              <a:rPr lang="el-GR" altLang="en-US" sz="3200" b="1" u="sng" dirty="0">
                <a:solidFill>
                  <a:schemeClr val="folHlink"/>
                </a:solidFill>
              </a:rPr>
              <a:t>Αποτελέσματα</a:t>
            </a:r>
          </a:p>
          <a:p>
            <a:pPr lvl="1" eaLnBrk="1" hangingPunct="1">
              <a:buFontTx/>
              <a:buNone/>
            </a:pPr>
            <a:endParaRPr lang="el-GR" altLang="en-US" sz="2000" dirty="0">
              <a:solidFill>
                <a:schemeClr val="folHlink"/>
              </a:solidFill>
            </a:endParaRPr>
          </a:p>
          <a:p>
            <a:pPr eaLnBrk="1" hangingPunct="1"/>
            <a:r>
              <a:rPr lang="el-GR" altLang="en-US" sz="2400" b="1" u="sng" dirty="0"/>
              <a:t>120 ασθενείς σε προοπτική μελέτη (ΒΜΙ 35-50)</a:t>
            </a:r>
          </a:p>
          <a:p>
            <a:pPr eaLnBrk="1" hangingPunct="1">
              <a:buFontTx/>
              <a:buNone/>
            </a:pPr>
            <a:endParaRPr lang="el-GR" altLang="en-US" sz="1200" b="1" u="sng" dirty="0"/>
          </a:p>
          <a:p>
            <a:pPr lvl="1" eaLnBrk="1" hangingPunct="1"/>
            <a:r>
              <a:rPr lang="el-GR" altLang="en-US" sz="1800" dirty="0"/>
              <a:t>Σε 4 αφαιρέθηκε σε 48 ώρες, 1 διάτρηση στομάχου, σε 3 ξεφούσκωσε.</a:t>
            </a:r>
          </a:p>
          <a:p>
            <a:pPr lvl="1" eaLnBrk="1" hangingPunct="1"/>
            <a:r>
              <a:rPr lang="el-GR" altLang="en-US" sz="1800" dirty="0"/>
              <a:t>Μέση απώλεια βάρους = 8% Υ.Β.Σ.</a:t>
            </a:r>
          </a:p>
          <a:p>
            <a:pPr lvl="1" eaLnBrk="1" hangingPunct="1"/>
            <a:r>
              <a:rPr lang="el-GR" altLang="en-US" sz="1800" dirty="0"/>
              <a:t>Απώτερα αποτελέσματα </a:t>
            </a:r>
            <a:r>
              <a:rPr lang="en-US" altLang="en-US" sz="1800" dirty="0"/>
              <a:t>;</a:t>
            </a:r>
            <a:endParaRPr lang="el-GR" altLang="en-US" sz="1800" dirty="0"/>
          </a:p>
          <a:p>
            <a:pPr eaLnBrk="1" hangingPunct="1"/>
            <a:endParaRPr lang="el-GR" altLang="en-US" sz="1600" dirty="0"/>
          </a:p>
          <a:p>
            <a:pPr eaLnBrk="1" hangingPunct="1"/>
            <a:r>
              <a:rPr lang="el-GR" altLang="en-US" sz="2000" b="1" dirty="0"/>
              <a:t>Σε συγκριτική μελέτη αποδείχτηκε ότι :</a:t>
            </a:r>
          </a:p>
          <a:p>
            <a:pPr eaLnBrk="1" hangingPunct="1">
              <a:buFontTx/>
              <a:buNone/>
            </a:pPr>
            <a:endParaRPr lang="el-GR" altLang="en-US" sz="1200" b="1" dirty="0"/>
          </a:p>
          <a:p>
            <a:pPr lvl="1" eaLnBrk="1" hangingPunct="1"/>
            <a:r>
              <a:rPr lang="el-GR" altLang="en-US" sz="1800" b="1" dirty="0"/>
              <a:t>   </a:t>
            </a:r>
            <a:r>
              <a:rPr lang="el-GR" altLang="en-US" sz="1800" dirty="0"/>
              <a:t>Θερ. συμπεριφοράς =  Θερ. συμπεριφοράς + γασ. Μπαλόνι</a:t>
            </a:r>
          </a:p>
          <a:p>
            <a:pPr lvl="1" eaLnBrk="1" hangingPunct="1"/>
            <a:endParaRPr lang="el-GR" altLang="en-US" sz="1800" dirty="0"/>
          </a:p>
        </p:txBody>
      </p:sp>
      <p:sp>
        <p:nvSpPr>
          <p:cNvPr id="111626" name="Rectangle 13"/>
          <p:cNvSpPr>
            <a:spLocks noChangeArrowheads="1"/>
          </p:cNvSpPr>
          <p:nvPr/>
        </p:nvSpPr>
        <p:spPr bwMode="auto">
          <a:xfrm>
            <a:off x="5508104" y="3435846"/>
            <a:ext cx="3245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CC0000"/>
                </a:solidFill>
                <a:latin typeface="Times New Roman" panose="02020603050405020304" pitchFamily="18" charset="0"/>
              </a:rPr>
              <a:t>Hogan RB, Gastrointest </a:t>
            </a:r>
            <a:r>
              <a:rPr lang="en-US" altLang="en-US" sz="1200" dirty="0" err="1">
                <a:solidFill>
                  <a:srgbClr val="CC0000"/>
                </a:solidFill>
                <a:latin typeface="Times New Roman" panose="02020603050405020304" pitchFamily="18" charset="0"/>
              </a:rPr>
              <a:t>Enosc</a:t>
            </a:r>
            <a:r>
              <a:rPr lang="en-US" altLang="en-US" sz="1200" dirty="0">
                <a:solidFill>
                  <a:srgbClr val="CC0000"/>
                </a:solidFill>
                <a:latin typeface="Times New Roman" panose="02020603050405020304" pitchFamily="18" charset="0"/>
              </a:rPr>
              <a:t>. 1989,</a:t>
            </a:r>
          </a:p>
          <a:p>
            <a:r>
              <a:rPr lang="en-US" altLang="en-US" sz="1200" dirty="0" err="1">
                <a:solidFill>
                  <a:srgbClr val="CC0000"/>
                </a:solidFill>
                <a:latin typeface="Times New Roman" panose="02020603050405020304" pitchFamily="18" charset="0"/>
              </a:rPr>
              <a:t>Mathus-Vliegen</a:t>
            </a:r>
            <a:r>
              <a:rPr lang="en-US" altLang="en-US" sz="1200" dirty="0">
                <a:solidFill>
                  <a:srgbClr val="CC0000"/>
                </a:solidFill>
                <a:latin typeface="Times New Roman" panose="02020603050405020304" pitchFamily="18" charset="0"/>
              </a:rPr>
              <a:t> EM, Gastroenterology 1990</a:t>
            </a:r>
            <a:endParaRPr lang="el-GR" altLang="en-US" sz="1200" dirty="0">
              <a:solidFill>
                <a:srgbClr val="CC0000"/>
              </a:solidFill>
              <a:latin typeface="Times New Roman" panose="02020603050405020304" pitchFamily="18" charset="0"/>
            </a:endParaRPr>
          </a:p>
        </p:txBody>
      </p:sp>
      <p:sp>
        <p:nvSpPr>
          <p:cNvPr id="12" name="Line 2"/>
          <p:cNvSpPr>
            <a:spLocks noChangeShapeType="1"/>
          </p:cNvSpPr>
          <p:nvPr/>
        </p:nvSpPr>
        <p:spPr bwMode="auto">
          <a:xfrm flipV="1">
            <a:off x="1143000" y="843558"/>
            <a:ext cx="7605464" cy="5417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6"/>
          <p:cNvSpPr txBox="1">
            <a:spLocks noChangeArrowheads="1"/>
          </p:cNvSpPr>
          <p:nvPr/>
        </p:nvSpPr>
        <p:spPr>
          <a:xfrm>
            <a:off x="2267744" y="0"/>
            <a:ext cx="6172200" cy="85725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Γαστρικο</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μπαλονι</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1837453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11625">
                                            <p:txEl>
                                              <p:pRg st="4" end="4"/>
                                            </p:txEl>
                                          </p:spTgt>
                                        </p:tgtEl>
                                        <p:attrNameLst>
                                          <p:attrName>style.visibility</p:attrName>
                                        </p:attrNameLst>
                                      </p:cBhvr>
                                      <p:to>
                                        <p:strVal val="visible"/>
                                      </p:to>
                                    </p:set>
                                    <p:anim calcmode="lin" valueType="num">
                                      <p:cBhvr>
                                        <p:cTn id="7" dur="1000" fill="hold"/>
                                        <p:tgtEl>
                                          <p:spTgt spid="11162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1162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1162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11625">
                                            <p:txEl>
                                              <p:pRg st="4" end="4"/>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11625">
                                            <p:txEl>
                                              <p:pRg st="5" end="5"/>
                                            </p:txEl>
                                          </p:spTgt>
                                        </p:tgtEl>
                                        <p:attrNameLst>
                                          <p:attrName>style.visibility</p:attrName>
                                        </p:attrNameLst>
                                      </p:cBhvr>
                                      <p:to>
                                        <p:strVal val="visible"/>
                                      </p:to>
                                    </p:set>
                                    <p:anim calcmode="lin" valueType="num">
                                      <p:cBhvr>
                                        <p:cTn id="13" dur="1000" fill="hold"/>
                                        <p:tgtEl>
                                          <p:spTgt spid="11162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11162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11162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111625">
                                            <p:txEl>
                                              <p:pRg st="5" end="5"/>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11625">
                                            <p:txEl>
                                              <p:pRg st="6" end="6"/>
                                            </p:txEl>
                                          </p:spTgt>
                                        </p:tgtEl>
                                        <p:attrNameLst>
                                          <p:attrName>style.visibility</p:attrName>
                                        </p:attrNameLst>
                                      </p:cBhvr>
                                      <p:to>
                                        <p:strVal val="visible"/>
                                      </p:to>
                                    </p:set>
                                    <p:anim calcmode="lin" valueType="num">
                                      <p:cBhvr>
                                        <p:cTn id="19" dur="1000" fill="hold"/>
                                        <p:tgtEl>
                                          <p:spTgt spid="11162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11162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11162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111625">
                                            <p:txEl>
                                              <p:pRg st="6" end="6"/>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111625">
                                            <p:txEl>
                                              <p:pRg st="10" end="10"/>
                                            </p:txEl>
                                          </p:spTgt>
                                        </p:tgtEl>
                                        <p:attrNameLst>
                                          <p:attrName>style.visibility</p:attrName>
                                        </p:attrNameLst>
                                      </p:cBhvr>
                                      <p:to>
                                        <p:strVal val="visible"/>
                                      </p:to>
                                    </p:set>
                                    <p:anim calcmode="lin" valueType="num">
                                      <p:cBhvr>
                                        <p:cTn id="25" dur="1000" fill="hold"/>
                                        <p:tgtEl>
                                          <p:spTgt spid="111625">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11625">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11625">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1162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3" descr="lapban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00" y="1949342"/>
            <a:ext cx="2852738"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4" descr="Lapband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030" y="1829090"/>
            <a:ext cx="3314700" cy="247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2"/>
          <p:cNvSpPr>
            <a:spLocks noChangeShapeType="1"/>
          </p:cNvSpPr>
          <p:nvPr/>
        </p:nvSpPr>
        <p:spPr bwMode="auto">
          <a:xfrm flipV="1">
            <a:off x="1143000" y="843558"/>
            <a:ext cx="7605464" cy="5417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6"/>
          <p:cNvSpPr txBox="1">
            <a:spLocks noChangeArrowheads="1"/>
          </p:cNvSpPr>
          <p:nvPr/>
        </p:nvSpPr>
        <p:spPr>
          <a:xfrm>
            <a:off x="2267744" y="0"/>
            <a:ext cx="6172200" cy="857250"/>
          </a:xfrm>
          <a:prstGeom prst="rect">
            <a:avLst/>
          </a:prstGeom>
        </p:spPr>
        <p:txBody>
          <a:bodyPr vert="horz"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Γαστρικοσ</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δακτυλιοσ</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n-US"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LAGB)</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586074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7" name="Rectangle 3"/>
          <p:cNvSpPr>
            <a:spLocks noChangeArrowheads="1"/>
          </p:cNvSpPr>
          <p:nvPr/>
        </p:nvSpPr>
        <p:spPr bwMode="auto">
          <a:xfrm>
            <a:off x="1403648" y="1491630"/>
            <a:ext cx="4919663"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buClr>
                <a:schemeClr val="accent2"/>
              </a:buClr>
            </a:pPr>
            <a:r>
              <a:rPr lang="el-GR" altLang="en-US" i="1" u="sng" dirty="0">
                <a:solidFill>
                  <a:schemeClr val="accent3">
                    <a:lumMod val="75000"/>
                  </a:schemeClr>
                </a:solidFill>
              </a:rPr>
              <a:t>Πλεονεκτήματα</a:t>
            </a:r>
            <a:endParaRPr lang="en-US" altLang="en-US" i="1" u="sng" dirty="0">
              <a:solidFill>
                <a:schemeClr val="accent3">
                  <a:lumMod val="75000"/>
                </a:schemeClr>
              </a:solidFill>
            </a:endParaRPr>
          </a:p>
          <a:p>
            <a:pPr>
              <a:spcBef>
                <a:spcPct val="20000"/>
              </a:spcBef>
              <a:buClr>
                <a:schemeClr val="accent2"/>
              </a:buClr>
              <a:buFont typeface="Monotype Sorts" pitchFamily="2" charset="2"/>
              <a:buChar char="u"/>
            </a:pPr>
            <a:r>
              <a:rPr lang="el-GR" altLang="en-US" sz="2000" dirty="0"/>
              <a:t>Απλή επέμβαση</a:t>
            </a:r>
            <a:r>
              <a:rPr lang="en-US" altLang="en-US" sz="2000" dirty="0"/>
              <a:t>.</a:t>
            </a:r>
            <a:endParaRPr lang="el-GR" altLang="en-US" sz="2000" dirty="0"/>
          </a:p>
          <a:p>
            <a:pPr>
              <a:spcBef>
                <a:spcPct val="20000"/>
              </a:spcBef>
              <a:buClr>
                <a:schemeClr val="accent2"/>
              </a:buClr>
              <a:buFont typeface="Monotype Sorts" pitchFamily="2" charset="2"/>
              <a:buChar char="u"/>
            </a:pPr>
            <a:endParaRPr lang="el-GR" altLang="en-US" sz="2000" dirty="0"/>
          </a:p>
          <a:p>
            <a:pPr>
              <a:spcBef>
                <a:spcPct val="20000"/>
              </a:spcBef>
              <a:buClr>
                <a:schemeClr val="accent2"/>
              </a:buClr>
              <a:buFont typeface="Monotype Sorts" pitchFamily="2" charset="2"/>
              <a:buChar char="u"/>
            </a:pPr>
            <a:r>
              <a:rPr lang="el-GR" altLang="en-US" sz="2000" dirty="0"/>
              <a:t>Μικρότερη επέμβαση στη φυσιολογία της πέψης.</a:t>
            </a:r>
          </a:p>
          <a:p>
            <a:pPr>
              <a:spcBef>
                <a:spcPct val="20000"/>
              </a:spcBef>
              <a:buClr>
                <a:schemeClr val="accent2"/>
              </a:buClr>
              <a:buFont typeface="Monotype Sorts" pitchFamily="2" charset="2"/>
              <a:buChar char="u"/>
            </a:pPr>
            <a:endParaRPr lang="en-US" altLang="en-US" sz="2000" dirty="0"/>
          </a:p>
          <a:p>
            <a:pPr>
              <a:spcBef>
                <a:spcPct val="20000"/>
              </a:spcBef>
              <a:buClr>
                <a:schemeClr val="accent2"/>
              </a:buClr>
              <a:buFont typeface="Monotype Sorts" pitchFamily="2" charset="2"/>
              <a:buChar char="u"/>
            </a:pPr>
            <a:r>
              <a:rPr lang="el-GR" altLang="en-US" sz="2000" dirty="0"/>
              <a:t>Λιγότερες άμεσες επιπλοκές.</a:t>
            </a:r>
          </a:p>
          <a:p>
            <a:pPr>
              <a:spcBef>
                <a:spcPct val="20000"/>
              </a:spcBef>
              <a:buClr>
                <a:schemeClr val="accent2"/>
              </a:buClr>
              <a:buFont typeface="Monotype Sorts" pitchFamily="2" charset="2"/>
              <a:buChar char="u"/>
            </a:pPr>
            <a:endParaRPr lang="el-GR" altLang="en-US" sz="2000" dirty="0"/>
          </a:p>
          <a:p>
            <a:pPr>
              <a:spcBef>
                <a:spcPct val="20000"/>
              </a:spcBef>
              <a:buClr>
                <a:schemeClr val="accent2"/>
              </a:buClr>
              <a:buFont typeface="Monotype Sorts" pitchFamily="2" charset="2"/>
              <a:buChar char="u"/>
            </a:pPr>
            <a:r>
              <a:rPr lang="el-GR" altLang="en-US" sz="2000" dirty="0"/>
              <a:t>Μικρότερη θνητότητα</a:t>
            </a:r>
            <a:r>
              <a:rPr lang="en-US" altLang="en-US" sz="2000" dirty="0"/>
              <a:t>                       </a:t>
            </a:r>
            <a:r>
              <a:rPr lang="el-GR" altLang="en-US" sz="2000" dirty="0"/>
              <a:t>                                                     </a:t>
            </a:r>
          </a:p>
          <a:p>
            <a:pPr>
              <a:spcBef>
                <a:spcPct val="20000"/>
              </a:spcBef>
              <a:buClr>
                <a:schemeClr val="accent2"/>
              </a:buClr>
              <a:buSzPct val="75000"/>
              <a:buFont typeface="Monotype Sorts" pitchFamily="2" charset="2"/>
              <a:buChar char="u"/>
            </a:pPr>
            <a:endParaRPr lang="el-GR" altLang="en-US" sz="2000" dirty="0"/>
          </a:p>
        </p:txBody>
      </p:sp>
      <p:sp>
        <p:nvSpPr>
          <p:cNvPr id="7" name="Line 2"/>
          <p:cNvSpPr>
            <a:spLocks noChangeShapeType="1"/>
          </p:cNvSpPr>
          <p:nvPr/>
        </p:nvSpPr>
        <p:spPr bwMode="auto">
          <a:xfrm flipV="1">
            <a:off x="1143000" y="843558"/>
            <a:ext cx="7605464" cy="5417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6"/>
          <p:cNvSpPr txBox="1">
            <a:spLocks noChangeArrowheads="1"/>
          </p:cNvSpPr>
          <p:nvPr/>
        </p:nvSpPr>
        <p:spPr>
          <a:xfrm>
            <a:off x="2267744" y="0"/>
            <a:ext cx="6172200" cy="85725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Γαστρικοσ</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δακτυλιοσ</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2884526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ChangeArrowheads="1"/>
          </p:cNvSpPr>
          <p:nvPr/>
        </p:nvSpPr>
        <p:spPr bwMode="auto">
          <a:xfrm>
            <a:off x="1187624" y="2211710"/>
            <a:ext cx="5932039"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accent2"/>
              </a:buClr>
              <a:buFont typeface="Monotype Sorts" pitchFamily="2" charset="2"/>
              <a:buChar char="u"/>
            </a:pPr>
            <a:r>
              <a:rPr lang="el-GR" altLang="en-US" sz="2000" dirty="0"/>
              <a:t>Παρουσία ξένου σώματος </a:t>
            </a:r>
            <a:r>
              <a:rPr lang="el-GR" altLang="en-US" sz="1800" i="1" dirty="0"/>
              <a:t>(Το 30% αφαιρείται στη 5ετία)</a:t>
            </a:r>
            <a:r>
              <a:rPr lang="en-US" altLang="en-US" sz="1800" i="1" dirty="0"/>
              <a:t>.</a:t>
            </a:r>
          </a:p>
          <a:p>
            <a:pPr>
              <a:spcBef>
                <a:spcPct val="20000"/>
              </a:spcBef>
              <a:buClr>
                <a:schemeClr val="accent2"/>
              </a:buClr>
              <a:buFont typeface="Monotype Sorts" pitchFamily="2" charset="2"/>
              <a:buChar char="u"/>
            </a:pPr>
            <a:r>
              <a:rPr lang="el-GR" altLang="en-US" sz="2000" dirty="0"/>
              <a:t>Περισσότερες απώτερες επιπλοκές.</a:t>
            </a:r>
          </a:p>
          <a:p>
            <a:pPr>
              <a:spcBef>
                <a:spcPct val="20000"/>
              </a:spcBef>
              <a:buClr>
                <a:schemeClr val="accent2"/>
              </a:buClr>
              <a:buFont typeface="Monotype Sorts" pitchFamily="2" charset="2"/>
              <a:buChar char="u"/>
            </a:pPr>
            <a:r>
              <a:rPr lang="el-GR" altLang="en-US" sz="2000" dirty="0"/>
              <a:t>Μικρότερη απώλεια βάρους </a:t>
            </a:r>
            <a:r>
              <a:rPr lang="el-GR" altLang="en-US" sz="1800" i="1" dirty="0"/>
              <a:t>(όχι σε ΔΜΣ &gt; 45).</a:t>
            </a:r>
            <a:r>
              <a:rPr lang="en-US" altLang="en-US" sz="1800" i="1" dirty="0"/>
              <a:t> </a:t>
            </a:r>
            <a:endParaRPr lang="el-GR" altLang="en-US" sz="1800" i="1" dirty="0"/>
          </a:p>
          <a:p>
            <a:pPr>
              <a:spcBef>
                <a:spcPct val="20000"/>
              </a:spcBef>
              <a:buClr>
                <a:schemeClr val="accent2"/>
              </a:buClr>
              <a:buFont typeface="Monotype Sorts" pitchFamily="2" charset="2"/>
              <a:buChar char="u"/>
            </a:pPr>
            <a:r>
              <a:rPr lang="el-GR" altLang="en-US" sz="2000" dirty="0"/>
              <a:t>Τα αποτελέσματα εξαρτώνται από τη συμμόρφωση του ασθενούς </a:t>
            </a:r>
            <a:r>
              <a:rPr lang="el-GR" altLang="en-US" sz="1800" i="1" dirty="0"/>
              <a:t>(όχι σε καταναλωτές γλυκών)</a:t>
            </a:r>
            <a:r>
              <a:rPr lang="el-GR" altLang="en-US" sz="2000" dirty="0"/>
              <a:t> </a:t>
            </a:r>
          </a:p>
          <a:p>
            <a:pPr>
              <a:spcBef>
                <a:spcPct val="20000"/>
              </a:spcBef>
              <a:buClr>
                <a:schemeClr val="accent2"/>
              </a:buClr>
              <a:buFont typeface="Monotype Sorts" pitchFamily="2" charset="2"/>
              <a:buChar char="u"/>
            </a:pPr>
            <a:r>
              <a:rPr lang="el-GR" altLang="en-US" sz="2000" dirty="0"/>
              <a:t>Με το χρόνο επανακτάται το βάρος που χάθηκε.</a:t>
            </a:r>
            <a:r>
              <a:rPr lang="en-US" altLang="en-US" sz="2000" dirty="0"/>
              <a:t>                      </a:t>
            </a:r>
            <a:r>
              <a:rPr lang="el-GR" altLang="en-US" sz="2000" dirty="0"/>
              <a:t>                                                     </a:t>
            </a:r>
          </a:p>
          <a:p>
            <a:pPr>
              <a:spcBef>
                <a:spcPct val="20000"/>
              </a:spcBef>
              <a:buClr>
                <a:schemeClr val="accent2"/>
              </a:buClr>
              <a:buSzPct val="75000"/>
              <a:buFont typeface="Monotype Sorts" pitchFamily="2" charset="2"/>
              <a:buChar char="u"/>
            </a:pPr>
            <a:endParaRPr lang="el-GR" altLang="en-US" sz="2000" dirty="0"/>
          </a:p>
        </p:txBody>
      </p:sp>
      <p:sp>
        <p:nvSpPr>
          <p:cNvPr id="9" name="8 - Ορθογώνιο"/>
          <p:cNvSpPr/>
          <p:nvPr/>
        </p:nvSpPr>
        <p:spPr>
          <a:xfrm>
            <a:off x="3275856" y="1779662"/>
            <a:ext cx="1872629" cy="369332"/>
          </a:xfrm>
          <a:prstGeom prst="rect">
            <a:avLst/>
          </a:prstGeom>
        </p:spPr>
        <p:txBody>
          <a:bodyPr wrap="none">
            <a:spAutoFit/>
          </a:bodyPr>
          <a:lstStyle/>
          <a:p>
            <a:r>
              <a:rPr lang="el-GR" altLang="en-US" b="1" i="1" u="sng" dirty="0">
                <a:solidFill>
                  <a:schemeClr val="accent3">
                    <a:lumMod val="75000"/>
                  </a:schemeClr>
                </a:solidFill>
              </a:rPr>
              <a:t>Μειονεκτήματα</a:t>
            </a:r>
            <a:endParaRPr lang="el-GR" dirty="0"/>
          </a:p>
        </p:txBody>
      </p:sp>
      <p:sp>
        <p:nvSpPr>
          <p:cNvPr id="11" name="Line 2"/>
          <p:cNvSpPr>
            <a:spLocks noChangeShapeType="1"/>
          </p:cNvSpPr>
          <p:nvPr/>
        </p:nvSpPr>
        <p:spPr bwMode="auto">
          <a:xfrm flipV="1">
            <a:off x="1143000" y="843558"/>
            <a:ext cx="7605464" cy="5417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6"/>
          <p:cNvSpPr txBox="1">
            <a:spLocks noChangeArrowheads="1"/>
          </p:cNvSpPr>
          <p:nvPr/>
        </p:nvSpPr>
        <p:spPr>
          <a:xfrm>
            <a:off x="2267744" y="0"/>
            <a:ext cx="6172200" cy="85725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Γαστρικοσ</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δακτυλιοσ</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3094088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Morb. ob\Gastric banding\endoscopy-finding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183" y="-27572"/>
            <a:ext cx="3085817" cy="231128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Morb. ob\Gastric banding\LAP-B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107"/>
            <a:ext cx="2743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Morb. ob\Gastric banding\lap b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068" y="1790011"/>
            <a:ext cx="4461115" cy="334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960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4"/>
          <p:cNvSpPr>
            <a:spLocks noGrp="1" noChangeArrowheads="1"/>
          </p:cNvSpPr>
          <p:nvPr>
            <p:ph idx="1"/>
          </p:nvPr>
        </p:nvSpPr>
        <p:spPr>
          <a:xfrm>
            <a:off x="820341" y="1096373"/>
            <a:ext cx="5829300" cy="2971800"/>
          </a:xfrm>
          <a:noFill/>
        </p:spPr>
        <p:txBody>
          <a:bodyPr vert="horz" lIns="92075" tIns="46038" rIns="92075" bIns="46038" rtlCol="0">
            <a:normAutofit fontScale="62500" lnSpcReduction="20000"/>
          </a:bodyPr>
          <a:lstStyle/>
          <a:p>
            <a:pPr algn="ctr" eaLnBrk="1" hangingPunct="1">
              <a:lnSpc>
                <a:spcPct val="90000"/>
              </a:lnSpc>
              <a:buFontTx/>
              <a:buNone/>
            </a:pPr>
            <a:r>
              <a:rPr lang="el-GR" altLang="en-US" sz="2800" u="sng" dirty="0">
                <a:solidFill>
                  <a:srgbClr val="FFFFFF"/>
                </a:solidFill>
              </a:rPr>
              <a:t>Αποτελεσματικότητα</a:t>
            </a:r>
            <a:r>
              <a:rPr lang="en-US" altLang="en-US" sz="2800" u="sng" dirty="0">
                <a:solidFill>
                  <a:srgbClr val="FFFFFF"/>
                </a:solidFill>
              </a:rPr>
              <a:t> </a:t>
            </a:r>
          </a:p>
          <a:p>
            <a:pPr eaLnBrk="1" hangingPunct="1">
              <a:lnSpc>
                <a:spcPct val="90000"/>
              </a:lnSpc>
              <a:buFontTx/>
              <a:buNone/>
            </a:pPr>
            <a:endParaRPr lang="en-US" altLang="en-US" sz="1600" u="sng" dirty="0">
              <a:solidFill>
                <a:srgbClr val="FFFFFF"/>
              </a:solidFill>
            </a:endParaRPr>
          </a:p>
          <a:p>
            <a:pPr eaLnBrk="1" hangingPunct="1">
              <a:lnSpc>
                <a:spcPct val="90000"/>
              </a:lnSpc>
              <a:buFontTx/>
              <a:buNone/>
            </a:pPr>
            <a:r>
              <a:rPr lang="en-US" altLang="en-US" sz="2400" dirty="0"/>
              <a:t>                                   No Pt               EWL(%)</a:t>
            </a:r>
          </a:p>
          <a:p>
            <a:pPr eaLnBrk="1" hangingPunct="1">
              <a:lnSpc>
                <a:spcPct val="90000"/>
              </a:lnSpc>
              <a:buFontTx/>
              <a:buNone/>
            </a:pPr>
            <a:r>
              <a:rPr lang="en-US" altLang="en-US" sz="2400" dirty="0"/>
              <a:t>Miller (Austria)             158                    90</a:t>
            </a:r>
          </a:p>
          <a:p>
            <a:pPr eaLnBrk="1" hangingPunct="1">
              <a:lnSpc>
                <a:spcPct val="90000"/>
              </a:lnSpc>
              <a:buFontTx/>
              <a:buNone/>
            </a:pPr>
            <a:r>
              <a:rPr lang="en-US" altLang="en-US" sz="2400" dirty="0" err="1"/>
              <a:t>Dargent</a:t>
            </a:r>
            <a:r>
              <a:rPr lang="en-US" altLang="en-US" sz="2400" dirty="0"/>
              <a:t>                       </a:t>
            </a:r>
            <a:r>
              <a:rPr lang="el-GR" altLang="en-US" sz="2400" dirty="0"/>
              <a:t>  </a:t>
            </a:r>
            <a:r>
              <a:rPr lang="en-US" altLang="en-US" sz="2400" dirty="0"/>
              <a:t> 500	65</a:t>
            </a:r>
          </a:p>
          <a:p>
            <a:pPr eaLnBrk="1" hangingPunct="1">
              <a:lnSpc>
                <a:spcPct val="90000"/>
              </a:lnSpc>
              <a:buFontTx/>
              <a:buNone/>
            </a:pPr>
            <a:r>
              <a:rPr lang="en-US" altLang="en-US" sz="2400" dirty="0" err="1"/>
              <a:t>Stieger</a:t>
            </a:r>
            <a:r>
              <a:rPr lang="en-US" altLang="en-US" sz="2400" dirty="0"/>
              <a:t>                       </a:t>
            </a:r>
            <a:r>
              <a:rPr lang="el-GR" altLang="en-US" sz="2400" dirty="0"/>
              <a:t>   </a:t>
            </a:r>
            <a:r>
              <a:rPr lang="en-US" altLang="en-US" sz="2400" dirty="0"/>
              <a:t>  130                    </a:t>
            </a:r>
            <a:r>
              <a:rPr lang="el-GR" altLang="en-US" sz="2400" dirty="0"/>
              <a:t> </a:t>
            </a:r>
            <a:r>
              <a:rPr lang="en-US" altLang="en-US" sz="2400" dirty="0"/>
              <a:t>56</a:t>
            </a:r>
          </a:p>
          <a:p>
            <a:pPr eaLnBrk="1" hangingPunct="1">
              <a:lnSpc>
                <a:spcPct val="90000"/>
              </a:lnSpc>
              <a:buFontTx/>
              <a:buNone/>
            </a:pPr>
            <a:r>
              <a:rPr lang="en-US" altLang="en-US" sz="2400" dirty="0" err="1"/>
              <a:t>Forsell</a:t>
            </a:r>
            <a:r>
              <a:rPr lang="en-US" altLang="en-US" sz="2400" dirty="0"/>
              <a:t> (Sweden)      </a:t>
            </a:r>
            <a:r>
              <a:rPr lang="el-GR" altLang="en-US" sz="2400" dirty="0"/>
              <a:t>  </a:t>
            </a:r>
            <a:r>
              <a:rPr lang="en-US" altLang="en-US" sz="2400" dirty="0"/>
              <a:t>    50                    </a:t>
            </a:r>
            <a:r>
              <a:rPr lang="el-GR" altLang="en-US" sz="2400" dirty="0"/>
              <a:t> </a:t>
            </a:r>
            <a:r>
              <a:rPr lang="en-US" altLang="en-US" sz="2400" dirty="0"/>
              <a:t>55</a:t>
            </a:r>
          </a:p>
          <a:p>
            <a:pPr eaLnBrk="1" hangingPunct="1">
              <a:lnSpc>
                <a:spcPct val="90000"/>
              </a:lnSpc>
              <a:buFontTx/>
              <a:buNone/>
            </a:pPr>
            <a:r>
              <a:rPr lang="en-US" altLang="en-US" sz="2400" dirty="0"/>
              <a:t>Zimmermann             1410                    </a:t>
            </a:r>
            <a:r>
              <a:rPr lang="el-GR" altLang="en-US" sz="2400" dirty="0"/>
              <a:t> </a:t>
            </a:r>
            <a:r>
              <a:rPr lang="en-US" altLang="en-US" sz="2400" dirty="0"/>
              <a:t>50</a:t>
            </a:r>
          </a:p>
          <a:p>
            <a:pPr eaLnBrk="1" hangingPunct="1">
              <a:lnSpc>
                <a:spcPct val="90000"/>
              </a:lnSpc>
              <a:buFontTx/>
              <a:buNone/>
            </a:pPr>
            <a:r>
              <a:rPr lang="en-US" altLang="en-US" sz="2400" dirty="0"/>
              <a:t>Rubin                       </a:t>
            </a:r>
            <a:r>
              <a:rPr lang="el-GR" altLang="en-US" sz="2400" dirty="0"/>
              <a:t>  </a:t>
            </a:r>
            <a:r>
              <a:rPr lang="en-US" altLang="en-US" sz="2400" dirty="0"/>
              <a:t>    250                    </a:t>
            </a:r>
            <a:r>
              <a:rPr lang="el-GR" altLang="en-US" sz="2400" dirty="0"/>
              <a:t> </a:t>
            </a:r>
            <a:r>
              <a:rPr lang="en-US" altLang="en-US" sz="2400" dirty="0"/>
              <a:t>42</a:t>
            </a:r>
          </a:p>
          <a:p>
            <a:pPr eaLnBrk="1" hangingPunct="1">
              <a:lnSpc>
                <a:spcPct val="90000"/>
              </a:lnSpc>
              <a:buFontTx/>
              <a:buNone/>
            </a:pPr>
            <a:r>
              <a:rPr lang="en-US" altLang="en-US" sz="2400" dirty="0" err="1"/>
              <a:t>Busetto</a:t>
            </a:r>
            <a:r>
              <a:rPr lang="en-US" altLang="en-US" sz="2400" dirty="0"/>
              <a:t> (Italy)         </a:t>
            </a:r>
            <a:r>
              <a:rPr lang="el-GR" altLang="en-US" sz="2400" dirty="0"/>
              <a:t> </a:t>
            </a:r>
            <a:r>
              <a:rPr lang="en-US" altLang="en-US" sz="2400" dirty="0"/>
              <a:t>     260                    </a:t>
            </a:r>
            <a:r>
              <a:rPr lang="el-GR" altLang="en-US" sz="2400" dirty="0"/>
              <a:t> </a:t>
            </a:r>
            <a:r>
              <a:rPr lang="en-US" altLang="en-US" sz="2400" dirty="0"/>
              <a:t>40</a:t>
            </a:r>
          </a:p>
          <a:p>
            <a:pPr eaLnBrk="1" hangingPunct="1">
              <a:lnSpc>
                <a:spcPct val="90000"/>
              </a:lnSpc>
              <a:buFontTx/>
              <a:buNone/>
            </a:pPr>
            <a:r>
              <a:rPr lang="en-US" altLang="en-US" sz="2400" dirty="0" err="1"/>
              <a:t>Angrisani</a:t>
            </a:r>
            <a:r>
              <a:rPr lang="en-US" altLang="en-US" sz="2400" dirty="0"/>
              <a:t> (Italy)           379                    </a:t>
            </a:r>
            <a:r>
              <a:rPr lang="el-GR" altLang="en-US" sz="2400" dirty="0"/>
              <a:t> </a:t>
            </a:r>
            <a:r>
              <a:rPr lang="en-US" altLang="en-US" sz="2400" dirty="0"/>
              <a:t>39 </a:t>
            </a:r>
          </a:p>
          <a:p>
            <a:pPr eaLnBrk="1" hangingPunct="1">
              <a:lnSpc>
                <a:spcPct val="90000"/>
              </a:lnSpc>
              <a:buFontTx/>
              <a:buNone/>
            </a:pPr>
            <a:r>
              <a:rPr lang="en-US" altLang="en-US" sz="2400" dirty="0" err="1"/>
              <a:t>Nehoda</a:t>
            </a:r>
            <a:r>
              <a:rPr lang="en-US" altLang="en-US" sz="2400" dirty="0"/>
              <a:t> (Austria)         250                    </a:t>
            </a:r>
            <a:r>
              <a:rPr lang="el-GR" altLang="en-US" sz="2400" dirty="0"/>
              <a:t> </a:t>
            </a:r>
            <a:r>
              <a:rPr lang="en-US" altLang="en-US" sz="2400" dirty="0"/>
              <a:t>35</a:t>
            </a:r>
          </a:p>
          <a:p>
            <a:pPr eaLnBrk="1" hangingPunct="1">
              <a:lnSpc>
                <a:spcPct val="90000"/>
              </a:lnSpc>
              <a:buFontTx/>
              <a:buNone/>
            </a:pPr>
            <a:r>
              <a:rPr lang="en-US" altLang="en-US" sz="2400" dirty="0" err="1"/>
              <a:t>Lovig</a:t>
            </a:r>
            <a:r>
              <a:rPr lang="en-US" altLang="en-US" sz="2400" dirty="0"/>
              <a:t>                        </a:t>
            </a:r>
            <a:r>
              <a:rPr lang="el-GR" altLang="en-US" sz="2400" dirty="0"/>
              <a:t>  </a:t>
            </a:r>
            <a:r>
              <a:rPr lang="en-US" altLang="en-US" sz="2400" dirty="0"/>
              <a:t>    174                    </a:t>
            </a:r>
            <a:r>
              <a:rPr lang="el-GR" altLang="en-US" sz="2400" dirty="0"/>
              <a:t> </a:t>
            </a:r>
            <a:r>
              <a:rPr lang="en-US" altLang="en-US" sz="2400" dirty="0"/>
              <a:t>32</a:t>
            </a:r>
          </a:p>
          <a:p>
            <a:pPr algn="ctr" eaLnBrk="1" hangingPunct="1">
              <a:lnSpc>
                <a:spcPct val="90000"/>
              </a:lnSpc>
              <a:buFontTx/>
              <a:buNone/>
            </a:pPr>
            <a:endParaRPr lang="el-GR" altLang="en-US" sz="2000" dirty="0"/>
          </a:p>
        </p:txBody>
      </p:sp>
      <p:sp>
        <p:nvSpPr>
          <p:cNvPr id="7" name="Line 2"/>
          <p:cNvSpPr>
            <a:spLocks noChangeShapeType="1"/>
          </p:cNvSpPr>
          <p:nvPr/>
        </p:nvSpPr>
        <p:spPr bwMode="auto">
          <a:xfrm flipV="1">
            <a:off x="1143000" y="843558"/>
            <a:ext cx="7605464" cy="5417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6"/>
          <p:cNvSpPr txBox="1">
            <a:spLocks noChangeArrowheads="1"/>
          </p:cNvSpPr>
          <p:nvPr/>
        </p:nvSpPr>
        <p:spPr>
          <a:xfrm>
            <a:off x="2267744" y="0"/>
            <a:ext cx="6172200" cy="85725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Γαστρικοσ</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δακτυλιοσ</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2669372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77828" name="Text Box 4"/>
          <p:cNvSpPr txBox="1">
            <a:spLocks noChangeArrowheads="1"/>
          </p:cNvSpPr>
          <p:nvPr/>
        </p:nvSpPr>
        <p:spPr bwMode="auto">
          <a:xfrm>
            <a:off x="1338263" y="2102080"/>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41317"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41321" name="Rectangle 9"/>
          <p:cNvSpPr>
            <a:spLocks noGrp="1" noChangeArrowheads="1"/>
          </p:cNvSpPr>
          <p:nvPr>
            <p:ph sz="half" idx="4294967295"/>
          </p:nvPr>
        </p:nvSpPr>
        <p:spPr>
          <a:xfrm>
            <a:off x="0" y="1274763"/>
            <a:ext cx="5807075" cy="3868737"/>
          </a:xfrm>
        </p:spPr>
        <p:txBody>
          <a:bodyPr>
            <a:normAutofit fontScale="92500" lnSpcReduction="20000"/>
          </a:bodyPr>
          <a:lstStyle/>
          <a:p>
            <a:pPr lvl="1" eaLnBrk="1" hangingPunct="1">
              <a:buFontTx/>
              <a:buNone/>
            </a:pPr>
            <a:r>
              <a:rPr lang="el-GR" altLang="en-US" sz="2400" dirty="0">
                <a:solidFill>
                  <a:schemeClr val="folHlink"/>
                </a:solidFill>
              </a:rPr>
              <a:t>                  </a:t>
            </a:r>
            <a:endParaRPr lang="el-GR" altLang="en-US" b="1" u="sng" dirty="0">
              <a:solidFill>
                <a:schemeClr val="folHlink"/>
              </a:solidFill>
            </a:endParaRPr>
          </a:p>
          <a:p>
            <a:pPr eaLnBrk="1" hangingPunct="1"/>
            <a:r>
              <a:rPr lang="el-GR" altLang="en-US" sz="2000" dirty="0"/>
              <a:t> </a:t>
            </a:r>
            <a:r>
              <a:rPr lang="el-GR" altLang="en-US" sz="2400" b="1" dirty="0"/>
              <a:t>Σουηδική μελέτη 2000</a:t>
            </a:r>
            <a:endParaRPr lang="el-GR" altLang="en-US" b="1" dirty="0"/>
          </a:p>
          <a:p>
            <a:pPr lvl="1" eaLnBrk="1" hangingPunct="1"/>
            <a:r>
              <a:rPr lang="el-GR" altLang="en-US" sz="1800" dirty="0"/>
              <a:t>Μέσο προεγχειρητικό ΒΜΙ </a:t>
            </a:r>
            <a:r>
              <a:rPr lang="en-US" altLang="en-US" sz="1800" dirty="0"/>
              <a:t>= </a:t>
            </a:r>
            <a:r>
              <a:rPr lang="el-GR" altLang="en-US" sz="1800" dirty="0"/>
              <a:t>42</a:t>
            </a:r>
            <a:endParaRPr lang="el-GR" altLang="en-US" sz="1800" u="sng" dirty="0"/>
          </a:p>
          <a:p>
            <a:pPr lvl="1" eaLnBrk="1" hangingPunct="1"/>
            <a:r>
              <a:rPr lang="el-GR" altLang="en-US" sz="1800" dirty="0"/>
              <a:t>Απώλεια βάρους </a:t>
            </a:r>
            <a:r>
              <a:rPr lang="el-GR" altLang="en-US" sz="2000" b="1" dirty="0">
                <a:solidFill>
                  <a:srgbClr val="FF3300"/>
                </a:solidFill>
              </a:rPr>
              <a:t>23%</a:t>
            </a:r>
            <a:r>
              <a:rPr lang="el-GR" altLang="en-US" sz="1800" dirty="0"/>
              <a:t> στα 3 χρόνια.</a:t>
            </a:r>
          </a:p>
          <a:p>
            <a:pPr eaLnBrk="1" hangingPunct="1"/>
            <a:r>
              <a:rPr lang="el-GR" altLang="en-US" sz="2400" b="1" dirty="0"/>
              <a:t>Αυστραλιανή μελέτη</a:t>
            </a:r>
            <a:endParaRPr lang="el-GR" altLang="en-US" u="sng" dirty="0"/>
          </a:p>
          <a:p>
            <a:pPr lvl="1" eaLnBrk="1" hangingPunct="1"/>
            <a:r>
              <a:rPr lang="el-GR" altLang="en-US" dirty="0"/>
              <a:t>Απώλεια βάρους </a:t>
            </a:r>
            <a:r>
              <a:rPr lang="el-GR" altLang="en-US" sz="1800" b="1" dirty="0">
                <a:solidFill>
                  <a:srgbClr val="FF3300"/>
                </a:solidFill>
              </a:rPr>
              <a:t>38%</a:t>
            </a:r>
            <a:r>
              <a:rPr lang="el-GR" altLang="en-US" dirty="0"/>
              <a:t> στα 3 χρόνια.</a:t>
            </a:r>
          </a:p>
          <a:p>
            <a:pPr lvl="1" eaLnBrk="1" hangingPunct="1"/>
            <a:r>
              <a:rPr lang="el-GR" altLang="en-US" dirty="0"/>
              <a:t>Επανεγχείρηση ή αφαίρεση του δακτυλίου στο 28%</a:t>
            </a:r>
          </a:p>
          <a:p>
            <a:pPr eaLnBrk="1" hangingPunct="1"/>
            <a:r>
              <a:rPr lang="en-US" altLang="en-US" sz="2400" b="1" dirty="0"/>
              <a:t>FDA </a:t>
            </a:r>
            <a:r>
              <a:rPr lang="el-GR" altLang="en-US" sz="2400" b="1" dirty="0"/>
              <a:t>Ιούνιος 2000</a:t>
            </a:r>
            <a:endParaRPr lang="el-GR" altLang="en-US" u="sng" dirty="0"/>
          </a:p>
          <a:p>
            <a:pPr lvl="1" eaLnBrk="1" hangingPunct="1"/>
            <a:r>
              <a:rPr lang="el-GR" altLang="en-US" dirty="0"/>
              <a:t>Απώλεια βάρους </a:t>
            </a:r>
            <a:r>
              <a:rPr lang="el-GR" altLang="en-US" sz="1800" b="1" dirty="0">
                <a:solidFill>
                  <a:srgbClr val="FF3300"/>
                </a:solidFill>
              </a:rPr>
              <a:t>33%</a:t>
            </a:r>
            <a:r>
              <a:rPr lang="el-GR" altLang="en-US" dirty="0"/>
              <a:t> στα 3 χρόνια.</a:t>
            </a:r>
          </a:p>
          <a:p>
            <a:pPr lvl="1" eaLnBrk="1" hangingPunct="1"/>
            <a:r>
              <a:rPr lang="el-GR" altLang="en-US" dirty="0"/>
              <a:t>Επανεγχείρηση ή αφαίρεση του δακτυλίου στο 30%</a:t>
            </a:r>
          </a:p>
          <a:p>
            <a:pPr>
              <a:buClr>
                <a:srgbClr val="CBCBCB"/>
              </a:buClr>
              <a:buSzPct val="75000"/>
              <a:buFont typeface="Wingdings" panose="05000000000000000000" pitchFamily="2" charset="2"/>
              <a:buChar char="§"/>
            </a:pPr>
            <a:endParaRPr lang="el-GR" altLang="en-US" u="sng" dirty="0">
              <a:solidFill>
                <a:schemeClr val="folHlink"/>
              </a:solidFill>
            </a:endParaRPr>
          </a:p>
        </p:txBody>
      </p:sp>
      <p:sp>
        <p:nvSpPr>
          <p:cNvPr id="10"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6"/>
          <p:cNvSpPr txBox="1">
            <a:spLocks noChangeArrowheads="1"/>
          </p:cNvSpPr>
          <p:nvPr/>
        </p:nvSpPr>
        <p:spPr>
          <a:xfrm>
            <a:off x="1619672" y="123478"/>
            <a:ext cx="6820272" cy="857250"/>
          </a:xfrm>
          <a:prstGeom prst="rect">
            <a:avLst/>
          </a:prstGeom>
        </p:spPr>
        <p:txBody>
          <a:bodyPr vert="horz" anchor="b">
            <a:normAutofit fontScale="6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Γαστρικοσ</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δακτυλιοσ</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l-GR" altLang="en-US" sz="4000" b="1" cap="small" dirty="0" err="1">
                <a:solidFill>
                  <a:schemeClr val="tx2"/>
                </a:solidFill>
                <a:latin typeface="Times New Roman" panose="02020603050405020304" pitchFamily="18" charset="0"/>
                <a:ea typeface="+mj-ea"/>
                <a:cs typeface="+mj-cs"/>
              </a:rPr>
              <a:t>Αποτελεσματα</a:t>
            </a:r>
            <a:r>
              <a:rPr lang="el-GR" altLang="en-US" sz="4000" b="1" cap="small" dirty="0">
                <a:solidFill>
                  <a:schemeClr val="tx2"/>
                </a:solidFill>
                <a:latin typeface="Times New Roman" panose="02020603050405020304" pitchFamily="18" charset="0"/>
                <a:ea typeface="+mj-ea"/>
                <a:cs typeface="+mj-cs"/>
              </a:rPr>
              <a:t> </a:t>
            </a:r>
            <a:r>
              <a:rPr lang="el-GR" altLang="en-US" sz="4000" b="1" cap="small" dirty="0" err="1">
                <a:solidFill>
                  <a:schemeClr val="tx2"/>
                </a:solidFill>
                <a:latin typeface="Times New Roman" panose="02020603050405020304" pitchFamily="18" charset="0"/>
                <a:ea typeface="+mj-ea"/>
                <a:cs typeface="+mj-cs"/>
              </a:rPr>
              <a:t>πολυκεντρικων</a:t>
            </a:r>
            <a:r>
              <a:rPr lang="el-GR" altLang="en-US" sz="4000" b="1" cap="small" dirty="0">
                <a:solidFill>
                  <a:schemeClr val="tx2"/>
                </a:solidFill>
                <a:latin typeface="Times New Roman" panose="02020603050405020304" pitchFamily="18" charset="0"/>
                <a:ea typeface="+mj-ea"/>
                <a:cs typeface="+mj-cs"/>
              </a:rPr>
              <a:t> </a:t>
            </a:r>
            <a:r>
              <a:rPr lang="el-GR" altLang="en-US" sz="4000" b="1" cap="small" dirty="0" err="1">
                <a:solidFill>
                  <a:schemeClr val="tx2"/>
                </a:solidFill>
                <a:latin typeface="Times New Roman" panose="02020603050405020304" pitchFamily="18" charset="0"/>
                <a:ea typeface="+mj-ea"/>
                <a:cs typeface="+mj-cs"/>
              </a:rPr>
              <a:t>μελετων</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p:txBody>
      </p:sp>
      <p:pic>
        <p:nvPicPr>
          <p:cNvPr id="38914" name="Picture 2" descr="Αποτέλεσμα εικόνας"/>
          <p:cNvPicPr>
            <a:picLocks noChangeAspect="1" noChangeArrowheads="1"/>
          </p:cNvPicPr>
          <p:nvPr/>
        </p:nvPicPr>
        <p:blipFill>
          <a:blip r:embed="rId3" cstate="print"/>
          <a:srcRect/>
          <a:stretch>
            <a:fillRect/>
          </a:stretch>
        </p:blipFill>
        <p:spPr bwMode="auto">
          <a:xfrm>
            <a:off x="6156176" y="1275606"/>
            <a:ext cx="2066032" cy="2979145"/>
          </a:xfrm>
          <a:prstGeom prst="rect">
            <a:avLst/>
          </a:prstGeom>
          <a:noFill/>
        </p:spPr>
      </p:pic>
    </p:spTree>
    <p:extLst>
      <p:ext uri="{BB962C8B-B14F-4D97-AF65-F5344CB8AC3E}">
        <p14:creationId xmlns:p14="http://schemas.microsoft.com/office/powerpoint/2010/main" val="2236199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1321">
                                            <p:txEl>
                                              <p:pRg st="1" end="1"/>
                                            </p:txEl>
                                          </p:spTgt>
                                        </p:tgtEl>
                                        <p:attrNameLst>
                                          <p:attrName>style.visibility</p:attrName>
                                        </p:attrNameLst>
                                      </p:cBhvr>
                                      <p:to>
                                        <p:strVal val="visible"/>
                                      </p:to>
                                    </p:set>
                                    <p:anim calcmode="lin" valueType="num">
                                      <p:cBhvr additive="base">
                                        <p:cTn id="7" dur="2000" fill="hold"/>
                                        <p:tgtEl>
                                          <p:spTgt spid="141321">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41321">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1321">
                                            <p:txEl>
                                              <p:pRg st="2" end="2"/>
                                            </p:txEl>
                                          </p:spTgt>
                                        </p:tgtEl>
                                        <p:attrNameLst>
                                          <p:attrName>style.visibility</p:attrName>
                                        </p:attrNameLst>
                                      </p:cBhvr>
                                      <p:to>
                                        <p:strVal val="visible"/>
                                      </p:to>
                                    </p:set>
                                    <p:anim calcmode="lin" valueType="num">
                                      <p:cBhvr additive="base">
                                        <p:cTn id="11" dur="2000" fill="hold"/>
                                        <p:tgtEl>
                                          <p:spTgt spid="141321">
                                            <p:txEl>
                                              <p:pRg st="2" end="2"/>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4132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1321">
                                            <p:txEl>
                                              <p:pRg st="3" end="3"/>
                                            </p:txEl>
                                          </p:spTgt>
                                        </p:tgtEl>
                                        <p:attrNameLst>
                                          <p:attrName>style.visibility</p:attrName>
                                        </p:attrNameLst>
                                      </p:cBhvr>
                                      <p:to>
                                        <p:strVal val="visible"/>
                                      </p:to>
                                    </p:set>
                                    <p:anim calcmode="lin" valueType="num">
                                      <p:cBhvr additive="base">
                                        <p:cTn id="15" dur="2000" fill="hold"/>
                                        <p:tgtEl>
                                          <p:spTgt spid="141321">
                                            <p:txEl>
                                              <p:pRg st="3" end="3"/>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1413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1321">
                                            <p:txEl>
                                              <p:pRg st="4" end="4"/>
                                            </p:txEl>
                                          </p:spTgt>
                                        </p:tgtEl>
                                        <p:attrNameLst>
                                          <p:attrName>style.visibility</p:attrName>
                                        </p:attrNameLst>
                                      </p:cBhvr>
                                      <p:to>
                                        <p:strVal val="visible"/>
                                      </p:to>
                                    </p:set>
                                    <p:anim calcmode="lin" valueType="num">
                                      <p:cBhvr additive="base">
                                        <p:cTn id="21" dur="2000" fill="hold"/>
                                        <p:tgtEl>
                                          <p:spTgt spid="141321">
                                            <p:txEl>
                                              <p:pRg st="4" end="4"/>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141321">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41321">
                                            <p:txEl>
                                              <p:pRg st="5" end="5"/>
                                            </p:txEl>
                                          </p:spTgt>
                                        </p:tgtEl>
                                        <p:attrNameLst>
                                          <p:attrName>style.visibility</p:attrName>
                                        </p:attrNameLst>
                                      </p:cBhvr>
                                      <p:to>
                                        <p:strVal val="visible"/>
                                      </p:to>
                                    </p:set>
                                    <p:anim calcmode="lin" valueType="num">
                                      <p:cBhvr additive="base">
                                        <p:cTn id="25" dur="2000" fill="hold"/>
                                        <p:tgtEl>
                                          <p:spTgt spid="141321">
                                            <p:txEl>
                                              <p:pRg st="5" end="5"/>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41321">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41321">
                                            <p:txEl>
                                              <p:pRg st="6" end="6"/>
                                            </p:txEl>
                                          </p:spTgt>
                                        </p:tgtEl>
                                        <p:attrNameLst>
                                          <p:attrName>style.visibility</p:attrName>
                                        </p:attrNameLst>
                                      </p:cBhvr>
                                      <p:to>
                                        <p:strVal val="visible"/>
                                      </p:to>
                                    </p:set>
                                    <p:anim calcmode="lin" valueType="num">
                                      <p:cBhvr additive="base">
                                        <p:cTn id="29" dur="2000" fill="hold"/>
                                        <p:tgtEl>
                                          <p:spTgt spid="141321">
                                            <p:txEl>
                                              <p:pRg st="6" end="6"/>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14132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41321">
                                            <p:txEl>
                                              <p:pRg st="7" end="7"/>
                                            </p:txEl>
                                          </p:spTgt>
                                        </p:tgtEl>
                                        <p:attrNameLst>
                                          <p:attrName>style.visibility</p:attrName>
                                        </p:attrNameLst>
                                      </p:cBhvr>
                                      <p:to>
                                        <p:strVal val="visible"/>
                                      </p:to>
                                    </p:set>
                                    <p:anim calcmode="lin" valueType="num">
                                      <p:cBhvr additive="base">
                                        <p:cTn id="35" dur="2000" fill="hold"/>
                                        <p:tgtEl>
                                          <p:spTgt spid="141321">
                                            <p:txEl>
                                              <p:pRg st="7" end="7"/>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141321">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41321">
                                            <p:txEl>
                                              <p:pRg st="8" end="8"/>
                                            </p:txEl>
                                          </p:spTgt>
                                        </p:tgtEl>
                                        <p:attrNameLst>
                                          <p:attrName>style.visibility</p:attrName>
                                        </p:attrNameLst>
                                      </p:cBhvr>
                                      <p:to>
                                        <p:strVal val="visible"/>
                                      </p:to>
                                    </p:set>
                                    <p:anim calcmode="lin" valueType="num">
                                      <p:cBhvr additive="base">
                                        <p:cTn id="39" dur="2000" fill="hold"/>
                                        <p:tgtEl>
                                          <p:spTgt spid="141321">
                                            <p:txEl>
                                              <p:pRg st="8" end="8"/>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141321">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41321">
                                            <p:txEl>
                                              <p:pRg st="9" end="9"/>
                                            </p:txEl>
                                          </p:spTgt>
                                        </p:tgtEl>
                                        <p:attrNameLst>
                                          <p:attrName>style.visibility</p:attrName>
                                        </p:attrNameLst>
                                      </p:cBhvr>
                                      <p:to>
                                        <p:strVal val="visible"/>
                                      </p:to>
                                    </p:set>
                                    <p:anim calcmode="lin" valueType="num">
                                      <p:cBhvr additive="base">
                                        <p:cTn id="43" dur="2000" fill="hold"/>
                                        <p:tgtEl>
                                          <p:spTgt spid="141321">
                                            <p:txEl>
                                              <p:pRg st="9" end="9"/>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14132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8914"/>
                                        </p:tgtEl>
                                        <p:attrNameLst>
                                          <p:attrName>style.visibility</p:attrName>
                                        </p:attrNameLst>
                                      </p:cBhvr>
                                      <p:to>
                                        <p:strVal val="visible"/>
                                      </p:to>
                                    </p:set>
                                    <p:anim calcmode="lin" valueType="num">
                                      <p:cBhvr>
                                        <p:cTn id="49" dur="1000" fill="hold"/>
                                        <p:tgtEl>
                                          <p:spTgt spid="38914"/>
                                        </p:tgtEl>
                                        <p:attrNameLst>
                                          <p:attrName>ppt_w</p:attrName>
                                        </p:attrNameLst>
                                      </p:cBhvr>
                                      <p:tavLst>
                                        <p:tav tm="0">
                                          <p:val>
                                            <p:strVal val="#ppt_w*0.70"/>
                                          </p:val>
                                        </p:tav>
                                        <p:tav tm="100000">
                                          <p:val>
                                            <p:strVal val="#ppt_w"/>
                                          </p:val>
                                        </p:tav>
                                      </p:tavLst>
                                    </p:anim>
                                    <p:anim calcmode="lin" valueType="num">
                                      <p:cBhvr>
                                        <p:cTn id="50" dur="1000" fill="hold"/>
                                        <p:tgtEl>
                                          <p:spTgt spid="38914"/>
                                        </p:tgtEl>
                                        <p:attrNameLst>
                                          <p:attrName>ppt_h</p:attrName>
                                        </p:attrNameLst>
                                      </p:cBhvr>
                                      <p:tavLst>
                                        <p:tav tm="0">
                                          <p:val>
                                            <p:strVal val="#ppt_h"/>
                                          </p:val>
                                        </p:tav>
                                        <p:tav tm="100000">
                                          <p:val>
                                            <p:strVal val="#ppt_h"/>
                                          </p:val>
                                        </p:tav>
                                      </p:tavLst>
                                    </p:anim>
                                    <p:animEffect transition="in" filter="fade">
                                      <p:cBhvr>
                                        <p:cTn id="51"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16737" name="Picture 1"/>
          <p:cNvPicPr>
            <a:picLocks noChangeAspect="1" noChangeArrowheads="1"/>
          </p:cNvPicPr>
          <p:nvPr/>
        </p:nvPicPr>
        <p:blipFill>
          <a:blip r:embed="rId2" cstate="print"/>
          <a:srcRect/>
          <a:stretch>
            <a:fillRect/>
          </a:stretch>
        </p:blipFill>
        <p:spPr bwMode="auto">
          <a:xfrm>
            <a:off x="0" y="-30313"/>
            <a:ext cx="9144000" cy="5173813"/>
          </a:xfrm>
          <a:prstGeom prst="rect">
            <a:avLst/>
          </a:prstGeom>
          <a:noFill/>
          <a:ln w="9525">
            <a:noFill/>
            <a:miter lim="800000"/>
            <a:headEnd/>
            <a:tailEnd/>
          </a:ln>
        </p:spPr>
      </p:pic>
    </p:spTree>
    <p:extLst>
      <p:ext uri="{BB962C8B-B14F-4D97-AF65-F5344CB8AC3E}">
        <p14:creationId xmlns:p14="http://schemas.microsoft.com/office/powerpoint/2010/main" val="1006026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ΕΠΙΜΗΚΗΣ ΓΑΣΤΡΕΚΤΟΜΗ</a:t>
            </a:r>
          </a:p>
        </p:txBody>
      </p:sp>
      <p:pic>
        <p:nvPicPr>
          <p:cNvPr id="157702" name="Picture 6" descr="SleeveGastrectomy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203598"/>
            <a:ext cx="3673079"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1752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6" name="Rectangle 6"/>
          <p:cNvSpPr>
            <a:spLocks noChangeArrowheads="1"/>
          </p:cNvSpPr>
          <p:nvPr/>
        </p:nvSpPr>
        <p:spPr bwMode="auto">
          <a:xfrm>
            <a:off x="1117998" y="1201295"/>
            <a:ext cx="4919663"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buClr>
                <a:schemeClr val="accent2"/>
              </a:buClr>
              <a:buFont typeface="Monotype Sorts" pitchFamily="2" charset="2"/>
              <a:buNone/>
            </a:pPr>
            <a:r>
              <a:rPr lang="el-GR" altLang="en-US" b="1" u="sng" dirty="0">
                <a:solidFill>
                  <a:srgbClr val="CC3300"/>
                </a:solidFill>
              </a:rPr>
              <a:t>Τρόπος δράσης</a:t>
            </a:r>
          </a:p>
          <a:p>
            <a:pPr algn="ctr">
              <a:spcBef>
                <a:spcPct val="20000"/>
              </a:spcBef>
              <a:buClr>
                <a:schemeClr val="accent2"/>
              </a:buClr>
              <a:buFont typeface="Monotype Sorts" pitchFamily="2" charset="2"/>
              <a:buNone/>
            </a:pPr>
            <a:endParaRPr lang="el-GR" altLang="en-US" b="1" u="sng" dirty="0">
              <a:solidFill>
                <a:srgbClr val="CC3300"/>
              </a:solidFill>
            </a:endParaRPr>
          </a:p>
          <a:p>
            <a:pPr>
              <a:spcBef>
                <a:spcPct val="20000"/>
              </a:spcBef>
              <a:buClr>
                <a:schemeClr val="accent2"/>
              </a:buClr>
              <a:buFont typeface="Monotype Sorts" pitchFamily="2" charset="2"/>
              <a:buChar char="u"/>
            </a:pPr>
            <a:r>
              <a:rPr lang="el-GR" altLang="en-US" sz="2000" dirty="0"/>
              <a:t> Περιορίζει τη χωρητικότητα του στομάχου.</a:t>
            </a:r>
            <a:endParaRPr lang="en-US" altLang="en-US" sz="2000" dirty="0"/>
          </a:p>
          <a:p>
            <a:pPr>
              <a:spcBef>
                <a:spcPct val="20000"/>
              </a:spcBef>
              <a:buClr>
                <a:schemeClr val="accent2"/>
              </a:buClr>
              <a:buFont typeface="Monotype Sorts" pitchFamily="2" charset="2"/>
              <a:buChar char="u"/>
            </a:pPr>
            <a:r>
              <a:rPr lang="el-GR" altLang="en-US" sz="2000" dirty="0"/>
              <a:t> Αφαιρείται η μοίρα του στομάχου που παράγει </a:t>
            </a:r>
            <a:r>
              <a:rPr lang="el-GR" altLang="en-US" sz="2000" dirty="0" err="1"/>
              <a:t>Γκρελίνη</a:t>
            </a:r>
            <a:r>
              <a:rPr lang="el-GR" altLang="en-US" sz="2000" dirty="0"/>
              <a:t>.</a:t>
            </a:r>
          </a:p>
          <a:p>
            <a:pPr>
              <a:spcBef>
                <a:spcPct val="20000"/>
              </a:spcBef>
              <a:buClr>
                <a:schemeClr val="accent2"/>
              </a:buClr>
              <a:buFont typeface="Monotype Sorts" pitchFamily="2" charset="2"/>
              <a:buChar char="u"/>
            </a:pPr>
            <a:r>
              <a:rPr lang="el-GR" altLang="en-US" sz="2000" dirty="0"/>
              <a:t>Αυξάνεται η κινητικότητα του γαστρεντερικού??</a:t>
            </a:r>
          </a:p>
          <a:p>
            <a:pPr>
              <a:spcBef>
                <a:spcPct val="20000"/>
              </a:spcBef>
              <a:buClr>
                <a:schemeClr val="accent2"/>
              </a:buClr>
              <a:buFont typeface="Monotype Sorts" pitchFamily="2" charset="2"/>
              <a:buChar char="u"/>
            </a:pPr>
            <a:r>
              <a:rPr lang="el-GR" altLang="en-US" sz="2000" dirty="0"/>
              <a:t>Αυξάνονται ταχύτερα τα επίπεδα του </a:t>
            </a:r>
            <a:r>
              <a:rPr lang="en-US" altLang="en-US" sz="2000" dirty="0"/>
              <a:t>PYY</a:t>
            </a:r>
            <a:r>
              <a:rPr lang="el-GR" altLang="en-US" sz="2000" dirty="0"/>
              <a:t>       </a:t>
            </a:r>
          </a:p>
        </p:txBody>
      </p:sp>
      <p:sp>
        <p:nvSpPr>
          <p:cNvPr id="8"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ΕΠΙΜΗΚΗΣ ΓΑΣΤΡΕΚΤΟΜΗ</a:t>
            </a:r>
          </a:p>
        </p:txBody>
      </p:sp>
      <p:sp>
        <p:nvSpPr>
          <p:cNvPr id="9"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37774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8" name="Rectangle 6"/>
          <p:cNvSpPr>
            <a:spLocks noChangeArrowheads="1"/>
          </p:cNvSpPr>
          <p:nvPr/>
        </p:nvSpPr>
        <p:spPr bwMode="auto">
          <a:xfrm>
            <a:off x="1218011" y="1182170"/>
            <a:ext cx="7314429"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buClr>
                <a:schemeClr val="accent2"/>
              </a:buClr>
              <a:buFont typeface="Monotype Sorts" pitchFamily="2" charset="2"/>
              <a:buNone/>
            </a:pPr>
            <a:r>
              <a:rPr lang="el-GR" altLang="en-US" b="1" u="sng" dirty="0">
                <a:solidFill>
                  <a:srgbClr val="FF3300"/>
                </a:solidFill>
              </a:rPr>
              <a:t>Πλεονεκτήματα</a:t>
            </a:r>
          </a:p>
          <a:p>
            <a:pPr marL="0" indent="0">
              <a:spcBef>
                <a:spcPct val="20000"/>
              </a:spcBef>
              <a:buClr>
                <a:schemeClr val="accent2"/>
              </a:buClr>
            </a:pPr>
            <a:endParaRPr lang="el-GR" altLang="en-US" b="1" u="sng" dirty="0">
              <a:solidFill>
                <a:srgbClr val="FF3300"/>
              </a:solidFill>
            </a:endParaRPr>
          </a:p>
          <a:p>
            <a:pPr>
              <a:spcBef>
                <a:spcPct val="20000"/>
              </a:spcBef>
              <a:buClr>
                <a:schemeClr val="accent2"/>
              </a:buClr>
              <a:buFont typeface="Arial" panose="020B0604020202020204" pitchFamily="34" charset="0"/>
              <a:buChar char="•"/>
            </a:pPr>
            <a:r>
              <a:rPr lang="el-GR" altLang="en-US" sz="2000" dirty="0" err="1"/>
              <a:t>Λαπαροσκοπική</a:t>
            </a:r>
            <a:r>
              <a:rPr lang="el-GR" altLang="en-US" sz="2000" dirty="0"/>
              <a:t> επέμβαση απλούστερη από την γαστρική παράκαμψη.</a:t>
            </a:r>
          </a:p>
          <a:p>
            <a:pPr>
              <a:spcBef>
                <a:spcPct val="20000"/>
              </a:spcBef>
              <a:buClr>
                <a:schemeClr val="accent2"/>
              </a:buClr>
              <a:buFont typeface="Arial" panose="020B0604020202020204" pitchFamily="34" charset="0"/>
              <a:buChar char="•"/>
            </a:pPr>
            <a:r>
              <a:rPr lang="el-GR" altLang="en-US" sz="2000" dirty="0"/>
              <a:t>Δεν εγκαταλείπεται ξένο σώμα στον οργανισμό.</a:t>
            </a:r>
          </a:p>
          <a:p>
            <a:pPr>
              <a:spcBef>
                <a:spcPct val="20000"/>
              </a:spcBef>
              <a:buClr>
                <a:schemeClr val="accent2"/>
              </a:buClr>
              <a:buFont typeface="Arial" panose="020B0604020202020204" pitchFamily="34" charset="0"/>
              <a:buChar char="•"/>
            </a:pPr>
            <a:r>
              <a:rPr lang="el-GR" altLang="en-US" sz="2000" dirty="0"/>
              <a:t>Μειώνεται σημαντικά το αίσθημα πείνας.  </a:t>
            </a:r>
          </a:p>
          <a:p>
            <a:pPr>
              <a:spcBef>
                <a:spcPct val="20000"/>
              </a:spcBef>
              <a:buClr>
                <a:schemeClr val="accent2"/>
              </a:buClr>
              <a:buFont typeface="Arial" panose="020B0604020202020204" pitchFamily="34" charset="0"/>
              <a:buChar char="•"/>
            </a:pPr>
            <a:r>
              <a:rPr lang="el-GR" altLang="en-US" sz="2000" dirty="0"/>
              <a:t>Δεν δημιουργεί τεχνικά προβλήματα σε περίπτωση που θα χρειαστεί γαστρική παράκαμψη.</a:t>
            </a:r>
          </a:p>
        </p:txBody>
      </p:sp>
      <p:sp>
        <p:nvSpPr>
          <p:cNvPr id="8"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ΕΠΙΜΗΚΗΣ ΓΑΣΤΡΕΚΤΟΜΗ</a:t>
            </a:r>
          </a:p>
        </p:txBody>
      </p:sp>
      <p:sp>
        <p:nvSpPr>
          <p:cNvPr id="9"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243901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2" name="Rectangle 6"/>
          <p:cNvSpPr>
            <a:spLocks noChangeArrowheads="1"/>
          </p:cNvSpPr>
          <p:nvPr/>
        </p:nvSpPr>
        <p:spPr bwMode="auto">
          <a:xfrm>
            <a:off x="1218011" y="1150302"/>
            <a:ext cx="4919663"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buClr>
                <a:schemeClr val="accent2"/>
              </a:buClr>
              <a:buFont typeface="Monotype Sorts" pitchFamily="2" charset="2"/>
              <a:buNone/>
            </a:pPr>
            <a:r>
              <a:rPr lang="el-GR" altLang="en-US" b="1" u="sng" dirty="0">
                <a:solidFill>
                  <a:srgbClr val="FF3300"/>
                </a:solidFill>
              </a:rPr>
              <a:t>Μειονεκτήματα</a:t>
            </a:r>
          </a:p>
          <a:p>
            <a:pPr algn="ctr">
              <a:spcBef>
                <a:spcPct val="20000"/>
              </a:spcBef>
              <a:buClr>
                <a:schemeClr val="accent2"/>
              </a:buClr>
              <a:buFont typeface="Monotype Sorts" pitchFamily="2" charset="2"/>
              <a:buNone/>
            </a:pPr>
            <a:endParaRPr lang="el-GR" altLang="en-US" b="1" u="sng" dirty="0">
              <a:solidFill>
                <a:srgbClr val="FF3300"/>
              </a:solidFill>
            </a:endParaRPr>
          </a:p>
          <a:p>
            <a:pPr>
              <a:spcBef>
                <a:spcPct val="20000"/>
              </a:spcBef>
              <a:buClr>
                <a:schemeClr val="accent2"/>
              </a:buClr>
              <a:buFont typeface="Monotype Sorts" pitchFamily="2" charset="2"/>
              <a:buChar char="u"/>
            </a:pPr>
            <a:r>
              <a:rPr lang="el-GR" altLang="en-US" sz="2000" dirty="0" err="1"/>
              <a:t>Ακρωτηριαστική</a:t>
            </a:r>
            <a:r>
              <a:rPr lang="en-US" altLang="en-US" sz="2000" dirty="0"/>
              <a:t>, </a:t>
            </a:r>
            <a:r>
              <a:rPr lang="el-GR" altLang="en-US" sz="2000" dirty="0"/>
              <a:t>μη αναστρέψιμη   επέμβαση</a:t>
            </a:r>
          </a:p>
          <a:p>
            <a:pPr>
              <a:spcBef>
                <a:spcPct val="20000"/>
              </a:spcBef>
              <a:buClr>
                <a:schemeClr val="accent2"/>
              </a:buClr>
              <a:buFont typeface="Monotype Sorts" pitchFamily="2" charset="2"/>
              <a:buChar char="u"/>
            </a:pPr>
            <a:r>
              <a:rPr lang="el-GR" altLang="en-US" sz="2000" dirty="0"/>
              <a:t>Αποτελεσματικότητα εξαρτώμενη από συμμόρφωση ασθενούς</a:t>
            </a:r>
          </a:p>
          <a:p>
            <a:pPr>
              <a:spcBef>
                <a:spcPct val="20000"/>
              </a:spcBef>
              <a:buClr>
                <a:schemeClr val="accent2"/>
              </a:buClr>
              <a:buFont typeface="Monotype Sorts" pitchFamily="2" charset="2"/>
              <a:buChar char="u"/>
            </a:pPr>
            <a:r>
              <a:rPr lang="el-GR" altLang="en-US" sz="2000" dirty="0"/>
              <a:t>Μακρά γραμμή συρραφής-νοσηρότητα</a:t>
            </a:r>
          </a:p>
          <a:p>
            <a:pPr>
              <a:spcBef>
                <a:spcPct val="20000"/>
              </a:spcBef>
              <a:buClr>
                <a:schemeClr val="accent2"/>
              </a:buClr>
              <a:buFont typeface="Monotype Sorts" pitchFamily="2" charset="2"/>
              <a:buChar char="u"/>
            </a:pPr>
            <a:r>
              <a:rPr lang="el-GR" altLang="en-US" sz="2000" dirty="0"/>
              <a:t>Τα</a:t>
            </a:r>
            <a:r>
              <a:rPr lang="en-US" altLang="en-US" sz="2000" dirty="0"/>
              <a:t> </a:t>
            </a:r>
            <a:r>
              <a:rPr lang="el-GR" altLang="en-US" sz="2000" dirty="0"/>
              <a:t>στοιχεία για τα απώτερα αποτελέσματα</a:t>
            </a:r>
            <a:r>
              <a:rPr lang="en-US" altLang="en-US" sz="2000" dirty="0"/>
              <a:t> </a:t>
            </a:r>
            <a:r>
              <a:rPr lang="el-GR" altLang="en-US" sz="2000" dirty="0"/>
              <a:t>είναι περιορισμένα</a:t>
            </a:r>
          </a:p>
          <a:p>
            <a:pPr>
              <a:spcBef>
                <a:spcPct val="20000"/>
              </a:spcBef>
              <a:buClr>
                <a:schemeClr val="accent2"/>
              </a:buClr>
              <a:buFont typeface="Monotype Sorts" pitchFamily="2" charset="2"/>
              <a:buChar char="u"/>
            </a:pPr>
            <a:r>
              <a:rPr lang="el-GR" altLang="en-US" sz="2000" dirty="0"/>
              <a:t>Παλινδρόμηση</a:t>
            </a:r>
            <a:endParaRPr lang="en-US" altLang="en-US" sz="2000" dirty="0"/>
          </a:p>
          <a:p>
            <a:pPr>
              <a:spcBef>
                <a:spcPct val="20000"/>
              </a:spcBef>
              <a:buClr>
                <a:schemeClr val="accent2"/>
              </a:buClr>
              <a:buFont typeface="Monotype Sorts" pitchFamily="2" charset="2"/>
              <a:buChar char="u"/>
            </a:pPr>
            <a:endParaRPr lang="en-US" altLang="en-US" sz="2000" dirty="0"/>
          </a:p>
          <a:p>
            <a:pPr>
              <a:spcBef>
                <a:spcPct val="20000"/>
              </a:spcBef>
              <a:buClr>
                <a:schemeClr val="accent2"/>
              </a:buClr>
            </a:pPr>
            <a:r>
              <a:rPr lang="el-GR" altLang="en-US" sz="2000" dirty="0"/>
              <a:t>.          </a:t>
            </a:r>
          </a:p>
        </p:txBody>
      </p:sp>
      <p:sp>
        <p:nvSpPr>
          <p:cNvPr id="6"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ΕΠΙΜΗΚΗΣ ΓΑΣΤΡΕΚΤΟΜΗ</a:t>
            </a:r>
          </a:p>
        </p:txBody>
      </p:sp>
      <p:sp>
        <p:nvSpPr>
          <p:cNvPr id="7"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97432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Morb. ob\Sleeve\SleeveGastrectomyEndoscop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7" y="-20401"/>
            <a:ext cx="6428081" cy="514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296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photos clips sleeve leakage\ΤΖΑΝΕΤΟΥΛΑΚΟΥ_ΑΝΤΩΝΙΑ_24_4_2012_im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3152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575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139702"/>
            <a:ext cx="4699397" cy="280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1"/>
            <a:ext cx="5364956" cy="196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718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542" y="1491853"/>
            <a:ext cx="6535340"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306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a:defRPr/>
            </a:pPr>
            <a:endParaRPr lang="en-US" dirty="0"/>
          </a:p>
          <a:p>
            <a:pPr>
              <a:defRPr/>
            </a:pPr>
            <a:endParaRPr lang="en-US" dirty="0"/>
          </a:p>
          <a:p>
            <a:pPr>
              <a:defRPr/>
            </a:pPr>
            <a:endParaRPr lang="en-US" dirty="0"/>
          </a:p>
          <a:p>
            <a:pPr>
              <a:defRPr/>
            </a:pPr>
            <a:endParaRPr lang="en-US" sz="1400" dirty="0"/>
          </a:p>
          <a:p>
            <a:pPr>
              <a:defRPr/>
            </a:pPr>
            <a:endParaRPr lang="en-US" sz="1400" dirty="0"/>
          </a:p>
          <a:p>
            <a:pPr>
              <a:defRPr/>
            </a:pPr>
            <a:r>
              <a:rPr lang="en-US" sz="2400" dirty="0"/>
              <a:t>Hypertension 72.4%, dyslipidemia 61.5%, DM 70.9%, OSAS 87%</a:t>
            </a:r>
          </a:p>
          <a:p>
            <a:pPr>
              <a:defRPr/>
            </a:pPr>
            <a:r>
              <a:rPr lang="en-US" sz="2400" dirty="0"/>
              <a:t>No data on GERD</a:t>
            </a:r>
          </a:p>
          <a:p>
            <a:pPr>
              <a:defRPr/>
            </a:pPr>
            <a:endParaRPr lang="en-US" sz="1400" dirty="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1672"/>
            <a:ext cx="5593556" cy="248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529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6" name="Rectangle 6"/>
          <p:cNvSpPr>
            <a:spLocks noGrp="1" noChangeArrowheads="1"/>
          </p:cNvSpPr>
          <p:nvPr>
            <p:ph sz="half" idx="1"/>
          </p:nvPr>
        </p:nvSpPr>
        <p:spPr>
          <a:xfrm>
            <a:off x="3688672" y="1201294"/>
            <a:ext cx="4213622" cy="3394472"/>
          </a:xfrm>
        </p:spPr>
        <p:txBody>
          <a:bodyPr>
            <a:normAutofit fontScale="92500" lnSpcReduction="10000"/>
          </a:bodyPr>
          <a:lstStyle/>
          <a:p>
            <a:pPr algn="ctr" eaLnBrk="1" hangingPunct="1">
              <a:buFontTx/>
              <a:buNone/>
            </a:pPr>
            <a:r>
              <a:rPr lang="el-GR" altLang="en-US" sz="2400" b="1" i="1" u="sng" dirty="0">
                <a:solidFill>
                  <a:srgbClr val="CC3300"/>
                </a:solidFill>
              </a:rPr>
              <a:t>Τρόπος δράσης</a:t>
            </a:r>
          </a:p>
          <a:p>
            <a:pPr algn="ctr" eaLnBrk="1" hangingPunct="1">
              <a:buFontTx/>
              <a:buNone/>
            </a:pPr>
            <a:endParaRPr lang="el-GR" altLang="en-US" sz="2400" b="1" i="1" u="sng" dirty="0"/>
          </a:p>
          <a:p>
            <a:pPr eaLnBrk="1" hangingPunct="1">
              <a:buFontTx/>
              <a:buBlip>
                <a:blip r:embed="rId3"/>
              </a:buBlip>
            </a:pPr>
            <a:r>
              <a:rPr lang="el-GR" altLang="en-US" sz="2400" dirty="0"/>
              <a:t> Μικρή χωρητικότητα στομάχου.</a:t>
            </a:r>
          </a:p>
          <a:p>
            <a:pPr eaLnBrk="1" hangingPunct="1">
              <a:buFontTx/>
              <a:buBlip>
                <a:blip r:embed="rId3"/>
              </a:buBlip>
            </a:pPr>
            <a:r>
              <a:rPr lang="el-GR" altLang="en-US" sz="2400" dirty="0"/>
              <a:t> Απέχθεια στα γλυκά.</a:t>
            </a:r>
          </a:p>
          <a:p>
            <a:pPr eaLnBrk="1" hangingPunct="1">
              <a:buFontTx/>
              <a:buBlip>
                <a:blip r:embed="rId3"/>
              </a:buBlip>
            </a:pPr>
            <a:r>
              <a:rPr lang="el-GR" altLang="en-US" sz="2400" dirty="0"/>
              <a:t> Δυσαπορρόφηση λιπών.</a:t>
            </a:r>
          </a:p>
          <a:p>
            <a:pPr eaLnBrk="1" hangingPunct="1">
              <a:buFontTx/>
              <a:buBlip>
                <a:blip r:embed="rId3"/>
              </a:buBlip>
            </a:pPr>
            <a:r>
              <a:rPr lang="el-GR" altLang="en-US" sz="2400" dirty="0"/>
              <a:t> Μειωμένο αίσθημα πείνας.</a:t>
            </a:r>
          </a:p>
          <a:p>
            <a:pPr eaLnBrk="1" hangingPunct="1">
              <a:buFontTx/>
              <a:buBlip>
                <a:blip r:embed="rId3"/>
              </a:buBlip>
            </a:pPr>
            <a:r>
              <a:rPr lang="el-GR" altLang="en-US" sz="2400" dirty="0"/>
              <a:t> Γρηγορότερο αίσθημα κορεσμού.</a:t>
            </a:r>
          </a:p>
          <a:p>
            <a:pPr algn="ctr" eaLnBrk="1" hangingPunct="1">
              <a:buFontTx/>
              <a:buBlip>
                <a:blip r:embed="rId3"/>
              </a:buBlip>
            </a:pPr>
            <a:endParaRPr lang="el-GR" altLang="en-US" sz="2400" dirty="0"/>
          </a:p>
        </p:txBody>
      </p:sp>
      <p:pic>
        <p:nvPicPr>
          <p:cNvPr id="7170" name="Picture 2" descr="http://www.mountsinai.org/static_files/MSMC/Images/Patient%20Care%20Images/Service%20Areas/Surgery/gastric-bypass-2co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845" y="1816703"/>
            <a:ext cx="3477827" cy="20983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ΓΑΣΤΡΙΚΗ ΠΑΡΑΚΑΜΨΗ</a:t>
            </a:r>
          </a:p>
        </p:txBody>
      </p:sp>
      <p:sp>
        <p:nvSpPr>
          <p:cNvPr id="9"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3062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2" y="779017"/>
            <a:ext cx="6447501" cy="3752006"/>
          </a:xfrm>
        </p:spPr>
        <p:txBody>
          <a:bodyPr>
            <a:normAutofit fontScale="70000" lnSpcReduction="20000"/>
          </a:bodyPr>
          <a:lstStyle/>
          <a:p>
            <a:pPr>
              <a:lnSpc>
                <a:spcPct val="170000"/>
              </a:lnSpc>
            </a:pPr>
            <a:r>
              <a:rPr lang="el-GR" dirty="0"/>
              <a:t>Τα τελευταία έτη λαμβάνει σημασία και η </a:t>
            </a:r>
            <a:r>
              <a:rPr lang="en-US" dirty="0"/>
              <a:t>KATANOMH</a:t>
            </a:r>
            <a:r>
              <a:rPr lang="el-GR" dirty="0"/>
              <a:t> του λίπους εκτός από τη ποσότητά του.</a:t>
            </a:r>
          </a:p>
          <a:p>
            <a:pPr>
              <a:buNone/>
            </a:pPr>
            <a:endParaRPr lang="el-GR" dirty="0"/>
          </a:p>
          <a:p>
            <a:r>
              <a:rPr lang="el-GR" dirty="0"/>
              <a:t>Βασικές μορφές κατανομής λίπους: </a:t>
            </a:r>
          </a:p>
          <a:p>
            <a:endParaRPr lang="el-GR" dirty="0"/>
          </a:p>
          <a:p>
            <a:pPr lvl="1">
              <a:buFont typeface="Arial" panose="020B0604020202020204" pitchFamily="34" charset="0"/>
              <a:buChar char="•"/>
            </a:pPr>
            <a:r>
              <a:rPr lang="el-GR" dirty="0"/>
              <a:t>Κεντρικός ή σπλαγχνικός ή ανδροειδής τύπος.</a:t>
            </a:r>
          </a:p>
          <a:p>
            <a:pPr lvl="1">
              <a:buFont typeface="Arial" panose="020B0604020202020204" pitchFamily="34" charset="0"/>
              <a:buChar char="•"/>
            </a:pPr>
            <a:endParaRPr lang="el-GR" dirty="0"/>
          </a:p>
          <a:p>
            <a:pPr lvl="1">
              <a:buFont typeface="Arial" panose="020B0604020202020204" pitchFamily="34" charset="0"/>
              <a:buChar char="•"/>
            </a:pPr>
            <a:r>
              <a:rPr lang="el-GR" dirty="0"/>
              <a:t>Περιφερικός ή μηρογλουτιαίος ή γυναικοειδής τύπος.</a:t>
            </a:r>
          </a:p>
          <a:p>
            <a:pPr lvl="1">
              <a:buFont typeface="Arial" panose="020B0604020202020204" pitchFamily="34" charset="0"/>
              <a:buChar char="•"/>
            </a:pPr>
            <a:endParaRPr lang="el-GR" dirty="0"/>
          </a:p>
          <a:p>
            <a:pPr lvl="1">
              <a:buFont typeface="Arial" panose="020B0604020202020204" pitchFamily="34" charset="0"/>
              <a:buChar char="•"/>
            </a:pPr>
            <a:r>
              <a:rPr lang="el-GR" dirty="0"/>
              <a:t>Οι επιπλοκές της παχυσαρκίας σχετίζονται περισσότερο με το λίπος που εντοπίζεται στη κοιλιά παρά με το λίπος που εντοπίζεται στους γλουτούς.</a:t>
            </a:r>
          </a:p>
          <a:p>
            <a:pPr>
              <a:buFont typeface="Arial" panose="020B0604020202020204" pitchFamily="34" charset="0"/>
              <a:buChar char="•"/>
            </a:pPr>
            <a:endParaRPr lang="en-US" dirty="0"/>
          </a:p>
        </p:txBody>
      </p:sp>
      <p:sp>
        <p:nvSpPr>
          <p:cNvPr id="6" name="TextBox 5"/>
          <p:cNvSpPr txBox="1"/>
          <p:nvPr/>
        </p:nvSpPr>
        <p:spPr>
          <a:xfrm>
            <a:off x="5652120" y="4587974"/>
            <a:ext cx="2380689" cy="246221"/>
          </a:xfrm>
          <a:prstGeom prst="rect">
            <a:avLst/>
          </a:prstGeom>
          <a:noFill/>
        </p:spPr>
        <p:txBody>
          <a:bodyPr wrap="square" rtlCol="0">
            <a:spAutoFit/>
          </a:bodyPr>
          <a:lstStyle/>
          <a:p>
            <a:r>
              <a:rPr lang="en-US" sz="1000" dirty="0">
                <a:hlinkClick r:id="rId2" tooltip="Physiological reviews."/>
              </a:rPr>
              <a:t>.</a:t>
            </a:r>
            <a:r>
              <a:rPr lang="en-US" sz="1000" dirty="0"/>
              <a:t>Physiol Rev 1994 Oct;74(4):761-811</a:t>
            </a:r>
          </a:p>
        </p:txBody>
      </p:sp>
    </p:spTree>
    <p:extLst>
      <p:ext uri="{BB962C8B-B14F-4D97-AF65-F5344CB8AC3E}">
        <p14:creationId xmlns:p14="http://schemas.microsoft.com/office/powerpoint/2010/main" val="411151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Morb. ob\GastricBP\GBPpostopEndos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 y="9430"/>
            <a:ext cx="6264696" cy="5011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024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421892"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93541"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93545" name="Rectangle 9"/>
          <p:cNvSpPr>
            <a:spLocks noChangeArrowheads="1"/>
          </p:cNvSpPr>
          <p:nvPr/>
        </p:nvSpPr>
        <p:spPr bwMode="auto">
          <a:xfrm>
            <a:off x="539553" y="1182887"/>
            <a:ext cx="8352928"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lgn="ctr" eaLnBrk="1" hangingPunct="1">
              <a:spcBef>
                <a:spcPct val="20000"/>
              </a:spcBef>
            </a:pPr>
            <a:r>
              <a:rPr lang="el-GR" altLang="en-US" b="1" i="1" u="sng" dirty="0">
                <a:solidFill>
                  <a:srgbClr val="CC3300"/>
                </a:solidFill>
              </a:rPr>
              <a:t>Πλεονεκτήματα</a:t>
            </a:r>
          </a:p>
          <a:p>
            <a:pPr>
              <a:spcBef>
                <a:spcPct val="20000"/>
              </a:spcBef>
              <a:buClr>
                <a:schemeClr val="accent2"/>
              </a:buClr>
              <a:buFont typeface="Monotype Sorts" pitchFamily="2" charset="2"/>
              <a:buNone/>
            </a:pPr>
            <a:endParaRPr lang="el-GR" altLang="en-US" dirty="0"/>
          </a:p>
          <a:p>
            <a:pPr>
              <a:spcBef>
                <a:spcPct val="20000"/>
              </a:spcBef>
              <a:buClr>
                <a:schemeClr val="accent2"/>
              </a:buClr>
              <a:buFont typeface="Monotype Sorts" pitchFamily="2" charset="2"/>
              <a:buChar char="u"/>
            </a:pPr>
            <a:r>
              <a:rPr lang="el-GR" altLang="en-US" dirty="0"/>
              <a:t> Μεγαλύτερη απώλεια βάρους</a:t>
            </a:r>
          </a:p>
          <a:p>
            <a:pPr>
              <a:spcBef>
                <a:spcPct val="20000"/>
              </a:spcBef>
              <a:buClr>
                <a:schemeClr val="accent2"/>
              </a:buClr>
              <a:buFont typeface="Monotype Sorts" pitchFamily="2" charset="2"/>
              <a:buChar char="u"/>
            </a:pPr>
            <a:r>
              <a:rPr lang="el-GR" altLang="en-US" dirty="0"/>
              <a:t> Τα καλά αποτελέσματα διατηρούνται επί χρόνια</a:t>
            </a:r>
          </a:p>
          <a:p>
            <a:pPr>
              <a:spcBef>
                <a:spcPct val="20000"/>
              </a:spcBef>
              <a:buClr>
                <a:schemeClr val="accent2"/>
              </a:buClr>
              <a:buFont typeface="Monotype Sorts" pitchFamily="2" charset="2"/>
              <a:buChar char="u"/>
            </a:pPr>
            <a:r>
              <a:rPr lang="el-GR" altLang="en-US" dirty="0"/>
              <a:t> Αποτελεσματική αντιμετώπιση των μεταβολικών     </a:t>
            </a:r>
          </a:p>
          <a:p>
            <a:pPr>
              <a:spcBef>
                <a:spcPct val="20000"/>
              </a:spcBef>
              <a:buClr>
                <a:schemeClr val="accent2"/>
              </a:buClr>
              <a:buFont typeface="Monotype Sorts" pitchFamily="2" charset="2"/>
              <a:buNone/>
            </a:pPr>
            <a:r>
              <a:rPr lang="el-GR" altLang="en-US" dirty="0"/>
              <a:t>      επιπλοκών της παχυσαρκίας</a:t>
            </a:r>
            <a:r>
              <a:rPr lang="en-US" altLang="en-US" dirty="0"/>
              <a:t> </a:t>
            </a:r>
            <a:r>
              <a:rPr lang="el-GR" altLang="en-US" dirty="0"/>
              <a:t>και της παλινδρόμησης</a:t>
            </a:r>
          </a:p>
          <a:p>
            <a:pPr>
              <a:spcBef>
                <a:spcPct val="20000"/>
              </a:spcBef>
              <a:buClr>
                <a:schemeClr val="accent2"/>
              </a:buClr>
              <a:buFont typeface="Monotype Sorts" pitchFamily="2" charset="2"/>
              <a:buChar char="u"/>
            </a:pPr>
            <a:r>
              <a:rPr lang="el-GR" altLang="en-US" dirty="0"/>
              <a:t> Λιγότερες απώτερες επιπλοκές</a:t>
            </a:r>
          </a:p>
          <a:p>
            <a:pPr>
              <a:spcBef>
                <a:spcPct val="20000"/>
              </a:spcBef>
              <a:buClr>
                <a:schemeClr val="accent2"/>
              </a:buClr>
              <a:buFont typeface="Monotype Sorts" pitchFamily="2" charset="2"/>
              <a:buChar char="u"/>
            </a:pPr>
            <a:r>
              <a:rPr lang="el-GR" altLang="en-US" dirty="0"/>
              <a:t> Καλύτερη ποιότητα ζωής</a:t>
            </a:r>
          </a:p>
          <a:p>
            <a:pPr>
              <a:spcBef>
                <a:spcPct val="20000"/>
              </a:spcBef>
              <a:buClr>
                <a:schemeClr val="accent2"/>
              </a:buClr>
              <a:buFont typeface="Monotype Sorts" pitchFamily="2" charset="2"/>
              <a:buChar char="u"/>
            </a:pPr>
            <a:r>
              <a:rPr lang="el-GR" altLang="en-US" dirty="0"/>
              <a:t> Αυξάνει την επιβίωση</a:t>
            </a:r>
            <a:endParaRPr lang="el-GR" altLang="en-US" sz="1800" dirty="0"/>
          </a:p>
          <a:p>
            <a:pPr>
              <a:spcBef>
                <a:spcPct val="20000"/>
              </a:spcBef>
              <a:buClr>
                <a:schemeClr val="accent2"/>
              </a:buClr>
              <a:buFont typeface="Monotype Sorts" pitchFamily="2" charset="2"/>
              <a:buChar char="u"/>
            </a:pPr>
            <a:endParaRPr lang="el-GR" altLang="en-US" dirty="0">
              <a:solidFill>
                <a:srgbClr val="CBCBCB"/>
              </a:solidFill>
            </a:endParaRPr>
          </a:p>
          <a:p>
            <a:pPr>
              <a:spcBef>
                <a:spcPct val="20000"/>
              </a:spcBef>
              <a:buClr>
                <a:schemeClr val="accent2"/>
              </a:buClr>
              <a:buSzPct val="75000"/>
              <a:buFont typeface="Monotype Sorts" pitchFamily="2" charset="2"/>
              <a:buNone/>
            </a:pPr>
            <a:r>
              <a:rPr lang="el-GR" altLang="en-US" dirty="0"/>
              <a:t>          </a:t>
            </a:r>
            <a:r>
              <a:rPr lang="en-US" altLang="en-US" dirty="0"/>
              <a:t>                                   </a:t>
            </a:r>
            <a:r>
              <a:rPr lang="el-GR" altLang="en-US" dirty="0"/>
              <a:t>                                                     </a:t>
            </a:r>
          </a:p>
          <a:p>
            <a:pPr>
              <a:spcBef>
                <a:spcPct val="20000"/>
              </a:spcBef>
              <a:buClr>
                <a:schemeClr val="accent2"/>
              </a:buClr>
              <a:buSzPct val="75000"/>
              <a:buFont typeface="Monotype Sorts" pitchFamily="2" charset="2"/>
              <a:buChar char="u"/>
            </a:pPr>
            <a:endParaRPr lang="el-GR" altLang="en-US" dirty="0"/>
          </a:p>
        </p:txBody>
      </p:sp>
      <p:sp>
        <p:nvSpPr>
          <p:cNvPr id="14"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ΓΑΣΤΡΙΚΗ ΠΑΡΑΚΑΜΨΗ</a:t>
            </a:r>
          </a:p>
        </p:txBody>
      </p:sp>
    </p:spTree>
    <p:extLst>
      <p:ext uri="{BB962C8B-B14F-4D97-AF65-F5344CB8AC3E}">
        <p14:creationId xmlns:p14="http://schemas.microsoft.com/office/powerpoint/2010/main" val="145555256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2170510" y="1828800"/>
            <a:ext cx="58293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accent2"/>
              </a:buClr>
              <a:buSzPct val="75000"/>
              <a:buFont typeface="Wingdings" panose="05000000000000000000" pitchFamily="2" charset="2"/>
              <a:buChar char="§"/>
            </a:pPr>
            <a:endParaRPr lang="en-GB" altLang="en-US" sz="3200">
              <a:solidFill>
                <a:srgbClr val="CBCBCB"/>
              </a:solidFill>
            </a:endParaRPr>
          </a:p>
        </p:txBody>
      </p:sp>
      <p:sp>
        <p:nvSpPr>
          <p:cNvPr id="177155" name="Rectangle 3"/>
          <p:cNvSpPr>
            <a:spLocks noChangeArrowheads="1"/>
          </p:cNvSpPr>
          <p:nvPr/>
        </p:nvSpPr>
        <p:spPr bwMode="auto">
          <a:xfrm>
            <a:off x="2114550" y="300037"/>
            <a:ext cx="588645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lang="en-GB" altLang="en-US" sz="4000">
              <a:solidFill>
                <a:schemeClr val="tx2"/>
              </a:solidFill>
            </a:endParaRPr>
          </a:p>
        </p:txBody>
      </p:sp>
      <p:sp>
        <p:nvSpPr>
          <p:cNvPr id="177160" name="Rectangle 9"/>
          <p:cNvSpPr>
            <a:spLocks noChangeArrowheads="1"/>
          </p:cNvSpPr>
          <p:nvPr/>
        </p:nvSpPr>
        <p:spPr bwMode="auto">
          <a:xfrm>
            <a:off x="782149" y="1083630"/>
            <a:ext cx="5669756"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lgn="ctr" eaLnBrk="1" hangingPunct="1">
              <a:spcBef>
                <a:spcPct val="20000"/>
              </a:spcBef>
            </a:pPr>
            <a:r>
              <a:rPr lang="el-GR" altLang="en-US" b="1" i="1" u="sng" dirty="0">
                <a:solidFill>
                  <a:srgbClr val="CC3300"/>
                </a:solidFill>
              </a:rPr>
              <a:t>Μειονεκτήματα</a:t>
            </a:r>
          </a:p>
          <a:p>
            <a:pPr>
              <a:spcBef>
                <a:spcPct val="20000"/>
              </a:spcBef>
              <a:buClr>
                <a:schemeClr val="accent2"/>
              </a:buClr>
              <a:buFont typeface="Arial" panose="020B0604020202020204" pitchFamily="34" charset="0"/>
              <a:buChar char="•"/>
            </a:pPr>
            <a:r>
              <a:rPr lang="en-US" altLang="en-US" sz="2000" dirty="0"/>
              <a:t> </a:t>
            </a:r>
            <a:r>
              <a:rPr lang="el-GR" altLang="en-US" sz="2000" dirty="0"/>
              <a:t>Μεγαλύτερη επέμβαση στη φυσιολογία της πέψης-Μεταβολικές Διαταραχές-Αναιμία-Σιδηροπενία-Έλλειψη βιταμινών</a:t>
            </a:r>
          </a:p>
          <a:p>
            <a:pPr>
              <a:spcBef>
                <a:spcPct val="20000"/>
              </a:spcBef>
              <a:buClr>
                <a:schemeClr val="accent2"/>
              </a:buClr>
              <a:buFont typeface="Monotype Sorts" pitchFamily="2" charset="2"/>
              <a:buChar char="u"/>
            </a:pPr>
            <a:r>
              <a:rPr lang="el-GR" altLang="en-US" sz="2000" dirty="0"/>
              <a:t>Δύσκολη τεχνικά επέμβαση-Μεγαλύτερη </a:t>
            </a:r>
            <a:r>
              <a:rPr lang="el-GR" altLang="en-US" sz="2000" dirty="0" err="1"/>
              <a:t>περιεγχειρητική</a:t>
            </a:r>
            <a:r>
              <a:rPr lang="el-GR" altLang="en-US" sz="2000" dirty="0"/>
              <a:t> θνητότητα-Περισσότερες άμεσες επιπλοκές</a:t>
            </a:r>
            <a:r>
              <a:rPr lang="en-US" altLang="en-US" sz="2000" dirty="0"/>
              <a:t>:</a:t>
            </a:r>
          </a:p>
          <a:p>
            <a:pPr>
              <a:spcBef>
                <a:spcPct val="20000"/>
              </a:spcBef>
              <a:buClr>
                <a:schemeClr val="accent2"/>
              </a:buClr>
              <a:buFont typeface="Wingdings" panose="05000000000000000000" pitchFamily="2" charset="2"/>
              <a:buChar char="§"/>
            </a:pPr>
            <a:r>
              <a:rPr lang="el-GR" altLang="en-US" sz="2000" dirty="0"/>
              <a:t>Διαφυγή (1.5-5.8%)</a:t>
            </a:r>
          </a:p>
          <a:p>
            <a:pPr>
              <a:spcBef>
                <a:spcPct val="20000"/>
              </a:spcBef>
              <a:buClr>
                <a:schemeClr val="accent2"/>
              </a:buClr>
              <a:buFont typeface="Wingdings" panose="05000000000000000000" pitchFamily="2" charset="2"/>
              <a:buChar char="§"/>
            </a:pPr>
            <a:r>
              <a:rPr lang="el-GR" altLang="en-US" sz="2000" dirty="0"/>
              <a:t>Εντερική Απόφραξη (0.6-3.5%)</a:t>
            </a:r>
          </a:p>
          <a:p>
            <a:pPr>
              <a:spcBef>
                <a:spcPct val="20000"/>
              </a:spcBef>
              <a:buClr>
                <a:schemeClr val="accent2"/>
              </a:buClr>
              <a:buFont typeface="Wingdings" panose="05000000000000000000" pitchFamily="2" charset="2"/>
              <a:buChar char="§"/>
            </a:pPr>
            <a:r>
              <a:rPr lang="el-GR" altLang="en-US" sz="2000" dirty="0"/>
              <a:t>Στένωση (1.6-6.3%)</a:t>
            </a:r>
          </a:p>
          <a:p>
            <a:pPr>
              <a:spcBef>
                <a:spcPct val="20000"/>
              </a:spcBef>
              <a:buClr>
                <a:schemeClr val="accent2"/>
              </a:buClr>
              <a:buFont typeface="Wingdings" panose="05000000000000000000" pitchFamily="2" charset="2"/>
              <a:buChar char="§"/>
            </a:pPr>
            <a:r>
              <a:rPr lang="el-GR" altLang="en-US" sz="2000" dirty="0"/>
              <a:t>Κήλη (0-3.8%)</a:t>
            </a:r>
          </a:p>
          <a:p>
            <a:pPr>
              <a:spcBef>
                <a:spcPct val="20000"/>
              </a:spcBef>
              <a:buClr>
                <a:schemeClr val="accent2"/>
              </a:buClr>
              <a:buFont typeface="Wingdings" panose="05000000000000000000" pitchFamily="2" charset="2"/>
              <a:buChar char="§"/>
            </a:pPr>
            <a:endParaRPr lang="el-GR" altLang="en-US" dirty="0"/>
          </a:p>
          <a:p>
            <a:pPr>
              <a:spcBef>
                <a:spcPct val="20000"/>
              </a:spcBef>
              <a:buClr>
                <a:schemeClr val="accent2"/>
              </a:buClr>
              <a:buFont typeface="Wingdings" panose="05000000000000000000" pitchFamily="2" charset="2"/>
              <a:buChar char="§"/>
            </a:pPr>
            <a:endParaRPr lang="el-GR" altLang="en-US" dirty="0"/>
          </a:p>
          <a:p>
            <a:pPr>
              <a:spcBef>
                <a:spcPct val="20000"/>
              </a:spcBef>
              <a:buClr>
                <a:schemeClr val="accent2"/>
              </a:buClr>
              <a:buFont typeface="Wingdings" panose="05000000000000000000" pitchFamily="2" charset="2"/>
              <a:buChar char="§"/>
            </a:pPr>
            <a:endParaRPr lang="el-GR" altLang="en-US" dirty="0"/>
          </a:p>
          <a:p>
            <a:pPr>
              <a:spcBef>
                <a:spcPct val="20000"/>
              </a:spcBef>
              <a:buClr>
                <a:schemeClr val="accent2"/>
              </a:buClr>
              <a:buFont typeface="Monotype Sorts" pitchFamily="2" charset="2"/>
              <a:buChar char="u"/>
            </a:pPr>
            <a:endParaRPr lang="el-GR" altLang="en-US" dirty="0"/>
          </a:p>
          <a:p>
            <a:pPr>
              <a:spcBef>
                <a:spcPct val="20000"/>
              </a:spcBef>
              <a:buClr>
                <a:schemeClr val="accent2"/>
              </a:buClr>
              <a:buFont typeface="Monotype Sorts" pitchFamily="2" charset="2"/>
              <a:buChar char="u"/>
            </a:pPr>
            <a:endParaRPr lang="el-GR" altLang="en-US" dirty="0">
              <a:solidFill>
                <a:srgbClr val="CBCBCB"/>
              </a:solidFill>
            </a:endParaRPr>
          </a:p>
          <a:p>
            <a:pPr>
              <a:spcBef>
                <a:spcPct val="20000"/>
              </a:spcBef>
              <a:buClr>
                <a:schemeClr val="accent2"/>
              </a:buClr>
              <a:buSzPct val="75000"/>
              <a:buFont typeface="Monotype Sorts" pitchFamily="2" charset="2"/>
              <a:buNone/>
            </a:pPr>
            <a:r>
              <a:rPr lang="el-GR" altLang="en-US" dirty="0"/>
              <a:t>          </a:t>
            </a:r>
            <a:r>
              <a:rPr lang="en-US" altLang="en-US" dirty="0"/>
              <a:t>                                   </a:t>
            </a:r>
            <a:r>
              <a:rPr lang="el-GR" altLang="en-US" dirty="0"/>
              <a:t>                                                     </a:t>
            </a:r>
          </a:p>
          <a:p>
            <a:pPr>
              <a:spcBef>
                <a:spcPct val="20000"/>
              </a:spcBef>
              <a:buClr>
                <a:schemeClr val="accent2"/>
              </a:buClr>
              <a:buSzPct val="75000"/>
              <a:buFont typeface="Monotype Sorts" pitchFamily="2" charset="2"/>
              <a:buChar char="u"/>
            </a:pPr>
            <a:endParaRPr lang="el-GR" altLang="en-US" dirty="0"/>
          </a:p>
        </p:txBody>
      </p:sp>
      <p:sp>
        <p:nvSpPr>
          <p:cNvPr id="8"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ΓΑΣΤΡΙΚΗ ΠΑΡΑΚΑΜΨΗ</a:t>
            </a:r>
          </a:p>
        </p:txBody>
      </p:sp>
    </p:spTree>
    <p:extLst>
      <p:ext uri="{BB962C8B-B14F-4D97-AF65-F5344CB8AC3E}">
        <p14:creationId xmlns:p14="http://schemas.microsoft.com/office/powerpoint/2010/main" val="2239292198"/>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81923"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81924" name="Text Box 4"/>
          <p:cNvSpPr txBox="1">
            <a:spLocks noChangeArrowheads="1"/>
          </p:cNvSpPr>
          <p:nvPr/>
        </p:nvSpPr>
        <p:spPr bwMode="auto">
          <a:xfrm>
            <a:off x="2165747" y="2208610"/>
            <a:ext cx="1047750"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86373"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186379" name="Rectangle 17"/>
          <p:cNvSpPr>
            <a:spLocks noGrp="1" noChangeArrowheads="1"/>
          </p:cNvSpPr>
          <p:nvPr>
            <p:ph type="title" sz="quarter"/>
          </p:nvPr>
        </p:nvSpPr>
        <p:spPr>
          <a:noFill/>
        </p:spPr>
        <p:txBody>
          <a:bodyPr>
            <a:normAutofit fontScale="90000"/>
          </a:bodyPr>
          <a:lstStyle/>
          <a:p>
            <a:r>
              <a:rPr lang="el-GR" altLang="en-US" b="1"/>
              <a:t>Λαπαροσκοπική γαστρική παράκαμψη</a:t>
            </a:r>
            <a:r>
              <a:rPr lang="el-GR" altLang="en-US"/>
              <a:t>  </a:t>
            </a:r>
          </a:p>
        </p:txBody>
      </p:sp>
      <p:sp>
        <p:nvSpPr>
          <p:cNvPr id="186374" name="Rectangle 7"/>
          <p:cNvSpPr>
            <a:spLocks noGrp="1" noChangeArrowheads="1"/>
          </p:cNvSpPr>
          <p:nvPr>
            <p:ph sz="quarter" idx="1"/>
          </p:nvPr>
        </p:nvSpPr>
        <p:spPr/>
        <p:txBody>
          <a:bodyPr/>
          <a:lstStyle/>
          <a:p>
            <a:pPr lvl="1" algn="ctr" eaLnBrk="1" hangingPunct="1">
              <a:buFontTx/>
              <a:buNone/>
            </a:pPr>
            <a:endParaRPr lang="el-GR" altLang="en-US" sz="1200"/>
          </a:p>
          <a:p>
            <a:pPr lvl="1" algn="ctr" eaLnBrk="1" hangingPunct="1">
              <a:buFontTx/>
              <a:buNone/>
            </a:pPr>
            <a:endParaRPr lang="en-US" altLang="en-US" sz="1200"/>
          </a:p>
          <a:p>
            <a:pPr lvl="1" eaLnBrk="1" hangingPunct="1">
              <a:buFontTx/>
              <a:buNone/>
            </a:pPr>
            <a:endParaRPr lang="el-GR" altLang="en-US" sz="1350" u="sng">
              <a:solidFill>
                <a:schemeClr val="folHlink"/>
              </a:solidFill>
            </a:endParaRPr>
          </a:p>
        </p:txBody>
      </p:sp>
      <p:sp>
        <p:nvSpPr>
          <p:cNvPr id="186377" name="Rectangle 14"/>
          <p:cNvSpPr>
            <a:spLocks noChangeArrowheads="1"/>
          </p:cNvSpPr>
          <p:nvPr/>
        </p:nvSpPr>
        <p:spPr bwMode="auto">
          <a:xfrm>
            <a:off x="2195513" y="1275160"/>
            <a:ext cx="5516166" cy="386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eaLnBrk="1" hangingPunct="1">
              <a:spcBef>
                <a:spcPct val="20000"/>
              </a:spcBef>
            </a:pPr>
            <a:r>
              <a:rPr lang="el-GR" altLang="en-US" sz="1800">
                <a:solidFill>
                  <a:schemeClr val="folHlink"/>
                </a:solidFill>
              </a:rPr>
              <a:t>                  </a:t>
            </a:r>
            <a:r>
              <a:rPr lang="el-GR" altLang="en-US" sz="2100" b="1" u="sng">
                <a:solidFill>
                  <a:schemeClr val="folHlink"/>
                </a:solidFill>
              </a:rPr>
              <a:t>Αποτελέσματα</a:t>
            </a:r>
          </a:p>
          <a:p>
            <a:pPr eaLnBrk="1" hangingPunct="1">
              <a:spcBef>
                <a:spcPct val="20000"/>
              </a:spcBef>
            </a:pPr>
            <a:r>
              <a:rPr lang="el-GR" altLang="en-US" sz="1500"/>
              <a:t>                                   </a:t>
            </a:r>
            <a:endParaRPr lang="el-GR" altLang="en-US" sz="1800" b="1" u="sng">
              <a:solidFill>
                <a:schemeClr val="folHlink"/>
              </a:solidFill>
            </a:endParaRPr>
          </a:p>
        </p:txBody>
      </p:sp>
      <p:sp>
        <p:nvSpPr>
          <p:cNvPr id="186378" name="Rectangle 15"/>
          <p:cNvSpPr>
            <a:spLocks noChangeArrowheads="1"/>
          </p:cNvSpPr>
          <p:nvPr/>
        </p:nvSpPr>
        <p:spPr bwMode="auto">
          <a:xfrm>
            <a:off x="1871663" y="1815703"/>
            <a:ext cx="550902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 typeface="Wingdings" panose="05000000000000000000" pitchFamily="2" charset="2"/>
              <a:buChar char="q"/>
            </a:pPr>
            <a:r>
              <a:rPr lang="el-GR" altLang="en-US" sz="1350" dirty="0"/>
              <a:t>  </a:t>
            </a:r>
            <a:r>
              <a:rPr lang="el-GR" altLang="en-US" sz="1800" dirty="0"/>
              <a:t>Απώλεια βάρους 72 % στα 2 χρόνια</a:t>
            </a:r>
            <a:r>
              <a:rPr lang="en-US" altLang="en-US" sz="1800" dirty="0"/>
              <a:t>. </a:t>
            </a:r>
            <a:r>
              <a:rPr lang="en-US" altLang="en-US" sz="1800" i="1" dirty="0" err="1"/>
              <a:t>Sugerman</a:t>
            </a:r>
            <a:r>
              <a:rPr lang="en-US" altLang="en-US" sz="1800" i="1" dirty="0"/>
              <a:t> (Am J </a:t>
            </a:r>
            <a:r>
              <a:rPr lang="en-US" altLang="en-US" sz="1800" i="1" dirty="0" err="1"/>
              <a:t>Surg</a:t>
            </a:r>
            <a:r>
              <a:rPr lang="en-US" altLang="en-US" sz="1800" i="1" dirty="0"/>
              <a:t>, 1989</a:t>
            </a:r>
            <a:r>
              <a:rPr lang="en-US" altLang="en-US" sz="1800" i="1" dirty="0">
                <a:solidFill>
                  <a:srgbClr val="CBCBCB"/>
                </a:solidFill>
              </a:rPr>
              <a:t>)</a:t>
            </a:r>
            <a:r>
              <a:rPr lang="en-US" altLang="en-US" sz="1800" dirty="0"/>
              <a:t>                                              </a:t>
            </a:r>
            <a:endParaRPr lang="el-GR" altLang="en-US" sz="1800" dirty="0"/>
          </a:p>
          <a:p>
            <a:pPr eaLnBrk="1" hangingPunct="1">
              <a:buFont typeface="Wingdings" panose="05000000000000000000" pitchFamily="2" charset="2"/>
              <a:buChar char="q"/>
            </a:pPr>
            <a:r>
              <a:rPr lang="el-GR" altLang="en-US" sz="1800" dirty="0"/>
              <a:t>  Απώλεια βάρους 85% ΥΒΣ στα 5 χρόνια.</a:t>
            </a:r>
          </a:p>
          <a:p>
            <a:pPr eaLnBrk="1" hangingPunct="1"/>
            <a:r>
              <a:rPr lang="el-GR" altLang="en-US" sz="1800" dirty="0"/>
              <a:t> </a:t>
            </a:r>
            <a:r>
              <a:rPr lang="el-GR" altLang="en-US" sz="1800" dirty="0" err="1"/>
              <a:t>Επανεγχειρήσεις</a:t>
            </a:r>
            <a:r>
              <a:rPr lang="el-GR" altLang="en-US" sz="1800" dirty="0"/>
              <a:t> 10 %</a:t>
            </a:r>
            <a:r>
              <a:rPr lang="en-US" altLang="en-US" sz="1800" dirty="0"/>
              <a:t>  </a:t>
            </a:r>
            <a:r>
              <a:rPr lang="el-GR" altLang="en-US" sz="1800" dirty="0"/>
              <a:t>   </a:t>
            </a:r>
            <a:r>
              <a:rPr lang="en-US" altLang="en-US" sz="1800" i="1" dirty="0" err="1"/>
              <a:t>Fobi</a:t>
            </a:r>
            <a:r>
              <a:rPr lang="en-US" altLang="en-US" sz="1800" i="1" dirty="0"/>
              <a:t> (World J. </a:t>
            </a:r>
            <a:r>
              <a:rPr lang="en-US" altLang="en-US" sz="1800" i="1" dirty="0" err="1"/>
              <a:t>Surg</a:t>
            </a:r>
            <a:r>
              <a:rPr lang="en-US" altLang="en-US" sz="1800" i="1" dirty="0"/>
              <a:t>, 1998</a:t>
            </a:r>
            <a:endParaRPr lang="el-GR" altLang="en-US" sz="1800" i="1" dirty="0"/>
          </a:p>
          <a:p>
            <a:pPr eaLnBrk="1" hangingPunct="1">
              <a:buFont typeface="Wingdings" panose="05000000000000000000" pitchFamily="2" charset="2"/>
              <a:buChar char="q"/>
            </a:pPr>
            <a:r>
              <a:rPr lang="el-GR" altLang="en-US" sz="1800" dirty="0"/>
              <a:t>  Απώλεια 73 % ΥΒΣ</a:t>
            </a:r>
            <a:r>
              <a:rPr lang="el-GR" altLang="en-US" sz="1800" i="1" dirty="0"/>
              <a:t> </a:t>
            </a:r>
            <a:r>
              <a:rPr lang="el-GR" altLang="en-US" sz="1800" dirty="0"/>
              <a:t>στα 4 χρόνια</a:t>
            </a:r>
            <a:r>
              <a:rPr lang="en-US" altLang="en-US" sz="1800" dirty="0"/>
              <a:t>.</a:t>
            </a:r>
            <a:r>
              <a:rPr lang="el-GR" altLang="en-US" sz="1800" dirty="0"/>
              <a:t> </a:t>
            </a:r>
            <a:r>
              <a:rPr lang="en-US" altLang="en-US" sz="1800" i="1" dirty="0" err="1"/>
              <a:t>Wittgrove</a:t>
            </a:r>
            <a:r>
              <a:rPr lang="en-US" altLang="en-US" sz="1800" i="1" dirty="0"/>
              <a:t>, 1997</a:t>
            </a:r>
          </a:p>
          <a:p>
            <a:pPr eaLnBrk="1" hangingPunct="1">
              <a:buFont typeface="Wingdings" panose="05000000000000000000" pitchFamily="2" charset="2"/>
              <a:buChar char="q"/>
            </a:pPr>
            <a:r>
              <a:rPr lang="el-GR" altLang="en-US" sz="1800" dirty="0"/>
              <a:t>  Απώλεια 77% ΥΣΒ στον 1 χρόνο.</a:t>
            </a:r>
            <a:r>
              <a:rPr lang="el-GR" altLang="en-US" sz="1800" dirty="0">
                <a:solidFill>
                  <a:srgbClr val="CBCBCB"/>
                </a:solidFill>
              </a:rPr>
              <a:t> </a:t>
            </a:r>
            <a:r>
              <a:rPr lang="en-US" altLang="en-US" sz="1800" i="1" dirty="0" err="1"/>
              <a:t>Wittgrove</a:t>
            </a:r>
            <a:r>
              <a:rPr lang="en-US" altLang="en-US" sz="1800" i="1" dirty="0"/>
              <a:t>, 1997</a:t>
            </a:r>
            <a:r>
              <a:rPr lang="en-US" altLang="en-US" sz="1800" dirty="0"/>
              <a:t>                                                     </a:t>
            </a:r>
            <a:endParaRPr lang="en-US" altLang="en-US" sz="1800" dirty="0">
              <a:solidFill>
                <a:srgbClr val="CBCBCB"/>
              </a:solidFill>
            </a:endParaRPr>
          </a:p>
          <a:p>
            <a:pPr eaLnBrk="1" hangingPunct="1">
              <a:buFont typeface="Wingdings" panose="05000000000000000000" pitchFamily="2" charset="2"/>
              <a:buChar char="q"/>
            </a:pPr>
            <a:r>
              <a:rPr lang="el-GR" altLang="en-US" sz="1800" dirty="0"/>
              <a:t>  Απώλεια 69% ΥΒΣ στα 2 χρόνια. </a:t>
            </a:r>
            <a:r>
              <a:rPr lang="el-GR" altLang="en-US" sz="1800" dirty="0">
                <a:solidFill>
                  <a:srgbClr val="CBCBCB"/>
                </a:solidFill>
              </a:rPr>
              <a:t> </a:t>
            </a:r>
            <a:r>
              <a:rPr lang="en-US" altLang="en-US" sz="1800" i="1" dirty="0" err="1"/>
              <a:t>Higa</a:t>
            </a:r>
            <a:r>
              <a:rPr lang="en-US" altLang="en-US" sz="1800" i="1" dirty="0"/>
              <a:t>, 2000</a:t>
            </a:r>
            <a:endParaRPr lang="el-GR" altLang="en-US" sz="1800" i="1" dirty="0"/>
          </a:p>
          <a:p>
            <a:pPr eaLnBrk="1" hangingPunct="1">
              <a:buFont typeface="Wingdings" panose="05000000000000000000" pitchFamily="2" charset="2"/>
              <a:buChar char="q"/>
            </a:pPr>
            <a:r>
              <a:rPr lang="el-GR" altLang="en-US" sz="1800" dirty="0"/>
              <a:t>  Απώλεια βάρους </a:t>
            </a:r>
            <a:r>
              <a:rPr lang="en-US" altLang="en-US" sz="1800" dirty="0"/>
              <a:t>82</a:t>
            </a:r>
            <a:r>
              <a:rPr lang="el-GR" altLang="en-US" sz="1800" dirty="0"/>
              <a:t>% ΥΒΣ στον 1 χρόνο. </a:t>
            </a:r>
            <a:r>
              <a:rPr lang="en-US" altLang="en-US" sz="1800" i="1" dirty="0"/>
              <a:t>Champion, 1999</a:t>
            </a:r>
            <a:endParaRPr lang="el-GR" altLang="en-US" sz="1800" i="1" dirty="0"/>
          </a:p>
          <a:p>
            <a:pPr eaLnBrk="1" hangingPunct="1"/>
            <a:endParaRPr lang="el-GR" altLang="en-US" sz="1800" i="1" dirty="0"/>
          </a:p>
        </p:txBody>
      </p:sp>
    </p:spTree>
    <p:extLst>
      <p:ext uri="{BB962C8B-B14F-4D97-AF65-F5344CB8AC3E}">
        <p14:creationId xmlns:p14="http://schemas.microsoft.com/office/powerpoint/2010/main" val="2656115789"/>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711683"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711684" name="Text Box 4"/>
          <p:cNvSpPr txBox="1">
            <a:spLocks noChangeArrowheads="1"/>
          </p:cNvSpPr>
          <p:nvPr/>
        </p:nvSpPr>
        <p:spPr bwMode="auto">
          <a:xfrm>
            <a:off x="2165747" y="2208610"/>
            <a:ext cx="1047750"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87397"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187402" name="Rectangle 11"/>
          <p:cNvSpPr>
            <a:spLocks noGrp="1" noChangeArrowheads="1"/>
          </p:cNvSpPr>
          <p:nvPr>
            <p:ph type="title" sz="quarter"/>
          </p:nvPr>
        </p:nvSpPr>
        <p:spPr>
          <a:noFill/>
        </p:spPr>
        <p:txBody>
          <a:bodyPr>
            <a:normAutofit fontScale="90000"/>
          </a:bodyPr>
          <a:lstStyle/>
          <a:p>
            <a:r>
              <a:rPr lang="el-GR" altLang="en-US" b="1"/>
              <a:t>Λαπαροσκοπική γαστρική παράκαμψη</a:t>
            </a:r>
            <a:r>
              <a:rPr lang="el-GR" altLang="en-US"/>
              <a:t>  </a:t>
            </a:r>
          </a:p>
        </p:txBody>
      </p:sp>
      <p:sp>
        <p:nvSpPr>
          <p:cNvPr id="187398" name="Rectangle 6"/>
          <p:cNvSpPr>
            <a:spLocks noGrp="1" noChangeArrowheads="1"/>
          </p:cNvSpPr>
          <p:nvPr>
            <p:ph sz="quarter" idx="1"/>
          </p:nvPr>
        </p:nvSpPr>
        <p:spPr/>
        <p:txBody>
          <a:bodyPr/>
          <a:lstStyle/>
          <a:p>
            <a:pPr lvl="1" algn="ctr" eaLnBrk="1" hangingPunct="1">
              <a:buFontTx/>
              <a:buNone/>
            </a:pPr>
            <a:endParaRPr lang="el-GR" altLang="en-US" sz="1200"/>
          </a:p>
          <a:p>
            <a:pPr lvl="1" algn="ctr" eaLnBrk="1" hangingPunct="1">
              <a:buFontTx/>
              <a:buNone/>
            </a:pPr>
            <a:endParaRPr lang="en-US" altLang="en-US" sz="1200"/>
          </a:p>
          <a:p>
            <a:pPr lvl="1" eaLnBrk="1" hangingPunct="1">
              <a:buFontTx/>
              <a:buNone/>
            </a:pPr>
            <a:endParaRPr lang="el-GR" altLang="en-US" sz="1350" u="sng">
              <a:solidFill>
                <a:schemeClr val="folHlink"/>
              </a:solidFill>
            </a:endParaRPr>
          </a:p>
        </p:txBody>
      </p:sp>
      <p:sp>
        <p:nvSpPr>
          <p:cNvPr id="187401" name="Rectangle 9"/>
          <p:cNvSpPr>
            <a:spLocks noChangeArrowheads="1"/>
          </p:cNvSpPr>
          <p:nvPr/>
        </p:nvSpPr>
        <p:spPr bwMode="auto">
          <a:xfrm>
            <a:off x="2195513" y="1275160"/>
            <a:ext cx="5516166" cy="386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eaLnBrk="1" hangingPunct="1">
              <a:spcBef>
                <a:spcPct val="20000"/>
              </a:spcBef>
            </a:pPr>
            <a:r>
              <a:rPr lang="el-GR" altLang="en-US" sz="1800">
                <a:solidFill>
                  <a:schemeClr val="folHlink"/>
                </a:solidFill>
              </a:rPr>
              <a:t>                  </a:t>
            </a:r>
            <a:r>
              <a:rPr lang="el-GR" altLang="en-US" sz="2100" b="1" u="sng">
                <a:solidFill>
                  <a:schemeClr val="folHlink"/>
                </a:solidFill>
              </a:rPr>
              <a:t>Αποτελέσματα</a:t>
            </a:r>
          </a:p>
          <a:p>
            <a:pPr eaLnBrk="1" hangingPunct="1">
              <a:spcBef>
                <a:spcPct val="20000"/>
              </a:spcBef>
            </a:pPr>
            <a:r>
              <a:rPr lang="el-GR" altLang="en-US" sz="1500"/>
              <a:t>                                   </a:t>
            </a:r>
            <a:endParaRPr lang="el-GR" altLang="en-US" sz="1800" b="1" u="sng">
              <a:solidFill>
                <a:schemeClr val="folHlink"/>
              </a:solidFill>
            </a:endParaRPr>
          </a:p>
        </p:txBody>
      </p:sp>
      <p:pic>
        <p:nvPicPr>
          <p:cNvPr id="18740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24050"/>
            <a:ext cx="7776863" cy="251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4" name="Text Box 13"/>
          <p:cNvSpPr txBox="1">
            <a:spLocks noChangeArrowheads="1"/>
          </p:cNvSpPr>
          <p:nvPr/>
        </p:nvSpPr>
        <p:spPr bwMode="auto">
          <a:xfrm>
            <a:off x="1547813" y="4624388"/>
            <a:ext cx="2917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400" i="1" dirty="0">
                <a:latin typeface="Times New Roman" panose="02020603050405020304" pitchFamily="18" charset="0"/>
              </a:rPr>
              <a:t>P. R. </a:t>
            </a:r>
            <a:r>
              <a:rPr lang="en-US" altLang="en-US" sz="1400" i="1" dirty="0" err="1">
                <a:latin typeface="Times New Roman" panose="02020603050405020304" pitchFamily="18" charset="0"/>
              </a:rPr>
              <a:t>Schauer</a:t>
            </a:r>
            <a:r>
              <a:rPr lang="en-US" altLang="en-US" sz="1400" i="1" dirty="0">
                <a:latin typeface="Times New Roman" panose="02020603050405020304" pitchFamily="18" charset="0"/>
              </a:rPr>
              <a:t>. Obesity Surgery,2001</a:t>
            </a:r>
            <a:endParaRPr lang="el-GR" altLang="en-US" sz="1400" i="1" dirty="0">
              <a:latin typeface="Times New Roman" panose="02020603050405020304" pitchFamily="18" charset="0"/>
            </a:endParaRPr>
          </a:p>
        </p:txBody>
      </p:sp>
    </p:spTree>
    <p:extLst>
      <p:ext uri="{BB962C8B-B14F-4D97-AF65-F5344CB8AC3E}">
        <p14:creationId xmlns:p14="http://schemas.microsoft.com/office/powerpoint/2010/main" val="3123105192"/>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23235"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223236" name="Text Box 4"/>
          <p:cNvSpPr txBox="1">
            <a:spLocks noChangeArrowheads="1"/>
          </p:cNvSpPr>
          <p:nvPr/>
        </p:nvSpPr>
        <p:spPr bwMode="auto">
          <a:xfrm>
            <a:off x="2165747" y="2208610"/>
            <a:ext cx="1047750"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89445"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189447" name="Rectangle 7"/>
          <p:cNvSpPr>
            <a:spLocks noGrp="1" noChangeArrowheads="1"/>
          </p:cNvSpPr>
          <p:nvPr>
            <p:ph type="title"/>
          </p:nvPr>
        </p:nvSpPr>
        <p:spPr>
          <a:xfrm>
            <a:off x="1494235" y="357188"/>
            <a:ext cx="6172200" cy="857250"/>
          </a:xfrm>
          <a:noFill/>
        </p:spPr>
        <p:txBody>
          <a:bodyPr>
            <a:normAutofit fontScale="90000"/>
          </a:bodyPr>
          <a:lstStyle/>
          <a:p>
            <a:pPr eaLnBrk="1" hangingPunct="1"/>
            <a:br>
              <a:rPr lang="en-US" altLang="en-US" b="1">
                <a:latin typeface="Times New Roman" panose="02020603050405020304" pitchFamily="18" charset="0"/>
              </a:rPr>
            </a:br>
            <a:endParaRPr lang="el-GR" altLang="en-US" b="1">
              <a:latin typeface="Times New Roman" panose="02020603050405020304" pitchFamily="18" charset="0"/>
            </a:endParaRPr>
          </a:p>
        </p:txBody>
      </p:sp>
      <p:sp>
        <p:nvSpPr>
          <p:cNvPr id="189446" name="Rectangle 6"/>
          <p:cNvSpPr>
            <a:spLocks noGrp="1" noChangeArrowheads="1"/>
          </p:cNvSpPr>
          <p:nvPr>
            <p:ph sz="half" idx="1"/>
          </p:nvPr>
        </p:nvSpPr>
        <p:spPr>
          <a:xfrm>
            <a:off x="2736056" y="1168004"/>
            <a:ext cx="4572000" cy="628650"/>
          </a:xfrm>
        </p:spPr>
        <p:txBody>
          <a:bodyPr/>
          <a:lstStyle/>
          <a:p>
            <a:pPr algn="ctr" eaLnBrk="1" hangingPunct="1">
              <a:buFontTx/>
              <a:buNone/>
            </a:pPr>
            <a:r>
              <a:rPr lang="el-GR" altLang="en-US" sz="2100" b="1" u="sng">
                <a:solidFill>
                  <a:srgbClr val="FF3300"/>
                </a:solidFill>
                <a:latin typeface="Times New Roman" panose="02020603050405020304" pitchFamily="18" charset="0"/>
              </a:rPr>
              <a:t>Απώτερα αποτελέσματα</a:t>
            </a:r>
            <a:r>
              <a:rPr lang="en-US" altLang="en-US" sz="2100" b="1" u="sng">
                <a:solidFill>
                  <a:srgbClr val="FF3300"/>
                </a:solidFill>
                <a:latin typeface="Times New Roman" panose="02020603050405020304" pitchFamily="18" charset="0"/>
              </a:rPr>
              <a:t> </a:t>
            </a:r>
            <a:r>
              <a:rPr lang="en-US" altLang="en-US" sz="1800" b="1">
                <a:solidFill>
                  <a:srgbClr val="FF3300"/>
                </a:solidFill>
                <a:latin typeface="Times New Roman" panose="02020603050405020304" pitchFamily="18" charset="0"/>
              </a:rPr>
              <a:t>(16 </a:t>
            </a:r>
            <a:r>
              <a:rPr lang="el-GR" altLang="en-US" sz="1800" b="1">
                <a:solidFill>
                  <a:srgbClr val="FF3300"/>
                </a:solidFill>
                <a:latin typeface="Times New Roman" panose="02020603050405020304" pitchFamily="18" charset="0"/>
              </a:rPr>
              <a:t>χρόνια</a:t>
            </a:r>
            <a:r>
              <a:rPr lang="en-US" altLang="en-US" sz="1800" b="1">
                <a:solidFill>
                  <a:srgbClr val="FF3300"/>
                </a:solidFill>
                <a:latin typeface="Times New Roman" panose="02020603050405020304" pitchFamily="18" charset="0"/>
              </a:rPr>
              <a:t>)</a:t>
            </a:r>
            <a:endParaRPr lang="el-GR" altLang="en-US" sz="1800" b="1">
              <a:solidFill>
                <a:srgbClr val="FF3300"/>
              </a:solidFill>
              <a:latin typeface="Times New Roman" panose="02020603050405020304" pitchFamily="18" charset="0"/>
            </a:endParaRPr>
          </a:p>
        </p:txBody>
      </p:sp>
      <p:sp>
        <p:nvSpPr>
          <p:cNvPr id="223240" name="Line 8"/>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223241" name="Text Box 9"/>
          <p:cNvSpPr txBox="1">
            <a:spLocks noChangeArrowheads="1"/>
          </p:cNvSpPr>
          <p:nvPr/>
        </p:nvSpPr>
        <p:spPr bwMode="auto">
          <a:xfrm>
            <a:off x="2165747" y="2208610"/>
            <a:ext cx="1047750"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89450" name="Rectangle 10"/>
          <p:cNvSpPr>
            <a:spLocks noChangeArrowheads="1"/>
          </p:cNvSpPr>
          <p:nvPr/>
        </p:nvSpPr>
        <p:spPr bwMode="auto">
          <a:xfrm>
            <a:off x="5029200" y="1885950"/>
            <a:ext cx="2728913" cy="8572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51" name="Line 11"/>
          <p:cNvSpPr>
            <a:spLocks noChangeShapeType="1"/>
          </p:cNvSpPr>
          <p:nvPr/>
        </p:nvSpPr>
        <p:spPr bwMode="auto">
          <a:xfrm>
            <a:off x="2571750" y="1314450"/>
            <a:ext cx="0" cy="297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2" name="Line 12"/>
          <p:cNvSpPr>
            <a:spLocks noChangeShapeType="1"/>
          </p:cNvSpPr>
          <p:nvPr/>
        </p:nvSpPr>
        <p:spPr bwMode="auto">
          <a:xfrm flipV="1">
            <a:off x="2571750" y="4286250"/>
            <a:ext cx="434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3" name="Line 13"/>
          <p:cNvSpPr>
            <a:spLocks noChangeShapeType="1"/>
          </p:cNvSpPr>
          <p:nvPr/>
        </p:nvSpPr>
        <p:spPr bwMode="auto">
          <a:xfrm>
            <a:off x="2743200" y="4171950"/>
            <a:ext cx="0"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4" name="Line 14"/>
          <p:cNvSpPr>
            <a:spLocks noChangeShapeType="1"/>
          </p:cNvSpPr>
          <p:nvPr/>
        </p:nvSpPr>
        <p:spPr bwMode="auto">
          <a:xfrm>
            <a:off x="3257550" y="4171950"/>
            <a:ext cx="0"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5" name="Line 15"/>
          <p:cNvSpPr>
            <a:spLocks noChangeShapeType="1"/>
          </p:cNvSpPr>
          <p:nvPr/>
        </p:nvSpPr>
        <p:spPr bwMode="auto">
          <a:xfrm>
            <a:off x="2971800" y="4171950"/>
            <a:ext cx="0"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6" name="Line 16"/>
          <p:cNvSpPr>
            <a:spLocks noChangeShapeType="1"/>
          </p:cNvSpPr>
          <p:nvPr/>
        </p:nvSpPr>
        <p:spPr bwMode="auto">
          <a:xfrm>
            <a:off x="4000500" y="4171950"/>
            <a:ext cx="0"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7" name="Line 17"/>
          <p:cNvSpPr>
            <a:spLocks noChangeShapeType="1"/>
          </p:cNvSpPr>
          <p:nvPr/>
        </p:nvSpPr>
        <p:spPr bwMode="auto">
          <a:xfrm>
            <a:off x="6686550" y="4171950"/>
            <a:ext cx="0"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8" name="Line 18"/>
          <p:cNvSpPr>
            <a:spLocks noChangeShapeType="1"/>
          </p:cNvSpPr>
          <p:nvPr/>
        </p:nvSpPr>
        <p:spPr bwMode="auto">
          <a:xfrm>
            <a:off x="5257800" y="4171950"/>
            <a:ext cx="0"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9" name="Line 19"/>
          <p:cNvSpPr>
            <a:spLocks noChangeShapeType="1"/>
          </p:cNvSpPr>
          <p:nvPr/>
        </p:nvSpPr>
        <p:spPr bwMode="auto">
          <a:xfrm>
            <a:off x="2514600" y="40005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0" name="Line 20"/>
          <p:cNvSpPr>
            <a:spLocks noChangeShapeType="1"/>
          </p:cNvSpPr>
          <p:nvPr/>
        </p:nvSpPr>
        <p:spPr bwMode="auto">
          <a:xfrm>
            <a:off x="2514600" y="234315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1" name="Line 21"/>
          <p:cNvSpPr>
            <a:spLocks noChangeShapeType="1"/>
          </p:cNvSpPr>
          <p:nvPr/>
        </p:nvSpPr>
        <p:spPr bwMode="auto">
          <a:xfrm>
            <a:off x="2457450" y="314325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2" name="Line 22"/>
          <p:cNvSpPr>
            <a:spLocks noChangeShapeType="1"/>
          </p:cNvSpPr>
          <p:nvPr/>
        </p:nvSpPr>
        <p:spPr bwMode="auto">
          <a:xfrm>
            <a:off x="2514600" y="27432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3" name="Line 23"/>
          <p:cNvSpPr>
            <a:spLocks noChangeShapeType="1"/>
          </p:cNvSpPr>
          <p:nvPr/>
        </p:nvSpPr>
        <p:spPr bwMode="auto">
          <a:xfrm>
            <a:off x="2514600" y="35433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4" name="Text Box 24"/>
          <p:cNvSpPr txBox="1">
            <a:spLocks noChangeArrowheads="1"/>
          </p:cNvSpPr>
          <p:nvPr/>
        </p:nvSpPr>
        <p:spPr bwMode="auto">
          <a:xfrm>
            <a:off x="1885950" y="3829050"/>
            <a:ext cx="631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150</a:t>
            </a:r>
            <a:endParaRPr lang="en-US" altLang="en-US" sz="3300" b="1" i="1"/>
          </a:p>
        </p:txBody>
      </p:sp>
      <p:sp>
        <p:nvSpPr>
          <p:cNvPr id="189465" name="Text Box 25"/>
          <p:cNvSpPr txBox="1">
            <a:spLocks noChangeArrowheads="1"/>
          </p:cNvSpPr>
          <p:nvPr/>
        </p:nvSpPr>
        <p:spPr bwMode="auto">
          <a:xfrm>
            <a:off x="1771650" y="2914650"/>
            <a:ext cx="631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200</a:t>
            </a:r>
            <a:endParaRPr lang="en-US" altLang="en-US" sz="3300" b="1" i="1"/>
          </a:p>
        </p:txBody>
      </p:sp>
      <p:sp>
        <p:nvSpPr>
          <p:cNvPr id="189466" name="Text Box 26"/>
          <p:cNvSpPr txBox="1">
            <a:spLocks noChangeArrowheads="1"/>
          </p:cNvSpPr>
          <p:nvPr/>
        </p:nvSpPr>
        <p:spPr bwMode="auto">
          <a:xfrm>
            <a:off x="1771650" y="2114550"/>
            <a:ext cx="631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250</a:t>
            </a:r>
            <a:endParaRPr lang="en-US" altLang="en-US" sz="3300" b="1" i="1"/>
          </a:p>
        </p:txBody>
      </p:sp>
      <p:sp>
        <p:nvSpPr>
          <p:cNvPr id="189467" name="Line 27"/>
          <p:cNvSpPr>
            <a:spLocks noChangeShapeType="1"/>
          </p:cNvSpPr>
          <p:nvPr/>
        </p:nvSpPr>
        <p:spPr bwMode="auto">
          <a:xfrm>
            <a:off x="2514600" y="142875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8" name="Line 28"/>
          <p:cNvSpPr>
            <a:spLocks noChangeShapeType="1"/>
          </p:cNvSpPr>
          <p:nvPr/>
        </p:nvSpPr>
        <p:spPr bwMode="auto">
          <a:xfrm>
            <a:off x="2514600" y="19431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9" name="Text Box 29"/>
          <p:cNvSpPr txBox="1">
            <a:spLocks noChangeArrowheads="1"/>
          </p:cNvSpPr>
          <p:nvPr/>
        </p:nvSpPr>
        <p:spPr bwMode="auto">
          <a:xfrm>
            <a:off x="1828800" y="1200150"/>
            <a:ext cx="631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300</a:t>
            </a:r>
            <a:endParaRPr lang="en-US" altLang="en-US" sz="3300" b="1" i="1"/>
          </a:p>
        </p:txBody>
      </p:sp>
      <p:sp>
        <p:nvSpPr>
          <p:cNvPr id="189470" name="Oval 30"/>
          <p:cNvSpPr>
            <a:spLocks noChangeArrowheads="1"/>
          </p:cNvSpPr>
          <p:nvPr/>
        </p:nvSpPr>
        <p:spPr bwMode="auto">
          <a:xfrm>
            <a:off x="2800350" y="1314450"/>
            <a:ext cx="171450" cy="171450"/>
          </a:xfrm>
          <a:prstGeom prst="ellipse">
            <a:avLst/>
          </a:prstGeom>
          <a:solidFill>
            <a:srgbClr val="CCFF9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71" name="Oval 31"/>
          <p:cNvSpPr>
            <a:spLocks noChangeArrowheads="1"/>
          </p:cNvSpPr>
          <p:nvPr/>
        </p:nvSpPr>
        <p:spPr bwMode="auto">
          <a:xfrm>
            <a:off x="3371850" y="3257550"/>
            <a:ext cx="171450" cy="171450"/>
          </a:xfrm>
          <a:prstGeom prst="ellipse">
            <a:avLst/>
          </a:prstGeom>
          <a:solidFill>
            <a:srgbClr val="CCFF99"/>
          </a:solidFill>
          <a:ln w="762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72" name="Oval 32"/>
          <p:cNvSpPr>
            <a:spLocks noChangeArrowheads="1"/>
          </p:cNvSpPr>
          <p:nvPr/>
        </p:nvSpPr>
        <p:spPr bwMode="auto">
          <a:xfrm>
            <a:off x="2971800" y="3086100"/>
            <a:ext cx="171450" cy="171450"/>
          </a:xfrm>
          <a:prstGeom prst="ellipse">
            <a:avLst/>
          </a:prstGeom>
          <a:solidFill>
            <a:srgbClr val="CCFF99"/>
          </a:solidFill>
          <a:ln w="762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73" name="Oval 33"/>
          <p:cNvSpPr>
            <a:spLocks noChangeArrowheads="1"/>
          </p:cNvSpPr>
          <p:nvPr/>
        </p:nvSpPr>
        <p:spPr bwMode="auto">
          <a:xfrm>
            <a:off x="4286250" y="2971800"/>
            <a:ext cx="171450" cy="171450"/>
          </a:xfrm>
          <a:prstGeom prst="ellipse">
            <a:avLst/>
          </a:prstGeom>
          <a:solidFill>
            <a:srgbClr val="CCFF99"/>
          </a:solidFill>
          <a:ln w="762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74" name="Oval 34"/>
          <p:cNvSpPr>
            <a:spLocks noChangeArrowheads="1"/>
          </p:cNvSpPr>
          <p:nvPr/>
        </p:nvSpPr>
        <p:spPr bwMode="auto">
          <a:xfrm>
            <a:off x="5657850" y="2914650"/>
            <a:ext cx="171450" cy="171450"/>
          </a:xfrm>
          <a:prstGeom prst="ellipse">
            <a:avLst/>
          </a:prstGeom>
          <a:solidFill>
            <a:srgbClr val="CCFF99"/>
          </a:solidFill>
          <a:ln w="762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75" name="Oval 35"/>
          <p:cNvSpPr>
            <a:spLocks noChangeArrowheads="1"/>
          </p:cNvSpPr>
          <p:nvPr/>
        </p:nvSpPr>
        <p:spPr bwMode="auto">
          <a:xfrm>
            <a:off x="7143750" y="3257550"/>
            <a:ext cx="171450" cy="171450"/>
          </a:xfrm>
          <a:prstGeom prst="ellipse">
            <a:avLst/>
          </a:prstGeom>
          <a:solidFill>
            <a:srgbClr val="CCFF99"/>
          </a:solidFill>
          <a:ln w="762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sz="1350">
              <a:solidFill>
                <a:srgbClr val="CC3300"/>
              </a:solidFill>
            </a:endParaRPr>
          </a:p>
        </p:txBody>
      </p:sp>
      <p:sp>
        <p:nvSpPr>
          <p:cNvPr id="189476" name="Line 36"/>
          <p:cNvSpPr>
            <a:spLocks noChangeShapeType="1"/>
          </p:cNvSpPr>
          <p:nvPr/>
        </p:nvSpPr>
        <p:spPr bwMode="auto">
          <a:xfrm>
            <a:off x="2857500" y="1428750"/>
            <a:ext cx="228600" cy="16573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77" name="Line 37"/>
          <p:cNvSpPr>
            <a:spLocks noChangeShapeType="1"/>
          </p:cNvSpPr>
          <p:nvPr/>
        </p:nvSpPr>
        <p:spPr bwMode="auto">
          <a:xfrm>
            <a:off x="3143250" y="3200400"/>
            <a:ext cx="228600" cy="114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78" name="Line 38"/>
          <p:cNvSpPr>
            <a:spLocks noChangeShapeType="1"/>
          </p:cNvSpPr>
          <p:nvPr/>
        </p:nvSpPr>
        <p:spPr bwMode="auto">
          <a:xfrm flipV="1">
            <a:off x="3486150" y="3028950"/>
            <a:ext cx="800100" cy="2857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79" name="Line 39"/>
          <p:cNvSpPr>
            <a:spLocks noChangeShapeType="1"/>
          </p:cNvSpPr>
          <p:nvPr/>
        </p:nvSpPr>
        <p:spPr bwMode="auto">
          <a:xfrm flipV="1">
            <a:off x="4457700" y="2971800"/>
            <a:ext cx="1200150" cy="571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80" name="Line 40"/>
          <p:cNvSpPr>
            <a:spLocks noChangeShapeType="1"/>
          </p:cNvSpPr>
          <p:nvPr/>
        </p:nvSpPr>
        <p:spPr bwMode="auto">
          <a:xfrm>
            <a:off x="5829300" y="3028950"/>
            <a:ext cx="1428750" cy="2857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81" name="Text Box 41"/>
          <p:cNvSpPr txBox="1">
            <a:spLocks noChangeArrowheads="1"/>
          </p:cNvSpPr>
          <p:nvPr/>
        </p:nvSpPr>
        <p:spPr bwMode="auto">
          <a:xfrm>
            <a:off x="5004197" y="1869282"/>
            <a:ext cx="289534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l-GR" altLang="en-US" sz="2100" b="1">
                <a:latin typeface="Times New Roman" panose="02020603050405020304" pitchFamily="18" charset="0"/>
              </a:rPr>
              <a:t>Διατηρείται η απώλεια </a:t>
            </a:r>
          </a:p>
          <a:p>
            <a:r>
              <a:rPr lang="el-GR" altLang="en-US" sz="2100" b="1">
                <a:latin typeface="Times New Roman" panose="02020603050405020304" pitchFamily="18" charset="0"/>
              </a:rPr>
              <a:t>            βάρους</a:t>
            </a:r>
            <a:endParaRPr lang="en-US" altLang="en-US" sz="2100" b="1">
              <a:latin typeface="Times New Roman" panose="02020603050405020304" pitchFamily="18" charset="0"/>
            </a:endParaRPr>
          </a:p>
          <a:p>
            <a:endParaRPr lang="en-US" altLang="en-US" sz="2100" b="1">
              <a:latin typeface="Times New Roman" panose="02020603050405020304" pitchFamily="18" charset="0"/>
            </a:endParaRPr>
          </a:p>
        </p:txBody>
      </p:sp>
      <p:sp>
        <p:nvSpPr>
          <p:cNvPr id="189482" name="Text Box 42"/>
          <p:cNvSpPr txBox="1">
            <a:spLocks noChangeArrowheads="1"/>
          </p:cNvSpPr>
          <p:nvPr/>
        </p:nvSpPr>
        <p:spPr bwMode="auto">
          <a:xfrm>
            <a:off x="2628900" y="4343400"/>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0</a:t>
            </a:r>
            <a:endParaRPr lang="en-US" altLang="en-US" sz="3300" b="1" i="1"/>
          </a:p>
        </p:txBody>
      </p:sp>
      <p:sp>
        <p:nvSpPr>
          <p:cNvPr id="189483" name="Text Box 43"/>
          <p:cNvSpPr txBox="1">
            <a:spLocks noChangeArrowheads="1"/>
          </p:cNvSpPr>
          <p:nvPr/>
        </p:nvSpPr>
        <p:spPr bwMode="auto">
          <a:xfrm>
            <a:off x="2857500" y="4343400"/>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1</a:t>
            </a:r>
            <a:endParaRPr lang="en-US" altLang="en-US" sz="3300" b="1" i="1"/>
          </a:p>
        </p:txBody>
      </p:sp>
      <p:sp>
        <p:nvSpPr>
          <p:cNvPr id="189484" name="Text Box 44"/>
          <p:cNvSpPr txBox="1">
            <a:spLocks noChangeArrowheads="1"/>
          </p:cNvSpPr>
          <p:nvPr/>
        </p:nvSpPr>
        <p:spPr bwMode="auto">
          <a:xfrm>
            <a:off x="3086100" y="4343400"/>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2</a:t>
            </a:r>
            <a:endParaRPr lang="en-US" altLang="en-US" sz="3300" b="1" i="1"/>
          </a:p>
        </p:txBody>
      </p:sp>
      <p:sp>
        <p:nvSpPr>
          <p:cNvPr id="189485" name="Text Box 45"/>
          <p:cNvSpPr txBox="1">
            <a:spLocks noChangeArrowheads="1"/>
          </p:cNvSpPr>
          <p:nvPr/>
        </p:nvSpPr>
        <p:spPr bwMode="auto">
          <a:xfrm>
            <a:off x="3829050" y="430649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b="1"/>
              <a:t>5</a:t>
            </a:r>
            <a:endParaRPr lang="en-US" altLang="en-US" sz="3300" b="1" i="1"/>
          </a:p>
        </p:txBody>
      </p:sp>
      <p:sp>
        <p:nvSpPr>
          <p:cNvPr id="189486" name="Text Box 46"/>
          <p:cNvSpPr txBox="1">
            <a:spLocks noChangeArrowheads="1"/>
          </p:cNvSpPr>
          <p:nvPr/>
        </p:nvSpPr>
        <p:spPr bwMode="auto">
          <a:xfrm>
            <a:off x="5029200" y="4343400"/>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b="1"/>
              <a:t>10</a:t>
            </a:r>
            <a:endParaRPr lang="en-US" altLang="en-US" sz="3300" b="1" i="1"/>
          </a:p>
        </p:txBody>
      </p:sp>
      <p:sp>
        <p:nvSpPr>
          <p:cNvPr id="189487" name="Text Box 47"/>
          <p:cNvSpPr txBox="1">
            <a:spLocks noChangeArrowheads="1"/>
          </p:cNvSpPr>
          <p:nvPr/>
        </p:nvSpPr>
        <p:spPr bwMode="auto">
          <a:xfrm>
            <a:off x="6457950" y="4286250"/>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b="1"/>
              <a:t>16</a:t>
            </a:r>
            <a:endParaRPr lang="en-US" altLang="en-US" sz="3300" b="1" i="1"/>
          </a:p>
        </p:txBody>
      </p:sp>
      <p:sp>
        <p:nvSpPr>
          <p:cNvPr id="189488" name="Rectangle 48"/>
          <p:cNvSpPr>
            <a:spLocks noChangeArrowheads="1"/>
          </p:cNvSpPr>
          <p:nvPr/>
        </p:nvSpPr>
        <p:spPr bwMode="auto">
          <a:xfrm>
            <a:off x="4139804" y="4677966"/>
            <a:ext cx="1134665" cy="3429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89" name="Text Box 49"/>
          <p:cNvSpPr txBox="1">
            <a:spLocks noChangeArrowheads="1"/>
          </p:cNvSpPr>
          <p:nvPr/>
        </p:nvSpPr>
        <p:spPr bwMode="auto">
          <a:xfrm>
            <a:off x="4301728" y="4677966"/>
            <a:ext cx="1041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l-GR" altLang="en-US" sz="1800" b="1"/>
              <a:t>Χρόνια</a:t>
            </a:r>
            <a:endParaRPr lang="en-US" altLang="en-US" sz="3300" b="1" i="1"/>
          </a:p>
        </p:txBody>
      </p:sp>
      <p:sp>
        <p:nvSpPr>
          <p:cNvPr id="189491" name="Text Box 51"/>
          <p:cNvSpPr txBox="1">
            <a:spLocks noChangeArrowheads="1"/>
          </p:cNvSpPr>
          <p:nvPr/>
        </p:nvSpPr>
        <p:spPr bwMode="auto">
          <a:xfrm>
            <a:off x="1428751" y="2514600"/>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b="1"/>
              <a:t>LB</a:t>
            </a:r>
            <a:endParaRPr lang="en-US" altLang="en-US" sz="3300" b="1" i="1"/>
          </a:p>
        </p:txBody>
      </p:sp>
      <p:sp>
        <p:nvSpPr>
          <p:cNvPr id="189493" name="Rectangle 53"/>
          <p:cNvSpPr>
            <a:spLocks noChangeArrowheads="1"/>
          </p:cNvSpPr>
          <p:nvPr/>
        </p:nvSpPr>
        <p:spPr bwMode="auto">
          <a:xfrm>
            <a:off x="2087166" y="195262"/>
            <a:ext cx="5143500" cy="72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3000" b="1">
                <a:solidFill>
                  <a:schemeClr val="tx2"/>
                </a:solidFill>
                <a:latin typeface="Times New Roman" panose="02020603050405020304" pitchFamily="18" charset="0"/>
              </a:rPr>
              <a:t>Λαπαροσκοπική γαστρική παράκαμψη</a:t>
            </a:r>
            <a:r>
              <a:rPr lang="el-GR" altLang="en-US" sz="2700">
                <a:solidFill>
                  <a:schemeClr val="tx2"/>
                </a:solidFill>
              </a:rPr>
              <a:t>  </a:t>
            </a:r>
          </a:p>
        </p:txBody>
      </p:sp>
    </p:spTree>
    <p:extLst>
      <p:ext uri="{BB962C8B-B14F-4D97-AF65-F5344CB8AC3E}">
        <p14:creationId xmlns:p14="http://schemas.microsoft.com/office/powerpoint/2010/main" val="2931903660"/>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2"/>
          <p:cNvSpPr>
            <a:spLocks noChangeShapeType="1"/>
          </p:cNvSpPr>
          <p:nvPr/>
        </p:nvSpPr>
        <p:spPr bwMode="auto">
          <a:xfrm>
            <a:off x="1143000" y="1006079"/>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25283"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225284" name="Text Box 4"/>
          <p:cNvSpPr txBox="1">
            <a:spLocks noChangeArrowheads="1"/>
          </p:cNvSpPr>
          <p:nvPr/>
        </p:nvSpPr>
        <p:spPr bwMode="auto">
          <a:xfrm>
            <a:off x="2165747" y="2208610"/>
            <a:ext cx="1047750"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3078"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3082" name="Rectangle 11"/>
          <p:cNvSpPr>
            <a:spLocks noGrp="1" noChangeArrowheads="1"/>
          </p:cNvSpPr>
          <p:nvPr>
            <p:ph type="title"/>
          </p:nvPr>
        </p:nvSpPr>
        <p:spPr>
          <a:xfrm>
            <a:off x="1494235" y="0"/>
            <a:ext cx="6172200" cy="857250"/>
          </a:xfrm>
          <a:noFill/>
        </p:spPr>
        <p:txBody>
          <a:bodyPr>
            <a:normAutofit fontScale="90000"/>
          </a:bodyPr>
          <a:lstStyle/>
          <a:p>
            <a:r>
              <a:rPr lang="el-GR" altLang="en-US" b="1"/>
              <a:t>Λαπαροσκοπική γαστρική παράκαμψη</a:t>
            </a:r>
            <a:r>
              <a:rPr lang="el-GR" altLang="en-US"/>
              <a:t>  </a:t>
            </a:r>
          </a:p>
        </p:txBody>
      </p:sp>
      <p:sp>
        <p:nvSpPr>
          <p:cNvPr id="3079" name="Rectangle 6"/>
          <p:cNvSpPr>
            <a:spLocks noGrp="1" noChangeArrowheads="1"/>
          </p:cNvSpPr>
          <p:nvPr>
            <p:ph sz="half" idx="1"/>
          </p:nvPr>
        </p:nvSpPr>
        <p:spPr>
          <a:xfrm>
            <a:off x="2628900" y="1085850"/>
            <a:ext cx="4572000" cy="628650"/>
          </a:xfrm>
        </p:spPr>
        <p:txBody>
          <a:bodyPr/>
          <a:lstStyle/>
          <a:p>
            <a:pPr algn="ctr" eaLnBrk="1" hangingPunct="1">
              <a:buFontTx/>
              <a:buNone/>
            </a:pPr>
            <a:r>
              <a:rPr lang="el-GR" altLang="en-US" sz="2100" b="1" u="sng" dirty="0">
                <a:solidFill>
                  <a:srgbClr val="FFFF00"/>
                </a:solidFill>
                <a:latin typeface="Times New Roman" panose="02020603050405020304" pitchFamily="18" charset="0"/>
              </a:rPr>
              <a:t>Απώτερα αποτελέσματα</a:t>
            </a:r>
            <a:r>
              <a:rPr lang="en-US" altLang="en-US" sz="2100" b="1" u="sng" dirty="0">
                <a:solidFill>
                  <a:srgbClr val="FFFF00"/>
                </a:solidFill>
                <a:latin typeface="Times New Roman" panose="02020603050405020304" pitchFamily="18" charset="0"/>
              </a:rPr>
              <a:t> </a:t>
            </a:r>
            <a:r>
              <a:rPr lang="en-US" altLang="en-US" sz="1800" b="1" dirty="0">
                <a:solidFill>
                  <a:srgbClr val="FFFF00"/>
                </a:solidFill>
                <a:latin typeface="Times New Roman" panose="02020603050405020304" pitchFamily="18" charset="0"/>
              </a:rPr>
              <a:t>(16 </a:t>
            </a:r>
            <a:r>
              <a:rPr lang="el-GR" altLang="en-US" sz="1800" b="1" dirty="0">
                <a:solidFill>
                  <a:srgbClr val="FFFF00"/>
                </a:solidFill>
                <a:latin typeface="Times New Roman" panose="02020603050405020304" pitchFamily="18" charset="0"/>
              </a:rPr>
              <a:t>χρόνια</a:t>
            </a:r>
            <a:r>
              <a:rPr lang="en-US" altLang="en-US" sz="1800" b="1" dirty="0">
                <a:solidFill>
                  <a:srgbClr val="FFFF00"/>
                </a:solidFill>
                <a:latin typeface="Times New Roman" panose="02020603050405020304" pitchFamily="18" charset="0"/>
              </a:rPr>
              <a:t>)</a:t>
            </a:r>
            <a:endParaRPr lang="el-GR" altLang="en-US" sz="1800" b="1" dirty="0">
              <a:solidFill>
                <a:srgbClr val="FFFF00"/>
              </a:solidFill>
              <a:latin typeface="Times New Roman" panose="02020603050405020304" pitchFamily="18" charset="0"/>
            </a:endParaRPr>
          </a:p>
        </p:txBody>
      </p:sp>
      <p:graphicFrame>
        <p:nvGraphicFramePr>
          <p:cNvPr id="3074" name="Object 9"/>
          <p:cNvGraphicFramePr>
            <a:graphicFrameLocks noGrp="1" noChangeAspect="1"/>
          </p:cNvGraphicFramePr>
          <p:nvPr>
            <p:ph sz="quarter" idx="3"/>
            <p:extLst>
              <p:ext uri="{D42A27DB-BD31-4B8C-83A1-F6EECF244321}">
                <p14:modId xmlns:p14="http://schemas.microsoft.com/office/powerpoint/2010/main" val="1617255640"/>
              </p:ext>
            </p:extLst>
          </p:nvPr>
        </p:nvGraphicFramePr>
        <p:xfrm>
          <a:off x="1384882" y="1635646"/>
          <a:ext cx="6134100" cy="2952750"/>
        </p:xfrm>
        <a:graphic>
          <a:graphicData uri="http://schemas.openxmlformats.org/presentationml/2006/ole">
            <mc:AlternateContent xmlns:mc="http://schemas.openxmlformats.org/markup-compatibility/2006">
              <mc:Choice xmlns:v="urn:schemas-microsoft-com:vml" Requires="v">
                <p:oleObj spid="_x0000_s4116" name="Έγγραφο" r:id="rId4" imgW="10969752" imgH="5279136" progId="Word.Document.8">
                  <p:embed/>
                </p:oleObj>
              </mc:Choice>
              <mc:Fallback>
                <p:oleObj name="Έγγραφο" r:id="rId4" imgW="10969752" imgH="5279136" progId="Word.Document.8">
                  <p:embed/>
                  <p:pic>
                    <p:nvPicPr>
                      <p:cNvPr id="0" name="Picture 1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882" y="1635646"/>
                        <a:ext cx="61341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21748444"/>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033588" y="897731"/>
            <a:ext cx="5649516" cy="614363"/>
          </a:xfrm>
          <a:noFill/>
        </p:spPr>
        <p:txBody>
          <a:bodyPr vert="horz" lIns="69056" tIns="34529" rIns="69056" bIns="34529" anchor="b">
            <a:normAutofit fontScale="90000"/>
          </a:bodyPr>
          <a:lstStyle/>
          <a:p>
            <a:pPr eaLnBrk="1" hangingPunct="1"/>
            <a:r>
              <a:rPr lang="el-GR" altLang="en-US" i="1">
                <a:latin typeface="Times New Roman" panose="02020603050405020304" pitchFamily="18" charset="0"/>
              </a:rPr>
              <a:t>Εντυπωσιακή βελτίωση του διαβήτη μετεγχειρητικά</a:t>
            </a:r>
            <a:br>
              <a:rPr lang="el-GR" altLang="en-US" b="1" i="1"/>
            </a:br>
            <a:endParaRPr lang="el-GR" altLang="en-US" sz="2100" i="1"/>
          </a:p>
        </p:txBody>
      </p:sp>
      <p:sp>
        <p:nvSpPr>
          <p:cNvPr id="192515" name="Rectangle 4"/>
          <p:cNvSpPr>
            <a:spLocks noChangeArrowheads="1"/>
          </p:cNvSpPr>
          <p:nvPr/>
        </p:nvSpPr>
        <p:spPr bwMode="auto">
          <a:xfrm>
            <a:off x="2250282" y="1815704"/>
            <a:ext cx="534709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accent2"/>
              </a:buClr>
              <a:buSzPct val="75000"/>
              <a:buFont typeface="Monotype Sorts" pitchFamily="2" charset="2"/>
              <a:buNone/>
            </a:pPr>
            <a:r>
              <a:rPr lang="el-GR" altLang="en-US" sz="1800" b="1"/>
              <a:t>    Αποκατάσταση φυσιολογικού μεταβολισμού γλυκόζης στο:</a:t>
            </a:r>
          </a:p>
          <a:p>
            <a:pPr>
              <a:spcBef>
                <a:spcPct val="20000"/>
              </a:spcBef>
              <a:buClr>
                <a:schemeClr val="accent2"/>
              </a:buClr>
              <a:buSzPct val="75000"/>
              <a:buFont typeface="Monotype Sorts" pitchFamily="2" charset="2"/>
              <a:buNone/>
            </a:pPr>
            <a:endParaRPr lang="el-GR" altLang="en-US" sz="1800" b="1"/>
          </a:p>
          <a:p>
            <a:pPr>
              <a:buFontTx/>
              <a:buChar char="•"/>
            </a:pPr>
            <a:r>
              <a:rPr lang="el-GR" altLang="en-US" sz="1800" b="1"/>
              <a:t> </a:t>
            </a:r>
            <a:r>
              <a:rPr lang="en-US" altLang="en-US" sz="1800" b="1"/>
              <a:t> 98%  </a:t>
            </a:r>
            <a:r>
              <a:rPr lang="en-US" altLang="en-US" sz="1800" i="1"/>
              <a:t>(Pories W J Ann Surg 1987)</a:t>
            </a:r>
          </a:p>
          <a:p>
            <a:pPr>
              <a:buFontTx/>
              <a:buChar char="•"/>
            </a:pPr>
            <a:r>
              <a:rPr lang="en-US" altLang="en-US" sz="1800" b="1"/>
              <a:t>  </a:t>
            </a:r>
            <a:r>
              <a:rPr lang="el-GR" altLang="en-US" sz="1800" b="1"/>
              <a:t>95% </a:t>
            </a:r>
            <a:r>
              <a:rPr lang="en-US" altLang="en-US" sz="1800" b="1"/>
              <a:t>  </a:t>
            </a:r>
            <a:r>
              <a:rPr lang="el-GR" altLang="en-US" sz="1800" i="1"/>
              <a:t>(</a:t>
            </a:r>
            <a:r>
              <a:rPr lang="en-US" altLang="en-US" sz="1800" i="1"/>
              <a:t>Pories WJ Am J Clin Nutr 1992)</a:t>
            </a:r>
          </a:p>
          <a:p>
            <a:pPr>
              <a:buFontTx/>
              <a:buChar char="•"/>
            </a:pPr>
            <a:r>
              <a:rPr lang="en-US" altLang="en-US" sz="1800" b="1"/>
              <a:t>  76,8% </a:t>
            </a:r>
            <a:r>
              <a:rPr lang="en-US" altLang="en-US" sz="1800" i="1"/>
              <a:t>(Buchwald H JAMA 2004)</a:t>
            </a:r>
          </a:p>
          <a:p>
            <a:pPr>
              <a:buFontTx/>
              <a:buChar char="•"/>
            </a:pPr>
            <a:r>
              <a:rPr lang="en-US" altLang="en-US" sz="1800" i="1"/>
              <a:t>  </a:t>
            </a:r>
            <a:r>
              <a:rPr lang="en-US" altLang="en-US" sz="1800" b="1"/>
              <a:t>87%   </a:t>
            </a:r>
            <a:r>
              <a:rPr lang="en-US" altLang="en-US" sz="1800" i="1"/>
              <a:t>(Papasavas Obes Surg 2004)</a:t>
            </a:r>
          </a:p>
          <a:p>
            <a:pPr>
              <a:buFontTx/>
              <a:buChar char="•"/>
            </a:pPr>
            <a:r>
              <a:rPr lang="en-US" altLang="en-US" sz="1800" b="1"/>
              <a:t>  89,2% </a:t>
            </a:r>
            <a:r>
              <a:rPr lang="en-US" altLang="en-US" sz="1800" i="1"/>
              <a:t>(Diniz Mde F Obes Surg 2004)</a:t>
            </a:r>
            <a:endParaRPr lang="el-GR" altLang="en-US" sz="1800" b="1"/>
          </a:p>
          <a:p>
            <a:pPr algn="ctr">
              <a:spcBef>
                <a:spcPct val="20000"/>
              </a:spcBef>
              <a:buClr>
                <a:schemeClr val="accent2"/>
              </a:buClr>
              <a:buSzPct val="75000"/>
              <a:buFont typeface="Monotype Sorts" pitchFamily="2" charset="2"/>
              <a:buNone/>
            </a:pPr>
            <a:endParaRPr lang="el-GR" altLang="en-US" sz="1800" i="1">
              <a:latin typeface="Times New Roman" panose="02020603050405020304" pitchFamily="18" charset="0"/>
            </a:endParaRPr>
          </a:p>
          <a:p>
            <a:pPr>
              <a:spcBef>
                <a:spcPct val="20000"/>
              </a:spcBef>
              <a:buClr>
                <a:schemeClr val="accent2"/>
              </a:buClr>
              <a:buSzPct val="75000"/>
              <a:buFont typeface="Monotype Sorts" pitchFamily="2" charset="2"/>
              <a:buNone/>
            </a:pPr>
            <a:endParaRPr lang="el-GR" altLang="en-US" sz="1800" b="1"/>
          </a:p>
          <a:p>
            <a:pPr>
              <a:spcBef>
                <a:spcPct val="20000"/>
              </a:spcBef>
              <a:buClr>
                <a:schemeClr val="accent2"/>
              </a:buClr>
              <a:buSzPct val="75000"/>
              <a:buFont typeface="Monotype Sorts" pitchFamily="2" charset="2"/>
              <a:buNone/>
            </a:pPr>
            <a:endParaRPr lang="el-GR" altLang="en-US" sz="1800" b="1"/>
          </a:p>
          <a:p>
            <a:pPr>
              <a:spcBef>
                <a:spcPct val="20000"/>
              </a:spcBef>
              <a:buClr>
                <a:schemeClr val="accent2"/>
              </a:buClr>
              <a:buSzPct val="75000"/>
              <a:buFont typeface="Monotype Sorts" pitchFamily="2" charset="2"/>
              <a:buNone/>
            </a:pPr>
            <a:endParaRPr lang="el-GR" altLang="en-US" sz="1800" b="1"/>
          </a:p>
        </p:txBody>
      </p:sp>
      <p:sp>
        <p:nvSpPr>
          <p:cNvPr id="192516" name="Line 5"/>
          <p:cNvSpPr>
            <a:spLocks noChangeShapeType="1"/>
          </p:cNvSpPr>
          <p:nvPr/>
        </p:nvSpPr>
        <p:spPr bwMode="auto">
          <a:xfrm>
            <a:off x="1143000" y="1383506"/>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Tree>
    <p:extLst>
      <p:ext uri="{BB962C8B-B14F-4D97-AF65-F5344CB8AC3E}">
        <p14:creationId xmlns:p14="http://schemas.microsoft.com/office/powerpoint/2010/main" val="396981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Line 2"/>
          <p:cNvSpPr>
            <a:spLocks noChangeShapeType="1"/>
          </p:cNvSpPr>
          <p:nvPr/>
        </p:nvSpPr>
        <p:spPr bwMode="auto">
          <a:xfrm>
            <a:off x="1143000" y="1113235"/>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26307"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226308" name="Text Box 4"/>
          <p:cNvSpPr txBox="1">
            <a:spLocks noChangeArrowheads="1"/>
          </p:cNvSpPr>
          <p:nvPr/>
        </p:nvSpPr>
        <p:spPr bwMode="auto">
          <a:xfrm>
            <a:off x="2165747" y="2208610"/>
            <a:ext cx="1047750"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94565"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194568" name="Rectangle 8"/>
          <p:cNvSpPr>
            <a:spLocks noGrp="1" noChangeArrowheads="1"/>
          </p:cNvSpPr>
          <p:nvPr>
            <p:ph type="title"/>
          </p:nvPr>
        </p:nvSpPr>
        <p:spPr>
          <a:xfrm>
            <a:off x="1485900" y="399434"/>
            <a:ext cx="6172200" cy="857250"/>
          </a:xfrm>
          <a:noFill/>
        </p:spPr>
        <p:txBody>
          <a:bodyPr>
            <a:normAutofit fontScale="90000"/>
          </a:bodyPr>
          <a:lstStyle/>
          <a:p>
            <a:pPr eaLnBrk="1" hangingPunct="1"/>
            <a:r>
              <a:rPr lang="el-GR" altLang="en-US" b="1" i="1" dirty="0"/>
              <a:t>Λαπαροσκοπική Γαστρική παράκαμψη</a:t>
            </a:r>
            <a:br>
              <a:rPr lang="en-US" altLang="en-US" b="1" i="1" dirty="0"/>
            </a:br>
            <a:endParaRPr lang="el-GR" altLang="en-US" b="1" i="1" dirty="0"/>
          </a:p>
        </p:txBody>
      </p:sp>
      <p:sp>
        <p:nvSpPr>
          <p:cNvPr id="194566" name="Rectangle 6"/>
          <p:cNvSpPr>
            <a:spLocks noGrp="1" noChangeArrowheads="1"/>
          </p:cNvSpPr>
          <p:nvPr>
            <p:ph sz="half" idx="1"/>
          </p:nvPr>
        </p:nvSpPr>
        <p:spPr>
          <a:xfrm>
            <a:off x="2627710" y="1168004"/>
            <a:ext cx="4572000" cy="628650"/>
          </a:xfrm>
        </p:spPr>
        <p:txBody>
          <a:bodyPr/>
          <a:lstStyle/>
          <a:p>
            <a:pPr algn="ctr" eaLnBrk="1" hangingPunct="1">
              <a:buFontTx/>
              <a:buNone/>
            </a:pPr>
            <a:r>
              <a:rPr lang="el-GR" altLang="en-US" sz="2100" b="1" u="sng">
                <a:solidFill>
                  <a:srgbClr val="FF3300"/>
                </a:solidFill>
                <a:latin typeface="Times New Roman" panose="02020603050405020304" pitchFamily="18" charset="0"/>
              </a:rPr>
              <a:t>Απώτερα αποτελέσματα</a:t>
            </a:r>
            <a:r>
              <a:rPr lang="en-US" altLang="en-US" sz="2100" b="1" u="sng">
                <a:solidFill>
                  <a:srgbClr val="FF3300"/>
                </a:solidFill>
                <a:latin typeface="Times New Roman" panose="02020603050405020304" pitchFamily="18" charset="0"/>
              </a:rPr>
              <a:t> </a:t>
            </a:r>
            <a:r>
              <a:rPr lang="en-US" altLang="en-US" sz="1500" b="1">
                <a:solidFill>
                  <a:srgbClr val="FF3300"/>
                </a:solidFill>
                <a:latin typeface="Times New Roman" panose="02020603050405020304" pitchFamily="18" charset="0"/>
              </a:rPr>
              <a:t>(16 </a:t>
            </a:r>
            <a:r>
              <a:rPr lang="el-GR" altLang="en-US" sz="1500" b="1">
                <a:solidFill>
                  <a:srgbClr val="FF3300"/>
                </a:solidFill>
                <a:latin typeface="Times New Roman" panose="02020603050405020304" pitchFamily="18" charset="0"/>
              </a:rPr>
              <a:t>Χρόνια</a:t>
            </a:r>
            <a:r>
              <a:rPr lang="en-US" altLang="en-US" sz="1500" b="1">
                <a:solidFill>
                  <a:srgbClr val="FF3300"/>
                </a:solidFill>
                <a:latin typeface="Times New Roman" panose="02020603050405020304" pitchFamily="18" charset="0"/>
              </a:rPr>
              <a:t>)</a:t>
            </a:r>
            <a:endParaRPr lang="el-GR" altLang="en-US" sz="1500" b="1">
              <a:solidFill>
                <a:srgbClr val="FF3300"/>
              </a:solidFill>
              <a:latin typeface="Times New Roman" panose="02020603050405020304" pitchFamily="18" charset="0"/>
            </a:endParaRPr>
          </a:p>
        </p:txBody>
      </p:sp>
      <p:pic>
        <p:nvPicPr>
          <p:cNvPr id="194569" name="Picture 9" descr="GBPSurvival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09738" y="1600200"/>
            <a:ext cx="4914900" cy="3101579"/>
          </a:xfrm>
          <a:noFill/>
        </p:spPr>
      </p:pic>
      <p:sp>
        <p:nvSpPr>
          <p:cNvPr id="194570" name="Rectangle 10"/>
          <p:cNvSpPr>
            <a:spLocks noChangeArrowheads="1"/>
          </p:cNvSpPr>
          <p:nvPr/>
        </p:nvSpPr>
        <p:spPr bwMode="auto">
          <a:xfrm>
            <a:off x="1656160" y="4839891"/>
            <a:ext cx="26693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solidFill>
                  <a:srgbClr val="CC0000"/>
                </a:solidFill>
                <a:latin typeface="Times New Roman" panose="02020603050405020304" pitchFamily="18" charset="0"/>
              </a:rPr>
              <a:t>Flum, J Am Col Surg 2004</a:t>
            </a:r>
            <a:endParaRPr lang="el-GR" altLang="en-US" sz="900">
              <a:solidFill>
                <a:srgbClr val="CC0000"/>
              </a:solidFill>
              <a:latin typeface="Times New Roman" panose="02020603050405020304" pitchFamily="18" charset="0"/>
            </a:endParaRPr>
          </a:p>
        </p:txBody>
      </p:sp>
    </p:spTree>
    <p:extLst>
      <p:ext uri="{BB962C8B-B14F-4D97-AF65-F5344CB8AC3E}">
        <p14:creationId xmlns:p14="http://schemas.microsoft.com/office/powerpoint/2010/main" val="2983920595"/>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Line 2"/>
          <p:cNvSpPr>
            <a:spLocks noChangeShapeType="1"/>
          </p:cNvSpPr>
          <p:nvPr/>
        </p:nvSpPr>
        <p:spPr bwMode="auto">
          <a:xfrm>
            <a:off x="1143000" y="1006079"/>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28355"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228356" name="Text Box 4"/>
          <p:cNvSpPr txBox="1">
            <a:spLocks noChangeArrowheads="1"/>
          </p:cNvSpPr>
          <p:nvPr/>
        </p:nvSpPr>
        <p:spPr bwMode="auto">
          <a:xfrm>
            <a:off x="2165747" y="2208610"/>
            <a:ext cx="3432572"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95589"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195590" name="Rectangle 6"/>
          <p:cNvSpPr>
            <a:spLocks noGrp="1" noChangeArrowheads="1"/>
          </p:cNvSpPr>
          <p:nvPr>
            <p:ph type="title" sz="quarter"/>
          </p:nvPr>
        </p:nvSpPr>
        <p:spPr>
          <a:xfrm>
            <a:off x="1494235" y="0"/>
            <a:ext cx="6172200" cy="857250"/>
          </a:xfrm>
          <a:noFill/>
        </p:spPr>
        <p:txBody>
          <a:bodyPr>
            <a:normAutofit fontScale="90000"/>
          </a:bodyPr>
          <a:lstStyle/>
          <a:p>
            <a:pPr eaLnBrk="1" hangingPunct="1"/>
            <a:r>
              <a:rPr lang="el-GR" altLang="en-US" b="1" i="1"/>
              <a:t>Λαπαροσκοπική Γαστρική Παράκαμψη</a:t>
            </a:r>
          </a:p>
        </p:txBody>
      </p:sp>
      <p:sp>
        <p:nvSpPr>
          <p:cNvPr id="195591" name="Rectangle 7"/>
          <p:cNvSpPr>
            <a:spLocks noGrp="1" noChangeArrowheads="1"/>
          </p:cNvSpPr>
          <p:nvPr>
            <p:ph sz="quarter" idx="1"/>
          </p:nvPr>
        </p:nvSpPr>
        <p:spPr>
          <a:xfrm>
            <a:off x="1871662" y="1200150"/>
            <a:ext cx="5130404" cy="1639491"/>
          </a:xfrm>
        </p:spPr>
        <p:txBody>
          <a:bodyPr/>
          <a:lstStyle/>
          <a:p>
            <a:pPr algn="ctr" eaLnBrk="1" hangingPunct="1">
              <a:buFontTx/>
              <a:buNone/>
            </a:pPr>
            <a:r>
              <a:rPr lang="el-GR" altLang="en-US" sz="2100" b="1" u="sng">
                <a:solidFill>
                  <a:srgbClr val="FF3300"/>
                </a:solidFill>
                <a:latin typeface="Times New Roman" panose="02020603050405020304" pitchFamily="18" charset="0"/>
              </a:rPr>
              <a:t>Απώτερα αποτελέσματα</a:t>
            </a:r>
            <a:endParaRPr lang="en-US" altLang="en-US" sz="2100" b="1" u="sng">
              <a:solidFill>
                <a:srgbClr val="FF3300"/>
              </a:solidFill>
              <a:latin typeface="Times New Roman" panose="02020603050405020304" pitchFamily="18" charset="0"/>
            </a:endParaRPr>
          </a:p>
          <a:p>
            <a:pPr algn="ctr" eaLnBrk="1" hangingPunct="1">
              <a:buFontTx/>
              <a:buNone/>
            </a:pPr>
            <a:r>
              <a:rPr lang="en-US" altLang="en-US" sz="1350">
                <a:solidFill>
                  <a:srgbClr val="CC0000"/>
                </a:solidFill>
                <a:latin typeface="Times New Roman" panose="02020603050405020304" pitchFamily="18" charset="0"/>
              </a:rPr>
              <a:t>(9 </a:t>
            </a:r>
            <a:r>
              <a:rPr lang="el-GR" altLang="en-US" sz="1350">
                <a:solidFill>
                  <a:srgbClr val="CC0000"/>
                </a:solidFill>
                <a:latin typeface="Times New Roman" panose="02020603050405020304" pitchFamily="18" charset="0"/>
              </a:rPr>
              <a:t>χρόνια</a:t>
            </a:r>
            <a:r>
              <a:rPr lang="en-US" altLang="en-US" sz="1350">
                <a:solidFill>
                  <a:srgbClr val="CC0000"/>
                </a:solidFill>
                <a:latin typeface="Times New Roman" panose="02020603050405020304" pitchFamily="18" charset="0"/>
              </a:rPr>
              <a:t> followup)</a:t>
            </a:r>
            <a:endParaRPr lang="el-GR" altLang="en-US" sz="1350">
              <a:solidFill>
                <a:srgbClr val="CC0000"/>
              </a:solidFill>
              <a:latin typeface="Times New Roman" panose="02020603050405020304" pitchFamily="18" charset="0"/>
            </a:endParaRPr>
          </a:p>
          <a:p>
            <a:pPr algn="ctr">
              <a:spcBef>
                <a:spcPct val="0"/>
              </a:spcBef>
              <a:buFontTx/>
              <a:buNone/>
            </a:pPr>
            <a:r>
              <a:rPr lang="en-US" altLang="en-US" sz="1800" b="1" u="sng">
                <a:solidFill>
                  <a:srgbClr val="FF3300"/>
                </a:solidFill>
                <a:latin typeface="Times New Roman" panose="02020603050405020304" pitchFamily="18" charset="0"/>
              </a:rPr>
              <a:t> </a:t>
            </a:r>
            <a:endParaRPr lang="el-GR" altLang="en-US" sz="1800" b="1" u="sng">
              <a:solidFill>
                <a:srgbClr val="FF3300"/>
              </a:solidFill>
              <a:latin typeface="Times New Roman" panose="02020603050405020304" pitchFamily="18" charset="0"/>
            </a:endParaRPr>
          </a:p>
        </p:txBody>
      </p:sp>
      <p:graphicFrame>
        <p:nvGraphicFramePr>
          <p:cNvPr id="228362" name="Group 10"/>
          <p:cNvGraphicFramePr>
            <a:graphicFrameLocks noGrp="1"/>
          </p:cNvGraphicFramePr>
          <p:nvPr>
            <p:ph sz="quarter" idx="3"/>
          </p:nvPr>
        </p:nvGraphicFramePr>
        <p:xfrm>
          <a:off x="1871662" y="2356248"/>
          <a:ext cx="5616178" cy="1788406"/>
        </p:xfrm>
        <a:graphic>
          <a:graphicData uri="http://schemas.openxmlformats.org/drawingml/2006/table">
            <a:tbl>
              <a:tblPr/>
              <a:tblGrid>
                <a:gridCol w="3546872">
                  <a:extLst>
                    <a:ext uri="{9D8B030D-6E8A-4147-A177-3AD203B41FA5}">
                      <a16:colId xmlns:a16="http://schemas.microsoft.com/office/drawing/2014/main" val="20000"/>
                    </a:ext>
                  </a:extLst>
                </a:gridCol>
                <a:gridCol w="2069306">
                  <a:extLst>
                    <a:ext uri="{9D8B030D-6E8A-4147-A177-3AD203B41FA5}">
                      <a16:colId xmlns:a16="http://schemas.microsoft.com/office/drawing/2014/main" val="20001"/>
                    </a:ext>
                  </a:extLst>
                </a:gridCol>
              </a:tblGrid>
              <a:tr h="7086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100" b="0" i="0" u="none" strike="noStrike" cap="none" normalizeH="0" baseline="0">
                        <a:ln>
                          <a:noFill/>
                        </a:ln>
                        <a:solidFill>
                          <a:schemeClr val="tx1"/>
                        </a:solidFill>
                        <a:effectLst/>
                        <a:latin typeface="Times New Roman" pitchFamily="18" charset="0"/>
                      </a:endParaRP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a:ln>
                            <a:noFill/>
                          </a:ln>
                          <a:solidFill>
                            <a:schemeClr val="tx1"/>
                          </a:solidFill>
                          <a:effectLst/>
                          <a:latin typeface="Times New Roman" pitchFamily="18" charset="0"/>
                        </a:rPr>
                        <a:t>Ετήσια Θνητότητα</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a:ln>
                            <a:noFill/>
                          </a:ln>
                          <a:solidFill>
                            <a:schemeClr val="tx1"/>
                          </a:solidFill>
                          <a:effectLst/>
                          <a:latin typeface="Times New Roman" pitchFamily="18" charset="0"/>
                        </a:rPr>
                        <a:t>Χειρουργημένοι Ασθ.</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Times New Roman" pitchFamily="18" charset="0"/>
                        </a:rPr>
                        <a:t>1 %</a:t>
                      </a:r>
                      <a:endParaRPr kumimoji="0" lang="el-GR" sz="2100" b="0" i="0" u="none" strike="noStrike" cap="none" normalizeH="0" baseline="0">
                        <a:ln>
                          <a:noFill/>
                        </a:ln>
                        <a:solidFill>
                          <a:schemeClr val="tx1"/>
                        </a:solidFill>
                        <a:effectLst/>
                        <a:latin typeface="Times New Roman" pitchFamily="18"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a:ln>
                            <a:noFill/>
                          </a:ln>
                          <a:solidFill>
                            <a:schemeClr val="tx1"/>
                          </a:solidFill>
                          <a:effectLst/>
                          <a:latin typeface="Times New Roman" pitchFamily="18" charset="0"/>
                        </a:rPr>
                        <a:t>Μη Χειρουργημένοι Ασθ.</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Times New Roman" pitchFamily="18" charset="0"/>
                        </a:rPr>
                        <a:t>4,5 %</a:t>
                      </a:r>
                      <a:endParaRPr kumimoji="0" lang="el-GR" sz="2100" b="0" i="0" u="none" strike="noStrike" cap="none" normalizeH="0" baseline="0">
                        <a:ln>
                          <a:noFill/>
                        </a:ln>
                        <a:solidFill>
                          <a:schemeClr val="tx1"/>
                        </a:solidFill>
                        <a:effectLst/>
                        <a:latin typeface="Times New Roman" pitchFamily="18"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5593" name="Rectangle 9"/>
          <p:cNvSpPr>
            <a:spLocks noChangeArrowheads="1"/>
          </p:cNvSpPr>
          <p:nvPr/>
        </p:nvSpPr>
        <p:spPr bwMode="auto">
          <a:xfrm>
            <a:off x="1656160" y="4839891"/>
            <a:ext cx="2669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CC0000"/>
                </a:solidFill>
                <a:latin typeface="Times New Roman" panose="02020603050405020304" pitchFamily="18" charset="0"/>
              </a:rPr>
              <a:t>Christou Ann </a:t>
            </a:r>
            <a:r>
              <a:rPr lang="en-US" altLang="en-US" sz="1400" dirty="0" err="1">
                <a:solidFill>
                  <a:srgbClr val="CC0000"/>
                </a:solidFill>
                <a:latin typeface="Times New Roman" panose="02020603050405020304" pitchFamily="18" charset="0"/>
              </a:rPr>
              <a:t>Surg</a:t>
            </a:r>
            <a:r>
              <a:rPr lang="en-US" altLang="en-US" sz="1400" dirty="0">
                <a:solidFill>
                  <a:srgbClr val="CC0000"/>
                </a:solidFill>
                <a:latin typeface="Times New Roman" panose="02020603050405020304" pitchFamily="18" charset="0"/>
              </a:rPr>
              <a:t> 2004</a:t>
            </a:r>
            <a:endParaRPr lang="el-GR" altLang="en-US" sz="1400" dirty="0">
              <a:solidFill>
                <a:srgbClr val="CC0000"/>
              </a:solidFill>
              <a:latin typeface="Times New Roman" panose="02020603050405020304" pitchFamily="18" charset="0"/>
            </a:endParaRPr>
          </a:p>
        </p:txBody>
      </p:sp>
    </p:spTree>
    <p:extLst>
      <p:ext uri="{BB962C8B-B14F-4D97-AF65-F5344CB8AC3E}">
        <p14:creationId xmlns:p14="http://schemas.microsoft.com/office/powerpoint/2010/main" val="251745635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Αποτέλεσμα εικόνας"/>
          <p:cNvPicPr>
            <a:picLocks noChangeAspect="1" noChangeArrowheads="1"/>
          </p:cNvPicPr>
          <p:nvPr/>
        </p:nvPicPr>
        <p:blipFill>
          <a:blip r:embed="rId2" cstate="print"/>
          <a:srcRect/>
          <a:stretch>
            <a:fillRect/>
          </a:stretch>
        </p:blipFill>
        <p:spPr bwMode="auto">
          <a:xfrm>
            <a:off x="0" y="0"/>
            <a:ext cx="7812360" cy="51435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Line 2"/>
          <p:cNvSpPr>
            <a:spLocks noChangeShapeType="1"/>
          </p:cNvSpPr>
          <p:nvPr/>
        </p:nvSpPr>
        <p:spPr bwMode="auto">
          <a:xfrm>
            <a:off x="1143000" y="1168004"/>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27331"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227332" name="Text Box 4"/>
          <p:cNvSpPr txBox="1">
            <a:spLocks noChangeArrowheads="1"/>
          </p:cNvSpPr>
          <p:nvPr/>
        </p:nvSpPr>
        <p:spPr bwMode="auto">
          <a:xfrm>
            <a:off x="2165747" y="2208610"/>
            <a:ext cx="3432572"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96613"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196614" name="Rectangle 6"/>
          <p:cNvSpPr>
            <a:spLocks noGrp="1" noChangeArrowheads="1"/>
          </p:cNvSpPr>
          <p:nvPr>
            <p:ph type="title" sz="quarter"/>
          </p:nvPr>
        </p:nvSpPr>
        <p:spPr>
          <a:xfrm>
            <a:off x="1619672" y="642285"/>
            <a:ext cx="5778103" cy="857250"/>
          </a:xfrm>
          <a:noFill/>
        </p:spPr>
        <p:txBody>
          <a:bodyPr>
            <a:normAutofit fontScale="90000"/>
          </a:bodyPr>
          <a:lstStyle/>
          <a:p>
            <a:pPr eaLnBrk="1" hangingPunct="1"/>
            <a:r>
              <a:rPr lang="el-GR" altLang="en-US" b="1" i="1"/>
              <a:t>Λαπαροσκοπική Γαστρική Παράκαμψη</a:t>
            </a:r>
            <a:br>
              <a:rPr lang="en-US" altLang="en-US" b="1">
                <a:latin typeface="Times New Roman" panose="02020603050405020304" pitchFamily="18" charset="0"/>
              </a:rPr>
            </a:br>
            <a:endParaRPr lang="el-GR" altLang="en-US" b="1">
              <a:latin typeface="Times New Roman" panose="02020603050405020304" pitchFamily="18" charset="0"/>
            </a:endParaRPr>
          </a:p>
        </p:txBody>
      </p:sp>
      <p:sp>
        <p:nvSpPr>
          <p:cNvPr id="196615" name="Rectangle 7"/>
          <p:cNvSpPr>
            <a:spLocks noGrp="1" noChangeArrowheads="1"/>
          </p:cNvSpPr>
          <p:nvPr>
            <p:ph sz="quarter" idx="1"/>
          </p:nvPr>
        </p:nvSpPr>
        <p:spPr>
          <a:xfrm>
            <a:off x="1871662" y="1200150"/>
            <a:ext cx="5130404" cy="1639491"/>
          </a:xfrm>
        </p:spPr>
        <p:txBody>
          <a:bodyPr/>
          <a:lstStyle/>
          <a:p>
            <a:pPr algn="ctr" eaLnBrk="1" hangingPunct="1">
              <a:buFontTx/>
              <a:buNone/>
            </a:pPr>
            <a:r>
              <a:rPr lang="el-GR" altLang="en-US" sz="2100" b="1" u="sng">
                <a:solidFill>
                  <a:srgbClr val="FF3300"/>
                </a:solidFill>
                <a:latin typeface="Times New Roman" panose="02020603050405020304" pitchFamily="18" charset="0"/>
              </a:rPr>
              <a:t>Απώτερα αποτελέσματα</a:t>
            </a:r>
            <a:endParaRPr lang="en-US" altLang="en-US" sz="2100" b="1" u="sng">
              <a:solidFill>
                <a:srgbClr val="FF3300"/>
              </a:solidFill>
              <a:latin typeface="Times New Roman" panose="02020603050405020304" pitchFamily="18" charset="0"/>
            </a:endParaRPr>
          </a:p>
          <a:p>
            <a:pPr algn="ctr" eaLnBrk="1" hangingPunct="1">
              <a:buFontTx/>
              <a:buNone/>
            </a:pPr>
            <a:r>
              <a:rPr lang="el-GR" altLang="en-US" sz="1800">
                <a:solidFill>
                  <a:srgbClr val="CC3300"/>
                </a:solidFill>
                <a:latin typeface="Times New Roman" panose="02020603050405020304" pitchFamily="18" charset="0"/>
              </a:rPr>
              <a:t>Ασθενείς ηλικίας κάτω των 40 ετών</a:t>
            </a:r>
            <a:r>
              <a:rPr lang="en-US" altLang="en-US" sz="1800">
                <a:solidFill>
                  <a:srgbClr val="CC0000"/>
                </a:solidFill>
                <a:latin typeface="Times New Roman" panose="02020603050405020304" pitchFamily="18" charset="0"/>
              </a:rPr>
              <a:t> </a:t>
            </a:r>
          </a:p>
          <a:p>
            <a:pPr algn="ctr" eaLnBrk="1" hangingPunct="1">
              <a:buFontTx/>
              <a:buNone/>
            </a:pPr>
            <a:r>
              <a:rPr lang="en-US" altLang="en-US" sz="1350">
                <a:solidFill>
                  <a:srgbClr val="CC0000"/>
                </a:solidFill>
                <a:latin typeface="Times New Roman" panose="02020603050405020304" pitchFamily="18" charset="0"/>
              </a:rPr>
              <a:t>(13,6 </a:t>
            </a:r>
            <a:r>
              <a:rPr lang="el-GR" altLang="en-US" sz="1350">
                <a:solidFill>
                  <a:srgbClr val="CC0000"/>
                </a:solidFill>
                <a:latin typeface="Times New Roman" panose="02020603050405020304" pitchFamily="18" charset="0"/>
              </a:rPr>
              <a:t>χρόνια </a:t>
            </a:r>
            <a:r>
              <a:rPr lang="en-US" altLang="en-US" sz="1350">
                <a:solidFill>
                  <a:srgbClr val="CC0000"/>
                </a:solidFill>
                <a:latin typeface="Times New Roman" panose="02020603050405020304" pitchFamily="18" charset="0"/>
              </a:rPr>
              <a:t> followup)</a:t>
            </a:r>
            <a:endParaRPr lang="el-GR" altLang="en-US" sz="1350">
              <a:solidFill>
                <a:srgbClr val="CC0000"/>
              </a:solidFill>
              <a:latin typeface="Times New Roman" panose="02020603050405020304" pitchFamily="18" charset="0"/>
            </a:endParaRPr>
          </a:p>
          <a:p>
            <a:pPr algn="ctr">
              <a:spcBef>
                <a:spcPct val="0"/>
              </a:spcBef>
              <a:buFontTx/>
              <a:buNone/>
            </a:pPr>
            <a:r>
              <a:rPr lang="en-US" altLang="en-US" sz="1800" b="1" u="sng">
                <a:solidFill>
                  <a:srgbClr val="FF3300"/>
                </a:solidFill>
                <a:latin typeface="Times New Roman" panose="02020603050405020304" pitchFamily="18" charset="0"/>
              </a:rPr>
              <a:t> </a:t>
            </a:r>
            <a:endParaRPr lang="el-GR" altLang="en-US" sz="1800" b="1" u="sng">
              <a:solidFill>
                <a:srgbClr val="FF3300"/>
              </a:solidFill>
              <a:latin typeface="Times New Roman" panose="02020603050405020304" pitchFamily="18" charset="0"/>
            </a:endParaRPr>
          </a:p>
        </p:txBody>
      </p:sp>
      <p:graphicFrame>
        <p:nvGraphicFramePr>
          <p:cNvPr id="227338" name="Group 10"/>
          <p:cNvGraphicFramePr>
            <a:graphicFrameLocks noGrp="1"/>
          </p:cNvGraphicFramePr>
          <p:nvPr>
            <p:ph sz="quarter" idx="3"/>
          </p:nvPr>
        </p:nvGraphicFramePr>
        <p:xfrm>
          <a:off x="1871662" y="2356247"/>
          <a:ext cx="5130404" cy="1640682"/>
        </p:xfrm>
        <a:graphic>
          <a:graphicData uri="http://schemas.openxmlformats.org/drawingml/2006/table">
            <a:tbl>
              <a:tblPr/>
              <a:tblGrid>
                <a:gridCol w="3239691">
                  <a:extLst>
                    <a:ext uri="{9D8B030D-6E8A-4147-A177-3AD203B41FA5}">
                      <a16:colId xmlns:a16="http://schemas.microsoft.com/office/drawing/2014/main" val="20000"/>
                    </a:ext>
                  </a:extLst>
                </a:gridCol>
                <a:gridCol w="1890713">
                  <a:extLst>
                    <a:ext uri="{9D8B030D-6E8A-4147-A177-3AD203B41FA5}">
                      <a16:colId xmlns:a16="http://schemas.microsoft.com/office/drawing/2014/main" val="20001"/>
                    </a:ext>
                  </a:extLst>
                </a:gridCol>
              </a:tblGrid>
              <a:tr h="546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a:ln>
                            <a:noFill/>
                          </a:ln>
                          <a:solidFill>
                            <a:schemeClr val="tx1"/>
                          </a:solidFill>
                          <a:effectLst/>
                          <a:latin typeface="Times New Roman" pitchFamily="18" charset="0"/>
                        </a:rPr>
                        <a:t>Θνητότητα</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a:ln>
                            <a:noFill/>
                          </a:ln>
                          <a:solidFill>
                            <a:schemeClr val="tx1"/>
                          </a:solidFill>
                          <a:effectLst/>
                          <a:latin typeface="Times New Roman" pitchFamily="18" charset="0"/>
                        </a:rPr>
                        <a:t>Χειρουργημένοι Ασθ.</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Times New Roman" pitchFamily="18" charset="0"/>
                        </a:rPr>
                        <a:t>3 %</a:t>
                      </a:r>
                      <a:endParaRPr kumimoji="0" lang="el-GR"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a:ln>
                            <a:noFill/>
                          </a:ln>
                          <a:solidFill>
                            <a:schemeClr val="tx1"/>
                          </a:solidFill>
                          <a:effectLst/>
                          <a:latin typeface="Times New Roman" pitchFamily="18" charset="0"/>
                        </a:rPr>
                        <a:t>Μη χειρουργημένοι Ασθ.</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Times New Roman" pitchFamily="18" charset="0"/>
                        </a:rPr>
                        <a:t>13,8 %</a:t>
                      </a:r>
                      <a:endParaRPr kumimoji="0" lang="el-GR"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6617" name="Rectangle 9"/>
          <p:cNvSpPr>
            <a:spLocks noChangeArrowheads="1"/>
          </p:cNvSpPr>
          <p:nvPr/>
        </p:nvSpPr>
        <p:spPr bwMode="auto">
          <a:xfrm>
            <a:off x="1656160" y="4839891"/>
            <a:ext cx="2669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err="1">
                <a:solidFill>
                  <a:srgbClr val="CC0000"/>
                </a:solidFill>
                <a:latin typeface="Times New Roman" panose="02020603050405020304" pitchFamily="18" charset="0"/>
              </a:rPr>
              <a:t>Flum</a:t>
            </a:r>
            <a:r>
              <a:rPr lang="en-US" altLang="en-US" sz="1400" dirty="0">
                <a:solidFill>
                  <a:srgbClr val="CC0000"/>
                </a:solidFill>
                <a:latin typeface="Times New Roman" panose="02020603050405020304" pitchFamily="18" charset="0"/>
              </a:rPr>
              <a:t>, J Am Col </a:t>
            </a:r>
            <a:r>
              <a:rPr lang="en-US" altLang="en-US" sz="1400" dirty="0" err="1">
                <a:solidFill>
                  <a:srgbClr val="CC0000"/>
                </a:solidFill>
                <a:latin typeface="Times New Roman" panose="02020603050405020304" pitchFamily="18" charset="0"/>
              </a:rPr>
              <a:t>Surg</a:t>
            </a:r>
            <a:r>
              <a:rPr lang="en-US" altLang="en-US" sz="1400" dirty="0">
                <a:solidFill>
                  <a:srgbClr val="CC0000"/>
                </a:solidFill>
                <a:latin typeface="Times New Roman" panose="02020603050405020304" pitchFamily="18" charset="0"/>
              </a:rPr>
              <a:t> 2004</a:t>
            </a:r>
            <a:endParaRPr lang="el-GR" altLang="en-US" sz="1400" dirty="0">
              <a:solidFill>
                <a:srgbClr val="CC0000"/>
              </a:solidFill>
              <a:latin typeface="Times New Roman" panose="02020603050405020304" pitchFamily="18" charset="0"/>
            </a:endParaRPr>
          </a:p>
        </p:txBody>
      </p:sp>
    </p:spTree>
    <p:extLst>
      <p:ext uri="{BB962C8B-B14F-4D97-AF65-F5344CB8AC3E}">
        <p14:creationId xmlns:p14="http://schemas.microsoft.com/office/powerpoint/2010/main" val="1550529238"/>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Line 2"/>
          <p:cNvSpPr>
            <a:spLocks noChangeShapeType="1"/>
          </p:cNvSpPr>
          <p:nvPr/>
        </p:nvSpPr>
        <p:spPr bwMode="auto">
          <a:xfrm>
            <a:off x="146447" y="818145"/>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23"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440324" name="Text Box 4"/>
          <p:cNvSpPr txBox="1">
            <a:spLocks noChangeArrowheads="1"/>
          </p:cNvSpPr>
          <p:nvPr/>
        </p:nvSpPr>
        <p:spPr bwMode="auto">
          <a:xfrm>
            <a:off x="2165747" y="2208612"/>
            <a:ext cx="3432572"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98661"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98664" name="Rectangle 8"/>
          <p:cNvSpPr>
            <a:spLocks noGrp="1" noChangeArrowheads="1"/>
          </p:cNvSpPr>
          <p:nvPr>
            <p:ph type="title" sz="quarter"/>
          </p:nvPr>
        </p:nvSpPr>
        <p:spPr>
          <a:xfrm>
            <a:off x="146447" y="196084"/>
            <a:ext cx="8229600" cy="857250"/>
          </a:xfrm>
          <a:noFill/>
        </p:spPr>
        <p:txBody>
          <a:bodyPr>
            <a:noAutofit/>
          </a:bodyPr>
          <a:lstStyle/>
          <a:p>
            <a:pPr eaLnBrk="1" hangingPunct="1"/>
            <a:r>
              <a:rPr lang="el-GR" altLang="en-US" sz="2800" b="1" i="1" dirty="0"/>
              <a:t>Χολοπαγκρεατική Παράκαμψη</a:t>
            </a:r>
            <a:br>
              <a:rPr lang="en-US" altLang="en-US" sz="2800" b="1" dirty="0"/>
            </a:br>
            <a:endParaRPr lang="el-GR" altLang="en-US" sz="2800" b="1" dirty="0"/>
          </a:p>
        </p:txBody>
      </p:sp>
      <p:sp>
        <p:nvSpPr>
          <p:cNvPr id="2" name="Content Placeholder 1"/>
          <p:cNvSpPr>
            <a:spLocks noGrp="1"/>
          </p:cNvSpPr>
          <p:nvPr>
            <p:ph sz="quarter" idx="1"/>
          </p:nvPr>
        </p:nvSpPr>
        <p:spPr/>
        <p:txBody>
          <a:bodyPr/>
          <a:lstStyle/>
          <a:p>
            <a:endParaRPr lang="en-US"/>
          </a:p>
        </p:txBody>
      </p:sp>
      <p:pic>
        <p:nvPicPr>
          <p:cNvPr id="19866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80" y="1158030"/>
            <a:ext cx="3093527" cy="326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2813" y="906517"/>
            <a:ext cx="3551634" cy="363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388635"/>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Mini Gastric Bypass</a:t>
            </a:r>
            <a:endParaRPr lang="el-GR" dirty="0"/>
          </a:p>
        </p:txBody>
      </p:sp>
      <p:sp>
        <p:nvSpPr>
          <p:cNvPr id="3" name="Θέση περιεχομένου 2"/>
          <p:cNvSpPr>
            <a:spLocks noGrp="1"/>
          </p:cNvSpPr>
          <p:nvPr>
            <p:ph idx="1"/>
          </p:nvPr>
        </p:nvSpPr>
        <p:spPr/>
        <p:txBody>
          <a:bodyPr/>
          <a:lstStyle/>
          <a:p>
            <a:endParaRPr lang="el-G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15566"/>
            <a:ext cx="3270125" cy="401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067209"/>
            <a:ext cx="490537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775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7" y="915566"/>
            <a:ext cx="4680520" cy="422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Τίτλος 5"/>
          <p:cNvSpPr>
            <a:spLocks noGrp="1"/>
          </p:cNvSpPr>
          <p:nvPr>
            <p:ph type="title"/>
          </p:nvPr>
        </p:nvSpPr>
        <p:spPr/>
        <p:txBody>
          <a:bodyPr/>
          <a:lstStyle/>
          <a:p>
            <a:r>
              <a:rPr lang="en-US" dirty="0"/>
              <a:t>SADI S</a:t>
            </a:r>
            <a:endParaRPr lang="el-GR" dirty="0"/>
          </a:p>
        </p:txBody>
      </p:sp>
    </p:spTree>
    <p:extLst>
      <p:ext uri="{BB962C8B-B14F-4D97-AF65-F5344CB8AC3E}">
        <p14:creationId xmlns:p14="http://schemas.microsoft.com/office/powerpoint/2010/main" val="1086867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2195513" y="844153"/>
            <a:ext cx="5314950" cy="957263"/>
          </a:xfrm>
          <a:noFill/>
        </p:spPr>
        <p:txBody>
          <a:bodyPr vert="horz" lIns="69056" tIns="34529" rIns="69056" bIns="34529" anchor="b">
            <a:normAutofit fontScale="90000"/>
          </a:bodyPr>
          <a:lstStyle/>
          <a:p>
            <a:pPr eaLnBrk="1" hangingPunct="1"/>
            <a:r>
              <a:rPr lang="el-GR" altLang="en-US" b="1" i="1"/>
              <a:t>Γαστρική παράκαμψη</a:t>
            </a:r>
            <a:br>
              <a:rPr lang="el-GR" altLang="en-US" b="1" i="1"/>
            </a:br>
            <a:r>
              <a:rPr lang="el-GR" altLang="en-US" b="1" i="1"/>
              <a:t>και  </a:t>
            </a:r>
            <a:br>
              <a:rPr lang="el-GR" altLang="en-US" b="1" i="1"/>
            </a:br>
            <a:r>
              <a:rPr lang="el-GR" altLang="en-US" b="1" i="1"/>
              <a:t>Σακχαρώδης διαβήτης</a:t>
            </a:r>
            <a:br>
              <a:rPr lang="en-US" altLang="en-US" b="1" i="1"/>
            </a:br>
            <a:r>
              <a:rPr lang="en-US" altLang="en-US" sz="1800" b="1" i="1"/>
              <a:t>(</a:t>
            </a:r>
            <a:r>
              <a:rPr lang="el-GR" altLang="en-US" sz="1800" b="1" i="1"/>
              <a:t>1</a:t>
            </a:r>
            <a:r>
              <a:rPr lang="en-US" altLang="en-US" sz="1800" b="1" i="1"/>
              <a:t>)</a:t>
            </a:r>
            <a:endParaRPr lang="el-GR" altLang="en-US" sz="1800" b="1" i="1" u="sng"/>
          </a:p>
        </p:txBody>
      </p:sp>
      <p:sp>
        <p:nvSpPr>
          <p:cNvPr id="204803" name="Rectangle 4"/>
          <p:cNvSpPr>
            <a:spLocks noChangeArrowheads="1"/>
          </p:cNvSpPr>
          <p:nvPr/>
        </p:nvSpPr>
        <p:spPr bwMode="auto">
          <a:xfrm>
            <a:off x="1925241" y="2085975"/>
            <a:ext cx="5562600"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tx1"/>
              </a:buClr>
              <a:buFont typeface="Wingdings" panose="05000000000000000000" pitchFamily="2" charset="2"/>
              <a:buBlip>
                <a:blip r:embed="rId3"/>
              </a:buBlip>
            </a:pPr>
            <a:r>
              <a:rPr lang="en-US" altLang="en-US" sz="2100"/>
              <a:t>3 </a:t>
            </a:r>
            <a:r>
              <a:rPr lang="el-GR" altLang="en-US" sz="2100"/>
              <a:t>εβδομάδες μετά από Γαστρική παράκαμψη παρατηρήθηκε σημαντική μείωση:</a:t>
            </a:r>
          </a:p>
          <a:p>
            <a:pPr>
              <a:spcBef>
                <a:spcPct val="20000"/>
              </a:spcBef>
              <a:buClr>
                <a:schemeClr val="tx1"/>
              </a:buClr>
              <a:buFont typeface="Wingdings" panose="05000000000000000000" pitchFamily="2" charset="2"/>
              <a:buNone/>
            </a:pPr>
            <a:r>
              <a:rPr lang="el-GR" altLang="en-US" sz="2100"/>
              <a:t>      της γλυκόζης αίματος </a:t>
            </a:r>
          </a:p>
          <a:p>
            <a:pPr>
              <a:spcBef>
                <a:spcPct val="20000"/>
              </a:spcBef>
              <a:buClr>
                <a:schemeClr val="tx1"/>
              </a:buClr>
              <a:buFont typeface="Wingdings" panose="05000000000000000000" pitchFamily="2" charset="2"/>
              <a:buNone/>
            </a:pPr>
            <a:r>
              <a:rPr lang="el-GR" altLang="en-US" sz="2100"/>
              <a:t>      της ινσουλίνης και</a:t>
            </a:r>
          </a:p>
          <a:p>
            <a:pPr>
              <a:spcBef>
                <a:spcPct val="20000"/>
              </a:spcBef>
              <a:buClr>
                <a:schemeClr val="tx1"/>
              </a:buClr>
              <a:buFont typeface="Wingdings" panose="05000000000000000000" pitchFamily="2" charset="2"/>
              <a:buNone/>
            </a:pPr>
            <a:r>
              <a:rPr lang="el-GR" altLang="en-US" sz="2100"/>
              <a:t>      της λεπτίνης </a:t>
            </a:r>
          </a:p>
          <a:p>
            <a:pPr>
              <a:spcBef>
                <a:spcPct val="20000"/>
              </a:spcBef>
              <a:buClr>
                <a:schemeClr val="tx1"/>
              </a:buClr>
              <a:buFont typeface="Wingdings" panose="05000000000000000000" pitchFamily="2" charset="2"/>
              <a:buBlip>
                <a:blip r:embed="rId3"/>
              </a:buBlip>
            </a:pPr>
            <a:endParaRPr lang="el-GR" altLang="en-US" sz="2100"/>
          </a:p>
          <a:p>
            <a:pPr>
              <a:spcBef>
                <a:spcPct val="20000"/>
              </a:spcBef>
              <a:buClr>
                <a:schemeClr val="tx1"/>
              </a:buClr>
              <a:buFont typeface="Wingdings" panose="05000000000000000000" pitchFamily="2" charset="2"/>
              <a:buNone/>
            </a:pPr>
            <a:r>
              <a:rPr lang="en-US" altLang="en-US" sz="1500" i="1"/>
              <a:t>Rubino F Ann Surg. 2004</a:t>
            </a:r>
            <a:r>
              <a:rPr lang="el-GR" altLang="en-US" sz="2100"/>
              <a:t>                                     </a:t>
            </a:r>
          </a:p>
        </p:txBody>
      </p:sp>
      <p:sp>
        <p:nvSpPr>
          <p:cNvPr id="204804" name="Rectangle 5"/>
          <p:cNvSpPr>
            <a:spLocks noChangeArrowheads="1"/>
          </p:cNvSpPr>
          <p:nvPr/>
        </p:nvSpPr>
        <p:spPr bwMode="auto">
          <a:xfrm>
            <a:off x="1331119" y="1815704"/>
            <a:ext cx="6669881"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tx1"/>
              </a:buClr>
              <a:buSzPct val="75000"/>
              <a:buFont typeface="Wingdings" panose="05000000000000000000" pitchFamily="2" charset="2"/>
              <a:buNone/>
            </a:pPr>
            <a:endParaRPr lang="el-GR" altLang="en-US" sz="1500"/>
          </a:p>
          <a:p>
            <a:pPr>
              <a:spcBef>
                <a:spcPct val="20000"/>
              </a:spcBef>
              <a:buClr>
                <a:schemeClr val="accent2"/>
              </a:buClr>
              <a:buSzPct val="75000"/>
              <a:buFont typeface="Monotype Sorts" pitchFamily="2" charset="2"/>
              <a:buChar char="u"/>
            </a:pPr>
            <a:endParaRPr lang="el-GR" altLang="en-US" sz="2100"/>
          </a:p>
        </p:txBody>
      </p:sp>
      <p:sp>
        <p:nvSpPr>
          <p:cNvPr id="204805" name="Line 6"/>
          <p:cNvSpPr>
            <a:spLocks noChangeShapeType="1"/>
          </p:cNvSpPr>
          <p:nvPr/>
        </p:nvSpPr>
        <p:spPr bwMode="auto">
          <a:xfrm>
            <a:off x="1143000" y="1815704"/>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Tree>
    <p:extLst>
      <p:ext uri="{BB962C8B-B14F-4D97-AF65-F5344CB8AC3E}">
        <p14:creationId xmlns:p14="http://schemas.microsoft.com/office/powerpoint/2010/main" val="3758238835"/>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2195513" y="844153"/>
            <a:ext cx="5314950" cy="957263"/>
          </a:xfrm>
          <a:noFill/>
        </p:spPr>
        <p:txBody>
          <a:bodyPr vert="horz" lIns="69056" tIns="34529" rIns="69056" bIns="34529" anchor="b">
            <a:normAutofit fontScale="90000"/>
          </a:bodyPr>
          <a:lstStyle/>
          <a:p>
            <a:pPr eaLnBrk="1" hangingPunct="1"/>
            <a:r>
              <a:rPr lang="el-GR" altLang="en-US" b="1" i="1"/>
              <a:t>Γαστρική παράκαμψη</a:t>
            </a:r>
            <a:br>
              <a:rPr lang="el-GR" altLang="en-US" b="1" i="1"/>
            </a:br>
            <a:r>
              <a:rPr lang="el-GR" altLang="en-US" b="1" i="1"/>
              <a:t>και  </a:t>
            </a:r>
            <a:br>
              <a:rPr lang="el-GR" altLang="en-US" b="1" i="1"/>
            </a:br>
            <a:r>
              <a:rPr lang="el-GR" altLang="en-US" b="1" i="1"/>
              <a:t>Σακχαρώδης διαβήτης</a:t>
            </a:r>
            <a:br>
              <a:rPr lang="en-US" altLang="en-US" b="1" i="1"/>
            </a:br>
            <a:r>
              <a:rPr lang="en-US" altLang="en-US" sz="1800" b="1" i="1"/>
              <a:t>(</a:t>
            </a:r>
            <a:r>
              <a:rPr lang="el-GR" altLang="en-US" sz="1800" b="1" i="1"/>
              <a:t>2</a:t>
            </a:r>
            <a:r>
              <a:rPr lang="en-US" altLang="en-US" sz="1800" b="1" i="1"/>
              <a:t>)</a:t>
            </a:r>
            <a:endParaRPr lang="el-GR" altLang="en-US" sz="1800" i="1" u="sng"/>
          </a:p>
        </p:txBody>
      </p:sp>
      <p:sp>
        <p:nvSpPr>
          <p:cNvPr id="205827" name="Rectangle 3"/>
          <p:cNvSpPr>
            <a:spLocks noChangeArrowheads="1"/>
          </p:cNvSpPr>
          <p:nvPr/>
        </p:nvSpPr>
        <p:spPr bwMode="auto">
          <a:xfrm>
            <a:off x="1601391" y="2085975"/>
            <a:ext cx="6237684"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tx1"/>
              </a:buClr>
              <a:buSzPct val="75000"/>
              <a:buFont typeface="Wingdings" panose="05000000000000000000" pitchFamily="2" charset="2"/>
              <a:buChar char="§"/>
            </a:pPr>
            <a:r>
              <a:rPr lang="el-GR" altLang="en-US" sz="2100">
                <a:solidFill>
                  <a:schemeClr val="accent2"/>
                </a:solidFill>
              </a:rPr>
              <a:t>Τα επίπεδα νηστείας της γλυκόζης μειώνονται</a:t>
            </a:r>
            <a:r>
              <a:rPr lang="el-GR" altLang="en-US" sz="2100">
                <a:solidFill>
                  <a:srgbClr val="ACA8F6"/>
                </a:solidFill>
              </a:rPr>
              <a:t> </a:t>
            </a:r>
            <a:r>
              <a:rPr lang="el-GR" altLang="en-US" sz="2100">
                <a:solidFill>
                  <a:srgbClr val="FF3300"/>
                </a:solidFill>
              </a:rPr>
              <a:t>από την δεύτερη μετεγχειρητική εβδομάδα</a:t>
            </a:r>
            <a:r>
              <a:rPr lang="el-GR" altLang="en-US" sz="2100">
                <a:solidFill>
                  <a:srgbClr val="ACA8F6"/>
                </a:solidFill>
              </a:rPr>
              <a:t> </a:t>
            </a:r>
            <a:r>
              <a:rPr lang="el-GR" altLang="en-US" sz="2100">
                <a:solidFill>
                  <a:schemeClr val="accent2"/>
                </a:solidFill>
              </a:rPr>
              <a:t>πριν από την σημαντική μείωση του σωματικού βάρους        </a:t>
            </a:r>
          </a:p>
          <a:p>
            <a:pPr>
              <a:spcBef>
                <a:spcPct val="20000"/>
              </a:spcBef>
              <a:buClr>
                <a:schemeClr val="tx1"/>
              </a:buClr>
              <a:buSzPct val="75000"/>
              <a:buFont typeface="Wingdings" panose="05000000000000000000" pitchFamily="2" charset="2"/>
              <a:buNone/>
            </a:pPr>
            <a:endParaRPr lang="el-GR" altLang="en-US" sz="2100">
              <a:solidFill>
                <a:schemeClr val="accent2"/>
              </a:solidFill>
            </a:endParaRPr>
          </a:p>
          <a:p>
            <a:pPr>
              <a:spcBef>
                <a:spcPct val="20000"/>
              </a:spcBef>
              <a:buClr>
                <a:schemeClr val="tx1"/>
              </a:buClr>
              <a:buSzPct val="75000"/>
              <a:buFont typeface="Wingdings" panose="05000000000000000000" pitchFamily="2" charset="2"/>
              <a:buNone/>
            </a:pPr>
            <a:endParaRPr lang="el-GR" altLang="en-US" sz="2100"/>
          </a:p>
          <a:p>
            <a:pPr>
              <a:spcBef>
                <a:spcPct val="20000"/>
              </a:spcBef>
              <a:buClr>
                <a:schemeClr val="tx1"/>
              </a:buClr>
              <a:buSzPct val="75000"/>
              <a:buFont typeface="Wingdings" panose="05000000000000000000" pitchFamily="2" charset="2"/>
              <a:buNone/>
            </a:pPr>
            <a:r>
              <a:rPr lang="en-US" altLang="en-US" sz="1500" i="1"/>
              <a:t>Clements RH Am Surg. 2004</a:t>
            </a:r>
            <a:r>
              <a:rPr lang="el-GR" altLang="en-US" sz="2100"/>
              <a:t>                                     </a:t>
            </a:r>
            <a:endParaRPr lang="el-GR" altLang="en-US" sz="2100">
              <a:solidFill>
                <a:srgbClr val="FFFFFF"/>
              </a:solidFill>
            </a:endParaRPr>
          </a:p>
        </p:txBody>
      </p:sp>
      <p:sp>
        <p:nvSpPr>
          <p:cNvPr id="205828" name="Rectangle 4"/>
          <p:cNvSpPr>
            <a:spLocks noChangeArrowheads="1"/>
          </p:cNvSpPr>
          <p:nvPr/>
        </p:nvSpPr>
        <p:spPr bwMode="auto">
          <a:xfrm>
            <a:off x="1331119" y="1815704"/>
            <a:ext cx="6669881"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tx1"/>
              </a:buClr>
              <a:buSzPct val="75000"/>
              <a:buFont typeface="Wingdings" panose="05000000000000000000" pitchFamily="2" charset="2"/>
              <a:buNone/>
            </a:pPr>
            <a:endParaRPr lang="el-GR" altLang="en-US" sz="1500"/>
          </a:p>
          <a:p>
            <a:pPr>
              <a:spcBef>
                <a:spcPct val="20000"/>
              </a:spcBef>
              <a:buClr>
                <a:schemeClr val="accent2"/>
              </a:buClr>
              <a:buSzPct val="75000"/>
              <a:buFont typeface="Monotype Sorts" pitchFamily="2" charset="2"/>
              <a:buChar char="u"/>
            </a:pPr>
            <a:endParaRPr lang="el-GR" altLang="en-US" sz="2100"/>
          </a:p>
        </p:txBody>
      </p:sp>
      <p:sp>
        <p:nvSpPr>
          <p:cNvPr id="205831" name="Line 7"/>
          <p:cNvSpPr>
            <a:spLocks noChangeShapeType="1"/>
          </p:cNvSpPr>
          <p:nvPr/>
        </p:nvSpPr>
        <p:spPr bwMode="auto">
          <a:xfrm>
            <a:off x="1143000" y="1869281"/>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Tree>
    <p:extLst>
      <p:ext uri="{BB962C8B-B14F-4D97-AF65-F5344CB8AC3E}">
        <p14:creationId xmlns:p14="http://schemas.microsoft.com/office/powerpoint/2010/main" val="2052582983"/>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2195513" y="844153"/>
            <a:ext cx="5314950" cy="957263"/>
          </a:xfrm>
          <a:noFill/>
        </p:spPr>
        <p:txBody>
          <a:bodyPr vert="horz" lIns="69056" tIns="34529" rIns="69056" bIns="34529" anchor="b">
            <a:normAutofit fontScale="90000"/>
          </a:bodyPr>
          <a:lstStyle/>
          <a:p>
            <a:pPr eaLnBrk="1" hangingPunct="1"/>
            <a:r>
              <a:rPr lang="el-GR" altLang="en-US" b="1" i="1" dirty="0"/>
              <a:t>Γαστρική παράκαμψη</a:t>
            </a:r>
            <a:br>
              <a:rPr lang="el-GR" altLang="en-US" b="1" i="1" dirty="0"/>
            </a:br>
            <a:r>
              <a:rPr lang="el-GR" altLang="en-US" b="1" i="1" dirty="0"/>
              <a:t>και  </a:t>
            </a:r>
            <a:br>
              <a:rPr lang="el-GR" altLang="en-US" b="1" i="1" dirty="0"/>
            </a:br>
            <a:r>
              <a:rPr lang="el-GR" altLang="en-US" b="1" i="1" dirty="0"/>
              <a:t>Σακχαρώδης διαβήτης</a:t>
            </a:r>
            <a:br>
              <a:rPr lang="en-US" altLang="en-US" b="1" i="1" dirty="0"/>
            </a:br>
            <a:r>
              <a:rPr lang="en-US" altLang="en-US" sz="1800" b="1" i="1" dirty="0"/>
              <a:t>(3)</a:t>
            </a:r>
            <a:endParaRPr lang="el-GR" altLang="en-US" sz="1800" i="1" u="sng" dirty="0"/>
          </a:p>
        </p:txBody>
      </p:sp>
      <p:sp>
        <p:nvSpPr>
          <p:cNvPr id="207875" name="Rectangle 3"/>
          <p:cNvSpPr>
            <a:spLocks noChangeArrowheads="1"/>
          </p:cNvSpPr>
          <p:nvPr/>
        </p:nvSpPr>
        <p:spPr bwMode="auto">
          <a:xfrm>
            <a:off x="1601391" y="1924050"/>
            <a:ext cx="6399609"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tx1"/>
              </a:buClr>
              <a:buSzPct val="75000"/>
              <a:buFont typeface="Wingdings" panose="05000000000000000000" pitchFamily="2" charset="2"/>
              <a:buChar char="§"/>
            </a:pPr>
            <a:r>
              <a:rPr lang="el-GR" altLang="en-US" sz="2100"/>
              <a:t>Η γαστρική και η χολοπαγκρεατική παράκαμψη προκαλούν καλύτερη ρύθμιση του σακχαρώδους διαβήτη.</a:t>
            </a:r>
          </a:p>
          <a:p>
            <a:pPr>
              <a:spcBef>
                <a:spcPct val="20000"/>
              </a:spcBef>
              <a:buClr>
                <a:schemeClr val="tx1"/>
              </a:buClr>
              <a:buSzPct val="75000"/>
              <a:buFont typeface="Wingdings" panose="05000000000000000000" pitchFamily="2" charset="2"/>
              <a:buNone/>
            </a:pPr>
            <a:r>
              <a:rPr lang="el-GR" altLang="en-US" sz="2100"/>
              <a:t>                                                   </a:t>
            </a:r>
            <a:r>
              <a:rPr lang="en-US" altLang="en-US" sz="1500" i="1"/>
              <a:t>GreenwayFL Ann Surg 2002</a:t>
            </a:r>
          </a:p>
          <a:p>
            <a:pPr>
              <a:spcBef>
                <a:spcPct val="20000"/>
              </a:spcBef>
              <a:buClr>
                <a:schemeClr val="tx1"/>
              </a:buClr>
              <a:buSzPct val="75000"/>
              <a:buFont typeface="Wingdings" panose="05000000000000000000" pitchFamily="2" charset="2"/>
              <a:buChar char="§"/>
            </a:pPr>
            <a:r>
              <a:rPr lang="el-GR" altLang="en-US" sz="2100"/>
              <a:t>Η ρύθμιση του διαβήτη είναι ανεξάρτητη από την απώλεια βάρους.</a:t>
            </a:r>
          </a:p>
          <a:p>
            <a:pPr>
              <a:spcBef>
                <a:spcPct val="20000"/>
              </a:spcBef>
              <a:buClr>
                <a:schemeClr val="tx1"/>
              </a:buClr>
              <a:buSzPct val="75000"/>
              <a:buFont typeface="Wingdings" panose="05000000000000000000" pitchFamily="2" charset="2"/>
              <a:buNone/>
            </a:pPr>
            <a:r>
              <a:rPr lang="el-GR" altLang="en-US" sz="2100"/>
              <a:t>                                              </a:t>
            </a:r>
            <a:r>
              <a:rPr lang="en-US" altLang="en-US" sz="2100"/>
              <a:t>     </a:t>
            </a:r>
            <a:r>
              <a:rPr lang="en-US" altLang="en-US" sz="1500" i="1"/>
              <a:t>Rubino F Ann Surg 2002</a:t>
            </a:r>
          </a:p>
          <a:p>
            <a:pPr>
              <a:spcBef>
                <a:spcPct val="20000"/>
              </a:spcBef>
              <a:buClr>
                <a:schemeClr val="tx1"/>
              </a:buClr>
              <a:buSzPct val="75000"/>
              <a:buFont typeface="Wingdings" panose="05000000000000000000" pitchFamily="2" charset="2"/>
              <a:buNone/>
            </a:pPr>
            <a:endParaRPr lang="el-GR" altLang="en-US" sz="2100"/>
          </a:p>
        </p:txBody>
      </p:sp>
      <p:sp>
        <p:nvSpPr>
          <p:cNvPr id="207876" name="Rectangle 4"/>
          <p:cNvSpPr>
            <a:spLocks noChangeArrowheads="1"/>
          </p:cNvSpPr>
          <p:nvPr/>
        </p:nvSpPr>
        <p:spPr bwMode="auto">
          <a:xfrm>
            <a:off x="1331119" y="1815704"/>
            <a:ext cx="6669881"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tx1"/>
              </a:buClr>
              <a:buSzPct val="75000"/>
              <a:buFont typeface="Wingdings" panose="05000000000000000000" pitchFamily="2" charset="2"/>
              <a:buNone/>
            </a:pPr>
            <a:endParaRPr lang="el-GR" altLang="en-US" sz="1500"/>
          </a:p>
          <a:p>
            <a:pPr>
              <a:spcBef>
                <a:spcPct val="20000"/>
              </a:spcBef>
              <a:buClr>
                <a:schemeClr val="accent2"/>
              </a:buClr>
              <a:buSzPct val="75000"/>
              <a:buFont typeface="Monotype Sorts" pitchFamily="2" charset="2"/>
              <a:buChar char="u"/>
            </a:pPr>
            <a:endParaRPr lang="el-GR" altLang="en-US" sz="2100"/>
          </a:p>
        </p:txBody>
      </p:sp>
      <p:sp>
        <p:nvSpPr>
          <p:cNvPr id="207879" name="Line 7"/>
          <p:cNvSpPr>
            <a:spLocks noChangeShapeType="1"/>
          </p:cNvSpPr>
          <p:nvPr/>
        </p:nvSpPr>
        <p:spPr bwMode="auto">
          <a:xfrm>
            <a:off x="1143000" y="1815704"/>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Tree>
    <p:extLst>
      <p:ext uri="{BB962C8B-B14F-4D97-AF65-F5344CB8AC3E}">
        <p14:creationId xmlns:p14="http://schemas.microsoft.com/office/powerpoint/2010/main" val="3096760810"/>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3478"/>
            <a:ext cx="3964781" cy="246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47814"/>
            <a:ext cx="2448272"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81192" y="2837126"/>
            <a:ext cx="1656184" cy="22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5393412" y="3147813"/>
            <a:ext cx="2562964" cy="1656185"/>
          </a:xfrm>
          <a:prstGeom prst="rect">
            <a:avLst/>
          </a:prstGeom>
        </p:spPr>
      </p:pic>
    </p:spTree>
    <p:extLst>
      <p:ext uri="{BB962C8B-B14F-4D97-AF65-F5344CB8AC3E}">
        <p14:creationId xmlns:p14="http://schemas.microsoft.com/office/powerpoint/2010/main" val="39671860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46675"/>
            <a:ext cx="7467600" cy="857250"/>
          </a:xfrm>
        </p:spPr>
        <p:txBody>
          <a:bodyPr>
            <a:normAutofit/>
          </a:bodyPr>
          <a:lstStyle/>
          <a:p>
            <a:pPr>
              <a:defRPr/>
            </a:pPr>
            <a:r>
              <a:rPr lang="en-US" sz="1600" dirty="0"/>
              <a:t>Can SG cure DM? Long-term metabolic effects of SG in pts with type 2 DM </a:t>
            </a:r>
            <a:endParaRPr lang="el-GR" sz="1600" dirty="0"/>
          </a:p>
        </p:txBody>
      </p:sp>
      <p:sp>
        <p:nvSpPr>
          <p:cNvPr id="3" name="Θέση περιεχομένου 2"/>
          <p:cNvSpPr>
            <a:spLocks noGrp="1"/>
          </p:cNvSpPr>
          <p:nvPr>
            <p:ph idx="1"/>
          </p:nvPr>
        </p:nvSpPr>
        <p:spPr/>
        <p:txBody>
          <a:bodyPr>
            <a:normAutofit fontScale="92500" lnSpcReduction="20000"/>
          </a:bodyPr>
          <a:lstStyle/>
          <a:p>
            <a:pPr>
              <a:defRPr/>
            </a:pPr>
            <a:r>
              <a:rPr lang="en-US" dirty="0"/>
              <a:t>134 pts, minimum 5yr follow up</a:t>
            </a:r>
          </a:p>
          <a:p>
            <a:pPr>
              <a:defRPr/>
            </a:pPr>
            <a:r>
              <a:rPr lang="en-US" dirty="0"/>
              <a:t>BMIL 7.8+/-5, TWL 16.8+/-19.7%</a:t>
            </a:r>
          </a:p>
          <a:p>
            <a:pPr>
              <a:defRPr/>
            </a:pPr>
            <a:r>
              <a:rPr lang="en-US" dirty="0"/>
              <a:t>HbA1c -1.3, </a:t>
            </a:r>
            <a:r>
              <a:rPr lang="en-US" dirty="0" err="1"/>
              <a:t>Glu</a:t>
            </a:r>
            <a:r>
              <a:rPr lang="en-US" dirty="0"/>
              <a:t> -38 mg/dl, drugs -1</a:t>
            </a:r>
          </a:p>
          <a:p>
            <a:pPr>
              <a:defRPr/>
            </a:pPr>
            <a:r>
              <a:rPr lang="en-US" dirty="0"/>
              <a:t>HbA1c&lt;7 63%, &lt;6.5 </a:t>
            </a:r>
            <a:r>
              <a:rPr lang="en-US"/>
              <a:t>without drugs 26</a:t>
            </a:r>
            <a:r>
              <a:rPr lang="en-US" dirty="0"/>
              <a:t>%, &lt;6 11%, cure 3%</a:t>
            </a:r>
          </a:p>
          <a:p>
            <a:pPr>
              <a:defRPr/>
            </a:pPr>
            <a:r>
              <a:rPr lang="en-US" dirty="0"/>
              <a:t>Relapse after initial remission 44% </a:t>
            </a:r>
          </a:p>
          <a:p>
            <a:pPr>
              <a:defRPr/>
            </a:pPr>
            <a:r>
              <a:rPr lang="en-US" dirty="0"/>
              <a:t>Triglycerides (-53.7), HDL (+8), SBP (-9mmHg), CVRR -13%</a:t>
            </a:r>
          </a:p>
          <a:p>
            <a:pPr marL="0" indent="0">
              <a:buNone/>
              <a:defRPr/>
            </a:pPr>
            <a:r>
              <a:rPr lang="en-US" sz="1800" i="1" dirty="0"/>
              <a:t>Ann </a:t>
            </a:r>
            <a:r>
              <a:rPr lang="en-US" sz="1800" i="1" dirty="0" err="1"/>
              <a:t>Surg</a:t>
            </a:r>
            <a:r>
              <a:rPr lang="en-US" sz="1800" i="1" dirty="0"/>
              <a:t> 2016 Oct;264(4):674-81. </a:t>
            </a:r>
          </a:p>
          <a:p>
            <a:pPr>
              <a:defRPr/>
            </a:pPr>
            <a:endParaRPr lang="el-GR" dirty="0"/>
          </a:p>
        </p:txBody>
      </p:sp>
      <p:sp>
        <p:nvSpPr>
          <p:cNvPr id="4" name="Line 6"/>
          <p:cNvSpPr>
            <a:spLocks noChangeShapeType="1"/>
          </p:cNvSpPr>
          <p:nvPr/>
        </p:nvSpPr>
        <p:spPr bwMode="auto">
          <a:xfrm>
            <a:off x="683568" y="113159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Tree>
    <p:extLst>
      <p:ext uri="{BB962C8B-B14F-4D97-AF65-F5344CB8AC3E}">
        <p14:creationId xmlns:p14="http://schemas.microsoft.com/office/powerpoint/2010/main" val="1894328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Το μελλον</a:t>
            </a:r>
            <a:endParaRPr lang="en-US" dirty="0"/>
          </a:p>
        </p:txBody>
      </p:sp>
      <p:sp>
        <p:nvSpPr>
          <p:cNvPr id="3" name="Content Placeholder 2"/>
          <p:cNvSpPr>
            <a:spLocks noGrp="1"/>
          </p:cNvSpPr>
          <p:nvPr>
            <p:ph idx="1"/>
          </p:nvPr>
        </p:nvSpPr>
        <p:spPr>
          <a:xfrm>
            <a:off x="457200" y="2139702"/>
            <a:ext cx="2746648" cy="1227584"/>
          </a:xfrm>
        </p:spPr>
        <p:txBody>
          <a:bodyPr/>
          <a:lstStyle/>
          <a:p>
            <a:pPr marL="0" indent="0">
              <a:buNone/>
            </a:pPr>
            <a:r>
              <a:rPr lang="el-GR" dirty="0"/>
              <a:t>ΒΑΡΙΑΤΡΙΚΗ ΧΕΙΡΟΥΡΓΙΚΗ</a:t>
            </a:r>
            <a:endParaRPr lang="en-US" dirty="0"/>
          </a:p>
        </p:txBody>
      </p:sp>
      <p:sp>
        <p:nvSpPr>
          <p:cNvPr id="5" name="TextBox 4"/>
          <p:cNvSpPr txBox="1"/>
          <p:nvPr/>
        </p:nvSpPr>
        <p:spPr>
          <a:xfrm>
            <a:off x="4932040" y="2139702"/>
            <a:ext cx="3600400" cy="830997"/>
          </a:xfrm>
          <a:prstGeom prst="rect">
            <a:avLst/>
          </a:prstGeom>
          <a:noFill/>
        </p:spPr>
        <p:txBody>
          <a:bodyPr wrap="square" rtlCol="0">
            <a:spAutoFit/>
          </a:bodyPr>
          <a:lstStyle/>
          <a:p>
            <a:r>
              <a:rPr lang="el-GR" sz="2400" dirty="0"/>
              <a:t>ΜΕΤΑΒΟΛΙΚΗ</a:t>
            </a:r>
            <a:r>
              <a:rPr lang="el-GR" dirty="0"/>
              <a:t> </a:t>
            </a:r>
            <a:r>
              <a:rPr lang="el-GR" sz="2400" dirty="0"/>
              <a:t>ΧΕΙΡΟΥΡΓΙΚΗ</a:t>
            </a:r>
            <a:endParaRPr lang="en-US" sz="2400" dirty="0"/>
          </a:p>
        </p:txBody>
      </p:sp>
      <p:sp>
        <p:nvSpPr>
          <p:cNvPr id="6" name="Right Arrow 5"/>
          <p:cNvSpPr/>
          <p:nvPr/>
        </p:nvSpPr>
        <p:spPr>
          <a:xfrm>
            <a:off x="3563888" y="2499742"/>
            <a:ext cx="1008112" cy="45719"/>
          </a:xfrm>
          <a:prstGeom prst="righ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18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0244"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5365"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5366" name="Rectangle 6"/>
          <p:cNvSpPr>
            <a:spLocks noGrp="1" noChangeArrowheads="1"/>
          </p:cNvSpPr>
          <p:nvPr>
            <p:ph type="title"/>
          </p:nvPr>
        </p:nvSpPr>
        <p:spPr/>
        <p:txBody>
          <a:bodyPr>
            <a:normAutofit fontScale="90000"/>
          </a:bodyPr>
          <a:lstStyle/>
          <a:p>
            <a:pPr eaLnBrk="1" hangingPunct="1"/>
            <a:r>
              <a:rPr lang="el-GR" altLang="en-US" sz="4000" b="1" dirty="0">
                <a:latin typeface="Times New Roman" panose="02020603050405020304" pitchFamily="18" charset="0"/>
              </a:rPr>
              <a:t>Παχυσαρκία</a:t>
            </a:r>
            <a:r>
              <a:rPr lang="el-GR" altLang="en-US" sz="4000" dirty="0">
                <a:latin typeface="Times New Roman" panose="02020603050405020304" pitchFamily="18" charset="0"/>
              </a:rPr>
              <a:t> </a:t>
            </a:r>
            <a:br>
              <a:rPr lang="el-GR" altLang="en-US" sz="4000" dirty="0">
                <a:latin typeface="Times New Roman" panose="02020603050405020304" pitchFamily="18" charset="0"/>
              </a:rPr>
            </a:br>
            <a:r>
              <a:rPr lang="el-GR" altLang="en-US" sz="4000" dirty="0">
                <a:latin typeface="Times New Roman" panose="02020603050405020304" pitchFamily="18" charset="0"/>
              </a:rPr>
              <a:t>Παγκόσμια επιδημία</a:t>
            </a:r>
          </a:p>
        </p:txBody>
      </p:sp>
      <p:pic>
        <p:nvPicPr>
          <p:cNvPr id="15369"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15512964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srcRect/>
          <a:stretch>
            <a:fillRect/>
          </a:stretch>
        </p:blipFill>
        <p:spPr bwMode="auto">
          <a:xfrm>
            <a:off x="107504" y="0"/>
            <a:ext cx="8640960" cy="5143500"/>
          </a:xfrm>
          <a:prstGeom prst="rect">
            <a:avLst/>
          </a:prstGeom>
          <a:noFill/>
          <a:ln w="9525">
            <a:noFill/>
            <a:miter lim="800000"/>
            <a:headEnd/>
            <a:tailEnd/>
          </a:ln>
          <a:effectLst/>
        </p:spPr>
      </p:pic>
    </p:spTree>
    <p:extLst>
      <p:ext uri="{BB962C8B-B14F-4D97-AF65-F5344CB8AC3E}">
        <p14:creationId xmlns:p14="http://schemas.microsoft.com/office/powerpoint/2010/main" val="1013764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3388"/>
            <a:ext cx="9144000" cy="601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40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7"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1268"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6389"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6390" name="Rectangle 6"/>
          <p:cNvSpPr>
            <a:spLocks noGrp="1" noChangeArrowheads="1"/>
          </p:cNvSpPr>
          <p:nvPr>
            <p:ph type="title"/>
          </p:nvPr>
        </p:nvSpPr>
        <p:spPr/>
        <p:txBody>
          <a:bodyPr>
            <a:normAutofit fontScale="90000"/>
          </a:bodyPr>
          <a:lstStyle/>
          <a:p>
            <a:pPr eaLnBrk="1" hangingPunct="1"/>
            <a:r>
              <a:rPr lang="el-GR" altLang="en-US" sz="4000" b="1" dirty="0">
                <a:latin typeface="Times New Roman" panose="02020603050405020304" pitchFamily="18" charset="0"/>
              </a:rPr>
              <a:t>Παχυσαρκία</a:t>
            </a:r>
            <a:r>
              <a:rPr lang="el-GR" altLang="en-US" sz="4000" dirty="0">
                <a:latin typeface="Times New Roman" panose="02020603050405020304" pitchFamily="18" charset="0"/>
              </a:rPr>
              <a:t> </a:t>
            </a:r>
            <a:br>
              <a:rPr lang="el-GR" altLang="en-US" sz="4000" dirty="0">
                <a:latin typeface="Times New Roman" panose="02020603050405020304" pitchFamily="18" charset="0"/>
              </a:rPr>
            </a:br>
            <a:r>
              <a:rPr lang="el-GR" altLang="en-US" sz="4000" dirty="0">
                <a:latin typeface="Times New Roman" panose="02020603050405020304" pitchFamily="18" charset="0"/>
              </a:rPr>
              <a:t>Παγκόσμια επιδημία</a:t>
            </a:r>
          </a:p>
        </p:txBody>
      </p:sp>
      <p:pic>
        <p:nvPicPr>
          <p:cNvPr id="16393" name="Picture 1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118395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5"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3316"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7413"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7414"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17417" name="Picture 1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2771842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1645</TotalTime>
  <Words>1723</Words>
  <Application>Microsoft Office PowerPoint</Application>
  <PresentationFormat>On-screen Show (16:9)</PresentationFormat>
  <Paragraphs>384</Paragraphs>
  <Slides>71</Slides>
  <Notes>48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2" baseType="lpstr">
      <vt:lpstr>Arial</vt:lpstr>
      <vt:lpstr>Book Antiqua</vt:lpstr>
      <vt:lpstr>Calibri</vt:lpstr>
      <vt:lpstr>Lucida Sans</vt:lpstr>
      <vt:lpstr>Monotype Sorts</vt:lpstr>
      <vt:lpstr>Times New Roman</vt:lpstr>
      <vt:lpstr>Wingdings</vt:lpstr>
      <vt:lpstr>Wingdings 2</vt:lpstr>
      <vt:lpstr>Wingdings 3</vt:lpstr>
      <vt:lpstr>Αποκορύφωμα</vt:lpstr>
      <vt:lpstr>Έγγραφο</vt:lpstr>
      <vt:lpstr>PowerPoint Presentation</vt:lpstr>
      <vt:lpstr>PowerPoint Presentation</vt:lpstr>
      <vt:lpstr>PowerPoint Presentation</vt:lpstr>
      <vt:lpstr>PowerPoint Presentation</vt:lpstr>
      <vt:lpstr>PowerPoint Presentation</vt:lpstr>
      <vt:lpstr>PowerPoint Presentation</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PowerPoint Presentation</vt:lpstr>
      <vt:lpstr>Medical Complications of Obesity: Almost every organ system is affected</vt:lpstr>
      <vt:lpstr>PowerPoint Presentation</vt:lpstr>
      <vt:lpstr>Χειρουργική θεραπεία.  Πότε ;</vt:lpstr>
      <vt:lpstr>PowerPoint Presentation</vt:lpstr>
      <vt:lpstr>PowerPoint Presentation</vt:lpstr>
      <vt:lpstr>Γαστρικό μπαλόνι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Λαπαροσκοπική γαστρική παράκαμψη  </vt:lpstr>
      <vt:lpstr>Λαπαροσκοπική γαστρική παράκαμψη  </vt:lpstr>
      <vt:lpstr> </vt:lpstr>
      <vt:lpstr>Λαπαροσκοπική γαστρική παράκαμψη  </vt:lpstr>
      <vt:lpstr>Εντυπωσιακή βελτίωση του διαβήτη μετεγχειρητικά </vt:lpstr>
      <vt:lpstr>Λαπαροσκοπική Γαστρική παράκαμψη </vt:lpstr>
      <vt:lpstr>Λαπαροσκοπική Γαστρική Παράκαμψη</vt:lpstr>
      <vt:lpstr>Λαπαροσκοπική Γαστρική Παράκαμψη </vt:lpstr>
      <vt:lpstr>Χολοπαγκρεατική Παράκαμψη </vt:lpstr>
      <vt:lpstr>Mini Gastric Bypass</vt:lpstr>
      <vt:lpstr>SADI S</vt:lpstr>
      <vt:lpstr>Γαστρική παράκαμψη και   Σακχαρώδης διαβήτης (1)</vt:lpstr>
      <vt:lpstr>Γαστρική παράκαμψη και   Σακχαρώδης διαβήτης (2)</vt:lpstr>
      <vt:lpstr>Γαστρική παράκαμψη και   Σακχαρώδης διαβήτης (3)</vt:lpstr>
      <vt:lpstr>PowerPoint Presentation</vt:lpstr>
      <vt:lpstr>Can SG cure DM? Long-term metabolic effects of SG in pts with type 2 DM </vt:lpstr>
      <vt:lpstr>Το μελλον</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Adamantios Michalinos</dc:creator>
  <cp:lastModifiedBy>Evangelos Felekouras</cp:lastModifiedBy>
  <cp:revision>45</cp:revision>
  <dcterms:created xsi:type="dcterms:W3CDTF">2016-10-07T20:04:06Z</dcterms:created>
  <dcterms:modified xsi:type="dcterms:W3CDTF">2022-01-31T09:30:33Z</dcterms:modified>
</cp:coreProperties>
</file>