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3.xml" ContentType="application/inkml+xml"/>
  <Override PartName="/ppt/ink/ink4.xml" ContentType="application/inkml+xml"/>
  <Override PartName="/ppt/notesSlides/notesSlide28.xml" ContentType="application/vnd.openxmlformats-officedocument.presentationml.notesSlide+xml"/>
  <Override PartName="/ppt/ink/ink5.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51"/>
  </p:notesMasterIdLst>
  <p:sldIdLst>
    <p:sldId id="256" r:id="rId4"/>
    <p:sldId id="257" r:id="rId5"/>
    <p:sldId id="258" r:id="rId6"/>
    <p:sldId id="260" r:id="rId7"/>
    <p:sldId id="262" r:id="rId8"/>
    <p:sldId id="263" r:id="rId9"/>
    <p:sldId id="264" r:id="rId10"/>
    <p:sldId id="305" r:id="rId11"/>
    <p:sldId id="306" r:id="rId12"/>
    <p:sldId id="266" r:id="rId13"/>
    <p:sldId id="267" r:id="rId14"/>
    <p:sldId id="268" r:id="rId15"/>
    <p:sldId id="302" r:id="rId16"/>
    <p:sldId id="270" r:id="rId17"/>
    <p:sldId id="271" r:id="rId18"/>
    <p:sldId id="272" r:id="rId19"/>
    <p:sldId id="273" r:id="rId20"/>
    <p:sldId id="307" r:id="rId21"/>
    <p:sldId id="274" r:id="rId22"/>
    <p:sldId id="275" r:id="rId23"/>
    <p:sldId id="276" r:id="rId24"/>
    <p:sldId id="303" r:id="rId25"/>
    <p:sldId id="278" r:id="rId26"/>
    <p:sldId id="279" r:id="rId27"/>
    <p:sldId id="280" r:id="rId28"/>
    <p:sldId id="281" r:id="rId29"/>
    <p:sldId id="282" r:id="rId30"/>
    <p:sldId id="283"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08" r:id="rId45"/>
    <p:sldId id="298" r:id="rId46"/>
    <p:sldId id="299" r:id="rId47"/>
    <p:sldId id="300" r:id="rId48"/>
    <p:sldId id="361" r:id="rId49"/>
    <p:sldId id="304" r:id="rId5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jDo2bMlZJxU1JJHW+Wh9W8Plyz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822A4C-B67F-4FAC-9483-9B8A2B2CB4D4}" v="20" dt="2024-01-17T07:51:58.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81419" autoAdjust="0"/>
  </p:normalViewPr>
  <p:slideViewPr>
    <p:cSldViewPr snapToGrid="0">
      <p:cViewPr varScale="1">
        <p:scale>
          <a:sx n="68" d="100"/>
          <a:sy n="68" d="100"/>
        </p:scale>
        <p:origin x="1910" y="62"/>
      </p:cViewPr>
      <p:guideLst>
        <p:guide orient="horz" pos="2160"/>
        <p:guide pos="2880"/>
      </p:guideLst>
    </p:cSldViewPr>
  </p:slideViewPr>
  <p:notesTextViewPr>
    <p:cViewPr>
      <p:scale>
        <a:sx n="1" d="1"/>
        <a:sy n="1" d="1"/>
      </p:scale>
      <p:origin x="0" y="0"/>
    </p:cViewPr>
  </p:notesTextViewPr>
  <p:sorterViewPr>
    <p:cViewPr>
      <p:scale>
        <a:sx n="100" d="100"/>
        <a:sy n="100" d="100"/>
      </p:scale>
      <p:origin x="0" y="-10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4-04-06T13:22:42.1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5874 14834 0,'141'0'188,"141"36"-173,-229-19-15,0 18 16,176-70 218,124 35-218,-282 0-1,-1 0 1,36 0 93,35 0-93,-106 0-16,-17 0 16,53 0-1,17 0 642,35 0-642,36 0 1,-106 0-1,141 53 204,-35-18-203,-106-35-16,-18 18 15,35-18 1,-34 0 78,140 0-79,-141 0 1,18 0-16,53 35 125,53-17-109,-18-18-1,53 35 1,-106-35 0,-70 0-1,-1 0 1,36 0 46,18 0-30,-1 0-17,-34 0 1,17 0-1,-18 0 1,-17 0 0,-1 0-1,1 0 1,-1 0 0,36 0-1,-17 0 16,-1 0-15,0 0 62,18 0-62,-18 0-1,1 0 17,-19 0 61,19 0-61,-19 0 343,36 0-266,-159-53-109</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4-04-06T13:22:45.4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5856 15434 0,'0'53'172,"71"-53"-156,-1 53-1,-52-53 1,123 0 171,0 0-171,-88 0 0,106 0 93,52 0-93,-175 0-1,87 0 1,-70 0-16,-35 0 15,-1 0 1,19 0 125,69 0-126,-87 0-15,0 0 172,17 0-156,0 0 31,71 0 0,35 0-32,-88 0 1,-18 0 140,-17 0-140,17 0 62,1 0-63,-1 0 1,0 0 0,18 0-1,-18 0 1,-17 0 0,35 0 62,-35 0-47,-1 0 0,18 0-15,18 0-1,-17 0 48,-1 0 15,-17 0-62</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4-04-11T12:41:17.642"/>
    </inkml:context>
    <inkml:brush xml:id="br0">
      <inkml:brushProperty name="width" value="0.05292" units="cm"/>
      <inkml:brushProperty name="height" value="0.05292" units="cm"/>
      <inkml:brushProperty name="color" value="#FF0000"/>
    </inkml:brush>
  </inkml:definitions>
  <inkml:trace contextRef="#ctx0" brushRef="#br0">2258 12841 0,'-18'0'328,"89"0"-47,-18 0-265,-18 0-1,18 0 1,-18 0 0,-17 0 15,211 0 235,-88 0-251,-88 0 1,-18 0-1</inkml:trace>
  <inkml:trace contextRef="#ctx0" brushRef="#br0" timeOffset="6232.37">2258 13529 0,'-36'0'516,"54"0"-500,106-53 577,-71 53-577,-36 0 297,54 0-298,140 35 360,-122-35-31,-72 0-328,18 0 827,1 71-483,-89-71-345</inkml:trace>
  <inkml:trace contextRef="#ctx0" brushRef="#br0" timeOffset="12450.15">2311 14217 0,'17'35'265,"19"-35"-249,69 71 203,-87-71-204,17 0-15,1 0 329,17 0-314,-18-18 63,-18 18-62,19 0 0,-19 0 15,54-18-16,-36-17 1,-17 35 281,52 0-281</inkml:trace>
  <inkml:trace contextRef="#ctx0" brushRef="#br0" timeOffset="17058.46">2240 14958 0,'18'0'266,"52"-36"-251,-52 36 407,17 0-406,18 0 234,-18 0-219,54 0 282,-54-35-157,35 35 16,-52 0-157,17-17 1,106 17 265,-123 0 735</inkml:trace>
  <inkml:trace contextRef="#ctx0" brushRef="#br0" timeOffset="69641.63">2152 18186 0,'0'-18'203,"35"-17"-188,-35-1-15,35 19 516,-17 17-485,53 0-15,-54 0 546,54 0-530</inkml:trace>
  <inkml:trace contextRef="#ctx0" brushRef="#br0" timeOffset="70141.03">2399 18080 0,'35'0'78,"18"0"-62,-18 0 0,1-35-1,-19 35 95,19-36-95</inkml:trace>
  <inkml:trace contextRef="#ctx0" brushRef="#br0" timeOffset="72781.57">2699 18062 0,'0'0'16,"35"0"15,0 18 78,-17 17 79,17 0-63,-35 1 656,-17-19-94,-54 19-499</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4-04-11T12:43:49.853"/>
    </inkml:context>
    <inkml:brush xml:id="br0">
      <inkml:brushProperty name="width" value="0.05292" units="cm"/>
      <inkml:brushProperty name="height" value="0.05292" units="cm"/>
      <inkml:brushProperty name="color" value="#FF0000"/>
    </inkml:brush>
  </inkml:definitions>
  <inkml:trace contextRef="#ctx0" brushRef="#br0">17427 14464 0,'71'-35'234,"-36"35"-140,0 0-78,-17 0 140,88 0-140,-89 0-1,19 0 16,17 0 126,-18 0-142,53 0 235,-53 0-234,18 0-16,18 0 156,-36 0-140,18 0 531,18 0-500,-36 0-32,-17-36 1</inkml:trace>
  <inkml:trace contextRef="#ctx0" brushRef="#br0" timeOffset="47.32">18292 14393 0</inkml:trace>
  <inkml:trace contextRef="#ctx0" brushRef="#br0" timeOffset="3671.41">17251 15540 0,'53'-35'156,"-36"35"-141,19 0 220,34 0-220,1 0 1,-36 0 0,53 0 202,-17 0-202,-18 0 0,53 0 93,-54 0-93,-34 0-16,123 0 125,-88 0-110,-18 0 1,18 0 0,0-106 140,-35 106-141,17 0-15,-17 0 188,70 0-172,-53 0 484,1 0-500</inkml:trace>
  <inkml:trace contextRef="#ctx0" brushRef="#br0" timeOffset="8871.33">17145 16845 0,'35'0'172,"18"0"-109,-18 0-48,1 0 32,-19 0-15,19 0-1,52 0 63,-18 0-79,-17 0 1,-17 0-1,105 0 173,-53 0-172,-53 0-16,-17 0 31,17 0 47,18 0 0,71 0-62,-89 0-1,18 0 79,53 0-78,-54 0-1,-34 0 1,17 0 93,18 0-93,0 0 0,-18 0 15,1 0 31,17 0-46,-18 0 0,0 0-1,-17 0-15,52 0 125,-52 0-109,17 0-1,18 0 17,-17 0-17,-19 0 1,54 0 171,-36 0-171,18 0 15,0 0-15,-18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4-04-07T06:59:41.5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19420 10089 0,'18'-35'203,"53"-35"-187,34 34 125,-87 1-48,17 35-77,18 18 15,18 17 47,-54-17-62,19 17 0,-1 35 156,-35-17-94,0 18-47,-18 17-15,-17-53-1,35 1 1,-53 17 62,-35-53-62,17 0-1,54 35 63,-18-35 172,-1 0-187,19-18-16,-19-17-16,19-53 141,17 52-157,35 1 126,-17 35-125,17 0-16,0-35 156,53 35-140,-52 0 202,52 0-202,-53 0-16,-17 0 344</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4-04-11T12:55:39.315"/>
    </inkml:context>
    <inkml:brush xml:id="br0">
      <inkml:brushProperty name="width" value="0.05292" units="cm"/>
      <inkml:brushProperty name="height" value="0.05292" units="cm"/>
      <inkml:brushProperty name="color" value="#FF0000"/>
    </inkml:brush>
  </inkml:definitions>
  <inkml:trace contextRef="#ctx0" brushRef="#br0">11730 1323 0,'123'35'625,"-70"36"-250,0-71-359,141 0 312,-17 0-312,-160 0-1,36 0 235,71 0-234,-1 0 171,-35 0-171,-52 0-16,-19 0 16,89 0-1,-18 0 1,-53 0-1,-17 0 1,70 0 93,-17 0-93,-53 0 0,17 0-1,35 0 63,-17 0-62,-17 0-16,-1 0 16,-18 0-1,125 0 142,-107 0-142,71 0 173,-71-18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GR"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t>18</a:t>
            </a:fld>
            <a:endParaRPr lang="el-G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831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GR"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 name="Google Shape;44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3" name="Google Shape;473;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GR"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3" name="Google Shape;523;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8"/>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4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95"/>
        <p:cNvGrpSpPr/>
        <p:nvPr/>
      </p:nvGrpSpPr>
      <p:grpSpPr>
        <a:xfrm>
          <a:off x="0" y="0"/>
          <a:ext cx="0" cy="0"/>
          <a:chOff x="0" y="0"/>
          <a:chExt cx="0" cy="0"/>
        </a:xfrm>
      </p:grpSpPr>
      <p:sp>
        <p:nvSpPr>
          <p:cNvPr id="96" name="Google Shape;96;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107"/>
        <p:cNvGrpSpPr/>
        <p:nvPr/>
      </p:nvGrpSpPr>
      <p:grpSpPr>
        <a:xfrm>
          <a:off x="0" y="0"/>
          <a:ext cx="0" cy="0"/>
          <a:chOff x="0" y="0"/>
          <a:chExt cx="0" cy="0"/>
        </a:xfrm>
      </p:grpSpPr>
      <p:sp>
        <p:nvSpPr>
          <p:cNvPr id="108" name="Google Shape;108;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0" name="Google Shape;110;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113"/>
        <p:cNvGrpSpPr/>
        <p:nvPr/>
      </p:nvGrpSpPr>
      <p:grpSpPr>
        <a:xfrm>
          <a:off x="0" y="0"/>
          <a:ext cx="0" cy="0"/>
          <a:chOff x="0" y="0"/>
          <a:chExt cx="0" cy="0"/>
        </a:xfrm>
      </p:grpSpPr>
      <p:sp>
        <p:nvSpPr>
          <p:cNvPr id="114" name="Google Shape;114;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7" name="Google Shape;117;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129"/>
        <p:cNvGrpSpPr/>
        <p:nvPr/>
      </p:nvGrpSpPr>
      <p:grpSpPr>
        <a:xfrm>
          <a:off x="0" y="0"/>
          <a:ext cx="0" cy="0"/>
          <a:chOff x="0" y="0"/>
          <a:chExt cx="0" cy="0"/>
        </a:xfrm>
      </p:grpSpPr>
      <p:sp>
        <p:nvSpPr>
          <p:cNvPr id="130" name="Google Shape;130;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140"/>
        <p:cNvGrpSpPr/>
        <p:nvPr/>
      </p:nvGrpSpPr>
      <p:grpSpPr>
        <a:xfrm>
          <a:off x="0" y="0"/>
          <a:ext cx="0" cy="0"/>
          <a:chOff x="0" y="0"/>
          <a:chExt cx="0" cy="0"/>
        </a:xfrm>
      </p:grpSpPr>
      <p:sp>
        <p:nvSpPr>
          <p:cNvPr id="141" name="Google Shape;141;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1"/>
          <p:cNvSpPr>
            <a:spLocks noGrp="1"/>
          </p:cNvSpPr>
          <p:nvPr>
            <p:ph type="pic" idx="2"/>
          </p:nvPr>
        </p:nvSpPr>
        <p:spPr>
          <a:xfrm>
            <a:off x="1792288" y="612775"/>
            <a:ext cx="5486400" cy="4114800"/>
          </a:xfrm>
          <a:prstGeom prst="rect">
            <a:avLst/>
          </a:prstGeom>
          <a:noFill/>
          <a:ln>
            <a:noFill/>
          </a:ln>
        </p:spPr>
      </p:sp>
      <p:sp>
        <p:nvSpPr>
          <p:cNvPr id="143" name="Google Shape;143;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147"/>
        <p:cNvGrpSpPr/>
        <p:nvPr/>
      </p:nvGrpSpPr>
      <p:grpSpPr>
        <a:xfrm>
          <a:off x="0" y="0"/>
          <a:ext cx="0" cy="0"/>
          <a:chOff x="0" y="0"/>
          <a:chExt cx="0" cy="0"/>
        </a:xfrm>
      </p:grpSpPr>
      <p:sp>
        <p:nvSpPr>
          <p:cNvPr id="148" name="Google Shape;148;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153"/>
        <p:cNvGrpSpPr/>
        <p:nvPr/>
      </p:nvGrpSpPr>
      <p:grpSpPr>
        <a:xfrm>
          <a:off x="0" y="0"/>
          <a:ext cx="0" cy="0"/>
          <a:chOff x="0" y="0"/>
          <a:chExt cx="0" cy="0"/>
        </a:xfrm>
      </p:grpSpPr>
      <p:sp>
        <p:nvSpPr>
          <p:cNvPr id="154" name="Google Shape;154;p6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165"/>
        <p:cNvGrpSpPr/>
        <p:nvPr/>
      </p:nvGrpSpPr>
      <p:grpSpPr>
        <a:xfrm>
          <a:off x="0" y="0"/>
          <a:ext cx="0" cy="0"/>
          <a:chOff x="0" y="0"/>
          <a:chExt cx="0" cy="0"/>
        </a:xfrm>
      </p:grpSpPr>
      <p:sp>
        <p:nvSpPr>
          <p:cNvPr id="166" name="Google Shape;166;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5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70"/>
        <p:cNvGrpSpPr/>
        <p:nvPr/>
      </p:nvGrpSpPr>
      <p:grpSpPr>
        <a:xfrm>
          <a:off x="0" y="0"/>
          <a:ext cx="0" cy="0"/>
          <a:chOff x="0" y="0"/>
          <a:chExt cx="0" cy="0"/>
        </a:xfrm>
      </p:grpSpPr>
      <p:sp>
        <p:nvSpPr>
          <p:cNvPr id="171" name="Google Shape;171;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54"/>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5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5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5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21"/>
        <p:cNvGrpSpPr/>
        <p:nvPr/>
      </p:nvGrpSpPr>
      <p:grpSpPr>
        <a:xfrm>
          <a:off x="0" y="0"/>
          <a:ext cx="0" cy="0"/>
          <a:chOff x="0" y="0"/>
          <a:chExt cx="0" cy="0"/>
        </a:xfrm>
      </p:grpSpPr>
      <p:sp>
        <p:nvSpPr>
          <p:cNvPr id="22" name="Google Shape;22;p73"/>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4" name="Google Shape;24;p7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76"/>
        <p:cNvGrpSpPr/>
        <p:nvPr/>
      </p:nvGrpSpPr>
      <p:grpSpPr>
        <a:xfrm>
          <a:off x="0" y="0"/>
          <a:ext cx="0" cy="0"/>
          <a:chOff x="0" y="0"/>
          <a:chExt cx="0" cy="0"/>
        </a:xfrm>
      </p:grpSpPr>
      <p:sp>
        <p:nvSpPr>
          <p:cNvPr id="177" name="Google Shape;177;p64"/>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79" name="Google Shape;179;p6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182"/>
        <p:cNvGrpSpPr/>
        <p:nvPr/>
      </p:nvGrpSpPr>
      <p:grpSpPr>
        <a:xfrm>
          <a:off x="0" y="0"/>
          <a:ext cx="0" cy="0"/>
          <a:chOff x="0" y="0"/>
          <a:chExt cx="0" cy="0"/>
        </a:xfrm>
      </p:grpSpPr>
      <p:sp>
        <p:nvSpPr>
          <p:cNvPr id="183" name="Google Shape;183;p65"/>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6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185" name="Google Shape;185;p6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6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188"/>
        <p:cNvGrpSpPr/>
        <p:nvPr/>
      </p:nvGrpSpPr>
      <p:grpSpPr>
        <a:xfrm>
          <a:off x="0" y="0"/>
          <a:ext cx="0" cy="0"/>
          <a:chOff x="0" y="0"/>
          <a:chExt cx="0" cy="0"/>
        </a:xfrm>
      </p:grpSpPr>
      <p:sp>
        <p:nvSpPr>
          <p:cNvPr id="189" name="Google Shape;189;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66"/>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91" name="Google Shape;191;p66"/>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92" name="Google Shape;192;p6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6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195"/>
        <p:cNvGrpSpPr/>
        <p:nvPr/>
      </p:nvGrpSpPr>
      <p:grpSpPr>
        <a:xfrm>
          <a:off x="0" y="0"/>
          <a:ext cx="0" cy="0"/>
          <a:chOff x="0" y="0"/>
          <a:chExt cx="0" cy="0"/>
        </a:xfrm>
      </p:grpSpPr>
      <p:sp>
        <p:nvSpPr>
          <p:cNvPr id="196" name="Google Shape;19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6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98" name="Google Shape;198;p6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99" name="Google Shape;199;p67"/>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00" name="Google Shape;200;p67"/>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01" name="Google Shape;201;p6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6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6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204"/>
        <p:cNvGrpSpPr/>
        <p:nvPr/>
      </p:nvGrpSpPr>
      <p:grpSpPr>
        <a:xfrm>
          <a:off x="0" y="0"/>
          <a:ext cx="0" cy="0"/>
          <a:chOff x="0" y="0"/>
          <a:chExt cx="0" cy="0"/>
        </a:xfrm>
      </p:grpSpPr>
      <p:sp>
        <p:nvSpPr>
          <p:cNvPr id="205" name="Google Shape;205;p6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6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208"/>
        <p:cNvGrpSpPr/>
        <p:nvPr/>
      </p:nvGrpSpPr>
      <p:grpSpPr>
        <a:xfrm>
          <a:off x="0" y="0"/>
          <a:ext cx="0" cy="0"/>
          <a:chOff x="0" y="0"/>
          <a:chExt cx="0" cy="0"/>
        </a:xfrm>
      </p:grpSpPr>
      <p:sp>
        <p:nvSpPr>
          <p:cNvPr id="209" name="Google Shape;209;p69"/>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9"/>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211" name="Google Shape;211;p69"/>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12" name="Google Shape;212;p6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6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6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215"/>
        <p:cNvGrpSpPr/>
        <p:nvPr/>
      </p:nvGrpSpPr>
      <p:grpSpPr>
        <a:xfrm>
          <a:off x="0" y="0"/>
          <a:ext cx="0" cy="0"/>
          <a:chOff x="0" y="0"/>
          <a:chExt cx="0" cy="0"/>
        </a:xfrm>
      </p:grpSpPr>
      <p:sp>
        <p:nvSpPr>
          <p:cNvPr id="216" name="Google Shape;216;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70"/>
          <p:cNvSpPr>
            <a:spLocks noGrp="1"/>
          </p:cNvSpPr>
          <p:nvPr>
            <p:ph type="pic" idx="2"/>
          </p:nvPr>
        </p:nvSpPr>
        <p:spPr>
          <a:xfrm>
            <a:off x="1792288" y="612775"/>
            <a:ext cx="5486400" cy="4114800"/>
          </a:xfrm>
          <a:prstGeom prst="rect">
            <a:avLst/>
          </a:prstGeom>
          <a:noFill/>
          <a:ln>
            <a:noFill/>
          </a:ln>
        </p:spPr>
      </p:sp>
      <p:sp>
        <p:nvSpPr>
          <p:cNvPr id="218" name="Google Shape;218;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19" name="Google Shape;219;p7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222"/>
        <p:cNvGrpSpPr/>
        <p:nvPr/>
      </p:nvGrpSpPr>
      <p:grpSpPr>
        <a:xfrm>
          <a:off x="0" y="0"/>
          <a:ext cx="0" cy="0"/>
          <a:chOff x="0" y="0"/>
          <a:chExt cx="0" cy="0"/>
        </a:xfrm>
      </p:grpSpPr>
      <p:sp>
        <p:nvSpPr>
          <p:cNvPr id="223" name="Google Shape;223;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71"/>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7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7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7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228"/>
        <p:cNvGrpSpPr/>
        <p:nvPr/>
      </p:nvGrpSpPr>
      <p:grpSpPr>
        <a:xfrm>
          <a:off x="0" y="0"/>
          <a:ext cx="0" cy="0"/>
          <a:chOff x="0" y="0"/>
          <a:chExt cx="0" cy="0"/>
        </a:xfrm>
      </p:grpSpPr>
      <p:sp>
        <p:nvSpPr>
          <p:cNvPr id="229" name="Google Shape;229;p72"/>
          <p:cNvSpPr txBox="1">
            <a:spLocks noGrp="1"/>
          </p:cNvSpPr>
          <p:nvPr>
            <p:ph type="title"/>
          </p:nvPr>
        </p:nvSpPr>
        <p:spPr>
          <a:xfrm rot="5400000">
            <a:off x="4732338" y="2171703"/>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72"/>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1" name="Google Shape;231;p7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30" name="Google Shape;30;p7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3" name="Google Shape;43;p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4" name="Google Shape;44;p76"/>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5" name="Google Shape;45;p76"/>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6" name="Google Shape;46;p7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7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1792288" y="612775"/>
            <a:ext cx="5486400" cy="4114800"/>
          </a:xfrm>
          <a:prstGeom prst="rect">
            <a:avLst/>
          </a:prstGeom>
          <a:noFill/>
          <a:ln>
            <a:noFill/>
          </a:ln>
        </p:spPr>
      </p:sp>
      <p:sp>
        <p:nvSpPr>
          <p:cNvPr id="68" name="Google Shape;68;p8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9" name="Google Shape;69;p8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4732338" y="2171703"/>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rgbClr val="FF66FF"/>
            </a:gs>
            <a:gs pos="5000">
              <a:srgbClr val="FFCC99"/>
            </a:gs>
            <a:gs pos="73000">
              <a:srgbClr val="BFCFEC"/>
            </a:gs>
            <a:gs pos="100000">
              <a:srgbClr val="E0E8F4"/>
            </a:gs>
          </a:gsLst>
          <a:lin ang="2700000" scaled="0"/>
          <a:tileRect/>
        </a:gra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rgbClr val="FF66FF"/>
            </a:gs>
            <a:gs pos="5000">
              <a:srgbClr val="FFCC99"/>
            </a:gs>
            <a:gs pos="73000">
              <a:srgbClr val="BFCFEC"/>
            </a:gs>
            <a:gs pos="100000">
              <a:srgbClr val="E0E8F4"/>
            </a:gs>
          </a:gsLst>
          <a:lin ang="2700000" scaled="0"/>
          <a:tileRect/>
        </a:gradFill>
        <a:effectLst/>
      </p:bgPr>
    </p:bg>
    <p:spTree>
      <p:nvGrpSpPr>
        <p:cNvPr id="1" name="Shape 84"/>
        <p:cNvGrpSpPr/>
        <p:nvPr/>
      </p:nvGrpSpPr>
      <p:grpSpPr>
        <a:xfrm>
          <a:off x="0" y="0"/>
          <a:ext cx="0" cy="0"/>
          <a:chOff x="0" y="0"/>
          <a:chExt cx="0" cy="0"/>
        </a:xfrm>
      </p:grpSpPr>
      <p:sp>
        <p:nvSpPr>
          <p:cNvPr id="85" name="Google Shape;85;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7"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rgbClr val="FF66FF"/>
            </a:gs>
            <a:gs pos="5000">
              <a:srgbClr val="FFCC99"/>
            </a:gs>
            <a:gs pos="73000">
              <a:srgbClr val="BFCFEC"/>
            </a:gs>
            <a:gs pos="100000">
              <a:srgbClr val="E0E8F4"/>
            </a:gs>
          </a:gsLst>
          <a:lin ang="2700000" scaled="0"/>
          <a:tileRect/>
        </a:gradFill>
        <a:effectLst/>
      </p:bgPr>
    </p:bg>
    <p:spTree>
      <p:nvGrpSpPr>
        <p:cNvPr id="1" name="Shape 159"/>
        <p:cNvGrpSpPr/>
        <p:nvPr/>
      </p:nvGrpSpPr>
      <p:grpSpPr>
        <a:xfrm>
          <a:off x="0" y="0"/>
          <a:ext cx="0" cy="0"/>
          <a:chOff x="0" y="0"/>
          <a:chExt cx="0" cy="0"/>
        </a:xfrm>
      </p:grpSpPr>
      <p:sp>
        <p:nvSpPr>
          <p:cNvPr id="160" name="Google Shape;16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52"/>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62" name="Google Shape;162;p5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5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5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customXml" Target="../ink/ink2.xml"/><Relationship Id="rId5" Type="http://schemas.openxmlformats.org/officeDocument/2006/relationships/image" Target="../media/image39.png"/><Relationship Id="rId4" Type="http://schemas.openxmlformats.org/officeDocument/2006/relationships/customXml" Target="../ink/ink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8.jp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51.jp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60.png"/><Relationship Id="rId11" Type="http://schemas.openxmlformats.org/officeDocument/2006/relationships/customXml" Target="../ink/ink4.xml"/><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customXml" Target="../ink/ink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customXml" Target="../ink/ink5.xml"/><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6.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customXml" Target="../ink/ink6.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
          <p:cNvSpPr txBox="1">
            <a:spLocks noGrp="1"/>
          </p:cNvSpPr>
          <p:nvPr>
            <p:ph type="title"/>
          </p:nvPr>
        </p:nvSpPr>
        <p:spPr>
          <a:xfrm>
            <a:off x="0" y="0"/>
            <a:ext cx="9144000" cy="131243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600"/>
              <a:buFont typeface="Calibri"/>
              <a:buNone/>
            </a:pPr>
            <a:r>
              <a:rPr lang="el-GR" sz="3600" b="1" dirty="0"/>
              <a:t>Αιμοποιητικό σύστημα</a:t>
            </a:r>
            <a:br>
              <a:rPr lang="el-GR" sz="3600" b="1" dirty="0"/>
            </a:br>
            <a:r>
              <a:rPr lang="el-GR" sz="3200" dirty="0"/>
              <a:t>Μια σύντομη εισαγωγή</a:t>
            </a:r>
            <a:br>
              <a:rPr lang="el-GR" sz="2625" dirty="0"/>
            </a:br>
            <a:endParaRPr sz="2625" dirty="0"/>
          </a:p>
        </p:txBody>
      </p:sp>
      <p:sp>
        <p:nvSpPr>
          <p:cNvPr id="240" name="Google Shape;240;p1"/>
          <p:cNvSpPr txBox="1">
            <a:spLocks noGrp="1"/>
          </p:cNvSpPr>
          <p:nvPr>
            <p:ph type="body" idx="1"/>
          </p:nvPr>
        </p:nvSpPr>
        <p:spPr>
          <a:xfrm>
            <a:off x="0" y="5067300"/>
            <a:ext cx="9144000" cy="1790700"/>
          </a:xfrm>
          <a:prstGeom prst="rect">
            <a:avLst/>
          </a:prstGeom>
          <a:noFill/>
          <a:ln>
            <a:noFill/>
          </a:ln>
        </p:spPr>
        <p:txBody>
          <a:bodyPr spcFirstLastPara="1" wrap="square" lIns="91425" tIns="45700" rIns="91425" bIns="45700" anchor="t" anchorCtr="0">
            <a:normAutofit/>
          </a:bodyPr>
          <a:lstStyle/>
          <a:p>
            <a:pPr marL="257175" lvl="0" indent="-116204" algn="l" rtl="0">
              <a:spcBef>
                <a:spcPts val="0"/>
              </a:spcBef>
              <a:spcAft>
                <a:spcPts val="0"/>
              </a:spcAft>
              <a:buClr>
                <a:schemeClr val="dk1"/>
              </a:buClr>
              <a:buSzPct val="100000"/>
              <a:buNone/>
            </a:pPr>
            <a:endParaRPr dirty="0"/>
          </a:p>
          <a:p>
            <a:pPr marL="257175" lvl="0" indent="-116204" algn="l" rtl="0">
              <a:spcBef>
                <a:spcPts val="444"/>
              </a:spcBef>
              <a:spcAft>
                <a:spcPts val="0"/>
              </a:spcAft>
              <a:buClr>
                <a:schemeClr val="dk1"/>
              </a:buClr>
              <a:buSzPct val="100000"/>
              <a:buNone/>
            </a:pPr>
            <a:endParaRPr dirty="0"/>
          </a:p>
          <a:p>
            <a:pPr marL="257175" lvl="0" indent="-257175" algn="l" rtl="0">
              <a:spcBef>
                <a:spcPts val="518"/>
              </a:spcBef>
              <a:spcAft>
                <a:spcPts val="0"/>
              </a:spcAft>
              <a:buClr>
                <a:schemeClr val="dk1"/>
              </a:buClr>
              <a:buSzPct val="100000"/>
              <a:buChar char="•"/>
            </a:pPr>
            <a:r>
              <a:rPr lang="el-GR" dirty="0"/>
              <a:t>Ανδρέας  Χ.  </a:t>
            </a:r>
            <a:r>
              <a:rPr lang="el-GR" dirty="0" err="1"/>
              <a:t>Λάζαρης</a:t>
            </a:r>
            <a:r>
              <a:rPr lang="el-GR" dirty="0"/>
              <a:t>, Ιατρός - </a:t>
            </a:r>
            <a:r>
              <a:rPr lang="el-GR" dirty="0" err="1"/>
              <a:t>Ιστοπαθολόγος</a:t>
            </a:r>
            <a:endParaRPr dirty="0"/>
          </a:p>
          <a:p>
            <a:pPr marL="257175" lvl="0" indent="-257175" algn="l" rtl="0">
              <a:spcBef>
                <a:spcPts val="518"/>
              </a:spcBef>
              <a:spcAft>
                <a:spcPts val="0"/>
              </a:spcAft>
              <a:buClr>
                <a:schemeClr val="dk1"/>
              </a:buClr>
              <a:buSzPct val="100000"/>
              <a:buChar char="•"/>
            </a:pPr>
            <a:r>
              <a:rPr lang="el-GR" dirty="0"/>
              <a:t>Χαράλαμπος  Χ.  Μυλωνάς, Ιατρός - </a:t>
            </a:r>
            <a:r>
              <a:rPr lang="el-GR" dirty="0" err="1"/>
              <a:t>Eιδικός</a:t>
            </a:r>
            <a:r>
              <a:rPr lang="el-GR" dirty="0"/>
              <a:t> Παθολόγος</a:t>
            </a:r>
            <a:endParaRPr dirty="0"/>
          </a:p>
        </p:txBody>
      </p:sp>
      <p:pic>
        <p:nvPicPr>
          <p:cNvPr id="7" name="Picture 6">
            <a:extLst>
              <a:ext uri="{FF2B5EF4-FFF2-40B4-BE49-F238E27FC236}">
                <a16:creationId xmlns:a16="http://schemas.microsoft.com/office/drawing/2014/main" id="{24B2F0D0-B56B-9010-D571-2D84498C6DED}"/>
              </a:ext>
            </a:extLst>
          </p:cNvPr>
          <p:cNvPicPr>
            <a:picLocks noChangeAspect="1"/>
          </p:cNvPicPr>
          <p:nvPr/>
        </p:nvPicPr>
        <p:blipFill>
          <a:blip r:embed="rId3"/>
          <a:stretch>
            <a:fillRect/>
          </a:stretch>
        </p:blipFill>
        <p:spPr>
          <a:xfrm>
            <a:off x="1329793" y="988437"/>
            <a:ext cx="6484414" cy="4881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a:t>Ερώτηση</a:t>
            </a:r>
            <a:endParaRPr/>
          </a:p>
        </p:txBody>
      </p:sp>
      <p:sp>
        <p:nvSpPr>
          <p:cNvPr id="323" name="Google Shape;323;p11"/>
          <p:cNvSpPr txBox="1"/>
          <p:nvPr/>
        </p:nvSpPr>
        <p:spPr>
          <a:xfrm>
            <a:off x="0" y="1487106"/>
            <a:ext cx="91440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l-GR" sz="3200" b="0" i="0" u="none" strike="noStrike" cap="none" dirty="0">
                <a:solidFill>
                  <a:srgbClr val="000000"/>
                </a:solidFill>
                <a:latin typeface="Calibri"/>
                <a:ea typeface="Calibri"/>
                <a:cs typeface="Calibri"/>
                <a:sym typeface="Calibri"/>
              </a:rPr>
              <a:t>Ποια η διάγνωση </a:t>
            </a:r>
            <a:endParaRPr sz="32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Calibri"/>
              <a:buNone/>
            </a:pPr>
            <a:r>
              <a:rPr lang="el-GR" sz="3200" b="0" i="0" u="none" strike="noStrike" cap="none" dirty="0">
                <a:solidFill>
                  <a:srgbClr val="000000"/>
                </a:solidFill>
                <a:latin typeface="Calibri"/>
                <a:ea typeface="Calibri"/>
                <a:cs typeface="Calibri"/>
                <a:sym typeface="Calibri"/>
              </a:rPr>
              <a:t>και ποιοι ιστολογικοί </a:t>
            </a:r>
            <a:r>
              <a:rPr lang="el-GR" sz="3200" b="0" i="0" u="none" strike="noStrike" cap="none" dirty="0" err="1">
                <a:solidFill>
                  <a:srgbClr val="000000"/>
                </a:solidFill>
                <a:latin typeface="Calibri"/>
                <a:ea typeface="Calibri"/>
                <a:cs typeface="Calibri"/>
                <a:sym typeface="Calibri"/>
              </a:rPr>
              <a:t>υποτύποι</a:t>
            </a:r>
            <a:r>
              <a:rPr lang="el-GR" sz="3200" b="0" i="0" u="none" strike="noStrike" cap="none" dirty="0">
                <a:solidFill>
                  <a:srgbClr val="000000"/>
                </a:solidFill>
                <a:latin typeface="Calibri"/>
                <a:ea typeface="Calibri"/>
                <a:cs typeface="Calibri"/>
                <a:sym typeface="Calibri"/>
              </a:rPr>
              <a:t> αυτής </a:t>
            </a:r>
          </a:p>
          <a:p>
            <a:pPr marL="0" marR="0" lvl="0" indent="0" algn="ctr" rtl="0">
              <a:lnSpc>
                <a:spcPct val="100000"/>
              </a:lnSpc>
              <a:spcBef>
                <a:spcPts val="0"/>
              </a:spcBef>
              <a:spcAft>
                <a:spcPts val="0"/>
              </a:spcAft>
              <a:buClr>
                <a:srgbClr val="000000"/>
              </a:buClr>
              <a:buSzPts val="2800"/>
              <a:buFont typeface="Calibri"/>
              <a:buNone/>
            </a:pPr>
            <a:r>
              <a:rPr lang="el-GR" sz="3200" b="0" i="0" u="none" strike="noStrike" cap="none" dirty="0">
                <a:solidFill>
                  <a:srgbClr val="000000"/>
                </a:solidFill>
                <a:latin typeface="Calibri"/>
                <a:ea typeface="Calibri"/>
                <a:cs typeface="Calibri"/>
                <a:sym typeface="Calibri"/>
              </a:rPr>
              <a:t>έχουν τη χειρότερη πρόγνωση; </a:t>
            </a:r>
            <a:endParaRPr sz="3200" dirty="0"/>
          </a:p>
        </p:txBody>
      </p:sp>
      <p:pic>
        <p:nvPicPr>
          <p:cNvPr id="324" name="Google Shape;324;p11"/>
          <p:cNvPicPr preferRelativeResize="0"/>
          <p:nvPr/>
        </p:nvPicPr>
        <p:blipFill rotWithShape="1">
          <a:blip r:embed="rId3">
            <a:alphaModFix/>
          </a:blip>
          <a:srcRect/>
          <a:stretch/>
        </p:blipFill>
        <p:spPr>
          <a:xfrm>
            <a:off x="2721836" y="3356992"/>
            <a:ext cx="3700327" cy="29213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2"/>
          <p:cNvSpPr txBox="1">
            <a:spLocks noGrp="1"/>
          </p:cNvSpPr>
          <p:nvPr>
            <p:ph type="title"/>
          </p:nvPr>
        </p:nvSpPr>
        <p:spPr>
          <a:xfrm>
            <a:off x="457200" y="-387424"/>
            <a:ext cx="8229600" cy="128701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l-GR" sz="3600"/>
              <a:t>Απάντηση</a:t>
            </a:r>
            <a:endParaRPr/>
          </a:p>
        </p:txBody>
      </p:sp>
      <p:sp>
        <p:nvSpPr>
          <p:cNvPr id="330" name="Google Shape;330;p12"/>
          <p:cNvSpPr txBox="1"/>
          <p:nvPr/>
        </p:nvSpPr>
        <p:spPr>
          <a:xfrm>
            <a:off x="0" y="524107"/>
            <a:ext cx="9175634"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l-GR" sz="2400" dirty="0">
                <a:solidFill>
                  <a:srgbClr val="000000"/>
                </a:solidFill>
                <a:latin typeface="Calibri"/>
                <a:ea typeface="Calibri"/>
                <a:cs typeface="Calibri"/>
                <a:sym typeface="Calibri"/>
              </a:rPr>
              <a:t>Ο</a:t>
            </a:r>
            <a:r>
              <a:rPr lang="el-GR" sz="2400" b="0" i="0" u="none" strike="noStrike" cap="none" dirty="0">
                <a:solidFill>
                  <a:srgbClr val="000000"/>
                </a:solidFill>
                <a:latin typeface="Calibri"/>
                <a:ea typeface="Calibri"/>
                <a:cs typeface="Calibri"/>
                <a:sym typeface="Calibri"/>
              </a:rPr>
              <a:t> ασθενής εμφάνισε </a:t>
            </a:r>
            <a:r>
              <a:rPr lang="el-GR" sz="2400" b="1" i="0" u="none" strike="noStrike" cap="none" dirty="0">
                <a:solidFill>
                  <a:srgbClr val="000000"/>
                </a:solidFill>
                <a:latin typeface="Calibri"/>
                <a:ea typeface="Calibri"/>
                <a:cs typeface="Calibri"/>
                <a:sym typeface="Calibri"/>
              </a:rPr>
              <a:t>κλασικό</a:t>
            </a:r>
            <a:r>
              <a:rPr lang="el-GR" sz="2400" b="0" i="0" u="none" strike="noStrike" cap="none" dirty="0">
                <a:solidFill>
                  <a:srgbClr val="000000"/>
                </a:solidFill>
                <a:latin typeface="Calibri"/>
                <a:ea typeface="Calibri"/>
                <a:cs typeface="Calibri"/>
                <a:sym typeface="Calibri"/>
              </a:rPr>
              <a:t> </a:t>
            </a:r>
            <a:r>
              <a:rPr lang="el-GR" sz="2400" b="1" i="0" u="none" strike="noStrike" cap="none" dirty="0">
                <a:solidFill>
                  <a:srgbClr val="000000"/>
                </a:solidFill>
                <a:latin typeface="Calibri"/>
                <a:ea typeface="Calibri"/>
                <a:cs typeface="Calibri"/>
                <a:sym typeface="Calibri"/>
              </a:rPr>
              <a:t>λέμφωμα</a:t>
            </a:r>
            <a:r>
              <a:rPr lang="en-US" sz="2400" b="1" i="0" u="none" strike="noStrike" cap="none" dirty="0">
                <a:solidFill>
                  <a:srgbClr val="000000"/>
                </a:solidFill>
                <a:latin typeface="Calibri"/>
                <a:ea typeface="Calibri"/>
                <a:cs typeface="Calibri"/>
                <a:sym typeface="Calibri"/>
              </a:rPr>
              <a:t> Hodgkin</a:t>
            </a:r>
            <a:r>
              <a:rPr lang="el-GR" sz="2400" b="1" i="0" u="none" strike="noStrike" cap="none" dirty="0">
                <a:solidFill>
                  <a:srgbClr val="000000"/>
                </a:solidFill>
                <a:latin typeface="Calibri"/>
                <a:ea typeface="Calibri"/>
                <a:cs typeface="Calibri"/>
                <a:sym typeface="Calibri"/>
              </a:rPr>
              <a:t> (</a:t>
            </a:r>
            <a:r>
              <a:rPr lang="en-US" sz="2400" b="1" i="0" u="none" strike="noStrike" cap="none" dirty="0">
                <a:solidFill>
                  <a:srgbClr val="000000"/>
                </a:solidFill>
                <a:latin typeface="Calibri"/>
                <a:ea typeface="Calibri"/>
                <a:cs typeface="Calibri"/>
                <a:sym typeface="Calibri"/>
              </a:rPr>
              <a:t>CHL) </a:t>
            </a:r>
            <a:r>
              <a:rPr lang="el-GR" sz="2400" b="1" i="0" u="none" strike="noStrike" cap="none" dirty="0">
                <a:solidFill>
                  <a:srgbClr val="000000"/>
                </a:solidFill>
                <a:latin typeface="Calibri"/>
                <a:ea typeface="Calibri"/>
                <a:cs typeface="Calibri"/>
                <a:sym typeface="Calibri"/>
              </a:rPr>
              <a:t>του </a:t>
            </a:r>
            <a:r>
              <a:rPr lang="el-GR" sz="2400" b="1" i="0" u="none" strike="noStrike" cap="none" dirty="0" err="1">
                <a:solidFill>
                  <a:srgbClr val="000000"/>
                </a:solidFill>
                <a:latin typeface="Calibri"/>
                <a:ea typeface="Calibri"/>
                <a:cs typeface="Calibri"/>
                <a:sym typeface="Calibri"/>
              </a:rPr>
              <a:t>υποτύπου</a:t>
            </a:r>
            <a:r>
              <a:rPr lang="el-GR" sz="2400" b="1" i="0" u="none" strike="noStrike" cap="none" dirty="0">
                <a:solidFill>
                  <a:srgbClr val="000000"/>
                </a:solidFill>
                <a:latin typeface="Calibri"/>
                <a:ea typeface="Calibri"/>
                <a:cs typeface="Calibri"/>
                <a:sym typeface="Calibri"/>
              </a:rPr>
              <a:t> της  μικτής </a:t>
            </a:r>
            <a:r>
              <a:rPr lang="el-GR" sz="2400" b="1" i="0" u="none" strike="noStrike" cap="none" dirty="0" err="1">
                <a:solidFill>
                  <a:srgbClr val="000000"/>
                </a:solidFill>
                <a:latin typeface="Calibri"/>
                <a:ea typeface="Calibri"/>
                <a:cs typeface="Calibri"/>
                <a:sym typeface="Calibri"/>
              </a:rPr>
              <a:t>κυτταροβρίθειας</a:t>
            </a:r>
            <a:r>
              <a:rPr lang="en-US" sz="2400" b="1" i="0" u="none" strike="noStrike" cap="none" dirty="0">
                <a:solidFill>
                  <a:srgbClr val="000000"/>
                </a:solidFill>
                <a:latin typeface="Calibri"/>
                <a:ea typeface="Calibri"/>
                <a:cs typeface="Calibri"/>
                <a:sym typeface="Calibri"/>
              </a:rPr>
              <a:t>.</a:t>
            </a:r>
            <a:r>
              <a:rPr lang="en-US" sz="2400" i="0" u="none" strike="noStrike" cap="none" dirty="0">
                <a:solidFill>
                  <a:srgbClr val="000000"/>
                </a:solidFill>
                <a:latin typeface="Calibri"/>
                <a:ea typeface="Calibri"/>
                <a:cs typeface="Calibri"/>
                <a:sym typeface="Calibri"/>
              </a:rPr>
              <a:t> </a:t>
            </a:r>
            <a:r>
              <a:rPr lang="el-GR" sz="2400" dirty="0">
                <a:latin typeface="Calibri"/>
                <a:ea typeface="Calibri"/>
                <a:cs typeface="Calibri"/>
                <a:sym typeface="Calibri"/>
              </a:rPr>
              <a:t>Παρότι γενικά μια νόσος με ποσοστό ίασης άνω του </a:t>
            </a:r>
            <a:r>
              <a:rPr lang="en-US" sz="2400" dirty="0">
                <a:latin typeface="Calibri"/>
                <a:ea typeface="Calibri"/>
                <a:cs typeface="Calibri"/>
                <a:sym typeface="Calibri"/>
              </a:rPr>
              <a:t>80%,</a:t>
            </a:r>
            <a:r>
              <a:rPr lang="el-GR" sz="2400" dirty="0">
                <a:latin typeface="Calibri"/>
                <a:ea typeface="Calibri"/>
                <a:cs typeface="Calibri"/>
                <a:sym typeface="Calibri"/>
              </a:rPr>
              <a:t> προγνωστικός παράγοντας (μεταξύ άλλων, το στάδιο της νόσου) είναι και ο </a:t>
            </a:r>
            <a:r>
              <a:rPr lang="el-GR" sz="2400" dirty="0" err="1">
                <a:latin typeface="Calibri"/>
                <a:ea typeface="Calibri"/>
                <a:cs typeface="Calibri"/>
                <a:sym typeface="Calibri"/>
              </a:rPr>
              <a:t>υποτύπος</a:t>
            </a:r>
            <a:r>
              <a:rPr lang="el-GR" sz="2400" dirty="0">
                <a:latin typeface="Calibri"/>
                <a:ea typeface="Calibri"/>
                <a:cs typeface="Calibri"/>
                <a:sym typeface="Calibri"/>
              </a:rPr>
              <a:t> με τη </a:t>
            </a:r>
            <a:r>
              <a:rPr lang="el-GR" sz="2400" dirty="0">
                <a:effectLst>
                  <a:outerShdw blurRad="38100" dist="38100" dir="2700000" algn="tl">
                    <a:srgbClr val="000000">
                      <a:alpha val="43137"/>
                    </a:srgbClr>
                  </a:outerShdw>
                </a:effectLst>
                <a:latin typeface="Calibri"/>
                <a:ea typeface="Calibri"/>
                <a:cs typeface="Calibri"/>
                <a:sym typeface="Calibri"/>
              </a:rPr>
              <a:t>μικτή </a:t>
            </a:r>
            <a:r>
              <a:rPr lang="el-GR" sz="2400" dirty="0" err="1">
                <a:effectLst>
                  <a:outerShdw blurRad="38100" dist="38100" dir="2700000" algn="tl">
                    <a:srgbClr val="000000">
                      <a:alpha val="43137"/>
                    </a:srgbClr>
                  </a:outerShdw>
                </a:effectLst>
                <a:latin typeface="Calibri"/>
                <a:ea typeface="Calibri"/>
                <a:cs typeface="Calibri"/>
                <a:sym typeface="Calibri"/>
              </a:rPr>
              <a:t>κυτταροβρίθεια</a:t>
            </a:r>
            <a:r>
              <a:rPr lang="el-GR" sz="2400" dirty="0">
                <a:effectLst>
                  <a:outerShdw blurRad="38100" dist="38100" dir="2700000" algn="tl">
                    <a:srgbClr val="000000">
                      <a:alpha val="43137"/>
                    </a:srgbClr>
                  </a:outerShdw>
                </a:effectLst>
                <a:latin typeface="Calibri"/>
                <a:ea typeface="Calibri"/>
                <a:cs typeface="Calibri"/>
                <a:sym typeface="Calibri"/>
              </a:rPr>
              <a:t> </a:t>
            </a:r>
            <a:r>
              <a:rPr lang="el-GR" sz="2400" dirty="0">
                <a:latin typeface="Calibri"/>
                <a:ea typeface="Calibri"/>
                <a:cs typeface="Calibri"/>
                <a:sym typeface="Calibri"/>
              </a:rPr>
              <a:t>και τον </a:t>
            </a:r>
            <a:r>
              <a:rPr lang="el-GR" sz="2400" dirty="0" err="1">
                <a:effectLst>
                  <a:outerShdw blurRad="38100" dist="38100" dir="2700000" algn="tl">
                    <a:srgbClr val="000000">
                      <a:alpha val="43137"/>
                    </a:srgbClr>
                  </a:outerShdw>
                </a:effectLst>
                <a:latin typeface="Calibri"/>
                <a:ea typeface="Calibri"/>
                <a:cs typeface="Calibri"/>
                <a:sym typeface="Calibri"/>
              </a:rPr>
              <a:t>λεμφοπενικό</a:t>
            </a:r>
            <a:r>
              <a:rPr lang="el-GR" sz="2400" dirty="0">
                <a:latin typeface="Calibri"/>
                <a:ea typeface="Calibri"/>
                <a:cs typeface="Calibri"/>
                <a:sym typeface="Calibri"/>
              </a:rPr>
              <a:t> </a:t>
            </a:r>
            <a:r>
              <a:rPr lang="el-GR" sz="2400" dirty="0" err="1">
                <a:latin typeface="Calibri"/>
                <a:ea typeface="Calibri"/>
                <a:cs typeface="Calibri"/>
                <a:sym typeface="Calibri"/>
              </a:rPr>
              <a:t>υποτύπο</a:t>
            </a:r>
            <a:r>
              <a:rPr lang="en-US" sz="2400" dirty="0">
                <a:latin typeface="Calibri"/>
                <a:ea typeface="Calibri"/>
                <a:cs typeface="Calibri"/>
                <a:sym typeface="Calibri"/>
              </a:rPr>
              <a:t> </a:t>
            </a:r>
            <a:r>
              <a:rPr lang="el-GR" sz="2400" dirty="0">
                <a:latin typeface="Calibri"/>
                <a:ea typeface="Calibri"/>
                <a:cs typeface="Calibri"/>
                <a:sym typeface="Calibri"/>
              </a:rPr>
              <a:t>να έχουν τη </a:t>
            </a:r>
            <a:r>
              <a:rPr lang="el-GR" sz="2400" dirty="0">
                <a:effectLst>
                  <a:outerShdw blurRad="38100" dist="38100" dir="2700000" algn="tl">
                    <a:srgbClr val="000000">
                      <a:alpha val="43137"/>
                    </a:srgbClr>
                  </a:outerShdw>
                </a:effectLst>
                <a:latin typeface="Calibri"/>
                <a:ea typeface="Calibri"/>
                <a:cs typeface="Calibri"/>
                <a:sym typeface="Calibri"/>
              </a:rPr>
              <a:t>χειρότερη</a:t>
            </a:r>
            <a:r>
              <a:rPr lang="el-GR" sz="2400" dirty="0">
                <a:latin typeface="Calibri"/>
                <a:ea typeface="Calibri"/>
                <a:cs typeface="Calibri"/>
                <a:sym typeface="Calibri"/>
              </a:rPr>
              <a:t> πρόγνωση.</a:t>
            </a:r>
            <a:endParaRPr sz="2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047FAC8E-0610-768E-BDCB-C7ADF6D3D6BB}"/>
              </a:ext>
            </a:extLst>
          </p:cNvPr>
          <p:cNvPicPr>
            <a:picLocks noChangeAspect="1"/>
          </p:cNvPicPr>
          <p:nvPr/>
        </p:nvPicPr>
        <p:blipFill>
          <a:blip r:embed="rId3"/>
          <a:stretch>
            <a:fillRect/>
          </a:stretch>
        </p:blipFill>
        <p:spPr>
          <a:xfrm>
            <a:off x="2179631" y="2527446"/>
            <a:ext cx="5069619" cy="424134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3"/>
          <p:cNvSpPr txBox="1">
            <a:spLocks noGrp="1"/>
          </p:cNvSpPr>
          <p:nvPr>
            <p:ph type="title"/>
          </p:nvPr>
        </p:nvSpPr>
        <p:spPr>
          <a:xfrm>
            <a:off x="685800" y="-185058"/>
            <a:ext cx="8229600" cy="90872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Κλινικό σκέλος</a:t>
            </a:r>
            <a:endParaRPr dirty="0"/>
          </a:p>
        </p:txBody>
      </p:sp>
      <p:pic>
        <p:nvPicPr>
          <p:cNvPr id="4" name="Picture 3">
            <a:extLst>
              <a:ext uri="{FF2B5EF4-FFF2-40B4-BE49-F238E27FC236}">
                <a16:creationId xmlns:a16="http://schemas.microsoft.com/office/drawing/2014/main" id="{DE4F9293-C3C1-869E-B073-2D4A33D13B8C}"/>
              </a:ext>
            </a:extLst>
          </p:cNvPr>
          <p:cNvPicPr>
            <a:picLocks noChangeAspect="1"/>
          </p:cNvPicPr>
          <p:nvPr/>
        </p:nvPicPr>
        <p:blipFill>
          <a:blip r:embed="rId3"/>
          <a:stretch>
            <a:fillRect/>
          </a:stretch>
        </p:blipFill>
        <p:spPr>
          <a:xfrm>
            <a:off x="120470" y="547850"/>
            <a:ext cx="5113706" cy="3379748"/>
          </a:xfrm>
          <a:prstGeom prst="rect">
            <a:avLst/>
          </a:prstGeom>
        </p:spPr>
      </p:pic>
      <p:pic>
        <p:nvPicPr>
          <p:cNvPr id="6" name="Picture 5">
            <a:extLst>
              <a:ext uri="{FF2B5EF4-FFF2-40B4-BE49-F238E27FC236}">
                <a16:creationId xmlns:a16="http://schemas.microsoft.com/office/drawing/2014/main" id="{E2ECEABE-73BE-2A64-E739-F1391DCE8C58}"/>
              </a:ext>
            </a:extLst>
          </p:cNvPr>
          <p:cNvPicPr>
            <a:picLocks noChangeAspect="1"/>
          </p:cNvPicPr>
          <p:nvPr/>
        </p:nvPicPr>
        <p:blipFill>
          <a:blip r:embed="rId4"/>
          <a:stretch>
            <a:fillRect/>
          </a:stretch>
        </p:blipFill>
        <p:spPr>
          <a:xfrm>
            <a:off x="5330093" y="1452792"/>
            <a:ext cx="3693435" cy="4949612"/>
          </a:xfrm>
          <a:prstGeom prst="rect">
            <a:avLst/>
          </a:prstGeom>
        </p:spPr>
      </p:pic>
      <p:sp>
        <p:nvSpPr>
          <p:cNvPr id="3" name="TextBox 2">
            <a:extLst>
              <a:ext uri="{FF2B5EF4-FFF2-40B4-BE49-F238E27FC236}">
                <a16:creationId xmlns:a16="http://schemas.microsoft.com/office/drawing/2014/main" id="{C48C5E9E-8B74-91E9-839E-578D5D428AC1}"/>
              </a:ext>
            </a:extLst>
          </p:cNvPr>
          <p:cNvSpPr txBox="1"/>
          <p:nvPr/>
        </p:nvSpPr>
        <p:spPr>
          <a:xfrm rot="10800000" flipV="1">
            <a:off x="120471" y="3927598"/>
            <a:ext cx="5209621" cy="2800767"/>
          </a:xfrm>
          <a:prstGeom prst="rect">
            <a:avLst/>
          </a:prstGeom>
          <a:noFill/>
        </p:spPr>
        <p:txBody>
          <a:bodyPr wrap="square">
            <a:spAutoFit/>
          </a:bodyPr>
          <a:lstStyle/>
          <a:p>
            <a:r>
              <a:rPr lang="el-GR" sz="1600" dirty="0">
                <a:latin typeface="Calibri" panose="020F0502020204030204" pitchFamily="34" charset="0"/>
                <a:cs typeface="Calibri" panose="020F0502020204030204" pitchFamily="34" charset="0"/>
              </a:rPr>
              <a:t>Περίπου το 90 - 95% των ασθενών με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r>
              <a:rPr lang="el-GR" sz="1600" dirty="0">
                <a:latin typeface="Calibri" panose="020F0502020204030204" pitchFamily="34" charset="0"/>
                <a:cs typeface="Calibri" panose="020F0502020204030204" pitchFamily="34" charset="0"/>
              </a:rPr>
              <a:t>HL πρώιμου σταδίου και το 80 - 85% με προχωρημένο στάδιο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r>
              <a:rPr lang="el-GR" sz="1600" dirty="0">
                <a:latin typeface="Calibri" panose="020F0502020204030204" pitchFamily="34" charset="0"/>
                <a:cs typeface="Calibri" panose="020F0502020204030204" pitchFamily="34" charset="0"/>
              </a:rPr>
              <a:t>HL </a:t>
            </a:r>
            <a:r>
              <a:rPr lang="el-GR" sz="1600" b="1" dirty="0" err="1">
                <a:latin typeface="Calibri" panose="020F0502020204030204" pitchFamily="34" charset="0"/>
                <a:cs typeface="Calibri" panose="020F0502020204030204" pitchFamily="34" charset="0"/>
              </a:rPr>
              <a:t>ιώνται</a:t>
            </a:r>
            <a:r>
              <a:rPr lang="en-US" sz="1600" dirty="0">
                <a:latin typeface="Calibri" panose="020F0502020204030204" pitchFamily="34" charset="0"/>
                <a:cs typeface="Calibri" panose="020F0502020204030204" pitchFamily="34" charset="0"/>
              </a:rPr>
              <a:t>.</a:t>
            </a:r>
          </a:p>
          <a:p>
            <a:endParaRPr lang="el-GR" sz="1600" dirty="0">
              <a:latin typeface="Calibri" panose="020F0502020204030204" pitchFamily="34" charset="0"/>
              <a:cs typeface="Calibri" panose="020F0502020204030204" pitchFamily="34" charset="0"/>
            </a:endParaRPr>
          </a:p>
          <a:p>
            <a:r>
              <a:rPr lang="el-GR" sz="1600" dirty="0">
                <a:latin typeface="Calibri" panose="020F0502020204030204" pitchFamily="34" charset="0"/>
                <a:cs typeface="Calibri" panose="020F0502020204030204" pitchFamily="34" charset="0"/>
              </a:rPr>
              <a:t>Η θεραπεία εξατομικεύεται σύμφωνα με καθορισμένες ομάδες κινδύνου, με βάση τους ακόλουθους προγνωστικούς παράγοντες:</a:t>
            </a:r>
            <a:endParaRPr lang="en-US" sz="1600" dirty="0">
              <a:latin typeface="Calibri" panose="020F0502020204030204" pitchFamily="34" charset="0"/>
              <a:cs typeface="Calibri" panose="020F0502020204030204" pitchFamily="34" charset="0"/>
            </a:endParaRPr>
          </a:p>
          <a:p>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Στάδιο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Ann</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Arbor</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(ο πιο σημαντικός παράγοντας στάθμισης της πορείας του ασθενούς)</a:t>
            </a:r>
          </a:p>
          <a:p>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Ογκώδης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μεσοθωρακική</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νόσος</a:t>
            </a:r>
          </a:p>
          <a:p>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Εξωλεμφαδενική</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συμμετοχή</a:t>
            </a:r>
          </a:p>
          <a:p>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 συμπτώματα</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6AC9-8763-071C-2F14-162ABC9EE7EA}"/>
              </a:ext>
            </a:extLst>
          </p:cNvPr>
          <p:cNvSpPr>
            <a:spLocks noGrp="1"/>
          </p:cNvSpPr>
          <p:nvPr>
            <p:ph type="title"/>
          </p:nvPr>
        </p:nvSpPr>
        <p:spPr>
          <a:xfrm>
            <a:off x="0" y="-152400"/>
            <a:ext cx="9144000" cy="584201"/>
          </a:xfrm>
        </p:spPr>
        <p:txBody>
          <a:bodyPr>
            <a:noAutofit/>
          </a:bodyPr>
          <a:lstStyle/>
          <a:p>
            <a:r>
              <a:rPr lang="el-GR" sz="2400" dirty="0" err="1"/>
              <a:t>Παθολογοανατομική</a:t>
            </a:r>
            <a:r>
              <a:rPr lang="el-GR" sz="2400" dirty="0"/>
              <a:t> θεώρηση </a:t>
            </a:r>
            <a:r>
              <a:rPr lang="el-GR" sz="2400" dirty="0" err="1"/>
              <a:t>υποτύπου</a:t>
            </a:r>
            <a:r>
              <a:rPr lang="el-GR" sz="2400" dirty="0"/>
              <a:t> μικτής </a:t>
            </a:r>
            <a:r>
              <a:rPr lang="el-GR" sz="2400" dirty="0" err="1"/>
              <a:t>κυτταροβρίθειας</a:t>
            </a:r>
            <a:r>
              <a:rPr lang="el-GR" sz="2400" dirty="0"/>
              <a:t> </a:t>
            </a:r>
            <a:r>
              <a:rPr lang="en-US" sz="2400" dirty="0"/>
              <a:t>CHL </a:t>
            </a:r>
            <a:endParaRPr lang="el-GR" sz="2400" dirty="0"/>
          </a:p>
        </p:txBody>
      </p:sp>
      <p:sp>
        <p:nvSpPr>
          <p:cNvPr id="4" name="TextBox 3">
            <a:extLst>
              <a:ext uri="{FF2B5EF4-FFF2-40B4-BE49-F238E27FC236}">
                <a16:creationId xmlns:a16="http://schemas.microsoft.com/office/drawing/2014/main" id="{BC7669F6-2634-C36F-226C-B8C3B74AF1C7}"/>
              </a:ext>
            </a:extLst>
          </p:cNvPr>
          <p:cNvSpPr txBox="1"/>
          <p:nvPr/>
        </p:nvSpPr>
        <p:spPr>
          <a:xfrm>
            <a:off x="0" y="279400"/>
            <a:ext cx="9132269" cy="1600438"/>
          </a:xfrm>
          <a:prstGeom prst="rect">
            <a:avLst/>
          </a:prstGeom>
          <a:noFill/>
        </p:spPr>
        <p:txBody>
          <a:bodyPr wrap="square">
            <a:spAutoFit/>
          </a:bodyPr>
          <a:lstStyle/>
          <a:p>
            <a:pPr algn="just"/>
            <a:r>
              <a:rPr lang="el-GR" dirty="0">
                <a:latin typeface="Calibri" panose="020F0502020204030204" pitchFamily="34" charset="0"/>
                <a:cs typeface="Calibri" panose="020F0502020204030204" pitchFamily="34" charset="0"/>
              </a:rPr>
              <a:t>Πρόκειται για λέμφωμα </a:t>
            </a:r>
            <a:r>
              <a:rPr lang="el-GR" i="1" dirty="0" err="1">
                <a:latin typeface="Calibri" panose="020F0502020204030204" pitchFamily="34" charset="0"/>
                <a:cs typeface="Calibri" panose="020F0502020204030204" pitchFamily="34" charset="0"/>
              </a:rPr>
              <a:t>προ</a:t>
            </a:r>
            <a:r>
              <a:rPr lang="el-GR" dirty="0" err="1">
                <a:latin typeface="Calibri" panose="020F0502020204030204" pitchFamily="34" charset="0"/>
                <a:cs typeface="Calibri" panose="020F0502020204030204" pitchFamily="34" charset="0"/>
              </a:rPr>
              <a:t>αποπτωτικών</a:t>
            </a:r>
            <a:r>
              <a:rPr lang="el-GR" dirty="0">
                <a:latin typeface="Calibri" panose="020F0502020204030204" pitchFamily="34" charset="0"/>
                <a:cs typeface="Calibri" panose="020F0502020204030204" pitchFamily="34" charset="0"/>
              </a:rPr>
              <a:t> Β κυττάρων που προέρχεται από Β κύτταρα του βλαστικού κέντρου. Ανευρίσκονται διάχυτα ή στις </a:t>
            </a:r>
            <a:r>
              <a:rPr lang="el-GR" dirty="0" err="1">
                <a:latin typeface="Calibri" panose="020F0502020204030204" pitchFamily="34" charset="0"/>
                <a:cs typeface="Calibri" panose="020F0502020204030204" pitchFamily="34" charset="0"/>
              </a:rPr>
              <a:t>μεσοθυλακικές</a:t>
            </a:r>
            <a:r>
              <a:rPr lang="el-GR" dirty="0">
                <a:latin typeface="Calibri" panose="020F0502020204030204" pitchFamily="34" charset="0"/>
                <a:cs typeface="Calibri" panose="020F0502020204030204" pitchFamily="34" charset="0"/>
              </a:rPr>
              <a:t> ζώνες </a:t>
            </a:r>
            <a:r>
              <a:rPr lang="el-GR" b="1" dirty="0">
                <a:latin typeface="Calibri" panose="020F0502020204030204" pitchFamily="34" charset="0"/>
                <a:cs typeface="Calibri" panose="020F0502020204030204" pitchFamily="34" charset="0"/>
              </a:rPr>
              <a:t>κύτταρα HRS </a:t>
            </a:r>
            <a:r>
              <a:rPr lang="el-GR" dirty="0">
                <a:latin typeface="Calibri" panose="020F0502020204030204" pitchFamily="34" charset="0"/>
                <a:cs typeface="Calibri" panose="020F0502020204030204" pitchFamily="34" charset="0"/>
              </a:rPr>
              <a:t>(&lt;10% του συνόλου των κυττάρων) σε ένα </a:t>
            </a:r>
            <a:r>
              <a:rPr lang="el-GR" b="1" dirty="0">
                <a:latin typeface="Calibri" panose="020F0502020204030204" pitchFamily="34" charset="0"/>
                <a:cs typeface="Calibri" panose="020F0502020204030204" pitchFamily="34" charset="0"/>
              </a:rPr>
              <a:t>αντιδραστικό, μικτό φλεγμονώδες </a:t>
            </a:r>
            <a:r>
              <a:rPr lang="el-GR" b="1" dirty="0" err="1">
                <a:latin typeface="Calibri" panose="020F0502020204030204" pitchFamily="34" charset="0"/>
                <a:cs typeface="Calibri" panose="020F0502020204030204" pitchFamily="34" charset="0"/>
              </a:rPr>
              <a:t>μικροπεριβάλλον</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αποτελείται από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μικρά λεμφοκύτταρα κατά πλειονότητα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CD4+</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ηωσινόφιλα</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πλασματοκύτταρα, ουδετερόφιλα και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ιστιοκύτταρα</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και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ινοβλάστες</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Ανοσοφαινότυπος</a:t>
            </a:r>
            <a:r>
              <a:rPr lang="el-GR" dirty="0">
                <a:latin typeface="Calibri" panose="020F0502020204030204" pitchFamily="34" charset="0"/>
                <a:cs typeface="Calibri" panose="020F0502020204030204" pitchFamily="34" charset="0"/>
              </a:rPr>
              <a:t> εν λόγω κυττάρων HRS: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PAX5+(αμυδρά)</a:t>
            </a:r>
            <a:r>
              <a:rPr lang="el-GR" dirty="0">
                <a:latin typeface="Calibri" panose="020F0502020204030204" pitchFamily="34" charset="0"/>
                <a:cs typeface="Calibri" panose="020F0502020204030204" pitchFamily="34" charset="0"/>
              </a:rPr>
              <a:t>, </a:t>
            </a:r>
            <a:r>
              <a:rPr lang="el-G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CD30+</a:t>
            </a:r>
            <a:r>
              <a:rPr lang="el-GR"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a:t>
            </a:r>
            <a:r>
              <a:rPr lang="en-US" dirty="0">
                <a:latin typeface="Calibri" panose="020F0502020204030204" pitchFamily="34" charset="0"/>
                <a:cs typeface="Calibri" panose="020F0502020204030204" pitchFamily="34" charset="0"/>
              </a:rPr>
              <a:t>U</a:t>
            </a:r>
            <a:r>
              <a:rPr lang="el-GR" dirty="0">
                <a:latin typeface="Calibri" panose="020F0502020204030204" pitchFamily="34" charset="0"/>
                <a:cs typeface="Calibri" panose="020F0502020204030204" pitchFamily="34" charset="0"/>
              </a:rPr>
              <a:t>Μ1(+) μεταβλητή έκφραση των CD15 και CD20, </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CD45 (-), </a:t>
            </a:r>
            <a:r>
              <a:rPr lang="el-GR" dirty="0">
                <a:latin typeface="Calibri" panose="020F0502020204030204" pitchFamily="34" charset="0"/>
                <a:cs typeface="Calibri" panose="020F0502020204030204" pitchFamily="34" charset="0"/>
              </a:rPr>
              <a:t>ελαφρές και βαριές άλυσοι </a:t>
            </a:r>
            <a:r>
              <a:rPr lang="el-GR" dirty="0" err="1">
                <a:latin typeface="Calibri" panose="020F0502020204030204" pitchFamily="34" charset="0"/>
                <a:cs typeface="Calibri" panose="020F0502020204030204" pitchFamily="34" charset="0"/>
              </a:rPr>
              <a:t>ανοσοσφαιρινών</a:t>
            </a:r>
            <a:r>
              <a:rPr lang="el-GR" dirty="0">
                <a:latin typeface="Calibri" panose="020F0502020204030204" pitchFamily="34" charset="0"/>
                <a:cs typeface="Calibri" panose="020F0502020204030204" pitchFamily="34" charset="0"/>
              </a:rPr>
              <a:t> (-) ∙ EBER+ στο 75% των περιπτώσεων</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10% των περιπτώσεων εμπλέκεται ο οστικός μυελός.</a:t>
            </a:r>
            <a:r>
              <a:rPr lang="en-US"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Ο εν γένει βασικός </a:t>
            </a:r>
            <a:r>
              <a:rPr lang="el-GR" b="1" dirty="0" err="1">
                <a:latin typeface="Calibri" panose="020F0502020204030204" pitchFamily="34" charset="0"/>
                <a:cs typeface="Calibri" panose="020F0502020204030204" pitchFamily="34" charset="0"/>
              </a:rPr>
              <a:t>ανοσοφαινότυπος</a:t>
            </a:r>
            <a:r>
              <a:rPr lang="el-GR" b="1" dirty="0">
                <a:latin typeface="Calibri" panose="020F0502020204030204" pitchFamily="34" charset="0"/>
                <a:cs typeface="Calibri" panose="020F0502020204030204" pitchFamily="34" charset="0"/>
              </a:rPr>
              <a:t> των κυττάρων </a:t>
            </a:r>
            <a:r>
              <a:rPr lang="en-US" b="1" dirty="0">
                <a:latin typeface="Calibri" panose="020F0502020204030204" pitchFamily="34" charset="0"/>
                <a:cs typeface="Calibri" panose="020F0502020204030204" pitchFamily="34" charset="0"/>
              </a:rPr>
              <a:t>HRS </a:t>
            </a:r>
            <a:r>
              <a:rPr lang="el-GR" b="1" dirty="0">
                <a:latin typeface="Calibri" panose="020F0502020204030204" pitchFamily="34" charset="0"/>
                <a:cs typeface="Calibri" panose="020F0502020204030204" pitchFamily="34" charset="0"/>
              </a:rPr>
              <a:t>του </a:t>
            </a:r>
            <a:r>
              <a:rPr lang="en-US" b="1" u="sng" dirty="0">
                <a:latin typeface="Calibri" panose="020F0502020204030204" pitchFamily="34" charset="0"/>
                <a:cs typeface="Calibri" panose="020F0502020204030204" pitchFamily="34" charset="0"/>
              </a:rPr>
              <a:t>C</a:t>
            </a:r>
            <a:r>
              <a:rPr lang="en-US" b="1" dirty="0">
                <a:latin typeface="Calibri" panose="020F0502020204030204" pitchFamily="34" charset="0"/>
                <a:cs typeface="Calibri" panose="020F0502020204030204" pitchFamily="34" charset="0"/>
              </a:rPr>
              <a:t>HL </a:t>
            </a:r>
            <a:r>
              <a:rPr lang="el-GR" b="1" dirty="0">
                <a:latin typeface="Calibri" panose="020F0502020204030204" pitchFamily="34" charset="0"/>
                <a:cs typeface="Calibri" panose="020F0502020204030204" pitchFamily="34" charset="0"/>
              </a:rPr>
              <a:t>είναι ο</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εξής</a:t>
            </a:r>
            <a:r>
              <a:rPr lang="en-US" b="1" dirty="0">
                <a:latin typeface="Calibri" panose="020F0502020204030204" pitchFamily="34" charset="0"/>
                <a:cs typeface="Calibri" panose="020F0502020204030204" pitchFamily="34" charset="0"/>
              </a:rPr>
              <a:t>: CD45-, PAX5+, CD30+, CD15+</a:t>
            </a:r>
            <a:endParaRPr lang="el-GR" b="1" dirty="0">
              <a:latin typeface="Calibri" panose="020F0502020204030204" pitchFamily="34" charset="0"/>
              <a:cs typeface="Calibri" panose="020F0502020204030204" pitchFamily="34" charset="0"/>
            </a:endParaRPr>
          </a:p>
        </p:txBody>
      </p:sp>
      <p:pic>
        <p:nvPicPr>
          <p:cNvPr id="6" name="Εικόνα 5">
            <a:extLst>
              <a:ext uri="{FF2B5EF4-FFF2-40B4-BE49-F238E27FC236}">
                <a16:creationId xmlns:a16="http://schemas.microsoft.com/office/drawing/2014/main" id="{CD388D7B-AF1C-3E96-05FB-B90DD6FC0731}"/>
              </a:ext>
            </a:extLst>
          </p:cNvPr>
          <p:cNvPicPr>
            <a:picLocks noChangeAspect="1"/>
          </p:cNvPicPr>
          <p:nvPr/>
        </p:nvPicPr>
        <p:blipFill>
          <a:blip r:embed="rId2"/>
          <a:stretch>
            <a:fillRect/>
          </a:stretch>
        </p:blipFill>
        <p:spPr>
          <a:xfrm rot="16200000">
            <a:off x="-296403" y="2180097"/>
            <a:ext cx="4876103" cy="4149502"/>
          </a:xfrm>
          <a:prstGeom prst="rect">
            <a:avLst/>
          </a:prstGeom>
        </p:spPr>
      </p:pic>
      <p:pic>
        <p:nvPicPr>
          <p:cNvPr id="8" name="Εικόνα 7">
            <a:extLst>
              <a:ext uri="{FF2B5EF4-FFF2-40B4-BE49-F238E27FC236}">
                <a16:creationId xmlns:a16="http://schemas.microsoft.com/office/drawing/2014/main" id="{27A0A419-7E94-5A30-07FA-FDC4175DE170}"/>
              </a:ext>
            </a:extLst>
          </p:cNvPr>
          <p:cNvPicPr>
            <a:picLocks noChangeAspect="1"/>
          </p:cNvPicPr>
          <p:nvPr/>
        </p:nvPicPr>
        <p:blipFill>
          <a:blip r:embed="rId3"/>
          <a:stretch>
            <a:fillRect/>
          </a:stretch>
        </p:blipFill>
        <p:spPr>
          <a:xfrm>
            <a:off x="4283297" y="5041204"/>
            <a:ext cx="2589859" cy="1651696"/>
          </a:xfrm>
          <a:prstGeom prst="rect">
            <a:avLst/>
          </a:prstGeom>
        </p:spPr>
      </p:pic>
      <p:pic>
        <p:nvPicPr>
          <p:cNvPr id="10" name="Εικόνα 9">
            <a:extLst>
              <a:ext uri="{FF2B5EF4-FFF2-40B4-BE49-F238E27FC236}">
                <a16:creationId xmlns:a16="http://schemas.microsoft.com/office/drawing/2014/main" id="{F8F302B5-AA86-D273-7F74-DC0950B9965B}"/>
              </a:ext>
            </a:extLst>
          </p:cNvPr>
          <p:cNvPicPr>
            <a:picLocks noChangeAspect="1"/>
          </p:cNvPicPr>
          <p:nvPr/>
        </p:nvPicPr>
        <p:blipFill>
          <a:blip r:embed="rId4"/>
          <a:stretch>
            <a:fillRect/>
          </a:stretch>
        </p:blipFill>
        <p:spPr>
          <a:xfrm>
            <a:off x="4283297" y="1816796"/>
            <a:ext cx="4782076" cy="3123504"/>
          </a:xfrm>
          <a:prstGeom prst="rect">
            <a:avLst/>
          </a:prstGeom>
        </p:spPr>
      </p:pic>
      <p:pic>
        <p:nvPicPr>
          <p:cNvPr id="11" name="Εικόνα 10">
            <a:extLst>
              <a:ext uri="{FF2B5EF4-FFF2-40B4-BE49-F238E27FC236}">
                <a16:creationId xmlns:a16="http://schemas.microsoft.com/office/drawing/2014/main" id="{E0A22C42-F3DC-68A0-B1C5-105AD70CFE72}"/>
              </a:ext>
            </a:extLst>
          </p:cNvPr>
          <p:cNvPicPr>
            <a:picLocks noChangeAspect="1"/>
          </p:cNvPicPr>
          <p:nvPr/>
        </p:nvPicPr>
        <p:blipFill>
          <a:blip r:embed="rId5"/>
          <a:stretch>
            <a:fillRect/>
          </a:stretch>
        </p:blipFill>
        <p:spPr>
          <a:xfrm>
            <a:off x="6781800" y="4940301"/>
            <a:ext cx="2350469" cy="1917698"/>
          </a:xfrm>
          <a:prstGeom prst="rect">
            <a:avLst/>
          </a:prstGeom>
        </p:spPr>
      </p:pic>
    </p:spTree>
    <p:extLst>
      <p:ext uri="{BB962C8B-B14F-4D97-AF65-F5344CB8AC3E}">
        <p14:creationId xmlns:p14="http://schemas.microsoft.com/office/powerpoint/2010/main" val="400462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b="1" dirty="0"/>
              <a:t>Αιμοποιητικό σύστημα</a:t>
            </a:r>
            <a:br>
              <a:rPr lang="el-GR" dirty="0"/>
            </a:br>
            <a:r>
              <a:rPr lang="el-GR" sz="3600" dirty="0"/>
              <a:t>Βραχεία παρουσίαση </a:t>
            </a:r>
            <a:r>
              <a:rPr lang="el-GR" sz="3600" b="1" dirty="0"/>
              <a:t>2</a:t>
            </a:r>
            <a:r>
              <a:rPr lang="el-GR" sz="3600" b="1" baseline="30000" dirty="0"/>
              <a:t>ου</a:t>
            </a:r>
            <a:r>
              <a:rPr lang="el-GR" sz="3600" dirty="0"/>
              <a:t> περιστατικού</a:t>
            </a:r>
            <a:endParaRPr sz="3600" dirty="0"/>
          </a:p>
        </p:txBody>
      </p:sp>
      <p:sp>
        <p:nvSpPr>
          <p:cNvPr id="354" name="Google Shape;354;p15"/>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fontScale="92500" lnSpcReduction="10000"/>
          </a:bodyPr>
          <a:lstStyle/>
          <a:p>
            <a:pPr marL="342900" lvl="0" indent="-154940" algn="l" rtl="0">
              <a:spcBef>
                <a:spcPts val="0"/>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a:p>
            <a:pPr marL="342900" lvl="0" indent="-342900" algn="l" rtl="0">
              <a:spcBef>
                <a:spcPts val="518"/>
              </a:spcBef>
              <a:spcAft>
                <a:spcPts val="0"/>
              </a:spcAft>
              <a:buClr>
                <a:schemeClr val="dk1"/>
              </a:buClr>
              <a:buSzPct val="100000"/>
              <a:buChar char="•"/>
            </a:pPr>
            <a:r>
              <a:rPr lang="el-GR" sz="2800" dirty="0"/>
              <a:t>Ανδρέας Χ. </a:t>
            </a:r>
            <a:r>
              <a:rPr lang="el-GR" sz="2800" dirty="0" err="1"/>
              <a:t>Λάζαρης</a:t>
            </a:r>
            <a:r>
              <a:rPr lang="el-GR" sz="2800" dirty="0"/>
              <a:t>, Ιατρός - </a:t>
            </a:r>
            <a:r>
              <a:rPr lang="el-GR" sz="2800" dirty="0" err="1"/>
              <a:t>Ιστοπαθολόγος</a:t>
            </a:r>
            <a:endParaRPr sz="2800" dirty="0"/>
          </a:p>
          <a:p>
            <a:pPr marL="342900" lvl="0" indent="-342900" algn="l" rtl="0">
              <a:spcBef>
                <a:spcPts val="518"/>
              </a:spcBef>
              <a:spcAft>
                <a:spcPts val="0"/>
              </a:spcAft>
              <a:buClr>
                <a:schemeClr val="dk1"/>
              </a:buClr>
              <a:buSzPct val="100000"/>
              <a:buChar char="•"/>
            </a:pPr>
            <a:r>
              <a:rPr lang="el-GR" sz="2800" dirty="0"/>
              <a:t>Χαράλαμπος Χ. Μυλωνάς, Ιατρός – Ειδικός Παθολόγος</a:t>
            </a:r>
            <a:endParaRPr sz="2800" dirty="0"/>
          </a:p>
        </p:txBody>
      </p:sp>
      <p:pic>
        <p:nvPicPr>
          <p:cNvPr id="3" name="Picture 2">
            <a:extLst>
              <a:ext uri="{FF2B5EF4-FFF2-40B4-BE49-F238E27FC236}">
                <a16:creationId xmlns:a16="http://schemas.microsoft.com/office/drawing/2014/main" id="{D32A33E4-B3F6-5AFA-AF09-E9EBB26D79A0}"/>
              </a:ext>
            </a:extLst>
          </p:cNvPr>
          <p:cNvPicPr>
            <a:picLocks noChangeAspect="1"/>
          </p:cNvPicPr>
          <p:nvPr/>
        </p:nvPicPr>
        <p:blipFill>
          <a:blip r:embed="rId3"/>
          <a:stretch>
            <a:fillRect/>
          </a:stretch>
        </p:blipFill>
        <p:spPr>
          <a:xfrm>
            <a:off x="1939821" y="1760137"/>
            <a:ext cx="5264357" cy="39627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6"/>
          <p:cNvSpPr txBox="1">
            <a:spLocks noGrp="1"/>
          </p:cNvSpPr>
          <p:nvPr>
            <p:ph type="title"/>
          </p:nvPr>
        </p:nvSpPr>
        <p:spPr>
          <a:xfrm>
            <a:off x="323528" y="-171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l-GR" sz="4000"/>
              <a:t>2</a:t>
            </a:r>
            <a:r>
              <a:rPr lang="el-GR" sz="4000" baseline="30000"/>
              <a:t>ο</a:t>
            </a:r>
            <a:r>
              <a:rPr lang="el-GR" sz="4000"/>
              <a:t> Περιστατικό</a:t>
            </a:r>
            <a:endParaRPr sz="4000"/>
          </a:p>
        </p:txBody>
      </p:sp>
      <p:sp>
        <p:nvSpPr>
          <p:cNvPr id="361" name="Google Shape;361;p16"/>
          <p:cNvSpPr txBox="1"/>
          <p:nvPr/>
        </p:nvSpPr>
        <p:spPr>
          <a:xfrm>
            <a:off x="0" y="555373"/>
            <a:ext cx="9144000" cy="66479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l-GR" sz="2200" b="1" i="0" u="sng" strike="noStrike" cap="none" dirty="0">
                <a:solidFill>
                  <a:srgbClr val="000000"/>
                </a:solidFill>
                <a:latin typeface="Calibri"/>
                <a:ea typeface="Calibri"/>
                <a:cs typeface="Calibri"/>
                <a:sym typeface="Calibri"/>
              </a:rPr>
              <a:t>Ιστορικό:</a:t>
            </a:r>
            <a:r>
              <a:rPr lang="el-GR" sz="2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2200"/>
              <a:buFont typeface="Calibri"/>
              <a:buNone/>
            </a:pPr>
            <a:r>
              <a:rPr lang="el-GR" sz="2200" dirty="0">
                <a:solidFill>
                  <a:srgbClr val="000000"/>
                </a:solidFill>
                <a:latin typeface="Calibri"/>
                <a:ea typeface="Calibri"/>
                <a:cs typeface="Calibri"/>
                <a:sym typeface="Calibri"/>
              </a:rPr>
              <a:t>Άνδρας 67 ετών, προσήλθε λόγω </a:t>
            </a:r>
            <a:r>
              <a:rPr lang="el-GR" sz="2200" b="1" dirty="0">
                <a:latin typeface="Calibri"/>
                <a:ea typeface="Calibri"/>
                <a:cs typeface="Calibri"/>
                <a:sym typeface="Calibri"/>
              </a:rPr>
              <a:t>ταχέως διογκούμενης μάζας</a:t>
            </a:r>
            <a:r>
              <a:rPr lang="el-GR" sz="2200" b="1" dirty="0">
                <a:solidFill>
                  <a:srgbClr val="000000"/>
                </a:solidFill>
                <a:latin typeface="Calibri"/>
                <a:ea typeface="Calibri"/>
                <a:cs typeface="Calibri"/>
                <a:sym typeface="Calibri"/>
              </a:rPr>
              <a:t> </a:t>
            </a:r>
            <a:r>
              <a:rPr lang="el-GR" sz="2200" dirty="0">
                <a:solidFill>
                  <a:srgbClr val="000000"/>
                </a:solidFill>
                <a:latin typeface="Calibri"/>
                <a:ea typeface="Calibri"/>
                <a:cs typeface="Calibri"/>
                <a:sym typeface="Calibri"/>
              </a:rPr>
              <a:t>δεξιάς μασχαλιαίας χώρας από μηνός, με </a:t>
            </a:r>
            <a:r>
              <a:rPr lang="el-GR" sz="2200" dirty="0">
                <a:solidFill>
                  <a:srgbClr val="000000"/>
                </a:solidFill>
                <a:effectLst>
                  <a:outerShdw blurRad="38100" dist="38100" dir="2700000" algn="tl">
                    <a:srgbClr val="000000">
                      <a:alpha val="43137"/>
                    </a:srgbClr>
                  </a:outerShdw>
                </a:effectLst>
                <a:latin typeface="Calibri"/>
                <a:ea typeface="Calibri"/>
                <a:cs typeface="Calibri"/>
                <a:sym typeface="Calibri"/>
              </a:rPr>
              <a:t>συνοδό οίδημα </a:t>
            </a:r>
            <a:r>
              <a:rPr lang="el-GR" sz="2200" dirty="0">
                <a:solidFill>
                  <a:srgbClr val="000000"/>
                </a:solidFill>
                <a:latin typeface="Calibri"/>
                <a:ea typeface="Calibri"/>
                <a:cs typeface="Calibri"/>
                <a:sym typeface="Calibri"/>
              </a:rPr>
              <a:t>του σύστοιχου άκρου. Από </a:t>
            </a:r>
            <a:r>
              <a:rPr lang="el-GR" sz="2200" dirty="0">
                <a:latin typeface="Calibri"/>
                <a:ea typeface="Calibri"/>
                <a:cs typeface="Calibri"/>
                <a:sym typeface="Calibri"/>
              </a:rPr>
              <a:t>μηνός</a:t>
            </a:r>
            <a:r>
              <a:rPr lang="el-GR" sz="2200" dirty="0">
                <a:solidFill>
                  <a:srgbClr val="000000"/>
                </a:solidFill>
                <a:latin typeface="Calibri"/>
                <a:ea typeface="Calibri"/>
                <a:cs typeface="Calibri"/>
                <a:sym typeface="Calibri"/>
              </a:rPr>
              <a:t>, αναφέρει </a:t>
            </a:r>
            <a:r>
              <a:rPr lang="el-GR" sz="2200" dirty="0">
                <a:solidFill>
                  <a:srgbClr val="000000"/>
                </a:solidFill>
                <a:effectLst>
                  <a:outerShdw blurRad="38100" dist="38100" dir="2700000" algn="tl">
                    <a:srgbClr val="000000">
                      <a:alpha val="43137"/>
                    </a:srgbClr>
                  </a:outerShdw>
                </a:effectLst>
                <a:latin typeface="Calibri"/>
                <a:ea typeface="Calibri"/>
                <a:cs typeface="Calibri"/>
                <a:sym typeface="Calibri"/>
              </a:rPr>
              <a:t>πυρετό</a:t>
            </a:r>
            <a:r>
              <a:rPr lang="el-GR" sz="2200" dirty="0">
                <a:solidFill>
                  <a:srgbClr val="000000"/>
                </a:solidFill>
                <a:latin typeface="Calibri"/>
                <a:ea typeface="Calibri"/>
                <a:cs typeface="Calibri"/>
                <a:sym typeface="Calibri"/>
              </a:rPr>
              <a:t> και </a:t>
            </a:r>
            <a:r>
              <a:rPr lang="el-GR" sz="2200" dirty="0">
                <a:solidFill>
                  <a:srgbClr val="000000"/>
                </a:solidFill>
                <a:effectLst>
                  <a:outerShdw blurRad="38100" dist="38100" dir="2700000" algn="tl">
                    <a:srgbClr val="000000">
                      <a:alpha val="43137"/>
                    </a:srgbClr>
                  </a:outerShdw>
                </a:effectLst>
                <a:latin typeface="Calibri"/>
                <a:ea typeface="Calibri"/>
                <a:cs typeface="Calibri"/>
                <a:sym typeface="Calibri"/>
              </a:rPr>
              <a:t>νυχτερινές εφιδρώσεις</a:t>
            </a:r>
            <a:r>
              <a:rPr lang="el-GR" sz="2200" dirty="0">
                <a:solidFill>
                  <a:srgbClr val="000000"/>
                </a:solidFill>
                <a:latin typeface="Calibri"/>
                <a:ea typeface="Calibri"/>
                <a:cs typeface="Calibri"/>
                <a:sym typeface="Calibri"/>
              </a:rPr>
              <a:t>. </a:t>
            </a:r>
            <a:r>
              <a:rPr lang="en-US" sz="2200" dirty="0">
                <a:solidFill>
                  <a:srgbClr val="000000"/>
                </a:solidFill>
                <a:latin typeface="Calibri"/>
                <a:ea typeface="Calibri"/>
                <a:cs typeface="Calibri"/>
                <a:sym typeface="Calibri"/>
              </a:rPr>
              <a:t>E</a:t>
            </a:r>
            <a:r>
              <a:rPr lang="el-GR" sz="2200" dirty="0">
                <a:solidFill>
                  <a:srgbClr val="000000"/>
                </a:solidFill>
                <a:latin typeface="Calibri"/>
                <a:ea typeface="Calibri"/>
                <a:cs typeface="Calibri"/>
                <a:sym typeface="Calibri"/>
              </a:rPr>
              <a:t>λεύθερο το ατομικό αναμνηστικό του. </a:t>
            </a:r>
          </a:p>
          <a:p>
            <a:pPr marL="0" marR="0" lvl="0" indent="0" algn="l" rtl="0">
              <a:lnSpc>
                <a:spcPct val="100000"/>
              </a:lnSpc>
              <a:spcBef>
                <a:spcPts val="0"/>
              </a:spcBef>
              <a:spcAft>
                <a:spcPts val="0"/>
              </a:spcAft>
              <a:buClr>
                <a:srgbClr val="000000"/>
              </a:buClr>
              <a:buSzPts val="2200"/>
              <a:buFont typeface="Calibri"/>
              <a:buNone/>
            </a:pPr>
            <a:endParaRPr lang="el-GR" sz="220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endParaRPr sz="2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l-GR" sz="2200" b="1" i="0" u="sng" strike="noStrike" cap="none" dirty="0">
                <a:solidFill>
                  <a:srgbClr val="000000"/>
                </a:solidFill>
                <a:latin typeface="Calibri"/>
                <a:ea typeface="Calibri"/>
                <a:cs typeface="Calibri"/>
                <a:sym typeface="Calibri"/>
              </a:rPr>
              <a:t>Κλινική εξέταση: </a:t>
            </a:r>
            <a:endParaRPr dirty="0"/>
          </a:p>
          <a:p>
            <a:pPr marL="0" marR="0" lvl="0" indent="0" algn="l" rtl="0">
              <a:lnSpc>
                <a:spcPct val="100000"/>
              </a:lnSpc>
              <a:spcBef>
                <a:spcPts val="0"/>
              </a:spcBef>
              <a:spcAft>
                <a:spcPts val="0"/>
              </a:spcAft>
              <a:buClr>
                <a:srgbClr val="000000"/>
              </a:buClr>
              <a:buSzPts val="2200"/>
              <a:buFont typeface="Calibri"/>
              <a:buNone/>
            </a:pPr>
            <a:r>
              <a:rPr lang="el-GR" sz="2200" dirty="0">
                <a:effectLst>
                  <a:outerShdw blurRad="38100" dist="38100" dir="2700000" algn="tl">
                    <a:srgbClr val="000000">
                      <a:alpha val="43137"/>
                    </a:srgbClr>
                  </a:outerShdw>
                </a:effectLst>
                <a:latin typeface="Calibri"/>
                <a:ea typeface="Calibri"/>
                <a:cs typeface="Calibri"/>
                <a:sym typeface="Calibri"/>
              </a:rPr>
              <a:t>38</a:t>
            </a:r>
            <a:r>
              <a:rPr lang="el-GR" sz="2200" dirty="0">
                <a:latin typeface="Calibri"/>
                <a:ea typeface="Calibri"/>
                <a:cs typeface="Calibri"/>
                <a:sym typeface="Calibri"/>
              </a:rPr>
              <a:t> βαθμοί </a:t>
            </a:r>
            <a:r>
              <a:rPr lang="en-US" sz="2200" dirty="0">
                <a:latin typeface="Calibri"/>
                <a:ea typeface="Calibri"/>
                <a:cs typeface="Calibri"/>
                <a:sym typeface="Calibri"/>
              </a:rPr>
              <a:t>C</a:t>
            </a:r>
            <a:r>
              <a:rPr lang="el-GR" sz="2200" dirty="0">
                <a:latin typeface="Calibri"/>
                <a:ea typeface="Calibri"/>
                <a:cs typeface="Calibri"/>
                <a:sym typeface="Calibri"/>
              </a:rPr>
              <a:t> πυρετός, ζυμώδες οίδημα </a:t>
            </a:r>
            <a:endParaRPr lang="en-US" sz="2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l-GR" sz="2200" dirty="0">
                <a:latin typeface="Calibri"/>
                <a:ea typeface="Calibri"/>
                <a:cs typeface="Calibri"/>
                <a:sym typeface="Calibri"/>
              </a:rPr>
              <a:t>δεξιού</a:t>
            </a:r>
            <a:r>
              <a:rPr lang="en-US" sz="2200" dirty="0">
                <a:latin typeface="Calibri"/>
                <a:ea typeface="Calibri"/>
                <a:cs typeface="Calibri"/>
                <a:sym typeface="Calibri"/>
              </a:rPr>
              <a:t> </a:t>
            </a:r>
            <a:r>
              <a:rPr lang="el-GR" sz="2200" dirty="0">
                <a:latin typeface="Calibri"/>
                <a:ea typeface="Calibri"/>
                <a:cs typeface="Calibri"/>
                <a:sym typeface="Calibri"/>
              </a:rPr>
              <a:t>άνω άκρου,  </a:t>
            </a:r>
            <a:r>
              <a:rPr lang="el-GR" sz="2200" dirty="0">
                <a:effectLst>
                  <a:outerShdw blurRad="38100" dist="38100" dir="2700000" algn="tl">
                    <a:srgbClr val="000000">
                      <a:alpha val="43137"/>
                    </a:srgbClr>
                  </a:outerShdw>
                </a:effectLst>
                <a:latin typeface="Calibri"/>
                <a:ea typeface="Calibri"/>
                <a:cs typeface="Calibri"/>
                <a:sym typeface="Calibri"/>
              </a:rPr>
              <a:t>ψηλαφητοί σκληροί </a:t>
            </a:r>
          </a:p>
          <a:p>
            <a:pPr marL="0" marR="0" lvl="0" indent="0" algn="l" rtl="0">
              <a:lnSpc>
                <a:spcPct val="100000"/>
              </a:lnSpc>
              <a:spcBef>
                <a:spcPts val="0"/>
              </a:spcBef>
              <a:spcAft>
                <a:spcPts val="0"/>
              </a:spcAft>
              <a:buClr>
                <a:srgbClr val="000000"/>
              </a:buClr>
              <a:buSzPts val="2200"/>
              <a:buFont typeface="Calibri"/>
              <a:buNone/>
            </a:pPr>
            <a:r>
              <a:rPr lang="el-GR" sz="2200" b="1" dirty="0" err="1">
                <a:latin typeface="Calibri"/>
                <a:ea typeface="Calibri"/>
                <a:cs typeface="Calibri"/>
                <a:sym typeface="Calibri"/>
              </a:rPr>
              <a:t>συμφυόμενοι</a:t>
            </a:r>
            <a:r>
              <a:rPr lang="el-GR" sz="2200" b="1" dirty="0">
                <a:latin typeface="Calibri"/>
                <a:ea typeface="Calibri"/>
                <a:cs typeface="Calibri"/>
                <a:sym typeface="Calibri"/>
              </a:rPr>
              <a:t> λεμφαδένες</a:t>
            </a:r>
            <a:r>
              <a:rPr lang="el-GR" sz="2200" dirty="0">
                <a:latin typeface="Calibri"/>
                <a:ea typeface="Calibri"/>
                <a:cs typeface="Calibri"/>
                <a:sym typeface="Calibri"/>
              </a:rPr>
              <a:t>, </a:t>
            </a:r>
            <a:r>
              <a:rPr lang="el-GR" sz="2200" i="1" dirty="0">
                <a:latin typeface="Calibri"/>
                <a:ea typeface="Calibri"/>
                <a:cs typeface="Calibri"/>
                <a:sym typeface="Calibri"/>
              </a:rPr>
              <a:t>σχετικά </a:t>
            </a:r>
          </a:p>
          <a:p>
            <a:pPr marL="0" marR="0" lvl="0" indent="0" algn="l" rtl="0">
              <a:lnSpc>
                <a:spcPct val="100000"/>
              </a:lnSpc>
              <a:spcBef>
                <a:spcPts val="0"/>
              </a:spcBef>
              <a:spcAft>
                <a:spcPts val="0"/>
              </a:spcAft>
              <a:buClr>
                <a:srgbClr val="000000"/>
              </a:buClr>
              <a:buSzPts val="2200"/>
              <a:buFont typeface="Calibri"/>
              <a:buNone/>
            </a:pPr>
            <a:r>
              <a:rPr lang="el-GR" sz="2200" dirty="0">
                <a:latin typeface="Calibri"/>
                <a:ea typeface="Calibri"/>
                <a:cs typeface="Calibri"/>
                <a:sym typeface="Calibri"/>
              </a:rPr>
              <a:t>ευκίνητοι στην ψηλάφηση.</a:t>
            </a:r>
            <a:endParaRPr lang="en-US" sz="2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endParaRPr lang="en-US" sz="2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endParaRPr sz="2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l-GR" sz="2200" b="1" i="0" u="sng" strike="noStrike" cap="none" dirty="0">
                <a:solidFill>
                  <a:srgbClr val="000000"/>
                </a:solidFill>
                <a:latin typeface="Calibri"/>
                <a:ea typeface="Calibri"/>
                <a:cs typeface="Calibri"/>
                <a:sym typeface="Calibri"/>
              </a:rPr>
              <a:t>Εργαστηριακός έλεγχος</a:t>
            </a:r>
            <a:r>
              <a:rPr lang="el-GR" sz="2200" b="0" i="0" u="none" strike="noStrike" cap="none" dirty="0">
                <a:solidFill>
                  <a:srgbClr val="000000"/>
                </a:solidFill>
                <a:latin typeface="Calibri"/>
                <a:ea typeface="Calibri"/>
                <a:cs typeface="Calibri"/>
                <a:sym typeface="Calibri"/>
              </a:rPr>
              <a:t>: </a:t>
            </a:r>
            <a:endParaRPr dirty="0"/>
          </a:p>
          <a:p>
            <a:pPr marL="0" marR="0" lvl="0" indent="0" algn="l" rtl="0">
              <a:spcBef>
                <a:spcPts val="0"/>
              </a:spcBef>
              <a:spcAft>
                <a:spcPts val="0"/>
              </a:spcAft>
              <a:buNone/>
            </a:pPr>
            <a:r>
              <a:rPr lang="en-US" sz="2400" b="1" dirty="0">
                <a:solidFill>
                  <a:srgbClr val="000000"/>
                </a:solidFill>
                <a:latin typeface="Calibri"/>
                <a:ea typeface="Calibri"/>
                <a:cs typeface="Calibri"/>
                <a:sym typeface="Calibri"/>
              </a:rPr>
              <a:t>LDH 2.500</a:t>
            </a:r>
            <a:r>
              <a:rPr lang="el-GR" sz="2400" b="1" dirty="0">
                <a:solidFill>
                  <a:srgbClr val="000000"/>
                </a:solidFill>
                <a:latin typeface="Calibri"/>
                <a:ea typeface="Calibri"/>
                <a:cs typeface="Calibri"/>
                <a:sym typeface="Calibri"/>
              </a:rPr>
              <a:t> </a:t>
            </a:r>
            <a:r>
              <a:rPr lang="en-US" sz="2400" b="1" dirty="0">
                <a:solidFill>
                  <a:srgbClr val="000000"/>
                </a:solidFill>
                <a:latin typeface="Calibri"/>
                <a:ea typeface="Calibri"/>
                <a:cs typeface="Calibri"/>
                <a:sym typeface="Calibri"/>
              </a:rPr>
              <a:t>IU/L </a:t>
            </a:r>
            <a:r>
              <a:rPr lang="el-GR" sz="2400" dirty="0">
                <a:solidFill>
                  <a:srgbClr val="000000"/>
                </a:solidFill>
                <a:latin typeface="Calibri"/>
                <a:ea typeface="Calibri"/>
                <a:cs typeface="Calibri"/>
                <a:sym typeface="Calibri"/>
              </a:rPr>
              <a:t>(</a:t>
            </a:r>
            <a:r>
              <a:rPr lang="el-GR" sz="2400" dirty="0" err="1">
                <a:solidFill>
                  <a:srgbClr val="000000"/>
                </a:solidFill>
                <a:latin typeface="Calibri"/>
                <a:ea typeface="Calibri"/>
                <a:cs typeface="Calibri"/>
                <a:sym typeface="Calibri"/>
              </a:rPr>
              <a:t>φ.τ</a:t>
            </a:r>
            <a:r>
              <a:rPr lang="el-GR" sz="2400" dirty="0">
                <a:solidFill>
                  <a:srgbClr val="000000"/>
                </a:solidFill>
                <a:latin typeface="Calibri"/>
                <a:ea typeface="Calibri"/>
                <a:cs typeface="Calibri"/>
                <a:sym typeface="Calibri"/>
              </a:rPr>
              <a:t>.: &lt;</a:t>
            </a:r>
            <a:r>
              <a:rPr lang="en-US" sz="2400" dirty="0">
                <a:solidFill>
                  <a:srgbClr val="000000"/>
                </a:solidFill>
                <a:latin typeface="Calibri"/>
                <a:ea typeface="Calibri"/>
                <a:cs typeface="Calibri"/>
                <a:sym typeface="Calibri"/>
              </a:rPr>
              <a:t>2</a:t>
            </a:r>
            <a:r>
              <a:rPr lang="en-US" sz="2400" dirty="0">
                <a:latin typeface="Calibri"/>
                <a:ea typeface="Calibri"/>
                <a:cs typeface="Calibri"/>
                <a:sym typeface="Calibri"/>
              </a:rPr>
              <a:t>3</a:t>
            </a:r>
            <a:r>
              <a:rPr lang="el-GR" sz="2400" dirty="0">
                <a:solidFill>
                  <a:srgbClr val="000000"/>
                </a:solidFill>
                <a:latin typeface="Calibri"/>
                <a:ea typeface="Calibri"/>
                <a:cs typeface="Calibri"/>
                <a:sym typeface="Calibri"/>
              </a:rPr>
              <a:t>0)</a:t>
            </a:r>
            <a:endParaRPr dirty="0"/>
          </a:p>
          <a:p>
            <a:pPr marL="0" marR="0" lvl="0" indent="0" algn="l" rtl="0">
              <a:spcBef>
                <a:spcPts val="0"/>
              </a:spcBef>
              <a:spcAft>
                <a:spcPts val="0"/>
              </a:spcAft>
              <a:buNone/>
            </a:pPr>
            <a:r>
              <a:rPr lang="el-GR" sz="2400" b="0"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CRP = 1</a:t>
            </a:r>
            <a:r>
              <a:rPr lang="en-US" sz="2400" b="0"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5</a:t>
            </a:r>
            <a:r>
              <a:rPr lang="el-GR" sz="2400" b="0"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 </a:t>
            </a:r>
            <a:r>
              <a:rPr lang="el-GR" sz="2400" b="0" i="0" u="none" strike="noStrike" cap="none" dirty="0" err="1">
                <a:solidFill>
                  <a:srgbClr val="000000"/>
                </a:solidFill>
                <a:effectLst>
                  <a:outerShdw blurRad="38100" dist="38100" dir="2700000" algn="tl">
                    <a:srgbClr val="000000">
                      <a:alpha val="43137"/>
                    </a:srgbClr>
                  </a:outerShdw>
                </a:effectLst>
                <a:latin typeface="Calibri"/>
                <a:ea typeface="Calibri"/>
                <a:cs typeface="Calibri"/>
                <a:sym typeface="Calibri"/>
              </a:rPr>
              <a:t>mg</a:t>
            </a:r>
            <a:r>
              <a:rPr lang="el-GR" sz="2400" b="0" i="0" u="none" strike="noStrike" cap="none" dirty="0">
                <a:solidFill>
                  <a:srgbClr val="000000"/>
                </a:solidFill>
                <a:latin typeface="Calibri"/>
                <a:ea typeface="Calibri"/>
                <a:cs typeface="Calibri"/>
                <a:sym typeface="Calibri"/>
              </a:rPr>
              <a:t>/</a:t>
            </a:r>
            <a:r>
              <a:rPr lang="el-GR" sz="2400" b="0" i="0" u="none" strike="noStrike" cap="none" dirty="0" err="1">
                <a:solidFill>
                  <a:srgbClr val="000000"/>
                </a:solidFill>
                <a:latin typeface="Calibri"/>
                <a:ea typeface="Calibri"/>
                <a:cs typeface="Calibri"/>
                <a:sym typeface="Calibri"/>
              </a:rPr>
              <a:t>dL</a:t>
            </a:r>
            <a:r>
              <a:rPr lang="el-GR" sz="2400" b="0" i="0" u="none" strike="noStrike" cap="none" dirty="0">
                <a:solidFill>
                  <a:srgbClr val="000000"/>
                </a:solidFill>
                <a:latin typeface="Calibri"/>
                <a:ea typeface="Calibri"/>
                <a:cs typeface="Calibri"/>
                <a:sym typeface="Calibri"/>
              </a:rPr>
              <a:t> (</a:t>
            </a:r>
            <a:r>
              <a:rPr lang="el-GR" sz="2400" b="0" i="0" u="none" strike="noStrike" cap="none" dirty="0" err="1">
                <a:solidFill>
                  <a:srgbClr val="000000"/>
                </a:solidFill>
                <a:latin typeface="Calibri"/>
                <a:ea typeface="Calibri"/>
                <a:cs typeface="Calibri"/>
                <a:sym typeface="Calibri"/>
              </a:rPr>
              <a:t>φ.τ</a:t>
            </a:r>
            <a:r>
              <a:rPr lang="el-GR" sz="2400" b="0" i="0" u="none" strike="noStrike" cap="none" dirty="0">
                <a:solidFill>
                  <a:srgbClr val="000000"/>
                </a:solidFill>
                <a:latin typeface="Calibri"/>
                <a:ea typeface="Calibri"/>
                <a:cs typeface="Calibri"/>
                <a:sym typeface="Calibri"/>
              </a:rPr>
              <a:t>.: &lt;5)</a:t>
            </a:r>
            <a:endParaRPr dirty="0"/>
          </a:p>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a:p>
            <a:pPr marL="0" marR="0" lvl="0" indent="0" algn="l" rtl="0">
              <a:spcBef>
                <a:spcPts val="0"/>
              </a:spcBef>
              <a:spcAft>
                <a:spcPts val="0"/>
              </a:spcAft>
              <a:buNone/>
            </a:pPr>
            <a:endParaRPr sz="2400" dirty="0">
              <a:solidFill>
                <a:srgbClr val="040C28"/>
              </a:solidFill>
              <a:latin typeface="Arial"/>
              <a:ea typeface="Arial"/>
              <a:cs typeface="Arial"/>
              <a:sym typeface="Arial"/>
            </a:endParaRPr>
          </a:p>
        </p:txBody>
      </p:sp>
      <p:pic>
        <p:nvPicPr>
          <p:cNvPr id="3" name="Picture 2">
            <a:extLst>
              <a:ext uri="{FF2B5EF4-FFF2-40B4-BE49-F238E27FC236}">
                <a16:creationId xmlns:a16="http://schemas.microsoft.com/office/drawing/2014/main" id="{C9768112-D057-F539-1E99-27531FA11588}"/>
              </a:ext>
            </a:extLst>
          </p:cNvPr>
          <p:cNvPicPr>
            <a:picLocks noChangeAspect="1"/>
          </p:cNvPicPr>
          <p:nvPr/>
        </p:nvPicPr>
        <p:blipFill>
          <a:blip r:embed="rId3"/>
          <a:stretch>
            <a:fillRect/>
          </a:stretch>
        </p:blipFill>
        <p:spPr>
          <a:xfrm>
            <a:off x="4690989" y="1978038"/>
            <a:ext cx="4361586" cy="2560508"/>
          </a:xfrm>
          <a:prstGeom prst="rect">
            <a:avLst/>
          </a:prstGeom>
        </p:spPr>
      </p:pic>
      <p:pic>
        <p:nvPicPr>
          <p:cNvPr id="5" name="Picture 4">
            <a:extLst>
              <a:ext uri="{FF2B5EF4-FFF2-40B4-BE49-F238E27FC236}">
                <a16:creationId xmlns:a16="http://schemas.microsoft.com/office/drawing/2014/main" id="{B952FD3B-1A42-4B89-8E30-492C9D576EED}"/>
              </a:ext>
            </a:extLst>
          </p:cNvPr>
          <p:cNvPicPr>
            <a:picLocks noChangeAspect="1"/>
          </p:cNvPicPr>
          <p:nvPr/>
        </p:nvPicPr>
        <p:blipFill>
          <a:blip r:embed="rId4"/>
          <a:stretch>
            <a:fillRect/>
          </a:stretch>
        </p:blipFill>
        <p:spPr>
          <a:xfrm>
            <a:off x="5195340" y="4538546"/>
            <a:ext cx="3357788" cy="222216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7"/>
          <p:cNvSpPr txBox="1">
            <a:spLocks noGrp="1"/>
          </p:cNvSpPr>
          <p:nvPr>
            <p:ph type="title"/>
          </p:nvPr>
        </p:nvSpPr>
        <p:spPr>
          <a:xfrm>
            <a:off x="457200" y="87326"/>
            <a:ext cx="8229600" cy="7837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000"/>
              <a:buFont typeface="Calibri"/>
              <a:buNone/>
            </a:pPr>
            <a:r>
              <a:rPr lang="el-GR" sz="3000" dirty="0"/>
              <a:t>Αξονική τομογραφία του ασθενούς</a:t>
            </a:r>
            <a:endParaRPr sz="3000" dirty="0"/>
          </a:p>
        </p:txBody>
      </p:sp>
      <p:pic>
        <p:nvPicPr>
          <p:cNvPr id="9" name="Picture 8">
            <a:extLst>
              <a:ext uri="{FF2B5EF4-FFF2-40B4-BE49-F238E27FC236}">
                <a16:creationId xmlns:a16="http://schemas.microsoft.com/office/drawing/2014/main" id="{2A9551F4-1719-C6A6-B72E-D447A86E7998}"/>
              </a:ext>
            </a:extLst>
          </p:cNvPr>
          <p:cNvPicPr>
            <a:picLocks noChangeAspect="1"/>
          </p:cNvPicPr>
          <p:nvPr/>
        </p:nvPicPr>
        <p:blipFill>
          <a:blip r:embed="rId3"/>
          <a:stretch>
            <a:fillRect/>
          </a:stretch>
        </p:blipFill>
        <p:spPr>
          <a:xfrm>
            <a:off x="241675" y="1016026"/>
            <a:ext cx="8660649" cy="55631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a:spLocks noGrp="1"/>
          </p:cNvSpPr>
          <p:nvPr>
            <p:ph type="title"/>
          </p:nvPr>
        </p:nvSpPr>
        <p:spPr>
          <a:xfrm>
            <a:off x="0" y="-171400"/>
            <a:ext cx="9144000" cy="67652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800"/>
              <a:buFont typeface="Calibri"/>
              <a:buNone/>
            </a:pPr>
            <a:r>
              <a:rPr lang="el-GR" sz="2500" dirty="0"/>
              <a:t> Χειρουργική αφαίρεση λεμφαδένα</a:t>
            </a:r>
            <a:endParaRPr sz="2500" dirty="0"/>
          </a:p>
        </p:txBody>
      </p:sp>
      <p:pic>
        <p:nvPicPr>
          <p:cNvPr id="378" name="Google Shape;378;p18"/>
          <p:cNvPicPr preferRelativeResize="0"/>
          <p:nvPr/>
        </p:nvPicPr>
        <p:blipFill rotWithShape="1">
          <a:blip r:embed="rId3">
            <a:alphaModFix/>
          </a:blip>
          <a:srcRect/>
          <a:stretch/>
        </p:blipFill>
        <p:spPr>
          <a:xfrm>
            <a:off x="-635000" y="6599492"/>
            <a:ext cx="6502400" cy="279648"/>
          </a:xfrm>
          <a:prstGeom prst="rect">
            <a:avLst/>
          </a:prstGeom>
          <a:noFill/>
          <a:ln>
            <a:noFill/>
          </a:ln>
        </p:spPr>
      </p:pic>
      <p:pic>
        <p:nvPicPr>
          <p:cNvPr id="3" name="Picture 2">
            <a:extLst>
              <a:ext uri="{FF2B5EF4-FFF2-40B4-BE49-F238E27FC236}">
                <a16:creationId xmlns:a16="http://schemas.microsoft.com/office/drawing/2014/main" id="{F9ABDA18-A523-1F58-A946-466BE0A3826D}"/>
              </a:ext>
            </a:extLst>
          </p:cNvPr>
          <p:cNvPicPr>
            <a:picLocks noChangeAspect="1"/>
          </p:cNvPicPr>
          <p:nvPr/>
        </p:nvPicPr>
        <p:blipFill>
          <a:blip r:embed="rId4"/>
          <a:stretch>
            <a:fillRect/>
          </a:stretch>
        </p:blipFill>
        <p:spPr>
          <a:xfrm rot="16200000">
            <a:off x="-659426" y="1227798"/>
            <a:ext cx="4154227" cy="2714583"/>
          </a:xfrm>
          <a:prstGeom prst="rect">
            <a:avLst/>
          </a:prstGeom>
        </p:spPr>
      </p:pic>
      <p:pic>
        <p:nvPicPr>
          <p:cNvPr id="5" name="Picture 4">
            <a:extLst>
              <a:ext uri="{FF2B5EF4-FFF2-40B4-BE49-F238E27FC236}">
                <a16:creationId xmlns:a16="http://schemas.microsoft.com/office/drawing/2014/main" id="{AC562A4B-1D96-E34E-B676-4F71AEBC15B3}"/>
              </a:ext>
            </a:extLst>
          </p:cNvPr>
          <p:cNvPicPr>
            <a:picLocks noChangeAspect="1"/>
          </p:cNvPicPr>
          <p:nvPr/>
        </p:nvPicPr>
        <p:blipFill>
          <a:blip r:embed="rId5"/>
          <a:stretch>
            <a:fillRect/>
          </a:stretch>
        </p:blipFill>
        <p:spPr>
          <a:xfrm rot="10800000">
            <a:off x="4090392" y="356338"/>
            <a:ext cx="3179473" cy="2517598"/>
          </a:xfrm>
          <a:prstGeom prst="rect">
            <a:avLst/>
          </a:prstGeom>
        </p:spPr>
      </p:pic>
      <p:pic>
        <p:nvPicPr>
          <p:cNvPr id="4" name="Εικόνα 3">
            <a:extLst>
              <a:ext uri="{FF2B5EF4-FFF2-40B4-BE49-F238E27FC236}">
                <a16:creationId xmlns:a16="http://schemas.microsoft.com/office/drawing/2014/main" id="{BF37C816-FE4B-44D4-57C4-AE309F163B72}"/>
              </a:ext>
            </a:extLst>
          </p:cNvPr>
          <p:cNvPicPr>
            <a:picLocks noChangeAspect="1"/>
          </p:cNvPicPr>
          <p:nvPr/>
        </p:nvPicPr>
        <p:blipFill>
          <a:blip r:embed="rId6"/>
          <a:stretch>
            <a:fillRect/>
          </a:stretch>
        </p:blipFill>
        <p:spPr>
          <a:xfrm rot="16200000">
            <a:off x="5206046" y="2896426"/>
            <a:ext cx="3723041" cy="3873533"/>
          </a:xfrm>
          <a:prstGeom prst="rect">
            <a:avLst/>
          </a:prstGeom>
        </p:spPr>
      </p:pic>
      <p:pic>
        <p:nvPicPr>
          <p:cNvPr id="6" name="Picture 8">
            <a:extLst>
              <a:ext uri="{FF2B5EF4-FFF2-40B4-BE49-F238E27FC236}">
                <a16:creationId xmlns:a16="http://schemas.microsoft.com/office/drawing/2014/main" id="{D53B869E-4AD4-29C0-D39C-9DD4094F24CE}"/>
              </a:ext>
            </a:extLst>
          </p:cNvPr>
          <p:cNvPicPr>
            <a:picLocks noChangeAspect="1"/>
          </p:cNvPicPr>
          <p:nvPr/>
        </p:nvPicPr>
        <p:blipFill>
          <a:blip r:embed="rId7"/>
          <a:stretch>
            <a:fillRect/>
          </a:stretch>
        </p:blipFill>
        <p:spPr>
          <a:xfrm>
            <a:off x="60396" y="4833192"/>
            <a:ext cx="2346396" cy="1766300"/>
          </a:xfrm>
          <a:prstGeom prst="rect">
            <a:avLst/>
          </a:prstGeom>
        </p:spPr>
      </p:pic>
      <p:sp>
        <p:nvSpPr>
          <p:cNvPr id="8" name="TextBox 7">
            <a:extLst>
              <a:ext uri="{FF2B5EF4-FFF2-40B4-BE49-F238E27FC236}">
                <a16:creationId xmlns:a16="http://schemas.microsoft.com/office/drawing/2014/main" id="{B038E6E2-CFFB-64D3-72BC-9B0CC13C4742}"/>
              </a:ext>
            </a:extLst>
          </p:cNvPr>
          <p:cNvSpPr txBox="1"/>
          <p:nvPr/>
        </p:nvSpPr>
        <p:spPr>
          <a:xfrm>
            <a:off x="3303291" y="4082142"/>
            <a:ext cx="2089127" cy="1938992"/>
          </a:xfrm>
          <a:prstGeom prst="rect">
            <a:avLst/>
          </a:prstGeom>
          <a:noFill/>
        </p:spPr>
        <p:txBody>
          <a:bodyPr wrap="square">
            <a:spAutoFit/>
          </a:bodyPr>
          <a:lstStyle/>
          <a:p>
            <a:pPr algn="ctr"/>
            <a:r>
              <a:rPr lang="el-GR" sz="2000" dirty="0">
                <a:latin typeface="Calibri" panose="020F0502020204030204" pitchFamily="34" charset="0"/>
                <a:cs typeface="Calibri" panose="020F0502020204030204" pitchFamily="34" charset="0"/>
              </a:rPr>
              <a:t>Πλειόμορφοι πυρήνες, προεξέχοντα </a:t>
            </a:r>
            <a:r>
              <a:rPr lang="el-GR" sz="2000" dirty="0" err="1">
                <a:latin typeface="Calibri" panose="020F0502020204030204" pitchFamily="34" charset="0"/>
                <a:cs typeface="Calibri" panose="020F0502020204030204" pitchFamily="34" charset="0"/>
              </a:rPr>
              <a:t>πυρήνια</a:t>
            </a:r>
            <a:r>
              <a:rPr lang="el-GR" sz="2000" dirty="0">
                <a:latin typeface="Calibri" panose="020F0502020204030204" pitchFamily="34" charset="0"/>
                <a:cs typeface="Calibri" panose="020F0502020204030204" pitchFamily="34" charset="0"/>
              </a:rPr>
              <a:t> και φυσαλιδώδης χρωματίνη.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073F45-6C8B-8123-CCCA-3C2F1A7225B7}"/>
              </a:ext>
            </a:extLst>
          </p:cNvPr>
          <p:cNvSpPr txBox="1"/>
          <p:nvPr/>
        </p:nvSpPr>
        <p:spPr>
          <a:xfrm>
            <a:off x="4921956" y="0"/>
            <a:ext cx="4222044" cy="6986528"/>
          </a:xfrm>
          <a:prstGeom prst="rect">
            <a:avLst/>
          </a:prstGeom>
          <a:noFill/>
        </p:spPr>
        <p:txBody>
          <a:bodyPr wrap="square">
            <a:spAutoFit/>
          </a:bodyPr>
          <a:lstStyle/>
          <a:p>
            <a:pPr algn="just"/>
            <a:r>
              <a:rPr lang="el-GR" sz="2800" dirty="0">
                <a:latin typeface="Calibri" panose="020F0502020204030204" pitchFamily="34" charset="0"/>
                <a:cs typeface="Calibri" panose="020F0502020204030204" pitchFamily="34" charset="0"/>
              </a:rPr>
              <a:t>Με </a:t>
            </a:r>
            <a:r>
              <a:rPr lang="el-GR" sz="2800" dirty="0" err="1">
                <a:latin typeface="Calibri" panose="020F0502020204030204" pitchFamily="34" charset="0"/>
                <a:cs typeface="Calibri" panose="020F0502020204030204" pitchFamily="34" charset="0"/>
              </a:rPr>
              <a:t>ανοσοϊστοχημεία</a:t>
            </a:r>
            <a:r>
              <a:rPr lang="el-GR" sz="2800" dirty="0">
                <a:latin typeface="Calibri" panose="020F0502020204030204" pitchFamily="34" charset="0"/>
                <a:cs typeface="Calibri" panose="020F0502020204030204" pitchFamily="34" charset="0"/>
              </a:rPr>
              <a:t>, τα κακοήθη κύτταρα αποβαίνουν  </a:t>
            </a:r>
            <a:r>
              <a:rPr lang="el-GR" sz="2800" b="1" dirty="0">
                <a:latin typeface="Calibri" panose="020F0502020204030204" pitchFamily="34" charset="0"/>
                <a:cs typeface="Calibri" panose="020F0502020204030204" pitchFamily="34" charset="0"/>
              </a:rPr>
              <a:t>θετικά</a:t>
            </a:r>
            <a:r>
              <a:rPr lang="el-GR" sz="2800" dirty="0">
                <a:latin typeface="Calibri" panose="020F0502020204030204" pitchFamily="34" charset="0"/>
                <a:cs typeface="Calibri" panose="020F0502020204030204" pitchFamily="34" charset="0"/>
              </a:rPr>
              <a:t> για </a:t>
            </a:r>
            <a:r>
              <a:rPr lang="el-GR" sz="2800" b="1" u="sng" dirty="0">
                <a:latin typeface="Calibri" panose="020F0502020204030204" pitchFamily="34" charset="0"/>
                <a:cs typeface="Calibri" panose="020F0502020204030204" pitchFamily="34" charset="0"/>
              </a:rPr>
              <a:t>CD20</a:t>
            </a:r>
            <a:r>
              <a:rPr lang="el-GR" sz="2800" dirty="0">
                <a:latin typeface="Calibri" panose="020F0502020204030204" pitchFamily="34" charset="0"/>
                <a:cs typeface="Calibri" panose="020F0502020204030204" pitchFamily="34" charset="0"/>
              </a:rPr>
              <a:t>, CD5, </a:t>
            </a:r>
            <a:r>
              <a:rPr lang="el-GR"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CD10</a:t>
            </a:r>
            <a:r>
              <a:rPr lang="el-GR" sz="2800" dirty="0">
                <a:latin typeface="Calibri" panose="020F0502020204030204" pitchFamily="34" charset="0"/>
                <a:cs typeface="Calibri" panose="020F0502020204030204" pitchFamily="34" charset="0"/>
              </a:rPr>
              <a:t>, </a:t>
            </a:r>
            <a:r>
              <a:rPr lang="el-GR"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BCL6</a:t>
            </a:r>
            <a:r>
              <a:rPr lang="el-GR" sz="2800" dirty="0">
                <a:latin typeface="Calibri" panose="020F0502020204030204" pitchFamily="34" charset="0"/>
                <a:cs typeface="Calibri" panose="020F0502020204030204" pitchFamily="34" charset="0"/>
              </a:rPr>
              <a:t> και MYC, ενώ </a:t>
            </a:r>
            <a:r>
              <a:rPr lang="el-GR" sz="2800" b="1" dirty="0">
                <a:latin typeface="Calibri" panose="020F0502020204030204" pitchFamily="34" charset="0"/>
                <a:cs typeface="Calibri" panose="020F0502020204030204" pitchFamily="34" charset="0"/>
              </a:rPr>
              <a:t>αρνητικά</a:t>
            </a:r>
            <a:r>
              <a:rPr lang="el-GR" sz="2800" dirty="0">
                <a:latin typeface="Calibri" panose="020F0502020204030204" pitchFamily="34" charset="0"/>
                <a:cs typeface="Calibri" panose="020F0502020204030204" pitchFamily="34" charset="0"/>
              </a:rPr>
              <a:t> για </a:t>
            </a:r>
            <a:r>
              <a:rPr lang="el-GR" sz="2800" b="1" dirty="0">
                <a:latin typeface="Calibri" panose="020F0502020204030204" pitchFamily="34" charset="0"/>
                <a:cs typeface="Calibri" panose="020F0502020204030204" pitchFamily="34" charset="0"/>
              </a:rPr>
              <a:t>CD3</a:t>
            </a:r>
            <a:r>
              <a:rPr lang="el-GR" sz="2800" dirty="0">
                <a:latin typeface="Calibri" panose="020F0502020204030204" pitchFamily="34" charset="0"/>
                <a:cs typeface="Calibri" panose="020F0502020204030204" pitchFamily="34" charset="0"/>
              </a:rPr>
              <a:t>, </a:t>
            </a:r>
            <a:r>
              <a:rPr lang="el-GR"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MUM1</a:t>
            </a:r>
            <a:r>
              <a:rPr lang="el-GR" sz="2800" dirty="0">
                <a:latin typeface="Calibri" panose="020F0502020204030204" pitchFamily="34" charset="0"/>
                <a:cs typeface="Calibri" panose="020F0502020204030204" pitchFamily="34" charset="0"/>
              </a:rPr>
              <a:t>, </a:t>
            </a:r>
            <a:r>
              <a:rPr lang="el-GR" sz="2800" b="1" dirty="0">
                <a:latin typeface="Calibri" panose="020F0502020204030204" pitchFamily="34" charset="0"/>
                <a:cs typeface="Calibri" panose="020F0502020204030204" pitchFamily="34" charset="0"/>
              </a:rPr>
              <a:t>BCL2</a:t>
            </a:r>
            <a:r>
              <a:rPr lang="el-GR" sz="2800" dirty="0">
                <a:latin typeface="Calibri" panose="020F0502020204030204" pitchFamily="34" charset="0"/>
                <a:cs typeface="Calibri" panose="020F0502020204030204" pitchFamily="34" charset="0"/>
              </a:rPr>
              <a:t>, SOX11 και </a:t>
            </a:r>
            <a:r>
              <a:rPr lang="el-GR" sz="2800" b="1" dirty="0" err="1">
                <a:latin typeface="Calibri" panose="020F0502020204030204" pitchFamily="34" charset="0"/>
                <a:cs typeface="Calibri" panose="020F0502020204030204" pitchFamily="34" charset="0"/>
              </a:rPr>
              <a:t>κυκλίνη</a:t>
            </a:r>
            <a:r>
              <a:rPr lang="el-GR" sz="2800" b="1" dirty="0">
                <a:latin typeface="Calibri" panose="020F0502020204030204" pitchFamily="34" charset="0"/>
                <a:cs typeface="Calibri" panose="020F0502020204030204" pitchFamily="34" charset="0"/>
              </a:rPr>
              <a:t> D1</a:t>
            </a:r>
            <a:r>
              <a:rPr lang="el-GR" sz="2800" dirty="0">
                <a:latin typeface="Calibri" panose="020F0502020204030204" pitchFamily="34" charset="0"/>
                <a:cs typeface="Calibri" panose="020F0502020204030204" pitchFamily="34" charset="0"/>
              </a:rPr>
              <a:t>. </a:t>
            </a:r>
          </a:p>
          <a:p>
            <a:pPr algn="just"/>
            <a:r>
              <a:rPr lang="el-GR" sz="2800" dirty="0">
                <a:latin typeface="Calibri" panose="020F0502020204030204" pitchFamily="34" charset="0"/>
                <a:cs typeface="Calibri" panose="020F0502020204030204" pitchFamily="34" charset="0"/>
              </a:rPr>
              <a:t>Ο </a:t>
            </a:r>
            <a:r>
              <a:rPr lang="el-GR" sz="2800" i="1" dirty="0">
                <a:latin typeface="Calibri" panose="020F0502020204030204" pitchFamily="34" charset="0"/>
                <a:cs typeface="Calibri" panose="020F0502020204030204" pitchFamily="34" charset="0"/>
              </a:rPr>
              <a:t>EBER</a:t>
            </a:r>
            <a:r>
              <a:rPr lang="el-GR" sz="2800" dirty="0">
                <a:latin typeface="Calibri" panose="020F0502020204030204" pitchFamily="34" charset="0"/>
                <a:cs typeface="Calibri" panose="020F0502020204030204" pitchFamily="34" charset="0"/>
              </a:rPr>
              <a:t> ISH είναι </a:t>
            </a:r>
            <a:r>
              <a:rPr lang="el-GR" sz="2800" i="1" dirty="0">
                <a:latin typeface="Calibri" panose="020F0502020204030204" pitchFamily="34" charset="0"/>
                <a:cs typeface="Calibri" panose="020F0502020204030204" pitchFamily="34" charset="0"/>
              </a:rPr>
              <a:t>αρνητικός</a:t>
            </a:r>
            <a:r>
              <a:rPr lang="el-GR" sz="2800" dirty="0">
                <a:latin typeface="Calibri" panose="020F0502020204030204" pitchFamily="34" charset="0"/>
                <a:cs typeface="Calibri" panose="020F0502020204030204" pitchFamily="34" charset="0"/>
              </a:rPr>
              <a:t>. </a:t>
            </a:r>
          </a:p>
          <a:p>
            <a:pPr algn="just"/>
            <a:r>
              <a:rPr lang="el-GR" sz="2800" dirty="0">
                <a:latin typeface="Calibri" panose="020F0502020204030204" pitchFamily="34" charset="0"/>
                <a:cs typeface="Calibri" panose="020F0502020204030204" pitchFamily="34" charset="0"/>
              </a:rPr>
              <a:t>Ο δείκτης κυτταρικού πολλαπλασιασμού  </a:t>
            </a:r>
            <a:r>
              <a:rPr lang="el-GR"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Ki67</a:t>
            </a:r>
            <a:r>
              <a:rPr lang="el-GR" sz="2800" dirty="0">
                <a:latin typeface="Calibri" panose="020F0502020204030204" pitchFamily="34" charset="0"/>
                <a:cs typeface="Calibri" panose="020F0502020204030204" pitchFamily="34" charset="0"/>
              </a:rPr>
              <a:t> </a:t>
            </a:r>
            <a:r>
              <a:rPr lang="el-GR" sz="2800" dirty="0" err="1">
                <a:latin typeface="Calibri" panose="020F0502020204030204" pitchFamily="34" charset="0"/>
                <a:cs typeface="Calibri" panose="020F0502020204030204" pitchFamily="34" charset="0"/>
              </a:rPr>
              <a:t>μετράται</a:t>
            </a:r>
            <a:r>
              <a:rPr lang="el-GR" sz="2800" dirty="0">
                <a:latin typeface="Calibri" panose="020F0502020204030204" pitchFamily="34" charset="0"/>
                <a:cs typeface="Calibri" panose="020F0502020204030204" pitchFamily="34" charset="0"/>
              </a:rPr>
              <a:t> στο  </a:t>
            </a:r>
            <a:r>
              <a:rPr lang="el-GR"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90%</a:t>
            </a:r>
            <a:r>
              <a:rPr lang="el-GR" sz="2800" dirty="0">
                <a:latin typeface="Calibri" panose="020F0502020204030204" pitchFamily="34" charset="0"/>
                <a:cs typeface="Calibri" panose="020F0502020204030204" pitchFamily="34" charset="0"/>
              </a:rPr>
              <a:t>. </a:t>
            </a:r>
          </a:p>
          <a:p>
            <a:pPr algn="just"/>
            <a:endParaRPr lang="el-GR" sz="2800" dirty="0">
              <a:latin typeface="Calibri" panose="020F0502020204030204" pitchFamily="34" charset="0"/>
              <a:cs typeface="Calibri" panose="020F0502020204030204" pitchFamily="34" charset="0"/>
            </a:endParaRPr>
          </a:p>
          <a:p>
            <a:pPr algn="ctr"/>
            <a:r>
              <a:rPr lang="el-GR" sz="2800" dirty="0">
                <a:latin typeface="Calibri" panose="020F0502020204030204" pitchFamily="34" charset="0"/>
                <a:cs typeface="Calibri" panose="020F0502020204030204" pitchFamily="34" charset="0"/>
              </a:rPr>
              <a:t>Οι μελέτες FISH είναι </a:t>
            </a:r>
            <a:r>
              <a:rPr lang="el-GR" sz="2800" i="1" dirty="0">
                <a:latin typeface="Calibri" panose="020F0502020204030204" pitchFamily="34" charset="0"/>
                <a:cs typeface="Calibri" panose="020F0502020204030204" pitchFamily="34" charset="0"/>
              </a:rPr>
              <a:t>αρνητικές </a:t>
            </a:r>
            <a:r>
              <a:rPr lang="el-GR" sz="2800" dirty="0">
                <a:latin typeface="Calibri" panose="020F0502020204030204" pitchFamily="34" charset="0"/>
                <a:cs typeface="Calibri" panose="020F0502020204030204" pitchFamily="34" charset="0"/>
              </a:rPr>
              <a:t>για </a:t>
            </a:r>
            <a:r>
              <a:rPr lang="el-GR" sz="2800" i="1" dirty="0">
                <a:latin typeface="Calibri" panose="020F0502020204030204" pitchFamily="34" charset="0"/>
                <a:cs typeface="Calibri" panose="020F0502020204030204" pitchFamily="34" charset="0"/>
              </a:rPr>
              <a:t>αναδιατάξεις των γονιδίων BCL2, BCL6 και MYC.</a:t>
            </a:r>
          </a:p>
        </p:txBody>
      </p:sp>
      <p:pic>
        <p:nvPicPr>
          <p:cNvPr id="10" name="Εικόνα 9">
            <a:extLst>
              <a:ext uri="{FF2B5EF4-FFF2-40B4-BE49-F238E27FC236}">
                <a16:creationId xmlns:a16="http://schemas.microsoft.com/office/drawing/2014/main" id="{DE2D2D40-BE34-B1F6-22EE-7E1AEA5D0A27}"/>
              </a:ext>
            </a:extLst>
          </p:cNvPr>
          <p:cNvPicPr>
            <a:picLocks noChangeAspect="1"/>
          </p:cNvPicPr>
          <p:nvPr/>
        </p:nvPicPr>
        <p:blipFill>
          <a:blip r:embed="rId3"/>
          <a:stretch>
            <a:fillRect/>
          </a:stretch>
        </p:blipFill>
        <p:spPr>
          <a:xfrm>
            <a:off x="155329" y="169892"/>
            <a:ext cx="4645271" cy="6590285"/>
          </a:xfrm>
          <a:prstGeom prst="rect">
            <a:avLst/>
          </a:prstGeom>
        </p:spPr>
      </p:pic>
    </p:spTree>
    <p:extLst>
      <p:ext uri="{BB962C8B-B14F-4D97-AF65-F5344CB8AC3E}">
        <p14:creationId xmlns:p14="http://schemas.microsoft.com/office/powerpoint/2010/main" val="204287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9"/>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a:t>Ερώτηση</a:t>
            </a:r>
            <a:endParaRPr/>
          </a:p>
        </p:txBody>
      </p:sp>
      <p:sp>
        <p:nvSpPr>
          <p:cNvPr id="391" name="Google Shape;391;p19"/>
          <p:cNvSpPr txBox="1"/>
          <p:nvPr/>
        </p:nvSpPr>
        <p:spPr>
          <a:xfrm>
            <a:off x="0" y="1340768"/>
            <a:ext cx="9144000" cy="24006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a:solidFill>
                  <a:srgbClr val="000000"/>
                </a:solidFill>
                <a:latin typeface="Calibri"/>
                <a:ea typeface="Calibri"/>
                <a:cs typeface="Calibri"/>
                <a:sym typeface="Calibri"/>
              </a:rPr>
              <a:t>Ποια η </a:t>
            </a:r>
            <a:r>
              <a:rPr lang="el-GR" sz="2500" b="1" i="0" u="none" strike="noStrike" cap="none" dirty="0">
                <a:solidFill>
                  <a:srgbClr val="000000"/>
                </a:solidFill>
                <a:latin typeface="Calibri"/>
                <a:ea typeface="Calibri"/>
                <a:cs typeface="Calibri"/>
                <a:sym typeface="Calibri"/>
              </a:rPr>
              <a:t>νόσος</a:t>
            </a:r>
            <a:r>
              <a:rPr lang="el-GR" sz="2500" b="0" i="0" u="none" strike="noStrike" cap="none" dirty="0">
                <a:solidFill>
                  <a:srgbClr val="000000"/>
                </a:solidFill>
                <a:latin typeface="Calibri"/>
                <a:ea typeface="Calibri"/>
                <a:cs typeface="Calibri"/>
                <a:sym typeface="Calibri"/>
              </a:rPr>
              <a:t> του ασθενούς </a:t>
            </a:r>
            <a:r>
              <a:rPr lang="en-US" sz="2500" b="0" i="0" u="none" strike="noStrike" cap="none" dirty="0">
                <a:solidFill>
                  <a:srgbClr val="000000"/>
                </a:solidFill>
                <a:latin typeface="Calibri"/>
                <a:ea typeface="Calibri"/>
                <a:cs typeface="Calibri"/>
                <a:sym typeface="Calibri"/>
              </a:rPr>
              <a:t>;</a:t>
            </a:r>
            <a:r>
              <a:rPr lang="el-GR" sz="2500" b="0" i="0" u="none" strike="noStrike" cap="none" dirty="0">
                <a:solidFill>
                  <a:srgbClr val="000000"/>
                </a:solidFill>
                <a:latin typeface="Calibri"/>
                <a:ea typeface="Calibri"/>
                <a:cs typeface="Calibri"/>
                <a:sym typeface="Calibri"/>
              </a:rPr>
              <a:t> </a:t>
            </a:r>
          </a:p>
          <a:p>
            <a:pPr marL="0" marR="0" lvl="0" indent="0" algn="ctr" rtl="0">
              <a:lnSpc>
                <a:spcPct val="100000"/>
              </a:lnSpc>
              <a:spcBef>
                <a:spcPts val="0"/>
              </a:spcBef>
              <a:spcAft>
                <a:spcPts val="0"/>
              </a:spcAft>
              <a:buClr>
                <a:srgbClr val="000000"/>
              </a:buClr>
              <a:buSzPts val="2500"/>
              <a:buFont typeface="Calibri"/>
              <a:buNone/>
            </a:pPr>
            <a:endParaRPr sz="25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a:solidFill>
                  <a:srgbClr val="000000"/>
                </a:solidFill>
                <a:latin typeface="Calibri"/>
                <a:ea typeface="Calibri"/>
                <a:cs typeface="Calibri"/>
                <a:sym typeface="Calibri"/>
              </a:rPr>
              <a:t>Ποια </a:t>
            </a:r>
            <a:r>
              <a:rPr lang="el-GR" sz="2500" b="0" i="0" u="none" strike="noStrike" cap="none" dirty="0" err="1">
                <a:solidFill>
                  <a:srgbClr val="000000"/>
                </a:solidFill>
                <a:latin typeface="Calibri"/>
                <a:ea typeface="Calibri"/>
                <a:cs typeface="Calibri"/>
                <a:sym typeface="Calibri"/>
              </a:rPr>
              <a:t>βακτηριακή</a:t>
            </a:r>
            <a:r>
              <a:rPr lang="el-GR" sz="2500" b="0" i="0" u="none" strike="noStrike" cap="none" dirty="0">
                <a:solidFill>
                  <a:srgbClr val="000000"/>
                </a:solidFill>
                <a:latin typeface="Calibri"/>
                <a:ea typeface="Calibri"/>
                <a:cs typeface="Calibri"/>
                <a:sym typeface="Calibri"/>
              </a:rPr>
              <a:t> νόσο θα σκεφτόμασταν </a:t>
            </a:r>
            <a:r>
              <a:rPr lang="el-GR" sz="2500" i="1" dirty="0">
                <a:latin typeface="Calibri"/>
                <a:ea typeface="Calibri"/>
                <a:cs typeface="Calibri"/>
                <a:sym typeface="Calibri"/>
              </a:rPr>
              <a:t>πριν</a:t>
            </a:r>
            <a:r>
              <a:rPr lang="el-GR" sz="2500" dirty="0">
                <a:latin typeface="Calibri"/>
                <a:ea typeface="Calibri"/>
                <a:cs typeface="Calibri"/>
                <a:sym typeface="Calibri"/>
              </a:rPr>
              <a:t> τη λήψη της  βιοψίας, εάν ο ασθενής είχε γάτα για κατοικίδιο; </a:t>
            </a:r>
          </a:p>
          <a:p>
            <a:pPr marL="0" marR="0" lvl="0" indent="0" algn="ctr" rtl="0">
              <a:lnSpc>
                <a:spcPct val="100000"/>
              </a:lnSpc>
              <a:spcBef>
                <a:spcPts val="0"/>
              </a:spcBef>
              <a:spcAft>
                <a:spcPts val="0"/>
              </a:spcAft>
              <a:buClr>
                <a:schemeClr val="dk1"/>
              </a:buClr>
              <a:buSzPts val="2500"/>
              <a:buFont typeface="Calibri"/>
              <a:buNone/>
            </a:pPr>
            <a:endParaRPr sz="25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500"/>
              <a:buFont typeface="Calibri"/>
              <a:buNone/>
            </a:pPr>
            <a:endParaRPr sz="2500" b="0" i="0" u="none" strike="noStrike" cap="none" dirty="0">
              <a:solidFill>
                <a:srgbClr val="000000"/>
              </a:solidFill>
              <a:latin typeface="Calibri"/>
              <a:ea typeface="Calibri"/>
              <a:cs typeface="Calibri"/>
              <a:sym typeface="Calibri"/>
            </a:endParaRPr>
          </a:p>
        </p:txBody>
      </p:sp>
      <p:pic>
        <p:nvPicPr>
          <p:cNvPr id="392" name="Google Shape;392;p19"/>
          <p:cNvPicPr preferRelativeResize="0"/>
          <p:nvPr/>
        </p:nvPicPr>
        <p:blipFill rotWithShape="1">
          <a:blip r:embed="rId3">
            <a:alphaModFix/>
          </a:blip>
          <a:srcRect/>
          <a:stretch/>
        </p:blipFill>
        <p:spPr>
          <a:xfrm>
            <a:off x="2850822" y="3547368"/>
            <a:ext cx="3700327" cy="29213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
          <p:cNvSpPr txBox="1">
            <a:spLocks noGrp="1"/>
          </p:cNvSpPr>
          <p:nvPr>
            <p:ph type="title"/>
          </p:nvPr>
        </p:nvSpPr>
        <p:spPr>
          <a:xfrm>
            <a:off x="1635698" y="116632"/>
            <a:ext cx="6172200" cy="72008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625"/>
              <a:buFont typeface="Calibri"/>
              <a:buNone/>
            </a:pPr>
            <a:r>
              <a:rPr lang="el-GR" sz="2625"/>
              <a:t>Αρχική εκτίμηση από τον </a:t>
            </a:r>
            <a:r>
              <a:rPr lang="el-GR" sz="2625" b="1"/>
              <a:t>κλινικό ιατρό</a:t>
            </a:r>
            <a:endParaRPr/>
          </a:p>
        </p:txBody>
      </p:sp>
      <p:sp>
        <p:nvSpPr>
          <p:cNvPr id="246" name="Google Shape;246;p2"/>
          <p:cNvSpPr txBox="1">
            <a:spLocks noGrp="1"/>
          </p:cNvSpPr>
          <p:nvPr>
            <p:ph type="body" idx="1"/>
          </p:nvPr>
        </p:nvSpPr>
        <p:spPr>
          <a:xfrm>
            <a:off x="4283931" y="5301207"/>
            <a:ext cx="4450776" cy="191467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950"/>
              <a:buNone/>
            </a:pPr>
            <a:r>
              <a:rPr lang="el-GR" sz="1950" b="1" u="sng" dirty="0"/>
              <a:t>Κλινική εξέταση</a:t>
            </a:r>
            <a:r>
              <a:rPr lang="el-GR" sz="1950" dirty="0"/>
              <a:t>: Επισκόπηση, ψηλάφηση, επίκρουση, ακρόαση </a:t>
            </a:r>
            <a:r>
              <a:rPr lang="el-GR" sz="1950" b="1" dirty="0"/>
              <a:t>όλων </a:t>
            </a:r>
            <a:r>
              <a:rPr lang="el-GR" sz="1950" dirty="0"/>
              <a:t>των συστημάτων του ασθενούς</a:t>
            </a:r>
            <a:endParaRPr dirty="0"/>
          </a:p>
          <a:p>
            <a:pPr marL="257175" lvl="0" indent="-133350" algn="l" rtl="0">
              <a:spcBef>
                <a:spcPts val="390"/>
              </a:spcBef>
              <a:spcAft>
                <a:spcPts val="0"/>
              </a:spcAft>
              <a:buClr>
                <a:schemeClr val="dk1"/>
              </a:buClr>
              <a:buSzPts val="1950"/>
              <a:buNone/>
            </a:pPr>
            <a:endParaRPr sz="1950" dirty="0"/>
          </a:p>
        </p:txBody>
      </p:sp>
      <p:sp>
        <p:nvSpPr>
          <p:cNvPr id="247" name="Google Shape;247;p2"/>
          <p:cNvSpPr txBox="1"/>
          <p:nvPr/>
        </p:nvSpPr>
        <p:spPr>
          <a:xfrm>
            <a:off x="0" y="1556793"/>
            <a:ext cx="9144000" cy="9155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GR" sz="2000" b="1" i="0" u="sng" strike="noStrike" cap="none" dirty="0">
                <a:solidFill>
                  <a:srgbClr val="000000"/>
                </a:solidFill>
                <a:latin typeface="Calibri"/>
                <a:ea typeface="Calibri"/>
                <a:cs typeface="Calibri"/>
                <a:sym typeface="Calibri"/>
              </a:rPr>
              <a:t>Ιστορικό</a:t>
            </a:r>
            <a:r>
              <a:rPr lang="el-GR" sz="2000" b="0" i="0" u="none" strike="noStrike" cap="none" dirty="0">
                <a:solidFill>
                  <a:srgbClr val="000000"/>
                </a:solidFill>
                <a:latin typeface="Calibri"/>
                <a:ea typeface="Calibri"/>
                <a:cs typeface="Calibri"/>
                <a:sym typeface="Calibri"/>
              </a:rPr>
              <a:t>: Πληροφορίες που μπορεί να αποκομίσει ο ιατρός από τον ασθενή και τους οικείους του σχετικά με το πρόβλημα του ασθενούς.</a:t>
            </a:r>
            <a:endParaRPr sz="2000" b="0" i="0" u="none" strike="noStrike" cap="none" dirty="0">
              <a:solidFill>
                <a:srgbClr val="000000"/>
              </a:solidFill>
              <a:latin typeface="Calibri"/>
              <a:ea typeface="Calibri"/>
              <a:cs typeface="Calibri"/>
              <a:sym typeface="Calibri"/>
            </a:endParaRPr>
          </a:p>
          <a:p>
            <a:pPr marL="0" marR="0" lvl="0" indent="0" algn="just" rtl="0">
              <a:spcBef>
                <a:spcPts val="0"/>
              </a:spcBef>
              <a:spcAft>
                <a:spcPts val="0"/>
              </a:spcAft>
              <a:buNone/>
            </a:pPr>
            <a:endParaRPr sz="1350" b="0" i="0" u="none" strike="noStrike" cap="none"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C5A0841-AFC8-8DDD-DA91-74715B4A2E4B}"/>
              </a:ext>
            </a:extLst>
          </p:cNvPr>
          <p:cNvPicPr>
            <a:picLocks noChangeAspect="1"/>
          </p:cNvPicPr>
          <p:nvPr/>
        </p:nvPicPr>
        <p:blipFill>
          <a:blip r:embed="rId3"/>
          <a:stretch>
            <a:fillRect/>
          </a:stretch>
        </p:blipFill>
        <p:spPr>
          <a:xfrm>
            <a:off x="132510" y="3211048"/>
            <a:ext cx="4039077" cy="3009955"/>
          </a:xfrm>
          <a:prstGeom prst="rect">
            <a:avLst/>
          </a:prstGeom>
        </p:spPr>
      </p:pic>
      <p:pic>
        <p:nvPicPr>
          <p:cNvPr id="7" name="Picture 6">
            <a:extLst>
              <a:ext uri="{FF2B5EF4-FFF2-40B4-BE49-F238E27FC236}">
                <a16:creationId xmlns:a16="http://schemas.microsoft.com/office/drawing/2014/main" id="{F0C11016-809B-C24A-2A08-A183206DBCC8}"/>
              </a:ext>
            </a:extLst>
          </p:cNvPr>
          <p:cNvPicPr>
            <a:picLocks noChangeAspect="1"/>
          </p:cNvPicPr>
          <p:nvPr/>
        </p:nvPicPr>
        <p:blipFill>
          <a:blip r:embed="rId4"/>
          <a:stretch>
            <a:fillRect/>
          </a:stretch>
        </p:blipFill>
        <p:spPr>
          <a:xfrm>
            <a:off x="4283931" y="3211048"/>
            <a:ext cx="4727559" cy="20901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0"/>
          <p:cNvSpPr txBox="1">
            <a:spLocks noGrp="1"/>
          </p:cNvSpPr>
          <p:nvPr>
            <p:ph type="title"/>
          </p:nvPr>
        </p:nvSpPr>
        <p:spPr>
          <a:xfrm>
            <a:off x="457200" y="-99393"/>
            <a:ext cx="8229600" cy="2775685"/>
          </a:xfrm>
          <a:prstGeom prst="rect">
            <a:avLst/>
          </a:prstGeom>
          <a:noFill/>
          <a:ln>
            <a:noFill/>
          </a:ln>
        </p:spPr>
        <p:txBody>
          <a:bodyPr spcFirstLastPara="1" wrap="square" lIns="91425" tIns="45700" rIns="91425" bIns="45700" anchor="ctr" anchorCtr="0">
            <a:normAutofit/>
          </a:bodyPr>
          <a:lstStyle/>
          <a:p>
            <a:pPr lvl="0">
              <a:buSzPts val="4400"/>
            </a:pPr>
            <a:r>
              <a:rPr lang="el-GR" sz="3200" dirty="0"/>
              <a:t>Ο ασθενής εμφάνισε  </a:t>
            </a:r>
            <a:r>
              <a:rPr lang="el-GR" sz="3200" b="1" spc="600" dirty="0"/>
              <a:t>διάχυτο</a:t>
            </a:r>
            <a:r>
              <a:rPr lang="el-GR" sz="3200" b="1" dirty="0"/>
              <a:t>  μη </a:t>
            </a:r>
            <a:r>
              <a:rPr lang="en-US" sz="3200" b="1" dirty="0"/>
              <a:t>Hodgkin </a:t>
            </a:r>
            <a:r>
              <a:rPr lang="el-GR" sz="3200" b="1" dirty="0"/>
              <a:t>λέμφωμα από μεγάλα Β κύτταρα, μη περαιτέρω ταξινομούμενο</a:t>
            </a:r>
            <a:r>
              <a:rPr lang="en-US" sz="3200" b="1" dirty="0"/>
              <a:t> (DLBCL, NOS)</a:t>
            </a:r>
            <a:r>
              <a:rPr lang="el-GR" sz="3200" b="1" dirty="0"/>
              <a:t>,</a:t>
            </a:r>
            <a:br>
              <a:rPr lang="el-GR" sz="3200" b="1" dirty="0"/>
            </a:br>
            <a:r>
              <a:rPr lang="el-GR" sz="3200" dirty="0">
                <a:effectLst>
                  <a:outerShdw blurRad="38100" dist="38100" dir="2700000" algn="tl">
                    <a:srgbClr val="000000">
                      <a:alpha val="43137"/>
                    </a:srgbClr>
                  </a:outerShdw>
                </a:effectLst>
              </a:rPr>
              <a:t>με φαινότυπο Β κυττάρου βλαστικού κέντρου </a:t>
            </a:r>
            <a:r>
              <a:rPr lang="el-GR" sz="3200" dirty="0"/>
              <a:t>. </a:t>
            </a:r>
          </a:p>
        </p:txBody>
      </p:sp>
      <p:sp>
        <p:nvSpPr>
          <p:cNvPr id="398" name="Google Shape;398;p20"/>
          <p:cNvSpPr txBox="1"/>
          <p:nvPr/>
        </p:nvSpPr>
        <p:spPr>
          <a:xfrm>
            <a:off x="345688" y="2486722"/>
            <a:ext cx="3713356"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endParaRPr lang="el-GR" sz="24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endParaRPr lang="el-GR" sz="2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r>
              <a:rPr lang="el-GR" sz="2400" b="0" i="0" u="none" strike="noStrike" cap="none" dirty="0">
                <a:solidFill>
                  <a:srgbClr val="000000"/>
                </a:solidFill>
                <a:latin typeface="Calibri"/>
                <a:ea typeface="Calibri"/>
                <a:cs typeface="Calibri"/>
                <a:sym typeface="Calibri"/>
              </a:rPr>
              <a:t>Η νόσος που θα σκεφτόμασταν αρχικά, πριν τη λήψη βιοψίας, εάν ο ασθενής ανέφερε τραυματισμό από γάτα, θα ήταν η νόσος εξ ονύχων γαλής που οφείλεται στο βακτήριο </a:t>
            </a:r>
            <a:r>
              <a:rPr lang="en-US"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Bartonella </a:t>
            </a:r>
            <a:r>
              <a:rPr lang="en-US" sz="24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henselae</a:t>
            </a:r>
            <a:r>
              <a:rPr lang="en-US"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ctr" rtl="0">
              <a:lnSpc>
                <a:spcPct val="100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0543D5B-CF9F-10EE-FAEA-C40D68241C31}"/>
              </a:ext>
            </a:extLst>
          </p:cNvPr>
          <p:cNvPicPr>
            <a:picLocks noChangeAspect="1"/>
          </p:cNvPicPr>
          <p:nvPr/>
        </p:nvPicPr>
        <p:blipFill>
          <a:blip r:embed="rId3"/>
          <a:stretch>
            <a:fillRect/>
          </a:stretch>
        </p:blipFill>
        <p:spPr>
          <a:xfrm>
            <a:off x="4059044" y="2868155"/>
            <a:ext cx="4839629" cy="387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5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1"/>
          <p:cNvSpPr txBox="1">
            <a:spLocks noGrp="1"/>
          </p:cNvSpPr>
          <p:nvPr>
            <p:ph type="title"/>
          </p:nvPr>
        </p:nvSpPr>
        <p:spPr>
          <a:xfrm>
            <a:off x="457200" y="-508858"/>
            <a:ext cx="8229600" cy="194421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Κλινικό σκέλος</a:t>
            </a:r>
            <a:endParaRPr dirty="0"/>
          </a:p>
        </p:txBody>
      </p:sp>
      <p:pic>
        <p:nvPicPr>
          <p:cNvPr id="3" name="Picture 2">
            <a:extLst>
              <a:ext uri="{FF2B5EF4-FFF2-40B4-BE49-F238E27FC236}">
                <a16:creationId xmlns:a16="http://schemas.microsoft.com/office/drawing/2014/main" id="{A41B3810-702F-B7BA-1C7D-852FDACD3D9F}"/>
              </a:ext>
            </a:extLst>
          </p:cNvPr>
          <p:cNvPicPr>
            <a:picLocks noChangeAspect="1"/>
          </p:cNvPicPr>
          <p:nvPr/>
        </p:nvPicPr>
        <p:blipFill>
          <a:blip r:embed="rId3"/>
          <a:stretch>
            <a:fillRect/>
          </a:stretch>
        </p:blipFill>
        <p:spPr>
          <a:xfrm>
            <a:off x="789066" y="869959"/>
            <a:ext cx="7565867" cy="572134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Γραφή 1">
                <a:extLst>
                  <a:ext uri="{FF2B5EF4-FFF2-40B4-BE49-F238E27FC236}">
                    <a16:creationId xmlns:a16="http://schemas.microsoft.com/office/drawing/2014/main" id="{AAF52889-2D3E-F150-4D35-2A695BE340E1}"/>
                  </a:ext>
                </a:extLst>
              </p14:cNvPr>
              <p14:cNvContentPartPr/>
              <p14:nvPr/>
            </p14:nvContentPartPr>
            <p14:xfrm>
              <a:off x="2114640" y="5340240"/>
              <a:ext cx="1575000" cy="89280"/>
            </p14:xfrm>
          </p:contentPart>
        </mc:Choice>
        <mc:Fallback xmlns="">
          <p:pic>
            <p:nvPicPr>
              <p:cNvPr id="2" name="Γραφή 1">
                <a:extLst>
                  <a:ext uri="{FF2B5EF4-FFF2-40B4-BE49-F238E27FC236}">
                    <a16:creationId xmlns:a16="http://schemas.microsoft.com/office/drawing/2014/main" id="{AAF52889-2D3E-F150-4D35-2A695BE340E1}"/>
                  </a:ext>
                </a:extLst>
              </p:cNvPr>
              <p:cNvPicPr/>
              <p:nvPr/>
            </p:nvPicPr>
            <p:blipFill>
              <a:blip r:embed="rId5"/>
              <a:stretch>
                <a:fillRect/>
              </a:stretch>
            </p:blipFill>
            <p:spPr>
              <a:xfrm>
                <a:off x="2098800" y="5276880"/>
                <a:ext cx="1606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Γραφή 3">
                <a:extLst>
                  <a:ext uri="{FF2B5EF4-FFF2-40B4-BE49-F238E27FC236}">
                    <a16:creationId xmlns:a16="http://schemas.microsoft.com/office/drawing/2014/main" id="{1D468CD3-9812-C228-9EB2-73BF76D4D4CF}"/>
                  </a:ext>
                </a:extLst>
              </p14:cNvPr>
              <p14:cNvContentPartPr/>
              <p14:nvPr/>
            </p14:nvContentPartPr>
            <p14:xfrm>
              <a:off x="2108160" y="5556240"/>
              <a:ext cx="800640" cy="38520"/>
            </p14:xfrm>
          </p:contentPart>
        </mc:Choice>
        <mc:Fallback xmlns="">
          <p:pic>
            <p:nvPicPr>
              <p:cNvPr id="4" name="Γραφή 3">
                <a:extLst>
                  <a:ext uri="{FF2B5EF4-FFF2-40B4-BE49-F238E27FC236}">
                    <a16:creationId xmlns:a16="http://schemas.microsoft.com/office/drawing/2014/main" id="{1D468CD3-9812-C228-9EB2-73BF76D4D4CF}"/>
                  </a:ext>
                </a:extLst>
              </p:cNvPr>
              <p:cNvPicPr/>
              <p:nvPr/>
            </p:nvPicPr>
            <p:blipFill>
              <a:blip r:embed="rId7"/>
              <a:stretch>
                <a:fillRect/>
              </a:stretch>
            </p:blipFill>
            <p:spPr>
              <a:xfrm>
                <a:off x="2092320" y="5492880"/>
                <a:ext cx="831960" cy="16524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D2C0-9069-8C2F-8DE6-9495C4458A99}"/>
              </a:ext>
            </a:extLst>
          </p:cNvPr>
          <p:cNvSpPr>
            <a:spLocks noGrp="1"/>
          </p:cNvSpPr>
          <p:nvPr>
            <p:ph type="title"/>
          </p:nvPr>
        </p:nvSpPr>
        <p:spPr>
          <a:xfrm>
            <a:off x="-10886" y="87086"/>
            <a:ext cx="9144000" cy="1143000"/>
          </a:xfrm>
        </p:spPr>
        <p:txBody>
          <a:bodyPr>
            <a:normAutofit fontScale="90000"/>
          </a:bodyPr>
          <a:lstStyle/>
          <a:p>
            <a:r>
              <a:rPr lang="el-GR" sz="3600" dirty="0" err="1"/>
              <a:t>Παθολογοανατομική</a:t>
            </a:r>
            <a:r>
              <a:rPr lang="el-GR" sz="3600" dirty="0"/>
              <a:t> θεώρηση </a:t>
            </a:r>
            <a:r>
              <a:rPr lang="en-US" sz="3600" dirty="0"/>
              <a:t>DLBCL, NOS</a:t>
            </a:r>
            <a:br>
              <a:rPr lang="el-GR" dirty="0"/>
            </a:br>
            <a:r>
              <a:rPr lang="el-GR" sz="3100" dirty="0"/>
              <a:t>Κατάλυση της αρχιτεκτονικής λόγω </a:t>
            </a:r>
            <a:r>
              <a:rPr lang="el-GR" sz="3100" b="1" dirty="0"/>
              <a:t>διάχυτης</a:t>
            </a:r>
            <a:r>
              <a:rPr lang="el-GR" sz="3100" dirty="0"/>
              <a:t> διήθησης από </a:t>
            </a:r>
            <a:r>
              <a:rPr lang="el-GR" sz="3100" b="1" dirty="0"/>
              <a:t>μεγάλα</a:t>
            </a:r>
            <a:r>
              <a:rPr lang="el-GR" sz="3100" dirty="0"/>
              <a:t> πλειόμορφα </a:t>
            </a:r>
            <a:r>
              <a:rPr lang="el-GR" sz="3100" b="1" dirty="0"/>
              <a:t>Β</a:t>
            </a:r>
            <a:r>
              <a:rPr lang="el-GR" sz="3100" dirty="0"/>
              <a:t> λεμφοειδή </a:t>
            </a:r>
            <a:r>
              <a:rPr lang="el-GR" sz="3100" b="1" dirty="0"/>
              <a:t>κύτταρα</a:t>
            </a:r>
            <a:r>
              <a:rPr lang="el-GR" sz="3100" dirty="0"/>
              <a:t>.</a:t>
            </a:r>
          </a:p>
        </p:txBody>
      </p:sp>
      <p:pic>
        <p:nvPicPr>
          <p:cNvPr id="3" name="Εικόνα 2">
            <a:extLst>
              <a:ext uri="{FF2B5EF4-FFF2-40B4-BE49-F238E27FC236}">
                <a16:creationId xmlns:a16="http://schemas.microsoft.com/office/drawing/2014/main" id="{44E74B62-70BA-4CEE-F471-94CE5B3A0CD0}"/>
              </a:ext>
            </a:extLst>
          </p:cNvPr>
          <p:cNvPicPr>
            <a:picLocks noChangeAspect="1"/>
          </p:cNvPicPr>
          <p:nvPr/>
        </p:nvPicPr>
        <p:blipFill>
          <a:blip r:embed="rId2"/>
          <a:stretch>
            <a:fillRect/>
          </a:stretch>
        </p:blipFill>
        <p:spPr>
          <a:xfrm>
            <a:off x="115601" y="1341381"/>
            <a:ext cx="6067393" cy="5241010"/>
          </a:xfrm>
          <a:prstGeom prst="rect">
            <a:avLst/>
          </a:prstGeom>
        </p:spPr>
      </p:pic>
      <p:sp>
        <p:nvSpPr>
          <p:cNvPr id="7" name="TextBox 6">
            <a:extLst>
              <a:ext uri="{FF2B5EF4-FFF2-40B4-BE49-F238E27FC236}">
                <a16:creationId xmlns:a16="http://schemas.microsoft.com/office/drawing/2014/main" id="{A52DC682-AA98-7306-5F3D-5E1E4A01C487}"/>
              </a:ext>
            </a:extLst>
          </p:cNvPr>
          <p:cNvSpPr txBox="1"/>
          <p:nvPr/>
        </p:nvSpPr>
        <p:spPr>
          <a:xfrm rot="10800000" flipV="1">
            <a:off x="6182994" y="5196182"/>
            <a:ext cx="3049904" cy="1569660"/>
          </a:xfrm>
          <a:prstGeom prst="rect">
            <a:avLst/>
          </a:prstGeom>
          <a:noFill/>
        </p:spPr>
        <p:txBody>
          <a:bodyPr wrap="square">
            <a:spAutoFit/>
          </a:bodyPr>
          <a:lstStyle/>
          <a:p>
            <a:pPr algn="just"/>
            <a:r>
              <a:rPr lang="el-GR" sz="1200" b="1" dirty="0">
                <a:latin typeface="Calibri" panose="020F0502020204030204" pitchFamily="34" charset="0"/>
                <a:cs typeface="Calibri" panose="020F0502020204030204" pitchFamily="34" charset="0"/>
              </a:rPr>
              <a:t>ΔΔ</a:t>
            </a:r>
            <a:r>
              <a:rPr lang="el-GR" sz="1200" dirty="0">
                <a:latin typeface="Calibri" panose="020F0502020204030204" pitchFamily="34" charset="0"/>
                <a:cs typeface="Calibri" panose="020F0502020204030204" pitchFamily="34" charset="0"/>
              </a:rPr>
              <a:t>. Οι αρνητικές </a:t>
            </a:r>
            <a:r>
              <a:rPr lang="el-GR" sz="1200" dirty="0" err="1">
                <a:latin typeface="Calibri" panose="020F0502020204030204" pitchFamily="34" charset="0"/>
                <a:cs typeface="Calibri" panose="020F0502020204030204" pitchFamily="34" charset="0"/>
              </a:rPr>
              <a:t>ανοσοχρώσεις</a:t>
            </a:r>
            <a:r>
              <a:rPr lang="el-GR" sz="1200" dirty="0">
                <a:latin typeface="Calibri" panose="020F0502020204030204" pitchFamily="34" charset="0"/>
                <a:cs typeface="Calibri" panose="020F0502020204030204" pitchFamily="34" charset="0"/>
              </a:rPr>
              <a:t> για  </a:t>
            </a:r>
            <a:r>
              <a:rPr lang="el-GR" sz="1200" dirty="0" err="1">
                <a:latin typeface="Calibri" panose="020F0502020204030204" pitchFamily="34" charset="0"/>
                <a:cs typeface="Calibri" panose="020F0502020204030204" pitchFamily="34" charset="0"/>
              </a:rPr>
              <a:t>κυκλίνη</a:t>
            </a:r>
            <a:r>
              <a:rPr lang="el-GR" sz="1200" dirty="0">
                <a:latin typeface="Calibri" panose="020F0502020204030204" pitchFamily="34" charset="0"/>
                <a:cs typeface="Calibri" panose="020F0502020204030204" pitchFamily="34" charset="0"/>
              </a:rPr>
              <a:t> D1 και SOX11  ουσιαστικά αποκλείουν το </a:t>
            </a:r>
            <a:r>
              <a:rPr lang="el-GR" sz="1200" i="1" dirty="0">
                <a:latin typeface="Calibri" panose="020F0502020204030204" pitchFamily="34" charset="0"/>
                <a:cs typeface="Calibri" panose="020F0502020204030204" pitchFamily="34" charset="0"/>
              </a:rPr>
              <a:t>λέμφωμα των κυττάρων του μανδύα</a:t>
            </a:r>
            <a:r>
              <a:rPr lang="el-GR" sz="1200" dirty="0">
                <a:latin typeface="Calibri" panose="020F0502020204030204" pitchFamily="34" charset="0"/>
                <a:cs typeface="Calibri" panose="020F0502020204030204" pitchFamily="34" charset="0"/>
              </a:rPr>
              <a:t>.</a:t>
            </a:r>
          </a:p>
          <a:p>
            <a:pPr algn="just"/>
            <a:r>
              <a:rPr lang="el-GR" sz="1200" dirty="0">
                <a:latin typeface="Calibri" panose="020F0502020204030204" pitchFamily="34" charset="0"/>
                <a:cs typeface="Calibri" panose="020F0502020204030204" pitchFamily="34" charset="0"/>
              </a:rPr>
              <a:t>Το </a:t>
            </a:r>
            <a:r>
              <a:rPr lang="el-GR" sz="1200" i="1" dirty="0">
                <a:latin typeface="Calibri" panose="020F0502020204030204" pitchFamily="34" charset="0"/>
                <a:cs typeface="Calibri" panose="020F0502020204030204" pitchFamily="34" charset="0"/>
              </a:rPr>
              <a:t>λέμφωμα </a:t>
            </a:r>
            <a:r>
              <a:rPr lang="el-GR" sz="1200" i="1" dirty="0" err="1">
                <a:latin typeface="Calibri" panose="020F0502020204030204" pitchFamily="34" charset="0"/>
                <a:cs typeface="Calibri" panose="020F0502020204030204" pitchFamily="34" charset="0"/>
              </a:rPr>
              <a:t>Burkitt</a:t>
            </a:r>
            <a:r>
              <a:rPr lang="el-GR" sz="1200" i="1"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αποτελείται από κύτταρα ενδιάμεσου μεγέθους με στρογγυλούς πυρήνες που δεν έχουν σημαντικό </a:t>
            </a:r>
            <a:r>
              <a:rPr lang="el-GR" sz="1200" dirty="0" err="1">
                <a:latin typeface="Calibri" panose="020F0502020204030204" pitchFamily="34" charset="0"/>
                <a:cs typeface="Calibri" panose="020F0502020204030204" pitchFamily="34" charset="0"/>
              </a:rPr>
              <a:t>πλειομορφισμό</a:t>
            </a:r>
            <a:r>
              <a:rPr lang="el-GR" sz="1200" dirty="0">
                <a:latin typeface="Calibri" panose="020F0502020204030204" pitchFamily="34" charset="0"/>
                <a:cs typeface="Calibri" panose="020F0502020204030204" pitchFamily="34" charset="0"/>
              </a:rPr>
              <a:t> και έχουν δείκτη πολλαπλασιασμού Ki67 περίπου 100%</a:t>
            </a:r>
          </a:p>
        </p:txBody>
      </p:sp>
      <p:pic>
        <p:nvPicPr>
          <p:cNvPr id="8" name="Εικόνα 7">
            <a:extLst>
              <a:ext uri="{FF2B5EF4-FFF2-40B4-BE49-F238E27FC236}">
                <a16:creationId xmlns:a16="http://schemas.microsoft.com/office/drawing/2014/main" id="{C6183573-749E-B716-F1E9-61B5ED7908E9}"/>
              </a:ext>
            </a:extLst>
          </p:cNvPr>
          <p:cNvPicPr>
            <a:picLocks noChangeAspect="1"/>
          </p:cNvPicPr>
          <p:nvPr/>
        </p:nvPicPr>
        <p:blipFill>
          <a:blip r:embed="rId3"/>
          <a:stretch>
            <a:fillRect/>
          </a:stretch>
        </p:blipFill>
        <p:spPr>
          <a:xfrm>
            <a:off x="6224327" y="1341381"/>
            <a:ext cx="2804072" cy="3713219"/>
          </a:xfrm>
          <a:prstGeom prst="rect">
            <a:avLst/>
          </a:prstGeom>
        </p:spPr>
      </p:pic>
    </p:spTree>
    <p:extLst>
      <p:ext uri="{BB962C8B-B14F-4D97-AF65-F5344CB8AC3E}">
        <p14:creationId xmlns:p14="http://schemas.microsoft.com/office/powerpoint/2010/main" val="169681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3"/>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b="1" dirty="0"/>
              <a:t>Αιμοποιητικό σύστημα</a:t>
            </a:r>
            <a:br>
              <a:rPr lang="el-GR" dirty="0"/>
            </a:br>
            <a:r>
              <a:rPr lang="el-GR" sz="3600" dirty="0"/>
              <a:t>Βραχεία παρουσίαση </a:t>
            </a:r>
            <a:r>
              <a:rPr lang="el-GR" sz="3600" b="1" dirty="0"/>
              <a:t>3</a:t>
            </a:r>
            <a:r>
              <a:rPr lang="el-GR" sz="3600" b="1" baseline="30000" dirty="0"/>
              <a:t>ου</a:t>
            </a:r>
            <a:r>
              <a:rPr lang="el-GR" sz="3600" dirty="0"/>
              <a:t> περιστατικού</a:t>
            </a:r>
            <a:endParaRPr sz="3600" dirty="0"/>
          </a:p>
        </p:txBody>
      </p:sp>
      <p:sp>
        <p:nvSpPr>
          <p:cNvPr id="422" name="Google Shape;422;p23"/>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fontScale="92500" lnSpcReduction="10000"/>
          </a:bodyPr>
          <a:lstStyle/>
          <a:p>
            <a:pPr marL="342900" lvl="0" indent="-154940" algn="l" rtl="0">
              <a:spcBef>
                <a:spcPts val="0"/>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a:p>
            <a:pPr marL="342900" lvl="0" indent="-342900" algn="l" rtl="0">
              <a:spcBef>
                <a:spcPts val="518"/>
              </a:spcBef>
              <a:spcAft>
                <a:spcPts val="0"/>
              </a:spcAft>
              <a:buClr>
                <a:schemeClr val="dk1"/>
              </a:buClr>
              <a:buSzPct val="100000"/>
              <a:buChar char="•"/>
            </a:pPr>
            <a:r>
              <a:rPr lang="el-GR" sz="2800" dirty="0"/>
              <a:t>Ανδρέας Χ. </a:t>
            </a:r>
            <a:r>
              <a:rPr lang="el-GR" sz="2800" dirty="0" err="1"/>
              <a:t>Λάζαρης</a:t>
            </a:r>
            <a:r>
              <a:rPr lang="el-GR" sz="2800" dirty="0"/>
              <a:t>, Ιατρός - </a:t>
            </a:r>
            <a:r>
              <a:rPr lang="el-GR" sz="2800" dirty="0" err="1"/>
              <a:t>Ιστοπαθολόγος</a:t>
            </a:r>
            <a:endParaRPr sz="2800" dirty="0"/>
          </a:p>
          <a:p>
            <a:pPr marL="342900" lvl="0" indent="-342900" algn="l" rtl="0">
              <a:spcBef>
                <a:spcPts val="518"/>
              </a:spcBef>
              <a:spcAft>
                <a:spcPts val="0"/>
              </a:spcAft>
              <a:buClr>
                <a:schemeClr val="dk1"/>
              </a:buClr>
              <a:buSzPct val="100000"/>
              <a:buChar char="•"/>
            </a:pPr>
            <a:r>
              <a:rPr lang="el-GR" sz="2800" dirty="0"/>
              <a:t>Χαράλαμπος Χ. Μυλωνάς, Ιατρός – Ειδικός Παθολόγος</a:t>
            </a:r>
            <a:endParaRPr sz="2800" dirty="0"/>
          </a:p>
        </p:txBody>
      </p:sp>
      <p:pic>
        <p:nvPicPr>
          <p:cNvPr id="3" name="Picture 2">
            <a:extLst>
              <a:ext uri="{FF2B5EF4-FFF2-40B4-BE49-F238E27FC236}">
                <a16:creationId xmlns:a16="http://schemas.microsoft.com/office/drawing/2014/main" id="{6AF5B4DC-83FB-F24C-A3B2-419B5746D7EB}"/>
              </a:ext>
            </a:extLst>
          </p:cNvPr>
          <p:cNvPicPr>
            <a:picLocks noChangeAspect="1"/>
          </p:cNvPicPr>
          <p:nvPr/>
        </p:nvPicPr>
        <p:blipFill>
          <a:blip r:embed="rId3"/>
          <a:stretch>
            <a:fillRect/>
          </a:stretch>
        </p:blipFill>
        <p:spPr>
          <a:xfrm>
            <a:off x="2242456" y="1673529"/>
            <a:ext cx="5090187" cy="383162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4"/>
          <p:cNvSpPr txBox="1">
            <a:spLocks noGrp="1"/>
          </p:cNvSpPr>
          <p:nvPr>
            <p:ph type="title"/>
          </p:nvPr>
        </p:nvSpPr>
        <p:spPr>
          <a:xfrm>
            <a:off x="1485900" y="188640"/>
            <a:ext cx="61722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dirty="0"/>
              <a:t>3</a:t>
            </a:r>
            <a:r>
              <a:rPr lang="el-GR" baseline="30000" dirty="0"/>
              <a:t>ο</a:t>
            </a:r>
            <a:r>
              <a:rPr lang="el-GR" dirty="0"/>
              <a:t> Περιστατικό</a:t>
            </a:r>
            <a:endParaRPr dirty="0"/>
          </a:p>
        </p:txBody>
      </p:sp>
      <p:sp>
        <p:nvSpPr>
          <p:cNvPr id="429" name="Google Shape;429;p24"/>
          <p:cNvSpPr txBox="1"/>
          <p:nvPr/>
        </p:nvSpPr>
        <p:spPr>
          <a:xfrm>
            <a:off x="0" y="908720"/>
            <a:ext cx="9144000" cy="65248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1" u="sng" dirty="0">
                <a:solidFill>
                  <a:srgbClr val="000000"/>
                </a:solidFill>
                <a:latin typeface="Calibri"/>
                <a:ea typeface="Calibri"/>
                <a:cs typeface="Calibri"/>
                <a:sym typeface="Calibri"/>
              </a:rPr>
              <a:t>Ιστορικό:</a:t>
            </a:r>
            <a:r>
              <a:rPr lang="el-GR" sz="2000" dirty="0">
                <a:solidFill>
                  <a:srgbClr val="000000"/>
                </a:solidFill>
                <a:latin typeface="Calibri"/>
                <a:ea typeface="Calibri"/>
                <a:cs typeface="Calibri"/>
                <a:sym typeface="Calibri"/>
              </a:rPr>
              <a:t> </a:t>
            </a:r>
            <a:endParaRPr sz="2000" dirty="0"/>
          </a:p>
          <a:p>
            <a:pPr marL="0" marR="0" lvl="0" indent="0" algn="l" rtl="0">
              <a:spcBef>
                <a:spcPts val="0"/>
              </a:spcBef>
              <a:spcAft>
                <a:spcPts val="0"/>
              </a:spcAft>
              <a:buNone/>
            </a:pPr>
            <a:r>
              <a:rPr lang="el-GR" sz="2000" dirty="0">
                <a:solidFill>
                  <a:srgbClr val="000000"/>
                </a:solidFill>
                <a:latin typeface="Calibri"/>
                <a:ea typeface="Calibri"/>
                <a:cs typeface="Calibri"/>
                <a:sym typeface="Calibri"/>
              </a:rPr>
              <a:t> Γυνα</a:t>
            </a:r>
            <a:r>
              <a:rPr lang="el-GR" sz="2000" dirty="0">
                <a:latin typeface="Calibri"/>
                <a:ea typeface="Calibri"/>
                <a:cs typeface="Calibri"/>
                <a:sym typeface="Calibri"/>
              </a:rPr>
              <a:t>ίκα</a:t>
            </a:r>
            <a:r>
              <a:rPr lang="el-GR" sz="2000" dirty="0">
                <a:solidFill>
                  <a:srgbClr val="000000"/>
                </a:solidFill>
                <a:latin typeface="Calibri"/>
                <a:ea typeface="Calibri"/>
                <a:cs typeface="Calibri"/>
                <a:sym typeface="Calibri"/>
              </a:rPr>
              <a:t> </a:t>
            </a:r>
            <a:r>
              <a:rPr lang="en-US" sz="2000" dirty="0">
                <a:latin typeface="Calibri"/>
                <a:ea typeface="Calibri"/>
                <a:cs typeface="Calibri"/>
                <a:sym typeface="Calibri"/>
              </a:rPr>
              <a:t>75</a:t>
            </a:r>
            <a:r>
              <a:rPr lang="el-GR" sz="2000" dirty="0">
                <a:solidFill>
                  <a:srgbClr val="000000"/>
                </a:solidFill>
                <a:latin typeface="Calibri"/>
                <a:ea typeface="Calibri"/>
                <a:cs typeface="Calibri"/>
                <a:sym typeface="Calibri"/>
              </a:rPr>
              <a:t> ετών, προσέρχεται λόγω ανεύρεσης, σε </a:t>
            </a:r>
            <a:r>
              <a:rPr lang="el-GR" sz="2000" dirty="0">
                <a:solidFill>
                  <a:srgbClr val="000000"/>
                </a:solidFill>
                <a:effectLst>
                  <a:outerShdw blurRad="38100" dist="38100" dir="2700000" algn="tl">
                    <a:srgbClr val="000000">
                      <a:alpha val="43137"/>
                    </a:srgbClr>
                  </a:outerShdw>
                </a:effectLst>
                <a:latin typeface="Calibri"/>
                <a:ea typeface="Calibri"/>
                <a:cs typeface="Calibri"/>
                <a:sym typeface="Calibri"/>
              </a:rPr>
              <a:t>τυχαίο</a:t>
            </a:r>
            <a:r>
              <a:rPr lang="el-GR" sz="2000" dirty="0">
                <a:solidFill>
                  <a:srgbClr val="000000"/>
                </a:solidFill>
                <a:latin typeface="Calibri"/>
                <a:ea typeface="Calibri"/>
                <a:cs typeface="Calibri"/>
                <a:sym typeface="Calibri"/>
              </a:rPr>
              <a:t> έλεγχο, </a:t>
            </a:r>
            <a:r>
              <a:rPr lang="el-GR" sz="2000" b="1" dirty="0">
                <a:solidFill>
                  <a:srgbClr val="000000"/>
                </a:solidFill>
                <a:latin typeface="Calibri"/>
                <a:ea typeface="Calibri"/>
                <a:cs typeface="Calibri"/>
                <a:sym typeface="Calibri"/>
              </a:rPr>
              <a:t>αυξημένου αριθμού λευκών αιμοσφαιρίων (</a:t>
            </a:r>
            <a:r>
              <a:rPr lang="en-US" sz="2000" b="1" dirty="0">
                <a:latin typeface="Calibri"/>
                <a:ea typeface="Calibri"/>
                <a:cs typeface="Calibri"/>
                <a:sym typeface="Calibri"/>
              </a:rPr>
              <a:t>4</a:t>
            </a:r>
            <a:r>
              <a:rPr lang="en-US" sz="2000" b="1" dirty="0">
                <a:solidFill>
                  <a:srgbClr val="000000"/>
                </a:solidFill>
                <a:latin typeface="Calibri"/>
                <a:ea typeface="Calibri"/>
                <a:cs typeface="Calibri"/>
                <a:sym typeface="Calibri"/>
              </a:rPr>
              <a:t>0</a:t>
            </a:r>
            <a:r>
              <a:rPr lang="el-GR" sz="2000" b="1" dirty="0">
                <a:solidFill>
                  <a:srgbClr val="000000"/>
                </a:solidFill>
                <a:latin typeface="Calibri"/>
                <a:ea typeface="Calibri"/>
                <a:cs typeface="Calibri"/>
                <a:sym typeface="Calibri"/>
              </a:rPr>
              <a:t>.000/</a:t>
            </a:r>
            <a:r>
              <a:rPr lang="en-US" sz="2000" b="1" dirty="0">
                <a:solidFill>
                  <a:srgbClr val="000000"/>
                </a:solidFill>
                <a:latin typeface="Calibri"/>
                <a:ea typeface="Calibri"/>
                <a:cs typeface="Calibri"/>
                <a:sym typeface="Calibri"/>
              </a:rPr>
              <a:t>mm</a:t>
            </a:r>
            <a:r>
              <a:rPr lang="en-US" sz="1600" b="1" dirty="0">
                <a:solidFill>
                  <a:srgbClr val="000000"/>
                </a:solidFill>
                <a:latin typeface="Calibri"/>
                <a:ea typeface="Calibri"/>
                <a:cs typeface="Calibri"/>
                <a:sym typeface="Calibri"/>
              </a:rPr>
              <a:t>3</a:t>
            </a:r>
            <a:r>
              <a:rPr lang="en-US" sz="2000" b="1" dirty="0">
                <a:solidFill>
                  <a:srgbClr val="000000"/>
                </a:solidFill>
                <a:latin typeface="Calibri"/>
                <a:ea typeface="Calibri"/>
                <a:cs typeface="Calibri"/>
                <a:sym typeface="Calibri"/>
              </a:rPr>
              <a:t> </a:t>
            </a:r>
            <a:r>
              <a:rPr lang="el-GR" sz="2000" b="1" dirty="0">
                <a:solidFill>
                  <a:srgbClr val="000000"/>
                </a:solidFill>
                <a:latin typeface="Calibri"/>
                <a:ea typeface="Calibri"/>
                <a:cs typeface="Calibri"/>
                <a:sym typeface="Calibri"/>
              </a:rPr>
              <a:t>με όριο τα 10.000)</a:t>
            </a:r>
            <a:r>
              <a:rPr lang="el-GR" sz="2000" dirty="0">
                <a:solidFill>
                  <a:srgbClr val="000000"/>
                </a:solidFill>
                <a:latin typeface="Calibri"/>
                <a:ea typeface="Calibri"/>
                <a:cs typeface="Calibri"/>
                <a:sym typeface="Calibri"/>
              </a:rPr>
              <a:t>. </a:t>
            </a:r>
            <a:r>
              <a:rPr lang="el-GR" sz="2000" i="1" dirty="0">
                <a:solidFill>
                  <a:srgbClr val="000000"/>
                </a:solidFill>
                <a:latin typeface="Calibri"/>
                <a:ea typeface="Calibri"/>
                <a:cs typeface="Calibri"/>
                <a:sym typeface="Calibri"/>
              </a:rPr>
              <a:t>Δεν</a:t>
            </a:r>
            <a:r>
              <a:rPr lang="el-GR" sz="2000" dirty="0">
                <a:solidFill>
                  <a:srgbClr val="000000"/>
                </a:solidFill>
                <a:latin typeface="Calibri"/>
                <a:ea typeface="Calibri"/>
                <a:cs typeface="Calibri"/>
                <a:sym typeface="Calibri"/>
              </a:rPr>
              <a:t> αναφέρει προβλήματα από το ατομικό αναμνηστικό της. </a:t>
            </a:r>
            <a:endParaRPr sz="2000" dirty="0"/>
          </a:p>
          <a:p>
            <a:pPr marL="0" marR="0" lvl="0" indent="0" algn="l" rtl="0">
              <a:spcBef>
                <a:spcPts val="0"/>
              </a:spcBef>
              <a:spcAft>
                <a:spcPts val="0"/>
              </a:spcAft>
              <a:buNone/>
            </a:pPr>
            <a:endParaRPr sz="2000" dirty="0">
              <a:solidFill>
                <a:srgbClr val="000000"/>
              </a:solidFill>
              <a:latin typeface="Calibri"/>
              <a:ea typeface="Calibri"/>
              <a:cs typeface="Calibri"/>
              <a:sym typeface="Calibri"/>
            </a:endParaRPr>
          </a:p>
          <a:p>
            <a:pPr marL="0" marR="0" lvl="0" indent="0" algn="l" rtl="0">
              <a:spcBef>
                <a:spcPts val="0"/>
              </a:spcBef>
              <a:spcAft>
                <a:spcPts val="0"/>
              </a:spcAft>
              <a:buNone/>
            </a:pPr>
            <a:r>
              <a:rPr lang="el-GR" sz="2000" b="1" u="sng" dirty="0">
                <a:solidFill>
                  <a:srgbClr val="000000"/>
                </a:solidFill>
                <a:latin typeface="Calibri"/>
                <a:ea typeface="Calibri"/>
                <a:cs typeface="Calibri"/>
                <a:sym typeface="Calibri"/>
              </a:rPr>
              <a:t>Κλινική εξέταση: </a:t>
            </a:r>
            <a:endParaRPr sz="2000" dirty="0"/>
          </a:p>
          <a:p>
            <a:pPr marL="0" marR="0" lvl="0" indent="0" algn="l" rtl="0">
              <a:spcBef>
                <a:spcPts val="0"/>
              </a:spcBef>
              <a:spcAft>
                <a:spcPts val="0"/>
              </a:spcAft>
              <a:buNone/>
            </a:pPr>
            <a:r>
              <a:rPr lang="el-GR" sz="2000" dirty="0">
                <a:solidFill>
                  <a:srgbClr val="000000"/>
                </a:solidFill>
                <a:latin typeface="Calibri"/>
                <a:ea typeface="Calibri"/>
                <a:cs typeface="Calibri"/>
                <a:sym typeface="Calibri"/>
              </a:rPr>
              <a:t>Απύρετη. </a:t>
            </a:r>
            <a:r>
              <a:rPr lang="el-GR" sz="2000" b="1" dirty="0">
                <a:solidFill>
                  <a:srgbClr val="000000"/>
                </a:solidFill>
                <a:effectLst>
                  <a:outerShdw blurRad="38100" dist="38100" dir="2700000" algn="tl">
                    <a:srgbClr val="000000">
                      <a:alpha val="43137"/>
                    </a:srgbClr>
                  </a:outerShdw>
                </a:effectLst>
                <a:latin typeface="Calibri"/>
                <a:ea typeface="Calibri"/>
                <a:cs typeface="Calibri"/>
                <a:sym typeface="Calibri"/>
              </a:rPr>
              <a:t>Ψηλαφητοί </a:t>
            </a:r>
            <a:r>
              <a:rPr lang="el-GR" sz="2000" dirty="0">
                <a:solidFill>
                  <a:srgbClr val="000000"/>
                </a:solidFill>
                <a:effectLst>
                  <a:outerShdw blurRad="38100" dist="38100" dir="2700000" algn="tl">
                    <a:srgbClr val="000000">
                      <a:alpha val="43137"/>
                    </a:srgbClr>
                  </a:outerShdw>
                </a:effectLst>
                <a:latin typeface="Calibri"/>
                <a:ea typeface="Calibri"/>
                <a:cs typeface="Calibri"/>
                <a:sym typeface="Calibri"/>
              </a:rPr>
              <a:t>λεμφαδένες </a:t>
            </a:r>
            <a:r>
              <a:rPr lang="el-GR" sz="2000" dirty="0">
                <a:solidFill>
                  <a:srgbClr val="000000"/>
                </a:solidFill>
                <a:latin typeface="Calibri"/>
                <a:ea typeface="Calibri"/>
                <a:cs typeface="Calibri"/>
                <a:sym typeface="Calibri"/>
              </a:rPr>
              <a:t>σε </a:t>
            </a:r>
            <a:r>
              <a:rPr lang="el-GR" sz="2000" dirty="0">
                <a:solidFill>
                  <a:srgbClr val="000000"/>
                </a:solidFill>
                <a:effectLst>
                  <a:outerShdw blurRad="38100" dist="38100" dir="2700000" algn="tl">
                    <a:srgbClr val="000000">
                      <a:alpha val="43137"/>
                    </a:srgbClr>
                  </a:outerShdw>
                </a:effectLst>
                <a:latin typeface="Calibri"/>
                <a:ea typeface="Calibri"/>
                <a:cs typeface="Calibri"/>
                <a:sym typeface="Calibri"/>
              </a:rPr>
              <a:t>τράχηλο, μασχάλες, βουβώνες</a:t>
            </a:r>
            <a:r>
              <a:rPr lang="el-GR" sz="2000" dirty="0">
                <a:solidFill>
                  <a:srgbClr val="000000"/>
                </a:solidFill>
                <a:latin typeface="Calibri"/>
                <a:ea typeface="Calibri"/>
                <a:cs typeface="Calibri"/>
                <a:sym typeface="Calibri"/>
              </a:rPr>
              <a:t>, </a:t>
            </a:r>
            <a:r>
              <a:rPr lang="el-GR" sz="2000" dirty="0">
                <a:solidFill>
                  <a:srgbClr val="000000"/>
                </a:solidFill>
                <a:effectLst>
                  <a:outerShdw blurRad="38100" dist="38100" dir="2700000" algn="tl">
                    <a:srgbClr val="000000">
                      <a:alpha val="43137"/>
                    </a:srgbClr>
                  </a:outerShdw>
                </a:effectLst>
                <a:latin typeface="Calibri"/>
                <a:ea typeface="Calibri"/>
                <a:cs typeface="Calibri"/>
                <a:sym typeface="Calibri"/>
              </a:rPr>
              <a:t>μικρού μεγέθους, ευκίνητοι, </a:t>
            </a:r>
            <a:r>
              <a:rPr lang="el-GR" sz="2000" i="1" dirty="0">
                <a:solidFill>
                  <a:srgbClr val="000000"/>
                </a:solidFill>
                <a:effectLst>
                  <a:outerShdw blurRad="38100" dist="38100" dir="2700000" algn="tl">
                    <a:srgbClr val="000000">
                      <a:alpha val="43137"/>
                    </a:srgbClr>
                  </a:outerShdw>
                </a:effectLst>
                <a:latin typeface="Calibri"/>
                <a:ea typeface="Calibri"/>
                <a:cs typeface="Calibri"/>
                <a:sym typeface="Calibri"/>
              </a:rPr>
              <a:t>μη </a:t>
            </a:r>
            <a:r>
              <a:rPr lang="el-GR" sz="2000" dirty="0" err="1">
                <a:solidFill>
                  <a:srgbClr val="000000"/>
                </a:solidFill>
                <a:effectLst>
                  <a:outerShdw blurRad="38100" dist="38100" dir="2700000" algn="tl">
                    <a:srgbClr val="000000">
                      <a:alpha val="43137"/>
                    </a:srgbClr>
                  </a:outerShdw>
                </a:effectLst>
                <a:latin typeface="Calibri"/>
                <a:ea typeface="Calibri"/>
                <a:cs typeface="Calibri"/>
                <a:sym typeface="Calibri"/>
              </a:rPr>
              <a:t>συμφυόμενοι</a:t>
            </a:r>
            <a:r>
              <a:rPr lang="el-GR" sz="2000" dirty="0">
                <a:solidFill>
                  <a:srgbClr val="000000"/>
                </a:solidFill>
                <a:effectLst>
                  <a:outerShdw blurRad="38100" dist="38100" dir="2700000" algn="tl">
                    <a:srgbClr val="000000">
                      <a:alpha val="43137"/>
                    </a:srgbClr>
                  </a:outerShdw>
                </a:effectLst>
                <a:latin typeface="Calibri"/>
                <a:ea typeface="Calibri"/>
                <a:cs typeface="Calibri"/>
                <a:sym typeface="Calibri"/>
              </a:rPr>
              <a:t> </a:t>
            </a:r>
          </a:p>
          <a:p>
            <a:pPr marL="0" marR="0" lvl="0" indent="0" algn="l" rtl="0">
              <a:spcBef>
                <a:spcPts val="0"/>
              </a:spcBef>
              <a:spcAft>
                <a:spcPts val="0"/>
              </a:spcAft>
              <a:buNone/>
            </a:pPr>
            <a:r>
              <a:rPr lang="el-GR" sz="2000" dirty="0">
                <a:solidFill>
                  <a:srgbClr val="000000"/>
                </a:solidFill>
                <a:effectLst>
                  <a:outerShdw blurRad="38100" dist="38100" dir="2700000" algn="tl">
                    <a:srgbClr val="000000">
                      <a:alpha val="43137"/>
                    </a:srgbClr>
                  </a:outerShdw>
                </a:effectLst>
                <a:latin typeface="Calibri"/>
                <a:ea typeface="Calibri"/>
                <a:cs typeface="Calibri"/>
                <a:sym typeface="Calibri"/>
              </a:rPr>
              <a:t>με τους γύρω ιστούς.</a:t>
            </a:r>
            <a:endParaRPr sz="2000" dirty="0">
              <a:effectLst>
                <a:outerShdw blurRad="38100" dist="38100" dir="2700000" algn="tl">
                  <a:srgbClr val="000000">
                    <a:alpha val="43137"/>
                  </a:srgbClr>
                </a:outerShdw>
              </a:effectLst>
            </a:endParaRPr>
          </a:p>
          <a:p>
            <a:pPr marL="0" marR="0" lvl="0" indent="0" algn="l" rtl="0">
              <a:spcBef>
                <a:spcPts val="0"/>
              </a:spcBef>
              <a:spcAft>
                <a:spcPts val="0"/>
              </a:spcAft>
              <a:buNone/>
            </a:pPr>
            <a:endParaRPr sz="2000" dirty="0">
              <a:solidFill>
                <a:srgbClr val="000000"/>
              </a:solidFill>
              <a:latin typeface="Calibri"/>
              <a:ea typeface="Calibri"/>
              <a:cs typeface="Calibri"/>
              <a:sym typeface="Calibri"/>
            </a:endParaRPr>
          </a:p>
          <a:p>
            <a:pPr marL="0" marR="0" lvl="0" indent="0" algn="l" rtl="0">
              <a:spcBef>
                <a:spcPts val="0"/>
              </a:spcBef>
              <a:spcAft>
                <a:spcPts val="0"/>
              </a:spcAft>
              <a:buNone/>
            </a:pPr>
            <a:r>
              <a:rPr lang="el-GR" sz="2000" b="1" u="sng" dirty="0" err="1">
                <a:solidFill>
                  <a:srgbClr val="000000"/>
                </a:solidFill>
                <a:latin typeface="Calibri"/>
                <a:ea typeface="Calibri"/>
                <a:cs typeface="Calibri"/>
                <a:sym typeface="Calibri"/>
              </a:rPr>
              <a:t>Bασικός</a:t>
            </a:r>
            <a:r>
              <a:rPr lang="el-GR" sz="2000" b="1" u="sng" dirty="0">
                <a:solidFill>
                  <a:srgbClr val="000000"/>
                </a:solidFill>
                <a:latin typeface="Calibri"/>
                <a:ea typeface="Calibri"/>
                <a:cs typeface="Calibri"/>
                <a:sym typeface="Calibri"/>
              </a:rPr>
              <a:t> εργαστηριακός έλεγχος</a:t>
            </a:r>
            <a:r>
              <a:rPr lang="el-GR" sz="2000" dirty="0">
                <a:solidFill>
                  <a:srgbClr val="000000"/>
                </a:solidFill>
                <a:latin typeface="Calibri"/>
                <a:ea typeface="Calibri"/>
                <a:cs typeface="Calibri"/>
                <a:sym typeface="Calibri"/>
              </a:rPr>
              <a:t>: </a:t>
            </a:r>
            <a:endParaRPr lang="en-US" sz="2000" dirty="0">
              <a:solidFill>
                <a:srgbClr val="000000"/>
              </a:solidFill>
              <a:latin typeface="Calibri"/>
              <a:ea typeface="Calibri"/>
              <a:cs typeface="Calibri"/>
              <a:sym typeface="Calibri"/>
            </a:endParaRPr>
          </a:p>
          <a:p>
            <a:pPr lvl="0"/>
            <a:r>
              <a:rPr lang="en-US" sz="2000" dirty="0" err="1">
                <a:latin typeface="Calibri"/>
                <a:ea typeface="Calibri"/>
                <a:cs typeface="Calibri"/>
                <a:sym typeface="Calibri"/>
              </a:rPr>
              <a:t>Hct</a:t>
            </a:r>
            <a:r>
              <a:rPr lang="en-US" sz="2000" dirty="0">
                <a:latin typeface="Calibri"/>
                <a:ea typeface="Calibri"/>
                <a:cs typeface="Calibri"/>
                <a:sym typeface="Calibri"/>
              </a:rPr>
              <a:t> </a:t>
            </a:r>
            <a:r>
              <a:rPr lang="el-GR" sz="2000" dirty="0">
                <a:effectLst>
                  <a:outerShdw blurRad="38100" dist="38100" dir="2700000" algn="tl">
                    <a:srgbClr val="000000">
                      <a:alpha val="43137"/>
                    </a:srgbClr>
                  </a:outerShdw>
                </a:effectLst>
                <a:latin typeface="Calibri"/>
                <a:ea typeface="Calibri"/>
                <a:cs typeface="Calibri"/>
                <a:sym typeface="Calibri"/>
              </a:rPr>
              <a:t>3</a:t>
            </a:r>
            <a:r>
              <a:rPr lang="en-US" sz="2000" dirty="0">
                <a:effectLst>
                  <a:outerShdw blurRad="38100" dist="38100" dir="2700000" algn="tl">
                    <a:srgbClr val="000000">
                      <a:alpha val="43137"/>
                    </a:srgbClr>
                  </a:outerShdw>
                </a:effectLst>
                <a:latin typeface="Calibri"/>
                <a:ea typeface="Calibri"/>
                <a:cs typeface="Calibri"/>
                <a:sym typeface="Calibri"/>
              </a:rPr>
              <a:t>6</a:t>
            </a:r>
            <a:r>
              <a:rPr lang="en-US" sz="2000" dirty="0">
                <a:latin typeface="Calibri"/>
                <a:ea typeface="Calibri"/>
                <a:cs typeface="Calibri"/>
                <a:sym typeface="Calibri"/>
              </a:rPr>
              <a:t>%                     (</a:t>
            </a:r>
            <a:r>
              <a:rPr lang="el-GR" sz="2000" dirty="0" err="1">
                <a:latin typeface="Calibri"/>
                <a:ea typeface="Calibri"/>
                <a:cs typeface="Calibri"/>
                <a:sym typeface="Calibri"/>
              </a:rPr>
              <a:t>φ.τ</a:t>
            </a:r>
            <a:r>
              <a:rPr lang="el-GR" sz="2000" dirty="0">
                <a:latin typeface="Calibri"/>
                <a:ea typeface="Calibri"/>
                <a:cs typeface="Calibri"/>
                <a:sym typeface="Calibri"/>
              </a:rPr>
              <a:t>.: 36-45)</a:t>
            </a:r>
          </a:p>
          <a:p>
            <a:pPr lvl="0"/>
            <a:r>
              <a:rPr lang="en-US" sz="2000" dirty="0">
                <a:latin typeface="Calibri"/>
                <a:ea typeface="Calibri"/>
                <a:cs typeface="Calibri"/>
                <a:sym typeface="Calibri"/>
              </a:rPr>
              <a:t>Hb </a:t>
            </a:r>
            <a:r>
              <a:rPr lang="el-GR" sz="2000" dirty="0">
                <a:effectLst>
                  <a:outerShdw blurRad="38100" dist="38100" dir="2700000" algn="tl">
                    <a:srgbClr val="000000">
                      <a:alpha val="43137"/>
                    </a:srgbClr>
                  </a:outerShdw>
                </a:effectLst>
                <a:latin typeface="Calibri"/>
                <a:ea typeface="Calibri"/>
                <a:cs typeface="Calibri"/>
                <a:sym typeface="Calibri"/>
              </a:rPr>
              <a:t>12</a:t>
            </a:r>
            <a:r>
              <a:rPr lang="en-US" sz="2000" dirty="0">
                <a:latin typeface="Calibri"/>
                <a:ea typeface="Calibri"/>
                <a:cs typeface="Calibri"/>
                <a:sym typeface="Calibri"/>
              </a:rPr>
              <a:t> mg/dL             (</a:t>
            </a:r>
            <a:r>
              <a:rPr lang="el-GR" sz="2000" dirty="0" err="1">
                <a:latin typeface="Calibri"/>
                <a:ea typeface="Calibri"/>
                <a:cs typeface="Calibri"/>
                <a:sym typeface="Calibri"/>
              </a:rPr>
              <a:t>φ.τ</a:t>
            </a:r>
            <a:r>
              <a:rPr lang="el-GR" sz="2000" dirty="0">
                <a:latin typeface="Calibri"/>
                <a:ea typeface="Calibri"/>
                <a:cs typeface="Calibri"/>
                <a:sym typeface="Calibri"/>
              </a:rPr>
              <a:t>.: 12-15)</a:t>
            </a:r>
          </a:p>
          <a:p>
            <a:pPr lvl="0"/>
            <a:r>
              <a:rPr lang="el-GR" sz="2000" dirty="0">
                <a:effectLst>
                  <a:outerShdw blurRad="38100" dist="38100" dir="2700000" algn="tl">
                    <a:srgbClr val="000000">
                      <a:alpha val="43137"/>
                    </a:srgbClr>
                  </a:outerShdw>
                </a:effectLst>
                <a:latin typeface="Calibri"/>
                <a:ea typeface="Calibri"/>
                <a:cs typeface="Calibri"/>
                <a:sym typeface="Calibri"/>
              </a:rPr>
              <a:t>210.000 </a:t>
            </a:r>
            <a:r>
              <a:rPr lang="en-US" sz="2000" dirty="0">
                <a:effectLst>
                  <a:outerShdw blurRad="38100" dist="38100" dir="2700000" algn="tl">
                    <a:srgbClr val="000000">
                      <a:alpha val="43137"/>
                    </a:srgbClr>
                  </a:outerShdw>
                </a:effectLst>
                <a:latin typeface="Calibri"/>
                <a:ea typeface="Calibri"/>
                <a:cs typeface="Calibri"/>
                <a:sym typeface="Calibri"/>
              </a:rPr>
              <a:t>PLTs </a:t>
            </a:r>
            <a:r>
              <a:rPr lang="el-GR" sz="2000" dirty="0">
                <a:effectLst>
                  <a:outerShdw blurRad="38100" dist="38100" dir="2700000" algn="tl">
                    <a:srgbClr val="000000">
                      <a:alpha val="43137"/>
                    </a:srgbClr>
                  </a:outerShdw>
                </a:effectLst>
                <a:latin typeface="Calibri"/>
                <a:ea typeface="Calibri"/>
                <a:cs typeface="Calibri"/>
                <a:sym typeface="Calibri"/>
              </a:rPr>
              <a:t>    </a:t>
            </a:r>
            <a:r>
              <a:rPr lang="en-US" sz="2000" dirty="0">
                <a:effectLst>
                  <a:outerShdw blurRad="38100" dist="38100" dir="2700000" algn="tl">
                    <a:srgbClr val="000000">
                      <a:alpha val="43137"/>
                    </a:srgbClr>
                  </a:outerShdw>
                </a:effectLst>
                <a:latin typeface="Calibri"/>
                <a:ea typeface="Calibri"/>
                <a:cs typeface="Calibri"/>
                <a:sym typeface="Calibri"/>
              </a:rPr>
              <a:t>      </a:t>
            </a:r>
            <a:r>
              <a:rPr lang="en-US" sz="2000" dirty="0">
                <a:latin typeface="Calibri"/>
                <a:ea typeface="Calibri"/>
                <a:cs typeface="Calibri"/>
                <a:sym typeface="Calibri"/>
              </a:rPr>
              <a:t>(</a:t>
            </a:r>
            <a:r>
              <a:rPr lang="el-GR" sz="2000" dirty="0" err="1">
                <a:latin typeface="Calibri"/>
                <a:ea typeface="Calibri"/>
                <a:cs typeface="Calibri"/>
                <a:sym typeface="Calibri"/>
              </a:rPr>
              <a:t>φ.τ</a:t>
            </a:r>
            <a:r>
              <a:rPr lang="el-GR" sz="2000" dirty="0">
                <a:latin typeface="Calibri"/>
                <a:ea typeface="Calibri"/>
                <a:cs typeface="Calibri"/>
                <a:sym typeface="Calibri"/>
              </a:rPr>
              <a:t>.: 250.000-400.000)</a:t>
            </a:r>
          </a:p>
          <a:p>
            <a:pPr marL="0" marR="0" lvl="0" indent="0" algn="l" rtl="0">
              <a:spcBef>
                <a:spcPts val="0"/>
              </a:spcBef>
              <a:spcAft>
                <a:spcPts val="0"/>
              </a:spcAft>
              <a:buNone/>
            </a:pPr>
            <a:r>
              <a:rPr lang="en-US" sz="2000" b="1" dirty="0">
                <a:latin typeface="Calibri"/>
                <a:ea typeface="Calibri"/>
                <a:cs typeface="Calibri"/>
                <a:sym typeface="Calibri"/>
              </a:rPr>
              <a:t>40</a:t>
            </a:r>
            <a:r>
              <a:rPr lang="el-GR" sz="2000" b="1" dirty="0">
                <a:solidFill>
                  <a:srgbClr val="000000"/>
                </a:solidFill>
                <a:latin typeface="Calibri"/>
                <a:ea typeface="Calibri"/>
                <a:cs typeface="Calibri"/>
                <a:sym typeface="Calibri"/>
              </a:rPr>
              <a:t>.000 λευκά/</a:t>
            </a:r>
            <a:r>
              <a:rPr lang="el-GR" sz="2000" b="1" dirty="0" err="1">
                <a:solidFill>
                  <a:srgbClr val="000000"/>
                </a:solidFill>
                <a:latin typeface="Calibri"/>
                <a:ea typeface="Calibri"/>
                <a:cs typeface="Calibri"/>
                <a:sym typeface="Calibri"/>
              </a:rPr>
              <a:t>κυβ.χιλ</a:t>
            </a:r>
            <a:r>
              <a:rPr lang="el-GR" sz="2000" dirty="0">
                <a:solidFill>
                  <a:srgbClr val="000000"/>
                </a:solidFill>
                <a:latin typeface="Calibri"/>
                <a:ea typeface="Calibri"/>
                <a:cs typeface="Calibri"/>
                <a:sym typeface="Calibri"/>
              </a:rPr>
              <a:t>.</a:t>
            </a:r>
            <a:r>
              <a:rPr lang="en-US" sz="2000" dirty="0">
                <a:solidFill>
                  <a:srgbClr val="000000"/>
                </a:solidFill>
                <a:latin typeface="Calibri"/>
                <a:ea typeface="Calibri"/>
                <a:cs typeface="Calibri"/>
                <a:sym typeface="Calibri"/>
              </a:rPr>
              <a:t> </a:t>
            </a:r>
            <a:r>
              <a:rPr lang="el-GR" sz="2000" dirty="0">
                <a:solidFill>
                  <a:srgbClr val="000000"/>
                </a:solidFill>
                <a:latin typeface="Calibri"/>
                <a:ea typeface="Calibri"/>
                <a:cs typeface="Calibri"/>
                <a:sym typeface="Calibri"/>
              </a:rPr>
              <a:t>(</a:t>
            </a:r>
            <a:r>
              <a:rPr lang="el-GR" sz="2000" dirty="0" err="1">
                <a:solidFill>
                  <a:srgbClr val="000000"/>
                </a:solidFill>
                <a:latin typeface="Calibri"/>
                <a:ea typeface="Calibri"/>
                <a:cs typeface="Calibri"/>
                <a:sym typeface="Calibri"/>
              </a:rPr>
              <a:t>φ.τ</a:t>
            </a:r>
            <a:r>
              <a:rPr lang="el-GR" sz="2000" dirty="0">
                <a:solidFill>
                  <a:srgbClr val="000000"/>
                </a:solidFill>
                <a:latin typeface="Calibri"/>
                <a:ea typeface="Calibri"/>
                <a:cs typeface="Calibri"/>
                <a:sym typeface="Calibri"/>
              </a:rPr>
              <a:t>.: 4.000-10.000)</a:t>
            </a:r>
          </a:p>
          <a:p>
            <a:pPr marL="0" marR="0" lvl="0" indent="0" algn="l" rtl="0">
              <a:spcBef>
                <a:spcPts val="0"/>
              </a:spcBef>
              <a:spcAft>
                <a:spcPts val="0"/>
              </a:spcAft>
              <a:buNone/>
            </a:pPr>
            <a:r>
              <a:rPr lang="el-GR" sz="2000" dirty="0">
                <a:solidFill>
                  <a:srgbClr val="000000"/>
                </a:solidFill>
                <a:latin typeface="Calibri"/>
                <a:ea typeface="Calibri"/>
                <a:cs typeface="Calibri"/>
                <a:sym typeface="Calibri"/>
              </a:rPr>
              <a:t>1% ουδετερόφιλα</a:t>
            </a:r>
          </a:p>
          <a:p>
            <a:pPr marL="0" marR="0" lvl="0" indent="0" algn="l" rtl="0">
              <a:spcBef>
                <a:spcPts val="0"/>
              </a:spcBef>
              <a:spcAft>
                <a:spcPts val="0"/>
              </a:spcAft>
              <a:buNone/>
            </a:pPr>
            <a:r>
              <a:rPr lang="en-US" sz="2000" b="1" dirty="0">
                <a:solidFill>
                  <a:srgbClr val="000000"/>
                </a:solidFill>
                <a:latin typeface="Calibri"/>
                <a:ea typeface="Calibri"/>
                <a:cs typeface="Calibri"/>
                <a:sym typeface="Calibri"/>
              </a:rPr>
              <a:t>9</a:t>
            </a:r>
            <a:r>
              <a:rPr lang="el-GR" sz="2000" b="1" dirty="0">
                <a:solidFill>
                  <a:srgbClr val="000000"/>
                </a:solidFill>
                <a:latin typeface="Calibri"/>
                <a:ea typeface="Calibri"/>
                <a:cs typeface="Calibri"/>
                <a:sym typeface="Calibri"/>
              </a:rPr>
              <a:t>9</a:t>
            </a:r>
            <a:r>
              <a:rPr lang="en-US" sz="2000" b="1" dirty="0">
                <a:solidFill>
                  <a:srgbClr val="000000"/>
                </a:solidFill>
                <a:latin typeface="Calibri"/>
                <a:ea typeface="Calibri"/>
                <a:cs typeface="Calibri"/>
                <a:sym typeface="Calibri"/>
              </a:rPr>
              <a:t>%</a:t>
            </a:r>
            <a:r>
              <a:rPr lang="el-GR" sz="2000" b="1" dirty="0">
                <a:solidFill>
                  <a:srgbClr val="000000"/>
                </a:solidFill>
                <a:latin typeface="Calibri"/>
                <a:ea typeface="Calibri"/>
                <a:cs typeface="Calibri"/>
                <a:sym typeface="Calibri"/>
              </a:rPr>
              <a:t>  λεμφοκύτταρα,</a:t>
            </a:r>
          </a:p>
          <a:p>
            <a:pPr marL="0" marR="0" lvl="0" indent="0" algn="l" rtl="0">
              <a:spcBef>
                <a:spcPts val="0"/>
              </a:spcBef>
              <a:spcAft>
                <a:spcPts val="0"/>
              </a:spcAft>
              <a:buNone/>
            </a:pPr>
            <a:r>
              <a:rPr lang="el-GR" sz="2000" b="1" i="1" dirty="0">
                <a:solidFill>
                  <a:srgbClr val="000000"/>
                </a:solidFill>
                <a:latin typeface="Calibri"/>
                <a:ea typeface="Calibri"/>
                <a:cs typeface="Calibri"/>
                <a:sym typeface="Calibri"/>
              </a:rPr>
              <a:t>χωρίς</a:t>
            </a:r>
            <a:r>
              <a:rPr lang="el-GR" sz="2000" b="1" dirty="0">
                <a:solidFill>
                  <a:srgbClr val="000000"/>
                </a:solidFill>
                <a:latin typeface="Calibri"/>
                <a:ea typeface="Calibri"/>
                <a:cs typeface="Calibri"/>
                <a:sym typeface="Calibri"/>
              </a:rPr>
              <a:t> </a:t>
            </a:r>
            <a:r>
              <a:rPr lang="el-GR" sz="2000" b="1" dirty="0" err="1">
                <a:solidFill>
                  <a:srgbClr val="000000"/>
                </a:solidFill>
                <a:latin typeface="Calibri"/>
                <a:ea typeface="Calibri"/>
                <a:cs typeface="Calibri"/>
                <a:sym typeface="Calibri"/>
              </a:rPr>
              <a:t>βλάστες</a:t>
            </a:r>
            <a:r>
              <a:rPr lang="en-US" sz="2000" dirty="0">
                <a:solidFill>
                  <a:srgbClr val="000000"/>
                </a:solidFill>
                <a:latin typeface="Calibri"/>
                <a:ea typeface="Calibri"/>
                <a:cs typeface="Calibri"/>
                <a:sym typeface="Calibri"/>
              </a:rPr>
              <a:t> </a:t>
            </a:r>
            <a:endParaRPr lang="el-GR" sz="2000" dirty="0">
              <a:solidFill>
                <a:srgbClr val="000000"/>
              </a:solidFill>
              <a:latin typeface="Calibri"/>
              <a:ea typeface="Calibri"/>
              <a:cs typeface="Calibri"/>
              <a:sym typeface="Calibri"/>
            </a:endParaRPr>
          </a:p>
          <a:p>
            <a:pPr marL="0" marR="0" lvl="0" indent="0" algn="l" rtl="0">
              <a:spcBef>
                <a:spcPts val="0"/>
              </a:spcBef>
              <a:spcAft>
                <a:spcPts val="0"/>
              </a:spcAft>
              <a:buNone/>
            </a:pPr>
            <a:endParaRPr lang="en-US" sz="2000" dirty="0">
              <a:solidFill>
                <a:srgbClr val="000000"/>
              </a:solidFill>
              <a:latin typeface="Calibri"/>
              <a:ea typeface="Calibri"/>
              <a:cs typeface="Calibri"/>
              <a:sym typeface="Calibri"/>
            </a:endParaRPr>
          </a:p>
          <a:p>
            <a:pPr marL="0" marR="0" lvl="0" indent="0" algn="l" rtl="0">
              <a:spcBef>
                <a:spcPts val="0"/>
              </a:spcBef>
              <a:spcAft>
                <a:spcPts val="0"/>
              </a:spcAft>
              <a:buNone/>
            </a:pPr>
            <a:endParaRPr sz="2000" dirty="0"/>
          </a:p>
          <a:p>
            <a:pPr marL="0" marR="0" lvl="0" indent="0" algn="l" rtl="0">
              <a:spcBef>
                <a:spcPts val="0"/>
              </a:spcBef>
              <a:spcAft>
                <a:spcPts val="0"/>
              </a:spcAft>
              <a:buNone/>
            </a:pPr>
            <a:endParaRPr sz="1800"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92D6496-4D29-459A-FDDD-16079BA96F78}"/>
              </a:ext>
            </a:extLst>
          </p:cNvPr>
          <p:cNvPicPr>
            <a:picLocks noChangeAspect="1"/>
          </p:cNvPicPr>
          <p:nvPr/>
        </p:nvPicPr>
        <p:blipFill>
          <a:blip r:embed="rId3"/>
          <a:stretch>
            <a:fillRect/>
          </a:stretch>
        </p:blipFill>
        <p:spPr>
          <a:xfrm>
            <a:off x="5617027" y="3097770"/>
            <a:ext cx="3430543" cy="2287030"/>
          </a:xfrm>
          <a:prstGeom prst="rect">
            <a:avLst/>
          </a:prstGeom>
        </p:spPr>
      </p:pic>
      <p:pic>
        <p:nvPicPr>
          <p:cNvPr id="5" name="Picture 4">
            <a:extLst>
              <a:ext uri="{FF2B5EF4-FFF2-40B4-BE49-F238E27FC236}">
                <a16:creationId xmlns:a16="http://schemas.microsoft.com/office/drawing/2014/main" id="{33E5F716-C7BE-AC34-968C-2065B721DAAC}"/>
              </a:ext>
            </a:extLst>
          </p:cNvPr>
          <p:cNvPicPr>
            <a:picLocks noChangeAspect="1"/>
          </p:cNvPicPr>
          <p:nvPr/>
        </p:nvPicPr>
        <p:blipFill>
          <a:blip r:embed="rId4"/>
          <a:stretch>
            <a:fillRect/>
          </a:stretch>
        </p:blipFill>
        <p:spPr>
          <a:xfrm>
            <a:off x="4550321" y="5434919"/>
            <a:ext cx="1968601" cy="1339919"/>
          </a:xfrm>
          <a:prstGeom prst="rect">
            <a:avLst/>
          </a:prstGeom>
        </p:spPr>
      </p:pic>
      <p:pic>
        <p:nvPicPr>
          <p:cNvPr id="7" name="Picture 6">
            <a:extLst>
              <a:ext uri="{FF2B5EF4-FFF2-40B4-BE49-F238E27FC236}">
                <a16:creationId xmlns:a16="http://schemas.microsoft.com/office/drawing/2014/main" id="{C84EB6FE-203B-1CB1-2F36-323159CF579C}"/>
              </a:ext>
            </a:extLst>
          </p:cNvPr>
          <p:cNvPicPr>
            <a:picLocks noChangeAspect="1"/>
          </p:cNvPicPr>
          <p:nvPr/>
        </p:nvPicPr>
        <p:blipFill>
          <a:blip r:embed="rId5"/>
          <a:stretch>
            <a:fillRect/>
          </a:stretch>
        </p:blipFill>
        <p:spPr>
          <a:xfrm>
            <a:off x="6566095" y="5434920"/>
            <a:ext cx="2481475" cy="13399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5"/>
          <p:cNvSpPr txBox="1">
            <a:spLocks noGrp="1"/>
          </p:cNvSpPr>
          <p:nvPr>
            <p:ph type="title"/>
          </p:nvPr>
        </p:nvSpPr>
        <p:spPr>
          <a:xfrm>
            <a:off x="1485900" y="1"/>
            <a:ext cx="6172200" cy="5798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300"/>
              <a:buFont typeface="Calibri"/>
              <a:buNone/>
            </a:pPr>
            <a:r>
              <a:rPr lang="el-GR" dirty="0"/>
              <a:t>Επίχρισμα περιφερικού αίματος</a:t>
            </a:r>
            <a:endParaRPr dirty="0"/>
          </a:p>
        </p:txBody>
      </p:sp>
      <p:sp>
        <p:nvSpPr>
          <p:cNvPr id="437" name="Google Shape;437;p25"/>
          <p:cNvSpPr txBox="1"/>
          <p:nvPr/>
        </p:nvSpPr>
        <p:spPr>
          <a:xfrm>
            <a:off x="78059" y="6411950"/>
            <a:ext cx="8551837" cy="3846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900" dirty="0">
                <a:solidFill>
                  <a:srgbClr val="000000"/>
                </a:solidFill>
                <a:latin typeface="Calibri"/>
                <a:ea typeface="Calibri"/>
                <a:cs typeface="Calibri"/>
                <a:sym typeface="Calibri"/>
              </a:rPr>
              <a:t>              Φυσιολογικό                                                                        Ασθενούς</a:t>
            </a:r>
            <a:endParaRPr dirty="0"/>
          </a:p>
        </p:txBody>
      </p:sp>
      <p:pic>
        <p:nvPicPr>
          <p:cNvPr id="7" name="Picture 6">
            <a:extLst>
              <a:ext uri="{FF2B5EF4-FFF2-40B4-BE49-F238E27FC236}">
                <a16:creationId xmlns:a16="http://schemas.microsoft.com/office/drawing/2014/main" id="{FF701270-003D-266E-1D97-0D9BBD5C8B34}"/>
              </a:ext>
            </a:extLst>
          </p:cNvPr>
          <p:cNvPicPr>
            <a:picLocks noChangeAspect="1"/>
          </p:cNvPicPr>
          <p:nvPr/>
        </p:nvPicPr>
        <p:blipFill>
          <a:blip r:embed="rId3"/>
          <a:stretch>
            <a:fillRect/>
          </a:stretch>
        </p:blipFill>
        <p:spPr>
          <a:xfrm>
            <a:off x="234551" y="3780263"/>
            <a:ext cx="2739102" cy="2631686"/>
          </a:xfrm>
          <a:prstGeom prst="rect">
            <a:avLst/>
          </a:prstGeom>
        </p:spPr>
      </p:pic>
      <p:pic>
        <p:nvPicPr>
          <p:cNvPr id="4" name="Εικόνα 3">
            <a:extLst>
              <a:ext uri="{FF2B5EF4-FFF2-40B4-BE49-F238E27FC236}">
                <a16:creationId xmlns:a16="http://schemas.microsoft.com/office/drawing/2014/main" id="{D2BE8471-758F-6778-22C3-877F44EC2E10}"/>
              </a:ext>
            </a:extLst>
          </p:cNvPr>
          <p:cNvPicPr>
            <a:picLocks noChangeAspect="1"/>
          </p:cNvPicPr>
          <p:nvPr/>
        </p:nvPicPr>
        <p:blipFill>
          <a:blip r:embed="rId4"/>
          <a:stretch>
            <a:fillRect/>
          </a:stretch>
        </p:blipFill>
        <p:spPr>
          <a:xfrm>
            <a:off x="234550" y="579863"/>
            <a:ext cx="4075501" cy="3088888"/>
          </a:xfrm>
          <a:prstGeom prst="rect">
            <a:avLst/>
          </a:prstGeom>
        </p:spPr>
      </p:pic>
      <p:pic>
        <p:nvPicPr>
          <p:cNvPr id="6" name="Εικόνα 5">
            <a:extLst>
              <a:ext uri="{FF2B5EF4-FFF2-40B4-BE49-F238E27FC236}">
                <a16:creationId xmlns:a16="http://schemas.microsoft.com/office/drawing/2014/main" id="{720DE3E3-5588-2B33-1F20-B4037C88A8D7}"/>
              </a:ext>
            </a:extLst>
          </p:cNvPr>
          <p:cNvPicPr>
            <a:picLocks noChangeAspect="1"/>
          </p:cNvPicPr>
          <p:nvPr/>
        </p:nvPicPr>
        <p:blipFill>
          <a:blip r:embed="rId5"/>
          <a:stretch>
            <a:fillRect/>
          </a:stretch>
        </p:blipFill>
        <p:spPr>
          <a:xfrm rot="5400000">
            <a:off x="3763066" y="1303578"/>
            <a:ext cx="5811848" cy="4404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 y="66866"/>
            <a:ext cx="3955161" cy="176296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en-US" sz="2400" dirty="0"/>
              <a:t>B</a:t>
            </a:r>
            <a:r>
              <a:rPr lang="el-GR" sz="2400" dirty="0" err="1"/>
              <a:t>ιοψία</a:t>
            </a:r>
            <a:r>
              <a:rPr lang="el-GR" sz="2400" dirty="0"/>
              <a:t> μυελού οστών.</a:t>
            </a:r>
            <a:br>
              <a:rPr lang="el-GR" sz="2400" dirty="0"/>
            </a:br>
            <a:r>
              <a:rPr lang="el-GR" sz="2400" dirty="0"/>
              <a:t>Α-Η &amp; </a:t>
            </a:r>
            <a:r>
              <a:rPr lang="el-GR" sz="2400" dirty="0" err="1"/>
              <a:t>ανοσοχρώση</a:t>
            </a:r>
            <a:r>
              <a:rPr lang="el-GR" sz="2400" dirty="0"/>
              <a:t> του </a:t>
            </a:r>
            <a:r>
              <a:rPr lang="en-US" sz="2400" dirty="0"/>
              <a:t>CD20</a:t>
            </a:r>
            <a:endParaRPr dirty="0"/>
          </a:p>
        </p:txBody>
      </p:sp>
      <p:sp>
        <p:nvSpPr>
          <p:cNvPr id="445" name="Google Shape;445;p26"/>
          <p:cNvSpPr txBox="1"/>
          <p:nvPr/>
        </p:nvSpPr>
        <p:spPr>
          <a:xfrm>
            <a:off x="390291" y="6494096"/>
            <a:ext cx="906594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rgbClr val="000000"/>
                </a:solidFill>
                <a:latin typeface="Calibri"/>
                <a:ea typeface="Calibri"/>
                <a:cs typeface="Calibri"/>
                <a:sym typeface="Calibri"/>
              </a:rPr>
              <a:t>  Φυσιολογικό                                                                                       Ασθενούς</a:t>
            </a:r>
            <a:endParaRPr dirty="0"/>
          </a:p>
        </p:txBody>
      </p:sp>
      <p:pic>
        <p:nvPicPr>
          <p:cNvPr id="5" name="Picture 4">
            <a:extLst>
              <a:ext uri="{FF2B5EF4-FFF2-40B4-BE49-F238E27FC236}">
                <a16:creationId xmlns:a16="http://schemas.microsoft.com/office/drawing/2014/main" id="{80D59E4C-74DF-A21C-116B-E44CF0C822C1}"/>
              </a:ext>
            </a:extLst>
          </p:cNvPr>
          <p:cNvPicPr>
            <a:picLocks noChangeAspect="1"/>
          </p:cNvPicPr>
          <p:nvPr/>
        </p:nvPicPr>
        <p:blipFill>
          <a:blip r:embed="rId3"/>
          <a:stretch>
            <a:fillRect/>
          </a:stretch>
        </p:blipFill>
        <p:spPr>
          <a:xfrm>
            <a:off x="4012977" y="167227"/>
            <a:ext cx="5014710" cy="3178139"/>
          </a:xfrm>
          <a:prstGeom prst="rect">
            <a:avLst/>
          </a:prstGeom>
        </p:spPr>
      </p:pic>
      <p:pic>
        <p:nvPicPr>
          <p:cNvPr id="7" name="Picture 6">
            <a:extLst>
              <a:ext uri="{FF2B5EF4-FFF2-40B4-BE49-F238E27FC236}">
                <a16:creationId xmlns:a16="http://schemas.microsoft.com/office/drawing/2014/main" id="{31FD9FF2-4D23-3F7D-2ED4-B8363E0C98BA}"/>
              </a:ext>
            </a:extLst>
          </p:cNvPr>
          <p:cNvPicPr>
            <a:picLocks noChangeAspect="1"/>
          </p:cNvPicPr>
          <p:nvPr/>
        </p:nvPicPr>
        <p:blipFill>
          <a:blip r:embed="rId4"/>
          <a:stretch>
            <a:fillRect/>
          </a:stretch>
        </p:blipFill>
        <p:spPr>
          <a:xfrm rot="16200000">
            <a:off x="-386563" y="2557327"/>
            <a:ext cx="4497461" cy="3376078"/>
          </a:xfrm>
          <a:prstGeom prst="rect">
            <a:avLst/>
          </a:prstGeom>
        </p:spPr>
      </p:pic>
      <p:pic>
        <p:nvPicPr>
          <p:cNvPr id="6" name="Εικόνα 5">
            <a:extLst>
              <a:ext uri="{FF2B5EF4-FFF2-40B4-BE49-F238E27FC236}">
                <a16:creationId xmlns:a16="http://schemas.microsoft.com/office/drawing/2014/main" id="{7D42FE69-B888-0929-2030-FD7A1461A9B5}"/>
              </a:ext>
            </a:extLst>
          </p:cNvPr>
          <p:cNvPicPr>
            <a:picLocks noChangeAspect="1"/>
          </p:cNvPicPr>
          <p:nvPr/>
        </p:nvPicPr>
        <p:blipFill>
          <a:blip r:embed="rId5"/>
          <a:stretch>
            <a:fillRect/>
          </a:stretch>
        </p:blipFill>
        <p:spPr>
          <a:xfrm>
            <a:off x="4410991" y="3429000"/>
            <a:ext cx="4218682" cy="3085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a:t>Ερώτηση</a:t>
            </a:r>
            <a:endParaRPr/>
          </a:p>
        </p:txBody>
      </p:sp>
      <p:sp>
        <p:nvSpPr>
          <p:cNvPr id="456" name="Google Shape;456;p27"/>
          <p:cNvSpPr txBox="1"/>
          <p:nvPr/>
        </p:nvSpPr>
        <p:spPr>
          <a:xfrm>
            <a:off x="1619672" y="1412776"/>
            <a:ext cx="6172200" cy="12464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500" dirty="0">
                <a:solidFill>
                  <a:srgbClr val="000000"/>
                </a:solidFill>
                <a:latin typeface="Calibri"/>
                <a:ea typeface="Calibri"/>
                <a:cs typeface="Calibri"/>
                <a:sym typeface="Calibri"/>
              </a:rPr>
              <a:t>Ποια η νόσος της ασθενούς και </a:t>
            </a:r>
            <a:endParaRPr dirty="0"/>
          </a:p>
          <a:p>
            <a:pPr marL="0" marR="0" lvl="0" indent="0" algn="ctr" rtl="0">
              <a:spcBef>
                <a:spcPts val="0"/>
              </a:spcBef>
              <a:spcAft>
                <a:spcPts val="0"/>
              </a:spcAft>
              <a:buNone/>
            </a:pPr>
            <a:endParaRPr sz="2500" dirty="0">
              <a:solidFill>
                <a:srgbClr val="000000"/>
              </a:solidFill>
              <a:latin typeface="Calibri"/>
              <a:ea typeface="Calibri"/>
              <a:cs typeface="Calibri"/>
              <a:sym typeface="Calibri"/>
            </a:endParaRPr>
          </a:p>
          <a:p>
            <a:pPr marL="0" marR="0" lvl="0" indent="0" algn="ctr" rtl="0">
              <a:spcBef>
                <a:spcPts val="0"/>
              </a:spcBef>
              <a:spcAft>
                <a:spcPts val="0"/>
              </a:spcAft>
              <a:buNone/>
            </a:pPr>
            <a:r>
              <a:rPr lang="el-GR" sz="2500" dirty="0">
                <a:latin typeface="Calibri"/>
                <a:ea typeface="Calibri"/>
                <a:cs typeface="Calibri"/>
                <a:sym typeface="Calibri"/>
              </a:rPr>
              <a:t>π</a:t>
            </a:r>
            <a:r>
              <a:rPr lang="el-GR" sz="2500" dirty="0">
                <a:solidFill>
                  <a:srgbClr val="000000"/>
                </a:solidFill>
                <a:latin typeface="Calibri"/>
                <a:ea typeface="Calibri"/>
                <a:cs typeface="Calibri"/>
                <a:sym typeface="Calibri"/>
              </a:rPr>
              <a:t>οια η 5ετής πρόγνωσή της; </a:t>
            </a:r>
            <a:endParaRPr dirty="0"/>
          </a:p>
        </p:txBody>
      </p:sp>
      <p:pic>
        <p:nvPicPr>
          <p:cNvPr id="457" name="Google Shape;457;p27"/>
          <p:cNvPicPr preferRelativeResize="0"/>
          <p:nvPr/>
        </p:nvPicPr>
        <p:blipFill rotWithShape="1">
          <a:blip r:embed="rId3">
            <a:alphaModFix/>
          </a:blip>
          <a:srcRect/>
          <a:stretch/>
        </p:blipFill>
        <p:spPr>
          <a:xfrm>
            <a:off x="2699792" y="3356992"/>
            <a:ext cx="3830797" cy="30243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8"/>
          <p:cNvSpPr txBox="1">
            <a:spLocks noGrp="1"/>
          </p:cNvSpPr>
          <p:nvPr>
            <p:ph type="title"/>
          </p:nvPr>
        </p:nvSpPr>
        <p:spPr>
          <a:xfrm>
            <a:off x="5107258" y="191106"/>
            <a:ext cx="3857893" cy="65638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ct val="100000"/>
              <a:buFont typeface="Calibri"/>
              <a:buNone/>
            </a:pPr>
            <a:r>
              <a:rPr lang="el-GR" sz="4000" dirty="0"/>
              <a:t>Απάντηση</a:t>
            </a:r>
            <a:endParaRPr sz="4000" dirty="0"/>
          </a:p>
        </p:txBody>
      </p:sp>
      <p:sp>
        <p:nvSpPr>
          <p:cNvPr id="463" name="Google Shape;463;p28"/>
          <p:cNvSpPr txBox="1"/>
          <p:nvPr/>
        </p:nvSpPr>
        <p:spPr>
          <a:xfrm>
            <a:off x="0" y="-89210"/>
            <a:ext cx="5296829" cy="69864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latin typeface="Calibri"/>
                <a:ea typeface="Calibri"/>
                <a:cs typeface="Calibri"/>
                <a:sym typeface="Calibri"/>
              </a:rPr>
              <a:t>H</a:t>
            </a:r>
            <a:r>
              <a:rPr lang="el-GR" sz="2800" dirty="0">
                <a:solidFill>
                  <a:srgbClr val="000000"/>
                </a:solidFill>
                <a:latin typeface="Calibri"/>
                <a:ea typeface="Calibri"/>
                <a:cs typeface="Calibri"/>
                <a:sym typeface="Calibri"/>
              </a:rPr>
              <a:t> ασθενής έπασχε από</a:t>
            </a:r>
            <a:r>
              <a:rPr lang="en-US" sz="2800" dirty="0">
                <a:latin typeface="Calibri"/>
                <a:ea typeface="Calibri"/>
                <a:cs typeface="Calibri"/>
                <a:sym typeface="Calibri"/>
              </a:rPr>
              <a:t> </a:t>
            </a:r>
            <a:r>
              <a:rPr lang="el-GR" sz="2800" b="1" dirty="0">
                <a:latin typeface="Calibri"/>
                <a:ea typeface="Calibri"/>
                <a:cs typeface="Calibri"/>
                <a:sym typeface="Calibri"/>
              </a:rPr>
              <a:t>χρόνια λεμφοκυτταρική λευχαιμία (ΧΛΛ, </a:t>
            </a:r>
            <a:r>
              <a:rPr lang="en-US" sz="2800" b="1" dirty="0">
                <a:latin typeface="Calibri"/>
                <a:ea typeface="Calibri"/>
                <a:cs typeface="Calibri"/>
                <a:sym typeface="Calibri"/>
              </a:rPr>
              <a:t>CLL</a:t>
            </a:r>
            <a:r>
              <a:rPr lang="el-GR" sz="2800" b="1" dirty="0">
                <a:latin typeface="Calibri"/>
                <a:ea typeface="Calibri"/>
                <a:cs typeface="Calibri"/>
                <a:sym typeface="Calibri"/>
              </a:rPr>
              <a:t>)/</a:t>
            </a:r>
            <a:r>
              <a:rPr lang="en-US" sz="2800" b="1" dirty="0">
                <a:latin typeface="Calibri"/>
                <a:ea typeface="Calibri"/>
                <a:cs typeface="Calibri"/>
                <a:sym typeface="Calibri"/>
              </a:rPr>
              <a:t> (</a:t>
            </a:r>
            <a:r>
              <a:rPr lang="el-GR" sz="2800" b="1" dirty="0">
                <a:latin typeface="Calibri"/>
                <a:ea typeface="Calibri"/>
                <a:cs typeface="Calibri"/>
                <a:sym typeface="Calibri"/>
              </a:rPr>
              <a:t>λεμφοκυτταρικό</a:t>
            </a:r>
            <a:r>
              <a:rPr lang="en-US" sz="2800" b="1" dirty="0">
                <a:latin typeface="Calibri"/>
                <a:ea typeface="Calibri"/>
                <a:cs typeface="Calibri"/>
                <a:sym typeface="Calibri"/>
              </a:rPr>
              <a:t>)</a:t>
            </a:r>
            <a:r>
              <a:rPr lang="el-GR" sz="2800" b="1" dirty="0">
                <a:latin typeface="Calibri"/>
                <a:ea typeface="Calibri"/>
                <a:cs typeface="Calibri"/>
                <a:sym typeface="Calibri"/>
              </a:rPr>
              <a:t> λέμφωμα</a:t>
            </a:r>
            <a:r>
              <a:rPr lang="en-US" sz="2800" b="1" dirty="0">
                <a:latin typeface="Calibri"/>
                <a:ea typeface="Calibri"/>
                <a:cs typeface="Calibri"/>
                <a:sym typeface="Calibri"/>
              </a:rPr>
              <a:t> </a:t>
            </a:r>
            <a:r>
              <a:rPr lang="el-GR" sz="2800" b="1" dirty="0">
                <a:latin typeface="Calibri"/>
                <a:ea typeface="Calibri"/>
                <a:cs typeface="Calibri"/>
                <a:sym typeface="Calibri"/>
              </a:rPr>
              <a:t>από μικρά Β κύτταρα </a:t>
            </a:r>
            <a:r>
              <a:rPr lang="en-US" sz="2800" b="1" dirty="0">
                <a:latin typeface="Calibri"/>
                <a:ea typeface="Calibri"/>
                <a:cs typeface="Calibri"/>
                <a:sym typeface="Calibri"/>
              </a:rPr>
              <a:t>(SLL)</a:t>
            </a:r>
            <a:r>
              <a:rPr lang="el-GR" sz="2800" b="1" dirty="0">
                <a:latin typeface="Calibri"/>
                <a:ea typeface="Calibri"/>
                <a:cs typeface="Calibri"/>
                <a:sym typeface="Calibri"/>
              </a:rPr>
              <a:t> με κυκλοφορούν συστατικό∙</a:t>
            </a:r>
            <a:r>
              <a:rPr lang="el-GR" sz="2800" dirty="0">
                <a:latin typeface="Calibri"/>
                <a:ea typeface="Calibri"/>
                <a:cs typeface="Calibri"/>
                <a:sym typeface="Calibri"/>
              </a:rPr>
              <a:t> η </a:t>
            </a:r>
            <a:r>
              <a:rPr lang="el-GR" sz="2800" dirty="0">
                <a:effectLst>
                  <a:outerShdw blurRad="38100" dist="38100" dir="2700000" algn="tl">
                    <a:srgbClr val="000000">
                      <a:alpha val="43137"/>
                    </a:srgbClr>
                  </a:outerShdw>
                </a:effectLst>
                <a:latin typeface="Calibri"/>
                <a:ea typeface="Calibri"/>
                <a:cs typeface="Calibri"/>
                <a:sym typeface="Calibri"/>
              </a:rPr>
              <a:t>συχνότερη </a:t>
            </a:r>
            <a:r>
              <a:rPr lang="el-GR" sz="2800" dirty="0">
                <a:latin typeface="Calibri"/>
                <a:ea typeface="Calibri"/>
                <a:cs typeface="Calibri"/>
                <a:sym typeface="Calibri"/>
              </a:rPr>
              <a:t>λευχαιμία στους ενήλικες του Δυτικού κόσμου,  η οποία έχει (σε πρώιμα στάδια) 5ετή επιβίωση άνω του </a:t>
            </a:r>
            <a:r>
              <a:rPr lang="en-US" sz="2800" dirty="0">
                <a:latin typeface="Calibri"/>
                <a:ea typeface="Calibri"/>
                <a:cs typeface="Calibri"/>
                <a:sym typeface="Calibri"/>
              </a:rPr>
              <a:t>85</a:t>
            </a:r>
            <a:r>
              <a:rPr lang="el-GR" sz="2800" dirty="0">
                <a:latin typeface="Calibri"/>
                <a:ea typeface="Calibri"/>
                <a:cs typeface="Calibri"/>
                <a:sym typeface="Calibri"/>
              </a:rPr>
              <a:t>%,</a:t>
            </a:r>
            <a:r>
              <a:rPr lang="el-GR" sz="2800" dirty="0">
                <a:solidFill>
                  <a:srgbClr val="000000"/>
                </a:solidFill>
                <a:latin typeface="Calibri"/>
                <a:ea typeface="Calibri"/>
                <a:cs typeface="Calibri"/>
                <a:sym typeface="Calibri"/>
              </a:rPr>
              <a:t> </a:t>
            </a:r>
            <a:r>
              <a:rPr lang="el-GR" sz="2800" dirty="0">
                <a:latin typeface="Calibri"/>
                <a:ea typeface="Calibri"/>
                <a:cs typeface="Calibri"/>
                <a:sym typeface="Calibri"/>
              </a:rPr>
              <a:t>χωρίς θεραπευτική παρέμβαση επί απουσίας κλινικής προόδου της νόσου. Σε προχωρημένα στάδια π.χ. με εκδήλωση σημείων ανεπάρκειας μυελού ή εκτροπή σε </a:t>
            </a:r>
            <a:r>
              <a:rPr lang="en-US" sz="2800" dirty="0">
                <a:latin typeface="Calibri"/>
                <a:ea typeface="Calibri"/>
                <a:cs typeface="Calibri"/>
                <a:sym typeface="Calibri"/>
              </a:rPr>
              <a:t>DLBCL</a:t>
            </a:r>
            <a:r>
              <a:rPr lang="el-GR" sz="2800" dirty="0">
                <a:latin typeface="Calibri"/>
                <a:ea typeface="Calibri"/>
                <a:cs typeface="Calibri"/>
                <a:sym typeface="Calibri"/>
              </a:rPr>
              <a:t>, γίνεται έναρξη κατάλληλης θεραπείας.</a:t>
            </a:r>
            <a:endParaRPr sz="2800" dirty="0">
              <a:solidFill>
                <a:srgbClr val="000000"/>
              </a:solidFill>
              <a:latin typeface="Calibri"/>
              <a:ea typeface="Calibri"/>
              <a:cs typeface="Calibri"/>
              <a:sym typeface="Calibri"/>
            </a:endParaRPr>
          </a:p>
        </p:txBody>
      </p:sp>
      <p:pic>
        <p:nvPicPr>
          <p:cNvPr id="2" name="Εικόνα 1">
            <a:extLst>
              <a:ext uri="{FF2B5EF4-FFF2-40B4-BE49-F238E27FC236}">
                <a16:creationId xmlns:a16="http://schemas.microsoft.com/office/drawing/2014/main" id="{D24B3164-2C1D-F9AF-0D91-E3D3CA6F12AE}"/>
              </a:ext>
            </a:extLst>
          </p:cNvPr>
          <p:cNvPicPr>
            <a:picLocks noChangeAspect="1"/>
          </p:cNvPicPr>
          <p:nvPr/>
        </p:nvPicPr>
        <p:blipFill>
          <a:blip r:embed="rId3"/>
          <a:stretch>
            <a:fillRect/>
          </a:stretch>
        </p:blipFill>
        <p:spPr>
          <a:xfrm>
            <a:off x="5202044" y="1242838"/>
            <a:ext cx="3857893" cy="464731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457200" y="-234176"/>
            <a:ext cx="8229600" cy="7694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l-GR" sz="2000" dirty="0" err="1">
                <a:effectLst>
                  <a:outerShdw blurRad="38100" dist="38100" dir="2700000" algn="tl">
                    <a:srgbClr val="000000">
                      <a:alpha val="43137"/>
                    </a:srgbClr>
                  </a:outerShdw>
                </a:effectLst>
              </a:rPr>
              <a:t>Παθολογοανατομική</a:t>
            </a:r>
            <a:r>
              <a:rPr lang="el-GR" sz="2000" dirty="0">
                <a:effectLst>
                  <a:outerShdw blurRad="38100" dist="38100" dir="2700000" algn="tl">
                    <a:srgbClr val="000000">
                      <a:alpha val="43137"/>
                    </a:srgbClr>
                  </a:outerShdw>
                </a:effectLst>
              </a:rPr>
              <a:t> θεώρηση </a:t>
            </a:r>
            <a:r>
              <a:rPr lang="en-US" sz="2000" dirty="0">
                <a:effectLst>
                  <a:outerShdw blurRad="38100" dist="38100" dir="2700000" algn="tl">
                    <a:srgbClr val="000000">
                      <a:alpha val="43137"/>
                    </a:srgbClr>
                  </a:outerShdw>
                </a:effectLst>
              </a:rPr>
              <a:t>CLL/SLL</a:t>
            </a:r>
            <a:endParaRPr sz="2000"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C361BB6-FF53-8840-1387-8A2DBD405C30}"/>
              </a:ext>
            </a:extLst>
          </p:cNvPr>
          <p:cNvSpPr txBox="1"/>
          <p:nvPr/>
        </p:nvSpPr>
        <p:spPr>
          <a:xfrm>
            <a:off x="0" y="211873"/>
            <a:ext cx="9144001" cy="2308324"/>
          </a:xfrm>
          <a:prstGeom prst="rect">
            <a:avLst/>
          </a:prstGeom>
          <a:noFill/>
        </p:spPr>
        <p:txBody>
          <a:bodyPr wrap="square">
            <a:spAutoFit/>
          </a:bodyPr>
          <a:lstStyle/>
          <a:p>
            <a:pPr algn="just"/>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Ήπιο</a:t>
            </a:r>
            <a:r>
              <a:rPr lang="el-GR" sz="1600" dirty="0">
                <a:latin typeface="Calibri" panose="020F0502020204030204" pitchFamily="34" charset="0"/>
                <a:cs typeface="Calibri" panose="020F0502020204030204" pitchFamily="34" charset="0"/>
              </a:rPr>
              <a:t> μη </a:t>
            </a:r>
            <a:r>
              <a:rPr lang="en-US" sz="1600" dirty="0">
                <a:latin typeface="Calibri" panose="020F0502020204030204" pitchFamily="34" charset="0"/>
                <a:cs typeface="Calibri" panose="020F0502020204030204" pitchFamily="34" charset="0"/>
              </a:rPr>
              <a:t>Hodgkin </a:t>
            </a:r>
            <a:r>
              <a:rPr lang="el-GR" sz="1600" dirty="0">
                <a:latin typeface="Calibri" panose="020F0502020204030204" pitchFamily="34" charset="0"/>
                <a:cs typeface="Calibri" panose="020F0502020204030204" pitchFamily="34" charset="0"/>
              </a:rPr>
              <a:t>λέμφωμα με </a:t>
            </a:r>
            <a:r>
              <a:rPr lang="el-GR" sz="1600" b="1" dirty="0" err="1">
                <a:latin typeface="Calibri" panose="020F0502020204030204" pitchFamily="34" charset="0"/>
                <a:cs typeface="Calibri" panose="020F0502020204030204" pitchFamily="34" charset="0"/>
              </a:rPr>
              <a:t>κλωνικό</a:t>
            </a:r>
            <a:r>
              <a:rPr lang="el-GR" sz="1600" b="1"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πολλαπλασιασμό </a:t>
            </a:r>
            <a:r>
              <a:rPr lang="el-GR" sz="1600" b="1" dirty="0">
                <a:latin typeface="Calibri" panose="020F0502020204030204" pitchFamily="34" charset="0"/>
                <a:cs typeface="Calibri" panose="020F0502020204030204" pitchFamily="34" charset="0"/>
              </a:rPr>
              <a:t>ώριμων Β κυττάρων </a:t>
            </a:r>
            <a:r>
              <a:rPr lang="el-GR" sz="1600" dirty="0">
                <a:latin typeface="Calibri" panose="020F0502020204030204" pitchFamily="34" charset="0"/>
                <a:cs typeface="Calibri" panose="020F0502020204030204" pitchFamily="34" charset="0"/>
              </a:rPr>
              <a:t>με χαρακτηριστικό </a:t>
            </a:r>
            <a:r>
              <a:rPr lang="el-GR" sz="1600" b="1" dirty="0">
                <a:latin typeface="Calibri" panose="020F0502020204030204" pitchFamily="34" charset="0"/>
                <a:cs typeface="Calibri" panose="020F0502020204030204" pitchFamily="34" charset="0"/>
              </a:rPr>
              <a:t>θετικό </a:t>
            </a:r>
            <a:r>
              <a:rPr lang="el-GR" sz="1600" b="1" dirty="0" err="1">
                <a:latin typeface="Calibri" panose="020F0502020204030204" pitchFamily="34" charset="0"/>
                <a:cs typeface="Calibri" panose="020F0502020204030204" pitchFamily="34" charset="0"/>
              </a:rPr>
              <a:t>ανοσοφαινότυπο</a:t>
            </a:r>
            <a:r>
              <a:rPr lang="el-GR" sz="1600" b="1"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στους </a:t>
            </a:r>
            <a:r>
              <a:rPr lang="el-GR" sz="1600" b="1" dirty="0">
                <a:latin typeface="Calibri" panose="020F0502020204030204" pitchFamily="34" charset="0"/>
                <a:cs typeface="Calibri" panose="020F0502020204030204" pitchFamily="34" charset="0"/>
              </a:rPr>
              <a:t>δείκτες </a:t>
            </a:r>
            <a:r>
              <a:rPr lang="en-US" sz="1600" b="1" dirty="0">
                <a:latin typeface="Calibri" panose="020F0502020204030204" pitchFamily="34" charset="0"/>
                <a:cs typeface="Calibri" panose="020F0502020204030204" pitchFamily="34" charset="0"/>
              </a:rPr>
              <a:t>CD19, </a:t>
            </a:r>
            <a:r>
              <a:rPr lang="en-US" sz="16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CD5</a:t>
            </a:r>
            <a:r>
              <a:rPr lang="el-G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(βλ. </a:t>
            </a:r>
            <a:r>
              <a:rPr lang="el-GR" sz="1600" dirty="0" err="1">
                <a:latin typeface="Calibri" panose="020F0502020204030204" pitchFamily="34" charset="0"/>
                <a:cs typeface="Calibri" panose="020F0502020204030204" pitchFamily="34" charset="0"/>
              </a:rPr>
              <a:t>δεξ</a:t>
            </a:r>
            <a:r>
              <a:rPr lang="el-GR" sz="1600" dirty="0">
                <a:latin typeface="Calibri" panose="020F0502020204030204" pitchFamily="34" charset="0"/>
                <a:cs typeface="Calibri" panose="020F0502020204030204" pitchFamily="34" charset="0"/>
              </a:rPr>
              <a:t>. </a:t>
            </a:r>
            <a:r>
              <a:rPr lang="el-GR" sz="1600" dirty="0" err="1">
                <a:latin typeface="Calibri" panose="020F0502020204030204" pitchFamily="34" charset="0"/>
                <a:cs typeface="Calibri" panose="020F0502020204030204" pitchFamily="34" charset="0"/>
              </a:rPr>
              <a:t>εικ</a:t>
            </a:r>
            <a:r>
              <a:rPr lang="el-GR" sz="1600" dirty="0">
                <a:latin typeface="Calibri" panose="020F0502020204030204" pitchFamily="34" charset="0"/>
                <a:cs typeface="Calibri" panose="020F0502020204030204" pitchFamily="34" charset="0"/>
              </a:rPr>
              <a:t>. </a:t>
            </a:r>
            <a:r>
              <a:rPr lang="el-GR" sz="1600" dirty="0" err="1">
                <a:latin typeface="Calibri" panose="020F0502020204030204" pitchFamily="34" charset="0"/>
                <a:cs typeface="Calibri" panose="020F0502020204030204" pitchFamily="34" charset="0"/>
              </a:rPr>
              <a:t>ανοσοχρώσης</a:t>
            </a:r>
            <a:r>
              <a:rPr lang="el-GR"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a:t>
            </a:r>
            <a:r>
              <a:rPr lang="en-US" sz="1600" b="1" u="sng" dirty="0">
                <a:latin typeface="Calibri" panose="020F0502020204030204" pitchFamily="34" charset="0"/>
                <a:cs typeface="Calibri" panose="020F0502020204030204" pitchFamily="34" charset="0"/>
              </a:rPr>
              <a:t>CD20</a:t>
            </a:r>
            <a:r>
              <a:rPr lang="en-US" sz="1600" b="1" dirty="0">
                <a:latin typeface="Calibri" panose="020F0502020204030204" pitchFamily="34" charset="0"/>
                <a:cs typeface="Calibri" panose="020F0502020204030204" pitchFamily="34" charset="0"/>
              </a:rPr>
              <a:t>, </a:t>
            </a:r>
            <a:r>
              <a:rPr lang="en-US" sz="16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CD23</a:t>
            </a:r>
            <a:r>
              <a:rPr lang="en-US" sz="1600" b="1" dirty="0">
                <a:latin typeface="Calibri" panose="020F0502020204030204" pitchFamily="34" charset="0"/>
                <a:cs typeface="Calibri" panose="020F0502020204030204" pitchFamily="34" charset="0"/>
              </a:rPr>
              <a:t>, </a:t>
            </a:r>
            <a:r>
              <a:rPr lang="el-GR" sz="1600" b="1" dirty="0">
                <a:latin typeface="Calibri" panose="020F0502020204030204" pitchFamily="34" charset="0"/>
                <a:cs typeface="Calibri" panose="020F0502020204030204" pitchFamily="34" charset="0"/>
              </a:rPr>
              <a:t>και </a:t>
            </a:r>
            <a:r>
              <a:rPr lang="en-US" sz="1600" b="1" dirty="0">
                <a:latin typeface="Calibri" panose="020F0502020204030204" pitchFamily="34" charset="0"/>
                <a:cs typeface="Calibri" panose="020F0502020204030204" pitchFamily="34" charset="0"/>
              </a:rPr>
              <a:t>CD200</a:t>
            </a:r>
            <a:r>
              <a:rPr lang="el-GR" sz="1600" dirty="0">
                <a:latin typeface="Calibri" panose="020F0502020204030204" pitchFamily="34" charset="0"/>
                <a:cs typeface="Calibri" panose="020F0502020204030204" pitchFamily="34" charset="0"/>
              </a:rPr>
              <a:t>. Δύο τύποι με διακριτή βιολογική συμπεριφορά με βάση την κατάσταση μετάλλαξης του αναδιαταγμένου γονιδίου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IGH∙ </a:t>
            </a:r>
            <a:r>
              <a:rPr lang="el-GR" sz="1600" i="1" dirty="0">
                <a:latin typeface="Calibri" panose="020F0502020204030204" pitchFamily="34" charset="0"/>
                <a:cs typeface="Calibri" panose="020F0502020204030204" pitchFamily="34" charset="0"/>
              </a:rPr>
              <a:t>δυσμενής</a:t>
            </a:r>
            <a:r>
              <a:rPr lang="el-GR" sz="1600" dirty="0">
                <a:latin typeface="Calibri" panose="020F0502020204030204" pitchFamily="34" charset="0"/>
                <a:cs typeface="Calibri" panose="020F0502020204030204" pitchFamily="34" charset="0"/>
              </a:rPr>
              <a:t> η </a:t>
            </a:r>
            <a:r>
              <a:rPr lang="el-GR" sz="1600" i="1" dirty="0">
                <a:latin typeface="Calibri" panose="020F0502020204030204" pitchFamily="34" charset="0"/>
                <a:cs typeface="Calibri" panose="020F0502020204030204" pitchFamily="34" charset="0"/>
              </a:rPr>
              <a:t>απουσία μετάλλαξης</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r>
              <a:rPr lang="el-GR" sz="1600" dirty="0">
                <a:latin typeface="Calibri" panose="020F0502020204030204" pitchFamily="34" charset="0"/>
                <a:cs typeface="Calibri" panose="020F0502020204030204" pitchFamily="34" charset="0"/>
              </a:rPr>
              <a:t>Ιστολογικά</a:t>
            </a:r>
            <a:r>
              <a:rPr lang="en-US" sz="1600" dirty="0">
                <a:latin typeface="Calibri" panose="020F0502020204030204" pitchFamily="34" charset="0"/>
                <a:cs typeface="Calibri" panose="020F0502020204030204" pitchFamily="34" charset="0"/>
              </a:rPr>
              <a:t>,</a:t>
            </a:r>
            <a:r>
              <a:rPr lang="el-GR" sz="1600" dirty="0">
                <a:latin typeface="Calibri" panose="020F0502020204030204" pitchFamily="34" charset="0"/>
                <a:cs typeface="Calibri" panose="020F0502020204030204" pitchFamily="34" charset="0"/>
              </a:rPr>
              <a:t> διάχυτη διήθηση από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μικρά, ώριμα λεμφοκύτταρα με στρογγυλό πυρήνα, συσσωματωμένη χρωματίνη με μόνο μικρά ή καθόλου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πυρήνια</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και λιγοστό κυτταρόπλασμα </a:t>
            </a:r>
            <a:r>
              <a:rPr lang="el-GR" sz="1600" dirty="0">
                <a:latin typeface="Calibri" panose="020F0502020204030204" pitchFamily="34" charset="0"/>
                <a:cs typeface="Calibri" panose="020F0502020204030204" pitchFamily="34" charset="0"/>
              </a:rPr>
              <a:t>(κάτω μεσαία </a:t>
            </a:r>
            <a:r>
              <a:rPr lang="el-GR" sz="1600" dirty="0" err="1">
                <a:latin typeface="Calibri" panose="020F0502020204030204" pitchFamily="34" charset="0"/>
                <a:cs typeface="Calibri" panose="020F0502020204030204" pitchFamily="34" charset="0"/>
              </a:rPr>
              <a:t>εικ</a:t>
            </a:r>
            <a:r>
              <a:rPr lang="el-GR" sz="1600" dirty="0">
                <a:latin typeface="Calibri" panose="020F0502020204030204" pitchFamily="34" charset="0"/>
                <a:cs typeface="Calibri" panose="020F0502020204030204" pitchFamily="34" charset="0"/>
              </a:rPr>
              <a:t>.).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Ασαφώς καθορισμένα, ωχρά κέντρα πολλαπλασιασμού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ψευδοθυλάκια</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err="1">
                <a:latin typeface="Calibri" panose="020F0502020204030204" pitchFamily="34" charset="0"/>
                <a:cs typeface="Calibri" panose="020F0502020204030204" pitchFamily="34" charset="0"/>
              </a:rPr>
              <a:t>αριστ</a:t>
            </a:r>
            <a:r>
              <a:rPr lang="el-GR" sz="1600" dirty="0">
                <a:latin typeface="Calibri" panose="020F0502020204030204" pitchFamily="34" charset="0"/>
                <a:cs typeface="Calibri" panose="020F0502020204030204" pitchFamily="34" charset="0"/>
              </a:rPr>
              <a:t>. &amp; πάνω μεσαία </a:t>
            </a:r>
            <a:r>
              <a:rPr lang="el-GR" sz="1600" dirty="0" err="1">
                <a:latin typeface="Calibri" panose="020F0502020204030204" pitchFamily="34" charset="0"/>
                <a:cs typeface="Calibri" panose="020F0502020204030204" pitchFamily="34" charset="0"/>
              </a:rPr>
              <a:t>εικ</a:t>
            </a:r>
            <a:r>
              <a:rPr lang="el-GR" sz="1600" dirty="0">
                <a:latin typeface="Calibri" panose="020F0502020204030204" pitchFamily="34" charset="0"/>
                <a:cs typeface="Calibri" panose="020F0502020204030204" pitchFamily="34" charset="0"/>
              </a:rPr>
              <a:t>.)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είναι κοινά</a:t>
            </a:r>
            <a:r>
              <a:rPr lang="el-GR" sz="1600" dirty="0">
                <a:latin typeface="Calibri" panose="020F0502020204030204" pitchFamily="34" charset="0"/>
                <a:cs typeface="Calibri" panose="020F0502020204030204" pitchFamily="34" charset="0"/>
              </a:rPr>
              <a:t>, αποτελούμενα από </a:t>
            </a:r>
            <a:r>
              <a:rPr lang="el-GR" sz="1600" dirty="0" err="1">
                <a:latin typeface="Calibri" panose="020F0502020204030204" pitchFamily="34" charset="0"/>
                <a:cs typeface="Calibri" panose="020F0502020204030204" pitchFamily="34" charset="0"/>
              </a:rPr>
              <a:t>προλεμφοκύτταρα</a:t>
            </a:r>
            <a:r>
              <a:rPr lang="el-GR" sz="1600" dirty="0">
                <a:latin typeface="Calibri" panose="020F0502020204030204" pitchFamily="34" charset="0"/>
                <a:cs typeface="Calibri" panose="020F0502020204030204" pitchFamily="34" charset="0"/>
              </a:rPr>
              <a:t> και </a:t>
            </a:r>
            <a:r>
              <a:rPr lang="el-GR" sz="1600" dirty="0" err="1">
                <a:latin typeface="Calibri" panose="020F0502020204030204" pitchFamily="34" charset="0"/>
                <a:cs typeface="Calibri" panose="020F0502020204030204" pitchFamily="34" charset="0"/>
              </a:rPr>
              <a:t>παραανοσοβλάστες</a:t>
            </a:r>
            <a:r>
              <a:rPr lang="el-GR" sz="1600" dirty="0">
                <a:latin typeface="Calibri" panose="020F0502020204030204" pitchFamily="34" charset="0"/>
                <a:cs typeface="Calibri" panose="020F0502020204030204" pitchFamily="34" charset="0"/>
              </a:rPr>
              <a:t>.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Μυελός των οστών </a:t>
            </a:r>
            <a:r>
              <a:rPr lang="el-GR" sz="1600" dirty="0">
                <a:latin typeface="Calibri" panose="020F0502020204030204" pitchFamily="34" charset="0"/>
                <a:cs typeface="Calibri" panose="020F0502020204030204" pitchFamily="34" charset="0"/>
              </a:rPr>
              <a:t>με οζώδη ή</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όπως στην εν λόγω ασθενή, διάχυτη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διήθηση</a:t>
            </a:r>
            <a:r>
              <a:rPr lang="el-GR" sz="1600" dirty="0">
                <a:latin typeface="Calibri" panose="020F0502020204030204" pitchFamily="34" charset="0"/>
                <a:cs typeface="Calibri" panose="020F0502020204030204" pitchFamily="34" charset="0"/>
              </a:rPr>
              <a:t>.</a:t>
            </a:r>
          </a:p>
        </p:txBody>
      </p:sp>
      <p:pic>
        <p:nvPicPr>
          <p:cNvPr id="4" name="Εικόνα 3">
            <a:extLst>
              <a:ext uri="{FF2B5EF4-FFF2-40B4-BE49-F238E27FC236}">
                <a16:creationId xmlns:a16="http://schemas.microsoft.com/office/drawing/2014/main" id="{C8D22842-C6ED-C93A-3B54-A9A6A41C569F}"/>
              </a:ext>
            </a:extLst>
          </p:cNvPr>
          <p:cNvPicPr>
            <a:picLocks noChangeAspect="1"/>
          </p:cNvPicPr>
          <p:nvPr/>
        </p:nvPicPr>
        <p:blipFill>
          <a:blip r:embed="rId3"/>
          <a:stretch>
            <a:fillRect/>
          </a:stretch>
        </p:blipFill>
        <p:spPr>
          <a:xfrm rot="5400000">
            <a:off x="5485135" y="3293665"/>
            <a:ext cx="4373504" cy="2601756"/>
          </a:xfrm>
          <a:prstGeom prst="rect">
            <a:avLst/>
          </a:prstGeom>
        </p:spPr>
      </p:pic>
      <p:pic>
        <p:nvPicPr>
          <p:cNvPr id="6" name="Εικόνα 5">
            <a:extLst>
              <a:ext uri="{FF2B5EF4-FFF2-40B4-BE49-F238E27FC236}">
                <a16:creationId xmlns:a16="http://schemas.microsoft.com/office/drawing/2014/main" id="{0BCE53BB-4648-44EA-4619-34E8DCA788EE}"/>
              </a:ext>
            </a:extLst>
          </p:cNvPr>
          <p:cNvPicPr>
            <a:picLocks noChangeAspect="1"/>
          </p:cNvPicPr>
          <p:nvPr/>
        </p:nvPicPr>
        <p:blipFill>
          <a:blip r:embed="rId4"/>
          <a:stretch>
            <a:fillRect/>
          </a:stretch>
        </p:blipFill>
        <p:spPr>
          <a:xfrm rot="16200000">
            <a:off x="-654947" y="3233972"/>
            <a:ext cx="4346992" cy="2694627"/>
          </a:xfrm>
          <a:prstGeom prst="rect">
            <a:avLst/>
          </a:prstGeom>
        </p:spPr>
      </p:pic>
      <p:pic>
        <p:nvPicPr>
          <p:cNvPr id="8" name="Εικόνα 7">
            <a:extLst>
              <a:ext uri="{FF2B5EF4-FFF2-40B4-BE49-F238E27FC236}">
                <a16:creationId xmlns:a16="http://schemas.microsoft.com/office/drawing/2014/main" id="{CCDCF3B8-044D-8CA3-BEE8-BC8F2C6C2214}"/>
              </a:ext>
            </a:extLst>
          </p:cNvPr>
          <p:cNvPicPr>
            <a:picLocks noChangeAspect="1"/>
          </p:cNvPicPr>
          <p:nvPr/>
        </p:nvPicPr>
        <p:blipFill>
          <a:blip r:embed="rId5"/>
          <a:stretch>
            <a:fillRect/>
          </a:stretch>
        </p:blipFill>
        <p:spPr>
          <a:xfrm>
            <a:off x="2964617" y="4527679"/>
            <a:ext cx="3307638" cy="2227103"/>
          </a:xfrm>
          <a:prstGeom prst="rect">
            <a:avLst/>
          </a:prstGeom>
        </p:spPr>
      </p:pic>
      <p:pic>
        <p:nvPicPr>
          <p:cNvPr id="10" name="Εικόνα 9">
            <a:extLst>
              <a:ext uri="{FF2B5EF4-FFF2-40B4-BE49-F238E27FC236}">
                <a16:creationId xmlns:a16="http://schemas.microsoft.com/office/drawing/2014/main" id="{9DC78E8C-CBF3-52C6-A0E6-D90CEBB2634D}"/>
              </a:ext>
            </a:extLst>
          </p:cNvPr>
          <p:cNvPicPr>
            <a:picLocks noChangeAspect="1"/>
          </p:cNvPicPr>
          <p:nvPr/>
        </p:nvPicPr>
        <p:blipFill>
          <a:blip r:embed="rId6"/>
          <a:stretch>
            <a:fillRect/>
          </a:stretch>
        </p:blipFill>
        <p:spPr>
          <a:xfrm>
            <a:off x="2964617" y="2407788"/>
            <a:ext cx="3307638" cy="2042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
          <p:cNvSpPr txBox="1">
            <a:spLocks noGrp="1"/>
          </p:cNvSpPr>
          <p:nvPr>
            <p:ph type="title"/>
          </p:nvPr>
        </p:nvSpPr>
        <p:spPr>
          <a:xfrm>
            <a:off x="72387" y="-86564"/>
            <a:ext cx="8999225"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250"/>
              <a:buFont typeface="Calibri"/>
              <a:buNone/>
            </a:pPr>
            <a:r>
              <a:rPr lang="el-GR" sz="2250" dirty="0"/>
              <a:t>Εκτίμηση από τον </a:t>
            </a:r>
            <a:r>
              <a:rPr lang="el-GR" sz="2250" b="1" dirty="0"/>
              <a:t>εργαστηριακό ιατρό</a:t>
            </a:r>
            <a:endParaRPr b="1" dirty="0"/>
          </a:p>
        </p:txBody>
      </p:sp>
      <p:sp>
        <p:nvSpPr>
          <p:cNvPr id="255" name="Google Shape;255;p3"/>
          <p:cNvSpPr txBox="1">
            <a:spLocks noGrp="1"/>
          </p:cNvSpPr>
          <p:nvPr>
            <p:ph type="body" idx="1"/>
          </p:nvPr>
        </p:nvSpPr>
        <p:spPr>
          <a:xfrm>
            <a:off x="163286" y="2592178"/>
            <a:ext cx="3976666" cy="2538282"/>
          </a:xfrm>
          <a:prstGeom prst="rect">
            <a:avLst/>
          </a:prstGeom>
          <a:noFill/>
          <a:ln>
            <a:noFill/>
          </a:ln>
        </p:spPr>
        <p:txBody>
          <a:bodyPr spcFirstLastPara="1" wrap="square" lIns="91425" tIns="45700" rIns="91425" bIns="45700" anchor="t" anchorCtr="0">
            <a:normAutofit/>
          </a:bodyPr>
          <a:lstStyle/>
          <a:p>
            <a:pPr marL="257175" lvl="0" indent="-133350" algn="l" rtl="0">
              <a:spcBef>
                <a:spcPts val="0"/>
              </a:spcBef>
              <a:spcAft>
                <a:spcPts val="0"/>
              </a:spcAft>
              <a:buClr>
                <a:schemeClr val="dk1"/>
              </a:buClr>
              <a:buSzPts val="1950"/>
              <a:buNone/>
            </a:pPr>
            <a:endParaRPr sz="1950" b="1" u="sng"/>
          </a:p>
          <a:p>
            <a:pPr marL="257175" lvl="0" indent="-133350" algn="l" rtl="0">
              <a:spcBef>
                <a:spcPts val="390"/>
              </a:spcBef>
              <a:spcAft>
                <a:spcPts val="0"/>
              </a:spcAft>
              <a:buClr>
                <a:schemeClr val="dk1"/>
              </a:buClr>
              <a:buSzPts val="1950"/>
              <a:buNone/>
            </a:pPr>
            <a:endParaRPr sz="1950" b="1" u="sng"/>
          </a:p>
          <a:p>
            <a:pPr marL="0" lvl="0" indent="0" algn="l" rtl="0">
              <a:spcBef>
                <a:spcPts val="390"/>
              </a:spcBef>
              <a:spcAft>
                <a:spcPts val="0"/>
              </a:spcAft>
              <a:buClr>
                <a:schemeClr val="dk1"/>
              </a:buClr>
              <a:buSzPts val="1950"/>
              <a:buNone/>
            </a:pPr>
            <a:r>
              <a:rPr lang="el-GR" sz="1950" b="1" u="sng"/>
              <a:t>Απεικονίσεις οργάνων</a:t>
            </a:r>
            <a:r>
              <a:rPr lang="el-GR" sz="1950"/>
              <a:t>: ακτινογραφίες, υπέρηχοι, αξονικές/μαγνητικές τομογραφίες, εξετάσεις πυρηνικής ιατρικής, αγγειογραφίες κ.α.</a:t>
            </a:r>
            <a:endParaRPr/>
          </a:p>
          <a:p>
            <a:pPr marL="257175" lvl="0" indent="-104775" algn="l" rtl="0">
              <a:spcBef>
                <a:spcPts val="480"/>
              </a:spcBef>
              <a:spcAft>
                <a:spcPts val="0"/>
              </a:spcAft>
              <a:buClr>
                <a:schemeClr val="dk1"/>
              </a:buClr>
              <a:buSzPts val="2400"/>
              <a:buNone/>
            </a:pPr>
            <a:endParaRPr/>
          </a:p>
        </p:txBody>
      </p:sp>
      <p:sp>
        <p:nvSpPr>
          <p:cNvPr id="256" name="Google Shape;256;p3"/>
          <p:cNvSpPr txBox="1"/>
          <p:nvPr/>
        </p:nvSpPr>
        <p:spPr>
          <a:xfrm>
            <a:off x="0" y="836713"/>
            <a:ext cx="3780263" cy="24006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GR" sz="1950" b="1" i="0" u="sng" strike="noStrike" cap="none" dirty="0">
                <a:solidFill>
                  <a:srgbClr val="000000"/>
                </a:solidFill>
                <a:latin typeface="Calibri"/>
                <a:ea typeface="Calibri"/>
                <a:cs typeface="Calibri"/>
                <a:sym typeface="Calibri"/>
              </a:rPr>
              <a:t>Βιολογικά υγρά</a:t>
            </a:r>
            <a:r>
              <a:rPr lang="el-GR" sz="1950" b="0" i="0" u="none" strike="noStrike" cap="none" dirty="0">
                <a:solidFill>
                  <a:srgbClr val="000000"/>
                </a:solidFill>
                <a:latin typeface="Calibri"/>
                <a:ea typeface="Calibri"/>
                <a:cs typeface="Calibri"/>
                <a:sym typeface="Calibri"/>
              </a:rPr>
              <a:t>: αιματολογικός, βιοχημικός, κυτταρολογικός, ανοσολογικός και μικροβιολογικός έλεγχος, κυτταρολογική εξέταση πτυέλων κ.α.</a:t>
            </a:r>
            <a:endParaRPr dirty="0"/>
          </a:p>
          <a:p>
            <a:pPr marL="0" marR="0" lvl="0" indent="0" algn="l" rtl="0">
              <a:spcBef>
                <a:spcPts val="0"/>
              </a:spcBef>
              <a:spcAft>
                <a:spcPts val="0"/>
              </a:spcAft>
              <a:buNone/>
            </a:pPr>
            <a:endParaRPr sz="195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None/>
            </a:pPr>
            <a:endParaRPr sz="1950" b="1" i="0" u="sng" strike="noStrike" cap="none" dirty="0">
              <a:solidFill>
                <a:srgbClr val="000000"/>
              </a:solidFill>
              <a:latin typeface="Calibri"/>
              <a:ea typeface="Calibri"/>
              <a:cs typeface="Calibri"/>
              <a:sym typeface="Calibri"/>
            </a:endParaRPr>
          </a:p>
          <a:p>
            <a:pPr marL="0" marR="0" lvl="0" indent="0" algn="l" rtl="0">
              <a:spcBef>
                <a:spcPts val="0"/>
              </a:spcBef>
              <a:spcAft>
                <a:spcPts val="0"/>
              </a:spcAft>
              <a:buNone/>
            </a:pPr>
            <a:endParaRPr sz="1350" b="0" i="0" u="none" strike="noStrike" cap="none" dirty="0">
              <a:solidFill>
                <a:srgbClr val="000000"/>
              </a:solidFill>
              <a:latin typeface="Calibri"/>
              <a:ea typeface="Calibri"/>
              <a:cs typeface="Calibri"/>
              <a:sym typeface="Calibri"/>
            </a:endParaRPr>
          </a:p>
        </p:txBody>
      </p:sp>
      <p:sp>
        <p:nvSpPr>
          <p:cNvPr id="257" name="Google Shape;257;p3"/>
          <p:cNvSpPr txBox="1"/>
          <p:nvPr/>
        </p:nvSpPr>
        <p:spPr>
          <a:xfrm>
            <a:off x="35496" y="5229200"/>
            <a:ext cx="417646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0" i="0" u="none" strike="noStrike" cap="none" dirty="0">
                <a:solidFill>
                  <a:srgbClr val="000000"/>
                </a:solidFill>
                <a:latin typeface="Calibri"/>
                <a:ea typeface="Calibri"/>
                <a:cs typeface="Calibri"/>
                <a:sym typeface="Calibri"/>
              </a:rPr>
              <a:t>Αδρά χωρίζονται σε απλές εξετάσεις π.χ. γενική αίματος/ακτινογραφία </a:t>
            </a:r>
            <a:endParaRPr sz="18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None/>
            </a:pPr>
            <a:r>
              <a:rPr lang="el-GR" sz="1800" b="0" i="0" u="none" strike="noStrike" cap="none" dirty="0">
                <a:solidFill>
                  <a:srgbClr val="000000"/>
                </a:solidFill>
                <a:latin typeface="Calibri"/>
                <a:ea typeface="Calibri"/>
                <a:cs typeface="Calibri"/>
                <a:sym typeface="Calibri"/>
              </a:rPr>
              <a:t>και σε εξειδικευμένες π.χ. αξονική τομογραφία</a:t>
            </a:r>
            <a:endParaRPr dirty="0"/>
          </a:p>
        </p:txBody>
      </p:sp>
      <p:pic>
        <p:nvPicPr>
          <p:cNvPr id="3" name="Picture 2">
            <a:extLst>
              <a:ext uri="{FF2B5EF4-FFF2-40B4-BE49-F238E27FC236}">
                <a16:creationId xmlns:a16="http://schemas.microsoft.com/office/drawing/2014/main" id="{4A78CD53-62D3-B432-ED99-8AE8D6E93A0D}"/>
              </a:ext>
            </a:extLst>
          </p:cNvPr>
          <p:cNvPicPr>
            <a:picLocks noChangeAspect="1"/>
          </p:cNvPicPr>
          <p:nvPr/>
        </p:nvPicPr>
        <p:blipFill>
          <a:blip r:embed="rId3"/>
          <a:stretch>
            <a:fillRect/>
          </a:stretch>
        </p:blipFill>
        <p:spPr>
          <a:xfrm>
            <a:off x="3865019" y="668707"/>
            <a:ext cx="5115695" cy="2875722"/>
          </a:xfrm>
          <a:prstGeom prst="rect">
            <a:avLst/>
          </a:prstGeom>
        </p:spPr>
      </p:pic>
      <p:pic>
        <p:nvPicPr>
          <p:cNvPr id="5" name="Picture 4">
            <a:extLst>
              <a:ext uri="{FF2B5EF4-FFF2-40B4-BE49-F238E27FC236}">
                <a16:creationId xmlns:a16="http://schemas.microsoft.com/office/drawing/2014/main" id="{BA7E97D9-0FFF-4C73-E51B-BB5761DCA698}"/>
              </a:ext>
            </a:extLst>
          </p:cNvPr>
          <p:cNvPicPr>
            <a:picLocks noChangeAspect="1"/>
          </p:cNvPicPr>
          <p:nvPr/>
        </p:nvPicPr>
        <p:blipFill>
          <a:blip r:embed="rId4"/>
          <a:stretch>
            <a:fillRect/>
          </a:stretch>
        </p:blipFill>
        <p:spPr>
          <a:xfrm>
            <a:off x="4434533" y="3680908"/>
            <a:ext cx="3976666" cy="309658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1"/>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b="1" dirty="0"/>
              <a:t>Αιμοποιητικό σύστημα</a:t>
            </a:r>
            <a:br>
              <a:rPr lang="el-GR" dirty="0"/>
            </a:br>
            <a:r>
              <a:rPr lang="el-GR" sz="3600" dirty="0"/>
              <a:t>Βραχεία παρουσίαση </a:t>
            </a:r>
            <a:r>
              <a:rPr lang="el-GR" sz="3600" b="1" dirty="0"/>
              <a:t>4</a:t>
            </a:r>
            <a:r>
              <a:rPr lang="el-GR" sz="3600" b="1" baseline="30000" dirty="0"/>
              <a:t>ου</a:t>
            </a:r>
            <a:r>
              <a:rPr lang="el-GR" sz="3600" dirty="0"/>
              <a:t> περιστατικού</a:t>
            </a:r>
            <a:endParaRPr sz="3600" dirty="0"/>
          </a:p>
        </p:txBody>
      </p:sp>
      <p:sp>
        <p:nvSpPr>
          <p:cNvPr id="486" name="Google Shape;486;p31"/>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a:bodyPr>
          <a:lstStyle/>
          <a:p>
            <a:pPr marL="257175" lvl="0" indent="-116204" algn="l" rtl="0">
              <a:spcBef>
                <a:spcPts val="0"/>
              </a:spcBef>
              <a:spcAft>
                <a:spcPts val="0"/>
              </a:spcAft>
              <a:buClr>
                <a:schemeClr val="dk1"/>
              </a:buClr>
              <a:buSzPct val="100000"/>
              <a:buNone/>
            </a:pPr>
            <a:endParaRPr dirty="0"/>
          </a:p>
          <a:p>
            <a:pPr marL="257175" lvl="0" indent="-116204" algn="l" rtl="0">
              <a:spcBef>
                <a:spcPts val="444"/>
              </a:spcBef>
              <a:spcAft>
                <a:spcPts val="0"/>
              </a:spcAft>
              <a:buClr>
                <a:schemeClr val="dk1"/>
              </a:buClr>
              <a:buSzPct val="100000"/>
              <a:buNone/>
            </a:pPr>
            <a:endParaRPr dirty="0"/>
          </a:p>
          <a:p>
            <a:pPr marL="257175" lvl="0" indent="-257175" algn="l" rtl="0">
              <a:spcBef>
                <a:spcPts val="518"/>
              </a:spcBef>
              <a:spcAft>
                <a:spcPts val="0"/>
              </a:spcAft>
              <a:buClr>
                <a:schemeClr val="dk1"/>
              </a:buClr>
              <a:buSzPct val="100000"/>
              <a:buChar char="•"/>
            </a:pPr>
            <a:r>
              <a:rPr lang="el-GR" sz="2800" dirty="0"/>
              <a:t>Ανδρέας Χ. </a:t>
            </a:r>
            <a:r>
              <a:rPr lang="el-GR" sz="2800" dirty="0" err="1"/>
              <a:t>Λάζαρης</a:t>
            </a:r>
            <a:r>
              <a:rPr lang="el-GR" sz="2800" dirty="0"/>
              <a:t>, Ιατρός - </a:t>
            </a:r>
            <a:r>
              <a:rPr lang="el-GR" sz="2800" dirty="0" err="1"/>
              <a:t>Ιστοπαθολόγος</a:t>
            </a:r>
            <a:endParaRPr sz="2800" dirty="0"/>
          </a:p>
          <a:p>
            <a:pPr marL="257175" lvl="0" indent="-257175" algn="l" rtl="0">
              <a:spcBef>
                <a:spcPts val="518"/>
              </a:spcBef>
              <a:spcAft>
                <a:spcPts val="0"/>
              </a:spcAft>
              <a:buClr>
                <a:schemeClr val="dk1"/>
              </a:buClr>
              <a:buSzPct val="100000"/>
              <a:buChar char="•"/>
            </a:pPr>
            <a:r>
              <a:rPr lang="el-GR" sz="2800" dirty="0"/>
              <a:t>Χαράλαμπος Χ. Μυλωνάς, Ιατρός – </a:t>
            </a:r>
            <a:r>
              <a:rPr lang="el-GR" sz="2800" dirty="0" err="1"/>
              <a:t>Eιδικός</a:t>
            </a:r>
            <a:r>
              <a:rPr lang="el-GR" sz="2800" dirty="0"/>
              <a:t> Παθολόγος</a:t>
            </a:r>
            <a:endParaRPr sz="2800" dirty="0"/>
          </a:p>
        </p:txBody>
      </p:sp>
      <p:pic>
        <p:nvPicPr>
          <p:cNvPr id="3" name="Picture 2">
            <a:extLst>
              <a:ext uri="{FF2B5EF4-FFF2-40B4-BE49-F238E27FC236}">
                <a16:creationId xmlns:a16="http://schemas.microsoft.com/office/drawing/2014/main" id="{600A6B25-3A66-3C98-D940-3A7BD16A0341}"/>
              </a:ext>
            </a:extLst>
          </p:cNvPr>
          <p:cNvPicPr>
            <a:picLocks noChangeAspect="1"/>
          </p:cNvPicPr>
          <p:nvPr/>
        </p:nvPicPr>
        <p:blipFill>
          <a:blip r:embed="rId3"/>
          <a:stretch>
            <a:fillRect/>
          </a:stretch>
        </p:blipFill>
        <p:spPr>
          <a:xfrm>
            <a:off x="2307772" y="1815641"/>
            <a:ext cx="4872472" cy="366774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2"/>
          <p:cNvSpPr txBox="1">
            <a:spLocks noGrp="1"/>
          </p:cNvSpPr>
          <p:nvPr>
            <p:ph type="title"/>
          </p:nvPr>
        </p:nvSpPr>
        <p:spPr>
          <a:xfrm>
            <a:off x="1485900" y="0"/>
            <a:ext cx="6172200" cy="54868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a:t>4</a:t>
            </a:r>
            <a:r>
              <a:rPr lang="el-GR" baseline="30000"/>
              <a:t>ο</a:t>
            </a:r>
            <a:r>
              <a:rPr lang="el-GR"/>
              <a:t> Περιστατικό</a:t>
            </a:r>
            <a:endParaRPr/>
          </a:p>
        </p:txBody>
      </p:sp>
      <p:sp>
        <p:nvSpPr>
          <p:cNvPr id="493" name="Google Shape;493;p32"/>
          <p:cNvSpPr txBox="1"/>
          <p:nvPr/>
        </p:nvSpPr>
        <p:spPr>
          <a:xfrm>
            <a:off x="75108" y="773965"/>
            <a:ext cx="9068891" cy="3600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900" b="1" u="sng" dirty="0">
                <a:solidFill>
                  <a:srgbClr val="000000"/>
                </a:solidFill>
                <a:latin typeface="Calibri"/>
                <a:ea typeface="Calibri"/>
                <a:cs typeface="Calibri"/>
                <a:sym typeface="Calibri"/>
              </a:rPr>
              <a:t>Ιστορικό:</a:t>
            </a:r>
            <a:r>
              <a:rPr lang="el-GR" sz="1900" dirty="0">
                <a:solidFill>
                  <a:srgbClr val="000000"/>
                </a:solidFill>
                <a:latin typeface="Calibri"/>
                <a:ea typeface="Calibri"/>
                <a:cs typeface="Calibri"/>
                <a:sym typeface="Calibri"/>
              </a:rPr>
              <a:t> </a:t>
            </a:r>
            <a:endParaRPr dirty="0"/>
          </a:p>
          <a:p>
            <a:pPr marL="0" marR="0" lvl="0" indent="0" algn="l" rtl="0">
              <a:spcBef>
                <a:spcPts val="0"/>
              </a:spcBef>
              <a:spcAft>
                <a:spcPts val="0"/>
              </a:spcAft>
              <a:buNone/>
            </a:pPr>
            <a:r>
              <a:rPr lang="el-GR" sz="1900" dirty="0">
                <a:solidFill>
                  <a:srgbClr val="000000"/>
                </a:solidFill>
                <a:latin typeface="Calibri"/>
                <a:ea typeface="Calibri"/>
                <a:cs typeface="Calibri"/>
                <a:sym typeface="Calibri"/>
              </a:rPr>
              <a:t>Άνδρας </a:t>
            </a:r>
            <a:r>
              <a:rPr lang="en-US" sz="1900" dirty="0">
                <a:latin typeface="Calibri"/>
                <a:ea typeface="Calibri"/>
                <a:cs typeface="Calibri"/>
                <a:sym typeface="Calibri"/>
              </a:rPr>
              <a:t>40</a:t>
            </a:r>
            <a:r>
              <a:rPr lang="el-GR" sz="1900" dirty="0">
                <a:solidFill>
                  <a:srgbClr val="000000"/>
                </a:solidFill>
                <a:latin typeface="Calibri"/>
                <a:ea typeface="Calibri"/>
                <a:cs typeface="Calibri"/>
                <a:sym typeface="Calibri"/>
              </a:rPr>
              <a:t> ετών, </a:t>
            </a:r>
            <a:r>
              <a:rPr lang="el-GR" sz="1900" dirty="0">
                <a:latin typeface="Calibri"/>
                <a:ea typeface="Calibri"/>
                <a:cs typeface="Calibri"/>
                <a:sym typeface="Calibri"/>
              </a:rPr>
              <a:t>διακομίζεται με </a:t>
            </a:r>
            <a:r>
              <a:rPr lang="el-GR" sz="1900" dirty="0">
                <a:effectLst>
                  <a:outerShdw blurRad="38100" dist="38100" dir="2700000" algn="tl">
                    <a:srgbClr val="000000">
                      <a:alpha val="43137"/>
                    </a:srgbClr>
                  </a:outerShdw>
                </a:effectLst>
                <a:latin typeface="Calibri"/>
                <a:ea typeface="Calibri"/>
                <a:cs typeface="Calibri"/>
                <a:sym typeface="Calibri"/>
              </a:rPr>
              <a:t>επιδεινούμενη αδυναμία και πυρετό από ημερών</a:t>
            </a:r>
            <a:r>
              <a:rPr lang="el-GR" sz="1900" dirty="0">
                <a:latin typeface="Calibri"/>
                <a:ea typeface="Calibri"/>
                <a:cs typeface="Calibri"/>
                <a:sym typeface="Calibri"/>
              </a:rPr>
              <a:t>. Αναφέρει επίσης εμφάνιση </a:t>
            </a:r>
            <a:r>
              <a:rPr lang="el-GR" sz="1900" dirty="0">
                <a:effectLst>
                  <a:outerShdw blurRad="38100" dist="38100" dir="2700000" algn="tl">
                    <a:srgbClr val="000000">
                      <a:alpha val="43137"/>
                    </a:srgbClr>
                  </a:outerShdw>
                </a:effectLst>
                <a:latin typeface="Calibri"/>
                <a:ea typeface="Calibri"/>
                <a:cs typeface="Calibri"/>
                <a:sym typeface="Calibri"/>
              </a:rPr>
              <a:t>αυτόματων εκχυμώσεων</a:t>
            </a:r>
            <a:r>
              <a:rPr lang="el-GR" sz="1900" dirty="0">
                <a:solidFill>
                  <a:srgbClr val="000000"/>
                </a:solidFill>
                <a:latin typeface="Calibri"/>
                <a:ea typeface="Calibri"/>
                <a:cs typeface="Calibri"/>
                <a:sym typeface="Calibri"/>
              </a:rPr>
              <a:t>. Έχει ελεύθερο ατομικό αναμνηστικό. </a:t>
            </a:r>
            <a:endParaRPr dirty="0"/>
          </a:p>
          <a:p>
            <a:pPr marL="0" marR="0" lvl="0" indent="0" algn="l" rtl="0">
              <a:spcBef>
                <a:spcPts val="0"/>
              </a:spcBef>
              <a:spcAft>
                <a:spcPts val="0"/>
              </a:spcAft>
              <a:buNone/>
            </a:pPr>
            <a:endParaRPr sz="1900" dirty="0">
              <a:solidFill>
                <a:srgbClr val="000000"/>
              </a:solidFill>
              <a:latin typeface="Calibri"/>
              <a:ea typeface="Calibri"/>
              <a:cs typeface="Calibri"/>
              <a:sym typeface="Calibri"/>
            </a:endParaRPr>
          </a:p>
          <a:p>
            <a:pPr marL="0" marR="0" lvl="0" indent="0" algn="l" rtl="0">
              <a:spcBef>
                <a:spcPts val="0"/>
              </a:spcBef>
              <a:spcAft>
                <a:spcPts val="0"/>
              </a:spcAft>
              <a:buNone/>
            </a:pPr>
            <a:r>
              <a:rPr lang="el-GR" sz="1900" b="1" u="sng" dirty="0">
                <a:solidFill>
                  <a:srgbClr val="000000"/>
                </a:solidFill>
                <a:latin typeface="Calibri"/>
                <a:ea typeface="Calibri"/>
                <a:cs typeface="Calibri"/>
                <a:sym typeface="Calibri"/>
              </a:rPr>
              <a:t>Κλινική εξέταση: </a:t>
            </a:r>
            <a:endParaRPr dirty="0"/>
          </a:p>
          <a:p>
            <a:pPr marL="0" marR="0" lvl="0" indent="0" algn="l" rtl="0">
              <a:spcBef>
                <a:spcPts val="0"/>
              </a:spcBef>
              <a:spcAft>
                <a:spcPts val="0"/>
              </a:spcAft>
              <a:buNone/>
            </a:pPr>
            <a:r>
              <a:rPr lang="el-GR" sz="1900" dirty="0">
                <a:solidFill>
                  <a:srgbClr val="000000"/>
                </a:solidFill>
                <a:latin typeface="Calibri"/>
                <a:ea typeface="Calibri"/>
                <a:cs typeface="Calibri"/>
                <a:sym typeface="Calibri"/>
              </a:rPr>
              <a:t>38 βαθμοί Κελσίου θερμοκρασία, </a:t>
            </a:r>
            <a:r>
              <a:rPr lang="el-GR" sz="1900" dirty="0">
                <a:solidFill>
                  <a:srgbClr val="000000"/>
                </a:solidFill>
                <a:effectLst>
                  <a:outerShdw blurRad="38100" dist="38100" dir="2700000" algn="tl">
                    <a:srgbClr val="000000">
                      <a:alpha val="43137"/>
                    </a:srgbClr>
                  </a:outerShdw>
                </a:effectLst>
                <a:latin typeface="Calibri"/>
                <a:ea typeface="Calibri"/>
                <a:cs typeface="Calibri"/>
                <a:sym typeface="Calibri"/>
              </a:rPr>
              <a:t>ωχρότητα </a:t>
            </a:r>
          </a:p>
          <a:p>
            <a:pPr marL="0" marR="0" lvl="0" indent="0" algn="l" rtl="0">
              <a:spcBef>
                <a:spcPts val="0"/>
              </a:spcBef>
              <a:spcAft>
                <a:spcPts val="0"/>
              </a:spcAft>
              <a:buNone/>
            </a:pPr>
            <a:r>
              <a:rPr lang="el-GR" sz="1900" dirty="0">
                <a:solidFill>
                  <a:srgbClr val="000000"/>
                </a:solidFill>
                <a:latin typeface="Calibri"/>
                <a:ea typeface="Calibri"/>
                <a:cs typeface="Calibri"/>
                <a:sym typeface="Calibri"/>
              </a:rPr>
              <a:t>δέρματος και</a:t>
            </a:r>
            <a:r>
              <a:rPr lang="el-GR" sz="1900" dirty="0">
                <a:latin typeface="Calibri"/>
                <a:ea typeface="Calibri"/>
                <a:cs typeface="Calibri"/>
                <a:sym typeface="Calibri"/>
              </a:rPr>
              <a:t> </a:t>
            </a:r>
            <a:r>
              <a:rPr lang="el-GR" sz="1900" dirty="0" err="1">
                <a:solidFill>
                  <a:srgbClr val="000000"/>
                </a:solidFill>
                <a:latin typeface="Calibri"/>
                <a:ea typeface="Calibri"/>
                <a:cs typeface="Calibri"/>
                <a:sym typeface="Calibri"/>
              </a:rPr>
              <a:t>επιπεφυκότων</a:t>
            </a:r>
            <a:r>
              <a:rPr lang="el-GR" sz="1900" dirty="0">
                <a:solidFill>
                  <a:srgbClr val="000000"/>
                </a:solidFill>
                <a:latin typeface="Calibri"/>
                <a:ea typeface="Calibri"/>
                <a:cs typeface="Calibri"/>
                <a:sym typeface="Calibri"/>
              </a:rPr>
              <a:t>, παρουσία </a:t>
            </a:r>
          </a:p>
          <a:p>
            <a:pPr marL="0" marR="0" lvl="0" indent="0" algn="l" rtl="0">
              <a:spcBef>
                <a:spcPts val="0"/>
              </a:spcBef>
              <a:spcAft>
                <a:spcPts val="0"/>
              </a:spcAft>
              <a:buNone/>
            </a:pPr>
            <a:r>
              <a:rPr lang="el-GR" sz="1900" dirty="0">
                <a:effectLst>
                  <a:outerShdw blurRad="38100" dist="38100" dir="2700000" algn="tl">
                    <a:srgbClr val="000000">
                      <a:alpha val="43137"/>
                    </a:srgbClr>
                  </a:outerShdw>
                </a:effectLst>
                <a:latin typeface="Calibri"/>
                <a:ea typeface="Calibri"/>
                <a:cs typeface="Calibri"/>
                <a:sym typeface="Calibri"/>
              </a:rPr>
              <a:t>ε</a:t>
            </a:r>
            <a:r>
              <a:rPr lang="el-GR" sz="1900" dirty="0">
                <a:solidFill>
                  <a:srgbClr val="000000"/>
                </a:solidFill>
                <a:effectLst>
                  <a:outerShdw blurRad="38100" dist="38100" dir="2700000" algn="tl">
                    <a:srgbClr val="000000">
                      <a:alpha val="43137"/>
                    </a:srgbClr>
                  </a:outerShdw>
                </a:effectLst>
                <a:latin typeface="Calibri"/>
                <a:ea typeface="Calibri"/>
                <a:cs typeface="Calibri"/>
                <a:sym typeface="Calibri"/>
              </a:rPr>
              <a:t>κχυμώσεων</a:t>
            </a:r>
            <a:r>
              <a:rPr lang="el-GR" sz="1900" dirty="0">
                <a:latin typeface="Calibri"/>
                <a:ea typeface="Calibri"/>
                <a:cs typeface="Calibri"/>
                <a:sym typeface="Calibri"/>
              </a:rPr>
              <a:t> </a:t>
            </a:r>
            <a:r>
              <a:rPr lang="el-GR" sz="1900" dirty="0">
                <a:solidFill>
                  <a:srgbClr val="000000"/>
                </a:solidFill>
                <a:latin typeface="Calibri"/>
                <a:ea typeface="Calibri"/>
                <a:cs typeface="Calibri"/>
                <a:sym typeface="Calibri"/>
              </a:rPr>
              <a:t>διάχυτα στον κορμό</a:t>
            </a:r>
            <a:r>
              <a:rPr lang="en-US" sz="1900" dirty="0">
                <a:solidFill>
                  <a:srgbClr val="000000"/>
                </a:solidFill>
                <a:latin typeface="Calibri"/>
                <a:ea typeface="Calibri"/>
                <a:cs typeface="Calibri"/>
                <a:sym typeface="Calibri"/>
              </a:rPr>
              <a:t> </a:t>
            </a:r>
            <a:r>
              <a:rPr lang="el-GR" sz="1900" dirty="0">
                <a:solidFill>
                  <a:srgbClr val="000000"/>
                </a:solidFill>
                <a:latin typeface="Calibri"/>
                <a:ea typeface="Calibri"/>
                <a:cs typeface="Calibri"/>
                <a:sym typeface="Calibri"/>
              </a:rPr>
              <a:t>και </a:t>
            </a:r>
            <a:r>
              <a:rPr lang="el-GR" sz="1900" dirty="0" err="1">
                <a:solidFill>
                  <a:srgbClr val="000000"/>
                </a:solidFill>
                <a:effectLst>
                  <a:outerShdw blurRad="38100" dist="38100" dir="2700000" algn="tl">
                    <a:srgbClr val="000000">
                      <a:alpha val="43137"/>
                    </a:srgbClr>
                  </a:outerShdw>
                </a:effectLst>
                <a:latin typeface="Calibri"/>
                <a:ea typeface="Calibri"/>
                <a:cs typeface="Calibri"/>
                <a:sym typeface="Calibri"/>
              </a:rPr>
              <a:t>πετεχειών</a:t>
            </a:r>
            <a:r>
              <a:rPr lang="el-GR" sz="1900" dirty="0">
                <a:solidFill>
                  <a:srgbClr val="000000"/>
                </a:solidFill>
                <a:latin typeface="Calibri"/>
                <a:ea typeface="Calibri"/>
                <a:cs typeface="Calibri"/>
                <a:sym typeface="Calibri"/>
              </a:rPr>
              <a:t>.</a:t>
            </a:r>
            <a:endParaRPr sz="1900" dirty="0">
              <a:solidFill>
                <a:srgbClr val="000000"/>
              </a:solidFill>
              <a:latin typeface="Calibri"/>
              <a:ea typeface="Calibri"/>
              <a:cs typeface="Calibri"/>
              <a:sym typeface="Calibri"/>
            </a:endParaRPr>
          </a:p>
          <a:p>
            <a:pPr marL="0" marR="0" lvl="0" indent="0" algn="l" rtl="0">
              <a:spcBef>
                <a:spcPts val="0"/>
              </a:spcBef>
              <a:spcAft>
                <a:spcPts val="0"/>
              </a:spcAft>
              <a:buNone/>
            </a:pPr>
            <a:endParaRPr sz="1900" dirty="0">
              <a:solidFill>
                <a:srgbClr val="000000"/>
              </a:solidFill>
              <a:latin typeface="Calibri"/>
              <a:ea typeface="Calibri"/>
              <a:cs typeface="Calibri"/>
              <a:sym typeface="Calibri"/>
            </a:endParaRPr>
          </a:p>
          <a:p>
            <a:pPr marL="0" marR="0" lvl="0" indent="0" algn="l" rtl="0">
              <a:spcBef>
                <a:spcPts val="0"/>
              </a:spcBef>
              <a:spcAft>
                <a:spcPts val="0"/>
              </a:spcAft>
              <a:buNone/>
            </a:pPr>
            <a:r>
              <a:rPr lang="el-GR" sz="1900" b="1" u="sng" dirty="0">
                <a:solidFill>
                  <a:srgbClr val="000000"/>
                </a:solidFill>
                <a:latin typeface="Calibri"/>
                <a:ea typeface="Calibri"/>
                <a:cs typeface="Calibri"/>
                <a:sym typeface="Calibri"/>
              </a:rPr>
              <a:t>Εργαστηριακός έλεγχος</a:t>
            </a:r>
            <a:r>
              <a:rPr lang="el-GR" sz="1900" dirty="0">
                <a:solidFill>
                  <a:srgbClr val="000000"/>
                </a:solidFill>
                <a:latin typeface="Calibri"/>
                <a:ea typeface="Calibri"/>
                <a:cs typeface="Calibri"/>
                <a:sym typeface="Calibri"/>
              </a:rPr>
              <a:t>: </a:t>
            </a:r>
            <a:endParaRPr dirty="0"/>
          </a:p>
          <a:p>
            <a:pPr marL="0" marR="0" lvl="0" indent="0" algn="l" rtl="0">
              <a:spcBef>
                <a:spcPts val="0"/>
              </a:spcBef>
              <a:spcAft>
                <a:spcPts val="0"/>
              </a:spcAft>
              <a:buNone/>
            </a:pPr>
            <a:endParaRPr lang="el-GR" sz="1900" dirty="0" err="1">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A67564B-E144-8CB8-2F79-5CE9AC2E524A}"/>
              </a:ext>
            </a:extLst>
          </p:cNvPr>
          <p:cNvPicPr>
            <a:picLocks noChangeAspect="1"/>
          </p:cNvPicPr>
          <p:nvPr/>
        </p:nvPicPr>
        <p:blipFill>
          <a:blip r:embed="rId3"/>
          <a:stretch>
            <a:fillRect/>
          </a:stretch>
        </p:blipFill>
        <p:spPr>
          <a:xfrm>
            <a:off x="5007783" y="1716835"/>
            <a:ext cx="3967854" cy="2655332"/>
          </a:xfrm>
          <a:prstGeom prst="rect">
            <a:avLst/>
          </a:prstGeom>
        </p:spPr>
      </p:pic>
      <p:pic>
        <p:nvPicPr>
          <p:cNvPr id="5" name="Picture 4">
            <a:extLst>
              <a:ext uri="{FF2B5EF4-FFF2-40B4-BE49-F238E27FC236}">
                <a16:creationId xmlns:a16="http://schemas.microsoft.com/office/drawing/2014/main" id="{D49FBCD4-4B3A-288F-A9F0-040B74519435}"/>
              </a:ext>
            </a:extLst>
          </p:cNvPr>
          <p:cNvPicPr>
            <a:picLocks noChangeAspect="1"/>
          </p:cNvPicPr>
          <p:nvPr/>
        </p:nvPicPr>
        <p:blipFill>
          <a:blip r:embed="rId4"/>
          <a:stretch>
            <a:fillRect/>
          </a:stretch>
        </p:blipFill>
        <p:spPr>
          <a:xfrm>
            <a:off x="5793099" y="58358"/>
            <a:ext cx="3257041" cy="1056764"/>
          </a:xfrm>
          <a:prstGeom prst="rect">
            <a:avLst/>
          </a:prstGeom>
        </p:spPr>
      </p:pic>
      <p:pic>
        <p:nvPicPr>
          <p:cNvPr id="7" name="Picture 6">
            <a:extLst>
              <a:ext uri="{FF2B5EF4-FFF2-40B4-BE49-F238E27FC236}">
                <a16:creationId xmlns:a16="http://schemas.microsoft.com/office/drawing/2014/main" id="{04B2D84C-CE10-039E-D2AF-A36BFDAF581F}"/>
              </a:ext>
            </a:extLst>
          </p:cNvPr>
          <p:cNvPicPr>
            <a:picLocks noChangeAspect="1"/>
          </p:cNvPicPr>
          <p:nvPr/>
        </p:nvPicPr>
        <p:blipFill>
          <a:blip r:embed="rId5"/>
          <a:stretch>
            <a:fillRect/>
          </a:stretch>
        </p:blipFill>
        <p:spPr>
          <a:xfrm>
            <a:off x="135045" y="4056453"/>
            <a:ext cx="3544857" cy="2708807"/>
          </a:xfrm>
          <a:prstGeom prst="rect">
            <a:avLst/>
          </a:prstGeom>
        </p:spPr>
      </p:pic>
      <p:pic>
        <p:nvPicPr>
          <p:cNvPr id="9" name="Picture 8">
            <a:extLst>
              <a:ext uri="{FF2B5EF4-FFF2-40B4-BE49-F238E27FC236}">
                <a16:creationId xmlns:a16="http://schemas.microsoft.com/office/drawing/2014/main" id="{C0960C3F-68CA-1981-5DFA-C6128FBCC75E}"/>
              </a:ext>
            </a:extLst>
          </p:cNvPr>
          <p:cNvPicPr>
            <a:picLocks noChangeAspect="1"/>
          </p:cNvPicPr>
          <p:nvPr/>
        </p:nvPicPr>
        <p:blipFill>
          <a:blip r:embed="rId6"/>
          <a:stretch>
            <a:fillRect/>
          </a:stretch>
        </p:blipFill>
        <p:spPr>
          <a:xfrm>
            <a:off x="6071771" y="4679944"/>
            <a:ext cx="1485905" cy="1512679"/>
          </a:xfrm>
          <a:prstGeom prst="rect">
            <a:avLst/>
          </a:prstGeom>
        </p:spPr>
      </p:pic>
      <p:pic>
        <p:nvPicPr>
          <p:cNvPr id="11" name="Picture 10">
            <a:extLst>
              <a:ext uri="{FF2B5EF4-FFF2-40B4-BE49-F238E27FC236}">
                <a16:creationId xmlns:a16="http://schemas.microsoft.com/office/drawing/2014/main" id="{EF1D5D61-58E4-5D69-6076-A1EF92588E45}"/>
              </a:ext>
            </a:extLst>
          </p:cNvPr>
          <p:cNvPicPr>
            <a:picLocks noChangeAspect="1"/>
          </p:cNvPicPr>
          <p:nvPr/>
        </p:nvPicPr>
        <p:blipFill>
          <a:blip r:embed="rId7"/>
          <a:stretch>
            <a:fillRect/>
          </a:stretch>
        </p:blipFill>
        <p:spPr>
          <a:xfrm>
            <a:off x="4591802" y="4782343"/>
            <a:ext cx="1479969" cy="1307879"/>
          </a:xfrm>
          <a:prstGeom prst="rect">
            <a:avLst/>
          </a:prstGeom>
        </p:spPr>
      </p:pic>
      <p:pic>
        <p:nvPicPr>
          <p:cNvPr id="13" name="Picture 12">
            <a:extLst>
              <a:ext uri="{FF2B5EF4-FFF2-40B4-BE49-F238E27FC236}">
                <a16:creationId xmlns:a16="http://schemas.microsoft.com/office/drawing/2014/main" id="{A930BBB7-14F4-4D31-BBE2-504E10876E6A}"/>
              </a:ext>
            </a:extLst>
          </p:cNvPr>
          <p:cNvPicPr>
            <a:picLocks noChangeAspect="1"/>
          </p:cNvPicPr>
          <p:nvPr/>
        </p:nvPicPr>
        <p:blipFill>
          <a:blip r:embed="rId8"/>
          <a:stretch>
            <a:fillRect/>
          </a:stretch>
        </p:blipFill>
        <p:spPr>
          <a:xfrm>
            <a:off x="7601969" y="4679944"/>
            <a:ext cx="1365630" cy="1562596"/>
          </a:xfrm>
          <a:prstGeom prst="rect">
            <a:avLst/>
          </a:prstGeom>
        </p:spPr>
      </p:pic>
      <p:sp>
        <p:nvSpPr>
          <p:cNvPr id="15" name="TextBox 14">
            <a:extLst>
              <a:ext uri="{FF2B5EF4-FFF2-40B4-BE49-F238E27FC236}">
                <a16:creationId xmlns:a16="http://schemas.microsoft.com/office/drawing/2014/main" id="{22ED0193-0431-1DB0-0A2E-D9B746B41CBF}"/>
              </a:ext>
            </a:extLst>
          </p:cNvPr>
          <p:cNvSpPr txBox="1"/>
          <p:nvPr/>
        </p:nvSpPr>
        <p:spPr>
          <a:xfrm>
            <a:off x="6226629" y="6252407"/>
            <a:ext cx="1077685" cy="307777"/>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Ασθενούς</a:t>
            </a:r>
          </a:p>
        </p:txBody>
      </p:sp>
      <p:sp>
        <p:nvSpPr>
          <p:cNvPr id="16" name="TextBox 15">
            <a:extLst>
              <a:ext uri="{FF2B5EF4-FFF2-40B4-BE49-F238E27FC236}">
                <a16:creationId xmlns:a16="http://schemas.microsoft.com/office/drawing/2014/main" id="{AC920B40-CC8F-8494-68EB-C1334AF80526}"/>
              </a:ext>
            </a:extLst>
          </p:cNvPr>
          <p:cNvSpPr txBox="1"/>
          <p:nvPr/>
        </p:nvSpPr>
        <p:spPr>
          <a:xfrm>
            <a:off x="7658100" y="6242540"/>
            <a:ext cx="1257301" cy="307777"/>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Φυσιολογικό</a:t>
            </a:r>
          </a:p>
        </p:txBody>
      </p:sp>
      <mc:AlternateContent xmlns:mc="http://schemas.openxmlformats.org/markup-compatibility/2006" xmlns:p14="http://schemas.microsoft.com/office/powerpoint/2010/main">
        <mc:Choice Requires="p14">
          <p:contentPart p14:bwMode="auto" r:id="rId9">
            <p14:nvContentPartPr>
              <p14:cNvPr id="2" name="Γραφή 1">
                <a:extLst>
                  <a:ext uri="{FF2B5EF4-FFF2-40B4-BE49-F238E27FC236}">
                    <a16:creationId xmlns:a16="http://schemas.microsoft.com/office/drawing/2014/main" id="{89D52235-F274-C8EF-E15E-E5054F96ABF6}"/>
                  </a:ext>
                </a:extLst>
              </p14:cNvPr>
              <p14:cNvContentPartPr/>
              <p14:nvPr/>
            </p14:nvContentPartPr>
            <p14:xfrm>
              <a:off x="774720" y="4622760"/>
              <a:ext cx="292320" cy="1943640"/>
            </p14:xfrm>
          </p:contentPart>
        </mc:Choice>
        <mc:Fallback xmlns="">
          <p:pic>
            <p:nvPicPr>
              <p:cNvPr id="2" name="Γραφή 1">
                <a:extLst>
                  <a:ext uri="{FF2B5EF4-FFF2-40B4-BE49-F238E27FC236}">
                    <a16:creationId xmlns:a16="http://schemas.microsoft.com/office/drawing/2014/main" id="{89D52235-F274-C8EF-E15E-E5054F96ABF6}"/>
                  </a:ext>
                </a:extLst>
              </p:cNvPr>
              <p:cNvPicPr/>
              <p:nvPr/>
            </p:nvPicPr>
            <p:blipFill>
              <a:blip r:embed="rId10"/>
              <a:stretch>
                <a:fillRect/>
              </a:stretch>
            </p:blipFill>
            <p:spPr>
              <a:xfrm>
                <a:off x="765360" y="4613400"/>
                <a:ext cx="311040" cy="1962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Γραφή 3">
                <a:extLst>
                  <a:ext uri="{FF2B5EF4-FFF2-40B4-BE49-F238E27FC236}">
                    <a16:creationId xmlns:a16="http://schemas.microsoft.com/office/drawing/2014/main" id="{7E361CAD-0C11-B3B4-E127-A81D5908F7B1}"/>
                  </a:ext>
                </a:extLst>
              </p14:cNvPr>
              <p14:cNvContentPartPr/>
              <p14:nvPr/>
            </p14:nvContentPartPr>
            <p14:xfrm>
              <a:off x="6172200" y="5181480"/>
              <a:ext cx="736920" cy="883080"/>
            </p14:xfrm>
          </p:contentPart>
        </mc:Choice>
        <mc:Fallback xmlns="">
          <p:pic>
            <p:nvPicPr>
              <p:cNvPr id="4" name="Γραφή 3">
                <a:extLst>
                  <a:ext uri="{FF2B5EF4-FFF2-40B4-BE49-F238E27FC236}">
                    <a16:creationId xmlns:a16="http://schemas.microsoft.com/office/drawing/2014/main" id="{7E361CAD-0C11-B3B4-E127-A81D5908F7B1}"/>
                  </a:ext>
                </a:extLst>
              </p:cNvPr>
              <p:cNvPicPr/>
              <p:nvPr/>
            </p:nvPicPr>
            <p:blipFill>
              <a:blip r:embed="rId12"/>
              <a:stretch>
                <a:fillRect/>
              </a:stretch>
            </p:blipFill>
            <p:spPr>
              <a:xfrm>
                <a:off x="6162840" y="5172120"/>
                <a:ext cx="755640" cy="901800"/>
              </a:xfrm>
              <a:prstGeom prst="rect">
                <a:avLst/>
              </a:prstGeom>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3"/>
          <p:cNvSpPr txBox="1">
            <a:spLocks noGrp="1"/>
          </p:cNvSpPr>
          <p:nvPr>
            <p:ph type="title"/>
          </p:nvPr>
        </p:nvSpPr>
        <p:spPr>
          <a:xfrm>
            <a:off x="0" y="89209"/>
            <a:ext cx="8964488" cy="45947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300"/>
              <a:buFont typeface="Calibri"/>
              <a:buNone/>
            </a:pPr>
            <a:r>
              <a:rPr lang="el-GR" dirty="0"/>
              <a:t>Επίχρισμα περιφερικού αίματος</a:t>
            </a:r>
            <a:endParaRPr dirty="0"/>
          </a:p>
        </p:txBody>
      </p:sp>
      <p:sp>
        <p:nvSpPr>
          <p:cNvPr id="501" name="Google Shape;501;p33"/>
          <p:cNvSpPr txBox="1"/>
          <p:nvPr/>
        </p:nvSpPr>
        <p:spPr>
          <a:xfrm>
            <a:off x="-167268" y="6507027"/>
            <a:ext cx="931126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rgbClr val="000000"/>
                </a:solidFill>
                <a:latin typeface="Calibri"/>
                <a:ea typeface="Calibri"/>
                <a:cs typeface="Calibri"/>
                <a:sym typeface="Calibri"/>
              </a:rPr>
              <a:t>                  Φυσιολογικό                                                                             Ασθενούς</a:t>
            </a:r>
            <a:endParaRPr sz="1800" dirty="0">
              <a:solidFill>
                <a:srgbClr val="0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0C6E3C67-B02D-DB17-A19D-168228DC1BE1}"/>
              </a:ext>
            </a:extLst>
          </p:cNvPr>
          <p:cNvPicPr>
            <a:picLocks noChangeAspect="1"/>
          </p:cNvPicPr>
          <p:nvPr/>
        </p:nvPicPr>
        <p:blipFill>
          <a:blip r:embed="rId3"/>
          <a:stretch>
            <a:fillRect/>
          </a:stretch>
        </p:blipFill>
        <p:spPr>
          <a:xfrm rot="5400000">
            <a:off x="-282265" y="3448108"/>
            <a:ext cx="3493424" cy="2624414"/>
          </a:xfrm>
          <a:prstGeom prst="rect">
            <a:avLst/>
          </a:prstGeom>
        </p:spPr>
      </p:pic>
      <p:pic>
        <p:nvPicPr>
          <p:cNvPr id="4" name="Εικόνα 3">
            <a:extLst>
              <a:ext uri="{FF2B5EF4-FFF2-40B4-BE49-F238E27FC236}">
                <a16:creationId xmlns:a16="http://schemas.microsoft.com/office/drawing/2014/main" id="{FD03F7E9-5666-40DF-901A-071C6D34F656}"/>
              </a:ext>
            </a:extLst>
          </p:cNvPr>
          <p:cNvPicPr>
            <a:picLocks noChangeAspect="1"/>
          </p:cNvPicPr>
          <p:nvPr/>
        </p:nvPicPr>
        <p:blipFill>
          <a:blip r:embed="rId4"/>
          <a:stretch>
            <a:fillRect/>
          </a:stretch>
        </p:blipFill>
        <p:spPr>
          <a:xfrm>
            <a:off x="1110456" y="548680"/>
            <a:ext cx="3124883" cy="2349753"/>
          </a:xfrm>
          <a:prstGeom prst="rect">
            <a:avLst/>
          </a:prstGeom>
        </p:spPr>
      </p:pic>
      <p:pic>
        <p:nvPicPr>
          <p:cNvPr id="7" name="Εικόνα 6">
            <a:extLst>
              <a:ext uri="{FF2B5EF4-FFF2-40B4-BE49-F238E27FC236}">
                <a16:creationId xmlns:a16="http://schemas.microsoft.com/office/drawing/2014/main" id="{E0F0FF9F-4CD2-E56A-DF30-249566FD5C28}"/>
              </a:ext>
            </a:extLst>
          </p:cNvPr>
          <p:cNvPicPr>
            <a:picLocks noChangeAspect="1"/>
          </p:cNvPicPr>
          <p:nvPr/>
        </p:nvPicPr>
        <p:blipFill>
          <a:blip r:embed="rId5"/>
          <a:stretch>
            <a:fillRect/>
          </a:stretch>
        </p:blipFill>
        <p:spPr>
          <a:xfrm rot="5400000">
            <a:off x="3710496" y="1145096"/>
            <a:ext cx="5958347" cy="4765515"/>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Γραφή 7">
                <a:extLst>
                  <a:ext uri="{FF2B5EF4-FFF2-40B4-BE49-F238E27FC236}">
                    <a16:creationId xmlns:a16="http://schemas.microsoft.com/office/drawing/2014/main" id="{3F1CFDB1-D0E8-2C4C-86DD-B019AB2CCC13}"/>
                  </a:ext>
                </a:extLst>
              </p14:cNvPr>
              <p14:cNvContentPartPr/>
              <p14:nvPr/>
            </p14:nvContentPartPr>
            <p14:xfrm>
              <a:off x="6991200" y="3568680"/>
              <a:ext cx="165600" cy="197280"/>
            </p14:xfrm>
          </p:contentPart>
        </mc:Choice>
        <mc:Fallback xmlns="">
          <p:pic>
            <p:nvPicPr>
              <p:cNvPr id="8" name="Γραφή 7">
                <a:extLst>
                  <a:ext uri="{FF2B5EF4-FFF2-40B4-BE49-F238E27FC236}">
                    <a16:creationId xmlns:a16="http://schemas.microsoft.com/office/drawing/2014/main" id="{3F1CFDB1-D0E8-2C4C-86DD-B019AB2CCC13}"/>
                  </a:ext>
                </a:extLst>
              </p:cNvPr>
              <p:cNvPicPr/>
              <p:nvPr/>
            </p:nvPicPr>
            <p:blipFill>
              <a:blip r:embed="rId7"/>
              <a:stretch>
                <a:fillRect/>
              </a:stretch>
            </p:blipFill>
            <p:spPr>
              <a:xfrm>
                <a:off x="6975360" y="3505320"/>
                <a:ext cx="196920" cy="3240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4"/>
          <p:cNvSpPr txBox="1">
            <a:spLocks noGrp="1"/>
          </p:cNvSpPr>
          <p:nvPr>
            <p:ph type="title"/>
          </p:nvPr>
        </p:nvSpPr>
        <p:spPr>
          <a:xfrm>
            <a:off x="-485422" y="-105040"/>
            <a:ext cx="5854475" cy="14726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dirty="0" err="1"/>
              <a:t>Οστεομυελική</a:t>
            </a:r>
            <a:r>
              <a:rPr lang="el-GR" dirty="0"/>
              <a:t> βιοψία</a:t>
            </a:r>
            <a:br>
              <a:rPr lang="el-GR" dirty="0"/>
            </a:br>
            <a:r>
              <a:rPr lang="el-GR" sz="1400" dirty="0">
                <a:effectLst>
                  <a:outerShdw blurRad="38100" dist="38100" dir="2700000" algn="tl">
                    <a:srgbClr val="000000">
                      <a:alpha val="43137"/>
                    </a:srgbClr>
                  </a:outerShdw>
                </a:effectLst>
              </a:rPr>
              <a:t>Θετική για </a:t>
            </a:r>
            <a:r>
              <a:rPr lang="el-GR" sz="1400" b="1" dirty="0">
                <a:effectLst>
                  <a:outerShdw blurRad="38100" dist="38100" dir="2700000" algn="tl">
                    <a:srgbClr val="000000">
                      <a:alpha val="43137"/>
                    </a:srgbClr>
                  </a:outerShdw>
                </a:effectLst>
              </a:rPr>
              <a:t>μετάλλαξη </a:t>
            </a:r>
            <a:br>
              <a:rPr lang="el-GR" sz="1400" b="1" dirty="0">
                <a:effectLst>
                  <a:outerShdw blurRad="38100" dist="38100" dir="2700000" algn="tl">
                    <a:srgbClr val="000000">
                      <a:alpha val="43137"/>
                    </a:srgbClr>
                  </a:outerShdw>
                </a:effectLst>
              </a:rPr>
            </a:br>
            <a:r>
              <a:rPr lang="el-GR" sz="1400" b="1" dirty="0">
                <a:effectLst>
                  <a:outerShdw blurRad="38100" dist="38100" dir="2700000" algn="tl">
                    <a:srgbClr val="000000">
                      <a:alpha val="43137"/>
                    </a:srgbClr>
                  </a:outerShdw>
                </a:effectLst>
              </a:rPr>
              <a:t>για το υβριδικό γονίδιο t(15;17) / PML::RARA  </a:t>
            </a:r>
            <a:br>
              <a:rPr lang="el-GR" sz="1400" dirty="0">
                <a:effectLst>
                  <a:outerShdw blurRad="38100" dist="38100" dir="2700000" algn="tl">
                    <a:srgbClr val="000000">
                      <a:alpha val="43137"/>
                    </a:srgbClr>
                  </a:outerShdw>
                </a:effectLst>
              </a:rPr>
            </a:br>
            <a:r>
              <a:rPr lang="el-GR" sz="1400" dirty="0">
                <a:effectLst>
                  <a:outerShdw blurRad="38100" dist="38100" dir="2700000" algn="tl">
                    <a:srgbClr val="000000">
                      <a:alpha val="43137"/>
                    </a:srgbClr>
                  </a:outerShdw>
                </a:effectLst>
              </a:rPr>
              <a:t>μετά από (ποσοτική, σε πραγματικό χρόνο)  RT-PCR (ή FISH)</a:t>
            </a:r>
            <a:br>
              <a:rPr lang="el-GR" sz="1400" dirty="0">
                <a:effectLst>
                  <a:outerShdw blurRad="38100" dist="38100" dir="2700000" algn="tl">
                    <a:srgbClr val="000000">
                      <a:alpha val="43137"/>
                    </a:srgbClr>
                  </a:outerShdw>
                </a:effectLst>
              </a:rPr>
            </a:br>
            <a:endParaRPr sz="1400" dirty="0">
              <a:effectLst>
                <a:outerShdw blurRad="38100" dist="38100" dir="2700000" algn="tl">
                  <a:srgbClr val="000000">
                    <a:alpha val="43137"/>
                  </a:srgbClr>
                </a:outerShdw>
              </a:effectLst>
            </a:endParaRPr>
          </a:p>
        </p:txBody>
      </p:sp>
      <p:sp>
        <p:nvSpPr>
          <p:cNvPr id="509" name="Google Shape;509;p34"/>
          <p:cNvSpPr txBox="1"/>
          <p:nvPr/>
        </p:nvSpPr>
        <p:spPr>
          <a:xfrm>
            <a:off x="418997" y="6557918"/>
            <a:ext cx="798707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350" dirty="0">
                <a:solidFill>
                  <a:srgbClr val="000000"/>
                </a:solidFill>
                <a:latin typeface="Calibri"/>
                <a:ea typeface="Calibri"/>
                <a:cs typeface="Calibri"/>
                <a:sym typeface="Calibri"/>
              </a:rPr>
              <a:t>                          Φυσιολογικό                                                                                                           Ασθενούς</a:t>
            </a:r>
            <a:endParaRPr sz="135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E01EC21-A8FB-ABDE-2DE1-5761E712DD93}"/>
              </a:ext>
            </a:extLst>
          </p:cNvPr>
          <p:cNvPicPr>
            <a:picLocks noChangeAspect="1"/>
          </p:cNvPicPr>
          <p:nvPr/>
        </p:nvPicPr>
        <p:blipFill>
          <a:blip r:embed="rId3"/>
          <a:stretch>
            <a:fillRect/>
          </a:stretch>
        </p:blipFill>
        <p:spPr>
          <a:xfrm>
            <a:off x="4783913" y="118269"/>
            <a:ext cx="4132442" cy="3310731"/>
          </a:xfrm>
          <a:prstGeom prst="rect">
            <a:avLst/>
          </a:prstGeom>
        </p:spPr>
      </p:pic>
      <p:pic>
        <p:nvPicPr>
          <p:cNvPr id="5" name="Picture 4">
            <a:extLst>
              <a:ext uri="{FF2B5EF4-FFF2-40B4-BE49-F238E27FC236}">
                <a16:creationId xmlns:a16="http://schemas.microsoft.com/office/drawing/2014/main" id="{CEADAD57-CA8B-1B7A-00C3-265437DC57D2}"/>
              </a:ext>
            </a:extLst>
          </p:cNvPr>
          <p:cNvPicPr>
            <a:picLocks noChangeAspect="1"/>
          </p:cNvPicPr>
          <p:nvPr/>
        </p:nvPicPr>
        <p:blipFill>
          <a:blip r:embed="rId4"/>
          <a:stretch>
            <a:fillRect/>
          </a:stretch>
        </p:blipFill>
        <p:spPr>
          <a:xfrm>
            <a:off x="240893" y="3899500"/>
            <a:ext cx="3539371" cy="2656927"/>
          </a:xfrm>
          <a:prstGeom prst="rect">
            <a:avLst/>
          </a:prstGeom>
        </p:spPr>
      </p:pic>
      <p:pic>
        <p:nvPicPr>
          <p:cNvPr id="7" name="Picture 6">
            <a:extLst>
              <a:ext uri="{FF2B5EF4-FFF2-40B4-BE49-F238E27FC236}">
                <a16:creationId xmlns:a16="http://schemas.microsoft.com/office/drawing/2014/main" id="{F9AE9390-D037-94AB-6E26-C167F2DABD7F}"/>
              </a:ext>
            </a:extLst>
          </p:cNvPr>
          <p:cNvPicPr>
            <a:picLocks noChangeAspect="1"/>
          </p:cNvPicPr>
          <p:nvPr/>
        </p:nvPicPr>
        <p:blipFill>
          <a:blip r:embed="rId5"/>
          <a:stretch>
            <a:fillRect/>
          </a:stretch>
        </p:blipFill>
        <p:spPr>
          <a:xfrm>
            <a:off x="1566219" y="1169673"/>
            <a:ext cx="3166620" cy="2632744"/>
          </a:xfrm>
          <a:prstGeom prst="rect">
            <a:avLst/>
          </a:prstGeom>
        </p:spPr>
      </p:pic>
      <p:pic>
        <p:nvPicPr>
          <p:cNvPr id="4" name="Εικόνα 3">
            <a:extLst>
              <a:ext uri="{FF2B5EF4-FFF2-40B4-BE49-F238E27FC236}">
                <a16:creationId xmlns:a16="http://schemas.microsoft.com/office/drawing/2014/main" id="{21F38BAB-80B2-1ABF-A04A-586E6FE0E35E}"/>
              </a:ext>
            </a:extLst>
          </p:cNvPr>
          <p:cNvPicPr>
            <a:picLocks noChangeAspect="1"/>
          </p:cNvPicPr>
          <p:nvPr/>
        </p:nvPicPr>
        <p:blipFill>
          <a:blip r:embed="rId6"/>
          <a:stretch>
            <a:fillRect/>
          </a:stretch>
        </p:blipFill>
        <p:spPr>
          <a:xfrm>
            <a:off x="4783913" y="3487844"/>
            <a:ext cx="4119194" cy="3089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500"/>
                                        <p:tgtEl>
                                          <p:spTgt spid="50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a:t>Ερώτηση</a:t>
            </a:r>
            <a:endParaRPr/>
          </a:p>
        </p:txBody>
      </p:sp>
      <p:sp>
        <p:nvSpPr>
          <p:cNvPr id="519" name="Google Shape;519;p35"/>
          <p:cNvSpPr txBox="1"/>
          <p:nvPr/>
        </p:nvSpPr>
        <p:spPr>
          <a:xfrm>
            <a:off x="457199" y="1394793"/>
            <a:ext cx="8530683"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3000" dirty="0">
                <a:solidFill>
                  <a:srgbClr val="000000"/>
                </a:solidFill>
                <a:latin typeface="Calibri"/>
                <a:ea typeface="Calibri"/>
                <a:cs typeface="Calibri"/>
                <a:sym typeface="Calibri"/>
              </a:rPr>
              <a:t>Ποια η </a:t>
            </a:r>
            <a:r>
              <a:rPr lang="el-GR" sz="3000" dirty="0">
                <a:solidFill>
                  <a:srgbClr val="000000"/>
                </a:solidFill>
                <a:effectLst>
                  <a:outerShdw blurRad="38100" dist="38100" dir="2700000" algn="tl">
                    <a:srgbClr val="000000">
                      <a:alpha val="43137"/>
                    </a:srgbClr>
                  </a:outerShdw>
                </a:effectLst>
                <a:latin typeface="Calibri"/>
                <a:ea typeface="Calibri"/>
                <a:cs typeface="Calibri"/>
                <a:sym typeface="Calibri"/>
              </a:rPr>
              <a:t>νόσος</a:t>
            </a:r>
            <a:r>
              <a:rPr lang="el-GR" sz="3000" dirty="0">
                <a:solidFill>
                  <a:srgbClr val="000000"/>
                </a:solidFill>
                <a:latin typeface="Calibri"/>
                <a:ea typeface="Calibri"/>
                <a:cs typeface="Calibri"/>
                <a:sym typeface="Calibri"/>
              </a:rPr>
              <a:t> του ασθενούς </a:t>
            </a:r>
          </a:p>
          <a:p>
            <a:pPr marL="0" marR="0" lvl="0" indent="0" algn="ctr" rtl="0">
              <a:spcBef>
                <a:spcPts val="0"/>
              </a:spcBef>
              <a:spcAft>
                <a:spcPts val="0"/>
              </a:spcAft>
              <a:buNone/>
            </a:pPr>
            <a:r>
              <a:rPr lang="el-GR" sz="3000" dirty="0">
                <a:solidFill>
                  <a:srgbClr val="000000"/>
                </a:solidFill>
                <a:latin typeface="Calibri"/>
                <a:ea typeface="Calibri"/>
                <a:cs typeface="Calibri"/>
                <a:sym typeface="Calibri"/>
              </a:rPr>
              <a:t>και ποια </a:t>
            </a:r>
            <a:r>
              <a:rPr lang="el-GR" sz="3000" dirty="0">
                <a:solidFill>
                  <a:srgbClr val="000000"/>
                </a:solidFill>
                <a:effectLst>
                  <a:outerShdw blurRad="38100" dist="38100" dir="2700000" algn="tl">
                    <a:srgbClr val="000000">
                      <a:alpha val="43137"/>
                    </a:srgbClr>
                  </a:outerShdw>
                </a:effectLst>
                <a:latin typeface="Calibri"/>
                <a:ea typeface="Calibri"/>
                <a:cs typeface="Calibri"/>
                <a:sym typeface="Calibri"/>
              </a:rPr>
              <a:t>ειδική θεραπεία </a:t>
            </a:r>
            <a:r>
              <a:rPr lang="el-GR" sz="3000" dirty="0">
                <a:solidFill>
                  <a:srgbClr val="000000"/>
                </a:solidFill>
                <a:latin typeface="Calibri"/>
                <a:ea typeface="Calibri"/>
                <a:cs typeface="Calibri"/>
                <a:sym typeface="Calibri"/>
              </a:rPr>
              <a:t>υπάρχει</a:t>
            </a:r>
          </a:p>
          <a:p>
            <a:pPr marL="0" marR="0" lvl="0" indent="0" algn="ctr" rtl="0">
              <a:spcBef>
                <a:spcPts val="0"/>
              </a:spcBef>
              <a:spcAft>
                <a:spcPts val="0"/>
              </a:spcAft>
              <a:buNone/>
            </a:pPr>
            <a:r>
              <a:rPr lang="el-GR" sz="3000" dirty="0">
                <a:solidFill>
                  <a:srgbClr val="000000"/>
                </a:solidFill>
                <a:latin typeface="Calibri"/>
                <a:ea typeface="Calibri"/>
                <a:cs typeface="Calibri"/>
                <a:sym typeface="Calibri"/>
              </a:rPr>
              <a:t> για τον συγκεκριμένο </a:t>
            </a:r>
            <a:r>
              <a:rPr lang="el-GR" sz="3000" dirty="0" err="1">
                <a:solidFill>
                  <a:srgbClr val="000000"/>
                </a:solidFill>
                <a:latin typeface="Calibri"/>
                <a:ea typeface="Calibri"/>
                <a:cs typeface="Calibri"/>
                <a:sym typeface="Calibri"/>
              </a:rPr>
              <a:t>υποτύπο</a:t>
            </a:r>
            <a:r>
              <a:rPr lang="el-GR" sz="3000" dirty="0">
                <a:solidFill>
                  <a:srgbClr val="000000"/>
                </a:solidFill>
                <a:latin typeface="Calibri"/>
                <a:ea typeface="Calibri"/>
                <a:cs typeface="Calibri"/>
                <a:sym typeface="Calibri"/>
              </a:rPr>
              <a:t> της;</a:t>
            </a:r>
            <a:endParaRPr dirty="0"/>
          </a:p>
        </p:txBody>
      </p:sp>
      <p:pic>
        <p:nvPicPr>
          <p:cNvPr id="520" name="Google Shape;520;p35"/>
          <p:cNvPicPr preferRelativeResize="0"/>
          <p:nvPr/>
        </p:nvPicPr>
        <p:blipFill rotWithShape="1">
          <a:blip r:embed="rId3">
            <a:alphaModFix/>
          </a:blip>
          <a:srcRect/>
          <a:stretch/>
        </p:blipFill>
        <p:spPr>
          <a:xfrm>
            <a:off x="2898350" y="3301236"/>
            <a:ext cx="3648379" cy="28803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6"/>
          <p:cNvSpPr txBox="1">
            <a:spLocks noGrp="1"/>
          </p:cNvSpPr>
          <p:nvPr>
            <p:ph type="title"/>
          </p:nvPr>
        </p:nvSpPr>
        <p:spPr>
          <a:xfrm>
            <a:off x="1485900" y="89420"/>
            <a:ext cx="6172200" cy="47929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300"/>
              <a:buFont typeface="Calibri"/>
              <a:buNone/>
            </a:pPr>
            <a:r>
              <a:rPr lang="el-GR" dirty="0"/>
              <a:t>Απάντηση</a:t>
            </a:r>
            <a:endParaRPr dirty="0"/>
          </a:p>
        </p:txBody>
      </p:sp>
      <p:sp>
        <p:nvSpPr>
          <p:cNvPr id="526" name="Google Shape;526;p36"/>
          <p:cNvSpPr txBox="1"/>
          <p:nvPr/>
        </p:nvSpPr>
        <p:spPr>
          <a:xfrm>
            <a:off x="1" y="568712"/>
            <a:ext cx="9143999" cy="230828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GR" sz="1800" dirty="0">
                <a:solidFill>
                  <a:srgbClr val="000000"/>
                </a:solidFill>
                <a:latin typeface="Calibri"/>
                <a:ea typeface="Calibri"/>
                <a:cs typeface="Calibri"/>
                <a:sym typeface="Calibri"/>
              </a:rPr>
              <a:t>Ο ασθενής εμφάνισε</a:t>
            </a:r>
            <a:r>
              <a:rPr lang="en-US" sz="1800" dirty="0">
                <a:solidFill>
                  <a:srgbClr val="000000"/>
                </a:solidFill>
                <a:latin typeface="Calibri"/>
                <a:ea typeface="Calibri"/>
                <a:cs typeface="Calibri"/>
                <a:sym typeface="Calibri"/>
              </a:rPr>
              <a:t> </a:t>
            </a:r>
            <a:r>
              <a:rPr lang="el-GR" sz="1800" b="1" dirty="0">
                <a:solidFill>
                  <a:srgbClr val="000000"/>
                </a:solidFill>
                <a:latin typeface="Calibri"/>
                <a:ea typeface="Calibri"/>
                <a:cs typeface="Calibri"/>
                <a:sym typeface="Calibri"/>
              </a:rPr>
              <a:t>οξεία </a:t>
            </a:r>
            <a:r>
              <a:rPr lang="el-GR" sz="1800" b="1" dirty="0" err="1">
                <a:solidFill>
                  <a:srgbClr val="000000"/>
                </a:solidFill>
                <a:latin typeface="Calibri"/>
                <a:ea typeface="Calibri"/>
                <a:cs typeface="Calibri"/>
                <a:sym typeface="Calibri"/>
              </a:rPr>
              <a:t>μυελογενή</a:t>
            </a:r>
            <a:r>
              <a:rPr lang="el-GR" sz="1800" b="1" dirty="0">
                <a:solidFill>
                  <a:srgbClr val="000000"/>
                </a:solidFill>
                <a:latin typeface="Calibri"/>
                <a:ea typeface="Calibri"/>
                <a:cs typeface="Calibri"/>
                <a:sym typeface="Calibri"/>
              </a:rPr>
              <a:t> λευχαιμία</a:t>
            </a:r>
            <a:r>
              <a:rPr lang="el-GR" sz="1800" dirty="0">
                <a:solidFill>
                  <a:srgbClr val="000000"/>
                </a:solidFill>
                <a:latin typeface="Calibri"/>
                <a:ea typeface="Calibri"/>
                <a:cs typeface="Calibri"/>
                <a:sym typeface="Calibri"/>
              </a:rPr>
              <a:t> </a:t>
            </a:r>
            <a:r>
              <a:rPr lang="el-GR" sz="1800" b="1" dirty="0">
                <a:latin typeface="Calibri"/>
                <a:ea typeface="Calibri"/>
                <a:cs typeface="Calibri"/>
                <a:sym typeface="Calibri"/>
              </a:rPr>
              <a:t>(ΟΜΛ) </a:t>
            </a:r>
            <a:r>
              <a:rPr lang="el-GR" sz="1800" dirty="0">
                <a:solidFill>
                  <a:srgbClr val="000000"/>
                </a:solidFill>
                <a:latin typeface="Calibri"/>
                <a:ea typeface="Calibri"/>
                <a:cs typeface="Calibri"/>
                <a:sym typeface="Calibri"/>
              </a:rPr>
              <a:t>και, πιο συγκεκριμένα, </a:t>
            </a:r>
            <a:r>
              <a:rPr lang="el-GR" sz="1800" b="1" dirty="0">
                <a:solidFill>
                  <a:srgbClr val="000000"/>
                </a:solidFill>
                <a:effectLst>
                  <a:outerShdw blurRad="38100" dist="38100" dir="2700000" algn="tl">
                    <a:srgbClr val="000000">
                      <a:alpha val="43137"/>
                    </a:srgbClr>
                  </a:outerShdw>
                </a:effectLst>
                <a:latin typeface="Calibri"/>
                <a:ea typeface="Calibri"/>
                <a:cs typeface="Calibri"/>
                <a:sym typeface="Calibri"/>
              </a:rPr>
              <a:t>ΟΜΛ με </a:t>
            </a:r>
            <a:r>
              <a:rPr lang="en-US" sz="1800" b="1" dirty="0">
                <a:solidFill>
                  <a:srgbClr val="000000"/>
                </a:solidFill>
                <a:effectLst>
                  <a:outerShdw blurRad="38100" dist="38100" dir="2700000" algn="tl">
                    <a:srgbClr val="000000">
                      <a:alpha val="43137"/>
                    </a:srgbClr>
                  </a:outerShdw>
                </a:effectLst>
                <a:latin typeface="Calibri"/>
                <a:ea typeface="Calibri"/>
                <a:cs typeface="Calibri"/>
                <a:sym typeface="Calibri"/>
              </a:rPr>
              <a:t>PML::RARA</a:t>
            </a:r>
            <a:r>
              <a:rPr lang="el-GR" sz="1800" b="1" dirty="0">
                <a:effectLst>
                  <a:outerShdw blurRad="38100" dist="38100" dir="2700000" algn="tl">
                    <a:srgbClr val="000000">
                      <a:alpha val="43137"/>
                    </a:srgbClr>
                  </a:outerShdw>
                </a:effectLst>
                <a:latin typeface="Calibri"/>
                <a:ea typeface="Calibri"/>
                <a:cs typeface="Calibri"/>
                <a:sym typeface="Calibri"/>
              </a:rPr>
              <a:t>, </a:t>
            </a:r>
            <a:r>
              <a:rPr lang="el-GR" sz="1800" dirty="0">
                <a:solidFill>
                  <a:srgbClr val="000000"/>
                </a:solidFill>
                <a:latin typeface="Calibri"/>
                <a:ea typeface="Calibri"/>
                <a:cs typeface="Calibri"/>
                <a:sym typeface="Calibri"/>
              </a:rPr>
              <a:t> </a:t>
            </a:r>
            <a:r>
              <a:rPr lang="el-GR" sz="1800" i="1" dirty="0">
                <a:solidFill>
                  <a:srgbClr val="000000"/>
                </a:solidFill>
                <a:latin typeface="Calibri"/>
                <a:ea typeface="Calibri"/>
                <a:cs typeface="Calibri"/>
                <a:sym typeface="Calibri"/>
              </a:rPr>
              <a:t>τέως</a:t>
            </a:r>
            <a:r>
              <a:rPr lang="el-GR" sz="1800" dirty="0">
                <a:solidFill>
                  <a:srgbClr val="000000"/>
                </a:solidFill>
                <a:latin typeface="Calibri"/>
                <a:ea typeface="Calibri"/>
                <a:cs typeface="Calibri"/>
                <a:sym typeface="Calibri"/>
              </a:rPr>
              <a:t> </a:t>
            </a:r>
            <a:r>
              <a:rPr lang="el-GR" sz="1800" b="1" dirty="0" err="1">
                <a:solidFill>
                  <a:srgbClr val="000000"/>
                </a:solidFill>
                <a:latin typeface="Calibri"/>
                <a:ea typeface="Calibri"/>
                <a:cs typeface="Calibri"/>
                <a:sym typeface="Calibri"/>
              </a:rPr>
              <a:t>υποτύπος</a:t>
            </a:r>
            <a:r>
              <a:rPr lang="el-GR" sz="1800" b="1" dirty="0">
                <a:solidFill>
                  <a:srgbClr val="000000"/>
                </a:solidFill>
                <a:latin typeface="Calibri"/>
                <a:ea typeface="Calibri"/>
                <a:cs typeface="Calibri"/>
                <a:sym typeface="Calibri"/>
              </a:rPr>
              <a:t> Μ3 </a:t>
            </a:r>
            <a:r>
              <a:rPr lang="el-GR" sz="1800" dirty="0">
                <a:solidFill>
                  <a:srgbClr val="000000"/>
                </a:solidFill>
                <a:latin typeface="Calibri"/>
                <a:ea typeface="Calibri"/>
                <a:cs typeface="Calibri"/>
                <a:sym typeface="Calibri"/>
              </a:rPr>
              <a:t>ή αλλιώς</a:t>
            </a:r>
            <a:r>
              <a:rPr lang="el-GR" sz="1800" dirty="0">
                <a:latin typeface="Calibri"/>
                <a:ea typeface="Calibri"/>
                <a:cs typeface="Calibri"/>
                <a:sym typeface="Calibri"/>
              </a:rPr>
              <a:t> </a:t>
            </a:r>
            <a:r>
              <a:rPr lang="el-GR" sz="1800" b="1" dirty="0">
                <a:latin typeface="Calibri"/>
                <a:ea typeface="Calibri"/>
                <a:cs typeface="Calibri"/>
                <a:sym typeface="Calibri"/>
              </a:rPr>
              <a:t>οξεία </a:t>
            </a:r>
            <a:r>
              <a:rPr lang="el-GR" sz="1800" b="1" spc="300" dirty="0" err="1">
                <a:latin typeface="Calibri"/>
                <a:ea typeface="Calibri"/>
                <a:cs typeface="Calibri"/>
                <a:sym typeface="Calibri"/>
              </a:rPr>
              <a:t>προμυελοκυτταρική</a:t>
            </a:r>
            <a:r>
              <a:rPr lang="el-GR" sz="1800" b="1" dirty="0">
                <a:latin typeface="Calibri"/>
                <a:ea typeface="Calibri"/>
                <a:cs typeface="Calibri"/>
                <a:sym typeface="Calibri"/>
              </a:rPr>
              <a:t> λευχαιμία (ΟΠΜΛ)</a:t>
            </a:r>
            <a:r>
              <a:rPr lang="el-GR" sz="1800" dirty="0">
                <a:latin typeface="Calibri"/>
                <a:ea typeface="Calibri"/>
                <a:cs typeface="Calibri"/>
                <a:sym typeface="Calibri"/>
              </a:rPr>
              <a:t>. Στον συγκεκριμένο </a:t>
            </a:r>
            <a:r>
              <a:rPr lang="el-GR" sz="1800" dirty="0" err="1">
                <a:latin typeface="Calibri"/>
                <a:ea typeface="Calibri"/>
                <a:cs typeface="Calibri"/>
                <a:sym typeface="Calibri"/>
              </a:rPr>
              <a:t>υποτύπο</a:t>
            </a:r>
            <a:r>
              <a:rPr lang="el-GR" sz="1800" dirty="0">
                <a:latin typeface="Calibri"/>
                <a:ea typeface="Calibri"/>
                <a:cs typeface="Calibri"/>
                <a:sym typeface="Calibri"/>
              </a:rPr>
              <a:t> ανιχνεύεται η  μετάλλαξη </a:t>
            </a:r>
            <a:r>
              <a:rPr lang="en-US" sz="1800" dirty="0">
                <a:latin typeface="Calibri"/>
                <a:ea typeface="Calibri"/>
                <a:cs typeface="Calibri"/>
                <a:sym typeface="Calibri"/>
              </a:rPr>
              <a:t> </a:t>
            </a:r>
            <a:r>
              <a:rPr lang="en-US" sz="1800" dirty="0">
                <a:effectLst>
                  <a:outerShdw blurRad="38100" dist="38100" dir="2700000" algn="tl">
                    <a:srgbClr val="000000">
                      <a:alpha val="43137"/>
                    </a:srgbClr>
                  </a:outerShdw>
                </a:effectLst>
                <a:latin typeface="Calibri"/>
                <a:ea typeface="Calibri"/>
                <a:cs typeface="Calibri"/>
                <a:sym typeface="Calibri"/>
              </a:rPr>
              <a:t>t(15;17) / PML::RARA</a:t>
            </a:r>
            <a:r>
              <a:rPr lang="el-GR" sz="1800" dirty="0">
                <a:effectLst>
                  <a:outerShdw blurRad="38100" dist="38100" dir="2700000" algn="tl">
                    <a:srgbClr val="000000">
                      <a:alpha val="43137"/>
                    </a:srgbClr>
                  </a:outerShdw>
                </a:effectLst>
                <a:latin typeface="Calibri"/>
                <a:ea typeface="Calibri"/>
                <a:cs typeface="Calibri"/>
                <a:sym typeface="Calibri"/>
              </a:rPr>
              <a:t>, όπως εν προκειμένω</a:t>
            </a:r>
            <a:r>
              <a:rPr lang="el-GR" sz="1800" dirty="0">
                <a:latin typeface="Calibri"/>
                <a:ea typeface="Calibri"/>
                <a:cs typeface="Calibri"/>
                <a:sym typeface="Calibri"/>
              </a:rPr>
              <a:t>. </a:t>
            </a:r>
            <a:r>
              <a:rPr lang="el-GR" sz="1800" dirty="0" err="1">
                <a:latin typeface="Calibri"/>
                <a:ea typeface="Calibri"/>
                <a:cs typeface="Calibri"/>
                <a:sym typeface="Calibri"/>
              </a:rPr>
              <a:t>Παρακλινικά</a:t>
            </a:r>
            <a:r>
              <a:rPr lang="el-GR" sz="1800" dirty="0">
                <a:latin typeface="Calibri"/>
                <a:ea typeface="Calibri"/>
                <a:cs typeface="Calibri"/>
                <a:sym typeface="Calibri"/>
              </a:rPr>
              <a:t>, παρατηρείται συχνά </a:t>
            </a:r>
            <a:r>
              <a:rPr lang="el-GR" sz="1800" dirty="0" err="1">
                <a:effectLst>
                  <a:outerShdw blurRad="38100" dist="38100" dir="2700000" algn="tl">
                    <a:srgbClr val="000000">
                      <a:alpha val="43137"/>
                    </a:srgbClr>
                  </a:outerShdw>
                </a:effectLst>
                <a:latin typeface="Calibri"/>
                <a:ea typeface="Calibri"/>
                <a:cs typeface="Calibri"/>
                <a:sym typeface="Calibri"/>
              </a:rPr>
              <a:t>πανκυτταροπενία</a:t>
            </a:r>
            <a:r>
              <a:rPr lang="el-GR" sz="1800" dirty="0">
                <a:effectLst>
                  <a:outerShdw blurRad="38100" dist="38100" dir="2700000" algn="tl">
                    <a:srgbClr val="000000">
                      <a:alpha val="43137"/>
                    </a:srgbClr>
                  </a:outerShdw>
                </a:effectLst>
                <a:latin typeface="Calibri"/>
                <a:ea typeface="Calibri"/>
                <a:cs typeface="Calibri"/>
                <a:sym typeface="Calibri"/>
              </a:rPr>
              <a:t> (άρα όχι αυξημένος αριθμό λευκών αιμοσφαιρίων στο περιφερικό αίμα) </a:t>
            </a:r>
            <a:r>
              <a:rPr lang="el-GR" sz="1800" dirty="0">
                <a:latin typeface="Calibri"/>
                <a:ea typeface="Calibri"/>
                <a:cs typeface="Calibri"/>
                <a:sym typeface="Calibri"/>
              </a:rPr>
              <a:t>και </a:t>
            </a:r>
            <a:r>
              <a:rPr lang="el-GR" sz="1800" b="1" dirty="0">
                <a:effectLst>
                  <a:outerShdw blurRad="38100" dist="38100" dir="2700000" algn="tl">
                    <a:srgbClr val="000000">
                      <a:alpha val="43137"/>
                    </a:srgbClr>
                  </a:outerShdw>
                </a:effectLst>
                <a:latin typeface="Calibri"/>
                <a:ea typeface="Calibri"/>
                <a:cs typeface="Calibri"/>
                <a:sym typeface="Calibri"/>
              </a:rPr>
              <a:t>διάχυτη </a:t>
            </a:r>
            <a:r>
              <a:rPr lang="el-GR" sz="1800" b="1" dirty="0" err="1">
                <a:effectLst>
                  <a:outerShdw blurRad="38100" dist="38100" dir="2700000" algn="tl">
                    <a:srgbClr val="000000">
                      <a:alpha val="43137"/>
                    </a:srgbClr>
                  </a:outerShdw>
                </a:effectLst>
                <a:latin typeface="Calibri"/>
                <a:ea typeface="Calibri"/>
                <a:cs typeface="Calibri"/>
                <a:sym typeface="Calibri"/>
              </a:rPr>
              <a:t>ενδαγγειακή</a:t>
            </a:r>
            <a:r>
              <a:rPr lang="el-GR" sz="1800" b="1" dirty="0">
                <a:effectLst>
                  <a:outerShdw blurRad="38100" dist="38100" dir="2700000" algn="tl">
                    <a:srgbClr val="000000">
                      <a:alpha val="43137"/>
                    </a:srgbClr>
                  </a:outerShdw>
                </a:effectLst>
                <a:latin typeface="Calibri"/>
                <a:ea typeface="Calibri"/>
                <a:cs typeface="Calibri"/>
                <a:sym typeface="Calibri"/>
              </a:rPr>
              <a:t> πήξη</a:t>
            </a:r>
            <a:r>
              <a:rPr lang="el-GR" sz="1800" dirty="0">
                <a:latin typeface="Calibri"/>
                <a:ea typeface="Calibri"/>
                <a:cs typeface="Calibri"/>
                <a:sym typeface="Calibri"/>
              </a:rPr>
              <a:t>, η οποία μπορεί να αποβεί θανατηφόρα. Απαιτείται έγκαιρη θεραπεία με </a:t>
            </a:r>
            <a:r>
              <a:rPr lang="en-US" sz="1800" dirty="0">
                <a:effectLst>
                  <a:outerShdw blurRad="38100" dist="38100" dir="2700000" algn="tl">
                    <a:srgbClr val="000000">
                      <a:alpha val="43137"/>
                    </a:srgbClr>
                  </a:outerShdw>
                </a:effectLst>
                <a:latin typeface="Calibri"/>
                <a:ea typeface="Calibri"/>
                <a:cs typeface="Calibri"/>
                <a:sym typeface="Calibri"/>
              </a:rPr>
              <a:t>all-trans </a:t>
            </a:r>
            <a:r>
              <a:rPr lang="el-GR" sz="1800" dirty="0" err="1">
                <a:effectLst>
                  <a:outerShdw blurRad="38100" dist="38100" dir="2700000" algn="tl">
                    <a:srgbClr val="000000">
                      <a:alpha val="43137"/>
                    </a:srgbClr>
                  </a:outerShdw>
                </a:effectLst>
                <a:latin typeface="Calibri"/>
                <a:ea typeface="Calibri"/>
                <a:cs typeface="Calibri"/>
                <a:sym typeface="Calibri"/>
              </a:rPr>
              <a:t>ρετινοϊκό</a:t>
            </a:r>
            <a:r>
              <a:rPr lang="el-GR" sz="1800" dirty="0">
                <a:effectLst>
                  <a:outerShdw blurRad="38100" dist="38100" dir="2700000" algn="tl">
                    <a:srgbClr val="000000">
                      <a:alpha val="43137"/>
                    </a:srgbClr>
                  </a:outerShdw>
                </a:effectLst>
                <a:latin typeface="Calibri"/>
                <a:ea typeface="Calibri"/>
                <a:cs typeface="Calibri"/>
                <a:sym typeface="Calibri"/>
              </a:rPr>
              <a:t> οξύ και τριοξείδιο του αρσενικού </a:t>
            </a:r>
            <a:r>
              <a:rPr lang="el-GR" sz="1800" dirty="0">
                <a:latin typeface="Calibri"/>
                <a:ea typeface="Calibri"/>
                <a:cs typeface="Calibri"/>
                <a:sym typeface="Calibri"/>
              </a:rPr>
              <a:t>για έλεγχο της νόσου και ορισμένοι ασθενείς γλιτώνουν ακόμα και την </a:t>
            </a:r>
            <a:r>
              <a:rPr lang="el-GR" sz="1800" dirty="0" err="1">
                <a:latin typeface="Calibri"/>
                <a:ea typeface="Calibri"/>
                <a:cs typeface="Calibri"/>
                <a:sym typeface="Calibri"/>
              </a:rPr>
              <a:t>κυτταροτοξική</a:t>
            </a:r>
            <a:r>
              <a:rPr lang="el-GR" sz="1800" dirty="0">
                <a:latin typeface="Calibri"/>
                <a:ea typeface="Calibri"/>
                <a:cs typeface="Calibri"/>
                <a:sym typeface="Calibri"/>
              </a:rPr>
              <a:t> χημειοθεραπεία με αυτόν τον τρόπο.</a:t>
            </a:r>
            <a:endParaRPr sz="1800" dirty="0">
              <a:solidFill>
                <a:srgbClr val="0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7DA88281-9BC3-3871-C018-F4219D737B88}"/>
              </a:ext>
            </a:extLst>
          </p:cNvPr>
          <p:cNvPicPr>
            <a:picLocks noChangeAspect="1"/>
          </p:cNvPicPr>
          <p:nvPr/>
        </p:nvPicPr>
        <p:blipFill>
          <a:blip r:embed="rId3"/>
          <a:stretch>
            <a:fillRect/>
          </a:stretch>
        </p:blipFill>
        <p:spPr>
          <a:xfrm>
            <a:off x="836341" y="2851368"/>
            <a:ext cx="2365286" cy="3917212"/>
          </a:xfrm>
          <a:prstGeom prst="rect">
            <a:avLst/>
          </a:prstGeom>
        </p:spPr>
      </p:pic>
      <p:sp>
        <p:nvSpPr>
          <p:cNvPr id="3" name="TextBox 2">
            <a:extLst>
              <a:ext uri="{FF2B5EF4-FFF2-40B4-BE49-F238E27FC236}">
                <a16:creationId xmlns:a16="http://schemas.microsoft.com/office/drawing/2014/main" id="{E82BA2C8-23AB-E14B-0DD0-63EAAE3B0682}"/>
              </a:ext>
            </a:extLst>
          </p:cNvPr>
          <p:cNvSpPr txBox="1"/>
          <p:nvPr/>
        </p:nvSpPr>
        <p:spPr>
          <a:xfrm>
            <a:off x="3375378" y="3523785"/>
            <a:ext cx="5531555" cy="2862322"/>
          </a:xfrm>
          <a:prstGeom prst="rect">
            <a:avLst/>
          </a:prstGeom>
          <a:noFill/>
        </p:spPr>
        <p:txBody>
          <a:bodyPr wrap="square">
            <a:spAutoFit/>
          </a:bodyPr>
          <a:lstStyle/>
          <a:p>
            <a:pPr algn="just"/>
            <a:r>
              <a:rPr lang="el-GR" sz="2000" dirty="0">
                <a:latin typeface="Calibri" panose="020F0502020204030204" pitchFamily="34" charset="0"/>
                <a:cs typeface="Calibri" panose="020F0502020204030204" pitchFamily="34" charset="0"/>
              </a:rPr>
              <a:t>Στο 70% η 5ετής επιβίωση  στην ΟΜΛ με 50% ίαση, ενώ άνω του 95% η 5ετής επιβίωση και η ίαση στην ΟΠΜΛ. </a:t>
            </a: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Σημασία έχει να αναφερθεί ότι η λευχαιμία αναφέρεται στην παρουσία </a:t>
            </a:r>
            <a:r>
              <a:rPr lang="el-GR" sz="2000" b="1" dirty="0">
                <a:latin typeface="Calibri" panose="020F0502020204030204" pitchFamily="34" charset="0"/>
                <a:cs typeface="Calibri" panose="020F0502020204030204" pitchFamily="34" charset="0"/>
              </a:rPr>
              <a:t>άνω των 20%</a:t>
            </a:r>
            <a:r>
              <a:rPr lang="el-GR" sz="2000" dirty="0">
                <a:latin typeface="Calibri" panose="020F0502020204030204" pitchFamily="34" charset="0"/>
                <a:cs typeface="Calibri" panose="020F0502020204030204" pitchFamily="34" charset="0"/>
              </a:rPr>
              <a:t> </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βλαστών στον μυελό των οστών </a:t>
            </a:r>
            <a:r>
              <a:rPr lang="el-GR" sz="2000" dirty="0">
                <a:latin typeface="Calibri" panose="020F0502020204030204" pitchFamily="34" charset="0"/>
                <a:cs typeface="Calibri" panose="020F0502020204030204" pitchFamily="34" charset="0"/>
              </a:rPr>
              <a:t>και, τις περισσότερες φορές, αυτό συμβαίνει </a:t>
            </a:r>
            <a:r>
              <a:rPr lang="el-GR" sz="2000" i="1" dirty="0">
                <a:latin typeface="Calibri" panose="020F0502020204030204" pitchFamily="34" charset="0"/>
                <a:cs typeface="Calibri" panose="020F0502020204030204" pitchFamily="34" charset="0"/>
              </a:rPr>
              <a:t>και</a:t>
            </a:r>
            <a:r>
              <a:rPr lang="el-GR" sz="2000" dirty="0">
                <a:latin typeface="Calibri" panose="020F0502020204030204" pitchFamily="34" charset="0"/>
                <a:cs typeface="Calibri" panose="020F0502020204030204" pitchFamily="34" charset="0"/>
              </a:rPr>
              <a:t> στο αίμα, αλλά όχι πάντα.</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7"/>
          <p:cNvSpPr txBox="1">
            <a:spLocks noGrp="1"/>
          </p:cNvSpPr>
          <p:nvPr>
            <p:ph type="title"/>
          </p:nvPr>
        </p:nvSpPr>
        <p:spPr>
          <a:xfrm>
            <a:off x="563336" y="0"/>
            <a:ext cx="8229600" cy="10816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dirty="0"/>
              <a:t>Αιματολογική θεώρηση </a:t>
            </a:r>
            <a:endParaRPr dirty="0"/>
          </a:p>
        </p:txBody>
      </p:sp>
      <p:pic>
        <p:nvPicPr>
          <p:cNvPr id="3" name="Picture 2">
            <a:extLst>
              <a:ext uri="{FF2B5EF4-FFF2-40B4-BE49-F238E27FC236}">
                <a16:creationId xmlns:a16="http://schemas.microsoft.com/office/drawing/2014/main" id="{A1F68EDC-CA8F-AD75-9A5C-78304F3F41CC}"/>
              </a:ext>
            </a:extLst>
          </p:cNvPr>
          <p:cNvPicPr>
            <a:picLocks noChangeAspect="1"/>
          </p:cNvPicPr>
          <p:nvPr/>
        </p:nvPicPr>
        <p:blipFill>
          <a:blip r:embed="rId3"/>
          <a:stretch>
            <a:fillRect/>
          </a:stretch>
        </p:blipFill>
        <p:spPr>
          <a:xfrm>
            <a:off x="0" y="994129"/>
            <a:ext cx="4694303" cy="5585090"/>
          </a:xfrm>
          <a:prstGeom prst="rect">
            <a:avLst/>
          </a:prstGeom>
        </p:spPr>
      </p:pic>
      <p:pic>
        <p:nvPicPr>
          <p:cNvPr id="5" name="Picture 4">
            <a:extLst>
              <a:ext uri="{FF2B5EF4-FFF2-40B4-BE49-F238E27FC236}">
                <a16:creationId xmlns:a16="http://schemas.microsoft.com/office/drawing/2014/main" id="{850DC8C1-887F-546A-FADF-7C0AE1495308}"/>
              </a:ext>
            </a:extLst>
          </p:cNvPr>
          <p:cNvPicPr>
            <a:picLocks noChangeAspect="1"/>
          </p:cNvPicPr>
          <p:nvPr/>
        </p:nvPicPr>
        <p:blipFill>
          <a:blip r:embed="rId4"/>
          <a:stretch>
            <a:fillRect/>
          </a:stretch>
        </p:blipFill>
        <p:spPr>
          <a:xfrm>
            <a:off x="4929436" y="994130"/>
            <a:ext cx="4214564" cy="558508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8"/>
          <p:cNvSpPr txBox="1">
            <a:spLocks noGrp="1"/>
          </p:cNvSpPr>
          <p:nvPr>
            <p:ph type="title"/>
          </p:nvPr>
        </p:nvSpPr>
        <p:spPr>
          <a:xfrm>
            <a:off x="0" y="-171400"/>
            <a:ext cx="9144000" cy="72008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el-GR" sz="2400" dirty="0" err="1"/>
              <a:t>Παθολογοανατομική</a:t>
            </a:r>
            <a:r>
              <a:rPr lang="el-GR" sz="2400" dirty="0"/>
              <a:t> θεώρηση </a:t>
            </a:r>
            <a:r>
              <a:rPr lang="el-GR" sz="2400" b="1" u="sng" spc="600" dirty="0"/>
              <a:t>ΟΜΛ</a:t>
            </a:r>
            <a:r>
              <a:rPr lang="en-US" sz="2400" b="1" u="sng" spc="600" dirty="0"/>
              <a:t> </a:t>
            </a:r>
            <a:r>
              <a:rPr lang="el-GR" sz="2400" b="1" u="sng" spc="600" dirty="0"/>
              <a:t>με </a:t>
            </a:r>
            <a:r>
              <a:rPr lang="en-US" sz="2400" b="1" u="sng" spc="600" dirty="0"/>
              <a:t>PML::RARA</a:t>
            </a:r>
            <a:endParaRPr sz="2400" b="1" u="sng" spc="600" dirty="0"/>
          </a:p>
        </p:txBody>
      </p:sp>
      <p:sp>
        <p:nvSpPr>
          <p:cNvPr id="3" name="TextBox 2">
            <a:extLst>
              <a:ext uri="{FF2B5EF4-FFF2-40B4-BE49-F238E27FC236}">
                <a16:creationId xmlns:a16="http://schemas.microsoft.com/office/drawing/2014/main" id="{696228D9-E4F7-ED73-4715-68880E1B6787}"/>
              </a:ext>
            </a:extLst>
          </p:cNvPr>
          <p:cNvSpPr txBox="1"/>
          <p:nvPr/>
        </p:nvSpPr>
        <p:spPr>
          <a:xfrm>
            <a:off x="0" y="390293"/>
            <a:ext cx="9144000" cy="1631216"/>
          </a:xfrm>
          <a:prstGeom prst="rect">
            <a:avLst/>
          </a:prstGeom>
          <a:noFill/>
        </p:spPr>
        <p:txBody>
          <a:bodyPr wrap="square">
            <a:spAutoFit/>
          </a:bodyPr>
          <a:lstStyle/>
          <a:p>
            <a:pPr algn="just"/>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Οξεία </a:t>
            </a:r>
            <a:r>
              <a:rPr lang="el-GR"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μυελογενής</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λευχαιμία (ΟΜΛ) με επικράτηση μη φυσιολογικών </a:t>
            </a:r>
            <a:r>
              <a:rPr lang="el-GR"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προμυελοκυττάρων</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και σύντηξη του γονιδίου της </a:t>
            </a:r>
            <a:r>
              <a:rPr lang="el-GR"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προμυελοκυτταρικής</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λευχαιμίας (PML) με το γονίδιο του υποδοχέα </a:t>
            </a:r>
            <a:r>
              <a:rPr lang="el-GR"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ρετινοϊκού</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οξέος άλφα (RARA). </a:t>
            </a:r>
            <a:r>
              <a:rPr lang="el-GR" sz="2000" dirty="0">
                <a:latin typeface="Calibri" panose="020F0502020204030204" pitchFamily="34" charset="0"/>
                <a:cs typeface="Calibri" panose="020F0502020204030204" pitchFamily="34" charset="0"/>
              </a:rPr>
              <a:t>Δύο μορφολογικές παραλλαγές [</a:t>
            </a:r>
            <a:r>
              <a:rPr lang="el-GR"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υπερκοκκώδης</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(κλασικός) </a:t>
            </a:r>
            <a:r>
              <a:rPr lang="el-GR" sz="2000" dirty="0">
                <a:latin typeface="Calibri" panose="020F0502020204030204" pitchFamily="34" charset="0"/>
                <a:cs typeface="Calibri" panose="020F0502020204030204" pitchFamily="34" charset="0"/>
              </a:rPr>
              <a:t>και </a:t>
            </a:r>
            <a:r>
              <a:rPr lang="el-GR" sz="2000" dirty="0" err="1">
                <a:latin typeface="Calibri" panose="020F0502020204030204" pitchFamily="34" charset="0"/>
                <a:cs typeface="Calibri" panose="020F0502020204030204" pitchFamily="34" charset="0"/>
              </a:rPr>
              <a:t>μικροκοκκώδης</a:t>
            </a:r>
            <a:r>
              <a:rPr lang="el-GR" sz="2000" dirty="0">
                <a:latin typeface="Calibri" panose="020F0502020204030204" pitchFamily="34" charset="0"/>
                <a:cs typeface="Calibri" panose="020F0502020204030204" pitchFamily="34" charset="0"/>
              </a:rPr>
              <a:t>, ο τελευταίος με συνοδό </a:t>
            </a:r>
            <a:r>
              <a:rPr lang="el-GR" sz="2000" dirty="0" err="1">
                <a:latin typeface="Calibri" panose="020F0502020204030204" pitchFamily="34" charset="0"/>
                <a:cs typeface="Calibri" panose="020F0502020204030204" pitchFamily="34" charset="0"/>
              </a:rPr>
              <a:t>λευκοκυττάρωση</a:t>
            </a:r>
            <a:r>
              <a:rPr lang="el-GR" sz="20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C126C131-7AFB-325E-C2BD-31A7A939CA0E}"/>
              </a:ext>
            </a:extLst>
          </p:cNvPr>
          <p:cNvSpPr txBox="1"/>
          <p:nvPr/>
        </p:nvSpPr>
        <p:spPr>
          <a:xfrm>
            <a:off x="-89209" y="2021509"/>
            <a:ext cx="2746416" cy="4524315"/>
          </a:xfrm>
          <a:prstGeom prst="rect">
            <a:avLst/>
          </a:prstGeom>
          <a:noFill/>
        </p:spPr>
        <p:txBody>
          <a:bodyPr wrap="square">
            <a:spAutoFit/>
          </a:bodyPr>
          <a:lstStyle/>
          <a:p>
            <a:pPr algn="ctr"/>
            <a:r>
              <a:rPr lang="el-GR" sz="1800" b="1" dirty="0" err="1">
                <a:latin typeface="Calibri" panose="020F0502020204030204" pitchFamily="34" charset="0"/>
                <a:cs typeface="Calibri" panose="020F0502020204030204" pitchFamily="34" charset="0"/>
              </a:rPr>
              <a:t>Υπερ</a:t>
            </a:r>
            <a:r>
              <a:rPr lang="el-GR" sz="1800" b="1" spc="600" dirty="0" err="1">
                <a:latin typeface="Calibri" panose="020F0502020204030204" pitchFamily="34" charset="0"/>
                <a:cs typeface="Calibri" panose="020F0502020204030204" pitchFamily="34" charset="0"/>
              </a:rPr>
              <a:t>κοκκώδης</a:t>
            </a:r>
            <a:r>
              <a:rPr lang="el-GR" sz="1800" b="1" dirty="0">
                <a:latin typeface="Calibri" panose="020F0502020204030204" pitchFamily="34" charset="0"/>
                <a:cs typeface="Calibri" panose="020F0502020204030204" pitchFamily="34" charset="0"/>
              </a:rPr>
              <a:t> </a:t>
            </a:r>
          </a:p>
          <a:p>
            <a:pPr algn="ctr"/>
            <a:r>
              <a:rPr lang="el-GR" sz="1800" b="1" dirty="0">
                <a:latin typeface="Calibri" panose="020F0502020204030204" pitchFamily="34" charset="0"/>
                <a:cs typeface="Calibri" panose="020F0502020204030204" pitchFamily="34" charset="0"/>
              </a:rPr>
              <a:t>οξεία </a:t>
            </a:r>
            <a:r>
              <a:rPr lang="el-GR" sz="1800" b="1" dirty="0" err="1">
                <a:latin typeface="Calibri" panose="020F0502020204030204" pitchFamily="34" charset="0"/>
                <a:cs typeface="Calibri" panose="020F0502020204030204" pitchFamily="34" charset="0"/>
              </a:rPr>
              <a:t>προμυελοκυτταρική</a:t>
            </a:r>
            <a:r>
              <a:rPr lang="el-GR" sz="1800" b="1" dirty="0">
                <a:latin typeface="Calibri" panose="020F0502020204030204" pitchFamily="34" charset="0"/>
                <a:cs typeface="Calibri" panose="020F0502020204030204" pitchFamily="34" charset="0"/>
              </a:rPr>
              <a:t> λευχαιμία</a:t>
            </a:r>
            <a:r>
              <a:rPr lang="en-US" sz="1800" b="1" dirty="0">
                <a:latin typeface="Calibri" panose="020F0502020204030204" pitchFamily="34" charset="0"/>
                <a:cs typeface="Calibri" panose="020F0502020204030204" pitchFamily="34" charset="0"/>
              </a:rPr>
              <a:t>: </a:t>
            </a:r>
            <a:endParaRPr lang="el-GR" sz="1800" b="1" dirty="0">
              <a:latin typeface="Calibri" panose="020F0502020204030204" pitchFamily="34" charset="0"/>
              <a:cs typeface="Calibri" panose="020F0502020204030204" pitchFamily="34" charset="0"/>
            </a:endParaRPr>
          </a:p>
          <a:p>
            <a:pPr algn="ctr"/>
            <a:r>
              <a:rPr lang="el-GR" sz="1800" dirty="0">
                <a:latin typeface="Calibri" panose="020F0502020204030204" pitchFamily="34" charset="0"/>
                <a:cs typeface="Calibri" panose="020F0502020204030204" pitchFamily="34" charset="0"/>
              </a:rPr>
              <a:t>Τα </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μη φυσιολογικά </a:t>
            </a:r>
            <a:r>
              <a:rPr lang="el-GR" sz="1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προμυελοκύτταρα</a:t>
            </a:r>
            <a:r>
              <a:rPr lang="el-GR"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ποικίλλουν σε μέγεθος και σχήμα, συχνά με </a:t>
            </a:r>
            <a:r>
              <a:rPr lang="el-GR"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νεφρ</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a:t>
            </a:r>
            <a:r>
              <a:rPr lang="el-GR"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ειδείς</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ή δίλοβους πυρήνες.</a:t>
            </a:r>
            <a:r>
              <a:rPr lang="el-GR" sz="1800" dirty="0">
                <a:latin typeface="Calibri" panose="020F0502020204030204" pitchFamily="34" charset="0"/>
                <a:cs typeface="Calibri" panose="020F0502020204030204" pitchFamily="34" charset="0"/>
              </a:rPr>
              <a:t> </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Κυτταρόπλασμα</a:t>
            </a:r>
            <a:r>
              <a:rPr lang="el-GR" sz="1800" dirty="0">
                <a:latin typeface="Calibri" panose="020F0502020204030204" pitchFamily="34" charset="0"/>
                <a:cs typeface="Calibri" panose="020F0502020204030204" pitchFamily="34" charset="0"/>
              </a:rPr>
              <a:t> γεμάτο με </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μεγάλα κοκκία</a:t>
            </a:r>
            <a:r>
              <a:rPr lang="el-GR" sz="1800" dirty="0">
                <a:latin typeface="Calibri" panose="020F0502020204030204" pitchFamily="34" charset="0"/>
                <a:cs typeface="Calibri" panose="020F0502020204030204" pitchFamily="34" charset="0"/>
              </a:rPr>
              <a:t>, που χρωματίζονται έντονο ροζ, κόκκινο ή μοβ. </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Ραβδία </a:t>
            </a:r>
            <a:r>
              <a:rPr lang="el-GR"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Auer</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συχνά σε δέσμες. </a:t>
            </a:r>
            <a:r>
              <a:rPr lang="el-GR" sz="1800" dirty="0">
                <a:latin typeface="Calibri" panose="020F0502020204030204" pitchFamily="34" charset="0"/>
                <a:cs typeface="Calibri" panose="020F0502020204030204" pitchFamily="34" charset="0"/>
              </a:rPr>
              <a:t>Μπορεί να διακρίνονται </a:t>
            </a:r>
            <a:r>
              <a:rPr lang="el-GR" sz="1800" dirty="0" err="1">
                <a:latin typeface="Calibri" panose="020F0502020204030204" pitchFamily="34" charset="0"/>
                <a:cs typeface="Calibri" panose="020F0502020204030204" pitchFamily="34" charset="0"/>
              </a:rPr>
              <a:t>μυελοβλάστες</a:t>
            </a:r>
            <a:r>
              <a:rPr lang="el-GR" sz="1800" dirty="0">
                <a:latin typeface="Calibri" panose="020F0502020204030204" pitchFamily="34" charset="0"/>
                <a:cs typeface="Calibri" panose="020F0502020204030204" pitchFamily="34" charset="0"/>
              </a:rPr>
              <a:t> με ραβδία </a:t>
            </a:r>
            <a:r>
              <a:rPr lang="el-GR" sz="1800" dirty="0" err="1">
                <a:latin typeface="Calibri" panose="020F0502020204030204" pitchFamily="34" charset="0"/>
                <a:cs typeface="Calibri" panose="020F0502020204030204" pitchFamily="34" charset="0"/>
              </a:rPr>
              <a:t>Auer</a:t>
            </a:r>
            <a:r>
              <a:rPr lang="el-GR" sz="1800" dirty="0">
                <a:latin typeface="Calibri" panose="020F0502020204030204" pitchFamily="34" charset="0"/>
                <a:cs typeface="Calibri" panose="020F0502020204030204" pitchFamily="34" charset="0"/>
              </a:rPr>
              <a:t>.</a:t>
            </a:r>
          </a:p>
        </p:txBody>
      </p:sp>
      <p:pic>
        <p:nvPicPr>
          <p:cNvPr id="9" name="Εικόνα 8">
            <a:extLst>
              <a:ext uri="{FF2B5EF4-FFF2-40B4-BE49-F238E27FC236}">
                <a16:creationId xmlns:a16="http://schemas.microsoft.com/office/drawing/2014/main" id="{9C90EBBF-AB48-6203-1317-2734BB30D442}"/>
              </a:ext>
            </a:extLst>
          </p:cNvPr>
          <p:cNvPicPr>
            <a:picLocks noChangeAspect="1"/>
          </p:cNvPicPr>
          <p:nvPr/>
        </p:nvPicPr>
        <p:blipFill>
          <a:blip r:embed="rId3"/>
          <a:stretch>
            <a:fillRect/>
          </a:stretch>
        </p:blipFill>
        <p:spPr>
          <a:xfrm rot="16200000">
            <a:off x="2148876" y="2606950"/>
            <a:ext cx="4266384" cy="3412274"/>
          </a:xfrm>
          <a:prstGeom prst="rect">
            <a:avLst/>
          </a:prstGeom>
        </p:spPr>
      </p:pic>
      <p:pic>
        <p:nvPicPr>
          <p:cNvPr id="11" name="Εικόνα 10">
            <a:extLst>
              <a:ext uri="{FF2B5EF4-FFF2-40B4-BE49-F238E27FC236}">
                <a16:creationId xmlns:a16="http://schemas.microsoft.com/office/drawing/2014/main" id="{DE0FF94A-488C-AA02-999B-6C6224698F17}"/>
              </a:ext>
            </a:extLst>
          </p:cNvPr>
          <p:cNvPicPr>
            <a:picLocks noChangeAspect="1"/>
          </p:cNvPicPr>
          <p:nvPr/>
        </p:nvPicPr>
        <p:blipFill>
          <a:blip r:embed="rId4"/>
          <a:stretch>
            <a:fillRect/>
          </a:stretch>
        </p:blipFill>
        <p:spPr>
          <a:xfrm rot="16200000">
            <a:off x="5426341" y="2843849"/>
            <a:ext cx="4266385" cy="293847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9"/>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b="1" dirty="0"/>
              <a:t>Αιμοποιητικό σύστημα</a:t>
            </a:r>
            <a:br>
              <a:rPr lang="el-GR" dirty="0"/>
            </a:br>
            <a:r>
              <a:rPr lang="el-GR" sz="3600" dirty="0"/>
              <a:t>Βραχεία παρουσίαση </a:t>
            </a:r>
            <a:r>
              <a:rPr lang="el-GR" sz="3600" b="1" dirty="0"/>
              <a:t>5</a:t>
            </a:r>
            <a:r>
              <a:rPr lang="el-GR" sz="3600" b="1" baseline="30000" dirty="0"/>
              <a:t>ου</a:t>
            </a:r>
            <a:r>
              <a:rPr lang="el-GR" sz="3600" dirty="0"/>
              <a:t> περιστατικού</a:t>
            </a:r>
            <a:endParaRPr sz="3600" dirty="0"/>
          </a:p>
        </p:txBody>
      </p:sp>
      <p:sp>
        <p:nvSpPr>
          <p:cNvPr id="547" name="Google Shape;547;p39"/>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a:bodyPr>
          <a:lstStyle/>
          <a:p>
            <a:pPr marL="257175" lvl="0" indent="-116204" algn="l" rtl="0">
              <a:spcBef>
                <a:spcPts val="0"/>
              </a:spcBef>
              <a:spcAft>
                <a:spcPts val="0"/>
              </a:spcAft>
              <a:buClr>
                <a:schemeClr val="dk1"/>
              </a:buClr>
              <a:buSzPct val="100000"/>
              <a:buNone/>
            </a:pPr>
            <a:endParaRPr dirty="0"/>
          </a:p>
          <a:p>
            <a:pPr marL="257175" lvl="0" indent="-116204" algn="l" rtl="0">
              <a:spcBef>
                <a:spcPts val="444"/>
              </a:spcBef>
              <a:spcAft>
                <a:spcPts val="0"/>
              </a:spcAft>
              <a:buClr>
                <a:schemeClr val="dk1"/>
              </a:buClr>
              <a:buSzPct val="100000"/>
              <a:buNone/>
            </a:pPr>
            <a:endParaRPr dirty="0"/>
          </a:p>
          <a:p>
            <a:pPr marL="257175" lvl="0" indent="-257175" algn="l" rtl="0">
              <a:spcBef>
                <a:spcPts val="518"/>
              </a:spcBef>
              <a:spcAft>
                <a:spcPts val="0"/>
              </a:spcAft>
              <a:buClr>
                <a:schemeClr val="dk1"/>
              </a:buClr>
              <a:buSzPct val="100000"/>
              <a:buChar char="•"/>
            </a:pPr>
            <a:r>
              <a:rPr lang="el-GR" sz="2800" dirty="0"/>
              <a:t>Ανδρέας Χ. </a:t>
            </a:r>
            <a:r>
              <a:rPr lang="el-GR" sz="2800" dirty="0" err="1"/>
              <a:t>Λάζαρης</a:t>
            </a:r>
            <a:r>
              <a:rPr lang="el-GR" sz="2800" dirty="0"/>
              <a:t>, Ιατρός - </a:t>
            </a:r>
            <a:r>
              <a:rPr lang="el-GR" sz="2800" dirty="0" err="1"/>
              <a:t>Ιστοπαθολόγος</a:t>
            </a:r>
            <a:endParaRPr sz="2800" dirty="0"/>
          </a:p>
          <a:p>
            <a:pPr marL="257175" lvl="0" indent="-257175" algn="l" rtl="0">
              <a:spcBef>
                <a:spcPts val="518"/>
              </a:spcBef>
              <a:spcAft>
                <a:spcPts val="0"/>
              </a:spcAft>
              <a:buClr>
                <a:schemeClr val="dk1"/>
              </a:buClr>
              <a:buSzPct val="100000"/>
              <a:buChar char="•"/>
            </a:pPr>
            <a:r>
              <a:rPr lang="el-GR" sz="2800" dirty="0"/>
              <a:t>Χαράλαμπος Χ. Μυλωνάς, Ιατρός - Ειδικός Παθολόγος</a:t>
            </a:r>
            <a:endParaRPr sz="2800" dirty="0"/>
          </a:p>
        </p:txBody>
      </p:sp>
      <p:pic>
        <p:nvPicPr>
          <p:cNvPr id="3" name="Picture 2">
            <a:extLst>
              <a:ext uri="{FF2B5EF4-FFF2-40B4-BE49-F238E27FC236}">
                <a16:creationId xmlns:a16="http://schemas.microsoft.com/office/drawing/2014/main" id="{B0D61DB4-E791-1068-A79B-F3D694B12679}"/>
              </a:ext>
            </a:extLst>
          </p:cNvPr>
          <p:cNvPicPr>
            <a:picLocks noChangeAspect="1"/>
          </p:cNvPicPr>
          <p:nvPr/>
        </p:nvPicPr>
        <p:blipFill>
          <a:blip r:embed="rId3"/>
          <a:stretch>
            <a:fillRect/>
          </a:stretch>
        </p:blipFill>
        <p:spPr>
          <a:xfrm>
            <a:off x="2181116" y="1701157"/>
            <a:ext cx="5129755" cy="386140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0"/>
          <p:cNvSpPr txBox="1">
            <a:spLocks noGrp="1"/>
          </p:cNvSpPr>
          <p:nvPr>
            <p:ph type="title"/>
          </p:nvPr>
        </p:nvSpPr>
        <p:spPr>
          <a:xfrm>
            <a:off x="323528" y="0"/>
            <a:ext cx="8229600" cy="69269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a:t>5</a:t>
            </a:r>
            <a:r>
              <a:rPr lang="el-GR" baseline="30000"/>
              <a:t>ο</a:t>
            </a:r>
            <a:r>
              <a:rPr lang="el-GR"/>
              <a:t>  Περιστατικό</a:t>
            </a:r>
            <a:endParaRPr/>
          </a:p>
        </p:txBody>
      </p:sp>
      <p:sp>
        <p:nvSpPr>
          <p:cNvPr id="554" name="Google Shape;554;p40"/>
          <p:cNvSpPr txBox="1"/>
          <p:nvPr/>
        </p:nvSpPr>
        <p:spPr>
          <a:xfrm>
            <a:off x="78059" y="692696"/>
            <a:ext cx="9144000" cy="517060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GR" sz="2200" b="1" u="sng" dirty="0">
                <a:solidFill>
                  <a:schemeClr val="dk1"/>
                </a:solidFill>
                <a:latin typeface="Calibri"/>
                <a:ea typeface="Calibri"/>
                <a:cs typeface="Calibri"/>
                <a:sym typeface="Calibri"/>
              </a:rPr>
              <a:t>Ιστορικό:</a:t>
            </a:r>
            <a:r>
              <a:rPr lang="el-GR" sz="2200" dirty="0">
                <a:solidFill>
                  <a:schemeClr val="dk1"/>
                </a:solidFill>
                <a:latin typeface="Calibri"/>
                <a:ea typeface="Calibri"/>
                <a:cs typeface="Calibri"/>
                <a:sym typeface="Calibri"/>
              </a:rPr>
              <a:t> </a:t>
            </a:r>
            <a:endParaRPr dirty="0"/>
          </a:p>
          <a:p>
            <a:pPr marL="0" marR="0" lvl="0" indent="0" algn="just" rtl="0">
              <a:spcBef>
                <a:spcPts val="0"/>
              </a:spcBef>
              <a:spcAft>
                <a:spcPts val="0"/>
              </a:spcAft>
              <a:buNone/>
            </a:pPr>
            <a:r>
              <a:rPr lang="el-GR" sz="2200" dirty="0">
                <a:solidFill>
                  <a:schemeClr val="dk1"/>
                </a:solidFill>
                <a:latin typeface="Calibri"/>
                <a:ea typeface="Calibri"/>
                <a:cs typeface="Calibri"/>
                <a:sym typeface="Calibri"/>
              </a:rPr>
              <a:t>Γυναίκα </a:t>
            </a:r>
            <a:r>
              <a:rPr lang="en-US" sz="2200" dirty="0">
                <a:solidFill>
                  <a:schemeClr val="dk1"/>
                </a:solidFill>
                <a:latin typeface="Calibri"/>
                <a:ea typeface="Calibri"/>
                <a:cs typeface="Calibri"/>
                <a:sym typeface="Calibri"/>
              </a:rPr>
              <a:t>70</a:t>
            </a:r>
            <a:r>
              <a:rPr lang="el-GR" sz="2200" dirty="0">
                <a:solidFill>
                  <a:schemeClr val="dk1"/>
                </a:solidFill>
                <a:latin typeface="Calibri"/>
                <a:ea typeface="Calibri"/>
                <a:cs typeface="Calibri"/>
                <a:sym typeface="Calibri"/>
              </a:rPr>
              <a:t> ετών, με ελεύθερο ατομικό αναμνηστικό, προσέρχεται λόγω </a:t>
            </a:r>
            <a:r>
              <a:rPr lang="el-GR" sz="2200" dirty="0">
                <a:solidFill>
                  <a:schemeClr val="dk1"/>
                </a:solidFill>
                <a:effectLst>
                  <a:outerShdw blurRad="38100" dist="38100" dir="2700000" algn="tl">
                    <a:srgbClr val="000000">
                      <a:alpha val="43137"/>
                    </a:srgbClr>
                  </a:outerShdw>
                </a:effectLst>
                <a:latin typeface="Calibri"/>
                <a:ea typeface="Calibri"/>
                <a:cs typeface="Calibri"/>
                <a:sym typeface="Calibri"/>
              </a:rPr>
              <a:t>παραισθησιών </a:t>
            </a:r>
            <a:r>
              <a:rPr lang="el-GR" sz="2200" dirty="0">
                <a:solidFill>
                  <a:schemeClr val="dk1"/>
                </a:solidFill>
                <a:latin typeface="Calibri"/>
                <a:ea typeface="Calibri"/>
                <a:cs typeface="Calibri"/>
                <a:sym typeface="Calibri"/>
              </a:rPr>
              <a:t>(αιμωδίες, αίσθημα καύσου)</a:t>
            </a:r>
            <a:r>
              <a:rPr lang="en-US" sz="2200" dirty="0">
                <a:solidFill>
                  <a:schemeClr val="dk1"/>
                </a:solidFill>
                <a:latin typeface="Calibri"/>
                <a:ea typeface="Calibri"/>
                <a:cs typeface="Calibri"/>
                <a:sym typeface="Calibri"/>
              </a:rPr>
              <a:t> </a:t>
            </a:r>
            <a:r>
              <a:rPr lang="el-GR" sz="2200" dirty="0">
                <a:solidFill>
                  <a:schemeClr val="dk1"/>
                </a:solidFill>
                <a:latin typeface="Calibri"/>
                <a:ea typeface="Calibri"/>
                <a:cs typeface="Calibri"/>
                <a:sym typeface="Calibri"/>
              </a:rPr>
              <a:t>με συνοδό </a:t>
            </a:r>
            <a:r>
              <a:rPr lang="el-GR" sz="2200" dirty="0">
                <a:solidFill>
                  <a:schemeClr val="dk1"/>
                </a:solidFill>
                <a:effectLst>
                  <a:outerShdw blurRad="38100" dist="38100" dir="2700000" algn="tl">
                    <a:srgbClr val="000000">
                      <a:alpha val="43137"/>
                    </a:srgbClr>
                  </a:outerShdw>
                </a:effectLst>
                <a:latin typeface="Calibri"/>
                <a:ea typeface="Calibri"/>
                <a:cs typeface="Calibri"/>
                <a:sym typeface="Calibri"/>
              </a:rPr>
              <a:t>άλγος άνω και κάτω άκρων περιφερικά, κυρίως το βράδυ</a:t>
            </a:r>
            <a:r>
              <a:rPr lang="el-GR" sz="2200" dirty="0">
                <a:solidFill>
                  <a:schemeClr val="dk1"/>
                </a:solidFill>
                <a:latin typeface="Calibri"/>
                <a:ea typeface="Calibri"/>
                <a:cs typeface="Calibri"/>
                <a:sym typeface="Calibri"/>
              </a:rPr>
              <a:t>. Αναφέρει επίσης </a:t>
            </a:r>
            <a:r>
              <a:rPr lang="el-GR" sz="2200" dirty="0">
                <a:solidFill>
                  <a:schemeClr val="dk1"/>
                </a:solidFill>
                <a:effectLst>
                  <a:outerShdw blurRad="38100" dist="38100" dir="2700000" algn="tl">
                    <a:srgbClr val="000000">
                      <a:alpha val="43137"/>
                    </a:srgbClr>
                  </a:outerShdw>
                </a:effectLst>
                <a:latin typeface="Calibri"/>
                <a:ea typeface="Calibri"/>
                <a:cs typeface="Calibri"/>
                <a:sym typeface="Calibri"/>
              </a:rPr>
              <a:t>προοδευτικά επιδεινούμενη αδυναμία και αίσθημα κόπωσης από μηνών.  </a:t>
            </a:r>
            <a:endParaRPr dirty="0">
              <a:effectLst>
                <a:outerShdw blurRad="38100" dist="38100" dir="2700000" algn="tl">
                  <a:srgbClr val="000000">
                    <a:alpha val="43137"/>
                  </a:srgbClr>
                </a:outerShdw>
              </a:effectLst>
            </a:endParaRPr>
          </a:p>
          <a:p>
            <a:pPr marL="0" marR="0" lvl="0" indent="0" algn="just" rtl="0">
              <a:spcBef>
                <a:spcPts val="0"/>
              </a:spcBef>
              <a:spcAft>
                <a:spcPts val="0"/>
              </a:spcAft>
              <a:buNone/>
            </a:pPr>
            <a:endParaRPr sz="22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l-GR" sz="2200" b="1" u="sng" dirty="0">
                <a:solidFill>
                  <a:schemeClr val="dk1"/>
                </a:solidFill>
                <a:latin typeface="Calibri"/>
                <a:ea typeface="Calibri"/>
                <a:cs typeface="Calibri"/>
                <a:sym typeface="Calibri"/>
              </a:rPr>
              <a:t>Κλινική εξέταση: </a:t>
            </a:r>
            <a:endParaRPr dirty="0"/>
          </a:p>
          <a:p>
            <a:pPr marL="0" marR="0" lvl="0" indent="0" algn="just" rtl="0">
              <a:spcBef>
                <a:spcPts val="0"/>
              </a:spcBef>
              <a:spcAft>
                <a:spcPts val="0"/>
              </a:spcAft>
              <a:buNone/>
            </a:pPr>
            <a:r>
              <a:rPr lang="el-GR" sz="2200" b="1" dirty="0">
                <a:solidFill>
                  <a:schemeClr val="dk1"/>
                </a:solidFill>
                <a:latin typeface="Calibri"/>
                <a:ea typeface="Calibri"/>
                <a:cs typeface="Calibri"/>
                <a:sym typeface="Calibri"/>
              </a:rPr>
              <a:t>Ωχρότητα </a:t>
            </a:r>
            <a:r>
              <a:rPr lang="el-GR" sz="2200" dirty="0">
                <a:solidFill>
                  <a:schemeClr val="dk1"/>
                </a:solidFill>
                <a:latin typeface="Calibri"/>
                <a:ea typeface="Calibri"/>
                <a:cs typeface="Calibri"/>
                <a:sym typeface="Calibri"/>
              </a:rPr>
              <a:t>δέρματος και </a:t>
            </a:r>
            <a:r>
              <a:rPr lang="el-GR" sz="2200" dirty="0" err="1">
                <a:solidFill>
                  <a:schemeClr val="dk1"/>
                </a:solidFill>
                <a:latin typeface="Calibri"/>
                <a:ea typeface="Calibri"/>
                <a:cs typeface="Calibri"/>
                <a:sym typeface="Calibri"/>
              </a:rPr>
              <a:t>επιπεφυκότων</a:t>
            </a:r>
            <a:r>
              <a:rPr lang="el-GR" sz="2200" dirty="0">
                <a:solidFill>
                  <a:schemeClr val="dk1"/>
                </a:solidFill>
                <a:latin typeface="Calibri"/>
                <a:ea typeface="Calibri"/>
                <a:cs typeface="Calibri"/>
                <a:sym typeface="Calibri"/>
              </a:rPr>
              <a:t>.</a:t>
            </a:r>
            <a:endParaRPr lang="en-US" sz="22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l-GR" sz="2200" dirty="0">
                <a:solidFill>
                  <a:schemeClr val="dk1"/>
                </a:solidFill>
                <a:effectLst>
                  <a:outerShdw blurRad="38100" dist="38100" dir="2700000" algn="tl">
                    <a:srgbClr val="000000">
                      <a:alpha val="43137"/>
                    </a:srgbClr>
                  </a:outerShdw>
                </a:effectLst>
                <a:latin typeface="Calibri"/>
                <a:ea typeface="Calibri"/>
                <a:cs typeface="Calibri"/>
                <a:sym typeface="Calibri"/>
              </a:rPr>
              <a:t>Υπαισθησία σε ψηλάφηση και μειωμένη αντίληψη</a:t>
            </a:r>
            <a:endParaRPr lang="en-US" sz="2200" dirty="0">
              <a:solidFill>
                <a:schemeClr val="dk1"/>
              </a:solidFill>
              <a:effectLst>
                <a:outerShdw blurRad="38100" dist="38100" dir="2700000" algn="tl">
                  <a:srgbClr val="000000">
                    <a:alpha val="43137"/>
                  </a:srgbClr>
                </a:outerShdw>
              </a:effectLst>
              <a:latin typeface="Calibri"/>
              <a:ea typeface="Calibri"/>
              <a:cs typeface="Calibri"/>
              <a:sym typeface="Calibri"/>
            </a:endParaRPr>
          </a:p>
          <a:p>
            <a:pPr marL="0" marR="0" lvl="0" indent="0" algn="just" rtl="0">
              <a:spcBef>
                <a:spcPts val="0"/>
              </a:spcBef>
              <a:spcAft>
                <a:spcPts val="0"/>
              </a:spcAft>
              <a:buNone/>
            </a:pPr>
            <a:r>
              <a:rPr lang="el-GR" sz="2200" dirty="0">
                <a:solidFill>
                  <a:schemeClr val="dk1"/>
                </a:solidFill>
                <a:effectLst>
                  <a:outerShdw blurRad="38100" dist="38100" dir="2700000" algn="tl">
                    <a:srgbClr val="000000">
                      <a:alpha val="43137"/>
                    </a:srgbClr>
                  </a:outerShdw>
                </a:effectLst>
                <a:latin typeface="Calibri"/>
                <a:ea typeface="Calibri"/>
                <a:cs typeface="Calibri"/>
                <a:sym typeface="Calibri"/>
              </a:rPr>
              <a:t>θερμού/ψυχρού</a:t>
            </a:r>
            <a:r>
              <a:rPr lang="el-GR" sz="2200" dirty="0">
                <a:solidFill>
                  <a:schemeClr val="dk1"/>
                </a:solidFill>
                <a:latin typeface="Calibri"/>
                <a:ea typeface="Calibri"/>
                <a:cs typeface="Calibri"/>
                <a:sym typeface="Calibri"/>
              </a:rPr>
              <a:t>. Η ασθενής αναφέρει </a:t>
            </a:r>
            <a:endParaRPr lang="en-US" sz="22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l-GR" sz="2200" dirty="0">
                <a:solidFill>
                  <a:schemeClr val="dk1"/>
                </a:solidFill>
                <a:effectLst>
                  <a:outerShdw blurRad="38100" dist="38100" dir="2700000" algn="tl">
                    <a:srgbClr val="000000">
                      <a:alpha val="43137"/>
                    </a:srgbClr>
                  </a:outerShdw>
                </a:effectLst>
                <a:latin typeface="Calibri"/>
                <a:ea typeface="Calibri"/>
                <a:cs typeface="Calibri"/>
                <a:sym typeface="Calibri"/>
              </a:rPr>
              <a:t>καυστικό άλγος δακτύλων</a:t>
            </a:r>
            <a:r>
              <a:rPr lang="el-GR" sz="2200" dirty="0">
                <a:solidFill>
                  <a:schemeClr val="dk1"/>
                </a:solidFill>
                <a:latin typeface="Calibri"/>
                <a:ea typeface="Calibri"/>
                <a:cs typeface="Calibri"/>
                <a:sym typeface="Calibri"/>
              </a:rPr>
              <a:t>.</a:t>
            </a:r>
            <a:endParaRPr dirty="0"/>
          </a:p>
          <a:p>
            <a:pPr marL="0" marR="0" lvl="0" indent="0" algn="just" rtl="0">
              <a:spcBef>
                <a:spcPts val="0"/>
              </a:spcBef>
              <a:spcAft>
                <a:spcPts val="0"/>
              </a:spcAft>
              <a:buNone/>
            </a:pPr>
            <a:endParaRPr sz="2200" dirty="0">
              <a:solidFill>
                <a:schemeClr val="dk1"/>
              </a:solidFill>
              <a:latin typeface="Calibri"/>
              <a:ea typeface="Calibri"/>
              <a:cs typeface="Calibri"/>
              <a:sym typeface="Calibri"/>
            </a:endParaRPr>
          </a:p>
          <a:p>
            <a:pPr marL="0" marR="0" lvl="0" indent="0" algn="just" rtl="0">
              <a:spcBef>
                <a:spcPts val="0"/>
              </a:spcBef>
              <a:spcAft>
                <a:spcPts val="0"/>
              </a:spcAft>
              <a:buNone/>
            </a:pPr>
            <a:r>
              <a:rPr lang="el-GR" sz="2200" b="1" u="sng" dirty="0">
                <a:solidFill>
                  <a:schemeClr val="dk1"/>
                </a:solidFill>
                <a:latin typeface="Calibri"/>
                <a:ea typeface="Calibri"/>
                <a:cs typeface="Calibri"/>
                <a:sym typeface="Calibri"/>
              </a:rPr>
              <a:t>Εργαστηριακός έλεγχος</a:t>
            </a:r>
            <a:r>
              <a:rPr lang="el-GR" sz="2200" dirty="0">
                <a:solidFill>
                  <a:schemeClr val="dk1"/>
                </a:solidFill>
                <a:latin typeface="Calibri"/>
                <a:ea typeface="Calibri"/>
                <a:cs typeface="Calibri"/>
                <a:sym typeface="Calibri"/>
              </a:rPr>
              <a:t>: </a:t>
            </a:r>
            <a:endParaRPr dirty="0"/>
          </a:p>
          <a:p>
            <a:pPr marL="0" marR="0" lvl="0" indent="0" algn="just" rtl="0">
              <a:spcBef>
                <a:spcPts val="0"/>
              </a:spcBef>
              <a:spcAft>
                <a:spcPts val="0"/>
              </a:spcAft>
              <a:buNone/>
            </a:pPr>
            <a:r>
              <a:rPr lang="el-GR" sz="2200" b="1" dirty="0">
                <a:solidFill>
                  <a:schemeClr val="dk1"/>
                </a:solidFill>
                <a:latin typeface="Calibri"/>
                <a:ea typeface="Calibri"/>
                <a:cs typeface="Calibri"/>
                <a:sym typeface="Calibri"/>
              </a:rPr>
              <a:t>Αιματοκρίτης 30% </a:t>
            </a:r>
            <a:r>
              <a:rPr lang="el-GR" sz="2200" dirty="0">
                <a:solidFill>
                  <a:schemeClr val="dk1"/>
                </a:solidFill>
                <a:latin typeface="Calibri"/>
                <a:ea typeface="Calibri"/>
                <a:cs typeface="Calibri"/>
                <a:sym typeface="Calibri"/>
              </a:rPr>
              <a:t>(</a:t>
            </a:r>
            <a:r>
              <a:rPr lang="el-GR" sz="2200" dirty="0" err="1">
                <a:solidFill>
                  <a:schemeClr val="dk1"/>
                </a:solidFill>
                <a:latin typeface="Calibri"/>
                <a:ea typeface="Calibri"/>
                <a:cs typeface="Calibri"/>
                <a:sym typeface="Calibri"/>
              </a:rPr>
              <a:t>φ.τ</a:t>
            </a:r>
            <a:r>
              <a:rPr lang="el-GR" sz="2200" dirty="0">
                <a:solidFill>
                  <a:schemeClr val="dk1"/>
                </a:solidFill>
                <a:latin typeface="Calibri"/>
                <a:ea typeface="Calibri"/>
                <a:cs typeface="Calibri"/>
                <a:sym typeface="Calibri"/>
              </a:rPr>
              <a:t>.</a:t>
            </a:r>
            <a:r>
              <a:rPr lang="en-US" sz="2200" dirty="0">
                <a:solidFill>
                  <a:schemeClr val="dk1"/>
                </a:solidFill>
                <a:latin typeface="Calibri"/>
                <a:ea typeface="Calibri"/>
                <a:cs typeface="Calibri"/>
                <a:sym typeface="Calibri"/>
              </a:rPr>
              <a:t>:</a:t>
            </a:r>
            <a:r>
              <a:rPr lang="el-GR" sz="2200" dirty="0">
                <a:solidFill>
                  <a:schemeClr val="dk1"/>
                </a:solidFill>
                <a:latin typeface="Calibri"/>
                <a:ea typeface="Calibri"/>
                <a:cs typeface="Calibri"/>
                <a:sym typeface="Calibri"/>
              </a:rPr>
              <a:t> 36-45)</a:t>
            </a:r>
          </a:p>
          <a:p>
            <a:pPr marL="0" marR="0" lvl="0" indent="0" algn="l" rtl="0">
              <a:spcBef>
                <a:spcPts val="0"/>
              </a:spcBef>
              <a:spcAft>
                <a:spcPts val="0"/>
              </a:spcAft>
              <a:buNone/>
            </a:pPr>
            <a:endParaRPr sz="22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51F776B-7B1E-5969-6473-C45048822EAA}"/>
              </a:ext>
            </a:extLst>
          </p:cNvPr>
          <p:cNvPicPr>
            <a:picLocks noChangeAspect="1"/>
          </p:cNvPicPr>
          <p:nvPr/>
        </p:nvPicPr>
        <p:blipFill>
          <a:blip r:embed="rId3"/>
          <a:stretch>
            <a:fillRect/>
          </a:stretch>
        </p:blipFill>
        <p:spPr>
          <a:xfrm>
            <a:off x="6540685" y="2419816"/>
            <a:ext cx="2219374" cy="43818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
          <p:cNvSpPr txBox="1">
            <a:spLocks noGrp="1"/>
          </p:cNvSpPr>
          <p:nvPr>
            <p:ph type="title"/>
          </p:nvPr>
        </p:nvSpPr>
        <p:spPr>
          <a:xfrm>
            <a:off x="457200" y="0"/>
            <a:ext cx="8229600" cy="49671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2800"/>
              <a:buFont typeface="Calibri"/>
              <a:buNone/>
            </a:pPr>
            <a:r>
              <a:rPr lang="el-GR" sz="2800" dirty="0"/>
              <a:t>Εκτίμηση από τον </a:t>
            </a:r>
            <a:r>
              <a:rPr lang="el-GR" sz="2800" b="1" dirty="0" err="1"/>
              <a:t>αιμοπαθολογοανατόμο</a:t>
            </a:r>
            <a:endParaRPr b="1" dirty="0"/>
          </a:p>
        </p:txBody>
      </p:sp>
      <p:sp>
        <p:nvSpPr>
          <p:cNvPr id="273" name="Google Shape;273;p5"/>
          <p:cNvSpPr txBox="1">
            <a:spLocks noGrp="1"/>
          </p:cNvSpPr>
          <p:nvPr>
            <p:ph type="body" idx="1"/>
          </p:nvPr>
        </p:nvSpPr>
        <p:spPr>
          <a:xfrm>
            <a:off x="0" y="643467"/>
            <a:ext cx="9144000" cy="3815644"/>
          </a:xfrm>
          <a:prstGeom prst="rect">
            <a:avLst/>
          </a:prstGeom>
          <a:noFill/>
          <a:ln>
            <a:noFill/>
          </a:ln>
        </p:spPr>
        <p:txBody>
          <a:bodyPr spcFirstLastPara="1" wrap="square" lIns="91425" tIns="45700" rIns="91425" bIns="45700" anchor="t" anchorCtr="0">
            <a:normAutofit fontScale="92500" lnSpcReduction="20000"/>
          </a:bodyPr>
          <a:lstStyle/>
          <a:p>
            <a:pPr marL="257175" lvl="0" indent="-257175" algn="just" rtl="0">
              <a:spcBef>
                <a:spcPts val="0"/>
              </a:spcBef>
              <a:spcAft>
                <a:spcPts val="0"/>
              </a:spcAft>
              <a:buClr>
                <a:schemeClr val="dk1"/>
              </a:buClr>
              <a:buSzPts val="1875"/>
              <a:buFont typeface="Calibri"/>
              <a:buChar char="-"/>
            </a:pPr>
            <a:r>
              <a:rPr lang="el-GR" sz="2000" dirty="0"/>
              <a:t>Συνήθως, δείγματα από  </a:t>
            </a:r>
            <a:r>
              <a:rPr lang="el-GR" sz="2000" b="1" dirty="0"/>
              <a:t>βιοψία</a:t>
            </a:r>
            <a:r>
              <a:rPr lang="el-GR" sz="2000" dirty="0"/>
              <a:t> </a:t>
            </a:r>
            <a:r>
              <a:rPr lang="el-GR" sz="2000" dirty="0">
                <a:effectLst>
                  <a:outerShdw blurRad="38100" dist="38100" dir="2700000" algn="tl">
                    <a:srgbClr val="000000">
                      <a:alpha val="43137"/>
                    </a:srgbClr>
                  </a:outerShdw>
                </a:effectLst>
              </a:rPr>
              <a:t>οστικού μυελού ή λεμφαδένων</a:t>
            </a:r>
            <a:r>
              <a:rPr lang="el-GR" sz="2000" dirty="0"/>
              <a:t>∙ το επίχρισμα του μυελού συνήθως το βλέπει ο αιματολόγος. Η Αιματολογία/</a:t>
            </a:r>
            <a:r>
              <a:rPr lang="el-GR" sz="2000" dirty="0" err="1"/>
              <a:t>Αιμοπαθολογοανατομία</a:t>
            </a:r>
            <a:r>
              <a:rPr lang="el-GR" sz="2000" dirty="0"/>
              <a:t> περιλαμβάνει τη διάγνωση </a:t>
            </a:r>
            <a:r>
              <a:rPr lang="el-GR" sz="2000" b="1" dirty="0"/>
              <a:t>νόσων αίματος, μυελού των οστών και λεμφικών νόσων </a:t>
            </a:r>
            <a:r>
              <a:rPr lang="el-GR" sz="2000" dirty="0"/>
              <a:t>όπως λεμφώματα, λευχαιμίες, </a:t>
            </a:r>
            <a:r>
              <a:rPr lang="el-GR" sz="2000" dirty="0" err="1"/>
              <a:t>μυελοδυσπλασίες</a:t>
            </a:r>
            <a:r>
              <a:rPr lang="el-GR" sz="2000" dirty="0"/>
              <a:t>, </a:t>
            </a:r>
            <a:r>
              <a:rPr lang="el-GR" sz="2000" dirty="0" err="1"/>
              <a:t>μυελοϋπερπλαστικές</a:t>
            </a:r>
            <a:r>
              <a:rPr lang="el-GR" sz="2000" dirty="0"/>
              <a:t> διαταραχές, αναιμία και παθήσεις που σχετίζονται με </a:t>
            </a:r>
            <a:r>
              <a:rPr lang="el-GR" sz="2000" dirty="0" err="1"/>
              <a:t>ανοσοανεπάρκεια</a:t>
            </a:r>
            <a:r>
              <a:rPr lang="el-GR" sz="2000" dirty="0"/>
              <a:t>.</a:t>
            </a:r>
          </a:p>
          <a:p>
            <a:pPr marL="0" lvl="0" indent="0" algn="just" rtl="0">
              <a:spcBef>
                <a:spcPts val="0"/>
              </a:spcBef>
              <a:spcAft>
                <a:spcPts val="0"/>
              </a:spcAft>
              <a:buClr>
                <a:schemeClr val="dk1"/>
              </a:buClr>
              <a:buSzPts val="1875"/>
              <a:buNone/>
            </a:pPr>
            <a:endParaRPr lang="el-GR" sz="2000" dirty="0"/>
          </a:p>
          <a:p>
            <a:pPr marL="257175" lvl="0" indent="-257175" algn="just" rtl="0">
              <a:spcBef>
                <a:spcPts val="0"/>
              </a:spcBef>
              <a:spcAft>
                <a:spcPts val="0"/>
              </a:spcAft>
              <a:buClr>
                <a:schemeClr val="dk1"/>
              </a:buClr>
              <a:buSzPts val="1875"/>
              <a:buFont typeface="Calibri"/>
              <a:buChar char="-"/>
            </a:pPr>
            <a:endParaRPr lang="el-GR" sz="2000" dirty="0"/>
          </a:p>
          <a:p>
            <a:pPr marL="257175" lvl="0" indent="-257175" algn="just" rtl="0">
              <a:spcBef>
                <a:spcPts val="0"/>
              </a:spcBef>
              <a:spcAft>
                <a:spcPts val="0"/>
              </a:spcAft>
              <a:buClr>
                <a:schemeClr val="dk1"/>
              </a:buClr>
              <a:buSzPts val="1875"/>
              <a:buFont typeface="Calibri"/>
              <a:buChar char="-"/>
            </a:pPr>
            <a:r>
              <a:rPr lang="el-GR" sz="2000" b="1" dirty="0"/>
              <a:t>Ιστολογική εξέταση </a:t>
            </a:r>
            <a:r>
              <a:rPr lang="el-GR" sz="2000" b="1" dirty="0" err="1"/>
              <a:t>εξαιρεθέντα</a:t>
            </a:r>
            <a:r>
              <a:rPr lang="el-GR" sz="2000" b="1" dirty="0"/>
              <a:t> λεμφαδένα</a:t>
            </a:r>
            <a:r>
              <a:rPr lang="el-GR" sz="2000" dirty="0"/>
              <a:t> έναντι της αναρρόφησης από αυτόν υλικού δια λεπτής βελόνης, απαραίτητη στη διάγνωση λεμφωμάτων, γιατί δεν απεικονίζεται αλλιώς η αρχιτεκτονική  διάταξη – πρότυπο  ανάπτυξης των </a:t>
            </a:r>
            <a:r>
              <a:rPr lang="el-GR" sz="2000" dirty="0" err="1"/>
              <a:t>λεμφωματωδών</a:t>
            </a:r>
            <a:r>
              <a:rPr lang="el-GR" sz="2000" dirty="0"/>
              <a:t> κυττάρων.</a:t>
            </a:r>
            <a:endParaRPr sz="2000" dirty="0"/>
          </a:p>
          <a:p>
            <a:pPr marL="257175" lvl="0" indent="-138112" algn="just" rtl="0">
              <a:spcBef>
                <a:spcPts val="375"/>
              </a:spcBef>
              <a:spcAft>
                <a:spcPts val="0"/>
              </a:spcAft>
              <a:buClr>
                <a:schemeClr val="dk1"/>
              </a:buClr>
              <a:buSzPts val="1875"/>
              <a:buFont typeface="Calibri"/>
              <a:buNone/>
            </a:pPr>
            <a:endParaRPr sz="2000" dirty="0"/>
          </a:p>
          <a:p>
            <a:pPr marL="257175" lvl="0" indent="-138112" algn="just" rtl="0">
              <a:spcBef>
                <a:spcPts val="375"/>
              </a:spcBef>
              <a:spcAft>
                <a:spcPts val="0"/>
              </a:spcAft>
              <a:buClr>
                <a:schemeClr val="dk1"/>
              </a:buClr>
              <a:buSzPts val="1875"/>
              <a:buFont typeface="Calibri"/>
              <a:buNone/>
            </a:pPr>
            <a:endParaRPr sz="2000" dirty="0"/>
          </a:p>
          <a:p>
            <a:pPr marL="257175" lvl="0" indent="-257175" algn="just" rtl="0">
              <a:spcBef>
                <a:spcPts val="375"/>
              </a:spcBef>
              <a:spcAft>
                <a:spcPts val="0"/>
              </a:spcAft>
              <a:buClr>
                <a:schemeClr val="dk1"/>
              </a:buClr>
              <a:buSzPts val="1875"/>
              <a:buFont typeface="Calibri"/>
              <a:buChar char="-"/>
            </a:pPr>
            <a:r>
              <a:rPr lang="el-GR" sz="2000" b="1" dirty="0"/>
              <a:t>Συνεργασία</a:t>
            </a:r>
            <a:r>
              <a:rPr lang="el-GR" sz="2000" dirty="0"/>
              <a:t> κλινικού ιατρού  με τον παθολογοανατόμο </a:t>
            </a:r>
            <a:r>
              <a:rPr lang="el-GR" sz="2000" b="1" dirty="0"/>
              <a:t>απαραίτητη</a:t>
            </a:r>
            <a:r>
              <a:rPr lang="el-GR" sz="2000" dirty="0"/>
              <a:t> για τη σωστή διάγνωση. </a:t>
            </a:r>
            <a:endParaRPr sz="2000" dirty="0"/>
          </a:p>
        </p:txBody>
      </p:sp>
      <p:pic>
        <p:nvPicPr>
          <p:cNvPr id="5" name="Picture 4">
            <a:extLst>
              <a:ext uri="{FF2B5EF4-FFF2-40B4-BE49-F238E27FC236}">
                <a16:creationId xmlns:a16="http://schemas.microsoft.com/office/drawing/2014/main" id="{AD3834E6-FD28-1BD8-3157-2F11BF80D7E3}"/>
              </a:ext>
            </a:extLst>
          </p:cNvPr>
          <p:cNvPicPr>
            <a:picLocks noChangeAspect="1"/>
          </p:cNvPicPr>
          <p:nvPr/>
        </p:nvPicPr>
        <p:blipFill>
          <a:blip r:embed="rId3"/>
          <a:stretch>
            <a:fillRect/>
          </a:stretch>
        </p:blipFill>
        <p:spPr>
          <a:xfrm>
            <a:off x="3454926" y="4270596"/>
            <a:ext cx="5627915" cy="2453586"/>
          </a:xfrm>
          <a:prstGeom prst="rect">
            <a:avLst/>
          </a:prstGeom>
        </p:spPr>
      </p:pic>
      <p:pic>
        <p:nvPicPr>
          <p:cNvPr id="7" name="Picture 6">
            <a:extLst>
              <a:ext uri="{FF2B5EF4-FFF2-40B4-BE49-F238E27FC236}">
                <a16:creationId xmlns:a16="http://schemas.microsoft.com/office/drawing/2014/main" id="{0EC6DBEF-B36A-F6C3-2189-3CB1C53D9B02}"/>
              </a:ext>
            </a:extLst>
          </p:cNvPr>
          <p:cNvPicPr>
            <a:picLocks noChangeAspect="1"/>
          </p:cNvPicPr>
          <p:nvPr/>
        </p:nvPicPr>
        <p:blipFill>
          <a:blip r:embed="rId4"/>
          <a:stretch>
            <a:fillRect/>
          </a:stretch>
        </p:blipFill>
        <p:spPr>
          <a:xfrm>
            <a:off x="122319" y="4270596"/>
            <a:ext cx="3271448" cy="245358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0" y="-99392"/>
            <a:ext cx="9144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l-GR" dirty="0" err="1"/>
              <a:t>Ηλεκτροφόρηση</a:t>
            </a:r>
            <a:r>
              <a:rPr lang="el-GR" dirty="0"/>
              <a:t> πρωτεϊνών ορού</a:t>
            </a:r>
            <a:endParaRPr dirty="0"/>
          </a:p>
        </p:txBody>
      </p:sp>
      <p:sp>
        <p:nvSpPr>
          <p:cNvPr id="561" name="Google Shape;561;p41"/>
          <p:cNvSpPr txBox="1"/>
          <p:nvPr/>
        </p:nvSpPr>
        <p:spPr>
          <a:xfrm>
            <a:off x="463916" y="6381328"/>
            <a:ext cx="7996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chemeClr val="dk1"/>
                </a:solidFill>
                <a:latin typeface="Calibri"/>
                <a:ea typeface="Calibri"/>
                <a:cs typeface="Calibri"/>
                <a:sym typeface="Calibri"/>
              </a:rPr>
              <a:t>                 Φυσιολογικό                                                                 Ασθενούς</a:t>
            </a:r>
            <a:endParaRPr sz="1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86769C2-6C22-8A6D-A50C-8AC28272B182}"/>
              </a:ext>
            </a:extLst>
          </p:cNvPr>
          <p:cNvPicPr>
            <a:picLocks noChangeAspect="1"/>
          </p:cNvPicPr>
          <p:nvPr/>
        </p:nvPicPr>
        <p:blipFill>
          <a:blip r:embed="rId3"/>
          <a:stretch>
            <a:fillRect/>
          </a:stretch>
        </p:blipFill>
        <p:spPr>
          <a:xfrm>
            <a:off x="111473" y="1026280"/>
            <a:ext cx="3937202" cy="2686188"/>
          </a:xfrm>
          <a:prstGeom prst="rect">
            <a:avLst/>
          </a:prstGeom>
        </p:spPr>
      </p:pic>
      <p:pic>
        <p:nvPicPr>
          <p:cNvPr id="5" name="Picture 4">
            <a:extLst>
              <a:ext uri="{FF2B5EF4-FFF2-40B4-BE49-F238E27FC236}">
                <a16:creationId xmlns:a16="http://schemas.microsoft.com/office/drawing/2014/main" id="{41B48BB3-971F-230E-4AC9-1F6C0615A85D}"/>
              </a:ext>
            </a:extLst>
          </p:cNvPr>
          <p:cNvPicPr>
            <a:picLocks noChangeAspect="1"/>
          </p:cNvPicPr>
          <p:nvPr/>
        </p:nvPicPr>
        <p:blipFill>
          <a:blip r:embed="rId4"/>
          <a:stretch>
            <a:fillRect/>
          </a:stretch>
        </p:blipFill>
        <p:spPr>
          <a:xfrm>
            <a:off x="4571999" y="976099"/>
            <a:ext cx="4287880" cy="3117128"/>
          </a:xfrm>
          <a:prstGeom prst="rect">
            <a:avLst/>
          </a:prstGeom>
        </p:spPr>
      </p:pic>
      <p:pic>
        <p:nvPicPr>
          <p:cNvPr id="7" name="Picture 6">
            <a:extLst>
              <a:ext uri="{FF2B5EF4-FFF2-40B4-BE49-F238E27FC236}">
                <a16:creationId xmlns:a16="http://schemas.microsoft.com/office/drawing/2014/main" id="{115DC541-B507-0686-2E8A-37AA64C4EA98}"/>
              </a:ext>
            </a:extLst>
          </p:cNvPr>
          <p:cNvPicPr>
            <a:picLocks noChangeAspect="1"/>
          </p:cNvPicPr>
          <p:nvPr/>
        </p:nvPicPr>
        <p:blipFill>
          <a:blip r:embed="rId5"/>
          <a:stretch>
            <a:fillRect/>
          </a:stretch>
        </p:blipFill>
        <p:spPr>
          <a:xfrm>
            <a:off x="4572000" y="4177585"/>
            <a:ext cx="4287880" cy="1919519"/>
          </a:xfrm>
          <a:prstGeom prst="rect">
            <a:avLst/>
          </a:prstGeom>
        </p:spPr>
      </p:pic>
      <p:pic>
        <p:nvPicPr>
          <p:cNvPr id="9" name="Picture 8">
            <a:extLst>
              <a:ext uri="{FF2B5EF4-FFF2-40B4-BE49-F238E27FC236}">
                <a16:creationId xmlns:a16="http://schemas.microsoft.com/office/drawing/2014/main" id="{53905C43-88AF-E1A3-3883-D18A87765265}"/>
              </a:ext>
            </a:extLst>
          </p:cNvPr>
          <p:cNvPicPr>
            <a:picLocks noChangeAspect="1"/>
          </p:cNvPicPr>
          <p:nvPr/>
        </p:nvPicPr>
        <p:blipFill>
          <a:blip r:embed="rId6"/>
          <a:stretch>
            <a:fillRect/>
          </a:stretch>
        </p:blipFill>
        <p:spPr>
          <a:xfrm>
            <a:off x="463916" y="3794340"/>
            <a:ext cx="3232316" cy="244487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p:nvPr>
        </p:nvSpPr>
        <p:spPr>
          <a:xfrm>
            <a:off x="0" y="-89209"/>
            <a:ext cx="9144000" cy="72483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800"/>
              <a:buFont typeface="Calibri"/>
              <a:buNone/>
            </a:pPr>
            <a:r>
              <a:rPr lang="en-US" sz="2000" dirty="0"/>
              <a:t>B</a:t>
            </a:r>
            <a:r>
              <a:rPr lang="el-GR" sz="2000" dirty="0" err="1"/>
              <a:t>ιοψία</a:t>
            </a:r>
            <a:r>
              <a:rPr lang="el-GR" sz="2000" dirty="0"/>
              <a:t> οστικού μυελού. Α-Η &amp; </a:t>
            </a:r>
            <a:r>
              <a:rPr lang="el-GR" sz="2000" dirty="0" err="1"/>
              <a:t>ανοσοχρώση</a:t>
            </a:r>
            <a:r>
              <a:rPr lang="el-GR" sz="2000" dirty="0"/>
              <a:t> </a:t>
            </a:r>
            <a:r>
              <a:rPr lang="en-US" sz="2000" b="1" dirty="0"/>
              <a:t>CD20 (+)</a:t>
            </a:r>
            <a:r>
              <a:rPr lang="el-GR" sz="2000" b="1" dirty="0"/>
              <a:t>, </a:t>
            </a:r>
            <a:r>
              <a:rPr lang="el-GR" sz="2000" dirty="0"/>
              <a:t>[</a:t>
            </a:r>
            <a:r>
              <a:rPr lang="en-US" sz="2000" dirty="0"/>
              <a:t>CD3, CD10, </a:t>
            </a:r>
            <a:r>
              <a:rPr lang="en-US" sz="2000" dirty="0">
                <a:effectLst>
                  <a:outerShdw blurRad="38100" dist="38100" dir="2700000" algn="tl">
                    <a:srgbClr val="000000">
                      <a:alpha val="43137"/>
                    </a:srgbClr>
                  </a:outerShdw>
                </a:effectLst>
              </a:rPr>
              <a:t>CD5 </a:t>
            </a:r>
            <a:r>
              <a:rPr lang="en-US" sz="2000" dirty="0"/>
              <a:t>&amp; </a:t>
            </a:r>
            <a:r>
              <a:rPr lang="en-US" sz="2000" dirty="0">
                <a:effectLst>
                  <a:outerShdw blurRad="38100" dist="38100" dir="2700000" algn="tl">
                    <a:srgbClr val="000000">
                      <a:alpha val="43137"/>
                    </a:srgbClr>
                  </a:outerShdw>
                </a:effectLst>
              </a:rPr>
              <a:t>CD23</a:t>
            </a:r>
            <a:r>
              <a:rPr lang="en-US" sz="2000" dirty="0"/>
              <a:t> (-)]</a:t>
            </a:r>
            <a:endParaRPr sz="2000" dirty="0"/>
          </a:p>
        </p:txBody>
      </p:sp>
      <p:sp>
        <p:nvSpPr>
          <p:cNvPr id="569" name="Google Shape;569;p42"/>
          <p:cNvSpPr txBox="1"/>
          <p:nvPr/>
        </p:nvSpPr>
        <p:spPr>
          <a:xfrm>
            <a:off x="100360" y="6545766"/>
            <a:ext cx="836007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dirty="0">
                <a:solidFill>
                  <a:schemeClr val="dk1"/>
                </a:solidFill>
                <a:latin typeface="Calibri"/>
                <a:ea typeface="Calibri"/>
                <a:cs typeface="Calibri"/>
                <a:sym typeface="Calibri"/>
              </a:rPr>
              <a:t>                 Φυσιολογικό                                                                                     Ασθενούς</a:t>
            </a:r>
            <a:endParaRPr dirty="0"/>
          </a:p>
        </p:txBody>
      </p:sp>
      <p:pic>
        <p:nvPicPr>
          <p:cNvPr id="3" name="Picture 2">
            <a:extLst>
              <a:ext uri="{FF2B5EF4-FFF2-40B4-BE49-F238E27FC236}">
                <a16:creationId xmlns:a16="http://schemas.microsoft.com/office/drawing/2014/main" id="{D14CB196-0844-E5CE-A28A-92F16C737585}"/>
              </a:ext>
            </a:extLst>
          </p:cNvPr>
          <p:cNvPicPr>
            <a:picLocks noChangeAspect="1"/>
          </p:cNvPicPr>
          <p:nvPr/>
        </p:nvPicPr>
        <p:blipFill>
          <a:blip r:embed="rId3"/>
          <a:stretch>
            <a:fillRect/>
          </a:stretch>
        </p:blipFill>
        <p:spPr>
          <a:xfrm>
            <a:off x="4341826" y="635620"/>
            <a:ext cx="4637424" cy="3498230"/>
          </a:xfrm>
          <a:prstGeom prst="rect">
            <a:avLst/>
          </a:prstGeom>
        </p:spPr>
      </p:pic>
      <p:pic>
        <p:nvPicPr>
          <p:cNvPr id="5" name="Picture 4">
            <a:extLst>
              <a:ext uri="{FF2B5EF4-FFF2-40B4-BE49-F238E27FC236}">
                <a16:creationId xmlns:a16="http://schemas.microsoft.com/office/drawing/2014/main" id="{517CE561-2C59-D387-40F2-F15D19826F25}"/>
              </a:ext>
            </a:extLst>
          </p:cNvPr>
          <p:cNvPicPr>
            <a:picLocks noChangeAspect="1"/>
          </p:cNvPicPr>
          <p:nvPr/>
        </p:nvPicPr>
        <p:blipFill>
          <a:blip r:embed="rId4"/>
          <a:stretch>
            <a:fillRect/>
          </a:stretch>
        </p:blipFill>
        <p:spPr>
          <a:xfrm>
            <a:off x="201007" y="3891788"/>
            <a:ext cx="4002719" cy="2653977"/>
          </a:xfrm>
          <a:prstGeom prst="rect">
            <a:avLst/>
          </a:prstGeom>
        </p:spPr>
      </p:pic>
      <p:pic>
        <p:nvPicPr>
          <p:cNvPr id="4" name="Εικόνα 3">
            <a:extLst>
              <a:ext uri="{FF2B5EF4-FFF2-40B4-BE49-F238E27FC236}">
                <a16:creationId xmlns:a16="http://schemas.microsoft.com/office/drawing/2014/main" id="{A04EBB89-6C85-7404-034B-682DBA16AF00}"/>
              </a:ext>
            </a:extLst>
          </p:cNvPr>
          <p:cNvPicPr>
            <a:picLocks noChangeAspect="1"/>
          </p:cNvPicPr>
          <p:nvPr/>
        </p:nvPicPr>
        <p:blipFill>
          <a:blip r:embed="rId5"/>
          <a:stretch>
            <a:fillRect/>
          </a:stretch>
        </p:blipFill>
        <p:spPr>
          <a:xfrm>
            <a:off x="182138" y="635620"/>
            <a:ext cx="4059041" cy="3044281"/>
          </a:xfrm>
          <a:prstGeom prst="rect">
            <a:avLst/>
          </a:prstGeom>
        </p:spPr>
      </p:pic>
      <p:pic>
        <p:nvPicPr>
          <p:cNvPr id="7" name="Εικόνα 6">
            <a:extLst>
              <a:ext uri="{FF2B5EF4-FFF2-40B4-BE49-F238E27FC236}">
                <a16:creationId xmlns:a16="http://schemas.microsoft.com/office/drawing/2014/main" id="{89F04C60-021C-46C7-FCCE-F721D6B28085}"/>
              </a:ext>
            </a:extLst>
          </p:cNvPr>
          <p:cNvPicPr>
            <a:picLocks noChangeAspect="1"/>
          </p:cNvPicPr>
          <p:nvPr/>
        </p:nvPicPr>
        <p:blipFill>
          <a:blip r:embed="rId6"/>
          <a:stretch>
            <a:fillRect/>
          </a:stretch>
        </p:blipFill>
        <p:spPr>
          <a:xfrm rot="16200000">
            <a:off x="4404325" y="4154176"/>
            <a:ext cx="2314975" cy="2439974"/>
          </a:xfrm>
          <a:prstGeom prst="rect">
            <a:avLst/>
          </a:prstGeom>
        </p:spPr>
      </p:pic>
      <p:sp>
        <p:nvSpPr>
          <p:cNvPr id="9" name="Τίτλος 1">
            <a:extLst>
              <a:ext uri="{FF2B5EF4-FFF2-40B4-BE49-F238E27FC236}">
                <a16:creationId xmlns:a16="http://schemas.microsoft.com/office/drawing/2014/main" id="{A86D4B38-0D7E-4EFA-48A5-CFAF2B889D11}"/>
              </a:ext>
            </a:extLst>
          </p:cNvPr>
          <p:cNvSpPr txBox="1">
            <a:spLocks/>
          </p:cNvSpPr>
          <p:nvPr/>
        </p:nvSpPr>
        <p:spPr>
          <a:xfrm>
            <a:off x="6648450" y="4216675"/>
            <a:ext cx="2609850" cy="231497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l-GR" sz="2400" dirty="0" err="1"/>
              <a:t>Ενδοκυτταροπλα-σματικό</a:t>
            </a:r>
            <a:r>
              <a:rPr lang="el-GR" sz="2400" dirty="0"/>
              <a:t> έγκλειστο με εγκόλπωση </a:t>
            </a:r>
            <a:r>
              <a:rPr lang="el-GR" sz="2400" dirty="0" err="1"/>
              <a:t>εμπλέκουσα</a:t>
            </a:r>
            <a:r>
              <a:rPr lang="el-GR" sz="2400" dirty="0"/>
              <a:t> τον πυρήνα</a:t>
            </a:r>
            <a:r>
              <a:rPr lang="en-US" sz="2400" dirty="0"/>
              <a:t>: </a:t>
            </a:r>
            <a:r>
              <a:rPr lang="el-GR" sz="2400" dirty="0"/>
              <a:t>σωμάτιο </a:t>
            </a:r>
            <a:r>
              <a:rPr lang="en-US" sz="2400" dirty="0"/>
              <a:t>Dutcher</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0AF501-935C-AC01-5BCD-4022240BE02D}"/>
              </a:ext>
            </a:extLst>
          </p:cNvPr>
          <p:cNvPicPr>
            <a:picLocks noChangeAspect="1"/>
          </p:cNvPicPr>
          <p:nvPr/>
        </p:nvPicPr>
        <p:blipFill>
          <a:blip r:embed="rId2"/>
          <a:stretch>
            <a:fillRect/>
          </a:stretch>
        </p:blipFill>
        <p:spPr>
          <a:xfrm>
            <a:off x="81243" y="3746810"/>
            <a:ext cx="3812782" cy="2710542"/>
          </a:xfrm>
          <a:prstGeom prst="rect">
            <a:avLst/>
          </a:prstGeom>
        </p:spPr>
      </p:pic>
      <p:pic>
        <p:nvPicPr>
          <p:cNvPr id="7" name="Picture 6">
            <a:extLst>
              <a:ext uri="{FF2B5EF4-FFF2-40B4-BE49-F238E27FC236}">
                <a16:creationId xmlns:a16="http://schemas.microsoft.com/office/drawing/2014/main" id="{ED259A23-C2C2-FCB5-B88A-67574964104D}"/>
              </a:ext>
            </a:extLst>
          </p:cNvPr>
          <p:cNvPicPr>
            <a:picLocks noChangeAspect="1"/>
          </p:cNvPicPr>
          <p:nvPr/>
        </p:nvPicPr>
        <p:blipFill>
          <a:blip r:embed="rId3"/>
          <a:stretch>
            <a:fillRect/>
          </a:stretch>
        </p:blipFill>
        <p:spPr>
          <a:xfrm rot="16200000">
            <a:off x="3443714" y="922571"/>
            <a:ext cx="6405491" cy="4862252"/>
          </a:xfrm>
          <a:prstGeom prst="rect">
            <a:avLst/>
          </a:prstGeom>
        </p:spPr>
      </p:pic>
      <p:pic>
        <p:nvPicPr>
          <p:cNvPr id="8" name="Picture 7">
            <a:extLst>
              <a:ext uri="{FF2B5EF4-FFF2-40B4-BE49-F238E27FC236}">
                <a16:creationId xmlns:a16="http://schemas.microsoft.com/office/drawing/2014/main" id="{390D17A9-2791-F5C8-B91A-251C0DAFD3F8}"/>
              </a:ext>
            </a:extLst>
          </p:cNvPr>
          <p:cNvPicPr>
            <a:picLocks noChangeAspect="1"/>
          </p:cNvPicPr>
          <p:nvPr/>
        </p:nvPicPr>
        <p:blipFill>
          <a:blip r:embed="rId4"/>
          <a:stretch>
            <a:fillRect/>
          </a:stretch>
        </p:blipFill>
        <p:spPr>
          <a:xfrm>
            <a:off x="544749" y="6600685"/>
            <a:ext cx="7256853" cy="257314"/>
          </a:xfrm>
          <a:prstGeom prst="rect">
            <a:avLst/>
          </a:prstGeom>
        </p:spPr>
      </p:pic>
      <p:pic>
        <p:nvPicPr>
          <p:cNvPr id="3" name="Εικόνα 2">
            <a:extLst>
              <a:ext uri="{FF2B5EF4-FFF2-40B4-BE49-F238E27FC236}">
                <a16:creationId xmlns:a16="http://schemas.microsoft.com/office/drawing/2014/main" id="{C6C8C96B-33DA-A740-0B50-A1B4853F8697}"/>
              </a:ext>
            </a:extLst>
          </p:cNvPr>
          <p:cNvPicPr>
            <a:picLocks noChangeAspect="1"/>
          </p:cNvPicPr>
          <p:nvPr/>
        </p:nvPicPr>
        <p:blipFill>
          <a:blip r:embed="rId5"/>
          <a:stretch>
            <a:fillRect/>
          </a:stretch>
        </p:blipFill>
        <p:spPr>
          <a:xfrm>
            <a:off x="160771" y="150952"/>
            <a:ext cx="3946983" cy="2960238"/>
          </a:xfrm>
          <a:prstGeom prst="rect">
            <a:avLst/>
          </a:prstGeom>
        </p:spPr>
      </p:pic>
      <p:pic>
        <p:nvPicPr>
          <p:cNvPr id="4" name="Εικόνα 3">
            <a:extLst>
              <a:ext uri="{FF2B5EF4-FFF2-40B4-BE49-F238E27FC236}">
                <a16:creationId xmlns:a16="http://schemas.microsoft.com/office/drawing/2014/main" id="{6B9C8179-DCDE-3E33-B57F-F776F3A9FB38}"/>
              </a:ext>
            </a:extLst>
          </p:cNvPr>
          <p:cNvPicPr>
            <a:picLocks noChangeAspect="1"/>
          </p:cNvPicPr>
          <p:nvPr/>
        </p:nvPicPr>
        <p:blipFill>
          <a:blip r:embed="rId6"/>
          <a:stretch>
            <a:fillRect/>
          </a:stretch>
        </p:blipFill>
        <p:spPr>
          <a:xfrm>
            <a:off x="0" y="902848"/>
            <a:ext cx="5885295" cy="2029523"/>
          </a:xfrm>
          <a:prstGeom prst="rect">
            <a:avLst/>
          </a:prstGeom>
        </p:spPr>
      </p:pic>
      <p:pic>
        <p:nvPicPr>
          <p:cNvPr id="6" name="Εικόνα 5">
            <a:extLst>
              <a:ext uri="{FF2B5EF4-FFF2-40B4-BE49-F238E27FC236}">
                <a16:creationId xmlns:a16="http://schemas.microsoft.com/office/drawing/2014/main" id="{D8A65F6C-8FC4-8918-F872-DB5BF9611F62}"/>
              </a:ext>
            </a:extLst>
          </p:cNvPr>
          <p:cNvPicPr>
            <a:picLocks noChangeAspect="1"/>
          </p:cNvPicPr>
          <p:nvPr/>
        </p:nvPicPr>
        <p:blipFill>
          <a:blip r:embed="rId7"/>
          <a:stretch>
            <a:fillRect/>
          </a:stretch>
        </p:blipFill>
        <p:spPr>
          <a:xfrm>
            <a:off x="160771" y="3021980"/>
            <a:ext cx="3946983" cy="724829"/>
          </a:xfrm>
          <a:prstGeom prst="rect">
            <a:avLst/>
          </a:prstGeom>
        </p:spPr>
      </p:pic>
      <p:pic>
        <p:nvPicPr>
          <p:cNvPr id="9" name="Εικόνα 8">
            <a:extLst>
              <a:ext uri="{FF2B5EF4-FFF2-40B4-BE49-F238E27FC236}">
                <a16:creationId xmlns:a16="http://schemas.microsoft.com/office/drawing/2014/main" id="{058D6C7C-ABE1-8D28-F470-1E5E8BB826B0}"/>
              </a:ext>
            </a:extLst>
          </p:cNvPr>
          <p:cNvPicPr>
            <a:picLocks noChangeAspect="1"/>
          </p:cNvPicPr>
          <p:nvPr/>
        </p:nvPicPr>
        <p:blipFill>
          <a:blip r:embed="rId8"/>
          <a:stretch>
            <a:fillRect/>
          </a:stretch>
        </p:blipFill>
        <p:spPr>
          <a:xfrm rot="5400000">
            <a:off x="3378030" y="915958"/>
            <a:ext cx="6493977" cy="4875477"/>
          </a:xfrm>
          <a:prstGeom prst="rect">
            <a:avLst/>
          </a:prstGeom>
        </p:spPr>
      </p:pic>
    </p:spTree>
    <p:extLst>
      <p:ext uri="{BB962C8B-B14F-4D97-AF65-F5344CB8AC3E}">
        <p14:creationId xmlns:p14="http://schemas.microsoft.com/office/powerpoint/2010/main" val="331189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a:t>Ερώτηση</a:t>
            </a:r>
            <a:endParaRPr/>
          </a:p>
        </p:txBody>
      </p:sp>
      <p:sp>
        <p:nvSpPr>
          <p:cNvPr id="579" name="Google Shape;579;p43"/>
          <p:cNvSpPr txBox="1"/>
          <p:nvPr/>
        </p:nvSpPr>
        <p:spPr>
          <a:xfrm>
            <a:off x="251520" y="1948190"/>
            <a:ext cx="8733656" cy="12464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500" dirty="0">
                <a:solidFill>
                  <a:schemeClr val="dk1"/>
                </a:solidFill>
                <a:latin typeface="Calibri"/>
                <a:ea typeface="Calibri"/>
                <a:cs typeface="Calibri"/>
                <a:sym typeface="Calibri"/>
              </a:rPr>
              <a:t>Ποια η </a:t>
            </a:r>
            <a:r>
              <a:rPr lang="el-GR" sz="2500" b="1" dirty="0">
                <a:solidFill>
                  <a:schemeClr val="dk1"/>
                </a:solidFill>
                <a:latin typeface="Calibri"/>
                <a:ea typeface="Calibri"/>
                <a:cs typeface="Calibri"/>
                <a:sym typeface="Calibri"/>
              </a:rPr>
              <a:t>νόσος</a:t>
            </a:r>
            <a:r>
              <a:rPr lang="el-GR" sz="2500" dirty="0">
                <a:solidFill>
                  <a:schemeClr val="dk1"/>
                </a:solidFill>
                <a:latin typeface="Calibri"/>
                <a:ea typeface="Calibri"/>
                <a:cs typeface="Calibri"/>
                <a:sym typeface="Calibri"/>
              </a:rPr>
              <a:t> της ασθενούς και </a:t>
            </a:r>
            <a:endParaRPr dirty="0"/>
          </a:p>
          <a:p>
            <a:pPr marL="0" marR="0" lvl="0" indent="0" algn="ctr" rtl="0">
              <a:spcBef>
                <a:spcPts val="0"/>
              </a:spcBef>
              <a:spcAft>
                <a:spcPts val="0"/>
              </a:spcAft>
              <a:buNone/>
            </a:pPr>
            <a:endParaRPr sz="2500" dirty="0">
              <a:solidFill>
                <a:schemeClr val="dk1"/>
              </a:solidFill>
              <a:latin typeface="Calibri"/>
              <a:ea typeface="Calibri"/>
              <a:cs typeface="Calibri"/>
              <a:sym typeface="Calibri"/>
            </a:endParaRPr>
          </a:p>
          <a:p>
            <a:pPr marL="0" marR="0" lvl="0" indent="0" algn="ctr" rtl="0">
              <a:spcBef>
                <a:spcPts val="0"/>
              </a:spcBef>
              <a:spcAft>
                <a:spcPts val="0"/>
              </a:spcAft>
              <a:buNone/>
            </a:pPr>
            <a:r>
              <a:rPr lang="el-GR" sz="2500" dirty="0">
                <a:solidFill>
                  <a:schemeClr val="dk1"/>
                </a:solidFill>
                <a:latin typeface="Calibri"/>
                <a:ea typeface="Calibri"/>
                <a:cs typeface="Calibri"/>
                <a:sym typeface="Calibri"/>
              </a:rPr>
              <a:t>ποιες </a:t>
            </a:r>
            <a:r>
              <a:rPr lang="el-GR" sz="2500" dirty="0">
                <a:solidFill>
                  <a:schemeClr val="dk1"/>
                </a:solidFill>
                <a:effectLst>
                  <a:outerShdw blurRad="38100" dist="38100" dir="2700000" algn="tl">
                    <a:srgbClr val="000000">
                      <a:alpha val="43137"/>
                    </a:srgbClr>
                  </a:outerShdw>
                </a:effectLst>
                <a:latin typeface="Calibri"/>
                <a:ea typeface="Calibri"/>
                <a:cs typeface="Calibri"/>
                <a:sym typeface="Calibri"/>
              </a:rPr>
              <a:t>άλλες </a:t>
            </a:r>
            <a:r>
              <a:rPr lang="el-GR" sz="2500" dirty="0">
                <a:solidFill>
                  <a:schemeClr val="dk1"/>
                </a:solidFill>
                <a:latin typeface="Calibri"/>
                <a:ea typeface="Calibri"/>
                <a:cs typeface="Calibri"/>
                <a:sym typeface="Calibri"/>
              </a:rPr>
              <a:t>κλινικές εκδηλώσεις μπορούσε να έχει εμφανίσει;</a:t>
            </a:r>
            <a:endParaRPr dirty="0"/>
          </a:p>
        </p:txBody>
      </p:sp>
      <p:pic>
        <p:nvPicPr>
          <p:cNvPr id="580" name="Google Shape;580;p43"/>
          <p:cNvPicPr preferRelativeResize="0"/>
          <p:nvPr/>
        </p:nvPicPr>
        <p:blipFill rotWithShape="1">
          <a:blip r:embed="rId3">
            <a:alphaModFix/>
          </a:blip>
          <a:srcRect/>
          <a:stretch/>
        </p:blipFill>
        <p:spPr>
          <a:xfrm>
            <a:off x="2627784" y="3645024"/>
            <a:ext cx="3700327" cy="292133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4"/>
          <p:cNvSpPr txBox="1">
            <a:spLocks noGrp="1"/>
          </p:cNvSpPr>
          <p:nvPr>
            <p:ph type="title"/>
          </p:nvPr>
        </p:nvSpPr>
        <p:spPr>
          <a:xfrm>
            <a:off x="457200" y="-9939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a:t>Απάντηση</a:t>
            </a:r>
            <a:endParaRPr/>
          </a:p>
        </p:txBody>
      </p:sp>
      <p:sp>
        <p:nvSpPr>
          <p:cNvPr id="586" name="Google Shape;586;p44"/>
          <p:cNvSpPr txBox="1"/>
          <p:nvPr/>
        </p:nvSpPr>
        <p:spPr>
          <a:xfrm>
            <a:off x="0" y="1176671"/>
            <a:ext cx="9144000" cy="71711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000" dirty="0">
                <a:solidFill>
                  <a:schemeClr val="dk1"/>
                </a:solidFill>
                <a:latin typeface="Calibri"/>
                <a:ea typeface="Calibri"/>
                <a:cs typeface="Calibri"/>
                <a:sym typeface="Calibri"/>
              </a:rPr>
              <a:t>Η ασθενής έπασχε από </a:t>
            </a:r>
            <a:r>
              <a:rPr lang="el-GR" sz="2000" b="1" spc="300" dirty="0" err="1">
                <a:solidFill>
                  <a:schemeClr val="dk1"/>
                </a:solidFill>
                <a:latin typeface="Calibri"/>
                <a:ea typeface="Calibri"/>
                <a:cs typeface="Calibri"/>
                <a:sym typeface="Calibri"/>
              </a:rPr>
              <a:t>λεμφοπλασματοκυτταρικό</a:t>
            </a:r>
            <a:r>
              <a:rPr lang="el-GR" sz="2000" b="1" dirty="0">
                <a:solidFill>
                  <a:schemeClr val="dk1"/>
                </a:solidFill>
                <a:latin typeface="Calibri"/>
                <a:ea typeface="Calibri"/>
                <a:cs typeface="Calibri"/>
                <a:sym typeface="Calibri"/>
              </a:rPr>
              <a:t> λέμφωμα </a:t>
            </a:r>
          </a:p>
          <a:p>
            <a:pPr marL="0" marR="0" lvl="0" indent="0" algn="ctr" rtl="0">
              <a:spcBef>
                <a:spcPts val="0"/>
              </a:spcBef>
              <a:spcAft>
                <a:spcPts val="0"/>
              </a:spcAft>
              <a:buNone/>
            </a:pPr>
            <a:r>
              <a:rPr lang="el-GR" sz="2000" b="1" dirty="0">
                <a:solidFill>
                  <a:schemeClr val="dk1"/>
                </a:solidFill>
                <a:latin typeface="Calibri"/>
                <a:ea typeface="Calibri"/>
                <a:cs typeface="Calibri"/>
                <a:sym typeface="Calibri"/>
              </a:rPr>
              <a:t>(αλλιώς ονομαζόμενο ως «</a:t>
            </a:r>
            <a:r>
              <a:rPr lang="el-GR" sz="2000" b="1" dirty="0" err="1">
                <a:solidFill>
                  <a:schemeClr val="dk1"/>
                </a:solidFill>
                <a:latin typeface="Calibri"/>
                <a:ea typeface="Calibri"/>
                <a:cs typeface="Calibri"/>
                <a:sym typeface="Calibri"/>
              </a:rPr>
              <a:t>Μακροσφαιριναιμία</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Waldestrom</a:t>
            </a:r>
            <a:r>
              <a:rPr lang="el-GR" sz="2000" b="1" dirty="0">
                <a:solidFill>
                  <a:schemeClr val="dk1"/>
                </a:solidFill>
                <a:latin typeface="Calibri"/>
                <a:ea typeface="Calibri"/>
                <a:cs typeface="Calibri"/>
                <a:sym typeface="Calibri"/>
              </a:rPr>
              <a:t>»</a:t>
            </a:r>
            <a:r>
              <a:rPr lang="en-US" sz="2000" b="1" dirty="0">
                <a:solidFill>
                  <a:schemeClr val="dk1"/>
                </a:solidFill>
                <a:latin typeface="Calibri"/>
                <a:ea typeface="Calibri"/>
                <a:cs typeface="Calibri"/>
                <a:sym typeface="Calibri"/>
              </a:rPr>
              <a:t>)</a:t>
            </a:r>
            <a:r>
              <a:rPr lang="el-GR" sz="2000" dirty="0">
                <a:solidFill>
                  <a:schemeClr val="dk1"/>
                </a:solidFill>
                <a:latin typeface="Calibri"/>
                <a:ea typeface="Calibri"/>
                <a:cs typeface="Calibri"/>
                <a:sym typeface="Calibri"/>
              </a:rPr>
              <a:t>. </a:t>
            </a:r>
          </a:p>
          <a:p>
            <a:pPr marL="0" marR="0" lvl="0" indent="0" algn="ctr" rtl="0">
              <a:spcBef>
                <a:spcPts val="0"/>
              </a:spcBef>
              <a:spcAft>
                <a:spcPts val="0"/>
              </a:spcAft>
              <a:buNone/>
            </a:pPr>
            <a:endParaRPr lang="el-G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l-GR" sz="2000" dirty="0">
                <a:solidFill>
                  <a:schemeClr val="dk1"/>
                </a:solidFill>
                <a:latin typeface="Calibri"/>
                <a:ea typeface="Calibri"/>
                <a:cs typeface="Calibri"/>
                <a:sym typeface="Calibri"/>
              </a:rPr>
              <a:t>Σε αντίθεση με το </a:t>
            </a:r>
            <a:r>
              <a:rPr lang="el-GR" sz="2000" i="1" dirty="0" err="1">
                <a:solidFill>
                  <a:schemeClr val="dk1"/>
                </a:solidFill>
                <a:latin typeface="Calibri"/>
                <a:ea typeface="Calibri"/>
                <a:cs typeface="Calibri"/>
                <a:sym typeface="Calibri"/>
              </a:rPr>
              <a:t>πολλαπλούν</a:t>
            </a:r>
            <a:r>
              <a:rPr lang="el-GR" sz="2000" i="1" dirty="0">
                <a:solidFill>
                  <a:schemeClr val="dk1"/>
                </a:solidFill>
                <a:latin typeface="Calibri"/>
                <a:ea typeface="Calibri"/>
                <a:cs typeface="Calibri"/>
                <a:sym typeface="Calibri"/>
              </a:rPr>
              <a:t> </a:t>
            </a:r>
            <a:r>
              <a:rPr lang="el-GR" sz="2000" i="1" dirty="0" err="1">
                <a:solidFill>
                  <a:schemeClr val="dk1"/>
                </a:solidFill>
                <a:latin typeface="Calibri"/>
                <a:ea typeface="Calibri"/>
                <a:cs typeface="Calibri"/>
                <a:sym typeface="Calibri"/>
              </a:rPr>
              <a:t>μυέλωμα</a:t>
            </a:r>
            <a:r>
              <a:rPr lang="el-GR" sz="2000" dirty="0">
                <a:solidFill>
                  <a:schemeClr val="dk1"/>
                </a:solidFill>
                <a:latin typeface="Calibri"/>
                <a:ea typeface="Calibri"/>
                <a:cs typeface="Calibri"/>
                <a:sym typeface="Calibri"/>
              </a:rPr>
              <a:t>, η παρούσα νόσος </a:t>
            </a:r>
            <a:r>
              <a:rPr lang="el-GR" sz="2000" b="1" i="1" u="sng" dirty="0">
                <a:solidFill>
                  <a:schemeClr val="dk1"/>
                </a:solidFill>
                <a:latin typeface="Calibri"/>
                <a:ea typeface="Calibri"/>
                <a:cs typeface="Calibri"/>
                <a:sym typeface="Calibri"/>
              </a:rPr>
              <a:t>δεν</a:t>
            </a:r>
            <a:r>
              <a:rPr lang="el-GR" sz="2000" dirty="0">
                <a:solidFill>
                  <a:schemeClr val="dk1"/>
                </a:solidFill>
                <a:latin typeface="Calibri"/>
                <a:ea typeface="Calibri"/>
                <a:cs typeface="Calibri"/>
                <a:sym typeface="Calibri"/>
              </a:rPr>
              <a:t> κάνει </a:t>
            </a:r>
            <a:r>
              <a:rPr lang="el-GR" sz="2000" i="1" dirty="0" err="1">
                <a:solidFill>
                  <a:schemeClr val="dk1"/>
                </a:solidFill>
                <a:latin typeface="Calibri"/>
                <a:ea typeface="Calibri"/>
                <a:cs typeface="Calibri"/>
                <a:sym typeface="Calibri"/>
              </a:rPr>
              <a:t>λυτικές</a:t>
            </a:r>
            <a:r>
              <a:rPr lang="el-GR" sz="2000" i="1" dirty="0">
                <a:solidFill>
                  <a:schemeClr val="dk1"/>
                </a:solidFill>
                <a:latin typeface="Calibri"/>
                <a:ea typeface="Calibri"/>
                <a:cs typeface="Calibri"/>
                <a:sym typeface="Calibri"/>
              </a:rPr>
              <a:t> αλλοιώσεις στα οστά </a:t>
            </a:r>
            <a:r>
              <a:rPr lang="el-GR" sz="2000" dirty="0">
                <a:solidFill>
                  <a:schemeClr val="dk1"/>
                </a:solidFill>
                <a:latin typeface="Calibri"/>
                <a:ea typeface="Calibri"/>
                <a:cs typeface="Calibri"/>
                <a:sym typeface="Calibri"/>
              </a:rPr>
              <a:t>ή </a:t>
            </a:r>
            <a:r>
              <a:rPr lang="el-GR" sz="2000" i="1" dirty="0" err="1">
                <a:solidFill>
                  <a:schemeClr val="dk1"/>
                </a:solidFill>
                <a:latin typeface="Calibri"/>
                <a:ea typeface="Calibri"/>
                <a:cs typeface="Calibri"/>
                <a:sym typeface="Calibri"/>
              </a:rPr>
              <a:t>υπερασβεστιαιμία</a:t>
            </a:r>
            <a:r>
              <a:rPr lang="el-GR" sz="2000" dirty="0">
                <a:solidFill>
                  <a:schemeClr val="dk1"/>
                </a:solidFill>
                <a:latin typeface="Calibri"/>
                <a:ea typeface="Calibri"/>
                <a:cs typeface="Calibri"/>
                <a:sym typeface="Calibri"/>
              </a:rPr>
              <a:t>. </a:t>
            </a:r>
          </a:p>
          <a:p>
            <a:pPr marL="0" marR="0" lvl="0" indent="0" algn="ctr" rtl="0">
              <a:spcBef>
                <a:spcPts val="0"/>
              </a:spcBef>
              <a:spcAft>
                <a:spcPts val="0"/>
              </a:spcAft>
              <a:buNone/>
            </a:pPr>
            <a:endParaRPr lang="el-G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l-GR" sz="2000" dirty="0">
                <a:solidFill>
                  <a:schemeClr val="dk1"/>
                </a:solidFill>
                <a:latin typeface="Calibri"/>
                <a:ea typeface="Calibri"/>
                <a:cs typeface="Calibri"/>
                <a:sym typeface="Calibri"/>
              </a:rPr>
              <a:t>Οι </a:t>
            </a:r>
            <a:r>
              <a:rPr lang="el-GR" sz="2000" b="1" dirty="0">
                <a:solidFill>
                  <a:schemeClr val="dk1"/>
                </a:solidFill>
                <a:latin typeface="Calibri"/>
                <a:ea typeface="Calibri"/>
                <a:cs typeface="Calibri"/>
                <a:sym typeface="Calibri"/>
              </a:rPr>
              <a:t>κλινικές εκδηλώσεις </a:t>
            </a:r>
            <a:r>
              <a:rPr lang="el-GR" sz="2000" dirty="0">
                <a:solidFill>
                  <a:schemeClr val="dk1"/>
                </a:solidFill>
                <a:latin typeface="Calibri"/>
                <a:ea typeface="Calibri"/>
                <a:cs typeface="Calibri"/>
                <a:sym typeface="Calibri"/>
              </a:rPr>
              <a:t>της παρούσας νόσου </a:t>
            </a:r>
          </a:p>
          <a:p>
            <a:pPr marL="0" marR="0" lvl="0" indent="0" algn="ctr" rtl="0">
              <a:spcBef>
                <a:spcPts val="0"/>
              </a:spcBef>
              <a:spcAft>
                <a:spcPts val="0"/>
              </a:spcAft>
              <a:buNone/>
            </a:pPr>
            <a:r>
              <a:rPr lang="el-GR" sz="2000" dirty="0">
                <a:solidFill>
                  <a:schemeClr val="dk1"/>
                </a:solidFill>
                <a:latin typeface="Calibri"/>
                <a:ea typeface="Calibri"/>
                <a:cs typeface="Calibri"/>
                <a:sym typeface="Calibri"/>
              </a:rPr>
              <a:t>μπορούν αδρά να χωριστούν σε 3 κατηγορίες:</a:t>
            </a:r>
          </a:p>
          <a:p>
            <a:pPr marL="0" marR="0" lvl="0" indent="0" algn="ctr" rtl="0">
              <a:spcBef>
                <a:spcPts val="0"/>
              </a:spcBef>
              <a:spcAft>
                <a:spcPts val="0"/>
              </a:spcAft>
              <a:buNone/>
            </a:pPr>
            <a:endParaRPr lang="el-GR" sz="2000" dirty="0">
              <a:solidFill>
                <a:schemeClr val="dk1"/>
              </a:solidFill>
              <a:latin typeface="Calibri"/>
              <a:ea typeface="Calibri"/>
              <a:cs typeface="Calibri"/>
              <a:sym typeface="Calibri"/>
            </a:endParaRPr>
          </a:p>
          <a:p>
            <a:pPr marL="457200" marR="0" lvl="0" indent="-457200" algn="ctr" rtl="0">
              <a:spcBef>
                <a:spcPts val="0"/>
              </a:spcBef>
              <a:spcAft>
                <a:spcPts val="0"/>
              </a:spcAft>
              <a:buFont typeface="+mj-lt"/>
              <a:buAutoNum type="arabicPeriod"/>
            </a:pP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Καταστολή του μυελού</a:t>
            </a:r>
            <a:r>
              <a:rPr lang="en-US" sz="2000" dirty="0">
                <a:solidFill>
                  <a:schemeClr val="dk1"/>
                </a:solidFill>
                <a:effectLst>
                  <a:outerShdw blurRad="38100" dist="38100" dir="2700000" algn="tl">
                    <a:srgbClr val="000000">
                      <a:alpha val="43137"/>
                    </a:srgbClr>
                  </a:outerShdw>
                </a:effectLst>
                <a:latin typeface="Calibri"/>
                <a:ea typeface="Calibri"/>
                <a:cs typeface="Calibri"/>
                <a:sym typeface="Calibri"/>
              </a:rPr>
              <a:t> </a:t>
            </a: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από το νεόπλασμα: αναιμία  (συχνή), άλλες </a:t>
            </a:r>
            <a:r>
              <a:rPr lang="el-GR" sz="2000" dirty="0" err="1">
                <a:solidFill>
                  <a:schemeClr val="dk1"/>
                </a:solidFill>
                <a:effectLst>
                  <a:outerShdw blurRad="38100" dist="38100" dir="2700000" algn="tl">
                    <a:srgbClr val="000000">
                      <a:alpha val="43137"/>
                    </a:srgbClr>
                  </a:outerShdw>
                </a:effectLst>
                <a:latin typeface="Calibri"/>
                <a:ea typeface="Calibri"/>
                <a:cs typeface="Calibri"/>
                <a:sym typeface="Calibri"/>
              </a:rPr>
              <a:t>κυτταροπενίες</a:t>
            </a:r>
            <a:endPar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endParaRPr>
          </a:p>
          <a:p>
            <a:pPr marL="457200" marR="0" lvl="0" indent="-457200" algn="ctr" rtl="0">
              <a:spcBef>
                <a:spcPts val="0"/>
              </a:spcBef>
              <a:spcAft>
                <a:spcPts val="0"/>
              </a:spcAft>
              <a:buFont typeface="+mj-lt"/>
              <a:buAutoNum type="arabicPeriod"/>
            </a:pPr>
            <a:endPar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endParaRPr>
          </a:p>
          <a:p>
            <a:pPr marL="457200" marR="0" lvl="0" indent="-457200" algn="ctr" rtl="0">
              <a:spcBef>
                <a:spcPts val="0"/>
              </a:spcBef>
              <a:spcAft>
                <a:spcPts val="0"/>
              </a:spcAft>
              <a:buFont typeface="+mj-lt"/>
              <a:buAutoNum type="arabicPeriod"/>
            </a:pPr>
            <a:r>
              <a:rPr lang="el-GR" sz="2000" dirty="0" err="1">
                <a:solidFill>
                  <a:schemeClr val="dk1"/>
                </a:solidFill>
                <a:effectLst>
                  <a:outerShdw blurRad="38100" dist="38100" dir="2700000" algn="tl">
                    <a:srgbClr val="000000">
                      <a:alpha val="43137"/>
                    </a:srgbClr>
                  </a:outerShdw>
                </a:effectLst>
                <a:latin typeface="Calibri"/>
                <a:ea typeface="Calibri"/>
                <a:cs typeface="Calibri"/>
                <a:sym typeface="Calibri"/>
              </a:rPr>
              <a:t>Υπεργλοιότητα</a:t>
            </a: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 (λόγω αυξημένης ποσότητας </a:t>
            </a:r>
            <a:r>
              <a:rPr lang="en-US" sz="2000" dirty="0">
                <a:solidFill>
                  <a:schemeClr val="dk1"/>
                </a:solidFill>
                <a:effectLst>
                  <a:outerShdw blurRad="38100" dist="38100" dir="2700000" algn="tl">
                    <a:srgbClr val="000000">
                      <a:alpha val="43137"/>
                    </a:srgbClr>
                  </a:outerShdw>
                </a:effectLst>
                <a:latin typeface="Calibri"/>
                <a:ea typeface="Calibri"/>
                <a:cs typeface="Calibri"/>
                <a:sym typeface="Calibri"/>
              </a:rPr>
              <a:t>IgM): </a:t>
            </a: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νευρολογικά συμπτώματα, οφθαλμικά συμπτώματα, αιμορραγίες (ΕΠΕΙΓΟΝ)</a:t>
            </a:r>
          </a:p>
          <a:p>
            <a:pPr marL="457200" marR="0" lvl="0" indent="-457200" algn="ctr" rtl="0">
              <a:spcBef>
                <a:spcPts val="0"/>
              </a:spcBef>
              <a:spcAft>
                <a:spcPts val="0"/>
              </a:spcAft>
              <a:buFont typeface="+mj-lt"/>
              <a:buAutoNum type="arabicPeriod"/>
            </a:pPr>
            <a:endPar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endParaRPr>
          </a:p>
          <a:p>
            <a:pPr marL="457200" marR="0" lvl="0" indent="-457200" algn="ctr" rtl="0">
              <a:spcBef>
                <a:spcPts val="0"/>
              </a:spcBef>
              <a:spcAft>
                <a:spcPts val="0"/>
              </a:spcAft>
              <a:buFont typeface="+mj-lt"/>
              <a:buAutoNum type="arabicPeriod"/>
            </a:pP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Άμεση δράση του </a:t>
            </a:r>
            <a:r>
              <a:rPr lang="en-US" sz="2000" dirty="0">
                <a:solidFill>
                  <a:schemeClr val="dk1"/>
                </a:solidFill>
                <a:effectLst>
                  <a:outerShdw blurRad="38100" dist="38100" dir="2700000" algn="tl">
                    <a:srgbClr val="000000">
                      <a:alpha val="43137"/>
                    </a:srgbClr>
                  </a:outerShdw>
                </a:effectLst>
                <a:latin typeface="Calibri"/>
                <a:ea typeface="Calibri"/>
                <a:cs typeface="Calibri"/>
                <a:sym typeface="Calibri"/>
              </a:rPr>
              <a:t>IgM </a:t>
            </a: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αντισώματος</a:t>
            </a:r>
            <a:r>
              <a:rPr lang="en-US" sz="2000" dirty="0">
                <a:solidFill>
                  <a:schemeClr val="dk1"/>
                </a:solidFill>
                <a:effectLst>
                  <a:outerShdw blurRad="38100" dist="38100" dir="2700000" algn="tl">
                    <a:srgbClr val="000000">
                      <a:alpha val="43137"/>
                    </a:srgbClr>
                  </a:outerShdw>
                </a:effectLst>
                <a:latin typeface="Calibri"/>
                <a:ea typeface="Calibri"/>
                <a:cs typeface="Calibri"/>
                <a:sym typeface="Calibri"/>
              </a:rPr>
              <a:t>: </a:t>
            </a:r>
            <a:r>
              <a:rPr lang="el-GR" sz="2000" dirty="0" err="1">
                <a:solidFill>
                  <a:schemeClr val="dk1"/>
                </a:solidFill>
                <a:effectLst>
                  <a:outerShdw blurRad="38100" dist="38100" dir="2700000" algn="tl">
                    <a:srgbClr val="000000">
                      <a:alpha val="43137"/>
                    </a:srgbClr>
                  </a:outerShdw>
                </a:effectLst>
                <a:latin typeface="Calibri"/>
                <a:ea typeface="Calibri"/>
                <a:cs typeface="Calibri"/>
                <a:sym typeface="Calibri"/>
              </a:rPr>
              <a:t>αυτοάνοση</a:t>
            </a: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 αιμολυτική αναιμία λόγω </a:t>
            </a:r>
            <a:r>
              <a:rPr lang="el-GR" sz="2000" dirty="0" err="1">
                <a:solidFill>
                  <a:schemeClr val="dk1"/>
                </a:solidFill>
                <a:effectLst>
                  <a:outerShdw blurRad="38100" dist="38100" dir="2700000" algn="tl">
                    <a:srgbClr val="000000">
                      <a:alpha val="43137"/>
                    </a:srgbClr>
                  </a:outerShdw>
                </a:effectLst>
                <a:latin typeface="Calibri"/>
                <a:ea typeface="Calibri"/>
                <a:cs typeface="Calibri"/>
                <a:sym typeface="Calibri"/>
              </a:rPr>
              <a:t>ψυχροσυγκολλητινών</a:t>
            </a:r>
            <a:r>
              <a:rPr lang="el-GR" sz="2000" dirty="0">
                <a:solidFill>
                  <a:schemeClr val="dk1"/>
                </a:solidFill>
                <a:effectLst>
                  <a:outerShdw blurRad="38100" dist="38100" dir="2700000" algn="tl">
                    <a:srgbClr val="000000">
                      <a:alpha val="43137"/>
                    </a:srgbClr>
                  </a:outerShdw>
                </a:effectLst>
                <a:latin typeface="Calibri"/>
                <a:ea typeface="Calibri"/>
                <a:cs typeface="Calibri"/>
                <a:sym typeface="Calibri"/>
              </a:rPr>
              <a:t>, περιφερική νευροπάθεια</a:t>
            </a:r>
          </a:p>
          <a:p>
            <a:pPr marR="0" lvl="0" algn="ctr" rtl="0">
              <a:spcBef>
                <a:spcPts val="0"/>
              </a:spcBef>
              <a:spcAft>
                <a:spcPts val="0"/>
              </a:spcAft>
            </a:pPr>
            <a:endParaRPr lang="el-GR" sz="2400" dirty="0">
              <a:solidFill>
                <a:schemeClr val="dk1"/>
              </a:solidFill>
              <a:effectLst>
                <a:outerShdw blurRad="38100" dist="38100" dir="2700000" algn="tl">
                  <a:srgbClr val="000000">
                    <a:alpha val="43137"/>
                  </a:srgbClr>
                </a:outerShdw>
              </a:effectLst>
              <a:latin typeface="Calibri"/>
              <a:ea typeface="Calibri"/>
              <a:cs typeface="Calibri"/>
              <a:sym typeface="Calibri"/>
            </a:endParaRPr>
          </a:p>
          <a:p>
            <a:pPr marL="457200" marR="0" lvl="0" indent="-457200" algn="ctr" rtl="0">
              <a:spcBef>
                <a:spcPts val="0"/>
              </a:spcBef>
              <a:spcAft>
                <a:spcPts val="0"/>
              </a:spcAft>
              <a:buFont typeface="+mj-lt"/>
              <a:buAutoNum type="arabicPeriod"/>
            </a:pPr>
            <a:endParaRPr lang="el-GR" sz="2400" dirty="0">
              <a:solidFill>
                <a:schemeClr val="dk1"/>
              </a:solidFill>
              <a:latin typeface="Calibri"/>
              <a:ea typeface="Calibri"/>
              <a:cs typeface="Calibri"/>
              <a:sym typeface="Calibri"/>
            </a:endParaRPr>
          </a:p>
          <a:p>
            <a:pPr marL="457200" marR="0" lvl="0" indent="-457200" algn="ctr" rtl="0">
              <a:spcBef>
                <a:spcPts val="0"/>
              </a:spcBef>
              <a:spcAft>
                <a:spcPts val="0"/>
              </a:spcAft>
              <a:buFont typeface="+mj-lt"/>
              <a:buAutoNum type="arabicPeriod"/>
            </a:pPr>
            <a:endParaRPr lang="el-GR" sz="2400" dirty="0">
              <a:solidFill>
                <a:schemeClr val="dk1"/>
              </a:solidFill>
              <a:latin typeface="Calibri"/>
              <a:ea typeface="Calibri"/>
              <a:cs typeface="Calibri"/>
              <a:sym typeface="Calibri"/>
            </a:endParaRPr>
          </a:p>
          <a:p>
            <a:pPr marL="457200" marR="0" lvl="0" indent="-457200" algn="ctr" rtl="0">
              <a:spcBef>
                <a:spcPts val="0"/>
              </a:spcBef>
              <a:spcAft>
                <a:spcPts val="0"/>
              </a:spcAft>
              <a:buFont typeface="+mj-lt"/>
              <a:buAutoNum type="arabicPeriod"/>
            </a:pPr>
            <a:endParaRPr lang="el-GR"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dirty="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6" name="Picture 5">
            <a:extLst>
              <a:ext uri="{FF2B5EF4-FFF2-40B4-BE49-F238E27FC236}">
                <a16:creationId xmlns:a16="http://schemas.microsoft.com/office/drawing/2014/main" id="{3207AF1B-BC60-C6B3-6468-57CA5A620B04}"/>
              </a:ext>
            </a:extLst>
          </p:cNvPr>
          <p:cNvPicPr>
            <a:picLocks noChangeAspect="1"/>
          </p:cNvPicPr>
          <p:nvPr/>
        </p:nvPicPr>
        <p:blipFill>
          <a:blip r:embed="rId3"/>
          <a:stretch>
            <a:fillRect/>
          </a:stretch>
        </p:blipFill>
        <p:spPr>
          <a:xfrm>
            <a:off x="861335" y="114300"/>
            <a:ext cx="7257946" cy="662939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Γραφή 1">
                <a:extLst>
                  <a:ext uri="{FF2B5EF4-FFF2-40B4-BE49-F238E27FC236}">
                    <a16:creationId xmlns:a16="http://schemas.microsoft.com/office/drawing/2014/main" id="{1AA2E170-658D-0378-E595-B5913A341821}"/>
                  </a:ext>
                </a:extLst>
              </p14:cNvPr>
              <p14:cNvContentPartPr/>
              <p14:nvPr/>
            </p14:nvContentPartPr>
            <p14:xfrm>
              <a:off x="4222800" y="476280"/>
              <a:ext cx="736920" cy="38520"/>
            </p14:xfrm>
          </p:contentPart>
        </mc:Choice>
        <mc:Fallback xmlns="">
          <p:pic>
            <p:nvPicPr>
              <p:cNvPr id="2" name="Γραφή 1">
                <a:extLst>
                  <a:ext uri="{FF2B5EF4-FFF2-40B4-BE49-F238E27FC236}">
                    <a16:creationId xmlns:a16="http://schemas.microsoft.com/office/drawing/2014/main" id="{1AA2E170-658D-0378-E595-B5913A341821}"/>
                  </a:ext>
                </a:extLst>
              </p:cNvPr>
              <p:cNvPicPr/>
              <p:nvPr/>
            </p:nvPicPr>
            <p:blipFill>
              <a:blip r:embed="rId5"/>
              <a:stretch>
                <a:fillRect/>
              </a:stretch>
            </p:blipFill>
            <p:spPr>
              <a:xfrm>
                <a:off x="4213440" y="466920"/>
                <a:ext cx="755640" cy="57240"/>
              </a:xfrm>
              <a:prstGeom prst="rect">
                <a:avLst/>
              </a:prstGeom>
            </p:spPr>
          </p:pic>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44824"/>
          </a:xfrm>
        </p:spPr>
        <p:txBody>
          <a:bodyPr>
            <a:noAutofit/>
          </a:bodyPr>
          <a:lstStyle/>
          <a:p>
            <a:pPr algn="just"/>
            <a:r>
              <a:rPr lang="el-GR" sz="1400" dirty="0"/>
              <a:t>Η </a:t>
            </a:r>
            <a:r>
              <a:rPr lang="el-GR" sz="1400" b="1" dirty="0"/>
              <a:t>ΔΔ</a:t>
            </a:r>
            <a:r>
              <a:rPr lang="el-GR" sz="1400" dirty="0"/>
              <a:t> του </a:t>
            </a:r>
            <a:r>
              <a:rPr lang="el-GR" sz="1400" dirty="0" err="1">
                <a:effectLst>
                  <a:outerShdw blurRad="38100" dist="38100" dir="2700000" algn="tl">
                    <a:srgbClr val="000000">
                      <a:alpha val="43137"/>
                    </a:srgbClr>
                  </a:outerShdw>
                </a:effectLst>
              </a:rPr>
              <a:t>πλασματοκυτταρικού</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μυελώματος</a:t>
            </a:r>
            <a:r>
              <a:rPr lang="el-GR" sz="1400" dirty="0"/>
              <a:t> από ένα </a:t>
            </a:r>
            <a:r>
              <a:rPr lang="el-GR" sz="1400" i="1" dirty="0"/>
              <a:t>μη</a:t>
            </a:r>
            <a:r>
              <a:rPr lang="en-US" sz="1400" i="1" dirty="0"/>
              <a:t> </a:t>
            </a:r>
            <a:r>
              <a:rPr lang="en-US" sz="1400" i="1" dirty="0" err="1"/>
              <a:t>Hodkin</a:t>
            </a:r>
            <a:r>
              <a:rPr lang="en-US" sz="1400" i="1" dirty="0"/>
              <a:t> </a:t>
            </a:r>
            <a:r>
              <a:rPr lang="el-GR" sz="1400" i="1" dirty="0"/>
              <a:t>λέμφωμα ώριμων Β κυττάρων με </a:t>
            </a:r>
            <a:r>
              <a:rPr lang="el-GR" sz="1400" i="1" dirty="0">
                <a:effectLst>
                  <a:outerShdw blurRad="38100" dist="38100" dir="2700000" algn="tl">
                    <a:srgbClr val="000000">
                      <a:alpha val="43137"/>
                    </a:srgbClr>
                  </a:outerShdw>
                </a:effectLst>
              </a:rPr>
              <a:t>εκτενή</a:t>
            </a:r>
            <a:r>
              <a:rPr lang="el-GR" sz="1400" i="1" dirty="0"/>
              <a:t> </a:t>
            </a:r>
            <a:r>
              <a:rPr lang="el-GR" sz="1400" i="1" dirty="0" err="1"/>
              <a:t>πλασματοκυτταρική</a:t>
            </a:r>
            <a:r>
              <a:rPr lang="el-GR" sz="1400" i="1" dirty="0"/>
              <a:t> διαφοροποίηση (και επίσης ανίχνευση </a:t>
            </a:r>
            <a:r>
              <a:rPr lang="el-GR" sz="1400" i="1" dirty="0" err="1"/>
              <a:t>μονοκλωνικής</a:t>
            </a:r>
            <a:r>
              <a:rPr lang="el-GR" sz="1400" i="1" dirty="0"/>
              <a:t> </a:t>
            </a:r>
            <a:r>
              <a:rPr lang="el-GR" sz="1400" i="1" dirty="0" err="1"/>
              <a:t>παραπρωτεϊνης</a:t>
            </a:r>
            <a:r>
              <a:rPr lang="el-GR" sz="1400" i="1" dirty="0"/>
              <a:t> στον ορό), είτε </a:t>
            </a:r>
            <a:r>
              <a:rPr lang="el-GR" sz="1400" i="1" dirty="0" err="1"/>
              <a:t>λεμφοπλασματοκυτταρικό</a:t>
            </a:r>
            <a:r>
              <a:rPr lang="el-GR" sz="1400" i="1" dirty="0"/>
              <a:t> (βλ. παρακάτω εικόνες) είτε της οριακής ζώνης</a:t>
            </a:r>
            <a:r>
              <a:rPr lang="el-GR" sz="1400" dirty="0"/>
              <a:t> είναι </a:t>
            </a:r>
            <a:r>
              <a:rPr lang="el-GR" sz="1400" b="1" dirty="0"/>
              <a:t>ουσιώδης</a:t>
            </a:r>
            <a:r>
              <a:rPr lang="el-GR" sz="1400" dirty="0"/>
              <a:t> λόγω της γενικά διαφορετικής θεραπευτικής προσέγγισης. Στα </a:t>
            </a:r>
            <a:r>
              <a:rPr lang="el-GR" sz="1400" i="1" dirty="0"/>
              <a:t>εν λόγω μη </a:t>
            </a:r>
            <a:r>
              <a:rPr lang="en-US" sz="1400" i="1" dirty="0"/>
              <a:t>Hodgkin </a:t>
            </a:r>
            <a:r>
              <a:rPr lang="el-GR" sz="1400" i="1" dirty="0"/>
              <a:t>λεμφώματα </a:t>
            </a:r>
            <a:r>
              <a:rPr lang="el-GR" sz="1400" dirty="0" err="1"/>
              <a:t>ταυτοποιείται</a:t>
            </a:r>
            <a:r>
              <a:rPr lang="el-GR" sz="1400" dirty="0"/>
              <a:t>  </a:t>
            </a:r>
            <a:r>
              <a:rPr lang="el-GR" sz="1400" i="1" dirty="0" err="1"/>
              <a:t>μονοκλωνικός</a:t>
            </a:r>
            <a:r>
              <a:rPr lang="el-GR" sz="1400" i="1" dirty="0"/>
              <a:t> Β κυτταρικός πληθυσμός</a:t>
            </a:r>
            <a:r>
              <a:rPr lang="en-US" sz="1400" i="1" dirty="0"/>
              <a:t> (CD20+)</a:t>
            </a:r>
            <a:r>
              <a:rPr lang="el-GR" sz="1400" dirty="0"/>
              <a:t>, ενώ τα </a:t>
            </a:r>
            <a:r>
              <a:rPr lang="el-GR" sz="1400" dirty="0" err="1"/>
              <a:t>ανευρισκόμενα</a:t>
            </a:r>
            <a:r>
              <a:rPr lang="el-GR" sz="1400" dirty="0"/>
              <a:t> </a:t>
            </a:r>
            <a:r>
              <a:rPr lang="el-GR" sz="1400" i="1" dirty="0"/>
              <a:t>πλασματοκύτταρα</a:t>
            </a:r>
            <a:r>
              <a:rPr lang="en-US" sz="1400" i="1" dirty="0"/>
              <a:t> (CD20-)</a:t>
            </a:r>
            <a:r>
              <a:rPr lang="el-GR" sz="1400" dirty="0"/>
              <a:t>, σε αντίθεση με εκείνα του </a:t>
            </a:r>
            <a:r>
              <a:rPr lang="el-GR" sz="1400" dirty="0" err="1"/>
              <a:t>πλασματοκυτταρικού</a:t>
            </a:r>
            <a:r>
              <a:rPr lang="el-GR" sz="1400" dirty="0"/>
              <a:t> </a:t>
            </a:r>
            <a:r>
              <a:rPr lang="el-GR" sz="1400" dirty="0" err="1"/>
              <a:t>μυελώματος</a:t>
            </a:r>
            <a:r>
              <a:rPr lang="el-GR" sz="1400" dirty="0"/>
              <a:t>, αποβαίνουν </a:t>
            </a:r>
            <a:r>
              <a:rPr lang="el-GR" sz="1400" i="1" dirty="0"/>
              <a:t>θετικά</a:t>
            </a:r>
            <a:r>
              <a:rPr lang="el-GR" sz="1400" dirty="0"/>
              <a:t> στον </a:t>
            </a:r>
            <a:r>
              <a:rPr lang="el-GR" sz="1400" dirty="0" err="1"/>
              <a:t>ανοσοδείκτη</a:t>
            </a:r>
            <a:r>
              <a:rPr lang="el-GR" sz="1400" dirty="0"/>
              <a:t> </a:t>
            </a:r>
            <a:r>
              <a:rPr lang="en-US" sz="1400" i="1" dirty="0"/>
              <a:t>CD19</a:t>
            </a:r>
            <a:r>
              <a:rPr lang="en-US" sz="1400" dirty="0"/>
              <a:t> </a:t>
            </a:r>
            <a:r>
              <a:rPr lang="el-GR" sz="1400" dirty="0"/>
              <a:t>και </a:t>
            </a:r>
            <a:r>
              <a:rPr lang="el-GR" sz="1400" i="1" dirty="0"/>
              <a:t>αρνητικά</a:t>
            </a:r>
            <a:r>
              <a:rPr lang="el-GR" sz="1400" dirty="0"/>
              <a:t> στον </a:t>
            </a:r>
            <a:r>
              <a:rPr lang="en-US" sz="1400" i="1" dirty="0"/>
              <a:t>CD56</a:t>
            </a:r>
            <a:r>
              <a:rPr lang="en-US" sz="1400" dirty="0"/>
              <a:t>.</a:t>
            </a:r>
            <a:r>
              <a:rPr lang="el-GR" sz="1400" dirty="0"/>
              <a:t> Επί </a:t>
            </a:r>
            <a:r>
              <a:rPr lang="el-GR" sz="1400" b="1" dirty="0"/>
              <a:t>παρουσίας</a:t>
            </a:r>
            <a:r>
              <a:rPr lang="el-GR" sz="1400" dirty="0"/>
              <a:t> όμως της </a:t>
            </a:r>
            <a:r>
              <a:rPr lang="en-US" sz="1400" b="1" dirty="0"/>
              <a:t>t(11:14)</a:t>
            </a:r>
            <a:r>
              <a:rPr lang="en-US" sz="1400" dirty="0"/>
              <a:t>, </a:t>
            </a:r>
            <a:r>
              <a:rPr lang="el-GR" sz="1400" dirty="0"/>
              <a:t>τα κύτταρα ενός </a:t>
            </a:r>
            <a:r>
              <a:rPr lang="el-GR" sz="1400" b="1" dirty="0"/>
              <a:t>αμιγώς </a:t>
            </a:r>
            <a:r>
              <a:rPr lang="el-GR" sz="1400" b="1" dirty="0" err="1"/>
              <a:t>πλασματοκυτταρικού</a:t>
            </a:r>
            <a:r>
              <a:rPr lang="el-GR" sz="1400" b="1" dirty="0"/>
              <a:t> νεοπλάσματος αποβαίνουν θετικά στο </a:t>
            </a:r>
            <a:r>
              <a:rPr lang="en-US" sz="1400" b="1" dirty="0"/>
              <a:t>CD19</a:t>
            </a:r>
            <a:r>
              <a:rPr lang="el-GR" sz="1400" b="1" dirty="0"/>
              <a:t> !</a:t>
            </a:r>
            <a:r>
              <a:rPr lang="el-GR" sz="1400" dirty="0"/>
              <a:t> </a:t>
            </a:r>
            <a:br>
              <a:rPr lang="el-GR" sz="1400" dirty="0"/>
            </a:br>
            <a:r>
              <a:rPr lang="el-GR" sz="1400" b="1" dirty="0"/>
              <a:t>και στο </a:t>
            </a:r>
            <a:r>
              <a:rPr lang="en-US" sz="1400" b="1" dirty="0"/>
              <a:t>CD20 !</a:t>
            </a:r>
            <a:r>
              <a:rPr lang="el-GR" sz="1400" dirty="0"/>
              <a:t>,</a:t>
            </a:r>
            <a:r>
              <a:rPr lang="en-US" sz="1400" dirty="0"/>
              <a:t> </a:t>
            </a:r>
            <a:r>
              <a:rPr lang="el-GR" sz="1400" dirty="0"/>
              <a:t>αποκτώντας έκφραση δεικτών Β κυττάρων</a:t>
            </a:r>
            <a:r>
              <a:rPr lang="en-US" sz="1400" dirty="0"/>
              <a:t>. </a:t>
            </a:r>
            <a:r>
              <a:rPr lang="el-GR" sz="1400" b="1" dirty="0"/>
              <a:t>Κλινική συνεκτίμηση εκ των ων ουκ άνευ</a:t>
            </a:r>
            <a:r>
              <a:rPr lang="en-US" sz="1400" dirty="0"/>
              <a:t>.</a:t>
            </a:r>
            <a:endParaRPr lang="el-GR" sz="1400" dirty="0"/>
          </a:p>
        </p:txBody>
      </p:sp>
      <p:sp>
        <p:nvSpPr>
          <p:cNvPr id="3" name="2 - Ορθογώνιο"/>
          <p:cNvSpPr/>
          <p:nvPr/>
        </p:nvSpPr>
        <p:spPr>
          <a:xfrm>
            <a:off x="0" y="6287910"/>
            <a:ext cx="9143999" cy="523220"/>
          </a:xfrm>
          <a:prstGeom prst="rect">
            <a:avLst/>
          </a:prstGeom>
        </p:spPr>
        <p:txBody>
          <a:bodyPr wrap="square">
            <a:spAutoFit/>
          </a:bodyPr>
          <a:lstStyle/>
          <a:p>
            <a:pPr algn="just"/>
            <a:r>
              <a:rPr lang="el-GR" dirty="0">
                <a:latin typeface="Calibri" panose="020F0502020204030204" pitchFamily="34" charset="0"/>
                <a:cs typeface="Calibri" panose="020F0502020204030204" pitchFamily="34" charset="0"/>
              </a:rPr>
              <a:t>Η εικονιζόμενη βιοψία του μυελού των οστών έδειξε διάχυτη διήθηση από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μικρά ώριμα λεμφοειδή κύτταρα </a:t>
            </a:r>
            <a:r>
              <a:rPr lang="el-GR" dirty="0">
                <a:latin typeface="Calibri" panose="020F0502020204030204" pitchFamily="34" charset="0"/>
                <a:cs typeface="Calibri" panose="020F0502020204030204" pitchFamily="34" charset="0"/>
              </a:rPr>
              <a:t>αναμεμειγμένα με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διάσπαρτα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πλασματοκυτταροειδή</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λεμφοκύτταρα </a:t>
            </a:r>
            <a:r>
              <a:rPr lang="el-GR" dirty="0">
                <a:latin typeface="Calibri" panose="020F0502020204030204" pitchFamily="34" charset="0"/>
                <a:cs typeface="Calibri" panose="020F0502020204030204" pitchFamily="34" charset="0"/>
              </a:rPr>
              <a:t>(Α-Η).</a:t>
            </a:r>
          </a:p>
        </p:txBody>
      </p:sp>
      <p:pic>
        <p:nvPicPr>
          <p:cNvPr id="5" name="Εικόνα 4">
            <a:extLst>
              <a:ext uri="{FF2B5EF4-FFF2-40B4-BE49-F238E27FC236}">
                <a16:creationId xmlns:a16="http://schemas.microsoft.com/office/drawing/2014/main" id="{B4440151-C929-6504-211E-64980058CA40}"/>
              </a:ext>
            </a:extLst>
          </p:cNvPr>
          <p:cNvPicPr>
            <a:picLocks noChangeAspect="1"/>
          </p:cNvPicPr>
          <p:nvPr/>
        </p:nvPicPr>
        <p:blipFill>
          <a:blip r:embed="rId2"/>
          <a:stretch>
            <a:fillRect/>
          </a:stretch>
        </p:blipFill>
        <p:spPr>
          <a:xfrm>
            <a:off x="100748" y="1844823"/>
            <a:ext cx="5566273" cy="4425187"/>
          </a:xfrm>
          <a:prstGeom prst="rect">
            <a:avLst/>
          </a:prstGeom>
        </p:spPr>
      </p:pic>
      <p:pic>
        <p:nvPicPr>
          <p:cNvPr id="7" name="Εικόνα 6">
            <a:extLst>
              <a:ext uri="{FF2B5EF4-FFF2-40B4-BE49-F238E27FC236}">
                <a16:creationId xmlns:a16="http://schemas.microsoft.com/office/drawing/2014/main" id="{597B227B-32D0-AE2E-67BF-5E7E4482F239}"/>
              </a:ext>
            </a:extLst>
          </p:cNvPr>
          <p:cNvPicPr>
            <a:picLocks noChangeAspect="1"/>
          </p:cNvPicPr>
          <p:nvPr/>
        </p:nvPicPr>
        <p:blipFill>
          <a:blip r:embed="rId3"/>
          <a:stretch>
            <a:fillRect/>
          </a:stretch>
        </p:blipFill>
        <p:spPr>
          <a:xfrm rot="5400000">
            <a:off x="5208642" y="2453302"/>
            <a:ext cx="4443086" cy="3226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075-614F-ADE1-84AC-1629E40309F1}"/>
              </a:ext>
            </a:extLst>
          </p:cNvPr>
          <p:cNvSpPr>
            <a:spLocks noGrp="1"/>
          </p:cNvSpPr>
          <p:nvPr>
            <p:ph type="title"/>
          </p:nvPr>
        </p:nvSpPr>
        <p:spPr>
          <a:xfrm>
            <a:off x="0" y="-234176"/>
            <a:ext cx="8686800" cy="724830"/>
          </a:xfrm>
        </p:spPr>
        <p:txBody>
          <a:bodyPr>
            <a:normAutofit/>
          </a:bodyPr>
          <a:lstStyle/>
          <a:p>
            <a:r>
              <a:rPr lang="el-GR" sz="2400" dirty="0" err="1">
                <a:effectLst>
                  <a:outerShdw blurRad="38100" dist="38100" dir="2700000" algn="tl">
                    <a:srgbClr val="000000">
                      <a:alpha val="43137"/>
                    </a:srgbClr>
                  </a:outerShdw>
                </a:effectLst>
              </a:rPr>
              <a:t>Παθολογοανατομική</a:t>
            </a:r>
            <a:r>
              <a:rPr lang="el-GR" sz="2400" dirty="0">
                <a:effectLst>
                  <a:outerShdw blurRad="38100" dist="38100" dir="2700000" algn="tl">
                    <a:srgbClr val="000000">
                      <a:alpha val="43137"/>
                    </a:srgbClr>
                  </a:outerShdw>
                </a:effectLst>
              </a:rPr>
              <a:t> θεώρηση </a:t>
            </a:r>
            <a:r>
              <a:rPr lang="en-US" sz="2400" dirty="0">
                <a:effectLst>
                  <a:outerShdw blurRad="38100" dist="38100" dir="2700000" algn="tl">
                    <a:srgbClr val="000000">
                      <a:alpha val="43137"/>
                    </a:srgbClr>
                  </a:outerShdw>
                </a:effectLst>
              </a:rPr>
              <a:t>LPL</a:t>
            </a:r>
            <a:endParaRPr lang="el-GR" sz="24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E5E8A525-E1C5-C2D9-1BBA-9BAD443744B9}"/>
              </a:ext>
            </a:extLst>
          </p:cNvPr>
          <p:cNvSpPr txBox="1"/>
          <p:nvPr/>
        </p:nvSpPr>
        <p:spPr>
          <a:xfrm>
            <a:off x="-2" y="272143"/>
            <a:ext cx="9144001" cy="2308324"/>
          </a:xfrm>
          <a:prstGeom prst="rect">
            <a:avLst/>
          </a:prstGeom>
          <a:noFill/>
        </p:spPr>
        <p:txBody>
          <a:bodyPr wrap="square">
            <a:spAutoFit/>
          </a:bodyPr>
          <a:lstStyle/>
          <a:p>
            <a:pPr algn="just"/>
            <a:r>
              <a:rPr lang="el-GR" sz="1600" dirty="0">
                <a:latin typeface="Calibri" panose="020F0502020204030204" pitchFamily="34" charset="0"/>
                <a:cs typeface="Calibri" panose="020F0502020204030204" pitchFamily="34" charset="0"/>
              </a:rPr>
              <a:t>Το </a:t>
            </a:r>
            <a:r>
              <a:rPr lang="el-GR" sz="1600" b="1" dirty="0" err="1">
                <a:latin typeface="Calibri" panose="020F0502020204030204" pitchFamily="34" charset="0"/>
                <a:cs typeface="Calibri" panose="020F0502020204030204" pitchFamily="34" charset="0"/>
              </a:rPr>
              <a:t>λεμφοπλασματοκυτταρικό</a:t>
            </a:r>
            <a:r>
              <a:rPr lang="el-GR" sz="1600" b="1" dirty="0">
                <a:latin typeface="Calibri" panose="020F0502020204030204" pitchFamily="34" charset="0"/>
                <a:cs typeface="Calibri" panose="020F0502020204030204" pitchFamily="34" charset="0"/>
              </a:rPr>
              <a:t> λέμφωμα (LPL) </a:t>
            </a:r>
            <a:r>
              <a:rPr lang="el-GR" sz="1600" dirty="0">
                <a:latin typeface="Calibri" panose="020F0502020204030204" pitchFamily="34" charset="0"/>
                <a:cs typeface="Calibri" panose="020F0502020204030204" pitchFamily="34" charset="0"/>
              </a:rPr>
              <a:t>είναι ένα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Β-κυτταρικό μη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Hodgkin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λέμφωμα </a:t>
            </a:r>
            <a:r>
              <a:rPr lang="el-GR" sz="16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μικρών</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λεμφοκυττάρων,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πλασματοκυτταροειδών</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λεμφοκυττάρων και πλασματοκυττάρων. </a:t>
            </a:r>
            <a:r>
              <a:rPr lang="el-GR" sz="1600" dirty="0">
                <a:latin typeface="Calibri" panose="020F0502020204030204" pitchFamily="34" charset="0"/>
                <a:cs typeface="Calibri" panose="020F0502020204030204" pitchFamily="34" charset="0"/>
              </a:rPr>
              <a:t>Συνήθως εμπλέκει τον μυελό των οστών,</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συχνά σε </a:t>
            </a:r>
            <a:r>
              <a:rPr lang="en-US" sz="1600" dirty="0">
                <a:latin typeface="Calibri" panose="020F0502020204030204" pitchFamily="34" charset="0"/>
                <a:cs typeface="Calibri" panose="020F0502020204030204" pitchFamily="34" charset="0"/>
              </a:rPr>
              <a:t>&gt;10% </a:t>
            </a:r>
            <a:r>
              <a:rPr lang="el-GR" sz="1600" dirty="0">
                <a:latin typeface="Calibri" panose="020F0502020204030204" pitchFamily="34" charset="0"/>
                <a:cs typeface="Calibri" panose="020F0502020204030204" pitchFamily="34" charset="0"/>
              </a:rPr>
              <a:t>της έκτασής του στη βιοψία∙ μερικές φορές, λεμφαδένες και τον σπλήνα. </a:t>
            </a:r>
            <a:r>
              <a:rPr lang="el-GR"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Δεν</a:t>
            </a:r>
            <a:r>
              <a:rPr lang="el-GR" sz="1600" dirty="0">
                <a:latin typeface="Calibri" panose="020F0502020204030204" pitchFamily="34" charset="0"/>
                <a:cs typeface="Calibri" panose="020F0502020204030204" pitchFamily="34" charset="0"/>
              </a:rPr>
              <a:t> πληροί τα κριτήρια για οποιοδήποτε </a:t>
            </a:r>
            <a:r>
              <a:rPr lang="el-GR" sz="1600" i="1" dirty="0">
                <a:latin typeface="Calibri" panose="020F0502020204030204" pitchFamily="34" charset="0"/>
                <a:cs typeface="Calibri" panose="020F0502020204030204" pitchFamily="34" charset="0"/>
              </a:rPr>
              <a:t>άλλη</a:t>
            </a:r>
            <a:r>
              <a:rPr lang="el-GR" sz="1600" dirty="0">
                <a:latin typeface="Calibri" panose="020F0502020204030204" pitchFamily="34" charset="0"/>
                <a:cs typeface="Calibri" panose="020F0502020204030204" pitchFamily="34" charset="0"/>
              </a:rPr>
              <a:t> νεοπλασία εκ μικρών λεμφοκυττάρων.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Μακροσφαιριναιμία</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Waldenström</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(WM): </a:t>
            </a:r>
            <a:r>
              <a:rPr lang="en-US" sz="1600" dirty="0">
                <a:latin typeface="Calibri" panose="020F0502020204030204" pitchFamily="34" charset="0"/>
                <a:cs typeface="Calibri" panose="020F0502020204030204" pitchFamily="34" charset="0"/>
              </a:rPr>
              <a:t>LPL </a:t>
            </a:r>
            <a:r>
              <a:rPr lang="el-GR" sz="1600" dirty="0">
                <a:latin typeface="Calibri" panose="020F0502020204030204" pitchFamily="34" charset="0"/>
                <a:cs typeface="Calibri" panose="020F0502020204030204" pitchFamily="34" charset="0"/>
              </a:rPr>
              <a:t>που εμπλέκει τον μυελό των οστών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και</a:t>
            </a:r>
            <a:r>
              <a:rPr lang="el-GR" sz="1600" dirty="0">
                <a:latin typeface="Calibri" panose="020F0502020204030204" pitchFamily="34" charset="0"/>
                <a:cs typeface="Calibri" panose="020F0502020204030204" pitchFamily="34" charset="0"/>
              </a:rPr>
              <a:t> σχετίζεται με παρουσία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μονοκλωνικής</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παραπρωτεΐνης</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IgM</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οποιασδήποτε συγκέντρωσης, στο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αίμα </a:t>
            </a:r>
            <a:r>
              <a:rPr lang="el-GR" sz="1600" dirty="0">
                <a:latin typeface="Calibri" panose="020F0502020204030204" pitchFamily="34" charset="0"/>
                <a:cs typeface="Calibri" panose="020F0502020204030204" pitchFamily="34" charset="0"/>
              </a:rPr>
              <a:t>και στα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ούρα</a:t>
            </a:r>
            <a:r>
              <a:rPr lang="el-GR" sz="1600" dirty="0">
                <a:latin typeface="Calibri" panose="020F0502020204030204" pitchFamily="34" charset="0"/>
                <a:cs typeface="Calibri" panose="020F0502020204030204" pitchFamily="34" charset="0"/>
              </a:rPr>
              <a:t>.</a:t>
            </a:r>
          </a:p>
          <a:p>
            <a:pPr algn="just"/>
            <a:r>
              <a:rPr lang="el-GR" sz="1600" dirty="0">
                <a:latin typeface="Calibri" panose="020F0502020204030204" pitchFamily="34" charset="0"/>
                <a:cs typeface="Calibri" panose="020F0502020204030204" pitchFamily="34" charset="0"/>
              </a:rPr>
              <a:t>Η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MYD88</a:t>
            </a:r>
            <a:r>
              <a:rPr lang="el-GR" sz="1600" dirty="0">
                <a:latin typeface="Calibri" panose="020F0502020204030204" pitchFamily="34" charset="0"/>
                <a:cs typeface="Calibri" panose="020F0502020204030204" pitchFamily="34" charset="0"/>
              </a:rPr>
              <a:t> θεωρείται η </a:t>
            </a:r>
            <a:r>
              <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οδηγός μετάλλαξη </a:t>
            </a:r>
            <a:r>
              <a:rPr lang="el-GR" sz="1600" dirty="0">
                <a:latin typeface="Calibri" panose="020F0502020204030204" pitchFamily="34" charset="0"/>
                <a:cs typeface="Calibri" panose="020F0502020204030204" pitchFamily="34" charset="0"/>
              </a:rPr>
              <a:t>και ανιχνεύεται στο 93 - 97% των ασθενών με LPL/WM, χωρίς όμως 100% ειδικότητα. Η συγκεκριμένη μετάλλαξη οδηγεί σε δομική ενεργοποίηση της οδού </a:t>
            </a:r>
            <a:r>
              <a:rPr lang="el-GR" sz="1600" dirty="0" err="1">
                <a:latin typeface="Calibri" panose="020F0502020204030204" pitchFamily="34" charset="0"/>
                <a:cs typeface="Calibri" panose="020F0502020204030204" pitchFamily="34" charset="0"/>
              </a:rPr>
              <a:t>NFkB</a:t>
            </a:r>
            <a:r>
              <a:rPr lang="el-GR" sz="1600" dirty="0">
                <a:latin typeface="Calibri" panose="020F0502020204030204" pitchFamily="34" charset="0"/>
                <a:cs typeface="Calibri" panose="020F0502020204030204" pitchFamily="34" charset="0"/>
              </a:rPr>
              <a:t>.</a:t>
            </a:r>
          </a:p>
          <a:p>
            <a:pPr algn="just"/>
            <a:endParaRPr lang="el-GR"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325D8CD-9A42-5311-31C5-4ABADC80478A}"/>
              </a:ext>
            </a:extLst>
          </p:cNvPr>
          <p:cNvSpPr txBox="1"/>
          <p:nvPr/>
        </p:nvSpPr>
        <p:spPr>
          <a:xfrm>
            <a:off x="-2" y="2188029"/>
            <a:ext cx="9144003" cy="4678204"/>
          </a:xfrm>
          <a:prstGeom prst="rect">
            <a:avLst/>
          </a:prstGeom>
          <a:noFill/>
        </p:spPr>
        <p:txBody>
          <a:bodyPr wrap="square">
            <a:spAutoFit/>
          </a:bodyPr>
          <a:lstStyle/>
          <a:p>
            <a:pPr algn="ctr"/>
            <a:r>
              <a:rPr lang="el-GR" sz="1800" b="1" dirty="0">
                <a:latin typeface="Calibri" panose="020F0502020204030204" pitchFamily="34" charset="0"/>
                <a:cs typeface="Calibri" panose="020F0502020204030204" pitchFamily="34" charset="0"/>
              </a:rPr>
              <a:t>Διαφορική διάγνωση</a:t>
            </a:r>
            <a:endParaRPr lang="en-US" sz="1800" b="1" dirty="0">
              <a:latin typeface="Calibri" panose="020F0502020204030204" pitchFamily="34" charset="0"/>
              <a:cs typeface="Calibri" panose="020F0502020204030204" pitchFamily="34" charset="0"/>
            </a:endParaRPr>
          </a:p>
          <a:p>
            <a:pPr algn="just"/>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IgM</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μονοκλωνική</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γαμμαπάθεια</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απροσδιόριστης σημασίας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IgM</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MGUS):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r>
              <a:rPr lang="el-GR" dirty="0">
                <a:latin typeface="Calibri" panose="020F0502020204030204" pitchFamily="34" charset="0"/>
                <a:cs typeface="Calibri" panose="020F0502020204030204" pitchFamily="34" charset="0"/>
              </a:rPr>
              <a:t>Πρέπει να πληρούνται </a:t>
            </a:r>
            <a:r>
              <a:rPr lang="el-GR" b="1" dirty="0">
                <a:latin typeface="Calibri" panose="020F0502020204030204" pitchFamily="34" charset="0"/>
                <a:cs typeface="Calibri" panose="020F0502020204030204" pitchFamily="34" charset="0"/>
              </a:rPr>
              <a:t>και</a:t>
            </a:r>
            <a:r>
              <a:rPr lang="el-GR" dirty="0">
                <a:latin typeface="Calibri" panose="020F0502020204030204" pitchFamily="34" charset="0"/>
                <a:cs typeface="Calibri" panose="020F0502020204030204" pitchFamily="34" charset="0"/>
              </a:rPr>
              <a:t> τα εξής </a:t>
            </a:r>
            <a:r>
              <a:rPr lang="el-GR" b="1" dirty="0">
                <a:latin typeface="Calibri" panose="020F0502020204030204" pitchFamily="34" charset="0"/>
                <a:cs typeface="Calibri" panose="020F0502020204030204" pitchFamily="34" charset="0"/>
              </a:rPr>
              <a:t>3</a:t>
            </a:r>
            <a:r>
              <a:rPr lang="el-GR" dirty="0">
                <a:latin typeface="Calibri" panose="020F0502020204030204" pitchFamily="34" charset="0"/>
                <a:cs typeface="Calibri" panose="020F0502020204030204" pitchFamily="34" charset="0"/>
              </a:rPr>
              <a:t> κριτήρια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Μονόκλωνη πρωτεΐνη ορού </a:t>
            </a:r>
            <a:r>
              <a:rPr lang="el-GR" dirty="0" err="1">
                <a:latin typeface="Calibri" panose="020F0502020204030204" pitchFamily="34" charset="0"/>
                <a:cs typeface="Calibri" panose="020F0502020204030204" pitchFamily="34" charset="0"/>
              </a:rPr>
              <a:t>IgM</a:t>
            </a:r>
            <a:r>
              <a:rPr lang="el-GR" dirty="0">
                <a:latin typeface="Calibri" panose="020F0502020204030204" pitchFamily="34" charset="0"/>
                <a:cs typeface="Calibri" panose="020F0502020204030204" pitchFamily="34" charset="0"/>
              </a:rPr>
              <a:t> &lt; 3 </a:t>
            </a:r>
            <a:r>
              <a:rPr lang="el-GR" dirty="0" err="1">
                <a:latin typeface="Calibri" panose="020F0502020204030204" pitchFamily="34" charset="0"/>
                <a:cs typeface="Calibri" panose="020F0502020204030204" pitchFamily="34" charset="0"/>
              </a:rPr>
              <a:t>gm</a:t>
            </a:r>
            <a:r>
              <a:rPr lang="el-GR" dirty="0">
                <a:latin typeface="Calibri" panose="020F0502020204030204" pitchFamily="34" charset="0"/>
                <a:cs typeface="Calibri" panose="020F0502020204030204" pitchFamily="34" charset="0"/>
              </a:rPr>
              <a:t>/</a:t>
            </a:r>
            <a:r>
              <a:rPr lang="el-GR" dirty="0" err="1">
                <a:latin typeface="Calibri" panose="020F0502020204030204" pitchFamily="34" charset="0"/>
                <a:cs typeface="Calibri" panose="020F0502020204030204" pitchFamily="34" charset="0"/>
              </a:rPr>
              <a:t>dL</a:t>
            </a:r>
            <a:r>
              <a:rPr lang="en-US"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Λεμφοπλασματοκυτταρική</a:t>
            </a:r>
            <a:r>
              <a:rPr lang="el-GR" dirty="0">
                <a:latin typeface="Calibri" panose="020F0502020204030204" pitchFamily="34" charset="0"/>
                <a:cs typeface="Calibri" panose="020F0502020204030204" pitchFamily="34" charset="0"/>
              </a:rPr>
              <a:t> διήθηση μυελού των οστών &lt; 10%</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Απουσία ενδείξεων αναιμίας, </a:t>
            </a:r>
            <a:r>
              <a:rPr lang="el-GR" dirty="0" err="1">
                <a:latin typeface="Calibri" panose="020F0502020204030204" pitchFamily="34" charset="0"/>
                <a:cs typeface="Calibri" panose="020F0502020204030204" pitchFamily="34" charset="0"/>
              </a:rPr>
              <a:t>σχετιζομένων</a:t>
            </a:r>
            <a:r>
              <a:rPr lang="el-GR" dirty="0">
                <a:latin typeface="Calibri" panose="020F0502020204030204" pitchFamily="34" charset="0"/>
                <a:cs typeface="Calibri" panose="020F0502020204030204" pitchFamily="34" charset="0"/>
              </a:rPr>
              <a:t> με τη νόσο συμπτωμάτων, </a:t>
            </a:r>
            <a:r>
              <a:rPr lang="el-GR" dirty="0" err="1">
                <a:latin typeface="Calibri" panose="020F0502020204030204" pitchFamily="34" charset="0"/>
                <a:cs typeface="Calibri" panose="020F0502020204030204" pitchFamily="34" charset="0"/>
              </a:rPr>
              <a:t>υπεργλοιότητας</a:t>
            </a:r>
            <a:r>
              <a:rPr lang="el-GR"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λεμφαδενοπάθειας</a:t>
            </a:r>
            <a:r>
              <a:rPr lang="el-GR" dirty="0">
                <a:latin typeface="Calibri" panose="020F0502020204030204" pitchFamily="34" charset="0"/>
                <a:cs typeface="Calibri" panose="020F0502020204030204" pitchFamily="34" charset="0"/>
              </a:rPr>
              <a:t> ή </a:t>
            </a:r>
            <a:r>
              <a:rPr lang="el-GR" dirty="0" err="1">
                <a:latin typeface="Calibri" panose="020F0502020204030204" pitchFamily="34" charset="0"/>
                <a:cs typeface="Calibri" panose="020F0502020204030204" pitchFamily="34" charset="0"/>
              </a:rPr>
              <a:t>ηπατοσπληνομεγαλίας</a:t>
            </a:r>
            <a:r>
              <a:rPr lang="el-GR" dirty="0">
                <a:latin typeface="Calibri" panose="020F0502020204030204" pitchFamily="34" charset="0"/>
                <a:cs typeface="Calibri" panose="020F0502020204030204" pitchFamily="34" charset="0"/>
              </a:rPr>
              <a:t> που να μπορούν να αποδοθούν στην υποκείμενη </a:t>
            </a:r>
            <a:r>
              <a:rPr lang="el-GR" dirty="0" err="1">
                <a:latin typeface="Calibri" panose="020F0502020204030204" pitchFamily="34" charset="0"/>
                <a:cs typeface="Calibri" panose="020F0502020204030204" pitchFamily="34" charset="0"/>
              </a:rPr>
              <a:t>λεμφοϋπερπλαστική</a:t>
            </a:r>
            <a:r>
              <a:rPr lang="el-GR" dirty="0">
                <a:latin typeface="Calibri" panose="020F0502020204030204" pitchFamily="34" charset="0"/>
                <a:cs typeface="Calibri" panose="020F0502020204030204" pitchFamily="34" charset="0"/>
              </a:rPr>
              <a:t> διαταραχή.</a:t>
            </a:r>
          </a:p>
          <a:p>
            <a:pPr algn="just"/>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IgG</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και </a:t>
            </a:r>
            <a:r>
              <a:rPr lang="el-G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IgA</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MGUS:</a:t>
            </a:r>
          </a:p>
          <a:p>
            <a:pPr algn="just"/>
            <a:r>
              <a:rPr lang="el-GR" dirty="0">
                <a:latin typeface="Calibri" panose="020F0502020204030204" pitchFamily="34" charset="0"/>
                <a:cs typeface="Calibri" panose="020F0502020204030204" pitchFamily="34" charset="0"/>
              </a:rPr>
              <a:t>Πιο στενά σχετιζόμενη με το </a:t>
            </a:r>
            <a:r>
              <a:rPr lang="el-GR" dirty="0" err="1">
                <a:latin typeface="Calibri" panose="020F0502020204030204" pitchFamily="34" charset="0"/>
                <a:cs typeface="Calibri" panose="020F0502020204030204" pitchFamily="34" charset="0"/>
              </a:rPr>
              <a:t>πλασματοκυτταρικό</a:t>
            </a:r>
            <a:r>
              <a:rPr lang="el-GR"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μυέλωμα</a:t>
            </a:r>
            <a:r>
              <a:rPr lang="el-GR" dirty="0">
                <a:latin typeface="Calibri" panose="020F0502020204030204" pitchFamily="34" charset="0"/>
                <a:cs typeface="Calibri" panose="020F0502020204030204" pitchFamily="34" charset="0"/>
              </a:rPr>
              <a:t>. Απουσία MYD88.</a:t>
            </a:r>
          </a:p>
          <a:p>
            <a:pPr algn="just"/>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Χρόνια λεμφοκυτταρική λευχαιμία (ΧΛΛ) /  Μη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Hodgkin B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λέμφωμα από μικρά λεμφοκύτταρα:</a:t>
            </a:r>
          </a:p>
          <a:p>
            <a:pPr algn="just"/>
            <a:r>
              <a:rPr lang="el-GR" dirty="0">
                <a:latin typeface="Calibri" panose="020F0502020204030204" pitchFamily="34" charset="0"/>
                <a:cs typeface="Calibri" panose="020F0502020204030204" pitchFamily="34" charset="0"/>
              </a:rPr>
              <a:t>Λέμφωμα Β κυττάρων που αποτελείται από μικρές ώριμες μορφές λεμφοκυττάρων. Συχνά </a:t>
            </a:r>
            <a:r>
              <a:rPr lang="el-GR" dirty="0" err="1">
                <a:latin typeface="Calibri" panose="020F0502020204030204" pitchFamily="34" charset="0"/>
                <a:cs typeface="Calibri" panose="020F0502020204030204" pitchFamily="34" charset="0"/>
              </a:rPr>
              <a:t>συνεκφράζει</a:t>
            </a:r>
            <a:r>
              <a:rPr lang="el-GR" dirty="0">
                <a:latin typeface="Calibri" panose="020F0502020204030204" pitchFamily="34" charset="0"/>
                <a:cs typeface="Calibri" panose="020F0502020204030204" pitchFamily="34" charset="0"/>
              </a:rPr>
              <a:t> CD20</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έστω αμυδρά</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 </a:t>
            </a:r>
            <a:r>
              <a:rPr lang="el-G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CD5</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r>
              <a:rPr lang="el-GR"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CD23</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με </a:t>
            </a:r>
            <a:r>
              <a:rPr lang="el-GR" dirty="0" err="1">
                <a:latin typeface="Calibri" panose="020F0502020204030204" pitchFamily="34" charset="0"/>
                <a:cs typeface="Calibri" panose="020F0502020204030204" pitchFamily="34" charset="0"/>
              </a:rPr>
              <a:t>κυτταρομετρία</a:t>
            </a:r>
            <a:r>
              <a:rPr lang="el-GR" dirty="0">
                <a:latin typeface="Calibri" panose="020F0502020204030204" pitchFamily="34" charset="0"/>
                <a:cs typeface="Calibri" panose="020F0502020204030204" pitchFamily="34" charset="0"/>
              </a:rPr>
              <a:t> ροής. Συχνή η </a:t>
            </a:r>
            <a:r>
              <a:rPr lang="el-GR" dirty="0" err="1">
                <a:latin typeface="Calibri" panose="020F0502020204030204" pitchFamily="34" charset="0"/>
                <a:cs typeface="Calibri" panose="020F0502020204030204" pitchFamily="34" charset="0"/>
              </a:rPr>
              <a:t>λεμφαδενική</a:t>
            </a:r>
            <a:r>
              <a:rPr lang="el-GR" dirty="0">
                <a:latin typeface="Calibri" panose="020F0502020204030204" pitchFamily="34" charset="0"/>
                <a:cs typeface="Calibri" panose="020F0502020204030204" pitchFamily="34" charset="0"/>
              </a:rPr>
              <a:t> προσβολή με γενικευμένη </a:t>
            </a:r>
            <a:r>
              <a:rPr lang="el-GR" dirty="0" err="1">
                <a:latin typeface="Calibri" panose="020F0502020204030204" pitchFamily="34" charset="0"/>
                <a:cs typeface="Calibri" panose="020F0502020204030204" pitchFamily="34" charset="0"/>
              </a:rPr>
              <a:t>λεμφαδενοπάθεια</a:t>
            </a:r>
            <a:r>
              <a:rPr lang="el-GR" dirty="0">
                <a:latin typeface="Calibri" panose="020F0502020204030204" pitchFamily="34" charset="0"/>
                <a:cs typeface="Calibri" panose="020F0502020204030204" pitchFamily="34" charset="0"/>
              </a:rPr>
              <a:t>, ιστολογικά συχνός </a:t>
            </a:r>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ακαθόριστα οζώδης </a:t>
            </a:r>
            <a:r>
              <a:rPr lang="el-GR" dirty="0">
                <a:latin typeface="Calibri" panose="020F0502020204030204" pitchFamily="34" charset="0"/>
                <a:cs typeface="Calibri" panose="020F0502020204030204" pitchFamily="34" charset="0"/>
              </a:rPr>
              <a:t>πολλαπλασιασμός με αναγνωρίσιμα κέντρα </a:t>
            </a:r>
            <a:r>
              <a:rPr lang="el-GR" dirty="0" err="1">
                <a:latin typeface="Calibri" panose="020F0502020204030204" pitchFamily="34" charset="0"/>
                <a:cs typeface="Calibri" panose="020F0502020204030204" pitchFamily="34" charset="0"/>
              </a:rPr>
              <a:t>ψευδοπολλαπλασιασμού</a:t>
            </a:r>
            <a:r>
              <a:rPr lang="el-GR" dirty="0">
                <a:latin typeface="Calibri" panose="020F0502020204030204" pitchFamily="34" charset="0"/>
                <a:cs typeface="Calibri" panose="020F0502020204030204" pitchFamily="34" charset="0"/>
              </a:rPr>
              <a:t>∙ τα τελευταία απουσιάζουν στο LPL / WM. Συχνή η προσβολή του περιφερικού αίματος, ώριμη λεμφοκυττάρωση με συσσωματωμένη χρωματίνη (μοτίβο χρωματίνης μπάλας ποδοσφαίρου), &gt; 5.000/</a:t>
            </a:r>
            <a:r>
              <a:rPr lang="el-GR" dirty="0" err="1">
                <a:latin typeface="Calibri" panose="020F0502020204030204" pitchFamily="34" charset="0"/>
                <a:cs typeface="Calibri" panose="020F0502020204030204" pitchFamily="34" charset="0"/>
              </a:rPr>
              <a:t>uL</a:t>
            </a:r>
            <a:r>
              <a:rPr lang="el-GR"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νεοπλασματικά</a:t>
            </a:r>
            <a:r>
              <a:rPr lang="el-GR" dirty="0">
                <a:latin typeface="Calibri" panose="020F0502020204030204" pitchFamily="34" charset="0"/>
                <a:cs typeface="Calibri" panose="020F0502020204030204" pitchFamily="34" charset="0"/>
              </a:rPr>
              <a:t> Β κύτταρα, ο φαινότυπος ΧΛΛ απαιτείται για τη διάγνωση της ΧΛΛ. Συνήθως απουσιάζει η μετάλλαξη MYD88.</a:t>
            </a:r>
          </a:p>
          <a:p>
            <a:pPr algn="just"/>
            <a:r>
              <a:rPr lang="el-G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Λέμφωμα οριακής ζώνης (MZL):</a:t>
            </a:r>
          </a:p>
          <a:p>
            <a:pPr algn="just"/>
            <a:r>
              <a:rPr lang="el-GR" dirty="0">
                <a:latin typeface="Calibri" panose="020F0502020204030204" pitchFamily="34" charset="0"/>
                <a:cs typeface="Calibri" panose="020F0502020204030204" pitchFamily="34" charset="0"/>
              </a:rPr>
              <a:t>Λέμφωμα Β κυττάρων με </a:t>
            </a:r>
            <a:r>
              <a:rPr lang="el-GR" dirty="0" err="1">
                <a:latin typeface="Calibri" panose="020F0502020204030204" pitchFamily="34" charset="0"/>
                <a:cs typeface="Calibri" panose="020F0502020204030204" pitchFamily="34" charset="0"/>
              </a:rPr>
              <a:t>μονοκυτταρική</a:t>
            </a:r>
            <a:r>
              <a:rPr lang="el-GR" dirty="0">
                <a:latin typeface="Calibri" panose="020F0502020204030204" pitchFamily="34" charset="0"/>
                <a:cs typeface="Calibri" panose="020F0502020204030204" pitchFamily="34" charset="0"/>
              </a:rPr>
              <a:t> ή </a:t>
            </a:r>
            <a:r>
              <a:rPr lang="el-GR" dirty="0" err="1">
                <a:latin typeface="Calibri" panose="020F0502020204030204" pitchFamily="34" charset="0"/>
                <a:cs typeface="Calibri" panose="020F0502020204030204" pitchFamily="34" charset="0"/>
              </a:rPr>
              <a:t>πλασματοκυτταροειδή</a:t>
            </a:r>
            <a:r>
              <a:rPr lang="el-GR" dirty="0">
                <a:latin typeface="Calibri" panose="020F0502020204030204" pitchFamily="34" charset="0"/>
                <a:cs typeface="Calibri" panose="020F0502020204030204" pitchFamily="34" charset="0"/>
              </a:rPr>
              <a:t> διαφοροποίηση. </a:t>
            </a:r>
            <a:r>
              <a:rPr lang="el-GR" dirty="0" err="1">
                <a:latin typeface="Calibri" panose="020F0502020204030204" pitchFamily="34" charset="0"/>
                <a:cs typeface="Calibri" panose="020F0502020204030204" pitchFamily="34" charset="0"/>
              </a:rPr>
              <a:t>Ανοσοφαινοτυπικά</a:t>
            </a:r>
            <a:r>
              <a:rPr lang="el-GR" dirty="0">
                <a:latin typeface="Calibri" panose="020F0502020204030204" pitchFamily="34" charset="0"/>
                <a:cs typeface="Calibri" panose="020F0502020204030204" pitchFamily="34" charset="0"/>
              </a:rPr>
              <a:t> </a:t>
            </a:r>
            <a:r>
              <a:rPr lang="el-GR" u="sng" dirty="0">
                <a:latin typeface="Calibri" panose="020F0502020204030204" pitchFamily="34" charset="0"/>
                <a:cs typeface="Calibri" panose="020F0502020204030204" pitchFamily="34" charset="0"/>
              </a:rPr>
              <a:t>παρόμοιο</a:t>
            </a:r>
            <a:r>
              <a:rPr lang="el-GR" dirty="0">
                <a:latin typeface="Calibri" panose="020F0502020204030204" pitchFamily="34" charset="0"/>
                <a:cs typeface="Calibri" panose="020F0502020204030204" pitchFamily="34" charset="0"/>
              </a:rPr>
              <a:t> με το LPL / WM, δηλ. </a:t>
            </a:r>
            <a:r>
              <a:rPr lang="el-GR" u="sng" dirty="0">
                <a:latin typeface="Calibri" panose="020F0502020204030204" pitchFamily="34" charset="0"/>
                <a:cs typeface="Calibri" panose="020F0502020204030204" pitchFamily="34" charset="0"/>
              </a:rPr>
              <a:t>τριπλά αρνητικό για CD5, CD10 και CD23</a:t>
            </a:r>
            <a:r>
              <a:rPr lang="el-GR" dirty="0">
                <a:latin typeface="Calibri" panose="020F0502020204030204" pitchFamily="34" charset="0"/>
                <a:cs typeface="Calibri" panose="020F0502020204030204" pitchFamily="34" charset="0"/>
              </a:rPr>
              <a:t>. Συμμετοχή μυελού των οστών με κυρίως </a:t>
            </a:r>
            <a:r>
              <a:rPr lang="el-GR" dirty="0" err="1">
                <a:latin typeface="Calibri" panose="020F0502020204030204" pitchFamily="34" charset="0"/>
                <a:cs typeface="Calibri" panose="020F0502020204030204" pitchFamily="34" charset="0"/>
              </a:rPr>
              <a:t>διάμεσ</a:t>
            </a:r>
            <a:r>
              <a:rPr lang="en-US" dirty="0">
                <a:latin typeface="Calibri" panose="020F0502020204030204" pitchFamily="34" charset="0"/>
                <a:cs typeface="Calibri" panose="020F0502020204030204" pitchFamily="34" charset="0"/>
              </a:rPr>
              <a:t>o</a:t>
            </a:r>
            <a:r>
              <a:rPr lang="el-GR" dirty="0">
                <a:latin typeface="Calibri" panose="020F0502020204030204" pitchFamily="34" charset="0"/>
                <a:cs typeface="Calibri" panose="020F0502020204030204" pitchFamily="34" charset="0"/>
              </a:rPr>
              <a:t> και </a:t>
            </a:r>
            <a:r>
              <a:rPr lang="el-GR" dirty="0" err="1">
                <a:latin typeface="Calibri" panose="020F0502020204030204" pitchFamily="34" charset="0"/>
                <a:cs typeface="Calibri" panose="020F0502020204030204" pitchFamily="34" charset="0"/>
              </a:rPr>
              <a:t>ενδοκολποειδές</a:t>
            </a:r>
            <a:r>
              <a:rPr lang="el-GR" dirty="0">
                <a:latin typeface="Calibri" panose="020F0502020204030204" pitchFamily="34" charset="0"/>
                <a:cs typeface="Calibri" panose="020F0502020204030204" pitchFamily="34" charset="0"/>
              </a:rPr>
              <a:t> πρότυπο διήθησης. Η συμμετοχή των λεμφαδένων, του σπλήνα και </a:t>
            </a:r>
            <a:r>
              <a:rPr lang="el-GR" dirty="0" err="1">
                <a:latin typeface="Calibri" panose="020F0502020204030204" pitchFamily="34" charset="0"/>
                <a:cs typeface="Calibri" panose="020F0502020204030204" pitchFamily="34" charset="0"/>
              </a:rPr>
              <a:t>εξωλεμφαδενικών</a:t>
            </a:r>
            <a:r>
              <a:rPr lang="el-GR" dirty="0">
                <a:latin typeface="Calibri" panose="020F0502020204030204" pitchFamily="34" charset="0"/>
                <a:cs typeface="Calibri" panose="020F0502020204030204" pitchFamily="34" charset="0"/>
              </a:rPr>
              <a:t> θέσεων μπορεί να δυσχεράνει τη διάκριση του  </a:t>
            </a:r>
            <a:r>
              <a:rPr lang="en-US" dirty="0">
                <a:latin typeface="Calibri" panose="020F0502020204030204" pitchFamily="34" charset="0"/>
                <a:cs typeface="Calibri" panose="020F0502020204030204" pitchFamily="34" charset="0"/>
              </a:rPr>
              <a:t>MZL </a:t>
            </a:r>
            <a:r>
              <a:rPr lang="el-GR" dirty="0">
                <a:latin typeface="Calibri" panose="020F0502020204030204" pitchFamily="34" charset="0"/>
                <a:cs typeface="Calibri" panose="020F0502020204030204" pitchFamily="34" charset="0"/>
              </a:rPr>
              <a:t>από το LPL / WM</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παρουσία της μετάλλαξης MYD88 L265P ευνοεί το LPL / WM έναντι του MZL</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a:t>
            </a:r>
            <a:r>
              <a:rPr lang="el-GR" dirty="0" err="1">
                <a:latin typeface="Calibri" panose="020F0502020204030204" pitchFamily="34" charset="0"/>
                <a:cs typeface="Calibri" panose="020F0502020204030204" pitchFamily="34" charset="0"/>
              </a:rPr>
              <a:t>πλασματοκυτταροειδής</a:t>
            </a:r>
            <a:r>
              <a:rPr lang="el-GR" dirty="0">
                <a:latin typeface="Calibri" panose="020F0502020204030204" pitchFamily="34" charset="0"/>
                <a:cs typeface="Calibri" panose="020F0502020204030204" pitchFamily="34" charset="0"/>
              </a:rPr>
              <a:t> διαφοροποίηση με σωμάτια </a:t>
            </a:r>
            <a:r>
              <a:rPr lang="el-GR" dirty="0" err="1">
                <a:latin typeface="Calibri" panose="020F0502020204030204" pitchFamily="34" charset="0"/>
                <a:cs typeface="Calibri" panose="020F0502020204030204" pitchFamily="34" charset="0"/>
              </a:rPr>
              <a:t>Dutcher</a:t>
            </a:r>
            <a:r>
              <a:rPr lang="el-GR" dirty="0">
                <a:latin typeface="Calibri" panose="020F0502020204030204" pitchFamily="34" charset="0"/>
                <a:cs typeface="Calibri" panose="020F0502020204030204" pitchFamily="34" charset="0"/>
              </a:rPr>
              <a:t> είναι λιγότερο συχνή στο MZL </a:t>
            </a:r>
            <a:r>
              <a:rPr lang="el-GR" dirty="0" err="1">
                <a:latin typeface="Calibri" panose="020F0502020204030204" pitchFamily="34" charset="0"/>
                <a:cs typeface="Calibri" panose="020F0502020204030204" pitchFamily="34" charset="0"/>
              </a:rPr>
              <a:t>απ’ότι</a:t>
            </a:r>
            <a:r>
              <a:rPr lang="el-GR" dirty="0">
                <a:latin typeface="Calibri" panose="020F0502020204030204" pitchFamily="34" charset="0"/>
                <a:cs typeface="Calibri" panose="020F0502020204030204" pitchFamily="34" charset="0"/>
              </a:rPr>
              <a:t> στο LPL.</a:t>
            </a:r>
          </a:p>
        </p:txBody>
      </p:sp>
    </p:spTree>
    <p:extLst>
      <p:ext uri="{BB962C8B-B14F-4D97-AF65-F5344CB8AC3E}">
        <p14:creationId xmlns:p14="http://schemas.microsoft.com/office/powerpoint/2010/main" val="32834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7"/>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b="1" dirty="0"/>
              <a:t>Αιμοποιητικό σύστημα</a:t>
            </a:r>
            <a:br>
              <a:rPr lang="el-GR" dirty="0"/>
            </a:br>
            <a:r>
              <a:rPr lang="el-GR" sz="3600" dirty="0"/>
              <a:t>Βραχεία παρουσίαση </a:t>
            </a:r>
            <a:r>
              <a:rPr lang="el-GR" sz="3600" b="1" dirty="0"/>
              <a:t>1</a:t>
            </a:r>
            <a:r>
              <a:rPr lang="el-GR" sz="3600" b="1" baseline="30000" dirty="0"/>
              <a:t>ου</a:t>
            </a:r>
            <a:r>
              <a:rPr lang="el-GR" sz="3600" dirty="0"/>
              <a:t> περιστατικού</a:t>
            </a:r>
            <a:endParaRPr sz="3600" dirty="0"/>
          </a:p>
        </p:txBody>
      </p:sp>
      <p:sp>
        <p:nvSpPr>
          <p:cNvPr id="287" name="Google Shape;287;p7"/>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a:bodyPr>
          <a:lstStyle/>
          <a:p>
            <a:pPr marL="257175" lvl="0" indent="-116204" algn="l" rtl="0">
              <a:spcBef>
                <a:spcPts val="0"/>
              </a:spcBef>
              <a:spcAft>
                <a:spcPts val="0"/>
              </a:spcAft>
              <a:buClr>
                <a:schemeClr val="dk1"/>
              </a:buClr>
              <a:buSzPct val="100000"/>
              <a:buNone/>
            </a:pPr>
            <a:endParaRPr dirty="0"/>
          </a:p>
          <a:p>
            <a:pPr marL="257175" lvl="0" indent="-116204" algn="l" rtl="0">
              <a:spcBef>
                <a:spcPts val="444"/>
              </a:spcBef>
              <a:spcAft>
                <a:spcPts val="0"/>
              </a:spcAft>
              <a:buClr>
                <a:schemeClr val="dk1"/>
              </a:buClr>
              <a:buSzPct val="100000"/>
              <a:buNone/>
            </a:pPr>
            <a:endParaRPr dirty="0"/>
          </a:p>
          <a:p>
            <a:pPr marL="257175" lvl="0" indent="-257175" algn="l" rtl="0">
              <a:spcBef>
                <a:spcPts val="518"/>
              </a:spcBef>
              <a:spcAft>
                <a:spcPts val="0"/>
              </a:spcAft>
              <a:buClr>
                <a:schemeClr val="dk1"/>
              </a:buClr>
              <a:buSzPct val="100000"/>
              <a:buChar char="•"/>
            </a:pPr>
            <a:r>
              <a:rPr lang="el-GR" sz="2800" dirty="0"/>
              <a:t>Ανδρέας Χ. </a:t>
            </a:r>
            <a:r>
              <a:rPr lang="el-GR" sz="2800" dirty="0" err="1"/>
              <a:t>Λάζαρης</a:t>
            </a:r>
            <a:r>
              <a:rPr lang="el-GR" sz="2800" dirty="0"/>
              <a:t>, Ιατρός - </a:t>
            </a:r>
            <a:r>
              <a:rPr lang="el-GR" sz="2800" dirty="0" err="1"/>
              <a:t>Ιστοπαθολόγος</a:t>
            </a:r>
            <a:endParaRPr sz="2800" dirty="0"/>
          </a:p>
          <a:p>
            <a:pPr marL="257175" lvl="0" indent="-257175" algn="l" rtl="0">
              <a:spcBef>
                <a:spcPts val="518"/>
              </a:spcBef>
              <a:spcAft>
                <a:spcPts val="0"/>
              </a:spcAft>
              <a:buClr>
                <a:schemeClr val="dk1"/>
              </a:buClr>
              <a:buSzPct val="100000"/>
              <a:buChar char="•"/>
            </a:pPr>
            <a:r>
              <a:rPr lang="el-GR" sz="2800" dirty="0"/>
              <a:t>Χαράλαμπος Χ. Μυλωνάς, Ιατρός – </a:t>
            </a:r>
            <a:r>
              <a:rPr lang="el-GR" sz="2800" dirty="0" err="1"/>
              <a:t>Eιδικός</a:t>
            </a:r>
            <a:r>
              <a:rPr lang="el-GR" sz="2800" dirty="0"/>
              <a:t> Παθολόγος</a:t>
            </a:r>
            <a:endParaRPr sz="2800" dirty="0"/>
          </a:p>
        </p:txBody>
      </p:sp>
      <p:pic>
        <p:nvPicPr>
          <p:cNvPr id="3" name="Picture 2">
            <a:extLst>
              <a:ext uri="{FF2B5EF4-FFF2-40B4-BE49-F238E27FC236}">
                <a16:creationId xmlns:a16="http://schemas.microsoft.com/office/drawing/2014/main" id="{05F96A7E-D313-E997-4773-69A4EB4CB078}"/>
              </a:ext>
            </a:extLst>
          </p:cNvPr>
          <p:cNvPicPr>
            <a:picLocks noChangeAspect="1"/>
          </p:cNvPicPr>
          <p:nvPr/>
        </p:nvPicPr>
        <p:blipFill>
          <a:blip r:embed="rId3"/>
          <a:stretch>
            <a:fillRect/>
          </a:stretch>
        </p:blipFill>
        <p:spPr>
          <a:xfrm>
            <a:off x="2111828" y="1626935"/>
            <a:ext cx="5209929" cy="39217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467544" y="13171"/>
            <a:ext cx="8229600" cy="6795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a:effectLst>
                  <a:outerShdw blurRad="38100" dist="38100" dir="2700000" algn="tl">
                    <a:srgbClr val="000000">
                      <a:alpha val="43137"/>
                    </a:srgbClr>
                  </a:outerShdw>
                </a:effectLst>
              </a:rPr>
              <a:t>1o Περιστατικό</a:t>
            </a:r>
            <a:endParaRPr>
              <a:effectLst>
                <a:outerShdw blurRad="38100" dist="38100" dir="2700000" algn="tl">
                  <a:srgbClr val="000000">
                    <a:alpha val="43137"/>
                  </a:srgbClr>
                </a:outerShdw>
              </a:effectLst>
            </a:endParaRPr>
          </a:p>
        </p:txBody>
      </p:sp>
      <p:sp>
        <p:nvSpPr>
          <p:cNvPr id="294" name="Google Shape;294;p8"/>
          <p:cNvSpPr txBox="1"/>
          <p:nvPr/>
        </p:nvSpPr>
        <p:spPr>
          <a:xfrm>
            <a:off x="1" y="764704"/>
            <a:ext cx="9144000" cy="560149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l-GR" sz="2000" b="1" i="0" u="sng" strike="noStrike" cap="none" dirty="0">
                <a:solidFill>
                  <a:srgbClr val="000000"/>
                </a:solidFill>
                <a:latin typeface="Calibri" panose="020F0502020204030204" pitchFamily="34" charset="0"/>
                <a:cs typeface="Calibri" panose="020F0502020204030204" pitchFamily="34" charset="0"/>
                <a:sym typeface="Arial"/>
              </a:rPr>
              <a:t>Ιστορικό:</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200"/>
              <a:buFont typeface="Arial"/>
              <a:buNone/>
            </a:pPr>
            <a:r>
              <a:rPr lang="el-GR" sz="2000" b="0" i="0" u="none" strike="noStrike" cap="none" dirty="0">
                <a:solidFill>
                  <a:srgbClr val="000000"/>
                </a:solidFill>
                <a:latin typeface="Calibri" panose="020F0502020204030204" pitchFamily="34" charset="0"/>
                <a:cs typeface="Calibri" panose="020F0502020204030204" pitchFamily="34" charset="0"/>
                <a:sym typeface="Arial"/>
              </a:rPr>
              <a:t>Άνδρας </a:t>
            </a:r>
            <a:r>
              <a:rPr lang="en-US" sz="2000" dirty="0">
                <a:latin typeface="Calibri" panose="020F0502020204030204" pitchFamily="34" charset="0"/>
                <a:cs typeface="Calibri" panose="020F0502020204030204" pitchFamily="34" charset="0"/>
              </a:rPr>
              <a:t>35</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ετών, </a:t>
            </a:r>
            <a:r>
              <a:rPr lang="el-GR" sz="2000" dirty="0">
                <a:latin typeface="Calibri" panose="020F0502020204030204" pitchFamily="34" charset="0"/>
                <a:cs typeface="Calibri" panose="020F0502020204030204" pitchFamily="34" charset="0"/>
              </a:rPr>
              <a:t>προσέρχεται αιτιώμενος προοδευτικά επιδεινούμενη </a:t>
            </a:r>
            <a:r>
              <a:rPr lang="el-GR" sz="2000" b="1" dirty="0">
                <a:latin typeface="Calibri" panose="020F0502020204030204" pitchFamily="34" charset="0"/>
                <a:cs typeface="Calibri" panose="020F0502020204030204" pitchFamily="34" charset="0"/>
              </a:rPr>
              <a:t>δύσπνοια</a:t>
            </a:r>
            <a:r>
              <a:rPr lang="el-GR" sz="2000" dirty="0">
                <a:latin typeface="Calibri" panose="020F0502020204030204" pitchFamily="34" charset="0"/>
                <a:cs typeface="Calibri" panose="020F0502020204030204" pitchFamily="34" charset="0"/>
              </a:rPr>
              <a:t> στην προσπάθεια, ενώ παράλληλα αναφέρει </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πυρετό </a:t>
            </a:r>
            <a:r>
              <a:rPr lang="el-GR" sz="2000" dirty="0">
                <a:latin typeface="Calibri" panose="020F0502020204030204" pitchFamily="34" charset="0"/>
                <a:cs typeface="Calibri" panose="020F0502020204030204" pitchFamily="34" charset="0"/>
              </a:rPr>
              <a:t>και </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νυκτερινές εφιδρώσεις </a:t>
            </a:r>
            <a:r>
              <a:rPr lang="el-GR" sz="2000" dirty="0">
                <a:latin typeface="Calibri" panose="020F0502020204030204" pitchFamily="34" charset="0"/>
                <a:cs typeface="Calibri" panose="020F0502020204030204" pitchFamily="34" charset="0"/>
              </a:rPr>
              <a:t>από </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l-GR" sz="2000" dirty="0">
                <a:latin typeface="Calibri" panose="020F0502020204030204" pitchFamily="34" charset="0"/>
                <a:cs typeface="Calibri" panose="020F0502020204030204" pitchFamily="34" charset="0"/>
              </a:rPr>
              <a:t>μήνου. Δεν αναφέρει άλλα προβλήματα υγείας</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chemeClr val="dk1"/>
              </a:buClr>
              <a:buSzPts val="2200"/>
              <a:buFont typeface="Calibri"/>
              <a:buNone/>
            </a:pP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200"/>
              <a:buFont typeface="Arial"/>
              <a:buNone/>
            </a:pPr>
            <a:r>
              <a:rPr lang="el-GR" sz="2000" b="1" i="0" u="sng" strike="noStrike" cap="none" dirty="0">
                <a:solidFill>
                  <a:srgbClr val="000000"/>
                </a:solidFill>
                <a:latin typeface="Calibri" panose="020F0502020204030204" pitchFamily="34" charset="0"/>
                <a:cs typeface="Calibri" panose="020F0502020204030204" pitchFamily="34" charset="0"/>
                <a:sym typeface="Arial"/>
              </a:rPr>
              <a:t>Κλινική εξέταση: </a:t>
            </a:r>
            <a:endParaRPr sz="2000" dirty="0">
              <a:latin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00000"/>
              </a:buClr>
              <a:buSzPts val="2200"/>
              <a:buFont typeface="Arial"/>
              <a:buNone/>
            </a:pPr>
            <a:r>
              <a:rPr lang="el-GR" sz="2000" b="1" i="0" u="none" strike="noStrike" cap="none" dirty="0">
                <a:solidFill>
                  <a:srgbClr val="000000"/>
                </a:solidFill>
                <a:latin typeface="Calibri" panose="020F0502020204030204" pitchFamily="34" charset="0"/>
                <a:cs typeface="Calibri" panose="020F0502020204030204" pitchFamily="34" charset="0"/>
                <a:sym typeface="Arial"/>
              </a:rPr>
              <a:t>38⁰C</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πίεση 120/70 </a:t>
            </a:r>
            <a:r>
              <a:rPr lang="el-GR" sz="2000" b="0" i="0" u="none" strike="noStrike" cap="none" dirty="0" err="1">
                <a:solidFill>
                  <a:srgbClr val="000000"/>
                </a:solidFill>
                <a:latin typeface="Calibri" panose="020F0502020204030204" pitchFamily="34" charset="0"/>
                <a:cs typeface="Calibri" panose="020F0502020204030204" pitchFamily="34" charset="0"/>
                <a:sym typeface="Arial"/>
              </a:rPr>
              <a:t>χιλ.Hg</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100 </a:t>
            </a:r>
            <a:r>
              <a:rPr lang="el-GR" sz="2000" b="0" i="0" u="none" strike="noStrike" cap="none" dirty="0" err="1">
                <a:solidFill>
                  <a:srgbClr val="000000"/>
                </a:solidFill>
                <a:latin typeface="Calibri" panose="020F0502020204030204" pitchFamily="34" charset="0"/>
                <a:cs typeface="Calibri" panose="020F0502020204030204" pitchFamily="34" charset="0"/>
                <a:sym typeface="Arial"/>
              </a:rPr>
              <a:t>σφ</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./λεπτό. 98% κορεσμός σε οξυγόνο. </a:t>
            </a:r>
            <a:r>
              <a:rPr lang="en-US" sz="2000" dirty="0">
                <a:latin typeface="Calibri" panose="020F0502020204030204" pitchFamily="34" charset="0"/>
                <a:cs typeface="Calibri" panose="020F0502020204030204" pitchFamily="34" charset="0"/>
              </a:rPr>
              <a:t>A</a:t>
            </a:r>
            <a:r>
              <a:rPr lang="el-GR" sz="2000" b="0" i="0" u="none" strike="noStrike" cap="none" dirty="0" err="1">
                <a:solidFill>
                  <a:srgbClr val="000000"/>
                </a:solidFill>
                <a:latin typeface="Calibri" panose="020F0502020204030204" pitchFamily="34" charset="0"/>
                <a:cs typeface="Calibri" panose="020F0502020204030204" pitchFamily="34" charset="0"/>
                <a:sym typeface="Arial"/>
              </a:rPr>
              <a:t>πό</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την ακρόαση του πνεύμονα, </a:t>
            </a:r>
            <a:r>
              <a:rPr lang="el-GR" sz="2000" b="0" i="0" u="none" strike="noStrike" cap="none"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εισπνευστικός συριγμός. </a:t>
            </a:r>
            <a:endParaRPr sz="2000" b="0" i="0" u="none" strike="noStrike" cap="none"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chemeClr val="dk1"/>
              </a:buClr>
              <a:buSzPts val="2200"/>
              <a:buFont typeface="Calibri"/>
              <a:buNone/>
            </a:pP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chemeClr val="dk1"/>
              </a:buClr>
              <a:buSzPts val="2200"/>
              <a:buFont typeface="Calibri"/>
              <a:buNone/>
            </a:pP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200"/>
              <a:buFont typeface="Arial"/>
              <a:buNone/>
            </a:pPr>
            <a:r>
              <a:rPr lang="el-GR" sz="2000" b="1" i="0" u="sng" strike="noStrike" cap="none" dirty="0">
                <a:solidFill>
                  <a:srgbClr val="000000"/>
                </a:solidFill>
                <a:latin typeface="Calibri" panose="020F0502020204030204" pitchFamily="34" charset="0"/>
                <a:cs typeface="Calibri" panose="020F0502020204030204" pitchFamily="34" charset="0"/>
                <a:sym typeface="Arial"/>
              </a:rPr>
              <a:t>Εργαστηριακός έλεγχος</a:t>
            </a:r>
            <a:r>
              <a:rPr lang="el-GR" sz="2000" b="0" i="0" u="none" strike="noStrike" cap="none" dirty="0">
                <a:solidFill>
                  <a:srgbClr val="000000"/>
                </a:solidFill>
                <a:latin typeface="Calibri" panose="020F0502020204030204" pitchFamily="34" charset="0"/>
                <a:cs typeface="Calibri" panose="020F0502020204030204" pitchFamily="34" charset="0"/>
                <a:sym typeface="Arial"/>
              </a:rPr>
              <a:t>: </a:t>
            </a:r>
            <a:endParaRPr sz="2000" dirty="0">
              <a:latin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00000"/>
              </a:buClr>
              <a:buSzPts val="2200"/>
              <a:buFont typeface="Arial"/>
              <a:buNone/>
            </a:pPr>
            <a:r>
              <a:rPr lang="el-GR" sz="2000" dirty="0">
                <a:latin typeface="Calibri" panose="020F0502020204030204" pitchFamily="34" charset="0"/>
                <a:cs typeface="Calibri" panose="020F0502020204030204" pitchFamily="34" charset="0"/>
              </a:rPr>
              <a:t>8.000 λευκά/</a:t>
            </a:r>
            <a:r>
              <a:rPr lang="el-GR" sz="2000" dirty="0" err="1">
                <a:latin typeface="Calibri" panose="020F0502020204030204" pitchFamily="34" charset="0"/>
                <a:cs typeface="Calibri" panose="020F0502020204030204" pitchFamily="34" charset="0"/>
              </a:rPr>
              <a:t>κυβ</a:t>
            </a:r>
            <a:r>
              <a:rPr lang="el-GR" sz="2000" dirty="0">
                <a:latin typeface="Calibri" panose="020F0502020204030204" pitchFamily="34" charset="0"/>
                <a:cs typeface="Calibri" panose="020F0502020204030204" pitchFamily="34" charset="0"/>
              </a:rPr>
              <a:t>. χιλ.(</a:t>
            </a:r>
            <a:r>
              <a:rPr lang="el-GR" sz="2000" dirty="0" err="1">
                <a:latin typeface="Calibri" panose="020F0502020204030204" pitchFamily="34" charset="0"/>
                <a:cs typeface="Calibri" panose="020F0502020204030204" pitchFamily="34" charset="0"/>
              </a:rPr>
              <a:t>φ.τ</a:t>
            </a:r>
            <a:r>
              <a:rPr lang="el-GR" sz="2000" dirty="0">
                <a:latin typeface="Calibri" panose="020F0502020204030204" pitchFamily="34" charset="0"/>
                <a:cs typeface="Calibri" panose="020F0502020204030204" pitchFamily="34" charset="0"/>
              </a:rPr>
              <a:t>.: 4.000-10.000)</a:t>
            </a:r>
          </a:p>
          <a:p>
            <a:pPr marL="0" marR="0" lvl="0" indent="0" algn="just" rtl="0">
              <a:lnSpc>
                <a:spcPct val="100000"/>
              </a:lnSpc>
              <a:spcBef>
                <a:spcPts val="0"/>
              </a:spcBef>
              <a:spcAft>
                <a:spcPts val="0"/>
              </a:spcAft>
              <a:buClr>
                <a:srgbClr val="000000"/>
              </a:buClr>
              <a:buSzPts val="2200"/>
              <a:buFont typeface="Arial"/>
              <a:buNone/>
            </a:pP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800 </a:t>
            </a:r>
            <a:r>
              <a:rPr lang="el-GR"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ηωσινόφιλα</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a:t>
            </a:r>
            <a:r>
              <a:rPr lang="el-GR" sz="2000" dirty="0" err="1">
                <a:latin typeface="Calibri" panose="020F0502020204030204" pitchFamily="34" charset="0"/>
                <a:cs typeface="Calibri" panose="020F0502020204030204" pitchFamily="34" charset="0"/>
              </a:rPr>
              <a:t>φ.τ</a:t>
            </a:r>
            <a:r>
              <a:rPr lang="el-GR" sz="2000" dirty="0">
                <a:latin typeface="Calibri" panose="020F0502020204030204" pitchFamily="34" charset="0"/>
                <a:cs typeface="Calibri" panose="020F0502020204030204" pitchFamily="34" charset="0"/>
              </a:rPr>
              <a:t>.: &lt;500)</a:t>
            </a:r>
          </a:p>
          <a:p>
            <a:pPr marL="0" marR="0" lvl="0" indent="0" algn="just" rtl="0">
              <a:lnSpc>
                <a:spcPct val="100000"/>
              </a:lnSpc>
              <a:spcBef>
                <a:spcPts val="0"/>
              </a:spcBef>
              <a:spcAft>
                <a:spcPts val="0"/>
              </a:spcAft>
              <a:buClr>
                <a:srgbClr val="000000"/>
              </a:buClr>
              <a:buSzPts val="2200"/>
              <a:buFont typeface="Arial"/>
              <a:buNone/>
            </a:pPr>
            <a:r>
              <a:rPr lang="en-US" sz="2000" dirty="0" err="1">
                <a:latin typeface="Calibri" panose="020F0502020204030204" pitchFamily="34" charset="0"/>
                <a:cs typeface="Calibri" panose="020F0502020204030204" pitchFamily="34" charset="0"/>
              </a:rPr>
              <a:t>Hct</a:t>
            </a:r>
            <a:r>
              <a:rPr lang="en-US" sz="2000" dirty="0">
                <a:latin typeface="Calibri" panose="020F0502020204030204" pitchFamily="34" charset="0"/>
                <a:cs typeface="Calibri" panose="020F0502020204030204" pitchFamily="34" charset="0"/>
              </a:rPr>
              <a:t> 40%                  (</a:t>
            </a:r>
            <a:r>
              <a:rPr lang="el-GR" sz="2000" dirty="0" err="1">
                <a:latin typeface="Calibri" panose="020F0502020204030204" pitchFamily="34" charset="0"/>
                <a:cs typeface="Calibri" panose="020F0502020204030204" pitchFamily="34" charset="0"/>
              </a:rPr>
              <a:t>φ.τ</a:t>
            </a:r>
            <a:r>
              <a:rPr lang="el-GR" sz="2000" dirty="0">
                <a:latin typeface="Calibri" panose="020F0502020204030204" pitchFamily="34" charset="0"/>
                <a:cs typeface="Calibri" panose="020F0502020204030204" pitchFamily="34" charset="0"/>
              </a:rPr>
              <a:t>.: 36-45)</a:t>
            </a:r>
          </a:p>
          <a:p>
            <a:pPr marL="0" marR="0" lvl="0" indent="0" algn="just" rtl="0">
              <a:lnSpc>
                <a:spcPct val="100000"/>
              </a:lnSpc>
              <a:spcBef>
                <a:spcPts val="0"/>
              </a:spcBef>
              <a:spcAft>
                <a:spcPts val="0"/>
              </a:spcAft>
              <a:buClr>
                <a:srgbClr val="000000"/>
              </a:buClr>
              <a:buSzPts val="2200"/>
              <a:buFont typeface="Arial"/>
              <a:buNone/>
            </a:pPr>
            <a:r>
              <a:rPr lang="en-US" sz="2000" dirty="0">
                <a:latin typeface="Calibri" panose="020F0502020204030204" pitchFamily="34" charset="0"/>
                <a:cs typeface="Calibri" panose="020F0502020204030204" pitchFamily="34" charset="0"/>
              </a:rPr>
              <a:t>Hb 13 mg/dL           (</a:t>
            </a:r>
            <a:r>
              <a:rPr lang="el-GR" sz="2000" dirty="0" err="1">
                <a:latin typeface="Calibri" panose="020F0502020204030204" pitchFamily="34" charset="0"/>
                <a:cs typeface="Calibri" panose="020F0502020204030204" pitchFamily="34" charset="0"/>
              </a:rPr>
              <a:t>φ.τ</a:t>
            </a:r>
            <a:r>
              <a:rPr lang="el-GR" sz="2000" dirty="0">
                <a:latin typeface="Calibri" panose="020F0502020204030204" pitchFamily="34" charset="0"/>
                <a:cs typeface="Calibri" panose="020F0502020204030204" pitchFamily="34" charset="0"/>
              </a:rPr>
              <a:t>.: 12-15)</a:t>
            </a:r>
          </a:p>
          <a:p>
            <a:pPr marL="0" marR="0" lvl="0" indent="0" algn="just" rtl="0">
              <a:lnSpc>
                <a:spcPct val="100000"/>
              </a:lnSpc>
              <a:spcBef>
                <a:spcPts val="0"/>
              </a:spcBef>
              <a:spcAft>
                <a:spcPts val="0"/>
              </a:spcAft>
              <a:buClr>
                <a:srgbClr val="000000"/>
              </a:buClr>
              <a:buSzPts val="2200"/>
              <a:buFont typeface="Arial"/>
              <a:buNone/>
            </a:pPr>
            <a:r>
              <a:rPr lang="el-GR" sz="2000" dirty="0">
                <a:latin typeface="Calibri" panose="020F0502020204030204" pitchFamily="34" charset="0"/>
                <a:cs typeface="Calibri" panose="020F0502020204030204" pitchFamily="34" charset="0"/>
              </a:rPr>
              <a:t>300.000 </a:t>
            </a:r>
            <a:r>
              <a:rPr lang="en-US" sz="2000" dirty="0">
                <a:latin typeface="Calibri" panose="020F0502020204030204" pitchFamily="34" charset="0"/>
                <a:cs typeface="Calibri" panose="020F0502020204030204" pitchFamily="34" charset="0"/>
              </a:rPr>
              <a:t>PLTs          (</a:t>
            </a:r>
            <a:r>
              <a:rPr lang="el-GR" sz="2000" dirty="0" err="1">
                <a:latin typeface="Calibri" panose="020F0502020204030204" pitchFamily="34" charset="0"/>
                <a:cs typeface="Calibri" panose="020F0502020204030204" pitchFamily="34" charset="0"/>
              </a:rPr>
              <a:t>φ.τ</a:t>
            </a:r>
            <a:r>
              <a:rPr lang="el-GR" sz="2000" dirty="0">
                <a:latin typeface="Calibri" panose="020F0502020204030204" pitchFamily="34" charset="0"/>
                <a:cs typeface="Calibri" panose="020F0502020204030204" pitchFamily="34" charset="0"/>
              </a:rPr>
              <a:t>.: 250.000-400.000)</a:t>
            </a:r>
          </a:p>
          <a:p>
            <a:pPr algn="just">
              <a:buSzPts val="2200"/>
            </a:pPr>
            <a:r>
              <a:rPr lang="el-GR" sz="2000" dirty="0">
                <a:latin typeface="Calibri" panose="020F0502020204030204" pitchFamily="34" charset="0"/>
                <a:cs typeface="Calibri" panose="020F0502020204030204" pitchFamily="34" charset="0"/>
              </a:rPr>
              <a:t>CRP = </a:t>
            </a:r>
            <a:r>
              <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mg</a:t>
            </a:r>
            <a:r>
              <a:rPr lang="el-GR" sz="2000" dirty="0">
                <a:latin typeface="Calibri" panose="020F0502020204030204" pitchFamily="34" charset="0"/>
                <a:cs typeface="Calibri" panose="020F0502020204030204" pitchFamily="34" charset="0"/>
              </a:rPr>
              <a:t>/</a:t>
            </a:r>
            <a:r>
              <a:rPr lang="el-GR" sz="2000" dirty="0" err="1">
                <a:latin typeface="Calibri" panose="020F0502020204030204" pitchFamily="34" charset="0"/>
                <a:cs typeface="Calibri" panose="020F0502020204030204" pitchFamily="34" charset="0"/>
              </a:rPr>
              <a:t>dL</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φ.τ</a:t>
            </a:r>
            <a:r>
              <a:rPr lang="el-GR" sz="2000" dirty="0">
                <a:latin typeface="Calibri" panose="020F0502020204030204" pitchFamily="34" charset="0"/>
                <a:cs typeface="Calibri" panose="020F0502020204030204" pitchFamily="34" charset="0"/>
              </a:rPr>
              <a:t>.: &lt;5)</a:t>
            </a:r>
            <a:endParaRPr lang="en-US" sz="20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2200"/>
              <a:buFont typeface="Arial"/>
              <a:buNone/>
            </a:pPr>
            <a:endParaRPr sz="1800" dirty="0"/>
          </a:p>
        </p:txBody>
      </p:sp>
      <p:pic>
        <p:nvPicPr>
          <p:cNvPr id="4" name="Picture 3">
            <a:extLst>
              <a:ext uri="{FF2B5EF4-FFF2-40B4-BE49-F238E27FC236}">
                <a16:creationId xmlns:a16="http://schemas.microsoft.com/office/drawing/2014/main" id="{CA4A4ACF-AED0-6961-7D1F-9070920248C3}"/>
              </a:ext>
            </a:extLst>
          </p:cNvPr>
          <p:cNvPicPr>
            <a:picLocks noChangeAspect="1"/>
          </p:cNvPicPr>
          <p:nvPr/>
        </p:nvPicPr>
        <p:blipFill>
          <a:blip r:embed="rId3"/>
          <a:stretch>
            <a:fillRect/>
          </a:stretch>
        </p:blipFill>
        <p:spPr>
          <a:xfrm>
            <a:off x="4510175" y="3645747"/>
            <a:ext cx="2159866" cy="2125583"/>
          </a:xfrm>
          <a:prstGeom prst="rect">
            <a:avLst/>
          </a:prstGeom>
        </p:spPr>
      </p:pic>
      <p:pic>
        <p:nvPicPr>
          <p:cNvPr id="6" name="Picture 5">
            <a:extLst>
              <a:ext uri="{FF2B5EF4-FFF2-40B4-BE49-F238E27FC236}">
                <a16:creationId xmlns:a16="http://schemas.microsoft.com/office/drawing/2014/main" id="{07702753-4198-76CC-A632-8EA20434B754}"/>
              </a:ext>
            </a:extLst>
          </p:cNvPr>
          <p:cNvPicPr>
            <a:picLocks noChangeAspect="1"/>
          </p:cNvPicPr>
          <p:nvPr/>
        </p:nvPicPr>
        <p:blipFill>
          <a:blip r:embed="rId4"/>
          <a:stretch>
            <a:fillRect/>
          </a:stretch>
        </p:blipFill>
        <p:spPr>
          <a:xfrm>
            <a:off x="6826067" y="3645746"/>
            <a:ext cx="2125583" cy="2125583"/>
          </a:xfrm>
          <a:prstGeom prst="rect">
            <a:avLst/>
          </a:prstGeom>
        </p:spPr>
      </p:pic>
      <p:pic>
        <p:nvPicPr>
          <p:cNvPr id="7" name="Picture 6">
            <a:extLst>
              <a:ext uri="{FF2B5EF4-FFF2-40B4-BE49-F238E27FC236}">
                <a16:creationId xmlns:a16="http://schemas.microsoft.com/office/drawing/2014/main" id="{F40894AC-C1C1-04C5-7330-6714CC73AAB9}"/>
              </a:ext>
            </a:extLst>
          </p:cNvPr>
          <p:cNvPicPr>
            <a:picLocks noChangeAspect="1"/>
          </p:cNvPicPr>
          <p:nvPr/>
        </p:nvPicPr>
        <p:blipFill>
          <a:blip r:embed="rId5"/>
          <a:stretch>
            <a:fillRect/>
          </a:stretch>
        </p:blipFill>
        <p:spPr>
          <a:xfrm>
            <a:off x="4388432" y="5843338"/>
            <a:ext cx="4308712" cy="4999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9"/>
          <p:cNvSpPr txBox="1">
            <a:spLocks noGrp="1"/>
          </p:cNvSpPr>
          <p:nvPr>
            <p:ph type="title"/>
          </p:nvPr>
        </p:nvSpPr>
        <p:spPr>
          <a:xfrm>
            <a:off x="457200" y="-171400"/>
            <a:ext cx="8229600" cy="7920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dirty="0"/>
              <a:t>A</a:t>
            </a:r>
            <a:r>
              <a:rPr lang="el-GR" sz="3000" dirty="0" err="1"/>
              <a:t>ξονική</a:t>
            </a:r>
            <a:r>
              <a:rPr lang="el-GR" sz="3000" dirty="0"/>
              <a:t> τομογραφία</a:t>
            </a:r>
            <a:endParaRPr dirty="0"/>
          </a:p>
        </p:txBody>
      </p:sp>
      <p:pic>
        <p:nvPicPr>
          <p:cNvPr id="302" name="Google Shape;302;p9"/>
          <p:cNvPicPr preferRelativeResize="0"/>
          <p:nvPr/>
        </p:nvPicPr>
        <p:blipFill rotWithShape="1">
          <a:blip r:embed="rId3">
            <a:alphaModFix/>
          </a:blip>
          <a:srcRect/>
          <a:stretch/>
        </p:blipFill>
        <p:spPr>
          <a:xfrm>
            <a:off x="108606" y="1448356"/>
            <a:ext cx="4006193" cy="3709580"/>
          </a:xfrm>
          <a:prstGeom prst="rect">
            <a:avLst/>
          </a:prstGeom>
          <a:noFill/>
          <a:ln>
            <a:noFill/>
          </a:ln>
        </p:spPr>
      </p:pic>
      <p:sp>
        <p:nvSpPr>
          <p:cNvPr id="305" name="Google Shape;305;p9"/>
          <p:cNvSpPr txBox="1"/>
          <p:nvPr/>
        </p:nvSpPr>
        <p:spPr>
          <a:xfrm>
            <a:off x="390364" y="5157936"/>
            <a:ext cx="836327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0" i="0" u="none" strike="noStrike" cap="none" dirty="0">
                <a:solidFill>
                  <a:schemeClr val="dk1"/>
                </a:solidFill>
                <a:latin typeface="Calibri"/>
                <a:ea typeface="Calibri"/>
                <a:cs typeface="Calibri"/>
                <a:sym typeface="Calibri"/>
              </a:rPr>
              <a:t>                  Φυσιολογική                                                        Ασθενούς</a:t>
            </a:r>
            <a:endParaRPr sz="20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07E22E6-B863-E3E0-787F-286A217034B8}"/>
              </a:ext>
            </a:extLst>
          </p:cNvPr>
          <p:cNvPicPr>
            <a:picLocks noChangeAspect="1"/>
          </p:cNvPicPr>
          <p:nvPr/>
        </p:nvPicPr>
        <p:blipFill>
          <a:blip r:embed="rId4"/>
          <a:stretch>
            <a:fillRect/>
          </a:stretch>
        </p:blipFill>
        <p:spPr>
          <a:xfrm>
            <a:off x="4201246" y="1700064"/>
            <a:ext cx="4726011" cy="316824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2F22-7FE0-E6FC-38EA-E12E243723F3}"/>
              </a:ext>
            </a:extLst>
          </p:cNvPr>
          <p:cNvSpPr>
            <a:spLocks noGrp="1"/>
          </p:cNvSpPr>
          <p:nvPr>
            <p:ph type="title"/>
          </p:nvPr>
        </p:nvSpPr>
        <p:spPr/>
        <p:txBody>
          <a:bodyPr>
            <a:normAutofit fontScale="90000"/>
          </a:bodyPr>
          <a:lstStyle/>
          <a:p>
            <a:r>
              <a:rPr lang="el-GR" dirty="0">
                <a:solidFill>
                  <a:schemeClr val="tx1"/>
                </a:solidFill>
              </a:rPr>
              <a:t>Βρογχοσκόπηση και λήψη </a:t>
            </a:r>
            <a:r>
              <a:rPr lang="el-GR" b="1" dirty="0" err="1">
                <a:solidFill>
                  <a:schemeClr val="tx1"/>
                </a:solidFill>
              </a:rPr>
              <a:t>δια</a:t>
            </a:r>
            <a:r>
              <a:rPr lang="el-GR" dirty="0" err="1">
                <a:solidFill>
                  <a:schemeClr val="tx1"/>
                </a:solidFill>
              </a:rPr>
              <a:t>βρογχικής</a:t>
            </a:r>
            <a:r>
              <a:rPr lang="el-GR" dirty="0">
                <a:solidFill>
                  <a:schemeClr val="tx1"/>
                </a:solidFill>
              </a:rPr>
              <a:t> βιοψίας</a:t>
            </a:r>
          </a:p>
        </p:txBody>
      </p:sp>
      <p:pic>
        <p:nvPicPr>
          <p:cNvPr id="4" name="Picture 3">
            <a:extLst>
              <a:ext uri="{FF2B5EF4-FFF2-40B4-BE49-F238E27FC236}">
                <a16:creationId xmlns:a16="http://schemas.microsoft.com/office/drawing/2014/main" id="{8318EB1D-804E-C953-2804-87796AA59A45}"/>
              </a:ext>
            </a:extLst>
          </p:cNvPr>
          <p:cNvPicPr>
            <a:picLocks noChangeAspect="1"/>
          </p:cNvPicPr>
          <p:nvPr/>
        </p:nvPicPr>
        <p:blipFill>
          <a:blip r:embed="rId2"/>
          <a:stretch>
            <a:fillRect/>
          </a:stretch>
        </p:blipFill>
        <p:spPr>
          <a:xfrm>
            <a:off x="2565388" y="1728161"/>
            <a:ext cx="4436907" cy="4855201"/>
          </a:xfrm>
          <a:prstGeom prst="rect">
            <a:avLst/>
          </a:prstGeom>
        </p:spPr>
      </p:pic>
    </p:spTree>
    <p:extLst>
      <p:ext uri="{BB962C8B-B14F-4D97-AF65-F5344CB8AC3E}">
        <p14:creationId xmlns:p14="http://schemas.microsoft.com/office/powerpoint/2010/main" val="3264887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3862-5F45-9EDD-69A5-1D7AD2DD242D}"/>
              </a:ext>
            </a:extLst>
          </p:cNvPr>
          <p:cNvSpPr>
            <a:spLocks noGrp="1"/>
          </p:cNvSpPr>
          <p:nvPr>
            <p:ph type="title"/>
          </p:nvPr>
        </p:nvSpPr>
        <p:spPr>
          <a:xfrm>
            <a:off x="-190499" y="291842"/>
            <a:ext cx="4313972" cy="1143000"/>
          </a:xfrm>
        </p:spPr>
        <p:txBody>
          <a:bodyPr>
            <a:normAutofit fontScale="90000"/>
          </a:bodyPr>
          <a:lstStyle/>
          <a:p>
            <a:r>
              <a:rPr lang="el-GR" sz="3000" dirty="0"/>
              <a:t>Ακολουθεί εξαίρεση λεμφαδένα </a:t>
            </a:r>
            <a:br>
              <a:rPr lang="el-GR" sz="3000" dirty="0"/>
            </a:br>
            <a:r>
              <a:rPr lang="el-GR" sz="3000" dirty="0" err="1"/>
              <a:t>μεσοθωρακίου</a:t>
            </a:r>
            <a:endParaRPr lang="el-GR" sz="3000" dirty="0"/>
          </a:p>
        </p:txBody>
      </p:sp>
      <p:pic>
        <p:nvPicPr>
          <p:cNvPr id="5" name="Picture 4">
            <a:extLst>
              <a:ext uri="{FF2B5EF4-FFF2-40B4-BE49-F238E27FC236}">
                <a16:creationId xmlns:a16="http://schemas.microsoft.com/office/drawing/2014/main" id="{A41B90FB-2707-2C35-A03C-901133C01738}"/>
              </a:ext>
            </a:extLst>
          </p:cNvPr>
          <p:cNvPicPr>
            <a:picLocks noChangeAspect="1"/>
          </p:cNvPicPr>
          <p:nvPr/>
        </p:nvPicPr>
        <p:blipFill>
          <a:blip r:embed="rId2"/>
          <a:stretch>
            <a:fillRect/>
          </a:stretch>
        </p:blipFill>
        <p:spPr>
          <a:xfrm rot="16200000">
            <a:off x="-646081" y="2614598"/>
            <a:ext cx="4547397" cy="2975606"/>
          </a:xfrm>
          <a:prstGeom prst="rect">
            <a:avLst/>
          </a:prstGeom>
        </p:spPr>
      </p:pic>
      <p:pic>
        <p:nvPicPr>
          <p:cNvPr id="7" name="Picture 6">
            <a:extLst>
              <a:ext uri="{FF2B5EF4-FFF2-40B4-BE49-F238E27FC236}">
                <a16:creationId xmlns:a16="http://schemas.microsoft.com/office/drawing/2014/main" id="{E71D9697-D7DF-4FC1-282A-F7DEA9E340F8}"/>
              </a:ext>
            </a:extLst>
          </p:cNvPr>
          <p:cNvPicPr>
            <a:picLocks noChangeAspect="1"/>
          </p:cNvPicPr>
          <p:nvPr/>
        </p:nvPicPr>
        <p:blipFill>
          <a:blip r:embed="rId3"/>
          <a:stretch>
            <a:fillRect/>
          </a:stretch>
        </p:blipFill>
        <p:spPr>
          <a:xfrm>
            <a:off x="3428452" y="3748983"/>
            <a:ext cx="3845971" cy="2817174"/>
          </a:xfrm>
          <a:prstGeom prst="rect">
            <a:avLst/>
          </a:prstGeom>
        </p:spPr>
      </p:pic>
      <p:pic>
        <p:nvPicPr>
          <p:cNvPr id="9" name="Picture 8">
            <a:extLst>
              <a:ext uri="{FF2B5EF4-FFF2-40B4-BE49-F238E27FC236}">
                <a16:creationId xmlns:a16="http://schemas.microsoft.com/office/drawing/2014/main" id="{6A080432-9E27-CFCD-41BE-5D8299C7B40A}"/>
              </a:ext>
            </a:extLst>
          </p:cNvPr>
          <p:cNvPicPr>
            <a:picLocks noChangeAspect="1"/>
          </p:cNvPicPr>
          <p:nvPr/>
        </p:nvPicPr>
        <p:blipFill>
          <a:blip r:embed="rId4"/>
          <a:stretch>
            <a:fillRect/>
          </a:stretch>
        </p:blipFill>
        <p:spPr>
          <a:xfrm>
            <a:off x="3803672" y="62571"/>
            <a:ext cx="4921228" cy="3646450"/>
          </a:xfrm>
          <a:prstGeom prst="rect">
            <a:avLst/>
          </a:prstGeom>
        </p:spPr>
      </p:pic>
      <p:pic>
        <p:nvPicPr>
          <p:cNvPr id="10" name="Picture 9">
            <a:extLst>
              <a:ext uri="{FF2B5EF4-FFF2-40B4-BE49-F238E27FC236}">
                <a16:creationId xmlns:a16="http://schemas.microsoft.com/office/drawing/2014/main" id="{087DD034-A004-631B-E6EA-5E26CCE7CC8E}"/>
              </a:ext>
            </a:extLst>
          </p:cNvPr>
          <p:cNvPicPr>
            <a:picLocks noChangeAspect="1"/>
          </p:cNvPicPr>
          <p:nvPr/>
        </p:nvPicPr>
        <p:blipFill>
          <a:blip r:embed="rId5"/>
          <a:stretch>
            <a:fillRect/>
          </a:stretch>
        </p:blipFill>
        <p:spPr>
          <a:xfrm>
            <a:off x="1" y="6566157"/>
            <a:ext cx="8345678" cy="392203"/>
          </a:xfrm>
          <a:prstGeom prst="rect">
            <a:avLst/>
          </a:prstGeom>
        </p:spPr>
      </p:pic>
      <p:pic>
        <p:nvPicPr>
          <p:cNvPr id="4" name="Εικόνα 3">
            <a:extLst>
              <a:ext uri="{FF2B5EF4-FFF2-40B4-BE49-F238E27FC236}">
                <a16:creationId xmlns:a16="http://schemas.microsoft.com/office/drawing/2014/main" id="{08A14E25-141B-CEA6-5FF0-BCDE8327ABED}"/>
              </a:ext>
            </a:extLst>
          </p:cNvPr>
          <p:cNvPicPr>
            <a:picLocks noChangeAspect="1"/>
          </p:cNvPicPr>
          <p:nvPr/>
        </p:nvPicPr>
        <p:blipFill>
          <a:blip r:embed="rId6"/>
          <a:stretch>
            <a:fillRect/>
          </a:stretch>
        </p:blipFill>
        <p:spPr>
          <a:xfrm rot="5400000">
            <a:off x="6787128" y="4324212"/>
            <a:ext cx="2785086" cy="1698807"/>
          </a:xfrm>
          <a:prstGeom prst="rect">
            <a:avLst/>
          </a:prstGeom>
        </p:spPr>
      </p:pic>
      <p:pic>
        <p:nvPicPr>
          <p:cNvPr id="6" name="Εικόνα 5">
            <a:extLst>
              <a:ext uri="{FF2B5EF4-FFF2-40B4-BE49-F238E27FC236}">
                <a16:creationId xmlns:a16="http://schemas.microsoft.com/office/drawing/2014/main" id="{5DC64E3A-74BD-8154-9197-C12FC2221E98}"/>
              </a:ext>
            </a:extLst>
          </p:cNvPr>
          <p:cNvPicPr>
            <a:picLocks noChangeAspect="1"/>
          </p:cNvPicPr>
          <p:nvPr/>
        </p:nvPicPr>
        <p:blipFill>
          <a:blip r:embed="rId7"/>
          <a:stretch>
            <a:fillRect/>
          </a:stretch>
        </p:blipFill>
        <p:spPr>
          <a:xfrm>
            <a:off x="7232123" y="4991100"/>
            <a:ext cx="2585701" cy="660400"/>
          </a:xfrm>
          <a:prstGeom prst="rect">
            <a:avLst/>
          </a:prstGeom>
        </p:spPr>
      </p:pic>
    </p:spTree>
    <p:extLst>
      <p:ext uri="{BB962C8B-B14F-4D97-AF65-F5344CB8AC3E}">
        <p14:creationId xmlns:p14="http://schemas.microsoft.com/office/powerpoint/2010/main" val="351968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1527</TotalTime>
  <Words>2691</Words>
  <Application>Microsoft Office PowerPoint</Application>
  <PresentationFormat>Προβολή στην οθόνη (4:3)</PresentationFormat>
  <Paragraphs>237</Paragraphs>
  <Slides>47</Slides>
  <Notes>40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3</vt:i4>
      </vt:variant>
      <vt:variant>
        <vt:lpstr>Τίτλοι διαφανειών</vt:lpstr>
      </vt:variant>
      <vt:variant>
        <vt:i4>47</vt:i4>
      </vt:variant>
    </vt:vector>
  </HeadingPairs>
  <TitlesOfParts>
    <vt:vector size="52" baseType="lpstr">
      <vt:lpstr>Arial</vt:lpstr>
      <vt:lpstr>Calibri</vt:lpstr>
      <vt:lpstr>2_Θέμα του Office</vt:lpstr>
      <vt:lpstr>Θέμα του Office</vt:lpstr>
      <vt:lpstr>1_Θέμα του Office</vt:lpstr>
      <vt:lpstr>Αιμοποιητικό σύστημα Μια σύντομη εισαγωγή </vt:lpstr>
      <vt:lpstr>Αρχική εκτίμηση από τον κλινικό ιατρό</vt:lpstr>
      <vt:lpstr>Εκτίμηση από τον εργαστηριακό ιατρό</vt:lpstr>
      <vt:lpstr>Εκτίμηση από τον αιμοπαθολογοανατόμο</vt:lpstr>
      <vt:lpstr>Αιμοποιητικό σύστημα Βραχεία παρουσίαση 1ου περιστατικού</vt:lpstr>
      <vt:lpstr>1o Περιστατικό</vt:lpstr>
      <vt:lpstr>Aξονική τομογραφία</vt:lpstr>
      <vt:lpstr>Βρογχοσκόπηση και λήψη διαβρογχικής βιοψίας</vt:lpstr>
      <vt:lpstr>Ακολουθεί εξαίρεση λεμφαδένα  μεσοθωρακίου</vt:lpstr>
      <vt:lpstr>Ερώτηση</vt:lpstr>
      <vt:lpstr>Απάντηση</vt:lpstr>
      <vt:lpstr>Κλινικό σκέλος</vt:lpstr>
      <vt:lpstr>Παθολογοανατομική θεώρηση υποτύπου μικτής κυτταροβρίθειας CHL </vt:lpstr>
      <vt:lpstr>Αιμοποιητικό σύστημα Βραχεία παρουσίαση 2ου περιστατικού</vt:lpstr>
      <vt:lpstr>2ο Περιστατικό</vt:lpstr>
      <vt:lpstr>Αξονική τομογραφία του ασθενούς</vt:lpstr>
      <vt:lpstr> Χειρουργική αφαίρεση λεμφαδένα</vt:lpstr>
      <vt:lpstr>Παρουσίαση του PowerPoint</vt:lpstr>
      <vt:lpstr>Ερώτηση</vt:lpstr>
      <vt:lpstr>Ο ασθενής εμφάνισε  διάχυτο  μη Hodgkin λέμφωμα από μεγάλα Β κύτταρα, μη περαιτέρω ταξινομούμενο (DLBCL, NOS), με φαινότυπο Β κυττάρου βλαστικού κέντρου . </vt:lpstr>
      <vt:lpstr>Κλινικό σκέλος</vt:lpstr>
      <vt:lpstr>Παθολογοανατομική θεώρηση DLBCL, NOS Κατάλυση της αρχιτεκτονικής λόγω διάχυτης διήθησης από μεγάλα πλειόμορφα Β λεμφοειδή κύτταρα.</vt:lpstr>
      <vt:lpstr>Αιμοποιητικό σύστημα Βραχεία παρουσίαση 3ου περιστατικού</vt:lpstr>
      <vt:lpstr>3ο Περιστατικό</vt:lpstr>
      <vt:lpstr>Επίχρισμα περιφερικού αίματος</vt:lpstr>
      <vt:lpstr>Bιοψία μυελού οστών. Α-Η &amp; ανοσοχρώση του CD20</vt:lpstr>
      <vt:lpstr>Ερώτηση</vt:lpstr>
      <vt:lpstr>Απάντηση</vt:lpstr>
      <vt:lpstr>Παθολογοανατομική θεώρηση CLL/SLL</vt:lpstr>
      <vt:lpstr>Αιμοποιητικό σύστημα Βραχεία παρουσίαση 4ου περιστατικού</vt:lpstr>
      <vt:lpstr>4ο Περιστατικό</vt:lpstr>
      <vt:lpstr>Επίχρισμα περιφερικού αίματος</vt:lpstr>
      <vt:lpstr>Οστεομυελική βιοψία Θετική για μετάλλαξη  για το υβριδικό γονίδιο t(15;17) / PML::RARA   μετά από (ποσοτική, σε πραγματικό χρόνο)  RT-PCR (ή FISH) </vt:lpstr>
      <vt:lpstr>Ερώτηση</vt:lpstr>
      <vt:lpstr>Απάντηση</vt:lpstr>
      <vt:lpstr>Αιματολογική θεώρηση </vt:lpstr>
      <vt:lpstr>Παθολογοανατομική θεώρηση ΟΜΛ με PML::RARA</vt:lpstr>
      <vt:lpstr>Αιμοποιητικό σύστημα Βραχεία παρουσίαση 5ου περιστατικού</vt:lpstr>
      <vt:lpstr>5ο  Περιστατικό</vt:lpstr>
      <vt:lpstr>Ηλεκτροφόρηση πρωτεϊνών ορού</vt:lpstr>
      <vt:lpstr>Bιοψία οστικού μυελού. Α-Η &amp; ανοσοχρώση CD20 (+), [CD3, CD10, CD5 &amp; CD23 (-)]</vt:lpstr>
      <vt:lpstr>Παρουσίαση του PowerPoint</vt:lpstr>
      <vt:lpstr>Ερώτηση</vt:lpstr>
      <vt:lpstr>Απάντηση</vt:lpstr>
      <vt:lpstr>Παρουσίαση του PowerPoint</vt:lpstr>
      <vt:lpstr>Η ΔΔ του πλασματοκυτταρικού μυελώματος από ένα μη Hodkin λέμφωμα ώριμων Β κυττάρων με εκτενή πλασματοκυτταρική διαφοροποίηση (και επίσης ανίχνευση μονοκλωνικής παραπρωτεϊνης στον ορό), είτε λεμφοπλασματοκυτταρικό (βλ. παρακάτω εικόνες) είτε της οριακής ζώνης είναι ουσιώδης λόγω της γενικά διαφορετικής θεραπευτικής προσέγγισης. Στα εν λόγω μη Hodgkin λεμφώματα ταυτοποιείται  μονοκλωνικός Β κυτταρικός πληθυσμός (CD20+), ενώ τα ανευρισκόμενα πλασματοκύτταρα (CD20-), σε αντίθεση με εκείνα του πλασματοκυτταρικού μυελώματος, αποβαίνουν θετικά στον ανοσοδείκτη CD19 και αρνητικά στον CD56. Επί παρουσίας όμως της t(11:14), τα κύτταρα ενός αμιγώς πλασματοκυτταρικού νεοπλάσματος αποβαίνουν θετικά στο CD19 !  και στο CD20 !, αποκτώντας έκφραση δεικτών Β κυττάρων. Κλινική συνεκτίμηση εκ των ων ουκ άνευ.</vt:lpstr>
      <vt:lpstr>Παθολογοανατομική θεώρηση LPL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Αιμοποιητικό σύστημα Μια σύντομη εισαγωγή</dc:title>
  <dc:creator>User</dc:creator>
  <cp:lastModifiedBy>user</cp:lastModifiedBy>
  <cp:revision>37</cp:revision>
  <dcterms:created xsi:type="dcterms:W3CDTF">2021-08-02T10:33:48Z</dcterms:created>
  <dcterms:modified xsi:type="dcterms:W3CDTF">2024-04-27T14:21:15Z</dcterms:modified>
</cp:coreProperties>
</file>