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954" r:id="rId2"/>
  </p:sldMasterIdLst>
  <p:notesMasterIdLst>
    <p:notesMasterId r:id="rId108"/>
  </p:notesMasterIdLst>
  <p:sldIdLst>
    <p:sldId id="585" r:id="rId3"/>
    <p:sldId id="682" r:id="rId4"/>
    <p:sldId id="651" r:id="rId5"/>
    <p:sldId id="652" r:id="rId6"/>
    <p:sldId id="653" r:id="rId7"/>
    <p:sldId id="677" r:id="rId8"/>
    <p:sldId id="678" r:id="rId9"/>
    <p:sldId id="679" r:id="rId10"/>
    <p:sldId id="674" r:id="rId11"/>
    <p:sldId id="675" r:id="rId12"/>
    <p:sldId id="733" r:id="rId13"/>
    <p:sldId id="654" r:id="rId14"/>
    <p:sldId id="680" r:id="rId15"/>
    <p:sldId id="683" r:id="rId16"/>
    <p:sldId id="655" r:id="rId17"/>
    <p:sldId id="681" r:id="rId18"/>
    <p:sldId id="730" r:id="rId19"/>
    <p:sldId id="731" r:id="rId20"/>
    <p:sldId id="732" r:id="rId21"/>
    <p:sldId id="729" r:id="rId22"/>
    <p:sldId id="657" r:id="rId23"/>
    <p:sldId id="658" r:id="rId24"/>
    <p:sldId id="659" r:id="rId25"/>
    <p:sldId id="660" r:id="rId26"/>
    <p:sldId id="661" r:id="rId27"/>
    <p:sldId id="662" r:id="rId28"/>
    <p:sldId id="663" r:id="rId29"/>
    <p:sldId id="664" r:id="rId30"/>
    <p:sldId id="665" r:id="rId31"/>
    <p:sldId id="666" r:id="rId32"/>
    <p:sldId id="667" r:id="rId33"/>
    <p:sldId id="668" r:id="rId34"/>
    <p:sldId id="669" r:id="rId35"/>
    <p:sldId id="670" r:id="rId36"/>
    <p:sldId id="676" r:id="rId37"/>
    <p:sldId id="671" r:id="rId38"/>
    <p:sldId id="684" r:id="rId39"/>
    <p:sldId id="685" r:id="rId40"/>
    <p:sldId id="686" r:id="rId41"/>
    <p:sldId id="672" r:id="rId42"/>
    <p:sldId id="687" r:id="rId43"/>
    <p:sldId id="656" r:id="rId44"/>
    <p:sldId id="600" r:id="rId45"/>
    <p:sldId id="688" r:id="rId46"/>
    <p:sldId id="616" r:id="rId47"/>
    <p:sldId id="588" r:id="rId48"/>
    <p:sldId id="638" r:id="rId49"/>
    <p:sldId id="618" r:id="rId50"/>
    <p:sldId id="617" r:id="rId51"/>
    <p:sldId id="619" r:id="rId52"/>
    <p:sldId id="620" r:id="rId53"/>
    <p:sldId id="621" r:id="rId54"/>
    <p:sldId id="622" r:id="rId55"/>
    <p:sldId id="623" r:id="rId56"/>
    <p:sldId id="624" r:id="rId57"/>
    <p:sldId id="625" r:id="rId58"/>
    <p:sldId id="642" r:id="rId59"/>
    <p:sldId id="627" r:id="rId60"/>
    <p:sldId id="626" r:id="rId61"/>
    <p:sldId id="629" r:id="rId62"/>
    <p:sldId id="628" r:id="rId63"/>
    <p:sldId id="689" r:id="rId64"/>
    <p:sldId id="589" r:id="rId65"/>
    <p:sldId id="592" r:id="rId66"/>
    <p:sldId id="727" r:id="rId67"/>
    <p:sldId id="728" r:id="rId68"/>
    <p:sldId id="631" r:id="rId69"/>
    <p:sldId id="691" r:id="rId70"/>
    <p:sldId id="630" r:id="rId71"/>
    <p:sldId id="632" r:id="rId72"/>
    <p:sldId id="633" r:id="rId73"/>
    <p:sldId id="634" r:id="rId74"/>
    <p:sldId id="635" r:id="rId75"/>
    <p:sldId id="644" r:id="rId76"/>
    <p:sldId id="636" r:id="rId77"/>
    <p:sldId id="637" r:id="rId78"/>
    <p:sldId id="693" r:id="rId79"/>
    <p:sldId id="694" r:id="rId80"/>
    <p:sldId id="695" r:id="rId81"/>
    <p:sldId id="696" r:id="rId82"/>
    <p:sldId id="697" r:id="rId83"/>
    <p:sldId id="698" r:id="rId84"/>
    <p:sldId id="702" r:id="rId85"/>
    <p:sldId id="704" r:id="rId86"/>
    <p:sldId id="705" r:id="rId87"/>
    <p:sldId id="725" r:id="rId88"/>
    <p:sldId id="706" r:id="rId89"/>
    <p:sldId id="708" r:id="rId90"/>
    <p:sldId id="707" r:id="rId91"/>
    <p:sldId id="709" r:id="rId92"/>
    <p:sldId id="710" r:id="rId93"/>
    <p:sldId id="711" r:id="rId94"/>
    <p:sldId id="712" r:id="rId95"/>
    <p:sldId id="713" r:id="rId96"/>
    <p:sldId id="714" r:id="rId97"/>
    <p:sldId id="715" r:id="rId98"/>
    <p:sldId id="716" r:id="rId99"/>
    <p:sldId id="717" r:id="rId100"/>
    <p:sldId id="718" r:id="rId101"/>
    <p:sldId id="719" r:id="rId102"/>
    <p:sldId id="720" r:id="rId103"/>
    <p:sldId id="721" r:id="rId104"/>
    <p:sldId id="722" r:id="rId105"/>
    <p:sldId id="723" r:id="rId106"/>
    <p:sldId id="724" r:id="rId107"/>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0" autoAdjust="0"/>
    <p:restoredTop sz="94707" autoAdjust="0"/>
  </p:normalViewPr>
  <p:slideViewPr>
    <p:cSldViewPr>
      <p:cViewPr varScale="1">
        <p:scale>
          <a:sx n="69" d="100"/>
          <a:sy n="69" d="100"/>
        </p:scale>
        <p:origin x="1404" y="72"/>
      </p:cViewPr>
      <p:guideLst>
        <p:guide orient="horz" pos="2160"/>
        <p:guide pos="2880"/>
      </p:guideLst>
    </p:cSldViewPr>
  </p:slideViewPr>
  <p:outlineViewPr>
    <p:cViewPr>
      <p:scale>
        <a:sx n="33" d="100"/>
        <a:sy n="33" d="100"/>
      </p:scale>
      <p:origin x="0" y="450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notesMaster" Target="notesMasters/notes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8C99115-2F44-40A3-B7E9-123ECB868F84}" type="datetimeFigureOut">
              <a:rPr lang="el-GR"/>
              <a:pPr>
                <a:defRPr/>
              </a:pPr>
              <a:t>30/3/2023</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noProof="0"/>
              <a:t>Kλικ για επεξεργασία των στυλ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7870812-182B-42E7-B945-F6E2A84EFF91}"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l-G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l-G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l-G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l-G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l-G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l-G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l-G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l-G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l-G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l-G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l-G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l-G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l-G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2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l-G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l-GR"/>
            </a:p>
          </p:txBody>
        </p:sp>
      </p:grpSp>
      <p:sp>
        <p:nvSpPr>
          <p:cNvPr id="5144" name="Rectangle 24"/>
          <p:cNvSpPr>
            <a:spLocks noGrp="1" noChangeArrowheads="1"/>
          </p:cNvSpPr>
          <p:nvPr>
            <p:ph type="ctrTitle" sz="quarter"/>
          </p:nvPr>
        </p:nvSpPr>
        <p:spPr>
          <a:xfrm>
            <a:off x="685800" y="1600200"/>
            <a:ext cx="7772400" cy="1828800"/>
          </a:xfrm>
        </p:spPr>
        <p:txBody>
          <a:bodyPr/>
          <a:lstStyle>
            <a:lvl1pPr>
              <a:defRPr sz="4800"/>
            </a:lvl1pPr>
          </a:lstStyle>
          <a:p>
            <a:r>
              <a:rPr lang="el-GR"/>
              <a:t>Κάντε κλικ για να επεξεργαστείτε τον τίτλο</a:t>
            </a:r>
          </a:p>
        </p:txBody>
      </p:sp>
      <p:sp>
        <p:nvSpPr>
          <p:cNvPr id="5145"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l-GR"/>
              <a:t>Κάντε κλικ για να επεξεργαστείτε τον υπότιτλο του υποδείγματος</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l-GR"/>
          </a:p>
        </p:txBody>
      </p:sp>
      <p:sp>
        <p:nvSpPr>
          <p:cNvPr id="27" name="Rectangle 27"/>
          <p:cNvSpPr>
            <a:spLocks noGrp="1" noChangeArrowheads="1"/>
          </p:cNvSpPr>
          <p:nvPr>
            <p:ph type="ftr" sz="quarter" idx="11"/>
          </p:nvPr>
        </p:nvSpPr>
        <p:spPr/>
        <p:txBody>
          <a:bodyPr/>
          <a:lstStyle>
            <a:lvl1pPr>
              <a:defRPr/>
            </a:lvl1pPr>
          </a:lstStyle>
          <a:p>
            <a:pPr>
              <a:defRPr/>
            </a:pPr>
            <a:endParaRPr lang="el-GR"/>
          </a:p>
        </p:txBody>
      </p:sp>
      <p:sp>
        <p:nvSpPr>
          <p:cNvPr id="28" name="Rectangle 28"/>
          <p:cNvSpPr>
            <a:spLocks noGrp="1" noChangeArrowheads="1"/>
          </p:cNvSpPr>
          <p:nvPr>
            <p:ph type="sldNum" sz="quarter" idx="12"/>
          </p:nvPr>
        </p:nvSpPr>
        <p:spPr/>
        <p:txBody>
          <a:bodyPr/>
          <a:lstStyle>
            <a:lvl1pPr>
              <a:defRPr/>
            </a:lvl1pPr>
          </a:lstStyle>
          <a:p>
            <a:pPr>
              <a:defRPr/>
            </a:pPr>
            <a:fld id="{B7E7D996-352E-4AEA-AED7-E1DE32A42398}"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26"/>
          <p:cNvSpPr>
            <a:spLocks noGrp="1" noChangeArrowheads="1"/>
          </p:cNvSpPr>
          <p:nvPr>
            <p:ph type="ftr" sz="quarter" idx="10"/>
          </p:nvPr>
        </p:nvSpPr>
        <p:spPr>
          <a:ln/>
        </p:spPr>
        <p:txBody>
          <a:bodyPr/>
          <a:lstStyle>
            <a:lvl1pPr>
              <a:defRPr/>
            </a:lvl1pPr>
          </a:lstStyle>
          <a:p>
            <a:pPr>
              <a:defRPr/>
            </a:pPr>
            <a:endParaRPr lang="el-GR"/>
          </a:p>
        </p:txBody>
      </p:sp>
      <p:sp>
        <p:nvSpPr>
          <p:cNvPr id="5" name="Rectangle 27"/>
          <p:cNvSpPr>
            <a:spLocks noGrp="1" noChangeArrowheads="1"/>
          </p:cNvSpPr>
          <p:nvPr>
            <p:ph type="sldNum" sz="quarter" idx="11"/>
          </p:nvPr>
        </p:nvSpPr>
        <p:spPr>
          <a:ln/>
        </p:spPr>
        <p:txBody>
          <a:bodyPr/>
          <a:lstStyle>
            <a:lvl1pPr>
              <a:defRPr/>
            </a:lvl1pPr>
          </a:lstStyle>
          <a:p>
            <a:pPr>
              <a:defRPr/>
            </a:pPr>
            <a:fld id="{007540CE-3AE6-423F-9951-4C363662DB95}" type="slidenum">
              <a:rPr lang="el-GR"/>
              <a:pPr>
                <a:defRPr/>
              </a:pPr>
              <a:t>‹#›</a:t>
            </a:fld>
            <a:endParaRPr lang="el-GR"/>
          </a:p>
        </p:txBody>
      </p:sp>
      <p:sp>
        <p:nvSpPr>
          <p:cNvPr id="6"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7813"/>
            <a:ext cx="2057400" cy="5853112"/>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7813"/>
            <a:ext cx="6019800" cy="5853112"/>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26"/>
          <p:cNvSpPr>
            <a:spLocks noGrp="1" noChangeArrowheads="1"/>
          </p:cNvSpPr>
          <p:nvPr>
            <p:ph type="ftr" sz="quarter" idx="10"/>
          </p:nvPr>
        </p:nvSpPr>
        <p:spPr>
          <a:ln/>
        </p:spPr>
        <p:txBody>
          <a:bodyPr/>
          <a:lstStyle>
            <a:lvl1pPr>
              <a:defRPr/>
            </a:lvl1pPr>
          </a:lstStyle>
          <a:p>
            <a:pPr>
              <a:defRPr/>
            </a:pPr>
            <a:endParaRPr lang="el-GR"/>
          </a:p>
        </p:txBody>
      </p:sp>
      <p:sp>
        <p:nvSpPr>
          <p:cNvPr id="5" name="Rectangle 27"/>
          <p:cNvSpPr>
            <a:spLocks noGrp="1" noChangeArrowheads="1"/>
          </p:cNvSpPr>
          <p:nvPr>
            <p:ph type="sldNum" sz="quarter" idx="11"/>
          </p:nvPr>
        </p:nvSpPr>
        <p:spPr>
          <a:ln/>
        </p:spPr>
        <p:txBody>
          <a:bodyPr/>
          <a:lstStyle>
            <a:lvl1pPr>
              <a:defRPr/>
            </a:lvl1pPr>
          </a:lstStyle>
          <a:p>
            <a:pPr>
              <a:defRPr/>
            </a:pPr>
            <a:fld id="{02925787-7C83-4270-8917-0EB7480146E1}" type="slidenum">
              <a:rPr lang="el-GR"/>
              <a:pPr>
                <a:defRPr/>
              </a:pPr>
              <a:t>‹#›</a:t>
            </a:fld>
            <a:endParaRPr lang="el-GR"/>
          </a:p>
        </p:txBody>
      </p:sp>
      <p:sp>
        <p:nvSpPr>
          <p:cNvPr id="6"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26"/>
          <p:cNvSpPr>
            <a:spLocks noGrp="1" noChangeArrowheads="1"/>
          </p:cNvSpPr>
          <p:nvPr>
            <p:ph type="ftr" sz="quarter" idx="10"/>
          </p:nvPr>
        </p:nvSpPr>
        <p:spPr>
          <a:ln/>
        </p:spPr>
        <p:txBody>
          <a:bodyPr/>
          <a:lstStyle>
            <a:lvl1pPr>
              <a:defRPr/>
            </a:lvl1pPr>
          </a:lstStyle>
          <a:p>
            <a:pPr>
              <a:defRPr/>
            </a:pPr>
            <a:endParaRPr lang="el-GR"/>
          </a:p>
        </p:txBody>
      </p:sp>
      <p:sp>
        <p:nvSpPr>
          <p:cNvPr id="6" name="Rectangle 27"/>
          <p:cNvSpPr>
            <a:spLocks noGrp="1" noChangeArrowheads="1"/>
          </p:cNvSpPr>
          <p:nvPr>
            <p:ph type="sldNum" sz="quarter" idx="11"/>
          </p:nvPr>
        </p:nvSpPr>
        <p:spPr>
          <a:ln/>
        </p:spPr>
        <p:txBody>
          <a:bodyPr/>
          <a:lstStyle>
            <a:lvl1pPr>
              <a:defRPr/>
            </a:lvl1pPr>
          </a:lstStyle>
          <a:p>
            <a:pPr>
              <a:defRPr/>
            </a:pPr>
            <a:fld id="{EF1A84D3-9520-4513-8452-D0E60B6255BA}" type="slidenum">
              <a:rPr lang="el-GR"/>
              <a:pPr>
                <a:defRPr/>
              </a:pPr>
              <a:t>‹#›</a:t>
            </a:fld>
            <a:endParaRPr lang="el-GR"/>
          </a:p>
        </p:txBody>
      </p:sp>
      <p:sp>
        <p:nvSpPr>
          <p:cNvPr id="7"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26"/>
          <p:cNvSpPr>
            <a:spLocks noGrp="1" noChangeArrowheads="1"/>
          </p:cNvSpPr>
          <p:nvPr>
            <p:ph type="ftr" sz="quarter" idx="10"/>
          </p:nvPr>
        </p:nvSpPr>
        <p:spPr>
          <a:ln/>
        </p:spPr>
        <p:txBody>
          <a:bodyPr/>
          <a:lstStyle>
            <a:lvl1pPr>
              <a:defRPr/>
            </a:lvl1pPr>
          </a:lstStyle>
          <a:p>
            <a:pPr>
              <a:defRPr/>
            </a:pPr>
            <a:endParaRPr lang="el-GR"/>
          </a:p>
        </p:txBody>
      </p:sp>
      <p:sp>
        <p:nvSpPr>
          <p:cNvPr id="7" name="Rectangle 27"/>
          <p:cNvSpPr>
            <a:spLocks noGrp="1" noChangeArrowheads="1"/>
          </p:cNvSpPr>
          <p:nvPr>
            <p:ph type="sldNum" sz="quarter" idx="11"/>
          </p:nvPr>
        </p:nvSpPr>
        <p:spPr>
          <a:ln/>
        </p:spPr>
        <p:txBody>
          <a:bodyPr/>
          <a:lstStyle>
            <a:lvl1pPr>
              <a:defRPr/>
            </a:lvl1pPr>
          </a:lstStyle>
          <a:p>
            <a:pPr>
              <a:defRPr/>
            </a:pPr>
            <a:fld id="{AB2456BD-38F3-42E2-896F-00484014BB0D}" type="slidenum">
              <a:rPr lang="el-GR"/>
              <a:pPr>
                <a:defRPr/>
              </a:pPr>
              <a:t>‹#›</a:t>
            </a:fld>
            <a:endParaRPr lang="el-GR"/>
          </a:p>
        </p:txBody>
      </p:sp>
      <p:sp>
        <p:nvSpPr>
          <p:cNvPr id="8"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1_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457200" y="1600200"/>
            <a:ext cx="40386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ClipArt"/>
          <p:cNvSpPr>
            <a:spLocks noGrp="1"/>
          </p:cNvSpPr>
          <p:nvPr>
            <p:ph type="clipArt" sz="half" idx="2"/>
          </p:nvPr>
        </p:nvSpPr>
        <p:spPr>
          <a:xfrm>
            <a:off x="4648200" y="1600200"/>
            <a:ext cx="4038600" cy="4530725"/>
          </a:xfrm>
        </p:spPr>
        <p:txBody>
          <a:bodyPr/>
          <a:lstStyle/>
          <a:p>
            <a:pPr lvl="0"/>
            <a:endParaRPr lang="el-GR" noProof="0"/>
          </a:p>
        </p:txBody>
      </p:sp>
      <p:sp>
        <p:nvSpPr>
          <p:cNvPr id="5" name="Rectangle 26"/>
          <p:cNvSpPr>
            <a:spLocks noGrp="1" noChangeArrowheads="1"/>
          </p:cNvSpPr>
          <p:nvPr>
            <p:ph type="ftr" sz="quarter" idx="10"/>
          </p:nvPr>
        </p:nvSpPr>
        <p:spPr>
          <a:ln/>
        </p:spPr>
        <p:txBody>
          <a:bodyPr/>
          <a:lstStyle>
            <a:lvl1pPr>
              <a:defRPr/>
            </a:lvl1pPr>
          </a:lstStyle>
          <a:p>
            <a:pPr>
              <a:defRPr/>
            </a:pPr>
            <a:endParaRPr lang="el-GR"/>
          </a:p>
        </p:txBody>
      </p:sp>
      <p:sp>
        <p:nvSpPr>
          <p:cNvPr id="6" name="Rectangle 27"/>
          <p:cNvSpPr>
            <a:spLocks noGrp="1" noChangeArrowheads="1"/>
          </p:cNvSpPr>
          <p:nvPr>
            <p:ph type="sldNum" sz="quarter" idx="11"/>
          </p:nvPr>
        </p:nvSpPr>
        <p:spPr>
          <a:ln/>
        </p:spPr>
        <p:txBody>
          <a:bodyPr/>
          <a:lstStyle>
            <a:lvl1pPr>
              <a:defRPr/>
            </a:lvl1pPr>
          </a:lstStyle>
          <a:p>
            <a:pPr>
              <a:defRPr/>
            </a:pPr>
            <a:fld id="{EB8FD2E8-4279-4E44-B9C5-5AFC812B6F98}" type="slidenum">
              <a:rPr lang="el-GR"/>
              <a:pPr>
                <a:defRPr/>
              </a:pPr>
              <a:t>‹#›</a:t>
            </a:fld>
            <a:endParaRPr lang="el-GR"/>
          </a:p>
        </p:txBody>
      </p:sp>
      <p:sp>
        <p:nvSpPr>
          <p:cNvPr id="7"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30838417-6689-47ED-B328-DCB583668F8C}" type="slidenum">
              <a:rPr lang="el-GR" smtClean="0"/>
              <a:pPr>
                <a:defRPr/>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30838417-6689-47ED-B328-DCB583668F8C}" type="slidenum">
              <a:rPr lang="el-GR" smtClean="0"/>
              <a:pPr>
                <a:defRPr/>
              </a:pPr>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30838417-6689-47ED-B328-DCB583668F8C}" type="slidenum">
              <a:rPr lang="el-GR" smtClean="0"/>
              <a:pPr>
                <a:defRPr/>
              </a:pPr>
              <a:t>‹#›</a:t>
            </a:fld>
            <a:endParaRPr lang="el-G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30838417-6689-47ED-B328-DCB583668F8C}" type="slidenum">
              <a:rPr lang="el-GR" smtClean="0"/>
              <a:pPr>
                <a:defRPr/>
              </a:pPr>
              <a:t>‹#›</a:t>
            </a:fld>
            <a:endParaRPr lang="el-G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30838417-6689-47ED-B328-DCB583668F8C}" type="slidenum">
              <a:rPr lang="el-GR" smtClean="0"/>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26"/>
          <p:cNvSpPr>
            <a:spLocks noGrp="1" noChangeArrowheads="1"/>
          </p:cNvSpPr>
          <p:nvPr>
            <p:ph type="ftr" sz="quarter" idx="10"/>
          </p:nvPr>
        </p:nvSpPr>
        <p:spPr>
          <a:ln/>
        </p:spPr>
        <p:txBody>
          <a:bodyPr/>
          <a:lstStyle>
            <a:lvl1pPr>
              <a:defRPr/>
            </a:lvl1pPr>
          </a:lstStyle>
          <a:p>
            <a:pPr>
              <a:defRPr/>
            </a:pPr>
            <a:endParaRPr lang="el-GR"/>
          </a:p>
        </p:txBody>
      </p:sp>
      <p:sp>
        <p:nvSpPr>
          <p:cNvPr id="5" name="Rectangle 27"/>
          <p:cNvSpPr>
            <a:spLocks noGrp="1" noChangeArrowheads="1"/>
          </p:cNvSpPr>
          <p:nvPr>
            <p:ph type="sldNum" sz="quarter" idx="11"/>
          </p:nvPr>
        </p:nvSpPr>
        <p:spPr>
          <a:ln/>
        </p:spPr>
        <p:txBody>
          <a:bodyPr/>
          <a:lstStyle>
            <a:lvl1pPr>
              <a:defRPr/>
            </a:lvl1pPr>
          </a:lstStyle>
          <a:p>
            <a:pPr>
              <a:defRPr/>
            </a:pPr>
            <a:fld id="{26C273C3-BA0E-4F0A-97A9-BAAFE1BDD75B}" type="slidenum">
              <a:rPr lang="el-GR"/>
              <a:pPr>
                <a:defRPr/>
              </a:pPr>
              <a:t>‹#›</a:t>
            </a:fld>
            <a:endParaRPr lang="el-GR"/>
          </a:p>
        </p:txBody>
      </p:sp>
      <p:sp>
        <p:nvSpPr>
          <p:cNvPr id="6"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30838417-6689-47ED-B328-DCB583668F8C}" type="slidenum">
              <a:rPr lang="el-GR" smtClean="0"/>
              <a:pPr>
                <a:defRPr/>
              </a:pPr>
              <a:t>‹#›</a:t>
            </a:fld>
            <a:endParaRPr lang="el-G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l-GR"/>
          </a:p>
        </p:txBody>
      </p:sp>
      <p:sp>
        <p:nvSpPr>
          <p:cNvPr id="3" name="Footer Placeholder 2"/>
          <p:cNvSpPr>
            <a:spLocks noGrp="1"/>
          </p:cNvSpPr>
          <p:nvPr>
            <p:ph type="ftr" sz="quarter" idx="11"/>
          </p:nvPr>
        </p:nvSpPr>
        <p:spPr/>
        <p:txBody>
          <a:bodyPr/>
          <a:lstStyle/>
          <a:p>
            <a:pPr>
              <a:defRPr/>
            </a:pPr>
            <a:endParaRPr lang="el-GR"/>
          </a:p>
        </p:txBody>
      </p:sp>
      <p:sp>
        <p:nvSpPr>
          <p:cNvPr id="4" name="Slide Number Placeholder 3"/>
          <p:cNvSpPr>
            <a:spLocks noGrp="1"/>
          </p:cNvSpPr>
          <p:nvPr>
            <p:ph type="sldNum" sz="quarter" idx="12"/>
          </p:nvPr>
        </p:nvSpPr>
        <p:spPr/>
        <p:txBody>
          <a:bodyPr/>
          <a:lstStyle/>
          <a:p>
            <a:pPr>
              <a:defRPr/>
            </a:pPr>
            <a:fld id="{30838417-6689-47ED-B328-DCB583668F8C}" type="slidenum">
              <a:rPr lang="el-GR" smtClean="0"/>
              <a:pPr>
                <a:defRPr/>
              </a:pPr>
              <a:t>‹#›</a:t>
            </a:fld>
            <a:endParaRPr lang="el-G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30838417-6689-47ED-B328-DCB583668F8C}" type="slidenum">
              <a:rPr lang="el-GR" smtClean="0"/>
              <a:pPr>
                <a:defRPr/>
              </a:pPr>
              <a:t>‹#›</a:t>
            </a:fld>
            <a:endParaRPr lang="el-G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30838417-6689-47ED-B328-DCB583668F8C}" type="slidenum">
              <a:rPr lang="el-GR" smtClean="0"/>
              <a:pPr>
                <a:defRPr/>
              </a:pPr>
              <a:t>‹#›</a:t>
            </a:fld>
            <a:endParaRPr lang="el-G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30838417-6689-47ED-B328-DCB583668F8C}" type="slidenum">
              <a:rPr lang="el-GR" smtClean="0"/>
              <a:pPr>
                <a:defRPr/>
              </a:pPr>
              <a:t>‹#›</a:t>
            </a:fld>
            <a:endParaRPr lang="el-G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30838417-6689-47ED-B328-DCB583668F8C}" type="slidenum">
              <a:rPr lang="el-GR" smtClean="0"/>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26"/>
          <p:cNvSpPr>
            <a:spLocks noGrp="1" noChangeArrowheads="1"/>
          </p:cNvSpPr>
          <p:nvPr>
            <p:ph type="ftr" sz="quarter" idx="10"/>
          </p:nvPr>
        </p:nvSpPr>
        <p:spPr>
          <a:ln/>
        </p:spPr>
        <p:txBody>
          <a:bodyPr/>
          <a:lstStyle>
            <a:lvl1pPr>
              <a:defRPr/>
            </a:lvl1pPr>
          </a:lstStyle>
          <a:p>
            <a:pPr>
              <a:defRPr/>
            </a:pPr>
            <a:endParaRPr lang="el-GR"/>
          </a:p>
        </p:txBody>
      </p:sp>
      <p:sp>
        <p:nvSpPr>
          <p:cNvPr id="5" name="Rectangle 27"/>
          <p:cNvSpPr>
            <a:spLocks noGrp="1" noChangeArrowheads="1"/>
          </p:cNvSpPr>
          <p:nvPr>
            <p:ph type="sldNum" sz="quarter" idx="11"/>
          </p:nvPr>
        </p:nvSpPr>
        <p:spPr>
          <a:ln/>
        </p:spPr>
        <p:txBody>
          <a:bodyPr/>
          <a:lstStyle>
            <a:lvl1pPr>
              <a:defRPr/>
            </a:lvl1pPr>
          </a:lstStyle>
          <a:p>
            <a:pPr>
              <a:defRPr/>
            </a:pPr>
            <a:fld id="{9F295D90-624C-4482-85ED-1B85699F3D53}" type="slidenum">
              <a:rPr lang="el-GR"/>
              <a:pPr>
                <a:defRPr/>
              </a:pPr>
              <a:t>‹#›</a:t>
            </a:fld>
            <a:endParaRPr lang="el-GR"/>
          </a:p>
        </p:txBody>
      </p:sp>
      <p:sp>
        <p:nvSpPr>
          <p:cNvPr id="6"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26"/>
          <p:cNvSpPr>
            <a:spLocks noGrp="1" noChangeArrowheads="1"/>
          </p:cNvSpPr>
          <p:nvPr>
            <p:ph type="ftr" sz="quarter" idx="10"/>
          </p:nvPr>
        </p:nvSpPr>
        <p:spPr>
          <a:ln/>
        </p:spPr>
        <p:txBody>
          <a:bodyPr/>
          <a:lstStyle>
            <a:lvl1pPr>
              <a:defRPr/>
            </a:lvl1pPr>
          </a:lstStyle>
          <a:p>
            <a:pPr>
              <a:defRPr/>
            </a:pPr>
            <a:endParaRPr lang="el-GR"/>
          </a:p>
        </p:txBody>
      </p:sp>
      <p:sp>
        <p:nvSpPr>
          <p:cNvPr id="6" name="Rectangle 27"/>
          <p:cNvSpPr>
            <a:spLocks noGrp="1" noChangeArrowheads="1"/>
          </p:cNvSpPr>
          <p:nvPr>
            <p:ph type="sldNum" sz="quarter" idx="11"/>
          </p:nvPr>
        </p:nvSpPr>
        <p:spPr>
          <a:ln/>
        </p:spPr>
        <p:txBody>
          <a:bodyPr/>
          <a:lstStyle>
            <a:lvl1pPr>
              <a:defRPr/>
            </a:lvl1pPr>
          </a:lstStyle>
          <a:p>
            <a:pPr>
              <a:defRPr/>
            </a:pPr>
            <a:fld id="{3D443F34-6B97-4F8E-B682-C969CBF02844}" type="slidenum">
              <a:rPr lang="el-GR"/>
              <a:pPr>
                <a:defRPr/>
              </a:pPr>
              <a:t>‹#›</a:t>
            </a:fld>
            <a:endParaRPr lang="el-GR"/>
          </a:p>
        </p:txBody>
      </p:sp>
      <p:sp>
        <p:nvSpPr>
          <p:cNvPr id="7"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26"/>
          <p:cNvSpPr>
            <a:spLocks noGrp="1" noChangeArrowheads="1"/>
          </p:cNvSpPr>
          <p:nvPr>
            <p:ph type="ftr" sz="quarter" idx="10"/>
          </p:nvPr>
        </p:nvSpPr>
        <p:spPr>
          <a:ln/>
        </p:spPr>
        <p:txBody>
          <a:bodyPr/>
          <a:lstStyle>
            <a:lvl1pPr>
              <a:defRPr/>
            </a:lvl1pPr>
          </a:lstStyle>
          <a:p>
            <a:pPr>
              <a:defRPr/>
            </a:pPr>
            <a:endParaRPr lang="el-GR"/>
          </a:p>
        </p:txBody>
      </p:sp>
      <p:sp>
        <p:nvSpPr>
          <p:cNvPr id="8" name="Rectangle 27"/>
          <p:cNvSpPr>
            <a:spLocks noGrp="1" noChangeArrowheads="1"/>
          </p:cNvSpPr>
          <p:nvPr>
            <p:ph type="sldNum" sz="quarter" idx="11"/>
          </p:nvPr>
        </p:nvSpPr>
        <p:spPr>
          <a:ln/>
        </p:spPr>
        <p:txBody>
          <a:bodyPr/>
          <a:lstStyle>
            <a:lvl1pPr>
              <a:defRPr/>
            </a:lvl1pPr>
          </a:lstStyle>
          <a:p>
            <a:pPr>
              <a:defRPr/>
            </a:pPr>
            <a:fld id="{FAD1544F-C806-45D6-A69B-CE8660F55D6C}" type="slidenum">
              <a:rPr lang="el-GR"/>
              <a:pPr>
                <a:defRPr/>
              </a:pPr>
              <a:t>‹#›</a:t>
            </a:fld>
            <a:endParaRPr lang="el-GR"/>
          </a:p>
        </p:txBody>
      </p:sp>
      <p:sp>
        <p:nvSpPr>
          <p:cNvPr id="9"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26"/>
          <p:cNvSpPr>
            <a:spLocks noGrp="1" noChangeArrowheads="1"/>
          </p:cNvSpPr>
          <p:nvPr>
            <p:ph type="ftr" sz="quarter" idx="10"/>
          </p:nvPr>
        </p:nvSpPr>
        <p:spPr>
          <a:ln/>
        </p:spPr>
        <p:txBody>
          <a:bodyPr/>
          <a:lstStyle>
            <a:lvl1pPr>
              <a:defRPr/>
            </a:lvl1pPr>
          </a:lstStyle>
          <a:p>
            <a:pPr>
              <a:defRPr/>
            </a:pPr>
            <a:endParaRPr lang="el-GR"/>
          </a:p>
        </p:txBody>
      </p:sp>
      <p:sp>
        <p:nvSpPr>
          <p:cNvPr id="4" name="Rectangle 27"/>
          <p:cNvSpPr>
            <a:spLocks noGrp="1" noChangeArrowheads="1"/>
          </p:cNvSpPr>
          <p:nvPr>
            <p:ph type="sldNum" sz="quarter" idx="11"/>
          </p:nvPr>
        </p:nvSpPr>
        <p:spPr>
          <a:ln/>
        </p:spPr>
        <p:txBody>
          <a:bodyPr/>
          <a:lstStyle>
            <a:lvl1pPr>
              <a:defRPr/>
            </a:lvl1pPr>
          </a:lstStyle>
          <a:p>
            <a:pPr>
              <a:defRPr/>
            </a:pPr>
            <a:fld id="{9DA47A30-CD3F-45AA-A74E-407213A9364C}" type="slidenum">
              <a:rPr lang="el-GR"/>
              <a:pPr>
                <a:defRPr/>
              </a:pPr>
              <a:t>‹#›</a:t>
            </a:fld>
            <a:endParaRPr lang="el-GR"/>
          </a:p>
        </p:txBody>
      </p:sp>
      <p:sp>
        <p:nvSpPr>
          <p:cNvPr id="5"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l-GR"/>
          </a:p>
        </p:txBody>
      </p:sp>
      <p:sp>
        <p:nvSpPr>
          <p:cNvPr id="3" name="Rectangle 27"/>
          <p:cNvSpPr>
            <a:spLocks noGrp="1" noChangeArrowheads="1"/>
          </p:cNvSpPr>
          <p:nvPr>
            <p:ph type="sldNum" sz="quarter" idx="11"/>
          </p:nvPr>
        </p:nvSpPr>
        <p:spPr>
          <a:ln/>
        </p:spPr>
        <p:txBody>
          <a:bodyPr/>
          <a:lstStyle>
            <a:lvl1pPr>
              <a:defRPr/>
            </a:lvl1pPr>
          </a:lstStyle>
          <a:p>
            <a:pPr>
              <a:defRPr/>
            </a:pPr>
            <a:fld id="{560E6D17-C31C-4F7C-AF56-29DC8E13A19C}" type="slidenum">
              <a:rPr lang="el-GR"/>
              <a:pPr>
                <a:defRPr/>
              </a:pPr>
              <a:t>‹#›</a:t>
            </a:fld>
            <a:endParaRPr lang="el-GR"/>
          </a:p>
        </p:txBody>
      </p:sp>
      <p:sp>
        <p:nvSpPr>
          <p:cNvPr id="4"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26"/>
          <p:cNvSpPr>
            <a:spLocks noGrp="1" noChangeArrowheads="1"/>
          </p:cNvSpPr>
          <p:nvPr>
            <p:ph type="ftr" sz="quarter" idx="10"/>
          </p:nvPr>
        </p:nvSpPr>
        <p:spPr>
          <a:ln/>
        </p:spPr>
        <p:txBody>
          <a:bodyPr/>
          <a:lstStyle>
            <a:lvl1pPr>
              <a:defRPr/>
            </a:lvl1pPr>
          </a:lstStyle>
          <a:p>
            <a:pPr>
              <a:defRPr/>
            </a:pPr>
            <a:endParaRPr lang="el-GR"/>
          </a:p>
        </p:txBody>
      </p:sp>
      <p:sp>
        <p:nvSpPr>
          <p:cNvPr id="6" name="Rectangle 27"/>
          <p:cNvSpPr>
            <a:spLocks noGrp="1" noChangeArrowheads="1"/>
          </p:cNvSpPr>
          <p:nvPr>
            <p:ph type="sldNum" sz="quarter" idx="11"/>
          </p:nvPr>
        </p:nvSpPr>
        <p:spPr>
          <a:ln/>
        </p:spPr>
        <p:txBody>
          <a:bodyPr/>
          <a:lstStyle>
            <a:lvl1pPr>
              <a:defRPr/>
            </a:lvl1pPr>
          </a:lstStyle>
          <a:p>
            <a:pPr>
              <a:defRPr/>
            </a:pPr>
            <a:fld id="{5C70FD97-A42F-4406-9774-5F8EC47B3B84}" type="slidenum">
              <a:rPr lang="el-GR"/>
              <a:pPr>
                <a:defRPr/>
              </a:pPr>
              <a:t>‹#›</a:t>
            </a:fld>
            <a:endParaRPr lang="el-GR"/>
          </a:p>
        </p:txBody>
      </p:sp>
      <p:sp>
        <p:nvSpPr>
          <p:cNvPr id="7"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26"/>
          <p:cNvSpPr>
            <a:spLocks noGrp="1" noChangeArrowheads="1"/>
          </p:cNvSpPr>
          <p:nvPr>
            <p:ph type="ftr" sz="quarter" idx="10"/>
          </p:nvPr>
        </p:nvSpPr>
        <p:spPr>
          <a:ln/>
        </p:spPr>
        <p:txBody>
          <a:bodyPr/>
          <a:lstStyle>
            <a:lvl1pPr>
              <a:defRPr/>
            </a:lvl1pPr>
          </a:lstStyle>
          <a:p>
            <a:pPr>
              <a:defRPr/>
            </a:pPr>
            <a:endParaRPr lang="el-GR"/>
          </a:p>
        </p:txBody>
      </p:sp>
      <p:sp>
        <p:nvSpPr>
          <p:cNvPr id="6" name="Rectangle 27"/>
          <p:cNvSpPr>
            <a:spLocks noGrp="1" noChangeArrowheads="1"/>
          </p:cNvSpPr>
          <p:nvPr>
            <p:ph type="sldNum" sz="quarter" idx="11"/>
          </p:nvPr>
        </p:nvSpPr>
        <p:spPr>
          <a:ln/>
        </p:spPr>
        <p:txBody>
          <a:bodyPr/>
          <a:lstStyle>
            <a:lvl1pPr>
              <a:defRPr/>
            </a:lvl1pPr>
          </a:lstStyle>
          <a:p>
            <a:pPr>
              <a:defRPr/>
            </a:pPr>
            <a:fld id="{A9434653-1BC1-47DB-AA63-D885A6F27F70}" type="slidenum">
              <a:rPr lang="el-GR"/>
              <a:pPr>
                <a:defRPr/>
              </a:pPr>
              <a:t>‹#›</a:t>
            </a:fld>
            <a:endParaRPr lang="el-GR"/>
          </a:p>
        </p:txBody>
      </p:sp>
      <p:sp>
        <p:nvSpPr>
          <p:cNvPr id="7" name="Rectangle 28"/>
          <p:cNvSpPr>
            <a:spLocks noGrp="1" noChangeArrowheads="1"/>
          </p:cNvSpPr>
          <p:nvPr>
            <p:ph type="dt" sz="half" idx="12"/>
          </p:nvPr>
        </p:nvSpPr>
        <p:spPr>
          <a:ln/>
        </p:spPr>
        <p:txBody>
          <a:bodyPr/>
          <a:lstStyle>
            <a:lvl1pPr>
              <a:defRPr/>
            </a:lvl1pPr>
          </a:lstStyle>
          <a:p>
            <a:pPr>
              <a:defRPr/>
            </a:pPr>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58000"/>
            <a:chOff x="0" y="0"/>
            <a:chExt cx="5770" cy="4320"/>
          </a:xfrm>
        </p:grpSpPr>
        <p:sp>
          <p:nvSpPr>
            <p:cNvPr id="4099"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l-GR"/>
            </a:p>
          </p:txBody>
        </p:sp>
        <p:sp>
          <p:nvSpPr>
            <p:cNvPr id="4100"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4101"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4102"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l-GR"/>
            </a:p>
          </p:txBody>
        </p:sp>
        <p:sp>
          <p:nvSpPr>
            <p:cNvPr id="4103"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l-GR"/>
            </a:p>
          </p:txBody>
        </p:sp>
        <p:sp>
          <p:nvSpPr>
            <p:cNvPr id="4104"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l-GR"/>
            </a:p>
          </p:txBody>
        </p:sp>
        <p:sp>
          <p:nvSpPr>
            <p:cNvPr id="4105"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l-GR"/>
            </a:p>
          </p:txBody>
        </p:sp>
        <p:sp>
          <p:nvSpPr>
            <p:cNvPr id="4106"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l-GR"/>
            </a:p>
          </p:txBody>
        </p:sp>
        <p:sp>
          <p:nvSpPr>
            <p:cNvPr id="4107"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l-GR"/>
            </a:p>
          </p:txBody>
        </p:sp>
        <p:sp>
          <p:nvSpPr>
            <p:cNvPr id="4108"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4109"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l-GR"/>
            </a:p>
          </p:txBody>
        </p:sp>
        <p:sp>
          <p:nvSpPr>
            <p:cNvPr id="4110"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l-GR"/>
            </a:p>
          </p:txBody>
        </p:sp>
        <p:sp>
          <p:nvSpPr>
            <p:cNvPr id="4111"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l-GR"/>
            </a:p>
          </p:txBody>
        </p:sp>
        <p:sp>
          <p:nvSpPr>
            <p:cNvPr id="4112"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l-GR"/>
            </a:p>
          </p:txBody>
        </p:sp>
        <p:sp>
          <p:nvSpPr>
            <p:cNvPr id="4113"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4114"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4115"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l-GR"/>
            </a:p>
          </p:txBody>
        </p:sp>
        <p:sp>
          <p:nvSpPr>
            <p:cNvPr id="4116"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l-GR"/>
            </a:p>
          </p:txBody>
        </p:sp>
        <p:sp>
          <p:nvSpPr>
            <p:cNvPr id="4117"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l-GR"/>
            </a:p>
          </p:txBody>
        </p:sp>
        <p:sp>
          <p:nvSpPr>
            <p:cNvPr id="4118"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l-GR"/>
            </a:p>
          </p:txBody>
        </p:sp>
        <p:sp>
          <p:nvSpPr>
            <p:cNvPr id="4119"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l-GR"/>
            </a:p>
          </p:txBody>
        </p:sp>
      </p:grpSp>
      <p:sp>
        <p:nvSpPr>
          <p:cNvPr id="4120"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l-GR"/>
              <a:t>Κάντε κλικ για να επεξεργαστείτε τον τίτλο</a:t>
            </a:r>
          </a:p>
        </p:txBody>
      </p:sp>
      <p:sp>
        <p:nvSpPr>
          <p:cNvPr id="4121"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122"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a:defRPr/>
            </a:pPr>
            <a:endParaRPr lang="el-GR"/>
          </a:p>
        </p:txBody>
      </p:sp>
      <p:sp>
        <p:nvSpPr>
          <p:cNvPr id="4123"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a:defRPr/>
            </a:pPr>
            <a:fld id="{30838417-6689-47ED-B328-DCB583668F8C}" type="slidenum">
              <a:rPr lang="el-GR"/>
              <a:pPr>
                <a:defRPr/>
              </a:pPr>
              <a:t>‹#›</a:t>
            </a:fld>
            <a:endParaRPr lang="el-GR"/>
          </a:p>
        </p:txBody>
      </p:sp>
      <p:sp>
        <p:nvSpPr>
          <p:cNvPr id="4124"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a:defRPr/>
            </a:pPr>
            <a:endParaRPr lang="el-GR"/>
          </a:p>
        </p:txBody>
      </p:sp>
    </p:spTree>
  </p:cSld>
  <p:clrMap bg1="dk2" tx1="lt1" bg2="dk1" tx2="lt2" accent1="accent1" accent2="accent2" accent3="accent3" accent4="accent4" accent5="accent5" accent6="accent6" hlink="hlink" folHlink="folHlink"/>
  <p:sldLayoutIdLst>
    <p:sldLayoutId id="2147483953"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0838417-6689-47ED-B328-DCB583668F8C}" type="slidenum">
              <a:rPr lang="el-GR" smtClean="0"/>
              <a:pPr>
                <a:defRPr/>
              </a:pPr>
              <a:t>‹#›</a:t>
            </a:fld>
            <a:endParaRPr lang="el-GR"/>
          </a:p>
        </p:txBody>
      </p:sp>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4.jpeg"/><Relationship Id="rId1" Type="http://schemas.openxmlformats.org/officeDocument/2006/relationships/slideLayout" Target="../slideLayouts/slideLayout5.xml"/><Relationship Id="rId4" Type="http://schemas.openxmlformats.org/officeDocument/2006/relationships/image" Target="../media/image58.jpeg"/></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5.jpeg"/><Relationship Id="rId1" Type="http://schemas.openxmlformats.org/officeDocument/2006/relationships/slideLayout" Target="../slideLayouts/slideLayout5.xml"/><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 Id="rId4" Type="http://schemas.openxmlformats.org/officeDocument/2006/relationships/image" Target="../media/image8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sz="quarter"/>
          </p:nvPr>
        </p:nvSpPr>
        <p:spPr>
          <a:xfrm>
            <a:off x="500034" y="142852"/>
            <a:ext cx="7915276" cy="1714512"/>
          </a:xfrm>
        </p:spPr>
        <p:txBody>
          <a:bodyPr/>
          <a:lstStyle/>
          <a:p>
            <a:r>
              <a:rPr lang="el-GR" sz="3600" i="1" dirty="0">
                <a:solidFill>
                  <a:schemeClr val="bg2">
                    <a:lumMod val="50000"/>
                    <a:lumOff val="50000"/>
                  </a:schemeClr>
                </a:solidFill>
              </a:rPr>
              <a:t/>
            </a:r>
            <a:br>
              <a:rPr lang="el-GR" sz="3600" i="1" dirty="0">
                <a:solidFill>
                  <a:schemeClr val="bg2">
                    <a:lumMod val="50000"/>
                    <a:lumOff val="50000"/>
                  </a:schemeClr>
                </a:solidFill>
              </a:rPr>
            </a:br>
            <a:r>
              <a:rPr lang="el-GR" sz="3600" i="1" dirty="0" err="1">
                <a:solidFill>
                  <a:schemeClr val="bg2">
                    <a:lumMod val="50000"/>
                    <a:lumOff val="50000"/>
                  </a:schemeClr>
                </a:solidFill>
              </a:rPr>
              <a:t>Νευροανατομία</a:t>
            </a:r>
            <a:r>
              <a:rPr lang="el-GR" sz="3600" i="1" dirty="0">
                <a:solidFill>
                  <a:schemeClr val="bg2">
                    <a:lumMod val="50000"/>
                    <a:lumOff val="50000"/>
                  </a:schemeClr>
                </a:solidFill>
              </a:rPr>
              <a:t/>
            </a:r>
            <a:br>
              <a:rPr lang="el-GR" sz="3600" i="1" dirty="0">
                <a:solidFill>
                  <a:schemeClr val="bg2">
                    <a:lumMod val="50000"/>
                    <a:lumOff val="50000"/>
                  </a:schemeClr>
                </a:solidFill>
              </a:rPr>
            </a:br>
            <a:endParaRPr lang="el-GR" dirty="0">
              <a:solidFill>
                <a:schemeClr val="bg2">
                  <a:lumMod val="50000"/>
                  <a:lumOff val="50000"/>
                </a:schemeClr>
              </a:solidFill>
            </a:endParaRPr>
          </a:p>
        </p:txBody>
      </p:sp>
      <p:sp>
        <p:nvSpPr>
          <p:cNvPr id="3" name="2 - Υπότιτλος"/>
          <p:cNvSpPr>
            <a:spLocks noGrp="1"/>
          </p:cNvSpPr>
          <p:nvPr>
            <p:ph type="subTitle" sz="quarter" idx="1"/>
          </p:nvPr>
        </p:nvSpPr>
        <p:spPr>
          <a:xfrm>
            <a:off x="571472" y="2000240"/>
            <a:ext cx="7600928" cy="3877032"/>
          </a:xfrm>
        </p:spPr>
        <p:txBody>
          <a:bodyPr/>
          <a:lstStyle/>
          <a:p>
            <a:r>
              <a:rPr lang="el-GR" sz="3600" b="1" dirty="0" smtClean="0"/>
              <a:t>Διάμεσος </a:t>
            </a:r>
            <a:r>
              <a:rPr lang="el-GR" sz="3600" b="1" dirty="0"/>
              <a:t>Εγκέφαλος</a:t>
            </a:r>
          </a:p>
          <a:p>
            <a:r>
              <a:rPr lang="el-GR" sz="2600" i="1" dirty="0"/>
              <a:t>(με έμφαση στην αισθητικότητα</a:t>
            </a:r>
            <a:r>
              <a:rPr lang="el-GR" sz="2600" i="1" dirty="0" smtClean="0"/>
              <a:t>)</a:t>
            </a:r>
            <a:endParaRPr lang="en-US" sz="2600" i="1" dirty="0" smtClean="0"/>
          </a:p>
          <a:p>
            <a:endParaRPr lang="en-US" sz="2600" i="1" dirty="0"/>
          </a:p>
          <a:p>
            <a:r>
              <a:rPr lang="el-GR" sz="2800" b="1" dirty="0"/>
              <a:t>Βασικά γάγγλια </a:t>
            </a:r>
          </a:p>
          <a:p>
            <a:r>
              <a:rPr lang="el-GR" sz="2600" i="1" dirty="0"/>
              <a:t>(και </a:t>
            </a:r>
            <a:r>
              <a:rPr lang="el-GR" sz="2600" i="1" dirty="0" err="1"/>
              <a:t>εξωπυραμιδικό</a:t>
            </a:r>
            <a:r>
              <a:rPr lang="el-GR" sz="2600" i="1" dirty="0"/>
              <a:t> σύστημα)</a:t>
            </a:r>
          </a:p>
          <a:p>
            <a:endParaRPr lang="el-GR" sz="2600" i="1" dirty="0"/>
          </a:p>
          <a:p>
            <a:r>
              <a:rPr lang="el-GR" sz="2600" i="1" dirty="0"/>
              <a:t>Διονύσιος </a:t>
            </a:r>
            <a:r>
              <a:rPr lang="el-GR" sz="2600" i="1" dirty="0" err="1"/>
              <a:t>Βενιεράτος</a:t>
            </a:r>
            <a:r>
              <a:rPr lang="el-GR" sz="2600" i="1" dirty="0"/>
              <a:t> – Ομότιμος καθηγητής</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611188" y="-242888"/>
            <a:ext cx="8229600" cy="935038"/>
          </a:xfrm>
        </p:spPr>
        <p:txBody>
          <a:bodyPr/>
          <a:lstStyle/>
          <a:p>
            <a:r>
              <a:rPr lang="el-GR" sz="3200" smtClean="0"/>
              <a:t>Συνάψεις</a:t>
            </a:r>
          </a:p>
        </p:txBody>
      </p:sp>
      <p:pic>
        <p:nvPicPr>
          <p:cNvPr id="32771" name="Picture 6" descr="τύποι συνάψεων Ι"/>
          <p:cNvPicPr>
            <a:picLocks noGrp="1" noChangeAspect="1" noChangeArrowheads="1"/>
          </p:cNvPicPr>
          <p:nvPr>
            <p:ph idx="1"/>
          </p:nvPr>
        </p:nvPicPr>
        <p:blipFill>
          <a:blip r:embed="rId2"/>
          <a:srcRect/>
          <a:stretch>
            <a:fillRect/>
          </a:stretch>
        </p:blipFill>
        <p:spPr>
          <a:xfrm>
            <a:off x="1187450" y="622300"/>
            <a:ext cx="6480175" cy="6205538"/>
          </a:xfr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1"/>
            <a:ext cx="8186766" cy="428604"/>
          </a:xfrm>
        </p:spPr>
        <p:txBody>
          <a:bodyPr/>
          <a:lstStyle/>
          <a:p>
            <a:r>
              <a:rPr lang="el-GR" sz="3600" dirty="0" smtClean="0"/>
              <a:t>Κινητικό κύκλωμα (ΙΙΙ)</a:t>
            </a:r>
            <a:endParaRPr lang="el-GR" sz="3600" dirty="0"/>
          </a:p>
        </p:txBody>
      </p:sp>
      <p:sp>
        <p:nvSpPr>
          <p:cNvPr id="7" name="6 - Θέση περιεχομένου"/>
          <p:cNvSpPr>
            <a:spLocks noGrp="1"/>
          </p:cNvSpPr>
          <p:nvPr>
            <p:ph sz="half" idx="2"/>
          </p:nvPr>
        </p:nvSpPr>
        <p:spPr>
          <a:xfrm>
            <a:off x="0" y="6072206"/>
            <a:ext cx="8929718" cy="785794"/>
          </a:xfrm>
        </p:spPr>
        <p:txBody>
          <a:bodyPr/>
          <a:lstStyle/>
          <a:p>
            <a:pPr>
              <a:buNone/>
            </a:pPr>
            <a:r>
              <a:rPr lang="el-GR" sz="2300" dirty="0" smtClean="0"/>
              <a:t>Συμμετοχή της Παρεγκεφαλίδας, του Ερυθρού πυρήνα, του κάτω </a:t>
            </a:r>
            <a:r>
              <a:rPr lang="el-GR" sz="2300" dirty="0" err="1" smtClean="0"/>
              <a:t>ελαϊκού</a:t>
            </a:r>
            <a:r>
              <a:rPr lang="el-GR" sz="2300" dirty="0" smtClean="0"/>
              <a:t> πυρήνα (ή κάτω πυρήνα της ελαίας στον προμήκη)</a:t>
            </a:r>
            <a:endParaRPr lang="el-GR" sz="2300" dirty="0"/>
          </a:p>
        </p:txBody>
      </p:sp>
      <p:pic>
        <p:nvPicPr>
          <p:cNvPr id="8" name="1 - Εικόνα" descr="παρεγκεφαλίδας απααγωγοί F.JPG"/>
          <p:cNvPicPr>
            <a:picLocks noGrp="1" noChangeAspect="1"/>
          </p:cNvPicPr>
          <p:nvPr>
            <p:ph sz="half" idx="1"/>
          </p:nvPr>
        </p:nvPicPr>
        <p:blipFill>
          <a:blip r:embed="rId2" cstate="print"/>
          <a:srcRect/>
          <a:stretch>
            <a:fillRect/>
          </a:stretch>
        </p:blipFill>
        <p:spPr bwMode="auto">
          <a:xfrm>
            <a:off x="785786" y="500043"/>
            <a:ext cx="7400948" cy="5647310"/>
          </a:xfrm>
          <a:prstGeom prst="rect">
            <a:avLst/>
          </a:prstGeom>
          <a:noFill/>
          <a:ln w="9525">
            <a:noFill/>
            <a:miter lim="800000"/>
            <a:headEnd/>
            <a:tailEnd/>
          </a:ln>
        </p:spPr>
      </p:pic>
    </p:spTree>
    <p:extLst>
      <p:ext uri="{BB962C8B-B14F-4D97-AF65-F5344CB8AC3E}">
        <p14:creationId xmlns:p14="http://schemas.microsoft.com/office/powerpoint/2010/main" val="428100355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571472" y="0"/>
            <a:ext cx="8186766" cy="865171"/>
          </a:xfrm>
        </p:spPr>
        <p:txBody>
          <a:bodyPr/>
          <a:lstStyle/>
          <a:p>
            <a:r>
              <a:rPr lang="el-GR" sz="3200" dirty="0" smtClean="0"/>
              <a:t>Κινητικό κύκλωμα (Ι</a:t>
            </a:r>
            <a:r>
              <a:rPr lang="en-US" sz="3200" dirty="0" smtClean="0"/>
              <a:t>V</a:t>
            </a:r>
            <a:r>
              <a:rPr lang="el-GR" sz="3200" dirty="0" smtClean="0"/>
              <a:t>)</a:t>
            </a:r>
            <a:r>
              <a:rPr lang="en-US" sz="3200" dirty="0" smtClean="0"/>
              <a:t> - </a:t>
            </a:r>
            <a:r>
              <a:rPr lang="el-GR" sz="3200" i="1" dirty="0" smtClean="0"/>
              <a:t>Θάλαμος</a:t>
            </a:r>
            <a:endParaRPr lang="el-GR" sz="3200" i="1" dirty="0"/>
          </a:p>
        </p:txBody>
      </p:sp>
      <p:pic>
        <p:nvPicPr>
          <p:cNvPr id="7" name="Picture 4" descr="F:\ANATOMIA\Συνδέσεις θαλάμου έξω πυρήνων.JPG"/>
          <p:cNvPicPr>
            <a:picLocks noGrp="1" noChangeAspect="1" noChangeArrowheads="1"/>
          </p:cNvPicPr>
          <p:nvPr>
            <p:ph idx="1"/>
          </p:nvPr>
        </p:nvPicPr>
        <p:blipFill>
          <a:blip r:embed="rId2" cstate="print"/>
          <a:srcRect/>
          <a:stretch>
            <a:fillRect/>
          </a:stretch>
        </p:blipFill>
        <p:spPr bwMode="auto">
          <a:xfrm>
            <a:off x="1030348" y="714356"/>
            <a:ext cx="6899238" cy="6138639"/>
          </a:xfrm>
          <a:prstGeom prst="rect">
            <a:avLst/>
          </a:prstGeom>
          <a:noFill/>
          <a:ln w="9525">
            <a:noFill/>
            <a:miter lim="800000"/>
            <a:headEnd/>
            <a:tailEnd/>
          </a:ln>
        </p:spPr>
      </p:pic>
    </p:spTree>
    <p:extLst>
      <p:ext uri="{BB962C8B-B14F-4D97-AF65-F5344CB8AC3E}">
        <p14:creationId xmlns:p14="http://schemas.microsoft.com/office/powerpoint/2010/main" val="1431769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
            <a:ext cx="9144000" cy="956107"/>
          </a:xfrm>
        </p:spPr>
        <p:txBody>
          <a:bodyPr/>
          <a:lstStyle/>
          <a:p>
            <a:r>
              <a:rPr lang="el-GR" sz="3600" dirty="0" smtClean="0"/>
              <a:t>Γνωσιακό κύκλωμα  (Ι) </a:t>
            </a:r>
            <a:br>
              <a:rPr lang="el-GR" sz="3600" dirty="0" smtClean="0"/>
            </a:br>
            <a:r>
              <a:rPr lang="el-GR" sz="2400" i="1" dirty="0" smtClean="0"/>
              <a:t>(κεφαλή </a:t>
            </a:r>
            <a:r>
              <a:rPr lang="el-GR" sz="2400" b="1" i="1" dirty="0" smtClean="0">
                <a:solidFill>
                  <a:schemeClr val="tx2">
                    <a:lumMod val="75000"/>
                  </a:schemeClr>
                </a:solidFill>
              </a:rPr>
              <a:t>κερκοφόρου πυρήνα </a:t>
            </a:r>
            <a:r>
              <a:rPr lang="el-GR" sz="2400" i="1" dirty="0" smtClean="0"/>
              <a:t>για εκμάθηση κινήσεων)</a:t>
            </a:r>
            <a:endParaRPr lang="el-GR" sz="3600" i="1" dirty="0"/>
          </a:p>
        </p:txBody>
      </p:sp>
      <p:pic>
        <p:nvPicPr>
          <p:cNvPr id="6" name="5 - Θέση περιεχομένου" descr="Γνωσιακό κύκλωμα.jpg"/>
          <p:cNvPicPr>
            <a:picLocks noGrp="1" noChangeAspect="1"/>
          </p:cNvPicPr>
          <p:nvPr>
            <p:ph idx="1"/>
          </p:nvPr>
        </p:nvPicPr>
        <p:blipFill>
          <a:blip r:embed="rId2" cstate="print"/>
          <a:stretch>
            <a:fillRect/>
          </a:stretch>
        </p:blipFill>
        <p:spPr>
          <a:xfrm>
            <a:off x="0" y="956107"/>
            <a:ext cx="9274402" cy="5901893"/>
          </a:xfrm>
        </p:spPr>
      </p:pic>
    </p:spTree>
    <p:extLst>
      <p:ext uri="{BB962C8B-B14F-4D97-AF65-F5344CB8AC3E}">
        <p14:creationId xmlns:p14="http://schemas.microsoft.com/office/powerpoint/2010/main" val="359385390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1"/>
            <a:ext cx="8186766" cy="500042"/>
          </a:xfrm>
        </p:spPr>
        <p:txBody>
          <a:bodyPr/>
          <a:lstStyle/>
          <a:p>
            <a:r>
              <a:rPr lang="el-GR" sz="3200" dirty="0" err="1" smtClean="0"/>
              <a:t>Γνωσιακό</a:t>
            </a:r>
            <a:r>
              <a:rPr lang="el-GR" sz="3200" dirty="0" smtClean="0"/>
              <a:t> κύκλωμα  (ΙΙ)</a:t>
            </a:r>
            <a:endParaRPr lang="el-GR" sz="3200" dirty="0"/>
          </a:p>
        </p:txBody>
      </p:sp>
      <p:sp>
        <p:nvSpPr>
          <p:cNvPr id="5" name="4 - Θέση περιεχομένου"/>
          <p:cNvSpPr>
            <a:spLocks noGrp="1"/>
          </p:cNvSpPr>
          <p:nvPr>
            <p:ph sz="half" idx="1"/>
          </p:nvPr>
        </p:nvSpPr>
        <p:spPr>
          <a:xfrm>
            <a:off x="0" y="785794"/>
            <a:ext cx="4357686" cy="5929354"/>
          </a:xfrm>
        </p:spPr>
        <p:txBody>
          <a:bodyPr/>
          <a:lstStyle/>
          <a:p>
            <a:pPr>
              <a:buNone/>
            </a:pPr>
            <a:r>
              <a:rPr lang="el-GR" sz="2000" i="1" dirty="0" smtClean="0">
                <a:effectLst/>
              </a:rPr>
              <a:t>Η κεφαλή του </a:t>
            </a:r>
            <a:r>
              <a:rPr lang="el-GR" sz="2000" i="1" u="sng" dirty="0" smtClean="0">
                <a:effectLst/>
              </a:rPr>
              <a:t>κερκοφόρου πυρήνα</a:t>
            </a:r>
            <a:r>
              <a:rPr lang="el-GR" sz="2000" i="1" dirty="0" smtClean="0">
                <a:effectLst/>
              </a:rPr>
              <a:t> συμβάλλει στην εκμάθηση των κινήσεων </a:t>
            </a:r>
            <a:r>
              <a:rPr lang="el-GR" sz="2000" dirty="0" smtClean="0">
                <a:effectLst/>
              </a:rPr>
              <a:t>(</a:t>
            </a:r>
            <a:r>
              <a:rPr lang="el-GR" sz="2000" dirty="0" err="1" smtClean="0">
                <a:effectLst/>
              </a:rPr>
              <a:t>Γνωσιακό</a:t>
            </a:r>
            <a:r>
              <a:rPr lang="el-GR" sz="2000" dirty="0" smtClean="0">
                <a:effectLst/>
              </a:rPr>
              <a:t> κύκλωμα)</a:t>
            </a:r>
            <a:r>
              <a:rPr lang="el-GR" sz="2000" i="1" dirty="0" smtClean="0">
                <a:effectLst/>
              </a:rPr>
              <a:t>.</a:t>
            </a:r>
          </a:p>
          <a:p>
            <a:pPr>
              <a:buNone/>
            </a:pPr>
            <a:r>
              <a:rPr lang="el-GR" sz="2000" i="1" dirty="0" smtClean="0">
                <a:effectLst/>
              </a:rPr>
              <a:t>  Ο </a:t>
            </a:r>
            <a:r>
              <a:rPr lang="el-GR" sz="2000" i="1" u="sng" dirty="0" smtClean="0">
                <a:effectLst/>
              </a:rPr>
              <a:t>επικλινής πυρήνας</a:t>
            </a:r>
            <a:r>
              <a:rPr lang="el-GR" sz="2000" i="1" dirty="0" smtClean="0">
                <a:effectLst/>
              </a:rPr>
              <a:t> συμμετέχει στο </a:t>
            </a:r>
            <a:r>
              <a:rPr lang="el-GR" sz="2000" dirty="0" err="1" smtClean="0">
                <a:effectLst/>
              </a:rPr>
              <a:t>Μεταιχμιακό</a:t>
            </a:r>
            <a:r>
              <a:rPr lang="el-GR" sz="2000" dirty="0" smtClean="0">
                <a:effectLst/>
              </a:rPr>
              <a:t> κύκλωμα</a:t>
            </a:r>
            <a:r>
              <a:rPr lang="en-US" sz="2000" dirty="0" smtClean="0">
                <a:effectLst/>
              </a:rPr>
              <a:t> </a:t>
            </a:r>
            <a:r>
              <a:rPr lang="el-GR" sz="2000" i="1" dirty="0" smtClean="0">
                <a:effectLst/>
              </a:rPr>
              <a:t>με τον κατώτερο προμετωπιαίο φλοιό, την ωχρά σφαίρα και τον έσω ραχιαίο πυρήνα θαλάμου </a:t>
            </a:r>
          </a:p>
          <a:p>
            <a:pPr>
              <a:buNone/>
            </a:pPr>
            <a:r>
              <a:rPr lang="el-GR" sz="2000" i="1" dirty="0" smtClean="0">
                <a:effectLst/>
              </a:rPr>
              <a:t>    (κινήσεις οδηγούμενες από το συναίσθημα, π.χ. μειδίαμα)</a:t>
            </a:r>
          </a:p>
          <a:p>
            <a:pPr eaLnBrk="1" hangingPunct="1">
              <a:buNone/>
            </a:pPr>
            <a:r>
              <a:rPr lang="el-GR" sz="1100" dirty="0" smtClean="0">
                <a:effectLst/>
              </a:rPr>
              <a:t>1. Πρόσθιοι, </a:t>
            </a:r>
          </a:p>
          <a:p>
            <a:pPr eaLnBrk="1" hangingPunct="1">
              <a:buNone/>
            </a:pPr>
            <a:r>
              <a:rPr lang="el-GR" sz="1100" dirty="0" smtClean="0">
                <a:effectLst/>
              </a:rPr>
              <a:t>2. </a:t>
            </a:r>
            <a:r>
              <a:rPr lang="el-GR" sz="1100" dirty="0" err="1" smtClean="0">
                <a:effectLst/>
              </a:rPr>
              <a:t>Υπερμεσολόβια</a:t>
            </a:r>
            <a:r>
              <a:rPr lang="el-GR" sz="1100" dirty="0" smtClean="0">
                <a:effectLst/>
              </a:rPr>
              <a:t> έλικα, </a:t>
            </a:r>
          </a:p>
          <a:p>
            <a:pPr eaLnBrk="1" hangingPunct="1">
              <a:buNone/>
            </a:pPr>
            <a:r>
              <a:rPr lang="el-GR" sz="1100" dirty="0" smtClean="0">
                <a:effectLst/>
              </a:rPr>
              <a:t>3. </a:t>
            </a:r>
            <a:r>
              <a:rPr lang="el-GR" sz="1100" dirty="0" err="1" smtClean="0">
                <a:effectLst/>
              </a:rPr>
              <a:t>μαστίο</a:t>
            </a:r>
            <a:r>
              <a:rPr lang="el-GR" sz="1100" dirty="0" smtClean="0">
                <a:effectLst/>
              </a:rPr>
              <a:t>, </a:t>
            </a:r>
          </a:p>
          <a:p>
            <a:pPr eaLnBrk="1" hangingPunct="1">
              <a:buNone/>
            </a:pPr>
            <a:r>
              <a:rPr lang="el-GR" sz="1100" dirty="0" smtClean="0">
                <a:effectLst/>
              </a:rPr>
              <a:t>4. </a:t>
            </a:r>
            <a:r>
              <a:rPr lang="el-GR" sz="1100" dirty="0" err="1" smtClean="0">
                <a:effectLst/>
              </a:rPr>
              <a:t>μαστιοθαλαμική</a:t>
            </a:r>
            <a:r>
              <a:rPr lang="el-GR" sz="1100" dirty="0" smtClean="0">
                <a:effectLst/>
              </a:rPr>
              <a:t> δεσμίδα, </a:t>
            </a:r>
          </a:p>
          <a:p>
            <a:pPr eaLnBrk="1" hangingPunct="1">
              <a:buNone/>
            </a:pPr>
            <a:r>
              <a:rPr lang="el-GR" sz="1100" dirty="0" smtClean="0">
                <a:effectLst/>
              </a:rPr>
              <a:t>5. έσω πυρήνες, </a:t>
            </a:r>
          </a:p>
          <a:p>
            <a:pPr eaLnBrk="1" hangingPunct="1">
              <a:buNone/>
            </a:pPr>
            <a:r>
              <a:rPr lang="el-GR" sz="1100" dirty="0" smtClean="0">
                <a:effectLst/>
              </a:rPr>
              <a:t>6. μετωπιαίος λοβός,</a:t>
            </a:r>
          </a:p>
          <a:p>
            <a:pPr eaLnBrk="1" hangingPunct="1">
              <a:buNone/>
            </a:pPr>
            <a:r>
              <a:rPr lang="el-GR" sz="1100" dirty="0" smtClean="0">
                <a:effectLst/>
              </a:rPr>
              <a:t> 7+12. ωχρά σφαίρα, </a:t>
            </a:r>
          </a:p>
          <a:p>
            <a:pPr eaLnBrk="1" hangingPunct="1">
              <a:buNone/>
            </a:pPr>
            <a:r>
              <a:rPr lang="el-GR" sz="1100" dirty="0" smtClean="0">
                <a:effectLst/>
              </a:rPr>
              <a:t>8. υποθάλαμος,</a:t>
            </a:r>
          </a:p>
          <a:p>
            <a:pPr eaLnBrk="1" hangingPunct="1">
              <a:buNone/>
            </a:pPr>
            <a:r>
              <a:rPr lang="el-GR" sz="1100" dirty="0" smtClean="0">
                <a:effectLst/>
              </a:rPr>
              <a:t>9. κεντρικός πυρήνας</a:t>
            </a:r>
          </a:p>
          <a:p>
            <a:pPr eaLnBrk="1" hangingPunct="1">
              <a:buNone/>
            </a:pPr>
            <a:r>
              <a:rPr lang="el-GR" sz="1100" dirty="0" smtClean="0">
                <a:effectLst/>
              </a:rPr>
              <a:t>10. </a:t>
            </a:r>
            <a:r>
              <a:rPr lang="el-GR" sz="1100" dirty="0" err="1" smtClean="0">
                <a:effectLst/>
              </a:rPr>
              <a:t>εμβολοειδής</a:t>
            </a:r>
            <a:r>
              <a:rPr lang="el-GR" sz="1100" dirty="0" smtClean="0">
                <a:effectLst/>
              </a:rPr>
              <a:t> πυρήνας</a:t>
            </a:r>
          </a:p>
          <a:p>
            <a:pPr eaLnBrk="1" hangingPunct="1">
              <a:buNone/>
            </a:pPr>
            <a:r>
              <a:rPr lang="el-GR" sz="1100" dirty="0" smtClean="0">
                <a:effectLst/>
              </a:rPr>
              <a:t>11. δικτυωτός σχηματισμός</a:t>
            </a:r>
          </a:p>
          <a:p>
            <a:pPr eaLnBrk="1" hangingPunct="1">
              <a:buNone/>
            </a:pPr>
            <a:r>
              <a:rPr lang="el-GR" sz="1100" dirty="0" smtClean="0">
                <a:effectLst/>
              </a:rPr>
              <a:t>13. κερκοφόρος π., </a:t>
            </a:r>
          </a:p>
          <a:p>
            <a:pPr eaLnBrk="1" hangingPunct="1">
              <a:buNone/>
            </a:pPr>
            <a:r>
              <a:rPr lang="el-GR" sz="1100" dirty="0" smtClean="0">
                <a:effectLst/>
              </a:rPr>
              <a:t>14. κέλυφος</a:t>
            </a:r>
            <a:endParaRPr lang="en-US" sz="1100" i="1" dirty="0" smtClean="0">
              <a:effectLst/>
            </a:endParaRPr>
          </a:p>
          <a:p>
            <a:pPr>
              <a:buNone/>
            </a:pPr>
            <a:endParaRPr lang="el-GR" dirty="0"/>
          </a:p>
        </p:txBody>
      </p:sp>
      <p:pic>
        <p:nvPicPr>
          <p:cNvPr id="8" name="Picture 4" descr="Θάλαμος-πρόσθιος-έσω-κεντρικός"/>
          <p:cNvPicPr>
            <a:picLocks noGrp="1" noChangeAspect="1" noChangeArrowheads="1"/>
          </p:cNvPicPr>
          <p:nvPr>
            <p:ph sz="half" idx="2"/>
          </p:nvPr>
        </p:nvPicPr>
        <p:blipFill>
          <a:blip r:embed="rId2" cstate="print"/>
          <a:srcRect/>
          <a:stretch>
            <a:fillRect/>
          </a:stretch>
        </p:blipFill>
        <p:spPr bwMode="auto">
          <a:xfrm>
            <a:off x="4357686" y="500042"/>
            <a:ext cx="4643312" cy="6357958"/>
          </a:xfrm>
          <a:prstGeom prst="rect">
            <a:avLst/>
          </a:prstGeom>
          <a:noFill/>
          <a:ln w="9525">
            <a:noFill/>
            <a:miter lim="800000"/>
            <a:headEnd/>
            <a:tailEnd/>
          </a:ln>
        </p:spPr>
      </p:pic>
      <p:pic>
        <p:nvPicPr>
          <p:cNvPr id="9" name="8 - Εικόνα" descr="nucleus-accumbens-Adapted-from-Ref-49.png"/>
          <p:cNvPicPr>
            <a:picLocks noChangeAspect="1"/>
          </p:cNvPicPr>
          <p:nvPr/>
        </p:nvPicPr>
        <p:blipFill>
          <a:blip r:embed="rId3" cstate="print"/>
          <a:stretch>
            <a:fillRect/>
          </a:stretch>
        </p:blipFill>
        <p:spPr>
          <a:xfrm>
            <a:off x="1841924" y="4143380"/>
            <a:ext cx="3040458" cy="2500330"/>
          </a:xfrm>
          <a:prstGeom prst="rect">
            <a:avLst/>
          </a:prstGeom>
        </p:spPr>
      </p:pic>
    </p:spTree>
    <p:extLst>
      <p:ext uri="{BB962C8B-B14F-4D97-AF65-F5344CB8AC3E}">
        <p14:creationId xmlns:p14="http://schemas.microsoft.com/office/powerpoint/2010/main" val="33757103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lstStyle/>
          <a:p>
            <a:r>
              <a:rPr lang="el-GR" sz="2800" dirty="0" smtClean="0">
                <a:solidFill>
                  <a:srgbClr val="FFC000"/>
                </a:solidFill>
              </a:rPr>
              <a:t>Νοσήματα που αφορούν το εξωπυραμιδικό σύστημα</a:t>
            </a:r>
            <a:r>
              <a:rPr lang="el-GR" sz="3600" dirty="0" smtClean="0"/>
              <a:t> </a:t>
            </a:r>
            <a:endParaRPr lang="el-GR" sz="3600" dirty="0"/>
          </a:p>
        </p:txBody>
      </p:sp>
      <p:sp>
        <p:nvSpPr>
          <p:cNvPr id="3" name="2 - Θέση περιεχομένου"/>
          <p:cNvSpPr>
            <a:spLocks noGrp="1"/>
          </p:cNvSpPr>
          <p:nvPr>
            <p:ph sz="half" idx="1"/>
          </p:nvPr>
        </p:nvSpPr>
        <p:spPr>
          <a:xfrm>
            <a:off x="0" y="714356"/>
            <a:ext cx="4495800" cy="5130817"/>
          </a:xfrm>
        </p:spPr>
        <p:txBody>
          <a:bodyPr/>
          <a:lstStyle/>
          <a:p>
            <a:r>
              <a:rPr lang="el-GR" sz="2400" dirty="0" smtClean="0"/>
              <a:t>Νόσος του </a:t>
            </a:r>
            <a:r>
              <a:rPr lang="en-US" sz="2400" dirty="0" smtClean="0"/>
              <a:t>Parkinson</a:t>
            </a:r>
          </a:p>
          <a:p>
            <a:r>
              <a:rPr lang="el-GR" sz="2400" dirty="0" smtClean="0"/>
              <a:t>Χορεία του </a:t>
            </a:r>
            <a:r>
              <a:rPr lang="en-US" sz="2400" dirty="0" smtClean="0"/>
              <a:t>Huntington</a:t>
            </a:r>
            <a:endParaRPr lang="el-GR" sz="2400" dirty="0" smtClean="0"/>
          </a:p>
          <a:p>
            <a:r>
              <a:rPr lang="el-GR" sz="2200" dirty="0" smtClean="0"/>
              <a:t>Παραμορφωτική μυϊκή δυστονία</a:t>
            </a:r>
          </a:p>
          <a:p>
            <a:r>
              <a:rPr lang="el-GR" sz="2200" dirty="0" smtClean="0"/>
              <a:t>Σύνδρομο </a:t>
            </a:r>
            <a:r>
              <a:rPr lang="en-US" sz="2200" dirty="0" smtClean="0"/>
              <a:t>Gilles de la </a:t>
            </a:r>
            <a:r>
              <a:rPr lang="en-US" sz="2200" dirty="0" err="1" smtClean="0"/>
              <a:t>Tourette</a:t>
            </a:r>
            <a:endParaRPr lang="el-GR" sz="2200" dirty="0"/>
          </a:p>
        </p:txBody>
      </p:sp>
      <p:pic>
        <p:nvPicPr>
          <p:cNvPr id="5" name="4 - Θέση περιεχομένου" descr="symptoms-of-dystonia.jpg"/>
          <p:cNvPicPr>
            <a:picLocks noGrp="1" noChangeAspect="1"/>
          </p:cNvPicPr>
          <p:nvPr>
            <p:ph sz="half" idx="2"/>
          </p:nvPr>
        </p:nvPicPr>
        <p:blipFill>
          <a:blip r:embed="rId2" cstate="print"/>
          <a:stretch>
            <a:fillRect/>
          </a:stretch>
        </p:blipFill>
        <p:spPr>
          <a:xfrm>
            <a:off x="4429124" y="1142984"/>
            <a:ext cx="4521770" cy="5286412"/>
          </a:xfrm>
        </p:spPr>
      </p:pic>
      <p:pic>
        <p:nvPicPr>
          <p:cNvPr id="6" name="5 - Εικόνα" descr="Parkinson-Disease.jpg"/>
          <p:cNvPicPr>
            <a:picLocks noChangeAspect="1"/>
          </p:cNvPicPr>
          <p:nvPr/>
        </p:nvPicPr>
        <p:blipFill>
          <a:blip r:embed="rId3" cstate="print"/>
          <a:stretch>
            <a:fillRect/>
          </a:stretch>
        </p:blipFill>
        <p:spPr>
          <a:xfrm>
            <a:off x="714348" y="2433425"/>
            <a:ext cx="3336176" cy="4424575"/>
          </a:xfrm>
          <a:prstGeom prst="rect">
            <a:avLst/>
          </a:prstGeom>
        </p:spPr>
      </p:pic>
    </p:spTree>
    <p:extLst>
      <p:ext uri="{BB962C8B-B14F-4D97-AF65-F5344CB8AC3E}">
        <p14:creationId xmlns:p14="http://schemas.microsoft.com/office/powerpoint/2010/main" val="347048026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36711"/>
          </a:xfrm>
        </p:spPr>
        <p:txBody>
          <a:bodyPr/>
          <a:lstStyle/>
          <a:p>
            <a:r>
              <a:rPr lang="el-GR" sz="3600" dirty="0" smtClean="0"/>
              <a:t>Νόσος του </a:t>
            </a:r>
            <a:r>
              <a:rPr lang="en-US" sz="3600" dirty="0" smtClean="0"/>
              <a:t>Parkinson </a:t>
            </a:r>
            <a:r>
              <a:rPr lang="el-GR" sz="3600" dirty="0" smtClean="0"/>
              <a:t>και μέλαινα ουσία</a:t>
            </a:r>
            <a:endParaRPr lang="el-GR" sz="3600" dirty="0"/>
          </a:p>
        </p:txBody>
      </p:sp>
      <p:pic>
        <p:nvPicPr>
          <p:cNvPr id="5" name="Content Placeholder 4" descr="Substantia nigra_ParkinsonsDisease.png"/>
          <p:cNvPicPr>
            <a:picLocks noGrp="1" noChangeAspect="1"/>
          </p:cNvPicPr>
          <p:nvPr>
            <p:ph sz="half" idx="1"/>
          </p:nvPr>
        </p:nvPicPr>
        <p:blipFill>
          <a:blip r:embed="rId2" cstate="print"/>
          <a:stretch>
            <a:fillRect/>
          </a:stretch>
        </p:blipFill>
        <p:spPr>
          <a:xfrm>
            <a:off x="-84517" y="814115"/>
            <a:ext cx="9278688" cy="5567213"/>
          </a:xfrm>
        </p:spPr>
      </p:pic>
    </p:spTree>
    <p:extLst>
      <p:ext uri="{BB962C8B-B14F-4D97-AF65-F5344CB8AC3E}">
        <p14:creationId xmlns:p14="http://schemas.microsoft.com/office/powerpoint/2010/main" val="851091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611188" y="0"/>
            <a:ext cx="8229600" cy="765175"/>
          </a:xfrm>
        </p:spPr>
        <p:txBody>
          <a:bodyPr/>
          <a:lstStyle/>
          <a:p>
            <a:r>
              <a:rPr lang="el-GR" sz="3200"/>
              <a:t>Νευροδιαβιβαστές </a:t>
            </a:r>
            <a:r>
              <a:rPr lang="en-US" sz="3200"/>
              <a:t>=</a:t>
            </a:r>
            <a:r>
              <a:rPr lang="el-GR" sz="3200"/>
              <a:t> Μόρια στις συνάψεις</a:t>
            </a:r>
          </a:p>
        </p:txBody>
      </p:sp>
      <p:pic>
        <p:nvPicPr>
          <p:cNvPr id="15366" name="Picture 6" descr="νευροδιαβιβαστές"/>
          <p:cNvPicPr>
            <a:picLocks noGrp="1" noChangeAspect="1" noChangeArrowheads="1"/>
          </p:cNvPicPr>
          <p:nvPr>
            <p:ph idx="1"/>
          </p:nvPr>
        </p:nvPicPr>
        <p:blipFill>
          <a:blip r:embed="rId2" cstate="print"/>
          <a:srcRect/>
          <a:stretch>
            <a:fillRect/>
          </a:stretch>
        </p:blipFill>
        <p:spPr>
          <a:xfrm>
            <a:off x="0" y="839788"/>
            <a:ext cx="9144000" cy="4548187"/>
          </a:xfrm>
          <a:noFill/>
          <a:ln/>
        </p:spPr>
      </p:pic>
    </p:spTree>
    <p:extLst>
      <p:ext uri="{BB962C8B-B14F-4D97-AF65-F5344CB8AC3E}">
        <p14:creationId xmlns:p14="http://schemas.microsoft.com/office/powerpoint/2010/main" val="22709714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 name="2 - Εικόνα" descr="Όργανα Ν.Σ..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68313" y="0"/>
            <a:ext cx="8229600" cy="908050"/>
          </a:xfrm>
        </p:spPr>
        <p:txBody>
          <a:bodyPr/>
          <a:lstStyle/>
          <a:p>
            <a:r>
              <a:rPr lang="el-GR" sz="2800"/>
              <a:t>Νεύρο </a:t>
            </a:r>
            <a:r>
              <a:rPr lang="en-US" sz="2800"/>
              <a:t>=</a:t>
            </a:r>
            <a:r>
              <a:rPr lang="el-GR" sz="2800"/>
              <a:t> Δέσμη νευρικών ινών με περιβλήματα</a:t>
            </a:r>
          </a:p>
        </p:txBody>
      </p:sp>
      <p:pic>
        <p:nvPicPr>
          <p:cNvPr id="11268" name="Picture 4" descr="Νεύρο 1"/>
          <p:cNvPicPr>
            <a:picLocks noGrp="1" noChangeAspect="1" noChangeArrowheads="1"/>
          </p:cNvPicPr>
          <p:nvPr>
            <p:ph idx="1"/>
          </p:nvPr>
        </p:nvPicPr>
        <p:blipFill>
          <a:blip r:embed="rId2" cstate="print"/>
          <a:srcRect/>
          <a:stretch>
            <a:fillRect/>
          </a:stretch>
        </p:blipFill>
        <p:spPr>
          <a:xfrm>
            <a:off x="2614613" y="620713"/>
            <a:ext cx="3763962" cy="6237287"/>
          </a:xfrm>
          <a:noFill/>
          <a:ln/>
        </p:spPr>
      </p:pic>
    </p:spTree>
    <p:extLst>
      <p:ext uri="{BB962C8B-B14F-4D97-AF65-F5344CB8AC3E}">
        <p14:creationId xmlns:p14="http://schemas.microsoft.com/office/powerpoint/2010/main" val="36839392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7813"/>
            <a:ext cx="9036496" cy="1062955"/>
          </a:xfrm>
        </p:spPr>
        <p:txBody>
          <a:bodyPr/>
          <a:lstStyle/>
          <a:p>
            <a:r>
              <a:rPr lang="el-GR" dirty="0"/>
              <a:t>Μέρος </a:t>
            </a:r>
            <a:r>
              <a:rPr lang="el-GR" dirty="0" smtClean="0"/>
              <a:t>Β – Περιγραφή του ΚΝΣ</a:t>
            </a:r>
            <a:endParaRPr lang="el-GR" dirty="0"/>
          </a:p>
        </p:txBody>
      </p:sp>
      <p:sp>
        <p:nvSpPr>
          <p:cNvPr id="3" name="Θέση περιεχομένου 2"/>
          <p:cNvSpPr>
            <a:spLocks noGrp="1"/>
          </p:cNvSpPr>
          <p:nvPr>
            <p:ph idx="1"/>
          </p:nvPr>
        </p:nvSpPr>
        <p:spPr>
          <a:xfrm>
            <a:off x="251520" y="2492896"/>
            <a:ext cx="8435280" cy="3638029"/>
          </a:xfrm>
        </p:spPr>
        <p:txBody>
          <a:bodyPr/>
          <a:lstStyle/>
          <a:p>
            <a:r>
              <a:rPr lang="el-GR" i="1" dirty="0" smtClean="0"/>
              <a:t>Αδρή μορφολογία – θέση – σχέσεις</a:t>
            </a:r>
          </a:p>
          <a:p>
            <a:r>
              <a:rPr lang="el-GR" i="1" dirty="0" smtClean="0"/>
              <a:t>Αδρή φυσιολογική λειτουργία </a:t>
            </a:r>
          </a:p>
          <a:p>
            <a:endParaRPr lang="el-GR" dirty="0"/>
          </a:p>
        </p:txBody>
      </p:sp>
    </p:spTree>
    <p:extLst>
      <p:ext uri="{BB962C8B-B14F-4D97-AF65-F5344CB8AC3E}">
        <p14:creationId xmlns:p14="http://schemas.microsoft.com/office/powerpoint/2010/main" val="10207766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 name="2 - Εικόνα" descr="ΚΝΣ και μήνιγγες.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11188" y="-242888"/>
            <a:ext cx="8229600" cy="1143001"/>
          </a:xfrm>
        </p:spPr>
        <p:txBody>
          <a:bodyPr/>
          <a:lstStyle/>
          <a:p>
            <a:r>
              <a:rPr lang="el-GR" sz="2800"/>
              <a:t>Φαιά, λευκή ουσία, γάγγλια, πυρήνες</a:t>
            </a:r>
          </a:p>
        </p:txBody>
      </p:sp>
      <p:sp>
        <p:nvSpPr>
          <p:cNvPr id="25603" name="Rectangle 3"/>
          <p:cNvSpPr>
            <a:spLocks noGrp="1" noChangeArrowheads="1"/>
          </p:cNvSpPr>
          <p:nvPr>
            <p:ph type="body" idx="1"/>
          </p:nvPr>
        </p:nvSpPr>
        <p:spPr>
          <a:xfrm>
            <a:off x="0" y="1268413"/>
            <a:ext cx="9144000" cy="5184775"/>
          </a:xfrm>
        </p:spPr>
        <p:txBody>
          <a:bodyPr/>
          <a:lstStyle/>
          <a:p>
            <a:r>
              <a:rPr lang="el-GR" sz="2400" b="1" i="1"/>
              <a:t>Φαιά ουσία</a:t>
            </a:r>
            <a:r>
              <a:rPr lang="el-GR" sz="2400"/>
              <a:t> </a:t>
            </a:r>
            <a:r>
              <a:rPr lang="en-US" sz="2400"/>
              <a:t>: </a:t>
            </a:r>
            <a:r>
              <a:rPr lang="el-GR" sz="2400"/>
              <a:t>Ευρεία περιοχή με σώματα νευρικών κυττάρων</a:t>
            </a:r>
          </a:p>
          <a:p>
            <a:endParaRPr lang="en-US" sz="2400" b="1" i="1"/>
          </a:p>
          <a:p>
            <a:r>
              <a:rPr lang="el-GR" sz="2400" b="1" i="1"/>
              <a:t>Λευκή ουσία</a:t>
            </a:r>
            <a:r>
              <a:rPr lang="en-US" sz="2400"/>
              <a:t>:    </a:t>
            </a:r>
            <a:r>
              <a:rPr lang="en-US" sz="2400">
                <a:cs typeface="Arial" charset="0"/>
              </a:rPr>
              <a:t>»           »       </a:t>
            </a:r>
            <a:r>
              <a:rPr lang="el-GR" sz="2400">
                <a:cs typeface="Arial" charset="0"/>
              </a:rPr>
              <a:t>με   νευράξονες</a:t>
            </a:r>
          </a:p>
          <a:p>
            <a:endParaRPr lang="en-US" sz="2400" b="1" i="1">
              <a:cs typeface="Arial" charset="0"/>
            </a:endParaRPr>
          </a:p>
          <a:p>
            <a:r>
              <a:rPr lang="el-GR" sz="2400" b="1" i="1">
                <a:cs typeface="Arial" charset="0"/>
              </a:rPr>
              <a:t>Πυρήνας</a:t>
            </a:r>
            <a:r>
              <a:rPr lang="en-US" sz="2400">
                <a:cs typeface="Arial" charset="0"/>
              </a:rPr>
              <a:t>: </a:t>
            </a:r>
            <a:r>
              <a:rPr lang="el-GR" sz="2400">
                <a:cs typeface="Arial" charset="0"/>
              </a:rPr>
              <a:t>Περιορισμένη ή περιγεγραμμένη περιοχή με σώματα   νευρικών κυττάρων μέσα στο Κεντρικό Νευρικό Σύστημα</a:t>
            </a:r>
          </a:p>
          <a:p>
            <a:endParaRPr lang="en-US" sz="2400" b="1" i="1">
              <a:cs typeface="Arial" charset="0"/>
            </a:endParaRPr>
          </a:p>
          <a:p>
            <a:r>
              <a:rPr lang="el-GR" sz="2400" b="1" i="1">
                <a:cs typeface="Arial" charset="0"/>
              </a:rPr>
              <a:t>Γάγγλιο</a:t>
            </a:r>
            <a:r>
              <a:rPr lang="en-US" sz="2400">
                <a:cs typeface="Arial" charset="0"/>
              </a:rPr>
              <a:t>: </a:t>
            </a:r>
            <a:r>
              <a:rPr lang="el-GR" sz="2400">
                <a:cs typeface="Arial" charset="0"/>
              </a:rPr>
              <a:t>Περιγεγραμμένο μόρφωμα με σώματα νευρικών κυττάρων έξω από το Κεντρικό Νευρικό Σύστημα (εξαιρούνται τα </a:t>
            </a:r>
            <a:r>
              <a:rPr lang="en-US" sz="2400">
                <a:cs typeface="Arial" charset="0"/>
              </a:rPr>
              <a:t>«</a:t>
            </a:r>
            <a:r>
              <a:rPr lang="el-GR" sz="2400">
                <a:cs typeface="Arial" charset="0"/>
              </a:rPr>
              <a:t>βασικά γάγγλια</a:t>
            </a:r>
            <a:r>
              <a:rPr lang="en-US" sz="2400">
                <a:cs typeface="Arial" charset="0"/>
              </a:rPr>
              <a:t>»</a:t>
            </a:r>
            <a:r>
              <a:rPr lang="el-GR" sz="2400">
                <a:cs typeface="Arial" charset="0"/>
              </a:rPr>
              <a:t> του εγκεφάλου)</a:t>
            </a:r>
            <a:endParaRPr lang="en-US" sz="2400">
              <a:cs typeface="Arial" charset="0"/>
            </a:endParaRPr>
          </a:p>
        </p:txBody>
      </p:sp>
    </p:spTree>
    <p:extLst>
      <p:ext uri="{BB962C8B-B14F-4D97-AF65-F5344CB8AC3E}">
        <p14:creationId xmlns:p14="http://schemas.microsoft.com/office/powerpoint/2010/main" val="12728929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a:xfrm>
            <a:off x="468313" y="0"/>
            <a:ext cx="8229600" cy="765175"/>
          </a:xfrm>
        </p:spPr>
        <p:txBody>
          <a:bodyPr/>
          <a:lstStyle/>
          <a:p>
            <a:r>
              <a:rPr lang="el-GR" sz="3200"/>
              <a:t>Φαιά  και  λευκή  ουσία</a:t>
            </a:r>
          </a:p>
        </p:txBody>
      </p:sp>
      <p:pic>
        <p:nvPicPr>
          <p:cNvPr id="26630" name="Picture 6" descr="Φαιά και λευκή ουσία"/>
          <p:cNvPicPr>
            <a:picLocks noGrp="1" noChangeAspect="1" noChangeArrowheads="1"/>
          </p:cNvPicPr>
          <p:nvPr>
            <p:ph idx="1"/>
          </p:nvPr>
        </p:nvPicPr>
        <p:blipFill>
          <a:blip r:embed="rId2" cstate="print"/>
          <a:srcRect/>
          <a:stretch>
            <a:fillRect/>
          </a:stretch>
        </p:blipFill>
        <p:spPr>
          <a:xfrm>
            <a:off x="1042988" y="690563"/>
            <a:ext cx="6842125" cy="6149975"/>
          </a:xfrm>
          <a:noFill/>
          <a:ln/>
        </p:spPr>
      </p:pic>
    </p:spTree>
    <p:extLst>
      <p:ext uri="{BB962C8B-B14F-4D97-AF65-F5344CB8AC3E}">
        <p14:creationId xmlns:p14="http://schemas.microsoft.com/office/powerpoint/2010/main" val="16448183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395288" y="333375"/>
            <a:ext cx="8435975" cy="1150938"/>
          </a:xfrm>
        </p:spPr>
        <p:txBody>
          <a:bodyPr/>
          <a:lstStyle/>
          <a:p>
            <a:r>
              <a:rPr lang="el-GR" sz="2400" b="1"/>
              <a:t>Ομάδες νευρικών ινών (νευραξόνων)</a:t>
            </a:r>
            <a:br>
              <a:rPr lang="el-GR" sz="2400" b="1"/>
            </a:br>
            <a:r>
              <a:rPr lang="el-GR" sz="2400"/>
              <a:t>με κοινή πορεία – αρχή (αισθητικός υποδοχέας, πυρήνας, γάγγλιο) – πέρας (σύναψη) </a:t>
            </a:r>
            <a:endParaRPr lang="el-GR" sz="2400" b="1"/>
          </a:p>
        </p:txBody>
      </p:sp>
      <p:sp>
        <p:nvSpPr>
          <p:cNvPr id="108547" name="Rectangle 3"/>
          <p:cNvSpPr>
            <a:spLocks noGrp="1" noChangeArrowheads="1"/>
          </p:cNvSpPr>
          <p:nvPr>
            <p:ph type="body" idx="1"/>
          </p:nvPr>
        </p:nvSpPr>
        <p:spPr>
          <a:xfrm>
            <a:off x="179388" y="1600200"/>
            <a:ext cx="8507412" cy="5141913"/>
          </a:xfrm>
        </p:spPr>
        <p:txBody>
          <a:bodyPr/>
          <a:lstStyle/>
          <a:p>
            <a:endParaRPr lang="el-GR" sz="2400"/>
          </a:p>
          <a:p>
            <a:r>
              <a:rPr lang="el-GR" sz="2400"/>
              <a:t>Στο Περιφερικό Νευρικό σύστημα</a:t>
            </a:r>
            <a:r>
              <a:rPr lang="en-US" sz="2400"/>
              <a:t>:</a:t>
            </a:r>
            <a:r>
              <a:rPr lang="el-GR" sz="2400"/>
              <a:t> Νεύρα, νευρικές δεσμίδες </a:t>
            </a:r>
          </a:p>
          <a:p>
            <a:endParaRPr lang="el-GR" sz="2400"/>
          </a:p>
          <a:p>
            <a:r>
              <a:rPr lang="el-GR" sz="2400"/>
              <a:t>Στο Κεντρικό Νευρικό σύστημα</a:t>
            </a:r>
            <a:r>
              <a:rPr lang="en-US" sz="2400"/>
              <a:t>: </a:t>
            </a:r>
            <a:r>
              <a:rPr lang="el-GR" sz="2400"/>
              <a:t>Δεμάτιο, δεσμίδα, ταινία, ακτινοβολία, λημνίσκος, ίνες</a:t>
            </a:r>
          </a:p>
          <a:p>
            <a:endParaRPr lang="el-GR" sz="2400"/>
          </a:p>
          <a:p>
            <a:pPr>
              <a:buFontTx/>
              <a:buNone/>
            </a:pPr>
            <a:r>
              <a:rPr lang="el-GR" sz="2400"/>
              <a:t>  </a:t>
            </a:r>
            <a:r>
              <a:rPr lang="el-GR" sz="2400" b="1" i="1"/>
              <a:t>Οδός</a:t>
            </a:r>
            <a:r>
              <a:rPr lang="en-US" sz="2400" b="1" i="1"/>
              <a:t>: </a:t>
            </a:r>
            <a:r>
              <a:rPr lang="el-GR" sz="2400"/>
              <a:t>Σύνολο νευρώνων (σωμάτων νευρικών κυττάρων,  νευραξόνων, συνάψεων) 1ης, 2ης, 3ης κλπ. τάξης με </a:t>
            </a:r>
            <a:r>
              <a:rPr lang="el-GR" sz="2400" b="1"/>
              <a:t>κοινή αποστολή</a:t>
            </a:r>
            <a:r>
              <a:rPr lang="el-GR" sz="2400"/>
              <a:t> (οδός εκούσιας κινητικότητας, οδός πόνου, οπτική οδός κλπ) </a:t>
            </a:r>
            <a:endParaRPr lang="el-GR" sz="2400" b="1" i="1"/>
          </a:p>
        </p:txBody>
      </p:sp>
    </p:spTree>
    <p:extLst>
      <p:ext uri="{BB962C8B-B14F-4D97-AF65-F5344CB8AC3E}">
        <p14:creationId xmlns:p14="http://schemas.microsoft.com/office/powerpoint/2010/main" val="23674791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228600"/>
            <a:ext cx="9144000" cy="1066800"/>
          </a:xfrm>
          <a:noFill/>
        </p:spPr>
        <p:txBody>
          <a:bodyPr/>
          <a:lstStyle/>
          <a:p>
            <a:r>
              <a:rPr lang="el-GR" sz="3400" smtClean="0">
                <a:effectLst/>
              </a:rPr>
              <a:t>Υποδιαίρεση νευρικών ινών στον Εγκέφαλο</a:t>
            </a:r>
          </a:p>
        </p:txBody>
      </p:sp>
      <p:sp>
        <p:nvSpPr>
          <p:cNvPr id="4099" name="Rectangle 3"/>
          <p:cNvSpPr>
            <a:spLocks noGrp="1" noChangeArrowheads="1"/>
          </p:cNvSpPr>
          <p:nvPr>
            <p:ph type="body" idx="1"/>
          </p:nvPr>
        </p:nvSpPr>
        <p:spPr>
          <a:xfrm>
            <a:off x="0" y="838200"/>
            <a:ext cx="9144000" cy="6019800"/>
          </a:xfrm>
          <a:noFill/>
        </p:spPr>
        <p:txBody>
          <a:bodyPr/>
          <a:lstStyle/>
          <a:p>
            <a:r>
              <a:rPr lang="el-GR" u="sng" dirty="0" smtClean="0">
                <a:effectLst/>
              </a:rPr>
              <a:t>Συνδετικές ίνες</a:t>
            </a:r>
            <a:r>
              <a:rPr lang="el-GR" dirty="0" smtClean="0">
                <a:effectLst/>
              </a:rPr>
              <a:t> </a:t>
            </a:r>
            <a:r>
              <a:rPr lang="en-US" sz="2800" dirty="0" smtClean="0">
                <a:effectLst/>
              </a:rPr>
              <a:t>(association fibers)</a:t>
            </a:r>
            <a:r>
              <a:rPr lang="el-GR" sz="2800" dirty="0" smtClean="0">
                <a:effectLst/>
              </a:rPr>
              <a:t> </a:t>
            </a:r>
            <a:r>
              <a:rPr lang="el-GR" dirty="0" smtClean="0">
                <a:effectLst/>
              </a:rPr>
              <a:t>Συνδέουν διαφορετικές περιοχές του φλοιού του ιδίου ημισφαιρίου (μακρές, βραχείες)</a:t>
            </a:r>
          </a:p>
          <a:p>
            <a:endParaRPr lang="el-GR" dirty="0" smtClean="0">
              <a:effectLst/>
            </a:endParaRPr>
          </a:p>
          <a:p>
            <a:r>
              <a:rPr lang="el-GR" u="sng" dirty="0" smtClean="0">
                <a:effectLst/>
              </a:rPr>
              <a:t>Συνδεσμικές ίνες</a:t>
            </a:r>
            <a:r>
              <a:rPr lang="el-GR" dirty="0" smtClean="0">
                <a:effectLst/>
              </a:rPr>
              <a:t> </a:t>
            </a:r>
            <a:r>
              <a:rPr lang="en-US" sz="2800" dirty="0" smtClean="0">
                <a:effectLst/>
              </a:rPr>
              <a:t>(commissural fibers)</a:t>
            </a:r>
            <a:r>
              <a:rPr lang="el-GR" sz="2800" dirty="0" smtClean="0">
                <a:effectLst/>
              </a:rPr>
              <a:t> </a:t>
            </a:r>
            <a:r>
              <a:rPr lang="el-GR" dirty="0" smtClean="0">
                <a:effectLst/>
              </a:rPr>
              <a:t>Συνδέουν ομόλογες περιοχές από τα δύο ημισφαίρια (μεσολόβιο)</a:t>
            </a:r>
          </a:p>
          <a:p>
            <a:endParaRPr lang="el-GR" dirty="0" smtClean="0">
              <a:effectLst/>
            </a:endParaRPr>
          </a:p>
          <a:p>
            <a:r>
              <a:rPr lang="el-GR" u="sng" dirty="0" smtClean="0">
                <a:effectLst/>
              </a:rPr>
              <a:t>Προβλητικές ίνες</a:t>
            </a:r>
            <a:r>
              <a:rPr lang="el-GR" dirty="0" smtClean="0">
                <a:effectLst/>
              </a:rPr>
              <a:t> </a:t>
            </a:r>
            <a:r>
              <a:rPr lang="en-US" sz="2800" dirty="0" smtClean="0">
                <a:effectLst/>
              </a:rPr>
              <a:t>(projection fibers)</a:t>
            </a:r>
            <a:r>
              <a:rPr lang="el-GR" sz="2800" dirty="0" smtClean="0">
                <a:effectLst/>
              </a:rPr>
              <a:t> </a:t>
            </a:r>
            <a:r>
              <a:rPr lang="el-GR" dirty="0" smtClean="0">
                <a:effectLst/>
              </a:rPr>
              <a:t>Συνδέουν φλοιώδεις με υποφλοιώδεις περιοχές </a:t>
            </a:r>
            <a:r>
              <a:rPr lang="el-GR" sz="2800" dirty="0" smtClean="0">
                <a:effectLst/>
              </a:rPr>
              <a:t>(λημνίσκοι, δεμάτια, κλπ)</a:t>
            </a:r>
            <a:endParaRPr lang="el-GR" sz="2800" u="sng" dirty="0" smtClean="0">
              <a:effectLst/>
            </a:endParaRPr>
          </a:p>
        </p:txBody>
      </p:sp>
    </p:spTree>
    <p:extLst>
      <p:ext uri="{BB962C8B-B14F-4D97-AF65-F5344CB8AC3E}">
        <p14:creationId xmlns:p14="http://schemas.microsoft.com/office/powerpoint/2010/main" val="11416892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7813"/>
            <a:ext cx="8229600" cy="1322387"/>
          </a:xfrm>
        </p:spPr>
        <p:txBody>
          <a:bodyPr/>
          <a:lstStyle/>
          <a:p>
            <a:r>
              <a:rPr lang="el-GR" sz="3600" dirty="0" smtClean="0"/>
              <a:t>Μέρος Α - ΕΙΣΑΓΩΓΗ</a:t>
            </a:r>
            <a:endParaRPr lang="el-GR" sz="3600" dirty="0"/>
          </a:p>
        </p:txBody>
      </p:sp>
      <p:sp>
        <p:nvSpPr>
          <p:cNvPr id="3" name="Θέση περιεχομένου 2"/>
          <p:cNvSpPr>
            <a:spLocks noGrp="1"/>
          </p:cNvSpPr>
          <p:nvPr>
            <p:ph idx="1"/>
          </p:nvPr>
        </p:nvSpPr>
        <p:spPr/>
        <p:txBody>
          <a:bodyPr/>
          <a:lstStyle/>
          <a:p>
            <a:pPr marL="0" indent="0" algn="ctr">
              <a:buNone/>
            </a:pPr>
            <a:endParaRPr lang="el-GR" i="1" dirty="0" smtClean="0"/>
          </a:p>
          <a:p>
            <a:pPr marL="0" indent="0" algn="ctr">
              <a:buNone/>
            </a:pPr>
            <a:r>
              <a:rPr lang="el-GR" i="1" dirty="0" smtClean="0"/>
              <a:t>Βασικές έννοιες σε σχέση με το Νευρικό Σύστημα</a:t>
            </a:r>
            <a:endParaRPr lang="el-GR" i="1" dirty="0"/>
          </a:p>
        </p:txBody>
      </p:sp>
    </p:spTree>
    <p:extLst>
      <p:ext uri="{BB962C8B-B14F-4D97-AF65-F5344CB8AC3E}">
        <p14:creationId xmlns:p14="http://schemas.microsoft.com/office/powerpoint/2010/main" val="5513331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Μορφολογική διαίρεση ΚΝΣ"/>
          <p:cNvPicPr>
            <a:picLocks noChangeAspect="1" noChangeArrowheads="1"/>
          </p:cNvPicPr>
          <p:nvPr/>
        </p:nvPicPr>
        <p:blipFill>
          <a:blip r:embed="rId2" cstate="print"/>
          <a:srcRect/>
          <a:stretch>
            <a:fillRect/>
          </a:stretch>
        </p:blipFill>
        <p:spPr bwMode="auto">
          <a:xfrm>
            <a:off x="0" y="38100"/>
            <a:ext cx="9144000" cy="6781800"/>
          </a:xfrm>
          <a:prstGeom prst="rect">
            <a:avLst/>
          </a:prstGeom>
          <a:noFill/>
        </p:spPr>
      </p:pic>
    </p:spTree>
    <p:extLst>
      <p:ext uri="{BB962C8B-B14F-4D97-AF65-F5344CB8AC3E}">
        <p14:creationId xmlns:p14="http://schemas.microsoft.com/office/powerpoint/2010/main" val="32751386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rontal-lobe-8-728.jpg"/>
          <p:cNvPicPr>
            <a:picLocks noChangeAspect="1"/>
          </p:cNvPicPr>
          <p:nvPr/>
        </p:nvPicPr>
        <p:blipFill>
          <a:blip r:embed="rId2" cstate="print"/>
          <a:stretch>
            <a:fillRect/>
          </a:stretch>
        </p:blipFill>
        <p:spPr>
          <a:xfrm>
            <a:off x="3528582" y="3471341"/>
            <a:ext cx="4481545" cy="3361159"/>
          </a:xfrm>
          <a:prstGeom prst="rect">
            <a:avLst/>
          </a:prstGeom>
        </p:spPr>
      </p:pic>
      <p:pic>
        <p:nvPicPr>
          <p:cNvPr id="8" name="Picture 7" descr="frontal lobe inside.jpeg"/>
          <p:cNvPicPr>
            <a:picLocks noChangeAspect="1"/>
          </p:cNvPicPr>
          <p:nvPr/>
        </p:nvPicPr>
        <p:blipFill>
          <a:blip r:embed="rId3" cstate="print"/>
          <a:stretch>
            <a:fillRect/>
          </a:stretch>
        </p:blipFill>
        <p:spPr>
          <a:xfrm>
            <a:off x="6732240" y="4653136"/>
            <a:ext cx="2555776" cy="2555776"/>
          </a:xfrm>
          <a:prstGeom prst="rect">
            <a:avLst/>
          </a:prstGeom>
        </p:spPr>
      </p:pic>
      <p:sp>
        <p:nvSpPr>
          <p:cNvPr id="4" name="Title 3"/>
          <p:cNvSpPr>
            <a:spLocks noGrp="1"/>
          </p:cNvSpPr>
          <p:nvPr>
            <p:ph type="title"/>
          </p:nvPr>
        </p:nvSpPr>
        <p:spPr>
          <a:xfrm>
            <a:off x="0" y="0"/>
            <a:ext cx="9144000" cy="692696"/>
          </a:xfrm>
        </p:spPr>
        <p:txBody>
          <a:bodyPr>
            <a:normAutofit fontScale="90000"/>
          </a:bodyPr>
          <a:lstStyle/>
          <a:p>
            <a:r>
              <a:rPr lang="el-GR" sz="3600" dirty="0"/>
              <a:t>Τελικός εγκέφαλος – Ημισφαίρια </a:t>
            </a:r>
            <a:r>
              <a:rPr lang="en-US" sz="3600" dirty="0"/>
              <a:t> (Cerebrum)</a:t>
            </a:r>
          </a:p>
        </p:txBody>
      </p:sp>
      <p:sp>
        <p:nvSpPr>
          <p:cNvPr id="5" name="Content Placeholder 4"/>
          <p:cNvSpPr>
            <a:spLocks noGrp="1"/>
          </p:cNvSpPr>
          <p:nvPr>
            <p:ph sz="half" idx="1"/>
          </p:nvPr>
        </p:nvSpPr>
        <p:spPr>
          <a:xfrm>
            <a:off x="0" y="1124744"/>
            <a:ext cx="4038600" cy="4525963"/>
          </a:xfrm>
        </p:spPr>
        <p:txBody>
          <a:bodyPr/>
          <a:lstStyle/>
          <a:p>
            <a:pPr>
              <a:buNone/>
            </a:pPr>
            <a:r>
              <a:rPr lang="el-GR" b="1" dirty="0">
                <a:solidFill>
                  <a:srgbClr val="FF0000"/>
                </a:solidFill>
              </a:rPr>
              <a:t>Μετωπιαίος λοβός</a:t>
            </a:r>
            <a:endParaRPr lang="en-US" dirty="0">
              <a:solidFill>
                <a:srgbClr val="FF0000"/>
              </a:solidFill>
            </a:endParaRPr>
          </a:p>
          <a:p>
            <a:pPr lvl="0"/>
            <a:r>
              <a:rPr lang="el-GR" dirty="0"/>
              <a:t>Ανώτερες εγκεφαλικές λειτουργίες</a:t>
            </a:r>
            <a:endParaRPr lang="en-US" dirty="0"/>
          </a:p>
          <a:p>
            <a:pPr>
              <a:buNone/>
            </a:pPr>
            <a:r>
              <a:rPr lang="en-US" dirty="0"/>
              <a:t>   </a:t>
            </a:r>
            <a:r>
              <a:rPr lang="el-GR" dirty="0"/>
              <a:t> (σκέψη, κρίση, μακροπρόθεσμη μνήμη, συναίσθημα, απόφαση)</a:t>
            </a:r>
            <a:endParaRPr lang="en-US" dirty="0"/>
          </a:p>
          <a:p>
            <a:pPr lvl="0"/>
            <a:r>
              <a:rPr lang="el-GR" dirty="0"/>
              <a:t>Εκούσια κινητικότητα</a:t>
            </a:r>
            <a:endParaRPr lang="en-US" dirty="0"/>
          </a:p>
          <a:p>
            <a:pPr lvl="0"/>
            <a:r>
              <a:rPr lang="el-GR" dirty="0"/>
              <a:t>Έναρθρος λόγος (κέντρο </a:t>
            </a:r>
            <a:r>
              <a:rPr lang="en-US" dirty="0" err="1"/>
              <a:t>Broca</a:t>
            </a:r>
            <a:r>
              <a:rPr lang="en-US" dirty="0"/>
              <a:t>)</a:t>
            </a:r>
          </a:p>
          <a:p>
            <a:endParaRPr lang="en-US" dirty="0"/>
          </a:p>
        </p:txBody>
      </p:sp>
      <p:pic>
        <p:nvPicPr>
          <p:cNvPr id="7" name="Content Placeholder 6" descr="frontal lobe outside.jpeg"/>
          <p:cNvPicPr>
            <a:picLocks noGrp="1" noChangeAspect="1"/>
          </p:cNvPicPr>
          <p:nvPr>
            <p:ph sz="half" idx="2"/>
          </p:nvPr>
        </p:nvPicPr>
        <p:blipFill>
          <a:blip r:embed="rId4" cstate="print"/>
          <a:stretch>
            <a:fillRect/>
          </a:stretch>
        </p:blipFill>
        <p:spPr>
          <a:xfrm>
            <a:off x="4644008" y="692696"/>
            <a:ext cx="3791694" cy="2778646"/>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arietalg.jpg"/>
          <p:cNvPicPr>
            <a:picLocks noChangeAspect="1"/>
          </p:cNvPicPr>
          <p:nvPr/>
        </p:nvPicPr>
        <p:blipFill>
          <a:blip r:embed="rId2" cstate="print"/>
          <a:stretch>
            <a:fillRect/>
          </a:stretch>
        </p:blipFill>
        <p:spPr>
          <a:xfrm>
            <a:off x="4427984" y="2930958"/>
            <a:ext cx="4716016" cy="3786232"/>
          </a:xfrm>
          <a:prstGeom prst="rect">
            <a:avLst/>
          </a:prstGeom>
        </p:spPr>
      </p:pic>
      <p:pic>
        <p:nvPicPr>
          <p:cNvPr id="12" name="Picture 11" descr="parietal lobe inside.png"/>
          <p:cNvPicPr>
            <a:picLocks noChangeAspect="1"/>
          </p:cNvPicPr>
          <p:nvPr/>
        </p:nvPicPr>
        <p:blipFill>
          <a:blip r:embed="rId3" cstate="print"/>
          <a:stretch>
            <a:fillRect/>
          </a:stretch>
        </p:blipFill>
        <p:spPr>
          <a:xfrm>
            <a:off x="-180528" y="3399749"/>
            <a:ext cx="5688632" cy="3317441"/>
          </a:xfrm>
          <a:prstGeom prst="rect">
            <a:avLst/>
          </a:prstGeom>
        </p:spPr>
      </p:pic>
      <p:sp>
        <p:nvSpPr>
          <p:cNvPr id="4" name="Title 3"/>
          <p:cNvSpPr>
            <a:spLocks noGrp="1"/>
          </p:cNvSpPr>
          <p:nvPr>
            <p:ph type="title"/>
          </p:nvPr>
        </p:nvSpPr>
        <p:spPr>
          <a:xfrm>
            <a:off x="0" y="0"/>
            <a:ext cx="9144000" cy="692696"/>
          </a:xfrm>
        </p:spPr>
        <p:txBody>
          <a:bodyPr>
            <a:normAutofit fontScale="90000"/>
          </a:bodyPr>
          <a:lstStyle/>
          <a:p>
            <a:r>
              <a:rPr lang="el-GR" sz="3600" dirty="0"/>
              <a:t>Τελικός εγκέφαλος – Ημισφαίρια </a:t>
            </a:r>
            <a:r>
              <a:rPr lang="en-US" sz="3600" dirty="0"/>
              <a:t> (Cerebrum)</a:t>
            </a:r>
          </a:p>
        </p:txBody>
      </p:sp>
      <p:sp>
        <p:nvSpPr>
          <p:cNvPr id="5" name="Content Placeholder 4"/>
          <p:cNvSpPr>
            <a:spLocks noGrp="1"/>
          </p:cNvSpPr>
          <p:nvPr>
            <p:ph sz="half" idx="1"/>
          </p:nvPr>
        </p:nvSpPr>
        <p:spPr>
          <a:xfrm>
            <a:off x="-180528" y="692696"/>
            <a:ext cx="4219128" cy="4958011"/>
          </a:xfrm>
        </p:spPr>
        <p:txBody>
          <a:bodyPr/>
          <a:lstStyle/>
          <a:p>
            <a:pPr>
              <a:buNone/>
            </a:pPr>
            <a:r>
              <a:rPr lang="en-US" b="1" dirty="0"/>
              <a:t>   </a:t>
            </a:r>
            <a:r>
              <a:rPr lang="el-GR" b="1" dirty="0">
                <a:solidFill>
                  <a:srgbClr val="FF0000"/>
                </a:solidFill>
              </a:rPr>
              <a:t>Βρεγματικός λοβός</a:t>
            </a:r>
            <a:endParaRPr lang="en-US" dirty="0">
              <a:solidFill>
                <a:srgbClr val="FF0000"/>
              </a:solidFill>
            </a:endParaRPr>
          </a:p>
          <a:p>
            <a:pPr lvl="0"/>
            <a:r>
              <a:rPr lang="el-GR" sz="2400" dirty="0"/>
              <a:t>Συνειδητή σωματική αισθητικότητα</a:t>
            </a:r>
            <a:endParaRPr lang="en-US" sz="2400" dirty="0"/>
          </a:p>
          <a:p>
            <a:pPr lvl="0"/>
            <a:r>
              <a:rPr lang="el-GR" sz="2400" dirty="0"/>
              <a:t>Αντίληψη του σώματος και του περιβάλλοντος</a:t>
            </a:r>
            <a:endParaRPr lang="en-US" sz="2400" dirty="0"/>
          </a:p>
          <a:p>
            <a:r>
              <a:rPr lang="el-GR" sz="2400" dirty="0"/>
              <a:t>Κατανόηση γραπτού λόγου</a:t>
            </a:r>
            <a:endParaRPr lang="en-US" sz="2400" dirty="0"/>
          </a:p>
        </p:txBody>
      </p:sp>
      <p:pic>
        <p:nvPicPr>
          <p:cNvPr id="11" name="Content Placeholder 10" descr="parietal lobe outside.png"/>
          <p:cNvPicPr>
            <a:picLocks noGrp="1" noChangeAspect="1"/>
          </p:cNvPicPr>
          <p:nvPr>
            <p:ph sz="half" idx="2"/>
          </p:nvPr>
        </p:nvPicPr>
        <p:blipFill>
          <a:blip r:embed="rId4" cstate="print"/>
          <a:stretch>
            <a:fillRect/>
          </a:stretch>
        </p:blipFill>
        <p:spPr>
          <a:xfrm>
            <a:off x="4211960" y="692696"/>
            <a:ext cx="4484436" cy="2583036"/>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p:spPr>
        <p:txBody>
          <a:bodyPr>
            <a:noAutofit/>
          </a:bodyPr>
          <a:lstStyle/>
          <a:p>
            <a:r>
              <a:rPr lang="el-GR" sz="3600" dirty="0"/>
              <a:t>Τελικός εγκέφαλος – Ημισφαίρια </a:t>
            </a:r>
            <a:r>
              <a:rPr lang="en-US" sz="3600" dirty="0"/>
              <a:t> (Cerebrum)</a:t>
            </a:r>
          </a:p>
        </p:txBody>
      </p:sp>
      <p:sp>
        <p:nvSpPr>
          <p:cNvPr id="3" name="Content Placeholder 2"/>
          <p:cNvSpPr>
            <a:spLocks noGrp="1"/>
          </p:cNvSpPr>
          <p:nvPr>
            <p:ph sz="half" idx="1"/>
          </p:nvPr>
        </p:nvSpPr>
        <p:spPr>
          <a:xfrm>
            <a:off x="0" y="908720"/>
            <a:ext cx="4316288" cy="5289451"/>
          </a:xfrm>
        </p:spPr>
        <p:txBody>
          <a:bodyPr/>
          <a:lstStyle/>
          <a:p>
            <a:pPr>
              <a:buNone/>
            </a:pPr>
            <a:r>
              <a:rPr lang="en-US" b="1" dirty="0"/>
              <a:t>   </a:t>
            </a:r>
            <a:r>
              <a:rPr lang="el-GR" b="1" dirty="0">
                <a:solidFill>
                  <a:srgbClr val="FF0000"/>
                </a:solidFill>
              </a:rPr>
              <a:t>Κροταφικός λοβός</a:t>
            </a:r>
            <a:endParaRPr lang="en-US" dirty="0">
              <a:solidFill>
                <a:srgbClr val="FF0000"/>
              </a:solidFill>
            </a:endParaRPr>
          </a:p>
          <a:p>
            <a:pPr lvl="0"/>
            <a:r>
              <a:rPr lang="el-GR" sz="2600" dirty="0"/>
              <a:t>Αντίληψη ήχων (κέντρο ακοής)</a:t>
            </a:r>
            <a:endParaRPr lang="en-US" sz="2600" dirty="0"/>
          </a:p>
          <a:p>
            <a:pPr lvl="0"/>
            <a:r>
              <a:rPr lang="el-GR" sz="2600" dirty="0"/>
              <a:t>Κατανόηση ήχων</a:t>
            </a:r>
            <a:endParaRPr lang="en-US" sz="2600" dirty="0"/>
          </a:p>
          <a:p>
            <a:pPr lvl="0"/>
            <a:r>
              <a:rPr lang="el-GR" sz="2600" dirty="0"/>
              <a:t>Κατανόηση προφορικού λόγου (κέντρο </a:t>
            </a:r>
            <a:r>
              <a:rPr lang="en-US" sz="2600" dirty="0" err="1"/>
              <a:t>Wernicke</a:t>
            </a:r>
            <a:r>
              <a:rPr lang="el-GR" sz="2600" dirty="0"/>
              <a:t>)</a:t>
            </a:r>
          </a:p>
          <a:p>
            <a:pPr lvl="0"/>
            <a:r>
              <a:rPr lang="el-GR" sz="2600" dirty="0"/>
              <a:t>Αναγνώριση προσώπων</a:t>
            </a:r>
            <a:endParaRPr lang="en-US" sz="2600" dirty="0"/>
          </a:p>
          <a:p>
            <a:endParaRPr lang="en-US" dirty="0"/>
          </a:p>
        </p:txBody>
      </p:sp>
      <p:pic>
        <p:nvPicPr>
          <p:cNvPr id="5" name="Content Placeholder 4" descr="Wernicke2jpg.jpg"/>
          <p:cNvPicPr>
            <a:picLocks noGrp="1" noChangeAspect="1"/>
          </p:cNvPicPr>
          <p:nvPr>
            <p:ph sz="half" idx="2"/>
          </p:nvPr>
        </p:nvPicPr>
        <p:blipFill>
          <a:blip r:embed="rId2" cstate="print"/>
          <a:stretch>
            <a:fillRect/>
          </a:stretch>
        </p:blipFill>
        <p:spPr>
          <a:xfrm>
            <a:off x="4139952" y="980728"/>
            <a:ext cx="4859840" cy="4536504"/>
          </a:xfrm>
        </p:spPr>
      </p:pic>
      <p:pic>
        <p:nvPicPr>
          <p:cNvPr id="6" name="Picture 5" descr="Temporal fusiform.png"/>
          <p:cNvPicPr>
            <a:picLocks noChangeAspect="1"/>
          </p:cNvPicPr>
          <p:nvPr/>
        </p:nvPicPr>
        <p:blipFill>
          <a:blip r:embed="rId3" cstate="print"/>
          <a:stretch>
            <a:fillRect/>
          </a:stretch>
        </p:blipFill>
        <p:spPr>
          <a:xfrm>
            <a:off x="169277" y="4149080"/>
            <a:ext cx="4443302" cy="259228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ccipital-lobe-function.jpg"/>
          <p:cNvPicPr>
            <a:picLocks noChangeAspect="1"/>
          </p:cNvPicPr>
          <p:nvPr/>
        </p:nvPicPr>
        <p:blipFill>
          <a:blip r:embed="rId2" cstate="print"/>
          <a:stretch>
            <a:fillRect/>
          </a:stretch>
        </p:blipFill>
        <p:spPr>
          <a:xfrm>
            <a:off x="3431365" y="790576"/>
            <a:ext cx="5712635" cy="4284476"/>
          </a:xfrm>
          <a:prstGeom prst="rect">
            <a:avLst/>
          </a:prstGeom>
        </p:spPr>
      </p:pic>
      <p:sp>
        <p:nvSpPr>
          <p:cNvPr id="2" name="Title 1"/>
          <p:cNvSpPr>
            <a:spLocks noGrp="1"/>
          </p:cNvSpPr>
          <p:nvPr>
            <p:ph type="title"/>
          </p:nvPr>
        </p:nvSpPr>
        <p:spPr>
          <a:xfrm>
            <a:off x="0" y="116632"/>
            <a:ext cx="9144000" cy="706090"/>
          </a:xfrm>
        </p:spPr>
        <p:txBody>
          <a:bodyPr>
            <a:normAutofit fontScale="90000"/>
          </a:bodyPr>
          <a:lstStyle/>
          <a:p>
            <a:r>
              <a:rPr lang="el-GR" sz="3600" dirty="0"/>
              <a:t>Τελικός εγκέφαλος – Ημισφαίρια </a:t>
            </a:r>
            <a:r>
              <a:rPr lang="en-US" sz="3600" dirty="0"/>
              <a:t> (Cerebrum)</a:t>
            </a:r>
          </a:p>
        </p:txBody>
      </p:sp>
      <p:sp>
        <p:nvSpPr>
          <p:cNvPr id="3" name="Content Placeholder 2"/>
          <p:cNvSpPr>
            <a:spLocks noGrp="1"/>
          </p:cNvSpPr>
          <p:nvPr>
            <p:ph sz="half" idx="1"/>
          </p:nvPr>
        </p:nvSpPr>
        <p:spPr>
          <a:xfrm>
            <a:off x="107504" y="1124744"/>
            <a:ext cx="4388296" cy="5001419"/>
          </a:xfrm>
        </p:spPr>
        <p:txBody>
          <a:bodyPr/>
          <a:lstStyle/>
          <a:p>
            <a:pPr>
              <a:buNone/>
            </a:pPr>
            <a:r>
              <a:rPr lang="el-GR" b="1" dirty="0"/>
              <a:t>  </a:t>
            </a:r>
            <a:r>
              <a:rPr lang="el-GR" b="1" dirty="0">
                <a:solidFill>
                  <a:srgbClr val="FF0000"/>
                </a:solidFill>
              </a:rPr>
              <a:t>Ινιακός λοβός</a:t>
            </a:r>
            <a:endParaRPr lang="en-US" dirty="0">
              <a:solidFill>
                <a:srgbClr val="FF0000"/>
              </a:solidFill>
            </a:endParaRPr>
          </a:p>
          <a:p>
            <a:pPr lvl="0"/>
            <a:r>
              <a:rPr lang="el-GR" sz="2400" dirty="0"/>
              <a:t>Αντίληψη οπτικών ερεθισμάτων (κέντρο όρασης)</a:t>
            </a:r>
          </a:p>
          <a:p>
            <a:pPr lvl="0"/>
            <a:r>
              <a:rPr lang="el-GR" sz="2400" dirty="0"/>
              <a:t>Κατανόηση οπτικών ερεθισμάτων </a:t>
            </a:r>
            <a:endParaRPr lang="en-US" sz="2400" dirty="0"/>
          </a:p>
          <a:p>
            <a:endParaRPr lang="en-US" dirty="0"/>
          </a:p>
        </p:txBody>
      </p:sp>
      <p:pic>
        <p:nvPicPr>
          <p:cNvPr id="5" name="Content Placeholder 4" descr="occipital lobe.jpg"/>
          <p:cNvPicPr>
            <a:picLocks noGrp="1" noChangeAspect="1"/>
          </p:cNvPicPr>
          <p:nvPr>
            <p:ph sz="half" idx="2"/>
          </p:nvPr>
        </p:nvPicPr>
        <p:blipFill>
          <a:blip r:embed="rId3" cstate="print"/>
          <a:stretch>
            <a:fillRect/>
          </a:stretch>
        </p:blipFill>
        <p:spPr>
          <a:xfrm>
            <a:off x="1475656" y="3868127"/>
            <a:ext cx="3447653" cy="2989873"/>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964488" cy="980728"/>
          </a:xfrm>
        </p:spPr>
        <p:txBody>
          <a:bodyPr>
            <a:normAutofit/>
          </a:bodyPr>
          <a:lstStyle/>
          <a:p>
            <a:r>
              <a:rPr lang="el-GR" sz="3600" dirty="0"/>
              <a:t>Διάμεσος Εγκέφαλος (</a:t>
            </a:r>
            <a:r>
              <a:rPr lang="en-US" sz="3600" dirty="0"/>
              <a:t>diencephalon)</a:t>
            </a:r>
          </a:p>
        </p:txBody>
      </p:sp>
      <p:sp>
        <p:nvSpPr>
          <p:cNvPr id="3" name="Content Placeholder 2"/>
          <p:cNvSpPr>
            <a:spLocks noGrp="1"/>
          </p:cNvSpPr>
          <p:nvPr>
            <p:ph sz="half" idx="1"/>
          </p:nvPr>
        </p:nvSpPr>
        <p:spPr>
          <a:xfrm>
            <a:off x="0" y="836713"/>
            <a:ext cx="3779912" cy="5184575"/>
          </a:xfrm>
        </p:spPr>
        <p:txBody>
          <a:bodyPr>
            <a:normAutofit/>
          </a:bodyPr>
          <a:lstStyle/>
          <a:p>
            <a:pPr>
              <a:buNone/>
            </a:pPr>
            <a:r>
              <a:rPr lang="en-US" sz="2400" b="1" dirty="0"/>
              <a:t>   </a:t>
            </a:r>
            <a:r>
              <a:rPr lang="el-GR" b="1" dirty="0">
                <a:solidFill>
                  <a:srgbClr val="FF0000"/>
                </a:solidFill>
              </a:rPr>
              <a:t>Θάλαμος</a:t>
            </a:r>
            <a:endParaRPr lang="en-US" dirty="0">
              <a:solidFill>
                <a:srgbClr val="FF0000"/>
              </a:solidFill>
            </a:endParaRPr>
          </a:p>
          <a:p>
            <a:pPr lvl="0"/>
            <a:r>
              <a:rPr lang="el-GR" sz="2400" dirty="0"/>
              <a:t>Ενδιάμεσος σταθμός για όλες τις αισθητικές οδούς (πλην της οσφρητικής)</a:t>
            </a:r>
            <a:endParaRPr lang="en-US" sz="2400" dirty="0"/>
          </a:p>
          <a:p>
            <a:pPr lvl="0"/>
            <a:r>
              <a:rPr lang="el-GR" sz="2400" dirty="0"/>
              <a:t>Συμμετοχή στον έλεγχο και το συντονισμό των κινήσεων (εξωπυραμιδικό σύστημα)</a:t>
            </a:r>
            <a:endParaRPr lang="en-US" sz="2400" dirty="0"/>
          </a:p>
          <a:p>
            <a:endParaRPr lang="en-US" sz="2400" dirty="0"/>
          </a:p>
        </p:txBody>
      </p:sp>
      <p:pic>
        <p:nvPicPr>
          <p:cNvPr id="5" name="Content Placeholder 4" descr="Διάμεσος εγκέφαλος - 1.jpg"/>
          <p:cNvPicPr>
            <a:picLocks noGrp="1" noChangeAspect="1"/>
          </p:cNvPicPr>
          <p:nvPr>
            <p:ph sz="half" idx="2"/>
          </p:nvPr>
        </p:nvPicPr>
        <p:blipFill>
          <a:blip r:embed="rId2" cstate="print"/>
          <a:stretch>
            <a:fillRect/>
          </a:stretch>
        </p:blipFill>
        <p:spPr>
          <a:xfrm>
            <a:off x="3688325" y="1340768"/>
            <a:ext cx="5382518" cy="4036888"/>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Διάμεσος εγκέφαλος - 2.jpg"/>
          <p:cNvPicPr>
            <a:picLocks noGrp="1" noChangeAspect="1"/>
          </p:cNvPicPr>
          <p:nvPr>
            <p:ph sz="half" idx="2"/>
          </p:nvPr>
        </p:nvPicPr>
        <p:blipFill>
          <a:blip r:embed="rId2" cstate="print"/>
          <a:stretch>
            <a:fillRect/>
          </a:stretch>
        </p:blipFill>
        <p:spPr>
          <a:xfrm>
            <a:off x="4229810" y="1340768"/>
            <a:ext cx="4806685" cy="3605014"/>
          </a:xfrm>
        </p:spPr>
      </p:pic>
      <p:sp>
        <p:nvSpPr>
          <p:cNvPr id="2" name="Title 1"/>
          <p:cNvSpPr>
            <a:spLocks noGrp="1"/>
          </p:cNvSpPr>
          <p:nvPr>
            <p:ph type="title"/>
          </p:nvPr>
        </p:nvSpPr>
        <p:spPr>
          <a:xfrm>
            <a:off x="179512" y="0"/>
            <a:ext cx="8964488" cy="980728"/>
          </a:xfrm>
        </p:spPr>
        <p:txBody>
          <a:bodyPr>
            <a:normAutofit/>
          </a:bodyPr>
          <a:lstStyle/>
          <a:p>
            <a:r>
              <a:rPr lang="el-GR" sz="3600" dirty="0"/>
              <a:t>Διάμεσος Εγκέφαλος (</a:t>
            </a:r>
            <a:r>
              <a:rPr lang="en-US" sz="3600" dirty="0"/>
              <a:t>diencephalon)</a:t>
            </a:r>
          </a:p>
        </p:txBody>
      </p:sp>
      <p:sp>
        <p:nvSpPr>
          <p:cNvPr id="3" name="Content Placeholder 2"/>
          <p:cNvSpPr>
            <a:spLocks noGrp="1"/>
          </p:cNvSpPr>
          <p:nvPr>
            <p:ph sz="half" idx="1"/>
          </p:nvPr>
        </p:nvSpPr>
        <p:spPr>
          <a:xfrm>
            <a:off x="0" y="836712"/>
            <a:ext cx="4283968" cy="5904656"/>
          </a:xfrm>
        </p:spPr>
        <p:txBody>
          <a:bodyPr>
            <a:normAutofit fontScale="77500" lnSpcReduction="20000"/>
          </a:bodyPr>
          <a:lstStyle/>
          <a:p>
            <a:pPr>
              <a:buNone/>
            </a:pPr>
            <a:r>
              <a:rPr lang="en-US" b="1" dirty="0"/>
              <a:t>    </a:t>
            </a:r>
            <a:r>
              <a:rPr lang="el-GR" sz="3100" b="1" dirty="0">
                <a:solidFill>
                  <a:srgbClr val="FF0000"/>
                </a:solidFill>
              </a:rPr>
              <a:t>Υποθάλαμος</a:t>
            </a:r>
            <a:endParaRPr lang="en-US" sz="3100" dirty="0">
              <a:solidFill>
                <a:srgbClr val="FF0000"/>
              </a:solidFill>
            </a:endParaRPr>
          </a:p>
          <a:p>
            <a:pPr lvl="0"/>
            <a:r>
              <a:rPr lang="el-GR" dirty="0"/>
              <a:t>Ρύθμιση εκκρίσεως ορμονών</a:t>
            </a:r>
            <a:endParaRPr lang="en-US" dirty="0"/>
          </a:p>
          <a:p>
            <a:pPr lvl="0"/>
            <a:r>
              <a:rPr lang="el-GR" dirty="0"/>
              <a:t>Ρύθμιση και συντονισμός των σωματικών (ακουσίων) λειτουργιών (Αυτόνομο Νευρικό Σύστημα)</a:t>
            </a:r>
            <a:endParaRPr lang="en-US" dirty="0"/>
          </a:p>
          <a:p>
            <a:pPr lvl="0"/>
            <a:endParaRPr lang="en-US" dirty="0"/>
          </a:p>
          <a:p>
            <a:pPr>
              <a:buNone/>
            </a:pPr>
            <a:r>
              <a:rPr lang="en-US" b="1" dirty="0"/>
              <a:t>     </a:t>
            </a:r>
            <a:r>
              <a:rPr lang="el-GR" sz="3100" b="1" dirty="0">
                <a:solidFill>
                  <a:srgbClr val="FF0000"/>
                </a:solidFill>
              </a:rPr>
              <a:t>Υποθαλάμεια χώρα</a:t>
            </a:r>
            <a:endParaRPr lang="en-US" sz="3100" dirty="0">
              <a:solidFill>
                <a:srgbClr val="FF0000"/>
              </a:solidFill>
            </a:endParaRPr>
          </a:p>
          <a:p>
            <a:pPr lvl="0"/>
            <a:r>
              <a:rPr lang="el-GR" dirty="0"/>
              <a:t>Συμμετοχή στον έλεγχο και το συντονισμό των κινήσεων (εξωπυραμιδικό σύστημα)</a:t>
            </a:r>
            <a:endParaRPr lang="en-US" dirty="0"/>
          </a:p>
          <a:p>
            <a:pPr>
              <a:buNone/>
            </a:pPr>
            <a:r>
              <a:rPr lang="en-US" b="1" dirty="0"/>
              <a:t>      </a:t>
            </a:r>
          </a:p>
          <a:p>
            <a:pPr>
              <a:buNone/>
            </a:pPr>
            <a:r>
              <a:rPr lang="en-US" b="1" dirty="0"/>
              <a:t>       </a:t>
            </a:r>
            <a:r>
              <a:rPr lang="el-GR" sz="3100" b="1" dirty="0">
                <a:solidFill>
                  <a:srgbClr val="FF0000"/>
                </a:solidFill>
              </a:rPr>
              <a:t>Επιθάλαμος</a:t>
            </a:r>
            <a:endParaRPr lang="en-US" sz="3100" dirty="0">
              <a:solidFill>
                <a:srgbClr val="FF0000"/>
              </a:solidFill>
            </a:endParaRPr>
          </a:p>
          <a:p>
            <a:pPr lvl="0"/>
            <a:r>
              <a:rPr lang="el-GR" dirty="0"/>
              <a:t>Έλεγχος λειτουργιών ημέρας – νύχτας (κιρκάδιοι ρυθμοί)</a:t>
            </a:r>
            <a:endParaRPr lang="en-US" dirty="0"/>
          </a:p>
          <a:p>
            <a:pPr lvl="0"/>
            <a:endParaRPr lang="en-US" dirty="0"/>
          </a:p>
          <a:p>
            <a:pPr>
              <a:buNone/>
            </a:pPr>
            <a:r>
              <a:rPr lang="el-GR" b="1" dirty="0"/>
              <a:t> </a:t>
            </a:r>
            <a:endParaRPr lang="en-US" dirty="0"/>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964488" cy="764704"/>
          </a:xfrm>
        </p:spPr>
        <p:txBody>
          <a:bodyPr>
            <a:normAutofit/>
          </a:bodyPr>
          <a:lstStyle/>
          <a:p>
            <a:r>
              <a:rPr lang="el-GR" sz="3600" dirty="0"/>
              <a:t>Διάμεσος Εγκέφαλος (</a:t>
            </a:r>
            <a:r>
              <a:rPr lang="en-US" sz="3600" dirty="0"/>
              <a:t>diencephalon)</a:t>
            </a:r>
          </a:p>
        </p:txBody>
      </p:sp>
      <p:sp>
        <p:nvSpPr>
          <p:cNvPr id="3" name="Content Placeholder 2"/>
          <p:cNvSpPr>
            <a:spLocks noGrp="1"/>
          </p:cNvSpPr>
          <p:nvPr>
            <p:ph sz="half" idx="1"/>
          </p:nvPr>
        </p:nvSpPr>
        <p:spPr>
          <a:xfrm>
            <a:off x="0" y="980728"/>
            <a:ext cx="4499992" cy="5877272"/>
          </a:xfrm>
        </p:spPr>
        <p:txBody>
          <a:bodyPr/>
          <a:lstStyle/>
          <a:p>
            <a:pPr>
              <a:buNone/>
            </a:pPr>
            <a:r>
              <a:rPr lang="en-US" b="1" dirty="0"/>
              <a:t>  </a:t>
            </a:r>
            <a:r>
              <a:rPr lang="el-GR" b="1" dirty="0"/>
              <a:t>Βασικά γάγγλια </a:t>
            </a:r>
            <a:r>
              <a:rPr lang="el-GR" dirty="0"/>
              <a:t>(ωχρά σφαίρα, κέλυφος, κερκοφόρος πυρήνας …)</a:t>
            </a:r>
            <a:endParaRPr lang="en-US" dirty="0"/>
          </a:p>
          <a:p>
            <a:pPr lvl="0"/>
            <a:r>
              <a:rPr lang="el-GR" dirty="0"/>
              <a:t>Συμμετοχή στον έλεγχο και το συντονισμό των κινήσεων (εξωπυραμιδικό σύστημα)</a:t>
            </a:r>
            <a:endParaRPr lang="en-US" dirty="0"/>
          </a:p>
          <a:p>
            <a:pPr lvl="0"/>
            <a:endParaRPr lang="en-US" dirty="0"/>
          </a:p>
          <a:p>
            <a:pPr>
              <a:buNone/>
            </a:pPr>
            <a:r>
              <a:rPr lang="en-US" b="1" dirty="0"/>
              <a:t>    </a:t>
            </a:r>
            <a:r>
              <a:rPr lang="el-GR" sz="2400" b="1" dirty="0"/>
              <a:t>Έσω κάψα</a:t>
            </a:r>
            <a:r>
              <a:rPr lang="el-GR" sz="2400" dirty="0"/>
              <a:t> (λευκή ουσία)</a:t>
            </a:r>
            <a:endParaRPr lang="en-US" sz="2400" dirty="0"/>
          </a:p>
          <a:p>
            <a:pPr lvl="0"/>
            <a:r>
              <a:rPr lang="el-GR" sz="2400" dirty="0"/>
              <a:t>Διέλευση σημαντικών νευρικών οδών από και προς το φλοιό</a:t>
            </a:r>
            <a:endParaRPr lang="en-US" sz="2400" dirty="0"/>
          </a:p>
          <a:p>
            <a:pPr lvl="0"/>
            <a:endParaRPr lang="en-US" dirty="0"/>
          </a:p>
          <a:p>
            <a:endParaRPr lang="en-US" dirty="0"/>
          </a:p>
        </p:txBody>
      </p:sp>
      <p:pic>
        <p:nvPicPr>
          <p:cNvPr id="5" name="Content Placeholder 4" descr="Basal ganglia - hippocampus - amygdala.png"/>
          <p:cNvPicPr>
            <a:picLocks noGrp="1" noChangeAspect="1"/>
          </p:cNvPicPr>
          <p:nvPr>
            <p:ph sz="half" idx="2"/>
          </p:nvPr>
        </p:nvPicPr>
        <p:blipFill>
          <a:blip r:embed="rId2" cstate="print"/>
          <a:stretch>
            <a:fillRect/>
          </a:stretch>
        </p:blipFill>
        <p:spPr>
          <a:xfrm>
            <a:off x="4583799" y="692696"/>
            <a:ext cx="4559964" cy="3096344"/>
          </a:xfrm>
        </p:spPr>
      </p:pic>
      <p:pic>
        <p:nvPicPr>
          <p:cNvPr id="6" name="Picture 5" descr="BasalGanglia2.JPG"/>
          <p:cNvPicPr>
            <a:picLocks noChangeAspect="1"/>
          </p:cNvPicPr>
          <p:nvPr/>
        </p:nvPicPr>
        <p:blipFill>
          <a:blip r:embed="rId3" cstate="print"/>
          <a:stretch>
            <a:fillRect/>
          </a:stretch>
        </p:blipFill>
        <p:spPr>
          <a:xfrm>
            <a:off x="5220072" y="3356992"/>
            <a:ext cx="3441948" cy="334391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964488" cy="980728"/>
          </a:xfrm>
        </p:spPr>
        <p:txBody>
          <a:bodyPr>
            <a:normAutofit/>
          </a:bodyPr>
          <a:lstStyle/>
          <a:p>
            <a:r>
              <a:rPr lang="el-GR" sz="3600" dirty="0"/>
              <a:t>Διάμεσος Εγκέφαλος (</a:t>
            </a:r>
            <a:r>
              <a:rPr lang="en-US" sz="3600" dirty="0"/>
              <a:t>diencephalon)</a:t>
            </a:r>
          </a:p>
        </p:txBody>
      </p:sp>
      <p:sp>
        <p:nvSpPr>
          <p:cNvPr id="3" name="Content Placeholder 2"/>
          <p:cNvSpPr>
            <a:spLocks noGrp="1"/>
          </p:cNvSpPr>
          <p:nvPr>
            <p:ph sz="half" idx="1"/>
          </p:nvPr>
        </p:nvSpPr>
        <p:spPr>
          <a:xfrm>
            <a:off x="0" y="1196752"/>
            <a:ext cx="3419872" cy="4968551"/>
          </a:xfrm>
        </p:spPr>
        <p:txBody>
          <a:bodyPr/>
          <a:lstStyle/>
          <a:p>
            <a:r>
              <a:rPr lang="el-GR" b="1" dirty="0"/>
              <a:t>Έσω κάψα</a:t>
            </a:r>
            <a:r>
              <a:rPr lang="el-GR" dirty="0"/>
              <a:t> (λευκή ουσία)</a:t>
            </a:r>
            <a:endParaRPr lang="en-US" dirty="0"/>
          </a:p>
          <a:p>
            <a:pPr lvl="0"/>
            <a:r>
              <a:rPr lang="el-GR" dirty="0"/>
              <a:t>Διέλευση σημαντικών νευρικών οδών από και προς το φλοιό</a:t>
            </a:r>
            <a:endParaRPr lang="en-US" dirty="0"/>
          </a:p>
          <a:p>
            <a:endParaRPr lang="en-US" dirty="0"/>
          </a:p>
        </p:txBody>
      </p:sp>
      <p:pic>
        <p:nvPicPr>
          <p:cNvPr id="5" name="Content Placeholder 4" descr="Internal caplule.jpg"/>
          <p:cNvPicPr>
            <a:picLocks noGrp="1" noChangeAspect="1"/>
          </p:cNvPicPr>
          <p:nvPr>
            <p:ph sz="half" idx="2"/>
          </p:nvPr>
        </p:nvPicPr>
        <p:blipFill>
          <a:blip r:embed="rId2" cstate="print"/>
          <a:stretch>
            <a:fillRect/>
          </a:stretch>
        </p:blipFill>
        <p:spPr>
          <a:xfrm>
            <a:off x="3352801" y="737120"/>
            <a:ext cx="5613328" cy="5788224"/>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964488" cy="836712"/>
          </a:xfrm>
        </p:spPr>
        <p:txBody>
          <a:bodyPr>
            <a:normAutofit/>
          </a:bodyPr>
          <a:lstStyle/>
          <a:p>
            <a:r>
              <a:rPr lang="el-GR" sz="3600" dirty="0">
                <a:solidFill>
                  <a:srgbClr val="FF0000"/>
                </a:solidFill>
              </a:rPr>
              <a:t>Στέλεχος (</a:t>
            </a:r>
            <a:r>
              <a:rPr lang="en-US" sz="3600" dirty="0">
                <a:solidFill>
                  <a:srgbClr val="FF0000"/>
                </a:solidFill>
              </a:rPr>
              <a:t>Brainstem)</a:t>
            </a:r>
          </a:p>
        </p:txBody>
      </p:sp>
      <p:sp>
        <p:nvSpPr>
          <p:cNvPr id="3" name="Content Placeholder 2"/>
          <p:cNvSpPr>
            <a:spLocks noGrp="1"/>
          </p:cNvSpPr>
          <p:nvPr>
            <p:ph sz="half" idx="1"/>
          </p:nvPr>
        </p:nvSpPr>
        <p:spPr>
          <a:xfrm>
            <a:off x="107504" y="836712"/>
            <a:ext cx="4388296" cy="5289451"/>
          </a:xfrm>
        </p:spPr>
        <p:txBody>
          <a:bodyPr>
            <a:normAutofit fontScale="77500" lnSpcReduction="20000"/>
          </a:bodyPr>
          <a:lstStyle/>
          <a:p>
            <a:r>
              <a:rPr lang="el-GR" dirty="0"/>
              <a:t>Αποτελείται (από πάνω προς τα κάτω) από:</a:t>
            </a:r>
            <a:endParaRPr lang="en-US" dirty="0"/>
          </a:p>
          <a:p>
            <a:pPr>
              <a:buNone/>
            </a:pPr>
            <a:r>
              <a:rPr lang="en-US" dirty="0"/>
              <a:t>  </a:t>
            </a:r>
            <a:r>
              <a:rPr lang="el-GR" u="sng" dirty="0"/>
              <a:t>Μέσο εγκέφαλο</a:t>
            </a:r>
            <a:r>
              <a:rPr lang="el-GR" dirty="0"/>
              <a:t>,</a:t>
            </a:r>
            <a:endParaRPr lang="en-US" dirty="0"/>
          </a:p>
          <a:p>
            <a:pPr>
              <a:buNone/>
            </a:pPr>
            <a:r>
              <a:rPr lang="el-GR" dirty="0"/>
              <a:t> </a:t>
            </a:r>
            <a:r>
              <a:rPr lang="en-US" dirty="0"/>
              <a:t>       </a:t>
            </a:r>
            <a:r>
              <a:rPr lang="el-GR" u="sng" dirty="0"/>
              <a:t>Γέφυρα</a:t>
            </a:r>
            <a:r>
              <a:rPr lang="el-GR" dirty="0"/>
              <a:t>, </a:t>
            </a:r>
            <a:endParaRPr lang="en-US" dirty="0"/>
          </a:p>
          <a:p>
            <a:pPr>
              <a:buNone/>
            </a:pPr>
            <a:r>
              <a:rPr lang="en-US" dirty="0"/>
              <a:t>               </a:t>
            </a:r>
            <a:r>
              <a:rPr lang="el-GR" u="sng" dirty="0"/>
              <a:t>Προμήκη Μυελό</a:t>
            </a:r>
            <a:r>
              <a:rPr lang="el-GR" dirty="0"/>
              <a:t>.</a:t>
            </a:r>
            <a:endParaRPr lang="en-US" dirty="0"/>
          </a:p>
          <a:p>
            <a:pPr>
              <a:buNone/>
            </a:pPr>
            <a:endParaRPr lang="en-US" dirty="0"/>
          </a:p>
          <a:p>
            <a:r>
              <a:rPr lang="el-GR" dirty="0"/>
              <a:t> </a:t>
            </a:r>
            <a:r>
              <a:rPr lang="el-GR" b="1" i="1" dirty="0"/>
              <a:t>Κοινά χαρακτηριστικά</a:t>
            </a:r>
            <a:r>
              <a:rPr lang="el-GR" dirty="0"/>
              <a:t>: Από την πρόσθια μοίρα του διέρχονται κατερχόμενες απαγωγοί ίνες (για κινητικότητα), ενώ από την μέση ή/και την οπίσθια μοίρα του διέρχονται προσαγωγοί οδοί (αισθητικότητα), ενώ </a:t>
            </a:r>
            <a:endParaRPr lang="en-US" dirty="0"/>
          </a:p>
          <a:p>
            <a:pPr>
              <a:buNone/>
            </a:pPr>
            <a:r>
              <a:rPr lang="en-US" dirty="0"/>
              <a:t>     </a:t>
            </a:r>
            <a:r>
              <a:rPr lang="el-GR" dirty="0"/>
              <a:t>εκεί εντοπίζονται πυρήνες εγκεφαλικών νεύρων </a:t>
            </a:r>
            <a:endParaRPr lang="en-US" dirty="0"/>
          </a:p>
          <a:p>
            <a:endParaRPr lang="en-US" dirty="0"/>
          </a:p>
        </p:txBody>
      </p:sp>
      <p:pic>
        <p:nvPicPr>
          <p:cNvPr id="7" name="Content Placeholder 6" descr="brainstem2.jpg"/>
          <p:cNvPicPr>
            <a:picLocks noGrp="1" noChangeAspect="1"/>
          </p:cNvPicPr>
          <p:nvPr>
            <p:ph sz="half" idx="2"/>
          </p:nvPr>
        </p:nvPicPr>
        <p:blipFill>
          <a:blip r:embed="rId2" cstate="print"/>
          <a:stretch>
            <a:fillRect/>
          </a:stretch>
        </p:blipFill>
        <p:spPr>
          <a:xfrm>
            <a:off x="4572000" y="908720"/>
            <a:ext cx="4038600" cy="2641633"/>
          </a:xfrm>
        </p:spPr>
      </p:pic>
      <p:pic>
        <p:nvPicPr>
          <p:cNvPr id="8" name="Picture 7" descr="brain stem - 1.jpg"/>
          <p:cNvPicPr>
            <a:picLocks noChangeAspect="1"/>
          </p:cNvPicPr>
          <p:nvPr/>
        </p:nvPicPr>
        <p:blipFill>
          <a:blip r:embed="rId3" cstate="print"/>
          <a:stretch>
            <a:fillRect/>
          </a:stretch>
        </p:blipFill>
        <p:spPr>
          <a:xfrm>
            <a:off x="4341118" y="3501008"/>
            <a:ext cx="4802882" cy="282701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p:cNvSpPr>
            <a:spLocks noGrp="1" noChangeArrowheads="1"/>
          </p:cNvSpPr>
          <p:nvPr>
            <p:ph type="title"/>
          </p:nvPr>
        </p:nvSpPr>
        <p:spPr/>
        <p:txBody>
          <a:bodyPr/>
          <a:lstStyle/>
          <a:p>
            <a:pPr eaLnBrk="1" hangingPunct="1"/>
            <a:r>
              <a:rPr lang="el-GR" sz="3200" b="1"/>
              <a:t>Ζωή</a:t>
            </a:r>
            <a:r>
              <a:rPr lang="el-GR" sz="2800"/>
              <a:t> </a:t>
            </a:r>
            <a:r>
              <a:rPr lang="en-US" sz="2800"/>
              <a:t>: </a:t>
            </a:r>
            <a:r>
              <a:rPr lang="el-GR" sz="2400"/>
              <a:t>Μεταβολισμός, Αναπαραγωγή, Προσαρμογή</a:t>
            </a:r>
          </a:p>
        </p:txBody>
      </p:sp>
      <p:sp>
        <p:nvSpPr>
          <p:cNvPr id="4099" name="Rectangle 1027"/>
          <p:cNvSpPr>
            <a:spLocks noGrp="1" noChangeArrowheads="1"/>
          </p:cNvSpPr>
          <p:nvPr>
            <p:ph type="body" idx="1"/>
          </p:nvPr>
        </p:nvSpPr>
        <p:spPr/>
        <p:txBody>
          <a:bodyPr/>
          <a:lstStyle/>
          <a:p>
            <a:pPr eaLnBrk="1" hangingPunct="1">
              <a:buFontTx/>
              <a:buNone/>
            </a:pPr>
            <a:r>
              <a:rPr lang="en-US"/>
              <a:t>   </a:t>
            </a:r>
            <a:r>
              <a:rPr lang="el-GR"/>
              <a:t>Σε τι από τα παραπάνω </a:t>
            </a:r>
          </a:p>
          <a:p>
            <a:pPr eaLnBrk="1" hangingPunct="1">
              <a:buFontTx/>
              <a:buNone/>
            </a:pPr>
            <a:r>
              <a:rPr lang="el-GR"/>
              <a:t>   χρειάζεται κατά κύριο λόγο </a:t>
            </a:r>
          </a:p>
          <a:p>
            <a:pPr eaLnBrk="1" hangingPunct="1">
              <a:buFontTx/>
              <a:buNone/>
            </a:pPr>
            <a:r>
              <a:rPr lang="el-GR"/>
              <a:t>   το Νευρικό Σύστημα</a:t>
            </a:r>
            <a:r>
              <a:rPr lang="en-US"/>
              <a:t>;</a:t>
            </a:r>
            <a:endParaRPr lang="el-G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idbrain-Level-of-the-Superior-Colliculi..jpg"/>
          <p:cNvPicPr>
            <a:picLocks noChangeAspect="1"/>
          </p:cNvPicPr>
          <p:nvPr/>
        </p:nvPicPr>
        <p:blipFill>
          <a:blip r:embed="rId2" cstate="print"/>
          <a:stretch>
            <a:fillRect/>
          </a:stretch>
        </p:blipFill>
        <p:spPr>
          <a:xfrm>
            <a:off x="4131873" y="2924944"/>
            <a:ext cx="4826421" cy="3776398"/>
          </a:xfrm>
          <a:prstGeom prst="rect">
            <a:avLst/>
          </a:prstGeom>
        </p:spPr>
      </p:pic>
      <p:sp>
        <p:nvSpPr>
          <p:cNvPr id="2" name="Title 1"/>
          <p:cNvSpPr>
            <a:spLocks noGrp="1"/>
          </p:cNvSpPr>
          <p:nvPr>
            <p:ph type="title"/>
          </p:nvPr>
        </p:nvSpPr>
        <p:spPr>
          <a:xfrm>
            <a:off x="179512" y="0"/>
            <a:ext cx="8964488" cy="836712"/>
          </a:xfrm>
        </p:spPr>
        <p:txBody>
          <a:bodyPr>
            <a:normAutofit/>
          </a:bodyPr>
          <a:lstStyle/>
          <a:p>
            <a:r>
              <a:rPr lang="el-GR" sz="3600" dirty="0"/>
              <a:t>Στέλεχος (</a:t>
            </a:r>
            <a:r>
              <a:rPr lang="en-US" sz="3600" dirty="0"/>
              <a:t>Brainstem)</a:t>
            </a:r>
          </a:p>
        </p:txBody>
      </p:sp>
      <p:sp>
        <p:nvSpPr>
          <p:cNvPr id="3" name="Content Placeholder 2"/>
          <p:cNvSpPr>
            <a:spLocks noGrp="1"/>
          </p:cNvSpPr>
          <p:nvPr>
            <p:ph sz="half" idx="1"/>
          </p:nvPr>
        </p:nvSpPr>
        <p:spPr>
          <a:xfrm>
            <a:off x="0" y="764705"/>
            <a:ext cx="4495800" cy="6093296"/>
          </a:xfrm>
        </p:spPr>
        <p:txBody>
          <a:bodyPr>
            <a:normAutofit fontScale="70000" lnSpcReduction="20000"/>
          </a:bodyPr>
          <a:lstStyle/>
          <a:p>
            <a:pPr>
              <a:buNone/>
            </a:pPr>
            <a:r>
              <a:rPr lang="en-US" b="1" dirty="0"/>
              <a:t>    </a:t>
            </a:r>
            <a:r>
              <a:rPr lang="el-GR" sz="3100" b="1" dirty="0">
                <a:solidFill>
                  <a:srgbClr val="FF0000"/>
                </a:solidFill>
              </a:rPr>
              <a:t>Μέσος εγκέφαλος</a:t>
            </a:r>
            <a:endParaRPr lang="en-US" sz="3100" dirty="0">
              <a:solidFill>
                <a:srgbClr val="FF0000"/>
              </a:solidFill>
            </a:endParaRPr>
          </a:p>
          <a:p>
            <a:pPr lvl="0"/>
            <a:r>
              <a:rPr lang="el-GR" i="1" u="sng" dirty="0"/>
              <a:t>Σκέλη </a:t>
            </a:r>
            <a:r>
              <a:rPr lang="el-GR" dirty="0"/>
              <a:t>Διέλευση απαγωγών οδών</a:t>
            </a:r>
            <a:endParaRPr lang="en-US" dirty="0"/>
          </a:p>
          <a:p>
            <a:pPr lvl="0"/>
            <a:endParaRPr lang="en-US" dirty="0"/>
          </a:p>
          <a:p>
            <a:pPr lvl="0"/>
            <a:r>
              <a:rPr lang="el-GR" i="1" u="sng" dirty="0"/>
              <a:t>Μέλαινα ουσία</a:t>
            </a:r>
            <a:r>
              <a:rPr lang="el-GR" dirty="0"/>
              <a:t>  Συμμετοχή στον έλεγχο και το συντονισμό των κινήσεων (εξωπυραμιδικό σύστημα)</a:t>
            </a:r>
            <a:endParaRPr lang="en-US" dirty="0"/>
          </a:p>
          <a:p>
            <a:pPr lvl="0"/>
            <a:endParaRPr lang="en-US" dirty="0"/>
          </a:p>
          <a:p>
            <a:pPr lvl="0"/>
            <a:r>
              <a:rPr lang="el-GR" i="1" u="sng" dirty="0"/>
              <a:t>Καλύπτρα </a:t>
            </a:r>
            <a:r>
              <a:rPr lang="el-GR" dirty="0"/>
              <a:t> Διέλευση προσαγωγών οδών, πυρήνες εγκεφαλικών νεύρων, </a:t>
            </a:r>
            <a:r>
              <a:rPr lang="el-GR" u="sng" dirty="0"/>
              <a:t>Ερυθρός πυρήνας </a:t>
            </a:r>
            <a:r>
              <a:rPr lang="el-GR" dirty="0"/>
              <a:t>(εξωπυραμιδικό σύστημα), </a:t>
            </a:r>
            <a:r>
              <a:rPr lang="el-GR" u="sng" dirty="0"/>
              <a:t>κεντρικοί καλυπτρικοί πυρήνες</a:t>
            </a:r>
            <a:r>
              <a:rPr lang="el-GR" dirty="0"/>
              <a:t> (ηδονή, ανταμοιβή), </a:t>
            </a:r>
            <a:r>
              <a:rPr lang="el-GR" u="sng" dirty="0"/>
              <a:t>άνω παρεγκεφαλιδικά σκέλη</a:t>
            </a:r>
            <a:endParaRPr lang="en-US" u="sng" dirty="0"/>
          </a:p>
          <a:p>
            <a:pPr lvl="0"/>
            <a:endParaRPr lang="en-US" dirty="0"/>
          </a:p>
          <a:p>
            <a:pPr lvl="0"/>
            <a:r>
              <a:rPr lang="el-GR" dirty="0"/>
              <a:t> </a:t>
            </a:r>
            <a:r>
              <a:rPr lang="el-GR" i="1" u="sng" dirty="0"/>
              <a:t>Τετράδυμο</a:t>
            </a:r>
            <a:r>
              <a:rPr lang="el-GR" dirty="0"/>
              <a:t> (σχέση με οπτική οδό (άνω) και ακουστική οδό (κάτω διδύμια)</a:t>
            </a:r>
            <a:endParaRPr lang="en-US" dirty="0"/>
          </a:p>
          <a:p>
            <a:endParaRPr lang="en-US" dirty="0"/>
          </a:p>
          <a:p>
            <a:endParaRPr lang="en-US" dirty="0"/>
          </a:p>
        </p:txBody>
      </p:sp>
      <p:pic>
        <p:nvPicPr>
          <p:cNvPr id="9" name="Content Placeholder 8" descr="midbrain external.jpg"/>
          <p:cNvPicPr>
            <a:picLocks noGrp="1" noChangeAspect="1"/>
          </p:cNvPicPr>
          <p:nvPr>
            <p:ph sz="half" idx="2"/>
          </p:nvPr>
        </p:nvPicPr>
        <p:blipFill>
          <a:blip r:embed="rId3" cstate="print"/>
          <a:stretch>
            <a:fillRect/>
          </a:stretch>
        </p:blipFill>
        <p:spPr>
          <a:xfrm>
            <a:off x="4860032" y="764704"/>
            <a:ext cx="3672408" cy="242166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ons-27-728.jpg"/>
          <p:cNvPicPr>
            <a:picLocks noChangeAspect="1"/>
          </p:cNvPicPr>
          <p:nvPr/>
        </p:nvPicPr>
        <p:blipFill>
          <a:blip r:embed="rId2" cstate="print"/>
          <a:stretch>
            <a:fillRect/>
          </a:stretch>
        </p:blipFill>
        <p:spPr>
          <a:xfrm>
            <a:off x="4271986" y="3573016"/>
            <a:ext cx="4872014" cy="3443521"/>
          </a:xfrm>
          <a:prstGeom prst="rect">
            <a:avLst/>
          </a:prstGeom>
        </p:spPr>
      </p:pic>
      <p:sp>
        <p:nvSpPr>
          <p:cNvPr id="2" name="Title 1"/>
          <p:cNvSpPr>
            <a:spLocks noGrp="1"/>
          </p:cNvSpPr>
          <p:nvPr>
            <p:ph type="title"/>
          </p:nvPr>
        </p:nvSpPr>
        <p:spPr>
          <a:xfrm>
            <a:off x="179512" y="0"/>
            <a:ext cx="8964488" cy="836712"/>
          </a:xfrm>
        </p:spPr>
        <p:txBody>
          <a:bodyPr>
            <a:normAutofit/>
          </a:bodyPr>
          <a:lstStyle/>
          <a:p>
            <a:r>
              <a:rPr lang="el-GR" sz="3600" dirty="0"/>
              <a:t>Στέλεχος (</a:t>
            </a:r>
            <a:r>
              <a:rPr lang="en-US" sz="3600" dirty="0"/>
              <a:t>Brainstem)</a:t>
            </a:r>
          </a:p>
        </p:txBody>
      </p:sp>
      <p:sp>
        <p:nvSpPr>
          <p:cNvPr id="3" name="Content Placeholder 2"/>
          <p:cNvSpPr>
            <a:spLocks noGrp="1"/>
          </p:cNvSpPr>
          <p:nvPr>
            <p:ph sz="half" idx="1"/>
          </p:nvPr>
        </p:nvSpPr>
        <p:spPr>
          <a:xfrm>
            <a:off x="107504" y="836712"/>
            <a:ext cx="4032448" cy="5616624"/>
          </a:xfrm>
        </p:spPr>
        <p:txBody>
          <a:bodyPr>
            <a:normAutofit lnSpcReduction="10000"/>
          </a:bodyPr>
          <a:lstStyle/>
          <a:p>
            <a:pPr>
              <a:buNone/>
            </a:pPr>
            <a:r>
              <a:rPr lang="en-US" b="1" dirty="0"/>
              <a:t>    </a:t>
            </a:r>
            <a:r>
              <a:rPr lang="el-GR" b="1" dirty="0">
                <a:solidFill>
                  <a:srgbClr val="FF0000"/>
                </a:solidFill>
              </a:rPr>
              <a:t>Γέφυρα</a:t>
            </a:r>
            <a:r>
              <a:rPr lang="el-GR" b="1" dirty="0"/>
              <a:t> </a:t>
            </a:r>
            <a:r>
              <a:rPr lang="en-US" b="1" dirty="0">
                <a:solidFill>
                  <a:srgbClr val="FF0000"/>
                </a:solidFill>
              </a:rPr>
              <a:t>(Pons)</a:t>
            </a:r>
            <a:endParaRPr lang="en-US" dirty="0"/>
          </a:p>
          <a:p>
            <a:pPr lvl="0"/>
            <a:r>
              <a:rPr lang="el-GR" i="1" u="sng" dirty="0"/>
              <a:t>Βάση </a:t>
            </a:r>
            <a:r>
              <a:rPr lang="el-GR" dirty="0"/>
              <a:t> Διέλευση απαγωγών οδών, </a:t>
            </a:r>
            <a:r>
              <a:rPr lang="el-GR" u="sng" dirty="0"/>
              <a:t>μέσα παρεγκεφαλιδικά σκέλη</a:t>
            </a:r>
            <a:endParaRPr lang="en-US" u="sng" dirty="0"/>
          </a:p>
          <a:p>
            <a:pPr lvl="0">
              <a:buNone/>
            </a:pPr>
            <a:endParaRPr lang="en-US" dirty="0"/>
          </a:p>
          <a:p>
            <a:pPr lvl="0"/>
            <a:r>
              <a:rPr lang="el-GR" i="1" u="sng" dirty="0"/>
              <a:t>Καλύπτρα</a:t>
            </a:r>
            <a:r>
              <a:rPr lang="el-GR" i="1" dirty="0"/>
              <a:t> </a:t>
            </a:r>
            <a:r>
              <a:rPr lang="el-GR" dirty="0"/>
              <a:t>Διέλευση προσαγωγών οδών, πυρήνες εγκεφαλικών νεύρων, </a:t>
            </a:r>
            <a:r>
              <a:rPr lang="el-GR" u="sng" dirty="0"/>
              <a:t>τραπεζοειδές σώμα</a:t>
            </a:r>
            <a:r>
              <a:rPr lang="el-GR" dirty="0"/>
              <a:t> (ακουστική οδός)</a:t>
            </a:r>
            <a:endParaRPr lang="en-US" dirty="0"/>
          </a:p>
        </p:txBody>
      </p:sp>
      <p:pic>
        <p:nvPicPr>
          <p:cNvPr id="9" name="Content Placeholder 8" descr="pons-anatomy-10-638.jpg"/>
          <p:cNvPicPr>
            <a:picLocks noGrp="1" noChangeAspect="1"/>
          </p:cNvPicPr>
          <p:nvPr>
            <p:ph sz="half" idx="2"/>
          </p:nvPr>
        </p:nvPicPr>
        <p:blipFill>
          <a:blip r:embed="rId3" cstate="print"/>
          <a:stretch>
            <a:fillRect/>
          </a:stretch>
        </p:blipFill>
        <p:spPr>
          <a:xfrm>
            <a:off x="4427984" y="692696"/>
            <a:ext cx="4470648" cy="3356489"/>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προμήκης από εμπρός.jpg"/>
          <p:cNvPicPr>
            <a:picLocks noGrp="1" noChangeAspect="1"/>
          </p:cNvPicPr>
          <p:nvPr>
            <p:ph sz="half" idx="2"/>
          </p:nvPr>
        </p:nvPicPr>
        <p:blipFill>
          <a:blip r:embed="rId2" cstate="print"/>
          <a:stretch>
            <a:fillRect/>
          </a:stretch>
        </p:blipFill>
        <p:spPr>
          <a:xfrm>
            <a:off x="4319464" y="548680"/>
            <a:ext cx="4824536" cy="3618402"/>
          </a:xfrm>
        </p:spPr>
      </p:pic>
      <p:sp>
        <p:nvSpPr>
          <p:cNvPr id="2" name="Title 1"/>
          <p:cNvSpPr>
            <a:spLocks noGrp="1"/>
          </p:cNvSpPr>
          <p:nvPr>
            <p:ph type="title"/>
          </p:nvPr>
        </p:nvSpPr>
        <p:spPr>
          <a:xfrm>
            <a:off x="179512" y="0"/>
            <a:ext cx="8964488" cy="836712"/>
          </a:xfrm>
        </p:spPr>
        <p:txBody>
          <a:bodyPr>
            <a:normAutofit/>
          </a:bodyPr>
          <a:lstStyle/>
          <a:p>
            <a:r>
              <a:rPr lang="el-GR" sz="3600" dirty="0"/>
              <a:t>Στέλεχος (</a:t>
            </a:r>
            <a:r>
              <a:rPr lang="en-US" sz="3600" dirty="0"/>
              <a:t>Brainstem)</a:t>
            </a:r>
          </a:p>
        </p:txBody>
      </p:sp>
      <p:sp>
        <p:nvSpPr>
          <p:cNvPr id="3" name="Content Placeholder 2"/>
          <p:cNvSpPr>
            <a:spLocks noGrp="1"/>
          </p:cNvSpPr>
          <p:nvPr>
            <p:ph sz="half" idx="1"/>
          </p:nvPr>
        </p:nvSpPr>
        <p:spPr>
          <a:xfrm>
            <a:off x="107504" y="836712"/>
            <a:ext cx="4320480" cy="6021288"/>
          </a:xfrm>
        </p:spPr>
        <p:txBody>
          <a:bodyPr>
            <a:normAutofit fontScale="85000" lnSpcReduction="20000"/>
          </a:bodyPr>
          <a:lstStyle/>
          <a:p>
            <a:pPr>
              <a:buNone/>
            </a:pPr>
            <a:r>
              <a:rPr lang="en-US" b="1" dirty="0"/>
              <a:t>    </a:t>
            </a:r>
            <a:r>
              <a:rPr lang="el-GR" b="1" dirty="0">
                <a:solidFill>
                  <a:srgbClr val="FF0000"/>
                </a:solidFill>
              </a:rPr>
              <a:t>Προμήκης μυελός</a:t>
            </a:r>
            <a:r>
              <a:rPr lang="en-US" b="1" dirty="0">
                <a:solidFill>
                  <a:srgbClr val="FF0000"/>
                </a:solidFill>
              </a:rPr>
              <a:t> </a:t>
            </a:r>
          </a:p>
          <a:p>
            <a:pPr>
              <a:buNone/>
            </a:pPr>
            <a:r>
              <a:rPr lang="en-US" sz="2400" b="1" dirty="0">
                <a:solidFill>
                  <a:srgbClr val="FF0000"/>
                </a:solidFill>
              </a:rPr>
              <a:t>                   (medulla oblongata)</a:t>
            </a:r>
            <a:endParaRPr lang="en-US" dirty="0">
              <a:solidFill>
                <a:srgbClr val="FF0000"/>
              </a:solidFill>
            </a:endParaRPr>
          </a:p>
          <a:p>
            <a:pPr lvl="0"/>
            <a:r>
              <a:rPr lang="el-GR" i="1" u="sng" dirty="0"/>
              <a:t>Πρόσθια μοίρα – Πυραμίδες</a:t>
            </a:r>
            <a:r>
              <a:rPr lang="el-GR" i="1" dirty="0"/>
              <a:t> </a:t>
            </a:r>
            <a:r>
              <a:rPr lang="el-GR" dirty="0"/>
              <a:t>Διέλευση απαγωγών οδών</a:t>
            </a:r>
            <a:endParaRPr lang="en-US" dirty="0"/>
          </a:p>
          <a:p>
            <a:pPr lvl="0"/>
            <a:endParaRPr lang="en-US" dirty="0"/>
          </a:p>
          <a:p>
            <a:pPr lvl="0"/>
            <a:r>
              <a:rPr lang="el-GR" i="1" u="sng" dirty="0"/>
              <a:t>Μέση μοίρα</a:t>
            </a:r>
            <a:r>
              <a:rPr lang="el-GR" i="1" dirty="0"/>
              <a:t>   </a:t>
            </a:r>
            <a:r>
              <a:rPr lang="el-GR" i="1" u="sng" dirty="0"/>
              <a:t>Ε</a:t>
            </a:r>
            <a:r>
              <a:rPr lang="el-GR" u="sng" dirty="0"/>
              <a:t>λαία</a:t>
            </a:r>
            <a:r>
              <a:rPr lang="el-GR" dirty="0"/>
              <a:t> (εξωπυραμιδικό σύστημα), διέλευση προσαγωγών οδών, </a:t>
            </a:r>
            <a:r>
              <a:rPr lang="el-GR" u="sng" dirty="0"/>
              <a:t>δικτυωτός σχηματισμός</a:t>
            </a:r>
            <a:r>
              <a:rPr lang="el-GR" dirty="0"/>
              <a:t> (κέντρα αναπνοής και κυκλοφορίας)</a:t>
            </a:r>
            <a:endParaRPr lang="en-US" dirty="0"/>
          </a:p>
          <a:p>
            <a:pPr lvl="0"/>
            <a:endParaRPr lang="en-US" dirty="0"/>
          </a:p>
          <a:p>
            <a:pPr lvl="0"/>
            <a:r>
              <a:rPr lang="el-GR" i="1" u="sng" dirty="0"/>
              <a:t>Οπίσθια μοίρα</a:t>
            </a:r>
            <a:r>
              <a:rPr lang="el-GR" dirty="0"/>
              <a:t>  </a:t>
            </a:r>
            <a:r>
              <a:rPr lang="el-GR" u="sng" dirty="0"/>
              <a:t>Ισχνός</a:t>
            </a:r>
            <a:r>
              <a:rPr lang="el-GR" dirty="0"/>
              <a:t> και </a:t>
            </a:r>
            <a:r>
              <a:rPr lang="el-GR" u="sng" dirty="0"/>
              <a:t>σφηνοειδής</a:t>
            </a:r>
            <a:r>
              <a:rPr lang="el-GR" dirty="0"/>
              <a:t> πυρήνας (σταθμοί προσαγωγών οδών), </a:t>
            </a:r>
            <a:r>
              <a:rPr lang="el-GR" u="sng" dirty="0"/>
              <a:t>κάτω παρεγκεφαλιδικά σκέλη</a:t>
            </a:r>
            <a:endParaRPr lang="en-US" dirty="0"/>
          </a:p>
        </p:txBody>
      </p:sp>
      <p:pic>
        <p:nvPicPr>
          <p:cNvPr id="10" name="Picture 9" descr="medulla oblongata posterior.jpg"/>
          <p:cNvPicPr>
            <a:picLocks noChangeAspect="1"/>
          </p:cNvPicPr>
          <p:nvPr/>
        </p:nvPicPr>
        <p:blipFill>
          <a:blip r:embed="rId3" cstate="print"/>
          <a:stretch>
            <a:fillRect/>
          </a:stretch>
        </p:blipFill>
        <p:spPr>
          <a:xfrm>
            <a:off x="4716016" y="3933056"/>
            <a:ext cx="3992095" cy="2898853"/>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76672"/>
          </a:xfrm>
        </p:spPr>
        <p:txBody>
          <a:bodyPr>
            <a:noAutofit/>
          </a:bodyPr>
          <a:lstStyle/>
          <a:p>
            <a:r>
              <a:rPr lang="el-GR" sz="2800" dirty="0">
                <a:solidFill>
                  <a:srgbClr val="FF0000"/>
                </a:solidFill>
              </a:rPr>
              <a:t>Παρεγκεφαλίδα </a:t>
            </a:r>
            <a:r>
              <a:rPr lang="en-US" sz="2800" dirty="0">
                <a:solidFill>
                  <a:srgbClr val="FF0000"/>
                </a:solidFill>
              </a:rPr>
              <a:t>(Cerebellum)</a:t>
            </a:r>
          </a:p>
        </p:txBody>
      </p:sp>
      <p:sp>
        <p:nvSpPr>
          <p:cNvPr id="3" name="Content Placeholder 2"/>
          <p:cNvSpPr>
            <a:spLocks noGrp="1"/>
          </p:cNvSpPr>
          <p:nvPr>
            <p:ph sz="half" idx="1"/>
          </p:nvPr>
        </p:nvSpPr>
        <p:spPr>
          <a:xfrm>
            <a:off x="0" y="476672"/>
            <a:ext cx="4355976" cy="6696744"/>
          </a:xfrm>
        </p:spPr>
        <p:txBody>
          <a:bodyPr>
            <a:normAutofit/>
          </a:bodyPr>
          <a:lstStyle/>
          <a:p>
            <a:pPr lvl="0"/>
            <a:r>
              <a:rPr lang="el-GR" dirty="0"/>
              <a:t>Συμβάλλει στην </a:t>
            </a:r>
            <a:r>
              <a:rPr lang="el-GR" b="1" dirty="0"/>
              <a:t>ισορροπία </a:t>
            </a:r>
            <a:r>
              <a:rPr lang="el-GR" sz="2400" b="1" i="1" dirty="0"/>
              <a:t>(αρχαιοπαρεγκεφαλίδα)</a:t>
            </a:r>
            <a:r>
              <a:rPr lang="el-GR" dirty="0"/>
              <a:t>, στο συντονισμό </a:t>
            </a:r>
            <a:r>
              <a:rPr lang="el-GR" b="1" dirty="0"/>
              <a:t>αδρών κινήσεων </a:t>
            </a:r>
            <a:r>
              <a:rPr lang="el-GR" sz="2400" b="1" i="1" dirty="0"/>
              <a:t>(παλαιοπαρεγκεφαλίδα) </a:t>
            </a:r>
            <a:r>
              <a:rPr lang="el-GR" dirty="0"/>
              <a:t>και στο συντονισμό </a:t>
            </a:r>
            <a:r>
              <a:rPr lang="el-GR" b="1" dirty="0"/>
              <a:t>λεπτών κινήσεων </a:t>
            </a:r>
            <a:r>
              <a:rPr lang="el-GR" b="1" i="1" dirty="0"/>
              <a:t>(νεοπαρεγκεφαλία)</a:t>
            </a:r>
            <a:endParaRPr lang="en-US" b="1" i="1" dirty="0"/>
          </a:p>
          <a:p>
            <a:pPr lvl="0">
              <a:buNone/>
            </a:pPr>
            <a:endParaRPr lang="en-US" dirty="0"/>
          </a:p>
          <a:p>
            <a:pPr lvl="0"/>
            <a:r>
              <a:rPr lang="el-GR" dirty="0"/>
              <a:t>Εξωτερικά αποτελείται από </a:t>
            </a:r>
            <a:r>
              <a:rPr lang="el-GR" b="1" dirty="0"/>
              <a:t>δύο ημισφαίρια </a:t>
            </a:r>
            <a:r>
              <a:rPr lang="el-GR" dirty="0"/>
              <a:t>και τον </a:t>
            </a:r>
            <a:r>
              <a:rPr lang="el-GR" b="1" dirty="0"/>
              <a:t>σκώληκα</a:t>
            </a:r>
            <a:r>
              <a:rPr lang="el-GR" dirty="0"/>
              <a:t> στη μέση</a:t>
            </a:r>
            <a:endParaRPr lang="en-US" dirty="0"/>
          </a:p>
          <a:p>
            <a:pPr lvl="0">
              <a:buNone/>
            </a:pPr>
            <a:endParaRPr lang="en-US" dirty="0"/>
          </a:p>
          <a:p>
            <a:endParaRPr lang="en-US" dirty="0"/>
          </a:p>
        </p:txBody>
      </p:sp>
      <p:pic>
        <p:nvPicPr>
          <p:cNvPr id="5" name="Content Placeholder 4" descr="Cerebellum outside.png"/>
          <p:cNvPicPr>
            <a:picLocks noGrp="1" noChangeAspect="1"/>
          </p:cNvPicPr>
          <p:nvPr>
            <p:ph sz="half" idx="2"/>
          </p:nvPr>
        </p:nvPicPr>
        <p:blipFill>
          <a:blip r:embed="rId2" cstate="print"/>
          <a:stretch>
            <a:fillRect/>
          </a:stretch>
        </p:blipFill>
        <p:spPr>
          <a:xfrm>
            <a:off x="4716016" y="3356930"/>
            <a:ext cx="4427984" cy="3376338"/>
          </a:xfrm>
        </p:spPr>
      </p:pic>
      <p:pic>
        <p:nvPicPr>
          <p:cNvPr id="9" name="Picture 8" descr="cerebell.jpg"/>
          <p:cNvPicPr>
            <a:picLocks noChangeAspect="1"/>
          </p:cNvPicPr>
          <p:nvPr/>
        </p:nvPicPr>
        <p:blipFill>
          <a:blip r:embed="rId3" cstate="print"/>
          <a:stretch>
            <a:fillRect/>
          </a:stretch>
        </p:blipFill>
        <p:spPr>
          <a:xfrm>
            <a:off x="4407261" y="620688"/>
            <a:ext cx="4537731" cy="2664296"/>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634082"/>
          </a:xfrm>
        </p:spPr>
        <p:txBody>
          <a:bodyPr>
            <a:noAutofit/>
          </a:bodyPr>
          <a:lstStyle/>
          <a:p>
            <a:r>
              <a:rPr lang="el-GR" sz="3600" dirty="0">
                <a:solidFill>
                  <a:srgbClr val="FF0000"/>
                </a:solidFill>
              </a:rPr>
              <a:t>Παρεγκεφαλίδα </a:t>
            </a:r>
            <a:r>
              <a:rPr lang="en-US" sz="3600" dirty="0">
                <a:solidFill>
                  <a:srgbClr val="FF0000"/>
                </a:solidFill>
              </a:rPr>
              <a:t>(Cerebellum)</a:t>
            </a:r>
            <a:endParaRPr lang="en-US" sz="3600" dirty="0"/>
          </a:p>
        </p:txBody>
      </p:sp>
      <p:sp>
        <p:nvSpPr>
          <p:cNvPr id="3" name="Content Placeholder 2"/>
          <p:cNvSpPr>
            <a:spLocks noGrp="1"/>
          </p:cNvSpPr>
          <p:nvPr>
            <p:ph sz="half" idx="1"/>
          </p:nvPr>
        </p:nvSpPr>
        <p:spPr>
          <a:xfrm>
            <a:off x="179512" y="1052736"/>
            <a:ext cx="4176464" cy="5472608"/>
          </a:xfrm>
        </p:spPr>
        <p:txBody>
          <a:bodyPr>
            <a:normAutofit fontScale="77500" lnSpcReduction="20000"/>
          </a:bodyPr>
          <a:lstStyle/>
          <a:p>
            <a:pPr lvl="0"/>
            <a:r>
              <a:rPr lang="el-GR" dirty="0"/>
              <a:t>Κάθε ημισφαίριο περιλαμβάνει εσωτερικά τον </a:t>
            </a:r>
            <a:r>
              <a:rPr lang="el-GR" b="1" dirty="0"/>
              <a:t>φλοιό</a:t>
            </a:r>
            <a:r>
              <a:rPr lang="el-GR" dirty="0"/>
              <a:t> (στον οποίο καταλήγουν προσαγωγά ερεθίσματα) και τη λευκή ουσία, στο κέντρο της οποίας υπάρχουν οι </a:t>
            </a:r>
            <a:r>
              <a:rPr lang="el-GR" b="1" dirty="0"/>
              <a:t>4 πυρήνες</a:t>
            </a:r>
            <a:r>
              <a:rPr lang="el-GR" dirty="0"/>
              <a:t> (από τους οποίους ξεκινούν απαγωγά ερεθίσματα)</a:t>
            </a:r>
            <a:endParaRPr lang="en-US" dirty="0"/>
          </a:p>
          <a:p>
            <a:pPr lvl="0">
              <a:buNone/>
            </a:pPr>
            <a:endParaRPr lang="en-US" dirty="0"/>
          </a:p>
          <a:p>
            <a:pPr lvl="0"/>
            <a:r>
              <a:rPr lang="el-GR" dirty="0"/>
              <a:t>Συνδέεται μέσω </a:t>
            </a:r>
            <a:r>
              <a:rPr lang="el-GR" b="1" dirty="0"/>
              <a:t>σκελών</a:t>
            </a:r>
            <a:r>
              <a:rPr lang="el-GR" dirty="0"/>
              <a:t> με τα τρία τμήματα του </a:t>
            </a:r>
            <a:r>
              <a:rPr lang="el-GR" dirty="0" smtClean="0"/>
              <a:t>στελέχους</a:t>
            </a:r>
            <a:endParaRPr lang="en-US" dirty="0" smtClean="0"/>
          </a:p>
          <a:p>
            <a:pPr marL="0" lvl="0" indent="0">
              <a:buNone/>
            </a:pPr>
            <a:r>
              <a:rPr lang="en-US" dirty="0"/>
              <a:t> </a:t>
            </a:r>
            <a:r>
              <a:rPr lang="el-GR" sz="1800" i="1" dirty="0" smtClean="0"/>
              <a:t>Άνω </a:t>
            </a:r>
            <a:r>
              <a:rPr lang="el-GR" sz="1800" i="1" dirty="0" err="1" smtClean="0"/>
              <a:t>παρεγκ</a:t>
            </a:r>
            <a:r>
              <a:rPr lang="el-GR" sz="1800" i="1" dirty="0" smtClean="0"/>
              <a:t>. Σκέλος – </a:t>
            </a:r>
            <a:r>
              <a:rPr lang="el-GR" sz="1800" dirty="0" smtClean="0"/>
              <a:t>Μέσος εγκέφαλος</a:t>
            </a:r>
          </a:p>
          <a:p>
            <a:pPr marL="0" lvl="0" indent="0">
              <a:buNone/>
            </a:pPr>
            <a:r>
              <a:rPr lang="el-GR" sz="1800" dirty="0"/>
              <a:t> </a:t>
            </a:r>
            <a:r>
              <a:rPr lang="el-GR" sz="1800" i="1" dirty="0" smtClean="0"/>
              <a:t>Μέσο </a:t>
            </a:r>
            <a:r>
              <a:rPr lang="el-GR" sz="1800" i="1" dirty="0" err="1" smtClean="0"/>
              <a:t>παρεγκ</a:t>
            </a:r>
            <a:r>
              <a:rPr lang="el-GR" sz="1800" i="1" dirty="0" smtClean="0"/>
              <a:t>. Σκέλος – </a:t>
            </a:r>
            <a:r>
              <a:rPr lang="el-GR" sz="1800" dirty="0" smtClean="0"/>
              <a:t>Γέφυρα</a:t>
            </a:r>
          </a:p>
          <a:p>
            <a:pPr marL="0" lvl="0" indent="0">
              <a:buNone/>
            </a:pPr>
            <a:r>
              <a:rPr lang="el-GR" sz="1800" dirty="0"/>
              <a:t> </a:t>
            </a:r>
            <a:r>
              <a:rPr lang="el-GR" sz="1800" i="1" dirty="0" smtClean="0"/>
              <a:t>Κάτω </a:t>
            </a:r>
            <a:r>
              <a:rPr lang="el-GR" sz="1800" i="1" dirty="0" err="1" smtClean="0"/>
              <a:t>παρεγκ</a:t>
            </a:r>
            <a:r>
              <a:rPr lang="el-GR" sz="1800" i="1" dirty="0" smtClean="0"/>
              <a:t>. Σκέλος – </a:t>
            </a:r>
            <a:r>
              <a:rPr lang="el-GR" sz="1800" dirty="0" smtClean="0"/>
              <a:t>Προμήκης μυελός</a:t>
            </a:r>
            <a:endParaRPr lang="en-US" dirty="0"/>
          </a:p>
          <a:p>
            <a:pPr>
              <a:buNone/>
            </a:pPr>
            <a:r>
              <a:rPr lang="el-GR" dirty="0"/>
              <a:t> </a:t>
            </a:r>
            <a:endParaRPr lang="en-US" dirty="0"/>
          </a:p>
          <a:p>
            <a:endParaRPr lang="en-US" dirty="0"/>
          </a:p>
        </p:txBody>
      </p:sp>
      <p:pic>
        <p:nvPicPr>
          <p:cNvPr id="5" name="Content Placeholder 4" descr="Cerebellum inside.png"/>
          <p:cNvPicPr>
            <a:picLocks noGrp="1" noChangeAspect="1"/>
          </p:cNvPicPr>
          <p:nvPr>
            <p:ph sz="half" idx="2"/>
          </p:nvPr>
        </p:nvPicPr>
        <p:blipFill>
          <a:blip r:embed="rId2" cstate="print"/>
          <a:stretch>
            <a:fillRect/>
          </a:stretch>
        </p:blipFill>
        <p:spPr>
          <a:xfrm>
            <a:off x="4352317" y="1052736"/>
            <a:ext cx="4258283" cy="2592288"/>
          </a:xfrm>
        </p:spPr>
      </p:pic>
      <p:pic>
        <p:nvPicPr>
          <p:cNvPr id="6" name="Picture 5" descr="Cerebelluar peduncles.gif"/>
          <p:cNvPicPr>
            <a:picLocks noChangeAspect="1"/>
          </p:cNvPicPr>
          <p:nvPr/>
        </p:nvPicPr>
        <p:blipFill>
          <a:blip r:embed="rId3" cstate="print"/>
          <a:stretch>
            <a:fillRect/>
          </a:stretch>
        </p:blipFill>
        <p:spPr>
          <a:xfrm>
            <a:off x="4499992" y="3726546"/>
            <a:ext cx="4186436" cy="3131454"/>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38844" y="94655"/>
            <a:ext cx="8686800" cy="480623"/>
          </a:xfrm>
        </p:spPr>
        <p:txBody>
          <a:bodyPr/>
          <a:lstStyle/>
          <a:p>
            <a:r>
              <a:rPr lang="el-GR" sz="3600" dirty="0" smtClean="0"/>
              <a:t>Πυρήνες Παρεγκεφαλίδας</a:t>
            </a:r>
            <a:endParaRPr lang="el-GR" sz="3600" dirty="0"/>
          </a:p>
        </p:txBody>
      </p:sp>
      <p:sp>
        <p:nvSpPr>
          <p:cNvPr id="3" name="Θέση περιεχομένου 2"/>
          <p:cNvSpPr>
            <a:spLocks noGrp="1"/>
          </p:cNvSpPr>
          <p:nvPr>
            <p:ph sz="half" idx="1"/>
          </p:nvPr>
        </p:nvSpPr>
        <p:spPr>
          <a:xfrm>
            <a:off x="0" y="5627540"/>
            <a:ext cx="8964488" cy="1113828"/>
          </a:xfrm>
        </p:spPr>
        <p:txBody>
          <a:bodyPr/>
          <a:lstStyle/>
          <a:p>
            <a:r>
              <a:rPr lang="el-GR" sz="2000" dirty="0" smtClean="0"/>
              <a:t>Οδοντωτός (</a:t>
            </a:r>
            <a:r>
              <a:rPr lang="el-GR" sz="2000" dirty="0" err="1" smtClean="0"/>
              <a:t>νεοπαρεγκεφαλίδα</a:t>
            </a:r>
            <a:r>
              <a:rPr lang="el-GR" sz="2000" dirty="0" smtClean="0"/>
              <a:t>) – λεπτές </a:t>
            </a:r>
            <a:r>
              <a:rPr lang="el-GR" sz="2000" dirty="0" err="1" smtClean="0"/>
              <a:t>κινήσης</a:t>
            </a:r>
            <a:endParaRPr lang="el-GR" sz="2000" dirty="0" smtClean="0"/>
          </a:p>
          <a:p>
            <a:r>
              <a:rPr lang="el-GR" sz="2000" dirty="0" smtClean="0"/>
              <a:t>Σφαιροειδής – </a:t>
            </a:r>
            <a:r>
              <a:rPr lang="el-GR" sz="2000" dirty="0" err="1" smtClean="0"/>
              <a:t>εμβολοειδής</a:t>
            </a:r>
            <a:r>
              <a:rPr lang="el-GR" sz="2000" dirty="0" smtClean="0"/>
              <a:t> (</a:t>
            </a:r>
            <a:r>
              <a:rPr lang="el-GR" sz="2000" dirty="0" err="1" smtClean="0"/>
              <a:t>παλαιοπαρεγκεφαλίδα</a:t>
            </a:r>
            <a:r>
              <a:rPr lang="el-GR" sz="2000" dirty="0" smtClean="0"/>
              <a:t>) – αδρές κινήσεις</a:t>
            </a:r>
          </a:p>
          <a:p>
            <a:r>
              <a:rPr lang="el-GR" sz="2000" dirty="0" smtClean="0"/>
              <a:t>Οροφιαίος (</a:t>
            </a:r>
            <a:r>
              <a:rPr lang="el-GR" sz="2000" dirty="0" err="1" smtClean="0"/>
              <a:t>αρχαιοπαρεγκεφαλίδα</a:t>
            </a:r>
            <a:r>
              <a:rPr lang="el-GR" sz="2000" dirty="0" smtClean="0"/>
              <a:t>) - ισορροπία</a:t>
            </a:r>
            <a:endParaRPr lang="el-GR" sz="2000" dirty="0"/>
          </a:p>
        </p:txBody>
      </p:sp>
      <p:pic>
        <p:nvPicPr>
          <p:cNvPr id="5" name="Θέση περιεχομένου 4"/>
          <p:cNvPicPr>
            <a:picLocks noGrp="1" noChangeAspect="1"/>
          </p:cNvPicPr>
          <p:nvPr>
            <p:ph sz="half" idx="2"/>
          </p:nvPr>
        </p:nvPicPr>
        <p:blipFill>
          <a:blip r:embed="rId2"/>
          <a:stretch>
            <a:fillRect/>
          </a:stretch>
        </p:blipFill>
        <p:spPr>
          <a:xfrm>
            <a:off x="0" y="758436"/>
            <a:ext cx="8964488" cy="4869104"/>
          </a:xfrm>
          <a:prstGeom prst="rect">
            <a:avLst/>
          </a:prstGeom>
        </p:spPr>
      </p:pic>
    </p:spTree>
    <p:extLst>
      <p:ext uri="{BB962C8B-B14F-4D97-AF65-F5344CB8AC3E}">
        <p14:creationId xmlns:p14="http://schemas.microsoft.com/office/powerpoint/2010/main" val="18209861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964488" cy="634082"/>
          </a:xfrm>
        </p:spPr>
        <p:txBody>
          <a:bodyPr>
            <a:normAutofit fontScale="90000"/>
          </a:bodyPr>
          <a:lstStyle/>
          <a:p>
            <a:r>
              <a:rPr lang="el-GR" sz="3600" dirty="0">
                <a:solidFill>
                  <a:srgbClr val="FF0000"/>
                </a:solidFill>
              </a:rPr>
              <a:t>Νωτιαίος Μυελός (</a:t>
            </a:r>
            <a:r>
              <a:rPr lang="en-US" sz="3600" dirty="0">
                <a:solidFill>
                  <a:srgbClr val="FF0000"/>
                </a:solidFill>
              </a:rPr>
              <a:t>Spinal Cord)</a:t>
            </a:r>
          </a:p>
        </p:txBody>
      </p:sp>
      <p:sp>
        <p:nvSpPr>
          <p:cNvPr id="3" name="Content Placeholder 2"/>
          <p:cNvSpPr>
            <a:spLocks noGrp="1"/>
          </p:cNvSpPr>
          <p:nvPr>
            <p:ph sz="half" idx="1"/>
          </p:nvPr>
        </p:nvSpPr>
        <p:spPr>
          <a:xfrm>
            <a:off x="0" y="980728"/>
            <a:ext cx="4427984" cy="5688632"/>
          </a:xfrm>
        </p:spPr>
        <p:txBody>
          <a:bodyPr>
            <a:noAutofit/>
          </a:bodyPr>
          <a:lstStyle/>
          <a:p>
            <a:r>
              <a:rPr lang="el-GR" sz="2200" dirty="0"/>
              <a:t>Επίμηκες μόρφωμα που βρίσκεται μέσα στον </a:t>
            </a:r>
            <a:r>
              <a:rPr lang="el-GR" sz="2200" u="sng" dirty="0"/>
              <a:t>σπονδυλικό σωλήνα</a:t>
            </a:r>
            <a:r>
              <a:rPr lang="el-GR" sz="2200" dirty="0"/>
              <a:t> και μεταφέρει </a:t>
            </a:r>
            <a:r>
              <a:rPr lang="el-GR" sz="2200" b="1" dirty="0"/>
              <a:t>προσαγωγά ερεθίσματα</a:t>
            </a:r>
            <a:r>
              <a:rPr lang="el-GR" sz="2200" dirty="0"/>
              <a:t> (πληροφορίες) από το σώμα (πλην της κεφαλής) προς τον εγκέφαλο και </a:t>
            </a:r>
            <a:r>
              <a:rPr lang="el-GR" sz="2200" b="1" dirty="0"/>
              <a:t>απαγωγά ερεθίσματα </a:t>
            </a:r>
            <a:r>
              <a:rPr lang="el-GR" sz="2200" dirty="0"/>
              <a:t>(εντολές) από τον εγκέφαλο προς το σώμα. </a:t>
            </a:r>
            <a:endParaRPr lang="en-US" sz="2200" dirty="0"/>
          </a:p>
          <a:p>
            <a:r>
              <a:rPr lang="el-GR" sz="2200" dirty="0"/>
              <a:t>Αυτό γίνεται με τη βοήθεια </a:t>
            </a:r>
            <a:r>
              <a:rPr lang="el-GR" sz="2200" b="1" dirty="0"/>
              <a:t>ανιόντων ή κατιόντων δεματίων </a:t>
            </a:r>
            <a:r>
              <a:rPr lang="el-GR" sz="2200" dirty="0"/>
              <a:t>(αντιστοίχως) που βρίκονται στη λευκή ουσία του και </a:t>
            </a:r>
            <a:r>
              <a:rPr lang="el-GR" sz="2200" b="1" dirty="0"/>
              <a:t>νωτιαίων νεύρων</a:t>
            </a:r>
            <a:r>
              <a:rPr lang="el-GR" sz="2200" dirty="0"/>
              <a:t> που εξέρχονται από αυτόν.</a:t>
            </a:r>
            <a:endParaRPr lang="en-US" sz="2200" dirty="0"/>
          </a:p>
        </p:txBody>
      </p:sp>
      <p:pic>
        <p:nvPicPr>
          <p:cNvPr id="5" name="Content Placeholder 4" descr="spine_organized_b.gif"/>
          <p:cNvPicPr>
            <a:picLocks noGrp="1" noChangeAspect="1"/>
          </p:cNvPicPr>
          <p:nvPr>
            <p:ph sz="half" idx="2"/>
          </p:nvPr>
        </p:nvPicPr>
        <p:blipFill>
          <a:blip r:embed="rId2" cstate="print"/>
          <a:stretch>
            <a:fillRect/>
          </a:stretch>
        </p:blipFill>
        <p:spPr>
          <a:xfrm>
            <a:off x="4572000" y="980728"/>
            <a:ext cx="4038600" cy="3003062"/>
          </a:xfrm>
        </p:spPr>
      </p:pic>
      <p:pic>
        <p:nvPicPr>
          <p:cNvPr id="6" name="Picture 5" descr="spinal cord τομή.jpg"/>
          <p:cNvPicPr>
            <a:picLocks noChangeAspect="1"/>
          </p:cNvPicPr>
          <p:nvPr/>
        </p:nvPicPr>
        <p:blipFill>
          <a:blip r:embed="rId3" cstate="print"/>
          <a:stretch>
            <a:fillRect/>
          </a:stretch>
        </p:blipFill>
        <p:spPr>
          <a:xfrm>
            <a:off x="4290876" y="4365104"/>
            <a:ext cx="4853124" cy="1761215"/>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Rectangle 9"/>
          <p:cNvSpPr>
            <a:spLocks noGrp="1" noChangeArrowheads="1"/>
          </p:cNvSpPr>
          <p:nvPr>
            <p:ph type="title" idx="4294967295"/>
          </p:nvPr>
        </p:nvSpPr>
        <p:spPr>
          <a:xfrm>
            <a:off x="0" y="0"/>
            <a:ext cx="1908175" cy="1752600"/>
          </a:xfrm>
        </p:spPr>
        <p:txBody>
          <a:bodyPr/>
          <a:lstStyle/>
          <a:p>
            <a:r>
              <a:rPr lang="en-US" sz="1400"/>
              <a:t>Spinal cord in situ</a:t>
            </a:r>
            <a:endParaRPr lang="el-GR" sz="1400"/>
          </a:p>
        </p:txBody>
      </p:sp>
      <p:pic>
        <p:nvPicPr>
          <p:cNvPr id="2058" name="Picture 10" descr="Spinal cord in situ"/>
          <p:cNvPicPr>
            <a:picLocks noChangeAspect="1" noChangeArrowheads="1"/>
          </p:cNvPicPr>
          <p:nvPr/>
        </p:nvPicPr>
        <p:blipFill>
          <a:blip r:embed="rId2" cstate="print"/>
          <a:srcRect/>
          <a:stretch>
            <a:fillRect/>
          </a:stretch>
        </p:blipFill>
        <p:spPr bwMode="auto">
          <a:xfrm>
            <a:off x="1979613" y="-315913"/>
            <a:ext cx="5827712" cy="7677151"/>
          </a:xfrm>
          <a:prstGeom prst="rect">
            <a:avLst/>
          </a:prstGeom>
          <a:noFill/>
        </p:spPr>
      </p:pic>
    </p:spTree>
    <p:extLst>
      <p:ext uri="{BB962C8B-B14F-4D97-AF65-F5344CB8AC3E}">
        <p14:creationId xmlns:p14="http://schemas.microsoft.com/office/powerpoint/2010/main" val="26095728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title" idx="4294967295"/>
          </p:nvPr>
        </p:nvSpPr>
        <p:spPr>
          <a:xfrm>
            <a:off x="4067175" y="0"/>
            <a:ext cx="1296988" cy="404813"/>
          </a:xfrm>
        </p:spPr>
        <p:txBody>
          <a:bodyPr/>
          <a:lstStyle/>
          <a:p>
            <a:r>
              <a:rPr lang="el-GR" sz="1600"/>
              <a:t>Σπόνδυλοι</a:t>
            </a:r>
          </a:p>
        </p:txBody>
      </p:sp>
      <p:pic>
        <p:nvPicPr>
          <p:cNvPr id="136197" name="Picture 5" descr="Σπόνδυλος 1"/>
          <p:cNvPicPr>
            <a:picLocks noChangeAspect="1" noChangeArrowheads="1"/>
          </p:cNvPicPr>
          <p:nvPr/>
        </p:nvPicPr>
        <p:blipFill>
          <a:blip r:embed="rId2" cstate="print"/>
          <a:srcRect/>
          <a:stretch>
            <a:fillRect/>
          </a:stretch>
        </p:blipFill>
        <p:spPr bwMode="auto">
          <a:xfrm>
            <a:off x="1258888" y="0"/>
            <a:ext cx="6626225" cy="3543300"/>
          </a:xfrm>
          <a:prstGeom prst="rect">
            <a:avLst/>
          </a:prstGeom>
          <a:noFill/>
        </p:spPr>
      </p:pic>
      <p:pic>
        <p:nvPicPr>
          <p:cNvPr id="136198" name="Picture 6" descr="Μεσοσπονδύλιο τρήμα"/>
          <p:cNvPicPr>
            <a:picLocks noChangeAspect="1" noChangeArrowheads="1"/>
          </p:cNvPicPr>
          <p:nvPr/>
        </p:nvPicPr>
        <p:blipFill>
          <a:blip r:embed="rId3" cstate="print"/>
          <a:srcRect/>
          <a:stretch>
            <a:fillRect/>
          </a:stretch>
        </p:blipFill>
        <p:spPr bwMode="auto">
          <a:xfrm>
            <a:off x="1692275" y="3716338"/>
            <a:ext cx="5903913" cy="3141662"/>
          </a:xfrm>
          <a:prstGeom prst="rect">
            <a:avLst/>
          </a:prstGeom>
          <a:noFill/>
        </p:spPr>
      </p:pic>
    </p:spTree>
    <p:extLst>
      <p:ext uri="{BB962C8B-B14F-4D97-AF65-F5344CB8AC3E}">
        <p14:creationId xmlns:p14="http://schemas.microsoft.com/office/powerpoint/2010/main" val="21817047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title" idx="4294967295"/>
          </p:nvPr>
        </p:nvSpPr>
        <p:spPr>
          <a:xfrm>
            <a:off x="971550" y="6524625"/>
            <a:ext cx="7627938" cy="333375"/>
          </a:xfrm>
        </p:spPr>
        <p:txBody>
          <a:bodyPr/>
          <a:lstStyle/>
          <a:p>
            <a:r>
              <a:rPr lang="el-GR" sz="1400"/>
              <a:t>Εγκάρσια διατομή ΝΜ</a:t>
            </a:r>
          </a:p>
        </p:txBody>
      </p:sp>
      <p:pic>
        <p:nvPicPr>
          <p:cNvPr id="20484" name="Picture 4" descr="Εγκάρσια διατομή ΝΜ"/>
          <p:cNvPicPr>
            <a:picLocks noChangeAspect="1" noChangeArrowheads="1"/>
          </p:cNvPicPr>
          <p:nvPr/>
        </p:nvPicPr>
        <p:blipFill>
          <a:blip r:embed="rId2" cstate="print"/>
          <a:srcRect/>
          <a:stretch>
            <a:fillRect/>
          </a:stretch>
        </p:blipFill>
        <p:spPr bwMode="auto">
          <a:xfrm>
            <a:off x="0" y="538163"/>
            <a:ext cx="9144000" cy="5781675"/>
          </a:xfrm>
          <a:prstGeom prst="rect">
            <a:avLst/>
          </a:prstGeom>
          <a:noFill/>
        </p:spPr>
      </p:pic>
    </p:spTree>
    <p:extLst>
      <p:ext uri="{BB962C8B-B14F-4D97-AF65-F5344CB8AC3E}">
        <p14:creationId xmlns:p14="http://schemas.microsoft.com/office/powerpoint/2010/main" val="28274556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a:xfrm flipV="1">
            <a:off x="3962400" y="200025"/>
            <a:ext cx="4724400" cy="74613"/>
          </a:xfrm>
        </p:spPr>
        <p:txBody>
          <a:bodyPr/>
          <a:lstStyle/>
          <a:p>
            <a:pPr eaLnBrk="1" hangingPunct="1"/>
            <a:endParaRPr lang="el-GR"/>
          </a:p>
        </p:txBody>
      </p:sp>
      <p:sp>
        <p:nvSpPr>
          <p:cNvPr id="5123" name="Rectangle 1027"/>
          <p:cNvSpPr>
            <a:spLocks noGrp="1" noChangeArrowheads="1"/>
          </p:cNvSpPr>
          <p:nvPr>
            <p:ph type="body" idx="1"/>
          </p:nvPr>
        </p:nvSpPr>
        <p:spPr>
          <a:xfrm>
            <a:off x="0" y="0"/>
            <a:ext cx="9144000" cy="6858000"/>
          </a:xfrm>
        </p:spPr>
        <p:txBody>
          <a:bodyPr/>
          <a:lstStyle/>
          <a:p>
            <a:pPr eaLnBrk="1" hangingPunct="1">
              <a:buFontTx/>
              <a:buNone/>
            </a:pPr>
            <a:r>
              <a:rPr lang="en-US" dirty="0"/>
              <a:t>   </a:t>
            </a:r>
            <a:r>
              <a:rPr lang="el-GR" b="1" i="1" dirty="0"/>
              <a:t>Στην ταχεία προσαρμογή </a:t>
            </a:r>
          </a:p>
          <a:p>
            <a:pPr eaLnBrk="1" hangingPunct="1">
              <a:buFontTx/>
              <a:buNone/>
            </a:pPr>
            <a:r>
              <a:rPr lang="el-GR" b="1" i="1" dirty="0"/>
              <a:t>    (προς το περιβάλλον)</a:t>
            </a:r>
          </a:p>
          <a:p>
            <a:pPr eaLnBrk="1" hangingPunct="1">
              <a:buFontTx/>
              <a:buNone/>
            </a:pPr>
            <a:endParaRPr lang="el-GR" b="1" i="1" dirty="0"/>
          </a:p>
          <a:p>
            <a:pPr eaLnBrk="1" hangingPunct="1"/>
            <a:r>
              <a:rPr lang="el-GR" dirty="0"/>
              <a:t>Λήψη του εξωτερικού ερεθίσματος </a:t>
            </a:r>
            <a:r>
              <a:rPr lang="el-GR" sz="2600" i="1" dirty="0"/>
              <a:t>(Αισθητικότητα)</a:t>
            </a:r>
          </a:p>
          <a:p>
            <a:pPr eaLnBrk="1" hangingPunct="1"/>
            <a:r>
              <a:rPr lang="el-GR" dirty="0"/>
              <a:t>Επεξεργασία – συντονισμός</a:t>
            </a:r>
          </a:p>
          <a:p>
            <a:pPr eaLnBrk="1" hangingPunct="1"/>
            <a:r>
              <a:rPr lang="el-GR" dirty="0"/>
              <a:t>Αντίδραση στο ερέθισμα</a:t>
            </a:r>
          </a:p>
          <a:p>
            <a:pPr eaLnBrk="1" hangingPunct="1">
              <a:buNone/>
            </a:pPr>
            <a:r>
              <a:rPr lang="el-GR" dirty="0"/>
              <a:t>   </a:t>
            </a:r>
            <a:r>
              <a:rPr lang="el-GR" sz="2600" i="1" dirty="0"/>
              <a:t>(Κινητικότητα) κλπ  </a:t>
            </a:r>
            <a:endParaRPr lang="el-GR" sz="2600" dirty="0"/>
          </a:p>
          <a:p>
            <a:pPr eaLnBrk="1" hangingPunct="1">
              <a:buFontTx/>
              <a:buNone/>
            </a:pPr>
            <a:endParaRPr lang="el-GR" dirty="0"/>
          </a:p>
          <a:p>
            <a:pPr eaLnBrk="1" hangingPunct="1">
              <a:buFontTx/>
              <a:buNone/>
            </a:pPr>
            <a:r>
              <a:rPr lang="el-GR" sz="2400" dirty="0"/>
              <a:t>Ενδοκρινικό σύστημα</a:t>
            </a:r>
            <a:r>
              <a:rPr lang="en-US" sz="2400" dirty="0"/>
              <a:t>:</a:t>
            </a:r>
            <a:r>
              <a:rPr lang="el-GR" sz="2400" dirty="0"/>
              <a:t> </a:t>
            </a:r>
          </a:p>
          <a:p>
            <a:pPr eaLnBrk="1" hangingPunct="1"/>
            <a:r>
              <a:rPr lang="el-GR" sz="2400" dirty="0"/>
              <a:t>Μεταβολισμός </a:t>
            </a:r>
          </a:p>
          <a:p>
            <a:pPr eaLnBrk="1" hangingPunct="1"/>
            <a:r>
              <a:rPr lang="el-GR" sz="2400" dirty="0"/>
              <a:t>Βραδεία προσαρμογή</a:t>
            </a:r>
          </a:p>
          <a:p>
            <a:pPr eaLnBrk="1" hangingPunct="1">
              <a:buFontTx/>
              <a:buNone/>
            </a:pPr>
            <a:endParaRPr lang="el-GR" sz="2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normAutofit fontScale="90000"/>
          </a:bodyPr>
          <a:lstStyle/>
          <a:p>
            <a:r>
              <a:rPr lang="el-GR" sz="3600" dirty="0">
                <a:solidFill>
                  <a:srgbClr val="FF0000"/>
                </a:solidFill>
              </a:rPr>
              <a:t>Δικτυωτός Σχηματισμός</a:t>
            </a:r>
            <a:r>
              <a:rPr lang="en-US" sz="3600" dirty="0">
                <a:solidFill>
                  <a:srgbClr val="FF0000"/>
                </a:solidFill>
              </a:rPr>
              <a:t> (Reticular Formation)</a:t>
            </a:r>
          </a:p>
        </p:txBody>
      </p:sp>
      <p:sp>
        <p:nvSpPr>
          <p:cNvPr id="3" name="Content Placeholder 2"/>
          <p:cNvSpPr>
            <a:spLocks noGrp="1"/>
          </p:cNvSpPr>
          <p:nvPr>
            <p:ph sz="half" idx="1"/>
          </p:nvPr>
        </p:nvSpPr>
        <p:spPr>
          <a:xfrm>
            <a:off x="0" y="980728"/>
            <a:ext cx="4244280" cy="5217443"/>
          </a:xfrm>
        </p:spPr>
        <p:txBody>
          <a:bodyPr>
            <a:normAutofit fontScale="92500" lnSpcReduction="20000"/>
          </a:bodyPr>
          <a:lstStyle/>
          <a:p>
            <a:r>
              <a:rPr lang="el-GR" dirty="0"/>
              <a:t>Σύστημα πολλών (μικρών ή μεγάλων) πυρήνων με πολλαπλές συνδέσεις υπό μορφή δικτύου που βρίσκεται στο Νωτιαίο Μυελό και το Στέλεχος, αλλά επηρεάζει μέσω μακρών νευρικών ινών όλο το ΚΝΣ. </a:t>
            </a:r>
            <a:endParaRPr lang="en-US" dirty="0"/>
          </a:p>
          <a:p>
            <a:r>
              <a:rPr lang="el-GR" dirty="0"/>
              <a:t>Έχει σχέση κυρίως με την </a:t>
            </a:r>
            <a:r>
              <a:rPr lang="el-GR" b="1" dirty="0"/>
              <a:t>εγρήγορση</a:t>
            </a:r>
            <a:r>
              <a:rPr lang="el-GR" dirty="0"/>
              <a:t>, το </a:t>
            </a:r>
            <a:r>
              <a:rPr lang="el-GR" b="1" dirty="0"/>
              <a:t>μυϊκό τόνο</a:t>
            </a:r>
            <a:r>
              <a:rPr lang="el-GR" dirty="0"/>
              <a:t>, τα </a:t>
            </a:r>
            <a:r>
              <a:rPr lang="el-GR" b="1" dirty="0"/>
              <a:t>αντανακλαστικά</a:t>
            </a:r>
            <a:r>
              <a:rPr lang="el-GR" dirty="0"/>
              <a:t>, τη </a:t>
            </a:r>
            <a:r>
              <a:rPr lang="el-GR" b="1" dirty="0"/>
              <a:t>ρύθμιση της αναπνοής</a:t>
            </a:r>
            <a:r>
              <a:rPr lang="el-GR" dirty="0"/>
              <a:t> &amp; της </a:t>
            </a:r>
            <a:r>
              <a:rPr lang="el-GR" b="1" dirty="0"/>
              <a:t>κυκλοφορίας</a:t>
            </a:r>
            <a:r>
              <a:rPr lang="el-GR" dirty="0"/>
              <a:t> κλπ</a:t>
            </a:r>
            <a:endParaRPr lang="en-US" dirty="0"/>
          </a:p>
          <a:p>
            <a:endParaRPr lang="en-US" dirty="0"/>
          </a:p>
        </p:txBody>
      </p:sp>
      <p:pic>
        <p:nvPicPr>
          <p:cNvPr id="5" name="Content Placeholder 4" descr="reticular-formation-and-limbic-system-6-638.jpg"/>
          <p:cNvPicPr>
            <a:picLocks noGrp="1" noChangeAspect="1"/>
          </p:cNvPicPr>
          <p:nvPr>
            <p:ph sz="half" idx="2"/>
          </p:nvPr>
        </p:nvPicPr>
        <p:blipFill>
          <a:blip r:embed="rId2" cstate="print"/>
          <a:stretch>
            <a:fillRect/>
          </a:stretch>
        </p:blipFill>
        <p:spPr>
          <a:xfrm>
            <a:off x="4139953" y="1628575"/>
            <a:ext cx="4995666" cy="3750665"/>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Μέρος </a:t>
            </a:r>
            <a:r>
              <a:rPr lang="el-GR" dirty="0" smtClean="0"/>
              <a:t>Γ – Διάμεσος Εγκέφαλος</a:t>
            </a:r>
            <a:endParaRPr lang="el-GR" dirty="0"/>
          </a:p>
        </p:txBody>
      </p:sp>
      <p:sp>
        <p:nvSpPr>
          <p:cNvPr id="5" name="Θέση περιεχομένου 4"/>
          <p:cNvSpPr>
            <a:spLocks noGrp="1"/>
          </p:cNvSpPr>
          <p:nvPr>
            <p:ph idx="1"/>
          </p:nvPr>
        </p:nvSpPr>
        <p:spPr>
          <a:xfrm>
            <a:off x="107504" y="1417638"/>
            <a:ext cx="8928992" cy="5251722"/>
          </a:xfrm>
        </p:spPr>
        <p:txBody>
          <a:bodyPr/>
          <a:lstStyle/>
          <a:p>
            <a:r>
              <a:rPr lang="el-GR" i="1" dirty="0" smtClean="0"/>
              <a:t>Θάλαμος  (</a:t>
            </a:r>
            <a:r>
              <a:rPr lang="en-US" i="1" dirty="0" smtClean="0"/>
              <a:t>Thalamus)</a:t>
            </a:r>
            <a:endParaRPr lang="el-GR" i="1" dirty="0" smtClean="0"/>
          </a:p>
          <a:p>
            <a:r>
              <a:rPr lang="el-GR" i="1" dirty="0" smtClean="0"/>
              <a:t>Έσω Κάψα </a:t>
            </a:r>
            <a:r>
              <a:rPr lang="en-US" i="1" dirty="0" smtClean="0"/>
              <a:t>(Internal Capsule)</a:t>
            </a:r>
            <a:endParaRPr lang="el-GR" i="1" dirty="0" smtClean="0"/>
          </a:p>
          <a:p>
            <a:r>
              <a:rPr lang="el-GR" i="1" dirty="0" smtClean="0"/>
              <a:t>Υποθάλαμος</a:t>
            </a:r>
            <a:r>
              <a:rPr lang="en-US" i="1" dirty="0" smtClean="0"/>
              <a:t>  (Hypothalamus)</a:t>
            </a:r>
            <a:endParaRPr lang="el-GR" i="1" dirty="0" smtClean="0"/>
          </a:p>
          <a:p>
            <a:r>
              <a:rPr lang="el-GR" i="1" dirty="0" smtClean="0"/>
              <a:t>Υπόφυση (</a:t>
            </a:r>
            <a:r>
              <a:rPr lang="en-US" i="1" dirty="0" smtClean="0"/>
              <a:t>Pituitary)</a:t>
            </a:r>
          </a:p>
          <a:p>
            <a:r>
              <a:rPr lang="el-GR" i="1" dirty="0" err="1" smtClean="0"/>
              <a:t>Επιθάλαμος</a:t>
            </a:r>
            <a:r>
              <a:rPr lang="el-GR" i="1" dirty="0" smtClean="0"/>
              <a:t> </a:t>
            </a:r>
            <a:r>
              <a:rPr lang="el-GR" sz="2600" i="1" dirty="0" smtClean="0"/>
              <a:t>(Επίφυση </a:t>
            </a:r>
            <a:r>
              <a:rPr lang="en-US" sz="2600" i="1" dirty="0" smtClean="0"/>
              <a:t>- Pineal gland</a:t>
            </a:r>
            <a:r>
              <a:rPr lang="el-GR" sz="2600" i="1" dirty="0" smtClean="0"/>
              <a:t>, Ηνία</a:t>
            </a:r>
            <a:r>
              <a:rPr lang="en-US" sz="2600" i="1" dirty="0" smtClean="0"/>
              <a:t> - </a:t>
            </a:r>
            <a:r>
              <a:rPr lang="en-US" sz="2600" i="1" dirty="0" err="1" smtClean="0"/>
              <a:t>Habenula</a:t>
            </a:r>
            <a:r>
              <a:rPr lang="el-GR" sz="2600" i="1" dirty="0" smtClean="0"/>
              <a:t>)</a:t>
            </a:r>
            <a:endParaRPr lang="en-US" sz="2600" i="1" dirty="0" smtClean="0"/>
          </a:p>
          <a:p>
            <a:r>
              <a:rPr lang="el-GR" i="1" dirty="0" smtClean="0"/>
              <a:t>Υποθαλάμια </a:t>
            </a:r>
            <a:r>
              <a:rPr lang="el-GR" i="1" dirty="0"/>
              <a:t>χώρα  (</a:t>
            </a:r>
            <a:r>
              <a:rPr lang="el-GR" i="1" dirty="0" err="1"/>
              <a:t>υποθαλαμικός</a:t>
            </a:r>
            <a:r>
              <a:rPr lang="el-GR" i="1" dirty="0"/>
              <a:t> πυρήνας- αβέβαιη ζώνη) </a:t>
            </a:r>
            <a:r>
              <a:rPr lang="el-GR" i="1" dirty="0" smtClean="0"/>
              <a:t>(</a:t>
            </a:r>
            <a:r>
              <a:rPr lang="en-US" i="1" dirty="0" smtClean="0"/>
              <a:t>Subthalamus)</a:t>
            </a:r>
          </a:p>
          <a:p>
            <a:r>
              <a:rPr lang="el-GR" i="1" dirty="0" smtClean="0"/>
              <a:t>Βασικά Γάγγλια</a:t>
            </a:r>
            <a:r>
              <a:rPr lang="en-US" i="1" dirty="0" smtClean="0"/>
              <a:t> (Basal Ganglia)</a:t>
            </a:r>
            <a:endParaRPr lang="el-GR" i="1" dirty="0"/>
          </a:p>
        </p:txBody>
      </p:sp>
    </p:spTree>
    <p:extLst>
      <p:ext uri="{BB962C8B-B14F-4D97-AF65-F5344CB8AC3E}">
        <p14:creationId xmlns:p14="http://schemas.microsoft.com/office/powerpoint/2010/main" val="11194555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142852"/>
            <a:ext cx="8258204" cy="722295"/>
          </a:xfrm>
        </p:spPr>
        <p:txBody>
          <a:bodyPr/>
          <a:lstStyle/>
          <a:p>
            <a:r>
              <a:rPr lang="el-GR" dirty="0"/>
              <a:t>Μέρη του εγκεφάλου</a:t>
            </a:r>
          </a:p>
        </p:txBody>
      </p:sp>
      <p:pic>
        <p:nvPicPr>
          <p:cNvPr id="4" name="3 - Θέση περιεχομένου" descr="Brain parts.jpg"/>
          <p:cNvPicPr>
            <a:picLocks noGrp="1" noChangeAspect="1"/>
          </p:cNvPicPr>
          <p:nvPr>
            <p:ph idx="1"/>
          </p:nvPr>
        </p:nvPicPr>
        <p:blipFill>
          <a:blip r:embed="rId2" cstate="print"/>
          <a:stretch>
            <a:fillRect/>
          </a:stretch>
        </p:blipFill>
        <p:spPr>
          <a:xfrm>
            <a:off x="714348" y="972322"/>
            <a:ext cx="7847569" cy="5885677"/>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929198"/>
            <a:ext cx="9001156" cy="1928802"/>
          </a:xfrm>
        </p:spPr>
        <p:txBody>
          <a:bodyPr/>
          <a:lstStyle/>
          <a:p>
            <a:r>
              <a:rPr lang="el-GR" sz="3200" dirty="0">
                <a:solidFill>
                  <a:schemeClr val="bg2">
                    <a:lumMod val="50000"/>
                    <a:lumOff val="50000"/>
                  </a:schemeClr>
                </a:solidFill>
              </a:rPr>
              <a:t>Διάμεσος Εγκέφαλος</a:t>
            </a:r>
            <a:r>
              <a:rPr lang="el-GR" sz="3600" dirty="0"/>
              <a:t/>
            </a:r>
            <a:br>
              <a:rPr lang="el-GR" sz="3600" dirty="0"/>
            </a:br>
            <a:r>
              <a:rPr lang="el-GR" sz="2400" i="1" dirty="0"/>
              <a:t>Θάλαμος, Υποθάλαμος, Υπόφυση (</a:t>
            </a:r>
            <a:r>
              <a:rPr lang="en-US" sz="2400" i="1" dirty="0"/>
              <a:t>pituitary), </a:t>
            </a:r>
            <a:br>
              <a:rPr lang="en-US" sz="2400" i="1" dirty="0"/>
            </a:br>
            <a:r>
              <a:rPr lang="el-GR" sz="2400" i="1" dirty="0"/>
              <a:t>Επιθάλαμος (Επίφυση, Ηνία), Βασικά γάγγλια</a:t>
            </a:r>
            <a:r>
              <a:rPr lang="en-US" sz="2400" i="1" dirty="0"/>
              <a:t/>
            </a:r>
            <a:br>
              <a:rPr lang="en-US" sz="2400" i="1" dirty="0"/>
            </a:br>
            <a:r>
              <a:rPr lang="el-GR" sz="2400" i="1" dirty="0" err="1"/>
              <a:t>Υποθαλάμεια</a:t>
            </a:r>
            <a:r>
              <a:rPr lang="el-GR" sz="2400" i="1" dirty="0"/>
              <a:t> χώρα </a:t>
            </a:r>
            <a:r>
              <a:rPr lang="en-US" sz="2400" i="1" dirty="0"/>
              <a:t> (</a:t>
            </a:r>
            <a:r>
              <a:rPr lang="el-GR" sz="2400" i="1" dirty="0" err="1"/>
              <a:t>υποθαλαμικός</a:t>
            </a:r>
            <a:r>
              <a:rPr lang="el-GR" sz="2400" i="1" dirty="0"/>
              <a:t> πυρήνας- αβέβαιη ζώνη) (</a:t>
            </a:r>
            <a:r>
              <a:rPr lang="en-US" sz="2400" i="1" dirty="0" err="1"/>
              <a:t>subthalamus</a:t>
            </a:r>
            <a:r>
              <a:rPr lang="en-US" sz="2400" i="1" dirty="0"/>
              <a:t>)</a:t>
            </a:r>
            <a:endParaRPr lang="el-GR" sz="2400" dirty="0"/>
          </a:p>
        </p:txBody>
      </p:sp>
      <p:pic>
        <p:nvPicPr>
          <p:cNvPr id="5" name="4 - Θέση περιεχομένου" descr="The+Diencephalon+Interthalamic+adhesion+Thalamus+Epithalamus+(Pineal+&amp;.jpg"/>
          <p:cNvPicPr>
            <a:picLocks noGrp="1" noChangeAspect="1"/>
          </p:cNvPicPr>
          <p:nvPr>
            <p:ph sz="half" idx="2"/>
          </p:nvPr>
        </p:nvPicPr>
        <p:blipFill>
          <a:blip r:embed="rId2" cstate="print"/>
          <a:stretch>
            <a:fillRect/>
          </a:stretch>
        </p:blipFill>
        <p:spPr>
          <a:xfrm>
            <a:off x="214282" y="-1643098"/>
            <a:ext cx="8686800" cy="6515100"/>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t>ΘΑΛΑΜΟΣ</a:t>
            </a:r>
            <a:endParaRPr lang="el-GR" dirty="0"/>
          </a:p>
        </p:txBody>
      </p:sp>
      <p:sp>
        <p:nvSpPr>
          <p:cNvPr id="7" name="Θέση περιεχομένου 6"/>
          <p:cNvSpPr>
            <a:spLocks noGrp="1"/>
          </p:cNvSpPr>
          <p:nvPr>
            <p:ph idx="1"/>
          </p:nvPr>
        </p:nvSpPr>
        <p:spPr>
          <a:xfrm>
            <a:off x="179512" y="1196752"/>
            <a:ext cx="8784976" cy="5472608"/>
          </a:xfrm>
        </p:spPr>
        <p:txBody>
          <a:bodyPr/>
          <a:lstStyle/>
          <a:p>
            <a:r>
              <a:rPr lang="el-GR" i="1" dirty="0"/>
              <a:t>Σταθμός (με συνάψεις) όλων των αισθητικών οδών και πληροφοριών (πλην των οσφρητικών)</a:t>
            </a:r>
          </a:p>
          <a:p>
            <a:r>
              <a:rPr lang="el-GR" i="1" dirty="0"/>
              <a:t>Σταθμός </a:t>
            </a:r>
            <a:r>
              <a:rPr lang="el-GR" i="1" dirty="0" err="1"/>
              <a:t>ενδοεγκεφαλικών</a:t>
            </a:r>
            <a:r>
              <a:rPr lang="el-GR" i="1" dirty="0"/>
              <a:t> διεργασιών που αφορούν ρύθμιση των κινήσεων  (όχι τις ίδιες τις κινήσεις), συναισθηματικές αντιδράσεις, μνήμη </a:t>
            </a:r>
            <a:r>
              <a:rPr lang="el-GR" i="1" dirty="0" smtClean="0"/>
              <a:t>που αφορά τις κινήσεις, </a:t>
            </a:r>
            <a:r>
              <a:rPr lang="el-GR" i="1" dirty="0"/>
              <a:t>συμβάλλει στο συντονισμό μεταξύ τους</a:t>
            </a:r>
          </a:p>
          <a:p>
            <a:r>
              <a:rPr lang="el-GR" i="1" dirty="0"/>
              <a:t>Συνδέεται τους λοβούς, τα βασικά γάγγλια, την παρεγκεφαλίδα και άλλα συστήματα </a:t>
            </a:r>
          </a:p>
          <a:p>
            <a:endParaRPr lang="el-GR" dirty="0"/>
          </a:p>
        </p:txBody>
      </p:sp>
    </p:spTree>
    <p:extLst>
      <p:ext uri="{BB962C8B-B14F-4D97-AF65-F5344CB8AC3E}">
        <p14:creationId xmlns:p14="http://schemas.microsoft.com/office/powerpoint/2010/main" val="28388520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1928794" cy="3643314"/>
          </a:xfrm>
        </p:spPr>
        <p:txBody>
          <a:bodyPr/>
          <a:lstStyle/>
          <a:p>
            <a:r>
              <a:rPr lang="el-GR" sz="2800" dirty="0"/>
              <a:t>Θάλαμος</a:t>
            </a:r>
            <a:r>
              <a:rPr lang="el-GR" sz="3200" dirty="0"/>
              <a:t>  </a:t>
            </a:r>
            <a:r>
              <a:rPr lang="el-GR" sz="2400" dirty="0"/>
              <a:t>(διάμεσος εγκέφαλος)</a:t>
            </a:r>
          </a:p>
        </p:txBody>
      </p:sp>
      <p:sp>
        <p:nvSpPr>
          <p:cNvPr id="4" name="3 - Θέση περιεχομένου"/>
          <p:cNvSpPr>
            <a:spLocks noGrp="1"/>
          </p:cNvSpPr>
          <p:nvPr>
            <p:ph sz="half" idx="1"/>
          </p:nvPr>
        </p:nvSpPr>
        <p:spPr>
          <a:xfrm>
            <a:off x="0" y="5643578"/>
            <a:ext cx="8929718" cy="1214422"/>
          </a:xfrm>
        </p:spPr>
        <p:txBody>
          <a:bodyPr/>
          <a:lstStyle/>
          <a:p>
            <a:r>
              <a:rPr lang="el-GR" sz="1600" dirty="0"/>
              <a:t>Σταθμός (με συνάψεις) όλων των αισθητικών οδών και πληροφοριών (πλην των οσφρητικών</a:t>
            </a:r>
            <a:r>
              <a:rPr lang="en-US" sz="1600" dirty="0"/>
              <a:t>)</a:t>
            </a:r>
            <a:endParaRPr lang="el-GR" sz="1600" dirty="0"/>
          </a:p>
          <a:p>
            <a:r>
              <a:rPr lang="el-GR" sz="1600" dirty="0"/>
              <a:t>Σταθμός ενδοεγκεφαλικών διεργασιών που αφορούν </a:t>
            </a:r>
            <a:r>
              <a:rPr lang="el-GR" sz="1600" i="1" dirty="0"/>
              <a:t>ρύθμιση</a:t>
            </a:r>
            <a:r>
              <a:rPr lang="el-GR" sz="1600" dirty="0"/>
              <a:t> των κινήσεων  (όχι τις ίδιες τις κινήσεις), συναισθηματικές αντιδράσεις, μνήμη κλπ. συμβάλλει στο </a:t>
            </a:r>
            <a:r>
              <a:rPr lang="el-GR" sz="1600" b="1" dirty="0"/>
              <a:t>συντονισμό</a:t>
            </a:r>
            <a:r>
              <a:rPr lang="el-GR" sz="1600" dirty="0"/>
              <a:t> μεταξύ τους</a:t>
            </a:r>
            <a:endParaRPr lang="el-GR" sz="1600" b="1" dirty="0"/>
          </a:p>
          <a:p>
            <a:r>
              <a:rPr lang="el-GR" sz="1600" dirty="0"/>
              <a:t>Συνδέεται τους λοβούς, τα βασικά γάγγλια, την παρεγκεφαλίδα και άλλα συστήματα </a:t>
            </a:r>
          </a:p>
          <a:p>
            <a:pPr>
              <a:buNone/>
            </a:pPr>
            <a:r>
              <a:rPr lang="el-GR" sz="1600" dirty="0"/>
              <a:t>    </a:t>
            </a:r>
          </a:p>
        </p:txBody>
      </p:sp>
      <p:pic>
        <p:nvPicPr>
          <p:cNvPr id="6" name="5 - Θέση περιεχομένου" descr="Thalamus.jpg"/>
          <p:cNvPicPr>
            <a:picLocks noGrp="1" noChangeAspect="1"/>
          </p:cNvPicPr>
          <p:nvPr>
            <p:ph sz="half" idx="2"/>
          </p:nvPr>
        </p:nvPicPr>
        <p:blipFill>
          <a:blip r:embed="rId2" cstate="print"/>
          <a:stretch>
            <a:fillRect/>
          </a:stretch>
        </p:blipFill>
        <p:spPr>
          <a:xfrm>
            <a:off x="1900190" y="0"/>
            <a:ext cx="7524772" cy="5643578"/>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214282" y="0"/>
            <a:ext cx="8472518" cy="857232"/>
          </a:xfrm>
        </p:spPr>
        <p:txBody>
          <a:bodyPr/>
          <a:lstStyle/>
          <a:p>
            <a:r>
              <a:rPr lang="el-GR" sz="3200" dirty="0"/>
              <a:t>Βασικά γάγγλια – Θάλαμος </a:t>
            </a:r>
            <a:br>
              <a:rPr lang="el-GR" sz="3200" dirty="0"/>
            </a:br>
            <a:r>
              <a:rPr lang="el-GR" sz="2400" dirty="0"/>
              <a:t>(Σχέση με τις κοιλίες, μεσοκοιλιακό τρήμα του </a:t>
            </a:r>
            <a:r>
              <a:rPr lang="en-US" sz="2400" dirty="0" err="1"/>
              <a:t>Monro</a:t>
            </a:r>
            <a:r>
              <a:rPr lang="el-GR" sz="2400" dirty="0"/>
              <a:t>)</a:t>
            </a:r>
          </a:p>
        </p:txBody>
      </p:sp>
      <p:pic>
        <p:nvPicPr>
          <p:cNvPr id="6" name="5 - Θέση περιεχομένου" descr="Basal-Ganglia-to-the-Thalamus-and-Ventricles.jpg"/>
          <p:cNvPicPr>
            <a:picLocks noGrp="1" noChangeAspect="1"/>
          </p:cNvPicPr>
          <p:nvPr>
            <p:ph idx="1"/>
          </p:nvPr>
        </p:nvPicPr>
        <p:blipFill>
          <a:blip r:embed="rId2" cstate="print"/>
          <a:stretch>
            <a:fillRect/>
          </a:stretch>
        </p:blipFill>
        <p:spPr>
          <a:xfrm>
            <a:off x="-214346" y="885362"/>
            <a:ext cx="9644130" cy="5972638"/>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285720" y="0"/>
            <a:ext cx="8401080" cy="793733"/>
          </a:xfrm>
        </p:spPr>
        <p:txBody>
          <a:bodyPr/>
          <a:lstStyle/>
          <a:p>
            <a:r>
              <a:rPr lang="el-GR" sz="3200" dirty="0"/>
              <a:t>Βασικά γάγγλια – </a:t>
            </a:r>
            <a:r>
              <a:rPr lang="en-US" sz="2400" dirty="0"/>
              <a:t>V</a:t>
            </a:r>
            <a:r>
              <a:rPr lang="el-GR" sz="3200" dirty="0"/>
              <a:t> </a:t>
            </a:r>
            <a:r>
              <a:rPr lang="el-GR" sz="2400" dirty="0"/>
              <a:t>(Σχέση με θάλαμο και έσω κάψα)</a:t>
            </a:r>
          </a:p>
        </p:txBody>
      </p:sp>
      <p:pic>
        <p:nvPicPr>
          <p:cNvPr id="9" name="8 - Θέση περιεχομένου" descr="Βασικά γάγγλια.png"/>
          <p:cNvPicPr>
            <a:picLocks noGrp="1" noChangeAspect="1"/>
          </p:cNvPicPr>
          <p:nvPr>
            <p:ph idx="1"/>
          </p:nvPr>
        </p:nvPicPr>
        <p:blipFill>
          <a:blip r:embed="rId2" cstate="print"/>
          <a:stretch>
            <a:fillRect/>
          </a:stretch>
        </p:blipFill>
        <p:spPr>
          <a:xfrm>
            <a:off x="1" y="785794"/>
            <a:ext cx="9143999" cy="6959965"/>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85860"/>
          </a:xfrm>
        </p:spPr>
        <p:txBody>
          <a:bodyPr/>
          <a:lstStyle/>
          <a:p>
            <a:r>
              <a:rPr lang="el-GR" sz="3600" dirty="0"/>
              <a:t/>
            </a:r>
            <a:br>
              <a:rPr lang="el-GR" sz="3600" dirty="0"/>
            </a:br>
            <a:r>
              <a:rPr lang="el-GR" sz="3600" dirty="0"/>
              <a:t>Θάλαμος </a:t>
            </a:r>
            <a:r>
              <a:rPr lang="el-GR" sz="2300" dirty="0"/>
              <a:t>(Μυελώδες πέταλο, Διάμεση μάζα, </a:t>
            </a:r>
            <a:br>
              <a:rPr lang="el-GR" sz="2300" dirty="0"/>
            </a:br>
            <a:r>
              <a:rPr lang="el-GR" sz="2300" dirty="0"/>
              <a:t>κύριοι πυρήνες (πρόσθια, έξω, έσω ζώνη, δικτυωτός, ενδοπετάλιοι)</a:t>
            </a:r>
            <a:r>
              <a:rPr lang="el-GR" sz="3600" dirty="0"/>
              <a:t/>
            </a:r>
            <a:br>
              <a:rPr lang="el-GR" sz="3600" dirty="0"/>
            </a:br>
            <a:endParaRPr lang="el-GR" sz="3600" dirty="0"/>
          </a:p>
        </p:txBody>
      </p:sp>
      <p:pic>
        <p:nvPicPr>
          <p:cNvPr id="4" name="Content Placeholder 3" descr="Θάλαμος - κύριοι πυρήνες.jpg"/>
          <p:cNvPicPr>
            <a:picLocks noGrp="1" noChangeAspect="1"/>
          </p:cNvPicPr>
          <p:nvPr>
            <p:ph idx="1"/>
          </p:nvPr>
        </p:nvPicPr>
        <p:blipFill>
          <a:blip r:embed="rId2" cstate="print"/>
          <a:stretch>
            <a:fillRect/>
          </a:stretch>
        </p:blipFill>
        <p:spPr>
          <a:xfrm>
            <a:off x="642910" y="1204391"/>
            <a:ext cx="8215370" cy="5564267"/>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title" idx="4294967295"/>
          </p:nvPr>
        </p:nvSpPr>
        <p:spPr>
          <a:xfrm>
            <a:off x="0" y="-531440"/>
            <a:ext cx="2677736" cy="7389440"/>
          </a:xfrm>
          <a:noFill/>
        </p:spPr>
        <p:txBody>
          <a:bodyPr anchorCtr="0"/>
          <a:lstStyle/>
          <a:p>
            <a:pPr algn="l" eaLnBrk="1" hangingPunct="1"/>
            <a:r>
              <a:rPr lang="el-GR" sz="2400" dirty="0">
                <a:solidFill>
                  <a:srgbClr val="FFC000"/>
                </a:solidFill>
                <a:effectLst/>
              </a:rPr>
              <a:t>Θάλαμος Ι</a:t>
            </a:r>
            <a:br>
              <a:rPr lang="el-GR" sz="2400" dirty="0">
                <a:solidFill>
                  <a:srgbClr val="FFC000"/>
                </a:solidFill>
                <a:effectLst/>
              </a:rPr>
            </a:br>
            <a:r>
              <a:rPr lang="el-GR" sz="1700" dirty="0">
                <a:solidFill>
                  <a:srgbClr val="FFC000"/>
                </a:solidFill>
                <a:effectLst/>
              </a:rPr>
              <a:t/>
            </a:r>
            <a:br>
              <a:rPr lang="el-GR" sz="1700" dirty="0">
                <a:solidFill>
                  <a:srgbClr val="FFC000"/>
                </a:solidFill>
                <a:effectLst/>
              </a:rPr>
            </a:br>
            <a:r>
              <a:rPr lang="el-GR" sz="1700" dirty="0">
                <a:solidFill>
                  <a:srgbClr val="FFC000"/>
                </a:solidFill>
                <a:effectLst/>
              </a:rPr>
              <a:t>(αντιστοιχία με ημισφαίρια)</a:t>
            </a:r>
            <a:r>
              <a:rPr lang="en-US" sz="1700" dirty="0">
                <a:solidFill>
                  <a:srgbClr val="FFC000"/>
                </a:solidFill>
                <a:effectLst/>
              </a:rPr>
              <a:t/>
            </a:r>
            <a:br>
              <a:rPr lang="en-US" sz="1700" dirty="0">
                <a:solidFill>
                  <a:srgbClr val="FFC000"/>
                </a:solidFill>
                <a:effectLst/>
              </a:rPr>
            </a:br>
            <a:r>
              <a:rPr lang="el-GR" sz="1600" dirty="0">
                <a:solidFill>
                  <a:srgbClr val="FFC000"/>
                </a:solidFill>
                <a:effectLst/>
              </a:rPr>
              <a:t> </a:t>
            </a:r>
            <a:r>
              <a:rPr lang="en-US" sz="1600" dirty="0">
                <a:solidFill>
                  <a:srgbClr val="FFC000"/>
                </a:solidFill>
                <a:effectLst/>
              </a:rPr>
              <a:t/>
            </a:r>
            <a:br>
              <a:rPr lang="en-US" sz="1600" dirty="0">
                <a:solidFill>
                  <a:srgbClr val="FFC000"/>
                </a:solidFill>
                <a:effectLst/>
              </a:rPr>
            </a:br>
            <a:r>
              <a:rPr lang="en-US" sz="1600" dirty="0">
                <a:solidFill>
                  <a:schemeClr val="tx1"/>
                </a:solidFill>
                <a:effectLst/>
              </a:rPr>
              <a:t>1. </a:t>
            </a:r>
            <a:r>
              <a:rPr lang="el-GR" sz="1600" dirty="0">
                <a:solidFill>
                  <a:schemeClr val="tx1"/>
                </a:solidFill>
                <a:effectLst/>
              </a:rPr>
              <a:t>Πρόσθιος π.</a:t>
            </a:r>
            <a:br>
              <a:rPr lang="el-GR" sz="1600" dirty="0">
                <a:solidFill>
                  <a:schemeClr val="tx1"/>
                </a:solidFill>
                <a:effectLst/>
              </a:rPr>
            </a:br>
            <a:r>
              <a:rPr lang="el-GR" sz="1600" dirty="0">
                <a:solidFill>
                  <a:schemeClr val="tx1"/>
                </a:solidFill>
                <a:effectLst/>
              </a:rPr>
              <a:t>2. Υπερμεσολόβια έλικα</a:t>
            </a:r>
            <a:br>
              <a:rPr lang="el-GR" sz="1600" dirty="0">
                <a:solidFill>
                  <a:schemeClr val="tx1"/>
                </a:solidFill>
                <a:effectLst/>
              </a:rPr>
            </a:br>
            <a:r>
              <a:rPr lang="el-GR" sz="1600" dirty="0">
                <a:solidFill>
                  <a:schemeClr val="tx1"/>
                </a:solidFill>
                <a:effectLst/>
              </a:rPr>
              <a:t>3. Έσω ραχιαίος π.</a:t>
            </a:r>
            <a:br>
              <a:rPr lang="el-GR" sz="1600" dirty="0">
                <a:solidFill>
                  <a:schemeClr val="tx1"/>
                </a:solidFill>
                <a:effectLst/>
              </a:rPr>
            </a:br>
            <a:r>
              <a:rPr lang="el-GR" sz="1600" dirty="0">
                <a:solidFill>
                  <a:schemeClr val="tx1"/>
                </a:solidFill>
                <a:effectLst/>
              </a:rPr>
              <a:t>4. Μετωπιαίος λοβός</a:t>
            </a:r>
            <a:br>
              <a:rPr lang="el-GR" sz="1600" dirty="0">
                <a:solidFill>
                  <a:schemeClr val="tx1"/>
                </a:solidFill>
                <a:effectLst/>
              </a:rPr>
            </a:br>
            <a:r>
              <a:rPr lang="el-GR" sz="1600" dirty="0">
                <a:solidFill>
                  <a:schemeClr val="tx1"/>
                </a:solidFill>
                <a:effectLst/>
              </a:rPr>
              <a:t>5. Έξω ραχιαίοι π.</a:t>
            </a:r>
            <a:br>
              <a:rPr lang="el-GR" sz="1600" dirty="0">
                <a:solidFill>
                  <a:schemeClr val="tx1"/>
                </a:solidFill>
                <a:effectLst/>
              </a:rPr>
            </a:br>
            <a:r>
              <a:rPr lang="el-GR" sz="1600" dirty="0">
                <a:solidFill>
                  <a:schemeClr val="tx1"/>
                </a:solidFill>
                <a:effectLst/>
              </a:rPr>
              <a:t>6. Βρεγματικός λοβός</a:t>
            </a:r>
            <a:br>
              <a:rPr lang="el-GR" sz="1600" dirty="0">
                <a:solidFill>
                  <a:schemeClr val="tx1"/>
                </a:solidFill>
                <a:effectLst/>
              </a:rPr>
            </a:br>
            <a:r>
              <a:rPr lang="el-GR" sz="1600" dirty="0">
                <a:solidFill>
                  <a:schemeClr val="tx1"/>
                </a:solidFill>
                <a:effectLst/>
              </a:rPr>
              <a:t>7. Πρόσθιος κοιλιακός π.</a:t>
            </a:r>
            <a:br>
              <a:rPr lang="el-GR" sz="1600" dirty="0">
                <a:solidFill>
                  <a:schemeClr val="tx1"/>
                </a:solidFill>
                <a:effectLst/>
              </a:rPr>
            </a:br>
            <a:r>
              <a:rPr lang="el-GR" sz="1600" dirty="0">
                <a:solidFill>
                  <a:schemeClr val="tx1"/>
                </a:solidFill>
                <a:effectLst/>
              </a:rPr>
              <a:t>8. Προμετωπιαίος λοβός</a:t>
            </a:r>
            <a:br>
              <a:rPr lang="el-GR" sz="1600" dirty="0">
                <a:solidFill>
                  <a:schemeClr val="tx1"/>
                </a:solidFill>
                <a:effectLst/>
              </a:rPr>
            </a:br>
            <a:r>
              <a:rPr lang="el-GR" sz="1600" dirty="0">
                <a:solidFill>
                  <a:schemeClr val="tx1"/>
                </a:solidFill>
                <a:effectLst/>
              </a:rPr>
              <a:t>9. Έξω κοιλιακός πυρήνας</a:t>
            </a:r>
            <a:br>
              <a:rPr lang="el-GR" sz="1600" dirty="0">
                <a:solidFill>
                  <a:schemeClr val="tx1"/>
                </a:solidFill>
                <a:effectLst/>
              </a:rPr>
            </a:br>
            <a:r>
              <a:rPr lang="el-GR" sz="1600" dirty="0">
                <a:solidFill>
                  <a:schemeClr val="tx1"/>
                </a:solidFill>
                <a:effectLst/>
              </a:rPr>
              <a:t>10. Πρόσθια κεντρική </a:t>
            </a:r>
            <a:r>
              <a:rPr lang="el-GR" sz="1600" dirty="0" err="1">
                <a:solidFill>
                  <a:schemeClr val="tx1"/>
                </a:solidFill>
                <a:effectLst/>
              </a:rPr>
              <a:t>έλιξ</a:t>
            </a:r>
            <a:r>
              <a:rPr lang="el-GR" sz="1600" dirty="0">
                <a:solidFill>
                  <a:schemeClr val="tx1"/>
                </a:solidFill>
                <a:effectLst/>
              </a:rPr>
              <a:t/>
            </a:r>
            <a:br>
              <a:rPr lang="el-GR" sz="1600" dirty="0">
                <a:solidFill>
                  <a:schemeClr val="tx1"/>
                </a:solidFill>
                <a:effectLst/>
              </a:rPr>
            </a:br>
            <a:r>
              <a:rPr lang="el-GR" sz="1600" dirty="0">
                <a:solidFill>
                  <a:schemeClr val="tx1"/>
                </a:solidFill>
                <a:effectLst/>
              </a:rPr>
              <a:t>11. Οπίσθιος κοιλιακός π.</a:t>
            </a:r>
            <a:br>
              <a:rPr lang="el-GR" sz="1600" dirty="0">
                <a:solidFill>
                  <a:schemeClr val="tx1"/>
                </a:solidFill>
                <a:effectLst/>
              </a:rPr>
            </a:br>
            <a:r>
              <a:rPr lang="el-GR" sz="1600" dirty="0">
                <a:solidFill>
                  <a:schemeClr val="tx1"/>
                </a:solidFill>
                <a:effectLst/>
              </a:rPr>
              <a:t>12. Οπίσθια κεντρική </a:t>
            </a:r>
            <a:r>
              <a:rPr lang="el-GR" sz="1600" dirty="0" err="1">
                <a:solidFill>
                  <a:schemeClr val="tx1"/>
                </a:solidFill>
                <a:effectLst/>
              </a:rPr>
              <a:t>έλιξ</a:t>
            </a:r>
            <a:r>
              <a:rPr lang="el-GR" sz="1600" dirty="0">
                <a:solidFill>
                  <a:schemeClr val="tx1"/>
                </a:solidFill>
                <a:effectLst/>
              </a:rPr>
              <a:t/>
            </a:r>
            <a:br>
              <a:rPr lang="el-GR" sz="1600" dirty="0">
                <a:solidFill>
                  <a:schemeClr val="tx1"/>
                </a:solidFill>
                <a:effectLst/>
              </a:rPr>
            </a:br>
            <a:r>
              <a:rPr lang="el-GR" sz="1600" dirty="0">
                <a:solidFill>
                  <a:schemeClr val="tx1"/>
                </a:solidFill>
                <a:effectLst/>
              </a:rPr>
              <a:t>13. </a:t>
            </a:r>
            <a:r>
              <a:rPr lang="el-GR" sz="1600" dirty="0" err="1">
                <a:solidFill>
                  <a:schemeClr val="tx1"/>
                </a:solidFill>
                <a:effectLst/>
              </a:rPr>
              <a:t>Προσκεφάλαιο</a:t>
            </a:r>
            <a:r>
              <a:rPr lang="el-GR" sz="1600" dirty="0">
                <a:solidFill>
                  <a:schemeClr val="tx1"/>
                </a:solidFill>
                <a:effectLst/>
              </a:rPr>
              <a:t/>
            </a:r>
            <a:br>
              <a:rPr lang="el-GR" sz="1600" dirty="0">
                <a:solidFill>
                  <a:schemeClr val="tx1"/>
                </a:solidFill>
                <a:effectLst/>
              </a:rPr>
            </a:br>
            <a:r>
              <a:rPr lang="el-GR" sz="1600" dirty="0">
                <a:solidFill>
                  <a:schemeClr val="tx1"/>
                </a:solidFill>
                <a:effectLst/>
              </a:rPr>
              <a:t>14. Έξω επιφάνεια </a:t>
            </a:r>
            <a:r>
              <a:rPr lang="el-GR" sz="1600" dirty="0" err="1">
                <a:solidFill>
                  <a:schemeClr val="tx1"/>
                </a:solidFill>
                <a:effectLst/>
              </a:rPr>
              <a:t>βρεγ</a:t>
            </a:r>
            <a:r>
              <a:rPr lang="el-GR" sz="1600" dirty="0">
                <a:solidFill>
                  <a:schemeClr val="tx1"/>
                </a:solidFill>
                <a:effectLst/>
              </a:rPr>
              <a:t>-</a:t>
            </a:r>
            <a:r>
              <a:rPr lang="el-GR" sz="1600" dirty="0" err="1">
                <a:solidFill>
                  <a:schemeClr val="tx1"/>
                </a:solidFill>
                <a:effectLst/>
              </a:rPr>
              <a:t>ματικού</a:t>
            </a:r>
            <a:r>
              <a:rPr lang="el-GR" sz="1600" dirty="0">
                <a:solidFill>
                  <a:schemeClr val="tx1"/>
                </a:solidFill>
                <a:effectLst/>
              </a:rPr>
              <a:t> – ινιακού λοβού</a:t>
            </a:r>
            <a:br>
              <a:rPr lang="el-GR" sz="1600" dirty="0">
                <a:solidFill>
                  <a:schemeClr val="tx1"/>
                </a:solidFill>
                <a:effectLst/>
              </a:rPr>
            </a:br>
            <a:r>
              <a:rPr lang="el-GR" sz="1600" dirty="0">
                <a:solidFill>
                  <a:schemeClr val="tx1"/>
                </a:solidFill>
                <a:effectLst/>
              </a:rPr>
              <a:t>15. Σφηνοειδές λόβιο</a:t>
            </a:r>
            <a:br>
              <a:rPr lang="el-GR" sz="1600" dirty="0">
                <a:solidFill>
                  <a:schemeClr val="tx1"/>
                </a:solidFill>
                <a:effectLst/>
              </a:rPr>
            </a:br>
            <a:r>
              <a:rPr lang="el-GR" sz="1600" dirty="0">
                <a:solidFill>
                  <a:schemeClr val="tx1"/>
                </a:solidFill>
                <a:effectLst/>
              </a:rPr>
              <a:t>16. Έξω γονατώδες σώμα</a:t>
            </a:r>
            <a:br>
              <a:rPr lang="el-GR" sz="1600" dirty="0">
                <a:solidFill>
                  <a:schemeClr val="tx1"/>
                </a:solidFill>
                <a:effectLst/>
              </a:rPr>
            </a:br>
            <a:r>
              <a:rPr lang="el-GR" sz="1600" dirty="0">
                <a:solidFill>
                  <a:schemeClr val="tx1"/>
                </a:solidFill>
                <a:effectLst/>
              </a:rPr>
              <a:t>17. Κέντρο της όρασης</a:t>
            </a:r>
            <a:br>
              <a:rPr lang="el-GR" sz="1600" dirty="0">
                <a:solidFill>
                  <a:schemeClr val="tx1"/>
                </a:solidFill>
                <a:effectLst/>
              </a:rPr>
            </a:br>
            <a:r>
              <a:rPr lang="el-GR" sz="1600" dirty="0">
                <a:solidFill>
                  <a:schemeClr val="tx1"/>
                </a:solidFill>
                <a:effectLst/>
              </a:rPr>
              <a:t>18. Εσω γονατώδες σώμα</a:t>
            </a:r>
            <a:br>
              <a:rPr lang="el-GR" sz="1600" dirty="0">
                <a:solidFill>
                  <a:schemeClr val="tx1"/>
                </a:solidFill>
                <a:effectLst/>
              </a:rPr>
            </a:br>
            <a:r>
              <a:rPr lang="el-GR" sz="1600" dirty="0">
                <a:solidFill>
                  <a:schemeClr val="tx1"/>
                </a:solidFill>
                <a:effectLst/>
              </a:rPr>
              <a:t>19. Κέντρο της ακοής</a:t>
            </a:r>
            <a:endParaRPr lang="el-GR" sz="1600" dirty="0">
              <a:solidFill>
                <a:srgbClr val="FFC000"/>
              </a:solidFill>
              <a:effectLst/>
            </a:endParaRPr>
          </a:p>
        </p:txBody>
      </p:sp>
      <p:pic>
        <p:nvPicPr>
          <p:cNvPr id="10243" name="Picture 6" descr="Θάλαμος Ι"/>
          <p:cNvPicPr>
            <a:picLocks noChangeAspect="1" noChangeArrowheads="1"/>
          </p:cNvPicPr>
          <p:nvPr/>
        </p:nvPicPr>
        <p:blipFill>
          <a:blip r:embed="rId2" cstate="print"/>
          <a:srcRect/>
          <a:stretch>
            <a:fillRect/>
          </a:stretch>
        </p:blipFill>
        <p:spPr bwMode="auto">
          <a:xfrm>
            <a:off x="2677736" y="184869"/>
            <a:ext cx="6466264" cy="63453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l-GR" sz="3200">
                <a:latin typeface="Times New Roman" pitchFamily="18" charset="0"/>
              </a:rPr>
              <a:t>Σχηματική Λειτουργία Νευρικού Συστήματος</a:t>
            </a:r>
          </a:p>
        </p:txBody>
      </p:sp>
      <p:pic>
        <p:nvPicPr>
          <p:cNvPr id="6147" name="Picture 3" descr="Λειτουργία σχηματική ΚΝΣ"/>
          <p:cNvPicPr>
            <a:picLocks noGrp="1" noChangeAspect="1" noChangeArrowheads="1"/>
          </p:cNvPicPr>
          <p:nvPr>
            <p:ph idx="1"/>
          </p:nvPr>
        </p:nvPicPr>
        <p:blipFill>
          <a:blip r:embed="rId2" cstate="print"/>
          <a:srcRect/>
          <a:stretch>
            <a:fillRect/>
          </a:stretch>
        </p:blipFill>
        <p:spPr>
          <a:xfrm>
            <a:off x="0" y="1268413"/>
            <a:ext cx="9144000" cy="5589587"/>
          </a:xfr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5"/>
          <p:cNvSpPr>
            <a:spLocks noGrp="1" noChangeArrowheads="1"/>
          </p:cNvSpPr>
          <p:nvPr>
            <p:ph type="title" idx="4294967295"/>
          </p:nvPr>
        </p:nvSpPr>
        <p:spPr>
          <a:xfrm>
            <a:off x="609600" y="0"/>
            <a:ext cx="3200400" cy="1905000"/>
          </a:xfrm>
        </p:spPr>
        <p:txBody>
          <a:bodyPr/>
          <a:lstStyle/>
          <a:p>
            <a:pPr eaLnBrk="1" hangingPunct="1">
              <a:defRPr/>
            </a:pPr>
            <a:r>
              <a:rPr lang="el-GR" sz="1800"/>
              <a:t>Θάλαμος </a:t>
            </a:r>
            <a:r>
              <a:rPr lang="en-US" sz="1800"/>
              <a:t>-</a:t>
            </a:r>
            <a:r>
              <a:rPr lang="el-GR" sz="1800"/>
              <a:t> Αντιστοιχία</a:t>
            </a:r>
          </a:p>
        </p:txBody>
      </p:sp>
      <p:pic>
        <p:nvPicPr>
          <p:cNvPr id="96259" name="Picture 6" descr="Θάλαμος - αντιστοιχία"/>
          <p:cNvPicPr>
            <a:picLocks noChangeAspect="1" noChangeArrowheads="1"/>
          </p:cNvPicPr>
          <p:nvPr/>
        </p:nvPicPr>
        <p:blipFill>
          <a:blip r:embed="rId2" cstate="print"/>
          <a:srcRect/>
          <a:stretch>
            <a:fillRect/>
          </a:stretch>
        </p:blipFill>
        <p:spPr bwMode="auto">
          <a:xfrm>
            <a:off x="611188" y="0"/>
            <a:ext cx="8532812" cy="7561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5"/>
          <p:cNvSpPr>
            <a:spLocks noGrp="1" noChangeArrowheads="1"/>
          </p:cNvSpPr>
          <p:nvPr>
            <p:ph type="title"/>
          </p:nvPr>
        </p:nvSpPr>
        <p:spPr>
          <a:xfrm>
            <a:off x="0" y="0"/>
            <a:ext cx="1371600" cy="762000"/>
          </a:xfrm>
          <a:noFill/>
        </p:spPr>
        <p:txBody>
          <a:bodyPr anchorCtr="0"/>
          <a:lstStyle/>
          <a:p>
            <a:pPr eaLnBrk="1" hangingPunct="1"/>
            <a:r>
              <a:rPr lang="el-GR" sz="1500" dirty="0">
                <a:effectLst/>
              </a:rPr>
              <a:t>Γ1. Θάλαμος</a:t>
            </a:r>
            <a:r>
              <a:rPr lang="en-US" sz="1500" dirty="0">
                <a:effectLst/>
              </a:rPr>
              <a:t> - </a:t>
            </a:r>
            <a:r>
              <a:rPr lang="el-GR" sz="1500" dirty="0" err="1">
                <a:effectLst/>
              </a:rPr>
              <a:t>Προβλητικές</a:t>
            </a:r>
            <a:endParaRPr lang="el-GR" sz="1500" dirty="0">
              <a:effectLst/>
            </a:endParaRPr>
          </a:p>
        </p:txBody>
      </p:sp>
      <p:sp>
        <p:nvSpPr>
          <p:cNvPr id="159747" name="Rectangle 4"/>
          <p:cNvSpPr>
            <a:spLocks noGrp="1" noChangeArrowheads="1"/>
          </p:cNvSpPr>
          <p:nvPr>
            <p:ph type="body" idx="1"/>
          </p:nvPr>
        </p:nvSpPr>
        <p:spPr>
          <a:xfrm>
            <a:off x="0" y="838200"/>
            <a:ext cx="1600200" cy="6019800"/>
          </a:xfrm>
          <a:noFill/>
        </p:spPr>
        <p:txBody>
          <a:bodyPr/>
          <a:lstStyle/>
          <a:p>
            <a:pPr marL="609600" indent="-609600">
              <a:buFont typeface="Wingdings" pitchFamily="2" charset="2"/>
              <a:buNone/>
            </a:pPr>
            <a:r>
              <a:rPr lang="el-GR" sz="1400" dirty="0">
                <a:effectLst/>
              </a:rPr>
              <a:t>1.Έξω Ραχιαίος </a:t>
            </a:r>
          </a:p>
          <a:p>
            <a:pPr marL="609600" indent="-609600">
              <a:buFont typeface="Wingdings" pitchFamily="2" charset="2"/>
              <a:buNone/>
            </a:pPr>
            <a:r>
              <a:rPr lang="el-GR" sz="1400" dirty="0">
                <a:effectLst/>
              </a:rPr>
              <a:t>2.Οπίσθιος   »</a:t>
            </a:r>
          </a:p>
          <a:p>
            <a:pPr marL="609600" indent="-609600">
              <a:buFont typeface="Wingdings" pitchFamily="2" charset="2"/>
              <a:buNone/>
            </a:pPr>
            <a:r>
              <a:rPr lang="el-GR" sz="1400" dirty="0">
                <a:effectLst/>
              </a:rPr>
              <a:t>3.Βρεγματικός λοβός </a:t>
            </a:r>
          </a:p>
          <a:p>
            <a:pPr marL="609600" indent="-609600">
              <a:buFont typeface="Wingdings" pitchFamily="2" charset="2"/>
              <a:buNone/>
            </a:pPr>
            <a:r>
              <a:rPr lang="el-GR" sz="1400" dirty="0">
                <a:effectLst/>
              </a:rPr>
              <a:t>4.Πρόσθιος κοιλιακός</a:t>
            </a:r>
          </a:p>
          <a:p>
            <a:pPr marL="609600" indent="-609600">
              <a:buFont typeface="Wingdings" pitchFamily="2" charset="2"/>
              <a:buNone/>
            </a:pPr>
            <a:r>
              <a:rPr lang="el-GR" sz="1400" dirty="0">
                <a:effectLst/>
              </a:rPr>
              <a:t>5.Έσω ωχρά σφαίρα</a:t>
            </a:r>
          </a:p>
          <a:p>
            <a:pPr marL="609600" indent="-609600">
              <a:buFont typeface="Wingdings" pitchFamily="2" charset="2"/>
              <a:buNone/>
            </a:pPr>
            <a:r>
              <a:rPr lang="el-GR" sz="1400" dirty="0">
                <a:effectLst/>
              </a:rPr>
              <a:t>6.Προκινητικός φλοιός</a:t>
            </a:r>
          </a:p>
          <a:p>
            <a:pPr marL="609600" indent="-609600">
              <a:buFont typeface="Wingdings" pitchFamily="2" charset="2"/>
              <a:buNone/>
            </a:pPr>
            <a:r>
              <a:rPr lang="el-GR" sz="1400" dirty="0">
                <a:effectLst/>
              </a:rPr>
              <a:t>7.Έξω κοιλιακός</a:t>
            </a:r>
          </a:p>
          <a:p>
            <a:pPr marL="609600" indent="-609600">
              <a:buFont typeface="Wingdings" pitchFamily="2" charset="2"/>
              <a:buNone/>
            </a:pPr>
            <a:r>
              <a:rPr lang="el-GR" sz="1400" dirty="0">
                <a:effectLst/>
              </a:rPr>
              <a:t>8.Άνω </a:t>
            </a:r>
            <a:r>
              <a:rPr lang="el-GR" sz="1400" dirty="0" err="1">
                <a:effectLst/>
              </a:rPr>
              <a:t>παρεγκεφ</a:t>
            </a:r>
            <a:r>
              <a:rPr lang="el-GR" sz="1400" dirty="0">
                <a:effectLst/>
              </a:rPr>
              <a:t>.</a:t>
            </a:r>
          </a:p>
          <a:p>
            <a:pPr marL="609600" indent="-609600">
              <a:buFont typeface="Wingdings" pitchFamily="2" charset="2"/>
              <a:buNone/>
            </a:pPr>
            <a:r>
              <a:rPr lang="el-GR" sz="1400" dirty="0">
                <a:effectLst/>
              </a:rPr>
              <a:t>   Σκέλος</a:t>
            </a:r>
          </a:p>
          <a:p>
            <a:pPr marL="609600" indent="-609600">
              <a:buFont typeface="Wingdings" pitchFamily="2" charset="2"/>
              <a:buNone/>
            </a:pPr>
            <a:r>
              <a:rPr lang="el-GR" sz="1400" dirty="0">
                <a:effectLst/>
              </a:rPr>
              <a:t>9.Θαλαμική δεσμίδα</a:t>
            </a:r>
          </a:p>
          <a:p>
            <a:pPr marL="609600" indent="-609600">
              <a:buFont typeface="Wingdings" pitchFamily="2" charset="2"/>
              <a:buNone/>
            </a:pPr>
            <a:r>
              <a:rPr lang="el-GR" sz="1400" dirty="0">
                <a:effectLst/>
              </a:rPr>
              <a:t>10.Απαγωγοί ίνες </a:t>
            </a:r>
          </a:p>
          <a:p>
            <a:pPr marL="609600" indent="-609600">
              <a:buFont typeface="Wingdings" pitchFamily="2" charset="2"/>
              <a:buNone/>
            </a:pPr>
            <a:r>
              <a:rPr lang="el-GR" sz="1400" dirty="0">
                <a:effectLst/>
              </a:rPr>
              <a:t>     προς το φλοιό</a:t>
            </a:r>
          </a:p>
          <a:p>
            <a:pPr marL="609600" indent="-609600">
              <a:buFont typeface="Wingdings" pitchFamily="2" charset="2"/>
              <a:buNone/>
            </a:pPr>
            <a:r>
              <a:rPr lang="el-GR" sz="1400" dirty="0">
                <a:effectLst/>
              </a:rPr>
              <a:t>11.Πρόσθια </a:t>
            </a:r>
          </a:p>
          <a:p>
            <a:pPr marL="609600" indent="-609600">
              <a:buFont typeface="Wingdings" pitchFamily="2" charset="2"/>
              <a:buNone/>
            </a:pPr>
            <a:r>
              <a:rPr lang="el-GR" sz="1400" dirty="0">
                <a:effectLst/>
              </a:rPr>
              <a:t>     κεντρική έλικα</a:t>
            </a:r>
          </a:p>
          <a:p>
            <a:pPr marL="609600" indent="-609600">
              <a:buFont typeface="Wingdings" pitchFamily="2" charset="2"/>
              <a:buNone/>
            </a:pPr>
            <a:r>
              <a:rPr lang="el-GR" sz="1400" dirty="0">
                <a:effectLst/>
              </a:rPr>
              <a:t>13.Κοιλιακός</a:t>
            </a:r>
          </a:p>
          <a:p>
            <a:pPr marL="609600" indent="-609600">
              <a:buFont typeface="Wingdings" pitchFamily="2" charset="2"/>
              <a:buNone/>
            </a:pPr>
            <a:r>
              <a:rPr lang="el-GR" sz="1400" dirty="0">
                <a:effectLst/>
              </a:rPr>
              <a:t>    οπίσθιος έξω</a:t>
            </a:r>
          </a:p>
          <a:p>
            <a:pPr marL="609600" indent="-609600">
              <a:buFont typeface="Wingdings" pitchFamily="2" charset="2"/>
              <a:buNone/>
            </a:pPr>
            <a:r>
              <a:rPr lang="el-GR" sz="1400" dirty="0">
                <a:effectLst/>
              </a:rPr>
              <a:t>14.Λημνίσκος           </a:t>
            </a:r>
          </a:p>
        </p:txBody>
      </p:sp>
      <p:pic>
        <p:nvPicPr>
          <p:cNvPr id="159748" name="Picture 9" descr="Thalamus - Προβλητικές"/>
          <p:cNvPicPr>
            <a:picLocks noGrp="1" noChangeAspect="1" noChangeArrowheads="1"/>
          </p:cNvPicPr>
          <p:nvPr>
            <p:ph idx="4294967295"/>
          </p:nvPr>
        </p:nvPicPr>
        <p:blipFill>
          <a:blip r:embed="rId2" cstate="print"/>
          <a:srcRect/>
          <a:stretch>
            <a:fillRect/>
          </a:stretch>
        </p:blipFill>
        <p:spPr>
          <a:xfrm>
            <a:off x="1676400" y="0"/>
            <a:ext cx="7740650" cy="6845300"/>
          </a:xfr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idx="4294967295"/>
          </p:nvPr>
        </p:nvSpPr>
        <p:spPr>
          <a:xfrm>
            <a:off x="0" y="0"/>
            <a:ext cx="3429000" cy="533400"/>
          </a:xfrm>
          <a:noFill/>
        </p:spPr>
        <p:txBody>
          <a:bodyPr anchorCtr="0"/>
          <a:lstStyle/>
          <a:p>
            <a:pPr eaLnBrk="1" hangingPunct="1"/>
            <a:r>
              <a:rPr lang="el-GR" sz="2500" dirty="0">
                <a:effectLst/>
              </a:rPr>
              <a:t>Γ1. Θάλαμος –πυρήνες</a:t>
            </a:r>
          </a:p>
        </p:txBody>
      </p:sp>
      <p:sp>
        <p:nvSpPr>
          <p:cNvPr id="158723" name="Rectangle 3"/>
          <p:cNvSpPr>
            <a:spLocks noGrp="1" noChangeArrowheads="1"/>
          </p:cNvSpPr>
          <p:nvPr>
            <p:ph type="body" idx="4294967295"/>
          </p:nvPr>
        </p:nvSpPr>
        <p:spPr>
          <a:xfrm>
            <a:off x="0" y="476672"/>
            <a:ext cx="3491880" cy="6381328"/>
          </a:xfrm>
          <a:noFill/>
        </p:spPr>
        <p:txBody>
          <a:bodyPr/>
          <a:lstStyle/>
          <a:p>
            <a:pPr eaLnBrk="1" hangingPunct="1">
              <a:buFont typeface="Wingdings" pitchFamily="2" charset="2"/>
              <a:buNone/>
            </a:pPr>
            <a:r>
              <a:rPr lang="el-GR" sz="1800" dirty="0">
                <a:effectLst/>
              </a:rPr>
              <a:t>1. Πρόσθιος πυρήνας </a:t>
            </a:r>
          </a:p>
          <a:p>
            <a:pPr eaLnBrk="1" hangingPunct="1">
              <a:buFont typeface="Wingdings" pitchFamily="2" charset="2"/>
              <a:buNone/>
            </a:pPr>
            <a:r>
              <a:rPr lang="el-GR" sz="1800" dirty="0">
                <a:effectLst/>
              </a:rPr>
              <a:t>2. </a:t>
            </a:r>
            <a:r>
              <a:rPr lang="el-GR" sz="1800" dirty="0" err="1">
                <a:effectLst/>
              </a:rPr>
              <a:t>Υπερμεσολόβια</a:t>
            </a:r>
            <a:r>
              <a:rPr lang="el-GR" sz="1800" dirty="0">
                <a:effectLst/>
              </a:rPr>
              <a:t> έλικα</a:t>
            </a:r>
          </a:p>
          <a:p>
            <a:pPr eaLnBrk="1" hangingPunct="1">
              <a:buFont typeface="Wingdings" pitchFamily="2" charset="2"/>
              <a:buNone/>
            </a:pPr>
            <a:r>
              <a:rPr lang="el-GR" sz="1800" dirty="0">
                <a:effectLst/>
              </a:rPr>
              <a:t>3. </a:t>
            </a:r>
            <a:r>
              <a:rPr lang="el-GR" sz="1800" dirty="0" err="1">
                <a:effectLst/>
              </a:rPr>
              <a:t>Μαστίο</a:t>
            </a:r>
            <a:r>
              <a:rPr lang="el-GR" sz="1800" dirty="0">
                <a:effectLst/>
              </a:rPr>
              <a:t> </a:t>
            </a:r>
          </a:p>
          <a:p>
            <a:pPr eaLnBrk="1" hangingPunct="1">
              <a:buFont typeface="Wingdings" pitchFamily="2" charset="2"/>
              <a:buNone/>
            </a:pPr>
            <a:r>
              <a:rPr lang="el-GR" sz="1800" dirty="0">
                <a:effectLst/>
              </a:rPr>
              <a:t>4. Μαστιοθαλαμική δεσμίδα </a:t>
            </a:r>
          </a:p>
          <a:p>
            <a:pPr eaLnBrk="1" hangingPunct="1">
              <a:buFont typeface="Wingdings" pitchFamily="2" charset="2"/>
              <a:buNone/>
            </a:pPr>
            <a:r>
              <a:rPr lang="el-GR" sz="1800" dirty="0">
                <a:effectLst/>
              </a:rPr>
              <a:t>5. Έσω ραχιαίος πυρήνας</a:t>
            </a:r>
          </a:p>
          <a:p>
            <a:pPr eaLnBrk="1" hangingPunct="1">
              <a:buFont typeface="Wingdings" pitchFamily="2" charset="2"/>
              <a:buNone/>
            </a:pPr>
            <a:r>
              <a:rPr lang="el-GR" sz="1800" dirty="0">
                <a:effectLst/>
              </a:rPr>
              <a:t>6. μετωπιαίος λοβός</a:t>
            </a:r>
          </a:p>
          <a:p>
            <a:pPr eaLnBrk="1" hangingPunct="1">
              <a:buFont typeface="Wingdings" pitchFamily="2" charset="2"/>
              <a:buNone/>
            </a:pPr>
            <a:r>
              <a:rPr lang="el-GR" sz="1800" dirty="0">
                <a:effectLst/>
              </a:rPr>
              <a:t>7. Έξω ωχρά σφαίρα </a:t>
            </a:r>
          </a:p>
          <a:p>
            <a:pPr eaLnBrk="1" hangingPunct="1">
              <a:buFont typeface="Wingdings" pitchFamily="2" charset="2"/>
              <a:buNone/>
            </a:pPr>
            <a:r>
              <a:rPr lang="el-GR" sz="1800" dirty="0">
                <a:effectLst/>
              </a:rPr>
              <a:t>8. Υποθάλαμος</a:t>
            </a:r>
          </a:p>
          <a:p>
            <a:pPr eaLnBrk="1" hangingPunct="1">
              <a:buFont typeface="Wingdings" pitchFamily="2" charset="2"/>
              <a:buNone/>
            </a:pPr>
            <a:r>
              <a:rPr lang="el-GR" sz="1800" dirty="0">
                <a:effectLst/>
              </a:rPr>
              <a:t>9. Κεντρικός ενδοπετάλιος πυρ.</a:t>
            </a:r>
          </a:p>
          <a:p>
            <a:pPr eaLnBrk="1" hangingPunct="1">
              <a:buFont typeface="Wingdings" pitchFamily="2" charset="2"/>
              <a:buNone/>
            </a:pPr>
            <a:r>
              <a:rPr lang="el-GR" sz="1800" dirty="0">
                <a:effectLst/>
              </a:rPr>
              <a:t>10. </a:t>
            </a:r>
            <a:r>
              <a:rPr lang="el-GR" sz="1800" dirty="0" err="1">
                <a:effectLst/>
              </a:rPr>
              <a:t>Εμβολοειδής</a:t>
            </a:r>
            <a:r>
              <a:rPr lang="el-GR" sz="1800" dirty="0">
                <a:effectLst/>
              </a:rPr>
              <a:t> πυρήνας</a:t>
            </a:r>
          </a:p>
          <a:p>
            <a:pPr eaLnBrk="1" hangingPunct="1">
              <a:buFont typeface="Wingdings" pitchFamily="2" charset="2"/>
              <a:buNone/>
            </a:pPr>
            <a:r>
              <a:rPr lang="el-GR" sz="1800" dirty="0">
                <a:effectLst/>
              </a:rPr>
              <a:t>11. Δικτυωτός σχηματισμός</a:t>
            </a:r>
          </a:p>
          <a:p>
            <a:pPr eaLnBrk="1" hangingPunct="1">
              <a:buFont typeface="Wingdings" pitchFamily="2" charset="2"/>
              <a:buNone/>
            </a:pPr>
            <a:r>
              <a:rPr lang="el-GR" sz="1800" dirty="0">
                <a:effectLst/>
              </a:rPr>
              <a:t>12. Έσω ωχρά σφαίρα</a:t>
            </a:r>
          </a:p>
          <a:p>
            <a:pPr eaLnBrk="1" hangingPunct="1">
              <a:buFont typeface="Wingdings" pitchFamily="2" charset="2"/>
              <a:buNone/>
            </a:pPr>
            <a:r>
              <a:rPr lang="el-GR" sz="1800" dirty="0">
                <a:effectLst/>
              </a:rPr>
              <a:t>13. Κερκοφόρος πυρήνας </a:t>
            </a:r>
          </a:p>
          <a:p>
            <a:pPr eaLnBrk="1" hangingPunct="1">
              <a:buFont typeface="Wingdings" pitchFamily="2" charset="2"/>
              <a:buNone/>
            </a:pPr>
            <a:r>
              <a:rPr lang="el-GR" sz="1800" dirty="0">
                <a:effectLst/>
              </a:rPr>
              <a:t>14. Κέλυφος </a:t>
            </a:r>
          </a:p>
        </p:txBody>
      </p:sp>
      <p:pic>
        <p:nvPicPr>
          <p:cNvPr id="158724" name="Picture 4" descr="Θάλαμος-πρόσθιος-έσω-κεντρικός"/>
          <p:cNvPicPr>
            <a:picLocks noChangeAspect="1" noChangeArrowheads="1"/>
          </p:cNvPicPr>
          <p:nvPr/>
        </p:nvPicPr>
        <p:blipFill>
          <a:blip r:embed="rId2" cstate="print"/>
          <a:srcRect/>
          <a:stretch>
            <a:fillRect/>
          </a:stretch>
        </p:blipFill>
        <p:spPr bwMode="auto">
          <a:xfrm>
            <a:off x="3505200" y="0"/>
            <a:ext cx="5638800" cy="7100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Θάλαμος-πρόσθιος-έσω-κεντρικός"/>
          <p:cNvPicPr>
            <a:picLocks noChangeAspect="1" noChangeArrowheads="1"/>
          </p:cNvPicPr>
          <p:nvPr/>
        </p:nvPicPr>
        <p:blipFill>
          <a:blip r:embed="rId2" cstate="print"/>
          <a:srcRect/>
          <a:stretch>
            <a:fillRect/>
          </a:stretch>
        </p:blipFill>
        <p:spPr bwMode="auto">
          <a:xfrm>
            <a:off x="3275856" y="1052736"/>
            <a:ext cx="5580112" cy="7026983"/>
          </a:xfrm>
          <a:prstGeom prst="rect">
            <a:avLst/>
          </a:prstGeom>
          <a:noFill/>
          <a:ln w="9525">
            <a:noFill/>
            <a:miter lim="800000"/>
            <a:headEnd/>
            <a:tailEnd/>
          </a:ln>
        </p:spPr>
      </p:pic>
      <p:sp>
        <p:nvSpPr>
          <p:cNvPr id="2" name="Title 1"/>
          <p:cNvSpPr>
            <a:spLocks noGrp="1"/>
          </p:cNvSpPr>
          <p:nvPr>
            <p:ph type="title"/>
          </p:nvPr>
        </p:nvSpPr>
        <p:spPr>
          <a:xfrm>
            <a:off x="179512" y="0"/>
            <a:ext cx="8686800" cy="706090"/>
          </a:xfrm>
        </p:spPr>
        <p:txBody>
          <a:bodyPr/>
          <a:lstStyle/>
          <a:p>
            <a:r>
              <a:rPr lang="el-GR" sz="2800" dirty="0">
                <a:solidFill>
                  <a:schemeClr val="tx2">
                    <a:lumMod val="75000"/>
                  </a:schemeClr>
                </a:solidFill>
              </a:rPr>
              <a:t>Πρόσθιος πυρήνας</a:t>
            </a:r>
            <a:r>
              <a:rPr lang="el-GR" sz="2800" dirty="0"/>
              <a:t/>
            </a:r>
            <a:br>
              <a:rPr lang="el-GR" sz="2800" dirty="0"/>
            </a:br>
            <a:r>
              <a:rPr lang="el-GR" sz="2400" i="1" dirty="0"/>
              <a:t>(Πρόσφατη μνήμη, σπλαχνοαισθητικότητα, όσφρηση) </a:t>
            </a:r>
            <a:endParaRPr lang="en-US" sz="2800" dirty="0"/>
          </a:p>
        </p:txBody>
      </p:sp>
      <p:sp>
        <p:nvSpPr>
          <p:cNvPr id="3" name="Text Placeholder 2"/>
          <p:cNvSpPr>
            <a:spLocks noGrp="1"/>
          </p:cNvSpPr>
          <p:nvPr>
            <p:ph type="body" idx="1"/>
          </p:nvPr>
        </p:nvSpPr>
        <p:spPr>
          <a:xfrm>
            <a:off x="0" y="6165304"/>
            <a:ext cx="4219700" cy="504056"/>
          </a:xfrm>
        </p:spPr>
        <p:txBody>
          <a:bodyPr/>
          <a:lstStyle/>
          <a:p>
            <a:r>
              <a:rPr lang="el-GR" sz="1800" b="0" dirty="0"/>
              <a:t>(1) </a:t>
            </a:r>
            <a:r>
              <a:rPr lang="el-GR" sz="2000" b="0" dirty="0"/>
              <a:t>Μεταιχμιακό σύστημα</a:t>
            </a:r>
            <a:endParaRPr lang="en-US" sz="1800" b="0" dirty="0"/>
          </a:p>
        </p:txBody>
      </p:sp>
      <p:sp>
        <p:nvSpPr>
          <p:cNvPr id="4" name="Content Placeholder 3"/>
          <p:cNvSpPr>
            <a:spLocks noGrp="1"/>
          </p:cNvSpPr>
          <p:nvPr>
            <p:ph sz="half" idx="2"/>
          </p:nvPr>
        </p:nvSpPr>
        <p:spPr>
          <a:xfrm>
            <a:off x="0" y="1052736"/>
            <a:ext cx="3419872" cy="3168352"/>
          </a:xfrm>
        </p:spPr>
        <p:txBody>
          <a:bodyPr/>
          <a:lstStyle/>
          <a:p>
            <a:pPr>
              <a:buNone/>
            </a:pPr>
            <a:r>
              <a:rPr lang="el-GR" i="1" dirty="0"/>
              <a:t>Προσαγωγοι από:</a:t>
            </a:r>
          </a:p>
          <a:p>
            <a:pPr>
              <a:buNone/>
            </a:pPr>
            <a:r>
              <a:rPr lang="el-GR" dirty="0"/>
              <a:t>Μαστίο υποθαλάμου</a:t>
            </a:r>
          </a:p>
          <a:p>
            <a:pPr>
              <a:buNone/>
            </a:pPr>
            <a:endParaRPr lang="el-GR" dirty="0"/>
          </a:p>
          <a:p>
            <a:pPr>
              <a:buNone/>
            </a:pPr>
            <a:r>
              <a:rPr lang="el-GR" sz="2300" i="1" dirty="0"/>
              <a:t>Αμφίδρομη σύνδεση με:</a:t>
            </a:r>
          </a:p>
          <a:p>
            <a:pPr>
              <a:buNone/>
            </a:pPr>
            <a:r>
              <a:rPr lang="el-GR" dirty="0"/>
              <a:t>Υπερμεσολόβια έλικα </a:t>
            </a:r>
            <a:r>
              <a:rPr lang="el-GR" sz="1400" dirty="0"/>
              <a:t>(1)</a:t>
            </a:r>
          </a:p>
          <a:p>
            <a:pPr>
              <a:buNone/>
            </a:pPr>
            <a:r>
              <a:rPr lang="el-GR" dirty="0"/>
              <a:t>   </a:t>
            </a:r>
            <a:r>
              <a:rPr lang="el-GR" sz="2000" dirty="0"/>
              <a:t>(έλικα του προσαγωγίου)</a:t>
            </a:r>
          </a:p>
          <a:p>
            <a:pPr>
              <a:buNone/>
            </a:pPr>
            <a:r>
              <a:rPr lang="el-GR" dirty="0"/>
              <a:t>Υποθάλαμο</a:t>
            </a:r>
          </a:p>
          <a:p>
            <a:pPr>
              <a:buNone/>
            </a:pPr>
            <a:r>
              <a:rPr lang="el-GR" dirty="0"/>
              <a:t>Αγκιστρωτή έλικα </a:t>
            </a:r>
            <a:r>
              <a:rPr lang="el-GR" sz="1800" dirty="0"/>
              <a:t>(1)</a:t>
            </a:r>
            <a:endParaRPr lang="en-US" dirty="0"/>
          </a:p>
        </p:txBody>
      </p:sp>
      <p:sp>
        <p:nvSpPr>
          <p:cNvPr id="5" name="Text Placeholder 4"/>
          <p:cNvSpPr>
            <a:spLocks noGrp="1"/>
          </p:cNvSpPr>
          <p:nvPr>
            <p:ph type="body" sz="quarter" idx="3"/>
          </p:nvPr>
        </p:nvSpPr>
        <p:spPr>
          <a:xfrm>
            <a:off x="4644008" y="6218238"/>
            <a:ext cx="4041775" cy="639762"/>
          </a:xfrm>
        </p:spPr>
        <p:txBody>
          <a:bodyPr/>
          <a:lstStyle/>
          <a:p>
            <a:endParaRPr lang="en-US" dirty="0"/>
          </a:p>
        </p:txBody>
      </p:sp>
      <p:pic>
        <p:nvPicPr>
          <p:cNvPr id="7" name="Content Placeholder 6" descr="anterior nucleus - connections.jpg"/>
          <p:cNvPicPr>
            <a:picLocks noGrp="1" noChangeAspect="1"/>
          </p:cNvPicPr>
          <p:nvPr>
            <p:ph sz="quarter" idx="4"/>
          </p:nvPr>
        </p:nvPicPr>
        <p:blipFill>
          <a:blip r:embed="rId3" cstate="print"/>
          <a:stretch>
            <a:fillRect/>
          </a:stretch>
        </p:blipFill>
        <p:spPr>
          <a:xfrm>
            <a:off x="3203848" y="3443719"/>
            <a:ext cx="6067720" cy="3414281"/>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l-GR" sz="2800" dirty="0">
                <a:solidFill>
                  <a:schemeClr val="tx2">
                    <a:lumMod val="75000"/>
                  </a:schemeClr>
                </a:solidFill>
              </a:rPr>
              <a:t>Πρόσθιος</a:t>
            </a:r>
            <a:r>
              <a:rPr lang="el-GR" sz="2800" dirty="0"/>
              <a:t> (και διάμεσος)</a:t>
            </a:r>
            <a:r>
              <a:rPr lang="el-GR" sz="2800" dirty="0">
                <a:solidFill>
                  <a:schemeClr val="tx2">
                    <a:lumMod val="75000"/>
                  </a:schemeClr>
                </a:solidFill>
              </a:rPr>
              <a:t> Κοιλιακός πυρήνας</a:t>
            </a:r>
            <a:r>
              <a:rPr lang="el-GR" sz="2800" dirty="0"/>
              <a:t/>
            </a:r>
            <a:br>
              <a:rPr lang="el-GR" sz="2800" dirty="0"/>
            </a:br>
            <a:r>
              <a:rPr lang="el-GR" sz="2400" i="1" dirty="0"/>
              <a:t>(παράπλευρη κινητικότητα – εξωπυραμιδικό σύστημα)</a:t>
            </a:r>
            <a:endParaRPr lang="en-US" sz="2800" dirty="0"/>
          </a:p>
        </p:txBody>
      </p:sp>
      <p:sp>
        <p:nvSpPr>
          <p:cNvPr id="4" name="Content Placeholder 3"/>
          <p:cNvSpPr>
            <a:spLocks noGrp="1"/>
          </p:cNvSpPr>
          <p:nvPr>
            <p:ph sz="half" idx="2"/>
          </p:nvPr>
        </p:nvSpPr>
        <p:spPr>
          <a:xfrm>
            <a:off x="0" y="1196752"/>
            <a:ext cx="3347864" cy="5040560"/>
          </a:xfrm>
        </p:spPr>
        <p:txBody>
          <a:bodyPr/>
          <a:lstStyle/>
          <a:p>
            <a:pPr>
              <a:buNone/>
            </a:pPr>
            <a:r>
              <a:rPr lang="el-GR" i="1" dirty="0"/>
              <a:t>Προσαγωγοι από:</a:t>
            </a:r>
          </a:p>
          <a:p>
            <a:pPr>
              <a:buNone/>
            </a:pPr>
            <a:r>
              <a:rPr lang="el-GR" dirty="0"/>
              <a:t>Ωχρά σφαίρα</a:t>
            </a:r>
          </a:p>
          <a:p>
            <a:pPr>
              <a:buNone/>
            </a:pPr>
            <a:r>
              <a:rPr lang="el-GR" dirty="0"/>
              <a:t>Μέλαινα ουσία</a:t>
            </a:r>
          </a:p>
          <a:p>
            <a:pPr>
              <a:buNone/>
            </a:pPr>
            <a:r>
              <a:rPr lang="el-GR" dirty="0"/>
              <a:t>Δικτυωτό σχηματισμό</a:t>
            </a:r>
          </a:p>
          <a:p>
            <a:pPr>
              <a:buNone/>
            </a:pPr>
            <a:endParaRPr lang="el-GR" dirty="0"/>
          </a:p>
          <a:p>
            <a:pPr>
              <a:buNone/>
            </a:pPr>
            <a:r>
              <a:rPr lang="el-GR" i="1" dirty="0"/>
              <a:t>Απαγωγοί προς:</a:t>
            </a:r>
          </a:p>
          <a:p>
            <a:pPr>
              <a:buNone/>
            </a:pPr>
            <a:r>
              <a:rPr lang="el-GR" dirty="0"/>
              <a:t>Προμετωπιαίο φλοιό </a:t>
            </a:r>
            <a:r>
              <a:rPr lang="el-GR" sz="2000" dirty="0"/>
              <a:t>(</a:t>
            </a:r>
            <a:r>
              <a:rPr lang="el-GR" sz="2000" dirty="0">
                <a:effectLst/>
              </a:rPr>
              <a:t>ΠΚ)</a:t>
            </a:r>
          </a:p>
          <a:p>
            <a:pPr>
              <a:buNone/>
            </a:pPr>
            <a:r>
              <a:rPr lang="el-GR" dirty="0"/>
              <a:t>Προκινητικό φλοιό</a:t>
            </a:r>
          </a:p>
          <a:p>
            <a:pPr>
              <a:buNone/>
            </a:pPr>
            <a:r>
              <a:rPr lang="el-GR" dirty="0"/>
              <a:t>    </a:t>
            </a:r>
            <a:r>
              <a:rPr lang="el-GR" sz="2000" dirty="0"/>
              <a:t>(ΔΚ)</a:t>
            </a:r>
            <a:r>
              <a:rPr lang="el-GR" dirty="0"/>
              <a:t> </a:t>
            </a:r>
            <a:endParaRPr lang="en-US" dirty="0"/>
          </a:p>
          <a:p>
            <a:endParaRPr lang="en-US" dirty="0"/>
          </a:p>
        </p:txBody>
      </p:sp>
      <p:sp>
        <p:nvSpPr>
          <p:cNvPr id="5" name="Text Placeholder 4"/>
          <p:cNvSpPr>
            <a:spLocks noGrp="1"/>
          </p:cNvSpPr>
          <p:nvPr>
            <p:ph type="body" sz="quarter" idx="3"/>
          </p:nvPr>
        </p:nvSpPr>
        <p:spPr/>
        <p:txBody>
          <a:bodyPr/>
          <a:lstStyle/>
          <a:p>
            <a:endParaRPr lang="en-US" dirty="0"/>
          </a:p>
        </p:txBody>
      </p:sp>
      <p:pic>
        <p:nvPicPr>
          <p:cNvPr id="7" name="Content Placeholder 6" descr="Θάλαμος - κύριοι πυρήνες.jpg"/>
          <p:cNvPicPr>
            <a:picLocks noGrp="1" noChangeAspect="1"/>
          </p:cNvPicPr>
          <p:nvPr>
            <p:ph sz="quarter" idx="4"/>
          </p:nvPr>
        </p:nvPicPr>
        <p:blipFill>
          <a:blip r:embed="rId2" cstate="print"/>
          <a:stretch>
            <a:fillRect/>
          </a:stretch>
        </p:blipFill>
        <p:spPr>
          <a:xfrm>
            <a:off x="3261667" y="1484784"/>
            <a:ext cx="5956715" cy="4034481"/>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l-GR" sz="2800" dirty="0">
                <a:solidFill>
                  <a:schemeClr val="tx2">
                    <a:lumMod val="75000"/>
                  </a:schemeClr>
                </a:solidFill>
              </a:rPr>
              <a:t>Έξω Κοιλιακός πυρήνας</a:t>
            </a:r>
            <a:r>
              <a:rPr lang="el-GR" sz="2800" dirty="0"/>
              <a:t/>
            </a:r>
            <a:br>
              <a:rPr lang="el-GR" sz="2800" dirty="0"/>
            </a:br>
            <a:r>
              <a:rPr lang="el-GR" sz="2400" i="1" dirty="0"/>
              <a:t>(παράπλευρη κινητικότητα – λεπτή ρύθμιση κινήσεων)</a:t>
            </a:r>
            <a:endParaRPr lang="en-US" sz="2800" dirty="0"/>
          </a:p>
        </p:txBody>
      </p:sp>
      <p:sp>
        <p:nvSpPr>
          <p:cNvPr id="4" name="Content Placeholder 3"/>
          <p:cNvSpPr>
            <a:spLocks noGrp="1"/>
          </p:cNvSpPr>
          <p:nvPr>
            <p:ph sz="half" idx="2"/>
          </p:nvPr>
        </p:nvSpPr>
        <p:spPr>
          <a:xfrm>
            <a:off x="0" y="836712"/>
            <a:ext cx="3347864" cy="6021288"/>
          </a:xfrm>
        </p:spPr>
        <p:txBody>
          <a:bodyPr/>
          <a:lstStyle/>
          <a:p>
            <a:pPr>
              <a:buNone/>
            </a:pPr>
            <a:r>
              <a:rPr lang="el-GR" i="1" dirty="0"/>
              <a:t>Προσαγωγοι από:</a:t>
            </a:r>
          </a:p>
          <a:p>
            <a:pPr>
              <a:buNone/>
            </a:pPr>
            <a:r>
              <a:rPr lang="el-GR" dirty="0"/>
              <a:t>Ωχρά σφαίρα</a:t>
            </a:r>
          </a:p>
          <a:p>
            <a:pPr>
              <a:buNone/>
            </a:pPr>
            <a:r>
              <a:rPr lang="el-GR"/>
              <a:t>Ερυθρό πυρήνα</a:t>
            </a:r>
            <a:endParaRPr lang="el-GR" dirty="0"/>
          </a:p>
          <a:p>
            <a:pPr>
              <a:buNone/>
            </a:pPr>
            <a:r>
              <a:rPr lang="el-GR" dirty="0"/>
              <a:t>Μέλαινα ουσία</a:t>
            </a:r>
          </a:p>
          <a:p>
            <a:pPr>
              <a:buNone/>
            </a:pPr>
            <a:r>
              <a:rPr lang="el-GR" dirty="0"/>
              <a:t>Παρεγκεφαλίδα</a:t>
            </a:r>
          </a:p>
          <a:p>
            <a:pPr>
              <a:buNone/>
            </a:pPr>
            <a:r>
              <a:rPr lang="el-GR" sz="2000" dirty="0"/>
              <a:t>(οδοντωτός πυρήνας)</a:t>
            </a:r>
          </a:p>
          <a:p>
            <a:pPr>
              <a:buNone/>
            </a:pPr>
            <a:endParaRPr lang="el-GR" dirty="0"/>
          </a:p>
          <a:p>
            <a:pPr>
              <a:buNone/>
            </a:pPr>
            <a:r>
              <a:rPr lang="el-GR" i="1" dirty="0"/>
              <a:t>Απαγωγοί προς:</a:t>
            </a:r>
          </a:p>
          <a:p>
            <a:pPr>
              <a:buNone/>
            </a:pPr>
            <a:r>
              <a:rPr lang="el-GR" dirty="0"/>
              <a:t>Προκινητικό φλοιό</a:t>
            </a:r>
          </a:p>
          <a:p>
            <a:pPr>
              <a:buNone/>
            </a:pPr>
            <a:r>
              <a:rPr lang="el-GR" dirty="0"/>
              <a:t>Κινητικό φλοιό</a:t>
            </a:r>
          </a:p>
          <a:p>
            <a:endParaRPr lang="el-GR" dirty="0"/>
          </a:p>
          <a:p>
            <a:pPr>
              <a:buNone/>
            </a:pPr>
            <a:r>
              <a:rPr lang="el-GR" i="1" dirty="0"/>
              <a:t>Αμφίδρομα:</a:t>
            </a:r>
          </a:p>
          <a:p>
            <a:pPr>
              <a:buNone/>
            </a:pPr>
            <a:r>
              <a:rPr lang="el-GR" dirty="0"/>
              <a:t>Προμετωπιαίος φλοιός</a:t>
            </a:r>
            <a:endParaRPr lang="el-GR" sz="2000" dirty="0">
              <a:effectLst/>
            </a:endParaRPr>
          </a:p>
          <a:p>
            <a:endParaRPr lang="en-US" dirty="0"/>
          </a:p>
        </p:txBody>
      </p:sp>
      <p:pic>
        <p:nvPicPr>
          <p:cNvPr id="8" name="Picture 9" descr="Thalamus - Προβλητικές"/>
          <p:cNvPicPr>
            <a:picLocks noGrp="1" noChangeAspect="1" noChangeArrowheads="1"/>
          </p:cNvPicPr>
          <p:nvPr>
            <p:ph idx="4294967295"/>
          </p:nvPr>
        </p:nvPicPr>
        <p:blipFill>
          <a:blip r:embed="rId2" cstate="print"/>
          <a:srcRect/>
          <a:stretch>
            <a:fillRect/>
          </a:stretch>
        </p:blipFill>
        <p:spPr>
          <a:xfrm>
            <a:off x="4067944" y="836712"/>
            <a:ext cx="4167275" cy="3685252"/>
          </a:xfrm>
          <a:noFill/>
        </p:spPr>
      </p:pic>
      <p:pic>
        <p:nvPicPr>
          <p:cNvPr id="10" name="1 - Εικόνα" descr="παρεγκεφαλίδας απααγωγοί F.JPG"/>
          <p:cNvPicPr>
            <a:picLocks noChangeAspect="1"/>
          </p:cNvPicPr>
          <p:nvPr/>
        </p:nvPicPr>
        <p:blipFill>
          <a:blip r:embed="rId3" cstate="print"/>
          <a:srcRect/>
          <a:stretch>
            <a:fillRect/>
          </a:stretch>
        </p:blipFill>
        <p:spPr bwMode="auto">
          <a:xfrm>
            <a:off x="3819692" y="2996952"/>
            <a:ext cx="5324308" cy="3861048"/>
          </a:xfrm>
          <a:prstGeom prst="rect">
            <a:avLst/>
          </a:prstGeom>
          <a:noFill/>
          <a:ln w="9525">
            <a:noFill/>
            <a:miter lim="800000"/>
            <a:headEnd/>
            <a:tailEnd/>
          </a:ln>
        </p:spPr>
      </p:pic>
      <p:pic>
        <p:nvPicPr>
          <p:cNvPr id="9" name="Content Placeholder 8" descr="ventral anterior - lateral anterior basal ganglia.jpg"/>
          <p:cNvPicPr>
            <a:picLocks noGrp="1" noChangeAspect="1"/>
          </p:cNvPicPr>
          <p:nvPr>
            <p:ph sz="quarter" idx="4"/>
          </p:nvPr>
        </p:nvPicPr>
        <p:blipFill>
          <a:blip r:embed="rId4" cstate="print"/>
          <a:stretch>
            <a:fillRect/>
          </a:stretch>
        </p:blipFill>
        <p:spPr>
          <a:xfrm>
            <a:off x="2771800" y="980728"/>
            <a:ext cx="3178696" cy="2956927"/>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l-GR" sz="2800" dirty="0">
                <a:solidFill>
                  <a:schemeClr val="tx2">
                    <a:lumMod val="75000"/>
                  </a:schemeClr>
                </a:solidFill>
              </a:rPr>
              <a:t>Οπίσθιος Κοιλιακός πυρήνας</a:t>
            </a:r>
            <a:r>
              <a:rPr lang="el-GR" sz="2800" dirty="0"/>
              <a:t> – </a:t>
            </a:r>
            <a:r>
              <a:rPr lang="el-GR" sz="2400" dirty="0"/>
              <a:t>Έξω (σώμα) – Εσω (κεφάλι)</a:t>
            </a:r>
            <a:r>
              <a:rPr lang="el-GR" sz="2800" dirty="0"/>
              <a:t/>
            </a:r>
            <a:br>
              <a:rPr lang="el-GR" sz="2800" dirty="0"/>
            </a:br>
            <a:r>
              <a:rPr lang="el-GR" sz="2400" i="1" dirty="0"/>
              <a:t>(συνειδητή αισθητικότητα)</a:t>
            </a:r>
            <a:endParaRPr lang="en-US" sz="2800" dirty="0"/>
          </a:p>
        </p:txBody>
      </p:sp>
      <p:sp>
        <p:nvSpPr>
          <p:cNvPr id="4" name="Content Placeholder 3"/>
          <p:cNvSpPr>
            <a:spLocks noGrp="1"/>
          </p:cNvSpPr>
          <p:nvPr>
            <p:ph sz="half" idx="2"/>
          </p:nvPr>
        </p:nvSpPr>
        <p:spPr>
          <a:xfrm>
            <a:off x="0" y="836712"/>
            <a:ext cx="3347864" cy="6021288"/>
          </a:xfrm>
        </p:spPr>
        <p:txBody>
          <a:bodyPr/>
          <a:lstStyle/>
          <a:p>
            <a:pPr>
              <a:buNone/>
            </a:pPr>
            <a:r>
              <a:rPr lang="el-GR" i="1" dirty="0"/>
              <a:t>Προσαγωγοι από:</a:t>
            </a:r>
          </a:p>
          <a:p>
            <a:pPr>
              <a:buNone/>
            </a:pPr>
            <a:r>
              <a:rPr lang="el-GR" sz="2000" dirty="0"/>
              <a:t>Έσω λημνίσκο</a:t>
            </a:r>
          </a:p>
          <a:p>
            <a:pPr>
              <a:buNone/>
            </a:pPr>
            <a:r>
              <a:rPr lang="el-GR" sz="2000" dirty="0"/>
              <a:t>Νωτιαίο λημνίσκο</a:t>
            </a:r>
          </a:p>
          <a:p>
            <a:pPr>
              <a:buNone/>
            </a:pPr>
            <a:r>
              <a:rPr lang="el-GR" sz="1800" i="1" dirty="0"/>
              <a:t>(από το σώμα)</a:t>
            </a:r>
          </a:p>
          <a:p>
            <a:pPr>
              <a:buNone/>
            </a:pPr>
            <a:r>
              <a:rPr lang="el-GR" sz="2000" dirty="0"/>
              <a:t>Λημνίσκο του τριδύμου</a:t>
            </a:r>
          </a:p>
          <a:p>
            <a:pPr>
              <a:buNone/>
            </a:pPr>
            <a:r>
              <a:rPr lang="el-GR" sz="1800" i="1" dirty="0"/>
              <a:t>(από το κεφάλι)</a:t>
            </a:r>
          </a:p>
          <a:p>
            <a:pPr>
              <a:buNone/>
            </a:pPr>
            <a:r>
              <a:rPr lang="el-GR" sz="2000" dirty="0"/>
              <a:t>Λημνίσκο από μονήρη π.</a:t>
            </a:r>
          </a:p>
          <a:p>
            <a:pPr>
              <a:buNone/>
            </a:pPr>
            <a:r>
              <a:rPr lang="el-GR" sz="1800" i="1" dirty="0"/>
              <a:t>(από σπλάχνα και γεύσης)</a:t>
            </a:r>
          </a:p>
          <a:p>
            <a:pPr>
              <a:buNone/>
            </a:pPr>
            <a:endParaRPr lang="el-GR" i="1" dirty="0"/>
          </a:p>
          <a:p>
            <a:pPr>
              <a:buNone/>
            </a:pPr>
            <a:r>
              <a:rPr lang="el-GR" i="1" dirty="0"/>
              <a:t>Απαγωγοί προς:</a:t>
            </a:r>
          </a:p>
          <a:p>
            <a:pPr>
              <a:buNone/>
            </a:pPr>
            <a:r>
              <a:rPr lang="el-GR" dirty="0"/>
              <a:t>Αισθητικό φλοιό</a:t>
            </a:r>
          </a:p>
          <a:p>
            <a:endParaRPr lang="el-GR" dirty="0"/>
          </a:p>
          <a:p>
            <a:pPr>
              <a:buNone/>
            </a:pPr>
            <a:r>
              <a:rPr lang="el-GR" sz="2000" i="1" dirty="0"/>
              <a:t>Λημνίσκος </a:t>
            </a:r>
            <a:r>
              <a:rPr lang="el-GR" sz="2000" dirty="0"/>
              <a:t>:</a:t>
            </a:r>
          </a:p>
          <a:p>
            <a:pPr>
              <a:buNone/>
            </a:pPr>
            <a:r>
              <a:rPr lang="el-GR" sz="1800" dirty="0"/>
              <a:t>Αισθητικές νευρικές ίνες </a:t>
            </a:r>
          </a:p>
          <a:p>
            <a:pPr>
              <a:buNone/>
            </a:pPr>
            <a:r>
              <a:rPr lang="el-GR" sz="1800" dirty="0"/>
              <a:t>που ανεβαίνουν στο στέλεχος</a:t>
            </a:r>
          </a:p>
          <a:p>
            <a:pPr>
              <a:buNone/>
            </a:pPr>
            <a:r>
              <a:rPr lang="el-GR" sz="1800" dirty="0"/>
              <a:t>μέχρι το θάλαμο</a:t>
            </a:r>
            <a:endParaRPr lang="en-US" sz="1800" dirty="0"/>
          </a:p>
        </p:txBody>
      </p:sp>
      <p:pic>
        <p:nvPicPr>
          <p:cNvPr id="11" name="Content Placeholder 10" descr="ventral posterior.png"/>
          <p:cNvPicPr>
            <a:picLocks noGrp="1" noChangeAspect="1"/>
          </p:cNvPicPr>
          <p:nvPr>
            <p:ph sz="quarter" idx="4"/>
          </p:nvPr>
        </p:nvPicPr>
        <p:blipFill>
          <a:blip r:embed="rId2" cstate="print"/>
          <a:stretch>
            <a:fillRect/>
          </a:stretch>
        </p:blipFill>
        <p:spPr>
          <a:xfrm>
            <a:off x="2843807" y="908720"/>
            <a:ext cx="4852713" cy="4464496"/>
          </a:xfrm>
        </p:spPr>
      </p:pic>
      <p:pic>
        <p:nvPicPr>
          <p:cNvPr id="8" name="Picture 9" descr="Thalamus - Προβλητικές"/>
          <p:cNvPicPr>
            <a:picLocks noGrp="1" noChangeAspect="1" noChangeArrowheads="1"/>
          </p:cNvPicPr>
          <p:nvPr>
            <p:ph idx="4294967295"/>
          </p:nvPr>
        </p:nvPicPr>
        <p:blipFill>
          <a:blip r:embed="rId3" cstate="print"/>
          <a:srcRect/>
          <a:stretch>
            <a:fillRect/>
          </a:stretch>
        </p:blipFill>
        <p:spPr>
          <a:xfrm>
            <a:off x="5465284" y="3429000"/>
            <a:ext cx="3678716" cy="3253204"/>
          </a:xfr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a:xfrm>
            <a:off x="107504" y="183629"/>
            <a:ext cx="7128792" cy="1085131"/>
          </a:xfrm>
        </p:spPr>
        <p:txBody>
          <a:bodyPr/>
          <a:lstStyle/>
          <a:p>
            <a:r>
              <a:rPr lang="el-GR" sz="2800" dirty="0"/>
              <a:t>Διατομή προμήκη-χιασμός έσω </a:t>
            </a:r>
            <a:r>
              <a:rPr lang="el-GR" sz="2800" dirty="0" err="1"/>
              <a:t>λημνίσκων</a:t>
            </a:r>
            <a:endParaRPr lang="el-GR" sz="2800" dirty="0"/>
          </a:p>
        </p:txBody>
      </p:sp>
      <p:pic>
        <p:nvPicPr>
          <p:cNvPr id="41994" name="Picture 10" descr="Διατομή προμήκη-χιασμός έσω λημνίσκων 1"/>
          <p:cNvPicPr>
            <a:picLocks noGrp="1" noChangeAspect="1" noChangeArrowheads="1"/>
          </p:cNvPicPr>
          <p:nvPr>
            <p:ph sz="half" idx="2"/>
          </p:nvPr>
        </p:nvPicPr>
        <p:blipFill>
          <a:blip r:embed="rId2" cstate="print"/>
          <a:srcRect/>
          <a:stretch>
            <a:fillRect/>
          </a:stretch>
        </p:blipFill>
        <p:spPr>
          <a:xfrm>
            <a:off x="6005" y="1556792"/>
            <a:ext cx="9144000" cy="5113337"/>
          </a:xfrm>
          <a:noFill/>
          <a:ln/>
        </p:spPr>
      </p:pic>
      <p:pic>
        <p:nvPicPr>
          <p:cNvPr id="41997" name="Picture 13" descr="Διατομή προμήκη-χιασμός έσω λημνίσκων 2"/>
          <p:cNvPicPr>
            <a:picLocks noGrp="1" noChangeAspect="1" noChangeArrowheads="1"/>
          </p:cNvPicPr>
          <p:nvPr>
            <p:ph sz="half" idx="1"/>
          </p:nvPr>
        </p:nvPicPr>
        <p:blipFill>
          <a:blip r:embed="rId3" cstate="print"/>
          <a:srcRect/>
          <a:stretch>
            <a:fillRect/>
          </a:stretch>
        </p:blipFill>
        <p:spPr>
          <a:xfrm>
            <a:off x="7383463" y="0"/>
            <a:ext cx="1760537" cy="2133600"/>
          </a:xfrm>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6" descr="Εικόνα1"/>
          <p:cNvPicPr>
            <a:picLocks noChangeAspect="1" noChangeArrowheads="1"/>
          </p:cNvPicPr>
          <p:nvPr/>
        </p:nvPicPr>
        <p:blipFill>
          <a:blip r:embed="rId2" cstate="print"/>
          <a:srcRect/>
          <a:stretch>
            <a:fillRect/>
          </a:stretch>
        </p:blipFill>
        <p:spPr bwMode="auto">
          <a:xfrm>
            <a:off x="4648200" y="0"/>
            <a:ext cx="4230688" cy="6858000"/>
          </a:xfrm>
          <a:prstGeom prst="rect">
            <a:avLst/>
          </a:prstGeom>
          <a:noFill/>
          <a:ln w="9525">
            <a:noFill/>
            <a:miter lim="800000"/>
            <a:headEnd/>
            <a:tailEnd/>
          </a:ln>
        </p:spPr>
      </p:pic>
      <p:sp>
        <p:nvSpPr>
          <p:cNvPr id="101383" name="Rectangle 7"/>
          <p:cNvSpPr>
            <a:spLocks noGrp="1" noChangeArrowheads="1"/>
          </p:cNvSpPr>
          <p:nvPr>
            <p:ph type="title" idx="4294967295"/>
          </p:nvPr>
        </p:nvSpPr>
        <p:spPr>
          <a:xfrm>
            <a:off x="0" y="0"/>
            <a:ext cx="4495800" cy="685800"/>
          </a:xfrm>
        </p:spPr>
        <p:txBody>
          <a:bodyPr/>
          <a:lstStyle/>
          <a:p>
            <a:pPr algn="l">
              <a:defRPr/>
            </a:pPr>
            <a:r>
              <a:rPr lang="el-GR" sz="3200"/>
              <a:t>Λημνίσκοι</a:t>
            </a:r>
          </a:p>
        </p:txBody>
      </p:sp>
      <p:sp>
        <p:nvSpPr>
          <p:cNvPr id="94212" name="Rectangle 15"/>
          <p:cNvSpPr>
            <a:spLocks noGrp="1" noChangeArrowheads="1"/>
          </p:cNvSpPr>
          <p:nvPr>
            <p:ph type="body" sz="half" idx="4294967295"/>
          </p:nvPr>
        </p:nvSpPr>
        <p:spPr>
          <a:xfrm>
            <a:off x="0" y="548680"/>
            <a:ext cx="4648200" cy="6309320"/>
          </a:xfrm>
          <a:noFill/>
        </p:spPr>
        <p:txBody>
          <a:bodyPr/>
          <a:lstStyle/>
          <a:p>
            <a:pPr marL="0" indent="0">
              <a:buNone/>
            </a:pPr>
            <a:r>
              <a:rPr lang="el-GR" sz="1800" b="1" i="1" dirty="0" err="1" smtClean="0">
                <a:effectLst/>
              </a:rPr>
              <a:t>Λημνίσκος</a:t>
            </a:r>
            <a:r>
              <a:rPr lang="el-GR" sz="1800" dirty="0" smtClean="0">
                <a:effectLst/>
              </a:rPr>
              <a:t>: Ομάδα ομοειδών νευρικών </a:t>
            </a:r>
            <a:r>
              <a:rPr lang="el-GR" sz="1800" dirty="0" smtClean="0">
                <a:effectLst/>
              </a:rPr>
              <a:t>προσαγωγών ινών (νευρώνων 2ας τάξεως) με </a:t>
            </a:r>
            <a:r>
              <a:rPr lang="el-GR" sz="1800" dirty="0" smtClean="0">
                <a:effectLst/>
              </a:rPr>
              <a:t>κοινή αφετηρία, που ξεκινούν από τον προμήκη ή την γέφυρα (ή απλώς διέρχονται από αυτά) και καταλήγουν στον θάλαμο </a:t>
            </a:r>
          </a:p>
          <a:p>
            <a:pPr marL="0" indent="0">
              <a:buNone/>
            </a:pPr>
            <a:endParaRPr lang="el-GR" sz="1800" dirty="0" smtClean="0">
              <a:effectLst/>
            </a:endParaRPr>
          </a:p>
          <a:p>
            <a:pPr marL="533400" indent="-533400">
              <a:buFont typeface="Wingdings" pitchFamily="2" charset="2"/>
              <a:buAutoNum type="arabicPeriod"/>
            </a:pPr>
            <a:r>
              <a:rPr lang="el-GR" sz="1800" dirty="0" smtClean="0">
                <a:effectLst/>
              </a:rPr>
              <a:t>Νωτιαίος-</a:t>
            </a:r>
            <a:r>
              <a:rPr lang="el-GR" sz="1800" dirty="0" err="1" smtClean="0">
                <a:effectLst/>
              </a:rPr>
              <a:t>Γεφυρικός</a:t>
            </a:r>
            <a:r>
              <a:rPr lang="el-GR" sz="1800" dirty="0" smtClean="0">
                <a:effectLst/>
              </a:rPr>
              <a:t> </a:t>
            </a:r>
            <a:r>
              <a:rPr lang="el-GR" sz="1800" dirty="0">
                <a:effectLst/>
              </a:rPr>
              <a:t>Πυρήνας τριδύμου</a:t>
            </a:r>
          </a:p>
          <a:p>
            <a:pPr marL="533400" indent="-533400">
              <a:buFont typeface="Wingdings" pitchFamily="2" charset="2"/>
              <a:buAutoNum type="arabicPeriod"/>
            </a:pPr>
            <a:r>
              <a:rPr lang="el-GR" sz="1800" dirty="0" err="1">
                <a:effectLst/>
              </a:rPr>
              <a:t>Μεσεγκεφαλικός</a:t>
            </a:r>
            <a:r>
              <a:rPr lang="el-GR" sz="1800" dirty="0">
                <a:effectLst/>
              </a:rPr>
              <a:t> πυρήνας τριδύμου</a:t>
            </a:r>
          </a:p>
          <a:p>
            <a:pPr marL="533400" indent="-533400">
              <a:buFont typeface="Wingdings" pitchFamily="2" charset="2"/>
              <a:buAutoNum type="arabicPeriod"/>
            </a:pPr>
            <a:r>
              <a:rPr lang="el-GR" sz="1800" dirty="0">
                <a:effectLst/>
              </a:rPr>
              <a:t>Έσω </a:t>
            </a:r>
            <a:r>
              <a:rPr lang="el-GR" sz="1800" dirty="0" err="1">
                <a:effectLst/>
              </a:rPr>
              <a:t>λημνίσκος</a:t>
            </a:r>
            <a:endParaRPr lang="el-GR" sz="1800" dirty="0">
              <a:effectLst/>
            </a:endParaRPr>
          </a:p>
          <a:p>
            <a:pPr marL="533400" indent="-533400">
              <a:buFont typeface="Wingdings" pitchFamily="2" charset="2"/>
              <a:buAutoNum type="arabicPeriod"/>
            </a:pPr>
            <a:r>
              <a:rPr lang="el-GR" sz="1800" dirty="0">
                <a:effectLst/>
              </a:rPr>
              <a:t>Ισχνό – Σφηνοειδές δεμάτιο</a:t>
            </a:r>
          </a:p>
          <a:p>
            <a:pPr marL="533400" indent="-533400">
              <a:buFont typeface="Wingdings" pitchFamily="2" charset="2"/>
              <a:buAutoNum type="arabicPeriod"/>
            </a:pPr>
            <a:r>
              <a:rPr lang="el-GR" sz="1800" dirty="0">
                <a:effectLst/>
              </a:rPr>
              <a:t>Ισχνός πυρήνας</a:t>
            </a:r>
          </a:p>
          <a:p>
            <a:pPr marL="533400" indent="-533400">
              <a:buFont typeface="Wingdings" pitchFamily="2" charset="2"/>
              <a:buAutoNum type="arabicPeriod"/>
            </a:pPr>
            <a:r>
              <a:rPr lang="el-GR" sz="1800" dirty="0">
                <a:effectLst/>
              </a:rPr>
              <a:t>Σφηνοειδής πυρήνας</a:t>
            </a:r>
          </a:p>
          <a:p>
            <a:pPr marL="533400" indent="-533400">
              <a:buFont typeface="Wingdings" pitchFamily="2" charset="2"/>
              <a:buAutoNum type="arabicPeriod"/>
            </a:pPr>
            <a:r>
              <a:rPr lang="el-GR" sz="1800" dirty="0">
                <a:effectLst/>
              </a:rPr>
              <a:t>Χιασμός έσω τοξοειδών ινών (</a:t>
            </a:r>
            <a:r>
              <a:rPr lang="el-GR" sz="1800" dirty="0" err="1">
                <a:effectLst/>
              </a:rPr>
              <a:t>λημνίσκων</a:t>
            </a:r>
            <a:r>
              <a:rPr lang="el-GR" sz="1800" dirty="0">
                <a:effectLst/>
              </a:rPr>
              <a:t>)</a:t>
            </a:r>
          </a:p>
          <a:p>
            <a:pPr marL="533400" indent="-533400">
              <a:buFont typeface="Wingdings" pitchFamily="2" charset="2"/>
              <a:buAutoNum type="arabicPeriod"/>
            </a:pPr>
            <a:r>
              <a:rPr lang="el-GR" sz="1800" dirty="0">
                <a:effectLst/>
              </a:rPr>
              <a:t>Νωτιαίος </a:t>
            </a:r>
            <a:r>
              <a:rPr lang="el-GR" sz="1800" dirty="0" err="1">
                <a:effectLst/>
              </a:rPr>
              <a:t>λημνίσκος</a:t>
            </a:r>
            <a:endParaRPr lang="el-GR" sz="1800" dirty="0">
              <a:effectLst/>
            </a:endParaRPr>
          </a:p>
          <a:p>
            <a:pPr marL="533400" indent="-533400">
              <a:buFont typeface="Wingdings" pitchFamily="2" charset="2"/>
              <a:buAutoNum type="arabicPeriod"/>
            </a:pPr>
            <a:r>
              <a:rPr lang="el-GR" sz="1800" dirty="0">
                <a:effectLst/>
              </a:rPr>
              <a:t>Έξω </a:t>
            </a:r>
            <a:r>
              <a:rPr lang="el-GR" sz="1800" dirty="0" err="1">
                <a:effectLst/>
              </a:rPr>
              <a:t>λημνίσκος</a:t>
            </a:r>
            <a:r>
              <a:rPr lang="el-GR" sz="1800" dirty="0">
                <a:effectLst/>
              </a:rPr>
              <a:t> (ακουστική οδός)</a:t>
            </a:r>
          </a:p>
          <a:p>
            <a:pPr marL="533400" indent="-533400">
              <a:buFont typeface="Wingdings" pitchFamily="2" charset="2"/>
              <a:buAutoNum type="arabicPeriod"/>
            </a:pPr>
            <a:r>
              <a:rPr lang="el-GR" sz="1800" dirty="0" err="1">
                <a:effectLst/>
              </a:rPr>
              <a:t>Λημνίσκος</a:t>
            </a:r>
            <a:r>
              <a:rPr lang="el-GR" sz="1800" dirty="0">
                <a:effectLst/>
              </a:rPr>
              <a:t> του τριδύμου</a:t>
            </a:r>
          </a:p>
          <a:p>
            <a:pPr marL="533400" indent="-533400">
              <a:buFont typeface="Wingdings" pitchFamily="2" charset="2"/>
              <a:buAutoNum type="arabicPeriod"/>
            </a:pPr>
            <a:r>
              <a:rPr lang="el-GR" sz="1800" dirty="0">
                <a:effectLst/>
              </a:rPr>
              <a:t>Δεύτεροι νευρώνες (οδού της γεύσης)</a:t>
            </a:r>
          </a:p>
          <a:p>
            <a:pPr marL="533400" indent="-533400">
              <a:buFont typeface="Wingdings" pitchFamily="2" charset="2"/>
              <a:buAutoNum type="arabicPeriod"/>
            </a:pPr>
            <a:r>
              <a:rPr lang="el-GR" sz="1800" dirty="0">
                <a:effectLst/>
              </a:rPr>
              <a:t>Μονήρης </a:t>
            </a:r>
            <a:r>
              <a:rPr lang="el-GR" sz="1800" dirty="0" smtClean="0">
                <a:effectLst/>
              </a:rPr>
              <a:t>πυρήνας</a:t>
            </a:r>
          </a:p>
          <a:p>
            <a:pPr marL="533400" indent="-533400">
              <a:buFont typeface="Wingdings" pitchFamily="2" charset="2"/>
              <a:buAutoNum type="arabicPeriod"/>
            </a:pPr>
            <a:endParaRPr lang="el-GR" sz="1800" dirty="0">
              <a:effectLst/>
            </a:endParaRPr>
          </a:p>
          <a:p>
            <a:pPr marL="0" indent="0">
              <a:buNone/>
            </a:pPr>
            <a:r>
              <a:rPr lang="el-GR" sz="1800" dirty="0" smtClean="0">
                <a:effectLst/>
              </a:rPr>
              <a:t>  </a:t>
            </a:r>
            <a:endParaRPr lang="el-GR" sz="1800" dirty="0">
              <a:effectLst/>
            </a:endParaRPr>
          </a:p>
          <a:p>
            <a:pPr marL="533400" indent="-533400">
              <a:buFont typeface="Wingdings" pitchFamily="2" charset="2"/>
              <a:buAutoNum type="arabicPeriod"/>
            </a:pPr>
            <a:endParaRPr lang="el-GR" sz="1800" dirty="0">
              <a:effectLst/>
            </a:endParaRPr>
          </a:p>
        </p:txBody>
      </p:sp>
      <p:sp>
        <p:nvSpPr>
          <p:cNvPr id="94213" name="Line 9"/>
          <p:cNvSpPr>
            <a:spLocks noChangeShapeType="1"/>
          </p:cNvSpPr>
          <p:nvPr/>
        </p:nvSpPr>
        <p:spPr bwMode="auto">
          <a:xfrm>
            <a:off x="7848600" y="5486400"/>
            <a:ext cx="304800" cy="0"/>
          </a:xfrm>
          <a:prstGeom prst="line">
            <a:avLst/>
          </a:prstGeom>
          <a:noFill/>
          <a:ln w="9525">
            <a:solidFill>
              <a:srgbClr val="333300"/>
            </a:solidFill>
            <a:round/>
            <a:headEnd/>
            <a:tailEnd/>
          </a:ln>
        </p:spPr>
        <p:txBody>
          <a:bodyPr/>
          <a:lstStyle/>
          <a:p>
            <a:endParaRPr lang="el-GR"/>
          </a:p>
        </p:txBody>
      </p:sp>
      <p:sp>
        <p:nvSpPr>
          <p:cNvPr id="94214" name="Text Box 10"/>
          <p:cNvSpPr txBox="1">
            <a:spLocks noChangeArrowheads="1"/>
          </p:cNvSpPr>
          <p:nvPr/>
        </p:nvSpPr>
        <p:spPr bwMode="auto">
          <a:xfrm>
            <a:off x="8137525" y="5289550"/>
            <a:ext cx="320675" cy="366713"/>
          </a:xfrm>
          <a:prstGeom prst="rect">
            <a:avLst/>
          </a:prstGeom>
          <a:noFill/>
          <a:ln w="9525">
            <a:noFill/>
            <a:miter lim="800000"/>
            <a:headEnd/>
            <a:tailEnd/>
          </a:ln>
        </p:spPr>
        <p:txBody>
          <a:bodyPr>
            <a:spAutoFit/>
          </a:bodyPr>
          <a:lstStyle/>
          <a:p>
            <a:r>
              <a:rPr lang="el-GR">
                <a:solidFill>
                  <a:schemeClr val="accent2"/>
                </a:solidFill>
              </a:rPr>
              <a:t>1</a:t>
            </a:r>
          </a:p>
        </p:txBody>
      </p:sp>
      <p:sp>
        <p:nvSpPr>
          <p:cNvPr id="94215" name="Freeform 11"/>
          <p:cNvSpPr>
            <a:spLocks/>
          </p:cNvSpPr>
          <p:nvPr/>
        </p:nvSpPr>
        <p:spPr bwMode="auto">
          <a:xfrm>
            <a:off x="8054975" y="1816100"/>
            <a:ext cx="22225" cy="12700"/>
          </a:xfrm>
          <a:custGeom>
            <a:avLst/>
            <a:gdLst>
              <a:gd name="T0" fmla="*/ 0 w 14"/>
              <a:gd name="T1" fmla="*/ 0 h 8"/>
              <a:gd name="T2" fmla="*/ 2147483647 w 14"/>
              <a:gd name="T3" fmla="*/ 2147483647 h 8"/>
              <a:gd name="T4" fmla="*/ 0 60000 65536"/>
              <a:gd name="T5" fmla="*/ 0 60000 65536"/>
              <a:gd name="T6" fmla="*/ 0 w 14"/>
              <a:gd name="T7" fmla="*/ 0 h 8"/>
              <a:gd name="T8" fmla="*/ 14 w 14"/>
              <a:gd name="T9" fmla="*/ 8 h 8"/>
            </a:gdLst>
            <a:ahLst/>
            <a:cxnLst>
              <a:cxn ang="T4">
                <a:pos x="T0" y="T1"/>
              </a:cxn>
              <a:cxn ang="T5">
                <a:pos x="T2" y="T3"/>
              </a:cxn>
            </a:cxnLst>
            <a:rect l="T6" t="T7" r="T8" b="T9"/>
            <a:pathLst>
              <a:path w="14" h="8">
                <a:moveTo>
                  <a:pt x="0" y="0"/>
                </a:moveTo>
                <a:lnTo>
                  <a:pt x="14" y="8"/>
                </a:lnTo>
              </a:path>
            </a:pathLst>
          </a:custGeom>
          <a:noFill/>
          <a:ln w="9525">
            <a:solidFill>
              <a:schemeClr val="tx1"/>
            </a:solidFill>
            <a:round/>
            <a:headEnd/>
            <a:tailEnd/>
          </a:ln>
        </p:spPr>
        <p:txBody>
          <a:bodyPr/>
          <a:lstStyle/>
          <a:p>
            <a:endParaRPr lang="el-GR"/>
          </a:p>
        </p:txBody>
      </p:sp>
      <p:sp>
        <p:nvSpPr>
          <p:cNvPr id="94216" name="Line 12"/>
          <p:cNvSpPr>
            <a:spLocks noChangeShapeType="1"/>
          </p:cNvSpPr>
          <p:nvPr/>
        </p:nvSpPr>
        <p:spPr bwMode="auto">
          <a:xfrm>
            <a:off x="7924800" y="1752600"/>
            <a:ext cx="381000" cy="76200"/>
          </a:xfrm>
          <a:prstGeom prst="line">
            <a:avLst/>
          </a:prstGeom>
          <a:noFill/>
          <a:ln w="9525">
            <a:solidFill>
              <a:schemeClr val="accent2"/>
            </a:solidFill>
            <a:round/>
            <a:headEnd/>
            <a:tailEnd/>
          </a:ln>
        </p:spPr>
        <p:txBody>
          <a:bodyPr/>
          <a:lstStyle/>
          <a:p>
            <a:endParaRPr lang="el-GR"/>
          </a:p>
        </p:txBody>
      </p:sp>
      <p:sp>
        <p:nvSpPr>
          <p:cNvPr id="94217" name="Text Box 14"/>
          <p:cNvSpPr txBox="1">
            <a:spLocks noChangeArrowheads="1"/>
          </p:cNvSpPr>
          <p:nvPr/>
        </p:nvSpPr>
        <p:spPr bwMode="auto">
          <a:xfrm>
            <a:off x="7680325" y="1479550"/>
            <a:ext cx="309563" cy="366713"/>
          </a:xfrm>
          <a:prstGeom prst="rect">
            <a:avLst/>
          </a:prstGeom>
          <a:noFill/>
          <a:ln w="9525">
            <a:noFill/>
            <a:miter lim="800000"/>
            <a:headEnd/>
            <a:tailEnd/>
          </a:ln>
        </p:spPr>
        <p:txBody>
          <a:bodyPr wrap="none">
            <a:spAutoFit/>
          </a:bodyPr>
          <a:lstStyle/>
          <a:p>
            <a:r>
              <a:rPr lang="el-GR">
                <a:solidFill>
                  <a:schemeClr val="accent2"/>
                </a:solidFill>
              </a:rPr>
              <a:t>2</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27984" cy="1097360"/>
          </a:xfrm>
        </p:spPr>
        <p:txBody>
          <a:bodyPr/>
          <a:lstStyle/>
          <a:p>
            <a:r>
              <a:rPr lang="el-GR" sz="2800" dirty="0">
                <a:solidFill>
                  <a:schemeClr val="tx2">
                    <a:lumMod val="75000"/>
                  </a:schemeClr>
                </a:solidFill>
              </a:rPr>
              <a:t>Μη ειδικοί πυρήνες </a:t>
            </a:r>
            <a:br>
              <a:rPr lang="el-GR" sz="2800" dirty="0">
                <a:solidFill>
                  <a:schemeClr val="tx2">
                    <a:lumMod val="75000"/>
                  </a:schemeClr>
                </a:solidFill>
              </a:rPr>
            </a:br>
            <a:r>
              <a:rPr lang="el-GR" sz="2400" i="1" dirty="0"/>
              <a:t>(Απαγωγοί προς φλοιώδεις – υποφλοιώδεις περιοχές)</a:t>
            </a:r>
            <a:endParaRPr lang="en-US" sz="2800" dirty="0"/>
          </a:p>
        </p:txBody>
      </p:sp>
      <p:sp>
        <p:nvSpPr>
          <p:cNvPr id="4" name="Content Placeholder 3"/>
          <p:cNvSpPr>
            <a:spLocks noGrp="1"/>
          </p:cNvSpPr>
          <p:nvPr>
            <p:ph sz="half" idx="2"/>
          </p:nvPr>
        </p:nvSpPr>
        <p:spPr>
          <a:xfrm>
            <a:off x="0" y="1124744"/>
            <a:ext cx="4211960" cy="5733256"/>
          </a:xfrm>
        </p:spPr>
        <p:txBody>
          <a:bodyPr/>
          <a:lstStyle/>
          <a:p>
            <a:pPr>
              <a:buNone/>
            </a:pPr>
            <a:r>
              <a:rPr lang="el-GR" i="1" dirty="0"/>
              <a:t>Ραχιαίος έξω:</a:t>
            </a:r>
          </a:p>
          <a:p>
            <a:pPr>
              <a:buNone/>
            </a:pPr>
            <a:r>
              <a:rPr lang="el-GR" sz="2000" dirty="0"/>
              <a:t>Βρεγματικός λοβός</a:t>
            </a:r>
          </a:p>
          <a:p>
            <a:pPr>
              <a:buNone/>
            </a:pPr>
            <a:endParaRPr lang="el-GR" i="1" dirty="0"/>
          </a:p>
          <a:p>
            <a:pPr>
              <a:buNone/>
            </a:pPr>
            <a:r>
              <a:rPr lang="el-GR" i="1" dirty="0"/>
              <a:t>Οπίσθιος ραχιαίος έξω</a:t>
            </a:r>
            <a:endParaRPr lang="el-GR" dirty="0"/>
          </a:p>
          <a:p>
            <a:pPr>
              <a:buNone/>
            </a:pPr>
            <a:r>
              <a:rPr lang="el-GR" dirty="0"/>
              <a:t>Βρεγματικός λοβός</a:t>
            </a:r>
          </a:p>
          <a:p>
            <a:endParaRPr lang="el-GR" dirty="0"/>
          </a:p>
          <a:p>
            <a:pPr>
              <a:buNone/>
            </a:pPr>
            <a:r>
              <a:rPr lang="el-GR" i="1" dirty="0"/>
              <a:t>Προσκεφάλαιο (</a:t>
            </a:r>
            <a:r>
              <a:rPr lang="en-US" i="1" dirty="0" err="1"/>
              <a:t>pulvinar</a:t>
            </a:r>
            <a:r>
              <a:rPr lang="en-US" i="1" dirty="0"/>
              <a:t>)</a:t>
            </a:r>
            <a:endParaRPr lang="el-GR" i="1" dirty="0"/>
          </a:p>
          <a:p>
            <a:pPr>
              <a:buNone/>
            </a:pPr>
            <a:r>
              <a:rPr lang="el-GR" dirty="0"/>
              <a:t>Ινιακός λοβός</a:t>
            </a:r>
          </a:p>
          <a:p>
            <a:pPr>
              <a:buNone/>
            </a:pPr>
            <a:r>
              <a:rPr lang="el-GR" dirty="0"/>
              <a:t>Κροταφικός λοβός</a:t>
            </a:r>
            <a:endParaRPr lang="en-US" dirty="0"/>
          </a:p>
          <a:p>
            <a:pPr>
              <a:buNone/>
            </a:pPr>
            <a:r>
              <a:rPr lang="el-GR" sz="2000" dirty="0" smtClean="0"/>
              <a:t>Προσαγωγοί </a:t>
            </a:r>
            <a:r>
              <a:rPr lang="el-GR" sz="2000" dirty="0"/>
              <a:t>από άνω διδύμια</a:t>
            </a:r>
          </a:p>
          <a:p>
            <a:pPr>
              <a:buNone/>
            </a:pPr>
            <a:r>
              <a:rPr lang="el-GR" sz="2000" dirty="0"/>
              <a:t>και αμφιβληστροειδή (οπτική οδός)</a:t>
            </a:r>
            <a:endParaRPr lang="en-US" sz="2000" dirty="0"/>
          </a:p>
        </p:txBody>
      </p:sp>
      <p:pic>
        <p:nvPicPr>
          <p:cNvPr id="10" name="Picture 6" descr="Θάλαμος - αντιστοιχία"/>
          <p:cNvPicPr>
            <a:picLocks noGrp="1" noChangeAspect="1" noChangeArrowheads="1"/>
          </p:cNvPicPr>
          <p:nvPr>
            <p:ph sz="quarter" idx="4"/>
          </p:nvPr>
        </p:nvPicPr>
        <p:blipFill>
          <a:blip r:embed="rId2" cstate="print"/>
          <a:srcRect/>
          <a:stretch>
            <a:fillRect/>
          </a:stretch>
        </p:blipFill>
        <p:spPr bwMode="auto">
          <a:xfrm>
            <a:off x="4427984" y="0"/>
            <a:ext cx="4716017" cy="3987887"/>
          </a:xfrm>
          <a:prstGeom prst="rect">
            <a:avLst/>
          </a:prstGeom>
          <a:noFill/>
          <a:ln w="9525">
            <a:noFill/>
            <a:miter lim="800000"/>
            <a:headEnd/>
            <a:tailEnd/>
          </a:ln>
        </p:spPr>
      </p:pic>
      <p:pic>
        <p:nvPicPr>
          <p:cNvPr id="12" name="Picture 11" descr="lateral dorsal posterior pulvinar connections.jpg"/>
          <p:cNvPicPr>
            <a:picLocks noChangeAspect="1"/>
          </p:cNvPicPr>
          <p:nvPr/>
        </p:nvPicPr>
        <p:blipFill>
          <a:blip r:embed="rId3" cstate="print"/>
          <a:stretch>
            <a:fillRect/>
          </a:stretch>
        </p:blipFill>
        <p:spPr>
          <a:xfrm>
            <a:off x="4403981" y="3645024"/>
            <a:ext cx="4740019" cy="355501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title" idx="4294967295"/>
          </p:nvPr>
        </p:nvSpPr>
        <p:spPr>
          <a:xfrm>
            <a:off x="0" y="274638"/>
            <a:ext cx="9144000" cy="6278562"/>
          </a:xfrm>
        </p:spPr>
        <p:txBody>
          <a:bodyPr/>
          <a:lstStyle/>
          <a:p>
            <a:pPr algn="l" eaLnBrk="1" hangingPunct="1"/>
            <a:r>
              <a:rPr lang="el-GR" sz="2600" i="1" smtClean="0"/>
              <a:t>Ποιος είναι ο ταχύτερος τρόπος αντίδρασης στα ερεθίσματα</a:t>
            </a:r>
            <a:r>
              <a:rPr lang="en-US" sz="2600" i="1" smtClean="0"/>
              <a:t>;</a:t>
            </a:r>
            <a:r>
              <a:rPr lang="el-GR" smtClean="0"/>
              <a:t> </a:t>
            </a:r>
            <a:r>
              <a:rPr lang="el-GR" sz="2800" smtClean="0"/>
              <a:t/>
            </a:r>
            <a:br>
              <a:rPr lang="el-GR" sz="2800" smtClean="0"/>
            </a:br>
            <a:r>
              <a:rPr lang="el-GR" sz="2800" smtClean="0"/>
              <a:t/>
            </a:r>
            <a:br>
              <a:rPr lang="el-GR" sz="2800" smtClean="0"/>
            </a:br>
            <a:r>
              <a:rPr lang="el-GR" sz="2800" smtClean="0"/>
              <a:t/>
            </a:r>
            <a:br>
              <a:rPr lang="el-GR" sz="2800" smtClean="0"/>
            </a:br>
            <a:r>
              <a:rPr lang="el-GR" sz="2800" smtClean="0"/>
              <a:t>Α) Το ηλεκτρικό ρεύμα</a:t>
            </a:r>
            <a:br>
              <a:rPr lang="el-GR" sz="2800" smtClean="0"/>
            </a:br>
            <a:r>
              <a:rPr lang="el-GR" sz="2800" smtClean="0"/>
              <a:t/>
            </a:r>
            <a:br>
              <a:rPr lang="el-GR" sz="2800" smtClean="0"/>
            </a:br>
            <a:r>
              <a:rPr lang="el-GR" sz="2800" smtClean="0"/>
              <a:t>Β) Βιοχημικές αντιδράσεις. Κίνηση των μεταβολιτών </a:t>
            </a:r>
            <a:br>
              <a:rPr lang="el-GR" sz="2800" smtClean="0"/>
            </a:br>
            <a:r>
              <a:rPr lang="el-GR" sz="2800" smtClean="0"/>
              <a:t>    με την κυκλοφορία του αίματος</a:t>
            </a:r>
            <a:endParaRPr lang="el-GR" smtClean="0"/>
          </a:p>
        </p:txBody>
      </p:sp>
    </p:spTree>
    <p:extLst>
      <p:ext uri="{BB962C8B-B14F-4D97-AF65-F5344CB8AC3E}">
        <p14:creationId xmlns:p14="http://schemas.microsoft.com/office/powerpoint/2010/main" val="40433001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4422"/>
          </a:xfrm>
        </p:spPr>
        <p:txBody>
          <a:bodyPr/>
          <a:lstStyle/>
          <a:p>
            <a:r>
              <a:rPr lang="el-GR" sz="2800" dirty="0">
                <a:solidFill>
                  <a:schemeClr val="tx2">
                    <a:lumMod val="75000"/>
                  </a:schemeClr>
                </a:solidFill>
              </a:rPr>
              <a:t>Ραχιαίος έσω πυρήνας</a:t>
            </a:r>
            <a:br>
              <a:rPr lang="el-GR" sz="2800" dirty="0">
                <a:solidFill>
                  <a:schemeClr val="tx2">
                    <a:lumMod val="75000"/>
                  </a:schemeClr>
                </a:solidFill>
              </a:rPr>
            </a:br>
            <a:r>
              <a:rPr lang="el-GR" sz="2400" i="1" dirty="0"/>
              <a:t>(Συσχετίζει αισθητικά ερεθίσματα με συγκινησιακή κατάσταση, μνήμη, σπλαχνικά ερεθίσματα – αντιδράσεις (πχ έμετος) )</a:t>
            </a:r>
            <a:endParaRPr lang="en-US" sz="2800" dirty="0"/>
          </a:p>
        </p:txBody>
      </p:sp>
      <p:sp>
        <p:nvSpPr>
          <p:cNvPr id="4" name="Content Placeholder 3"/>
          <p:cNvSpPr>
            <a:spLocks noGrp="1"/>
          </p:cNvSpPr>
          <p:nvPr>
            <p:ph sz="half" idx="2"/>
          </p:nvPr>
        </p:nvSpPr>
        <p:spPr>
          <a:xfrm>
            <a:off x="0" y="1214422"/>
            <a:ext cx="4500562" cy="5643578"/>
          </a:xfrm>
        </p:spPr>
        <p:txBody>
          <a:bodyPr/>
          <a:lstStyle/>
          <a:p>
            <a:pPr>
              <a:buNone/>
            </a:pPr>
            <a:r>
              <a:rPr lang="el-GR" sz="1600" i="1" dirty="0"/>
              <a:t>Προσαγωγοί από </a:t>
            </a:r>
          </a:p>
          <a:p>
            <a:pPr>
              <a:buNone/>
            </a:pPr>
            <a:r>
              <a:rPr lang="el-GR" sz="1600" dirty="0"/>
              <a:t>Ωχρά σφαίρα (έσω), </a:t>
            </a:r>
            <a:endParaRPr lang="en-US" sz="1600" dirty="0"/>
          </a:p>
          <a:p>
            <a:pPr>
              <a:buNone/>
            </a:pPr>
            <a:r>
              <a:rPr lang="el-GR" sz="1600" dirty="0"/>
              <a:t>Βασικό πυρήνα του </a:t>
            </a:r>
            <a:r>
              <a:rPr lang="en-US" sz="1600" dirty="0" err="1"/>
              <a:t>Meynert</a:t>
            </a:r>
            <a:endParaRPr lang="el-GR" sz="1600" dirty="0"/>
          </a:p>
          <a:p>
            <a:pPr>
              <a:buNone/>
            </a:pPr>
            <a:endParaRPr lang="en-US" sz="1600" i="1" dirty="0"/>
          </a:p>
          <a:p>
            <a:pPr>
              <a:buNone/>
            </a:pPr>
            <a:r>
              <a:rPr lang="el-GR" sz="1600" i="1" dirty="0"/>
              <a:t>Αμφίδρομες συνδέσεις με</a:t>
            </a:r>
          </a:p>
          <a:p>
            <a:pPr>
              <a:buNone/>
            </a:pPr>
            <a:r>
              <a:rPr lang="el-GR" sz="1600" dirty="0"/>
              <a:t>Μ</a:t>
            </a:r>
            <a:r>
              <a:rPr lang="el-GR" sz="1600" dirty="0" smtClean="0"/>
              <a:t>ετωπιαίο </a:t>
            </a:r>
            <a:r>
              <a:rPr lang="el-GR" sz="1600" dirty="0"/>
              <a:t>φλοιό, Υποθάλαμο, </a:t>
            </a:r>
          </a:p>
          <a:p>
            <a:pPr>
              <a:buNone/>
            </a:pPr>
            <a:r>
              <a:rPr lang="el-GR" sz="1600" dirty="0"/>
              <a:t>άλλους </a:t>
            </a:r>
            <a:r>
              <a:rPr lang="el-GR" sz="1600" dirty="0" err="1"/>
              <a:t>θαλαμικούς</a:t>
            </a:r>
            <a:r>
              <a:rPr lang="el-GR" sz="1600" dirty="0"/>
              <a:t> πυρήνες</a:t>
            </a:r>
          </a:p>
          <a:p>
            <a:pPr>
              <a:buNone/>
            </a:pPr>
            <a:endParaRPr lang="el-GR" sz="1600" dirty="0"/>
          </a:p>
          <a:p>
            <a:pPr>
              <a:buNone/>
            </a:pPr>
            <a:endParaRPr lang="el-GR" sz="1600" dirty="0"/>
          </a:p>
          <a:p>
            <a:pPr>
              <a:buNone/>
            </a:pPr>
            <a:endParaRPr lang="el-GR" sz="1600" dirty="0"/>
          </a:p>
        </p:txBody>
      </p:sp>
      <p:pic>
        <p:nvPicPr>
          <p:cNvPr id="7" name="Picture 4" descr="Θάλαμος-πρόσθιος-έσω-κεντρικός"/>
          <p:cNvPicPr>
            <a:picLocks noGrp="1" noChangeAspect="1" noChangeArrowheads="1"/>
          </p:cNvPicPr>
          <p:nvPr>
            <p:ph sz="quarter" idx="4"/>
          </p:nvPr>
        </p:nvPicPr>
        <p:blipFill>
          <a:blip r:embed="rId2" cstate="print"/>
          <a:srcRect/>
          <a:stretch>
            <a:fillRect/>
          </a:stretch>
        </p:blipFill>
        <p:spPr bwMode="auto">
          <a:xfrm>
            <a:off x="4644008" y="2996952"/>
            <a:ext cx="4040811" cy="5532969"/>
          </a:xfrm>
          <a:prstGeom prst="rect">
            <a:avLst/>
          </a:prstGeom>
          <a:noFill/>
          <a:ln w="9525">
            <a:noFill/>
            <a:miter lim="800000"/>
            <a:headEnd/>
            <a:tailEnd/>
          </a:ln>
        </p:spPr>
      </p:pic>
      <p:pic>
        <p:nvPicPr>
          <p:cNvPr id="8" name="Picture 6" descr="Θάλαμος - αντιστοιχία"/>
          <p:cNvPicPr>
            <a:picLocks noChangeAspect="1" noChangeArrowheads="1"/>
          </p:cNvPicPr>
          <p:nvPr/>
        </p:nvPicPr>
        <p:blipFill>
          <a:blip r:embed="rId3" cstate="print"/>
          <a:srcRect/>
          <a:stretch>
            <a:fillRect/>
          </a:stretch>
        </p:blipFill>
        <p:spPr bwMode="auto">
          <a:xfrm>
            <a:off x="4644008" y="1340768"/>
            <a:ext cx="3677708" cy="3258962"/>
          </a:xfrm>
          <a:prstGeom prst="rect">
            <a:avLst/>
          </a:prstGeom>
          <a:noFill/>
          <a:ln w="9525">
            <a:noFill/>
            <a:miter lim="800000"/>
            <a:headEnd/>
            <a:tailEnd/>
          </a:ln>
        </p:spPr>
      </p:pic>
      <p:pic>
        <p:nvPicPr>
          <p:cNvPr id="9" name="Picture 8" descr="Diencephalon.jpg"/>
          <p:cNvPicPr>
            <a:picLocks noChangeAspect="1"/>
          </p:cNvPicPr>
          <p:nvPr/>
        </p:nvPicPr>
        <p:blipFill>
          <a:blip r:embed="rId4" cstate="print"/>
          <a:stretch>
            <a:fillRect/>
          </a:stretch>
        </p:blipFill>
        <p:spPr>
          <a:xfrm>
            <a:off x="142844" y="3381675"/>
            <a:ext cx="4320480" cy="3476325"/>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579296" cy="706090"/>
          </a:xfrm>
        </p:spPr>
        <p:txBody>
          <a:bodyPr/>
          <a:lstStyle/>
          <a:p>
            <a:r>
              <a:rPr lang="el-GR" sz="2800" dirty="0">
                <a:solidFill>
                  <a:schemeClr val="tx2">
                    <a:lumMod val="75000"/>
                  </a:schemeClr>
                </a:solidFill>
              </a:rPr>
              <a:t>Ενδοπετάλιοι π. – Π. της μέσης γραμμής - Δικτυωτός</a:t>
            </a:r>
            <a:endParaRPr lang="en-US" sz="2800" dirty="0">
              <a:solidFill>
                <a:schemeClr val="tx2">
                  <a:lumMod val="75000"/>
                </a:schemeClr>
              </a:solidFill>
            </a:endParaRPr>
          </a:p>
        </p:txBody>
      </p:sp>
      <p:sp>
        <p:nvSpPr>
          <p:cNvPr id="4" name="Content Placeholder 3"/>
          <p:cNvSpPr>
            <a:spLocks noGrp="1"/>
          </p:cNvSpPr>
          <p:nvPr>
            <p:ph sz="half" idx="2"/>
          </p:nvPr>
        </p:nvSpPr>
        <p:spPr>
          <a:xfrm>
            <a:off x="0" y="620688"/>
            <a:ext cx="4139952" cy="6237312"/>
          </a:xfrm>
        </p:spPr>
        <p:txBody>
          <a:bodyPr/>
          <a:lstStyle/>
          <a:p>
            <a:pPr>
              <a:buNone/>
            </a:pPr>
            <a:r>
              <a:rPr lang="el-GR" sz="2200" b="1" i="1" dirty="0"/>
              <a:t>Ενδοπετάλιοι </a:t>
            </a:r>
            <a:r>
              <a:rPr lang="el-GR" sz="1600" dirty="0"/>
              <a:t>(κεντρικός του </a:t>
            </a:r>
            <a:r>
              <a:rPr lang="en-US" sz="1600" dirty="0" err="1"/>
              <a:t>Luys</a:t>
            </a:r>
            <a:r>
              <a:rPr lang="en-US" sz="1600" dirty="0"/>
              <a:t>)</a:t>
            </a:r>
            <a:endParaRPr lang="el-GR" sz="1600" b="1" i="1" dirty="0"/>
          </a:p>
          <a:p>
            <a:pPr>
              <a:buNone/>
            </a:pPr>
            <a:r>
              <a:rPr lang="el-GR" sz="1800" i="1" u="sng" dirty="0"/>
              <a:t>Από </a:t>
            </a:r>
            <a:r>
              <a:rPr lang="el-GR" sz="1800" dirty="0"/>
              <a:t> Λημνίσκους, παρεγκεφαλίδα, </a:t>
            </a:r>
          </a:p>
          <a:p>
            <a:pPr>
              <a:buNone/>
            </a:pPr>
            <a:r>
              <a:rPr lang="el-GR" sz="1800" dirty="0"/>
              <a:t>δικτυωτό σχηματισμό, ωχρά σφαίρα</a:t>
            </a:r>
          </a:p>
          <a:p>
            <a:pPr>
              <a:buNone/>
            </a:pPr>
            <a:r>
              <a:rPr lang="el-GR" sz="1800" i="1" u="sng" dirty="0"/>
              <a:t>Προς </a:t>
            </a:r>
            <a:r>
              <a:rPr lang="el-GR" sz="1800" dirty="0"/>
              <a:t> Ραβδωτό σώμα, προμετωπιαίο </a:t>
            </a:r>
          </a:p>
          <a:p>
            <a:pPr>
              <a:buNone/>
            </a:pPr>
            <a:r>
              <a:rPr lang="el-GR" sz="1800" dirty="0"/>
              <a:t>λοβό, προκινητικό φλοιό, </a:t>
            </a:r>
          </a:p>
          <a:p>
            <a:pPr>
              <a:buNone/>
            </a:pPr>
            <a:r>
              <a:rPr lang="el-GR" sz="1800" dirty="0"/>
              <a:t>υπερμεσολόβια έλικα </a:t>
            </a:r>
          </a:p>
          <a:p>
            <a:pPr>
              <a:buNone/>
            </a:pPr>
            <a:r>
              <a:rPr lang="el-GR" sz="2200" b="1" i="1" dirty="0"/>
              <a:t>Πυρήνες μέσης γραμμής</a:t>
            </a:r>
          </a:p>
          <a:p>
            <a:pPr>
              <a:buNone/>
            </a:pPr>
            <a:r>
              <a:rPr lang="el-GR" sz="1800" i="1" dirty="0"/>
              <a:t>   </a:t>
            </a:r>
            <a:r>
              <a:rPr lang="el-GR" sz="1800" dirty="0"/>
              <a:t>(</a:t>
            </a:r>
            <a:r>
              <a:rPr lang="el-GR" sz="1800" dirty="0" err="1"/>
              <a:t>παρακοιλιακοί</a:t>
            </a:r>
            <a:r>
              <a:rPr lang="el-GR" sz="1800" dirty="0"/>
              <a:t>)</a:t>
            </a:r>
            <a:endParaRPr lang="el-GR" sz="1800" i="1" u="sng" dirty="0"/>
          </a:p>
          <a:p>
            <a:pPr>
              <a:buNone/>
            </a:pPr>
            <a:r>
              <a:rPr lang="el-GR" sz="1800" i="1" u="sng" dirty="0"/>
              <a:t>Από </a:t>
            </a:r>
            <a:r>
              <a:rPr lang="el-GR" sz="1800" dirty="0"/>
              <a:t> Εσω και ενδοπετάλιους π., </a:t>
            </a:r>
          </a:p>
          <a:p>
            <a:pPr>
              <a:buNone/>
            </a:pPr>
            <a:r>
              <a:rPr lang="el-GR" sz="1800" dirty="0"/>
              <a:t>βασικά γάγγλια, υποθαλαμο</a:t>
            </a:r>
          </a:p>
          <a:p>
            <a:pPr>
              <a:buNone/>
            </a:pPr>
            <a:r>
              <a:rPr lang="el-GR" sz="1800" i="1" u="sng" dirty="0"/>
              <a:t>Προς </a:t>
            </a:r>
            <a:r>
              <a:rPr lang="el-GR" sz="1800" dirty="0"/>
              <a:t> Ραβδωτό σώμα, υποθάλαμο, </a:t>
            </a:r>
          </a:p>
          <a:p>
            <a:pPr>
              <a:buNone/>
            </a:pPr>
            <a:r>
              <a:rPr lang="el-GR" sz="1800" dirty="0"/>
              <a:t>στέλεχος</a:t>
            </a:r>
            <a:r>
              <a:rPr lang="en-US" sz="1800" dirty="0"/>
              <a:t>, </a:t>
            </a:r>
            <a:r>
              <a:rPr lang="el-GR" sz="1800" dirty="0"/>
              <a:t>αμυγδαλή, επικλινή π. </a:t>
            </a:r>
          </a:p>
          <a:p>
            <a:pPr>
              <a:buNone/>
            </a:pPr>
            <a:r>
              <a:rPr lang="el-GR" sz="2200" b="1" i="1" dirty="0"/>
              <a:t>Δικτυωτός πυρήνας</a:t>
            </a:r>
          </a:p>
          <a:p>
            <a:pPr>
              <a:buNone/>
            </a:pPr>
            <a:r>
              <a:rPr lang="el-GR" sz="2000" i="1" u="sng" dirty="0"/>
              <a:t>Από </a:t>
            </a:r>
            <a:r>
              <a:rPr lang="el-GR" sz="2000" dirty="0"/>
              <a:t> Θαλαμικούς π., υποθαλάμεια</a:t>
            </a:r>
          </a:p>
          <a:p>
            <a:pPr>
              <a:buNone/>
            </a:pPr>
            <a:r>
              <a:rPr lang="el-GR" sz="2000" dirty="0"/>
              <a:t> χώρα (αβέβαιη ζώνη)</a:t>
            </a:r>
          </a:p>
          <a:p>
            <a:pPr>
              <a:buNone/>
            </a:pPr>
            <a:r>
              <a:rPr lang="el-GR" sz="2000" i="1" u="sng" dirty="0"/>
              <a:t>Προς </a:t>
            </a:r>
            <a:r>
              <a:rPr lang="el-GR" sz="2000" dirty="0"/>
              <a:t> Μετωπιαίο, κροταφικό, </a:t>
            </a:r>
          </a:p>
          <a:p>
            <a:pPr>
              <a:buNone/>
            </a:pPr>
            <a:r>
              <a:rPr lang="el-GR" sz="2000" dirty="0"/>
              <a:t>ινιακό λοβό </a:t>
            </a:r>
          </a:p>
          <a:p>
            <a:pPr>
              <a:buNone/>
            </a:pPr>
            <a:endParaRPr lang="en-US" sz="2200" b="1" i="1" dirty="0"/>
          </a:p>
        </p:txBody>
      </p:sp>
      <p:sp>
        <p:nvSpPr>
          <p:cNvPr id="5" name="Text Placeholder 4"/>
          <p:cNvSpPr>
            <a:spLocks noGrp="1"/>
          </p:cNvSpPr>
          <p:nvPr>
            <p:ph type="body" sz="quarter" idx="3"/>
          </p:nvPr>
        </p:nvSpPr>
        <p:spPr/>
        <p:txBody>
          <a:bodyPr/>
          <a:lstStyle/>
          <a:p>
            <a:endParaRPr lang="en-US" dirty="0"/>
          </a:p>
        </p:txBody>
      </p:sp>
      <p:pic>
        <p:nvPicPr>
          <p:cNvPr id="7" name="Picture 4" descr="Θάλαμος-πρόσθιος-έσω-κεντρικός"/>
          <p:cNvPicPr>
            <a:picLocks noGrp="1" noChangeAspect="1" noChangeArrowheads="1"/>
          </p:cNvPicPr>
          <p:nvPr>
            <p:ph sz="quarter" idx="4"/>
          </p:nvPr>
        </p:nvPicPr>
        <p:blipFill>
          <a:blip r:embed="rId2" cstate="print"/>
          <a:srcRect/>
          <a:stretch>
            <a:fillRect/>
          </a:stretch>
        </p:blipFill>
        <p:spPr bwMode="auto">
          <a:xfrm>
            <a:off x="4211960" y="637928"/>
            <a:ext cx="4542613" cy="6220072"/>
          </a:xfrm>
          <a:prstGeom prst="rect">
            <a:avLst/>
          </a:prstGeom>
          <a:noFill/>
          <a:ln w="9525">
            <a:noFill/>
            <a:miter lim="800000"/>
            <a:headEnd/>
            <a:tailEnd/>
          </a:ln>
        </p:spPr>
      </p:pic>
      <p:pic>
        <p:nvPicPr>
          <p:cNvPr id="8" name="Picture 7" descr="central connections.jpg"/>
          <p:cNvPicPr>
            <a:picLocks noChangeAspect="1"/>
          </p:cNvPicPr>
          <p:nvPr/>
        </p:nvPicPr>
        <p:blipFill>
          <a:blip r:embed="rId3" cstate="print"/>
          <a:stretch>
            <a:fillRect/>
          </a:stretch>
        </p:blipFill>
        <p:spPr>
          <a:xfrm>
            <a:off x="3920657" y="764704"/>
            <a:ext cx="5223343" cy="3456384"/>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r>
              <a:rPr lang="el-GR" dirty="0" smtClean="0"/>
              <a:t>ΕΣΩ  ΚΑΨΑ</a:t>
            </a:r>
            <a:endParaRPr lang="el-GR" dirty="0"/>
          </a:p>
        </p:txBody>
      </p:sp>
      <p:sp>
        <p:nvSpPr>
          <p:cNvPr id="8" name="Θέση περιεχομένου 7"/>
          <p:cNvSpPr>
            <a:spLocks noGrp="1"/>
          </p:cNvSpPr>
          <p:nvPr>
            <p:ph idx="1"/>
          </p:nvPr>
        </p:nvSpPr>
        <p:spPr/>
        <p:txBody>
          <a:bodyPr/>
          <a:lstStyle/>
          <a:p>
            <a:pPr marL="0" indent="0">
              <a:buNone/>
            </a:pPr>
            <a:endParaRPr lang="el-GR" dirty="0" smtClean="0"/>
          </a:p>
          <a:p>
            <a:pPr marL="0" indent="0" algn="ctr">
              <a:buNone/>
            </a:pPr>
            <a:r>
              <a:rPr lang="el-GR" i="1" dirty="0" smtClean="0"/>
              <a:t>Σύνολο </a:t>
            </a:r>
            <a:r>
              <a:rPr lang="el-GR" i="1" dirty="0"/>
              <a:t>νευρικών ινών που συνδέουν το φλοιό των ημισφαιρίων με άλλες περιοχές του ΚΝΣ</a:t>
            </a:r>
          </a:p>
          <a:p>
            <a:pPr marL="0" indent="0">
              <a:buNone/>
            </a:pPr>
            <a:endParaRPr lang="el-GR" dirty="0"/>
          </a:p>
        </p:txBody>
      </p:sp>
    </p:spTree>
    <p:extLst>
      <p:ext uri="{BB962C8B-B14F-4D97-AF65-F5344CB8AC3E}">
        <p14:creationId xmlns:p14="http://schemas.microsoft.com/office/powerpoint/2010/main" val="24893682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285720" y="0"/>
            <a:ext cx="8401080" cy="793733"/>
          </a:xfrm>
        </p:spPr>
        <p:txBody>
          <a:bodyPr/>
          <a:lstStyle/>
          <a:p>
            <a:r>
              <a:rPr lang="el-GR" sz="3200" dirty="0"/>
              <a:t>Βασικά γάγγλια – </a:t>
            </a:r>
            <a:r>
              <a:rPr lang="en-US" sz="2400" dirty="0"/>
              <a:t>V</a:t>
            </a:r>
            <a:r>
              <a:rPr lang="el-GR" sz="3200" dirty="0"/>
              <a:t> </a:t>
            </a:r>
            <a:r>
              <a:rPr lang="el-GR" sz="2400" dirty="0"/>
              <a:t>(Σχέση με θάλαμο και έσω κάψα)</a:t>
            </a:r>
          </a:p>
        </p:txBody>
      </p:sp>
      <p:pic>
        <p:nvPicPr>
          <p:cNvPr id="9" name="8 - Θέση περιεχομένου" descr="Βασικά γάγγλια.png"/>
          <p:cNvPicPr>
            <a:picLocks noGrp="1" noChangeAspect="1"/>
          </p:cNvPicPr>
          <p:nvPr>
            <p:ph idx="1"/>
          </p:nvPr>
        </p:nvPicPr>
        <p:blipFill>
          <a:blip r:embed="rId2" cstate="print"/>
          <a:stretch>
            <a:fillRect/>
          </a:stretch>
        </p:blipFill>
        <p:spPr>
          <a:xfrm>
            <a:off x="1" y="785794"/>
            <a:ext cx="9143999" cy="6959965"/>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571472" y="0"/>
            <a:ext cx="7500990" cy="714356"/>
          </a:xfrm>
        </p:spPr>
        <p:txBody>
          <a:bodyPr/>
          <a:lstStyle/>
          <a:p>
            <a:r>
              <a:rPr lang="el-GR" sz="3200" dirty="0">
                <a:solidFill>
                  <a:schemeClr val="bg2">
                    <a:lumMod val="50000"/>
                    <a:lumOff val="50000"/>
                  </a:schemeClr>
                </a:solidFill>
              </a:rPr>
              <a:t>Έσω κάψα</a:t>
            </a:r>
          </a:p>
        </p:txBody>
      </p:sp>
      <p:sp>
        <p:nvSpPr>
          <p:cNvPr id="5" name="4 - Θέση περιεχομένου"/>
          <p:cNvSpPr>
            <a:spLocks noGrp="1"/>
          </p:cNvSpPr>
          <p:nvPr>
            <p:ph sz="half" idx="1"/>
          </p:nvPr>
        </p:nvSpPr>
        <p:spPr>
          <a:xfrm>
            <a:off x="0" y="6072206"/>
            <a:ext cx="9144000" cy="785794"/>
          </a:xfrm>
        </p:spPr>
        <p:txBody>
          <a:bodyPr/>
          <a:lstStyle/>
          <a:p>
            <a:pPr algn="ctr">
              <a:buNone/>
            </a:pPr>
            <a:r>
              <a:rPr lang="el-GR" sz="2400" dirty="0"/>
              <a:t>Σύνολο νευρικών ινών που συνδέουν το φλοιό των ημισφαιρίων με άλλες περιοχές του ΚΝΣ</a:t>
            </a:r>
          </a:p>
        </p:txBody>
      </p:sp>
      <p:pic>
        <p:nvPicPr>
          <p:cNvPr id="7" name="6 - Θέση περιεχομένου" descr="Έσω κάψα.jpg"/>
          <p:cNvPicPr>
            <a:picLocks noGrp="1" noChangeAspect="1"/>
          </p:cNvPicPr>
          <p:nvPr>
            <p:ph sz="half" idx="2"/>
          </p:nvPr>
        </p:nvPicPr>
        <p:blipFill>
          <a:blip r:embed="rId2" cstate="print"/>
          <a:stretch>
            <a:fillRect/>
          </a:stretch>
        </p:blipFill>
        <p:spPr>
          <a:xfrm>
            <a:off x="1142976" y="545720"/>
            <a:ext cx="6429420" cy="5607242"/>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1"/>
            <a:ext cx="8856984" cy="836711"/>
          </a:xfrm>
        </p:spPr>
        <p:txBody>
          <a:bodyPr/>
          <a:lstStyle/>
          <a:p>
            <a:r>
              <a:rPr lang="el-GR" sz="3600" dirty="0" smtClean="0"/>
              <a:t>Συνειδητή Αισθητικότητα  -  </a:t>
            </a:r>
            <a:r>
              <a:rPr lang="el-GR" sz="2800" i="1" dirty="0" smtClean="0"/>
              <a:t>Νωτιαίο Γάγγλιο</a:t>
            </a:r>
            <a:endParaRPr lang="el-GR" sz="3600" dirty="0"/>
          </a:p>
        </p:txBody>
      </p:sp>
      <p:pic>
        <p:nvPicPr>
          <p:cNvPr id="7" name="Θέση περιεχομένου 6"/>
          <p:cNvPicPr>
            <a:picLocks noGrp="1" noChangeAspect="1"/>
          </p:cNvPicPr>
          <p:nvPr>
            <p:ph sz="half" idx="1"/>
          </p:nvPr>
        </p:nvPicPr>
        <p:blipFill>
          <a:blip r:embed="rId2"/>
          <a:stretch>
            <a:fillRect/>
          </a:stretch>
        </p:blipFill>
        <p:spPr>
          <a:xfrm>
            <a:off x="611560" y="786586"/>
            <a:ext cx="7678786" cy="6044627"/>
          </a:xfrm>
          <a:prstGeom prst="rect">
            <a:avLst/>
          </a:prstGeom>
        </p:spPr>
      </p:pic>
    </p:spTree>
    <p:extLst>
      <p:ext uri="{BB962C8B-B14F-4D97-AF65-F5344CB8AC3E}">
        <p14:creationId xmlns:p14="http://schemas.microsoft.com/office/powerpoint/2010/main" val="17268957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1"/>
            <a:ext cx="8856984" cy="836711"/>
          </a:xfrm>
        </p:spPr>
        <p:txBody>
          <a:bodyPr/>
          <a:lstStyle/>
          <a:p>
            <a:r>
              <a:rPr lang="el-GR" sz="3600" dirty="0" smtClean="0"/>
              <a:t>Συνειδητή Αισθητικότητα  -  </a:t>
            </a:r>
            <a:r>
              <a:rPr lang="el-GR" sz="2800" i="1" dirty="0" smtClean="0"/>
              <a:t>Οδός (</a:t>
            </a:r>
            <a:r>
              <a:rPr lang="en-US" sz="2800" i="1" dirty="0" smtClean="0"/>
              <a:t>pathway)</a:t>
            </a:r>
            <a:endParaRPr lang="el-GR" sz="3600" dirty="0"/>
          </a:p>
        </p:txBody>
      </p:sp>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9552" y="806208"/>
            <a:ext cx="8147248" cy="5957675"/>
          </a:xfrm>
        </p:spPr>
      </p:pic>
    </p:spTree>
    <p:extLst>
      <p:ext uri="{BB962C8B-B14F-4D97-AF65-F5344CB8AC3E}">
        <p14:creationId xmlns:p14="http://schemas.microsoft.com/office/powerpoint/2010/main" val="633167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1564" y="0"/>
            <a:ext cx="9366539" cy="1870364"/>
          </a:xfrm>
          <a:noFill/>
        </p:spPr>
        <p:txBody>
          <a:bodyPr/>
          <a:lstStyle/>
          <a:p>
            <a:r>
              <a:rPr lang="el-GR" sz="3200" b="1" u="sng" dirty="0">
                <a:effectLst/>
              </a:rPr>
              <a:t>ΥΠΟΘΑΛΑΜΟΣ</a:t>
            </a:r>
            <a:r>
              <a:rPr lang="el-GR" sz="3200" dirty="0">
                <a:effectLst/>
              </a:rPr>
              <a:t/>
            </a:r>
            <a:br>
              <a:rPr lang="el-GR" sz="3200" dirty="0">
                <a:effectLst/>
              </a:rPr>
            </a:br>
            <a:r>
              <a:rPr lang="el-GR" sz="2400" i="1" dirty="0" smtClean="0">
                <a:effectLst/>
              </a:rPr>
              <a:t>Κεντρικός έλεγχος Αυτονόμου </a:t>
            </a:r>
            <a:r>
              <a:rPr lang="el-GR" sz="2400" i="1" dirty="0">
                <a:effectLst/>
              </a:rPr>
              <a:t>Ν</a:t>
            </a:r>
            <a:r>
              <a:rPr lang="el-GR" sz="2400" i="1" dirty="0" smtClean="0">
                <a:effectLst/>
              </a:rPr>
              <a:t>ευρικού Συστήματος </a:t>
            </a:r>
            <a:br>
              <a:rPr lang="el-GR" sz="2400" i="1" dirty="0" smtClean="0">
                <a:effectLst/>
              </a:rPr>
            </a:br>
            <a:r>
              <a:rPr lang="el-GR" sz="2400" i="1" dirty="0" smtClean="0">
                <a:effectLst/>
              </a:rPr>
              <a:t>(Συμπαθητικό  -  Παρασυμπαθητικό)</a:t>
            </a:r>
            <a:r>
              <a:rPr lang="el-GR" sz="2400" i="1" dirty="0">
                <a:effectLst/>
              </a:rPr>
              <a:t/>
            </a:r>
            <a:br>
              <a:rPr lang="el-GR" sz="2400" i="1" dirty="0">
                <a:effectLst/>
              </a:rPr>
            </a:br>
            <a:r>
              <a:rPr lang="el-GR" sz="2400" i="1" dirty="0" smtClean="0">
                <a:effectLst/>
              </a:rPr>
              <a:t>Έλεγχος Ενδοκρινικής Λειτουργίας</a:t>
            </a:r>
            <a:endParaRPr lang="el-GR" sz="2400" i="1" dirty="0">
              <a:effectLst/>
            </a:endParaRPr>
          </a:p>
        </p:txBody>
      </p:sp>
      <p:sp>
        <p:nvSpPr>
          <p:cNvPr id="39939" name="Rectangle 3"/>
          <p:cNvSpPr>
            <a:spLocks noGrp="1" noChangeArrowheads="1"/>
          </p:cNvSpPr>
          <p:nvPr>
            <p:ph type="body" idx="1"/>
          </p:nvPr>
        </p:nvSpPr>
        <p:spPr>
          <a:xfrm>
            <a:off x="0" y="1916113"/>
            <a:ext cx="9144000" cy="5157787"/>
          </a:xfrm>
          <a:noFill/>
        </p:spPr>
        <p:txBody>
          <a:bodyPr/>
          <a:lstStyle/>
          <a:p>
            <a:pPr>
              <a:lnSpc>
                <a:spcPct val="80000"/>
              </a:lnSpc>
            </a:pPr>
            <a:r>
              <a:rPr lang="el-GR" sz="2800" dirty="0">
                <a:effectLst/>
              </a:rPr>
              <a:t>Διαθέτει 12 ζεύγη πυρήνων εκατέρωθεν της 3</a:t>
            </a:r>
            <a:r>
              <a:rPr lang="el-GR" sz="2800" baseline="30000" dirty="0">
                <a:effectLst/>
              </a:rPr>
              <a:t>ης</a:t>
            </a:r>
            <a:r>
              <a:rPr lang="el-GR" sz="2800" dirty="0">
                <a:effectLst/>
              </a:rPr>
              <a:t> κοιλίας και έναν από κάτω της (τοξοειδής)</a:t>
            </a:r>
          </a:p>
          <a:p>
            <a:pPr>
              <a:lnSpc>
                <a:spcPct val="80000"/>
              </a:lnSpc>
            </a:pPr>
            <a:r>
              <a:rPr lang="el-GR" sz="2800" dirty="0">
                <a:effectLst/>
              </a:rPr>
              <a:t>Δέχεται κάθε είδους αισθητικές πληροφορίες</a:t>
            </a:r>
          </a:p>
          <a:p>
            <a:pPr>
              <a:lnSpc>
                <a:spcPct val="80000"/>
              </a:lnSpc>
            </a:pPr>
            <a:r>
              <a:rPr lang="el-GR" sz="2800" dirty="0">
                <a:effectLst/>
              </a:rPr>
              <a:t>Δέχεται από το αίμα και το ΕΝΥ πληροφορίες φυσικές (θερμοκρασία, </a:t>
            </a:r>
            <a:r>
              <a:rPr lang="el-GR" sz="2800" dirty="0" err="1">
                <a:effectLst/>
              </a:rPr>
              <a:t>οσμωτικότητα</a:t>
            </a:r>
            <a:r>
              <a:rPr lang="el-GR" sz="2800" dirty="0">
                <a:effectLst/>
              </a:rPr>
              <a:t> </a:t>
            </a:r>
            <a:r>
              <a:rPr lang="el-GR" sz="2800" dirty="0" err="1">
                <a:effectLst/>
              </a:rPr>
              <a:t>κλπ</a:t>
            </a:r>
            <a:r>
              <a:rPr lang="el-GR" sz="2800" dirty="0">
                <a:effectLst/>
              </a:rPr>
              <a:t>), (</a:t>
            </a:r>
            <a:r>
              <a:rPr lang="el-GR" sz="2800" dirty="0" err="1">
                <a:effectLst/>
              </a:rPr>
              <a:t>βιο</a:t>
            </a:r>
            <a:r>
              <a:rPr lang="el-GR" sz="2800" dirty="0">
                <a:effectLst/>
              </a:rPr>
              <a:t>)χημικές, ανοσολογικές, ορμονικές </a:t>
            </a:r>
            <a:r>
              <a:rPr lang="el-GR" sz="2800" dirty="0" err="1">
                <a:effectLst/>
              </a:rPr>
              <a:t>κλπ</a:t>
            </a:r>
            <a:endParaRPr lang="el-GR" sz="2800" dirty="0">
              <a:effectLst/>
            </a:endParaRPr>
          </a:p>
          <a:p>
            <a:pPr>
              <a:lnSpc>
                <a:spcPct val="80000"/>
              </a:lnSpc>
            </a:pPr>
            <a:r>
              <a:rPr lang="el-GR" sz="2800" dirty="0">
                <a:effectLst/>
              </a:rPr>
              <a:t>Κάθε πυρήνας έχει εξειδικευμένες ομάδες νευρώνων για περισσότερες από 1 λειτουργίες </a:t>
            </a:r>
          </a:p>
          <a:p>
            <a:pPr>
              <a:lnSpc>
                <a:spcPct val="80000"/>
              </a:lnSpc>
            </a:pPr>
            <a:r>
              <a:rPr lang="el-GR" sz="2800" dirty="0">
                <a:effectLst/>
              </a:rPr>
              <a:t>Οι πυρήνες επιδρούν και μεταξύ τους</a:t>
            </a:r>
          </a:p>
          <a:p>
            <a:pPr>
              <a:lnSpc>
                <a:spcPct val="80000"/>
              </a:lnSpc>
            </a:pPr>
            <a:r>
              <a:rPr lang="el-GR" sz="2800" dirty="0">
                <a:effectLst/>
              </a:rPr>
              <a:t>Δίνει εντολές στο ΣΝΣ και το ΠΝΣ</a:t>
            </a:r>
          </a:p>
          <a:p>
            <a:pPr>
              <a:lnSpc>
                <a:spcPct val="80000"/>
              </a:lnSpc>
            </a:pPr>
            <a:r>
              <a:rPr lang="el-GR" sz="2800" dirty="0">
                <a:effectLst/>
              </a:rPr>
              <a:t>Παράγει ορμόνες με αυτοτελή δράση , καθώς και ορμόνες που ρυθμίζουν την έκκριση άλλων ορμονών</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643438" y="3789040"/>
            <a:ext cx="4105026" cy="2276798"/>
          </a:xfrm>
        </p:spPr>
        <p:txBody>
          <a:bodyPr/>
          <a:lstStyle/>
          <a:p>
            <a:r>
              <a:rPr lang="el-GR" sz="2000" dirty="0"/>
              <a:t/>
            </a:r>
            <a:br>
              <a:rPr lang="el-GR" sz="2000" dirty="0"/>
            </a:br>
            <a:r>
              <a:rPr lang="el-GR" sz="2000" b="1" dirty="0"/>
              <a:t>Συμπαθητικό </a:t>
            </a:r>
            <a:r>
              <a:rPr lang="en-US" sz="2000" b="1" dirty="0" smtClean="0"/>
              <a:t>(</a:t>
            </a:r>
            <a:r>
              <a:rPr lang="el-GR" sz="2000" b="1" dirty="0" smtClean="0"/>
              <a:t>ΣΝΣ)</a:t>
            </a:r>
            <a:r>
              <a:rPr lang="en-US" sz="2000" b="1" dirty="0" smtClean="0"/>
              <a:t/>
            </a:r>
            <a:br>
              <a:rPr lang="en-US" sz="2000" b="1" dirty="0" smtClean="0"/>
            </a:br>
            <a:r>
              <a:rPr lang="en-US" sz="2000" b="1" dirty="0" smtClean="0"/>
              <a:t/>
            </a:r>
            <a:br>
              <a:rPr lang="en-US" sz="2000" b="1" dirty="0" smtClean="0"/>
            </a:br>
            <a:r>
              <a:rPr lang="el-GR" sz="2000" b="1" dirty="0" smtClean="0"/>
              <a:t>Παρασυμπαθητικό (ΠΝΣ)</a:t>
            </a:r>
            <a:r>
              <a:rPr lang="en-US" sz="2000" b="1" dirty="0"/>
              <a:t/>
            </a:r>
            <a:br>
              <a:rPr lang="en-US" sz="2000" b="1" dirty="0"/>
            </a:br>
            <a:endParaRPr lang="el-GR" sz="2000" b="1" dirty="0"/>
          </a:p>
        </p:txBody>
      </p:sp>
      <p:pic>
        <p:nvPicPr>
          <p:cNvPr id="69636" name="Picture 4" descr="Χρήση ΣΝΣ (σκίτσο)"/>
          <p:cNvPicPr>
            <a:picLocks noGrp="1" noChangeAspect="1" noChangeArrowheads="1"/>
          </p:cNvPicPr>
          <p:nvPr>
            <p:ph sz="half" idx="1"/>
          </p:nvPr>
        </p:nvPicPr>
        <p:blipFill>
          <a:blip r:embed="rId2" cstate="print"/>
          <a:srcRect/>
          <a:stretch>
            <a:fillRect/>
          </a:stretch>
        </p:blipFill>
        <p:spPr>
          <a:xfrm>
            <a:off x="-973138" y="0"/>
            <a:ext cx="7885113" cy="3478213"/>
          </a:xfrm>
          <a:noFill/>
          <a:ln/>
        </p:spPr>
      </p:pic>
      <p:pic>
        <p:nvPicPr>
          <p:cNvPr id="69638" name="Picture 6" descr="Χρήση Παρασυμπαθητικού ΝΣ"/>
          <p:cNvPicPr>
            <a:picLocks noGrp="1" noChangeAspect="1" noChangeArrowheads="1"/>
          </p:cNvPicPr>
          <p:nvPr>
            <p:ph sz="half" idx="2"/>
          </p:nvPr>
        </p:nvPicPr>
        <p:blipFill>
          <a:blip r:embed="rId3" cstate="print"/>
          <a:srcRect/>
          <a:stretch>
            <a:fillRect/>
          </a:stretch>
        </p:blipFill>
        <p:spPr>
          <a:xfrm>
            <a:off x="0" y="3238500"/>
            <a:ext cx="3851275" cy="3619500"/>
          </a:xfrm>
          <a:noFill/>
          <a:ln/>
        </p:spPr>
      </p:pic>
    </p:spTree>
    <p:extLst>
      <p:ext uri="{BB962C8B-B14F-4D97-AF65-F5344CB8AC3E}">
        <p14:creationId xmlns:p14="http://schemas.microsoft.com/office/powerpoint/2010/main" val="23755570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p:nvPr>
        </p:nvSpPr>
        <p:spPr>
          <a:xfrm>
            <a:off x="0" y="0"/>
            <a:ext cx="9144000" cy="561975"/>
          </a:xfrm>
        </p:spPr>
        <p:txBody>
          <a:bodyPr/>
          <a:lstStyle/>
          <a:p>
            <a:pPr>
              <a:defRPr/>
            </a:pPr>
            <a:r>
              <a:rPr lang="el-GR" sz="2800" b="1" dirty="0">
                <a:latin typeface="Arial" charset="0"/>
              </a:rPr>
              <a:t>Υποθάλαμος, </a:t>
            </a:r>
            <a:r>
              <a:rPr lang="el-GR" sz="2800" b="1" dirty="0" smtClean="0">
                <a:latin typeface="Arial" charset="0"/>
              </a:rPr>
              <a:t>Υπόφυση  </a:t>
            </a:r>
            <a:r>
              <a:rPr lang="el-GR" sz="2400" b="1" i="1" dirty="0" smtClean="0">
                <a:latin typeface="Arial" charset="0"/>
              </a:rPr>
              <a:t>(θέση)</a:t>
            </a:r>
            <a:endParaRPr lang="el-GR" sz="2400" b="1" i="1" dirty="0">
              <a:latin typeface="Arial" charset="0"/>
            </a:endParaRPr>
          </a:p>
        </p:txBody>
      </p:sp>
      <p:sp>
        <p:nvSpPr>
          <p:cNvPr id="63491" name="Rectangle 3"/>
          <p:cNvSpPr>
            <a:spLocks noGrp="1"/>
          </p:cNvSpPr>
          <p:nvPr>
            <p:ph type="body" idx="1"/>
          </p:nvPr>
        </p:nvSpPr>
        <p:spPr>
          <a:xfrm>
            <a:off x="0" y="1600200"/>
            <a:ext cx="8686800" cy="5257800"/>
          </a:xfrm>
        </p:spPr>
        <p:txBody>
          <a:bodyPr/>
          <a:lstStyle/>
          <a:p>
            <a:pPr>
              <a:defRPr/>
            </a:pPr>
            <a:endParaRPr lang="el-GR"/>
          </a:p>
        </p:txBody>
      </p:sp>
      <p:pic>
        <p:nvPicPr>
          <p:cNvPr id="38916" name="Picture 4" descr="Υποθάλαμος-Υπόφυση,Επίφυση"/>
          <p:cNvPicPr>
            <a:picLocks noChangeAspect="1" noChangeArrowheads="1"/>
          </p:cNvPicPr>
          <p:nvPr/>
        </p:nvPicPr>
        <p:blipFill>
          <a:blip r:embed="rId2" cstate="print"/>
          <a:srcRect/>
          <a:stretch>
            <a:fillRect/>
          </a:stretch>
        </p:blipFill>
        <p:spPr bwMode="auto">
          <a:xfrm>
            <a:off x="413792" y="561975"/>
            <a:ext cx="8316416" cy="66545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a:off x="0" y="0"/>
            <a:ext cx="9144000" cy="609600"/>
          </a:xfrm>
        </p:spPr>
        <p:txBody>
          <a:bodyPr/>
          <a:lstStyle/>
          <a:p>
            <a:pPr eaLnBrk="1" hangingPunct="1"/>
            <a:r>
              <a:rPr lang="el-GR" sz="3000" smtClean="0"/>
              <a:t>Ηλεκτρικό ρεύμα = Κίνηση ηλεκτρικών φορτίων</a:t>
            </a:r>
          </a:p>
        </p:txBody>
      </p:sp>
      <p:sp>
        <p:nvSpPr>
          <p:cNvPr id="8195" name="Rectangle 1027"/>
          <p:cNvSpPr>
            <a:spLocks noGrp="1" noChangeArrowheads="1"/>
          </p:cNvSpPr>
          <p:nvPr>
            <p:ph type="body" idx="1"/>
          </p:nvPr>
        </p:nvSpPr>
        <p:spPr>
          <a:xfrm>
            <a:off x="0" y="685800"/>
            <a:ext cx="9144000" cy="5943600"/>
          </a:xfrm>
        </p:spPr>
        <p:txBody>
          <a:bodyPr/>
          <a:lstStyle/>
          <a:p>
            <a:pPr eaLnBrk="1" hangingPunct="1">
              <a:buFontTx/>
              <a:buNone/>
            </a:pPr>
            <a:r>
              <a:rPr lang="el-GR" sz="2400" smtClean="0"/>
              <a:t>- </a:t>
            </a:r>
            <a:r>
              <a:rPr lang="el-GR" sz="2400" smtClean="0">
                <a:cs typeface="Arial" charset="0"/>
              </a:rPr>
              <a:t>Χρήση ιόντων </a:t>
            </a:r>
            <a:r>
              <a:rPr lang="en-US" sz="2400" smtClean="0">
                <a:cs typeface="Arial" charset="0"/>
              </a:rPr>
              <a:t>Na</a:t>
            </a:r>
            <a:r>
              <a:rPr lang="el-GR" sz="2400" baseline="30000" smtClean="0">
                <a:cs typeface="Arial" charset="0"/>
              </a:rPr>
              <a:t>+</a:t>
            </a:r>
            <a:r>
              <a:rPr lang="el-GR" sz="2400" smtClean="0">
                <a:cs typeface="Arial" charset="0"/>
              </a:rPr>
              <a:t>, </a:t>
            </a:r>
            <a:r>
              <a:rPr lang="en-US" sz="2400" smtClean="0">
                <a:cs typeface="Arial" charset="0"/>
              </a:rPr>
              <a:t>K</a:t>
            </a:r>
            <a:r>
              <a:rPr lang="el-GR" sz="2400" baseline="30000" smtClean="0">
                <a:cs typeface="Arial" charset="0"/>
              </a:rPr>
              <a:t>+</a:t>
            </a:r>
            <a:r>
              <a:rPr lang="el-GR" sz="2400" smtClean="0">
                <a:cs typeface="Arial" charset="0"/>
              </a:rPr>
              <a:t>, και </a:t>
            </a:r>
            <a:r>
              <a:rPr lang="en-US" sz="2400" smtClean="0">
                <a:cs typeface="Arial" charset="0"/>
              </a:rPr>
              <a:t>Ca</a:t>
            </a:r>
            <a:r>
              <a:rPr lang="el-GR" sz="2400" baseline="30000" smtClean="0">
                <a:cs typeface="Arial" charset="0"/>
              </a:rPr>
              <a:t>++</a:t>
            </a:r>
            <a:endParaRPr lang="el-GR" sz="2400" smtClean="0">
              <a:cs typeface="Times New Roman" pitchFamily="18" charset="0"/>
            </a:endParaRPr>
          </a:p>
          <a:p>
            <a:pPr eaLnBrk="1" hangingPunct="1">
              <a:buFontTx/>
              <a:buNone/>
            </a:pPr>
            <a:r>
              <a:rPr lang="el-GR" sz="2400" smtClean="0"/>
              <a:t>- </a:t>
            </a:r>
            <a:r>
              <a:rPr lang="el-GR" sz="2400" smtClean="0">
                <a:cs typeface="Arial" charset="0"/>
              </a:rPr>
              <a:t>Κατάσταση ηρεμίας: Πολλά </a:t>
            </a:r>
            <a:r>
              <a:rPr lang="en-US" sz="2400" smtClean="0">
                <a:cs typeface="Arial" charset="0"/>
              </a:rPr>
              <a:t>Na</a:t>
            </a:r>
            <a:r>
              <a:rPr lang="el-GR" sz="2400" baseline="30000" smtClean="0">
                <a:cs typeface="Arial" charset="0"/>
              </a:rPr>
              <a:t>+ </a:t>
            </a:r>
            <a:r>
              <a:rPr lang="el-GR" sz="2400" smtClean="0">
                <a:cs typeface="Arial" charset="0"/>
              </a:rPr>
              <a:t>έξω (+), πολλά </a:t>
            </a:r>
            <a:r>
              <a:rPr lang="en-US" sz="2400" smtClean="0">
                <a:cs typeface="Arial" charset="0"/>
              </a:rPr>
              <a:t>K</a:t>
            </a:r>
            <a:r>
              <a:rPr lang="el-GR" sz="2400" baseline="30000" smtClean="0">
                <a:cs typeface="Arial" charset="0"/>
              </a:rPr>
              <a:t>+ </a:t>
            </a:r>
            <a:r>
              <a:rPr lang="el-GR" sz="2400" smtClean="0">
                <a:cs typeface="Arial" charset="0"/>
              </a:rPr>
              <a:t>μέσα (στο κύτταρο, (-))</a:t>
            </a:r>
            <a:r>
              <a:rPr lang="el-GR" sz="2400" smtClean="0"/>
              <a:t>  </a:t>
            </a:r>
            <a:r>
              <a:rPr lang="el-GR" sz="2400" smtClean="0">
                <a:cs typeface="Arial" charset="0"/>
              </a:rPr>
              <a:t>Δυναμικό ηρεμίας: -80 </a:t>
            </a:r>
            <a:r>
              <a:rPr lang="en-US" sz="2400" smtClean="0">
                <a:cs typeface="Arial" charset="0"/>
              </a:rPr>
              <a:t>mV</a:t>
            </a:r>
            <a:endParaRPr lang="el-GR" sz="2400" smtClean="0">
              <a:cs typeface="Times New Roman" pitchFamily="18" charset="0"/>
            </a:endParaRPr>
          </a:p>
          <a:p>
            <a:pPr eaLnBrk="1" hangingPunct="1">
              <a:buFontTx/>
              <a:buNone/>
            </a:pPr>
            <a:r>
              <a:rPr lang="el-GR" sz="2400" smtClean="0"/>
              <a:t>- </a:t>
            </a:r>
            <a:r>
              <a:rPr lang="el-GR" sz="2400" smtClean="0">
                <a:cs typeface="Arial" charset="0"/>
              </a:rPr>
              <a:t>Ερέθισμα: Είσοδος </a:t>
            </a:r>
            <a:r>
              <a:rPr lang="en-US" sz="2400" smtClean="0">
                <a:cs typeface="Arial" charset="0"/>
              </a:rPr>
              <a:t>Na</a:t>
            </a:r>
            <a:r>
              <a:rPr lang="el-GR" sz="2400" baseline="30000" smtClean="0">
                <a:cs typeface="Arial" charset="0"/>
              </a:rPr>
              <a:t>+ </a:t>
            </a:r>
            <a:r>
              <a:rPr lang="el-GR" sz="2400" smtClean="0">
                <a:cs typeface="Arial" charset="0"/>
              </a:rPr>
              <a:t>εκπόλωση (και υπερακόντιση) </a:t>
            </a:r>
            <a:endParaRPr lang="el-GR" sz="2400" smtClean="0">
              <a:cs typeface="Times New Roman" pitchFamily="18" charset="0"/>
            </a:endParaRPr>
          </a:p>
          <a:p>
            <a:pPr eaLnBrk="1" hangingPunct="1">
              <a:buFontTx/>
              <a:buNone/>
            </a:pPr>
            <a:r>
              <a:rPr lang="el-GR" sz="2400" smtClean="0"/>
              <a:t>   </a:t>
            </a:r>
            <a:r>
              <a:rPr lang="el-GR" sz="2400" smtClean="0">
                <a:cs typeface="Arial" charset="0"/>
              </a:rPr>
              <a:t>της μεμβράνης -80 </a:t>
            </a:r>
            <a:r>
              <a:rPr lang="en-US" sz="2400" smtClean="0">
                <a:cs typeface="Arial" charset="0"/>
              </a:rPr>
              <a:t>mV </a:t>
            </a:r>
            <a:r>
              <a:rPr lang="el-GR" sz="2400" smtClean="0">
                <a:cs typeface="Arial" charset="0"/>
              </a:rPr>
              <a:t>→ +40 </a:t>
            </a:r>
            <a:r>
              <a:rPr lang="en-US" sz="2400" smtClean="0">
                <a:cs typeface="Arial" charset="0"/>
              </a:rPr>
              <a:t>mV</a:t>
            </a:r>
            <a:r>
              <a:rPr lang="el-GR" sz="2400" smtClean="0">
                <a:cs typeface="Arial" charset="0"/>
              </a:rPr>
              <a:t> (δυναμικό ενέργειας)</a:t>
            </a:r>
            <a:endParaRPr lang="el-GR" sz="2400" smtClean="0">
              <a:cs typeface="Times New Roman" pitchFamily="18" charset="0"/>
            </a:endParaRPr>
          </a:p>
          <a:p>
            <a:pPr eaLnBrk="1" hangingPunct="1">
              <a:buFontTx/>
              <a:buNone/>
            </a:pPr>
            <a:r>
              <a:rPr lang="el-GR" sz="2400" smtClean="0"/>
              <a:t>- </a:t>
            </a:r>
            <a:r>
              <a:rPr lang="el-GR" sz="2400" smtClean="0">
                <a:cs typeface="Arial" charset="0"/>
              </a:rPr>
              <a:t>Τοπικά η μεμβράνη επαναπολώνεται με έξοδο </a:t>
            </a:r>
            <a:r>
              <a:rPr lang="en-US" sz="2400" smtClean="0">
                <a:cs typeface="Arial" charset="0"/>
              </a:rPr>
              <a:t>K</a:t>
            </a:r>
            <a:r>
              <a:rPr lang="el-GR" sz="2400" baseline="30000" smtClean="0">
                <a:cs typeface="Arial" charset="0"/>
              </a:rPr>
              <a:t>+</a:t>
            </a:r>
            <a:endParaRPr lang="el-GR" sz="2400" smtClean="0">
              <a:cs typeface="Times New Roman" pitchFamily="18" charset="0"/>
            </a:endParaRPr>
          </a:p>
          <a:p>
            <a:pPr eaLnBrk="1" hangingPunct="1">
              <a:buFontTx/>
              <a:buNone/>
            </a:pPr>
            <a:r>
              <a:rPr lang="el-GR" sz="2400" smtClean="0"/>
              <a:t>   </a:t>
            </a:r>
            <a:r>
              <a:rPr lang="el-GR" sz="2400" smtClean="0">
                <a:cs typeface="Arial" charset="0"/>
              </a:rPr>
              <a:t>αλλά η διέγερση (δυναμικό ενέργειας) διαδίδεται κατά μήκος της μεμβράνης προς τα «εμπρός», γιατί προς τα «πίσω» είμαστε σε «ανερέθιστη περίοδο»</a:t>
            </a:r>
            <a:endParaRPr lang="el-GR" sz="2400" smtClean="0">
              <a:cs typeface="Times New Roman" pitchFamily="18" charset="0"/>
            </a:endParaRPr>
          </a:p>
          <a:p>
            <a:pPr algn="ctr" eaLnBrk="1" hangingPunct="1">
              <a:buFontTx/>
              <a:buNone/>
            </a:pPr>
            <a:endParaRPr lang="el-GR" sz="2400" b="1" smtClean="0"/>
          </a:p>
          <a:p>
            <a:pPr algn="ctr" eaLnBrk="1" hangingPunct="1">
              <a:buFontTx/>
              <a:buNone/>
            </a:pPr>
            <a:r>
              <a:rPr lang="el-GR" sz="2400" b="1" smtClean="0">
                <a:cs typeface="Arial" charset="0"/>
              </a:rPr>
              <a:t>Άρα χρειαζόμαστε μακρόστενο κύτταρο ή κανονικού σχήματος κύτταρο με μακρόστενη αποφυάδα,</a:t>
            </a:r>
            <a:endParaRPr lang="el-GR" sz="2400" smtClean="0">
              <a:cs typeface="Times New Roman" pitchFamily="18" charset="0"/>
            </a:endParaRPr>
          </a:p>
          <a:p>
            <a:pPr algn="ctr" eaLnBrk="1" hangingPunct="1">
              <a:buFontTx/>
              <a:buNone/>
            </a:pPr>
            <a:r>
              <a:rPr lang="el-GR" sz="2400" b="1" smtClean="0">
                <a:cs typeface="Arial" charset="0"/>
              </a:rPr>
              <a:t> διαθέτουσα μεμβράνη</a:t>
            </a:r>
            <a:endParaRPr lang="el-GR" sz="2400" smtClean="0">
              <a:cs typeface="Times New Roman" pitchFamily="18" charset="0"/>
            </a:endParaRPr>
          </a:p>
          <a:p>
            <a:pPr eaLnBrk="1" hangingPunct="1">
              <a:buFontTx/>
              <a:buNone/>
            </a:pPr>
            <a:endParaRPr lang="el-GR" sz="2400" smtClean="0"/>
          </a:p>
        </p:txBody>
      </p:sp>
    </p:spTree>
    <p:extLst>
      <p:ext uri="{BB962C8B-B14F-4D97-AF65-F5344CB8AC3E}">
        <p14:creationId xmlns:p14="http://schemas.microsoft.com/office/powerpoint/2010/main" val="8011369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a:xfrm>
            <a:off x="0" y="0"/>
            <a:ext cx="3563938" cy="908050"/>
          </a:xfrm>
        </p:spPr>
        <p:txBody>
          <a:bodyPr/>
          <a:lstStyle/>
          <a:p>
            <a:pPr>
              <a:defRPr/>
            </a:pPr>
            <a:r>
              <a:rPr lang="el-GR" sz="2400" dirty="0"/>
              <a:t>Υποθάλαμος –Υπόφυση εκ των έσω</a:t>
            </a:r>
          </a:p>
        </p:txBody>
      </p:sp>
      <p:pic>
        <p:nvPicPr>
          <p:cNvPr id="40963" name="5 - Θέση περιεχομένου" descr="Υποθάλαμος - Υπόφυση εκ των έσω.JPG"/>
          <p:cNvPicPr>
            <a:picLocks noGrp="1" noChangeAspect="1"/>
          </p:cNvPicPr>
          <p:nvPr>
            <p:ph sz="half" idx="1"/>
          </p:nvPr>
        </p:nvPicPr>
        <p:blipFill>
          <a:blip r:embed="rId2" cstate="print"/>
          <a:srcRect/>
          <a:stretch>
            <a:fillRect/>
          </a:stretch>
        </p:blipFill>
        <p:spPr>
          <a:xfrm>
            <a:off x="3630613" y="0"/>
            <a:ext cx="5588000" cy="8001000"/>
          </a:xfrm>
        </p:spPr>
      </p:pic>
      <p:sp>
        <p:nvSpPr>
          <p:cNvPr id="8" name="7 - Θέση περιεχομένου"/>
          <p:cNvSpPr>
            <a:spLocks noGrp="1"/>
          </p:cNvSpPr>
          <p:nvPr>
            <p:ph sz="half" idx="2"/>
          </p:nvPr>
        </p:nvSpPr>
        <p:spPr>
          <a:xfrm>
            <a:off x="0" y="908050"/>
            <a:ext cx="3563938" cy="5949950"/>
          </a:xfrm>
        </p:spPr>
        <p:txBody>
          <a:bodyPr/>
          <a:lstStyle/>
          <a:p>
            <a:pPr>
              <a:buFont typeface="Wingdings" pitchFamily="2" charset="2"/>
              <a:buNone/>
              <a:tabLst>
                <a:tab pos="446088" algn="l"/>
              </a:tabLst>
              <a:defRPr/>
            </a:pPr>
            <a:r>
              <a:rPr lang="el-GR" sz="1800" b="1" i="1" u="sng"/>
              <a:t>Έσω Ραχιαίος</a:t>
            </a:r>
            <a:r>
              <a:rPr lang="el-GR" sz="1800" u="sng"/>
              <a:t> </a:t>
            </a:r>
            <a:r>
              <a:rPr lang="el-GR" sz="1800"/>
              <a:t>Καρδιακός Ρυθμός, Αρτηρ.Πίεση (ΣΝΣ)</a:t>
            </a:r>
          </a:p>
          <a:p>
            <a:pPr>
              <a:buFont typeface="Wingdings" pitchFamily="2" charset="2"/>
              <a:buNone/>
              <a:tabLst>
                <a:tab pos="446088" algn="l"/>
              </a:tabLst>
              <a:defRPr/>
            </a:pPr>
            <a:endParaRPr lang="el-GR" sz="1800"/>
          </a:p>
          <a:p>
            <a:pPr>
              <a:buFont typeface="Wingdings" pitchFamily="2" charset="2"/>
              <a:buNone/>
              <a:tabLst>
                <a:tab pos="446088" algn="l"/>
              </a:tabLst>
              <a:defRPr/>
            </a:pPr>
            <a:r>
              <a:rPr lang="el-GR" sz="1800" b="1" i="1"/>
              <a:t>Παρακοιλιακός</a:t>
            </a:r>
            <a:r>
              <a:rPr lang="el-GR" sz="1800"/>
              <a:t> </a:t>
            </a:r>
            <a:r>
              <a:rPr lang="en-US" sz="1800"/>
              <a:t>Vasopressin </a:t>
            </a:r>
            <a:r>
              <a:rPr lang="el-GR" sz="1800"/>
              <a:t>(</a:t>
            </a:r>
            <a:r>
              <a:rPr lang="en-US" sz="1800"/>
              <a:t>ADH</a:t>
            </a:r>
            <a:r>
              <a:rPr lang="el-GR" sz="1800"/>
              <a:t>), </a:t>
            </a:r>
            <a:r>
              <a:rPr lang="en-US" sz="1800"/>
              <a:t>CRH</a:t>
            </a:r>
            <a:r>
              <a:rPr lang="el-GR" sz="1800"/>
              <a:t>, Ρύθμιση της όρεξης, γαστρικά αντανακλαστικά, γεννητικές επιδράσεις-στύση</a:t>
            </a:r>
          </a:p>
          <a:p>
            <a:pPr>
              <a:buFont typeface="Wingdings" pitchFamily="2" charset="2"/>
              <a:buNone/>
              <a:tabLst>
                <a:tab pos="446088" algn="l"/>
              </a:tabLst>
              <a:defRPr/>
            </a:pPr>
            <a:r>
              <a:rPr lang="el-GR" sz="1800"/>
              <a:t> (ΠΝΣ), απόκριση </a:t>
            </a:r>
            <a:r>
              <a:rPr lang="en-US" sz="1800"/>
              <a:t>stress </a:t>
            </a:r>
            <a:r>
              <a:rPr lang="el-GR" sz="1800"/>
              <a:t>(ΣΝΣ), Ωκυτοκίνη</a:t>
            </a:r>
          </a:p>
          <a:p>
            <a:pPr>
              <a:buFont typeface="Wingdings" pitchFamily="2" charset="2"/>
              <a:buNone/>
              <a:tabLst>
                <a:tab pos="446088" algn="l"/>
              </a:tabLst>
              <a:defRPr/>
            </a:pPr>
            <a:endParaRPr lang="el-GR" sz="1800"/>
          </a:p>
          <a:p>
            <a:pPr>
              <a:buFont typeface="Wingdings" pitchFamily="2" charset="2"/>
              <a:buNone/>
              <a:tabLst>
                <a:tab pos="446088" algn="l"/>
              </a:tabLst>
              <a:defRPr/>
            </a:pPr>
            <a:r>
              <a:rPr lang="el-GR" sz="1800" u="sng"/>
              <a:t>Υπεροπτικός</a:t>
            </a:r>
            <a:r>
              <a:rPr lang="el-GR" sz="1800"/>
              <a:t> </a:t>
            </a:r>
            <a:r>
              <a:rPr lang="en-US" sz="1800"/>
              <a:t>Vasopressin </a:t>
            </a:r>
            <a:r>
              <a:rPr lang="el-GR" sz="1800"/>
              <a:t>(</a:t>
            </a:r>
            <a:r>
              <a:rPr lang="en-US" sz="1800"/>
              <a:t>ADH</a:t>
            </a:r>
            <a:r>
              <a:rPr lang="el-GR" sz="1800"/>
              <a:t>), Ωκυτοκίνη (ΣΝΣ</a:t>
            </a:r>
            <a:r>
              <a:rPr lang="en-US" sz="1800"/>
              <a:t>;)</a:t>
            </a:r>
            <a:endParaRPr lang="el-GR" sz="1800"/>
          </a:p>
          <a:p>
            <a:pPr>
              <a:buFont typeface="Wingdings" pitchFamily="2" charset="2"/>
              <a:buNone/>
              <a:tabLst>
                <a:tab pos="446088" algn="l"/>
              </a:tabLst>
              <a:defRPr/>
            </a:pPr>
            <a:endParaRPr lang="el-GR" sz="1800"/>
          </a:p>
          <a:p>
            <a:pPr>
              <a:buFont typeface="Wingdings" pitchFamily="2" charset="2"/>
              <a:buNone/>
              <a:tabLst>
                <a:tab pos="446088" algn="l"/>
              </a:tabLst>
              <a:defRPr/>
            </a:pPr>
            <a:r>
              <a:rPr lang="el-GR" sz="1800" b="1" i="1" u="sng"/>
              <a:t>Τοξοειδής</a:t>
            </a:r>
            <a:r>
              <a:rPr lang="el-GR" sz="1800"/>
              <a:t>  </a:t>
            </a:r>
            <a:r>
              <a:rPr lang="en-US" sz="1800"/>
              <a:t>GHRH</a:t>
            </a:r>
            <a:r>
              <a:rPr lang="el-GR" sz="1800"/>
              <a:t>, Ντοπαμίνη              Πρόσληψη Τροφής</a:t>
            </a:r>
          </a:p>
          <a:p>
            <a:pPr>
              <a:buFont typeface="Wingdings" pitchFamily="2" charset="2"/>
              <a:buNone/>
              <a:tabLst>
                <a:tab pos="446088" algn="l"/>
              </a:tabLst>
              <a:defRPr/>
            </a:pPr>
            <a:endParaRPr lang="el-GR" sz="1800"/>
          </a:p>
          <a:p>
            <a:pPr>
              <a:buFont typeface="Wingdings" pitchFamily="2" charset="2"/>
              <a:buNone/>
              <a:tabLst>
                <a:tab pos="446088" algn="l"/>
              </a:tabLst>
              <a:defRPr/>
            </a:pPr>
            <a:r>
              <a:rPr lang="el-GR" sz="1800" b="1" i="1" u="sng"/>
              <a:t>Προοπτικός</a:t>
            </a:r>
            <a:r>
              <a:rPr lang="el-GR" sz="1800"/>
              <a:t> Θερμορρύθμιση (εφίδρωση, δίψα), </a:t>
            </a:r>
            <a:r>
              <a:rPr lang="en-US" sz="1800"/>
              <a:t>GnRH</a:t>
            </a:r>
            <a:endParaRPr lang="el-GR" sz="1800"/>
          </a:p>
          <a:p>
            <a:pPr>
              <a:buFont typeface="Wingdings" pitchFamily="2" charset="2"/>
              <a:buNone/>
              <a:tabLst>
                <a:tab pos="446088" algn="l"/>
              </a:tabLst>
              <a:defRPr/>
            </a:pPr>
            <a:endParaRPr lang="el-GR" sz="1800"/>
          </a:p>
          <a:p>
            <a:pPr>
              <a:buFont typeface="Wingdings" pitchFamily="2" charset="2"/>
              <a:buNone/>
              <a:tabLst>
                <a:tab pos="446088" algn="l"/>
              </a:tabLst>
              <a:defRPr/>
            </a:pPr>
            <a:endParaRPr lang="el-GR" sz="1800"/>
          </a:p>
          <a:p>
            <a:pPr>
              <a:buFont typeface="Wingdings" pitchFamily="2" charset="2"/>
              <a:buNone/>
              <a:tabLst>
                <a:tab pos="446088" algn="l"/>
              </a:tabLst>
              <a:defRPr/>
            </a:pPr>
            <a:endParaRPr lang="el-G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143375" cy="857250"/>
          </a:xfrm>
        </p:spPr>
        <p:txBody>
          <a:bodyPr/>
          <a:lstStyle/>
          <a:p>
            <a:pPr>
              <a:defRPr/>
            </a:pPr>
            <a:r>
              <a:rPr lang="el-GR" sz="2000" dirty="0"/>
              <a:t>Υποθάλαμος – Υπόφυση</a:t>
            </a:r>
            <a:br>
              <a:rPr lang="el-GR" sz="2000" dirty="0"/>
            </a:br>
            <a:r>
              <a:rPr lang="el-GR" sz="2000" dirty="0"/>
              <a:t>από δεξιά</a:t>
            </a:r>
          </a:p>
        </p:txBody>
      </p:sp>
      <p:pic>
        <p:nvPicPr>
          <p:cNvPr id="41987" name="4 - Θέση περιεχομένου" descr="Υποθάλαμος πυρήνες δεξιά άποψη.JPG"/>
          <p:cNvPicPr>
            <a:picLocks noGrp="1" noChangeAspect="1"/>
          </p:cNvPicPr>
          <p:nvPr>
            <p:ph sz="half" idx="1"/>
          </p:nvPr>
        </p:nvPicPr>
        <p:blipFill>
          <a:blip r:embed="rId2" cstate="print"/>
          <a:srcRect/>
          <a:stretch>
            <a:fillRect/>
          </a:stretch>
        </p:blipFill>
        <p:spPr>
          <a:xfrm>
            <a:off x="4243388" y="-500063"/>
            <a:ext cx="4900612" cy="7451726"/>
          </a:xfrm>
        </p:spPr>
      </p:pic>
      <p:sp>
        <p:nvSpPr>
          <p:cNvPr id="4" name="3 - Θέση περιεχομένου"/>
          <p:cNvSpPr>
            <a:spLocks noGrp="1"/>
          </p:cNvSpPr>
          <p:nvPr>
            <p:ph sz="half" idx="2"/>
          </p:nvPr>
        </p:nvSpPr>
        <p:spPr>
          <a:xfrm>
            <a:off x="0" y="981075"/>
            <a:ext cx="4211638" cy="5876925"/>
          </a:xfrm>
        </p:spPr>
        <p:txBody>
          <a:bodyPr/>
          <a:lstStyle/>
          <a:p>
            <a:pPr>
              <a:buFont typeface="Wingdings" pitchFamily="2" charset="2"/>
              <a:buNone/>
              <a:defRPr/>
            </a:pPr>
            <a:r>
              <a:rPr lang="el-GR" sz="2000" b="1" i="1" u="sng" dirty="0"/>
              <a:t>Οπίσθιος</a:t>
            </a:r>
            <a:r>
              <a:rPr lang="el-GR" sz="2000" dirty="0"/>
              <a:t> </a:t>
            </a:r>
          </a:p>
          <a:p>
            <a:pPr>
              <a:buFont typeface="Wingdings" pitchFamily="2" charset="2"/>
              <a:buNone/>
              <a:defRPr/>
            </a:pPr>
            <a:r>
              <a:rPr lang="el-GR" sz="2000" dirty="0"/>
              <a:t>Αύξηση </a:t>
            </a:r>
            <a:r>
              <a:rPr lang="el-GR" sz="2000" dirty="0" err="1"/>
              <a:t>Αρτηρ</a:t>
            </a:r>
            <a:r>
              <a:rPr lang="el-GR" sz="2000" dirty="0"/>
              <a:t>. Πίεσης, Τρόμος, Μυδρίαση (ΣΝΣ)</a:t>
            </a:r>
          </a:p>
          <a:p>
            <a:pPr>
              <a:buFont typeface="Wingdings" pitchFamily="2" charset="2"/>
              <a:buNone/>
              <a:defRPr/>
            </a:pPr>
            <a:endParaRPr lang="el-GR" sz="2000" dirty="0"/>
          </a:p>
          <a:p>
            <a:pPr>
              <a:buFont typeface="Wingdings" pitchFamily="2" charset="2"/>
              <a:buNone/>
              <a:defRPr/>
            </a:pPr>
            <a:r>
              <a:rPr lang="el-GR" sz="2000" u="sng" dirty="0"/>
              <a:t>Έσω κοιλιακός</a:t>
            </a:r>
            <a:r>
              <a:rPr lang="el-GR" sz="2000" dirty="0"/>
              <a:t> </a:t>
            </a:r>
          </a:p>
          <a:p>
            <a:pPr>
              <a:buFont typeface="Wingdings" pitchFamily="2" charset="2"/>
              <a:buNone/>
              <a:defRPr/>
            </a:pPr>
            <a:r>
              <a:rPr lang="el-GR" sz="2000" dirty="0"/>
              <a:t>Κορεσμός, </a:t>
            </a:r>
            <a:r>
              <a:rPr lang="el-GR" sz="2000" dirty="0" err="1"/>
              <a:t>Νευροπεπτίδια</a:t>
            </a:r>
            <a:endParaRPr lang="el-GR" sz="2000" dirty="0"/>
          </a:p>
          <a:p>
            <a:pPr>
              <a:buFont typeface="Wingdings" pitchFamily="2" charset="2"/>
              <a:buNone/>
              <a:defRPr/>
            </a:pPr>
            <a:endParaRPr lang="el-GR" sz="2000" dirty="0"/>
          </a:p>
          <a:p>
            <a:pPr>
              <a:buFont typeface="Wingdings" pitchFamily="2" charset="2"/>
              <a:buNone/>
              <a:defRPr/>
            </a:pPr>
            <a:r>
              <a:rPr lang="el-GR" sz="2000" u="sng" dirty="0"/>
              <a:t>Πυρήνες </a:t>
            </a:r>
            <a:r>
              <a:rPr lang="el-GR" sz="2000" u="sng" dirty="0" err="1"/>
              <a:t>Μαστίων</a:t>
            </a:r>
            <a:r>
              <a:rPr lang="el-GR" sz="2000" dirty="0"/>
              <a:t> </a:t>
            </a:r>
            <a:endParaRPr lang="el-GR" sz="2000" dirty="0" smtClean="0"/>
          </a:p>
          <a:p>
            <a:pPr>
              <a:buFont typeface="Wingdings" pitchFamily="2" charset="2"/>
              <a:buNone/>
              <a:defRPr/>
            </a:pPr>
            <a:r>
              <a:rPr lang="el-GR" sz="2000" dirty="0"/>
              <a:t> </a:t>
            </a:r>
            <a:r>
              <a:rPr lang="el-GR" sz="2000" dirty="0" smtClean="0"/>
              <a:t> Μνήμη  </a:t>
            </a:r>
          </a:p>
          <a:p>
            <a:pPr>
              <a:buFont typeface="Wingdings" pitchFamily="2" charset="2"/>
              <a:buNone/>
              <a:defRPr/>
            </a:pPr>
            <a:r>
              <a:rPr lang="el-GR" sz="2000" dirty="0" smtClean="0"/>
              <a:t>(συμμετοχή στο κύκλωμα </a:t>
            </a:r>
            <a:r>
              <a:rPr lang="en-US" sz="2000" dirty="0" err="1" smtClean="0"/>
              <a:t>Papez</a:t>
            </a:r>
            <a:r>
              <a:rPr lang="en-US" sz="2000" dirty="0"/>
              <a:t>)</a:t>
            </a:r>
            <a:endParaRPr lang="el-GR" sz="2000" dirty="0"/>
          </a:p>
          <a:p>
            <a:pPr>
              <a:buFont typeface="Wingdings" pitchFamily="2" charset="2"/>
              <a:buNone/>
              <a:defRPr/>
            </a:pPr>
            <a:endParaRPr lang="el-GR" sz="2000" dirty="0"/>
          </a:p>
          <a:p>
            <a:pPr>
              <a:buFont typeface="Wingdings" pitchFamily="2" charset="2"/>
              <a:buNone/>
              <a:defRPr/>
            </a:pPr>
            <a:r>
              <a:rPr lang="el-GR" sz="2000" u="sng" dirty="0" err="1"/>
              <a:t>Υπερχιασματικός</a:t>
            </a:r>
            <a:r>
              <a:rPr lang="el-GR" sz="2000" u="sng" dirty="0"/>
              <a:t> </a:t>
            </a:r>
            <a:endParaRPr lang="el-GR" sz="2000" u="sng" dirty="0" smtClean="0"/>
          </a:p>
          <a:p>
            <a:pPr>
              <a:buFont typeface="Wingdings" pitchFamily="2" charset="2"/>
              <a:buNone/>
              <a:defRPr/>
            </a:pPr>
            <a:r>
              <a:rPr lang="el-GR" sz="2000" dirty="0" smtClean="0"/>
              <a:t>  Κιρκάδιος </a:t>
            </a:r>
            <a:r>
              <a:rPr lang="el-GR" sz="2000" dirty="0"/>
              <a:t>ρυθμός</a:t>
            </a:r>
            <a:endParaRPr lang="el-GR" sz="2000" u="sng" dirty="0"/>
          </a:p>
          <a:p>
            <a:pPr>
              <a:buFont typeface="Wingdings" pitchFamily="2" charset="2"/>
              <a:buNone/>
              <a:defRPr/>
            </a:pPr>
            <a:endParaRPr lang="el-GR" sz="2000" dirty="0"/>
          </a:p>
          <a:p>
            <a:pPr>
              <a:buFont typeface="Wingdings" pitchFamily="2" charset="2"/>
              <a:buNone/>
              <a:defRPr/>
            </a:pPr>
            <a:endParaRPr lang="el-GR" sz="20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000375" cy="1214438"/>
          </a:xfrm>
        </p:spPr>
        <p:txBody>
          <a:bodyPr/>
          <a:lstStyle/>
          <a:p>
            <a:pPr>
              <a:defRPr/>
            </a:pPr>
            <a:r>
              <a:rPr lang="el-GR" sz="2000" dirty="0"/>
              <a:t>Πυρήνες Υποθαλάμου</a:t>
            </a:r>
            <a:br>
              <a:rPr lang="el-GR" sz="2000" dirty="0"/>
            </a:br>
            <a:r>
              <a:rPr lang="el-GR" sz="2000" dirty="0"/>
              <a:t>Μετωπιαία Τομή</a:t>
            </a:r>
          </a:p>
        </p:txBody>
      </p:sp>
      <p:pic>
        <p:nvPicPr>
          <p:cNvPr id="43011" name="4 - Θέση περιεχομένου" descr="Υποθάλαμος-Μετωπιαία τομή.JPG"/>
          <p:cNvPicPr>
            <a:picLocks noGrp="1" noChangeAspect="1"/>
          </p:cNvPicPr>
          <p:nvPr>
            <p:ph sz="half" idx="1"/>
          </p:nvPr>
        </p:nvPicPr>
        <p:blipFill>
          <a:blip r:embed="rId2" cstate="print"/>
          <a:srcRect/>
          <a:stretch>
            <a:fillRect/>
          </a:stretch>
        </p:blipFill>
        <p:spPr>
          <a:xfrm>
            <a:off x="3071813" y="409575"/>
            <a:ext cx="6161087" cy="6019800"/>
          </a:xfrm>
        </p:spPr>
      </p:pic>
      <p:sp>
        <p:nvSpPr>
          <p:cNvPr id="4" name="3 - Θέση περιεχομένου"/>
          <p:cNvSpPr>
            <a:spLocks noGrp="1"/>
          </p:cNvSpPr>
          <p:nvPr>
            <p:ph sz="half" idx="2"/>
          </p:nvPr>
        </p:nvSpPr>
        <p:spPr>
          <a:xfrm>
            <a:off x="0" y="1143000"/>
            <a:ext cx="3132138" cy="5715000"/>
          </a:xfrm>
        </p:spPr>
        <p:txBody>
          <a:bodyPr/>
          <a:lstStyle/>
          <a:p>
            <a:pPr>
              <a:buFont typeface="Wingdings" pitchFamily="2" charset="2"/>
              <a:buNone/>
              <a:defRPr/>
            </a:pPr>
            <a:r>
              <a:rPr lang="el-GR" sz="2000" b="1" i="1" u="sng"/>
              <a:t>Έξω Πυρήνας</a:t>
            </a:r>
            <a:r>
              <a:rPr lang="el-GR" sz="2000"/>
              <a:t> </a:t>
            </a:r>
          </a:p>
          <a:p>
            <a:pPr>
              <a:buFont typeface="Wingdings" pitchFamily="2" charset="2"/>
              <a:buNone/>
              <a:defRPr/>
            </a:pPr>
            <a:r>
              <a:rPr lang="el-GR" sz="2000"/>
              <a:t>Δίψα – Πείνα (ΠΝΣ)</a:t>
            </a:r>
          </a:p>
          <a:p>
            <a:pPr>
              <a:buFont typeface="Wingdings" pitchFamily="2" charset="2"/>
              <a:buNone/>
              <a:defRPr/>
            </a:pPr>
            <a:endParaRPr lang="el-GR" sz="2000"/>
          </a:p>
          <a:p>
            <a:pPr>
              <a:buFont typeface="Wingdings" pitchFamily="2" charset="2"/>
              <a:buNone/>
              <a:defRPr/>
            </a:pPr>
            <a:r>
              <a:rPr lang="el-GR" sz="2000" u="sng"/>
              <a:t>Έξω Ραχιαίος</a:t>
            </a:r>
            <a:r>
              <a:rPr lang="el-GR" sz="2000"/>
              <a:t> </a:t>
            </a:r>
          </a:p>
          <a:p>
            <a:pPr>
              <a:buFont typeface="Wingdings" pitchFamily="2" charset="2"/>
              <a:buNone/>
              <a:defRPr/>
            </a:pPr>
            <a:r>
              <a:rPr lang="el-GR" sz="2000"/>
              <a:t>Δέχεται αισθητηριακά και σωματικά ερεθίσματα</a:t>
            </a:r>
          </a:p>
          <a:p>
            <a:pPr>
              <a:buFont typeface="Wingdings" pitchFamily="2" charset="2"/>
              <a:buNone/>
              <a:defRPr/>
            </a:pPr>
            <a:endParaRPr lang="el-GR" sz="2000"/>
          </a:p>
          <a:p>
            <a:pPr>
              <a:buFont typeface="Wingdings" pitchFamily="2" charset="2"/>
              <a:buNone/>
              <a:defRPr/>
            </a:pPr>
            <a:r>
              <a:rPr lang="el-GR" sz="2000" b="1" i="1" u="sng"/>
              <a:t>Περικοιλιακός Πυρήνας</a:t>
            </a:r>
          </a:p>
          <a:p>
            <a:pPr>
              <a:buFont typeface="Wingdings" pitchFamily="2" charset="2"/>
              <a:buNone/>
              <a:defRPr/>
            </a:pPr>
            <a:r>
              <a:rPr lang="el-GR" sz="2000"/>
              <a:t>Λεπτίνη, Γαστρίνη, </a:t>
            </a:r>
            <a:r>
              <a:rPr lang="en-US" sz="2000"/>
              <a:t>TRH, </a:t>
            </a:r>
            <a:r>
              <a:rPr lang="el-GR" sz="2000"/>
              <a:t>νευροπεπτίδιο, </a:t>
            </a:r>
            <a:r>
              <a:rPr lang="en-US" sz="2000"/>
              <a:t>LHRH, </a:t>
            </a:r>
            <a:r>
              <a:rPr lang="el-GR" sz="2000"/>
              <a:t>σωματοστατίνη, διεγείρει το ΣΝΣ</a:t>
            </a:r>
          </a:p>
          <a:p>
            <a:pPr>
              <a:buFont typeface="Wingdings" pitchFamily="2" charset="2"/>
              <a:buNone/>
              <a:defRPr/>
            </a:pPr>
            <a:endParaRPr lang="el-GR" sz="2000" u="sng"/>
          </a:p>
          <a:p>
            <a:pPr>
              <a:buFont typeface="Wingdings" pitchFamily="2" charset="2"/>
              <a:buNone/>
              <a:defRPr/>
            </a:pPr>
            <a:endParaRPr lang="el-GR" sz="2000"/>
          </a:p>
          <a:p>
            <a:pPr>
              <a:buFont typeface="Wingdings" pitchFamily="2" charset="2"/>
              <a:buNone/>
              <a:defRPr/>
            </a:pPr>
            <a:endParaRPr lang="el-GR" sz="2000"/>
          </a:p>
          <a:p>
            <a:pPr>
              <a:buFont typeface="Wingdings" pitchFamily="2" charset="2"/>
              <a:buNone/>
              <a:defRPr/>
            </a:pPr>
            <a:endParaRPr lang="el-G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85793"/>
          </a:xfrm>
        </p:spPr>
        <p:txBody>
          <a:bodyPr/>
          <a:lstStyle/>
          <a:p>
            <a:r>
              <a:rPr lang="el-GR" sz="2400" b="1" dirty="0" smtClean="0">
                <a:solidFill>
                  <a:schemeClr val="tx2">
                    <a:lumMod val="75000"/>
                  </a:schemeClr>
                </a:solidFill>
              </a:rPr>
              <a:t>ΥΠΟΘΑΛΑΜΕΙΑ ΧΩΡΑ</a:t>
            </a:r>
            <a:r>
              <a:rPr lang="el-GR" sz="2800" dirty="0" smtClean="0">
                <a:solidFill>
                  <a:schemeClr val="tx2">
                    <a:lumMod val="75000"/>
                  </a:schemeClr>
                </a:solidFill>
              </a:rPr>
              <a:t>= </a:t>
            </a:r>
            <a:r>
              <a:rPr lang="el-GR" sz="2800" dirty="0">
                <a:solidFill>
                  <a:schemeClr val="tx2">
                    <a:lumMod val="75000"/>
                  </a:schemeClr>
                </a:solidFill>
              </a:rPr>
              <a:t>Υποθαλάμιος π. + Αβέβαιη Ζώνη</a:t>
            </a:r>
          </a:p>
        </p:txBody>
      </p:sp>
      <p:sp>
        <p:nvSpPr>
          <p:cNvPr id="3" name="Content Placeholder 2"/>
          <p:cNvSpPr>
            <a:spLocks noGrp="1"/>
          </p:cNvSpPr>
          <p:nvPr>
            <p:ph sz="half" idx="1"/>
          </p:nvPr>
        </p:nvSpPr>
        <p:spPr>
          <a:xfrm>
            <a:off x="0" y="785794"/>
            <a:ext cx="4495800" cy="5345131"/>
          </a:xfrm>
        </p:spPr>
        <p:txBody>
          <a:bodyPr/>
          <a:lstStyle/>
          <a:p>
            <a:pPr>
              <a:buNone/>
            </a:pPr>
            <a:r>
              <a:rPr lang="el-GR" sz="2300" b="1" i="1" dirty="0"/>
              <a:t>Υποθαλάμιος πυρήνας </a:t>
            </a:r>
            <a:r>
              <a:rPr lang="en-US" sz="2300" b="1" i="1" dirty="0"/>
              <a:t>(STN)</a:t>
            </a:r>
          </a:p>
          <a:p>
            <a:r>
              <a:rPr lang="el-GR" sz="2000" dirty="0"/>
              <a:t>Σημαντικός για εξωπυραμιδικό σ.</a:t>
            </a:r>
          </a:p>
          <a:p>
            <a:r>
              <a:rPr lang="el-GR" sz="2000" dirty="0"/>
              <a:t>Συνδέεται με ωχρά σφαίρα, μέλαινα ουσία</a:t>
            </a:r>
          </a:p>
          <a:p>
            <a:pPr>
              <a:buNone/>
            </a:pPr>
            <a:r>
              <a:rPr lang="el-GR" sz="2300" b="1" i="1" dirty="0"/>
              <a:t>Αβέβαιη ζώνη </a:t>
            </a:r>
            <a:r>
              <a:rPr lang="el-GR" sz="2300" i="1" dirty="0"/>
              <a:t>(</a:t>
            </a:r>
            <a:r>
              <a:rPr lang="en-US" sz="2300" i="1" dirty="0" err="1"/>
              <a:t>zona</a:t>
            </a:r>
            <a:r>
              <a:rPr lang="en-US" sz="2300" i="1" dirty="0"/>
              <a:t> </a:t>
            </a:r>
            <a:r>
              <a:rPr lang="en-US" sz="2300" i="1" dirty="0" err="1"/>
              <a:t>incerta</a:t>
            </a:r>
            <a:r>
              <a:rPr lang="en-US" sz="2300" i="1" dirty="0"/>
              <a:t>)</a:t>
            </a:r>
            <a:endParaRPr lang="el-GR" sz="2300" i="1" dirty="0"/>
          </a:p>
          <a:p>
            <a:r>
              <a:rPr lang="el-GR" sz="1900" dirty="0"/>
              <a:t>Επέκταση του Δικτυωτού Σχηματισμού του Μέσου Εγκεφάλου</a:t>
            </a:r>
          </a:p>
          <a:p>
            <a:r>
              <a:rPr lang="el-GR" sz="1900" dirty="0"/>
              <a:t>Δίοδος νευρικών ινών από Υποθάλαμο προς Θάλαμο</a:t>
            </a:r>
          </a:p>
        </p:txBody>
      </p:sp>
      <p:pic>
        <p:nvPicPr>
          <p:cNvPr id="5" name="Content Placeholder 4" descr="STN.jpg"/>
          <p:cNvPicPr>
            <a:picLocks noGrp="1" noChangeAspect="1"/>
          </p:cNvPicPr>
          <p:nvPr>
            <p:ph sz="half" idx="2"/>
          </p:nvPr>
        </p:nvPicPr>
        <p:blipFill>
          <a:blip r:embed="rId2" cstate="print"/>
          <a:stretch>
            <a:fillRect/>
          </a:stretch>
        </p:blipFill>
        <p:spPr>
          <a:xfrm>
            <a:off x="0" y="3990478"/>
            <a:ext cx="4397137" cy="2761951"/>
          </a:xfrm>
        </p:spPr>
      </p:pic>
      <p:pic>
        <p:nvPicPr>
          <p:cNvPr id="7" name="Picture 4" descr="F:\ANATOMIA\Εικόνες\Διαγραμματικές συνδέσεις Basal-ganglia-classic.png"/>
          <p:cNvPicPr>
            <a:picLocks noChangeAspect="1" noChangeArrowheads="1"/>
          </p:cNvPicPr>
          <p:nvPr/>
        </p:nvPicPr>
        <p:blipFill>
          <a:blip r:embed="rId3" cstate="print"/>
          <a:srcRect/>
          <a:stretch>
            <a:fillRect/>
          </a:stretch>
        </p:blipFill>
        <p:spPr bwMode="auto">
          <a:xfrm>
            <a:off x="4357686" y="785794"/>
            <a:ext cx="4786314" cy="50033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3" name="Rectangle 5"/>
          <p:cNvSpPr>
            <a:spLocks noGrp="1" noChangeArrowheads="1"/>
          </p:cNvSpPr>
          <p:nvPr>
            <p:ph type="title" idx="4294967295"/>
          </p:nvPr>
        </p:nvSpPr>
        <p:spPr>
          <a:xfrm>
            <a:off x="2124075" y="5445125"/>
            <a:ext cx="5181600" cy="700088"/>
          </a:xfrm>
        </p:spPr>
        <p:txBody>
          <a:bodyPr/>
          <a:lstStyle/>
          <a:p>
            <a:r>
              <a:rPr lang="el-GR" sz="2000" dirty="0"/>
              <a:t>Μέσος – πρόσθια (άνω) διδύμια</a:t>
            </a:r>
          </a:p>
        </p:txBody>
      </p:sp>
      <p:pic>
        <p:nvPicPr>
          <p:cNvPr id="94214" name="Picture 6" descr="Μέσος – πρόσθια διδύμια"/>
          <p:cNvPicPr>
            <a:picLocks noChangeAspect="1" noChangeArrowheads="1"/>
          </p:cNvPicPr>
          <p:nvPr/>
        </p:nvPicPr>
        <p:blipFill>
          <a:blip r:embed="rId2" cstate="print"/>
          <a:srcRect/>
          <a:stretch>
            <a:fillRect/>
          </a:stretch>
        </p:blipFill>
        <p:spPr bwMode="auto">
          <a:xfrm>
            <a:off x="0" y="0"/>
            <a:ext cx="9144000" cy="4786313"/>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0" y="0"/>
            <a:ext cx="9144000" cy="785794"/>
          </a:xfrm>
          <a:noFill/>
        </p:spPr>
        <p:txBody>
          <a:bodyPr>
            <a:normAutofit/>
          </a:bodyPr>
          <a:lstStyle/>
          <a:p>
            <a:r>
              <a:rPr lang="el-GR" sz="3600" dirty="0">
                <a:effectLst/>
              </a:rPr>
              <a:t>Συνδέσεις Υποθαλάμιου πυρήνα </a:t>
            </a:r>
          </a:p>
        </p:txBody>
      </p:sp>
      <p:pic>
        <p:nvPicPr>
          <p:cNvPr id="163844" name="Picture 4" descr="F:\ANATOMIA\Εικόνες\755px-DA-loops_in_PD.svg.png"/>
          <p:cNvPicPr>
            <a:picLocks noChangeAspect="1" noChangeArrowheads="1"/>
          </p:cNvPicPr>
          <p:nvPr/>
        </p:nvPicPr>
        <p:blipFill>
          <a:blip r:embed="rId2" cstate="print"/>
          <a:srcRect/>
          <a:stretch>
            <a:fillRect/>
          </a:stretch>
        </p:blipFill>
        <p:spPr bwMode="auto">
          <a:xfrm>
            <a:off x="257175" y="571500"/>
            <a:ext cx="8529667" cy="628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1"/>
            <a:ext cx="9001156" cy="857231"/>
          </a:xfrm>
        </p:spPr>
        <p:txBody>
          <a:bodyPr/>
          <a:lstStyle/>
          <a:p>
            <a:r>
              <a:rPr lang="el-GR" sz="3200" dirty="0">
                <a:solidFill>
                  <a:schemeClr val="tx2">
                    <a:lumMod val="75000"/>
                  </a:schemeClr>
                </a:solidFill>
              </a:rPr>
              <a:t>Επιθάλαμος = Τρίγωνο της Ηνίας + Επίφυση</a:t>
            </a:r>
          </a:p>
        </p:txBody>
      </p:sp>
      <p:sp>
        <p:nvSpPr>
          <p:cNvPr id="3" name="Content Placeholder 2"/>
          <p:cNvSpPr>
            <a:spLocks noGrp="1"/>
          </p:cNvSpPr>
          <p:nvPr>
            <p:ph sz="half" idx="1"/>
          </p:nvPr>
        </p:nvSpPr>
        <p:spPr>
          <a:xfrm>
            <a:off x="0" y="857232"/>
            <a:ext cx="4495800" cy="5273693"/>
          </a:xfrm>
        </p:spPr>
        <p:txBody>
          <a:bodyPr/>
          <a:lstStyle/>
          <a:p>
            <a:pPr>
              <a:buNone/>
            </a:pPr>
            <a:r>
              <a:rPr lang="el-GR" sz="2400" b="1" i="1" dirty="0"/>
              <a:t>Τρίγωνο της </a:t>
            </a:r>
            <a:r>
              <a:rPr lang="el-GR" sz="2400" b="1" i="1" dirty="0" err="1"/>
              <a:t>Ηνίας</a:t>
            </a:r>
            <a:r>
              <a:rPr lang="en-US" sz="2400" b="1" i="1" dirty="0"/>
              <a:t> </a:t>
            </a:r>
            <a:r>
              <a:rPr lang="en-US" sz="1600" dirty="0"/>
              <a:t>(</a:t>
            </a:r>
            <a:r>
              <a:rPr lang="en-US" sz="1600" dirty="0" err="1"/>
              <a:t>Habenula</a:t>
            </a:r>
            <a:r>
              <a:rPr lang="en-US" sz="1600" dirty="0"/>
              <a:t>)</a:t>
            </a:r>
            <a:endParaRPr lang="el-GR" sz="2400" b="1" i="1" dirty="0"/>
          </a:p>
          <a:p>
            <a:r>
              <a:rPr lang="el-GR" sz="2000" dirty="0"/>
              <a:t>Συσχετίζει οσφρητικές με σπλαχνοαισθητικές πληροφορίες</a:t>
            </a:r>
          </a:p>
          <a:p>
            <a:r>
              <a:rPr lang="el-GR" sz="2000" dirty="0"/>
              <a:t>Επηρεάζει τη λήψη τροφής</a:t>
            </a:r>
          </a:p>
          <a:p>
            <a:endParaRPr lang="el-GR" sz="2000" dirty="0"/>
          </a:p>
          <a:p>
            <a:pPr>
              <a:buNone/>
            </a:pPr>
            <a:r>
              <a:rPr lang="el-GR" sz="2400" b="1" i="1" dirty="0"/>
              <a:t>Επίφυση ή κωνάριο </a:t>
            </a:r>
            <a:r>
              <a:rPr lang="el-GR" sz="1600" dirty="0"/>
              <a:t>(</a:t>
            </a:r>
            <a:r>
              <a:rPr lang="en-US" sz="1600" dirty="0"/>
              <a:t>pineal body)</a:t>
            </a:r>
          </a:p>
          <a:p>
            <a:r>
              <a:rPr lang="el-GR" sz="1800" dirty="0"/>
              <a:t>Περιέχει επιφυσιοκύτταρα και απολήξεις του άνω αυχενικού γαγγλίου του Συμπαθητικού Νευρικού Συστ.</a:t>
            </a:r>
          </a:p>
          <a:p>
            <a:r>
              <a:rPr lang="el-GR" sz="1800" dirty="0"/>
              <a:t>Είναι ενδοκρινής αδένας</a:t>
            </a:r>
          </a:p>
          <a:p>
            <a:r>
              <a:rPr lang="el-GR" sz="1800" dirty="0"/>
              <a:t>Παράγει </a:t>
            </a:r>
            <a:r>
              <a:rPr lang="el-GR" sz="1800" b="1" u="sng" dirty="0"/>
              <a:t>μελατονίνη</a:t>
            </a:r>
            <a:r>
              <a:rPr lang="el-GR" sz="1800" dirty="0"/>
              <a:t> </a:t>
            </a:r>
            <a:r>
              <a:rPr lang="el-GR" sz="1600" dirty="0"/>
              <a:t>που εκκρίνεται για να κοιμόμαστε τη νύχτα (κιρκάδιος ρυθμός)</a:t>
            </a:r>
            <a:endParaRPr lang="el-GR" sz="1600" b="1" u="sng" dirty="0"/>
          </a:p>
        </p:txBody>
      </p:sp>
      <p:pic>
        <p:nvPicPr>
          <p:cNvPr id="5" name="Content Placeholder 4" descr="diencephalon-150533D1F8A56689089-thumb400.jpg"/>
          <p:cNvPicPr>
            <a:picLocks noGrp="1" noChangeAspect="1"/>
          </p:cNvPicPr>
          <p:nvPr>
            <p:ph sz="half" idx="2"/>
          </p:nvPr>
        </p:nvPicPr>
        <p:blipFill>
          <a:blip r:embed="rId2" cstate="print"/>
          <a:stretch>
            <a:fillRect/>
          </a:stretch>
        </p:blipFill>
        <p:spPr>
          <a:xfrm>
            <a:off x="357157" y="4929198"/>
            <a:ext cx="3073279" cy="1928802"/>
          </a:xfrm>
        </p:spPr>
      </p:pic>
      <p:pic>
        <p:nvPicPr>
          <p:cNvPr id="6" name="Picture 5" descr="Pineal gland.jpg"/>
          <p:cNvPicPr>
            <a:picLocks noChangeAspect="1"/>
          </p:cNvPicPr>
          <p:nvPr/>
        </p:nvPicPr>
        <p:blipFill>
          <a:blip r:embed="rId3" cstate="print"/>
          <a:stretch>
            <a:fillRect/>
          </a:stretch>
        </p:blipFill>
        <p:spPr>
          <a:xfrm>
            <a:off x="4504213" y="785794"/>
            <a:ext cx="4639787" cy="2571768"/>
          </a:xfrm>
          <a:prstGeom prst="rect">
            <a:avLst/>
          </a:prstGeom>
        </p:spPr>
      </p:pic>
      <p:pic>
        <p:nvPicPr>
          <p:cNvPr id="7" name="Picture 6" descr="the-human-pineal-gland-BB4EWG.jpg"/>
          <p:cNvPicPr>
            <a:picLocks noChangeAspect="1"/>
          </p:cNvPicPr>
          <p:nvPr/>
        </p:nvPicPr>
        <p:blipFill>
          <a:blip r:embed="rId4" cstate="print"/>
          <a:stretch>
            <a:fillRect/>
          </a:stretch>
        </p:blipFill>
        <p:spPr>
          <a:xfrm>
            <a:off x="4482705" y="3357562"/>
            <a:ext cx="7161657" cy="5729327"/>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sz="quarter"/>
          </p:nvPr>
        </p:nvSpPr>
        <p:spPr>
          <a:xfrm>
            <a:off x="500034" y="142852"/>
            <a:ext cx="7915276" cy="1714512"/>
          </a:xfrm>
        </p:spPr>
        <p:txBody>
          <a:bodyPr/>
          <a:lstStyle/>
          <a:p>
            <a:r>
              <a:rPr lang="el-GR" sz="3600" i="1" dirty="0" smtClean="0">
                <a:solidFill>
                  <a:schemeClr val="bg2">
                    <a:lumMod val="50000"/>
                    <a:lumOff val="50000"/>
                  </a:schemeClr>
                </a:solidFill>
              </a:rPr>
              <a:t/>
            </a:r>
            <a:br>
              <a:rPr lang="el-GR" sz="3600" i="1" dirty="0" smtClean="0">
                <a:solidFill>
                  <a:schemeClr val="bg2">
                    <a:lumMod val="50000"/>
                    <a:lumOff val="50000"/>
                  </a:schemeClr>
                </a:solidFill>
              </a:rPr>
            </a:br>
            <a:r>
              <a:rPr lang="el-GR" sz="3600" dirty="0" smtClean="0">
                <a:solidFill>
                  <a:schemeClr val="bg2">
                    <a:lumMod val="50000"/>
                    <a:lumOff val="50000"/>
                  </a:schemeClr>
                </a:solidFill>
              </a:rPr>
              <a:t>Διάμεσος Εγκέφαλος</a:t>
            </a:r>
            <a:r>
              <a:rPr lang="el-GR" dirty="0" smtClean="0">
                <a:solidFill>
                  <a:schemeClr val="bg2">
                    <a:lumMod val="50000"/>
                    <a:lumOff val="50000"/>
                  </a:schemeClr>
                </a:solidFill>
              </a:rPr>
              <a:t/>
            </a:r>
            <a:br>
              <a:rPr lang="el-GR" dirty="0" smtClean="0">
                <a:solidFill>
                  <a:schemeClr val="bg2">
                    <a:lumMod val="50000"/>
                    <a:lumOff val="50000"/>
                  </a:schemeClr>
                </a:solidFill>
              </a:rPr>
            </a:br>
            <a:endParaRPr lang="el-GR" dirty="0">
              <a:solidFill>
                <a:schemeClr val="bg2">
                  <a:lumMod val="50000"/>
                  <a:lumOff val="50000"/>
                </a:schemeClr>
              </a:solidFill>
            </a:endParaRPr>
          </a:p>
        </p:txBody>
      </p:sp>
      <p:sp>
        <p:nvSpPr>
          <p:cNvPr id="3" name="2 - Υπότιτλος"/>
          <p:cNvSpPr>
            <a:spLocks noGrp="1"/>
          </p:cNvSpPr>
          <p:nvPr>
            <p:ph type="subTitle" sz="quarter" idx="1"/>
          </p:nvPr>
        </p:nvSpPr>
        <p:spPr>
          <a:xfrm>
            <a:off x="571472" y="2000240"/>
            <a:ext cx="7572428" cy="2428892"/>
          </a:xfrm>
        </p:spPr>
        <p:txBody>
          <a:bodyPr/>
          <a:lstStyle/>
          <a:p>
            <a:endParaRPr lang="el-GR" dirty="0" smtClean="0"/>
          </a:p>
          <a:p>
            <a:r>
              <a:rPr lang="el-GR" sz="3600" b="1" dirty="0" smtClean="0"/>
              <a:t>Βασικά γάγγλια</a:t>
            </a:r>
            <a:r>
              <a:rPr lang="el-GR" sz="3600" dirty="0" smtClean="0"/>
              <a:t> </a:t>
            </a:r>
          </a:p>
          <a:p>
            <a:r>
              <a:rPr lang="el-GR" sz="3600" dirty="0" smtClean="0"/>
              <a:t>(και </a:t>
            </a:r>
            <a:r>
              <a:rPr lang="el-GR" sz="3600" dirty="0" err="1" smtClean="0"/>
              <a:t>εξωπυραμιδικό</a:t>
            </a:r>
            <a:r>
              <a:rPr lang="el-GR" sz="3600" dirty="0" smtClean="0"/>
              <a:t> σύστημα)</a:t>
            </a:r>
            <a:endParaRPr lang="el-GR" sz="3600" dirty="0"/>
          </a:p>
        </p:txBody>
      </p:sp>
    </p:spTree>
    <p:extLst>
      <p:ext uri="{BB962C8B-B14F-4D97-AF65-F5344CB8AC3E}">
        <p14:creationId xmlns:p14="http://schemas.microsoft.com/office/powerpoint/2010/main" val="9416123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0"/>
            <a:ext cx="8472518" cy="579419"/>
          </a:xfrm>
        </p:spPr>
        <p:txBody>
          <a:bodyPr/>
          <a:lstStyle/>
          <a:p>
            <a:r>
              <a:rPr lang="el-GR" sz="3200" dirty="0" smtClean="0">
                <a:solidFill>
                  <a:schemeClr val="bg2">
                    <a:lumMod val="50000"/>
                    <a:lumOff val="50000"/>
                  </a:schemeClr>
                </a:solidFill>
              </a:rPr>
              <a:t>Βασικά γάγγλια - Ι</a:t>
            </a:r>
            <a:endParaRPr lang="el-GR" sz="3200" dirty="0">
              <a:solidFill>
                <a:schemeClr val="bg2">
                  <a:lumMod val="50000"/>
                  <a:lumOff val="50000"/>
                </a:schemeClr>
              </a:solidFill>
            </a:endParaRPr>
          </a:p>
        </p:txBody>
      </p:sp>
      <p:sp>
        <p:nvSpPr>
          <p:cNvPr id="4" name="3 - Θέση περιεχομένου"/>
          <p:cNvSpPr>
            <a:spLocks noGrp="1"/>
          </p:cNvSpPr>
          <p:nvPr>
            <p:ph sz="half" idx="1"/>
          </p:nvPr>
        </p:nvSpPr>
        <p:spPr>
          <a:xfrm>
            <a:off x="0" y="642918"/>
            <a:ext cx="3071802" cy="6215082"/>
          </a:xfrm>
        </p:spPr>
        <p:txBody>
          <a:bodyPr/>
          <a:lstStyle/>
          <a:p>
            <a:r>
              <a:rPr lang="el-GR" sz="2400" b="1" dirty="0" smtClean="0"/>
              <a:t>Ωχρά σφαίρα</a:t>
            </a:r>
            <a:r>
              <a:rPr lang="el-GR" sz="2400" dirty="0" smtClean="0"/>
              <a:t> </a:t>
            </a:r>
            <a:endParaRPr lang="en-US" sz="2400" dirty="0" smtClean="0"/>
          </a:p>
          <a:p>
            <a:pPr>
              <a:buNone/>
            </a:pPr>
            <a:r>
              <a:rPr lang="en-US" sz="2400" dirty="0" smtClean="0"/>
              <a:t>    </a:t>
            </a:r>
            <a:r>
              <a:rPr lang="en-US" sz="1800" dirty="0" smtClean="0"/>
              <a:t>(</a:t>
            </a:r>
            <a:r>
              <a:rPr lang="en-US" sz="1800" dirty="0" err="1" smtClean="0"/>
              <a:t>globus</a:t>
            </a:r>
            <a:r>
              <a:rPr lang="en-US" sz="1800" dirty="0" smtClean="0"/>
              <a:t> </a:t>
            </a:r>
            <a:r>
              <a:rPr lang="en-US" sz="1800" dirty="0" err="1" smtClean="0"/>
              <a:t>pallidus</a:t>
            </a:r>
            <a:r>
              <a:rPr lang="en-US" sz="1800" dirty="0" smtClean="0"/>
              <a:t>)</a:t>
            </a:r>
          </a:p>
          <a:p>
            <a:r>
              <a:rPr lang="el-GR" sz="2400" b="1" dirty="0" smtClean="0"/>
              <a:t>Κέλυφος</a:t>
            </a:r>
          </a:p>
          <a:p>
            <a:pPr>
              <a:buNone/>
            </a:pPr>
            <a:r>
              <a:rPr lang="el-GR" sz="1800" dirty="0" smtClean="0"/>
              <a:t>  </a:t>
            </a:r>
            <a:r>
              <a:rPr lang="en-US" sz="1800" dirty="0" smtClean="0"/>
              <a:t> </a:t>
            </a:r>
            <a:r>
              <a:rPr lang="el-GR" sz="1800" dirty="0" smtClean="0"/>
              <a:t>  (</a:t>
            </a:r>
            <a:r>
              <a:rPr lang="en-US" sz="1800" dirty="0" err="1" smtClean="0"/>
              <a:t>putamen</a:t>
            </a:r>
            <a:r>
              <a:rPr lang="en-US" sz="1800" dirty="0" smtClean="0"/>
              <a:t>)</a:t>
            </a:r>
          </a:p>
          <a:p>
            <a:r>
              <a:rPr lang="el-GR" sz="2000" b="1" dirty="0" smtClean="0"/>
              <a:t>Κερκοφόρος πυρήνας</a:t>
            </a:r>
          </a:p>
          <a:p>
            <a:pPr>
              <a:buNone/>
            </a:pPr>
            <a:r>
              <a:rPr lang="el-GR" sz="2000" dirty="0" smtClean="0"/>
              <a:t>     </a:t>
            </a:r>
            <a:r>
              <a:rPr lang="en-US" sz="1800" dirty="0" smtClean="0"/>
              <a:t>(caudate nucleus)</a:t>
            </a:r>
          </a:p>
          <a:p>
            <a:pPr>
              <a:buNone/>
            </a:pPr>
            <a:r>
              <a:rPr lang="en-US" sz="1800" dirty="0" smtClean="0"/>
              <a:t>---------------------------------</a:t>
            </a:r>
          </a:p>
          <a:p>
            <a:r>
              <a:rPr lang="el-GR" sz="2400" dirty="0" smtClean="0"/>
              <a:t>Αμυγδαλή</a:t>
            </a:r>
          </a:p>
          <a:p>
            <a:pPr>
              <a:buNone/>
            </a:pPr>
            <a:r>
              <a:rPr lang="el-GR" sz="2400" dirty="0" smtClean="0"/>
              <a:t>    </a:t>
            </a:r>
            <a:r>
              <a:rPr lang="en-US" sz="1800" dirty="0" smtClean="0"/>
              <a:t>(</a:t>
            </a:r>
            <a:r>
              <a:rPr lang="en-US" sz="1800" dirty="0" err="1" smtClean="0"/>
              <a:t>amygdala</a:t>
            </a:r>
            <a:r>
              <a:rPr lang="en-US" sz="1800" dirty="0" smtClean="0"/>
              <a:t>)</a:t>
            </a:r>
          </a:p>
          <a:p>
            <a:r>
              <a:rPr lang="el-GR" sz="2200" dirty="0" smtClean="0"/>
              <a:t>Επικλινής πυρήνας</a:t>
            </a:r>
          </a:p>
          <a:p>
            <a:pPr>
              <a:buNone/>
            </a:pPr>
            <a:r>
              <a:rPr lang="el-GR" sz="2200" dirty="0" smtClean="0"/>
              <a:t>    </a:t>
            </a:r>
            <a:r>
              <a:rPr lang="el-GR" sz="1800" dirty="0" smtClean="0"/>
              <a:t>(</a:t>
            </a:r>
            <a:r>
              <a:rPr lang="en-US" sz="1800" dirty="0" smtClean="0"/>
              <a:t>nucleus </a:t>
            </a:r>
            <a:r>
              <a:rPr lang="en-US" sz="1800" dirty="0" err="1" smtClean="0"/>
              <a:t>accumbens</a:t>
            </a:r>
            <a:r>
              <a:rPr lang="en-US" sz="1800" dirty="0" smtClean="0"/>
              <a:t>)</a:t>
            </a:r>
          </a:p>
          <a:p>
            <a:r>
              <a:rPr lang="el-GR" sz="2400" dirty="0" smtClean="0"/>
              <a:t>Προτείχισμα</a:t>
            </a:r>
            <a:endParaRPr lang="en-US" sz="2400" dirty="0" smtClean="0"/>
          </a:p>
          <a:p>
            <a:pPr>
              <a:buNone/>
            </a:pPr>
            <a:r>
              <a:rPr lang="en-US" sz="2400" dirty="0" smtClean="0"/>
              <a:t>    (</a:t>
            </a:r>
            <a:r>
              <a:rPr lang="en-US" sz="1800" dirty="0" err="1" smtClean="0"/>
              <a:t>claustrum</a:t>
            </a:r>
            <a:r>
              <a:rPr lang="en-US" sz="1800" dirty="0" smtClean="0"/>
              <a:t>)</a:t>
            </a:r>
            <a:endParaRPr lang="el-GR" sz="2400" dirty="0"/>
          </a:p>
        </p:txBody>
      </p:sp>
      <p:pic>
        <p:nvPicPr>
          <p:cNvPr id="6" name="5 - Θέση περιεχομένου" descr="Basal gaglia.jpg"/>
          <p:cNvPicPr>
            <a:picLocks noGrp="1" noChangeAspect="1"/>
          </p:cNvPicPr>
          <p:nvPr>
            <p:ph sz="half" idx="2"/>
          </p:nvPr>
        </p:nvPicPr>
        <p:blipFill>
          <a:blip r:embed="rId2" cstate="print"/>
          <a:stretch>
            <a:fillRect/>
          </a:stretch>
        </p:blipFill>
        <p:spPr>
          <a:xfrm>
            <a:off x="2851771" y="642918"/>
            <a:ext cx="6292229" cy="5857916"/>
          </a:xfrm>
        </p:spPr>
      </p:pic>
    </p:spTree>
    <p:extLst>
      <p:ext uri="{BB962C8B-B14F-4D97-AF65-F5344CB8AC3E}">
        <p14:creationId xmlns:p14="http://schemas.microsoft.com/office/powerpoint/2010/main" val="40837485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285720" y="0"/>
            <a:ext cx="8401080" cy="793733"/>
          </a:xfrm>
        </p:spPr>
        <p:txBody>
          <a:bodyPr/>
          <a:lstStyle/>
          <a:p>
            <a:r>
              <a:rPr lang="el-GR" sz="3200" dirty="0" smtClean="0"/>
              <a:t>Βασικά γάγγλια – </a:t>
            </a:r>
            <a:r>
              <a:rPr lang="en-US" sz="2400" dirty="0" smtClean="0"/>
              <a:t>II</a:t>
            </a:r>
            <a:r>
              <a:rPr lang="el-GR" sz="3200" dirty="0" smtClean="0"/>
              <a:t> </a:t>
            </a:r>
            <a:r>
              <a:rPr lang="el-GR" sz="2400" dirty="0" smtClean="0"/>
              <a:t>(Ομαδοποίηση)</a:t>
            </a:r>
            <a:endParaRPr lang="el-GR" sz="2400" dirty="0"/>
          </a:p>
        </p:txBody>
      </p:sp>
      <p:pic>
        <p:nvPicPr>
          <p:cNvPr id="7" name="6 - Θέση περιεχομένου" descr="Πίνακας βασικών γαγγλίων.jpg"/>
          <p:cNvPicPr>
            <a:picLocks noGrp="1" noChangeAspect="1"/>
          </p:cNvPicPr>
          <p:nvPr>
            <p:ph idx="1"/>
          </p:nvPr>
        </p:nvPicPr>
        <p:blipFill>
          <a:blip r:embed="rId2" cstate="print"/>
          <a:stretch>
            <a:fillRect/>
          </a:stretch>
        </p:blipFill>
        <p:spPr>
          <a:xfrm>
            <a:off x="-1" y="1073409"/>
            <a:ext cx="9121067" cy="5570301"/>
          </a:xfrm>
        </p:spPr>
      </p:pic>
    </p:spTree>
    <p:extLst>
      <p:ext uri="{BB962C8B-B14F-4D97-AF65-F5344CB8AC3E}">
        <p14:creationId xmlns:p14="http://schemas.microsoft.com/office/powerpoint/2010/main" val="6733373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0" y="0"/>
            <a:ext cx="3124200" cy="5940425"/>
          </a:xfrm>
        </p:spPr>
        <p:txBody>
          <a:bodyPr/>
          <a:lstStyle/>
          <a:p>
            <a:pPr eaLnBrk="1" hangingPunct="1"/>
            <a:r>
              <a:rPr lang="el-GR" sz="3200" smtClean="0"/>
              <a:t>Νευρώνας  </a:t>
            </a:r>
            <a:r>
              <a:rPr lang="en-US" sz="3200" smtClean="0"/>
              <a:t>=</a:t>
            </a:r>
            <a:r>
              <a:rPr lang="el-GR" sz="3200" smtClean="0"/>
              <a:t>  Νευρικό  κύτταρο</a:t>
            </a:r>
            <a:br>
              <a:rPr lang="el-GR" sz="3200" smtClean="0"/>
            </a:br>
            <a:r>
              <a:rPr lang="el-GR" sz="3200" smtClean="0"/>
              <a:t/>
            </a:r>
            <a:br>
              <a:rPr lang="el-GR" sz="3200" smtClean="0"/>
            </a:br>
            <a:r>
              <a:rPr lang="el-GR" sz="3200" smtClean="0"/>
              <a:t/>
            </a:r>
            <a:br>
              <a:rPr lang="el-GR" sz="3200" smtClean="0"/>
            </a:br>
            <a:r>
              <a:rPr lang="el-GR" sz="3200" smtClean="0"/>
              <a:t>Άξονας = Νευράξονας, νευρίτης, νευρική ίνα</a:t>
            </a:r>
            <a:br>
              <a:rPr lang="el-GR" sz="3200" smtClean="0"/>
            </a:br>
            <a:endParaRPr lang="el-GR" sz="3200" smtClean="0"/>
          </a:p>
        </p:txBody>
      </p:sp>
      <p:pic>
        <p:nvPicPr>
          <p:cNvPr id="9219" name="Picture 6" descr="Ο νευρών"/>
          <p:cNvPicPr>
            <a:picLocks noGrp="1" noChangeAspect="1" noChangeArrowheads="1"/>
          </p:cNvPicPr>
          <p:nvPr>
            <p:ph idx="1"/>
          </p:nvPr>
        </p:nvPicPr>
        <p:blipFill>
          <a:blip r:embed="rId2" cstate="print"/>
          <a:srcRect/>
          <a:stretch>
            <a:fillRect/>
          </a:stretch>
        </p:blipFill>
        <p:spPr>
          <a:xfrm>
            <a:off x="4257675" y="0"/>
            <a:ext cx="3890963" cy="6858000"/>
          </a:xfrm>
          <a:noFill/>
        </p:spPr>
      </p:pic>
    </p:spTree>
    <p:extLst>
      <p:ext uri="{BB962C8B-B14F-4D97-AF65-F5344CB8AC3E}">
        <p14:creationId xmlns:p14="http://schemas.microsoft.com/office/powerpoint/2010/main" val="23769920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285720" y="0"/>
            <a:ext cx="8401080" cy="793733"/>
          </a:xfrm>
        </p:spPr>
        <p:txBody>
          <a:bodyPr/>
          <a:lstStyle/>
          <a:p>
            <a:r>
              <a:rPr lang="el-GR" sz="3200" dirty="0" smtClean="0"/>
              <a:t>Βασικά γάγγλια – </a:t>
            </a:r>
            <a:r>
              <a:rPr lang="en-US" sz="2400" dirty="0" smtClean="0"/>
              <a:t>III </a:t>
            </a:r>
            <a:r>
              <a:rPr lang="el-GR" sz="2400" dirty="0" smtClean="0"/>
              <a:t>(Φακοειδής – κερκοφόρος)</a:t>
            </a:r>
            <a:endParaRPr lang="el-GR" sz="2400" dirty="0"/>
          </a:p>
        </p:txBody>
      </p:sp>
      <p:pic>
        <p:nvPicPr>
          <p:cNvPr id="6" name="5 - Θέση περιεχομένου" descr="Φακοειδής-κερκοφόρος-ιππόκαμπος.JPG"/>
          <p:cNvPicPr>
            <a:picLocks noGrp="1" noChangeAspect="1"/>
          </p:cNvPicPr>
          <p:nvPr>
            <p:ph idx="1"/>
          </p:nvPr>
        </p:nvPicPr>
        <p:blipFill>
          <a:blip r:embed="rId2" cstate="print"/>
          <a:stretch>
            <a:fillRect/>
          </a:stretch>
        </p:blipFill>
        <p:spPr>
          <a:xfrm>
            <a:off x="37538" y="857232"/>
            <a:ext cx="9106462" cy="6041564"/>
          </a:xfrm>
        </p:spPr>
      </p:pic>
    </p:spTree>
    <p:extLst>
      <p:ext uri="{BB962C8B-B14F-4D97-AF65-F5344CB8AC3E}">
        <p14:creationId xmlns:p14="http://schemas.microsoft.com/office/powerpoint/2010/main" val="23941033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285720" y="0"/>
            <a:ext cx="8401080" cy="793733"/>
          </a:xfrm>
        </p:spPr>
        <p:txBody>
          <a:bodyPr/>
          <a:lstStyle/>
          <a:p>
            <a:r>
              <a:rPr lang="el-GR" sz="3200" dirty="0" smtClean="0"/>
              <a:t>Βασικά γάγγλια – ι</a:t>
            </a:r>
            <a:r>
              <a:rPr lang="en-US" sz="2400" dirty="0" smtClean="0"/>
              <a:t>V</a:t>
            </a:r>
            <a:r>
              <a:rPr lang="el-GR" sz="3200" dirty="0" smtClean="0"/>
              <a:t> </a:t>
            </a:r>
            <a:r>
              <a:rPr lang="el-GR" sz="2400" dirty="0" smtClean="0"/>
              <a:t>(Σχέση με τις κοιλίες)</a:t>
            </a:r>
            <a:endParaRPr lang="el-GR" sz="2400" dirty="0"/>
          </a:p>
        </p:txBody>
      </p:sp>
      <p:pic>
        <p:nvPicPr>
          <p:cNvPr id="6" name="5 - Θέση περιεχομένου" descr="Basal-Ganglia-to-the-Thalamus-and-Ventricles.jpg"/>
          <p:cNvPicPr>
            <a:picLocks noGrp="1" noChangeAspect="1"/>
          </p:cNvPicPr>
          <p:nvPr>
            <p:ph idx="1"/>
          </p:nvPr>
        </p:nvPicPr>
        <p:blipFill>
          <a:blip r:embed="rId2" cstate="print"/>
          <a:stretch>
            <a:fillRect/>
          </a:stretch>
        </p:blipFill>
        <p:spPr>
          <a:xfrm>
            <a:off x="-214346" y="885362"/>
            <a:ext cx="9644130" cy="5972638"/>
          </a:xfrm>
        </p:spPr>
      </p:pic>
    </p:spTree>
    <p:extLst>
      <p:ext uri="{BB962C8B-B14F-4D97-AF65-F5344CB8AC3E}">
        <p14:creationId xmlns:p14="http://schemas.microsoft.com/office/powerpoint/2010/main" val="4937292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285720" y="0"/>
            <a:ext cx="8401080" cy="793733"/>
          </a:xfrm>
        </p:spPr>
        <p:txBody>
          <a:bodyPr/>
          <a:lstStyle/>
          <a:p>
            <a:r>
              <a:rPr lang="el-GR" sz="3200" dirty="0" smtClean="0"/>
              <a:t>Βασικά γάγγλια – </a:t>
            </a:r>
            <a:r>
              <a:rPr lang="en-US" sz="2400" dirty="0" smtClean="0"/>
              <a:t>V</a:t>
            </a:r>
            <a:r>
              <a:rPr lang="el-GR" sz="3200" dirty="0" smtClean="0"/>
              <a:t> </a:t>
            </a:r>
            <a:r>
              <a:rPr lang="el-GR" sz="2400" dirty="0" smtClean="0"/>
              <a:t>(Σχέση με θάλαμο και έσω κάψα)</a:t>
            </a:r>
            <a:endParaRPr lang="el-GR" sz="2400" dirty="0"/>
          </a:p>
        </p:txBody>
      </p:sp>
      <p:pic>
        <p:nvPicPr>
          <p:cNvPr id="9" name="8 - Θέση περιεχομένου" descr="Βασικά γάγγλια.png"/>
          <p:cNvPicPr>
            <a:picLocks noGrp="1" noChangeAspect="1"/>
          </p:cNvPicPr>
          <p:nvPr>
            <p:ph idx="1"/>
          </p:nvPr>
        </p:nvPicPr>
        <p:blipFill>
          <a:blip r:embed="rId2" cstate="print"/>
          <a:stretch>
            <a:fillRect/>
          </a:stretch>
        </p:blipFill>
        <p:spPr>
          <a:xfrm>
            <a:off x="1" y="785794"/>
            <a:ext cx="9143999" cy="6959965"/>
          </a:xfrm>
        </p:spPr>
      </p:pic>
    </p:spTree>
    <p:extLst>
      <p:ext uri="{BB962C8B-B14F-4D97-AF65-F5344CB8AC3E}">
        <p14:creationId xmlns:p14="http://schemas.microsoft.com/office/powerpoint/2010/main" val="25717514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
            <a:ext cx="8901082" cy="714356"/>
          </a:xfrm>
        </p:spPr>
        <p:txBody>
          <a:bodyPr/>
          <a:lstStyle/>
          <a:p>
            <a:r>
              <a:rPr lang="el-GR" dirty="0" smtClean="0"/>
              <a:t>Μέσος Εγκέφαλος</a:t>
            </a:r>
            <a:endParaRPr lang="el-GR" dirty="0"/>
          </a:p>
        </p:txBody>
      </p:sp>
      <p:sp>
        <p:nvSpPr>
          <p:cNvPr id="3" name="2 - Θέση περιεχομένου"/>
          <p:cNvSpPr>
            <a:spLocks noGrp="1"/>
          </p:cNvSpPr>
          <p:nvPr>
            <p:ph sz="half" idx="1"/>
          </p:nvPr>
        </p:nvSpPr>
        <p:spPr>
          <a:xfrm>
            <a:off x="0" y="571480"/>
            <a:ext cx="2571736" cy="6286520"/>
          </a:xfrm>
        </p:spPr>
        <p:txBody>
          <a:bodyPr/>
          <a:lstStyle/>
          <a:p>
            <a:r>
              <a:rPr lang="el-GR" u="sng" dirty="0" smtClean="0"/>
              <a:t>Σκέλη</a:t>
            </a:r>
          </a:p>
          <a:p>
            <a:r>
              <a:rPr lang="el-GR" u="sng" dirty="0" smtClean="0"/>
              <a:t>Καλύπτρα</a:t>
            </a:r>
          </a:p>
          <a:p>
            <a:pPr>
              <a:buNone/>
            </a:pPr>
            <a:r>
              <a:rPr lang="el-GR" dirty="0" smtClean="0"/>
              <a:t>  </a:t>
            </a:r>
            <a:r>
              <a:rPr lang="el-GR" b="1" dirty="0" smtClean="0"/>
              <a:t>- </a:t>
            </a:r>
            <a:r>
              <a:rPr lang="el-GR" sz="2600" b="1" dirty="0" smtClean="0"/>
              <a:t>Ερυθρός πυρήνας</a:t>
            </a:r>
          </a:p>
          <a:p>
            <a:pPr>
              <a:buNone/>
            </a:pPr>
            <a:r>
              <a:rPr lang="el-GR" sz="2600" b="1" dirty="0" smtClean="0"/>
              <a:t>  - Μέλαινα ουσία</a:t>
            </a:r>
          </a:p>
          <a:p>
            <a:pPr>
              <a:buNone/>
            </a:pPr>
            <a:r>
              <a:rPr lang="el-GR" sz="2600" dirty="0" smtClean="0"/>
              <a:t>  - Πυρήνες εγκεφαλικών νεύρων</a:t>
            </a:r>
          </a:p>
          <a:p>
            <a:pPr>
              <a:buNone/>
            </a:pPr>
            <a:r>
              <a:rPr lang="el-GR" sz="2600" dirty="0" smtClean="0"/>
              <a:t>  - Λημνίσκοι</a:t>
            </a:r>
          </a:p>
          <a:p>
            <a:r>
              <a:rPr lang="el-GR" u="sng" dirty="0" smtClean="0"/>
              <a:t>Τετράδυμο</a:t>
            </a:r>
          </a:p>
          <a:p>
            <a:pPr>
              <a:buNone/>
            </a:pPr>
            <a:r>
              <a:rPr lang="el-GR" dirty="0" smtClean="0"/>
              <a:t>   </a:t>
            </a:r>
            <a:r>
              <a:rPr lang="el-GR" sz="2000" dirty="0" smtClean="0"/>
              <a:t>Πρόσθια </a:t>
            </a:r>
            <a:r>
              <a:rPr lang="el-GR" sz="2000" dirty="0" err="1" smtClean="0"/>
              <a:t>διδύμια</a:t>
            </a:r>
            <a:r>
              <a:rPr lang="el-GR" sz="2000" dirty="0" smtClean="0"/>
              <a:t> Οπίσθια </a:t>
            </a:r>
            <a:r>
              <a:rPr lang="el-GR" sz="2000" dirty="0" err="1" smtClean="0"/>
              <a:t>διδύμια</a:t>
            </a:r>
            <a:r>
              <a:rPr lang="el-GR" sz="2000" dirty="0" smtClean="0"/>
              <a:t> </a:t>
            </a:r>
            <a:r>
              <a:rPr lang="el-GR" dirty="0" smtClean="0"/>
              <a:t> </a:t>
            </a:r>
            <a:endParaRPr lang="el-GR" dirty="0"/>
          </a:p>
        </p:txBody>
      </p:sp>
      <p:pic>
        <p:nvPicPr>
          <p:cNvPr id="5" name="4 - Θέση περιεχομένου" descr="Midbrain.jpeg"/>
          <p:cNvPicPr>
            <a:picLocks noGrp="1" noChangeAspect="1"/>
          </p:cNvPicPr>
          <p:nvPr>
            <p:ph sz="half" idx="2"/>
          </p:nvPr>
        </p:nvPicPr>
        <p:blipFill>
          <a:blip r:embed="rId2" cstate="print"/>
          <a:stretch>
            <a:fillRect/>
          </a:stretch>
        </p:blipFill>
        <p:spPr>
          <a:xfrm>
            <a:off x="2786074" y="698492"/>
            <a:ext cx="6159508" cy="6159508"/>
          </a:xfrm>
        </p:spPr>
      </p:pic>
    </p:spTree>
    <p:extLst>
      <p:ext uri="{BB962C8B-B14F-4D97-AF65-F5344CB8AC3E}">
        <p14:creationId xmlns:p14="http://schemas.microsoft.com/office/powerpoint/2010/main" val="14497974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
            <a:ext cx="9144000" cy="785793"/>
          </a:xfrm>
        </p:spPr>
        <p:txBody>
          <a:bodyPr/>
          <a:lstStyle/>
          <a:p>
            <a:r>
              <a:rPr lang="el-GR" sz="2800" dirty="0" smtClean="0"/>
              <a:t>Αμυγδαλή και Επικλινής πυρήνας</a:t>
            </a:r>
            <a:endParaRPr lang="el-GR" sz="2800" dirty="0"/>
          </a:p>
        </p:txBody>
      </p:sp>
      <p:pic>
        <p:nvPicPr>
          <p:cNvPr id="5" name="4 - Θέση περιεχομένου" descr="Position-of-the-limbic-basal-ganglia-centromedial-amygdala-extended-amygdala-bed.png"/>
          <p:cNvPicPr>
            <a:picLocks noGrp="1" noChangeAspect="1"/>
          </p:cNvPicPr>
          <p:nvPr>
            <p:ph sz="half" idx="2"/>
          </p:nvPr>
        </p:nvPicPr>
        <p:blipFill>
          <a:blip r:embed="rId2" cstate="print"/>
          <a:stretch>
            <a:fillRect/>
          </a:stretch>
        </p:blipFill>
        <p:spPr>
          <a:xfrm>
            <a:off x="357158" y="928670"/>
            <a:ext cx="8335354" cy="5677847"/>
          </a:xfrm>
        </p:spPr>
      </p:pic>
    </p:spTree>
    <p:extLst>
      <p:ext uri="{BB962C8B-B14F-4D97-AF65-F5344CB8AC3E}">
        <p14:creationId xmlns:p14="http://schemas.microsoft.com/office/powerpoint/2010/main" val="38911755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Θέση περιεχομένου" descr="Pyramidal+Tract.jpg"/>
          <p:cNvPicPr>
            <a:picLocks noGrp="1" noChangeAspect="1"/>
          </p:cNvPicPr>
          <p:nvPr>
            <p:ph sz="half" idx="2"/>
          </p:nvPr>
        </p:nvPicPr>
        <p:blipFill>
          <a:blip r:embed="rId2" cstate="print"/>
          <a:stretch>
            <a:fillRect/>
          </a:stretch>
        </p:blipFill>
        <p:spPr>
          <a:xfrm>
            <a:off x="1979712" y="620688"/>
            <a:ext cx="8316416" cy="6237312"/>
          </a:xfrm>
        </p:spPr>
      </p:pic>
      <p:sp>
        <p:nvSpPr>
          <p:cNvPr id="2" name="1 - Τίτλος"/>
          <p:cNvSpPr>
            <a:spLocks noGrp="1"/>
          </p:cNvSpPr>
          <p:nvPr>
            <p:ph type="title"/>
          </p:nvPr>
        </p:nvSpPr>
        <p:spPr>
          <a:xfrm>
            <a:off x="0" y="1"/>
            <a:ext cx="9144000" cy="548679"/>
          </a:xfrm>
        </p:spPr>
        <p:txBody>
          <a:bodyPr/>
          <a:lstStyle/>
          <a:p>
            <a:r>
              <a:rPr lang="el-GR" sz="3200" dirty="0" smtClean="0"/>
              <a:t>Εκούσια κινητικότητα (Πυραμιδικό σύστημα)</a:t>
            </a:r>
            <a:endParaRPr lang="el-GR" sz="3200" dirty="0"/>
          </a:p>
        </p:txBody>
      </p:sp>
      <p:sp>
        <p:nvSpPr>
          <p:cNvPr id="5" name="Content Placeholder 4"/>
          <p:cNvSpPr>
            <a:spLocks noGrp="1"/>
          </p:cNvSpPr>
          <p:nvPr>
            <p:ph sz="half" idx="1"/>
          </p:nvPr>
        </p:nvSpPr>
        <p:spPr>
          <a:xfrm>
            <a:off x="0" y="548680"/>
            <a:ext cx="4572000" cy="6309320"/>
          </a:xfrm>
        </p:spPr>
        <p:txBody>
          <a:bodyPr/>
          <a:lstStyle/>
          <a:p>
            <a:r>
              <a:rPr lang="el-GR" sz="2400" dirty="0" smtClean="0">
                <a:solidFill>
                  <a:schemeClr val="accent1"/>
                </a:solidFill>
              </a:rPr>
              <a:t>Κινητικός φλοιός</a:t>
            </a:r>
          </a:p>
          <a:p>
            <a:r>
              <a:rPr lang="el-GR" sz="2400" dirty="0" smtClean="0">
                <a:solidFill>
                  <a:schemeClr val="accent1"/>
                </a:solidFill>
              </a:rPr>
              <a:t>Έσω κάψα</a:t>
            </a:r>
          </a:p>
          <a:p>
            <a:r>
              <a:rPr lang="el-GR" sz="2400" dirty="0" smtClean="0">
                <a:solidFill>
                  <a:schemeClr val="accent1"/>
                </a:solidFill>
              </a:rPr>
              <a:t>Σκέλη (Μέσου εγκεφάλου)</a:t>
            </a:r>
          </a:p>
          <a:p>
            <a:r>
              <a:rPr lang="el-GR" sz="2400" dirty="0" smtClean="0">
                <a:solidFill>
                  <a:schemeClr val="accent1"/>
                </a:solidFill>
              </a:rPr>
              <a:t>Βάση (Γέφυρα)</a:t>
            </a:r>
          </a:p>
          <a:p>
            <a:r>
              <a:rPr lang="el-GR" sz="2400" dirty="0" smtClean="0">
                <a:solidFill>
                  <a:schemeClr val="accent1"/>
                </a:solidFill>
              </a:rPr>
              <a:t>Πυραμίδες (Προμήκης)</a:t>
            </a:r>
          </a:p>
          <a:p>
            <a:r>
              <a:rPr lang="el-GR" sz="2400" dirty="0" smtClean="0">
                <a:solidFill>
                  <a:schemeClr val="accent1"/>
                </a:solidFill>
              </a:rPr>
              <a:t>Χιασμός πυραμίδων (»»)</a:t>
            </a:r>
          </a:p>
          <a:p>
            <a:endParaRPr lang="el-GR" sz="2400" dirty="0" smtClean="0">
              <a:solidFill>
                <a:schemeClr val="accent1"/>
              </a:solidFill>
            </a:endParaRPr>
          </a:p>
          <a:p>
            <a:endParaRPr lang="el-GR" sz="2400" dirty="0" smtClean="0">
              <a:solidFill>
                <a:schemeClr val="accent1"/>
              </a:solidFill>
            </a:endParaRPr>
          </a:p>
          <a:p>
            <a:endParaRPr lang="el-GR" sz="2400" dirty="0" smtClean="0">
              <a:solidFill>
                <a:schemeClr val="accent1"/>
              </a:solidFill>
            </a:endParaRPr>
          </a:p>
          <a:p>
            <a:r>
              <a:rPr lang="el-GR" sz="2400" dirty="0" smtClean="0">
                <a:solidFill>
                  <a:schemeClr val="accent1"/>
                </a:solidFill>
              </a:rPr>
              <a:t>Πλάγιο φλοιονωτιαίο δεμάτιο (χιασμένο)</a:t>
            </a:r>
          </a:p>
          <a:p>
            <a:r>
              <a:rPr lang="el-GR" sz="2400" dirty="0" smtClean="0">
                <a:solidFill>
                  <a:schemeClr val="accent1"/>
                </a:solidFill>
              </a:rPr>
              <a:t>Πρόσθιο φλοιονωτιαίο δεμάτιο (αχίαστο)</a:t>
            </a:r>
          </a:p>
          <a:p>
            <a:r>
              <a:rPr lang="el-GR" sz="2400" dirty="0" smtClean="0">
                <a:solidFill>
                  <a:schemeClr val="accent1"/>
                </a:solidFill>
              </a:rPr>
              <a:t>Πρόσθια κέρατα (Νωτιαίου Μυελού)</a:t>
            </a:r>
          </a:p>
          <a:p>
            <a:endParaRPr lang="el-GR" sz="2400" dirty="0">
              <a:solidFill>
                <a:schemeClr val="accent1"/>
              </a:solidFill>
            </a:endParaRPr>
          </a:p>
        </p:txBody>
      </p:sp>
    </p:spTree>
    <p:extLst>
      <p:ext uri="{BB962C8B-B14F-4D97-AF65-F5344CB8AC3E}">
        <p14:creationId xmlns:p14="http://schemas.microsoft.com/office/powerpoint/2010/main" val="22742164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idx="4294967295"/>
          </p:nvPr>
        </p:nvSpPr>
        <p:spPr>
          <a:xfrm>
            <a:off x="683568" y="27562"/>
            <a:ext cx="7843962" cy="881158"/>
          </a:xfrm>
        </p:spPr>
        <p:txBody>
          <a:bodyPr/>
          <a:lstStyle/>
          <a:p>
            <a:pPr eaLnBrk="1" hangingPunct="1"/>
            <a:r>
              <a:rPr lang="el-GR" sz="3200" dirty="0" smtClean="0"/>
              <a:t>Εγκάρσια διατομή ΝΜ</a:t>
            </a:r>
          </a:p>
        </p:txBody>
      </p:sp>
      <p:pic>
        <p:nvPicPr>
          <p:cNvPr id="83971" name="Picture 4" descr="Εγκάρσια διατομή ΝΜ"/>
          <p:cNvPicPr>
            <a:picLocks noChangeAspect="1" noChangeArrowheads="1"/>
          </p:cNvPicPr>
          <p:nvPr/>
        </p:nvPicPr>
        <p:blipFill>
          <a:blip r:embed="rId2" cstate="print"/>
          <a:srcRect/>
          <a:stretch>
            <a:fillRect/>
          </a:stretch>
        </p:blipFill>
        <p:spPr bwMode="auto">
          <a:xfrm>
            <a:off x="0" y="1051917"/>
            <a:ext cx="9144000" cy="5781675"/>
          </a:xfrm>
          <a:prstGeom prst="rect">
            <a:avLst/>
          </a:prstGeom>
          <a:noFill/>
          <a:ln w="9525">
            <a:noFill/>
            <a:miter lim="800000"/>
            <a:headEnd/>
            <a:tailEnd/>
          </a:ln>
        </p:spPr>
      </p:pic>
    </p:spTree>
    <p:extLst>
      <p:ext uri="{BB962C8B-B14F-4D97-AF65-F5344CB8AC3E}">
        <p14:creationId xmlns:p14="http://schemas.microsoft.com/office/powerpoint/2010/main" val="351396166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l-GR"/>
              <a:t>Μυϊκές ομάδες για μια κίνηση</a:t>
            </a:r>
          </a:p>
        </p:txBody>
      </p:sp>
      <p:sp>
        <p:nvSpPr>
          <p:cNvPr id="116739" name="Rectangle 3"/>
          <p:cNvSpPr>
            <a:spLocks noGrp="1" noChangeArrowheads="1"/>
          </p:cNvSpPr>
          <p:nvPr>
            <p:ph type="body" idx="1"/>
          </p:nvPr>
        </p:nvSpPr>
        <p:spPr>
          <a:xfrm>
            <a:off x="0" y="1556792"/>
            <a:ext cx="9144000" cy="5112568"/>
          </a:xfrm>
        </p:spPr>
        <p:txBody>
          <a:bodyPr/>
          <a:lstStyle/>
          <a:p>
            <a:r>
              <a:rPr lang="el-GR" sz="3600" dirty="0"/>
              <a:t>Πρωταγωνιστές</a:t>
            </a:r>
          </a:p>
          <a:p>
            <a:r>
              <a:rPr lang="el-GR" sz="3600" dirty="0"/>
              <a:t>Επικουρικοί</a:t>
            </a:r>
          </a:p>
          <a:p>
            <a:r>
              <a:rPr lang="el-GR" sz="3600" dirty="0"/>
              <a:t>Ανταγωνιστές</a:t>
            </a:r>
          </a:p>
          <a:p>
            <a:r>
              <a:rPr lang="el-GR" sz="3600" dirty="0"/>
              <a:t>Εξουδετεροποιοί</a:t>
            </a:r>
          </a:p>
          <a:p>
            <a:r>
              <a:rPr lang="el-GR" sz="3600" dirty="0" smtClean="0"/>
              <a:t>Σταθεροποιοί</a:t>
            </a:r>
            <a:endParaRPr lang="en-US" sz="3600" dirty="0" smtClean="0"/>
          </a:p>
          <a:p>
            <a:endParaRPr lang="en-US" sz="3600" dirty="0" smtClean="0"/>
          </a:p>
          <a:p>
            <a:endParaRPr lang="en-US" sz="3600" dirty="0" smtClean="0"/>
          </a:p>
          <a:p>
            <a:pPr>
              <a:buNone/>
            </a:pPr>
            <a:r>
              <a:rPr lang="en-US" sz="2600" dirty="0" smtClean="0"/>
              <a:t>Origin</a:t>
            </a:r>
            <a:r>
              <a:rPr lang="el-GR" sz="2600" dirty="0" smtClean="0"/>
              <a:t> = έκφυση, </a:t>
            </a:r>
            <a:r>
              <a:rPr lang="en-US" sz="2600" dirty="0" smtClean="0"/>
              <a:t>Insertion = </a:t>
            </a:r>
            <a:r>
              <a:rPr lang="el-GR" sz="2600" dirty="0" smtClean="0"/>
              <a:t>κατάφυση,</a:t>
            </a:r>
            <a:r>
              <a:rPr lang="en-US" sz="2600" dirty="0" smtClean="0"/>
              <a:t> Tendon = </a:t>
            </a:r>
            <a:r>
              <a:rPr lang="el-GR" sz="2600" dirty="0" smtClean="0"/>
              <a:t>τένοντας</a:t>
            </a:r>
            <a:endParaRPr lang="el-GR" sz="2600" dirty="0"/>
          </a:p>
        </p:txBody>
      </p:sp>
      <p:pic>
        <p:nvPicPr>
          <p:cNvPr id="4" name="Picture 3" descr="muscle-attachments-origin-insertions-image.jpg"/>
          <p:cNvPicPr>
            <a:picLocks noChangeAspect="1"/>
          </p:cNvPicPr>
          <p:nvPr/>
        </p:nvPicPr>
        <p:blipFill>
          <a:blip r:embed="rId2" cstate="print"/>
          <a:stretch>
            <a:fillRect/>
          </a:stretch>
        </p:blipFill>
        <p:spPr>
          <a:xfrm>
            <a:off x="3891770" y="1700808"/>
            <a:ext cx="5252230" cy="4324985"/>
          </a:xfrm>
          <a:prstGeom prst="rect">
            <a:avLst/>
          </a:prstGeom>
        </p:spPr>
      </p:pic>
    </p:spTree>
    <p:extLst>
      <p:ext uri="{BB962C8B-B14F-4D97-AF65-F5344CB8AC3E}">
        <p14:creationId xmlns:p14="http://schemas.microsoft.com/office/powerpoint/2010/main" val="31891164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
            <a:ext cx="9144000" cy="714356"/>
          </a:xfrm>
        </p:spPr>
        <p:txBody>
          <a:bodyPr/>
          <a:lstStyle/>
          <a:p>
            <a:r>
              <a:rPr lang="el-GR" sz="3000" dirty="0" smtClean="0"/>
              <a:t>Παράπλευρη κινητικότητα (</a:t>
            </a:r>
            <a:r>
              <a:rPr lang="el-GR" sz="3000" dirty="0" err="1" smtClean="0"/>
              <a:t>Εξωπυραμιδικό</a:t>
            </a:r>
            <a:r>
              <a:rPr lang="el-GR" sz="3000" dirty="0" smtClean="0"/>
              <a:t> σύστημα)</a:t>
            </a:r>
            <a:endParaRPr lang="el-GR" sz="3000" dirty="0"/>
          </a:p>
        </p:txBody>
      </p:sp>
      <p:pic>
        <p:nvPicPr>
          <p:cNvPr id="9" name="8 - Θέση περιεχομένου" descr="extrapyramidal system.gif"/>
          <p:cNvPicPr>
            <a:picLocks noGrp="1" noChangeAspect="1"/>
          </p:cNvPicPr>
          <p:nvPr>
            <p:ph sz="half" idx="2"/>
          </p:nvPr>
        </p:nvPicPr>
        <p:blipFill>
          <a:blip r:embed="rId2" cstate="print"/>
          <a:stretch>
            <a:fillRect/>
          </a:stretch>
        </p:blipFill>
        <p:spPr>
          <a:xfrm>
            <a:off x="0" y="634986"/>
            <a:ext cx="9144000" cy="6529137"/>
          </a:xfrm>
        </p:spPr>
      </p:pic>
    </p:spTree>
    <p:extLst>
      <p:ext uri="{BB962C8B-B14F-4D97-AF65-F5344CB8AC3E}">
        <p14:creationId xmlns:p14="http://schemas.microsoft.com/office/powerpoint/2010/main" val="17954712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
            <a:ext cx="9144000" cy="692695"/>
          </a:xfrm>
        </p:spPr>
        <p:txBody>
          <a:bodyPr/>
          <a:lstStyle/>
          <a:p>
            <a:r>
              <a:rPr lang="el-GR" sz="3000" dirty="0" smtClean="0"/>
              <a:t>Παράπλευρη κινητικότητα (</a:t>
            </a:r>
            <a:r>
              <a:rPr lang="el-GR" sz="3000" dirty="0" err="1" smtClean="0"/>
              <a:t>Εξωπυραμιδικό</a:t>
            </a:r>
            <a:r>
              <a:rPr lang="el-GR" sz="3000" dirty="0" smtClean="0"/>
              <a:t> σύστημα)</a:t>
            </a:r>
            <a:endParaRPr lang="el-GR" sz="3000" dirty="0"/>
          </a:p>
        </p:txBody>
      </p:sp>
      <p:sp>
        <p:nvSpPr>
          <p:cNvPr id="5" name="Content Placeholder 4"/>
          <p:cNvSpPr>
            <a:spLocks noGrp="1"/>
          </p:cNvSpPr>
          <p:nvPr>
            <p:ph sz="half" idx="1"/>
          </p:nvPr>
        </p:nvSpPr>
        <p:spPr>
          <a:xfrm>
            <a:off x="0" y="620688"/>
            <a:ext cx="4572000" cy="6237312"/>
          </a:xfrm>
        </p:spPr>
        <p:txBody>
          <a:bodyPr/>
          <a:lstStyle/>
          <a:p>
            <a:pPr>
              <a:buNone/>
            </a:pPr>
            <a:r>
              <a:rPr lang="el-GR" sz="2600" i="1" dirty="0" smtClean="0"/>
              <a:t>Δομές φαιάς ουσίας</a:t>
            </a:r>
          </a:p>
          <a:p>
            <a:pPr lvl="0"/>
            <a:r>
              <a:rPr lang="el-GR" sz="1800" dirty="0" smtClean="0">
                <a:solidFill>
                  <a:srgbClr val="FFFF00"/>
                </a:solidFill>
              </a:rPr>
              <a:t>Προκινητικός φλοιός</a:t>
            </a:r>
          </a:p>
          <a:p>
            <a:r>
              <a:rPr lang="el-GR" sz="1800" dirty="0" smtClean="0">
                <a:solidFill>
                  <a:srgbClr val="FFFF00"/>
                </a:solidFill>
              </a:rPr>
              <a:t>Ωχρά σφαίρα βασικών γαγγλίων </a:t>
            </a:r>
            <a:r>
              <a:rPr lang="el-GR" sz="1400" i="1" dirty="0" smtClean="0"/>
              <a:t>(τελικός)</a:t>
            </a:r>
          </a:p>
          <a:p>
            <a:pPr lvl="0"/>
            <a:r>
              <a:rPr lang="el-GR" sz="1800" dirty="0" smtClean="0">
                <a:solidFill>
                  <a:srgbClr val="FFFF00"/>
                </a:solidFill>
              </a:rPr>
              <a:t>Ραβδωτό σώμα (κέλυφος – κερκοφόρος π.) βασικών γαγγλίων</a:t>
            </a:r>
          </a:p>
          <a:p>
            <a:pPr lvl="0"/>
            <a:r>
              <a:rPr lang="el-GR" sz="1800" dirty="0" smtClean="0">
                <a:solidFill>
                  <a:srgbClr val="FFFF00"/>
                </a:solidFill>
              </a:rPr>
              <a:t>Επικλινής πυρήνας βασικών γαγγλίων</a:t>
            </a:r>
          </a:p>
          <a:p>
            <a:pPr lvl="0"/>
            <a:r>
              <a:rPr lang="el-GR" sz="1800" dirty="0" smtClean="0">
                <a:solidFill>
                  <a:srgbClr val="FFFF00"/>
                </a:solidFill>
              </a:rPr>
              <a:t>Πυρήνες θαλάμου (έξω – διάμεσος - πρόσθιος κοιλιακός, </a:t>
            </a:r>
            <a:r>
              <a:rPr lang="el-GR" sz="1800" smtClean="0">
                <a:solidFill>
                  <a:srgbClr val="FFFF00"/>
                </a:solidFill>
              </a:rPr>
              <a:t>ενδοπετάλιοι) </a:t>
            </a:r>
            <a:endParaRPr lang="el-GR" sz="1800" dirty="0" smtClean="0">
              <a:solidFill>
                <a:srgbClr val="FFFF00"/>
              </a:solidFill>
            </a:endParaRPr>
          </a:p>
          <a:p>
            <a:pPr lvl="0"/>
            <a:r>
              <a:rPr lang="el-GR" sz="1800" dirty="0" smtClean="0">
                <a:solidFill>
                  <a:srgbClr val="FFFF00"/>
                </a:solidFill>
              </a:rPr>
              <a:t>Υποθαλάμιος πυρήνας </a:t>
            </a:r>
            <a:r>
              <a:rPr lang="el-GR" sz="1800" i="1" dirty="0" smtClean="0"/>
              <a:t>(διάμεσος)</a:t>
            </a:r>
          </a:p>
          <a:p>
            <a:pPr lvl="0"/>
            <a:r>
              <a:rPr lang="el-GR" sz="1800" dirty="0" smtClean="0">
                <a:solidFill>
                  <a:srgbClr val="FFFF00"/>
                </a:solidFill>
              </a:rPr>
              <a:t>Ερυθρός πυρήνας</a:t>
            </a:r>
          </a:p>
          <a:p>
            <a:pPr lvl="0"/>
            <a:r>
              <a:rPr lang="el-GR" sz="1800" dirty="0" smtClean="0">
                <a:solidFill>
                  <a:srgbClr val="FFFF00"/>
                </a:solidFill>
              </a:rPr>
              <a:t>Μέλαινα ουσία</a:t>
            </a:r>
          </a:p>
          <a:p>
            <a:pPr lvl="0"/>
            <a:r>
              <a:rPr lang="el-GR" sz="1800" dirty="0" smtClean="0">
                <a:solidFill>
                  <a:srgbClr val="FFFF00"/>
                </a:solidFill>
              </a:rPr>
              <a:t>Κοιλιακή καλυπτρική περιοχή </a:t>
            </a:r>
            <a:r>
              <a:rPr lang="el-GR" sz="1800" i="1" dirty="0" smtClean="0"/>
              <a:t>(μέσος)</a:t>
            </a:r>
          </a:p>
          <a:p>
            <a:pPr lvl="0"/>
            <a:r>
              <a:rPr lang="el-GR" sz="1800" dirty="0" smtClean="0">
                <a:solidFill>
                  <a:srgbClr val="FFFF00"/>
                </a:solidFill>
              </a:rPr>
              <a:t>Γεφυρικοί πυρήνες</a:t>
            </a:r>
          </a:p>
          <a:p>
            <a:pPr lvl="0"/>
            <a:r>
              <a:rPr lang="el-GR" sz="1800" dirty="0" smtClean="0">
                <a:solidFill>
                  <a:srgbClr val="FFFF00"/>
                </a:solidFill>
              </a:rPr>
              <a:t>Έξω αιθουσαίος π. </a:t>
            </a:r>
          </a:p>
          <a:p>
            <a:pPr lvl="0"/>
            <a:r>
              <a:rPr lang="el-GR" sz="1800" dirty="0" smtClean="0">
                <a:solidFill>
                  <a:srgbClr val="FFFF00"/>
                </a:solidFill>
              </a:rPr>
              <a:t>Κάτω ελαϊκός π. </a:t>
            </a:r>
            <a:r>
              <a:rPr lang="el-GR" sz="1800" i="1" dirty="0" smtClean="0"/>
              <a:t>(προμήκης)</a:t>
            </a:r>
          </a:p>
          <a:p>
            <a:pPr lvl="0"/>
            <a:r>
              <a:rPr lang="el-GR" sz="1800" dirty="0" smtClean="0">
                <a:solidFill>
                  <a:srgbClr val="FFFF00"/>
                </a:solidFill>
              </a:rPr>
              <a:t>Οδοντωτός π. </a:t>
            </a:r>
          </a:p>
          <a:p>
            <a:pPr lvl="0"/>
            <a:r>
              <a:rPr lang="el-GR" sz="1800" dirty="0" smtClean="0">
                <a:solidFill>
                  <a:srgbClr val="FFFF00"/>
                </a:solidFill>
              </a:rPr>
              <a:t>Εμβολοειδής π. </a:t>
            </a:r>
            <a:r>
              <a:rPr lang="el-GR" sz="1800" i="1" dirty="0" smtClean="0"/>
              <a:t>(παρεγκεφαλίδα)</a:t>
            </a:r>
          </a:p>
          <a:p>
            <a:pPr lvl="0"/>
            <a:r>
              <a:rPr lang="el-GR" sz="1800" dirty="0" smtClean="0">
                <a:solidFill>
                  <a:srgbClr val="FFFF00"/>
                </a:solidFill>
              </a:rPr>
              <a:t>Δικτυωτός σχηματισμός </a:t>
            </a:r>
            <a:r>
              <a:rPr lang="el-GR" sz="1600" i="1" dirty="0" smtClean="0"/>
              <a:t>(Ν.Μ. στέλεχος)</a:t>
            </a:r>
            <a:endParaRPr lang="el-GR" sz="1600" i="1" dirty="0" smtClean="0">
              <a:solidFill>
                <a:srgbClr val="FFFF00"/>
              </a:solidFill>
            </a:endParaRPr>
          </a:p>
          <a:p>
            <a:pPr>
              <a:buNone/>
            </a:pPr>
            <a:endParaRPr lang="el-GR" sz="2000" i="1" dirty="0"/>
          </a:p>
        </p:txBody>
      </p:sp>
      <p:sp>
        <p:nvSpPr>
          <p:cNvPr id="6" name="Content Placeholder 5"/>
          <p:cNvSpPr>
            <a:spLocks noGrp="1"/>
          </p:cNvSpPr>
          <p:nvPr>
            <p:ph sz="half" idx="2"/>
          </p:nvPr>
        </p:nvSpPr>
        <p:spPr>
          <a:xfrm>
            <a:off x="4644008" y="620688"/>
            <a:ext cx="4499992" cy="6237312"/>
          </a:xfrm>
        </p:spPr>
        <p:txBody>
          <a:bodyPr/>
          <a:lstStyle/>
          <a:p>
            <a:pPr>
              <a:buNone/>
            </a:pPr>
            <a:r>
              <a:rPr lang="el-GR" sz="2600" i="1" dirty="0" smtClean="0"/>
              <a:t>Νευρικές ίνες (λευκή ουσία)</a:t>
            </a:r>
          </a:p>
          <a:p>
            <a:pPr lvl="0"/>
            <a:r>
              <a:rPr lang="el-GR" sz="2200" dirty="0" smtClean="0">
                <a:solidFill>
                  <a:srgbClr val="FFC000"/>
                </a:solidFill>
              </a:rPr>
              <a:t>Άνω επιμήκης δεσμίδα (Τελικός εγκέφαλος)</a:t>
            </a:r>
          </a:p>
          <a:p>
            <a:pPr lvl="0"/>
            <a:r>
              <a:rPr lang="el-GR" sz="2200" dirty="0" smtClean="0">
                <a:solidFill>
                  <a:srgbClr val="FFC000"/>
                </a:solidFill>
              </a:rPr>
              <a:t>Μετωπογεφυρικές ίνες</a:t>
            </a:r>
          </a:p>
          <a:p>
            <a:pPr lvl="0"/>
            <a:r>
              <a:rPr lang="el-GR" sz="2200" dirty="0" smtClean="0">
                <a:solidFill>
                  <a:srgbClr val="FFC000"/>
                </a:solidFill>
              </a:rPr>
              <a:t>Κεντρική καλυπτρική δεσμίδα</a:t>
            </a:r>
          </a:p>
          <a:p>
            <a:pPr lvl="0"/>
            <a:r>
              <a:rPr lang="el-GR" sz="2200" dirty="0" smtClean="0">
                <a:solidFill>
                  <a:srgbClr val="FFC000"/>
                </a:solidFill>
              </a:rPr>
              <a:t>Οδοντωτο-ερυθρο-θαλαμικό δεμάτιο</a:t>
            </a:r>
          </a:p>
          <a:p>
            <a:pPr lvl="0"/>
            <a:r>
              <a:rPr lang="el-GR" sz="2200" dirty="0" smtClean="0">
                <a:solidFill>
                  <a:srgbClr val="FFC000"/>
                </a:solidFill>
              </a:rPr>
              <a:t>Αναρριχώμενες ίνες παρεγκεφαλίδας </a:t>
            </a:r>
            <a:r>
              <a:rPr lang="el-GR" sz="1900" dirty="0" smtClean="0">
                <a:solidFill>
                  <a:srgbClr val="FFC000"/>
                </a:solidFill>
              </a:rPr>
              <a:t>(από κ. ελαϊκό π.)</a:t>
            </a:r>
          </a:p>
          <a:p>
            <a:pPr lvl="0"/>
            <a:r>
              <a:rPr lang="el-GR" sz="2200" dirty="0" smtClean="0">
                <a:solidFill>
                  <a:srgbClr val="FFC000"/>
                </a:solidFill>
              </a:rPr>
              <a:t>Ερυθρονωτιαίο δεμάτιο</a:t>
            </a:r>
          </a:p>
          <a:p>
            <a:pPr lvl="0"/>
            <a:r>
              <a:rPr lang="el-GR" sz="2200" dirty="0" smtClean="0">
                <a:solidFill>
                  <a:srgbClr val="FFC000"/>
                </a:solidFill>
              </a:rPr>
              <a:t>Αιθουσαιονωτιαίο δεμάτιο</a:t>
            </a:r>
          </a:p>
          <a:p>
            <a:pPr lvl="0"/>
            <a:r>
              <a:rPr lang="el-GR" sz="2200" dirty="0" smtClean="0">
                <a:solidFill>
                  <a:srgbClr val="FFC000"/>
                </a:solidFill>
              </a:rPr>
              <a:t>Ελαιονωτιαίο δεμάτιο</a:t>
            </a:r>
          </a:p>
          <a:p>
            <a:pPr lvl="0"/>
            <a:r>
              <a:rPr lang="el-GR" sz="2100" dirty="0" smtClean="0">
                <a:solidFill>
                  <a:srgbClr val="FFC000"/>
                </a:solidFill>
              </a:rPr>
              <a:t>Πρόσθιο &amp; οπίσθιο νωτιαιοπαρεγκεφαλιδικά δεμάτια</a:t>
            </a:r>
          </a:p>
          <a:p>
            <a:pPr lvl="0"/>
            <a:r>
              <a:rPr lang="el-GR" sz="2100" smtClean="0">
                <a:solidFill>
                  <a:srgbClr val="FFC000"/>
                </a:solidFill>
              </a:rPr>
              <a:t>Πλάγιο δικτυωτονωτιαίο δεμάτιο</a:t>
            </a:r>
            <a:endParaRPr lang="el-GR" sz="2100" dirty="0" smtClean="0">
              <a:solidFill>
                <a:srgbClr val="FFC000"/>
              </a:solidFill>
            </a:endParaRPr>
          </a:p>
          <a:p>
            <a:pPr>
              <a:buNone/>
            </a:pPr>
            <a:endParaRPr lang="el-GR" sz="2200" i="1" dirty="0">
              <a:solidFill>
                <a:srgbClr val="FFC000"/>
              </a:solidFill>
            </a:endParaRPr>
          </a:p>
        </p:txBody>
      </p:sp>
    </p:spTree>
    <p:extLst>
      <p:ext uri="{BB962C8B-B14F-4D97-AF65-F5344CB8AC3E}">
        <p14:creationId xmlns:p14="http://schemas.microsoft.com/office/powerpoint/2010/main" val="1680277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a:xfrm>
            <a:off x="468313" y="0"/>
            <a:ext cx="8229600" cy="1143000"/>
          </a:xfrm>
        </p:spPr>
        <p:txBody>
          <a:bodyPr/>
          <a:lstStyle/>
          <a:p>
            <a:r>
              <a:rPr lang="el-GR" sz="2800" smtClean="0"/>
              <a:t>Τύποι  νευρώνων ανάλογα με</a:t>
            </a:r>
            <a:r>
              <a:rPr lang="el-GR" sz="4000" smtClean="0"/>
              <a:t> </a:t>
            </a:r>
            <a:r>
              <a:rPr lang="el-GR" sz="2800" smtClean="0"/>
              <a:t>τον αριθμό και το μήκος των νευραξόνων (νευριτών, νευρικών ινών) </a:t>
            </a:r>
            <a:endParaRPr lang="el-GR" sz="4000" smtClean="0"/>
          </a:p>
        </p:txBody>
      </p:sp>
      <p:pic>
        <p:nvPicPr>
          <p:cNvPr id="31747" name="Picture 6" descr="Τύποι νευρώνων"/>
          <p:cNvPicPr>
            <a:picLocks noGrp="1" noChangeAspect="1" noChangeArrowheads="1"/>
          </p:cNvPicPr>
          <p:nvPr>
            <p:ph idx="1"/>
          </p:nvPr>
        </p:nvPicPr>
        <p:blipFill>
          <a:blip r:embed="rId2"/>
          <a:srcRect/>
          <a:stretch>
            <a:fillRect/>
          </a:stretch>
        </p:blipFill>
        <p:spPr>
          <a:xfrm>
            <a:off x="1643042" y="1132488"/>
            <a:ext cx="6000791" cy="5594590"/>
          </a:xfr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28596" y="0"/>
            <a:ext cx="8258204" cy="865171"/>
          </a:xfrm>
        </p:spPr>
        <p:txBody>
          <a:bodyPr/>
          <a:lstStyle/>
          <a:p>
            <a:r>
              <a:rPr lang="el-GR" sz="3200" dirty="0" smtClean="0"/>
              <a:t>Βασικά γάγγλια και </a:t>
            </a:r>
            <a:r>
              <a:rPr lang="el-GR" sz="3200" dirty="0" err="1" smtClean="0"/>
              <a:t>Εξωπυραμιδικό</a:t>
            </a:r>
            <a:r>
              <a:rPr lang="el-GR" sz="3200" dirty="0" smtClean="0"/>
              <a:t> σύστημα</a:t>
            </a:r>
            <a:endParaRPr lang="el-GR" sz="3200" dirty="0"/>
          </a:p>
        </p:txBody>
      </p:sp>
      <p:pic>
        <p:nvPicPr>
          <p:cNvPr id="7" name="6 - Θέση περιεχομένου" descr="extrapyramidal system1.gif"/>
          <p:cNvPicPr>
            <a:picLocks noGrp="1" noChangeAspect="1"/>
          </p:cNvPicPr>
          <p:nvPr>
            <p:ph idx="1"/>
          </p:nvPr>
        </p:nvPicPr>
        <p:blipFill>
          <a:blip r:embed="rId2" cstate="print"/>
          <a:stretch>
            <a:fillRect/>
          </a:stretch>
        </p:blipFill>
        <p:spPr>
          <a:xfrm>
            <a:off x="357158" y="701128"/>
            <a:ext cx="8200593" cy="6156872"/>
          </a:xfrm>
        </p:spPr>
      </p:pic>
    </p:spTree>
    <p:extLst>
      <p:ext uri="{BB962C8B-B14F-4D97-AF65-F5344CB8AC3E}">
        <p14:creationId xmlns:p14="http://schemas.microsoft.com/office/powerpoint/2010/main" val="17326102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8915400" cy="685800"/>
          </a:xfrm>
          <a:noFill/>
        </p:spPr>
        <p:txBody>
          <a:bodyPr/>
          <a:lstStyle/>
          <a:p>
            <a:r>
              <a:rPr lang="el-GR" sz="2400" smtClean="0">
                <a:effectLst/>
              </a:rPr>
              <a:t>Λειτουργίες των Βασικών Γαγγλίων Ι</a:t>
            </a:r>
          </a:p>
        </p:txBody>
      </p:sp>
      <p:sp>
        <p:nvSpPr>
          <p:cNvPr id="14339" name="Rectangle 3"/>
          <p:cNvSpPr>
            <a:spLocks noGrp="1" noChangeArrowheads="1"/>
          </p:cNvSpPr>
          <p:nvPr>
            <p:ph type="body" idx="1"/>
          </p:nvPr>
        </p:nvSpPr>
        <p:spPr>
          <a:xfrm>
            <a:off x="0" y="762000"/>
            <a:ext cx="9144000" cy="6096000"/>
          </a:xfrm>
          <a:noFill/>
        </p:spPr>
        <p:txBody>
          <a:bodyPr/>
          <a:lstStyle/>
          <a:p>
            <a:r>
              <a:rPr lang="el-GR" sz="2400" u="sng" dirty="0" smtClean="0">
                <a:effectLst/>
              </a:rPr>
              <a:t>Ραβδωτό Σώμα</a:t>
            </a:r>
            <a:r>
              <a:rPr lang="en-US" sz="2400" dirty="0" smtClean="0">
                <a:effectLst/>
              </a:rPr>
              <a:t>:</a:t>
            </a:r>
            <a:r>
              <a:rPr lang="el-GR" sz="2400" dirty="0" smtClean="0">
                <a:effectLst/>
              </a:rPr>
              <a:t> Κέλυφος, κερκοφόρος πυρήνας </a:t>
            </a:r>
            <a:r>
              <a:rPr lang="el-GR" sz="2000" dirty="0" smtClean="0">
                <a:effectLst/>
              </a:rPr>
              <a:t>(</a:t>
            </a:r>
            <a:r>
              <a:rPr lang="en-US" sz="2000" dirty="0" smtClean="0">
                <a:effectLst/>
              </a:rPr>
              <a:t>dorsal striatum)</a:t>
            </a:r>
          </a:p>
          <a:p>
            <a:r>
              <a:rPr lang="el-GR" sz="2400" u="sng" dirty="0" smtClean="0">
                <a:effectLst/>
              </a:rPr>
              <a:t>Επικλινής πυρήνας</a:t>
            </a:r>
            <a:r>
              <a:rPr lang="el-GR" sz="2400" dirty="0" smtClean="0">
                <a:effectLst/>
              </a:rPr>
              <a:t> (</a:t>
            </a:r>
            <a:r>
              <a:rPr lang="en-US" sz="2400" dirty="0" smtClean="0">
                <a:effectLst/>
              </a:rPr>
              <a:t>ventral striatum)</a:t>
            </a:r>
          </a:p>
          <a:p>
            <a:r>
              <a:rPr lang="el-GR" sz="2400" u="sng" dirty="0" smtClean="0">
                <a:effectLst/>
              </a:rPr>
              <a:t>Ωχρά σφαίρα</a:t>
            </a:r>
            <a:r>
              <a:rPr lang="el-GR" sz="2400" dirty="0" smtClean="0">
                <a:effectLst/>
              </a:rPr>
              <a:t> Διαιρείται σε έσω και έξω μοίρα </a:t>
            </a:r>
          </a:p>
          <a:p>
            <a:r>
              <a:rPr lang="el-GR" sz="2400" u="sng" dirty="0" smtClean="0">
                <a:effectLst/>
              </a:rPr>
              <a:t>Υποθαλάμιος πυρήνας</a:t>
            </a:r>
            <a:r>
              <a:rPr lang="el-GR" sz="2400" dirty="0" smtClean="0">
                <a:effectLst/>
              </a:rPr>
              <a:t> (Στην υποθαλάμια χώρα, πίσω και έξω του υποθαλάμου)</a:t>
            </a:r>
          </a:p>
          <a:p>
            <a:r>
              <a:rPr lang="el-GR" sz="2400" u="sng" dirty="0" smtClean="0">
                <a:effectLst/>
              </a:rPr>
              <a:t>Μέλαινα ουσία</a:t>
            </a:r>
            <a:r>
              <a:rPr lang="el-GR" sz="2400" dirty="0" smtClean="0">
                <a:effectLst/>
              </a:rPr>
              <a:t>  Στο μέσο εγκέφαλο </a:t>
            </a:r>
            <a:r>
              <a:rPr lang="el-GR" sz="2000" dirty="0" smtClean="0">
                <a:effectLst/>
              </a:rPr>
              <a:t>(δικτυωτό και συμπαγές τμήμα)</a:t>
            </a:r>
          </a:p>
          <a:p>
            <a:endParaRPr lang="el-GR" sz="2000" dirty="0" smtClean="0">
              <a:effectLst/>
            </a:endParaRPr>
          </a:p>
          <a:p>
            <a:pPr>
              <a:buFont typeface="Wingdings" pitchFamily="2" charset="2"/>
              <a:buNone/>
            </a:pPr>
            <a:r>
              <a:rPr lang="el-GR" sz="2000" dirty="0" smtClean="0">
                <a:effectLst/>
              </a:rPr>
              <a:t>  </a:t>
            </a:r>
            <a:r>
              <a:rPr lang="el-GR" sz="2000" i="1" dirty="0" smtClean="0">
                <a:effectLst/>
              </a:rPr>
              <a:t>Συμμετέχουν στη διαβάθμιση της μυϊκής δύναμης και σε συνεργασία με το  Συνειρμικό Κινητικό φλοιό «αποφασίζουν» και οργανώνουν την αναγκαία ακολουθία γεγονότων. Το </a:t>
            </a:r>
            <a:r>
              <a:rPr lang="el-GR" sz="2000" i="1" u="sng" dirty="0" smtClean="0">
                <a:effectLst/>
              </a:rPr>
              <a:t>κέλυφος</a:t>
            </a:r>
            <a:r>
              <a:rPr lang="el-GR" sz="2000" i="1" dirty="0" smtClean="0">
                <a:effectLst/>
              </a:rPr>
              <a:t> αποθηκεύει προπαρασκευασμένα κινητικά προγράμματα </a:t>
            </a:r>
            <a:r>
              <a:rPr lang="el-GR" sz="2000" dirty="0" smtClean="0">
                <a:effectLst/>
              </a:rPr>
              <a:t>(Κινητικό κύκλωμα)</a:t>
            </a:r>
            <a:r>
              <a:rPr lang="el-GR" sz="2000" i="1" dirty="0" smtClean="0">
                <a:effectLst/>
              </a:rPr>
              <a:t>.</a:t>
            </a:r>
          </a:p>
          <a:p>
            <a:pPr>
              <a:buFont typeface="Wingdings" pitchFamily="2" charset="2"/>
              <a:buNone/>
            </a:pPr>
            <a:r>
              <a:rPr lang="el-GR" sz="2000" i="1" dirty="0" smtClean="0">
                <a:effectLst/>
              </a:rPr>
              <a:t>  Η κεφαλή του </a:t>
            </a:r>
            <a:r>
              <a:rPr lang="el-GR" sz="2000" i="1" u="sng" dirty="0" smtClean="0">
                <a:effectLst/>
              </a:rPr>
              <a:t>κερκοφόρου πυρήνα</a:t>
            </a:r>
            <a:r>
              <a:rPr lang="el-GR" sz="2000" i="1" dirty="0" smtClean="0">
                <a:effectLst/>
              </a:rPr>
              <a:t> συμβάλλει στην εκμάθηση των κινήσεων </a:t>
            </a:r>
            <a:r>
              <a:rPr lang="el-GR" sz="2000" dirty="0" smtClean="0">
                <a:effectLst/>
              </a:rPr>
              <a:t>(</a:t>
            </a:r>
            <a:r>
              <a:rPr lang="el-GR" sz="2000" dirty="0" err="1" smtClean="0">
                <a:effectLst/>
              </a:rPr>
              <a:t>Γνωσιακό</a:t>
            </a:r>
            <a:r>
              <a:rPr lang="el-GR" sz="2000" dirty="0" smtClean="0">
                <a:effectLst/>
              </a:rPr>
              <a:t> κύκλωμα)</a:t>
            </a:r>
            <a:r>
              <a:rPr lang="el-GR" sz="2000" i="1" dirty="0" smtClean="0">
                <a:effectLst/>
              </a:rPr>
              <a:t>.</a:t>
            </a:r>
          </a:p>
          <a:p>
            <a:pPr>
              <a:buFont typeface="Wingdings" pitchFamily="2" charset="2"/>
              <a:buNone/>
            </a:pPr>
            <a:r>
              <a:rPr lang="el-GR" sz="2000" i="1" dirty="0" smtClean="0">
                <a:effectLst/>
              </a:rPr>
              <a:t>  Ο </a:t>
            </a:r>
            <a:r>
              <a:rPr lang="el-GR" sz="2000" i="1" u="sng" dirty="0" smtClean="0">
                <a:effectLst/>
              </a:rPr>
              <a:t>επικλινής πυρήνας</a:t>
            </a:r>
            <a:r>
              <a:rPr lang="el-GR" sz="2000" i="1" dirty="0" smtClean="0">
                <a:effectLst/>
              </a:rPr>
              <a:t> συμμετέχει στο </a:t>
            </a:r>
            <a:r>
              <a:rPr lang="el-GR" sz="2000" dirty="0" err="1" smtClean="0">
                <a:effectLst/>
              </a:rPr>
              <a:t>Μεταιχμιακό</a:t>
            </a:r>
            <a:r>
              <a:rPr lang="el-GR" sz="2000" dirty="0" smtClean="0">
                <a:effectLst/>
              </a:rPr>
              <a:t> κύκλωμα</a:t>
            </a:r>
            <a:r>
              <a:rPr lang="en-US" sz="2000" dirty="0" smtClean="0">
                <a:effectLst/>
              </a:rPr>
              <a:t> </a:t>
            </a:r>
            <a:r>
              <a:rPr lang="el-GR" sz="2000" i="1" dirty="0" smtClean="0">
                <a:effectLst/>
              </a:rPr>
              <a:t>με τον κατώτερο προμετωπιαίο φλοιό, την ωχρά σφαίρα και τον έσω ραχιαίο πυρήνα θαλάμου </a:t>
            </a:r>
          </a:p>
          <a:p>
            <a:pPr>
              <a:buFont typeface="Wingdings" pitchFamily="2" charset="2"/>
              <a:buNone/>
            </a:pPr>
            <a:r>
              <a:rPr lang="el-GR" sz="2000" i="1" dirty="0" smtClean="0">
                <a:effectLst/>
              </a:rPr>
              <a:t>    (κινήσεις οδηγούμενες από το συναίσθημα, π.χ. μειδίαμα)</a:t>
            </a:r>
            <a:endParaRPr lang="en-US" sz="2000" i="1" dirty="0" smtClean="0">
              <a:effectLst/>
            </a:endParaRPr>
          </a:p>
          <a:p>
            <a:endParaRPr lang="el-GR" sz="2400" dirty="0" smtClean="0">
              <a:effectLst/>
            </a:endParaRPr>
          </a:p>
        </p:txBody>
      </p:sp>
    </p:spTree>
    <p:extLst>
      <p:ext uri="{BB962C8B-B14F-4D97-AF65-F5344CB8AC3E}">
        <p14:creationId xmlns:p14="http://schemas.microsoft.com/office/powerpoint/2010/main" val="413669605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8915400" cy="685800"/>
          </a:xfrm>
          <a:noFill/>
        </p:spPr>
        <p:txBody>
          <a:bodyPr/>
          <a:lstStyle/>
          <a:p>
            <a:r>
              <a:rPr lang="el-GR" sz="2400" smtClean="0">
                <a:effectLst/>
              </a:rPr>
              <a:t>Λειτουργίες των Βασικών Γαγγλίων ΙΙ</a:t>
            </a:r>
          </a:p>
        </p:txBody>
      </p:sp>
      <p:sp>
        <p:nvSpPr>
          <p:cNvPr id="15363" name="Rectangle 3"/>
          <p:cNvSpPr>
            <a:spLocks noGrp="1" noChangeArrowheads="1"/>
          </p:cNvSpPr>
          <p:nvPr>
            <p:ph type="body" idx="1"/>
          </p:nvPr>
        </p:nvSpPr>
        <p:spPr>
          <a:xfrm>
            <a:off x="0" y="762000"/>
            <a:ext cx="3733800" cy="6096000"/>
          </a:xfrm>
          <a:noFill/>
        </p:spPr>
        <p:txBody>
          <a:bodyPr/>
          <a:lstStyle/>
          <a:p>
            <a:pPr>
              <a:buFont typeface="Wingdings" pitchFamily="2" charset="2"/>
              <a:buNone/>
            </a:pPr>
            <a:r>
              <a:rPr lang="el-GR" sz="2000" i="1" dirty="0" smtClean="0">
                <a:effectLst/>
              </a:rPr>
              <a:t> Η </a:t>
            </a:r>
            <a:r>
              <a:rPr lang="el-GR" sz="2000" i="1" u="sng" dirty="0" smtClean="0">
                <a:effectLst/>
              </a:rPr>
              <a:t>Ωχρά σφαίρα</a:t>
            </a:r>
            <a:r>
              <a:rPr lang="el-GR" sz="2000" i="1" dirty="0" smtClean="0">
                <a:effectLst/>
              </a:rPr>
              <a:t> εξασφαλίζει την ομαλή επιτέλεση των κινήσεων με ανασταλτική δράση που ανταγωνίζεται τη διεγερτική δράση της παρεγκεφαλίδας.</a:t>
            </a:r>
          </a:p>
          <a:p>
            <a:pPr>
              <a:buFont typeface="Wingdings" pitchFamily="2" charset="2"/>
              <a:buNone/>
            </a:pPr>
            <a:r>
              <a:rPr lang="el-GR" sz="2000" i="1" dirty="0" smtClean="0">
                <a:effectLst/>
              </a:rPr>
              <a:t>Η </a:t>
            </a:r>
            <a:r>
              <a:rPr lang="el-GR" sz="2000" i="1" u="sng" dirty="0" smtClean="0">
                <a:effectLst/>
              </a:rPr>
              <a:t>Μέλαινα ουσία</a:t>
            </a:r>
            <a:r>
              <a:rPr lang="el-GR" sz="2000" i="1" dirty="0" smtClean="0">
                <a:effectLst/>
              </a:rPr>
              <a:t> παρέχει στο ραβδωτό σώμα </a:t>
            </a:r>
            <a:r>
              <a:rPr lang="el-GR" sz="2000" i="1" dirty="0" err="1" smtClean="0">
                <a:effectLst/>
              </a:rPr>
              <a:t>ντοπαμινερ</a:t>
            </a:r>
            <a:r>
              <a:rPr lang="el-GR" sz="2000" i="1" dirty="0" smtClean="0">
                <a:effectLst/>
              </a:rPr>
              <a:t>-</a:t>
            </a:r>
            <a:r>
              <a:rPr lang="el-GR" sz="2000" i="1" dirty="0" err="1" smtClean="0">
                <a:effectLst/>
              </a:rPr>
              <a:t>γικούς</a:t>
            </a:r>
            <a:r>
              <a:rPr lang="el-GR" sz="2000" i="1" dirty="0" smtClean="0">
                <a:effectLst/>
              </a:rPr>
              <a:t> </a:t>
            </a:r>
            <a:r>
              <a:rPr lang="el-GR" sz="2000" i="1" dirty="0" err="1" smtClean="0">
                <a:effectLst/>
              </a:rPr>
              <a:t>νευράξονες</a:t>
            </a:r>
            <a:r>
              <a:rPr lang="el-GR" sz="2000" i="1" dirty="0" smtClean="0">
                <a:effectLst/>
              </a:rPr>
              <a:t>, μέσω συμπαγούς μοίρας (κινητική λειτουργία). Η δικτυωτή μοίρα δέχεται προσαγωγούς από την ωχρά σφαίρα (μέσω του </a:t>
            </a:r>
            <a:r>
              <a:rPr lang="el-GR" sz="2000" i="1" u="sng" dirty="0" smtClean="0">
                <a:effectLst/>
              </a:rPr>
              <a:t>υποθαλάμιου πυρήνα</a:t>
            </a:r>
            <a:r>
              <a:rPr lang="el-GR" sz="2000" i="1" dirty="0" smtClean="0">
                <a:effectLst/>
              </a:rPr>
              <a:t>) προωθώντας τις προς το θάλαμο   </a:t>
            </a:r>
            <a:endParaRPr lang="el-GR" sz="2000" i="1" u="sng" dirty="0" smtClean="0">
              <a:effectLst/>
            </a:endParaRPr>
          </a:p>
          <a:p>
            <a:pPr>
              <a:buFont typeface="Wingdings" pitchFamily="2" charset="2"/>
              <a:buNone/>
            </a:pPr>
            <a:endParaRPr lang="en-US" sz="2000" i="1" dirty="0" smtClean="0">
              <a:effectLst/>
            </a:endParaRPr>
          </a:p>
          <a:p>
            <a:endParaRPr lang="el-GR" sz="2400" dirty="0" smtClean="0">
              <a:effectLst/>
            </a:endParaRPr>
          </a:p>
        </p:txBody>
      </p:sp>
      <p:pic>
        <p:nvPicPr>
          <p:cNvPr id="15364" name="Picture 4" descr="F:\ANATOMIA\Εικόνες\Διαγραμματικές συνδέσεις Basal-ganglia-classic.png"/>
          <p:cNvPicPr>
            <a:picLocks noChangeAspect="1" noChangeArrowheads="1"/>
          </p:cNvPicPr>
          <p:nvPr/>
        </p:nvPicPr>
        <p:blipFill>
          <a:blip r:embed="rId2" cstate="print"/>
          <a:srcRect/>
          <a:stretch>
            <a:fillRect/>
          </a:stretch>
        </p:blipFill>
        <p:spPr bwMode="auto">
          <a:xfrm>
            <a:off x="3822700" y="990600"/>
            <a:ext cx="5321300" cy="5562600"/>
          </a:xfrm>
          <a:prstGeom prst="rect">
            <a:avLst/>
          </a:prstGeom>
          <a:noFill/>
          <a:ln w="9525">
            <a:noFill/>
            <a:miter lim="800000"/>
            <a:headEnd/>
            <a:tailEnd/>
          </a:ln>
        </p:spPr>
      </p:pic>
    </p:spTree>
    <p:extLst>
      <p:ext uri="{BB962C8B-B14F-4D97-AF65-F5344CB8AC3E}">
        <p14:creationId xmlns:p14="http://schemas.microsoft.com/office/powerpoint/2010/main" val="347130376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
            <a:ext cx="9144000" cy="1071545"/>
          </a:xfrm>
        </p:spPr>
        <p:txBody>
          <a:bodyPr/>
          <a:lstStyle/>
          <a:p>
            <a:r>
              <a:rPr lang="el-GR" sz="3800" dirty="0" smtClean="0"/>
              <a:t>Συνδέσεις βασικών γαγγλίων</a:t>
            </a:r>
            <a:r>
              <a:rPr lang="el-GR" dirty="0" smtClean="0"/>
              <a:t> </a:t>
            </a:r>
            <a:br>
              <a:rPr lang="el-GR" dirty="0" smtClean="0"/>
            </a:br>
            <a:r>
              <a:rPr lang="el-GR" sz="2400" dirty="0" smtClean="0"/>
              <a:t>(κυρίως μέσω </a:t>
            </a:r>
            <a:r>
              <a:rPr lang="el-GR" sz="2400" dirty="0" err="1" smtClean="0"/>
              <a:t>ντοπαμινεργικών</a:t>
            </a:r>
            <a:r>
              <a:rPr lang="el-GR" sz="2400" dirty="0" smtClean="0"/>
              <a:t> νευρώνων)</a:t>
            </a:r>
            <a:endParaRPr lang="el-GR" dirty="0"/>
          </a:p>
        </p:txBody>
      </p:sp>
      <p:pic>
        <p:nvPicPr>
          <p:cNvPr id="4" name="3 - Θέση περιεχομένου" descr="Λειτουργικές συνδέσεις βασικών γαγγλίων.jpg"/>
          <p:cNvPicPr>
            <a:picLocks noGrp="1" noChangeAspect="1"/>
          </p:cNvPicPr>
          <p:nvPr>
            <p:ph idx="1"/>
          </p:nvPr>
        </p:nvPicPr>
        <p:blipFill>
          <a:blip r:embed="rId2" cstate="print"/>
          <a:stretch>
            <a:fillRect/>
          </a:stretch>
        </p:blipFill>
        <p:spPr>
          <a:xfrm>
            <a:off x="0" y="1134542"/>
            <a:ext cx="9144000" cy="5462040"/>
          </a:xfrm>
        </p:spPr>
      </p:pic>
    </p:spTree>
    <p:extLst>
      <p:ext uri="{BB962C8B-B14F-4D97-AF65-F5344CB8AC3E}">
        <p14:creationId xmlns:p14="http://schemas.microsoft.com/office/powerpoint/2010/main" val="70653569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282" y="1"/>
            <a:ext cx="8472518" cy="642917"/>
          </a:xfrm>
        </p:spPr>
        <p:txBody>
          <a:bodyPr/>
          <a:lstStyle/>
          <a:p>
            <a:r>
              <a:rPr lang="el-GR" sz="2800" dirty="0" smtClean="0"/>
              <a:t>Προσαγωγοί συνδέσεις </a:t>
            </a:r>
            <a:r>
              <a:rPr lang="el-GR" sz="2800" dirty="0" err="1" smtClean="0"/>
              <a:t>ωχράς</a:t>
            </a:r>
            <a:r>
              <a:rPr lang="el-GR" sz="2800" dirty="0" smtClean="0"/>
              <a:t> σφαίρας</a:t>
            </a:r>
            <a:endParaRPr lang="el-GR" sz="2800" dirty="0"/>
          </a:p>
        </p:txBody>
      </p:sp>
      <p:pic>
        <p:nvPicPr>
          <p:cNvPr id="4" name="3 - Θέση περιεχομένου" descr="Προσαγωγοί συνδέσεις ωχράς σφαίρας.jpg"/>
          <p:cNvPicPr>
            <a:picLocks noGrp="1" noChangeAspect="1"/>
          </p:cNvPicPr>
          <p:nvPr>
            <p:ph idx="1"/>
          </p:nvPr>
        </p:nvPicPr>
        <p:blipFill>
          <a:blip r:embed="rId2" cstate="print"/>
          <a:stretch>
            <a:fillRect/>
          </a:stretch>
        </p:blipFill>
        <p:spPr>
          <a:xfrm>
            <a:off x="785786" y="676449"/>
            <a:ext cx="7358114" cy="6146789"/>
          </a:xfrm>
        </p:spPr>
      </p:pic>
    </p:spTree>
    <p:extLst>
      <p:ext uri="{BB962C8B-B14F-4D97-AF65-F5344CB8AC3E}">
        <p14:creationId xmlns:p14="http://schemas.microsoft.com/office/powerpoint/2010/main" val="15092512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1"/>
            <a:ext cx="8401080" cy="642917"/>
          </a:xfrm>
        </p:spPr>
        <p:txBody>
          <a:bodyPr/>
          <a:lstStyle/>
          <a:p>
            <a:r>
              <a:rPr lang="el-GR" sz="3200" dirty="0" err="1" smtClean="0"/>
              <a:t>Απαγωγοί</a:t>
            </a:r>
            <a:r>
              <a:rPr lang="el-GR" sz="3200" dirty="0" smtClean="0"/>
              <a:t> συνδέσεις </a:t>
            </a:r>
            <a:r>
              <a:rPr lang="el-GR" sz="3200" dirty="0" err="1" smtClean="0"/>
              <a:t>ωχράς</a:t>
            </a:r>
            <a:r>
              <a:rPr lang="el-GR" sz="3200" dirty="0" smtClean="0"/>
              <a:t> σφαίρας</a:t>
            </a:r>
            <a:endParaRPr lang="el-GR" sz="3200" dirty="0"/>
          </a:p>
        </p:txBody>
      </p:sp>
      <p:pic>
        <p:nvPicPr>
          <p:cNvPr id="6" name="5 - Θέση περιεχομένου" descr="Απαγωγοί συνδέσεις ωχράς σφαίρας.jpg"/>
          <p:cNvPicPr>
            <a:picLocks noGrp="1" noChangeAspect="1"/>
          </p:cNvPicPr>
          <p:nvPr>
            <p:ph idx="1"/>
          </p:nvPr>
        </p:nvPicPr>
        <p:blipFill>
          <a:blip r:embed="rId2" cstate="print"/>
          <a:stretch>
            <a:fillRect/>
          </a:stretch>
        </p:blipFill>
        <p:spPr>
          <a:xfrm>
            <a:off x="714348" y="615139"/>
            <a:ext cx="7500989" cy="6242861"/>
          </a:xfrm>
        </p:spPr>
      </p:pic>
    </p:spTree>
    <p:extLst>
      <p:ext uri="{BB962C8B-B14F-4D97-AF65-F5344CB8AC3E}">
        <p14:creationId xmlns:p14="http://schemas.microsoft.com/office/powerpoint/2010/main" val="124088228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0"/>
            <a:ext cx="8329642" cy="650857"/>
          </a:xfrm>
        </p:spPr>
        <p:txBody>
          <a:bodyPr/>
          <a:lstStyle/>
          <a:p>
            <a:r>
              <a:rPr lang="el-GR" sz="2800" dirty="0" smtClean="0"/>
              <a:t>Προσαγωγοί συνδέσεις ραβδωτού σώματος</a:t>
            </a:r>
            <a:endParaRPr lang="el-GR" sz="2800" dirty="0"/>
          </a:p>
        </p:txBody>
      </p:sp>
      <p:pic>
        <p:nvPicPr>
          <p:cNvPr id="6" name="5 - Θέση περιεχομένου" descr="Προσαγωγοί συνδέσεις ραβδωτού σώματος.jpg"/>
          <p:cNvPicPr>
            <a:picLocks noGrp="1" noChangeAspect="1"/>
          </p:cNvPicPr>
          <p:nvPr>
            <p:ph idx="1"/>
          </p:nvPr>
        </p:nvPicPr>
        <p:blipFill>
          <a:blip r:embed="rId2" cstate="print"/>
          <a:stretch>
            <a:fillRect/>
          </a:stretch>
        </p:blipFill>
        <p:spPr>
          <a:xfrm>
            <a:off x="1071538" y="642918"/>
            <a:ext cx="7321627" cy="6174819"/>
          </a:xfrm>
        </p:spPr>
      </p:pic>
    </p:spTree>
    <p:extLst>
      <p:ext uri="{BB962C8B-B14F-4D97-AF65-F5344CB8AC3E}">
        <p14:creationId xmlns:p14="http://schemas.microsoft.com/office/powerpoint/2010/main" val="304189334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282" y="0"/>
            <a:ext cx="8686800" cy="507981"/>
          </a:xfrm>
        </p:spPr>
        <p:txBody>
          <a:bodyPr/>
          <a:lstStyle/>
          <a:p>
            <a:r>
              <a:rPr lang="el-GR" sz="3200" dirty="0" err="1" smtClean="0"/>
              <a:t>Απαγωγοί</a:t>
            </a:r>
            <a:r>
              <a:rPr lang="el-GR" sz="3200" dirty="0" smtClean="0"/>
              <a:t> συνδέσεις ραβδωτού σώματος</a:t>
            </a:r>
            <a:endParaRPr lang="el-GR" sz="3200" dirty="0"/>
          </a:p>
        </p:txBody>
      </p:sp>
      <p:pic>
        <p:nvPicPr>
          <p:cNvPr id="5" name="4 - Θέση περιεχομένου" descr="Απαγωγοί συνδέσεις ραβδωτού σώματος.jpg"/>
          <p:cNvPicPr>
            <a:picLocks noGrp="1" noChangeAspect="1"/>
          </p:cNvPicPr>
          <p:nvPr>
            <p:ph idx="1"/>
          </p:nvPr>
        </p:nvPicPr>
        <p:blipFill>
          <a:blip r:embed="rId2" cstate="print"/>
          <a:stretch>
            <a:fillRect/>
          </a:stretch>
        </p:blipFill>
        <p:spPr>
          <a:xfrm>
            <a:off x="928662" y="636800"/>
            <a:ext cx="7500990" cy="6221200"/>
          </a:xfrm>
        </p:spPr>
      </p:pic>
    </p:spTree>
    <p:extLst>
      <p:ext uri="{BB962C8B-B14F-4D97-AF65-F5344CB8AC3E}">
        <p14:creationId xmlns:p14="http://schemas.microsoft.com/office/powerpoint/2010/main" val="29394459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85794"/>
          </a:xfrm>
        </p:spPr>
        <p:txBody>
          <a:bodyPr/>
          <a:lstStyle/>
          <a:p>
            <a:r>
              <a:rPr lang="el-GR" sz="3600" dirty="0" smtClean="0"/>
              <a:t>Κινητικό κύκλωμα (Ι)  </a:t>
            </a:r>
            <a:r>
              <a:rPr lang="el-GR" sz="2800" i="1" dirty="0" smtClean="0"/>
              <a:t>(</a:t>
            </a:r>
            <a:r>
              <a:rPr lang="el-GR" sz="2800" i="1" dirty="0" smtClean="0">
                <a:solidFill>
                  <a:schemeClr val="tx2">
                    <a:lumMod val="75000"/>
                  </a:schemeClr>
                </a:solidFill>
              </a:rPr>
              <a:t>κέλυφος</a:t>
            </a:r>
            <a:r>
              <a:rPr lang="el-GR" sz="2800" i="1" dirty="0" smtClean="0"/>
              <a:t> αποθηκεύει)</a:t>
            </a:r>
            <a:endParaRPr lang="el-GR" sz="3600" i="1" dirty="0"/>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729214"/>
            <a:ext cx="8064896" cy="5992666"/>
          </a:xfrm>
        </p:spPr>
      </p:pic>
    </p:spTree>
    <p:extLst>
      <p:ext uri="{BB962C8B-B14F-4D97-AF65-F5344CB8AC3E}">
        <p14:creationId xmlns:p14="http://schemas.microsoft.com/office/powerpoint/2010/main" val="285583710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1"/>
            <a:ext cx="8186766" cy="428604"/>
          </a:xfrm>
        </p:spPr>
        <p:txBody>
          <a:bodyPr/>
          <a:lstStyle/>
          <a:p>
            <a:r>
              <a:rPr lang="el-GR" sz="3600" dirty="0" smtClean="0"/>
              <a:t>Κινητικό κύκλωμα (ΙΙ)</a:t>
            </a:r>
            <a:endParaRPr lang="el-GR" sz="3600" dirty="0"/>
          </a:p>
        </p:txBody>
      </p:sp>
      <p:pic>
        <p:nvPicPr>
          <p:cNvPr id="6" name="5 - Θέση περιεχομένου" descr="Σχηματικό διάγραμμα κινητικού κυκλώματος.jpg"/>
          <p:cNvPicPr>
            <a:picLocks noGrp="1" noChangeAspect="1"/>
          </p:cNvPicPr>
          <p:nvPr>
            <p:ph sz="half" idx="1"/>
          </p:nvPr>
        </p:nvPicPr>
        <p:blipFill>
          <a:blip r:embed="rId2" cstate="print"/>
          <a:stretch>
            <a:fillRect/>
          </a:stretch>
        </p:blipFill>
        <p:spPr>
          <a:xfrm>
            <a:off x="457199" y="491242"/>
            <a:ext cx="7829577" cy="4547031"/>
          </a:xfrm>
        </p:spPr>
      </p:pic>
      <p:sp>
        <p:nvSpPr>
          <p:cNvPr id="7" name="6 - Θέση περιεχομένου"/>
          <p:cNvSpPr>
            <a:spLocks noGrp="1"/>
          </p:cNvSpPr>
          <p:nvPr>
            <p:ph sz="half" idx="2"/>
          </p:nvPr>
        </p:nvSpPr>
        <p:spPr>
          <a:xfrm>
            <a:off x="142844" y="5143513"/>
            <a:ext cx="8786874" cy="1714488"/>
          </a:xfrm>
        </p:spPr>
        <p:txBody>
          <a:bodyPr/>
          <a:lstStyle/>
          <a:p>
            <a:pPr>
              <a:buNone/>
            </a:pPr>
            <a:r>
              <a:rPr lang="el-GR" sz="2200" i="1" dirty="0" smtClean="0">
                <a:effectLst/>
              </a:rPr>
              <a:t>Ρύθμιση-διαβάθμιση-συντονισμός της μυϊκής δύναμης .  Σε συνεργασία με το  Συνειρμικό Κινητικό φλοιό «αποφασίζουν» και οργανώνουν την αναγκαία ακολουθία γεγονότων. Το </a:t>
            </a:r>
            <a:r>
              <a:rPr lang="el-GR" sz="2200" i="1" u="sng" dirty="0" smtClean="0">
                <a:effectLst/>
              </a:rPr>
              <a:t>κέλυφος</a:t>
            </a:r>
            <a:r>
              <a:rPr lang="el-GR" sz="2200" i="1" dirty="0" smtClean="0">
                <a:effectLst/>
              </a:rPr>
              <a:t> αποθηκεύει προπαρασκευασμένα κινητικά προγράμματα</a:t>
            </a:r>
            <a:endParaRPr lang="el-GR" dirty="0"/>
          </a:p>
        </p:txBody>
      </p:sp>
    </p:spTree>
    <p:extLst>
      <p:ext uri="{BB962C8B-B14F-4D97-AF65-F5344CB8AC3E}">
        <p14:creationId xmlns:p14="http://schemas.microsoft.com/office/powerpoint/2010/main" val="1221602977"/>
      </p:ext>
    </p:extLst>
  </p:cSld>
  <p:clrMapOvr>
    <a:masterClrMapping/>
  </p:clrMapOvr>
  <p:timing>
    <p:tnLst>
      <p:par>
        <p:cTn id="1" dur="indefinite" restart="never" nodeType="tmRoot"/>
      </p:par>
    </p:tnLst>
  </p:timing>
</p:sld>
</file>

<file path=ppt/theme/theme1.xml><?xml version="1.0" encoding="utf-8"?>
<a:theme xmlns:a="http://schemas.openxmlformats.org/drawingml/2006/main" name="Ανάκληση ηθοποιών μετά το τέλος παράστασης">
  <a:themeElements>
    <a:clrScheme name="Ανάκληση ηθοποιών μετά το τέλος παράστασης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Ανάκληση ηθοποιών μετά το τέλος παράσταση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Ανάκληση ηθοποιών μετά το τέλος παράστασης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Ανάκληση ηθοποιών μετά το τέλος παράστασης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Ανάκληση ηθοποιών μετά το τέλος παράστασης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Ανάκληση ηθοποιών μετά το τέλος παράστασης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Ανάκληση ηθοποιών μετά το τέλος παράστασης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Ανάκληση ηθοποιών μετά το τέλος παράστασης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Ανάκληση ηθοποιών μετά το τέλος παράστασης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Ανάκληση ηθοποιών μετά το τέλος παράστασης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Ανάκληση ηθοποιών μετά το τέλος παράστασης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9634472</TotalTime>
  <Words>3041</Words>
  <Application>Microsoft Office PowerPoint</Application>
  <PresentationFormat>Προβολή στην οθόνη (4:3)</PresentationFormat>
  <Paragraphs>542</Paragraphs>
  <Slides>105</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2</vt:i4>
      </vt:variant>
      <vt:variant>
        <vt:lpstr>Τίτλοι διαφανειών</vt:lpstr>
      </vt:variant>
      <vt:variant>
        <vt:i4>105</vt:i4>
      </vt:variant>
    </vt:vector>
  </HeadingPairs>
  <TitlesOfParts>
    <vt:vector size="112" baseType="lpstr">
      <vt:lpstr>Arial</vt:lpstr>
      <vt:lpstr>Calibri</vt:lpstr>
      <vt:lpstr>Tahoma</vt:lpstr>
      <vt:lpstr>Times New Roman</vt:lpstr>
      <vt:lpstr>Wingdings</vt:lpstr>
      <vt:lpstr>Ανάκληση ηθοποιών μετά το τέλος παράστασης</vt:lpstr>
      <vt:lpstr>Office Theme</vt:lpstr>
      <vt:lpstr> Νευροανατομία </vt:lpstr>
      <vt:lpstr>Μέρος Α - ΕΙΣΑΓΩΓΗ</vt:lpstr>
      <vt:lpstr>Ζωή : Μεταβολισμός, Αναπαραγωγή, Προσαρμογή</vt:lpstr>
      <vt:lpstr>Παρουσίαση του PowerPoint</vt:lpstr>
      <vt:lpstr>Σχηματική Λειτουργία Νευρικού Συστήματος</vt:lpstr>
      <vt:lpstr>Ποιος είναι ο ταχύτερος τρόπος αντίδρασης στα ερεθίσματα;    Α) Το ηλεκτρικό ρεύμα  Β) Βιοχημικές αντιδράσεις. Κίνηση των μεταβολιτών      με την κυκλοφορία του αίματος</vt:lpstr>
      <vt:lpstr>Ηλεκτρικό ρεύμα = Κίνηση ηλεκτρικών φορτίων</vt:lpstr>
      <vt:lpstr>Νευρώνας  =  Νευρικό  κύτταρο   Άξονας = Νευράξονας, νευρίτης, νευρική ίνα </vt:lpstr>
      <vt:lpstr>Τύποι  νευρώνων ανάλογα με τον αριθμό και το μήκος των νευραξόνων (νευριτών, νευρικών ινών) </vt:lpstr>
      <vt:lpstr>Συνάψεις</vt:lpstr>
      <vt:lpstr>Νευροδιαβιβαστές = Μόρια στις συνάψεις</vt:lpstr>
      <vt:lpstr>Παρουσίαση του PowerPoint</vt:lpstr>
      <vt:lpstr>Νεύρο = Δέσμη νευρικών ινών με περιβλήματα</vt:lpstr>
      <vt:lpstr>Μέρος Β – Περιγραφή του ΚΝΣ</vt:lpstr>
      <vt:lpstr>Παρουσίαση του PowerPoint</vt:lpstr>
      <vt:lpstr>Φαιά, λευκή ουσία, γάγγλια, πυρήνες</vt:lpstr>
      <vt:lpstr>Φαιά  και  λευκή  ουσία</vt:lpstr>
      <vt:lpstr>Ομάδες νευρικών ινών (νευραξόνων) με κοινή πορεία – αρχή (αισθητικός υποδοχέας, πυρήνας, γάγγλιο) – πέρας (σύναψη) </vt:lpstr>
      <vt:lpstr>Υποδιαίρεση νευρικών ινών στον Εγκέφαλο</vt:lpstr>
      <vt:lpstr>Παρουσίαση του PowerPoint</vt:lpstr>
      <vt:lpstr>Τελικός εγκέφαλος – Ημισφαίρια  (Cerebrum)</vt:lpstr>
      <vt:lpstr>Τελικός εγκέφαλος – Ημισφαίρια  (Cerebrum)</vt:lpstr>
      <vt:lpstr>Τελικός εγκέφαλος – Ημισφαίρια  (Cerebrum)</vt:lpstr>
      <vt:lpstr>Τελικός εγκέφαλος – Ημισφαίρια  (Cerebrum)</vt:lpstr>
      <vt:lpstr>Διάμεσος Εγκέφαλος (diencephalon)</vt:lpstr>
      <vt:lpstr>Διάμεσος Εγκέφαλος (diencephalon)</vt:lpstr>
      <vt:lpstr>Διάμεσος Εγκέφαλος (diencephalon)</vt:lpstr>
      <vt:lpstr>Διάμεσος Εγκέφαλος (diencephalon)</vt:lpstr>
      <vt:lpstr>Στέλεχος (Brainstem)</vt:lpstr>
      <vt:lpstr>Στέλεχος (Brainstem)</vt:lpstr>
      <vt:lpstr>Στέλεχος (Brainstem)</vt:lpstr>
      <vt:lpstr>Στέλεχος (Brainstem)</vt:lpstr>
      <vt:lpstr>Παρεγκεφαλίδα (Cerebellum)</vt:lpstr>
      <vt:lpstr>Παρεγκεφαλίδα (Cerebellum)</vt:lpstr>
      <vt:lpstr>Πυρήνες Παρεγκεφαλίδας</vt:lpstr>
      <vt:lpstr>Νωτιαίος Μυελός (Spinal Cord)</vt:lpstr>
      <vt:lpstr>Spinal cord in situ</vt:lpstr>
      <vt:lpstr>Σπόνδυλοι</vt:lpstr>
      <vt:lpstr>Εγκάρσια διατομή ΝΜ</vt:lpstr>
      <vt:lpstr>Δικτυωτός Σχηματισμός (Reticular Formation)</vt:lpstr>
      <vt:lpstr>Μέρος Γ – Διάμεσος Εγκέφαλος</vt:lpstr>
      <vt:lpstr>Μέρη του εγκεφάλου</vt:lpstr>
      <vt:lpstr>Διάμεσος Εγκέφαλος Θάλαμος, Υποθάλαμος, Υπόφυση (pituitary),  Επιθάλαμος (Επίφυση, Ηνία), Βασικά γάγγλια Υποθαλάμεια χώρα  (υποθαλαμικός πυρήνας- αβέβαιη ζώνη) (subthalamus)</vt:lpstr>
      <vt:lpstr>ΘΑΛΑΜΟΣ</vt:lpstr>
      <vt:lpstr>Θάλαμος  (διάμεσος εγκέφαλος)</vt:lpstr>
      <vt:lpstr>Βασικά γάγγλια – Θάλαμος  (Σχέση με τις κοιλίες, μεσοκοιλιακό τρήμα του Monro)</vt:lpstr>
      <vt:lpstr>Βασικά γάγγλια – V (Σχέση με θάλαμο και έσω κάψα)</vt:lpstr>
      <vt:lpstr> Θάλαμος (Μυελώδες πέταλο, Διάμεση μάζα,  κύριοι πυρήνες (πρόσθια, έξω, έσω ζώνη, δικτυωτός, ενδοπετάλιοι) </vt:lpstr>
      <vt:lpstr>Θάλαμος Ι  (αντιστοιχία με ημισφαίρια)   1. Πρόσθιος π. 2. Υπερμεσολόβια έλικα 3. Έσω ραχιαίος π. 4. Μετωπιαίος λοβός 5. Έξω ραχιαίοι π. 6. Βρεγματικός λοβός 7. Πρόσθιος κοιλιακός π. 8. Προμετωπιαίος λοβός 9. Έξω κοιλιακός πυρήνας 10. Πρόσθια κεντρική έλιξ 11. Οπίσθιος κοιλιακός π. 12. Οπίσθια κεντρική έλιξ 13. Προσκεφάλαιο 14. Έξω επιφάνεια βρεγ-ματικού – ινιακού λοβού 15. Σφηνοειδές λόβιο 16. Έξω γονατώδες σώμα 17. Κέντρο της όρασης 18. Εσω γονατώδες σώμα 19. Κέντρο της ακοής</vt:lpstr>
      <vt:lpstr>Θάλαμος - Αντιστοιχία</vt:lpstr>
      <vt:lpstr>Γ1. Θάλαμος - Προβλητικές</vt:lpstr>
      <vt:lpstr>Γ1. Θάλαμος –πυρήνες</vt:lpstr>
      <vt:lpstr>Πρόσθιος πυρήνας (Πρόσφατη μνήμη, σπλαχνοαισθητικότητα, όσφρηση) </vt:lpstr>
      <vt:lpstr>Πρόσθιος (και διάμεσος) Κοιλιακός πυρήνας (παράπλευρη κινητικότητα – εξωπυραμιδικό σύστημα)</vt:lpstr>
      <vt:lpstr>Έξω Κοιλιακός πυρήνας (παράπλευρη κινητικότητα – λεπτή ρύθμιση κινήσεων)</vt:lpstr>
      <vt:lpstr>Οπίσθιος Κοιλιακός πυρήνας – Έξω (σώμα) – Εσω (κεφάλι) (συνειδητή αισθητικότητα)</vt:lpstr>
      <vt:lpstr>Διατομή προμήκη-χιασμός έσω λημνίσκων</vt:lpstr>
      <vt:lpstr>Λημνίσκοι</vt:lpstr>
      <vt:lpstr>Μη ειδικοί πυρήνες  (Απαγωγοί προς φλοιώδεις – υποφλοιώδεις περιοχές)</vt:lpstr>
      <vt:lpstr>Ραχιαίος έσω πυρήνας (Συσχετίζει αισθητικά ερεθίσματα με συγκινησιακή κατάσταση, μνήμη, σπλαχνικά ερεθίσματα – αντιδράσεις (πχ έμετος) )</vt:lpstr>
      <vt:lpstr>Ενδοπετάλιοι π. – Π. της μέσης γραμμής - Δικτυωτός</vt:lpstr>
      <vt:lpstr>ΕΣΩ  ΚΑΨΑ</vt:lpstr>
      <vt:lpstr>Βασικά γάγγλια – V (Σχέση με θάλαμο και έσω κάψα)</vt:lpstr>
      <vt:lpstr>Έσω κάψα</vt:lpstr>
      <vt:lpstr>Συνειδητή Αισθητικότητα  -  Νωτιαίο Γάγγλιο</vt:lpstr>
      <vt:lpstr>Συνειδητή Αισθητικότητα  -  Οδός (pathway)</vt:lpstr>
      <vt:lpstr>ΥΠΟΘΑΛΑΜΟΣ Κεντρικός έλεγχος Αυτονόμου Νευρικού Συστήματος  (Συμπαθητικό  -  Παρασυμπαθητικό) Έλεγχος Ενδοκρινικής Λειτουργίας</vt:lpstr>
      <vt:lpstr> Συμπαθητικό (ΣΝΣ)  Παρασυμπαθητικό (ΠΝΣ) </vt:lpstr>
      <vt:lpstr>Υποθάλαμος, Υπόφυση  (θέση)</vt:lpstr>
      <vt:lpstr>Υποθάλαμος –Υπόφυση εκ των έσω</vt:lpstr>
      <vt:lpstr>Υποθάλαμος – Υπόφυση από δεξιά</vt:lpstr>
      <vt:lpstr>Πυρήνες Υποθαλάμου Μετωπιαία Τομή</vt:lpstr>
      <vt:lpstr>ΥΠΟΘΑΛΑΜΕΙΑ ΧΩΡΑ= Υποθαλάμιος π. + Αβέβαιη Ζώνη</vt:lpstr>
      <vt:lpstr>Μέσος – πρόσθια (άνω) διδύμια</vt:lpstr>
      <vt:lpstr>Συνδέσεις Υποθαλάμιου πυρήνα </vt:lpstr>
      <vt:lpstr>Επιθάλαμος = Τρίγωνο της Ηνίας + Επίφυση</vt:lpstr>
      <vt:lpstr> Διάμεσος Εγκέφαλος </vt:lpstr>
      <vt:lpstr>Βασικά γάγγλια - Ι</vt:lpstr>
      <vt:lpstr>Βασικά γάγγλια – II (Ομαδοποίηση)</vt:lpstr>
      <vt:lpstr>Βασικά γάγγλια – III (Φακοειδής – κερκοφόρος)</vt:lpstr>
      <vt:lpstr>Βασικά γάγγλια – ιV (Σχέση με τις κοιλίες)</vt:lpstr>
      <vt:lpstr>Βασικά γάγγλια – V (Σχέση με θάλαμο και έσω κάψα)</vt:lpstr>
      <vt:lpstr>Μέσος Εγκέφαλος</vt:lpstr>
      <vt:lpstr>Αμυγδαλή και Επικλινής πυρήνας</vt:lpstr>
      <vt:lpstr>Εκούσια κινητικότητα (Πυραμιδικό σύστημα)</vt:lpstr>
      <vt:lpstr>Εγκάρσια διατομή ΝΜ</vt:lpstr>
      <vt:lpstr>Μυϊκές ομάδες για μια κίνηση</vt:lpstr>
      <vt:lpstr>Παράπλευρη κινητικότητα (Εξωπυραμιδικό σύστημα)</vt:lpstr>
      <vt:lpstr>Παράπλευρη κινητικότητα (Εξωπυραμιδικό σύστημα)</vt:lpstr>
      <vt:lpstr>Βασικά γάγγλια και Εξωπυραμιδικό σύστημα</vt:lpstr>
      <vt:lpstr>Λειτουργίες των Βασικών Γαγγλίων Ι</vt:lpstr>
      <vt:lpstr>Λειτουργίες των Βασικών Γαγγλίων ΙΙ</vt:lpstr>
      <vt:lpstr>Συνδέσεις βασικών γαγγλίων  (κυρίως μέσω ντοπαμινεργικών νευρώνων)</vt:lpstr>
      <vt:lpstr>Προσαγωγοί συνδέσεις ωχράς σφαίρας</vt:lpstr>
      <vt:lpstr>Απαγωγοί συνδέσεις ωχράς σφαίρας</vt:lpstr>
      <vt:lpstr>Προσαγωγοί συνδέσεις ραβδωτού σώματος</vt:lpstr>
      <vt:lpstr>Απαγωγοί συνδέσεις ραβδωτού σώματος</vt:lpstr>
      <vt:lpstr>Κινητικό κύκλωμα (Ι)  (κέλυφος αποθηκεύει)</vt:lpstr>
      <vt:lpstr>Κινητικό κύκλωμα (ΙΙ)</vt:lpstr>
      <vt:lpstr>Κινητικό κύκλωμα (ΙΙΙ)</vt:lpstr>
      <vt:lpstr>Κινητικό κύκλωμα (ΙV) - Θάλαμος</vt:lpstr>
      <vt:lpstr>Γνωσιακό κύκλωμα  (Ι)  (κεφαλή κερκοφόρου πυρήνα για εκμάθηση κινήσεων)</vt:lpstr>
      <vt:lpstr>Γνωσιακό κύκλωμα  (ΙΙ)</vt:lpstr>
      <vt:lpstr>Νοσήματα που αφορούν το εξωπυραμιδικό σύστημα </vt:lpstr>
      <vt:lpstr>Νόσος του Parkinson και μέλαινα ουσία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Dionysios Venieratos and The Anatomy Department of the  Medical School of the University of Athens</dc:title>
  <dc:creator>user</dc:creator>
  <cp:lastModifiedBy>User</cp:lastModifiedBy>
  <cp:revision>194</cp:revision>
  <dcterms:created xsi:type="dcterms:W3CDTF">2012-11-29T16:47:12Z</dcterms:created>
  <dcterms:modified xsi:type="dcterms:W3CDTF">2023-03-30T12:23:18Z</dcterms:modified>
</cp:coreProperties>
</file>