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894" r:id="rId2"/>
    <p:sldId id="897" r:id="rId3"/>
    <p:sldId id="898" r:id="rId4"/>
    <p:sldId id="899" r:id="rId5"/>
    <p:sldId id="921" r:id="rId6"/>
    <p:sldId id="922" r:id="rId7"/>
    <p:sldId id="900" r:id="rId8"/>
    <p:sldId id="901" r:id="rId9"/>
    <p:sldId id="902" r:id="rId10"/>
    <p:sldId id="903" r:id="rId11"/>
    <p:sldId id="904" r:id="rId12"/>
    <p:sldId id="905" r:id="rId13"/>
    <p:sldId id="923" r:id="rId14"/>
    <p:sldId id="906" r:id="rId15"/>
    <p:sldId id="907" r:id="rId16"/>
    <p:sldId id="908" r:id="rId17"/>
    <p:sldId id="909" r:id="rId18"/>
    <p:sldId id="910" r:id="rId19"/>
    <p:sldId id="911" r:id="rId20"/>
    <p:sldId id="912" r:id="rId21"/>
    <p:sldId id="913" r:id="rId22"/>
    <p:sldId id="914" r:id="rId23"/>
    <p:sldId id="915" r:id="rId24"/>
    <p:sldId id="916" r:id="rId25"/>
    <p:sldId id="924" r:id="rId26"/>
    <p:sldId id="917" r:id="rId27"/>
    <p:sldId id="9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435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F078-95CF-4BCA-B744-7E78DA1EB9AF}" type="datetimeFigureOut">
              <a:rPr lang="fr-CH" smtClean="0"/>
              <a:pPr/>
              <a:t>09.05.2022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4B3C-9827-44A3-B42C-EBF73F6C02E2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5/9/2022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9473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26</a:t>
            </a:fld>
            <a:endParaRPr lang="fr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5/9/2022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foukas@med.uoa.g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foukas@med.uoa.g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ΤΗΣ ΜΕΤΑΜΟΣΧΕΥΣΗΣ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</a:p>
          <a:p>
            <a:r>
              <a:rPr lang="fr-CH" sz="1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pfoukas@med.uoa.gr</a:t>
            </a:r>
            <a:endParaRPr lang="fr-CH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 descr="TONSIL_PANEL-5_CD11c-CD141-CD1c-CD123-DAPI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17" y="1424968"/>
            <a:ext cx="1872207" cy="1368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86799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t="1415" r="34645"/>
          <a:stretch>
            <a:fillRect/>
          </a:stretch>
        </p:blipFill>
        <p:spPr bwMode="auto">
          <a:xfrm>
            <a:off x="2267744" y="1424968"/>
            <a:ext cx="165618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3443" t="57237" r="53326" b="1527"/>
          <a:stretch>
            <a:fillRect/>
          </a:stretch>
        </p:blipFill>
        <p:spPr bwMode="auto">
          <a:xfrm>
            <a:off x="4032512" y="1423824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7694" r="11513" b="47982"/>
          <a:stretch>
            <a:fillRect/>
          </a:stretch>
        </p:blipFill>
        <p:spPr bwMode="auto">
          <a:xfrm>
            <a:off x="6012160" y="1424968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Ενεργοποίηση των αλλοδραστικών Τ λεμφοκυττάρων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72190" cy="60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738461"/>
            <a:ext cx="6496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738461"/>
            <a:ext cx="6496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αγγείων, οφείλετε στην παρουσία αλλοδραστικών αντισωμάτων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004048" y="4077072"/>
            <a:ext cx="2753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Abs </a:t>
            </a:r>
            <a:r>
              <a:rPr lang="el-GR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που έχουν σχηματιστεί λόγω</a:t>
            </a:r>
            <a:r>
              <a:rPr lang="fr-CH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Μεταγγίσεις αίματος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Προηγηθείσες εγκυμοσύνες,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Προηγούμενη μεταμόσχευση</a:t>
            </a:r>
            <a:endParaRPr lang="fr-CH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27984" y="436510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Τ λεμφοκυττάρων και αντισωμάτων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 λεμφοκυττάρων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αντισωμάτων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4961807" cy="5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Τ λεμφοκυττάρων και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αντισωμάτων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584151"/>
            <a:ext cx="5734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Χρονία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ύπουλα μετά από μήνες ή χρόνια και χαρακτηρίζεται από ιστικές βλαβες του παρεγχύματος, κυρίως ισχαιμικού τύπου ίνωση, λόγω υπερπλασίας των λείων μυικών ινών του έσω χιτώνα των αρτηριών και συνοδό αρτηριακή απόφραξη (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αγγειοπάθεια μοσχεύματος ή επιταχυνόμενη αρτηριοσκλήρυνση μοσχεύματος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Χρονία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ύπουλα μετά από μήνες ή χρόνια και χαρακτηρίζεται από ιστικές βλαβες του παρεγχύματος, κυρίως ισχαιμικού τύπου ίνωση, λόγω υπερπλασίας των λείων μυικών ινών του έσω χιτώνα των αρτηριών και συνοδό αρτηριακή απόφραξη (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αγγειοπάθεια μοσχεύματος ή επιταχυνόμενη αρτηριοσκλήρυνση μοσχεύματος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521" y="1838089"/>
            <a:ext cx="5530281" cy="50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μείωσης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Ορολογία</a:t>
            </a:r>
            <a:endParaRPr lang="fr-CH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Μεταμόσχευση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καλείται η διαδικασία μεταφοράς κυττάρων, ιστών ή οργάνων από ένα άτομο σε ένα άλλο (συνήθως) άτομο.</a:t>
            </a:r>
            <a:endParaRPr lang="fr-CH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Αυτόλογο μόσχευμα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autologous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n-GB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από τον ασθενή/δότη στον εαυτό του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Συγγενικό μόσχευμα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syngeneic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από δότη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donor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που είναι γενετικά ταυτόσημος με τον δέκτη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π.χ. μεταξύ μονοζυγωτικών διδύμων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Αλλογενές μόσχευμα (αλλομόσχευμα,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allogeneic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από δότη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ο οποίος διαφέρει γενετικά από τον δέκτη, αλλά ανήκουν και οι δύο στο ίδιο είδος (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π.χ. μεταξύ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παρόμοιων γενετικά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ανθρώπων 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Ξενογενές μόσχευμα (ξενομόσχευμα,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xenogeneic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μεταξύ ατόμων διαφορετικού είδους π.χ. από χοίρο σε άνθρωπο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Αλλοαντιγόνα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alloantigens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μόρια τα οποία αναγνωρίζονται σαν ξένα (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non-self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αλλομοσχεύματα. Τα λεμφοκύτταρα και τα αντισώματα τα οποία αντιδρούν με αλλοαντιγόνα καλούνται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αλλοδραστικά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alloreactive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Ξενοαντιγόνα 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xenoantigens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μόρια τα οποία αναγνωρίζονται σαν ξένα (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non-self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ξενομοσχεύματα. Τα λεμφοκύτταρα και τα αντισώματα τα οποία αντιδρούν με αλλοαντιγόνα καλούνται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ξενοδραστικά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xenoreactive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CH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cxnSp>
        <p:nvCxnSpPr>
          <p:cNvPr id="5" name="Straight Connector 2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μείωσης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8576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07504" y="836712"/>
            <a:ext cx="902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/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 </a:t>
            </a:r>
          </a:p>
          <a:p>
            <a:pPr marL="342900" indent="-342900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Αποφυγή ισχαιμικής νέκρωσης του μοσχεύματος (καλή συντήρηση, ταχεία μεταφορά και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επέμβαση)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Αποφυγή ισχαιμικής νέκρωσης του μοσχεύματος (καλή συντήρηση, ταχεία μεταφορά και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επέμβαση)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4.   Ανοσοκαταστολή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50708"/>
            <a:ext cx="4879057" cy="45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56208" y="2484185"/>
            <a:ext cx="232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Αντιγονοπαρουσιαστικό </a:t>
            </a:r>
          </a:p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κύτταρο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0477" y="381052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Τ λεμφοκύτταρο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Μετάγγιση αίματος και ομάδες αίματος ΑΒΟ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76074"/>
            <a:ext cx="5596855" cy="58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75656" y="4590653"/>
            <a:ext cx="5688632" cy="793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Μετάγγιση αίματος και ομάδες αίματος ΑΒΟ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76074"/>
            <a:ext cx="5596855" cy="58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27210" y="455674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fr-CH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Abs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674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Μετάγγιση αίματος και ομάδες αίματος ΑΒΟ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576388"/>
            <a:ext cx="7972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763688" y="5733256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AB</a:t>
            </a:r>
            <a:r>
              <a:rPr lang="fr-CH" dirty="0" smtClean="0"/>
              <a:t>= </a:t>
            </a:r>
            <a:r>
              <a:rPr lang="fr-CH" dirty="0" err="1" smtClean="0"/>
              <a:t>universal</a:t>
            </a:r>
            <a:r>
              <a:rPr lang="fr-CH" dirty="0" smtClean="0"/>
              <a:t> </a:t>
            </a:r>
            <a:r>
              <a:rPr lang="fr-CH" dirty="0" err="1" smtClean="0"/>
              <a:t>recipient</a:t>
            </a:r>
            <a:endParaRPr lang="fr-CH" dirty="0" smtClean="0"/>
          </a:p>
          <a:p>
            <a:r>
              <a:rPr lang="fr-CH" dirty="0" smtClean="0"/>
              <a:t>   </a:t>
            </a:r>
            <a:r>
              <a:rPr lang="fr-CH" b="1" dirty="0" smtClean="0"/>
              <a:t>0</a:t>
            </a:r>
            <a:r>
              <a:rPr lang="fr-CH" dirty="0" smtClean="0"/>
              <a:t>= </a:t>
            </a:r>
            <a:r>
              <a:rPr lang="fr-CH" dirty="0" err="1" smtClean="0"/>
              <a:t>universal</a:t>
            </a:r>
            <a:r>
              <a:rPr lang="fr-CH" dirty="0" smtClean="0"/>
              <a:t> </a:t>
            </a:r>
            <a:r>
              <a:rPr lang="fr-CH" dirty="0" err="1" smtClean="0"/>
              <a:t>donor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ΤΗΣ ΜΕΤΑΜΟΣΧΕΥΣΗΣ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1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pfoukas@med.uoa.gr</a:t>
            </a:r>
            <a:endParaRPr lang="fr-CH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 descr="TONSIL_PANEL-5_CD11c-CD141-CD1c-CD123-DAPI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817" y="1424968"/>
            <a:ext cx="1872207" cy="1368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412776"/>
            <a:ext cx="86799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t="1415" r="34645"/>
          <a:stretch>
            <a:fillRect/>
          </a:stretch>
        </p:blipFill>
        <p:spPr bwMode="auto">
          <a:xfrm>
            <a:off x="2267744" y="1424968"/>
            <a:ext cx="165618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3443" t="57237" r="53326" b="1527"/>
          <a:stretch>
            <a:fillRect/>
          </a:stretch>
        </p:blipFill>
        <p:spPr bwMode="auto">
          <a:xfrm>
            <a:off x="4032512" y="1423824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7694" r="11513" b="47982"/>
          <a:stretch>
            <a:fillRect/>
          </a:stretch>
        </p:blipFill>
        <p:spPr bwMode="auto">
          <a:xfrm>
            <a:off x="6012160" y="1424968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691680" y="4797152"/>
            <a:ext cx="4916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ΕΥΧΑΡΙΣΤΩ</a:t>
            </a:r>
            <a:endParaRPr lang="fr-CH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1187921"/>
            <a:ext cx="55149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2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980728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7971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ΜΝΗΜΗ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7971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ΜΝΗΜΗ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9708" y="4797152"/>
            <a:ext cx="410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ΜΕΣΟΛΑΒΗΣΗ ΛΕΜΦΟΚΥΤΤΑΡΩΝ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04161"/>
            <a:ext cx="7271146" cy="61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Γενετική της απόρριψης 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17376"/>
            <a:ext cx="74199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Αναγνώριση των αλλοαντιγόνων από τα Τ λεμφοκύτταρα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09/05/2022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Αναγνώριση των αλλοαντιγόνων από τα Τ λεμφοκύτταρα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384376" cy="59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b="25441"/>
          <a:stretch>
            <a:fillRect/>
          </a:stretch>
        </p:blipFill>
        <p:spPr bwMode="auto">
          <a:xfrm>
            <a:off x="4211960" y="836712"/>
            <a:ext cx="37433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4932040" cy="13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09/05/2022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860</Words>
  <Application>Microsoft Office PowerPoint</Application>
  <PresentationFormat>Προβολή στην οθόνη (4:3)</PresentationFormat>
  <Paragraphs>161</Paragraphs>
  <Slides>27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Blank</vt:lpstr>
      <vt:lpstr>Διαφάνεια 1</vt:lpstr>
      <vt:lpstr>Ορολογία</vt:lpstr>
      <vt:lpstr>Διαφάνεια 3</vt:lpstr>
      <vt:lpstr>Βασικοί κανόνες της ανοσολογίας της μεταμόσχευσης</vt:lpstr>
      <vt:lpstr>Βασικοί κανόνες της ανοσολογίας της μεταμόσχευσης</vt:lpstr>
      <vt:lpstr>Βασικοί κανόνες της ανοσολογίας της μεταμόσχευσης</vt:lpstr>
      <vt:lpstr>Γενετική της απόρριψης μοσχεύματος</vt:lpstr>
      <vt:lpstr>Αναγνώριση των αλλοαντιγόνων από τα Τ λεμφοκύτταρα</vt:lpstr>
      <vt:lpstr>Αναγνώριση των αλλοαντιγόνων από τα Τ λεμφοκύτταρα</vt:lpstr>
      <vt:lpstr>Ενεργοποίηση των αλλοδραστικών Τ λεμφοκυττάρων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Μέθοδοι μείωσης της ανοσογονικότητας των μοσχευμάτων </vt:lpstr>
      <vt:lpstr>Μέθοδοι μείωσης της ανοσογονικότητας των μοσχευμάτων 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Μετάγγιση αίματος και ομάδες αίματος ΑΒΟ</vt:lpstr>
      <vt:lpstr>Μετάγγιση αίματος και ομάδες αίματος ΑΒΟ</vt:lpstr>
      <vt:lpstr>Μετάγγιση αίματος και ομάδες αίματος ΑΒΟ</vt:lpstr>
      <vt:lpstr>Διαφάνεια 27</vt:lpstr>
    </vt:vector>
  </TitlesOfParts>
  <Company>CHUV | Centre hospitalier universitaire vaudois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Foukas Periklis (HOS41643)</dc:creator>
  <cp:lastModifiedBy>Gram03</cp:lastModifiedBy>
  <cp:revision>813</cp:revision>
  <dcterms:created xsi:type="dcterms:W3CDTF">2016-02-22T11:36:20Z</dcterms:created>
  <dcterms:modified xsi:type="dcterms:W3CDTF">2022-05-09T09:10:14Z</dcterms:modified>
</cp:coreProperties>
</file>