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84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45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30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7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50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276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37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5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94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4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06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78880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090CB2-CEC7-265B-7D99-E2CE0CC31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594" y="3055436"/>
            <a:ext cx="3749301" cy="1237785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tx1">
                    <a:lumMod val="65000"/>
                  </a:schemeClr>
                </a:solidFill>
              </a:rPr>
              <a:t>ΤΡΙΚΚΑΣ ΚΩΝΣΤΑΝΤΙΝΟΣ</a:t>
            </a:r>
            <a:br>
              <a:rPr lang="el-GR" sz="2000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l-GR" sz="2000" dirty="0">
                <a:solidFill>
                  <a:schemeClr val="tx1">
                    <a:lumMod val="65000"/>
                  </a:schemeClr>
                </a:solidFill>
              </a:rPr>
              <a:t>ΠΑΣΠΑΛΑΚΗ ΕΛΕΝΗ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solidFill>
                  <a:schemeClr val="tx1">
                    <a:lumMod val="65000"/>
                  </a:schemeClr>
                </a:solidFill>
              </a:rPr>
              <a:t>2022-2023</a:t>
            </a:r>
          </a:p>
        </p:txBody>
      </p:sp>
      <p:pic>
        <p:nvPicPr>
          <p:cNvPr id="1026" name="Picture 2" descr="Pilar cyst, trichilemmal cyst">
            <a:extLst>
              <a:ext uri="{FF2B5EF4-FFF2-40B4-BE49-F238E27FC236}">
                <a16:creationId xmlns="" xmlns:a16="http://schemas.microsoft.com/office/drawing/2014/main" id="{1D4174CA-E39C-1069-3353-CD0E991C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3055435"/>
            <a:ext cx="3945642" cy="3113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057619" y="804231"/>
            <a:ext cx="7866044" cy="108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ΤΡΙΧΕΙΛΗΜΜΑΤΙΚΗ ΚΥΣΤΗ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Διαδραστική</a:t>
            </a: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Ομάδα Μελέτης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Ιστοπαθολογίας</a:t>
            </a: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Ογκιδίων Δέρματος </a:t>
            </a:r>
            <a:endParaRPr kumimoji="0" lang="el-G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3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E005325-DDF5-08FD-624B-5F60EB77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325" y="289932"/>
            <a:ext cx="7796540" cy="65680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4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Ορισμ</a:t>
            </a:r>
            <a:r>
              <a:rPr lang="en-US" sz="4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</a:t>
            </a:r>
            <a:r>
              <a:rPr lang="el-G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τριχειλημματική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κύστη είναι μία κεράτινη κύστη που προέρχεται από το εξωτερικό έλυτρο της ρίζας της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τρίχας,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στο τριχωτό της κεφαλής. </a:t>
            </a:r>
          </a:p>
          <a:p>
            <a:pPr marL="0" indent="0">
              <a:buNone/>
            </a:pPr>
            <a:r>
              <a:rPr lang="el-GR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Βασικά χαρακτηριστικά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των περιπτώσεων στο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δέρμα του κρανίου</a:t>
            </a:r>
            <a:endParaRPr lang="el-G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μια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αφοριζόμενη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απλή κύστη με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στιβαδοποιούμενο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ακανθώδες επιθήλιο ως επένδυση, το οποίο όμως </a:t>
            </a:r>
            <a:r>
              <a:rPr lang="el-GR" sz="4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κοκκιώδη κυτταρική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στιβάδα,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πυκνή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ηωσινόφιλη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κερατίνη.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Πολλαπλασιαζόμενη </a:t>
            </a:r>
            <a:r>
              <a:rPr lang="el-G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τριχειλημματική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κύστη και άλλα νεοπλάσματα μπορούν να προκύψουν από μία καλοήθη </a:t>
            </a:r>
            <a:r>
              <a:rPr lang="el-G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τριχειλημματική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κύστη. </a:t>
            </a:r>
          </a:p>
          <a:p>
            <a:pPr marL="0" indent="0">
              <a:buNone/>
            </a:pPr>
            <a:r>
              <a:rPr lang="el-GR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Κλινικά χαρακτηριστικά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υπάρχει ως πολλαπλές βλάβες, η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αυτοσωμική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κυρίαρχη κληρονομικότητα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κοινή.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Ασυμπτωματικοί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σταθεροί, κινητοί, δερματικοί ή υποδόριοι όζοι με διάμετρο 0,5 έως 5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οξεία φλεγμονή είναι συνήθως μη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βακτηριακή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μπορεί να σχετίζεται με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ρήξη της 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κύστης.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Ασβεστοποίηση στο 25%, ανεξάρτητα από την ηλικία του ασθενούς ή το μέγεθος της κύστης. 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0401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FD48B9E-946D-C1BB-D15E-FDBCF760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112" y="0"/>
            <a:ext cx="7958331" cy="804232"/>
          </a:xfrm>
        </p:spPr>
        <p:txBody>
          <a:bodyPr>
            <a:noAutofit/>
          </a:bodyPr>
          <a:lstStyle/>
          <a:p>
            <a:pPr algn="l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Μικροσκοπική (ιστολογική) περιγραφή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8B0615F-F531-64D2-EFD5-9E020B86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4" y="1059366"/>
            <a:ext cx="7796540" cy="3780264"/>
          </a:xfrm>
        </p:spPr>
        <p:txBody>
          <a:bodyPr>
            <a:normAutofit fontScale="92500"/>
          </a:bodyPr>
          <a:lstStyle/>
          <a:p>
            <a:pPr algn="just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Καλά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αφοριζόμενη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κύστη που βρίσκεται υποδόρια ή στο χόριο επενδυόμενη από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στιβαδοποιούμενο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ακανθώδες επιθήλιο που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διαθέτει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πασσαλοειδώς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διατασσόμενη εξωτερική στιβάδα και περιέχει πυκνή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πεταλιώδη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ηωσινόφιλ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κερατίνη. </a:t>
            </a:r>
          </a:p>
          <a:p>
            <a:pPr algn="just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Απουσιάζει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κοκκιώδης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στιβάδα στην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επιθηλιακή επένδυση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κύστης.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Αποτιτάνωση μέχρι και στο 25%. </a:t>
            </a:r>
          </a:p>
          <a:p>
            <a:pPr algn="just"/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Κοκκιωματώδης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αντίδραση,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περίπτωση ρήξης.  </a:t>
            </a:r>
          </a:p>
          <a:p>
            <a:pPr algn="just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Σμηγματογόνοι 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αποκρινείς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αδένες μπορεί να παρατηρηθούν.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2050" name="Picture 2" descr="Pilar cyst ">
            <a:extLst>
              <a:ext uri="{FF2B5EF4-FFF2-40B4-BE49-F238E27FC236}">
                <a16:creationId xmlns="" xmlns:a16="http://schemas.microsoft.com/office/drawing/2014/main" id="{87A645F9-8948-FFCD-E214-D5248DB5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28" y="4437705"/>
            <a:ext cx="2286615" cy="2286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ichilemmal cyst pathology | DermNet">
            <a:extLst>
              <a:ext uri="{FF2B5EF4-FFF2-40B4-BE49-F238E27FC236}">
                <a16:creationId xmlns="" xmlns:a16="http://schemas.microsoft.com/office/drawing/2014/main" id="{84194403-421D-6B92-DF3F-5F1F6659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40786" y="2636877"/>
            <a:ext cx="3703221" cy="278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779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8323CBC-F1B3-177F-D022-98DBE368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25" y="188756"/>
            <a:ext cx="7958331" cy="619300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4F128BC-CD20-6716-3F3A-27C6D55A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725" y="1672974"/>
            <a:ext cx="7796540" cy="3997828"/>
          </a:xfrm>
        </p:spPr>
        <p:txBody>
          <a:bodyPr>
            <a:noAutofit/>
          </a:bodyPr>
          <a:lstStyle/>
          <a:p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Επιδερμοειδής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κύστη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EIC):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Παρατηρείται συχνότερα στο πρόσωπο και στον τράχηλο. Τα τοιχώματα της κύστης είναι εύθραυστα. Ιστολογικά, παρατηρείται κοκκιώδης κυτταρική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στιβάδα στην επιθηλιακή επένδυση.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Πολλαπλασιαζόμενη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τριχειλημματική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κύστη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Μπορεί να φτάσει σε μέγεθος τα 25 cm, μπορεί να προκαλέσει νέκρωση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 πίεσης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υποκείμενους ιστούς, εξέλκωση και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δύσοσμες εκκρίσεις.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Υδροκύστωμα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Αποτελείται από δύο ή περισσότερες στιβάδες κυβοειδούς επιθηλίου με ένα εξωτερικό στρώμα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μυοεπιθηλιακών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κυττάρων. </a:t>
            </a:r>
          </a:p>
        </p:txBody>
      </p:sp>
    </p:spTree>
    <p:extLst>
      <p:ext uri="{BB962C8B-B14F-4D97-AF65-F5344CB8AC3E}">
        <p14:creationId xmlns="" xmlns:p14="http://schemas.microsoft.com/office/powerpoint/2010/main" val="17592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14464DF-64E2-D0CC-7B4C-8733C122E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458" y="156409"/>
            <a:ext cx="7796540" cy="2547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i="1" u="sng" dirty="0"/>
              <a:t>Προγνωστικοί Παράγοντες</a:t>
            </a:r>
          </a:p>
          <a:p>
            <a:pPr algn="just"/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Καλοήθης,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μπορεί να είναι τοπικά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επιθετική.</a:t>
            </a:r>
            <a:endParaRPr lang="el-G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Σπάνια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κακοήθης οπότε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οδηγήσει σε μετάσταση.  </a:t>
            </a:r>
          </a:p>
          <a:p>
            <a:pPr algn="just"/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Σπάνια,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άλλα νεοπλάσματα, όπως το καρκίνωμα των κυττάρων </a:t>
            </a:r>
            <a:r>
              <a:rPr lang="el-G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Merkel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αποικίζουν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εμφανίζονται σε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έδαφος </a:t>
            </a:r>
            <a:r>
              <a:rPr lang="el-GR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τριχειλημματικής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κύστης.  </a:t>
            </a:r>
            <a:endParaRPr lang="el-G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πολλαπλασιαζόμενες </a:t>
            </a:r>
            <a:r>
              <a:rPr lang="el-GR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τριχειλημματικές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κύστεις μπορούν να αναπτυχθούν από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καλοήθεις </a:t>
            </a:r>
            <a:r>
              <a:rPr lang="el-GR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τριχειλημματικές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κύστεις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άγνωστο έναυσμα, όπως τραύμα, ερεθισμός ή φλεγμονή. </a:t>
            </a:r>
          </a:p>
        </p:txBody>
      </p:sp>
      <p:pic>
        <p:nvPicPr>
          <p:cNvPr id="3074" name="Picture 2" descr="Multiple Trichilemmal Cysts of the Scalp | Anticancer Research">
            <a:extLst>
              <a:ext uri="{FF2B5EF4-FFF2-40B4-BE49-F238E27FC236}">
                <a16:creationId xmlns="" xmlns:a16="http://schemas.microsoft.com/office/drawing/2014/main" id="{7DAF43C1-4DE7-A20F-F2A2-642BEA77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0" y="3207615"/>
            <a:ext cx="4586868" cy="3237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lar cyst">
            <a:extLst>
              <a:ext uri="{FF2B5EF4-FFF2-40B4-BE49-F238E27FC236}">
                <a16:creationId xmlns="" xmlns:a16="http://schemas.microsoft.com/office/drawing/2014/main" id="{70122F91-648E-5A98-BC71-0B5566B2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7615"/>
            <a:ext cx="3237789" cy="3237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58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41F87D9-9072-61C3-ECE7-ED52DC31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281" y="1066755"/>
            <a:ext cx="3191511" cy="2106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9A3FA5D7-8055-6DBC-95FB-CD11DE80C332}"/>
              </a:ext>
            </a:extLst>
          </p:cNvPr>
          <p:cNvSpPr/>
          <p:nvPr/>
        </p:nvSpPr>
        <p:spPr>
          <a:xfrm>
            <a:off x="4638907" y="4298795"/>
            <a:ext cx="6577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Ευχαριστούμε πολύ για την προσοχή σας!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The Future of Digital Pathology">
            <a:extLst>
              <a:ext uri="{FF2B5EF4-FFF2-40B4-BE49-F238E27FC236}">
                <a16:creationId xmlns="" xmlns:a16="http://schemas.microsoft.com/office/drawing/2014/main" id="{DBA87A5E-284B-1D0B-4760-955D1B01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65" y="685800"/>
            <a:ext cx="4817327" cy="3612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4986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Μάντισο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Μάντισον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Μάντισο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{7F1C2371-F10D-4747-8C78-178563C8332F}tf16401378</Template>
  <TotalTime>127</TotalTime>
  <Words>363</Words>
  <Application>Microsoft Office PowerPoint</Application>
  <PresentationFormat>Προσαρμογή</PresentationFormat>
  <Paragraphs>31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Μάντισον</vt:lpstr>
      <vt:lpstr>ΤΡΙΚΚΑΣ ΚΩΝΣΤΑΝΤΙΝΟΣ ΠΑΣΠΑΛΑΚΗ ΕΛΕΝΗ  2022-2023</vt:lpstr>
      <vt:lpstr>Διαφάνεια 2</vt:lpstr>
      <vt:lpstr>Μικροσκοπική (ιστολογική) περιγραφή</vt:lpstr>
      <vt:lpstr>Διαφορική Διάγνωση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ΤΡΙΚΚΑΣ ΚΩΝΣΤΑΝΤΙΝΟΣ ΠΑΣΠΑΛΑΚΗ ΕΛΕΝΗ  2022-2023</dc:title>
  <dc:creator>Microsoft Office User</dc:creator>
  <cp:lastModifiedBy>User</cp:lastModifiedBy>
  <cp:revision>4</cp:revision>
  <dcterms:created xsi:type="dcterms:W3CDTF">2023-04-19T21:29:58Z</dcterms:created>
  <dcterms:modified xsi:type="dcterms:W3CDTF">2023-04-21T17:56:18Z</dcterms:modified>
</cp:coreProperties>
</file>