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18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100" d="100"/>
          <a:sy n="100" d="100"/>
        </p:scale>
        <p:origin x="300" y="18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6E63A1-64DE-D34F-D38C-355BF84337AB}"/>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D01AFADB-926D-B042-0B62-312FB94096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EF8EDB63-6848-0635-3D89-A3AB4CD803FB}"/>
              </a:ext>
            </a:extLst>
          </p:cNvPr>
          <p:cNvSpPr>
            <a:spLocks noGrp="1"/>
          </p:cNvSpPr>
          <p:nvPr>
            <p:ph type="dt" sz="half" idx="10"/>
          </p:nvPr>
        </p:nvSpPr>
        <p:spPr/>
        <p:txBody>
          <a:bodyPr/>
          <a:lstStyle/>
          <a:p>
            <a:fld id="{30875579-9D57-4B31-B566-A17B2F20E2DB}" type="datetimeFigureOut">
              <a:rPr lang="el-GR" smtClean="0"/>
              <a:t>23/4/2024</a:t>
            </a:fld>
            <a:endParaRPr lang="el-GR"/>
          </a:p>
        </p:txBody>
      </p:sp>
      <p:sp>
        <p:nvSpPr>
          <p:cNvPr id="5" name="Θέση υποσέλιδου 4">
            <a:extLst>
              <a:ext uri="{FF2B5EF4-FFF2-40B4-BE49-F238E27FC236}">
                <a16:creationId xmlns:a16="http://schemas.microsoft.com/office/drawing/2014/main" id="{E410FFA7-4BD3-023B-596A-FA8840C1D0E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B55763D-F8C9-8D80-CEF8-50AABF9C67CF}"/>
              </a:ext>
            </a:extLst>
          </p:cNvPr>
          <p:cNvSpPr>
            <a:spLocks noGrp="1"/>
          </p:cNvSpPr>
          <p:nvPr>
            <p:ph type="sldNum" sz="quarter" idx="12"/>
          </p:nvPr>
        </p:nvSpPr>
        <p:spPr/>
        <p:txBody>
          <a:bodyPr/>
          <a:lstStyle/>
          <a:p>
            <a:fld id="{5A43FF5B-D87E-481E-A447-1DC611E408CB}" type="slidenum">
              <a:rPr lang="el-GR" smtClean="0"/>
              <a:t>‹#›</a:t>
            </a:fld>
            <a:endParaRPr lang="el-GR"/>
          </a:p>
        </p:txBody>
      </p:sp>
    </p:spTree>
    <p:extLst>
      <p:ext uri="{BB962C8B-B14F-4D97-AF65-F5344CB8AC3E}">
        <p14:creationId xmlns:p14="http://schemas.microsoft.com/office/powerpoint/2010/main" val="173289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02E9B28-DA36-28BD-8349-AA2C142AE32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1A11FC2D-7B62-4DAB-095A-62877F3B928B}"/>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4BDC110-4A4F-96AC-DA84-9CAA7E58FCB6}"/>
              </a:ext>
            </a:extLst>
          </p:cNvPr>
          <p:cNvSpPr>
            <a:spLocks noGrp="1"/>
          </p:cNvSpPr>
          <p:nvPr>
            <p:ph type="dt" sz="half" idx="10"/>
          </p:nvPr>
        </p:nvSpPr>
        <p:spPr/>
        <p:txBody>
          <a:bodyPr/>
          <a:lstStyle/>
          <a:p>
            <a:fld id="{30875579-9D57-4B31-B566-A17B2F20E2DB}" type="datetimeFigureOut">
              <a:rPr lang="el-GR" smtClean="0"/>
              <a:t>23/4/2024</a:t>
            </a:fld>
            <a:endParaRPr lang="el-GR"/>
          </a:p>
        </p:txBody>
      </p:sp>
      <p:sp>
        <p:nvSpPr>
          <p:cNvPr id="5" name="Θέση υποσέλιδου 4">
            <a:extLst>
              <a:ext uri="{FF2B5EF4-FFF2-40B4-BE49-F238E27FC236}">
                <a16:creationId xmlns:a16="http://schemas.microsoft.com/office/drawing/2014/main" id="{05074619-A918-A5B2-24EE-0128EEDA4D3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E21DB2D-AC67-00D4-8F26-F351336DFEFE}"/>
              </a:ext>
            </a:extLst>
          </p:cNvPr>
          <p:cNvSpPr>
            <a:spLocks noGrp="1"/>
          </p:cNvSpPr>
          <p:nvPr>
            <p:ph type="sldNum" sz="quarter" idx="12"/>
          </p:nvPr>
        </p:nvSpPr>
        <p:spPr/>
        <p:txBody>
          <a:bodyPr/>
          <a:lstStyle/>
          <a:p>
            <a:fld id="{5A43FF5B-D87E-481E-A447-1DC611E408CB}" type="slidenum">
              <a:rPr lang="el-GR" smtClean="0"/>
              <a:t>‹#›</a:t>
            </a:fld>
            <a:endParaRPr lang="el-GR"/>
          </a:p>
        </p:txBody>
      </p:sp>
    </p:spTree>
    <p:extLst>
      <p:ext uri="{BB962C8B-B14F-4D97-AF65-F5344CB8AC3E}">
        <p14:creationId xmlns:p14="http://schemas.microsoft.com/office/powerpoint/2010/main" val="4075261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2DAA78A4-FFDC-053F-CA32-01C459776B6B}"/>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B42BFAAA-B236-1FE7-0A50-21EBD8082294}"/>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549FAE1B-70C0-F6D3-4D91-E74B5DD5D54F}"/>
              </a:ext>
            </a:extLst>
          </p:cNvPr>
          <p:cNvSpPr>
            <a:spLocks noGrp="1"/>
          </p:cNvSpPr>
          <p:nvPr>
            <p:ph type="dt" sz="half" idx="10"/>
          </p:nvPr>
        </p:nvSpPr>
        <p:spPr/>
        <p:txBody>
          <a:bodyPr/>
          <a:lstStyle/>
          <a:p>
            <a:fld id="{30875579-9D57-4B31-B566-A17B2F20E2DB}" type="datetimeFigureOut">
              <a:rPr lang="el-GR" smtClean="0"/>
              <a:t>23/4/2024</a:t>
            </a:fld>
            <a:endParaRPr lang="el-GR"/>
          </a:p>
        </p:txBody>
      </p:sp>
      <p:sp>
        <p:nvSpPr>
          <p:cNvPr id="5" name="Θέση υποσέλιδου 4">
            <a:extLst>
              <a:ext uri="{FF2B5EF4-FFF2-40B4-BE49-F238E27FC236}">
                <a16:creationId xmlns:a16="http://schemas.microsoft.com/office/drawing/2014/main" id="{3F6AE29B-A35E-DAB2-69C1-1EF154A1A774}"/>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6F0B0AC-AC5E-7BD3-8449-5CA83729F013}"/>
              </a:ext>
            </a:extLst>
          </p:cNvPr>
          <p:cNvSpPr>
            <a:spLocks noGrp="1"/>
          </p:cNvSpPr>
          <p:nvPr>
            <p:ph type="sldNum" sz="quarter" idx="12"/>
          </p:nvPr>
        </p:nvSpPr>
        <p:spPr/>
        <p:txBody>
          <a:bodyPr/>
          <a:lstStyle/>
          <a:p>
            <a:fld id="{5A43FF5B-D87E-481E-A447-1DC611E408CB}" type="slidenum">
              <a:rPr lang="el-GR" smtClean="0"/>
              <a:t>‹#›</a:t>
            </a:fld>
            <a:endParaRPr lang="el-GR"/>
          </a:p>
        </p:txBody>
      </p:sp>
    </p:spTree>
    <p:extLst>
      <p:ext uri="{BB962C8B-B14F-4D97-AF65-F5344CB8AC3E}">
        <p14:creationId xmlns:p14="http://schemas.microsoft.com/office/powerpoint/2010/main" val="389354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ADCB73D-9407-87DE-0138-249B776CAE2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7F5D62C-D220-8940-7866-311863EF8EA5}"/>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8841FCD4-BDCE-EA0A-54E6-24FC7CD5DC90}"/>
              </a:ext>
            </a:extLst>
          </p:cNvPr>
          <p:cNvSpPr>
            <a:spLocks noGrp="1"/>
          </p:cNvSpPr>
          <p:nvPr>
            <p:ph type="dt" sz="half" idx="10"/>
          </p:nvPr>
        </p:nvSpPr>
        <p:spPr/>
        <p:txBody>
          <a:bodyPr/>
          <a:lstStyle/>
          <a:p>
            <a:fld id="{30875579-9D57-4B31-B566-A17B2F20E2DB}" type="datetimeFigureOut">
              <a:rPr lang="el-GR" smtClean="0"/>
              <a:t>23/4/2024</a:t>
            </a:fld>
            <a:endParaRPr lang="el-GR"/>
          </a:p>
        </p:txBody>
      </p:sp>
      <p:sp>
        <p:nvSpPr>
          <p:cNvPr id="5" name="Θέση υποσέλιδου 4">
            <a:extLst>
              <a:ext uri="{FF2B5EF4-FFF2-40B4-BE49-F238E27FC236}">
                <a16:creationId xmlns:a16="http://schemas.microsoft.com/office/drawing/2014/main" id="{B5ECD27C-C7D1-B1CC-9B8D-AA86240AE52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9C0B8B7-B165-DA7D-2CF7-2821527236BF}"/>
              </a:ext>
            </a:extLst>
          </p:cNvPr>
          <p:cNvSpPr>
            <a:spLocks noGrp="1"/>
          </p:cNvSpPr>
          <p:nvPr>
            <p:ph type="sldNum" sz="quarter" idx="12"/>
          </p:nvPr>
        </p:nvSpPr>
        <p:spPr/>
        <p:txBody>
          <a:bodyPr/>
          <a:lstStyle/>
          <a:p>
            <a:fld id="{5A43FF5B-D87E-481E-A447-1DC611E408CB}" type="slidenum">
              <a:rPr lang="el-GR" smtClean="0"/>
              <a:t>‹#›</a:t>
            </a:fld>
            <a:endParaRPr lang="el-GR"/>
          </a:p>
        </p:txBody>
      </p:sp>
    </p:spTree>
    <p:extLst>
      <p:ext uri="{BB962C8B-B14F-4D97-AF65-F5344CB8AC3E}">
        <p14:creationId xmlns:p14="http://schemas.microsoft.com/office/powerpoint/2010/main" val="2969268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B89106F-7B8A-8C2C-7166-A68DF9AB8F89}"/>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F835AA2-FA54-F02B-6EE4-1EC51924CD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92D3D11E-D0A1-32F2-B740-127E0EDF8152}"/>
              </a:ext>
            </a:extLst>
          </p:cNvPr>
          <p:cNvSpPr>
            <a:spLocks noGrp="1"/>
          </p:cNvSpPr>
          <p:nvPr>
            <p:ph type="dt" sz="half" idx="10"/>
          </p:nvPr>
        </p:nvSpPr>
        <p:spPr/>
        <p:txBody>
          <a:bodyPr/>
          <a:lstStyle/>
          <a:p>
            <a:fld id="{30875579-9D57-4B31-B566-A17B2F20E2DB}" type="datetimeFigureOut">
              <a:rPr lang="el-GR" smtClean="0"/>
              <a:t>23/4/2024</a:t>
            </a:fld>
            <a:endParaRPr lang="el-GR"/>
          </a:p>
        </p:txBody>
      </p:sp>
      <p:sp>
        <p:nvSpPr>
          <p:cNvPr id="5" name="Θέση υποσέλιδου 4">
            <a:extLst>
              <a:ext uri="{FF2B5EF4-FFF2-40B4-BE49-F238E27FC236}">
                <a16:creationId xmlns:a16="http://schemas.microsoft.com/office/drawing/2014/main" id="{FB2CFFCE-9C46-DEC8-2291-BE8243EF8E7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267C222-332E-6AB1-F1FD-0AF9497DC512}"/>
              </a:ext>
            </a:extLst>
          </p:cNvPr>
          <p:cNvSpPr>
            <a:spLocks noGrp="1"/>
          </p:cNvSpPr>
          <p:nvPr>
            <p:ph type="sldNum" sz="quarter" idx="12"/>
          </p:nvPr>
        </p:nvSpPr>
        <p:spPr/>
        <p:txBody>
          <a:bodyPr/>
          <a:lstStyle/>
          <a:p>
            <a:fld id="{5A43FF5B-D87E-481E-A447-1DC611E408CB}" type="slidenum">
              <a:rPr lang="el-GR" smtClean="0"/>
              <a:t>‹#›</a:t>
            </a:fld>
            <a:endParaRPr lang="el-GR"/>
          </a:p>
        </p:txBody>
      </p:sp>
    </p:spTree>
    <p:extLst>
      <p:ext uri="{BB962C8B-B14F-4D97-AF65-F5344CB8AC3E}">
        <p14:creationId xmlns:p14="http://schemas.microsoft.com/office/powerpoint/2010/main" val="3040927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966A8F-8E54-127B-4AE8-875733C109F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B8A02481-DF54-60E2-4495-C32AC98E6215}"/>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18C682EF-3446-5CD4-6700-3D1228736F8F}"/>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316C716A-1322-682C-C361-527DDE237C1C}"/>
              </a:ext>
            </a:extLst>
          </p:cNvPr>
          <p:cNvSpPr>
            <a:spLocks noGrp="1"/>
          </p:cNvSpPr>
          <p:nvPr>
            <p:ph type="dt" sz="half" idx="10"/>
          </p:nvPr>
        </p:nvSpPr>
        <p:spPr/>
        <p:txBody>
          <a:bodyPr/>
          <a:lstStyle/>
          <a:p>
            <a:fld id="{30875579-9D57-4B31-B566-A17B2F20E2DB}" type="datetimeFigureOut">
              <a:rPr lang="el-GR" smtClean="0"/>
              <a:t>23/4/2024</a:t>
            </a:fld>
            <a:endParaRPr lang="el-GR"/>
          </a:p>
        </p:txBody>
      </p:sp>
      <p:sp>
        <p:nvSpPr>
          <p:cNvPr id="6" name="Θέση υποσέλιδου 5">
            <a:extLst>
              <a:ext uri="{FF2B5EF4-FFF2-40B4-BE49-F238E27FC236}">
                <a16:creationId xmlns:a16="http://schemas.microsoft.com/office/drawing/2014/main" id="{FFDAC030-75B6-4747-A4E3-7F4BDD91A434}"/>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B9B4F587-05DD-D487-B269-FDF898EA4C21}"/>
              </a:ext>
            </a:extLst>
          </p:cNvPr>
          <p:cNvSpPr>
            <a:spLocks noGrp="1"/>
          </p:cNvSpPr>
          <p:nvPr>
            <p:ph type="sldNum" sz="quarter" idx="12"/>
          </p:nvPr>
        </p:nvSpPr>
        <p:spPr/>
        <p:txBody>
          <a:bodyPr/>
          <a:lstStyle/>
          <a:p>
            <a:fld id="{5A43FF5B-D87E-481E-A447-1DC611E408CB}" type="slidenum">
              <a:rPr lang="el-GR" smtClean="0"/>
              <a:t>‹#›</a:t>
            </a:fld>
            <a:endParaRPr lang="el-GR"/>
          </a:p>
        </p:txBody>
      </p:sp>
    </p:spTree>
    <p:extLst>
      <p:ext uri="{BB962C8B-B14F-4D97-AF65-F5344CB8AC3E}">
        <p14:creationId xmlns:p14="http://schemas.microsoft.com/office/powerpoint/2010/main" val="715573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88F878-75DA-D568-0041-587E439F3AAF}"/>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C06D5898-B268-3551-C202-F6B0F13AC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1330EA33-71D5-E1F5-2374-D372577F0EFB}"/>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985ABEBC-7ED2-BCF9-0DC7-C1350F6258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C1384382-6389-E255-CF6C-807E8C81803F}"/>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55432FDB-8E7E-5DFB-4BDB-6FF8FE65750E}"/>
              </a:ext>
            </a:extLst>
          </p:cNvPr>
          <p:cNvSpPr>
            <a:spLocks noGrp="1"/>
          </p:cNvSpPr>
          <p:nvPr>
            <p:ph type="dt" sz="half" idx="10"/>
          </p:nvPr>
        </p:nvSpPr>
        <p:spPr/>
        <p:txBody>
          <a:bodyPr/>
          <a:lstStyle/>
          <a:p>
            <a:fld id="{30875579-9D57-4B31-B566-A17B2F20E2DB}" type="datetimeFigureOut">
              <a:rPr lang="el-GR" smtClean="0"/>
              <a:t>23/4/2024</a:t>
            </a:fld>
            <a:endParaRPr lang="el-GR"/>
          </a:p>
        </p:txBody>
      </p:sp>
      <p:sp>
        <p:nvSpPr>
          <p:cNvPr id="8" name="Θέση υποσέλιδου 7">
            <a:extLst>
              <a:ext uri="{FF2B5EF4-FFF2-40B4-BE49-F238E27FC236}">
                <a16:creationId xmlns:a16="http://schemas.microsoft.com/office/drawing/2014/main" id="{2E7432F4-22A0-6689-7B08-8E6E49518FC6}"/>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23CBF2CA-A78A-F42B-64E3-CDDD4996587E}"/>
              </a:ext>
            </a:extLst>
          </p:cNvPr>
          <p:cNvSpPr>
            <a:spLocks noGrp="1"/>
          </p:cNvSpPr>
          <p:nvPr>
            <p:ph type="sldNum" sz="quarter" idx="12"/>
          </p:nvPr>
        </p:nvSpPr>
        <p:spPr/>
        <p:txBody>
          <a:bodyPr/>
          <a:lstStyle/>
          <a:p>
            <a:fld id="{5A43FF5B-D87E-481E-A447-1DC611E408CB}" type="slidenum">
              <a:rPr lang="el-GR" smtClean="0"/>
              <a:t>‹#›</a:t>
            </a:fld>
            <a:endParaRPr lang="el-GR"/>
          </a:p>
        </p:txBody>
      </p:sp>
    </p:spTree>
    <p:extLst>
      <p:ext uri="{BB962C8B-B14F-4D97-AF65-F5344CB8AC3E}">
        <p14:creationId xmlns:p14="http://schemas.microsoft.com/office/powerpoint/2010/main" val="4259625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D95FCE-2D40-9BC0-8E1D-571C33134E8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36FA3462-EAB5-BC05-90BB-FEEBD4490DF9}"/>
              </a:ext>
            </a:extLst>
          </p:cNvPr>
          <p:cNvSpPr>
            <a:spLocks noGrp="1"/>
          </p:cNvSpPr>
          <p:nvPr>
            <p:ph type="dt" sz="half" idx="10"/>
          </p:nvPr>
        </p:nvSpPr>
        <p:spPr/>
        <p:txBody>
          <a:bodyPr/>
          <a:lstStyle/>
          <a:p>
            <a:fld id="{30875579-9D57-4B31-B566-A17B2F20E2DB}" type="datetimeFigureOut">
              <a:rPr lang="el-GR" smtClean="0"/>
              <a:t>23/4/2024</a:t>
            </a:fld>
            <a:endParaRPr lang="el-GR"/>
          </a:p>
        </p:txBody>
      </p:sp>
      <p:sp>
        <p:nvSpPr>
          <p:cNvPr id="4" name="Θέση υποσέλιδου 3">
            <a:extLst>
              <a:ext uri="{FF2B5EF4-FFF2-40B4-BE49-F238E27FC236}">
                <a16:creationId xmlns:a16="http://schemas.microsoft.com/office/drawing/2014/main" id="{43930B8A-AA59-6D33-AA01-4EE2E6FEE479}"/>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F193C9C6-0F5C-4F30-0069-CE70DD7D0F8E}"/>
              </a:ext>
            </a:extLst>
          </p:cNvPr>
          <p:cNvSpPr>
            <a:spLocks noGrp="1"/>
          </p:cNvSpPr>
          <p:nvPr>
            <p:ph type="sldNum" sz="quarter" idx="12"/>
          </p:nvPr>
        </p:nvSpPr>
        <p:spPr/>
        <p:txBody>
          <a:bodyPr/>
          <a:lstStyle/>
          <a:p>
            <a:fld id="{5A43FF5B-D87E-481E-A447-1DC611E408CB}" type="slidenum">
              <a:rPr lang="el-GR" smtClean="0"/>
              <a:t>‹#›</a:t>
            </a:fld>
            <a:endParaRPr lang="el-GR"/>
          </a:p>
        </p:txBody>
      </p:sp>
    </p:spTree>
    <p:extLst>
      <p:ext uri="{BB962C8B-B14F-4D97-AF65-F5344CB8AC3E}">
        <p14:creationId xmlns:p14="http://schemas.microsoft.com/office/powerpoint/2010/main" val="3952512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03CE39AE-1098-C309-7377-D8AFA22BD4FF}"/>
              </a:ext>
            </a:extLst>
          </p:cNvPr>
          <p:cNvSpPr>
            <a:spLocks noGrp="1"/>
          </p:cNvSpPr>
          <p:nvPr>
            <p:ph type="dt" sz="half" idx="10"/>
          </p:nvPr>
        </p:nvSpPr>
        <p:spPr/>
        <p:txBody>
          <a:bodyPr/>
          <a:lstStyle/>
          <a:p>
            <a:fld id="{30875579-9D57-4B31-B566-A17B2F20E2DB}" type="datetimeFigureOut">
              <a:rPr lang="el-GR" smtClean="0"/>
              <a:t>23/4/2024</a:t>
            </a:fld>
            <a:endParaRPr lang="el-GR"/>
          </a:p>
        </p:txBody>
      </p:sp>
      <p:sp>
        <p:nvSpPr>
          <p:cNvPr id="3" name="Θέση υποσέλιδου 2">
            <a:extLst>
              <a:ext uri="{FF2B5EF4-FFF2-40B4-BE49-F238E27FC236}">
                <a16:creationId xmlns:a16="http://schemas.microsoft.com/office/drawing/2014/main" id="{546397FA-04C2-1774-7B5F-423E551F31E5}"/>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7EC578D1-9D01-FC02-EE97-1EA2B88F50D8}"/>
              </a:ext>
            </a:extLst>
          </p:cNvPr>
          <p:cNvSpPr>
            <a:spLocks noGrp="1"/>
          </p:cNvSpPr>
          <p:nvPr>
            <p:ph type="sldNum" sz="quarter" idx="12"/>
          </p:nvPr>
        </p:nvSpPr>
        <p:spPr/>
        <p:txBody>
          <a:bodyPr/>
          <a:lstStyle/>
          <a:p>
            <a:fld id="{5A43FF5B-D87E-481E-A447-1DC611E408CB}" type="slidenum">
              <a:rPr lang="el-GR" smtClean="0"/>
              <a:t>‹#›</a:t>
            </a:fld>
            <a:endParaRPr lang="el-GR"/>
          </a:p>
        </p:txBody>
      </p:sp>
    </p:spTree>
    <p:extLst>
      <p:ext uri="{BB962C8B-B14F-4D97-AF65-F5344CB8AC3E}">
        <p14:creationId xmlns:p14="http://schemas.microsoft.com/office/powerpoint/2010/main" val="4054935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E0869C7-47C7-8D8A-FA64-EF9A14E10B05}"/>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A3CFEFC-A428-E9B5-68FF-99249D0AD4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A6625814-31D8-F302-77D7-F168CBD05A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14B1926D-C8EF-DC10-8F99-95BCF9079A4F}"/>
              </a:ext>
            </a:extLst>
          </p:cNvPr>
          <p:cNvSpPr>
            <a:spLocks noGrp="1"/>
          </p:cNvSpPr>
          <p:nvPr>
            <p:ph type="dt" sz="half" idx="10"/>
          </p:nvPr>
        </p:nvSpPr>
        <p:spPr/>
        <p:txBody>
          <a:bodyPr/>
          <a:lstStyle/>
          <a:p>
            <a:fld id="{30875579-9D57-4B31-B566-A17B2F20E2DB}" type="datetimeFigureOut">
              <a:rPr lang="el-GR" smtClean="0"/>
              <a:t>23/4/2024</a:t>
            </a:fld>
            <a:endParaRPr lang="el-GR"/>
          </a:p>
        </p:txBody>
      </p:sp>
      <p:sp>
        <p:nvSpPr>
          <p:cNvPr id="6" name="Θέση υποσέλιδου 5">
            <a:extLst>
              <a:ext uri="{FF2B5EF4-FFF2-40B4-BE49-F238E27FC236}">
                <a16:creationId xmlns:a16="http://schemas.microsoft.com/office/drawing/2014/main" id="{FF1C2C27-EDE2-44E2-7CD3-F559BEEC149F}"/>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83947742-858B-0615-C19E-75A0CA248E61}"/>
              </a:ext>
            </a:extLst>
          </p:cNvPr>
          <p:cNvSpPr>
            <a:spLocks noGrp="1"/>
          </p:cNvSpPr>
          <p:nvPr>
            <p:ph type="sldNum" sz="quarter" idx="12"/>
          </p:nvPr>
        </p:nvSpPr>
        <p:spPr/>
        <p:txBody>
          <a:bodyPr/>
          <a:lstStyle/>
          <a:p>
            <a:fld id="{5A43FF5B-D87E-481E-A447-1DC611E408CB}" type="slidenum">
              <a:rPr lang="el-GR" smtClean="0"/>
              <a:t>‹#›</a:t>
            </a:fld>
            <a:endParaRPr lang="el-GR"/>
          </a:p>
        </p:txBody>
      </p:sp>
    </p:spTree>
    <p:extLst>
      <p:ext uri="{BB962C8B-B14F-4D97-AF65-F5344CB8AC3E}">
        <p14:creationId xmlns:p14="http://schemas.microsoft.com/office/powerpoint/2010/main" val="1909028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21B6579-F112-CE40-5600-E35125A4EFDE}"/>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0D86C1DA-05D1-971F-07B0-A0B19BC58E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18941FDC-88BA-3A02-A8D5-B8BCB33A61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04868811-B3C5-02A9-AE93-0085BD1AC671}"/>
              </a:ext>
            </a:extLst>
          </p:cNvPr>
          <p:cNvSpPr>
            <a:spLocks noGrp="1"/>
          </p:cNvSpPr>
          <p:nvPr>
            <p:ph type="dt" sz="half" idx="10"/>
          </p:nvPr>
        </p:nvSpPr>
        <p:spPr/>
        <p:txBody>
          <a:bodyPr/>
          <a:lstStyle/>
          <a:p>
            <a:fld id="{30875579-9D57-4B31-B566-A17B2F20E2DB}" type="datetimeFigureOut">
              <a:rPr lang="el-GR" smtClean="0"/>
              <a:t>23/4/2024</a:t>
            </a:fld>
            <a:endParaRPr lang="el-GR"/>
          </a:p>
        </p:txBody>
      </p:sp>
      <p:sp>
        <p:nvSpPr>
          <p:cNvPr id="6" name="Θέση υποσέλιδου 5">
            <a:extLst>
              <a:ext uri="{FF2B5EF4-FFF2-40B4-BE49-F238E27FC236}">
                <a16:creationId xmlns:a16="http://schemas.microsoft.com/office/drawing/2014/main" id="{3907C263-9815-7469-1C5D-09AD43A67EDE}"/>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AF57D6C-F7E8-37CB-B551-ECD0AE909BDA}"/>
              </a:ext>
            </a:extLst>
          </p:cNvPr>
          <p:cNvSpPr>
            <a:spLocks noGrp="1"/>
          </p:cNvSpPr>
          <p:nvPr>
            <p:ph type="sldNum" sz="quarter" idx="12"/>
          </p:nvPr>
        </p:nvSpPr>
        <p:spPr/>
        <p:txBody>
          <a:bodyPr/>
          <a:lstStyle/>
          <a:p>
            <a:fld id="{5A43FF5B-D87E-481E-A447-1DC611E408CB}" type="slidenum">
              <a:rPr lang="el-GR" smtClean="0"/>
              <a:t>‹#›</a:t>
            </a:fld>
            <a:endParaRPr lang="el-GR"/>
          </a:p>
        </p:txBody>
      </p:sp>
    </p:spTree>
    <p:extLst>
      <p:ext uri="{BB962C8B-B14F-4D97-AF65-F5344CB8AC3E}">
        <p14:creationId xmlns:p14="http://schemas.microsoft.com/office/powerpoint/2010/main" val="2435706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9000">
              <a:srgbClr val="9D18B8">
                <a:alpha val="57000"/>
                <a:lumMod val="84000"/>
                <a:lumOff val="16000"/>
              </a:srgbClr>
            </a:gs>
            <a:gs pos="65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9BB89821-EC93-1BD3-FB23-E2893F3CB9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61E15B00-EB89-9AAE-ADB9-9DA4EA9A75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D625729-173A-9FEB-8912-F16FB93E6B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875579-9D57-4B31-B566-A17B2F20E2DB}" type="datetimeFigureOut">
              <a:rPr lang="el-GR" smtClean="0"/>
              <a:t>23/4/2024</a:t>
            </a:fld>
            <a:endParaRPr lang="el-GR"/>
          </a:p>
        </p:txBody>
      </p:sp>
      <p:sp>
        <p:nvSpPr>
          <p:cNvPr id="5" name="Θέση υποσέλιδου 4">
            <a:extLst>
              <a:ext uri="{FF2B5EF4-FFF2-40B4-BE49-F238E27FC236}">
                <a16:creationId xmlns:a16="http://schemas.microsoft.com/office/drawing/2014/main" id="{5CAD31B5-2535-06D1-EF1E-120CBA1AF8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3DBAEB2E-FCD5-9AC9-BECB-54D06C16C8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43FF5B-D87E-481E-A447-1DC611E408CB}" type="slidenum">
              <a:rPr lang="el-GR" smtClean="0"/>
              <a:t>‹#›</a:t>
            </a:fld>
            <a:endParaRPr lang="el-GR"/>
          </a:p>
        </p:txBody>
      </p:sp>
    </p:spTree>
    <p:extLst>
      <p:ext uri="{BB962C8B-B14F-4D97-AF65-F5344CB8AC3E}">
        <p14:creationId xmlns:p14="http://schemas.microsoft.com/office/powerpoint/2010/main" val="1514563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0E9A0D0-FEED-ACB7-D756-BE232BEFE4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99" y="2112091"/>
            <a:ext cx="4024653" cy="4673126"/>
          </a:xfrm>
          <a:prstGeom prst="rect">
            <a:avLst/>
          </a:prstGeom>
        </p:spPr>
      </p:pic>
      <p:sp>
        <p:nvSpPr>
          <p:cNvPr id="4" name="TextBox 3">
            <a:extLst>
              <a:ext uri="{FF2B5EF4-FFF2-40B4-BE49-F238E27FC236}">
                <a16:creationId xmlns:a16="http://schemas.microsoft.com/office/drawing/2014/main" id="{CEA07B40-8FD2-0B47-1713-F9E6B15499C0}"/>
              </a:ext>
            </a:extLst>
          </p:cNvPr>
          <p:cNvSpPr txBox="1"/>
          <p:nvPr/>
        </p:nvSpPr>
        <p:spPr>
          <a:xfrm>
            <a:off x="0" y="1"/>
            <a:ext cx="12192000" cy="2215991"/>
          </a:xfrm>
          <a:prstGeom prst="rect">
            <a:avLst/>
          </a:prstGeom>
          <a:noFill/>
        </p:spPr>
        <p:txBody>
          <a:bodyPr wrap="square">
            <a:spAutoFit/>
          </a:bodyPr>
          <a:lstStyle/>
          <a:p>
            <a:pPr algn="just"/>
            <a:r>
              <a:rPr lang="en-US" sz="2000" dirty="0"/>
              <a:t>A 27-year-old man has a 20-year history of severe “hay fever” and difficulty breathing through his nose. For the past 8 months, he has had complete nasal blockage. His head CT scan is shown.</a:t>
            </a:r>
          </a:p>
          <a:p>
            <a:pPr algn="just"/>
            <a:r>
              <a:rPr lang="en-US" sz="2000" dirty="0"/>
              <a:t>Explain this radiologic appearance.</a:t>
            </a:r>
          </a:p>
          <a:p>
            <a:pPr algn="just"/>
            <a:r>
              <a:rPr lang="en-US" sz="2000" dirty="0"/>
              <a:t>What type of hypersensitivity response is this?</a:t>
            </a:r>
          </a:p>
          <a:p>
            <a:pPr algn="just"/>
            <a:r>
              <a:rPr lang="en-US" sz="2000" dirty="0"/>
              <a:t>What is the underlying immunologic lesion </a:t>
            </a:r>
            <a:endParaRPr lang="el-GR" sz="2000" dirty="0"/>
          </a:p>
          <a:p>
            <a:pPr algn="just"/>
            <a:r>
              <a:rPr lang="en-US" sz="2000" dirty="0"/>
              <a:t>that leads</a:t>
            </a:r>
            <a:r>
              <a:rPr lang="el-GR" sz="2000" dirty="0"/>
              <a:t> </a:t>
            </a:r>
            <a:r>
              <a:rPr lang="en-US" sz="2000" dirty="0"/>
              <a:t>to such hypersensitivity responses?</a:t>
            </a:r>
          </a:p>
          <a:p>
            <a:endParaRPr lang="en-US" dirty="0"/>
          </a:p>
        </p:txBody>
      </p:sp>
      <p:sp>
        <p:nvSpPr>
          <p:cNvPr id="6" name="TextBox 5">
            <a:extLst>
              <a:ext uri="{FF2B5EF4-FFF2-40B4-BE49-F238E27FC236}">
                <a16:creationId xmlns:a16="http://schemas.microsoft.com/office/drawing/2014/main" id="{C1E7FC53-623D-59C2-710D-2A464FEB0A2D}"/>
              </a:ext>
            </a:extLst>
          </p:cNvPr>
          <p:cNvSpPr txBox="1"/>
          <p:nvPr/>
        </p:nvSpPr>
        <p:spPr>
          <a:xfrm>
            <a:off x="4972050" y="1181099"/>
            <a:ext cx="7219951" cy="5693865"/>
          </a:xfrm>
          <a:prstGeom prst="rect">
            <a:avLst/>
          </a:prstGeom>
          <a:noFill/>
        </p:spPr>
        <p:txBody>
          <a:bodyPr wrap="square">
            <a:spAutoFit/>
          </a:bodyPr>
          <a:lstStyle/>
          <a:p>
            <a:pPr algn="just"/>
            <a:r>
              <a:rPr lang="en-US" sz="2800" dirty="0"/>
              <a:t>There is </a:t>
            </a:r>
            <a:r>
              <a:rPr lang="en-US" sz="2800" dirty="0">
                <a:effectLst>
                  <a:outerShdw blurRad="38100" dist="38100" dir="2700000" algn="tl">
                    <a:srgbClr val="000000">
                      <a:alpha val="43137"/>
                    </a:srgbClr>
                  </a:outerShdw>
                </a:effectLst>
              </a:rPr>
              <a:t>soft-tissue density </a:t>
            </a:r>
            <a:r>
              <a:rPr lang="en-US" sz="2800" dirty="0"/>
              <a:t>(▪) in the </a:t>
            </a:r>
            <a:r>
              <a:rPr lang="en-US" sz="2800" dirty="0">
                <a:effectLst>
                  <a:outerShdw blurRad="38100" dist="38100" dir="2700000" algn="tl">
                    <a:srgbClr val="000000">
                      <a:alpha val="43137"/>
                    </a:srgbClr>
                  </a:outerShdw>
                </a:effectLst>
              </a:rPr>
              <a:t>nasal cavities </a:t>
            </a:r>
            <a:r>
              <a:rPr lang="en-US" sz="2800" i="1" dirty="0"/>
              <a:t>instead of dark air density</a:t>
            </a:r>
            <a:r>
              <a:rPr lang="en-US" sz="2800" dirty="0"/>
              <a:t>; this is consistent with </a:t>
            </a:r>
            <a:r>
              <a:rPr lang="en-US" sz="2800" b="1" dirty="0"/>
              <a:t>inflammatory nasal polyps</a:t>
            </a:r>
            <a:r>
              <a:rPr lang="en-US" sz="2800" dirty="0"/>
              <a:t>.</a:t>
            </a:r>
          </a:p>
          <a:p>
            <a:pPr algn="just"/>
            <a:r>
              <a:rPr lang="en-US" sz="2800" dirty="0"/>
              <a:t>These are likely to be caused by </a:t>
            </a:r>
            <a:r>
              <a:rPr lang="en-US" sz="2800" b="1" dirty="0"/>
              <a:t>type I hypersensitivity or allergy</a:t>
            </a:r>
            <a:r>
              <a:rPr lang="en-US" sz="2800" dirty="0"/>
              <a:t>.</a:t>
            </a:r>
          </a:p>
          <a:p>
            <a:pPr algn="just"/>
            <a:r>
              <a:rPr lang="en-US" sz="2800" dirty="0"/>
              <a:t>Individuals with type I hypersensitivity develop </a:t>
            </a:r>
            <a:r>
              <a:rPr lang="en-US" sz="2800" b="1" u="sng" dirty="0" err="1"/>
              <a:t>IgE</a:t>
            </a:r>
            <a:r>
              <a:rPr lang="en-US" sz="2800" b="1" dirty="0"/>
              <a:t> isotype antibodies </a:t>
            </a:r>
            <a:r>
              <a:rPr lang="en-US" sz="2800" dirty="0"/>
              <a:t>to certain antigens (called allergens). Their immune systems are tipped toward the generation of </a:t>
            </a:r>
            <a:r>
              <a:rPr lang="en-US" sz="2800" b="1" dirty="0"/>
              <a:t>TH2-type helper lymphocytes</a:t>
            </a:r>
            <a:r>
              <a:rPr lang="en-US" sz="2800" dirty="0"/>
              <a:t>, which are characterized by their production of cytokines such as </a:t>
            </a:r>
            <a:r>
              <a:rPr lang="en-US" sz="2800" dirty="0">
                <a:effectLst>
                  <a:outerShdw blurRad="38100" dist="38100" dir="2700000" algn="tl">
                    <a:srgbClr val="000000">
                      <a:alpha val="43137"/>
                    </a:srgbClr>
                  </a:outerShdw>
                </a:effectLst>
              </a:rPr>
              <a:t>interleukin-4 (IL-4)</a:t>
            </a:r>
            <a:r>
              <a:rPr lang="en-US" sz="2800" dirty="0"/>
              <a:t>; these in turn </a:t>
            </a:r>
            <a:r>
              <a:rPr lang="en-US" sz="2800" dirty="0">
                <a:effectLst>
                  <a:outerShdw blurRad="38100" dist="38100" dir="2700000" algn="tl">
                    <a:srgbClr val="000000">
                      <a:alpha val="43137"/>
                    </a:srgbClr>
                  </a:outerShdw>
                </a:effectLst>
              </a:rPr>
              <a:t>induce </a:t>
            </a:r>
            <a:r>
              <a:rPr lang="en-US" sz="2800" u="sng" dirty="0">
                <a:effectLst>
                  <a:outerShdw blurRad="38100" dist="38100" dir="2700000" algn="tl">
                    <a:srgbClr val="000000">
                      <a:alpha val="43137"/>
                    </a:srgbClr>
                  </a:outerShdw>
                </a:effectLst>
              </a:rPr>
              <a:t>B</a:t>
            </a:r>
            <a:r>
              <a:rPr lang="en-US" sz="2800" dirty="0">
                <a:effectLst>
                  <a:outerShdw blurRad="38100" dist="38100" dir="2700000" algn="tl">
                    <a:srgbClr val="000000">
                      <a:alpha val="43137"/>
                    </a:srgbClr>
                  </a:outerShdw>
                </a:effectLst>
              </a:rPr>
              <a:t> cells </a:t>
            </a:r>
            <a:r>
              <a:rPr lang="en-US" sz="2800" dirty="0"/>
              <a:t>to shift to </a:t>
            </a:r>
            <a:r>
              <a:rPr lang="en-US" sz="2800" u="sng" dirty="0" err="1">
                <a:effectLst>
                  <a:outerShdw blurRad="38100" dist="38100" dir="2700000" algn="tl">
                    <a:srgbClr val="000000">
                      <a:alpha val="43137"/>
                    </a:srgbClr>
                  </a:outerShdw>
                </a:effectLst>
              </a:rPr>
              <a:t>IgE</a:t>
            </a:r>
            <a:r>
              <a:rPr lang="en-US" sz="2800" dirty="0"/>
              <a:t> production.</a:t>
            </a:r>
            <a:endParaRPr lang="el-GR" sz="2800" dirty="0"/>
          </a:p>
        </p:txBody>
      </p:sp>
    </p:spTree>
    <p:extLst>
      <p:ext uri="{BB962C8B-B14F-4D97-AF65-F5344CB8AC3E}">
        <p14:creationId xmlns:p14="http://schemas.microsoft.com/office/powerpoint/2010/main" val="49951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88570A0-85BB-FB1A-057F-B581987E3E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5128" y="65528"/>
            <a:ext cx="3099816" cy="6727420"/>
          </a:xfrm>
          <a:prstGeom prst="rect">
            <a:avLst/>
          </a:prstGeom>
        </p:spPr>
      </p:pic>
      <p:sp>
        <p:nvSpPr>
          <p:cNvPr id="4" name="TextBox 3">
            <a:extLst>
              <a:ext uri="{FF2B5EF4-FFF2-40B4-BE49-F238E27FC236}">
                <a16:creationId xmlns:a16="http://schemas.microsoft.com/office/drawing/2014/main" id="{822F3189-4FE6-3754-8BF2-F80DEDA5B517}"/>
              </a:ext>
            </a:extLst>
          </p:cNvPr>
          <p:cNvSpPr txBox="1"/>
          <p:nvPr/>
        </p:nvSpPr>
        <p:spPr>
          <a:xfrm>
            <a:off x="0" y="0"/>
            <a:ext cx="9025128" cy="2246769"/>
          </a:xfrm>
          <a:prstGeom prst="rect">
            <a:avLst/>
          </a:prstGeom>
          <a:noFill/>
        </p:spPr>
        <p:txBody>
          <a:bodyPr wrap="square">
            <a:spAutoFit/>
          </a:bodyPr>
          <a:lstStyle/>
          <a:p>
            <a:pPr algn="just"/>
            <a:r>
              <a:rPr lang="en-US" sz="2000" dirty="0"/>
              <a:t>Over the next 6 months, the patient described on Side A develops recurrent respiratory and urinary tract infections. Cytomegalovirus and adenovirus are cultured from her lungs, and bronchoalveolar lavage (BAL) reveals the organisms shown by silver staining. The patient's leukemia does not recur.</a:t>
            </a:r>
          </a:p>
          <a:p>
            <a:pPr algn="just"/>
            <a:r>
              <a:rPr lang="en-US" sz="2000" dirty="0"/>
              <a:t>What is the organism shown?</a:t>
            </a:r>
          </a:p>
          <a:p>
            <a:pPr algn="just"/>
            <a:r>
              <a:rPr lang="en-US" sz="2000" dirty="0"/>
              <a:t>Why does the patient have recurrent infections?</a:t>
            </a:r>
          </a:p>
          <a:p>
            <a:pPr algn="just"/>
            <a:r>
              <a:rPr lang="en-US" sz="2000" dirty="0"/>
              <a:t>What helped to prevent the recurrence of leukemia?</a:t>
            </a:r>
            <a:endParaRPr lang="el-GR" sz="2000" dirty="0"/>
          </a:p>
        </p:txBody>
      </p:sp>
      <p:sp>
        <p:nvSpPr>
          <p:cNvPr id="6" name="TextBox 5">
            <a:extLst>
              <a:ext uri="{FF2B5EF4-FFF2-40B4-BE49-F238E27FC236}">
                <a16:creationId xmlns:a16="http://schemas.microsoft.com/office/drawing/2014/main" id="{F3A06508-C218-FF53-6BD8-05F908C19D66}"/>
              </a:ext>
            </a:extLst>
          </p:cNvPr>
          <p:cNvSpPr txBox="1"/>
          <p:nvPr/>
        </p:nvSpPr>
        <p:spPr>
          <a:xfrm>
            <a:off x="0" y="2312297"/>
            <a:ext cx="9025127" cy="4524315"/>
          </a:xfrm>
          <a:prstGeom prst="rect">
            <a:avLst/>
          </a:prstGeom>
          <a:noFill/>
        </p:spPr>
        <p:txBody>
          <a:bodyPr wrap="square">
            <a:spAutoFit/>
          </a:bodyPr>
          <a:lstStyle/>
          <a:p>
            <a:pPr algn="just"/>
            <a:r>
              <a:rPr lang="en-US" sz="2400" dirty="0"/>
              <a:t>This is </a:t>
            </a:r>
            <a:r>
              <a:rPr lang="en-US" sz="2400" b="1" dirty="0"/>
              <a:t>Pneumocystis </a:t>
            </a:r>
            <a:r>
              <a:rPr lang="en-US" sz="2400" b="1" dirty="0" err="1"/>
              <a:t>jiroveci</a:t>
            </a:r>
            <a:r>
              <a:rPr lang="en-US" sz="2400" dirty="0"/>
              <a:t>. The cup-shaped or boat-shaped organisms (▸) frequently elicit </a:t>
            </a:r>
            <a:r>
              <a:rPr lang="en-US" sz="2400" i="1" dirty="0"/>
              <a:t>little inflammation</a:t>
            </a:r>
            <a:r>
              <a:rPr lang="en-US" sz="2400" dirty="0"/>
              <a:t>; these forms can </a:t>
            </a:r>
            <a:r>
              <a:rPr lang="en-US" sz="2400" dirty="0">
                <a:effectLst>
                  <a:outerShdw blurRad="38100" dist="38100" dir="2700000" algn="tl">
                    <a:srgbClr val="000000">
                      <a:alpha val="43137"/>
                    </a:srgbClr>
                  </a:outerShdw>
                </a:effectLst>
              </a:rPr>
              <a:t>persist long after an active infection </a:t>
            </a:r>
            <a:r>
              <a:rPr lang="en-US" sz="2400" dirty="0"/>
              <a:t>has been cleared. </a:t>
            </a:r>
            <a:r>
              <a:rPr lang="en-US" sz="2400" b="1" dirty="0"/>
              <a:t>BAL</a:t>
            </a:r>
            <a:r>
              <a:rPr lang="en-US" sz="2400" dirty="0"/>
              <a:t> has high sensitivity for the detection of active infection.</a:t>
            </a:r>
            <a:endParaRPr lang="el-GR" sz="2400" dirty="0"/>
          </a:p>
          <a:p>
            <a:pPr algn="just"/>
            <a:endParaRPr lang="en-US" sz="2400" dirty="0"/>
          </a:p>
          <a:p>
            <a:pPr algn="just"/>
            <a:r>
              <a:rPr lang="en-US" sz="2400" b="1" dirty="0"/>
              <a:t>Immunodeficiency</a:t>
            </a:r>
            <a:r>
              <a:rPr lang="en-US" sz="2400" dirty="0"/>
              <a:t> can occur </a:t>
            </a:r>
            <a:r>
              <a:rPr lang="en-US" sz="2400" dirty="0">
                <a:effectLst>
                  <a:outerShdw blurRad="38100" dist="38100" dir="2700000" algn="tl">
                    <a:srgbClr val="000000">
                      <a:alpha val="43137"/>
                    </a:srgbClr>
                  </a:outerShdw>
                </a:effectLst>
              </a:rPr>
              <a:t>secondary to myeloablative therapy before transplant</a:t>
            </a:r>
            <a:r>
              <a:rPr lang="en-US" sz="2400" dirty="0"/>
              <a:t> or </a:t>
            </a:r>
            <a:r>
              <a:rPr lang="en-US" sz="2400" dirty="0">
                <a:effectLst>
                  <a:outerShdw blurRad="38100" dist="38100" dir="2700000" algn="tl">
                    <a:srgbClr val="000000">
                      <a:alpha val="43137"/>
                    </a:srgbClr>
                  </a:outerShdw>
                </a:effectLst>
              </a:rPr>
              <a:t>as a result of GVHD through the donor cell destruction of host lymphocytes in tissues such as lymph node and spleen.</a:t>
            </a:r>
            <a:endParaRPr lang="el-GR" sz="2400" dirty="0">
              <a:effectLst>
                <a:outerShdw blurRad="38100" dist="38100" dir="2700000" algn="tl">
                  <a:srgbClr val="000000">
                    <a:alpha val="43137"/>
                  </a:srgbClr>
                </a:outerShdw>
              </a:effectLst>
            </a:endParaRPr>
          </a:p>
          <a:p>
            <a:pPr algn="just"/>
            <a:endParaRPr lang="en-US" sz="2400" dirty="0"/>
          </a:p>
          <a:p>
            <a:pPr algn="just"/>
            <a:r>
              <a:rPr lang="en-US" sz="2400" dirty="0"/>
              <a:t>The </a:t>
            </a:r>
            <a:r>
              <a:rPr lang="en-US" sz="2400" b="1" dirty="0"/>
              <a:t>antigen mismatch </a:t>
            </a:r>
            <a:r>
              <a:rPr lang="en-US" sz="2400" dirty="0"/>
              <a:t>had the one advantage of producing a </a:t>
            </a:r>
            <a:r>
              <a:rPr lang="en-US" sz="2400" b="1" dirty="0"/>
              <a:t>“graft-versus-leukemia” response.</a:t>
            </a:r>
            <a:endParaRPr lang="el-GR" sz="2400" b="1" dirty="0"/>
          </a:p>
        </p:txBody>
      </p:sp>
    </p:spTree>
    <p:extLst>
      <p:ext uri="{BB962C8B-B14F-4D97-AF65-F5344CB8AC3E}">
        <p14:creationId xmlns:p14="http://schemas.microsoft.com/office/powerpoint/2010/main" val="139987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376B2F8-BA5E-A46B-4A9D-48B63D76E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2575" y="82297"/>
            <a:ext cx="2874822" cy="3674280"/>
          </a:xfrm>
          <a:prstGeom prst="rect">
            <a:avLst/>
          </a:prstGeom>
        </p:spPr>
      </p:pic>
      <p:sp>
        <p:nvSpPr>
          <p:cNvPr id="4" name="TextBox 3">
            <a:extLst>
              <a:ext uri="{FF2B5EF4-FFF2-40B4-BE49-F238E27FC236}">
                <a16:creationId xmlns:a16="http://schemas.microsoft.com/office/drawing/2014/main" id="{E1F2286F-FBFD-60F4-E997-702A510BEAB2}"/>
              </a:ext>
            </a:extLst>
          </p:cNvPr>
          <p:cNvSpPr txBox="1"/>
          <p:nvPr/>
        </p:nvSpPr>
        <p:spPr>
          <a:xfrm>
            <a:off x="-1" y="1"/>
            <a:ext cx="9172575" cy="3416320"/>
          </a:xfrm>
          <a:prstGeom prst="rect">
            <a:avLst/>
          </a:prstGeom>
          <a:noFill/>
        </p:spPr>
        <p:txBody>
          <a:bodyPr wrap="square">
            <a:spAutoFit/>
          </a:bodyPr>
          <a:lstStyle/>
          <a:p>
            <a:pPr algn="just"/>
            <a:r>
              <a:rPr lang="en-US" sz="2400" dirty="0"/>
              <a:t>A 33-year-old woman has had increasing fatigue, pleuritic chest pain, and a malar rash for 7 months, and she now has dark urine. Her serum creatinine level is 3.7 mg/dL (</a:t>
            </a:r>
            <a:r>
              <a:rPr lang="en-US" sz="2400" dirty="0" err="1"/>
              <a:t>nl</a:t>
            </a:r>
            <a:r>
              <a:rPr lang="en-US" sz="2400" dirty="0"/>
              <a:t> ≤ 1.2 mg/dL). A urinalysis shows RBC casts. Her renal biopsy specimen is shown; for comparison, a similar magnification of a normal glomerulus is also shown.</a:t>
            </a:r>
            <a:endParaRPr lang="el-GR" sz="2400" dirty="0"/>
          </a:p>
          <a:p>
            <a:pPr algn="just"/>
            <a:endParaRPr lang="en-US" sz="2400" dirty="0"/>
          </a:p>
          <a:p>
            <a:pPr algn="just"/>
            <a:r>
              <a:rPr lang="en-US" sz="2400" dirty="0"/>
              <a:t>Explain this patient's renal disease.</a:t>
            </a:r>
          </a:p>
          <a:p>
            <a:pPr algn="just"/>
            <a:r>
              <a:rPr lang="en-US" sz="2400" dirty="0"/>
              <a:t>What is the likely diagnosis?</a:t>
            </a:r>
          </a:p>
          <a:p>
            <a:pPr algn="just"/>
            <a:r>
              <a:rPr lang="en-US" sz="2400" dirty="0"/>
              <a:t>What antibody studies would be confirmatory for the diagnosis?</a:t>
            </a:r>
            <a:endParaRPr lang="el-GR" sz="2400" dirty="0"/>
          </a:p>
        </p:txBody>
      </p:sp>
      <p:sp>
        <p:nvSpPr>
          <p:cNvPr id="6" name="TextBox 5">
            <a:extLst>
              <a:ext uri="{FF2B5EF4-FFF2-40B4-BE49-F238E27FC236}">
                <a16:creationId xmlns:a16="http://schemas.microsoft.com/office/drawing/2014/main" id="{2944134C-B932-7AA4-15A4-B7FD2022B0F1}"/>
              </a:ext>
            </a:extLst>
          </p:cNvPr>
          <p:cNvSpPr txBox="1"/>
          <p:nvPr/>
        </p:nvSpPr>
        <p:spPr>
          <a:xfrm>
            <a:off x="0" y="3756577"/>
            <a:ext cx="12191999" cy="3046988"/>
          </a:xfrm>
          <a:prstGeom prst="rect">
            <a:avLst/>
          </a:prstGeom>
          <a:noFill/>
        </p:spPr>
        <p:txBody>
          <a:bodyPr wrap="square">
            <a:spAutoFit/>
          </a:bodyPr>
          <a:lstStyle/>
          <a:p>
            <a:pPr algn="just"/>
            <a:r>
              <a:rPr lang="en-US" sz="2400" dirty="0"/>
              <a:t>This patient has </a:t>
            </a:r>
            <a:r>
              <a:rPr lang="en-US" sz="2400" dirty="0">
                <a:effectLst>
                  <a:outerShdw blurRad="38100" dist="38100" dir="2700000" algn="tl">
                    <a:srgbClr val="000000">
                      <a:alpha val="43137"/>
                    </a:srgbClr>
                  </a:outerShdw>
                </a:effectLst>
              </a:rPr>
              <a:t>membranous glomerulonephritis </a:t>
            </a:r>
            <a:r>
              <a:rPr lang="en-US" sz="2400" dirty="0"/>
              <a:t>with </a:t>
            </a:r>
            <a:r>
              <a:rPr lang="en-US" sz="2400" b="1" dirty="0"/>
              <a:t>“wire loop” thickening of the glomerular capillaries</a:t>
            </a:r>
            <a:r>
              <a:rPr lang="en-US" sz="2400" dirty="0"/>
              <a:t> caused by </a:t>
            </a:r>
            <a:r>
              <a:rPr lang="en-US" sz="2400" b="1" dirty="0"/>
              <a:t>immune complex deposition</a:t>
            </a:r>
            <a:r>
              <a:rPr lang="en-US" sz="2400" dirty="0"/>
              <a:t>. </a:t>
            </a:r>
            <a:r>
              <a:rPr lang="en-US" sz="2400" b="1" dirty="0"/>
              <a:t>Antigen–antibody deposition </a:t>
            </a:r>
            <a:r>
              <a:rPr lang="en-US" sz="2400" dirty="0">
                <a:effectLst>
                  <a:outerShdw blurRad="38100" dist="38100" dir="2700000" algn="tl">
                    <a:srgbClr val="000000">
                      <a:alpha val="43137"/>
                    </a:srgbClr>
                  </a:outerShdw>
                </a:effectLst>
              </a:rPr>
              <a:t>activates complement and recruits Fc-receptor–bearing leukocytes</a:t>
            </a:r>
            <a:r>
              <a:rPr lang="en-US" sz="2400" dirty="0"/>
              <a:t>, thereby causing </a:t>
            </a:r>
            <a:r>
              <a:rPr lang="en-US" sz="2400" u="sng" dirty="0"/>
              <a:t>decreased filtration (elevated creatinine) and hematuria (dark urine caused by the presence of RBC casts).</a:t>
            </a:r>
          </a:p>
          <a:p>
            <a:pPr algn="just"/>
            <a:r>
              <a:rPr lang="en-US" sz="2400" b="1" u="sng" spc="600" dirty="0"/>
              <a:t>Systemic</a:t>
            </a:r>
            <a:r>
              <a:rPr lang="en-US" sz="2400" b="1" spc="600" dirty="0"/>
              <a:t> lupus erythematosus (</a:t>
            </a:r>
            <a:r>
              <a:rPr lang="en-US" sz="2400" b="1" u="sng" spc="600" dirty="0"/>
              <a:t>S</a:t>
            </a:r>
            <a:r>
              <a:rPr lang="en-US" sz="2400" b="1" spc="600" dirty="0"/>
              <a:t>LE)</a:t>
            </a:r>
          </a:p>
          <a:p>
            <a:pPr algn="just"/>
            <a:r>
              <a:rPr lang="en-US" sz="2400" dirty="0">
                <a:effectLst>
                  <a:outerShdw blurRad="38100" dist="38100" dir="2700000" algn="tl">
                    <a:srgbClr val="000000">
                      <a:alpha val="43137"/>
                    </a:srgbClr>
                  </a:outerShdw>
                </a:effectLst>
              </a:rPr>
              <a:t>Anti-Smith and anti-ds-DNA antibodies </a:t>
            </a:r>
            <a:r>
              <a:rPr lang="en-US" sz="2400" dirty="0"/>
              <a:t>are most specific for </a:t>
            </a:r>
            <a:r>
              <a:rPr lang="en-US" sz="2400" b="1" u="sng" dirty="0"/>
              <a:t>S</a:t>
            </a:r>
            <a:r>
              <a:rPr lang="en-US" sz="2400" dirty="0"/>
              <a:t>LE, but these are </a:t>
            </a:r>
            <a:r>
              <a:rPr lang="en-US" sz="2400" i="1" dirty="0"/>
              <a:t>not highly sensitive</a:t>
            </a:r>
            <a:r>
              <a:rPr lang="en-US" sz="2400" dirty="0"/>
              <a:t>. There is </a:t>
            </a:r>
            <a:r>
              <a:rPr lang="en-US" sz="2400" i="1" dirty="0"/>
              <a:t>overlap</a:t>
            </a:r>
            <a:r>
              <a:rPr lang="en-US" sz="2400" dirty="0"/>
              <a:t> among autoimmune diseases, and so the SS-A antibodies most typical of </a:t>
            </a:r>
            <a:r>
              <a:rPr lang="en-US" sz="2400" dirty="0" err="1"/>
              <a:t>Sjögren</a:t>
            </a:r>
            <a:r>
              <a:rPr lang="en-US" sz="2400" dirty="0"/>
              <a:t> syndrome are also present in 50% of patients with SLE.</a:t>
            </a:r>
            <a:endParaRPr lang="el-GR" sz="2400" dirty="0"/>
          </a:p>
        </p:txBody>
      </p:sp>
    </p:spTree>
    <p:extLst>
      <p:ext uri="{BB962C8B-B14F-4D97-AF65-F5344CB8AC3E}">
        <p14:creationId xmlns:p14="http://schemas.microsoft.com/office/powerpoint/2010/main" val="410169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38ED8C9-9115-0AA3-C1D8-6ABDBC883B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379023" y="-846377"/>
            <a:ext cx="3722378" cy="5623960"/>
          </a:xfrm>
          <a:prstGeom prst="rect">
            <a:avLst/>
          </a:prstGeom>
        </p:spPr>
      </p:pic>
      <p:sp>
        <p:nvSpPr>
          <p:cNvPr id="4" name="TextBox 3">
            <a:extLst>
              <a:ext uri="{FF2B5EF4-FFF2-40B4-BE49-F238E27FC236}">
                <a16:creationId xmlns:a16="http://schemas.microsoft.com/office/drawing/2014/main" id="{19E1D247-7208-A74C-0DFD-618F38EBA0A1}"/>
              </a:ext>
            </a:extLst>
          </p:cNvPr>
          <p:cNvSpPr txBox="1"/>
          <p:nvPr/>
        </p:nvSpPr>
        <p:spPr>
          <a:xfrm>
            <a:off x="0" y="0"/>
            <a:ext cx="6428232" cy="4062651"/>
          </a:xfrm>
          <a:prstGeom prst="rect">
            <a:avLst/>
          </a:prstGeom>
          <a:noFill/>
        </p:spPr>
        <p:txBody>
          <a:bodyPr wrap="square">
            <a:spAutoFit/>
          </a:bodyPr>
          <a:lstStyle/>
          <a:p>
            <a:pPr algn="just"/>
            <a:r>
              <a:rPr lang="en-US" sz="2400" dirty="0"/>
              <a:t>A 55-year-old woman has a 2-year history of joint pain, Raynaud syndrome, and a skin rash in a sun-exposed distribution. She develops recurrent pericardial effusions and tamponade, which prompts a pericardiectomy. An artery from her pericardial specimen is shown.</a:t>
            </a:r>
            <a:endParaRPr lang="el-GR" sz="2400" dirty="0"/>
          </a:p>
          <a:p>
            <a:pPr algn="just"/>
            <a:endParaRPr lang="en-US" sz="2400" dirty="0"/>
          </a:p>
          <a:p>
            <a:pPr algn="just"/>
            <a:r>
              <a:rPr lang="en-US" sz="2400" dirty="0"/>
              <a:t>What is the pathology shown here?</a:t>
            </a:r>
          </a:p>
          <a:p>
            <a:pPr algn="just"/>
            <a:r>
              <a:rPr lang="en-US" sz="2400" dirty="0"/>
              <a:t>How does this explain the patient's pericardial disease?</a:t>
            </a:r>
          </a:p>
          <a:p>
            <a:endParaRPr lang="en-US" dirty="0"/>
          </a:p>
        </p:txBody>
      </p:sp>
      <p:sp>
        <p:nvSpPr>
          <p:cNvPr id="6" name="TextBox 5">
            <a:extLst>
              <a:ext uri="{FF2B5EF4-FFF2-40B4-BE49-F238E27FC236}">
                <a16:creationId xmlns:a16="http://schemas.microsoft.com/office/drawing/2014/main" id="{A82BA300-6E95-0F4F-BBA2-3A5295897C02}"/>
              </a:ext>
            </a:extLst>
          </p:cNvPr>
          <p:cNvSpPr txBox="1"/>
          <p:nvPr/>
        </p:nvSpPr>
        <p:spPr>
          <a:xfrm>
            <a:off x="0" y="3826791"/>
            <a:ext cx="12192000" cy="3046988"/>
          </a:xfrm>
          <a:prstGeom prst="rect">
            <a:avLst/>
          </a:prstGeom>
          <a:noFill/>
        </p:spPr>
        <p:txBody>
          <a:bodyPr wrap="square">
            <a:spAutoFit/>
          </a:bodyPr>
          <a:lstStyle/>
          <a:p>
            <a:pPr algn="just"/>
            <a:r>
              <a:rPr lang="en-US" sz="2400" dirty="0"/>
              <a:t>Note the </a:t>
            </a:r>
            <a:r>
              <a:rPr lang="en-US" sz="2400" b="1" dirty="0"/>
              <a:t>necrotizing vasculitis</a:t>
            </a:r>
            <a:r>
              <a:rPr lang="en-US" sz="2400" dirty="0"/>
              <a:t> (transmural leukocyte invasion) and </a:t>
            </a:r>
            <a:r>
              <a:rPr lang="en-US" sz="2400" b="1" dirty="0"/>
              <a:t>fibrinoid necrosis </a:t>
            </a:r>
            <a:r>
              <a:rPr lang="en-US" sz="2400" dirty="0"/>
              <a:t>(hyaline protein deposition in the vessel wall), which are characteristic of </a:t>
            </a:r>
            <a:r>
              <a:rPr lang="en-US" sz="2400" b="1" dirty="0"/>
              <a:t>immune complex–induced vasculitis</a:t>
            </a:r>
            <a:r>
              <a:rPr lang="en-US" sz="2400" dirty="0"/>
              <a:t>. The patient's history is strongly suggestive of </a:t>
            </a:r>
            <a:r>
              <a:rPr lang="en-US" sz="2400" b="1" u="sng" dirty="0">
                <a:effectLst>
                  <a:outerShdw blurRad="38100" dist="38100" dir="2700000" algn="tl">
                    <a:srgbClr val="000000">
                      <a:alpha val="43137"/>
                    </a:srgbClr>
                  </a:outerShdw>
                </a:effectLst>
              </a:rPr>
              <a:t>S</a:t>
            </a:r>
            <a:r>
              <a:rPr lang="en-US" sz="2400" dirty="0">
                <a:effectLst>
                  <a:outerShdw blurRad="38100" dist="38100" dir="2700000" algn="tl">
                    <a:srgbClr val="000000">
                      <a:alpha val="43137"/>
                    </a:srgbClr>
                  </a:outerShdw>
                </a:effectLst>
              </a:rPr>
              <a:t>LE</a:t>
            </a:r>
            <a:r>
              <a:rPr lang="en-US" sz="2400" dirty="0"/>
              <a:t>.</a:t>
            </a:r>
            <a:endParaRPr lang="el-GR" sz="2400" dirty="0"/>
          </a:p>
          <a:p>
            <a:pPr algn="just"/>
            <a:endParaRPr lang="en-US" sz="2400" dirty="0"/>
          </a:p>
          <a:p>
            <a:pPr algn="just"/>
            <a:r>
              <a:rPr lang="en-US" sz="2400" dirty="0"/>
              <a:t>Such </a:t>
            </a:r>
            <a:r>
              <a:rPr lang="en-US" sz="2400" b="1" dirty="0"/>
              <a:t>severe vessel inflammation </a:t>
            </a:r>
            <a:r>
              <a:rPr lang="en-US" sz="2400" dirty="0"/>
              <a:t>leads to </a:t>
            </a:r>
            <a:r>
              <a:rPr lang="en-US" sz="2400" b="1" dirty="0"/>
              <a:t>increased vascular permeability</a:t>
            </a:r>
            <a:r>
              <a:rPr lang="en-US" sz="2400" dirty="0"/>
              <a:t>, with </a:t>
            </a:r>
            <a:r>
              <a:rPr lang="en-US" sz="2400" dirty="0">
                <a:effectLst>
                  <a:outerShdw blurRad="38100" dist="38100" dir="2700000" algn="tl">
                    <a:srgbClr val="000000">
                      <a:alpha val="43137"/>
                    </a:srgbClr>
                  </a:outerShdw>
                </a:effectLst>
              </a:rPr>
              <a:t>protein</a:t>
            </a:r>
            <a:r>
              <a:rPr lang="en-US" sz="2400" dirty="0"/>
              <a:t> and </a:t>
            </a:r>
            <a:r>
              <a:rPr lang="en-US" sz="2400" dirty="0">
                <a:effectLst>
                  <a:outerShdw blurRad="38100" dist="38100" dir="2700000" algn="tl">
                    <a:srgbClr val="000000">
                      <a:alpha val="43137"/>
                    </a:srgbClr>
                  </a:outerShdw>
                </a:effectLst>
              </a:rPr>
              <a:t>cellular</a:t>
            </a:r>
            <a:r>
              <a:rPr lang="en-US" sz="2400" dirty="0"/>
              <a:t> </a:t>
            </a:r>
            <a:r>
              <a:rPr lang="en-US" sz="2400" dirty="0">
                <a:effectLst>
                  <a:outerShdw blurRad="38100" dist="38100" dir="2700000" algn="tl">
                    <a:srgbClr val="000000">
                      <a:alpha val="43137"/>
                    </a:srgbClr>
                  </a:outerShdw>
                </a:effectLst>
              </a:rPr>
              <a:t>exudation</a:t>
            </a:r>
            <a:r>
              <a:rPr lang="en-US" sz="2400" dirty="0"/>
              <a:t>; there is probably also a component of </a:t>
            </a:r>
            <a:r>
              <a:rPr lang="en-US" sz="2400" dirty="0">
                <a:effectLst>
                  <a:outerShdw blurRad="38100" dist="38100" dir="2700000" algn="tl">
                    <a:srgbClr val="000000">
                      <a:alpha val="43137"/>
                    </a:srgbClr>
                  </a:outerShdw>
                </a:effectLst>
              </a:rPr>
              <a:t>thrombosis</a:t>
            </a:r>
            <a:r>
              <a:rPr lang="en-US" sz="2400" dirty="0"/>
              <a:t> and </a:t>
            </a:r>
            <a:r>
              <a:rPr lang="en-US" sz="2400" dirty="0">
                <a:effectLst>
                  <a:outerShdw blurRad="38100" dist="38100" dir="2700000" algn="tl">
                    <a:srgbClr val="000000">
                      <a:alpha val="43137"/>
                    </a:srgbClr>
                  </a:outerShdw>
                </a:effectLst>
              </a:rPr>
              <a:t>infarction</a:t>
            </a:r>
            <a:r>
              <a:rPr lang="en-US" sz="2400" dirty="0"/>
              <a:t>. </a:t>
            </a:r>
            <a:r>
              <a:rPr lang="en-US" sz="2400" b="1" dirty="0"/>
              <a:t>Recurrent</a:t>
            </a:r>
            <a:r>
              <a:rPr lang="en-US" sz="2400" dirty="0"/>
              <a:t> bouts lead to </a:t>
            </a:r>
            <a:r>
              <a:rPr lang="en-US" sz="2400" dirty="0">
                <a:effectLst>
                  <a:outerShdw blurRad="38100" dist="38100" dir="2700000" algn="tl">
                    <a:srgbClr val="000000">
                      <a:alpha val="43137"/>
                    </a:srgbClr>
                  </a:outerShdw>
                </a:effectLst>
              </a:rPr>
              <a:t>fibrinopurulent pericardial effusions</a:t>
            </a:r>
            <a:r>
              <a:rPr lang="en-US" sz="2400" dirty="0"/>
              <a:t>, </a:t>
            </a:r>
            <a:r>
              <a:rPr lang="en-US" sz="2400" dirty="0">
                <a:effectLst>
                  <a:outerShdw blurRad="38100" dist="38100" dir="2700000" algn="tl">
                    <a:srgbClr val="000000">
                      <a:alpha val="43137"/>
                    </a:srgbClr>
                  </a:outerShdw>
                </a:effectLst>
              </a:rPr>
              <a:t>organization of the exudates</a:t>
            </a:r>
            <a:r>
              <a:rPr lang="en-US" sz="2400" dirty="0"/>
              <a:t>, and </a:t>
            </a:r>
            <a:r>
              <a:rPr lang="en-US" sz="2400" dirty="0">
                <a:effectLst>
                  <a:outerShdw blurRad="38100" dist="38100" dir="2700000" algn="tl">
                    <a:srgbClr val="000000">
                      <a:alpha val="43137"/>
                    </a:srgbClr>
                  </a:outerShdw>
                </a:effectLst>
              </a:rPr>
              <a:t>pericardial thickening and scarring.</a:t>
            </a:r>
            <a:endParaRPr lang="el-GR"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9481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16DBCF68-F3A4-709E-2D73-80F1BDCDD8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77" y="1935800"/>
            <a:ext cx="2784971" cy="4829769"/>
          </a:xfrm>
          <a:prstGeom prst="rect">
            <a:avLst/>
          </a:prstGeom>
        </p:spPr>
      </p:pic>
      <p:sp>
        <p:nvSpPr>
          <p:cNvPr id="4" name="TextBox 3">
            <a:extLst>
              <a:ext uri="{FF2B5EF4-FFF2-40B4-BE49-F238E27FC236}">
                <a16:creationId xmlns:a16="http://schemas.microsoft.com/office/drawing/2014/main" id="{6AF812E2-0B8F-0627-4BFF-B1B7D516B621}"/>
              </a:ext>
            </a:extLst>
          </p:cNvPr>
          <p:cNvSpPr txBox="1"/>
          <p:nvPr/>
        </p:nvSpPr>
        <p:spPr>
          <a:xfrm>
            <a:off x="0" y="0"/>
            <a:ext cx="12192000" cy="2215991"/>
          </a:xfrm>
          <a:prstGeom prst="rect">
            <a:avLst/>
          </a:prstGeom>
          <a:noFill/>
        </p:spPr>
        <p:txBody>
          <a:bodyPr wrap="square">
            <a:spAutoFit/>
          </a:bodyPr>
          <a:lstStyle/>
          <a:p>
            <a:pPr algn="just"/>
            <a:r>
              <a:rPr lang="en-US" sz="2000" dirty="0"/>
              <a:t>A 42-year-old woman has difficulty swallowing. She also notes that her fingers are cyanotic and painful with cold exposure. Her skin is diffusely thickened, with diminished hair. Her skin biopsy specimen is shown.</a:t>
            </a:r>
          </a:p>
          <a:p>
            <a:pPr algn="just"/>
            <a:endParaRPr lang="el-GR" sz="2000" dirty="0"/>
          </a:p>
          <a:p>
            <a:pPr algn="just"/>
            <a:r>
              <a:rPr lang="en-US" sz="2000" dirty="0"/>
              <a:t>What is shown in her skin biopsy specimen?</a:t>
            </a:r>
          </a:p>
          <a:p>
            <a:pPr algn="just"/>
            <a:r>
              <a:rPr lang="en-US" sz="2000" dirty="0"/>
              <a:t>Explain the immunologic mechanism.</a:t>
            </a:r>
            <a:endParaRPr lang="el-GR" sz="2000" dirty="0"/>
          </a:p>
          <a:p>
            <a:pPr algn="just"/>
            <a:r>
              <a:rPr lang="en-US" sz="2000" dirty="0"/>
              <a:t>Explain her cold sensitivity.</a:t>
            </a:r>
          </a:p>
          <a:p>
            <a:endParaRPr lang="en-US" dirty="0"/>
          </a:p>
        </p:txBody>
      </p:sp>
      <p:sp>
        <p:nvSpPr>
          <p:cNvPr id="6" name="TextBox 5">
            <a:extLst>
              <a:ext uri="{FF2B5EF4-FFF2-40B4-BE49-F238E27FC236}">
                <a16:creationId xmlns:a16="http://schemas.microsoft.com/office/drawing/2014/main" id="{10C005C9-1940-7E24-A083-257FACDC692C}"/>
              </a:ext>
            </a:extLst>
          </p:cNvPr>
          <p:cNvSpPr txBox="1"/>
          <p:nvPr/>
        </p:nvSpPr>
        <p:spPr>
          <a:xfrm>
            <a:off x="2898649" y="1552576"/>
            <a:ext cx="9293352" cy="5262979"/>
          </a:xfrm>
          <a:prstGeom prst="rect">
            <a:avLst/>
          </a:prstGeom>
          <a:noFill/>
        </p:spPr>
        <p:txBody>
          <a:bodyPr wrap="square">
            <a:spAutoFit/>
          </a:bodyPr>
          <a:lstStyle/>
          <a:p>
            <a:pPr algn="just"/>
            <a:r>
              <a:rPr lang="en-US" sz="2800" dirty="0"/>
              <a:t>Note the extensive </a:t>
            </a:r>
            <a:r>
              <a:rPr lang="en-US" sz="2800" b="1" dirty="0"/>
              <a:t>dermal fibrosis </a:t>
            </a:r>
            <a:r>
              <a:rPr lang="en-US" sz="2800" dirty="0"/>
              <a:t>(♦). Similar esophageal collagen deposition explains the patient's </a:t>
            </a:r>
            <a:r>
              <a:rPr lang="en-US" sz="2800" dirty="0">
                <a:effectLst>
                  <a:outerShdw blurRad="38100" dist="38100" dir="2700000" algn="tl">
                    <a:srgbClr val="000000">
                      <a:alpha val="43137"/>
                    </a:srgbClr>
                  </a:outerShdw>
                </a:effectLst>
              </a:rPr>
              <a:t>dys</a:t>
            </a:r>
            <a:r>
              <a:rPr lang="en-US" sz="2800" dirty="0"/>
              <a:t>phagia.</a:t>
            </a:r>
            <a:endParaRPr lang="el-GR" sz="2800" dirty="0"/>
          </a:p>
          <a:p>
            <a:pPr algn="just"/>
            <a:endParaRPr lang="en-US" sz="2800" dirty="0"/>
          </a:p>
          <a:p>
            <a:pPr algn="just"/>
            <a:r>
              <a:rPr lang="en-US" sz="2800" dirty="0"/>
              <a:t>A </a:t>
            </a:r>
            <a:r>
              <a:rPr lang="en-US" sz="2800" b="1" dirty="0"/>
              <a:t>CD4+ lymphocyte-mediated delayed-type hypersensitivity </a:t>
            </a:r>
            <a:r>
              <a:rPr lang="en-US" sz="2800" dirty="0"/>
              <a:t>response is directed </a:t>
            </a:r>
            <a:r>
              <a:rPr lang="en-US" sz="2800" i="1" dirty="0"/>
              <a:t>against vascular wall antigens</a:t>
            </a:r>
            <a:r>
              <a:rPr lang="en-US" sz="2800" dirty="0"/>
              <a:t>. </a:t>
            </a:r>
            <a:r>
              <a:rPr lang="en-US" sz="2800" spc="300" dirty="0">
                <a:effectLst>
                  <a:outerShdw blurRad="38100" dist="38100" dir="2700000" algn="tl">
                    <a:srgbClr val="000000">
                      <a:alpha val="43137"/>
                    </a:srgbClr>
                  </a:outerShdw>
                </a:effectLst>
              </a:rPr>
              <a:t>Chronic</a:t>
            </a:r>
            <a:r>
              <a:rPr lang="en-US" sz="2800" dirty="0">
                <a:effectLst>
                  <a:outerShdw blurRad="38100" dist="38100" dir="2700000" algn="tl">
                    <a:srgbClr val="000000">
                      <a:alpha val="43137"/>
                    </a:srgbClr>
                  </a:outerShdw>
                </a:effectLst>
              </a:rPr>
              <a:t> vascular inflammation with cytokine production</a:t>
            </a:r>
            <a:r>
              <a:rPr lang="en-US" sz="2800" dirty="0"/>
              <a:t> (e.g., transforming growth factor-</a:t>
            </a:r>
            <a:r>
              <a:rPr lang="el-GR" sz="2800" dirty="0"/>
              <a:t>β) </a:t>
            </a:r>
            <a:r>
              <a:rPr lang="en-US" sz="2800" dirty="0"/>
              <a:t>and </a:t>
            </a:r>
            <a:r>
              <a:rPr lang="en-US" sz="2800" dirty="0">
                <a:effectLst>
                  <a:outerShdw blurRad="38100" dist="38100" dir="2700000" algn="tl">
                    <a:srgbClr val="000000">
                      <a:alpha val="43137"/>
                    </a:srgbClr>
                  </a:outerShdw>
                </a:effectLst>
              </a:rPr>
              <a:t>superimposed thrombotic and ischemic injury</a:t>
            </a:r>
            <a:r>
              <a:rPr lang="en-US" sz="2800" dirty="0"/>
              <a:t> have led to </a:t>
            </a:r>
            <a:r>
              <a:rPr lang="en-US" sz="2800" b="1" spc="600" dirty="0"/>
              <a:t>chronic fibrosis </a:t>
            </a:r>
            <a:r>
              <a:rPr lang="en-US" sz="2800" dirty="0"/>
              <a:t>in multiple tissues.</a:t>
            </a:r>
            <a:endParaRPr lang="el-GR" sz="2800" dirty="0"/>
          </a:p>
          <a:p>
            <a:pPr algn="just"/>
            <a:endParaRPr lang="en-US" sz="2800" dirty="0"/>
          </a:p>
          <a:p>
            <a:pPr algn="just"/>
            <a:r>
              <a:rPr lang="en-US" sz="2800" b="1" spc="300" dirty="0"/>
              <a:t>Raynaud phenomenon </a:t>
            </a:r>
            <a:r>
              <a:rPr lang="en-US" sz="2800" dirty="0"/>
              <a:t>is due to </a:t>
            </a:r>
            <a:r>
              <a:rPr lang="en-US" sz="2800" dirty="0">
                <a:effectLst>
                  <a:outerShdw blurRad="38100" dist="38100" dir="2700000" algn="tl">
                    <a:srgbClr val="000000">
                      <a:alpha val="43137"/>
                    </a:srgbClr>
                  </a:outerShdw>
                </a:effectLst>
              </a:rPr>
              <a:t>increased vasomotor tone (vasospasm) </a:t>
            </a:r>
            <a:r>
              <a:rPr lang="en-US" sz="2800" dirty="0"/>
              <a:t>that is frequently triggered by </a:t>
            </a:r>
            <a:r>
              <a:rPr lang="en-US" sz="2800" u="sng" dirty="0"/>
              <a:t>cold</a:t>
            </a:r>
            <a:r>
              <a:rPr lang="en-US" sz="2800" dirty="0"/>
              <a:t> exposure.</a:t>
            </a:r>
            <a:endParaRPr lang="el-GR" sz="2800" dirty="0"/>
          </a:p>
        </p:txBody>
      </p:sp>
    </p:spTree>
    <p:extLst>
      <p:ext uri="{BB962C8B-B14F-4D97-AF65-F5344CB8AC3E}">
        <p14:creationId xmlns:p14="http://schemas.microsoft.com/office/powerpoint/2010/main" val="42639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96888C9-1B70-6745-C365-3BE4810B10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1816" y="91440"/>
            <a:ext cx="4403069" cy="6689420"/>
          </a:xfrm>
          <a:prstGeom prst="rect">
            <a:avLst/>
          </a:prstGeom>
        </p:spPr>
      </p:pic>
      <p:sp>
        <p:nvSpPr>
          <p:cNvPr id="4" name="TextBox 3">
            <a:extLst>
              <a:ext uri="{FF2B5EF4-FFF2-40B4-BE49-F238E27FC236}">
                <a16:creationId xmlns:a16="http://schemas.microsoft.com/office/drawing/2014/main" id="{560EF988-E161-7011-DEC0-2149DDB2EF31}"/>
              </a:ext>
            </a:extLst>
          </p:cNvPr>
          <p:cNvSpPr txBox="1"/>
          <p:nvPr/>
        </p:nvSpPr>
        <p:spPr>
          <a:xfrm>
            <a:off x="0" y="0"/>
            <a:ext cx="7671816" cy="2523768"/>
          </a:xfrm>
          <a:prstGeom prst="rect">
            <a:avLst/>
          </a:prstGeom>
          <a:noFill/>
        </p:spPr>
        <p:txBody>
          <a:bodyPr wrap="square">
            <a:spAutoFit/>
          </a:bodyPr>
          <a:lstStyle/>
          <a:p>
            <a:pPr algn="just"/>
            <a:r>
              <a:rPr lang="en-US" sz="2000" dirty="0"/>
              <a:t>Over the next 3 years, the patient from Side A develops a nonproductive cough with increasing dyspnea. On examination, her blood pressure is 260/150 mm Hg. A lung biopsy is performed, and the specimen is shown with trichrome stain.</a:t>
            </a:r>
          </a:p>
          <a:p>
            <a:pPr algn="just"/>
            <a:r>
              <a:rPr lang="en-US" sz="2000" dirty="0"/>
              <a:t>Describe the pulmonary findings from the patient's biopsy specimen.</a:t>
            </a:r>
          </a:p>
          <a:p>
            <a:pPr algn="just"/>
            <a:r>
              <a:rPr lang="en-US" sz="2000" dirty="0"/>
              <a:t>What renal findings do you expect?</a:t>
            </a:r>
          </a:p>
          <a:p>
            <a:pPr algn="just"/>
            <a:r>
              <a:rPr lang="en-US" sz="2000" dirty="0"/>
              <a:t>What laboratory findings would be expected?</a:t>
            </a:r>
          </a:p>
          <a:p>
            <a:endParaRPr lang="en-US" dirty="0"/>
          </a:p>
        </p:txBody>
      </p:sp>
      <p:sp>
        <p:nvSpPr>
          <p:cNvPr id="6" name="TextBox 5">
            <a:extLst>
              <a:ext uri="{FF2B5EF4-FFF2-40B4-BE49-F238E27FC236}">
                <a16:creationId xmlns:a16="http://schemas.microsoft.com/office/drawing/2014/main" id="{4F312CC9-26E8-0AAF-4CF0-7BF3CB415303}"/>
              </a:ext>
            </a:extLst>
          </p:cNvPr>
          <p:cNvSpPr txBox="1"/>
          <p:nvPr/>
        </p:nvSpPr>
        <p:spPr>
          <a:xfrm>
            <a:off x="0" y="2286000"/>
            <a:ext cx="7671815" cy="4524315"/>
          </a:xfrm>
          <a:prstGeom prst="rect">
            <a:avLst/>
          </a:prstGeom>
          <a:noFill/>
        </p:spPr>
        <p:txBody>
          <a:bodyPr wrap="square">
            <a:spAutoFit/>
          </a:bodyPr>
          <a:lstStyle/>
          <a:p>
            <a:pPr algn="just"/>
            <a:r>
              <a:rPr lang="en-US" sz="2400" dirty="0"/>
              <a:t>She has </a:t>
            </a:r>
            <a:r>
              <a:rPr lang="en-US" sz="2400" b="1" dirty="0"/>
              <a:t>extensive interstitial fibrosis </a:t>
            </a:r>
            <a:r>
              <a:rPr lang="en-US" sz="2400" dirty="0"/>
              <a:t>(“honeycomb” lung [♦]) with </a:t>
            </a:r>
            <a:r>
              <a:rPr lang="en-US" sz="2400" spc="600" dirty="0">
                <a:effectLst>
                  <a:outerShdw blurRad="38100" dist="38100" dir="2700000" algn="tl">
                    <a:srgbClr val="000000">
                      <a:alpha val="43137"/>
                    </a:srgbClr>
                  </a:outerShdw>
                </a:effectLst>
              </a:rPr>
              <a:t>restrictive</a:t>
            </a:r>
            <a:r>
              <a:rPr lang="en-US" sz="2400" dirty="0">
                <a:effectLst>
                  <a:outerShdw blurRad="38100" dist="38100" dir="2700000" algn="tl">
                    <a:srgbClr val="000000">
                      <a:alpha val="43137"/>
                    </a:srgbClr>
                  </a:outerShdw>
                </a:effectLst>
              </a:rPr>
              <a:t> lung disease</a:t>
            </a:r>
            <a:r>
              <a:rPr lang="en-US" sz="2400" dirty="0"/>
              <a:t>.</a:t>
            </a:r>
          </a:p>
          <a:p>
            <a:pPr algn="just"/>
            <a:r>
              <a:rPr lang="en-US" sz="2400" dirty="0">
                <a:effectLst>
                  <a:outerShdw blurRad="38100" dist="38100" dir="2700000" algn="tl">
                    <a:srgbClr val="000000">
                      <a:alpha val="43137"/>
                    </a:srgbClr>
                  </a:outerShdw>
                </a:effectLst>
              </a:rPr>
              <a:t>Renal hyperplastic </a:t>
            </a:r>
            <a:r>
              <a:rPr lang="en-US" sz="2400" dirty="0" err="1">
                <a:effectLst>
                  <a:outerShdw blurRad="38100" dist="38100" dir="2700000" algn="tl">
                    <a:srgbClr val="000000">
                      <a:alpha val="43137"/>
                    </a:srgbClr>
                  </a:outerShdw>
                </a:effectLst>
              </a:rPr>
              <a:t>arteriolosclerotic</a:t>
            </a:r>
            <a:r>
              <a:rPr lang="en-US" sz="2400" dirty="0">
                <a:effectLst>
                  <a:outerShdw blurRad="38100" dist="38100" dir="2700000" algn="tl">
                    <a:srgbClr val="000000">
                      <a:alpha val="43137"/>
                    </a:srgbClr>
                  </a:outerShdw>
                </a:effectLst>
              </a:rPr>
              <a:t> narrowing </a:t>
            </a:r>
            <a:r>
              <a:rPr lang="en-US" sz="2400" dirty="0"/>
              <a:t>leads to </a:t>
            </a:r>
            <a:r>
              <a:rPr lang="en-US" sz="2400" dirty="0">
                <a:effectLst>
                  <a:outerShdw blurRad="38100" dist="38100" dir="2700000" algn="tl">
                    <a:srgbClr val="000000">
                      <a:alpha val="43137"/>
                    </a:srgbClr>
                  </a:outerShdw>
                </a:effectLst>
              </a:rPr>
              <a:t>diminished perfusion </a:t>
            </a:r>
            <a:r>
              <a:rPr lang="en-US" sz="2400" dirty="0"/>
              <a:t>with </a:t>
            </a:r>
            <a:r>
              <a:rPr lang="en-US" sz="2400" b="1" dirty="0"/>
              <a:t>activation of the renin–angiotensin system</a:t>
            </a:r>
            <a:r>
              <a:rPr lang="en-US" sz="2400" dirty="0"/>
              <a:t>. A vicious cycle ensues that can culminate in </a:t>
            </a:r>
            <a:r>
              <a:rPr lang="en-US" sz="2400" u="sng" dirty="0">
                <a:effectLst>
                  <a:outerShdw blurRad="38100" dist="38100" dir="2700000" algn="tl">
                    <a:srgbClr val="000000">
                      <a:alpha val="43137"/>
                    </a:srgbClr>
                  </a:outerShdw>
                </a:effectLst>
              </a:rPr>
              <a:t>malignant</a:t>
            </a:r>
            <a:r>
              <a:rPr lang="en-US" sz="2400" dirty="0">
                <a:effectLst>
                  <a:outerShdw blurRad="38100" dist="38100" dir="2700000" algn="tl">
                    <a:srgbClr val="000000">
                      <a:alpha val="43137"/>
                    </a:srgbClr>
                  </a:outerShdw>
                </a:effectLst>
              </a:rPr>
              <a:t> hypertension</a:t>
            </a:r>
            <a:r>
              <a:rPr lang="en-US" sz="2400" dirty="0"/>
              <a:t>.</a:t>
            </a:r>
          </a:p>
          <a:p>
            <a:pPr algn="just"/>
            <a:r>
              <a:rPr lang="en-US" sz="2400" b="1" spc="300" dirty="0"/>
              <a:t>Autoantibodies</a:t>
            </a:r>
            <a:r>
              <a:rPr lang="en-US" sz="2400" dirty="0"/>
              <a:t> that are classically associated with scleroderma will likely be found. These include </a:t>
            </a:r>
            <a:r>
              <a:rPr lang="en-US" sz="2400" dirty="0">
                <a:effectLst>
                  <a:outerShdw blurRad="38100" dist="38100" dir="2700000" algn="tl">
                    <a:srgbClr val="000000">
                      <a:alpha val="43137"/>
                    </a:srgbClr>
                  </a:outerShdw>
                </a:effectLst>
              </a:rPr>
              <a:t>generic antinuclear antibody, anti–DNA topoisomerase I </a:t>
            </a:r>
            <a:r>
              <a:rPr lang="en-US" sz="2400" dirty="0"/>
              <a:t>(in diffuse scleroderma), and </a:t>
            </a:r>
            <a:r>
              <a:rPr lang="en-US" sz="2400" dirty="0" err="1">
                <a:effectLst>
                  <a:outerShdw blurRad="38100" dist="38100" dir="2700000" algn="tl">
                    <a:srgbClr val="000000">
                      <a:alpha val="43137"/>
                    </a:srgbClr>
                  </a:outerShdw>
                </a:effectLst>
              </a:rPr>
              <a:t>anticentromeric</a:t>
            </a:r>
            <a:r>
              <a:rPr lang="en-US" sz="2400" dirty="0">
                <a:effectLst>
                  <a:outerShdw blurRad="38100" dist="38100" dir="2700000" algn="tl">
                    <a:srgbClr val="000000">
                      <a:alpha val="43137"/>
                    </a:srgbClr>
                  </a:outerShdw>
                </a:effectLst>
              </a:rPr>
              <a:t> antibody </a:t>
            </a:r>
            <a:r>
              <a:rPr lang="en-US" sz="2400" dirty="0"/>
              <a:t>(most specific for </a:t>
            </a:r>
            <a:r>
              <a:rPr lang="en-US" sz="2400" dirty="0">
                <a:effectLst>
                  <a:outerShdw blurRad="38100" dist="38100" dir="2700000" algn="tl">
                    <a:srgbClr val="000000">
                      <a:alpha val="43137"/>
                    </a:srgbClr>
                  </a:outerShdw>
                </a:effectLst>
              </a:rPr>
              <a:t>CREST syndrome </a:t>
            </a:r>
            <a:r>
              <a:rPr lang="en-US" sz="2400" dirty="0"/>
              <a:t>[calcinosis, Raynaud phenomenon, esophageal dysmotility, syndactyly, and telangiectasias]).</a:t>
            </a:r>
            <a:endParaRPr lang="el-GR" sz="2400" dirty="0"/>
          </a:p>
        </p:txBody>
      </p:sp>
    </p:spTree>
    <p:extLst>
      <p:ext uri="{BB962C8B-B14F-4D97-AF65-F5344CB8AC3E}">
        <p14:creationId xmlns:p14="http://schemas.microsoft.com/office/powerpoint/2010/main" val="380387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F79AA6E-DA68-6E2D-CEF1-58D5B78BAE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6721" y="100583"/>
            <a:ext cx="4014054" cy="6675305"/>
          </a:xfrm>
          <a:prstGeom prst="rect">
            <a:avLst/>
          </a:prstGeom>
        </p:spPr>
      </p:pic>
      <p:sp>
        <p:nvSpPr>
          <p:cNvPr id="4" name="TextBox 3">
            <a:extLst>
              <a:ext uri="{FF2B5EF4-FFF2-40B4-BE49-F238E27FC236}">
                <a16:creationId xmlns:a16="http://schemas.microsoft.com/office/drawing/2014/main" id="{1EDB0E2E-6F59-6D1E-9214-179448CE3C15}"/>
              </a:ext>
            </a:extLst>
          </p:cNvPr>
          <p:cNvSpPr txBox="1"/>
          <p:nvPr/>
        </p:nvSpPr>
        <p:spPr>
          <a:xfrm>
            <a:off x="0" y="1"/>
            <a:ext cx="8046721" cy="2585323"/>
          </a:xfrm>
          <a:prstGeom prst="rect">
            <a:avLst/>
          </a:prstGeom>
          <a:noFill/>
        </p:spPr>
        <p:txBody>
          <a:bodyPr wrap="square">
            <a:spAutoFit/>
          </a:bodyPr>
          <a:lstStyle/>
          <a:p>
            <a:pPr algn="just"/>
            <a:r>
              <a:rPr lang="en-US" dirty="0"/>
              <a:t>Although he is well developed and well nourished, a 9-month-old boy has a 3-month history of recurrent bouts of otitis media, sinusitis, bronchopneumonia, and gastroenteritis. His serum protein electrophoresis (SPEP) is shown and compared with a normal SPEP at the top.</a:t>
            </a:r>
          </a:p>
          <a:p>
            <a:pPr algn="just"/>
            <a:r>
              <a:rPr lang="en-US" dirty="0"/>
              <a:t>What is the likely diagnosis?</a:t>
            </a:r>
          </a:p>
          <a:p>
            <a:pPr algn="just"/>
            <a:r>
              <a:rPr lang="en-US" dirty="0"/>
              <a:t>What is the genetic deficit? What are the molecular and cellular consequences?</a:t>
            </a:r>
          </a:p>
          <a:p>
            <a:pPr algn="just"/>
            <a:r>
              <a:rPr lang="en-US" dirty="0"/>
              <a:t>What organisms will likely be found in this infant's respiratory tract? What organisms will likely be found in his gastrointestinal tract?</a:t>
            </a:r>
          </a:p>
          <a:p>
            <a:pPr algn="just"/>
            <a:r>
              <a:rPr lang="en-US" dirty="0"/>
              <a:t>Why did the infections begin only 3 months ago?</a:t>
            </a:r>
            <a:endParaRPr lang="el-GR" dirty="0"/>
          </a:p>
        </p:txBody>
      </p:sp>
      <p:sp>
        <p:nvSpPr>
          <p:cNvPr id="6" name="TextBox 5">
            <a:extLst>
              <a:ext uri="{FF2B5EF4-FFF2-40B4-BE49-F238E27FC236}">
                <a16:creationId xmlns:a16="http://schemas.microsoft.com/office/drawing/2014/main" id="{FBFAA9AC-27C8-35BD-9F49-17E210376A9A}"/>
              </a:ext>
            </a:extLst>
          </p:cNvPr>
          <p:cNvSpPr txBox="1"/>
          <p:nvPr/>
        </p:nvSpPr>
        <p:spPr>
          <a:xfrm>
            <a:off x="0" y="2495551"/>
            <a:ext cx="8046721" cy="4401205"/>
          </a:xfrm>
          <a:prstGeom prst="rect">
            <a:avLst/>
          </a:prstGeom>
          <a:noFill/>
        </p:spPr>
        <p:txBody>
          <a:bodyPr wrap="square">
            <a:spAutoFit/>
          </a:bodyPr>
          <a:lstStyle/>
          <a:p>
            <a:pPr algn="just"/>
            <a:r>
              <a:rPr lang="en-US" sz="2000" dirty="0"/>
              <a:t>The SPEP confirms </a:t>
            </a:r>
            <a:r>
              <a:rPr lang="en-US" sz="2000" b="1" dirty="0"/>
              <a:t>agammaglobulinemia of Bruton </a:t>
            </a:r>
            <a:r>
              <a:rPr lang="en-US" sz="2000" dirty="0"/>
              <a:t>as a result of the depressed levels of </a:t>
            </a:r>
            <a:r>
              <a:rPr lang="en-US" sz="2000" b="1" u="sng" dirty="0"/>
              <a:t>all</a:t>
            </a:r>
            <a:r>
              <a:rPr lang="en-US" sz="2000" dirty="0"/>
              <a:t> serum immunoglobulins.</a:t>
            </a:r>
            <a:endParaRPr lang="el-GR" sz="2000" dirty="0"/>
          </a:p>
          <a:p>
            <a:pPr algn="just"/>
            <a:endParaRPr lang="en-US" sz="2000" dirty="0"/>
          </a:p>
          <a:p>
            <a:pPr algn="just"/>
            <a:r>
              <a:rPr lang="en-US" sz="2000" dirty="0"/>
              <a:t>The </a:t>
            </a:r>
            <a:r>
              <a:rPr lang="en-US" sz="2000" b="1" dirty="0"/>
              <a:t>BTK gene </a:t>
            </a:r>
            <a:r>
              <a:rPr lang="en-US" sz="2000" dirty="0"/>
              <a:t>on the X chromosome encodes Bruton tyrosine kinase, which is required for B-cell antigen receptor signaling that drives pre–B cell maturation into immunoglobulin-producing cells. Although there is a </a:t>
            </a:r>
            <a:r>
              <a:rPr lang="en-US" sz="2000" u="sng" dirty="0"/>
              <a:t>normal number of T cells</a:t>
            </a:r>
            <a:r>
              <a:rPr lang="en-US" sz="2000" dirty="0"/>
              <a:t>, </a:t>
            </a:r>
            <a:r>
              <a:rPr lang="en-US" sz="2000" b="1" i="1" dirty="0"/>
              <a:t>mature B cells are absent</a:t>
            </a:r>
            <a:r>
              <a:rPr lang="en-US" sz="2000" dirty="0"/>
              <a:t>.</a:t>
            </a:r>
            <a:endParaRPr lang="el-GR" sz="2000" dirty="0"/>
          </a:p>
          <a:p>
            <a:pPr algn="just"/>
            <a:endParaRPr lang="en-US" sz="2000" dirty="0"/>
          </a:p>
          <a:p>
            <a:pPr algn="just"/>
            <a:r>
              <a:rPr lang="en-US" sz="2000" dirty="0"/>
              <a:t>The </a:t>
            </a:r>
            <a:r>
              <a:rPr lang="en-US" sz="2000" i="1" dirty="0"/>
              <a:t>lack</a:t>
            </a:r>
            <a:r>
              <a:rPr lang="en-US" sz="2000" dirty="0"/>
              <a:t> of </a:t>
            </a:r>
            <a:r>
              <a:rPr lang="en-US" sz="2000" i="1" dirty="0"/>
              <a:t>circulating antibody </a:t>
            </a:r>
            <a:r>
              <a:rPr lang="en-US" sz="2000" dirty="0"/>
              <a:t>leads to </a:t>
            </a:r>
            <a:r>
              <a:rPr lang="en-US" sz="2000" b="1" dirty="0"/>
              <a:t>recurrent respiratory bacterial infections </a:t>
            </a:r>
            <a:r>
              <a:rPr lang="en-US" sz="2000" dirty="0"/>
              <a:t>with </a:t>
            </a:r>
            <a:r>
              <a:rPr lang="en-US" sz="2000" dirty="0" err="1">
                <a:effectLst>
                  <a:outerShdw blurRad="38100" dist="38100" dir="2700000" algn="tl">
                    <a:srgbClr val="000000">
                      <a:alpha val="43137"/>
                    </a:srgbClr>
                  </a:outerShdw>
                </a:effectLst>
              </a:rPr>
              <a:t>Haemophilus</a:t>
            </a:r>
            <a:r>
              <a:rPr lang="en-US" sz="2000" dirty="0">
                <a:effectLst>
                  <a:outerShdw blurRad="38100" dist="38100" dir="2700000" algn="tl">
                    <a:srgbClr val="000000">
                      <a:alpha val="43137"/>
                    </a:srgbClr>
                  </a:outerShdw>
                </a:effectLst>
              </a:rPr>
              <a:t> influenzae, Streptococcus pneumoniae, and Staphylococcus aureus</a:t>
            </a:r>
            <a:r>
              <a:rPr lang="en-US" sz="2000" dirty="0"/>
              <a:t>. In the gastrointestinal tract, </a:t>
            </a:r>
            <a:r>
              <a:rPr lang="en-US" sz="2000" dirty="0">
                <a:effectLst>
                  <a:outerShdw blurRad="38100" dist="38100" dir="2700000" algn="tl">
                    <a:srgbClr val="000000">
                      <a:alpha val="43137"/>
                    </a:srgbClr>
                  </a:outerShdw>
                </a:effectLst>
              </a:rPr>
              <a:t>Giardia lamblia </a:t>
            </a:r>
            <a:r>
              <a:rPr lang="en-US" sz="2000" dirty="0"/>
              <a:t>and </a:t>
            </a:r>
            <a:r>
              <a:rPr lang="en-US" sz="2000" dirty="0">
                <a:effectLst>
                  <a:outerShdw blurRad="38100" dist="38100" dir="2700000" algn="tl">
                    <a:srgbClr val="000000">
                      <a:alpha val="43137"/>
                    </a:srgbClr>
                  </a:outerShdw>
                </a:effectLst>
              </a:rPr>
              <a:t>enteroviruses </a:t>
            </a:r>
            <a:r>
              <a:rPr lang="en-US" sz="2000" dirty="0"/>
              <a:t>are common pathogens.</a:t>
            </a:r>
            <a:endParaRPr lang="el-GR" sz="2000" dirty="0"/>
          </a:p>
          <a:p>
            <a:pPr algn="just"/>
            <a:endParaRPr lang="en-US" sz="2000" dirty="0"/>
          </a:p>
          <a:p>
            <a:pPr algn="just"/>
            <a:r>
              <a:rPr lang="en-US" sz="2000" b="1" dirty="0"/>
              <a:t>Maternally acquired </a:t>
            </a:r>
            <a:r>
              <a:rPr lang="en-US" sz="2000" dirty="0">
                <a:effectLst>
                  <a:outerShdw blurRad="38100" dist="38100" dir="2700000" algn="tl">
                    <a:srgbClr val="000000">
                      <a:alpha val="43137"/>
                    </a:srgbClr>
                  </a:outerShdw>
                </a:effectLst>
              </a:rPr>
              <a:t>antibody protection </a:t>
            </a:r>
            <a:r>
              <a:rPr lang="en-US" sz="2000" dirty="0"/>
              <a:t>is </a:t>
            </a:r>
            <a:r>
              <a:rPr lang="en-US" sz="2000" i="1" dirty="0">
                <a:effectLst>
                  <a:outerShdw blurRad="38100" dist="38100" dir="2700000" algn="tl">
                    <a:srgbClr val="000000">
                      <a:alpha val="43137"/>
                    </a:srgbClr>
                  </a:outerShdw>
                </a:effectLst>
              </a:rPr>
              <a:t>depleted after about 6 months</a:t>
            </a:r>
            <a:r>
              <a:rPr lang="en-US" sz="2000" dirty="0"/>
              <a:t>.</a:t>
            </a:r>
            <a:endParaRPr lang="el-GR" sz="2000" dirty="0"/>
          </a:p>
        </p:txBody>
      </p:sp>
    </p:spTree>
    <p:extLst>
      <p:ext uri="{BB962C8B-B14F-4D97-AF65-F5344CB8AC3E}">
        <p14:creationId xmlns:p14="http://schemas.microsoft.com/office/powerpoint/2010/main" val="1079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76F7DC3-9883-5300-6A73-08B9C023D8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84" y="87520"/>
            <a:ext cx="4760414" cy="3341480"/>
          </a:xfrm>
          <a:prstGeom prst="rect">
            <a:avLst/>
          </a:prstGeom>
        </p:spPr>
      </p:pic>
      <p:sp>
        <p:nvSpPr>
          <p:cNvPr id="4" name="TextBox 3">
            <a:extLst>
              <a:ext uri="{FF2B5EF4-FFF2-40B4-BE49-F238E27FC236}">
                <a16:creationId xmlns:a16="http://schemas.microsoft.com/office/drawing/2014/main" id="{B6E65F7A-602E-A2B1-7AC8-037CF2CD8D74}"/>
              </a:ext>
            </a:extLst>
          </p:cNvPr>
          <p:cNvSpPr txBox="1"/>
          <p:nvPr/>
        </p:nvSpPr>
        <p:spPr>
          <a:xfrm>
            <a:off x="4860998" y="1"/>
            <a:ext cx="7331002" cy="3323987"/>
          </a:xfrm>
          <a:prstGeom prst="rect">
            <a:avLst/>
          </a:prstGeom>
          <a:noFill/>
        </p:spPr>
        <p:txBody>
          <a:bodyPr wrap="square">
            <a:spAutoFit/>
          </a:bodyPr>
          <a:lstStyle/>
          <a:p>
            <a:pPr algn="just"/>
            <a:r>
              <a:rPr lang="en-US" sz="2400" dirty="0"/>
              <a:t>Over the next 2 years, the boy described on Side A develops arthritis; treatment with replacement immunoglobulins relieves the symptoms. The family pedigree is shown.</a:t>
            </a:r>
            <a:endParaRPr lang="el-GR" sz="2400" dirty="0"/>
          </a:p>
          <a:p>
            <a:pPr algn="just"/>
            <a:endParaRPr lang="en-US" sz="2400" dirty="0"/>
          </a:p>
          <a:p>
            <a:pPr algn="just"/>
            <a:r>
              <a:rPr lang="en-US" sz="2400" dirty="0"/>
              <a:t>Why is intravenous immunoglobulin therapy helpful?</a:t>
            </a:r>
          </a:p>
          <a:p>
            <a:pPr algn="just"/>
            <a:r>
              <a:rPr lang="en-US" sz="2400" dirty="0"/>
              <a:t>What is the inheritance pattern?</a:t>
            </a:r>
          </a:p>
          <a:p>
            <a:pPr algn="just"/>
            <a:r>
              <a:rPr lang="en-US" sz="2400" dirty="0"/>
              <a:t>Under what circumstances could females be affected?</a:t>
            </a:r>
          </a:p>
          <a:p>
            <a:endParaRPr lang="en-US" dirty="0"/>
          </a:p>
        </p:txBody>
      </p:sp>
      <p:sp>
        <p:nvSpPr>
          <p:cNvPr id="6" name="TextBox 5">
            <a:extLst>
              <a:ext uri="{FF2B5EF4-FFF2-40B4-BE49-F238E27FC236}">
                <a16:creationId xmlns:a16="http://schemas.microsoft.com/office/drawing/2014/main" id="{B7709102-C97A-27BB-F0C6-ED14007A4C97}"/>
              </a:ext>
            </a:extLst>
          </p:cNvPr>
          <p:cNvSpPr txBox="1"/>
          <p:nvPr/>
        </p:nvSpPr>
        <p:spPr>
          <a:xfrm>
            <a:off x="0" y="3323988"/>
            <a:ext cx="12192000" cy="3644442"/>
          </a:xfrm>
          <a:prstGeom prst="rect">
            <a:avLst/>
          </a:prstGeom>
          <a:noFill/>
        </p:spPr>
        <p:txBody>
          <a:bodyPr wrap="square">
            <a:spAutoFit/>
          </a:bodyPr>
          <a:lstStyle/>
          <a:p>
            <a:pPr algn="just"/>
            <a:r>
              <a:rPr lang="en-US" sz="2800" b="1" dirty="0"/>
              <a:t>Intravenous immunoglobulin therapy </a:t>
            </a:r>
            <a:r>
              <a:rPr lang="en-US" sz="2800" u="sng" dirty="0"/>
              <a:t>provides</a:t>
            </a:r>
            <a:r>
              <a:rPr lang="en-US" sz="2800" dirty="0"/>
              <a:t> </a:t>
            </a:r>
            <a:r>
              <a:rPr lang="en-US" sz="2800" dirty="0">
                <a:effectLst>
                  <a:outerShdw blurRad="38100" dist="38100" dir="2700000" algn="tl">
                    <a:srgbClr val="000000">
                      <a:alpha val="43137"/>
                    </a:srgbClr>
                  </a:outerShdw>
                </a:effectLst>
              </a:rPr>
              <a:t>needed antibodies</a:t>
            </a:r>
            <a:r>
              <a:rPr lang="en-US" sz="2800" dirty="0"/>
              <a:t>; presumably, the arthritis has an infectious etiology (e.g., Mycoplasma) that clears with therapeutic antibodies.</a:t>
            </a:r>
          </a:p>
          <a:p>
            <a:pPr algn="just"/>
            <a:r>
              <a:rPr lang="en-US" sz="2800" dirty="0"/>
              <a:t>This is an </a:t>
            </a:r>
            <a:r>
              <a:rPr lang="en-US" sz="2800" b="1" dirty="0"/>
              <a:t>X-linked recessive </a:t>
            </a:r>
            <a:r>
              <a:rPr lang="en-US" sz="2800" dirty="0"/>
              <a:t>pattern. </a:t>
            </a:r>
            <a:r>
              <a:rPr lang="en-US" sz="2800" b="1" dirty="0"/>
              <a:t>Females</a:t>
            </a:r>
            <a:r>
              <a:rPr lang="en-US" sz="2800" dirty="0"/>
              <a:t> are typically </a:t>
            </a:r>
            <a:r>
              <a:rPr lang="en-US" sz="2800" b="1" dirty="0"/>
              <a:t>carriers</a:t>
            </a:r>
            <a:r>
              <a:rPr lang="en-US" sz="2800" dirty="0"/>
              <a:t> of the disease, but they are </a:t>
            </a:r>
            <a:r>
              <a:rPr lang="en-US" sz="2800" i="1" dirty="0"/>
              <a:t>not</a:t>
            </a:r>
            <a:r>
              <a:rPr lang="en-US" sz="2800" dirty="0"/>
              <a:t> affected.</a:t>
            </a:r>
          </a:p>
          <a:p>
            <a:pPr algn="just"/>
            <a:r>
              <a:rPr lang="en-US" sz="2800" b="1" dirty="0"/>
              <a:t>Females can manifest </a:t>
            </a:r>
            <a:r>
              <a:rPr lang="en-US" sz="2800" dirty="0"/>
              <a:t>an X-linked disease if </a:t>
            </a:r>
            <a:r>
              <a:rPr lang="en-US" sz="2800" b="1" u="sng" dirty="0"/>
              <a:t>both</a:t>
            </a:r>
            <a:r>
              <a:rPr lang="en-US" sz="2800" b="1" dirty="0"/>
              <a:t> parents carry the abnormal gene</a:t>
            </a:r>
            <a:r>
              <a:rPr lang="en-US" sz="2800" dirty="0"/>
              <a:t>. Alternatively, “</a:t>
            </a:r>
            <a:r>
              <a:rPr lang="en-US" sz="2800" u="sng" dirty="0"/>
              <a:t>random X inactivation</a:t>
            </a:r>
            <a:r>
              <a:rPr lang="en-US" sz="2800" dirty="0"/>
              <a:t>” in a female carrier can lead to most of the </a:t>
            </a:r>
            <a:r>
              <a:rPr lang="en-US" sz="2800" u="sng" dirty="0"/>
              <a:t>X chromosomes</a:t>
            </a:r>
            <a:r>
              <a:rPr lang="en-US" sz="2800" dirty="0"/>
              <a:t> with a </a:t>
            </a:r>
            <a:r>
              <a:rPr lang="en-US" sz="2800" i="1" dirty="0"/>
              <a:t>functional gene </a:t>
            </a:r>
            <a:r>
              <a:rPr lang="en-US" sz="2800" dirty="0"/>
              <a:t>being </a:t>
            </a:r>
            <a:r>
              <a:rPr lang="en-US" sz="2800" b="1" i="1" dirty="0"/>
              <a:t>in</a:t>
            </a:r>
            <a:r>
              <a:rPr lang="en-US" sz="2800" i="1" dirty="0"/>
              <a:t>activated</a:t>
            </a:r>
            <a:r>
              <a:rPr lang="en-US" sz="2800" dirty="0"/>
              <a:t>.</a:t>
            </a:r>
            <a:endParaRPr lang="el-GR" sz="2800" dirty="0"/>
          </a:p>
        </p:txBody>
      </p:sp>
    </p:spTree>
    <p:extLst>
      <p:ext uri="{BB962C8B-B14F-4D97-AF65-F5344CB8AC3E}">
        <p14:creationId xmlns:p14="http://schemas.microsoft.com/office/powerpoint/2010/main" val="293081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9C5F2E4-E1E1-8F22-19C1-275BED9CB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4152" y="82295"/>
            <a:ext cx="4030930" cy="6720673"/>
          </a:xfrm>
          <a:prstGeom prst="rect">
            <a:avLst/>
          </a:prstGeom>
        </p:spPr>
      </p:pic>
      <p:sp>
        <p:nvSpPr>
          <p:cNvPr id="4" name="TextBox 3">
            <a:extLst>
              <a:ext uri="{FF2B5EF4-FFF2-40B4-BE49-F238E27FC236}">
                <a16:creationId xmlns:a16="http://schemas.microsoft.com/office/drawing/2014/main" id="{0F6EB3CE-89CD-42D1-99B0-67156B25235A}"/>
              </a:ext>
            </a:extLst>
          </p:cNvPr>
          <p:cNvSpPr txBox="1"/>
          <p:nvPr/>
        </p:nvSpPr>
        <p:spPr>
          <a:xfrm>
            <a:off x="0" y="0"/>
            <a:ext cx="8074152" cy="2831544"/>
          </a:xfrm>
          <a:prstGeom prst="rect">
            <a:avLst/>
          </a:prstGeom>
          <a:noFill/>
        </p:spPr>
        <p:txBody>
          <a:bodyPr wrap="square">
            <a:spAutoFit/>
          </a:bodyPr>
          <a:lstStyle/>
          <a:p>
            <a:pPr algn="just"/>
            <a:r>
              <a:rPr lang="en-US" sz="2000" dirty="0"/>
              <a:t>A 3-week-old boy has failure to thrive, severe diaper rash, and oral thrush. He subsequently develops Pneumocystis pneumonia and a bout of severe diarrhea with Pseudomonas aeruginosa. A brother died of overwhelming infections at the age of 4 months; two sisters are alive and well at the ages of 5 and 7 years. The microscopic appearance of the boy's kidney is shown.</a:t>
            </a:r>
          </a:p>
          <a:p>
            <a:pPr algn="just"/>
            <a:r>
              <a:rPr lang="en-US" sz="2000" dirty="0"/>
              <a:t>What is wrong with the kidney?</a:t>
            </a:r>
          </a:p>
          <a:p>
            <a:pPr algn="just"/>
            <a:r>
              <a:rPr lang="en-US" sz="2000" dirty="0"/>
              <a:t>What is the likely overarching diagnosis of this infant?</a:t>
            </a:r>
          </a:p>
          <a:p>
            <a:pPr algn="just"/>
            <a:r>
              <a:rPr lang="en-US" sz="2000" dirty="0"/>
              <a:t>What is the most common cause of this disease?</a:t>
            </a:r>
          </a:p>
          <a:p>
            <a:endParaRPr lang="en-US" dirty="0"/>
          </a:p>
        </p:txBody>
      </p:sp>
      <p:sp>
        <p:nvSpPr>
          <p:cNvPr id="6" name="TextBox 5">
            <a:extLst>
              <a:ext uri="{FF2B5EF4-FFF2-40B4-BE49-F238E27FC236}">
                <a16:creationId xmlns:a16="http://schemas.microsoft.com/office/drawing/2014/main" id="{D8EA512C-815C-765C-F63E-2E015E936E5C}"/>
              </a:ext>
            </a:extLst>
          </p:cNvPr>
          <p:cNvSpPr txBox="1"/>
          <p:nvPr/>
        </p:nvSpPr>
        <p:spPr>
          <a:xfrm>
            <a:off x="0" y="2571750"/>
            <a:ext cx="8074152" cy="4154984"/>
          </a:xfrm>
          <a:prstGeom prst="rect">
            <a:avLst/>
          </a:prstGeom>
          <a:noFill/>
        </p:spPr>
        <p:txBody>
          <a:bodyPr wrap="square">
            <a:spAutoFit/>
          </a:bodyPr>
          <a:lstStyle/>
          <a:p>
            <a:pPr algn="just"/>
            <a:r>
              <a:rPr lang="en-US" sz="2400" dirty="0"/>
              <a:t>This is </a:t>
            </a:r>
            <a:r>
              <a:rPr lang="en-US" sz="2400" b="1" dirty="0"/>
              <a:t>cytomegalovirus (CMV). </a:t>
            </a:r>
            <a:r>
              <a:rPr lang="en-US" sz="2400" dirty="0"/>
              <a:t>Note the </a:t>
            </a:r>
            <a:r>
              <a:rPr lang="en-US" sz="2400" b="1" dirty="0"/>
              <a:t>prominent large intranuclear inclusions</a:t>
            </a:r>
            <a:r>
              <a:rPr lang="en-US" sz="2400" dirty="0"/>
              <a:t> and the </a:t>
            </a:r>
            <a:r>
              <a:rPr lang="en-US" sz="2400" i="1" dirty="0"/>
              <a:t>minimal inflammatory response.</a:t>
            </a:r>
            <a:endParaRPr lang="el-GR" sz="2400" i="1" dirty="0"/>
          </a:p>
          <a:p>
            <a:pPr algn="just"/>
            <a:endParaRPr lang="en-US" sz="2400" i="1" dirty="0"/>
          </a:p>
          <a:p>
            <a:pPr algn="just"/>
            <a:r>
              <a:rPr lang="en-US" sz="2400" dirty="0">
                <a:effectLst>
                  <a:outerShdw blurRad="38100" dist="38100" dir="2700000" algn="tl">
                    <a:srgbClr val="000000">
                      <a:alpha val="43137"/>
                    </a:srgbClr>
                  </a:outerShdw>
                </a:effectLst>
              </a:rPr>
              <a:t>Severe </a:t>
            </a:r>
            <a:r>
              <a:rPr lang="en-US" sz="2400" i="1" dirty="0">
                <a:effectLst>
                  <a:outerShdw blurRad="38100" dist="38100" dir="2700000" algn="tl">
                    <a:srgbClr val="000000">
                      <a:alpha val="43137"/>
                    </a:srgbClr>
                  </a:outerShdw>
                </a:effectLst>
              </a:rPr>
              <a:t>combined</a:t>
            </a:r>
            <a:r>
              <a:rPr lang="en-US" sz="2400" dirty="0">
                <a:effectLst>
                  <a:outerShdw blurRad="38100" dist="38100" dir="2700000" algn="tl">
                    <a:srgbClr val="000000">
                      <a:alpha val="43137"/>
                    </a:srgbClr>
                  </a:outerShdw>
                </a:effectLst>
              </a:rPr>
              <a:t> immunodeficiency </a:t>
            </a:r>
            <a:r>
              <a:rPr lang="en-US" sz="2400" dirty="0"/>
              <a:t>(</a:t>
            </a:r>
            <a:r>
              <a:rPr lang="en-US" sz="2400" dirty="0">
                <a:effectLst>
                  <a:outerShdw blurRad="38100" dist="38100" dir="2700000" algn="tl">
                    <a:srgbClr val="000000">
                      <a:alpha val="43137"/>
                    </a:srgbClr>
                  </a:outerShdw>
                </a:effectLst>
              </a:rPr>
              <a:t>SCID</a:t>
            </a:r>
            <a:r>
              <a:rPr lang="en-US" sz="2400" dirty="0"/>
              <a:t>) results from </a:t>
            </a:r>
            <a:r>
              <a:rPr lang="en-US" sz="2400" i="1" dirty="0"/>
              <a:t>severe T-cell depletion</a:t>
            </a:r>
            <a:r>
              <a:rPr lang="en-US" sz="2400" dirty="0"/>
              <a:t>; </a:t>
            </a:r>
            <a:r>
              <a:rPr lang="en-US" sz="2400" i="1" dirty="0"/>
              <a:t>B cells </a:t>
            </a:r>
            <a:r>
              <a:rPr lang="en-US" sz="2400" dirty="0"/>
              <a:t>are also affected because </a:t>
            </a:r>
            <a:r>
              <a:rPr lang="en-US" sz="2400" i="1" dirty="0"/>
              <a:t>helper T cells are involved in their maturation.</a:t>
            </a:r>
            <a:endParaRPr lang="el-GR" sz="2400" i="1" dirty="0"/>
          </a:p>
          <a:p>
            <a:pPr algn="just"/>
            <a:endParaRPr lang="en-US" sz="2400" i="1" dirty="0"/>
          </a:p>
          <a:p>
            <a:pPr algn="just"/>
            <a:r>
              <a:rPr lang="en-US" sz="2400" dirty="0"/>
              <a:t>The </a:t>
            </a:r>
            <a:r>
              <a:rPr lang="en-US" sz="2400" dirty="0">
                <a:effectLst>
                  <a:outerShdw blurRad="38100" dist="38100" dir="2700000" algn="tl">
                    <a:srgbClr val="000000">
                      <a:alpha val="43137"/>
                    </a:srgbClr>
                  </a:outerShdw>
                </a:effectLst>
              </a:rPr>
              <a:t>most common </a:t>
            </a:r>
            <a:r>
              <a:rPr lang="en-US" sz="2400" dirty="0"/>
              <a:t>form of </a:t>
            </a:r>
            <a:r>
              <a:rPr lang="en-US" sz="2400" dirty="0">
                <a:effectLst>
                  <a:outerShdw blurRad="38100" dist="38100" dir="2700000" algn="tl">
                    <a:srgbClr val="000000">
                      <a:alpha val="43137"/>
                    </a:srgbClr>
                  </a:outerShdw>
                </a:effectLst>
              </a:rPr>
              <a:t>SCID</a:t>
            </a:r>
            <a:r>
              <a:rPr lang="en-US" sz="2400" dirty="0"/>
              <a:t> (50% to 60% of patients) is </a:t>
            </a:r>
            <a:r>
              <a:rPr lang="en-US" sz="2400" dirty="0">
                <a:effectLst>
                  <a:outerShdw blurRad="38100" dist="38100" dir="2700000" algn="tl">
                    <a:srgbClr val="000000">
                      <a:alpha val="43137"/>
                    </a:srgbClr>
                  </a:outerShdw>
                </a:effectLst>
              </a:rPr>
              <a:t>X-linked,</a:t>
            </a:r>
            <a:r>
              <a:rPr lang="en-US" sz="2400" dirty="0"/>
              <a:t> which results from a </a:t>
            </a:r>
            <a:r>
              <a:rPr lang="en-US" sz="2400" dirty="0">
                <a:effectLst>
                  <a:outerShdw blurRad="38100" dist="38100" dir="2700000" algn="tl">
                    <a:srgbClr val="000000">
                      <a:alpha val="43137"/>
                    </a:srgbClr>
                  </a:outerShdw>
                </a:effectLst>
              </a:rPr>
              <a:t>mutation of the common </a:t>
            </a:r>
            <a:r>
              <a:rPr lang="en-US" sz="2400" dirty="0" err="1">
                <a:effectLst>
                  <a:outerShdw blurRad="38100" dist="38100" dir="2700000" algn="tl">
                    <a:srgbClr val="000000">
                      <a:alpha val="43137"/>
                    </a:srgbClr>
                  </a:outerShdw>
                </a:effectLst>
              </a:rPr>
              <a:t>gc</a:t>
            </a:r>
            <a:r>
              <a:rPr lang="en-US" sz="2400" dirty="0">
                <a:effectLst>
                  <a:outerShdw blurRad="38100" dist="38100" dir="2700000" algn="tl">
                    <a:srgbClr val="000000">
                      <a:alpha val="43137"/>
                    </a:srgbClr>
                  </a:outerShdw>
                </a:effectLst>
              </a:rPr>
              <a:t> chain used by multiple cytokine receptors.</a:t>
            </a:r>
            <a:endParaRPr lang="el-GR"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770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05297A5-5905-AF4E-B283-6469508167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91" y="80782"/>
            <a:ext cx="2938161" cy="6691107"/>
          </a:xfrm>
          <a:prstGeom prst="rect">
            <a:avLst/>
          </a:prstGeom>
        </p:spPr>
      </p:pic>
      <p:sp>
        <p:nvSpPr>
          <p:cNvPr id="4" name="TextBox 3">
            <a:extLst>
              <a:ext uri="{FF2B5EF4-FFF2-40B4-BE49-F238E27FC236}">
                <a16:creationId xmlns:a16="http://schemas.microsoft.com/office/drawing/2014/main" id="{FFAD7DAE-70AA-EE9E-7DEA-88623D14F64A}"/>
              </a:ext>
            </a:extLst>
          </p:cNvPr>
          <p:cNvSpPr txBox="1"/>
          <p:nvPr/>
        </p:nvSpPr>
        <p:spPr>
          <a:xfrm>
            <a:off x="3044952" y="0"/>
            <a:ext cx="9147048" cy="4062651"/>
          </a:xfrm>
          <a:prstGeom prst="rect">
            <a:avLst/>
          </a:prstGeom>
          <a:noFill/>
        </p:spPr>
        <p:txBody>
          <a:bodyPr wrap="square">
            <a:spAutoFit/>
          </a:bodyPr>
          <a:lstStyle/>
          <a:p>
            <a:pPr algn="just"/>
            <a:r>
              <a:rPr lang="en-US" sz="2400" dirty="0"/>
              <a:t>An infant girl has a history of multiple fungal, viral, and bacterial infections. Despite the recurrent infections, her lymph nodes are poorly developed. Her laboratory findings are shown. She dies after a severe viral pneumonitis. At autopsy, a small anterior mediastinal structure was sampled.</a:t>
            </a:r>
          </a:p>
          <a:p>
            <a:pPr algn="just"/>
            <a:r>
              <a:rPr lang="en-US" sz="2400" dirty="0"/>
              <a:t>What was the small mediastinal structure?</a:t>
            </a:r>
          </a:p>
          <a:p>
            <a:pPr algn="just"/>
            <a:r>
              <a:rPr lang="en-US" sz="2400" dirty="0"/>
              <a:t>What is the likely diagnosis of this patient? What is this disease's most common autosomal-recessive form?</a:t>
            </a:r>
          </a:p>
          <a:p>
            <a:pPr algn="just"/>
            <a:r>
              <a:rPr lang="en-US" sz="2400" dirty="0"/>
              <a:t>Interpret these laboratory findings.</a:t>
            </a:r>
          </a:p>
          <a:p>
            <a:pPr algn="just"/>
            <a:endParaRPr lang="en-US" sz="2400" dirty="0"/>
          </a:p>
          <a:p>
            <a:endParaRPr lang="en-US" dirty="0"/>
          </a:p>
        </p:txBody>
      </p:sp>
      <p:sp>
        <p:nvSpPr>
          <p:cNvPr id="6" name="TextBox 5">
            <a:extLst>
              <a:ext uri="{FF2B5EF4-FFF2-40B4-BE49-F238E27FC236}">
                <a16:creationId xmlns:a16="http://schemas.microsoft.com/office/drawing/2014/main" id="{48552B99-933E-ED16-E5E4-6E138B55D4FE}"/>
              </a:ext>
            </a:extLst>
          </p:cNvPr>
          <p:cNvSpPr txBox="1"/>
          <p:nvPr/>
        </p:nvSpPr>
        <p:spPr>
          <a:xfrm>
            <a:off x="3044952" y="3429001"/>
            <a:ext cx="9147048" cy="3416320"/>
          </a:xfrm>
          <a:prstGeom prst="rect">
            <a:avLst/>
          </a:prstGeom>
          <a:noFill/>
        </p:spPr>
        <p:txBody>
          <a:bodyPr wrap="square">
            <a:spAutoFit/>
          </a:bodyPr>
          <a:lstStyle/>
          <a:p>
            <a:pPr algn="just"/>
            <a:r>
              <a:rPr lang="en-US" sz="2400" dirty="0"/>
              <a:t>The patient's </a:t>
            </a:r>
            <a:r>
              <a:rPr lang="en-US" sz="2400" dirty="0">
                <a:effectLst>
                  <a:outerShdw blurRad="38100" dist="38100" dir="2700000" algn="tl">
                    <a:srgbClr val="000000">
                      <a:alpha val="43137"/>
                    </a:srgbClr>
                  </a:outerShdw>
                </a:effectLst>
              </a:rPr>
              <a:t>thymus</a:t>
            </a:r>
            <a:r>
              <a:rPr lang="en-US" sz="2400" dirty="0"/>
              <a:t> was sampled. Hassall corpuscles are present, but virtually </a:t>
            </a:r>
            <a:r>
              <a:rPr lang="en-US" sz="2400" i="1" dirty="0"/>
              <a:t>no</a:t>
            </a:r>
            <a:r>
              <a:rPr lang="en-US" sz="2400" dirty="0"/>
              <a:t> thymocytes are found.</a:t>
            </a:r>
          </a:p>
          <a:p>
            <a:pPr algn="just"/>
            <a:r>
              <a:rPr lang="en-US" sz="2400" dirty="0"/>
              <a:t>The patient likely has </a:t>
            </a:r>
            <a:r>
              <a:rPr lang="en-US" sz="2400" dirty="0">
                <a:effectLst>
                  <a:outerShdw blurRad="38100" dist="38100" dir="2700000" algn="tl">
                    <a:srgbClr val="000000">
                      <a:alpha val="43137"/>
                    </a:srgbClr>
                  </a:outerShdw>
                </a:effectLst>
              </a:rPr>
              <a:t>severe </a:t>
            </a:r>
            <a:r>
              <a:rPr lang="en-US" sz="2400" b="1" dirty="0">
                <a:effectLst>
                  <a:outerShdw blurRad="38100" dist="38100" dir="2700000" algn="tl">
                    <a:srgbClr val="000000">
                      <a:alpha val="43137"/>
                    </a:srgbClr>
                  </a:outerShdw>
                </a:effectLst>
              </a:rPr>
              <a:t>combined</a:t>
            </a:r>
            <a:r>
              <a:rPr lang="en-US" sz="2400" dirty="0">
                <a:effectLst>
                  <a:outerShdw blurRad="38100" dist="38100" dir="2700000" algn="tl">
                    <a:srgbClr val="000000">
                      <a:alpha val="43137"/>
                    </a:srgbClr>
                  </a:outerShdw>
                </a:effectLst>
              </a:rPr>
              <a:t> immunodeficiency syndrome (SCID). </a:t>
            </a:r>
            <a:r>
              <a:rPr lang="en-US" sz="2400" dirty="0"/>
              <a:t>The most common form of </a:t>
            </a:r>
            <a:r>
              <a:rPr lang="en-US" sz="2400" b="1" dirty="0"/>
              <a:t>autosomal-recessive SCID </a:t>
            </a:r>
            <a:r>
              <a:rPr lang="en-US" sz="2400" dirty="0"/>
              <a:t>results from </a:t>
            </a:r>
            <a:r>
              <a:rPr lang="en-US" sz="2400" u="sng" dirty="0"/>
              <a:t>adenine deaminase deficiency</a:t>
            </a:r>
            <a:r>
              <a:rPr lang="en-US" sz="2400" dirty="0"/>
              <a:t> with the </a:t>
            </a:r>
            <a:r>
              <a:rPr lang="en-US" sz="2400" u="sng" dirty="0"/>
              <a:t>accumulation of intracellular metabolites</a:t>
            </a:r>
            <a:r>
              <a:rPr lang="en-US" sz="2400" dirty="0"/>
              <a:t> that are </a:t>
            </a:r>
            <a:r>
              <a:rPr lang="en-US" sz="2400" dirty="0">
                <a:effectLst>
                  <a:outerShdw blurRad="38100" dist="38100" dir="2700000" algn="tl">
                    <a:srgbClr val="000000">
                      <a:alpha val="43137"/>
                    </a:srgbClr>
                  </a:outerShdw>
                </a:effectLst>
              </a:rPr>
              <a:t>toxic to lymphocytes</a:t>
            </a:r>
            <a:r>
              <a:rPr lang="en-US" sz="2400" dirty="0"/>
              <a:t>.</a:t>
            </a:r>
          </a:p>
          <a:p>
            <a:pPr algn="just"/>
            <a:r>
              <a:rPr lang="en-US" sz="2400" dirty="0"/>
              <a:t>The </a:t>
            </a:r>
            <a:r>
              <a:rPr lang="en-US" sz="2400" i="1" dirty="0"/>
              <a:t>total peripheral lymphocyte count </a:t>
            </a:r>
            <a:r>
              <a:rPr lang="en-US" sz="2400" dirty="0"/>
              <a:t>is </a:t>
            </a:r>
            <a:r>
              <a:rPr lang="en-US" sz="2400" i="1" dirty="0"/>
              <a:t>reduced</a:t>
            </a:r>
            <a:r>
              <a:rPr lang="en-US" sz="2400" dirty="0"/>
              <a:t>, mainly from a </a:t>
            </a:r>
            <a:r>
              <a:rPr lang="en-US" sz="2400" i="1" dirty="0"/>
              <a:t>lack of T cells</a:t>
            </a:r>
            <a:r>
              <a:rPr lang="en-US" sz="2400" dirty="0"/>
              <a:t>. </a:t>
            </a:r>
            <a:r>
              <a:rPr lang="en-US" sz="2400" i="1" spc="600" dirty="0"/>
              <a:t>Secondary</a:t>
            </a:r>
            <a:r>
              <a:rPr lang="en-US" sz="2400" i="1" dirty="0"/>
              <a:t> B-cell impairment </a:t>
            </a:r>
            <a:r>
              <a:rPr lang="en-US" sz="2400" dirty="0"/>
              <a:t>leads to </a:t>
            </a:r>
            <a:r>
              <a:rPr lang="en-US" sz="2400" i="1" dirty="0"/>
              <a:t>markedly diminished immunoglobulin levels.</a:t>
            </a:r>
            <a:endParaRPr lang="el-GR" sz="2400" i="1" dirty="0"/>
          </a:p>
        </p:txBody>
      </p:sp>
    </p:spTree>
    <p:extLst>
      <p:ext uri="{BB962C8B-B14F-4D97-AF65-F5344CB8AC3E}">
        <p14:creationId xmlns:p14="http://schemas.microsoft.com/office/powerpoint/2010/main" val="167806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D1B9835-C5D4-72FD-F345-2EFD418E0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7536" y="97266"/>
            <a:ext cx="4407409" cy="6684326"/>
          </a:xfrm>
          <a:prstGeom prst="rect">
            <a:avLst/>
          </a:prstGeom>
        </p:spPr>
      </p:pic>
      <p:sp>
        <p:nvSpPr>
          <p:cNvPr id="4" name="TextBox 3">
            <a:extLst>
              <a:ext uri="{FF2B5EF4-FFF2-40B4-BE49-F238E27FC236}">
                <a16:creationId xmlns:a16="http://schemas.microsoft.com/office/drawing/2014/main" id="{2CE92395-E8A4-8ADC-0BEC-0E5372F4ACED}"/>
              </a:ext>
            </a:extLst>
          </p:cNvPr>
          <p:cNvSpPr txBox="1"/>
          <p:nvPr/>
        </p:nvSpPr>
        <p:spPr>
          <a:xfrm>
            <a:off x="0" y="1"/>
            <a:ext cx="7717536" cy="2831544"/>
          </a:xfrm>
          <a:prstGeom prst="rect">
            <a:avLst/>
          </a:prstGeom>
          <a:noFill/>
        </p:spPr>
        <p:txBody>
          <a:bodyPr wrap="square">
            <a:spAutoFit/>
          </a:bodyPr>
          <a:lstStyle/>
          <a:p>
            <a:pPr algn="just"/>
            <a:r>
              <a:rPr lang="en-US" sz="2000" dirty="0"/>
              <a:t>The 25-year-old sexual partner of an intravenous drug abuser has a 2-week history of fever, pharyngitis, arthralgia, myalgia, and headache. Examination reveals generalized tender lymphadenopathy and a diffuse erythematous rash. Her lymph node biopsy specimen is shown.</a:t>
            </a:r>
          </a:p>
          <a:p>
            <a:pPr algn="just"/>
            <a:r>
              <a:rPr lang="en-US" sz="2000" dirty="0"/>
              <a:t>What is happening at this stage in this node?</a:t>
            </a:r>
          </a:p>
          <a:p>
            <a:pPr algn="just"/>
            <a:r>
              <a:rPr lang="en-US" sz="2000" dirty="0"/>
              <a:t>What cells are targeted by this infection? Is the CD4+ count at this point high, low, or normal?</a:t>
            </a:r>
          </a:p>
          <a:p>
            <a:pPr algn="just"/>
            <a:r>
              <a:rPr lang="en-US" sz="2000" dirty="0"/>
              <a:t>How could the infection be diagnosed?</a:t>
            </a:r>
          </a:p>
          <a:p>
            <a:endParaRPr lang="en-US" dirty="0"/>
          </a:p>
        </p:txBody>
      </p:sp>
      <p:sp>
        <p:nvSpPr>
          <p:cNvPr id="6" name="TextBox 5">
            <a:extLst>
              <a:ext uri="{FF2B5EF4-FFF2-40B4-BE49-F238E27FC236}">
                <a16:creationId xmlns:a16="http://schemas.microsoft.com/office/drawing/2014/main" id="{D72D5166-FEA8-0FD5-BF19-C4548061E671}"/>
              </a:ext>
            </a:extLst>
          </p:cNvPr>
          <p:cNvSpPr txBox="1"/>
          <p:nvPr/>
        </p:nvSpPr>
        <p:spPr>
          <a:xfrm>
            <a:off x="0" y="2533650"/>
            <a:ext cx="7717536" cy="4154984"/>
          </a:xfrm>
          <a:prstGeom prst="rect">
            <a:avLst/>
          </a:prstGeom>
          <a:noFill/>
        </p:spPr>
        <p:txBody>
          <a:bodyPr wrap="square">
            <a:spAutoFit/>
          </a:bodyPr>
          <a:lstStyle/>
          <a:p>
            <a:pPr algn="just"/>
            <a:r>
              <a:rPr lang="en-US" sz="2400" dirty="0"/>
              <a:t>At this </a:t>
            </a:r>
            <a:r>
              <a:rPr lang="en-US" sz="2400" dirty="0">
                <a:effectLst>
                  <a:outerShdw blurRad="38100" dist="38100" dir="2700000" algn="tl">
                    <a:srgbClr val="000000">
                      <a:alpha val="43137"/>
                    </a:srgbClr>
                  </a:outerShdw>
                </a:effectLst>
              </a:rPr>
              <a:t>early</a:t>
            </a:r>
            <a:r>
              <a:rPr lang="en-US" sz="2400" dirty="0"/>
              <a:t> stage of </a:t>
            </a:r>
            <a:r>
              <a:rPr lang="en-US" sz="2400" b="1" dirty="0"/>
              <a:t>HIV infection</a:t>
            </a:r>
            <a:r>
              <a:rPr lang="en-US" sz="2400" dirty="0"/>
              <a:t>, a </a:t>
            </a:r>
            <a:r>
              <a:rPr lang="en-US" sz="2400" dirty="0">
                <a:effectLst>
                  <a:outerShdw blurRad="38100" dist="38100" dir="2700000" algn="tl">
                    <a:srgbClr val="000000">
                      <a:alpha val="43137"/>
                    </a:srgbClr>
                  </a:outerShdw>
                </a:effectLst>
              </a:rPr>
              <a:t>host </a:t>
            </a:r>
            <a:r>
              <a:rPr lang="en-US" sz="2400" b="1" dirty="0">
                <a:effectLst>
                  <a:outerShdw blurRad="38100" dist="38100" dir="2700000" algn="tl">
                    <a:srgbClr val="000000">
                      <a:alpha val="43137"/>
                    </a:srgbClr>
                  </a:outerShdw>
                </a:effectLst>
              </a:rPr>
              <a:t>poly</a:t>
            </a:r>
            <a:r>
              <a:rPr lang="en-US" sz="2400" dirty="0">
                <a:effectLst>
                  <a:outerShdw blurRad="38100" dist="38100" dir="2700000" algn="tl">
                    <a:srgbClr val="000000">
                      <a:alpha val="43137"/>
                    </a:srgbClr>
                  </a:outerShdw>
                </a:effectLst>
              </a:rPr>
              <a:t>clonal B-cell response</a:t>
            </a:r>
            <a:r>
              <a:rPr lang="en-US" sz="2400" dirty="0"/>
              <a:t> leads to </a:t>
            </a:r>
            <a:r>
              <a:rPr lang="en-US" sz="2400" dirty="0">
                <a:effectLst>
                  <a:outerShdw blurRad="38100" dist="38100" dir="2700000" algn="tl">
                    <a:srgbClr val="000000">
                      <a:alpha val="43137"/>
                    </a:srgbClr>
                  </a:outerShdw>
                </a:effectLst>
              </a:rPr>
              <a:t>marked follicular hyperplasia </a:t>
            </a:r>
            <a:r>
              <a:rPr lang="en-US" sz="2400" dirty="0"/>
              <a:t>and </a:t>
            </a:r>
            <a:r>
              <a:rPr lang="en-US" sz="2400" dirty="0">
                <a:effectLst>
                  <a:outerShdw blurRad="38100" dist="38100" dir="2700000" algn="tl">
                    <a:srgbClr val="000000">
                      <a:alpha val="43137"/>
                    </a:srgbClr>
                  </a:outerShdw>
                </a:effectLst>
              </a:rPr>
              <a:t>lymphadenopathy</a:t>
            </a:r>
            <a:r>
              <a:rPr lang="en-US" sz="2400" dirty="0"/>
              <a:t>. With time and </a:t>
            </a:r>
            <a:r>
              <a:rPr lang="en-US" sz="2400" i="1" dirty="0"/>
              <a:t>CD4 “exhaustion,” </a:t>
            </a:r>
            <a:r>
              <a:rPr lang="en-US" sz="2400" dirty="0"/>
              <a:t>the </a:t>
            </a:r>
            <a:r>
              <a:rPr lang="en-US" sz="2400" i="1" dirty="0"/>
              <a:t>lymph node architecture involutes (</a:t>
            </a:r>
            <a:r>
              <a:rPr lang="en-US" sz="2400" i="1" dirty="0" err="1"/>
              <a:t>folliculolysis</a:t>
            </a:r>
            <a:r>
              <a:rPr lang="en-US" sz="2400" i="1" dirty="0"/>
              <a:t>).</a:t>
            </a:r>
          </a:p>
          <a:p>
            <a:pPr algn="just"/>
            <a:r>
              <a:rPr lang="en-US" sz="2400" dirty="0"/>
              <a:t>The </a:t>
            </a:r>
            <a:r>
              <a:rPr lang="en-US" sz="2400" b="1" dirty="0"/>
              <a:t>major target </a:t>
            </a:r>
            <a:r>
              <a:rPr lang="en-US" sz="2400" dirty="0"/>
              <a:t>is the </a:t>
            </a:r>
            <a:r>
              <a:rPr lang="en-US" sz="2400" b="1" dirty="0"/>
              <a:t>CD4+ lymphocyte</a:t>
            </a:r>
            <a:r>
              <a:rPr lang="en-US" sz="2400" dirty="0"/>
              <a:t>, although </a:t>
            </a:r>
            <a:r>
              <a:rPr lang="en-US" sz="2400" dirty="0">
                <a:effectLst>
                  <a:outerShdw blurRad="38100" dist="38100" dir="2700000" algn="tl">
                    <a:srgbClr val="000000">
                      <a:alpha val="43137"/>
                    </a:srgbClr>
                  </a:outerShdw>
                </a:effectLst>
              </a:rPr>
              <a:t>antigen-presenting cells (e.g., dendritic cells, macrophages) are persistent viral reservoirs</a:t>
            </a:r>
            <a:r>
              <a:rPr lang="en-US" sz="2400" dirty="0"/>
              <a:t>. During the </a:t>
            </a:r>
            <a:r>
              <a:rPr lang="en-US" sz="2400" dirty="0">
                <a:effectLst>
                  <a:outerShdw blurRad="38100" dist="38100" dir="2700000" algn="tl">
                    <a:srgbClr val="000000">
                      <a:alpha val="43137"/>
                    </a:srgbClr>
                  </a:outerShdw>
                </a:effectLst>
              </a:rPr>
              <a:t>early</a:t>
            </a:r>
            <a:r>
              <a:rPr lang="en-US" sz="2400" dirty="0"/>
              <a:t> stages, </a:t>
            </a:r>
            <a:r>
              <a:rPr lang="en-US" sz="2400" dirty="0">
                <a:effectLst>
                  <a:outerShdw blurRad="38100" dist="38100" dir="2700000" algn="tl">
                    <a:srgbClr val="000000">
                      <a:alpha val="43137"/>
                    </a:srgbClr>
                  </a:outerShdw>
                </a:effectLst>
              </a:rPr>
              <a:t>CD4+</a:t>
            </a:r>
            <a:r>
              <a:rPr lang="en-US" sz="2400" dirty="0"/>
              <a:t> counts are </a:t>
            </a:r>
            <a:r>
              <a:rPr lang="en-US" sz="2400" dirty="0">
                <a:effectLst>
                  <a:outerShdw blurRad="38100" dist="38100" dir="2700000" algn="tl">
                    <a:srgbClr val="000000">
                      <a:alpha val="43137"/>
                    </a:srgbClr>
                  </a:outerShdw>
                </a:effectLst>
              </a:rPr>
              <a:t>relatively normal</a:t>
            </a:r>
            <a:r>
              <a:rPr lang="en-US" sz="2400" dirty="0"/>
              <a:t>. However, as HIV infection </a:t>
            </a:r>
            <a:r>
              <a:rPr lang="en-US" sz="2400" b="1" dirty="0"/>
              <a:t>progresses</a:t>
            </a:r>
            <a:r>
              <a:rPr lang="en-US" sz="2400" dirty="0"/>
              <a:t> toward </a:t>
            </a:r>
            <a:r>
              <a:rPr lang="en-US" sz="2400" b="1" dirty="0"/>
              <a:t>clinical AIDS</a:t>
            </a:r>
            <a:r>
              <a:rPr lang="en-US" sz="2400" dirty="0"/>
              <a:t>, </a:t>
            </a:r>
            <a:r>
              <a:rPr lang="en-US" sz="2400" b="1" u="sng" dirty="0"/>
              <a:t>CD4+ counts decrease</a:t>
            </a:r>
            <a:r>
              <a:rPr lang="en-US" sz="2400" dirty="0"/>
              <a:t>.</a:t>
            </a:r>
          </a:p>
          <a:p>
            <a:pPr algn="just"/>
            <a:r>
              <a:rPr lang="en-US" sz="2400" b="1" dirty="0"/>
              <a:t>HIV infection </a:t>
            </a:r>
            <a:r>
              <a:rPr lang="en-US" sz="2400" dirty="0"/>
              <a:t>is screened for with the use of an </a:t>
            </a:r>
            <a:r>
              <a:rPr lang="en-US" sz="2400" dirty="0">
                <a:effectLst>
                  <a:outerShdw blurRad="38100" dist="38100" dir="2700000" algn="tl">
                    <a:srgbClr val="000000">
                      <a:alpha val="43137"/>
                    </a:srgbClr>
                  </a:outerShdw>
                </a:effectLst>
              </a:rPr>
              <a:t>enzyme immunoassay test (EIA) </a:t>
            </a:r>
            <a:r>
              <a:rPr lang="en-US" sz="2400" dirty="0"/>
              <a:t>and confirmed by </a:t>
            </a:r>
            <a:r>
              <a:rPr lang="en-US" sz="2400" dirty="0">
                <a:effectLst>
                  <a:outerShdw blurRad="38100" dist="38100" dir="2700000" algn="tl">
                    <a:srgbClr val="000000">
                      <a:alpha val="43137"/>
                    </a:srgbClr>
                  </a:outerShdw>
                </a:effectLst>
              </a:rPr>
              <a:t>Western blot</a:t>
            </a:r>
            <a:r>
              <a:rPr lang="en-US" sz="2400" dirty="0"/>
              <a:t>.</a:t>
            </a:r>
            <a:endParaRPr lang="el-GR" sz="2400" dirty="0"/>
          </a:p>
        </p:txBody>
      </p:sp>
    </p:spTree>
    <p:extLst>
      <p:ext uri="{BB962C8B-B14F-4D97-AF65-F5344CB8AC3E}">
        <p14:creationId xmlns:p14="http://schemas.microsoft.com/office/powerpoint/2010/main" val="76750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037FC9C-FF77-6693-8A15-4EF9CAFE2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1546" y="73892"/>
            <a:ext cx="4413201" cy="6700980"/>
          </a:xfrm>
          <a:prstGeom prst="rect">
            <a:avLst/>
          </a:prstGeom>
        </p:spPr>
      </p:pic>
      <p:sp>
        <p:nvSpPr>
          <p:cNvPr id="4" name="TextBox 3">
            <a:extLst>
              <a:ext uri="{FF2B5EF4-FFF2-40B4-BE49-F238E27FC236}">
                <a16:creationId xmlns:a16="http://schemas.microsoft.com/office/drawing/2014/main" id="{57D3E605-3C8F-F415-3DB8-18497BA28C88}"/>
              </a:ext>
            </a:extLst>
          </p:cNvPr>
          <p:cNvSpPr txBox="1"/>
          <p:nvPr/>
        </p:nvSpPr>
        <p:spPr>
          <a:xfrm>
            <a:off x="0" y="0"/>
            <a:ext cx="7701546" cy="2585323"/>
          </a:xfrm>
          <a:prstGeom prst="rect">
            <a:avLst/>
          </a:prstGeom>
          <a:noFill/>
        </p:spPr>
        <p:txBody>
          <a:bodyPr wrap="square">
            <a:spAutoFit/>
          </a:bodyPr>
          <a:lstStyle/>
          <a:p>
            <a:pPr algn="just"/>
            <a:r>
              <a:rPr lang="en-US" sz="2400" dirty="0"/>
              <a:t>A 30-year-old woman has seasonal and cat-related asthma and urticaria. A work-up for recurrent sinus infections revealed multiple nasal mucosal polyps, which were resected. The histology of these is shown.</a:t>
            </a:r>
          </a:p>
          <a:p>
            <a:pPr algn="just"/>
            <a:r>
              <a:rPr lang="en-US" sz="2400" dirty="0"/>
              <a:t>Describe the findings.</a:t>
            </a:r>
          </a:p>
          <a:p>
            <a:pPr algn="just"/>
            <a:r>
              <a:rPr lang="en-US" sz="2400" dirty="0"/>
              <a:t>How do mast cells contribute to this lesion?</a:t>
            </a:r>
          </a:p>
          <a:p>
            <a:endParaRPr lang="en-US" dirty="0"/>
          </a:p>
        </p:txBody>
      </p:sp>
      <p:sp>
        <p:nvSpPr>
          <p:cNvPr id="6" name="TextBox 5">
            <a:extLst>
              <a:ext uri="{FF2B5EF4-FFF2-40B4-BE49-F238E27FC236}">
                <a16:creationId xmlns:a16="http://schemas.microsoft.com/office/drawing/2014/main" id="{69CEBE75-274E-45F5-04F7-D17BA2B7FE28}"/>
              </a:ext>
            </a:extLst>
          </p:cNvPr>
          <p:cNvSpPr txBox="1"/>
          <p:nvPr/>
        </p:nvSpPr>
        <p:spPr>
          <a:xfrm>
            <a:off x="0" y="2286000"/>
            <a:ext cx="7701545" cy="4524315"/>
          </a:xfrm>
          <a:prstGeom prst="rect">
            <a:avLst/>
          </a:prstGeom>
          <a:noFill/>
        </p:spPr>
        <p:txBody>
          <a:bodyPr wrap="square">
            <a:spAutoFit/>
          </a:bodyPr>
          <a:lstStyle/>
          <a:p>
            <a:pPr algn="just"/>
            <a:r>
              <a:rPr lang="en-US" sz="2400" dirty="0"/>
              <a:t>The “</a:t>
            </a:r>
            <a:r>
              <a:rPr lang="en-US" sz="2400" dirty="0">
                <a:effectLst>
                  <a:outerShdw blurRad="38100" dist="38100" dir="2700000" algn="tl">
                    <a:srgbClr val="000000">
                      <a:alpha val="43137"/>
                    </a:srgbClr>
                  </a:outerShdw>
                </a:effectLst>
              </a:rPr>
              <a:t>allergic</a:t>
            </a:r>
            <a:r>
              <a:rPr lang="en-US" sz="2400" dirty="0"/>
              <a:t>” </a:t>
            </a:r>
            <a:r>
              <a:rPr lang="en-US" sz="2400" dirty="0">
                <a:effectLst>
                  <a:outerShdw blurRad="38100" dist="38100" dir="2700000" algn="tl">
                    <a:srgbClr val="000000">
                      <a:alpha val="43137"/>
                    </a:srgbClr>
                  </a:outerShdw>
                </a:effectLst>
              </a:rPr>
              <a:t>polyps</a:t>
            </a:r>
            <a:r>
              <a:rPr lang="en-US" sz="2400" dirty="0"/>
              <a:t> covered by pseudostratified ciliated columnar epithelium (not shown) are filled with </a:t>
            </a:r>
            <a:r>
              <a:rPr lang="en-US" sz="2400" dirty="0">
                <a:effectLst>
                  <a:outerShdw blurRad="38100" dist="38100" dir="2700000" algn="tl">
                    <a:srgbClr val="000000">
                      <a:alpha val="43137"/>
                    </a:srgbClr>
                  </a:outerShdw>
                </a:effectLst>
              </a:rPr>
              <a:t>markedly edematous loose connective tissue</a:t>
            </a:r>
            <a:r>
              <a:rPr lang="en-US" sz="2400" dirty="0"/>
              <a:t> that contains </a:t>
            </a:r>
            <a:r>
              <a:rPr lang="en-US" sz="2400" dirty="0">
                <a:effectLst>
                  <a:outerShdw blurRad="38100" dist="38100" dir="2700000" algn="tl">
                    <a:srgbClr val="000000">
                      <a:alpha val="43137"/>
                    </a:srgbClr>
                  </a:outerShdw>
                </a:effectLst>
              </a:rPr>
              <a:t>inflammatory infiltrates</a:t>
            </a:r>
            <a:r>
              <a:rPr lang="en-US" sz="2400" dirty="0"/>
              <a:t>, including </a:t>
            </a:r>
            <a:r>
              <a:rPr lang="en-US" sz="2400" b="1" spc="300" dirty="0">
                <a:effectLst>
                  <a:outerShdw blurRad="38100" dist="38100" dir="2700000" algn="tl">
                    <a:srgbClr val="000000">
                      <a:alpha val="43137"/>
                    </a:srgbClr>
                  </a:outerShdw>
                </a:effectLst>
              </a:rPr>
              <a:t>eosinophils</a:t>
            </a:r>
            <a:r>
              <a:rPr lang="en-US" sz="2400" dirty="0"/>
              <a:t> and </a:t>
            </a:r>
            <a:r>
              <a:rPr lang="en-US" sz="2400" dirty="0">
                <a:effectLst>
                  <a:outerShdw blurRad="38100" dist="38100" dir="2700000" algn="tl">
                    <a:srgbClr val="000000">
                      <a:alpha val="43137"/>
                    </a:srgbClr>
                  </a:outerShdw>
                </a:effectLst>
              </a:rPr>
              <a:t>plasma cells.</a:t>
            </a:r>
          </a:p>
          <a:p>
            <a:pPr algn="just"/>
            <a:r>
              <a:rPr lang="en-US" sz="2400" dirty="0">
                <a:effectLst>
                  <a:outerShdw blurRad="38100" dist="38100" dir="2700000" algn="tl">
                    <a:srgbClr val="000000">
                      <a:alpha val="43137"/>
                    </a:srgbClr>
                  </a:outerShdw>
                </a:effectLst>
              </a:rPr>
              <a:t>Allergen cross-linking of </a:t>
            </a:r>
            <a:r>
              <a:rPr lang="en-US" sz="2400" dirty="0" err="1">
                <a:effectLst>
                  <a:outerShdw blurRad="38100" dist="38100" dir="2700000" algn="tl">
                    <a:srgbClr val="000000">
                      <a:alpha val="43137"/>
                    </a:srgbClr>
                  </a:outerShdw>
                </a:effectLst>
              </a:rPr>
              <a:t>IgE</a:t>
            </a:r>
            <a:r>
              <a:rPr lang="en-US" sz="2400" dirty="0">
                <a:effectLst>
                  <a:outerShdw blurRad="38100" dist="38100" dir="2700000" algn="tl">
                    <a:srgbClr val="000000">
                      <a:alpha val="43137"/>
                    </a:srgbClr>
                  </a:outerShdw>
                </a:effectLst>
              </a:rPr>
              <a:t> </a:t>
            </a:r>
            <a:r>
              <a:rPr lang="en-US" sz="2400" dirty="0"/>
              <a:t>bound to </a:t>
            </a:r>
            <a:r>
              <a:rPr lang="en-US" sz="2400" b="1" dirty="0">
                <a:effectLst>
                  <a:outerShdw blurRad="38100" dist="38100" dir="2700000" algn="tl">
                    <a:srgbClr val="000000">
                      <a:alpha val="43137"/>
                    </a:srgbClr>
                  </a:outerShdw>
                </a:effectLst>
              </a:rPr>
              <a:t>mast cell </a:t>
            </a:r>
            <a:r>
              <a:rPr lang="en-US" sz="2400" dirty="0">
                <a:effectLst>
                  <a:outerShdw blurRad="38100" dist="38100" dir="2700000" algn="tl">
                    <a:srgbClr val="000000">
                      <a:alpha val="43137"/>
                    </a:srgbClr>
                  </a:outerShdw>
                </a:effectLst>
              </a:rPr>
              <a:t>Fc receptors </a:t>
            </a:r>
            <a:r>
              <a:rPr lang="en-US" sz="2400" dirty="0"/>
              <a:t>causes </a:t>
            </a:r>
            <a:r>
              <a:rPr lang="en-US" sz="2400" i="1" dirty="0"/>
              <a:t>de</a:t>
            </a:r>
            <a:r>
              <a:rPr lang="en-US" sz="2400" dirty="0"/>
              <a:t>granulation with the release of stored biogenic amines (e.g., histamine), thereby leading to </a:t>
            </a:r>
            <a:r>
              <a:rPr lang="en-US" sz="2400" dirty="0">
                <a:effectLst>
                  <a:outerShdw blurRad="38100" dist="38100" dir="2700000" algn="tl">
                    <a:srgbClr val="000000">
                      <a:alpha val="43137"/>
                    </a:srgbClr>
                  </a:outerShdw>
                </a:effectLst>
              </a:rPr>
              <a:t>vasodilation, increased vascular permeability, bronchial smooth muscle contraction, and mucous gland secretion</a:t>
            </a:r>
            <a:r>
              <a:rPr lang="en-US" sz="2400" dirty="0"/>
              <a:t>. </a:t>
            </a:r>
            <a:r>
              <a:rPr lang="en-US" sz="2400" b="1" dirty="0"/>
              <a:t>Leukotrienes, platelet-activating factor,</a:t>
            </a:r>
            <a:r>
              <a:rPr lang="en-US" sz="2400" dirty="0"/>
              <a:t> and </a:t>
            </a:r>
            <a:r>
              <a:rPr lang="en-US" sz="2400" b="1" dirty="0"/>
              <a:t>cytokines</a:t>
            </a:r>
            <a:r>
              <a:rPr lang="en-US" sz="2400" dirty="0"/>
              <a:t> produced by </a:t>
            </a:r>
            <a:r>
              <a:rPr lang="en-US" sz="2400" b="1" dirty="0"/>
              <a:t>mast cells </a:t>
            </a:r>
            <a:r>
              <a:rPr lang="en-US" sz="2400" dirty="0"/>
              <a:t>have similar effects and lead to </a:t>
            </a:r>
            <a:r>
              <a:rPr lang="en-US" sz="2400" b="1" dirty="0"/>
              <a:t>eosinophil recruitment</a:t>
            </a:r>
            <a:r>
              <a:rPr lang="en-US" sz="2400" dirty="0"/>
              <a:t>.</a:t>
            </a:r>
            <a:endParaRPr lang="el-GR" sz="2400" dirty="0"/>
          </a:p>
        </p:txBody>
      </p:sp>
    </p:spTree>
    <p:extLst>
      <p:ext uri="{BB962C8B-B14F-4D97-AF65-F5344CB8AC3E}">
        <p14:creationId xmlns:p14="http://schemas.microsoft.com/office/powerpoint/2010/main" val="49751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361046E-ED6B-D9F2-B3B2-D8C312CA54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950" y="71260"/>
            <a:ext cx="4683370" cy="3770051"/>
          </a:xfrm>
          <a:prstGeom prst="rect">
            <a:avLst/>
          </a:prstGeom>
        </p:spPr>
      </p:pic>
      <p:sp>
        <p:nvSpPr>
          <p:cNvPr id="4" name="TextBox 3">
            <a:extLst>
              <a:ext uri="{FF2B5EF4-FFF2-40B4-BE49-F238E27FC236}">
                <a16:creationId xmlns:a16="http://schemas.microsoft.com/office/drawing/2014/main" id="{41045A21-633B-26FA-A413-51CE60BFCEDB}"/>
              </a:ext>
            </a:extLst>
          </p:cNvPr>
          <p:cNvSpPr txBox="1"/>
          <p:nvPr/>
        </p:nvSpPr>
        <p:spPr>
          <a:xfrm>
            <a:off x="4910328" y="71261"/>
            <a:ext cx="7281672" cy="4062651"/>
          </a:xfrm>
          <a:prstGeom prst="rect">
            <a:avLst/>
          </a:prstGeom>
          <a:noFill/>
        </p:spPr>
        <p:txBody>
          <a:bodyPr wrap="square">
            <a:spAutoFit/>
          </a:bodyPr>
          <a:lstStyle/>
          <a:p>
            <a:pPr algn="just"/>
            <a:r>
              <a:rPr lang="en-US" sz="2400" dirty="0"/>
              <a:t>A 41-year-old man has a CD4+ lymphocyte count of 138/mm3 (normal, 490 to 1740/mm3). The schematic shows potential therapeutic targets (A–E).</a:t>
            </a:r>
            <a:endParaRPr lang="el-GR" sz="2400" dirty="0"/>
          </a:p>
          <a:p>
            <a:pPr algn="just"/>
            <a:endParaRPr lang="en-US" sz="2400" dirty="0"/>
          </a:p>
          <a:p>
            <a:pPr algn="just"/>
            <a:r>
              <a:rPr lang="en-US" sz="2400" dirty="0"/>
              <a:t>What laboratory test best assesses anti-HIV drug efficacy?</a:t>
            </a:r>
            <a:endParaRPr lang="el-GR" sz="2400" dirty="0"/>
          </a:p>
          <a:p>
            <a:pPr algn="just"/>
            <a:endParaRPr lang="en-US" sz="2400" dirty="0"/>
          </a:p>
          <a:p>
            <a:pPr algn="just"/>
            <a:r>
              <a:rPr lang="en-US" sz="2400" dirty="0"/>
              <a:t>Which labeled HIV targets currently have drug therapy?</a:t>
            </a:r>
            <a:endParaRPr lang="el-GR" sz="2400" dirty="0"/>
          </a:p>
          <a:p>
            <a:pPr algn="just"/>
            <a:endParaRPr lang="en-US" sz="2400" dirty="0"/>
          </a:p>
          <a:p>
            <a:pPr algn="just"/>
            <a:r>
              <a:rPr lang="en-US" sz="2400" dirty="0"/>
              <a:t>How long is therapy expected to be effective?</a:t>
            </a:r>
          </a:p>
          <a:p>
            <a:endParaRPr lang="en-US" dirty="0"/>
          </a:p>
        </p:txBody>
      </p:sp>
      <p:sp>
        <p:nvSpPr>
          <p:cNvPr id="6" name="TextBox 5">
            <a:extLst>
              <a:ext uri="{FF2B5EF4-FFF2-40B4-BE49-F238E27FC236}">
                <a16:creationId xmlns:a16="http://schemas.microsoft.com/office/drawing/2014/main" id="{7919DC10-7458-C698-9652-B4A6273A888E}"/>
              </a:ext>
            </a:extLst>
          </p:cNvPr>
          <p:cNvSpPr txBox="1"/>
          <p:nvPr/>
        </p:nvSpPr>
        <p:spPr>
          <a:xfrm>
            <a:off x="0" y="3841312"/>
            <a:ext cx="12192000" cy="3108543"/>
          </a:xfrm>
          <a:prstGeom prst="rect">
            <a:avLst/>
          </a:prstGeom>
          <a:noFill/>
        </p:spPr>
        <p:txBody>
          <a:bodyPr wrap="square">
            <a:spAutoFit/>
          </a:bodyPr>
          <a:lstStyle/>
          <a:p>
            <a:pPr algn="just"/>
            <a:r>
              <a:rPr lang="en-US" sz="2800" dirty="0"/>
              <a:t>The </a:t>
            </a:r>
            <a:r>
              <a:rPr lang="en-US" sz="2800" dirty="0">
                <a:effectLst>
                  <a:outerShdw blurRad="38100" dist="38100" dir="2700000" algn="tl">
                    <a:srgbClr val="000000">
                      <a:alpha val="43137"/>
                    </a:srgbClr>
                  </a:outerShdw>
                </a:effectLst>
              </a:rPr>
              <a:t>HIV1-RNA viral load </a:t>
            </a:r>
            <a:r>
              <a:rPr lang="en-US" sz="2800" dirty="0"/>
              <a:t>test gives an indication of the </a:t>
            </a:r>
            <a:r>
              <a:rPr lang="en-US" sz="2800" u="sng" dirty="0"/>
              <a:t>effectiveness</a:t>
            </a:r>
            <a:r>
              <a:rPr lang="en-US" sz="2800" dirty="0"/>
              <a:t> of </a:t>
            </a:r>
            <a:r>
              <a:rPr lang="en-US" sz="2800" dirty="0">
                <a:effectLst>
                  <a:outerShdw blurRad="38100" dist="38100" dir="2700000" algn="tl">
                    <a:srgbClr val="000000">
                      <a:alpha val="43137"/>
                    </a:srgbClr>
                  </a:outerShdw>
                </a:effectLst>
              </a:rPr>
              <a:t>antiretroviral therapy (ART).</a:t>
            </a:r>
          </a:p>
          <a:p>
            <a:pPr algn="just"/>
            <a:r>
              <a:rPr lang="en-US" sz="2800" dirty="0">
                <a:effectLst>
                  <a:outerShdw blurRad="38100" dist="38100" dir="2700000" algn="tl">
                    <a:srgbClr val="000000">
                      <a:alpha val="43137"/>
                    </a:srgbClr>
                  </a:outerShdw>
                </a:effectLst>
              </a:rPr>
              <a:t>Enfuvirtide</a:t>
            </a:r>
            <a:r>
              <a:rPr lang="en-US" sz="2800" dirty="0"/>
              <a:t> works at point A to </a:t>
            </a:r>
            <a:r>
              <a:rPr lang="en-US" sz="2800" i="1" dirty="0"/>
              <a:t>block</a:t>
            </a:r>
            <a:r>
              <a:rPr lang="en-US" sz="2800" dirty="0"/>
              <a:t> the fusion of HIV to cell-surface receptors. </a:t>
            </a:r>
            <a:r>
              <a:rPr lang="en-US" sz="2800" dirty="0">
                <a:effectLst>
                  <a:outerShdw blurRad="38100" dist="38100" dir="2700000" algn="tl">
                    <a:srgbClr val="000000">
                      <a:alpha val="43137"/>
                    </a:srgbClr>
                  </a:outerShdw>
                </a:effectLst>
              </a:rPr>
              <a:t>Reverse transcriptase </a:t>
            </a:r>
            <a:r>
              <a:rPr lang="en-US" sz="2800" dirty="0"/>
              <a:t>inhibitors work at point B. </a:t>
            </a:r>
            <a:r>
              <a:rPr lang="en-US" sz="2800" dirty="0">
                <a:effectLst>
                  <a:outerShdw blurRad="38100" dist="38100" dir="2700000" algn="tl">
                    <a:srgbClr val="000000">
                      <a:alpha val="43137"/>
                    </a:srgbClr>
                  </a:outerShdw>
                </a:effectLst>
              </a:rPr>
              <a:t>Protease inhibitors </a:t>
            </a:r>
            <a:r>
              <a:rPr lang="en-US" sz="2800" dirty="0"/>
              <a:t>work at point E. </a:t>
            </a:r>
            <a:r>
              <a:rPr lang="en-US" sz="2800" dirty="0">
                <a:effectLst>
                  <a:outerShdw blurRad="38100" dist="38100" dir="2700000" algn="tl">
                    <a:srgbClr val="000000">
                      <a:alpha val="43137"/>
                    </a:srgbClr>
                  </a:outerShdw>
                </a:effectLst>
              </a:rPr>
              <a:t>Integrase</a:t>
            </a:r>
            <a:r>
              <a:rPr lang="en-US" sz="2800" dirty="0"/>
              <a:t> (point C) </a:t>
            </a:r>
            <a:r>
              <a:rPr lang="en-US" sz="2800" dirty="0">
                <a:effectLst>
                  <a:outerShdw blurRad="38100" dist="38100" dir="2700000" algn="tl">
                    <a:srgbClr val="000000">
                      <a:alpha val="43137"/>
                    </a:srgbClr>
                  </a:outerShdw>
                </a:effectLst>
              </a:rPr>
              <a:t>inhibitors</a:t>
            </a:r>
            <a:r>
              <a:rPr lang="en-US" sz="2800" dirty="0"/>
              <a:t> are in development.</a:t>
            </a:r>
          </a:p>
          <a:p>
            <a:pPr algn="just"/>
            <a:r>
              <a:rPr lang="en-US" sz="2800" dirty="0">
                <a:effectLst>
                  <a:outerShdw blurRad="38100" dist="38100" dir="2700000" algn="tl">
                    <a:srgbClr val="000000">
                      <a:alpha val="43137"/>
                    </a:srgbClr>
                  </a:outerShdw>
                </a:effectLst>
              </a:rPr>
              <a:t>ART suppresses viral replication</a:t>
            </a:r>
            <a:r>
              <a:rPr lang="en-US" sz="2800" dirty="0"/>
              <a:t> for years, thereby converting HIV infection into a </a:t>
            </a:r>
            <a:r>
              <a:rPr lang="en-US" sz="2800" b="1" spc="600" dirty="0"/>
              <a:t>chronic</a:t>
            </a:r>
            <a:r>
              <a:rPr lang="en-US" sz="2800" dirty="0"/>
              <a:t> disease.</a:t>
            </a:r>
            <a:endParaRPr lang="el-GR" sz="2800" dirty="0"/>
          </a:p>
        </p:txBody>
      </p:sp>
    </p:spTree>
    <p:extLst>
      <p:ext uri="{BB962C8B-B14F-4D97-AF65-F5344CB8AC3E}">
        <p14:creationId xmlns:p14="http://schemas.microsoft.com/office/powerpoint/2010/main" val="193819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B605B11-F9ED-ECC0-8082-9D95260943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6725" y="104501"/>
            <a:ext cx="3967555" cy="4139663"/>
          </a:xfrm>
          <a:prstGeom prst="rect">
            <a:avLst/>
          </a:prstGeom>
        </p:spPr>
      </p:pic>
      <p:sp>
        <p:nvSpPr>
          <p:cNvPr id="4" name="TextBox 3">
            <a:extLst>
              <a:ext uri="{FF2B5EF4-FFF2-40B4-BE49-F238E27FC236}">
                <a16:creationId xmlns:a16="http://schemas.microsoft.com/office/drawing/2014/main" id="{4B484987-405F-EBF0-EDC9-A0B03C13125D}"/>
              </a:ext>
            </a:extLst>
          </p:cNvPr>
          <p:cNvSpPr txBox="1"/>
          <p:nvPr/>
        </p:nvSpPr>
        <p:spPr>
          <a:xfrm>
            <a:off x="0" y="0"/>
            <a:ext cx="7845552" cy="3416320"/>
          </a:xfrm>
          <a:prstGeom prst="rect">
            <a:avLst/>
          </a:prstGeom>
          <a:noFill/>
        </p:spPr>
        <p:txBody>
          <a:bodyPr wrap="square">
            <a:spAutoFit/>
          </a:bodyPr>
          <a:lstStyle/>
          <a:p>
            <a:pPr algn="just"/>
            <a:r>
              <a:rPr lang="en-US" sz="2400" dirty="0"/>
              <a:t>Over the last 6 months, a 31-year-old man with a 10-year history of HIV infection has experienced chronic watery diarrhea, the loss of 10% of his body mass, and oral thrush. He has the skin lesions shown.</a:t>
            </a:r>
          </a:p>
          <a:p>
            <a:pPr algn="just"/>
            <a:r>
              <a:rPr lang="en-US" sz="2400" dirty="0"/>
              <a:t>What is your diagnosis?</a:t>
            </a:r>
          </a:p>
          <a:p>
            <a:pPr algn="just"/>
            <a:r>
              <a:rPr lang="en-US" sz="2400" dirty="0"/>
              <a:t>What has likely happened to his HIV1-RNA and CD4+ cell counts?</a:t>
            </a:r>
          </a:p>
          <a:p>
            <a:pPr algn="just"/>
            <a:r>
              <a:rPr lang="en-US" sz="2400" dirty="0"/>
              <a:t>What would be the significance of similar lesions in an HIV-negative geriatric man from Eastern Europe?</a:t>
            </a:r>
            <a:endParaRPr lang="el-GR" sz="2400" dirty="0"/>
          </a:p>
        </p:txBody>
      </p:sp>
      <p:sp>
        <p:nvSpPr>
          <p:cNvPr id="6" name="TextBox 5">
            <a:extLst>
              <a:ext uri="{FF2B5EF4-FFF2-40B4-BE49-F238E27FC236}">
                <a16:creationId xmlns:a16="http://schemas.microsoft.com/office/drawing/2014/main" id="{B5708DB5-1626-66F7-FAE8-06769B2420B8}"/>
              </a:ext>
            </a:extLst>
          </p:cNvPr>
          <p:cNvSpPr txBox="1"/>
          <p:nvPr/>
        </p:nvSpPr>
        <p:spPr>
          <a:xfrm rot="10800000" flipV="1">
            <a:off x="-1" y="3353936"/>
            <a:ext cx="12192000" cy="3539430"/>
          </a:xfrm>
          <a:prstGeom prst="rect">
            <a:avLst/>
          </a:prstGeom>
          <a:noFill/>
        </p:spPr>
        <p:txBody>
          <a:bodyPr wrap="square">
            <a:spAutoFit/>
          </a:bodyPr>
          <a:lstStyle/>
          <a:p>
            <a:pPr algn="just"/>
            <a:r>
              <a:rPr lang="en-US" sz="2800" dirty="0"/>
              <a:t>These are nodules of </a:t>
            </a:r>
            <a:r>
              <a:rPr lang="en-US" sz="2800" b="1" dirty="0"/>
              <a:t>Kaposi sarcoma</a:t>
            </a:r>
            <a:r>
              <a:rPr lang="en-US" sz="2800" dirty="0"/>
              <a:t>.</a:t>
            </a:r>
            <a:endParaRPr lang="el-GR" sz="2800" dirty="0"/>
          </a:p>
          <a:p>
            <a:pPr algn="just"/>
            <a:endParaRPr lang="en-US" sz="2800" dirty="0"/>
          </a:p>
          <a:p>
            <a:pPr algn="just"/>
            <a:r>
              <a:rPr lang="en-US" sz="2800" dirty="0"/>
              <a:t>The </a:t>
            </a:r>
            <a:r>
              <a:rPr lang="en-US" sz="2800" dirty="0">
                <a:effectLst>
                  <a:outerShdw blurRad="38100" dist="38100" dir="2700000" algn="tl">
                    <a:srgbClr val="000000">
                      <a:alpha val="43137"/>
                    </a:srgbClr>
                  </a:outerShdw>
                </a:effectLst>
              </a:rPr>
              <a:t>HIV1-RNA viral load </a:t>
            </a:r>
            <a:r>
              <a:rPr lang="en-US" sz="2800" dirty="0"/>
              <a:t>is </a:t>
            </a:r>
            <a:r>
              <a:rPr lang="en-US" sz="2800" dirty="0">
                <a:effectLst>
                  <a:outerShdw blurRad="38100" dist="38100" dir="2700000" algn="tl">
                    <a:srgbClr val="000000">
                      <a:alpha val="43137"/>
                    </a:srgbClr>
                  </a:outerShdw>
                </a:effectLst>
              </a:rPr>
              <a:t>increased</a:t>
            </a:r>
            <a:r>
              <a:rPr lang="en-US" sz="2800" dirty="0"/>
              <a:t>, and the </a:t>
            </a:r>
            <a:r>
              <a:rPr lang="en-US" sz="2800" i="1" dirty="0"/>
              <a:t>CD4+ cell count decreases</a:t>
            </a:r>
            <a:r>
              <a:rPr lang="en-US" sz="2800" dirty="0"/>
              <a:t> as HIV infection </a:t>
            </a:r>
            <a:r>
              <a:rPr lang="en-US" sz="2800" b="1" dirty="0"/>
              <a:t>progresses</a:t>
            </a:r>
            <a:r>
              <a:rPr lang="en-US" sz="2800" dirty="0"/>
              <a:t> to </a:t>
            </a:r>
            <a:r>
              <a:rPr lang="en-US" sz="2800" b="1" spc="600" dirty="0">
                <a:effectLst>
                  <a:outerShdw blurRad="38100" dist="38100" dir="2700000" algn="tl">
                    <a:srgbClr val="000000">
                      <a:alpha val="43137"/>
                    </a:srgbClr>
                  </a:outerShdw>
                </a:effectLst>
              </a:rPr>
              <a:t>clinical</a:t>
            </a:r>
            <a:r>
              <a:rPr lang="en-US" sz="2800" dirty="0">
                <a:effectLst>
                  <a:outerShdw blurRad="38100" dist="38100" dir="2700000" algn="tl">
                    <a:srgbClr val="000000">
                      <a:alpha val="43137"/>
                    </a:srgbClr>
                  </a:outerShdw>
                </a:effectLst>
              </a:rPr>
              <a:t> AIDS</a:t>
            </a:r>
            <a:r>
              <a:rPr lang="en-US" sz="2800" dirty="0"/>
              <a:t>.</a:t>
            </a:r>
            <a:endParaRPr lang="el-GR" sz="2800" dirty="0"/>
          </a:p>
          <a:p>
            <a:pPr algn="just"/>
            <a:endParaRPr lang="en-US" sz="2800" dirty="0"/>
          </a:p>
          <a:p>
            <a:pPr algn="just"/>
            <a:r>
              <a:rPr lang="en-US" sz="2800" dirty="0"/>
              <a:t>This would most likely represent the classic, </a:t>
            </a:r>
            <a:r>
              <a:rPr lang="en-US" sz="2800" b="1" dirty="0"/>
              <a:t>endemic</a:t>
            </a:r>
            <a:r>
              <a:rPr lang="en-US" sz="2800" dirty="0"/>
              <a:t> form of Kaposi sarcoma; it is </a:t>
            </a:r>
            <a:r>
              <a:rPr lang="en-US" sz="2800" i="1" dirty="0"/>
              <a:t>less aggressive </a:t>
            </a:r>
            <a:r>
              <a:rPr lang="en-US" sz="2800" dirty="0"/>
              <a:t>than AIDS-associated Kaposi sarcoma (only 10% of patients have visceral involvement).</a:t>
            </a:r>
            <a:endParaRPr lang="el-GR" sz="2800" dirty="0"/>
          </a:p>
        </p:txBody>
      </p:sp>
    </p:spTree>
    <p:extLst>
      <p:ext uri="{BB962C8B-B14F-4D97-AF65-F5344CB8AC3E}">
        <p14:creationId xmlns:p14="http://schemas.microsoft.com/office/powerpoint/2010/main" val="114835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1CA64250-9F82-9782-A6AC-FB22E8B4C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8336" y="73152"/>
            <a:ext cx="4420258" cy="6711696"/>
          </a:xfrm>
          <a:prstGeom prst="rect">
            <a:avLst/>
          </a:prstGeom>
        </p:spPr>
      </p:pic>
      <p:sp>
        <p:nvSpPr>
          <p:cNvPr id="4" name="TextBox 3">
            <a:extLst>
              <a:ext uri="{FF2B5EF4-FFF2-40B4-BE49-F238E27FC236}">
                <a16:creationId xmlns:a16="http://schemas.microsoft.com/office/drawing/2014/main" id="{5946B859-3219-3494-B631-0708B540DDFA}"/>
              </a:ext>
            </a:extLst>
          </p:cNvPr>
          <p:cNvSpPr txBox="1"/>
          <p:nvPr/>
        </p:nvSpPr>
        <p:spPr>
          <a:xfrm>
            <a:off x="0" y="0"/>
            <a:ext cx="7678336" cy="3754874"/>
          </a:xfrm>
          <a:prstGeom prst="rect">
            <a:avLst/>
          </a:prstGeom>
          <a:noFill/>
        </p:spPr>
        <p:txBody>
          <a:bodyPr wrap="square">
            <a:spAutoFit/>
          </a:bodyPr>
          <a:lstStyle/>
          <a:p>
            <a:pPr algn="just"/>
            <a:r>
              <a:rPr lang="en-US" sz="2000" dirty="0"/>
              <a:t>A 42-year-old man with history of Pneumocystis pneumonia has recently developed multiple lower-extremity pink-red macules that are up to 1 cm in size. The microscopic appearance of one lesion is shown; note the irregular </a:t>
            </a:r>
            <a:r>
              <a:rPr lang="en-US" sz="2000" dirty="0" err="1"/>
              <a:t>slitlike</a:t>
            </a:r>
            <a:r>
              <a:rPr lang="en-US" sz="2000" dirty="0"/>
              <a:t> vascular channels (▴) and hemorrhage (◂). Human herpesvirus-8 (HHV-8) can be shown in the lesions by polymerase chain reaction.</a:t>
            </a:r>
          </a:p>
          <a:p>
            <a:pPr algn="just"/>
            <a:r>
              <a:rPr lang="en-US" sz="2000" dirty="0"/>
              <a:t>What is your diagnosis?</a:t>
            </a:r>
          </a:p>
          <a:p>
            <a:pPr algn="just"/>
            <a:r>
              <a:rPr lang="en-US" sz="2000" dirty="0"/>
              <a:t>What underlying disease and risk factor could he have?</a:t>
            </a:r>
          </a:p>
          <a:p>
            <a:pPr algn="just"/>
            <a:r>
              <a:rPr lang="en-US" sz="2000" dirty="0"/>
              <a:t>How does HHV-8 contribute to these lesions?</a:t>
            </a:r>
          </a:p>
          <a:p>
            <a:pPr algn="just"/>
            <a:r>
              <a:rPr lang="en-US" sz="2000" dirty="0"/>
              <a:t>What </a:t>
            </a:r>
            <a:r>
              <a:rPr lang="en-US" sz="2000" dirty="0" err="1"/>
              <a:t>noncutaneous</a:t>
            </a:r>
            <a:r>
              <a:rPr lang="en-US" sz="2000" dirty="0"/>
              <a:t> sites are most affected by the African endemic form of this disease?</a:t>
            </a:r>
          </a:p>
          <a:p>
            <a:endParaRPr lang="en-US" dirty="0"/>
          </a:p>
        </p:txBody>
      </p:sp>
      <p:sp>
        <p:nvSpPr>
          <p:cNvPr id="6" name="TextBox 5">
            <a:extLst>
              <a:ext uri="{FF2B5EF4-FFF2-40B4-BE49-F238E27FC236}">
                <a16:creationId xmlns:a16="http://schemas.microsoft.com/office/drawing/2014/main" id="{7F06AF9D-A172-54A7-7C7B-DFB2A4569C44}"/>
              </a:ext>
            </a:extLst>
          </p:cNvPr>
          <p:cNvSpPr txBox="1"/>
          <p:nvPr/>
        </p:nvSpPr>
        <p:spPr>
          <a:xfrm>
            <a:off x="93406" y="3667125"/>
            <a:ext cx="7584929" cy="3170099"/>
          </a:xfrm>
          <a:prstGeom prst="rect">
            <a:avLst/>
          </a:prstGeom>
          <a:noFill/>
        </p:spPr>
        <p:txBody>
          <a:bodyPr wrap="square">
            <a:spAutoFit/>
          </a:bodyPr>
          <a:lstStyle/>
          <a:p>
            <a:pPr algn="just"/>
            <a:r>
              <a:rPr lang="en-US" sz="2000" b="1" dirty="0"/>
              <a:t>Kaposi sarcoma</a:t>
            </a:r>
          </a:p>
          <a:p>
            <a:pPr algn="just"/>
            <a:r>
              <a:rPr lang="en-US" sz="2000" dirty="0"/>
              <a:t>This patient </a:t>
            </a:r>
            <a:r>
              <a:rPr lang="en-US" sz="2000" i="1" dirty="0"/>
              <a:t>could</a:t>
            </a:r>
            <a:r>
              <a:rPr lang="en-US" sz="2000" dirty="0"/>
              <a:t> have AIDS. He is likely to engage in sex with other men, because </a:t>
            </a:r>
            <a:r>
              <a:rPr lang="en-US" sz="2000" dirty="0">
                <a:effectLst>
                  <a:outerShdw blurRad="38100" dist="38100" dir="2700000" algn="tl">
                    <a:srgbClr val="000000">
                      <a:alpha val="43137"/>
                    </a:srgbClr>
                  </a:outerShdw>
                </a:effectLst>
              </a:rPr>
              <a:t>HHV-8</a:t>
            </a:r>
            <a:r>
              <a:rPr lang="en-US" sz="2000" dirty="0"/>
              <a:t> is much more prevalent among HIV-positive homosexuals than other populations that are at risk for HIV.</a:t>
            </a:r>
          </a:p>
          <a:p>
            <a:pPr algn="just"/>
            <a:r>
              <a:rPr lang="en-US" sz="2000" dirty="0">
                <a:effectLst>
                  <a:outerShdw blurRad="38100" dist="38100" dir="2700000" algn="tl">
                    <a:srgbClr val="000000">
                      <a:alpha val="43137"/>
                    </a:srgbClr>
                  </a:outerShdw>
                </a:effectLst>
              </a:rPr>
              <a:t>HHV-8</a:t>
            </a:r>
            <a:r>
              <a:rPr lang="en-US" sz="2000" dirty="0"/>
              <a:t>, which is also called Kaposi sarcoma–associated herpesvirus (KSHV), infects </a:t>
            </a:r>
            <a:r>
              <a:rPr lang="en-US" sz="2000" dirty="0">
                <a:effectLst>
                  <a:outerShdw blurRad="38100" dist="38100" dir="2700000" algn="tl">
                    <a:srgbClr val="000000">
                      <a:alpha val="43137"/>
                    </a:srgbClr>
                  </a:outerShdw>
                </a:effectLst>
              </a:rPr>
              <a:t>endothelial cells</a:t>
            </a:r>
            <a:r>
              <a:rPr lang="en-US" sz="2000" dirty="0"/>
              <a:t>, which results in the </a:t>
            </a:r>
            <a:r>
              <a:rPr lang="en-US" sz="2000" dirty="0">
                <a:effectLst>
                  <a:outerShdw blurRad="38100" dist="38100" dir="2700000" algn="tl">
                    <a:srgbClr val="000000">
                      <a:alpha val="43137"/>
                    </a:srgbClr>
                  </a:outerShdw>
                </a:effectLst>
              </a:rPr>
              <a:t>increased expression of p53 inhibitors and cyclin D.</a:t>
            </a:r>
            <a:r>
              <a:rPr lang="en-US" sz="2000" dirty="0"/>
              <a:t> This drives </a:t>
            </a:r>
            <a:r>
              <a:rPr lang="en-US" sz="2000" dirty="0">
                <a:effectLst>
                  <a:outerShdw blurRad="38100" dist="38100" dir="2700000" algn="tl">
                    <a:srgbClr val="000000">
                      <a:alpha val="43137"/>
                    </a:srgbClr>
                  </a:outerShdw>
                </a:effectLst>
              </a:rPr>
              <a:t>cellular proliferation</a:t>
            </a:r>
            <a:r>
              <a:rPr lang="en-US" sz="2000" dirty="0"/>
              <a:t> while </a:t>
            </a:r>
            <a:r>
              <a:rPr lang="en-US" sz="2000" i="1" dirty="0"/>
              <a:t>reducing apoptosis</a:t>
            </a:r>
            <a:r>
              <a:rPr lang="en-US" sz="2000" dirty="0"/>
              <a:t>.</a:t>
            </a:r>
          </a:p>
          <a:p>
            <a:pPr algn="just"/>
            <a:r>
              <a:rPr lang="en-US" sz="2000" dirty="0"/>
              <a:t>This </a:t>
            </a:r>
            <a:r>
              <a:rPr lang="en-US" sz="2000" b="1" dirty="0"/>
              <a:t>aggressive</a:t>
            </a:r>
            <a:r>
              <a:rPr lang="en-US" sz="2000" dirty="0"/>
              <a:t> form of </a:t>
            </a:r>
            <a:r>
              <a:rPr lang="en-US" sz="2000" b="1" dirty="0"/>
              <a:t>Kaposi sarcoma </a:t>
            </a:r>
            <a:r>
              <a:rPr lang="en-US" sz="2000" dirty="0"/>
              <a:t>involves the </a:t>
            </a:r>
            <a:r>
              <a:rPr lang="en-US" sz="2000" b="1" spc="600" dirty="0"/>
              <a:t>lymph nodes</a:t>
            </a:r>
            <a:r>
              <a:rPr lang="en-US" sz="2000" dirty="0"/>
              <a:t>.</a:t>
            </a:r>
            <a:endParaRPr lang="el-GR" sz="2000" dirty="0"/>
          </a:p>
        </p:txBody>
      </p:sp>
    </p:spTree>
    <p:extLst>
      <p:ext uri="{BB962C8B-B14F-4D97-AF65-F5344CB8AC3E}">
        <p14:creationId xmlns:p14="http://schemas.microsoft.com/office/powerpoint/2010/main" val="5503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ED2ECA7-83AD-B579-5FA9-83FEE528D9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069870" y="-970902"/>
            <a:ext cx="3988517" cy="6076466"/>
          </a:xfrm>
          <a:prstGeom prst="rect">
            <a:avLst/>
          </a:prstGeom>
        </p:spPr>
      </p:pic>
      <p:sp>
        <p:nvSpPr>
          <p:cNvPr id="4" name="TextBox 3">
            <a:extLst>
              <a:ext uri="{FF2B5EF4-FFF2-40B4-BE49-F238E27FC236}">
                <a16:creationId xmlns:a16="http://schemas.microsoft.com/office/drawing/2014/main" id="{3430F891-E5CB-DCEA-360F-E918DE4915D2}"/>
              </a:ext>
            </a:extLst>
          </p:cNvPr>
          <p:cNvSpPr txBox="1"/>
          <p:nvPr/>
        </p:nvSpPr>
        <p:spPr>
          <a:xfrm>
            <a:off x="0" y="0"/>
            <a:ext cx="6025895" cy="4247317"/>
          </a:xfrm>
          <a:prstGeom prst="rect">
            <a:avLst/>
          </a:prstGeom>
          <a:noFill/>
        </p:spPr>
        <p:txBody>
          <a:bodyPr wrap="square">
            <a:spAutoFit/>
          </a:bodyPr>
          <a:lstStyle/>
          <a:p>
            <a:pPr algn="just"/>
            <a:r>
              <a:rPr lang="en-US" dirty="0"/>
              <a:t>A 58-year-old man has increasing fatigue, back pain, and bilateral carpal tunnel syndrome. His work-up reveals the following: serum creatinine, 3 mg/dL (normal, ≤ 1.2 mg/dL); urea nitrogen, 28 mg/dL (normal, 7 to 30 mg/dL); total protein, 9.4 g/dL (normal, 6 to 8.5 g/dL); and albumin, 4.4 g/dL (normal, 3.5 to 5 g/dL). A radiograph of the spine shows multiple lytic lesions. After this patient's sudden arrhythmic death, autopsy shows that his adrenal gland contains the amorphous hyaline material seen here with a Congo red stain.</a:t>
            </a:r>
            <a:endParaRPr lang="el-GR" dirty="0"/>
          </a:p>
          <a:p>
            <a:pPr algn="just"/>
            <a:endParaRPr lang="en-US" dirty="0"/>
          </a:p>
          <a:p>
            <a:pPr algn="just"/>
            <a:r>
              <a:rPr lang="en-US" dirty="0"/>
              <a:t>What is a bone marrow biopsy specimen likely to show?</a:t>
            </a:r>
          </a:p>
          <a:p>
            <a:pPr algn="just"/>
            <a:r>
              <a:rPr lang="en-US" dirty="0"/>
              <a:t>What would serum protein electrophoresis show?</a:t>
            </a:r>
          </a:p>
          <a:p>
            <a:pPr algn="just"/>
            <a:r>
              <a:rPr lang="en-US" dirty="0"/>
              <a:t>What is shown by the Congo red stain?</a:t>
            </a:r>
          </a:p>
          <a:p>
            <a:endParaRPr lang="en-US" dirty="0"/>
          </a:p>
        </p:txBody>
      </p:sp>
      <p:sp>
        <p:nvSpPr>
          <p:cNvPr id="6" name="TextBox 5">
            <a:extLst>
              <a:ext uri="{FF2B5EF4-FFF2-40B4-BE49-F238E27FC236}">
                <a16:creationId xmlns:a16="http://schemas.microsoft.com/office/drawing/2014/main" id="{841ABBA8-F503-BBBD-1925-46774816B7F3}"/>
              </a:ext>
            </a:extLst>
          </p:cNvPr>
          <p:cNvSpPr txBox="1"/>
          <p:nvPr/>
        </p:nvSpPr>
        <p:spPr>
          <a:xfrm rot="10800000" flipV="1">
            <a:off x="0" y="4249666"/>
            <a:ext cx="12191997" cy="2308324"/>
          </a:xfrm>
          <a:prstGeom prst="rect">
            <a:avLst/>
          </a:prstGeom>
          <a:noFill/>
        </p:spPr>
        <p:txBody>
          <a:bodyPr wrap="square">
            <a:spAutoFit/>
          </a:bodyPr>
          <a:lstStyle/>
          <a:p>
            <a:pPr algn="just"/>
            <a:r>
              <a:rPr lang="en-US" sz="2400" b="1" dirty="0"/>
              <a:t>Multiple myeloma </a:t>
            </a:r>
            <a:r>
              <a:rPr lang="en-US" sz="2400" dirty="0"/>
              <a:t>is a </a:t>
            </a:r>
            <a:r>
              <a:rPr lang="en-US" sz="2400" b="1" dirty="0">
                <a:effectLst>
                  <a:outerShdw blurRad="38100" dist="38100" dir="2700000" algn="tl">
                    <a:srgbClr val="000000">
                      <a:alpha val="43137"/>
                    </a:srgbClr>
                  </a:outerShdw>
                </a:effectLst>
              </a:rPr>
              <a:t>clonal</a:t>
            </a:r>
            <a:r>
              <a:rPr lang="en-US" sz="2400" dirty="0">
                <a:effectLst>
                  <a:outerShdw blurRad="38100" dist="38100" dir="2700000" algn="tl">
                    <a:srgbClr val="000000">
                      <a:alpha val="43137"/>
                    </a:srgbClr>
                  </a:outerShdw>
                </a:effectLst>
              </a:rPr>
              <a:t> proliferation </a:t>
            </a:r>
            <a:r>
              <a:rPr lang="en-US" sz="2400" dirty="0"/>
              <a:t>of </a:t>
            </a:r>
            <a:r>
              <a:rPr lang="en-US" sz="2400" b="1" dirty="0"/>
              <a:t>plasma cells </a:t>
            </a:r>
            <a:r>
              <a:rPr lang="en-US" sz="2400" dirty="0"/>
              <a:t>secreting a </a:t>
            </a:r>
            <a:r>
              <a:rPr lang="en-US" sz="2400" spc="600" dirty="0">
                <a:effectLst>
                  <a:outerShdw blurRad="38100" dist="38100" dir="2700000" algn="tl">
                    <a:srgbClr val="000000">
                      <a:alpha val="43137"/>
                    </a:srgbClr>
                  </a:outerShdw>
                </a:effectLst>
              </a:rPr>
              <a:t>single</a:t>
            </a:r>
            <a:r>
              <a:rPr lang="en-US" sz="2400" dirty="0">
                <a:effectLst>
                  <a:outerShdw blurRad="38100" dist="38100" dir="2700000" algn="tl">
                    <a:srgbClr val="000000">
                      <a:alpha val="43137"/>
                    </a:srgbClr>
                  </a:outerShdw>
                </a:effectLst>
              </a:rPr>
              <a:t> immunoglobulin</a:t>
            </a:r>
            <a:r>
              <a:rPr lang="en-US" sz="2400" dirty="0"/>
              <a:t>, with </a:t>
            </a:r>
            <a:r>
              <a:rPr lang="en-US" sz="2400" b="1" i="1" dirty="0"/>
              <a:t>hyper</a:t>
            </a:r>
            <a:r>
              <a:rPr lang="en-US" sz="2400" b="1" dirty="0"/>
              <a:t>gammaglobulinemia</a:t>
            </a:r>
            <a:r>
              <a:rPr lang="en-US" sz="2400" dirty="0"/>
              <a:t>. The patient's </a:t>
            </a:r>
            <a:r>
              <a:rPr lang="en-US" sz="2400" dirty="0">
                <a:effectLst>
                  <a:outerShdw blurRad="38100" dist="38100" dir="2700000" algn="tl">
                    <a:srgbClr val="000000">
                      <a:alpha val="43137"/>
                    </a:srgbClr>
                  </a:outerShdw>
                </a:effectLst>
              </a:rPr>
              <a:t>back pain </a:t>
            </a:r>
            <a:r>
              <a:rPr lang="en-US" sz="2400" dirty="0"/>
              <a:t>relates to </a:t>
            </a:r>
            <a:r>
              <a:rPr lang="en-US" sz="2400" dirty="0">
                <a:effectLst>
                  <a:outerShdw blurRad="38100" dist="38100" dir="2700000" algn="tl">
                    <a:srgbClr val="000000">
                      <a:alpha val="43137"/>
                    </a:srgbClr>
                  </a:outerShdw>
                </a:effectLst>
              </a:rPr>
              <a:t>osteolysis</a:t>
            </a:r>
            <a:r>
              <a:rPr lang="en-US" sz="2400" dirty="0"/>
              <a:t> from plasma cell accumulation and the </a:t>
            </a:r>
            <a:r>
              <a:rPr lang="en-US" sz="2400" dirty="0">
                <a:effectLst>
                  <a:outerShdw blurRad="38100" dist="38100" dir="2700000" algn="tl">
                    <a:srgbClr val="000000">
                      <a:alpha val="43137"/>
                    </a:srgbClr>
                  </a:outerShdw>
                </a:effectLst>
              </a:rPr>
              <a:t>production of osteoclast activating factors</a:t>
            </a:r>
            <a:r>
              <a:rPr lang="en-US" sz="2400" dirty="0"/>
              <a:t>.</a:t>
            </a:r>
          </a:p>
          <a:p>
            <a:pPr algn="just"/>
            <a:r>
              <a:rPr lang="en-US" sz="2400" dirty="0"/>
              <a:t>Protein electrophoresis shows a </a:t>
            </a:r>
            <a:r>
              <a:rPr lang="en-US" sz="2400" b="1" dirty="0"/>
              <a:t>gamma globulin M-spike</a:t>
            </a:r>
            <a:r>
              <a:rPr lang="en-US" sz="2400" dirty="0"/>
              <a:t>.</a:t>
            </a:r>
          </a:p>
          <a:p>
            <a:pPr algn="just"/>
            <a:r>
              <a:rPr lang="en-US" sz="2400" b="1" dirty="0"/>
              <a:t>Excessive myeloma light chains </a:t>
            </a:r>
            <a:r>
              <a:rPr lang="en-US" sz="2400" dirty="0"/>
              <a:t>form </a:t>
            </a:r>
            <a:r>
              <a:rPr lang="en-US" sz="2400" b="1" dirty="0"/>
              <a:t>AL-type amyloid </a:t>
            </a:r>
            <a:r>
              <a:rPr lang="en-US" sz="2400" dirty="0"/>
              <a:t>that is deposited in many organs, including the adrenals. Renal light-chain deposition accounts for </a:t>
            </a:r>
            <a:r>
              <a:rPr lang="en-US" sz="2400" b="1" dirty="0"/>
              <a:t>renal failure</a:t>
            </a:r>
            <a:r>
              <a:rPr lang="en-US" sz="2400" dirty="0"/>
              <a:t>.</a:t>
            </a:r>
            <a:endParaRPr lang="el-GR" sz="2400" dirty="0"/>
          </a:p>
        </p:txBody>
      </p:sp>
    </p:spTree>
    <p:extLst>
      <p:ext uri="{BB962C8B-B14F-4D97-AF65-F5344CB8AC3E}">
        <p14:creationId xmlns:p14="http://schemas.microsoft.com/office/powerpoint/2010/main" val="199524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809DC7F-1CA1-84FE-0672-4C4DBD171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88" y="104775"/>
            <a:ext cx="4402947" cy="6648450"/>
          </a:xfrm>
          <a:prstGeom prst="rect">
            <a:avLst/>
          </a:prstGeom>
        </p:spPr>
      </p:pic>
      <p:sp>
        <p:nvSpPr>
          <p:cNvPr id="4" name="TextBox 3">
            <a:extLst>
              <a:ext uri="{FF2B5EF4-FFF2-40B4-BE49-F238E27FC236}">
                <a16:creationId xmlns:a16="http://schemas.microsoft.com/office/drawing/2014/main" id="{89223AF9-952D-A625-D5F9-0A59A77505D0}"/>
              </a:ext>
            </a:extLst>
          </p:cNvPr>
          <p:cNvSpPr txBox="1"/>
          <p:nvPr/>
        </p:nvSpPr>
        <p:spPr>
          <a:xfrm>
            <a:off x="4513335" y="0"/>
            <a:ext cx="7678665" cy="3693319"/>
          </a:xfrm>
          <a:prstGeom prst="rect">
            <a:avLst/>
          </a:prstGeom>
          <a:noFill/>
        </p:spPr>
        <p:txBody>
          <a:bodyPr wrap="square">
            <a:spAutoFit/>
          </a:bodyPr>
          <a:lstStyle/>
          <a:p>
            <a:pPr algn="just"/>
            <a:r>
              <a:rPr lang="en-US" sz="2400" dirty="0"/>
              <a:t>A 60-year-old woman who has had severe rheumatoid arthritis for 30 years has worsening congestive heart failure. Echocardiography shows restrictive changes with diminished ventricular wall motion and ejection fraction. Her endomyocardial biopsy specimen is shown with Congo red stain viewed with polarized light.</a:t>
            </a:r>
          </a:p>
          <a:p>
            <a:pPr algn="just"/>
            <a:r>
              <a:rPr lang="en-US" sz="2400" dirty="0"/>
              <a:t>What is her diagnosis, and why did she develop it?</a:t>
            </a:r>
          </a:p>
          <a:p>
            <a:pPr algn="just"/>
            <a:r>
              <a:rPr lang="en-US" sz="2400" dirty="0"/>
              <a:t>What protein would likely form these deposits in an elderly patient with isolated cardiac arrhythmia?</a:t>
            </a:r>
          </a:p>
          <a:p>
            <a:endParaRPr lang="en-US" dirty="0"/>
          </a:p>
        </p:txBody>
      </p:sp>
      <p:sp>
        <p:nvSpPr>
          <p:cNvPr id="6" name="TextBox 5">
            <a:extLst>
              <a:ext uri="{FF2B5EF4-FFF2-40B4-BE49-F238E27FC236}">
                <a16:creationId xmlns:a16="http://schemas.microsoft.com/office/drawing/2014/main" id="{1ACBF51F-387B-2125-D3D9-691284224BAD}"/>
              </a:ext>
            </a:extLst>
          </p:cNvPr>
          <p:cNvSpPr txBox="1"/>
          <p:nvPr/>
        </p:nvSpPr>
        <p:spPr>
          <a:xfrm>
            <a:off x="4513335" y="3352800"/>
            <a:ext cx="7678665" cy="3416320"/>
          </a:xfrm>
          <a:prstGeom prst="rect">
            <a:avLst/>
          </a:prstGeom>
          <a:noFill/>
        </p:spPr>
        <p:txBody>
          <a:bodyPr wrap="square">
            <a:spAutoFit/>
          </a:bodyPr>
          <a:lstStyle/>
          <a:p>
            <a:pPr algn="just"/>
            <a:r>
              <a:rPr lang="en-US" sz="2400" dirty="0"/>
              <a:t>About </a:t>
            </a:r>
            <a:r>
              <a:rPr lang="en-US" sz="2400" dirty="0">
                <a:effectLst>
                  <a:outerShdw blurRad="38100" dist="38100" dir="2700000" algn="tl">
                    <a:srgbClr val="000000">
                      <a:alpha val="43137"/>
                    </a:srgbClr>
                  </a:outerShdw>
                </a:effectLst>
              </a:rPr>
              <a:t>3%</a:t>
            </a:r>
            <a:r>
              <a:rPr lang="en-US" sz="2400" dirty="0"/>
              <a:t> of patients with </a:t>
            </a:r>
            <a:r>
              <a:rPr lang="en-US" sz="2400" b="1" dirty="0"/>
              <a:t>rheumatoid arthritis </a:t>
            </a:r>
            <a:r>
              <a:rPr lang="en-US" sz="2400" dirty="0"/>
              <a:t>patients have </a:t>
            </a:r>
            <a:r>
              <a:rPr lang="en-US" sz="2400" b="1" dirty="0"/>
              <a:t>reactive systemic amyloidosis</a:t>
            </a:r>
            <a:r>
              <a:rPr lang="en-US" sz="2400" dirty="0"/>
              <a:t>, with </a:t>
            </a:r>
            <a:r>
              <a:rPr lang="en-US" sz="2400" dirty="0">
                <a:effectLst>
                  <a:outerShdw blurRad="38100" dist="38100" dir="2700000" algn="tl">
                    <a:srgbClr val="000000">
                      <a:alpha val="43137"/>
                    </a:srgbClr>
                  </a:outerShdw>
                </a:effectLst>
              </a:rPr>
              <a:t>deposition of </a:t>
            </a:r>
            <a:r>
              <a:rPr lang="en-US" sz="2400" b="1" dirty="0">
                <a:effectLst>
                  <a:outerShdw blurRad="38100" dist="38100" dir="2700000" algn="tl">
                    <a:srgbClr val="000000">
                      <a:alpha val="43137"/>
                    </a:srgbClr>
                  </a:outerShdw>
                </a:effectLst>
              </a:rPr>
              <a:t>AA</a:t>
            </a:r>
            <a:r>
              <a:rPr lang="en-US" sz="2400" dirty="0">
                <a:effectLst>
                  <a:outerShdw blurRad="38100" dist="38100" dir="2700000" algn="tl">
                    <a:srgbClr val="000000">
                      <a:alpha val="43137"/>
                    </a:srgbClr>
                  </a:outerShdw>
                </a:effectLst>
              </a:rPr>
              <a:t>-type amyloid</a:t>
            </a:r>
            <a:r>
              <a:rPr lang="en-US" sz="2400" dirty="0"/>
              <a:t>. This occurs mainly in the </a:t>
            </a:r>
            <a:r>
              <a:rPr lang="en-US" sz="2400" b="1" dirty="0"/>
              <a:t>heart</a:t>
            </a:r>
            <a:r>
              <a:rPr lang="en-US" sz="2400" dirty="0"/>
              <a:t> but also in other organs.</a:t>
            </a:r>
            <a:endParaRPr lang="el-GR" sz="2400" dirty="0"/>
          </a:p>
          <a:p>
            <a:pPr algn="just"/>
            <a:endParaRPr lang="en-US" sz="2400" dirty="0"/>
          </a:p>
          <a:p>
            <a:pPr algn="just"/>
            <a:r>
              <a:rPr lang="en-US" sz="2400" i="1" dirty="0"/>
              <a:t>Localized</a:t>
            </a:r>
            <a:r>
              <a:rPr lang="en-US" sz="2400" dirty="0"/>
              <a:t> cardiac amyloidosis involves </a:t>
            </a:r>
            <a:r>
              <a:rPr lang="en-US" sz="2400" i="1" dirty="0"/>
              <a:t>mutated transthyretin (TTR) protein forming amyloid </a:t>
            </a:r>
            <a:r>
              <a:rPr lang="en-US" sz="2400" dirty="0"/>
              <a:t>(although normal transthyretin or atrial natriuretic peptide can also deposit as isolated cardiac amyloid).</a:t>
            </a:r>
            <a:endParaRPr lang="el-GR" sz="2400" dirty="0"/>
          </a:p>
        </p:txBody>
      </p:sp>
    </p:spTree>
    <p:extLst>
      <p:ext uri="{BB962C8B-B14F-4D97-AF65-F5344CB8AC3E}">
        <p14:creationId xmlns:p14="http://schemas.microsoft.com/office/powerpoint/2010/main" val="328997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8470F12-FC57-54E7-5136-23DF62735B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08" y="2105025"/>
            <a:ext cx="5415230" cy="4648200"/>
          </a:xfrm>
          <a:prstGeom prst="rect">
            <a:avLst/>
          </a:prstGeom>
        </p:spPr>
      </p:pic>
      <p:sp>
        <p:nvSpPr>
          <p:cNvPr id="4" name="TextBox 3">
            <a:extLst>
              <a:ext uri="{FF2B5EF4-FFF2-40B4-BE49-F238E27FC236}">
                <a16:creationId xmlns:a16="http://schemas.microsoft.com/office/drawing/2014/main" id="{1257C2B1-A9A1-9774-7CC3-9147FC4CB9F9}"/>
              </a:ext>
            </a:extLst>
          </p:cNvPr>
          <p:cNvSpPr txBox="1"/>
          <p:nvPr/>
        </p:nvSpPr>
        <p:spPr>
          <a:xfrm>
            <a:off x="0" y="1"/>
            <a:ext cx="12192000" cy="2308324"/>
          </a:xfrm>
          <a:prstGeom prst="rect">
            <a:avLst/>
          </a:prstGeom>
          <a:noFill/>
        </p:spPr>
        <p:txBody>
          <a:bodyPr wrap="square">
            <a:spAutoFit/>
          </a:bodyPr>
          <a:lstStyle/>
          <a:p>
            <a:pPr algn="just"/>
            <a:r>
              <a:rPr lang="en-US" dirty="0"/>
              <a:t>A 55-year-old woman presents with blurred vision and ocular burning and itching. Review of systems uncovers that she also has difficulty swallowing solid foods because of a dry mouth. Physical examination reveals keratoconjunctivitis. Her submandibular </a:t>
            </a:r>
            <a:r>
              <a:rPr lang="en-US" dirty="0" err="1"/>
              <a:t>sialogram</a:t>
            </a:r>
            <a:r>
              <a:rPr lang="en-US" dirty="0"/>
              <a:t> is shown.</a:t>
            </a:r>
          </a:p>
          <a:p>
            <a:pPr algn="just"/>
            <a:r>
              <a:rPr lang="en-US" dirty="0"/>
              <a:t>What is your diagnosis?</a:t>
            </a:r>
          </a:p>
          <a:p>
            <a:pPr algn="just"/>
            <a:r>
              <a:rPr lang="en-US" dirty="0"/>
              <a:t>What autoantibodies are likely to be present?</a:t>
            </a:r>
          </a:p>
          <a:p>
            <a:pPr algn="just"/>
            <a:r>
              <a:rPr lang="en-US" dirty="0"/>
              <a:t>What microscopic findings would you expect from a </a:t>
            </a:r>
            <a:endParaRPr lang="el-GR" dirty="0"/>
          </a:p>
          <a:p>
            <a:pPr algn="just"/>
            <a:r>
              <a:rPr lang="en-US" dirty="0"/>
              <a:t>biopsy specimen of her submandibular gland?</a:t>
            </a:r>
          </a:p>
          <a:p>
            <a:endParaRPr lang="en-US" dirty="0"/>
          </a:p>
        </p:txBody>
      </p:sp>
      <p:sp>
        <p:nvSpPr>
          <p:cNvPr id="6" name="TextBox 5">
            <a:extLst>
              <a:ext uri="{FF2B5EF4-FFF2-40B4-BE49-F238E27FC236}">
                <a16:creationId xmlns:a16="http://schemas.microsoft.com/office/drawing/2014/main" id="{86DC0E29-7E37-DE77-A09E-815F12FA4810}"/>
              </a:ext>
            </a:extLst>
          </p:cNvPr>
          <p:cNvSpPr txBox="1"/>
          <p:nvPr/>
        </p:nvSpPr>
        <p:spPr>
          <a:xfrm>
            <a:off x="5617045" y="962025"/>
            <a:ext cx="6574955" cy="6001643"/>
          </a:xfrm>
          <a:prstGeom prst="rect">
            <a:avLst/>
          </a:prstGeom>
          <a:noFill/>
        </p:spPr>
        <p:txBody>
          <a:bodyPr wrap="square">
            <a:spAutoFit/>
          </a:bodyPr>
          <a:lstStyle/>
          <a:p>
            <a:pPr algn="just"/>
            <a:r>
              <a:rPr lang="en-US" sz="2400" dirty="0"/>
              <a:t>This patient has </a:t>
            </a:r>
            <a:r>
              <a:rPr lang="en-US" sz="2400" b="1" dirty="0"/>
              <a:t>sicca syndrome </a:t>
            </a:r>
            <a:r>
              <a:rPr lang="en-US" sz="2400" dirty="0"/>
              <a:t>(reduced lacrimal and salivary secretions), most likely </a:t>
            </a:r>
            <a:r>
              <a:rPr lang="en-US" sz="2400" b="1" dirty="0"/>
              <a:t>secondary</a:t>
            </a:r>
            <a:r>
              <a:rPr lang="en-US" sz="2400" dirty="0"/>
              <a:t> to </a:t>
            </a:r>
            <a:r>
              <a:rPr lang="en-US" sz="2400" dirty="0" err="1">
                <a:effectLst>
                  <a:outerShdw blurRad="38100" dist="38100" dir="2700000" algn="tl">
                    <a:srgbClr val="000000">
                      <a:alpha val="43137"/>
                    </a:srgbClr>
                  </a:outerShdw>
                </a:effectLst>
              </a:rPr>
              <a:t>Sjögren</a:t>
            </a:r>
            <a:r>
              <a:rPr lang="en-US" sz="2400" dirty="0">
                <a:effectLst>
                  <a:outerShdw blurRad="38100" dist="38100" dir="2700000" algn="tl">
                    <a:srgbClr val="000000">
                      <a:alpha val="43137"/>
                    </a:srgbClr>
                  </a:outerShdw>
                </a:effectLst>
              </a:rPr>
              <a:t> syndrome</a:t>
            </a:r>
            <a:r>
              <a:rPr lang="en-US" sz="2400" dirty="0"/>
              <a:t>. Note the </a:t>
            </a:r>
            <a:r>
              <a:rPr lang="en-US" sz="2400" u="sng" dirty="0"/>
              <a:t>dilation</a:t>
            </a:r>
            <a:r>
              <a:rPr lang="en-US" sz="2400" dirty="0"/>
              <a:t> (▴) and </a:t>
            </a:r>
            <a:r>
              <a:rPr lang="en-US" sz="2400" u="sng" dirty="0"/>
              <a:t>irregular filling</a:t>
            </a:r>
            <a:r>
              <a:rPr lang="en-US" sz="2400" dirty="0"/>
              <a:t> of the </a:t>
            </a:r>
            <a:r>
              <a:rPr lang="en-US" sz="2400" dirty="0">
                <a:effectLst>
                  <a:outerShdw blurRad="38100" dist="38100" dir="2700000" algn="tl">
                    <a:srgbClr val="000000">
                      <a:alpha val="43137"/>
                    </a:srgbClr>
                  </a:outerShdw>
                </a:effectLst>
              </a:rPr>
              <a:t>submandibular gland ducts </a:t>
            </a:r>
            <a:r>
              <a:rPr lang="en-US" sz="2400" dirty="0"/>
              <a:t>scarred by this </a:t>
            </a:r>
            <a:r>
              <a:rPr lang="en-US" sz="2400" b="1" dirty="0"/>
              <a:t>inflammatory</a:t>
            </a:r>
            <a:r>
              <a:rPr lang="en-US" sz="2400" dirty="0"/>
              <a:t> process.</a:t>
            </a:r>
          </a:p>
          <a:p>
            <a:pPr algn="just"/>
            <a:r>
              <a:rPr lang="en-US" sz="2400" dirty="0"/>
              <a:t>The most specific </a:t>
            </a:r>
            <a:r>
              <a:rPr lang="en-US" sz="2400" dirty="0">
                <a:effectLst>
                  <a:outerShdw blurRad="38100" dist="38100" dir="2700000" algn="tl">
                    <a:srgbClr val="000000">
                      <a:alpha val="43137"/>
                    </a:srgbClr>
                  </a:outerShdw>
                </a:effectLst>
              </a:rPr>
              <a:t>serologic</a:t>
            </a:r>
            <a:r>
              <a:rPr lang="en-US" sz="2400" dirty="0"/>
              <a:t> assays involve </a:t>
            </a:r>
            <a:r>
              <a:rPr lang="en-US" sz="2400" b="1" dirty="0"/>
              <a:t>autoantibodies</a:t>
            </a:r>
            <a:r>
              <a:rPr lang="en-US" sz="2400" dirty="0"/>
              <a:t> directed against ribonucleoproteins designated SS-A (Ro) and SS-B (La); more generic antinuclear antibodies (ANAs) and rheumatoid factor (RF, which is an IgG against IgM) are also often present.</a:t>
            </a:r>
            <a:endParaRPr lang="el-GR" sz="2400" dirty="0"/>
          </a:p>
          <a:p>
            <a:pPr algn="just"/>
            <a:endParaRPr lang="en-US" sz="2400" dirty="0"/>
          </a:p>
          <a:p>
            <a:pPr algn="just"/>
            <a:r>
              <a:rPr lang="en-US" sz="2400" dirty="0"/>
              <a:t>The </a:t>
            </a:r>
            <a:r>
              <a:rPr lang="en-US" sz="2400" dirty="0" err="1"/>
              <a:t>sialogram</a:t>
            </a:r>
            <a:r>
              <a:rPr lang="en-US" sz="2400" dirty="0"/>
              <a:t> shows </a:t>
            </a:r>
            <a:r>
              <a:rPr lang="en-US" sz="2400" b="1" dirty="0" err="1"/>
              <a:t>ectatic</a:t>
            </a:r>
            <a:r>
              <a:rPr lang="en-US" sz="2400" b="1" dirty="0"/>
              <a:t> (dilated) ducts</a:t>
            </a:r>
            <a:r>
              <a:rPr lang="en-US" sz="2400" dirty="0"/>
              <a:t>. Inflammation directed against the salivary gland has caused </a:t>
            </a:r>
            <a:r>
              <a:rPr lang="en-US" sz="2400" b="1" dirty="0"/>
              <a:t>fibrosis</a:t>
            </a:r>
            <a:r>
              <a:rPr lang="en-US" sz="2400" dirty="0"/>
              <a:t> and </a:t>
            </a:r>
            <a:r>
              <a:rPr lang="en-US" sz="2400" b="1" dirty="0"/>
              <a:t>atrophy </a:t>
            </a:r>
            <a:r>
              <a:rPr lang="en-US" sz="2400" dirty="0"/>
              <a:t>with </a:t>
            </a:r>
            <a:r>
              <a:rPr lang="en-US" sz="2400" b="1" dirty="0"/>
              <a:t>more proximal duct dilation.</a:t>
            </a:r>
            <a:endParaRPr lang="el-GR" sz="2400" b="1" dirty="0"/>
          </a:p>
        </p:txBody>
      </p:sp>
    </p:spTree>
    <p:extLst>
      <p:ext uri="{BB962C8B-B14F-4D97-AF65-F5344CB8AC3E}">
        <p14:creationId xmlns:p14="http://schemas.microsoft.com/office/powerpoint/2010/main" val="14060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6CCEF16-5E11-6D22-64B4-D9490DA06A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7909"/>
            <a:ext cx="4422293" cy="6722181"/>
          </a:xfrm>
          <a:prstGeom prst="rect">
            <a:avLst/>
          </a:prstGeom>
        </p:spPr>
      </p:pic>
      <p:sp>
        <p:nvSpPr>
          <p:cNvPr id="4" name="TextBox 3">
            <a:extLst>
              <a:ext uri="{FF2B5EF4-FFF2-40B4-BE49-F238E27FC236}">
                <a16:creationId xmlns:a16="http://schemas.microsoft.com/office/drawing/2014/main" id="{237BDA80-58A6-3FC0-AA7E-54E28F67BA8C}"/>
              </a:ext>
            </a:extLst>
          </p:cNvPr>
          <p:cNvSpPr txBox="1"/>
          <p:nvPr/>
        </p:nvSpPr>
        <p:spPr>
          <a:xfrm>
            <a:off x="0" y="0"/>
            <a:ext cx="7696200" cy="1938992"/>
          </a:xfrm>
          <a:prstGeom prst="rect">
            <a:avLst/>
          </a:prstGeom>
          <a:noFill/>
        </p:spPr>
        <p:txBody>
          <a:bodyPr wrap="square">
            <a:spAutoFit/>
          </a:bodyPr>
          <a:lstStyle/>
          <a:p>
            <a:pPr algn="just"/>
            <a:r>
              <a:rPr lang="en-US" sz="2000" dirty="0"/>
              <a:t>A 59-year-old woman with a 9-year history of hand and foot arthritis now has parotid gland enlargement with xerostomia, frequent epistaxis (as a result of mucosal dryness), and bronchitis. Her salivary gland biopsy specimen is shown.</a:t>
            </a:r>
          </a:p>
          <a:p>
            <a:pPr algn="just"/>
            <a:r>
              <a:rPr lang="en-US" sz="2000" dirty="0"/>
              <a:t>Describe the findings and the likely diagnosis.</a:t>
            </a:r>
          </a:p>
          <a:p>
            <a:pPr algn="just"/>
            <a:r>
              <a:rPr lang="en-US" sz="2000" dirty="0"/>
              <a:t>What malignancy is this patient at increased risk of developing</a:t>
            </a:r>
            <a:endParaRPr lang="el-GR" sz="2000" dirty="0"/>
          </a:p>
        </p:txBody>
      </p:sp>
      <p:sp>
        <p:nvSpPr>
          <p:cNvPr id="6" name="TextBox 5">
            <a:extLst>
              <a:ext uri="{FF2B5EF4-FFF2-40B4-BE49-F238E27FC236}">
                <a16:creationId xmlns:a16="http://schemas.microsoft.com/office/drawing/2014/main" id="{EE87AD60-B3EF-8511-D1BE-8453794F2C6A}"/>
              </a:ext>
            </a:extLst>
          </p:cNvPr>
          <p:cNvSpPr txBox="1"/>
          <p:nvPr/>
        </p:nvSpPr>
        <p:spPr>
          <a:xfrm>
            <a:off x="0" y="2006901"/>
            <a:ext cx="7696201" cy="4832092"/>
          </a:xfrm>
          <a:prstGeom prst="rect">
            <a:avLst/>
          </a:prstGeom>
          <a:noFill/>
        </p:spPr>
        <p:txBody>
          <a:bodyPr wrap="square">
            <a:spAutoFit/>
          </a:bodyPr>
          <a:lstStyle/>
          <a:p>
            <a:pPr algn="just"/>
            <a:r>
              <a:rPr lang="en-US" sz="2800" dirty="0"/>
              <a:t>There is </a:t>
            </a:r>
            <a:r>
              <a:rPr lang="en-US" sz="2800" b="1" dirty="0"/>
              <a:t>chronic</a:t>
            </a:r>
            <a:r>
              <a:rPr lang="en-US" sz="2800" dirty="0"/>
              <a:t> inflammation with a </a:t>
            </a:r>
            <a:r>
              <a:rPr lang="en-US" sz="2800" dirty="0">
                <a:effectLst>
                  <a:outerShdw blurRad="38100" dist="38100" dir="2700000" algn="tl">
                    <a:srgbClr val="000000">
                      <a:alpha val="43137"/>
                    </a:srgbClr>
                  </a:outerShdw>
                </a:effectLst>
              </a:rPr>
              <a:t>lymphoid follicle</a:t>
            </a:r>
            <a:r>
              <a:rPr lang="en-US" sz="2800" dirty="0"/>
              <a:t> (▾) that has a </a:t>
            </a:r>
            <a:r>
              <a:rPr lang="en-US" sz="2800" dirty="0">
                <a:effectLst>
                  <a:outerShdw blurRad="38100" dist="38100" dir="2700000" algn="tl">
                    <a:srgbClr val="000000">
                      <a:alpha val="43137"/>
                    </a:srgbClr>
                  </a:outerShdw>
                </a:effectLst>
              </a:rPr>
              <a:t>prominent germinal center</a:t>
            </a:r>
            <a:r>
              <a:rPr lang="en-US" sz="2800" dirty="0"/>
              <a:t>. The </a:t>
            </a:r>
            <a:r>
              <a:rPr lang="en-US" sz="2800" i="1" dirty="0"/>
              <a:t>lack</a:t>
            </a:r>
            <a:r>
              <a:rPr lang="en-US" sz="2800" dirty="0"/>
              <a:t> of </a:t>
            </a:r>
            <a:r>
              <a:rPr lang="en-US" sz="2800" i="1" dirty="0"/>
              <a:t>salivary and nasal secretions </a:t>
            </a:r>
            <a:r>
              <a:rPr lang="en-US" sz="2800" dirty="0"/>
              <a:t>is typical for </a:t>
            </a:r>
            <a:r>
              <a:rPr lang="en-US" sz="2800" b="1" dirty="0" err="1"/>
              <a:t>Sjögren</a:t>
            </a:r>
            <a:r>
              <a:rPr lang="en-US" sz="2800" b="1" dirty="0"/>
              <a:t> syndrome</a:t>
            </a:r>
            <a:r>
              <a:rPr lang="en-US" sz="2800" dirty="0"/>
              <a:t>. More than half of such patients also have </a:t>
            </a:r>
            <a:r>
              <a:rPr lang="en-US" sz="2800" b="1" dirty="0"/>
              <a:t>rheumatoid arthritis</a:t>
            </a:r>
            <a:r>
              <a:rPr lang="en-US" sz="2800" dirty="0"/>
              <a:t>, which accounts for this patient's </a:t>
            </a:r>
            <a:r>
              <a:rPr lang="en-US" sz="2800" dirty="0">
                <a:effectLst>
                  <a:outerShdw blurRad="38100" dist="38100" dir="2700000" algn="tl">
                    <a:srgbClr val="000000">
                      <a:alpha val="43137"/>
                    </a:srgbClr>
                  </a:outerShdw>
                </a:effectLst>
              </a:rPr>
              <a:t>hand and foot </a:t>
            </a:r>
            <a:r>
              <a:rPr lang="en-US" sz="2800" dirty="0"/>
              <a:t>symptoms.</a:t>
            </a:r>
            <a:endParaRPr lang="el-GR" sz="2800" dirty="0"/>
          </a:p>
          <a:p>
            <a:pPr algn="just"/>
            <a:endParaRPr lang="en-US" sz="2800" dirty="0"/>
          </a:p>
          <a:p>
            <a:pPr algn="just"/>
            <a:r>
              <a:rPr lang="en-US" sz="2800" dirty="0"/>
              <a:t>An </a:t>
            </a:r>
            <a:r>
              <a:rPr lang="en-US" sz="2800" dirty="0">
                <a:effectLst>
                  <a:outerShdw blurRad="38100" dist="38100" dir="2700000" algn="tl">
                    <a:srgbClr val="000000">
                      <a:alpha val="43137"/>
                    </a:srgbClr>
                  </a:outerShdw>
                </a:effectLst>
              </a:rPr>
              <a:t>initial </a:t>
            </a:r>
            <a:r>
              <a:rPr lang="en-US" sz="2800" b="1" dirty="0">
                <a:effectLst>
                  <a:outerShdw blurRad="38100" dist="38100" dir="2700000" algn="tl">
                    <a:srgbClr val="000000">
                      <a:alpha val="43137"/>
                    </a:srgbClr>
                  </a:outerShdw>
                </a:effectLst>
              </a:rPr>
              <a:t>poly</a:t>
            </a:r>
            <a:r>
              <a:rPr lang="en-US" sz="2800" dirty="0">
                <a:effectLst>
                  <a:outerShdw blurRad="38100" dist="38100" dir="2700000" algn="tl">
                    <a:srgbClr val="000000">
                      <a:alpha val="43137"/>
                    </a:srgbClr>
                  </a:outerShdw>
                </a:effectLst>
              </a:rPr>
              <a:t>clonal lymphoid proliferation </a:t>
            </a:r>
            <a:r>
              <a:rPr lang="en-US" sz="2800" dirty="0"/>
              <a:t>in patients with </a:t>
            </a:r>
            <a:r>
              <a:rPr lang="en-US" sz="2800" dirty="0" err="1"/>
              <a:t>Sjögren</a:t>
            </a:r>
            <a:r>
              <a:rPr lang="en-US" sz="2800" dirty="0"/>
              <a:t> syndrome may give rise to an </a:t>
            </a:r>
            <a:r>
              <a:rPr lang="en-US" sz="2800" b="1" i="1" dirty="0">
                <a:effectLst>
                  <a:outerShdw blurRad="38100" dist="38100" dir="2700000" algn="tl">
                    <a:srgbClr val="000000">
                      <a:alpha val="43137"/>
                    </a:srgbClr>
                  </a:outerShdw>
                </a:effectLst>
              </a:rPr>
              <a:t>oligo</a:t>
            </a:r>
            <a:r>
              <a:rPr lang="en-US" sz="2800" i="1" dirty="0">
                <a:effectLst>
                  <a:outerShdw blurRad="38100" dist="38100" dir="2700000" algn="tl">
                    <a:srgbClr val="000000">
                      <a:alpha val="43137"/>
                    </a:srgbClr>
                  </a:outerShdw>
                </a:effectLst>
              </a:rPr>
              <a:t>clonal/</a:t>
            </a:r>
            <a:r>
              <a:rPr lang="en-US" sz="2800" b="1" i="1" dirty="0">
                <a:effectLst>
                  <a:outerShdw blurRad="38100" dist="38100" dir="2700000" algn="tl">
                    <a:srgbClr val="000000">
                      <a:alpha val="43137"/>
                    </a:srgbClr>
                  </a:outerShdw>
                </a:effectLst>
              </a:rPr>
              <a:t>mono</a:t>
            </a:r>
            <a:r>
              <a:rPr lang="en-US" sz="2800" i="1" dirty="0">
                <a:effectLst>
                  <a:outerShdw blurRad="38100" dist="38100" dir="2700000" algn="tl">
                    <a:srgbClr val="000000">
                      <a:alpha val="43137"/>
                    </a:srgbClr>
                  </a:outerShdw>
                </a:effectLst>
              </a:rPr>
              <a:t>clonal population </a:t>
            </a:r>
            <a:r>
              <a:rPr lang="en-US" sz="2800" dirty="0"/>
              <a:t>that eventually becomes a full-blown </a:t>
            </a:r>
            <a:r>
              <a:rPr lang="en-US" sz="2800" b="1" dirty="0"/>
              <a:t>non-Hodgkin lymphoma</a:t>
            </a:r>
            <a:r>
              <a:rPr lang="en-US" sz="2800" dirty="0"/>
              <a:t>.</a:t>
            </a:r>
            <a:endParaRPr lang="el-GR" sz="2800" dirty="0"/>
          </a:p>
        </p:txBody>
      </p:sp>
    </p:spTree>
    <p:extLst>
      <p:ext uri="{BB962C8B-B14F-4D97-AF65-F5344CB8AC3E}">
        <p14:creationId xmlns:p14="http://schemas.microsoft.com/office/powerpoint/2010/main" val="338784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3255FAD5-2CD4-64E2-AAC1-01FFA1064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975" y="95249"/>
            <a:ext cx="5908659" cy="6667501"/>
          </a:xfrm>
          <a:prstGeom prst="rect">
            <a:avLst/>
          </a:prstGeom>
        </p:spPr>
      </p:pic>
      <p:sp>
        <p:nvSpPr>
          <p:cNvPr id="4" name="TextBox 3">
            <a:extLst>
              <a:ext uri="{FF2B5EF4-FFF2-40B4-BE49-F238E27FC236}">
                <a16:creationId xmlns:a16="http://schemas.microsoft.com/office/drawing/2014/main" id="{8176279D-2F77-E368-2860-54AFA5EC42A6}"/>
              </a:ext>
            </a:extLst>
          </p:cNvPr>
          <p:cNvSpPr txBox="1"/>
          <p:nvPr/>
        </p:nvSpPr>
        <p:spPr>
          <a:xfrm>
            <a:off x="0" y="0"/>
            <a:ext cx="6191975" cy="3139321"/>
          </a:xfrm>
          <a:prstGeom prst="rect">
            <a:avLst/>
          </a:prstGeom>
          <a:noFill/>
        </p:spPr>
        <p:txBody>
          <a:bodyPr wrap="square">
            <a:spAutoFit/>
          </a:bodyPr>
          <a:lstStyle/>
          <a:p>
            <a:pPr algn="just"/>
            <a:r>
              <a:rPr lang="en-US" dirty="0"/>
              <a:t>A 12-year-old boy has a 2-year history of multiple respiratory tract infections and watery diarrhea. He just recovered from a Streptococcus pneumoniae pneumonia, and he now has Giardia lamblia cysts in his stool. His hematocrit, platelet, and white blood counts are all normal, and he has normal levels of circulating T and B cells. His serum </a:t>
            </a:r>
            <a:r>
              <a:rPr lang="en-US" dirty="0" err="1"/>
              <a:t>immunoelectrophoresis</a:t>
            </a:r>
            <a:r>
              <a:rPr lang="en-US" dirty="0"/>
              <a:t> is shown.</a:t>
            </a:r>
          </a:p>
          <a:p>
            <a:pPr algn="just"/>
            <a:r>
              <a:rPr lang="en-US" dirty="0"/>
              <a:t>What is your diagnosis?</a:t>
            </a:r>
          </a:p>
          <a:p>
            <a:pPr algn="just"/>
            <a:r>
              <a:rPr lang="en-US" dirty="0"/>
              <a:t>What are the underlying immune abnormalities?</a:t>
            </a:r>
          </a:p>
          <a:p>
            <a:pPr algn="just"/>
            <a:r>
              <a:rPr lang="en-US" dirty="0"/>
              <a:t>What future complications could this patient have?</a:t>
            </a:r>
          </a:p>
          <a:p>
            <a:endParaRPr lang="en-US" dirty="0"/>
          </a:p>
        </p:txBody>
      </p:sp>
      <p:sp>
        <p:nvSpPr>
          <p:cNvPr id="6" name="TextBox 5">
            <a:extLst>
              <a:ext uri="{FF2B5EF4-FFF2-40B4-BE49-F238E27FC236}">
                <a16:creationId xmlns:a16="http://schemas.microsoft.com/office/drawing/2014/main" id="{A10AD02C-8321-6E6D-2995-901F43507F36}"/>
              </a:ext>
            </a:extLst>
          </p:cNvPr>
          <p:cNvSpPr txBox="1"/>
          <p:nvPr/>
        </p:nvSpPr>
        <p:spPr>
          <a:xfrm>
            <a:off x="0" y="2867025"/>
            <a:ext cx="6191975" cy="3785652"/>
          </a:xfrm>
          <a:prstGeom prst="rect">
            <a:avLst/>
          </a:prstGeom>
          <a:noFill/>
        </p:spPr>
        <p:txBody>
          <a:bodyPr wrap="square">
            <a:spAutoFit/>
          </a:bodyPr>
          <a:lstStyle/>
          <a:p>
            <a:pPr algn="just"/>
            <a:r>
              <a:rPr lang="en-US" sz="2000" dirty="0"/>
              <a:t>This is likely </a:t>
            </a:r>
            <a:r>
              <a:rPr lang="en-US" sz="2000" b="1" dirty="0"/>
              <a:t>isolated IgA deficiency</a:t>
            </a:r>
            <a:r>
              <a:rPr lang="en-US" sz="2000" dirty="0"/>
              <a:t>, but it could also represent </a:t>
            </a:r>
            <a:r>
              <a:rPr lang="en-US" sz="2000" u="sng" dirty="0"/>
              <a:t>common variable immunodeficiency </a:t>
            </a:r>
            <a:r>
              <a:rPr lang="en-US" sz="2000" dirty="0"/>
              <a:t>(CVID).</a:t>
            </a:r>
          </a:p>
          <a:p>
            <a:pPr algn="just"/>
            <a:r>
              <a:rPr lang="en-US" sz="2000" dirty="0"/>
              <a:t>There can be </a:t>
            </a:r>
            <a:r>
              <a:rPr lang="en-US" sz="2000" b="1" dirty="0"/>
              <a:t>failure</a:t>
            </a:r>
            <a:r>
              <a:rPr lang="en-US" sz="2000" dirty="0"/>
              <a:t> of </a:t>
            </a:r>
            <a:r>
              <a:rPr lang="en-US" sz="2000" i="1" dirty="0"/>
              <a:t>B-cell maturation into plasma cells</a:t>
            </a:r>
            <a:r>
              <a:rPr lang="en-US" sz="2000" dirty="0"/>
              <a:t>, </a:t>
            </a:r>
            <a:r>
              <a:rPr lang="en-US" sz="2000" b="1" dirty="0"/>
              <a:t>excessive T-cell suppression, T-cell or B-cell autoantibodies, or defective T helper cell function</a:t>
            </a:r>
            <a:r>
              <a:rPr lang="en-US" sz="2000" dirty="0"/>
              <a:t>.</a:t>
            </a:r>
            <a:endParaRPr lang="el-GR" sz="2000" dirty="0"/>
          </a:p>
          <a:p>
            <a:pPr algn="just"/>
            <a:endParaRPr lang="en-US" sz="2000" dirty="0"/>
          </a:p>
          <a:p>
            <a:pPr algn="just"/>
            <a:r>
              <a:rPr lang="en-US" sz="2000" dirty="0"/>
              <a:t>The same </a:t>
            </a:r>
            <a:r>
              <a:rPr lang="en-US" sz="2000" b="1" dirty="0"/>
              <a:t>deficient</a:t>
            </a:r>
            <a:r>
              <a:rPr lang="en-US" sz="2000" dirty="0"/>
              <a:t> </a:t>
            </a:r>
            <a:r>
              <a:rPr lang="en-US" sz="2000" i="1" dirty="0"/>
              <a:t>mucosal IgA-mediated immunity </a:t>
            </a:r>
            <a:r>
              <a:rPr lang="en-US" sz="2000" dirty="0"/>
              <a:t>that leads to </a:t>
            </a:r>
            <a:r>
              <a:rPr lang="en-US" sz="2000" dirty="0">
                <a:effectLst>
                  <a:outerShdw blurRad="38100" dist="38100" dir="2700000" algn="tl">
                    <a:srgbClr val="000000">
                      <a:alpha val="43137"/>
                    </a:srgbClr>
                  </a:outerShdw>
                </a:effectLst>
              </a:rPr>
              <a:t>recurrent respiratory and gastrointestinal infections</a:t>
            </a:r>
            <a:r>
              <a:rPr lang="en-US" sz="2000" dirty="0"/>
              <a:t> may also </a:t>
            </a:r>
            <a:r>
              <a:rPr lang="en-US" sz="2000" b="1" dirty="0"/>
              <a:t>fail</a:t>
            </a:r>
            <a:r>
              <a:rPr lang="en-US" sz="2000" dirty="0"/>
              <a:t> to </a:t>
            </a:r>
            <a:r>
              <a:rPr lang="en-US" sz="2000" i="1" dirty="0">
                <a:effectLst>
                  <a:outerShdw blurRad="38100" dist="38100" dir="2700000" algn="tl">
                    <a:srgbClr val="000000">
                      <a:alpha val="43137"/>
                    </a:srgbClr>
                  </a:outerShdw>
                </a:effectLst>
              </a:rPr>
              <a:t>neutralize extrinsic antigens</a:t>
            </a:r>
            <a:r>
              <a:rPr lang="en-US" sz="2000" dirty="0"/>
              <a:t>, which </a:t>
            </a:r>
            <a:r>
              <a:rPr lang="en-US" sz="2000" dirty="0">
                <a:effectLst>
                  <a:outerShdw blurRad="38100" dist="38100" dir="2700000" algn="tl">
                    <a:srgbClr val="000000">
                      <a:alpha val="43137"/>
                    </a:srgbClr>
                  </a:outerShdw>
                </a:effectLst>
              </a:rPr>
              <a:t>promotes allergic disorders </a:t>
            </a:r>
            <a:r>
              <a:rPr lang="en-US" sz="2000" dirty="0"/>
              <a:t>and </a:t>
            </a:r>
            <a:r>
              <a:rPr lang="en-US" sz="2000" b="1" dirty="0"/>
              <a:t>autoimmune diseases</a:t>
            </a:r>
            <a:r>
              <a:rPr lang="en-US" sz="2000" dirty="0"/>
              <a:t>. </a:t>
            </a:r>
            <a:r>
              <a:rPr lang="en-US" sz="2000" u="sng" dirty="0"/>
              <a:t>Lymphomas</a:t>
            </a:r>
            <a:r>
              <a:rPr lang="en-US" sz="2000" dirty="0"/>
              <a:t> and </a:t>
            </a:r>
            <a:r>
              <a:rPr lang="en-US" sz="2000" u="sng" dirty="0"/>
              <a:t>gastric carcinoma</a:t>
            </a:r>
            <a:r>
              <a:rPr lang="en-US" sz="2000" dirty="0"/>
              <a:t> are more likely to occur.</a:t>
            </a:r>
            <a:endParaRPr lang="el-GR" sz="2000" dirty="0"/>
          </a:p>
        </p:txBody>
      </p:sp>
    </p:spTree>
    <p:extLst>
      <p:ext uri="{BB962C8B-B14F-4D97-AF65-F5344CB8AC3E}">
        <p14:creationId xmlns:p14="http://schemas.microsoft.com/office/powerpoint/2010/main" val="377055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16D69309-17BC-79C0-3CCC-479DB154E2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55" y="95249"/>
            <a:ext cx="4198469" cy="6664702"/>
          </a:xfrm>
          <a:prstGeom prst="rect">
            <a:avLst/>
          </a:prstGeom>
        </p:spPr>
      </p:pic>
      <p:sp>
        <p:nvSpPr>
          <p:cNvPr id="4" name="TextBox 3">
            <a:extLst>
              <a:ext uri="{FF2B5EF4-FFF2-40B4-BE49-F238E27FC236}">
                <a16:creationId xmlns:a16="http://schemas.microsoft.com/office/drawing/2014/main" id="{132ECEF6-17E6-A0AC-DAFA-201558C1E5DC}"/>
              </a:ext>
            </a:extLst>
          </p:cNvPr>
          <p:cNvSpPr txBox="1"/>
          <p:nvPr/>
        </p:nvSpPr>
        <p:spPr>
          <a:xfrm>
            <a:off x="4314823" y="95249"/>
            <a:ext cx="7877177" cy="3170099"/>
          </a:xfrm>
          <a:prstGeom prst="rect">
            <a:avLst/>
          </a:prstGeom>
          <a:noFill/>
        </p:spPr>
        <p:txBody>
          <a:bodyPr wrap="square">
            <a:spAutoFit/>
          </a:bodyPr>
          <a:lstStyle/>
          <a:p>
            <a:pPr algn="just"/>
            <a:r>
              <a:rPr lang="en-US" sz="2000" dirty="0"/>
              <a:t>A 7-month-old boy presents with failure to thrive and diffuse lymphadenopathy. Stool cultures grow Serratia; a lymph node biopsy specimen shows macrophage hyperplasia, and cultures grow Aspergillus. A neck abscess exhibits granulomatous inflammation and Staphylococcus aureus. A </a:t>
            </a:r>
            <a:r>
              <a:rPr lang="en-US" sz="2000" dirty="0" err="1"/>
              <a:t>nitroblue</a:t>
            </a:r>
            <a:r>
              <a:rPr lang="en-US" sz="2000" dirty="0"/>
              <a:t> tetrazolium test of the patient's neutrophils (▴) is compared with control neutrophils (▾).</a:t>
            </a:r>
          </a:p>
          <a:p>
            <a:pPr algn="just"/>
            <a:endParaRPr lang="el-GR" sz="2000" dirty="0"/>
          </a:p>
          <a:p>
            <a:pPr algn="just"/>
            <a:r>
              <a:rPr lang="en-US" sz="2000" dirty="0"/>
              <a:t>What does this test show?</a:t>
            </a:r>
            <a:endParaRPr lang="el-GR" sz="2000" dirty="0"/>
          </a:p>
          <a:p>
            <a:pPr algn="just"/>
            <a:endParaRPr lang="en-US" sz="2000" dirty="0"/>
          </a:p>
          <a:p>
            <a:pPr algn="just"/>
            <a:r>
              <a:rPr lang="en-US" sz="2000" dirty="0"/>
              <a:t>What is your diagnosis?</a:t>
            </a:r>
            <a:endParaRPr lang="el-GR" sz="2000" dirty="0"/>
          </a:p>
        </p:txBody>
      </p:sp>
      <p:sp>
        <p:nvSpPr>
          <p:cNvPr id="6" name="TextBox 5">
            <a:extLst>
              <a:ext uri="{FF2B5EF4-FFF2-40B4-BE49-F238E27FC236}">
                <a16:creationId xmlns:a16="http://schemas.microsoft.com/office/drawing/2014/main" id="{DECBB485-1E01-3F02-D374-6FE0D71E8FF7}"/>
              </a:ext>
            </a:extLst>
          </p:cNvPr>
          <p:cNvSpPr txBox="1"/>
          <p:nvPr/>
        </p:nvSpPr>
        <p:spPr>
          <a:xfrm>
            <a:off x="4410075" y="3429000"/>
            <a:ext cx="7781925" cy="3416320"/>
          </a:xfrm>
          <a:prstGeom prst="rect">
            <a:avLst/>
          </a:prstGeom>
          <a:noFill/>
        </p:spPr>
        <p:txBody>
          <a:bodyPr wrap="square">
            <a:spAutoFit/>
          </a:bodyPr>
          <a:lstStyle/>
          <a:p>
            <a:pPr algn="just"/>
            <a:r>
              <a:rPr lang="en-US" sz="2400" dirty="0">
                <a:effectLst>
                  <a:outerShdw blurRad="38100" dist="38100" dir="2700000" algn="tl">
                    <a:srgbClr val="000000">
                      <a:alpha val="43137"/>
                    </a:srgbClr>
                  </a:outerShdw>
                </a:effectLst>
              </a:rPr>
              <a:t>Normal neutrophils </a:t>
            </a:r>
            <a:r>
              <a:rPr lang="en-US" sz="2400" dirty="0"/>
              <a:t>at the </a:t>
            </a:r>
            <a:r>
              <a:rPr lang="en-US" sz="2400" dirty="0">
                <a:effectLst>
                  <a:outerShdw blurRad="38100" dist="38100" dir="2700000" algn="tl">
                    <a:srgbClr val="000000">
                      <a:alpha val="43137"/>
                    </a:srgbClr>
                  </a:outerShdw>
                </a:effectLst>
              </a:rPr>
              <a:t>right</a:t>
            </a:r>
            <a:r>
              <a:rPr lang="en-US" sz="2400" dirty="0"/>
              <a:t> exhibit </a:t>
            </a:r>
            <a:r>
              <a:rPr lang="en-US" sz="2400" dirty="0">
                <a:effectLst>
                  <a:outerShdw blurRad="38100" dist="38100" dir="2700000" algn="tl">
                    <a:srgbClr val="000000">
                      <a:alpha val="43137"/>
                    </a:srgbClr>
                  </a:outerShdw>
                </a:effectLst>
              </a:rPr>
              <a:t>multiple dark granules (azurophilic granules</a:t>
            </a:r>
            <a:r>
              <a:rPr lang="en-US" sz="2400" dirty="0"/>
              <a:t>), whereas the </a:t>
            </a:r>
            <a:r>
              <a:rPr lang="en-US" sz="2400" i="1" dirty="0"/>
              <a:t>patient's neutrophils do not.</a:t>
            </a:r>
            <a:endParaRPr lang="el-GR" sz="2400" i="1" dirty="0"/>
          </a:p>
          <a:p>
            <a:pPr algn="just"/>
            <a:endParaRPr lang="en-US" sz="2400" i="1" dirty="0"/>
          </a:p>
          <a:p>
            <a:pPr algn="just"/>
            <a:r>
              <a:rPr lang="en-US" sz="2400" dirty="0"/>
              <a:t>The patient has </a:t>
            </a:r>
            <a:r>
              <a:rPr lang="en-US" sz="2400" b="1" dirty="0"/>
              <a:t>chronic granulomatous disease (CGD). </a:t>
            </a:r>
            <a:r>
              <a:rPr lang="en-US" sz="2400" dirty="0"/>
              <a:t>This is a </a:t>
            </a:r>
            <a:r>
              <a:rPr lang="en-US" sz="2400" b="1" dirty="0"/>
              <a:t>disorder </a:t>
            </a:r>
            <a:r>
              <a:rPr lang="en-US" sz="2400" dirty="0"/>
              <a:t>of </a:t>
            </a:r>
            <a:r>
              <a:rPr lang="en-US" sz="2400" i="1" dirty="0"/>
              <a:t>leukocyte function </a:t>
            </a:r>
            <a:r>
              <a:rPr lang="en-US" sz="2400" dirty="0"/>
              <a:t>that results from the </a:t>
            </a:r>
            <a:r>
              <a:rPr lang="en-US" sz="2400" dirty="0">
                <a:effectLst>
                  <a:outerShdw blurRad="38100" dist="38100" dir="2700000" algn="tl">
                    <a:srgbClr val="000000">
                      <a:alpha val="43137"/>
                    </a:srgbClr>
                  </a:outerShdw>
                </a:effectLst>
              </a:rPr>
              <a:t>mutations of genes of the NADPH oxidase system</a:t>
            </a:r>
            <a:r>
              <a:rPr lang="en-US" sz="2400" dirty="0"/>
              <a:t>, thereby leading to </a:t>
            </a:r>
            <a:r>
              <a:rPr lang="en-US" sz="2400" b="1" i="1" dirty="0"/>
              <a:t>defective </a:t>
            </a:r>
            <a:r>
              <a:rPr lang="en-US" sz="2400" i="1" dirty="0">
                <a:effectLst>
                  <a:outerShdw blurRad="38100" dist="38100" dir="2700000" algn="tl">
                    <a:srgbClr val="000000">
                      <a:alpha val="43137"/>
                    </a:srgbClr>
                  </a:outerShdw>
                </a:effectLst>
              </a:rPr>
              <a:t>bactericidal activity</a:t>
            </a:r>
            <a:r>
              <a:rPr lang="en-US" sz="2400" dirty="0"/>
              <a:t>. </a:t>
            </a:r>
            <a:r>
              <a:rPr lang="en-US" sz="2400" b="1" dirty="0"/>
              <a:t>Two thirds </a:t>
            </a:r>
            <a:r>
              <a:rPr lang="en-US" sz="2400" dirty="0"/>
              <a:t>of cases are </a:t>
            </a:r>
            <a:r>
              <a:rPr lang="en-US" sz="2400" dirty="0">
                <a:effectLst>
                  <a:outerShdw blurRad="38100" dist="38100" dir="2700000" algn="tl">
                    <a:srgbClr val="000000">
                      <a:alpha val="43137"/>
                    </a:srgbClr>
                  </a:outerShdw>
                </a:effectLst>
              </a:rPr>
              <a:t>X-linked</a:t>
            </a:r>
            <a:r>
              <a:rPr lang="en-US" sz="2400" dirty="0"/>
              <a:t>, and </a:t>
            </a:r>
            <a:r>
              <a:rPr lang="en-US" sz="2400" dirty="0">
                <a:effectLst>
                  <a:outerShdw blurRad="38100" dist="38100" dir="2700000" algn="tl">
                    <a:srgbClr val="000000">
                      <a:alpha val="43137"/>
                    </a:srgbClr>
                  </a:outerShdw>
                </a:effectLst>
              </a:rPr>
              <a:t>one third </a:t>
            </a:r>
            <a:r>
              <a:rPr lang="en-US" sz="2400" dirty="0"/>
              <a:t>are </a:t>
            </a:r>
            <a:r>
              <a:rPr lang="en-US" sz="2400" dirty="0">
                <a:effectLst>
                  <a:outerShdw blurRad="38100" dist="38100" dir="2700000" algn="tl">
                    <a:srgbClr val="000000">
                      <a:alpha val="43137"/>
                    </a:srgbClr>
                  </a:outerShdw>
                </a:effectLst>
              </a:rPr>
              <a:t>autosomal recessive</a:t>
            </a:r>
            <a:r>
              <a:rPr lang="en-US" sz="2400" dirty="0"/>
              <a:t>.</a:t>
            </a:r>
            <a:endParaRPr lang="el-GR" sz="2400" dirty="0"/>
          </a:p>
        </p:txBody>
      </p:sp>
    </p:spTree>
    <p:extLst>
      <p:ext uri="{BB962C8B-B14F-4D97-AF65-F5344CB8AC3E}">
        <p14:creationId xmlns:p14="http://schemas.microsoft.com/office/powerpoint/2010/main" val="134380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84F8F77-5C9C-FC51-B180-38662C376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24" y="2466975"/>
            <a:ext cx="2820293" cy="4253864"/>
          </a:xfrm>
          <a:prstGeom prst="rect">
            <a:avLst/>
          </a:prstGeom>
        </p:spPr>
      </p:pic>
      <p:sp>
        <p:nvSpPr>
          <p:cNvPr id="4" name="TextBox 3">
            <a:extLst>
              <a:ext uri="{FF2B5EF4-FFF2-40B4-BE49-F238E27FC236}">
                <a16:creationId xmlns:a16="http://schemas.microsoft.com/office/drawing/2014/main" id="{7C695F1B-7A02-7D6B-27F7-C4D44B7793AB}"/>
              </a:ext>
            </a:extLst>
          </p:cNvPr>
          <p:cNvSpPr txBox="1"/>
          <p:nvPr/>
        </p:nvSpPr>
        <p:spPr>
          <a:xfrm>
            <a:off x="0" y="0"/>
            <a:ext cx="12192000" cy="2831544"/>
          </a:xfrm>
          <a:prstGeom prst="rect">
            <a:avLst/>
          </a:prstGeom>
          <a:noFill/>
        </p:spPr>
        <p:txBody>
          <a:bodyPr wrap="square">
            <a:spAutoFit/>
          </a:bodyPr>
          <a:lstStyle/>
          <a:p>
            <a:r>
              <a:rPr lang="en-US" sz="2000" dirty="0"/>
              <a:t>A 33-year-old woman has increasing weakness for 1 year. On examination, she has 5/5 muscle strength in all extremities that diminishes to 4/5 after repetitive movement. She also notices increasing ptosis and occasional diplopia, which is worse at the end of the day. On chest CT scan, a mediastinal mass is found and resected, with the histology shown.</a:t>
            </a:r>
          </a:p>
          <a:p>
            <a:r>
              <a:rPr lang="en-US" sz="2000" dirty="0"/>
              <a:t>What is the tissue, and what is the pathology?</a:t>
            </a:r>
          </a:p>
          <a:p>
            <a:r>
              <a:rPr lang="en-US" sz="2000" dirty="0"/>
              <a:t>What is the immunologic mechanism </a:t>
            </a:r>
            <a:endParaRPr lang="el-GR" sz="2000" dirty="0"/>
          </a:p>
          <a:p>
            <a:r>
              <a:rPr lang="en-US" sz="2000" dirty="0"/>
              <a:t>underlying her symptoms?</a:t>
            </a:r>
          </a:p>
          <a:p>
            <a:r>
              <a:rPr lang="en-US" sz="2000" dirty="0"/>
              <a:t>How is this disease treated?</a:t>
            </a:r>
          </a:p>
          <a:p>
            <a:endParaRPr lang="en-US" dirty="0"/>
          </a:p>
        </p:txBody>
      </p:sp>
      <p:sp>
        <p:nvSpPr>
          <p:cNvPr id="6" name="TextBox 5">
            <a:extLst>
              <a:ext uri="{FF2B5EF4-FFF2-40B4-BE49-F238E27FC236}">
                <a16:creationId xmlns:a16="http://schemas.microsoft.com/office/drawing/2014/main" id="{E22C22B3-2B92-6A33-0764-E907CBC7EB1C}"/>
              </a:ext>
            </a:extLst>
          </p:cNvPr>
          <p:cNvSpPr txBox="1"/>
          <p:nvPr/>
        </p:nvSpPr>
        <p:spPr>
          <a:xfrm>
            <a:off x="4914900" y="1057275"/>
            <a:ext cx="7277099" cy="5632311"/>
          </a:xfrm>
          <a:prstGeom prst="rect">
            <a:avLst/>
          </a:prstGeom>
          <a:noFill/>
        </p:spPr>
        <p:txBody>
          <a:bodyPr wrap="square">
            <a:spAutoFit/>
          </a:bodyPr>
          <a:lstStyle/>
          <a:p>
            <a:pPr algn="just"/>
            <a:r>
              <a:rPr lang="en-US" sz="2400" dirty="0"/>
              <a:t>The </a:t>
            </a:r>
            <a:r>
              <a:rPr lang="en-US" sz="2400" b="1" dirty="0"/>
              <a:t>thymus</a:t>
            </a:r>
            <a:r>
              <a:rPr lang="en-US" sz="2400" dirty="0"/>
              <a:t> shows </a:t>
            </a:r>
            <a:r>
              <a:rPr lang="en-US" sz="2400" b="1" dirty="0"/>
              <a:t>prominent thymic hyperplasia </a:t>
            </a:r>
            <a:r>
              <a:rPr lang="en-US" sz="2400" dirty="0"/>
              <a:t>with </a:t>
            </a:r>
            <a:r>
              <a:rPr lang="en-US" sz="2400" b="1" dirty="0"/>
              <a:t>lymphoid follicles </a:t>
            </a:r>
            <a:r>
              <a:rPr lang="en-US" sz="2400" dirty="0"/>
              <a:t>(▴). Of patients with myasthenia gravis, 65% have </a:t>
            </a:r>
            <a:r>
              <a:rPr lang="en-US" sz="2400" dirty="0">
                <a:effectLst>
                  <a:outerShdw blurRad="38100" dist="38100" dir="2700000" algn="tl">
                    <a:srgbClr val="000000">
                      <a:alpha val="43137"/>
                    </a:srgbClr>
                  </a:outerShdw>
                </a:effectLst>
              </a:rPr>
              <a:t>thymic hyperplasia</a:t>
            </a:r>
            <a:r>
              <a:rPr lang="en-US" sz="2400" dirty="0"/>
              <a:t>; another 15% have a </a:t>
            </a:r>
            <a:r>
              <a:rPr lang="en-US" sz="2400" dirty="0">
                <a:effectLst>
                  <a:outerShdw blurRad="38100" dist="38100" dir="2700000" algn="tl">
                    <a:srgbClr val="000000">
                      <a:alpha val="43137"/>
                    </a:srgbClr>
                  </a:outerShdw>
                </a:effectLst>
              </a:rPr>
              <a:t>thymoma</a:t>
            </a:r>
            <a:r>
              <a:rPr lang="en-US" sz="2400" dirty="0"/>
              <a:t>. In either case, </a:t>
            </a:r>
            <a:r>
              <a:rPr lang="en-US" sz="2400" u="sng" dirty="0"/>
              <a:t>thymic resection</a:t>
            </a:r>
            <a:r>
              <a:rPr lang="en-US" sz="2400" dirty="0"/>
              <a:t> generally yields improvement.</a:t>
            </a:r>
          </a:p>
          <a:p>
            <a:pPr algn="just"/>
            <a:r>
              <a:rPr lang="en-US" sz="2400" dirty="0">
                <a:effectLst>
                  <a:outerShdw blurRad="38100" dist="38100" dir="2700000" algn="tl">
                    <a:srgbClr val="000000">
                      <a:alpha val="43137"/>
                    </a:srgbClr>
                  </a:outerShdw>
                </a:effectLst>
              </a:rPr>
              <a:t>Type </a:t>
            </a:r>
            <a:r>
              <a:rPr lang="en-US" sz="2400" b="1" dirty="0">
                <a:effectLst>
                  <a:outerShdw blurRad="38100" dist="38100" dir="2700000" algn="tl">
                    <a:srgbClr val="000000">
                      <a:alpha val="43137"/>
                    </a:srgbClr>
                  </a:outerShdw>
                </a:effectLst>
              </a:rPr>
              <a:t>II</a:t>
            </a:r>
            <a:r>
              <a:rPr lang="en-US" sz="2400" dirty="0">
                <a:effectLst>
                  <a:outerShdw blurRad="38100" dist="38100" dir="2700000" algn="tl">
                    <a:srgbClr val="000000">
                      <a:alpha val="43137"/>
                    </a:srgbClr>
                  </a:outerShdw>
                </a:effectLst>
              </a:rPr>
              <a:t> hypersensitivity </a:t>
            </a:r>
            <a:r>
              <a:rPr lang="en-US" sz="2400" dirty="0"/>
              <a:t>(antibody against a fixed tissue antigen) is the underlying immunologic mechanism. In this case, </a:t>
            </a:r>
            <a:r>
              <a:rPr lang="en-US" sz="2400" dirty="0">
                <a:effectLst>
                  <a:outerShdw blurRad="38100" dist="38100" dir="2700000" algn="tl">
                    <a:srgbClr val="000000">
                      <a:alpha val="43137"/>
                    </a:srgbClr>
                  </a:outerShdw>
                </a:effectLst>
              </a:rPr>
              <a:t>acetylcholine receptor antibodies </a:t>
            </a:r>
            <a:r>
              <a:rPr lang="en-US" sz="2400" i="1" dirty="0"/>
              <a:t>block or down-modulate neuromuscular junction acetylcholine receptors</a:t>
            </a:r>
            <a:r>
              <a:rPr lang="en-US" sz="2400" dirty="0"/>
              <a:t>. Consequently, nervous impulses are </a:t>
            </a:r>
            <a:r>
              <a:rPr lang="en-US" sz="2400" i="1" dirty="0"/>
              <a:t>not</a:t>
            </a:r>
            <a:r>
              <a:rPr lang="en-US" sz="2400" dirty="0"/>
              <a:t> translated into </a:t>
            </a:r>
            <a:r>
              <a:rPr lang="en-US" sz="2400" i="1" dirty="0"/>
              <a:t>muscle contractions</a:t>
            </a:r>
            <a:r>
              <a:rPr lang="en-US" sz="2400" dirty="0"/>
              <a:t>.</a:t>
            </a:r>
          </a:p>
          <a:p>
            <a:pPr algn="just"/>
            <a:r>
              <a:rPr lang="en-US" sz="2400" dirty="0"/>
              <a:t>Besides thymectomy, patients can receive </a:t>
            </a:r>
            <a:r>
              <a:rPr lang="en-US" sz="2400" dirty="0">
                <a:effectLst>
                  <a:outerShdw blurRad="38100" dist="38100" dir="2700000" algn="tl">
                    <a:srgbClr val="000000">
                      <a:alpha val="43137"/>
                    </a:srgbClr>
                  </a:outerShdw>
                </a:effectLst>
              </a:rPr>
              <a:t>oral</a:t>
            </a:r>
            <a:r>
              <a:rPr lang="en-US" sz="2400" dirty="0"/>
              <a:t> therapies such as </a:t>
            </a:r>
            <a:r>
              <a:rPr lang="en-US" sz="2400" dirty="0">
                <a:effectLst>
                  <a:outerShdw blurRad="38100" dist="38100" dir="2700000" algn="tl">
                    <a:srgbClr val="000000">
                      <a:alpha val="43137"/>
                    </a:srgbClr>
                  </a:outerShdw>
                </a:effectLst>
              </a:rPr>
              <a:t>corticosteroids</a:t>
            </a:r>
            <a:r>
              <a:rPr lang="en-US" sz="2400" dirty="0"/>
              <a:t> to </a:t>
            </a:r>
            <a:r>
              <a:rPr lang="en-US" sz="2400" dirty="0">
                <a:effectLst>
                  <a:outerShdw blurRad="38100" dist="38100" dir="2700000" algn="tl">
                    <a:srgbClr val="000000">
                      <a:alpha val="43137"/>
                    </a:srgbClr>
                  </a:outerShdw>
                </a:effectLst>
              </a:rPr>
              <a:t>suppress the immune response </a:t>
            </a:r>
            <a:r>
              <a:rPr lang="en-US" sz="2400" dirty="0"/>
              <a:t>and </a:t>
            </a:r>
            <a:r>
              <a:rPr lang="en-US" sz="2400" dirty="0">
                <a:effectLst>
                  <a:outerShdw blurRad="38100" dist="38100" dir="2700000" algn="tl">
                    <a:srgbClr val="000000">
                      <a:alpha val="43137"/>
                    </a:srgbClr>
                  </a:outerShdw>
                </a:effectLst>
              </a:rPr>
              <a:t>cholinesterase inhibitors </a:t>
            </a:r>
            <a:r>
              <a:rPr lang="en-US" sz="2400" dirty="0"/>
              <a:t>to </a:t>
            </a:r>
            <a:r>
              <a:rPr lang="en-US" sz="2400" dirty="0">
                <a:effectLst>
                  <a:outerShdw blurRad="38100" dist="38100" dir="2700000" algn="tl">
                    <a:srgbClr val="000000">
                      <a:alpha val="43137"/>
                    </a:srgbClr>
                  </a:outerShdw>
                </a:effectLst>
              </a:rPr>
              <a:t>increase the local effective levels of acetylcholine.</a:t>
            </a:r>
            <a:endParaRPr lang="el-GR"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826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8F2EE6B-8C91-3952-AC66-6B47E8A2E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65" y="2606040"/>
            <a:ext cx="5222378" cy="4169664"/>
          </a:xfrm>
          <a:prstGeom prst="rect">
            <a:avLst/>
          </a:prstGeom>
        </p:spPr>
      </p:pic>
      <p:sp>
        <p:nvSpPr>
          <p:cNvPr id="4" name="TextBox 3">
            <a:extLst>
              <a:ext uri="{FF2B5EF4-FFF2-40B4-BE49-F238E27FC236}">
                <a16:creationId xmlns:a16="http://schemas.microsoft.com/office/drawing/2014/main" id="{70E1A76E-E8B3-613D-99B0-0B965B7C3845}"/>
              </a:ext>
            </a:extLst>
          </p:cNvPr>
          <p:cNvSpPr txBox="1"/>
          <p:nvPr/>
        </p:nvSpPr>
        <p:spPr>
          <a:xfrm>
            <a:off x="0" y="0"/>
            <a:ext cx="12192000" cy="2831544"/>
          </a:xfrm>
          <a:prstGeom prst="rect">
            <a:avLst/>
          </a:prstGeom>
          <a:noFill/>
        </p:spPr>
        <p:txBody>
          <a:bodyPr wrap="square">
            <a:spAutoFit/>
          </a:bodyPr>
          <a:lstStyle/>
          <a:p>
            <a:pPr algn="just"/>
            <a:r>
              <a:rPr lang="en-US" sz="2000" dirty="0"/>
              <a:t>A 29-year-old man with diffuse muscle weakness improves symptomatically with edrophonium administration. He later develops acute respiratory distress that requires intubation and emergent plasmapheresis. An MRI of the patient's chest at that time reveals the lesion shown.</a:t>
            </a:r>
          </a:p>
          <a:p>
            <a:pPr algn="just"/>
            <a:r>
              <a:rPr lang="en-US" sz="2000" dirty="0"/>
              <a:t>What is the lesion in his chest?</a:t>
            </a:r>
          </a:p>
          <a:p>
            <a:pPr algn="just"/>
            <a:r>
              <a:rPr lang="en-US" sz="2000" dirty="0"/>
              <a:t>Why is plasmapheresis effective?</a:t>
            </a:r>
          </a:p>
          <a:p>
            <a:pPr algn="just"/>
            <a:r>
              <a:rPr lang="en-US" sz="2000" dirty="0"/>
              <a:t>What paraneoplastic syndrome with muscular weakness </a:t>
            </a:r>
            <a:endParaRPr lang="el-GR" sz="2000" dirty="0"/>
          </a:p>
          <a:p>
            <a:pPr algn="just"/>
            <a:r>
              <a:rPr lang="en-US" sz="2000" dirty="0"/>
              <a:t>involves autoantibodies that target </a:t>
            </a:r>
            <a:endParaRPr lang="el-GR" sz="2000" dirty="0"/>
          </a:p>
          <a:p>
            <a:pPr algn="just"/>
            <a:r>
              <a:rPr lang="en-US" sz="2000" dirty="0"/>
              <a:t>motor end plate calcium channels?</a:t>
            </a:r>
          </a:p>
          <a:p>
            <a:endParaRPr lang="en-US" dirty="0"/>
          </a:p>
        </p:txBody>
      </p:sp>
      <p:sp>
        <p:nvSpPr>
          <p:cNvPr id="6" name="TextBox 5">
            <a:extLst>
              <a:ext uri="{FF2B5EF4-FFF2-40B4-BE49-F238E27FC236}">
                <a16:creationId xmlns:a16="http://schemas.microsoft.com/office/drawing/2014/main" id="{77E3EBDA-5CF0-7F23-FAD0-422872A7C6DC}"/>
              </a:ext>
            </a:extLst>
          </p:cNvPr>
          <p:cNvSpPr txBox="1"/>
          <p:nvPr/>
        </p:nvSpPr>
        <p:spPr>
          <a:xfrm>
            <a:off x="5953125" y="996696"/>
            <a:ext cx="6238875" cy="5262979"/>
          </a:xfrm>
          <a:prstGeom prst="rect">
            <a:avLst/>
          </a:prstGeom>
          <a:noFill/>
        </p:spPr>
        <p:txBody>
          <a:bodyPr wrap="square">
            <a:spAutoFit/>
          </a:bodyPr>
          <a:lstStyle/>
          <a:p>
            <a:pPr algn="just"/>
            <a:r>
              <a:rPr lang="en-US" sz="2800" dirty="0"/>
              <a:t>Coronal chest MRI shows a </a:t>
            </a:r>
            <a:r>
              <a:rPr lang="en-US" sz="2800" dirty="0">
                <a:effectLst>
                  <a:outerShdw blurRad="38100" dist="38100" dir="2700000" algn="tl">
                    <a:srgbClr val="000000">
                      <a:alpha val="43137"/>
                    </a:srgbClr>
                  </a:outerShdw>
                </a:effectLst>
              </a:rPr>
              <a:t>large anterior mediastinal mass</a:t>
            </a:r>
            <a:r>
              <a:rPr lang="en-US" sz="2800" dirty="0"/>
              <a:t> (▪) that likely represents a </a:t>
            </a:r>
            <a:r>
              <a:rPr lang="en-US" sz="2800" b="1" dirty="0"/>
              <a:t>thymoma</a:t>
            </a:r>
            <a:r>
              <a:rPr lang="en-US" sz="2800" dirty="0"/>
              <a:t>, which is seen in about </a:t>
            </a:r>
            <a:r>
              <a:rPr lang="en-US" sz="2800" dirty="0">
                <a:effectLst>
                  <a:outerShdw blurRad="38100" dist="38100" dir="2700000" algn="tl">
                    <a:srgbClr val="000000">
                      <a:alpha val="43137"/>
                    </a:srgbClr>
                  </a:outerShdw>
                </a:effectLst>
              </a:rPr>
              <a:t>15%</a:t>
            </a:r>
            <a:r>
              <a:rPr lang="en-US" sz="2800" dirty="0"/>
              <a:t> of patients with </a:t>
            </a:r>
            <a:r>
              <a:rPr lang="en-US" sz="2800" dirty="0">
                <a:effectLst>
                  <a:outerShdw blurRad="38100" dist="38100" dir="2700000" algn="tl">
                    <a:srgbClr val="000000">
                      <a:alpha val="43137"/>
                    </a:srgbClr>
                  </a:outerShdw>
                </a:effectLst>
              </a:rPr>
              <a:t>myasthenia gravis</a:t>
            </a:r>
            <a:r>
              <a:rPr lang="en-US" sz="2800" dirty="0"/>
              <a:t>.</a:t>
            </a:r>
            <a:endParaRPr lang="el-GR" sz="2800" dirty="0"/>
          </a:p>
          <a:p>
            <a:pPr algn="just"/>
            <a:endParaRPr lang="en-US" sz="2800" dirty="0"/>
          </a:p>
          <a:p>
            <a:pPr algn="just"/>
            <a:r>
              <a:rPr lang="en-US" sz="2800" b="1" dirty="0"/>
              <a:t>Emergent plasmapheresis </a:t>
            </a:r>
            <a:r>
              <a:rPr lang="en-US" sz="2800" i="1" dirty="0"/>
              <a:t>removes</a:t>
            </a:r>
            <a:r>
              <a:rPr lang="en-US" sz="2800" dirty="0"/>
              <a:t> the </a:t>
            </a:r>
            <a:r>
              <a:rPr lang="en-US" sz="2800" i="1" dirty="0"/>
              <a:t>acetylcholine receptor antibodies </a:t>
            </a:r>
            <a:r>
              <a:rPr lang="en-US" sz="2800" dirty="0"/>
              <a:t>and </a:t>
            </a:r>
            <a:r>
              <a:rPr lang="en-US" sz="2800" b="1" dirty="0"/>
              <a:t>improves</a:t>
            </a:r>
            <a:r>
              <a:rPr lang="en-US" sz="2800" dirty="0"/>
              <a:t> the </a:t>
            </a:r>
            <a:r>
              <a:rPr lang="en-US" sz="2800" b="1" dirty="0"/>
              <a:t>function</a:t>
            </a:r>
            <a:r>
              <a:rPr lang="en-US" sz="2800" dirty="0"/>
              <a:t> of the </a:t>
            </a:r>
            <a:r>
              <a:rPr lang="en-US" sz="2800" b="1" dirty="0"/>
              <a:t>neuromuscular junction</a:t>
            </a:r>
            <a:r>
              <a:rPr lang="en-US" sz="2800" dirty="0"/>
              <a:t>.</a:t>
            </a:r>
            <a:endParaRPr lang="el-GR" sz="2800" dirty="0"/>
          </a:p>
          <a:p>
            <a:pPr algn="just"/>
            <a:endParaRPr lang="en-US" sz="2800" dirty="0"/>
          </a:p>
          <a:p>
            <a:pPr algn="just"/>
            <a:r>
              <a:rPr lang="en-US" sz="2800" dirty="0">
                <a:effectLst>
                  <a:outerShdw blurRad="38100" dist="38100" dir="2700000" algn="tl">
                    <a:srgbClr val="000000">
                      <a:alpha val="43137"/>
                    </a:srgbClr>
                  </a:outerShdw>
                </a:effectLst>
              </a:rPr>
              <a:t>Lambert-Eaton myasthenic syndrome</a:t>
            </a:r>
            <a:r>
              <a:rPr lang="en-US" sz="2800" dirty="0"/>
              <a:t>, typically with </a:t>
            </a:r>
            <a:r>
              <a:rPr lang="en-US" sz="2800" u="sng" dirty="0"/>
              <a:t>small cell lung cancer</a:t>
            </a:r>
            <a:r>
              <a:rPr lang="el-GR" sz="2800" dirty="0"/>
              <a:t>.</a:t>
            </a:r>
          </a:p>
        </p:txBody>
      </p:sp>
    </p:spTree>
    <p:extLst>
      <p:ext uri="{BB962C8B-B14F-4D97-AF65-F5344CB8AC3E}">
        <p14:creationId xmlns:p14="http://schemas.microsoft.com/office/powerpoint/2010/main" val="95562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1F7A437C-C2D1-FBA8-AF8D-FCA01E780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25721" y="-843838"/>
            <a:ext cx="3962068" cy="5808903"/>
          </a:xfrm>
          <a:prstGeom prst="rect">
            <a:avLst/>
          </a:prstGeom>
        </p:spPr>
      </p:pic>
      <p:sp>
        <p:nvSpPr>
          <p:cNvPr id="4" name="TextBox 3">
            <a:extLst>
              <a:ext uri="{FF2B5EF4-FFF2-40B4-BE49-F238E27FC236}">
                <a16:creationId xmlns:a16="http://schemas.microsoft.com/office/drawing/2014/main" id="{C533184A-7A38-FCF0-F5D8-5DCF1A72D8A9}"/>
              </a:ext>
            </a:extLst>
          </p:cNvPr>
          <p:cNvSpPr txBox="1"/>
          <p:nvPr/>
        </p:nvSpPr>
        <p:spPr>
          <a:xfrm>
            <a:off x="5911206" y="79580"/>
            <a:ext cx="6280794" cy="3970318"/>
          </a:xfrm>
          <a:prstGeom prst="rect">
            <a:avLst/>
          </a:prstGeom>
          <a:noFill/>
        </p:spPr>
        <p:txBody>
          <a:bodyPr wrap="square">
            <a:spAutoFit/>
          </a:bodyPr>
          <a:lstStyle/>
          <a:p>
            <a:pPr algn="just"/>
            <a:r>
              <a:rPr lang="en-US" sz="2800" dirty="0"/>
              <a:t>With any prolonged time outdoors, a 23-year-old woman develops a skin rash with raised scaly erythema that is apparent only in sun-exposed areas. She is otherwise healthy. A biopsy specimen of lesion skin reveals the microscopic appearance shown.</a:t>
            </a:r>
          </a:p>
          <a:p>
            <a:pPr algn="just"/>
            <a:r>
              <a:rPr lang="en-US" sz="2800" dirty="0"/>
              <a:t>Describe the appearance.</a:t>
            </a:r>
          </a:p>
          <a:p>
            <a:pPr algn="just"/>
            <a:r>
              <a:rPr lang="en-US" sz="2800" dirty="0"/>
              <a:t>Explain the immunologic mechanism.</a:t>
            </a:r>
            <a:endParaRPr lang="el-GR" sz="2800" dirty="0"/>
          </a:p>
        </p:txBody>
      </p:sp>
      <p:sp>
        <p:nvSpPr>
          <p:cNvPr id="6" name="TextBox 5">
            <a:extLst>
              <a:ext uri="{FF2B5EF4-FFF2-40B4-BE49-F238E27FC236}">
                <a16:creationId xmlns:a16="http://schemas.microsoft.com/office/drawing/2014/main" id="{CD581587-2A81-72B7-D91B-DB4C1AFB77CB}"/>
              </a:ext>
            </a:extLst>
          </p:cNvPr>
          <p:cNvSpPr txBox="1"/>
          <p:nvPr/>
        </p:nvSpPr>
        <p:spPr>
          <a:xfrm>
            <a:off x="0" y="4233672"/>
            <a:ext cx="12191999" cy="2677656"/>
          </a:xfrm>
          <a:prstGeom prst="rect">
            <a:avLst/>
          </a:prstGeom>
          <a:noFill/>
        </p:spPr>
        <p:txBody>
          <a:bodyPr wrap="square">
            <a:spAutoFit/>
          </a:bodyPr>
          <a:lstStyle/>
          <a:p>
            <a:pPr algn="just"/>
            <a:r>
              <a:rPr lang="en-US" sz="2400" dirty="0"/>
              <a:t>A </a:t>
            </a:r>
            <a:r>
              <a:rPr lang="en-US" sz="2400" dirty="0">
                <a:effectLst>
                  <a:outerShdw blurRad="38100" dist="38100" dir="2700000" algn="tl">
                    <a:srgbClr val="000000">
                      <a:alpha val="43137"/>
                    </a:srgbClr>
                  </a:outerShdw>
                </a:effectLst>
              </a:rPr>
              <a:t>photosensitive rash </a:t>
            </a:r>
            <a:r>
              <a:rPr lang="en-US" sz="2400" dirty="0"/>
              <a:t>with </a:t>
            </a:r>
            <a:r>
              <a:rPr lang="en-US" sz="2400" i="1" dirty="0"/>
              <a:t>no</a:t>
            </a:r>
            <a:r>
              <a:rPr lang="en-US" sz="2400" dirty="0"/>
              <a:t> other organ findings is highly suggestive of </a:t>
            </a:r>
            <a:r>
              <a:rPr lang="en-US" sz="2400" b="1" dirty="0"/>
              <a:t>discoid lupus erythematosus.</a:t>
            </a:r>
          </a:p>
          <a:p>
            <a:pPr algn="just"/>
            <a:r>
              <a:rPr lang="en-US" sz="2400" dirty="0"/>
              <a:t>This is a </a:t>
            </a:r>
            <a:r>
              <a:rPr lang="en-US" sz="2400" dirty="0">
                <a:effectLst>
                  <a:outerShdw blurRad="38100" dist="38100" dir="2700000" algn="tl">
                    <a:srgbClr val="000000">
                      <a:alpha val="43137"/>
                    </a:srgbClr>
                  </a:outerShdw>
                </a:effectLst>
              </a:rPr>
              <a:t>type </a:t>
            </a:r>
            <a:r>
              <a:rPr lang="en-US" sz="2400" b="1" dirty="0">
                <a:effectLst>
                  <a:outerShdw blurRad="38100" dist="38100" dir="2700000" algn="tl">
                    <a:srgbClr val="000000">
                      <a:alpha val="43137"/>
                    </a:srgbClr>
                  </a:outerShdw>
                </a:effectLst>
              </a:rPr>
              <a:t>III</a:t>
            </a:r>
            <a:r>
              <a:rPr lang="en-US" sz="2400" dirty="0">
                <a:effectLst>
                  <a:outerShdw blurRad="38100" dist="38100" dir="2700000" algn="tl">
                    <a:srgbClr val="000000">
                      <a:alpha val="43137"/>
                    </a:srgbClr>
                  </a:outerShdw>
                </a:effectLst>
              </a:rPr>
              <a:t> hypersensitivity </a:t>
            </a:r>
            <a:r>
              <a:rPr lang="en-US" sz="2400" dirty="0"/>
              <a:t>reaction; </a:t>
            </a:r>
            <a:r>
              <a:rPr lang="en-US" sz="2400" dirty="0">
                <a:effectLst>
                  <a:outerShdw blurRad="38100" dist="38100" dir="2700000" algn="tl">
                    <a:srgbClr val="000000">
                      <a:alpha val="43137"/>
                    </a:srgbClr>
                  </a:outerShdw>
                </a:effectLst>
              </a:rPr>
              <a:t>antibody-antigen complexes </a:t>
            </a:r>
            <a:r>
              <a:rPr lang="en-US" sz="2400" dirty="0"/>
              <a:t>can accumulate at basement membrane </a:t>
            </a:r>
            <a:r>
              <a:rPr lang="en-US" sz="2400" u="sng" dirty="0"/>
              <a:t>interfaces</a:t>
            </a:r>
            <a:r>
              <a:rPr lang="en-US" sz="2400" dirty="0"/>
              <a:t>, such as </a:t>
            </a:r>
            <a:r>
              <a:rPr lang="en-US" sz="2400" u="sng" dirty="0"/>
              <a:t>skin</a:t>
            </a:r>
            <a:r>
              <a:rPr lang="en-US" sz="2400" dirty="0"/>
              <a:t> (rash), </a:t>
            </a:r>
            <a:r>
              <a:rPr lang="en-US" sz="2400" u="sng" dirty="0"/>
              <a:t>glomerular capillaries</a:t>
            </a:r>
            <a:r>
              <a:rPr lang="en-US" sz="2400" dirty="0"/>
              <a:t> (glomerulonephritis), or </a:t>
            </a:r>
            <a:r>
              <a:rPr lang="en-US" sz="2400" u="sng" dirty="0"/>
              <a:t>mesothelial surfaces lining body cavities</a:t>
            </a:r>
            <a:r>
              <a:rPr lang="en-US" sz="2400" dirty="0"/>
              <a:t> (serositis) or within any </a:t>
            </a:r>
            <a:r>
              <a:rPr lang="en-US" sz="2400" u="sng" dirty="0"/>
              <a:t>arterial wall</a:t>
            </a:r>
            <a:r>
              <a:rPr lang="en-US" sz="2400" dirty="0"/>
              <a:t> (vasculitis). Symptoms are referable to the </a:t>
            </a:r>
            <a:r>
              <a:rPr lang="en-US" sz="2400" b="1" dirty="0"/>
              <a:t>site</a:t>
            </a:r>
            <a:r>
              <a:rPr lang="en-US" sz="2400" dirty="0"/>
              <a:t> of </a:t>
            </a:r>
            <a:r>
              <a:rPr lang="en-US" sz="2400" dirty="0">
                <a:effectLst>
                  <a:outerShdw blurRad="38100" dist="38100" dir="2700000" algn="tl">
                    <a:srgbClr val="000000">
                      <a:alpha val="43137"/>
                    </a:srgbClr>
                  </a:outerShdw>
                </a:effectLst>
              </a:rPr>
              <a:t>immune complex deposition</a:t>
            </a:r>
            <a:r>
              <a:rPr lang="en-US" sz="2400" dirty="0"/>
              <a:t>, with subsequent </a:t>
            </a:r>
            <a:r>
              <a:rPr lang="en-US" sz="2400" dirty="0">
                <a:effectLst>
                  <a:outerShdw blurRad="38100" dist="38100" dir="2700000" algn="tl">
                    <a:srgbClr val="000000">
                      <a:alpha val="43137"/>
                    </a:srgbClr>
                  </a:outerShdw>
                </a:effectLst>
              </a:rPr>
              <a:t>complement activation </a:t>
            </a:r>
            <a:r>
              <a:rPr lang="en-US" sz="2400" dirty="0"/>
              <a:t>and the </a:t>
            </a:r>
            <a:r>
              <a:rPr lang="en-US" sz="2400" dirty="0">
                <a:effectLst>
                  <a:outerShdw blurRad="38100" dist="38100" dir="2700000" algn="tl">
                    <a:srgbClr val="000000">
                      <a:alpha val="43137"/>
                    </a:srgbClr>
                  </a:outerShdw>
                </a:effectLst>
              </a:rPr>
              <a:t>recruitment of Fc receptor–bearing cells</a:t>
            </a:r>
            <a:r>
              <a:rPr lang="en-US" sz="2400" dirty="0"/>
              <a:t>.</a:t>
            </a:r>
            <a:endParaRPr lang="el-GR" sz="2400" dirty="0"/>
          </a:p>
        </p:txBody>
      </p:sp>
    </p:spTree>
    <p:extLst>
      <p:ext uri="{BB962C8B-B14F-4D97-AF65-F5344CB8AC3E}">
        <p14:creationId xmlns:p14="http://schemas.microsoft.com/office/powerpoint/2010/main" val="145715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85AF308D-E509-BC59-BD03-9FBEC68AD7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961370" y="-1403220"/>
            <a:ext cx="3655910" cy="6642427"/>
          </a:xfrm>
          <a:prstGeom prst="rect">
            <a:avLst/>
          </a:prstGeom>
        </p:spPr>
      </p:pic>
      <p:sp>
        <p:nvSpPr>
          <p:cNvPr id="4" name="TextBox 3">
            <a:extLst>
              <a:ext uri="{FF2B5EF4-FFF2-40B4-BE49-F238E27FC236}">
                <a16:creationId xmlns:a16="http://schemas.microsoft.com/office/drawing/2014/main" id="{6F8321B3-F8F8-DDF7-D2CE-4B2DBBCD91C2}"/>
              </a:ext>
            </a:extLst>
          </p:cNvPr>
          <p:cNvSpPr txBox="1"/>
          <p:nvPr/>
        </p:nvSpPr>
        <p:spPr>
          <a:xfrm>
            <a:off x="0" y="1"/>
            <a:ext cx="5468111" cy="3754874"/>
          </a:xfrm>
          <a:prstGeom prst="rect">
            <a:avLst/>
          </a:prstGeom>
          <a:noFill/>
        </p:spPr>
        <p:txBody>
          <a:bodyPr wrap="square">
            <a:spAutoFit/>
          </a:bodyPr>
          <a:lstStyle/>
          <a:p>
            <a:pPr algn="just"/>
            <a:r>
              <a:rPr lang="en-US" sz="2000" dirty="0"/>
              <a:t>Laboratory testing shows that the patient from Side A has a positive antinuclear antibody (ANA) titer. Anti-Smith and anti–double-stranded DNA (ds-DNA) antibodies are negative, and </a:t>
            </a:r>
            <a:r>
              <a:rPr lang="en-US" sz="2000" dirty="0" err="1"/>
              <a:t>antihistone</a:t>
            </a:r>
            <a:r>
              <a:rPr lang="en-US" sz="2000" dirty="0"/>
              <a:t> antibody titer is negative as well.</a:t>
            </a:r>
            <a:endParaRPr lang="el-GR" sz="2000" dirty="0"/>
          </a:p>
          <a:p>
            <a:pPr algn="just"/>
            <a:endParaRPr lang="en-US" sz="2000" dirty="0"/>
          </a:p>
          <a:p>
            <a:pPr algn="just"/>
            <a:r>
              <a:rPr lang="en-US" sz="2000" dirty="0"/>
              <a:t>Explain the immunofluorescence pattern shown from the patient's skin biopsy specimen (adjacent normal-appearing skin shows no such changes).</a:t>
            </a:r>
          </a:p>
          <a:p>
            <a:pPr algn="just"/>
            <a:r>
              <a:rPr lang="en-US" sz="2000" dirty="0"/>
              <a:t>Explain the laboratory findings.</a:t>
            </a:r>
          </a:p>
          <a:p>
            <a:pPr algn="just"/>
            <a:r>
              <a:rPr lang="en-US" sz="2000" dirty="0"/>
              <a:t>What is the prognosis?</a:t>
            </a:r>
          </a:p>
          <a:p>
            <a:endParaRPr lang="en-US" dirty="0"/>
          </a:p>
        </p:txBody>
      </p:sp>
      <p:sp>
        <p:nvSpPr>
          <p:cNvPr id="6" name="TextBox 5">
            <a:extLst>
              <a:ext uri="{FF2B5EF4-FFF2-40B4-BE49-F238E27FC236}">
                <a16:creationId xmlns:a16="http://schemas.microsoft.com/office/drawing/2014/main" id="{41C0B6DF-8823-2E01-8846-60FE694625CA}"/>
              </a:ext>
            </a:extLst>
          </p:cNvPr>
          <p:cNvSpPr txBox="1"/>
          <p:nvPr/>
        </p:nvSpPr>
        <p:spPr>
          <a:xfrm>
            <a:off x="0" y="3745948"/>
            <a:ext cx="12192000" cy="3046988"/>
          </a:xfrm>
          <a:prstGeom prst="rect">
            <a:avLst/>
          </a:prstGeom>
          <a:noFill/>
        </p:spPr>
        <p:txBody>
          <a:bodyPr wrap="square">
            <a:spAutoFit/>
          </a:bodyPr>
          <a:lstStyle/>
          <a:p>
            <a:pPr algn="just"/>
            <a:r>
              <a:rPr lang="en-US" sz="2400" dirty="0"/>
              <a:t>There is </a:t>
            </a:r>
            <a:r>
              <a:rPr lang="en-US" sz="2400" b="1" dirty="0"/>
              <a:t>immune complex deposition </a:t>
            </a:r>
            <a:r>
              <a:rPr lang="en-US" sz="2400" dirty="0"/>
              <a:t>along the </a:t>
            </a:r>
            <a:r>
              <a:rPr lang="en-US" sz="2400" dirty="0">
                <a:effectLst>
                  <a:outerShdw blurRad="38100" dist="38100" dir="2700000" algn="tl">
                    <a:srgbClr val="000000">
                      <a:alpha val="43137"/>
                    </a:srgbClr>
                  </a:outerShdw>
                </a:effectLst>
              </a:rPr>
              <a:t>dermal–epidermal junction basement membrane</a:t>
            </a:r>
            <a:r>
              <a:rPr lang="en-US" sz="2400" dirty="0"/>
              <a:t> (▸); this is a so-called </a:t>
            </a:r>
            <a:r>
              <a:rPr lang="en-US" sz="2400" dirty="0">
                <a:effectLst>
                  <a:outerShdw blurRad="38100" dist="38100" dir="2700000" algn="tl">
                    <a:srgbClr val="000000">
                      <a:alpha val="43137"/>
                    </a:srgbClr>
                  </a:outerShdw>
                </a:effectLst>
              </a:rPr>
              <a:t>positive “lupus band test.” </a:t>
            </a:r>
            <a:r>
              <a:rPr lang="en-US" sz="2400" dirty="0"/>
              <a:t>In patients with </a:t>
            </a:r>
            <a:r>
              <a:rPr lang="en-US" sz="2400" u="sng" dirty="0"/>
              <a:t>systemic</a:t>
            </a:r>
            <a:r>
              <a:rPr lang="en-US" sz="2400" dirty="0"/>
              <a:t> lupus erythematosus (</a:t>
            </a:r>
            <a:r>
              <a:rPr lang="en-US" sz="2400" u="sng" dirty="0"/>
              <a:t>S</a:t>
            </a:r>
            <a:r>
              <a:rPr lang="en-US" sz="2400" dirty="0"/>
              <a:t>LE)—as opposed to discoid lupus erythematosus (</a:t>
            </a:r>
            <a:r>
              <a:rPr lang="en-US" sz="2400" b="1" dirty="0"/>
              <a:t>D</a:t>
            </a:r>
            <a:r>
              <a:rPr lang="en-US" sz="2400" dirty="0"/>
              <a:t>LE)—</a:t>
            </a:r>
            <a:r>
              <a:rPr lang="en-US" sz="2400" u="sng" dirty="0"/>
              <a:t>grossly normal-appearing </a:t>
            </a:r>
            <a:r>
              <a:rPr lang="en-US" sz="2400" dirty="0"/>
              <a:t>skin also has </a:t>
            </a:r>
            <a:r>
              <a:rPr lang="en-US" sz="2400" u="sng" dirty="0"/>
              <a:t>such immune complex deposition</a:t>
            </a:r>
            <a:r>
              <a:rPr lang="en-US" sz="2400" dirty="0"/>
              <a:t>.</a:t>
            </a:r>
          </a:p>
          <a:p>
            <a:pPr algn="just"/>
            <a:r>
              <a:rPr lang="en-US" sz="2400" dirty="0"/>
              <a:t>About </a:t>
            </a:r>
            <a:r>
              <a:rPr lang="en-US" sz="2400" i="1" dirty="0"/>
              <a:t>one third </a:t>
            </a:r>
            <a:r>
              <a:rPr lang="en-US" sz="2400" dirty="0"/>
              <a:t>of patients with </a:t>
            </a:r>
            <a:r>
              <a:rPr lang="en-US" sz="2400" b="1" dirty="0"/>
              <a:t>D</a:t>
            </a:r>
            <a:r>
              <a:rPr lang="en-US" sz="2400" dirty="0"/>
              <a:t>LE have a </a:t>
            </a:r>
            <a:r>
              <a:rPr lang="en-US" sz="2400" dirty="0">
                <a:effectLst>
                  <a:outerShdw blurRad="38100" dist="38100" dir="2700000" algn="tl">
                    <a:srgbClr val="000000">
                      <a:alpha val="43137"/>
                    </a:srgbClr>
                  </a:outerShdw>
                </a:effectLst>
              </a:rPr>
              <a:t>positive ANA</a:t>
            </a:r>
            <a:r>
              <a:rPr lang="en-US" sz="2400" dirty="0"/>
              <a:t>. </a:t>
            </a:r>
            <a:r>
              <a:rPr lang="en-US" sz="2400" u="sng" dirty="0"/>
              <a:t>Anti-Smith</a:t>
            </a:r>
            <a:r>
              <a:rPr lang="en-US" sz="2400" dirty="0"/>
              <a:t> and </a:t>
            </a:r>
            <a:r>
              <a:rPr lang="en-US" sz="2400" u="sng" dirty="0"/>
              <a:t>anti–ds-DNA </a:t>
            </a:r>
            <a:r>
              <a:rPr lang="en-US" sz="2400" dirty="0"/>
              <a:t>antibodies are seen more often with </a:t>
            </a:r>
            <a:r>
              <a:rPr lang="en-US" sz="2400" u="sng" dirty="0"/>
              <a:t>S</a:t>
            </a:r>
            <a:r>
              <a:rPr lang="en-US" sz="2400" dirty="0"/>
              <a:t>LE. </a:t>
            </a:r>
            <a:r>
              <a:rPr lang="en-US" sz="2400" spc="300" dirty="0" err="1"/>
              <a:t>Antihistone</a:t>
            </a:r>
            <a:r>
              <a:rPr lang="en-US" sz="2400" dirty="0"/>
              <a:t> antibodies are typical for </a:t>
            </a:r>
            <a:r>
              <a:rPr lang="en-US" sz="2400" spc="300" dirty="0"/>
              <a:t>drug-induced</a:t>
            </a:r>
            <a:r>
              <a:rPr lang="en-US" sz="2400" dirty="0"/>
              <a:t> lupus.</a:t>
            </a:r>
          </a:p>
          <a:p>
            <a:pPr algn="just"/>
            <a:r>
              <a:rPr lang="en-US" sz="2400" dirty="0"/>
              <a:t>About </a:t>
            </a:r>
            <a:r>
              <a:rPr lang="en-US" sz="2400" dirty="0">
                <a:effectLst>
                  <a:outerShdw blurRad="38100" dist="38100" dir="2700000" algn="tl">
                    <a:srgbClr val="000000">
                      <a:alpha val="43137"/>
                    </a:srgbClr>
                  </a:outerShdw>
                </a:effectLst>
              </a:rPr>
              <a:t>5% to 10% </a:t>
            </a:r>
            <a:r>
              <a:rPr lang="en-US" sz="2400" dirty="0"/>
              <a:t>of patients with </a:t>
            </a:r>
            <a:r>
              <a:rPr lang="en-US" sz="2400" b="1" dirty="0"/>
              <a:t>D</a:t>
            </a:r>
            <a:r>
              <a:rPr lang="en-US" sz="2400" dirty="0"/>
              <a:t>LE eventually develop </a:t>
            </a:r>
            <a:r>
              <a:rPr lang="en-US" sz="2400" dirty="0">
                <a:effectLst>
                  <a:outerShdw blurRad="38100" dist="38100" dir="2700000" algn="tl">
                    <a:srgbClr val="000000">
                      <a:alpha val="43137"/>
                    </a:srgbClr>
                  </a:outerShdw>
                </a:effectLst>
              </a:rPr>
              <a:t>systemic</a:t>
            </a:r>
            <a:r>
              <a:rPr lang="en-US" sz="2400" dirty="0"/>
              <a:t> manifestations.</a:t>
            </a:r>
            <a:endParaRPr lang="el-GR" sz="2400" dirty="0"/>
          </a:p>
        </p:txBody>
      </p:sp>
    </p:spTree>
    <p:extLst>
      <p:ext uri="{BB962C8B-B14F-4D97-AF65-F5344CB8AC3E}">
        <p14:creationId xmlns:p14="http://schemas.microsoft.com/office/powerpoint/2010/main" val="357739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C4DE3CE-FF4E-0CE6-F18F-7D6AB17C23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47" y="1502967"/>
            <a:ext cx="3878427" cy="5281881"/>
          </a:xfrm>
          <a:prstGeom prst="rect">
            <a:avLst/>
          </a:prstGeom>
        </p:spPr>
      </p:pic>
      <p:sp>
        <p:nvSpPr>
          <p:cNvPr id="4" name="TextBox 3">
            <a:extLst>
              <a:ext uri="{FF2B5EF4-FFF2-40B4-BE49-F238E27FC236}">
                <a16:creationId xmlns:a16="http://schemas.microsoft.com/office/drawing/2014/main" id="{1C3E4DC1-2AFC-6532-0705-8E19BE305028}"/>
              </a:ext>
            </a:extLst>
          </p:cNvPr>
          <p:cNvSpPr txBox="1"/>
          <p:nvPr/>
        </p:nvSpPr>
        <p:spPr>
          <a:xfrm rot="10800000" flipV="1">
            <a:off x="4103520" y="1493972"/>
            <a:ext cx="8088472" cy="5262979"/>
          </a:xfrm>
          <a:prstGeom prst="rect">
            <a:avLst/>
          </a:prstGeom>
          <a:noFill/>
        </p:spPr>
        <p:txBody>
          <a:bodyPr wrap="square">
            <a:spAutoFit/>
          </a:bodyPr>
          <a:lstStyle/>
          <a:p>
            <a:pPr algn="just"/>
            <a:r>
              <a:rPr lang="en-US" sz="2400" b="1" dirty="0"/>
              <a:t>Contact dermatitis </a:t>
            </a:r>
            <a:r>
              <a:rPr lang="en-US" sz="2400" dirty="0"/>
              <a:t>resulted from </a:t>
            </a:r>
            <a:r>
              <a:rPr lang="en-US" sz="2400" dirty="0">
                <a:effectLst>
                  <a:outerShdw blurRad="38100" dist="38100" dir="2700000" algn="tl">
                    <a:srgbClr val="000000">
                      <a:alpha val="43137"/>
                    </a:srgbClr>
                  </a:outerShdw>
                </a:effectLst>
              </a:rPr>
              <a:t>exposure to substances </a:t>
            </a:r>
            <a:r>
              <a:rPr lang="en-US" sz="2400" dirty="0"/>
              <a:t>in the antiperspirant that </a:t>
            </a:r>
            <a:r>
              <a:rPr lang="en-US" sz="2400" i="1" dirty="0"/>
              <a:t>complex with </a:t>
            </a:r>
            <a:r>
              <a:rPr lang="en-US" sz="2400" dirty="0">
                <a:effectLst>
                  <a:outerShdw blurRad="38100" dist="38100" dir="2700000" algn="tl">
                    <a:srgbClr val="000000">
                      <a:alpha val="43137"/>
                    </a:srgbClr>
                  </a:outerShdw>
                </a:effectLst>
              </a:rPr>
              <a:t>host proteins </a:t>
            </a:r>
            <a:r>
              <a:rPr lang="en-US" sz="2400" dirty="0"/>
              <a:t>to elicit a </a:t>
            </a:r>
            <a:r>
              <a:rPr lang="en-US" sz="2400" b="1" dirty="0"/>
              <a:t>type IV (delayed-type) hypersensitivity response</a:t>
            </a:r>
            <a:r>
              <a:rPr lang="en-US" sz="2400" dirty="0"/>
              <a:t>. Similar responses occur to compounds such as urushiol in </a:t>
            </a:r>
            <a:r>
              <a:rPr lang="en-US" sz="2400" dirty="0">
                <a:effectLst>
                  <a:outerShdw blurRad="38100" dist="38100" dir="2700000" algn="tl">
                    <a:srgbClr val="000000">
                      <a:alpha val="43137"/>
                    </a:srgbClr>
                  </a:outerShdw>
                </a:effectLst>
              </a:rPr>
              <a:t>poison ivy</a:t>
            </a:r>
            <a:r>
              <a:rPr lang="en-US" sz="2400" dirty="0"/>
              <a:t>.</a:t>
            </a:r>
          </a:p>
          <a:p>
            <a:pPr algn="just"/>
            <a:r>
              <a:rPr lang="en-US" sz="2400" dirty="0">
                <a:effectLst>
                  <a:outerShdw blurRad="38100" dist="38100" dir="2700000" algn="tl">
                    <a:srgbClr val="000000">
                      <a:alpha val="43137"/>
                    </a:srgbClr>
                  </a:outerShdw>
                </a:effectLst>
              </a:rPr>
              <a:t>Cutaneous</a:t>
            </a:r>
            <a:r>
              <a:rPr lang="en-US" sz="2400" dirty="0"/>
              <a:t> </a:t>
            </a:r>
            <a:r>
              <a:rPr lang="en-US" sz="2400" b="1" dirty="0"/>
              <a:t>macrophages</a:t>
            </a:r>
            <a:r>
              <a:rPr lang="en-US" sz="2400" dirty="0"/>
              <a:t> and </a:t>
            </a:r>
            <a:r>
              <a:rPr lang="en-US" sz="2400" b="1" dirty="0"/>
              <a:t>dendritic cells</a:t>
            </a:r>
            <a:r>
              <a:rPr lang="en-US" sz="2400" dirty="0"/>
              <a:t> </a:t>
            </a:r>
            <a:r>
              <a:rPr lang="en-US" sz="2400" dirty="0">
                <a:effectLst>
                  <a:outerShdw blurRad="38100" dist="38100" dir="2700000" algn="tl">
                    <a:srgbClr val="000000">
                      <a:alpha val="43137"/>
                    </a:srgbClr>
                  </a:outerShdw>
                </a:effectLst>
              </a:rPr>
              <a:t>take up and process conjugated proteins</a:t>
            </a:r>
            <a:r>
              <a:rPr lang="en-US" sz="2400" dirty="0"/>
              <a:t>, thereby </a:t>
            </a:r>
            <a:r>
              <a:rPr lang="en-US" sz="2400" dirty="0">
                <a:effectLst>
                  <a:outerShdw blurRad="38100" dist="38100" dir="2700000" algn="tl">
                    <a:srgbClr val="000000">
                      <a:alpha val="43137"/>
                    </a:srgbClr>
                  </a:outerShdw>
                </a:effectLst>
              </a:rPr>
              <a:t>presenting modified peptides </a:t>
            </a:r>
            <a:r>
              <a:rPr lang="en-US" sz="2400" dirty="0"/>
              <a:t>to </a:t>
            </a:r>
            <a:r>
              <a:rPr lang="en-US" sz="2400" dirty="0">
                <a:effectLst>
                  <a:outerShdw blurRad="38100" dist="38100" dir="2700000" algn="tl">
                    <a:srgbClr val="000000">
                      <a:alpha val="43137"/>
                    </a:srgbClr>
                  </a:outerShdw>
                </a:effectLst>
              </a:rPr>
              <a:t>circulating memory CD4+ T lymphocytes </a:t>
            </a:r>
            <a:r>
              <a:rPr lang="en-US" sz="2400" dirty="0"/>
              <a:t>that </a:t>
            </a:r>
            <a:r>
              <a:rPr lang="en-US" sz="2400" dirty="0">
                <a:effectLst>
                  <a:outerShdw blurRad="38100" dist="38100" dir="2700000" algn="tl">
                    <a:srgbClr val="000000">
                      <a:alpha val="43137"/>
                    </a:srgbClr>
                  </a:outerShdw>
                </a:effectLst>
              </a:rPr>
              <a:t>recognize antigens from </a:t>
            </a:r>
            <a:r>
              <a:rPr lang="en-US" sz="2400" spc="600" dirty="0">
                <a:effectLst>
                  <a:outerShdw blurRad="38100" dist="38100" dir="2700000" algn="tl">
                    <a:srgbClr val="000000">
                      <a:alpha val="43137"/>
                    </a:srgbClr>
                  </a:outerShdw>
                </a:effectLst>
              </a:rPr>
              <a:t>prior</a:t>
            </a:r>
            <a:r>
              <a:rPr lang="en-US" sz="2400" dirty="0">
                <a:effectLst>
                  <a:outerShdw blurRad="38100" dist="38100" dir="2700000" algn="tl">
                    <a:srgbClr val="000000">
                      <a:alpha val="43137"/>
                    </a:srgbClr>
                  </a:outerShdw>
                </a:effectLst>
              </a:rPr>
              <a:t> exposures</a:t>
            </a:r>
            <a:r>
              <a:rPr lang="en-US" sz="2400" dirty="0"/>
              <a:t>. </a:t>
            </a:r>
            <a:r>
              <a:rPr lang="en-US" sz="2400" b="1" dirty="0"/>
              <a:t>T-cell activation </a:t>
            </a:r>
            <a:r>
              <a:rPr lang="en-US" sz="2400" dirty="0"/>
              <a:t>produces a </a:t>
            </a:r>
            <a:r>
              <a:rPr lang="en-US" sz="2400" dirty="0">
                <a:effectLst>
                  <a:outerShdw blurRad="38100" dist="38100" dir="2700000" algn="tl">
                    <a:srgbClr val="000000">
                      <a:alpha val="43137"/>
                    </a:srgbClr>
                  </a:outerShdw>
                </a:effectLst>
              </a:rPr>
              <a:t>TH</a:t>
            </a:r>
            <a:r>
              <a:rPr lang="en-US" sz="2400" b="1" dirty="0">
                <a:effectLst>
                  <a:outerShdw blurRad="38100" dist="38100" dir="2700000" algn="tl">
                    <a:srgbClr val="000000">
                      <a:alpha val="43137"/>
                    </a:srgbClr>
                  </a:outerShdw>
                </a:effectLst>
              </a:rPr>
              <a:t>1</a:t>
            </a:r>
            <a:r>
              <a:rPr lang="en-US" sz="2400" dirty="0">
                <a:effectLst>
                  <a:outerShdw blurRad="38100" dist="38100" dir="2700000" algn="tl">
                    <a:srgbClr val="000000">
                      <a:alpha val="43137"/>
                    </a:srgbClr>
                  </a:outerShdw>
                </a:effectLst>
              </a:rPr>
              <a:t> response </a:t>
            </a:r>
            <a:r>
              <a:rPr lang="en-US" sz="2400" dirty="0"/>
              <a:t>that is dominated by </a:t>
            </a:r>
            <a:r>
              <a:rPr lang="en-US" sz="2400" b="1" dirty="0"/>
              <a:t>interferon-γ</a:t>
            </a:r>
            <a:r>
              <a:rPr lang="en-US" sz="2400" dirty="0"/>
              <a:t>.</a:t>
            </a:r>
            <a:endParaRPr lang="el-GR" sz="2400" dirty="0"/>
          </a:p>
          <a:p>
            <a:pPr algn="just"/>
            <a:endParaRPr lang="en-US" sz="2400" dirty="0"/>
          </a:p>
          <a:p>
            <a:pPr algn="just"/>
            <a:r>
              <a:rPr lang="en-US" sz="2400" b="1" dirty="0"/>
              <a:t>Type IV hypersensitivity </a:t>
            </a:r>
            <a:r>
              <a:rPr lang="en-US" sz="2400" dirty="0"/>
              <a:t>underlies the pathogenesis of </a:t>
            </a:r>
            <a:r>
              <a:rPr lang="en-US" sz="2400" dirty="0">
                <a:effectLst>
                  <a:outerShdw blurRad="38100" dist="38100" dir="2700000" algn="tl">
                    <a:srgbClr val="000000">
                      <a:alpha val="43137"/>
                    </a:srgbClr>
                  </a:outerShdw>
                </a:effectLst>
              </a:rPr>
              <a:t>type I diabetes mellitus, scleroderma, and inflammatory bowel disease</a:t>
            </a:r>
            <a:r>
              <a:rPr lang="en-US" sz="2400" dirty="0"/>
              <a:t>, among others; it has also been implicated in </a:t>
            </a:r>
            <a:r>
              <a:rPr lang="en-US" sz="2400" dirty="0">
                <a:effectLst>
                  <a:outerShdw blurRad="38100" dist="38100" dir="2700000" algn="tl">
                    <a:srgbClr val="000000">
                      <a:alpha val="43137"/>
                    </a:srgbClr>
                  </a:outerShdw>
                </a:effectLst>
              </a:rPr>
              <a:t>multiple sclerosis and rheumatoid arthritis.</a:t>
            </a:r>
          </a:p>
        </p:txBody>
      </p:sp>
      <p:sp>
        <p:nvSpPr>
          <p:cNvPr id="6" name="TextBox 5">
            <a:extLst>
              <a:ext uri="{FF2B5EF4-FFF2-40B4-BE49-F238E27FC236}">
                <a16:creationId xmlns:a16="http://schemas.microsoft.com/office/drawing/2014/main" id="{083FC55A-D7FC-FCEF-944B-2C53FD46852E}"/>
              </a:ext>
            </a:extLst>
          </p:cNvPr>
          <p:cNvSpPr txBox="1"/>
          <p:nvPr/>
        </p:nvSpPr>
        <p:spPr>
          <a:xfrm>
            <a:off x="0" y="0"/>
            <a:ext cx="12192000" cy="1569660"/>
          </a:xfrm>
          <a:prstGeom prst="rect">
            <a:avLst/>
          </a:prstGeom>
          <a:noFill/>
        </p:spPr>
        <p:txBody>
          <a:bodyPr wrap="square">
            <a:spAutoFit/>
          </a:bodyPr>
          <a:lstStyle/>
          <a:p>
            <a:pPr algn="just"/>
            <a:r>
              <a:rPr lang="en-US" sz="2400" dirty="0"/>
              <a:t>A 39-year-old man applied a deodorant, and 30 hours later he noted the appearance shown.</a:t>
            </a:r>
          </a:p>
          <a:p>
            <a:pPr algn="just"/>
            <a:r>
              <a:rPr lang="en-US" sz="2400" dirty="0"/>
              <a:t>What is a likely explanation for these lesions?</a:t>
            </a:r>
          </a:p>
          <a:p>
            <a:pPr algn="just"/>
            <a:r>
              <a:rPr lang="en-US" sz="2400" dirty="0"/>
              <a:t>Explain the immunologic mechanism.</a:t>
            </a:r>
          </a:p>
          <a:p>
            <a:pPr algn="just"/>
            <a:r>
              <a:rPr lang="en-US" sz="2400" dirty="0"/>
              <a:t>Name other diseases with similar basic immune pathogenesis.</a:t>
            </a:r>
            <a:endParaRPr lang="el-GR" sz="2400" dirty="0"/>
          </a:p>
        </p:txBody>
      </p:sp>
    </p:spTree>
    <p:extLst>
      <p:ext uri="{BB962C8B-B14F-4D97-AF65-F5344CB8AC3E}">
        <p14:creationId xmlns:p14="http://schemas.microsoft.com/office/powerpoint/2010/main" val="242233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32685E8-B8BC-1E02-C772-2670228A0F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 y="90397"/>
            <a:ext cx="3438144" cy="6670587"/>
          </a:xfrm>
          <a:prstGeom prst="rect">
            <a:avLst/>
          </a:prstGeom>
        </p:spPr>
      </p:pic>
      <p:sp>
        <p:nvSpPr>
          <p:cNvPr id="4" name="TextBox 3">
            <a:extLst>
              <a:ext uri="{FF2B5EF4-FFF2-40B4-BE49-F238E27FC236}">
                <a16:creationId xmlns:a16="http://schemas.microsoft.com/office/drawing/2014/main" id="{3D74A2BC-A819-3309-5BD9-AFE2A5396864}"/>
              </a:ext>
            </a:extLst>
          </p:cNvPr>
          <p:cNvSpPr txBox="1"/>
          <p:nvPr/>
        </p:nvSpPr>
        <p:spPr>
          <a:xfrm>
            <a:off x="3529584" y="0"/>
            <a:ext cx="8662416" cy="2585323"/>
          </a:xfrm>
          <a:prstGeom prst="rect">
            <a:avLst/>
          </a:prstGeom>
          <a:noFill/>
        </p:spPr>
        <p:txBody>
          <a:bodyPr wrap="square">
            <a:spAutoFit/>
          </a:bodyPr>
          <a:lstStyle/>
          <a:p>
            <a:pPr algn="just"/>
            <a:r>
              <a:rPr lang="en-US" sz="2400" dirty="0"/>
              <a:t>A 28-year-old man from India has a tuberculin skin test placed (upper panel), despite his objections that he was previously immunized with BCG. Two days later, the reaction with induration shown here is noted (lower panel).</a:t>
            </a:r>
          </a:p>
          <a:p>
            <a:pPr algn="just"/>
            <a:r>
              <a:rPr lang="en-US" sz="2400" dirty="0"/>
              <a:t>Why did this reaction occur?</a:t>
            </a:r>
          </a:p>
          <a:p>
            <a:pPr algn="just"/>
            <a:r>
              <a:rPr lang="en-US" sz="2400" dirty="0"/>
              <a:t>What cells and cytokines are most important?</a:t>
            </a:r>
          </a:p>
          <a:p>
            <a:endParaRPr lang="en-US" dirty="0"/>
          </a:p>
        </p:txBody>
      </p:sp>
      <p:sp>
        <p:nvSpPr>
          <p:cNvPr id="6" name="TextBox 5">
            <a:extLst>
              <a:ext uri="{FF2B5EF4-FFF2-40B4-BE49-F238E27FC236}">
                <a16:creationId xmlns:a16="http://schemas.microsoft.com/office/drawing/2014/main" id="{324D6A13-8CF3-9212-AF51-06B93B88BB73}"/>
              </a:ext>
            </a:extLst>
          </p:cNvPr>
          <p:cNvSpPr txBox="1"/>
          <p:nvPr/>
        </p:nvSpPr>
        <p:spPr>
          <a:xfrm>
            <a:off x="3629024" y="2419350"/>
            <a:ext cx="8562975" cy="4524315"/>
          </a:xfrm>
          <a:prstGeom prst="rect">
            <a:avLst/>
          </a:prstGeom>
          <a:noFill/>
        </p:spPr>
        <p:txBody>
          <a:bodyPr wrap="square">
            <a:spAutoFit/>
          </a:bodyPr>
          <a:lstStyle/>
          <a:p>
            <a:pPr algn="just"/>
            <a:r>
              <a:rPr lang="en-US" sz="2400" b="1" dirty="0"/>
              <a:t>Circulating memory T cells </a:t>
            </a:r>
            <a:r>
              <a:rPr lang="en-US" sz="2400" dirty="0"/>
              <a:t>recognize </a:t>
            </a:r>
            <a:r>
              <a:rPr lang="en-US" sz="2400" dirty="0">
                <a:effectLst>
                  <a:outerShdw blurRad="38100" dist="38100" dir="2700000" algn="tl">
                    <a:srgbClr val="000000">
                      <a:alpha val="43137"/>
                    </a:srgbClr>
                  </a:outerShdw>
                </a:effectLst>
              </a:rPr>
              <a:t>processed fragments of the BCG vaccine</a:t>
            </a:r>
            <a:r>
              <a:rPr lang="en-US" sz="2400" dirty="0"/>
              <a:t>, which is made from a bile-attenuated strain of tuberculosis. As a result of this patient's </a:t>
            </a:r>
            <a:r>
              <a:rPr lang="en-US" sz="2400" spc="600" dirty="0"/>
              <a:t>prior</a:t>
            </a:r>
            <a:r>
              <a:rPr lang="en-US" sz="2400" dirty="0"/>
              <a:t> vaccination, the tuberculin skin test can</a:t>
            </a:r>
            <a:r>
              <a:rPr lang="en-US" sz="2400" i="1" dirty="0"/>
              <a:t>not</a:t>
            </a:r>
            <a:r>
              <a:rPr lang="en-US" sz="2400" dirty="0"/>
              <a:t> distinguish a </a:t>
            </a:r>
            <a:r>
              <a:rPr lang="en-US" sz="2400" i="1" dirty="0"/>
              <a:t>prior “authentic” tuberculosis exposure.</a:t>
            </a:r>
          </a:p>
          <a:p>
            <a:pPr algn="just"/>
            <a:r>
              <a:rPr lang="en-US" sz="2400" dirty="0"/>
              <a:t>The </a:t>
            </a:r>
            <a:r>
              <a:rPr lang="en-US" sz="2400" b="1" dirty="0"/>
              <a:t>CD4+</a:t>
            </a:r>
            <a:r>
              <a:rPr lang="en-US" sz="2400" dirty="0"/>
              <a:t> cells elaborate </a:t>
            </a:r>
            <a:r>
              <a:rPr lang="en-US" sz="2400" b="1" dirty="0"/>
              <a:t>interferon-γ</a:t>
            </a:r>
            <a:r>
              <a:rPr lang="en-US" sz="2400" dirty="0"/>
              <a:t> that </a:t>
            </a:r>
            <a:r>
              <a:rPr lang="en-US" sz="2400" b="1" dirty="0"/>
              <a:t>activates macrophages</a:t>
            </a:r>
            <a:r>
              <a:rPr lang="en-US" sz="2400" dirty="0"/>
              <a:t>, which elaborate </a:t>
            </a:r>
            <a:r>
              <a:rPr lang="en-US" sz="2400" b="1" dirty="0"/>
              <a:t>IL-12</a:t>
            </a:r>
            <a:r>
              <a:rPr lang="en-US" sz="2400" dirty="0"/>
              <a:t>; this in turn induces </a:t>
            </a:r>
            <a:r>
              <a:rPr lang="en-US" sz="2400" u="sng" dirty="0">
                <a:effectLst>
                  <a:outerShdw blurRad="38100" dist="38100" dir="2700000" algn="tl">
                    <a:srgbClr val="000000">
                      <a:alpha val="43137"/>
                    </a:srgbClr>
                  </a:outerShdw>
                </a:effectLst>
              </a:rPr>
              <a:t>more</a:t>
            </a:r>
            <a:r>
              <a:rPr lang="en-US" sz="2400" dirty="0"/>
              <a:t> </a:t>
            </a:r>
            <a:r>
              <a:rPr lang="en-US" sz="2400" b="1" dirty="0"/>
              <a:t>interferon-γ production by the CD4+ cells</a:t>
            </a:r>
            <a:r>
              <a:rPr lang="en-US" sz="2400" dirty="0"/>
              <a:t> (</a:t>
            </a:r>
            <a:r>
              <a:rPr lang="en-US" sz="2400" dirty="0">
                <a:effectLst>
                  <a:outerShdw blurRad="38100" dist="38100" dir="2700000" algn="tl">
                    <a:srgbClr val="000000">
                      <a:alpha val="43137"/>
                    </a:srgbClr>
                  </a:outerShdw>
                </a:effectLst>
              </a:rPr>
              <a:t>para</a:t>
            </a:r>
            <a:r>
              <a:rPr lang="en-US" sz="2400" dirty="0"/>
              <a:t>crine effect). </a:t>
            </a:r>
            <a:r>
              <a:rPr lang="en-US" sz="2400" b="1" dirty="0"/>
              <a:t>Activated T cells </a:t>
            </a:r>
            <a:r>
              <a:rPr lang="en-US" sz="2400" dirty="0"/>
              <a:t>also produce </a:t>
            </a:r>
            <a:r>
              <a:rPr lang="en-US" sz="2400" b="1" dirty="0"/>
              <a:t>IL-2</a:t>
            </a:r>
            <a:r>
              <a:rPr lang="en-US" sz="2400" dirty="0"/>
              <a:t>, which promotes </a:t>
            </a:r>
            <a:r>
              <a:rPr lang="en-US" sz="2400" b="1" dirty="0">
                <a:effectLst>
                  <a:outerShdw blurRad="38100" dist="38100" dir="2700000" algn="tl">
                    <a:srgbClr val="000000">
                      <a:alpha val="43137"/>
                    </a:srgbClr>
                  </a:outerShdw>
                </a:effectLst>
              </a:rPr>
              <a:t>T</a:t>
            </a:r>
            <a:r>
              <a:rPr lang="en-US" sz="2400" dirty="0">
                <a:effectLst>
                  <a:outerShdw blurRad="38100" dist="38100" dir="2700000" algn="tl">
                    <a:srgbClr val="000000">
                      <a:alpha val="43137"/>
                    </a:srgbClr>
                  </a:outerShdw>
                </a:effectLst>
              </a:rPr>
              <a:t>-cell proliferation</a:t>
            </a:r>
            <a:r>
              <a:rPr lang="en-US" sz="2400" dirty="0"/>
              <a:t>. The production of </a:t>
            </a:r>
            <a:r>
              <a:rPr lang="en-US" sz="2400" dirty="0">
                <a:effectLst>
                  <a:outerShdw blurRad="38100" dist="38100" dir="2700000" algn="tl">
                    <a:srgbClr val="000000">
                      <a:alpha val="43137"/>
                    </a:srgbClr>
                  </a:outerShdw>
                </a:effectLst>
              </a:rPr>
              <a:t>T cells </a:t>
            </a:r>
            <a:r>
              <a:rPr lang="en-US" sz="2400" dirty="0"/>
              <a:t>and </a:t>
            </a:r>
            <a:r>
              <a:rPr lang="en-US" sz="2400" dirty="0">
                <a:effectLst>
                  <a:outerShdw blurRad="38100" dist="38100" dir="2700000" algn="tl">
                    <a:srgbClr val="000000">
                      <a:alpha val="43137"/>
                    </a:srgbClr>
                  </a:outerShdw>
                </a:effectLst>
              </a:rPr>
              <a:t>macrophage tumor necrosis factor </a:t>
            </a:r>
            <a:r>
              <a:rPr lang="en-US" sz="2400" spc="300" dirty="0"/>
              <a:t>increases</a:t>
            </a:r>
            <a:r>
              <a:rPr lang="en-US" sz="2400" dirty="0"/>
              <a:t> </a:t>
            </a:r>
            <a:r>
              <a:rPr lang="en-US" sz="2400" dirty="0">
                <a:effectLst>
                  <a:outerShdw blurRad="38100" dist="38100" dir="2700000" algn="tl">
                    <a:srgbClr val="000000">
                      <a:alpha val="43137"/>
                    </a:srgbClr>
                  </a:outerShdw>
                </a:effectLst>
              </a:rPr>
              <a:t>endothelial adhesion molecule expression </a:t>
            </a:r>
            <a:r>
              <a:rPr lang="en-US" sz="2400" dirty="0"/>
              <a:t>to attract </a:t>
            </a:r>
            <a:r>
              <a:rPr lang="en-US" sz="2400" dirty="0">
                <a:effectLst>
                  <a:outerShdw blurRad="38100" dist="38100" dir="2700000" algn="tl">
                    <a:srgbClr val="000000">
                      <a:alpha val="43137"/>
                    </a:srgbClr>
                  </a:outerShdw>
                </a:effectLst>
              </a:rPr>
              <a:t>more leukocytes.</a:t>
            </a:r>
            <a:endParaRPr lang="el-GR"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7381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52BCEBD-6FA8-501D-6BD4-24FCC7F732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856025" y="-802592"/>
            <a:ext cx="3355162" cy="5131756"/>
          </a:xfrm>
          <a:prstGeom prst="rect">
            <a:avLst/>
          </a:prstGeom>
        </p:spPr>
      </p:pic>
      <p:sp>
        <p:nvSpPr>
          <p:cNvPr id="4" name="TextBox 3">
            <a:extLst>
              <a:ext uri="{FF2B5EF4-FFF2-40B4-BE49-F238E27FC236}">
                <a16:creationId xmlns:a16="http://schemas.microsoft.com/office/drawing/2014/main" id="{95C9CB76-D923-C0EA-54BD-C832C133817E}"/>
              </a:ext>
            </a:extLst>
          </p:cNvPr>
          <p:cNvSpPr txBox="1"/>
          <p:nvPr/>
        </p:nvSpPr>
        <p:spPr>
          <a:xfrm>
            <a:off x="0" y="0"/>
            <a:ext cx="6967728" cy="3693319"/>
          </a:xfrm>
          <a:prstGeom prst="rect">
            <a:avLst/>
          </a:prstGeom>
          <a:noFill/>
        </p:spPr>
        <p:txBody>
          <a:bodyPr wrap="square">
            <a:spAutoFit/>
          </a:bodyPr>
          <a:lstStyle/>
          <a:p>
            <a:pPr algn="just"/>
            <a:r>
              <a:rPr lang="en-US" sz="2400" dirty="0"/>
              <a:t>A 52-year-old woman with acute myelogenous leukemia undergoes an allogeneic bone marrow stem cell transplantation with a five of six HLA antigen match. A month after engraftment, she develops jaundice, watery diarrhea, and a scaling rash. Her skin biopsy specimen is shown.</a:t>
            </a:r>
            <a:endParaRPr lang="el-GR" sz="2400" dirty="0"/>
          </a:p>
          <a:p>
            <a:pPr algn="just"/>
            <a:endParaRPr lang="en-US" sz="2400" dirty="0"/>
          </a:p>
          <a:p>
            <a:pPr algn="just"/>
            <a:r>
              <a:rPr lang="en-US" sz="2400" dirty="0"/>
              <a:t>What complication has occurred?</a:t>
            </a:r>
          </a:p>
          <a:p>
            <a:pPr algn="just"/>
            <a:r>
              <a:rPr lang="en-US" sz="2400" dirty="0"/>
              <a:t>Explain the immunologic mechanism.</a:t>
            </a:r>
          </a:p>
          <a:p>
            <a:endParaRPr lang="en-US" dirty="0"/>
          </a:p>
        </p:txBody>
      </p:sp>
      <p:sp>
        <p:nvSpPr>
          <p:cNvPr id="6" name="TextBox 5">
            <a:extLst>
              <a:ext uri="{FF2B5EF4-FFF2-40B4-BE49-F238E27FC236}">
                <a16:creationId xmlns:a16="http://schemas.microsoft.com/office/drawing/2014/main" id="{3CDD6B07-DFFF-BED0-8285-32C834B7B5E8}"/>
              </a:ext>
            </a:extLst>
          </p:cNvPr>
          <p:cNvSpPr txBox="1"/>
          <p:nvPr/>
        </p:nvSpPr>
        <p:spPr>
          <a:xfrm>
            <a:off x="0" y="3526572"/>
            <a:ext cx="12192000" cy="3416320"/>
          </a:xfrm>
          <a:prstGeom prst="rect">
            <a:avLst/>
          </a:prstGeom>
          <a:noFill/>
        </p:spPr>
        <p:txBody>
          <a:bodyPr wrap="square">
            <a:spAutoFit/>
          </a:bodyPr>
          <a:lstStyle/>
          <a:p>
            <a:pPr algn="just"/>
            <a:r>
              <a:rPr lang="en-US" sz="2400" dirty="0"/>
              <a:t>The patient has </a:t>
            </a:r>
            <a:r>
              <a:rPr lang="en-US" sz="2400" b="1" dirty="0"/>
              <a:t>graft-versus-host disease (GVHD)</a:t>
            </a:r>
            <a:r>
              <a:rPr lang="en-US" sz="2400" dirty="0"/>
              <a:t>;</a:t>
            </a:r>
            <a:r>
              <a:rPr lang="en-US" sz="2400" b="1" dirty="0"/>
              <a:t> </a:t>
            </a:r>
            <a:r>
              <a:rPr lang="en-US" sz="2400" dirty="0"/>
              <a:t>the </a:t>
            </a:r>
            <a:r>
              <a:rPr lang="en-US" sz="2400" u="sng" dirty="0">
                <a:effectLst>
                  <a:outerShdw blurRad="38100" dist="38100" dir="2700000" algn="tl">
                    <a:srgbClr val="000000">
                      <a:alpha val="43137"/>
                    </a:srgbClr>
                  </a:outerShdw>
                </a:effectLst>
              </a:rPr>
              <a:t>donor</a:t>
            </a:r>
            <a:r>
              <a:rPr lang="en-US" sz="2400" dirty="0">
                <a:effectLst>
                  <a:outerShdw blurRad="38100" dist="38100" dir="2700000" algn="tl">
                    <a:srgbClr val="000000">
                      <a:alpha val="43137"/>
                    </a:srgbClr>
                  </a:outerShdw>
                </a:effectLst>
              </a:rPr>
              <a:t> lymphocytes </a:t>
            </a:r>
            <a:r>
              <a:rPr lang="en-US" sz="2400" dirty="0"/>
              <a:t>recognize the </a:t>
            </a:r>
            <a:r>
              <a:rPr lang="en-US" sz="2400" i="1" u="sng" dirty="0">
                <a:effectLst>
                  <a:outerShdw blurRad="38100" dist="38100" dir="2700000" algn="tl">
                    <a:srgbClr val="000000">
                      <a:alpha val="43137"/>
                    </a:srgbClr>
                  </a:outerShdw>
                </a:effectLst>
              </a:rPr>
              <a:t>host</a:t>
            </a:r>
            <a:r>
              <a:rPr lang="en-US" sz="2400" i="1" dirty="0">
                <a:effectLst>
                  <a:outerShdw blurRad="38100" dist="38100" dir="2700000" algn="tl">
                    <a:srgbClr val="000000">
                      <a:alpha val="43137"/>
                    </a:srgbClr>
                  </a:outerShdw>
                </a:effectLst>
              </a:rPr>
              <a:t> major histocompatibility complex (MHC)</a:t>
            </a:r>
            <a:r>
              <a:rPr lang="en-US" sz="2400" dirty="0">
                <a:effectLst>
                  <a:outerShdw blurRad="38100" dist="38100" dir="2700000" algn="tl">
                    <a:srgbClr val="000000">
                      <a:alpha val="43137"/>
                    </a:srgbClr>
                  </a:outerShdw>
                </a:effectLst>
              </a:rPr>
              <a:t> as being </a:t>
            </a:r>
            <a:r>
              <a:rPr lang="en-US" sz="2400" spc="600" dirty="0">
                <a:effectLst>
                  <a:outerShdw blurRad="38100" dist="38100" dir="2700000" algn="tl">
                    <a:srgbClr val="000000">
                      <a:alpha val="43137"/>
                    </a:srgbClr>
                  </a:outerShdw>
                </a:effectLst>
              </a:rPr>
              <a:t>foreign</a:t>
            </a:r>
            <a:r>
              <a:rPr lang="en-US" sz="2400" dirty="0"/>
              <a:t>. </a:t>
            </a:r>
            <a:r>
              <a:rPr lang="en-US" sz="2400" dirty="0">
                <a:effectLst>
                  <a:outerShdw blurRad="38100" dist="38100" dir="2700000" algn="tl">
                    <a:srgbClr val="000000">
                      <a:alpha val="43137"/>
                    </a:srgbClr>
                  </a:outerShdw>
                </a:effectLst>
              </a:rPr>
              <a:t>Biliary, cutaneous, and bowel epithelium</a:t>
            </a:r>
            <a:r>
              <a:rPr lang="en-US" sz="2400" dirty="0"/>
              <a:t> seem to be most susceptible to this reaction, so the development of jaundice, rash, and diarrhea is typical for </a:t>
            </a:r>
            <a:r>
              <a:rPr lang="en-US" sz="2400" b="1" dirty="0"/>
              <a:t>acute</a:t>
            </a:r>
            <a:r>
              <a:rPr lang="en-US" sz="2400" dirty="0"/>
              <a:t> </a:t>
            </a:r>
            <a:r>
              <a:rPr lang="en-US" sz="2400" b="1" dirty="0"/>
              <a:t>GVHD</a:t>
            </a:r>
            <a:r>
              <a:rPr lang="en-US" sz="2400" dirty="0"/>
              <a:t>. Note a </a:t>
            </a:r>
            <a:r>
              <a:rPr lang="en-US" sz="2400" dirty="0">
                <a:effectLst>
                  <a:outerShdw blurRad="38100" dist="38100" dir="2700000" algn="tl">
                    <a:srgbClr val="000000">
                      <a:alpha val="43137"/>
                    </a:srgbClr>
                  </a:outerShdw>
                </a:effectLst>
              </a:rPr>
              <a:t>modest number of chronic inflammatory cells </a:t>
            </a:r>
            <a:r>
              <a:rPr lang="en-US" sz="2400" dirty="0"/>
              <a:t>with </a:t>
            </a:r>
            <a:r>
              <a:rPr lang="en-US" sz="2400" dirty="0">
                <a:effectLst>
                  <a:outerShdw blurRad="38100" dist="38100" dir="2700000" algn="tl">
                    <a:srgbClr val="000000">
                      <a:alpha val="43137"/>
                    </a:srgbClr>
                  </a:outerShdw>
                </a:effectLst>
              </a:rPr>
              <a:t>dyskeratosis</a:t>
            </a:r>
            <a:r>
              <a:rPr lang="en-US" sz="2400" dirty="0"/>
              <a:t> and </a:t>
            </a:r>
            <a:r>
              <a:rPr lang="en-US" sz="2400" dirty="0">
                <a:effectLst>
                  <a:outerShdw blurRad="38100" dist="38100" dir="2700000" algn="tl">
                    <a:srgbClr val="000000">
                      <a:alpha val="43137"/>
                    </a:srgbClr>
                  </a:outerShdw>
                </a:effectLst>
              </a:rPr>
              <a:t>prominent keratinocyte apoptosis </a:t>
            </a:r>
            <a:r>
              <a:rPr lang="en-US" sz="2400" dirty="0"/>
              <a:t>(▾); </a:t>
            </a:r>
            <a:r>
              <a:rPr lang="en-US" sz="2400" b="1" dirty="0"/>
              <a:t>chronic</a:t>
            </a:r>
            <a:r>
              <a:rPr lang="en-US" sz="2400" dirty="0"/>
              <a:t> </a:t>
            </a:r>
            <a:r>
              <a:rPr lang="en-US" sz="2400" b="1" dirty="0"/>
              <a:t>GVHD</a:t>
            </a:r>
            <a:r>
              <a:rPr lang="en-US" sz="2400" dirty="0"/>
              <a:t> of the skin eventually leads to significant </a:t>
            </a:r>
            <a:r>
              <a:rPr lang="en-US" sz="2400" b="1" dirty="0"/>
              <a:t>dermal fibrosis</a:t>
            </a:r>
            <a:r>
              <a:rPr lang="en-US" sz="2400" dirty="0"/>
              <a:t>.</a:t>
            </a:r>
            <a:endParaRPr lang="el-GR" sz="2400" dirty="0"/>
          </a:p>
          <a:p>
            <a:pPr algn="just"/>
            <a:endParaRPr lang="en-US" sz="2400" dirty="0"/>
          </a:p>
          <a:p>
            <a:pPr algn="just"/>
            <a:r>
              <a:rPr lang="en-US" sz="2400" b="1" u="sng" dirty="0"/>
              <a:t>Donor</a:t>
            </a:r>
            <a:r>
              <a:rPr lang="en-US" sz="2400" b="1" dirty="0"/>
              <a:t> lymphocytes </a:t>
            </a:r>
            <a:r>
              <a:rPr lang="en-US" sz="2400" dirty="0"/>
              <a:t>cause </a:t>
            </a:r>
            <a:r>
              <a:rPr lang="en-US" sz="2400" b="1" dirty="0"/>
              <a:t>direct cytotoxicity (cytotoxic T lymphocytes), cytokine-mediated injury</a:t>
            </a:r>
            <a:r>
              <a:rPr lang="en-US" sz="2400" dirty="0"/>
              <a:t>, and </a:t>
            </a:r>
            <a:r>
              <a:rPr lang="en-US" sz="2400" b="1" dirty="0"/>
              <a:t>heightened host natural killer cell damage</a:t>
            </a:r>
            <a:r>
              <a:rPr lang="en-US" sz="2400" dirty="0"/>
              <a:t>.</a:t>
            </a:r>
            <a:endParaRPr lang="el-GR" sz="2400" dirty="0"/>
          </a:p>
        </p:txBody>
      </p:sp>
    </p:spTree>
    <p:extLst>
      <p:ext uri="{BB962C8B-B14F-4D97-AF65-F5344CB8AC3E}">
        <p14:creationId xmlns:p14="http://schemas.microsoft.com/office/powerpoint/2010/main" val="21407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4571</Words>
  <Application>Microsoft Office PowerPoint</Application>
  <PresentationFormat>Ευρεία οθόνη</PresentationFormat>
  <Paragraphs>222</Paragraphs>
  <Slides>28</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28</vt:i4>
      </vt:variant>
    </vt:vector>
  </HeadingPairs>
  <TitlesOfParts>
    <vt:vector size="32" baseType="lpstr">
      <vt:lpstr>Arial</vt:lpstr>
      <vt:lpstr>Calibri</vt:lpstr>
      <vt:lpstr>Calibri Light</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user</cp:lastModifiedBy>
  <cp:revision>11</cp:revision>
  <dcterms:created xsi:type="dcterms:W3CDTF">2024-04-22T06:40:10Z</dcterms:created>
  <dcterms:modified xsi:type="dcterms:W3CDTF">2024-04-23T09:39:56Z</dcterms:modified>
</cp:coreProperties>
</file>