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6" r:id="rId2"/>
    <p:sldId id="257" r:id="rId3"/>
    <p:sldId id="258" r:id="rId4"/>
    <p:sldId id="259" r:id="rId5"/>
    <p:sldId id="260" r:id="rId6"/>
    <p:sldId id="261" r:id="rId7"/>
    <p:sldId id="284" r:id="rId8"/>
    <p:sldId id="285" r:id="rId9"/>
    <p:sldId id="262" r:id="rId10"/>
    <p:sldId id="264" r:id="rId11"/>
    <p:sldId id="263" r:id="rId12"/>
    <p:sldId id="269" r:id="rId13"/>
    <p:sldId id="270" r:id="rId14"/>
    <p:sldId id="286" r:id="rId15"/>
    <p:sldId id="266" r:id="rId16"/>
    <p:sldId id="287" r:id="rId17"/>
    <p:sldId id="288" r:id="rId18"/>
    <p:sldId id="289" r:id="rId19"/>
    <p:sldId id="290" r:id="rId20"/>
    <p:sldId id="291" r:id="rId21"/>
    <p:sldId id="292" r:id="rId22"/>
    <p:sldId id="293" r:id="rId23"/>
    <p:sldId id="294" r:id="rId24"/>
    <p:sldId id="298" r:id="rId25"/>
    <p:sldId id="299" r:id="rId26"/>
    <p:sldId id="300" r:id="rId27"/>
    <p:sldId id="303" r:id="rId28"/>
    <p:sldId id="304" r:id="rId29"/>
    <p:sldId id="305" r:id="rId30"/>
    <p:sldId id="306" r:id="rId31"/>
    <p:sldId id="308" r:id="rId32"/>
    <p:sldId id="310" r:id="rId33"/>
    <p:sldId id="318" r:id="rId34"/>
    <p:sldId id="313" r:id="rId35"/>
    <p:sldId id="316" r:id="rId36"/>
    <p:sldId id="312" r:id="rId37"/>
    <p:sldId id="321" r:id="rId38"/>
    <p:sldId id="327" r:id="rId39"/>
    <p:sldId id="328" r:id="rId40"/>
    <p:sldId id="324" r:id="rId41"/>
    <p:sldId id="325" r:id="rId42"/>
    <p:sldId id="323" r:id="rId43"/>
    <p:sldId id="314" r:id="rId44"/>
    <p:sldId id="319" r:id="rId45"/>
    <p:sldId id="320" r:id="rId46"/>
    <p:sldId id="317" r:id="rId47"/>
    <p:sldId id="326"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803" autoAdjust="0"/>
  </p:normalViewPr>
  <p:slideViewPr>
    <p:cSldViewPr>
      <p:cViewPr>
        <p:scale>
          <a:sx n="100" d="100"/>
          <a:sy n="100" d="100"/>
        </p:scale>
        <p:origin x="-29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5759EDA9-4F69-4AE7-82F9-2D4C03A5AB16}" type="datetimeFigureOut">
              <a:rPr lang="en-US" smtClean="0"/>
              <a:pPr/>
              <a:t>1/10/2017</a:t>
            </a:fld>
            <a:endParaRPr lang="en-US"/>
          </a:p>
        </p:txBody>
      </p:sp>
      <p:sp>
        <p:nvSpPr>
          <p:cNvPr id="17" name="16 - Θέση υποσέλιδου"/>
          <p:cNvSpPr>
            <a:spLocks noGrp="1"/>
          </p:cNvSpPr>
          <p:nvPr>
            <p:ph type="ftr" sz="quarter" idx="11"/>
          </p:nvPr>
        </p:nvSpPr>
        <p:spPr/>
        <p:txBody>
          <a:bodyPr/>
          <a:lstStyle/>
          <a:p>
            <a:endParaRPr lang="en-US"/>
          </a:p>
        </p:txBody>
      </p:sp>
      <p:sp>
        <p:nvSpPr>
          <p:cNvPr id="29" name="28 - Θέση αριθμού διαφάνειας"/>
          <p:cNvSpPr>
            <a:spLocks noGrp="1"/>
          </p:cNvSpPr>
          <p:nvPr>
            <p:ph type="sldNum" sz="quarter" idx="12"/>
          </p:nvPr>
        </p:nvSpPr>
        <p:spPr/>
        <p:txBody>
          <a:bodyPr/>
          <a:lstStyle/>
          <a:p>
            <a:fld id="{0351E430-B0B1-4BF5-A9E7-2BC6338FFB61}" type="slidenum">
              <a:rPr lang="en-US" smtClean="0"/>
              <a:pPr/>
              <a:t>‹#›</a:t>
            </a:fld>
            <a:endParaRPr lang="en-US"/>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759EDA9-4F69-4AE7-82F9-2D4C03A5AB16}" type="datetimeFigureOut">
              <a:rPr lang="en-US" smtClean="0"/>
              <a:pPr/>
              <a:t>1/10/2017</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0351E430-B0B1-4BF5-A9E7-2BC6338FFB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759EDA9-4F69-4AE7-82F9-2D4C03A5AB16}" type="datetimeFigureOut">
              <a:rPr lang="en-US" smtClean="0"/>
              <a:pPr/>
              <a:t>1/10/2017</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0351E430-B0B1-4BF5-A9E7-2BC6338FFB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759EDA9-4F69-4AE7-82F9-2D4C03A5AB16}" type="datetimeFigureOut">
              <a:rPr lang="en-US" smtClean="0"/>
              <a:pPr/>
              <a:t>1/10/2017</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0351E430-B0B1-4BF5-A9E7-2BC6338FFB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759EDA9-4F69-4AE7-82F9-2D4C03A5AB16}" type="datetimeFigureOut">
              <a:rPr lang="en-US" smtClean="0"/>
              <a:pPr/>
              <a:t>1/10/2017</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0351E430-B0B1-4BF5-A9E7-2BC6338FFB6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5759EDA9-4F69-4AE7-82F9-2D4C03A5AB16}" type="datetimeFigureOut">
              <a:rPr lang="en-US" smtClean="0"/>
              <a:pPr/>
              <a:t>1/10/2017</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0351E430-B0B1-4BF5-A9E7-2BC6338FFB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5759EDA9-4F69-4AE7-82F9-2D4C03A5AB16}" type="datetimeFigureOut">
              <a:rPr lang="en-US" smtClean="0"/>
              <a:pPr/>
              <a:t>1/10/2017</a:t>
            </a:fld>
            <a:endParaRPr lang="en-US"/>
          </a:p>
        </p:txBody>
      </p:sp>
      <p:sp>
        <p:nvSpPr>
          <p:cNvPr id="8" name="7 - Θέση υποσέλιδου"/>
          <p:cNvSpPr>
            <a:spLocks noGrp="1"/>
          </p:cNvSpPr>
          <p:nvPr>
            <p:ph type="ftr" sz="quarter" idx="11"/>
          </p:nvPr>
        </p:nvSpPr>
        <p:spPr/>
        <p:txBody>
          <a:bodyPr/>
          <a:lstStyle/>
          <a:p>
            <a:endParaRPr lang="en-US"/>
          </a:p>
        </p:txBody>
      </p:sp>
      <p:sp>
        <p:nvSpPr>
          <p:cNvPr id="9" name="8 - Θέση αριθμού διαφάνειας"/>
          <p:cNvSpPr>
            <a:spLocks noGrp="1"/>
          </p:cNvSpPr>
          <p:nvPr>
            <p:ph type="sldNum" sz="quarter" idx="12"/>
          </p:nvPr>
        </p:nvSpPr>
        <p:spPr/>
        <p:txBody>
          <a:bodyPr/>
          <a:lstStyle/>
          <a:p>
            <a:fld id="{0351E430-B0B1-4BF5-A9E7-2BC6338FFB6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5759EDA9-4F69-4AE7-82F9-2D4C03A5AB16}" type="datetimeFigureOut">
              <a:rPr lang="en-US" smtClean="0"/>
              <a:pPr/>
              <a:t>1/10/2017</a:t>
            </a:fld>
            <a:endParaRPr lang="en-US"/>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0351E430-B0B1-4BF5-A9E7-2BC6338FFB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759EDA9-4F69-4AE7-82F9-2D4C03A5AB16}" type="datetimeFigureOut">
              <a:rPr lang="en-US" smtClean="0"/>
              <a:pPr/>
              <a:t>1/10/2017</a:t>
            </a:fld>
            <a:endParaRPr lang="en-US"/>
          </a:p>
        </p:txBody>
      </p:sp>
      <p:sp>
        <p:nvSpPr>
          <p:cNvPr id="3" name="2 - Θέση υποσέλιδου"/>
          <p:cNvSpPr>
            <a:spLocks noGrp="1"/>
          </p:cNvSpPr>
          <p:nvPr>
            <p:ph type="ftr" sz="quarter" idx="11"/>
          </p:nvPr>
        </p:nvSpPr>
        <p:spPr/>
        <p:txBody>
          <a:bodyPr/>
          <a:lstStyle/>
          <a:p>
            <a:endParaRPr lang="en-US"/>
          </a:p>
        </p:txBody>
      </p:sp>
      <p:sp>
        <p:nvSpPr>
          <p:cNvPr id="4" name="3 - Θέση αριθμού διαφάνειας"/>
          <p:cNvSpPr>
            <a:spLocks noGrp="1"/>
          </p:cNvSpPr>
          <p:nvPr>
            <p:ph type="sldNum" sz="quarter" idx="12"/>
          </p:nvPr>
        </p:nvSpPr>
        <p:spPr/>
        <p:txBody>
          <a:bodyPr/>
          <a:lstStyle/>
          <a:p>
            <a:fld id="{0351E430-B0B1-4BF5-A9E7-2BC6338FFB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5759EDA9-4F69-4AE7-82F9-2D4C03A5AB16}" type="datetimeFigureOut">
              <a:rPr lang="en-US" smtClean="0"/>
              <a:pPr/>
              <a:t>1/10/2017</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0351E430-B0B1-4BF5-A9E7-2BC6338FFB6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759EDA9-4F69-4AE7-82F9-2D4C03A5AB16}" type="datetimeFigureOut">
              <a:rPr lang="en-US" smtClean="0"/>
              <a:pPr/>
              <a:t>1/10/2017</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0351E430-B0B1-4BF5-A9E7-2BC6338FFB6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759EDA9-4F69-4AE7-82F9-2D4C03A5AB16}" type="datetimeFigureOut">
              <a:rPr lang="en-US" smtClean="0"/>
              <a:pPr/>
              <a:t>1/10/2017</a:t>
            </a:fld>
            <a:endParaRPr lang="en-US"/>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351E430-B0B1-4BF5-A9E7-2BC6338FFB6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Sugar and cancer</a:t>
            </a:r>
            <a:endParaRPr lang="en-US" dirty="0"/>
          </a:p>
        </p:txBody>
      </p:sp>
      <p:pic>
        <p:nvPicPr>
          <p:cNvPr id="4" name="Picture 2" descr="Description: http://t3.gstatic.com/images?q=tbn:ANd9GcTUaVEf1qGtt9T7n2JrVbKw6o1QaXh6KQseSU5gyG9kOAcgF13UPRJwVwssdg"/>
          <p:cNvPicPr>
            <a:picLocks noGrp="1" noChangeAspect="1" noChangeArrowheads="1"/>
          </p:cNvPicPr>
          <p:nvPr>
            <p:ph idx="1"/>
          </p:nvPr>
        </p:nvPicPr>
        <p:blipFill>
          <a:blip r:embed="rId2" cstate="print"/>
          <a:srcRect/>
          <a:stretch>
            <a:fillRect/>
          </a:stretch>
        </p:blipFill>
        <p:spPr bwMode="auto">
          <a:xfrm>
            <a:off x="2195736" y="1876985"/>
            <a:ext cx="4248472" cy="4216311"/>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476672"/>
            <a:ext cx="8229600" cy="998984"/>
          </a:xfrm>
        </p:spPr>
        <p:txBody>
          <a:bodyPr>
            <a:normAutofit/>
          </a:bodyPr>
          <a:lstStyle/>
          <a:p>
            <a:r>
              <a:rPr lang="el-GR" sz="3100" dirty="0" smtClean="0"/>
              <a:t>Σηματοδότης της γλυκόζης</a:t>
            </a:r>
            <a:endParaRPr lang="en-US" dirty="0"/>
          </a:p>
        </p:txBody>
      </p:sp>
      <p:sp>
        <p:nvSpPr>
          <p:cNvPr id="3" name="2 - Θέση περιεχομένου"/>
          <p:cNvSpPr>
            <a:spLocks noGrp="1"/>
          </p:cNvSpPr>
          <p:nvPr>
            <p:ph idx="1"/>
          </p:nvPr>
        </p:nvSpPr>
        <p:spPr/>
        <p:txBody>
          <a:bodyPr>
            <a:normAutofit lnSpcReduction="10000"/>
          </a:bodyPr>
          <a:lstStyle/>
          <a:p>
            <a:r>
              <a:rPr lang="el-GR" sz="2400" dirty="0" smtClean="0"/>
              <a:t>Κάθε κύτταρο, επικοινωνεί με το υπόλοιπο σώμα μας μέσω χημικών σημάτων (ινσουλίνη ) συνδέεται  με τους υποδοχείς στη μεμβράνη των κυττάρων. </a:t>
            </a:r>
          </a:p>
          <a:p>
            <a:pPr>
              <a:buNone/>
            </a:pPr>
            <a:endParaRPr lang="el-GR" sz="2400" dirty="0"/>
          </a:p>
          <a:p>
            <a:r>
              <a:rPr lang="el-GR" sz="2400" dirty="0" smtClean="0"/>
              <a:t> Οι υποδοχείς δρούν, κάτι, σαν μια κλειδαριά με το κλειδί της: κάθε μήνυμα απαιτεί το σωστό κλειδί για να ξεκλειδώσει την κλειδαριά.</a:t>
            </a:r>
          </a:p>
          <a:p>
            <a:endParaRPr lang="el-GR" sz="2400" dirty="0" smtClean="0"/>
          </a:p>
          <a:p>
            <a:r>
              <a:rPr lang="el-GR" sz="2400" dirty="0" smtClean="0"/>
              <a:t> Η </a:t>
            </a:r>
            <a:r>
              <a:rPr lang="el-GR" sz="2400" dirty="0" smtClean="0">
                <a:solidFill>
                  <a:srgbClr val="002060"/>
                </a:solidFill>
              </a:rPr>
              <a:t>ινσουλίνη</a:t>
            </a:r>
            <a:r>
              <a:rPr lang="el-GR" sz="2400" dirty="0" smtClean="0"/>
              <a:t> δεσμεύεται από </a:t>
            </a:r>
            <a:r>
              <a:rPr lang="el-GR" sz="2400" dirty="0" smtClean="0">
                <a:solidFill>
                  <a:srgbClr val="002060"/>
                </a:solidFill>
              </a:rPr>
              <a:t>τον υποδοχέα της στην κυτταρική μεμβράνη, </a:t>
            </a:r>
            <a:r>
              <a:rPr lang="el-GR" sz="2400" dirty="0" smtClean="0"/>
              <a:t>ξεκινώντας μια σειρά από βήματα εντός του κυττάρου. Αυτά τα βήματα επιτρέπουν την παρουσία ζάχαρης μέσα στο κύτταρο, ως ενέργεια.</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dirty="0"/>
          </a:p>
        </p:txBody>
      </p:sp>
      <p:sp>
        <p:nvSpPr>
          <p:cNvPr id="3" name="2 - Θέση περιεχομένου"/>
          <p:cNvSpPr>
            <a:spLocks noGrp="1"/>
          </p:cNvSpPr>
          <p:nvPr>
            <p:ph idx="1"/>
          </p:nvPr>
        </p:nvSpPr>
        <p:spPr/>
        <p:txBody>
          <a:bodyPr>
            <a:normAutofit/>
          </a:bodyPr>
          <a:lstStyle/>
          <a:p>
            <a:r>
              <a:rPr lang="el-GR" sz="2000" dirty="0" smtClean="0">
                <a:solidFill>
                  <a:srgbClr val="FFFF00"/>
                </a:solidFill>
              </a:rPr>
              <a:t>Η ιδέα ότι η ζάχαρη μπορεί να τροφοδοτήσει άμεσα την ανάπτυξη των καρκινικών κυττάρων μπορεί να οδηγήσει μερικούς ανθρώπους να αποφεύγουν όλα τα τρόφιμα που περιέχουν υδατάνθρακες. </a:t>
            </a:r>
          </a:p>
          <a:p>
            <a:endParaRPr lang="el-GR" sz="2000" dirty="0" smtClean="0">
              <a:solidFill>
                <a:srgbClr val="FFFF00"/>
              </a:solidFill>
            </a:endParaRPr>
          </a:p>
          <a:p>
            <a:r>
              <a:rPr lang="el-GR" sz="2000" dirty="0" smtClean="0">
                <a:solidFill>
                  <a:srgbClr val="FFFF00"/>
                </a:solidFill>
              </a:rPr>
              <a:t>Αυτό είναι αντιπαραγωγικό για όσους αγωνίζονται να διατηρήσουν το βάρος τους, ενώ ασχολούνται με τις παρενέργειες του καρκίνου και τις θεραπείες. Το πιο σημαντικό, το να αποφύγει εντελώς "όλη τη ζάχαρη" δημιουργεί άγχος.</a:t>
            </a:r>
          </a:p>
          <a:p>
            <a:endParaRPr lang="el-GR" sz="2000" dirty="0" smtClean="0">
              <a:solidFill>
                <a:srgbClr val="FFFF00"/>
              </a:solidFill>
            </a:endParaRPr>
          </a:p>
          <a:p>
            <a:r>
              <a:rPr lang="el-GR" sz="2000" dirty="0" smtClean="0">
                <a:solidFill>
                  <a:srgbClr val="FFFF00"/>
                </a:solidFill>
              </a:rPr>
              <a:t> Το στρες ενεργοποιεί τους μηχανισμούς μάχης ή φυγής, αυξάνοντας την παραγωγή των ορμονών που μπορεί να αυξήσουν τα επίπεδα σακχάρου στο αίμα και να καταστέλλουν τη λειτουργία του ανοσοποιητικού</a:t>
            </a:r>
            <a:r>
              <a:rPr lang="el-GR" sz="2000" dirty="0" smtClean="0">
                <a:solidFill>
                  <a:srgbClr val="C00000"/>
                </a:solidFill>
              </a:rPr>
              <a:t>. </a:t>
            </a:r>
            <a:endParaRPr lang="en-US" sz="2000" dirty="0">
              <a:solidFill>
                <a:srgbClr val="C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IR και ο διαβήτης επηρεάζει τον κίνδυνο εμφάνισης καρκίνου, πρόγνωση</a:t>
            </a:r>
            <a:endParaRPr lang="en-US" sz="2800" dirty="0"/>
          </a:p>
        </p:txBody>
      </p:sp>
      <p:sp>
        <p:nvSpPr>
          <p:cNvPr id="3" name="2 - Θέση περιεχομένου"/>
          <p:cNvSpPr>
            <a:spLocks noGrp="1"/>
          </p:cNvSpPr>
          <p:nvPr>
            <p:ph idx="1"/>
          </p:nvPr>
        </p:nvSpPr>
        <p:spPr/>
        <p:txBody>
          <a:bodyPr>
            <a:normAutofit fontScale="77500" lnSpcReduction="20000"/>
          </a:bodyPr>
          <a:lstStyle/>
          <a:p>
            <a:r>
              <a:rPr lang="el-GR" dirty="0" smtClean="0"/>
              <a:t/>
            </a:r>
            <a:br>
              <a:rPr lang="el-GR" dirty="0" smtClean="0"/>
            </a:br>
            <a:r>
              <a:rPr lang="el-GR" dirty="0" smtClean="0"/>
              <a:t/>
            </a:r>
            <a:br>
              <a:rPr lang="el-GR" dirty="0" smtClean="0"/>
            </a:br>
            <a:r>
              <a:rPr lang="el-GR" dirty="0" smtClean="0"/>
              <a:t>Ο διαβήτης και ο καρκίνος συμβαίνουν μαζί συχνότερα από ότι θα αναμενόταν από την τύχη και μόνο. </a:t>
            </a:r>
          </a:p>
          <a:p>
            <a:r>
              <a:rPr lang="el-GR" dirty="0" smtClean="0"/>
              <a:t>Εμπειρογνώμονες σε θέματα υγείας δεν έχουν ακόμη καταλάβει όλα τα </a:t>
            </a:r>
            <a:r>
              <a:rPr lang="el-GR" dirty="0" err="1" smtClean="0"/>
              <a:t>ins</a:t>
            </a:r>
            <a:r>
              <a:rPr lang="el-GR" dirty="0" smtClean="0"/>
              <a:t> και </a:t>
            </a:r>
            <a:r>
              <a:rPr lang="el-GR" dirty="0" err="1" smtClean="0"/>
              <a:t>outs</a:t>
            </a:r>
            <a:r>
              <a:rPr lang="el-GR" dirty="0" smtClean="0"/>
              <a:t> της σχέσης μεταξύ αυτών των δύο νοσημάτων. </a:t>
            </a:r>
          </a:p>
          <a:p>
            <a:r>
              <a:rPr lang="el-GR" dirty="0" smtClean="0"/>
              <a:t>Σύμφωνα με μελέτες «παραμένει ασαφές εάν η συσχέτιση μεταξύ σακχαρώδη διαβήτη και καρκίνου είναι άμεση (π.χ., λόγω της υπεργλυκαιμίας [υψηλά επίπεδα σακχάρου στο αίμα]),</a:t>
            </a:r>
          </a:p>
          <a:p>
            <a:pPr>
              <a:buNone/>
            </a:pPr>
            <a:r>
              <a:rPr lang="el-GR" dirty="0" smtClean="0"/>
              <a:t>      (ανοχή στην ινσουλίνη και </a:t>
            </a:r>
            <a:r>
              <a:rPr lang="el-GR" dirty="0" err="1" smtClean="0"/>
              <a:t>υπερινσουλιναιμία</a:t>
            </a:r>
            <a:r>
              <a:rPr lang="el-GR" dirty="0" smtClean="0"/>
              <a:t> [υψηλά επίπεδα ινσουλίνης)], παράγοντες που μεταβάλλουν τον κίνδυνο εμφάνισης καρκίνου ή αν ο διαβήτης είναι ένας δείκτης για την υποκείμενη βιολογική νόσο, </a:t>
            </a:r>
          </a:p>
          <a:p>
            <a:r>
              <a:rPr lang="el-GR" dirty="0" smtClean="0"/>
              <a:t>ή εάν η σχέση μεταξύ του καρκίνου και του διαβήτη είναι έμμεση και οφείλεται σε κοινούς παράγοντες κινδύνου όπως η παχυσαρκία.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a:xfrm>
            <a:off x="457200" y="2132856"/>
            <a:ext cx="8229600" cy="3993307"/>
          </a:xfrm>
        </p:spPr>
        <p:txBody>
          <a:bodyPr>
            <a:normAutofit/>
          </a:bodyPr>
          <a:lstStyle/>
          <a:p>
            <a:r>
              <a:rPr lang="el-GR" sz="2000" dirty="0" smtClean="0"/>
              <a:t>Η έρευνα συνδέει τον διαβήτη </a:t>
            </a:r>
            <a:r>
              <a:rPr lang="el-GR" sz="2000" dirty="0" smtClean="0">
                <a:solidFill>
                  <a:srgbClr val="002060"/>
                </a:solidFill>
              </a:rPr>
              <a:t>με καρκίνους του ήπατος, του παγκρέατος, του ενδομητρίου, του </a:t>
            </a:r>
            <a:r>
              <a:rPr lang="el-GR" sz="2000" dirty="0" err="1" smtClean="0">
                <a:solidFill>
                  <a:srgbClr val="002060"/>
                </a:solidFill>
              </a:rPr>
              <a:t>παχέος</a:t>
            </a:r>
            <a:r>
              <a:rPr lang="el-GR" sz="2000" dirty="0" smtClean="0">
                <a:solidFill>
                  <a:srgbClr val="002060"/>
                </a:solidFill>
              </a:rPr>
              <a:t> εντέρου, του μαστού και της ουροδόχου κύστεως. </a:t>
            </a:r>
          </a:p>
          <a:p>
            <a:endParaRPr lang="el-GR" sz="2000" dirty="0" smtClean="0"/>
          </a:p>
          <a:p>
            <a:r>
              <a:rPr lang="el-GR" sz="2000" dirty="0" smtClean="0"/>
              <a:t>Επίσης ενδιαφέρον είναι ότι η </a:t>
            </a:r>
            <a:r>
              <a:rPr lang="el-GR" sz="2000" dirty="0" err="1" smtClean="0">
                <a:solidFill>
                  <a:srgbClr val="002060"/>
                </a:solidFill>
              </a:rPr>
              <a:t>μετφορμίνη</a:t>
            </a:r>
            <a:r>
              <a:rPr lang="el-GR" sz="2000" dirty="0" smtClean="0">
                <a:solidFill>
                  <a:srgbClr val="002060"/>
                </a:solidFill>
              </a:rPr>
              <a:t>, </a:t>
            </a:r>
            <a:r>
              <a:rPr lang="el-GR" sz="2000" dirty="0" smtClean="0"/>
              <a:t>ένα κοινό φάρμακο που χρησιμοποιείται για τη μείωση της αντίστασης στην ινσουλίνη σε άτομα με διαβήτη, μελετάται, για </a:t>
            </a:r>
            <a:r>
              <a:rPr lang="el-GR" sz="2000" dirty="0" smtClean="0">
                <a:solidFill>
                  <a:srgbClr val="002060"/>
                </a:solidFill>
              </a:rPr>
              <a:t>πιθανό όφελος </a:t>
            </a:r>
            <a:r>
              <a:rPr lang="el-GR" sz="2000" dirty="0" smtClean="0"/>
              <a:t>της ως θεραπεία του καρκίνου.</a:t>
            </a:r>
            <a:br>
              <a:rPr lang="el-GR" sz="2000" dirty="0" smtClean="0"/>
            </a:br>
            <a:r>
              <a:rPr lang="el-GR" sz="2000" dirty="0" smtClean="0"/>
              <a:t/>
            </a:r>
            <a:br>
              <a:rPr lang="el-GR" sz="2000" dirty="0" smtClean="0"/>
            </a:b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400" dirty="0" smtClean="0"/>
              <a:t>η ζάχαρη τροφοδοτεί τον καρκίνο</a:t>
            </a:r>
            <a:endParaRPr lang="en-US" dirty="0"/>
          </a:p>
        </p:txBody>
      </p:sp>
      <p:sp>
        <p:nvSpPr>
          <p:cNvPr id="3" name="2 - Θέση περιεχομένου"/>
          <p:cNvSpPr>
            <a:spLocks noGrp="1"/>
          </p:cNvSpPr>
          <p:nvPr>
            <p:ph idx="1"/>
          </p:nvPr>
        </p:nvSpPr>
        <p:spPr/>
        <p:txBody>
          <a:bodyPr>
            <a:normAutofit/>
          </a:bodyPr>
          <a:lstStyle/>
          <a:p>
            <a:r>
              <a:rPr lang="el-GR" sz="2200" dirty="0" err="1" smtClean="0"/>
              <a:t>Patrick</a:t>
            </a:r>
            <a:r>
              <a:rPr lang="el-GR" sz="2200" dirty="0" smtClean="0"/>
              <a:t> </a:t>
            </a:r>
            <a:r>
              <a:rPr lang="el-GR" sz="2200" dirty="0" err="1" smtClean="0"/>
              <a:t>Quillin</a:t>
            </a:r>
            <a:r>
              <a:rPr lang="el-GR" sz="2200" dirty="0" smtClean="0"/>
              <a:t>, PHD, RD, CNS, ο πρώην διευθυντής Κέντρου διατροφής για τη θεραπεία του καρκίνου στην Αμερική </a:t>
            </a:r>
            <a:r>
              <a:rPr lang="el-GR" sz="2200" dirty="0" err="1" smtClean="0"/>
              <a:t>Tulsa</a:t>
            </a:r>
            <a:r>
              <a:rPr lang="el-GR" sz="2200" dirty="0" smtClean="0"/>
              <a:t>, έγραψε: «Με προβληματίζει γιατί η απλή ιδέα" η ζάχαρη τροφοδοτεί τον καρκίνο "μπορεί να αγνοηθεί τόσο δραματικά ως μέρος πρωτοκόλλου θεραπείας του καρκίνου.</a:t>
            </a:r>
          </a:p>
          <a:p>
            <a:r>
              <a:rPr lang="el-GR" sz="2200" dirty="0" smtClean="0"/>
              <a:t> "(</a:t>
            </a:r>
            <a:r>
              <a:rPr lang="el-GR" sz="2200" dirty="0" err="1" smtClean="0"/>
              <a:t>Nutrition</a:t>
            </a:r>
            <a:r>
              <a:rPr lang="el-GR" sz="2200" dirty="0" smtClean="0"/>
              <a:t> </a:t>
            </a:r>
            <a:r>
              <a:rPr lang="el-GR" sz="2200" dirty="0" err="1" smtClean="0"/>
              <a:t>Science</a:t>
            </a:r>
            <a:r>
              <a:rPr lang="el-GR" sz="2200" dirty="0" smtClean="0"/>
              <a:t> </a:t>
            </a:r>
            <a:r>
              <a:rPr lang="el-GR" sz="2200" dirty="0" err="1" smtClean="0"/>
              <a:t>News</a:t>
            </a:r>
            <a:r>
              <a:rPr lang="el-GR" sz="2200" dirty="0" smtClean="0"/>
              <a:t>, Απρίλιος 2000). Συμφωνώ. Η ζάχαρη είναι το αγαπημένο φαγητό του καρκίνου. Υπάρχουν τουλάχιστον πέντε λόγοι για τους οποίους ο καρκίνος και η ζάχαρη είναι οι καλύτεροι φίλοι.</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Αδράνεια </a:t>
            </a:r>
            <a:endParaRPr lang="en-US" dirty="0"/>
          </a:p>
        </p:txBody>
      </p:sp>
      <p:sp>
        <p:nvSpPr>
          <p:cNvPr id="3" name="2 - Θέση περιεχομένου"/>
          <p:cNvSpPr>
            <a:spLocks noGrp="1"/>
          </p:cNvSpPr>
          <p:nvPr>
            <p:ph idx="1"/>
          </p:nvPr>
        </p:nvSpPr>
        <p:spPr/>
        <p:txBody>
          <a:bodyPr>
            <a:normAutofit/>
          </a:bodyPr>
          <a:lstStyle/>
          <a:p>
            <a:pPr>
              <a:buNone/>
            </a:pPr>
            <a:r>
              <a:rPr lang="el-GR" dirty="0" smtClean="0"/>
              <a:t/>
            </a:r>
            <a:br>
              <a:rPr lang="el-GR" dirty="0" smtClean="0"/>
            </a:br>
            <a:r>
              <a:rPr lang="el-GR" dirty="0" smtClean="0"/>
              <a:t> </a:t>
            </a:r>
            <a:br>
              <a:rPr lang="el-GR" dirty="0" smtClean="0"/>
            </a:br>
            <a:r>
              <a:rPr lang="el-GR" sz="2200" dirty="0" smtClean="0"/>
              <a:t> Η σωματική δραστηριότητα βελτιώνει την ικανότητα των κυττάρων να χρησιμοποιούν γλυκόζη. Αυτό μπορεί να βοηθήσει να κρατήσει τα επίπεδα σακχάρου στο αίμα σε ένα χαμηλότερο, πιο φυσιολογικό εύρος. </a:t>
            </a:r>
          </a:p>
          <a:p>
            <a:pPr>
              <a:buNone/>
            </a:pPr>
            <a:r>
              <a:rPr lang="el-GR" sz="2200" dirty="0"/>
              <a:t> </a:t>
            </a:r>
            <a:r>
              <a:rPr lang="el-GR" sz="2200" dirty="0" smtClean="0"/>
              <a:t>     Αυτό βοηθά σαφώς την μη περίσσεια σακχάρου στο αίμα που διαφορετικά θα προκαλέσει αύξηση της παραγωγής ινσουλίνης.</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1-Affinity (Χημική σχέση)</a:t>
            </a:r>
            <a:endParaRPr lang="en-US" dirty="0"/>
          </a:p>
        </p:txBody>
      </p:sp>
      <p:sp>
        <p:nvSpPr>
          <p:cNvPr id="3" name="2 - Θέση περιεχομένου"/>
          <p:cNvSpPr>
            <a:spLocks noGrp="1"/>
          </p:cNvSpPr>
          <p:nvPr>
            <p:ph idx="1"/>
          </p:nvPr>
        </p:nvSpPr>
        <p:spPr/>
        <p:txBody>
          <a:bodyPr>
            <a:noAutofit/>
          </a:bodyPr>
          <a:lstStyle/>
          <a:p>
            <a:r>
              <a:rPr lang="el-GR" sz="1600" dirty="0" smtClean="0"/>
              <a:t>Τα καρκινικά κύτταρα αγαπούν τη ζάχαρη! Αυτός είναι ο λόγος που επεξεργασμένοι υδατάνθρακες όπως η λευκή ζάχαρη, άσπρο αλεύρι, σιρόπι καλαμποκιού υψηλής φρουκτόζης και τα αναψυκτικά είναι εξαιρετικά επικίνδυνα για όποιον προσπαθεί να αποτρέψει ή να αντιστρέψει τον καρκίνο.</a:t>
            </a:r>
          </a:p>
          <a:p>
            <a:endParaRPr lang="el-GR" sz="1600" dirty="0" smtClean="0"/>
          </a:p>
          <a:p>
            <a:r>
              <a:rPr lang="el-GR" sz="1600" dirty="0" smtClean="0"/>
              <a:t> Τα καρκινικά κύτταρα </a:t>
            </a:r>
            <a:r>
              <a:rPr lang="el-GR" sz="1600" dirty="0" smtClean="0">
                <a:solidFill>
                  <a:srgbClr val="002060"/>
                </a:solidFill>
              </a:rPr>
              <a:t>προσλαμβάνουν ζάχαρη κατά 10-12 φορές επιπλέον </a:t>
            </a:r>
            <a:r>
              <a:rPr lang="el-GR" sz="1600" dirty="0" smtClean="0"/>
              <a:t>από το ποσοστό των υγιών κυττάρων. </a:t>
            </a:r>
          </a:p>
          <a:p>
            <a:r>
              <a:rPr lang="el-GR" sz="1600" dirty="0" smtClean="0"/>
              <a:t>Στην πραγματικότητα, </a:t>
            </a:r>
            <a:r>
              <a:rPr lang="el-GR" sz="1600" dirty="0" smtClean="0">
                <a:solidFill>
                  <a:srgbClr val="002060"/>
                </a:solidFill>
              </a:rPr>
              <a:t>είναι η βάση του ΡΕΤ </a:t>
            </a:r>
            <a:r>
              <a:rPr lang="el-GR" sz="1600" dirty="0" smtClean="0"/>
              <a:t>(τομογραφία εκπομπής θετικών ποζιτρονίων  σαρώσεις)  ένα από τα πιο ακριβή εργαλεία για την ανίχνευση της ανάπτυξης του καρκίνου.</a:t>
            </a:r>
          </a:p>
          <a:p>
            <a:endParaRPr lang="el-GR" sz="1600" dirty="0"/>
          </a:p>
          <a:p>
            <a:r>
              <a:rPr lang="el-GR" sz="1600" dirty="0" smtClean="0"/>
              <a:t> Τομογραφία εκπομπής ποζιτρονίων χρησιμοποιεί ραδιενεργά </a:t>
            </a:r>
            <a:r>
              <a:rPr lang="el-GR" sz="1600" dirty="0" err="1" smtClean="0"/>
              <a:t>σημασμένη</a:t>
            </a:r>
            <a:r>
              <a:rPr lang="el-GR" sz="1600" dirty="0" smtClean="0"/>
              <a:t> γλυκόζη για την ανίχνευση καρκινικών κυττάρων</a:t>
            </a:r>
          </a:p>
          <a:p>
            <a:endParaRPr lang="el-GR" sz="1600" dirty="0" smtClean="0"/>
          </a:p>
          <a:p>
            <a:r>
              <a:rPr lang="el-GR" sz="1600" dirty="0" smtClean="0"/>
              <a:t>Το 1931 ο βραβευμένος με Νόμπελ ιατρικής, Γερμανία, ο Otto Warburg, PhD, ανακάλυψε ότι τα καρκινικά κύτταρα έχουν ριζικά διαφορετικό μεταβολισμό σε σύγκριση με τα υγιή κύτταρα. Βρήκε ότι οι </a:t>
            </a:r>
            <a:r>
              <a:rPr lang="el-GR" sz="1600" dirty="0" smtClean="0">
                <a:solidFill>
                  <a:srgbClr val="002060"/>
                </a:solidFill>
              </a:rPr>
              <a:t>κακοήθεις όγκοι εμφανίζουν αυξημένη </a:t>
            </a:r>
            <a:r>
              <a:rPr lang="el-GR" sz="1600" dirty="0" err="1" smtClean="0">
                <a:solidFill>
                  <a:srgbClr val="002060"/>
                </a:solidFill>
              </a:rPr>
              <a:t>γλυκόλυση</a:t>
            </a:r>
            <a:r>
              <a:rPr lang="el-GR" sz="1600" dirty="0" smtClean="0">
                <a:solidFill>
                  <a:srgbClr val="002060"/>
                </a:solidFill>
              </a:rPr>
              <a:t> </a:t>
            </a:r>
            <a:r>
              <a:rPr lang="el-GR" sz="1600" dirty="0" smtClean="0"/>
              <a:t>- μια διαδικασία κατά την οποία η γλυκόζη  χρησιμοποιείται ως καύσιμο από τον καρκίνο - σε σχέση με τα φυσιολογικά κύτταρα.</a:t>
            </a:r>
            <a:endParaRPr lang="en-US"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p:txBody>
          <a:bodyPr>
            <a:normAutofit fontScale="70000" lnSpcReduction="20000"/>
          </a:bodyPr>
          <a:lstStyle/>
          <a:p>
            <a:r>
              <a:rPr lang="en-US" dirty="0" smtClean="0"/>
              <a:t>1-Affinity</a:t>
            </a:r>
          </a:p>
          <a:p>
            <a:endParaRPr lang="en-US" dirty="0" smtClean="0"/>
          </a:p>
          <a:p>
            <a:r>
              <a:rPr lang="en-US" dirty="0" smtClean="0"/>
              <a:t>Cancer cells love sugar! That is why refined carbohydrates like white sugar, white flour, high fructose corn syrup (HFCS) and soft drinks are extremely dangerous for anyone trying to prevent or reverse cancer.  Sugar essentially feeds tumors and encourages cancer growth. Cancer cells uptake sugar at 10-12 times the rate of healthy cells.  In fact, that is the basis of PET (positive emission tomography) scans — one of the most accurate tools for detecting cancer growth.   PET scans use radioactively labeled glucose to detect sugar-hungry tumor cells.  When patients drink the sugar water, it gets preferentially taken up into the cancer cells and they light up! The 1931 Nobel laureate in medicine, German Otto Warburg, PhD, discovered that cancer cells have a fundamentally different energy metabolism compared to healthy cells. He found that malignant tumors exhibit increased </a:t>
            </a:r>
            <a:r>
              <a:rPr lang="en-US" dirty="0" err="1" smtClean="0"/>
              <a:t>glycolysis</a:t>
            </a:r>
            <a:r>
              <a:rPr lang="en-US" dirty="0" smtClean="0"/>
              <a:t> — a process where</a:t>
            </a:r>
            <a:r>
              <a:rPr lang="el-GR" dirty="0" smtClean="0"/>
              <a:t> </a:t>
            </a:r>
            <a:r>
              <a:rPr lang="en-US" dirty="0" smtClean="0"/>
              <a:t>by glucose is used as a fuel by cancer — as compared with normal cells.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2-Οξύτητα</a:t>
            </a:r>
            <a:endParaRPr lang="en-US" dirty="0"/>
          </a:p>
        </p:txBody>
      </p:sp>
      <p:sp>
        <p:nvSpPr>
          <p:cNvPr id="3" name="2 - Θέση περιεχομένου"/>
          <p:cNvSpPr>
            <a:spLocks noGrp="1"/>
          </p:cNvSpPr>
          <p:nvPr>
            <p:ph idx="1"/>
          </p:nvPr>
        </p:nvSpPr>
        <p:spPr/>
        <p:txBody>
          <a:bodyPr/>
          <a:lstStyle/>
          <a:p>
            <a:r>
              <a:rPr lang="en-US" sz="2400" dirty="0" smtClean="0"/>
              <a:t>Otto </a:t>
            </a:r>
            <a:r>
              <a:rPr lang="el-GR" sz="2400" dirty="0" err="1" smtClean="0"/>
              <a:t>Warburg</a:t>
            </a:r>
            <a:r>
              <a:rPr lang="el-GR" sz="2400" dirty="0" smtClean="0"/>
              <a:t> διαπίστωσε επίσης ότι τα καρκινικά κύτταρα </a:t>
            </a:r>
            <a:r>
              <a:rPr lang="el-GR" sz="2400" dirty="0" err="1" smtClean="0"/>
              <a:t>ζούν</a:t>
            </a:r>
            <a:r>
              <a:rPr lang="el-GR" sz="2400" dirty="0" smtClean="0"/>
              <a:t> σε όξινο περιβάλλον. Η ζάχαρη είναι πολύ όξινο</a:t>
            </a:r>
            <a:r>
              <a:rPr lang="en-US" sz="2400" dirty="0" smtClean="0"/>
              <a:t> </a:t>
            </a:r>
            <a:r>
              <a:rPr lang="el-GR" sz="2400" dirty="0" smtClean="0"/>
              <a:t>προϊόν.</a:t>
            </a:r>
          </a:p>
          <a:p>
            <a:endParaRPr lang="el-GR" sz="2400" dirty="0" smtClean="0"/>
          </a:p>
          <a:p>
            <a:r>
              <a:rPr lang="el-GR" sz="2400" dirty="0" smtClean="0"/>
              <a:t> Με  ρΗ περίπου 6,4, είναι 10 φορές πιο όξινο από το ιδανικό αλκαλικό ρΗ του αίματος.</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p:txBody>
          <a:bodyPr/>
          <a:lstStyle/>
          <a:p>
            <a:r>
              <a:rPr lang="en-US" dirty="0" smtClean="0"/>
              <a:t>2-Acidity</a:t>
            </a:r>
          </a:p>
          <a:p>
            <a:endParaRPr lang="en-US" dirty="0" smtClean="0"/>
          </a:p>
          <a:p>
            <a:r>
              <a:rPr lang="en-US" dirty="0" smtClean="0"/>
              <a:t>Warburg also found that cancers thrive in an acidic environment. Sugar is highly acidic.  With a pH of about 6.4, it is 10 times more acidic than the ideal alkaline pH of blood at 7.4.</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Greenmedinfo</a:t>
            </a:r>
            <a:r>
              <a:rPr lang="el-GR" dirty="0" smtClean="0"/>
              <a:t> - </a:t>
            </a:r>
            <a:r>
              <a:rPr lang="el-GR" dirty="0" err="1" smtClean="0"/>
              <a:t>Jonathan</a:t>
            </a:r>
            <a:r>
              <a:rPr lang="el-GR" dirty="0" smtClean="0"/>
              <a:t> </a:t>
            </a:r>
            <a:r>
              <a:rPr lang="el-GR" dirty="0" err="1" smtClean="0"/>
              <a:t>Middleton</a:t>
            </a:r>
            <a:endParaRPr lang="en-US" dirty="0"/>
          </a:p>
        </p:txBody>
      </p:sp>
      <p:sp>
        <p:nvSpPr>
          <p:cNvPr id="3" name="2 - Θέση περιεχομένου"/>
          <p:cNvSpPr>
            <a:spLocks noGrp="1"/>
          </p:cNvSpPr>
          <p:nvPr>
            <p:ph idx="1"/>
          </p:nvPr>
        </p:nvSpPr>
        <p:spPr>
          <a:xfrm>
            <a:off x="457200" y="2276872"/>
            <a:ext cx="8229600" cy="3849291"/>
          </a:xfrm>
        </p:spPr>
        <p:txBody>
          <a:bodyPr>
            <a:normAutofit/>
          </a:bodyPr>
          <a:lstStyle/>
          <a:p>
            <a:r>
              <a:rPr lang="el-GR" sz="2000" dirty="0" smtClean="0"/>
              <a:t>Μία πρωτοποριακή μελέτη, Greenmedinfo - Jonathan Middleton - είναι η πρώτη του είδους της για να προσδιορίσει τη ζάχαρη, όχι μόνο ως πηγή καυσίμου</a:t>
            </a:r>
            <a:r>
              <a:rPr lang="en-US" sz="2000" dirty="0" smtClean="0"/>
              <a:t> (</a:t>
            </a:r>
            <a:r>
              <a:rPr lang="el-GR" sz="2000" dirty="0" smtClean="0"/>
              <a:t>ενέργεια) για ένα ήδη υπάρχοντα καρκίνο, αλλά  και ως πρωταρχικό παράγοντα στην </a:t>
            </a:r>
            <a:r>
              <a:rPr lang="el-GR" sz="2000" dirty="0" err="1" smtClean="0"/>
              <a:t>ογκογένεση</a:t>
            </a:r>
            <a:r>
              <a:rPr lang="el-GR" sz="2000" dirty="0" smtClean="0"/>
              <a:t> .</a:t>
            </a:r>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p:txBody>
          <a:bodyPr>
            <a:normAutofit fontScale="70000" lnSpcReduction="20000"/>
          </a:bodyPr>
          <a:lstStyle/>
          <a:p>
            <a:r>
              <a:rPr lang="el-GR" dirty="0" smtClean="0"/>
              <a:t>3-Ανοσοποιητικό</a:t>
            </a:r>
            <a:br>
              <a:rPr lang="el-GR" dirty="0" smtClean="0"/>
            </a:br>
            <a:r>
              <a:rPr lang="el-GR" dirty="0" smtClean="0"/>
              <a:t/>
            </a:r>
            <a:br>
              <a:rPr lang="el-GR" dirty="0" smtClean="0"/>
            </a:br>
            <a:r>
              <a:rPr lang="el-GR" dirty="0" smtClean="0"/>
              <a:t>Η ζάχαρη καταστέλλει ένα κλειδί την ανοσολογική απάντηση γνωστή ως φαγοκυττάρωση - το αποτέλεσμα </a:t>
            </a:r>
            <a:r>
              <a:rPr lang="el-GR" dirty="0" err="1" smtClean="0"/>
              <a:t>Pac</a:t>
            </a:r>
            <a:r>
              <a:rPr lang="el-GR" dirty="0" smtClean="0"/>
              <a:t>-</a:t>
            </a:r>
            <a:r>
              <a:rPr lang="el-GR" dirty="0" err="1" smtClean="0"/>
              <a:t>Man</a:t>
            </a:r>
            <a:r>
              <a:rPr lang="el-GR" dirty="0" smtClean="0"/>
              <a:t> του ανοσοποιητικού συστήματος. </a:t>
            </a:r>
          </a:p>
          <a:p>
            <a:endParaRPr lang="el-GR" dirty="0"/>
          </a:p>
          <a:p>
            <a:r>
              <a:rPr lang="el-GR" dirty="0" smtClean="0"/>
              <a:t>Καταναλώνοντας 10 κουταλάκια του γλυκού ζάχαρη μπορεί να προκαλέσει μια μείωση περίπου 50% σε επίπεδο  φαγοκυττάρωσης.</a:t>
            </a:r>
          </a:p>
          <a:p>
            <a:r>
              <a:rPr lang="el-GR" dirty="0" smtClean="0"/>
              <a:t>Δεν είναι μόνο η ποσότητα της ζάχαρης, αλλά και η συχνότητα λήψης που επηρεάζει τη λειτουργία του ανοσοποιητικού. </a:t>
            </a:r>
          </a:p>
          <a:p>
            <a:r>
              <a:rPr lang="el-GR" dirty="0" smtClean="0"/>
              <a:t>Σε μία μελέτη, άτομα βρέθηκαν να έχουν σχεδόν μια μείωση 38% σε </a:t>
            </a:r>
            <a:r>
              <a:rPr lang="el-GR" dirty="0" err="1" smtClean="0"/>
              <a:t>φαγοκύττωση</a:t>
            </a:r>
            <a:r>
              <a:rPr lang="el-GR" dirty="0" smtClean="0"/>
              <a:t> μία ώρα μετά την κατάποση μιας μέτριας ποσότητας ζάχαρης. </a:t>
            </a:r>
          </a:p>
          <a:p>
            <a:r>
              <a:rPr lang="el-GR" dirty="0" smtClean="0"/>
              <a:t>Δύο ώρες αργότερα, το ανοσοποιητικό σύστημα παρουσίασε </a:t>
            </a:r>
            <a:r>
              <a:rPr lang="el-GR" dirty="0" err="1" smtClean="0"/>
              <a:t>ανοσοκαταστολή</a:t>
            </a:r>
            <a:r>
              <a:rPr lang="el-GR" dirty="0" smtClean="0"/>
              <a:t>  44% </a:t>
            </a:r>
            <a:r>
              <a:rPr lang="el-GR" dirty="0"/>
              <a:t>κ</a:t>
            </a:r>
            <a:r>
              <a:rPr lang="el-GR" dirty="0" smtClean="0"/>
              <a:t>αι  μερική αποκατάσταση πέντε ώρες μετά.</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p:txBody>
          <a:bodyPr>
            <a:normAutofit fontScale="62500" lnSpcReduction="20000"/>
          </a:bodyPr>
          <a:lstStyle/>
          <a:p>
            <a:r>
              <a:rPr lang="en-US" dirty="0" smtClean="0"/>
              <a:t>3-Immunity</a:t>
            </a:r>
          </a:p>
          <a:p>
            <a:endParaRPr lang="en-US" dirty="0" smtClean="0"/>
          </a:p>
          <a:p>
            <a:r>
              <a:rPr lang="en-US" dirty="0" smtClean="0"/>
              <a:t>Sugar suppresses a key immune response known as </a:t>
            </a:r>
            <a:r>
              <a:rPr lang="en-US" dirty="0" err="1" smtClean="0"/>
              <a:t>phagocytosis</a:t>
            </a:r>
            <a:r>
              <a:rPr lang="en-US" dirty="0" smtClean="0"/>
              <a:t> – the Pac-Man effect of the immune system.  Consuming 10 teaspoons of sugar can cause about a 50% reduction in </a:t>
            </a:r>
            <a:r>
              <a:rPr lang="en-US" dirty="0" err="1" smtClean="0"/>
              <a:t>phagocytosis</a:t>
            </a:r>
            <a:r>
              <a:rPr lang="en-US" dirty="0" smtClean="0"/>
              <a:t>. </a:t>
            </a:r>
            <a:endParaRPr lang="el-GR" dirty="0" smtClean="0"/>
          </a:p>
          <a:p>
            <a:r>
              <a:rPr lang="en-US" dirty="0" smtClean="0"/>
              <a:t>  If you consider the sugar in your cereal, the syrup on your waffles and pancakes, the sugar added to your morning coffee or tea, the sugar in cold beverages like iced tea or lemonade, the HFCS in prepared foods, salad dressing and ketchup, and of course sugary snacks and desserts, you can see how easy it is to suppress your immune systems significantly. </a:t>
            </a:r>
            <a:endParaRPr lang="el-GR" dirty="0" smtClean="0"/>
          </a:p>
          <a:p>
            <a:r>
              <a:rPr lang="en-US" dirty="0" smtClean="0"/>
              <a:t>Not only the amount of sugar, but also the frequency of ingesting sugar is relevant to immune function. In one study, research subjects were found to have nearly a 38% decrease in </a:t>
            </a:r>
            <a:r>
              <a:rPr lang="en-US" dirty="0" err="1" smtClean="0"/>
              <a:t>phagocytosis</a:t>
            </a:r>
            <a:r>
              <a:rPr lang="en-US" dirty="0" smtClean="0"/>
              <a:t> one hour after ingesting a moderate amount of sugar. Two hours later, the immune system was suppressed 44%; immune function did not recover completely for a full five hours.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p:txBody>
          <a:bodyPr>
            <a:normAutofit fontScale="62500" lnSpcReduction="20000"/>
          </a:bodyPr>
          <a:lstStyle/>
          <a:p>
            <a:r>
              <a:rPr lang="el-GR" dirty="0" smtClean="0"/>
              <a:t>4-Δραστηριότητα</a:t>
            </a:r>
            <a:br>
              <a:rPr lang="el-GR" dirty="0" smtClean="0"/>
            </a:br>
            <a:r>
              <a:rPr lang="el-GR" dirty="0" smtClean="0"/>
              <a:t/>
            </a:r>
            <a:br>
              <a:rPr lang="el-GR" dirty="0" smtClean="0"/>
            </a:br>
            <a:r>
              <a:rPr lang="el-GR" dirty="0" smtClean="0"/>
              <a:t>Στους περισσότερους ανθρώπους, όταν καταναλώνεται ζάχαρη σε οποιαδήποτε μορφή, το πάγκρεας απελευθερώνει την ινσουλίνη. </a:t>
            </a:r>
          </a:p>
          <a:p>
            <a:r>
              <a:rPr lang="el-GR" dirty="0" smtClean="0"/>
              <a:t>Ο ιστός του μαστού, για παράδειγμα, περιέχει υποδοχείς της ινσουλίνης, και η ινσουλίνη είναι ένα ισχυρό διεγερτικό της ανάπτυξης των κυττάρων. </a:t>
            </a:r>
          </a:p>
          <a:p>
            <a:r>
              <a:rPr lang="el-GR" dirty="0" smtClean="0"/>
              <a:t>Μία ομάδα Αυστραλοί ερευνητές κατέληξαν στο συμπέρασμα ότι τα υψηλά επίπεδα του παράγοντα ανάπτυξης ινσουλίνης και που ομοιάζουν με ινσουλίνη (IGF) μπορεί στην πραγματικότητα να είναι αιτιολογικός παράγοντας των καρκίνων του μαστού, του προστάτη, του ενδομητρίου και του παγκρέατος. </a:t>
            </a:r>
          </a:p>
          <a:p>
            <a:r>
              <a:rPr lang="el-GR" dirty="0" smtClean="0"/>
              <a:t>Μία ευρεία μελέτη που διεξήχθη σε 21 χώρες στην Ευρώπη, τη Βόρεια Αμερική και την Ασία κατέληξε στο συμπέρασμα ότι η κατανάλωση ζάχαρης είναι ένας ισχυρός παράγοντας κινδύνου που συμβάλλει σε υψηλότερα ποσοστά καρκίνου του μαστού, ιδιαίτερα σε γυναίκες μεγαλύτερης ηλικίας. </a:t>
            </a:r>
          </a:p>
          <a:p>
            <a:r>
              <a:rPr lang="el-GR" dirty="0" smtClean="0"/>
              <a:t>Μία μελέτη διάρκειας τεσσάρων ετών στο Εθνικό Ινστιτούτο Δημόσιας Υγείας και Προστασίας του Περιβάλλοντος σε 480 υγιείς μάρτυρες σε σύγκριση με 111 ασθενείς με καρκίνο των χοληφόρων η πρόσληψη ζάχαρης συσχετίστηκε με περισσότερο από το διπλάσιο για κίνδυνο καρκίνου.</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5- Η παχυσαρκία</a:t>
            </a:r>
            <a:br>
              <a:rPr lang="el-GR" dirty="0" smtClean="0"/>
            </a:br>
            <a:endParaRPr lang="en-US" dirty="0"/>
          </a:p>
        </p:txBody>
      </p:sp>
      <p:sp>
        <p:nvSpPr>
          <p:cNvPr id="3" name="2 - Θέση περιεχομένου"/>
          <p:cNvSpPr>
            <a:spLocks noGrp="1"/>
          </p:cNvSpPr>
          <p:nvPr>
            <p:ph idx="1"/>
          </p:nvPr>
        </p:nvSpPr>
        <p:spPr/>
        <p:txBody>
          <a:bodyPr>
            <a:normAutofit/>
          </a:bodyPr>
          <a:lstStyle/>
          <a:p>
            <a:pPr algn="just">
              <a:buFont typeface="Wingdings" pitchFamily="2" charset="2"/>
              <a:buChar char="q"/>
            </a:pPr>
            <a:r>
              <a:rPr lang="el-GR" dirty="0" smtClean="0"/>
              <a:t/>
            </a:r>
            <a:br>
              <a:rPr lang="el-GR" dirty="0" smtClean="0"/>
            </a:br>
            <a:r>
              <a:rPr lang="el-GR" sz="2000" dirty="0" smtClean="0"/>
              <a:t>Περισσότερες από 100.000 περιπτώσεις καρκίνου κάθε χρόνο  προκαλούνται από περίσσεια σωματικού λίπους, σύμφωνα με το Αμερικανικό Ινστιτούτο Έρευνας για τον Καρκίνο: </a:t>
            </a:r>
          </a:p>
          <a:p>
            <a:pPr algn="just">
              <a:buNone/>
            </a:pPr>
            <a:endParaRPr lang="el-GR" sz="2000" dirty="0" smtClean="0"/>
          </a:p>
          <a:p>
            <a:pPr algn="just">
              <a:buNone/>
            </a:pPr>
            <a:r>
              <a:rPr lang="el-GR" sz="2000" dirty="0" smtClean="0"/>
              <a:t>      του οισοφάγου, του παγκρέατος, του νεφρού, της χοληδόχου κύστεως, του μαστού και του </a:t>
            </a:r>
            <a:r>
              <a:rPr lang="el-GR" sz="2000" dirty="0" err="1" smtClean="0"/>
              <a:t>παχέος</a:t>
            </a:r>
            <a:r>
              <a:rPr lang="el-GR" sz="2000" dirty="0" smtClean="0"/>
              <a:t> εντέρου.</a:t>
            </a:r>
          </a:p>
          <a:p>
            <a:pPr algn="just">
              <a:buNone/>
            </a:pPr>
            <a:r>
              <a:rPr lang="el-GR" sz="2900" dirty="0" smtClean="0"/>
              <a:t/>
            </a:r>
            <a:br>
              <a:rPr lang="el-GR" sz="2900" dirty="0" smtClean="0"/>
            </a:b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p:txBody>
          <a:bodyPr>
            <a:normAutofit fontScale="77500" lnSpcReduction="20000"/>
          </a:bodyPr>
          <a:lstStyle/>
          <a:p>
            <a:r>
              <a:rPr lang="en-US" dirty="0" smtClean="0"/>
              <a:t>According to researchers at the University of California, San Francisco, sugar poses a health risk—contributing to around 35 million deaths globally each year. </a:t>
            </a:r>
            <a:endParaRPr lang="el-GR" dirty="0" smtClean="0"/>
          </a:p>
          <a:p>
            <a:r>
              <a:rPr lang="en-US" dirty="0" smtClean="0"/>
              <a:t>So high is its toxicity that it should now be considered a potentially toxic substance like alcohol and tobacco. Its link with the onset of diabetes is such that punitive regulations, such as a tax on all foods and drinks that contain “added’’ sugar, are now warranted, the researchers concluded.</a:t>
            </a:r>
            <a:endParaRPr lang="el-GR" dirty="0" smtClean="0"/>
          </a:p>
          <a:p>
            <a:r>
              <a:rPr lang="en-US" dirty="0" smtClean="0"/>
              <a:t> They also recommend banning sales in or near schools, as well as placing age limits on the sale of such products.</a:t>
            </a:r>
          </a:p>
          <a:p>
            <a:endParaRPr lang="en-US" dirty="0" smtClean="0"/>
          </a:p>
          <a:p>
            <a:r>
              <a:rPr lang="en-US" dirty="0" smtClean="0"/>
              <a:t>Sugar does not stop at diabetes, metabolic syndrome, hyper- and hypoglycemia, and heart disease. Sugar and cancer are locked in a death grip yet oncologists often fail to do what’s necessary to stop their patients from feeding their cancers with sweets.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dirty="0"/>
          </a:p>
        </p:txBody>
      </p:sp>
      <p:sp>
        <p:nvSpPr>
          <p:cNvPr id="3" name="2 - Θέση περιεχομένου"/>
          <p:cNvSpPr>
            <a:spLocks noGrp="1"/>
          </p:cNvSpPr>
          <p:nvPr>
            <p:ph idx="1"/>
          </p:nvPr>
        </p:nvSpPr>
        <p:spPr/>
        <p:txBody>
          <a:bodyPr>
            <a:normAutofit/>
          </a:bodyPr>
          <a:lstStyle/>
          <a:p>
            <a:pPr>
              <a:buNone/>
            </a:pPr>
            <a:r>
              <a:rPr lang="el-GR" dirty="0" smtClean="0"/>
              <a:t/>
            </a:r>
            <a:br>
              <a:rPr lang="el-GR" dirty="0" smtClean="0"/>
            </a:br>
            <a:r>
              <a:rPr lang="el-GR" sz="2000" dirty="0" smtClean="0"/>
              <a:t>Ένας αυξανόμενος αριθμός των ιατρικών επιστημόνων και πολλοί εναλλακτικοί επαγγελματίες γνωρίζουν ότι η πιο λογική, αποτελεσματική, ασφαλής, αναγκαία και ανέξοδος προσέγγιση  για τη θεραπεία του καρκίνου είναι να διακόπτεται η παροχή τροφίμων με ζάχαρη σε όγκους και καρκινικά κύτταρα. « πεθαίνουν από την πείνα τους με την έλλειψη της γλυκόζης». </a:t>
            </a:r>
          </a:p>
          <a:p>
            <a:pPr>
              <a:buNone/>
            </a:pPr>
            <a:endParaRPr lang="el-GR" sz="2000" dirty="0" smtClean="0"/>
          </a:p>
          <a:p>
            <a:pPr>
              <a:buNone/>
            </a:pPr>
            <a:r>
              <a:rPr lang="el-GR" sz="2000" dirty="0" smtClean="0"/>
              <a:t>     Η θεραπευτική στρατηγική για την επιλεκτική διατροφή όγκων με διαιτητική τροποποίηση είναι μία από τις κύριες μορφές θεραπείας που είναι απαραίτητη για τους ασθενείς με καρκίνο για να κερδίσουν τον πόλεμο με τη νόσο</a:t>
            </a:r>
            <a:r>
              <a:rPr lang="el-GR" dirty="0" smtClean="0"/>
              <a: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Don Aver </a:t>
            </a:r>
            <a:r>
              <a:rPr lang="el-GR" dirty="0" smtClean="0"/>
              <a:t>-</a:t>
            </a:r>
            <a:r>
              <a:rPr lang="en-US" dirty="0" smtClean="0"/>
              <a:t> Tom </a:t>
            </a:r>
            <a:r>
              <a:rPr lang="el-GR" dirty="0" smtClean="0"/>
              <a:t> </a:t>
            </a:r>
            <a:r>
              <a:rPr lang="el-GR" dirty="0" err="1" smtClean="0"/>
              <a:t>Graeber</a:t>
            </a:r>
            <a:endParaRPr lang="en-US" dirty="0"/>
          </a:p>
        </p:txBody>
      </p:sp>
      <p:sp>
        <p:nvSpPr>
          <p:cNvPr id="3" name="2 - Θέση περιεχομένου"/>
          <p:cNvSpPr>
            <a:spLocks noGrp="1"/>
          </p:cNvSpPr>
          <p:nvPr>
            <p:ph idx="1"/>
          </p:nvPr>
        </p:nvSpPr>
        <p:spPr/>
        <p:txBody>
          <a:bodyPr>
            <a:normAutofit fontScale="55000" lnSpcReduction="20000"/>
          </a:bodyPr>
          <a:lstStyle/>
          <a:p>
            <a:r>
              <a:rPr lang="el-GR" dirty="0" smtClean="0"/>
              <a:t>Ερευνητής στο Ινστιτούτο Καρκίνου </a:t>
            </a:r>
            <a:r>
              <a:rPr lang="el-GR" dirty="0" err="1" smtClean="0"/>
              <a:t>Huntsman</a:t>
            </a:r>
            <a:r>
              <a:rPr lang="el-GR" dirty="0" smtClean="0"/>
              <a:t> στη Γιούτα " </a:t>
            </a:r>
            <a:r>
              <a:rPr lang="el-GR" dirty="0" err="1" smtClean="0"/>
              <a:t>Don</a:t>
            </a:r>
            <a:r>
              <a:rPr lang="el-GR" dirty="0" smtClean="0"/>
              <a:t> </a:t>
            </a:r>
            <a:r>
              <a:rPr lang="el-GR" dirty="0" err="1" smtClean="0"/>
              <a:t>Ayer</a:t>
            </a:r>
            <a:r>
              <a:rPr lang="el-GR" dirty="0" smtClean="0"/>
              <a:t>, </a:t>
            </a:r>
            <a:r>
              <a:rPr lang="el-GR" dirty="0" err="1" smtClean="0"/>
              <a:t>Ph.D</a:t>
            </a:r>
            <a:r>
              <a:rPr lang="el-GR" dirty="0" smtClean="0"/>
              <a:t>., καθηγητής στο Ογκολογικό Τμήμα Επιστημών στο Πανεπιστήμιο της Γιούτα. ήταν ένας από τους πρώτους  που είχε ανακαλύψει ότι η ζάχαρη "τρέφει" όγκους. </a:t>
            </a:r>
          </a:p>
          <a:p>
            <a:endParaRPr lang="el-GR" dirty="0" smtClean="0"/>
          </a:p>
          <a:p>
            <a:r>
              <a:rPr lang="el-GR" dirty="0" smtClean="0"/>
              <a:t>Η έρευνα που δημοσιεύεται στο περιοδικό Πρακτικά της Εθνικής Ακαδημίας Επιστημών υποστηρίζει, «είναι γνωστό από το 1923 ότι τα καρκινικά κύτταρα χρησιμοποιούν πολύ περισσότερη γλυκόζη από τα φυσιολογικά κύτταρα. </a:t>
            </a:r>
          </a:p>
          <a:p>
            <a:endParaRPr lang="el-GR" dirty="0" smtClean="0"/>
          </a:p>
          <a:p>
            <a:r>
              <a:rPr lang="el-GR" dirty="0" smtClean="0"/>
              <a:t>Η έρευνά  βοηθάει να δείξει πώς η διαδικασία αυτή λαμβάνει χώρα, και πώς θα μπορούσε να σταματήσει τον έλεγχο της αύξησης του όγκου, </a:t>
            </a:r>
            <a:br>
              <a:rPr lang="el-GR" dirty="0" smtClean="0"/>
            </a:br>
            <a:r>
              <a:rPr lang="el-GR" dirty="0" smtClean="0"/>
              <a:t/>
            </a:r>
            <a:br>
              <a:rPr lang="el-GR" dirty="0" smtClean="0"/>
            </a:br>
            <a:r>
              <a:rPr lang="el-GR" dirty="0" smtClean="0"/>
              <a:t>Ο Δρ </a:t>
            </a:r>
            <a:r>
              <a:rPr lang="en-US" dirty="0" smtClean="0"/>
              <a:t>Tom </a:t>
            </a:r>
            <a:r>
              <a:rPr lang="el-GR" dirty="0" smtClean="0"/>
              <a:t> </a:t>
            </a:r>
            <a:r>
              <a:rPr lang="el-GR" dirty="0" err="1" smtClean="0"/>
              <a:t>Graeber</a:t>
            </a:r>
            <a:r>
              <a:rPr lang="el-GR" dirty="0" smtClean="0"/>
              <a:t>, καθηγητής της μοριακής ιατρικής και φαρμακολογίας, έχει μελετήσει πώς ο </a:t>
            </a:r>
            <a:r>
              <a:rPr lang="el-GR" dirty="0" smtClean="0">
                <a:solidFill>
                  <a:srgbClr val="002060"/>
                </a:solidFill>
              </a:rPr>
              <a:t>μεταβολισμός της γλυκόζης επηρεάζει τα βιοχημικά σήματα, </a:t>
            </a:r>
            <a:r>
              <a:rPr lang="el-GR" dirty="0" smtClean="0"/>
              <a:t> τα οποία υπάρχουν στο καρκινικά κύτταρα. </a:t>
            </a:r>
          </a:p>
          <a:p>
            <a:endParaRPr lang="el-GR" dirty="0" smtClean="0"/>
          </a:p>
          <a:p>
            <a:pPr>
              <a:buNone/>
            </a:pPr>
            <a:r>
              <a:rPr lang="el-GR" dirty="0" smtClean="0"/>
              <a:t>       Ο Graeber και οι συνεργάτες σε έρευνα δημοσιευμένη στις 26 Ιουνίου, 2012, στο  Molecular Systems Biology γράφουν ότι  στερώντας τη γλυκόζη οδηγείς στο θάνατο τα καρκινικά κύτταρα. </a:t>
            </a:r>
          </a:p>
          <a:p>
            <a:pPr>
              <a:buNone/>
            </a:pPr>
            <a:endParaRPr lang="el-GR" dirty="0" smtClean="0"/>
          </a:p>
          <a:p>
            <a:pPr>
              <a:buNone/>
            </a:pPr>
            <a:r>
              <a:rPr lang="el-GR" dirty="0"/>
              <a:t> </a:t>
            </a:r>
            <a:r>
              <a:rPr lang="el-GR" dirty="0" smtClean="0"/>
              <a:t>      </a:t>
            </a:r>
            <a:r>
              <a:rPr lang="el-GR" dirty="0" smtClean="0">
                <a:solidFill>
                  <a:srgbClr val="002060"/>
                </a:solidFill>
              </a:rPr>
              <a:t>Τα καρκινικά κύτταρα εξαρτώνται από σταθερή διαθεσιμότητα της γλυκόζης στο αίμα για την ενέργειά τους, δεν είναι σε θέση να μεταβολίζουν σημαντικές ποσότητες λιπαρών οξέων ή κετονικά σώματα, έτσι χρησιμοποιούν τη ζάχαρη.</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p:txBody>
          <a:bodyPr>
            <a:normAutofit fontScale="70000" lnSpcReduction="20000"/>
          </a:bodyPr>
          <a:lstStyle/>
          <a:p>
            <a:r>
              <a:rPr lang="el-GR" dirty="0" smtClean="0"/>
              <a:t>Ο Δρ. </a:t>
            </a:r>
            <a:r>
              <a:rPr lang="el-GR" dirty="0" err="1" smtClean="0"/>
              <a:t>Rainer</a:t>
            </a:r>
            <a:r>
              <a:rPr lang="el-GR" dirty="0" smtClean="0"/>
              <a:t> </a:t>
            </a:r>
            <a:r>
              <a:rPr lang="el-GR" dirty="0" err="1" smtClean="0"/>
              <a:t>Klement</a:t>
            </a:r>
            <a:r>
              <a:rPr lang="el-GR" dirty="0" smtClean="0"/>
              <a:t> και </a:t>
            </a:r>
            <a:r>
              <a:rPr lang="el-GR" dirty="0" err="1" smtClean="0"/>
              <a:t>Ulrike</a:t>
            </a:r>
            <a:r>
              <a:rPr lang="el-GR" dirty="0" smtClean="0"/>
              <a:t> </a:t>
            </a:r>
            <a:r>
              <a:rPr lang="el-GR" dirty="0" err="1" smtClean="0"/>
              <a:t>Kammerer</a:t>
            </a:r>
            <a:r>
              <a:rPr lang="el-GR" dirty="0" smtClean="0"/>
              <a:t> διεξήγαγαν μια προοπτική ανασκόπηση της βιβλιογραφίας για τους υδατάνθρακές και τις άμεσες και έμμεσες επιπτώσεις τους σε καρκινικά κύτταρα, </a:t>
            </a:r>
          </a:p>
          <a:p>
            <a:r>
              <a:rPr lang="el-GR" dirty="0" smtClean="0"/>
              <a:t>δημοσιεύθηκε τον Οκτώβριο του 2011 στο περιοδικό </a:t>
            </a:r>
            <a:r>
              <a:rPr lang="el-GR" dirty="0" err="1" smtClean="0"/>
              <a:t>Nutrition</a:t>
            </a:r>
            <a:r>
              <a:rPr lang="el-GR" dirty="0" smtClean="0"/>
              <a:t> </a:t>
            </a:r>
            <a:r>
              <a:rPr lang="el-GR" dirty="0" err="1" smtClean="0"/>
              <a:t>and</a:t>
            </a:r>
            <a:r>
              <a:rPr lang="el-GR" dirty="0" smtClean="0"/>
              <a:t> </a:t>
            </a:r>
            <a:r>
              <a:rPr lang="el-GR" dirty="0" err="1" smtClean="0"/>
              <a:t>Metabolism</a:t>
            </a:r>
            <a:r>
              <a:rPr lang="el-GR" dirty="0" smtClean="0"/>
              <a:t>, καταλήγοντας στο συμπέρασμα ότι </a:t>
            </a:r>
            <a:r>
              <a:rPr lang="el-GR" dirty="0" smtClean="0">
                <a:solidFill>
                  <a:srgbClr val="002060"/>
                </a:solidFill>
              </a:rPr>
              <a:t>οι καρκίνοι είναι τόσο ευαίσθητοι για την παροχή ζάχαρης </a:t>
            </a:r>
            <a:r>
              <a:rPr lang="el-GR" dirty="0" smtClean="0"/>
              <a:t>που αν κοπή η προσφορά θα καταστείλει τον καρκίνο. </a:t>
            </a:r>
            <a:endParaRPr lang="el-GR" dirty="0"/>
          </a:p>
          <a:p>
            <a:pPr>
              <a:buNone/>
            </a:pPr>
            <a:r>
              <a:rPr lang="el-GR" dirty="0" smtClean="0">
                <a:solidFill>
                  <a:srgbClr val="002060"/>
                </a:solidFill>
              </a:rPr>
              <a:t>     "Αυξημένη ροή του μεταβολισμού της γλυκόζης  προωθεί διάφορα χαρακτηριστικά του καρκίνου, όπως υπερβολικό πολλαπλασιασμό, </a:t>
            </a:r>
            <a:r>
              <a:rPr lang="el-GR" dirty="0" err="1" smtClean="0">
                <a:solidFill>
                  <a:srgbClr val="002060"/>
                </a:solidFill>
              </a:rPr>
              <a:t>αντι</a:t>
            </a:r>
            <a:r>
              <a:rPr lang="el-GR" dirty="0" smtClean="0">
                <a:solidFill>
                  <a:srgbClr val="002060"/>
                </a:solidFill>
              </a:rPr>
              <a:t>-</a:t>
            </a:r>
            <a:r>
              <a:rPr lang="el-GR" dirty="0" err="1" smtClean="0">
                <a:solidFill>
                  <a:srgbClr val="002060"/>
                </a:solidFill>
              </a:rPr>
              <a:t>αποπτωτική</a:t>
            </a:r>
            <a:r>
              <a:rPr lang="el-GR" dirty="0" smtClean="0">
                <a:solidFill>
                  <a:srgbClr val="002060"/>
                </a:solidFill>
              </a:rPr>
              <a:t> διαδικασία, εξέλιξη του κυτταρικού κύκλου και την </a:t>
            </a:r>
            <a:r>
              <a:rPr lang="el-GR" dirty="0" err="1" smtClean="0">
                <a:solidFill>
                  <a:srgbClr val="002060"/>
                </a:solidFill>
              </a:rPr>
              <a:t>αγγειογένεση</a:t>
            </a:r>
            <a:r>
              <a:rPr lang="el-GR" dirty="0" smtClean="0">
                <a:solidFill>
                  <a:srgbClr val="002060"/>
                </a:solidFill>
              </a:rPr>
              <a:t>".</a:t>
            </a:r>
            <a:r>
              <a:rPr lang="el-GR" dirty="0" smtClean="0"/>
              <a:t/>
            </a:r>
            <a:br>
              <a:rPr lang="el-GR" dirty="0" smtClean="0"/>
            </a:br>
            <a:r>
              <a:rPr lang="el-GR" dirty="0" smtClean="0"/>
              <a:t/>
            </a:r>
            <a:br>
              <a:rPr lang="el-GR" dirty="0" smtClean="0"/>
            </a:br>
            <a:r>
              <a:rPr lang="el-GR" dirty="0" smtClean="0"/>
              <a:t>Η κατανάλωση λευκής ζάχαρης (ή οτιδήποτε λευκό) προκαλεί </a:t>
            </a:r>
            <a:r>
              <a:rPr lang="el-GR" dirty="0" smtClean="0">
                <a:solidFill>
                  <a:srgbClr val="002060"/>
                </a:solidFill>
              </a:rPr>
              <a:t>ελλείψεις</a:t>
            </a:r>
            <a:r>
              <a:rPr lang="el-GR" dirty="0">
                <a:solidFill>
                  <a:srgbClr val="002060"/>
                </a:solidFill>
              </a:rPr>
              <a:t> </a:t>
            </a:r>
            <a:r>
              <a:rPr lang="el-GR" dirty="0" smtClean="0">
                <a:solidFill>
                  <a:srgbClr val="002060"/>
                </a:solidFill>
              </a:rPr>
              <a:t>μαγνησίου </a:t>
            </a:r>
            <a:r>
              <a:rPr lang="el-GR" dirty="0" smtClean="0"/>
              <a:t>επειδή το μαγνήσιο έχει αφαιρεθεί κατά την επεξεργασία, καθιστώντας τη ζάχαρη κύρια αιτία του καρκίνου, διότι </a:t>
            </a:r>
            <a:r>
              <a:rPr lang="el-GR" dirty="0" smtClean="0">
                <a:solidFill>
                  <a:srgbClr val="002060"/>
                </a:solidFill>
              </a:rPr>
              <a:t>οι ελλείψεις </a:t>
            </a:r>
            <a:r>
              <a:rPr lang="el-GR" dirty="0" smtClean="0"/>
              <a:t>σε μαγνήσιο είναι όχι μόνο </a:t>
            </a:r>
            <a:r>
              <a:rPr lang="el-GR" dirty="0" smtClean="0">
                <a:solidFill>
                  <a:srgbClr val="002060"/>
                </a:solidFill>
              </a:rPr>
              <a:t>προ-φλεγμονώδης, </a:t>
            </a:r>
            <a:r>
              <a:rPr lang="el-GR" dirty="0" smtClean="0"/>
              <a:t>αλλά και </a:t>
            </a:r>
            <a:r>
              <a:rPr lang="el-GR" dirty="0" smtClean="0">
                <a:solidFill>
                  <a:srgbClr val="002060"/>
                </a:solidFill>
              </a:rPr>
              <a:t>προ-καρκινική κατάσταση.</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a:xfrm>
            <a:off x="457200" y="1988840"/>
            <a:ext cx="8229600" cy="4137323"/>
          </a:xfrm>
        </p:spPr>
        <p:txBody>
          <a:bodyPr>
            <a:normAutofit/>
          </a:bodyPr>
          <a:lstStyle/>
          <a:p>
            <a:r>
              <a:rPr lang="el-GR" sz="2000" dirty="0" smtClean="0"/>
              <a:t>Το σιρόπι καλαμποκιού πηγή υψηλής φρουκτόζης προκαλεί καρκίνο με ένα μοναδικό τρόπο, διότι ένα μεγάλο μέρος της είναι μολυσμένο με </a:t>
            </a:r>
            <a:r>
              <a:rPr lang="el-GR" sz="2000" dirty="0" smtClean="0">
                <a:solidFill>
                  <a:srgbClr val="002060"/>
                </a:solidFill>
              </a:rPr>
              <a:t>υδράργυρο</a:t>
            </a:r>
            <a:r>
              <a:rPr lang="el-GR" sz="2000" dirty="0" smtClean="0"/>
              <a:t> εξαιτίας του σύνθετου τρόπου παρασκευής. </a:t>
            </a:r>
          </a:p>
          <a:p>
            <a:endParaRPr lang="el-GR" sz="2000" dirty="0" smtClean="0"/>
          </a:p>
          <a:p>
            <a:r>
              <a:rPr lang="el-GR" sz="2000" dirty="0"/>
              <a:t>Π</a:t>
            </a:r>
            <a:r>
              <a:rPr lang="el-GR" sz="2000" dirty="0" smtClean="0"/>
              <a:t>ροκαλεί ελλείψεις σεληνίου επειδή ο υδράργυρος που περιέχει προσδένεται με σελήνιο</a:t>
            </a:r>
            <a:r>
              <a:rPr lang="el-GR" sz="2000" dirty="0" smtClean="0">
                <a:solidFill>
                  <a:srgbClr val="002060"/>
                </a:solidFill>
              </a:rPr>
              <a:t>. Το σελήνιο </a:t>
            </a:r>
            <a:r>
              <a:rPr lang="el-GR" sz="2000" dirty="0" smtClean="0"/>
              <a:t>είναι ζωτικής σημασίας για την παραγωγή της </a:t>
            </a:r>
            <a:r>
              <a:rPr lang="el-GR" sz="2000" dirty="0" err="1" smtClean="0">
                <a:solidFill>
                  <a:srgbClr val="002060"/>
                </a:solidFill>
              </a:rPr>
              <a:t>γλουταθειόνης</a:t>
            </a:r>
            <a:r>
              <a:rPr lang="el-GR" sz="2000" dirty="0" smtClean="0">
                <a:solidFill>
                  <a:srgbClr val="002060"/>
                </a:solidFill>
              </a:rPr>
              <a:t> </a:t>
            </a:r>
            <a:br>
              <a:rPr lang="el-GR" sz="2000" dirty="0" smtClean="0">
                <a:solidFill>
                  <a:srgbClr val="002060"/>
                </a:solidFill>
              </a:rPr>
            </a:br>
            <a:r>
              <a:rPr lang="el-GR" dirty="0" smtClean="0"/>
              <a:t/>
            </a:r>
            <a:br>
              <a:rPr lang="el-GR" dirty="0" smtClean="0"/>
            </a:br>
            <a:endParaRPr lang="el-GR"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Horner</a:t>
            </a:r>
            <a:endParaRPr lang="en-US" dirty="0"/>
          </a:p>
        </p:txBody>
      </p:sp>
      <p:sp>
        <p:nvSpPr>
          <p:cNvPr id="3" name="2 - Θέση περιεχομένου"/>
          <p:cNvSpPr>
            <a:spLocks noGrp="1"/>
          </p:cNvSpPr>
          <p:nvPr>
            <p:ph idx="1"/>
          </p:nvPr>
        </p:nvSpPr>
        <p:spPr/>
        <p:txBody>
          <a:bodyPr>
            <a:normAutofit fontScale="77500" lnSpcReduction="20000"/>
          </a:bodyPr>
          <a:lstStyle/>
          <a:p>
            <a:r>
              <a:rPr lang="el-GR" sz="2900" dirty="0" smtClean="0"/>
              <a:t>Ο Δρ Κ. </a:t>
            </a:r>
            <a:r>
              <a:rPr lang="el-GR" sz="2900" dirty="0" err="1" smtClean="0"/>
              <a:t>Horner</a:t>
            </a:r>
            <a:r>
              <a:rPr lang="el-GR" sz="2900" dirty="0" smtClean="0"/>
              <a:t> έχει πολλά να πει για τις γυναίκες για την ινσουλίνη και τον καρκίνο του μαστού:</a:t>
            </a:r>
            <a:br>
              <a:rPr lang="el-GR" sz="2900" dirty="0" smtClean="0"/>
            </a:br>
            <a:r>
              <a:rPr lang="el-GR" sz="2900" dirty="0" smtClean="0"/>
              <a:t/>
            </a:r>
            <a:br>
              <a:rPr lang="el-GR" sz="2900" dirty="0" smtClean="0"/>
            </a:br>
            <a:r>
              <a:rPr lang="el-GR" sz="2900" dirty="0" smtClean="0"/>
              <a:t>Όταν πρόκειται για τον καρκίνο του μαστού, η ινσουλίνη δεν είναι φίλος. Ένας από τους μεγαλύτερους λόγους οφείλεται στο γεγονός ότι τόσο </a:t>
            </a:r>
            <a:r>
              <a:rPr lang="el-GR" sz="2900" dirty="0" smtClean="0">
                <a:solidFill>
                  <a:srgbClr val="002060"/>
                </a:solidFill>
              </a:rPr>
              <a:t>τα φυσιολογικά κύτταρα του μαστού όσο και τα καρκινικά κύτταρα έχουν υποδοχείς ινσουλίνης</a:t>
            </a:r>
            <a:r>
              <a:rPr lang="el-GR" sz="2900" dirty="0" smtClean="0"/>
              <a:t>. </a:t>
            </a:r>
          </a:p>
          <a:p>
            <a:r>
              <a:rPr lang="el-GR" sz="2900" dirty="0" smtClean="0"/>
              <a:t>Όταν η ινσουλίνη συνδέεται με τον υποδοχέα της, έχει το ίδιο αποτέλεσμα όπως όταν τα οιστρογόνα : προκαλεί τα κύτταρα να αρχίσουν τη διαίρεση. Τα υψηλότερα επίπεδα της ινσουλίνης, θα οδηγήσουν σε γρήγορη διαίρεση και ανάπτυξη των καρκινικών κυττάρων.</a:t>
            </a:r>
            <a:br>
              <a:rPr lang="el-GR" sz="2900" dirty="0" smtClean="0"/>
            </a:br>
            <a:r>
              <a:rPr lang="el-GR" dirty="0" smtClean="0"/>
              <a:t/>
            </a:r>
            <a:br>
              <a:rPr lang="el-GR"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dirty="0"/>
          </a:p>
        </p:txBody>
      </p:sp>
      <p:sp>
        <p:nvSpPr>
          <p:cNvPr id="3" name="2 - Θέση περιεχομένου"/>
          <p:cNvSpPr>
            <a:spLocks noGrp="1"/>
          </p:cNvSpPr>
          <p:nvPr>
            <p:ph idx="1"/>
          </p:nvPr>
        </p:nvSpPr>
        <p:spPr>
          <a:xfrm>
            <a:off x="457200" y="2132856"/>
            <a:ext cx="8229600" cy="3993307"/>
          </a:xfrm>
        </p:spPr>
        <p:txBody>
          <a:bodyPr>
            <a:noAutofit/>
          </a:bodyPr>
          <a:lstStyle/>
          <a:p>
            <a:r>
              <a:rPr lang="el-GR" sz="2000" dirty="0" smtClean="0"/>
              <a:t>Δημοσιεύθηκε στο </a:t>
            </a:r>
            <a:r>
              <a:rPr lang="el-GR" sz="2000" dirty="0" err="1" smtClean="0"/>
              <a:t>Journal</a:t>
            </a:r>
            <a:r>
              <a:rPr lang="el-GR" sz="2000" dirty="0" smtClean="0"/>
              <a:t> </a:t>
            </a:r>
            <a:r>
              <a:rPr lang="el-GR" sz="2000" dirty="0" err="1" smtClean="0"/>
              <a:t>of</a:t>
            </a:r>
            <a:r>
              <a:rPr lang="el-GR" sz="2000" dirty="0" smtClean="0"/>
              <a:t> </a:t>
            </a:r>
            <a:r>
              <a:rPr lang="el-GR" sz="2000" dirty="0" err="1" smtClean="0"/>
              <a:t>Clinical</a:t>
            </a:r>
            <a:r>
              <a:rPr lang="el-GR" sz="2000" dirty="0" smtClean="0"/>
              <a:t> </a:t>
            </a:r>
            <a:r>
              <a:rPr lang="el-GR" sz="2000" dirty="0" err="1" smtClean="0"/>
              <a:t>Investigation</a:t>
            </a:r>
            <a:r>
              <a:rPr lang="el-GR" sz="2000" dirty="0" smtClean="0"/>
              <a:t> με τον τίτλο, η αυξημένη πρόσληψη ζάχαρης προωθεί την </a:t>
            </a:r>
            <a:r>
              <a:rPr lang="el-GR" sz="2000" dirty="0" err="1" smtClean="0"/>
              <a:t>ογκογένεση</a:t>
            </a:r>
            <a:r>
              <a:rPr lang="el-GR" sz="2000" dirty="0" smtClean="0"/>
              <a:t> .</a:t>
            </a:r>
          </a:p>
          <a:p>
            <a:endParaRPr lang="el-GR" sz="2000" dirty="0" smtClean="0"/>
          </a:p>
          <a:p>
            <a:r>
              <a:rPr lang="el-GR" sz="2000" dirty="0" smtClean="0"/>
              <a:t>μέσω EPAC / RAP1 και Ο-ΟΙοΝΑο μονοπάτια, οι ερευνητές κατέληξαν «αυξημένη γλυκόλυση [μεταβολισμός βασίζεται σε ζάχαρη] συχνά θεωρείται ως συνέπεια της ογκογόνου  διαδικασίας, που υποστηρίζει τα  κακοήθη κύτταρα στην ανάπτυξη και την επιβίωση.»</a:t>
            </a:r>
            <a:br>
              <a:rPr lang="el-GR" sz="2000" dirty="0" smtClean="0"/>
            </a:br>
            <a:endParaRPr lang="en-US"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p:txBody>
          <a:bodyPr>
            <a:normAutofit lnSpcReduction="10000"/>
          </a:bodyPr>
          <a:lstStyle/>
          <a:p>
            <a:r>
              <a:rPr lang="el-GR" sz="2000" dirty="0" smtClean="0"/>
              <a:t>Με άλλα λόγια, όταν </a:t>
            </a:r>
            <a:r>
              <a:rPr lang="el-GR" sz="2000" dirty="0" smtClean="0">
                <a:solidFill>
                  <a:srgbClr val="002060"/>
                </a:solidFill>
              </a:rPr>
              <a:t>τα επίπεδα της ινσουλίνης είναι αυξημένα</a:t>
            </a:r>
            <a:r>
              <a:rPr lang="el-GR" sz="2000" dirty="0" smtClean="0"/>
              <a:t>, τα επίπεδα ελεύθερων οιστρογόνων είναι αυξημένα, και επιταχύνουν την κυτταρική διαίρεση. </a:t>
            </a:r>
          </a:p>
          <a:p>
            <a:r>
              <a:rPr lang="el-GR" sz="2000" dirty="0" smtClean="0"/>
              <a:t>Γι 'αυτό και τα υψηλά επίπεδα ινσουλίνης αυξάνουν τόσο πολύ τον κίνδυνο εμφάνισης καρκίνου του μαστού </a:t>
            </a:r>
            <a:br>
              <a:rPr lang="el-GR" sz="2000" dirty="0" smtClean="0"/>
            </a:br>
            <a:r>
              <a:rPr lang="el-GR" sz="2000" dirty="0" smtClean="0"/>
              <a:t/>
            </a:r>
            <a:br>
              <a:rPr lang="el-GR" sz="2000" dirty="0" smtClean="0"/>
            </a:br>
            <a:r>
              <a:rPr lang="el-GR" sz="2000" dirty="0" smtClean="0">
                <a:solidFill>
                  <a:srgbClr val="002060"/>
                </a:solidFill>
              </a:rPr>
              <a:t>Ο Δρ </a:t>
            </a:r>
            <a:r>
              <a:rPr lang="el-GR" sz="2000" dirty="0" err="1" smtClean="0">
                <a:solidFill>
                  <a:srgbClr val="002060"/>
                </a:solidFill>
              </a:rPr>
              <a:t>Horner</a:t>
            </a:r>
            <a:r>
              <a:rPr lang="el-GR" sz="2000" dirty="0" smtClean="0">
                <a:solidFill>
                  <a:srgbClr val="002060"/>
                </a:solidFill>
              </a:rPr>
              <a:t> </a:t>
            </a:r>
            <a:r>
              <a:rPr lang="el-GR" sz="2000" dirty="0" smtClean="0"/>
              <a:t>μιλά για μια μελέτη που διεξήχθη από την </a:t>
            </a:r>
            <a:r>
              <a:rPr lang="el-GR" sz="2000" dirty="0" smtClean="0">
                <a:solidFill>
                  <a:srgbClr val="002060"/>
                </a:solidFill>
              </a:rPr>
              <a:t>Ιατρική Σχολή του Χάρβαρντ (2004), </a:t>
            </a:r>
            <a:r>
              <a:rPr lang="el-GR" sz="2000" dirty="0" smtClean="0"/>
              <a:t>η οποία διαπίστωσε ότι οι γυναίκες που, ως έφηβοι, είχαν  υψηλό </a:t>
            </a:r>
            <a:r>
              <a:rPr lang="el-GR" sz="2000" dirty="0" err="1" smtClean="0"/>
              <a:t>γλυκαιμικό</a:t>
            </a:r>
            <a:r>
              <a:rPr lang="el-GR" sz="2000" dirty="0" smtClean="0"/>
              <a:t> δείκτη , τα αυξημένα επίπεδα γλυκόζης στο αίμα τους είχαν υψηλότερη συχνότητα εμφάνισης του καρκίνου του μαστού αργότερα στη ζωή. </a:t>
            </a:r>
          </a:p>
          <a:p>
            <a:endParaRPr lang="el-GR" sz="2000" dirty="0" smtClean="0"/>
          </a:p>
          <a:p>
            <a:r>
              <a:rPr lang="el-GR" sz="2000" dirty="0" smtClean="0"/>
              <a:t>"Έτσι, είπε «ενθαρρύνοντας την έφηβη κόρη σας να γίνουν περικοπές στον τομέα της ζάχαρης θα βοηθήσει να μειώσει τον κίνδυνο της εμφάνισης καρκίνου του μαστού για το υπόλοιπο της ζωής της».</a:t>
            </a:r>
          </a:p>
          <a:p>
            <a:endParaRPr lang="en-US" sz="2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p:txBody>
          <a:bodyPr>
            <a:normAutofit/>
          </a:bodyPr>
          <a:lstStyle/>
          <a:p>
            <a:r>
              <a:rPr lang="el-GR" sz="2000" dirty="0" smtClean="0"/>
              <a:t>Τα κύτταρα καρκίνου παγκρέατος χρησιμοποιούν τη φρουκτόζη για να βοηθήσει τους όγκους να αναπτυχθούν πιο γρήγορα. </a:t>
            </a:r>
          </a:p>
          <a:p>
            <a:endParaRPr lang="el-GR" sz="2000" dirty="0" smtClean="0"/>
          </a:p>
          <a:p>
            <a:endParaRPr lang="el-GR" sz="2000" dirty="0"/>
          </a:p>
          <a:p>
            <a:r>
              <a:rPr lang="el-GR" sz="2000" dirty="0"/>
              <a:t>Ο</a:t>
            </a:r>
            <a:r>
              <a:rPr lang="el-GR" sz="2000" dirty="0" smtClean="0"/>
              <a:t>μάδα του Πανεπιστημίου της Καλιφόρνια στο Λος </a:t>
            </a:r>
            <a:r>
              <a:rPr lang="el-GR" sz="2000" dirty="0" err="1" smtClean="0"/>
              <a:t>Άντζελες</a:t>
            </a:r>
            <a:r>
              <a:rPr lang="el-GR" sz="2000" dirty="0" smtClean="0"/>
              <a:t>  Τα ευρήματά τους, δημοσιεύθηκαν στο περιοδικό </a:t>
            </a:r>
            <a:r>
              <a:rPr lang="el-GR" sz="2000" dirty="0" err="1" smtClean="0"/>
              <a:t>Cancer</a:t>
            </a:r>
            <a:r>
              <a:rPr lang="el-GR" sz="2000" dirty="0" smtClean="0"/>
              <a:t> </a:t>
            </a:r>
            <a:r>
              <a:rPr lang="el-GR" sz="2000" dirty="0" err="1" smtClean="0"/>
              <a:t>Research</a:t>
            </a:r>
            <a:r>
              <a:rPr lang="el-GR" sz="2000" dirty="0" smtClean="0"/>
              <a:t>, έχουν συνδέσει την κατανάλωση φρουκτόζης με καρκίνο του παγκρέατος, μία από τις πλέον θανατηφόρες μορφές καρκίνου.</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Anthony</a:t>
            </a:r>
            <a:r>
              <a:rPr lang="el-GR" dirty="0" smtClean="0"/>
              <a:t> </a:t>
            </a:r>
            <a:r>
              <a:rPr lang="el-GR" dirty="0" err="1" smtClean="0"/>
              <a:t>Heaney</a:t>
            </a:r>
            <a:endParaRPr lang="en-US" dirty="0"/>
          </a:p>
        </p:txBody>
      </p:sp>
      <p:sp>
        <p:nvSpPr>
          <p:cNvPr id="3" name="2 - Θέση περιεχομένου"/>
          <p:cNvSpPr>
            <a:spLocks noGrp="1"/>
          </p:cNvSpPr>
          <p:nvPr>
            <p:ph idx="1"/>
          </p:nvPr>
        </p:nvSpPr>
        <p:spPr/>
        <p:txBody>
          <a:bodyPr>
            <a:normAutofit fontScale="62500" lnSpcReduction="20000"/>
          </a:bodyPr>
          <a:lstStyle/>
          <a:p>
            <a:pPr>
              <a:buNone/>
            </a:pPr>
            <a:r>
              <a:rPr lang="el-GR" dirty="0"/>
              <a:t> </a:t>
            </a:r>
            <a:r>
              <a:rPr lang="el-GR" dirty="0" smtClean="0"/>
              <a:t>      Ο Δρ </a:t>
            </a:r>
            <a:r>
              <a:rPr lang="el-GR" dirty="0" err="1" smtClean="0"/>
              <a:t>Anthony</a:t>
            </a:r>
            <a:r>
              <a:rPr lang="el-GR" dirty="0" smtClean="0"/>
              <a:t> </a:t>
            </a:r>
            <a:r>
              <a:rPr lang="el-GR" dirty="0" err="1" smtClean="0"/>
              <a:t>Heaney</a:t>
            </a:r>
            <a:r>
              <a:rPr lang="el-GR" dirty="0" smtClean="0"/>
              <a:t> της </a:t>
            </a:r>
            <a:r>
              <a:rPr lang="el-GR" dirty="0" err="1" smtClean="0"/>
              <a:t>Jonsson</a:t>
            </a:r>
            <a:r>
              <a:rPr lang="el-GR" dirty="0" smtClean="0"/>
              <a:t> </a:t>
            </a:r>
            <a:r>
              <a:rPr lang="el-GR" dirty="0" err="1" smtClean="0"/>
              <a:t>Cancer</a:t>
            </a:r>
            <a:r>
              <a:rPr lang="el-GR" dirty="0" smtClean="0"/>
              <a:t> </a:t>
            </a:r>
            <a:r>
              <a:rPr lang="el-GR" dirty="0" err="1" smtClean="0"/>
              <a:t>Center</a:t>
            </a:r>
            <a:r>
              <a:rPr lang="el-GR" dirty="0" smtClean="0"/>
              <a:t> του UCLA επικεφαλής συγγραφέας της μελέτης. «Η σύγχρονη διατροφή περιέχει πολλά ραφιναρισμένα ζάχαρα συμπεριλαμβανομένης της φρουκτόζης και εμπλέκεται σε πολλά νοσήματα, όπως η παχυσαρκία, ο διαβήτης και η λιπώδης διήθηση του ήπατος»,</a:t>
            </a:r>
          </a:p>
          <a:p>
            <a:pPr>
              <a:buNone/>
            </a:pPr>
            <a:endParaRPr lang="el-GR" dirty="0" smtClean="0"/>
          </a:p>
          <a:p>
            <a:pPr>
              <a:buNone/>
            </a:pPr>
            <a:endParaRPr lang="el-GR" dirty="0" smtClean="0"/>
          </a:p>
          <a:p>
            <a:pPr>
              <a:buNone/>
            </a:pPr>
            <a:r>
              <a:rPr lang="el-GR" dirty="0" smtClean="0"/>
              <a:t>        δήλωσε. "Στην παρούσα μελέτη δείξαμε ότι οι καρκίνοι μπορούν να χρησιμοποιήσουν φρουκτόζη εξίσου εύκολα όπως γλυκόζη για να τροφοδοτήσουν την ανάπτυξη τους, </a:t>
            </a:r>
          </a:p>
          <a:p>
            <a:pPr>
              <a:buNone/>
            </a:pPr>
            <a:r>
              <a:rPr lang="el-GR" dirty="0" smtClean="0"/>
              <a:t>      </a:t>
            </a:r>
          </a:p>
          <a:p>
            <a:pPr>
              <a:buNone/>
            </a:pPr>
            <a:r>
              <a:rPr lang="el-GR" dirty="0"/>
              <a:t> </a:t>
            </a:r>
            <a:r>
              <a:rPr lang="el-GR" dirty="0" smtClean="0"/>
              <a:t>     Τα ευρήματα αυτά δείχνουν ότι τα καρκινικά κύτταρα μπορεί να μεταβολίσουν φρουκτόζη εύκολα και να αυξήσουν τον πολλαπλασιασμό τους.</a:t>
            </a:r>
            <a:br>
              <a:rPr lang="el-GR" dirty="0" smtClean="0"/>
            </a:br>
            <a:endParaRPr lang="el-GR" dirty="0" smtClean="0"/>
          </a:p>
          <a:p>
            <a:r>
              <a:rPr lang="el-GR" dirty="0" smtClean="0"/>
              <a:t>Επιπλέον, </a:t>
            </a:r>
            <a:r>
              <a:rPr lang="el-GR" dirty="0" smtClean="0">
                <a:solidFill>
                  <a:srgbClr val="002060"/>
                </a:solidFill>
              </a:rPr>
              <a:t>τα τρόφιμα που προκαλούν μια απότομη αύξηση του σακχάρου </a:t>
            </a:r>
            <a:r>
              <a:rPr lang="el-GR" dirty="0" smtClean="0"/>
              <a:t>στο αίμα προκαλούν την έκκριση του παράγοντα </a:t>
            </a:r>
            <a:r>
              <a:rPr lang="el-GR" dirty="0" smtClean="0">
                <a:solidFill>
                  <a:srgbClr val="002060"/>
                </a:solidFill>
              </a:rPr>
              <a:t>ινσουλίνης και του </a:t>
            </a:r>
            <a:r>
              <a:rPr lang="el-GR" dirty="0" err="1" smtClean="0">
                <a:solidFill>
                  <a:srgbClr val="002060"/>
                </a:solidFill>
              </a:rPr>
              <a:t>ινσουλινοειδούς</a:t>
            </a:r>
            <a:r>
              <a:rPr lang="el-GR" dirty="0" smtClean="0">
                <a:solidFill>
                  <a:srgbClr val="002060"/>
                </a:solidFill>
              </a:rPr>
              <a:t> αυξητικού παράγοντα 1 (IGF-1διεγείρει την κυτταρική ανάπτυξη και προάγει τους παράγοντες της φλεγμονής),</a:t>
            </a:r>
            <a:r>
              <a:rPr lang="el-GR" dirty="0" smtClean="0"/>
              <a:t> δύο ορμόνες που προάγουν και την ανάπτυξη του καρκίνου.</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dirty="0" err="1" smtClean="0"/>
              <a:t>Meyerhardt</a:t>
            </a:r>
            <a:r>
              <a:rPr lang="en-US" dirty="0" smtClean="0"/>
              <a:t> J. 2006</a:t>
            </a:r>
            <a:r>
              <a:rPr lang="el-GR" dirty="0" smtClean="0"/>
              <a:t>, </a:t>
            </a:r>
            <a:r>
              <a:rPr lang="en-US" dirty="0" smtClean="0"/>
              <a:t>Harvard…</a:t>
            </a:r>
            <a:endParaRPr lang="en-US" dirty="0"/>
          </a:p>
        </p:txBody>
      </p:sp>
      <p:sp>
        <p:nvSpPr>
          <p:cNvPr id="3" name="2 - Θέση περιεχομένου"/>
          <p:cNvSpPr>
            <a:spLocks noGrp="1"/>
          </p:cNvSpPr>
          <p:nvPr>
            <p:ph idx="1"/>
          </p:nvPr>
        </p:nvSpPr>
        <p:spPr/>
        <p:txBody>
          <a:bodyPr>
            <a:normAutofit fontScale="92500"/>
          </a:bodyPr>
          <a:lstStyle/>
          <a:p>
            <a:r>
              <a:rPr lang="el-GR" sz="2400" dirty="0" smtClean="0"/>
              <a:t>Σε </a:t>
            </a:r>
            <a:r>
              <a:rPr lang="en-US" sz="2400" dirty="0" smtClean="0"/>
              <a:t>in vivo </a:t>
            </a:r>
            <a:r>
              <a:rPr lang="el-GR" sz="2400" dirty="0" smtClean="0"/>
              <a:t>μελέτες εμβόλισαν</a:t>
            </a:r>
            <a:r>
              <a:rPr lang="en-US" sz="2400" dirty="0" smtClean="0"/>
              <a:t> </a:t>
            </a:r>
            <a:r>
              <a:rPr lang="el-GR" sz="2400" dirty="0" smtClean="0"/>
              <a:t>κακοήθη κύτταρα σε ποντικούς και μελέτησαν, πως επηρεάζεται η ανάπτυξη όγκων, από τροφές </a:t>
            </a:r>
            <a:r>
              <a:rPr lang="el-GR" sz="2400" dirty="0" smtClean="0">
                <a:solidFill>
                  <a:srgbClr val="002060"/>
                </a:solidFill>
              </a:rPr>
              <a:t>με διαφορετικό </a:t>
            </a:r>
            <a:r>
              <a:rPr lang="el-GR" sz="2400" dirty="0" err="1" smtClean="0">
                <a:solidFill>
                  <a:srgbClr val="002060"/>
                </a:solidFill>
              </a:rPr>
              <a:t>γλυκαιμικό</a:t>
            </a:r>
            <a:r>
              <a:rPr lang="el-GR" sz="2400" dirty="0" smtClean="0">
                <a:solidFill>
                  <a:srgbClr val="002060"/>
                </a:solidFill>
              </a:rPr>
              <a:t> δείκτη.</a:t>
            </a:r>
          </a:p>
          <a:p>
            <a:endParaRPr lang="el-GR" sz="2400" dirty="0" smtClean="0"/>
          </a:p>
          <a:p>
            <a:r>
              <a:rPr lang="el-GR" sz="2400" dirty="0" smtClean="0"/>
              <a:t>Δυόμιση μήνες μετά οι 16 από τους 24 ποντικούς, είχαν πεθάνει σε σύγκριση με έναν από αυτούς που τρέφονταν με χαμηλό ΓΔ.</a:t>
            </a:r>
            <a:endParaRPr lang="en-US" sz="2400" dirty="0" smtClean="0"/>
          </a:p>
          <a:p>
            <a:r>
              <a:rPr lang="el-GR" sz="2400" dirty="0" smtClean="0"/>
              <a:t>Τα πανεπιστήμια , </a:t>
            </a:r>
            <a:r>
              <a:rPr lang="en-US" sz="2400" dirty="0" smtClean="0"/>
              <a:t>Harvard, San Francisco, Magill, </a:t>
            </a:r>
            <a:r>
              <a:rPr lang="el-GR" sz="2400" dirty="0" smtClean="0"/>
              <a:t>έδειξαν το ίδιο για </a:t>
            </a:r>
            <a:r>
              <a:rPr lang="el-GR" sz="2400" dirty="0" smtClean="0">
                <a:solidFill>
                  <a:srgbClr val="002060"/>
                </a:solidFill>
              </a:rPr>
              <a:t>νεοπλάσματα του προστατικού αδένα</a:t>
            </a:r>
            <a:r>
              <a:rPr lang="el-GR" sz="2400" dirty="0" smtClean="0"/>
              <a:t>.</a:t>
            </a:r>
          </a:p>
          <a:p>
            <a:endParaRPr lang="el-GR" sz="2400" dirty="0" smtClean="0"/>
          </a:p>
          <a:p>
            <a:r>
              <a:rPr lang="el-GR" sz="2400" dirty="0" smtClean="0"/>
              <a:t>Η μελέτη έδειξε κίνδυνο </a:t>
            </a:r>
            <a:r>
              <a:rPr lang="el-GR" sz="2400" dirty="0" smtClean="0">
                <a:solidFill>
                  <a:srgbClr val="002060"/>
                </a:solidFill>
              </a:rPr>
              <a:t>9 φορές μεγαλύτερο </a:t>
            </a:r>
            <a:r>
              <a:rPr lang="el-GR" sz="2400" dirty="0" smtClean="0"/>
              <a:t>για τους άνδρες που είχαν </a:t>
            </a:r>
            <a:r>
              <a:rPr lang="el-GR" sz="2400" dirty="0" smtClean="0">
                <a:solidFill>
                  <a:srgbClr val="002060"/>
                </a:solidFill>
              </a:rPr>
              <a:t>υψηλά επίπεδα </a:t>
            </a:r>
            <a:r>
              <a:rPr lang="en-US" sz="2400" dirty="0" smtClean="0">
                <a:solidFill>
                  <a:srgbClr val="002060"/>
                </a:solidFill>
              </a:rPr>
              <a:t>IGF</a:t>
            </a:r>
            <a:r>
              <a:rPr lang="en-US" sz="2400" dirty="0" smtClean="0"/>
              <a:t>. </a:t>
            </a:r>
            <a:endParaRPr lang="el-GR" sz="2400" dirty="0" smtClean="0"/>
          </a:p>
          <a:p>
            <a:pPr>
              <a:buNone/>
            </a:pPr>
            <a:r>
              <a:rPr lang="el-GR" sz="2400" dirty="0" smtClean="0"/>
              <a:t> </a:t>
            </a:r>
            <a:endParaRPr lang="en-US"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A. </a:t>
            </a:r>
            <a:r>
              <a:rPr lang="el-GR" dirty="0" err="1" smtClean="0"/>
              <a:t>Braunstein</a:t>
            </a:r>
            <a:endParaRPr lang="en-US" dirty="0"/>
          </a:p>
        </p:txBody>
      </p:sp>
      <p:sp>
        <p:nvSpPr>
          <p:cNvPr id="3" name="2 - Θέση περιεχομένου"/>
          <p:cNvSpPr>
            <a:spLocks noGrp="1"/>
          </p:cNvSpPr>
          <p:nvPr>
            <p:ph idx="1"/>
          </p:nvPr>
        </p:nvSpPr>
        <p:spPr/>
        <p:txBody>
          <a:bodyPr>
            <a:normAutofit/>
          </a:bodyPr>
          <a:lstStyle/>
          <a:p>
            <a:pPr>
              <a:buNone/>
            </a:pPr>
            <a:r>
              <a:rPr lang="el-GR" dirty="0" smtClean="0">
                <a:solidFill>
                  <a:srgbClr val="C00000"/>
                </a:solidFill>
              </a:rPr>
              <a:t/>
            </a:r>
            <a:br>
              <a:rPr lang="el-GR" dirty="0" smtClean="0">
                <a:solidFill>
                  <a:srgbClr val="C00000"/>
                </a:solidFill>
              </a:rPr>
            </a:br>
            <a:r>
              <a:rPr lang="el-GR" sz="2000" dirty="0" smtClean="0"/>
              <a:t>Σε θεραπεία ασθενών με σ. διαβήτη που ανέπτυξαν καρκίνο, ο A. </a:t>
            </a:r>
            <a:r>
              <a:rPr lang="el-GR" sz="2000" dirty="0" err="1" smtClean="0"/>
              <a:t>Braunstein</a:t>
            </a:r>
            <a:r>
              <a:rPr lang="el-GR" sz="2000" dirty="0" smtClean="0"/>
              <a:t> παρατήρησε το1921,ότι η </a:t>
            </a:r>
            <a:r>
              <a:rPr lang="el-GR" sz="2000" dirty="0" smtClean="0">
                <a:solidFill>
                  <a:srgbClr val="002060"/>
                </a:solidFill>
              </a:rPr>
              <a:t>έκκριση της γλυκόζης στα ούρα εξαφανίστηκε</a:t>
            </a:r>
            <a:r>
              <a:rPr lang="el-GR" sz="2000" dirty="0" smtClean="0"/>
              <a:t>. </a:t>
            </a:r>
          </a:p>
          <a:p>
            <a:pPr>
              <a:buNone/>
            </a:pPr>
            <a:endParaRPr lang="el-GR" sz="2000" dirty="0" smtClean="0"/>
          </a:p>
          <a:p>
            <a:pPr>
              <a:buNone/>
            </a:pPr>
            <a:r>
              <a:rPr lang="el-GR" sz="2000" dirty="0" smtClean="0"/>
              <a:t>     Ένα χρόνο αργότερα, R. </a:t>
            </a:r>
            <a:r>
              <a:rPr lang="el-GR" sz="2000" dirty="0" err="1" smtClean="0"/>
              <a:t>Bierich</a:t>
            </a:r>
            <a:r>
              <a:rPr lang="el-GR" sz="2000" dirty="0" smtClean="0"/>
              <a:t> περιέγραψε την αξιοσημείωτη συσσώρευση γαλακτικού οξέος </a:t>
            </a:r>
            <a:r>
              <a:rPr lang="el-GR" sz="2000" dirty="0" err="1" smtClean="0"/>
              <a:t>στόν</a:t>
            </a:r>
            <a:r>
              <a:rPr lang="el-GR" sz="2000" dirty="0" smtClean="0"/>
              <a:t> ιστό όγκου και απέδειξαν ότι το γαλακτικό είναι απαραίτητο για την εισβολή κυττάρων μελανώματος στον περιβάλλοντα ιστό.</a:t>
            </a:r>
          </a:p>
          <a:p>
            <a:pPr>
              <a:buNone/>
            </a:pPr>
            <a:endParaRPr lang="el-GR" sz="2000" dirty="0" smtClean="0"/>
          </a:p>
          <a:p>
            <a:r>
              <a:rPr lang="el-GR" sz="2000" dirty="0" smtClean="0"/>
              <a:t> Ένα χρόνο μετά ο </a:t>
            </a:r>
            <a:r>
              <a:rPr lang="en-US" sz="2000" dirty="0" smtClean="0"/>
              <a:t>Otto</a:t>
            </a:r>
            <a:r>
              <a:rPr lang="el-GR" sz="2000" dirty="0" smtClean="0"/>
              <a:t> </a:t>
            </a:r>
            <a:r>
              <a:rPr lang="el-GR" sz="2000" dirty="0" err="1" smtClean="0"/>
              <a:t>Warburg</a:t>
            </a:r>
            <a:r>
              <a:rPr lang="el-GR" sz="2000" dirty="0" smtClean="0"/>
              <a:t> ξεκίνησε τα πειράματά του, που τελικά έληξαν γι 'αυτόν με το βραβείο Νόμπελ.</a:t>
            </a:r>
          </a:p>
          <a:p>
            <a:endParaRPr lang="en-US" sz="2000" dirty="0">
              <a:solidFill>
                <a:srgbClr val="C0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descr="Description: http://media.eurekalert.org/multimedia_prod/pub/web/39334_web.jpg"/>
          <p:cNvPicPr>
            <a:picLocks noChangeAspect="1" noChangeArrowheads="1"/>
          </p:cNvPicPr>
          <p:nvPr/>
        </p:nvPicPr>
        <p:blipFill>
          <a:blip r:embed="rId2" cstate="print"/>
          <a:srcRect/>
          <a:stretch>
            <a:fillRect/>
          </a:stretch>
        </p:blipFill>
        <p:spPr bwMode="auto">
          <a:xfrm>
            <a:off x="1085920" y="528152"/>
            <a:ext cx="6942464" cy="5619605"/>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Otto</a:t>
            </a:r>
            <a:r>
              <a:rPr lang="el-GR" dirty="0" smtClean="0"/>
              <a:t> </a:t>
            </a:r>
            <a:r>
              <a:rPr lang="el-GR" dirty="0" err="1" smtClean="0"/>
              <a:t>Warburg</a:t>
            </a:r>
            <a:endParaRPr lang="en-US" dirty="0"/>
          </a:p>
        </p:txBody>
      </p:sp>
      <p:sp>
        <p:nvSpPr>
          <p:cNvPr id="3" name="2 - Θέση περιεχομένου"/>
          <p:cNvSpPr>
            <a:spLocks noGrp="1"/>
          </p:cNvSpPr>
          <p:nvPr>
            <p:ph idx="1"/>
          </p:nvPr>
        </p:nvSpPr>
        <p:spPr/>
        <p:txBody>
          <a:bodyPr>
            <a:normAutofit fontScale="62500" lnSpcReduction="20000"/>
          </a:bodyPr>
          <a:lstStyle/>
          <a:p>
            <a:r>
              <a:rPr lang="el-GR" dirty="0" smtClean="0"/>
              <a:t>1924 Δρ </a:t>
            </a:r>
            <a:r>
              <a:rPr lang="el-GR" dirty="0" err="1" smtClean="0"/>
              <a:t>Otto</a:t>
            </a:r>
            <a:r>
              <a:rPr lang="el-GR" dirty="0" smtClean="0"/>
              <a:t> </a:t>
            </a:r>
            <a:r>
              <a:rPr lang="el-GR" dirty="0" err="1" smtClean="0"/>
              <a:t>Warburg</a:t>
            </a:r>
            <a:r>
              <a:rPr lang="el-GR" dirty="0" smtClean="0"/>
              <a:t>, "στο μεταβολισμό των όγκων," δήλωσε, "συνοψίζονται σε λίγα λόγια, </a:t>
            </a:r>
            <a:r>
              <a:rPr lang="el-GR" dirty="0" smtClean="0">
                <a:solidFill>
                  <a:srgbClr val="002060"/>
                </a:solidFill>
              </a:rPr>
              <a:t>η πρωταρχική αιτία του καρκίνου είναι η αντικατάσταση της αναπνοής του οξυγόνου σε φυσιολογικά κύτταρα του σώματος από την ζύμωση των σακχάρων. </a:t>
            </a:r>
          </a:p>
          <a:p>
            <a:endParaRPr lang="el-GR" dirty="0" smtClean="0">
              <a:solidFill>
                <a:srgbClr val="002060"/>
              </a:solidFill>
            </a:endParaRPr>
          </a:p>
          <a:p>
            <a:r>
              <a:rPr lang="el-GR" dirty="0" smtClean="0">
                <a:solidFill>
                  <a:srgbClr val="002060"/>
                </a:solidFill>
              </a:rPr>
              <a:t>Ο μεταβολισμός του καρκίνου είναι περίπου οκτώ φορές μεγαλύτερος από το μεταβολισμό των φυσιολογικών κυττάρων</a:t>
            </a:r>
            <a:r>
              <a:rPr lang="el-GR" dirty="0" smtClean="0"/>
              <a:t>. Οι γιατροί γνωρίζουν ότι ο καρκίνος μεταβολίζει πολύ διαφορετικά από τα φυσιολογικά κύτταρα. </a:t>
            </a:r>
            <a:endParaRPr lang="en-US" dirty="0" smtClean="0"/>
          </a:p>
          <a:p>
            <a:endParaRPr lang="el-GR" dirty="0" smtClean="0"/>
          </a:p>
          <a:p>
            <a:r>
              <a:rPr lang="el-GR" dirty="0" smtClean="0"/>
              <a:t>Τα φυσιολογικά κύτταρα χρειάζονται </a:t>
            </a:r>
            <a:r>
              <a:rPr lang="el-GR" dirty="0" smtClean="0">
                <a:solidFill>
                  <a:srgbClr val="002060"/>
                </a:solidFill>
              </a:rPr>
              <a:t>οξυγόνο</a:t>
            </a:r>
            <a:r>
              <a:rPr lang="el-GR" dirty="0" smtClean="0"/>
              <a:t>. Τα καρκινικά κύτταρα περιφρονούν το οξυγόνο.</a:t>
            </a:r>
            <a:br>
              <a:rPr lang="el-GR" dirty="0" smtClean="0"/>
            </a:br>
            <a:r>
              <a:rPr lang="el-GR" dirty="0" smtClean="0"/>
              <a:t/>
            </a:r>
            <a:br>
              <a:rPr lang="el-GR" dirty="0" smtClean="0"/>
            </a:br>
            <a:r>
              <a:rPr lang="el-GR" dirty="0" smtClean="0"/>
              <a:t>Υπόθεση </a:t>
            </a:r>
            <a:r>
              <a:rPr lang="el-GR" dirty="0" err="1" smtClean="0"/>
              <a:t>Warburg</a:t>
            </a:r>
            <a:r>
              <a:rPr lang="el-GR" dirty="0" smtClean="0"/>
              <a:t> ήταν ότι η ανάπτυξη του καρκίνου προκαλείται όταν τα καρκινικά κύτταρα μετατρέπουν τη  γλυκόζη σε ενέργεια χωρίς τη χρήση οξυγόνου.</a:t>
            </a:r>
            <a:endParaRPr lang="en-US" dirty="0" smtClean="0"/>
          </a:p>
          <a:p>
            <a:endParaRPr lang="el-GR" dirty="0" smtClean="0"/>
          </a:p>
          <a:p>
            <a:r>
              <a:rPr lang="el-GR" dirty="0" smtClean="0"/>
              <a:t> </a:t>
            </a:r>
            <a:r>
              <a:rPr lang="el-GR" dirty="0" smtClean="0">
                <a:solidFill>
                  <a:srgbClr val="002060"/>
                </a:solidFill>
              </a:rPr>
              <a:t>Τα υγιή κύτταρα αποκτούν την ενέργεια από τη μετατροπή </a:t>
            </a:r>
            <a:r>
              <a:rPr lang="el-GR" dirty="0" err="1" smtClean="0">
                <a:solidFill>
                  <a:srgbClr val="002060"/>
                </a:solidFill>
              </a:rPr>
              <a:t>πυροσταφυλικού</a:t>
            </a:r>
            <a:r>
              <a:rPr lang="el-GR" dirty="0" smtClean="0">
                <a:solidFill>
                  <a:srgbClr val="002060"/>
                </a:solidFill>
              </a:rPr>
              <a:t> σε οξυγόνο, ο καρκίνος πρέπει να θεωρείται μια </a:t>
            </a:r>
            <a:r>
              <a:rPr lang="el-GR" dirty="0" err="1" smtClean="0">
                <a:solidFill>
                  <a:srgbClr val="002060"/>
                </a:solidFill>
              </a:rPr>
              <a:t>μιτοχονδριακή</a:t>
            </a:r>
            <a:r>
              <a:rPr lang="el-GR" dirty="0" smtClean="0">
                <a:solidFill>
                  <a:srgbClr val="002060"/>
                </a:solidFill>
              </a:rPr>
              <a:t> δυσλειτουργία.</a:t>
            </a:r>
          </a:p>
          <a:p>
            <a:endParaRPr lang="en-US" dirty="0">
              <a:solidFill>
                <a:srgbClr val="00206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p:txBody>
          <a:bodyPr>
            <a:noAutofit/>
          </a:bodyPr>
          <a:lstStyle/>
          <a:p>
            <a:r>
              <a:rPr lang="el-GR" sz="1800" b="1" dirty="0" smtClean="0"/>
              <a:t>Το γαλακτικό οξύ βρίσκεται στα καρκινικά κύτταρα 10 φορές και περισσότερο, απ' ότι στα υγιή κύτταρα. Αυτή η κατάσταση οδηγεί σε μια ανισορροπία της σχέσης οξέων και </a:t>
            </a:r>
            <a:r>
              <a:rPr lang="el-GR" sz="1800" b="1" dirty="0" err="1" smtClean="0"/>
              <a:t>αλκάλεων</a:t>
            </a:r>
            <a:r>
              <a:rPr lang="el-GR" sz="1800" b="1" dirty="0" smtClean="0"/>
              <a:t> (χαμηλό </a:t>
            </a:r>
            <a:r>
              <a:rPr lang="en-US" sz="1800" b="1" dirty="0" smtClean="0"/>
              <a:t>PH</a:t>
            </a:r>
            <a:r>
              <a:rPr lang="el-GR" sz="1800" b="1" dirty="0" smtClean="0"/>
              <a:t>) και στέρηση του οξυγόνου. </a:t>
            </a:r>
          </a:p>
          <a:p>
            <a:r>
              <a:rPr lang="el-GR" sz="1800" b="1" dirty="0" smtClean="0"/>
              <a:t>Τα καρκινικά κύτταρα έχουν </a:t>
            </a:r>
            <a:r>
              <a:rPr lang="en-US" sz="1800" b="1" dirty="0" smtClean="0"/>
              <a:t>PH</a:t>
            </a:r>
            <a:r>
              <a:rPr lang="el-GR" sz="1800" b="1" dirty="0" smtClean="0"/>
              <a:t> γύρω στο 5 και η οξύτητα αυξάνει, είναι πολύ δύσκολο τα κύτταρα αυτά να αναπνεύσουν κανονικά.</a:t>
            </a:r>
          </a:p>
          <a:p>
            <a:endParaRPr lang="el-GR" sz="1800" b="1" dirty="0" smtClean="0"/>
          </a:p>
          <a:p>
            <a:r>
              <a:rPr lang="el-GR" sz="1800" b="1" dirty="0" smtClean="0"/>
              <a:t>Όλα τα κύτταρα έχουν μια απόλυτη ανάγκη για οξυγόνο αλλά τα</a:t>
            </a:r>
            <a:br>
              <a:rPr lang="el-GR" sz="1800" b="1" dirty="0" smtClean="0"/>
            </a:br>
            <a:r>
              <a:rPr lang="el-GR" sz="1800" b="1" dirty="0" smtClean="0"/>
              <a:t>καρκινικά κύτταρα ζουν με τη ζύμωση της ζάχαρης. </a:t>
            </a:r>
          </a:p>
          <a:p>
            <a:endParaRPr lang="el-GR" sz="1800" b="1" dirty="0" smtClean="0"/>
          </a:p>
          <a:p>
            <a:r>
              <a:rPr lang="el-GR" sz="1800" b="1" dirty="0" smtClean="0"/>
              <a:t>Ο </a:t>
            </a:r>
            <a:r>
              <a:rPr lang="en-US" sz="1800" b="1" dirty="0" smtClean="0"/>
              <a:t>Warburg</a:t>
            </a:r>
            <a:r>
              <a:rPr lang="el-GR" sz="1800" b="1" dirty="0" smtClean="0"/>
              <a:t> απέδειξε την θεωρία του, που του απέφερε τα 2 βραβεία Νόμπελ, όταν πήρε κύτταρα από ένα έμβρυο και τα ανάγκασε να αναπτυχθούν χωρίς οξυγόνο, είχαν όλα τα χαρακτηριστικά των καρκινικών κυττάρων. </a:t>
            </a:r>
          </a:p>
          <a:p>
            <a:endParaRPr lang="el-GR" sz="1800" b="1" dirty="0" smtClean="0"/>
          </a:p>
          <a:p>
            <a:r>
              <a:rPr lang="el-GR" sz="1800" b="1" dirty="0" smtClean="0"/>
              <a:t>Αυτό σημαίνει πως τα κύτταρα μπορούν να μετατραπούν σε καρκινικά κύτταρα αλλάζοντας απλά μια μεταβλητή.</a:t>
            </a:r>
            <a:br>
              <a:rPr lang="el-GR" sz="1800" b="1" dirty="0" smtClean="0"/>
            </a:br>
            <a:endParaRPr lang="en-US" sz="1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dirty="0" err="1" smtClean="0"/>
              <a:t>Δυχλωροακετονικό</a:t>
            </a:r>
            <a:r>
              <a:rPr lang="el-GR" sz="2700" dirty="0" smtClean="0"/>
              <a:t> οξύ (</a:t>
            </a:r>
            <a:r>
              <a:rPr lang="en-US" sz="2700" dirty="0" err="1" smtClean="0"/>
              <a:t>dichloroacetate</a:t>
            </a:r>
            <a:r>
              <a:rPr lang="el-GR" sz="2700" dirty="0" smtClean="0"/>
              <a:t>/ </a:t>
            </a:r>
            <a:r>
              <a:rPr lang="en-US" sz="2700" dirty="0" err="1" smtClean="0"/>
              <a:t>dichloroacetic</a:t>
            </a:r>
            <a:r>
              <a:rPr lang="en-US" sz="2700" dirty="0" smtClean="0"/>
              <a:t> acid</a:t>
            </a:r>
            <a:r>
              <a:rPr lang="el-GR" sz="2700" dirty="0" smtClean="0"/>
              <a:t> – </a:t>
            </a:r>
            <a:r>
              <a:rPr lang="en-US" sz="2700" dirty="0" smtClean="0"/>
              <a:t>DCA</a:t>
            </a:r>
            <a:r>
              <a:rPr lang="el-GR" sz="4400" dirty="0" smtClean="0"/>
              <a:t>)</a:t>
            </a:r>
            <a:endParaRPr lang="en-US" dirty="0"/>
          </a:p>
        </p:txBody>
      </p:sp>
      <p:sp>
        <p:nvSpPr>
          <p:cNvPr id="3" name="2 - Θέση περιεχομένου"/>
          <p:cNvSpPr>
            <a:spLocks noGrp="1"/>
          </p:cNvSpPr>
          <p:nvPr>
            <p:ph idx="1"/>
          </p:nvPr>
        </p:nvSpPr>
        <p:spPr/>
        <p:txBody>
          <a:bodyPr>
            <a:normAutofit/>
          </a:bodyPr>
          <a:lstStyle/>
          <a:p>
            <a:r>
              <a:rPr lang="el-GR" sz="2000" dirty="0" smtClean="0"/>
              <a:t>Το </a:t>
            </a:r>
            <a:r>
              <a:rPr lang="el-GR" sz="2000" dirty="0" err="1" smtClean="0"/>
              <a:t>δυχλωροακετονικό</a:t>
            </a:r>
            <a:r>
              <a:rPr lang="el-GR" sz="2000" dirty="0" smtClean="0"/>
              <a:t> οξύ (</a:t>
            </a:r>
            <a:r>
              <a:rPr lang="en-US" sz="2000" dirty="0" err="1" smtClean="0"/>
              <a:t>dichloroacetate</a:t>
            </a:r>
            <a:r>
              <a:rPr lang="el-GR" sz="2000" dirty="0" smtClean="0"/>
              <a:t>/ </a:t>
            </a:r>
            <a:r>
              <a:rPr lang="en-US" sz="2000" dirty="0" err="1" smtClean="0"/>
              <a:t>dichloroacetic</a:t>
            </a:r>
            <a:r>
              <a:rPr lang="en-US" sz="2000" dirty="0" smtClean="0"/>
              <a:t> acid</a:t>
            </a:r>
            <a:r>
              <a:rPr lang="el-GR" sz="2000" dirty="0" smtClean="0"/>
              <a:t> – </a:t>
            </a:r>
            <a:r>
              <a:rPr lang="en-US" sz="2000" dirty="0" smtClean="0"/>
              <a:t>DCA</a:t>
            </a:r>
            <a:r>
              <a:rPr lang="el-GR" sz="2000" dirty="0" smtClean="0"/>
              <a:t>) είναι μια </a:t>
            </a:r>
            <a:r>
              <a:rPr lang="el-GR" sz="2000" dirty="0" err="1" smtClean="0"/>
              <a:t>ξενοβιοτική</a:t>
            </a:r>
            <a:r>
              <a:rPr lang="el-GR" sz="2000" dirty="0" smtClean="0"/>
              <a:t> ουσία (μια χημική ουσία που βρίσκεται στον οργανισμό, αλλά δεν παράγεται φυσιολογικά από αυτόν και δεν αναμένεται να βρεθεί  σε αυτόν). </a:t>
            </a:r>
          </a:p>
          <a:p>
            <a:endParaRPr lang="el-GR" sz="2000" dirty="0" smtClean="0"/>
          </a:p>
          <a:p>
            <a:r>
              <a:rPr lang="el-GR" sz="2000" dirty="0" smtClean="0"/>
              <a:t>Ενδιαφέρει τόσο τους τοξικολόγους όσο και τους ιατρούς.</a:t>
            </a:r>
          </a:p>
          <a:p>
            <a:endParaRPr lang="el-GR" sz="2000" dirty="0" smtClean="0"/>
          </a:p>
          <a:p>
            <a:r>
              <a:rPr lang="el-GR" sz="2000" dirty="0" smtClean="0"/>
              <a:t> Αποτελεί προϊόν χλωρίωσης του νερού, επομένως βρίσκεται στο πόσιμο νερό. </a:t>
            </a:r>
          </a:p>
          <a:p>
            <a:r>
              <a:rPr lang="el-GR" sz="2000" dirty="0" smtClean="0"/>
              <a:t>Επίσης είναι προϊόν μεταβολισμού πολλών φαρμάκων και εδώ και δεκαετίες ερευνάται η επίδραση του στη θεραπεία καρδιαγγειακών και μεταβολικών παθήσεων αλλά και σε κακοήθη νοσήματα</a:t>
            </a:r>
            <a:endParaRPr lang="en-US" sz="2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sz="4400" dirty="0" smtClean="0"/>
              <a:t>DCA</a:t>
            </a:r>
            <a:endParaRPr lang="en-US" dirty="0"/>
          </a:p>
        </p:txBody>
      </p:sp>
      <p:sp>
        <p:nvSpPr>
          <p:cNvPr id="3" name="2 - Θέση περιεχομένου"/>
          <p:cNvSpPr>
            <a:spLocks noGrp="1"/>
          </p:cNvSpPr>
          <p:nvPr>
            <p:ph idx="1"/>
          </p:nvPr>
        </p:nvSpPr>
        <p:spPr/>
        <p:txBody>
          <a:bodyPr>
            <a:normAutofit/>
          </a:bodyPr>
          <a:lstStyle/>
          <a:p>
            <a:r>
              <a:rPr lang="el-GR" sz="2000" dirty="0" smtClean="0"/>
              <a:t>Το </a:t>
            </a:r>
            <a:r>
              <a:rPr lang="en-US" sz="2000" dirty="0" smtClean="0"/>
              <a:t>DCA</a:t>
            </a:r>
            <a:r>
              <a:rPr lang="el-GR" sz="2000" dirty="0" smtClean="0"/>
              <a:t> χορηγείται από το στόμα, αλλά και παρεντερικά. Η δράση του πραγματοποιείται μέσα σε λίγα λεπτά από τη στιγμή της χορήγησης, όπου ταχέως μεταφέρεται δια των κυτταρικών μεμβρανών και συγκεντρώνεται στα μιτοχόνδρια.</a:t>
            </a:r>
          </a:p>
          <a:p>
            <a:endParaRPr lang="el-GR" sz="2000" dirty="0" smtClean="0"/>
          </a:p>
          <a:p>
            <a:r>
              <a:rPr lang="el-GR" sz="2000" dirty="0" smtClean="0"/>
              <a:t> Περίπου το 20% συνδέεται με τις πρωτεΐνες του πλάσματος. Για να ερευνηθούν οι δράσεις του σε ανθρώπους και πειραματόζωα δίνονται δόσεις σε </a:t>
            </a:r>
            <a:r>
              <a:rPr lang="en-US" sz="2000" dirty="0" smtClean="0"/>
              <a:t>mg</a:t>
            </a:r>
            <a:r>
              <a:rPr lang="el-GR" sz="2000" dirty="0" smtClean="0"/>
              <a:t>/</a:t>
            </a:r>
            <a:r>
              <a:rPr lang="en-US" sz="2000" dirty="0" smtClean="0"/>
              <a:t>kg</a:t>
            </a:r>
            <a:r>
              <a:rPr lang="el-GR" sz="2000" dirty="0" smtClean="0"/>
              <a:t> και όχι σε μ</a:t>
            </a:r>
            <a:r>
              <a:rPr lang="en-US" sz="2000" dirty="0" smtClean="0"/>
              <a:t>g</a:t>
            </a:r>
            <a:r>
              <a:rPr lang="el-GR" sz="2000" dirty="0" smtClean="0"/>
              <a:t>/</a:t>
            </a:r>
            <a:r>
              <a:rPr lang="en-US" sz="2000" dirty="0" smtClean="0"/>
              <a:t>kg</a:t>
            </a:r>
            <a:r>
              <a:rPr lang="el-GR" sz="2000" dirty="0" smtClean="0"/>
              <a:t> , όπως αυτές που ανευρίσκονται στο περιβάλλον. (Η συγκέντρωση του στο πόσιμο νερό υπολογίζεται σε 4 μ</a:t>
            </a:r>
            <a:r>
              <a:rPr lang="en-US" sz="2000" dirty="0" smtClean="0"/>
              <a:t>g</a:t>
            </a:r>
            <a:r>
              <a:rPr lang="el-GR" sz="2000" dirty="0" smtClean="0"/>
              <a:t>/</a:t>
            </a:r>
            <a:r>
              <a:rPr lang="en-US" sz="2000" dirty="0" smtClean="0"/>
              <a:t>kg</a:t>
            </a:r>
            <a:r>
              <a:rPr lang="el-GR" sz="2000" dirty="0" smtClean="0"/>
              <a:t>, ενώ η θεραπευτική δόση ανέρχεται στα 50 </a:t>
            </a:r>
            <a:r>
              <a:rPr lang="en-US" sz="2000" dirty="0" smtClean="0"/>
              <a:t>mg</a:t>
            </a:r>
            <a:r>
              <a:rPr lang="el-GR" sz="2000" dirty="0" smtClean="0"/>
              <a:t>/</a:t>
            </a:r>
            <a:r>
              <a:rPr lang="en-US" sz="2000" dirty="0" smtClean="0"/>
              <a:t>kg</a:t>
            </a:r>
            <a:r>
              <a:rPr lang="el-GR" sz="2000" dirty="0" smtClean="0"/>
              <a:t>.)</a:t>
            </a:r>
            <a:r>
              <a:rPr lang="el-GR" sz="2000" baseline="30000" dirty="0" smtClean="0"/>
              <a:t>1</a:t>
            </a:r>
            <a:endParaRPr lang="en-US" sz="2000"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p:txBody>
          <a:bodyPr>
            <a:normAutofit fontScale="70000" lnSpcReduction="20000"/>
          </a:bodyPr>
          <a:lstStyle/>
          <a:p>
            <a:r>
              <a:rPr lang="el-GR" dirty="0" smtClean="0"/>
              <a:t>η μελέτη διαπίστωσε ότι "Αντίθετα, αναγκαστική μείωση της πρόσληψης γλυκόζης από κύτταρα καρκίνου μαστού οδήγησε στην </a:t>
            </a:r>
            <a:r>
              <a:rPr lang="el-GR" dirty="0" err="1" smtClean="0"/>
              <a:t>φαινοτυπική</a:t>
            </a:r>
            <a:r>
              <a:rPr lang="el-GR" dirty="0" smtClean="0"/>
              <a:t> αναστροφή".</a:t>
            </a:r>
          </a:p>
          <a:p>
            <a:r>
              <a:rPr lang="el-GR" dirty="0" smtClean="0"/>
              <a:t> Με άλλα λόγια, παρεμβαίνοντας με μη διαθεσιμότητα ζάχαρης η μη πρόσληψη αυτής  προκαλεί στο καρκινικό κύτταρο αναστροφή προς προκαρκινική δομή-λειτουργίας του (φαινότυπος).</a:t>
            </a:r>
            <a:br>
              <a:rPr lang="el-GR" dirty="0" smtClean="0"/>
            </a:br>
            <a:r>
              <a:rPr lang="el-GR" dirty="0" smtClean="0"/>
              <a:t>Ποιες είναι οι επιπτώσεις αυτής της έρευνας στη διατροφή;</a:t>
            </a:r>
            <a:br>
              <a:rPr lang="el-GR" dirty="0" smtClean="0"/>
            </a:br>
            <a:r>
              <a:rPr lang="el-GR" dirty="0" smtClean="0"/>
              <a:t/>
            </a:r>
            <a:br>
              <a:rPr lang="el-GR" dirty="0" smtClean="0"/>
            </a:br>
            <a:r>
              <a:rPr lang="el-GR" dirty="0" smtClean="0"/>
              <a:t> Οι Αμερικανοί καταναλώνουν μια εκπληκτική ποσότητα £ 160 ετησίως (φανταστείτε: 31 σακούλες πέντε-λιβρών για τον καθένα από εμάς!) –</a:t>
            </a:r>
          </a:p>
          <a:p>
            <a:r>
              <a:rPr lang="el-GR" dirty="0" smtClean="0"/>
              <a:t>Είναι μια από τις κύριες αιτίες των μεταβολικών αλλαγών των κυττάρων στο σώμα που συνάδει με την έναρξη και προώθηση του καρκίνου. </a:t>
            </a:r>
          </a:p>
          <a:p>
            <a:r>
              <a:rPr lang="el-GR" dirty="0" smtClean="0"/>
              <a:t>Η έρευνα δείχνει ότι αφαιρώντας τη από τη διατροφή, και στερώντας τη   από τα κύτταρα, θα μπορούσε να ανατρέψει τον καρκίνο.</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Max </a:t>
            </a:r>
            <a:r>
              <a:rPr lang="en-US" dirty="0" err="1" smtClean="0"/>
              <a:t>Gerson</a:t>
            </a:r>
            <a:endParaRPr lang="en-US" dirty="0"/>
          </a:p>
        </p:txBody>
      </p:sp>
      <p:sp>
        <p:nvSpPr>
          <p:cNvPr id="3" name="2 - Θέση περιεχομένου"/>
          <p:cNvSpPr>
            <a:spLocks noGrp="1"/>
          </p:cNvSpPr>
          <p:nvPr>
            <p:ph idx="1"/>
          </p:nvPr>
        </p:nvSpPr>
        <p:spPr/>
        <p:txBody>
          <a:bodyPr>
            <a:normAutofit/>
          </a:bodyPr>
          <a:lstStyle/>
          <a:p>
            <a:r>
              <a:rPr lang="el-GR" sz="2000" b="1" dirty="0" smtClean="0"/>
              <a:t>Ο Πρίγκιπας Κάρολος της</a:t>
            </a:r>
            <a:r>
              <a:rPr lang="en-US" sz="2000" b="1" dirty="0" smtClean="0"/>
              <a:t> </a:t>
            </a:r>
            <a:r>
              <a:rPr lang="el-GR" sz="2000" b="1" dirty="0" smtClean="0"/>
              <a:t>Αγγλίας τον Ιούνιο του 2004 έκανε την εξής δήλωση: «Μία φίλη μου είχε</a:t>
            </a:r>
            <a:r>
              <a:rPr lang="en-US" sz="2000" b="1" dirty="0" smtClean="0"/>
              <a:t> </a:t>
            </a:r>
            <a:r>
              <a:rPr lang="el-GR" sz="2000" b="1" dirty="0" smtClean="0"/>
              <a:t>καρκίνο και είχε διάρκεια ζωής για 2 μήνες. Ακολούθησε την θεραπεία του</a:t>
            </a:r>
            <a:r>
              <a:rPr lang="en-US" sz="2000" b="1" dirty="0" smtClean="0"/>
              <a:t> Max </a:t>
            </a:r>
            <a:r>
              <a:rPr lang="en-US" sz="2000" b="1" dirty="0" err="1" smtClean="0"/>
              <a:t>Gerson</a:t>
            </a:r>
            <a:r>
              <a:rPr lang="el-GR" sz="2000" b="1" dirty="0" smtClean="0"/>
              <a:t> και τώρα έπειτα από 8 χρόνια είναι τελείως καλά. Πρέπει </a:t>
            </a:r>
            <a:r>
              <a:rPr lang="el-GR" sz="2000" b="1" dirty="0" err="1" smtClean="0"/>
              <a:t>ναπροσεχθεί</a:t>
            </a:r>
            <a:r>
              <a:rPr lang="el-GR" sz="2000" b="1" dirty="0" smtClean="0"/>
              <a:t> αυτή η θεραπεία».</a:t>
            </a:r>
            <a:br>
              <a:rPr lang="el-GR" sz="2000" b="1" dirty="0" smtClean="0"/>
            </a:br>
            <a:r>
              <a:rPr lang="el-GR" sz="2000" b="1" dirty="0" smtClean="0"/>
              <a:t/>
            </a:r>
            <a:br>
              <a:rPr lang="el-GR" sz="2000" b="1" dirty="0" smtClean="0"/>
            </a:br>
            <a:r>
              <a:rPr lang="el-GR" sz="2000" b="1" dirty="0" smtClean="0"/>
              <a:t>Τι χρησιμοποιεί ο </a:t>
            </a:r>
            <a:r>
              <a:rPr lang="en-US" sz="2000" b="1" dirty="0" smtClean="0"/>
              <a:t>Max </a:t>
            </a:r>
            <a:r>
              <a:rPr lang="en-US" sz="2000" b="1" dirty="0" err="1" smtClean="0"/>
              <a:t>Gerson</a:t>
            </a:r>
            <a:r>
              <a:rPr lang="el-GR" sz="2000" b="1" dirty="0" smtClean="0"/>
              <a:t>; 8 ποτήρια πράσινους χυμούς</a:t>
            </a:r>
            <a:br>
              <a:rPr lang="el-GR" sz="2000" b="1" dirty="0" smtClean="0"/>
            </a:br>
            <a:r>
              <a:rPr lang="el-GR" sz="2000" b="1" dirty="0" smtClean="0"/>
              <a:t>καθημερινά και αυστηρή διατροφή</a:t>
            </a:r>
            <a:r>
              <a:rPr lang="en-US" sz="2000" b="1" dirty="0" smtClean="0"/>
              <a:t>, </a:t>
            </a:r>
            <a:r>
              <a:rPr lang="el-GR" sz="2000" b="1" dirty="0" smtClean="0"/>
              <a:t>θεράπευσε αποδεδειγμένα χιλιάδες</a:t>
            </a:r>
            <a:r>
              <a:rPr lang="en-US" sz="2000" b="1" dirty="0" smtClean="0"/>
              <a:t> </a:t>
            </a:r>
            <a:r>
              <a:rPr lang="el-GR" sz="2000" b="1" dirty="0" smtClean="0"/>
              <a:t>ανθρώπους; Μάλιστα 50 περιπτώσεις με τα ιστορικά τους, ακτινογραφίες</a:t>
            </a:r>
            <a:r>
              <a:rPr lang="en-US" sz="2000" b="1" dirty="0" smtClean="0"/>
              <a:t> </a:t>
            </a:r>
            <a:r>
              <a:rPr lang="el-GR" sz="2000" b="1" dirty="0" smtClean="0"/>
              <a:t>κ.τ.λ. τις παρουσίασε ενώπιον του Κογκρέσου.</a:t>
            </a:r>
            <a:br>
              <a:rPr lang="el-GR" sz="2000" b="1" dirty="0" smtClean="0"/>
            </a:br>
            <a:endParaRPr lang="en-US" sz="20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sz="4400" dirty="0" smtClean="0"/>
              <a:t>M. </a:t>
            </a:r>
            <a:r>
              <a:rPr lang="en-US" sz="4400" dirty="0" err="1" smtClean="0"/>
              <a:t>Gerson</a:t>
            </a:r>
            <a:r>
              <a:rPr lang="en-US" sz="4400" dirty="0" smtClean="0"/>
              <a:t>.</a:t>
            </a:r>
            <a:endParaRPr lang="en-US" dirty="0"/>
          </a:p>
        </p:txBody>
      </p:sp>
      <p:sp>
        <p:nvSpPr>
          <p:cNvPr id="3" name="2 - Θέση περιεχομένου"/>
          <p:cNvSpPr>
            <a:spLocks noGrp="1"/>
          </p:cNvSpPr>
          <p:nvPr>
            <p:ph idx="1"/>
          </p:nvPr>
        </p:nvSpPr>
        <p:spPr/>
        <p:txBody>
          <a:bodyPr>
            <a:normAutofit/>
          </a:bodyPr>
          <a:lstStyle/>
          <a:p>
            <a:r>
              <a:rPr lang="en-US" sz="2000" b="1" dirty="0" smtClean="0"/>
              <a:t>O</a:t>
            </a:r>
            <a:r>
              <a:rPr lang="el-GR" sz="2000" b="1" dirty="0" smtClean="0"/>
              <a:t> </a:t>
            </a:r>
            <a:r>
              <a:rPr lang="el-GR" sz="2000" b="1" dirty="0" err="1" smtClean="0"/>
              <a:t>Α.Σβάιτσερ</a:t>
            </a:r>
            <a:r>
              <a:rPr lang="el-GR" sz="2000" b="1" dirty="0" smtClean="0"/>
              <a:t>, νομπελίστας, που θεραπεύτηκε από τον </a:t>
            </a:r>
            <a:r>
              <a:rPr lang="en-US" sz="2000" b="1" dirty="0" err="1" smtClean="0"/>
              <a:t>Gerson</a:t>
            </a:r>
            <a:r>
              <a:rPr lang="el-GR" sz="2000" b="1" dirty="0" smtClean="0"/>
              <a:t> τον θεωρεί μια από</a:t>
            </a:r>
            <a:r>
              <a:rPr lang="en-US" sz="2000" b="1" dirty="0" smtClean="0"/>
              <a:t> </a:t>
            </a:r>
            <a:r>
              <a:rPr lang="el-GR" sz="2000" b="1" dirty="0" smtClean="0"/>
              <a:t>τις μεγαλύτερες ιδιοφυίες του 20ου αιώνα</a:t>
            </a:r>
            <a:r>
              <a:rPr lang="en-US" sz="2000" b="1" dirty="0" smtClean="0"/>
              <a:t>.</a:t>
            </a:r>
            <a:r>
              <a:rPr lang="el-GR" sz="2000" b="1" dirty="0" smtClean="0"/>
              <a:t/>
            </a:r>
            <a:br>
              <a:rPr lang="el-GR" sz="2000" b="1" dirty="0" smtClean="0"/>
            </a:br>
            <a:r>
              <a:rPr lang="el-GR" sz="2000" b="1" dirty="0" smtClean="0"/>
              <a:t>Η γυναίκα του προέδρου της</a:t>
            </a:r>
            <a:r>
              <a:rPr lang="en-US" sz="2000" b="1" dirty="0" smtClean="0"/>
              <a:t>……</a:t>
            </a:r>
            <a:r>
              <a:rPr lang="el-GR" sz="2000" b="1" dirty="0" smtClean="0"/>
              <a:t> Βουλής θεραπεύτηκε μόνο με τη</a:t>
            </a:r>
            <a:r>
              <a:rPr lang="en-US" sz="2000" b="1" dirty="0" smtClean="0"/>
              <a:t> </a:t>
            </a:r>
            <a:r>
              <a:rPr lang="el-GR" sz="2000" b="1" dirty="0" smtClean="0"/>
              <a:t>θεραπεία του </a:t>
            </a:r>
            <a:r>
              <a:rPr lang="en-US" sz="2000" b="1" dirty="0" err="1" smtClean="0"/>
              <a:t>Gerson</a:t>
            </a:r>
            <a:r>
              <a:rPr lang="en-US" sz="2000" b="1" dirty="0" smtClean="0"/>
              <a:t>.</a:t>
            </a:r>
          </a:p>
          <a:p>
            <a:endParaRPr lang="en-US" sz="2000" b="1" dirty="0" smtClean="0"/>
          </a:p>
          <a:p>
            <a:r>
              <a:rPr lang="el-GR" sz="2000" b="1" dirty="0" smtClean="0"/>
              <a:t> Ο χυμός των φύλλων της ελιάς έχει πολύ περισσότερα</a:t>
            </a:r>
            <a:r>
              <a:rPr lang="en-US" sz="2000" b="1" dirty="0" smtClean="0"/>
              <a:t> </a:t>
            </a:r>
            <a:r>
              <a:rPr lang="el-GR" sz="2000" b="1" dirty="0" smtClean="0"/>
              <a:t>θεραπευτικά συστατικά από τους χυμούς πράσινων φυτών που χρησιμοποιούσε ο</a:t>
            </a:r>
            <a:br>
              <a:rPr lang="el-GR" sz="2000" b="1" dirty="0" smtClean="0"/>
            </a:br>
            <a:r>
              <a:rPr lang="en-US" sz="2000" b="1" dirty="0" err="1" smtClean="0"/>
              <a:t>Gerson</a:t>
            </a:r>
            <a:r>
              <a:rPr lang="el-GR" sz="2000" b="1" dirty="0" smtClean="0"/>
              <a:t> και ειδικά ένζυμα που βοηθούν την πέψη των καρκινοπαθών η οποία</a:t>
            </a:r>
            <a:r>
              <a:rPr lang="en-US" sz="2000" b="1" dirty="0" smtClean="0"/>
              <a:t> </a:t>
            </a:r>
            <a:r>
              <a:rPr lang="el-GR" sz="2000" b="1" dirty="0" smtClean="0"/>
              <a:t>έχει διαταραχθεί.</a:t>
            </a:r>
            <a:br>
              <a:rPr lang="el-GR" sz="2000" b="1" dirty="0" smtClean="0"/>
            </a:br>
            <a:endParaRPr lang="en-US" sz="20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dirty="0"/>
          </a:p>
        </p:txBody>
      </p:sp>
      <p:sp>
        <p:nvSpPr>
          <p:cNvPr id="3" name="2 - Θέση περιεχομένου"/>
          <p:cNvSpPr>
            <a:spLocks noGrp="1"/>
          </p:cNvSpPr>
          <p:nvPr>
            <p:ph idx="1"/>
          </p:nvPr>
        </p:nvSpPr>
        <p:spPr/>
        <p:txBody>
          <a:bodyPr>
            <a:normAutofit/>
          </a:bodyPr>
          <a:lstStyle/>
          <a:p>
            <a:r>
              <a:rPr lang="el-GR" sz="2000" b="1" dirty="0" smtClean="0"/>
              <a:t>Η Κίνα</a:t>
            </a:r>
            <a:r>
              <a:rPr lang="en-US" sz="2000" b="1" dirty="0" smtClean="0"/>
              <a:t> </a:t>
            </a:r>
            <a:r>
              <a:rPr lang="el-GR" sz="2000" b="1" dirty="0" smtClean="0"/>
              <a:t>πραγματοποίησε μελέτη σε 300.000 άτομα μαζί με το Πανεπιστήμιο </a:t>
            </a:r>
            <a:r>
              <a:rPr lang="en-US" sz="2000" b="1" dirty="0" smtClean="0"/>
              <a:t>Cornel</a:t>
            </a:r>
            <a:r>
              <a:rPr lang="el-GR" sz="2000" b="1" dirty="0" smtClean="0"/>
              <a:t> των</a:t>
            </a:r>
            <a:r>
              <a:rPr lang="en-US" sz="2000" b="1" dirty="0" smtClean="0"/>
              <a:t> </a:t>
            </a:r>
            <a:r>
              <a:rPr lang="el-GR" sz="2000" b="1" dirty="0" smtClean="0"/>
              <a:t>ΗΠΑ σχετικά με το σελήνιο επί 10 έτη. </a:t>
            </a:r>
            <a:br>
              <a:rPr lang="el-GR" sz="2000" b="1" dirty="0" smtClean="0"/>
            </a:br>
            <a:endParaRPr lang="en-US" sz="2000" b="1" dirty="0" smtClean="0"/>
          </a:p>
          <a:p>
            <a:r>
              <a:rPr lang="el-GR" sz="2000" b="1" dirty="0" smtClean="0"/>
              <a:t>Τα αποτελέσματα ήταν εντυπωσιακά.</a:t>
            </a:r>
            <a:br>
              <a:rPr lang="el-GR" sz="2000" b="1" dirty="0" smtClean="0"/>
            </a:br>
            <a:r>
              <a:rPr lang="el-GR" sz="2000" b="1" dirty="0" smtClean="0"/>
              <a:t>Το σελήνιο προλαβαίνει τον καρκίνο και βοηθάει τη θεραπεία του στο αρχικό</a:t>
            </a:r>
            <a:r>
              <a:rPr lang="en-US" sz="2000" b="1" dirty="0" smtClean="0"/>
              <a:t> </a:t>
            </a:r>
            <a:r>
              <a:rPr lang="el-GR" sz="2000" b="1" dirty="0" smtClean="0"/>
              <a:t>στάδιο μαζί με βιταμίνη Ε</a:t>
            </a:r>
            <a:endParaRPr lang="en-US" sz="20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a:xfrm>
            <a:off x="457200" y="2132856"/>
            <a:ext cx="8229600" cy="4176504"/>
          </a:xfrm>
        </p:spPr>
        <p:txBody>
          <a:bodyPr/>
          <a:lstStyle/>
          <a:p>
            <a:r>
              <a:rPr lang="el-GR" dirty="0" smtClean="0"/>
              <a:t>Η ζάχαρη μετατρέπει το σώμα σε ένα κατάλληλο έδαφος αναπαραγωγής, για τους ιούς, βακτήρια, μύκητες και τον καρκίνο, με καταστροφικές επιπτώσεις για το ανοσοποιητικό σύστημα.</a:t>
            </a:r>
            <a:br>
              <a:rPr lang="el-GR" dirty="0" smtClean="0"/>
            </a:b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Τροφές με χαμηλό </a:t>
            </a:r>
            <a:r>
              <a:rPr lang="el-GR" dirty="0" err="1" smtClean="0"/>
              <a:t>γλυκαιμικό</a:t>
            </a:r>
            <a:r>
              <a:rPr lang="el-GR" dirty="0" smtClean="0"/>
              <a:t> δείκτη</a:t>
            </a:r>
            <a:endParaRPr lang="en-US" dirty="0"/>
          </a:p>
        </p:txBody>
      </p:sp>
      <p:sp>
        <p:nvSpPr>
          <p:cNvPr id="3" name="2 - Θέση περιεχομένου"/>
          <p:cNvSpPr>
            <a:spLocks noGrp="1"/>
          </p:cNvSpPr>
          <p:nvPr>
            <p:ph idx="1"/>
          </p:nvPr>
        </p:nvSpPr>
        <p:spPr/>
        <p:txBody>
          <a:bodyPr>
            <a:normAutofit/>
          </a:bodyPr>
          <a:lstStyle/>
          <a:p>
            <a:r>
              <a:rPr lang="el-GR" sz="2000" dirty="0" smtClean="0"/>
              <a:t>Φυσικά γλυκαντικά: νέκταρ </a:t>
            </a:r>
            <a:r>
              <a:rPr lang="el-GR" sz="2000" dirty="0" err="1" smtClean="0"/>
              <a:t>αγαύδης</a:t>
            </a:r>
            <a:r>
              <a:rPr lang="el-GR" sz="2000" dirty="0" smtClean="0"/>
              <a:t>, (αθάνατος, Γ.Δ 15 ) </a:t>
            </a:r>
            <a:r>
              <a:rPr lang="el-GR" sz="2000" dirty="0" err="1" smtClean="0"/>
              <a:t>στέβια</a:t>
            </a:r>
            <a:r>
              <a:rPr lang="el-GR" sz="2000" dirty="0" smtClean="0"/>
              <a:t>, </a:t>
            </a:r>
            <a:r>
              <a:rPr lang="el-GR" sz="2000" dirty="0" err="1" smtClean="0"/>
              <a:t>ξυλιτόλη</a:t>
            </a:r>
            <a:r>
              <a:rPr lang="el-GR" sz="2000" dirty="0" smtClean="0"/>
              <a:t> (από σημύδα), μαύρη σοκολάτα (με κακάο πάνω από 70%), μέλι ακακίας.</a:t>
            </a:r>
          </a:p>
          <a:p>
            <a:endParaRPr lang="el-GR" sz="2000" dirty="0" smtClean="0"/>
          </a:p>
          <a:p>
            <a:r>
              <a:rPr lang="el-GR" sz="2000" dirty="0" smtClean="0"/>
              <a:t>Δημητριακά ολικής αλέσεως, ρύζι αναποφλοίωτο, βρόμη, </a:t>
            </a:r>
            <a:r>
              <a:rPr lang="el-GR" sz="2000" dirty="0" err="1" smtClean="0"/>
              <a:t>φαγόπυρο</a:t>
            </a:r>
            <a:r>
              <a:rPr lang="el-GR" sz="2000" dirty="0" smtClean="0"/>
              <a:t> κλπ.</a:t>
            </a:r>
          </a:p>
          <a:p>
            <a:endParaRPr lang="el-GR" sz="2000" dirty="0" smtClean="0"/>
          </a:p>
          <a:p>
            <a:r>
              <a:rPr lang="el-GR" sz="2000" dirty="0" smtClean="0"/>
              <a:t> Φασόλια ,φακές, μπιζέλια, γλυκοπατάτες.</a:t>
            </a:r>
          </a:p>
          <a:p>
            <a:endParaRPr lang="el-GR" sz="2000" dirty="0" smtClean="0"/>
          </a:p>
          <a:p>
            <a:r>
              <a:rPr lang="el-GR" sz="2000" dirty="0" smtClean="0"/>
              <a:t>Πράσινο τσάι, φρούτα ωμά κεράσια, </a:t>
            </a:r>
            <a:r>
              <a:rPr lang="el-GR" sz="2000" dirty="0" err="1" smtClean="0"/>
              <a:t>μύρτιλλα</a:t>
            </a:r>
            <a:r>
              <a:rPr lang="el-GR" sz="2000" dirty="0" smtClean="0"/>
              <a:t>.</a:t>
            </a:r>
          </a:p>
          <a:p>
            <a:endParaRPr lang="el-GR" sz="2000" dirty="0" smtClean="0"/>
          </a:p>
          <a:p>
            <a:r>
              <a:rPr lang="el-GR" sz="2000" dirty="0" smtClean="0"/>
              <a:t>Σκόρδο, κρεμμύδια.</a:t>
            </a:r>
          </a:p>
          <a:p>
            <a:endParaRPr lang="el-GR" sz="2000" dirty="0" smtClean="0"/>
          </a:p>
          <a:p>
            <a:r>
              <a:rPr lang="el-GR" sz="2000" dirty="0" smtClean="0"/>
              <a:t>Νερό με λίγο λεμόνι, φασκόμηλο ή θυμάρι.</a:t>
            </a:r>
            <a:endParaRPr lang="en-US" sz="20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Ωμέγα-3, Ωμέγα-6 λιπαρά οξέα.</a:t>
            </a:r>
            <a:endParaRPr lang="en-US" dirty="0"/>
          </a:p>
        </p:txBody>
      </p:sp>
      <p:sp>
        <p:nvSpPr>
          <p:cNvPr id="3" name="2 - Θέση περιεχομένου"/>
          <p:cNvSpPr>
            <a:spLocks noGrp="1"/>
          </p:cNvSpPr>
          <p:nvPr>
            <p:ph idx="1"/>
          </p:nvPr>
        </p:nvSpPr>
        <p:spPr/>
        <p:txBody>
          <a:bodyPr>
            <a:normAutofit/>
          </a:bodyPr>
          <a:lstStyle/>
          <a:p>
            <a:r>
              <a:rPr lang="el-GR" sz="2000" dirty="0" smtClean="0"/>
              <a:t>Διατροφή: τόπος διατροφής των βοοειδών των πτηνών κλπ.</a:t>
            </a:r>
          </a:p>
          <a:p>
            <a:endParaRPr lang="el-GR" sz="2000" dirty="0" smtClean="0"/>
          </a:p>
          <a:p>
            <a:r>
              <a:rPr lang="el-GR" sz="2000" dirty="0" smtClean="0"/>
              <a:t>Αναλογία Ω3- Ω6.</a:t>
            </a:r>
          </a:p>
          <a:p>
            <a:endParaRPr lang="el-GR" sz="2000" dirty="0" smtClean="0"/>
          </a:p>
          <a:p>
            <a:r>
              <a:rPr lang="el-GR" sz="2000" dirty="0" smtClean="0"/>
              <a:t>Τα καλαμπόκι ,σιτάρι, σόγια περιορίζουν πολύ τα ωμέγα 3, 1/15.</a:t>
            </a:r>
          </a:p>
          <a:p>
            <a:endParaRPr lang="el-GR" sz="2000" dirty="0" smtClean="0"/>
          </a:p>
          <a:p>
            <a:r>
              <a:rPr lang="el-GR" sz="2000" dirty="0" smtClean="0"/>
              <a:t>Η Άρτεμις </a:t>
            </a:r>
            <a:r>
              <a:rPr lang="el-GR" sz="2000" dirty="0" err="1" smtClean="0"/>
              <a:t>Σιμοπούλου</a:t>
            </a:r>
            <a:r>
              <a:rPr lang="el-GR" sz="2000" dirty="0" smtClean="0"/>
              <a:t>  στο </a:t>
            </a:r>
            <a:r>
              <a:rPr lang="en-US" sz="2000" dirty="0" smtClean="0"/>
              <a:t>New England Journal of medicine </a:t>
            </a:r>
            <a:r>
              <a:rPr lang="el-GR" sz="2000" dirty="0" smtClean="0"/>
              <a:t>υποστήριξε σε σχετική μελέτη, ότι τα αυγά από κοτόπουλα που τρέφονταν με </a:t>
            </a:r>
            <a:r>
              <a:rPr lang="el-GR" sz="2000" dirty="0" err="1" smtClean="0"/>
              <a:t>καλαμπόκοι</a:t>
            </a:r>
            <a:r>
              <a:rPr lang="el-GR" sz="2000" dirty="0" smtClean="0"/>
              <a:t> είχαν περίπου 20 φορές περισσότερα Ω6 από Ω3. </a:t>
            </a:r>
            <a:endParaRPr lang="en-US" sz="20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Πράσινο τσάι</a:t>
            </a:r>
            <a:endParaRPr lang="en-US" dirty="0"/>
          </a:p>
        </p:txBody>
      </p:sp>
      <p:sp>
        <p:nvSpPr>
          <p:cNvPr id="3" name="2 - Θέση περιεχομένου"/>
          <p:cNvSpPr>
            <a:spLocks noGrp="1"/>
          </p:cNvSpPr>
          <p:nvPr>
            <p:ph idx="1"/>
          </p:nvPr>
        </p:nvSpPr>
        <p:spPr/>
        <p:txBody>
          <a:bodyPr>
            <a:normAutofit/>
          </a:bodyPr>
          <a:lstStyle/>
          <a:p>
            <a:r>
              <a:rPr lang="el-GR" sz="2000" dirty="0" err="1" smtClean="0"/>
              <a:t>Επιγαλοκατεχίνες</a:t>
            </a:r>
            <a:r>
              <a:rPr lang="el-GR" sz="2000" dirty="0" smtClean="0"/>
              <a:t> του γαλλικού οξέος</a:t>
            </a:r>
          </a:p>
          <a:p>
            <a:endParaRPr lang="el-GR" sz="2000" dirty="0" smtClean="0"/>
          </a:p>
          <a:p>
            <a:r>
              <a:rPr lang="el-GR" sz="2000" dirty="0" smtClean="0"/>
              <a:t>Συνδυασμός με σόγια πολύ καλά δεδομένα σε </a:t>
            </a:r>
            <a:r>
              <a:rPr lang="el-GR" sz="2000" dirty="0" err="1" smtClean="0"/>
              <a:t>ορμονοεξαρτώμενους</a:t>
            </a:r>
            <a:r>
              <a:rPr lang="el-GR" sz="2000" dirty="0" smtClean="0"/>
              <a:t> όγκους του μαστού (</a:t>
            </a:r>
            <a:r>
              <a:rPr lang="el-GR" sz="2000" dirty="0" err="1" smtClean="0"/>
              <a:t>οιστρ</a:t>
            </a:r>
            <a:r>
              <a:rPr lang="el-GR" sz="2000" dirty="0" smtClean="0"/>
              <a:t>/</a:t>
            </a:r>
            <a:r>
              <a:rPr lang="el-GR" sz="2000" dirty="0" err="1" smtClean="0"/>
              <a:t>νο</a:t>
            </a:r>
            <a:r>
              <a:rPr lang="el-GR" sz="2000" dirty="0" smtClean="0"/>
              <a:t>)</a:t>
            </a:r>
          </a:p>
          <a:p>
            <a:endParaRPr lang="el-GR" sz="2000" dirty="0" smtClean="0"/>
          </a:p>
          <a:p>
            <a:r>
              <a:rPr lang="el-GR" sz="2000" dirty="0" smtClean="0"/>
              <a:t>4 ποτήρια την ημέρα μειώνουν 57% το ποσοστό των υποτροπών.</a:t>
            </a:r>
            <a:endParaRPr lang="en-US" sz="20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907704" y="2420888"/>
            <a:ext cx="4950296" cy="1477328"/>
          </a:xfrm>
          <a:prstGeom prst="rect">
            <a:avLst/>
          </a:prstGeom>
        </p:spPr>
        <p:txBody>
          <a:bodyPr wrap="square">
            <a:spAutoFit/>
          </a:bodyPr>
          <a:lstStyle/>
          <a:p>
            <a:r>
              <a:rPr lang="el-GR" b="1" dirty="0" smtClean="0">
                <a:solidFill>
                  <a:schemeClr val="bg1">
                    <a:lumMod val="95000"/>
                    <a:lumOff val="5000"/>
                  </a:schemeClr>
                </a:solidFill>
              </a:rPr>
              <a:t>Η αλήθεια περνάει από τρία στάδια όπως</a:t>
            </a:r>
            <a:br>
              <a:rPr lang="el-GR" b="1" dirty="0" smtClean="0">
                <a:solidFill>
                  <a:schemeClr val="bg1">
                    <a:lumMod val="95000"/>
                    <a:lumOff val="5000"/>
                  </a:schemeClr>
                </a:solidFill>
              </a:rPr>
            </a:br>
            <a:r>
              <a:rPr lang="el-GR" b="1" dirty="0" smtClean="0">
                <a:solidFill>
                  <a:schemeClr val="bg1">
                    <a:lumMod val="95000"/>
                    <a:lumOff val="5000"/>
                  </a:schemeClr>
                </a:solidFill>
              </a:rPr>
              <a:t>έλεγε ο Σοπενχάουερ.</a:t>
            </a:r>
            <a:br>
              <a:rPr lang="el-GR" b="1" dirty="0" smtClean="0">
                <a:solidFill>
                  <a:schemeClr val="bg1">
                    <a:lumMod val="95000"/>
                    <a:lumOff val="5000"/>
                  </a:schemeClr>
                </a:solidFill>
              </a:rPr>
            </a:br>
            <a:r>
              <a:rPr lang="el-GR" b="1" dirty="0" smtClean="0">
                <a:solidFill>
                  <a:schemeClr val="bg1">
                    <a:lumMod val="95000"/>
                    <a:lumOff val="5000"/>
                  </a:schemeClr>
                </a:solidFill>
              </a:rPr>
              <a:t>Πρώτα προσπαθείς να την γελοιοποιήσεις. Έπειτα επιτίθεσαι βίαια σ' αυτή</a:t>
            </a:r>
            <a:br>
              <a:rPr lang="el-GR" b="1" dirty="0" smtClean="0">
                <a:solidFill>
                  <a:schemeClr val="bg1">
                    <a:lumMod val="95000"/>
                    <a:lumOff val="5000"/>
                  </a:schemeClr>
                </a:solidFill>
              </a:rPr>
            </a:br>
            <a:r>
              <a:rPr lang="el-GR" b="1" dirty="0" smtClean="0">
                <a:solidFill>
                  <a:schemeClr val="bg1">
                    <a:lumMod val="95000"/>
                    <a:lumOff val="5000"/>
                  </a:schemeClr>
                </a:solidFill>
              </a:rPr>
              <a:t>και στο τελικό στάδιο την δέχεσαι</a:t>
            </a:r>
            <a:endParaRPr lang="en-US" dirty="0">
              <a:solidFill>
                <a:schemeClr val="bg1">
                  <a:lumMod val="95000"/>
                  <a:lumOff val="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Κρυφές πηγές ζάχαρης, Καρκίνος</a:t>
            </a:r>
            <a:endParaRPr lang="en-US" dirty="0"/>
          </a:p>
        </p:txBody>
      </p:sp>
      <p:sp>
        <p:nvSpPr>
          <p:cNvPr id="3" name="2 - Θέση περιεχομένου"/>
          <p:cNvSpPr>
            <a:spLocks noGrp="1"/>
          </p:cNvSpPr>
          <p:nvPr>
            <p:ph idx="1"/>
          </p:nvPr>
        </p:nvSpPr>
        <p:spPr/>
        <p:txBody>
          <a:bodyPr>
            <a:normAutofit fontScale="85000" lnSpcReduction="20000"/>
          </a:bodyPr>
          <a:lstStyle/>
          <a:p>
            <a:r>
              <a:rPr lang="el-GR" dirty="0" smtClean="0"/>
              <a:t/>
            </a:r>
            <a:br>
              <a:rPr lang="el-GR" dirty="0" smtClean="0"/>
            </a:br>
            <a:r>
              <a:rPr lang="el-GR" dirty="0" smtClean="0"/>
              <a:t/>
            </a:r>
            <a:br>
              <a:rPr lang="el-GR" dirty="0" smtClean="0"/>
            </a:br>
            <a:r>
              <a:rPr lang="el-GR" dirty="0" smtClean="0"/>
              <a:t>Έχει υπολογιστεί από το USDA ότι ο μέσος Αμερικανός καταναλώνει £ 200 προϊόντα δημητριακών ετησίως .</a:t>
            </a:r>
          </a:p>
          <a:p>
            <a:r>
              <a:rPr lang="el-GR" dirty="0" smtClean="0"/>
              <a:t>«Εξευγενισμένοι υδατάνθρακες» π.χ. κράκερ, ψωμί, τα ζυμαρικά, τα δημητριακά - είναι στην πραγματικότητα «κρυφές» μορφές ζάχαρης</a:t>
            </a:r>
          </a:p>
          <a:p>
            <a:r>
              <a:rPr lang="el-GR" dirty="0" smtClean="0"/>
              <a:t>Προσθέτοντας τα δύο στοιχεία μαζί  σε ετήσια κατά κεφαλήν κατανάλωση των προϊόντων της ζάχαρης, των σιτηρών, (τόσο φανερή επιτραπέζια ζάχαρη / σιρόπι καλαμποκιού υψηλής φρουκτόζης και συγκεκαλυμμένη υδατάνθρακες) μπορεί να συμβάλουν στην προώθηση της ιδανικής μεταβολικής κατάστασης των κυττάρων του καρκίνου: </a:t>
            </a:r>
            <a:r>
              <a:rPr lang="el-GR" dirty="0" smtClean="0">
                <a:solidFill>
                  <a:srgbClr val="00B050"/>
                </a:solidFill>
              </a:rPr>
              <a:t>αναερόβια </a:t>
            </a:r>
            <a:r>
              <a:rPr lang="el-GR" dirty="0" err="1" smtClean="0">
                <a:solidFill>
                  <a:srgbClr val="00B050"/>
                </a:solidFill>
              </a:rPr>
              <a:t>γλυκόλυση</a:t>
            </a:r>
            <a:r>
              <a:rPr lang="el-GR" dirty="0" smtClean="0">
                <a:solidFill>
                  <a:srgbClr val="00B050"/>
                </a:solidFill>
              </a:rPr>
              <a: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dirty="0"/>
          </a:p>
        </p:txBody>
      </p:sp>
      <p:sp>
        <p:nvSpPr>
          <p:cNvPr id="3" name="2 - Θέση περιεχομένου"/>
          <p:cNvSpPr>
            <a:spLocks noGrp="1"/>
          </p:cNvSpPr>
          <p:nvPr>
            <p:ph idx="1"/>
          </p:nvPr>
        </p:nvSpPr>
        <p:spPr/>
        <p:txBody>
          <a:bodyPr>
            <a:normAutofit/>
          </a:bodyPr>
          <a:lstStyle/>
          <a:p>
            <a:r>
              <a:rPr lang="el-GR" sz="2200" dirty="0" smtClean="0"/>
              <a:t>Αυτός είναι ένας λόγος για τον οποίο η δίαιτα όταν στερείται υδατανθράκων είναι αποτελεσματική και στις πιο επιθετικές μορφές των καρκίνων: συμπεριλαμβανομένου του καρκίνου του εγκεφάλου. </a:t>
            </a:r>
          </a:p>
          <a:p>
            <a:r>
              <a:rPr lang="el-GR" sz="2200" dirty="0" smtClean="0"/>
              <a:t>Όταν τραβήξεις το χαλί  της  ζάχαρης και των υδατανθράκων από τα καρκινικά κύτταρα, αναγκάζονται να υποβληθούν είτε σε προγραμματισμένο κυτταρικό θάνατο (απόπτωση) ή εκ νέου διαφοροποίηση «πίσω» σε μη-καρκινικούς φαινότυπους.</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hidden “sugar”</a:t>
            </a:r>
            <a:endParaRPr lang="en-US" dirty="0"/>
          </a:p>
        </p:txBody>
      </p:sp>
      <p:sp>
        <p:nvSpPr>
          <p:cNvPr id="3" name="2 - Θέση περιεχομένου"/>
          <p:cNvSpPr>
            <a:spLocks noGrp="1"/>
          </p:cNvSpPr>
          <p:nvPr>
            <p:ph idx="1"/>
          </p:nvPr>
        </p:nvSpPr>
        <p:spPr/>
        <p:txBody>
          <a:bodyPr>
            <a:normAutofit fontScale="92500"/>
          </a:bodyPr>
          <a:lstStyle/>
          <a:p>
            <a:r>
              <a:rPr lang="en-US" dirty="0" smtClean="0"/>
              <a:t>Beware, though. Some sugary foods don’t include “sugar” on the ingredient list. That’s because sugar is often disguised under different names. Here are some hidden “sugar” words to look out for:</a:t>
            </a:r>
          </a:p>
          <a:p>
            <a:r>
              <a:rPr lang="en-US" dirty="0" smtClean="0"/>
              <a:t>fructose (natural sugar from fruits)</a:t>
            </a:r>
          </a:p>
          <a:p>
            <a:r>
              <a:rPr lang="en-US" dirty="0" smtClean="0"/>
              <a:t>lactose (natural sugar from milk)</a:t>
            </a:r>
          </a:p>
          <a:p>
            <a:r>
              <a:rPr lang="en-US" dirty="0" smtClean="0"/>
              <a:t>sucrose (made from fructose and glucose)</a:t>
            </a:r>
          </a:p>
          <a:p>
            <a:r>
              <a:rPr lang="en-US" dirty="0" smtClean="0"/>
              <a:t>maltose (sugar made from grain)</a:t>
            </a:r>
          </a:p>
          <a:p>
            <a:r>
              <a:rPr lang="en-US" dirty="0" smtClean="0"/>
              <a:t>glucose (simple sugar, product of photosynthesis)</a:t>
            </a:r>
          </a:p>
          <a:p>
            <a:r>
              <a:rPr lang="en-US" dirty="0" smtClean="0"/>
              <a:t>dextrose (form of glucose)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strike="sngStrike" dirty="0" smtClean="0"/>
              <a:t>Κρυμμένη ζάχαρη</a:t>
            </a:r>
            <a:endParaRPr lang="en-US" sz="2000" strike="sngStrike" dirty="0"/>
          </a:p>
        </p:txBody>
      </p:sp>
      <p:sp>
        <p:nvSpPr>
          <p:cNvPr id="3" name="2 - Θέση περιεχομένου"/>
          <p:cNvSpPr>
            <a:spLocks noGrp="1"/>
          </p:cNvSpPr>
          <p:nvPr>
            <p:ph idx="1"/>
          </p:nvPr>
        </p:nvSpPr>
        <p:spPr/>
        <p:txBody>
          <a:bodyPr>
            <a:normAutofit/>
          </a:bodyPr>
          <a:lstStyle/>
          <a:p>
            <a:r>
              <a:rPr lang="el-GR" sz="2000" dirty="0" smtClean="0"/>
              <a:t>Προσοχή, ορισμένα ζαχαρούχα τρόφιμα δεν περιλαμβάνουν «ζάχαρη» στον κατάλογο των συστατικών. Αυτό συμβαίνει επειδή η ζάχαρη είναι συχνά συγκαλυμμένη κάτω από διαφορετικά ονόματα. Εδώ είναι κάποιες αναγραφόμενες λέξεις:</a:t>
            </a:r>
            <a:br>
              <a:rPr lang="el-GR" sz="2000" dirty="0" smtClean="0"/>
            </a:br>
            <a:r>
              <a:rPr lang="el-GR" sz="2000" dirty="0" smtClean="0"/>
              <a:t/>
            </a:r>
            <a:br>
              <a:rPr lang="el-GR" sz="2000" dirty="0" smtClean="0"/>
            </a:br>
            <a:r>
              <a:rPr lang="el-GR" sz="2000" dirty="0" smtClean="0"/>
              <a:t>     φρουκτόζη (τα φυσικά σάκχαρα από τα φρούτα)</a:t>
            </a:r>
            <a:br>
              <a:rPr lang="el-GR" sz="2000" dirty="0" smtClean="0"/>
            </a:br>
            <a:r>
              <a:rPr lang="el-GR" sz="2000" dirty="0" smtClean="0"/>
              <a:t>     λακτόζη (φυσικό σάκχαρο του γάλακτος)</a:t>
            </a:r>
            <a:br>
              <a:rPr lang="el-GR" sz="2000" dirty="0" smtClean="0"/>
            </a:br>
            <a:r>
              <a:rPr lang="el-GR" sz="2000" dirty="0" smtClean="0"/>
              <a:t>     σακχαρόζη (από φρουκτόζη και γλυκόζη)</a:t>
            </a:r>
            <a:br>
              <a:rPr lang="el-GR" sz="2000" dirty="0" smtClean="0"/>
            </a:br>
            <a:r>
              <a:rPr lang="el-GR" sz="2000" dirty="0" smtClean="0"/>
              <a:t>     </a:t>
            </a:r>
            <a:r>
              <a:rPr lang="el-GR" sz="2000" dirty="0" err="1" smtClean="0"/>
              <a:t>μαλτόζη</a:t>
            </a:r>
            <a:r>
              <a:rPr lang="el-GR" sz="2000" dirty="0" smtClean="0"/>
              <a:t> (ζάχαρη που παράγεται από σιτηρά)</a:t>
            </a:r>
            <a:br>
              <a:rPr lang="el-GR" sz="2000" dirty="0" smtClean="0"/>
            </a:br>
            <a:r>
              <a:rPr lang="el-GR" sz="2000" dirty="0" smtClean="0"/>
              <a:t>     γλυκόζη (απλή ζάχαρη, το προϊόν της φωτοσύνθεσης)</a:t>
            </a:r>
            <a:br>
              <a:rPr lang="el-GR" sz="2000" dirty="0" smtClean="0"/>
            </a:br>
            <a:r>
              <a:rPr lang="el-GR" sz="2000" dirty="0" smtClean="0"/>
              <a:t>     </a:t>
            </a:r>
            <a:r>
              <a:rPr lang="el-GR" sz="2000" dirty="0" err="1" smtClean="0"/>
              <a:t>δεξτρόζη</a:t>
            </a:r>
            <a:r>
              <a:rPr lang="el-GR" sz="2000" dirty="0" smtClean="0"/>
              <a:t> (μορφή γλυκόζης)</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p:txBody>
          <a:bodyPr>
            <a:normAutofit fontScale="85000" lnSpcReduction="10000"/>
          </a:bodyPr>
          <a:lstStyle/>
          <a:p>
            <a:r>
              <a:rPr lang="el-GR" sz="2900" dirty="0" smtClean="0"/>
              <a:t>Σημαντικό σημείο της έρευνας δείχνει ότι υπάρχει  σχέση σακχάρου, υψηλότερα επίπεδα ινσουλίνης, ανάπτυξη των καρκινικών κυττάρων και αύξηση  του κινδύνου άλλων χρόνιων νοσημάτων. </a:t>
            </a:r>
          </a:p>
          <a:p>
            <a:r>
              <a:rPr lang="el-GR" sz="2900" dirty="0" smtClean="0"/>
              <a:t>Πολλοί τύποι καρκινικών κυττάρων έχουν  αφθονία των υποδοχέων της ινσουλίνης, και ανταποκρίνονται πιο πολύ από τα φυσιολογικά κύτταρα με την ικανότητα της ινσουλίνης να προωθήσει την ανάπτυξη τους.</a:t>
            </a:r>
            <a:br>
              <a:rPr lang="el-GR" sz="2900" dirty="0" smtClean="0"/>
            </a:br>
            <a:r>
              <a:rPr lang="el-GR" sz="2900" dirty="0" smtClean="0"/>
              <a:t/>
            </a:r>
            <a:br>
              <a:rPr lang="el-GR" sz="2900" dirty="0" smtClean="0"/>
            </a:br>
            <a:r>
              <a:rPr lang="el-GR" sz="2900" dirty="0" smtClean="0"/>
              <a:t>Όλοι οι υδατάνθρακες κατανέμονται σε απλά σάκχαρα στο έντερο, απορροφώνται από το αίμα, αυξάνοντας τα επίπεδα του σακχάρου στο αίμα. </a:t>
            </a:r>
          </a:p>
          <a:p>
            <a:r>
              <a:rPr lang="el-GR" sz="2900" dirty="0" smtClean="0"/>
              <a:t>Το πάγκρεας σε απόκριση, απελευθερώνει ινσουλίνη.</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803</TotalTime>
  <Words>2746</Words>
  <Application>Microsoft Office PowerPoint</Application>
  <PresentationFormat>Προβολή στην οθόνη (4:3)</PresentationFormat>
  <Paragraphs>215</Paragraphs>
  <Slides>47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47</vt:i4>
      </vt:variant>
    </vt:vector>
  </HeadingPairs>
  <TitlesOfParts>
    <vt:vector size="48" baseType="lpstr">
      <vt:lpstr>Αποκορύφωμα</vt:lpstr>
      <vt:lpstr>Sugar and cancer</vt:lpstr>
      <vt:lpstr>Greenmedinfo - Jonathan Middleton</vt:lpstr>
      <vt:lpstr>Διαφάνεια 3</vt:lpstr>
      <vt:lpstr>Διαφάνεια 4</vt:lpstr>
      <vt:lpstr>Κρυφές πηγές ζάχαρης, Καρκίνος</vt:lpstr>
      <vt:lpstr>Διαφάνεια 6</vt:lpstr>
      <vt:lpstr>hidden “sugar”</vt:lpstr>
      <vt:lpstr>Κρυμμένη ζάχαρη</vt:lpstr>
      <vt:lpstr>Διαφάνεια 9</vt:lpstr>
      <vt:lpstr>Σηματοδότης της γλυκόζης</vt:lpstr>
      <vt:lpstr>Διαφάνεια 11</vt:lpstr>
      <vt:lpstr>IR και ο διαβήτης επηρεάζει τον κίνδυνο εμφάνισης καρκίνου, πρόγνωση</vt:lpstr>
      <vt:lpstr>Διαφάνεια 13</vt:lpstr>
      <vt:lpstr>η ζάχαρη τροφοδοτεί τον καρκίνο</vt:lpstr>
      <vt:lpstr> Αδράνεια </vt:lpstr>
      <vt:lpstr>1-Affinity (Χημική σχέση)</vt:lpstr>
      <vt:lpstr>Διαφάνεια 17</vt:lpstr>
      <vt:lpstr>2-Οξύτητα</vt:lpstr>
      <vt:lpstr>Διαφάνεια 19</vt:lpstr>
      <vt:lpstr>Διαφάνεια 20</vt:lpstr>
      <vt:lpstr>Διαφάνεια 21</vt:lpstr>
      <vt:lpstr>Διαφάνεια 22</vt:lpstr>
      <vt:lpstr>5- Η παχυσαρκία </vt:lpstr>
      <vt:lpstr>Διαφάνεια 24</vt:lpstr>
      <vt:lpstr>Διαφάνεια 25</vt:lpstr>
      <vt:lpstr>Don Aver - Tom  Graeber</vt:lpstr>
      <vt:lpstr>Διαφάνεια 27</vt:lpstr>
      <vt:lpstr>Διαφάνεια 28</vt:lpstr>
      <vt:lpstr>Horner</vt:lpstr>
      <vt:lpstr>Διαφάνεια 30</vt:lpstr>
      <vt:lpstr>Διαφάνεια 31</vt:lpstr>
      <vt:lpstr>Anthony Heaney</vt:lpstr>
      <vt:lpstr>Meyerhardt J. 2006, Harvard…</vt:lpstr>
      <vt:lpstr>A. Braunstein</vt:lpstr>
      <vt:lpstr>Διαφάνεια 35</vt:lpstr>
      <vt:lpstr>Otto Warburg</vt:lpstr>
      <vt:lpstr>Διαφάνεια 37</vt:lpstr>
      <vt:lpstr>Δυχλωροακετονικό οξύ (dichloroacetate/ dichloroacetic acid – DCA)</vt:lpstr>
      <vt:lpstr>DCA</vt:lpstr>
      <vt:lpstr>Max Gerson</vt:lpstr>
      <vt:lpstr>M. Gerson.</vt:lpstr>
      <vt:lpstr>Διαφάνεια 42</vt:lpstr>
      <vt:lpstr>Διαφάνεια 43</vt:lpstr>
      <vt:lpstr>Τροφές με χαμηλό γλυκαιμικό δείκτη</vt:lpstr>
      <vt:lpstr>Ωμέγα-3, Ωμέγα-6 λιπαρά οξέα.</vt:lpstr>
      <vt:lpstr>Πράσινο τσάι</vt:lpstr>
      <vt:lpstr>Διαφάνεια 47</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Eleni</dc:creator>
  <cp:lastModifiedBy>Eleni</cp:lastModifiedBy>
  <cp:revision>89</cp:revision>
  <dcterms:created xsi:type="dcterms:W3CDTF">2015-12-16T18:21:45Z</dcterms:created>
  <dcterms:modified xsi:type="dcterms:W3CDTF">2017-01-09T22:29:01Z</dcterms:modified>
</cp:coreProperties>
</file>