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80" r:id="rId6"/>
    <p:sldId id="281" r:id="rId7"/>
    <p:sldId id="269" r:id="rId8"/>
    <p:sldId id="282" r:id="rId9"/>
    <p:sldId id="283" r:id="rId10"/>
    <p:sldId id="270" r:id="rId11"/>
    <p:sldId id="286" r:id="rId12"/>
    <p:sldId id="284" r:id="rId13"/>
    <p:sldId id="285" r:id="rId14"/>
    <p:sldId id="287" r:id="rId15"/>
    <p:sldId id="271" r:id="rId16"/>
    <p:sldId id="288" r:id="rId17"/>
    <p:sldId id="289" r:id="rId18"/>
    <p:sldId id="258" r:id="rId19"/>
    <p:sldId id="259" r:id="rId20"/>
    <p:sldId id="260" r:id="rId21"/>
    <p:sldId id="261" r:id="rId22"/>
    <p:sldId id="272" r:id="rId23"/>
    <p:sldId id="291" r:id="rId24"/>
    <p:sldId id="292" r:id="rId25"/>
    <p:sldId id="262" r:id="rId26"/>
    <p:sldId id="263" r:id="rId27"/>
    <p:sldId id="274" r:id="rId28"/>
    <p:sldId id="264" r:id="rId29"/>
    <p:sldId id="275" r:id="rId30"/>
    <p:sldId id="276" r:id="rId31"/>
    <p:sldId id="265" r:id="rId32"/>
    <p:sldId id="266" r:id="rId33"/>
    <p:sldId id="277" r:id="rId34"/>
    <p:sldId id="278" r:id="rId35"/>
    <p:sldId id="279" r:id="rId36"/>
    <p:sldId id="290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8DC4C8-2BD6-4E36-A6C8-E34E15C99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F4041B2-1BE5-4BC7-975E-46194B49A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BA6C00-147A-49E8-9CDF-B077C432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E0378B-0CD3-4572-9EDB-AA6AE66C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CFDEBA-09B8-4CD3-9F8A-CCB34E1C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7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92924-6B72-4944-8340-38886BBE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8EB6A83-C638-4175-A294-779B2B4E6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905EF0-D4E3-432F-AFE5-7E460CB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645F0D-FC34-4C37-8920-8DC11CD4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9A29D4-1E13-444E-B2D8-815719CD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24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6D99535-6ECF-4AB6-B17A-7D32DF7B0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A66179-270E-4543-AAB1-9ADDDE695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EB643F-C961-4D5D-A99F-43C07E7C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A8A702-072D-4A10-938E-022D809E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44D3DA-5198-4B0C-AD82-0CF99EE7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2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53A9D3-1194-4484-BB0C-99775F2C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221A10-5FC3-4F79-A5FC-2CB90565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2B51F2-D108-4C76-B350-38E67CED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1FB0AD-FCA6-4430-AB4D-47BF8975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D4D0F9-B718-4A6B-9248-B4C1A7EE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8DC06-BFE3-491E-924F-2CE498B4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4F5C6D-E007-4B76-B765-C330D6EE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51D69F-B925-40A5-A604-F485D0E7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5C17EA-8BDE-438C-8C76-A1B202CB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C168F-C296-480E-BC4A-91DB1EC5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8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82FB15-33B2-43E3-A781-C579122F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E5B069-A768-4905-8C9D-308AACC17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C841D2-1677-464D-9624-03EF58B24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DC7C3C-0222-4DB9-B055-8AA585D8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9DC24E-0EA9-41A9-83E7-0C4D3E41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C2E64B-D571-4BA8-89CB-F19A93DE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38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9A4E45-058D-4EBC-B00A-BEA80EFD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9D630A-19F9-4070-9B4E-8B4B17012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398EB8-0364-4F23-9D41-A0C5F043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66CAB05-1401-45BE-8061-078097AE1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4972D3-36A0-4D33-92C8-67E39F0EE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7EF5E7-E9E2-42C0-83B1-D1E784F1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681018A-FB41-4149-A698-E84954A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1839108-E28E-40BE-8EF8-61287588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3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54F17-65D0-4130-B999-38568D2E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634FCCE-A92C-48C2-852F-D8038EE6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33E4724-AF01-4E8A-8D17-AB9BD338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5A272A-8132-490D-86ED-08D1BA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7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766DEF-A0FB-4A3D-8C45-57BA94A5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739F90-5E8C-47FC-96DB-D0B266A5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77E633-DF58-408A-B5ED-3F326217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4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05861D-79FD-4D40-A6C9-0D86D312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718C51-1546-4093-9511-4057544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04DE3E3-1555-4C9F-A3F4-09958963B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A88992-A870-4CAD-B246-ED5C243F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442C52-F332-4E53-AAE6-6748D8E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1F8DA0-424E-419E-B247-30C8E938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3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1C3C35-D0A4-4873-BDFD-A2E86D63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74EE1B7-A91E-4114-AF92-AA0311997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156571-5764-4CA4-9623-1C89C3308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694319-21B8-4709-A3CC-2B226818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A171EF-857B-400A-A245-407CC877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A8E08E-A5CC-4AC1-A106-24BAFD97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2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6D18FA4-44F8-4A79-A2E2-C4C8DD45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B338E2-475D-4FFC-BB6A-AE11D2FC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F0590C-FA35-42AD-8FDE-8E17D2952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FB94-232D-42EC-8B33-307A6D7C4FD3}" type="datetimeFigureOut">
              <a:rPr lang="el-GR" smtClean="0"/>
              <a:t>12/1/2023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C660C7-3F87-42D3-A32B-0F68F5C31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DFC49E-A3D6-413E-9539-23E109F0F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8CD4-821B-4207-BC53-19CE360CBD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2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D3C7A0-CD2F-4CB2-9E77-DB3A7283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el-GR" sz="5500"/>
              <a:t>ΜΑΚΡΟΣΚΟΠΙΚΗ ΕΙΚΟΝΑ ΝΕΟΠΛΑΣΜΑΤΩΝ ΓΥΝΑΙΚΕΙΟΥ ΓΕΝΝΗΤΙΚΟΥ ΣΥΣΤΗΜΑΤΟΣ</a:t>
            </a:r>
          </a:p>
        </p:txBody>
      </p:sp>
    </p:spTree>
    <p:extLst>
      <p:ext uri="{BB962C8B-B14F-4D97-AF65-F5344CB8AC3E}">
        <p14:creationId xmlns:p14="http://schemas.microsoft.com/office/powerpoint/2010/main" val="335574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5EC0BB-FB55-418A-B0A2-2B8CE2A6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ΛΕΙΟΜΥΩΜΑΤΟΣ ΜΗΤΡΑΣ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054F2C-156F-430D-A9FC-3B9FDD92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/>
              <a:t>Λειομύωμα: καλοήθης μεσεγχυματογενής όγκος από λεία μυϊκά κύτταρα</a:t>
            </a:r>
          </a:p>
          <a:p>
            <a:r>
              <a:rPr lang="el-GR" sz="2400"/>
              <a:t>Περίγραπτοι όγκοι, συχνά πολλαπλοί</a:t>
            </a:r>
          </a:p>
          <a:p>
            <a:r>
              <a:rPr lang="el-GR" sz="2400"/>
              <a:t>Συμπαγής και δεσμιδωτή όψη, υπόσκληρη σύσταση και λευκωπή χροιά</a:t>
            </a:r>
          </a:p>
          <a:p>
            <a:r>
              <a:rPr lang="el-GR" sz="2400"/>
              <a:t>Εντόπιση σε ενδοτοιχωματικές, υποβλεννογόνιες και υπορογόνιες θέσεις</a:t>
            </a:r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05180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4977E5F-90BF-4DA7-A1B4-9BB92E42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>
          <a:xfrm>
            <a:off x="811818" y="457200"/>
            <a:ext cx="105683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λεί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24EBBCDB-5639-4208-B218-686A64F2F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b="4689"/>
          <a:stretch/>
        </p:blipFill>
        <p:spPr>
          <a:xfrm>
            <a:off x="811801" y="457200"/>
            <a:ext cx="105683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πιάτο, βουνό, φαγωμένος, μπάρμπεκιου&#10;&#10;Περιγραφή που δημιουργήθηκε αυτόματα">
            <a:extLst>
              <a:ext uri="{FF2B5EF4-FFF2-40B4-BE49-F238E27FC236}">
                <a16:creationId xmlns:a16="http://schemas.microsoft.com/office/drawing/2014/main" id="{740EBD06-9881-4AE0-9F84-6BEDDD746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6" b="2234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7F6D271-E07D-4212-8779-4E8C96DB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2" b="14868"/>
          <a:stretch/>
        </p:blipFill>
        <p:spPr>
          <a:xfrm>
            <a:off x="811774" y="457200"/>
            <a:ext cx="105684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2BE3675-4F5B-4059-84C6-E918427C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ΛΕΙΟΜΥΟΣΑΡΚΩΜΑΤΟΣ ΜΗΤΡΑΣ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D620A8-F457-4BE0-A5DB-146E1003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/>
              <a:t>Λειομυοσάρκωμα: κακοήθης μεσεγχυματογενής όγκος από λεία μυίκά κύτταρα</a:t>
            </a:r>
          </a:p>
          <a:p>
            <a:r>
              <a:rPr lang="el-GR" sz="2400"/>
              <a:t>Συνήθως μονήρης, ευμεγέθης όγκος (μέγιστη διάμετρος 10 εκ, μόνο το 25% &lt;5 εκ)</a:t>
            </a:r>
          </a:p>
          <a:p>
            <a:r>
              <a:rPr lang="el-GR" sz="2400"/>
              <a:t>Μαλθακή σύσταση και σαρκώδης όψη</a:t>
            </a:r>
          </a:p>
          <a:p>
            <a:r>
              <a:rPr lang="el-GR" sz="2400"/>
              <a:t>Ενίοτε νεκρωτικές και αιμορραγικές περιοχές</a:t>
            </a:r>
          </a:p>
          <a:p>
            <a:r>
              <a:rPr lang="el-GR" sz="2400"/>
              <a:t>Μπορεί να προβάλλει πολυποδοειδώς στην ενδομητρική κοιλότητα ή να διηθεί το τοίχωμα της μήτρας</a:t>
            </a:r>
          </a:p>
        </p:txBody>
      </p:sp>
    </p:spTree>
    <p:extLst>
      <p:ext uri="{BB962C8B-B14F-4D97-AF65-F5344CB8AC3E}">
        <p14:creationId xmlns:p14="http://schemas.microsoft.com/office/powerpoint/2010/main" val="385252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Θέση περιεχομένου 8" descr="Εικόνα που περιέχει κείμενο, λαχαν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7A0445E-D777-4DD4-9151-AD464AFF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 b="14550"/>
          <a:stretch/>
        </p:blipFill>
        <p:spPr>
          <a:xfrm>
            <a:off x="812761" y="457200"/>
            <a:ext cx="1056647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9AC8289-B39A-43F1-AC79-15465C0F9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1068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1722B7-8673-43AC-8615-9C32BDDE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dirty="0"/>
              <a:t>ΕΠΙΘΗΛΙΑΚΑ ΝΕΟΠΛΑΣΜΑΤΑ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D0F83C-CC51-41C5-B11B-5F5CF4D4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/>
              <a:t>Κατάταξη με βάση το κύτταρο προέλευσης</a:t>
            </a:r>
          </a:p>
          <a:p>
            <a:r>
              <a:rPr lang="el-GR" sz="2400"/>
              <a:t>Ορώδη</a:t>
            </a:r>
          </a:p>
          <a:p>
            <a:r>
              <a:rPr lang="el-GR" sz="2400"/>
              <a:t>Βλεννώδη </a:t>
            </a:r>
          </a:p>
          <a:p>
            <a:r>
              <a:rPr lang="el-GR" sz="2400"/>
              <a:t>Ενδομητριοειδή </a:t>
            </a:r>
          </a:p>
          <a:p>
            <a:r>
              <a:rPr lang="el-GR" sz="2400"/>
              <a:t>Διαυγοκυτταρικά</a:t>
            </a:r>
          </a:p>
          <a:p>
            <a:endParaRPr lang="el-GR" sz="2400"/>
          </a:p>
          <a:p>
            <a:pPr marL="0" indent="0">
              <a:buNone/>
            </a:pPr>
            <a:r>
              <a:rPr lang="el-GR" sz="2400"/>
              <a:t>* οι 4 βασικές κατηγορίες </a:t>
            </a:r>
          </a:p>
          <a:p>
            <a:endParaRPr lang="el-GR" sz="2400"/>
          </a:p>
          <a:p>
            <a:pPr marL="0" indent="0">
              <a:buNone/>
            </a:pPr>
            <a:endParaRPr lang="el-GR" sz="2400"/>
          </a:p>
          <a:p>
            <a:endParaRPr lang="el-GR" sz="2400"/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407769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9F8AF1-B68F-4B65-BDB2-74D93AD1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dirty="0"/>
              <a:t>ΕΠΙΘΗΛΙΑΚΑ ΝΕΟΠΛΑΣΜΑΤΑ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A85BF6-4464-4997-B3D4-E1A4A5D5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/>
              <a:t>Κατάταξη με βάση τη βιολογική συμπεριφορά</a:t>
            </a:r>
          </a:p>
          <a:p>
            <a:r>
              <a:rPr lang="el-GR" sz="2400"/>
              <a:t>Καλοήθη</a:t>
            </a:r>
          </a:p>
          <a:p>
            <a:r>
              <a:rPr lang="el-GR" sz="2400"/>
              <a:t>Οριακής κακοηθείας</a:t>
            </a:r>
          </a:p>
          <a:p>
            <a:r>
              <a:rPr lang="el-GR" sz="2400"/>
              <a:t>Κακοήθη </a:t>
            </a:r>
          </a:p>
        </p:txBody>
      </p:sp>
    </p:spTree>
    <p:extLst>
      <p:ext uri="{BB962C8B-B14F-4D97-AF65-F5344CB8AC3E}">
        <p14:creationId xmlns:p14="http://schemas.microsoft.com/office/powerpoint/2010/main" val="346698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619958F-15D2-4682-9B2B-342C98A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dirty="0"/>
              <a:t>Περιεχόμενο παρουσίασης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5CA31-5AED-4D9B-A433-53A9AE26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17" y="2403366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 ΝΕΟΠΛΑΣΜΑΤΑ ΜΗΤΡΑΣ (τραχήλου και σώματος μήτρας)</a:t>
            </a:r>
          </a:p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/>
              <a:t>ΝΕΟΠΛΑΣΜΑΤΑ ΩΟΘΗΚΗΣ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C1802310-8A39-4ACA-A2FD-7BCBA1FF3B4A}"/>
              </a:ext>
            </a:extLst>
          </p:cNvPr>
          <p:cNvSpPr/>
          <p:nvPr/>
        </p:nvSpPr>
        <p:spPr>
          <a:xfrm>
            <a:off x="1523846" y="2478611"/>
            <a:ext cx="970671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E9A041A3-8105-43BF-98A9-5306D373AC1B}"/>
              </a:ext>
            </a:extLst>
          </p:cNvPr>
          <p:cNvSpPr/>
          <p:nvPr/>
        </p:nvSpPr>
        <p:spPr>
          <a:xfrm>
            <a:off x="1523846" y="4050795"/>
            <a:ext cx="970671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01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CD7A8C-78C8-4A01-B789-65EF1A9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ΚΑΛΟΗΘΗ ΕΠΙΘΗΛΙΑΚΑ ΝΕΟΠΛΑΣΜΑΤΑ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0B84E-C358-4613-A4C0-27C7C78C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2399099"/>
            <a:ext cx="10232571" cy="3400969"/>
          </a:xfrm>
        </p:spPr>
        <p:txBody>
          <a:bodyPr>
            <a:normAutofit/>
          </a:bodyPr>
          <a:lstStyle/>
          <a:p>
            <a:r>
              <a:rPr lang="el-GR" sz="2400" dirty="0"/>
              <a:t>Ορώδες </a:t>
            </a:r>
            <a:r>
              <a:rPr lang="el-GR" sz="2400" dirty="0" err="1"/>
              <a:t>κυσταδένωμα</a:t>
            </a:r>
            <a:r>
              <a:rPr lang="el-GR" sz="2400" dirty="0"/>
              <a:t>/κυσταδενοΐνωμα </a:t>
            </a:r>
            <a:r>
              <a:rPr lang="el-GR" sz="1800" dirty="0"/>
              <a:t>(επιθήλιο με κροσσωτά κύτταρα τύπου </a:t>
            </a:r>
            <a:r>
              <a:rPr lang="el-GR" sz="1800" dirty="0" err="1"/>
              <a:t>φαλλοπιανού</a:t>
            </a:r>
            <a:r>
              <a:rPr lang="el-GR" sz="1800" dirty="0"/>
              <a:t> πόρου χωρίς </a:t>
            </a:r>
            <a:r>
              <a:rPr lang="el-GR" sz="1800" dirty="0" err="1"/>
              <a:t>ατυπία</a:t>
            </a:r>
            <a:r>
              <a:rPr lang="el-GR" sz="1800" dirty="0"/>
              <a:t> / παρουσία </a:t>
            </a:r>
            <a:r>
              <a:rPr lang="el-GR" sz="1800" dirty="0" err="1"/>
              <a:t>ινωματώδους</a:t>
            </a:r>
            <a:r>
              <a:rPr lang="el-GR" sz="1800" dirty="0"/>
              <a:t> στρώματος) κύστη &gt; 1εκ. </a:t>
            </a:r>
          </a:p>
          <a:p>
            <a:r>
              <a:rPr lang="el-GR" sz="2400" dirty="0"/>
              <a:t>Βλεννώδες </a:t>
            </a:r>
            <a:r>
              <a:rPr lang="el-GR" sz="2400" dirty="0" err="1"/>
              <a:t>κυσταδένωμα</a:t>
            </a:r>
            <a:r>
              <a:rPr lang="el-GR" sz="2400" dirty="0"/>
              <a:t>/κυσταδενοΐνωμα </a:t>
            </a:r>
            <a:r>
              <a:rPr lang="el-GR" sz="1800" dirty="0"/>
              <a:t>(επιθήλιο με κυλινδρικά </a:t>
            </a:r>
            <a:r>
              <a:rPr lang="el-GR" sz="1800" dirty="0" err="1"/>
              <a:t>βλεννοπαραγωγά</a:t>
            </a:r>
            <a:r>
              <a:rPr lang="el-GR" sz="1800" dirty="0"/>
              <a:t> χωρίς </a:t>
            </a:r>
            <a:r>
              <a:rPr lang="el-GR" sz="1800" dirty="0" err="1"/>
              <a:t>ατυπία</a:t>
            </a:r>
            <a:r>
              <a:rPr lang="el-GR" sz="1800" dirty="0"/>
              <a:t> κύτταρα τύπου </a:t>
            </a:r>
            <a:r>
              <a:rPr lang="el-GR" sz="1800" dirty="0" err="1"/>
              <a:t>φαλλοπιανού</a:t>
            </a:r>
            <a:r>
              <a:rPr lang="el-GR" sz="1800" dirty="0"/>
              <a:t> πόρου / παρουσία </a:t>
            </a:r>
            <a:r>
              <a:rPr lang="el-GR" sz="1800" dirty="0" err="1"/>
              <a:t>ινωματώδους</a:t>
            </a:r>
            <a:r>
              <a:rPr lang="el-GR" sz="1800" dirty="0"/>
              <a:t> στρώματος) μέσο μέγεθος 10 εκ </a:t>
            </a:r>
          </a:p>
          <a:p>
            <a:r>
              <a:rPr lang="el-GR" sz="2400" dirty="0" err="1"/>
              <a:t>Ενδομητριοειδές</a:t>
            </a:r>
            <a:r>
              <a:rPr lang="el-GR" sz="2400" dirty="0"/>
              <a:t> </a:t>
            </a:r>
            <a:r>
              <a:rPr lang="el-GR" sz="2400" dirty="0" err="1"/>
              <a:t>κυσταδένωμα</a:t>
            </a:r>
            <a:r>
              <a:rPr lang="el-GR" sz="2400" dirty="0"/>
              <a:t>/κυσταδενοΐνωμα </a:t>
            </a:r>
            <a:r>
              <a:rPr lang="el-GR" sz="1800" dirty="0"/>
              <a:t>(επιθήλιο τύπου </a:t>
            </a:r>
            <a:r>
              <a:rPr lang="el-GR" sz="1800" dirty="0" err="1"/>
              <a:t>ενδομητρίου</a:t>
            </a:r>
            <a:r>
              <a:rPr lang="el-GR" sz="1800" dirty="0"/>
              <a:t>, χωρίς </a:t>
            </a:r>
            <a:r>
              <a:rPr lang="el-GR" sz="1800" dirty="0" err="1"/>
              <a:t>ενδομητρικό</a:t>
            </a:r>
            <a:r>
              <a:rPr lang="el-GR" sz="1800" dirty="0"/>
              <a:t> στρώμα / παρουσία </a:t>
            </a:r>
            <a:r>
              <a:rPr lang="el-GR" sz="1800" dirty="0" err="1"/>
              <a:t>ινωματώδους</a:t>
            </a:r>
            <a:r>
              <a:rPr lang="el-GR" sz="1800" dirty="0"/>
              <a:t> στρώματος)</a:t>
            </a:r>
          </a:p>
          <a:p>
            <a:r>
              <a:rPr lang="el-GR" sz="2400" dirty="0" err="1"/>
              <a:t>Διαυγοκυτταρικό</a:t>
            </a:r>
            <a:r>
              <a:rPr lang="el-GR" sz="2400" dirty="0"/>
              <a:t> </a:t>
            </a:r>
            <a:r>
              <a:rPr lang="el-GR" sz="2400" dirty="0" err="1"/>
              <a:t>κυσταδένωμα</a:t>
            </a:r>
            <a:r>
              <a:rPr lang="el-GR" sz="2400" dirty="0"/>
              <a:t>/κυσταδενοΐνωμα </a:t>
            </a:r>
            <a:r>
              <a:rPr lang="el-GR" sz="1800" dirty="0"/>
              <a:t>(επιθήλιο με μικρού μεγέθους διαυγή ή </a:t>
            </a:r>
            <a:r>
              <a:rPr lang="el-GR" sz="1800" dirty="0" err="1"/>
              <a:t>οξύφιλα</a:t>
            </a:r>
            <a:r>
              <a:rPr lang="el-GR" sz="1800" dirty="0"/>
              <a:t> κύτταρα χωρίς </a:t>
            </a:r>
            <a:r>
              <a:rPr lang="el-GR" sz="1800" dirty="0" err="1"/>
              <a:t>ατυπία</a:t>
            </a:r>
            <a:r>
              <a:rPr lang="el-GR" sz="1800" dirty="0"/>
              <a:t> / παρουσία </a:t>
            </a:r>
            <a:r>
              <a:rPr lang="el-GR" sz="1800" dirty="0" err="1"/>
              <a:t>ινωματώδους</a:t>
            </a:r>
            <a:r>
              <a:rPr lang="el-GR" sz="1800" dirty="0"/>
              <a:t> στρώματος)</a:t>
            </a:r>
          </a:p>
        </p:txBody>
      </p:sp>
    </p:spTree>
    <p:extLst>
      <p:ext uri="{BB962C8B-B14F-4D97-AF65-F5344CB8AC3E}">
        <p14:creationId xmlns:p14="http://schemas.microsoft.com/office/powerpoint/2010/main" val="136723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8BBE0C-D324-4ABB-B0F9-52BACDE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ΚΑΛΟΗΘΩΝ ΝΕΟΠΛΑΣΜΑΤΩΝ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00CAFB-D4BB-420E-B4FA-907BF91D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/>
              <a:t>μονόχωροι ή πολύχωροι κυστικοί σχηματισμοί με λεία εξωτερική και εσωτερική επιφάνεια</a:t>
            </a:r>
          </a:p>
          <a:p>
            <a:r>
              <a:rPr lang="el-GR" sz="2400"/>
              <a:t>ενδεχομένως να έχουν συμπαγείς περιοχές </a:t>
            </a:r>
          </a:p>
          <a:p>
            <a:r>
              <a:rPr lang="el-GR" sz="2400"/>
              <a:t>πληρούνται από ορώδες διαυγές υγρό ή βλεννώδες/ζελατινώδες υλικό</a:t>
            </a:r>
          </a:p>
        </p:txBody>
      </p:sp>
    </p:spTree>
    <p:extLst>
      <p:ext uri="{BB962C8B-B14F-4D97-AF65-F5344CB8AC3E}">
        <p14:creationId xmlns:p14="http://schemas.microsoft.com/office/powerpoint/2010/main" val="311743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Θέση περιεχομένου 15" descr="Εικόνα που περιέχει θηλαστικό, πρωτεύον&#10;&#10;Περιγραφή που δημιουργήθηκε αυτόματα">
            <a:extLst>
              <a:ext uri="{FF2B5EF4-FFF2-40B4-BE49-F238E27FC236}">
                <a16:creationId xmlns:a16="http://schemas.microsoft.com/office/drawing/2014/main" id="{F31B2C97-0353-481C-BC39-62821CEA1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3" b="120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D5E29B4-F29F-4414-95CE-D60710F4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607" y="6052554"/>
            <a:ext cx="4831547" cy="8054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Ορώδες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κυστ</a:t>
            </a:r>
            <a:r>
              <a:rPr lang="en-US" sz="4000" dirty="0">
                <a:solidFill>
                  <a:srgbClr val="FFFFFF"/>
                </a:solidFill>
              </a:rPr>
              <a:t>αδένωμα</a:t>
            </a:r>
          </a:p>
        </p:txBody>
      </p:sp>
    </p:spTree>
    <p:extLst>
      <p:ext uri="{BB962C8B-B14F-4D97-AF65-F5344CB8AC3E}">
        <p14:creationId xmlns:p14="http://schemas.microsoft.com/office/powerpoint/2010/main" val="218676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Θέση περιεχομένου 4" descr="Ορ">
            <a:extLst>
              <a:ext uri="{FF2B5EF4-FFF2-40B4-BE49-F238E27FC236}">
                <a16:creationId xmlns:a16="http://schemas.microsoft.com/office/drawing/2014/main" id="{64C26330-681F-4B93-8F0B-9CF9190EF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6" b="293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E55906C6-D703-43C6-AE4B-E9D2B2E9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3" y="6052554"/>
            <a:ext cx="5056631" cy="8054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4000" dirty="0">
                <a:solidFill>
                  <a:srgbClr val="FFFFFF"/>
                </a:solidFill>
              </a:rPr>
              <a:t>Βλεννώδες </a:t>
            </a:r>
            <a:r>
              <a:rPr lang="el-GR" sz="4000" dirty="0" err="1">
                <a:solidFill>
                  <a:srgbClr val="FFFFFF"/>
                </a:solidFill>
              </a:rPr>
              <a:t>κυσταδένωμα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98EF66C-8AD0-8AA1-879F-0C5687F0D7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CA59778-6670-1B44-18C9-A0923E80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0" y="1795845"/>
            <a:ext cx="6644462" cy="375090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55A332-25F5-4A5C-0840-26AFE9AE0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06" y="0"/>
            <a:ext cx="387145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DF16F-6399-53A0-254D-E93C29F81D1C}"/>
              </a:ext>
            </a:extLst>
          </p:cNvPr>
          <p:cNvSpPr txBox="1"/>
          <p:nvPr/>
        </p:nvSpPr>
        <p:spPr>
          <a:xfrm>
            <a:off x="334610" y="5652655"/>
            <a:ext cx="643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Β’ Εργαστήριο Παθολογικής Ανατομικής, Π.Γ.Ν. «</a:t>
            </a:r>
            <a:r>
              <a:rPr lang="el-GR" sz="1200" dirty="0" err="1">
                <a:solidFill>
                  <a:schemeClr val="bg1"/>
                </a:solidFill>
              </a:rPr>
              <a:t>Αττικόν</a:t>
            </a:r>
            <a:r>
              <a:rPr lang="el-GR" sz="1200" dirty="0">
                <a:solidFill>
                  <a:schemeClr val="bg1"/>
                </a:solidFill>
              </a:rPr>
              <a:t>», Ιατρική Σχολή, Εθνικό και Καποδιστριακό Πανεπιστήμιο Αθηνών</a:t>
            </a:r>
          </a:p>
        </p:txBody>
      </p:sp>
    </p:spTree>
    <p:extLst>
      <p:ext uri="{BB962C8B-B14F-4D97-AF65-F5344CB8AC3E}">
        <p14:creationId xmlns:p14="http://schemas.microsoft.com/office/powerpoint/2010/main" val="141560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B017A4-BCFB-44EA-8A06-96C05BBD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ΟΡΙΑΚΗΣ ΚΑΚΟΗΘΕΙΑΣ ΕΠΙΘΗΛΙΑΚΑ ΝΕΟΠΛΑΣΜΑΤΑ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0E657E-E5C2-49C5-AF69-5976C95C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/>
              <a:t>Ορώδης όγκος οριακής κακοηθείας</a:t>
            </a:r>
          </a:p>
          <a:p>
            <a:r>
              <a:rPr lang="el-GR" sz="2400"/>
              <a:t>Βλεννώδης όγκος οριακής καοηθείας </a:t>
            </a:r>
          </a:p>
          <a:p>
            <a:r>
              <a:rPr lang="el-GR" sz="2400"/>
              <a:t>Ενδομητριοειδής όγκος οριακής κακοηθείας</a:t>
            </a:r>
          </a:p>
          <a:p>
            <a:r>
              <a:rPr lang="el-GR" sz="2400"/>
              <a:t>Διαυγοκυτταρικός όγκος οριακής κακοηθείας</a:t>
            </a:r>
          </a:p>
        </p:txBody>
      </p:sp>
    </p:spTree>
    <p:extLst>
      <p:ext uri="{BB962C8B-B14F-4D97-AF65-F5344CB8AC3E}">
        <p14:creationId xmlns:p14="http://schemas.microsoft.com/office/powerpoint/2010/main" val="211505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8412B6-ACD3-4D67-B387-93024452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ΝΕΟΠΛΑΣΜΑΤΩΝ ΟΡΙΑΚΗΣ ΚΑΚΟΗΘΕΙΑΣ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3CE606-E2A8-4A31-AE55-9B6778B0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/>
              <a:t>ΟΡΩΔΗΣ ΟΓΚΟΣ ΟΡΙΑΚΗΣ ΚΑΚΟΗΘΕΙΑΣ</a:t>
            </a:r>
          </a:p>
          <a:p>
            <a:r>
              <a:rPr lang="el-GR" sz="2400"/>
              <a:t>Κυστικός σχηματισμός με μικροοζώδεις/θηλωματώδεις προσεκβολές στην εσωτερική ή στην εξωτερική επιφάνεια</a:t>
            </a:r>
          </a:p>
          <a:p>
            <a:r>
              <a:rPr lang="el-GR" sz="2400"/>
              <a:t>Ενδεχομένως να υπάρχουν εμφυτεύσεις στο περιτόναιο</a:t>
            </a:r>
          </a:p>
          <a:p>
            <a:r>
              <a:rPr lang="el-GR" sz="2400"/>
              <a:t>Δειγματοληψία: 2 τομές ανά εκατοστό</a:t>
            </a:r>
          </a:p>
          <a:p>
            <a:r>
              <a:rPr lang="el-GR" sz="2400"/>
              <a:t>10 τομές από το επίπλουν, αν δεν υπάρχουν μακροσκοπικές αλλοιώσεις </a:t>
            </a:r>
          </a:p>
        </p:txBody>
      </p:sp>
    </p:spTree>
    <p:extLst>
      <p:ext uri="{BB962C8B-B14F-4D97-AF65-F5344CB8AC3E}">
        <p14:creationId xmlns:p14="http://schemas.microsoft.com/office/powerpoint/2010/main" val="1288354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A5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694A832-7CBB-4BFE-BB5A-26D87653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Ορώδης όγκος οριακής κακοηθείας</a:t>
            </a:r>
          </a:p>
        </p:txBody>
      </p:sp>
      <p:pic>
        <p:nvPicPr>
          <p:cNvPr id="5" name="Θέση περιεχομένου 4" descr="Εικόνα που περιέχει φαγητό, πιάτο, αριστούργ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877F12C8-7C8F-418C-8FA6-F03663DF8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4" y="0"/>
            <a:ext cx="8678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08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1932EB2-CA88-489A-82B0-E6C6D802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ΚΑΚΟΗΘΩΝ ΝΕΟΠΛΑΣΜΑΤΩΝ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BDF2F1-15B4-473A-AE50-73FB4806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/>
              <a:t>ΥΨΗΛΗΣ ΚΑΚΟΗΘΕΙΑΣ ΟΡΩΔΕΣ ΚΑΡΚΙΝΩΜΑ</a:t>
            </a:r>
            <a:endParaRPr lang="el-GR" sz="2400"/>
          </a:p>
          <a:p>
            <a:r>
              <a:rPr lang="el-GR" sz="2400"/>
              <a:t>Συνήθως αμφοτερόπλευροι, ευμεγέθεις, εξωφυτικοί όγκοι</a:t>
            </a:r>
          </a:p>
          <a:p>
            <a:r>
              <a:rPr lang="el-GR" sz="2400"/>
              <a:t>Συνδυασμός συμπαγών περιοχών, ενίοτε νεκρωτικών και αιμορραγικών, με κυστικές θηλωματώδεις περιοχές, πληρούμενες από ορώδες ή οροαιματηρό υγρό</a:t>
            </a:r>
          </a:p>
          <a:p>
            <a:r>
              <a:rPr lang="el-GR" sz="2400"/>
              <a:t>Συχνά η σάλπιγγα εγκλωβίζεται εντός του όγκου αντίστοιχα προς το κωδωνικό της άκρο</a:t>
            </a:r>
          </a:p>
          <a:p>
            <a:r>
              <a:rPr lang="el-GR" sz="2400"/>
              <a:t>Συνήθως συνυπάρχει εκτεταμένη νόσος πέραν των ωοθηκών</a:t>
            </a:r>
          </a:p>
          <a:p>
            <a:pPr marL="0" indent="0">
              <a:buNone/>
            </a:pPr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644218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D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1DCC404-04D6-436C-B284-196AA571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Υψηλής κακοηθείας ορώδες καρκίνωμα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DD0916C-3498-4FC8-956A-A22E296AF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20" y="0"/>
            <a:ext cx="864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A0301BB-65BA-450E-8A60-29A96F5B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ΝΕΟΠΛΑΣΜΑΤΑ ΜΗΤΡΑΣ (ΤΡΑΧΗΛΟΥ ΚΑΙ ΣΩΜΑΤΟΣ ΜΗΤΡΑΣ)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CC7A08-A5E8-412D-8DB3-2C74761E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 dirty="0"/>
              <a:t>ΚΑΡΚΙΝΩΜΑ ΕΚ ΠΛΑΚΩΔΩΝ ΚΥΤΤΑΡΩΝ ΤΡΑΧΗΛΟΥ ΜΗΤΡΑΣ</a:t>
            </a:r>
          </a:p>
          <a:p>
            <a:r>
              <a:rPr lang="el-GR" sz="2400" dirty="0"/>
              <a:t>ΕΝΔΟΜΗΤΡΙΟΕΙΔΕΣ ΚΑΡΚΙΝΩΜΑ ΕΝΔΟΜΗΤΡΙΟΥ</a:t>
            </a:r>
          </a:p>
          <a:p>
            <a:r>
              <a:rPr lang="el-GR" sz="2400" dirty="0"/>
              <a:t>ΛΕΙΟΜΥΩΜΑ ΜΗΤΡΑΣ</a:t>
            </a:r>
          </a:p>
          <a:p>
            <a:r>
              <a:rPr lang="el-GR" sz="2400" dirty="0"/>
              <a:t>ΛΕΙΟΜΥΟΣΑΡΚΩΜΑ ΜΗΤΡΑΣ</a:t>
            </a:r>
          </a:p>
        </p:txBody>
      </p:sp>
    </p:spTree>
    <p:extLst>
      <p:ext uri="{BB962C8B-B14F-4D97-AF65-F5344CB8AC3E}">
        <p14:creationId xmlns:p14="http://schemas.microsoft.com/office/powerpoint/2010/main" val="2298444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3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9F67213-0FDE-4D5A-A48C-3D0A4ED0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Υψηλής κακοηθείας ορώδες καρκίνωμα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22689C-95DC-4518-8D04-488E0279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68" y="1"/>
            <a:ext cx="8682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EF383D-9741-41DF-A727-0DB77103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ΜΗ-ΕΠΙΘΗΛΙΑΚΑ ΝΕΟΠΛΑΣΜΑΤΑ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EA4013-EAB5-473E-954F-8F9340DF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/>
              <a:t>Ιδιαίτερη μακροσκοπική εικόνα </a:t>
            </a:r>
            <a:r>
              <a:rPr lang="el-GR" sz="2400">
                <a:sym typeface="Wingdings" panose="05000000000000000000" pitchFamily="2" charset="2"/>
              </a:rPr>
              <a:t></a:t>
            </a:r>
            <a:r>
              <a:rPr lang="el-GR" sz="2400"/>
              <a:t> ΩΡΙΜΟ ΤΕΡΑΤΩΜΑ ΩΟΘΗΚΗΣ</a:t>
            </a:r>
          </a:p>
          <a:p>
            <a:pPr marL="0" indent="0">
              <a:buNone/>
            </a:pPr>
            <a:r>
              <a:rPr lang="en-GB" sz="2400" dirty="0"/>
              <a:t>(Germ cell tumour-</a:t>
            </a:r>
            <a:r>
              <a:rPr lang="el-GR" sz="2400" dirty="0"/>
              <a:t>όγκος από γεννητικά κύτταρα)</a:t>
            </a:r>
          </a:p>
        </p:txBody>
      </p:sp>
    </p:spTree>
    <p:extLst>
      <p:ext uri="{BB962C8B-B14F-4D97-AF65-F5344CB8AC3E}">
        <p14:creationId xmlns:p14="http://schemas.microsoft.com/office/powerpoint/2010/main" val="1117156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171081-0D57-4DC5-AE81-FF9303BA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ΩΡΙΜΟΥ ΤΕΡΑΤΩΜΑΤΟΣ ΩΟΘΗΚΗΣ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1F321D-C2F8-40FE-A422-8FEBE0BA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/>
              <a:t>Συνήθως κυστικοί όγκοι</a:t>
            </a:r>
          </a:p>
          <a:p>
            <a:r>
              <a:rPr lang="el-GR" sz="2400"/>
              <a:t>Περιεχόμενο: λευκωπό σαθρό υλικό (σμήγμα), στελέχη τριχών και ενίοτε χόνδρος, δόντια ή οστό</a:t>
            </a:r>
          </a:p>
          <a:p>
            <a:r>
              <a:rPr lang="el-GR" sz="2400"/>
              <a:t>Αν υπάρχουν συμπαγείς περιοχές απαραίτητη η εκτενής δειγματοληψία: 1 τομή ανά εκατοστό</a:t>
            </a:r>
          </a:p>
        </p:txBody>
      </p:sp>
    </p:spTree>
    <p:extLst>
      <p:ext uri="{BB962C8B-B14F-4D97-AF65-F5344CB8AC3E}">
        <p14:creationId xmlns:p14="http://schemas.microsoft.com/office/powerpoint/2010/main" val="2169448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4CE6F5-51D5-461F-8B75-F17A3B51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Ώριμο τεράτωμα ωοθήκης</a:t>
            </a:r>
          </a:p>
        </p:txBody>
      </p:sp>
      <p:pic>
        <p:nvPicPr>
          <p:cNvPr id="5" name="Θέση περιεχομένου 4" descr="Εικόνα που περιέχει αρθρόποδα, κάβου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AB90174-10C9-4A39-8910-659FB1E9C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6" y="1"/>
            <a:ext cx="869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5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46A079-AB2F-45FB-9130-B554EB57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Ώριμο τεράτωμα ωοθήκης</a:t>
            </a:r>
          </a:p>
        </p:txBody>
      </p:sp>
      <p:pic>
        <p:nvPicPr>
          <p:cNvPr id="5" name="Θέση περιεχομένου 4" descr="Εικόνα που περιέχει στρείδι, κλεί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4084A86D-7E19-49C4-BC7D-3608A3303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4" y="0"/>
            <a:ext cx="865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7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5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A1C5997-1267-4D25-AC97-279854F8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Ώριμο τεράτωμα ωοθήκης</a:t>
            </a:r>
          </a:p>
        </p:txBody>
      </p:sp>
      <p:pic>
        <p:nvPicPr>
          <p:cNvPr id="5" name="Θέση περιεχομένου 4" descr="Εικόνα που περιέχει μπλε, φαγητό, φριτάτα, πιάτο&#10;&#10;Περιγραφή που δημιουργήθηκε αυτόματα">
            <a:extLst>
              <a:ext uri="{FF2B5EF4-FFF2-40B4-BE49-F238E27FC236}">
                <a16:creationId xmlns:a16="http://schemas.microsoft.com/office/drawing/2014/main" id="{55D93B52-B6CA-483F-AA8F-9D77A638F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16176"/>
            <a:ext cx="86610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5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32CD84-FA96-4874-9698-9403F4AD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2979336"/>
            <a:ext cx="11380763" cy="243086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l-GR" sz="5000" b="1" dirty="0">
                <a:solidFill>
                  <a:schemeClr val="tx2"/>
                </a:solidFill>
              </a:rPr>
              <a:t>Σας ευχαριστώ πολύ για την προσοχή σας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72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F1C37A-560F-45DC-B9CF-4366A1F3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 dirty="0"/>
              <a:t>ΜΑΚΡΟΣΚΟΠΙΚΗ ΕΙΚΟΝΑ ΚΑΡΚΙΝΩΜΑΤΟΣ ΕΚ ΠΛΑΚΩΔΩΝ ΚΥΤΤΑΡΩΝ ΤΡΑΧΗΛΟΥ ΜΗΤΡΑΣ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5FF4DA-52FC-42BB-80EB-90C4CBF0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 dirty="0" err="1"/>
              <a:t>Αρχόμενη</a:t>
            </a:r>
            <a:r>
              <a:rPr lang="el-GR" sz="2400" dirty="0"/>
              <a:t> διήθηση: </a:t>
            </a:r>
            <a:r>
              <a:rPr lang="el-GR" sz="2400" dirty="0" err="1"/>
              <a:t>ερυθρόφαιη</a:t>
            </a:r>
            <a:r>
              <a:rPr lang="el-GR" sz="2400" dirty="0"/>
              <a:t> διαβρωτική/</a:t>
            </a:r>
            <a:r>
              <a:rPr lang="el-GR" sz="2400" dirty="0" err="1"/>
              <a:t>εξελκωμένη</a:t>
            </a:r>
            <a:r>
              <a:rPr lang="el-GR" sz="2400" dirty="0"/>
              <a:t> ή ελαφρώς επηρμένη αλλοίωση</a:t>
            </a:r>
          </a:p>
          <a:p>
            <a:r>
              <a:rPr lang="el-GR" sz="2400" dirty="0"/>
              <a:t>Εκτεταμένη διήθηση: </a:t>
            </a:r>
            <a:r>
              <a:rPr lang="el-GR" sz="2400" dirty="0" err="1"/>
              <a:t>εξωφυτική</a:t>
            </a:r>
            <a:r>
              <a:rPr lang="el-GR" sz="2400" dirty="0"/>
              <a:t> (με </a:t>
            </a:r>
            <a:r>
              <a:rPr lang="el-GR" sz="2400" dirty="0" err="1"/>
              <a:t>θηλωματώδη</a:t>
            </a:r>
            <a:r>
              <a:rPr lang="el-GR" sz="2400" dirty="0"/>
              <a:t> ή </a:t>
            </a:r>
            <a:r>
              <a:rPr lang="el-GR" sz="2400" dirty="0" err="1"/>
              <a:t>πολυποδοειδή</a:t>
            </a:r>
            <a:r>
              <a:rPr lang="el-GR" sz="2400" dirty="0"/>
              <a:t> μορφολογία) ή </a:t>
            </a:r>
            <a:r>
              <a:rPr lang="el-GR" sz="2400" dirty="0" err="1"/>
              <a:t>ενδοφυτική</a:t>
            </a:r>
            <a:r>
              <a:rPr lang="el-GR" sz="2400" dirty="0"/>
              <a:t> μάζα</a:t>
            </a:r>
          </a:p>
        </p:txBody>
      </p:sp>
    </p:spTree>
    <p:extLst>
      <p:ext uri="{BB962C8B-B14F-4D97-AF65-F5344CB8AC3E}">
        <p14:creationId xmlns:p14="http://schemas.microsoft.com/office/powerpoint/2010/main" val="321246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40B4C-75C9-4DD5-8C8C-C635765E9F94}"/>
              </a:ext>
            </a:extLst>
          </p:cNvPr>
          <p:cNvSpPr txBox="1"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ρκίνωμ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l-GR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εκ πλακωδών κυττάρων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τραχήλου μήτρας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B5858AE-2259-4DDF-B423-CEBD45ED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b="7476"/>
          <a:stretch/>
        </p:blipFill>
        <p:spPr>
          <a:xfrm>
            <a:off x="3529427" y="0"/>
            <a:ext cx="8629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AEA1E8C9-BD29-4F8D-A129-9EF665034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10717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71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4D8799-ED4E-47BB-A3D9-BFA7DDA8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l-GR" sz="3700"/>
              <a:t>ΜΑΚΡΟΣΚΟΠΙΚΗ ΕΙΚΟΝΑ ΕΝΔΟΜΗΤΡΙΟΕΙΔΟΥΣ ΚΑΡΚΙΝΩΜΑΤΟΣ ΕΝΔΟΜΗΤΡΙΟΥ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52A188-011F-4E97-A442-49DAB31B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l-GR" sz="2400"/>
              <a:t>Εξωφυτική, εύθρυπτη μάζα, εξορμώμενη από την ενδομητρική επιφάνεια</a:t>
            </a:r>
          </a:p>
          <a:p>
            <a:r>
              <a:rPr lang="el-GR" sz="2400"/>
              <a:t>Προβάλλει πολυποδοειδώς εντός της ενδομητρικής κοιλότητας</a:t>
            </a:r>
          </a:p>
          <a:p>
            <a:r>
              <a:rPr lang="el-GR" sz="2400"/>
              <a:t>Αν δεν υπάρχει μακροσκοπικό εύρημα και επί (+) βιοψίας από απόξεση, απαραίτητη η ολική έγκλειση του ενδομητρίου</a:t>
            </a:r>
          </a:p>
          <a:p>
            <a:r>
              <a:rPr lang="el-GR" sz="2400"/>
              <a:t>Σημαντικό το βάθος διήθησης του μυομητρίου (&gt;1/2 ή &lt;1/2): πρέπει να φαίνεται στις τομές μας! </a:t>
            </a:r>
          </a:p>
        </p:txBody>
      </p:sp>
    </p:spTree>
    <p:extLst>
      <p:ext uri="{BB962C8B-B14F-4D97-AF65-F5344CB8AC3E}">
        <p14:creationId xmlns:p14="http://schemas.microsoft.com/office/powerpoint/2010/main" val="19138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αγητό, πιάτο&#10;&#10;Περιγραφή που δημιουργήθηκε αυτόματα">
            <a:extLst>
              <a:ext uri="{FF2B5EF4-FFF2-40B4-BE49-F238E27FC236}">
                <a16:creationId xmlns:a16="http://schemas.microsoft.com/office/drawing/2014/main" id="{407DAF9B-C7A6-49C3-9078-D4A872A81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850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αγητό, πιάτο&#10;&#10;Περιγραφή που δημιουργήθηκε αυτόματα">
            <a:extLst>
              <a:ext uri="{FF2B5EF4-FFF2-40B4-BE49-F238E27FC236}">
                <a16:creationId xmlns:a16="http://schemas.microsoft.com/office/drawing/2014/main" id="{2476CFFA-62D8-4307-91B9-2A44E345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/>
        </p:blipFill>
        <p:spPr>
          <a:xfrm>
            <a:off x="811824" y="457200"/>
            <a:ext cx="105683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33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612</Words>
  <Application>Microsoft Office PowerPoint</Application>
  <PresentationFormat>Ευρεία οθόνη</PresentationFormat>
  <Paragraphs>88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Θέμα του Office</vt:lpstr>
      <vt:lpstr>ΜΑΚΡΟΣΚΟΠΙΚΗ ΕΙΚΟΝΑ ΝΕΟΠΛΑΣΜΑΤΩΝ ΓΥΝΑΙΚΕΙΟΥ ΓΕΝΝΗΤΙΚΟΥ ΣΥΣΤΗΜΑΤΟΣ</vt:lpstr>
      <vt:lpstr>Περιεχόμενο παρουσίασης</vt:lpstr>
      <vt:lpstr>ΝΕΟΠΛΑΣΜΑΤΑ ΜΗΤΡΑΣ (ΤΡΑΧΗΛΟΥ ΚΑΙ ΣΩΜΑΤΟΣ ΜΗΤΡΑΣ)</vt:lpstr>
      <vt:lpstr>ΜΑΚΡΟΣΚΟΠΙΚΗ ΕΙΚΟΝΑ ΚΑΡΚΙΝΩΜΑΤΟΣ ΕΚ ΠΛΑΚΩΔΩΝ ΚΥΤΤΑΡΩΝ ΤΡΑΧΗΛΟΥ ΜΗΤΡΑΣ</vt:lpstr>
      <vt:lpstr>Παρουσίαση του PowerPoint</vt:lpstr>
      <vt:lpstr>Παρουσίαση του PowerPoint</vt:lpstr>
      <vt:lpstr>ΜΑΚΡΟΣΚΟΠΙΚΗ ΕΙΚΟΝΑ ΕΝΔΟΜΗΤΡΙΟΕΙΔΟΥΣ ΚΑΡΚΙΝΩΜΑΤΟΣ ΕΝΔΟΜΗΤΡΙΟΥ</vt:lpstr>
      <vt:lpstr>Παρουσίαση του PowerPoint</vt:lpstr>
      <vt:lpstr>Παρουσίαση του PowerPoint</vt:lpstr>
      <vt:lpstr>ΜΑΚΡΟΣΚΟΠΙΚΗ ΕΙΚΟΝΑ ΛΕΙΟΜΥΩΜΑΤΟΣ ΜΗΤΡΑΣ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ΜΑΚΡΟΣΚΟΠΙΚΗ ΕΙΚΟΝΑ ΛΕΙΟΜΥΟΣΑΡΚΩΜΑΤΟΣ ΜΗΤΡΑΣ</vt:lpstr>
      <vt:lpstr>Παρουσίαση του PowerPoint</vt:lpstr>
      <vt:lpstr>Παρουσίαση του PowerPoint</vt:lpstr>
      <vt:lpstr>ΕΠΙΘΗΛΙΑΚΑ ΝΕΟΠΛΑΣΜΑΤΑ ΩΟΘΗΚΗΣ</vt:lpstr>
      <vt:lpstr>ΕΠΙΘΗΛΙΑΚΑ ΝΕΟΠΛΑΣΜΑΤΑ ΩΟΘΗΚΗΣ</vt:lpstr>
      <vt:lpstr>ΚΑΛΟΗΘΗ ΕΠΙΘΗΛΙΑΚΑ ΝΕΟΠΛΑΣΜΑΤΑ ΩΟΘΗΚΗΣ</vt:lpstr>
      <vt:lpstr>ΜΑΚΡΟΣΚΟΠΙΚΗ ΕΙΚΟΝΑ ΚΑΛΟΗΘΩΝ ΝΕΟΠΛΑΣΜΑΤΩΝ </vt:lpstr>
      <vt:lpstr>Ορώδες κυσταδένωμα</vt:lpstr>
      <vt:lpstr>Βλεννώδες κυσταδένωμα</vt:lpstr>
      <vt:lpstr>Παρουσίαση του PowerPoint</vt:lpstr>
      <vt:lpstr>ΟΡΙΑΚΗΣ ΚΑΚΟΗΘΕΙΑΣ ΕΠΙΘΗΛΙΑΚΑ ΝΕΟΠΛΑΣΜΑΤΑ ΩΟΘΗΚΗΣ</vt:lpstr>
      <vt:lpstr>ΜΑΚΡΟΣΚΟΠΙΚΗ ΕΙΚΟΝΑ ΝΕΟΠΛΑΣΜΑΤΩΝ ΟΡΙΑΚΗΣ ΚΑΚΟΗΘΕΙΑΣ </vt:lpstr>
      <vt:lpstr>Ορώδης όγκος οριακής κακοηθείας</vt:lpstr>
      <vt:lpstr>ΜΑΚΡΟΣΚΟΠΙΚΗ ΕΙΚΟΝΑ ΚΑΚΟΗΘΩΝ ΝΕΟΠΛΑΣΜΑΤΩΝ</vt:lpstr>
      <vt:lpstr>Υψηλής κακοηθείας ορώδες καρκίνωμα</vt:lpstr>
      <vt:lpstr>Υψηλής κακοηθείας ορώδες καρκίνωμα</vt:lpstr>
      <vt:lpstr>ΜΗ-ΕΠΙΘΗΛΙΑΚΑ ΝΕΟΠΛΑΣΜΑΤΑ ΩΟΘΗΚΗΣ</vt:lpstr>
      <vt:lpstr>ΜΑΚΡΟΣΚΟΠΙΚΗ ΕΙΚΟΝΑ ΩΡΙΜΟΥ ΤΕΡΑΤΩΜΑΤΟΣ ΩΟΘΗΚΗΣ</vt:lpstr>
      <vt:lpstr>Ώριμο τεράτωμα ωοθήκης</vt:lpstr>
      <vt:lpstr>Ώριμο τεράτωμα ωοθήκης</vt:lpstr>
      <vt:lpstr>Ώριμο τεράτωμα ωοθήκης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ΜΑΚΡΟΣΚΟΠΙΚΗ ΕΙΚΟΝΑ ΝΕΟΠΛΑΣΜΑΤΩΝ ΓΥΝΑΙΚΕΙΟΥ ΓΕΝΝΗΤΙΚΟΥ ΣΥΣΤΗΜΑΤΟΣ</dc:title>
  <dc:creator>George GP. Patsianis</dc:creator>
  <cp:lastModifiedBy>user</cp:lastModifiedBy>
  <cp:revision>36</cp:revision>
  <dcterms:created xsi:type="dcterms:W3CDTF">2021-12-11T09:10:50Z</dcterms:created>
  <dcterms:modified xsi:type="dcterms:W3CDTF">2023-01-12T08:01:15Z</dcterms:modified>
</cp:coreProperties>
</file>