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71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CE142-D5A6-7B41-99DE-1A558C07F724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38B71-F68F-4A4F-902B-A370244625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9183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D520D84-20D9-6F42-ABEB-8A894106D842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/>
          </a:p>
        </p:txBody>
      </p:sp>
      <p:sp>
        <p:nvSpPr>
          <p:cNvPr id="1536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6B66EA30-D77D-DC49-9BE9-C18FD53E1BCF}" type="slidenum">
              <a:rPr lang="el-GR" sz="1200">
                <a:latin typeface="Calibri" charset="0"/>
              </a:rPr>
              <a:pPr algn="r" eaLnBrk="1" hangingPunct="1"/>
              <a:t>1</a:t>
            </a:fld>
            <a:endParaRPr lang="el-GR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4ACFE69-7737-1341-8413-3D0A3D7F4934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/>
          </a:p>
        </p:txBody>
      </p:sp>
      <p:sp>
        <p:nvSpPr>
          <p:cNvPr id="419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5D40D51A-8FB3-D941-BF4C-C2D9768452B1}" type="slidenum">
              <a:rPr lang="el-GR" sz="1200">
                <a:latin typeface="Calibri" charset="0"/>
              </a:rPr>
              <a:pPr algn="r" eaLnBrk="1" hangingPunct="1"/>
              <a:t>10</a:t>
            </a:fld>
            <a:endParaRPr lang="el-GR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A7A8970-C7F9-E249-87C3-7D184C529DB8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/>
          </a:p>
        </p:txBody>
      </p:sp>
      <p:sp>
        <p:nvSpPr>
          <p:cNvPr id="4403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19BDB150-C4B5-3A44-9E95-9A2339789D40}" type="slidenum">
              <a:rPr lang="el-GR" sz="1200">
                <a:latin typeface="Calibri" charset="0"/>
              </a:rPr>
              <a:pPr algn="r" eaLnBrk="1" hangingPunct="1"/>
              <a:t>11</a:t>
            </a:fld>
            <a:endParaRPr lang="el-GR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F725216-9963-1547-A22B-5BD077617968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/>
          </a:p>
        </p:txBody>
      </p:sp>
      <p:sp>
        <p:nvSpPr>
          <p:cNvPr id="4608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8BFDD29E-FB0B-824D-9958-42B38B33BE07}" type="slidenum">
              <a:rPr lang="el-GR" sz="1200">
                <a:latin typeface="Calibri" charset="0"/>
              </a:rPr>
              <a:pPr algn="r" eaLnBrk="1" hangingPunct="1"/>
              <a:t>12</a:t>
            </a:fld>
            <a:endParaRPr lang="el-GR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21E58D2-DE3A-3644-881E-F173E4C9A6FF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/>
          </a:p>
        </p:txBody>
      </p:sp>
      <p:sp>
        <p:nvSpPr>
          <p:cNvPr id="4813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D265DEB8-52BC-D047-A9F1-BDAD22F3D7D1}" type="slidenum">
              <a:rPr lang="el-GR" sz="1200">
                <a:latin typeface="Calibri" charset="0"/>
              </a:rPr>
              <a:pPr algn="r" eaLnBrk="1" hangingPunct="1"/>
              <a:t>13</a:t>
            </a:fld>
            <a:endParaRPr lang="el-GR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A0D685E-941D-BE4E-9504-EED2231663FF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337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6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/>
          </a:p>
        </p:txBody>
      </p:sp>
      <p:sp>
        <p:nvSpPr>
          <p:cNvPr id="3379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DF5B6068-34ED-FA43-A1BC-6F74F98E1F56}" type="slidenum">
              <a:rPr lang="el-GR" sz="1200">
                <a:latin typeface="Calibri" charset="0"/>
              </a:rPr>
              <a:pPr algn="r" eaLnBrk="1" hangingPunct="1"/>
              <a:t>2</a:t>
            </a:fld>
            <a:endParaRPr lang="el-GR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23A98EF-647C-084A-9F33-590C4F8ECB85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/>
          </a:p>
        </p:txBody>
      </p:sp>
      <p:sp>
        <p:nvSpPr>
          <p:cNvPr id="2765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9031D1E9-626C-F748-9C8C-EC1D18D42CC1}" type="slidenum">
              <a:rPr lang="el-GR" sz="1200">
                <a:latin typeface="Calibri" charset="0"/>
              </a:rPr>
              <a:pPr algn="r" eaLnBrk="1" hangingPunct="1"/>
              <a:t>3</a:t>
            </a:fld>
            <a:endParaRPr lang="el-GR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192755F-43B4-5441-8E35-DECF33428F08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/>
          </a:p>
        </p:txBody>
      </p:sp>
      <p:sp>
        <p:nvSpPr>
          <p:cNvPr id="2970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43F476E0-F5E1-C445-AF99-4BEC1A24E49D}" type="slidenum">
              <a:rPr lang="el-GR" sz="1200">
                <a:latin typeface="Calibri" charset="0"/>
              </a:rPr>
              <a:pPr algn="r" eaLnBrk="1" hangingPunct="1"/>
              <a:t>4</a:t>
            </a:fld>
            <a:endParaRPr lang="el-GR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89C712A-7611-8140-A7ED-232344076A73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/>
          </a:p>
        </p:txBody>
      </p:sp>
      <p:sp>
        <p:nvSpPr>
          <p:cNvPr id="317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60CB556F-0377-834B-8FC4-7C22C988958C}" type="slidenum">
              <a:rPr lang="el-GR" sz="1200">
                <a:latin typeface="Calibri" charset="0"/>
              </a:rPr>
              <a:pPr algn="r" eaLnBrk="1" hangingPunct="1"/>
              <a:t>5</a:t>
            </a:fld>
            <a:endParaRPr lang="el-GR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A433053-B398-F34A-8686-88F1984AB610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/>
          </a:p>
        </p:txBody>
      </p:sp>
      <p:sp>
        <p:nvSpPr>
          <p:cNvPr id="3379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06FD192E-CC0A-E94F-8543-E0F6402A009C}" type="slidenum">
              <a:rPr lang="el-GR" sz="1200">
                <a:latin typeface="Calibri" charset="0"/>
              </a:rPr>
              <a:pPr algn="r" eaLnBrk="1" hangingPunct="1"/>
              <a:t>6</a:t>
            </a:fld>
            <a:endParaRPr lang="el-GR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F1D23D4-ED5C-B647-9964-0BC5AC42D67A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/>
          </a:p>
        </p:txBody>
      </p:sp>
      <p:sp>
        <p:nvSpPr>
          <p:cNvPr id="3584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2273806E-D027-764F-874D-1F1261644B6F}" type="slidenum">
              <a:rPr lang="el-GR" sz="1200">
                <a:latin typeface="Calibri" charset="0"/>
              </a:rPr>
              <a:pPr algn="r" eaLnBrk="1" hangingPunct="1"/>
              <a:t>7</a:t>
            </a:fld>
            <a:endParaRPr lang="el-GR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FCA97E5-BB01-D648-80B1-FA816663F398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/>
          </a:p>
        </p:txBody>
      </p:sp>
      <p:sp>
        <p:nvSpPr>
          <p:cNvPr id="3789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FD5B4908-B925-1743-BC07-B67A0D129A41}" type="slidenum">
              <a:rPr lang="el-GR" sz="1200">
                <a:latin typeface="Calibri" charset="0"/>
              </a:rPr>
              <a:pPr algn="r" eaLnBrk="1" hangingPunct="1"/>
              <a:t>8</a:t>
            </a:fld>
            <a:endParaRPr lang="el-GR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3A1734F-3DCD-594C-8068-EDFF7C87CF2F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/>
          </a:p>
        </p:txBody>
      </p:sp>
      <p:sp>
        <p:nvSpPr>
          <p:cNvPr id="3994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4B6F7D1E-D6CC-744A-9DCB-3B3DF38D1242}" type="slidenum">
              <a:rPr lang="el-GR" sz="1200">
                <a:latin typeface="Calibri" charset="0"/>
              </a:rPr>
              <a:pPr algn="r" eaLnBrk="1" hangingPunct="1"/>
              <a:t>9</a:t>
            </a:fld>
            <a:endParaRPr lang="el-GR" sz="12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A000-A136-944D-B857-CC2E662107E8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661D9-F376-0045-A92C-6268B6E2A3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5084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A000-A136-944D-B857-CC2E662107E8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661D9-F376-0045-A92C-6268B6E2A3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7982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A000-A136-944D-B857-CC2E662107E8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661D9-F376-0045-A92C-6268B6E2A3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2415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A000-A136-944D-B857-CC2E662107E8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661D9-F376-0045-A92C-6268B6E2A3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4596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A000-A136-944D-B857-CC2E662107E8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661D9-F376-0045-A92C-6268B6E2A3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3832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A000-A136-944D-B857-CC2E662107E8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661D9-F376-0045-A92C-6268B6E2A3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5455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A000-A136-944D-B857-CC2E662107E8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661D9-F376-0045-A92C-6268B6E2A3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3892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A000-A136-944D-B857-CC2E662107E8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661D9-F376-0045-A92C-6268B6E2A3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4083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A000-A136-944D-B857-CC2E662107E8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661D9-F376-0045-A92C-6268B6E2A3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6152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A000-A136-944D-B857-CC2E662107E8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661D9-F376-0045-A92C-6268B6E2A3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6344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A000-A136-944D-B857-CC2E662107E8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661D9-F376-0045-A92C-6268B6E2A3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877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9A000-A136-944D-B857-CC2E662107E8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661D9-F376-0045-A92C-6268B6E2A3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3077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1052513"/>
            <a:ext cx="7772400" cy="1512887"/>
          </a:xfrm>
        </p:spPr>
        <p:txBody>
          <a:bodyPr/>
          <a:lstStyle/>
          <a:p>
            <a:pPr eaLnBrk="1" hangingPunct="1"/>
            <a:r>
              <a:rPr lang="el-GR" sz="3600">
                <a:latin typeface="Verdana" charset="0"/>
              </a:rPr>
              <a:t>Μιλήστε τη γλώσσα του</a:t>
            </a:r>
            <a:br>
              <a:rPr lang="el-GR" sz="3600">
                <a:latin typeface="Verdana" charset="0"/>
              </a:rPr>
            </a:br>
            <a:r>
              <a:rPr lang="el-GR" sz="3600">
                <a:latin typeface="Verdana" charset="0"/>
              </a:rPr>
              <a:t> ασθενή σας</a:t>
            </a:r>
          </a:p>
        </p:txBody>
      </p:sp>
      <p:pic>
        <p:nvPicPr>
          <p:cNvPr id="14338" name="Picture 3" descr="C:\Users\georgina\Contacts\Desktop\PHOTOS\effective communica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852738"/>
            <a:ext cx="3005138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8230481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818" name="Group 26"/>
          <p:cNvGraphicFramePr>
            <a:graphicFrameLocks noGrp="1"/>
          </p:cNvGraphicFramePr>
          <p:nvPr/>
        </p:nvGraphicFramePr>
        <p:xfrm>
          <a:off x="971550" y="765175"/>
          <a:ext cx="6480175" cy="5619750"/>
        </p:xfrm>
        <a:graphic>
          <a:graphicData uri="http://schemas.openxmlformats.org/drawingml/2006/table">
            <a:tbl>
              <a:tblPr/>
              <a:tblGrid>
                <a:gridCol w="3430588"/>
                <a:gridCol w="3049587"/>
              </a:tblGrid>
              <a:tr h="8350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Όπτικές Λέξεις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Βλέπω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Φλας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Κοιτάω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Φαντάζομαι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Εμφανίζομαι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Εικόνα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Θέα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Αντίληψη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Δείχνω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Φώς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Αποκαλύπτω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Ακτίνα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Οραματίζομαι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Παρατηρώ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Αναδεικνύω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Κορνίζα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Ξεκάθαρο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Λάμψη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Ομιχλώδες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Σχηματοποιώ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Εστιασμένο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Οπτικοποιώ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8654009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70" name="Group 30"/>
          <p:cNvGraphicFramePr>
            <a:graphicFrameLocks noGrp="1"/>
          </p:cNvGraphicFramePr>
          <p:nvPr/>
        </p:nvGraphicFramePr>
        <p:xfrm>
          <a:off x="1258888" y="765175"/>
          <a:ext cx="6408737" cy="5127626"/>
        </p:xfrm>
        <a:graphic>
          <a:graphicData uri="http://schemas.openxmlformats.org/drawingml/2006/table">
            <a:tbl>
              <a:tblPr/>
              <a:tblGrid>
                <a:gridCol w="3394075"/>
                <a:gridCol w="3014662"/>
              </a:tblGrid>
              <a:tr h="39687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Ακουστικές</a:t>
                      </a: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 </a:t>
                      </a: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Λέξεις</a:t>
                      </a: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 </a:t>
                      </a:r>
                      <a:endParaRPr kumimoji="0" lang="el-G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68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Ακούω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Ανακοινώνω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Ήχος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Μιλάω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Μουσική 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Γκρινιάζω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Αρμονικό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Ψιθυρίζω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Ησυχία 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Μουρμουρίζω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Συντονίζομαι 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Ηχώ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Αποσυντονίζομαι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Σιγοτραγουδάω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Όλο αυτιά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Δυνατά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Μουσική στα αυτιά μου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Κρότος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Πές 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Διάλογος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Λέω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Ενορχήστρωση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2057195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920" name="Group 32"/>
          <p:cNvGraphicFramePr>
            <a:graphicFrameLocks noGrp="1"/>
          </p:cNvGraphicFramePr>
          <p:nvPr>
            <p:ph idx="4294967295"/>
          </p:nvPr>
        </p:nvGraphicFramePr>
        <p:xfrm>
          <a:off x="457200" y="346075"/>
          <a:ext cx="8229600" cy="6711951"/>
        </p:xfrm>
        <a:graphic>
          <a:graphicData uri="http://schemas.openxmlformats.org/drawingml/2006/table">
            <a:tbl>
              <a:tblPr/>
              <a:tblGrid>
                <a:gridCol w="4357688"/>
                <a:gridCol w="3871912"/>
              </a:tblGrid>
              <a:tr h="7540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Κιναισθητικές</a:t>
                      </a: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 </a:t>
                      </a: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Λέξεις 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Νιώθω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Λείο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Αισθάνομαι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Σε επαφή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Αφή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Χαλαρό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Πιάνω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Ένταση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Γραπώνω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Χαλαρό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Κάνω επαφή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Κρύο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Σκληρό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Χλιαρό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Αναίσθητος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Βαρύ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Συμπαγές 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Αίσθηση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Ξύνω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Αισθησιακό</a:t>
                      </a: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 </a:t>
                      </a: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Στερεό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Άγριο σε υφή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Υποφέρω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Εμπειρία </a:t>
                      </a:r>
                      <a:endParaRPr kumimoji="0" lang="el-G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Τρίβω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Υφή 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7082759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70" name="Group 34"/>
          <p:cNvGraphicFramePr>
            <a:graphicFrameLocks noGrp="1"/>
          </p:cNvGraphicFramePr>
          <p:nvPr>
            <p:ph idx="4294967295"/>
          </p:nvPr>
        </p:nvGraphicFramePr>
        <p:xfrm>
          <a:off x="395288" y="692150"/>
          <a:ext cx="8135937" cy="4730750"/>
        </p:xfrm>
        <a:graphic>
          <a:graphicData uri="http://schemas.openxmlformats.org/drawingml/2006/table">
            <a:tbl>
              <a:tblPr/>
              <a:tblGrid>
                <a:gridCol w="2735262"/>
                <a:gridCol w="2376488"/>
                <a:gridCol w="3024187"/>
              </a:tblGrid>
              <a:tr h="7620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Αναλυτικές Λέξεις </a:t>
                      </a: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 </a:t>
                      </a:r>
                      <a:endParaRPr kumimoji="0" lang="el-G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Άισθηση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Μεταβολή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Δεδομένα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Εμπειρία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Εκλαμβάνω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Έρευνες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Κατανόηση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Διαχωρίζω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Στοιχεία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Εκλογίκευση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Συλλαμβάνω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Αναζήτηση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Σκέφτομαι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Γνωρίζω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Αποτελέσματα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Μαθαίνω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Διερωτάμαι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Λογικό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Διαδικασία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Συνειδητοποιώ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Αντιλαβάνομαι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Αποφασίζω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Λογική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Υποστηρίζω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Κινητοποιώ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Αναρωτιέμαι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Ευρήματα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Αντιλαμβάνομαι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Στατιστικά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Ειδικοί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5688146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468313" y="162801"/>
            <a:ext cx="8229600" cy="569804"/>
          </a:xfrm>
        </p:spPr>
        <p:txBody>
          <a:bodyPr>
            <a:normAutofit/>
          </a:bodyPr>
          <a:lstStyle/>
          <a:p>
            <a:pPr eaLnBrk="1" hangingPunct="1"/>
            <a:r>
              <a:rPr lang="el-GR" sz="2400" dirty="0">
                <a:latin typeface="Verdana" charset="0"/>
              </a:rPr>
              <a:t>Καλλιεργώντας </a:t>
            </a:r>
            <a:r>
              <a:rPr lang="en-US" sz="2400" dirty="0">
                <a:latin typeface="Verdana" charset="0"/>
              </a:rPr>
              <a:t>rapport </a:t>
            </a:r>
            <a:r>
              <a:rPr lang="el-GR" sz="2400" dirty="0">
                <a:latin typeface="Verdana" charset="0"/>
              </a:rPr>
              <a:t>μέσα από τη φυσιολογία 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4294967295"/>
          </p:nvPr>
        </p:nvSpPr>
        <p:spPr>
          <a:xfrm>
            <a:off x="25400" y="732605"/>
            <a:ext cx="8675688" cy="6125395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2000" b="1" dirty="0">
                <a:latin typeface="Verdana" charset="0"/>
              </a:rPr>
              <a:t>Μηχανισμοί </a:t>
            </a:r>
            <a:r>
              <a:rPr lang="en-GB" sz="2000" b="1" dirty="0">
                <a:latin typeface="Verdana" charset="0"/>
              </a:rPr>
              <a:t>Rapport </a:t>
            </a:r>
            <a:r>
              <a:rPr lang="en-GB" sz="2000" dirty="0">
                <a:latin typeface="Verdana" charset="0"/>
              </a:rPr>
              <a:t> </a:t>
            </a:r>
            <a:endParaRPr lang="en-US" sz="2000" dirty="0">
              <a:latin typeface="Verdana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000" dirty="0">
              <a:latin typeface="Verdana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2000" dirty="0">
                <a:latin typeface="Verdana" charset="0"/>
              </a:rPr>
              <a:t>Ταύτιση &amp; Καθρέφτισμα (</a:t>
            </a:r>
            <a:r>
              <a:rPr lang="en-US" sz="2000" dirty="0">
                <a:latin typeface="Verdana" charset="0"/>
              </a:rPr>
              <a:t>Matching &amp; Mirroring</a:t>
            </a:r>
            <a:r>
              <a:rPr lang="el-GR" sz="2000" dirty="0">
                <a:latin typeface="Verdana" charset="0"/>
              </a:rPr>
              <a:t>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GB" sz="2000" dirty="0">
              <a:latin typeface="Verdana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2000" b="1" dirty="0">
                <a:latin typeface="Verdana" charset="0"/>
              </a:rPr>
              <a:t>Καλλιεργώντας </a:t>
            </a:r>
            <a:r>
              <a:rPr lang="en-GB" sz="2000" b="1" dirty="0">
                <a:latin typeface="Verdana" charset="0"/>
              </a:rPr>
              <a:t>Rapport </a:t>
            </a:r>
            <a:r>
              <a:rPr lang="el-GR" sz="2000" b="1" dirty="0">
                <a:latin typeface="Verdana" charset="0"/>
              </a:rPr>
              <a:t>μέσα από την ταύτιση &amp; το καθρέφτισμα </a:t>
            </a:r>
            <a:r>
              <a:rPr lang="en-GB" sz="2000" dirty="0">
                <a:latin typeface="Verdana" charset="0"/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GB" sz="2000" dirty="0">
              <a:latin typeface="Verdana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GB" sz="2000" dirty="0">
                <a:latin typeface="Verdana" charset="0"/>
              </a:rPr>
              <a:t>1. </a:t>
            </a:r>
            <a:r>
              <a:rPr lang="el-GR" sz="2000" dirty="0">
                <a:latin typeface="Verdana" charset="0"/>
              </a:rPr>
              <a:t>Στάση σώματος</a:t>
            </a:r>
            <a:endParaRPr lang="en-GB" sz="2000" dirty="0">
              <a:latin typeface="Verdana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2000" dirty="0">
                <a:latin typeface="Verdana" charset="0"/>
              </a:rPr>
              <a:t>Θέση σπονδυλικής στήλης στο κάθισμα </a:t>
            </a:r>
            <a:endParaRPr lang="en-GB" sz="2000" dirty="0">
              <a:latin typeface="Verdana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2000" dirty="0">
                <a:latin typeface="Verdana" charset="0"/>
              </a:rPr>
              <a:t>Σχέση κεφαλιού &amp; ώμου</a:t>
            </a:r>
            <a:endParaRPr lang="en-GB" sz="2000" dirty="0">
              <a:latin typeface="Verdana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2000" dirty="0">
                <a:latin typeface="Verdana" charset="0"/>
              </a:rPr>
              <a:t>Θέση πάνω σώματος</a:t>
            </a:r>
            <a:endParaRPr lang="en-GB" sz="2000" dirty="0">
              <a:latin typeface="Verdana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2000" dirty="0">
                <a:latin typeface="Verdana" charset="0"/>
              </a:rPr>
              <a:t>Θέση κάτω σώματος</a:t>
            </a:r>
            <a:endParaRPr lang="en-GB" sz="2000" dirty="0">
              <a:latin typeface="Verdana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GB" sz="2000" dirty="0">
              <a:latin typeface="Verdana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GB" sz="2000" dirty="0">
                <a:latin typeface="Verdana" charset="0"/>
              </a:rPr>
              <a:t>2. </a:t>
            </a:r>
            <a:r>
              <a:rPr lang="el-GR" sz="2000" dirty="0">
                <a:latin typeface="Verdana" charset="0"/>
              </a:rPr>
              <a:t>Χειρονομίες</a:t>
            </a:r>
            <a:endParaRPr lang="en-GB" sz="2000" dirty="0">
              <a:latin typeface="Verdana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GB" sz="2000" dirty="0">
              <a:latin typeface="Verdana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GB" sz="2000" dirty="0">
                <a:latin typeface="Verdana" charset="0"/>
              </a:rPr>
              <a:t>3. </a:t>
            </a:r>
            <a:r>
              <a:rPr lang="el-GR" sz="2000" dirty="0">
                <a:latin typeface="Verdana" charset="0"/>
              </a:rPr>
              <a:t>Εκφράσεις προσώπου &amp; άνοιγμα-κλείσιμο ματιού </a:t>
            </a:r>
            <a:endParaRPr lang="el-GR" sz="2000" dirty="0" smtClean="0">
              <a:latin typeface="Verdana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l-GR" sz="2000" dirty="0">
              <a:latin typeface="Verdana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GB" sz="2000" dirty="0" smtClean="0">
                <a:latin typeface="Verdana" charset="0"/>
              </a:rPr>
              <a:t>4. </a:t>
            </a:r>
            <a:r>
              <a:rPr lang="el-GR" sz="2000" dirty="0" smtClean="0">
                <a:latin typeface="Verdana" charset="0"/>
              </a:rPr>
              <a:t>Αναπνοή</a:t>
            </a:r>
            <a:endParaRPr lang="en-GB" sz="2000" dirty="0" smtClean="0">
              <a:latin typeface="Verdana" charset="0"/>
            </a:endParaRPr>
          </a:p>
          <a:p>
            <a:pPr>
              <a:lnSpc>
                <a:spcPct val="80000"/>
              </a:lnSpc>
              <a:buNone/>
            </a:pPr>
            <a:r>
              <a:rPr lang="el-GR" sz="2000" dirty="0" smtClean="0">
                <a:latin typeface="Verdana" charset="0"/>
              </a:rPr>
              <a:t>Ρυθμός</a:t>
            </a:r>
            <a:endParaRPr lang="en-GB" sz="2000" dirty="0" smtClean="0">
              <a:latin typeface="Verdana" charset="0"/>
            </a:endParaRPr>
          </a:p>
          <a:p>
            <a:pPr>
              <a:lnSpc>
                <a:spcPct val="80000"/>
              </a:lnSpc>
              <a:buNone/>
            </a:pPr>
            <a:r>
              <a:rPr lang="el-GR" sz="2000" dirty="0" smtClean="0">
                <a:latin typeface="Verdana" charset="0"/>
              </a:rPr>
              <a:t>Σημείο</a:t>
            </a:r>
            <a:r>
              <a:rPr lang="en-GB" sz="2000" dirty="0" smtClean="0">
                <a:latin typeface="Verdana" charset="0"/>
              </a:rPr>
              <a:t> </a:t>
            </a:r>
            <a:r>
              <a:rPr lang="el-GR" sz="2000" dirty="0" smtClean="0">
                <a:latin typeface="Verdana" charset="0"/>
              </a:rPr>
              <a:t>προέλευσης</a:t>
            </a:r>
            <a:endParaRPr lang="en-GB" sz="2000" dirty="0">
              <a:latin typeface="Verdana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GB" sz="2000" dirty="0">
              <a:latin typeface="Verdana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l-GR" sz="1800" dirty="0">
              <a:latin typeface="Arial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l-GR" sz="27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08793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pPr eaLnBrk="1" hangingPunct="1"/>
            <a:r>
              <a:rPr lang="el-GR" sz="2400" dirty="0">
                <a:latin typeface="Verdana" charset="0"/>
              </a:rPr>
              <a:t>Καλλιεργώντας </a:t>
            </a:r>
            <a:r>
              <a:rPr lang="en-US" sz="2400" dirty="0">
                <a:latin typeface="Verdana" charset="0"/>
              </a:rPr>
              <a:t>rapport </a:t>
            </a:r>
            <a:r>
              <a:rPr lang="el-GR" sz="2400" dirty="0">
                <a:latin typeface="Verdana" charset="0"/>
              </a:rPr>
              <a:t>μέσα από την</a:t>
            </a:r>
            <a:br>
              <a:rPr lang="el-GR" sz="2400" dirty="0">
                <a:latin typeface="Verdana" charset="0"/>
              </a:rPr>
            </a:br>
            <a:r>
              <a:rPr lang="el-GR" sz="2400" dirty="0">
                <a:latin typeface="Verdana" charset="0"/>
              </a:rPr>
              <a:t> τονικότητα της φωνής</a:t>
            </a:r>
            <a:endParaRPr lang="el-GR" sz="2400" dirty="0">
              <a:latin typeface="Arial" charset="0"/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4294967295"/>
          </p:nvPr>
        </p:nvSpPr>
        <p:spPr>
          <a:xfrm>
            <a:off x="0" y="836613"/>
            <a:ext cx="8686800" cy="602138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1900" dirty="0">
                <a:latin typeface="Verdana" charset="0"/>
              </a:rPr>
              <a:t>1. Τόνος / Ύψος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1900" dirty="0">
                <a:latin typeface="Verdana" charset="0"/>
              </a:rPr>
              <a:t>Χαμηλό-Ψηλό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l-GR" sz="1900" dirty="0">
              <a:latin typeface="Verdana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1900" dirty="0">
                <a:latin typeface="Verdana" charset="0"/>
              </a:rPr>
              <a:t>2. Ταχύτητα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1900" dirty="0">
                <a:latin typeface="Verdana" charset="0"/>
              </a:rPr>
              <a:t>Αργή</a:t>
            </a:r>
            <a:r>
              <a:rPr lang="en-GB" sz="1900" dirty="0">
                <a:latin typeface="Verdana" charset="0"/>
              </a:rPr>
              <a:t>-</a:t>
            </a:r>
            <a:r>
              <a:rPr lang="el-GR" sz="1900" dirty="0">
                <a:latin typeface="Verdana" charset="0"/>
              </a:rPr>
              <a:t>Γρήγορη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l-GR" sz="1900" dirty="0">
              <a:latin typeface="Verdana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1900" dirty="0">
                <a:latin typeface="Verdana" charset="0"/>
              </a:rPr>
              <a:t>3. Καθαρότητα</a:t>
            </a:r>
            <a:r>
              <a:rPr lang="en-GB" sz="1900" dirty="0">
                <a:latin typeface="Verdana" charset="0"/>
              </a:rPr>
              <a:t>-</a:t>
            </a:r>
            <a:r>
              <a:rPr lang="el-GR" sz="1900" dirty="0">
                <a:latin typeface="Verdana" charset="0"/>
              </a:rPr>
              <a:t>Ποιότητα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1900" dirty="0">
                <a:latin typeface="Verdana" charset="0"/>
              </a:rPr>
              <a:t>Μπερδεμένη</a:t>
            </a:r>
            <a:r>
              <a:rPr lang="en-GB" sz="1900" dirty="0">
                <a:latin typeface="Verdana" charset="0"/>
              </a:rPr>
              <a:t>-</a:t>
            </a:r>
            <a:r>
              <a:rPr lang="el-GR" sz="1900" dirty="0">
                <a:latin typeface="Verdana" charset="0"/>
              </a:rPr>
              <a:t>Καθαρή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l-GR" sz="1900" dirty="0">
              <a:latin typeface="Verdana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1900" dirty="0">
                <a:latin typeface="Verdana" charset="0"/>
              </a:rPr>
              <a:t>4. Ένταση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1900" dirty="0">
                <a:latin typeface="Verdana" charset="0"/>
              </a:rPr>
              <a:t>Ήσυχη</a:t>
            </a:r>
            <a:r>
              <a:rPr lang="en-GB" sz="1900" dirty="0">
                <a:latin typeface="Verdana" charset="0"/>
              </a:rPr>
              <a:t>-</a:t>
            </a:r>
            <a:r>
              <a:rPr lang="el-GR" sz="1900" dirty="0">
                <a:latin typeface="Verdana" charset="0"/>
              </a:rPr>
              <a:t>Δυνατή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l-GR" sz="1900" dirty="0">
              <a:latin typeface="Verdana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1900" dirty="0">
                <a:latin typeface="Verdana" charset="0"/>
              </a:rPr>
              <a:t>5. Σημείο προέλευσης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1900" dirty="0">
                <a:latin typeface="Verdana" charset="0"/>
              </a:rPr>
              <a:t>Στομάχι</a:t>
            </a:r>
            <a:r>
              <a:rPr lang="en-GB" sz="1900" dirty="0">
                <a:latin typeface="Verdana" charset="0"/>
              </a:rPr>
              <a:t>-</a:t>
            </a:r>
            <a:r>
              <a:rPr lang="el-GR" sz="1900" dirty="0">
                <a:latin typeface="Verdana" charset="0"/>
              </a:rPr>
              <a:t>Στήθος</a:t>
            </a:r>
            <a:r>
              <a:rPr lang="en-GB" sz="1900" dirty="0">
                <a:latin typeface="Verdana" charset="0"/>
              </a:rPr>
              <a:t>-</a:t>
            </a:r>
            <a:r>
              <a:rPr lang="el-GR" sz="1900" dirty="0">
                <a:latin typeface="Verdana" charset="0"/>
              </a:rPr>
              <a:t>Λαιμός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l-GR" sz="1900" dirty="0">
              <a:latin typeface="Verdana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l-GR" sz="1900" dirty="0">
              <a:latin typeface="Verdana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l-GR" sz="1900" dirty="0">
              <a:latin typeface="Verdana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l-GR" sz="3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571908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l-GR" sz="2400">
                <a:latin typeface="Verdana" charset="0"/>
              </a:rPr>
              <a:t>Καλλιεργώντας </a:t>
            </a:r>
            <a:r>
              <a:rPr lang="en-US" sz="2400">
                <a:latin typeface="Verdana" charset="0"/>
              </a:rPr>
              <a:t>rapport </a:t>
            </a:r>
            <a:r>
              <a:rPr lang="el-GR" sz="2400">
                <a:latin typeface="Verdana" charset="0"/>
              </a:rPr>
              <a:t>μέσα από τις λέξεις </a:t>
            </a:r>
            <a:endParaRPr lang="el-GR" sz="2400">
              <a:latin typeface="Arial" charset="0"/>
            </a:endParaRPr>
          </a:p>
        </p:txBody>
      </p:sp>
      <p:sp>
        <p:nvSpPr>
          <p:cNvPr id="28674" name="Content Placeholder 2"/>
          <p:cNvSpPr>
            <a:spLocks noGrp="1"/>
          </p:cNvSpPr>
          <p:nvPr>
            <p:ph idx="4294967295"/>
          </p:nvPr>
        </p:nvSpPr>
        <p:spPr>
          <a:xfrm>
            <a:off x="-252413" y="1412875"/>
            <a:ext cx="9155113" cy="48974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l-GR" sz="2000">
                <a:latin typeface="Verdana" charset="0"/>
              </a:rPr>
              <a:t>	Χρησιμοποιήστε λέξεις &amp; φράσεις που χρησιμοποιεί ο συνομιλητής σας</a:t>
            </a:r>
            <a:endParaRPr lang="en-GB" sz="2000">
              <a:latin typeface="Verdana" charset="0"/>
            </a:endParaRPr>
          </a:p>
          <a:p>
            <a:pPr eaLnBrk="1" hangingPunct="1">
              <a:buFontTx/>
              <a:buNone/>
            </a:pPr>
            <a:endParaRPr lang="el-GR" sz="2000">
              <a:latin typeface="Verdana" charset="0"/>
            </a:endParaRPr>
          </a:p>
          <a:p>
            <a:pPr eaLnBrk="1" hangingPunct="1">
              <a:buFontTx/>
              <a:buNone/>
            </a:pPr>
            <a:r>
              <a:rPr lang="el-GR" sz="2000">
                <a:latin typeface="Verdana" charset="0"/>
              </a:rPr>
              <a:t>	Μοιραστείτε κοινές εμπειρίες &amp; σημεία σύνδεσης </a:t>
            </a:r>
          </a:p>
          <a:p>
            <a:pPr eaLnBrk="1" hangingPunct="1">
              <a:buFontTx/>
              <a:buNone/>
            </a:pPr>
            <a:r>
              <a:rPr lang="en-GB" sz="2000">
                <a:latin typeface="Verdana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el-GR" sz="2000">
                <a:latin typeface="Verdana" charset="0"/>
              </a:rPr>
              <a:t>	Αναφέρετε κοινές αξίες &amp; πεποιθήσεις </a:t>
            </a:r>
          </a:p>
          <a:p>
            <a:pPr eaLnBrk="1" hangingPunct="1">
              <a:buFontTx/>
              <a:buNone/>
            </a:pPr>
            <a:endParaRPr lang="el-GR" sz="2000">
              <a:latin typeface="Verdana" charset="0"/>
            </a:endParaRPr>
          </a:p>
          <a:p>
            <a:pPr eaLnBrk="1" hangingPunct="1">
              <a:buFontTx/>
              <a:buNone/>
            </a:pPr>
            <a:r>
              <a:rPr lang="el-GR" sz="2000">
                <a:latin typeface="Verdana" charset="0"/>
              </a:rPr>
              <a:t>	Προσαρμόστε το μέγεθος φράσεων με το συνομιλητή σας </a:t>
            </a:r>
          </a:p>
          <a:p>
            <a:pPr eaLnBrk="1" hangingPunct="1">
              <a:buFontTx/>
              <a:buNone/>
            </a:pPr>
            <a:endParaRPr lang="en-GB" sz="2000">
              <a:latin typeface="Verdana" charset="0"/>
            </a:endParaRPr>
          </a:p>
          <a:p>
            <a:pPr eaLnBrk="1" hangingPunct="1">
              <a:buFontTx/>
              <a:buNone/>
            </a:pPr>
            <a:r>
              <a:rPr lang="en-GB" sz="2000">
                <a:latin typeface="Verdana" charset="0"/>
              </a:rPr>
              <a:t>	</a:t>
            </a:r>
            <a:r>
              <a:rPr lang="el-GR" sz="2000">
                <a:latin typeface="Verdana" charset="0"/>
              </a:rPr>
              <a:t> Χρησιμοποιήστε τις κατάλληλες λέξεις ανάλογα με το αν ο συνομιλητής σας είναι οπτικός, ακουστικός, κιναισθητικός η αναλυτικός  </a:t>
            </a:r>
          </a:p>
          <a:p>
            <a:pPr eaLnBrk="1" hangingPunct="1">
              <a:buFontTx/>
              <a:buNone/>
            </a:pPr>
            <a:endParaRPr lang="el-GR" sz="2000">
              <a:latin typeface="Verdana" charset="0"/>
            </a:endParaRPr>
          </a:p>
          <a:p>
            <a:pPr eaLnBrk="1" hangingPunct="1">
              <a:buFontTx/>
              <a:buNone/>
            </a:pPr>
            <a:endParaRPr lang="el-GR" sz="2000">
              <a:latin typeface="Verdana" charset="0"/>
            </a:endParaRPr>
          </a:p>
          <a:p>
            <a:pPr eaLnBrk="1" hangingPunct="1">
              <a:buFontTx/>
              <a:buNone/>
            </a:pPr>
            <a:endParaRPr lang="el-GR" sz="2000">
              <a:latin typeface="Verdana" charset="0"/>
            </a:endParaRPr>
          </a:p>
          <a:p>
            <a:pPr eaLnBrk="1" hangingPunct="1">
              <a:buFontTx/>
              <a:buNone/>
            </a:pPr>
            <a:endParaRPr lang="el-GR" sz="2000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54846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l-GR" sz="2800">
                <a:latin typeface="Verdana" charset="0"/>
              </a:rPr>
              <a:t>Αντιπροσωπευτικά Συστήματα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4294967295"/>
          </p:nvPr>
        </p:nvSpPr>
        <p:spPr>
          <a:xfrm>
            <a:off x="0" y="1125538"/>
            <a:ext cx="8686800" cy="50006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sz="2000">
                <a:latin typeface="Verdana" charset="0"/>
              </a:rPr>
              <a:t>Έχουμε έναν η δύο αγαπημένους τρόπους για να απορροφάμε πληροφορίες από το εξωτερικό περιβάλλον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000">
              <a:latin typeface="Verdana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sz="2000">
                <a:latin typeface="Verdana" charset="0"/>
              </a:rPr>
              <a:t>Είναι πολύ χρήσιμο να τους εντοπίζουμε για να καλλιεργούμε </a:t>
            </a:r>
            <a:r>
              <a:rPr lang="en-US" sz="2000">
                <a:latin typeface="Verdana" charset="0"/>
              </a:rPr>
              <a:t>rapport </a:t>
            </a:r>
            <a:r>
              <a:rPr lang="el-GR" sz="2000">
                <a:latin typeface="Verdana" charset="0"/>
              </a:rPr>
              <a:t>&amp; να επικοινωνούμε αποτελεσματικά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000">
              <a:latin typeface="Verdana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sz="2000">
                <a:latin typeface="Verdana" charset="0"/>
              </a:rPr>
              <a:t>Υπάρχουν τέσσερα βασικά αντιπροσωπευτικά συστήματα</a:t>
            </a:r>
            <a:r>
              <a:rPr lang="en-GB" sz="2000">
                <a:latin typeface="Verdana" charset="0"/>
              </a:rPr>
              <a:t>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l-GR" sz="2000">
              <a:latin typeface="Verdana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sz="2000">
                <a:latin typeface="Verdana" charset="0"/>
              </a:rPr>
              <a:t>Οπτικό (</a:t>
            </a:r>
            <a:r>
              <a:rPr lang="en-US" sz="2000">
                <a:latin typeface="Verdana" charset="0"/>
              </a:rPr>
              <a:t>Visual</a:t>
            </a:r>
            <a:r>
              <a:rPr lang="el-GR" sz="2000">
                <a:latin typeface="Verdana" charset="0"/>
              </a:rPr>
              <a:t>)</a:t>
            </a:r>
            <a:endParaRPr lang="en-US" sz="2000">
              <a:latin typeface="Verdana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>
              <a:latin typeface="Verdana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sz="2000">
                <a:latin typeface="Verdana" charset="0"/>
              </a:rPr>
              <a:t>Ακουστικό (</a:t>
            </a:r>
            <a:r>
              <a:rPr lang="en-US" sz="2000">
                <a:latin typeface="Verdana" charset="0"/>
              </a:rPr>
              <a:t>Auditory</a:t>
            </a:r>
            <a:r>
              <a:rPr lang="el-GR" sz="2000">
                <a:latin typeface="Verdana" charset="0"/>
              </a:rPr>
              <a:t>)</a:t>
            </a:r>
            <a:endParaRPr lang="en-US" sz="2000">
              <a:latin typeface="Verdana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>
              <a:latin typeface="Verdana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sz="2000">
                <a:latin typeface="Verdana" charset="0"/>
              </a:rPr>
              <a:t>Κιναισθητικό (</a:t>
            </a:r>
            <a:r>
              <a:rPr lang="en-US" sz="2000">
                <a:latin typeface="Verdana" charset="0"/>
              </a:rPr>
              <a:t>Kinesthetic</a:t>
            </a:r>
            <a:r>
              <a:rPr lang="el-GR" sz="2000">
                <a:latin typeface="Verdana" charset="0"/>
              </a:rPr>
              <a:t>)</a:t>
            </a:r>
            <a:endParaRPr lang="en-US" sz="2000">
              <a:latin typeface="Verdana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>
              <a:latin typeface="Verdana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sz="2000">
                <a:latin typeface="Verdana" charset="0"/>
              </a:rPr>
              <a:t>Αναλυτικό (</a:t>
            </a:r>
            <a:r>
              <a:rPr lang="en-US" sz="2000">
                <a:latin typeface="Verdana" charset="0"/>
              </a:rPr>
              <a:t>Audio Digital</a:t>
            </a:r>
            <a:r>
              <a:rPr lang="el-GR" sz="2000">
                <a:latin typeface="Verdana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xmlns="" val="72896749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el-GR" sz="3200">
                <a:latin typeface="Verdana" charset="0"/>
              </a:rPr>
              <a:t>Οπτικοί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4294967295"/>
          </p:nvPr>
        </p:nvSpPr>
        <p:spPr>
          <a:xfrm>
            <a:off x="0" y="1052513"/>
            <a:ext cx="8686800" cy="5329237"/>
          </a:xfrm>
        </p:spPr>
        <p:txBody>
          <a:bodyPr/>
          <a:lstStyle/>
          <a:p>
            <a:pPr eaLnBrk="1" hangingPunct="1"/>
            <a:r>
              <a:rPr lang="el-GR" sz="2000">
                <a:latin typeface="Verdana" charset="0"/>
              </a:rPr>
              <a:t>Στέκονται ή κάθονται με όρθια σπονδυλική στήλη </a:t>
            </a:r>
            <a:endParaRPr lang="en-GB" sz="2000">
              <a:latin typeface="Verdana" charset="0"/>
            </a:endParaRPr>
          </a:p>
          <a:p>
            <a:pPr eaLnBrk="1" hangingPunct="1"/>
            <a:r>
              <a:rPr lang="el-GR" sz="2000">
                <a:latin typeface="Verdana" charset="0"/>
              </a:rPr>
              <a:t>Κουνάνε τα μάτια τους πάνω-κάτω</a:t>
            </a:r>
          </a:p>
          <a:p>
            <a:pPr eaLnBrk="1" hangingPunct="1"/>
            <a:r>
              <a:rPr lang="el-GR" sz="2000">
                <a:latin typeface="Verdana" charset="0"/>
              </a:rPr>
              <a:t>Ψηλή φωνή, δυνατή, γρήγορη και καθαρή φωνή </a:t>
            </a:r>
          </a:p>
          <a:p>
            <a:pPr eaLnBrk="1" hangingPunct="1"/>
            <a:r>
              <a:rPr lang="el-GR" sz="2000">
                <a:latin typeface="Verdana" charset="0"/>
              </a:rPr>
              <a:t>Αναπνέουν απο το πάνω μέρος των πνευμόνων</a:t>
            </a:r>
            <a:endParaRPr lang="en-GB" sz="2000">
              <a:latin typeface="Verdana" charset="0"/>
            </a:endParaRPr>
          </a:p>
          <a:p>
            <a:pPr eaLnBrk="1" hangingPunct="1"/>
            <a:r>
              <a:rPr lang="el-GR" sz="2000">
                <a:latin typeface="Verdana" charset="0"/>
              </a:rPr>
              <a:t>Προσεγμένη, τακτική &amp; περιποιημένη εμφάνιση </a:t>
            </a:r>
          </a:p>
          <a:p>
            <a:pPr eaLnBrk="1" hangingPunct="1"/>
            <a:r>
              <a:rPr lang="el-GR" sz="2000">
                <a:latin typeface="Verdana" charset="0"/>
              </a:rPr>
              <a:t>Δεν είναι καλοί στο να απομνημονεύουν λεκτικές πληροφορίες </a:t>
            </a:r>
          </a:p>
          <a:p>
            <a:pPr eaLnBrk="1" hangingPunct="1"/>
            <a:r>
              <a:rPr lang="el-GR" sz="2000">
                <a:latin typeface="Verdana" charset="0"/>
              </a:rPr>
              <a:t>Τους αρέσουν οι εικόνες &amp; οι χρωματικοί συνδυασμοί </a:t>
            </a:r>
          </a:p>
          <a:p>
            <a:pPr eaLnBrk="1" hangingPunct="1"/>
            <a:r>
              <a:rPr lang="el-GR" sz="2000">
                <a:latin typeface="Verdana" charset="0"/>
              </a:rPr>
              <a:t>Χρησιμοποιούν διαγράμματα και γραφήματα για να κατανοήσουν νέες έννοιες </a:t>
            </a:r>
          </a:p>
          <a:p>
            <a:pPr eaLnBrk="1" hangingPunct="1"/>
            <a:r>
              <a:rPr lang="el-GR" sz="2000">
                <a:latin typeface="Verdana" charset="0"/>
              </a:rPr>
              <a:t>Ζωγραφίζουν χάρτες για να κατανοήσουν προφορικές πληροφορίες </a:t>
            </a:r>
          </a:p>
          <a:p>
            <a:pPr eaLnBrk="1" hangingPunct="1"/>
            <a:r>
              <a:rPr lang="el-GR" sz="2000">
                <a:latin typeface="Verdana" charset="0"/>
              </a:rPr>
              <a:t>Χρησιμοποιούν λέξεις &amp; εκφράσεις με οπτικά στοιχεία, π.χ. «Βλέπω τι εννοείς» ή «Η συνολική εικόνα είναι καλή»</a:t>
            </a:r>
            <a:endParaRPr lang="en-GB" sz="2000">
              <a:latin typeface="Verdana" charset="0"/>
            </a:endParaRPr>
          </a:p>
          <a:p>
            <a:pPr eaLnBrk="1" hangingPunct="1"/>
            <a:r>
              <a:rPr lang="el-GR" sz="2000">
                <a:latin typeface="Verdana" charset="0"/>
              </a:rPr>
              <a:t>Θα πιστέψουν ένα επιχείρημα αν τους φαίνεται σωστό </a:t>
            </a:r>
          </a:p>
          <a:p>
            <a:pPr eaLnBrk="1" hangingPunct="1">
              <a:buFontTx/>
              <a:buNone/>
            </a:pPr>
            <a:endParaRPr lang="el-GR" sz="20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087498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 idx="4294967295"/>
          </p:nvPr>
        </p:nvSpPr>
        <p:spPr>
          <a:xfrm>
            <a:off x="457200" y="404813"/>
            <a:ext cx="8229600" cy="647700"/>
          </a:xfrm>
        </p:spPr>
        <p:txBody>
          <a:bodyPr/>
          <a:lstStyle/>
          <a:p>
            <a:pPr eaLnBrk="1" hangingPunct="1"/>
            <a:r>
              <a:rPr lang="el-GR" sz="3200">
                <a:latin typeface="Verdana" charset="0"/>
              </a:rPr>
              <a:t>Ακουστικοί 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4294967295"/>
          </p:nvPr>
        </p:nvSpPr>
        <p:spPr>
          <a:xfrm>
            <a:off x="0" y="1196975"/>
            <a:ext cx="8748713" cy="5400675"/>
          </a:xfrm>
        </p:spPr>
        <p:txBody>
          <a:bodyPr/>
          <a:lstStyle/>
          <a:p>
            <a:pPr eaLnBrk="1" hangingPunct="1"/>
            <a:r>
              <a:rPr lang="el-GR" sz="2000">
                <a:latin typeface="Verdana" charset="0"/>
              </a:rPr>
              <a:t>Κουνάνε τα μάτια τους στα πλάγια</a:t>
            </a:r>
            <a:r>
              <a:rPr lang="en-GB" sz="2000">
                <a:latin typeface="Verdana" charset="0"/>
              </a:rPr>
              <a:t> </a:t>
            </a:r>
          </a:p>
          <a:p>
            <a:pPr eaLnBrk="1" hangingPunct="1"/>
            <a:r>
              <a:rPr lang="el-GR" sz="2000">
                <a:latin typeface="Verdana" charset="0"/>
              </a:rPr>
              <a:t>Αναπνέουν από τη μέση του στήθους</a:t>
            </a:r>
            <a:endParaRPr lang="en-GB" sz="2000">
              <a:latin typeface="Verdana" charset="0"/>
            </a:endParaRPr>
          </a:p>
          <a:p>
            <a:pPr eaLnBrk="1" hangingPunct="1"/>
            <a:r>
              <a:rPr lang="el-GR" sz="2000">
                <a:latin typeface="Verdana" charset="0"/>
              </a:rPr>
              <a:t>Μιλάνε πολύ στον εαυτό τους </a:t>
            </a:r>
            <a:endParaRPr lang="en-GB" sz="2000">
              <a:latin typeface="Verdana" charset="0"/>
            </a:endParaRPr>
          </a:p>
          <a:p>
            <a:pPr eaLnBrk="1" hangingPunct="1"/>
            <a:r>
              <a:rPr lang="el-GR" sz="2000">
                <a:latin typeface="Verdana" charset="0"/>
              </a:rPr>
              <a:t>Αποσπούνται πολύ έυκολα από το θόρυβο</a:t>
            </a:r>
            <a:endParaRPr lang="en-GB" sz="2000">
              <a:latin typeface="Verdana" charset="0"/>
            </a:endParaRPr>
          </a:p>
          <a:p>
            <a:pPr eaLnBrk="1" hangingPunct="1"/>
            <a:r>
              <a:rPr lang="el-GR" sz="2000">
                <a:latin typeface="Verdana" charset="0"/>
              </a:rPr>
              <a:t>Μπορούν να επαναλάβουν τις λέξεις ακριβώς όπως τις ακούσανε</a:t>
            </a:r>
            <a:endParaRPr lang="en-GB" sz="2000">
              <a:latin typeface="Verdana" charset="0"/>
            </a:endParaRPr>
          </a:p>
          <a:p>
            <a:pPr eaLnBrk="1" hangingPunct="1"/>
            <a:r>
              <a:rPr lang="el-GR" sz="2000">
                <a:latin typeface="Verdana" charset="0"/>
              </a:rPr>
              <a:t>Τους αρέσει να μιλάνε στο τηλέφωνο</a:t>
            </a:r>
          </a:p>
          <a:p>
            <a:pPr eaLnBrk="1" hangingPunct="1"/>
            <a:r>
              <a:rPr lang="el-GR" sz="2000">
                <a:latin typeface="Verdana" charset="0"/>
              </a:rPr>
              <a:t>Τους αρέσει να ακούνε μουσική </a:t>
            </a:r>
          </a:p>
          <a:p>
            <a:pPr eaLnBrk="1" hangingPunct="1"/>
            <a:r>
              <a:rPr lang="el-GR" sz="2000">
                <a:latin typeface="Verdana" charset="0"/>
              </a:rPr>
              <a:t>Απομνημονέυουν με βήματα, διαδικασίες &amp; με τη σειρά </a:t>
            </a:r>
          </a:p>
          <a:p>
            <a:pPr eaLnBrk="1" hangingPunct="1"/>
            <a:r>
              <a:rPr lang="el-GR" sz="2000">
                <a:latin typeface="Verdana" charset="0"/>
              </a:rPr>
              <a:t>Είναι ευαίσθητοι στον τόνο της φωνής</a:t>
            </a:r>
          </a:p>
          <a:p>
            <a:pPr eaLnBrk="1" hangingPunct="1"/>
            <a:r>
              <a:rPr lang="el-GR" sz="2000">
                <a:latin typeface="Verdana" charset="0"/>
              </a:rPr>
              <a:t>Ο ήχος της φωνής τους είναι συνήθως ρυθμικός </a:t>
            </a:r>
          </a:p>
          <a:p>
            <a:pPr eaLnBrk="1" hangingPunct="1"/>
            <a:r>
              <a:rPr lang="el-GR" sz="2000">
                <a:latin typeface="Verdana" charset="0"/>
              </a:rPr>
              <a:t>Τους αρέσει πολύ να συζητούν</a:t>
            </a:r>
            <a:endParaRPr lang="en-GB" sz="2000">
              <a:latin typeface="Verdana" charset="0"/>
            </a:endParaRPr>
          </a:p>
          <a:p>
            <a:pPr eaLnBrk="1" hangingPunct="1"/>
            <a:r>
              <a:rPr lang="el-GR" sz="2000">
                <a:latin typeface="Verdana" charset="0"/>
              </a:rPr>
              <a:t>Χρησιμοποιούν εκφράσεις όπως «Σε ακούω» και «Άκου να σου πω»</a:t>
            </a:r>
            <a:endParaRPr lang="en-GB" sz="2000">
              <a:latin typeface="Verdana" charset="0"/>
            </a:endParaRPr>
          </a:p>
          <a:p>
            <a:pPr eaLnBrk="1" hangingPunct="1"/>
            <a:r>
              <a:rPr lang="el-GR" sz="2000">
                <a:latin typeface="Verdana" charset="0"/>
              </a:rPr>
              <a:t>Θα πειστούν από ένα επιχείρημα αν τους ακούγεται σωστό </a:t>
            </a:r>
            <a:r>
              <a:rPr lang="en-GB" sz="2000">
                <a:latin typeface="Verdana" charset="0"/>
              </a:rPr>
              <a:t> </a:t>
            </a:r>
            <a:endParaRPr lang="el-GR" sz="2000">
              <a:latin typeface="Verdana" charset="0"/>
            </a:endParaRPr>
          </a:p>
          <a:p>
            <a:pPr eaLnBrk="1" hangingPunct="1">
              <a:buFontTx/>
              <a:buNone/>
            </a:pPr>
            <a:endParaRPr lang="el-GR" sz="20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120951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l-GR" sz="3200">
                <a:latin typeface="Verdana" charset="0"/>
              </a:rPr>
              <a:t>Κιναισθητικοί 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4294967295"/>
          </p:nvPr>
        </p:nvSpPr>
        <p:spPr>
          <a:xfrm>
            <a:off x="0" y="1341438"/>
            <a:ext cx="8686800" cy="4857750"/>
          </a:xfrm>
        </p:spPr>
        <p:txBody>
          <a:bodyPr/>
          <a:lstStyle/>
          <a:p>
            <a:pPr eaLnBrk="1" hangingPunct="1"/>
            <a:r>
              <a:rPr lang="el-GR" sz="2000">
                <a:latin typeface="Verdana" charset="0"/>
              </a:rPr>
              <a:t>Αναπνέουν από το κάτω μέρος των πνευμόνων </a:t>
            </a:r>
          </a:p>
          <a:p>
            <a:pPr eaLnBrk="1" hangingPunct="1"/>
            <a:r>
              <a:rPr lang="el-GR" sz="2000">
                <a:latin typeface="Verdana" charset="0"/>
              </a:rPr>
              <a:t>Χαμηλή &amp; σιγανή φωνή σε ύψος και ένταση </a:t>
            </a:r>
          </a:p>
          <a:p>
            <a:pPr eaLnBrk="1" hangingPunct="1"/>
            <a:r>
              <a:rPr lang="el-GR" sz="2000">
                <a:latin typeface="Verdana" charset="0"/>
              </a:rPr>
              <a:t>Αργές και επιτηδευμένες κινήσεις </a:t>
            </a:r>
            <a:endParaRPr lang="en-GB" sz="2000">
              <a:latin typeface="Verdana" charset="0"/>
            </a:endParaRPr>
          </a:p>
          <a:p>
            <a:pPr eaLnBrk="1" hangingPunct="1"/>
            <a:r>
              <a:rPr lang="el-GR" sz="2000">
                <a:latin typeface="Verdana" charset="0"/>
              </a:rPr>
              <a:t>Τους αρέσει η αφή, η φυσική επαφή, και η φυσική ανταμοιβή</a:t>
            </a:r>
            <a:endParaRPr lang="en-GB" sz="2000">
              <a:latin typeface="Verdana" charset="0"/>
            </a:endParaRPr>
          </a:p>
          <a:p>
            <a:pPr eaLnBrk="1" hangingPunct="1"/>
            <a:r>
              <a:rPr lang="el-GR" sz="2000">
                <a:latin typeface="Verdana" charset="0"/>
              </a:rPr>
              <a:t>Στέκονται πιο κοντά στους άλλους ανθρώπους από τους οπτικούς</a:t>
            </a:r>
            <a:endParaRPr lang="en-GB" sz="2000">
              <a:latin typeface="Verdana" charset="0"/>
            </a:endParaRPr>
          </a:p>
          <a:p>
            <a:pPr eaLnBrk="1" hangingPunct="1"/>
            <a:r>
              <a:rPr lang="el-GR" sz="2000">
                <a:latin typeface="Verdana" charset="0"/>
              </a:rPr>
              <a:t>Απομνημονεύουν κάνοντας βιωματικά τις ασκήσεις &amp; περπατώντας τα βήματα</a:t>
            </a:r>
          </a:p>
          <a:p>
            <a:pPr eaLnBrk="1" hangingPunct="1"/>
            <a:r>
              <a:rPr lang="el-GR" sz="2000">
                <a:latin typeface="Verdana" charset="0"/>
              </a:rPr>
              <a:t>Εκφράζουν τα συναισθήματα τους μέσα από τις κινήσεις τους</a:t>
            </a:r>
          </a:p>
          <a:p>
            <a:pPr eaLnBrk="1" hangingPunct="1"/>
            <a:r>
              <a:rPr lang="el-GR" sz="2000">
                <a:latin typeface="Verdana" charset="0"/>
              </a:rPr>
              <a:t>Χρησιμοποιούν εκφράσεις όπως «Σε νιώθω» και «Έχω την αίσθηση» </a:t>
            </a:r>
            <a:endParaRPr lang="en-GB" sz="2000">
              <a:latin typeface="Verdana" charset="0"/>
            </a:endParaRPr>
          </a:p>
          <a:p>
            <a:pPr eaLnBrk="1" hangingPunct="1"/>
            <a:r>
              <a:rPr lang="el-GR" sz="2000">
                <a:latin typeface="Verdana" charset="0"/>
              </a:rPr>
              <a:t>Θα πειστούν από ένα επιχείρημα αν το αισθάνονται σωστό</a:t>
            </a:r>
          </a:p>
          <a:p>
            <a:pPr eaLnBrk="1" hangingPunct="1"/>
            <a:endParaRPr lang="en-GB" sz="2000">
              <a:latin typeface="Verdana" charset="0"/>
            </a:endParaRPr>
          </a:p>
          <a:p>
            <a:pPr eaLnBrk="1" hangingPunct="1"/>
            <a:endParaRPr lang="el-GR" sz="2000">
              <a:latin typeface="Verdana" charset="0"/>
            </a:endParaRPr>
          </a:p>
          <a:p>
            <a:pPr eaLnBrk="1" hangingPunct="1">
              <a:buFontTx/>
              <a:buNone/>
            </a:pPr>
            <a:endParaRPr lang="el-G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279307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 idx="4294967295"/>
          </p:nvPr>
        </p:nvSpPr>
        <p:spPr>
          <a:xfrm>
            <a:off x="457200" y="404813"/>
            <a:ext cx="8229600" cy="863600"/>
          </a:xfrm>
        </p:spPr>
        <p:txBody>
          <a:bodyPr/>
          <a:lstStyle/>
          <a:p>
            <a:pPr eaLnBrk="1" hangingPunct="1"/>
            <a:r>
              <a:rPr lang="el-GR" sz="2800">
                <a:latin typeface="Verdana" charset="0"/>
                <a:cs typeface="Verdana" charset="0"/>
              </a:rPr>
              <a:t>Αναλυτικοί</a:t>
            </a:r>
            <a:r>
              <a:rPr lang="el-GR" sz="2800">
                <a:latin typeface="Arial" charset="0"/>
              </a:rPr>
              <a:t> 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4294967295"/>
          </p:nvPr>
        </p:nvSpPr>
        <p:spPr>
          <a:xfrm>
            <a:off x="0" y="1196975"/>
            <a:ext cx="9144000" cy="56610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GB" sz="2000">
              <a:latin typeface="Verdan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l-GR" sz="2000">
                <a:latin typeface="Verdana" charset="0"/>
              </a:rPr>
              <a:t>Μιλάνε πολύ στον εαυτό τους </a:t>
            </a:r>
            <a:endParaRPr lang="en-GB" sz="2000">
              <a:latin typeface="Verdan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l-GR" sz="2000">
                <a:latin typeface="Verdana" charset="0"/>
              </a:rPr>
              <a:t>Μαθαίνουν πράγματα εκλογικεύοντας τα </a:t>
            </a:r>
          </a:p>
          <a:p>
            <a:pPr eaLnBrk="1" hangingPunct="1">
              <a:lnSpc>
                <a:spcPct val="80000"/>
              </a:lnSpc>
            </a:pPr>
            <a:r>
              <a:rPr lang="el-GR" sz="2000">
                <a:latin typeface="Verdana" charset="0"/>
              </a:rPr>
              <a:t>Επιλέγουν τις λέξεις που χρησιμοποιούν πολύ προσεκτικά </a:t>
            </a:r>
          </a:p>
          <a:p>
            <a:pPr eaLnBrk="1" hangingPunct="1">
              <a:lnSpc>
                <a:spcPct val="80000"/>
              </a:lnSpc>
            </a:pPr>
            <a:r>
              <a:rPr lang="el-GR" sz="2000">
                <a:latin typeface="Verdana" charset="0"/>
              </a:rPr>
              <a:t>Τους αρέσουν πολύ οι διαδιακασίες </a:t>
            </a:r>
          </a:p>
          <a:p>
            <a:pPr eaLnBrk="1" hangingPunct="1">
              <a:lnSpc>
                <a:spcPct val="80000"/>
              </a:lnSpc>
            </a:pPr>
            <a:r>
              <a:rPr lang="el-GR" sz="2000">
                <a:latin typeface="Verdana" charset="0"/>
              </a:rPr>
              <a:t>Έχουν την τάση να υπεραναλύουν δεδομένα &amp; καταστάσεις </a:t>
            </a:r>
          </a:p>
          <a:p>
            <a:pPr eaLnBrk="1" hangingPunct="1">
              <a:lnSpc>
                <a:spcPct val="80000"/>
              </a:lnSpc>
            </a:pPr>
            <a:r>
              <a:rPr lang="el-GR" sz="2000">
                <a:latin typeface="Verdana" charset="0"/>
              </a:rPr>
              <a:t>Τους αρέσει να διαβάζουν αποτελέσματα ερευνών &amp; στατιστικές</a:t>
            </a:r>
            <a:endParaRPr lang="en-GB" sz="2000">
              <a:latin typeface="Verdan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l-GR" sz="2000">
                <a:latin typeface="Verdana" charset="0"/>
              </a:rPr>
              <a:t>Χρειάζονται πρακτικά παραδείγματα για να κατανοήσουν νέες έννοιες </a:t>
            </a:r>
          </a:p>
          <a:p>
            <a:pPr eaLnBrk="1" hangingPunct="1">
              <a:lnSpc>
                <a:spcPct val="80000"/>
              </a:lnSpc>
            </a:pPr>
            <a:r>
              <a:rPr lang="el-GR" sz="2000">
                <a:latin typeface="Verdana" charset="0"/>
              </a:rPr>
              <a:t>Χρησιμοπούν λέξεις &amp; εκφράσεις που συσχετίζονται με τη λογική, τη γνώση, τα στατιστικά &amp; τα δεδόμένα, π.χ. «Δεν είναι λογικό» </a:t>
            </a:r>
          </a:p>
          <a:p>
            <a:pPr eaLnBrk="1" hangingPunct="1">
              <a:lnSpc>
                <a:spcPct val="80000"/>
              </a:lnSpc>
            </a:pPr>
            <a:r>
              <a:rPr lang="el-GR" sz="2000">
                <a:latin typeface="Verdana" charset="0"/>
              </a:rPr>
              <a:t>Θα πειστούν από ένα επιχείρημα αν υποστηρίζεται από πολλά στοχεία ειδικών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20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l-GR" sz="220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sz="2500">
                <a:latin typeface="Arial" charset="0"/>
              </a:rPr>
              <a:t> 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l-GR" sz="25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949008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663</Words>
  <Application>Microsoft Office PowerPoint</Application>
  <PresentationFormat>On-screen Show (4:3)</PresentationFormat>
  <Paragraphs>246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Μιλήστε τη γλώσσα του  ασθενή σας</vt:lpstr>
      <vt:lpstr>Καλλιεργώντας rapport μέσα από τη φυσιολογία </vt:lpstr>
      <vt:lpstr>Καλλιεργώντας rapport μέσα από την  τονικότητα της φωνής</vt:lpstr>
      <vt:lpstr>Καλλιεργώντας rapport μέσα από τις λέξεις </vt:lpstr>
      <vt:lpstr>Αντιπροσωπευτικά Συστήματα</vt:lpstr>
      <vt:lpstr>Οπτικοί</vt:lpstr>
      <vt:lpstr>Ακουστικοί </vt:lpstr>
      <vt:lpstr>Κιναισθητικοί </vt:lpstr>
      <vt:lpstr>Αναλυτικοί </vt:lpstr>
      <vt:lpstr>Slide 10</vt:lpstr>
      <vt:lpstr>Slide 11</vt:lpstr>
      <vt:lpstr>Slide 12</vt:lpstr>
      <vt:lpstr>Slide 13</vt:lpstr>
    </vt:vector>
  </TitlesOfParts>
  <Company>georginaspentzou@gmail.com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Καλλιεργώντας rapport μέσα από τη φυσιολογία </dc:title>
  <dc:creator>GEORGINA SPENTZOU</dc:creator>
  <cp:lastModifiedBy> </cp:lastModifiedBy>
  <cp:revision>3</cp:revision>
  <dcterms:created xsi:type="dcterms:W3CDTF">2014-02-16T11:01:09Z</dcterms:created>
  <dcterms:modified xsi:type="dcterms:W3CDTF">2014-02-19T10:58:27Z</dcterms:modified>
</cp:coreProperties>
</file>