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6FC8A5-39B6-4A51-971C-583AA493418C}" v="2363" dt="2022-05-13T07:35:06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623" autoAdjust="0"/>
  </p:normalViewPr>
  <p:slideViewPr>
    <p:cSldViewPr snapToGrid="0">
      <p:cViewPr varScale="1">
        <p:scale>
          <a:sx n="91" d="100"/>
          <a:sy n="91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7FFA0B-FB2D-40BC-8747-50E31A85159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541186-F0D4-48AC-84D5-8667C4EC8B69}">
      <dgm:prSet/>
      <dgm:spPr/>
      <dgm:t>
        <a:bodyPr/>
        <a:lstStyle/>
        <a:p>
          <a:r>
            <a:rPr lang="el-GR" i="1"/>
            <a:t>Καρκίνωμα</a:t>
          </a:r>
          <a:r>
            <a:rPr lang="ru-RU" i="1"/>
            <a:t> </a:t>
          </a:r>
          <a:r>
            <a:rPr lang="el-GR" i="1"/>
            <a:t>του</a:t>
          </a:r>
          <a:r>
            <a:rPr lang="ru-RU" i="1"/>
            <a:t> </a:t>
          </a:r>
          <a:r>
            <a:rPr lang="el-GR" i="1"/>
            <a:t>θυρεοειδούς</a:t>
          </a:r>
          <a:endParaRPr lang="en-US"/>
        </a:p>
      </dgm:t>
    </dgm:pt>
    <dgm:pt modelId="{78F89CDA-AEB9-4236-B167-325BBE513820}" type="parTrans" cxnId="{78DF25D6-4F53-4C17-B1F9-E0F03B1CD302}">
      <dgm:prSet/>
      <dgm:spPr/>
      <dgm:t>
        <a:bodyPr/>
        <a:lstStyle/>
        <a:p>
          <a:endParaRPr lang="en-US"/>
        </a:p>
      </dgm:t>
    </dgm:pt>
    <dgm:pt modelId="{F6863D76-B3FA-47A3-B527-663A95849D51}" type="sibTrans" cxnId="{78DF25D6-4F53-4C17-B1F9-E0F03B1CD302}">
      <dgm:prSet/>
      <dgm:spPr/>
      <dgm:t>
        <a:bodyPr/>
        <a:lstStyle/>
        <a:p>
          <a:endParaRPr lang="en-US"/>
        </a:p>
      </dgm:t>
    </dgm:pt>
    <dgm:pt modelId="{182FE856-6013-4160-846D-8AA3853F3EF2}">
      <dgm:prSet/>
      <dgm:spPr/>
      <dgm:t>
        <a:bodyPr/>
        <a:lstStyle/>
        <a:p>
          <a:r>
            <a:rPr lang="el-GR" i="1" dirty="0"/>
            <a:t>Προέρχεται</a:t>
          </a:r>
          <a:r>
            <a:rPr lang="ru-RU" i="1" dirty="0"/>
            <a:t> από το </a:t>
          </a:r>
          <a:r>
            <a: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κύτταρο των θυλακίων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4A1FE5-DA9F-48E2-A32C-B8BD1F472ACC}" type="parTrans" cxnId="{1F93D736-168E-4738-99D1-8F6CC890FECD}">
      <dgm:prSet/>
      <dgm:spPr/>
      <dgm:t>
        <a:bodyPr/>
        <a:lstStyle/>
        <a:p>
          <a:endParaRPr lang="en-US"/>
        </a:p>
      </dgm:t>
    </dgm:pt>
    <dgm:pt modelId="{8AF601BD-270A-43A9-9D8E-EC2C12731E17}" type="sibTrans" cxnId="{1F93D736-168E-4738-99D1-8F6CC890FECD}">
      <dgm:prSet/>
      <dgm:spPr/>
      <dgm:t>
        <a:bodyPr/>
        <a:lstStyle/>
        <a:p>
          <a:endParaRPr lang="en-US"/>
        </a:p>
      </dgm:t>
    </dgm:pt>
    <dgm:pt modelId="{02D1EDAD-3CCB-467A-9553-F1421E413CCB}">
      <dgm:prSet/>
      <dgm:spPr/>
      <dgm:t>
        <a:bodyPr/>
        <a:lstStyle/>
        <a:p>
          <a:r>
            <a:rPr lang="ru-RU" i="1" dirty="0"/>
            <a:t>Συνήθως εμφανίζεται ως </a:t>
          </a:r>
          <a:r>
            <a: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ψυχρός</a:t>
          </a:r>
          <a:r>
            <a:rPr lang="ru-RU" i="1" dirty="0"/>
            <a:t> όζος στο σπινθηρογράφημα</a:t>
          </a:r>
          <a:endParaRPr lang="en-US" dirty="0"/>
        </a:p>
      </dgm:t>
    </dgm:pt>
    <dgm:pt modelId="{DB02F8D6-083B-48D2-AE61-9816EB3FD4A6}" type="parTrans" cxnId="{F5509BFC-D68B-4177-9430-2B67309C70D3}">
      <dgm:prSet/>
      <dgm:spPr/>
      <dgm:t>
        <a:bodyPr/>
        <a:lstStyle/>
        <a:p>
          <a:endParaRPr lang="en-US"/>
        </a:p>
      </dgm:t>
    </dgm:pt>
    <dgm:pt modelId="{614E8B7D-0305-4F21-96F7-06979AAF52F0}" type="sibTrans" cxnId="{F5509BFC-D68B-4177-9430-2B67309C70D3}">
      <dgm:prSet/>
      <dgm:spPr/>
      <dgm:t>
        <a:bodyPr/>
        <a:lstStyle/>
        <a:p>
          <a:endParaRPr lang="en-US"/>
        </a:p>
      </dgm:t>
    </dgm:pt>
    <dgm:pt modelId="{CBC37D99-EF52-4D90-AA33-A06CFADE184E}">
      <dgm:prSet/>
      <dgm:spPr/>
      <dgm:t>
        <a:bodyPr/>
        <a:lstStyle/>
        <a:p>
          <a:r>
            <a:rPr lang="ru-RU" i="1" dirty="0"/>
            <a:t>Η διάγνωση του ως καρκίνωμα </a:t>
          </a:r>
          <a:r>
            <a:rPr lang="ru-RU" b="1" i="1" dirty="0"/>
            <a:t>γίνεται </a:t>
          </a:r>
          <a:r>
            <a:rPr lang="el-GR" b="1" i="1" dirty="0" smtClean="0"/>
            <a:t>πρωτίστως </a:t>
          </a:r>
          <a:r>
            <a:rPr lang="ru-RU" b="1" i="1" dirty="0" smtClean="0"/>
            <a:t>από </a:t>
          </a:r>
          <a:r>
            <a:rPr lang="ru-RU" b="1" i="1" dirty="0"/>
            <a:t>την </a:t>
          </a:r>
          <a:r>
            <a:rPr lang="ru-RU" b="1" i="1" u="sng" dirty="0"/>
            <a:t>διήθηση</a:t>
          </a:r>
          <a:endParaRPr lang="en-US" b="1" u="sng" dirty="0"/>
        </a:p>
      </dgm:t>
    </dgm:pt>
    <dgm:pt modelId="{1D1FAEA1-D4E9-4860-889D-91DA2F74E590}" type="parTrans" cxnId="{E2BF8E18-3F8C-4EF7-9DF6-56AD1102B8EC}">
      <dgm:prSet/>
      <dgm:spPr/>
      <dgm:t>
        <a:bodyPr/>
        <a:lstStyle/>
        <a:p>
          <a:endParaRPr lang="en-US"/>
        </a:p>
      </dgm:t>
    </dgm:pt>
    <dgm:pt modelId="{9905167C-2CD1-458A-A1D1-0167A47A5AFF}" type="sibTrans" cxnId="{E2BF8E18-3F8C-4EF7-9DF6-56AD1102B8EC}">
      <dgm:prSet/>
      <dgm:spPr/>
      <dgm:t>
        <a:bodyPr/>
        <a:lstStyle/>
        <a:p>
          <a:endParaRPr lang="en-US"/>
        </a:p>
      </dgm:t>
    </dgm:pt>
    <dgm:pt modelId="{337176CF-6A95-4EBB-A2B6-9D12413DB5B2}">
      <dgm:prSet/>
      <dgm:spPr/>
      <dgm:t>
        <a:bodyPr/>
        <a:lstStyle/>
        <a:p>
          <a:r>
            <a:rPr lang="ru-RU" b="1" i="1" dirty="0"/>
            <a:t>ΔΕΝ</a:t>
          </a:r>
          <a:r>
            <a:rPr lang="ru-RU" i="1" dirty="0"/>
            <a:t> ΕΧΕΙ ΠΥΡΗΝΙΚΑ ΧΑΡΑΚΤΗΡΙΣΤΙΚΑ </a:t>
          </a:r>
          <a:r>
            <a:rPr lang="ru-RU" i="1" dirty="0" smtClean="0"/>
            <a:t>Θ</a:t>
          </a:r>
          <a:r>
            <a:rPr lang="el-GR" i="1" dirty="0" smtClean="0"/>
            <a:t>Η</a:t>
          </a:r>
          <a:r>
            <a:rPr lang="ru-RU" i="1" dirty="0" smtClean="0"/>
            <a:t>ΛΩΔΟΥΣ</a:t>
          </a:r>
          <a:endParaRPr lang="en-US" dirty="0"/>
        </a:p>
      </dgm:t>
    </dgm:pt>
    <dgm:pt modelId="{278ACE59-627D-402B-AA62-2C15258B9C48}" type="parTrans" cxnId="{0D544B7E-F91A-420A-BBC7-C16B3A9D816C}">
      <dgm:prSet/>
      <dgm:spPr/>
      <dgm:t>
        <a:bodyPr/>
        <a:lstStyle/>
        <a:p>
          <a:endParaRPr lang="en-US"/>
        </a:p>
      </dgm:t>
    </dgm:pt>
    <dgm:pt modelId="{78A84290-9612-4FEC-8B46-E5AE5A670496}" type="sibTrans" cxnId="{0D544B7E-F91A-420A-BBC7-C16B3A9D816C}">
      <dgm:prSet/>
      <dgm:spPr/>
      <dgm:t>
        <a:bodyPr/>
        <a:lstStyle/>
        <a:p>
          <a:endParaRPr lang="en-US"/>
        </a:p>
      </dgm:t>
    </dgm:pt>
    <dgm:pt modelId="{7DD0B3E9-73E0-4567-932B-CFDE7796DF81}" type="pres">
      <dgm:prSet presAssocID="{0B7FFA0B-FB2D-40BC-8747-50E31A85159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66812E16-A9A0-4E50-BD2A-B6FCCCBB0B67}" type="pres">
      <dgm:prSet presAssocID="{C7541186-F0D4-48AC-84D5-8667C4EC8B69}" presName="hierRoot1" presStyleCnt="0"/>
      <dgm:spPr/>
    </dgm:pt>
    <dgm:pt modelId="{5955F56E-045C-452A-9A75-23F0AEFA0679}" type="pres">
      <dgm:prSet presAssocID="{C7541186-F0D4-48AC-84D5-8667C4EC8B69}" presName="composite" presStyleCnt="0"/>
      <dgm:spPr/>
    </dgm:pt>
    <dgm:pt modelId="{A8F1C172-A877-49FD-92E3-EE26CDA1E453}" type="pres">
      <dgm:prSet presAssocID="{C7541186-F0D4-48AC-84D5-8667C4EC8B69}" presName="background" presStyleLbl="node0" presStyleIdx="0" presStyleCnt="5"/>
      <dgm:spPr/>
    </dgm:pt>
    <dgm:pt modelId="{4EEB1C9C-2E9F-49B1-A958-8CD9EF630068}" type="pres">
      <dgm:prSet presAssocID="{C7541186-F0D4-48AC-84D5-8667C4EC8B69}" presName="text" presStyleLbl="fgAcc0" presStyleIdx="0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093BA28-3FD8-46A1-954C-4F6016C0780A}" type="pres">
      <dgm:prSet presAssocID="{C7541186-F0D4-48AC-84D5-8667C4EC8B69}" presName="hierChild2" presStyleCnt="0"/>
      <dgm:spPr/>
    </dgm:pt>
    <dgm:pt modelId="{76237906-A3B6-4D95-A176-F2A5BC051DC8}" type="pres">
      <dgm:prSet presAssocID="{182FE856-6013-4160-846D-8AA3853F3EF2}" presName="hierRoot1" presStyleCnt="0"/>
      <dgm:spPr/>
    </dgm:pt>
    <dgm:pt modelId="{7AB30481-B507-4512-A23E-BCD95EF62CF5}" type="pres">
      <dgm:prSet presAssocID="{182FE856-6013-4160-846D-8AA3853F3EF2}" presName="composite" presStyleCnt="0"/>
      <dgm:spPr/>
    </dgm:pt>
    <dgm:pt modelId="{D5F0DFCD-EF26-4C51-A6BB-E0069AFC9804}" type="pres">
      <dgm:prSet presAssocID="{182FE856-6013-4160-846D-8AA3853F3EF2}" presName="background" presStyleLbl="node0" presStyleIdx="1" presStyleCnt="5"/>
      <dgm:spPr/>
    </dgm:pt>
    <dgm:pt modelId="{CBB45C90-BFAE-4AFC-8008-B72AB96834CA}" type="pres">
      <dgm:prSet presAssocID="{182FE856-6013-4160-846D-8AA3853F3EF2}" presName="text" presStyleLbl="fgAcc0" presStyleIdx="1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59939B1-EB05-4152-8457-4844F1D7789E}" type="pres">
      <dgm:prSet presAssocID="{182FE856-6013-4160-846D-8AA3853F3EF2}" presName="hierChild2" presStyleCnt="0"/>
      <dgm:spPr/>
    </dgm:pt>
    <dgm:pt modelId="{C06AE505-AFA0-4604-BC54-27FAF9B8BB34}" type="pres">
      <dgm:prSet presAssocID="{02D1EDAD-3CCB-467A-9553-F1421E413CCB}" presName="hierRoot1" presStyleCnt="0"/>
      <dgm:spPr/>
    </dgm:pt>
    <dgm:pt modelId="{369E059B-362F-44BF-BB40-837F7F834F21}" type="pres">
      <dgm:prSet presAssocID="{02D1EDAD-3CCB-467A-9553-F1421E413CCB}" presName="composite" presStyleCnt="0"/>
      <dgm:spPr/>
    </dgm:pt>
    <dgm:pt modelId="{75011D8E-297F-4431-BB3B-065F84C038A6}" type="pres">
      <dgm:prSet presAssocID="{02D1EDAD-3CCB-467A-9553-F1421E413CCB}" presName="background" presStyleLbl="node0" presStyleIdx="2" presStyleCnt="5"/>
      <dgm:spPr/>
    </dgm:pt>
    <dgm:pt modelId="{FC8A9954-CB1A-413C-90D6-9EB57D479E9B}" type="pres">
      <dgm:prSet presAssocID="{02D1EDAD-3CCB-467A-9553-F1421E413CCB}" presName="text" presStyleLbl="fgAcc0" presStyleIdx="2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F06ADE1-059E-4D9F-867E-B4A92DD68106}" type="pres">
      <dgm:prSet presAssocID="{02D1EDAD-3CCB-467A-9553-F1421E413CCB}" presName="hierChild2" presStyleCnt="0"/>
      <dgm:spPr/>
    </dgm:pt>
    <dgm:pt modelId="{F3CA35DA-0CC6-4A40-8FA9-1FE48AC07F39}" type="pres">
      <dgm:prSet presAssocID="{CBC37D99-EF52-4D90-AA33-A06CFADE184E}" presName="hierRoot1" presStyleCnt="0"/>
      <dgm:spPr/>
    </dgm:pt>
    <dgm:pt modelId="{221191E9-92D7-4FB1-9029-47D7F7BED523}" type="pres">
      <dgm:prSet presAssocID="{CBC37D99-EF52-4D90-AA33-A06CFADE184E}" presName="composite" presStyleCnt="0"/>
      <dgm:spPr/>
    </dgm:pt>
    <dgm:pt modelId="{CD1EBAC5-CBCC-497D-BC19-5C7286178F4F}" type="pres">
      <dgm:prSet presAssocID="{CBC37D99-EF52-4D90-AA33-A06CFADE184E}" presName="background" presStyleLbl="node0" presStyleIdx="3" presStyleCnt="5"/>
      <dgm:spPr/>
    </dgm:pt>
    <dgm:pt modelId="{F01AA753-6268-43F0-AEF4-B3D9F39DED86}" type="pres">
      <dgm:prSet presAssocID="{CBC37D99-EF52-4D90-AA33-A06CFADE184E}" presName="text" presStyleLbl="fgAcc0" presStyleIdx="3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7186608-51BC-448C-B6B2-876D69FE6A03}" type="pres">
      <dgm:prSet presAssocID="{CBC37D99-EF52-4D90-AA33-A06CFADE184E}" presName="hierChild2" presStyleCnt="0"/>
      <dgm:spPr/>
    </dgm:pt>
    <dgm:pt modelId="{472DC4B0-7780-4B38-AB69-45CE87A833CA}" type="pres">
      <dgm:prSet presAssocID="{337176CF-6A95-4EBB-A2B6-9D12413DB5B2}" presName="hierRoot1" presStyleCnt="0"/>
      <dgm:spPr/>
    </dgm:pt>
    <dgm:pt modelId="{69FADF87-2A27-414B-A213-7E483286B337}" type="pres">
      <dgm:prSet presAssocID="{337176CF-6A95-4EBB-A2B6-9D12413DB5B2}" presName="composite" presStyleCnt="0"/>
      <dgm:spPr/>
    </dgm:pt>
    <dgm:pt modelId="{E549FAB7-E2FA-4A42-9CA3-4B2570238B5F}" type="pres">
      <dgm:prSet presAssocID="{337176CF-6A95-4EBB-A2B6-9D12413DB5B2}" presName="background" presStyleLbl="node0" presStyleIdx="4" presStyleCnt="5"/>
      <dgm:spPr/>
    </dgm:pt>
    <dgm:pt modelId="{99BBA0CC-2B1B-4DD7-A66D-23E06DCD7C70}" type="pres">
      <dgm:prSet presAssocID="{337176CF-6A95-4EBB-A2B6-9D12413DB5B2}" presName="text" presStyleLbl="fgAcc0" presStyleIdx="4" presStyleCnt="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D1BB25C-125C-4068-8AC1-5942CEA2E9F1}" type="pres">
      <dgm:prSet presAssocID="{337176CF-6A95-4EBB-A2B6-9D12413DB5B2}" presName="hierChild2" presStyleCnt="0"/>
      <dgm:spPr/>
    </dgm:pt>
  </dgm:ptLst>
  <dgm:cxnLst>
    <dgm:cxn modelId="{8CFC0B33-9D0E-41D2-AD9F-B6D575921FAC}" type="presOf" srcId="{C7541186-F0D4-48AC-84D5-8667C4EC8B69}" destId="{4EEB1C9C-2E9F-49B1-A958-8CD9EF630068}" srcOrd="0" destOrd="0" presId="urn:microsoft.com/office/officeart/2005/8/layout/hierarchy1"/>
    <dgm:cxn modelId="{C538D4F7-FD84-4F06-8BCD-32B700614140}" type="presOf" srcId="{02D1EDAD-3CCB-467A-9553-F1421E413CCB}" destId="{FC8A9954-CB1A-413C-90D6-9EB57D479E9B}" srcOrd="0" destOrd="0" presId="urn:microsoft.com/office/officeart/2005/8/layout/hierarchy1"/>
    <dgm:cxn modelId="{E2BF8E18-3F8C-4EF7-9DF6-56AD1102B8EC}" srcId="{0B7FFA0B-FB2D-40BC-8747-50E31A851596}" destId="{CBC37D99-EF52-4D90-AA33-A06CFADE184E}" srcOrd="3" destOrd="0" parTransId="{1D1FAEA1-D4E9-4860-889D-91DA2F74E590}" sibTransId="{9905167C-2CD1-458A-A1D1-0167A47A5AFF}"/>
    <dgm:cxn modelId="{D08D58C3-1BFF-4078-A67C-CE37ECB2EA01}" type="presOf" srcId="{182FE856-6013-4160-846D-8AA3853F3EF2}" destId="{CBB45C90-BFAE-4AFC-8008-B72AB96834CA}" srcOrd="0" destOrd="0" presId="urn:microsoft.com/office/officeart/2005/8/layout/hierarchy1"/>
    <dgm:cxn modelId="{86C7EC2C-5986-4D8F-8B00-B144AC96779C}" type="presOf" srcId="{337176CF-6A95-4EBB-A2B6-9D12413DB5B2}" destId="{99BBA0CC-2B1B-4DD7-A66D-23E06DCD7C70}" srcOrd="0" destOrd="0" presId="urn:microsoft.com/office/officeart/2005/8/layout/hierarchy1"/>
    <dgm:cxn modelId="{0D544B7E-F91A-420A-BBC7-C16B3A9D816C}" srcId="{0B7FFA0B-FB2D-40BC-8747-50E31A851596}" destId="{337176CF-6A95-4EBB-A2B6-9D12413DB5B2}" srcOrd="4" destOrd="0" parTransId="{278ACE59-627D-402B-AA62-2C15258B9C48}" sibTransId="{78A84290-9612-4FEC-8B46-E5AE5A670496}"/>
    <dgm:cxn modelId="{304E6920-B944-4112-A2F2-7CAB7981D6D5}" type="presOf" srcId="{0B7FFA0B-FB2D-40BC-8747-50E31A851596}" destId="{7DD0B3E9-73E0-4567-932B-CFDE7796DF81}" srcOrd="0" destOrd="0" presId="urn:microsoft.com/office/officeart/2005/8/layout/hierarchy1"/>
    <dgm:cxn modelId="{1F93D736-168E-4738-99D1-8F6CC890FECD}" srcId="{0B7FFA0B-FB2D-40BC-8747-50E31A851596}" destId="{182FE856-6013-4160-846D-8AA3853F3EF2}" srcOrd="1" destOrd="0" parTransId="{9D4A1FE5-DA9F-48E2-A32C-B8BD1F472ACC}" sibTransId="{8AF601BD-270A-43A9-9D8E-EC2C12731E17}"/>
    <dgm:cxn modelId="{F5509BFC-D68B-4177-9430-2B67309C70D3}" srcId="{0B7FFA0B-FB2D-40BC-8747-50E31A851596}" destId="{02D1EDAD-3CCB-467A-9553-F1421E413CCB}" srcOrd="2" destOrd="0" parTransId="{DB02F8D6-083B-48D2-AE61-9816EB3FD4A6}" sibTransId="{614E8B7D-0305-4F21-96F7-06979AAF52F0}"/>
    <dgm:cxn modelId="{848AA72D-44A8-4072-8B8C-75DC1FF79243}" type="presOf" srcId="{CBC37D99-EF52-4D90-AA33-A06CFADE184E}" destId="{F01AA753-6268-43F0-AEF4-B3D9F39DED86}" srcOrd="0" destOrd="0" presId="urn:microsoft.com/office/officeart/2005/8/layout/hierarchy1"/>
    <dgm:cxn modelId="{78DF25D6-4F53-4C17-B1F9-E0F03B1CD302}" srcId="{0B7FFA0B-FB2D-40BC-8747-50E31A851596}" destId="{C7541186-F0D4-48AC-84D5-8667C4EC8B69}" srcOrd="0" destOrd="0" parTransId="{78F89CDA-AEB9-4236-B167-325BBE513820}" sibTransId="{F6863D76-B3FA-47A3-B527-663A95849D51}"/>
    <dgm:cxn modelId="{E4EB2272-6822-4FA1-A749-9477B95E4C7C}" type="presParOf" srcId="{7DD0B3E9-73E0-4567-932B-CFDE7796DF81}" destId="{66812E16-A9A0-4E50-BD2A-B6FCCCBB0B67}" srcOrd="0" destOrd="0" presId="urn:microsoft.com/office/officeart/2005/8/layout/hierarchy1"/>
    <dgm:cxn modelId="{F21D0858-6719-4204-BC0A-D64F8B8FCEBF}" type="presParOf" srcId="{66812E16-A9A0-4E50-BD2A-B6FCCCBB0B67}" destId="{5955F56E-045C-452A-9A75-23F0AEFA0679}" srcOrd="0" destOrd="0" presId="urn:microsoft.com/office/officeart/2005/8/layout/hierarchy1"/>
    <dgm:cxn modelId="{82925E64-FB65-41A9-B5BF-FE0A4F62E374}" type="presParOf" srcId="{5955F56E-045C-452A-9A75-23F0AEFA0679}" destId="{A8F1C172-A877-49FD-92E3-EE26CDA1E453}" srcOrd="0" destOrd="0" presId="urn:microsoft.com/office/officeart/2005/8/layout/hierarchy1"/>
    <dgm:cxn modelId="{9FA8355B-78AB-4CA4-847B-A6EB80E6496A}" type="presParOf" srcId="{5955F56E-045C-452A-9A75-23F0AEFA0679}" destId="{4EEB1C9C-2E9F-49B1-A958-8CD9EF630068}" srcOrd="1" destOrd="0" presId="urn:microsoft.com/office/officeart/2005/8/layout/hierarchy1"/>
    <dgm:cxn modelId="{49B630B4-DBBE-46D4-B635-88C009F10E95}" type="presParOf" srcId="{66812E16-A9A0-4E50-BD2A-B6FCCCBB0B67}" destId="{8093BA28-3FD8-46A1-954C-4F6016C0780A}" srcOrd="1" destOrd="0" presId="urn:microsoft.com/office/officeart/2005/8/layout/hierarchy1"/>
    <dgm:cxn modelId="{B374CB08-73D6-4E02-8056-602C49CEB933}" type="presParOf" srcId="{7DD0B3E9-73E0-4567-932B-CFDE7796DF81}" destId="{76237906-A3B6-4D95-A176-F2A5BC051DC8}" srcOrd="1" destOrd="0" presId="urn:microsoft.com/office/officeart/2005/8/layout/hierarchy1"/>
    <dgm:cxn modelId="{46E43D02-034E-4B5F-95CB-24C3798328F6}" type="presParOf" srcId="{76237906-A3B6-4D95-A176-F2A5BC051DC8}" destId="{7AB30481-B507-4512-A23E-BCD95EF62CF5}" srcOrd="0" destOrd="0" presId="urn:microsoft.com/office/officeart/2005/8/layout/hierarchy1"/>
    <dgm:cxn modelId="{186D7B00-D989-4941-9565-080C137CB33D}" type="presParOf" srcId="{7AB30481-B507-4512-A23E-BCD95EF62CF5}" destId="{D5F0DFCD-EF26-4C51-A6BB-E0069AFC9804}" srcOrd="0" destOrd="0" presId="urn:microsoft.com/office/officeart/2005/8/layout/hierarchy1"/>
    <dgm:cxn modelId="{BA95770C-6A59-4DD4-829D-63391492CFA1}" type="presParOf" srcId="{7AB30481-B507-4512-A23E-BCD95EF62CF5}" destId="{CBB45C90-BFAE-4AFC-8008-B72AB96834CA}" srcOrd="1" destOrd="0" presId="urn:microsoft.com/office/officeart/2005/8/layout/hierarchy1"/>
    <dgm:cxn modelId="{C2B0A75D-E924-4C7D-8D5E-4B206B20F8B6}" type="presParOf" srcId="{76237906-A3B6-4D95-A176-F2A5BC051DC8}" destId="{F59939B1-EB05-4152-8457-4844F1D7789E}" srcOrd="1" destOrd="0" presId="urn:microsoft.com/office/officeart/2005/8/layout/hierarchy1"/>
    <dgm:cxn modelId="{E52CD00A-9A14-4810-8215-BD31B5F9D68E}" type="presParOf" srcId="{7DD0B3E9-73E0-4567-932B-CFDE7796DF81}" destId="{C06AE505-AFA0-4604-BC54-27FAF9B8BB34}" srcOrd="2" destOrd="0" presId="urn:microsoft.com/office/officeart/2005/8/layout/hierarchy1"/>
    <dgm:cxn modelId="{4EBECAE4-B119-4E99-A15C-6D6760154356}" type="presParOf" srcId="{C06AE505-AFA0-4604-BC54-27FAF9B8BB34}" destId="{369E059B-362F-44BF-BB40-837F7F834F21}" srcOrd="0" destOrd="0" presId="urn:microsoft.com/office/officeart/2005/8/layout/hierarchy1"/>
    <dgm:cxn modelId="{52E8D9DA-EBEA-4211-A0A5-2649C5C10541}" type="presParOf" srcId="{369E059B-362F-44BF-BB40-837F7F834F21}" destId="{75011D8E-297F-4431-BB3B-065F84C038A6}" srcOrd="0" destOrd="0" presId="urn:microsoft.com/office/officeart/2005/8/layout/hierarchy1"/>
    <dgm:cxn modelId="{FF0F18D5-88F7-4204-B3B5-FBE17EF81C59}" type="presParOf" srcId="{369E059B-362F-44BF-BB40-837F7F834F21}" destId="{FC8A9954-CB1A-413C-90D6-9EB57D479E9B}" srcOrd="1" destOrd="0" presId="urn:microsoft.com/office/officeart/2005/8/layout/hierarchy1"/>
    <dgm:cxn modelId="{F84B768A-1B35-4BAD-BBD5-328738FA632C}" type="presParOf" srcId="{C06AE505-AFA0-4604-BC54-27FAF9B8BB34}" destId="{5F06ADE1-059E-4D9F-867E-B4A92DD68106}" srcOrd="1" destOrd="0" presId="urn:microsoft.com/office/officeart/2005/8/layout/hierarchy1"/>
    <dgm:cxn modelId="{F1F0DE65-34B3-4957-B52B-8ACDB2DEBB75}" type="presParOf" srcId="{7DD0B3E9-73E0-4567-932B-CFDE7796DF81}" destId="{F3CA35DA-0CC6-4A40-8FA9-1FE48AC07F39}" srcOrd="3" destOrd="0" presId="urn:microsoft.com/office/officeart/2005/8/layout/hierarchy1"/>
    <dgm:cxn modelId="{52CAAFBB-D4DF-465C-A35C-3B7FFA5F1714}" type="presParOf" srcId="{F3CA35DA-0CC6-4A40-8FA9-1FE48AC07F39}" destId="{221191E9-92D7-4FB1-9029-47D7F7BED523}" srcOrd="0" destOrd="0" presId="urn:microsoft.com/office/officeart/2005/8/layout/hierarchy1"/>
    <dgm:cxn modelId="{FA88D074-8AC0-4591-84F8-D6DC17945504}" type="presParOf" srcId="{221191E9-92D7-4FB1-9029-47D7F7BED523}" destId="{CD1EBAC5-CBCC-497D-BC19-5C7286178F4F}" srcOrd="0" destOrd="0" presId="urn:microsoft.com/office/officeart/2005/8/layout/hierarchy1"/>
    <dgm:cxn modelId="{6CB4239A-0889-4385-9A38-97392E62435E}" type="presParOf" srcId="{221191E9-92D7-4FB1-9029-47D7F7BED523}" destId="{F01AA753-6268-43F0-AEF4-B3D9F39DED86}" srcOrd="1" destOrd="0" presId="urn:microsoft.com/office/officeart/2005/8/layout/hierarchy1"/>
    <dgm:cxn modelId="{CF3ED001-6A1E-44CD-B1CE-4A10BEACD529}" type="presParOf" srcId="{F3CA35DA-0CC6-4A40-8FA9-1FE48AC07F39}" destId="{67186608-51BC-448C-B6B2-876D69FE6A03}" srcOrd="1" destOrd="0" presId="urn:microsoft.com/office/officeart/2005/8/layout/hierarchy1"/>
    <dgm:cxn modelId="{D36B6FCF-DFFE-4266-9B2B-790F349319A7}" type="presParOf" srcId="{7DD0B3E9-73E0-4567-932B-CFDE7796DF81}" destId="{472DC4B0-7780-4B38-AB69-45CE87A833CA}" srcOrd="4" destOrd="0" presId="urn:microsoft.com/office/officeart/2005/8/layout/hierarchy1"/>
    <dgm:cxn modelId="{A263E249-F64C-40D9-89C8-B261B4B8DC53}" type="presParOf" srcId="{472DC4B0-7780-4B38-AB69-45CE87A833CA}" destId="{69FADF87-2A27-414B-A213-7E483286B337}" srcOrd="0" destOrd="0" presId="urn:microsoft.com/office/officeart/2005/8/layout/hierarchy1"/>
    <dgm:cxn modelId="{705A6D0A-8B9F-4819-A7BC-983A5CB27216}" type="presParOf" srcId="{69FADF87-2A27-414B-A213-7E483286B337}" destId="{E549FAB7-E2FA-4A42-9CA3-4B2570238B5F}" srcOrd="0" destOrd="0" presId="urn:microsoft.com/office/officeart/2005/8/layout/hierarchy1"/>
    <dgm:cxn modelId="{C4B26592-9504-43B1-96A1-56E209466212}" type="presParOf" srcId="{69FADF87-2A27-414B-A213-7E483286B337}" destId="{99BBA0CC-2B1B-4DD7-A66D-23E06DCD7C70}" srcOrd="1" destOrd="0" presId="urn:microsoft.com/office/officeart/2005/8/layout/hierarchy1"/>
    <dgm:cxn modelId="{03B8253F-43C7-45A2-A10C-3D0470AF2832}" type="presParOf" srcId="{472DC4B0-7780-4B38-AB69-45CE87A833CA}" destId="{DD1BB25C-125C-4068-8AC1-5942CEA2E9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F1C172-A877-49FD-92E3-EE26CDA1E453}">
      <dsp:nvSpPr>
        <dsp:cNvPr id="0" name=""/>
        <dsp:cNvSpPr/>
      </dsp:nvSpPr>
      <dsp:spPr>
        <a:xfrm>
          <a:off x="3770" y="212245"/>
          <a:ext cx="1837285" cy="1166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B1C9C-2E9F-49B1-A958-8CD9EF630068}">
      <dsp:nvSpPr>
        <dsp:cNvPr id="0" name=""/>
        <dsp:cNvSpPr/>
      </dsp:nvSpPr>
      <dsp:spPr>
        <a:xfrm>
          <a:off x="207913" y="406181"/>
          <a:ext cx="1837285" cy="1166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i="1" kern="1200"/>
            <a:t>Καρκίνωμα</a:t>
          </a:r>
          <a:r>
            <a:rPr lang="ru-RU" sz="1400" i="1" kern="1200"/>
            <a:t> </a:t>
          </a:r>
          <a:r>
            <a:rPr lang="el-GR" sz="1400" i="1" kern="1200"/>
            <a:t>του</a:t>
          </a:r>
          <a:r>
            <a:rPr lang="ru-RU" sz="1400" i="1" kern="1200"/>
            <a:t> </a:t>
          </a:r>
          <a:r>
            <a:rPr lang="el-GR" sz="1400" i="1" kern="1200"/>
            <a:t>θυρεοειδούς</a:t>
          </a:r>
          <a:endParaRPr lang="en-US" sz="1400" kern="1200"/>
        </a:p>
      </dsp:txBody>
      <dsp:txXfrm>
        <a:off x="207913" y="406181"/>
        <a:ext cx="1837285" cy="1166676"/>
      </dsp:txXfrm>
    </dsp:sp>
    <dsp:sp modelId="{D5F0DFCD-EF26-4C51-A6BB-E0069AFC9804}">
      <dsp:nvSpPr>
        <dsp:cNvPr id="0" name=""/>
        <dsp:cNvSpPr/>
      </dsp:nvSpPr>
      <dsp:spPr>
        <a:xfrm>
          <a:off x="2249341" y="212245"/>
          <a:ext cx="1837285" cy="1166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45C90-BFAE-4AFC-8008-B72AB96834CA}">
      <dsp:nvSpPr>
        <dsp:cNvPr id="0" name=""/>
        <dsp:cNvSpPr/>
      </dsp:nvSpPr>
      <dsp:spPr>
        <a:xfrm>
          <a:off x="2453484" y="406181"/>
          <a:ext cx="1837285" cy="1166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i="1" kern="1200" dirty="0"/>
            <a:t>Προέρχεται</a:t>
          </a:r>
          <a:r>
            <a:rPr lang="ru-RU" sz="1400" i="1" kern="1200" dirty="0"/>
            <a:t> από το </a:t>
          </a:r>
          <a:r>
            <a:rPr lang="ru-RU" sz="140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κύτταρο των θυλακίων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3484" y="406181"/>
        <a:ext cx="1837285" cy="1166676"/>
      </dsp:txXfrm>
    </dsp:sp>
    <dsp:sp modelId="{75011D8E-297F-4431-BB3B-065F84C038A6}">
      <dsp:nvSpPr>
        <dsp:cNvPr id="0" name=""/>
        <dsp:cNvSpPr/>
      </dsp:nvSpPr>
      <dsp:spPr>
        <a:xfrm>
          <a:off x="4494913" y="212245"/>
          <a:ext cx="1837285" cy="1166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A9954-CB1A-413C-90D6-9EB57D479E9B}">
      <dsp:nvSpPr>
        <dsp:cNvPr id="0" name=""/>
        <dsp:cNvSpPr/>
      </dsp:nvSpPr>
      <dsp:spPr>
        <a:xfrm>
          <a:off x="4699056" y="406181"/>
          <a:ext cx="1837285" cy="1166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/>
            <a:t>Συνήθως εμφανίζεται ως </a:t>
          </a:r>
          <a:r>
            <a:rPr lang="ru-RU" sz="140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ψυχρός</a:t>
          </a:r>
          <a:r>
            <a:rPr lang="ru-RU" sz="1400" i="1" kern="1200" dirty="0"/>
            <a:t> όζος στο σπινθηρογράφημα</a:t>
          </a:r>
          <a:endParaRPr lang="en-US" sz="1400" kern="1200" dirty="0"/>
        </a:p>
      </dsp:txBody>
      <dsp:txXfrm>
        <a:off x="4699056" y="406181"/>
        <a:ext cx="1837285" cy="1166676"/>
      </dsp:txXfrm>
    </dsp:sp>
    <dsp:sp modelId="{CD1EBAC5-CBCC-497D-BC19-5C7286178F4F}">
      <dsp:nvSpPr>
        <dsp:cNvPr id="0" name=""/>
        <dsp:cNvSpPr/>
      </dsp:nvSpPr>
      <dsp:spPr>
        <a:xfrm>
          <a:off x="6740484" y="212245"/>
          <a:ext cx="1837285" cy="1166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AA753-6268-43F0-AEF4-B3D9F39DED86}">
      <dsp:nvSpPr>
        <dsp:cNvPr id="0" name=""/>
        <dsp:cNvSpPr/>
      </dsp:nvSpPr>
      <dsp:spPr>
        <a:xfrm>
          <a:off x="6944627" y="406181"/>
          <a:ext cx="1837285" cy="1166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/>
            <a:t>Η διάγνωση του ως καρκίνωμα </a:t>
          </a:r>
          <a:r>
            <a:rPr lang="ru-RU" sz="1400" b="1" i="1" kern="1200" dirty="0"/>
            <a:t>γίνεται </a:t>
          </a:r>
          <a:r>
            <a:rPr lang="el-GR" sz="1400" b="1" i="1" kern="1200" dirty="0" smtClean="0"/>
            <a:t>πρωτίστως </a:t>
          </a:r>
          <a:r>
            <a:rPr lang="ru-RU" sz="1400" b="1" i="1" kern="1200" dirty="0" smtClean="0"/>
            <a:t>από </a:t>
          </a:r>
          <a:r>
            <a:rPr lang="ru-RU" sz="1400" b="1" i="1" kern="1200" dirty="0"/>
            <a:t>την </a:t>
          </a:r>
          <a:r>
            <a:rPr lang="ru-RU" sz="1400" b="1" i="1" u="sng" kern="1200" dirty="0"/>
            <a:t>διήθηση</a:t>
          </a:r>
          <a:endParaRPr lang="en-US" sz="1400" b="1" u="sng" kern="1200" dirty="0"/>
        </a:p>
      </dsp:txBody>
      <dsp:txXfrm>
        <a:off x="6944627" y="406181"/>
        <a:ext cx="1837285" cy="1166676"/>
      </dsp:txXfrm>
    </dsp:sp>
    <dsp:sp modelId="{E549FAB7-E2FA-4A42-9CA3-4B2570238B5F}">
      <dsp:nvSpPr>
        <dsp:cNvPr id="0" name=""/>
        <dsp:cNvSpPr/>
      </dsp:nvSpPr>
      <dsp:spPr>
        <a:xfrm>
          <a:off x="8986056" y="212245"/>
          <a:ext cx="1837285" cy="1166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BA0CC-2B1B-4DD7-A66D-23E06DCD7C70}">
      <dsp:nvSpPr>
        <dsp:cNvPr id="0" name=""/>
        <dsp:cNvSpPr/>
      </dsp:nvSpPr>
      <dsp:spPr>
        <a:xfrm>
          <a:off x="9190198" y="406181"/>
          <a:ext cx="1837285" cy="1166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/>
            <a:t>ΔΕΝ</a:t>
          </a:r>
          <a:r>
            <a:rPr lang="ru-RU" sz="1400" i="1" kern="1200" dirty="0"/>
            <a:t> ΕΧΕΙ ΠΥΡΗΝΙΚΑ ΧΑΡΑΚΤΗΡΙΣΤΙΚΑ </a:t>
          </a:r>
          <a:r>
            <a:rPr lang="ru-RU" sz="1400" i="1" kern="1200" dirty="0" smtClean="0"/>
            <a:t>Θ</a:t>
          </a:r>
          <a:r>
            <a:rPr lang="el-GR" sz="1400" i="1" kern="1200" dirty="0" smtClean="0"/>
            <a:t>Η</a:t>
          </a:r>
          <a:r>
            <a:rPr lang="ru-RU" sz="1400" i="1" kern="1200" dirty="0" smtClean="0"/>
            <a:t>ΛΩΔΟΥΣ</a:t>
          </a:r>
          <a:endParaRPr lang="en-US" sz="1400" kern="1200" dirty="0"/>
        </a:p>
      </dsp:txBody>
      <dsp:txXfrm>
        <a:off x="9190198" y="406181"/>
        <a:ext cx="1837285" cy="1166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A2DC5F8-55A9-40C4-A4A9-DD89416A9E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BD59DC0-0AA6-4B66-9F81-E257AF647E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2ACB6-172D-4AA6-86C0-56036FE8074E}" type="datetime1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AE52417-0C29-4198-952F-04E26F510B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1A23CCD-1862-417D-A86C-48C33A4B6C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B0C15-42CC-4B5F-B908-8A9ECA06C0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79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87E3D-BA3F-40C8-AF71-86767101FD06}" type="datetime1">
              <a:rPr lang="ru-RU" smtClean="0"/>
              <a:pPr/>
              <a:t>19.05.2022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A915A-3337-4A9E-BCE5-8F5A4D18FC5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216946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915A-3337-4A9E-BCE5-8F5A4D18FC5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94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CAF31770-FAAF-4AD4-91CF-6AECC625576F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1" name="Прямоугольник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Полилиния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Полилиния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C89D9-ABE0-46C9-9C92-49687FE78074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Овал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Полилиния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Полилиния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A63A86-6F2B-4070-9CCA-FC2A21673943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3" name="Прямоугольник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Овал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Овал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Овал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Полилиния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Надпись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9600" b="0" i="0" noProof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"</a:t>
            </a:r>
          </a:p>
        </p:txBody>
      </p:sp>
      <p:sp>
        <p:nvSpPr>
          <p:cNvPr id="13" name="Надпись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9600" b="0" i="0" noProof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A46392-24E8-442C-930B-FEDD5B9B5FFD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9" name="Прямоугольник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Полилиния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Полилиния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1208BB-2729-4AC9-AE51-7D04550D6CD7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3320E1-8889-41F6-843F-8FD6F8218BE2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Рисунок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1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2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081524-A3C8-43E9-8732-AB14D82F368D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rtlCol="0" anchor="t" anchorCtr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 rtlCol="0"/>
          <a:lstStyle/>
          <a:p>
            <a:pPr rtl="0"/>
            <a:fld id="{DFB280AF-F0D0-4ECD-A9B8-27D461AD4D42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Полилиния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Полилиния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rtlCol="0" anchor="b" anchorCtr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 rtlCol="0"/>
          <a:lstStyle/>
          <a:p>
            <a:pPr rtl="0"/>
            <a:fld id="{51D1B39E-CB99-4901-86E7-DB6F1D4DC196}" type="datetime1">
              <a:rPr lang="ru-RU" noProof="0" smtClean="0"/>
              <a:pPr rtl="0"/>
              <a:t>19.05.2022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AA5FF8-6C25-4A9E-8EBF-551A82A8DF2F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олилиния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462410-B16B-44B8-9073-6DE8EF8A8440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85274E-C2E9-4023-9B58-4F14A1742789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1E7084-C9E9-4AB0-9C02-923779529717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1EE305-D88F-445C-A0C5-08CAADE0227C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FD811A-7048-4E64-9199-87397004DE41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Прямоугольник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Полилиния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1CA401-17B3-45EA-9B53-86E2BAC6939C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Овал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Овал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олилиния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Полилиния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557F23-ABFE-4C95-9497-385E35752866}" type="datetime1">
              <a:rPr lang="ru-RU" noProof="0" smtClean="0"/>
              <a:pPr rtl="0"/>
              <a:t>19.05.2022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Овал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Овал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Овал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Полилиния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Полилиния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Полилиния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4D82DB84-EE3C-4FF6-980F-92304588503F}" type="datetime1">
              <a:rPr lang="ru-RU" noProof="0" smtClean="0"/>
              <a:pPr rtl="0"/>
              <a:t>19.05.2022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1" name="Прямоугольник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D57F1E4F-1CFF-5643-939E-217C01CDF56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аружный объект, пчелиные соты&#10;&#10;Автоматически созданное описание">
            <a:extLst>
              <a:ext uri="{FF2B5EF4-FFF2-40B4-BE49-F238E27FC236}">
                <a16:creationId xmlns:a16="http://schemas.microsoft.com/office/drawing/2014/main" xmlns="" id="{57C48865-3097-3586-EAC2-E597CE7C0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49" y="1660412"/>
            <a:ext cx="5478047" cy="4476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95BC97-3D92-7B53-64A5-F7E3E6418D75}"/>
              </a:ext>
            </a:extLst>
          </p:cNvPr>
          <p:cNvSpPr txBox="1"/>
          <p:nvPr/>
        </p:nvSpPr>
        <p:spPr>
          <a:xfrm>
            <a:off x="1292773" y="538619"/>
            <a:ext cx="853389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i="1" dirty="0">
                <a:solidFill>
                  <a:srgbClr val="FFFFFF"/>
                </a:solidFill>
                <a:latin typeface="Arial"/>
                <a:cs typeface="Tahoma"/>
              </a:rPr>
              <a:t>ΕΚΠΑ ΤΜΗΜΑ ΙΑΤΡΙΚΗΣ</a:t>
            </a:r>
          </a:p>
          <a:p>
            <a:pPr algn="ctr"/>
            <a:r>
              <a:rPr lang="el-GR" sz="2800" b="1" i="1" dirty="0" smtClean="0">
                <a:solidFill>
                  <a:srgbClr val="FFFFFF"/>
                </a:solidFill>
                <a:latin typeface="Arial"/>
                <a:cs typeface="Tahoma"/>
              </a:rPr>
              <a:t>Α’ </a:t>
            </a:r>
            <a:r>
              <a:rPr lang="ru-RU" sz="2800" b="1" i="1" dirty="0" smtClean="0">
                <a:solidFill>
                  <a:srgbClr val="FFFFFF"/>
                </a:solidFill>
                <a:latin typeface="Arial"/>
                <a:cs typeface="Tahoma"/>
              </a:rPr>
              <a:t>ΕΡΓΑΣΤΗΡΙΟ </a:t>
            </a:r>
            <a:r>
              <a:rPr lang="ru-RU" sz="2800" b="1" i="1" dirty="0">
                <a:solidFill>
                  <a:srgbClr val="FFFFFF"/>
                </a:solidFill>
                <a:latin typeface="Arial"/>
                <a:cs typeface="Tahoma"/>
              </a:rPr>
              <a:t>ΠΑΘΟΛΟΓΙΚΗΣ ΑΝΑΤΟΜΙΚΗΣ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DFBBA6-A823-1DE0-9C33-AB317646F650}"/>
              </a:ext>
            </a:extLst>
          </p:cNvPr>
          <p:cNvSpPr txBox="1"/>
          <p:nvPr/>
        </p:nvSpPr>
        <p:spPr>
          <a:xfrm>
            <a:off x="6874701" y="1885167"/>
            <a:ext cx="364615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i="1" u="sng" spc="300" dirty="0">
                <a:solidFill>
                  <a:srgbClr val="FFFFFF"/>
                </a:solidFill>
                <a:latin typeface="Monotype Corsiva"/>
                <a:cs typeface="Tahoma"/>
              </a:rPr>
              <a:t>ΘΥΛΑΚΙΩΔΕΣ </a:t>
            </a:r>
            <a:r>
              <a:rPr lang="ru-RU" sz="4000" b="1" i="1" u="sng" dirty="0">
                <a:solidFill>
                  <a:srgbClr val="FFFFFF"/>
                </a:solidFill>
                <a:latin typeface="Monotype Corsiva"/>
                <a:cs typeface="Tahoma"/>
              </a:rPr>
              <a:t>ΚΑΡΚΙΝΩΜΑ </a:t>
            </a:r>
          </a:p>
          <a:p>
            <a:pPr algn="ctr"/>
            <a:r>
              <a:rPr lang="ru-RU" sz="4000" b="1" i="1" u="sng" dirty="0">
                <a:solidFill>
                  <a:srgbClr val="FFFFFF"/>
                </a:solidFill>
                <a:latin typeface="Monotype Corsiva"/>
                <a:cs typeface="Tahoma"/>
              </a:rPr>
              <a:t>ΘΥΡΕΟΕΙΔΟΥΣ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95E4F7-6155-9868-DE72-EE3D78EFDCC3}"/>
              </a:ext>
            </a:extLst>
          </p:cNvPr>
          <p:cNvSpPr txBox="1"/>
          <p:nvPr/>
        </p:nvSpPr>
        <p:spPr>
          <a:xfrm>
            <a:off x="6342345" y="4338181"/>
            <a:ext cx="4455089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Wingdings"/>
              <a:buChar char="v"/>
            </a:pPr>
            <a:r>
              <a:rPr lang="ru-RU" sz="2600" dirty="0">
                <a:solidFill>
                  <a:srgbClr val="FFFFFF"/>
                </a:solidFill>
                <a:latin typeface="Monotype Corsiva"/>
                <a:cs typeface="Tahoma"/>
              </a:rPr>
              <a:t>ΒΑΣΙΛΙΚΗ ΑΓΓΕΛΗ</a:t>
            </a:r>
            <a:endParaRPr lang="ru-RU" dirty="0"/>
          </a:p>
          <a:p>
            <a:pPr marL="457200" indent="-457200" algn="ctr">
              <a:buFont typeface="Wingdings"/>
              <a:buChar char="v"/>
            </a:pPr>
            <a:r>
              <a:rPr lang="ru-RU" sz="2600" dirty="0">
                <a:solidFill>
                  <a:srgbClr val="FFFFFF"/>
                </a:solidFill>
                <a:latin typeface="Monotype Corsiva"/>
                <a:cs typeface="Tahoma"/>
              </a:rPr>
              <a:t>ΜΑΡΤΙΝΑ ΚΟΖΑΡΕΒΣΚΑ</a:t>
            </a:r>
          </a:p>
          <a:p>
            <a:pPr marL="457200" indent="-457200" algn="ctr">
              <a:buFont typeface="Wingdings"/>
              <a:buChar char="v"/>
            </a:pPr>
            <a:r>
              <a:rPr lang="ru-RU" sz="2600" dirty="0" smtClean="0">
                <a:solidFill>
                  <a:srgbClr val="FFFFFF"/>
                </a:solidFill>
                <a:latin typeface="Monotype Corsiva"/>
                <a:cs typeface="Tahoma"/>
              </a:rPr>
              <a:t>ΣΕΡΓΚΕ</a:t>
            </a:r>
            <a:r>
              <a:rPr lang="el-GR" sz="2600" dirty="0" smtClean="0">
                <a:solidFill>
                  <a:srgbClr val="FFFFFF"/>
                </a:solidFill>
                <a:latin typeface="Monotype Corsiva"/>
                <a:cs typeface="Tahoma"/>
              </a:rPr>
              <a:t>Ϊ</a:t>
            </a:r>
            <a:r>
              <a:rPr lang="ru-RU" sz="2600" dirty="0" smtClean="0">
                <a:solidFill>
                  <a:srgbClr val="FFFFFF"/>
                </a:solidFill>
                <a:latin typeface="Monotype Corsiva"/>
                <a:cs typeface="Tahoma"/>
              </a:rPr>
              <a:t> </a:t>
            </a:r>
            <a:r>
              <a:rPr lang="ru-RU" sz="2600" dirty="0">
                <a:solidFill>
                  <a:srgbClr val="FFFFFF"/>
                </a:solidFill>
                <a:latin typeface="Monotype Corsiva"/>
                <a:cs typeface="Tahoma"/>
              </a:rPr>
              <a:t>ΣΤΟΥΠΙΝ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138D5C-EE50-7382-7294-093D5A2F1A03}"/>
              </a:ext>
            </a:extLst>
          </p:cNvPr>
          <p:cNvSpPr txBox="1"/>
          <p:nvPr/>
        </p:nvSpPr>
        <p:spPr>
          <a:xfrm>
            <a:off x="10455058" y="215031"/>
            <a:ext cx="6555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5632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>
            <a:extLst>
              <a:ext uri="{FF2B5EF4-FFF2-40B4-BE49-F238E27FC236}">
                <a16:creationId xmlns:a16="http://schemas.microsoft.com/office/drawing/2014/main" xmlns="" id="{46D75838-7FA2-4AAF-9C77-E34C3B4AD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xmlns="" id="{206B0C47-1CFB-42F6-B66C-063C5B601F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7F85B938-6BC7-4B98-9953-B70B364657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A98D83-1676-7688-A5A5-25805A632873}"/>
              </a:ext>
            </a:extLst>
          </p:cNvPr>
          <p:cNvSpPr txBox="1"/>
          <p:nvPr/>
        </p:nvSpPr>
        <p:spPr>
          <a:xfrm>
            <a:off x="10340236" y="308976"/>
            <a:ext cx="79122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10</a:t>
            </a:r>
          </a:p>
        </p:txBody>
      </p:sp>
      <p:pic>
        <p:nvPicPr>
          <p:cNvPr id="2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0EA0BB7-D675-7443-4836-48EC20CC1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61" y="988582"/>
            <a:ext cx="8640870" cy="493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3751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22470F-A400-7C89-EF6D-C7DFA2BD08E0}"/>
              </a:ext>
            </a:extLst>
          </p:cNvPr>
          <p:cNvSpPr txBox="1"/>
          <p:nvPr/>
        </p:nvSpPr>
        <p:spPr>
          <a:xfrm>
            <a:off x="10340236" y="298538"/>
            <a:ext cx="7599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A93F82-A3C0-915C-36CA-F71C8E51DC81}"/>
              </a:ext>
            </a:extLst>
          </p:cNvPr>
          <p:cNvSpPr txBox="1"/>
          <p:nvPr/>
        </p:nvSpPr>
        <p:spPr>
          <a:xfrm>
            <a:off x="2177441" y="475989"/>
            <a:ext cx="78371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u="sng" dirty="0" smtClean="0">
                <a:solidFill>
                  <a:srgbClr val="FFFFFF"/>
                </a:solidFill>
                <a:latin typeface="Monotype Corsiva"/>
                <a:cs typeface="Tahoma"/>
              </a:rPr>
              <a:t>ΑΝΟΣΟ</a:t>
            </a:r>
            <a:r>
              <a:rPr lang="el-GR" sz="3600" u="sng" dirty="0" smtClean="0">
                <a:solidFill>
                  <a:srgbClr val="FFFFFF"/>
                </a:solidFill>
                <a:latin typeface="Monotype Corsiva"/>
                <a:cs typeface="Tahoma"/>
              </a:rPr>
              <a:t>Ϊ</a:t>
            </a:r>
            <a:r>
              <a:rPr lang="ru-RU" sz="3600" u="sng" dirty="0" smtClean="0">
                <a:solidFill>
                  <a:srgbClr val="FFFFFF"/>
                </a:solidFill>
                <a:latin typeface="Monotype Corsiva"/>
                <a:cs typeface="Tahoma"/>
              </a:rPr>
              <a:t>ΣΤΟΧΗΜΙΚΟΙ </a:t>
            </a:r>
            <a:r>
              <a:rPr lang="ru-RU" sz="3600" u="sng" dirty="0">
                <a:solidFill>
                  <a:srgbClr val="FFFFFF"/>
                </a:solidFill>
                <a:latin typeface="Monotype Corsiva"/>
                <a:cs typeface="Tahoma"/>
              </a:rPr>
              <a:t>ΔΕΙΚΤΕΣ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60CBB5-5538-13E1-58D6-168F3DA2F666}"/>
              </a:ext>
            </a:extLst>
          </p:cNvPr>
          <p:cNvSpPr txBox="1"/>
          <p:nvPr/>
        </p:nvSpPr>
        <p:spPr>
          <a:xfrm>
            <a:off x="4724400" y="1123167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i="1" dirty="0">
                <a:solidFill>
                  <a:srgbClr val="FFFFFF"/>
                </a:solidFill>
                <a:latin typeface="Liberation Sans"/>
              </a:rPr>
              <a:t>1) </a:t>
            </a:r>
            <a:r>
              <a:rPr lang="ru-RU" sz="2000" b="1" i="1" dirty="0" err="1">
                <a:solidFill>
                  <a:srgbClr val="FFFFFF"/>
                </a:solidFill>
                <a:latin typeface="Liberation Sans"/>
              </a:rPr>
              <a:t>Θυρεοσφ</a:t>
            </a:r>
            <a:r>
              <a:rPr lang="ru-RU" sz="2000" b="1" i="1" dirty="0">
                <a:solidFill>
                  <a:srgbClr val="FFFFFF"/>
                </a:solidFill>
                <a:latin typeface="Liberation Sans"/>
              </a:rPr>
              <a:t>α</a:t>
            </a:r>
            <a:r>
              <a:rPr lang="ru-RU" sz="2000" b="1" i="1" dirty="0" err="1">
                <a:solidFill>
                  <a:srgbClr val="FFFFFF"/>
                </a:solidFill>
                <a:latin typeface="Liberation Sans"/>
              </a:rPr>
              <a:t>ιρίνη</a:t>
            </a:r>
            <a:endParaRPr lang="ru-RU" sz="2000" b="1" i="1" dirty="0">
              <a:solidFill>
                <a:srgbClr val="FFFFFF"/>
              </a:solidFill>
              <a:latin typeface="Liberation Sans"/>
            </a:endParaRPr>
          </a:p>
          <a:p>
            <a:r>
              <a:rPr lang="ru-RU" sz="2000" b="1" i="1" dirty="0">
                <a:solidFill>
                  <a:srgbClr val="FFFFFF"/>
                </a:solidFill>
                <a:latin typeface="Liberation Sans"/>
              </a:rPr>
              <a:t>   2) TTF1</a:t>
            </a:r>
            <a:endParaRPr lang="ru-RU" sz="20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597069-D726-08B9-D047-9276F540592F}"/>
              </a:ext>
            </a:extLst>
          </p:cNvPr>
          <p:cNvSpPr txBox="1"/>
          <p:nvPr/>
        </p:nvSpPr>
        <p:spPr>
          <a:xfrm>
            <a:off x="2177442" y="1822537"/>
            <a:ext cx="78371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u="sng" dirty="0">
                <a:solidFill>
                  <a:srgbClr val="FFFFFF"/>
                </a:solidFill>
                <a:latin typeface="Monotype Corsiva"/>
                <a:cs typeface="Tahoma"/>
              </a:rPr>
              <a:t>ΔΙΑΦΟΡΙΚΗ ΔΙΑΓΝΩΣΗ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241C9A-285A-4F73-E5CD-0B3407B081DB}"/>
              </a:ext>
            </a:extLst>
          </p:cNvPr>
          <p:cNvSpPr txBox="1"/>
          <p:nvPr/>
        </p:nvSpPr>
        <p:spPr>
          <a:xfrm>
            <a:off x="517743" y="2469715"/>
            <a:ext cx="111669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i="1" dirty="0">
                <a:solidFill>
                  <a:srgbClr val="FFFFFF"/>
                </a:solidFill>
                <a:latin typeface="Liberation Sans"/>
                <a:cs typeface="Tahoma"/>
              </a:rPr>
              <a:t>1) Αν έχει </a:t>
            </a:r>
            <a:r>
              <a:rPr lang="ru-RU" i="1" dirty="0" smtClean="0">
                <a:solidFill>
                  <a:srgbClr val="FFFFFF"/>
                </a:solidFill>
                <a:latin typeface="Liberation Sans"/>
                <a:cs typeface="Tahoma"/>
              </a:rPr>
              <a:t>διαυγοκυτταρική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  <a:cs typeface="Tahoma"/>
              </a:rPr>
              <a:t> μορφολογία,</a:t>
            </a:r>
            <a:r>
              <a:rPr lang="ru-RU" i="1" dirty="0" smtClean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ru-RU" i="1" dirty="0">
                <a:solidFill>
                  <a:srgbClr val="FFFFFF"/>
                </a:solidFill>
                <a:latin typeface="Liberation Sans"/>
                <a:cs typeface="Tahoma"/>
              </a:rPr>
              <a:t>πρέπει να ξεχωρίσει από το διαυγοκυτταρικό καρκίνωμα του νεφρού (που είναι </a:t>
            </a:r>
            <a:r>
              <a:rPr lang="ru-RU" i="1" dirty="0" smtClean="0">
                <a:solidFill>
                  <a:srgbClr val="FFFFFF"/>
                </a:solidFill>
                <a:latin typeface="Liberation Sans"/>
                <a:cs typeface="Tahoma"/>
              </a:rPr>
              <a:t>Θυρεσφαιρίνη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ru-RU" i="1" dirty="0" smtClean="0">
                <a:solidFill>
                  <a:srgbClr val="FFFFFF"/>
                </a:solidFill>
                <a:latin typeface="Liberation Sans"/>
                <a:cs typeface="Tahoma"/>
              </a:rPr>
              <a:t>- </a:t>
            </a:r>
            <a:r>
              <a:rPr lang="ru-RU" i="1" dirty="0">
                <a:solidFill>
                  <a:srgbClr val="FFFFFF"/>
                </a:solidFill>
                <a:latin typeface="Liberation Sans"/>
                <a:cs typeface="Tahoma"/>
              </a:rPr>
              <a:t>και </a:t>
            </a:r>
            <a:r>
              <a:rPr lang="ru-RU" i="1" dirty="0" smtClean="0">
                <a:solidFill>
                  <a:srgbClr val="FFFFFF"/>
                </a:solidFill>
                <a:latin typeface="Liberation Sans"/>
                <a:cs typeface="Tahoma"/>
              </a:rPr>
              <a:t>TTF1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ru-RU" i="1" dirty="0" smtClean="0">
                <a:solidFill>
                  <a:srgbClr val="FFFFFF"/>
                </a:solidFill>
                <a:latin typeface="Liberation Sans"/>
                <a:cs typeface="Tahoma"/>
              </a:rPr>
              <a:t>-)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  <a:cs typeface="Tahoma"/>
              </a:rPr>
              <a:t>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6D8B17-8108-1966-0769-95BCE4FC56EB}"/>
              </a:ext>
            </a:extLst>
          </p:cNvPr>
          <p:cNvSpPr txBox="1"/>
          <p:nvPr/>
        </p:nvSpPr>
        <p:spPr>
          <a:xfrm>
            <a:off x="517743" y="3116893"/>
            <a:ext cx="112608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i="1" dirty="0">
                <a:solidFill>
                  <a:srgbClr val="FFFFFF"/>
                </a:solidFill>
                <a:latin typeface="Liberation Sans"/>
                <a:cs typeface="Tahoma"/>
              </a:rPr>
              <a:t>2) Καρκίνωμα παραθυρεοειδούς (</a:t>
            </a:r>
            <a:r>
              <a:rPr lang="ru-RU" i="1" dirty="0" smtClean="0">
                <a:solidFill>
                  <a:srgbClr val="FFFFFF"/>
                </a:solidFill>
                <a:latin typeface="Liberation Sans"/>
                <a:cs typeface="Tahoma"/>
              </a:rPr>
              <a:t>PTH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ru-RU" i="1" dirty="0" smtClean="0">
                <a:solidFill>
                  <a:srgbClr val="FFFFFF"/>
                </a:solidFill>
                <a:latin typeface="Liberation Sans"/>
                <a:cs typeface="Tahoma"/>
              </a:rPr>
              <a:t>+)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EFEFA7-FDB0-2A75-E2C2-E78C3AF039FE}"/>
              </a:ext>
            </a:extLst>
          </p:cNvPr>
          <p:cNvSpPr txBox="1"/>
          <p:nvPr/>
        </p:nvSpPr>
        <p:spPr>
          <a:xfrm>
            <a:off x="517743" y="3482236"/>
            <a:ext cx="1126089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Liberation Sans"/>
              </a:rPr>
              <a:t>3) </a:t>
            </a:r>
            <a:r>
              <a:rPr lang="en-US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</a:rPr>
              <a:t>Χαμηλ</a:t>
            </a:r>
            <a:r>
              <a:rPr 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</a:rPr>
              <a:t>ά</a:t>
            </a:r>
            <a:r>
              <a:rPr lang="en-US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</a:rPr>
              <a:t> </a:t>
            </a:r>
            <a:r>
              <a:rPr lang="en-US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</a:rPr>
              <a:t>διαφοροποιημένο</a:t>
            </a: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Liberation Sans"/>
              </a:rPr>
              <a:t>καρκίνωμα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Liberation Sans"/>
              </a:rPr>
              <a:t>θυρεοειδούς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: 1) </a:t>
            </a:r>
            <a:r>
              <a:rPr lang="en-US" i="1" dirty="0" err="1" smtClean="0">
                <a:solidFill>
                  <a:srgbClr val="FFFFFF"/>
                </a:solidFill>
                <a:latin typeface="Liberation Sans"/>
              </a:rPr>
              <a:t>συμπαγ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έ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ς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, </a:t>
            </a:r>
            <a:r>
              <a:rPr lang="en-US" i="1" dirty="0" err="1" smtClean="0">
                <a:solidFill>
                  <a:srgbClr val="FFFFFF"/>
                </a:solidFill>
                <a:latin typeface="Liberation Sans"/>
              </a:rPr>
              <a:t>δοκιδώδ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ε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ς 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ή </a:t>
            </a:r>
            <a:r>
              <a:rPr lang="en-US" i="1" dirty="0" err="1" smtClean="0">
                <a:solidFill>
                  <a:srgbClr val="FFFFFF"/>
                </a:solidFill>
                <a:latin typeface="Liberation Sans"/>
              </a:rPr>
              <a:t>νησιδώδ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ε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ς </a:t>
            </a:r>
            <a:r>
              <a:rPr lang="en-US" i="1" dirty="0" err="1" smtClean="0">
                <a:solidFill>
                  <a:srgbClr val="FFFFFF"/>
                </a:solidFill>
                <a:latin typeface="Liberation Sans"/>
              </a:rPr>
              <a:t>πρότυπο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</a:t>
            </a:r>
          </a:p>
          <a:p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                                                                                       (</a:t>
            </a:r>
            <a:r>
              <a:rPr lang="el-GR" b="1" i="1" dirty="0" smtClean="0">
                <a:solidFill>
                  <a:srgbClr val="FFFFFF"/>
                </a:solidFill>
                <a:latin typeface="Liberation Sans"/>
              </a:rPr>
              <a:t>όχι κυρίαρχο το </a:t>
            </a:r>
            <a:r>
              <a:rPr lang="el-GR" i="1" dirty="0" err="1" smtClean="0">
                <a:solidFill>
                  <a:srgbClr val="FFFFFF"/>
                </a:solidFill>
                <a:latin typeface="Liberation Sans"/>
              </a:rPr>
              <a:t>θυλακιώδες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)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            </a:t>
            </a:r>
          </a:p>
          <a:p>
            <a:r>
              <a:rPr lang="en-US" i="1" dirty="0">
                <a:solidFill>
                  <a:srgbClr val="FFFFFF"/>
                </a:solidFill>
                <a:latin typeface="Liberation Sans"/>
              </a:rPr>
              <a:t>                                                                                      2) </a:t>
            </a:r>
            <a:r>
              <a:rPr lang="en-US" i="1" dirty="0" err="1">
                <a:solidFill>
                  <a:srgbClr val="FFFFFF"/>
                </a:solidFill>
                <a:latin typeface="Liberation Sans"/>
              </a:rPr>
              <a:t>νέκρωση</a:t>
            </a:r>
            <a:endParaRPr lang="en-US" i="1" dirty="0">
              <a:solidFill>
                <a:srgbClr val="FFFFFF"/>
              </a:solidFill>
              <a:latin typeface="Liberation Sans"/>
            </a:endParaRPr>
          </a:p>
          <a:p>
            <a:r>
              <a:rPr lang="en-US" i="1" dirty="0">
                <a:solidFill>
                  <a:srgbClr val="FFFFFF"/>
                </a:solidFill>
                <a:latin typeface="Liberation Sans"/>
              </a:rPr>
              <a:t>                                                                                      3) </a:t>
            </a:r>
            <a:r>
              <a:rPr lang="en-US" i="1" dirty="0" err="1">
                <a:solidFill>
                  <a:srgbClr val="FFFFFF"/>
                </a:solidFill>
                <a:latin typeface="Liberation Sans"/>
              </a:rPr>
              <a:t>μιτώσεις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 </a:t>
            </a:r>
            <a:r>
              <a:rPr lang="en-US" b="1" i="1" dirty="0">
                <a:solidFill>
                  <a:schemeClr val="bg1"/>
                </a:solidFill>
                <a:latin typeface="Liberation Sans"/>
                <a:ea typeface="+mn-lt"/>
                <a:cs typeface="+mn-lt"/>
              </a:rPr>
              <a:t>≥</a:t>
            </a:r>
            <a:r>
              <a:rPr lang="en-US" i="1" dirty="0">
                <a:solidFill>
                  <a:schemeClr val="bg1"/>
                </a:solidFill>
                <a:latin typeface="Liberation Sans"/>
                <a:ea typeface="+mn-lt"/>
                <a:cs typeface="+mn-lt"/>
              </a:rPr>
              <a:t> 3/10 HPF</a:t>
            </a:r>
            <a:endParaRPr lang="en-US" i="1" dirty="0">
              <a:solidFill>
                <a:schemeClr val="bg1"/>
              </a:solidFill>
              <a:latin typeface="Liberation Sans"/>
            </a:endParaRPr>
          </a:p>
          <a:p>
            <a:r>
              <a:rPr lang="en-US" i="1" dirty="0">
                <a:solidFill>
                  <a:srgbClr val="FFFFFF"/>
                </a:solidFill>
                <a:latin typeface="Liberation Sans"/>
              </a:rPr>
              <a:t>                                                                                      4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)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περιελιγμένοι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Liberation Sans"/>
              </a:rPr>
              <a:t>πυρήνες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C21F7C-178C-EC73-C10B-DFEAC3616EFF}"/>
              </a:ext>
            </a:extLst>
          </p:cNvPr>
          <p:cNvSpPr txBox="1"/>
          <p:nvPr/>
        </p:nvSpPr>
        <p:spPr>
          <a:xfrm>
            <a:off x="517743" y="4981903"/>
            <a:ext cx="1116695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Liberation Sans"/>
              </a:rPr>
              <a:t>4) </a:t>
            </a:r>
            <a:r>
              <a:rPr lang="en-US" b="1" i="1" dirty="0" err="1">
                <a:solidFill>
                  <a:srgbClr val="FFFFFF"/>
                </a:solidFill>
                <a:latin typeface="Liberation Sans"/>
              </a:rPr>
              <a:t>Καλά</a:t>
            </a:r>
            <a:r>
              <a:rPr lang="en-US" b="1" i="1" dirty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b="1" i="1" dirty="0" err="1">
                <a:solidFill>
                  <a:srgbClr val="FFFFFF"/>
                </a:solidFill>
                <a:latin typeface="Liberation Sans"/>
              </a:rPr>
              <a:t>διαφοροποιημένο</a:t>
            </a:r>
            <a:r>
              <a:rPr lang="en-US" b="1" i="1" dirty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b="1" i="1" dirty="0" err="1">
                <a:solidFill>
                  <a:srgbClr val="FFFFFF"/>
                </a:solidFill>
                <a:latin typeface="Liberation Sans"/>
              </a:rPr>
              <a:t>καρκίνωμα</a:t>
            </a:r>
            <a:r>
              <a:rPr lang="en-US" b="1" i="1" dirty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b="1" i="1" dirty="0" err="1" smtClean="0">
                <a:solidFill>
                  <a:srgbClr val="FFFFFF"/>
                </a:solidFill>
                <a:latin typeface="Liberation Sans"/>
              </a:rPr>
              <a:t>θυρεοειδούς</a:t>
            </a:r>
            <a:r>
              <a:rPr lang="en-US" b="1" i="1" dirty="0" smtClean="0">
                <a:solidFill>
                  <a:srgbClr val="FFFFFF"/>
                </a:solidFill>
                <a:latin typeface="Liberation Sans"/>
              </a:rPr>
              <a:t>,</a:t>
            </a:r>
            <a:r>
              <a:rPr lang="el-GR" b="1" i="1" dirty="0" smtClean="0">
                <a:solidFill>
                  <a:srgbClr val="FFFFFF"/>
                </a:solidFill>
                <a:latin typeface="Liberation Sans"/>
              </a:rPr>
              <a:t> χωρίς ειδικούς χαρακτήρες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: </a:t>
            </a:r>
            <a:endParaRPr lang="el-GR" i="1" dirty="0" smtClean="0">
              <a:solidFill>
                <a:srgbClr val="FFFFFF"/>
              </a:solidFill>
              <a:latin typeface="Liberation Sans"/>
            </a:endParaRPr>
          </a:p>
          <a:p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                                                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ι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) </a:t>
            </a:r>
            <a:r>
              <a:rPr lang="en-US" b="1" i="1" spc="600" dirty="0" err="1" smtClean="0">
                <a:solidFill>
                  <a:srgbClr val="FFFFFF"/>
                </a:solidFill>
                <a:latin typeface="Liberation Sans"/>
              </a:rPr>
              <a:t>εγκαψωμέν</a:t>
            </a:r>
            <a:r>
              <a:rPr lang="en-US" b="1" i="1" dirty="0" err="1" smtClean="0">
                <a:solidFill>
                  <a:srgbClr val="FFFFFF"/>
                </a:solidFill>
                <a:latin typeface="Liberation Sans"/>
              </a:rPr>
              <a:t>ο</a:t>
            </a:r>
            <a:r>
              <a:rPr lang="el-GR" b="1" i="1" dirty="0" smtClean="0">
                <a:solidFill>
                  <a:srgbClr val="FFFFFF"/>
                </a:solidFill>
                <a:latin typeface="Liberation Sans"/>
              </a:rPr>
              <a:t> μεν, </a:t>
            </a:r>
            <a:r>
              <a:rPr lang="el-GR" b="1" i="1" spc="600" dirty="0" err="1" smtClean="0">
                <a:solidFill>
                  <a:srgbClr val="FFFFFF"/>
                </a:solidFill>
                <a:latin typeface="Liberation Sans"/>
              </a:rPr>
              <a:t>θυλακιώδους</a:t>
            </a:r>
            <a:r>
              <a:rPr lang="el-GR" b="1" i="1" dirty="0" smtClean="0">
                <a:solidFill>
                  <a:srgbClr val="FFFFFF"/>
                </a:solidFill>
                <a:latin typeface="Liberation Sans"/>
              </a:rPr>
              <a:t> αρχής νεόπλασμα , αλλά </a:t>
            </a:r>
            <a:endParaRPr lang="en-US" b="1" dirty="0">
              <a:solidFill>
                <a:srgbClr val="000000"/>
              </a:solidFill>
              <a:latin typeface="Century Gothic" panose="020B0502020202020204"/>
            </a:endParaRPr>
          </a:p>
          <a:p>
            <a:r>
              <a:rPr lang="en-US" i="1" dirty="0">
                <a:solidFill>
                  <a:srgbClr val="FFFFFF"/>
                </a:solidFill>
                <a:latin typeface="Liberation Sans"/>
              </a:rPr>
              <a:t>                                                                                           </a:t>
            </a:r>
            <a:r>
              <a:rPr lang="en-US" i="1" dirty="0" err="1">
                <a:solidFill>
                  <a:srgbClr val="FFFFFF"/>
                </a:solidFill>
                <a:latin typeface="Liberation Sans"/>
              </a:rPr>
              <a:t>ιι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) </a:t>
            </a:r>
            <a:r>
              <a:rPr lang="el-GR" b="1" i="1" u="sng" dirty="0" smtClean="0">
                <a:solidFill>
                  <a:srgbClr val="FFFFFF"/>
                </a:solidFill>
                <a:latin typeface="Liberation Sans"/>
              </a:rPr>
              <a:t>σαφώς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b="1" i="1" dirty="0" err="1" smtClean="0">
                <a:solidFill>
                  <a:srgbClr val="FFFFFF"/>
                </a:solidFill>
                <a:latin typeface="Liberation Sans"/>
              </a:rPr>
              <a:t>διηθεί</a:t>
            </a:r>
            <a:r>
              <a:rPr lang="en-US" b="1" i="1" dirty="0" smtClean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b="1" i="1" dirty="0" err="1">
                <a:solidFill>
                  <a:srgbClr val="FFFFFF"/>
                </a:solidFill>
                <a:latin typeface="Liberation Sans"/>
              </a:rPr>
              <a:t>την</a:t>
            </a:r>
            <a:r>
              <a:rPr lang="en-US" b="1" i="1" dirty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b="1" i="1" dirty="0" err="1">
                <a:solidFill>
                  <a:srgbClr val="FFFFFF"/>
                </a:solidFill>
                <a:latin typeface="Liberation Sans"/>
              </a:rPr>
              <a:t>κάψα</a:t>
            </a:r>
            <a:r>
              <a:rPr lang="en-US" b="1" i="1" dirty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l-GR" b="1" i="1" dirty="0" smtClean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n-US" b="1" i="1" dirty="0" smtClean="0">
                <a:solidFill>
                  <a:srgbClr val="FFFFFF"/>
                </a:solidFill>
                <a:latin typeface="Liberation Sans"/>
              </a:rPr>
              <a:t>ή  </a:t>
            </a:r>
            <a:r>
              <a:rPr lang="en-US" b="1" i="1" dirty="0" err="1" smtClean="0">
                <a:solidFill>
                  <a:srgbClr val="FFFFFF"/>
                </a:solidFill>
                <a:latin typeface="Liberation Sans"/>
              </a:rPr>
              <a:t>αγγεία</a:t>
            </a:r>
            <a:r>
              <a:rPr lang="el-GR" b="1" i="1" dirty="0" smtClean="0">
                <a:solidFill>
                  <a:srgbClr val="FFFFFF"/>
                </a:solidFill>
                <a:latin typeface="Liberation Sans"/>
              </a:rPr>
              <a:t> </a:t>
            </a:r>
            <a:endParaRPr lang="en-US" b="1" i="1" dirty="0">
              <a:solidFill>
                <a:srgbClr val="FFFFFF"/>
              </a:solidFill>
              <a:latin typeface="Liberation Sans"/>
            </a:endParaRPr>
          </a:p>
          <a:p>
            <a:r>
              <a:rPr lang="en-US" i="1" dirty="0">
                <a:solidFill>
                  <a:srgbClr val="FFFFFF"/>
                </a:solidFill>
                <a:latin typeface="Liberation Sans"/>
              </a:rPr>
              <a:t>                                                                                          </a:t>
            </a:r>
            <a:r>
              <a:rPr lang="en-US" i="1" dirty="0" err="1">
                <a:solidFill>
                  <a:srgbClr val="FFFFFF"/>
                </a:solidFill>
                <a:latin typeface="Liberation Sans"/>
              </a:rPr>
              <a:t>ιιι</a:t>
            </a:r>
            <a:r>
              <a:rPr lang="en-US" i="1" dirty="0">
                <a:solidFill>
                  <a:srgbClr val="FFFFFF"/>
                </a:solidFill>
                <a:latin typeface="Liberation Sans"/>
              </a:rPr>
              <a:t>) </a:t>
            </a:r>
            <a:r>
              <a:rPr lang="en-US" i="1" dirty="0" err="1" smtClean="0">
                <a:solidFill>
                  <a:srgbClr val="FFFFFF"/>
                </a:solidFill>
                <a:latin typeface="Liberation Sans"/>
              </a:rPr>
              <a:t>έχει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l-GR" i="1" spc="300" dirty="0" smtClean="0">
                <a:solidFill>
                  <a:srgbClr val="FFFFFF"/>
                </a:solidFill>
                <a:latin typeface="Liberation Sans"/>
              </a:rPr>
              <a:t>διφορούμενα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πυρηνικά </a:t>
            </a:r>
            <a:r>
              <a:rPr lang="en-US" i="1" dirty="0" err="1" smtClean="0">
                <a:solidFill>
                  <a:srgbClr val="FFFFFF"/>
                </a:solidFill>
                <a:latin typeface="Liberation Sans"/>
              </a:rPr>
              <a:t>χαρακτηριστικά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 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         </a:t>
            </a:r>
            <a:r>
              <a:rPr lang="en-US" i="1" dirty="0" smtClean="0">
                <a:solidFill>
                  <a:srgbClr val="FFFFFF"/>
                </a:solidFill>
                <a:latin typeface="Liberation Sans"/>
              </a:rPr>
              <a:t>θ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η</a:t>
            </a:r>
            <a:r>
              <a:rPr lang="en-US" i="1" dirty="0" err="1" smtClean="0">
                <a:solidFill>
                  <a:srgbClr val="FFFFFF"/>
                </a:solidFill>
                <a:latin typeface="Liberation Sans"/>
              </a:rPr>
              <a:t>λώδους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 </a:t>
            </a:r>
            <a:r>
              <a:rPr lang="el-GR" i="1" dirty="0" err="1" smtClean="0">
                <a:solidFill>
                  <a:srgbClr val="FFFFFF"/>
                </a:solidFill>
                <a:latin typeface="Liberation Sans"/>
              </a:rPr>
              <a:t>θυρεοειδικού</a:t>
            </a:r>
            <a:r>
              <a:rPr lang="el-GR" i="1" dirty="0" smtClean="0">
                <a:solidFill>
                  <a:srgbClr val="FFFFFF"/>
                </a:solidFill>
                <a:latin typeface="Liberation Sans"/>
              </a:rPr>
              <a:t> καρκινώματος.</a:t>
            </a:r>
            <a:endParaRPr lang="en-US" i="1" dirty="0">
              <a:solidFill>
                <a:srgbClr val="FFFFFF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446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5FAAE8-1955-CFFC-4959-A0ECA25614B9}"/>
              </a:ext>
            </a:extLst>
          </p:cNvPr>
          <p:cNvSpPr txBox="1"/>
          <p:nvPr/>
        </p:nvSpPr>
        <p:spPr>
          <a:xfrm>
            <a:off x="10319358" y="308976"/>
            <a:ext cx="8016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12</a:t>
            </a:r>
          </a:p>
        </p:txBody>
      </p:sp>
      <p:pic>
        <p:nvPicPr>
          <p:cNvPr id="5" name="Рисунок 5" descr="Изображение выглядит как пчелиные соты, цветной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C1E684E-9F7B-547E-692C-B7B73B783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64" y="1130431"/>
            <a:ext cx="7607473" cy="4231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F02A23-8AD5-F4F5-717B-E0885A214394}"/>
              </a:ext>
            </a:extLst>
          </p:cNvPr>
          <p:cNvSpPr txBox="1"/>
          <p:nvPr/>
        </p:nvSpPr>
        <p:spPr>
          <a:xfrm>
            <a:off x="4275551" y="5371578"/>
            <a:ext cx="364089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5400">
                <a:solidFill>
                  <a:srgbClr val="00A933"/>
                </a:solidFill>
                <a:latin typeface="Liberation Sans"/>
                <a:cs typeface="Tahoma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xmlns="" val="392836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871EE2-7F98-5808-FCBD-D4FC45E2769D}"/>
              </a:ext>
            </a:extLst>
          </p:cNvPr>
          <p:cNvSpPr txBox="1"/>
          <p:nvPr/>
        </p:nvSpPr>
        <p:spPr>
          <a:xfrm>
            <a:off x="3847578" y="684756"/>
            <a:ext cx="44968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i="1" u="sng">
                <a:solidFill>
                  <a:srgbClr val="FFFFFF"/>
                </a:solidFill>
                <a:latin typeface="Monotype Corsiva"/>
                <a:cs typeface="Tahoma"/>
              </a:rPr>
              <a:t>ΟΡΙΣΜΟΣ/ΓΕΝΙΚΑ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E25529-1A8C-976B-923E-6835D7516F57}"/>
              </a:ext>
            </a:extLst>
          </p:cNvPr>
          <p:cNvSpPr txBox="1"/>
          <p:nvPr/>
        </p:nvSpPr>
        <p:spPr>
          <a:xfrm>
            <a:off x="4724400" y="3430044"/>
            <a:ext cx="27432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i="1" u="sng">
                <a:solidFill>
                  <a:srgbClr val="FFFFFF"/>
                </a:solidFill>
                <a:latin typeface="Arial"/>
                <a:cs typeface="Tahoma"/>
              </a:rPr>
              <a:t>ΤΡΕΙΣ ΤΥΠΟΙ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D86D8E-2F69-8CBF-1486-A63F466707D0}"/>
              </a:ext>
            </a:extLst>
          </p:cNvPr>
          <p:cNvSpPr txBox="1"/>
          <p:nvPr/>
        </p:nvSpPr>
        <p:spPr>
          <a:xfrm>
            <a:off x="486428" y="3920646"/>
            <a:ext cx="1122958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1) </a:t>
            </a:r>
            <a:r>
              <a:rPr lang="ru-RU" b="1" dirty="0">
                <a:solidFill>
                  <a:srgbClr val="FFFFFF"/>
                </a:solidFill>
                <a:latin typeface="Liberation Sans"/>
                <a:cs typeface="Tahoma"/>
              </a:rPr>
              <a:t>Ελάχιστα διηθητικό</a:t>
            </a:r>
          </a:p>
          <a:p>
            <a:r>
              <a:rPr lang="ru-RU" b="1" dirty="0">
                <a:solidFill>
                  <a:srgbClr val="FFFFFF"/>
                </a:solidFill>
                <a:latin typeface="Liberation Sans"/>
                <a:cs typeface="Tahoma"/>
              </a:rPr>
              <a:t>            </a:t>
            </a:r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Μόνο με καψική 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διήθηση</a:t>
            </a:r>
            <a:r>
              <a:rPr lang="en-US" dirty="0" smtClean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που διαπιστώνεται μετά από σχετική αναζήτηση </a:t>
            </a:r>
            <a:r>
              <a:rPr lang="el-GR" u="sng" dirty="0" smtClean="0">
                <a:solidFill>
                  <a:srgbClr val="FFFFFF"/>
                </a:solidFill>
                <a:latin typeface="Liberation Sans"/>
                <a:cs typeface="Tahoma"/>
              </a:rPr>
              <a:t>στο μικροσκόπιο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.</a:t>
            </a:r>
            <a:endParaRPr lang="ru-RU" dirty="0">
              <a:solidFill>
                <a:srgbClr val="FFFFFF"/>
              </a:solidFill>
              <a:latin typeface="Liberation Sans"/>
              <a:cs typeface="Tahoma"/>
            </a:endParaRPr>
          </a:p>
          <a:p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2) </a:t>
            </a:r>
            <a:r>
              <a:rPr lang="ru-RU" b="1" dirty="0" smtClean="0">
                <a:solidFill>
                  <a:srgbClr val="FFFFFF"/>
                </a:solidFill>
                <a:latin typeface="Liberation Sans"/>
                <a:cs typeface="Tahoma"/>
              </a:rPr>
              <a:t>Εγκαψωμένο</a:t>
            </a:r>
            <a:r>
              <a:rPr lang="el-GR" b="1" dirty="0" smtClean="0">
                <a:solidFill>
                  <a:srgbClr val="FFFFFF"/>
                </a:solidFill>
                <a:latin typeface="Liberation Sans"/>
                <a:cs typeface="Tahoma"/>
              </a:rPr>
              <a:t>, αλλά</a:t>
            </a:r>
            <a:r>
              <a:rPr lang="ru-RU" b="1" dirty="0" smtClean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ru-RU" b="1" dirty="0">
                <a:solidFill>
                  <a:srgbClr val="FFFFFF"/>
                </a:solidFill>
                <a:latin typeface="Liberation Sans"/>
                <a:cs typeface="Tahoma"/>
              </a:rPr>
              <a:t>διηθητικό αγγείων</a:t>
            </a:r>
          </a:p>
          <a:p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            Οι όγκοι με περιορισμένη αγγειακή διήθηση (&lt; 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4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 αγγεία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) </a:t>
            </a:r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έχουν καλύτερη πρόγνωση από εκείνους              </a:t>
            </a:r>
          </a:p>
          <a:p>
            <a:r>
              <a:rPr lang="en-US" dirty="0">
                <a:solidFill>
                  <a:srgbClr val="FFFFFF"/>
                </a:solidFill>
                <a:latin typeface="Liberation Sans"/>
                <a:cs typeface="Tahoma"/>
              </a:rPr>
              <a:t>	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     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με 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πιο 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εκτεταμένη </a:t>
            </a:r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αγγειακή 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διήθηση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.</a:t>
            </a:r>
            <a:endParaRPr lang="ru-RU" dirty="0">
              <a:solidFill>
                <a:srgbClr val="FFFFFF"/>
              </a:solidFill>
              <a:latin typeface="Liberation Sans"/>
              <a:cs typeface="Tahoma"/>
            </a:endParaRPr>
          </a:p>
          <a:p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3) </a:t>
            </a:r>
            <a:r>
              <a:rPr lang="ru-RU" b="1" dirty="0">
                <a:solidFill>
                  <a:srgbClr val="FFFFFF"/>
                </a:solidFill>
                <a:latin typeface="Liberation Sans"/>
                <a:cs typeface="Tahoma"/>
              </a:rPr>
              <a:t>Ευρέως διηθητικό</a:t>
            </a:r>
          </a:p>
          <a:p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            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Εύκολα αναγνωριζόμενη ε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κτεταμένη </a:t>
            </a:r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εισβολή στον 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παρακείμενο 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θυρεοειδή </a:t>
            </a:r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και στους 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           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εξωθυρεοειδικούς </a:t>
            </a:r>
            <a:r>
              <a:rPr lang="ru-RU" dirty="0">
                <a:solidFill>
                  <a:srgbClr val="FFFFFF"/>
                </a:solidFill>
                <a:latin typeface="Liberation Sans"/>
                <a:cs typeface="Tahoma"/>
              </a:rPr>
              <a:t>μαλακούς </a:t>
            </a:r>
            <a:r>
              <a:rPr lang="ru-RU" dirty="0" smtClean="0">
                <a:solidFill>
                  <a:srgbClr val="FFFFFF"/>
                </a:solidFill>
                <a:latin typeface="Liberation Sans"/>
                <a:cs typeface="Tahoma"/>
              </a:rPr>
              <a:t>ιστούς</a:t>
            </a:r>
            <a:r>
              <a:rPr lang="el-GR" dirty="0" smtClean="0">
                <a:solidFill>
                  <a:srgbClr val="FFFFFF"/>
                </a:solidFill>
                <a:latin typeface="Liberation Sans"/>
                <a:cs typeface="Tahoma"/>
              </a:rPr>
              <a:t>.</a:t>
            </a:r>
            <a:endParaRPr lang="ru-RU" dirty="0">
              <a:solidFill>
                <a:srgbClr val="FFFFFF"/>
              </a:solidFill>
              <a:latin typeface="Liberation Sans"/>
              <a:cs typeface="Tahoma"/>
            </a:endParaRPr>
          </a:p>
        </p:txBody>
      </p:sp>
      <p:graphicFrame>
        <p:nvGraphicFramePr>
          <p:cNvPr id="18" name="TextBox 7">
            <a:extLst>
              <a:ext uri="{FF2B5EF4-FFF2-40B4-BE49-F238E27FC236}">
                <a16:creationId xmlns:a16="http://schemas.microsoft.com/office/drawing/2014/main" xmlns="" id="{E499603F-8737-7DF7-5730-294D70CD9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118810562"/>
              </p:ext>
            </p:extLst>
          </p:nvPr>
        </p:nvGraphicFramePr>
        <p:xfrm>
          <a:off x="549058" y="1425879"/>
          <a:ext cx="11031255" cy="178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D8084B58-C4CA-E411-0510-001A231A15A6}"/>
              </a:ext>
            </a:extLst>
          </p:cNvPr>
          <p:cNvSpPr txBox="1"/>
          <p:nvPr/>
        </p:nvSpPr>
        <p:spPr>
          <a:xfrm>
            <a:off x="10434181" y="267222"/>
            <a:ext cx="6659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05875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140E25-0C4B-3098-17BB-7442358553A9}"/>
              </a:ext>
            </a:extLst>
          </p:cNvPr>
          <p:cNvSpPr txBox="1"/>
          <p:nvPr/>
        </p:nvSpPr>
        <p:spPr>
          <a:xfrm>
            <a:off x="10455058" y="256784"/>
            <a:ext cx="64508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441D8E-80D9-E5AE-C374-4E31AC742D74}"/>
              </a:ext>
            </a:extLst>
          </p:cNvPr>
          <p:cNvSpPr txBox="1"/>
          <p:nvPr/>
        </p:nvSpPr>
        <p:spPr>
          <a:xfrm>
            <a:off x="756746" y="789140"/>
            <a:ext cx="515006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FFFFFF"/>
                </a:solidFill>
                <a:latin typeface="Liberation Sans"/>
                <a:cs typeface="Tahoma"/>
              </a:rPr>
              <a:t>ΔΙΗΘΗΣΗ </a:t>
            </a:r>
            <a:endParaRPr lang="el-GR" sz="3200" b="1" i="1" u="sng" dirty="0" smtClean="0">
              <a:solidFill>
                <a:srgbClr val="FFFFFF"/>
              </a:solidFill>
              <a:latin typeface="Liberation Sans"/>
              <a:cs typeface="Tahoma"/>
            </a:endParaRPr>
          </a:p>
          <a:p>
            <a:pPr algn="ctr"/>
            <a:r>
              <a:rPr lang="el-GR" sz="3200" b="1" i="1" u="sng" dirty="0" smtClean="0">
                <a:solidFill>
                  <a:srgbClr val="FFFFFF"/>
                </a:solidFill>
                <a:latin typeface="Liberation Sans"/>
                <a:cs typeface="Tahoma"/>
              </a:rPr>
              <a:t>ΠΕΡΑΝ ΤΗΣ </a:t>
            </a:r>
            <a:r>
              <a:rPr lang="ru-RU" sz="3200" b="1" i="1" u="sng" dirty="0" smtClean="0">
                <a:solidFill>
                  <a:srgbClr val="FFFFFF"/>
                </a:solidFill>
                <a:latin typeface="Liberation Sans"/>
                <a:cs typeface="Tahoma"/>
              </a:rPr>
              <a:t>ΚΑΨΑΣ</a:t>
            </a:r>
            <a:endParaRPr lang="ru-RU" sz="3200" b="1" i="1" u="sng" dirty="0">
              <a:solidFill>
                <a:srgbClr val="FFFFFF"/>
              </a:solidFill>
              <a:latin typeface="Liberation Sans"/>
              <a:cs typeface="Tahoma"/>
            </a:endParaRP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5D0B4B1F-319A-9237-9B9F-E236A776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19" y="2071198"/>
            <a:ext cx="5425857" cy="4041275"/>
          </a:xfrm>
          <a:prstGeom prst="rect">
            <a:avLst/>
          </a:prstGeom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7FC2466D-53C0-ABD4-BBEC-E10488462FE9}"/>
              </a:ext>
            </a:extLst>
          </p:cNvPr>
          <p:cNvSpPr/>
          <p:nvPr/>
        </p:nvSpPr>
        <p:spPr>
          <a:xfrm>
            <a:off x="3139785" y="1944414"/>
            <a:ext cx="265568" cy="475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1419EB3C-DE41-5465-8C03-C809F956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209" y="1282497"/>
            <a:ext cx="4569911" cy="35727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DD6345-EB49-6FDD-13DB-1A2A895ABE4D}"/>
              </a:ext>
            </a:extLst>
          </p:cNvPr>
          <p:cNvSpPr txBox="1"/>
          <p:nvPr/>
        </p:nvSpPr>
        <p:spPr>
          <a:xfrm>
            <a:off x="7187853" y="5580345"/>
            <a:ext cx="41106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i="1" u="sng" dirty="0">
                <a:latin typeface="Liberation Sans"/>
                <a:cs typeface="Tahoma"/>
              </a:rPr>
              <a:t>ΔΙΗΘΗΣΗ ΑΓΓΕΙΩΝ</a:t>
            </a:r>
          </a:p>
        </p:txBody>
      </p:sp>
      <p:sp>
        <p:nvSpPr>
          <p:cNvPr id="12" name="Стрелка: вверх 11">
            <a:extLst>
              <a:ext uri="{FF2B5EF4-FFF2-40B4-BE49-F238E27FC236}">
                <a16:creationId xmlns:a16="http://schemas.microsoft.com/office/drawing/2014/main" xmlns="" id="{C3F9CBC0-6C13-54F4-0C51-4974B6C75170}"/>
              </a:ext>
            </a:extLst>
          </p:cNvPr>
          <p:cNvSpPr/>
          <p:nvPr/>
        </p:nvSpPr>
        <p:spPr>
          <a:xfrm>
            <a:off x="9086313" y="4857191"/>
            <a:ext cx="302712" cy="8037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1272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8ADECA-19EC-B160-8D5F-BEEECE339B1E}"/>
              </a:ext>
            </a:extLst>
          </p:cNvPr>
          <p:cNvSpPr txBox="1"/>
          <p:nvPr/>
        </p:nvSpPr>
        <p:spPr>
          <a:xfrm>
            <a:off x="2970756" y="684756"/>
            <a:ext cx="62609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u="sng">
                <a:solidFill>
                  <a:srgbClr val="FFFFFF"/>
                </a:solidFill>
                <a:latin typeface="Monotype Corsiva"/>
                <a:cs typeface="Tahoma"/>
              </a:rPr>
              <a:t>ΚΛΙΝΙΚΑ ΧΑΡΑΚΤΗΡΙΣΤΙΚΑ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E6E5D4-C826-77BC-7472-F0725F44112C}"/>
              </a:ext>
            </a:extLst>
          </p:cNvPr>
          <p:cNvSpPr txBox="1"/>
          <p:nvPr/>
        </p:nvSpPr>
        <p:spPr>
          <a:xfrm>
            <a:off x="10423742" y="267222"/>
            <a:ext cx="6555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78FFC4-648A-C0D5-B901-C2DBD5CA5B45}"/>
              </a:ext>
            </a:extLst>
          </p:cNvPr>
          <p:cNvSpPr txBox="1"/>
          <p:nvPr/>
        </p:nvSpPr>
        <p:spPr>
          <a:xfrm>
            <a:off x="475990" y="1331934"/>
            <a:ext cx="1122958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lphaLcParenR"/>
            </a:pPr>
            <a:r>
              <a:rPr lang="ru-RU" sz="2400" i="1" dirty="0">
                <a:solidFill>
                  <a:srgbClr val="FFFFFF"/>
                </a:solidFill>
                <a:latin typeface="Liberation Sans"/>
                <a:cs typeface="Tahoma"/>
              </a:rPr>
              <a:t>Δεν δίνει μεταστάσεις μέσω των </a:t>
            </a:r>
            <a:r>
              <a:rPr lang="ru-RU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λεμφαγγείων</a:t>
            </a:r>
            <a:r>
              <a:rPr lang="el-GR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,</a:t>
            </a:r>
            <a:r>
              <a:rPr lang="ru-RU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ru-RU" sz="2400" i="1" dirty="0">
                <a:solidFill>
                  <a:srgbClr val="FFFFFF"/>
                </a:solidFill>
                <a:latin typeface="Liberation Sans"/>
                <a:cs typeface="Tahoma"/>
              </a:rPr>
              <a:t>αλλά </a:t>
            </a:r>
            <a:r>
              <a:rPr lang="el-GR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διασπείρεται</a:t>
            </a:r>
            <a:r>
              <a:rPr lang="ru-RU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ru-RU" sz="2400" i="1" dirty="0">
                <a:solidFill>
                  <a:srgbClr val="FFFFFF"/>
                </a:solidFill>
                <a:latin typeface="Liberation Sans"/>
                <a:cs typeface="Tahoma"/>
              </a:rPr>
              <a:t>στους πνεύμονες, το </a:t>
            </a:r>
            <a:r>
              <a:rPr lang="el-GR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ήπαρ</a:t>
            </a:r>
            <a:r>
              <a:rPr lang="ru-RU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, </a:t>
            </a:r>
            <a:r>
              <a:rPr lang="ru-RU" sz="2400" i="1" dirty="0">
                <a:solidFill>
                  <a:srgbClr val="FFFFFF"/>
                </a:solidFill>
                <a:latin typeface="Liberation Sans"/>
                <a:cs typeface="Tahoma"/>
              </a:rPr>
              <a:t>τα οστά, τον εγκέφαλο μέσω των </a:t>
            </a:r>
            <a:r>
              <a:rPr lang="ru-RU" sz="2400" b="1" i="1" dirty="0">
                <a:solidFill>
                  <a:srgbClr val="FFFFFF"/>
                </a:solidFill>
                <a:latin typeface="Liberation Sans"/>
                <a:cs typeface="Tahoma"/>
              </a:rPr>
              <a:t>αιμοφόρων </a:t>
            </a:r>
            <a:r>
              <a:rPr lang="ru-RU" sz="2400" b="1" i="1" dirty="0" smtClean="0">
                <a:solidFill>
                  <a:srgbClr val="FFFFFF"/>
                </a:solidFill>
                <a:latin typeface="Liberation Sans"/>
                <a:cs typeface="Tahoma"/>
              </a:rPr>
              <a:t>αγγείων</a:t>
            </a:r>
            <a:r>
              <a:rPr lang="el-GR" sz="2400" b="1" i="1" dirty="0" smtClean="0">
                <a:solidFill>
                  <a:srgbClr val="FFFFFF"/>
                </a:solidFill>
                <a:latin typeface="Liberation Sans"/>
                <a:cs typeface="Tahoma"/>
              </a:rPr>
              <a:t>.</a:t>
            </a:r>
            <a:endParaRPr lang="ru-RU" sz="2400" b="1" dirty="0"/>
          </a:p>
          <a:p>
            <a:pPr marL="457200" indent="-457200">
              <a:buAutoNum type="alphaLcParenR"/>
            </a:pPr>
            <a:r>
              <a:rPr lang="ru-RU" sz="2400" i="1" dirty="0">
                <a:solidFill>
                  <a:srgbClr val="FFFFFF"/>
                </a:solidFill>
                <a:latin typeface="Liberation Sans"/>
                <a:cs typeface="Tahoma"/>
              </a:rPr>
              <a:t>Μπορεί να προκύψει από προϋπάρχον </a:t>
            </a:r>
            <a:r>
              <a:rPr lang="ru-RU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αδένωμα</a:t>
            </a:r>
            <a:r>
              <a:rPr lang="el-GR" sz="2400" i="1" dirty="0" smtClean="0">
                <a:solidFill>
                  <a:srgbClr val="FFFFFF"/>
                </a:solidFill>
                <a:latin typeface="Liberation Sans"/>
                <a:cs typeface="Tahoma"/>
              </a:rPr>
              <a:t>.</a:t>
            </a:r>
            <a:endParaRPr lang="ru-RU" sz="2400" i="1" dirty="0">
              <a:solidFill>
                <a:srgbClr val="FFFFFF"/>
              </a:solidFill>
              <a:latin typeface="Liberation Sans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99E623-C656-4439-BF94-E7A126A57CF4}"/>
              </a:ext>
            </a:extLst>
          </p:cNvPr>
          <p:cNvSpPr txBox="1"/>
          <p:nvPr/>
        </p:nvSpPr>
        <p:spPr>
          <a:xfrm>
            <a:off x="434237" y="2845496"/>
            <a:ext cx="112295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u="sng" dirty="0">
                <a:solidFill>
                  <a:srgbClr val="FFFFFF"/>
                </a:solidFill>
                <a:latin typeface="Monotype Corsiva"/>
                <a:cs typeface="Tahoma"/>
              </a:rPr>
              <a:t>ΠΡΟΓΝΩΣΤΙΚΟΙ ΠΑΡΑΓΟΝΤΕΣ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E0DD76-C769-9868-BAD7-F5BC7570CB12}"/>
              </a:ext>
            </a:extLst>
          </p:cNvPr>
          <p:cNvSpPr txBox="1"/>
          <p:nvPr/>
        </p:nvSpPr>
        <p:spPr>
          <a:xfrm>
            <a:off x="486428" y="3492675"/>
            <a:ext cx="1122958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romanUcPeriod"/>
            </a:pP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Ελάχιστ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α </a:t>
            </a: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διηθητικό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: π</a:t>
            </a: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ολύ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 χα</a:t>
            </a: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μηλή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 μα</a:t>
            </a: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κροχρόνι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α </a:t>
            </a: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θνησιμότητ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α</a:t>
            </a:r>
            <a:endParaRPr lang="ru-RU" sz="2000" dirty="0"/>
          </a:p>
          <a:p>
            <a:pPr marL="457200" indent="-457200">
              <a:buAutoNum type="romanUcPeriod"/>
            </a:pP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Ευρέως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 </a:t>
            </a: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διηθητικό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: 50% μα</a:t>
            </a: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κροχρόνι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α </a:t>
            </a:r>
            <a:r>
              <a:rPr lang="ru-RU" sz="2000" i="1" dirty="0" err="1">
                <a:solidFill>
                  <a:srgbClr val="FFFFFF"/>
                </a:solidFill>
                <a:latin typeface="Liberation Sans"/>
                <a:cs typeface="Tahoma"/>
              </a:rPr>
              <a:t>θνησιμότητ</a:t>
            </a:r>
            <a:r>
              <a:rPr lang="ru-RU" sz="2000" i="1" dirty="0">
                <a:solidFill>
                  <a:srgbClr val="FFFFFF"/>
                </a:solidFill>
                <a:latin typeface="Liberation Sans"/>
                <a:cs typeface="Tahoma"/>
              </a:rPr>
              <a:t>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1ED842-43B8-7D32-E200-8EB373A77E63}"/>
              </a:ext>
            </a:extLst>
          </p:cNvPr>
          <p:cNvSpPr txBox="1"/>
          <p:nvPr/>
        </p:nvSpPr>
        <p:spPr>
          <a:xfrm>
            <a:off x="475989" y="4400811"/>
            <a:ext cx="11187828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Liberation Sans"/>
              </a:rPr>
              <a:t>Κακοί προγνωστικοί παράγοντες</a:t>
            </a:r>
            <a:r>
              <a:rPr lang="ru-RU" sz="2400" dirty="0">
                <a:solidFill>
                  <a:schemeClr val="bg1"/>
                </a:solidFill>
                <a:latin typeface="Liberation Sans"/>
              </a:rPr>
              <a:t>: 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1) μέγεθος όγκου μεγαλύτερο από 4 </a:t>
            </a:r>
            <a:r>
              <a:rPr lang="el-GR" sz="2000" i="1" dirty="0" smtClean="0">
                <a:solidFill>
                  <a:schemeClr val="bg1"/>
                </a:solidFill>
                <a:latin typeface="Liberation Sans"/>
              </a:rPr>
              <a:t>εκ.</a:t>
            </a:r>
            <a:endParaRPr lang="ru-RU" sz="2800" i="1" dirty="0" err="1">
              <a:solidFill>
                <a:schemeClr val="bg1"/>
              </a:solidFill>
              <a:latin typeface="Liberation Sans"/>
            </a:endParaRPr>
          </a:p>
          <a:p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                                                                       2) απ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ομ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α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κρυσμένες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μετ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α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στάσεις</a:t>
            </a:r>
            <a:endParaRPr lang="ru-RU" sz="2000" i="1" dirty="0">
              <a:solidFill>
                <a:schemeClr val="bg1"/>
              </a:solidFill>
              <a:latin typeface="Liberation Sans"/>
            </a:endParaRPr>
          </a:p>
          <a:p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                                                                       3) </a:t>
            </a:r>
            <a:r>
              <a:rPr lang="el-GR" sz="2000" i="1" dirty="0" smtClean="0">
                <a:solidFill>
                  <a:schemeClr val="bg1"/>
                </a:solidFill>
                <a:latin typeface="Liberation Sans"/>
              </a:rPr>
              <a:t>ηλικία &gt; 45 ετών</a:t>
            </a:r>
            <a:endParaRPr lang="ru-RU" sz="2000" i="1" dirty="0">
              <a:solidFill>
                <a:schemeClr val="bg1"/>
              </a:solidFill>
              <a:latin typeface="Liberation Sans"/>
            </a:endParaRPr>
          </a:p>
          <a:p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                                                                       4) 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εκτετ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α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μένη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 α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γγει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α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κή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 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διήθηση</a:t>
            </a:r>
            <a:endParaRPr lang="ru-RU" sz="2000" i="1" dirty="0">
              <a:solidFill>
                <a:schemeClr val="bg1"/>
              </a:solidFill>
              <a:latin typeface="Liberation Sans"/>
            </a:endParaRPr>
          </a:p>
          <a:p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                                                                       5) 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εξωθυρεοειδική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 επ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έκτ</a:t>
            </a:r>
            <a:r>
              <a:rPr lang="ru-RU" sz="2000" i="1" dirty="0">
                <a:solidFill>
                  <a:schemeClr val="bg1"/>
                </a:solidFill>
                <a:latin typeface="Liberation Sans"/>
              </a:rPr>
              <a:t>α</a:t>
            </a:r>
            <a:r>
              <a:rPr lang="ru-RU" sz="2000" i="1" dirty="0" err="1">
                <a:solidFill>
                  <a:schemeClr val="bg1"/>
                </a:solidFill>
                <a:latin typeface="Liberation Sans"/>
              </a:rPr>
              <a:t>ση</a:t>
            </a:r>
            <a:endParaRPr lang="ru-RU" sz="2000" i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64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4AEE79-4946-4173-67F1-963D941E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598" y="827531"/>
            <a:ext cx="6371030" cy="727840"/>
          </a:xfrm>
        </p:spPr>
        <p:txBody>
          <a:bodyPr/>
          <a:lstStyle/>
          <a:p>
            <a:r>
              <a:rPr lang="ru-RU" b="1" i="1" u="sng" dirty="0">
                <a:ea typeface="+mj-lt"/>
                <a:cs typeface="+mj-lt"/>
              </a:rPr>
              <a:t>ΜΙΚΡΟΣΚΟΠΙΚΗ ΠΕΡΙΓΡΑΦΗ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5E95C2-06A3-F017-878F-AFE847368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03" y="2269473"/>
            <a:ext cx="12197247" cy="37503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Char char="Ø"/>
            </a:pP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Δοκιδώδες ή συμπαγές πρότυπο </a:t>
            </a:r>
            <a:r>
              <a:rPr lang="ru-RU" sz="2000" b="1" i="1" u="sng" spc="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  <a:ea typeface="+mn-lt"/>
                <a:cs typeface="+mn-lt"/>
              </a:rPr>
              <a:t>θυλακίων</a:t>
            </a:r>
            <a:r>
              <a:rPr lang="el-GR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,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ποικίλων μεγεθών (μικροθυλακιώδη, νορμοθυλακιώδη ή μακροθυλακιώδη)</a:t>
            </a:r>
            <a:endParaRPr lang="ru-RU" sz="2000" b="1" i="1" dirty="0">
              <a:solidFill>
                <a:srgbClr val="7030A0"/>
              </a:solidFill>
              <a:latin typeface="Liberation Sans"/>
            </a:endParaRPr>
          </a:p>
          <a:p>
            <a:pPr>
              <a:buFont typeface="Wingdings" charset="2"/>
              <a:buChar char="Ø"/>
            </a:pPr>
            <a:r>
              <a:rPr lang="ru-RU" sz="2000" b="1" i="1" u="sng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Χωρίς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π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υρηνικά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χαρα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κτηριστικά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θηλώδους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κα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ρκινώμ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τος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θυρεοειδούς</a:t>
            </a:r>
            <a:endParaRPr lang="ru-RU" sz="2000" b="1" i="1" dirty="0">
              <a:solidFill>
                <a:srgbClr val="7030A0"/>
              </a:solidFill>
              <a:latin typeface="Liberation Sans"/>
              <a:ea typeface="+mn-lt"/>
              <a:cs typeface="+mn-lt"/>
            </a:endParaRPr>
          </a:p>
          <a:p>
            <a:pPr>
              <a:buFont typeface="Wingdings" charset="2"/>
              <a:buChar char="Ø"/>
            </a:pP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Διήθηση παρακείμενου παρεγχύματος του θυρεοειδούς, κάψας (πλήρης 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διείσδυση</a:t>
            </a:r>
            <a:r>
              <a:rPr lang="el-GR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και </a:t>
            </a:r>
            <a:r>
              <a:rPr lang="el-GR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διάσπαση αυτής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) 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ή αιμοφόρων αγγείων (μέσα ή πέρα από την κάψα)</a:t>
            </a:r>
          </a:p>
          <a:p>
            <a:pPr>
              <a:buFont typeface="Wingdings" charset="2"/>
              <a:buChar char="Ø"/>
            </a:pP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Κα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ψική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διήθηση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: 1) η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κάψ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είν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αι πα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χυσμένη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και 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νώμ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λη</a:t>
            </a:r>
            <a:endParaRPr lang="ru-RU" sz="2000" b="1" i="1" dirty="0">
              <a:solidFill>
                <a:srgbClr val="7030A0"/>
              </a:solidFill>
              <a:latin typeface="Liberation Sans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000" b="1" i="1" dirty="0">
                <a:solidFill>
                  <a:srgbClr val="7030A0"/>
                </a:solidFill>
                <a:latin typeface="Liberation Sans"/>
              </a:rPr>
              <a:t>                                   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2) </a:t>
            </a:r>
            <a:r>
              <a:rPr lang="el-GR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εστιακή 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διήθηση 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απ</a:t>
            </a:r>
            <a:r>
              <a:rPr lang="el-GR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ό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τα 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κ</a:t>
            </a:r>
            <a:r>
              <a:rPr lang="el-GR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ύ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τταρα 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του καρκινώματος σε όλο της το πάχος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7030A0"/>
                </a:solidFill>
                <a:latin typeface="Liberation Sans"/>
              </a:rPr>
              <a:t>                                   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3) 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ντιδρ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στική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ψευδοκάψ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γύρω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από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το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διηθητικό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όριο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                                        (εξαιρείται η θέση </a:t>
            </a:r>
            <a:r>
              <a:rPr lang="el-GR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πιθανής προηγούμενης </a:t>
            </a:r>
            <a:r>
              <a:rPr lang="el-GR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αναρροφητικής βιοψίας </a:t>
            </a:r>
            <a:r>
              <a:rPr lang="ru-RU" sz="20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FNA</a:t>
            </a:r>
            <a:r>
              <a:rPr lang="ru-RU" sz="20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)</a:t>
            </a:r>
            <a:endParaRPr lang="ru-RU" sz="2000" b="1" i="1" dirty="0">
              <a:solidFill>
                <a:srgbClr val="7030A0"/>
              </a:solidFill>
              <a:latin typeface="Liberation Sans"/>
            </a:endParaRPr>
          </a:p>
          <a:p>
            <a:pPr marL="0" indent="0">
              <a:buNone/>
            </a:pPr>
            <a:endParaRPr lang="ru-RU" sz="2000" i="1" dirty="0">
              <a:solidFill>
                <a:srgbClr val="7030A0"/>
              </a:solidFill>
              <a:latin typeface="Liberation Sans"/>
              <a:ea typeface="+mn-lt"/>
              <a:cs typeface="+mn-lt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2FBFDD-4D5A-12D1-1CF6-00F7CE092BAD}"/>
              </a:ext>
            </a:extLst>
          </p:cNvPr>
          <p:cNvSpPr txBox="1"/>
          <p:nvPr/>
        </p:nvSpPr>
        <p:spPr>
          <a:xfrm>
            <a:off x="10441360" y="357905"/>
            <a:ext cx="68684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5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38D200CC-7EA3-5596-5ADF-1123AA59F1CE}"/>
              </a:ext>
            </a:extLst>
          </p:cNvPr>
          <p:cNvSpPr/>
          <p:nvPr/>
        </p:nvSpPr>
        <p:spPr>
          <a:xfrm>
            <a:off x="9225643" y="6022655"/>
            <a:ext cx="2212930" cy="751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latin typeface="Liberation Sans"/>
              </a:rPr>
              <a:t>ΣΥΝΕΧΕΙΑ</a:t>
            </a:r>
          </a:p>
        </p:txBody>
      </p:sp>
    </p:spTree>
    <p:extLst>
      <p:ext uri="{BB962C8B-B14F-4D97-AF65-F5344CB8AC3E}">
        <p14:creationId xmlns:p14="http://schemas.microsoft.com/office/powerpoint/2010/main" xmlns="" val="39608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D71494-EE51-D6EE-258D-AA25C6623B6E}"/>
              </a:ext>
            </a:extLst>
          </p:cNvPr>
          <p:cNvSpPr txBox="1"/>
          <p:nvPr/>
        </p:nvSpPr>
        <p:spPr>
          <a:xfrm>
            <a:off x="10444620" y="340290"/>
            <a:ext cx="6972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B94F60-5B29-3776-C019-6776BC88551E}"/>
              </a:ext>
            </a:extLst>
          </p:cNvPr>
          <p:cNvSpPr txBox="1"/>
          <p:nvPr/>
        </p:nvSpPr>
        <p:spPr>
          <a:xfrm>
            <a:off x="6264" y="1269305"/>
            <a:ext cx="12200348" cy="69557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Αγγειακή διήθηση:  α) </a:t>
            </a:r>
            <a:r>
              <a:rPr lang="ru-RU" sz="2400" b="1" i="1" u="sng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αγγεία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μέσα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ή πέρα από την κάψα</a:t>
            </a: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                                      β) </a:t>
            </a:r>
            <a:r>
              <a:rPr lang="el-GR" sz="2400" b="1" i="1" dirty="0" err="1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νεοπλασματικό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έμβολο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καλυμμένο 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με ενδοθήλιο</a:t>
            </a: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                                      γ) </a:t>
            </a:r>
            <a:r>
              <a:rPr lang="el-GR" sz="2400" b="1" i="1" dirty="0" err="1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νεοπλασματικός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ιστός 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προσκολλημένος 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στο τοίχωμα 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ή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με παρουσία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θρόμβου</a:t>
            </a: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 algn="l">
              <a:buFont typeface="Wingdings"/>
              <a:buChar char="Ø"/>
            </a:pP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  <a:ea typeface="+mn-lt"/>
                <a:cs typeface="+mn-lt"/>
              </a:rPr>
              <a:t>Μπορεί 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να έχει πυρηνική 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ατυπία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, αλλά </a:t>
            </a:r>
            <a:r>
              <a:rPr lang="el-GR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  <a:ea typeface="+mn-lt"/>
                <a:cs typeface="+mn-lt"/>
              </a:rPr>
              <a:t>μ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  <a:ea typeface="+mn-lt"/>
                <a:cs typeface="+mn-lt"/>
              </a:rPr>
              <a:t>πορεί </a:t>
            </a:r>
            <a:r>
              <a:rPr lang="el-GR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  <a:ea typeface="+mn-lt"/>
                <a:cs typeface="+mn-lt"/>
              </a:rPr>
              <a:t> 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και</a:t>
            </a:r>
            <a:r>
              <a:rPr lang="el-GR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  <a:ea typeface="+mn-lt"/>
                <a:cs typeface="+mn-lt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να μιμηθεί 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μορφολογικά 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τον φυσιολογικό θυρεοειδ</a:t>
            </a:r>
            <a:r>
              <a:rPr lang="el-GR" sz="2400" b="1" i="1" dirty="0" err="1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ικό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ιστό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.</a:t>
            </a: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Πιθανώς ε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στιακ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ά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ατρακτοειδείς 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περιοχές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.</a:t>
            </a: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r>
              <a:rPr lang="ru-RU" sz="2400" b="1" i="1" u="sng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Μιτώσεις 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(</a:t>
            </a:r>
            <a:r>
              <a:rPr lang="el-GR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/>
                <a:ea typeface="+mn-lt"/>
                <a:cs typeface="+mn-lt"/>
              </a:rPr>
              <a:t>&lt;</a:t>
            </a:r>
            <a:r>
              <a:rPr lang="ru-RU" sz="2400" b="1" i="1" dirty="0" smtClean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400" b="1" i="1" u="sng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3/10HPF)</a:t>
            </a:r>
            <a:endParaRPr lang="ru-RU" sz="2400" b="1" i="1" u="sng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r>
              <a:rPr lang="ru-RU" sz="2400" b="1" i="1" u="sng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Χωρίς</a:t>
            </a:r>
            <a:r>
              <a:rPr lang="ru-RU" sz="2400" b="1" i="1" dirty="0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Liberation Sans"/>
                <a:ea typeface="+mn-lt"/>
                <a:cs typeface="+mn-lt"/>
              </a:rPr>
              <a:t>νέκρωση</a:t>
            </a: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endParaRPr lang="ru-RU" sz="2400" b="1" i="1" dirty="0">
              <a:solidFill>
                <a:srgbClr val="7030A0"/>
              </a:solidFill>
              <a:latin typeface="Liberation Sans"/>
            </a:endParaRPr>
          </a:p>
          <a:p>
            <a:pPr marL="342900" indent="-342900">
              <a:buFont typeface="Wingdings"/>
              <a:buChar char="Ø"/>
            </a:pPr>
            <a:endParaRPr lang="ru-RU" sz="2000" b="1" i="1" dirty="0">
              <a:solidFill>
                <a:srgbClr val="7030A0"/>
              </a:solidFill>
              <a:latin typeface="Liberation Sans"/>
            </a:endParaRPr>
          </a:p>
          <a:p>
            <a:pPr marL="285750" indent="-285750">
              <a:buFont typeface="Wingdings"/>
              <a:buChar char="Ø"/>
            </a:pPr>
            <a:endParaRPr lang="ru-RU" b="1" i="1" dirty="0"/>
          </a:p>
          <a:p>
            <a:pPr marL="285750" indent="-285750">
              <a:buFont typeface="Wingdings"/>
              <a:buChar char="Ø"/>
            </a:pPr>
            <a:endParaRPr lang="ru-RU" b="1" i="1" dirty="0"/>
          </a:p>
          <a:p>
            <a:pPr marL="285750" indent="-285750">
              <a:buFont typeface="Wingdings"/>
              <a:buChar char="Ø"/>
            </a:pPr>
            <a:endParaRPr lang="ru-RU" b="1" i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5192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>
            <a:extLst>
              <a:ext uri="{FF2B5EF4-FFF2-40B4-BE49-F238E27FC236}">
                <a16:creationId xmlns:a16="http://schemas.microsoft.com/office/drawing/2014/main" xmlns="" id="{46D75838-7FA2-4AAF-9C77-E34C3B4AD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xmlns="" id="{206B0C47-1CFB-42F6-B66C-063C5B601F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7F85B938-6BC7-4B98-9953-B70B364657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4D7BC4F-833B-B0F6-2A3F-FE98C9CB1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4" r="-1" b="-1"/>
          <a:stretch/>
        </p:blipFill>
        <p:spPr>
          <a:xfrm>
            <a:off x="6636564" y="1138258"/>
            <a:ext cx="4495449" cy="480498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01DD009-6268-A48A-3E2B-A1263668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92" y="1139583"/>
            <a:ext cx="5039638" cy="4798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A98D83-1676-7688-A5A5-25805A632873}"/>
              </a:ext>
            </a:extLst>
          </p:cNvPr>
          <p:cNvSpPr txBox="1"/>
          <p:nvPr/>
        </p:nvSpPr>
        <p:spPr>
          <a:xfrm>
            <a:off x="10434181" y="308976"/>
            <a:ext cx="697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422650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>
            <a:extLst>
              <a:ext uri="{FF2B5EF4-FFF2-40B4-BE49-F238E27FC236}">
                <a16:creationId xmlns:a16="http://schemas.microsoft.com/office/drawing/2014/main" xmlns="" id="{46D75838-7FA2-4AAF-9C77-E34C3B4AD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xmlns="" id="{206B0C47-1CFB-42F6-B66C-063C5B601F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7F85B938-6BC7-4B98-9953-B70B364657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A98D83-1676-7688-A5A5-25805A632873}"/>
              </a:ext>
            </a:extLst>
          </p:cNvPr>
          <p:cNvSpPr txBox="1"/>
          <p:nvPr/>
        </p:nvSpPr>
        <p:spPr>
          <a:xfrm>
            <a:off x="10434181" y="308976"/>
            <a:ext cx="697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8</a:t>
            </a: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xmlns="" id="{68629762-13FD-4785-3901-2CF04E711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69" y="1139582"/>
            <a:ext cx="4799554" cy="480848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овощ&#10;&#10;Автоматически созданное описание">
            <a:extLst>
              <a:ext uri="{FF2B5EF4-FFF2-40B4-BE49-F238E27FC236}">
                <a16:creationId xmlns:a16="http://schemas.microsoft.com/office/drawing/2014/main" xmlns="" id="{37E93A6D-79BC-0E60-D981-DF723688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14" y="1135010"/>
            <a:ext cx="4716049" cy="482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59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>
            <a:extLst>
              <a:ext uri="{FF2B5EF4-FFF2-40B4-BE49-F238E27FC236}">
                <a16:creationId xmlns:a16="http://schemas.microsoft.com/office/drawing/2014/main" xmlns="" id="{46D75838-7FA2-4AAF-9C77-E34C3B4AD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xmlns="" id="{206B0C47-1CFB-42F6-B66C-063C5B601F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7F85B938-6BC7-4B98-9953-B70B364657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A98D83-1676-7688-A5A5-25805A632873}"/>
              </a:ext>
            </a:extLst>
          </p:cNvPr>
          <p:cNvSpPr txBox="1"/>
          <p:nvPr/>
        </p:nvSpPr>
        <p:spPr>
          <a:xfrm>
            <a:off x="10434181" y="308976"/>
            <a:ext cx="6972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dirty="0">
                <a:latin typeface="Monotype Corsiva"/>
              </a:rPr>
              <a:t>9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CE344306-312E-D281-62E9-7940EF71A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62" y="1139582"/>
            <a:ext cx="4695172" cy="4912863"/>
          </a:xfrm>
          <a:prstGeom prst="rect">
            <a:avLst/>
          </a:prstGeom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xmlns="" id="{189281DD-60A7-3F5B-EB30-78A3A90D5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017" y="1135010"/>
            <a:ext cx="4987446" cy="493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9724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TotalTime>82</TotalTime>
  <Words>291</Words>
  <Application>Microsoft Office PowerPoint</Application>
  <PresentationFormat>Προσαρμογή</PresentationFormat>
  <Paragraphs>91</Paragraphs>
  <Slides>12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3" baseType="lpstr">
      <vt:lpstr>Ион (конференц-зал)</vt:lpstr>
      <vt:lpstr>Διαφάνεια 1</vt:lpstr>
      <vt:lpstr>Διαφάνεια 2</vt:lpstr>
      <vt:lpstr>Διαφάνεια 3</vt:lpstr>
      <vt:lpstr>Διαφάνεια 4</vt:lpstr>
      <vt:lpstr>ΜΙΚΡΟΣΚΟΠΙΚΗ ΠΕΡΙΓΡΑΦΗ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581</cp:revision>
  <dcterms:created xsi:type="dcterms:W3CDTF">2022-05-13T05:53:28Z</dcterms:created>
  <dcterms:modified xsi:type="dcterms:W3CDTF">2022-05-19T06:54:06Z</dcterms:modified>
</cp:coreProperties>
</file>