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64" r:id="rId3"/>
    <p:sldId id="265" r:id="rId4"/>
    <p:sldId id="271" r:id="rId5"/>
    <p:sldId id="272" r:id="rId6"/>
    <p:sldId id="273" r:id="rId7"/>
    <p:sldId id="274" r:id="rId8"/>
    <p:sldId id="257" r:id="rId9"/>
    <p:sldId id="276" r:id="rId10"/>
    <p:sldId id="278" r:id="rId11"/>
    <p:sldId id="279" r:id="rId12"/>
    <p:sldId id="280" r:id="rId13"/>
    <p:sldId id="281" r:id="rId14"/>
    <p:sldId id="275" r:id="rId15"/>
    <p:sldId id="267" r:id="rId16"/>
    <p:sldId id="282" r:id="rId17"/>
    <p:sldId id="283" r:id="rId18"/>
    <p:sldId id="262" r:id="rId19"/>
    <p:sldId id="269" r:id="rId20"/>
    <p:sldId id="270" r:id="rId21"/>
    <p:sldId id="284" r:id="rId22"/>
    <p:sldId id="285" r:id="rId23"/>
    <p:sldId id="286" r:id="rId24"/>
    <p:sldId id="277" r:id="rId25"/>
    <p:sldId id="288" r:id="rId26"/>
    <p:sldId id="268" r:id="rId27"/>
    <p:sldId id="290" r:id="rId28"/>
    <p:sldId id="258" r:id="rId29"/>
    <p:sldId id="259" r:id="rId30"/>
    <p:sldId id="261" r:id="rId31"/>
    <p:sldId id="291" r:id="rId32"/>
    <p:sldId id="292" r:id="rId33"/>
    <p:sldId id="294" r:id="rId34"/>
    <p:sldId id="293" r:id="rId35"/>
    <p:sldId id="295" r:id="rId36"/>
    <p:sldId id="296" r:id="rId37"/>
    <p:sldId id="297" r:id="rId38"/>
    <p:sldId id="298" r:id="rId39"/>
    <p:sldId id="299" r:id="rId4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CC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11073-8096-4AB6-BECC-A3F6E359D538}" type="datetimeFigureOut">
              <a:rPr lang="el-GR" smtClean="0"/>
              <a:pPr/>
              <a:t>23/10/2020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729CC-B63E-4AD0-8288-CBBB9BAF578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342136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F0D0B-3020-40F3-80DE-E0AF6F8A6C8F}" type="slidenum">
              <a:rPr lang="el-GR" smtClean="0"/>
              <a:pPr/>
              <a:t>5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583714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F6E932E9-AB8D-4EE8-A8C0-96AA8B84BD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="" xmlns:a16="http://schemas.microsoft.com/office/drawing/2014/main" id="{8EA072F1-2757-445B-BF50-8B3D8C64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AE61A87D-6375-45DE-ACA7-72723D0A1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A6851-34E5-425E-9002-7C42A8633602}" type="datetimeFigureOut">
              <a:rPr lang="el-GR" smtClean="0"/>
              <a:pPr/>
              <a:t>23/10/2020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0D44D93A-4013-4AA9-B9FA-81ED7ECE4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FB1D8176-76D2-441E-8FFD-BFC741F96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4986-BBB1-4F8D-966F-453F6E8AFF3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923840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C0AB32DF-C022-40D8-8C19-74B5BE67E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="" xmlns:a16="http://schemas.microsoft.com/office/drawing/2014/main" id="{7C17A348-8A1F-4DB9-8B3B-A609FE18C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014E9655-D9CD-45CD-B26B-1AD480822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A6851-34E5-425E-9002-7C42A8633602}" type="datetimeFigureOut">
              <a:rPr lang="el-GR" smtClean="0"/>
              <a:pPr/>
              <a:t>23/10/2020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2C8AC9E7-D225-47DD-92A1-5C8B980EC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FEFC8DCB-BC1B-40AF-8EB3-4BCDF39DB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4986-BBB1-4F8D-966F-453F6E8AFF3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110211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="" xmlns:a16="http://schemas.microsoft.com/office/drawing/2014/main" id="{3821E971-CF52-404C-9FE8-3B974D1270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="" xmlns:a16="http://schemas.microsoft.com/office/drawing/2014/main" id="{5D97D300-B2CB-4288-B140-C01F3C3ED0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5AD16B18-77D1-49EC-BAC1-8579C5917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A6851-34E5-425E-9002-7C42A8633602}" type="datetimeFigureOut">
              <a:rPr lang="el-GR" smtClean="0"/>
              <a:pPr/>
              <a:t>23/10/2020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8A30D902-B38B-4BDE-AF83-8A72ACB23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66C499A9-1EA6-4AB0-9CE8-59B3DCA3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4986-BBB1-4F8D-966F-453F6E8AFF3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576521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3ED03C12-BBAF-4026-B3B2-0A1AA7C2E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A552A516-BB6A-4D35-942F-C96BB9AAD5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D0368297-26E3-4DB2-A12D-9FA16663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A6851-34E5-425E-9002-7C42A8633602}" type="datetimeFigureOut">
              <a:rPr lang="el-GR" smtClean="0"/>
              <a:pPr/>
              <a:t>23/10/2020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03A31FE9-9ACC-4923-9097-5B1407461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C81BB1C9-F25F-458C-81D3-B64FDE938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4986-BBB1-4F8D-966F-453F6E8AFF3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920587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60075A1B-7D9E-4206-8858-D29C53EB3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="" xmlns:a16="http://schemas.microsoft.com/office/drawing/2014/main" id="{4660735D-0DB7-440F-8AAC-E4A22D7DD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EF72D4AE-C08A-4935-BF44-7284E35C9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A6851-34E5-425E-9002-7C42A8633602}" type="datetimeFigureOut">
              <a:rPr lang="el-GR" smtClean="0"/>
              <a:pPr/>
              <a:t>23/10/2020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360FCC4D-0682-4967-A9AA-7182B9C27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F15175A7-C76F-448A-9CCB-E02C7A75C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4986-BBB1-4F8D-966F-453F6E8AFF3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563243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96ABD964-29C3-47E9-905B-6A2F8DBC3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06111969-7011-425A-AC27-9ED833920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="" xmlns:a16="http://schemas.microsoft.com/office/drawing/2014/main" id="{9DF28380-942C-4472-92B4-842B141653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="" xmlns:a16="http://schemas.microsoft.com/office/drawing/2014/main" id="{5EDE0D41-496B-47F9-B602-F17432A74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A6851-34E5-425E-9002-7C42A8633602}" type="datetimeFigureOut">
              <a:rPr lang="el-GR" smtClean="0"/>
              <a:pPr/>
              <a:t>23/10/2020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="" xmlns:a16="http://schemas.microsoft.com/office/drawing/2014/main" id="{FF1BCFA9-F986-4E2F-9251-B84FEAEE6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="" xmlns:a16="http://schemas.microsoft.com/office/drawing/2014/main" id="{8AD966F1-72EE-4F8C-A344-B874DC45D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4986-BBB1-4F8D-966F-453F6E8AFF3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810635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A8ECDA9B-3996-41E8-BA4C-8211397AA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="" xmlns:a16="http://schemas.microsoft.com/office/drawing/2014/main" id="{ECE00949-F174-4798-AA0D-A7F970E25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="" xmlns:a16="http://schemas.microsoft.com/office/drawing/2014/main" id="{33DFA777-373F-4CAF-A7DB-0DA2EE57F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="" xmlns:a16="http://schemas.microsoft.com/office/drawing/2014/main" id="{D5169EE0-FE6A-4560-9643-305B2DBC48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="" xmlns:a16="http://schemas.microsoft.com/office/drawing/2014/main" id="{1D5A2941-C3A7-43D4-AA10-E1637FAD55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="" xmlns:a16="http://schemas.microsoft.com/office/drawing/2014/main" id="{CFB007FC-F1A6-4A33-AE1F-D324382B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A6851-34E5-425E-9002-7C42A8633602}" type="datetimeFigureOut">
              <a:rPr lang="el-GR" smtClean="0"/>
              <a:pPr/>
              <a:t>23/10/2020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="" xmlns:a16="http://schemas.microsoft.com/office/drawing/2014/main" id="{CD901A8F-1845-4286-A267-2527E24E4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="" xmlns:a16="http://schemas.microsoft.com/office/drawing/2014/main" id="{2E0A3079-815A-409E-B220-A3FC14111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4986-BBB1-4F8D-966F-453F6E8AFF3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800198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A00C7482-C2F6-4B12-AE8A-1BFF055C6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="" xmlns:a16="http://schemas.microsoft.com/office/drawing/2014/main" id="{9C534A90-C2A4-4581-BB2D-47DFD5D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A6851-34E5-425E-9002-7C42A8633602}" type="datetimeFigureOut">
              <a:rPr lang="el-GR" smtClean="0"/>
              <a:pPr/>
              <a:t>23/10/2020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="" xmlns:a16="http://schemas.microsoft.com/office/drawing/2014/main" id="{5BFC3AA8-81E0-44CD-B5A9-CA19CEF3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="" xmlns:a16="http://schemas.microsoft.com/office/drawing/2014/main" id="{128A7D2D-6520-4B73-99C5-A16DD227F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4986-BBB1-4F8D-966F-453F6E8AFF3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014484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="" xmlns:a16="http://schemas.microsoft.com/office/drawing/2014/main" id="{63953327-A905-40E1-A06A-54A5001F1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A6851-34E5-425E-9002-7C42A8633602}" type="datetimeFigureOut">
              <a:rPr lang="el-GR" smtClean="0"/>
              <a:pPr/>
              <a:t>23/10/2020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="" xmlns:a16="http://schemas.microsoft.com/office/drawing/2014/main" id="{F56E2DF8-5CD0-4E1A-BE64-819570C46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="" xmlns:a16="http://schemas.microsoft.com/office/drawing/2014/main" id="{8BB5CDF9-DB32-478C-B7CE-C30CA35C4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4986-BBB1-4F8D-966F-453F6E8AFF3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830731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D358089F-2807-45AE-BA38-7B609BFCD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563AF57C-843D-43F5-BCE8-362F9DC9E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0BE87299-D24D-46E5-A2EB-F6737CA2F8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="" xmlns:a16="http://schemas.microsoft.com/office/drawing/2014/main" id="{8EF5BF69-1C46-4099-BABF-99803972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A6851-34E5-425E-9002-7C42A8633602}" type="datetimeFigureOut">
              <a:rPr lang="el-GR" smtClean="0"/>
              <a:pPr/>
              <a:t>23/10/2020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="" xmlns:a16="http://schemas.microsoft.com/office/drawing/2014/main" id="{09B37665-9763-4AE7-A9C2-5D8DC982F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="" xmlns:a16="http://schemas.microsoft.com/office/drawing/2014/main" id="{76D1E01E-DD71-4C6B-A90A-D74D7F158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4986-BBB1-4F8D-966F-453F6E8AFF3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137080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210BEF82-462D-45CE-A9DC-72569B69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="" xmlns:a16="http://schemas.microsoft.com/office/drawing/2014/main" id="{B9F76C4F-3C5B-4EDF-AD75-B214F6BD77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E2038752-7B41-48A1-A40E-33538A59E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="" xmlns:a16="http://schemas.microsoft.com/office/drawing/2014/main" id="{A93B4195-4F87-458D-ABC2-7E2B6A56D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A6851-34E5-425E-9002-7C42A8633602}" type="datetimeFigureOut">
              <a:rPr lang="el-GR" smtClean="0"/>
              <a:pPr/>
              <a:t>23/10/2020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="" xmlns:a16="http://schemas.microsoft.com/office/drawing/2014/main" id="{F3E145B8-7891-409E-B5A9-3237A0A69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="" xmlns:a16="http://schemas.microsoft.com/office/drawing/2014/main" id="{1E95321B-060B-4BB5-8263-552CF600E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34986-BBB1-4F8D-966F-453F6E8AFF3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68632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="" xmlns:a16="http://schemas.microsoft.com/office/drawing/2014/main" id="{07903A8B-4AB0-431A-BD32-2E7CAE93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="" xmlns:a16="http://schemas.microsoft.com/office/drawing/2014/main" id="{6A337BD6-63AB-412C-BFC4-DA1304690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9D1E6782-921A-4A3D-B7FF-580683185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A6851-34E5-425E-9002-7C42A8633602}" type="datetimeFigureOut">
              <a:rPr lang="el-GR" smtClean="0"/>
              <a:pPr/>
              <a:t>23/10/2020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F9EBB2C6-5C7F-4126-AEB4-DF5FBE5A25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F45C11C2-FC54-49C9-8BA4-203B31ABB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34986-BBB1-4F8D-966F-453F6E8AFF3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18427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radiology.rsna.org/content/250/3/638/F3.expansion.html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google.gr/url?sa=i&amp;rct=j&amp;q=&amp;esrc=s&amp;source=images&amp;cd=&amp;cad=rja&amp;uact=8&amp;ved=0ahUKEwjk_fTQ4fLLAhXCDxoKHaQFCtsQjRwIBw&amp;url=http://radiopaedia.org/articles/radial-scar&amp;bvm=bv.118443451,d.d2s&amp;psig=AFQjCNFOf87_dvA9WvB3TIZU-qJzfpYxYg&amp;ust=145978153575669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hyperlink" Target="http://www.google.gr/url?sa=i&amp;rct=j&amp;q=&amp;esrc=s&amp;source=images&amp;cd=&amp;cad=rja&amp;uact=8&amp;ved=0ahUKEwjn78j42fLLAhUGqxoKHe_gAkkQjRwIBw&amp;url=http://www.slideshare.net/SauravSingh10/carcinoma-of-breast-31450676&amp;psig=AFQjCNEeTRQC3AXkiOQyMNRMUW2qHKgY5Q&amp;ust=1459780537384578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google.gr/url?sa=i&amp;rct=j&amp;q=&amp;esrc=s&amp;source=images&amp;cd=&amp;cad=rja&amp;uact=8&amp;ved=0ahUKEwi3q6mE3YPMAhWF1A4KHQ08CZ8QjRwIBw&amp;url=http://medind.nic.in/ibn/t09/i4/ibnt09i4p282.htm&amp;psig=AFQjCNG7YljSUXsaptWe6WVVy7JErGk3Qw&amp;ust=1460365813423853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gr/url?sa=i&amp;rct=j&amp;q=&amp;esrc=s&amp;source=images&amp;cd=&amp;cad=rja&amp;uact=8&amp;ved=0CAcQjRxqFQoTCPGy0InmzsgCFUJEFAodd5UDBA&amp;url=http://www.europeanurology.com/article/S0302-2838(11)01435-7/fulltext/extent-of-cancer-of-less-than-50-in-any-prostate-needle-biopsy-core-how-many-millimeters-are-there&amp;bvm=bv.105454873,d.d24&amp;psig=AFQjCNEqcNEMilVXU04-5nlX4YunPlEFPA&amp;ust=1445353087428139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gr/url?sa=i&amp;rct=j&amp;q=&amp;esrc=s&amp;source=images&amp;cd=&amp;cad=rja&amp;uact=8&amp;ved=0ahUKEwjvhKSi6uPLAhWBDBoKHU70DywQjRwIBw&amp;url=http://breast-cancer.ca/mridets/&amp;psig=AFQjCNFcpzkPB_lGplIlhILqZGjQOVM5RQ&amp;ust=1459269858784149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1BFB5594-60BA-449A-9CCC-4E579EE91D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Μακροσκοπική εξέταση παρασκευασμάτων </a:t>
            </a:r>
            <a:r>
              <a:rPr lang="el-GR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μαστού </a:t>
            </a:r>
            <a:endParaRPr lang="el-G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="" xmlns:a16="http://schemas.microsoft.com/office/drawing/2014/main" id="{7E0E3094-1C9C-4691-972D-4EE7ED14EB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09948"/>
            <a:ext cx="9144000" cy="1655762"/>
          </a:xfrm>
        </p:spPr>
        <p:txBody>
          <a:bodyPr/>
          <a:lstStyle/>
          <a:p>
            <a:endParaRPr lang="el-GR" b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b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Ευαγγελία Κάβουρα</a:t>
            </a:r>
          </a:p>
          <a:p>
            <a:r>
              <a:rPr lang="el-GR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Κίττυ</a:t>
            </a:r>
            <a:r>
              <a:rPr lang="el-GR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Παυλάκη</a:t>
            </a:r>
          </a:p>
        </p:txBody>
      </p:sp>
    </p:spTree>
    <p:extLst>
      <p:ext uri="{BB962C8B-B14F-4D97-AF65-F5344CB8AC3E}">
        <p14:creationId xmlns="" xmlns:p14="http://schemas.microsoft.com/office/powerpoint/2010/main" val="1342935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6F279273-53E9-4338-974D-596E4BB301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b="44648"/>
          <a:stretch/>
        </p:blipFill>
        <p:spPr>
          <a:xfrm>
            <a:off x="6869134" y="1761473"/>
            <a:ext cx="4905023" cy="156986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3619DCD7-D2CE-4636-A4BA-C8257B181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858513"/>
            <a:ext cx="5334000" cy="4562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53DBF17-7D88-4540-92D3-A6F73A83F33B}"/>
              </a:ext>
            </a:extLst>
          </p:cNvPr>
          <p:cNvSpPr txBox="1"/>
          <p:nvPr/>
        </p:nvSpPr>
        <p:spPr>
          <a:xfrm>
            <a:off x="3193257" y="335293"/>
            <a:ext cx="6995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Βιοψία με βελόνα σε ύποπτη αλλοίωση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E2CEAD2-E3EF-4434-BCC0-511750622768}"/>
              </a:ext>
            </a:extLst>
          </p:cNvPr>
          <p:cNvSpPr txBox="1"/>
          <p:nvPr/>
        </p:nvSpPr>
        <p:spPr>
          <a:xfrm>
            <a:off x="7437049" y="3758160"/>
            <a:ext cx="43371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Καλοήθεια: </a:t>
            </a: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αφαίρεση της βλάβης</a:t>
            </a:r>
          </a:p>
          <a:p>
            <a:endParaRPr lang="el-GR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000" b="1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Κακοήθεια: </a:t>
            </a:r>
          </a:p>
          <a:p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αφαίρεση της βλάβης και του λεμφαδένα φρουρού</a:t>
            </a:r>
          </a:p>
          <a:p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ή</a:t>
            </a:r>
          </a:p>
          <a:p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επιλογή θεραπείας σε ανεγχείρητους καρκίνους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(ER, PR, ki-67, Her2)</a:t>
            </a:r>
            <a:endParaRPr lang="el-GR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462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4DD77A66-A407-4B31-A294-AE7DB8B5F0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65" t="8906" r="5592" b="19163"/>
          <a:stretch/>
        </p:blipFill>
        <p:spPr>
          <a:xfrm>
            <a:off x="5962207" y="1301015"/>
            <a:ext cx="3402249" cy="2804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54B7822-6103-4AC5-828C-B9AC221945B1}"/>
              </a:ext>
            </a:extLst>
          </p:cNvPr>
          <p:cNvSpPr txBox="1"/>
          <p:nvPr/>
        </p:nvSpPr>
        <p:spPr>
          <a:xfrm>
            <a:off x="3905245" y="5256129"/>
            <a:ext cx="7218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Κυανές χρωστικές όπως το κυανού του μεθυλενίου</a:t>
            </a:r>
          </a:p>
          <a:p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Ραδιοϊσοτοπικά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συμπλέγματα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="" xmlns:a16="http://schemas.microsoft.com/office/drawing/2014/main" id="{3E089367-4236-4114-AB85-9B988F9F25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66" t="5207" r="6730" b="10860"/>
          <a:stretch/>
        </p:blipFill>
        <p:spPr>
          <a:xfrm>
            <a:off x="2000261" y="1294411"/>
            <a:ext cx="3402248" cy="2804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4663597-62D6-4B9A-AE40-C6001E1375FE}"/>
              </a:ext>
            </a:extLst>
          </p:cNvPr>
          <p:cNvSpPr txBox="1"/>
          <p:nvPr/>
        </p:nvSpPr>
        <p:spPr>
          <a:xfrm>
            <a:off x="3365399" y="432518"/>
            <a:ext cx="4495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λεμφαδένας φρουρός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9E2214D-9BEB-4605-97D9-EDB869C45B0E}"/>
              </a:ext>
            </a:extLst>
          </p:cNvPr>
          <p:cNvSpPr txBox="1"/>
          <p:nvPr/>
        </p:nvSpPr>
        <p:spPr>
          <a:xfrm>
            <a:off x="1694051" y="4118731"/>
            <a:ext cx="7999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πρώτος λεμφαδένας στον οποίο παροχετεύεται η λέμφος από τα λεμφαγγεία του νεοπλάσματος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71BD340-C2E3-4235-9AC3-1E42CA57FCB5}"/>
              </a:ext>
            </a:extLst>
          </p:cNvPr>
          <p:cNvSpPr txBox="1"/>
          <p:nvPr/>
        </p:nvSpPr>
        <p:spPr>
          <a:xfrm>
            <a:off x="227916" y="5440796"/>
            <a:ext cx="3137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Χρησιμοποιούνται</a:t>
            </a:r>
            <a:r>
              <a:rPr lang="el-GR" dirty="0"/>
              <a:t> </a:t>
            </a:r>
          </a:p>
        </p:txBody>
      </p:sp>
      <p:sp>
        <p:nvSpPr>
          <p:cNvPr id="11" name="Βέλος: Δεξιό 10">
            <a:extLst>
              <a:ext uri="{FF2B5EF4-FFF2-40B4-BE49-F238E27FC236}">
                <a16:creationId xmlns="" xmlns:a16="http://schemas.microsoft.com/office/drawing/2014/main" id="{1B1C9A77-3540-4C86-BD4E-3FE9ED9D095C}"/>
              </a:ext>
            </a:extLst>
          </p:cNvPr>
          <p:cNvSpPr/>
          <p:nvPr/>
        </p:nvSpPr>
        <p:spPr>
          <a:xfrm>
            <a:off x="2951696" y="5587220"/>
            <a:ext cx="827406" cy="328630"/>
          </a:xfrm>
          <a:prstGeom prst="rightArrow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280014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66BACFDE-BA90-49E6-8BB8-3D7848E2D6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413" y="2596445"/>
            <a:ext cx="6637867" cy="3465688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8E1FCFDF-3EAA-449A-BC97-8E55F760CA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973" b="49759"/>
          <a:stretch/>
        </p:blipFill>
        <p:spPr>
          <a:xfrm>
            <a:off x="2712718" y="372533"/>
            <a:ext cx="6766562" cy="19191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91434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07B0541C-E020-4B74-85EE-805AF244E2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66" y="784577"/>
            <a:ext cx="7491070" cy="455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DB380AB-C5E9-4730-9CDB-9A6525AC94FB}"/>
              </a:ext>
            </a:extLst>
          </p:cNvPr>
          <p:cNvSpPr txBox="1"/>
          <p:nvPr/>
        </p:nvSpPr>
        <p:spPr>
          <a:xfrm>
            <a:off x="2280356" y="5508978"/>
            <a:ext cx="83876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Όταν η μεταστατική εστία αφορά σε μεμονωμένα κύτταρα ή σε διάμετρο &lt;0,2 </a:t>
            </a:r>
            <a:r>
              <a:rPr lang="el-G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χιλ</a:t>
            </a: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τότε η νόσος </a:t>
            </a:r>
            <a:r>
              <a:rPr lang="el-G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σταδιοποιείται</a:t>
            </a: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ως Ν0(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+)</a:t>
            </a:r>
          </a:p>
          <a:p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Όταν η διάμετρος της μετάστασης είναι έως 2χιλ </a:t>
            </a:r>
            <a:r>
              <a:rPr lang="el-G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σταδιοποιείται</a:t>
            </a: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ως Ν1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endParaRPr lang="el-GR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2529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3BB5D57-6178-4F62-B472-0312F6D95A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4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95B434FD-856C-4E7C-8D7D-7F54C863BB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974" r="-1" b="21906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C61BD32-7542-4D52-BA5A-3ADE869BF8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15716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4032" y="1412776"/>
            <a:ext cx="3913510" cy="3888432"/>
          </a:xfrm>
          <a:noFill/>
          <a:ln/>
        </p:spPr>
      </p:pic>
      <p:sp>
        <p:nvSpPr>
          <p:cNvPr id="6" name="TextBox 5"/>
          <p:cNvSpPr txBox="1"/>
          <p:nvPr/>
        </p:nvSpPr>
        <p:spPr>
          <a:xfrm>
            <a:off x="821437" y="1412776"/>
            <a:ext cx="513149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Τουλάχιστον σε δύο από τα όρια το παρασκεύασμα θα πρέπει να είναι  σημειωμένο με μεταλλικό οδηγό ή με ράμμα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endParaRPr lang="el-G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endParaRPr lang="el-G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Η χρήση πολλών χρωμάτων επιτρέπει τον καλύτερο προσανατολισμό των τομών στο μικροσκόπιο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endParaRPr lang="el-G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>
                <a:srgbClr val="FF0000"/>
              </a:buClr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Μίξη χρωμάτων</a:t>
            </a:r>
          </a:p>
          <a:p>
            <a:pPr algn="ctr">
              <a:buClr>
                <a:srgbClr val="FF0000"/>
              </a:buClr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Περισσότερος χρόνος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55840" y="260649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Το παρασκεύασμα</a:t>
            </a:r>
          </a:p>
        </p:txBody>
      </p:sp>
    </p:spTree>
    <p:extLst>
      <p:ext uri="{BB962C8B-B14F-4D97-AF65-F5344CB8AC3E}">
        <p14:creationId xmlns="" xmlns:p14="http://schemas.microsoft.com/office/powerpoint/2010/main" val="2825372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3BB5D57-6178-4F62-B472-0312F6D95A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4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9401B01E-3D17-4B28-924D-96E5CB123D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260" r="1" b="13625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C61BD32-7542-4D52-BA5A-3ADE869BF8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04856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8D9AE5FD-64BF-4644-B99A-BB1EEA0223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16" y="1110014"/>
            <a:ext cx="4914900" cy="4276725"/>
          </a:xfrm>
          <a:prstGeom prst="rect">
            <a:avLst/>
          </a:prstGeom>
        </p:spPr>
      </p:pic>
      <p:pic>
        <p:nvPicPr>
          <p:cNvPr id="4" name="Picture 4" descr="Figure 1c:">
            <a:hlinkClick r:id="rId3"/>
            <a:extLst>
              <a:ext uri="{FF2B5EF4-FFF2-40B4-BE49-F238E27FC236}">
                <a16:creationId xmlns="" xmlns:a16="http://schemas.microsoft.com/office/drawing/2014/main" id="{710A6F54-4F02-4373-A787-6FFA95712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2756" y="1110014"/>
            <a:ext cx="5181600" cy="4276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75879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6999EED6-7A85-4346-A8A8-F3539482D9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526" y="1260006"/>
            <a:ext cx="5906948" cy="3975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ED41804-F55F-466C-92FC-7A095A658657}"/>
              </a:ext>
            </a:extLst>
          </p:cNvPr>
          <p:cNvSpPr txBox="1"/>
          <p:nvPr/>
        </p:nvSpPr>
        <p:spPr>
          <a:xfrm>
            <a:off x="3892492" y="5444455"/>
            <a:ext cx="5368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Θηλώδες</a:t>
            </a:r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καρκίνωμα μαστού</a:t>
            </a:r>
          </a:p>
        </p:txBody>
      </p:sp>
    </p:spTree>
    <p:extLst>
      <p:ext uri="{BB962C8B-B14F-4D97-AF65-F5344CB8AC3E}">
        <p14:creationId xmlns="" xmlns:p14="http://schemas.microsoft.com/office/powerpoint/2010/main" val="2777603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1196752"/>
            <a:ext cx="7493000" cy="45321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31704" y="1484784"/>
            <a:ext cx="165618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3431704" y="1484785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Times New Roman" pitchFamily="18" charset="0"/>
                <a:cs typeface="Times New Roman" pitchFamily="18" charset="0"/>
              </a:rPr>
              <a:t>Αρνητικά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80176" y="1484784"/>
            <a:ext cx="16561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7824192" y="1412777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Times New Roman" pitchFamily="18" charset="0"/>
                <a:cs typeface="Times New Roman" pitchFamily="18" charset="0"/>
              </a:rPr>
              <a:t>Θετικά</a:t>
            </a:r>
          </a:p>
        </p:txBody>
      </p:sp>
      <p:sp>
        <p:nvSpPr>
          <p:cNvPr id="8" name="Rectangle 7"/>
          <p:cNvSpPr/>
          <p:nvPr/>
        </p:nvSpPr>
        <p:spPr>
          <a:xfrm>
            <a:off x="2567608" y="4509120"/>
            <a:ext cx="136815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TextBox 8"/>
          <p:cNvSpPr txBox="1"/>
          <p:nvPr/>
        </p:nvSpPr>
        <p:spPr>
          <a:xfrm>
            <a:off x="2783632" y="443711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Το όριο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75720" y="4941168"/>
            <a:ext cx="1152128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3503712" y="4869161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latin typeface="Times New Roman" pitchFamily="18" charset="0"/>
                <a:cs typeface="Times New Roman" pitchFamily="18" charset="0"/>
              </a:rPr>
              <a:t>Καρκινικά κύτταρα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39816" y="4293096"/>
            <a:ext cx="1296144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4151784" y="4293097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latin typeface="Times New Roman" pitchFamily="18" charset="0"/>
                <a:cs typeface="Times New Roman" pitchFamily="18" charset="0"/>
              </a:rPr>
              <a:t>Φυσιολογικός ιστός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960096" y="4581128"/>
            <a:ext cx="129614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TextBox 15"/>
          <p:cNvSpPr txBox="1"/>
          <p:nvPr/>
        </p:nvSpPr>
        <p:spPr>
          <a:xfrm>
            <a:off x="7032104" y="465313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Το όριο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16080" y="4581128"/>
            <a:ext cx="144016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TextBox 17"/>
          <p:cNvSpPr txBox="1"/>
          <p:nvPr/>
        </p:nvSpPr>
        <p:spPr>
          <a:xfrm>
            <a:off x="7176120" y="458112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Το όριο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896200" y="4941168"/>
            <a:ext cx="115212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TextBox 19"/>
          <p:cNvSpPr txBox="1"/>
          <p:nvPr/>
        </p:nvSpPr>
        <p:spPr>
          <a:xfrm>
            <a:off x="7824192" y="4869161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latin typeface="Times New Roman" pitchFamily="18" charset="0"/>
                <a:cs typeface="Times New Roman" pitchFamily="18" charset="0"/>
              </a:rPr>
              <a:t>Καρκινικά κύτταρα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760296" y="4221088"/>
            <a:ext cx="1224136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TextBox 21"/>
          <p:cNvSpPr txBox="1"/>
          <p:nvPr/>
        </p:nvSpPr>
        <p:spPr>
          <a:xfrm>
            <a:off x="8544272" y="4221089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latin typeface="Times New Roman" pitchFamily="18" charset="0"/>
                <a:cs typeface="Times New Roman" pitchFamily="18" charset="0"/>
              </a:rPr>
              <a:t>Φυσιολογικός ιστός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03712" y="332656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Κατά τη μικροσκόπηση των τομών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4583832" y="3717032"/>
            <a:ext cx="216024" cy="432048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495600" y="5922660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Μετράμε την απόσταση από τον όγκο στο σημασμένο με μελάνη όριο</a:t>
            </a:r>
          </a:p>
        </p:txBody>
      </p:sp>
    </p:spTree>
    <p:extLst>
      <p:ext uri="{BB962C8B-B14F-4D97-AF65-F5344CB8AC3E}">
        <p14:creationId xmlns="" xmlns:p14="http://schemas.microsoft.com/office/powerpoint/2010/main" val="626688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361AEC1D-A048-4E93-B834-3D41A83B19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37" y="1235241"/>
            <a:ext cx="3214286" cy="3715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1D4EED7-CC0B-4709-94FB-F307F823197A}"/>
              </a:ext>
            </a:extLst>
          </p:cNvPr>
          <p:cNvSpPr txBox="1"/>
          <p:nvPr/>
        </p:nvSpPr>
        <p:spPr>
          <a:xfrm>
            <a:off x="2211355" y="465192"/>
            <a:ext cx="2435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l-G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μαστός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EAF76D0-BD9E-40BB-96F3-A84086BCD38D}"/>
              </a:ext>
            </a:extLst>
          </p:cNvPr>
          <p:cNvSpPr txBox="1"/>
          <p:nvPr/>
        </p:nvSpPr>
        <p:spPr>
          <a:xfrm>
            <a:off x="6018246" y="638676"/>
            <a:ext cx="5075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Ινολιπώδες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παρέγχυμα με το ποσοστό λιπώδους και συνδετικού ιστού να διαφέρει σε κάθε γυναίκα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33F9182-A2BC-49A5-BF20-3A435AE0359B}"/>
              </a:ext>
            </a:extLst>
          </p:cNvPr>
          <p:cNvSpPr txBox="1"/>
          <p:nvPr/>
        </p:nvSpPr>
        <p:spPr>
          <a:xfrm>
            <a:off x="5775649" y="3610947"/>
            <a:ext cx="53930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Από τη θηλή ξεκινάνε οι γαλακτοφόροι πόροι οι οποίοι καταλήγουν στις </a:t>
            </a:r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αδενοκυψέλες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τελευταίες αποτελούν τη λειτουργική μονάδα του μαστού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EE84692-6472-4C8C-BF6E-6DDB33F534AC}"/>
              </a:ext>
            </a:extLst>
          </p:cNvPr>
          <p:cNvSpPr txBox="1"/>
          <p:nvPr/>
        </p:nvSpPr>
        <p:spPr>
          <a:xfrm>
            <a:off x="7269381" y="2239115"/>
            <a:ext cx="3526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Μαστός πυκνός ή όχι </a:t>
            </a:r>
          </a:p>
        </p:txBody>
      </p:sp>
      <p:sp>
        <p:nvSpPr>
          <p:cNvPr id="10" name="Βέλος: Κάτω 9">
            <a:extLst>
              <a:ext uri="{FF2B5EF4-FFF2-40B4-BE49-F238E27FC236}">
                <a16:creationId xmlns="" xmlns:a16="http://schemas.microsoft.com/office/drawing/2014/main" id="{12BE2354-18E0-4DFF-A0A2-D4EAA1140BBE}"/>
              </a:ext>
            </a:extLst>
          </p:cNvPr>
          <p:cNvSpPr/>
          <p:nvPr/>
        </p:nvSpPr>
        <p:spPr>
          <a:xfrm>
            <a:off x="8332237" y="1839005"/>
            <a:ext cx="242596" cy="400110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618527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583"/>
          <a:stretch>
            <a:fillRect/>
          </a:stretch>
        </p:blipFill>
        <p:spPr bwMode="auto">
          <a:xfrm>
            <a:off x="2063552" y="1628800"/>
            <a:ext cx="2952328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8688"/>
          <a:stretch>
            <a:fillRect/>
          </a:stretch>
        </p:blipFill>
        <p:spPr bwMode="auto">
          <a:xfrm>
            <a:off x="6528048" y="1644802"/>
            <a:ext cx="3096344" cy="3800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647728" y="1916832"/>
            <a:ext cx="0" cy="576064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63552" y="548681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Θετικό χειρουργικό όριο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4032" y="404665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Μέτρηση της απόστασης μεταξύ χειρουργικού ορίου και όγκου</a:t>
            </a:r>
          </a:p>
        </p:txBody>
      </p:sp>
    </p:spTree>
    <p:extLst>
      <p:ext uri="{BB962C8B-B14F-4D97-AF65-F5344CB8AC3E}">
        <p14:creationId xmlns="" xmlns:p14="http://schemas.microsoft.com/office/powerpoint/2010/main" val="7016770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ages.radiopaedia.org/images/2932605/9777131aaa71a74922edb323f11f4b_thumb.jpeg">
            <a:hlinkClick r:id="rId2"/>
            <a:extLst>
              <a:ext uri="{FF2B5EF4-FFF2-40B4-BE49-F238E27FC236}">
                <a16:creationId xmlns="" xmlns:a16="http://schemas.microsoft.com/office/drawing/2014/main" id="{7F9C65A7-9662-4A3D-A0BD-B7F66F845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1476" y="1131031"/>
            <a:ext cx="3052328" cy="3310339"/>
          </a:xfrm>
          <a:prstGeom prst="rect">
            <a:avLst/>
          </a:prstGeom>
          <a:noFill/>
        </p:spPr>
      </p:pic>
      <p:pic>
        <p:nvPicPr>
          <p:cNvPr id="3" name="Picture 4" descr="http://image.slidesharecdn.com/carcinomaofbreast-140220140506-phpapp02/95/carcinoma-of-breast-31-638.jpg?cb=1392905188">
            <a:hlinkClick r:id="rId4"/>
            <a:extLst>
              <a:ext uri="{FF2B5EF4-FFF2-40B4-BE49-F238E27FC236}">
                <a16:creationId xmlns="" xmlns:a16="http://schemas.microsoft.com/office/drawing/2014/main" id="{EDFD95A8-50C5-4AA3-9C08-A739C4D64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1039" t="20454" r="14655" b="18182"/>
          <a:stretch>
            <a:fillRect/>
          </a:stretch>
        </p:blipFill>
        <p:spPr bwMode="auto">
          <a:xfrm>
            <a:off x="6354147" y="1131031"/>
            <a:ext cx="3154761" cy="323569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FE05A9C-656A-40B2-8F0E-50A517307918}"/>
              </a:ext>
            </a:extLst>
          </p:cNvPr>
          <p:cNvSpPr txBox="1"/>
          <p:nvPr/>
        </p:nvSpPr>
        <p:spPr>
          <a:xfrm>
            <a:off x="2715208" y="391886"/>
            <a:ext cx="64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Διαγνωστική παγίδα: </a:t>
            </a:r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ακτινωτή ουλή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78E2FC8-C1B3-40FE-AE7D-90225AABCFDB}"/>
              </a:ext>
            </a:extLst>
          </p:cNvPr>
          <p:cNvSpPr txBox="1"/>
          <p:nvPr/>
        </p:nvSpPr>
        <p:spPr>
          <a:xfrm>
            <a:off x="1992085" y="4679089"/>
            <a:ext cx="87241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99"/>
              </a:buClr>
              <a:buFont typeface="Wingdings" panose="05000000000000000000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Μία βλάβη που «μιμείται» καρκίνο του μαστού, απεικονιστικά, κλινικά αλλά και </a:t>
            </a:r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παθολογοανατομικά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FFFF99"/>
              </a:buClr>
              <a:buFont typeface="Wingdings" panose="05000000000000000000" pitchFamily="2" charset="2"/>
              <a:buChar char="Ø"/>
            </a:pP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FFFF99"/>
              </a:buClr>
              <a:buFont typeface="Wingdings" panose="05000000000000000000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ΔΔ από καρκίνο με την αναγνώριση </a:t>
            </a:r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ανοσοϊστοχημικά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μυοεπιθηλιακών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κυττάρων (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p63, CK 14, SMA)</a:t>
            </a: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6909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3BB5D57-6178-4F62-B472-0312F6D95A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5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2D71A55B-B0A7-40DF-BDE3-83CC80D3D4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682" r="1" b="14914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C61BD32-7542-4D52-BA5A-3ADE869BF8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88768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4C22763-AD81-44BD-A422-3709184EBE5A}"/>
              </a:ext>
            </a:extLst>
          </p:cNvPr>
          <p:cNvSpPr txBox="1"/>
          <p:nvPr/>
        </p:nvSpPr>
        <p:spPr>
          <a:xfrm>
            <a:off x="2397967" y="1063689"/>
            <a:ext cx="68113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Σε μη ψηλαφητές αλλοιώσεις</a:t>
            </a:r>
          </a:p>
          <a:p>
            <a:endParaRPr lang="el-GR" dirty="0"/>
          </a:p>
        </p:txBody>
      </p:sp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F7BD7D64-1FC5-4861-8E9D-A4A60F8125FF}"/>
              </a:ext>
            </a:extLst>
          </p:cNvPr>
          <p:cNvSpPr/>
          <p:nvPr/>
        </p:nvSpPr>
        <p:spPr>
          <a:xfrm>
            <a:off x="2397967" y="2038147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Αφαίρεση της βλάβης</a:t>
            </a:r>
          </a:p>
          <a:p>
            <a:r>
              <a:rPr lang="el-G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ή</a:t>
            </a:r>
          </a:p>
          <a:p>
            <a:r>
              <a:rPr lang="el-GR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Μαμμοτόμο</a:t>
            </a:r>
            <a:endParaRPr lang="el-GR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1080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205D939-00C4-4F2E-9797-3170DD040D9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8EE4E44-1403-472B-8C01-D354CB8F5AE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93B8FB88-BCCD-40C4-9D83-D2B51BAA2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238" r="13702" b="-1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83CCE40-4C5F-42D3-86D9-7892AD1E98E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F5AECFE4-253A-4C72-86D2-79C38541FA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21" r="2" b="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7367DE5-C923-4149-9D58-C1461DA8672E}"/>
              </a:ext>
            </a:extLst>
          </p:cNvPr>
          <p:cNvSpPr txBox="1"/>
          <p:nvPr/>
        </p:nvSpPr>
        <p:spPr>
          <a:xfrm>
            <a:off x="3461657" y="29025"/>
            <a:ext cx="6606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Βιοψία με </a:t>
            </a:r>
            <a:r>
              <a:rPr lang="el-G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μαμμοτόμο</a:t>
            </a: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σε μη ψηλαφητή αλλοίωση</a:t>
            </a:r>
          </a:p>
        </p:txBody>
      </p:sp>
    </p:spTree>
    <p:extLst>
      <p:ext uri="{BB962C8B-B14F-4D97-AF65-F5344CB8AC3E}">
        <p14:creationId xmlns="" xmlns:p14="http://schemas.microsoft.com/office/powerpoint/2010/main" val="786927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9395" y="195334"/>
            <a:ext cx="100794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Αφαίρεση της βλάβης: </a:t>
            </a:r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Η διαχείρηση  του βιοπτικού υλικού από μη ψηλαφητή αλλοίωση του μαστού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28799" y="1687421"/>
            <a:ext cx="70649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66FFFF"/>
              </a:buClr>
            </a:pPr>
            <a:r>
              <a:rPr lang="el-GR" sz="2400" b="1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Σήμανση με συρμάτινο οδηγό</a:t>
            </a:r>
          </a:p>
          <a:p>
            <a:pPr marL="457200" indent="-457200">
              <a:buClr>
                <a:srgbClr val="66FFFF"/>
              </a:buClr>
              <a:buFont typeface="+mj-lt"/>
              <a:buAutoNum type="arabicPeriod"/>
            </a:pP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66FFFF"/>
              </a:buClr>
            </a:pPr>
            <a:r>
              <a:rPr lang="el-GR" sz="2400" b="1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Αφαίρεση ενός ακέραιου παρασκευάσματος</a:t>
            </a:r>
          </a:p>
          <a:p>
            <a:pPr marL="457200" indent="-457200">
              <a:buClr>
                <a:srgbClr val="66FFFF"/>
              </a:buClr>
              <a:buFont typeface="+mj-lt"/>
              <a:buAutoNum type="arabicPeriod"/>
            </a:pP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66FFFF"/>
              </a:buClr>
            </a:pPr>
            <a:r>
              <a:rPr lang="el-GR" sz="2400" b="1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Μαστογραφία παρασκευάσματος και σύγκριση με την προεγχειρητική μαστογραφία</a:t>
            </a:r>
          </a:p>
          <a:p>
            <a:pPr marL="457200" indent="-457200">
              <a:buClr>
                <a:srgbClr val="66FFFF"/>
              </a:buClr>
              <a:buFont typeface="+mj-lt"/>
              <a:buAutoNum type="arabicPeriod"/>
            </a:pP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66FFFF"/>
              </a:buClr>
            </a:pPr>
            <a:r>
              <a:rPr lang="el-GR" sz="2400" b="1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Βάψιμο του παρασκευάσματος με σινική μελάνη</a:t>
            </a:r>
          </a:p>
          <a:p>
            <a:pPr marL="457200" indent="-457200">
              <a:buClr>
                <a:srgbClr val="66FFFF"/>
              </a:buClr>
              <a:buFont typeface="+mj-lt"/>
              <a:buAutoNum type="arabicPeriod"/>
            </a:pP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66FFFF"/>
              </a:buClr>
            </a:pPr>
            <a:r>
              <a:rPr lang="el-GR" sz="2400" b="1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Χαρτογράφηση του παρασκευάσματος</a:t>
            </a:r>
          </a:p>
          <a:p>
            <a:pPr marL="457200" indent="-457200">
              <a:buClr>
                <a:srgbClr val="66FFFF"/>
              </a:buClr>
              <a:buFont typeface="+mj-lt"/>
              <a:buAutoNum type="arabicPeriod"/>
            </a:pP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66FFFF"/>
              </a:buClr>
            </a:pPr>
            <a:r>
              <a:rPr lang="el-GR" sz="2400" b="1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Μαστογραφία των αριθμημένων τομών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Clr>
                <a:srgbClr val="FFFF00"/>
              </a:buClr>
              <a:buFont typeface="+mj-lt"/>
              <a:buAutoNum type="arabicPeriod"/>
            </a:pPr>
            <a:endParaRPr lang="en-US" sz="2400" b="1" dirty="0">
              <a:solidFill>
                <a:schemeClr val="bg1"/>
              </a:solidFill>
            </a:endParaRPr>
          </a:p>
          <a:p>
            <a:pPr marL="457200" indent="-457200">
              <a:buClr>
                <a:srgbClr val="FFFF00"/>
              </a:buClr>
              <a:buFont typeface="+mj-lt"/>
              <a:buAutoNum type="arabicPeriod"/>
            </a:pPr>
            <a:endParaRPr lang="el-GR" sz="2400" b="1" dirty="0">
              <a:solidFill>
                <a:schemeClr val="bg1"/>
              </a:solidFill>
            </a:endParaRPr>
          </a:p>
        </p:txBody>
      </p:sp>
      <p:pic>
        <p:nvPicPr>
          <p:cNvPr id="33794" name="Picture 2" descr="http://medind.nic.in/ibn/t09/i4/IndianJRadiolImaging_2009_19_4_282_57208_u7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88556" y="1556793"/>
            <a:ext cx="2342660" cy="2966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31330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423593" y="-171400"/>
            <a:ext cx="7846659" cy="5793507"/>
          </a:xfrm>
        </p:spPr>
        <p:txBody>
          <a:bodyPr/>
          <a:lstStyle/>
          <a:p>
            <a:endParaRPr lang="el-GR" dirty="0"/>
          </a:p>
          <a:p>
            <a:pPr>
              <a:buNone/>
            </a:pPr>
            <a:r>
              <a:rPr lang="el-G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l-GR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Εν σειρά λήψη τομών</a:t>
            </a:r>
          </a:p>
          <a:p>
            <a:pPr>
              <a:buNone/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Συνεχόμενες τομές 0.2-0.3 εκ, κάθετες στον επιμήκη άξωνα του παρασκευάσματος</a:t>
            </a:r>
          </a:p>
          <a:p>
            <a:pPr>
              <a:buNone/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Η περίμετρος κάθε τομής περιλαμβάνει από 2 έως 4 σημασμένα με μελάνη όρια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1" y="2996952"/>
            <a:ext cx="5980113" cy="3301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89538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test.pathologyportal.org/site~/98th/images/brea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1402" y="1471194"/>
            <a:ext cx="4769484" cy="4351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4E191D3-1CCA-42E2-ACFE-2B649259B2CB}"/>
              </a:ext>
            </a:extLst>
          </p:cNvPr>
          <p:cNvSpPr txBox="1"/>
          <p:nvPr/>
        </p:nvSpPr>
        <p:spPr>
          <a:xfrm>
            <a:off x="2256453" y="335901"/>
            <a:ext cx="7679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Εάν βρεθεί διηθητικό ή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Situ 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καρκίνωμα θα πρέπει πάλι να ελέγξουμε την ακεραιότητα των ορίων </a:t>
            </a:r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εκτομής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0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19E301E5-1206-47D0-9CDF-72583D73908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FA31FBE-7948-4384-B68A-75DEFDC495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F8CF7330-E56C-4286-B39F-2FE9CA5148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540" t="10526" r="10215" b="19268"/>
          <a:stretch/>
        </p:blipFill>
        <p:spPr>
          <a:xfrm>
            <a:off x="635754" y="3509432"/>
            <a:ext cx="4019871" cy="2705101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95773F3A-2F68-45F8-936C-6DE274A9B7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19" r="-1" b="-1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70EA12DF-8062-4629-85B6-A076D06748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2" r="-2" b="-2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6812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222BFB2C-EC44-49CF-8DB5-96E9A42601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98" y="1049693"/>
            <a:ext cx="8096250" cy="548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5F1D3AA-BF05-4F18-BC1A-359A6AE581D0}"/>
              </a:ext>
            </a:extLst>
          </p:cNvPr>
          <p:cNvSpPr txBox="1"/>
          <p:nvPr/>
        </p:nvSpPr>
        <p:spPr>
          <a:xfrm>
            <a:off x="1841240" y="471196"/>
            <a:ext cx="8509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err="1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Ινοαδένωμα</a:t>
            </a:r>
            <a:r>
              <a:rPr lang="el-GR" sz="2400" b="1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περίγραπτο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λευκωπό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σκληροελαστικό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ευκίνητο</a:t>
            </a:r>
            <a:r>
              <a:rPr lang="el-GR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663191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FF1FC520-B3AC-4DE0-B058-96D01D1926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34" y="836896"/>
            <a:ext cx="6218155" cy="46774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86E4C30-A9B6-43C5-A2E1-B5CB58099ED9}"/>
              </a:ext>
            </a:extLst>
          </p:cNvPr>
          <p:cNvSpPr txBox="1"/>
          <p:nvPr/>
        </p:nvSpPr>
        <p:spPr>
          <a:xfrm>
            <a:off x="9479902" y="1203649"/>
            <a:ext cx="161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Λίπος</a:t>
            </a:r>
            <a:r>
              <a:rPr lang="el-GR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4403A98-4E3D-47DA-A7FD-DCDEFA0719C7}"/>
              </a:ext>
            </a:extLst>
          </p:cNvPr>
          <p:cNvSpPr txBox="1"/>
          <p:nvPr/>
        </p:nvSpPr>
        <p:spPr>
          <a:xfrm>
            <a:off x="9418552" y="3441566"/>
            <a:ext cx="2603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Αδενοκυψέλες</a:t>
            </a:r>
            <a:endParaRPr lang="el-GR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5EFDF99-47CC-4633-88CD-A9DC814815AE}"/>
              </a:ext>
            </a:extLst>
          </p:cNvPr>
          <p:cNvSpPr txBox="1"/>
          <p:nvPr/>
        </p:nvSpPr>
        <p:spPr>
          <a:xfrm>
            <a:off x="397406" y="1726869"/>
            <a:ext cx="2047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Συνδετικός ιστός</a:t>
            </a:r>
            <a:endParaRPr lang="el-GR" dirty="0"/>
          </a:p>
        </p:txBody>
      </p:sp>
      <p:sp>
        <p:nvSpPr>
          <p:cNvPr id="8" name="Βέλος: Δεξιό 7">
            <a:extLst>
              <a:ext uri="{FF2B5EF4-FFF2-40B4-BE49-F238E27FC236}">
                <a16:creationId xmlns="" xmlns:a16="http://schemas.microsoft.com/office/drawing/2014/main" id="{85A48A0E-B80C-47B9-BF6F-D8A5E2ED085E}"/>
              </a:ext>
            </a:extLst>
          </p:cNvPr>
          <p:cNvSpPr/>
          <p:nvPr/>
        </p:nvSpPr>
        <p:spPr>
          <a:xfrm rot="1468082">
            <a:off x="2371650" y="2434430"/>
            <a:ext cx="2269246" cy="493093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Βέλος: Δεξιό 8">
            <a:extLst>
              <a:ext uri="{FF2B5EF4-FFF2-40B4-BE49-F238E27FC236}">
                <a16:creationId xmlns="" xmlns:a16="http://schemas.microsoft.com/office/drawing/2014/main" id="{C3FD2992-0B5E-4DCB-ACDB-BC972E48BC97}"/>
              </a:ext>
            </a:extLst>
          </p:cNvPr>
          <p:cNvSpPr/>
          <p:nvPr/>
        </p:nvSpPr>
        <p:spPr>
          <a:xfrm rot="9483025">
            <a:off x="8396360" y="1845841"/>
            <a:ext cx="1433046" cy="418113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Βέλος: Δεξιό 9">
            <a:extLst>
              <a:ext uri="{FF2B5EF4-FFF2-40B4-BE49-F238E27FC236}">
                <a16:creationId xmlns="" xmlns:a16="http://schemas.microsoft.com/office/drawing/2014/main" id="{DC5A3C2D-310A-4BDD-9BAA-14B5C80EAE1E}"/>
              </a:ext>
            </a:extLst>
          </p:cNvPr>
          <p:cNvSpPr/>
          <p:nvPr/>
        </p:nvSpPr>
        <p:spPr>
          <a:xfrm rot="8512017">
            <a:off x="8560015" y="4119740"/>
            <a:ext cx="1105736" cy="44465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7681504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DFAEA1CB-14FC-42A0-9B19-EC004DC4C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259"/>
          <a:stretch/>
        </p:blipFill>
        <p:spPr>
          <a:xfrm>
            <a:off x="259644" y="226517"/>
            <a:ext cx="3206044" cy="436414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FE780E79-81FC-4B45-A367-9F3199ABCD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736" y="3646187"/>
            <a:ext cx="4572001" cy="311224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="" xmlns:a16="http://schemas.microsoft.com/office/drawing/2014/main" id="{77A78D0E-498E-4425-BCDF-4C5063E5C4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010" r="16736"/>
          <a:stretch/>
        </p:blipFill>
        <p:spPr>
          <a:xfrm rot="16200000">
            <a:off x="8153399" y="-159392"/>
            <a:ext cx="3042357" cy="4134427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="" xmlns:a16="http://schemas.microsoft.com/office/drawing/2014/main" id="{D9434AAA-A6FA-422F-BC17-3B3308ED09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736" y="406991"/>
            <a:ext cx="3644603" cy="31122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768F1E4-0963-4F66-ABF0-BFA85566B1E6}"/>
              </a:ext>
            </a:extLst>
          </p:cNvPr>
          <p:cNvSpPr txBox="1"/>
          <p:nvPr/>
        </p:nvSpPr>
        <p:spPr>
          <a:xfrm>
            <a:off x="8920065" y="4208106"/>
            <a:ext cx="22300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Ενδοπορικό</a:t>
            </a:r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θήλωμα</a:t>
            </a:r>
          </a:p>
        </p:txBody>
      </p:sp>
    </p:spTree>
    <p:extLst>
      <p:ext uri="{BB962C8B-B14F-4D97-AF65-F5344CB8AC3E}">
        <p14:creationId xmlns="" xmlns:p14="http://schemas.microsoft.com/office/powerpoint/2010/main" val="38525172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7D47099-E0BC-4975-A4F8-3323890756F3}"/>
              </a:ext>
            </a:extLst>
          </p:cNvPr>
          <p:cNvSpPr txBox="1"/>
          <p:nvPr/>
        </p:nvSpPr>
        <p:spPr>
          <a:xfrm>
            <a:off x="3431098" y="1359015"/>
            <a:ext cx="463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προστάτης αδένας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F3B2A05-A0DD-48F2-8D3D-0771918DA4B3}"/>
              </a:ext>
            </a:extLst>
          </p:cNvPr>
          <p:cNvSpPr txBox="1"/>
          <p:nvPr/>
        </p:nvSpPr>
        <p:spPr>
          <a:xfrm>
            <a:off x="587228" y="2934977"/>
            <a:ext cx="2986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Βιοψία προστάτη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799AAC1-CBE7-46E0-9025-940D21F57DD2}"/>
              </a:ext>
            </a:extLst>
          </p:cNvPr>
          <p:cNvSpPr txBox="1"/>
          <p:nvPr/>
        </p:nvSpPr>
        <p:spPr>
          <a:xfrm>
            <a:off x="4116198" y="2929777"/>
            <a:ext cx="3489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Εκτομή αδενώματος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0B1BBF8-DC73-4DC6-98A1-1717D345FF35}"/>
              </a:ext>
            </a:extLst>
          </p:cNvPr>
          <p:cNvSpPr txBox="1"/>
          <p:nvPr/>
        </p:nvSpPr>
        <p:spPr>
          <a:xfrm>
            <a:off x="7807354" y="2714333"/>
            <a:ext cx="4177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Παρασκεύασμα ριζικής </a:t>
            </a:r>
            <a:r>
              <a:rPr lang="el-G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προστατεκτομής</a:t>
            </a:r>
            <a:endParaRPr lang="el-GR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2697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>
            <a:extLst>
              <a:ext uri="{FF2B5EF4-FFF2-40B4-BE49-F238E27FC236}">
                <a16:creationId xmlns="" xmlns:a16="http://schemas.microsoft.com/office/drawing/2014/main" id="{C2831C9B-0E8D-4188-9F33-8A46DBE1C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9" y="765176"/>
            <a:ext cx="7058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l-GR" alt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βιοψία του προστάτη γίνεται από το ορθό υπό </a:t>
            </a:r>
            <a:r>
              <a:rPr lang="el-GR" alt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υπερηχογραφικό</a:t>
            </a:r>
            <a:r>
              <a:rPr lang="el-GR" alt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έλεγχο</a:t>
            </a:r>
          </a:p>
        </p:txBody>
      </p:sp>
      <p:pic>
        <p:nvPicPr>
          <p:cNvPr id="25603" name="Εικόνα 3">
            <a:extLst>
              <a:ext uri="{FF2B5EF4-FFF2-40B4-BE49-F238E27FC236}">
                <a16:creationId xmlns="" xmlns:a16="http://schemas.microsoft.com/office/drawing/2014/main" id="{BCFF1D33-6CF2-469E-9DA3-388D41EDF2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2492376"/>
            <a:ext cx="238125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" descr="http://www.europeanurology.com/uploads/europeanurology.com/eur_articles/S0302-2838(11)01435-7/assets/gr5.jpg">
            <a:hlinkClick r:id="rId3"/>
            <a:extLst>
              <a:ext uri="{FF2B5EF4-FFF2-40B4-BE49-F238E27FC236}">
                <a16:creationId xmlns="" xmlns:a16="http://schemas.microsoft.com/office/drawing/2014/main" id="{9A5FACFA-CD64-46E5-9708-C85EEA886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762" r="68015"/>
          <a:stretch>
            <a:fillRect/>
          </a:stretch>
        </p:blipFill>
        <p:spPr bwMode="auto">
          <a:xfrm>
            <a:off x="5087938" y="2205039"/>
            <a:ext cx="1795462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" descr="http://www.europeanurology.com/uploads/europeanurology.com/eur_articles/S0302-2838(11)01435-7/assets/gr5.jpg">
            <a:hlinkClick r:id="rId3"/>
            <a:extLst>
              <a:ext uri="{FF2B5EF4-FFF2-40B4-BE49-F238E27FC236}">
                <a16:creationId xmlns="" xmlns:a16="http://schemas.microsoft.com/office/drawing/2014/main" id="{8EDDD1BB-2A17-4E6C-8424-5F6B534A5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778" t="45490" r="1878"/>
          <a:stretch>
            <a:fillRect/>
          </a:stretch>
        </p:blipFill>
        <p:spPr bwMode="auto">
          <a:xfrm>
            <a:off x="7464426" y="2205039"/>
            <a:ext cx="1730375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994527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320CD14-BC0A-4E04-9F29-00F0FAC94882}"/>
              </a:ext>
            </a:extLst>
          </p:cNvPr>
          <p:cNvSpPr txBox="1"/>
          <p:nvPr/>
        </p:nvSpPr>
        <p:spPr>
          <a:xfrm>
            <a:off x="4060271" y="847288"/>
            <a:ext cx="5385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Προστατικό αδένωμα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="" xmlns:a16="http://schemas.microsoft.com/office/drawing/2014/main" id="{6BD6B3D2-67B6-45F4-93B3-4C0E0038BB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691090765"/>
              </p:ext>
            </p:extLst>
          </p:nvPr>
        </p:nvGraphicFramePr>
        <p:xfrm>
          <a:off x="3364298" y="1975302"/>
          <a:ext cx="5094288" cy="3743325"/>
        </p:xfrm>
        <a:graphic>
          <a:graphicData uri="http://schemas.openxmlformats.org/presentationml/2006/ole">
            <p:oleObj spid="_x0000_s1033" name="Εικόνα bitmap" r:id="rId3" imgW="4963218" imgH="3828571" progId="PBrush">
              <p:embed/>
            </p:oleObj>
          </a:graphicData>
        </a:graphic>
      </p:graphicFrame>
      <p:sp>
        <p:nvSpPr>
          <p:cNvPr id="4" name="Οβάλ 3">
            <a:extLst>
              <a:ext uri="{FF2B5EF4-FFF2-40B4-BE49-F238E27FC236}">
                <a16:creationId xmlns="" xmlns:a16="http://schemas.microsoft.com/office/drawing/2014/main" id="{C8EC4EA0-9931-4DDE-941B-035CEFAA5649}"/>
              </a:ext>
            </a:extLst>
          </p:cNvPr>
          <p:cNvSpPr/>
          <p:nvPr/>
        </p:nvSpPr>
        <p:spPr>
          <a:xfrm rot="18510537">
            <a:off x="5334478" y="3292602"/>
            <a:ext cx="2194466" cy="24263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" name="Εικόνα 5">
            <a:extLst>
              <a:ext uri="{FF2B5EF4-FFF2-40B4-BE49-F238E27FC236}">
                <a16:creationId xmlns="" xmlns:a16="http://schemas.microsoft.com/office/drawing/2014/main" id="{331B01F0-A231-426B-A85C-A710F015E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298" y="1659546"/>
            <a:ext cx="5094287" cy="481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9442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>
            <a:extLst>
              <a:ext uri="{FF2B5EF4-FFF2-40B4-BE49-F238E27FC236}">
                <a16:creationId xmlns="" xmlns:a16="http://schemas.microsoft.com/office/drawing/2014/main" id="{B768D719-2A70-400D-A738-E9A0453FF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0" y="549275"/>
            <a:ext cx="5905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l-GR" b="1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Θεραπευτική αντιμετώπιση</a:t>
            </a:r>
          </a:p>
        </p:txBody>
      </p:sp>
      <p:sp>
        <p:nvSpPr>
          <p:cNvPr id="21507" name="TextBox 2">
            <a:extLst>
              <a:ext uri="{FF2B5EF4-FFF2-40B4-BE49-F238E27FC236}">
                <a16:creationId xmlns="" xmlns:a16="http://schemas.microsoft.com/office/drawing/2014/main" id="{599F53BE-0791-43BD-9ED1-9E9327369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5" y="1412875"/>
            <a:ext cx="53276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Διουρηθρική</a:t>
            </a:r>
            <a:r>
              <a:rPr lang="el-GR" alt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l-GR" alt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προστατεκτομή</a:t>
            </a:r>
            <a:r>
              <a:rPr lang="el-GR" alt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Υπερηβική</a:t>
            </a:r>
            <a:r>
              <a:rPr lang="el-GR" alt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l-GR" alt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προστατεκτομή</a:t>
            </a:r>
            <a:r>
              <a:rPr lang="el-GR" alt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Φαρμακευτική αντιμετώπιση</a:t>
            </a:r>
          </a:p>
        </p:txBody>
      </p:sp>
      <p:pic>
        <p:nvPicPr>
          <p:cNvPr id="21508" name="Εικόνα 4">
            <a:extLst>
              <a:ext uri="{FF2B5EF4-FFF2-40B4-BE49-F238E27FC236}">
                <a16:creationId xmlns="" xmlns:a16="http://schemas.microsoft.com/office/drawing/2014/main" id="{EB0BA2DE-E291-4BD7-B1EA-EBA5C8F851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3716339"/>
            <a:ext cx="396081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Εικόνα 6">
            <a:extLst>
              <a:ext uri="{FF2B5EF4-FFF2-40B4-BE49-F238E27FC236}">
                <a16:creationId xmlns="" xmlns:a16="http://schemas.microsoft.com/office/drawing/2014/main" id="{872D312E-69F6-40F7-A4F7-CDEC10CB14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109"/>
          <a:stretch>
            <a:fillRect/>
          </a:stretch>
        </p:blipFill>
        <p:spPr bwMode="auto">
          <a:xfrm>
            <a:off x="6743700" y="3789364"/>
            <a:ext cx="33655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970549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SWScan0000100131">
            <a:extLst>
              <a:ext uri="{FF2B5EF4-FFF2-40B4-BE49-F238E27FC236}">
                <a16:creationId xmlns="" xmlns:a16="http://schemas.microsoft.com/office/drawing/2014/main" id="{025C2E4C-0B89-4851-93F6-5EE19FCCD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429" t="10187" r="11079" b="68073"/>
          <a:stretch>
            <a:fillRect/>
          </a:stretch>
        </p:blipFill>
        <p:spPr bwMode="auto">
          <a:xfrm>
            <a:off x="775443" y="1840889"/>
            <a:ext cx="506329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4">
            <a:extLst>
              <a:ext uri="{FF2B5EF4-FFF2-40B4-BE49-F238E27FC236}">
                <a16:creationId xmlns="" xmlns:a16="http://schemas.microsoft.com/office/drawing/2014/main" id="{4228D570-59FE-4E0C-9186-1A16D0BBEE2E}"/>
              </a:ext>
            </a:extLst>
          </p:cNvPr>
          <p:cNvSpPr txBox="1">
            <a:spLocks noChangeArrowheads="1"/>
          </p:cNvSpPr>
          <p:nvPr/>
        </p:nvSpPr>
        <p:spPr>
          <a:xfrm>
            <a:off x="2052638" y="551474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l-GR" altLang="el-GR" sz="3200" b="1" kern="0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Παρασκεύασμα </a:t>
            </a:r>
            <a:r>
              <a:rPr lang="el-GR" altLang="el-GR" sz="3200" b="1" kern="0" dirty="0" err="1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υπερηβικής</a:t>
            </a:r>
            <a:r>
              <a:rPr lang="el-GR" altLang="el-GR" sz="3200" b="1" kern="0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3200" b="1" kern="0" dirty="0" err="1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προστατεκτομής</a:t>
            </a:r>
            <a:endParaRPr lang="el-GR" altLang="el-GR" sz="3200" b="1" kern="0" dirty="0">
              <a:solidFill>
                <a:srgbClr val="FF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25A4D57-3B2A-4C98-8A0A-547A8A986296}"/>
              </a:ext>
            </a:extLst>
          </p:cNvPr>
          <p:cNvSpPr txBox="1"/>
          <p:nvPr/>
        </p:nvSpPr>
        <p:spPr>
          <a:xfrm>
            <a:off x="6560191" y="2340528"/>
            <a:ext cx="46223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τομές πρέπει να παίρνονται κυρίως από περιφερικές θέσεις για την πιθανότητα διήθησης του αδενώματος από ένα καρκίνωμα της περιφερικής ζώνης</a:t>
            </a:r>
          </a:p>
        </p:txBody>
      </p:sp>
      <p:cxnSp>
        <p:nvCxnSpPr>
          <p:cNvPr id="4" name="Ευθεία γραμμή σύνδεσης 3">
            <a:extLst>
              <a:ext uri="{FF2B5EF4-FFF2-40B4-BE49-F238E27FC236}">
                <a16:creationId xmlns="" xmlns:a16="http://schemas.microsoft.com/office/drawing/2014/main" id="{FB0A7E7A-FC45-44D3-B9B1-02357CE078CC}"/>
              </a:ext>
            </a:extLst>
          </p:cNvPr>
          <p:cNvCxnSpPr>
            <a:cxnSpLocks/>
          </p:cNvCxnSpPr>
          <p:nvPr/>
        </p:nvCxnSpPr>
        <p:spPr>
          <a:xfrm flipV="1">
            <a:off x="645952" y="1840889"/>
            <a:ext cx="1528081" cy="15881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εία γραμμή σύνδεσης 7">
            <a:extLst>
              <a:ext uri="{FF2B5EF4-FFF2-40B4-BE49-F238E27FC236}">
                <a16:creationId xmlns="" xmlns:a16="http://schemas.microsoft.com/office/drawing/2014/main" id="{123BA029-16E3-4D2F-8081-47029010D8F4}"/>
              </a:ext>
            </a:extLst>
          </p:cNvPr>
          <p:cNvCxnSpPr>
            <a:cxnSpLocks/>
          </p:cNvCxnSpPr>
          <p:nvPr/>
        </p:nvCxnSpPr>
        <p:spPr>
          <a:xfrm>
            <a:off x="2052638" y="2082145"/>
            <a:ext cx="2356867" cy="1661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εία γραμμή σύνδεσης 8">
            <a:extLst>
              <a:ext uri="{FF2B5EF4-FFF2-40B4-BE49-F238E27FC236}">
                <a16:creationId xmlns="" xmlns:a16="http://schemas.microsoft.com/office/drawing/2014/main" id="{2037132A-7507-46FD-93B0-0FCC05AB9628}"/>
              </a:ext>
            </a:extLst>
          </p:cNvPr>
          <p:cNvCxnSpPr>
            <a:cxnSpLocks/>
          </p:cNvCxnSpPr>
          <p:nvPr/>
        </p:nvCxnSpPr>
        <p:spPr>
          <a:xfrm>
            <a:off x="4335414" y="2228560"/>
            <a:ext cx="1503324" cy="15130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4819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="" xmlns:a16="http://schemas.microsoft.com/office/drawing/2014/main" id="{DE997F22-EBAF-4F10-95E0-5EA1C1228B53}"/>
              </a:ext>
            </a:extLst>
          </p:cNvPr>
          <p:cNvSpPr txBox="1">
            <a:spLocks noChangeArrowheads="1"/>
          </p:cNvSpPr>
          <p:nvPr/>
        </p:nvSpPr>
        <p:spPr>
          <a:xfrm>
            <a:off x="2052638" y="551474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l-GR" altLang="el-GR" sz="3200" b="1" kern="0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Παρασκεύασμα ριζικής </a:t>
            </a:r>
            <a:r>
              <a:rPr lang="el-GR" altLang="el-GR" sz="3200" b="1" kern="0" dirty="0" err="1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προστατεκτομής</a:t>
            </a:r>
            <a:endParaRPr lang="el-GR" altLang="el-GR" sz="3200" b="1" kern="0" dirty="0">
              <a:solidFill>
                <a:srgbClr val="FF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B90AE953-A004-44C3-ABDF-DAF80F8596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61" y="1874615"/>
            <a:ext cx="3753829" cy="4242908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DB48BC1F-AD99-41C5-B924-3C90C39AD9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333" y="1874614"/>
            <a:ext cx="3825177" cy="42429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561647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209DE9B7-D258-4CFA-A8F2-71250BC62F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675472"/>
            <a:ext cx="10905066" cy="55070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70685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1DBB61C-80F0-4DEE-BA1E-B8D1BC8E3532}"/>
              </a:ext>
            </a:extLst>
          </p:cNvPr>
          <p:cNvSpPr txBox="1"/>
          <p:nvPr/>
        </p:nvSpPr>
        <p:spPr>
          <a:xfrm>
            <a:off x="2230016" y="989045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Πληροφορίες για τον ουρολόγο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E04E27D-7955-40E5-8E78-342A3941C6C6}"/>
              </a:ext>
            </a:extLst>
          </p:cNvPr>
          <p:cNvSpPr txBox="1"/>
          <p:nvPr/>
        </p:nvSpPr>
        <p:spPr>
          <a:xfrm>
            <a:off x="2230016" y="2118049"/>
            <a:ext cx="77319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99"/>
              </a:buClr>
              <a:buFont typeface="Wingdings" panose="05000000000000000000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διαβάθμιση κατά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Gleason</a:t>
            </a: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99"/>
              </a:buClr>
            </a:pP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FFFF99"/>
              </a:buClr>
              <a:buFont typeface="Wingdings" panose="05000000000000000000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έκταση της νόσου (στον ένα ή και στους δύο λοβούς)</a:t>
            </a:r>
          </a:p>
          <a:p>
            <a:pPr>
              <a:buClr>
                <a:srgbClr val="FFFF99"/>
              </a:buClr>
            </a:pP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FFFF99"/>
              </a:buClr>
              <a:buFont typeface="Wingdings" panose="05000000000000000000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παρουσία ή όχι </a:t>
            </a:r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εξω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-προστατικής επέκτασης</a:t>
            </a:r>
          </a:p>
          <a:p>
            <a:pPr>
              <a:buClr>
                <a:srgbClr val="FFFF99"/>
              </a:buClr>
            </a:pP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FFFF99"/>
              </a:buClr>
              <a:buFont typeface="Wingdings" panose="05000000000000000000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διήθηση των σπερματοδόχων </a:t>
            </a:r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κύστεων</a:t>
            </a: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99"/>
              </a:buClr>
            </a:pP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FFFF99"/>
              </a:buClr>
              <a:buFont typeface="Wingdings" panose="05000000000000000000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ακεραιότητα των ορίων </a:t>
            </a:r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εκτομής</a:t>
            </a: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55404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C2FF87E-1FD9-4434-8C70-6861AABE0012}"/>
              </a:ext>
            </a:extLst>
          </p:cNvPr>
          <p:cNvSpPr txBox="1"/>
          <p:nvPr/>
        </p:nvSpPr>
        <p:spPr>
          <a:xfrm>
            <a:off x="6540760" y="3816221"/>
            <a:ext cx="405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Σας ευχαριστώ</a:t>
            </a:r>
          </a:p>
        </p:txBody>
      </p:sp>
    </p:spTree>
    <p:extLst>
      <p:ext uri="{BB962C8B-B14F-4D97-AF65-F5344CB8AC3E}">
        <p14:creationId xmlns="" xmlns:p14="http://schemas.microsoft.com/office/powerpoint/2010/main" val="3239423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92C7215-BC3D-4BD7-9874-F8DA8DFC9989}"/>
              </a:ext>
            </a:extLst>
          </p:cNvPr>
          <p:cNvSpPr txBox="1"/>
          <p:nvPr/>
        </p:nvSpPr>
        <p:spPr>
          <a:xfrm>
            <a:off x="2937587" y="1717767"/>
            <a:ext cx="63168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μακροσκοπική εξέταση του μαστού συνδυάζεται πάντα με τα ευρήματα της κλινικής εξέτασης αλλά και του απεικονιστικού ελέγχου</a:t>
            </a:r>
          </a:p>
        </p:txBody>
      </p:sp>
    </p:spTree>
    <p:extLst>
      <p:ext uri="{BB962C8B-B14F-4D97-AF65-F5344CB8AC3E}">
        <p14:creationId xmlns="" xmlns:p14="http://schemas.microsoft.com/office/powerpoint/2010/main" val="2128166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99656" y="692696"/>
            <a:ext cx="6912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Πότε ζητάμε από μία γυναίκα να κάνει βιοψία στο μαστό της?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99656" y="1916833"/>
            <a:ext cx="648072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66FFFF"/>
              </a:buClr>
              <a:buFont typeface="Wingdings" pitchFamily="2" charset="2"/>
              <a:buChar char="Ø"/>
            </a:pPr>
            <a:endParaRPr lang="el-GR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66FFFF"/>
              </a:buClr>
              <a:buFont typeface="Wingdings" pitchFamily="2" charset="2"/>
              <a:buChar char="Ø"/>
            </a:pPr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Όταν υπάρχει ψηλαφητό ή κλινικό εύρημα</a:t>
            </a:r>
          </a:p>
          <a:p>
            <a:pPr>
              <a:buClr>
                <a:srgbClr val="66FFFF"/>
              </a:buClr>
            </a:pPr>
            <a:r>
              <a:rPr lang="el-GR" sz="2400" i="1" dirty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2400" i="1" dirty="0" err="1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εισολκή</a:t>
            </a:r>
            <a:r>
              <a:rPr lang="el-GR" sz="2400" i="1" dirty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 ή πάχυνση του δέρματος, φλοιός πορτοκαλιού)</a:t>
            </a:r>
          </a:p>
          <a:p>
            <a:pPr>
              <a:buClr>
                <a:srgbClr val="66FFFF"/>
              </a:buClr>
            </a:pPr>
            <a:endParaRPr lang="el-GR" sz="2400" i="1" dirty="0">
              <a:solidFill>
                <a:srgbClr val="66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66FFFF"/>
              </a:buClr>
              <a:buFont typeface="Wingdings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Όταν υπάρχει εύρημα στον απεικονιστικό έλεγχο ρουτίνας</a:t>
            </a:r>
          </a:p>
          <a:p>
            <a:pPr>
              <a:buClr>
                <a:srgbClr val="66FFFF"/>
              </a:buClr>
            </a:pPr>
            <a:r>
              <a:rPr lang="el-GR" sz="2000" i="1" dirty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(Κάθε χρόνο μετά τα 35, πέντε χρόνια νωρίτερα αν υπάρχει κληρονομικό ιστορικό)</a:t>
            </a:r>
            <a:endParaRPr lang="en-US" sz="2000" i="1" dirty="0">
              <a:solidFill>
                <a:srgbClr val="66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66FFFF"/>
              </a:buClr>
              <a:buFont typeface="Wingdings" pitchFamily="2" charset="2"/>
              <a:buChar char="Ø"/>
            </a:pPr>
            <a:endParaRPr lang="el-G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66FFFF"/>
              </a:buClr>
            </a:pPr>
            <a:endParaRPr lang="el-G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8133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35760" y="692697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Ψηλαφητό εύρημα</a:t>
            </a:r>
          </a:p>
        </p:txBody>
      </p:sp>
      <p:pic>
        <p:nvPicPr>
          <p:cNvPr id="3" name="Picture 2" descr="http://breast-cancer.ca/images/mri-fibroadenom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18609"/>
          <a:stretch>
            <a:fillRect/>
          </a:stretch>
        </p:blipFill>
        <p:spPr bwMode="auto">
          <a:xfrm>
            <a:off x="2639617" y="3717033"/>
            <a:ext cx="2186803" cy="2303537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1" y="3789040"/>
            <a:ext cx="2253427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23592" y="1628800"/>
            <a:ext cx="6912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66FFFF"/>
              </a:buClr>
              <a:buFont typeface="Wingdings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Κλινική ένδειξη καλοήθειας: ευκίνητο</a:t>
            </a:r>
          </a:p>
          <a:p>
            <a:pPr>
              <a:buClr>
                <a:srgbClr val="66FFFF"/>
              </a:buClr>
              <a:buFont typeface="Wingdings" pitchFamily="2" charset="2"/>
              <a:buChar char="Ø"/>
            </a:pPr>
            <a:endParaRPr lang="el-G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66FFFF"/>
              </a:buClr>
              <a:buFont typeface="Wingdings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Κλινική ένδειξη κακοήθειας: συμφυόμενο με πιθανή εσολκή του δέρματος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55640" y="6165305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Καλοήθεια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36160" y="6165305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Κακοήθεια</a:t>
            </a:r>
          </a:p>
        </p:txBody>
      </p:sp>
    </p:spTree>
    <p:extLst>
      <p:ext uri="{BB962C8B-B14F-4D97-AF65-F5344CB8AC3E}">
        <p14:creationId xmlns="" xmlns:p14="http://schemas.microsoft.com/office/powerpoint/2010/main" val="647363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3752" y="836713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Ελεγχος ρουτίνας</a:t>
            </a:r>
          </a:p>
        </p:txBody>
      </p:sp>
      <p:pic>
        <p:nvPicPr>
          <p:cNvPr id="3" name="Picture 4" descr="http://www.ajronline.org/content/vol189/issue2/images/small/08_07_2172_01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8048" y="1988840"/>
            <a:ext cx="273685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351584" y="1628801"/>
            <a:ext cx="3600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r>
              <a:rPr lang="el-GR" sz="2800" b="1" dirty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         Αποτιτανώσεις</a:t>
            </a:r>
          </a:p>
          <a:p>
            <a:endParaRPr lang="el-G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Μικρές</a:t>
            </a: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Μεγάλες</a:t>
            </a: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Συρρέουσες</a:t>
            </a: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Διάσπαρτες</a:t>
            </a:r>
          </a:p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Γραμμοειδείς</a:t>
            </a:r>
          </a:p>
          <a:p>
            <a:endParaRPr lang="el-G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79576" y="5661249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Ή διαταραχή της αρχιτεκτονικής του παρεγχύματος</a:t>
            </a:r>
          </a:p>
        </p:txBody>
      </p:sp>
    </p:spTree>
    <p:extLst>
      <p:ext uri="{BB962C8B-B14F-4D97-AF65-F5344CB8AC3E}">
        <p14:creationId xmlns="" xmlns:p14="http://schemas.microsoft.com/office/powerpoint/2010/main" val="3512276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F63A0007-F734-40D4-B50A-166B34A60D83}"/>
              </a:ext>
            </a:extLst>
          </p:cNvPr>
          <p:cNvSpPr/>
          <p:nvPr/>
        </p:nvSpPr>
        <p:spPr>
          <a:xfrm>
            <a:off x="0" y="549265"/>
            <a:ext cx="12192000" cy="6997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4A789D1-0E2C-4F04-8CBA-EE3D2D3B60AB}"/>
              </a:ext>
            </a:extLst>
          </p:cNvPr>
          <p:cNvSpPr txBox="1"/>
          <p:nvPr/>
        </p:nvSpPr>
        <p:spPr>
          <a:xfrm>
            <a:off x="5234474" y="541175"/>
            <a:ext cx="2892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Μαστός</a:t>
            </a:r>
            <a:r>
              <a:rPr lang="el-GR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C685CF2-7DE7-4B38-B893-BD65DD289263}"/>
              </a:ext>
            </a:extLst>
          </p:cNvPr>
          <p:cNvSpPr txBox="1"/>
          <p:nvPr/>
        </p:nvSpPr>
        <p:spPr>
          <a:xfrm>
            <a:off x="587829" y="1726163"/>
            <a:ext cx="112247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Ψηλάφηση  -   απεικονιστικός έλεγχος  -  κύστη  -   παρακέντηση  -  κυτταρολογική</a:t>
            </a:r>
          </a:p>
          <a:p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Ψηλάφηση   -  απεικονιστικός έλεγχος  -   παρακολούθηση</a:t>
            </a:r>
          </a:p>
          <a:p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Ψηλάφηση   -  απεικονιστικός έλεγχος  -  βιοψία</a:t>
            </a:r>
          </a:p>
          <a:p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Απεικονιστικός έλεγχος   -    παρακολούθηση</a:t>
            </a:r>
          </a:p>
          <a:p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Απεικονιστικός έλεγχος   -   κύστη  -   παρακέντηση  -   κυτταρολογική εξέταση</a:t>
            </a:r>
          </a:p>
          <a:p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Απεικονιστικός έλεγχος  -   βιοψία</a:t>
            </a:r>
          </a:p>
        </p:txBody>
      </p:sp>
      <p:cxnSp>
        <p:nvCxnSpPr>
          <p:cNvPr id="7" name="Ευθεία γραμμή σύνδεσης 6">
            <a:extLst>
              <a:ext uri="{FF2B5EF4-FFF2-40B4-BE49-F238E27FC236}">
                <a16:creationId xmlns="" xmlns:a16="http://schemas.microsoft.com/office/drawing/2014/main" id="{341329D7-3C02-4977-821D-A9A4A0EFB29F}"/>
              </a:ext>
            </a:extLst>
          </p:cNvPr>
          <p:cNvCxnSpPr>
            <a:stCxn id="5" idx="1"/>
            <a:endCxn id="5" idx="3"/>
          </p:cNvCxnSpPr>
          <p:nvPr/>
        </p:nvCxnSpPr>
        <p:spPr>
          <a:xfrm>
            <a:off x="587829" y="3988321"/>
            <a:ext cx="11224726" cy="0"/>
          </a:xfrm>
          <a:prstGeom prst="line">
            <a:avLst/>
          </a:prstGeom>
          <a:ln w="3175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Οβάλ 7">
            <a:extLst>
              <a:ext uri="{FF2B5EF4-FFF2-40B4-BE49-F238E27FC236}">
                <a16:creationId xmlns="" xmlns:a16="http://schemas.microsoft.com/office/drawing/2014/main" id="{583AECB5-D792-444C-8D35-CAB7EB3021AC}"/>
              </a:ext>
            </a:extLst>
          </p:cNvPr>
          <p:cNvSpPr/>
          <p:nvPr/>
        </p:nvSpPr>
        <p:spPr>
          <a:xfrm>
            <a:off x="5542384" y="3061285"/>
            <a:ext cx="1800808" cy="899867"/>
          </a:xfrm>
          <a:prstGeom prst="ellipse">
            <a:avLst/>
          </a:pr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βάλ 8">
            <a:extLst>
              <a:ext uri="{FF2B5EF4-FFF2-40B4-BE49-F238E27FC236}">
                <a16:creationId xmlns="" xmlns:a16="http://schemas.microsoft.com/office/drawing/2014/main" id="{44618266-C469-4C10-B6F3-A3296F0326A3}"/>
              </a:ext>
            </a:extLst>
          </p:cNvPr>
          <p:cNvSpPr/>
          <p:nvPr/>
        </p:nvSpPr>
        <p:spPr>
          <a:xfrm>
            <a:off x="3837992" y="5555669"/>
            <a:ext cx="1800808" cy="899867"/>
          </a:xfrm>
          <a:prstGeom prst="ellipse">
            <a:avLst/>
          </a:pr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74269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E4454F2-3F0C-4457-BE03-123AB52C2C75}"/>
              </a:ext>
            </a:extLst>
          </p:cNvPr>
          <p:cNvSpPr txBox="1"/>
          <p:nvPr/>
        </p:nvSpPr>
        <p:spPr>
          <a:xfrm>
            <a:off x="1978090" y="811762"/>
            <a:ext cx="753913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βιοψία του μαστού παραδοσιακά αφορούσε στην αφαίρεση ενός μικρού σχετικά τμήματος μαστού που θα περιλάμβανε τη βλάβη</a:t>
            </a:r>
          </a:p>
          <a:p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800" b="1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Τα τελευταία χρόνια </a:t>
            </a:r>
          </a:p>
          <a:p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Εάν το εύρημα είναι ύποπτο για κακοήθεια γίνεται βιοψία με βελόνη για την επίτευξη  προ-εγχειρητικής διάγνωσης</a:t>
            </a:r>
          </a:p>
          <a:p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Εάν το εύρημα είναι μόνο απεικονιστικό μπορεί να γίνει και αφαίρεση με </a:t>
            </a:r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μαμμοτόμο</a:t>
            </a: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1690595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698</Words>
  <Application>Microsoft Office PowerPoint</Application>
  <PresentationFormat>Προσαρμογή</PresentationFormat>
  <Paragraphs>149</Paragraphs>
  <Slides>39</Slides>
  <Notes>1</Notes>
  <HiddenSlides>0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39</vt:i4>
      </vt:variant>
    </vt:vector>
  </HeadingPairs>
  <TitlesOfParts>
    <vt:vector size="41" baseType="lpstr">
      <vt:lpstr>Θέμα του Office</vt:lpstr>
      <vt:lpstr>Εικόνα bitmap</vt:lpstr>
      <vt:lpstr>Μακροσκοπική εξέταση παρασκευασμάτων μαστού 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Μακροσκοπική εξέταση παρασκευασμάτων μαστού και προστάτη</dc:title>
  <dc:creator>Κίττυ Παυλάκη</dc:creator>
  <cp:lastModifiedBy>Yiannis</cp:lastModifiedBy>
  <cp:revision>43</cp:revision>
  <dcterms:created xsi:type="dcterms:W3CDTF">2018-03-17T09:50:54Z</dcterms:created>
  <dcterms:modified xsi:type="dcterms:W3CDTF">2020-10-23T06:41:46Z</dcterms:modified>
</cp:coreProperties>
</file>