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60" r:id="rId4"/>
    <p:sldId id="268" r:id="rId5"/>
    <p:sldId id="270" r:id="rId6"/>
    <p:sldId id="269" r:id="rId7"/>
    <p:sldId id="272" r:id="rId8"/>
    <p:sldId id="257" r:id="rId9"/>
    <p:sldId id="261" r:id="rId10"/>
    <p:sldId id="258" r:id="rId11"/>
    <p:sldId id="259" r:id="rId12"/>
    <p:sldId id="263" r:id="rId13"/>
    <p:sldId id="276" r:id="rId14"/>
    <p:sldId id="277" r:id="rId15"/>
    <p:sldId id="279" r:id="rId16"/>
    <p:sldId id="280" r:id="rId17"/>
    <p:sldId id="264" r:id="rId18"/>
    <p:sldId id="265" r:id="rId19"/>
    <p:sldId id="266" r:id="rId20"/>
    <p:sldId id="267" r:id="rId21"/>
    <p:sldId id="273" r:id="rId22"/>
    <p:sldId id="281" r:id="rId23"/>
    <p:sldId id="275" r:id="rId24"/>
    <p:sldId id="282" r:id="rId25"/>
    <p:sldId id="286" r:id="rId26"/>
    <p:sldId id="283" r:id="rId27"/>
    <p:sldId id="284" r:id="rId28"/>
    <p:sldId id="28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4748939-0AD8-471F-9163-CDE5D892624B}" type="datetimeFigureOut">
              <a:rPr lang="el-GR" smtClean="0"/>
              <a:t>24/5/2021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96632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4748939-0AD8-471F-9163-CDE5D892624B}" type="datetimeFigureOut">
              <a:rPr lang="el-GR" smtClean="0"/>
              <a:t>24/5/2021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37382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4748939-0AD8-471F-9163-CDE5D892624B}" type="datetimeFigureOut">
              <a:rPr lang="el-GR" smtClean="0"/>
              <a:t>24/5/2021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193068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4748939-0AD8-471F-9163-CDE5D892624B}" type="datetimeFigureOut">
              <a:rPr lang="el-GR" smtClean="0"/>
              <a:t>24/5/2021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258563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4748939-0AD8-471F-9163-CDE5D892624B}" type="datetimeFigureOut">
              <a:rPr lang="el-GR" smtClean="0"/>
              <a:t>24/5/2021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383165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4748939-0AD8-471F-9163-CDE5D892624B}" type="datetimeFigureOut">
              <a:rPr lang="el-GR" smtClean="0"/>
              <a:t>24/5/2021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1035346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4748939-0AD8-471F-9163-CDE5D892624B}" type="datetimeFigureOut">
              <a:rPr lang="el-GR" smtClean="0"/>
              <a:t>24/5/2021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133881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4748939-0AD8-471F-9163-CDE5D892624B}" type="datetimeFigureOut">
              <a:rPr lang="el-GR" smtClean="0"/>
              <a:t>24/5/2021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405983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48939-0AD8-471F-9163-CDE5D892624B}" type="datetimeFigureOut">
              <a:rPr lang="el-GR" smtClean="0"/>
              <a:t>24/5/2021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77081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4748939-0AD8-471F-9163-CDE5D892624B}" type="datetimeFigureOut">
              <a:rPr lang="el-GR" smtClean="0"/>
              <a:t>24/5/2021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218963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4748939-0AD8-471F-9163-CDE5D892624B}" type="datetimeFigureOut">
              <a:rPr lang="el-GR" smtClean="0"/>
              <a:t>24/5/2021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8EB19CD-CF4A-49BD-8773-07B23DA53C8B}" type="slidenum">
              <a:rPr lang="el-GR" smtClean="0"/>
              <a:t>‹#›</a:t>
            </a:fld>
            <a:endParaRPr lang="el-GR"/>
          </a:p>
        </p:txBody>
      </p:sp>
    </p:spTree>
    <p:extLst>
      <p:ext uri="{BB962C8B-B14F-4D97-AF65-F5344CB8AC3E}">
        <p14:creationId xmlns:p14="http://schemas.microsoft.com/office/powerpoint/2010/main" val="29250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48939-0AD8-471F-9163-CDE5D892624B}" type="datetimeFigureOut">
              <a:rPr lang="el-GR" smtClean="0"/>
              <a:t>24/5/2021</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19CD-CF4A-49BD-8773-07B23DA53C8B}" type="slidenum">
              <a:rPr lang="el-GR" smtClean="0"/>
              <a:t>‹#›</a:t>
            </a:fld>
            <a:endParaRPr lang="el-GR"/>
          </a:p>
        </p:txBody>
      </p:sp>
    </p:spTree>
    <p:extLst>
      <p:ext uri="{BB962C8B-B14F-4D97-AF65-F5344CB8AC3E}">
        <p14:creationId xmlns:p14="http://schemas.microsoft.com/office/powerpoint/2010/main" val="244608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326466-E634-49A9-83B2-F4A7D995C738}"/>
              </a:ext>
            </a:extLst>
          </p:cNvPr>
          <p:cNvSpPr>
            <a:spLocks noGrp="1"/>
          </p:cNvSpPr>
          <p:nvPr>
            <p:ph type="ctrTitle"/>
          </p:nvPr>
        </p:nvSpPr>
        <p:spPr/>
        <p:txBody>
          <a:bodyPr/>
          <a:lstStyle/>
          <a:p>
            <a:r>
              <a:rPr lang="el-GR" dirty="0"/>
              <a:t>Μέθοδος και Επαγωγή </a:t>
            </a:r>
          </a:p>
        </p:txBody>
      </p:sp>
      <p:sp>
        <p:nvSpPr>
          <p:cNvPr id="3" name="Υπότιτλος 2">
            <a:extLst>
              <a:ext uri="{FF2B5EF4-FFF2-40B4-BE49-F238E27FC236}">
                <a16:creationId xmlns:a16="http://schemas.microsoft.com/office/drawing/2014/main" id="{9EEFB851-0420-4140-B336-4CA90EE1741D}"/>
              </a:ext>
            </a:extLst>
          </p:cNvPr>
          <p:cNvSpPr>
            <a:spLocks noGrp="1"/>
          </p:cNvSpPr>
          <p:nvPr>
            <p:ph type="subTitle" idx="1"/>
          </p:nvPr>
        </p:nvSpPr>
        <p:spPr/>
        <p:txBody>
          <a:bodyPr>
            <a:normAutofit lnSpcReduction="10000"/>
          </a:bodyPr>
          <a:lstStyle/>
          <a:p>
            <a:endParaRPr lang="el-GR" dirty="0"/>
          </a:p>
          <a:p>
            <a:r>
              <a:rPr lang="el-GR" dirty="0"/>
              <a:t>Χ. Στεργίου ---  Σ. Ψύλλος</a:t>
            </a:r>
          </a:p>
          <a:p>
            <a:endParaRPr lang="el-GR" dirty="0"/>
          </a:p>
          <a:p>
            <a:r>
              <a:rPr lang="el-GR" dirty="0"/>
              <a:t>2021 </a:t>
            </a:r>
          </a:p>
        </p:txBody>
      </p:sp>
    </p:spTree>
    <p:extLst>
      <p:ext uri="{BB962C8B-B14F-4D97-AF65-F5344CB8AC3E}">
        <p14:creationId xmlns:p14="http://schemas.microsoft.com/office/powerpoint/2010/main" val="397486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02028-761F-4D01-BE94-02A0D240BEA7}"/>
              </a:ext>
            </a:extLst>
          </p:cNvPr>
          <p:cNvSpPr>
            <a:spLocks noGrp="1"/>
          </p:cNvSpPr>
          <p:nvPr>
            <p:ph type="title"/>
          </p:nvPr>
        </p:nvSpPr>
        <p:spPr>
          <a:xfrm>
            <a:off x="628650" y="365127"/>
            <a:ext cx="7886700" cy="436731"/>
          </a:xfrm>
        </p:spPr>
        <p:txBody>
          <a:bodyPr>
            <a:noAutofit/>
          </a:bodyPr>
          <a:lstStyle/>
          <a:p>
            <a:r>
              <a:rPr lang="en-US" sz="3600" dirty="0"/>
              <a:t>F. Bacon</a:t>
            </a:r>
            <a:r>
              <a:rPr lang="el-GR" sz="3600" dirty="0"/>
              <a:t>: μέθοδος και επαγωγή</a:t>
            </a:r>
          </a:p>
        </p:txBody>
      </p:sp>
      <p:sp>
        <p:nvSpPr>
          <p:cNvPr id="3" name="Θέση περιεχομένου 2">
            <a:extLst>
              <a:ext uri="{FF2B5EF4-FFF2-40B4-BE49-F238E27FC236}">
                <a16:creationId xmlns:a16="http://schemas.microsoft.com/office/drawing/2014/main" id="{0B20BD55-BFAF-4461-BF6B-171DA3914375}"/>
              </a:ext>
            </a:extLst>
          </p:cNvPr>
          <p:cNvSpPr>
            <a:spLocks noGrp="1"/>
          </p:cNvSpPr>
          <p:nvPr>
            <p:ph idx="1"/>
          </p:nvPr>
        </p:nvSpPr>
        <p:spPr>
          <a:xfrm>
            <a:off x="628650" y="1167617"/>
            <a:ext cx="7886700" cy="5325255"/>
          </a:xfrm>
        </p:spPr>
        <p:txBody>
          <a:bodyPr>
            <a:normAutofit/>
          </a:bodyPr>
          <a:lstStyle/>
          <a:p>
            <a:r>
              <a:rPr lang="el-GR" sz="2200" b="1" dirty="0"/>
              <a:t>Κριτική της επαγωγής με απαρίθμηση</a:t>
            </a:r>
          </a:p>
          <a:p>
            <a:pPr marL="457200" lvl="1" indent="0">
              <a:buNone/>
            </a:pPr>
            <a:r>
              <a:rPr lang="en-US" sz="2200" i="1" dirty="0">
                <a:solidFill>
                  <a:schemeClr val="accent6">
                    <a:lumMod val="50000"/>
                  </a:schemeClr>
                </a:solidFill>
              </a:rPr>
              <a:t>For the induction which proceeds by simple enumeration is a childish thing, its conclusions are precarious, and it is exposed to the danger of the contrary instance; it normally bases its judgement on fewer instances than is appropriate, and merely on available instances</a:t>
            </a:r>
            <a:r>
              <a:rPr lang="en-US" sz="2200" i="1" dirty="0"/>
              <a:t>. </a:t>
            </a:r>
            <a:endParaRPr lang="el-GR" sz="2200" i="1" dirty="0"/>
          </a:p>
          <a:p>
            <a:pPr marL="457200" lvl="1" indent="0">
              <a:buNone/>
            </a:pPr>
            <a:endParaRPr lang="el-GR" sz="2200" i="1" dirty="0"/>
          </a:p>
          <a:p>
            <a:r>
              <a:rPr lang="el-GR" sz="2200" b="1" dirty="0"/>
              <a:t>Απορρίψεις και αποκλεισμοί των αρνήσεων, συναγωγή των καταφάσεων</a:t>
            </a:r>
          </a:p>
          <a:p>
            <a:pPr marL="457200" lvl="1" indent="0">
              <a:buNone/>
            </a:pPr>
            <a:endParaRPr lang="el-GR" sz="2200" i="1" dirty="0"/>
          </a:p>
          <a:p>
            <a:pPr marL="457200" lvl="1" indent="0">
              <a:buNone/>
            </a:pPr>
            <a:r>
              <a:rPr lang="en-US" sz="2200" i="1" dirty="0"/>
              <a:t>But the induction which will be useful for the discovery and proof of sciences and arts should separate out a nature, by appropriate rejections and exclusions; and then, after as many negatives as are required, conclude on the affirmatives. </a:t>
            </a:r>
            <a:endParaRPr lang="el-GR" sz="2200" i="1" dirty="0"/>
          </a:p>
          <a:p>
            <a:endParaRPr lang="el-GR" sz="3500" i="1" dirty="0"/>
          </a:p>
          <a:p>
            <a:pPr marL="0" indent="0">
              <a:buNone/>
            </a:pPr>
            <a:endParaRPr lang="el-GR" sz="2200" dirty="0"/>
          </a:p>
        </p:txBody>
      </p:sp>
    </p:spTree>
    <p:extLst>
      <p:ext uri="{BB962C8B-B14F-4D97-AF65-F5344CB8AC3E}">
        <p14:creationId xmlns:p14="http://schemas.microsoft.com/office/powerpoint/2010/main" val="1139476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63051-6DBD-4212-AE56-523E572D8D9E}"/>
              </a:ext>
            </a:extLst>
          </p:cNvPr>
          <p:cNvSpPr>
            <a:spLocks noGrp="1"/>
          </p:cNvSpPr>
          <p:nvPr>
            <p:ph type="title"/>
          </p:nvPr>
        </p:nvSpPr>
        <p:spPr>
          <a:xfrm>
            <a:off x="628650" y="365127"/>
            <a:ext cx="7886700" cy="655600"/>
          </a:xfrm>
        </p:spPr>
        <p:txBody>
          <a:bodyPr>
            <a:normAutofit/>
          </a:bodyPr>
          <a:lstStyle/>
          <a:p>
            <a:r>
              <a:rPr lang="en-US" sz="3200" dirty="0"/>
              <a:t>F. Bacon </a:t>
            </a:r>
            <a:r>
              <a:rPr lang="el-GR" sz="3200" dirty="0"/>
              <a:t>: Οι πίνακες ανακάλυψης.</a:t>
            </a:r>
          </a:p>
        </p:txBody>
      </p:sp>
      <p:sp>
        <p:nvSpPr>
          <p:cNvPr id="3" name="Θέση περιεχομένου 2">
            <a:extLst>
              <a:ext uri="{FF2B5EF4-FFF2-40B4-BE49-F238E27FC236}">
                <a16:creationId xmlns:a16="http://schemas.microsoft.com/office/drawing/2014/main" id="{848177D5-379B-4839-A046-FC8C67E5988A}"/>
              </a:ext>
            </a:extLst>
          </p:cNvPr>
          <p:cNvSpPr>
            <a:spLocks noGrp="1"/>
          </p:cNvSpPr>
          <p:nvPr>
            <p:ph idx="1"/>
          </p:nvPr>
        </p:nvSpPr>
        <p:spPr>
          <a:xfrm>
            <a:off x="628650" y="1137684"/>
            <a:ext cx="7886700" cy="5249048"/>
          </a:xfrm>
        </p:spPr>
        <p:txBody>
          <a:bodyPr>
            <a:noAutofit/>
          </a:bodyPr>
          <a:lstStyle/>
          <a:p>
            <a:pPr marL="0" indent="0">
              <a:buNone/>
            </a:pPr>
            <a:r>
              <a:rPr lang="el-GR" sz="2200" dirty="0"/>
              <a:t>Για την έρευνα της φύσης κάποιας ουσίας (π.χ. η θερμότητα) συγκεντρώνουμε περιπτώσεις που είναι σχετικοί με τη ουσία αυτή σε τρεις πίνακες: </a:t>
            </a:r>
          </a:p>
          <a:p>
            <a:pPr marL="0" indent="0">
              <a:buNone/>
            </a:pPr>
            <a:r>
              <a:rPr lang="el-GR" sz="2200" b="1" dirty="0"/>
              <a:t>Η χρήση των πινάκων: </a:t>
            </a:r>
            <a:r>
              <a:rPr lang="el-GR" sz="2200" b="1" dirty="0">
                <a:solidFill>
                  <a:srgbClr val="FF0000"/>
                </a:solidFill>
              </a:rPr>
              <a:t>Απορρίπτουμε όλες τις ιδιότητες που σύμφωνα με τους πίνακες δεν είναι </a:t>
            </a:r>
            <a:r>
              <a:rPr lang="el-GR" sz="2200" b="1" i="1" dirty="0">
                <a:solidFill>
                  <a:srgbClr val="FF0000"/>
                </a:solidFill>
              </a:rPr>
              <a:t>αναγκαίες</a:t>
            </a:r>
            <a:r>
              <a:rPr lang="el-GR" sz="2200" b="1" dirty="0">
                <a:solidFill>
                  <a:srgbClr val="FF0000"/>
                </a:solidFill>
              </a:rPr>
              <a:t> για την εκδήλωση της ουσίας που ερευνάται, ούτε και </a:t>
            </a:r>
            <a:r>
              <a:rPr lang="el-GR" sz="2200" b="1" i="1" dirty="0">
                <a:solidFill>
                  <a:srgbClr val="FF0000"/>
                </a:solidFill>
              </a:rPr>
              <a:t>ικανές. </a:t>
            </a:r>
            <a:r>
              <a:rPr lang="el-GR" sz="2200" b="1" dirty="0">
                <a:solidFill>
                  <a:srgbClr val="FF0000"/>
                </a:solidFill>
              </a:rPr>
              <a:t>  </a:t>
            </a:r>
          </a:p>
          <a:p>
            <a:pPr marL="0" indent="0" algn="ctr">
              <a:buNone/>
            </a:pPr>
            <a:r>
              <a:rPr lang="el-GR" sz="2200" b="1" dirty="0">
                <a:solidFill>
                  <a:srgbClr val="FF0000"/>
                </a:solidFill>
              </a:rPr>
              <a:t>***</a:t>
            </a:r>
          </a:p>
          <a:p>
            <a:r>
              <a:rPr lang="el-GR" sz="2200" b="1" dirty="0">
                <a:solidFill>
                  <a:srgbClr val="0070C0"/>
                </a:solidFill>
              </a:rPr>
              <a:t>Πίνακας Παρουσίας (ΠΠ): </a:t>
            </a:r>
            <a:r>
              <a:rPr lang="el-GR" sz="2200" dirty="0"/>
              <a:t>Περιλαμβάνει διαφορετικές περιπτώσεις στις οποίες η ουσία που ερευνάται είναι παρούσα.   </a:t>
            </a:r>
          </a:p>
          <a:p>
            <a:pPr lvl="1"/>
            <a:r>
              <a:rPr lang="el-GR" sz="1800" dirty="0"/>
              <a:t>Π.χ. Οι ακτίνες του ήλιου είναι θερμές </a:t>
            </a:r>
          </a:p>
          <a:p>
            <a:r>
              <a:rPr lang="el-GR" sz="2200" b="1" dirty="0"/>
              <a:t>Η χρήση του ΠΠ:</a:t>
            </a:r>
            <a:r>
              <a:rPr lang="el-GR" sz="2200" b="1" dirty="0">
                <a:solidFill>
                  <a:schemeClr val="accent1">
                    <a:lumMod val="75000"/>
                  </a:schemeClr>
                </a:solidFill>
              </a:rPr>
              <a:t> </a:t>
            </a:r>
            <a:r>
              <a:rPr lang="el-GR" sz="2200" dirty="0"/>
              <a:t>Απορρίπτουμε οποιαδήποτε ιδιότητα δεν εμφανίζεται στον πίνακα ως </a:t>
            </a:r>
            <a:r>
              <a:rPr lang="el-GR" sz="2200" i="1" dirty="0"/>
              <a:t>μη αναγκαία </a:t>
            </a:r>
            <a:r>
              <a:rPr lang="el-GR" sz="2200" dirty="0"/>
              <a:t>για την εκδήλωση της εξεταζόμενης ουσίας.</a:t>
            </a:r>
          </a:p>
          <a:p>
            <a:pPr lvl="1"/>
            <a:r>
              <a:rPr lang="el-GR" sz="1800" dirty="0"/>
              <a:t>Π.χ. η διαφορετική φύση των στοιχείων στους ουρανούς και στη Γη δεν είναι παράγων που επηρεάζει τη θερμότητα. </a:t>
            </a:r>
            <a:endParaRPr lang="el-GR" sz="1800" b="1" dirty="0"/>
          </a:p>
          <a:p>
            <a:pPr marL="457200" lvl="1" indent="0">
              <a:buNone/>
            </a:pPr>
            <a:endParaRPr lang="el-GR" sz="2200" dirty="0"/>
          </a:p>
        </p:txBody>
      </p:sp>
    </p:spTree>
    <p:extLst>
      <p:ext uri="{BB962C8B-B14F-4D97-AF65-F5344CB8AC3E}">
        <p14:creationId xmlns:p14="http://schemas.microsoft.com/office/powerpoint/2010/main" val="44369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63051-6DBD-4212-AE56-523E572D8D9E}"/>
              </a:ext>
            </a:extLst>
          </p:cNvPr>
          <p:cNvSpPr>
            <a:spLocks noGrp="1"/>
          </p:cNvSpPr>
          <p:nvPr>
            <p:ph type="title"/>
          </p:nvPr>
        </p:nvSpPr>
        <p:spPr>
          <a:xfrm>
            <a:off x="628650" y="336361"/>
            <a:ext cx="7886700" cy="655600"/>
          </a:xfrm>
        </p:spPr>
        <p:txBody>
          <a:bodyPr>
            <a:normAutofit/>
          </a:bodyPr>
          <a:lstStyle/>
          <a:p>
            <a:r>
              <a:rPr lang="en-US" sz="3200" dirty="0"/>
              <a:t>F. Bacon </a:t>
            </a:r>
            <a:r>
              <a:rPr lang="el-GR" sz="3200" dirty="0"/>
              <a:t>: Οι πίνακες της ανακάλυψης.</a:t>
            </a:r>
          </a:p>
        </p:txBody>
      </p:sp>
      <p:sp>
        <p:nvSpPr>
          <p:cNvPr id="3" name="Θέση περιεχομένου 2">
            <a:extLst>
              <a:ext uri="{FF2B5EF4-FFF2-40B4-BE49-F238E27FC236}">
                <a16:creationId xmlns:a16="http://schemas.microsoft.com/office/drawing/2014/main" id="{848177D5-379B-4839-A046-FC8C67E5988A}"/>
              </a:ext>
            </a:extLst>
          </p:cNvPr>
          <p:cNvSpPr>
            <a:spLocks noGrp="1"/>
          </p:cNvSpPr>
          <p:nvPr>
            <p:ph idx="1"/>
          </p:nvPr>
        </p:nvSpPr>
        <p:spPr>
          <a:xfrm>
            <a:off x="628650" y="1137683"/>
            <a:ext cx="7886700" cy="5355189"/>
          </a:xfrm>
        </p:spPr>
        <p:txBody>
          <a:bodyPr>
            <a:noAutofit/>
          </a:bodyPr>
          <a:lstStyle/>
          <a:p>
            <a:r>
              <a:rPr lang="el-GR" sz="2000" b="1" dirty="0">
                <a:solidFill>
                  <a:srgbClr val="0070C0"/>
                </a:solidFill>
              </a:rPr>
              <a:t>Συναφής Πίνακας Απουσίας (ΠΑ): </a:t>
            </a:r>
            <a:r>
              <a:rPr lang="el-GR" sz="2000" dirty="0">
                <a:solidFill>
                  <a:srgbClr val="0070C0"/>
                </a:solidFill>
              </a:rPr>
              <a:t> </a:t>
            </a:r>
            <a:r>
              <a:rPr lang="el-GR" sz="2000" dirty="0"/>
              <a:t>Περιλαμβάνει περιπτώσεις, παρόμοιες με εκείνες του πίνακα παρουσίας, στις οποίες η ουσία που ερευνάται απουσιάζει. </a:t>
            </a:r>
          </a:p>
          <a:p>
            <a:pPr lvl="1"/>
            <a:r>
              <a:rPr lang="el-GR" sz="1800" dirty="0"/>
              <a:t>Π.χ.</a:t>
            </a:r>
            <a:r>
              <a:rPr lang="en-US" sz="1800" dirty="0"/>
              <a:t> </a:t>
            </a:r>
            <a:r>
              <a:rPr lang="el-GR" sz="1800" dirty="0"/>
              <a:t>Οι ακτίνες της σελήνης δεν είναι θερμές. </a:t>
            </a:r>
          </a:p>
          <a:p>
            <a:r>
              <a:rPr lang="el-GR" sz="2000" b="1" dirty="0"/>
              <a:t>Η χρήση του ΠΑ: </a:t>
            </a:r>
            <a:r>
              <a:rPr lang="el-GR" sz="2000" dirty="0"/>
              <a:t>Απορρίπτουμε οποιαδήποτε ιδιότητα </a:t>
            </a:r>
            <a:r>
              <a:rPr lang="el-GR" sz="2000" i="1" dirty="0"/>
              <a:t>εμφανίζεται</a:t>
            </a:r>
            <a:r>
              <a:rPr lang="el-GR" sz="2000" dirty="0"/>
              <a:t> στον πίνακα </a:t>
            </a:r>
            <a:r>
              <a:rPr lang="el-GR" sz="2000" i="1" dirty="0"/>
              <a:t>ως μη ικανή </a:t>
            </a:r>
            <a:r>
              <a:rPr lang="el-GR" sz="2000" dirty="0"/>
              <a:t>για την εκδήλωση της εξεταζόμενης ουσίας</a:t>
            </a:r>
          </a:p>
          <a:p>
            <a:pPr lvl="1"/>
            <a:r>
              <a:rPr lang="el-GR" sz="1800" dirty="0"/>
              <a:t>Π.χ. Επειδή οι ακτίνες της σελήνης δεν είναι θερμές, η εκπομπή φωτός, η φωτεινότητα δεν είναι ικανή συνθήκη για τη θερμότητα. </a:t>
            </a:r>
          </a:p>
          <a:p>
            <a:r>
              <a:rPr lang="el-GR" sz="2000" b="1" dirty="0">
                <a:solidFill>
                  <a:srgbClr val="0070C0"/>
                </a:solidFill>
              </a:rPr>
              <a:t>Πίνακας Διαβαθμίσεων (ΠΔ):</a:t>
            </a:r>
            <a:r>
              <a:rPr lang="el-GR" sz="2000" b="1" dirty="0"/>
              <a:t> </a:t>
            </a:r>
            <a:r>
              <a:rPr lang="el-GR" sz="2000" dirty="0"/>
              <a:t>Περιλαμβάνει περιπτώσεις στις οποίες η ουσία που ερευνάται συναντάται σε διαφορετικών βαθμών. </a:t>
            </a:r>
          </a:p>
          <a:p>
            <a:pPr lvl="1"/>
            <a:r>
              <a:rPr lang="el-GR" sz="1800" dirty="0"/>
              <a:t>Π.χ. Ο διάπυρος σίδηρος είναι πιο θερμός από το φλεγόμενο οινόπνευμα. </a:t>
            </a:r>
          </a:p>
          <a:p>
            <a:r>
              <a:rPr lang="el-GR" sz="2000" b="1" dirty="0"/>
              <a:t>Η χρήση του ΠΔ: </a:t>
            </a:r>
            <a:r>
              <a:rPr lang="el-GR" sz="2000" dirty="0"/>
              <a:t>Απορρίπτουμε οποιαδήποτε ιδιότητα </a:t>
            </a:r>
            <a:r>
              <a:rPr lang="el-GR" sz="2000" i="1" dirty="0"/>
              <a:t>δεν </a:t>
            </a:r>
            <a:r>
              <a:rPr lang="el-GR" sz="2000" i="1" dirty="0" err="1"/>
              <a:t>συμμεταβάλλεται</a:t>
            </a:r>
            <a:r>
              <a:rPr lang="el-GR" sz="2000" i="1" dirty="0"/>
              <a:t> ομοιότροπα </a:t>
            </a:r>
            <a:r>
              <a:rPr lang="el-GR" sz="2000" dirty="0"/>
              <a:t>με την εξεταζόμενη ουσία.</a:t>
            </a:r>
          </a:p>
          <a:p>
            <a:pPr lvl="1"/>
            <a:r>
              <a:rPr lang="el-GR" sz="1800" dirty="0"/>
              <a:t>Π.χ. Ο διάπυρος σίδηρος είναι πιο θερμός αλλά λιγότερο φωτεινός από το φλεγόμενο οινόπνευμα, άρα θα πρέπει να απορρίψουμε τη φωτεινότητα. (ξανά)</a:t>
            </a:r>
          </a:p>
        </p:txBody>
      </p:sp>
    </p:spTree>
    <p:extLst>
      <p:ext uri="{BB962C8B-B14F-4D97-AF65-F5344CB8AC3E}">
        <p14:creationId xmlns:p14="http://schemas.microsoft.com/office/powerpoint/2010/main" val="1494875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307458-F970-4FD2-B3EB-B897D220A9DC}"/>
              </a:ext>
            </a:extLst>
          </p:cNvPr>
          <p:cNvSpPr>
            <a:spLocks noGrp="1"/>
          </p:cNvSpPr>
          <p:nvPr>
            <p:ph type="title"/>
          </p:nvPr>
        </p:nvSpPr>
        <p:spPr>
          <a:xfrm>
            <a:off x="628650" y="365126"/>
            <a:ext cx="7886700" cy="591477"/>
          </a:xfrm>
        </p:spPr>
        <p:txBody>
          <a:bodyPr>
            <a:normAutofit fontScale="90000"/>
          </a:bodyPr>
          <a:lstStyle/>
          <a:p>
            <a:r>
              <a:rPr lang="el-GR" dirty="0"/>
              <a:t>Ο </a:t>
            </a:r>
            <a:r>
              <a:rPr lang="en-US" dirty="0"/>
              <a:t>Hume </a:t>
            </a:r>
            <a:r>
              <a:rPr lang="el-GR" dirty="0"/>
              <a:t>και η επαγωγή</a:t>
            </a:r>
          </a:p>
        </p:txBody>
      </p:sp>
      <p:sp>
        <p:nvSpPr>
          <p:cNvPr id="3" name="Θέση περιεχομένου 2">
            <a:extLst>
              <a:ext uri="{FF2B5EF4-FFF2-40B4-BE49-F238E27FC236}">
                <a16:creationId xmlns:a16="http://schemas.microsoft.com/office/drawing/2014/main" id="{AED59B04-13B5-43E3-9784-56DB1269BF9C}"/>
              </a:ext>
            </a:extLst>
          </p:cNvPr>
          <p:cNvSpPr>
            <a:spLocks noGrp="1"/>
          </p:cNvSpPr>
          <p:nvPr>
            <p:ph idx="1"/>
          </p:nvPr>
        </p:nvSpPr>
        <p:spPr>
          <a:xfrm>
            <a:off x="628650" y="1167618"/>
            <a:ext cx="7886700" cy="5009345"/>
          </a:xfrm>
        </p:spPr>
        <p:txBody>
          <a:bodyPr>
            <a:normAutofit lnSpcReduction="10000"/>
          </a:bodyPr>
          <a:lstStyle/>
          <a:p>
            <a:r>
              <a:rPr lang="el-GR" sz="2400" dirty="0"/>
              <a:t>Ο </a:t>
            </a:r>
            <a:r>
              <a:rPr lang="en-US" sz="2400" dirty="0"/>
              <a:t>Hume </a:t>
            </a:r>
            <a:r>
              <a:rPr lang="el-GR" sz="2400" dirty="0"/>
              <a:t>συζητά τους </a:t>
            </a:r>
            <a:r>
              <a:rPr lang="el-GR" sz="2400" b="1" dirty="0"/>
              <a:t>επαγωγικούς συλλογισμούς </a:t>
            </a:r>
            <a:r>
              <a:rPr lang="el-GR" sz="2400" dirty="0"/>
              <a:t>στο πλαίσιο της έρευνάς του για την </a:t>
            </a:r>
            <a:r>
              <a:rPr lang="el-GR" sz="2400" b="1" dirty="0"/>
              <a:t>ιδέα της αναγκαίας σύνδεσης στην αιτιότητα.</a:t>
            </a:r>
          </a:p>
          <a:p>
            <a:r>
              <a:rPr lang="el-GR" sz="2400" dirty="0"/>
              <a:t>Αν η αναγκαιότητα στη σύνδεση αιτίου – αποτελέσματος δεν διαπιστώνεται στα πράγματα, μήπως αυτή προκύπτει από τις </a:t>
            </a:r>
            <a:r>
              <a:rPr lang="el-GR" sz="2400" dirty="0" err="1"/>
              <a:t>αιτιακές</a:t>
            </a:r>
            <a:r>
              <a:rPr lang="el-GR" sz="2400" dirty="0"/>
              <a:t> συναγωγές;</a:t>
            </a:r>
          </a:p>
          <a:p>
            <a:pPr marL="914400" lvl="2" indent="0">
              <a:buNone/>
            </a:pPr>
            <a:endParaRPr lang="el-GR" sz="2400" i="1" dirty="0">
              <a:solidFill>
                <a:srgbClr val="0070C0"/>
              </a:solidFill>
            </a:endParaRPr>
          </a:p>
          <a:p>
            <a:pPr marL="457200" lvl="1" indent="0">
              <a:buNone/>
            </a:pPr>
            <a:r>
              <a:rPr lang="en-US" sz="2200" dirty="0"/>
              <a:t>“</a:t>
            </a:r>
            <a:r>
              <a:rPr lang="en-US" sz="2200" dirty="0">
                <a:solidFill>
                  <a:srgbClr val="0070C0"/>
                </a:solidFill>
              </a:rPr>
              <a:t>Why we conclude,</a:t>
            </a:r>
            <a:r>
              <a:rPr lang="en-US" sz="2200" dirty="0"/>
              <a:t> that such particular causes must </a:t>
            </a:r>
            <a:r>
              <a:rPr lang="en-US" sz="2200" i="1" dirty="0">
                <a:solidFill>
                  <a:srgbClr val="0070C0"/>
                </a:solidFill>
              </a:rPr>
              <a:t>necessarily</a:t>
            </a:r>
            <a:r>
              <a:rPr lang="en-US" sz="2200" dirty="0"/>
              <a:t> have such particular effects; and </a:t>
            </a:r>
            <a:r>
              <a:rPr lang="en-US" sz="2200" dirty="0">
                <a:solidFill>
                  <a:srgbClr val="0070C0"/>
                </a:solidFill>
              </a:rPr>
              <a:t>what is the nature of that </a:t>
            </a:r>
            <a:r>
              <a:rPr lang="en-US" sz="2200" i="1" dirty="0">
                <a:solidFill>
                  <a:srgbClr val="0070C0"/>
                </a:solidFill>
              </a:rPr>
              <a:t>inference</a:t>
            </a:r>
            <a:r>
              <a:rPr lang="en-US" sz="2200" dirty="0">
                <a:solidFill>
                  <a:srgbClr val="0070C0"/>
                </a:solidFill>
              </a:rPr>
              <a:t> </a:t>
            </a:r>
            <a:r>
              <a:rPr lang="en-US" sz="2200" dirty="0"/>
              <a:t>we draw from the one to the other, and of the </a:t>
            </a:r>
            <a:r>
              <a:rPr lang="en-US" sz="2200" i="1" dirty="0"/>
              <a:t>belief</a:t>
            </a:r>
            <a:r>
              <a:rPr lang="en-US" sz="2200" dirty="0"/>
              <a:t> we repose in it?” (1739: 78). </a:t>
            </a:r>
            <a:endParaRPr lang="el-GR" sz="2200" dirty="0"/>
          </a:p>
          <a:p>
            <a:pPr marL="457200" lvl="1" indent="0">
              <a:buNone/>
            </a:pPr>
            <a:endParaRPr lang="el-GR" sz="2200" dirty="0"/>
          </a:p>
          <a:p>
            <a:pPr marL="457200" lvl="1" indent="0">
              <a:buNone/>
            </a:pPr>
            <a:r>
              <a:rPr lang="en-US" sz="2200" dirty="0"/>
              <a:t>“Perhaps ‘twill appear in the end, that </a:t>
            </a:r>
            <a:r>
              <a:rPr lang="en-US" sz="2200" dirty="0">
                <a:solidFill>
                  <a:srgbClr val="0070C0"/>
                </a:solidFill>
              </a:rPr>
              <a:t>the necessary </a:t>
            </a:r>
            <a:r>
              <a:rPr lang="en-US" sz="2200" dirty="0" err="1">
                <a:solidFill>
                  <a:srgbClr val="0070C0"/>
                </a:solidFill>
              </a:rPr>
              <a:t>connexion</a:t>
            </a:r>
            <a:r>
              <a:rPr lang="en-US" sz="2200" dirty="0">
                <a:solidFill>
                  <a:srgbClr val="0070C0"/>
                </a:solidFill>
              </a:rPr>
              <a:t> depends on the inference</a:t>
            </a:r>
            <a:r>
              <a:rPr lang="en-US" sz="2200" dirty="0"/>
              <a:t>, instead of the inference’s depending on the necessary </a:t>
            </a:r>
            <a:r>
              <a:rPr lang="en-US" sz="2200" dirty="0" err="1"/>
              <a:t>connexion</a:t>
            </a:r>
            <a:r>
              <a:rPr lang="en-US" sz="2200" dirty="0"/>
              <a:t>”.</a:t>
            </a:r>
            <a:r>
              <a:rPr lang="el-GR" sz="2200" dirty="0"/>
              <a:t> </a:t>
            </a:r>
            <a:r>
              <a:rPr lang="en-US" sz="2200" dirty="0"/>
              <a:t>(1739: 88) </a:t>
            </a:r>
            <a:endParaRPr lang="el-GR" sz="2200" i="1" dirty="0">
              <a:solidFill>
                <a:srgbClr val="0070C0"/>
              </a:solidFill>
            </a:endParaRPr>
          </a:p>
        </p:txBody>
      </p:sp>
    </p:spTree>
    <p:extLst>
      <p:ext uri="{BB962C8B-B14F-4D97-AF65-F5344CB8AC3E}">
        <p14:creationId xmlns:p14="http://schemas.microsoft.com/office/powerpoint/2010/main" val="2457799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725C9-45C7-453B-924B-A97B2CA7E820}"/>
              </a:ext>
            </a:extLst>
          </p:cNvPr>
          <p:cNvSpPr>
            <a:spLocks noGrp="1"/>
          </p:cNvSpPr>
          <p:nvPr>
            <p:ph type="title"/>
          </p:nvPr>
        </p:nvSpPr>
        <p:spPr>
          <a:xfrm>
            <a:off x="628650" y="365126"/>
            <a:ext cx="7886700" cy="507071"/>
          </a:xfrm>
        </p:spPr>
        <p:txBody>
          <a:bodyPr>
            <a:noAutofit/>
          </a:bodyPr>
          <a:lstStyle/>
          <a:p>
            <a:r>
              <a:rPr lang="el-GR" sz="3600" dirty="0"/>
              <a:t>Ο </a:t>
            </a:r>
            <a:r>
              <a:rPr lang="en-US" sz="3600" dirty="0"/>
              <a:t>Hume </a:t>
            </a:r>
            <a:r>
              <a:rPr lang="el-GR" sz="3600" dirty="0"/>
              <a:t>και η επαγωγή</a:t>
            </a:r>
          </a:p>
        </p:txBody>
      </p:sp>
      <p:sp>
        <p:nvSpPr>
          <p:cNvPr id="3" name="Θέση περιεχομένου 2">
            <a:extLst>
              <a:ext uri="{FF2B5EF4-FFF2-40B4-BE49-F238E27FC236}">
                <a16:creationId xmlns:a16="http://schemas.microsoft.com/office/drawing/2014/main" id="{E378C88A-5017-40E9-AF9F-814269A578E8}"/>
              </a:ext>
            </a:extLst>
          </p:cNvPr>
          <p:cNvSpPr>
            <a:spLocks noGrp="1"/>
          </p:cNvSpPr>
          <p:nvPr>
            <p:ph idx="1"/>
          </p:nvPr>
        </p:nvSpPr>
        <p:spPr>
          <a:xfrm>
            <a:off x="628650" y="1252025"/>
            <a:ext cx="7886700" cy="4924938"/>
          </a:xfrm>
        </p:spPr>
        <p:txBody>
          <a:bodyPr>
            <a:noAutofit/>
          </a:bodyPr>
          <a:lstStyle/>
          <a:p>
            <a:r>
              <a:rPr lang="el-GR" sz="2200" dirty="0"/>
              <a:t>Το αποτέλεσμα δεν μπορεί να συναχθεί από το αίτιο με τη βοήθεια του </a:t>
            </a:r>
            <a:r>
              <a:rPr lang="el-GR" sz="2200" b="1" dirty="0">
                <a:solidFill>
                  <a:srgbClr val="0070C0"/>
                </a:solidFill>
              </a:rPr>
              <a:t>λόγου</a:t>
            </a:r>
            <a:r>
              <a:rPr lang="el-GR" sz="2200" dirty="0"/>
              <a:t> και μόνο.  Άρα, δεν υπάρχει λογική αναγκαιότητα στη σύνδεση αιτίου – αποτελέσματος.</a:t>
            </a:r>
          </a:p>
          <a:p>
            <a:pPr marL="457200" lvl="1" indent="0">
              <a:buNone/>
            </a:pPr>
            <a:r>
              <a:rPr lang="el-GR" sz="2000" dirty="0"/>
              <a:t>… </a:t>
            </a:r>
            <a:r>
              <a:rPr lang="en-US" sz="2000" dirty="0"/>
              <a:t>the inference we draw from cause to effect, is not </a:t>
            </a:r>
            <a:r>
              <a:rPr lang="en-US" sz="2000" dirty="0" err="1"/>
              <a:t>deriv'd</a:t>
            </a:r>
            <a:r>
              <a:rPr lang="en-US" sz="2000" dirty="0"/>
              <a:t> merely from a survey of these particular objects, </a:t>
            </a:r>
            <a:r>
              <a:rPr lang="el-GR" sz="2000" dirty="0"/>
              <a:t>… </a:t>
            </a:r>
            <a:r>
              <a:rPr lang="en-US" sz="2000" dirty="0"/>
              <a:t>There is no object, which implies the existence of any other if we consider these objects in themselves, and never look beyond the ideas which we form of them. </a:t>
            </a:r>
            <a:r>
              <a:rPr lang="en-US" sz="2000" dirty="0">
                <a:solidFill>
                  <a:srgbClr val="0070C0"/>
                </a:solidFill>
              </a:rPr>
              <a:t>Such an inference </a:t>
            </a:r>
            <a:r>
              <a:rPr lang="en-US" sz="2000" dirty="0" err="1">
                <a:solidFill>
                  <a:srgbClr val="0070C0"/>
                </a:solidFill>
              </a:rPr>
              <a:t>wou'd</a:t>
            </a:r>
            <a:r>
              <a:rPr lang="en-US" sz="2000" dirty="0">
                <a:solidFill>
                  <a:srgbClr val="0070C0"/>
                </a:solidFill>
              </a:rPr>
              <a:t> amount to knowledge, and </a:t>
            </a:r>
            <a:r>
              <a:rPr lang="en-US" sz="2000" dirty="0" err="1">
                <a:solidFill>
                  <a:srgbClr val="0070C0"/>
                </a:solidFill>
              </a:rPr>
              <a:t>wou'd</a:t>
            </a:r>
            <a:r>
              <a:rPr lang="en-US" sz="2000" dirty="0">
                <a:solidFill>
                  <a:srgbClr val="0070C0"/>
                </a:solidFill>
              </a:rPr>
              <a:t> imply the absolute contradiction and impossibility of conceiving any thing different. But as all distinct ideas are separable, 'tis evident there can be no impossibility of that kind.</a:t>
            </a:r>
            <a:r>
              <a:rPr lang="en-US" sz="2000" dirty="0"/>
              <a:t> </a:t>
            </a:r>
            <a:r>
              <a:rPr lang="el-GR" sz="2000" dirty="0"/>
              <a:t> </a:t>
            </a:r>
            <a:r>
              <a:rPr lang="en-US" sz="2000" dirty="0"/>
              <a:t>(1739: 8</a:t>
            </a:r>
            <a:r>
              <a:rPr lang="el-GR" sz="2000" dirty="0"/>
              <a:t>6-</a:t>
            </a:r>
            <a:r>
              <a:rPr lang="en-US" sz="2000" dirty="0"/>
              <a:t>8</a:t>
            </a:r>
            <a:r>
              <a:rPr lang="el-GR" sz="2000" dirty="0"/>
              <a:t>7</a:t>
            </a:r>
            <a:r>
              <a:rPr lang="en-US" sz="2000" dirty="0"/>
              <a:t>). </a:t>
            </a:r>
            <a:endParaRPr lang="el-GR" sz="2000" dirty="0"/>
          </a:p>
          <a:p>
            <a:r>
              <a:rPr lang="el-GR" sz="2200" dirty="0"/>
              <a:t>Άραγε θα μπορούσαμε να συναγάγουμε το αποτέλεσμα εκ της παρελθούσας </a:t>
            </a:r>
            <a:r>
              <a:rPr lang="el-GR" sz="2200" b="1" dirty="0">
                <a:solidFill>
                  <a:srgbClr val="0070C0"/>
                </a:solidFill>
              </a:rPr>
              <a:t>εμπειρίας</a:t>
            </a:r>
            <a:r>
              <a:rPr lang="el-GR" sz="2200" dirty="0"/>
              <a:t> της σταθερής σύζευξης αιτίας και αποτελέσματος με τη βοήθεια του </a:t>
            </a:r>
            <a:r>
              <a:rPr lang="el-GR" sz="2200" b="1" dirty="0">
                <a:solidFill>
                  <a:srgbClr val="0070C0"/>
                </a:solidFill>
              </a:rPr>
              <a:t>λόγου;</a:t>
            </a:r>
            <a:endParaRPr lang="el-GR" sz="2200" dirty="0">
              <a:solidFill>
                <a:srgbClr val="0070C0"/>
              </a:solidFill>
            </a:endParaRPr>
          </a:p>
          <a:p>
            <a:pPr marL="457200" lvl="1" indent="0">
              <a:buNone/>
            </a:pPr>
            <a:r>
              <a:rPr lang="en-US" sz="2000" dirty="0"/>
              <a:t>“after the discovery of the constant conjunction of any objects, we always draw an inference from one object to another” (1739: 88). </a:t>
            </a:r>
            <a:r>
              <a:rPr lang="el-GR" sz="2000" dirty="0"/>
              <a:t> </a:t>
            </a:r>
          </a:p>
          <a:p>
            <a:pPr marL="457200" lvl="1" indent="0">
              <a:buNone/>
            </a:pPr>
            <a:endParaRPr lang="el-GR" sz="2200" dirty="0"/>
          </a:p>
          <a:p>
            <a:pPr marL="457200" lvl="1" indent="0">
              <a:buNone/>
            </a:pPr>
            <a:endParaRPr lang="el-GR" sz="2200" dirty="0"/>
          </a:p>
          <a:p>
            <a:pPr marL="457200" lvl="1" indent="0">
              <a:buNone/>
            </a:pPr>
            <a:endParaRPr lang="el-GR" sz="2200" dirty="0"/>
          </a:p>
          <a:p>
            <a:pPr marL="457200" lvl="1" indent="0">
              <a:buNone/>
            </a:pPr>
            <a:endParaRPr lang="el-GR" sz="2200" dirty="0"/>
          </a:p>
          <a:p>
            <a:endParaRPr lang="el-GR" sz="2200" dirty="0"/>
          </a:p>
          <a:p>
            <a:endParaRPr lang="el-GR" sz="2200" dirty="0"/>
          </a:p>
          <a:p>
            <a:endParaRPr lang="el-GR" sz="2200" dirty="0"/>
          </a:p>
          <a:p>
            <a:pPr marL="457200" indent="-457200">
              <a:buFont typeface="+mj-lt"/>
              <a:buAutoNum type="arabicPeriod"/>
            </a:pPr>
            <a:endParaRPr lang="el-GR" sz="2200" dirty="0"/>
          </a:p>
          <a:p>
            <a:pPr marL="457200" indent="-457200">
              <a:buFont typeface="+mj-lt"/>
              <a:buAutoNum type="arabicPeriod"/>
            </a:pPr>
            <a:endParaRPr lang="el-GR" sz="2200" dirty="0"/>
          </a:p>
          <a:p>
            <a:pPr marL="0" indent="0">
              <a:buNone/>
            </a:pPr>
            <a:endParaRPr lang="el-GR" sz="2200" dirty="0"/>
          </a:p>
        </p:txBody>
      </p:sp>
    </p:spTree>
    <p:extLst>
      <p:ext uri="{BB962C8B-B14F-4D97-AF65-F5344CB8AC3E}">
        <p14:creationId xmlns:p14="http://schemas.microsoft.com/office/powerpoint/2010/main" val="250326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725C9-45C7-453B-924B-A97B2CA7E820}"/>
              </a:ext>
            </a:extLst>
          </p:cNvPr>
          <p:cNvSpPr>
            <a:spLocks noGrp="1"/>
          </p:cNvSpPr>
          <p:nvPr>
            <p:ph type="title"/>
          </p:nvPr>
        </p:nvSpPr>
        <p:spPr>
          <a:xfrm>
            <a:off x="628650" y="365126"/>
            <a:ext cx="7886700" cy="507071"/>
          </a:xfrm>
        </p:spPr>
        <p:txBody>
          <a:bodyPr>
            <a:noAutofit/>
          </a:bodyPr>
          <a:lstStyle/>
          <a:p>
            <a:r>
              <a:rPr lang="el-GR" sz="3600" dirty="0"/>
              <a:t>Ο </a:t>
            </a:r>
            <a:r>
              <a:rPr lang="en-US" sz="3600" dirty="0"/>
              <a:t>Hume </a:t>
            </a:r>
            <a:r>
              <a:rPr lang="el-GR" sz="3600" dirty="0"/>
              <a:t>και η επαγωγή</a:t>
            </a:r>
          </a:p>
        </p:txBody>
      </p:sp>
      <p:sp>
        <p:nvSpPr>
          <p:cNvPr id="3" name="Θέση περιεχομένου 2">
            <a:extLst>
              <a:ext uri="{FF2B5EF4-FFF2-40B4-BE49-F238E27FC236}">
                <a16:creationId xmlns:a16="http://schemas.microsoft.com/office/drawing/2014/main" id="{E378C88A-5017-40E9-AF9F-814269A578E8}"/>
              </a:ext>
            </a:extLst>
          </p:cNvPr>
          <p:cNvSpPr>
            <a:spLocks noGrp="1"/>
          </p:cNvSpPr>
          <p:nvPr>
            <p:ph idx="1"/>
          </p:nvPr>
        </p:nvSpPr>
        <p:spPr>
          <a:xfrm>
            <a:off x="628650" y="1127464"/>
            <a:ext cx="7886700" cy="5365410"/>
          </a:xfrm>
        </p:spPr>
        <p:txBody>
          <a:bodyPr>
            <a:noAutofit/>
          </a:bodyPr>
          <a:lstStyle/>
          <a:p>
            <a:r>
              <a:rPr lang="el-GR" sz="2200" dirty="0"/>
              <a:t>Η Αρχή της Ομοιομορφίας της Φύσης  (ΑΟΦ)</a:t>
            </a:r>
          </a:p>
          <a:p>
            <a:pPr marL="457200" lvl="1" indent="0">
              <a:buNone/>
            </a:pPr>
            <a:r>
              <a:rPr lang="en-US" sz="2000" dirty="0"/>
              <a:t>If </a:t>
            </a:r>
            <a:r>
              <a:rPr lang="en-US" sz="2000" dirty="0">
                <a:solidFill>
                  <a:srgbClr val="0070C0"/>
                </a:solidFill>
              </a:rPr>
              <a:t>reason</a:t>
            </a:r>
            <a:r>
              <a:rPr lang="en-US" sz="2000" dirty="0"/>
              <a:t> </a:t>
            </a:r>
            <a:r>
              <a:rPr lang="en-US" sz="2000" dirty="0" err="1"/>
              <a:t>determin'd</a:t>
            </a:r>
            <a:r>
              <a:rPr lang="en-US" sz="2000" dirty="0"/>
              <a:t> us, it </a:t>
            </a:r>
            <a:r>
              <a:rPr lang="en-US" sz="2000" dirty="0" err="1"/>
              <a:t>wou'd</a:t>
            </a:r>
            <a:r>
              <a:rPr lang="en-US" sz="2000" dirty="0"/>
              <a:t> proceed upon that principle, </a:t>
            </a:r>
            <a:r>
              <a:rPr lang="en-US" sz="2000" i="1" dirty="0">
                <a:solidFill>
                  <a:srgbClr val="0070C0"/>
                </a:solidFill>
              </a:rPr>
              <a:t>that instances, of which we have had no experience, must resemble those, of which we have had experience, and that the course of nature continues always uniformly the same.</a:t>
            </a:r>
            <a:r>
              <a:rPr lang="en-US" sz="2000" dirty="0">
                <a:solidFill>
                  <a:srgbClr val="0070C0"/>
                </a:solidFill>
              </a:rPr>
              <a:t> </a:t>
            </a:r>
            <a:r>
              <a:rPr lang="el-GR" sz="2000" dirty="0"/>
              <a:t>(1739:88)</a:t>
            </a:r>
            <a:endParaRPr lang="el-GR" sz="2200" dirty="0"/>
          </a:p>
          <a:p>
            <a:r>
              <a:rPr lang="el-GR" sz="2200" dirty="0"/>
              <a:t>Πώς μπορούμε να δικαιολογήσουμε την (ΑΟΦ); Η (ΑΟΦ) </a:t>
            </a:r>
            <a:r>
              <a:rPr lang="el-GR" sz="2200" b="1" dirty="0"/>
              <a:t>δεν δικαιολογείται με </a:t>
            </a:r>
            <a:r>
              <a:rPr lang="en-US" sz="2200" b="1" i="1" dirty="0"/>
              <a:t>a priori</a:t>
            </a:r>
            <a:r>
              <a:rPr lang="el-GR" sz="2200" b="1" dirty="0"/>
              <a:t> συλλογισμούς</a:t>
            </a:r>
            <a:r>
              <a:rPr lang="el-GR" sz="2200" dirty="0"/>
              <a:t> (εκ λόγου).</a:t>
            </a:r>
          </a:p>
          <a:p>
            <a:pPr marL="457200" lvl="1" indent="0">
              <a:buNone/>
            </a:pPr>
            <a:r>
              <a:rPr lang="en-US" sz="2000" dirty="0"/>
              <a:t>there can be </a:t>
            </a:r>
            <a:r>
              <a:rPr lang="en-US" sz="2000" dirty="0">
                <a:solidFill>
                  <a:srgbClr val="0070C0"/>
                </a:solidFill>
              </a:rPr>
              <a:t>no </a:t>
            </a:r>
            <a:r>
              <a:rPr lang="en-US" sz="2000" i="1" dirty="0">
                <a:solidFill>
                  <a:srgbClr val="0070C0"/>
                </a:solidFill>
              </a:rPr>
              <a:t>demonstrative</a:t>
            </a:r>
            <a:r>
              <a:rPr lang="en-US" sz="2000" dirty="0">
                <a:solidFill>
                  <a:srgbClr val="0070C0"/>
                </a:solidFill>
              </a:rPr>
              <a:t> arguments </a:t>
            </a:r>
            <a:r>
              <a:rPr lang="en-US" sz="2000" dirty="0"/>
              <a:t>to prove, </a:t>
            </a:r>
            <a:r>
              <a:rPr lang="en-US" sz="2000" i="1" dirty="0"/>
              <a:t>that those instances, of which we have had no experience, resemble those, of which we have had experience</a:t>
            </a:r>
            <a:r>
              <a:rPr lang="en-US" sz="2000" dirty="0"/>
              <a:t>. </a:t>
            </a:r>
            <a:r>
              <a:rPr lang="en-US" sz="2000" dirty="0">
                <a:solidFill>
                  <a:srgbClr val="0070C0"/>
                </a:solidFill>
              </a:rPr>
              <a:t>We can at least conceive a change in the course of nature; which sufficiently proves, that such a change is not absolutely impossible. </a:t>
            </a:r>
            <a:r>
              <a:rPr lang="el-GR" sz="2000" dirty="0"/>
              <a:t>(1739:89)</a:t>
            </a:r>
          </a:p>
          <a:p>
            <a:r>
              <a:rPr lang="el-GR" sz="2200" dirty="0"/>
              <a:t>Η (ΑΟΦ) θα μπορούσε να </a:t>
            </a:r>
            <a:r>
              <a:rPr lang="el-GR" sz="2200" b="1" dirty="0"/>
              <a:t>δικαιολογηθεί με βάση την εμπειρία. </a:t>
            </a:r>
            <a:r>
              <a:rPr lang="el-GR" sz="2200" dirty="0"/>
              <a:t>Ωστόσο, ο συλλογισμός που οδηγεί από την παρελθούσα εμπειρία της ομοιόμορφης συμπεριφοράς της φύσης στην (ΑΟΦ) χρησιμοποιεί το είδος του </a:t>
            </a:r>
            <a:r>
              <a:rPr lang="el-GR" sz="2200" dirty="0" err="1"/>
              <a:t>αιτιακού</a:t>
            </a:r>
            <a:r>
              <a:rPr lang="el-GR" sz="2200" dirty="0"/>
              <a:t> συλλογισμού που επιχειρούμε να δικαιολογήσουμε με την επίκληση της (ΑΟΦ).</a:t>
            </a:r>
          </a:p>
          <a:p>
            <a:endParaRPr lang="el-GR" sz="2400" dirty="0"/>
          </a:p>
          <a:p>
            <a:pPr marL="457200" lvl="1" indent="0">
              <a:buNone/>
            </a:pPr>
            <a:endParaRPr lang="el-GR" sz="2000" dirty="0"/>
          </a:p>
          <a:p>
            <a:endParaRPr lang="el-GR" sz="2200" dirty="0"/>
          </a:p>
          <a:p>
            <a:endParaRPr lang="el-GR" sz="2200" dirty="0"/>
          </a:p>
          <a:p>
            <a:endParaRPr lang="el-GR" sz="2200" dirty="0"/>
          </a:p>
          <a:p>
            <a:pPr marL="457200" indent="-457200">
              <a:buFont typeface="+mj-lt"/>
              <a:buAutoNum type="arabicPeriod"/>
            </a:pPr>
            <a:endParaRPr lang="el-GR" sz="2200" dirty="0"/>
          </a:p>
          <a:p>
            <a:pPr marL="457200" indent="-457200">
              <a:buFont typeface="+mj-lt"/>
              <a:buAutoNum type="arabicPeriod"/>
            </a:pPr>
            <a:endParaRPr lang="el-GR" sz="2200" dirty="0"/>
          </a:p>
          <a:p>
            <a:pPr marL="0" indent="0">
              <a:buNone/>
            </a:pPr>
            <a:endParaRPr lang="el-GR" sz="2200" dirty="0"/>
          </a:p>
        </p:txBody>
      </p:sp>
    </p:spTree>
    <p:extLst>
      <p:ext uri="{BB962C8B-B14F-4D97-AF65-F5344CB8AC3E}">
        <p14:creationId xmlns:p14="http://schemas.microsoft.com/office/powerpoint/2010/main" val="2356811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4725C9-45C7-453B-924B-A97B2CA7E820}"/>
              </a:ext>
            </a:extLst>
          </p:cNvPr>
          <p:cNvSpPr>
            <a:spLocks noGrp="1"/>
          </p:cNvSpPr>
          <p:nvPr>
            <p:ph type="title"/>
          </p:nvPr>
        </p:nvSpPr>
        <p:spPr>
          <a:xfrm>
            <a:off x="628650" y="365126"/>
            <a:ext cx="7886700" cy="507071"/>
          </a:xfrm>
        </p:spPr>
        <p:txBody>
          <a:bodyPr>
            <a:noAutofit/>
          </a:bodyPr>
          <a:lstStyle/>
          <a:p>
            <a:r>
              <a:rPr lang="el-GR" sz="3600" dirty="0"/>
              <a:t>Ο </a:t>
            </a:r>
            <a:r>
              <a:rPr lang="en-US" sz="3600" dirty="0"/>
              <a:t>Hume </a:t>
            </a:r>
            <a:r>
              <a:rPr lang="el-GR" sz="3600" dirty="0"/>
              <a:t>και η επαγωγή</a:t>
            </a:r>
          </a:p>
        </p:txBody>
      </p:sp>
      <p:sp>
        <p:nvSpPr>
          <p:cNvPr id="3" name="Θέση περιεχομένου 2">
            <a:extLst>
              <a:ext uri="{FF2B5EF4-FFF2-40B4-BE49-F238E27FC236}">
                <a16:creationId xmlns:a16="http://schemas.microsoft.com/office/drawing/2014/main" id="{E378C88A-5017-40E9-AF9F-814269A578E8}"/>
              </a:ext>
            </a:extLst>
          </p:cNvPr>
          <p:cNvSpPr>
            <a:spLocks noGrp="1"/>
          </p:cNvSpPr>
          <p:nvPr>
            <p:ph idx="1"/>
          </p:nvPr>
        </p:nvSpPr>
        <p:spPr>
          <a:xfrm>
            <a:off x="628650" y="1127464"/>
            <a:ext cx="7886700" cy="5365410"/>
          </a:xfrm>
        </p:spPr>
        <p:txBody>
          <a:bodyPr>
            <a:noAutofit/>
          </a:bodyPr>
          <a:lstStyle/>
          <a:p>
            <a:r>
              <a:rPr lang="el-GR" sz="2000" dirty="0"/>
              <a:t>Το γεγονός αυτό καταδεικνύει ότι η </a:t>
            </a:r>
            <a:r>
              <a:rPr lang="el-GR" sz="2000" b="1" dirty="0"/>
              <a:t>δικαιολόγηση της (ΑΟΦ) με βάση την εμπειρία είναι κυκλική. </a:t>
            </a:r>
          </a:p>
          <a:p>
            <a:pPr marL="457200" lvl="1" indent="0">
              <a:buNone/>
            </a:pPr>
            <a:r>
              <a:rPr lang="el-GR" sz="2000" dirty="0"/>
              <a:t>… </a:t>
            </a:r>
            <a:r>
              <a:rPr lang="en-US" sz="2000" dirty="0"/>
              <a:t>probability is founded on the presumption of a resemblance betwixt those objects, of which we have had experience, and those, of which we have had none; and therefore 'tis impossible this presumption can arise from probability. </a:t>
            </a:r>
            <a:r>
              <a:rPr lang="en-US" sz="2000" dirty="0">
                <a:solidFill>
                  <a:srgbClr val="0070C0"/>
                </a:solidFill>
              </a:rPr>
              <a:t>The same principle cannot be both the cause and effect of another;</a:t>
            </a:r>
            <a:r>
              <a:rPr lang="en-US" sz="2000" dirty="0"/>
              <a:t> and this is, perhaps, the only proposition concerning that relation, which is either intuitively or demonstratively certain.</a:t>
            </a:r>
            <a:endParaRPr lang="el-GR" sz="2000" dirty="0"/>
          </a:p>
          <a:p>
            <a:pPr marL="457200" lvl="1" indent="0">
              <a:buNone/>
            </a:pPr>
            <a:endParaRPr lang="el-GR" sz="2000" dirty="0"/>
          </a:p>
          <a:p>
            <a:r>
              <a:rPr lang="el-GR" sz="2400" b="1" dirty="0"/>
              <a:t>Συμπέρασμα</a:t>
            </a:r>
            <a:r>
              <a:rPr lang="el-GR" sz="2400" dirty="0"/>
              <a:t>: οι επαγωγικοί συλλογισμοί, οι συλλογισμοί που οδηγούν από το αίτιο στο αποτέλεσμα δεν μπορούν να δικαιολογηθούν ούτε με τη βοήθεια του λόγου ούτε από την εμπειρία.</a:t>
            </a:r>
          </a:p>
          <a:p>
            <a:pPr marL="457200" lvl="1" indent="0">
              <a:buNone/>
            </a:pPr>
            <a:endParaRPr lang="el-GR" sz="2000" dirty="0"/>
          </a:p>
          <a:p>
            <a:endParaRPr lang="el-GR" sz="2200" dirty="0"/>
          </a:p>
          <a:p>
            <a:endParaRPr lang="el-GR" sz="2200" dirty="0"/>
          </a:p>
          <a:p>
            <a:endParaRPr lang="el-GR" sz="2200" dirty="0"/>
          </a:p>
          <a:p>
            <a:pPr marL="457200" indent="-457200">
              <a:buFont typeface="+mj-lt"/>
              <a:buAutoNum type="arabicPeriod"/>
            </a:pPr>
            <a:endParaRPr lang="el-GR" sz="2200" dirty="0"/>
          </a:p>
          <a:p>
            <a:pPr marL="457200" indent="-457200">
              <a:buFont typeface="+mj-lt"/>
              <a:buAutoNum type="arabicPeriod"/>
            </a:pPr>
            <a:endParaRPr lang="el-GR" sz="2200" dirty="0"/>
          </a:p>
          <a:p>
            <a:pPr marL="0" indent="0">
              <a:buNone/>
            </a:pPr>
            <a:endParaRPr lang="el-GR" sz="2200" dirty="0"/>
          </a:p>
        </p:txBody>
      </p:sp>
    </p:spTree>
    <p:extLst>
      <p:ext uri="{BB962C8B-B14F-4D97-AF65-F5344CB8AC3E}">
        <p14:creationId xmlns:p14="http://schemas.microsoft.com/office/powerpoint/2010/main" val="832019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E0B8-4226-4175-ADD4-5EA5E0E60E4F}"/>
              </a:ext>
            </a:extLst>
          </p:cNvPr>
          <p:cNvSpPr>
            <a:spLocks noGrp="1"/>
          </p:cNvSpPr>
          <p:nvPr>
            <p:ph type="title"/>
          </p:nvPr>
        </p:nvSpPr>
        <p:spPr>
          <a:xfrm>
            <a:off x="628650" y="365127"/>
            <a:ext cx="7886700" cy="593662"/>
          </a:xfrm>
        </p:spPr>
        <p:txBody>
          <a:bodyPr>
            <a:normAutofit fontScale="90000"/>
          </a:bodyPr>
          <a:lstStyle/>
          <a:p>
            <a:r>
              <a:rPr lang="en-US" dirty="0"/>
              <a:t>O J. S. Mill </a:t>
            </a:r>
            <a:r>
              <a:rPr lang="el-GR" sz="4000" dirty="0"/>
              <a:t>για</a:t>
            </a:r>
            <a:r>
              <a:rPr lang="el-GR" dirty="0"/>
              <a:t> την επαγωγή</a:t>
            </a:r>
            <a:endParaRPr lang="en-US" dirty="0"/>
          </a:p>
        </p:txBody>
      </p:sp>
      <p:sp>
        <p:nvSpPr>
          <p:cNvPr id="3" name="Content Placeholder 2">
            <a:extLst>
              <a:ext uri="{FF2B5EF4-FFF2-40B4-BE49-F238E27FC236}">
                <a16:creationId xmlns:a16="http://schemas.microsoft.com/office/drawing/2014/main" id="{0B5660BF-1F80-4DE9-99EC-E911D78C8E1A}"/>
              </a:ext>
            </a:extLst>
          </p:cNvPr>
          <p:cNvSpPr>
            <a:spLocks noGrp="1"/>
          </p:cNvSpPr>
          <p:nvPr>
            <p:ph idx="1"/>
          </p:nvPr>
        </p:nvSpPr>
        <p:spPr>
          <a:xfrm>
            <a:off x="628650" y="1100831"/>
            <a:ext cx="7886700" cy="5076132"/>
          </a:xfrm>
        </p:spPr>
        <p:txBody>
          <a:bodyPr>
            <a:normAutofit fontScale="92500" lnSpcReduction="10000"/>
          </a:bodyPr>
          <a:lstStyle/>
          <a:p>
            <a:r>
              <a:rPr lang="el-GR" sz="2400" b="1" dirty="0"/>
              <a:t>Τι είναι η επαγωγή;</a:t>
            </a:r>
            <a:endParaRPr lang="en-US" sz="2400" b="1" dirty="0"/>
          </a:p>
          <a:p>
            <a:pPr marL="457200" lvl="1" indent="0">
              <a:buNone/>
            </a:pPr>
            <a:r>
              <a:rPr lang="en-US" dirty="0"/>
              <a:t>“the operation of </a:t>
            </a:r>
            <a:r>
              <a:rPr lang="en-US" b="1" dirty="0">
                <a:solidFill>
                  <a:srgbClr val="0070C0"/>
                </a:solidFill>
              </a:rPr>
              <a:t>discovering</a:t>
            </a:r>
            <a:r>
              <a:rPr lang="en-US" dirty="0"/>
              <a:t> and </a:t>
            </a:r>
            <a:r>
              <a:rPr lang="en-US" b="1" dirty="0">
                <a:solidFill>
                  <a:srgbClr val="0070C0"/>
                </a:solidFill>
              </a:rPr>
              <a:t>proving</a:t>
            </a:r>
            <a:r>
              <a:rPr lang="en-US" dirty="0"/>
              <a:t> general propositions”</a:t>
            </a:r>
            <a:r>
              <a:rPr lang="el-GR" dirty="0"/>
              <a:t> </a:t>
            </a:r>
            <a:r>
              <a:rPr lang="en-US" dirty="0"/>
              <a:t>(1882: 186).</a:t>
            </a:r>
            <a:endParaRPr lang="el-GR" dirty="0"/>
          </a:p>
          <a:p>
            <a:pPr marL="457200" lvl="1" indent="0">
              <a:buNone/>
            </a:pPr>
            <a:endParaRPr lang="el-GR" dirty="0"/>
          </a:p>
          <a:p>
            <a:pPr marL="0" indent="0">
              <a:buNone/>
            </a:pPr>
            <a:r>
              <a:rPr lang="el-GR" sz="2400" dirty="0"/>
              <a:t>Οι γενικές προτάσεις συνδέουν κλάσεις απείρου πλήθους ενικών αντικειμένων που εκδηλώνουν ορισμένου τύπου ομοιότητες, και έχουν τη μορφή «όλα τα Α είναι Β».</a:t>
            </a:r>
          </a:p>
          <a:p>
            <a:pPr marL="457200" lvl="1" indent="0">
              <a:buNone/>
            </a:pPr>
            <a:endParaRPr lang="el-GR" dirty="0"/>
          </a:p>
          <a:p>
            <a:r>
              <a:rPr lang="el-GR" sz="2400" b="1" dirty="0"/>
              <a:t>Πώς δικαιολογείται η επαγωγή;</a:t>
            </a:r>
          </a:p>
          <a:p>
            <a:pPr marL="0" indent="0">
              <a:buNone/>
            </a:pPr>
            <a:r>
              <a:rPr lang="el-GR" sz="2400" dirty="0"/>
              <a:t>Η επαγωγή δικαιολογείται με βάση την Αρχή της Ομοιομορφίας της Φύσης (ΑΟΦ),</a:t>
            </a:r>
          </a:p>
          <a:p>
            <a:pPr marL="457200" lvl="1" indent="0">
              <a:buNone/>
            </a:pPr>
            <a:r>
              <a:rPr lang="en-US" dirty="0"/>
              <a:t>“the universe, so far as known to us, is so constituted, that whatever is true in any one case, is true in all cases of a certain description; the only difficulty is, to find what description” (1882: 201).</a:t>
            </a:r>
          </a:p>
          <a:p>
            <a:pPr marL="0" indent="0">
              <a:buNone/>
            </a:pPr>
            <a:endParaRPr lang="el-GR" dirty="0"/>
          </a:p>
        </p:txBody>
      </p:sp>
    </p:spTree>
    <p:extLst>
      <p:ext uri="{BB962C8B-B14F-4D97-AF65-F5344CB8AC3E}">
        <p14:creationId xmlns:p14="http://schemas.microsoft.com/office/powerpoint/2010/main" val="2416269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E0B8-4226-4175-ADD4-5EA5E0E60E4F}"/>
              </a:ext>
            </a:extLst>
          </p:cNvPr>
          <p:cNvSpPr>
            <a:spLocks noGrp="1"/>
          </p:cNvSpPr>
          <p:nvPr>
            <p:ph type="title"/>
          </p:nvPr>
        </p:nvSpPr>
        <p:spPr>
          <a:xfrm>
            <a:off x="628650" y="365127"/>
            <a:ext cx="7886700" cy="593662"/>
          </a:xfrm>
        </p:spPr>
        <p:txBody>
          <a:bodyPr>
            <a:normAutofit fontScale="90000"/>
          </a:bodyPr>
          <a:lstStyle/>
          <a:p>
            <a:r>
              <a:rPr lang="en-US" dirty="0"/>
              <a:t>O J. S. Mill </a:t>
            </a:r>
            <a:r>
              <a:rPr lang="el-GR" sz="4000" dirty="0"/>
              <a:t>για</a:t>
            </a:r>
            <a:r>
              <a:rPr lang="el-GR" dirty="0"/>
              <a:t> την επαγωγή</a:t>
            </a:r>
            <a:endParaRPr lang="en-US" dirty="0"/>
          </a:p>
        </p:txBody>
      </p:sp>
      <p:sp>
        <p:nvSpPr>
          <p:cNvPr id="3" name="Content Placeholder 2">
            <a:extLst>
              <a:ext uri="{FF2B5EF4-FFF2-40B4-BE49-F238E27FC236}">
                <a16:creationId xmlns:a16="http://schemas.microsoft.com/office/drawing/2014/main" id="{0B5660BF-1F80-4DE9-99EC-E911D78C8E1A}"/>
              </a:ext>
            </a:extLst>
          </p:cNvPr>
          <p:cNvSpPr>
            <a:spLocks noGrp="1"/>
          </p:cNvSpPr>
          <p:nvPr>
            <p:ph idx="1"/>
          </p:nvPr>
        </p:nvSpPr>
        <p:spPr>
          <a:xfrm>
            <a:off x="628650" y="1100831"/>
            <a:ext cx="7886700" cy="5076132"/>
          </a:xfrm>
        </p:spPr>
        <p:txBody>
          <a:bodyPr>
            <a:noAutofit/>
          </a:bodyPr>
          <a:lstStyle/>
          <a:p>
            <a:r>
              <a:rPr lang="el-GR" sz="2200" dirty="0"/>
              <a:t>Η (ΑΟΦ) είναι </a:t>
            </a:r>
          </a:p>
          <a:p>
            <a:pPr marL="457200" lvl="1" indent="0">
              <a:buNone/>
            </a:pPr>
            <a:r>
              <a:rPr lang="en-US" sz="2200" dirty="0"/>
              <a:t>“a fundamental principle, or general axiom, of Induction” (1882: 201)</a:t>
            </a:r>
            <a:endParaRPr lang="el-GR" sz="2200" dirty="0"/>
          </a:p>
          <a:p>
            <a:r>
              <a:rPr lang="el-GR" sz="2200" dirty="0"/>
              <a:t>Η (ΑΟΦ) </a:t>
            </a:r>
            <a:r>
              <a:rPr lang="el-GR" sz="2200" dirty="0" err="1"/>
              <a:t>προκύπει</a:t>
            </a:r>
            <a:r>
              <a:rPr lang="el-GR" sz="2200" dirty="0"/>
              <a:t> με γενίκευση από την εμπειρία.</a:t>
            </a:r>
          </a:p>
          <a:p>
            <a:pPr marL="457200" lvl="1" indent="0">
              <a:buNone/>
            </a:pPr>
            <a:r>
              <a:rPr lang="en-US" sz="2200" dirty="0"/>
              <a:t>“I regard it as itself [the Principle of Uniformity of Nature] a </a:t>
            </a:r>
            <a:r>
              <a:rPr lang="en-US" sz="2200" dirty="0" err="1"/>
              <a:t>generalisation</a:t>
            </a:r>
            <a:r>
              <a:rPr lang="en-US" sz="2200" dirty="0"/>
              <a:t> from experience” (1882: 203). </a:t>
            </a:r>
            <a:endParaRPr lang="el-GR" sz="2200" dirty="0"/>
          </a:p>
          <a:p>
            <a:r>
              <a:rPr lang="el-GR" sz="2200" dirty="0"/>
              <a:t>Η (ΑΟΦ) προκύπτει με επαγωγή </a:t>
            </a:r>
            <a:r>
              <a:rPr lang="el-GR" sz="2200" i="1" dirty="0"/>
              <a:t>δεύτερης τάξης </a:t>
            </a:r>
            <a:r>
              <a:rPr lang="el-GR" sz="2200" dirty="0"/>
              <a:t>επί επιτυχημένων επαγωγών </a:t>
            </a:r>
            <a:r>
              <a:rPr lang="el-GR" sz="2200" i="1" dirty="0"/>
              <a:t>πρώτης τάξης.</a:t>
            </a:r>
            <a:endParaRPr lang="el-GR" sz="2200" dirty="0"/>
          </a:p>
          <a:p>
            <a:pPr marL="457200" lvl="1" indent="0">
              <a:buNone/>
            </a:pPr>
            <a:r>
              <a:rPr lang="en-US" sz="2200" dirty="0"/>
              <a:t>“this great </a:t>
            </a:r>
            <a:r>
              <a:rPr lang="en-US" sz="2200" dirty="0" err="1"/>
              <a:t>generalisation</a:t>
            </a:r>
            <a:r>
              <a:rPr lang="en-US" sz="2200" dirty="0"/>
              <a:t> is itself founded on prior </a:t>
            </a:r>
            <a:r>
              <a:rPr lang="en-US" sz="2200" dirty="0" err="1"/>
              <a:t>generalisations</a:t>
            </a:r>
            <a:r>
              <a:rPr lang="en-US" sz="2200" dirty="0"/>
              <a:t>”</a:t>
            </a:r>
            <a:endParaRPr lang="el-GR" sz="2600" dirty="0"/>
          </a:p>
          <a:p>
            <a:r>
              <a:rPr lang="el-GR" sz="2200" dirty="0"/>
              <a:t>Ο </a:t>
            </a:r>
            <a:r>
              <a:rPr lang="en-US" sz="2200" dirty="0"/>
              <a:t>Mill </a:t>
            </a:r>
            <a:r>
              <a:rPr lang="el-GR" sz="2200" dirty="0"/>
              <a:t>θεωρούσε την επαγωγή με απαρίθμηση αναντικατάστατη μορφή συμπερασμού πίστευε ότι αυτή θα πρέπει να συμπληρωθεί με άλλες μεθόδους που θα οδηγούσαν στην ανακάλυψη εκείνων των γενικεύσεων που θα αποτελέσουν νόμους της φύσης.</a:t>
            </a:r>
          </a:p>
        </p:txBody>
      </p:sp>
    </p:spTree>
    <p:extLst>
      <p:ext uri="{BB962C8B-B14F-4D97-AF65-F5344CB8AC3E}">
        <p14:creationId xmlns:p14="http://schemas.microsoft.com/office/powerpoint/2010/main" val="2592257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A22B3-7335-42BB-AB9E-2E6CC53BEA65}"/>
              </a:ext>
            </a:extLst>
          </p:cNvPr>
          <p:cNvSpPr>
            <a:spLocks noGrp="1"/>
          </p:cNvSpPr>
          <p:nvPr>
            <p:ph type="title"/>
          </p:nvPr>
        </p:nvSpPr>
        <p:spPr>
          <a:xfrm>
            <a:off x="628650" y="365127"/>
            <a:ext cx="7886700" cy="664684"/>
          </a:xfrm>
        </p:spPr>
        <p:txBody>
          <a:bodyPr>
            <a:normAutofit/>
          </a:bodyPr>
          <a:lstStyle/>
          <a:p>
            <a:r>
              <a:rPr lang="el-GR" sz="3600" dirty="0"/>
              <a:t>Οι επαγωγικές μέθοδοι του </a:t>
            </a:r>
            <a:r>
              <a:rPr lang="en-US" sz="3600" dirty="0"/>
              <a:t>Mill</a:t>
            </a:r>
          </a:p>
        </p:txBody>
      </p:sp>
      <p:sp>
        <p:nvSpPr>
          <p:cNvPr id="3" name="Content Placeholder 2">
            <a:extLst>
              <a:ext uri="{FF2B5EF4-FFF2-40B4-BE49-F238E27FC236}">
                <a16:creationId xmlns:a16="http://schemas.microsoft.com/office/drawing/2014/main" id="{29413645-D6B6-4A05-864B-21FC90E0EEEC}"/>
              </a:ext>
            </a:extLst>
          </p:cNvPr>
          <p:cNvSpPr>
            <a:spLocks noGrp="1"/>
          </p:cNvSpPr>
          <p:nvPr>
            <p:ph idx="1"/>
          </p:nvPr>
        </p:nvSpPr>
        <p:spPr>
          <a:xfrm>
            <a:off x="628650" y="1180730"/>
            <a:ext cx="7886700" cy="4996233"/>
          </a:xfrm>
        </p:spPr>
        <p:txBody>
          <a:bodyPr>
            <a:normAutofit fontScale="92500" lnSpcReduction="10000"/>
          </a:bodyPr>
          <a:lstStyle/>
          <a:p>
            <a:pPr marL="0" indent="0">
              <a:buNone/>
            </a:pPr>
            <a:r>
              <a:rPr lang="el-GR" sz="2200" dirty="0"/>
              <a:t>Πρόκειται για πέντε </a:t>
            </a:r>
            <a:r>
              <a:rPr lang="el-GR" sz="2200" i="1" dirty="0"/>
              <a:t>επαγωγικές μεθόδους</a:t>
            </a:r>
            <a:r>
              <a:rPr lang="el-GR" sz="2200" dirty="0"/>
              <a:t> με τις οποίες βρίσκουμε τις αιτίες κάποιου φαινομένου.</a:t>
            </a:r>
            <a:endParaRPr lang="en-US" sz="2200" dirty="0"/>
          </a:p>
          <a:p>
            <a:pPr marL="0" indent="0">
              <a:buNone/>
            </a:pPr>
            <a:endParaRPr lang="en-US" sz="2200" dirty="0"/>
          </a:p>
          <a:p>
            <a:pPr marL="0" indent="0">
              <a:buNone/>
            </a:pPr>
            <a:r>
              <a:rPr lang="el-GR" sz="2200" dirty="0"/>
              <a:t>Αποτελούν εξέλιξη των πινάκων ανακάλυψης του </a:t>
            </a:r>
            <a:r>
              <a:rPr lang="en-US" sz="2200" dirty="0"/>
              <a:t>Bacon.</a:t>
            </a:r>
            <a:endParaRPr lang="el-GR" sz="2200" dirty="0"/>
          </a:p>
          <a:p>
            <a:pPr marL="0" indent="0">
              <a:buNone/>
            </a:pPr>
            <a:endParaRPr lang="el-GR" sz="2200" dirty="0"/>
          </a:p>
          <a:p>
            <a:pPr marL="0" indent="0">
              <a:buNone/>
            </a:pPr>
            <a:r>
              <a:rPr lang="el-GR" sz="2200" dirty="0"/>
              <a:t>Ουσιαστικά, αυτές οι μέθοδοι περιγράφουν </a:t>
            </a:r>
            <a:r>
              <a:rPr lang="el-GR" sz="2200" i="1" dirty="0"/>
              <a:t>ελεγχόμενα πειράματα. </a:t>
            </a:r>
          </a:p>
          <a:p>
            <a:pPr marL="0" indent="0">
              <a:buNone/>
            </a:pPr>
            <a:endParaRPr lang="el-GR" sz="2200" i="1" dirty="0"/>
          </a:p>
          <a:p>
            <a:pPr marL="0" indent="0">
              <a:buNone/>
            </a:pPr>
            <a:r>
              <a:rPr lang="el-GR" sz="2200" dirty="0"/>
              <a:t>Για να αποδώσουν οι μέθοδοι θα πρέπει να πληρούνται κάποιες προϋποθέσεις: </a:t>
            </a:r>
            <a:endParaRPr lang="en-US" sz="2200" dirty="0"/>
          </a:p>
          <a:p>
            <a:pPr marL="457200" indent="-457200">
              <a:buFont typeface="+mj-lt"/>
              <a:buAutoNum type="arabicPeriod"/>
            </a:pPr>
            <a:r>
              <a:rPr lang="el-GR" sz="2200" dirty="0"/>
              <a:t>Τα συμβάντα έχουν αιτίες.</a:t>
            </a:r>
          </a:p>
          <a:p>
            <a:pPr marL="457200" indent="-457200">
              <a:buFont typeface="+mj-lt"/>
              <a:buAutoNum type="arabicPeriod"/>
            </a:pPr>
            <a:r>
              <a:rPr lang="el-GR" sz="2200" dirty="0"/>
              <a:t>Οι δυνατές αιτίες των συμβάντων είναι περιορισμένου πλήθους</a:t>
            </a:r>
          </a:p>
          <a:p>
            <a:pPr marL="457200" indent="-457200">
              <a:buFont typeface="+mj-lt"/>
              <a:buAutoNum type="arabicPeriod"/>
            </a:pPr>
            <a:r>
              <a:rPr lang="el-GR" sz="2200" dirty="0"/>
              <a:t>Όμοια αποτελέσματα έχουν παρόμοιες αιτίες, και αντίστροφα.</a:t>
            </a:r>
          </a:p>
          <a:p>
            <a:pPr marL="457200" indent="-457200">
              <a:buFont typeface="+mj-lt"/>
              <a:buAutoNum type="arabicPeriod"/>
            </a:pPr>
            <a:r>
              <a:rPr lang="el-GR" sz="2200" dirty="0"/>
              <a:t>Η παρουσία ή η απουσία μιας αιτίας διαφοροποιεί την παρουσία ή την απουσία των αντίστοιχων αποτελεσμάτων.</a:t>
            </a:r>
            <a:endParaRPr lang="en-US" sz="2200" dirty="0"/>
          </a:p>
          <a:p>
            <a:pPr marL="0" indent="0">
              <a:buNone/>
            </a:pPr>
            <a:endParaRPr lang="el-GR" dirty="0"/>
          </a:p>
          <a:p>
            <a:pPr marL="0" indent="0">
              <a:buNone/>
            </a:pPr>
            <a:endParaRPr lang="en-US" dirty="0"/>
          </a:p>
        </p:txBody>
      </p:sp>
    </p:spTree>
    <p:extLst>
      <p:ext uri="{BB962C8B-B14F-4D97-AF65-F5344CB8AC3E}">
        <p14:creationId xmlns:p14="http://schemas.microsoft.com/office/powerpoint/2010/main" val="1793001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ABB91A-D27C-4423-A7D6-6AF102F35520}"/>
              </a:ext>
            </a:extLst>
          </p:cNvPr>
          <p:cNvSpPr>
            <a:spLocks noGrp="1"/>
          </p:cNvSpPr>
          <p:nvPr>
            <p:ph type="title"/>
          </p:nvPr>
        </p:nvSpPr>
        <p:spPr>
          <a:xfrm>
            <a:off x="628650" y="365127"/>
            <a:ext cx="7886700" cy="647748"/>
          </a:xfrm>
        </p:spPr>
        <p:txBody>
          <a:bodyPr>
            <a:normAutofit fontScale="90000"/>
          </a:bodyPr>
          <a:lstStyle/>
          <a:p>
            <a:r>
              <a:rPr lang="el-GR" dirty="0"/>
              <a:t>Περίγραμμα διάλεξης</a:t>
            </a:r>
          </a:p>
        </p:txBody>
      </p:sp>
      <p:sp>
        <p:nvSpPr>
          <p:cNvPr id="3" name="Θέση περιεχομένου 2">
            <a:extLst>
              <a:ext uri="{FF2B5EF4-FFF2-40B4-BE49-F238E27FC236}">
                <a16:creationId xmlns:a16="http://schemas.microsoft.com/office/drawing/2014/main" id="{E38A7B26-1747-4425-9587-F7D5D6A00943}"/>
              </a:ext>
            </a:extLst>
          </p:cNvPr>
          <p:cNvSpPr>
            <a:spLocks noGrp="1"/>
          </p:cNvSpPr>
          <p:nvPr>
            <p:ph idx="1"/>
          </p:nvPr>
        </p:nvSpPr>
        <p:spPr>
          <a:xfrm>
            <a:off x="628650" y="1491175"/>
            <a:ext cx="7886700" cy="4685788"/>
          </a:xfrm>
        </p:spPr>
        <p:txBody>
          <a:bodyPr/>
          <a:lstStyle/>
          <a:p>
            <a:pPr marL="514350" indent="-514350">
              <a:buFont typeface="+mj-lt"/>
              <a:buAutoNum type="arabicPeriod"/>
            </a:pPr>
            <a:r>
              <a:rPr lang="el-GR" dirty="0"/>
              <a:t> Γενικά περί παραγωγής και επαγωγής</a:t>
            </a:r>
          </a:p>
          <a:p>
            <a:pPr marL="514350" indent="-514350">
              <a:buFont typeface="+mj-lt"/>
              <a:buAutoNum type="arabicPeriod"/>
            </a:pPr>
            <a:endParaRPr lang="el-GR" dirty="0"/>
          </a:p>
          <a:p>
            <a:pPr marL="514350" indent="-514350">
              <a:buFont typeface="+mj-lt"/>
              <a:buAutoNum type="arabicPeriod"/>
            </a:pPr>
            <a:r>
              <a:rPr lang="en-US" dirty="0"/>
              <a:t>Bacon – Hume – Mill </a:t>
            </a:r>
          </a:p>
          <a:p>
            <a:pPr marL="514350" indent="-514350">
              <a:buFont typeface="+mj-lt"/>
              <a:buAutoNum type="arabicPeriod"/>
            </a:pPr>
            <a:endParaRPr lang="en-US" dirty="0"/>
          </a:p>
          <a:p>
            <a:pPr marL="514350" indent="-514350">
              <a:buFont typeface="+mj-lt"/>
              <a:buAutoNum type="arabicPeriod"/>
            </a:pPr>
            <a:r>
              <a:rPr lang="el-GR" dirty="0"/>
              <a:t>Σύγχρονες μη </a:t>
            </a:r>
            <a:r>
              <a:rPr lang="el-GR" dirty="0" err="1"/>
              <a:t>πιθανοκρατικές</a:t>
            </a:r>
            <a:r>
              <a:rPr lang="el-GR" dirty="0"/>
              <a:t> απόψεις για την επαγωγή</a:t>
            </a:r>
          </a:p>
          <a:p>
            <a:pPr marL="514350" indent="-514350">
              <a:buFont typeface="+mj-lt"/>
              <a:buAutoNum type="arabicPeriod"/>
            </a:pPr>
            <a:endParaRPr lang="el-GR" dirty="0"/>
          </a:p>
          <a:p>
            <a:pPr marL="514350" indent="-514350">
              <a:buFont typeface="+mj-lt"/>
              <a:buAutoNum type="arabicPeriod"/>
            </a:pPr>
            <a:r>
              <a:rPr lang="el-GR" dirty="0"/>
              <a:t>Σύγχρονες </a:t>
            </a:r>
            <a:r>
              <a:rPr lang="el-GR" dirty="0" err="1"/>
              <a:t>πιθανοκρατικές</a:t>
            </a:r>
            <a:r>
              <a:rPr lang="el-GR" dirty="0"/>
              <a:t> απόψεις για την επαγωγή</a:t>
            </a:r>
          </a:p>
        </p:txBody>
      </p:sp>
    </p:spTree>
    <p:extLst>
      <p:ext uri="{BB962C8B-B14F-4D97-AF65-F5344CB8AC3E}">
        <p14:creationId xmlns:p14="http://schemas.microsoft.com/office/powerpoint/2010/main" val="607083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1E328-EDFE-4A8D-A7F8-3F689FDE4AF7}"/>
              </a:ext>
            </a:extLst>
          </p:cNvPr>
          <p:cNvSpPr>
            <a:spLocks noGrp="1"/>
          </p:cNvSpPr>
          <p:nvPr>
            <p:ph type="title"/>
          </p:nvPr>
        </p:nvSpPr>
        <p:spPr>
          <a:xfrm>
            <a:off x="628650" y="365126"/>
            <a:ext cx="7886700" cy="563342"/>
          </a:xfrm>
        </p:spPr>
        <p:txBody>
          <a:bodyPr>
            <a:noAutofit/>
          </a:bodyPr>
          <a:lstStyle/>
          <a:p>
            <a:r>
              <a:rPr lang="el-GR" sz="3600" dirty="0"/>
              <a:t>Η μέθοδος της συμφωνίας</a:t>
            </a:r>
            <a:endParaRPr lang="en-US" sz="3600" dirty="0"/>
          </a:p>
        </p:txBody>
      </p:sp>
      <p:sp>
        <p:nvSpPr>
          <p:cNvPr id="3" name="Content Placeholder 2">
            <a:extLst>
              <a:ext uri="{FF2B5EF4-FFF2-40B4-BE49-F238E27FC236}">
                <a16:creationId xmlns:a16="http://schemas.microsoft.com/office/drawing/2014/main" id="{47BB4D88-6F56-4860-9142-452BCA02BB8A}"/>
              </a:ext>
            </a:extLst>
          </p:cNvPr>
          <p:cNvSpPr>
            <a:spLocks noGrp="1"/>
          </p:cNvSpPr>
          <p:nvPr>
            <p:ph idx="1"/>
          </p:nvPr>
        </p:nvSpPr>
        <p:spPr>
          <a:xfrm>
            <a:off x="628650" y="1153551"/>
            <a:ext cx="7886700" cy="5023412"/>
          </a:xfrm>
        </p:spPr>
        <p:txBody>
          <a:bodyPr/>
          <a:lstStyle/>
          <a:p>
            <a:r>
              <a:rPr lang="el-GR" sz="2200" dirty="0"/>
              <a:t>Αν σε κάθε γνωστή εκδήλωση ενός φαινομένου προηγείται πάντοτε ένας κοινός παράγων, τότε ο παράγων αυτός είναι η αιτία του φαινομένου. </a:t>
            </a:r>
          </a:p>
          <a:p>
            <a:endParaRPr lang="el-GR" sz="2200" dirty="0"/>
          </a:p>
          <a:p>
            <a:r>
              <a:rPr lang="el-GR" sz="2200" dirty="0"/>
              <a:t>Ένα φαινόμενο Α παράγεται άλλοτε υπό συνθήκες ΚΜΝ, άλλοτε ΚΠΡ και άλλοτε ΚΣΤ. Σε κάθε περίπτωση ο παράγων Κ προηγείται του φαινομένου</a:t>
            </a:r>
            <a:r>
              <a:rPr lang="en-US" sz="2200" dirty="0"/>
              <a:t> A, </a:t>
            </a:r>
            <a:r>
              <a:rPr lang="el-GR" sz="2200" dirty="0"/>
              <a:t>άρα, ο Κ είναι η αιτία του Α.</a:t>
            </a:r>
          </a:p>
          <a:p>
            <a:endParaRPr lang="el-GR" sz="2200" dirty="0"/>
          </a:p>
          <a:p>
            <a:r>
              <a:rPr lang="el-GR" sz="2200" dirty="0"/>
              <a:t>Π.χ. Η δρόσος εκδηλώνεται πάνω σε πολλά διαφορετικά αντικείμενα και όταν δεν υπάρχει βροχή και ομίχλη. Το μόνο κοινό στοιχείο σε όλες τις περιπτώσεις είναι η χαμηλή θερμοκρασία του αντικειμένου επί του οποίου επικάθεται η δρόσος σε σχέση με τον περιβάλλοντα το αντικείμενο ατμοσφαιρικό αέρα.</a:t>
            </a:r>
          </a:p>
          <a:p>
            <a:endParaRPr lang="el-GR" sz="2200" dirty="0"/>
          </a:p>
          <a:p>
            <a:endParaRPr lang="el-GR" sz="2200" dirty="0"/>
          </a:p>
          <a:p>
            <a:pPr marL="0" indent="0">
              <a:buNone/>
            </a:pPr>
            <a:endParaRPr lang="el-GR" sz="2200" dirty="0"/>
          </a:p>
          <a:p>
            <a:endParaRPr lang="en-US" dirty="0"/>
          </a:p>
        </p:txBody>
      </p:sp>
    </p:spTree>
    <p:extLst>
      <p:ext uri="{BB962C8B-B14F-4D97-AF65-F5344CB8AC3E}">
        <p14:creationId xmlns:p14="http://schemas.microsoft.com/office/powerpoint/2010/main" val="1304861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1E328-EDFE-4A8D-A7F8-3F689FDE4AF7}"/>
              </a:ext>
            </a:extLst>
          </p:cNvPr>
          <p:cNvSpPr>
            <a:spLocks noGrp="1"/>
          </p:cNvSpPr>
          <p:nvPr>
            <p:ph type="title"/>
          </p:nvPr>
        </p:nvSpPr>
        <p:spPr>
          <a:xfrm>
            <a:off x="628650" y="365126"/>
            <a:ext cx="7886700" cy="563342"/>
          </a:xfrm>
        </p:spPr>
        <p:txBody>
          <a:bodyPr>
            <a:noAutofit/>
          </a:bodyPr>
          <a:lstStyle/>
          <a:p>
            <a:r>
              <a:rPr lang="el-GR" sz="3600" dirty="0"/>
              <a:t>Η μέθοδος της διαφοράς</a:t>
            </a:r>
            <a:endParaRPr lang="en-US" sz="3600" dirty="0"/>
          </a:p>
        </p:txBody>
      </p:sp>
      <p:sp>
        <p:nvSpPr>
          <p:cNvPr id="3" name="Content Placeholder 2">
            <a:extLst>
              <a:ext uri="{FF2B5EF4-FFF2-40B4-BE49-F238E27FC236}">
                <a16:creationId xmlns:a16="http://schemas.microsoft.com/office/drawing/2014/main" id="{47BB4D88-6F56-4860-9142-452BCA02BB8A}"/>
              </a:ext>
            </a:extLst>
          </p:cNvPr>
          <p:cNvSpPr>
            <a:spLocks noGrp="1"/>
          </p:cNvSpPr>
          <p:nvPr>
            <p:ph idx="1"/>
          </p:nvPr>
        </p:nvSpPr>
        <p:spPr>
          <a:xfrm>
            <a:off x="628650" y="1153551"/>
            <a:ext cx="7886700" cy="5023412"/>
          </a:xfrm>
        </p:spPr>
        <p:txBody>
          <a:bodyPr>
            <a:normAutofit/>
          </a:bodyPr>
          <a:lstStyle/>
          <a:p>
            <a:r>
              <a:rPr lang="el-GR" sz="2200" dirty="0"/>
              <a:t>Αν κάποιος παράγων Χ προηγείται της εκδήλωσης ενός φαινομένου Α ενώ απουσιάζει όταν το Α</a:t>
            </a:r>
            <a:r>
              <a:rPr lang="en-US" sz="2200" dirty="0"/>
              <a:t> </a:t>
            </a:r>
            <a:r>
              <a:rPr lang="el-GR" sz="2200" dirty="0"/>
              <a:t>δεν λαμβάνει χώρα, τότε ο Χ είναι η αιτία του φαινομένου αυτού. </a:t>
            </a:r>
          </a:p>
          <a:p>
            <a:endParaRPr lang="el-GR" sz="2200" dirty="0"/>
          </a:p>
          <a:p>
            <a:pPr marL="0" indent="0">
              <a:buNone/>
            </a:pPr>
            <a:endParaRPr lang="el-GR" sz="2200" dirty="0"/>
          </a:p>
          <a:p>
            <a:r>
              <a:rPr lang="el-GR" sz="2200" dirty="0"/>
              <a:t>Π.χ. Αν στο προηγούμενο παράδειγμα παρατηρούμε δρόσο στην επιφάνεια ενός αντικειμένου και διά αυξήσεως της θερμοκρασίας του η δρόσος εξαφανίζεται τότε συμπεραίνουμε ότι πράγματι το αίτιο της δρόσου είναι η χαμηλή θερμοκρασία του αντικειμένου επί του οποίου επικάθεται η δρόσος σε σχέση με τον περιβάλλοντα ατμοσφαιρικό αέρα.</a:t>
            </a:r>
          </a:p>
          <a:p>
            <a:endParaRPr lang="el-GR" sz="22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400" dirty="0"/>
          </a:p>
          <a:p>
            <a:endParaRPr lang="el-GR" sz="2200" dirty="0"/>
          </a:p>
          <a:p>
            <a:pPr marL="0" indent="0">
              <a:buNone/>
            </a:pPr>
            <a:endParaRPr lang="el-GR" sz="2200" dirty="0"/>
          </a:p>
          <a:p>
            <a:endParaRPr lang="en-US" dirty="0"/>
          </a:p>
        </p:txBody>
      </p:sp>
    </p:spTree>
    <p:extLst>
      <p:ext uri="{BB962C8B-B14F-4D97-AF65-F5344CB8AC3E}">
        <p14:creationId xmlns:p14="http://schemas.microsoft.com/office/powerpoint/2010/main" val="528581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CB340-3CC0-4EF4-98CF-5131C4EF29C3}"/>
              </a:ext>
            </a:extLst>
          </p:cNvPr>
          <p:cNvSpPr>
            <a:spLocks noGrp="1"/>
          </p:cNvSpPr>
          <p:nvPr>
            <p:ph type="title"/>
          </p:nvPr>
        </p:nvSpPr>
        <p:spPr>
          <a:xfrm>
            <a:off x="628650" y="365126"/>
            <a:ext cx="7886700" cy="629173"/>
          </a:xfrm>
        </p:spPr>
        <p:txBody>
          <a:bodyPr>
            <a:normAutofit/>
          </a:bodyPr>
          <a:lstStyle/>
          <a:p>
            <a:r>
              <a:rPr lang="el-GR" sz="3400" dirty="0"/>
              <a:t>Σύνθετη μέθοδος συμφωνίας και διαφοράς</a:t>
            </a:r>
            <a:endParaRPr lang="en-US" sz="3400" dirty="0"/>
          </a:p>
        </p:txBody>
      </p:sp>
      <p:pic>
        <p:nvPicPr>
          <p:cNvPr id="4" name="Θέση περιεχομένου 3">
            <a:extLst>
              <a:ext uri="{FF2B5EF4-FFF2-40B4-BE49-F238E27FC236}">
                <a16:creationId xmlns:a16="http://schemas.microsoft.com/office/drawing/2014/main" id="{F1892277-4200-48E7-9502-0718D6904870}"/>
              </a:ext>
            </a:extLst>
          </p:cNvPr>
          <p:cNvPicPr>
            <a:picLocks noGrp="1" noChangeAspect="1"/>
          </p:cNvPicPr>
          <p:nvPr>
            <p:ph idx="1"/>
          </p:nvPr>
        </p:nvPicPr>
        <p:blipFill>
          <a:blip r:embed="rId2"/>
          <a:stretch>
            <a:fillRect/>
          </a:stretch>
        </p:blipFill>
        <p:spPr>
          <a:xfrm>
            <a:off x="1153552" y="1547446"/>
            <a:ext cx="6936738" cy="4838061"/>
          </a:xfrm>
          <a:prstGeom prst="rect">
            <a:avLst/>
          </a:prstGeom>
        </p:spPr>
      </p:pic>
    </p:spTree>
    <p:extLst>
      <p:ext uri="{BB962C8B-B14F-4D97-AF65-F5344CB8AC3E}">
        <p14:creationId xmlns:p14="http://schemas.microsoft.com/office/powerpoint/2010/main" val="1311339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0573ED-FDE5-4A99-91BE-1B1E3C27110A}"/>
              </a:ext>
            </a:extLst>
          </p:cNvPr>
          <p:cNvSpPr>
            <a:spLocks noGrp="1"/>
          </p:cNvSpPr>
          <p:nvPr>
            <p:ph type="title"/>
          </p:nvPr>
        </p:nvSpPr>
        <p:spPr>
          <a:xfrm>
            <a:off x="628650" y="365127"/>
            <a:ext cx="7886700" cy="563342"/>
          </a:xfrm>
        </p:spPr>
        <p:txBody>
          <a:bodyPr>
            <a:normAutofit fontScale="90000"/>
          </a:bodyPr>
          <a:lstStyle/>
          <a:p>
            <a:r>
              <a:rPr lang="el-GR" dirty="0"/>
              <a:t>Η μέθοδος των υπολοίπων</a:t>
            </a:r>
          </a:p>
        </p:txBody>
      </p:sp>
      <p:sp>
        <p:nvSpPr>
          <p:cNvPr id="3" name="Θέση περιεχομένου 2">
            <a:extLst>
              <a:ext uri="{FF2B5EF4-FFF2-40B4-BE49-F238E27FC236}">
                <a16:creationId xmlns:a16="http://schemas.microsoft.com/office/drawing/2014/main" id="{B7AA1C06-451D-4538-A3B3-DA0B9088A23F}"/>
              </a:ext>
            </a:extLst>
          </p:cNvPr>
          <p:cNvSpPr>
            <a:spLocks noGrp="1"/>
          </p:cNvSpPr>
          <p:nvPr>
            <p:ph idx="1"/>
          </p:nvPr>
        </p:nvSpPr>
        <p:spPr>
          <a:xfrm>
            <a:off x="628650" y="1266092"/>
            <a:ext cx="7886700" cy="4910871"/>
          </a:xfrm>
        </p:spPr>
        <p:txBody>
          <a:bodyPr>
            <a:normAutofit/>
          </a:bodyPr>
          <a:lstStyle/>
          <a:p>
            <a:r>
              <a:rPr lang="el-GR" dirty="0"/>
              <a:t>Αν για ένα φαινόμενο ΑΒΓ προηγούνται πάντοτε οι παράγοντες </a:t>
            </a:r>
            <a:r>
              <a:rPr lang="en-US" dirty="0"/>
              <a:t>XYZ, </a:t>
            </a:r>
            <a:r>
              <a:rPr lang="el-GR" dirty="0"/>
              <a:t>και είναι γνωστό ο παράγων Υ είναι αιτία του Β και ο Ζ του Γ, συμπεραίνουμε ότι ο Χ είναι αιτία του Α.</a:t>
            </a:r>
          </a:p>
          <a:p>
            <a:endParaRPr lang="el-GR" dirty="0"/>
          </a:p>
          <a:p>
            <a:r>
              <a:rPr lang="el-GR" dirty="0"/>
              <a:t>Π.χ. η ανακάλυψη του πλανήτη </a:t>
            </a:r>
            <a:r>
              <a:rPr lang="el-GR" dirty="0" err="1"/>
              <a:t>Ποσειδώνα</a:t>
            </a:r>
            <a:r>
              <a:rPr lang="el-GR" dirty="0"/>
              <a:t> (Χ) ως αιτία της ανωμαλίας (Α)  της τροχιάς του Ουρανού (ΑΒΓ). Η έλξη από τους ήδη γνωστούς πλανήτες (ΥΖ) εξηγούσε τα υπόλοιπα χαρακτηριστικά της τροχιάς του Ουρανού, πλην της ανωμαλίας (ΒΓ). </a:t>
            </a:r>
          </a:p>
          <a:p>
            <a:endParaRPr lang="el-GR" dirty="0"/>
          </a:p>
        </p:txBody>
      </p:sp>
    </p:spTree>
    <p:extLst>
      <p:ext uri="{BB962C8B-B14F-4D97-AF65-F5344CB8AC3E}">
        <p14:creationId xmlns:p14="http://schemas.microsoft.com/office/powerpoint/2010/main" val="1375177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1E22-ACA6-4905-ABBF-510E0FFE4606}"/>
              </a:ext>
            </a:extLst>
          </p:cNvPr>
          <p:cNvSpPr>
            <a:spLocks noGrp="1"/>
          </p:cNvSpPr>
          <p:nvPr>
            <p:ph type="title"/>
          </p:nvPr>
        </p:nvSpPr>
        <p:spPr>
          <a:xfrm>
            <a:off x="628650" y="365126"/>
            <a:ext cx="7886700" cy="771215"/>
          </a:xfrm>
        </p:spPr>
        <p:txBody>
          <a:bodyPr>
            <a:normAutofit/>
          </a:bodyPr>
          <a:lstStyle/>
          <a:p>
            <a:r>
              <a:rPr lang="el-GR" sz="3400" dirty="0"/>
              <a:t>Η μέθοδος των συνακόλουθων μεταβολών</a:t>
            </a:r>
            <a:endParaRPr lang="en-US" sz="3400" dirty="0"/>
          </a:p>
        </p:txBody>
      </p:sp>
      <p:sp>
        <p:nvSpPr>
          <p:cNvPr id="3" name="Content Placeholder 2">
            <a:extLst>
              <a:ext uri="{FF2B5EF4-FFF2-40B4-BE49-F238E27FC236}">
                <a16:creationId xmlns:a16="http://schemas.microsoft.com/office/drawing/2014/main" id="{0E7EC889-21A9-4C75-A77E-11C2B2DCFB60}"/>
              </a:ext>
            </a:extLst>
          </p:cNvPr>
          <p:cNvSpPr>
            <a:spLocks noGrp="1"/>
          </p:cNvSpPr>
          <p:nvPr>
            <p:ph idx="1"/>
          </p:nvPr>
        </p:nvSpPr>
        <p:spPr>
          <a:xfrm>
            <a:off x="628650" y="1340528"/>
            <a:ext cx="7886700" cy="4836435"/>
          </a:xfrm>
        </p:spPr>
        <p:txBody>
          <a:bodyPr>
            <a:normAutofit/>
          </a:bodyPr>
          <a:lstStyle/>
          <a:p>
            <a:r>
              <a:rPr lang="el-GR" sz="2200" dirty="0"/>
              <a:t>Αν για ένα φαινόμενο ΑΒΓ προηγούνται πάντοτε οι παράγοντες </a:t>
            </a:r>
            <a:r>
              <a:rPr lang="en-US" sz="2200" dirty="0"/>
              <a:t>XYZ, </a:t>
            </a:r>
            <a:r>
              <a:rPr lang="el-GR" sz="2200" dirty="0"/>
              <a:t>και είναι γνωστό ότι η αύξηση/μείωση του Υ οδηγεί σε αντίστοιχη αύξηση/μείωση του Β, συμπεραίνουμε ότι το Υ είναι αίτιο του Β.  </a:t>
            </a:r>
          </a:p>
          <a:p>
            <a:endParaRPr lang="el-GR" sz="2200" dirty="0"/>
          </a:p>
          <a:p>
            <a:r>
              <a:rPr lang="el-GR" sz="2200" dirty="0"/>
              <a:t>Π.χ. Παρατηρώντας ότι τα επίπεδα υδραργύρου στο κυκλοφορικό σύστημα του ανθρώπου  μεταβάλλονται ανάλογα με τα ψάρια που καταναλώνουν (και όχι ανάλογα με την έκθεση τους σε άλλους παράγοντες – ιατρικά απόβλητα, παρουσία μηχανημάτων κλπ.) τότε μπορούμε να συμπεράνουμε την </a:t>
            </a:r>
            <a:r>
              <a:rPr lang="el-GR" sz="2200" dirty="0" err="1"/>
              <a:t>αιτιακή</a:t>
            </a:r>
            <a:r>
              <a:rPr lang="el-GR" sz="2200" dirty="0"/>
              <a:t> σχέση της κατανάλωσης ψαριών με τα επίπεδα του υδραργύρου στο αίμα. </a:t>
            </a:r>
            <a:endParaRPr lang="en-US" sz="2200" dirty="0"/>
          </a:p>
        </p:txBody>
      </p:sp>
    </p:spTree>
    <p:extLst>
      <p:ext uri="{BB962C8B-B14F-4D97-AF65-F5344CB8AC3E}">
        <p14:creationId xmlns:p14="http://schemas.microsoft.com/office/powerpoint/2010/main" val="2319294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12B0-B549-41AD-A70F-2086AD0D12C2}"/>
              </a:ext>
            </a:extLst>
          </p:cNvPr>
          <p:cNvSpPr>
            <a:spLocks noGrp="1"/>
          </p:cNvSpPr>
          <p:nvPr>
            <p:ph type="title"/>
          </p:nvPr>
        </p:nvSpPr>
        <p:spPr>
          <a:xfrm>
            <a:off x="628650" y="365126"/>
            <a:ext cx="7886700" cy="469375"/>
          </a:xfrm>
        </p:spPr>
        <p:txBody>
          <a:bodyPr>
            <a:normAutofit fontScale="90000"/>
          </a:bodyPr>
          <a:lstStyle/>
          <a:p>
            <a:r>
              <a:rPr lang="en-US" dirty="0"/>
              <a:t>Black: </a:t>
            </a:r>
            <a:r>
              <a:rPr lang="el-GR" dirty="0"/>
              <a:t>η</a:t>
            </a:r>
            <a:r>
              <a:rPr lang="en-US" dirty="0"/>
              <a:t> </a:t>
            </a:r>
            <a:r>
              <a:rPr lang="el-GR" dirty="0" err="1"/>
              <a:t>αυτοστήριξη</a:t>
            </a:r>
            <a:r>
              <a:rPr lang="el-GR" dirty="0"/>
              <a:t> της επαγωγής</a:t>
            </a:r>
            <a:endParaRPr lang="en-US" dirty="0"/>
          </a:p>
        </p:txBody>
      </p:sp>
      <p:sp>
        <p:nvSpPr>
          <p:cNvPr id="3" name="Content Placeholder 2">
            <a:extLst>
              <a:ext uri="{FF2B5EF4-FFF2-40B4-BE49-F238E27FC236}">
                <a16:creationId xmlns:a16="http://schemas.microsoft.com/office/drawing/2014/main" id="{B7059317-A1E7-4400-B32E-506D3D91B79D}"/>
              </a:ext>
            </a:extLst>
          </p:cNvPr>
          <p:cNvSpPr>
            <a:spLocks noGrp="1"/>
          </p:cNvSpPr>
          <p:nvPr>
            <p:ph idx="1"/>
          </p:nvPr>
        </p:nvSpPr>
        <p:spPr>
          <a:xfrm>
            <a:off x="628650" y="1233996"/>
            <a:ext cx="7886700" cy="4942967"/>
          </a:xfrm>
        </p:spPr>
        <p:txBody>
          <a:bodyPr>
            <a:normAutofit fontScale="92500" lnSpcReduction="20000"/>
          </a:bodyPr>
          <a:lstStyle/>
          <a:p>
            <a:r>
              <a:rPr lang="el-GR" dirty="0"/>
              <a:t>Επιχείρημα </a:t>
            </a:r>
            <a:endParaRPr lang="en-US" dirty="0"/>
          </a:p>
          <a:p>
            <a:pPr marL="457200" lvl="1" indent="0">
              <a:buNone/>
            </a:pPr>
            <a:r>
              <a:rPr lang="el-GR" dirty="0">
                <a:solidFill>
                  <a:srgbClr val="0070C0"/>
                </a:solidFill>
              </a:rPr>
              <a:t>Στο παρελθόν η επαγωγή έχει κριθεί ότι είναι αξιόπιστη – η επαγωγή θα είναι αξιόπιστη και στο μέλλον.</a:t>
            </a:r>
            <a:endParaRPr lang="en-US" dirty="0">
              <a:solidFill>
                <a:srgbClr val="0070C0"/>
              </a:solidFill>
            </a:endParaRPr>
          </a:p>
          <a:p>
            <a:pPr marL="0" indent="0">
              <a:buNone/>
            </a:pPr>
            <a:endParaRPr lang="el-GR" dirty="0"/>
          </a:p>
          <a:p>
            <a:r>
              <a:rPr lang="el-GR" dirty="0"/>
              <a:t>Το επιχείρημα αυτό είναι </a:t>
            </a:r>
            <a:r>
              <a:rPr lang="el-GR" dirty="0">
                <a:solidFill>
                  <a:srgbClr val="0070C0"/>
                </a:solidFill>
              </a:rPr>
              <a:t>κυκλικό</a:t>
            </a:r>
            <a:r>
              <a:rPr lang="el-GR" dirty="0"/>
              <a:t>: χρησιμοποιεί τον επαγωγικό κανόνα για να δικαιολογήσει τον επαγωγικό κανόνα.</a:t>
            </a:r>
          </a:p>
          <a:p>
            <a:r>
              <a:rPr lang="el-GR" dirty="0"/>
              <a:t>Η </a:t>
            </a:r>
            <a:r>
              <a:rPr lang="el-GR" dirty="0">
                <a:solidFill>
                  <a:srgbClr val="0070C0"/>
                </a:solidFill>
              </a:rPr>
              <a:t>κυκλικότητα κανόνα </a:t>
            </a:r>
            <a:r>
              <a:rPr lang="el-GR" dirty="0"/>
              <a:t>δεν είναι παραλογισμός αφού δεν κάνει λήψη του ζητουμένου.</a:t>
            </a:r>
          </a:p>
          <a:p>
            <a:r>
              <a:rPr lang="el-GR" dirty="0"/>
              <a:t>Ωστόσο, τα </a:t>
            </a:r>
            <a:r>
              <a:rPr lang="el-GR" dirty="0" err="1"/>
              <a:t>αυτοστηριζόμενα</a:t>
            </a:r>
            <a:r>
              <a:rPr lang="el-GR" dirty="0"/>
              <a:t> επιχειρήματα </a:t>
            </a:r>
            <a:r>
              <a:rPr lang="el-GR" dirty="0">
                <a:solidFill>
                  <a:srgbClr val="0070C0"/>
                </a:solidFill>
              </a:rPr>
              <a:t>δεν παρέχουν επαρκή στήριξη στην επαγωγή</a:t>
            </a:r>
            <a:r>
              <a:rPr lang="el-GR" dirty="0"/>
              <a:t> (δείτε </a:t>
            </a:r>
            <a:r>
              <a:rPr lang="en-US" dirty="0"/>
              <a:t>modus ponens) </a:t>
            </a:r>
            <a:endParaRPr lang="el-GR" dirty="0"/>
          </a:p>
          <a:p>
            <a:r>
              <a:rPr lang="el-GR" dirty="0"/>
              <a:t>Γενικότερα, ο </a:t>
            </a:r>
            <a:r>
              <a:rPr lang="el-GR" dirty="0" err="1"/>
              <a:t>οιονοσκόπος</a:t>
            </a:r>
            <a:r>
              <a:rPr lang="el-GR" dirty="0"/>
              <a:t> θα μπορούσε  να στηρίξει τη μέθοδό του με την </a:t>
            </a:r>
            <a:r>
              <a:rPr lang="el-GR" dirty="0" err="1"/>
              <a:t>οιονοσκοπία</a:t>
            </a:r>
            <a:r>
              <a:rPr lang="el-GR" dirty="0"/>
              <a:t>. Θα το θεωρούσαμε επαρκή </a:t>
            </a:r>
            <a:r>
              <a:rPr lang="el-GR" dirty="0">
                <a:solidFill>
                  <a:srgbClr val="0070C0"/>
                </a:solidFill>
              </a:rPr>
              <a:t>δικαιολόγηση της </a:t>
            </a:r>
            <a:r>
              <a:rPr lang="el-GR" dirty="0" err="1">
                <a:solidFill>
                  <a:srgbClr val="0070C0"/>
                </a:solidFill>
              </a:rPr>
              <a:t>οιονοσκοπίας</a:t>
            </a:r>
            <a:r>
              <a:rPr lang="el-GR" dirty="0"/>
              <a:t>;</a:t>
            </a:r>
            <a:endParaRPr lang="en-US" dirty="0"/>
          </a:p>
        </p:txBody>
      </p:sp>
    </p:spTree>
    <p:extLst>
      <p:ext uri="{BB962C8B-B14F-4D97-AF65-F5344CB8AC3E}">
        <p14:creationId xmlns:p14="http://schemas.microsoft.com/office/powerpoint/2010/main" val="2117615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A791EC-DCBE-4DBC-9494-4C5A19F8E3AE}"/>
              </a:ext>
            </a:extLst>
          </p:cNvPr>
          <p:cNvSpPr>
            <a:spLocks noGrp="1"/>
          </p:cNvSpPr>
          <p:nvPr>
            <p:ph type="title"/>
          </p:nvPr>
        </p:nvSpPr>
        <p:spPr>
          <a:xfrm>
            <a:off x="628650" y="365127"/>
            <a:ext cx="7886700" cy="802492"/>
          </a:xfrm>
        </p:spPr>
        <p:txBody>
          <a:bodyPr>
            <a:normAutofit fontScale="90000"/>
          </a:bodyPr>
          <a:lstStyle/>
          <a:p>
            <a:r>
              <a:rPr lang="en-US" sz="3600" dirty="0"/>
              <a:t>Strawson: </a:t>
            </a:r>
            <a:r>
              <a:rPr lang="el-GR" sz="3600" dirty="0"/>
              <a:t>η διάλυση του προβλήματος της επαγωγής</a:t>
            </a:r>
          </a:p>
        </p:txBody>
      </p:sp>
      <p:sp>
        <p:nvSpPr>
          <p:cNvPr id="3" name="Θέση περιεχομένου 2">
            <a:extLst>
              <a:ext uri="{FF2B5EF4-FFF2-40B4-BE49-F238E27FC236}">
                <a16:creationId xmlns:a16="http://schemas.microsoft.com/office/drawing/2014/main" id="{B21DA292-FC2D-4EBC-B695-58A3B8E925BA}"/>
              </a:ext>
            </a:extLst>
          </p:cNvPr>
          <p:cNvSpPr>
            <a:spLocks noGrp="1"/>
          </p:cNvSpPr>
          <p:nvPr>
            <p:ph idx="1"/>
          </p:nvPr>
        </p:nvSpPr>
        <p:spPr>
          <a:xfrm>
            <a:off x="628650" y="1364566"/>
            <a:ext cx="7886700" cy="5247249"/>
          </a:xfrm>
        </p:spPr>
        <p:txBody>
          <a:bodyPr>
            <a:normAutofit fontScale="77500" lnSpcReduction="20000"/>
          </a:bodyPr>
          <a:lstStyle/>
          <a:p>
            <a:r>
              <a:rPr lang="el-GR" dirty="0"/>
              <a:t>Το πρόβλημα της επαγωγής </a:t>
            </a:r>
            <a:r>
              <a:rPr lang="el-GR" dirty="0">
                <a:solidFill>
                  <a:srgbClr val="0070C0"/>
                </a:solidFill>
              </a:rPr>
              <a:t>δεν αφορά γεγονότα του κόσμου (π.χ. ΑΟΦ) </a:t>
            </a:r>
            <a:r>
              <a:rPr lang="el-GR" dirty="0"/>
              <a:t>αλλά την άποψή μας για την </a:t>
            </a:r>
            <a:r>
              <a:rPr lang="el-GR" dirty="0">
                <a:solidFill>
                  <a:srgbClr val="0070C0"/>
                </a:solidFill>
              </a:rPr>
              <a:t>ορθολογικότητα. </a:t>
            </a:r>
          </a:p>
          <a:p>
            <a:r>
              <a:rPr lang="el-GR" dirty="0"/>
              <a:t>Εφόσον κατανοήσουμε με σαφήνεια την έννοια της </a:t>
            </a:r>
            <a:r>
              <a:rPr lang="el-GR" dirty="0">
                <a:solidFill>
                  <a:srgbClr val="0070C0"/>
                </a:solidFill>
              </a:rPr>
              <a:t>ορθολογικότητας, το πρόβλημα της επαγωγής δεν υφίσταται </a:t>
            </a:r>
            <a:r>
              <a:rPr lang="el-GR" dirty="0"/>
              <a:t>και ο ορθολογικός χαρακτήρας της επαγωγής προκύπτει </a:t>
            </a:r>
            <a:r>
              <a:rPr lang="en-US" i="1" dirty="0"/>
              <a:t>a priori.</a:t>
            </a:r>
            <a:endParaRPr lang="en-US" dirty="0">
              <a:solidFill>
                <a:srgbClr val="0070C0"/>
              </a:solidFill>
            </a:endParaRPr>
          </a:p>
          <a:p>
            <a:pPr marL="0" lvl="0" indent="0">
              <a:buNone/>
            </a:pPr>
            <a:r>
              <a:rPr lang="el-GR" b="1" dirty="0"/>
              <a:t>Επιχείρημα</a:t>
            </a:r>
          </a:p>
          <a:p>
            <a:pPr marL="514350" lvl="0" indent="-514350">
              <a:buFont typeface="+mj-lt"/>
              <a:buAutoNum type="arabicPeriod"/>
            </a:pPr>
            <a:r>
              <a:rPr lang="el-GR" dirty="0"/>
              <a:t>Αν κάποιος είναι ορθολογικός, ο βαθμός της πίστης του σε μια πρόταση είναι ανάλογος της ισχύος των τεκμηρίων που έχει υπέρ αυτής. </a:t>
            </a:r>
          </a:p>
          <a:p>
            <a:pPr marL="514350" lvl="0" indent="-514350">
              <a:buFont typeface="+mj-lt"/>
              <a:buAutoNum type="arabicPeriod"/>
            </a:pPr>
            <a:r>
              <a:rPr lang="el-GR" dirty="0"/>
              <a:t>Αν αυτό ισχύει τότε ο βαθμός της πίστης του σε μια γενίκευση αυξάνει όσο αυξάνει το πλήθος των ευνοϊκών περιπτώσεων και η ποικιλία των περιστάσεων στις οποίες αυτά έχουν βρεθεί. </a:t>
            </a:r>
          </a:p>
          <a:p>
            <a:pPr marL="514350" lvl="0" indent="-514350">
              <a:buFont typeface="+mj-lt"/>
              <a:buAutoNum type="arabicPeriod"/>
            </a:pPr>
            <a:r>
              <a:rPr lang="el-GR" dirty="0"/>
              <a:t>Σε αυτή όμως την περίπτωση, αυτός εφαρμόζει την επαγωγική μεθοδολογία. </a:t>
            </a:r>
          </a:p>
          <a:p>
            <a:pPr marL="514350" lvl="0" indent="-514350">
              <a:buFont typeface="+mj-lt"/>
              <a:buAutoNum type="arabicPeriod"/>
            </a:pPr>
            <a:r>
              <a:rPr lang="el-GR" dirty="0"/>
              <a:t>Επομένως, αν κάποιος είναι ορθολογικός, τότε εφαρμόζει τη επαγωγική μεθοδολογία κατά την απόδοση βαθμών  πεποίθησης σε μια γενίκευση. </a:t>
            </a:r>
            <a:endParaRPr lang="el-GR" dirty="0">
              <a:solidFill>
                <a:srgbClr val="0070C0"/>
              </a:solidFill>
            </a:endParaRPr>
          </a:p>
        </p:txBody>
      </p:sp>
    </p:spTree>
    <p:extLst>
      <p:ext uri="{BB962C8B-B14F-4D97-AF65-F5344CB8AC3E}">
        <p14:creationId xmlns:p14="http://schemas.microsoft.com/office/powerpoint/2010/main" val="3846565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D86515-3EDD-4AEC-A310-3090C642F452}"/>
              </a:ext>
            </a:extLst>
          </p:cNvPr>
          <p:cNvSpPr>
            <a:spLocks noGrp="1"/>
          </p:cNvSpPr>
          <p:nvPr>
            <p:ph type="title"/>
          </p:nvPr>
        </p:nvSpPr>
        <p:spPr>
          <a:xfrm>
            <a:off x="628650" y="365126"/>
            <a:ext cx="7886700" cy="675883"/>
          </a:xfrm>
        </p:spPr>
        <p:txBody>
          <a:bodyPr>
            <a:normAutofit fontScale="90000"/>
          </a:bodyPr>
          <a:lstStyle/>
          <a:p>
            <a:r>
              <a:rPr lang="el-GR" dirty="0"/>
              <a:t>Ο </a:t>
            </a:r>
            <a:r>
              <a:rPr lang="en-US" dirty="0"/>
              <a:t>Popper </a:t>
            </a:r>
            <a:r>
              <a:rPr lang="el-GR" dirty="0"/>
              <a:t> και η επαγωγή</a:t>
            </a:r>
          </a:p>
        </p:txBody>
      </p:sp>
      <p:sp>
        <p:nvSpPr>
          <p:cNvPr id="3" name="Θέση περιεχομένου 2">
            <a:extLst>
              <a:ext uri="{FF2B5EF4-FFF2-40B4-BE49-F238E27FC236}">
                <a16:creationId xmlns:a16="http://schemas.microsoft.com/office/drawing/2014/main" id="{DE785880-3489-4D77-8D8A-1278815730A3}"/>
              </a:ext>
            </a:extLst>
          </p:cNvPr>
          <p:cNvSpPr>
            <a:spLocks noGrp="1"/>
          </p:cNvSpPr>
          <p:nvPr>
            <p:ph idx="1"/>
          </p:nvPr>
        </p:nvSpPr>
        <p:spPr>
          <a:xfrm>
            <a:off x="628650" y="1195754"/>
            <a:ext cx="7886700" cy="5134708"/>
          </a:xfrm>
        </p:spPr>
        <p:txBody>
          <a:bodyPr>
            <a:noAutofit/>
          </a:bodyPr>
          <a:lstStyle/>
          <a:p>
            <a:r>
              <a:rPr lang="el-GR" sz="2200" dirty="0"/>
              <a:t>Διέκρινε το λογικό από το ψυχολογικό πρόβλημα της επαγωγής:  </a:t>
            </a:r>
          </a:p>
          <a:p>
            <a:pPr lvl="1"/>
            <a:r>
              <a:rPr lang="el-GR" sz="2000" b="1" i="1" dirty="0"/>
              <a:t>Λογικό πρόβλημα</a:t>
            </a:r>
            <a:r>
              <a:rPr lang="en-US" sz="2000" i="1" dirty="0"/>
              <a:t>: </a:t>
            </a:r>
            <a:r>
              <a:rPr lang="en-US" sz="2000" i="1" dirty="0">
                <a:solidFill>
                  <a:srgbClr val="0070C0"/>
                </a:solidFill>
              </a:rPr>
              <a:t>Can the claim that an explanatory universal theory is true or that it is false be justified by ‘empirical reasons</a:t>
            </a:r>
            <a:r>
              <a:rPr lang="en-US" sz="2000" i="1" dirty="0"/>
              <a:t>’; that is can the assumption of the truth of test statements justify either the claim that a universal theory is true or the claim that it is false?</a:t>
            </a:r>
            <a:endParaRPr lang="el-GR" sz="2000" b="1" i="1" dirty="0"/>
          </a:p>
          <a:p>
            <a:pPr lvl="1"/>
            <a:r>
              <a:rPr lang="el-GR" sz="2000" b="1" i="1" dirty="0"/>
              <a:t>Ψυχολογικό πρόβλημα</a:t>
            </a:r>
            <a:r>
              <a:rPr lang="en-US" sz="2000" i="1" dirty="0"/>
              <a:t>: </a:t>
            </a:r>
            <a:r>
              <a:rPr lang="en-US" sz="2000" i="1" dirty="0">
                <a:solidFill>
                  <a:srgbClr val="0070C0"/>
                </a:solidFill>
              </a:rPr>
              <a:t>Why, nevertheless, do all reasonable people expect, and believe, that instances of which we have no experience will conform to those they have experience? </a:t>
            </a:r>
            <a:r>
              <a:rPr lang="en-US" sz="2000" i="1" dirty="0"/>
              <a:t>That is, Why do we have expectations in which we have great confidence? </a:t>
            </a:r>
            <a:endParaRPr lang="el-GR" sz="2000" dirty="0"/>
          </a:p>
          <a:p>
            <a:r>
              <a:rPr lang="el-GR" sz="2200" dirty="0"/>
              <a:t>Έδειξε ότι η απάντηση στο λογικό πρόβλημα της επαγωγής  είναι αρνητική: </a:t>
            </a:r>
            <a:r>
              <a:rPr lang="el-GR" sz="2200" dirty="0">
                <a:solidFill>
                  <a:srgbClr val="0070C0"/>
                </a:solidFill>
              </a:rPr>
              <a:t>κανένας αριθμός ενικών προτάσεων δεν μπορεί να δικαιολογήσει την αλήθεια μιας καθολικής γενίκευσης.  </a:t>
            </a:r>
          </a:p>
          <a:p>
            <a:r>
              <a:rPr lang="el-GR" sz="2200" dirty="0"/>
              <a:t>Ασυμμετρία επαλήθευσης και διάψευσης: </a:t>
            </a:r>
            <a:r>
              <a:rPr lang="el-GR" sz="2200" dirty="0">
                <a:solidFill>
                  <a:srgbClr val="0070C0"/>
                </a:solidFill>
              </a:rPr>
              <a:t>οι καθολικές γενικεύσεις δεν μπορούν να επαληθευθούν από ενικές προτάσεις, μπορούν όμως να διαψευσθούν από αυτές. </a:t>
            </a:r>
            <a:endParaRPr lang="el-GR" sz="2200" dirty="0"/>
          </a:p>
        </p:txBody>
      </p:sp>
    </p:spTree>
    <p:extLst>
      <p:ext uri="{BB962C8B-B14F-4D97-AF65-F5344CB8AC3E}">
        <p14:creationId xmlns:p14="http://schemas.microsoft.com/office/powerpoint/2010/main" val="407958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3CA647-D09D-44B1-B9F9-11E55DB2E561}"/>
              </a:ext>
            </a:extLst>
          </p:cNvPr>
          <p:cNvSpPr>
            <a:spLocks noGrp="1"/>
          </p:cNvSpPr>
          <p:nvPr>
            <p:ph type="title"/>
          </p:nvPr>
        </p:nvSpPr>
        <p:spPr>
          <a:xfrm>
            <a:off x="628650" y="365127"/>
            <a:ext cx="7886700" cy="619612"/>
          </a:xfrm>
        </p:spPr>
        <p:txBody>
          <a:bodyPr>
            <a:normAutofit fontScale="90000"/>
          </a:bodyPr>
          <a:lstStyle/>
          <a:p>
            <a:r>
              <a:rPr lang="el-GR" dirty="0"/>
              <a:t>Ο </a:t>
            </a:r>
            <a:r>
              <a:rPr lang="en-US" dirty="0"/>
              <a:t>Popper</a:t>
            </a:r>
            <a:r>
              <a:rPr lang="el-GR" dirty="0"/>
              <a:t> και η επαγωγή</a:t>
            </a:r>
          </a:p>
        </p:txBody>
      </p:sp>
      <p:sp>
        <p:nvSpPr>
          <p:cNvPr id="3" name="Θέση περιεχομένου 2">
            <a:extLst>
              <a:ext uri="{FF2B5EF4-FFF2-40B4-BE49-F238E27FC236}">
                <a16:creationId xmlns:a16="http://schemas.microsoft.com/office/drawing/2014/main" id="{A48EB0DC-B3C4-41B8-84AE-E84663411230}"/>
              </a:ext>
            </a:extLst>
          </p:cNvPr>
          <p:cNvSpPr>
            <a:spLocks noGrp="1"/>
          </p:cNvSpPr>
          <p:nvPr>
            <p:ph idx="1"/>
          </p:nvPr>
        </p:nvSpPr>
        <p:spPr>
          <a:xfrm>
            <a:off x="628650" y="1209822"/>
            <a:ext cx="7886700" cy="4967141"/>
          </a:xfrm>
        </p:spPr>
        <p:txBody>
          <a:bodyPr/>
          <a:lstStyle/>
          <a:p>
            <a:r>
              <a:rPr lang="el-GR" sz="2200" dirty="0"/>
              <a:t>Η λύση του λογικού προβλήματος οδηγεί στη λύση του ψυχολογικού προβλήματος: </a:t>
            </a:r>
            <a:r>
              <a:rPr lang="en-US" sz="2200" dirty="0">
                <a:solidFill>
                  <a:srgbClr val="0070C0"/>
                </a:solidFill>
              </a:rPr>
              <a:t>“what is true in logic is true in psychology” </a:t>
            </a:r>
            <a:endParaRPr lang="el-GR" sz="2200" dirty="0">
              <a:solidFill>
                <a:srgbClr val="0070C0"/>
              </a:solidFill>
            </a:endParaRPr>
          </a:p>
          <a:p>
            <a:pPr marL="0" indent="0">
              <a:buNone/>
            </a:pPr>
            <a:endParaRPr lang="el-GR" sz="2200" dirty="0">
              <a:solidFill>
                <a:srgbClr val="0070C0"/>
              </a:solidFill>
            </a:endParaRPr>
          </a:p>
          <a:p>
            <a:r>
              <a:rPr lang="el-GR" sz="2200" dirty="0">
                <a:solidFill>
                  <a:srgbClr val="0070C0"/>
                </a:solidFill>
              </a:rPr>
              <a:t>Η εμπιστοσύνη</a:t>
            </a:r>
            <a:r>
              <a:rPr lang="el-GR" sz="2200" dirty="0"/>
              <a:t> που αισθανόμαστε </a:t>
            </a:r>
            <a:r>
              <a:rPr lang="el-GR" sz="2200" dirty="0">
                <a:solidFill>
                  <a:srgbClr val="0070C0"/>
                </a:solidFill>
              </a:rPr>
              <a:t>δε θεμελιώνεται στα τεκμήρια </a:t>
            </a:r>
            <a:r>
              <a:rPr lang="el-GR" sz="2200" dirty="0"/>
              <a:t>που διαθέτουμε αλλά συνδέεται με τα </a:t>
            </a:r>
            <a:r>
              <a:rPr lang="el-GR" sz="2200" dirty="0">
                <a:solidFill>
                  <a:srgbClr val="0070C0"/>
                </a:solidFill>
              </a:rPr>
              <a:t>ένστικτά</a:t>
            </a:r>
            <a:r>
              <a:rPr lang="el-GR" sz="2200" dirty="0"/>
              <a:t> μας και με την </a:t>
            </a:r>
            <a:r>
              <a:rPr lang="el-GR" sz="2200" dirty="0">
                <a:solidFill>
                  <a:srgbClr val="0070C0"/>
                </a:solidFill>
              </a:rPr>
              <a:t>εμπλοκή μας σε σκόπιμες δραστηριότητες. </a:t>
            </a:r>
          </a:p>
          <a:p>
            <a:pPr marL="0" indent="0">
              <a:buNone/>
            </a:pPr>
            <a:endParaRPr lang="el-GR" dirty="0"/>
          </a:p>
        </p:txBody>
      </p:sp>
    </p:spTree>
    <p:extLst>
      <p:ext uri="{BB962C8B-B14F-4D97-AF65-F5344CB8AC3E}">
        <p14:creationId xmlns:p14="http://schemas.microsoft.com/office/powerpoint/2010/main" val="85692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5D55AE-6AA0-421B-83D5-8A85E82CCA18}"/>
              </a:ext>
            </a:extLst>
          </p:cNvPr>
          <p:cNvSpPr>
            <a:spLocks noGrp="1"/>
          </p:cNvSpPr>
          <p:nvPr>
            <p:ph type="title"/>
          </p:nvPr>
        </p:nvSpPr>
        <p:spPr>
          <a:xfrm>
            <a:off x="628650" y="365127"/>
            <a:ext cx="7886700" cy="506744"/>
          </a:xfrm>
        </p:spPr>
        <p:txBody>
          <a:bodyPr>
            <a:normAutofit fontScale="90000"/>
          </a:bodyPr>
          <a:lstStyle/>
          <a:p>
            <a:r>
              <a:rPr lang="el-GR" dirty="0"/>
              <a:t>Παραγωγή και Επαγωγή</a:t>
            </a:r>
          </a:p>
        </p:txBody>
      </p:sp>
      <p:sp>
        <p:nvSpPr>
          <p:cNvPr id="3" name="Θέση περιεχομένου 2">
            <a:extLst>
              <a:ext uri="{FF2B5EF4-FFF2-40B4-BE49-F238E27FC236}">
                <a16:creationId xmlns:a16="http://schemas.microsoft.com/office/drawing/2014/main" id="{16642113-5D04-49A0-880C-EC91D63F7F6A}"/>
              </a:ext>
            </a:extLst>
          </p:cNvPr>
          <p:cNvSpPr>
            <a:spLocks noGrp="1"/>
          </p:cNvSpPr>
          <p:nvPr>
            <p:ph idx="1"/>
          </p:nvPr>
        </p:nvSpPr>
        <p:spPr>
          <a:xfrm>
            <a:off x="628650" y="1127051"/>
            <a:ext cx="7886700" cy="5049912"/>
          </a:xfrm>
        </p:spPr>
        <p:txBody>
          <a:bodyPr>
            <a:normAutofit/>
          </a:bodyPr>
          <a:lstStyle/>
          <a:p>
            <a:r>
              <a:rPr lang="el-GR" sz="2200" b="1" dirty="0">
                <a:solidFill>
                  <a:srgbClr val="0070C0"/>
                </a:solidFill>
              </a:rPr>
              <a:t>Παραγωγικές συναγωγές </a:t>
            </a:r>
            <a:r>
              <a:rPr lang="el-GR" sz="2200" dirty="0"/>
              <a:t>ονομάζονται οι συναγωγές που πραγματοποιούνται σύμφωνα με κάποιον λογικά έγκυρο κανόνα. </a:t>
            </a:r>
          </a:p>
          <a:p>
            <a:r>
              <a:rPr lang="el-GR" sz="2200" dirty="0"/>
              <a:t>Ένας κανόνας συναγωγής ονομάζεται </a:t>
            </a:r>
            <a:r>
              <a:rPr lang="el-GR" sz="2200" b="1" dirty="0"/>
              <a:t>λογικά έγκυρος </a:t>
            </a:r>
            <a:r>
              <a:rPr lang="el-GR" sz="2200" b="1" dirty="0" err="1"/>
              <a:t>ανν</a:t>
            </a:r>
            <a:r>
              <a:rPr lang="el-GR" sz="2200" b="1" dirty="0"/>
              <a:t> </a:t>
            </a:r>
          </a:p>
          <a:p>
            <a:pPr lvl="1"/>
            <a:r>
              <a:rPr lang="el-GR" sz="2200" dirty="0"/>
              <a:t>Αν οι προκείμενες της συναγωγής είναι αληθείς τότε και το συμπέρασμα είναι αληθές (διατηρείται η αλήθεια)</a:t>
            </a:r>
          </a:p>
          <a:p>
            <a:pPr marL="457200" lvl="1" indent="0">
              <a:buNone/>
            </a:pPr>
            <a:r>
              <a:rPr lang="el-GR" sz="2200" dirty="0"/>
              <a:t>Ισοδύναμα,</a:t>
            </a:r>
          </a:p>
          <a:p>
            <a:pPr lvl="1"/>
            <a:r>
              <a:rPr lang="el-GR" sz="2200" dirty="0"/>
              <a:t>Οι προκείμενες και η άρνηση του συμπεράσματος αποτελούν ασυνεπές σύνολο προτάσεων. </a:t>
            </a:r>
          </a:p>
          <a:p>
            <a:pPr marL="457200" lvl="1" indent="0">
              <a:buNone/>
            </a:pPr>
            <a:endParaRPr lang="el-GR" sz="2200" dirty="0"/>
          </a:p>
          <a:p>
            <a:r>
              <a:rPr lang="el-GR" sz="2200" b="1" dirty="0">
                <a:solidFill>
                  <a:srgbClr val="0070C0"/>
                </a:solidFill>
              </a:rPr>
              <a:t>Επαγωγικές συναγωγές </a:t>
            </a:r>
            <a:r>
              <a:rPr lang="el-GR" sz="2200" dirty="0"/>
              <a:t>ονομάζονται</a:t>
            </a:r>
            <a:r>
              <a:rPr lang="el-GR" sz="2200" b="1" dirty="0"/>
              <a:t> </a:t>
            </a:r>
            <a:r>
              <a:rPr lang="el-GR" sz="2200" dirty="0"/>
              <a:t>οι συναγωγές στις οποίες η αλήθεια των προκείμενων δεν καθιστά αναγκαία την αλήθεια του συμπεράσματος. </a:t>
            </a:r>
          </a:p>
          <a:p>
            <a:r>
              <a:rPr lang="el-GR" sz="2200" dirty="0"/>
              <a:t>Οι επαγωγικές συναγωγές δεν ακολουθούν κάποιο λογικά έγκυρο κανόνα. </a:t>
            </a:r>
          </a:p>
        </p:txBody>
      </p:sp>
    </p:spTree>
    <p:extLst>
      <p:ext uri="{BB962C8B-B14F-4D97-AF65-F5344CB8AC3E}">
        <p14:creationId xmlns:p14="http://schemas.microsoft.com/office/powerpoint/2010/main" val="328850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60C9BD-E79B-4223-BE90-AB857467A1D3}"/>
              </a:ext>
            </a:extLst>
          </p:cNvPr>
          <p:cNvSpPr>
            <a:spLocks noGrp="1"/>
          </p:cNvSpPr>
          <p:nvPr>
            <p:ph type="title"/>
          </p:nvPr>
        </p:nvSpPr>
        <p:spPr>
          <a:xfrm>
            <a:off x="628650" y="365127"/>
            <a:ext cx="7886700" cy="619612"/>
          </a:xfrm>
        </p:spPr>
        <p:txBody>
          <a:bodyPr>
            <a:normAutofit fontScale="90000"/>
          </a:bodyPr>
          <a:lstStyle/>
          <a:p>
            <a:r>
              <a:rPr lang="el-GR" dirty="0"/>
              <a:t>Ενίσχυση</a:t>
            </a:r>
          </a:p>
        </p:txBody>
      </p:sp>
      <p:sp>
        <p:nvSpPr>
          <p:cNvPr id="3" name="Θέση περιεχομένου 2">
            <a:extLst>
              <a:ext uri="{FF2B5EF4-FFF2-40B4-BE49-F238E27FC236}">
                <a16:creationId xmlns:a16="http://schemas.microsoft.com/office/drawing/2014/main" id="{5DFB40A3-484D-4E3A-B1B1-8797CC0A5674}"/>
              </a:ext>
            </a:extLst>
          </p:cNvPr>
          <p:cNvSpPr>
            <a:spLocks noGrp="1"/>
          </p:cNvSpPr>
          <p:nvPr>
            <p:ph idx="1"/>
          </p:nvPr>
        </p:nvSpPr>
        <p:spPr>
          <a:xfrm>
            <a:off x="628650" y="1223890"/>
            <a:ext cx="7886700" cy="4953074"/>
          </a:xfrm>
        </p:spPr>
        <p:txBody>
          <a:bodyPr>
            <a:normAutofit/>
          </a:bodyPr>
          <a:lstStyle/>
          <a:p>
            <a:pPr marL="0" indent="0">
              <a:buNone/>
            </a:pPr>
            <a:r>
              <a:rPr lang="el-GR" sz="2400" dirty="0"/>
              <a:t>Από </a:t>
            </a:r>
            <a:r>
              <a:rPr lang="el-GR" sz="2400" b="1" dirty="0" err="1"/>
              <a:t>επιστημική</a:t>
            </a:r>
            <a:r>
              <a:rPr lang="el-GR" sz="2400" b="1" dirty="0"/>
              <a:t> σκοπιά, </a:t>
            </a:r>
            <a:r>
              <a:rPr lang="el-GR" sz="2400" dirty="0"/>
              <a:t> </a:t>
            </a:r>
            <a:endParaRPr lang="el-GR" sz="2400" b="1" dirty="0"/>
          </a:p>
          <a:p>
            <a:pPr marL="0" indent="0">
              <a:buNone/>
            </a:pPr>
            <a:endParaRPr lang="el-GR" sz="2400" b="1" dirty="0"/>
          </a:p>
          <a:p>
            <a:r>
              <a:rPr lang="el-GR" sz="2400" dirty="0"/>
              <a:t>Στις </a:t>
            </a:r>
            <a:r>
              <a:rPr lang="el-GR" sz="2400" b="1" dirty="0">
                <a:solidFill>
                  <a:srgbClr val="0070C0"/>
                </a:solidFill>
              </a:rPr>
              <a:t>παραγωγικές συναγωγές </a:t>
            </a:r>
            <a:r>
              <a:rPr lang="el-GR" sz="2400" dirty="0"/>
              <a:t>το πληροφοριακό περιεχόμενο του συμπεράσματος δεν υπερβαίνει το πληροφοριακό περιεχόμενο των προκείμενων και λέμε ότι οι συναγωγές </a:t>
            </a:r>
            <a:r>
              <a:rPr lang="el-GR" sz="2400" b="1" dirty="0"/>
              <a:t>δεν είναι ενισχυτικές. </a:t>
            </a:r>
          </a:p>
          <a:p>
            <a:pPr marL="0" indent="0">
              <a:buNone/>
            </a:pPr>
            <a:endParaRPr lang="el-GR" sz="2400" b="1" dirty="0"/>
          </a:p>
          <a:p>
            <a:r>
              <a:rPr lang="el-GR" sz="2400" dirty="0"/>
              <a:t>Οι </a:t>
            </a:r>
            <a:r>
              <a:rPr lang="el-GR" sz="2400" b="1" dirty="0">
                <a:solidFill>
                  <a:srgbClr val="0070C0"/>
                </a:solidFill>
              </a:rPr>
              <a:t>επαγωγικές συναγωγές </a:t>
            </a:r>
            <a:r>
              <a:rPr lang="el-GR" sz="2400" dirty="0"/>
              <a:t>είναι </a:t>
            </a:r>
            <a:r>
              <a:rPr lang="el-GR" sz="2400" b="1" dirty="0"/>
              <a:t>ενισχυτικές: </a:t>
            </a:r>
            <a:r>
              <a:rPr lang="el-GR" sz="2400" dirty="0"/>
              <a:t>το πληροφοριακό περιεχόμενο των προκείμενων υπερβαίνει εκείνο του συμπεράσματος. </a:t>
            </a:r>
          </a:p>
        </p:txBody>
      </p:sp>
    </p:spTree>
    <p:extLst>
      <p:ext uri="{BB962C8B-B14F-4D97-AF65-F5344CB8AC3E}">
        <p14:creationId xmlns:p14="http://schemas.microsoft.com/office/powerpoint/2010/main" val="10242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A1CBBD-E7E1-4672-9684-DC1BEF3A2ED4}"/>
              </a:ext>
            </a:extLst>
          </p:cNvPr>
          <p:cNvSpPr>
            <a:spLocks noGrp="1"/>
          </p:cNvSpPr>
          <p:nvPr>
            <p:ph type="title"/>
          </p:nvPr>
        </p:nvSpPr>
        <p:spPr>
          <a:xfrm>
            <a:off x="628650" y="365127"/>
            <a:ext cx="7886700" cy="549274"/>
          </a:xfrm>
        </p:spPr>
        <p:txBody>
          <a:bodyPr>
            <a:normAutofit fontScale="90000"/>
          </a:bodyPr>
          <a:lstStyle/>
          <a:p>
            <a:r>
              <a:rPr lang="el-GR" dirty="0"/>
              <a:t>Πραγματολογικές διαφορές</a:t>
            </a:r>
          </a:p>
        </p:txBody>
      </p:sp>
      <p:sp>
        <p:nvSpPr>
          <p:cNvPr id="3" name="Θέση περιεχομένου 2">
            <a:extLst>
              <a:ext uri="{FF2B5EF4-FFF2-40B4-BE49-F238E27FC236}">
                <a16:creationId xmlns:a16="http://schemas.microsoft.com/office/drawing/2014/main" id="{59FE1EC9-A861-4FBD-800F-792F8F60532B}"/>
              </a:ext>
            </a:extLst>
          </p:cNvPr>
          <p:cNvSpPr>
            <a:spLocks noGrp="1"/>
          </p:cNvSpPr>
          <p:nvPr>
            <p:ph idx="1"/>
          </p:nvPr>
        </p:nvSpPr>
        <p:spPr>
          <a:xfrm>
            <a:off x="628650" y="1266092"/>
            <a:ext cx="7886700" cy="4910871"/>
          </a:xfrm>
        </p:spPr>
        <p:txBody>
          <a:bodyPr/>
          <a:lstStyle/>
          <a:p>
            <a:endParaRPr lang="el-GR" dirty="0"/>
          </a:p>
          <a:p>
            <a:r>
              <a:rPr lang="el-GR" sz="2200" dirty="0"/>
              <a:t>Οι </a:t>
            </a:r>
            <a:r>
              <a:rPr lang="el-GR" sz="2200" b="1" dirty="0">
                <a:solidFill>
                  <a:srgbClr val="0070C0"/>
                </a:solidFill>
              </a:rPr>
              <a:t>παραγωγικές συναγωγές </a:t>
            </a:r>
            <a:r>
              <a:rPr lang="el-GR" sz="2200" dirty="0"/>
              <a:t>χρησιμοποιούνται για την ανάδειξη, την ανάλυση, του περιεχομένου προτάσεων που έχουμε ήδη αποδεχθεί.</a:t>
            </a:r>
          </a:p>
          <a:p>
            <a:pPr lvl="1"/>
            <a:r>
              <a:rPr lang="el-GR" sz="2200" dirty="0"/>
              <a:t>π.χ. σε αποδείξεις στο πλαίσιο μιας μαθηματικής θεωρίας.</a:t>
            </a:r>
          </a:p>
          <a:p>
            <a:pPr marL="457200" lvl="1" indent="0">
              <a:buNone/>
            </a:pPr>
            <a:endParaRPr lang="el-GR" sz="2200" dirty="0"/>
          </a:p>
          <a:p>
            <a:r>
              <a:rPr lang="el-GR" sz="2200" dirty="0"/>
              <a:t>Οι </a:t>
            </a:r>
            <a:r>
              <a:rPr lang="el-GR" sz="2200" b="1" dirty="0">
                <a:solidFill>
                  <a:srgbClr val="0070C0"/>
                </a:solidFill>
              </a:rPr>
              <a:t>επαγωγικές συναγωγές </a:t>
            </a:r>
            <a:r>
              <a:rPr lang="el-GR" sz="2200" dirty="0"/>
              <a:t>χρησιμοποιούνται για τη συναγωγή νέου περιεχομένου που δεν περιέχεται σε προτάσεις που έχουμε ήδη αποδεχθεί.</a:t>
            </a:r>
          </a:p>
          <a:p>
            <a:pPr lvl="1"/>
            <a:r>
              <a:rPr lang="el-GR" sz="2200" dirty="0"/>
              <a:t>π.χ. κατά τη συναγωγή εμπειρικών γενικεύσεων ή προτάσεων που υποστηρίζουν την ύπαρξη μη </a:t>
            </a:r>
            <a:r>
              <a:rPr lang="el-GR" sz="2200" dirty="0" err="1"/>
              <a:t>παρατηρήσιμων</a:t>
            </a:r>
            <a:r>
              <a:rPr lang="el-GR" sz="2200" dirty="0"/>
              <a:t> οντοτήτων στη βάση </a:t>
            </a:r>
            <a:r>
              <a:rPr lang="el-GR" sz="2200" dirty="0" err="1"/>
              <a:t>παρατηρήσιμων</a:t>
            </a:r>
            <a:r>
              <a:rPr lang="el-GR" sz="2200" dirty="0"/>
              <a:t> οντοτήτων.   </a:t>
            </a:r>
          </a:p>
        </p:txBody>
      </p:sp>
    </p:spTree>
    <p:extLst>
      <p:ext uri="{BB962C8B-B14F-4D97-AF65-F5344CB8AC3E}">
        <p14:creationId xmlns:p14="http://schemas.microsoft.com/office/powerpoint/2010/main" val="304922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B96BC3-ED45-4974-A8D8-4CDFC1930D44}"/>
              </a:ext>
            </a:extLst>
          </p:cNvPr>
          <p:cNvSpPr>
            <a:spLocks noGrp="1"/>
          </p:cNvSpPr>
          <p:nvPr>
            <p:ph type="title"/>
          </p:nvPr>
        </p:nvSpPr>
        <p:spPr>
          <a:xfrm>
            <a:off x="741191" y="491735"/>
            <a:ext cx="7886700" cy="675883"/>
          </a:xfrm>
        </p:spPr>
        <p:txBody>
          <a:bodyPr>
            <a:noAutofit/>
          </a:bodyPr>
          <a:lstStyle/>
          <a:p>
            <a:r>
              <a:rPr lang="el-GR" sz="3200" dirty="0"/>
              <a:t>Το πρόβλημα της </a:t>
            </a:r>
            <a:r>
              <a:rPr lang="el-GR" sz="3200" dirty="0" err="1"/>
              <a:t>επιστημικής</a:t>
            </a:r>
            <a:r>
              <a:rPr lang="el-GR" sz="3200" dirty="0"/>
              <a:t> δικαιολόγησης</a:t>
            </a:r>
          </a:p>
        </p:txBody>
      </p:sp>
      <p:sp>
        <p:nvSpPr>
          <p:cNvPr id="3" name="Θέση περιεχομένου 2">
            <a:extLst>
              <a:ext uri="{FF2B5EF4-FFF2-40B4-BE49-F238E27FC236}">
                <a16:creationId xmlns:a16="http://schemas.microsoft.com/office/drawing/2014/main" id="{17E0A3A7-0539-4807-B83F-BD23F19969EA}"/>
              </a:ext>
            </a:extLst>
          </p:cNvPr>
          <p:cNvSpPr>
            <a:spLocks noGrp="1"/>
          </p:cNvSpPr>
          <p:nvPr>
            <p:ph idx="1"/>
          </p:nvPr>
        </p:nvSpPr>
        <p:spPr>
          <a:xfrm>
            <a:off x="628650" y="1322363"/>
            <a:ext cx="7886700" cy="4854600"/>
          </a:xfrm>
        </p:spPr>
        <p:txBody>
          <a:bodyPr>
            <a:normAutofit/>
          </a:bodyPr>
          <a:lstStyle/>
          <a:p>
            <a:r>
              <a:rPr lang="el-GR" sz="2200" dirty="0"/>
              <a:t>Για ποιους λόγους θεωρούμε ότι ένα είδος συναγωγής είναι </a:t>
            </a:r>
            <a:r>
              <a:rPr lang="el-GR" sz="2200" b="1" dirty="0" err="1">
                <a:solidFill>
                  <a:srgbClr val="0070C0"/>
                </a:solidFill>
              </a:rPr>
              <a:t>επιστημικά</a:t>
            </a:r>
            <a:r>
              <a:rPr lang="el-GR" sz="2200" b="1" dirty="0">
                <a:solidFill>
                  <a:srgbClr val="0070C0"/>
                </a:solidFill>
              </a:rPr>
              <a:t> αξιόπιστο</a:t>
            </a:r>
            <a:r>
              <a:rPr lang="el-GR" sz="2200" dirty="0"/>
              <a:t>, δηλαδή </a:t>
            </a:r>
            <a:r>
              <a:rPr lang="el-GR" sz="2200" b="1" dirty="0"/>
              <a:t>δεν</a:t>
            </a:r>
            <a:r>
              <a:rPr lang="el-GR" sz="2200" dirty="0"/>
              <a:t> μας οδηγεί στη συναγωγή ψευδών πεποιθήσεων από αληθείς πεποιθήσεις;  </a:t>
            </a:r>
          </a:p>
          <a:p>
            <a:endParaRPr lang="el-GR" sz="2200" dirty="0"/>
          </a:p>
          <a:p>
            <a:r>
              <a:rPr lang="el-GR" sz="2200" dirty="0"/>
              <a:t>Στη περίπτωση των </a:t>
            </a:r>
            <a:r>
              <a:rPr lang="el-GR" sz="2200" b="1" dirty="0">
                <a:solidFill>
                  <a:srgbClr val="0070C0"/>
                </a:solidFill>
              </a:rPr>
              <a:t>παραγωγικών συλλογισμών </a:t>
            </a:r>
            <a:r>
              <a:rPr lang="el-GR" sz="2200" dirty="0"/>
              <a:t>η λογική εγκυρότητα των κανόνων δικαιολογεί την </a:t>
            </a:r>
            <a:r>
              <a:rPr lang="el-GR" sz="2200" dirty="0" err="1"/>
              <a:t>επιστημική</a:t>
            </a:r>
            <a:r>
              <a:rPr lang="el-GR" sz="2200" dirty="0"/>
              <a:t> αξιοπιστία. Η δε λογική εγκυρότητα προκύπτει από το νόημα των λογικών όρων της γλώσσας.</a:t>
            </a:r>
          </a:p>
          <a:p>
            <a:endParaRPr lang="el-GR" sz="2200" dirty="0"/>
          </a:p>
          <a:p>
            <a:r>
              <a:rPr lang="el-GR" sz="2200" dirty="0"/>
              <a:t> Τι γίνεται στην περίπτωση των </a:t>
            </a:r>
            <a:r>
              <a:rPr lang="el-GR" sz="2200" b="1" dirty="0">
                <a:solidFill>
                  <a:srgbClr val="0070C0"/>
                </a:solidFill>
              </a:rPr>
              <a:t>επαγωγικών συλλογισμών; </a:t>
            </a:r>
          </a:p>
          <a:p>
            <a:pPr marL="457200" lvl="1" indent="0">
              <a:buNone/>
            </a:pPr>
            <a:endParaRPr lang="el-GR" sz="2200" b="1" dirty="0">
              <a:solidFill>
                <a:srgbClr val="0070C0"/>
              </a:solidFill>
            </a:endParaRPr>
          </a:p>
          <a:p>
            <a:pPr marL="457200" lvl="1" indent="0">
              <a:buNone/>
            </a:pPr>
            <a:r>
              <a:rPr lang="en-US" sz="2200" b="1" dirty="0">
                <a:solidFill>
                  <a:srgbClr val="0070C0"/>
                </a:solidFill>
              </a:rPr>
              <a:t>Hume</a:t>
            </a:r>
            <a:r>
              <a:rPr lang="el-GR" sz="2200" b="1" dirty="0">
                <a:solidFill>
                  <a:srgbClr val="0070C0"/>
                </a:solidFill>
              </a:rPr>
              <a:t>:</a:t>
            </a:r>
            <a:r>
              <a:rPr lang="en-US" sz="2200" b="1" dirty="0">
                <a:solidFill>
                  <a:srgbClr val="0070C0"/>
                </a:solidFill>
              </a:rPr>
              <a:t> </a:t>
            </a:r>
            <a:r>
              <a:rPr lang="el-GR" sz="2200" b="1" dirty="0"/>
              <a:t>η επαγωγή δεν επιδέχεται </a:t>
            </a:r>
            <a:r>
              <a:rPr lang="el-GR" sz="2200" b="1" dirty="0" err="1"/>
              <a:t>επιστημική</a:t>
            </a:r>
            <a:r>
              <a:rPr lang="el-GR" sz="2200" b="1" dirty="0"/>
              <a:t> δικαιολόγηση.</a:t>
            </a:r>
            <a:endParaRPr lang="el-GR" sz="1800" dirty="0"/>
          </a:p>
          <a:p>
            <a:endParaRPr lang="el-GR" sz="2200" dirty="0"/>
          </a:p>
          <a:p>
            <a:endParaRPr lang="el-GR" sz="2200" dirty="0"/>
          </a:p>
        </p:txBody>
      </p:sp>
    </p:spTree>
    <p:extLst>
      <p:ext uri="{BB962C8B-B14F-4D97-AF65-F5344CB8AC3E}">
        <p14:creationId xmlns:p14="http://schemas.microsoft.com/office/powerpoint/2010/main" val="16756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327545-4C65-4D75-B131-4EFD2392D392}"/>
              </a:ext>
            </a:extLst>
          </p:cNvPr>
          <p:cNvSpPr>
            <a:spLocks noGrp="1"/>
          </p:cNvSpPr>
          <p:nvPr>
            <p:ph type="title"/>
          </p:nvPr>
        </p:nvSpPr>
        <p:spPr>
          <a:xfrm>
            <a:off x="628650" y="448603"/>
            <a:ext cx="7886700" cy="464867"/>
          </a:xfrm>
        </p:spPr>
        <p:txBody>
          <a:bodyPr>
            <a:noAutofit/>
          </a:bodyPr>
          <a:lstStyle/>
          <a:p>
            <a:r>
              <a:rPr lang="el-GR" sz="3600" dirty="0"/>
              <a:t>Γενικεύσεις και Προβλέψεις</a:t>
            </a:r>
          </a:p>
        </p:txBody>
      </p:sp>
      <p:sp>
        <p:nvSpPr>
          <p:cNvPr id="3" name="Θέση περιεχομένου 2">
            <a:extLst>
              <a:ext uri="{FF2B5EF4-FFF2-40B4-BE49-F238E27FC236}">
                <a16:creationId xmlns:a16="http://schemas.microsoft.com/office/drawing/2014/main" id="{EA532C13-96F6-4914-A4CF-5BB4511E42D7}"/>
              </a:ext>
            </a:extLst>
          </p:cNvPr>
          <p:cNvSpPr>
            <a:spLocks noGrp="1"/>
          </p:cNvSpPr>
          <p:nvPr>
            <p:ph idx="1"/>
          </p:nvPr>
        </p:nvSpPr>
        <p:spPr>
          <a:xfrm>
            <a:off x="628650" y="1083212"/>
            <a:ext cx="7886700" cy="5093751"/>
          </a:xfrm>
        </p:spPr>
        <p:txBody>
          <a:bodyPr>
            <a:normAutofit/>
          </a:bodyPr>
          <a:lstStyle/>
          <a:p>
            <a:r>
              <a:rPr lang="el-GR" sz="2200" dirty="0"/>
              <a:t>Στη βάση κάποιου </a:t>
            </a:r>
            <a:r>
              <a:rPr lang="el-GR" sz="2200" b="1" dirty="0"/>
              <a:t>δείγματος, </a:t>
            </a:r>
            <a:r>
              <a:rPr lang="el-GR" sz="2200" dirty="0"/>
              <a:t>μπορούμε να συμπεράνουμε είτε κάποια </a:t>
            </a:r>
            <a:r>
              <a:rPr lang="el-GR" sz="2200" b="1" dirty="0"/>
              <a:t>γενίκευση </a:t>
            </a:r>
            <a:r>
              <a:rPr lang="el-GR" sz="2200" dirty="0"/>
              <a:t>είτε να κάνουμε κάποια </a:t>
            </a:r>
            <a:r>
              <a:rPr lang="el-GR" sz="2200" b="1" dirty="0"/>
              <a:t>πρόβλεψη.</a:t>
            </a:r>
          </a:p>
          <a:p>
            <a:endParaRPr lang="en-US" sz="2200" b="1" dirty="0">
              <a:solidFill>
                <a:srgbClr val="0070C0"/>
              </a:solidFill>
            </a:endParaRPr>
          </a:p>
          <a:p>
            <a:pPr lvl="1">
              <a:buFont typeface="Wingdings" panose="05000000000000000000" pitchFamily="2" charset="2"/>
              <a:buChar char="§"/>
            </a:pPr>
            <a:r>
              <a:rPr lang="el-GR" sz="2200" b="1" dirty="0">
                <a:solidFill>
                  <a:srgbClr val="0070C0"/>
                </a:solidFill>
              </a:rPr>
              <a:t>Επαγωγή με απαρίθμηση</a:t>
            </a:r>
            <a:r>
              <a:rPr lang="en-US" sz="2200" b="1" dirty="0">
                <a:solidFill>
                  <a:srgbClr val="0070C0"/>
                </a:solidFill>
              </a:rPr>
              <a:t> (</a:t>
            </a:r>
            <a:r>
              <a:rPr lang="el-GR" sz="2200" b="1" dirty="0">
                <a:solidFill>
                  <a:srgbClr val="0070C0"/>
                </a:solidFill>
              </a:rPr>
              <a:t>επαγωγή </a:t>
            </a:r>
            <a:r>
              <a:rPr lang="en-US" sz="2200" b="1" dirty="0" err="1">
                <a:solidFill>
                  <a:srgbClr val="0070C0"/>
                </a:solidFill>
              </a:rPr>
              <a:t>sensu</a:t>
            </a:r>
            <a:r>
              <a:rPr lang="en-US" sz="2200" b="1" dirty="0">
                <a:solidFill>
                  <a:srgbClr val="0070C0"/>
                </a:solidFill>
              </a:rPr>
              <a:t> </a:t>
            </a:r>
            <a:r>
              <a:rPr lang="en-US" sz="2200" b="1" dirty="0" err="1">
                <a:solidFill>
                  <a:srgbClr val="0070C0"/>
                </a:solidFill>
              </a:rPr>
              <a:t>stricto</a:t>
            </a:r>
            <a:r>
              <a:rPr lang="en-US" sz="2200" b="1" dirty="0">
                <a:solidFill>
                  <a:srgbClr val="0070C0"/>
                </a:solidFill>
              </a:rPr>
              <a:t>)</a:t>
            </a:r>
            <a:r>
              <a:rPr lang="el-GR" sz="2200" b="1" dirty="0">
                <a:solidFill>
                  <a:srgbClr val="0070C0"/>
                </a:solidFill>
              </a:rPr>
              <a:t>: </a:t>
            </a:r>
            <a:endParaRPr lang="el-GR" sz="2200" dirty="0"/>
          </a:p>
          <a:p>
            <a:pPr marL="914400" lvl="2" indent="0">
              <a:buNone/>
            </a:pPr>
            <a:r>
              <a:rPr lang="el-GR" sz="2200" dirty="0"/>
              <a:t>Χ % </a:t>
            </a:r>
            <a:r>
              <a:rPr lang="en-US" sz="2200" dirty="0"/>
              <a:t> </a:t>
            </a:r>
            <a:r>
              <a:rPr lang="el-GR" sz="2200" b="1" dirty="0"/>
              <a:t>εκ των αντικειμένων του δείγματος </a:t>
            </a:r>
            <a:r>
              <a:rPr lang="el-GR" sz="2200" dirty="0"/>
              <a:t>που έχουν την ιδιότητα </a:t>
            </a:r>
            <a:r>
              <a:rPr lang="en-US" sz="2200" dirty="0"/>
              <a:t>F</a:t>
            </a:r>
            <a:r>
              <a:rPr lang="el-GR" sz="2200" dirty="0"/>
              <a:t>, έχουν την ιδιότητα </a:t>
            </a:r>
            <a:r>
              <a:rPr lang="en-US" sz="2200" dirty="0"/>
              <a:t>G</a:t>
            </a:r>
            <a:r>
              <a:rPr lang="el-GR" sz="2200" dirty="0"/>
              <a:t>. </a:t>
            </a:r>
            <a:endParaRPr lang="en-US" sz="2200" dirty="0"/>
          </a:p>
          <a:p>
            <a:pPr marL="914400" lvl="2" indent="0">
              <a:buNone/>
            </a:pPr>
            <a:r>
              <a:rPr lang="el-GR" sz="2200" dirty="0"/>
              <a:t>Άρα, Χ%  </a:t>
            </a:r>
            <a:r>
              <a:rPr lang="el-GR" sz="2200" b="1" dirty="0"/>
              <a:t>των αντικειμένων </a:t>
            </a:r>
            <a:r>
              <a:rPr lang="el-GR" sz="2200" dirty="0"/>
              <a:t>που έχουν την ιδιότητα </a:t>
            </a:r>
            <a:r>
              <a:rPr lang="en-US" sz="2200" dirty="0"/>
              <a:t>F</a:t>
            </a:r>
            <a:r>
              <a:rPr lang="el-GR" sz="2200" dirty="0"/>
              <a:t>, έχουν την ιδιότητα </a:t>
            </a:r>
            <a:r>
              <a:rPr lang="en-US" sz="2200" dirty="0"/>
              <a:t>G</a:t>
            </a:r>
            <a:r>
              <a:rPr lang="el-GR" sz="2200" dirty="0"/>
              <a:t>.</a:t>
            </a:r>
          </a:p>
          <a:p>
            <a:pPr lvl="1">
              <a:buFont typeface="Wingdings" panose="05000000000000000000" pitchFamily="2" charset="2"/>
              <a:buChar char="§"/>
            </a:pPr>
            <a:r>
              <a:rPr lang="el-GR" sz="2200" b="1" dirty="0">
                <a:solidFill>
                  <a:srgbClr val="0070C0"/>
                </a:solidFill>
              </a:rPr>
              <a:t>Προβλέψεις:</a:t>
            </a:r>
          </a:p>
          <a:p>
            <a:pPr marL="914400" lvl="2" indent="0">
              <a:buNone/>
            </a:pPr>
            <a:r>
              <a:rPr lang="el-GR" sz="2200" dirty="0"/>
              <a:t>Χ % </a:t>
            </a:r>
            <a:r>
              <a:rPr lang="en-US" sz="2200" dirty="0"/>
              <a:t> </a:t>
            </a:r>
            <a:r>
              <a:rPr lang="el-GR" sz="2200" b="1" dirty="0"/>
              <a:t>εκ των αντικειμένων του δείγματος </a:t>
            </a:r>
            <a:r>
              <a:rPr lang="el-GR" sz="2200" dirty="0"/>
              <a:t>που έχουν την ιδιότητα </a:t>
            </a:r>
            <a:r>
              <a:rPr lang="en-US" sz="2200" dirty="0"/>
              <a:t>F</a:t>
            </a:r>
            <a:r>
              <a:rPr lang="el-GR" sz="2200" dirty="0"/>
              <a:t>, έχουν την ιδιότητα </a:t>
            </a:r>
            <a:r>
              <a:rPr lang="en-US" sz="2200" dirty="0"/>
              <a:t>G</a:t>
            </a:r>
            <a:r>
              <a:rPr lang="el-GR" sz="2200" dirty="0"/>
              <a:t>.</a:t>
            </a:r>
          </a:p>
          <a:p>
            <a:pPr marL="914400" lvl="2" indent="0">
              <a:buNone/>
            </a:pPr>
            <a:r>
              <a:rPr lang="el-GR" sz="2200" dirty="0"/>
              <a:t>Άρα, η πιθανότητα ένα αντικείμενο που έχει την ιδιότητα </a:t>
            </a:r>
            <a:r>
              <a:rPr lang="en-US" sz="2200" dirty="0"/>
              <a:t>F </a:t>
            </a:r>
            <a:r>
              <a:rPr lang="el-GR" sz="2200" dirty="0"/>
              <a:t>να είναι </a:t>
            </a:r>
            <a:r>
              <a:rPr lang="en-US" sz="2200" dirty="0"/>
              <a:t>G </a:t>
            </a:r>
            <a:r>
              <a:rPr lang="el-GR" sz="2200" dirty="0"/>
              <a:t>είναι 0.Χ</a:t>
            </a:r>
            <a:r>
              <a:rPr lang="en-US" sz="2200" dirty="0"/>
              <a:t> </a:t>
            </a:r>
            <a:endParaRPr lang="el-GR" sz="2200" b="1" dirty="0">
              <a:solidFill>
                <a:srgbClr val="0070C0"/>
              </a:solidFill>
            </a:endParaRPr>
          </a:p>
          <a:p>
            <a:pPr marL="457200" lvl="1" indent="0">
              <a:buNone/>
            </a:pPr>
            <a:endParaRPr lang="el-GR" sz="2200" dirty="0">
              <a:solidFill>
                <a:srgbClr val="0070C0"/>
              </a:solidFill>
            </a:endParaRPr>
          </a:p>
          <a:p>
            <a:pPr marL="457200" lvl="1" indent="0">
              <a:buNone/>
            </a:pPr>
            <a:endParaRPr lang="el-GR" sz="2200" dirty="0">
              <a:solidFill>
                <a:srgbClr val="0070C0"/>
              </a:solidFill>
            </a:endParaRPr>
          </a:p>
        </p:txBody>
      </p:sp>
    </p:spTree>
    <p:extLst>
      <p:ext uri="{BB962C8B-B14F-4D97-AF65-F5344CB8AC3E}">
        <p14:creationId xmlns:p14="http://schemas.microsoft.com/office/powerpoint/2010/main" val="129833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0002028-761F-4D01-BE94-02A0D240BEA7}"/>
              </a:ext>
            </a:extLst>
          </p:cNvPr>
          <p:cNvSpPr>
            <a:spLocks noGrp="1"/>
          </p:cNvSpPr>
          <p:nvPr>
            <p:ph type="title"/>
          </p:nvPr>
        </p:nvSpPr>
        <p:spPr>
          <a:xfrm>
            <a:off x="429369" y="238539"/>
            <a:ext cx="8263890" cy="1434415"/>
          </a:xfrm>
        </p:spPr>
        <p:txBody>
          <a:bodyPr anchor="b">
            <a:normAutofit/>
          </a:bodyPr>
          <a:lstStyle/>
          <a:p>
            <a:r>
              <a:rPr lang="en-US" sz="4700"/>
              <a:t>F. Bacon </a:t>
            </a:r>
            <a:r>
              <a:rPr lang="el-GR" sz="4700"/>
              <a:t>: μέθοδος και επαγωγή</a:t>
            </a:r>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0B20BD55-BFAF-4461-BF6B-171DA3914375}"/>
              </a:ext>
            </a:extLst>
          </p:cNvPr>
          <p:cNvSpPr>
            <a:spLocks noGrp="1"/>
          </p:cNvSpPr>
          <p:nvPr>
            <p:ph idx="1"/>
          </p:nvPr>
        </p:nvSpPr>
        <p:spPr>
          <a:xfrm>
            <a:off x="429369" y="2071316"/>
            <a:ext cx="5035164" cy="4119172"/>
          </a:xfrm>
        </p:spPr>
        <p:txBody>
          <a:bodyPr anchor="t">
            <a:normAutofit/>
          </a:bodyPr>
          <a:lstStyle/>
          <a:p>
            <a:endParaRPr lang="el-GR" sz="1900" b="1" dirty="0"/>
          </a:p>
          <a:p>
            <a:pPr marL="0" indent="0">
              <a:buNone/>
            </a:pPr>
            <a:endParaRPr lang="el-GR" sz="1900" b="1" dirty="0"/>
          </a:p>
          <a:p>
            <a:r>
              <a:rPr lang="el-GR" sz="1900" b="1" dirty="0"/>
              <a:t>Τι μπορούμε να γνωρίσουμε;</a:t>
            </a:r>
          </a:p>
          <a:p>
            <a:pPr lvl="1"/>
            <a:endParaRPr lang="el-GR" sz="1900" i="1" dirty="0"/>
          </a:p>
          <a:p>
            <a:pPr marL="457200" lvl="1" indent="0">
              <a:buNone/>
            </a:pPr>
            <a:r>
              <a:rPr lang="en-US" sz="1900" i="1" dirty="0"/>
              <a:t>Man is Nature’s agent and interpreter; he does and understands only as much as he has observed of the order of nature in fact or by inference; he does not know and cannot do more.</a:t>
            </a:r>
            <a:r>
              <a:rPr lang="el-GR" sz="1900" i="1" dirty="0"/>
              <a:t> </a:t>
            </a:r>
          </a:p>
          <a:p>
            <a:pPr marL="457200" lvl="1" indent="0">
              <a:buNone/>
            </a:pPr>
            <a:r>
              <a:rPr lang="el-GR" sz="1900" dirty="0"/>
              <a:t>(</a:t>
            </a:r>
            <a:r>
              <a:rPr lang="en-US" sz="1900" i="1" dirty="0"/>
              <a:t>Novum Organum</a:t>
            </a:r>
            <a:r>
              <a:rPr lang="el-GR" sz="1900" dirty="0"/>
              <a:t> Ι,</a:t>
            </a:r>
            <a:r>
              <a:rPr lang="en-US" sz="1900" dirty="0"/>
              <a:t> I)</a:t>
            </a:r>
            <a:endParaRPr lang="el-GR" sz="1900" dirty="0"/>
          </a:p>
          <a:p>
            <a:endParaRPr lang="el-GR" sz="1900" i="1" dirty="0"/>
          </a:p>
          <a:p>
            <a:pPr marL="0" indent="0">
              <a:buNone/>
            </a:pPr>
            <a:endParaRPr lang="el-GR" sz="1900" dirty="0"/>
          </a:p>
          <a:p>
            <a:pPr marL="0" indent="0">
              <a:buNone/>
            </a:pPr>
            <a:endParaRPr lang="el-GR" sz="1900" dirty="0"/>
          </a:p>
        </p:txBody>
      </p:sp>
      <p:pic>
        <p:nvPicPr>
          <p:cNvPr id="4" name="Picture 2" descr="C:\Users\Stathis\Desktop\images.jpg">
            <a:extLst>
              <a:ext uri="{FF2B5EF4-FFF2-40B4-BE49-F238E27FC236}">
                <a16:creationId xmlns:a16="http://schemas.microsoft.com/office/drawing/2014/main" id="{BDFFA2A8-C2A6-4BBD-8C52-7B3181138334}"/>
              </a:ext>
            </a:extLst>
          </p:cNvPr>
          <p:cNvPicPr>
            <a:picLocks noChangeAspect="1" noChangeArrowheads="1"/>
          </p:cNvPicPr>
          <p:nvPr/>
        </p:nvPicPr>
        <p:blipFill rotWithShape="1">
          <a:blip r:embed="rId2" cstate="print"/>
          <a:srcRect l="3671" r="2" b="2"/>
          <a:stretch/>
        </p:blipFill>
        <p:spPr bwMode="auto">
          <a:xfrm>
            <a:off x="5756743" y="2093976"/>
            <a:ext cx="2955798" cy="4096512"/>
          </a:xfrm>
          <a:prstGeom prst="rect">
            <a:avLst/>
          </a:prstGeom>
          <a:noFill/>
        </p:spPr>
      </p:pic>
    </p:spTree>
    <p:extLst>
      <p:ext uri="{BB962C8B-B14F-4D97-AF65-F5344CB8AC3E}">
        <p14:creationId xmlns:p14="http://schemas.microsoft.com/office/powerpoint/2010/main" val="218137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002028-761F-4D01-BE94-02A0D240BEA7}"/>
              </a:ext>
            </a:extLst>
          </p:cNvPr>
          <p:cNvSpPr>
            <a:spLocks noGrp="1"/>
          </p:cNvSpPr>
          <p:nvPr>
            <p:ph type="title"/>
          </p:nvPr>
        </p:nvSpPr>
        <p:spPr>
          <a:xfrm>
            <a:off x="628650" y="365127"/>
            <a:ext cx="7886700" cy="421682"/>
          </a:xfrm>
        </p:spPr>
        <p:txBody>
          <a:bodyPr>
            <a:noAutofit/>
          </a:bodyPr>
          <a:lstStyle/>
          <a:p>
            <a:r>
              <a:rPr lang="en-US" sz="3600" dirty="0"/>
              <a:t>F. Bacon </a:t>
            </a:r>
            <a:r>
              <a:rPr lang="el-GR" sz="3600" dirty="0"/>
              <a:t>: μέθοδος και επαγωγή</a:t>
            </a:r>
          </a:p>
        </p:txBody>
      </p:sp>
      <p:sp>
        <p:nvSpPr>
          <p:cNvPr id="3" name="Θέση περιεχομένου 2">
            <a:extLst>
              <a:ext uri="{FF2B5EF4-FFF2-40B4-BE49-F238E27FC236}">
                <a16:creationId xmlns:a16="http://schemas.microsoft.com/office/drawing/2014/main" id="{0B20BD55-BFAF-4461-BF6B-171DA3914375}"/>
              </a:ext>
            </a:extLst>
          </p:cNvPr>
          <p:cNvSpPr>
            <a:spLocks noGrp="1"/>
          </p:cNvSpPr>
          <p:nvPr>
            <p:ph idx="1"/>
          </p:nvPr>
        </p:nvSpPr>
        <p:spPr>
          <a:xfrm>
            <a:off x="628650" y="956929"/>
            <a:ext cx="7886700" cy="5535943"/>
          </a:xfrm>
        </p:spPr>
        <p:txBody>
          <a:bodyPr>
            <a:normAutofit fontScale="92500" lnSpcReduction="10000"/>
          </a:bodyPr>
          <a:lstStyle/>
          <a:p>
            <a:r>
              <a:rPr lang="el-GR" sz="2400" b="1" dirty="0"/>
              <a:t>Με ποια μέθοδο μπορούμε να γνωρίσουμε; Η αριστοτελική μέθοδος εύρεσης των πρώτων αρχών και η </a:t>
            </a:r>
            <a:r>
              <a:rPr lang="el-GR" sz="2400" b="1" dirty="0" err="1"/>
              <a:t>βακώνεια</a:t>
            </a:r>
            <a:r>
              <a:rPr lang="el-GR" sz="2400" b="1" dirty="0"/>
              <a:t>  επαγωγική μέθοδος.</a:t>
            </a:r>
          </a:p>
          <a:p>
            <a:pPr marL="457200" lvl="1" indent="0">
              <a:buNone/>
            </a:pPr>
            <a:endParaRPr lang="el-GR" i="1" dirty="0"/>
          </a:p>
          <a:p>
            <a:pPr marL="457200" lvl="1" indent="0">
              <a:buNone/>
            </a:pPr>
            <a:r>
              <a:rPr lang="en-US" i="1" dirty="0"/>
              <a:t>There are, and can be, only </a:t>
            </a:r>
            <a:r>
              <a:rPr lang="en-US" i="1" dirty="0">
                <a:solidFill>
                  <a:srgbClr val="FF0000"/>
                </a:solidFill>
              </a:rPr>
              <a:t>two ways to investigate and discover truth</a:t>
            </a:r>
            <a:r>
              <a:rPr lang="en-US" i="1" dirty="0"/>
              <a:t>. </a:t>
            </a:r>
            <a:r>
              <a:rPr lang="en-US" i="1" dirty="0">
                <a:solidFill>
                  <a:schemeClr val="accent5">
                    <a:lumMod val="75000"/>
                  </a:schemeClr>
                </a:solidFill>
              </a:rPr>
              <a:t>The one leaps from sense and particulars to the most general axioms, and from these principles and their settled truth, determines and discovers intermediate axioms; </a:t>
            </a:r>
            <a:r>
              <a:rPr lang="en-US" i="1" dirty="0"/>
              <a:t>this is the current way. </a:t>
            </a:r>
            <a:r>
              <a:rPr lang="en-US" i="1" dirty="0">
                <a:solidFill>
                  <a:schemeClr val="accent6">
                    <a:lumMod val="50000"/>
                  </a:schemeClr>
                </a:solidFill>
              </a:rPr>
              <a:t>The other elicits axioms from sense and particulars, rising in a gradual and unbroken ascent to arrive at last at the most general axioms; this is the true way, but it has not been tried.</a:t>
            </a:r>
          </a:p>
          <a:p>
            <a:pPr marL="457200" lvl="1" indent="0" algn="r">
              <a:buNone/>
            </a:pPr>
            <a:r>
              <a:rPr lang="el-GR" dirty="0"/>
              <a:t>(</a:t>
            </a:r>
            <a:r>
              <a:rPr lang="en-US" i="1" dirty="0"/>
              <a:t>Novum Organum</a:t>
            </a:r>
            <a:r>
              <a:rPr lang="el-GR" dirty="0"/>
              <a:t> Ι,</a:t>
            </a:r>
            <a:r>
              <a:rPr lang="en-US" dirty="0"/>
              <a:t> XIX)</a:t>
            </a:r>
            <a:endParaRPr lang="el-GR" dirty="0"/>
          </a:p>
          <a:p>
            <a:pPr marL="457200" lvl="1" indent="0" algn="just">
              <a:buNone/>
            </a:pPr>
            <a:r>
              <a:rPr lang="en-US" i="1" dirty="0"/>
              <a:t>In forming an axiom we need to work out a different form of induction from the one now in use; not only to demonstrate and prove so-called principles, but also lesser and intermediate axioms, in fact all axioms. </a:t>
            </a:r>
            <a:endParaRPr lang="el-GR" i="1" dirty="0"/>
          </a:p>
          <a:p>
            <a:pPr marL="457200" lvl="1" indent="0" algn="r">
              <a:buNone/>
            </a:pPr>
            <a:r>
              <a:rPr lang="el-GR" dirty="0"/>
              <a:t>(</a:t>
            </a:r>
            <a:r>
              <a:rPr lang="en-US" i="1" dirty="0"/>
              <a:t>Novum Organum</a:t>
            </a:r>
            <a:r>
              <a:rPr lang="el-GR" dirty="0"/>
              <a:t> Ι,</a:t>
            </a:r>
            <a:r>
              <a:rPr lang="en-US" dirty="0"/>
              <a:t> XIX)</a:t>
            </a:r>
            <a:endParaRPr lang="el-GR" dirty="0"/>
          </a:p>
          <a:p>
            <a:pPr marL="0" indent="0">
              <a:buNone/>
            </a:pPr>
            <a:endParaRPr lang="el-GR" sz="2200" dirty="0"/>
          </a:p>
        </p:txBody>
      </p:sp>
    </p:spTree>
    <p:extLst>
      <p:ext uri="{BB962C8B-B14F-4D97-AF65-F5344CB8AC3E}">
        <p14:creationId xmlns:p14="http://schemas.microsoft.com/office/powerpoint/2010/main" val="1864905720"/>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1135</TotalTime>
  <Words>2906</Words>
  <Application>Microsoft Office PowerPoint</Application>
  <PresentationFormat>On-screen Show (4:3)</PresentationFormat>
  <Paragraphs>220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Θέμα του Office</vt:lpstr>
      <vt:lpstr>Μέθοδος και Επαγωγή </vt:lpstr>
      <vt:lpstr>Περίγραμμα διάλεξης</vt:lpstr>
      <vt:lpstr>Παραγωγή και Επαγωγή</vt:lpstr>
      <vt:lpstr>Ενίσχυση</vt:lpstr>
      <vt:lpstr>Πραγματολογικές διαφορές</vt:lpstr>
      <vt:lpstr>Το πρόβλημα της επιστημικής δικαιολόγησης</vt:lpstr>
      <vt:lpstr>Γενικεύσεις και Προβλέψεις</vt:lpstr>
      <vt:lpstr>F. Bacon : μέθοδος και επαγωγή</vt:lpstr>
      <vt:lpstr>F. Bacon : μέθοδος και επαγωγή</vt:lpstr>
      <vt:lpstr>F. Bacon: μέθοδος και επαγωγή</vt:lpstr>
      <vt:lpstr>F. Bacon : Οι πίνακες ανακάλυψης.</vt:lpstr>
      <vt:lpstr>F. Bacon : Οι πίνακες της ανακάλυψης.</vt:lpstr>
      <vt:lpstr>Ο Hume και η επαγωγή</vt:lpstr>
      <vt:lpstr>Ο Hume και η επαγωγή</vt:lpstr>
      <vt:lpstr>Ο Hume και η επαγωγή</vt:lpstr>
      <vt:lpstr>Ο Hume και η επαγωγή</vt:lpstr>
      <vt:lpstr>O J. S. Mill για την επαγωγή</vt:lpstr>
      <vt:lpstr>O J. S. Mill για την επαγωγή</vt:lpstr>
      <vt:lpstr>Οι επαγωγικές μέθοδοι του Mill</vt:lpstr>
      <vt:lpstr>Η μέθοδος της συμφωνίας</vt:lpstr>
      <vt:lpstr>Η μέθοδος της διαφοράς</vt:lpstr>
      <vt:lpstr>Σύνθετη μέθοδος συμφωνίας και διαφοράς</vt:lpstr>
      <vt:lpstr>Η μέθοδος των υπολοίπων</vt:lpstr>
      <vt:lpstr>Η μέθοδος των συνακόλουθων μεταβολών</vt:lpstr>
      <vt:lpstr>Black: η αυτοστήριξη της επαγωγής</vt:lpstr>
      <vt:lpstr>Strawson: η διάλυση του προβλήματος της επαγωγής</vt:lpstr>
      <vt:lpstr>Ο Popper  και η επαγωγή</vt:lpstr>
      <vt:lpstr>Ο Popper και η επαγωγή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Chrysovalantis Stergiou</dc:creator>
  <cp:lastModifiedBy>Chrysovalantis Stergiou</cp:lastModifiedBy>
  <cp:revision>156</cp:revision>
  <dcterms:created xsi:type="dcterms:W3CDTF">2021-05-22T06:25:55Z</dcterms:created>
  <dcterms:modified xsi:type="dcterms:W3CDTF">2021-05-24T15:00:12Z</dcterms:modified>
</cp:coreProperties>
</file>