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0" d="100"/>
          <a:sy n="120" d="100"/>
        </p:scale>
        <p:origin x="-96" y="-2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8B8212-8A27-BD4B-973B-ADDF4001BB64}" type="datetimeFigureOut">
              <a:rPr lang="en-US" smtClean="0"/>
              <a:t>10/5/15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395C9E-AA0B-2E4D-BD7E-EBFBB27E64FA}" type="slidenum">
              <a:rPr lang="en-US" smtClean="0"/>
              <a:t>‹#›</a:t>
            </a:fld>
            <a:endParaRPr lang="en-US"/>
          </a:p>
        </p:txBody>
      </p:sp>
    </p:spTree>
    <p:extLst>
      <p:ext uri="{BB962C8B-B14F-4D97-AF65-F5344CB8AC3E}">
        <p14:creationId xmlns:p14="http://schemas.microsoft.com/office/powerpoint/2010/main" val="7815794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4F0418F-7C63-134C-8091-7FB8E3EBFA50}" type="slidenum">
              <a:rPr lang="en-GB">
                <a:latin typeface="Calibri" charset="0"/>
              </a:rPr>
              <a:pPr eaLnBrk="1" hangingPunct="1"/>
              <a:t>18</a:t>
            </a:fld>
            <a:endParaRPr lang="en-GB">
              <a:latin typeface="Calibri"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3248E60-6ED2-164B-B85F-5D1FEC5CBB1D}" type="slidenum">
              <a:rPr lang="en-GB">
                <a:latin typeface="Calibri" charset="0"/>
              </a:rPr>
              <a:pPr eaLnBrk="1" hangingPunct="1"/>
              <a:t>19</a:t>
            </a:fld>
            <a:endParaRPr lang="en-GB">
              <a:latin typeface="Calibri" charset="0"/>
            </a:endParaRPr>
          </a:p>
        </p:txBody>
      </p:sp>
      <p:sp>
        <p:nvSpPr>
          <p:cNvPr id="4198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C10106A-0D74-4145-A734-8425460627B8}" type="slidenum">
              <a:rPr lang="en-GB">
                <a:latin typeface="Calibri" charset="0"/>
              </a:rPr>
              <a:pPr eaLnBrk="1" hangingPunct="1"/>
              <a:t>20</a:t>
            </a:fld>
            <a:endParaRPr lang="en-GB">
              <a:latin typeface="Calibri"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7CC7AB2-90A1-2441-9393-DF00B22ED574}" type="slidenum">
              <a:rPr lang="en-GB">
                <a:latin typeface="Calibri" charset="0"/>
              </a:rPr>
              <a:pPr eaLnBrk="1" hangingPunct="1"/>
              <a:t>21</a:t>
            </a:fld>
            <a:endParaRPr lang="en-GB">
              <a:latin typeface="Calibri"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4C053AF-BA6D-464B-9DA7-5293FA92CD87}" type="slidenum">
              <a:rPr lang="en-GB">
                <a:latin typeface="Calibri" charset="0"/>
              </a:rPr>
              <a:pPr eaLnBrk="1" hangingPunct="1"/>
              <a:t>22</a:t>
            </a:fld>
            <a:endParaRPr lang="en-GB">
              <a:latin typeface="Calibri"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6EDA345-3096-9043-A02C-8862267A9634}" type="slidenum">
              <a:rPr lang="en-GB">
                <a:latin typeface="Calibri" charset="0"/>
              </a:rPr>
              <a:pPr eaLnBrk="1" hangingPunct="1"/>
              <a:t>23</a:t>
            </a:fld>
            <a:endParaRPr lang="en-GB">
              <a:latin typeface="Calibri"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C588339-2A5C-794A-9649-9E43CD0AAFEF}" type="slidenum">
              <a:rPr lang="en-GB">
                <a:latin typeface="Calibri" charset="0"/>
              </a:rPr>
              <a:pPr eaLnBrk="1" hangingPunct="1"/>
              <a:t>24</a:t>
            </a:fld>
            <a:endParaRPr lang="en-GB">
              <a:latin typeface="Calibri" charset="0"/>
            </a:endParaRPr>
          </a:p>
        </p:txBody>
      </p:sp>
      <p:sp>
        <p:nvSpPr>
          <p:cNvPr id="4710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226396C-90A5-3D4F-94D5-20FA94D417D5}" type="slidenum">
              <a:rPr lang="en-GB">
                <a:latin typeface="Calibri" charset="0"/>
              </a:rPr>
              <a:pPr eaLnBrk="1" hangingPunct="1"/>
              <a:t>25</a:t>
            </a:fld>
            <a:endParaRPr lang="en-GB">
              <a:latin typeface="Calibri"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184D3FA-05C3-7E49-93B0-20124D757207}" type="slidenum">
              <a:rPr lang="en-GB">
                <a:latin typeface="Calibri" charset="0"/>
              </a:rPr>
              <a:pPr eaLnBrk="1" hangingPunct="1"/>
              <a:t>26</a:t>
            </a:fld>
            <a:endParaRPr lang="en-GB">
              <a:latin typeface="Calibri"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9282B01-4D94-6D42-A4C2-C06DAC176021}" type="slidenum">
              <a:rPr lang="en-GB">
                <a:latin typeface="Calibri" charset="0"/>
              </a:rPr>
              <a:pPr eaLnBrk="1" hangingPunct="1"/>
              <a:t>27</a:t>
            </a:fld>
            <a:endParaRPr lang="en-GB">
              <a:latin typeface="Calibri"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379E418-5FF6-BC45-A094-AEC3987A510F}" type="slidenum">
              <a:rPr lang="en-GB">
                <a:latin typeface="Calibri" charset="0"/>
              </a:rPr>
              <a:pPr eaLnBrk="1" hangingPunct="1"/>
              <a:t>28</a:t>
            </a:fld>
            <a:endParaRPr lang="en-GB">
              <a:latin typeface="Calibri"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B7C1838-0076-C248-AA3F-23F8CC52ECFC}" type="slidenum">
              <a:rPr lang="en-GB">
                <a:latin typeface="Calibri" charset="0"/>
              </a:rPr>
              <a:pPr eaLnBrk="1" hangingPunct="1"/>
              <a:t>29</a:t>
            </a:fld>
            <a:endParaRPr lang="en-GB">
              <a:latin typeface="Calibri"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614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1229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F93DC0A-00EA-234E-828C-FC9A4804FFF0}" type="slidenum">
              <a:rPr lang="en-US">
                <a:latin typeface="Calibri" charset="0"/>
              </a:rPr>
              <a:pPr eaLnBrk="1" hangingPunct="1"/>
              <a:t>14</a:t>
            </a:fld>
            <a:endParaRPr lang="en-US">
              <a:latin typeface="Calibri"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l-GR"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DC084AA9-E1E0-9446-BBE4-786AE8C32D09}" type="datetimeFigureOut">
              <a:rPr lang="en-US" smtClean="0"/>
              <a:t>10/5/15</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817F1A09-A588-3445-90B2-D00555A0C7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l-GR"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DC084AA9-E1E0-9446-BBE4-786AE8C32D09}" type="datetimeFigureOut">
              <a:rPr lang="en-US" smtClean="0"/>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F1A09-A588-3445-90B2-D00555A0C7E0}"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l-GR"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l-GR"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l-GR" smtClean="0"/>
              <a:t>Click to edit Master text styles</a:t>
            </a:r>
          </a:p>
        </p:txBody>
      </p:sp>
      <p:sp>
        <p:nvSpPr>
          <p:cNvPr id="5" name="Date Placeholder 4"/>
          <p:cNvSpPr>
            <a:spLocks noGrp="1"/>
          </p:cNvSpPr>
          <p:nvPr>
            <p:ph type="dt" sz="half" idx="10"/>
          </p:nvPr>
        </p:nvSpPr>
        <p:spPr/>
        <p:txBody>
          <a:bodyPr/>
          <a:lstStyle/>
          <a:p>
            <a:fld id="{DC084AA9-E1E0-9446-BBE4-786AE8C32D09}" type="datetimeFigureOut">
              <a:rPr lang="en-US" smtClean="0"/>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F1A09-A588-3445-90B2-D00555A0C7E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l-GR"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l-GR" smtClean="0"/>
              <a:t>Click to edit Master text styles</a:t>
            </a:r>
          </a:p>
        </p:txBody>
      </p:sp>
      <p:sp>
        <p:nvSpPr>
          <p:cNvPr id="5" name="Date Placeholder 4"/>
          <p:cNvSpPr>
            <a:spLocks noGrp="1"/>
          </p:cNvSpPr>
          <p:nvPr>
            <p:ph type="dt" sz="half" idx="10"/>
          </p:nvPr>
        </p:nvSpPr>
        <p:spPr/>
        <p:txBody>
          <a:bodyPr/>
          <a:lstStyle/>
          <a:p>
            <a:fld id="{DC084AA9-E1E0-9446-BBE4-786AE8C32D09}" type="datetimeFigureOut">
              <a:rPr lang="en-US" smtClean="0"/>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F1A09-A588-3445-90B2-D00555A0C7E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l-GR"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Date Placeholder 3"/>
          <p:cNvSpPr>
            <a:spLocks noGrp="1"/>
          </p:cNvSpPr>
          <p:nvPr>
            <p:ph type="dt" sz="half" idx="10"/>
          </p:nvPr>
        </p:nvSpPr>
        <p:spPr/>
        <p:txBody>
          <a:bodyPr/>
          <a:lstStyle/>
          <a:p>
            <a:fld id="{DC084AA9-E1E0-9446-BBE4-786AE8C32D09}" type="datetimeFigureOut">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F1A09-A588-3445-90B2-D00555A0C7E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l-GR"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Date Placeholder 3"/>
          <p:cNvSpPr>
            <a:spLocks noGrp="1"/>
          </p:cNvSpPr>
          <p:nvPr>
            <p:ph type="dt" sz="half" idx="10"/>
          </p:nvPr>
        </p:nvSpPr>
        <p:spPr/>
        <p:txBody>
          <a:bodyPr/>
          <a:lstStyle/>
          <a:p>
            <a:fld id="{DC084AA9-E1E0-9446-BBE4-786AE8C32D09}" type="datetimeFigureOut">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F1A09-A588-3445-90B2-D00555A0C7E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685800" y="6248400"/>
            <a:ext cx="1905000" cy="457200"/>
          </a:xfrm>
        </p:spPr>
        <p:txBody>
          <a:bodyPr rtlCol="0"/>
          <a:lstStyle>
            <a:lvl1pPr fontAlgn="auto">
              <a:spcBef>
                <a:spcPts val="0"/>
              </a:spcBef>
              <a:spcAft>
                <a:spcPts val="0"/>
              </a:spcAft>
              <a:defRPr dirty="0" smtClean="0">
                <a:solidFill>
                  <a:schemeClr val="tx1">
                    <a:tint val="75000"/>
                  </a:schemeClr>
                </a:solidFill>
                <a:latin typeface="+mn-lt"/>
                <a:ea typeface="+mn-ea"/>
              </a:defRPr>
            </a:lvl1pPr>
          </a:lstStyle>
          <a:p>
            <a:pPr>
              <a:defRPr/>
            </a:pPr>
            <a:endParaRPr lang="en-GB"/>
          </a:p>
        </p:txBody>
      </p:sp>
      <p:sp>
        <p:nvSpPr>
          <p:cNvPr id="6" name="5 - Θέση υποσέλιδου"/>
          <p:cNvSpPr>
            <a:spLocks noGrp="1"/>
          </p:cNvSpPr>
          <p:nvPr>
            <p:ph type="ftr" sz="quarter" idx="11"/>
          </p:nvPr>
        </p:nvSpPr>
        <p:spPr>
          <a:xfrm>
            <a:off x="3124200" y="6248400"/>
            <a:ext cx="2895600" cy="457200"/>
          </a:xfrm>
        </p:spPr>
        <p:txBody>
          <a:bodyPr/>
          <a:lstStyle>
            <a:lvl1pPr>
              <a:defRPr dirty="0" smtClean="0"/>
            </a:lvl1pPr>
          </a:lstStyle>
          <a:p>
            <a:pPr>
              <a:defRPr/>
            </a:pPr>
            <a:endParaRPr lang="en-GB"/>
          </a:p>
        </p:txBody>
      </p:sp>
      <p:sp>
        <p:nvSpPr>
          <p:cNvPr id="7" name="6 - Θέση αριθμού διαφάνειας"/>
          <p:cNvSpPr>
            <a:spLocks noGrp="1"/>
          </p:cNvSpPr>
          <p:nvPr>
            <p:ph type="sldNum" sz="quarter" idx="12"/>
          </p:nvPr>
        </p:nvSpPr>
        <p:spPr>
          <a:xfrm>
            <a:off x="6553200" y="6248400"/>
            <a:ext cx="1905000" cy="457200"/>
          </a:xfrm>
        </p:spPr>
        <p:txBody>
          <a:bodyPr/>
          <a:lstStyle>
            <a:lvl1pPr>
              <a:defRPr/>
            </a:lvl1pPr>
          </a:lstStyle>
          <a:p>
            <a:fld id="{1EF15E5A-7BD7-6342-B2C7-C840E28B5A19}" type="slidenum">
              <a:rPr lang="en-GB"/>
              <a:pPr/>
              <a:t>‹#›</a:t>
            </a:fld>
            <a:endParaRPr lang="en-GB"/>
          </a:p>
        </p:txBody>
      </p:sp>
    </p:spTree>
    <p:extLst>
      <p:ext uri="{BB962C8B-B14F-4D97-AF65-F5344CB8AC3E}">
        <p14:creationId xmlns:p14="http://schemas.microsoft.com/office/powerpoint/2010/main" val="404635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685800" y="6248400"/>
            <a:ext cx="1905000" cy="457200"/>
          </a:xfrm>
        </p:spPr>
        <p:txBody>
          <a:bodyPr rtlCol="0"/>
          <a:lstStyle>
            <a:lvl1pPr fontAlgn="auto">
              <a:spcBef>
                <a:spcPts val="0"/>
              </a:spcBef>
              <a:spcAft>
                <a:spcPts val="0"/>
              </a:spcAft>
              <a:defRPr dirty="0" smtClean="0">
                <a:solidFill>
                  <a:schemeClr val="tx1">
                    <a:tint val="75000"/>
                  </a:schemeClr>
                </a:solidFill>
                <a:latin typeface="+mn-lt"/>
                <a:ea typeface="+mn-ea"/>
              </a:defRPr>
            </a:lvl1pPr>
          </a:lstStyle>
          <a:p>
            <a:pPr>
              <a:defRPr/>
            </a:pPr>
            <a:endParaRPr lang="en-GB"/>
          </a:p>
        </p:txBody>
      </p:sp>
      <p:sp>
        <p:nvSpPr>
          <p:cNvPr id="6" name="5 - Θέση υποσέλιδου"/>
          <p:cNvSpPr>
            <a:spLocks noGrp="1"/>
          </p:cNvSpPr>
          <p:nvPr>
            <p:ph type="ftr" sz="quarter" idx="11"/>
          </p:nvPr>
        </p:nvSpPr>
        <p:spPr>
          <a:xfrm>
            <a:off x="3124200" y="6248400"/>
            <a:ext cx="2895600" cy="457200"/>
          </a:xfrm>
        </p:spPr>
        <p:txBody>
          <a:bodyPr/>
          <a:lstStyle>
            <a:lvl1pPr>
              <a:defRPr dirty="0" smtClean="0"/>
            </a:lvl1pPr>
          </a:lstStyle>
          <a:p>
            <a:pPr>
              <a:defRPr/>
            </a:pPr>
            <a:endParaRPr lang="en-GB"/>
          </a:p>
        </p:txBody>
      </p:sp>
      <p:sp>
        <p:nvSpPr>
          <p:cNvPr id="7" name="6 - Θέση αριθμού διαφάνειας"/>
          <p:cNvSpPr>
            <a:spLocks noGrp="1"/>
          </p:cNvSpPr>
          <p:nvPr>
            <p:ph type="sldNum" sz="quarter" idx="12"/>
          </p:nvPr>
        </p:nvSpPr>
        <p:spPr>
          <a:xfrm>
            <a:off x="6553200" y="6248400"/>
            <a:ext cx="1905000" cy="457200"/>
          </a:xfrm>
        </p:spPr>
        <p:txBody>
          <a:bodyPr/>
          <a:lstStyle>
            <a:lvl1pPr>
              <a:defRPr/>
            </a:lvl1pPr>
          </a:lstStyle>
          <a:p>
            <a:fld id="{591C6DCD-B47D-C449-BC1E-759893DFD855}" type="slidenum">
              <a:rPr lang="en-GB"/>
              <a:pPr/>
              <a:t>‹#›</a:t>
            </a:fld>
            <a:endParaRPr lang="en-GB"/>
          </a:p>
        </p:txBody>
      </p:sp>
    </p:spTree>
    <p:extLst>
      <p:ext uri="{BB962C8B-B14F-4D97-AF65-F5344CB8AC3E}">
        <p14:creationId xmlns:p14="http://schemas.microsoft.com/office/powerpoint/2010/main" val="75092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l-G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Date Placeholder 3"/>
          <p:cNvSpPr>
            <a:spLocks noGrp="1"/>
          </p:cNvSpPr>
          <p:nvPr>
            <p:ph type="dt" sz="half" idx="10"/>
          </p:nvPr>
        </p:nvSpPr>
        <p:spPr/>
        <p:txBody>
          <a:bodyPr/>
          <a:lstStyle/>
          <a:p>
            <a:fld id="{DC084AA9-E1E0-9446-BBE4-786AE8C32D09}" type="datetimeFigureOut">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F1A09-A588-3445-90B2-D00555A0C7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l-GR"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DC084AA9-E1E0-9446-BBE4-786AE8C32D09}" type="datetimeFigureOut">
              <a:rPr lang="en-US" smtClean="0"/>
              <a:t>10/5/15</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l-GR"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l-GR"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DC084AA9-E1E0-9446-BBE4-786AE8C32D09}" type="datetimeFigureOut">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F1A09-A588-3445-90B2-D00555A0C7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l-GR"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a:p>
        </p:txBody>
      </p:sp>
      <p:sp>
        <p:nvSpPr>
          <p:cNvPr id="5" name="Date Placeholder 4"/>
          <p:cNvSpPr>
            <a:spLocks noGrp="1"/>
          </p:cNvSpPr>
          <p:nvPr>
            <p:ph type="dt" sz="half" idx="10"/>
          </p:nvPr>
        </p:nvSpPr>
        <p:spPr/>
        <p:txBody>
          <a:bodyPr/>
          <a:lstStyle/>
          <a:p>
            <a:fld id="{DC084AA9-E1E0-9446-BBE4-786AE8C32D09}" type="datetimeFigureOut">
              <a:rPr lang="en-US" smtClean="0"/>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F1A09-A588-3445-90B2-D00555A0C7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l-GR"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7" name="Date Placeholder 6"/>
          <p:cNvSpPr>
            <a:spLocks noGrp="1"/>
          </p:cNvSpPr>
          <p:nvPr>
            <p:ph type="dt" sz="half" idx="10"/>
          </p:nvPr>
        </p:nvSpPr>
        <p:spPr/>
        <p:txBody>
          <a:bodyPr/>
          <a:lstStyle/>
          <a:p>
            <a:fld id="{DC084AA9-E1E0-9446-BBE4-786AE8C32D09}" type="datetimeFigureOut">
              <a:rPr lang="en-US" smtClean="0"/>
              <a:t>10/5/15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F1A09-A588-3445-90B2-D00555A0C7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l-GR" smtClean="0"/>
              <a:t>Click to edit Master title style</a:t>
            </a:r>
            <a:endParaRPr/>
          </a:p>
        </p:txBody>
      </p:sp>
      <p:sp>
        <p:nvSpPr>
          <p:cNvPr id="3" name="Date Placeholder 2"/>
          <p:cNvSpPr>
            <a:spLocks noGrp="1"/>
          </p:cNvSpPr>
          <p:nvPr>
            <p:ph type="dt" sz="half" idx="10"/>
          </p:nvPr>
        </p:nvSpPr>
        <p:spPr/>
        <p:txBody>
          <a:bodyPr/>
          <a:lstStyle/>
          <a:p>
            <a:fld id="{DC084AA9-E1E0-9446-BBE4-786AE8C32D09}" type="datetimeFigureOut">
              <a:rPr lang="en-US" smtClean="0"/>
              <a:t>10/5/15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F1A09-A588-3445-90B2-D00555A0C7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DC084AA9-E1E0-9446-BBE4-786AE8C32D09}" type="datetimeFigureOut">
              <a:rPr lang="en-US" smtClean="0"/>
              <a:t>10/5/15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F1A09-A588-3445-90B2-D00555A0C7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l-GR"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l-GR" smtClean="0"/>
              <a:t>Click to edit Master text styles</a:t>
            </a:r>
          </a:p>
        </p:txBody>
      </p:sp>
      <p:sp>
        <p:nvSpPr>
          <p:cNvPr id="5" name="Date Placeholder 4"/>
          <p:cNvSpPr>
            <a:spLocks noGrp="1"/>
          </p:cNvSpPr>
          <p:nvPr>
            <p:ph type="dt" sz="half" idx="10"/>
          </p:nvPr>
        </p:nvSpPr>
        <p:spPr/>
        <p:txBody>
          <a:bodyPr/>
          <a:lstStyle/>
          <a:p>
            <a:fld id="{DC084AA9-E1E0-9446-BBE4-786AE8C32D09}" type="datetimeFigureOut">
              <a:rPr lang="en-US" smtClean="0"/>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F1A09-A588-3445-90B2-D00555A0C7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l-GR"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DC084AA9-E1E0-9446-BBE4-786AE8C32D09}" type="datetimeFigureOut">
              <a:rPr lang="en-US" smtClean="0"/>
              <a:t>10/5/15</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817F1A09-A588-3445-90B2-D00555A0C7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2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sz="3600" dirty="0" smtClean="0">
                <a:latin typeface="Cambria"/>
                <a:cs typeface="Cambria"/>
              </a:rPr>
              <a:t>Επιστημονική επανάσταση</a:t>
            </a:r>
            <a:endParaRPr lang="en-US" sz="3600" dirty="0">
              <a:latin typeface="Cambria"/>
              <a:cs typeface="Cambria"/>
            </a:endParaRPr>
          </a:p>
        </p:txBody>
      </p:sp>
      <p:sp>
        <p:nvSpPr>
          <p:cNvPr id="3" name="Subtitle 2"/>
          <p:cNvSpPr>
            <a:spLocks noGrp="1"/>
          </p:cNvSpPr>
          <p:nvPr>
            <p:ph type="subTitle" idx="1"/>
          </p:nvPr>
        </p:nvSpPr>
        <p:spPr/>
        <p:txBody>
          <a:bodyPr/>
          <a:lstStyle/>
          <a:p>
            <a:r>
              <a:rPr lang="el-GR" dirty="0" smtClean="0">
                <a:latin typeface="Cambria"/>
                <a:cs typeface="Cambria"/>
              </a:rPr>
              <a:t>Ε’ εξάμηνο</a:t>
            </a:r>
          </a:p>
          <a:p>
            <a:r>
              <a:rPr lang="el-GR" dirty="0" smtClean="0">
                <a:latin typeface="Cambria"/>
                <a:cs typeface="Cambria"/>
              </a:rPr>
              <a:t>201</a:t>
            </a:r>
            <a:r>
              <a:rPr lang="en-GB" dirty="0" smtClean="0">
                <a:latin typeface="Cambria"/>
                <a:cs typeface="Cambria"/>
              </a:rPr>
              <a:t>5</a:t>
            </a:r>
            <a:r>
              <a:rPr lang="el-GR" dirty="0" smtClean="0">
                <a:latin typeface="Cambria"/>
                <a:cs typeface="Cambria"/>
              </a:rPr>
              <a:t>-201</a:t>
            </a:r>
            <a:r>
              <a:rPr lang="en-GB" dirty="0" smtClean="0">
                <a:latin typeface="Cambria"/>
                <a:cs typeface="Cambria"/>
              </a:rPr>
              <a:t>6</a:t>
            </a:r>
            <a:endParaRPr lang="el-GR" dirty="0" smtClean="0">
              <a:latin typeface="Cambria"/>
              <a:cs typeface="Cambria"/>
            </a:endParaRPr>
          </a:p>
          <a:p>
            <a:endParaRPr lang="en-US" dirty="0"/>
          </a:p>
        </p:txBody>
      </p:sp>
    </p:spTree>
    <p:extLst>
      <p:ext uri="{BB962C8B-B14F-4D97-AF65-F5344CB8AC3E}">
        <p14:creationId xmlns:p14="http://schemas.microsoft.com/office/powerpoint/2010/main" val="41654927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a:solidFill>
            <a:srgbClr val="FFFFFF"/>
          </a:solidFill>
        </p:spPr>
        <p:txBody>
          <a:bodyPr/>
          <a:lstStyle/>
          <a:p>
            <a:pPr algn="l" eaLnBrk="1" hangingPunct="1"/>
            <a:r>
              <a:rPr lang="el-GR" sz="3200">
                <a:latin typeface="Calibri" charset="0"/>
              </a:rPr>
              <a:t>Πτολεμαίος (2</a:t>
            </a:r>
            <a:r>
              <a:rPr lang="el-GR" sz="3200" baseline="30000">
                <a:latin typeface="Calibri" charset="0"/>
              </a:rPr>
              <a:t>ος</a:t>
            </a:r>
            <a:r>
              <a:rPr lang="el-GR" sz="3200">
                <a:latin typeface="Calibri" charset="0"/>
              </a:rPr>
              <a:t> αι. μ.Χ.)</a:t>
            </a:r>
          </a:p>
        </p:txBody>
      </p:sp>
      <p:sp>
        <p:nvSpPr>
          <p:cNvPr id="3" name="2 - Θέση περιεχομένου"/>
          <p:cNvSpPr>
            <a:spLocks noGrp="1"/>
          </p:cNvSpPr>
          <p:nvPr>
            <p:ph sz="half" idx="1"/>
          </p:nvPr>
        </p:nvSpPr>
        <p:spPr>
          <a:xfrm>
            <a:off x="568476" y="1898952"/>
            <a:ext cx="4741334" cy="4451048"/>
          </a:xfrm>
        </p:spPr>
        <p:txBody>
          <a:bodyPr>
            <a:normAutofit fontScale="70000" lnSpcReduction="20000"/>
          </a:bodyPr>
          <a:lstStyle/>
          <a:p>
            <a:pPr eaLnBrk="1" hangingPunct="1">
              <a:lnSpc>
                <a:spcPct val="110000"/>
              </a:lnSpc>
            </a:pPr>
            <a:r>
              <a:rPr lang="el-GR" sz="2300" dirty="0">
                <a:latin typeface="Arial"/>
                <a:cs typeface="Arial"/>
              </a:rPr>
              <a:t>Οι </a:t>
            </a:r>
            <a:r>
              <a:rPr lang="en-US" sz="2300" dirty="0" err="1">
                <a:latin typeface="Arial"/>
                <a:cs typeface="Arial"/>
              </a:rPr>
              <a:t>Duhem</a:t>
            </a:r>
            <a:r>
              <a:rPr lang="en-US" sz="2300" dirty="0">
                <a:latin typeface="Arial"/>
                <a:cs typeface="Arial"/>
              </a:rPr>
              <a:t> </a:t>
            </a:r>
            <a:r>
              <a:rPr lang="el-GR" sz="2300" dirty="0">
                <a:latin typeface="Arial"/>
                <a:cs typeface="Arial"/>
              </a:rPr>
              <a:t>και </a:t>
            </a:r>
            <a:r>
              <a:rPr lang="en-US" sz="2300" dirty="0">
                <a:latin typeface="Arial"/>
                <a:cs typeface="Arial"/>
              </a:rPr>
              <a:t>Heath </a:t>
            </a:r>
            <a:r>
              <a:rPr lang="el-GR" sz="2300" dirty="0">
                <a:latin typeface="Arial"/>
                <a:cs typeface="Arial"/>
              </a:rPr>
              <a:t>ερμηνεύουν το σύστημα του Πτολεμαίου ως μια καθαρά γεωμετρική θεωρία, που είχε σκοπό να αιτιολογήσει τα παρατηρούμενα φαινόμενα, να </a:t>
            </a:r>
            <a:r>
              <a:rPr lang="el-GR" sz="2300" dirty="0">
                <a:solidFill>
                  <a:srgbClr val="0070C0"/>
                </a:solidFill>
                <a:latin typeface="Arial"/>
                <a:cs typeface="Arial"/>
              </a:rPr>
              <a:t>«σώσει τα φαινόμενα»</a:t>
            </a:r>
            <a:r>
              <a:rPr lang="el-GR" sz="2300" dirty="0" smtClean="0">
                <a:solidFill>
                  <a:srgbClr val="0070C0"/>
                </a:solidFill>
                <a:latin typeface="Arial"/>
                <a:cs typeface="Arial"/>
              </a:rPr>
              <a:t>.</a:t>
            </a:r>
            <a:endParaRPr lang="el-GR" sz="2300" dirty="0">
              <a:solidFill>
                <a:srgbClr val="0070C0"/>
              </a:solidFill>
              <a:latin typeface="Arial"/>
              <a:cs typeface="Arial"/>
            </a:endParaRPr>
          </a:p>
          <a:p>
            <a:pPr eaLnBrk="1" hangingPunct="1">
              <a:lnSpc>
                <a:spcPct val="110000"/>
              </a:lnSpc>
              <a:buFont typeface="Arial" charset="0"/>
              <a:buNone/>
            </a:pPr>
            <a:r>
              <a:rPr lang="el-GR" sz="2300" u="sng" dirty="0">
                <a:latin typeface="Arial"/>
                <a:cs typeface="Arial"/>
              </a:rPr>
              <a:t>Φυσικές και Μεταφυσικές θεωρήσεις:</a:t>
            </a:r>
          </a:p>
          <a:p>
            <a:pPr eaLnBrk="1" hangingPunct="1">
              <a:lnSpc>
                <a:spcPct val="110000"/>
              </a:lnSpc>
            </a:pPr>
            <a:r>
              <a:rPr lang="el-GR" sz="2300" dirty="0">
                <a:latin typeface="Arial"/>
                <a:cs typeface="Arial"/>
              </a:rPr>
              <a:t>Ξεκινάει από υποθέσεις που έχουν αληθοφάνεια (ο ουρανός είναι σφαιρικός και περιστρέφεται, η γη βρίσκεται στο κέντρο και είναι ακίνητη, τα ουράνια σώματα κινούνται κυκλικά).</a:t>
            </a:r>
          </a:p>
          <a:p>
            <a:pPr eaLnBrk="1" hangingPunct="1">
              <a:lnSpc>
                <a:spcPct val="110000"/>
              </a:lnSpc>
            </a:pPr>
            <a:r>
              <a:rPr lang="el-GR" sz="2300" dirty="0">
                <a:latin typeface="Arial"/>
                <a:cs typeface="Arial"/>
              </a:rPr>
              <a:t>Βασίζεται στην εμπειρία (άμεση παρατήρηση). Πχ. απορρίπτει την κίνηση της γης γύρω από το ήλιο (Αρίσταρχος) γιατί αν και θα διευκόλυνε τον υπολογισμό των κινήσεων, είναι αντίθετη προς τα άμεσα φαινόμενα.</a:t>
            </a:r>
          </a:p>
          <a:p>
            <a:pPr eaLnBrk="1" hangingPunct="1">
              <a:lnSpc>
                <a:spcPct val="90000"/>
              </a:lnSpc>
            </a:pPr>
            <a:endParaRPr lang="el-GR" sz="1800" dirty="0">
              <a:latin typeface="Calibri" charset="0"/>
            </a:endParaRPr>
          </a:p>
        </p:txBody>
      </p:sp>
      <p:pic>
        <p:nvPicPr>
          <p:cNvPr id="11268" name="4 - Θέση περιεχομένου" descr="Εικόνα1.jpg"/>
          <p:cNvPicPr>
            <a:picLocks noGrp="1" noChangeAspect="1"/>
          </p:cNvPicPr>
          <p:nvPr>
            <p:ph sz="half" idx="2"/>
          </p:nvPr>
        </p:nvPicPr>
        <p:blipFill>
          <a:blip r:embed="rId3">
            <a:extLst>
              <a:ext uri="{28A0092B-C50C-407E-A947-70E740481C1C}">
                <a14:useLocalDpi xmlns:a14="http://schemas.microsoft.com/office/drawing/2010/main" val="0"/>
              </a:ext>
            </a:extLst>
          </a:blip>
          <a:srcRect l="-5259" r="-5259"/>
          <a:stretch>
            <a:fillRect/>
          </a:stretch>
        </p:blipFill>
        <p:spPr>
          <a:xfrm>
            <a:off x="5603032" y="2063221"/>
            <a:ext cx="3046755" cy="3355445"/>
          </a:xfrm>
        </p:spPr>
      </p:pic>
    </p:spTree>
    <p:extLst>
      <p:ext uri="{BB962C8B-B14F-4D97-AF65-F5344CB8AC3E}">
        <p14:creationId xmlns:p14="http://schemas.microsoft.com/office/powerpoint/2010/main" val="1576461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a:solidFill>
            <a:srgbClr val="FFFFFF"/>
          </a:solidFill>
        </p:spPr>
        <p:txBody>
          <a:bodyPr/>
          <a:lstStyle/>
          <a:p>
            <a:pPr algn="l" eaLnBrk="1" hangingPunct="1"/>
            <a:r>
              <a:rPr lang="el-GR" sz="3200">
                <a:latin typeface="Calibri" charset="0"/>
              </a:rPr>
              <a:t>Πτολεμαίος (2</a:t>
            </a:r>
            <a:r>
              <a:rPr lang="el-GR" sz="3200" baseline="30000">
                <a:latin typeface="Calibri" charset="0"/>
              </a:rPr>
              <a:t>ος</a:t>
            </a:r>
            <a:r>
              <a:rPr lang="el-GR" sz="3200">
                <a:latin typeface="Calibri" charset="0"/>
              </a:rPr>
              <a:t> αι. μ.Χ.)</a:t>
            </a:r>
          </a:p>
        </p:txBody>
      </p:sp>
      <p:sp>
        <p:nvSpPr>
          <p:cNvPr id="12291" name="2 - Θέση περιεχομένου"/>
          <p:cNvSpPr>
            <a:spLocks noGrp="1"/>
          </p:cNvSpPr>
          <p:nvPr>
            <p:ph idx="1"/>
          </p:nvPr>
        </p:nvSpPr>
        <p:spPr>
          <a:xfrm>
            <a:off x="900112" y="1862667"/>
            <a:ext cx="7345363" cy="4202854"/>
          </a:xfrm>
        </p:spPr>
        <p:txBody>
          <a:bodyPr>
            <a:normAutofit fontScale="92500" lnSpcReduction="20000"/>
          </a:bodyPr>
          <a:lstStyle/>
          <a:p>
            <a:pPr eaLnBrk="1" hangingPunct="1">
              <a:buFont typeface="Arial" charset="0"/>
              <a:buNone/>
            </a:pPr>
            <a:r>
              <a:rPr lang="el-GR" sz="2000" u="sng" dirty="0">
                <a:latin typeface="Calibri" charset="0"/>
              </a:rPr>
              <a:t>Μαθηματική πλευρά του συστήματος:</a:t>
            </a:r>
          </a:p>
          <a:p>
            <a:pPr eaLnBrk="1" hangingPunct="1">
              <a:buFont typeface="Arial" charset="0"/>
              <a:buNone/>
            </a:pPr>
            <a:endParaRPr lang="el-GR" sz="2000" u="sng" dirty="0">
              <a:latin typeface="Calibri" charset="0"/>
            </a:endParaRPr>
          </a:p>
          <a:p>
            <a:pPr eaLnBrk="1" hangingPunct="1"/>
            <a:r>
              <a:rPr lang="el-GR" sz="2000" dirty="0">
                <a:latin typeface="Calibri" charset="0"/>
              </a:rPr>
              <a:t>Ακολουθεί την Πλατωνική προτροπή ότι «στόχος του μαθηματικού είναι να αποδείξει ότι τα ουράνια φαινόμενα είναι προϊόντα κανονικών και κυκλικών κινήσεων».</a:t>
            </a:r>
          </a:p>
          <a:p>
            <a:pPr eaLnBrk="1" hangingPunct="1"/>
            <a:r>
              <a:rPr lang="el-GR" sz="2000" dirty="0">
                <a:latin typeface="Calibri" charset="0"/>
              </a:rPr>
              <a:t>Χρήση γεωμετρικών μεθόδων που υπάγουν στην ακρίβεια του υπολογισμού ό,τι αφορά στις πραγματικές φυσικές τροχιές των πλανητών.</a:t>
            </a:r>
          </a:p>
          <a:p>
            <a:pPr eaLnBrk="1" hangingPunct="1"/>
            <a:r>
              <a:rPr lang="el-GR" sz="2000" dirty="0">
                <a:latin typeface="Calibri" charset="0"/>
              </a:rPr>
              <a:t>3 </a:t>
            </a:r>
            <a:r>
              <a:rPr lang="el-GR" sz="2000" dirty="0" smtClean="0">
                <a:latin typeface="Calibri" charset="0"/>
              </a:rPr>
              <a:t>επινοήσεις/τεχνάσματα:</a:t>
            </a:r>
            <a:endParaRPr lang="el-GR" sz="2000" dirty="0">
              <a:latin typeface="Calibri" charset="0"/>
            </a:endParaRPr>
          </a:p>
          <a:p>
            <a:pPr lvl="1" eaLnBrk="1" hangingPunct="1"/>
            <a:r>
              <a:rPr lang="el-GR" sz="1800" dirty="0">
                <a:latin typeface="Calibri" charset="0"/>
              </a:rPr>
              <a:t>Κινούμενος έκκεντρος</a:t>
            </a:r>
          </a:p>
          <a:p>
            <a:pPr lvl="1" eaLnBrk="1" hangingPunct="1"/>
            <a:r>
              <a:rPr lang="el-GR" sz="1800" dirty="0">
                <a:latin typeface="Calibri" charset="0"/>
              </a:rPr>
              <a:t>Επίκυκλος</a:t>
            </a:r>
          </a:p>
          <a:p>
            <a:pPr lvl="1" eaLnBrk="1" hangingPunct="1"/>
            <a:r>
              <a:rPr lang="el-GR" sz="1800" dirty="0">
                <a:latin typeface="Calibri" charset="0"/>
              </a:rPr>
              <a:t>Εξισωτής</a:t>
            </a:r>
          </a:p>
        </p:txBody>
      </p:sp>
    </p:spTree>
    <p:extLst>
      <p:ext uri="{BB962C8B-B14F-4D97-AF65-F5344CB8AC3E}">
        <p14:creationId xmlns:p14="http://schemas.microsoft.com/office/powerpoint/2010/main" val="1421673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4 - Θέση περιεχομένου"/>
          <p:cNvSpPr>
            <a:spLocks noGrp="1"/>
          </p:cNvSpPr>
          <p:nvPr>
            <p:ph sz="half" idx="1"/>
          </p:nvPr>
        </p:nvSpPr>
        <p:spPr>
          <a:xfrm>
            <a:off x="900111" y="1971524"/>
            <a:ext cx="3566160" cy="4103839"/>
          </a:xfrm>
        </p:spPr>
        <p:txBody>
          <a:bodyPr>
            <a:normAutofit lnSpcReduction="10000"/>
          </a:bodyPr>
          <a:lstStyle/>
          <a:p>
            <a:pPr eaLnBrk="1" hangingPunct="1"/>
            <a:endParaRPr lang="el-GR" sz="2000" dirty="0">
              <a:latin typeface="Calibri" charset="0"/>
            </a:endParaRPr>
          </a:p>
          <a:p>
            <a:pPr eaLnBrk="1" hangingPunct="1"/>
            <a:r>
              <a:rPr lang="el-GR" sz="2000" dirty="0">
                <a:latin typeface="Calibri" charset="0"/>
              </a:rPr>
              <a:t>Το κ</a:t>
            </a:r>
            <a:r>
              <a:rPr lang="el-GR" altLang="ja-JP" sz="2000" dirty="0">
                <a:latin typeface="Calibri" charset="0"/>
                <a:cs typeface="ＭＳ Ｐゴシック" charset="0"/>
              </a:rPr>
              <a:t>έντρο της ομαλής περιστροφής του πλανήτη (Ρ) δεν ταυτίζεται με το σημείο παρατήρησης, τη Γη (Ε).</a:t>
            </a:r>
          </a:p>
          <a:p>
            <a:pPr eaLnBrk="1" hangingPunct="1"/>
            <a:endParaRPr lang="el-GR" altLang="ja-JP" sz="2000" dirty="0">
              <a:latin typeface="Calibri" charset="0"/>
              <a:cs typeface="ＭＳ Ｐゴシック" charset="0"/>
            </a:endParaRPr>
          </a:p>
          <a:p>
            <a:pPr eaLnBrk="1" hangingPunct="1"/>
            <a:r>
              <a:rPr lang="el-GR" sz="2000" dirty="0">
                <a:latin typeface="Calibri" charset="0"/>
              </a:rPr>
              <a:t>Η κ</a:t>
            </a:r>
            <a:r>
              <a:rPr lang="el-GR" altLang="ja-JP" sz="2000" dirty="0">
                <a:latin typeface="Calibri" charset="0"/>
                <a:cs typeface="ＭＳ Ｐゴシック" charset="0"/>
              </a:rPr>
              <a:t>ίνηση του Ρ είναι ομαλή, αλλά δεν φαίνεται ομαλή από τη Γη</a:t>
            </a:r>
            <a:r>
              <a:rPr lang="el-GR" sz="2000" dirty="0">
                <a:latin typeface="Calibri" charset="0"/>
              </a:rPr>
              <a:t> </a:t>
            </a:r>
            <a:r>
              <a:rPr lang="el-GR" sz="1600" dirty="0">
                <a:solidFill>
                  <a:schemeClr val="hlink"/>
                </a:solidFill>
                <a:latin typeface="Calibri" charset="0"/>
              </a:rPr>
              <a:t>(φα</a:t>
            </a:r>
            <a:r>
              <a:rPr lang="el-GR" altLang="ja-JP" sz="1600" dirty="0">
                <a:solidFill>
                  <a:schemeClr val="hlink"/>
                </a:solidFill>
                <a:latin typeface="Calibri" charset="0"/>
                <a:cs typeface="ＭＳ Ｐゴシック" charset="0"/>
              </a:rPr>
              <a:t>ίνεται να </a:t>
            </a:r>
            <a:r>
              <a:rPr lang="el-GR" sz="1600" dirty="0">
                <a:solidFill>
                  <a:schemeClr val="hlink"/>
                </a:solidFill>
                <a:latin typeface="Calibri" charset="0"/>
              </a:rPr>
              <a:t>επιβραδ</a:t>
            </a:r>
            <a:r>
              <a:rPr lang="el-GR" altLang="ja-JP" sz="1600" dirty="0">
                <a:solidFill>
                  <a:schemeClr val="hlink"/>
                </a:solidFill>
                <a:latin typeface="Calibri" charset="0"/>
                <a:cs typeface="ＭＳ Ｐゴシック" charset="0"/>
              </a:rPr>
              <a:t>ύνει όσο πλησιάζει το Α, &amp; να επιταχύνει όσο πλησιάζει το D)</a:t>
            </a:r>
            <a:r>
              <a:rPr lang="el-GR" sz="2000" dirty="0">
                <a:latin typeface="Calibri" charset="0"/>
              </a:rPr>
              <a:t>.</a:t>
            </a:r>
          </a:p>
          <a:p>
            <a:pPr eaLnBrk="1" hangingPunct="1"/>
            <a:endParaRPr lang="el-GR" sz="2000" dirty="0">
              <a:latin typeface="Calibri" charset="0"/>
            </a:endParaRPr>
          </a:p>
          <a:p>
            <a:pPr eaLnBrk="1" hangingPunct="1">
              <a:buFont typeface="Arial" charset="0"/>
              <a:buNone/>
            </a:pPr>
            <a:endParaRPr lang="el-GR" sz="2000" dirty="0">
              <a:latin typeface="Calibri" charset="0"/>
            </a:endParaRPr>
          </a:p>
        </p:txBody>
      </p:sp>
      <p:pic>
        <p:nvPicPr>
          <p:cNvPr id="13316" name="6 - Θέση περιεχομένου" descr="eccentric_p2.gif"/>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81575" y="2081213"/>
            <a:ext cx="3371850" cy="3562350"/>
          </a:xfrm>
        </p:spPr>
      </p:pic>
      <p:sp>
        <p:nvSpPr>
          <p:cNvPr id="2" name="Title 1"/>
          <p:cNvSpPr>
            <a:spLocks noGrp="1"/>
          </p:cNvSpPr>
          <p:nvPr>
            <p:ph type="title"/>
          </p:nvPr>
        </p:nvSpPr>
        <p:spPr/>
        <p:txBody>
          <a:bodyPr>
            <a:normAutofit/>
          </a:bodyPr>
          <a:lstStyle/>
          <a:p>
            <a:pPr algn="l"/>
            <a:r>
              <a:rPr lang="el-GR" sz="3200" dirty="0">
                <a:latin typeface="Calibri" charset="0"/>
              </a:rPr>
              <a:t>Κινητός έκκεντρος</a:t>
            </a:r>
            <a:endParaRPr lang="en-US" sz="3200" dirty="0"/>
          </a:p>
        </p:txBody>
      </p:sp>
    </p:spTree>
    <p:extLst>
      <p:ext uri="{BB962C8B-B14F-4D97-AF65-F5344CB8AC3E}">
        <p14:creationId xmlns:p14="http://schemas.microsoft.com/office/powerpoint/2010/main" val="26895695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2 - Θέση περιεχομένου"/>
          <p:cNvSpPr>
            <a:spLocks noGrp="1"/>
          </p:cNvSpPr>
          <p:nvPr>
            <p:ph sz="half" idx="1"/>
          </p:nvPr>
        </p:nvSpPr>
        <p:spPr/>
        <p:txBody>
          <a:bodyPr>
            <a:normAutofit lnSpcReduction="10000"/>
          </a:bodyPr>
          <a:lstStyle/>
          <a:p>
            <a:pPr eaLnBrk="1" hangingPunct="1"/>
            <a:r>
              <a:rPr lang="el-GR" sz="2000" dirty="0">
                <a:latin typeface="Calibri" charset="0"/>
              </a:rPr>
              <a:t>Ο πλανήτης διαγράφει κύκλο γύρω από ένα κέντρο, που και εκείνο διαγράφει κύκλο του οποίου το κέντρο είναι σταθερό ως προς τη γη (αλλά όχι </a:t>
            </a:r>
            <a:r>
              <a:rPr lang="el-GR" sz="2000" dirty="0" smtClean="0">
                <a:latin typeface="Calibri" charset="0"/>
              </a:rPr>
              <a:t>κατ</a:t>
            </a:r>
            <a:r>
              <a:rPr lang="el-GR" dirty="0" smtClean="0">
                <a:latin typeface="Calibri" charset="0"/>
              </a:rPr>
              <a:t>’</a:t>
            </a:r>
            <a:r>
              <a:rPr lang="el-GR" sz="2000" dirty="0" smtClean="0">
                <a:latin typeface="Calibri" charset="0"/>
              </a:rPr>
              <a:t> </a:t>
            </a:r>
            <a:r>
              <a:rPr lang="el-GR" sz="2000" dirty="0">
                <a:latin typeface="Calibri" charset="0"/>
              </a:rPr>
              <a:t>ανάγκην πάνω σε αυτή)</a:t>
            </a:r>
          </a:p>
          <a:p>
            <a:pPr eaLnBrk="1" hangingPunct="1"/>
            <a:endParaRPr lang="el-GR" sz="2000" dirty="0">
              <a:latin typeface="Calibri" charset="0"/>
            </a:endParaRPr>
          </a:p>
          <a:p>
            <a:pPr eaLnBrk="1" hangingPunct="1"/>
            <a:r>
              <a:rPr lang="el-GR" sz="2000" dirty="0">
                <a:latin typeface="Calibri" charset="0"/>
              </a:rPr>
              <a:t>Δεν υπάρχει όριο στον αριθμό κύκλων που μπορεί να δεχτεί κανείς για να «σώσει τα φαινόμενα».</a:t>
            </a:r>
          </a:p>
        </p:txBody>
      </p:sp>
      <p:pic>
        <p:nvPicPr>
          <p:cNvPr id="14340" name="4 - Θέση περιεχομένου" descr="epicycle_p2.gif"/>
          <p:cNvPicPr>
            <a:picLocks noGrp="1" noChangeAspect="1"/>
          </p:cNvPicPr>
          <p:nvPr>
            <p:ph sz="half" idx="2"/>
          </p:nvPr>
        </p:nvPicPr>
        <p:blipFill>
          <a:blip r:embed="rId3">
            <a:extLst>
              <a:ext uri="{28A0092B-C50C-407E-A947-70E740481C1C}">
                <a14:useLocalDpi xmlns:a14="http://schemas.microsoft.com/office/drawing/2010/main" val="0"/>
              </a:ext>
            </a:extLst>
          </a:blip>
          <a:srcRect t="-2" b="-2"/>
          <a:stretch>
            <a:fillRect/>
          </a:stretch>
        </p:blipFill>
        <p:spPr>
          <a:xfrm>
            <a:off x="4814283" y="1928813"/>
            <a:ext cx="3545771" cy="4229705"/>
          </a:xfrm>
        </p:spPr>
      </p:pic>
      <p:cxnSp>
        <p:nvCxnSpPr>
          <p:cNvPr id="7" name="6 - Ευθύγραμμο βέλος σύνδεσης"/>
          <p:cNvCxnSpPr/>
          <p:nvPr/>
        </p:nvCxnSpPr>
        <p:spPr>
          <a:xfrm>
            <a:off x="6000750" y="2293938"/>
            <a:ext cx="285750"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flipV="1">
            <a:off x="4857750" y="5332413"/>
            <a:ext cx="428625" cy="355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343" name="10 - TextBox"/>
          <p:cNvSpPr txBox="1">
            <a:spLocks noChangeArrowheads="1"/>
          </p:cNvSpPr>
          <p:nvPr/>
        </p:nvSpPr>
        <p:spPr bwMode="auto">
          <a:xfrm>
            <a:off x="4795837" y="2110582"/>
            <a:ext cx="1204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l-GR" dirty="0">
                <a:solidFill>
                  <a:srgbClr val="0070C0"/>
                </a:solidFill>
                <a:latin typeface="Calibri" charset="0"/>
              </a:rPr>
              <a:t>επίκυκλος</a:t>
            </a:r>
          </a:p>
        </p:txBody>
      </p:sp>
      <p:sp>
        <p:nvSpPr>
          <p:cNvPr id="14344" name="11 - TextBox"/>
          <p:cNvSpPr txBox="1">
            <a:spLocks noChangeArrowheads="1"/>
          </p:cNvSpPr>
          <p:nvPr/>
        </p:nvSpPr>
        <p:spPr bwMode="auto">
          <a:xfrm>
            <a:off x="4143375" y="5517168"/>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l-GR">
                <a:solidFill>
                  <a:srgbClr val="0070C0"/>
                </a:solidFill>
                <a:latin typeface="Calibri" charset="0"/>
              </a:rPr>
              <a:t>φέρων κύκλος</a:t>
            </a:r>
          </a:p>
        </p:txBody>
      </p:sp>
      <p:sp>
        <p:nvSpPr>
          <p:cNvPr id="2" name="Title 1"/>
          <p:cNvSpPr>
            <a:spLocks noGrp="1"/>
          </p:cNvSpPr>
          <p:nvPr>
            <p:ph type="title"/>
          </p:nvPr>
        </p:nvSpPr>
        <p:spPr/>
        <p:txBody>
          <a:bodyPr>
            <a:normAutofit/>
          </a:bodyPr>
          <a:lstStyle/>
          <a:p>
            <a:pPr algn="l"/>
            <a:r>
              <a:rPr lang="el-GR" sz="3200" dirty="0">
                <a:latin typeface="Calibri" charset="0"/>
              </a:rPr>
              <a:t>Επίκυκλος</a:t>
            </a:r>
            <a:endParaRPr lang="en-US" sz="3200" dirty="0"/>
          </a:p>
        </p:txBody>
      </p:sp>
    </p:spTree>
    <p:extLst>
      <p:ext uri="{BB962C8B-B14F-4D97-AF65-F5344CB8AC3E}">
        <p14:creationId xmlns:p14="http://schemas.microsoft.com/office/powerpoint/2010/main" val="20294094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descr="MARS"/>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136953" y="2143125"/>
            <a:ext cx="3286125" cy="2489200"/>
          </a:xfrm>
        </p:spPr>
      </p:pic>
      <p:pic>
        <p:nvPicPr>
          <p:cNvPr id="15363" name="Picture 9" descr="EPICYCLE2"/>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019675" y="1152525"/>
            <a:ext cx="3311525" cy="1981200"/>
          </a:xfrm>
        </p:spPr>
      </p:pic>
      <p:pic>
        <p:nvPicPr>
          <p:cNvPr id="15364" name="8 - Εικόνα" descr="epicycles on epic.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19675" y="3929063"/>
            <a:ext cx="3116263"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5905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a:solidFill>
            <a:srgbClr val="FFFFFF"/>
          </a:solidFill>
        </p:spPr>
        <p:txBody>
          <a:bodyPr>
            <a:normAutofit/>
          </a:bodyPr>
          <a:lstStyle/>
          <a:p>
            <a:pPr algn="l" eaLnBrk="1" hangingPunct="1"/>
            <a:r>
              <a:rPr lang="el-GR" sz="3200" dirty="0">
                <a:latin typeface="Calibri" charset="0"/>
              </a:rPr>
              <a:t>Εξισωτής</a:t>
            </a:r>
          </a:p>
        </p:txBody>
      </p:sp>
      <p:sp>
        <p:nvSpPr>
          <p:cNvPr id="16387" name="2 - Θέση περιεχομένου"/>
          <p:cNvSpPr>
            <a:spLocks noGrp="1"/>
          </p:cNvSpPr>
          <p:nvPr>
            <p:ph sz="half" idx="1"/>
          </p:nvPr>
        </p:nvSpPr>
        <p:spPr>
          <a:xfrm>
            <a:off x="900111" y="1874762"/>
            <a:ext cx="3566160" cy="4200601"/>
          </a:xfrm>
        </p:spPr>
        <p:txBody>
          <a:bodyPr>
            <a:normAutofit fontScale="92500" lnSpcReduction="10000"/>
          </a:bodyPr>
          <a:lstStyle/>
          <a:p>
            <a:pPr eaLnBrk="1" hangingPunct="1"/>
            <a:r>
              <a:rPr lang="el-GR" sz="1800" dirty="0">
                <a:latin typeface="Calibri" charset="0"/>
              </a:rPr>
              <a:t>Ο Πτολεμαίος απομακρύνεται από τον Πλάτωνα στο ότι δέχεται ότι η γραμμική ταχύτητα του κέντρου του επικύκλου γύρω από τον φέροντα μπορεί να μην είναι ομαλή. </a:t>
            </a:r>
          </a:p>
          <a:p>
            <a:pPr eaLnBrk="1" hangingPunct="1"/>
            <a:endParaRPr lang="el-GR" sz="1800" dirty="0">
              <a:latin typeface="Calibri" charset="0"/>
            </a:endParaRPr>
          </a:p>
          <a:p>
            <a:pPr eaLnBrk="1" hangingPunct="1"/>
            <a:r>
              <a:rPr lang="el-GR" sz="1800" dirty="0">
                <a:latin typeface="Calibri" charset="0"/>
              </a:rPr>
              <a:t>Για να διαφυλάξει την ορθοδοξία, κάνει ομαλή τη γωνιακή ταχύτητα γύρω από ένα σημείο, τον «</a:t>
            </a:r>
            <a:r>
              <a:rPr lang="el-GR" sz="1800" dirty="0">
                <a:solidFill>
                  <a:srgbClr val="0070C0"/>
                </a:solidFill>
                <a:latin typeface="Calibri" charset="0"/>
              </a:rPr>
              <a:t>εξισωτή</a:t>
            </a:r>
            <a:r>
              <a:rPr lang="el-GR" sz="1800" dirty="0">
                <a:latin typeface="Calibri" charset="0"/>
              </a:rPr>
              <a:t>», ο οποίος βρίσκεται μέσα στον φέροντα κύκλο, όχι όμως αναγκαστικά στο κέντρο του.</a:t>
            </a:r>
          </a:p>
        </p:txBody>
      </p:sp>
      <p:pic>
        <p:nvPicPr>
          <p:cNvPr id="16388" name="4 - Θέση περιεχομένου" descr="ε;θαντ.pn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716088"/>
            <a:ext cx="4038600" cy="4294187"/>
          </a:xfrm>
        </p:spPr>
      </p:pic>
    </p:spTree>
    <p:extLst>
      <p:ext uri="{BB962C8B-B14F-4D97-AF65-F5344CB8AC3E}">
        <p14:creationId xmlns:p14="http://schemas.microsoft.com/office/powerpoint/2010/main" val="7066362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11 - Θέση περιεχομένου" descr="epicycle1.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515809" y="1188962"/>
            <a:ext cx="4083050" cy="4525963"/>
          </a:xfrm>
        </p:spPr>
      </p:pic>
    </p:spTree>
    <p:extLst>
      <p:ext uri="{BB962C8B-B14F-4D97-AF65-F5344CB8AC3E}">
        <p14:creationId xmlns:p14="http://schemas.microsoft.com/office/powerpoint/2010/main" val="748153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a:solidFill>
            <a:srgbClr val="FFFFFF"/>
          </a:solidFill>
        </p:spPr>
        <p:txBody>
          <a:bodyPr/>
          <a:lstStyle/>
          <a:p>
            <a:pPr algn="l" eaLnBrk="1" hangingPunct="1"/>
            <a:r>
              <a:rPr lang="el-GR" sz="3200" dirty="0">
                <a:latin typeface="Calibri" charset="0"/>
              </a:rPr>
              <a:t>Αστρονομία κατά τον 13</a:t>
            </a:r>
            <a:r>
              <a:rPr lang="el-GR" sz="3200" baseline="30000" dirty="0">
                <a:latin typeface="Calibri" charset="0"/>
              </a:rPr>
              <a:t>ο</a:t>
            </a:r>
            <a:r>
              <a:rPr lang="el-GR" sz="3200" dirty="0">
                <a:latin typeface="Calibri" charset="0"/>
              </a:rPr>
              <a:t> αι.</a:t>
            </a:r>
          </a:p>
        </p:txBody>
      </p:sp>
      <p:sp>
        <p:nvSpPr>
          <p:cNvPr id="3" name="Rectangle 2"/>
          <p:cNvSpPr/>
          <p:nvPr/>
        </p:nvSpPr>
        <p:spPr>
          <a:xfrm>
            <a:off x="592667" y="2182842"/>
            <a:ext cx="7861904" cy="3139321"/>
          </a:xfrm>
          <a:prstGeom prst="rect">
            <a:avLst/>
          </a:prstGeom>
        </p:spPr>
        <p:txBody>
          <a:bodyPr wrap="square">
            <a:spAutoFit/>
          </a:bodyPr>
          <a:lstStyle/>
          <a:p>
            <a:r>
              <a:rPr lang="el-GR" dirty="0">
                <a:latin typeface="Calibri" charset="0"/>
              </a:rPr>
              <a:t>Διαμάχη για το αν υπερτερούν οι φυσικές θεωρίες σε σύγκριση με τις μαθηματικές, για την εξήγηση των φαινομένων (ερμηνείες Αριστοτέλη και Πτολεμαίου)</a:t>
            </a:r>
          </a:p>
          <a:p>
            <a:endParaRPr lang="el-GR" dirty="0">
              <a:latin typeface="Calibri" charset="0"/>
            </a:endParaRPr>
          </a:p>
          <a:p>
            <a:r>
              <a:rPr lang="el-GR" dirty="0">
                <a:latin typeface="Calibri" charset="0"/>
              </a:rPr>
              <a:t>Η διαμάχη ξεκινά από τα τέλη της αρχαιότητας, περνάει στους </a:t>
            </a:r>
            <a:r>
              <a:rPr lang="el-GR" dirty="0" smtClean="0">
                <a:latin typeface="Calibri" charset="0"/>
              </a:rPr>
              <a:t>Άραβες, </a:t>
            </a:r>
            <a:r>
              <a:rPr lang="el-GR" dirty="0">
                <a:latin typeface="Calibri" charset="0"/>
              </a:rPr>
              <a:t>και επιστρέφει στη Δύση κυρίως με τη δημοσίευση της μετάφρασης ενός έργου που υποστηρίζει την αριστοτελική αστρονομία.</a:t>
            </a:r>
          </a:p>
          <a:p>
            <a:endParaRPr lang="el-GR" dirty="0">
              <a:latin typeface="Calibri" charset="0"/>
            </a:endParaRPr>
          </a:p>
          <a:p>
            <a:r>
              <a:rPr lang="el-GR" dirty="0">
                <a:latin typeface="Calibri" charset="0"/>
              </a:rPr>
              <a:t>Όλα τα αρχαία και μεσαιωνικά αστρονομικά συστήματα βασίζονταν στο αξίωμα του Πλάτωνα ότι οι παρατηρούμενες κινήσεις των ουρανών πρέπει να αναλύονται σε </a:t>
            </a:r>
            <a:r>
              <a:rPr lang="el-GR" dirty="0">
                <a:solidFill>
                  <a:srgbClr val="0070C0"/>
                </a:solidFill>
                <a:latin typeface="Calibri" charset="0"/>
              </a:rPr>
              <a:t>κυκλικές ομαλές κινήσεις</a:t>
            </a:r>
            <a:r>
              <a:rPr lang="el-GR" dirty="0">
                <a:latin typeface="Calibri" charset="0"/>
              </a:rPr>
              <a:t>.</a:t>
            </a:r>
          </a:p>
        </p:txBody>
      </p:sp>
    </p:spTree>
    <p:extLst>
      <p:ext uri="{BB962C8B-B14F-4D97-AF65-F5344CB8AC3E}">
        <p14:creationId xmlns:p14="http://schemas.microsoft.com/office/powerpoint/2010/main" val="1661970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body" sz="half" idx="1"/>
          </p:nvPr>
        </p:nvSpPr>
        <p:spPr>
          <a:xfrm>
            <a:off x="533400" y="685800"/>
            <a:ext cx="4648200" cy="5638800"/>
          </a:xfrm>
        </p:spPr>
        <p:txBody>
          <a:bodyPr/>
          <a:lstStyle/>
          <a:p>
            <a:pPr marL="0" indent="0" eaLnBrk="1" hangingPunct="1">
              <a:buNone/>
            </a:pPr>
            <a:r>
              <a:rPr lang="el-GR" sz="1800" dirty="0">
                <a:latin typeface="Calibri" charset="0"/>
              </a:rPr>
              <a:t> </a:t>
            </a:r>
          </a:p>
          <a:p>
            <a:pPr eaLnBrk="1" hangingPunct="1"/>
            <a:r>
              <a:rPr lang="el-GR" sz="1800" dirty="0">
                <a:latin typeface="Calibri" charset="0"/>
              </a:rPr>
              <a:t>Θ</a:t>
            </a:r>
            <a:r>
              <a:rPr lang="el-GR" altLang="ja-JP" sz="1800" dirty="0">
                <a:latin typeface="Calibri" charset="0"/>
                <a:cs typeface="ＭＳ Ｐゴシック" charset="0"/>
              </a:rPr>
              <a:t>έμα εκλογής μεταξύ «φυσικού» και «μαθηματικού» συστήματος.</a:t>
            </a:r>
          </a:p>
          <a:p>
            <a:pPr eaLnBrk="1" hangingPunct="1"/>
            <a:endParaRPr lang="el-GR" altLang="ja-JP" sz="1800" dirty="0">
              <a:latin typeface="Calibri" charset="0"/>
              <a:cs typeface="ＭＳ Ｐゴシック" charset="0"/>
            </a:endParaRPr>
          </a:p>
          <a:p>
            <a:pPr eaLnBrk="1" hangingPunct="1"/>
            <a:r>
              <a:rPr lang="el-GR" altLang="ja-JP" sz="1800" dirty="0">
                <a:latin typeface="Calibri" charset="0"/>
                <a:cs typeface="ＭＳ Ｐゴシック" charset="0"/>
              </a:rPr>
              <a:t>Στις αρχές του 13ου αιώνα το Πτολεμαϊκό σύστημα αναγνωρίζεται ως η καλύτερη γεωμετρική μέθοδος για να «σωθούν τα φαινόμενα».</a:t>
            </a:r>
          </a:p>
          <a:p>
            <a:pPr eaLnBrk="1" hangingPunct="1"/>
            <a:endParaRPr lang="el-GR" altLang="ja-JP" sz="1800" dirty="0">
              <a:latin typeface="Calibri" charset="0"/>
              <a:cs typeface="ＭＳ Ｐゴシック" charset="0"/>
            </a:endParaRPr>
          </a:p>
          <a:p>
            <a:pPr eaLnBrk="1" hangingPunct="1"/>
            <a:r>
              <a:rPr lang="el-GR" altLang="ja-JP" sz="1800" dirty="0">
                <a:latin typeface="Calibri" charset="0"/>
                <a:cs typeface="ＭＳ Ｐゴシック" charset="0"/>
              </a:rPr>
              <a:t>Υπάρχει η επιθυμία να βρεθεί ένα σύστημα που θα «σώζει τα φαινόμενα» και ταυτόχρονα θα περιγράφει τις «πραγματικές τροχιές» των ουρανίων σωμάτων και θα εξηγεί το αίτιο των κινήσεών τους.</a:t>
            </a:r>
          </a:p>
          <a:p>
            <a:pPr eaLnBrk="1" hangingPunct="1"/>
            <a:endParaRPr lang="el-GR" altLang="ja-JP" sz="1800" dirty="0">
              <a:latin typeface="Calibri" charset="0"/>
              <a:cs typeface="ＭＳ Ｐゴシック" charset="0"/>
            </a:endParaRPr>
          </a:p>
          <a:p>
            <a:pPr eaLnBrk="1" hangingPunct="1">
              <a:buFont typeface="Arial" charset="0"/>
              <a:buNone/>
            </a:pPr>
            <a:endParaRPr lang="el-GR" sz="1800" dirty="0">
              <a:latin typeface="Calibri" charset="0"/>
            </a:endParaRPr>
          </a:p>
        </p:txBody>
      </p:sp>
      <p:pic>
        <p:nvPicPr>
          <p:cNvPr id="18435" name="Picture 6" descr="ptolemyme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1600200"/>
            <a:ext cx="2943225" cy="4114800"/>
          </a:xfrm>
        </p:spPr>
      </p:pic>
    </p:spTree>
    <p:extLst>
      <p:ext uri="{BB962C8B-B14F-4D97-AF65-F5344CB8AC3E}">
        <p14:creationId xmlns:p14="http://schemas.microsoft.com/office/powerpoint/2010/main" val="961899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rgbClr val="FFFFFF"/>
          </a:solidFill>
        </p:spPr>
        <p:txBody>
          <a:bodyPr/>
          <a:lstStyle/>
          <a:p>
            <a:pPr algn="l" eaLnBrk="1" hangingPunct="1"/>
            <a:r>
              <a:rPr lang="en-GB" sz="3200">
                <a:latin typeface="Calibri" charset="0"/>
              </a:rPr>
              <a:t>Θωμ</a:t>
            </a:r>
            <a:r>
              <a:rPr lang="en-GB" altLang="ja-JP" sz="3200">
                <a:latin typeface="Calibri" charset="0"/>
                <a:cs typeface="ＭＳ Ｐゴシック" charset="0"/>
              </a:rPr>
              <a:t>άς Ακινάτης</a:t>
            </a:r>
            <a:endParaRPr lang="en-GB">
              <a:latin typeface="Calibri" charset="0"/>
            </a:endParaRPr>
          </a:p>
        </p:txBody>
      </p:sp>
      <p:sp>
        <p:nvSpPr>
          <p:cNvPr id="19459" name="Rectangle 3"/>
          <p:cNvSpPr>
            <a:spLocks noGrp="1" noChangeArrowheads="1"/>
          </p:cNvSpPr>
          <p:nvPr>
            <p:ph type="body" idx="1"/>
          </p:nvPr>
        </p:nvSpPr>
        <p:spPr/>
        <p:txBody>
          <a:bodyPr/>
          <a:lstStyle/>
          <a:p>
            <a:pPr eaLnBrk="1" hangingPunct="1">
              <a:lnSpc>
                <a:spcPct val="90000"/>
              </a:lnSpc>
              <a:buFontTx/>
              <a:buNone/>
            </a:pPr>
            <a:r>
              <a:rPr lang="el-GR" sz="2000">
                <a:latin typeface="Calibri" charset="0"/>
              </a:rPr>
              <a:t>     «Για καθετί</a:t>
            </a:r>
            <a:r>
              <a:rPr lang="el-GR" altLang="ja-JP" sz="2000">
                <a:latin typeface="Calibri" charset="0"/>
                <a:cs typeface="ＭＳ Ｐゴシック" charset="0"/>
              </a:rPr>
              <a:t> μπορεί να παραχθεί ένα σύστημα με δύο τρόπους. Ένας τρόπος συνίσταται στο να προσπαθούμε να αποδείξουμε κάποια αρχή, όπως στις φυσικές επιστήμες, όπου ο αποχρών λόγος μπορεί να δείξει ότι οι κινήσεις των ουρανών έχουν πάντα ομαλή ταχύτητα. Ο δεύτερος τρόπος συνίσταται στο να δώσουμε λόγους που δεν επαρκούν για την απόδειξη της αρχής, αλλά μπορεί να δείχνουν ότι τα επακόλουθα συμφωνούν με την αρχή αυτή, όπως λ.χ. στην αστρονομία δεχόμαστε ένα σύστημα έκκεντρων ή επικύκλων, γιατί αυτή η παραδοχή επιτρέπει να εξηγήσουμε τα αισθητά φαινόμενα των ουράνιων κινήσεων. Αυτό όμως δεν είναι επαρκής απόδειξη, γιατί είναι πιθανό να μπορεί να τα εξηγήσει και μια άλλη υπόθεση»</a:t>
            </a:r>
          </a:p>
          <a:p>
            <a:pPr algn="r" eaLnBrk="1" hangingPunct="1">
              <a:lnSpc>
                <a:spcPct val="90000"/>
              </a:lnSpc>
              <a:buFontTx/>
              <a:buNone/>
            </a:pPr>
            <a:r>
              <a:rPr lang="el-GR" sz="2000">
                <a:latin typeface="Calibri" charset="0"/>
              </a:rPr>
              <a:t>Summa Theologica</a:t>
            </a:r>
          </a:p>
        </p:txBody>
      </p:sp>
    </p:spTree>
    <p:extLst>
      <p:ext uri="{BB962C8B-B14F-4D97-AF65-F5344CB8AC3E}">
        <p14:creationId xmlns:p14="http://schemas.microsoft.com/office/powerpoint/2010/main" val="11600012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latin typeface="Cambria"/>
                <a:cs typeface="Cambria"/>
              </a:rPr>
              <a:t>Μέθοδοι της Επιστήμης</a:t>
            </a:r>
            <a:endParaRPr lang="en-US" sz="3200" dirty="0">
              <a:latin typeface="Cambria"/>
              <a:cs typeface="Cambria"/>
            </a:endParaRPr>
          </a:p>
        </p:txBody>
      </p:sp>
      <p:sp>
        <p:nvSpPr>
          <p:cNvPr id="3" name="Content Placeholder 2"/>
          <p:cNvSpPr>
            <a:spLocks noGrp="1"/>
          </p:cNvSpPr>
          <p:nvPr>
            <p:ph idx="1"/>
          </p:nvPr>
        </p:nvSpPr>
        <p:spPr>
          <a:xfrm>
            <a:off x="900112" y="1769806"/>
            <a:ext cx="7345363" cy="4295715"/>
          </a:xfrm>
        </p:spPr>
        <p:txBody>
          <a:bodyPr>
            <a:normAutofit fontScale="85000" lnSpcReduction="20000"/>
          </a:bodyPr>
          <a:lstStyle/>
          <a:p>
            <a:r>
              <a:rPr lang="el-GR" dirty="0" smtClean="0">
                <a:latin typeface="Cambria"/>
                <a:cs typeface="Cambria"/>
              </a:rPr>
              <a:t>Χρήση μαθηματικών και μετρήσεων </a:t>
            </a:r>
          </a:p>
          <a:p>
            <a:r>
              <a:rPr lang="el-GR" dirty="0" smtClean="0">
                <a:latin typeface="Cambria"/>
                <a:cs typeface="Cambria"/>
              </a:rPr>
              <a:t>Χρήση παρατήρησης, εμπειρίας και πειραματισμού για την κατανόηση της φύσης</a:t>
            </a:r>
          </a:p>
          <a:p>
            <a:r>
              <a:rPr lang="el-GR" dirty="0" smtClean="0">
                <a:latin typeface="Cambria"/>
                <a:cs typeface="Cambria"/>
              </a:rPr>
              <a:t>Πριν την Επιστημονική Επανάσταση, οι μαθηματικές επιστήμες και ο πειραματισμός υπήρχαν αλλά θεωρούνταν κατώτερες τέχνες.</a:t>
            </a:r>
          </a:p>
          <a:p>
            <a:r>
              <a:rPr lang="el-GR" dirty="0" smtClean="0">
                <a:latin typeface="Cambria"/>
                <a:cs typeface="Cambria"/>
              </a:rPr>
              <a:t>Κατά την Επιστημονική Επανάσταση επομένως δεν αναφερόμαστε στην «εφεύρεση» νέων τεχνικών ή την «ανακάλυψη» νέων μεθόδων, αλλά σε κοινωνικές και πολιτισμικές αλλαγές που οδήγησαν στην ανάδυση του κοινωνικού και πνευματικού κύρους μαθηματικών και τεχνίτων, και συνένωσαν τις «κατώτερες» επιστήμες και τέχνες με τη φυσική φιλοσοφία που διδασκόταν στα πανεπιστήμια.</a:t>
            </a:r>
            <a:endParaRPr lang="el-GR" dirty="0">
              <a:latin typeface="Cambria"/>
              <a:cs typeface="Cambria"/>
            </a:endParaRPr>
          </a:p>
        </p:txBody>
      </p:sp>
    </p:spTree>
    <p:extLst>
      <p:ext uri="{BB962C8B-B14F-4D97-AF65-F5344CB8AC3E}">
        <p14:creationId xmlns:p14="http://schemas.microsoft.com/office/powerpoint/2010/main" val="3919921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749905" y="762000"/>
            <a:ext cx="7772400" cy="5334000"/>
          </a:xfrm>
        </p:spPr>
        <p:txBody>
          <a:bodyPr>
            <a:normAutofit fontScale="92500" lnSpcReduction="10000"/>
          </a:bodyPr>
          <a:lstStyle/>
          <a:p>
            <a:pPr eaLnBrk="1" hangingPunct="1"/>
            <a:r>
              <a:rPr lang="el-GR" sz="2000" dirty="0">
                <a:latin typeface="Calibri" charset="0"/>
              </a:rPr>
              <a:t>Προς τα τ</a:t>
            </a:r>
            <a:r>
              <a:rPr lang="el-GR" altLang="ja-JP" sz="2000" dirty="0">
                <a:latin typeface="Calibri" charset="0"/>
                <a:cs typeface="ＭＳ Ｐゴシック" charset="0"/>
              </a:rPr>
              <a:t>έλη του 13ου αιώνα, επικρατεί το σύστημα του Πτολεμαίου. </a:t>
            </a:r>
          </a:p>
          <a:p>
            <a:pPr eaLnBrk="1" hangingPunct="1"/>
            <a:endParaRPr lang="el-GR" altLang="ja-JP" sz="2000" dirty="0">
              <a:latin typeface="Calibri" charset="0"/>
              <a:cs typeface="ＭＳ Ｐゴシック" charset="0"/>
            </a:endParaRPr>
          </a:p>
          <a:p>
            <a:pPr eaLnBrk="1" hangingPunct="1"/>
            <a:r>
              <a:rPr lang="el-GR" altLang="ja-JP" sz="2000" dirty="0">
                <a:latin typeface="Calibri" charset="0"/>
                <a:cs typeface="ＭＳ Ｐゴシック" charset="0"/>
              </a:rPr>
              <a:t>Η «σωτηρία των φαινομένων» </a:t>
            </a:r>
            <a:r>
              <a:rPr lang="el-GR" altLang="ja-JP" sz="2000" dirty="0" smtClean="0">
                <a:latin typeface="Calibri" charset="0"/>
                <a:cs typeface="ＭＳ Ｐゴシック" charset="0"/>
              </a:rPr>
              <a:t>καθοδηγούν </a:t>
            </a:r>
            <a:r>
              <a:rPr lang="el-GR" altLang="ja-JP" sz="2000" dirty="0">
                <a:latin typeface="Calibri" charset="0"/>
                <a:cs typeface="ＭＳ Ｐゴシック" charset="0"/>
              </a:rPr>
              <a:t>τη θεωρητική αστρονομία μέχρι την εποχή του Κέπλερ.</a:t>
            </a:r>
          </a:p>
          <a:p>
            <a:pPr eaLnBrk="1" hangingPunct="1"/>
            <a:endParaRPr lang="el-GR" altLang="ja-JP" sz="2000" dirty="0">
              <a:latin typeface="Calibri" charset="0"/>
              <a:cs typeface="ＭＳ Ｐゴシック" charset="0"/>
            </a:endParaRPr>
          </a:p>
          <a:p>
            <a:pPr eaLnBrk="1" hangingPunct="1"/>
            <a:r>
              <a:rPr lang="el-GR" altLang="ja-JP" sz="2000" dirty="0">
                <a:latin typeface="Calibri" charset="0"/>
                <a:cs typeface="ＭＳ Ｐゴシック" charset="0"/>
              </a:rPr>
              <a:t>Προσπάθειες συγκερασμού αστρονομικού συστήματος και φυσικής: οι έκκεντρες πλανητικές σφαίρες θεωρούνται στέρεες σφαίρες που αποτελούνται από το 5ο στοιχείο, μέσα στις οποίες κάθε επίκυκλος μπορεί να ολοκληρώσει την περιστροφή του.</a:t>
            </a:r>
          </a:p>
          <a:p>
            <a:pPr eaLnBrk="1" hangingPunct="1"/>
            <a:endParaRPr lang="el-GR" altLang="ja-JP" sz="2000" dirty="0">
              <a:latin typeface="Calibri" charset="0"/>
              <a:cs typeface="ＭＳ Ｐゴシック" charset="0"/>
            </a:endParaRPr>
          </a:p>
          <a:p>
            <a:pPr eaLnBrk="1" hangingPunct="1"/>
            <a:r>
              <a:rPr lang="el-GR" altLang="ja-JP" sz="2000" dirty="0">
                <a:latin typeface="Calibri" charset="0"/>
                <a:cs typeface="ＭＳ Ｐゴシック" charset="0"/>
              </a:rPr>
              <a:t>Μεμονωμένες προσπάθειες διατύπωσης εναλλακτικών υποθέσεων (πχ. οι αστέρες δεν είναι προσαρτημένοι σε κάποια σφαίρα, αλλά κινούνται ελεύθερα στον ουρανό)</a:t>
            </a:r>
            <a:endParaRPr lang="el-GR" sz="2000" dirty="0">
              <a:latin typeface="Calibri" charset="0"/>
            </a:endParaRPr>
          </a:p>
        </p:txBody>
      </p:sp>
    </p:spTree>
    <p:extLst>
      <p:ext uri="{BB962C8B-B14F-4D97-AF65-F5344CB8AC3E}">
        <p14:creationId xmlns:p14="http://schemas.microsoft.com/office/powerpoint/2010/main" val="3067667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rgbClr val="FFFFFF"/>
          </a:solidFill>
        </p:spPr>
        <p:txBody>
          <a:bodyPr/>
          <a:lstStyle/>
          <a:p>
            <a:pPr algn="l" eaLnBrk="1" hangingPunct="1"/>
            <a:r>
              <a:rPr lang="en-GB" sz="3200">
                <a:latin typeface="Calibri" charset="0"/>
              </a:rPr>
              <a:t>Πρακτικ</a:t>
            </a:r>
            <a:r>
              <a:rPr lang="en-GB" altLang="ja-JP" sz="3200">
                <a:latin typeface="Calibri" charset="0"/>
                <a:cs typeface="ＭＳ Ｐゴシック" charset="0"/>
              </a:rPr>
              <a:t>ή Αστρονομία</a:t>
            </a:r>
            <a:endParaRPr lang="en-GB" sz="3200">
              <a:latin typeface="Calibri" charset="0"/>
            </a:endParaRPr>
          </a:p>
        </p:txBody>
      </p:sp>
      <p:sp>
        <p:nvSpPr>
          <p:cNvPr id="21507" name="Rectangle 3"/>
          <p:cNvSpPr>
            <a:spLocks noGrp="1" noChangeArrowheads="1"/>
          </p:cNvSpPr>
          <p:nvPr>
            <p:ph type="body" sz="half" idx="1"/>
          </p:nvPr>
        </p:nvSpPr>
        <p:spPr>
          <a:xfrm>
            <a:off x="533400" y="2133600"/>
            <a:ext cx="3810000" cy="4114800"/>
          </a:xfrm>
        </p:spPr>
        <p:txBody>
          <a:bodyPr/>
          <a:lstStyle/>
          <a:p>
            <a:pPr eaLnBrk="1" hangingPunct="1"/>
            <a:r>
              <a:rPr lang="el-GR" sz="1800" dirty="0">
                <a:latin typeface="Calibri" charset="0"/>
              </a:rPr>
              <a:t>Κατασκευ</a:t>
            </a:r>
            <a:r>
              <a:rPr lang="el-GR" altLang="ja-JP" sz="1800" dirty="0">
                <a:latin typeface="Calibri" charset="0"/>
                <a:cs typeface="ＭＳ Ｐゴシック" charset="0"/>
              </a:rPr>
              <a:t>ή πινάκων για τον υπολογισμό ημερομηνιών (πχ. Πάσχα)</a:t>
            </a:r>
          </a:p>
          <a:p>
            <a:pPr eaLnBrk="1" hangingPunct="1"/>
            <a:endParaRPr lang="el-GR" altLang="ja-JP" sz="1800" dirty="0">
              <a:latin typeface="Calibri" charset="0"/>
              <a:cs typeface="ＭＳ Ｐゴシック" charset="0"/>
            </a:endParaRPr>
          </a:p>
          <a:p>
            <a:pPr eaLnBrk="1" hangingPunct="1"/>
            <a:r>
              <a:rPr lang="el-GR" altLang="ja-JP" sz="1800" dirty="0">
                <a:latin typeface="Calibri" charset="0"/>
                <a:cs typeface="ＭＳ Ｐゴシック" charset="0"/>
              </a:rPr>
              <a:t>Προσδιορισμός γεωγραφικού μήκους και πλάτους</a:t>
            </a:r>
          </a:p>
          <a:p>
            <a:pPr eaLnBrk="1" hangingPunct="1"/>
            <a:endParaRPr lang="el-GR" altLang="ja-JP" sz="1800" dirty="0">
              <a:latin typeface="Calibri" charset="0"/>
              <a:cs typeface="ＭＳ Ｐゴシック" charset="0"/>
            </a:endParaRPr>
          </a:p>
          <a:p>
            <a:pPr eaLnBrk="1" hangingPunct="1"/>
            <a:r>
              <a:rPr lang="el-GR" altLang="ja-JP" sz="1800" dirty="0">
                <a:latin typeface="Calibri" charset="0"/>
                <a:cs typeface="ＭＳ Ｐゴシック" charset="0"/>
              </a:rPr>
              <a:t>Αστρολογικές προβλέψεις (κυρίως οι Ιταλοί)</a:t>
            </a:r>
            <a:endParaRPr lang="el-GR" sz="1800" dirty="0">
              <a:latin typeface="Calibri" charset="0"/>
            </a:endParaRPr>
          </a:p>
        </p:txBody>
      </p:sp>
      <p:pic>
        <p:nvPicPr>
          <p:cNvPr id="21508" name="Picture 5" descr="Tablas_alfonsi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42" b="-42"/>
          <a:stretch>
            <a:fillRect/>
          </a:stretch>
        </p:blipFill>
        <p:spPr>
          <a:xfrm>
            <a:off x="4267200" y="2057400"/>
            <a:ext cx="4419600" cy="2919413"/>
          </a:xfrm>
        </p:spPr>
      </p:pic>
      <p:sp>
        <p:nvSpPr>
          <p:cNvPr id="21509" name="Text Box 6"/>
          <p:cNvSpPr txBox="1">
            <a:spLocks noChangeArrowheads="1"/>
          </p:cNvSpPr>
          <p:nvPr/>
        </p:nvSpPr>
        <p:spPr bwMode="auto">
          <a:xfrm>
            <a:off x="4572000" y="5410200"/>
            <a:ext cx="3810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l-GR" sz="1600"/>
              <a:t>Αλφ</a:t>
            </a:r>
            <a:r>
              <a:rPr lang="el-GR" altLang="ja-JP" sz="1600">
                <a:cs typeface="ＭＳ Ｐゴシック" charset="0"/>
              </a:rPr>
              <a:t>όνσειοι Πίνακες (1252-70)</a:t>
            </a:r>
            <a:endParaRPr lang="el-GR" sz="1600"/>
          </a:p>
        </p:txBody>
      </p:sp>
    </p:spTree>
    <p:extLst>
      <p:ext uri="{BB962C8B-B14F-4D97-AF65-F5344CB8AC3E}">
        <p14:creationId xmlns:p14="http://schemas.microsoft.com/office/powerpoint/2010/main" val="30634464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5" descr="ptolemyastrologymed"/>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7593" r="-7593"/>
          <a:stretch>
            <a:fillRect/>
          </a:stretch>
        </p:blipFill>
        <p:spPr>
          <a:xfrm>
            <a:off x="685800" y="1066800"/>
            <a:ext cx="3810000" cy="4114800"/>
          </a:xfrm>
        </p:spPr>
      </p:pic>
      <p:pic>
        <p:nvPicPr>
          <p:cNvPr id="22531" name="Picture 6" descr="astrologym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7886" y="1259114"/>
            <a:ext cx="2817813"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7"/>
          <p:cNvSpPr txBox="1">
            <a:spLocks noChangeArrowheads="1"/>
          </p:cNvSpPr>
          <p:nvPr/>
        </p:nvSpPr>
        <p:spPr bwMode="auto">
          <a:xfrm>
            <a:off x="462039" y="5334000"/>
            <a:ext cx="4343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l-GR" dirty="0"/>
              <a:t>Πτολεμα</a:t>
            </a:r>
            <a:r>
              <a:rPr lang="el-GR" altLang="ja-JP" dirty="0">
                <a:cs typeface="ＭＳ Ｐゴシック" charset="0"/>
              </a:rPr>
              <a:t>ίος με τετράντα. Δείχνει προς τη γη δηλώνοντας τη σχέση αστρονομίας και γεωγραφίας.</a:t>
            </a:r>
            <a:endParaRPr lang="el-GR" dirty="0"/>
          </a:p>
        </p:txBody>
      </p:sp>
      <p:sp>
        <p:nvSpPr>
          <p:cNvPr id="22533" name="Text Box 8"/>
          <p:cNvSpPr txBox="1">
            <a:spLocks noChangeArrowheads="1"/>
          </p:cNvSpPr>
          <p:nvPr/>
        </p:nvSpPr>
        <p:spPr bwMode="auto">
          <a:xfrm>
            <a:off x="5029200" y="5334000"/>
            <a:ext cx="358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l-GR" dirty="0"/>
              <a:t>Μ</a:t>
            </a:r>
            <a:r>
              <a:rPr lang="el-GR" altLang="ja-JP" dirty="0">
                <a:cs typeface="ＭＳ Ｐゴシック" charset="0"/>
              </a:rPr>
              <a:t>έρη του σώματος που επηρεάζονται από τα </a:t>
            </a:r>
            <a:r>
              <a:rPr lang="el-GR" altLang="ja-JP" dirty="0" smtClean="0">
                <a:cs typeface="ＭＳ Ｐゴシック" charset="0"/>
              </a:rPr>
              <a:t>ζώδια.</a:t>
            </a:r>
            <a:endParaRPr lang="el-GR" dirty="0"/>
          </a:p>
        </p:txBody>
      </p:sp>
    </p:spTree>
    <p:extLst>
      <p:ext uri="{BB962C8B-B14F-4D97-AF65-F5344CB8AC3E}">
        <p14:creationId xmlns:p14="http://schemas.microsoft.com/office/powerpoint/2010/main" val="14398914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solidFill>
            <a:srgbClr val="FFFFFF"/>
          </a:solidFill>
        </p:spPr>
        <p:txBody>
          <a:bodyPr/>
          <a:lstStyle/>
          <a:p>
            <a:pPr algn="l" eaLnBrk="1" hangingPunct="1"/>
            <a:r>
              <a:rPr lang="el-GR" sz="3200">
                <a:latin typeface="Calibri" charset="0"/>
              </a:rPr>
              <a:t>14ος και 15ος αι.</a:t>
            </a:r>
          </a:p>
        </p:txBody>
      </p:sp>
      <p:sp>
        <p:nvSpPr>
          <p:cNvPr id="19460" name="Rectangle 4"/>
          <p:cNvSpPr>
            <a:spLocks noGrp="1" noChangeArrowheads="1"/>
          </p:cNvSpPr>
          <p:nvPr>
            <p:ph type="body" sz="half" idx="1"/>
          </p:nvPr>
        </p:nvSpPr>
        <p:spPr>
          <a:xfrm>
            <a:off x="900111" y="1802190"/>
            <a:ext cx="3566160" cy="4273173"/>
          </a:xfrm>
        </p:spPr>
        <p:txBody>
          <a:bodyPr>
            <a:normAutofit fontScale="85000" lnSpcReduction="20000"/>
          </a:bodyPr>
          <a:lstStyle/>
          <a:p>
            <a:pPr eaLnBrk="1" hangingPunct="1"/>
            <a:r>
              <a:rPr lang="el-GR" sz="1800" dirty="0">
                <a:latin typeface="Arial"/>
                <a:cs typeface="Arial"/>
              </a:rPr>
              <a:t>Προτε</a:t>
            </a:r>
            <a:r>
              <a:rPr lang="el-GR" altLang="ja-JP" sz="1800" dirty="0">
                <a:latin typeface="Arial"/>
                <a:cs typeface="Arial"/>
              </a:rPr>
              <a:t>ίνονται εναλλακτικές θεωρίες-νεοτερισμοί στο πλαίσιο της ριζικής κριτικής των </a:t>
            </a:r>
            <a:r>
              <a:rPr lang="el-GR" altLang="ja-JP" sz="1800" i="1" dirty="0">
                <a:latin typeface="Arial"/>
                <a:cs typeface="Arial"/>
              </a:rPr>
              <a:t>Φυσικών</a:t>
            </a:r>
            <a:r>
              <a:rPr lang="el-GR" altLang="ja-JP" sz="1800" dirty="0">
                <a:latin typeface="Arial"/>
                <a:cs typeface="Arial"/>
              </a:rPr>
              <a:t> του Αριστοτέλη.</a:t>
            </a:r>
          </a:p>
          <a:p>
            <a:pPr eaLnBrk="1" hangingPunct="1"/>
            <a:r>
              <a:rPr lang="el-GR" sz="1800" dirty="0">
                <a:latin typeface="Arial"/>
                <a:cs typeface="Arial"/>
              </a:rPr>
              <a:t>Nicole Oresme &amp; Jean Buridan συζητο</a:t>
            </a:r>
            <a:r>
              <a:rPr lang="el-GR" altLang="ja-JP" sz="1800" dirty="0">
                <a:latin typeface="Arial"/>
                <a:cs typeface="Arial"/>
              </a:rPr>
              <a:t>ύν το ενδεχόμενο να περιστρέφεται η γη και όχι οι ουράνιες σφαίρες.</a:t>
            </a:r>
          </a:p>
          <a:p>
            <a:pPr eaLnBrk="1" hangingPunct="1"/>
            <a:r>
              <a:rPr lang="el-GR" altLang="ja-JP" sz="1800" dirty="0">
                <a:latin typeface="Arial"/>
                <a:cs typeface="Arial"/>
              </a:rPr>
              <a:t>Η ενδεχόμενη ημερήσια περιστροφή της γης γύρω από τον άξονά της εξηγούσε τις ανατολές και δύσεις όλων των ουρανίων σωμάτων.</a:t>
            </a:r>
          </a:p>
          <a:p>
            <a:pPr marL="0" indent="0" eaLnBrk="1" hangingPunct="1">
              <a:buNone/>
            </a:pPr>
            <a:endParaRPr lang="el-GR" altLang="ja-JP" sz="1600" dirty="0">
              <a:latin typeface="Arial"/>
              <a:cs typeface="Arial"/>
            </a:endParaRPr>
          </a:p>
          <a:p>
            <a:pPr eaLnBrk="1" hangingPunct="1"/>
            <a:r>
              <a:rPr lang="el-GR" altLang="ja-JP" sz="1600" dirty="0">
                <a:latin typeface="Arial"/>
                <a:cs typeface="Arial"/>
              </a:rPr>
              <a:t>Ο Πτολεμαίος είχε παρουσιάσει μία σειρά επιχειρημάτων κατά της περιστροφής της γης</a:t>
            </a:r>
            <a:endParaRPr lang="el-GR" sz="1600" dirty="0">
              <a:latin typeface="Arial"/>
              <a:cs typeface="Arial"/>
            </a:endParaRPr>
          </a:p>
        </p:txBody>
      </p:sp>
      <p:sp>
        <p:nvSpPr>
          <p:cNvPr id="19461" name="Rectangle 5"/>
          <p:cNvSpPr>
            <a:spLocks noGrp="1" noChangeArrowheads="1"/>
          </p:cNvSpPr>
          <p:nvPr>
            <p:ph type="body" sz="half" idx="2"/>
          </p:nvPr>
        </p:nvSpPr>
        <p:spPr>
          <a:xfrm>
            <a:off x="4572000" y="1714500"/>
            <a:ext cx="4038600" cy="4525963"/>
          </a:xfrm>
        </p:spPr>
        <p:txBody>
          <a:bodyPr>
            <a:normAutofit/>
          </a:bodyPr>
          <a:lstStyle/>
          <a:p>
            <a:pPr eaLnBrk="1" hangingPunct="1">
              <a:lnSpc>
                <a:spcPct val="90000"/>
              </a:lnSpc>
              <a:buFontTx/>
              <a:buNone/>
            </a:pPr>
            <a:endParaRPr lang="el-GR" sz="1800" dirty="0">
              <a:solidFill>
                <a:schemeClr val="accent2"/>
              </a:solidFill>
              <a:latin typeface="Calibri" charset="0"/>
            </a:endParaRPr>
          </a:p>
          <a:p>
            <a:pPr eaLnBrk="1" hangingPunct="1">
              <a:lnSpc>
                <a:spcPct val="90000"/>
              </a:lnSpc>
              <a:buFontTx/>
              <a:buNone/>
            </a:pPr>
            <a:endParaRPr lang="el-GR" sz="1800" dirty="0">
              <a:solidFill>
                <a:schemeClr val="accent2"/>
              </a:solidFill>
              <a:latin typeface="Calibri" charset="0"/>
            </a:endParaRPr>
          </a:p>
          <a:p>
            <a:pPr eaLnBrk="1" hangingPunct="1">
              <a:lnSpc>
                <a:spcPct val="90000"/>
              </a:lnSpc>
              <a:buFontTx/>
              <a:buNone/>
            </a:pPr>
            <a:endParaRPr lang="el-GR" sz="1800" dirty="0">
              <a:solidFill>
                <a:schemeClr val="accent2"/>
              </a:solidFill>
              <a:latin typeface="Calibri" charset="0"/>
            </a:endParaRPr>
          </a:p>
          <a:p>
            <a:pPr eaLnBrk="1" hangingPunct="1">
              <a:lnSpc>
                <a:spcPct val="90000"/>
              </a:lnSpc>
              <a:buFontTx/>
              <a:buNone/>
            </a:pPr>
            <a:endParaRPr lang="en-GB" sz="1800" dirty="0" smtClean="0">
              <a:solidFill>
                <a:schemeClr val="accent2"/>
              </a:solidFill>
              <a:latin typeface="Calibri" charset="0"/>
            </a:endParaRPr>
          </a:p>
          <a:p>
            <a:pPr eaLnBrk="1" hangingPunct="1">
              <a:lnSpc>
                <a:spcPct val="90000"/>
              </a:lnSpc>
              <a:buFontTx/>
              <a:buNone/>
            </a:pPr>
            <a:r>
              <a:rPr lang="en-GB" sz="1800" dirty="0" err="1" smtClean="0">
                <a:solidFill>
                  <a:schemeClr val="accent2"/>
                </a:solidFill>
                <a:latin typeface="Calibri" charset="0"/>
              </a:rPr>
              <a:t>Κ</a:t>
            </a:r>
            <a:r>
              <a:rPr lang="en-GB" altLang="ja-JP" sz="1800" dirty="0" err="1" smtClean="0">
                <a:solidFill>
                  <a:schemeClr val="accent2"/>
                </a:solidFill>
                <a:latin typeface="Calibri" charset="0"/>
                <a:cs typeface="ＭＳ Ｐゴシック" charset="0"/>
              </a:rPr>
              <a:t>ίνηση</a:t>
            </a:r>
            <a:r>
              <a:rPr lang="en-GB" altLang="ja-JP" sz="1800" dirty="0" smtClean="0">
                <a:solidFill>
                  <a:schemeClr val="accent2"/>
                </a:solidFill>
                <a:latin typeface="Calibri" charset="0"/>
                <a:cs typeface="ＭＳ Ｐゴシック" charset="0"/>
              </a:rPr>
              <a:t> </a:t>
            </a:r>
            <a:r>
              <a:rPr lang="en-GB" altLang="ja-JP" sz="1800" dirty="0" err="1">
                <a:solidFill>
                  <a:schemeClr val="accent2"/>
                </a:solidFill>
                <a:latin typeface="Calibri" charset="0"/>
                <a:cs typeface="ＭＳ Ｐゴシック" charset="0"/>
              </a:rPr>
              <a:t>γης</a:t>
            </a:r>
            <a:r>
              <a:rPr lang="en-GB" altLang="ja-JP" sz="1800" dirty="0">
                <a:solidFill>
                  <a:schemeClr val="accent2"/>
                </a:solidFill>
                <a:latin typeface="Calibri" charset="0"/>
                <a:cs typeface="ＭＳ Ｐゴシック" charset="0"/>
              </a:rPr>
              <a:t>:</a:t>
            </a:r>
          </a:p>
          <a:p>
            <a:pPr eaLnBrk="1" hangingPunct="1">
              <a:lnSpc>
                <a:spcPct val="90000"/>
              </a:lnSpc>
            </a:pPr>
            <a:r>
              <a:rPr lang="el-GR" altLang="ja-JP" sz="1600" dirty="0" smtClean="0">
                <a:latin typeface="Calibri" charset="0"/>
                <a:cs typeface="ＭＳ Ｐゴシック" charset="0"/>
              </a:rPr>
              <a:t>Αν </a:t>
            </a:r>
            <a:r>
              <a:rPr lang="el-GR" altLang="ja-JP" sz="1600" dirty="0">
                <a:latin typeface="Calibri" charset="0"/>
                <a:cs typeface="ＭＳ Ｐゴシック" charset="0"/>
              </a:rPr>
              <a:t>η γη περιστρεφόταν προς την ανατολή όλα τα αντικείμενα πάνω από την επιφάνειά της θα έμεναν πίσω με μια κίνηση προς τη </a:t>
            </a:r>
            <a:r>
              <a:rPr lang="el-GR" altLang="ja-JP" sz="1600" dirty="0" smtClean="0">
                <a:latin typeface="Calibri" charset="0"/>
                <a:cs typeface="ＭＳ Ｐゴシック" charset="0"/>
              </a:rPr>
              <a:t>δύση</a:t>
            </a:r>
            <a:endParaRPr lang="el-GR" altLang="ja-JP" sz="1600" dirty="0">
              <a:latin typeface="Calibri" charset="0"/>
              <a:cs typeface="ＭＳ Ｐゴシック" charset="0"/>
            </a:endParaRPr>
          </a:p>
          <a:p>
            <a:pPr eaLnBrk="1" hangingPunct="1">
              <a:lnSpc>
                <a:spcPct val="90000"/>
              </a:lnSpc>
            </a:pPr>
            <a:r>
              <a:rPr lang="el-GR" altLang="ja-JP" sz="1600" dirty="0">
                <a:latin typeface="Calibri" charset="0"/>
                <a:cs typeface="ＭＳ Ｐゴシック" charset="0"/>
              </a:rPr>
              <a:t>Αν όλα τα αντικείμενα είχαν την ίδια περιστροφική κίνηση με τη γη τότε οι σχετικές θέσεις θα έμεναν πάντα οι ίδιες</a:t>
            </a:r>
            <a:endParaRPr lang="el-GR" altLang="ja-JP" sz="1600" dirty="0">
              <a:solidFill>
                <a:schemeClr val="accent2"/>
              </a:solidFill>
              <a:latin typeface="Calibri" charset="0"/>
              <a:cs typeface="ＭＳ Ｐゴシック" charset="0"/>
            </a:endParaRPr>
          </a:p>
          <a:p>
            <a:pPr eaLnBrk="1" hangingPunct="1">
              <a:lnSpc>
                <a:spcPct val="90000"/>
              </a:lnSpc>
            </a:pPr>
            <a:endParaRPr lang="en-GB" dirty="0">
              <a:latin typeface="Calibri" charset="0"/>
            </a:endParaRPr>
          </a:p>
        </p:txBody>
      </p:sp>
      <p:sp>
        <p:nvSpPr>
          <p:cNvPr id="19462" name="AutoShape 6"/>
          <p:cNvSpPr>
            <a:spLocks/>
          </p:cNvSpPr>
          <p:nvPr/>
        </p:nvSpPr>
        <p:spPr bwMode="auto">
          <a:xfrm>
            <a:off x="4407505" y="3773713"/>
            <a:ext cx="152400" cy="2156507"/>
          </a:xfrm>
          <a:prstGeom prst="leftBrace">
            <a:avLst>
              <a:gd name="adj1" fmla="val 130575"/>
              <a:gd name="adj2" fmla="val 83333"/>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fr-FR">
              <a:solidFill>
                <a:srgbClr val="FF0000"/>
              </a:solidFill>
            </a:endParaRPr>
          </a:p>
        </p:txBody>
      </p:sp>
    </p:spTree>
    <p:extLst>
      <p:ext uri="{BB962C8B-B14F-4D97-AF65-F5344CB8AC3E}">
        <p14:creationId xmlns:p14="http://schemas.microsoft.com/office/powerpoint/2010/main" val="772296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461">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61">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46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4294967295"/>
          </p:nvPr>
        </p:nvSpPr>
        <p:spPr>
          <a:xfrm>
            <a:off x="411238" y="1341815"/>
            <a:ext cx="8229600" cy="4525963"/>
          </a:xfrm>
        </p:spPr>
        <p:txBody>
          <a:bodyPr/>
          <a:lstStyle/>
          <a:p>
            <a:pPr eaLnBrk="1" hangingPunct="1"/>
            <a:r>
              <a:rPr lang="el-GR" sz="2000" dirty="0">
                <a:latin typeface="Calibri" charset="0"/>
              </a:rPr>
              <a:t> Επιχειρ</a:t>
            </a:r>
            <a:r>
              <a:rPr lang="el-GR" altLang="ja-JP" sz="2000" dirty="0">
                <a:latin typeface="Calibri" charset="0"/>
                <a:cs typeface="ＭＳ Ｐゴシック" charset="0"/>
              </a:rPr>
              <a:t>ήματα υ</a:t>
            </a:r>
            <a:r>
              <a:rPr lang="el-GR" sz="2000" dirty="0">
                <a:latin typeface="Calibri" charset="0"/>
              </a:rPr>
              <a:t>π</a:t>
            </a:r>
            <a:r>
              <a:rPr lang="el-GR" altLang="ja-JP" sz="2000" dirty="0">
                <a:latin typeface="Calibri" charset="0"/>
                <a:cs typeface="ＭＳ Ｐゴシック" charset="0"/>
              </a:rPr>
              <a:t>έρ της ημερήσιας αξονικής περιστροφής είχαν προταθεί από την Αρχαιότητα (Ηρακλείδης από τον Πόντο 4ος αι. π.Χ., Αρίσταρχος από τη Σάμο 3ος αι. π.Χ).</a:t>
            </a:r>
          </a:p>
          <a:p>
            <a:pPr eaLnBrk="1" hangingPunct="1"/>
            <a:endParaRPr lang="el-GR" altLang="ja-JP" sz="2000" dirty="0">
              <a:latin typeface="Calibri" charset="0"/>
              <a:cs typeface="ＭＳ Ｐゴシック" charset="0"/>
            </a:endParaRPr>
          </a:p>
          <a:p>
            <a:pPr eaLnBrk="1" hangingPunct="1"/>
            <a:r>
              <a:rPr lang="el-GR" altLang="ja-JP" sz="2000" dirty="0">
                <a:latin typeface="Calibri" charset="0"/>
                <a:cs typeface="ＭＳ Ｐゴシック" charset="0"/>
              </a:rPr>
              <a:t>Διασώζονται στο Μεσαίωνα ως επιχειρήματα που πρέπει να ανασκευαστούν.</a:t>
            </a:r>
          </a:p>
          <a:p>
            <a:pPr eaLnBrk="1" hangingPunct="1"/>
            <a:endParaRPr lang="el-GR" altLang="ja-JP" sz="2000" dirty="0">
              <a:latin typeface="Calibri" charset="0"/>
              <a:cs typeface="ＭＳ Ｐゴシック" charset="0"/>
            </a:endParaRPr>
          </a:p>
          <a:p>
            <a:pPr eaLnBrk="1" hangingPunct="1"/>
            <a:r>
              <a:rPr lang="el-GR" altLang="ja-JP" sz="2000" dirty="0">
                <a:latin typeface="Calibri" charset="0"/>
                <a:cs typeface="ＭＳ Ｐゴシック" charset="0"/>
              </a:rPr>
              <a:t>Υποστηρίζονται από τον Ορέμ και Μπουριντάν στα σχόλια τους στο </a:t>
            </a:r>
            <a:r>
              <a:rPr lang="el-GR" altLang="ja-JP" sz="2000" i="1" dirty="0">
                <a:latin typeface="Calibri" charset="0"/>
                <a:cs typeface="ＭＳ Ｐゴシック" charset="0"/>
              </a:rPr>
              <a:t>Περί Ουρανού</a:t>
            </a:r>
            <a:r>
              <a:rPr lang="el-GR" altLang="ja-JP" sz="2000" dirty="0">
                <a:latin typeface="Calibri" charset="0"/>
                <a:cs typeface="ＭＳ Ｐゴシック" charset="0"/>
              </a:rPr>
              <a:t> του Αριστοτέλη. </a:t>
            </a:r>
            <a:endParaRPr lang="el-GR" sz="2000" dirty="0">
              <a:latin typeface="Calibri" charset="0"/>
            </a:endParaRPr>
          </a:p>
        </p:txBody>
      </p:sp>
    </p:spTree>
    <p:extLst>
      <p:ext uri="{BB962C8B-B14F-4D97-AF65-F5344CB8AC3E}">
        <p14:creationId xmlns:p14="http://schemas.microsoft.com/office/powerpoint/2010/main" val="1694015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rgbClr val="FFFFFF"/>
          </a:solidFill>
        </p:spPr>
        <p:txBody>
          <a:bodyPr/>
          <a:lstStyle/>
          <a:p>
            <a:pPr algn="l" eaLnBrk="1" hangingPunct="1">
              <a:defRPr/>
            </a:pPr>
            <a:r>
              <a:rPr lang="en-GB" sz="3200" dirty="0">
                <a:ea typeface="+mj-ea"/>
              </a:rPr>
              <a:t>Jean </a:t>
            </a:r>
            <a:r>
              <a:rPr lang="en-GB" sz="3200" dirty="0" err="1">
                <a:ea typeface="+mj-ea"/>
              </a:rPr>
              <a:t>Buridan</a:t>
            </a:r>
            <a:endParaRPr lang="en-GB" dirty="0">
              <a:ea typeface="+mj-ea"/>
            </a:endParaRPr>
          </a:p>
        </p:txBody>
      </p:sp>
      <p:sp>
        <p:nvSpPr>
          <p:cNvPr id="26627" name="Rectangle 3"/>
          <p:cNvSpPr>
            <a:spLocks noGrp="1" noChangeArrowheads="1"/>
          </p:cNvSpPr>
          <p:nvPr>
            <p:ph type="body" idx="1"/>
          </p:nvPr>
        </p:nvSpPr>
        <p:spPr>
          <a:xfrm>
            <a:off x="697895" y="1837267"/>
            <a:ext cx="7772400" cy="4343400"/>
          </a:xfrm>
        </p:spPr>
        <p:txBody>
          <a:bodyPr>
            <a:normAutofit/>
          </a:bodyPr>
          <a:lstStyle/>
          <a:p>
            <a:pPr eaLnBrk="1" hangingPunct="1">
              <a:lnSpc>
                <a:spcPct val="110000"/>
              </a:lnSpc>
            </a:pPr>
            <a:r>
              <a:rPr lang="el-GR" sz="1800" dirty="0">
                <a:latin typeface="Arial"/>
                <a:cs typeface="Arial"/>
              </a:rPr>
              <a:t>Με την ημερ</a:t>
            </a:r>
            <a:r>
              <a:rPr lang="el-GR" altLang="ja-JP" sz="1800" dirty="0">
                <a:latin typeface="Arial"/>
                <a:cs typeface="Arial"/>
              </a:rPr>
              <a:t>ήσια περιστροφή της γης εξηγούνται εξίσου καλά τα καθημερινά και περιοδικά αστρονομικά φαινόμενα</a:t>
            </a:r>
            <a:r>
              <a:rPr lang="el-GR" altLang="ja-JP" sz="1800" dirty="0" smtClean="0">
                <a:latin typeface="Arial"/>
                <a:cs typeface="Arial"/>
              </a:rPr>
              <a:t>.</a:t>
            </a:r>
            <a:endParaRPr lang="el-GR" altLang="ja-JP" sz="1800" dirty="0">
              <a:latin typeface="Arial"/>
              <a:cs typeface="Arial"/>
            </a:endParaRPr>
          </a:p>
          <a:p>
            <a:pPr eaLnBrk="1" hangingPunct="1">
              <a:lnSpc>
                <a:spcPct val="110000"/>
              </a:lnSpc>
            </a:pPr>
            <a:r>
              <a:rPr lang="el-GR" altLang="ja-JP" sz="1800" dirty="0">
                <a:latin typeface="Arial"/>
                <a:cs typeface="Arial"/>
              </a:rPr>
              <a:t>Σχετική κίνηση. Δεν θα αντιλαμβανόμασταν την κίνηση της γης. [Ένας παρατηρητής σε ένα κινούμενο πλοίο το οποίο προσπερνά ένα ακίνητο πλοίο αν φανταζόταν τον εαυτό του ακίνητο θα του φαινόταν ότι το πλοίο που είναι στην πραγματικότητα ακίνητο κινείται</a:t>
            </a:r>
            <a:r>
              <a:rPr lang="el-GR" altLang="ja-JP" sz="1800" dirty="0" smtClean="0">
                <a:latin typeface="Arial"/>
                <a:cs typeface="Arial"/>
              </a:rPr>
              <a:t>]</a:t>
            </a:r>
            <a:endParaRPr lang="el-GR" altLang="ja-JP" sz="1800" dirty="0">
              <a:latin typeface="Arial"/>
              <a:cs typeface="Arial"/>
            </a:endParaRPr>
          </a:p>
          <a:p>
            <a:pPr eaLnBrk="1" hangingPunct="1">
              <a:lnSpc>
                <a:spcPct val="110000"/>
              </a:lnSpc>
            </a:pPr>
            <a:r>
              <a:rPr lang="el-GR" altLang="ja-JP" sz="1800" dirty="0">
                <a:latin typeface="Arial"/>
                <a:cs typeface="Arial"/>
              </a:rPr>
              <a:t>Με αυστηρά αστρονομικά κριτήρια ο Buridan θεωρεί ότι και οι 2 υποθέσεις (περιστροφή ήλιου ή γης) μπορούν να σώσουν τα φαινόμενα</a:t>
            </a:r>
            <a:r>
              <a:rPr lang="el-GR" altLang="ja-JP" sz="1800" dirty="0" smtClean="0">
                <a:latin typeface="Arial"/>
                <a:cs typeface="Arial"/>
              </a:rPr>
              <a:t>.</a:t>
            </a:r>
            <a:endParaRPr lang="el-GR" altLang="ja-JP" sz="1800" dirty="0">
              <a:latin typeface="Arial"/>
              <a:cs typeface="Arial"/>
            </a:endParaRPr>
          </a:p>
          <a:p>
            <a:pPr eaLnBrk="1" hangingPunct="1">
              <a:lnSpc>
                <a:spcPct val="110000"/>
              </a:lnSpc>
            </a:pPr>
            <a:r>
              <a:rPr lang="el-GR" altLang="ja-JP" sz="1800" dirty="0">
                <a:latin typeface="Arial"/>
                <a:cs typeface="Arial"/>
              </a:rPr>
              <a:t> </a:t>
            </a:r>
            <a:r>
              <a:rPr lang="el-GR" sz="1800" dirty="0">
                <a:latin typeface="Arial"/>
                <a:cs typeface="Arial"/>
              </a:rPr>
              <a:t>Οι αστρον</a:t>
            </a:r>
            <a:r>
              <a:rPr lang="el-GR" altLang="ja-JP" sz="1800" dirty="0">
                <a:latin typeface="Arial"/>
                <a:cs typeface="Arial"/>
              </a:rPr>
              <a:t>όμοι δεν μπορούν να λύσουν το πρόβλημα</a:t>
            </a:r>
            <a:endParaRPr lang="el-GR" sz="1800" dirty="0">
              <a:latin typeface="Arial"/>
              <a:cs typeface="Arial"/>
            </a:endParaRPr>
          </a:p>
          <a:p>
            <a:pPr eaLnBrk="1" hangingPunct="1"/>
            <a:endParaRPr lang="el-GR" altLang="ja-JP" sz="1800" dirty="0">
              <a:latin typeface="Calibri" charset="0"/>
              <a:cs typeface="ＭＳ Ｐゴシック" charset="0"/>
            </a:endParaRPr>
          </a:p>
        </p:txBody>
      </p:sp>
    </p:spTree>
    <p:extLst>
      <p:ext uri="{BB962C8B-B14F-4D97-AF65-F5344CB8AC3E}">
        <p14:creationId xmlns:p14="http://schemas.microsoft.com/office/powerpoint/2010/main" val="1978864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solidFill>
            <a:srgbClr val="FFFFFF"/>
          </a:solidFill>
        </p:spPr>
        <p:txBody>
          <a:bodyPr/>
          <a:lstStyle/>
          <a:p>
            <a:pPr algn="l" eaLnBrk="1" hangingPunct="1">
              <a:defRPr/>
            </a:pPr>
            <a:r>
              <a:rPr lang="en-GB" sz="3200" dirty="0">
                <a:ea typeface="+mj-ea"/>
              </a:rPr>
              <a:t>Jean </a:t>
            </a:r>
            <a:r>
              <a:rPr lang="en-GB" sz="3200" dirty="0" err="1">
                <a:ea typeface="+mj-ea"/>
              </a:rPr>
              <a:t>Buridan</a:t>
            </a:r>
            <a:endParaRPr lang="en-GB" sz="3200" dirty="0">
              <a:ea typeface="+mj-ea"/>
            </a:endParaRPr>
          </a:p>
        </p:txBody>
      </p:sp>
      <p:sp>
        <p:nvSpPr>
          <p:cNvPr id="27651" name="Rectangle 3"/>
          <p:cNvSpPr>
            <a:spLocks noGrp="1" noChangeArrowheads="1"/>
          </p:cNvSpPr>
          <p:nvPr>
            <p:ph type="body" idx="1"/>
          </p:nvPr>
        </p:nvSpPr>
        <p:spPr>
          <a:xfrm>
            <a:off x="900112" y="1826381"/>
            <a:ext cx="7345363" cy="4239140"/>
          </a:xfrm>
        </p:spPr>
        <p:txBody>
          <a:bodyPr>
            <a:normAutofit/>
          </a:bodyPr>
          <a:lstStyle/>
          <a:p>
            <a:pPr eaLnBrk="1" hangingPunct="1">
              <a:lnSpc>
                <a:spcPct val="90000"/>
              </a:lnSpc>
            </a:pPr>
            <a:r>
              <a:rPr lang="el-GR" sz="2000" dirty="0">
                <a:latin typeface="Arial"/>
                <a:cs typeface="Arial"/>
              </a:rPr>
              <a:t>Μη αστρονομικ</a:t>
            </a:r>
            <a:r>
              <a:rPr lang="el-GR" altLang="ja-JP" sz="2000" dirty="0">
                <a:latin typeface="Arial"/>
                <a:cs typeface="Arial"/>
              </a:rPr>
              <a:t>ά κριτήρια και επιχειρήματα</a:t>
            </a:r>
            <a:r>
              <a:rPr lang="el-GR" altLang="ja-JP" sz="2000" dirty="0" smtClean="0">
                <a:latin typeface="Arial"/>
                <a:cs typeface="Arial"/>
              </a:rPr>
              <a:t>.</a:t>
            </a:r>
            <a:endParaRPr lang="el-GR" altLang="ja-JP" sz="2000" dirty="0">
              <a:latin typeface="Arial"/>
              <a:cs typeface="Arial"/>
            </a:endParaRPr>
          </a:p>
          <a:p>
            <a:pPr eaLnBrk="1" hangingPunct="1">
              <a:lnSpc>
                <a:spcPct val="90000"/>
              </a:lnSpc>
            </a:pPr>
            <a:r>
              <a:rPr lang="el-GR" altLang="ja-JP" sz="2000" dirty="0">
                <a:latin typeface="Arial"/>
                <a:cs typeface="Arial"/>
              </a:rPr>
              <a:t>Στο σύμπαν του Αριστοτέλη η ακινησία είναι ευγενέστερη κατάσταση από την κίνηση (Θα ήταν πιο ταιριαστό να είναι ακίνητα τα ουράνια σώματα από ότι η ασήμαντη γη)</a:t>
            </a:r>
            <a:r>
              <a:rPr lang="el-GR" altLang="ja-JP" sz="2000" dirty="0" smtClean="0">
                <a:latin typeface="Arial"/>
                <a:cs typeface="Arial"/>
              </a:rPr>
              <a:t>.</a:t>
            </a:r>
            <a:endParaRPr lang="el-GR" altLang="ja-JP" sz="2000" dirty="0">
              <a:latin typeface="Arial"/>
              <a:cs typeface="Arial"/>
            </a:endParaRPr>
          </a:p>
          <a:p>
            <a:pPr eaLnBrk="1" hangingPunct="1">
              <a:lnSpc>
                <a:spcPct val="90000"/>
              </a:lnSpc>
            </a:pPr>
            <a:r>
              <a:rPr lang="el-GR" altLang="ja-JP" sz="2000" dirty="0">
                <a:latin typeface="Arial"/>
                <a:cs typeface="Arial"/>
              </a:rPr>
              <a:t>Είναι επιθυμητό να σώζονται τα φαινόμενα με τον απλούστερο δυνατό  </a:t>
            </a:r>
            <a:r>
              <a:rPr lang="el-GR" altLang="ja-JP" sz="2000" dirty="0" smtClean="0">
                <a:latin typeface="Arial"/>
                <a:cs typeface="Arial"/>
              </a:rPr>
              <a:t>τρόπο</a:t>
            </a:r>
            <a:endParaRPr lang="el-GR" altLang="ja-JP" sz="2000" dirty="0">
              <a:latin typeface="Arial"/>
              <a:cs typeface="Arial"/>
            </a:endParaRPr>
          </a:p>
          <a:p>
            <a:pPr eaLnBrk="1" hangingPunct="1">
              <a:lnSpc>
                <a:spcPct val="90000"/>
              </a:lnSpc>
            </a:pPr>
            <a:r>
              <a:rPr lang="el-GR" altLang="ja-JP" sz="2000" dirty="0">
                <a:latin typeface="Arial"/>
                <a:cs typeface="Arial"/>
              </a:rPr>
              <a:t>Όμως ο Buridan επιλέγει την παραδοσιακή γνώμη γιατί δεν μπορούσε να εξηγήσει γιατί όταν ένα βέλος ρίχνεται κατακόρυφα προς τα πάνω επιστρέφει πάντα στο αρχικό σ</a:t>
            </a:r>
            <a:r>
              <a:rPr lang="el-GR" altLang="ja-JP" sz="2000" dirty="0">
                <a:latin typeface="Calibri" charset="0"/>
                <a:cs typeface="ＭＳ Ｐゴシック" charset="0"/>
              </a:rPr>
              <a:t>ημείο.</a:t>
            </a:r>
            <a:endParaRPr lang="el-GR" sz="2000" dirty="0">
              <a:latin typeface="Calibri" charset="0"/>
            </a:endParaRPr>
          </a:p>
        </p:txBody>
      </p:sp>
    </p:spTree>
    <p:extLst>
      <p:ext uri="{BB962C8B-B14F-4D97-AF65-F5344CB8AC3E}">
        <p14:creationId xmlns:p14="http://schemas.microsoft.com/office/powerpoint/2010/main" val="2855484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4294967295"/>
          </p:nvPr>
        </p:nvSpPr>
        <p:spPr>
          <a:xfrm>
            <a:off x="903590" y="1879600"/>
            <a:ext cx="7345362" cy="3932238"/>
          </a:xfrm>
        </p:spPr>
        <p:txBody>
          <a:bodyPr/>
          <a:lstStyle/>
          <a:p>
            <a:pPr eaLnBrk="1" hangingPunct="1"/>
            <a:r>
              <a:rPr lang="el-GR" sz="2000" dirty="0">
                <a:latin typeface="Arial"/>
                <a:cs typeface="Arial"/>
              </a:rPr>
              <a:t>Αντεπιχείρημα</a:t>
            </a:r>
            <a:r>
              <a:rPr lang="el-GR" altLang="ja-JP" sz="2000" dirty="0">
                <a:latin typeface="Arial"/>
                <a:cs typeface="Arial"/>
              </a:rPr>
              <a:t>: ο αέρας κινείται μαζί με την περιστρεφόμενη γη και μεταφέρει το βέλος μαζί του.</a:t>
            </a:r>
          </a:p>
          <a:p>
            <a:pPr eaLnBrk="1" hangingPunct="1"/>
            <a:endParaRPr lang="el-GR" altLang="ja-JP" sz="2000" dirty="0">
              <a:latin typeface="Arial"/>
              <a:cs typeface="Arial"/>
            </a:endParaRPr>
          </a:p>
          <a:p>
            <a:pPr eaLnBrk="1" hangingPunct="1"/>
            <a:r>
              <a:rPr lang="el-GR" altLang="ja-JP" sz="2000" dirty="0">
                <a:latin typeface="Arial"/>
                <a:cs typeface="Arial"/>
              </a:rPr>
              <a:t>Ο </a:t>
            </a:r>
            <a:r>
              <a:rPr lang="el-GR" altLang="ja-JP" sz="2000" dirty="0" smtClean="0">
                <a:latin typeface="Arial"/>
                <a:cs typeface="Arial"/>
              </a:rPr>
              <a:t>Buridan </a:t>
            </a:r>
            <a:r>
              <a:rPr lang="el-GR" altLang="ja-JP" sz="2000" dirty="0">
                <a:latin typeface="Arial"/>
                <a:cs typeface="Arial"/>
              </a:rPr>
              <a:t>διαφωνεί εξαιτίας της ενώθησης (η ποσότητα ενώθησης που εντυπώνεται στο βέλος θα πρέπει να αντισταθεί στην πλάγια κίνηση του αέρα που συνοδεύει την περιστροφή της γης).</a:t>
            </a:r>
          </a:p>
          <a:p>
            <a:pPr marL="0" indent="0" eaLnBrk="1" hangingPunct="1">
              <a:buNone/>
            </a:pPr>
            <a:endParaRPr lang="en-GB" dirty="0">
              <a:latin typeface="Calibri" charset="0"/>
            </a:endParaRPr>
          </a:p>
        </p:txBody>
      </p:sp>
    </p:spTree>
    <p:extLst>
      <p:ext uri="{BB962C8B-B14F-4D97-AF65-F5344CB8AC3E}">
        <p14:creationId xmlns:p14="http://schemas.microsoft.com/office/powerpoint/2010/main" val="1910780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solidFill>
            <a:srgbClr val="FFFFFF"/>
          </a:solidFill>
        </p:spPr>
        <p:txBody>
          <a:bodyPr/>
          <a:lstStyle/>
          <a:p>
            <a:pPr algn="l" eaLnBrk="1" hangingPunct="1">
              <a:defRPr/>
            </a:pPr>
            <a:r>
              <a:rPr lang="en-GB" sz="3200" dirty="0">
                <a:ea typeface="+mj-ea"/>
              </a:rPr>
              <a:t>Nicole Oresme</a:t>
            </a:r>
            <a:endParaRPr lang="en-GB" dirty="0">
              <a:ea typeface="+mj-ea"/>
            </a:endParaRPr>
          </a:p>
        </p:txBody>
      </p:sp>
      <p:sp>
        <p:nvSpPr>
          <p:cNvPr id="34819" name="Rectangle 3"/>
          <p:cNvSpPr>
            <a:spLocks noGrp="1" noChangeArrowheads="1"/>
          </p:cNvSpPr>
          <p:nvPr>
            <p:ph type="body" idx="1"/>
          </p:nvPr>
        </p:nvSpPr>
        <p:spPr>
          <a:xfrm>
            <a:off x="685800" y="1600200"/>
            <a:ext cx="7772400" cy="4495800"/>
          </a:xfrm>
        </p:spPr>
        <p:txBody>
          <a:bodyPr/>
          <a:lstStyle/>
          <a:p>
            <a:pPr eaLnBrk="1" hangingPunct="1"/>
            <a:r>
              <a:rPr lang="en-GB" dirty="0">
                <a:latin typeface="Calibri" charset="0"/>
              </a:rPr>
              <a:t> </a:t>
            </a:r>
            <a:r>
              <a:rPr lang="el-GR" sz="2000" dirty="0">
                <a:latin typeface="Calibri" charset="0"/>
              </a:rPr>
              <a:t>Παρ</a:t>
            </a:r>
            <a:r>
              <a:rPr lang="el-GR" altLang="ja-JP" sz="2000" dirty="0">
                <a:latin typeface="Calibri" charset="0"/>
                <a:cs typeface="ＭＳ Ｐゴシック" charset="0"/>
              </a:rPr>
              <a:t>όμοια επιχειρήματα με τον Buridan</a:t>
            </a:r>
          </a:p>
          <a:p>
            <a:pPr lvl="1" eaLnBrk="1" hangingPunct="1"/>
            <a:r>
              <a:rPr lang="el-GR" sz="1800" dirty="0">
                <a:latin typeface="Calibri" charset="0"/>
              </a:rPr>
              <a:t>Η κοιν</a:t>
            </a:r>
            <a:r>
              <a:rPr lang="el-GR" altLang="ja-JP" sz="1800" dirty="0">
                <a:latin typeface="Calibri" charset="0"/>
                <a:cs typeface="ＭＳ Ｐゴシック" charset="0"/>
              </a:rPr>
              <a:t>ή εμπειρία μας λέει </a:t>
            </a:r>
            <a:r>
              <a:rPr lang="el-GR" altLang="ja-JP" sz="1800" dirty="0" smtClean="0">
                <a:latin typeface="Calibri" charset="0"/>
                <a:cs typeface="ＭＳ Ｐゴシック" charset="0"/>
              </a:rPr>
              <a:t>ότι </a:t>
            </a:r>
            <a:r>
              <a:rPr lang="el-GR" altLang="ja-JP" sz="1800" dirty="0">
                <a:latin typeface="Calibri" charset="0"/>
                <a:cs typeface="ＭＳ Ｐゴシック" charset="0"/>
              </a:rPr>
              <a:t>οι ουρανοί κινούνται; </a:t>
            </a:r>
            <a:r>
              <a:rPr lang="el-GR" sz="1800" dirty="0">
                <a:latin typeface="Calibri" charset="0"/>
              </a:rPr>
              <a:t>Σχετικ</a:t>
            </a:r>
            <a:r>
              <a:rPr lang="el-GR" altLang="ja-JP" sz="1800" dirty="0">
                <a:latin typeface="Calibri" charset="0"/>
                <a:cs typeface="ＭＳ Ｐゴシック" charset="0"/>
              </a:rPr>
              <a:t>ή κίνηση των πλοίων</a:t>
            </a:r>
          </a:p>
          <a:p>
            <a:pPr lvl="1" eaLnBrk="1" hangingPunct="1"/>
            <a:r>
              <a:rPr lang="el-GR" altLang="ja-JP" sz="1800" dirty="0">
                <a:latin typeface="Calibri" charset="0"/>
                <a:cs typeface="ＭＳ Ｐゴシック" charset="0"/>
              </a:rPr>
              <a:t>Γιατί δεν υπάρχει συνεχής άνεμος από τα ανατολικά προς τα δυτικά; Ο αέρας περιστρέφεται με τη γη (βλ. κλειστή καμπίνα πλοίου).</a:t>
            </a:r>
          </a:p>
          <a:p>
            <a:pPr lvl="1" eaLnBrk="1" hangingPunct="1"/>
            <a:r>
              <a:rPr lang="el-GR" altLang="ja-JP" sz="1800" dirty="0">
                <a:latin typeface="Calibri" charset="0"/>
                <a:cs typeface="ＭＳ Ｐゴシック" charset="0"/>
              </a:rPr>
              <a:t>Κατακόρυφη ρίψη βέλους; Διαφωνεί με Πτολεμαίο και Buridan. Κίνηση πλοίου (εφόσον το βέλος συμμετέχει στην περιστροφική κίνηση της γης θα πέσει ακριβώς στο ίδιο σημείο από το οποίο ρίχτηκε. Για τον παρατηρητή που κινείται μαζί του, θα φανεί μόνο μια κατακόρυφη κίνηση).</a:t>
            </a:r>
            <a:endParaRPr lang="el-GR" sz="1800" dirty="0">
              <a:latin typeface="Calibri" charset="0"/>
            </a:endParaRPr>
          </a:p>
          <a:p>
            <a:pPr lvl="1" eaLnBrk="1" hangingPunct="1"/>
            <a:r>
              <a:rPr lang="el-GR" sz="1800" dirty="0">
                <a:latin typeface="Calibri" charset="0"/>
              </a:rPr>
              <a:t>Ε</a:t>
            </a:r>
            <a:r>
              <a:rPr lang="el-GR" altLang="ja-JP" sz="1800" dirty="0">
                <a:latin typeface="Calibri" charset="0"/>
                <a:cs typeface="ＭＳ Ｐゴシック" charset="0"/>
              </a:rPr>
              <a:t>ίναι αδύνατο από την εμπειρία να εξακριβωθεί αν οι ουρανοί έχουν μια ημερήσια κίνηση και η γη όχι.</a:t>
            </a:r>
            <a:endParaRPr lang="el-GR" sz="1800" dirty="0">
              <a:latin typeface="Calibri" charset="0"/>
            </a:endParaRPr>
          </a:p>
        </p:txBody>
      </p:sp>
    </p:spTree>
    <p:extLst>
      <p:ext uri="{BB962C8B-B14F-4D97-AF65-F5344CB8AC3E}">
        <p14:creationId xmlns:p14="http://schemas.microsoft.com/office/powerpoint/2010/main" val="4012937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solidFill>
            <a:srgbClr val="FFFFFF"/>
          </a:solidFill>
        </p:spPr>
        <p:txBody>
          <a:bodyPr/>
          <a:lstStyle/>
          <a:p>
            <a:pPr algn="l" eaLnBrk="1" hangingPunct="1">
              <a:defRPr/>
            </a:pPr>
            <a:r>
              <a:rPr lang="en-GB" sz="3200" dirty="0">
                <a:ea typeface="+mj-ea"/>
              </a:rPr>
              <a:t>Nicole Oresme</a:t>
            </a:r>
          </a:p>
        </p:txBody>
      </p:sp>
      <p:sp>
        <p:nvSpPr>
          <p:cNvPr id="35843" name="Rectangle 3"/>
          <p:cNvSpPr>
            <a:spLocks noGrp="1" noChangeArrowheads="1"/>
          </p:cNvSpPr>
          <p:nvPr>
            <p:ph type="body" idx="1"/>
          </p:nvPr>
        </p:nvSpPr>
        <p:spPr>
          <a:xfrm>
            <a:off x="685800" y="1741714"/>
            <a:ext cx="7772400" cy="4572000"/>
          </a:xfrm>
        </p:spPr>
        <p:txBody>
          <a:bodyPr>
            <a:noAutofit/>
          </a:bodyPr>
          <a:lstStyle/>
          <a:p>
            <a:pPr eaLnBrk="1" hangingPunct="1">
              <a:lnSpc>
                <a:spcPct val="80000"/>
              </a:lnSpc>
              <a:buFontTx/>
              <a:buNone/>
            </a:pPr>
            <a:r>
              <a:rPr lang="el-GR" sz="2000" dirty="0">
                <a:latin typeface="Calibri" charset="0"/>
              </a:rPr>
              <a:t>Υπ</a:t>
            </a:r>
            <a:r>
              <a:rPr lang="el-GR" altLang="ja-JP" sz="2000" dirty="0">
                <a:latin typeface="Calibri" charset="0"/>
                <a:cs typeface="ＭＳ Ｐゴシック" charset="0"/>
              </a:rPr>
              <a:t>έ</a:t>
            </a:r>
            <a:r>
              <a:rPr lang="el-GR" sz="2000" dirty="0">
                <a:latin typeface="Calibri" charset="0"/>
              </a:rPr>
              <a:t>ρ περιστροφ</a:t>
            </a:r>
            <a:r>
              <a:rPr lang="el-GR" altLang="ja-JP" sz="2000" dirty="0">
                <a:latin typeface="Calibri" charset="0"/>
                <a:cs typeface="ＭＳ Ｐゴシック" charset="0"/>
              </a:rPr>
              <a:t>ής γης (μη αστρονομικά επιχειρήματα)</a:t>
            </a:r>
          </a:p>
          <a:p>
            <a:pPr eaLnBrk="1" hangingPunct="1">
              <a:lnSpc>
                <a:spcPct val="80000"/>
              </a:lnSpc>
              <a:spcBef>
                <a:spcPts val="1000"/>
              </a:spcBef>
            </a:pPr>
            <a:r>
              <a:rPr lang="el-GR" altLang="ja-JP" sz="2000" dirty="0">
                <a:latin typeface="Calibri" charset="0"/>
                <a:cs typeface="ＭＳ Ｐゴシック" charset="0"/>
              </a:rPr>
              <a:t>Αρμονικότερο σύμπαν.</a:t>
            </a:r>
          </a:p>
          <a:p>
            <a:pPr eaLnBrk="1" hangingPunct="1">
              <a:lnSpc>
                <a:spcPct val="80000"/>
              </a:lnSpc>
              <a:spcBef>
                <a:spcPts val="1000"/>
              </a:spcBef>
            </a:pPr>
            <a:r>
              <a:rPr lang="el-GR" altLang="ja-JP" sz="2000" dirty="0">
                <a:latin typeface="Calibri" charset="0"/>
                <a:cs typeface="ＭＳ Ｐゴシック" charset="0"/>
              </a:rPr>
              <a:t>Οι διεργασίες της φύσης έπρεπε να εξηγούνται με τον πιο μικρό αριθμό απλών ενεργειών.</a:t>
            </a:r>
          </a:p>
          <a:p>
            <a:pPr eaLnBrk="1" hangingPunct="1">
              <a:lnSpc>
                <a:spcPct val="80000"/>
              </a:lnSpc>
              <a:spcBef>
                <a:spcPts val="1000"/>
              </a:spcBef>
            </a:pPr>
            <a:r>
              <a:rPr lang="el-GR" altLang="ja-JP" sz="2000" dirty="0">
                <a:latin typeface="Calibri" charset="0"/>
                <a:cs typeface="ＭＳ Ｐゴシック" charset="0"/>
              </a:rPr>
              <a:t>Ο Θεός θα βρισκόταν σε μια μόνιμη κατάσταση ακινησίας (ευγενέστερη θέση από αυτή της κίνησης).</a:t>
            </a:r>
          </a:p>
          <a:p>
            <a:pPr eaLnBrk="1" hangingPunct="1">
              <a:lnSpc>
                <a:spcPct val="80000"/>
              </a:lnSpc>
              <a:spcBef>
                <a:spcPts val="1000"/>
              </a:spcBef>
            </a:pPr>
            <a:r>
              <a:rPr lang="el-GR" altLang="ja-JP" sz="2000" dirty="0">
                <a:latin typeface="Calibri" charset="0"/>
                <a:cs typeface="ＭＳ Ｐゴシック" charset="0"/>
              </a:rPr>
              <a:t>Δεν είναι απαραίτητη μια επιπλέον αόρατη σφαίρα που κινεί όλους τους πλανήτες. </a:t>
            </a:r>
          </a:p>
          <a:p>
            <a:pPr eaLnBrk="1" hangingPunct="1">
              <a:lnSpc>
                <a:spcPct val="80000"/>
              </a:lnSpc>
              <a:buFontTx/>
              <a:buNone/>
            </a:pPr>
            <a:r>
              <a:rPr lang="el-GR" sz="2000" u="sng" dirty="0">
                <a:latin typeface="Calibri" charset="0"/>
              </a:rPr>
              <a:t>Παρόλα</a:t>
            </a:r>
            <a:r>
              <a:rPr lang="el-GR" altLang="ja-JP" sz="2000" u="sng" dirty="0">
                <a:latin typeface="Calibri" charset="0"/>
                <a:cs typeface="ＭＳ Ｐゴシック" charset="0"/>
              </a:rPr>
              <a:t> αυτά:</a:t>
            </a:r>
          </a:p>
          <a:p>
            <a:pPr eaLnBrk="1" hangingPunct="1">
              <a:lnSpc>
                <a:spcPct val="80000"/>
              </a:lnSpc>
              <a:spcBef>
                <a:spcPts val="1000"/>
              </a:spcBef>
            </a:pPr>
            <a:r>
              <a:rPr lang="el-GR" sz="2000" dirty="0">
                <a:latin typeface="Calibri" charset="0"/>
              </a:rPr>
              <a:t>Θεωρε</a:t>
            </a:r>
            <a:r>
              <a:rPr lang="el-GR" altLang="ja-JP" sz="2000" dirty="0">
                <a:latin typeface="Calibri" charset="0"/>
                <a:cs typeface="ＭＳ Ｐゴシック" charset="0"/>
              </a:rPr>
              <a:t>ί ότι το πρόβλημα είναι «επιστημονικά» απροσδιόριστο.</a:t>
            </a:r>
          </a:p>
          <a:p>
            <a:pPr eaLnBrk="1" hangingPunct="1">
              <a:lnSpc>
                <a:spcPct val="80000"/>
              </a:lnSpc>
              <a:spcBef>
                <a:spcPts val="1000"/>
              </a:spcBef>
            </a:pPr>
            <a:r>
              <a:rPr lang="el-GR" altLang="ja-JP" sz="2000" dirty="0">
                <a:latin typeface="Calibri" charset="0"/>
                <a:cs typeface="ＭＳ Ｐゴシック" charset="0"/>
              </a:rPr>
              <a:t>Υιοθετεί την παραδοσιακή γνώμη.</a:t>
            </a:r>
          </a:p>
          <a:p>
            <a:pPr eaLnBrk="1" hangingPunct="1">
              <a:lnSpc>
                <a:spcPct val="80000"/>
              </a:lnSpc>
              <a:spcBef>
                <a:spcPts val="1000"/>
              </a:spcBef>
            </a:pPr>
            <a:r>
              <a:rPr lang="el-GR" sz="2000" dirty="0">
                <a:latin typeface="Calibri" charset="0"/>
              </a:rPr>
              <a:t>Αν ο ανθρ</a:t>
            </a:r>
            <a:r>
              <a:rPr lang="el-GR" altLang="ja-JP" sz="2000" dirty="0">
                <a:latin typeface="Calibri" charset="0"/>
                <a:cs typeface="ＭＳ Ｐゴシック" charset="0"/>
              </a:rPr>
              <a:t>ώπινος Λόγος, η εμπειρία και η «επιστήμη» αδυνατούν να απαντήσουν αυτό το ερώτημα, τότε είναι ανίκανες να αποδείξουν την αλήθεια των θρησκευτικών δογμάτων!</a:t>
            </a:r>
            <a:endParaRPr lang="el-GR" sz="2000" u="sng" dirty="0">
              <a:latin typeface="Calibri" charset="0"/>
            </a:endParaRPr>
          </a:p>
        </p:txBody>
      </p:sp>
    </p:spTree>
    <p:extLst>
      <p:ext uri="{BB962C8B-B14F-4D97-AF65-F5344CB8AC3E}">
        <p14:creationId xmlns:p14="http://schemas.microsoft.com/office/powerpoint/2010/main" val="3996707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58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latin typeface="Cambria"/>
                <a:cs typeface="Cambria"/>
              </a:rPr>
              <a:t>Η μαθηματικοποίηση του κόσμου</a:t>
            </a:r>
            <a:endParaRPr lang="en-US" sz="3200" dirty="0">
              <a:latin typeface="Cambria"/>
              <a:cs typeface="Cambria"/>
            </a:endParaRPr>
          </a:p>
        </p:txBody>
      </p:sp>
      <p:sp>
        <p:nvSpPr>
          <p:cNvPr id="3" name="Content Placeholder 2"/>
          <p:cNvSpPr>
            <a:spLocks noGrp="1"/>
          </p:cNvSpPr>
          <p:nvPr>
            <p:ph idx="1"/>
          </p:nvPr>
        </p:nvSpPr>
        <p:spPr/>
        <p:txBody>
          <a:bodyPr>
            <a:normAutofit lnSpcReduction="10000"/>
          </a:bodyPr>
          <a:lstStyle/>
          <a:p>
            <a:r>
              <a:rPr lang="el-GR" sz="2000" dirty="0" smtClean="0">
                <a:latin typeface="Cambria"/>
                <a:cs typeface="Cambria"/>
              </a:rPr>
              <a:t>Ο όρος συνήθως αναφέρεται στην αντικατάσταση της αριστοτελικής μεταφυσικής της μεσαιωνικής φυσικής φιλοσοφίας από «Πλατωνικούς» και «Πυθαγόρειους» τρόπους θέασης του κόσμου.</a:t>
            </a:r>
          </a:p>
          <a:p>
            <a:r>
              <a:rPr lang="el-GR" sz="2000" dirty="0" smtClean="0">
                <a:latin typeface="Cambria"/>
                <a:cs typeface="Cambria"/>
              </a:rPr>
              <a:t>Η Επιστημονική Επανάσταση χαρακτηρίζεται όμως και από τη στροφή από μια εργαλειοκρατική σε μια ρεαλιστική αντίληψη των μαθηματικών.</a:t>
            </a:r>
          </a:p>
          <a:p>
            <a:pPr lvl="1"/>
            <a:r>
              <a:rPr lang="el-GR" sz="1800" dirty="0" smtClean="0">
                <a:latin typeface="Cambria"/>
                <a:cs typeface="Cambria"/>
              </a:rPr>
              <a:t>Οι εργαλειοκράτες θεωρούσαν ότι οι μαθηματικές θεωρίες παρέμεναν υποθετικές, και βοηθούσαν στους υπολογισμούς και τις προβλέψεις.</a:t>
            </a:r>
          </a:p>
          <a:p>
            <a:pPr lvl="1"/>
            <a:r>
              <a:rPr lang="el-GR" sz="1800" dirty="0" smtClean="0">
                <a:latin typeface="Cambria"/>
                <a:cs typeface="Cambria"/>
              </a:rPr>
              <a:t>Οι ρεαλιστές θεωρούσαν ότι εάν οι υπολογισμοί ήταν σωστοί, τότε και οι θεωρίες ήταν </a:t>
            </a:r>
            <a:r>
              <a:rPr lang="el-GR" sz="1800" dirty="0" smtClean="0">
                <a:latin typeface="Cambria"/>
                <a:cs typeface="Cambria"/>
              </a:rPr>
              <a:t>αληθείς</a:t>
            </a:r>
            <a:r>
              <a:rPr lang="en-GB" sz="1800" dirty="0" smtClean="0">
                <a:latin typeface="Cambria"/>
                <a:cs typeface="Cambria"/>
              </a:rPr>
              <a:t> </a:t>
            </a:r>
            <a:r>
              <a:rPr lang="el-GR" sz="1800" dirty="0">
                <a:latin typeface="Cambria"/>
                <a:cs typeface="Cambria"/>
              </a:rPr>
              <a:t>(</a:t>
            </a:r>
            <a:r>
              <a:rPr lang="el-GR" sz="1800" dirty="0" smtClean="0">
                <a:latin typeface="Cambria"/>
                <a:cs typeface="Cambria"/>
              </a:rPr>
              <a:t>ή</a:t>
            </a:r>
            <a:r>
              <a:rPr lang="en-GB" sz="1800" dirty="0" smtClean="0">
                <a:latin typeface="Cambria"/>
                <a:cs typeface="Cambria"/>
              </a:rPr>
              <a:t> </a:t>
            </a:r>
            <a:r>
              <a:rPr lang="el-GR" sz="1800" i="1" dirty="0" smtClean="0">
                <a:latin typeface="Cambria"/>
                <a:cs typeface="Cambria"/>
              </a:rPr>
              <a:t>σχεδόν</a:t>
            </a:r>
            <a:r>
              <a:rPr lang="en-GB" sz="1800" i="1" dirty="0" smtClean="0">
                <a:latin typeface="Cambria"/>
                <a:cs typeface="Cambria"/>
              </a:rPr>
              <a:t> </a:t>
            </a:r>
            <a:r>
              <a:rPr lang="el-GR" sz="1800" dirty="0" smtClean="0">
                <a:latin typeface="Cambria"/>
                <a:cs typeface="Cambria"/>
              </a:rPr>
              <a:t>αληθε</a:t>
            </a:r>
            <a:r>
              <a:rPr lang="el-GR" sz="1800" dirty="0" smtClean="0">
                <a:latin typeface="Cambria"/>
                <a:cs typeface="Cambria"/>
              </a:rPr>
              <a:t>ίς</a:t>
            </a:r>
            <a:r>
              <a:rPr lang="el-GR" sz="1800" dirty="0" smtClean="0">
                <a:latin typeface="Cambria"/>
                <a:cs typeface="Cambria"/>
              </a:rPr>
              <a:t>)</a:t>
            </a:r>
            <a:r>
              <a:rPr lang="el-GR" sz="1800" dirty="0">
                <a:latin typeface="Cambria"/>
                <a:cs typeface="Cambria"/>
              </a:rPr>
              <a:t>.</a:t>
            </a:r>
            <a:endParaRPr lang="en-US" sz="1800" dirty="0">
              <a:latin typeface="Cambria"/>
              <a:cs typeface="Cambria"/>
            </a:endParaRPr>
          </a:p>
        </p:txBody>
      </p:sp>
    </p:spTree>
    <p:extLst>
      <p:ext uri="{BB962C8B-B14F-4D97-AF65-F5344CB8AC3E}">
        <p14:creationId xmlns:p14="http://schemas.microsoft.com/office/powerpoint/2010/main" val="2154220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4 - Τίτλος"/>
          <p:cNvSpPr>
            <a:spLocks noGrp="1"/>
          </p:cNvSpPr>
          <p:nvPr>
            <p:ph type="title"/>
          </p:nvPr>
        </p:nvSpPr>
        <p:spPr>
          <a:xfrm>
            <a:off x="714375" y="285750"/>
            <a:ext cx="7772400" cy="1143000"/>
          </a:xfrm>
        </p:spPr>
        <p:txBody>
          <a:bodyPr/>
          <a:lstStyle/>
          <a:p>
            <a:pPr algn="l" eaLnBrk="1" hangingPunct="1"/>
            <a:r>
              <a:rPr lang="el-GR" sz="2800" dirty="0" smtClean="0">
                <a:latin typeface="Arial" charset="0"/>
                <a:ea typeface="ＭＳ Ｐゴシック" charset="0"/>
                <a:cs typeface="ＭＳ Ｐゴシック" charset="0"/>
              </a:rPr>
              <a:t>Η αστρονομία της Αναγέννησης</a:t>
            </a:r>
            <a:endParaRPr lang="el-GR" sz="2800" dirty="0">
              <a:latin typeface="Arial" charset="0"/>
              <a:ea typeface="ＭＳ Ｐゴシック" charset="0"/>
              <a:cs typeface="ＭＳ Ｐゴシック" charset="0"/>
            </a:endParaRPr>
          </a:p>
        </p:txBody>
      </p:sp>
      <p:sp>
        <p:nvSpPr>
          <p:cNvPr id="6" name="5 - Θέση περιεχομένου"/>
          <p:cNvSpPr>
            <a:spLocks noGrp="1"/>
          </p:cNvSpPr>
          <p:nvPr>
            <p:ph idx="1"/>
          </p:nvPr>
        </p:nvSpPr>
        <p:spPr>
          <a:xfrm>
            <a:off x="714375" y="1853218"/>
            <a:ext cx="7772400" cy="4381500"/>
          </a:xfrm>
        </p:spPr>
        <p:txBody>
          <a:bodyPr>
            <a:normAutofit lnSpcReduction="10000"/>
          </a:bodyPr>
          <a:lstStyle/>
          <a:p>
            <a:pPr eaLnBrk="1" hangingPunct="1"/>
            <a:r>
              <a:rPr lang="el-GR" sz="2000" dirty="0" smtClean="0">
                <a:latin typeface="Arial" charset="0"/>
                <a:ea typeface="ＭＳ Ｐゴシック" charset="0"/>
                <a:cs typeface="ＭＳ Ｐゴシック" charset="0"/>
              </a:rPr>
              <a:t>βασίζεται </a:t>
            </a:r>
            <a:r>
              <a:rPr lang="el-GR" sz="2000" dirty="0">
                <a:latin typeface="Arial" charset="0"/>
                <a:ea typeface="ＭＳ Ｐゴシック" charset="0"/>
                <a:cs typeface="ＭＳ Ｐゴシック" charset="0"/>
              </a:rPr>
              <a:t>στο έργο των αρχαίων:</a:t>
            </a:r>
          </a:p>
          <a:p>
            <a:pPr lvl="1" eaLnBrk="1" hangingPunct="1"/>
            <a:r>
              <a:rPr lang="el-GR" sz="1600" dirty="0">
                <a:latin typeface="Arial" charset="0"/>
                <a:ea typeface="ＭＳ Ｐゴシック" charset="0"/>
              </a:rPr>
              <a:t>Αριστοτελικό σύστημα ομόκεντρων σφαιρών (βασισμένο στο έργο του Καλίππου και του Ευδόξου_ δεν εξηγεί την μεταβαλλόμενη λαμπρότητα των ουράνιων σωμάτων)</a:t>
            </a:r>
          </a:p>
          <a:p>
            <a:pPr lvl="1" eaLnBrk="1" hangingPunct="1"/>
            <a:r>
              <a:rPr lang="el-GR" sz="1600" dirty="0">
                <a:latin typeface="Arial" charset="0"/>
                <a:ea typeface="ＭＳ Ｐゴシック" charset="0"/>
              </a:rPr>
              <a:t>Αστρονομικό σύστημα Πτολεμαίου (βασισμένο στο έργο του Ίππαρχου και του Απολλώνιου από την Πέργαμο_ λεπτομερές και μαθηματικό σύστημα το οποίο προέβλεπε τις κινήσεις των ουρανών με αρκετή ακρίβεια)</a:t>
            </a:r>
          </a:p>
          <a:p>
            <a:pPr lvl="1" eaLnBrk="1" hangingPunct="1"/>
            <a:r>
              <a:rPr lang="el-GR" sz="1600" dirty="0">
                <a:latin typeface="Arial" charset="0"/>
                <a:ea typeface="ＭＳ Ｐゴシック" charset="0"/>
              </a:rPr>
              <a:t>Εναλλακτικά συστήματα αστρονομικής σκέψης </a:t>
            </a:r>
            <a:r>
              <a:rPr lang="el-GR" sz="1600" dirty="0" smtClean="0">
                <a:latin typeface="Arial" charset="0"/>
                <a:ea typeface="ＭＳ Ｐゴシック" charset="0"/>
              </a:rPr>
              <a:t>κατά </a:t>
            </a:r>
            <a:r>
              <a:rPr lang="el-GR" sz="1600" dirty="0">
                <a:latin typeface="Arial" charset="0"/>
                <a:ea typeface="ＭＳ Ｐゴシック" charset="0"/>
              </a:rPr>
              <a:t>την αρχαιότητα (πχ. </a:t>
            </a:r>
            <a:r>
              <a:rPr lang="el-GR" sz="1600" dirty="0" smtClean="0">
                <a:latin typeface="Arial" charset="0"/>
                <a:ea typeface="ＭＳ Ｐゴシック" charset="0"/>
              </a:rPr>
              <a:t>Πυθαγόρειοι</a:t>
            </a:r>
            <a:r>
              <a:rPr lang="el-GR" sz="1600" dirty="0">
                <a:latin typeface="Arial" charset="0"/>
                <a:ea typeface="ＭＳ Ｐゴシック" charset="0"/>
              </a:rPr>
              <a:t>:</a:t>
            </a:r>
            <a:r>
              <a:rPr lang="el-GR" sz="1600" dirty="0" smtClean="0">
                <a:latin typeface="Arial" charset="0"/>
                <a:ea typeface="ＭＳ Ｐゴシック" charset="0"/>
              </a:rPr>
              <a:t>στο </a:t>
            </a:r>
            <a:r>
              <a:rPr lang="el-GR" sz="1600" dirty="0">
                <a:latin typeface="Arial" charset="0"/>
                <a:ea typeface="ＭＳ Ｐゴシック" charset="0"/>
              </a:rPr>
              <a:t>κέντρο του σύμπαντος υπάρχει μια φωτιά γύρω από την οποία περιστρέφονται τα υπόλοιπα σώματα/ Αρίσταρχος ο Σάμιος: ημερήσια και ετήσια περιστροφή της γης γύρω από τον άξονά της και τον ήλιο/ Ηρακλείδης: ημερήσια περιστροφή)</a:t>
            </a:r>
          </a:p>
          <a:p>
            <a:pPr lvl="1" eaLnBrk="1" hangingPunct="1"/>
            <a:r>
              <a:rPr lang="el-GR" sz="1600" dirty="0">
                <a:latin typeface="Arial" charset="0"/>
                <a:ea typeface="ＭＳ Ｐゴシック" charset="0"/>
              </a:rPr>
              <a:t>Ισλάμ (σχόλια και αναθεωρήσεις του Πτολεμαίου)</a:t>
            </a:r>
          </a:p>
          <a:p>
            <a:pPr lvl="1" eaLnBrk="1" hangingPunct="1"/>
            <a:r>
              <a:rPr lang="el-GR" sz="1600" dirty="0">
                <a:latin typeface="Arial" charset="0"/>
                <a:ea typeface="ＭＳ Ｐゴシック" charset="0"/>
              </a:rPr>
              <a:t>12</a:t>
            </a:r>
            <a:r>
              <a:rPr lang="el-GR" sz="1600" baseline="30000" dirty="0">
                <a:latin typeface="Arial" charset="0"/>
                <a:ea typeface="ＭＳ Ｐゴシック" charset="0"/>
              </a:rPr>
              <a:t>ος</a:t>
            </a:r>
            <a:r>
              <a:rPr lang="el-GR" sz="1600" dirty="0">
                <a:latin typeface="Arial" charset="0"/>
                <a:ea typeface="ＭＳ Ｐゴシック" charset="0"/>
              </a:rPr>
              <a:t> αιώνας (εισαγωγικές αστρονομικές πραγματείες, και μεταφράσεις στα λατινικά)</a:t>
            </a:r>
          </a:p>
          <a:p>
            <a:pPr lvl="1" eaLnBrk="1" hangingPunct="1"/>
            <a:r>
              <a:rPr lang="el-GR" sz="1600" dirty="0">
                <a:latin typeface="Arial" charset="0"/>
                <a:ea typeface="ＭＳ Ｐゴシック" charset="0"/>
              </a:rPr>
              <a:t>14</a:t>
            </a:r>
            <a:r>
              <a:rPr lang="el-GR" sz="1600" baseline="30000" dirty="0">
                <a:latin typeface="Arial" charset="0"/>
                <a:ea typeface="ＭＳ Ｐゴシック" charset="0"/>
              </a:rPr>
              <a:t>ος</a:t>
            </a:r>
            <a:r>
              <a:rPr lang="el-GR" sz="1600" dirty="0">
                <a:latin typeface="Arial" charset="0"/>
                <a:ea typeface="ＭＳ Ｐゴシック" charset="0"/>
              </a:rPr>
              <a:t> αιώνας (μετά την κριτική του Αριστοτέλη- πλήθος ερωτημάτων όπως η πολλαπλότητα του κόσμου, η κίνηση της γης)</a:t>
            </a:r>
          </a:p>
        </p:txBody>
      </p:sp>
    </p:spTree>
    <p:extLst>
      <p:ext uri="{BB962C8B-B14F-4D97-AF65-F5344CB8AC3E}">
        <p14:creationId xmlns:p14="http://schemas.microsoft.com/office/powerpoint/2010/main" val="1538951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1 - Τίτλος"/>
          <p:cNvSpPr>
            <a:spLocks noGrp="1"/>
          </p:cNvSpPr>
          <p:nvPr>
            <p:ph type="title"/>
          </p:nvPr>
        </p:nvSpPr>
        <p:spPr/>
        <p:txBody>
          <a:bodyPr/>
          <a:lstStyle/>
          <a:p>
            <a:pPr algn="l" eaLnBrk="1" hangingPunct="1"/>
            <a:r>
              <a:rPr lang="el-GR" sz="2800">
                <a:latin typeface="Arial" charset="0"/>
                <a:ea typeface="ＭＳ Ｐゴシック" charset="0"/>
                <a:cs typeface="ＭＳ Ｐゴシック" charset="0"/>
              </a:rPr>
              <a:t>Ο Κοπέρνικος και ο στάσιμος ήλιος</a:t>
            </a:r>
          </a:p>
        </p:txBody>
      </p:sp>
      <p:pic>
        <p:nvPicPr>
          <p:cNvPr id="7170" name="5 - Θέση περιεχομένου" descr="Copernicus.jpg"/>
          <p:cNvPicPr>
            <a:picLocks noGrp="1" noChangeAspect="1"/>
          </p:cNvPicPr>
          <p:nvPr>
            <p:ph sz="half" idx="1"/>
          </p:nvPr>
        </p:nvPicPr>
        <p:blipFill>
          <a:blip r:embed="rId3">
            <a:extLst>
              <a:ext uri="{28A0092B-C50C-407E-A947-70E740481C1C}">
                <a14:useLocalDpi xmlns:a14="http://schemas.microsoft.com/office/drawing/2010/main" val="0"/>
              </a:ext>
            </a:extLst>
          </a:blip>
          <a:srcRect l="-2912" r="-2912"/>
          <a:stretch>
            <a:fillRect/>
          </a:stretch>
        </p:blipFill>
        <p:spPr/>
      </p:pic>
      <p:sp>
        <p:nvSpPr>
          <p:cNvPr id="7171" name="4 - Θέση περιεχομένου"/>
          <p:cNvSpPr>
            <a:spLocks noGrp="1"/>
          </p:cNvSpPr>
          <p:nvPr>
            <p:ph sz="half" idx="2"/>
          </p:nvPr>
        </p:nvSpPr>
        <p:spPr>
          <a:xfrm>
            <a:off x="4648199" y="2147888"/>
            <a:ext cx="3566160" cy="4226302"/>
          </a:xfrm>
        </p:spPr>
        <p:txBody>
          <a:bodyPr>
            <a:normAutofit fontScale="85000" lnSpcReduction="20000"/>
          </a:bodyPr>
          <a:lstStyle/>
          <a:p>
            <a:pPr eaLnBrk="1" hangingPunct="1">
              <a:lnSpc>
                <a:spcPct val="110000"/>
              </a:lnSpc>
            </a:pPr>
            <a:r>
              <a:rPr lang="el-GR" sz="1500" dirty="0">
                <a:latin typeface="Arial" charset="0"/>
                <a:ea typeface="ＭＳ Ｐゴシック" charset="0"/>
                <a:cs typeface="ＭＳ Ｐゴシック" charset="0"/>
              </a:rPr>
              <a:t>Νικόλαος Κοπέρνικος (1473-1543)</a:t>
            </a:r>
          </a:p>
          <a:p>
            <a:pPr eaLnBrk="1" hangingPunct="1">
              <a:lnSpc>
                <a:spcPct val="110000"/>
              </a:lnSpc>
            </a:pPr>
            <a:r>
              <a:rPr lang="el-GR" sz="1500" dirty="0">
                <a:latin typeface="Arial" charset="0"/>
                <a:ea typeface="ＭＳ Ｐゴシック" charset="0"/>
                <a:cs typeface="ＭＳ Ｐゴシック" charset="0"/>
              </a:rPr>
              <a:t>Πανεπιστήμιο της Κρακοβίας (συλλέγει αστρονομικά και μαθηματικά κείμενα)</a:t>
            </a:r>
          </a:p>
          <a:p>
            <a:pPr eaLnBrk="1" hangingPunct="1">
              <a:lnSpc>
                <a:spcPct val="110000"/>
              </a:lnSpc>
            </a:pPr>
            <a:r>
              <a:rPr lang="el-GR" sz="1500" dirty="0">
                <a:latin typeface="Arial" charset="0"/>
                <a:ea typeface="ＭＳ Ｐゴシック" charset="0"/>
                <a:cs typeface="ＭＳ Ｐゴシック" charset="0"/>
              </a:rPr>
              <a:t>1496-1503: Πανεπιστήμια Μπολόνιας, Πάδοβας και Φεράρας [Σπουδές Κανονικού Δικαίου. Επαφή με εξέχοντες αστρονόμους. Ιατρική. εκμάθηση ελληνικών]</a:t>
            </a:r>
          </a:p>
          <a:p>
            <a:pPr eaLnBrk="1" hangingPunct="1">
              <a:lnSpc>
                <a:spcPct val="110000"/>
              </a:lnSpc>
            </a:pPr>
            <a:r>
              <a:rPr lang="el-GR" sz="1500" dirty="0">
                <a:latin typeface="Arial" charset="0"/>
                <a:ea typeface="ＭＳ Ｐゴシック" charset="0"/>
                <a:cs typeface="ＭＳ Ｐゴシック" charset="0"/>
              </a:rPr>
              <a:t>1506: επιστροφή στην Πολωνία, συμμετέχει στη διακυβέρνηση του κρατιδίου της Ερμολάνδης και συμμετέχει στη λήψη ιατρικών και οικονομικών αποφάσεων</a:t>
            </a:r>
          </a:p>
          <a:p>
            <a:pPr eaLnBrk="1" hangingPunct="1">
              <a:lnSpc>
                <a:spcPct val="110000"/>
              </a:lnSpc>
            </a:pPr>
            <a:r>
              <a:rPr lang="el-GR" sz="1500" dirty="0">
                <a:latin typeface="Arial" charset="0"/>
                <a:ea typeface="ＭＳ Ｐゴシック" charset="0"/>
                <a:cs typeface="ＭＳ Ｐゴシック" charset="0"/>
              </a:rPr>
              <a:t>1514: πρ</a:t>
            </a:r>
            <a:r>
              <a:rPr lang="el-GR" altLang="ja-JP" sz="1500" dirty="0">
                <a:latin typeface="Arial" charset="0"/>
                <a:ea typeface="ＭＳ Ｐゴシック" charset="0"/>
                <a:cs typeface="ＭＳ Ｐゴシック" charset="0"/>
              </a:rPr>
              <a:t>όσκληση για </a:t>
            </a:r>
            <a:r>
              <a:rPr lang="el-GR" sz="1500" dirty="0">
                <a:latin typeface="Arial" charset="0"/>
                <a:ea typeface="ＭＳ Ｐゴシック" charset="0"/>
                <a:cs typeface="ＭＳ Ｐゴシック" charset="0"/>
              </a:rPr>
              <a:t>συμμετοχή στις διαβουλεύσεις για την αναμόρφωση του ημερολογίου στη Ρώμη</a:t>
            </a:r>
          </a:p>
          <a:p>
            <a:pPr eaLnBrk="1" hangingPunct="1">
              <a:lnSpc>
                <a:spcPct val="90000"/>
              </a:lnSpc>
            </a:pPr>
            <a:endParaRPr lang="el-GR" sz="1500" dirty="0">
              <a:latin typeface="Arial" charset="0"/>
              <a:ea typeface="ＭＳ Ｐゴシック" charset="0"/>
              <a:cs typeface="ＭＳ Ｐゴシック" charset="0"/>
            </a:endParaRPr>
          </a:p>
          <a:p>
            <a:pPr eaLnBrk="1" hangingPunct="1">
              <a:lnSpc>
                <a:spcPct val="90000"/>
              </a:lnSpc>
            </a:pPr>
            <a:endParaRPr lang="el-GR" sz="24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87951466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1 - Τίτλος"/>
          <p:cNvSpPr>
            <a:spLocks noGrp="1"/>
          </p:cNvSpPr>
          <p:nvPr>
            <p:ph type="title"/>
          </p:nvPr>
        </p:nvSpPr>
        <p:spPr>
          <a:xfrm>
            <a:off x="457200" y="419781"/>
            <a:ext cx="8229600" cy="868362"/>
          </a:xfrm>
          <a:solidFill>
            <a:srgbClr val="FFFFFF"/>
          </a:solidFill>
        </p:spPr>
        <p:txBody>
          <a:bodyPr>
            <a:normAutofit/>
          </a:bodyPr>
          <a:lstStyle/>
          <a:p>
            <a:pPr algn="l" eaLnBrk="1" hangingPunct="1"/>
            <a:r>
              <a:rPr lang="el-GR" sz="3200" dirty="0">
                <a:latin typeface="Cambria"/>
                <a:ea typeface="ＭＳ Ｐゴシック" charset="0"/>
                <a:cs typeface="Cambria"/>
              </a:rPr>
              <a:t>Ο Κοπέρνικος και ο στάσιμος ήλιος</a:t>
            </a:r>
          </a:p>
        </p:txBody>
      </p:sp>
      <p:sp>
        <p:nvSpPr>
          <p:cNvPr id="4" name="3 - Θέση περιεχομένου"/>
          <p:cNvSpPr>
            <a:spLocks noGrp="1"/>
          </p:cNvSpPr>
          <p:nvPr>
            <p:ph idx="1"/>
          </p:nvPr>
        </p:nvSpPr>
        <p:spPr>
          <a:xfrm>
            <a:off x="457200" y="1765905"/>
            <a:ext cx="8229600" cy="4360258"/>
          </a:xfrm>
        </p:spPr>
        <p:txBody>
          <a:bodyPr>
            <a:normAutofit fontScale="85000" lnSpcReduction="10000"/>
          </a:bodyPr>
          <a:lstStyle/>
          <a:p>
            <a:pPr eaLnBrk="1" hangingPunct="1"/>
            <a:r>
              <a:rPr lang="el-GR" sz="1700" dirty="0">
                <a:latin typeface="Arial" charset="0"/>
                <a:ea typeface="ＭＳ Ｐゴシック" charset="0"/>
                <a:cs typeface="ＭＳ Ｐゴシック" charset="0"/>
              </a:rPr>
              <a:t>Μεταρρύθμιση της αστρονομίας (ελάχιστες παρατηρήσεις-μαθηματικό έργο)</a:t>
            </a:r>
          </a:p>
          <a:p>
            <a:pPr eaLnBrk="1" hangingPunct="1"/>
            <a:r>
              <a:rPr lang="el-GR" sz="1700" dirty="0">
                <a:latin typeface="Arial" charset="0"/>
                <a:ea typeface="ＭＳ Ｐゴシック" charset="0"/>
                <a:cs typeface="ＭＳ Ｐゴシック" charset="0"/>
              </a:rPr>
              <a:t>Αντλεί τα στοιχεία του από τον Πτολεμαίο </a:t>
            </a:r>
          </a:p>
          <a:p>
            <a:pPr eaLnBrk="1" hangingPunct="1"/>
            <a:r>
              <a:rPr lang="el-GR" sz="1700" dirty="0">
                <a:latin typeface="Arial" charset="0"/>
                <a:ea typeface="ＭＳ Ｐゴシック" charset="0"/>
                <a:cs typeface="ＭＳ Ｐゴシック" charset="0"/>
              </a:rPr>
              <a:t>Επηρεάζεται από τον αστρονόμο </a:t>
            </a:r>
            <a:r>
              <a:rPr lang="en-US" sz="1700" dirty="0">
                <a:latin typeface="Arial" charset="0"/>
                <a:ea typeface="ＭＳ Ｐゴシック" charset="0"/>
                <a:cs typeface="ＭＳ Ｐゴシック" charset="0"/>
              </a:rPr>
              <a:t>Novara</a:t>
            </a:r>
            <a:r>
              <a:rPr lang="el-GR" sz="1700" dirty="0">
                <a:latin typeface="Arial" charset="0"/>
                <a:ea typeface="ＭＳ Ｐゴシック" charset="0"/>
                <a:cs typeface="ＭＳ Ｐゴシック" charset="0"/>
              </a:rPr>
              <a:t> (πλατωνιστής) και επιθυμεί να συλλάβει τη δομή του σύμπαντος μέσα από απλές μαθηματικές σχέσεις.</a:t>
            </a:r>
          </a:p>
          <a:p>
            <a:pPr eaLnBrk="1" hangingPunct="1"/>
            <a:r>
              <a:rPr lang="el-GR" sz="1700" dirty="0">
                <a:latin typeface="Arial" charset="0"/>
                <a:ea typeface="ＭＳ Ｐゴシック" charset="0"/>
                <a:cs typeface="ＭＳ Ｐゴシック" charset="0"/>
              </a:rPr>
              <a:t> Η ιδέα του για ένα ηλιοστατικό σύστημα συναντάται το 1512 στο χειρόγραφο </a:t>
            </a:r>
            <a:r>
              <a:rPr lang="en-US" sz="1700" b="1" i="1" dirty="0" err="1">
                <a:latin typeface="Arial" charset="0"/>
                <a:ea typeface="ＭＳ Ｐゴシック" charset="0"/>
                <a:cs typeface="ＭＳ Ｐゴシック" charset="0"/>
              </a:rPr>
              <a:t>Commentariolus</a:t>
            </a:r>
            <a:r>
              <a:rPr lang="el-GR" sz="1700" i="1" dirty="0">
                <a:latin typeface="Arial" charset="0"/>
                <a:ea typeface="ＭＳ Ｐゴシック" charset="0"/>
                <a:cs typeface="ＭＳ Ｐゴシック" charset="0"/>
              </a:rPr>
              <a:t>, </a:t>
            </a:r>
            <a:r>
              <a:rPr lang="el-GR" sz="1700" dirty="0">
                <a:latin typeface="Arial" charset="0"/>
                <a:ea typeface="ＭＳ Ｐゴシック" charset="0"/>
                <a:cs typeface="ＭＳ Ｐゴシック" charset="0"/>
              </a:rPr>
              <a:t>στο οποίο παρουσιάζει 7 αξιώματα για την οικοδόμηση μιας νεάς αστρονομίας</a:t>
            </a:r>
            <a:r>
              <a:rPr lang="en-US" sz="1700" i="1" dirty="0">
                <a:latin typeface="Arial" charset="0"/>
                <a:ea typeface="ＭＳ Ｐゴシック" charset="0"/>
                <a:cs typeface="ＭＳ Ｐゴシック" charset="0"/>
              </a:rPr>
              <a:t>.</a:t>
            </a:r>
            <a:endParaRPr lang="el-GR" sz="1700" i="1" dirty="0">
              <a:latin typeface="Arial" charset="0"/>
              <a:ea typeface="ＭＳ Ｐゴシック" charset="0"/>
              <a:cs typeface="ＭＳ Ｐゴシック" charset="0"/>
            </a:endParaRPr>
          </a:p>
          <a:p>
            <a:pPr marL="800100" lvl="1" indent="-342900" eaLnBrk="1" hangingPunct="1">
              <a:buFontTx/>
              <a:buAutoNum type="arabicPeriod"/>
            </a:pPr>
            <a:r>
              <a:rPr lang="el-GR" sz="1500" i="1" dirty="0">
                <a:latin typeface="Arial" charset="0"/>
                <a:ea typeface="ＭＳ Ｐゴシック" charset="0"/>
              </a:rPr>
              <a:t>Δεν υπάρχει ένα κέντρο για όλες τις ουράνιες τροχιές αλλά 2 (η γη για τη σελήνη, ο ήλιος για όλους τους πλανήτες)</a:t>
            </a:r>
          </a:p>
          <a:p>
            <a:pPr marL="800100" lvl="1" indent="-342900" eaLnBrk="1" hangingPunct="1">
              <a:buFontTx/>
              <a:buAutoNum type="arabicPeriod"/>
            </a:pPr>
            <a:r>
              <a:rPr lang="el-GR" sz="1500" i="1" dirty="0">
                <a:latin typeface="Arial" charset="0"/>
                <a:ea typeface="ＭＳ Ｐゴシック" charset="0"/>
              </a:rPr>
              <a:t>Το κέντρο της γης δεν ταυτίζεται με το κέντρο του σύμπαντος αλλά μόνο με το κέντρο της βαρύτητας και της τροχιάς της Σελήνης</a:t>
            </a:r>
          </a:p>
          <a:p>
            <a:pPr marL="800100" lvl="1" indent="-342900" eaLnBrk="1" hangingPunct="1">
              <a:buFontTx/>
              <a:buAutoNum type="arabicPeriod"/>
            </a:pPr>
            <a:r>
              <a:rPr lang="el-GR" sz="1500" i="1" dirty="0">
                <a:latin typeface="Arial" charset="0"/>
                <a:ea typeface="ＭＳ Ｐゴシック" charset="0"/>
              </a:rPr>
              <a:t>Όλες οι σφαίρες περιφέρονται γύρω από τον Ήλιο που είναι κοντά στο κέντρο του σύμπαντος.</a:t>
            </a:r>
          </a:p>
          <a:p>
            <a:pPr marL="800100" lvl="1" indent="-342900" eaLnBrk="1" hangingPunct="1">
              <a:buFontTx/>
              <a:buAutoNum type="arabicPeriod"/>
            </a:pPr>
            <a:r>
              <a:rPr lang="el-GR" sz="1500" i="1" dirty="0">
                <a:latin typeface="Arial" charset="0"/>
                <a:ea typeface="ＭＳ Ｐゴシック" charset="0"/>
              </a:rPr>
              <a:t>Η απόσταση μεταξύ γης και ήλιου είναι ανεπαίσθητη σε σχέση με το ύψος του στερεώματος.</a:t>
            </a:r>
          </a:p>
          <a:p>
            <a:pPr marL="800100" lvl="1" indent="-342900" eaLnBrk="1" hangingPunct="1">
              <a:buFontTx/>
              <a:buAutoNum type="arabicPeriod"/>
            </a:pPr>
            <a:r>
              <a:rPr lang="el-GR" sz="1500" i="1" dirty="0">
                <a:latin typeface="Arial" charset="0"/>
                <a:ea typeface="ＭＳ Ｐゴシック" charset="0"/>
              </a:rPr>
              <a:t>Οποιαδήποτε κίνηση στο στερέωμα οφείλεται στην κίνηση της γης (ημερήσια κίνηση)</a:t>
            </a:r>
          </a:p>
          <a:p>
            <a:pPr marL="800100" lvl="1" indent="-342900" eaLnBrk="1" hangingPunct="1">
              <a:buFontTx/>
              <a:buAutoNum type="arabicPeriod"/>
            </a:pPr>
            <a:r>
              <a:rPr lang="el-GR" sz="1500" i="1" dirty="0">
                <a:latin typeface="Arial" charset="0"/>
                <a:ea typeface="ＭＳ Ｐゴシック" charset="0"/>
              </a:rPr>
              <a:t>Ό,τι φαίνονται ως κινήσεις του Ήλιου αποτελούν κινήσεις της γης (ετήσια κίνηση)</a:t>
            </a:r>
          </a:p>
          <a:p>
            <a:pPr marL="800100" lvl="1" indent="-342900" eaLnBrk="1" hangingPunct="1">
              <a:buFontTx/>
              <a:buAutoNum type="arabicPeriod"/>
            </a:pPr>
            <a:r>
              <a:rPr lang="el-GR" sz="1500" i="1" dirty="0">
                <a:latin typeface="Arial" charset="0"/>
                <a:ea typeface="ＭＳ Ｐゴシック" charset="0"/>
              </a:rPr>
              <a:t>Η ανάδρομη κίνηση των πλανητών οφείλεται στην κίνηση της γης</a:t>
            </a:r>
          </a:p>
          <a:p>
            <a:pPr marL="800100" lvl="1" indent="-342900" eaLnBrk="1" hangingPunct="1">
              <a:buFontTx/>
              <a:buAutoNum type="arabicPeriod"/>
            </a:pPr>
            <a:endParaRPr lang="en-US" sz="1500" i="1" dirty="0">
              <a:latin typeface="Arial" charset="0"/>
              <a:ea typeface="ＭＳ Ｐゴシック" charset="0"/>
            </a:endParaRPr>
          </a:p>
          <a:p>
            <a:pPr eaLnBrk="1" hangingPunct="1"/>
            <a:endParaRPr lang="el-GR" sz="1900" dirty="0">
              <a:latin typeface="Arial" charset="0"/>
              <a:ea typeface="ＭＳ Ｐゴシック" charset="0"/>
              <a:cs typeface="ＭＳ Ｐゴシック" charset="0"/>
            </a:endParaRPr>
          </a:p>
          <a:p>
            <a:pPr eaLnBrk="1" hangingPunct="1">
              <a:buFontTx/>
              <a:buNone/>
            </a:pPr>
            <a:endParaRPr lang="el-GR" sz="19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884520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3 - Θέση περιεχομένου" descr="copernican solar system atlas coalestic 1660.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378857" y="857250"/>
            <a:ext cx="6572250" cy="5405438"/>
          </a:xfrm>
        </p:spPr>
      </p:pic>
    </p:spTree>
    <p:extLst>
      <p:ext uri="{BB962C8B-B14F-4D97-AF65-F5344CB8AC3E}">
        <p14:creationId xmlns:p14="http://schemas.microsoft.com/office/powerpoint/2010/main" val="148308133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 Τίτλος"/>
          <p:cNvSpPr>
            <a:spLocks noGrp="1"/>
          </p:cNvSpPr>
          <p:nvPr>
            <p:ph type="title"/>
          </p:nvPr>
        </p:nvSpPr>
        <p:spPr>
          <a:xfrm>
            <a:off x="457200" y="274638"/>
            <a:ext cx="8229600" cy="939800"/>
          </a:xfrm>
          <a:solidFill>
            <a:srgbClr val="FFFFFF"/>
          </a:solidFill>
        </p:spPr>
        <p:txBody>
          <a:bodyPr/>
          <a:lstStyle/>
          <a:p>
            <a:pPr algn="l" eaLnBrk="1" hangingPunct="1"/>
            <a:r>
              <a:rPr lang="el-GR" sz="2800" dirty="0">
                <a:latin typeface="Arial" charset="0"/>
                <a:ea typeface="ＭＳ Ｐゴシック" charset="0"/>
                <a:cs typeface="ＭＳ Ｐゴシック" charset="0"/>
              </a:rPr>
              <a:t>Περί των περιστροφών των ουρανίων σφαιρών</a:t>
            </a:r>
          </a:p>
        </p:txBody>
      </p:sp>
      <p:sp>
        <p:nvSpPr>
          <p:cNvPr id="3" name="2 - Θέση περιεχομένου"/>
          <p:cNvSpPr>
            <a:spLocks noGrp="1"/>
          </p:cNvSpPr>
          <p:nvPr>
            <p:ph idx="1"/>
          </p:nvPr>
        </p:nvSpPr>
        <p:spPr>
          <a:xfrm>
            <a:off x="457200" y="1721304"/>
            <a:ext cx="8229600" cy="4840288"/>
          </a:xfrm>
        </p:spPr>
        <p:txBody>
          <a:bodyPr>
            <a:normAutofit fontScale="85000" lnSpcReduction="20000"/>
          </a:bodyPr>
          <a:lstStyle/>
          <a:p>
            <a:pPr eaLnBrk="1" hangingPunct="1">
              <a:lnSpc>
                <a:spcPct val="110000"/>
              </a:lnSpc>
            </a:pPr>
            <a:r>
              <a:rPr lang="el-GR" sz="1800" dirty="0">
                <a:latin typeface="Arial" charset="0"/>
                <a:ea typeface="ＭＳ Ｐゴシック" charset="0"/>
                <a:cs typeface="ＭＳ Ｐゴシック" charset="0"/>
              </a:rPr>
              <a:t>1539: ο </a:t>
            </a:r>
            <a:r>
              <a:rPr lang="en-US" sz="1800" dirty="0">
                <a:latin typeface="Arial" charset="0"/>
                <a:ea typeface="ＭＳ Ｐゴシック" charset="0"/>
                <a:cs typeface="ＭＳ Ｐゴシック" charset="0"/>
              </a:rPr>
              <a:t>George Joachim </a:t>
            </a:r>
            <a:r>
              <a:rPr lang="en-US" sz="1800" dirty="0" err="1">
                <a:latin typeface="Arial" charset="0"/>
                <a:ea typeface="ＭＳ Ｐゴシック" charset="0"/>
                <a:cs typeface="ＭＳ Ｐゴシック" charset="0"/>
              </a:rPr>
              <a:t>Rheticus</a:t>
            </a:r>
            <a:r>
              <a:rPr lang="el-GR" sz="1800" dirty="0">
                <a:latin typeface="Arial" charset="0"/>
                <a:ea typeface="ＭＳ Ｐゴシック" charset="0"/>
                <a:cs typeface="ＭＳ Ｐゴシック" charset="0"/>
              </a:rPr>
              <a:t> πηγαίνει στον Κοπέρνικο για να μελετήσει το χειρόγραφο</a:t>
            </a:r>
          </a:p>
          <a:p>
            <a:pPr eaLnBrk="1" hangingPunct="1">
              <a:lnSpc>
                <a:spcPct val="110000"/>
              </a:lnSpc>
            </a:pPr>
            <a:r>
              <a:rPr lang="el-GR" sz="1800" dirty="0">
                <a:latin typeface="Arial" charset="0"/>
                <a:ea typeface="ＭＳ Ｐゴシック" charset="0"/>
                <a:cs typeface="ＭＳ Ｐゴシック" charset="0"/>
              </a:rPr>
              <a:t>1540: ο </a:t>
            </a:r>
            <a:r>
              <a:rPr lang="en-US" sz="1800" dirty="0" err="1">
                <a:latin typeface="Arial" charset="0"/>
                <a:ea typeface="ＭＳ Ｐゴシック" charset="0"/>
                <a:cs typeface="ＭＳ Ｐゴシック" charset="0"/>
              </a:rPr>
              <a:t>Rheticus</a:t>
            </a:r>
            <a:r>
              <a:rPr lang="el-GR" sz="1800" dirty="0">
                <a:latin typeface="Arial" charset="0"/>
                <a:ea typeface="ＭＳ Ｐゴシック" charset="0"/>
                <a:cs typeface="ＭＳ Ｐゴシック" charset="0"/>
              </a:rPr>
              <a:t> δημοσιεύει το έργο του </a:t>
            </a:r>
            <a:r>
              <a:rPr lang="el-GR" sz="1800" i="1" dirty="0">
                <a:latin typeface="Arial" charset="0"/>
                <a:ea typeface="ＭＳ Ｐゴシック" charset="0"/>
                <a:cs typeface="ＭＳ Ｐゴシック" charset="0"/>
              </a:rPr>
              <a:t>Πρώτη αφήγηση για τα βιβλία των περιφορών </a:t>
            </a:r>
            <a:r>
              <a:rPr lang="el-GR" sz="1800" dirty="0">
                <a:latin typeface="Arial" charset="0"/>
                <a:ea typeface="ＭＳ Ｐゴシック" charset="0"/>
                <a:cs typeface="ＭＳ Ｐゴシック" charset="0"/>
              </a:rPr>
              <a:t>όπου παρουσιάζει τη θεωρία του Κοπέρνικου.</a:t>
            </a:r>
          </a:p>
          <a:p>
            <a:pPr eaLnBrk="1" hangingPunct="1">
              <a:lnSpc>
                <a:spcPct val="110000"/>
              </a:lnSpc>
            </a:pPr>
            <a:r>
              <a:rPr lang="el-GR" sz="1800" b="1" dirty="0">
                <a:latin typeface="Arial" charset="0"/>
                <a:ea typeface="ＭＳ Ｐゴシック" charset="0"/>
                <a:cs typeface="ＭＳ Ｐゴシック" charset="0"/>
              </a:rPr>
              <a:t>1543</a:t>
            </a:r>
            <a:r>
              <a:rPr lang="el-GR" sz="1800" dirty="0">
                <a:latin typeface="Arial" charset="0"/>
                <a:ea typeface="ＭＳ Ｐゴシック" charset="0"/>
                <a:cs typeface="ＭＳ Ｐゴシック" charset="0"/>
              </a:rPr>
              <a:t>: δημοσίευση του έργου του Κοπέρνικου </a:t>
            </a:r>
            <a:r>
              <a:rPr lang="el-GR" sz="1800" i="1" dirty="0">
                <a:latin typeface="Arial" charset="0"/>
                <a:ea typeface="ＭＳ Ｐゴシック" charset="0"/>
                <a:cs typeface="ＭＳ Ｐゴシック" charset="0"/>
              </a:rPr>
              <a:t>Περί των περιστροφών των ουρανίων σφαιρών </a:t>
            </a:r>
            <a:r>
              <a:rPr lang="el-GR" sz="1800" dirty="0">
                <a:latin typeface="Arial" charset="0"/>
                <a:ea typeface="ＭＳ Ｐゴシック" charset="0"/>
                <a:cs typeface="ＭＳ Ｐゴシック" charset="0"/>
              </a:rPr>
              <a:t>(ο ίδιος πεθαίνει </a:t>
            </a:r>
            <a:r>
              <a:rPr lang="el-GR" sz="1800" dirty="0" smtClean="0">
                <a:latin typeface="Arial" charset="0"/>
                <a:ea typeface="ＭＳ Ｐゴシック" charset="0"/>
                <a:cs typeface="ＭＳ Ｐゴシック" charset="0"/>
              </a:rPr>
              <a:t>αμέσως μετά τη </a:t>
            </a:r>
            <a:r>
              <a:rPr lang="el-GR" sz="1800" dirty="0">
                <a:latin typeface="Arial" charset="0"/>
                <a:ea typeface="ＭＳ Ｐゴシック" charset="0"/>
                <a:cs typeface="ＭＳ Ｐゴシック" charset="0"/>
              </a:rPr>
              <a:t>δημοσίευση του βιβλίου του)</a:t>
            </a:r>
          </a:p>
          <a:p>
            <a:pPr lvl="1" eaLnBrk="1" hangingPunct="1">
              <a:lnSpc>
                <a:spcPct val="110000"/>
              </a:lnSpc>
            </a:pPr>
            <a:r>
              <a:rPr lang="el-GR" sz="1600" dirty="0">
                <a:latin typeface="Arial" charset="0"/>
                <a:ea typeface="ＭＳ Ｐゴシック" charset="0"/>
              </a:rPr>
              <a:t>Το έργο θεωρείται «επαναστατικό» διότι εξηγεί την κίνηση των ουρανίων σωμάτων με την περιστροφή της γης γύρω από τον άξονά της και γύρω από τον ήλιο, και διότι μελέτησε με τη μέθοδο των επικύκλων και εκκέντρων τις αστρονομικές συνέπειες αυτών των αιτημάτων.</a:t>
            </a:r>
          </a:p>
          <a:p>
            <a:pPr>
              <a:lnSpc>
                <a:spcPct val="110000"/>
              </a:lnSpc>
            </a:pPr>
            <a:r>
              <a:rPr lang="el-GR" sz="1800" dirty="0">
                <a:latin typeface="Arial" charset="0"/>
                <a:ea typeface="ＭＳ Ｐゴシック" charset="0"/>
              </a:rPr>
              <a:t>Μπορεί να θεωρηθεί όμως και ως ένας από τους τελευταίους εκπρόσωπους της Πτολεμαϊκής παράδοσης</a:t>
            </a:r>
          </a:p>
          <a:p>
            <a:pPr lvl="2" eaLnBrk="1" hangingPunct="1">
              <a:lnSpc>
                <a:spcPct val="110000"/>
              </a:lnSpc>
            </a:pPr>
            <a:r>
              <a:rPr lang="el-GR" sz="1600" dirty="0">
                <a:latin typeface="Arial" charset="0"/>
                <a:ea typeface="ＭＳ Ｐゴシック" charset="0"/>
              </a:rPr>
              <a:t>Χρησιμοποιεί τα δεδομένα της Πτολεμαϊκής αστρονομίας (27 μόνο παρατηρήσεις φαίνεται να έχει κάνει ο ίδιος)</a:t>
            </a:r>
          </a:p>
          <a:p>
            <a:pPr lvl="2" eaLnBrk="1" hangingPunct="1">
              <a:lnSpc>
                <a:spcPct val="110000"/>
              </a:lnSpc>
            </a:pPr>
            <a:r>
              <a:rPr lang="el-GR" sz="1600" dirty="0">
                <a:latin typeface="Arial" charset="0"/>
                <a:ea typeface="ＭＳ Ｐゴシック" charset="0"/>
              </a:rPr>
              <a:t>Το σύμπαν του είναι τέλεια σφαιρικό και πεπερασμένο. Η κίνηση παραμένει αυστηρά κυκλική.</a:t>
            </a:r>
          </a:p>
          <a:p>
            <a:pPr lvl="2" eaLnBrk="1" hangingPunct="1">
              <a:lnSpc>
                <a:spcPct val="110000"/>
              </a:lnSpc>
            </a:pPr>
            <a:r>
              <a:rPr lang="el-GR" sz="1600" dirty="0">
                <a:latin typeface="Arial" charset="0"/>
                <a:ea typeface="ＭＳ Ｐゴシック" charset="0"/>
              </a:rPr>
              <a:t>Το σύστημα δεν είναι ιδιαίτερα απλό- επανεισάγει επίκυκλους και έκκεντρους αν και καταργεί τον εξισωτή.</a:t>
            </a:r>
          </a:p>
          <a:p>
            <a:pPr lvl="2" eaLnBrk="1" hangingPunct="1">
              <a:lnSpc>
                <a:spcPct val="110000"/>
              </a:lnSpc>
            </a:pPr>
            <a:endParaRPr lang="el-GR" sz="1200" dirty="0">
              <a:latin typeface="Arial" charset="0"/>
              <a:ea typeface="ＭＳ Ｐゴシック" charset="0"/>
            </a:endParaRPr>
          </a:p>
          <a:p>
            <a:pPr eaLnBrk="1" hangingPunct="1">
              <a:lnSpc>
                <a:spcPct val="110000"/>
              </a:lnSpc>
            </a:pPr>
            <a:endParaRPr lang="el-GR" sz="20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847141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sz="3200" i="1" dirty="0">
                <a:latin typeface="Arial" charset="0"/>
                <a:ea typeface="ＭＳ Ｐゴシック" charset="0"/>
                <a:cs typeface="ＭＳ Ｐゴシック" charset="0"/>
              </a:rPr>
              <a:t>Περί των περιστροφών των ουρανίων σφαιρών </a:t>
            </a:r>
            <a:endParaRPr lang="en-US" sz="3200" dirty="0"/>
          </a:p>
        </p:txBody>
      </p:sp>
      <p:pic>
        <p:nvPicPr>
          <p:cNvPr id="15362" name="8 - Θέση περιεχομένου" descr="page1-443px-Nicolai_Copernici_torinensis_De_revolutionibus_orbium_coelestium.djvu.jpg"/>
          <p:cNvPicPr>
            <a:picLocks noGrp="1" noChangeAspect="1"/>
          </p:cNvPicPr>
          <p:nvPr>
            <p:ph sz="half" idx="1"/>
          </p:nvPr>
        </p:nvPicPr>
        <p:blipFill>
          <a:blip r:embed="rId3">
            <a:extLst>
              <a:ext uri="{28A0092B-C50C-407E-A947-70E740481C1C}">
                <a14:useLocalDpi xmlns:a14="http://schemas.microsoft.com/office/drawing/2010/main" val="0"/>
              </a:ext>
            </a:extLst>
          </a:blip>
          <a:srcRect l="-3591" r="-3591"/>
          <a:stretch>
            <a:fillRect/>
          </a:stretch>
        </p:blipFill>
        <p:spPr>
          <a:xfrm>
            <a:off x="900111" y="1907845"/>
            <a:ext cx="3309032" cy="4167518"/>
          </a:xfrm>
        </p:spPr>
      </p:pic>
      <p:sp>
        <p:nvSpPr>
          <p:cNvPr id="15361" name="5 - Θέση περιεχομένου"/>
          <p:cNvSpPr>
            <a:spLocks noGrp="1"/>
          </p:cNvSpPr>
          <p:nvPr>
            <p:ph sz="half" idx="2"/>
          </p:nvPr>
        </p:nvSpPr>
        <p:spPr>
          <a:xfrm>
            <a:off x="4648199" y="1705429"/>
            <a:ext cx="3818468" cy="4369934"/>
          </a:xfrm>
        </p:spPr>
        <p:txBody>
          <a:bodyPr>
            <a:normAutofit fontScale="32500" lnSpcReduction="20000"/>
          </a:bodyPr>
          <a:lstStyle/>
          <a:p>
            <a:pPr eaLnBrk="1" hangingPunct="1">
              <a:spcBef>
                <a:spcPts val="1000"/>
              </a:spcBef>
            </a:pPr>
            <a:r>
              <a:rPr lang="el-GR" sz="4000" dirty="0">
                <a:latin typeface="Arial" charset="0"/>
                <a:ea typeface="ＭＳ Ｐゴシック" charset="0"/>
                <a:cs typeface="ＭＳ Ｐゴシック" charset="0"/>
              </a:rPr>
              <a:t>Πρόλογος του Ανδρέα Οσιάντερ</a:t>
            </a:r>
          </a:p>
          <a:p>
            <a:pPr eaLnBrk="1" hangingPunct="1">
              <a:spcBef>
                <a:spcPts val="1000"/>
              </a:spcBef>
            </a:pPr>
            <a:r>
              <a:rPr lang="el-GR" sz="4000" dirty="0">
                <a:latin typeface="Arial" charset="0"/>
                <a:ea typeface="ＭＳ Ｐゴシック" charset="0"/>
                <a:cs typeface="ＭＳ Ｐゴシック" charset="0"/>
              </a:rPr>
              <a:t>Γράμμα του Νικολάου Σένμπερκ</a:t>
            </a:r>
          </a:p>
          <a:p>
            <a:pPr eaLnBrk="1" hangingPunct="1">
              <a:spcBef>
                <a:spcPts val="1000"/>
              </a:spcBef>
            </a:pPr>
            <a:r>
              <a:rPr lang="el-GR" sz="4000" dirty="0">
                <a:latin typeface="Arial" charset="0"/>
                <a:ea typeface="ＭＳ Ｐゴシック" charset="0"/>
                <a:cs typeface="ＭＳ Ｐゴシック" charset="0"/>
              </a:rPr>
              <a:t>Προς την αυτού αγιότητα, τον Πάπα Παύλο ΙΙΙ. Πρόλογος του Νικόλαου Κοπέρνικου στο Βιβλίο Περί των Περιστροφών.</a:t>
            </a:r>
          </a:p>
          <a:p>
            <a:pPr eaLnBrk="1" hangingPunct="1">
              <a:spcBef>
                <a:spcPts val="1000"/>
              </a:spcBef>
            </a:pPr>
            <a:endParaRPr lang="el-GR" sz="4000" dirty="0">
              <a:latin typeface="Arial" charset="0"/>
              <a:ea typeface="ＭＳ Ｐゴシック" charset="0"/>
              <a:cs typeface="ＭＳ Ｐゴシック" charset="0"/>
            </a:endParaRPr>
          </a:p>
          <a:p>
            <a:pPr eaLnBrk="1" hangingPunct="1">
              <a:spcBef>
                <a:spcPts val="1000"/>
              </a:spcBef>
            </a:pPr>
            <a:r>
              <a:rPr lang="el-GR" sz="4000" b="1" dirty="0">
                <a:latin typeface="Arial" charset="0"/>
                <a:ea typeface="ＭＳ Ｐゴシック" charset="0"/>
                <a:cs typeface="ＭＳ Ｐゴシック" charset="0"/>
              </a:rPr>
              <a:t>Βιβλίο Ι</a:t>
            </a:r>
            <a:r>
              <a:rPr lang="el-GR" sz="4000" dirty="0">
                <a:latin typeface="Arial" charset="0"/>
                <a:ea typeface="ＭＳ Ｐゴシック" charset="0"/>
                <a:cs typeface="ＭＳ Ｐゴシック" charset="0"/>
              </a:rPr>
              <a:t>: γενική περιγραφή της ηλιοκεντρικής θεωρίας και σύνοψη της κοσμολογίας.</a:t>
            </a:r>
          </a:p>
          <a:p>
            <a:pPr eaLnBrk="1" hangingPunct="1">
              <a:spcBef>
                <a:spcPts val="1000"/>
              </a:spcBef>
            </a:pPr>
            <a:r>
              <a:rPr lang="el-GR" sz="4000" b="1" dirty="0">
                <a:latin typeface="Arial" charset="0"/>
                <a:ea typeface="ＭＳ Ｐゴシック" charset="0"/>
                <a:cs typeface="ＭＳ Ｐゴシック" charset="0"/>
              </a:rPr>
              <a:t>Βιβλίο ΙΙ</a:t>
            </a:r>
            <a:r>
              <a:rPr lang="el-GR" sz="4000" dirty="0">
                <a:latin typeface="Arial" charset="0"/>
                <a:ea typeface="ＭＳ Ｐゴシック" charset="0"/>
                <a:cs typeface="ＭＳ Ｐゴシック" charset="0"/>
              </a:rPr>
              <a:t>: αρχές σφαιρικής αστρονομίας και κατάλογος αστέρων</a:t>
            </a:r>
          </a:p>
          <a:p>
            <a:pPr eaLnBrk="1" hangingPunct="1">
              <a:spcBef>
                <a:spcPts val="1000"/>
              </a:spcBef>
            </a:pPr>
            <a:r>
              <a:rPr lang="el-GR" sz="4000" b="1" dirty="0">
                <a:latin typeface="Arial" charset="0"/>
                <a:ea typeface="ＭＳ Ｐゴシック" charset="0"/>
                <a:cs typeface="ＭＳ Ｐゴシック" charset="0"/>
              </a:rPr>
              <a:t>Βιβλίο ΙΙΙ</a:t>
            </a:r>
            <a:r>
              <a:rPr lang="el-GR" sz="4000" dirty="0">
                <a:latin typeface="Arial" charset="0"/>
                <a:ea typeface="ＭＳ Ｐゴシック" charset="0"/>
                <a:cs typeface="ＭＳ Ｐゴシック" charset="0"/>
              </a:rPr>
              <a:t>: περιγραφή των φαινομενικών κινήσεων του ήλιου και συναφών φαινομένων</a:t>
            </a:r>
          </a:p>
          <a:p>
            <a:pPr eaLnBrk="1" hangingPunct="1">
              <a:spcBef>
                <a:spcPts val="1000"/>
              </a:spcBef>
            </a:pPr>
            <a:r>
              <a:rPr lang="el-GR" sz="4000" b="1" dirty="0">
                <a:latin typeface="Arial" charset="0"/>
                <a:ea typeface="ＭＳ Ｐゴシック" charset="0"/>
                <a:cs typeface="ＭＳ Ｐゴシック" charset="0"/>
              </a:rPr>
              <a:t>Βιβλίο Ι</a:t>
            </a:r>
            <a:r>
              <a:rPr lang="en-US" sz="4000" b="1" dirty="0">
                <a:latin typeface="Arial" charset="0"/>
                <a:ea typeface="ＭＳ Ｐゴシック" charset="0"/>
                <a:cs typeface="ＭＳ Ｐゴシック" charset="0"/>
              </a:rPr>
              <a:t>V</a:t>
            </a:r>
            <a:r>
              <a:rPr lang="en-US" sz="4000" dirty="0">
                <a:latin typeface="Arial" charset="0"/>
                <a:ea typeface="ＭＳ Ｐゴシック" charset="0"/>
                <a:cs typeface="ＭＳ Ｐゴシック" charset="0"/>
              </a:rPr>
              <a:t>: </a:t>
            </a:r>
            <a:r>
              <a:rPr lang="el-GR" sz="4000" dirty="0">
                <a:latin typeface="Arial" charset="0"/>
                <a:ea typeface="ＭＳ Ｐゴシック" charset="0"/>
                <a:cs typeface="ＭＳ Ｐゴシック" charset="0"/>
              </a:rPr>
              <a:t>περιγραφή της Σελήνης και της τροχιάς της</a:t>
            </a:r>
          </a:p>
          <a:p>
            <a:pPr eaLnBrk="1" hangingPunct="1">
              <a:spcBef>
                <a:spcPts val="1000"/>
              </a:spcBef>
            </a:pPr>
            <a:r>
              <a:rPr lang="el-GR" sz="4000" b="1" dirty="0">
                <a:latin typeface="Arial" charset="0"/>
                <a:ea typeface="ＭＳ Ｐゴシック" charset="0"/>
                <a:cs typeface="ＭＳ Ｐゴシック" charset="0"/>
              </a:rPr>
              <a:t>Βιβλίο </a:t>
            </a:r>
            <a:r>
              <a:rPr lang="en-US" sz="4000" b="1" dirty="0">
                <a:latin typeface="Arial" charset="0"/>
                <a:ea typeface="ＭＳ Ｐゴシック" charset="0"/>
                <a:cs typeface="ＭＳ Ｐゴシック" charset="0"/>
              </a:rPr>
              <a:t> V &amp; VI</a:t>
            </a:r>
            <a:r>
              <a:rPr lang="en-US" sz="4000" dirty="0">
                <a:latin typeface="Arial" charset="0"/>
                <a:ea typeface="ＭＳ Ｐゴシック" charset="0"/>
                <a:cs typeface="ＭＳ Ｐゴシック" charset="0"/>
              </a:rPr>
              <a:t>: </a:t>
            </a:r>
            <a:r>
              <a:rPr lang="el-GR" sz="4000" dirty="0">
                <a:latin typeface="Arial" charset="0"/>
                <a:ea typeface="ＭＳ Ｐゴシック" charset="0"/>
                <a:cs typeface="ＭＳ Ｐゴシック" charset="0"/>
              </a:rPr>
              <a:t>περιγραφή του νέου συστήματος, και εξήγηση υπολογισμών των θέσεων των ουρανίων σωμάτων με βάση του «ηλιοκεντρικό» μοντέλο</a:t>
            </a:r>
            <a:r>
              <a:rPr lang="en-US" sz="4000" dirty="0">
                <a:latin typeface="Arial" charset="0"/>
                <a:ea typeface="ＭＳ Ｐゴシック" charset="0"/>
                <a:cs typeface="ＭＳ Ｐゴシック" charset="0"/>
              </a:rPr>
              <a:t> </a:t>
            </a:r>
            <a:endParaRPr lang="el-GR" sz="4000" dirty="0">
              <a:latin typeface="Arial" charset="0"/>
              <a:ea typeface="ＭＳ Ｐゴシック" charset="0"/>
              <a:cs typeface="ＭＳ Ｐゴシック" charset="0"/>
            </a:endParaRPr>
          </a:p>
          <a:p>
            <a:pPr eaLnBrk="1" hangingPunct="1"/>
            <a:endParaRPr lang="el-GR" sz="1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8353730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Τίτλος"/>
          <p:cNvSpPr>
            <a:spLocks noGrp="1"/>
          </p:cNvSpPr>
          <p:nvPr>
            <p:ph type="title"/>
          </p:nvPr>
        </p:nvSpPr>
        <p:spPr>
          <a:xfrm>
            <a:off x="714375" y="357188"/>
            <a:ext cx="7772400" cy="1143000"/>
          </a:xfrm>
          <a:solidFill>
            <a:srgbClr val="FFFFFF"/>
          </a:solidFill>
        </p:spPr>
        <p:txBody>
          <a:bodyPr/>
          <a:lstStyle/>
          <a:p>
            <a:pPr algn="l" eaLnBrk="1" hangingPunct="1"/>
            <a:r>
              <a:rPr lang="el-GR" sz="2800" dirty="0">
                <a:latin typeface="Cambria"/>
                <a:ea typeface="ＭＳ Ｐゴシック" charset="0"/>
                <a:cs typeface="Cambria"/>
              </a:rPr>
              <a:t>Φυσικές και γεωμετρικές συνέπειες του Κοπερνίκειου συστήματος</a:t>
            </a:r>
          </a:p>
        </p:txBody>
      </p:sp>
      <p:sp>
        <p:nvSpPr>
          <p:cNvPr id="3" name="2 - Θέση περιεχομένου"/>
          <p:cNvSpPr>
            <a:spLocks noGrp="1"/>
          </p:cNvSpPr>
          <p:nvPr>
            <p:ph sz="half" idx="1"/>
          </p:nvPr>
        </p:nvSpPr>
        <p:spPr>
          <a:xfrm>
            <a:off x="457199" y="1778000"/>
            <a:ext cx="6102365" cy="4451048"/>
          </a:xfrm>
        </p:spPr>
        <p:txBody>
          <a:bodyPr>
            <a:normAutofit fontScale="92500" lnSpcReduction="20000"/>
          </a:bodyPr>
          <a:lstStyle/>
          <a:p>
            <a:pPr eaLnBrk="1" hangingPunct="1"/>
            <a:r>
              <a:rPr lang="el-GR" sz="1900" dirty="0">
                <a:solidFill>
                  <a:schemeClr val="tx1"/>
                </a:solidFill>
                <a:latin typeface="Arial" charset="0"/>
                <a:ea typeface="ＭＳ Ｐゴシック" charset="0"/>
                <a:cs typeface="ＭＳ Ｐゴシック" charset="0"/>
              </a:rPr>
              <a:t>Η ημερήσια &amp; ετήσια περιστροφή της γης έχει να αντιμετωπίσει τα αριστοτελικά και πτολεμαϊκά φυσικά αντεπιχειρήματα.</a:t>
            </a:r>
          </a:p>
          <a:p>
            <a:pPr lvl="1" eaLnBrk="1" hangingPunct="1"/>
            <a:r>
              <a:rPr lang="el-GR" sz="1500" dirty="0">
                <a:solidFill>
                  <a:schemeClr val="tx1"/>
                </a:solidFill>
                <a:latin typeface="Arial" charset="0"/>
                <a:ea typeface="ＭＳ Ｐゴシック" charset="0"/>
              </a:rPr>
              <a:t>Θα πρέπει να ερμηνεύσει την αριστοτελική φυσική με τρόπο που δεν δέχονταν οι περισσότεροι σύγχρονοί του. Πχ. ο Κοπέρνικος υποστηρίζει όπως και ο Ορέμ ότι ο αέρας συμμετέχει στην κίνηση της γης εξαιτίας της κοινής τους φύσης και ίσως της τριβής.</a:t>
            </a:r>
          </a:p>
          <a:p>
            <a:pPr eaLnBrk="1" hangingPunct="1"/>
            <a:r>
              <a:rPr lang="el-GR" sz="1900" dirty="0">
                <a:solidFill>
                  <a:schemeClr val="tx1"/>
                </a:solidFill>
                <a:latin typeface="Arial" charset="0"/>
                <a:ea typeface="ＭＳ Ｐゴシック" charset="0"/>
                <a:cs typeface="ＭＳ Ｐゴシック" charset="0"/>
              </a:rPr>
              <a:t>Μαθηματικά πλεονεκτήματα του Κοπερνίκειου συστήματος</a:t>
            </a:r>
          </a:p>
          <a:p>
            <a:pPr lvl="1" eaLnBrk="1" hangingPunct="1"/>
            <a:r>
              <a:rPr lang="el-GR" sz="1700" dirty="0">
                <a:solidFill>
                  <a:schemeClr val="tx1"/>
                </a:solidFill>
                <a:latin typeface="Arial" charset="0"/>
                <a:ea typeface="ＭＳ Ｐゴシック" charset="0"/>
              </a:rPr>
              <a:t>Απλούστερο από θεωρητική άποψη γιατί δίνει μια ενιαία εξήγηση σε πολλά διαφορετικά χαρακτηριστικά της κίνησης των πλανητών που παρέμεναν ασύνδετα στο Πτολεμαϊκό σύστημα. Είχε περιορίσει των αριθμό των κύκλων σε 34</a:t>
            </a:r>
          </a:p>
          <a:p>
            <a:pPr eaLnBrk="1" hangingPunct="1"/>
            <a:r>
              <a:rPr lang="el-GR" sz="1900" dirty="0">
                <a:solidFill>
                  <a:schemeClr val="tx1"/>
                </a:solidFill>
                <a:latin typeface="Arial" charset="0"/>
                <a:ea typeface="ＭＳ Ｐゴシック" charset="0"/>
                <a:cs typeface="ＭＳ Ｐゴシック" charset="0"/>
              </a:rPr>
              <a:t>Η τελική αποδοχή του συστήματος του φαίνεται να βασίζεται σε μεταφυσικές πεποιθήσεις:</a:t>
            </a:r>
          </a:p>
          <a:p>
            <a:pPr lvl="1" eaLnBrk="1" hangingPunct="1"/>
            <a:r>
              <a:rPr lang="el-GR" sz="1700" dirty="0">
                <a:solidFill>
                  <a:schemeClr val="tx1"/>
                </a:solidFill>
                <a:latin typeface="Arial" charset="0"/>
                <a:ea typeface="ＭＳ Ｐゴシック" charset="0"/>
              </a:rPr>
              <a:t>Απλότητα (ποιοτική, όχι ποσοτική)</a:t>
            </a:r>
          </a:p>
          <a:p>
            <a:pPr lvl="1" eaLnBrk="1" hangingPunct="1"/>
            <a:r>
              <a:rPr lang="el-GR" sz="1700" dirty="0">
                <a:solidFill>
                  <a:schemeClr val="tx1"/>
                </a:solidFill>
                <a:latin typeface="Arial" charset="0"/>
                <a:ea typeface="ＭＳ Ｐゴシック" charset="0"/>
              </a:rPr>
              <a:t>Την ιδιαίτερη θέση του ήλιου</a:t>
            </a:r>
          </a:p>
        </p:txBody>
      </p:sp>
      <p:pic>
        <p:nvPicPr>
          <p:cNvPr id="17411" name="4 - Θέση περιεχομένου" descr="411px-De_Revolutionibus_manuscript_p9b.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688521" y="3102052"/>
            <a:ext cx="2142136" cy="3126996"/>
          </a:xfrm>
        </p:spPr>
      </p:pic>
    </p:spTree>
    <p:extLst>
      <p:ext uri="{BB962C8B-B14F-4D97-AF65-F5344CB8AC3E}">
        <p14:creationId xmlns:p14="http://schemas.microsoft.com/office/powerpoint/2010/main" val="229533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a:latin typeface="Cambria"/>
                <a:cs typeface="Cambria"/>
              </a:rPr>
              <a:t>Η μαθηματικοποίηση του κόσμου</a:t>
            </a:r>
            <a:endParaRPr lang="en-US" sz="3200" dirty="0"/>
          </a:p>
        </p:txBody>
      </p:sp>
      <p:sp>
        <p:nvSpPr>
          <p:cNvPr id="3" name="Content Placeholder 2"/>
          <p:cNvSpPr>
            <a:spLocks noGrp="1"/>
          </p:cNvSpPr>
          <p:nvPr>
            <p:ph idx="1"/>
          </p:nvPr>
        </p:nvSpPr>
        <p:spPr/>
        <p:txBody>
          <a:bodyPr>
            <a:normAutofit/>
          </a:bodyPr>
          <a:lstStyle/>
          <a:p>
            <a:r>
              <a:rPr lang="el-GR" sz="2000" dirty="0" smtClean="0">
                <a:latin typeface="Cambria"/>
                <a:cs typeface="Cambria"/>
              </a:rPr>
              <a:t>Η διάκριση μεταξύ εργαλειοκρατών και ρεαλιστών στους μαθηματικούς της Αναγέννησης αντικατοπτρίζει τις αλλαγές στο κοινωνικό κύρος των (ανθρώπων) «μαθηματικών».</a:t>
            </a:r>
          </a:p>
          <a:p>
            <a:r>
              <a:rPr lang="el-GR" sz="2000" dirty="0" smtClean="0">
                <a:latin typeface="Cambria"/>
                <a:cs typeface="Cambria"/>
              </a:rPr>
              <a:t>Η εργαλειοκρατική θεώρηση είχε καλλιεργηθεί από τους μεσαιωνικούς φυσικούς φιλοσόφους, οι οποίοι στηρίζονταν στον Αριστοτέλη.</a:t>
            </a:r>
          </a:p>
          <a:p>
            <a:r>
              <a:rPr lang="el-GR" sz="2000" dirty="0" smtClean="0">
                <a:latin typeface="Cambria"/>
                <a:cs typeface="Cambria"/>
              </a:rPr>
              <a:t>Κατά τον Αριστοτέλη, ο σκοπός της φυσικής φιλοσοφίας ήταν να παρέχει </a:t>
            </a:r>
            <a:r>
              <a:rPr lang="el-GR" sz="2000" u="sng" dirty="0" smtClean="0">
                <a:latin typeface="Cambria"/>
                <a:cs typeface="Cambria"/>
              </a:rPr>
              <a:t>αιτιακές</a:t>
            </a:r>
            <a:r>
              <a:rPr lang="el-GR" sz="2000" dirty="0" smtClean="0">
                <a:latin typeface="Cambria"/>
                <a:cs typeface="Cambria"/>
              </a:rPr>
              <a:t> εξηγήσεις των φυσικών φαινομένων. Η μαθηματική ανάλυση δεν μπορούσε να παρέχει τέτοιου είδους εξηγήσεις και άρα δεν χρησίμευε στη φυσική φιλοσοφία.</a:t>
            </a:r>
          </a:p>
          <a:p>
            <a:endParaRPr lang="en-US" sz="2000" dirty="0">
              <a:latin typeface="Cambria"/>
              <a:cs typeface="Cambria"/>
            </a:endParaRPr>
          </a:p>
        </p:txBody>
      </p:sp>
    </p:spTree>
    <p:extLst>
      <p:ext uri="{BB962C8B-B14F-4D97-AF65-F5344CB8AC3E}">
        <p14:creationId xmlns:p14="http://schemas.microsoft.com/office/powerpoint/2010/main" val="6341972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a:latin typeface="Cambria"/>
                <a:cs typeface="Cambria"/>
              </a:rPr>
              <a:t>Η μαθηματικοποίηση του κόσμου</a:t>
            </a:r>
            <a:endParaRPr lang="en-US" sz="3200" dirty="0"/>
          </a:p>
        </p:txBody>
      </p:sp>
      <p:sp>
        <p:nvSpPr>
          <p:cNvPr id="3" name="Content Placeholder 2"/>
          <p:cNvSpPr>
            <a:spLocks noGrp="1"/>
          </p:cNvSpPr>
          <p:nvPr>
            <p:ph idx="1"/>
          </p:nvPr>
        </p:nvSpPr>
        <p:spPr/>
        <p:txBody>
          <a:bodyPr>
            <a:normAutofit/>
          </a:bodyPr>
          <a:lstStyle/>
          <a:p>
            <a:r>
              <a:rPr lang="el-GR" sz="2000" dirty="0" smtClean="0">
                <a:latin typeface="Cambria"/>
                <a:cs typeface="Cambria"/>
              </a:rPr>
              <a:t>Ακόμα και για φυσικά φαινόμενα για τα οποία η μαθηματική ανάλυση φαινόταν χρήσιμη (αν όχι απαραίτητη), όπως της αστρονομίας, τα μαθηματικά θεωρούνταν ότι παρείχαν τεχνικές περιγραφές και όχι εξηγήσεις.</a:t>
            </a:r>
          </a:p>
          <a:p>
            <a:r>
              <a:rPr lang="el-GR" sz="2000" dirty="0" smtClean="0">
                <a:latin typeface="Cambria"/>
                <a:cs typeface="Cambria"/>
              </a:rPr>
              <a:t>Καθόλη τη διάρκεια του Μεσαίωνα τα μαθηματικά θεωρούνταν μια κατώτερη επιστήμη, ένα σύνολο εργαλείων για τον υπολογισμό των πλανητικών κινήσεων (ημερολόγιο, αστρολογία) που όμως δεν εξηγούσαν την πραγματική κίνηση των πλανητών (κάτι που απαιτούσε τη συζήτηση «αιτιών»).</a:t>
            </a:r>
            <a:endParaRPr lang="en-US" sz="2000" dirty="0">
              <a:latin typeface="Cambria"/>
              <a:cs typeface="Cambria"/>
            </a:endParaRPr>
          </a:p>
        </p:txBody>
      </p:sp>
    </p:spTree>
    <p:extLst>
      <p:ext uri="{BB962C8B-B14F-4D97-AF65-F5344CB8AC3E}">
        <p14:creationId xmlns:p14="http://schemas.microsoft.com/office/powerpoint/2010/main" val="28395088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 Τίτλος"/>
          <p:cNvSpPr>
            <a:spLocks noGrp="1"/>
          </p:cNvSpPr>
          <p:nvPr>
            <p:ph type="title"/>
          </p:nvPr>
        </p:nvSpPr>
        <p:spPr>
          <a:noFill/>
        </p:spPr>
        <p:txBody>
          <a:bodyPr/>
          <a:lstStyle/>
          <a:p>
            <a:pPr algn="l" eaLnBrk="1" hangingPunct="1"/>
            <a:r>
              <a:rPr lang="el-GR" sz="3200" dirty="0">
                <a:latin typeface="Calibri" charset="0"/>
              </a:rPr>
              <a:t>Η κοσμολογία του Αριστοτέλη </a:t>
            </a:r>
          </a:p>
        </p:txBody>
      </p:sp>
      <p:sp>
        <p:nvSpPr>
          <p:cNvPr id="4099" name="4 - Θέση περιεχομένου"/>
          <p:cNvSpPr>
            <a:spLocks noGrp="1"/>
          </p:cNvSpPr>
          <p:nvPr>
            <p:ph sz="half" idx="1"/>
          </p:nvPr>
        </p:nvSpPr>
        <p:spPr/>
        <p:txBody>
          <a:bodyPr>
            <a:normAutofit fontScale="92500"/>
          </a:bodyPr>
          <a:lstStyle/>
          <a:p>
            <a:pPr eaLnBrk="1" hangingPunct="1"/>
            <a:r>
              <a:rPr lang="el-GR" sz="1800" dirty="0">
                <a:latin typeface="Calibri" charset="0"/>
              </a:rPr>
              <a:t>βασίζεται στην απλοϊκή παρατήρηση και στην κοινή λογική</a:t>
            </a:r>
          </a:p>
          <a:p>
            <a:pPr eaLnBrk="1" hangingPunct="1"/>
            <a:r>
              <a:rPr lang="el-GR" sz="1800" dirty="0">
                <a:latin typeface="Calibri" charset="0"/>
              </a:rPr>
              <a:t>2 αρχές:</a:t>
            </a:r>
          </a:p>
          <a:p>
            <a:pPr lvl="1" eaLnBrk="1" hangingPunct="1"/>
            <a:r>
              <a:rPr lang="el-GR" sz="1600" dirty="0">
                <a:latin typeface="Calibri" charset="0"/>
              </a:rPr>
              <a:t>Η συμπεριφορά των αντικειμένων οφείλεται στις «φύσεις» τους.</a:t>
            </a:r>
          </a:p>
          <a:p>
            <a:pPr lvl="1" eaLnBrk="1" hangingPunct="1"/>
            <a:r>
              <a:rPr lang="el-GR" sz="1600" dirty="0">
                <a:latin typeface="Calibri" charset="0"/>
              </a:rPr>
              <a:t>Το σύνολο των «φύσεων» είναι τακτοποιημένο ώστε να σχηματίζει ένα ιεραρχικά διατεταγμένο σύνολο (τον κόσμο).</a:t>
            </a:r>
          </a:p>
          <a:p>
            <a:pPr eaLnBrk="1" hangingPunct="1"/>
            <a:r>
              <a:rPr lang="el-GR" sz="1800" dirty="0">
                <a:latin typeface="Calibri" charset="0"/>
              </a:rPr>
              <a:t>διαχωρισμός γήινης και ουράνιας περιοχής</a:t>
            </a:r>
          </a:p>
          <a:p>
            <a:pPr eaLnBrk="1" hangingPunct="1">
              <a:buFont typeface="Arial" charset="0"/>
              <a:buNone/>
            </a:pPr>
            <a:endParaRPr lang="el-GR" sz="1800" dirty="0">
              <a:latin typeface="Calibri" charset="0"/>
            </a:endParaRPr>
          </a:p>
        </p:txBody>
      </p:sp>
      <p:pic>
        <p:nvPicPr>
          <p:cNvPr id="6148" name="6 - Θέση περιεχομένου" descr="ΑριστΣυμπαν.pn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56150" y="1846263"/>
            <a:ext cx="3822700" cy="4033837"/>
          </a:xfrm>
        </p:spPr>
      </p:pic>
      <p:sp>
        <p:nvSpPr>
          <p:cNvPr id="8" name="7 - Έλλειψη"/>
          <p:cNvSpPr/>
          <p:nvPr/>
        </p:nvSpPr>
        <p:spPr>
          <a:xfrm>
            <a:off x="6143625" y="3357563"/>
            <a:ext cx="1071563" cy="10715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spTree>
    <p:extLst>
      <p:ext uri="{BB962C8B-B14F-4D97-AF65-F5344CB8AC3E}">
        <p14:creationId xmlns:p14="http://schemas.microsoft.com/office/powerpoint/2010/main" val="2907971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a:solidFill>
            <a:srgbClr val="FFFFFF"/>
          </a:solidFill>
        </p:spPr>
        <p:txBody>
          <a:bodyPr/>
          <a:lstStyle/>
          <a:p>
            <a:pPr algn="l" eaLnBrk="1" hangingPunct="1"/>
            <a:r>
              <a:rPr lang="el-GR" sz="3200">
                <a:latin typeface="Calibri" charset="0"/>
              </a:rPr>
              <a:t>Ουράνια περιοχή</a:t>
            </a:r>
          </a:p>
        </p:txBody>
      </p:sp>
      <p:sp>
        <p:nvSpPr>
          <p:cNvPr id="5123" name="2 - Θέση περιεχομένου"/>
          <p:cNvSpPr>
            <a:spLocks noGrp="1"/>
          </p:cNvSpPr>
          <p:nvPr>
            <p:ph sz="half" idx="1"/>
          </p:nvPr>
        </p:nvSpPr>
        <p:spPr>
          <a:xfrm>
            <a:off x="537253" y="1802190"/>
            <a:ext cx="3732366" cy="4268109"/>
          </a:xfrm>
        </p:spPr>
        <p:txBody>
          <a:bodyPr>
            <a:normAutofit fontScale="92500" lnSpcReduction="10000"/>
          </a:bodyPr>
          <a:lstStyle/>
          <a:p>
            <a:pPr eaLnBrk="1" hangingPunct="1"/>
            <a:r>
              <a:rPr lang="el-GR" sz="1600" dirty="0">
                <a:latin typeface="Calibri" charset="0"/>
              </a:rPr>
              <a:t>Για τις ουράνιες σφαίρες η πρωταρχική πηγή κίνησης είναι το «Πρώτο Κινούν» (</a:t>
            </a:r>
            <a:r>
              <a:rPr lang="el-GR" altLang="ja-JP" sz="1600" dirty="0">
                <a:latin typeface="Calibri" charset="0"/>
                <a:cs typeface="ＭＳ Ｐゴシック" charset="0"/>
              </a:rPr>
              <a:t>ένα ακίνητο κινούν)</a:t>
            </a:r>
            <a:r>
              <a:rPr lang="el-GR" sz="1600" dirty="0">
                <a:latin typeface="Calibri" charset="0"/>
              </a:rPr>
              <a:t>.</a:t>
            </a:r>
          </a:p>
          <a:p>
            <a:pPr eaLnBrk="1" hangingPunct="1"/>
            <a:r>
              <a:rPr lang="el-GR" sz="1600" dirty="0">
                <a:latin typeface="Calibri" charset="0"/>
              </a:rPr>
              <a:t>Το ακ</a:t>
            </a:r>
            <a:r>
              <a:rPr lang="el-GR" altLang="ja-JP" sz="1600" dirty="0">
                <a:latin typeface="Calibri" charset="0"/>
                <a:cs typeface="ＭＳ Ｐゴシック" charset="0"/>
              </a:rPr>
              <a:t>ίνητο Κινούν προκαλεί κίνηση ως τελικό αίτιο (είναι το αντικείμενο επιθυμίας των ουράνιων σφαιρών)</a:t>
            </a:r>
            <a:endParaRPr lang="el-GR" sz="1600" dirty="0">
              <a:latin typeface="Calibri" charset="0"/>
            </a:endParaRPr>
          </a:p>
          <a:p>
            <a:pPr eaLnBrk="1" hangingPunct="1"/>
            <a:r>
              <a:rPr lang="el-GR" sz="1600" dirty="0">
                <a:latin typeface="Calibri" charset="0"/>
              </a:rPr>
              <a:t>Η αιώνια ομαλή κυκλική κίνηση είναι η πλησιέστερη δυνατή προσέγγιση στην αιώνια δραστηριότητα του Θεού.</a:t>
            </a:r>
          </a:p>
          <a:p>
            <a:pPr eaLnBrk="1" hangingPunct="1"/>
            <a:r>
              <a:rPr lang="el-GR" sz="1600" dirty="0">
                <a:latin typeface="Calibri" charset="0"/>
              </a:rPr>
              <a:t>Για να είναι δυνατή αυτή η «τάση», ο Αριστοτέλης υπέθεσε ότι κάθε σφαίρα έχει ένα είδος «ψυχής».</a:t>
            </a:r>
          </a:p>
          <a:p>
            <a:pPr eaLnBrk="1" hangingPunct="1"/>
            <a:r>
              <a:rPr lang="el-GR" sz="1600" dirty="0">
                <a:latin typeface="Calibri" charset="0"/>
              </a:rPr>
              <a:t>Η κίνηση μεταφέρεται από το πρώτο κινούν στην </a:t>
            </a:r>
            <a:r>
              <a:rPr lang="el-GR" sz="1600" dirty="0" smtClean="0">
                <a:latin typeface="Calibri" charset="0"/>
              </a:rPr>
              <a:t>εξωτερική </a:t>
            </a:r>
            <a:r>
              <a:rPr lang="el-GR" sz="1600" dirty="0">
                <a:latin typeface="Calibri" charset="0"/>
              </a:rPr>
              <a:t>σφαίρα, και με τον ίδιο τρόπο στις εσώτερες σφαίρες.</a:t>
            </a:r>
          </a:p>
        </p:txBody>
      </p:sp>
      <p:pic>
        <p:nvPicPr>
          <p:cNvPr id="7172" name="4 - Θέση περιεχομένου" descr="AristCosmos.png"/>
          <p:cNvPicPr>
            <a:picLocks noGrp="1" noChangeAspect="1"/>
          </p:cNvPicPr>
          <p:nvPr>
            <p:ph sz="half" idx="2"/>
          </p:nvPr>
        </p:nvPicPr>
        <p:blipFill>
          <a:blip r:embed="rId3">
            <a:extLst>
              <a:ext uri="{28A0092B-C50C-407E-A947-70E740481C1C}">
                <a14:useLocalDpi xmlns:a14="http://schemas.microsoft.com/office/drawing/2010/main" val="0"/>
              </a:ext>
            </a:extLst>
          </a:blip>
          <a:srcRect t="-5" b="-5"/>
          <a:stretch>
            <a:fillRect/>
          </a:stretch>
        </p:blipFill>
        <p:spPr>
          <a:xfrm>
            <a:off x="4357688" y="2142823"/>
            <a:ext cx="4297825" cy="3517748"/>
          </a:xfrm>
        </p:spPr>
      </p:pic>
    </p:spTree>
    <p:extLst>
      <p:ext uri="{BB962C8B-B14F-4D97-AF65-F5344CB8AC3E}">
        <p14:creationId xmlns:p14="http://schemas.microsoft.com/office/powerpoint/2010/main" val="1953311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4294967295"/>
          </p:nvPr>
        </p:nvSpPr>
        <p:spPr>
          <a:xfrm>
            <a:off x="749905" y="965201"/>
            <a:ext cx="3565525" cy="3927475"/>
          </a:xfrm>
        </p:spPr>
        <p:txBody>
          <a:bodyPr>
            <a:noAutofit/>
          </a:bodyPr>
          <a:lstStyle/>
          <a:p>
            <a:pPr eaLnBrk="1" hangingPunct="1">
              <a:lnSpc>
                <a:spcPct val="80000"/>
              </a:lnSpc>
            </a:pPr>
            <a:r>
              <a:rPr lang="el-GR" sz="1600" dirty="0">
                <a:latin typeface="Arial"/>
                <a:cs typeface="Arial"/>
              </a:rPr>
              <a:t>Ο Αριστοτέλης προσπαθεί να διατηρήσει τις ομαλές κυκλικές κινήσεις χρησιμοποιώντας ομόκεντρες σφαίρες. </a:t>
            </a:r>
          </a:p>
          <a:p>
            <a:pPr eaLnBrk="1" hangingPunct="1">
              <a:lnSpc>
                <a:spcPct val="80000"/>
              </a:lnSpc>
            </a:pPr>
            <a:endParaRPr lang="el-GR" sz="1600" dirty="0">
              <a:latin typeface="Arial"/>
              <a:cs typeface="Arial"/>
            </a:endParaRPr>
          </a:p>
          <a:p>
            <a:pPr eaLnBrk="1" hangingPunct="1">
              <a:lnSpc>
                <a:spcPct val="80000"/>
              </a:lnSpc>
            </a:pPr>
            <a:endParaRPr lang="el-GR" sz="1600" dirty="0" smtClean="0">
              <a:latin typeface="Arial"/>
              <a:cs typeface="Arial"/>
            </a:endParaRPr>
          </a:p>
          <a:p>
            <a:pPr eaLnBrk="1" hangingPunct="1">
              <a:lnSpc>
                <a:spcPct val="80000"/>
              </a:lnSpc>
            </a:pPr>
            <a:r>
              <a:rPr lang="el-GR" sz="1600" dirty="0" smtClean="0">
                <a:latin typeface="Arial"/>
                <a:cs typeface="Arial"/>
              </a:rPr>
              <a:t>Βασίζεται </a:t>
            </a:r>
            <a:r>
              <a:rPr lang="el-GR" sz="1600" dirty="0">
                <a:latin typeface="Arial"/>
                <a:cs typeface="Arial"/>
              </a:rPr>
              <a:t>στις γεωμετρικές τελειοποιήσεις αυτού του συστήματος </a:t>
            </a:r>
            <a:r>
              <a:rPr lang="el-GR" sz="1600" dirty="0" smtClean="0">
                <a:latin typeface="Arial"/>
                <a:cs typeface="Arial"/>
              </a:rPr>
              <a:t>από τον </a:t>
            </a:r>
            <a:r>
              <a:rPr lang="el-GR" sz="1600" b="1" dirty="0">
                <a:latin typeface="Arial"/>
                <a:cs typeface="Arial"/>
              </a:rPr>
              <a:t>Εύδοξο</a:t>
            </a:r>
            <a:r>
              <a:rPr lang="el-GR" sz="1600" dirty="0">
                <a:latin typeface="Arial"/>
                <a:cs typeface="Arial"/>
              </a:rPr>
              <a:t> και </a:t>
            </a:r>
            <a:r>
              <a:rPr lang="el-GR" sz="1600" b="1" dirty="0">
                <a:latin typeface="Arial"/>
                <a:cs typeface="Arial"/>
              </a:rPr>
              <a:t>Κάλλιππο</a:t>
            </a:r>
            <a:r>
              <a:rPr lang="el-GR" sz="1600" dirty="0">
                <a:latin typeface="Arial"/>
                <a:cs typeface="Arial"/>
              </a:rPr>
              <a:t> (4</a:t>
            </a:r>
            <a:r>
              <a:rPr lang="el-GR" sz="1600" baseline="30000" dirty="0">
                <a:latin typeface="Arial"/>
                <a:cs typeface="Arial"/>
              </a:rPr>
              <a:t>ος</a:t>
            </a:r>
            <a:r>
              <a:rPr lang="el-GR" sz="1600" dirty="0">
                <a:latin typeface="Arial"/>
                <a:cs typeface="Arial"/>
              </a:rPr>
              <a:t> αι. πΧ) που εξηγούν τις ακανόνιστες κινήσεις, τις στάσεις και τις «αναδρομήσεις» των 7 πλανητών που παρατηρούνται στο φόντο των απλανών</a:t>
            </a:r>
            <a:r>
              <a:rPr lang="el-GR" sz="1600" dirty="0" smtClean="0">
                <a:latin typeface="Arial"/>
                <a:cs typeface="Arial"/>
              </a:rPr>
              <a:t>.</a:t>
            </a:r>
            <a:endParaRPr lang="el-GR" sz="1600" dirty="0">
              <a:latin typeface="Arial"/>
              <a:cs typeface="Arial"/>
            </a:endParaRPr>
          </a:p>
          <a:p>
            <a:pPr eaLnBrk="1" hangingPunct="1">
              <a:lnSpc>
                <a:spcPct val="80000"/>
              </a:lnSpc>
            </a:pPr>
            <a:r>
              <a:rPr lang="el-GR" sz="1600" dirty="0">
                <a:latin typeface="Arial"/>
                <a:cs typeface="Arial"/>
              </a:rPr>
              <a:t>Για κάθε πλανήτη δεν υπάρχει μια μόνο σφαίρα αλλά ένα σύστημα σφαιρών</a:t>
            </a:r>
          </a:p>
          <a:p>
            <a:pPr eaLnBrk="1" hangingPunct="1">
              <a:lnSpc>
                <a:spcPct val="80000"/>
              </a:lnSpc>
            </a:pPr>
            <a:r>
              <a:rPr lang="el-GR" sz="1600" dirty="0" smtClean="0">
                <a:latin typeface="Arial"/>
                <a:cs typeface="Arial"/>
              </a:rPr>
              <a:t>Συνολικά </a:t>
            </a:r>
            <a:r>
              <a:rPr lang="el-GR" sz="1600" dirty="0">
                <a:latin typeface="Arial"/>
                <a:cs typeface="Arial"/>
              </a:rPr>
              <a:t>υπήρχαν 55 πλανητικές και αντισταθμιστικές σφαίρες + μια αστρική σφαίρα.</a:t>
            </a:r>
          </a:p>
          <a:p>
            <a:pPr eaLnBrk="1" hangingPunct="1">
              <a:lnSpc>
                <a:spcPct val="80000"/>
              </a:lnSpc>
            </a:pPr>
            <a:endParaRPr lang="el-GR" sz="1600" dirty="0">
              <a:latin typeface="Calibri" charset="0"/>
            </a:endParaRPr>
          </a:p>
          <a:p>
            <a:pPr eaLnBrk="1" hangingPunct="1">
              <a:lnSpc>
                <a:spcPct val="80000"/>
              </a:lnSpc>
            </a:pPr>
            <a:endParaRPr lang="el-GR" sz="1600" dirty="0">
              <a:latin typeface="Calibri" charset="0"/>
            </a:endParaRPr>
          </a:p>
        </p:txBody>
      </p:sp>
      <p:pic>
        <p:nvPicPr>
          <p:cNvPr id="9220" name="7 - Θέση περιεχομένου" descr="eudoxos.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l="7387" r="7387"/>
          <a:stretch>
            <a:fillRect/>
          </a:stretch>
        </p:blipFill>
        <p:spPr>
          <a:xfrm>
            <a:off x="4465714" y="1289126"/>
            <a:ext cx="3565525" cy="3927475"/>
          </a:xfrm>
        </p:spPr>
      </p:pic>
      <p:pic>
        <p:nvPicPr>
          <p:cNvPr id="9219" name="5 - Εικόνα" descr="Άρης.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40335" y="1850571"/>
            <a:ext cx="2616324" cy="99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73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3200" dirty="0" smtClean="0">
                <a:latin typeface="Cambria"/>
                <a:cs typeface="Cambria"/>
              </a:rPr>
              <a:t>Προβλήματα αριστοτελικής κοσμολογίας</a:t>
            </a:r>
            <a:endParaRPr lang="en-US" sz="3200" dirty="0">
              <a:latin typeface="Cambria"/>
              <a:cs typeface="Cambria"/>
            </a:endParaRPr>
          </a:p>
        </p:txBody>
      </p:sp>
      <p:sp>
        <p:nvSpPr>
          <p:cNvPr id="4" name="Content Placeholder 3"/>
          <p:cNvSpPr>
            <a:spLocks noGrp="1"/>
          </p:cNvSpPr>
          <p:nvPr>
            <p:ph idx="1"/>
          </p:nvPr>
        </p:nvSpPr>
        <p:spPr/>
        <p:txBody>
          <a:bodyPr>
            <a:normAutofit fontScale="92500" lnSpcReduction="10000"/>
          </a:bodyPr>
          <a:lstStyle/>
          <a:p>
            <a:pPr>
              <a:buFont typeface="Arial"/>
              <a:buChar char="•"/>
            </a:pPr>
            <a:r>
              <a:rPr lang="el-GR" sz="2200" dirty="0">
                <a:latin typeface="Cambria"/>
                <a:cs typeface="Cambria"/>
              </a:rPr>
              <a:t>Οι ομόκεντρες σφαίρες υποθέτουν ότι η απόσταση ενός ουράνιου σώματος από τη γη είναι αμετάβλητη.</a:t>
            </a:r>
          </a:p>
          <a:p>
            <a:pPr>
              <a:buFont typeface="Arial"/>
              <a:buChar char="•"/>
            </a:pPr>
            <a:endParaRPr lang="el-GR" sz="2200" dirty="0">
              <a:latin typeface="Cambria"/>
              <a:cs typeface="Cambria"/>
            </a:endParaRPr>
          </a:p>
          <a:p>
            <a:pPr>
              <a:buFont typeface="Arial"/>
              <a:buChar char="•"/>
            </a:pPr>
            <a:r>
              <a:rPr lang="el-GR" sz="2200" dirty="0">
                <a:latin typeface="Cambria"/>
                <a:cs typeface="Cambria"/>
              </a:rPr>
              <a:t>Δεν  μπορούν να εξηγηθούν κάποια ορατά φαινόμενα (διακυμάνσεις λαμπρότητας πλανητών, της φαινόμενης διαμέτρου της σελήνης, το ότι οι ηλιακές εκλείψεις είναι άλλοτε ολικές και άλλοτε μερικές…)</a:t>
            </a:r>
          </a:p>
          <a:p>
            <a:pPr>
              <a:buFont typeface="Arial"/>
              <a:buChar char="•"/>
            </a:pPr>
            <a:endParaRPr lang="el-GR" sz="2200" dirty="0">
              <a:latin typeface="Cambria"/>
              <a:cs typeface="Cambria"/>
            </a:endParaRPr>
          </a:p>
          <a:p>
            <a:pPr>
              <a:buFont typeface="Arial"/>
              <a:buChar char="•"/>
            </a:pPr>
            <a:r>
              <a:rPr lang="el-GR" sz="2200" dirty="0">
                <a:latin typeface="Cambria"/>
                <a:cs typeface="Cambria"/>
              </a:rPr>
              <a:t>Επινοούνται διάφορα συστήματα για να εξηγηθούν αυτά (Ίππαρχος 2</a:t>
            </a:r>
            <a:r>
              <a:rPr lang="el-GR" sz="2200" baseline="30000" dirty="0">
                <a:latin typeface="Cambria"/>
                <a:cs typeface="Cambria"/>
              </a:rPr>
              <a:t>ος</a:t>
            </a:r>
            <a:r>
              <a:rPr lang="el-GR" sz="2200" dirty="0">
                <a:latin typeface="Cambria"/>
                <a:cs typeface="Cambria"/>
              </a:rPr>
              <a:t> αι π.Χ. και </a:t>
            </a:r>
            <a:r>
              <a:rPr lang="el-GR" sz="2200" b="1" dirty="0">
                <a:latin typeface="Cambria"/>
                <a:cs typeface="Cambria"/>
              </a:rPr>
              <a:t>Πτολεμαίος</a:t>
            </a:r>
            <a:r>
              <a:rPr lang="el-GR" sz="2200" dirty="0">
                <a:latin typeface="Cambria"/>
                <a:cs typeface="Cambria"/>
              </a:rPr>
              <a:t> 2</a:t>
            </a:r>
            <a:r>
              <a:rPr lang="el-GR" sz="2200" baseline="30000" dirty="0">
                <a:latin typeface="Cambria"/>
                <a:cs typeface="Cambria"/>
              </a:rPr>
              <a:t>ος</a:t>
            </a:r>
            <a:r>
              <a:rPr lang="el-GR" sz="2200" dirty="0">
                <a:latin typeface="Cambria"/>
                <a:cs typeface="Cambria"/>
              </a:rPr>
              <a:t> αι. μ.Χ.)</a:t>
            </a:r>
          </a:p>
          <a:p>
            <a:pPr>
              <a:buFont typeface="Arial"/>
              <a:buChar char="•"/>
            </a:pPr>
            <a:endParaRPr lang="en-US" dirty="0"/>
          </a:p>
        </p:txBody>
      </p:sp>
    </p:spTree>
    <p:extLst>
      <p:ext uri="{BB962C8B-B14F-4D97-AF65-F5344CB8AC3E}">
        <p14:creationId xmlns:p14="http://schemas.microsoft.com/office/powerpoint/2010/main" val="49007381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1069</TotalTime>
  <Words>2903</Words>
  <Application>Microsoft Macintosh PowerPoint</Application>
  <PresentationFormat>On-screen Show (4:3)</PresentationFormat>
  <Paragraphs>218</Paragraphs>
  <Slides>36</Slides>
  <Notes>31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Capital</vt:lpstr>
      <vt:lpstr>Επιστημονική επανάσταση</vt:lpstr>
      <vt:lpstr>Μέθοδοι της Επιστήμης</vt:lpstr>
      <vt:lpstr>Η μαθηματικοποίηση του κόσμου</vt:lpstr>
      <vt:lpstr>Η μαθηματικοποίηση του κόσμου</vt:lpstr>
      <vt:lpstr>Η μαθηματικοποίηση του κόσμου</vt:lpstr>
      <vt:lpstr>Η κοσμολογία του Αριστοτέλη </vt:lpstr>
      <vt:lpstr>Ουράνια περιοχή</vt:lpstr>
      <vt:lpstr>PowerPoint Presentation</vt:lpstr>
      <vt:lpstr>Προβλήματα αριστοτελικής κοσμολογίας</vt:lpstr>
      <vt:lpstr>Πτολεμαίος (2ος αι. μ.Χ.)</vt:lpstr>
      <vt:lpstr>Πτολεμαίος (2ος αι. μ.Χ.)</vt:lpstr>
      <vt:lpstr>Κινητός έκκεντρος</vt:lpstr>
      <vt:lpstr>Επίκυκλος</vt:lpstr>
      <vt:lpstr>PowerPoint Presentation</vt:lpstr>
      <vt:lpstr>Εξισωτής</vt:lpstr>
      <vt:lpstr>PowerPoint Presentation</vt:lpstr>
      <vt:lpstr>Αστρονομία κατά τον 13ο αι.</vt:lpstr>
      <vt:lpstr>PowerPoint Presentation</vt:lpstr>
      <vt:lpstr>Θωμάς Ακινάτης</vt:lpstr>
      <vt:lpstr>PowerPoint Presentation</vt:lpstr>
      <vt:lpstr>Πρακτική Αστρονομία</vt:lpstr>
      <vt:lpstr>PowerPoint Presentation</vt:lpstr>
      <vt:lpstr>14ος και 15ος αι.</vt:lpstr>
      <vt:lpstr>PowerPoint Presentation</vt:lpstr>
      <vt:lpstr>Jean Buridan</vt:lpstr>
      <vt:lpstr>Jean Buridan</vt:lpstr>
      <vt:lpstr>PowerPoint Presentation</vt:lpstr>
      <vt:lpstr>Nicole Oresme</vt:lpstr>
      <vt:lpstr>Nicole Oresme</vt:lpstr>
      <vt:lpstr>Η αστρονομία της Αναγέννησης</vt:lpstr>
      <vt:lpstr>Ο Κοπέρνικος και ο στάσιμος ήλιος</vt:lpstr>
      <vt:lpstr>Ο Κοπέρνικος και ο στάσιμος ήλιος</vt:lpstr>
      <vt:lpstr>PowerPoint Presentation</vt:lpstr>
      <vt:lpstr>Περί των περιστροφών των ουρανίων σφαιρών</vt:lpstr>
      <vt:lpstr>Περί των περιστροφών των ουρανίων σφαιρών </vt:lpstr>
      <vt:lpstr>Φυσικές και γεωμετρικές συνέπειες του Κοπερνίκειου συστήματος</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Επιστημονική επανάσταση</dc:title>
  <dc:creator>Faidra Papanelopoulou</dc:creator>
  <cp:lastModifiedBy>Faidra Papanelopoulou</cp:lastModifiedBy>
  <cp:revision>40</cp:revision>
  <dcterms:created xsi:type="dcterms:W3CDTF">2014-10-04T09:03:23Z</dcterms:created>
  <dcterms:modified xsi:type="dcterms:W3CDTF">2015-10-05T19:33:08Z</dcterms:modified>
</cp:coreProperties>
</file>